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9" r:id="rId2"/>
  </p:sldMasterIdLst>
  <p:notesMasterIdLst>
    <p:notesMasterId r:id="rId26"/>
  </p:notesMasterIdLst>
  <p:sldIdLst>
    <p:sldId id="264" r:id="rId3"/>
    <p:sldId id="266" r:id="rId4"/>
    <p:sldId id="311" r:id="rId5"/>
    <p:sldId id="296" r:id="rId6"/>
    <p:sldId id="297" r:id="rId7"/>
    <p:sldId id="299" r:id="rId8"/>
    <p:sldId id="298" r:id="rId9"/>
    <p:sldId id="300" r:id="rId10"/>
    <p:sldId id="301" r:id="rId11"/>
    <p:sldId id="302" r:id="rId12"/>
    <p:sldId id="273" r:id="rId13"/>
    <p:sldId id="275" r:id="rId14"/>
    <p:sldId id="262" r:id="rId15"/>
    <p:sldId id="309" r:id="rId16"/>
    <p:sldId id="304" r:id="rId17"/>
    <p:sldId id="260" r:id="rId18"/>
    <p:sldId id="289" r:id="rId19"/>
    <p:sldId id="305" r:id="rId20"/>
    <p:sldId id="306" r:id="rId21"/>
    <p:sldId id="307" r:id="rId22"/>
    <p:sldId id="310" r:id="rId23"/>
    <p:sldId id="308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30B"/>
    <a:srgbClr val="003300"/>
    <a:srgbClr val="00573D"/>
    <a:srgbClr val="E5CD1B"/>
    <a:srgbClr val="F6DB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3DB2D-EF2E-4D9C-9AF5-CC9B6CB0D7C9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BC525-EB8F-4B46-AA0E-C504DDF1D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orthDakota4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3962400"/>
            <a:ext cx="6286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NDSU logo.wht.eps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4088" y="2362200"/>
            <a:ext cx="47863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5803900"/>
            <a:ext cx="6400800" cy="58420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rgbClr val="FFFFFF"/>
                </a:solidFill>
                <a:latin typeface="Trajan Pro"/>
                <a:cs typeface="Trajan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C67386C7-4B8D-461F-92E8-1B4CF045F5D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320BC240-84C5-4B93-B604-7318B83D2F8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E5D2E143-1CEF-4F7F-9AD2-CC1C84CB3C4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170B5AA2-1943-4B44-A8C2-017FFAD794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0F3D5AA3-7E16-4382-A18E-475D3420E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6637CCBC-02EA-488E-A56D-2466797133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8F1557CD-AA30-4066-91F0-5C7FE5077BA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9BA683F2-2548-43FF-8E6C-0ABF7996AF9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BE4C-3634-4FB2-95CE-FF155F910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E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  <a:latin typeface="Calibri" pitchFamily="2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4F81BD"/>
                </a:solidFill>
              </a:rPr>
              <a:t>			</a:t>
            </a:r>
            <a:r>
              <a:rPr lang="en-US">
                <a:solidFill>
                  <a:srgbClr val="FFFFFF"/>
                </a:solidFill>
              </a:rPr>
              <a:t>       </a:t>
            </a:r>
            <a:fld id="{B9E63B26-6FDB-45CF-AE8F-EB5A36718E9F}" type="slidenum">
              <a:rPr lang="en-US">
                <a:solidFill>
                  <a:srgbClr val="FFFFFF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FFFFFF"/>
          </a:solidFill>
          <a:latin typeface="Trajan Pro"/>
          <a:ea typeface="ＭＳ Ｐゴシック" pitchFamily="24" charset="-128"/>
          <a:cs typeface="Trajan Pro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Trajan Pro" pitchFamily="24" charset="0"/>
          <a:ea typeface="ＭＳ Ｐゴシック" pitchFamily="2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rgbClr val="FFFFFF"/>
          </a:solidFill>
          <a:latin typeface="Helvetica 35 Thin"/>
          <a:ea typeface="ＭＳ Ｐゴシック" pitchFamily="24" charset="-128"/>
          <a:cs typeface="Helvetica 35 Thin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rgbClr val="FFFFFF"/>
          </a:solidFill>
          <a:latin typeface="Helvetica 35 Thin"/>
          <a:ea typeface="ＭＳ Ｐゴシック" pitchFamily="24" charset="-128"/>
          <a:cs typeface="Helvetica 35 Thin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rgbClr val="FFFFFF"/>
          </a:solidFill>
          <a:latin typeface="Helvetica 35 Thin"/>
          <a:ea typeface="ＭＳ Ｐゴシック" pitchFamily="24" charset="-128"/>
          <a:cs typeface="Helvetica 35 Thin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 35 Thin"/>
          <a:ea typeface="ＭＳ Ｐゴシック" pitchFamily="24" charset="-128"/>
          <a:cs typeface="Helvetica 35 Thin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FF"/>
          </a:solidFill>
          <a:latin typeface="Helvetica 35 Thin"/>
          <a:ea typeface="ＭＳ Ｐゴシック" pitchFamily="24" charset="-128"/>
          <a:cs typeface="Helvetica 35 Thi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Eric.j.miller@nds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rajan Pro" pitchFamily="24" charset="0"/>
              </a:rPr>
              <a:t>Fraud Awareness and Prevention</a:t>
            </a:r>
          </a:p>
          <a:p>
            <a:pPr eaLnBrk="1" hangingPunct="1"/>
            <a:r>
              <a:rPr lang="en-US" dirty="0" smtClean="0">
                <a:latin typeface="Trajan Pro" pitchFamily="24" charset="0"/>
              </a:rPr>
              <a:t>2011</a:t>
            </a:r>
          </a:p>
          <a:p>
            <a:pPr eaLnBrk="1" hangingPunct="1"/>
            <a:endParaRPr lang="en-US" dirty="0" smtClean="0">
              <a:latin typeface="Trajan Pro" pitchFamily="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Fraud, its impacts and identifiers</a:t>
            </a:r>
            <a:endParaRPr lang="en-US" sz="32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57200" y="10668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 we become aware of the possibility of fraud?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905000"/>
            <a:ext cx="76200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3300"/>
                </a:solidFill>
              </a:rPr>
              <a:t>Understand the conditions present in a typical fraud scenario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3300"/>
                </a:solidFill>
              </a:rPr>
              <a:t>Know red flags look for that might indicate the likelihood of fraud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 Triangle:</a:t>
            </a:r>
            <a:r>
              <a:rPr lang="en-US" sz="3600" dirty="0" smtClean="0">
                <a:solidFill>
                  <a:srgbClr val="003300"/>
                </a:solidFill>
              </a:rPr>
              <a:t/>
            </a:r>
            <a:br>
              <a:rPr lang="en-US" sz="3600" dirty="0" smtClean="0">
                <a:solidFill>
                  <a:srgbClr val="003300"/>
                </a:solidFill>
              </a:rPr>
            </a:br>
            <a:r>
              <a:rPr lang="en-US" sz="2800" dirty="0" smtClean="0">
                <a:solidFill>
                  <a:srgbClr val="003300"/>
                </a:solidFill>
              </a:rPr>
              <a:t>Three  factors present in a typical fraud case</a:t>
            </a:r>
            <a:endParaRPr lang="en-US" sz="2800" dirty="0">
              <a:solidFill>
                <a:srgbClr val="0033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209800" y="1600200"/>
            <a:ext cx="4343400" cy="3048000"/>
          </a:xfrm>
          <a:prstGeom prst="triangle">
            <a:avLst/>
          </a:prstGeom>
          <a:solidFill>
            <a:srgbClr val="F5C30B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2133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Pressure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4191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4191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Rationalization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600200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</a:rPr>
              <a:t>2.  Pressure: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Financial need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Addiction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Medical issues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Power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14478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</a:rPr>
              <a:t>1.  Opportunity: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Ability to commit fraud without detection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Weak internal controls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Poor management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Lack of board oversight or accountability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Key position to override controls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648200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</a:rPr>
              <a:t>3.  Rationalization: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Justify the act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It’s for a good cause (medical need)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I’ll pay it back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Everyone else does it 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This company “owes” me</a:t>
            </a:r>
            <a:endParaRPr lang="en-US" sz="2000" dirty="0">
              <a:solidFill>
                <a:srgbClr val="0033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38200" y="12954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 Red Flags – Specific Indicators</a:t>
            </a:r>
            <a:endParaRPr lang="en-US" sz="3200" dirty="0">
              <a:solidFill>
                <a:srgbClr val="00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315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3300"/>
                </a:solidFill>
              </a:rPr>
              <a:t>Certain behaviors or characteristics: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Lifestyle outside their norm for their means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Unusually irritable or secretive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Override of controls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Too “consistent” in achieving goals/objectives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Delays in providing information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Changes in supplies/customers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Lack of documentation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Comments on dissatisfaction to fellow employees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Relationships with outsiders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Addictions</a:t>
            </a:r>
          </a:p>
          <a:p>
            <a:r>
              <a:rPr lang="en-US" sz="2000" dirty="0" smtClean="0">
                <a:solidFill>
                  <a:srgbClr val="003300"/>
                </a:solidFill>
              </a:rPr>
              <a:t>Long hours and rarely take vacations or sick times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486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3300"/>
                </a:solidFill>
              </a:rPr>
              <a:t>Only possible indicators – not evidence that supports a firm conclusion!</a:t>
            </a:r>
            <a:endParaRPr lang="en-US" sz="2800" i="1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144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914400" y="304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Employee responsibilities and expectations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1430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914400" y="1676400"/>
            <a:ext cx="7543800" cy="2514600"/>
          </a:xfrm>
          <a:prstGeom prst="round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"At NDSU, all employees, students and affiliated entities are responsible for ethical behavior, and making decisions as good stewards for the state of North Dakota.“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 - Dean L. Bresciani, President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04800" y="5791200"/>
            <a:ext cx="7010400" cy="3651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solidFill>
                  <a:srgbClr val="F5C30B"/>
                </a:solidFill>
              </a:rPr>
              <a:t>NDSU Office of Ethics, Compliance and Audit</a:t>
            </a:r>
            <a:endParaRPr lang="en-US" sz="2400" dirty="0">
              <a:solidFill>
                <a:srgbClr val="F5C30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Employee Responsibilities and Expectations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914400" y="304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Employee responsibilities and expectations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1430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371600"/>
            <a:ext cx="7772400" cy="3581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SBHE 611.10 and NDSU Policy 169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basic condition of employment: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Assume responsibility for safeguarding &amp; preserving the assets &amp; resources of the State and University System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report suspected theft, fraud or unlawful or improper use of public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/>
              <a:t>Retaliation</a:t>
            </a:r>
            <a:r>
              <a:rPr lang="en-US" sz="2000" dirty="0" smtClean="0"/>
              <a:t> for such reporting is prohibited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Employees who have engaged in these activities; or had knowledge of such acts by another but unreasonably fails to report such information is subject to discipline, up to an including dismissal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97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51816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3300"/>
                </a:solidFill>
              </a:rPr>
              <a:t>65% of fraud cases were discovered by tips or by an employee accidentally coming across it during the course of executing their normal duties</a:t>
            </a:r>
            <a:endParaRPr lang="en-US" b="1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438400" y="1295400"/>
            <a:ext cx="5257800" cy="4953000"/>
          </a:xfrm>
          <a:prstGeom prst="rect">
            <a:avLst/>
          </a:prstGeom>
          <a:solidFill>
            <a:srgbClr val="C0C0C0">
              <a:alpha val="2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2438400" y="44958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200" b="1" dirty="0" smtClean="0">
                <a:solidFill>
                  <a:srgbClr val="003300"/>
                </a:solidFill>
                <a:latin typeface="Futura Std Book" pitchFamily="34" charset="0"/>
              </a:rPr>
              <a:t>Departments</a:t>
            </a:r>
            <a:endParaRPr lang="en-US" sz="1200" b="1" dirty="0">
              <a:solidFill>
                <a:srgbClr val="003300"/>
              </a:solidFill>
              <a:latin typeface="Futura Std Book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000" dirty="0" smtClean="0">
                <a:solidFill>
                  <a:srgbClr val="000000"/>
                </a:solidFill>
                <a:latin typeface="Futura Std Book" pitchFamily="34" charset="0"/>
              </a:rPr>
              <a:t>Academics	Athletics	Human Resources	Finance	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000" dirty="0" smtClean="0">
                <a:solidFill>
                  <a:srgbClr val="000000"/>
                </a:solidFill>
                <a:latin typeface="Futura Std Book" pitchFamily="34" charset="0"/>
              </a:rPr>
              <a:t>Information Technology	Student Affairs	Research	Administration</a:t>
            </a:r>
          </a:p>
          <a:p>
            <a:pPr marL="342900" indent="-342900" algn="l">
              <a:spcBef>
                <a:spcPct val="20000"/>
              </a:spcBef>
            </a:pPr>
            <a:endParaRPr lang="en-US" sz="1000" dirty="0" smtClean="0">
              <a:solidFill>
                <a:srgbClr val="000000"/>
              </a:solidFill>
              <a:latin typeface="Futura Std Book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1000" dirty="0">
              <a:solidFill>
                <a:srgbClr val="000000"/>
              </a:solidFill>
              <a:latin typeface="Futura Std Book" pitchFamily="34" charset="0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457200"/>
          </a:xfrm>
          <a:solidFill>
            <a:srgbClr val="003300"/>
          </a:solidFill>
          <a:ln w="12700">
            <a:solidFill>
              <a:srgbClr val="F5C30B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NDSU University Governance Model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743200" y="5334000"/>
            <a:ext cx="4419600" cy="762000"/>
            <a:chOff x="2743200" y="5334000"/>
            <a:chExt cx="4419600" cy="762000"/>
          </a:xfrm>
        </p:grpSpPr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2743200" y="5334000"/>
              <a:ext cx="1371600" cy="3810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100" dirty="0">
                  <a:solidFill>
                    <a:schemeClr val="bg1"/>
                  </a:solidFill>
                  <a:latin typeface="Tahoma" charset="0"/>
                </a:rPr>
                <a:t>Strategic Planning Process</a:t>
              </a:r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>
              <a:off x="3200400" y="5791200"/>
              <a:ext cx="3657600" cy="3048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Tahoma" charset="0"/>
                </a:rPr>
                <a:t>Internal Audit</a:t>
              </a:r>
            </a:p>
          </p:txBody>
        </p:sp>
        <p:sp>
          <p:nvSpPr>
            <p:cNvPr id="53262" name="Rectangle 14"/>
            <p:cNvSpPr>
              <a:spLocks noChangeArrowheads="1"/>
            </p:cNvSpPr>
            <p:nvPr/>
          </p:nvSpPr>
          <p:spPr bwMode="auto">
            <a:xfrm>
              <a:off x="4267200" y="5334000"/>
              <a:ext cx="1524000" cy="3810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100" dirty="0" smtClean="0">
                  <a:solidFill>
                    <a:schemeClr val="bg1"/>
                  </a:solidFill>
                  <a:latin typeface="Tahoma" charset="0"/>
                </a:rPr>
                <a:t>Performance Management</a:t>
              </a:r>
              <a:endParaRPr lang="en-US" sz="1100" dirty="0">
                <a:solidFill>
                  <a:schemeClr val="bg1"/>
                </a:solidFill>
                <a:latin typeface="Tahoma" charset="0"/>
              </a:endParaRPr>
            </a:p>
          </p:txBody>
        </p:sp>
        <p:sp>
          <p:nvSpPr>
            <p:cNvPr id="53263" name="Rectangle 15"/>
            <p:cNvSpPr>
              <a:spLocks noChangeArrowheads="1"/>
            </p:cNvSpPr>
            <p:nvPr/>
          </p:nvSpPr>
          <p:spPr bwMode="auto">
            <a:xfrm>
              <a:off x="5943600" y="5334000"/>
              <a:ext cx="1219200" cy="3810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100" dirty="0" smtClean="0">
                  <a:solidFill>
                    <a:schemeClr val="bg1"/>
                  </a:solidFill>
                  <a:latin typeface="Tahoma" charset="0"/>
                </a:rPr>
                <a:t>Accountability</a:t>
              </a:r>
              <a:endParaRPr lang="en-US" sz="1100" dirty="0">
                <a:solidFill>
                  <a:schemeClr val="bg1"/>
                </a:solidFill>
                <a:latin typeface="Tahoma" charset="0"/>
              </a:endParaRPr>
            </a:p>
          </p:txBody>
        </p: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>
              <a:off x="4114800" y="5562600"/>
              <a:ext cx="193675" cy="3175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5791200" y="5562600"/>
              <a:ext cx="193675" cy="3175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6019800" y="21336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1200" b="1" dirty="0" smtClean="0">
                <a:solidFill>
                  <a:srgbClr val="003300"/>
                </a:solidFill>
                <a:latin typeface="Futura Std Book" pitchFamily="34" charset="0"/>
              </a:rPr>
              <a:t>Guidance</a:t>
            </a:r>
            <a:endParaRPr lang="en-US" sz="1200" b="1" dirty="0">
              <a:solidFill>
                <a:srgbClr val="003300"/>
              </a:solidFill>
              <a:latin typeface="Futura Std Book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1000" dirty="0" smtClean="0">
                <a:solidFill>
                  <a:srgbClr val="000000"/>
                </a:solidFill>
                <a:latin typeface="Futura Std Book" pitchFamily="34" charset="0"/>
              </a:rPr>
              <a:t>Century Code	</a:t>
            </a:r>
            <a:endParaRPr lang="en-US" sz="1000" dirty="0">
              <a:solidFill>
                <a:srgbClr val="000000"/>
              </a:solidFill>
              <a:latin typeface="Futura Std Book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1000" dirty="0" smtClean="0">
                <a:solidFill>
                  <a:srgbClr val="000000"/>
                </a:solidFill>
                <a:latin typeface="Futura Std Book" pitchFamily="34" charset="0"/>
              </a:rPr>
              <a:t>Policies</a:t>
            </a:r>
            <a:r>
              <a:rPr lang="en-US" sz="1000" dirty="0">
                <a:solidFill>
                  <a:srgbClr val="000000"/>
                </a:solidFill>
                <a:latin typeface="Futura Std Book" pitchFamily="34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Futura Std Book" pitchFamily="34" charset="0"/>
              </a:rPr>
              <a:t> 	</a:t>
            </a:r>
            <a:endParaRPr lang="en-US" sz="1000" dirty="0">
              <a:solidFill>
                <a:srgbClr val="000000"/>
              </a:solidFill>
              <a:latin typeface="Futura Std Book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1000" dirty="0" smtClean="0">
                <a:solidFill>
                  <a:srgbClr val="000000"/>
                </a:solidFill>
                <a:latin typeface="Futura Std Book" pitchFamily="34" charset="0"/>
              </a:rPr>
              <a:t>Accountability Measures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000" dirty="0" smtClean="0">
                <a:solidFill>
                  <a:srgbClr val="000000"/>
                </a:solidFill>
                <a:latin typeface="Futura Std Book" pitchFamily="34" charset="0"/>
              </a:rPr>
              <a:t>2009 Strategic Goals</a:t>
            </a:r>
            <a:endParaRPr lang="en-US" sz="1000" dirty="0">
              <a:solidFill>
                <a:srgbClr val="000000"/>
              </a:solidFill>
              <a:latin typeface="Futura Std Book" pitchFamily="34" charset="0"/>
            </a:endParaRPr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990600" y="838200"/>
            <a:ext cx="7543800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1200" i="1" dirty="0">
                <a:latin typeface="Arial" charset="0"/>
              </a:rPr>
              <a:t>“An effective governance model creates and protects shareholder value through an enterprise wide view of objectives and risks to most effectively align systems and processes.”</a:t>
            </a: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 rot="16200000">
            <a:off x="5543550" y="3448050"/>
            <a:ext cx="4953000" cy="6477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000" b="1" dirty="0">
                <a:solidFill>
                  <a:srgbClr val="F5C30B"/>
                </a:solidFill>
                <a:latin typeface="Futura Std Book" pitchFamily="34" charset="0"/>
              </a:rPr>
              <a:t>External Considerations</a:t>
            </a:r>
            <a:r>
              <a:rPr lang="en-US" sz="1000" dirty="0">
                <a:solidFill>
                  <a:srgbClr val="F5C30B"/>
                </a:solidFill>
                <a:latin typeface="Futura Std Book" pitchFamily="34" charset="0"/>
              </a:rPr>
              <a:t>: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000" dirty="0">
                <a:solidFill>
                  <a:srgbClr val="F5C30B"/>
                </a:solidFill>
                <a:latin typeface="Futura Std Book" pitchFamily="34" charset="0"/>
              </a:rPr>
              <a:t>Regulatory bodies          </a:t>
            </a:r>
            <a:r>
              <a:rPr lang="en-US" sz="1000" dirty="0" smtClean="0">
                <a:solidFill>
                  <a:srgbClr val="F5C30B"/>
                </a:solidFill>
                <a:latin typeface="Futura Std Book" pitchFamily="34" charset="0"/>
              </a:rPr>
              <a:t>Business Partners</a:t>
            </a:r>
            <a:r>
              <a:rPr lang="en-US" sz="1000" dirty="0">
                <a:solidFill>
                  <a:srgbClr val="F5C30B"/>
                </a:solidFill>
                <a:latin typeface="Futura Std Book" pitchFamily="34" charset="0"/>
              </a:rPr>
              <a:t>	</a:t>
            </a:r>
            <a:r>
              <a:rPr lang="en-US" sz="1000" dirty="0" smtClean="0">
                <a:solidFill>
                  <a:srgbClr val="F5C30B"/>
                </a:solidFill>
                <a:latin typeface="Futura Std Book" pitchFamily="34" charset="0"/>
              </a:rPr>
              <a:t>Emerging Markets</a:t>
            </a:r>
            <a:endParaRPr lang="en-US" sz="1000" dirty="0">
              <a:solidFill>
                <a:srgbClr val="F5C30B"/>
              </a:solidFill>
              <a:latin typeface="Futura Std Book" pitchFamily="34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1000" dirty="0">
                <a:solidFill>
                  <a:srgbClr val="F5C30B"/>
                </a:solidFill>
                <a:latin typeface="Futura Std Book" pitchFamily="34" charset="0"/>
              </a:rPr>
              <a:t>Competitors	             Economic indicators	Financial markets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438400" y="1371600"/>
            <a:ext cx="5410200" cy="1752600"/>
            <a:chOff x="2438400" y="1371600"/>
            <a:chExt cx="5410200" cy="1752600"/>
          </a:xfrm>
        </p:grpSpPr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2895600" y="3124200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2667000" y="1371600"/>
              <a:ext cx="5181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rgbClr val="003300"/>
                  </a:solidFill>
                  <a:latin typeface="Futura Std Book" pitchFamily="34" charset="0"/>
                </a:rPr>
                <a:t>North Dakota University System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200" b="1" dirty="0">
                  <a:solidFill>
                    <a:srgbClr val="003300"/>
                  </a:solidFill>
                  <a:latin typeface="Futura Std Book" pitchFamily="34" charset="0"/>
                </a:rPr>
                <a:t>	</a:t>
              </a:r>
              <a:r>
                <a:rPr lang="en-US" sz="1200" b="1" dirty="0" smtClean="0">
                  <a:solidFill>
                    <a:srgbClr val="003300"/>
                  </a:solidFill>
                  <a:latin typeface="Futura Std Book" pitchFamily="34" charset="0"/>
                </a:rPr>
                <a:t>Vision 		Mission 		Values</a:t>
              </a:r>
              <a:endParaRPr lang="en-US" sz="1200" b="1" dirty="0">
                <a:solidFill>
                  <a:srgbClr val="003300"/>
                </a:solidFill>
                <a:latin typeface="Futura Std Book" pitchFamily="34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200" b="1" dirty="0">
                  <a:solidFill>
                    <a:srgbClr val="003300"/>
                  </a:solidFill>
                  <a:latin typeface="Futura Std Book" pitchFamily="34" charset="0"/>
                </a:rPr>
                <a:t>			</a:t>
              </a:r>
              <a:endParaRPr lang="en-US" sz="1000" b="1" dirty="0">
                <a:solidFill>
                  <a:srgbClr val="003300"/>
                </a:solidFill>
                <a:latin typeface="Futura Std Book" pitchFamily="34" charset="0"/>
              </a:endParaRPr>
            </a:p>
          </p:txBody>
        </p:sp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>
              <a:off x="2438400" y="2133600"/>
              <a:ext cx="33528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3300"/>
                  </a:solidFill>
                  <a:latin typeface="Futura Std Book" pitchFamily="34" charset="0"/>
                </a:rPr>
                <a:t>Councils</a:t>
              </a:r>
              <a:endParaRPr lang="en-US" sz="1200" b="1" dirty="0">
                <a:solidFill>
                  <a:srgbClr val="003300"/>
                </a:solidFill>
                <a:latin typeface="Futura Std Book" pitchFamily="34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000" dirty="0" smtClean="0">
                  <a:solidFill>
                    <a:srgbClr val="000000"/>
                  </a:solidFill>
                  <a:latin typeface="Futura Std Book" pitchFamily="34" charset="0"/>
                </a:rPr>
                <a:t>Academic Affairs	Administrative Affairs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000" dirty="0" smtClean="0">
                  <a:solidFill>
                    <a:srgbClr val="000000"/>
                  </a:solidFill>
                  <a:latin typeface="Futura Std Book" pitchFamily="34" charset="0"/>
                </a:rPr>
                <a:t>Adult Learners		College Faculties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000" dirty="0" smtClean="0">
                  <a:solidFill>
                    <a:srgbClr val="000000"/>
                  </a:solidFill>
                  <a:latin typeface="Futura Std Book" pitchFamily="34" charset="0"/>
                </a:rPr>
                <a:t>Human Resource	Diversity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000" dirty="0" smtClean="0">
                  <a:solidFill>
                    <a:srgbClr val="000000"/>
                  </a:solidFill>
                  <a:latin typeface="Futura Std Book" pitchFamily="34" charset="0"/>
                </a:rPr>
                <a:t>Staff Senate</a:t>
              </a:r>
            </a:p>
            <a:p>
              <a:pPr marL="342900" indent="-342900" algn="l">
                <a:spcBef>
                  <a:spcPct val="20000"/>
                </a:spcBef>
              </a:pPr>
              <a:endParaRPr lang="en-US" sz="1000" dirty="0" smtClean="0">
                <a:solidFill>
                  <a:srgbClr val="000000"/>
                </a:solidFill>
                <a:latin typeface="Futura Std Book" pitchFamily="34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endParaRPr lang="en-US" sz="1000" dirty="0">
                <a:solidFill>
                  <a:srgbClr val="000000"/>
                </a:solidFill>
                <a:latin typeface="Futura Std Book" pitchFamily="34" charset="0"/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3810000" y="1905000"/>
              <a:ext cx="2590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3300"/>
                  </a:solidFill>
                  <a:latin typeface="Futura Std Book" pitchFamily="34" charset="0"/>
                </a:rPr>
                <a:t>	</a:t>
              </a:r>
              <a:r>
                <a:rPr lang="en-US" sz="1200" b="1" u="sng" dirty="0" smtClean="0">
                  <a:solidFill>
                    <a:srgbClr val="003300"/>
                  </a:solidFill>
                  <a:uFill>
                    <a:solidFill>
                      <a:srgbClr val="F5C30B"/>
                    </a:solidFill>
                  </a:uFill>
                  <a:latin typeface="Futura Std Book" pitchFamily="34" charset="0"/>
                </a:rPr>
                <a:t>Office of the Chancellor </a:t>
              </a:r>
              <a:r>
                <a:rPr lang="en-US" sz="1200" b="1" dirty="0" smtClean="0">
                  <a:solidFill>
                    <a:srgbClr val="003300"/>
                  </a:solidFill>
                  <a:latin typeface="Futura Std Book" pitchFamily="34" charset="0"/>
                </a:rPr>
                <a:t>			</a:t>
              </a:r>
              <a:endParaRPr lang="en-US" sz="1000" dirty="0">
                <a:solidFill>
                  <a:srgbClr val="000000"/>
                </a:solidFill>
                <a:latin typeface="Futura Std Book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57200" y="1295400"/>
            <a:ext cx="2209800" cy="4953000"/>
            <a:chOff x="457200" y="1295400"/>
            <a:chExt cx="2209800" cy="4953000"/>
          </a:xfrm>
        </p:grpSpPr>
        <p:sp>
          <p:nvSpPr>
            <p:cNvPr id="53250" name="Rectangle 2"/>
            <p:cNvSpPr>
              <a:spLocks noChangeArrowheads="1"/>
            </p:cNvSpPr>
            <p:nvPr/>
          </p:nvSpPr>
          <p:spPr bwMode="auto">
            <a:xfrm>
              <a:off x="457200" y="1295400"/>
              <a:ext cx="1981200" cy="4953000"/>
            </a:xfrm>
            <a:prstGeom prst="rect">
              <a:avLst/>
            </a:prstGeom>
            <a:solidFill>
              <a:srgbClr val="F5C30B"/>
            </a:solidFill>
            <a:ln w="9525">
              <a:solidFill>
                <a:srgbClr val="F6DB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>
              <a:off x="609600" y="175260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609600" y="4038600"/>
              <a:ext cx="1676400" cy="533400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000" dirty="0">
                  <a:latin typeface="Tahoma" charset="0"/>
                </a:rPr>
                <a:t>Objectives, Strategy </a:t>
              </a:r>
            </a:p>
            <a:p>
              <a:r>
                <a:rPr lang="en-US" sz="1000" dirty="0">
                  <a:latin typeface="Tahoma" charset="0"/>
                </a:rPr>
                <a:t> and Business Alignment</a:t>
              </a:r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609600" y="1371600"/>
              <a:ext cx="1676400" cy="533400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 dirty="0">
                  <a:latin typeface="Tahoma" charset="0"/>
                </a:rPr>
                <a:t>Stakeholder Stewardship</a:t>
              </a:r>
            </a:p>
          </p:txBody>
        </p:sp>
        <p:sp>
          <p:nvSpPr>
            <p:cNvPr id="53274" name="Line 26"/>
            <p:cNvSpPr>
              <a:spLocks noChangeShapeType="1"/>
            </p:cNvSpPr>
            <p:nvPr/>
          </p:nvSpPr>
          <p:spPr bwMode="auto">
            <a:xfrm>
              <a:off x="838200" y="2057400"/>
              <a:ext cx="0" cy="1905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/>
          </p:nvSpPr>
          <p:spPr bwMode="auto">
            <a:xfrm>
              <a:off x="914400" y="4724400"/>
              <a:ext cx="1752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1200" dirty="0">
                  <a:latin typeface="Futura Std Book" pitchFamily="34" charset="0"/>
                </a:rPr>
                <a:t>Management Level</a:t>
              </a:r>
            </a:p>
          </p:txBody>
        </p:sp>
        <p:sp>
          <p:nvSpPr>
            <p:cNvPr id="53280" name="Rectangle 32"/>
            <p:cNvSpPr>
              <a:spLocks noChangeArrowheads="1"/>
            </p:cNvSpPr>
            <p:nvPr/>
          </p:nvSpPr>
          <p:spPr bwMode="auto">
            <a:xfrm>
              <a:off x="685800" y="5257800"/>
              <a:ext cx="1676400" cy="533400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000">
                  <a:latin typeface="Tahoma" charset="0"/>
                </a:rPr>
                <a:t>Oversight and Control Systems</a:t>
              </a:r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838200" y="46482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838200" y="1981200"/>
              <a:ext cx="1676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3300"/>
                  </a:solidFill>
                  <a:latin typeface="Futura Std Book" pitchFamily="34" charset="0"/>
                </a:rPr>
                <a:t>	Governance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200" dirty="0" smtClean="0">
                  <a:solidFill>
                    <a:srgbClr val="003300"/>
                  </a:solidFill>
                  <a:latin typeface="Futura Std Book" pitchFamily="34" charset="0"/>
                </a:rPr>
                <a:t>Board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200" dirty="0" smtClean="0">
                  <a:solidFill>
                    <a:srgbClr val="003300"/>
                  </a:solidFill>
                  <a:latin typeface="Futura Std Book" pitchFamily="34" charset="0"/>
                </a:rPr>
                <a:t>Committees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3300"/>
                  </a:solidFill>
                  <a:latin typeface="Futura Std Book" pitchFamily="34" charset="0"/>
                </a:rPr>
                <a:t> 			</a:t>
              </a:r>
              <a:endParaRPr lang="en-US" sz="1000" dirty="0">
                <a:solidFill>
                  <a:srgbClr val="000000"/>
                </a:solidFill>
                <a:latin typeface="Futura Std Book" pitchFamily="34" charset="0"/>
              </a:endParaRPr>
            </a:p>
          </p:txBody>
        </p:sp>
        <p:sp>
          <p:nvSpPr>
            <p:cNvPr id="38" name="Rectangle 31"/>
            <p:cNvSpPr>
              <a:spLocks noChangeArrowheads="1"/>
            </p:cNvSpPr>
            <p:nvPr/>
          </p:nvSpPr>
          <p:spPr bwMode="auto">
            <a:xfrm>
              <a:off x="838200" y="3505200"/>
              <a:ext cx="1752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200" dirty="0" smtClean="0">
                  <a:latin typeface="Futura Std Book" pitchFamily="34" charset="0"/>
                </a:rPr>
                <a:t>Executives</a:t>
              </a:r>
              <a:endParaRPr lang="en-US" sz="1200" dirty="0">
                <a:latin typeface="Futura Std Book" pitchFamily="34" charset="0"/>
              </a:endParaRPr>
            </a:p>
          </p:txBody>
        </p:sp>
      </p:grp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8305800" y="1295400"/>
            <a:ext cx="457200" cy="4953000"/>
          </a:xfrm>
          <a:prstGeom prst="rect">
            <a:avLst/>
          </a:prstGeom>
          <a:solidFill>
            <a:srgbClr val="F5C30B"/>
          </a:solidFill>
          <a:ln w="9525">
            <a:solidFill>
              <a:srgbClr val="F6DB12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dirty="0" smtClean="0">
                <a:solidFill>
                  <a:srgbClr val="003300"/>
                </a:solidFill>
              </a:rPr>
              <a:t>Ethics and Business Conduct</a:t>
            </a:r>
            <a:endParaRPr lang="en-US" dirty="0">
              <a:solidFill>
                <a:srgbClr val="0033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438400" y="3200400"/>
            <a:ext cx="5486400" cy="1295400"/>
            <a:chOff x="2438400" y="3200400"/>
            <a:chExt cx="5486400" cy="1295400"/>
          </a:xfrm>
        </p:grpSpPr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2438400" y="3200400"/>
              <a:ext cx="5257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400" b="1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Land Grant University</a:t>
              </a:r>
            </a:p>
            <a:p>
              <a:pPr marL="342900" indent="-342900" algn="ctr">
                <a:spcBef>
                  <a:spcPct val="20000"/>
                </a:spcBef>
              </a:pPr>
              <a:endParaRPr lang="en-US" sz="1200" b="1" dirty="0" smtClean="0">
                <a:solidFill>
                  <a:srgbClr val="003300"/>
                </a:solidFill>
                <a:latin typeface="Futura Std Book" pitchFamily="34" charset="0"/>
              </a:endParaRP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200" b="1" dirty="0" smtClean="0">
                  <a:solidFill>
                    <a:srgbClr val="003300"/>
                  </a:solidFill>
                  <a:latin typeface="Futura Std Book" pitchFamily="34" charset="0"/>
                </a:rPr>
                <a:t>Administration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200" dirty="0" smtClean="0">
                  <a:solidFill>
                    <a:srgbClr val="003300"/>
                  </a:solidFill>
                  <a:latin typeface="Futura Std Book" pitchFamily="34" charset="0"/>
                </a:rPr>
                <a:t>Office of the Presiden</a:t>
              </a:r>
              <a:r>
                <a:rPr lang="en-US" sz="1200" dirty="0" smtClean="0">
                  <a:latin typeface="Futura Std Book" pitchFamily="34" charset="0"/>
                </a:rPr>
                <a:t>t and Cabinet</a:t>
              </a:r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>
              <a:off x="2819400" y="4495800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 noChangeArrowheads="1"/>
            </p:cNvSpPr>
            <p:nvPr/>
          </p:nvSpPr>
          <p:spPr bwMode="auto">
            <a:xfrm>
              <a:off x="2743200" y="4191000"/>
              <a:ext cx="1066800" cy="2286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100">
                  <a:solidFill>
                    <a:schemeClr val="bg1"/>
                  </a:solidFill>
                  <a:latin typeface="Tahoma" charset="0"/>
                </a:rPr>
                <a:t>Strategic</a:t>
              </a:r>
            </a:p>
          </p:txBody>
        </p: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4038600" y="4191000"/>
              <a:ext cx="933450" cy="2286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100">
                  <a:solidFill>
                    <a:schemeClr val="bg1"/>
                  </a:solidFill>
                  <a:latin typeface="Tahoma" charset="0"/>
                </a:rPr>
                <a:t>Financial</a:t>
              </a:r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>
              <a:off x="5181600" y="4191000"/>
              <a:ext cx="866775" cy="2286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100">
                  <a:solidFill>
                    <a:schemeClr val="bg1"/>
                  </a:solidFill>
                  <a:latin typeface="Tahoma" charset="0"/>
                </a:rPr>
                <a:t>Operational</a:t>
              </a:r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6248400" y="4191000"/>
              <a:ext cx="1066800" cy="228600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100" dirty="0">
                  <a:solidFill>
                    <a:schemeClr val="bg1"/>
                  </a:solidFill>
                  <a:latin typeface="Tahoma" charset="0"/>
                </a:rPr>
                <a:t>Compliance</a:t>
              </a:r>
            </a:p>
          </p:txBody>
        </p:sp>
        <p:sp>
          <p:nvSpPr>
            <p:cNvPr id="41" name="Rectangle 23"/>
            <p:cNvSpPr>
              <a:spLocks noChangeArrowheads="1"/>
            </p:cNvSpPr>
            <p:nvPr/>
          </p:nvSpPr>
          <p:spPr bwMode="auto">
            <a:xfrm>
              <a:off x="2743200" y="3429000"/>
              <a:ext cx="51816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1200" dirty="0" smtClean="0">
                  <a:solidFill>
                    <a:srgbClr val="003300"/>
                  </a:solidFill>
                  <a:latin typeface="Futura Std Book" pitchFamily="34" charset="0"/>
                </a:rPr>
                <a:t>Mission          Vision          Core Values          Campus Themes</a:t>
              </a:r>
              <a:endParaRPr lang="en-US" sz="1200" dirty="0">
                <a:solidFill>
                  <a:srgbClr val="003300"/>
                </a:solidFill>
                <a:latin typeface="Futura Std Book" pitchFamily="34" charset="0"/>
              </a:endParaRP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1200" dirty="0">
                  <a:solidFill>
                    <a:srgbClr val="003300"/>
                  </a:solidFill>
                  <a:latin typeface="Futura Std Book" pitchFamily="34" charset="0"/>
                </a:rPr>
                <a:t>			</a:t>
              </a:r>
              <a:endParaRPr lang="en-US" sz="1000" dirty="0">
                <a:solidFill>
                  <a:srgbClr val="003300"/>
                </a:solidFill>
                <a:latin typeface="Futura Std Boo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3272" grpId="0"/>
      <p:bldP spid="53277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003300"/>
                </a:solidFill>
              </a:rPr>
              <a:t>Stewardship and NDSU</a:t>
            </a:r>
            <a:endParaRPr lang="en-US" sz="3200" dirty="0">
              <a:solidFill>
                <a:srgbClr val="0033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7200" y="990600"/>
            <a:ext cx="8153400" cy="1066800"/>
          </a:xfrm>
          <a:prstGeom prst="roundRect">
            <a:avLst/>
          </a:prstGeom>
          <a:solidFill>
            <a:srgbClr val="0033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Stewardship:    </a:t>
            </a:r>
            <a:r>
              <a:rPr lang="en-US" sz="2400" i="1" dirty="0" smtClean="0">
                <a:solidFill>
                  <a:schemeClr val="bg1"/>
                </a:solidFill>
              </a:rPr>
              <a:t>The careful and responsible management of something entrusted to one’s care.    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85800" y="2362200"/>
            <a:ext cx="16764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Students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429000" y="2438400"/>
            <a:ext cx="16764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Citizens of ND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19800" y="2438400"/>
            <a:ext cx="24384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Communities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09600" y="3429000"/>
            <a:ext cx="35052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Business / Education Partners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800600" y="3429000"/>
            <a:ext cx="32766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Granting Agencies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914400" y="4572000"/>
            <a:ext cx="23622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Red River Valley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876800" y="4572000"/>
            <a:ext cx="22098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Each Other</a:t>
            </a:r>
            <a:endParaRPr 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914400" y="304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Employee responsibilities and expectations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1430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371600"/>
            <a:ext cx="7772400" cy="3581400"/>
          </a:xfrm>
          <a:prstGeom prst="rect">
            <a:avLst/>
          </a:prstGeom>
        </p:spPr>
        <p:txBody>
          <a:bodyPr/>
          <a:lstStyle/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Each of us was hired to serve a purpose for our stakeholders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Responsibility for resources and reporting of fraud are basic conditions of our employment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We need to be aware of who we work for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We support the achievement of NDSU’s objectives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We are all responsible for managing risk and supporting effective internal control systems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Understanding the link between our role and NDSU’s goals helps us to know what “the right thing” is and when to communicate inaccurate, inefficient or even fraudulent activities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97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914400" y="304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Employee responsibilities and expectations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1430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33400" y="1524000"/>
            <a:ext cx="2209800" cy="609600"/>
          </a:xfrm>
          <a:prstGeom prst="roundRect">
            <a:avLst/>
          </a:prstGeom>
          <a:solidFill>
            <a:srgbClr val="0033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Challenges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1828800"/>
            <a:ext cx="16764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Limited Resources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0" y="1600200"/>
            <a:ext cx="21336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“Red Tape” and Regulations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19800" y="2590800"/>
            <a:ext cx="2209800" cy="6096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Pressure from Supervisor / Peers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71800" y="2667000"/>
            <a:ext cx="2667000" cy="5334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Personal / Family Issues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24600" y="3429000"/>
            <a:ext cx="1981200" cy="4572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Financial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33800" y="3429000"/>
            <a:ext cx="1981200" cy="5334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Lack of Training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0" y="3429000"/>
            <a:ext cx="1676400" cy="5334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Change</a:t>
            </a:r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6" name="Title 5"/>
          <p:cNvSpPr txBox="1">
            <a:spLocks/>
          </p:cNvSpPr>
          <p:nvPr/>
        </p:nvSpPr>
        <p:spPr>
          <a:xfrm>
            <a:off x="762000" y="44196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Doing the right thing isn’t always clear cut and easy.  Experience shows us that when making a decision, the hardest </a:t>
            </a:r>
            <a:r>
              <a:rPr lang="en-US" sz="2000" i="1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choice to make </a:t>
            </a:r>
            <a:r>
              <a:rPr lang="en-US" sz="2000" i="1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is </a:t>
            </a:r>
            <a:r>
              <a:rPr lang="en-US" sz="2000" i="1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usually the right and ethical choice.</a:t>
            </a:r>
            <a:r>
              <a:rPr lang="en-US" sz="2000" i="1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   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Learning Objectives</a:t>
            </a:r>
            <a:endParaRPr lang="en-US" sz="3200" dirty="0">
              <a:solidFill>
                <a:srgbClr val="0033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066800"/>
            <a:ext cx="7315200" cy="5410200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rgbClr val="0033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00"/>
                </a:solidFill>
              </a:rPr>
              <a:t>This training program is designed to help you:</a:t>
            </a:r>
          </a:p>
          <a:p>
            <a:pPr>
              <a:buNone/>
            </a:pPr>
            <a:endParaRPr lang="en-US" sz="2000" dirty="0" smtClean="0">
              <a:solidFill>
                <a:srgbClr val="003300"/>
              </a:solidFill>
            </a:endParaRPr>
          </a:p>
          <a:p>
            <a:r>
              <a:rPr lang="en-US" sz="2000" dirty="0" smtClean="0">
                <a:solidFill>
                  <a:srgbClr val="003300"/>
                </a:solidFill>
              </a:rPr>
              <a:t>Understand what fraud is, how it affects us and our stakeholders, and how to identify possible instances of fraud</a:t>
            </a:r>
          </a:p>
          <a:p>
            <a:pPr>
              <a:buNone/>
            </a:pPr>
            <a:endParaRPr lang="en-US" sz="2000" dirty="0" smtClean="0">
              <a:solidFill>
                <a:srgbClr val="003300"/>
              </a:solidFill>
            </a:endParaRPr>
          </a:p>
          <a:p>
            <a:r>
              <a:rPr lang="en-US" sz="2000" dirty="0" smtClean="0">
                <a:solidFill>
                  <a:srgbClr val="003300"/>
                </a:solidFill>
              </a:rPr>
              <a:t>Learn what is expected of NDSU employees in fraud awareness and performing your responsibilities</a:t>
            </a:r>
          </a:p>
          <a:p>
            <a:pPr>
              <a:buNone/>
            </a:pPr>
            <a:endParaRPr lang="en-US" sz="2000" dirty="0" smtClean="0">
              <a:solidFill>
                <a:srgbClr val="003300"/>
              </a:solidFill>
            </a:endParaRPr>
          </a:p>
          <a:p>
            <a:r>
              <a:rPr lang="en-US" sz="2000" dirty="0" smtClean="0">
                <a:solidFill>
                  <a:srgbClr val="003300"/>
                </a:solidFill>
              </a:rPr>
              <a:t>Know what resources are available to you in ensuring a compliant work place and in reporting possible cases of fraud</a:t>
            </a:r>
            <a:endParaRPr lang="en-US" sz="20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914400" y="304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Employee responsibilities and expectations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1430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371600"/>
            <a:ext cx="7772400" cy="4648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Eyes and ears of the organization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solidFill>
                  <a:srgbClr val="003300"/>
                </a:solidFill>
              </a:rPr>
              <a:t>Risk and fraud awareness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dirty="0" smtClean="0">
                <a:solidFill>
                  <a:srgbClr val="003300"/>
                </a:solidFill>
              </a:rPr>
              <a:t>Identify changes in processes and potential control gaps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Execute controls consistently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Be empowered to maintain a workplace of integrity – set an example and support others in doing the right thing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Utilize reporting resources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97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04800" y="5791200"/>
            <a:ext cx="8001000" cy="3651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solidFill>
                  <a:srgbClr val="F5C30B"/>
                </a:solidFill>
              </a:rPr>
              <a:t>NDSU Office of Ethics, Compliance and Audit</a:t>
            </a:r>
            <a:endParaRPr lang="en-US" sz="2400" dirty="0">
              <a:solidFill>
                <a:srgbClr val="F5C30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Available Resources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914400" y="304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noProof="0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Resources to support you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1430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0" y="1447800"/>
            <a:ext cx="7467600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Office of Ethics, Compliance and Audit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NDSU Policies and Procedures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Grant and Contract Accounting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Human Resources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Office of Equity, Diversity and Global Outreach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General Counsel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University Police &amp; Safety Office</a:t>
            </a:r>
          </a:p>
          <a:p>
            <a:pPr marL="338138" indent="-3381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Sponsored Programs Administration (RCATT)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848600" cy="2514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</a:rPr>
              <a:t>Eric Miller</a:t>
            </a:r>
          </a:p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</a:rPr>
              <a:t>Director – Office of Ethics, Compliance and Audit</a:t>
            </a:r>
          </a:p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  <a:hlinkClick r:id="rId2"/>
              </a:rPr>
              <a:t>Eric.j.miller@ndsu.edu</a:t>
            </a:r>
            <a:endParaRPr lang="en-US" sz="1600" b="1" dirty="0" smtClean="0">
              <a:solidFill>
                <a:srgbClr val="003300"/>
              </a:solidFill>
            </a:endParaRPr>
          </a:p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</a:rPr>
              <a:t>(701)231-9413 - office</a:t>
            </a:r>
          </a:p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</a:rPr>
              <a:t>(612)618-8134 - mobile</a:t>
            </a:r>
          </a:p>
          <a:p>
            <a:pPr marL="169863" indent="-169863" algn="ctr"/>
            <a:endParaRPr lang="en-US" sz="1600" dirty="0" smtClean="0">
              <a:solidFill>
                <a:srgbClr val="003300"/>
              </a:solidFill>
            </a:endParaRPr>
          </a:p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</a:rPr>
              <a:t>Fraud Hotline:</a:t>
            </a:r>
          </a:p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</a:rPr>
              <a:t>(866)912-5378</a:t>
            </a:r>
          </a:p>
          <a:p>
            <a:pPr marL="169863" indent="-169863" algn="ctr"/>
            <a:r>
              <a:rPr lang="en-US" sz="1600" b="1" dirty="0" smtClean="0">
                <a:solidFill>
                  <a:srgbClr val="003300"/>
                </a:solidFill>
              </a:rPr>
              <a:t>(online reporting at http://www.ndsu.edu/fraud_hotline/)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5800" y="4267200"/>
            <a:ext cx="2362200" cy="685800"/>
          </a:xfrm>
          <a:prstGeom prst="roundRect">
            <a:avLst/>
          </a:prstGeom>
          <a:solidFill>
            <a:srgbClr val="FFCC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3300"/>
                </a:solidFill>
              </a:rPr>
              <a:t>NDSU</a:t>
            </a:r>
            <a:endParaRPr lang="en-US" sz="5400" dirty="0">
              <a:solidFill>
                <a:srgbClr val="0033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05000" y="5105400"/>
            <a:ext cx="6324600" cy="685800"/>
          </a:xfrm>
          <a:prstGeom prst="roundRect">
            <a:avLst/>
          </a:prstGeom>
          <a:solidFill>
            <a:srgbClr val="0033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</a:rPr>
              <a:t>“We are the pride of North Dakota!”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NDSU Office of Ethics, Compliance and Audit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04800" y="5791200"/>
            <a:ext cx="6248400" cy="3651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solidFill>
                  <a:srgbClr val="F5C30B"/>
                </a:solidFill>
              </a:rPr>
              <a:t>NDSU Office of Ethics, Compliance and Audit</a:t>
            </a:r>
            <a:endParaRPr lang="en-US" sz="2400" dirty="0">
              <a:solidFill>
                <a:srgbClr val="F5C30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0574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Fraud:  Impact and Identifiers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Fraud, its impacts and identifiers</a:t>
            </a:r>
            <a:endParaRPr lang="en-US" sz="32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1066800"/>
            <a:ext cx="7010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rgbClr val="003300"/>
              </a:solidFill>
            </a:endParaRPr>
          </a:p>
          <a:p>
            <a:r>
              <a:rPr lang="en-US" sz="2000" dirty="0" smtClean="0">
                <a:solidFill>
                  <a:srgbClr val="003300"/>
                </a:solidFill>
              </a:rPr>
              <a:t>In  a 2010 Report to the Nation on Occupational Fraud and Abuse, the Association of Certified Fraud Examiners (ACFE) found:</a:t>
            </a:r>
          </a:p>
          <a:p>
            <a:pPr marL="282575" indent="-282575"/>
            <a:endParaRPr lang="en-US" sz="2000" dirty="0" smtClean="0">
              <a:solidFill>
                <a:srgbClr val="003300"/>
              </a:solidFill>
            </a:endParaRPr>
          </a:p>
          <a:p>
            <a:pPr marL="282575" indent="-2825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Organizations estimate they lose 5% of annual revenue due to fraud.  Using an approximate budget of $340M, for NDSU that loss would be $17.0M.  Even a 1% loss would be $3.4M.</a:t>
            </a:r>
          </a:p>
          <a:p>
            <a:endParaRPr lang="en-US" sz="2000" dirty="0" smtClean="0">
              <a:solidFill>
                <a:srgbClr val="003300"/>
              </a:solidFill>
            </a:endParaRPr>
          </a:p>
          <a:p>
            <a:pPr marL="282575" indent="-2825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Of all reported fraud cases:</a:t>
            </a:r>
          </a:p>
          <a:p>
            <a:pPr marL="739775" lvl="1" indent="-2825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5% were in education with a median loss of $71,000</a:t>
            </a:r>
          </a:p>
          <a:p>
            <a:pPr marL="739775" lvl="1" indent="-2825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10% were in government and public administration with a median loss of $81,000</a:t>
            </a:r>
          </a:p>
          <a:p>
            <a:endParaRPr lang="en-US" sz="28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Fraud, its impacts and identifiers</a:t>
            </a:r>
            <a:endParaRPr lang="en-US" sz="32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3716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United States Government Accountability Office (GAO) defines fraud as: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2362200"/>
            <a:ext cx="7620000" cy="707886"/>
          </a:xfrm>
          <a:prstGeom prst="rect">
            <a:avLst/>
          </a:prstGeom>
          <a:solidFill>
            <a:srgbClr val="0033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“a type of illegal act involving the obtaining of something of value through willful misrepresentation.”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Fraud, its impacts and identifiers</a:t>
            </a:r>
            <a:endParaRPr lang="en-US" sz="32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1219200"/>
            <a:ext cx="7620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</a:rPr>
              <a:t>Fraud has many legal and operational definitions.  Common across them are:</a:t>
            </a:r>
          </a:p>
          <a:p>
            <a:endParaRPr lang="en-US" sz="2000" dirty="0" smtClean="0">
              <a:solidFill>
                <a:srgbClr val="0033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  Intentional act or omission of truth or facts</a:t>
            </a:r>
          </a:p>
          <a:p>
            <a:endParaRPr lang="en-US" sz="2000" dirty="0" smtClean="0">
              <a:solidFill>
                <a:srgbClr val="0033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  Characterized by deceit, concealment or violation of trust</a:t>
            </a:r>
          </a:p>
          <a:p>
            <a:endParaRPr lang="en-US" sz="2000" dirty="0" smtClean="0">
              <a:solidFill>
                <a:srgbClr val="003300"/>
              </a:solidFill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 Perpetrated by individuals or organizations to obtain something of value (money, services, property, etc.)</a:t>
            </a:r>
          </a:p>
          <a:p>
            <a:pPr marL="173038" indent="-173038"/>
            <a:endParaRPr lang="en-US" sz="2000" dirty="0" smtClean="0">
              <a:solidFill>
                <a:srgbClr val="0033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  To avoid payment or a loss of services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33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  To secure personal or business advantage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33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  Fraud, bribery and corruption are considered together</a:t>
            </a:r>
          </a:p>
          <a:p>
            <a:endParaRPr lang="en-US" sz="2000" dirty="0" smtClean="0">
              <a:solidFill>
                <a:srgbClr val="003300"/>
              </a:solidFill>
            </a:endParaRPr>
          </a:p>
          <a:p>
            <a:endParaRPr lang="en-US" sz="28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Fraud, its impacts and identifiers</a:t>
            </a:r>
            <a:endParaRPr lang="en-US" sz="32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752600"/>
            <a:ext cx="77724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Conflict of Interest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Personal favors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Preferential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treatment (vendors/employees)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aseline="0" dirty="0" smtClean="0"/>
              <a:t>Bribery</a:t>
            </a:r>
            <a:r>
              <a:rPr lang="en-US" sz="2000" dirty="0" smtClean="0"/>
              <a:t> &amp; Incentives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Kickbacks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financial reward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aseline="0" dirty="0" smtClean="0"/>
              <a:t>Billing</a:t>
            </a:r>
            <a:r>
              <a:rPr lang="en-US" sz="2000" dirty="0" smtClean="0"/>
              <a:t> Schemes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Fictitious vendors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Personal purchases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Returns and credits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 smtClean="0"/>
              <a:t>Expense Reimbursements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Fictitious expenses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Multiple reimbursements from different sources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Returns and incentives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0668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Typical Types of Fraud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Fraud, its impacts and identifiers</a:t>
            </a:r>
            <a:endParaRPr lang="en-US" sz="32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57200" y="10668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Other Specific Examples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752600"/>
            <a:ext cx="7620000" cy="3865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Stealing, larceny, embezzlement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Making or altering documents w/intent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Inaccurate accounting or financial reporting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Misappropriation of public resources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Improper reporting of financial transactions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Receiving improper compensation for goods, services, hours not worked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3300"/>
                </a:solidFill>
              </a:rPr>
              <a:t>Vendor favors and preferences given due to relationship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Employment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preference to friends or relatives that is not in the interest of the organization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3300"/>
                </a:solidFill>
              </a:rPr>
              <a:t>Fraud, its impacts and identifiers</a:t>
            </a:r>
            <a:endParaRPr lang="en-US" sz="3200" dirty="0">
              <a:solidFill>
                <a:srgbClr val="0033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990600"/>
            <a:ext cx="762000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57200" y="10668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Impact of Fraud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752600"/>
            <a:ext cx="7620000" cy="3865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3300"/>
                </a:solidFill>
              </a:rPr>
              <a:t>Loss of assets (equipment, money or other resources)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Inaccurate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incomplete financial reporting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>
                <a:solidFill>
                  <a:srgbClr val="003300"/>
                </a:solidFill>
              </a:rPr>
              <a:t>Non-compliance</a:t>
            </a:r>
            <a:r>
              <a:rPr lang="en-US" sz="2000" dirty="0" smtClean="0">
                <a:solidFill>
                  <a:srgbClr val="003300"/>
                </a:solidFill>
              </a:rPr>
              <a:t> with laws or regulations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Ineffective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operations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>
                <a:solidFill>
                  <a:srgbClr val="003300"/>
                </a:solidFill>
              </a:rPr>
              <a:t>Poor</a:t>
            </a:r>
            <a:r>
              <a:rPr lang="en-US" sz="2000" dirty="0" smtClean="0">
                <a:solidFill>
                  <a:srgbClr val="003300"/>
                </a:solidFill>
              </a:rPr>
              <a:t> quality of product or service</a:t>
            </a: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 environment for employees and clients</a:t>
            </a:r>
            <a:endParaRPr lang="en-US" sz="2000" dirty="0" smtClean="0">
              <a:solidFill>
                <a:srgbClr val="003300"/>
              </a:solidFill>
            </a:endParaRPr>
          </a:p>
          <a:p>
            <a:pPr marR="0" lvl="1" indent="-3381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Damage to reputation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dsu-template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1322</Words>
  <Application>Microsoft Office PowerPoint</Application>
  <PresentationFormat>On-screen Show (4:3)</PresentationFormat>
  <Paragraphs>243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ndsu-template5</vt:lpstr>
      <vt:lpstr>Slide 1</vt:lpstr>
      <vt:lpstr>Learning Objectives</vt:lpstr>
      <vt:lpstr>Slide 3</vt:lpstr>
      <vt:lpstr>Fraud, its impacts and identifiers</vt:lpstr>
      <vt:lpstr>Fraud, its impacts and identifiers</vt:lpstr>
      <vt:lpstr>Fraud, its impacts and identifiers</vt:lpstr>
      <vt:lpstr>Fraud, its impacts and identifiers</vt:lpstr>
      <vt:lpstr>Fraud, its impacts and identifiers</vt:lpstr>
      <vt:lpstr>Fraud, its impacts and identifiers</vt:lpstr>
      <vt:lpstr>Fraud, its impacts and identifiers</vt:lpstr>
      <vt:lpstr>Fraud Triangle: Three  factors present in a typical fraud case</vt:lpstr>
      <vt:lpstr>Fraud Red Flags – Specific Indicators</vt:lpstr>
      <vt:lpstr>Slide 13</vt:lpstr>
      <vt:lpstr>Slide 14</vt:lpstr>
      <vt:lpstr>Slide 15</vt:lpstr>
      <vt:lpstr>NDSU University Governance Model</vt:lpstr>
      <vt:lpstr>Stewardship and NDSU</vt:lpstr>
      <vt:lpstr>Slide 18</vt:lpstr>
      <vt:lpstr>Slide 19</vt:lpstr>
      <vt:lpstr>Slide 20</vt:lpstr>
      <vt:lpstr>Slide 21</vt:lpstr>
      <vt:lpstr>Slide 22</vt:lpstr>
      <vt:lpstr>Slide 23</vt:lpstr>
    </vt:vector>
  </TitlesOfParts>
  <Company>North Dakota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School Of</dc:creator>
  <cp:lastModifiedBy>The School Of</cp:lastModifiedBy>
  <cp:revision>156</cp:revision>
  <dcterms:created xsi:type="dcterms:W3CDTF">2010-01-13T21:42:33Z</dcterms:created>
  <dcterms:modified xsi:type="dcterms:W3CDTF">2011-05-31T17:38:11Z</dcterms:modified>
</cp:coreProperties>
</file>