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7490400" cy="32918400"/>
  <p:notesSz cx="6858000" cy="9144000"/>
  <p:defaultTextStyle>
    <a:defPPr>
      <a:defRPr lang="en-US"/>
    </a:defPPr>
    <a:lvl1pPr marL="0" algn="l" defTabSz="4023360" rtl="0" eaLnBrk="1" latinLnBrk="0" hangingPunct="1">
      <a:defRPr sz="7900" kern="1200">
        <a:solidFill>
          <a:schemeClr val="tx1"/>
        </a:solidFill>
        <a:latin typeface="+mn-lt"/>
        <a:ea typeface="+mn-ea"/>
        <a:cs typeface="+mn-cs"/>
      </a:defRPr>
    </a:lvl1pPr>
    <a:lvl2pPr marL="2011680" algn="l" defTabSz="4023360" rtl="0" eaLnBrk="1" latinLnBrk="0" hangingPunct="1">
      <a:defRPr sz="7900" kern="1200">
        <a:solidFill>
          <a:schemeClr val="tx1"/>
        </a:solidFill>
        <a:latin typeface="+mn-lt"/>
        <a:ea typeface="+mn-ea"/>
        <a:cs typeface="+mn-cs"/>
      </a:defRPr>
    </a:lvl2pPr>
    <a:lvl3pPr marL="4023360" algn="l" defTabSz="4023360" rtl="0" eaLnBrk="1" latinLnBrk="0" hangingPunct="1">
      <a:defRPr sz="7900" kern="1200">
        <a:solidFill>
          <a:schemeClr val="tx1"/>
        </a:solidFill>
        <a:latin typeface="+mn-lt"/>
        <a:ea typeface="+mn-ea"/>
        <a:cs typeface="+mn-cs"/>
      </a:defRPr>
    </a:lvl3pPr>
    <a:lvl4pPr marL="6035040" algn="l" defTabSz="4023360" rtl="0" eaLnBrk="1" latinLnBrk="0" hangingPunct="1">
      <a:defRPr sz="7900" kern="1200">
        <a:solidFill>
          <a:schemeClr val="tx1"/>
        </a:solidFill>
        <a:latin typeface="+mn-lt"/>
        <a:ea typeface="+mn-ea"/>
        <a:cs typeface="+mn-cs"/>
      </a:defRPr>
    </a:lvl4pPr>
    <a:lvl5pPr marL="8046720" algn="l" defTabSz="4023360" rtl="0" eaLnBrk="1" latinLnBrk="0" hangingPunct="1">
      <a:defRPr sz="7900" kern="1200">
        <a:solidFill>
          <a:schemeClr val="tx1"/>
        </a:solidFill>
        <a:latin typeface="+mn-lt"/>
        <a:ea typeface="+mn-ea"/>
        <a:cs typeface="+mn-cs"/>
      </a:defRPr>
    </a:lvl5pPr>
    <a:lvl6pPr marL="10058400" algn="l" defTabSz="4023360" rtl="0" eaLnBrk="1" latinLnBrk="0" hangingPunct="1">
      <a:defRPr sz="7900" kern="1200">
        <a:solidFill>
          <a:schemeClr val="tx1"/>
        </a:solidFill>
        <a:latin typeface="+mn-lt"/>
        <a:ea typeface="+mn-ea"/>
        <a:cs typeface="+mn-cs"/>
      </a:defRPr>
    </a:lvl6pPr>
    <a:lvl7pPr marL="12070080" algn="l" defTabSz="4023360" rtl="0" eaLnBrk="1" latinLnBrk="0" hangingPunct="1">
      <a:defRPr sz="7900" kern="1200">
        <a:solidFill>
          <a:schemeClr val="tx1"/>
        </a:solidFill>
        <a:latin typeface="+mn-lt"/>
        <a:ea typeface="+mn-ea"/>
        <a:cs typeface="+mn-cs"/>
      </a:defRPr>
    </a:lvl7pPr>
    <a:lvl8pPr marL="14081760" algn="l" defTabSz="4023360" rtl="0" eaLnBrk="1" latinLnBrk="0" hangingPunct="1">
      <a:defRPr sz="7900" kern="1200">
        <a:solidFill>
          <a:schemeClr val="tx1"/>
        </a:solidFill>
        <a:latin typeface="+mn-lt"/>
        <a:ea typeface="+mn-ea"/>
        <a:cs typeface="+mn-cs"/>
      </a:defRPr>
    </a:lvl8pPr>
    <a:lvl9pPr marL="16093440" algn="l" defTabSz="4023360" rtl="0" eaLnBrk="1" latinLnBrk="0" hangingPunct="1">
      <a:defRPr sz="7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78" y="1602"/>
      </p:cViewPr>
      <p:guideLst>
        <p:guide orient="horz" pos="10368"/>
        <p:guide pos="118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1780" y="10226042"/>
            <a:ext cx="318668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623560" y="18653760"/>
            <a:ext cx="26243280" cy="8412480"/>
          </a:xfrm>
        </p:spPr>
        <p:txBody>
          <a:bodyPr/>
          <a:lstStyle>
            <a:lvl1pPr marL="0" indent="0" algn="ctr">
              <a:buNone/>
              <a:defRPr>
                <a:solidFill>
                  <a:schemeClr val="tx1">
                    <a:tint val="75000"/>
                  </a:schemeClr>
                </a:solidFill>
              </a:defRPr>
            </a:lvl1pPr>
            <a:lvl2pPr marL="2009110" indent="0" algn="ctr">
              <a:buNone/>
              <a:defRPr>
                <a:solidFill>
                  <a:schemeClr val="tx1">
                    <a:tint val="75000"/>
                  </a:schemeClr>
                </a:solidFill>
              </a:defRPr>
            </a:lvl2pPr>
            <a:lvl3pPr marL="4018216" indent="0" algn="ctr">
              <a:buNone/>
              <a:defRPr>
                <a:solidFill>
                  <a:schemeClr val="tx1">
                    <a:tint val="75000"/>
                  </a:schemeClr>
                </a:solidFill>
              </a:defRPr>
            </a:lvl3pPr>
            <a:lvl4pPr marL="6027314" indent="0" algn="ctr">
              <a:buNone/>
              <a:defRPr>
                <a:solidFill>
                  <a:schemeClr val="tx1">
                    <a:tint val="75000"/>
                  </a:schemeClr>
                </a:solidFill>
              </a:defRPr>
            </a:lvl4pPr>
            <a:lvl5pPr marL="8036424" indent="0" algn="ctr">
              <a:buNone/>
              <a:defRPr>
                <a:solidFill>
                  <a:schemeClr val="tx1">
                    <a:tint val="75000"/>
                  </a:schemeClr>
                </a:solidFill>
              </a:defRPr>
            </a:lvl5pPr>
            <a:lvl6pPr marL="10045530" indent="0" algn="ctr">
              <a:buNone/>
              <a:defRPr>
                <a:solidFill>
                  <a:schemeClr val="tx1">
                    <a:tint val="75000"/>
                  </a:schemeClr>
                </a:solidFill>
              </a:defRPr>
            </a:lvl6pPr>
            <a:lvl7pPr marL="12054640" indent="0" algn="ctr">
              <a:buNone/>
              <a:defRPr>
                <a:solidFill>
                  <a:schemeClr val="tx1">
                    <a:tint val="75000"/>
                  </a:schemeClr>
                </a:solidFill>
              </a:defRPr>
            </a:lvl7pPr>
            <a:lvl8pPr marL="14063746" indent="0" algn="ctr">
              <a:buNone/>
              <a:defRPr>
                <a:solidFill>
                  <a:schemeClr val="tx1">
                    <a:tint val="75000"/>
                  </a:schemeClr>
                </a:solidFill>
              </a:defRPr>
            </a:lvl8pPr>
            <a:lvl9pPr marL="160728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9/21/2009</a:t>
            </a:fld>
            <a:endParaRPr lang="en-US" sz="88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271A1-F6D6-438B-A432-4747EE7ECD40}"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442817" y="6324600"/>
            <a:ext cx="34580991"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86854" y="6324600"/>
            <a:ext cx="1031311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271A1-F6D6-438B-A432-4747EE7ECD40}" type="datetimeFigureOut">
              <a:rPr lang="en-US" smtClean="0"/>
              <a:pPr/>
              <a:t>9/21/2009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271A1-F6D6-438B-A432-4747EE7ECD40}" type="datetimeFigureOut">
              <a:rPr lang="en-US" smtClean="0"/>
              <a:pPr/>
              <a:t>9/21/2009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1483" y="21153122"/>
            <a:ext cx="31866840" cy="6537960"/>
          </a:xfrm>
        </p:spPr>
        <p:txBody>
          <a:bodyPr anchor="t"/>
          <a:lstStyle>
            <a:lvl1pPr algn="l">
              <a:defRPr sz="17600" b="1" cap="all"/>
            </a:lvl1pPr>
          </a:lstStyle>
          <a:p>
            <a:r>
              <a:rPr lang="en-US" smtClean="0"/>
              <a:t>Click to edit Master title style</a:t>
            </a:r>
            <a:endParaRPr lang="en-US"/>
          </a:p>
        </p:txBody>
      </p:sp>
      <p:sp>
        <p:nvSpPr>
          <p:cNvPr id="3" name="Text Placeholder 2"/>
          <p:cNvSpPr>
            <a:spLocks noGrp="1"/>
          </p:cNvSpPr>
          <p:nvPr>
            <p:ph type="body" idx="1"/>
          </p:nvPr>
        </p:nvSpPr>
        <p:spPr>
          <a:xfrm>
            <a:off x="2961483" y="13952229"/>
            <a:ext cx="31866840" cy="7200898"/>
          </a:xfrm>
        </p:spPr>
        <p:txBody>
          <a:bodyPr anchor="b"/>
          <a:lstStyle>
            <a:lvl1pPr marL="0" indent="0">
              <a:buNone/>
              <a:defRPr sz="8800">
                <a:solidFill>
                  <a:schemeClr val="tx1">
                    <a:tint val="75000"/>
                  </a:schemeClr>
                </a:solidFill>
              </a:defRPr>
            </a:lvl1pPr>
            <a:lvl2pPr marL="2009110" indent="0">
              <a:buNone/>
              <a:defRPr sz="7900">
                <a:solidFill>
                  <a:schemeClr val="tx1">
                    <a:tint val="75000"/>
                  </a:schemeClr>
                </a:solidFill>
              </a:defRPr>
            </a:lvl2pPr>
            <a:lvl3pPr marL="4018216" indent="0">
              <a:buNone/>
              <a:defRPr sz="7000">
                <a:solidFill>
                  <a:schemeClr val="tx1">
                    <a:tint val="75000"/>
                  </a:schemeClr>
                </a:solidFill>
              </a:defRPr>
            </a:lvl3pPr>
            <a:lvl4pPr marL="6027314" indent="0">
              <a:buNone/>
              <a:defRPr sz="6200">
                <a:solidFill>
                  <a:schemeClr val="tx1">
                    <a:tint val="75000"/>
                  </a:schemeClr>
                </a:solidFill>
              </a:defRPr>
            </a:lvl4pPr>
            <a:lvl5pPr marL="8036424" indent="0">
              <a:buNone/>
              <a:defRPr sz="6200">
                <a:solidFill>
                  <a:schemeClr val="tx1">
                    <a:tint val="75000"/>
                  </a:schemeClr>
                </a:solidFill>
              </a:defRPr>
            </a:lvl5pPr>
            <a:lvl6pPr marL="10045530" indent="0">
              <a:buNone/>
              <a:defRPr sz="6200">
                <a:solidFill>
                  <a:schemeClr val="tx1">
                    <a:tint val="75000"/>
                  </a:schemeClr>
                </a:solidFill>
              </a:defRPr>
            </a:lvl6pPr>
            <a:lvl7pPr marL="12054640" indent="0">
              <a:buNone/>
              <a:defRPr sz="6200">
                <a:solidFill>
                  <a:schemeClr val="tx1">
                    <a:tint val="75000"/>
                  </a:schemeClr>
                </a:solidFill>
              </a:defRPr>
            </a:lvl7pPr>
            <a:lvl8pPr marL="14063746" indent="0">
              <a:buNone/>
              <a:defRPr sz="6200">
                <a:solidFill>
                  <a:schemeClr val="tx1">
                    <a:tint val="75000"/>
                  </a:schemeClr>
                </a:solidFill>
              </a:defRPr>
            </a:lvl8pPr>
            <a:lvl9pPr marL="16072852"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271A1-F6D6-438B-A432-4747EE7ECD40}" type="datetimeFigureOut">
              <a:rPr lang="en-US" smtClean="0"/>
              <a:pPr/>
              <a:t>9/21/2009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0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86836" y="36865560"/>
            <a:ext cx="68856064" cy="104279702"/>
          </a:xfrm>
        </p:spPr>
        <p:txBody>
          <a:bodyPr/>
          <a:lstStyle>
            <a:lvl1pPr>
              <a:defRPr sz="12300"/>
            </a:lvl1pPr>
            <a:lvl2pPr>
              <a:defRPr sz="106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7167742" y="36865560"/>
            <a:ext cx="68856068" cy="104279702"/>
          </a:xfrm>
        </p:spPr>
        <p:txBody>
          <a:bodyPr/>
          <a:lstStyle>
            <a:lvl1pPr>
              <a:defRPr sz="12300"/>
            </a:lvl1pPr>
            <a:lvl2pPr>
              <a:defRPr sz="106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271A1-F6D6-438B-A432-4747EE7ECD40}" type="datetimeFigureOut">
              <a:rPr lang="en-US" smtClean="0"/>
              <a:pPr/>
              <a:t>9/21/2009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4520" y="1318262"/>
            <a:ext cx="337413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74520" y="7368542"/>
            <a:ext cx="16564771" cy="3070858"/>
          </a:xfrm>
        </p:spPr>
        <p:txBody>
          <a:bodyPr anchor="b"/>
          <a:lstStyle>
            <a:lvl1pPr marL="0" indent="0">
              <a:buNone/>
              <a:defRPr sz="10600" b="1"/>
            </a:lvl1pPr>
            <a:lvl2pPr marL="2009110" indent="0">
              <a:buNone/>
              <a:defRPr sz="8800" b="1"/>
            </a:lvl2pPr>
            <a:lvl3pPr marL="4018216" indent="0">
              <a:buNone/>
              <a:defRPr sz="7900" b="1"/>
            </a:lvl3pPr>
            <a:lvl4pPr marL="6027314" indent="0">
              <a:buNone/>
              <a:defRPr sz="7000" b="1"/>
            </a:lvl4pPr>
            <a:lvl5pPr marL="8036424" indent="0">
              <a:buNone/>
              <a:defRPr sz="7000" b="1"/>
            </a:lvl5pPr>
            <a:lvl6pPr marL="10045530" indent="0">
              <a:buNone/>
              <a:defRPr sz="7000" b="1"/>
            </a:lvl6pPr>
            <a:lvl7pPr marL="12054640" indent="0">
              <a:buNone/>
              <a:defRPr sz="7000" b="1"/>
            </a:lvl7pPr>
            <a:lvl8pPr marL="14063746" indent="0">
              <a:buNone/>
              <a:defRPr sz="7000" b="1"/>
            </a:lvl8pPr>
            <a:lvl9pPr marL="16072852" indent="0">
              <a:buNone/>
              <a:defRPr sz="7000" b="1"/>
            </a:lvl9pPr>
          </a:lstStyle>
          <a:p>
            <a:pPr lvl="0"/>
            <a:r>
              <a:rPr lang="en-US" smtClean="0"/>
              <a:t>Click to edit Master text styles</a:t>
            </a:r>
          </a:p>
        </p:txBody>
      </p:sp>
      <p:sp>
        <p:nvSpPr>
          <p:cNvPr id="4" name="Content Placeholder 3"/>
          <p:cNvSpPr>
            <a:spLocks noGrp="1"/>
          </p:cNvSpPr>
          <p:nvPr>
            <p:ph sz="half" idx="2"/>
          </p:nvPr>
        </p:nvSpPr>
        <p:spPr>
          <a:xfrm>
            <a:off x="1874520" y="10439400"/>
            <a:ext cx="16564771" cy="18966182"/>
          </a:xfrm>
        </p:spPr>
        <p:txBody>
          <a:bodyPr/>
          <a:lstStyle>
            <a:lvl1pPr>
              <a:defRPr sz="10600"/>
            </a:lvl1pPr>
            <a:lvl2pPr>
              <a:defRPr sz="8800"/>
            </a:lvl2pPr>
            <a:lvl3pPr>
              <a:defRPr sz="79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044604" y="7368542"/>
            <a:ext cx="16571278" cy="3070858"/>
          </a:xfrm>
        </p:spPr>
        <p:txBody>
          <a:bodyPr anchor="b"/>
          <a:lstStyle>
            <a:lvl1pPr marL="0" indent="0">
              <a:buNone/>
              <a:defRPr sz="10600" b="1"/>
            </a:lvl1pPr>
            <a:lvl2pPr marL="2009110" indent="0">
              <a:buNone/>
              <a:defRPr sz="8800" b="1"/>
            </a:lvl2pPr>
            <a:lvl3pPr marL="4018216" indent="0">
              <a:buNone/>
              <a:defRPr sz="7900" b="1"/>
            </a:lvl3pPr>
            <a:lvl4pPr marL="6027314" indent="0">
              <a:buNone/>
              <a:defRPr sz="7000" b="1"/>
            </a:lvl4pPr>
            <a:lvl5pPr marL="8036424" indent="0">
              <a:buNone/>
              <a:defRPr sz="7000" b="1"/>
            </a:lvl5pPr>
            <a:lvl6pPr marL="10045530" indent="0">
              <a:buNone/>
              <a:defRPr sz="7000" b="1"/>
            </a:lvl6pPr>
            <a:lvl7pPr marL="12054640" indent="0">
              <a:buNone/>
              <a:defRPr sz="7000" b="1"/>
            </a:lvl7pPr>
            <a:lvl8pPr marL="14063746" indent="0">
              <a:buNone/>
              <a:defRPr sz="7000" b="1"/>
            </a:lvl8pPr>
            <a:lvl9pPr marL="16072852" indent="0">
              <a:buNone/>
              <a:defRPr sz="7000" b="1"/>
            </a:lvl9pPr>
          </a:lstStyle>
          <a:p>
            <a:pPr lvl="0"/>
            <a:r>
              <a:rPr lang="en-US" smtClean="0"/>
              <a:t>Click to edit Master text styles</a:t>
            </a:r>
          </a:p>
        </p:txBody>
      </p:sp>
      <p:sp>
        <p:nvSpPr>
          <p:cNvPr id="6" name="Content Placeholder 5"/>
          <p:cNvSpPr>
            <a:spLocks noGrp="1"/>
          </p:cNvSpPr>
          <p:nvPr>
            <p:ph sz="quarter" idx="4"/>
          </p:nvPr>
        </p:nvSpPr>
        <p:spPr>
          <a:xfrm>
            <a:off x="19044604" y="10439400"/>
            <a:ext cx="16571278" cy="18966182"/>
          </a:xfrm>
        </p:spPr>
        <p:txBody>
          <a:bodyPr/>
          <a:lstStyle>
            <a:lvl1pPr>
              <a:defRPr sz="10600"/>
            </a:lvl1pPr>
            <a:lvl2pPr>
              <a:defRPr sz="8800"/>
            </a:lvl2pPr>
            <a:lvl3pPr>
              <a:defRPr sz="79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271A1-F6D6-438B-A432-4747EE7ECD40}" type="datetimeFigureOut">
              <a:rPr lang="en-US" smtClean="0"/>
              <a:pPr/>
              <a:t>9/21/2009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271A1-F6D6-438B-A432-4747EE7ECD40}" type="datetimeFigureOut">
              <a:rPr lang="en-US" smtClean="0"/>
              <a:pPr/>
              <a:t>9/21/2009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9/21/2009</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4539" y="1310640"/>
            <a:ext cx="12334083" cy="5577840"/>
          </a:xfrm>
        </p:spPr>
        <p:txBody>
          <a:bodyPr anchor="b"/>
          <a:lstStyle>
            <a:lvl1pPr algn="l">
              <a:defRPr sz="8800" b="1"/>
            </a:lvl1pPr>
          </a:lstStyle>
          <a:p>
            <a:r>
              <a:rPr lang="en-US" smtClean="0"/>
              <a:t>Click to edit Master title style</a:t>
            </a:r>
            <a:endParaRPr lang="en-US"/>
          </a:p>
        </p:txBody>
      </p:sp>
      <p:sp>
        <p:nvSpPr>
          <p:cNvPr id="3" name="Content Placeholder 2"/>
          <p:cNvSpPr>
            <a:spLocks noGrp="1"/>
          </p:cNvSpPr>
          <p:nvPr>
            <p:ph idx="1"/>
          </p:nvPr>
        </p:nvSpPr>
        <p:spPr>
          <a:xfrm>
            <a:off x="14657705" y="1310647"/>
            <a:ext cx="20958175" cy="28094942"/>
          </a:xfrm>
        </p:spPr>
        <p:txBody>
          <a:bodyPr/>
          <a:lstStyle>
            <a:lvl1pPr>
              <a:defRPr sz="14100"/>
            </a:lvl1pPr>
            <a:lvl2pPr>
              <a:defRPr sz="12300"/>
            </a:lvl2pPr>
            <a:lvl3pPr>
              <a:defRPr sz="106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74539" y="6888487"/>
            <a:ext cx="12334083" cy="22517102"/>
          </a:xfrm>
        </p:spPr>
        <p:txBody>
          <a:bodyPr/>
          <a:lstStyle>
            <a:lvl1pPr marL="0" indent="0">
              <a:buNone/>
              <a:defRPr sz="6200"/>
            </a:lvl1pPr>
            <a:lvl2pPr marL="2009110" indent="0">
              <a:buNone/>
              <a:defRPr sz="5300"/>
            </a:lvl2pPr>
            <a:lvl3pPr marL="4018216" indent="0">
              <a:buNone/>
              <a:defRPr sz="4400"/>
            </a:lvl3pPr>
            <a:lvl4pPr marL="6027314" indent="0">
              <a:buNone/>
              <a:defRPr sz="4000"/>
            </a:lvl4pPr>
            <a:lvl5pPr marL="8036424" indent="0">
              <a:buNone/>
              <a:defRPr sz="4000"/>
            </a:lvl5pPr>
            <a:lvl6pPr marL="10045530" indent="0">
              <a:buNone/>
              <a:defRPr sz="4000"/>
            </a:lvl6pPr>
            <a:lvl7pPr marL="12054640" indent="0">
              <a:buNone/>
              <a:defRPr sz="4000"/>
            </a:lvl7pPr>
            <a:lvl8pPr marL="14063746" indent="0">
              <a:buNone/>
              <a:defRPr sz="4000"/>
            </a:lvl8pPr>
            <a:lvl9pPr marL="16072852"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9/21/2009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8381" y="23042880"/>
            <a:ext cx="22494240" cy="2720342"/>
          </a:xfrm>
        </p:spPr>
        <p:txBody>
          <a:bodyPr anchor="b"/>
          <a:lstStyle>
            <a:lvl1pPr algn="l">
              <a:defRPr sz="8800" b="1"/>
            </a:lvl1pPr>
          </a:lstStyle>
          <a:p>
            <a:r>
              <a:rPr lang="en-US" smtClean="0"/>
              <a:t>Click to edit Master title style</a:t>
            </a:r>
            <a:endParaRPr lang="en-US"/>
          </a:p>
        </p:txBody>
      </p:sp>
      <p:sp>
        <p:nvSpPr>
          <p:cNvPr id="3" name="Picture Placeholder 2"/>
          <p:cNvSpPr>
            <a:spLocks noGrp="1"/>
          </p:cNvSpPr>
          <p:nvPr>
            <p:ph type="pic" idx="1"/>
          </p:nvPr>
        </p:nvSpPr>
        <p:spPr>
          <a:xfrm>
            <a:off x="7348381" y="2941320"/>
            <a:ext cx="22494240" cy="19751040"/>
          </a:xfrm>
        </p:spPr>
        <p:txBody>
          <a:bodyPr/>
          <a:lstStyle>
            <a:lvl1pPr marL="0" indent="0">
              <a:buNone/>
              <a:defRPr sz="14100"/>
            </a:lvl1pPr>
            <a:lvl2pPr marL="2009110" indent="0">
              <a:buNone/>
              <a:defRPr sz="12300"/>
            </a:lvl2pPr>
            <a:lvl3pPr marL="4018216" indent="0">
              <a:buNone/>
              <a:defRPr sz="10600"/>
            </a:lvl3pPr>
            <a:lvl4pPr marL="6027314" indent="0">
              <a:buNone/>
              <a:defRPr sz="8800"/>
            </a:lvl4pPr>
            <a:lvl5pPr marL="8036424" indent="0">
              <a:buNone/>
              <a:defRPr sz="8800"/>
            </a:lvl5pPr>
            <a:lvl6pPr marL="10045530" indent="0">
              <a:buNone/>
              <a:defRPr sz="8800"/>
            </a:lvl6pPr>
            <a:lvl7pPr marL="12054640" indent="0">
              <a:buNone/>
              <a:defRPr sz="8800"/>
            </a:lvl7pPr>
            <a:lvl8pPr marL="14063746" indent="0">
              <a:buNone/>
              <a:defRPr sz="8800"/>
            </a:lvl8pPr>
            <a:lvl9pPr marL="16072852" indent="0">
              <a:buNone/>
              <a:defRPr sz="8800"/>
            </a:lvl9pPr>
          </a:lstStyle>
          <a:p>
            <a:endParaRPr lang="en-US"/>
          </a:p>
        </p:txBody>
      </p:sp>
      <p:sp>
        <p:nvSpPr>
          <p:cNvPr id="4" name="Text Placeholder 3"/>
          <p:cNvSpPr>
            <a:spLocks noGrp="1"/>
          </p:cNvSpPr>
          <p:nvPr>
            <p:ph type="body" sz="half" idx="2"/>
          </p:nvPr>
        </p:nvSpPr>
        <p:spPr>
          <a:xfrm>
            <a:off x="7348381" y="25763222"/>
            <a:ext cx="22494240" cy="3863338"/>
          </a:xfrm>
        </p:spPr>
        <p:txBody>
          <a:bodyPr/>
          <a:lstStyle>
            <a:lvl1pPr marL="0" indent="0">
              <a:buNone/>
              <a:defRPr sz="6200"/>
            </a:lvl1pPr>
            <a:lvl2pPr marL="2009110" indent="0">
              <a:buNone/>
              <a:defRPr sz="5300"/>
            </a:lvl2pPr>
            <a:lvl3pPr marL="4018216" indent="0">
              <a:buNone/>
              <a:defRPr sz="4400"/>
            </a:lvl3pPr>
            <a:lvl4pPr marL="6027314" indent="0">
              <a:buNone/>
              <a:defRPr sz="4000"/>
            </a:lvl4pPr>
            <a:lvl5pPr marL="8036424" indent="0">
              <a:buNone/>
              <a:defRPr sz="4000"/>
            </a:lvl5pPr>
            <a:lvl6pPr marL="10045530" indent="0">
              <a:buNone/>
              <a:defRPr sz="4000"/>
            </a:lvl6pPr>
            <a:lvl7pPr marL="12054640" indent="0">
              <a:buNone/>
              <a:defRPr sz="4000"/>
            </a:lvl7pPr>
            <a:lvl8pPr marL="14063746" indent="0">
              <a:buNone/>
              <a:defRPr sz="4000"/>
            </a:lvl8pPr>
            <a:lvl9pPr marL="16072852"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9/21/2009</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123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4520" y="1318262"/>
            <a:ext cx="33741360" cy="5486400"/>
          </a:xfrm>
          <a:prstGeom prst="rect">
            <a:avLst/>
          </a:prstGeom>
        </p:spPr>
        <p:txBody>
          <a:bodyPr vert="horz" lIns="401826" tIns="200904" rIns="401826" bIns="2009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74520" y="7680967"/>
            <a:ext cx="33741360" cy="21724622"/>
          </a:xfrm>
          <a:prstGeom prst="rect">
            <a:avLst/>
          </a:prstGeom>
        </p:spPr>
        <p:txBody>
          <a:bodyPr vert="horz" lIns="401826" tIns="200904" rIns="401826" bIns="2009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74520" y="30510482"/>
            <a:ext cx="8747760" cy="1752600"/>
          </a:xfrm>
          <a:prstGeom prst="rect">
            <a:avLst/>
          </a:prstGeom>
        </p:spPr>
        <p:txBody>
          <a:bodyPr vert="horz" lIns="401826" tIns="200904" rIns="401826" bIns="200904" rtlCol="0" anchor="ctr"/>
          <a:lstStyle>
            <a:lvl1pPr algn="l">
              <a:defRPr sz="5300">
                <a:solidFill>
                  <a:schemeClr val="tx1">
                    <a:tint val="75000"/>
                  </a:schemeClr>
                </a:solidFill>
              </a:defRPr>
            </a:lvl1pPr>
          </a:lstStyle>
          <a:p>
            <a:fld id="{23A271A1-F6D6-438B-A432-4747EE7ECD40}" type="datetimeFigureOut">
              <a:rPr lang="en-US" smtClean="0"/>
              <a:pPr/>
              <a:t>9/21/2009</a:t>
            </a:fld>
            <a:endParaRPr lang="en-US" sz="6200" dirty="0">
              <a:solidFill>
                <a:schemeClr val="tx2"/>
              </a:solidFill>
            </a:endParaRPr>
          </a:p>
        </p:txBody>
      </p:sp>
      <p:sp>
        <p:nvSpPr>
          <p:cNvPr id="5" name="Footer Placeholder 4"/>
          <p:cNvSpPr>
            <a:spLocks noGrp="1"/>
          </p:cNvSpPr>
          <p:nvPr>
            <p:ph type="ftr" sz="quarter" idx="3"/>
          </p:nvPr>
        </p:nvSpPr>
        <p:spPr>
          <a:xfrm>
            <a:off x="12809220" y="30510482"/>
            <a:ext cx="11871960" cy="1752600"/>
          </a:xfrm>
          <a:prstGeom prst="rect">
            <a:avLst/>
          </a:prstGeom>
        </p:spPr>
        <p:txBody>
          <a:bodyPr vert="horz" lIns="401826" tIns="200904" rIns="401826" bIns="200904" rtlCol="0" anchor="ctr"/>
          <a:lstStyle>
            <a:lvl1pPr algn="ctr">
              <a:defRPr sz="5300">
                <a:solidFill>
                  <a:schemeClr val="tx1">
                    <a:tint val="75000"/>
                  </a:schemeClr>
                </a:solidFill>
              </a:defRPr>
            </a:lvl1pPr>
          </a:lstStyle>
          <a:p>
            <a:pPr algn="r" eaLnBrk="1" latinLnBrk="0" hangingPunct="1"/>
            <a:endParaRPr kumimoji="0" lang="en-US" sz="6200" dirty="0">
              <a:solidFill>
                <a:schemeClr val="tx2"/>
              </a:solidFill>
            </a:endParaRPr>
          </a:p>
        </p:txBody>
      </p:sp>
      <p:sp>
        <p:nvSpPr>
          <p:cNvPr id="6" name="Slide Number Placeholder 5"/>
          <p:cNvSpPr>
            <a:spLocks noGrp="1"/>
          </p:cNvSpPr>
          <p:nvPr>
            <p:ph type="sldNum" sz="quarter" idx="4"/>
          </p:nvPr>
        </p:nvSpPr>
        <p:spPr>
          <a:xfrm>
            <a:off x="26868120" y="30510482"/>
            <a:ext cx="8747760" cy="1752600"/>
          </a:xfrm>
          <a:prstGeom prst="rect">
            <a:avLst/>
          </a:prstGeom>
        </p:spPr>
        <p:txBody>
          <a:bodyPr vert="horz" lIns="401826" tIns="200904" rIns="401826" bIns="200904" rtlCol="0" anchor="ctr"/>
          <a:lstStyle>
            <a:lvl1pPr algn="r">
              <a:defRPr sz="5300">
                <a:solidFill>
                  <a:schemeClr val="tx1">
                    <a:tint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62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018216" rtl="0" eaLnBrk="1" latinLnBrk="0" hangingPunct="1">
        <a:spcBef>
          <a:spcPct val="0"/>
        </a:spcBef>
        <a:buNone/>
        <a:defRPr sz="19400" kern="1200">
          <a:solidFill>
            <a:schemeClr val="tx1"/>
          </a:solidFill>
          <a:latin typeface="+mj-lt"/>
          <a:ea typeface="+mj-ea"/>
          <a:cs typeface="+mj-cs"/>
        </a:defRPr>
      </a:lvl1pPr>
    </p:titleStyle>
    <p:bodyStyle>
      <a:lvl1pPr marL="1506824" indent="-1506824" algn="l" defTabSz="4018216" rtl="0" eaLnBrk="1" latinLnBrk="0" hangingPunct="1">
        <a:spcBef>
          <a:spcPct val="20000"/>
        </a:spcBef>
        <a:buFont typeface="Arial" pitchFamily="34" charset="0"/>
        <a:buChar char="•"/>
        <a:defRPr sz="14100" kern="1200">
          <a:solidFill>
            <a:schemeClr val="tx1"/>
          </a:solidFill>
          <a:latin typeface="+mn-lt"/>
          <a:ea typeface="+mn-ea"/>
          <a:cs typeface="+mn-cs"/>
        </a:defRPr>
      </a:lvl1pPr>
      <a:lvl2pPr marL="3264791" indent="-1255698" algn="l" defTabSz="4018216" rtl="0" eaLnBrk="1" latinLnBrk="0" hangingPunct="1">
        <a:spcBef>
          <a:spcPct val="20000"/>
        </a:spcBef>
        <a:buFont typeface="Arial" pitchFamily="34" charset="0"/>
        <a:buChar char="–"/>
        <a:defRPr sz="12300" kern="1200">
          <a:solidFill>
            <a:schemeClr val="tx1"/>
          </a:solidFill>
          <a:latin typeface="+mn-lt"/>
          <a:ea typeface="+mn-ea"/>
          <a:cs typeface="+mn-cs"/>
        </a:defRPr>
      </a:lvl2pPr>
      <a:lvl3pPr marL="5022763" indent="-1004555" algn="l" defTabSz="4018216" rtl="0" eaLnBrk="1" latinLnBrk="0" hangingPunct="1">
        <a:spcBef>
          <a:spcPct val="20000"/>
        </a:spcBef>
        <a:buFont typeface="Arial" pitchFamily="34" charset="0"/>
        <a:buChar char="•"/>
        <a:defRPr sz="10600" kern="1200">
          <a:solidFill>
            <a:schemeClr val="tx1"/>
          </a:solidFill>
          <a:latin typeface="+mn-lt"/>
          <a:ea typeface="+mn-ea"/>
          <a:cs typeface="+mn-cs"/>
        </a:defRPr>
      </a:lvl3pPr>
      <a:lvl4pPr marL="7031873" indent="-1004555" algn="l" defTabSz="4018216"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40979" indent="-1004555" algn="l" defTabSz="4018216"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50085" indent="-1004555" algn="l" defTabSz="4018216"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59191" indent="-1004555" algn="l" defTabSz="4018216"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68297" indent="-1004555" algn="l" defTabSz="4018216"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77403" indent="-1004555" algn="l" defTabSz="4018216"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18216" rtl="0" eaLnBrk="1" latinLnBrk="0" hangingPunct="1">
        <a:defRPr sz="7900" kern="1200">
          <a:solidFill>
            <a:schemeClr val="tx1"/>
          </a:solidFill>
          <a:latin typeface="+mn-lt"/>
          <a:ea typeface="+mn-ea"/>
          <a:cs typeface="+mn-cs"/>
        </a:defRPr>
      </a:lvl1pPr>
      <a:lvl2pPr marL="2009110" algn="l" defTabSz="4018216" rtl="0" eaLnBrk="1" latinLnBrk="0" hangingPunct="1">
        <a:defRPr sz="7900" kern="1200">
          <a:solidFill>
            <a:schemeClr val="tx1"/>
          </a:solidFill>
          <a:latin typeface="+mn-lt"/>
          <a:ea typeface="+mn-ea"/>
          <a:cs typeface="+mn-cs"/>
        </a:defRPr>
      </a:lvl2pPr>
      <a:lvl3pPr marL="4018216" algn="l" defTabSz="4018216" rtl="0" eaLnBrk="1" latinLnBrk="0" hangingPunct="1">
        <a:defRPr sz="7900" kern="1200">
          <a:solidFill>
            <a:schemeClr val="tx1"/>
          </a:solidFill>
          <a:latin typeface="+mn-lt"/>
          <a:ea typeface="+mn-ea"/>
          <a:cs typeface="+mn-cs"/>
        </a:defRPr>
      </a:lvl3pPr>
      <a:lvl4pPr marL="6027314" algn="l" defTabSz="4018216" rtl="0" eaLnBrk="1" latinLnBrk="0" hangingPunct="1">
        <a:defRPr sz="7900" kern="1200">
          <a:solidFill>
            <a:schemeClr val="tx1"/>
          </a:solidFill>
          <a:latin typeface="+mn-lt"/>
          <a:ea typeface="+mn-ea"/>
          <a:cs typeface="+mn-cs"/>
        </a:defRPr>
      </a:lvl4pPr>
      <a:lvl5pPr marL="8036424" algn="l" defTabSz="4018216" rtl="0" eaLnBrk="1" latinLnBrk="0" hangingPunct="1">
        <a:defRPr sz="7900" kern="1200">
          <a:solidFill>
            <a:schemeClr val="tx1"/>
          </a:solidFill>
          <a:latin typeface="+mn-lt"/>
          <a:ea typeface="+mn-ea"/>
          <a:cs typeface="+mn-cs"/>
        </a:defRPr>
      </a:lvl5pPr>
      <a:lvl6pPr marL="10045530" algn="l" defTabSz="4018216" rtl="0" eaLnBrk="1" latinLnBrk="0" hangingPunct="1">
        <a:defRPr sz="7900" kern="1200">
          <a:solidFill>
            <a:schemeClr val="tx1"/>
          </a:solidFill>
          <a:latin typeface="+mn-lt"/>
          <a:ea typeface="+mn-ea"/>
          <a:cs typeface="+mn-cs"/>
        </a:defRPr>
      </a:lvl6pPr>
      <a:lvl7pPr marL="12054640" algn="l" defTabSz="4018216" rtl="0" eaLnBrk="1" latinLnBrk="0" hangingPunct="1">
        <a:defRPr sz="7900" kern="1200">
          <a:solidFill>
            <a:schemeClr val="tx1"/>
          </a:solidFill>
          <a:latin typeface="+mn-lt"/>
          <a:ea typeface="+mn-ea"/>
          <a:cs typeface="+mn-cs"/>
        </a:defRPr>
      </a:lvl7pPr>
      <a:lvl8pPr marL="14063746" algn="l" defTabSz="4018216" rtl="0" eaLnBrk="1" latinLnBrk="0" hangingPunct="1">
        <a:defRPr sz="7900" kern="1200">
          <a:solidFill>
            <a:schemeClr val="tx1"/>
          </a:solidFill>
          <a:latin typeface="+mn-lt"/>
          <a:ea typeface="+mn-ea"/>
          <a:cs typeface="+mn-cs"/>
        </a:defRPr>
      </a:lvl8pPr>
      <a:lvl9pPr marL="16072852" algn="l" defTabSz="4018216"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oleObject" Target="../embeddings/oleObject1.bin"/><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6000" r="-26000"/>
          </a:stretch>
        </a:blipFill>
        <a:effectLst/>
      </p:bgPr>
    </p:bg>
    <p:spTree>
      <p:nvGrpSpPr>
        <p:cNvPr id="1" name=""/>
        <p:cNvGrpSpPr/>
        <p:nvPr/>
      </p:nvGrpSpPr>
      <p:grpSpPr>
        <a:xfrm>
          <a:off x="0" y="0"/>
          <a:ext cx="0" cy="0"/>
          <a:chOff x="0" y="0"/>
          <a:chExt cx="0" cy="0"/>
        </a:xfrm>
      </p:grpSpPr>
      <p:sp>
        <p:nvSpPr>
          <p:cNvPr id="4" name="Rounded Rectangle 3"/>
          <p:cNvSpPr/>
          <p:nvPr/>
        </p:nvSpPr>
        <p:spPr>
          <a:xfrm>
            <a:off x="838200" y="4419600"/>
            <a:ext cx="11430000" cy="280416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954000" y="4343400"/>
            <a:ext cx="11430000" cy="281178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069800" y="4343400"/>
            <a:ext cx="11430000" cy="281178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1" y="762000"/>
            <a:ext cx="35280600" cy="4601260"/>
          </a:xfrm>
          <a:prstGeom prst="rect">
            <a:avLst/>
          </a:prstGeom>
          <a:noFill/>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Early flowering of plants in the Northern Great Plains linked to increasing spring temperatures over 100 years</a:t>
            </a:r>
          </a:p>
          <a:p>
            <a:r>
              <a:rPr lang="en-US"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Kelsey L. </a:t>
            </a:r>
            <a:r>
              <a:rPr lang="en-US" sz="540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Dunnell</a:t>
            </a:r>
            <a:r>
              <a:rPr lang="en-US"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&amp; Steven E. </a:t>
            </a:r>
            <a:r>
              <a:rPr lang="en-US"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Travers</a:t>
            </a:r>
            <a:r>
              <a:rPr lang="en-US"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US"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GB"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Department of Biological Sciences, North Dakota State University</a:t>
            </a:r>
            <a:endParaRPr lang="en-US" sz="54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endParaRPr lang="en-US" dirty="0"/>
          </a:p>
        </p:txBody>
      </p:sp>
      <p:sp>
        <p:nvSpPr>
          <p:cNvPr id="10" name="TextBox 9"/>
          <p:cNvSpPr txBox="1"/>
          <p:nvPr/>
        </p:nvSpPr>
        <p:spPr>
          <a:xfrm>
            <a:off x="1295400" y="4800600"/>
            <a:ext cx="10820400" cy="2551467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Introduction</a:t>
            </a:r>
          </a:p>
          <a:p>
            <a:r>
              <a:rPr lang="en-US" sz="3200" dirty="0" smtClean="0">
                <a:solidFill>
                  <a:schemeClr val="bg1"/>
                </a:solidFill>
                <a:effectLst>
                  <a:outerShdw blurRad="38100" dist="38100" dir="2700000" algn="tl">
                    <a:srgbClr val="000000">
                      <a:alpha val="43137"/>
                    </a:srgbClr>
                  </a:outerShdw>
                </a:effectLst>
              </a:rPr>
              <a:t>Air temperatures in the Great Plains have increased </a:t>
            </a:r>
            <a:r>
              <a:rPr lang="en-US" sz="3200" dirty="0" smtClean="0">
                <a:solidFill>
                  <a:schemeClr val="bg1"/>
                </a:solidFill>
                <a:effectLst>
                  <a:outerShdw blurRad="38100" dist="38100" dir="2700000" algn="tl">
                    <a:srgbClr val="000000">
                      <a:alpha val="43137"/>
                    </a:srgbClr>
                  </a:outerShdw>
                </a:effectLst>
              </a:rPr>
              <a:t>as the global climate has changed over the past thirty years. </a:t>
            </a:r>
            <a:r>
              <a:rPr lang="en-US" sz="3200" dirty="0" smtClean="0">
                <a:solidFill>
                  <a:schemeClr val="bg1"/>
                </a:solidFill>
                <a:effectLst>
                  <a:outerShdw blurRad="38100" dist="38100" dir="2700000" algn="tl">
                    <a:srgbClr val="000000">
                      <a:alpha val="43137"/>
                    </a:srgbClr>
                  </a:outerShdw>
                </a:effectLst>
              </a:rPr>
              <a:t>We </a:t>
            </a:r>
            <a:r>
              <a:rPr lang="en-US" sz="3200" dirty="0" smtClean="0">
                <a:solidFill>
                  <a:schemeClr val="bg1"/>
                </a:solidFill>
                <a:effectLst>
                  <a:outerShdw blurRad="38100" dist="38100" dir="2700000" algn="tl">
                    <a:srgbClr val="000000">
                      <a:alpha val="43137"/>
                    </a:srgbClr>
                  </a:outerShdw>
                </a:effectLst>
              </a:rPr>
              <a:t>compared the first flowering times of over 100 species of plants in the Northern Red River Valley region of North Dakota and Minnesota in spring 2007, 2008, and 2009 to first flowering times of the same species in 1910 to 1961 based on archived data. </a:t>
            </a:r>
            <a:r>
              <a:rPr lang="en-US" sz="3200" dirty="0" smtClean="0">
                <a:solidFill>
                  <a:schemeClr val="bg1"/>
                </a:solidFill>
                <a:effectLst>
                  <a:outerShdw blurRad="38100" dist="38100" dir="2700000" algn="tl">
                    <a:srgbClr val="000000">
                      <a:alpha val="43137"/>
                    </a:srgbClr>
                  </a:outerShdw>
                </a:effectLst>
              </a:rPr>
              <a:t>Our goal was to </a:t>
            </a:r>
            <a:r>
              <a:rPr lang="en-US" sz="3200" dirty="0" smtClean="0">
                <a:solidFill>
                  <a:schemeClr val="bg1"/>
                </a:solidFill>
                <a:effectLst>
                  <a:outerShdw blurRad="38100" dist="38100" dir="2700000" algn="tl">
                    <a:srgbClr val="000000">
                      <a:alpha val="43137"/>
                    </a:srgbClr>
                  </a:outerShdw>
                </a:effectLst>
              </a:rPr>
              <a:t>better understand potential ecological consequences of climate change.</a:t>
            </a:r>
          </a:p>
          <a:p>
            <a:endParaRPr lang="en-US" sz="3200" dirty="0" smtClean="0">
              <a:solidFill>
                <a:schemeClr val="bg1"/>
              </a:solidFill>
              <a:effectLst>
                <a:outerShdw blurRad="38100" dist="38100" dir="2700000" algn="tl">
                  <a:srgbClr val="000000">
                    <a:alpha val="43137"/>
                  </a:srgbClr>
                </a:outerShdw>
              </a:effectLst>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4400" dirty="0" smtClean="0">
              <a:solidFill>
                <a:schemeClr val="bg1"/>
              </a:solidFill>
              <a:effectLst>
                <a:outerShdw blurRad="38100" dist="38100" dir="2700000" algn="tl">
                  <a:srgbClr val="000000">
                    <a:alpha val="43137"/>
                  </a:srgbClr>
                </a:outerShdw>
              </a:effectLst>
            </a:endParaRPr>
          </a:p>
          <a:p>
            <a:endParaRPr lang="en-US" sz="4400" dirty="0" smtClean="0">
              <a:solidFill>
                <a:schemeClr val="bg1"/>
              </a:solidFill>
              <a:effectLst>
                <a:outerShdw blurRad="38100" dist="38100" dir="2700000" algn="tl">
                  <a:srgbClr val="000000">
                    <a:alpha val="43137"/>
                  </a:srgbClr>
                </a:outerShdw>
              </a:effectLst>
            </a:endParaRPr>
          </a:p>
          <a:p>
            <a:endParaRPr lang="en-US" sz="4400" dirty="0" smtClean="0">
              <a:solidFill>
                <a:schemeClr val="bg1"/>
              </a:solidFill>
              <a:effectLst>
                <a:outerShdw blurRad="38100" dist="38100" dir="2700000" algn="tl">
                  <a:srgbClr val="000000">
                    <a:alpha val="43137"/>
                  </a:srgbClr>
                </a:outerShdw>
              </a:effectLst>
            </a:endParaRPr>
          </a:p>
          <a:p>
            <a:r>
              <a:rPr lang="en-US" sz="4400" b="1" dirty="0" smtClean="0">
                <a:solidFill>
                  <a:schemeClr val="bg1"/>
                </a:solidFill>
                <a:effectLst>
                  <a:outerShdw blurRad="38100" dist="38100" dir="2700000" algn="tl">
                    <a:srgbClr val="000000">
                      <a:alpha val="43137"/>
                    </a:srgbClr>
                  </a:outerShdw>
                </a:effectLst>
              </a:rPr>
              <a:t>Objectives</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Analyze O.A. Stevens’ data of first flowering times</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Compare first flowering times of plants between 2007-2009 &amp; 1910- 1961</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Determine if flowering times of different species have changed</a:t>
            </a:r>
          </a:p>
          <a:p>
            <a:r>
              <a:rPr lang="en-US" sz="3200" dirty="0" smtClean="0">
                <a:solidFill>
                  <a:schemeClr val="bg1"/>
                </a:solidFill>
                <a:effectLst>
                  <a:outerShdw blurRad="38100" dist="38100" dir="2700000" algn="tl">
                    <a:srgbClr val="000000">
                      <a:alpha val="43137"/>
                    </a:srgbClr>
                  </a:outerShdw>
                </a:effectLst>
              </a:rPr>
              <a:t> </a:t>
            </a:r>
          </a:p>
          <a:p>
            <a:r>
              <a:rPr lang="en-US" sz="4400" b="1" dirty="0" smtClean="0">
                <a:solidFill>
                  <a:schemeClr val="bg1"/>
                </a:solidFill>
                <a:effectLst>
                  <a:outerShdw blurRad="38100" dist="38100" dir="2700000" algn="tl">
                    <a:srgbClr val="000000">
                      <a:alpha val="43137"/>
                    </a:srgbClr>
                  </a:outerShdw>
                </a:effectLst>
              </a:rPr>
              <a:t>Materials &amp; Methods</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Dr. O. A. Stevens studied the </a:t>
            </a:r>
            <a:r>
              <a:rPr lang="en-US" sz="3200" dirty="0" err="1" smtClean="0">
                <a:solidFill>
                  <a:schemeClr val="bg1"/>
                </a:solidFill>
                <a:effectLst>
                  <a:outerShdw blurRad="38100" dist="38100" dir="2700000" algn="tl">
                    <a:srgbClr val="000000">
                      <a:alpha val="43137"/>
                    </a:srgbClr>
                  </a:outerShdw>
                </a:effectLst>
              </a:rPr>
              <a:t>phenology</a:t>
            </a:r>
            <a:r>
              <a:rPr lang="en-US" sz="3200" dirty="0" smtClean="0">
                <a:solidFill>
                  <a:schemeClr val="bg1"/>
                </a:solidFill>
                <a:effectLst>
                  <a:outerShdw blurRad="38100" dist="38100" dir="2700000" algn="tl">
                    <a:srgbClr val="000000">
                      <a:alpha val="43137"/>
                    </a:srgbClr>
                  </a:outerShdw>
                </a:effectLst>
              </a:rPr>
              <a:t> of plants at NDSU from 1910-1961</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Recorded the first flowering date of 753 species in Fargo area &amp; Bluestem Prairie Preserve - 5,821 acre section of tall grass prairie 15 miles east of Fargo, ND.</a:t>
            </a: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endParaRPr lang="en-US" sz="4000" dirty="0">
              <a:solidFill>
                <a:schemeClr val="bg1"/>
              </a:solidFill>
              <a:effectLst>
                <a:outerShdw blurRad="38100" dist="38100" dir="2700000" algn="tl">
                  <a:srgbClr val="000000">
                    <a:alpha val="43137"/>
                  </a:srgbClr>
                </a:outerShdw>
              </a:effectLst>
            </a:endParaRPr>
          </a:p>
        </p:txBody>
      </p:sp>
      <p:pic>
        <p:nvPicPr>
          <p:cNvPr id="11" name="Picture 3" descr="Species Observed per Year.jpg"/>
          <p:cNvPicPr>
            <a:picLocks noChangeAspect="1"/>
          </p:cNvPicPr>
          <p:nvPr/>
        </p:nvPicPr>
        <p:blipFill>
          <a:blip r:embed="rId4" cstate="print"/>
          <a:srcRect l="1666" b="2850"/>
          <a:stretch>
            <a:fillRect/>
          </a:stretch>
        </p:blipFill>
        <p:spPr bwMode="auto">
          <a:xfrm>
            <a:off x="990600" y="24700646"/>
            <a:ext cx="11125200" cy="6427374"/>
          </a:xfrm>
          <a:prstGeom prst="rect">
            <a:avLst/>
          </a:prstGeom>
          <a:noFill/>
          <a:ln w="9525">
            <a:noFill/>
            <a:miter lim="800000"/>
            <a:headEnd/>
            <a:tailEnd/>
          </a:ln>
        </p:spPr>
      </p:pic>
      <p:sp>
        <p:nvSpPr>
          <p:cNvPr id="13" name="TextBox 12"/>
          <p:cNvSpPr txBox="1"/>
          <p:nvPr/>
        </p:nvSpPr>
        <p:spPr>
          <a:xfrm>
            <a:off x="13411200" y="4800600"/>
            <a:ext cx="10515599" cy="14373165"/>
          </a:xfrm>
          <a:prstGeom prst="rect">
            <a:avLst/>
          </a:prstGeom>
          <a:noFill/>
        </p:spPr>
        <p:txBody>
          <a:bodyPr wrap="square" rtlCol="0">
            <a:spAutoFit/>
          </a:bodyPr>
          <a:lstStyle/>
          <a:p>
            <a:pPr marL="342900" indent="-342900" algn="ctr"/>
            <a:r>
              <a:rPr lang="en-US" sz="3200" i="1" dirty="0" smtClean="0">
                <a:effectLst>
                  <a:outerShdw blurRad="38100" dist="38100" dir="2700000" algn="tl">
                    <a:srgbClr val="000000">
                      <a:alpha val="43137"/>
                    </a:srgbClr>
                  </a:outerShdw>
                </a:effectLst>
              </a:rPr>
              <a:t>Are plants flowering earlier or later compared to last century?</a:t>
            </a:r>
          </a:p>
          <a:p>
            <a:pPr marL="342900" indent="-342900" algn="ctr"/>
            <a:endParaRPr lang="en-US" sz="800" i="1" dirty="0" smtClean="0">
              <a:effectLst>
                <a:outerShdw blurRad="38100" dist="38100" dir="2700000" algn="tl">
                  <a:srgbClr val="000000">
                    <a:alpha val="43137"/>
                  </a:srgbClr>
                </a:outerShdw>
              </a:effectLst>
            </a:endParaRP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We recorded the first flowering dates for many of the same species from 2007 to 2009</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Used z-score to determine if flowering times are earlier or later than in 1910-1961 (a shift of more than 2 standard deviations is indicated by -2 &lt; z &gt; 2)</a:t>
            </a:r>
          </a:p>
          <a:p>
            <a:pPr marL="342900" indent="-34290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If  z is negative then the flowering date is earlier than the mean; if positive then the date is later</a:t>
            </a:r>
          </a:p>
          <a:p>
            <a:pPr marL="342900" indent="-342900">
              <a:buFont typeface="Wingdings" pitchFamily="2" charset="2"/>
              <a:buChar char="Ø"/>
            </a:pPr>
            <a:endParaRPr lang="en-US" sz="3200" dirty="0" smtClean="0">
              <a:solidFill>
                <a:schemeClr val="bg1"/>
              </a:solidFill>
              <a:effectLst>
                <a:outerShdw blurRad="38100" dist="38100" dir="2700000" algn="tl">
                  <a:srgbClr val="000000">
                    <a:alpha val="43137"/>
                  </a:srgbClr>
                </a:outerShdw>
              </a:effectLst>
            </a:endParaRPr>
          </a:p>
          <a:p>
            <a:pPr marL="342900" indent="-342900"/>
            <a:r>
              <a:rPr lang="en-US" sz="4400" b="1" dirty="0" smtClean="0">
                <a:solidFill>
                  <a:schemeClr val="bg1"/>
                </a:solidFill>
                <a:effectLst>
                  <a:outerShdw blurRad="38100" dist="38100" dir="2700000" algn="tl">
                    <a:srgbClr val="000000">
                      <a:alpha val="43137"/>
                    </a:srgbClr>
                  </a:outerShdw>
                </a:effectLst>
              </a:rPr>
              <a:t>Results</a:t>
            </a: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pPr marL="342900" indent="-342900"/>
            <a:endParaRPr lang="en-US" sz="4400" dirty="0" smtClean="0">
              <a:solidFill>
                <a:schemeClr val="bg1"/>
              </a:solidFill>
              <a:effectLst>
                <a:outerShdw blurRad="38100" dist="38100" dir="2700000" algn="tl">
                  <a:srgbClr val="000000">
                    <a:alpha val="43137"/>
                  </a:srgbClr>
                </a:outerShdw>
              </a:effectLst>
            </a:endParaRPr>
          </a:p>
          <a:p>
            <a:endParaRPr lang="en-US" sz="3200" dirty="0" smtClean="0">
              <a:solidFill>
                <a:schemeClr val="bg1"/>
              </a:solidFill>
            </a:endParaRPr>
          </a:p>
          <a:p>
            <a:r>
              <a:rPr lang="en-US" sz="3200" dirty="0" smtClean="0">
                <a:solidFill>
                  <a:schemeClr val="bg1"/>
                </a:solidFill>
              </a:rPr>
              <a:t> </a:t>
            </a:r>
          </a:p>
          <a:p>
            <a:endParaRPr lang="en-US" sz="4000" dirty="0">
              <a:solidFill>
                <a:schemeClr val="bg1"/>
              </a:solidFill>
            </a:endParaRPr>
          </a:p>
        </p:txBody>
      </p:sp>
      <p:pic>
        <p:nvPicPr>
          <p:cNvPr id="17" name="Picture 16" descr="Z-score with names.jpg"/>
          <p:cNvPicPr>
            <a:picLocks noChangeAspect="1"/>
          </p:cNvPicPr>
          <p:nvPr/>
        </p:nvPicPr>
        <p:blipFill>
          <a:blip r:embed="rId5" cstate="print"/>
          <a:stretch>
            <a:fillRect/>
          </a:stretch>
        </p:blipFill>
        <p:spPr>
          <a:xfrm>
            <a:off x="17602200" y="15316200"/>
            <a:ext cx="6736080" cy="5181600"/>
          </a:xfrm>
          <a:prstGeom prst="rect">
            <a:avLst/>
          </a:prstGeom>
        </p:spPr>
      </p:pic>
      <p:pic>
        <p:nvPicPr>
          <p:cNvPr id="20" name="Picture 19" descr="Z-score2008cropped.jpg"/>
          <p:cNvPicPr>
            <a:picLocks noChangeAspect="1"/>
          </p:cNvPicPr>
          <p:nvPr/>
        </p:nvPicPr>
        <p:blipFill>
          <a:blip r:embed="rId6" cstate="print"/>
          <a:stretch>
            <a:fillRect/>
          </a:stretch>
        </p:blipFill>
        <p:spPr>
          <a:xfrm>
            <a:off x="13045440" y="20878800"/>
            <a:ext cx="6705600" cy="5254752"/>
          </a:xfrm>
          <a:prstGeom prst="rect">
            <a:avLst/>
          </a:prstGeom>
        </p:spPr>
      </p:pic>
      <p:pic>
        <p:nvPicPr>
          <p:cNvPr id="23" name="Picture 22" descr="Z-score2009withNames.jpg"/>
          <p:cNvPicPr>
            <a:picLocks noChangeAspect="1"/>
          </p:cNvPicPr>
          <p:nvPr/>
        </p:nvPicPr>
        <p:blipFill>
          <a:blip r:embed="rId7" cstate="print"/>
          <a:stretch>
            <a:fillRect/>
          </a:stretch>
        </p:blipFill>
        <p:spPr>
          <a:xfrm>
            <a:off x="25222200" y="5486400"/>
            <a:ext cx="6547104" cy="5193792"/>
          </a:xfrm>
          <a:prstGeom prst="rect">
            <a:avLst/>
          </a:prstGeom>
        </p:spPr>
      </p:pic>
      <p:pic>
        <p:nvPicPr>
          <p:cNvPr id="24" name="Picture 23" descr="Z-score2008withNames.jpg"/>
          <p:cNvPicPr>
            <a:picLocks noChangeAspect="1"/>
          </p:cNvPicPr>
          <p:nvPr/>
        </p:nvPicPr>
        <p:blipFill>
          <a:blip r:embed="rId8" cstate="print"/>
          <a:stretch>
            <a:fillRect/>
          </a:stretch>
        </p:blipFill>
        <p:spPr>
          <a:xfrm>
            <a:off x="17602200" y="26136600"/>
            <a:ext cx="6644640" cy="5212080"/>
          </a:xfrm>
          <a:prstGeom prst="rect">
            <a:avLst/>
          </a:prstGeom>
        </p:spPr>
      </p:pic>
      <p:pic>
        <p:nvPicPr>
          <p:cNvPr id="25" name="Picture 24" descr="Z-score2009withNames.jpg"/>
          <p:cNvPicPr>
            <a:picLocks noChangeAspect="1"/>
          </p:cNvPicPr>
          <p:nvPr/>
        </p:nvPicPr>
        <p:blipFill>
          <a:blip r:embed="rId9" cstate="print"/>
          <a:stretch>
            <a:fillRect/>
          </a:stretch>
        </p:blipFill>
        <p:spPr>
          <a:xfrm>
            <a:off x="29870400" y="10668000"/>
            <a:ext cx="6547104" cy="5193792"/>
          </a:xfrm>
          <a:prstGeom prst="rect">
            <a:avLst/>
          </a:prstGeom>
        </p:spPr>
      </p:pic>
      <p:pic>
        <p:nvPicPr>
          <p:cNvPr id="26" name="Picture 25" descr="Z-score2007cropped.jpg"/>
          <p:cNvPicPr>
            <a:picLocks noChangeAspect="1"/>
          </p:cNvPicPr>
          <p:nvPr/>
        </p:nvPicPr>
        <p:blipFill>
          <a:blip r:embed="rId10" cstate="print"/>
          <a:stretch>
            <a:fillRect/>
          </a:stretch>
        </p:blipFill>
        <p:spPr>
          <a:xfrm>
            <a:off x="13106400" y="10134600"/>
            <a:ext cx="6736080" cy="5181600"/>
          </a:xfrm>
          <a:prstGeom prst="rect">
            <a:avLst/>
          </a:prstGeom>
        </p:spPr>
      </p:pic>
      <p:sp>
        <p:nvSpPr>
          <p:cNvPr id="28" name="TextBox 27"/>
          <p:cNvSpPr txBox="1"/>
          <p:nvPr/>
        </p:nvSpPr>
        <p:spPr>
          <a:xfrm>
            <a:off x="25527000" y="5029201"/>
            <a:ext cx="10515599" cy="27238226"/>
          </a:xfrm>
          <a:prstGeom prst="rect">
            <a:avLst/>
          </a:prstGeom>
          <a:noFill/>
        </p:spPr>
        <p:txBody>
          <a:bodyPr wrap="square" rtlCol="0">
            <a:spAutoFit/>
          </a:bodyPr>
          <a:lstStyle/>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3200" dirty="0" smtClean="0">
              <a:solidFill>
                <a:schemeClr val="bg1"/>
              </a:solidFill>
            </a:endParaRPr>
          </a:p>
          <a:p>
            <a:endParaRPr lang="en-US" sz="4400" b="1" dirty="0" smtClean="0">
              <a:solidFill>
                <a:schemeClr val="bg1"/>
              </a:solidFill>
              <a:effectLst>
                <a:outerShdw blurRad="38100" dist="38100" dir="2700000" algn="tl">
                  <a:srgbClr val="000000">
                    <a:alpha val="43137"/>
                  </a:srgbClr>
                </a:outerShdw>
              </a:effectLst>
            </a:endParaRPr>
          </a:p>
          <a:p>
            <a:r>
              <a:rPr lang="en-US" sz="4400" b="1" dirty="0" smtClean="0">
                <a:solidFill>
                  <a:schemeClr val="bg1"/>
                </a:solidFill>
                <a:effectLst>
                  <a:outerShdw blurRad="38100" dist="38100" dir="2700000" algn="tl">
                    <a:srgbClr val="000000">
                      <a:alpha val="43137"/>
                    </a:srgbClr>
                  </a:outerShdw>
                </a:effectLst>
              </a:rPr>
              <a:t>Conclusions</a:t>
            </a:r>
          </a:p>
          <a:p>
            <a:pPr marL="400050" indent="-40005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Fargo temperatures have increased over the last 100 years</a:t>
            </a:r>
          </a:p>
          <a:p>
            <a:pPr marL="400050" indent="-40005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Growing season is getting longer</a:t>
            </a:r>
          </a:p>
          <a:p>
            <a:pPr marL="400050" indent="-40005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Some species are flowering much earlier or much later than they did in the 51 years prior to global climate change</a:t>
            </a:r>
          </a:p>
          <a:p>
            <a:pPr marL="400050" indent="-40005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Flowering time also depends on the year</a:t>
            </a:r>
          </a:p>
          <a:p>
            <a:pPr marL="1257300" lvl="1" indent="-400050">
              <a:buFont typeface="Arial" pitchFamily="34" charset="0"/>
              <a:buChar char="•"/>
            </a:pPr>
            <a:r>
              <a:rPr lang="en-US" sz="3200" dirty="0" smtClean="0">
                <a:solidFill>
                  <a:schemeClr val="bg1"/>
                </a:solidFill>
                <a:effectLst>
                  <a:outerShdw blurRad="38100" dist="38100" dir="2700000" algn="tl">
                    <a:srgbClr val="000000">
                      <a:alpha val="43137"/>
                    </a:srgbClr>
                  </a:outerShdw>
                </a:effectLst>
              </a:rPr>
              <a:t>In recent years that were warmer than 1910-1961, 15% of plant species flowered earlier than ever</a:t>
            </a:r>
          </a:p>
          <a:p>
            <a:pPr marL="1257300" lvl="2" indent="-400050" defTabSz="914400">
              <a:buFont typeface="Arial" pitchFamily="34" charset="0"/>
              <a:buChar char="•"/>
              <a:tabLst>
                <a:tab pos="914400" algn="l"/>
              </a:tabLst>
            </a:pPr>
            <a:r>
              <a:rPr lang="en-US" sz="3200" dirty="0" smtClean="0">
                <a:solidFill>
                  <a:schemeClr val="bg1"/>
                </a:solidFill>
                <a:effectLst>
                  <a:outerShdw blurRad="38100" dist="38100" dir="2700000" algn="tl">
                    <a:srgbClr val="000000">
                      <a:alpha val="43137"/>
                    </a:srgbClr>
                  </a:outerShdw>
                </a:effectLst>
              </a:rPr>
              <a:t>In recent years with temperatures typical of 1910-1961, some species flower later than ever</a:t>
            </a:r>
          </a:p>
          <a:p>
            <a:pPr marL="400050" lvl="2" indent="-400050" defTabSz="914400">
              <a:buFont typeface="Wingdings" pitchFamily="2" charset="2"/>
              <a:buChar char="Ø"/>
              <a:tabLst>
                <a:tab pos="914400" algn="l"/>
              </a:tabLst>
            </a:pPr>
            <a:r>
              <a:rPr lang="en-US" sz="3200" dirty="0" smtClean="0">
                <a:solidFill>
                  <a:schemeClr val="bg1"/>
                </a:solidFill>
                <a:effectLst>
                  <a:outerShdw blurRad="38100" dist="38100" dir="2700000" algn="tl">
                    <a:srgbClr val="000000">
                      <a:alpha val="43137"/>
                    </a:srgbClr>
                  </a:outerShdw>
                </a:effectLst>
              </a:rPr>
              <a:t>Changes in flowering patterns of local plants over 100 years are consistent with both short </a:t>
            </a:r>
            <a:r>
              <a:rPr lang="en-US" sz="3200" dirty="0" smtClean="0">
                <a:solidFill>
                  <a:schemeClr val="bg1"/>
                </a:solidFill>
                <a:effectLst>
                  <a:outerShdw blurRad="38100" dist="38100" dir="2700000" algn="tl">
                    <a:srgbClr val="000000">
                      <a:alpha val="43137"/>
                    </a:srgbClr>
                  </a:outerShdw>
                </a:effectLst>
              </a:rPr>
              <a:t>term (plastic) </a:t>
            </a:r>
            <a:r>
              <a:rPr lang="en-US" sz="3200" dirty="0" smtClean="0">
                <a:solidFill>
                  <a:schemeClr val="bg1"/>
                </a:solidFill>
                <a:effectLst>
                  <a:outerShdw blurRad="38100" dist="38100" dir="2700000" algn="tl">
                    <a:srgbClr val="000000">
                      <a:alpha val="43137"/>
                    </a:srgbClr>
                  </a:outerShdw>
                </a:effectLst>
              </a:rPr>
              <a:t>&amp; long term </a:t>
            </a:r>
            <a:r>
              <a:rPr lang="en-US" sz="3200" dirty="0" smtClean="0">
                <a:solidFill>
                  <a:schemeClr val="bg1"/>
                </a:solidFill>
                <a:effectLst>
                  <a:outerShdw blurRad="38100" dist="38100" dir="2700000" algn="tl">
                    <a:srgbClr val="000000">
                      <a:alpha val="43137"/>
                    </a:srgbClr>
                  </a:outerShdw>
                </a:effectLst>
              </a:rPr>
              <a:t>(evolutionary) shifts  </a:t>
            </a:r>
            <a:r>
              <a:rPr lang="en-US" sz="3200" dirty="0" smtClean="0">
                <a:solidFill>
                  <a:schemeClr val="bg1"/>
                </a:solidFill>
                <a:effectLst>
                  <a:outerShdw blurRad="38100" dist="38100" dir="2700000" algn="tl">
                    <a:srgbClr val="000000">
                      <a:alpha val="43137"/>
                    </a:srgbClr>
                  </a:outerShdw>
                </a:effectLst>
              </a:rPr>
              <a:t>by plants in response to climate change</a:t>
            </a: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endParaRPr lang="en-US" sz="3200" dirty="0" smtClean="0">
              <a:solidFill>
                <a:schemeClr val="bg1"/>
              </a:solidFill>
              <a:effectLst>
                <a:outerShdw blurRad="38100" dist="38100" dir="2700000" algn="tl">
                  <a:srgbClr val="000000">
                    <a:alpha val="43137"/>
                  </a:srgbClr>
                </a:outerShdw>
              </a:effectLst>
            </a:endParaRPr>
          </a:p>
          <a:p>
            <a:pPr marL="400050" indent="-400050"/>
            <a:r>
              <a:rPr lang="en-US" sz="4400" b="1" dirty="0" smtClean="0">
                <a:solidFill>
                  <a:schemeClr val="bg1"/>
                </a:solidFill>
                <a:effectLst>
                  <a:outerShdw blurRad="38100" dist="38100" dir="2700000" algn="tl">
                    <a:srgbClr val="000000">
                      <a:alpha val="43137"/>
                    </a:srgbClr>
                  </a:outerShdw>
                </a:effectLst>
              </a:rPr>
              <a:t>Implications</a:t>
            </a:r>
          </a:p>
          <a:p>
            <a:pPr marL="400050" indent="-40005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Shifting to earlier or later flowering times may disrupt pollination interactions and therefore reproductive success</a:t>
            </a:r>
          </a:p>
          <a:p>
            <a:pPr marL="400050" indent="-400050">
              <a:buFont typeface="Wingdings" pitchFamily="2" charset="2"/>
              <a:buChar char="Ø"/>
            </a:pPr>
            <a:r>
              <a:rPr lang="en-US" sz="3200" dirty="0" smtClean="0">
                <a:solidFill>
                  <a:schemeClr val="bg1"/>
                </a:solidFill>
                <a:effectLst>
                  <a:outerShdw blurRad="38100" dist="38100" dir="2700000" algn="tl">
                    <a:srgbClr val="000000">
                      <a:alpha val="43137"/>
                    </a:srgbClr>
                  </a:outerShdw>
                </a:effectLst>
              </a:rPr>
              <a:t>Warmer temperatures &amp; longer growing seasons can increase plant exposure to new diseases</a:t>
            </a:r>
            <a:endParaRPr lang="en-US" sz="4000" dirty="0">
              <a:effectLst>
                <a:outerShdw blurRad="38100" dist="38100" dir="2700000" algn="tl">
                  <a:srgbClr val="000000">
                    <a:alpha val="43137"/>
                  </a:srgbClr>
                </a:outerShdw>
              </a:effectLst>
            </a:endParaRPr>
          </a:p>
        </p:txBody>
      </p:sp>
      <p:graphicFrame>
        <p:nvGraphicFramePr>
          <p:cNvPr id="1027" name="Object 4"/>
          <p:cNvGraphicFramePr>
            <a:graphicFrameLocks noChangeAspect="1"/>
          </p:cNvGraphicFramePr>
          <p:nvPr/>
        </p:nvGraphicFramePr>
        <p:xfrm>
          <a:off x="6218114" y="13649555"/>
          <a:ext cx="5973886" cy="4714645"/>
        </p:xfrm>
        <a:graphic>
          <a:graphicData uri="http://schemas.openxmlformats.org/presentationml/2006/ole">
            <p:oleObj spid="_x0000_s1027" r:id="rId11" imgW="6001920" imgH="4736520" progId="SigmaPlotGraphicObject.9">
              <p:embed/>
            </p:oleObj>
          </a:graphicData>
        </a:graphic>
      </p:graphicFrame>
      <p:sp>
        <p:nvSpPr>
          <p:cNvPr id="29" name="TextBox 28"/>
          <p:cNvSpPr txBox="1"/>
          <p:nvPr/>
        </p:nvSpPr>
        <p:spPr>
          <a:xfrm>
            <a:off x="7391400" y="10439400"/>
            <a:ext cx="4419600" cy="2677656"/>
          </a:xfrm>
          <a:prstGeom prst="rect">
            <a:avLst/>
          </a:prstGeom>
          <a:noFill/>
          <a:ln>
            <a:solidFill>
              <a:schemeClr val="tx1">
                <a:lumMod val="50000"/>
                <a:lumOff val="50000"/>
              </a:schemeClr>
            </a:solidFill>
          </a:ln>
        </p:spPr>
        <p:txBody>
          <a:bodyPr wrap="square" rtlCol="0">
            <a:spAutoFit/>
          </a:bodyPr>
          <a:lstStyle/>
          <a:p>
            <a:pPr>
              <a:buSzPct val="45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u="sng" dirty="0" smtClean="0">
                <a:solidFill>
                  <a:srgbClr val="FFFFFF"/>
                </a:solidFill>
                <a:effectLst>
                  <a:outerShdw blurRad="38100" dist="38100" dir="2700000" algn="tl">
                    <a:srgbClr val="000000">
                      <a:alpha val="43137"/>
                    </a:srgbClr>
                  </a:outerShdw>
                </a:effectLst>
                <a:cs typeface="Arial" charset="0"/>
              </a:rPr>
              <a:t>Figure 1</a:t>
            </a:r>
            <a:r>
              <a:rPr lang="en-GB" sz="2800" dirty="0" smtClean="0">
                <a:solidFill>
                  <a:srgbClr val="FFFFFF"/>
                </a:solidFill>
                <a:effectLst>
                  <a:outerShdw blurRad="38100" dist="38100" dir="2700000" algn="tl">
                    <a:srgbClr val="000000">
                      <a:alpha val="43137"/>
                    </a:srgbClr>
                  </a:outerShdw>
                </a:effectLst>
                <a:cs typeface="Arial" charset="0"/>
              </a:rPr>
              <a:t>: Mean annual air temperatures have increased in Fargo, ND over past 100 years. Dark circles indicate years of Stevens observations.</a:t>
            </a:r>
            <a:endParaRPr lang="en-US" dirty="0">
              <a:effectLst>
                <a:outerShdw blurRad="38100" dist="38100" dir="2700000" algn="tl">
                  <a:srgbClr val="000000">
                    <a:alpha val="43137"/>
                  </a:srgbClr>
                </a:outerShdw>
              </a:effectLst>
            </a:endParaRPr>
          </a:p>
        </p:txBody>
      </p:sp>
      <p:sp>
        <p:nvSpPr>
          <p:cNvPr id="30" name="TextBox 29"/>
          <p:cNvSpPr txBox="1"/>
          <p:nvPr/>
        </p:nvSpPr>
        <p:spPr>
          <a:xfrm>
            <a:off x="1905000" y="14772144"/>
            <a:ext cx="4114800" cy="2677656"/>
          </a:xfrm>
          <a:prstGeom prst="rect">
            <a:avLst/>
          </a:prstGeom>
          <a:noFill/>
          <a:ln>
            <a:solidFill>
              <a:schemeClr val="tx1">
                <a:lumMod val="50000"/>
                <a:lumOff val="50000"/>
              </a:schemeClr>
            </a:solidFill>
          </a:ln>
        </p:spPr>
        <p:txBody>
          <a:bodyPr wrap="square" rtlCol="0">
            <a:spAutoFit/>
          </a:bodyPr>
          <a:lstStyle/>
          <a:p>
            <a:pPr>
              <a:buSzPct val="45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u="sng" dirty="0" smtClean="0">
                <a:solidFill>
                  <a:srgbClr val="FFFFFF"/>
                </a:solidFill>
                <a:effectLst>
                  <a:outerShdw blurRad="38100" dist="38100" dir="2700000" algn="tl">
                    <a:srgbClr val="000000">
                      <a:alpha val="43137"/>
                    </a:srgbClr>
                  </a:outerShdw>
                </a:effectLst>
                <a:cs typeface="Arial" charset="0"/>
              </a:rPr>
              <a:t>Figure 2:</a:t>
            </a:r>
            <a:r>
              <a:rPr lang="en-GB" sz="2800" dirty="0" smtClean="0">
                <a:solidFill>
                  <a:srgbClr val="FFFFFF"/>
                </a:solidFill>
                <a:effectLst>
                  <a:outerShdw blurRad="38100" dist="38100" dir="2700000" algn="tl">
                    <a:srgbClr val="000000">
                      <a:alpha val="43137"/>
                    </a:srgbClr>
                  </a:outerShdw>
                </a:effectLst>
                <a:cs typeface="Arial" charset="0"/>
              </a:rPr>
              <a:t> Length of growing season (# days between last frost of spring and first frost of fall) has increased in Fargo, ND over past 100 years.</a:t>
            </a:r>
            <a:endParaRPr lang="en-US" dirty="0">
              <a:effectLst>
                <a:outerShdw blurRad="38100" dist="38100" dir="2700000" algn="tl">
                  <a:srgbClr val="000000">
                    <a:alpha val="43137"/>
                  </a:srgbClr>
                </a:outerShdw>
              </a:effectLst>
            </a:endParaRPr>
          </a:p>
        </p:txBody>
      </p:sp>
      <p:sp>
        <p:nvSpPr>
          <p:cNvPr id="31" name="TextBox 30"/>
          <p:cNvSpPr txBox="1"/>
          <p:nvPr/>
        </p:nvSpPr>
        <p:spPr>
          <a:xfrm>
            <a:off x="1828800" y="31165800"/>
            <a:ext cx="9448800" cy="954107"/>
          </a:xfrm>
          <a:prstGeom prst="rect">
            <a:avLst/>
          </a:prstGeom>
          <a:noFill/>
          <a:ln>
            <a:solidFill>
              <a:schemeClr val="tx1">
                <a:lumMod val="50000"/>
                <a:lumOff val="50000"/>
              </a:schemeClr>
            </a:solidFill>
          </a:ln>
        </p:spPr>
        <p:txBody>
          <a:bodyPr wrap="square" rtlCol="0">
            <a:spAutoFit/>
          </a:bodyPr>
          <a:lstStyle/>
          <a:p>
            <a:pPr marL="1371600" indent="-1371600">
              <a:buSzPct val="45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u="sng" dirty="0" smtClean="0">
                <a:solidFill>
                  <a:srgbClr val="FFFFFF"/>
                </a:solidFill>
                <a:effectLst>
                  <a:outerShdw blurRad="38100" dist="38100" dir="2700000" algn="tl">
                    <a:srgbClr val="000000">
                      <a:alpha val="43137"/>
                    </a:srgbClr>
                  </a:outerShdw>
                </a:effectLst>
                <a:cs typeface="Arial" charset="0"/>
              </a:rPr>
              <a:t>Figure 3</a:t>
            </a:r>
            <a:r>
              <a:rPr lang="en-GB" sz="2800" dirty="0" smtClean="0">
                <a:solidFill>
                  <a:srgbClr val="FFFFFF"/>
                </a:solidFill>
                <a:effectLst>
                  <a:outerShdw blurRad="38100" dist="38100" dir="2700000" algn="tl">
                    <a:srgbClr val="000000">
                      <a:alpha val="43137"/>
                    </a:srgbClr>
                  </a:outerShdw>
                </a:effectLst>
                <a:cs typeface="Arial" charset="0"/>
              </a:rPr>
              <a:t>: The number of herbaceous species observed by O.A. Stevens from 1910 to 1961</a:t>
            </a:r>
            <a:endParaRPr lang="en-US" u="sng" dirty="0">
              <a:effectLst>
                <a:outerShdw blurRad="38100" dist="38100" dir="2700000" algn="tl">
                  <a:srgbClr val="000000">
                    <a:alpha val="43137"/>
                  </a:srgbClr>
                </a:outerShdw>
              </a:effectLst>
            </a:endParaRPr>
          </a:p>
        </p:txBody>
      </p:sp>
      <p:sp>
        <p:nvSpPr>
          <p:cNvPr id="32" name="TextBox 31"/>
          <p:cNvSpPr txBox="1"/>
          <p:nvPr/>
        </p:nvSpPr>
        <p:spPr>
          <a:xfrm>
            <a:off x="19888200" y="13030200"/>
            <a:ext cx="4267200" cy="1277273"/>
          </a:xfrm>
          <a:prstGeom prst="rect">
            <a:avLst/>
          </a:prstGeom>
          <a:noFill/>
        </p:spPr>
        <p:txBody>
          <a:bodyPr wrap="square" rtlCol="0">
            <a:spAutoFit/>
          </a:bodyPr>
          <a:lstStyle/>
          <a:p>
            <a:pPr>
              <a:spcBef>
                <a:spcPct val="0"/>
              </a:spcBef>
              <a:spcAft>
                <a:spcPts val="600"/>
              </a:spcAft>
            </a:pPr>
            <a:r>
              <a:rPr lang="en-US" sz="3600" b="1" dirty="0" smtClean="0">
                <a:solidFill>
                  <a:srgbClr val="FFFFFF"/>
                </a:solidFill>
              </a:rPr>
              <a:t>Earlier</a:t>
            </a:r>
            <a:r>
              <a:rPr lang="en-US" sz="3600" dirty="0" smtClean="0">
                <a:solidFill>
                  <a:srgbClr val="FFFFFF"/>
                </a:solidFill>
              </a:rPr>
              <a:t>= 6/41  14.63%</a:t>
            </a:r>
          </a:p>
          <a:p>
            <a:pPr>
              <a:spcBef>
                <a:spcPct val="0"/>
              </a:spcBef>
              <a:spcAft>
                <a:spcPts val="600"/>
              </a:spcAft>
            </a:pPr>
            <a:r>
              <a:rPr lang="en-US" sz="3600" b="1" dirty="0" smtClean="0">
                <a:solidFill>
                  <a:srgbClr val="FFFFFF"/>
                </a:solidFill>
              </a:rPr>
              <a:t>Later</a:t>
            </a:r>
            <a:r>
              <a:rPr lang="en-US" sz="3600" dirty="0" smtClean="0">
                <a:solidFill>
                  <a:srgbClr val="FFFFFF"/>
                </a:solidFill>
              </a:rPr>
              <a:t>= 1/41   2.44%</a:t>
            </a:r>
            <a:endParaRPr lang="en-US" sz="3600" dirty="0"/>
          </a:p>
        </p:txBody>
      </p:sp>
      <p:sp>
        <p:nvSpPr>
          <p:cNvPr id="33" name="TextBox 32"/>
          <p:cNvSpPr txBox="1"/>
          <p:nvPr/>
        </p:nvSpPr>
        <p:spPr>
          <a:xfrm>
            <a:off x="13182600" y="29126527"/>
            <a:ext cx="4343400" cy="1277273"/>
          </a:xfrm>
          <a:prstGeom prst="rect">
            <a:avLst/>
          </a:prstGeom>
          <a:noFill/>
        </p:spPr>
        <p:txBody>
          <a:bodyPr wrap="square" rtlCol="0">
            <a:spAutoFit/>
          </a:bodyPr>
          <a:lstStyle/>
          <a:p>
            <a:pPr>
              <a:spcBef>
                <a:spcPct val="0"/>
              </a:spcBef>
              <a:spcAft>
                <a:spcPts val="600"/>
              </a:spcAft>
            </a:pPr>
            <a:r>
              <a:rPr lang="en-US" sz="3600" b="1" dirty="0" smtClean="0">
                <a:solidFill>
                  <a:srgbClr val="FFFFFF"/>
                </a:solidFill>
              </a:rPr>
              <a:t>Earlier</a:t>
            </a:r>
            <a:r>
              <a:rPr lang="en-US" sz="3200" dirty="0" smtClean="0">
                <a:solidFill>
                  <a:srgbClr val="FFFFFF"/>
                </a:solidFill>
              </a:rPr>
              <a:t>= 1/105  </a:t>
            </a:r>
            <a:r>
              <a:rPr lang="en-US" sz="3600" dirty="0" smtClean="0">
                <a:solidFill>
                  <a:srgbClr val="FFFFFF"/>
                </a:solidFill>
              </a:rPr>
              <a:t>0.95%</a:t>
            </a:r>
          </a:p>
          <a:p>
            <a:pPr>
              <a:spcBef>
                <a:spcPct val="0"/>
              </a:spcBef>
              <a:spcAft>
                <a:spcPts val="600"/>
              </a:spcAft>
            </a:pPr>
            <a:r>
              <a:rPr lang="en-US" sz="3600" b="1" dirty="0" smtClean="0">
                <a:solidFill>
                  <a:srgbClr val="FFFFFF"/>
                </a:solidFill>
              </a:rPr>
              <a:t>Later</a:t>
            </a:r>
            <a:r>
              <a:rPr lang="en-US" sz="3600" dirty="0" smtClean="0">
                <a:solidFill>
                  <a:srgbClr val="FFFFFF"/>
                </a:solidFill>
              </a:rPr>
              <a:t>= 7/105  6.67%</a:t>
            </a:r>
            <a:endParaRPr lang="en-US" sz="3600" dirty="0"/>
          </a:p>
        </p:txBody>
      </p:sp>
      <p:sp>
        <p:nvSpPr>
          <p:cNvPr id="34" name="TextBox 33"/>
          <p:cNvSpPr txBox="1"/>
          <p:nvPr/>
        </p:nvSpPr>
        <p:spPr>
          <a:xfrm>
            <a:off x="32004000" y="8382000"/>
            <a:ext cx="4267200" cy="1277273"/>
          </a:xfrm>
          <a:prstGeom prst="rect">
            <a:avLst/>
          </a:prstGeom>
          <a:noFill/>
        </p:spPr>
        <p:txBody>
          <a:bodyPr wrap="square" rtlCol="0">
            <a:spAutoFit/>
          </a:bodyPr>
          <a:lstStyle/>
          <a:p>
            <a:pPr>
              <a:spcBef>
                <a:spcPct val="0"/>
              </a:spcBef>
              <a:spcAft>
                <a:spcPts val="600"/>
              </a:spcAft>
            </a:pPr>
            <a:r>
              <a:rPr lang="en-US" sz="3600" b="1" dirty="0" smtClean="0">
                <a:solidFill>
                  <a:srgbClr val="FFFFFF"/>
                </a:solidFill>
              </a:rPr>
              <a:t>Earlier</a:t>
            </a:r>
            <a:r>
              <a:rPr lang="en-US" sz="3600" dirty="0" smtClean="0">
                <a:solidFill>
                  <a:srgbClr val="FFFFFF"/>
                </a:solidFill>
              </a:rPr>
              <a:t>=  0/91  0.0%</a:t>
            </a:r>
          </a:p>
          <a:p>
            <a:pPr>
              <a:spcBef>
                <a:spcPct val="0"/>
              </a:spcBef>
              <a:spcAft>
                <a:spcPts val="600"/>
              </a:spcAft>
            </a:pPr>
            <a:r>
              <a:rPr lang="en-US" sz="3600" b="1" dirty="0" smtClean="0">
                <a:solidFill>
                  <a:srgbClr val="FFFFFF"/>
                </a:solidFill>
              </a:rPr>
              <a:t>Later</a:t>
            </a:r>
            <a:r>
              <a:rPr lang="en-US" sz="3600" dirty="0" smtClean="0">
                <a:solidFill>
                  <a:srgbClr val="FFFFFF"/>
                </a:solidFill>
              </a:rPr>
              <a:t>= 3/91  3.3%</a:t>
            </a:r>
            <a:endParaRPr lang="en-US" sz="3600" dirty="0"/>
          </a:p>
        </p:txBody>
      </p:sp>
      <p:sp>
        <p:nvSpPr>
          <p:cNvPr id="35" name="TextBox 34"/>
          <p:cNvSpPr txBox="1"/>
          <p:nvPr/>
        </p:nvSpPr>
        <p:spPr>
          <a:xfrm>
            <a:off x="19888200" y="10287000"/>
            <a:ext cx="4419600" cy="2246769"/>
          </a:xfrm>
          <a:prstGeom prst="rect">
            <a:avLst/>
          </a:prstGeom>
          <a:noFill/>
          <a:ln>
            <a:solidFill>
              <a:schemeClr val="tx1">
                <a:lumMod val="50000"/>
                <a:lumOff val="50000"/>
              </a:schemeClr>
            </a:solidFill>
          </a:ln>
        </p:spPr>
        <p:txBody>
          <a:bodyPr wrap="square" rtlCol="0">
            <a:spAutoFit/>
          </a:bodyPr>
          <a:lstStyle/>
          <a:p>
            <a:pPr>
              <a:buSzPct val="45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u="sng" dirty="0" smtClean="0">
                <a:solidFill>
                  <a:srgbClr val="FFFFFF"/>
                </a:solidFill>
                <a:effectLst>
                  <a:outerShdw blurRad="38100" dist="38100" dir="2700000" algn="tl">
                    <a:srgbClr val="000000">
                      <a:alpha val="43137"/>
                    </a:srgbClr>
                  </a:outerShdw>
                </a:effectLst>
                <a:cs typeface="Arial" charset="0"/>
              </a:rPr>
              <a:t>Figure 4:</a:t>
            </a:r>
            <a:r>
              <a:rPr lang="en-GB" sz="2800" dirty="0" smtClean="0">
                <a:solidFill>
                  <a:srgbClr val="FFFFFF"/>
                </a:solidFill>
                <a:effectLst>
                  <a:outerShdw blurRad="38100" dist="38100" dir="2700000" algn="tl">
                    <a:srgbClr val="000000">
                      <a:alpha val="43137"/>
                    </a:srgbClr>
                  </a:outerShdw>
                </a:effectLst>
                <a:cs typeface="Arial" charset="0"/>
              </a:rPr>
              <a:t> The z-scores of observations of first flowering dates taken in 2007. Each circle represents a different plant species.</a:t>
            </a:r>
            <a:endParaRPr lang="en-US" dirty="0">
              <a:effectLst>
                <a:outerShdw blurRad="38100" dist="38100" dir="2700000" algn="tl">
                  <a:srgbClr val="000000">
                    <a:alpha val="43137"/>
                  </a:srgbClr>
                </a:outerShdw>
              </a:effectLst>
            </a:endParaRPr>
          </a:p>
        </p:txBody>
      </p:sp>
      <p:sp>
        <p:nvSpPr>
          <p:cNvPr id="38" name="TextBox 37"/>
          <p:cNvSpPr txBox="1"/>
          <p:nvPr/>
        </p:nvSpPr>
        <p:spPr>
          <a:xfrm>
            <a:off x="13106400" y="26328231"/>
            <a:ext cx="4419600" cy="2246769"/>
          </a:xfrm>
          <a:prstGeom prst="rect">
            <a:avLst/>
          </a:prstGeom>
          <a:noFill/>
          <a:ln>
            <a:solidFill>
              <a:schemeClr val="tx1">
                <a:lumMod val="50000"/>
                <a:lumOff val="50000"/>
              </a:schemeClr>
            </a:solidFill>
          </a:ln>
        </p:spPr>
        <p:txBody>
          <a:bodyPr wrap="square" rtlCol="0">
            <a:spAutoFit/>
          </a:bodyPr>
          <a:lstStyle/>
          <a:p>
            <a:pPr>
              <a:buSzPct val="45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u="sng" dirty="0" smtClean="0">
                <a:solidFill>
                  <a:srgbClr val="FFFFFF"/>
                </a:solidFill>
                <a:effectLst>
                  <a:outerShdw blurRad="38100" dist="38100" dir="2700000" algn="tl">
                    <a:srgbClr val="000000">
                      <a:alpha val="43137"/>
                    </a:srgbClr>
                  </a:outerShdw>
                </a:effectLst>
                <a:cs typeface="Arial" charset="0"/>
              </a:rPr>
              <a:t>Figure 5:</a:t>
            </a:r>
            <a:r>
              <a:rPr lang="en-GB" sz="2800" dirty="0" smtClean="0">
                <a:solidFill>
                  <a:srgbClr val="FFFFFF"/>
                </a:solidFill>
                <a:effectLst>
                  <a:outerShdw blurRad="38100" dist="38100" dir="2700000" algn="tl">
                    <a:srgbClr val="000000">
                      <a:alpha val="43137"/>
                    </a:srgbClr>
                  </a:outerShdw>
                </a:effectLst>
                <a:cs typeface="Arial" charset="0"/>
              </a:rPr>
              <a:t> The z-scores of observations of first flowering dates taken in 2008. Each circle represents a different plant species.</a:t>
            </a:r>
            <a:endParaRPr lang="en-US" dirty="0">
              <a:effectLst>
                <a:outerShdw blurRad="38100" dist="38100" dir="2700000" algn="tl">
                  <a:srgbClr val="000000">
                    <a:alpha val="43137"/>
                  </a:srgbClr>
                </a:outerShdw>
              </a:effectLst>
            </a:endParaRPr>
          </a:p>
        </p:txBody>
      </p:sp>
      <p:sp>
        <p:nvSpPr>
          <p:cNvPr id="39" name="TextBox 38"/>
          <p:cNvSpPr txBox="1"/>
          <p:nvPr/>
        </p:nvSpPr>
        <p:spPr>
          <a:xfrm>
            <a:off x="31927800" y="5638800"/>
            <a:ext cx="4419600" cy="2246769"/>
          </a:xfrm>
          <a:prstGeom prst="rect">
            <a:avLst/>
          </a:prstGeom>
          <a:noFill/>
          <a:ln>
            <a:solidFill>
              <a:schemeClr val="tx1">
                <a:lumMod val="50000"/>
                <a:lumOff val="50000"/>
              </a:schemeClr>
            </a:solidFill>
          </a:ln>
        </p:spPr>
        <p:txBody>
          <a:bodyPr wrap="square" rtlCol="0">
            <a:spAutoFit/>
          </a:bodyPr>
          <a:lstStyle/>
          <a:p>
            <a:pPr>
              <a:buSzPct val="45000"/>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u="sng" dirty="0" smtClean="0">
                <a:solidFill>
                  <a:srgbClr val="FFFFFF"/>
                </a:solidFill>
                <a:effectLst>
                  <a:outerShdw blurRad="38100" dist="38100" dir="2700000" algn="tl">
                    <a:srgbClr val="000000">
                      <a:alpha val="43137"/>
                    </a:srgbClr>
                  </a:outerShdw>
                </a:effectLst>
                <a:cs typeface="Arial" charset="0"/>
              </a:rPr>
              <a:t>Figure 6:</a:t>
            </a:r>
            <a:r>
              <a:rPr lang="en-GB" sz="2800" dirty="0" smtClean="0">
                <a:solidFill>
                  <a:srgbClr val="FFFFFF"/>
                </a:solidFill>
                <a:effectLst>
                  <a:outerShdw blurRad="38100" dist="38100" dir="2700000" algn="tl">
                    <a:srgbClr val="000000">
                      <a:alpha val="43137"/>
                    </a:srgbClr>
                  </a:outerShdw>
                </a:effectLst>
                <a:cs typeface="Arial" charset="0"/>
              </a:rPr>
              <a:t> The z-scores of observations of first flowering dates taken in 2009. Each circle represents a different plant species.</a:t>
            </a:r>
            <a:endParaRPr lang="en-US" dirty="0">
              <a:effectLst>
                <a:outerShdw blurRad="38100" dist="38100" dir="2700000" algn="tl">
                  <a:srgbClr val="000000">
                    <a:alpha val="43137"/>
                  </a:srgbClr>
                </a:outerShdw>
              </a:effectLst>
            </a:endParaRPr>
          </a:p>
        </p:txBody>
      </p:sp>
      <p:graphicFrame>
        <p:nvGraphicFramePr>
          <p:cNvPr id="1026" name="Object 3"/>
          <p:cNvGraphicFramePr>
            <a:graphicFrameLocks noChangeAspect="1"/>
          </p:cNvGraphicFramePr>
          <p:nvPr/>
        </p:nvGraphicFramePr>
        <p:xfrm>
          <a:off x="609600" y="9448800"/>
          <a:ext cx="6172200" cy="5114109"/>
        </p:xfrm>
        <a:graphic>
          <a:graphicData uri="http://schemas.openxmlformats.org/presentationml/2006/ole">
            <p:oleObj spid="_x0000_s1026" r:id="rId12" imgW="5579640" imgH="4623840" progId="SigmaPlotGraphicObject.9">
              <p:embed/>
            </p:oleObj>
          </a:graphicData>
        </a:graphic>
      </p:graphicFrame>
      <p:pic>
        <p:nvPicPr>
          <p:cNvPr id="46" name="Picture 8"/>
          <p:cNvPicPr>
            <a:picLocks noChangeAspect="1" noChangeArrowheads="1"/>
          </p:cNvPicPr>
          <p:nvPr/>
        </p:nvPicPr>
        <p:blipFill>
          <a:blip r:embed="rId13" cstate="print"/>
          <a:stretch>
            <a:fillRect/>
          </a:stretch>
        </p:blipFill>
        <p:spPr bwMode="auto">
          <a:xfrm>
            <a:off x="25222200" y="11125200"/>
            <a:ext cx="4495800" cy="2997200"/>
          </a:xfrm>
          <a:prstGeom prst="rect">
            <a:avLst/>
          </a:prstGeom>
          <a:noFill/>
          <a:ln w="9525">
            <a:noFill/>
            <a:round/>
            <a:headEnd/>
            <a:tailEnd/>
          </a:ln>
          <a:effectLst/>
        </p:spPr>
      </p:pic>
      <p:pic>
        <p:nvPicPr>
          <p:cNvPr id="47" name="Picture 46" descr="BluestemPrairie2009 162.jpg"/>
          <p:cNvPicPr>
            <a:picLocks noChangeAspect="1"/>
          </p:cNvPicPr>
          <p:nvPr/>
        </p:nvPicPr>
        <p:blipFill>
          <a:blip r:embed="rId14" cstate="print"/>
          <a:srcRect l="12623" t="8180" r="5269"/>
          <a:stretch>
            <a:fillRect/>
          </a:stretch>
        </p:blipFill>
        <p:spPr>
          <a:xfrm>
            <a:off x="28651200" y="23236337"/>
            <a:ext cx="3733800" cy="55672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TotalTime>
  <Words>543</Words>
  <Application>Microsoft Office PowerPoint</Application>
  <PresentationFormat>Custom</PresentationFormat>
  <Paragraphs>114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SigmaPlot 10.0 Graph</vt:lpstr>
      <vt:lpstr>Slide 1</vt:lpstr>
    </vt:vector>
  </TitlesOfParts>
  <Company>North Dakota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kelsey.l.johnson</dc:creator>
  <cp:lastModifiedBy>steven.travers</cp:lastModifiedBy>
  <cp:revision>43</cp:revision>
  <dcterms:created xsi:type="dcterms:W3CDTF">2009-09-17T15:40:38Z</dcterms:created>
  <dcterms:modified xsi:type="dcterms:W3CDTF">2009-09-21T21:28:43Z</dcterms:modified>
</cp:coreProperties>
</file>