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43891200" cy="38404800"/>
  <p:notesSz cx="9290050" cy="700405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7" autoAdjust="0"/>
  </p:normalViewPr>
  <p:slideViewPr>
    <p:cSldViewPr>
      <p:cViewPr>
        <p:scale>
          <a:sx n="20" d="100"/>
          <a:sy n="20" d="100"/>
        </p:scale>
        <p:origin x="-444" y="396"/>
      </p:cViewPr>
      <p:guideLst>
        <p:guide orient="horz" pos="1209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2212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E09DE274-9D54-4AF8-8C70-9E34BB9AB7DA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2632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2212" y="6652632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D5829B49-DEE8-415F-A487-BD08CD26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930383"/>
            <a:ext cx="3730752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1762720"/>
            <a:ext cx="3072384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537976"/>
            <a:ext cx="987552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537976"/>
            <a:ext cx="2889504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4678643"/>
            <a:ext cx="37307520" cy="762762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6277596"/>
            <a:ext cx="37307520" cy="8401047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8961123"/>
            <a:ext cx="19385280" cy="25345393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8961123"/>
            <a:ext cx="19385280" cy="25345393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596633"/>
            <a:ext cx="19392902" cy="358266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2179300"/>
            <a:ext cx="19392902" cy="2212721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596633"/>
            <a:ext cx="19400520" cy="358266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2179300"/>
            <a:ext cx="19400520" cy="2212721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529080"/>
            <a:ext cx="14439902" cy="650748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529083"/>
            <a:ext cx="24536400" cy="32777433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8036563"/>
            <a:ext cx="14439902" cy="26269953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6883360"/>
            <a:ext cx="26334720" cy="3173733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431540"/>
            <a:ext cx="26334720" cy="2304288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30057093"/>
            <a:ext cx="26334720" cy="4507227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537973"/>
            <a:ext cx="39502080" cy="64008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961123"/>
            <a:ext cx="39502080" cy="25345393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5595563"/>
            <a:ext cx="10241280" cy="20447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00D2-B09D-4F61-8802-517352FB254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5595563"/>
            <a:ext cx="13898880" cy="20447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5595563"/>
            <a:ext cx="10241280" cy="20447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9F99-AF85-4A59-B45D-5116ABA90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us.mc339.mail.yahoo.com/mc/showMessage?filterBy=&amp;midIndex=4&amp;mid=1_13622_ALRFv9EAAWoFSph8yguOgXbM1fc&amp;m=1_16702_ALhFv9EAAVMCSqDtGAj/xQbTpA0,1_16044_ALhFv9EAALpFSp/e5QwayDcxjXk,1_14521_ALVFv9EAATOzSp3gcgNDaB9rWDk,1_14074_ALZFv9EAACBGSpwvmQPWn218/NE,1_13622_ALRFv9EAAWoFSph8yguOgXbM1fc,1_13112_ALNFv9EAAKnkSph6EAHZUET+dnE,1_12656_ALZFv9EAAAabSph5+QOQzCFAt8M,1_12193_ALVFv9EAAPxtSpgptQQwFGvskXU,1_11730_ALlFv9EAAYMgSpgoTQillGO/ZV4,1_176_ALZFv9EAAPuOSpfdtAhXvRhzC18,&amp;sort=date&amp;order=down&amp;startMid=0&amp;pSize=25&amp;hash=42ad97538eb930303415400d12ac21b6&amp;.jsrand=8786661&amp;needG=&amp;acrumb=Cxhsu2oRdHy&amp;.rand=1419512756&amp;enc=auto&amp;cmd=msg.scan&amp;pid=3&amp;fn=head+and+pollini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90800" y="609600"/>
            <a:ext cx="39619902" cy="15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0258" tIns="235129" rIns="470258" bIns="23512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Reproductive Dynamics and Population Genetics of the Western Prairie Fringed Orchid 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828800"/>
            <a:ext cx="29260800" cy="1213514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Andrew Ross &amp; Steven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Travers,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North Dakota State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University; Department of Biological Sciences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638800" y="6477000"/>
            <a:ext cx="31927800" cy="6153328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r>
              <a:rPr lang="en-US" sz="4100" b="1" dirty="0" smtClean="0"/>
              <a:t> </a:t>
            </a:r>
          </a:p>
          <a:p>
            <a:pPr algn="ctr"/>
            <a:r>
              <a:rPr lang="en-US" sz="6600" b="1" dirty="0" smtClean="0"/>
              <a:t>    </a:t>
            </a:r>
            <a:r>
              <a:rPr lang="en-US" sz="6400" b="1" dirty="0" smtClean="0"/>
              <a:t>Main question: What is the regional population genetic structure and </a:t>
            </a:r>
            <a:r>
              <a:rPr lang="en-US" sz="6400" b="1" dirty="0" smtClean="0"/>
              <a:t>the pattern of gene </a:t>
            </a:r>
            <a:r>
              <a:rPr lang="en-US" sz="6400" b="1" dirty="0" smtClean="0"/>
              <a:t>flow of western </a:t>
            </a:r>
            <a:r>
              <a:rPr lang="en-US" sz="6400" b="1" dirty="0" smtClean="0"/>
              <a:t> </a:t>
            </a:r>
            <a:r>
              <a:rPr lang="en-US" sz="6400" b="1" dirty="0" smtClean="0"/>
              <a:t>fringed prairie orchids?  </a:t>
            </a:r>
          </a:p>
          <a:p>
            <a:r>
              <a:rPr lang="en-US" sz="6600" b="1" dirty="0" smtClean="0"/>
              <a:t>                                                        </a:t>
            </a:r>
          </a:p>
          <a:p>
            <a:r>
              <a:rPr lang="en-US" sz="6600" b="1" dirty="0" smtClean="0"/>
              <a:t>                                                      </a:t>
            </a: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Two experiments are necessary</a:t>
            </a:r>
          </a:p>
          <a:p>
            <a:r>
              <a:rPr lang="en-US" sz="6600" b="1" dirty="0" smtClean="0"/>
              <a:t>                                    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49920" y="23042880"/>
            <a:ext cx="8046720" cy="2829341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pPr algn="ctr"/>
            <a:endParaRPr lang="en-US" sz="5100" dirty="0" smtClean="0"/>
          </a:p>
          <a:p>
            <a:endParaRPr lang="en-US" sz="5100" dirty="0" smtClean="0"/>
          </a:p>
          <a:p>
            <a:endParaRPr lang="en-US" sz="51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12649200"/>
            <a:ext cx="1417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itchFamily="34" charset="0"/>
                <a:cs typeface="Arial" pitchFamily="34" charset="0"/>
              </a:rPr>
              <a:t>Objective #1: Determine the genetic diversity of the orchid populations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16916400"/>
            <a:ext cx="15316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</a:t>
            </a:r>
            <a:endParaRPr lang="en-US" sz="5000" b="1" dirty="0" smtClean="0"/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Sampling and DNA Extraction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Leaf tissue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collected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from each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flowering plant in</a:t>
            </a: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eight local populations.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-All plants were tagged with a unique number, the 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location of every plant was recorded using GPS. </a:t>
            </a:r>
            <a:endParaRPr lang="en-US" sz="4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-DNA was extracted from each sample.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22600" y="12725400"/>
            <a:ext cx="1447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itchFamily="34" charset="0"/>
                <a:cs typeface="Arial" pitchFamily="34" charset="0"/>
              </a:rPr>
              <a:t>Objective #2: Determine  gene flow among the Populations</a:t>
            </a:r>
          </a:p>
          <a:p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46400" y="17602200"/>
            <a:ext cx="1485900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Sampling </a:t>
            </a:r>
            <a:r>
              <a:rPr lang="en-US" sz="44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andDNA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extraction</a:t>
            </a:r>
            <a:endParaRPr lang="en-US" sz="4400" b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Traps will be set over orchids in two large populations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and the </a:t>
            </a:r>
            <a:r>
              <a:rPr lang="en-US" sz="4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pollinia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collected from the insects . Mature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seeds will also be sampled. 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-DNA will be extracted from the </a:t>
            </a:r>
            <a:r>
              <a:rPr lang="en-US" sz="4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ollinia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and seeds.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Fingerprinting and Paternity </a:t>
            </a:r>
            <a:r>
              <a:rPr lang="en-US" sz="44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Anylisis</a:t>
            </a: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-The DNA from the </a:t>
            </a:r>
            <a:r>
              <a:rPr lang="en-US" sz="4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pollinia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seeds will be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fingerprinted with the same method as the leaf tissue.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-A paternity analysis will compare the samples to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orchids in the l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ocal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population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providing information on gene flow within and between populations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4135100" y="11391900"/>
            <a:ext cx="1066800" cy="990600"/>
          </a:xfrm>
          <a:prstGeom prst="straightConnector1">
            <a:avLst/>
          </a:prstGeom>
          <a:ln w="1301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http://thumbp2.mail.mud.yahoo.com/tn?sid=2357842579&amp;mid=ALRFv9EAAWoFSph8yguOgXbM1fc&amp;partid=3&amp;f=339&amp;fid=Inbox">
            <a:hlinkClick r:id="rId2" tooltip="Click to download attachment"/>
          </p:cNvPr>
          <p:cNvSpPr>
            <a:spLocks noChangeAspect="1" noChangeArrowheads="1"/>
          </p:cNvSpPr>
          <p:nvPr/>
        </p:nvSpPr>
        <p:spPr bwMode="auto">
          <a:xfrm>
            <a:off x="435705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3" cstate="print"/>
          <a:srcRect l="30641" t="26671" r="25443" b="40727"/>
          <a:stretch>
            <a:fillRect/>
          </a:stretch>
        </p:blipFill>
        <p:spPr bwMode="auto">
          <a:xfrm>
            <a:off x="16306800" y="12725400"/>
            <a:ext cx="109728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5410200" y="2743200"/>
            <a:ext cx="32156400" cy="4291280"/>
          </a:xfrm>
          <a:prstGeom prst="rect">
            <a:avLst/>
          </a:prstGeom>
          <a:noFill/>
        </p:spPr>
        <p:txBody>
          <a:bodyPr wrap="square" lIns="470258" tIns="235129" rIns="470258" bIns="235129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Western Fringed Prairie orchid,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Platanthera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praeclara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is a federally protected, endangered, orchid  that occurs in small, isolated populations due to habitat destruction. 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restricted number of potential mates places 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praeclara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populations at risk of inbreeding depression and inability to adapt to a changing environment due to loss of genetic diversity.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genetic structure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 flow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P.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praeclara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populations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are not well understood. This project  investigates both the genetic structure and gene flow separately using two related approaches.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4" cstate="print"/>
          <a:srcRect l="18750" b="8333"/>
          <a:stretch>
            <a:fillRect/>
          </a:stretch>
        </p:blipFill>
        <p:spPr bwMode="auto">
          <a:xfrm>
            <a:off x="838200" y="4038600"/>
            <a:ext cx="47244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Content Placeholder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14200" y="5105400"/>
            <a:ext cx="5619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 descr="traps"/>
          <p:cNvPicPr>
            <a:picLocks noChangeAspect="1" noChangeArrowheads="1"/>
          </p:cNvPicPr>
          <p:nvPr/>
        </p:nvPicPr>
        <p:blipFill>
          <a:blip r:embed="rId6" cstate="print"/>
          <a:srcRect l="39286" t="13158" r="12500" b="39474"/>
          <a:stretch>
            <a:fillRect/>
          </a:stretch>
        </p:blipFill>
        <p:spPr bwMode="auto">
          <a:xfrm>
            <a:off x="33680400" y="29489400"/>
            <a:ext cx="8503920" cy="69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971800" y="16230600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itchFamily="34" charset="0"/>
                <a:cs typeface="Arial" pitchFamily="34" charset="0"/>
              </a:rPr>
              <a:t>     Experiment  #1 Methods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23317200"/>
            <a:ext cx="14554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4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Genetic Fingerprinting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-Each plant will be fingerprinted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by scoring genotypes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10-15 microsatellite loci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-Each sample will be compared to all other samples 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in the same  and different populations. </a:t>
            </a: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75644" indent="-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-Genetic data will be </a:t>
            </a:r>
            <a:r>
              <a:rPr lang="en-US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used to quantify genotypic and allelic diversity  as well as levels of inbreeding for all eight populations.</a:t>
            </a:r>
            <a:endParaRPr lang="en-US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 l="41176" t="62294" r="14286" b="12636"/>
          <a:stretch>
            <a:fillRect/>
          </a:stretch>
        </p:blipFill>
        <p:spPr bwMode="auto">
          <a:xfrm>
            <a:off x="914400" y="310134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0058400" y="31318200"/>
            <a:ext cx="229362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If genetic structure and gene flow data indicate a greater rate of  genetic diversity  </a:t>
            </a: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u="sng" dirty="0" smtClean="0">
                <a:latin typeface="Arial" pitchFamily="34" charset="0"/>
                <a:cs typeface="Arial" pitchFamily="34" charset="0"/>
              </a:rPr>
              <a:t>among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rather than </a:t>
            </a:r>
            <a:r>
              <a:rPr lang="en-US" sz="4400" b="1" u="sng" dirty="0" smtClean="0">
                <a:latin typeface="Arial" pitchFamily="34" charset="0"/>
                <a:cs typeface="Arial" pitchFamily="34" charset="0"/>
              </a:rPr>
              <a:t>within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populations; reproductive isolation of individual   </a:t>
            </a: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populations may be the cause.  Future management of populations may need to </a:t>
            </a: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focus on mitigating the  loss of genetic diversity.</a:t>
            </a:r>
          </a:p>
          <a:p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-If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an absence of genetic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structure and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evidence for among-population gene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indicate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 greater rate of diversity </a:t>
            </a:r>
            <a:r>
              <a:rPr lang="en-US" sz="4400" b="1" u="sng" dirty="0" smtClean="0">
                <a:latin typeface="Arial" pitchFamily="34" charset="0"/>
                <a:cs typeface="Arial" pitchFamily="34" charset="0"/>
              </a:rPr>
              <a:t>within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rather than </a:t>
            </a:r>
            <a:r>
              <a:rPr lang="en-US" sz="4400" b="1" u="sng" dirty="0" smtClean="0">
                <a:latin typeface="Arial" pitchFamily="34" charset="0"/>
                <a:cs typeface="Arial" pitchFamily="34" charset="0"/>
              </a:rPr>
              <a:t>among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populations; the populations are most  likely not reproductively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isolated and are members of a meta population.  Current management 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practices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may be adequate to  maintain the orchid populations.</a:t>
            </a:r>
          </a:p>
          <a:p>
            <a:pPr algn="ctr"/>
            <a:endParaRPr lang="en-US" sz="4800" b="1" dirty="0" smtClean="0">
              <a:latin typeface="Arial" pitchFamily="34" charset="0"/>
              <a:cs typeface="Arial" pitchFamily="34" charset="0"/>
            </a:endParaRPr>
          </a:p>
          <a:p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71200" y="99822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Sphinx moth: a major                           </a:t>
            </a: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orchid pollinator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10820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praeclara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in bloom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67284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range of 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praeclara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680400" y="368808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       Pollinator traps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7125494" y="15201106"/>
            <a:ext cx="1143000" cy="1588"/>
          </a:xfrm>
          <a:prstGeom prst="straightConnector1">
            <a:avLst/>
          </a:prstGeom>
          <a:ln w="1238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34955956" y="15336044"/>
            <a:ext cx="1143000" cy="36512"/>
          </a:xfrm>
          <a:prstGeom prst="straightConnector1">
            <a:avLst/>
          </a:prstGeom>
          <a:ln w="1238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251400" y="16154400"/>
            <a:ext cx="1059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itchFamily="34" charset="0"/>
                <a:cs typeface="Arial" pitchFamily="34" charset="0"/>
              </a:rPr>
              <a:t>Experiment #2 Methods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0" y="1661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Fargo</a:t>
            </a:r>
            <a:endParaRPr lang="en-US" sz="3600" dirty="0"/>
          </a:p>
        </p:txBody>
      </p:sp>
      <p:sp>
        <p:nvSpPr>
          <p:cNvPr id="37" name="Oval 36"/>
          <p:cNvSpPr/>
          <p:nvPr/>
        </p:nvSpPr>
        <p:spPr>
          <a:xfrm>
            <a:off x="21717000" y="17145000"/>
            <a:ext cx="1524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62859" t="87619" r="8684" b="9524"/>
          <a:stretch>
            <a:fillRect/>
          </a:stretch>
        </p:blipFill>
        <p:spPr bwMode="auto">
          <a:xfrm>
            <a:off x="19964400" y="21031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>
          <a:xfrm rot="5400000" flipH="1" flipV="1">
            <a:off x="16688594" y="14477206"/>
            <a:ext cx="1371600" cy="1588"/>
          </a:xfrm>
          <a:prstGeom prst="straightConnector1">
            <a:avLst/>
          </a:prstGeom>
          <a:ln w="130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678400" y="13868400"/>
            <a:ext cx="1295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4859000" y="23317200"/>
          <a:ext cx="13258800" cy="6853255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6665524"/>
                <a:gridCol w="4218686"/>
                <a:gridCol w="2374590"/>
              </a:tblGrid>
              <a:tr h="559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baseline="0" dirty="0">
                          <a:solidFill>
                            <a:sysClr val="windowText" lastClr="000000"/>
                          </a:solidFill>
                        </a:rPr>
                        <a:t>Population</a:t>
                      </a:r>
                      <a:endParaRPr lang="en-US" sz="3600" b="1" baseline="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baseline="0" dirty="0">
                          <a:solidFill>
                            <a:sysClr val="windowText" lastClr="000000"/>
                          </a:solidFill>
                        </a:rPr>
                        <a:t>Number of </a:t>
                      </a:r>
                      <a:r>
                        <a:rPr lang="en-US" sz="3600" b="1" baseline="0" dirty="0" smtClean="0">
                          <a:solidFill>
                            <a:sysClr val="windowText" lastClr="000000"/>
                          </a:solidFill>
                        </a:rPr>
                        <a:t>plants</a:t>
                      </a:r>
                      <a:endParaRPr lang="en-US" sz="3600" b="1" baseline="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baseline="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Map letter</a:t>
                      </a:r>
                      <a:endParaRPr lang="en-US" sz="3600" b="1" baseline="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0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smtClean="0">
                          <a:solidFill>
                            <a:sysClr val="windowText" lastClr="000000"/>
                          </a:solidFill>
                        </a:rPr>
                        <a:t>Sheyenne </a:t>
                      </a:r>
                      <a:r>
                        <a:rPr lang="en-US" sz="3600" baseline="0" dirty="0">
                          <a:solidFill>
                            <a:sysClr val="windowText" lastClr="000000"/>
                          </a:solidFill>
                        </a:rPr>
                        <a:t>Grasslands A annex ditch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</a:rPr>
                        <a:t>130                               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A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>
                          <a:solidFill>
                            <a:sysClr val="windowText" lastClr="000000"/>
                          </a:solidFill>
                        </a:rPr>
                        <a:t>Bluestem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</a:rPr>
                        <a:t>26                                                       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B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err="1">
                          <a:solidFill>
                            <a:sysClr val="windowText" lastClr="000000"/>
                          </a:solidFill>
                        </a:rPr>
                        <a:t>Hartke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C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50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smtClean="0">
                          <a:solidFill>
                            <a:sysClr val="windowText" lastClr="000000"/>
                          </a:solidFill>
                        </a:rPr>
                        <a:t>Sheyenne </a:t>
                      </a:r>
                      <a:r>
                        <a:rPr lang="en-US" sz="3600" baseline="0" dirty="0">
                          <a:solidFill>
                            <a:sysClr val="windowText" lastClr="000000"/>
                          </a:solidFill>
                        </a:rPr>
                        <a:t>Grasslands Viking Ditch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D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err="1">
                          <a:solidFill>
                            <a:sysClr val="windowText" lastClr="000000"/>
                          </a:solidFill>
                        </a:rPr>
                        <a:t>Ulen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</a:rPr>
                        <a:t>55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E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err="1">
                          <a:solidFill>
                            <a:sysClr val="windowText" lastClr="000000"/>
                          </a:solidFill>
                        </a:rPr>
                        <a:t>Syre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F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err="1">
                          <a:solidFill>
                            <a:sysClr val="windowText" lastClr="000000"/>
                          </a:solidFill>
                        </a:rPr>
                        <a:t>Dalby</a:t>
                      </a:r>
                      <a:r>
                        <a:rPr lang="en-US" sz="36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G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>
                          <a:solidFill>
                            <a:sysClr val="windowText" lastClr="000000"/>
                          </a:solidFill>
                        </a:rPr>
                        <a:t>Bicentennial</a:t>
                      </a:r>
                      <a:endParaRPr lang="en-US" sz="36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H</a:t>
                      </a:r>
                      <a:endParaRPr lang="en-US" sz="4000" baseline="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9431000" y="1965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17373600" y="2026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774400" y="17145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07800" y="1661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231600" y="14706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98400" y="14630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603200" y="13563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688800" y="13182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28422600" y="11277600"/>
            <a:ext cx="1143000" cy="990600"/>
          </a:xfrm>
          <a:prstGeom prst="straightConnector1">
            <a:avLst/>
          </a:prstGeom>
          <a:ln w="1301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0917694" y="9943306"/>
            <a:ext cx="1143000" cy="1588"/>
          </a:xfrm>
          <a:prstGeom prst="straightConnector1">
            <a:avLst/>
          </a:prstGeom>
          <a:ln w="1238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6002000" y="21717000"/>
            <a:ext cx="1226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distribution of eight local 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praeclara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populations.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830800" y="304800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itchFamily="34" charset="0"/>
                <a:cs typeface="Arial" pitchFamily="34" charset="0"/>
              </a:rPr>
              <a:t>Implications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574</Words>
  <Application>Microsoft Office PowerPoint</Application>
  <PresentationFormat>Custom</PresentationFormat>
  <Paragraphs>101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Depot</dc:creator>
  <cp:lastModifiedBy>steven.travers</cp:lastModifiedBy>
  <cp:revision>257</cp:revision>
  <dcterms:created xsi:type="dcterms:W3CDTF">2009-09-01T20:28:41Z</dcterms:created>
  <dcterms:modified xsi:type="dcterms:W3CDTF">2009-09-18T16:07:49Z</dcterms:modified>
</cp:coreProperties>
</file>