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0"/>
  </p:notesMasterIdLst>
  <p:handoutMasterIdLst>
    <p:handoutMasterId r:id="rId71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</p:sldIdLst>
  <p:sldSz cx="9144000" cy="6858000" type="screen4x3"/>
  <p:notesSz cx="6858000" cy="9294813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107" d="100"/>
          <a:sy n="107" d="100"/>
        </p:scale>
        <p:origin x="-84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notesMaster" Target="notesMasters/notesMaster1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5760" cy="46440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sz="1400"/>
            </a:pPr>
            <a:endParaRPr lang="en-US" sz="14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Date Placeholder 2"/>
          <p:cNvSpPr txBox="1">
            <a:spLocks noGrp="1"/>
          </p:cNvSpPr>
          <p:nvPr>
            <p:ph type="dt" sz="quarter" idx="1"/>
          </p:nvPr>
        </p:nvSpPr>
        <p:spPr>
          <a:xfrm>
            <a:off x="3881880" y="0"/>
            <a:ext cx="2975760" cy="46440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compatLnSpc="1"/>
          <a:lstStyle/>
          <a:p>
            <a: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sz="1400"/>
            </a:pPr>
            <a:endParaRPr lang="en-US" sz="14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ooter Placeholder 3"/>
          <p:cNvSpPr txBox="1">
            <a:spLocks noGrp="1"/>
          </p:cNvSpPr>
          <p:nvPr>
            <p:ph type="ftr" sz="quarter" idx="2"/>
          </p:nvPr>
        </p:nvSpPr>
        <p:spPr>
          <a:xfrm>
            <a:off x="0" y="8830440"/>
            <a:ext cx="2975760" cy="46440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="b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sz="1400"/>
            </a:pPr>
            <a:endParaRPr lang="en-US" sz="14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Slide Number Placeholder 4"/>
          <p:cNvSpPr txBox="1">
            <a:spLocks noGrp="1"/>
          </p:cNvSpPr>
          <p:nvPr>
            <p:ph type="sldNum" sz="quarter" idx="3"/>
          </p:nvPr>
        </p:nvSpPr>
        <p:spPr>
          <a:xfrm>
            <a:off x="3881880" y="8830440"/>
            <a:ext cx="2975760" cy="464400"/>
          </a:xfrm>
          <a:prstGeom prst="rect">
            <a:avLst/>
          </a:prstGeom>
          <a:noFill/>
          <a:ln>
            <a:noFill/>
          </a:ln>
        </p:spPr>
        <p:txBody>
          <a:bodyPr vert="horz" wrap="none" lIns="90000" tIns="45000" rIns="90000" bIns="45000" anchor="b" compatLnSpc="1"/>
          <a:lstStyle/>
          <a:p>
            <a: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sz="1400"/>
            </a:pPr>
            <a:fld id="{FE8F21C2-0E76-4732-A1E3-FE3929BEF530}" type="slidenum">
              <a:t>‹#›</a:t>
            </a:fld>
            <a:endParaRPr lang="en-US" sz="14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8747867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Move="1" noResize="1"/>
          </p:cNvSpPr>
          <p:nvPr/>
        </p:nvSpPr>
        <p:spPr>
          <a:xfrm>
            <a:off x="0" y="0"/>
            <a:ext cx="6858000" cy="9295200"/>
          </a:xfrm>
          <a:prstGeom prst="rect">
            <a:avLst/>
          </a:prstGeom>
          <a:solidFill>
            <a:srgbClr val="FFFFFF"/>
          </a:solidFill>
          <a:ln>
            <a:noFill/>
            <a:prstDash val="solid"/>
          </a:ln>
        </p:spPr>
        <p:txBody>
          <a:bodyPr vert="horz" wrap="none" lIns="90000" tIns="45000" rIns="90000" bIns="45000" anchor="ctr" anchorCtr="1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Header Placeholder 2"/>
          <p:cNvSpPr txBox="1">
            <a:spLocks noGrp="1"/>
          </p:cNvSpPr>
          <p:nvPr>
            <p:ph type="hdr" sz="quarter"/>
          </p:nvPr>
        </p:nvSpPr>
        <p:spPr>
          <a:xfrm>
            <a:off x="-360" y="0"/>
            <a:ext cx="2971800" cy="4654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t" anchorCtr="0" compatLnSpc="1"/>
          <a:lstStyle>
            <a:lvl1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8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4" name="Date Placeholder 3"/>
          <p:cNvSpPr txBox="1">
            <a:spLocks noGrp="1"/>
          </p:cNvSpPr>
          <p:nvPr>
            <p:ph type="dt" idx="1"/>
          </p:nvPr>
        </p:nvSpPr>
        <p:spPr>
          <a:xfrm>
            <a:off x="3884399" y="0"/>
            <a:ext cx="2971800" cy="4654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t" anchorCtr="0" compatLnSpc="1"/>
          <a:lstStyle>
            <a:lvl1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2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Slide Image Placeholder 4"/>
          <p:cNvSpPr>
            <a:spLocks noGrp="1" noRot="1" noChangeAspect="1"/>
          </p:cNvSpPr>
          <p:nvPr>
            <p:ph type="sldImg" idx="2"/>
          </p:nvPr>
        </p:nvSpPr>
        <p:spPr>
          <a:xfrm>
            <a:off x="1104840" y="696960"/>
            <a:ext cx="4648320" cy="3486600"/>
          </a:xfrm>
          <a:prstGeom prst="rect">
            <a:avLst/>
          </a:prstGeom>
          <a:noFill/>
          <a:ln>
            <a:noFill/>
            <a:prstDash val="solid"/>
          </a:ln>
        </p:spPr>
      </p:sp>
      <p:sp>
        <p:nvSpPr>
          <p:cNvPr id="6" name="Notes Placeholder 5"/>
          <p:cNvSpPr txBox="1">
            <a:spLocks noGrp="1"/>
          </p:cNvSpPr>
          <p:nvPr>
            <p:ph type="body" sz="quarter" idx="3"/>
          </p:nvPr>
        </p:nvSpPr>
        <p:spPr>
          <a:xfrm>
            <a:off x="685799" y="4416120"/>
            <a:ext cx="5486399" cy="4183199"/>
          </a:xfrm>
          <a:prstGeom prst="rect">
            <a:avLst/>
          </a:prstGeom>
          <a:noFill/>
          <a:ln>
            <a:noFill/>
          </a:ln>
        </p:spPr>
        <p:txBody>
          <a:bodyPr vert="horz" lIns="90000" tIns="46800" rIns="90000" bIns="46800" compatLnSpc="1"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  <p:sp>
        <p:nvSpPr>
          <p:cNvPr id="7" name="Footer Placeholder 6"/>
          <p:cNvSpPr txBox="1">
            <a:spLocks noGrp="1"/>
          </p:cNvSpPr>
          <p:nvPr>
            <p:ph type="ftr" sz="quarter" idx="4"/>
          </p:nvPr>
        </p:nvSpPr>
        <p:spPr>
          <a:xfrm>
            <a:off x="-360" y="8829360"/>
            <a:ext cx="2971800" cy="4654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b" anchorCtr="0" compatLnSpc="1"/>
          <a:lstStyle>
            <a:lvl1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8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8" name="Slide Number Placeholder 7"/>
          <p:cNvSpPr txBox="1">
            <a:spLocks noGrp="1"/>
          </p:cNvSpPr>
          <p:nvPr>
            <p:ph type="sldNum" sz="quarter" idx="5"/>
          </p:nvPr>
        </p:nvSpPr>
        <p:spPr>
          <a:xfrm>
            <a:off x="3884399" y="8829360"/>
            <a:ext cx="2971800" cy="4654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b" anchorCtr="0" compatLnSpc="1"/>
          <a:lstStyle>
            <a:lvl1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2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fld id="{9D5ADF5C-C756-4AD7-A30B-1D2B2CFA8D5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39291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indent="0" algn="l" rtl="0" hangingPunct="0">
      <a:lnSpc>
        <a:spcPct val="100000"/>
      </a:lnSpc>
      <a:spcBef>
        <a:spcPts val="448"/>
      </a:spcBef>
      <a:spcAft>
        <a:spcPts val="0"/>
      </a:spcAft>
      <a:tabLst>
        <a:tab pos="0" algn="l"/>
        <a:tab pos="914400" algn="l"/>
        <a:tab pos="1828800" algn="l"/>
        <a:tab pos="2743199" algn="l"/>
        <a:tab pos="3657600" algn="l"/>
        <a:tab pos="4572000" algn="l"/>
        <a:tab pos="5486399" algn="l"/>
        <a:tab pos="6400799" algn="l"/>
        <a:tab pos="7315200" algn="l"/>
        <a:tab pos="8229600" algn="l"/>
        <a:tab pos="9144000" algn="l"/>
        <a:tab pos="10058400" algn="l"/>
      </a:tabLst>
      <a:defRPr lang="en-US" sz="1200" b="0" i="0" u="none" strike="noStrike" baseline="0">
        <a:ln>
          <a:noFill/>
        </a:ln>
        <a:solidFill>
          <a:srgbClr val="000000"/>
        </a:solidFill>
        <a:latin typeface="Calibri" pitchFamily="34"/>
        <a:ea typeface="MS Gothic" pitchFamily="2"/>
        <a:cs typeface="Tahoma" pitchFamily="2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1104900" y="696913"/>
            <a:ext cx="4648200" cy="3486150"/>
          </a:xfrm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 noResize="1"/>
          </p:cNvSpPr>
          <p:nvPr>
            <p:ph type="sldImg"/>
          </p:nvPr>
        </p:nvSpPr>
        <p:spPr>
          <a:solidFill>
            <a:schemeClr val="accent1"/>
          </a:solidFill>
          <a:ln w="25400">
            <a:solidFill>
              <a:schemeClr val="accent1">
                <a:shade val="50000"/>
              </a:schemeClr>
            </a:solidFill>
            <a:prstDash val="solid"/>
          </a:ln>
        </p:spPr>
      </p:sp>
      <p:sp>
        <p:nvSpPr>
          <p:cNvPr id="3" name="Notes Placeholder 2"/>
          <p:cNvSpPr txBox="1">
            <a:spLocks noGrp="1"/>
          </p:cNvSpPr>
          <p:nvPr>
            <p:ph type="body" sz="quarter" idx="1"/>
          </p:nvPr>
        </p:nvSpPr>
        <p:spPr>
          <a:xfrm>
            <a:off x="685799" y="4416120"/>
            <a:ext cx="5486399" cy="42771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Calibri" pitchFamily="34"/>
              <a:buChar char="•"/>
            </a:lvl2pPr>
            <a:lvl3pPr lvl="2">
              <a:buClr>
                <a:srgbClr val="000000"/>
              </a:buClr>
              <a:buSzPct val="100000"/>
              <a:buFont typeface="Calibri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Calibri" pitchFamily="34"/>
              <a:buChar char="•"/>
            </a:lvl4pPr>
            <a:lvl5pPr lvl="4">
              <a:buClr>
                <a:srgbClr val="000000"/>
              </a:buClr>
              <a:buSzPct val="100000"/>
              <a:buFont typeface="Calibri" pitchFamily="34"/>
              <a:buChar char="•"/>
            </a:lvl5pPr>
            <a:lvl6pPr lvl="5">
              <a:buClr>
                <a:srgbClr val="000000"/>
              </a:buClr>
              <a:buSzPct val="100000"/>
              <a:buFont typeface="Calibri" pitchFamily="34"/>
              <a:buChar char="•"/>
            </a:lvl6pPr>
            <a:lvl7pPr lvl="6">
              <a:buClr>
                <a:srgbClr val="000000"/>
              </a:buClr>
              <a:buSzPct val="100000"/>
              <a:buFont typeface="Calibri" pitchFamily="34"/>
              <a:buChar char="•"/>
            </a:lvl7pPr>
            <a:lvl8pPr lvl="7">
              <a:buClr>
                <a:srgbClr val="000000"/>
              </a:buClr>
              <a:buSzPct val="100000"/>
              <a:buFont typeface="Calibri" pitchFamily="34"/>
              <a:buChar char="•"/>
            </a:lvl8pPr>
            <a:lvl9pPr lvl="8">
              <a:buClr>
                <a:srgbClr val="000000"/>
              </a:buClr>
              <a:buSzPct val="100000"/>
              <a:buFont typeface="Calibri" pitchFamily="34"/>
              <a:buChar char="•"/>
            </a:lvl9pPr>
          </a:lstStyle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FC151742-7FA3-4352-9AAB-D9B497CD8228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7406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FBF65EF-80BE-4E58-8437-286A7DEBED8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8827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714696F5-6151-4C4A-B0CE-DDE4F5AAE913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559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17F0CDEE-8169-41C7-91CE-1231AE0DB36B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692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5722B1D7-2408-4AB0-B4FB-4CC551DEC16A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1227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F2339700-3F09-44CA-BF40-39127CB36569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8837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AEC30B37-860C-42FA-934C-4D7DEA354CB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547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43D3BCDF-0EA6-486B-99A6-B623720C798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36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AE51E592-F225-4694-9248-63B21483D9E9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2902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A939B160-0921-4C9C-B57B-75F4539EF272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8319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BA377FFB-BA68-4281-AAA0-4B7BC04E122E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796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E9B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 txBox="1">
            <a:spLocks noGrp="1"/>
          </p:cNvSpPr>
          <p:nvPr>
            <p:ph type="title"/>
          </p:nvPr>
        </p:nvSpPr>
        <p:spPr>
          <a:xfrm>
            <a:off x="457200" y="274320"/>
            <a:ext cx="8229600" cy="1143360"/>
          </a:xfrm>
          <a:prstGeom prst="rect">
            <a:avLst/>
          </a:prstGeom>
          <a:noFill/>
          <a:ln>
            <a:noFill/>
          </a:ln>
        </p:spPr>
        <p:txBody>
          <a:bodyPr vert="horz" lIns="90000" tIns="46800" rIns="90000" bIns="46800" anchor="ctr" compatLnSpc="1"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endParaRPr lang="en-US"/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>
            <a:noFill/>
          </a:ln>
        </p:spPr>
        <p:txBody>
          <a:bodyPr vert="horz" lIns="90000" tIns="46800" rIns="90000" bIns="46800" compatLnSpc="1"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 txBox="1">
            <a:spLocks noGrp="1"/>
          </p:cNvSpPr>
          <p:nvPr>
            <p:ph type="dt" sz="half" idx="2"/>
          </p:nvPr>
        </p:nvSpPr>
        <p:spPr>
          <a:xfrm>
            <a:off x="456839" y="6309360"/>
            <a:ext cx="2133720" cy="45971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ctr" anchorCtr="0" compatLnSpc="1"/>
          <a:lstStyle>
            <a:lvl1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8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5" name="Footer Placeholder 4"/>
          <p:cNvSpPr txBox="1">
            <a:spLocks noGrp="1"/>
          </p:cNvSpPr>
          <p:nvPr>
            <p:ph type="ftr" sz="quarter" idx="3"/>
          </p:nvPr>
        </p:nvSpPr>
        <p:spPr>
          <a:xfrm>
            <a:off x="3124079" y="6309360"/>
            <a:ext cx="2895839" cy="45971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ctr" anchorCtr="0" compatLnSpc="1"/>
          <a:lstStyle>
            <a:lvl1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800" b="0" i="0" u="none" strike="noStrike" baseline="0">
                <a:solidFill>
                  <a:srgbClr val="000000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endParaRPr lang="en-US"/>
          </a:p>
        </p:txBody>
      </p:sp>
      <p:sp>
        <p:nvSpPr>
          <p:cNvPr id="6" name="Slide Number Placeholder 5"/>
          <p:cNvSpPr txBox="1">
            <a:spLocks noGrp="1"/>
          </p:cNvSpPr>
          <p:nvPr>
            <p:ph type="sldNum" sz="quarter" idx="4"/>
          </p:nvPr>
        </p:nvSpPr>
        <p:spPr>
          <a:xfrm>
            <a:off x="6552719" y="6356520"/>
            <a:ext cx="2133720" cy="365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0" tIns="46800" rIns="90000" bIns="46800" anchor="ctr" anchorCtr="0" compatLnSpc="1"/>
          <a:lstStyle>
            <a:lvl1pPr marL="0" marR="0" lvl="0" indent="0" algn="r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  <a:defRPr lang="en-US" sz="1200" b="0" i="0" u="none" strike="noStrike" baseline="0">
                <a:solidFill>
                  <a:srgbClr val="898989"/>
                </a:solidFill>
                <a:latin typeface="Arial" pitchFamily="34"/>
                <a:ea typeface="Lucida Sans Unicode" pitchFamily="2"/>
                <a:cs typeface="Tahoma" pitchFamily="2"/>
              </a:defRPr>
            </a:lvl1pPr>
          </a:lstStyle>
          <a:p>
            <a:pPr lvl="0"/>
            <a:fld id="{F506CE37-B613-48E8-AED4-2C1A82D28A65}" type="slidenum"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indent="0" algn="ctr" rtl="0" hangingPunct="0">
        <a:lnSpc>
          <a:spcPct val="100000"/>
        </a:lnSpc>
        <a:spcBef>
          <a:spcPts val="0"/>
        </a:spcBef>
        <a:spcAft>
          <a:spcPts val="0"/>
        </a:spcAft>
        <a:tabLst>
          <a:tab pos="0" algn="l"/>
          <a:tab pos="914400" algn="l"/>
          <a:tab pos="1828800" algn="l"/>
          <a:tab pos="2743199" algn="l"/>
          <a:tab pos="3657600" algn="l"/>
          <a:tab pos="4572000" algn="l"/>
          <a:tab pos="5486399" algn="l"/>
          <a:tab pos="6400799" algn="l"/>
          <a:tab pos="7315200" algn="l"/>
          <a:tab pos="8229600" algn="l"/>
          <a:tab pos="9144000" algn="l"/>
          <a:tab pos="10058400" algn="l"/>
        </a:tabLst>
        <a:defRPr lang="en-US" sz="4400" b="1" i="0" u="none" strike="noStrike" baseline="0">
          <a:ln>
            <a:noFill/>
          </a:ln>
          <a:solidFill>
            <a:srgbClr val="000000"/>
          </a:solidFill>
          <a:latin typeface="Calibri" pitchFamily="34"/>
          <a:ea typeface="MS Gothic" pitchFamily="2"/>
          <a:cs typeface="Tahoma" pitchFamily="2"/>
        </a:defRPr>
      </a:lvl1pPr>
    </p:titleStyle>
    <p:bodyStyle>
      <a:lvl1pPr marL="0" marR="0" indent="0" algn="l" rtl="0" hangingPunct="0">
        <a:lnSpc>
          <a:spcPct val="100000"/>
        </a:lnSpc>
        <a:spcBef>
          <a:spcPts val="799"/>
        </a:spcBef>
        <a:spcAft>
          <a:spcPts val="0"/>
        </a:spcAft>
        <a:tabLst>
          <a:tab pos="571320" algn="l"/>
          <a:tab pos="1485719" algn="l"/>
          <a:tab pos="2400119" algn="l"/>
          <a:tab pos="3314519" algn="l"/>
          <a:tab pos="4228919" algn="l"/>
          <a:tab pos="5143320" algn="l"/>
          <a:tab pos="6057720" algn="l"/>
          <a:tab pos="6972120" algn="l"/>
          <a:tab pos="7886520" algn="l"/>
          <a:tab pos="8800920" algn="l"/>
          <a:tab pos="9715320" algn="l"/>
        </a:tabLst>
        <a:defRPr lang="en-US" sz="3200" b="0" i="0" u="none" strike="noStrike" baseline="0">
          <a:ln>
            <a:noFill/>
          </a:ln>
          <a:solidFill>
            <a:srgbClr val="000000"/>
          </a:solidFill>
          <a:latin typeface="Calibri" pitchFamily="34"/>
          <a:ea typeface="MS Gothic" pitchFamily="2"/>
          <a:cs typeface="Tahoma" pitchFamily="2"/>
        </a:defRPr>
      </a:lvl1pPr>
    </p:bodyStyle>
    <p:otherStyle/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owl.english.purdue.edu/owl/resource/560/16/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://supp.apa.org/style/PM6E-Corrected-Sample-Papers.pdf" TargetMode="Externa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supp.apa.org/style/PM6E-Corrected-Sample-Papers.pdf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-w.com/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://journals.apa.org/prevention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hyperlink" Target="http://owl.english.purdue.edu/owl/resource/560/02/" TargetMode="Externa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dsu.edu/cfwriters/" TargetMode="Externa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apa.org/" TargetMode="External"/><Relationship Id="rId7" Type="http://schemas.openxmlformats.org/officeDocument/2006/relationships/hyperlink" Target="http://owl.english.purdue.edu/owl/" TargetMode="Externa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www.ndsu.edu/cfwriters/documenting_sources/" TargetMode="External"/><Relationship Id="rId5" Type="http://schemas.openxmlformats.org/officeDocument/2006/relationships/hyperlink" Target="http://flash1r.apa.org/apastyle/basics/index.htm" TargetMode="External"/><Relationship Id="rId4" Type="http://schemas.openxmlformats.org/officeDocument/2006/relationships/hyperlink" Target="http://supp.apa.org/style/PM6E-Corrected-Sample-Papers.pdf" TargetMode="Externa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dsu.edu/cfwriters/documenting_sources/" TargetMode="Externa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supp.apa.org/style/PM6E-Corrected-Sample-Papers.pdf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APA Styl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685799" y="1447560"/>
            <a:ext cx="7772400" cy="147023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 sz="5400">
                <a:effectLst>
                  <a:outerShdw dist="17961" dir="2700000">
                    <a:scrgbClr r="0" g="0" b="0"/>
                  </a:outerShdw>
                </a:effectLst>
                <a:cs typeface="Arial" pitchFamily="34"/>
              </a:rPr>
              <a:t>APA Style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371599" y="3505319"/>
            <a:ext cx="6400799" cy="175284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>
            <a:defPPr lvl="0">
              <a:buClr>
                <a:srgbClr val="000000"/>
              </a:buClr>
              <a:buSzPct val="100000"/>
              <a:buFont typeface="Arial" pitchFamily="34"/>
              <a:buNone/>
            </a:defPPr>
            <a:lvl1pPr lvl="0">
              <a:buClr>
                <a:srgbClr val="000000"/>
              </a:buClr>
              <a:buSzPct val="100000"/>
              <a:buFont typeface="Arial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Arial" pitchFamily="34"/>
              <a:buChar char="–"/>
            </a:lvl2pPr>
            <a:lvl3pPr lvl="2">
              <a:buClr>
                <a:srgbClr val="000000"/>
              </a:buClr>
              <a:buSzPct val="100000"/>
              <a:buFont typeface="Arial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Arial" pitchFamily="34"/>
              <a:buChar char="–"/>
            </a:lvl4pPr>
            <a:lvl5pPr lvl="4">
              <a:buClr>
                <a:srgbClr val="000000"/>
              </a:buClr>
              <a:buSzPct val="100000"/>
              <a:buFont typeface="Arial" pitchFamily="34"/>
              <a:buChar char="»"/>
            </a:lvl5pPr>
            <a:lvl6pPr lvl="5">
              <a:buClr>
                <a:srgbClr val="000000"/>
              </a:buClr>
              <a:buSzPct val="100000"/>
              <a:buFont typeface="Arial" pitchFamily="34"/>
              <a:buChar char="»"/>
            </a:lvl6pPr>
            <a:lvl7pPr lvl="6">
              <a:buClr>
                <a:srgbClr val="000000"/>
              </a:buClr>
              <a:buSzPct val="100000"/>
              <a:buFont typeface="Arial" pitchFamily="34"/>
              <a:buChar char="»"/>
            </a:lvl7pPr>
            <a:lvl8pPr lvl="7">
              <a:buClr>
                <a:srgbClr val="000000"/>
              </a:buClr>
              <a:buSzPct val="100000"/>
              <a:buFont typeface="Arial" pitchFamily="34"/>
              <a:buChar char="»"/>
            </a:lvl8pPr>
            <a:lvl9pPr lvl="8">
              <a:buClr>
                <a:srgbClr val="000000"/>
              </a:buClr>
              <a:buSzPct val="100000"/>
              <a:buFont typeface="Arial" pitchFamily="34"/>
              <a:buChar char="»"/>
            </a:lvl9pPr>
          </a:lstStyle>
          <a:p>
            <a:pPr marL="0" marR="0" lvl="0" indent="0" algn="ctr" rtl="0" hangingPunct="1">
              <a:lnSpc>
                <a:spcPct val="100000"/>
              </a:lnSpc>
              <a:spcBef>
                <a:spcPts val="998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000" b="0" i="0" u="none" strike="noStrike" baseline="0">
                <a:ln>
                  <a:noFill/>
                </a:ln>
                <a:solidFill>
                  <a:srgbClr val="000000"/>
                </a:solidFill>
                <a:latin typeface="Cambria" pitchFamily="18"/>
                <a:ea typeface="Arial" pitchFamily="34"/>
                <a:cs typeface="Arial" pitchFamily="34"/>
              </a:rPr>
              <a:t>NDSU Center for Writers</a:t>
            </a:r>
          </a:p>
          <a:p>
            <a:pPr marL="0" marR="0" lvl="0" indent="0" algn="ctr" rtl="0" hangingPunct="1">
              <a:lnSpc>
                <a:spcPct val="100000"/>
              </a:lnSpc>
              <a:spcBef>
                <a:spcPts val="998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4000" b="0" i="0" u="none" strike="noStrike" baseline="0">
                <a:ln>
                  <a:noFill/>
                </a:ln>
                <a:solidFill>
                  <a:srgbClr val="000000"/>
                </a:solidFill>
                <a:latin typeface="Cambria" pitchFamily="18"/>
                <a:ea typeface="Arial" pitchFamily="34"/>
                <a:cs typeface="Arial" pitchFamily="34"/>
              </a:rPr>
              <a:t>2012</a:t>
            </a: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Manuscript Content &amp; Structure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620240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/>
              <a:t>Empirical Study</a:t>
            </a:r>
          </a:p>
          <a:p>
            <a:pPr lvl="1"/>
            <a:r>
              <a:rPr lang="en-US"/>
              <a:t>Introduction</a:t>
            </a:r>
          </a:p>
          <a:p>
            <a:pPr lvl="1"/>
            <a:r>
              <a:rPr lang="en-US"/>
              <a:t>Method</a:t>
            </a:r>
          </a:p>
          <a:p>
            <a:pPr lvl="1"/>
            <a:r>
              <a:rPr lang="en-US"/>
              <a:t>Results</a:t>
            </a:r>
          </a:p>
          <a:p>
            <a:pPr lvl="1"/>
            <a:r>
              <a:rPr lang="en-US"/>
              <a:t>Discussion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/>
              <a:t>Literature Review</a:t>
            </a:r>
          </a:p>
          <a:p>
            <a:pPr lvl="1"/>
            <a:r>
              <a:rPr lang="en-US"/>
              <a:t>Define the problem</a:t>
            </a:r>
          </a:p>
          <a:p>
            <a:pPr lvl="1"/>
            <a:r>
              <a:rPr lang="en-US"/>
              <a:t>Summarize previous work</a:t>
            </a:r>
          </a:p>
          <a:p>
            <a:pPr lvl="1"/>
            <a:r>
              <a:rPr lang="en-US"/>
              <a:t>Relate the literature</a:t>
            </a:r>
          </a:p>
          <a:p>
            <a:pPr lvl="1"/>
            <a:r>
              <a:rPr lang="en-US"/>
              <a:t>Suggest the next step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Manuscript Heading Format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70052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algn="ctr">
              <a:buNone/>
            </a:pPr>
            <a:r>
              <a:rPr lang="en-US" b="1"/>
              <a:t>Section Heading</a:t>
            </a:r>
          </a:p>
          <a:p>
            <a:pPr lvl="0">
              <a:buNone/>
            </a:pPr>
            <a:r>
              <a:rPr lang="en-US" b="1"/>
              <a:t>Section Subheading</a:t>
            </a:r>
          </a:p>
          <a:p>
            <a:pPr lvl="1">
              <a:buNone/>
            </a:pPr>
            <a:r>
              <a:rPr lang="en-US" b="1"/>
              <a:t>Subsection of the section subheading.</a:t>
            </a:r>
          </a:p>
          <a:p>
            <a:pPr lvl="1">
              <a:buNone/>
            </a:pPr>
            <a:r>
              <a:rPr lang="en-US" b="1" i="1"/>
              <a:t>Sub-subsection of the section subheading.</a:t>
            </a:r>
          </a:p>
          <a:p>
            <a:pPr lvl="1">
              <a:buNone/>
            </a:pPr>
            <a:r>
              <a:rPr lang="en-US" i="1"/>
              <a:t>Lowest form of heading.</a:t>
            </a:r>
          </a:p>
          <a:p>
            <a:pPr lvl="1">
              <a:buNone/>
            </a:pPr>
            <a:r>
              <a:rPr lang="en-US" sz="1600" i="1">
                <a:latin typeface="Cambria" pitchFamily="18"/>
              </a:rPr>
              <a:t>APA Manual p. 62  </a:t>
            </a:r>
          </a:p>
          <a:p>
            <a:pPr lvl="1">
              <a:buNone/>
            </a:pPr>
            <a:r>
              <a:rPr lang="en-US" sz="1200" i="1">
                <a:hlinkClick r:id="rId3"/>
              </a:rPr>
              <a:t>http://owl.english.purdue.edu/owl/resource/560/16/</a:t>
            </a:r>
          </a:p>
          <a:p>
            <a:pPr lvl="1">
              <a:buNone/>
            </a:pPr>
            <a:r>
              <a:rPr lang="en-US" sz="1200" i="1">
                <a:hlinkClick r:id="rId4"/>
              </a:rPr>
              <a:t>http://supp.apa.org/style/PM6E-Corrected-Sample-Papers.pdf</a:t>
            </a:r>
          </a:p>
          <a:p>
            <a:pPr lvl="1">
              <a:buNone/>
            </a:pPr>
            <a:endParaRPr lang="en-US"/>
          </a:p>
          <a:p>
            <a:pPr lvl="0" algn="ctr">
              <a:buNone/>
            </a:pPr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Manuscript Format Minutiae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447560"/>
            <a:ext cx="8229600" cy="464832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899"/>
              </a:spcBef>
            </a:pPr>
            <a:r>
              <a:rPr lang="en-US" sz="3600">
                <a:latin typeface="Cambria" pitchFamily="18"/>
                <a:cs typeface="Arial" pitchFamily="34"/>
              </a:rPr>
              <a:t>Spacing</a:t>
            </a:r>
          </a:p>
          <a:p>
            <a:pPr marL="0" lvl="1" indent="0" hangingPunct="1"/>
            <a:r>
              <a:rPr lang="en-US">
                <a:latin typeface="Cambria" pitchFamily="18"/>
                <a:cs typeface="Arial" pitchFamily="34"/>
              </a:rPr>
              <a:t>One space after commas, colons, semicolons</a:t>
            </a:r>
          </a:p>
          <a:p>
            <a:pPr marL="0" lvl="1" indent="0" hangingPunct="1"/>
            <a:r>
              <a:rPr lang="en-US">
                <a:latin typeface="Cambria" pitchFamily="18"/>
                <a:cs typeface="Arial" pitchFamily="34"/>
              </a:rPr>
              <a:t>One space after periods on reference page (including name initials)  </a:t>
            </a:r>
          </a:p>
          <a:p>
            <a:pPr marL="0" lvl="1" indent="0" hangingPunct="1"/>
            <a:r>
              <a:rPr lang="en-US">
                <a:latin typeface="Cambria" pitchFamily="18"/>
                <a:cs typeface="Arial" pitchFamily="34"/>
              </a:rPr>
              <a:t>Two spaces after end punctuation in sentences</a:t>
            </a:r>
          </a:p>
          <a:p>
            <a:pPr marL="0" lvl="1" indent="0" hangingPunct="1"/>
            <a:r>
              <a:rPr lang="en-US">
                <a:latin typeface="Cambria" pitchFamily="18"/>
                <a:cs typeface="Arial" pitchFamily="34"/>
              </a:rPr>
              <a:t>See exceptions on p. 88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ference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ea typeface="MS PGothic" pitchFamily="34"/>
              </a:rPr>
              <a:t>Provide enough information to </a:t>
            </a:r>
            <a:r>
              <a:rPr lang="en-US" u="sng">
                <a:latin typeface="Cambria" pitchFamily="18"/>
                <a:ea typeface="MS PGothic" pitchFamily="34"/>
              </a:rPr>
              <a:t>identify</a:t>
            </a:r>
            <a:r>
              <a:rPr lang="en-US">
                <a:latin typeface="Cambria" pitchFamily="18"/>
                <a:ea typeface="MS PGothic" pitchFamily="34"/>
              </a:rPr>
              <a:t> and </a:t>
            </a:r>
            <a:r>
              <a:rPr lang="en-US" u="sng">
                <a:latin typeface="Cambria" pitchFamily="18"/>
                <a:ea typeface="MS PGothic" pitchFamily="34"/>
              </a:rPr>
              <a:t>retrieve</a:t>
            </a:r>
            <a:r>
              <a:rPr lang="en-US">
                <a:latin typeface="Cambria" pitchFamily="18"/>
                <a:ea typeface="MS PGothic" pitchFamily="34"/>
              </a:rPr>
              <a:t> each source.</a:t>
            </a: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ea typeface="MS PGothic" pitchFamily="34"/>
              </a:rPr>
              <a:t>Exception:  do not include personal communications on the list, but </a:t>
            </a:r>
            <a:r>
              <a:rPr lang="en-US" u="sng">
                <a:latin typeface="Cambria" pitchFamily="18"/>
                <a:ea typeface="MS PGothic" pitchFamily="34"/>
              </a:rPr>
              <a:t>cite them in the text:</a:t>
            </a:r>
          </a:p>
          <a:p>
            <a:pPr lvl="0" hangingPunct="1">
              <a:buNone/>
            </a:pPr>
            <a:r>
              <a:rPr lang="en-US">
                <a:latin typeface="Cambria" pitchFamily="18"/>
                <a:ea typeface="MS PGothic" pitchFamily="34"/>
              </a:rPr>
              <a:t>      T. K. Lutes (personal communication,     April 18, 2001) claims that . . .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70592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Arrange entries </a:t>
            </a:r>
            <a:r>
              <a:rPr lang="en-US" u="sng">
                <a:latin typeface="Cambria" pitchFamily="18"/>
                <a:ea typeface="MS PGothic" pitchFamily="34"/>
              </a:rPr>
              <a:t>alphabetically</a:t>
            </a:r>
            <a:r>
              <a:rPr lang="en-US">
                <a:latin typeface="Cambria" pitchFamily="18"/>
                <a:ea typeface="MS PGothic" pitchFamily="34"/>
              </a:rPr>
              <a:t> by the first author’s last name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Use a hanging indent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Double-space (entire document)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Use </a:t>
            </a:r>
            <a:r>
              <a:rPr lang="en-US" u="sng">
                <a:latin typeface="Cambria" pitchFamily="18"/>
                <a:ea typeface="MS PGothic" pitchFamily="34"/>
              </a:rPr>
              <a:t>initials</a:t>
            </a:r>
            <a:r>
              <a:rPr lang="en-US">
                <a:latin typeface="Cambria" pitchFamily="18"/>
                <a:ea typeface="MS PGothic" pitchFamily="34"/>
              </a:rPr>
              <a:t> for </a:t>
            </a:r>
            <a:r>
              <a:rPr lang="en-US" u="sng">
                <a:latin typeface="Cambria" pitchFamily="18"/>
                <a:ea typeface="MS PGothic" pitchFamily="34"/>
              </a:rPr>
              <a:t>all</a:t>
            </a:r>
            <a:r>
              <a:rPr lang="en-US">
                <a:latin typeface="Cambria" pitchFamily="18"/>
                <a:ea typeface="MS PGothic" pitchFamily="34"/>
              </a:rPr>
              <a:t> first names.</a:t>
            </a:r>
          </a:p>
          <a:p>
            <a:pPr marL="0" lvl="0" indent="0" hangingPunct="1">
              <a:lnSpc>
                <a:spcPct val="90000"/>
              </a:lnSpc>
              <a:buNone/>
            </a:pPr>
            <a:endParaRPr lang="en-US" sz="1600" b="1">
              <a:latin typeface="Cambria" pitchFamily="18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buNone/>
            </a:pPr>
            <a:endParaRPr lang="en-US" sz="1200" b="1">
              <a:latin typeface="Arial" pitchFamily="34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 u="sng">
                <a:latin typeface="Cambria" pitchFamily="18"/>
                <a:ea typeface="MS PGothic" pitchFamily="34"/>
              </a:rPr>
              <a:t>Reverse</a:t>
            </a:r>
            <a:r>
              <a:rPr lang="en-US">
                <a:latin typeface="Cambria" pitchFamily="18"/>
                <a:ea typeface="MS PGothic" pitchFamily="34"/>
              </a:rPr>
              <a:t> the order of </a:t>
            </a:r>
            <a:r>
              <a:rPr lang="en-US" u="sng">
                <a:latin typeface="Cambria" pitchFamily="18"/>
                <a:ea typeface="MS PGothic" pitchFamily="34"/>
              </a:rPr>
              <a:t>all</a:t>
            </a:r>
            <a:r>
              <a:rPr lang="en-US">
                <a:latin typeface="Cambria" pitchFamily="18"/>
                <a:ea typeface="MS PGothic" pitchFamily="34"/>
              </a:rPr>
              <a:t> authors’ names, and provide the year in parentheses:</a:t>
            </a:r>
          </a:p>
          <a:p>
            <a:pPr marL="0" lvl="0" indent="0" hangingPunct="1">
              <a:lnSpc>
                <a:spcPct val="90000"/>
              </a:lnSpc>
            </a:pPr>
            <a:endParaRPr lang="en-US">
              <a:latin typeface="Cambria" pitchFamily="18"/>
              <a:ea typeface="MS PGothic" pitchFamily="34"/>
            </a:endParaRP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ea typeface="MS PGothic" pitchFamily="34"/>
              </a:rPr>
              <a:t>	Smith, J. M., Jones, T., &amp; Rogers, L. S. (2010)</a:t>
            </a: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endParaRPr lang="en-US">
              <a:latin typeface="Cambria" pitchFamily="18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buNone/>
            </a:pPr>
            <a:r>
              <a:rPr lang="en-US" sz="1600" b="1">
                <a:latin typeface="Cambria" pitchFamily="18"/>
                <a:ea typeface="MS PGothic" pitchFamily="34"/>
                <a:hlinkClick r:id="rId3"/>
              </a:rPr>
              <a:t>http://supp.apa.org/style/PM6E-Corrected-Sample-Papers.pdf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Reference Template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1674434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>
              <a:buNone/>
            </a:pPr>
            <a:endParaRPr lang="en-US" b="1" dirty="0">
              <a:latin typeface="Cambria" pitchFamily="18"/>
            </a:endParaRPr>
          </a:p>
          <a:p>
            <a:pPr lvl="0">
              <a:buNone/>
            </a:pPr>
            <a:r>
              <a:rPr lang="en-US" dirty="0">
                <a:latin typeface="Cambria" pitchFamily="18"/>
              </a:rPr>
              <a:t>Author. (Year). Title. Publication 			</a:t>
            </a:r>
            <a:r>
              <a:rPr lang="en-US" dirty="0" smtClean="0">
                <a:latin typeface="Cambria" pitchFamily="18"/>
              </a:rPr>
              <a:t>Information</a:t>
            </a:r>
            <a:r>
              <a:rPr lang="en-US" dirty="0">
                <a:latin typeface="Cambria" pitchFamily="18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304560"/>
            <a:ext cx="8229600" cy="1143360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599840"/>
            <a:ext cx="8229600" cy="46126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  <a:p>
            <a:pPr lvl="0">
              <a:spcBef>
                <a:spcPts val="998"/>
              </a:spcBef>
              <a:buNone/>
            </a:pPr>
            <a:r>
              <a:rPr lang="en-US">
                <a:latin typeface="Cambria" pitchFamily="18"/>
                <a:ea typeface="MS PGothic" pitchFamily="34"/>
              </a:rPr>
              <a:t>NOTE:  </a:t>
            </a:r>
          </a:p>
          <a:p>
            <a:pPr lvl="0" algn="ctr">
              <a:spcBef>
                <a:spcPts val="998"/>
              </a:spcBef>
              <a:buNone/>
            </a:pPr>
            <a:r>
              <a:rPr lang="en-US">
                <a:latin typeface="Cambria" pitchFamily="18"/>
                <a:ea typeface="MS PGothic" pitchFamily="34"/>
              </a:rPr>
              <a:t>Title format varies</a:t>
            </a:r>
          </a:p>
          <a:p>
            <a:pPr lvl="0" algn="ctr">
              <a:spcBef>
                <a:spcPts val="998"/>
              </a:spcBef>
              <a:buNone/>
            </a:pPr>
            <a:r>
              <a:rPr lang="en-US">
                <a:latin typeface="Cambria" pitchFamily="18"/>
                <a:ea typeface="MS PGothic" pitchFamily="34"/>
              </a:rPr>
              <a:t>according to the genre.</a:t>
            </a:r>
          </a:p>
          <a:p>
            <a:pPr lvl="0">
              <a:spcBef>
                <a:spcPts val="998"/>
              </a:spcBef>
              <a:buNone/>
            </a:pPr>
            <a:endParaRPr lang="en-US" sz="4000" b="1">
              <a:latin typeface="Arial" pitchFamily="34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b="1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879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r>
              <a:rPr lang="en-US" u="sng" dirty="0">
                <a:latin typeface="Cambria" pitchFamily="18"/>
                <a:ea typeface="MS PGothic" pitchFamily="34"/>
              </a:rPr>
              <a:t>Books—print and online</a:t>
            </a:r>
            <a:r>
              <a:rPr lang="en-US" dirty="0">
                <a:latin typeface="Cambria" pitchFamily="18"/>
                <a:ea typeface="MS PGothic" pitchFamily="34"/>
              </a:rPr>
              <a:t>:  </a:t>
            </a:r>
            <a:br>
              <a:rPr lang="en-US" dirty="0">
                <a:latin typeface="Cambria" pitchFamily="18"/>
                <a:ea typeface="MS PGothic" pitchFamily="34"/>
              </a:rPr>
            </a:br>
            <a:r>
              <a:rPr lang="en-US" dirty="0">
                <a:latin typeface="Cambria" pitchFamily="18"/>
                <a:ea typeface="MS PGothic" pitchFamily="34"/>
              </a:rPr>
              <a:t>use 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italics</a:t>
            </a:r>
            <a:r>
              <a:rPr lang="en-US" dirty="0">
                <a:latin typeface="Cambria" pitchFamily="18"/>
                <a:ea typeface="MS PGothic" pitchFamily="34"/>
              </a:rPr>
              <a:t>, capitalize 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only </a:t>
            </a:r>
            <a:r>
              <a:rPr lang="en-US" dirty="0">
                <a:latin typeface="Cambria" pitchFamily="18"/>
                <a:ea typeface="MS PGothic" pitchFamily="34"/>
              </a:rPr>
              <a:t>the first word, the first word after a colon, and proper nouns:</a:t>
            </a:r>
          </a:p>
          <a:p>
            <a:pPr marL="742680" lvl="0" indent="-285480" hangingPunct="1">
              <a:lnSpc>
                <a:spcPct val="90000"/>
              </a:lnSpc>
              <a:spcBef>
                <a:spcPts val="697"/>
              </a:spcBef>
              <a:buNone/>
              <a:tabLst>
                <a:tab pos="742680" algn="l"/>
                <a:tab pos="914040" algn="l"/>
                <a:tab pos="1828439" algn="l"/>
                <a:tab pos="2742840" algn="l"/>
                <a:tab pos="3657240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endParaRPr lang="en-US" sz="2400" dirty="0">
              <a:latin typeface="Cambria" pitchFamily="18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spcBef>
                <a:spcPts val="697"/>
              </a:spcBef>
              <a:buNone/>
              <a:tabLst>
                <a:tab pos="742680" algn="l"/>
                <a:tab pos="914040" algn="l"/>
                <a:tab pos="1828439" algn="l"/>
                <a:tab pos="2742840" algn="l"/>
                <a:tab pos="3657240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 dirty="0" err="1">
                <a:latin typeface="Cambria" pitchFamily="18"/>
                <a:cs typeface="Arial" pitchFamily="34"/>
              </a:rPr>
              <a:t>Shostak</a:t>
            </a:r>
            <a:r>
              <a:rPr lang="en-US" sz="2400" dirty="0">
                <a:latin typeface="Cambria" pitchFamily="18"/>
                <a:cs typeface="Arial" pitchFamily="34"/>
              </a:rPr>
              <a:t>, S. (2002). </a:t>
            </a:r>
            <a:r>
              <a:rPr lang="en-US" sz="2400" i="1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Becoming immortal: Combining cloning and stem-cell therapy</a:t>
            </a:r>
            <a:r>
              <a:rPr lang="en-US" sz="2400" dirty="0">
                <a:latin typeface="Cambria" pitchFamily="18"/>
                <a:cs typeface="Arial" pitchFamily="34"/>
              </a:rPr>
              <a:t>. Albany: State University of New York Press.</a:t>
            </a:r>
          </a:p>
          <a:p>
            <a:pPr marL="0" lvl="1" indent="0" hangingPunct="1">
              <a:lnSpc>
                <a:spcPct val="90000"/>
              </a:lnSpc>
              <a:buNone/>
            </a:pPr>
            <a:endParaRPr lang="en-US" b="1" dirty="0">
              <a:latin typeface="Arial" pitchFamily="34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dirty="0">
              <a:latin typeface="Arial" pitchFamily="34"/>
              <a:ea typeface="MS PGothic" pitchFamily="34"/>
            </a:endParaRPr>
          </a:p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524340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457200" lvl="0" indent="0" hangingPunct="1">
              <a:lnSpc>
                <a:spcPct val="90000"/>
              </a:lnSpc>
              <a:spcBef>
                <a:spcPts val="899"/>
              </a:spcBef>
              <a:buNone/>
            </a:pPr>
            <a:r>
              <a:rPr lang="en-US" u="sng" dirty="0">
                <a:latin typeface="Cambria" pitchFamily="18"/>
                <a:ea typeface="MS PGothic" pitchFamily="34"/>
              </a:rPr>
              <a:t>Articles:</a:t>
            </a:r>
            <a:r>
              <a:rPr lang="en-US" dirty="0">
                <a:latin typeface="Cambria" pitchFamily="18"/>
                <a:ea typeface="MS PGothic" pitchFamily="34"/>
              </a:rPr>
              <a:t>  </a:t>
            </a:r>
          </a:p>
          <a:p>
            <a:pPr marL="457200" lvl="0" indent="0" hangingPunct="1">
              <a:lnSpc>
                <a:spcPct val="90000"/>
              </a:lnSpc>
              <a:buNone/>
            </a:pPr>
            <a:r>
              <a:rPr lang="en-US" dirty="0">
                <a:latin typeface="Cambria" pitchFamily="18"/>
                <a:ea typeface="MS PGothic" pitchFamily="34"/>
              </a:rPr>
              <a:t>do 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not italicize </a:t>
            </a:r>
            <a:r>
              <a:rPr lang="en-US" dirty="0">
                <a:latin typeface="Cambria" pitchFamily="18"/>
                <a:ea typeface="MS PGothic" pitchFamily="34"/>
              </a:rPr>
              <a:t>and 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capitalize only </a:t>
            </a:r>
            <a:r>
              <a:rPr lang="en-US" dirty="0">
                <a:latin typeface="Cambria" pitchFamily="18"/>
                <a:ea typeface="MS PGothic" pitchFamily="34"/>
              </a:rPr>
              <a:t>the first word, the first word after a colon, and proper nouns: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dirty="0">
              <a:latin typeface="Cambria" pitchFamily="18"/>
              <a:ea typeface="MS PGothic" pitchFamily="34"/>
            </a:endParaRP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457200" algn="l"/>
                <a:tab pos="914400" algn="l"/>
                <a:tab pos="1828799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2400" dirty="0">
                <a:latin typeface="Cambria" pitchFamily="18"/>
                <a:ea typeface="MS PGothic" pitchFamily="34"/>
              </a:rPr>
              <a:t>Johnson, B.A. (2000). </a:t>
            </a:r>
            <a:r>
              <a:rPr lang="en-US" sz="2400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Truth or consequences: Parenting children who lie.</a:t>
            </a:r>
            <a:r>
              <a:rPr lang="en-US" sz="2400" dirty="0">
                <a:latin typeface="Cambria" pitchFamily="18"/>
                <a:ea typeface="MS PGothic" pitchFamily="34"/>
              </a:rPr>
              <a:t>  </a:t>
            </a:r>
            <a:r>
              <a:rPr lang="en-US" sz="2400" i="1" dirty="0">
                <a:latin typeface="Cambria" pitchFamily="18"/>
                <a:ea typeface="MS PGothic" pitchFamily="34"/>
              </a:rPr>
              <a:t>Modern Family, 126</a:t>
            </a:r>
            <a:r>
              <a:rPr lang="en-US" sz="2400" dirty="0">
                <a:latin typeface="Cambria" pitchFamily="18"/>
                <a:ea typeface="MS PGothic" pitchFamily="34"/>
              </a:rPr>
              <a:t>(3), 910-924.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r>
              <a:rPr lang="en-US" b="1" dirty="0">
                <a:latin typeface="Arial" pitchFamily="34"/>
                <a:ea typeface="MS PGothic" pitchFamily="34"/>
              </a:rPr>
              <a:t> </a:t>
            </a: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dirty="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Presentation Overview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/>
              <a:t>APA – What is it, and why do we care?</a:t>
            </a:r>
          </a:p>
          <a:p>
            <a:pPr lvl="0"/>
            <a:r>
              <a:rPr lang="en-US"/>
              <a:t>Manuscript content, structure, and format</a:t>
            </a:r>
          </a:p>
          <a:p>
            <a:pPr lvl="0"/>
            <a:r>
              <a:rPr lang="en-US"/>
              <a:t>Reference page</a:t>
            </a:r>
          </a:p>
          <a:p>
            <a:pPr lvl="0"/>
            <a:r>
              <a:rPr lang="en-US"/>
              <a:t>In-text citation</a:t>
            </a:r>
          </a:p>
          <a:p>
            <a:pPr lvl="0"/>
            <a:r>
              <a:rPr lang="en-US"/>
              <a:t>Language issues and style notes</a:t>
            </a:r>
          </a:p>
          <a:p>
            <a:pPr lvl="0"/>
            <a:r>
              <a:rPr lang="en-US"/>
              <a:t>Support resources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521856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56880" lvl="0" indent="0" hangingPunct="1">
              <a:lnSpc>
                <a:spcPct val="90000"/>
              </a:lnSpc>
              <a:spcBef>
                <a:spcPts val="899"/>
              </a:spcBef>
              <a:buNone/>
            </a:pPr>
            <a:r>
              <a:rPr lang="en-US" u="sng" dirty="0">
                <a:latin typeface="Cambria" pitchFamily="18"/>
                <a:ea typeface="MS PGothic" pitchFamily="34"/>
              </a:rPr>
              <a:t>Journals and periodicals:</a:t>
            </a:r>
          </a:p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r>
              <a:rPr lang="en-US" dirty="0">
                <a:latin typeface="Cambria" pitchFamily="18"/>
                <a:ea typeface="MS PGothic" pitchFamily="34"/>
              </a:rPr>
              <a:t>use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 italics </a:t>
            </a:r>
            <a:r>
              <a:rPr lang="en-US" dirty="0">
                <a:latin typeface="Cambria" pitchFamily="18"/>
                <a:ea typeface="MS PGothic" pitchFamily="34"/>
              </a:rPr>
              <a:t>and capitalize </a:t>
            </a:r>
            <a:r>
              <a:rPr lang="en-US" dirty="0">
                <a:solidFill>
                  <a:srgbClr val="0070C0"/>
                </a:solidFill>
                <a:latin typeface="Cambria" pitchFamily="18"/>
                <a:ea typeface="MS PGothic" pitchFamily="34"/>
              </a:rPr>
              <a:t>all</a:t>
            </a:r>
            <a:r>
              <a:rPr lang="en-US" dirty="0">
                <a:latin typeface="Cambria" pitchFamily="18"/>
                <a:ea typeface="MS PGothic" pitchFamily="34"/>
              </a:rPr>
              <a:t> important words:</a:t>
            </a:r>
          </a:p>
          <a:p>
            <a:pPr marL="56880" lvl="0" indent="0" hangingPunct="1">
              <a:lnSpc>
                <a:spcPct val="90000"/>
              </a:lnSpc>
              <a:spcBef>
                <a:spcPts val="598"/>
              </a:spcBef>
              <a:buNone/>
              <a:tabLst>
                <a:tab pos="56880" algn="l"/>
                <a:tab pos="914039" algn="l"/>
                <a:tab pos="1828440" algn="l"/>
                <a:tab pos="2742840" algn="l"/>
                <a:tab pos="3657240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3000" dirty="0">
                <a:latin typeface="Cambria" pitchFamily="18"/>
                <a:ea typeface="MS PGothic" pitchFamily="34"/>
              </a:rPr>
              <a:t/>
            </a:r>
            <a:br>
              <a:rPr lang="en-US" sz="3000" dirty="0">
                <a:latin typeface="Cambria" pitchFamily="18"/>
                <a:ea typeface="MS PGothic" pitchFamily="34"/>
              </a:rPr>
            </a:br>
            <a:r>
              <a:rPr lang="en-US" sz="2400" dirty="0">
                <a:latin typeface="Cambria" pitchFamily="18"/>
                <a:cs typeface="Arial" pitchFamily="34"/>
              </a:rPr>
              <a:t>Gilbert, D. G., </a:t>
            </a:r>
            <a:r>
              <a:rPr lang="en-US" sz="2400" dirty="0" err="1">
                <a:latin typeface="Cambria" pitchFamily="18"/>
                <a:cs typeface="Arial" pitchFamily="34"/>
              </a:rPr>
              <a:t>McClernon</a:t>
            </a:r>
            <a:r>
              <a:rPr lang="en-US" sz="2400" dirty="0">
                <a:latin typeface="Cambria" pitchFamily="18"/>
                <a:cs typeface="Arial" pitchFamily="34"/>
              </a:rPr>
              <a:t>, J. F., </a:t>
            </a:r>
            <a:r>
              <a:rPr lang="en-US" sz="2400" dirty="0" err="1">
                <a:latin typeface="Cambria" pitchFamily="18"/>
                <a:cs typeface="Arial" pitchFamily="34"/>
              </a:rPr>
              <a:t>Rabinovich</a:t>
            </a:r>
            <a:r>
              <a:rPr lang="en-US" sz="2400" dirty="0">
                <a:latin typeface="Cambria" pitchFamily="18"/>
                <a:cs typeface="Arial" pitchFamily="34"/>
              </a:rPr>
              <a:t>, N. E., </a:t>
            </a:r>
            <a:r>
              <a:rPr lang="en-US" sz="2400" dirty="0" err="1">
                <a:latin typeface="Cambria" pitchFamily="18"/>
                <a:cs typeface="Arial" pitchFamily="34"/>
              </a:rPr>
              <a:t>Sugai</a:t>
            </a:r>
            <a:r>
              <a:rPr lang="en-US" sz="2400" dirty="0">
                <a:latin typeface="Cambria" pitchFamily="18"/>
                <a:cs typeface="Arial" pitchFamily="34"/>
              </a:rPr>
              <a:t>, C., 	Plath, L. C., </a:t>
            </a:r>
            <a:r>
              <a:rPr lang="en-US" sz="2400" dirty="0" err="1">
                <a:latin typeface="Cambria" pitchFamily="18"/>
                <a:cs typeface="Arial" pitchFamily="34"/>
              </a:rPr>
              <a:t>Asgaard</a:t>
            </a:r>
            <a:r>
              <a:rPr lang="en-US" sz="2400" dirty="0">
                <a:latin typeface="Cambria" pitchFamily="18"/>
                <a:cs typeface="Arial" pitchFamily="34"/>
              </a:rPr>
              <a:t>, G., . . . </a:t>
            </a:r>
            <a:r>
              <a:rPr lang="en-US" sz="2400" dirty="0" err="1">
                <a:latin typeface="Cambria" pitchFamily="18"/>
                <a:cs typeface="Arial" pitchFamily="34"/>
              </a:rPr>
              <a:t>Botros</a:t>
            </a:r>
            <a:r>
              <a:rPr lang="en-US" sz="2400" dirty="0">
                <a:latin typeface="Cambria" pitchFamily="18"/>
                <a:cs typeface="Arial" pitchFamily="34"/>
              </a:rPr>
              <a:t>, N. (2004). Effects of 	quitting smoking on EEG activation and attention last 	for more than 32 days. </a:t>
            </a:r>
            <a:r>
              <a:rPr lang="en-US" sz="2400" i="1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Nicotine and Tobacco Research, 	6, </a:t>
            </a:r>
            <a:r>
              <a:rPr lang="en-US" sz="2400" dirty="0">
                <a:latin typeface="Cambria" pitchFamily="18"/>
                <a:cs typeface="Arial" pitchFamily="34"/>
              </a:rPr>
              <a:t>249-267. doi:10.1080/14622200410001676305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b="1" dirty="0">
              <a:latin typeface="Arial" pitchFamily="34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dirty="0">
              <a:latin typeface="Arial" pitchFamily="34"/>
              <a:ea typeface="MS PGothic" pitchFamily="34"/>
            </a:endParaRPr>
          </a:p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  <a:p>
            <a:pPr marL="56880" lvl="0" indent="0" hangingPunct="1">
              <a:lnSpc>
                <a:spcPct val="90000"/>
              </a:lnSpc>
              <a:spcBef>
                <a:spcPts val="748"/>
              </a:spcBef>
              <a:buNone/>
            </a:pPr>
            <a:endParaRPr lang="en-US" sz="3000" dirty="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References</a:t>
            </a:r>
          </a:p>
        </p:txBody>
      </p:sp>
      <p:sp>
        <p:nvSpPr>
          <p:cNvPr id="3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Subtitle 54"/>
          <p:cNvSpPr txBox="1">
            <a:spLocks noGrp="1"/>
          </p:cNvSpPr>
          <p:nvPr>
            <p:ph type="subTitle" idx="4294967295"/>
          </p:nvPr>
        </p:nvSpPr>
        <p:spPr>
          <a:xfrm>
            <a:off x="457200" y="1600200"/>
            <a:ext cx="8229600" cy="4526640"/>
          </a:xfrm>
        </p:spPr>
        <p:txBody>
          <a:bodyPr lIns="0" tIns="0" rIns="0" bIns="0" anchor="ctr">
            <a:spAutoFit/>
          </a:bodyPr>
          <a:lstStyle>
            <a:defPPr lvl="0">
              <a:buClr>
                <a:srgbClr val="000000"/>
              </a:buClr>
              <a:buSzPct val="100000"/>
              <a:buFont typeface="Arial" pitchFamily="34"/>
              <a:buNone/>
            </a:defPPr>
            <a:lvl1pPr lvl="0">
              <a:buClr>
                <a:srgbClr val="000000"/>
              </a:buClr>
              <a:buSzPct val="100000"/>
              <a:buFont typeface="Arial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Arial" pitchFamily="34"/>
              <a:buChar char="–"/>
            </a:lvl2pPr>
            <a:lvl3pPr lvl="2">
              <a:buClr>
                <a:srgbClr val="000000"/>
              </a:buClr>
              <a:buSzPct val="100000"/>
              <a:buFont typeface="Arial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Arial" pitchFamily="34"/>
              <a:buChar char="–"/>
            </a:lvl4pPr>
            <a:lvl5pPr lvl="4">
              <a:buClr>
                <a:srgbClr val="000000"/>
              </a:buClr>
              <a:buSzPct val="100000"/>
              <a:buFont typeface="Arial" pitchFamily="34"/>
              <a:buChar char="»"/>
            </a:lvl5pPr>
            <a:lvl6pPr lvl="5">
              <a:buClr>
                <a:srgbClr val="000000"/>
              </a:buClr>
              <a:buSzPct val="100000"/>
              <a:buFont typeface="Arial" pitchFamily="34"/>
              <a:buChar char="»"/>
            </a:lvl6pPr>
            <a:lvl7pPr lvl="6">
              <a:buClr>
                <a:srgbClr val="000000"/>
              </a:buClr>
              <a:buSzPct val="100000"/>
              <a:buFont typeface="Arial" pitchFamily="34"/>
              <a:buChar char="»"/>
            </a:lvl7pPr>
            <a:lvl8pPr lvl="7">
              <a:buClr>
                <a:srgbClr val="000000"/>
              </a:buClr>
              <a:buSzPct val="100000"/>
              <a:buFont typeface="Arial" pitchFamily="34"/>
              <a:buChar char="»"/>
            </a:lvl8pPr>
            <a:lvl9pPr lvl="8">
              <a:buClr>
                <a:srgbClr val="000000"/>
              </a:buClr>
              <a:buSzPct val="100000"/>
              <a:buFont typeface="Arial" pitchFamily="34"/>
              <a:buChar char="»"/>
            </a:lvl9pPr>
          </a:lstStyle>
          <a:p>
            <a:pPr marL="0" lvl="0" indent="0" algn="ctr" hangingPunct="1">
              <a:lnSpc>
                <a:spcPct val="90000"/>
              </a:lnSpc>
              <a:spcBef>
                <a:spcPts val="99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4000" b="1">
              <a:latin typeface="Arial" pitchFamily="34"/>
              <a:ea typeface="MS PGothic" pitchFamily="34"/>
            </a:endParaRPr>
          </a:p>
          <a:p>
            <a:pPr marL="0" lvl="0" indent="0" algn="ctr" hangingPunct="1">
              <a:lnSpc>
                <a:spcPct val="90000"/>
              </a:lnSpc>
              <a:spcBef>
                <a:spcPts val="99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>
                <a:latin typeface="Cambria" pitchFamily="18"/>
                <a:ea typeface="MS PGothic" pitchFamily="34"/>
              </a:rPr>
              <a:t>Reminder—</a:t>
            </a:r>
          </a:p>
          <a:p>
            <a:pPr marL="0" lvl="0" indent="0" algn="ctr" hangingPunct="1">
              <a:lnSpc>
                <a:spcPct val="90000"/>
              </a:lnSpc>
              <a:spcBef>
                <a:spcPts val="99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>
                <a:latin typeface="Cambria" pitchFamily="18"/>
                <a:ea typeface="MS PGothic" pitchFamily="34"/>
              </a:rPr>
              <a:t>always check the</a:t>
            </a:r>
          </a:p>
          <a:p>
            <a:pPr marL="0" lvl="0" indent="0" algn="ctr" hangingPunct="1">
              <a:lnSpc>
                <a:spcPct val="90000"/>
              </a:lnSpc>
              <a:spcBef>
                <a:spcPts val="99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>
                <a:latin typeface="Cambria" pitchFamily="18"/>
                <a:ea typeface="MS PGothic" pitchFamily="34"/>
              </a:rPr>
              <a:t>APA guidelines.</a:t>
            </a:r>
          </a:p>
          <a:p>
            <a:pPr marL="0" lvl="0" indent="0" algn="ctr" hangingPunct="1">
              <a:lnSpc>
                <a:spcPct val="90000"/>
              </a:lnSpc>
              <a:spcBef>
                <a:spcPts val="74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3000">
              <a:latin typeface="Arial" pitchFamily="34"/>
              <a:ea typeface="MS PGothic" pitchFamily="34"/>
            </a:endParaRPr>
          </a:p>
          <a:p>
            <a:pPr marL="0" lvl="0" indent="0" algn="ctr" hangingPunct="1">
              <a:lnSpc>
                <a:spcPct val="90000"/>
              </a:lnSpc>
              <a:spcBef>
                <a:spcPts val="74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3000">
              <a:latin typeface="Arial" pitchFamily="34"/>
              <a:ea typeface="MS PGothic" pitchFamily="34"/>
            </a:endParaRPr>
          </a:p>
          <a:p>
            <a:pPr marL="0" lvl="0" indent="0" algn="ctr" hangingPunct="1">
              <a:lnSpc>
                <a:spcPct val="90000"/>
              </a:lnSpc>
              <a:spcBef>
                <a:spcPts val="748"/>
              </a:spcBef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3000">
              <a:latin typeface="Arial" pitchFamily="34"/>
              <a:ea typeface="MS PGothic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ference Examp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533520" y="1646280"/>
            <a:ext cx="815328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Book</a:t>
            </a:r>
          </a:p>
          <a:p>
            <a:pPr marL="0" lvl="0" indent="0" hangingPunct="1"/>
            <a:endParaRPr lang="en-US" b="1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b="1">
                <a:latin typeface="Cambria" pitchFamily="18"/>
                <a:cs typeface="Arial" pitchFamily="34"/>
              </a:rPr>
              <a:t>   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533520" y="1646280"/>
            <a:ext cx="815328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Book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   Tapscott, D.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7880" y="6248520"/>
            <a:ext cx="720576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60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533520" y="1646280"/>
            <a:ext cx="815328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Book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   Tapscott, D. (1988).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7880" y="6248520"/>
            <a:ext cx="720576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60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533520" y="1646280"/>
            <a:ext cx="815328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Book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   Tapscott, D. (1988). </a:t>
            </a:r>
            <a:r>
              <a:rPr lang="en-US" i="1">
                <a:latin typeface="Cambria" pitchFamily="18"/>
                <a:cs typeface="Arial" pitchFamily="34"/>
              </a:rPr>
              <a:t>Growing up digital</a:t>
            </a:r>
            <a:r>
              <a:rPr lang="en-US">
                <a:latin typeface="Cambria" pitchFamily="18"/>
                <a:cs typeface="Arial" pitchFamily="34"/>
              </a:rPr>
              <a:t>.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7880" y="6248520"/>
            <a:ext cx="720576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60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533520" y="1646280"/>
            <a:ext cx="815328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Book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   Tapscott, D. (1988). </a:t>
            </a:r>
            <a:r>
              <a:rPr lang="en-US" i="1">
                <a:latin typeface="Cambria" pitchFamily="18"/>
                <a:cs typeface="Arial" pitchFamily="34"/>
              </a:rPr>
              <a:t>Growing up digital</a:t>
            </a:r>
            <a:r>
              <a:rPr lang="en-US">
                <a:latin typeface="Cambria" pitchFamily="18"/>
                <a:cs typeface="Arial" pitchFamily="34"/>
              </a:rPr>
              <a:t>. 	New York: McGraw-Hill.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7880" y="6248520"/>
            <a:ext cx="720576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60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/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 u="sng">
                <a:latin typeface="Cambria" pitchFamily="18"/>
                <a:cs typeface="Arial" pitchFamily="34"/>
              </a:rPr>
              <a:t>Journal article</a:t>
            </a: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	[note the </a:t>
            </a: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volume/issue italics </a:t>
            </a:r>
            <a:r>
              <a:rPr lang="en-US">
                <a:latin typeface="Cambria" pitchFamily="18"/>
                <a:cs typeface="Arial" pitchFamily="34"/>
              </a:rPr>
              <a:t>format]</a:t>
            </a:r>
          </a:p>
          <a:p>
            <a:pPr lvl="0" hangingPunct="1">
              <a:lnSpc>
                <a:spcPct val="90000"/>
              </a:lnSpc>
              <a:buNone/>
            </a:pPr>
            <a:endParaRPr lang="en-US" u="sng">
              <a:latin typeface="Cambria" pitchFamily="18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buNone/>
            </a:pPr>
            <a:r>
              <a:rPr lang="en-US" sz="2400">
                <a:latin typeface="Cambria" pitchFamily="18"/>
                <a:cs typeface="Arial" pitchFamily="34"/>
              </a:rPr>
              <a:t>Johnson, B.A. (2000). Truth or consequences:  Parenting children who lie.  </a:t>
            </a:r>
            <a:r>
              <a:rPr lang="en-US" sz="2400" i="1">
                <a:latin typeface="Cambria" pitchFamily="18"/>
                <a:cs typeface="Arial" pitchFamily="34"/>
              </a:rPr>
              <a:t>Modern Family, </a:t>
            </a:r>
            <a:r>
              <a:rPr lang="en-US" sz="2400" i="1">
                <a:solidFill>
                  <a:srgbClr val="0070C0"/>
                </a:solidFill>
                <a:latin typeface="Cambria" pitchFamily="18"/>
                <a:cs typeface="Arial" pitchFamily="34"/>
              </a:rPr>
              <a:t>126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(3), </a:t>
            </a:r>
            <a:r>
              <a:rPr lang="en-US" sz="2400">
                <a:latin typeface="Cambria" pitchFamily="18"/>
                <a:cs typeface="Arial" pitchFamily="34"/>
              </a:rPr>
              <a:t>910-924.</a:t>
            </a:r>
          </a:p>
          <a:p>
            <a:pPr marL="742680" lvl="0" indent="-285480" hangingPunct="1">
              <a:lnSpc>
                <a:spcPct val="90000"/>
              </a:lnSpc>
              <a:buNone/>
            </a:pPr>
            <a:endParaRPr lang="en-US" b="1">
              <a:latin typeface="Arial" pitchFamily="34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906768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buClr>
                <a:srgbClr val="0070C0"/>
              </a:buClr>
            </a:pP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Edited</a:t>
            </a:r>
            <a:r>
              <a:rPr lang="en-US" u="sng">
                <a:latin typeface="Cambria" pitchFamily="18"/>
                <a:cs typeface="Arial" pitchFamily="34"/>
              </a:rPr>
              <a:t> book</a:t>
            </a:r>
          </a:p>
          <a:p>
            <a:pPr marL="0" lvl="0" indent="0" hangingPunct="1">
              <a:buNone/>
            </a:pPr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    </a:t>
            </a:r>
            <a:r>
              <a:rPr lang="en-US" sz="2400">
                <a:latin typeface="Cambria" pitchFamily="18"/>
                <a:cs typeface="Arial" pitchFamily="34"/>
              </a:rPr>
              <a:t>Gibbs, J.T., &amp; Huang, L.N. 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(Eds.). </a:t>
            </a:r>
            <a:r>
              <a:rPr lang="en-US" sz="2400">
                <a:latin typeface="Cambria" pitchFamily="18"/>
                <a:cs typeface="Arial" pitchFamily="34"/>
              </a:rPr>
              <a:t>(1991). </a:t>
            </a:r>
            <a:r>
              <a:rPr lang="en-US" sz="2400" i="1">
                <a:latin typeface="Cambria" pitchFamily="18"/>
                <a:cs typeface="Arial" pitchFamily="34"/>
              </a:rPr>
              <a:t>Children of color: Psychological intervention with minority youth</a:t>
            </a:r>
            <a:r>
              <a:rPr lang="en-US" sz="2400">
                <a:latin typeface="Cambria" pitchFamily="18"/>
                <a:cs typeface="Arial" pitchFamily="34"/>
              </a:rPr>
              <a:t>. San Francisco: Jossey-Bass.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531180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Subsequent </a:t>
            </a: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edition</a:t>
            </a:r>
            <a:r>
              <a:rPr lang="en-US" u="sng">
                <a:latin typeface="Cambria" pitchFamily="18"/>
                <a:cs typeface="Arial" pitchFamily="34"/>
              </a:rPr>
              <a:t> of a reference book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</a:pPr>
            <a:r>
              <a:rPr lang="en-US" sz="2400">
                <a:latin typeface="Cambria" pitchFamily="18"/>
                <a:cs typeface="Arial" pitchFamily="34"/>
              </a:rPr>
              <a:t>Heuristic. (n.d.). In </a:t>
            </a:r>
            <a:r>
              <a:rPr lang="en-US" sz="2400" i="1">
                <a:latin typeface="Cambria" pitchFamily="18"/>
                <a:cs typeface="Arial" pitchFamily="34"/>
              </a:rPr>
              <a:t>Merriam-Webster’s online dictionary 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(11</a:t>
            </a:r>
            <a:r>
              <a:rPr lang="en-US" sz="2400" baseline="30000">
                <a:solidFill>
                  <a:srgbClr val="0070C0"/>
                </a:solidFill>
                <a:latin typeface="Cambria" pitchFamily="18"/>
                <a:cs typeface="Arial" pitchFamily="34"/>
              </a:rPr>
              <a:t>th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 ed.).</a:t>
            </a:r>
            <a:r>
              <a:rPr lang="en-US" sz="2400" i="1">
                <a:solidFill>
                  <a:srgbClr val="0070C0"/>
                </a:solidFill>
                <a:latin typeface="Cambria" pitchFamily="18"/>
                <a:cs typeface="Arial" pitchFamily="34"/>
              </a:rPr>
              <a:t> </a:t>
            </a:r>
            <a:r>
              <a:rPr lang="en-US" sz="2400">
                <a:latin typeface="Cambria" pitchFamily="18"/>
                <a:cs typeface="Arial" pitchFamily="34"/>
              </a:rPr>
              <a:t>Retrieved from http://</a:t>
            </a:r>
            <a:r>
              <a:rPr lang="en-US" sz="2400">
                <a:latin typeface="Cambria" pitchFamily="18"/>
                <a:cs typeface="Arial" pitchFamily="34"/>
                <a:hlinkClick r:id="rId3"/>
              </a:rPr>
              <a:t>www.m-w.com</a:t>
            </a:r>
            <a:r>
              <a:rPr lang="en-US" sz="2400">
                <a:latin typeface="Cambria" pitchFamily="18"/>
                <a:cs typeface="Arial" pitchFamily="34"/>
              </a:rPr>
              <a:t>/dictionary/heuristic</a:t>
            </a:r>
          </a:p>
          <a:p>
            <a:pPr lvl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  <a:p>
            <a:pPr lvl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  <a:p>
            <a:pPr marL="0" lvl="0" indent="0" hangingPunct="1">
              <a:buNone/>
            </a:pPr>
            <a:endParaRPr lang="en-US" b="1" u="sng">
              <a:latin typeface="Arial" pitchFamily="34"/>
              <a:cs typeface="Arial" pitchFamily="34"/>
            </a:endParaRPr>
          </a:p>
          <a:p>
            <a:pPr lvl="0" hangingPunct="1">
              <a:buNone/>
            </a:pPr>
            <a:r>
              <a:rPr lang="en-US" b="1">
                <a:latin typeface="Arial" pitchFamily="34"/>
                <a:cs typeface="Arial" pitchFamily="34"/>
              </a:rPr>
              <a:t>   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What is a citation style?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388620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MLA vs. APA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2132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buClr>
                <a:srgbClr val="0070C0"/>
              </a:buClr>
            </a:pP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Chapter</a:t>
            </a:r>
            <a:r>
              <a:rPr lang="en-US" u="sng">
                <a:latin typeface="Cambria" pitchFamily="18"/>
                <a:cs typeface="Arial" pitchFamily="34"/>
              </a:rPr>
              <a:t> in </a:t>
            </a:r>
            <a:r>
              <a:rPr lang="en-US" u="sng">
                <a:solidFill>
                  <a:srgbClr val="C00000"/>
                </a:solidFill>
                <a:latin typeface="Cambria" pitchFamily="18"/>
                <a:cs typeface="Arial" pitchFamily="34"/>
              </a:rPr>
              <a:t>edited</a:t>
            </a:r>
            <a:r>
              <a:rPr lang="en-US" u="sng">
                <a:latin typeface="Cambria" pitchFamily="18"/>
                <a:cs typeface="Arial" pitchFamily="34"/>
              </a:rPr>
              <a:t> book</a:t>
            </a:r>
          </a:p>
          <a:p>
            <a:pPr marL="0" lvl="0" indent="0" hangingPunct="1">
              <a:buNone/>
            </a:pPr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</a:pPr>
            <a:r>
              <a:rPr lang="en-US" sz="2400">
                <a:latin typeface="Cambria" pitchFamily="18"/>
                <a:cs typeface="Arial" pitchFamily="34"/>
              </a:rPr>
              <a:t>Krantz, D. (2000). 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The ethics of business</a:t>
            </a:r>
            <a:r>
              <a:rPr lang="en-US" sz="2400">
                <a:latin typeface="Cambria" pitchFamily="18"/>
                <a:cs typeface="Arial" pitchFamily="34"/>
              </a:rPr>
              <a:t>. In D. L. Smith </a:t>
            </a:r>
            <a:r>
              <a:rPr lang="en-US" sz="2400">
                <a:solidFill>
                  <a:srgbClr val="C00000"/>
                </a:solidFill>
                <a:latin typeface="Cambria" pitchFamily="18"/>
                <a:cs typeface="Arial" pitchFamily="34"/>
              </a:rPr>
              <a:t>(Ed.), </a:t>
            </a:r>
            <a:r>
              <a:rPr lang="en-US" sz="2400" i="1">
                <a:latin typeface="Cambria" pitchFamily="18"/>
                <a:cs typeface="Arial" pitchFamily="34"/>
              </a:rPr>
              <a:t>Ethics in Modern America </a:t>
            </a:r>
            <a:r>
              <a:rPr lang="en-US" sz="2400">
                <a:latin typeface="Cambria" pitchFamily="18"/>
                <a:cs typeface="Arial" pitchFamily="34"/>
              </a:rPr>
              <a:t>(pp. 94-120). New York: Smith-Johnson Press.</a:t>
            </a:r>
            <a:r>
              <a:rPr lang="en-US" b="1">
                <a:latin typeface="Arial" pitchFamily="34"/>
                <a:cs typeface="Arial" pitchFamily="34"/>
              </a:rPr>
              <a:t/>
            </a:r>
            <a:br>
              <a:rPr lang="en-US" b="1">
                <a:latin typeface="Arial" pitchFamily="34"/>
                <a:cs typeface="Arial" pitchFamily="34"/>
              </a:rPr>
            </a:br>
            <a:endParaRPr lang="en-US" b="1">
              <a:latin typeface="Arial" pitchFamily="34"/>
              <a:cs typeface="Arial" pitchFamily="34"/>
            </a:endParaRPr>
          </a:p>
          <a:p>
            <a:pPr marL="0" lvl="0" indent="0" hangingPunct="1">
              <a:buNone/>
            </a:pPr>
            <a:endParaRPr lang="en-US" b="1" u="sng">
              <a:latin typeface="Arial" pitchFamily="34"/>
              <a:cs typeface="Arial" pitchFamily="34"/>
            </a:endParaRPr>
          </a:p>
          <a:p>
            <a:pPr lvl="0" hangingPunct="1">
              <a:buNone/>
            </a:pPr>
            <a:r>
              <a:rPr lang="en-US" b="1">
                <a:latin typeface="Arial" pitchFamily="34"/>
                <a:cs typeface="Arial" pitchFamily="34"/>
              </a:rPr>
              <a:t>   </a:t>
            </a:r>
          </a:p>
          <a:p>
            <a:pPr marL="0" lvl="0" indent="0" hangingPunct="1">
              <a:buNone/>
            </a:pPr>
            <a:endParaRPr lang="en-US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cs typeface="Arial" pitchFamily="34"/>
              </a:rPr>
              <a:t>NOTE:  Retrieval </a:t>
            </a:r>
            <a:r>
              <a:rPr lang="en-US">
                <a:solidFill>
                  <a:srgbClr val="0070C0"/>
                </a:solidFill>
                <a:latin typeface="Cambria" pitchFamily="18"/>
                <a:cs typeface="Arial" pitchFamily="34"/>
              </a:rPr>
              <a:t>dates</a:t>
            </a:r>
            <a:r>
              <a:rPr lang="en-US">
                <a:latin typeface="Cambria" pitchFamily="18"/>
                <a:cs typeface="Arial" pitchFamily="34"/>
              </a:rPr>
              <a:t> are no longer required unless the source material may change over time (e.g. Wikis).</a:t>
            </a: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</a:pPr>
            <a:endParaRPr lang="en-US" sz="2400">
              <a:latin typeface="Cambria" pitchFamily="18"/>
              <a:cs typeface="Arial" pitchFamily="34"/>
            </a:endParaRPr>
          </a:p>
          <a:p>
            <a:pPr lvl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>
                <a:latin typeface="Cambria" pitchFamily="18"/>
                <a:cs typeface="Arial" pitchFamily="34"/>
              </a:rPr>
              <a:t>	. . . Retrieved October 5, 2000, from http://www…</a:t>
            </a:r>
          </a:p>
          <a:p>
            <a:pPr lvl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u="sng">
              <a:latin typeface="Arial" pitchFamily="34"/>
              <a:cs typeface="Arial" pitchFamily="34"/>
            </a:endParaRP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u="sng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 u="sng">
                <a:latin typeface="Cambria" pitchFamily="18"/>
                <a:cs typeface="Arial" pitchFamily="34"/>
              </a:rPr>
              <a:t>Electronic journal article with a Digital Object Identifier </a:t>
            </a: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(DOI)</a:t>
            </a:r>
          </a:p>
          <a:p>
            <a:pPr marL="0" lvl="0" indent="0" hangingPunct="1"/>
            <a:endParaRPr lang="en-US" u="sng">
              <a:latin typeface="Cambria" pitchFamily="18"/>
              <a:cs typeface="Arial" pitchFamily="34"/>
            </a:endParaRPr>
          </a:p>
          <a:p>
            <a:pPr lvl="0" hangingPunct="1">
              <a:buNone/>
            </a:pPr>
            <a:r>
              <a:rPr lang="en-US" sz="2400">
                <a:latin typeface="Cambria" pitchFamily="18"/>
                <a:cs typeface="Arial" pitchFamily="34"/>
              </a:rPr>
              <a:t>Whitmeyer, J. M. (2000). Power through appointment. </a:t>
            </a:r>
            <a:r>
              <a:rPr lang="en-US" sz="2400" i="1">
                <a:latin typeface="Cambria" pitchFamily="18"/>
                <a:cs typeface="Arial" pitchFamily="34"/>
              </a:rPr>
              <a:t>Social Science Research, 29</a:t>
            </a:r>
            <a:r>
              <a:rPr lang="en-US" sz="2400">
                <a:latin typeface="Cambria" pitchFamily="18"/>
                <a:cs typeface="Arial" pitchFamily="34"/>
              </a:rPr>
              <a:t>(4), 535-555. 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doi:10.1006/ssre.2000.0680</a:t>
            </a:r>
            <a:r>
              <a:rPr lang="en-US" sz="2800" b="1">
                <a:solidFill>
                  <a:srgbClr val="0070C0"/>
                </a:solidFill>
                <a:latin typeface="Arial" pitchFamily="34"/>
                <a:cs typeface="Arial" pitchFamily="34"/>
              </a:rPr>
              <a:t/>
            </a:r>
            <a:br>
              <a:rPr lang="en-US" sz="2800" b="1">
                <a:solidFill>
                  <a:srgbClr val="0070C0"/>
                </a:solidFill>
                <a:latin typeface="Arial" pitchFamily="34"/>
                <a:cs typeface="Arial" pitchFamily="34"/>
              </a:rPr>
            </a:br>
            <a:endParaRPr lang="en-US" sz="2800" b="1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 dirty="0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371600"/>
            <a:ext cx="8229600" cy="5117811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 u="sng" dirty="0">
                <a:latin typeface="Cambria" pitchFamily="18"/>
                <a:cs typeface="Arial" pitchFamily="34"/>
              </a:rPr>
              <a:t>Journal article </a:t>
            </a:r>
            <a:r>
              <a:rPr lang="en-US" u="sng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without DOI</a:t>
            </a: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dirty="0">
                <a:latin typeface="Cambria" pitchFamily="18"/>
                <a:cs typeface="Arial" pitchFamily="34"/>
              </a:rPr>
              <a:t>	[NOTE:  omit period after URL or DOI and do not include retrieval date</a:t>
            </a:r>
            <a:r>
              <a:rPr lang="en-US" dirty="0" smtClean="0">
                <a:latin typeface="Cambria" pitchFamily="18"/>
                <a:cs typeface="Arial" pitchFamily="34"/>
              </a:rPr>
              <a:t>]</a:t>
            </a: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endParaRPr lang="en-US" sz="2400" dirty="0">
              <a:latin typeface="Cambria" pitchFamily="18"/>
              <a:cs typeface="Arial" pitchFamily="34"/>
            </a:endParaRPr>
          </a:p>
          <a:p>
            <a:pPr marL="0" lvl="0" indent="0" hangingPunct="1">
              <a:lnSpc>
                <a:spcPct val="90000"/>
              </a:lnSpc>
              <a:buNone/>
            </a:pPr>
            <a:r>
              <a:rPr lang="en-US" sz="2400" dirty="0">
                <a:latin typeface="Cambria" pitchFamily="18"/>
                <a:cs typeface="Arial" pitchFamily="34"/>
              </a:rPr>
              <a:t>Fredrickson, B. L. (2000, March 7). Cultivating 		</a:t>
            </a:r>
          </a:p>
          <a:p>
            <a:pPr lvl="1">
              <a:buNone/>
            </a:pPr>
            <a:r>
              <a:rPr lang="en-US" sz="2400" dirty="0">
                <a:latin typeface="Cambria" pitchFamily="18"/>
                <a:cs typeface="Arial" pitchFamily="34"/>
              </a:rPr>
              <a:t>positive emotions to optimize health and well-	</a:t>
            </a:r>
            <a:r>
              <a:rPr lang="en-US" sz="2400" dirty="0" smtClean="0">
                <a:latin typeface="Cambria" pitchFamily="18"/>
                <a:cs typeface="Arial" pitchFamily="34"/>
              </a:rPr>
              <a:t>being.</a:t>
            </a:r>
          </a:p>
          <a:p>
            <a:pPr lvl="1">
              <a:buNone/>
            </a:pPr>
            <a:r>
              <a:rPr lang="en-US" sz="2400" i="1" dirty="0" smtClean="0">
                <a:latin typeface="Cambria" pitchFamily="18"/>
                <a:cs typeface="Arial" pitchFamily="34"/>
              </a:rPr>
              <a:t>Prevention </a:t>
            </a:r>
            <a:r>
              <a:rPr lang="en-US" sz="2400" i="1" dirty="0">
                <a:latin typeface="Cambria" pitchFamily="18"/>
                <a:cs typeface="Arial" pitchFamily="34"/>
              </a:rPr>
              <a:t>&amp; Treatment, 3</a:t>
            </a:r>
            <a:r>
              <a:rPr lang="en-US" sz="2400" dirty="0">
                <a:latin typeface="Cambria" pitchFamily="18"/>
                <a:cs typeface="Arial" pitchFamily="34"/>
              </a:rPr>
              <a:t>, Article 0001a. </a:t>
            </a:r>
            <a:r>
              <a:rPr lang="en-US" sz="2400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Retrieved from </a:t>
            </a:r>
            <a:endParaRPr lang="en-US" sz="2400" dirty="0" smtClean="0">
              <a:solidFill>
                <a:srgbClr val="0070C0"/>
              </a:solidFill>
              <a:latin typeface="Cambria" pitchFamily="18"/>
              <a:cs typeface="Arial" pitchFamily="34"/>
            </a:endParaRPr>
          </a:p>
          <a:p>
            <a:pPr lvl="1">
              <a:buNone/>
            </a:pPr>
            <a:r>
              <a:rPr lang="en-US" sz="2400" dirty="0" smtClean="0">
                <a:solidFill>
                  <a:srgbClr val="0070C0"/>
                </a:solidFill>
                <a:latin typeface="Cambria" pitchFamily="18"/>
                <a:cs typeface="Arial" pitchFamily="34"/>
              </a:rPr>
              <a:t>http</a:t>
            </a:r>
            <a:r>
              <a:rPr lang="en-US" sz="2400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://journals.apa.org/prevention</a:t>
            </a:r>
            <a:endParaRPr lang="en-US" sz="2400" dirty="0">
              <a:solidFill>
                <a:srgbClr val="0070C0"/>
              </a:solidFill>
              <a:latin typeface="Cambria" pitchFamily="18"/>
              <a:cs typeface="Arial" pitchFamily="34"/>
              <a:hlinkClick r:id="rId3"/>
            </a:endParaRPr>
          </a:p>
          <a:p>
            <a:pPr lvl="1">
              <a:buNone/>
            </a:pPr>
            <a:r>
              <a:rPr lang="en-US" sz="2400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/volume3/pre0030001a.html</a:t>
            </a:r>
          </a:p>
          <a:p>
            <a:pPr marL="742680" lvl="0" indent="-28548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  <a:p>
            <a:pPr lvl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800" dirty="0">
                <a:latin typeface="Arial" pitchFamily="34"/>
                <a:cs typeface="Arial" pitchFamily="34"/>
              </a:rPr>
              <a:t>			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6365845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buClr>
                <a:srgbClr val="0070C0"/>
              </a:buClr>
            </a:pPr>
            <a:r>
              <a:rPr lang="en-US" u="sng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Electronic version </a:t>
            </a:r>
            <a:r>
              <a:rPr lang="en-US" u="sng" dirty="0">
                <a:latin typeface="Cambria" pitchFamily="18"/>
                <a:cs typeface="Arial" pitchFamily="34"/>
              </a:rPr>
              <a:t>of print book</a:t>
            </a:r>
          </a:p>
          <a:p>
            <a:pPr lvl="0" hangingPunct="1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dirty="0">
                <a:latin typeface="Cambria" pitchFamily="18"/>
                <a:cs typeface="Arial" pitchFamily="34"/>
              </a:rPr>
              <a:t>	[NOTE:  Use DOI instead of URL, if possible]</a:t>
            </a:r>
          </a:p>
          <a:p>
            <a:pPr lvl="0" hangingPunct="1">
              <a:spcBef>
                <a:spcPts val="697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i="1" dirty="0">
                <a:latin typeface="Arial" pitchFamily="34"/>
                <a:cs typeface="Arial" pitchFamily="34"/>
              </a:rPr>
              <a:t> </a:t>
            </a:r>
            <a:r>
              <a:rPr lang="en-US" sz="2400" dirty="0" err="1">
                <a:latin typeface="Cambria" pitchFamily="18"/>
                <a:cs typeface="Arial" pitchFamily="34"/>
              </a:rPr>
              <a:t>Shotton</a:t>
            </a:r>
            <a:r>
              <a:rPr lang="en-US" sz="2400" dirty="0">
                <a:latin typeface="Cambria" pitchFamily="18"/>
                <a:cs typeface="Arial" pitchFamily="34"/>
              </a:rPr>
              <a:t>, M. A. (1989).  </a:t>
            </a:r>
            <a:r>
              <a:rPr lang="en-US" sz="2400" i="1" dirty="0">
                <a:latin typeface="Cambria" pitchFamily="18"/>
                <a:cs typeface="Arial" pitchFamily="34"/>
              </a:rPr>
              <a:t>Computer addiction?  A study of 	computer dependency </a:t>
            </a:r>
            <a:r>
              <a:rPr lang="en-US" sz="2400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[DX Reader version]</a:t>
            </a:r>
            <a:r>
              <a:rPr lang="en-US" sz="2400" dirty="0">
                <a:latin typeface="Cambria" pitchFamily="18"/>
                <a:cs typeface="Arial" pitchFamily="34"/>
              </a:rPr>
              <a:t>. 	</a:t>
            </a:r>
            <a:r>
              <a:rPr lang="en-US" sz="2400" dirty="0" smtClean="0">
                <a:latin typeface="Cambria" pitchFamily="18"/>
                <a:cs typeface="Arial" pitchFamily="34"/>
              </a:rPr>
              <a:t>Retrieved </a:t>
            </a:r>
            <a:r>
              <a:rPr lang="en-US" sz="2400" dirty="0">
                <a:latin typeface="Cambria" pitchFamily="18"/>
                <a:cs typeface="Arial" pitchFamily="34"/>
              </a:rPr>
              <a:t>from http:// 				</a:t>
            </a:r>
            <a:r>
              <a:rPr lang="en-US" sz="2400" dirty="0" smtClean="0">
                <a:latin typeface="Cambria" pitchFamily="18"/>
                <a:cs typeface="Arial" pitchFamily="34"/>
              </a:rPr>
              <a:t>www.ebookstore.tandf.co.uk/html/index.asp</a:t>
            </a:r>
            <a:endParaRPr lang="en-US" sz="2400" dirty="0">
              <a:latin typeface="Cambria" pitchFamily="18"/>
              <a:cs typeface="Arial" pitchFamily="34"/>
            </a:endParaRPr>
          </a:p>
          <a:p>
            <a:pPr lvl="0" hangingPunct="1">
              <a:spcBef>
                <a:spcPts val="697"/>
              </a:spcBef>
              <a:buNone/>
            </a:pPr>
            <a:endParaRPr lang="en-US" sz="2800" i="1" dirty="0">
              <a:latin typeface="Arial" pitchFamily="34"/>
              <a:cs typeface="Arial" pitchFamily="34"/>
            </a:endParaRPr>
          </a:p>
          <a:p>
            <a:pPr marL="0" lvl="0" indent="0" hangingPunct="1">
              <a:buNone/>
            </a:pPr>
            <a:endParaRPr lang="en-US" dirty="0">
              <a:latin typeface="Arial" pitchFamily="34"/>
              <a:cs typeface="Arial" pitchFamily="34"/>
            </a:endParaRPr>
          </a:p>
          <a:p>
            <a:pPr lvl="0" hangingPunct="1">
              <a:buNone/>
            </a:pPr>
            <a:endParaRPr lang="en-US" dirty="0">
              <a:latin typeface="Arial" pitchFamily="34"/>
              <a:cs typeface="Arial" pitchFamily="34"/>
            </a:endParaRPr>
          </a:p>
          <a:p>
            <a:pPr marL="0" lvl="0" indent="0" hangingPunct="1">
              <a:buNone/>
            </a:pPr>
            <a:endParaRPr lang="en-US" b="1" u="sng" dirty="0">
              <a:latin typeface="Arial" pitchFamily="34"/>
              <a:cs typeface="Arial" pitchFamily="34"/>
            </a:endParaRPr>
          </a:p>
          <a:p>
            <a:pPr lvl="0" hangingPunct="1">
              <a:buNone/>
            </a:pPr>
            <a:r>
              <a:rPr lang="en-US" b="1" dirty="0">
                <a:latin typeface="Arial" pitchFamily="34"/>
                <a:cs typeface="Arial" pitchFamily="34"/>
              </a:rPr>
              <a:t>   </a:t>
            </a:r>
          </a:p>
          <a:p>
            <a:pPr marL="0" lvl="0" indent="0" hangingPunct="1">
              <a:buNone/>
            </a:pPr>
            <a:endParaRPr lang="en-US" b="1" dirty="0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 dirty="0">
                <a:latin typeface="Cambria" pitchFamily="18"/>
                <a:cs typeface="Arial" pitchFamily="34"/>
              </a:rPr>
              <a:t>In general, do </a:t>
            </a:r>
            <a:r>
              <a:rPr lang="en-US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not</a:t>
            </a:r>
            <a:r>
              <a:rPr lang="en-US" dirty="0">
                <a:latin typeface="Cambria" pitchFamily="18"/>
                <a:cs typeface="Arial" pitchFamily="34"/>
              </a:rPr>
              <a:t> include database name (e.g. </a:t>
            </a:r>
            <a:r>
              <a:rPr lang="en-US" dirty="0" err="1">
                <a:latin typeface="Cambria" pitchFamily="18"/>
                <a:cs typeface="Arial" pitchFamily="34"/>
              </a:rPr>
              <a:t>PsycINFO</a:t>
            </a:r>
            <a:r>
              <a:rPr lang="en-US" dirty="0">
                <a:latin typeface="Cambria" pitchFamily="18"/>
                <a:cs typeface="Arial" pitchFamily="34"/>
              </a:rPr>
              <a:t>) with the URL.  </a:t>
            </a:r>
            <a:r>
              <a:rPr lang="en-US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One exception </a:t>
            </a:r>
            <a:r>
              <a:rPr lang="en-US" dirty="0">
                <a:latin typeface="Cambria" pitchFamily="18"/>
                <a:cs typeface="Arial" pitchFamily="34"/>
              </a:rPr>
              <a:t>is for </a:t>
            </a:r>
            <a:r>
              <a:rPr lang="en-US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abstracts of limited circulation:</a:t>
            </a:r>
          </a:p>
          <a:p>
            <a:pPr lvl="0" hangingPunct="1">
              <a:spcBef>
                <a:spcPts val="598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 dirty="0">
                <a:latin typeface="Cambria" pitchFamily="18"/>
                <a:cs typeface="Arial" pitchFamily="34"/>
              </a:rPr>
              <a:t>Hare, L. R., &amp; O’Neill, K. (2000). Effectiveness and 	efficiency in small academic peer groups. </a:t>
            </a:r>
            <a:r>
              <a:rPr lang="en-US" sz="2400" i="1" dirty="0">
                <a:latin typeface="Cambria" pitchFamily="18"/>
                <a:cs typeface="Arial" pitchFamily="34"/>
              </a:rPr>
              <a:t>Small 	Group Research, 31, </a:t>
            </a:r>
            <a:r>
              <a:rPr lang="en-US" sz="2400" dirty="0">
                <a:latin typeface="Cambria" pitchFamily="18"/>
                <a:cs typeface="Arial" pitchFamily="34"/>
              </a:rPr>
              <a:t>24-53. </a:t>
            </a:r>
            <a:r>
              <a:rPr lang="en-US" sz="2400" dirty="0">
                <a:solidFill>
                  <a:srgbClr val="0070C0"/>
                </a:solidFill>
                <a:latin typeface="Cambria" pitchFamily="18"/>
                <a:cs typeface="Arial" pitchFamily="34"/>
              </a:rPr>
              <a:t>Abstract retrieved from 	Sociological Abstracts database. </a:t>
            </a:r>
            <a:r>
              <a:rPr lang="en-US" sz="2400" dirty="0">
                <a:latin typeface="Cambria" pitchFamily="18"/>
                <a:cs typeface="Arial" pitchFamily="34"/>
              </a:rPr>
              <a:t>(Accession No. 	200010185)</a:t>
            </a:r>
          </a:p>
          <a:p>
            <a:pPr marL="0" lvl="0" indent="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 dirty="0">
                <a:cs typeface="Arial" pitchFamily="34"/>
              </a:rPr>
              <a:t>Reference Examples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458200" cy="5251694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  <a:spcBef>
                <a:spcPts val="697"/>
              </a:spcBef>
            </a:pPr>
            <a:r>
              <a:rPr lang="en-US" dirty="0" smtClean="0">
                <a:latin typeface="Cambria" pitchFamily="18"/>
                <a:cs typeface="Arial" pitchFamily="34"/>
              </a:rPr>
              <a:t> </a:t>
            </a:r>
            <a:r>
              <a:rPr lang="en-US" dirty="0" smtClean="0">
                <a:latin typeface="Cambria" pitchFamily="18" charset="0"/>
                <a:cs typeface="Arial" pitchFamily="34"/>
              </a:rPr>
              <a:t>To cite a website, use the URL.  Many websites do not specify author, so use the name of the website.</a:t>
            </a: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dirty="0">
              <a:latin typeface="Cambria" pitchFamily="18"/>
              <a:cs typeface="Arial" pitchFamily="34"/>
            </a:endParaRP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/>
              <a:t>Free Merriam-Webster Dictionary. (2012). Retrieved </a:t>
            </a:r>
            <a:r>
              <a:rPr lang="en-US" sz="2800" dirty="0" smtClean="0"/>
              <a:t>	from http</a:t>
            </a:r>
            <a:r>
              <a:rPr lang="en-US" sz="2800" dirty="0"/>
              <a:t>://</a:t>
            </a:r>
            <a:r>
              <a:rPr lang="en-US" sz="2800" dirty="0" smtClean="0"/>
              <a:t>www.merriamwebster.com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800" dirty="0" smtClean="0"/>
              <a:t>	/dictionary/coyote</a:t>
            </a:r>
          </a:p>
          <a:p>
            <a:pPr marL="0" indent="0">
              <a:spcBef>
                <a:spcPts val="0"/>
              </a:spcBef>
              <a:buNone/>
            </a:pPr>
            <a:endParaRPr lang="en-US" sz="2800" dirty="0"/>
          </a:p>
          <a:p>
            <a:pPr marL="0" indent="0">
              <a:spcBef>
                <a:spcPts val="0"/>
              </a:spcBef>
              <a:buNone/>
            </a:pPr>
            <a:r>
              <a:rPr lang="en-US" sz="1800" dirty="0" smtClean="0"/>
              <a:t>See </a:t>
            </a:r>
            <a:r>
              <a:rPr lang="en-US" sz="1800" dirty="0"/>
              <a:t>the Purdue Owl! http://owl.english.purdue.edu/owl/resource/560/10/</a:t>
            </a:r>
          </a:p>
          <a:p>
            <a:pPr lvl="0" hangingPunct="1">
              <a:lnSpc>
                <a:spcPct val="90000"/>
              </a:lnSpc>
              <a:spcBef>
                <a:spcPts val="499"/>
              </a:spcBef>
              <a:buNone/>
            </a:pPr>
            <a:endParaRPr lang="en-US" sz="2000" dirty="0">
              <a:latin typeface="Arial" pitchFamily="34"/>
              <a:cs typeface="Arial" pitchFamily="34"/>
            </a:endParaRPr>
          </a:p>
          <a:p>
            <a:pPr lvl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800" dirty="0">
                <a:latin typeface="Arial" pitchFamily="34"/>
                <a:cs typeface="Arial" pitchFamily="34"/>
              </a:rPr>
              <a:t>	</a:t>
            </a:r>
          </a:p>
          <a:p>
            <a:pPr marL="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dirty="0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In-Text Cit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In-Text Citations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899"/>
              </a:spcBef>
            </a:pPr>
            <a:r>
              <a:rPr lang="en-US">
                <a:latin typeface="Cambria" pitchFamily="18"/>
                <a:cs typeface="Arial" pitchFamily="34"/>
              </a:rPr>
              <a:t>Requirements</a:t>
            </a:r>
          </a:p>
          <a:p>
            <a:pPr marL="0" lvl="1" indent="0" hangingPunct="1">
              <a:spcBef>
                <a:spcPts val="899"/>
              </a:spcBef>
            </a:pPr>
            <a:r>
              <a:rPr lang="en-US" sz="3200" u="sng">
                <a:latin typeface="Cambria" pitchFamily="18"/>
                <a:cs typeface="Arial" pitchFamily="34"/>
              </a:rPr>
              <a:t>author</a:t>
            </a:r>
            <a:r>
              <a:rPr lang="en-US" sz="3200">
                <a:latin typeface="Cambria" pitchFamily="18"/>
                <a:cs typeface="Arial" pitchFamily="34"/>
              </a:rPr>
              <a:t> of the source</a:t>
            </a:r>
          </a:p>
          <a:p>
            <a:pPr marL="0" lvl="1" indent="0" hangingPunct="1">
              <a:spcBef>
                <a:spcPts val="899"/>
              </a:spcBef>
            </a:pPr>
            <a:r>
              <a:rPr lang="en-US" sz="3200" u="sng">
                <a:latin typeface="Cambria" pitchFamily="18"/>
                <a:cs typeface="Arial" pitchFamily="34"/>
              </a:rPr>
              <a:t>date</a:t>
            </a:r>
            <a:r>
              <a:rPr lang="en-US" sz="3200">
                <a:latin typeface="Cambria" pitchFamily="18"/>
                <a:cs typeface="Arial" pitchFamily="34"/>
              </a:rPr>
              <a:t> of publication</a:t>
            </a:r>
          </a:p>
          <a:p>
            <a:pPr marL="0" lvl="1" indent="0" hangingPunct="1">
              <a:spcBef>
                <a:spcPts val="899"/>
              </a:spcBef>
            </a:pPr>
            <a:r>
              <a:rPr lang="en-US" sz="3200" u="sng">
                <a:latin typeface="Cambria" pitchFamily="18"/>
                <a:cs typeface="Arial" pitchFamily="34"/>
              </a:rPr>
              <a:t>page</a:t>
            </a:r>
            <a:r>
              <a:rPr lang="en-US" sz="3200">
                <a:latin typeface="Cambria" pitchFamily="18"/>
                <a:cs typeface="Arial" pitchFamily="34"/>
              </a:rPr>
              <a:t> numbers </a:t>
            </a:r>
            <a:r>
              <a:rPr lang="en-US" sz="3200" u="sng">
                <a:latin typeface="Cambria" pitchFamily="18"/>
                <a:cs typeface="Arial" pitchFamily="34"/>
              </a:rPr>
              <a:t>required</a:t>
            </a:r>
            <a:r>
              <a:rPr lang="en-US" sz="3200">
                <a:latin typeface="Cambria" pitchFamily="18"/>
                <a:cs typeface="Arial" pitchFamily="34"/>
              </a:rPr>
              <a:t> for direct quotations and </a:t>
            </a:r>
            <a:r>
              <a:rPr lang="en-US" sz="3200" u="sng">
                <a:latin typeface="Cambria" pitchFamily="18"/>
                <a:cs typeface="Arial" pitchFamily="34"/>
              </a:rPr>
              <a:t>encouraged</a:t>
            </a:r>
            <a:r>
              <a:rPr lang="en-US" sz="3200">
                <a:latin typeface="Cambria" pitchFamily="18"/>
                <a:cs typeface="Arial" pitchFamily="34"/>
              </a:rPr>
              <a:t> for paraphrases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In-Text Citations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748"/>
              </a:spcBef>
            </a:pPr>
            <a:r>
              <a:rPr lang="en-US" dirty="0">
                <a:latin typeface="Cambria" pitchFamily="18"/>
                <a:ea typeface="MS PGothic" pitchFamily="34"/>
              </a:rPr>
              <a:t>Walker (2000) compared reaction times.</a:t>
            </a:r>
          </a:p>
          <a:p>
            <a:pPr lvl="0" hangingPunct="1">
              <a:spcBef>
                <a:spcPts val="748"/>
              </a:spcBef>
              <a:buNone/>
            </a:pPr>
            <a:endParaRPr lang="en-US" dirty="0">
              <a:latin typeface="Cambria" pitchFamily="18"/>
              <a:ea typeface="MS PGothic" pitchFamily="34"/>
            </a:endParaRPr>
          </a:p>
          <a:p>
            <a:pPr marL="0" lvl="0" indent="0" hangingPunct="1">
              <a:spcBef>
                <a:spcPts val="748"/>
              </a:spcBef>
            </a:pPr>
            <a:r>
              <a:rPr lang="en-US" dirty="0">
                <a:latin typeface="Cambria" pitchFamily="18"/>
                <a:ea typeface="MS PGothic" pitchFamily="34"/>
              </a:rPr>
              <a:t>A recent study found reaction times vary (Walker, 2000).</a:t>
            </a:r>
          </a:p>
          <a:p>
            <a:pPr marL="0" lvl="0" indent="0" hangingPunct="1">
              <a:spcBef>
                <a:spcPts val="748"/>
              </a:spcBef>
            </a:pPr>
            <a:endParaRPr lang="en-US" dirty="0">
              <a:latin typeface="Cambria" pitchFamily="18"/>
              <a:ea typeface="MS PGothic" pitchFamily="34"/>
            </a:endParaRPr>
          </a:p>
          <a:p>
            <a:pPr marL="0" lvl="0" indent="0" hangingPunct="1">
              <a:spcBef>
                <a:spcPts val="748"/>
              </a:spcBef>
            </a:pPr>
            <a:r>
              <a:rPr lang="en-US" dirty="0">
                <a:latin typeface="Cambria" pitchFamily="18"/>
                <a:ea typeface="MS PGothic" pitchFamily="34"/>
              </a:rPr>
              <a:t>In 2000, Walker compared reaction times.</a:t>
            </a:r>
          </a:p>
          <a:p>
            <a:pPr marL="742680" lvl="0" indent="-285480" hangingPunct="1">
              <a:spcBef>
                <a:spcPts val="697"/>
              </a:spcBef>
              <a:buNone/>
            </a:pPr>
            <a:endParaRPr lang="en-US" dirty="0">
              <a:latin typeface="Arial" pitchFamily="34"/>
              <a:ea typeface="MS PGothic" pitchFamily="34"/>
            </a:endParaRPr>
          </a:p>
          <a:p>
            <a:pPr marL="742680" lvl="0" indent="-285480" hangingPunct="1">
              <a:spcBef>
                <a:spcPts val="697"/>
              </a:spcBef>
              <a:buNone/>
            </a:pPr>
            <a:endParaRPr lang="en-US" dirty="0">
              <a:latin typeface="Arial" pitchFamily="34"/>
              <a:ea typeface="MS PGothic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In-Text Citations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1" indent="0" hangingPunct="1">
              <a:spcBef>
                <a:spcPts val="899"/>
              </a:spcBef>
              <a:buChar char="•"/>
            </a:pPr>
            <a:r>
              <a:rPr lang="en-US" sz="3200">
                <a:latin typeface="Cambria" pitchFamily="18"/>
                <a:cs typeface="Arial" pitchFamily="34"/>
              </a:rPr>
              <a:t>If page numbers are </a:t>
            </a:r>
            <a:r>
              <a:rPr lang="en-US" sz="3200" u="sng">
                <a:latin typeface="Cambria" pitchFamily="18"/>
                <a:cs typeface="Arial" pitchFamily="34"/>
              </a:rPr>
              <a:t>not available</a:t>
            </a:r>
            <a:r>
              <a:rPr lang="en-US" sz="3200">
                <a:latin typeface="Cambria" pitchFamily="18"/>
                <a:cs typeface="Arial" pitchFamily="34"/>
              </a:rPr>
              <a:t>, including other information for easy access is </a:t>
            </a:r>
            <a:r>
              <a:rPr lang="en-US" sz="3200" u="sng">
                <a:latin typeface="Cambria" pitchFamily="18"/>
                <a:cs typeface="Arial" pitchFamily="34"/>
              </a:rPr>
              <a:t>encouraged</a:t>
            </a:r>
            <a:r>
              <a:rPr lang="en-US" sz="3200">
                <a:latin typeface="Cambria" pitchFamily="18"/>
                <a:cs typeface="Arial" pitchFamily="34"/>
              </a:rPr>
              <a:t> for online or long documents (e.g. sections, paragraph numbers)</a:t>
            </a:r>
          </a:p>
          <a:p>
            <a:pPr marL="742680" lvl="0" indent="-285480" hangingPunct="1">
              <a:spcBef>
                <a:spcPts val="899"/>
              </a:spcBef>
              <a:buNone/>
              <a:tabLst>
                <a:tab pos="742680" algn="l"/>
                <a:tab pos="914040" algn="l"/>
                <a:tab pos="1828439" algn="l"/>
                <a:tab pos="2742840" algn="l"/>
                <a:tab pos="3657240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	</a:t>
            </a:r>
          </a:p>
          <a:p>
            <a:pPr marL="742680" lvl="0" indent="-285480" hangingPunct="1">
              <a:spcBef>
                <a:spcPts val="899"/>
              </a:spcBef>
              <a:buNone/>
              <a:tabLst>
                <a:tab pos="742680" algn="l"/>
                <a:tab pos="914040" algn="l"/>
                <a:tab pos="1828439" algn="l"/>
                <a:tab pos="2742840" algn="l"/>
                <a:tab pos="3657240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>
                <a:latin typeface="Cambria" pitchFamily="18"/>
                <a:cs typeface="Arial" pitchFamily="34"/>
              </a:rPr>
              <a:t>(Discussion section, para. 1)</a:t>
            </a:r>
          </a:p>
          <a:p>
            <a:pPr marL="0" lvl="1" indent="0" hangingPunct="1">
              <a:spcBef>
                <a:spcPts val="899"/>
              </a:spcBef>
              <a:buNone/>
            </a:pPr>
            <a:endParaRPr lang="en-US" sz="3600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What is a citation style?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388620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MLA vs. APA vs. AAA vs. Chicago vs. ACS vs. AP vs. AMA vs. ASA vs. etc.</a:t>
            </a:r>
          </a:p>
          <a:p>
            <a:pPr lvl="0"/>
            <a:r>
              <a:rPr lang="en-US">
                <a:latin typeface="Cambria" pitchFamily="18"/>
              </a:rPr>
              <a:t>Why bother?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Direct Quot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Direct Quotations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Lopez (1993) found that “the effect disappeared within minutes” (p. 311).</a:t>
            </a:r>
          </a:p>
          <a:p>
            <a:pPr lvl="0" hangingPunct="1">
              <a:spcBef>
                <a:spcPts val="748"/>
              </a:spcBef>
              <a:buNone/>
            </a:pPr>
            <a:endParaRPr lang="en-US">
              <a:latin typeface="Cambria" pitchFamily="18"/>
              <a:cs typeface="Arial" pitchFamily="34"/>
            </a:endParaRP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The author stated, “The effect disappeared within minutes” (Lopez, 1993, p. 311), but she did not say which effect.</a:t>
            </a:r>
          </a:p>
          <a:p>
            <a:pPr marL="0" lvl="0" indent="0" hangingPunct="1">
              <a:spcBef>
                <a:spcPts val="748"/>
              </a:spcBef>
            </a:pPr>
            <a:endParaRPr lang="en-US" sz="3000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Block Quot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457200"/>
            <a:ext cx="8229600" cy="83843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Block Quotations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380880" y="1752479"/>
            <a:ext cx="8305920" cy="4115159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Indent/block quotations of </a:t>
            </a:r>
            <a:r>
              <a:rPr lang="en-US" u="sng">
                <a:latin typeface="Cambria" pitchFamily="18"/>
                <a:cs typeface="Arial" pitchFamily="34"/>
              </a:rPr>
              <a:t>40 or more words.</a:t>
            </a: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Indent ½” from the margin (5 spaces) and double-space.</a:t>
            </a: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If there are additional paragraphs within the block, indent an additional ½”.</a:t>
            </a:r>
          </a:p>
          <a:p>
            <a:pPr marL="0" lvl="0" indent="0" hangingPunct="1"/>
            <a:r>
              <a:rPr lang="en-US" sz="2400">
                <a:latin typeface="Cambria" pitchFamily="18"/>
                <a:cs typeface="Arial" pitchFamily="34"/>
                <a:hlinkClick r:id="rId3"/>
              </a:rPr>
              <a:t>http://owl.english.purdue.edu/owl/resource/560/02/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Authors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1 Author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Barta (2012) contends that a Global English Language Academy would be antithetical to the fluid and organic nature of language evolution.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Barta, K. (2012). Why those who try to control language will always fail. </a:t>
            </a:r>
            <a:r>
              <a:rPr lang="en-US" sz="2400" i="1">
                <a:latin typeface="Cambria" pitchFamily="18"/>
              </a:rPr>
              <a:t>Fictional Journal That Would Actually Publish My Work, 9</a:t>
            </a:r>
            <a:r>
              <a:rPr lang="en-US" sz="2400">
                <a:latin typeface="Cambria" pitchFamily="18"/>
              </a:rPr>
              <a:t>(12), 13-28.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2 Authors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According to Barta and Nash (1950), “the best result will come from everybody in the group doing what's best for herself—and the group” (p. 1).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Barta, K., &amp; Nash, J. F. (1950). Adam Smith needs revision. </a:t>
            </a:r>
            <a:r>
              <a:rPr lang="en-US" sz="2400" i="1">
                <a:latin typeface="Cambria" pitchFamily="18"/>
              </a:rPr>
              <a:t>Journal of My Fake Collaborations with Geniuses, 4</a:t>
            </a:r>
            <a:r>
              <a:rPr lang="en-US" sz="2400">
                <a:latin typeface="Cambria" pitchFamily="18"/>
              </a:rPr>
              <a:t>(19), 1-150.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3-5 Authors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143000"/>
            <a:ext cx="8229600" cy="5325480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The work of Lennon, McCartney, Starkey, and Harrison (1969) suggested that individuals with disparate personalities can work together effectively.  </a:t>
            </a:r>
          </a:p>
          <a:p>
            <a:pPr lvl="0"/>
            <a:r>
              <a:rPr lang="en-US" sz="2400">
                <a:latin typeface="Cambria" pitchFamily="18"/>
              </a:rPr>
              <a:t>Lennon et al. (1969) established a precedent for subsequent research.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Lennon, J., McCartney, P., Starkey, R., &amp; Harrison, G. (1969). Can't we all just get along? </a:t>
            </a:r>
            <a:r>
              <a:rPr lang="en-US" sz="2400" i="1">
                <a:latin typeface="Cambria" pitchFamily="18"/>
              </a:rPr>
              <a:t>If Pop Icons Wrote Scholarly Articles, 32</a:t>
            </a:r>
            <a:r>
              <a:rPr lang="en-US" sz="2400">
                <a:latin typeface="Cambria" pitchFamily="18"/>
              </a:rPr>
              <a:t>(107), 45-48.</a:t>
            </a:r>
          </a:p>
          <a:p>
            <a:pPr lvl="0"/>
            <a:endParaRPr lang="en-US" sz="2400">
              <a:latin typeface="Cambria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6-7 Authors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Dopey et al. (1937) posited that seven heads are better than one.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Dopey, D., Grumpy, D., Doc, D., Happy, D., Bashful, D., Sneezy, D., &amp; Sleepy, D. (1937). The more the merrier. </a:t>
            </a:r>
            <a:r>
              <a:rPr lang="en-US" sz="2400" i="1">
                <a:latin typeface="Cambria" pitchFamily="18"/>
              </a:rPr>
              <a:t>Journal of Disney Scholars, 13</a:t>
            </a:r>
            <a:r>
              <a:rPr lang="en-US" sz="2400">
                <a:latin typeface="Cambria" pitchFamily="18"/>
              </a:rPr>
              <a:t>, 21-22.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8+ Authors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20240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A groundbreaking study by Barta et al. (2013) presented a convincing argument that further study in linguistics will no longer be necessary.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Barta, K., Labov, W., Wolfram, W., Chomsky, N., Crystal, D., Lakoff, R., . . . Harnad, S. (2013). How it all went down: An all-encompassing explanation of language's present forms. </a:t>
            </a:r>
            <a:r>
              <a:rPr lang="en-US" sz="2400" i="1">
                <a:latin typeface="Cambria" pitchFamily="18"/>
              </a:rPr>
              <a:t>In My Dreams, 1</a:t>
            </a:r>
            <a:r>
              <a:rPr lang="en-US" sz="2400">
                <a:latin typeface="Cambria" pitchFamily="18"/>
              </a:rPr>
              <a:t>(1), 1-100.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0 Authors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u="sng">
                <a:latin typeface="Cambria" pitchFamily="18"/>
              </a:rPr>
              <a:t>In-Text</a:t>
            </a:r>
          </a:p>
          <a:p>
            <a:pPr lvl="0"/>
            <a:r>
              <a:rPr lang="en-US" sz="2400">
                <a:latin typeface="Cambria" pitchFamily="18"/>
              </a:rPr>
              <a:t>The article, “The New Health-Care Lexicon,” (1992) discusses . . .</a:t>
            </a:r>
          </a:p>
          <a:p>
            <a:pPr lvl="0"/>
            <a:r>
              <a:rPr lang="en-US" sz="2400">
                <a:latin typeface="Cambria" pitchFamily="18"/>
              </a:rPr>
              <a:t>Experts claim . . . (“The New Health-Care Lexicon,” 1992).</a:t>
            </a:r>
          </a:p>
          <a:p>
            <a:pPr lvl="0"/>
            <a:r>
              <a:rPr lang="en-US" u="sng">
                <a:latin typeface="Cambria" pitchFamily="18"/>
              </a:rPr>
              <a:t>Reference</a:t>
            </a:r>
          </a:p>
          <a:p>
            <a:pPr lvl="0"/>
            <a:r>
              <a:rPr lang="en-US" sz="2400">
                <a:latin typeface="Cambria" pitchFamily="18"/>
              </a:rPr>
              <a:t>The new health-care lexicon. (1992). </a:t>
            </a:r>
            <a:r>
              <a:rPr lang="en-US" sz="2400" i="1">
                <a:latin typeface="Cambria" pitchFamily="18"/>
              </a:rPr>
              <a:t>Anonymous Weekly Magazine, 4</a:t>
            </a:r>
            <a:r>
              <a:rPr lang="en-US" sz="2400">
                <a:latin typeface="Cambria" pitchFamily="18"/>
              </a:rPr>
              <a:t>(20), 7-11.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sz="2400">
                <a:latin typeface="Cambria" pitchFamily="18"/>
              </a:rPr>
              <a:t>Things empirical studies (and their investigators) can do: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sz="2400">
                <a:latin typeface="Cambria" pitchFamily="18"/>
              </a:rPr>
              <a:t>Things empirical studies (and their investigators) cannot do: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What is APA Style?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0" y="274320"/>
            <a:ext cx="8229600" cy="1143360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What is APA style?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685440" y="1600200"/>
            <a:ext cx="7543799" cy="388620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Guidelines published by the American Psychological Society for manuscript preparation   </a:t>
            </a:r>
          </a:p>
          <a:p>
            <a:pPr lvl="0" hangingPunct="1">
              <a:lnSpc>
                <a:spcPct val="90000"/>
              </a:lnSpc>
              <a:buNone/>
            </a:pPr>
            <a:endParaRPr lang="en-US">
              <a:latin typeface="Cambria" pitchFamily="18"/>
              <a:ea typeface="MS PGothic" pitchFamily="34"/>
            </a:endParaRPr>
          </a:p>
          <a:p>
            <a:pPr marL="0" lvl="0" indent="0" hangingPunct="1">
              <a:lnSpc>
                <a:spcPct val="90000"/>
              </a:lnSpc>
            </a:pPr>
            <a:r>
              <a:rPr lang="en-US">
                <a:latin typeface="Cambria" pitchFamily="18"/>
                <a:ea typeface="MS PGothic" pitchFamily="34"/>
              </a:rPr>
              <a:t>Used by journals in social and behavioral sciences, education, and other fields</a:t>
            </a: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>
                <a:latin typeface="Arial" pitchFamily="34"/>
                <a:ea typeface="MS PGothic" pitchFamily="34"/>
              </a:rPr>
              <a:t>   </a:t>
            </a:r>
          </a:p>
        </p:txBody>
      </p:sp>
      <p:sp>
        <p:nvSpPr>
          <p:cNvPr id="4" name="Line 13"/>
          <p:cNvSpPr/>
          <p:nvPr/>
        </p:nvSpPr>
        <p:spPr>
          <a:xfrm>
            <a:off x="685799" y="6248520"/>
            <a:ext cx="746748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685799" y="6400799"/>
            <a:ext cx="7467481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62420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sz="2400">
                <a:latin typeface="Cambria" pitchFamily="18"/>
              </a:rPr>
              <a:t>Things empirical studies (and their investigators) can do: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find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investigate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suggest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demonstrate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illustrate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hypothesize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support</a:t>
            </a:r>
          </a:p>
          <a:p>
            <a:pPr lvl="3">
              <a:buNone/>
            </a:pPr>
            <a:r>
              <a:rPr lang="en-US" sz="2400">
                <a:latin typeface="Cambria" pitchFamily="18"/>
              </a:rPr>
              <a:t>indicate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62420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 sz="2400">
                <a:latin typeface="Cambria" pitchFamily="18"/>
              </a:rPr>
              <a:t>Things empirical studies (and their investigators) cannot do: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feel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think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believe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state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write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say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confirm</a:t>
            </a:r>
          </a:p>
          <a:p>
            <a:pPr lvl="4">
              <a:buNone/>
            </a:pPr>
            <a:r>
              <a:rPr lang="en-US" sz="2400">
                <a:latin typeface="Cambria" pitchFamily="18"/>
              </a:rPr>
              <a:t>prove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Subtitle 54"/>
          <p:cNvSpPr txBox="1">
            <a:spLocks noGrp="1"/>
          </p:cNvSpPr>
          <p:nvPr>
            <p:ph type="subTitle" idx="4294967295"/>
          </p:nvPr>
        </p:nvSpPr>
        <p:spPr>
          <a:xfrm>
            <a:off x="457200" y="1645200"/>
            <a:ext cx="8229600" cy="3841200"/>
          </a:xfrm>
        </p:spPr>
        <p:txBody>
          <a:bodyPr lIns="0" tIns="0" rIns="0" bIns="0" anchor="ctr"/>
          <a:lstStyle>
            <a:defPPr lvl="0">
              <a:buClr>
                <a:srgbClr val="000000"/>
              </a:buClr>
              <a:buSzPct val="100000"/>
              <a:buFont typeface="Arial" pitchFamily="34"/>
              <a:buNone/>
            </a:defPPr>
            <a:lvl1pPr lvl="0">
              <a:buClr>
                <a:srgbClr val="000000"/>
              </a:buClr>
              <a:buSzPct val="100000"/>
              <a:buFont typeface="Arial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Arial" pitchFamily="34"/>
              <a:buChar char="–"/>
            </a:lvl2pPr>
            <a:lvl3pPr lvl="2">
              <a:buClr>
                <a:srgbClr val="000000"/>
              </a:buClr>
              <a:buSzPct val="100000"/>
              <a:buFont typeface="Arial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Arial" pitchFamily="34"/>
              <a:buChar char="–"/>
            </a:lvl4pPr>
            <a:lvl5pPr lvl="4">
              <a:buClr>
                <a:srgbClr val="000000"/>
              </a:buClr>
              <a:buSzPct val="100000"/>
              <a:buFont typeface="Arial" pitchFamily="34"/>
              <a:buChar char="»"/>
            </a:lvl5pPr>
            <a:lvl6pPr lvl="5">
              <a:buClr>
                <a:srgbClr val="000000"/>
              </a:buClr>
              <a:buSzPct val="100000"/>
              <a:buFont typeface="Arial" pitchFamily="34"/>
              <a:buChar char="»"/>
            </a:lvl6pPr>
            <a:lvl7pPr lvl="6">
              <a:buClr>
                <a:srgbClr val="000000"/>
              </a:buClr>
              <a:buSzPct val="100000"/>
              <a:buFont typeface="Arial" pitchFamily="34"/>
              <a:buChar char="»"/>
            </a:lvl7pPr>
            <a:lvl8pPr lvl="7">
              <a:buClr>
                <a:srgbClr val="000000"/>
              </a:buClr>
              <a:buSzPct val="100000"/>
              <a:buFont typeface="Arial" pitchFamily="34"/>
              <a:buChar char="»"/>
            </a:lvl8pPr>
            <a:lvl9pPr lvl="8">
              <a:buClr>
                <a:srgbClr val="000000"/>
              </a:buClr>
              <a:buSzPct val="100000"/>
              <a:buFont typeface="Arial" pitchFamily="34"/>
              <a:buChar char="»"/>
            </a:lvl9pPr>
          </a:lstStyle>
          <a:p>
            <a:pPr marL="0" lvl="0" indent="0" algn="ctr"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/>
              <a:t>Nunca, nunca, nunca do </a:t>
            </a:r>
            <a:r>
              <a:rPr lang="en-US" i="1"/>
              <a:t>results conclude</a:t>
            </a:r>
            <a:r>
              <a:rPr lang="en-US"/>
              <a:t>.</a:t>
            </a:r>
          </a:p>
          <a:p>
            <a:pPr marL="0" lvl="0" indent="0" algn="ctr"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/>
              <a:t>(Never, never, never)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  <a:cs typeface="Arial" pitchFamily="34"/>
              </a:rPr>
              <a:t>Passive verbs are acceptable, but active verbs are preferred</a:t>
            </a:r>
          </a:p>
          <a:p>
            <a:pPr lvl="0"/>
            <a:endParaRPr lang="en-US">
              <a:latin typeface="Cambria" pitchFamily="18"/>
              <a:cs typeface="Arial" pitchFamily="34"/>
            </a:endParaRPr>
          </a:p>
          <a:p>
            <a:pPr lvl="1">
              <a:buNone/>
            </a:pPr>
            <a:r>
              <a:rPr lang="en-US" sz="3200">
                <a:latin typeface="Cambria" pitchFamily="18"/>
                <a:cs typeface="Arial" pitchFamily="34"/>
              </a:rPr>
              <a:t>“The experiment was designed by Smith to...”</a:t>
            </a:r>
          </a:p>
          <a:p>
            <a:pPr lvl="1">
              <a:buNone/>
            </a:pPr>
            <a:endParaRPr lang="en-US" sz="3200">
              <a:latin typeface="Cambria" pitchFamily="18"/>
              <a:cs typeface="Arial" pitchFamily="34"/>
            </a:endParaRPr>
          </a:p>
          <a:p>
            <a:pPr lvl="1">
              <a:buNone/>
            </a:pPr>
            <a:r>
              <a:rPr lang="en-US" sz="3200">
                <a:latin typeface="Cambria" pitchFamily="18"/>
                <a:cs typeface="Arial" pitchFamily="34"/>
              </a:rPr>
              <a:t>= “Smith designed the experiment to…”</a:t>
            </a:r>
          </a:p>
          <a:p>
            <a:pPr lvl="0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Subtitle 54"/>
          <p:cNvSpPr txBox="1">
            <a:spLocks noGrp="1"/>
          </p:cNvSpPr>
          <p:nvPr>
            <p:ph type="subTitle" idx="4294967295"/>
          </p:nvPr>
        </p:nvSpPr>
        <p:spPr>
          <a:xfrm>
            <a:off x="457200" y="1645200"/>
            <a:ext cx="8229600" cy="3841200"/>
          </a:xfrm>
        </p:spPr>
        <p:txBody>
          <a:bodyPr lIns="0" tIns="0" rIns="0" bIns="0" anchor="ctr"/>
          <a:lstStyle>
            <a:defPPr lvl="0">
              <a:buClr>
                <a:srgbClr val="000000"/>
              </a:buClr>
              <a:buSzPct val="100000"/>
              <a:buFont typeface="Arial" pitchFamily="34"/>
              <a:buNone/>
            </a:defPPr>
            <a:lvl1pPr lvl="0">
              <a:buClr>
                <a:srgbClr val="000000"/>
              </a:buClr>
              <a:buSzPct val="100000"/>
              <a:buFont typeface="Arial" pitchFamily="34"/>
              <a:buChar char="•"/>
            </a:lvl1pPr>
            <a:lvl2pPr lvl="1">
              <a:buClr>
                <a:srgbClr val="000000"/>
              </a:buClr>
              <a:buSzPct val="100000"/>
              <a:buFont typeface="Arial" pitchFamily="34"/>
              <a:buChar char="–"/>
            </a:lvl2pPr>
            <a:lvl3pPr lvl="2">
              <a:buClr>
                <a:srgbClr val="000000"/>
              </a:buClr>
              <a:buSzPct val="100000"/>
              <a:buFont typeface="Arial" pitchFamily="34"/>
              <a:buChar char="•"/>
            </a:lvl3pPr>
            <a:lvl4pPr lvl="3">
              <a:buClr>
                <a:srgbClr val="000000"/>
              </a:buClr>
              <a:buSzPct val="100000"/>
              <a:buFont typeface="Arial" pitchFamily="34"/>
              <a:buChar char="–"/>
            </a:lvl4pPr>
            <a:lvl5pPr lvl="4">
              <a:buClr>
                <a:srgbClr val="000000"/>
              </a:buClr>
              <a:buSzPct val="100000"/>
              <a:buFont typeface="Arial" pitchFamily="34"/>
              <a:buChar char="»"/>
            </a:lvl5pPr>
            <a:lvl6pPr lvl="5">
              <a:buClr>
                <a:srgbClr val="000000"/>
              </a:buClr>
              <a:buSzPct val="100000"/>
              <a:buFont typeface="Arial" pitchFamily="34"/>
              <a:buChar char="»"/>
            </a:lvl6pPr>
            <a:lvl7pPr lvl="6">
              <a:buClr>
                <a:srgbClr val="000000"/>
              </a:buClr>
              <a:buSzPct val="100000"/>
              <a:buFont typeface="Arial" pitchFamily="34"/>
              <a:buChar char="»"/>
            </a:lvl7pPr>
            <a:lvl8pPr lvl="7">
              <a:buClr>
                <a:srgbClr val="000000"/>
              </a:buClr>
              <a:buSzPct val="100000"/>
              <a:buFont typeface="Arial" pitchFamily="34"/>
              <a:buChar char="»"/>
            </a:lvl8pPr>
            <a:lvl9pPr lvl="8">
              <a:buClr>
                <a:srgbClr val="000000"/>
              </a:buClr>
              <a:buSzPct val="100000"/>
              <a:buFont typeface="Arial" pitchFamily="34"/>
              <a:buChar char="»"/>
            </a:lvl9pPr>
          </a:lstStyle>
          <a:p>
            <a:pPr marL="0" lvl="0" indent="0" algn="ctr"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>
                <a:latin typeface="Cambria" pitchFamily="18"/>
              </a:rPr>
              <a:t>Don't use contractions.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“Data” (plural)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 sz="2400">
                <a:latin typeface="Cambria" pitchFamily="18"/>
              </a:rPr>
              <a:t>These data show that...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 sz="2400">
                <a:latin typeface="Cambria" pitchFamily="18"/>
              </a:rPr>
              <a:t>This datum provides further evidence...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“Data” (collective)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 sz="2400">
                <a:latin typeface="Cambria" pitchFamily="18"/>
              </a:rPr>
              <a:t>This data shows...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 sz="2400">
                <a:latin typeface="Cambria" pitchFamily="18"/>
              </a:rPr>
              <a:t>This piece of data provides further evidence...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27520"/>
            <a:ext cx="8229600" cy="1237320"/>
          </a:xfrm>
        </p:spPr>
        <p:txBody>
          <a:bodyPr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620240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Affect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620240"/>
          </a:xfrm>
        </p:spPr>
        <p:txBody>
          <a:bodyPr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Effect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Affect (verb)</a:t>
            </a:r>
          </a:p>
          <a:p>
            <a:pPr lvl="0"/>
            <a:r>
              <a:rPr lang="en-US" sz="2400">
                <a:latin typeface="Cambria" pitchFamily="18"/>
              </a:rPr>
              <a:t>The debate may </a:t>
            </a:r>
            <a:r>
              <a:rPr lang="en-US" sz="2400" u="sng">
                <a:latin typeface="Cambria" pitchFamily="18"/>
              </a:rPr>
              <a:t>affect</a:t>
            </a:r>
            <a:r>
              <a:rPr lang="en-US" sz="2400">
                <a:latin typeface="Cambria" pitchFamily="18"/>
              </a:rPr>
              <a:t> my decision.</a:t>
            </a: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Effect (noun)</a:t>
            </a:r>
          </a:p>
          <a:p>
            <a:pPr lvl="0"/>
            <a:r>
              <a:rPr lang="en-US" sz="2400">
                <a:latin typeface="Cambria" pitchFamily="18"/>
              </a:rPr>
              <a:t>The debate had an </a:t>
            </a:r>
            <a:r>
              <a:rPr lang="en-US" sz="2400" u="sng">
                <a:latin typeface="Cambria" pitchFamily="18"/>
              </a:rPr>
              <a:t>effect</a:t>
            </a:r>
            <a:r>
              <a:rPr lang="en-US" sz="2400">
                <a:latin typeface="Cambria" pitchFamily="18"/>
              </a:rPr>
              <a:t> on my decision.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Language Issues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4015800" cy="460404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Affect (</a:t>
            </a:r>
            <a:r>
              <a:rPr lang="en-US">
                <a:solidFill>
                  <a:srgbClr val="008000"/>
                </a:solidFill>
                <a:latin typeface="Cambria" pitchFamily="18"/>
              </a:rPr>
              <a:t>verb</a:t>
            </a:r>
            <a:r>
              <a:rPr lang="en-US">
                <a:latin typeface="Cambria" pitchFamily="18"/>
              </a:rPr>
              <a:t>)</a:t>
            </a:r>
          </a:p>
          <a:p>
            <a:pPr lvl="0"/>
            <a:r>
              <a:rPr lang="en-US" sz="2400">
                <a:latin typeface="Cambria" pitchFamily="18"/>
              </a:rPr>
              <a:t>The debate may </a:t>
            </a:r>
            <a:r>
              <a:rPr lang="en-US" sz="2400">
                <a:solidFill>
                  <a:srgbClr val="008000"/>
                </a:solidFill>
                <a:latin typeface="Cambria" pitchFamily="18"/>
              </a:rPr>
              <a:t>affect</a:t>
            </a:r>
            <a:r>
              <a:rPr lang="en-US" sz="2400">
                <a:latin typeface="Cambria" pitchFamily="18"/>
              </a:rPr>
              <a:t> my decision.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>
                <a:latin typeface="Cambria" pitchFamily="18"/>
              </a:rPr>
              <a:t>Affect (</a:t>
            </a:r>
            <a:r>
              <a:rPr lang="en-US">
                <a:solidFill>
                  <a:srgbClr val="000080"/>
                </a:solidFill>
                <a:latin typeface="Cambria" pitchFamily="18"/>
              </a:rPr>
              <a:t>noun</a:t>
            </a:r>
            <a:r>
              <a:rPr lang="en-US">
                <a:latin typeface="Cambria" pitchFamily="18"/>
              </a:rPr>
              <a:t>)</a:t>
            </a:r>
          </a:p>
          <a:p>
            <a:pPr lvl="0"/>
            <a:r>
              <a:rPr lang="en-US" sz="2400">
                <a:latin typeface="Cambria" pitchFamily="18"/>
              </a:rPr>
              <a:t>The candidate's </a:t>
            </a:r>
            <a:r>
              <a:rPr lang="en-US" sz="2400">
                <a:solidFill>
                  <a:srgbClr val="000080"/>
                </a:solidFill>
                <a:latin typeface="Cambria" pitchFamily="18"/>
              </a:rPr>
              <a:t>affect</a:t>
            </a:r>
            <a:r>
              <a:rPr lang="en-US" sz="2400">
                <a:latin typeface="Cambria" pitchFamily="18"/>
              </a:rPr>
              <a:t> showed that he was dismayed.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endParaRPr lang="en-US" sz="2400">
              <a:latin typeface="Cambria" pitchFamily="18"/>
            </a:endParaRPr>
          </a:p>
        </p:txBody>
      </p:sp>
      <p:sp>
        <p:nvSpPr>
          <p:cNvPr id="56" name="Text Placeholder 55"/>
          <p:cNvSpPr txBox="1">
            <a:spLocks noGrp="1"/>
          </p:cNvSpPr>
          <p:nvPr>
            <p:ph type="body" idx="4294967295"/>
          </p:nvPr>
        </p:nvSpPr>
        <p:spPr>
          <a:xfrm>
            <a:off x="4673880" y="1600200"/>
            <a:ext cx="4015800" cy="452988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Effect (</a:t>
            </a:r>
            <a:r>
              <a:rPr lang="en-US">
                <a:solidFill>
                  <a:srgbClr val="000080"/>
                </a:solidFill>
                <a:latin typeface="Cambria" pitchFamily="18"/>
              </a:rPr>
              <a:t>noun</a:t>
            </a:r>
            <a:r>
              <a:rPr lang="en-US">
                <a:latin typeface="Cambria" pitchFamily="18"/>
              </a:rPr>
              <a:t>)</a:t>
            </a:r>
          </a:p>
          <a:p>
            <a:pPr lvl="0"/>
            <a:r>
              <a:rPr lang="en-US" sz="2400">
                <a:latin typeface="Cambria" pitchFamily="18"/>
              </a:rPr>
              <a:t>The debate had an </a:t>
            </a:r>
            <a:r>
              <a:rPr lang="en-US" sz="2400">
                <a:solidFill>
                  <a:srgbClr val="000080"/>
                </a:solidFill>
                <a:latin typeface="Cambria" pitchFamily="18"/>
              </a:rPr>
              <a:t>effect</a:t>
            </a:r>
            <a:r>
              <a:rPr lang="en-US" sz="2400">
                <a:latin typeface="Cambria" pitchFamily="18"/>
              </a:rPr>
              <a:t> on my decision.</a:t>
            </a:r>
          </a:p>
          <a:p>
            <a:pPr lvl="0"/>
            <a:endParaRPr lang="en-US" sz="2400">
              <a:latin typeface="Cambria" pitchFamily="18"/>
            </a:endParaRPr>
          </a:p>
          <a:p>
            <a:pPr lvl="0"/>
            <a:r>
              <a:rPr lang="en-US">
                <a:latin typeface="Cambria" pitchFamily="18"/>
              </a:rPr>
              <a:t>Effect (</a:t>
            </a:r>
            <a:r>
              <a:rPr lang="en-US">
                <a:solidFill>
                  <a:srgbClr val="008000"/>
                </a:solidFill>
                <a:latin typeface="Cambria" pitchFamily="18"/>
              </a:rPr>
              <a:t>verb</a:t>
            </a:r>
            <a:r>
              <a:rPr lang="en-US">
                <a:latin typeface="Cambria" pitchFamily="18"/>
              </a:rPr>
              <a:t>)</a:t>
            </a:r>
          </a:p>
          <a:p>
            <a:pPr lvl="0"/>
            <a:r>
              <a:rPr lang="en-US" sz="2400">
                <a:latin typeface="Cambria" pitchFamily="18"/>
              </a:rPr>
              <a:t>The candidate promised that her law would </a:t>
            </a:r>
            <a:r>
              <a:rPr lang="en-US" sz="2400">
                <a:solidFill>
                  <a:srgbClr val="008000"/>
                </a:solidFill>
                <a:latin typeface="Cambria" pitchFamily="18"/>
              </a:rPr>
              <a:t>effect</a:t>
            </a:r>
            <a:r>
              <a:rPr lang="en-US" sz="2400">
                <a:latin typeface="Cambria" pitchFamily="18"/>
              </a:rPr>
              <a:t> change in the country.</a:t>
            </a:r>
          </a:p>
          <a:p>
            <a:pPr lvl="0"/>
            <a:endParaRPr lang="en-US" sz="2400">
              <a:latin typeface="Cambria" pitchFamily="1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hangingPunct="1">
              <a:spcBef>
                <a:spcPts val="598"/>
              </a:spcBef>
            </a:pPr>
            <a:r>
              <a:rPr lang="en-US">
                <a:latin typeface="Cambria" pitchFamily="18"/>
                <a:cs typeface="Arial" pitchFamily="34"/>
              </a:rPr>
              <a:t>Use qualifiers to allow for exceptions to your claims (</a:t>
            </a:r>
            <a:r>
              <a:rPr lang="en-US" i="1">
                <a:latin typeface="Cambria" pitchFamily="18"/>
                <a:cs typeface="Arial" pitchFamily="34"/>
              </a:rPr>
              <a:t>may, might, possible</a:t>
            </a:r>
            <a:r>
              <a:rPr lang="en-US">
                <a:latin typeface="Cambria" pitchFamily="18"/>
                <a:cs typeface="Arial" pitchFamily="34"/>
              </a:rPr>
              <a:t>): </a:t>
            </a:r>
          </a:p>
          <a:p>
            <a:pPr marL="0" lvl="1" indent="0" hangingPunct="1"/>
            <a:r>
              <a:rPr lang="en-US" sz="2400">
                <a:latin typeface="Cambria" pitchFamily="18"/>
                <a:cs typeface="Arial" pitchFamily="34"/>
              </a:rPr>
              <a:t>One possible explanation is…</a:t>
            </a:r>
          </a:p>
          <a:p>
            <a:pPr marL="0" lvl="1" indent="0" hangingPunct="1"/>
            <a:r>
              <a:rPr lang="en-US" sz="2400">
                <a:latin typeface="Cambria" pitchFamily="18"/>
                <a:cs typeface="Arial" pitchFamily="34"/>
              </a:rPr>
              <a:t>One explanation might be …</a:t>
            </a:r>
          </a:p>
          <a:p>
            <a:pPr marL="0" lvl="1" indent="0" hangingPunct="1"/>
            <a:r>
              <a:rPr lang="en-US" sz="2400">
                <a:latin typeface="Cambria" pitchFamily="18"/>
                <a:cs typeface="Arial" pitchFamily="34"/>
              </a:rPr>
              <a:t>One interpretation may be…</a:t>
            </a:r>
          </a:p>
          <a:p>
            <a:pPr marL="0" lvl="1" indent="0" hangingPunct="1"/>
            <a:r>
              <a:rPr lang="en-US" sz="2400">
                <a:latin typeface="Cambria" pitchFamily="18"/>
                <a:cs typeface="Arial" pitchFamily="34"/>
              </a:rPr>
              <a:t>The data suggest…</a:t>
            </a:r>
          </a:p>
          <a:p>
            <a:pPr marL="0" lvl="1" indent="0" hangingPunct="1"/>
            <a:r>
              <a:rPr lang="en-US" sz="2400">
                <a:latin typeface="Cambria" pitchFamily="18"/>
                <a:cs typeface="Arial" pitchFamily="34"/>
              </a:rPr>
              <a:t>The results appear…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hangingPunct="1"/>
            <a:r>
              <a:rPr lang="en-US">
                <a:latin typeface="Cambria" pitchFamily="18"/>
                <a:cs typeface="Arial" pitchFamily="34"/>
              </a:rPr>
              <a:t>Use transitions: </a:t>
            </a:r>
          </a:p>
          <a:p>
            <a:pPr marL="0" lvl="1" indent="0" hangingPunct="1">
              <a:spcBef>
                <a:spcPts val="799"/>
              </a:spcBef>
            </a:pPr>
            <a:r>
              <a:rPr lang="en-US" sz="2400">
                <a:latin typeface="Cambria" pitchFamily="18"/>
                <a:cs typeface="Arial" pitchFamily="34"/>
              </a:rPr>
              <a:t>Notably,…</a:t>
            </a:r>
          </a:p>
          <a:p>
            <a:pPr marL="0" lvl="1" indent="0" hangingPunct="1">
              <a:spcBef>
                <a:spcPts val="799"/>
              </a:spcBef>
            </a:pPr>
            <a:r>
              <a:rPr lang="en-US" sz="2400">
                <a:latin typeface="Cambria" pitchFamily="18"/>
                <a:cs typeface="Arial" pitchFamily="34"/>
              </a:rPr>
              <a:t>In contrast,…</a:t>
            </a:r>
          </a:p>
          <a:p>
            <a:pPr marL="0" lvl="1" indent="0" hangingPunct="1">
              <a:spcBef>
                <a:spcPts val="799"/>
              </a:spcBef>
            </a:pPr>
            <a:r>
              <a:rPr lang="en-US" sz="2400">
                <a:latin typeface="Cambria" pitchFamily="18"/>
                <a:cs typeface="Arial" pitchFamily="34"/>
              </a:rPr>
              <a:t>Similarly,…</a:t>
            </a:r>
          </a:p>
          <a:p>
            <a:pPr marL="0" lvl="1" indent="0" hangingPunct="1">
              <a:spcBef>
                <a:spcPts val="799"/>
              </a:spcBef>
            </a:pPr>
            <a:r>
              <a:rPr lang="en-US" sz="2400">
                <a:latin typeface="Cambria" pitchFamily="18"/>
                <a:cs typeface="Arial" pitchFamily="34"/>
              </a:rPr>
              <a:t>First,… Second,… Third,… (avoid using </a:t>
            </a:r>
            <a:r>
              <a:rPr lang="en-US" sz="2400" i="1">
                <a:latin typeface="Cambria" pitchFamily="18"/>
                <a:cs typeface="Arial" pitchFamily="34"/>
              </a:rPr>
              <a:t>firstly, secondly, thirdly</a:t>
            </a:r>
            <a:r>
              <a:rPr lang="en-US" sz="2400">
                <a:latin typeface="Cambria" pitchFamily="18"/>
                <a:cs typeface="Arial" pitchFamily="34"/>
              </a:rPr>
              <a:t>)</a:t>
            </a:r>
          </a:p>
          <a:p>
            <a:pPr marL="0" lvl="0" indent="0" hangingPunct="1">
              <a:spcBef>
                <a:spcPts val="598"/>
              </a:spcBef>
              <a:buNone/>
            </a:pPr>
            <a:endParaRPr lang="en-US" sz="2400">
              <a:latin typeface="Arial" pitchFamily="34"/>
              <a:cs typeface="Arial" pitchFamily="34"/>
            </a:endParaRPr>
          </a:p>
          <a:p>
            <a:pPr lvl="0" hangingPunct="1">
              <a:spcBef>
                <a:spcPts val="598"/>
              </a:spcBef>
              <a:buNone/>
            </a:pPr>
            <a:endParaRPr lang="en-US" sz="2400">
              <a:latin typeface="Arial" pitchFamily="34"/>
              <a:cs typeface="Arial" pitchFamily="34"/>
            </a:endParaRPr>
          </a:p>
          <a:p>
            <a:pPr marL="0" lvl="0" indent="0" hangingPunct="1">
              <a:spcBef>
                <a:spcPts val="598"/>
              </a:spcBef>
              <a:buNone/>
            </a:pPr>
            <a:endParaRPr lang="en-US" sz="2400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Title 53"/>
          <p:cNvSpPr txBox="1">
            <a:spLocks noGrp="1"/>
          </p:cNvSpPr>
          <p:nvPr>
            <p:ph type="title" idx="4294967295"/>
          </p:nvPr>
        </p:nvSpPr>
        <p:spPr>
          <a:xfrm>
            <a:off x="457200" y="272520"/>
            <a:ext cx="8229600" cy="1146960"/>
          </a:xfrm>
        </p:spPr>
        <p:txBody>
          <a:bodyPr/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r>
              <a:rPr lang="en-US"/>
              <a:t>Hierarchy of Authority</a:t>
            </a:r>
          </a:p>
        </p:txBody>
      </p:sp>
      <p:sp>
        <p:nvSpPr>
          <p:cNvPr id="55" name="Text Placeholder 54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3886200"/>
          </a:xfrm>
        </p:spPr>
        <p:txBody>
          <a:bodyPr/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/>
            <a:r>
              <a:rPr lang="en-US">
                <a:latin typeface="Cambria" pitchFamily="18"/>
              </a:rPr>
              <a:t>Journal</a:t>
            </a:r>
          </a:p>
          <a:p>
            <a:pPr lvl="0"/>
            <a:r>
              <a:rPr lang="en-US">
                <a:latin typeface="Cambria" pitchFamily="18"/>
              </a:rPr>
              <a:t>Instructor</a:t>
            </a:r>
          </a:p>
          <a:p>
            <a:pPr lvl="0"/>
            <a:r>
              <a:rPr lang="en-US">
                <a:latin typeface="Cambria" pitchFamily="18"/>
              </a:rPr>
              <a:t>APA Manual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Other Consider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74444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Do not use “this study,” “this present study” or “the current study” to refer to someone else’s work—use them to refer to your own study.</a:t>
            </a:r>
          </a:p>
          <a:p>
            <a:pPr marL="0" lvl="0" indent="0" hangingPunct="1"/>
            <a:endParaRPr lang="en-US" sz="1200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Use past tense for results.</a:t>
            </a:r>
          </a:p>
          <a:p>
            <a:pPr marL="0" lvl="0" indent="0" hangingPunct="1"/>
            <a:endParaRPr lang="en-US" sz="1200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Use present tense for conclusions.</a:t>
            </a:r>
          </a:p>
          <a:p>
            <a:pPr marL="0" lvl="0" indent="0" hangingPunct="1">
              <a:spcBef>
                <a:spcPts val="649"/>
              </a:spcBef>
            </a:pPr>
            <a:endParaRPr lang="en-US" sz="2600">
              <a:latin typeface="Arial" pitchFamily="34"/>
              <a:cs typeface="Arial" pitchFamily="34"/>
            </a:endParaRPr>
          </a:p>
          <a:p>
            <a:pPr marL="0" lvl="0" indent="0" hangingPunct="1">
              <a:spcBef>
                <a:spcPts val="649"/>
              </a:spcBef>
            </a:pPr>
            <a:endParaRPr lang="en-US" sz="2600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pecial Situ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505980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457200" lvl="0" indent="0" hangingPunct="1">
              <a:lnSpc>
                <a:spcPct val="90000"/>
              </a:lnSpc>
              <a:buNone/>
            </a:pPr>
            <a:r>
              <a:rPr lang="en-US">
                <a:latin typeface="Cambria" pitchFamily="18"/>
                <a:cs typeface="Arial" pitchFamily="34"/>
              </a:rPr>
              <a:t>Find primary sources when possible.</a:t>
            </a:r>
          </a:p>
          <a:p>
            <a:pPr marL="457200" lvl="0" indent="0" hangingPunct="1">
              <a:lnSpc>
                <a:spcPct val="90000"/>
              </a:lnSpc>
              <a:buNone/>
            </a:pPr>
            <a:r>
              <a:rPr lang="en-US" u="sng">
                <a:latin typeface="Cambria" pitchFamily="18"/>
                <a:cs typeface="Arial" pitchFamily="34"/>
              </a:rPr>
              <a:t>If unable to locate the primary source:</a:t>
            </a:r>
          </a:p>
          <a:p>
            <a:pPr marL="457200" lvl="0" indent="0" hangingPunct="1">
              <a:lnSpc>
                <a:spcPct val="90000"/>
              </a:lnSpc>
              <a:buNone/>
            </a:pPr>
            <a:endParaRPr lang="en-US" sz="2400" u="sng">
              <a:latin typeface="Cambria" pitchFamily="18"/>
              <a:cs typeface="Arial" pitchFamily="34"/>
            </a:endParaRPr>
          </a:p>
          <a:p>
            <a:pPr marL="457200" lvl="0" indent="0" hangingPunct="1">
              <a:lnSpc>
                <a:spcPct val="90000"/>
              </a:lnSpc>
            </a:pPr>
            <a:r>
              <a:rPr lang="en-US" u="sng">
                <a:latin typeface="Cambria" pitchFamily="18"/>
                <a:cs typeface="Arial" pitchFamily="34"/>
              </a:rPr>
              <a:t>In-text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457200" algn="l"/>
                <a:tab pos="914400" algn="l"/>
                <a:tab pos="1828799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2400">
                <a:latin typeface="Cambria" pitchFamily="18"/>
                <a:cs typeface="Arial" pitchFamily="34"/>
              </a:rPr>
              <a:t>Skinner (2000) found no evidence of emotion in rats (</a:t>
            </a:r>
            <a:r>
              <a:rPr lang="en-US" sz="2400" u="sng">
                <a:solidFill>
                  <a:srgbClr val="0070C0"/>
                </a:solidFill>
                <a:latin typeface="Cambria" pitchFamily="18"/>
                <a:cs typeface="Arial" pitchFamily="34"/>
              </a:rPr>
              <a:t>as cited in </a:t>
            </a:r>
            <a:r>
              <a:rPr lang="en-US" sz="2400">
                <a:latin typeface="Cambria" pitchFamily="18"/>
                <a:cs typeface="Arial" pitchFamily="34"/>
              </a:rPr>
              <a:t>Smith &amp; Jones, 2006).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457200" algn="l"/>
                <a:tab pos="914400" algn="l"/>
                <a:tab pos="1828799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200">
              <a:latin typeface="Cambria" pitchFamily="18"/>
              <a:cs typeface="Arial" pitchFamily="34"/>
            </a:endParaRP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tabLst>
                <a:tab pos="457200" algn="l"/>
                <a:tab pos="914400" algn="l"/>
                <a:tab pos="1828799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u="sng">
                <a:latin typeface="Cambria" pitchFamily="18"/>
                <a:cs typeface="Arial" pitchFamily="34"/>
              </a:rPr>
              <a:t>Reference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  <a:tabLst>
                <a:tab pos="457200" algn="l"/>
                <a:tab pos="914400" algn="l"/>
                <a:tab pos="1828799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en-US" sz="2400">
                <a:latin typeface="Cambria" pitchFamily="18"/>
                <a:cs typeface="Arial" pitchFamily="34"/>
              </a:rPr>
              <a:t>Smith, J., &amp; Jones, B. (2006).  </a:t>
            </a:r>
            <a:r>
              <a:rPr lang="en-US" sz="2400" i="1">
                <a:latin typeface="Cambria" pitchFamily="18"/>
                <a:cs typeface="Arial" pitchFamily="34"/>
              </a:rPr>
              <a:t>Title. </a:t>
            </a:r>
            <a:r>
              <a:rPr lang="en-US" sz="2400">
                <a:latin typeface="Cambria" pitchFamily="18"/>
                <a:cs typeface="Arial" pitchFamily="34"/>
              </a:rPr>
              <a:t>etc.</a:t>
            </a:r>
            <a:r>
              <a:rPr lang="en-US" sz="2400" i="1">
                <a:latin typeface="Cambria" pitchFamily="18"/>
                <a:cs typeface="Arial" pitchFamily="34"/>
              </a:rPr>
              <a:t> </a:t>
            </a:r>
            <a:r>
              <a:rPr lang="en-US" i="1">
                <a:latin typeface="Cambria" pitchFamily="18"/>
                <a:cs typeface="Arial" pitchFamily="34"/>
              </a:rPr>
              <a:t>	   </a:t>
            </a:r>
            <a:r>
              <a:rPr lang="en-US" b="1" i="1">
                <a:latin typeface="Arial" pitchFamily="34"/>
                <a:cs typeface="Arial" pitchFamily="34"/>
              </a:rPr>
              <a:t>			</a:t>
            </a:r>
          </a:p>
          <a:p>
            <a:pPr marL="457200" lvl="0" indent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b="1" i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6180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hangingPunct="1">
              <a:lnSpc>
                <a:spcPct val="90000"/>
              </a:lnSpc>
              <a:buNone/>
            </a:pPr>
            <a:r>
              <a:rPr lang="en-US">
                <a:latin typeface="Cambria" pitchFamily="18"/>
                <a:cs typeface="Arial" pitchFamily="34"/>
              </a:rPr>
              <a:t>Break URL [and I assume doi] </a:t>
            </a:r>
            <a:r>
              <a:rPr lang="en-US" u="sng">
                <a:solidFill>
                  <a:srgbClr val="0070C0"/>
                </a:solidFill>
                <a:latin typeface="Cambria" pitchFamily="18"/>
                <a:cs typeface="Arial" pitchFamily="34"/>
              </a:rPr>
              <a:t>before</a:t>
            </a:r>
            <a:r>
              <a:rPr lang="en-US">
                <a:solidFill>
                  <a:srgbClr val="0070C0"/>
                </a:solidFill>
                <a:latin typeface="Cambria" pitchFamily="18"/>
                <a:cs typeface="Arial" pitchFamily="34"/>
              </a:rPr>
              <a:t> </a:t>
            </a:r>
            <a:r>
              <a:rPr lang="en-US">
                <a:latin typeface="Cambria" pitchFamily="18"/>
                <a:cs typeface="Arial" pitchFamily="34"/>
              </a:rPr>
              <a:t>most punctuation (exception is </a:t>
            </a:r>
            <a:br>
              <a:rPr lang="en-US">
                <a:latin typeface="Cambria" pitchFamily="18"/>
                <a:cs typeface="Arial" pitchFamily="34"/>
              </a:rPr>
            </a:br>
            <a:r>
              <a:rPr lang="en-US">
                <a:latin typeface="Cambria" pitchFamily="18"/>
                <a:cs typeface="Arial" pitchFamily="34"/>
              </a:rPr>
              <a:t>http:// ); do not add a hyphen.</a:t>
            </a:r>
          </a:p>
          <a:p>
            <a:pPr lvl="0" hangingPunct="1">
              <a:lnSpc>
                <a:spcPct val="90000"/>
              </a:lnSpc>
              <a:spcBef>
                <a:spcPts val="899"/>
              </a:spcBef>
              <a:buNone/>
            </a:pPr>
            <a:endParaRPr lang="en-US" b="1">
              <a:latin typeface="Cambria" pitchFamily="18"/>
              <a:cs typeface="Arial" pitchFamily="34"/>
            </a:endParaRPr>
          </a:p>
          <a:p>
            <a:pPr lvl="0" hangingPunct="1">
              <a:spcBef>
                <a:spcPts val="697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>
                <a:latin typeface="Cambria" pitchFamily="18"/>
                <a:cs typeface="Arial" pitchFamily="34"/>
              </a:rPr>
              <a:t>O’Keefe, E. (n.d.). </a:t>
            </a:r>
            <a:r>
              <a:rPr lang="en-US" sz="2400" i="1">
                <a:latin typeface="Cambria" pitchFamily="18"/>
                <a:cs typeface="Arial" pitchFamily="34"/>
              </a:rPr>
              <a:t>Egoism &amp; the crisis in Western values. </a:t>
            </a:r>
            <a:r>
              <a:rPr lang="en-US" sz="2400">
                <a:latin typeface="Cambria" pitchFamily="18"/>
                <a:cs typeface="Arial" pitchFamily="34"/>
              </a:rPr>
              <a:t>Retrieved from http://www.onlineoriginals.com 	</a:t>
            </a:r>
            <a:r>
              <a:rPr lang="en-US" sz="2400">
                <a:solidFill>
                  <a:srgbClr val="0070C0"/>
                </a:solidFill>
                <a:latin typeface="Cambria" pitchFamily="18"/>
                <a:cs typeface="Arial" pitchFamily="34"/>
              </a:rPr>
              <a:t>/s</a:t>
            </a:r>
            <a:r>
              <a:rPr lang="en-US" sz="2400">
                <a:latin typeface="Cambria" pitchFamily="18"/>
                <a:cs typeface="Arial" pitchFamily="34"/>
              </a:rPr>
              <a:t>howitem.asp?itemID=135</a:t>
            </a:r>
          </a:p>
          <a:p>
            <a:pPr lvl="0" hangingPunct="1">
              <a:lnSpc>
                <a:spcPct val="90000"/>
              </a:lnSpc>
              <a:spcBef>
                <a:spcPts val="697"/>
              </a:spcBef>
              <a:buNone/>
            </a:pPr>
            <a:endParaRPr lang="en-US" sz="2800" b="1">
              <a:latin typeface="Arial" pitchFamily="34"/>
              <a:cs typeface="Arial" pitchFamily="34"/>
            </a:endParaRP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457200"/>
            <a:ext cx="8229600" cy="83843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Additional Style Notes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380880" y="1447919"/>
            <a:ext cx="8305920" cy="441972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buNone/>
            </a:pPr>
            <a:endParaRPr lang="en-US" sz="2400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 sz="2400">
                <a:latin typeface="Cambria" pitchFamily="18"/>
                <a:cs typeface="Arial" pitchFamily="34"/>
              </a:rPr>
              <a:t>Generally, direct quotations should be </a:t>
            </a:r>
            <a:r>
              <a:rPr lang="en-US" sz="2400" u="sng">
                <a:latin typeface="Cambria" pitchFamily="18"/>
                <a:cs typeface="Arial" pitchFamily="34"/>
              </a:rPr>
              <a:t>used sparingly</a:t>
            </a:r>
            <a:r>
              <a:rPr lang="en-US" sz="2400">
                <a:latin typeface="Cambria" pitchFamily="18"/>
                <a:cs typeface="Arial" pitchFamily="34"/>
              </a:rPr>
              <a:t> (or not at all) in APA papers (varies with discipline).</a:t>
            </a:r>
          </a:p>
          <a:p>
            <a:pPr marL="0" lvl="0" indent="0" hangingPunct="1"/>
            <a:endParaRPr lang="en-US" sz="2400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 sz="2400">
                <a:latin typeface="Cambria" pitchFamily="18"/>
                <a:cs typeface="Arial" pitchFamily="34"/>
              </a:rPr>
              <a:t>Studies are summarized and results are paraphrased, except when the author's original words are </a:t>
            </a:r>
            <a:r>
              <a:rPr lang="en-US" sz="2400" u="sng">
                <a:latin typeface="Cambria" pitchFamily="18"/>
                <a:cs typeface="Arial" pitchFamily="34"/>
              </a:rPr>
              <a:t>unique and difficult to put into different words. 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me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Always Give Credit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1066320" y="1600200"/>
            <a:ext cx="762012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Document ALL sources accurately and completely</a:t>
            </a:r>
          </a:p>
          <a:p>
            <a:pPr marL="0" lvl="0" indent="0" hangingPunct="1"/>
            <a:endParaRPr lang="en-US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Include in-text citations</a:t>
            </a:r>
          </a:p>
          <a:p>
            <a:pPr marL="0" lvl="0" indent="0" hangingPunct="1"/>
            <a:endParaRPr lang="en-US">
              <a:latin typeface="Cambria" pitchFamily="18"/>
              <a:cs typeface="Arial" pitchFamily="34"/>
            </a:endParaRPr>
          </a:p>
          <a:p>
            <a:pPr marL="0" lvl="0" indent="0" hangingPunct="1"/>
            <a:r>
              <a:rPr lang="en-US">
                <a:latin typeface="Cambria" pitchFamily="18"/>
                <a:cs typeface="Arial" pitchFamily="34"/>
              </a:rPr>
              <a:t>Create a reference page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Line 13"/>
          <p:cNvSpPr/>
          <p:nvPr/>
        </p:nvSpPr>
        <p:spPr>
          <a:xfrm>
            <a:off x="1938239" y="6248520"/>
            <a:ext cx="7205761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4"/>
          <p:cNvSpPr/>
          <p:nvPr/>
        </p:nvSpPr>
        <p:spPr>
          <a:xfrm>
            <a:off x="1974960" y="6400799"/>
            <a:ext cx="716904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upport Resour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Support Resources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609480" y="1523880"/>
            <a:ext cx="822960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hangingPunct="1">
              <a:spcBef>
                <a:spcPts val="899"/>
              </a:spcBef>
              <a:buNone/>
            </a:pPr>
            <a:r>
              <a:rPr lang="en-US">
                <a:latin typeface="Cambria" pitchFamily="18"/>
                <a:cs typeface="Arial" pitchFamily="34"/>
              </a:rPr>
              <a:t>Center for Writers</a:t>
            </a: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Location: Room No. 6, Main Library</a:t>
            </a: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Telephone: (701) 231-7927</a:t>
            </a: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Email: ndsu.cfw@ndsu.edu</a:t>
            </a:r>
          </a:p>
          <a:p>
            <a:pPr marL="0" lvl="0" indent="0" hangingPunct="1">
              <a:spcBef>
                <a:spcPts val="748"/>
              </a:spcBef>
            </a:pPr>
            <a:r>
              <a:rPr lang="en-US">
                <a:latin typeface="Cambria" pitchFamily="18"/>
                <a:cs typeface="Arial" pitchFamily="34"/>
              </a:rPr>
              <a:t>Website: </a:t>
            </a:r>
            <a:r>
              <a:rPr lang="en-US">
                <a:solidFill>
                  <a:srgbClr val="8E58B6"/>
                </a:solidFill>
                <a:latin typeface="Cambria" pitchFamily="18"/>
                <a:cs typeface="Arial" pitchFamily="34"/>
                <a:hlinkClick r:id="rId3"/>
              </a:rPr>
              <a:t>http://www.ndsu.edu/cfwriters/</a:t>
            </a:r>
          </a:p>
          <a:p>
            <a:pPr marL="0" lvl="0" indent="0" hangingPunct="1">
              <a:spcBef>
                <a:spcPts val="748"/>
              </a:spcBef>
            </a:pPr>
            <a:endParaRPr lang="en-US" sz="3000" b="1">
              <a:latin typeface="Arial" pitchFamily="34"/>
              <a:cs typeface="Arial" pitchFamily="34"/>
            </a:endParaRP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Online Resources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143000"/>
            <a:ext cx="8229600" cy="6570004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</a:pPr>
            <a:r>
              <a:rPr lang="en-US" sz="2400" dirty="0">
                <a:latin typeface="Cambria" pitchFamily="18"/>
                <a:ea typeface="MS PGothic" pitchFamily="34"/>
              </a:rPr>
              <a:t>The APA homepage at </a:t>
            </a:r>
            <a:r>
              <a:rPr lang="en-US" sz="2400" dirty="0">
                <a:solidFill>
                  <a:srgbClr val="8E58B6"/>
                </a:solidFill>
                <a:latin typeface="Cambria" pitchFamily="18"/>
                <a:ea typeface="MS PGothic" pitchFamily="34"/>
                <a:hlinkClick r:id="rId3"/>
              </a:rPr>
              <a:t>http://www.apa.org/</a:t>
            </a:r>
            <a:r>
              <a:rPr lang="en-US" sz="2400" dirty="0">
                <a:latin typeface="Cambria" pitchFamily="18"/>
                <a:ea typeface="MS PGothic" pitchFamily="34"/>
              </a:rPr>
              <a:t> has a “Quick Link” to “Quick Answers.”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 sz="2400" dirty="0">
                <a:latin typeface="Cambria" pitchFamily="18"/>
                <a:ea typeface="MS PGothic" pitchFamily="34"/>
              </a:rPr>
              <a:t> Sample paper: </a:t>
            </a:r>
            <a:r>
              <a:rPr lang="en-US" sz="2400" dirty="0">
                <a:solidFill>
                  <a:srgbClr val="8E58B6"/>
                </a:solidFill>
                <a:latin typeface="Cambria" pitchFamily="18"/>
                <a:cs typeface="Arial" pitchFamily="34"/>
                <a:hlinkClick r:id="rId4"/>
              </a:rPr>
              <a:t>http://supp.apa.org/style/PM6E-Corrected-Sample-Papers.pdf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 sz="2400" dirty="0">
                <a:latin typeface="Cambria" pitchFamily="18"/>
                <a:ea typeface="MS PGothic" pitchFamily="34"/>
              </a:rPr>
              <a:t>Basic APA Style online tutorial:</a:t>
            </a:r>
          </a:p>
          <a:p>
            <a:pPr lvl="0" hangingPunct="1">
              <a:lnSpc>
                <a:spcPct val="90000"/>
              </a:lnSpc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 dirty="0" smtClean="0">
                <a:solidFill>
                  <a:srgbClr val="8E58B6"/>
                </a:solidFill>
                <a:latin typeface="Cambria" pitchFamily="18"/>
                <a:ea typeface="MS PGothic" pitchFamily="34"/>
                <a:hlinkClick r:id="rId5"/>
              </a:rPr>
              <a:t>http</a:t>
            </a:r>
            <a:r>
              <a:rPr lang="en-US" sz="2400" dirty="0">
                <a:solidFill>
                  <a:srgbClr val="8E58B6"/>
                </a:solidFill>
                <a:latin typeface="Cambria" pitchFamily="18"/>
                <a:ea typeface="MS PGothic" pitchFamily="34"/>
                <a:hlinkClick r:id="rId5"/>
              </a:rPr>
              <a:t>://flash1r.apa.org/apastyle/basics/index.htm</a:t>
            </a:r>
          </a:p>
          <a:p>
            <a:pPr marL="0" lvl="0" indent="0" hangingPunct="1">
              <a:lnSpc>
                <a:spcPct val="90000"/>
              </a:lnSpc>
            </a:pPr>
            <a:r>
              <a:rPr lang="en-US" sz="2400" dirty="0">
                <a:latin typeface="Cambria" pitchFamily="18"/>
                <a:ea typeface="MS PGothic" pitchFamily="34"/>
              </a:rPr>
              <a:t>CFW website links to online handbooks and this presentation: </a:t>
            </a:r>
            <a:r>
              <a:rPr lang="en-US" sz="2400" dirty="0" smtClean="0">
                <a:solidFill>
                  <a:srgbClr val="8E58B6"/>
                </a:solidFill>
                <a:latin typeface="Cambria" pitchFamily="18"/>
                <a:ea typeface="MS PGothic" pitchFamily="34"/>
                <a:hlinkClick r:id="rId6"/>
              </a:rPr>
              <a:t>http</a:t>
            </a:r>
            <a:r>
              <a:rPr lang="en-US" sz="2400" dirty="0">
                <a:solidFill>
                  <a:srgbClr val="8E58B6"/>
                </a:solidFill>
                <a:latin typeface="Cambria" pitchFamily="18"/>
                <a:ea typeface="MS PGothic" pitchFamily="34"/>
                <a:hlinkClick r:id="rId6"/>
              </a:rPr>
              <a:t>://www.ndsu.edu/cfwriters/documenting_sources/</a:t>
            </a:r>
          </a:p>
          <a:p>
            <a:pPr marL="0" lvl="0" indent="0" hangingPunct="1"/>
            <a:r>
              <a:rPr lang="en-US" sz="2400" dirty="0">
                <a:latin typeface="Cambria" pitchFamily="18"/>
                <a:ea typeface="MS PGothic" pitchFamily="34"/>
              </a:rPr>
              <a:t>Purdue OWL:</a:t>
            </a:r>
          </a:p>
          <a:p>
            <a:pPr marL="0" lvl="0" indent="0" hangingPunct="1"/>
            <a:r>
              <a:rPr lang="en-US" sz="2400" dirty="0">
                <a:solidFill>
                  <a:srgbClr val="8E58B6"/>
                </a:solidFill>
                <a:latin typeface="Cambria" pitchFamily="18"/>
                <a:ea typeface="MS PGothic" pitchFamily="34"/>
                <a:hlinkClick r:id="rId7"/>
              </a:rPr>
              <a:t>http://owl.english.purdue.edu/owl/</a:t>
            </a:r>
          </a:p>
          <a:p>
            <a:pPr lvl="0" hangingPunct="1">
              <a:lnSpc>
                <a:spcPct val="90000"/>
              </a:lnSpc>
              <a:buNone/>
            </a:pPr>
            <a:endParaRPr lang="en-US" sz="2400" b="1" dirty="0">
              <a:latin typeface="Cambria" pitchFamily="18"/>
              <a:ea typeface="MS PGothic" pitchFamily="34"/>
            </a:endParaRPr>
          </a:p>
          <a:p>
            <a:pPr lvl="0" hangingPunct="1">
              <a:lnSpc>
                <a:spcPct val="90000"/>
              </a:lnSpc>
              <a:buNone/>
            </a:pPr>
            <a:endParaRPr lang="en-US" b="1" dirty="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ea typeface="MS PGothic" pitchFamily="34"/>
            </a:endParaRP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 dirty="0">
                <a:latin typeface="Arial" pitchFamily="34"/>
                <a:ea typeface="MS PGothic" pitchFamily="34"/>
              </a:rPr>
              <a:t/>
            </a:r>
            <a:br>
              <a:rPr lang="en-US" sz="2400" b="1" dirty="0">
                <a:latin typeface="Arial" pitchFamily="34"/>
                <a:ea typeface="MS PGothic" pitchFamily="34"/>
              </a:rPr>
            </a:br>
            <a:endParaRPr lang="en-US" sz="2400" b="1" dirty="0">
              <a:latin typeface="Arial" pitchFamily="34"/>
              <a:ea typeface="MS PGothic" pitchFamily="34"/>
            </a:endParaRP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sour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Online Resources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92120" y="1390680"/>
            <a:ext cx="822960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  <a:spcBef>
                <a:spcPts val="598"/>
              </a:spcBef>
            </a:pPr>
            <a:r>
              <a:rPr lang="en-US" sz="2400" b="1" dirty="0">
                <a:latin typeface="Arial" pitchFamily="34"/>
                <a:cs typeface="Arial" pitchFamily="34"/>
              </a:rPr>
              <a:t>The Center for  Writers website includes a handy guide called “APA Style in a Nutshell”</a:t>
            </a: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sz="2400" b="1" dirty="0">
                <a:cs typeface="Arial" pitchFamily="34"/>
              </a:rPr>
              <a:t>	</a:t>
            </a:r>
            <a:r>
              <a:rPr lang="en-US" sz="2400" b="1" dirty="0" smtClean="0">
                <a:solidFill>
                  <a:srgbClr val="8E58B6"/>
                </a:solidFill>
                <a:cs typeface="Arial" pitchFamily="34"/>
                <a:hlinkClick r:id="rId3"/>
              </a:rPr>
              <a:t>http</a:t>
            </a:r>
            <a:r>
              <a:rPr lang="en-US" sz="2400" b="1" dirty="0">
                <a:solidFill>
                  <a:srgbClr val="8E58B6"/>
                </a:solidFill>
                <a:cs typeface="Arial" pitchFamily="34"/>
                <a:hlinkClick r:id="rId3"/>
              </a:rPr>
              <a:t>://www.ndsu.edu/cfwriters/documenting_sources/</a:t>
            </a:r>
          </a:p>
          <a:p>
            <a:pPr marL="0" lvl="0" indent="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 dirty="0">
                <a:latin typeface="Arial" pitchFamily="34"/>
                <a:cs typeface="Arial" pitchFamily="34"/>
              </a:rPr>
              <a:t>“Documenting Sources”</a:t>
            </a:r>
          </a:p>
          <a:p>
            <a:pPr marL="742680" lvl="0" indent="-28548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 dirty="0">
                <a:latin typeface="Arial" pitchFamily="34"/>
                <a:cs typeface="Arial" pitchFamily="34"/>
              </a:rPr>
              <a:t>“American Psychological Association (APA) for Social Sciences.”</a:t>
            </a: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  <a:p>
            <a:pPr marL="742680" lvl="0" indent="-28548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 dirty="0">
                <a:latin typeface="Arial" pitchFamily="34"/>
                <a:cs typeface="Arial" pitchFamily="34"/>
              </a:rPr>
              <a:t>“APA Style in a Nutshell”</a:t>
            </a: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endParaRPr lang="en-US" sz="2400" b="1" dirty="0">
              <a:latin typeface="Arial" pitchFamily="34"/>
              <a:cs typeface="Arial" pitchFamily="34"/>
            </a:endParaRPr>
          </a:p>
        </p:txBody>
      </p:sp>
      <p:sp>
        <p:nvSpPr>
          <p:cNvPr id="4" name="Line 5"/>
          <p:cNvSpPr/>
          <p:nvPr/>
        </p:nvSpPr>
        <p:spPr>
          <a:xfrm>
            <a:off x="2514600" y="3276720"/>
            <a:ext cx="0" cy="380880"/>
          </a:xfrm>
          <a:prstGeom prst="line">
            <a:avLst/>
          </a:prstGeom>
          <a:noFill/>
          <a:ln w="9360">
            <a:solidFill>
              <a:srgbClr val="000000"/>
            </a:solidFill>
            <a:prstDash val="solid"/>
            <a:miter/>
            <a:tailEnd type="arrow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6"/>
          <p:cNvSpPr/>
          <p:nvPr/>
        </p:nvSpPr>
        <p:spPr>
          <a:xfrm>
            <a:off x="2514600" y="4419720"/>
            <a:ext cx="0" cy="380880"/>
          </a:xfrm>
          <a:prstGeom prst="line">
            <a:avLst/>
          </a:prstGeom>
          <a:noFill/>
          <a:ln w="9360">
            <a:solidFill>
              <a:srgbClr val="000000"/>
            </a:solidFill>
            <a:prstDash val="solid"/>
            <a:miter/>
            <a:tailEnd type="arrow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6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7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owerPoint Presen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>
              <a:buNone/>
            </a:pPr>
            <a:endParaRPr lang="en-US"/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609480" y="1676519"/>
            <a:ext cx="7925040" cy="452628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lvl="0" algn="ctr" hangingPunct="1">
              <a:spcBef>
                <a:spcPts val="1100"/>
              </a:spcBef>
              <a:buNone/>
            </a:pPr>
            <a:endParaRPr lang="en-US" sz="4400">
              <a:latin typeface="Arial" pitchFamily="34"/>
              <a:cs typeface="Arial" pitchFamily="34"/>
            </a:endParaRPr>
          </a:p>
          <a:p>
            <a:pPr lvl="0" algn="ctr" hangingPunct="1">
              <a:spcBef>
                <a:spcPts val="1500"/>
              </a:spcBef>
              <a:buNone/>
            </a:pPr>
            <a:r>
              <a:rPr lang="en-US" sz="6000" b="1">
                <a:latin typeface="Arial" pitchFamily="34"/>
                <a:cs typeface="Arial" pitchFamily="34"/>
              </a:rPr>
              <a:t>Questions?</a:t>
            </a:r>
          </a:p>
        </p:txBody>
      </p:sp>
      <p:sp>
        <p:nvSpPr>
          <p:cNvPr id="4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Line 13"/>
          <p:cNvSpPr/>
          <p:nvPr/>
        </p:nvSpPr>
        <p:spPr>
          <a:xfrm>
            <a:off x="609480" y="6400799"/>
            <a:ext cx="8305919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Line 14"/>
          <p:cNvSpPr/>
          <p:nvPr/>
        </p:nvSpPr>
        <p:spPr>
          <a:xfrm>
            <a:off x="609480" y="6553080"/>
            <a:ext cx="8305919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6" name="Freeform 20"/>
          <p:cNvSpPr/>
          <p:nvPr/>
        </p:nvSpPr>
        <p:spPr>
          <a:xfrm>
            <a:off x="563400" y="6642000"/>
            <a:ext cx="79560" cy="82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7" name="Freeform 21"/>
          <p:cNvSpPr/>
          <p:nvPr/>
        </p:nvSpPr>
        <p:spPr>
          <a:xfrm>
            <a:off x="633240" y="6656399"/>
            <a:ext cx="5256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8" name="Freeform 22"/>
          <p:cNvSpPr/>
          <p:nvPr/>
        </p:nvSpPr>
        <p:spPr>
          <a:xfrm>
            <a:off x="679320" y="6656399"/>
            <a:ext cx="5580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9" name="Freeform 23"/>
          <p:cNvSpPr/>
          <p:nvPr/>
        </p:nvSpPr>
        <p:spPr>
          <a:xfrm>
            <a:off x="727200" y="6637320"/>
            <a:ext cx="4428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0" name="Freeform 24"/>
          <p:cNvSpPr/>
          <p:nvPr/>
        </p:nvSpPr>
        <p:spPr>
          <a:xfrm>
            <a:off x="754199" y="6634079"/>
            <a:ext cx="60120" cy="9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1" name="Freeform 25"/>
          <p:cNvSpPr/>
          <p:nvPr/>
        </p:nvSpPr>
        <p:spPr>
          <a:xfrm>
            <a:off x="835200" y="6640559"/>
            <a:ext cx="7128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2" name="Freeform 26"/>
          <p:cNvSpPr/>
          <p:nvPr/>
        </p:nvSpPr>
        <p:spPr>
          <a:xfrm>
            <a:off x="901800" y="6656399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3" name="Freeform 27"/>
          <p:cNvSpPr/>
          <p:nvPr/>
        </p:nvSpPr>
        <p:spPr>
          <a:xfrm>
            <a:off x="952560" y="6634079"/>
            <a:ext cx="65160" cy="9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4" name="Freeform 28"/>
          <p:cNvSpPr/>
          <p:nvPr/>
        </p:nvSpPr>
        <p:spPr>
          <a:xfrm>
            <a:off x="1009799" y="6656399"/>
            <a:ext cx="5400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5" name="Freeform 29"/>
          <p:cNvSpPr/>
          <p:nvPr/>
        </p:nvSpPr>
        <p:spPr>
          <a:xfrm>
            <a:off x="1066680" y="6637320"/>
            <a:ext cx="414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6" name="Freeform 30"/>
          <p:cNvSpPr/>
          <p:nvPr/>
        </p:nvSpPr>
        <p:spPr>
          <a:xfrm>
            <a:off x="1095480" y="6656399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7" name="Freeform 31"/>
          <p:cNvSpPr/>
          <p:nvPr/>
        </p:nvSpPr>
        <p:spPr>
          <a:xfrm>
            <a:off x="1170000" y="6638760"/>
            <a:ext cx="6516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8" name="Freeform 32"/>
          <p:cNvSpPr/>
          <p:nvPr/>
        </p:nvSpPr>
        <p:spPr>
          <a:xfrm>
            <a:off x="1228680" y="6637320"/>
            <a:ext cx="4284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9" name="Freeform 33"/>
          <p:cNvSpPr/>
          <p:nvPr/>
        </p:nvSpPr>
        <p:spPr>
          <a:xfrm>
            <a:off x="1257480" y="6656399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0" name="Freeform 34"/>
          <p:cNvSpPr/>
          <p:nvPr/>
        </p:nvSpPr>
        <p:spPr>
          <a:xfrm>
            <a:off x="1316160" y="6637320"/>
            <a:ext cx="4284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1" name="Freeform 35"/>
          <p:cNvSpPr/>
          <p:nvPr/>
        </p:nvSpPr>
        <p:spPr>
          <a:xfrm>
            <a:off x="1347840" y="6656399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2" name="Freeform 36"/>
          <p:cNvSpPr/>
          <p:nvPr/>
        </p:nvSpPr>
        <p:spPr>
          <a:xfrm>
            <a:off x="1428840" y="664200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3" name="Freeform 37"/>
          <p:cNvSpPr/>
          <p:nvPr/>
        </p:nvSpPr>
        <p:spPr>
          <a:xfrm>
            <a:off x="1482840" y="6656399"/>
            <a:ext cx="6012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4" name="Freeform 38"/>
          <p:cNvSpPr/>
          <p:nvPr/>
        </p:nvSpPr>
        <p:spPr>
          <a:xfrm>
            <a:off x="1538280" y="6634079"/>
            <a:ext cx="47520" cy="9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5" name="Freeform 39"/>
          <p:cNvSpPr/>
          <p:nvPr/>
        </p:nvSpPr>
        <p:spPr>
          <a:xfrm>
            <a:off x="1574639" y="6656399"/>
            <a:ext cx="590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6" name="Freeform 40"/>
          <p:cNvSpPr/>
          <p:nvPr/>
        </p:nvSpPr>
        <p:spPr>
          <a:xfrm>
            <a:off x="1620720" y="6656399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7" name="Freeform 41"/>
          <p:cNvSpPr/>
          <p:nvPr/>
        </p:nvSpPr>
        <p:spPr>
          <a:xfrm>
            <a:off x="1665359" y="6656399"/>
            <a:ext cx="5544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8" name="Freeform 42"/>
          <p:cNvSpPr/>
          <p:nvPr/>
        </p:nvSpPr>
        <p:spPr>
          <a:xfrm>
            <a:off x="1703520" y="6656399"/>
            <a:ext cx="5544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9" name="Freeform 43"/>
          <p:cNvSpPr/>
          <p:nvPr/>
        </p:nvSpPr>
        <p:spPr>
          <a:xfrm>
            <a:off x="1747799" y="6634079"/>
            <a:ext cx="46080" cy="90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0" name="Freeform 44"/>
          <p:cNvSpPr/>
          <p:nvPr/>
        </p:nvSpPr>
        <p:spPr>
          <a:xfrm>
            <a:off x="1781280" y="6637320"/>
            <a:ext cx="4284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1" name="Freeform 45"/>
          <p:cNvSpPr/>
          <p:nvPr/>
        </p:nvSpPr>
        <p:spPr>
          <a:xfrm>
            <a:off x="1793880" y="6656399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2" name="Freeform 46"/>
          <p:cNvSpPr/>
          <p:nvPr/>
        </p:nvSpPr>
        <p:spPr>
          <a:xfrm>
            <a:off x="420840" y="584532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3" name="Freeform 47"/>
          <p:cNvSpPr/>
          <p:nvPr/>
        </p:nvSpPr>
        <p:spPr>
          <a:xfrm>
            <a:off x="487440" y="5867279"/>
            <a:ext cx="1298520" cy="69083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4" name="Freeform 48"/>
          <p:cNvSpPr/>
          <p:nvPr/>
        </p:nvSpPr>
        <p:spPr>
          <a:xfrm>
            <a:off x="1533600" y="5983200"/>
            <a:ext cx="20628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5" name="Freeform 49"/>
          <p:cNvSpPr/>
          <p:nvPr/>
        </p:nvSpPr>
        <p:spPr>
          <a:xfrm>
            <a:off x="1684440" y="6256440"/>
            <a:ext cx="41040" cy="568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6" name="Freeform 50"/>
          <p:cNvSpPr/>
          <p:nvPr/>
        </p:nvSpPr>
        <p:spPr>
          <a:xfrm>
            <a:off x="1658879" y="6219720"/>
            <a:ext cx="57240" cy="446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7" name="Freeform 51"/>
          <p:cNvSpPr/>
          <p:nvPr/>
        </p:nvSpPr>
        <p:spPr>
          <a:xfrm>
            <a:off x="1539720" y="5958000"/>
            <a:ext cx="149400" cy="1378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8" name="Freeform 52"/>
          <p:cNvSpPr/>
          <p:nvPr/>
        </p:nvSpPr>
        <p:spPr>
          <a:xfrm>
            <a:off x="1625760" y="6102360"/>
            <a:ext cx="7272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9" name="Freeform 53"/>
          <p:cNvSpPr/>
          <p:nvPr/>
        </p:nvSpPr>
        <p:spPr>
          <a:xfrm>
            <a:off x="1636560" y="6107039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0" name="Freeform 54"/>
          <p:cNvSpPr/>
          <p:nvPr/>
        </p:nvSpPr>
        <p:spPr>
          <a:xfrm>
            <a:off x="971640" y="5975280"/>
            <a:ext cx="30456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1" name="Freeform 56"/>
          <p:cNvSpPr/>
          <p:nvPr/>
        </p:nvSpPr>
        <p:spPr>
          <a:xfrm>
            <a:off x="438119" y="613404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2" name="Freeform 57"/>
          <p:cNvSpPr/>
          <p:nvPr/>
        </p:nvSpPr>
        <p:spPr>
          <a:xfrm>
            <a:off x="474840" y="6162840"/>
            <a:ext cx="326880" cy="44891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3" name="Freeform 58"/>
          <p:cNvSpPr/>
          <p:nvPr/>
        </p:nvSpPr>
        <p:spPr>
          <a:xfrm>
            <a:off x="733320" y="616104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4" name="Freeform 59"/>
          <p:cNvSpPr/>
          <p:nvPr/>
        </p:nvSpPr>
        <p:spPr>
          <a:xfrm>
            <a:off x="990719" y="6154560"/>
            <a:ext cx="210960" cy="2718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5" name="Freeform 60"/>
          <p:cNvSpPr/>
          <p:nvPr/>
        </p:nvSpPr>
        <p:spPr>
          <a:xfrm>
            <a:off x="1195560" y="6159600"/>
            <a:ext cx="242640" cy="2347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6" name="Freeform 61"/>
          <p:cNvSpPr/>
          <p:nvPr/>
        </p:nvSpPr>
        <p:spPr>
          <a:xfrm>
            <a:off x="1800360" y="6188040"/>
            <a:ext cx="79200" cy="60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7" name="Freeform 62"/>
          <p:cNvSpPr/>
          <p:nvPr/>
        </p:nvSpPr>
        <p:spPr>
          <a:xfrm>
            <a:off x="1870199" y="6188040"/>
            <a:ext cx="3960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8" name="Freeform 63"/>
          <p:cNvSpPr/>
          <p:nvPr/>
        </p:nvSpPr>
        <p:spPr>
          <a:xfrm>
            <a:off x="1917719" y="6218280"/>
            <a:ext cx="30240" cy="68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9" name="Freeform 64"/>
          <p:cNvSpPr/>
          <p:nvPr/>
        </p:nvSpPr>
        <p:spPr>
          <a:xfrm>
            <a:off x="1841399" y="6281639"/>
            <a:ext cx="71640" cy="525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0" name="Freeform 65"/>
          <p:cNvSpPr/>
          <p:nvPr/>
        </p:nvSpPr>
        <p:spPr>
          <a:xfrm>
            <a:off x="1789200" y="6245280"/>
            <a:ext cx="48960" cy="223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1" name="Freeform 66"/>
          <p:cNvSpPr/>
          <p:nvPr/>
        </p:nvSpPr>
        <p:spPr>
          <a:xfrm>
            <a:off x="1789200" y="6278399"/>
            <a:ext cx="88920" cy="12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2" name="Freeform 67"/>
          <p:cNvSpPr/>
          <p:nvPr/>
        </p:nvSpPr>
        <p:spPr>
          <a:xfrm>
            <a:off x="1828800" y="621036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Resources for APA Sty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/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Resources for APA Style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294920"/>
            <a:ext cx="8305920" cy="4409279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lnSpc>
                <a:spcPct val="90000"/>
              </a:lnSpc>
              <a:buNone/>
            </a:pPr>
            <a:endParaRPr lang="en-US" b="1">
              <a:latin typeface="Arial" pitchFamily="34"/>
              <a:ea typeface="MS PGothic" pitchFamily="34"/>
            </a:endParaRPr>
          </a:p>
          <a:p>
            <a:pPr lvl="0">
              <a:buNone/>
            </a:pPr>
            <a:r>
              <a:rPr lang="en-US">
                <a:latin typeface="Cambria" pitchFamily="18"/>
                <a:ea typeface="MS PGothic" pitchFamily="34"/>
              </a:rPr>
              <a:t>Official text:</a:t>
            </a:r>
          </a:p>
          <a:p>
            <a:pPr lvl="0">
              <a:buNone/>
              <a:tabLst>
                <a:tab pos="342720" algn="l"/>
                <a:tab pos="914040" algn="l"/>
                <a:tab pos="1828439" algn="l"/>
                <a:tab pos="2742839" algn="l"/>
                <a:tab pos="3657239" algn="l"/>
                <a:tab pos="4571639" algn="l"/>
                <a:tab pos="5486040" algn="l"/>
                <a:tab pos="6400440" algn="l"/>
                <a:tab pos="7314840" algn="l"/>
                <a:tab pos="8229240" algn="l"/>
                <a:tab pos="9143640" algn="l"/>
                <a:tab pos="10058040" algn="l"/>
              </a:tabLst>
            </a:pPr>
            <a:r>
              <a:rPr lang="en-US" b="1">
                <a:latin typeface="Cambria" pitchFamily="18"/>
                <a:ea typeface="MS PGothic" pitchFamily="34"/>
              </a:rPr>
              <a:t/>
            </a:r>
            <a:br>
              <a:rPr lang="en-US" b="1">
                <a:latin typeface="Cambria" pitchFamily="18"/>
                <a:ea typeface="MS PGothic" pitchFamily="34"/>
              </a:rPr>
            </a:br>
            <a:r>
              <a:rPr lang="en-US">
                <a:latin typeface="Cambria" pitchFamily="18"/>
                <a:cs typeface="Arial" pitchFamily="34"/>
              </a:rPr>
              <a:t>American Psychological Association (2009). 	</a:t>
            </a:r>
            <a:r>
              <a:rPr lang="en-US" i="1">
                <a:latin typeface="Cambria" pitchFamily="18"/>
                <a:cs typeface="Arial" pitchFamily="34"/>
              </a:rPr>
              <a:t>Publication manual of the American 		Psychological Association </a:t>
            </a:r>
            <a:r>
              <a:rPr lang="en-US">
                <a:latin typeface="Cambria" pitchFamily="18"/>
                <a:cs typeface="Arial" pitchFamily="34"/>
              </a:rPr>
              <a:t>(6</a:t>
            </a:r>
            <a:r>
              <a:rPr lang="en-US" baseline="30000">
                <a:latin typeface="Cambria" pitchFamily="18"/>
                <a:cs typeface="Arial" pitchFamily="34"/>
              </a:rPr>
              <a:t>th</a:t>
            </a:r>
            <a:r>
              <a:rPr lang="en-US">
                <a:latin typeface="Cambria" pitchFamily="18"/>
                <a:cs typeface="Arial" pitchFamily="34"/>
              </a:rPr>
              <a:t> ed.). 		Washington, DC: Author.</a:t>
            </a:r>
          </a:p>
          <a:p>
            <a:pPr lvl="0" hangingPunct="1">
              <a:lnSpc>
                <a:spcPct val="90000"/>
              </a:lnSpc>
              <a:spcBef>
                <a:spcPts val="598"/>
              </a:spcBef>
              <a:buNone/>
            </a:pPr>
            <a:r>
              <a:rPr lang="en-US" sz="2400" b="1">
                <a:latin typeface="Arial" pitchFamily="34"/>
                <a:ea typeface="MS PGothic" pitchFamily="34"/>
              </a:rPr>
              <a:t/>
            </a:r>
            <a:br>
              <a:rPr lang="en-US" sz="2400" b="1">
                <a:latin typeface="Arial" pitchFamily="34"/>
                <a:ea typeface="MS PGothic" pitchFamily="34"/>
              </a:rPr>
            </a:br>
            <a:endParaRPr lang="en-US" sz="2400" b="1">
              <a:latin typeface="Arial" pitchFamily="34"/>
              <a:ea typeface="MS PGothic" pitchFamily="34"/>
            </a:endParaRP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Manuscript Content &amp; Structure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4858920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950"/>
              </a:spcBef>
            </a:pPr>
            <a:r>
              <a:rPr lang="en-US">
                <a:latin typeface="Cambria" pitchFamily="18"/>
                <a:cs typeface="Arial" pitchFamily="34"/>
              </a:rPr>
              <a:t>In every paper...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Title Page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Abstract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Main Body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References</a:t>
            </a:r>
          </a:p>
          <a:p>
            <a:pPr lvl="1"/>
            <a:endParaRPr lang="en-US" sz="3200" b="1">
              <a:latin typeface="Cambria" pitchFamily="18"/>
              <a:cs typeface="Arial" pitchFamily="34"/>
            </a:endParaRPr>
          </a:p>
          <a:p>
            <a:pPr marL="0" lvl="0" indent="0" hangingPunct="1">
              <a:spcBef>
                <a:spcPts val="950"/>
              </a:spcBef>
              <a:buNone/>
            </a:pPr>
            <a:endParaRPr lang="en-US" sz="3800" b="1">
              <a:latin typeface="Arial" pitchFamily="34"/>
              <a:cs typeface="Arial" pitchFamily="34"/>
            </a:endParaRPr>
          </a:p>
          <a:p>
            <a:pPr marL="0" lvl="0" indent="0" hangingPunct="1">
              <a:spcBef>
                <a:spcPts val="950"/>
              </a:spcBef>
              <a:buNone/>
            </a:pPr>
            <a:endParaRPr lang="en-US" sz="3800" b="1">
              <a:latin typeface="Arial" pitchFamily="34"/>
              <a:cs typeface="Arial" pitchFamily="34"/>
            </a:endParaRP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Elements of APA Sty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 idx="4294967295"/>
          </p:nvPr>
        </p:nvSpPr>
        <p:spPr>
          <a:xfrm>
            <a:off x="457200" y="228600"/>
            <a:ext cx="8229600" cy="1235159"/>
          </a:xfrm>
        </p:spPr>
        <p:txBody>
          <a:bodyPr wrap="square" lIns="91440" tIns="45720" rIns="91440" bIns="45720" anchorCtr="0">
            <a:spAutoFit/>
          </a:bodyPr>
          <a:lstStyle>
            <a:defPPr lvl="0">
              <a:buClr>
                <a:srgbClr val="000000"/>
              </a:buClr>
              <a:buSzPct val="100000"/>
              <a:buFont typeface="Calibri" pitchFamily="34"/>
              <a:buNone/>
            </a:defPPr>
            <a:lvl1pPr lvl="0">
              <a:buClr>
                <a:srgbClr val="000000"/>
              </a:buClr>
              <a:buSzPct val="100000"/>
              <a:buFont typeface="Calibri" pitchFamily="34"/>
              <a:buChar char="•"/>
            </a:lvl1pPr>
            <a:lvl2pPr lvl="1">
              <a:buSzPct val="45000"/>
              <a:buFont typeface="StarSymbol"/>
              <a:buChar char="●"/>
            </a:lvl2pPr>
            <a:lvl3pPr lvl="2">
              <a:buSzPct val="45000"/>
              <a:buFont typeface="StarSymbol"/>
              <a:buChar char="●"/>
            </a:lvl3pPr>
            <a:lvl4pPr lvl="3">
              <a:buSzPct val="45000"/>
              <a:buFont typeface="StarSymbol"/>
              <a:buChar char="●"/>
            </a:lvl4pPr>
            <a:lvl5pPr lvl="4">
              <a:buSzPct val="45000"/>
              <a:buFont typeface="StarSymbol"/>
              <a:buChar char="●"/>
            </a:lvl5pPr>
            <a:lvl6pPr lvl="5">
              <a:buSzPct val="45000"/>
              <a:buFont typeface="StarSymbol"/>
              <a:buChar char="●"/>
            </a:lvl6pPr>
            <a:lvl7pPr lvl="6">
              <a:buSzPct val="45000"/>
              <a:buFont typeface="StarSymbol"/>
              <a:buChar char="●"/>
            </a:lvl7pPr>
            <a:lvl8pPr lvl="7">
              <a:buSzPct val="45000"/>
              <a:buFont typeface="StarSymbol"/>
              <a:buChar char="●"/>
            </a:lvl8pPr>
            <a:lvl9pPr lvl="8">
              <a:buSzPct val="45000"/>
              <a:buFont typeface="StarSymbol"/>
              <a:buChar char="●"/>
            </a:lvl9pPr>
          </a:lstStyle>
          <a:p>
            <a:pPr lvl="0" hangingPunct="1">
              <a:buNone/>
            </a:pPr>
            <a:r>
              <a:rPr lang="en-US">
                <a:cs typeface="Arial" pitchFamily="34"/>
              </a:rPr>
              <a:t>Manuscript Content &amp; Structure</a:t>
            </a:r>
          </a:p>
        </p:txBody>
      </p:sp>
      <p:sp>
        <p:nvSpPr>
          <p:cNvPr id="3" name="Text Placeholder 2"/>
          <p:cNvSpPr txBox="1">
            <a:spLocks noGrp="1"/>
          </p:cNvSpPr>
          <p:nvPr>
            <p:ph type="body" idx="4294967295"/>
          </p:nvPr>
        </p:nvSpPr>
        <p:spPr>
          <a:xfrm>
            <a:off x="457200" y="1600200"/>
            <a:ext cx="8229600" cy="3706919"/>
          </a:xfrm>
        </p:spPr>
        <p:txBody>
          <a:bodyPr wrap="square" lIns="91440" tIns="45720" rIns="91440" bIns="45720" anchor="t" anchorCtr="0">
            <a:spAutoFit/>
          </a:bodyPr>
          <a:lstStyle>
            <a:def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None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defPPr>
            <a:lvl1pPr marL="342720" marR="0" lvl="0" indent="-342720" algn="l" rtl="0" hangingPunct="0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571320" algn="l"/>
                <a:tab pos="1485719" algn="l"/>
                <a:tab pos="2400119" algn="l"/>
                <a:tab pos="3314519" algn="l"/>
                <a:tab pos="4228919" algn="l"/>
                <a:tab pos="5143320" algn="l"/>
                <a:tab pos="6057720" algn="l"/>
                <a:tab pos="6972120" algn="l"/>
                <a:tab pos="7886520" algn="l"/>
                <a:tab pos="8800920" algn="l"/>
                <a:tab pos="9715320" algn="l"/>
              </a:tabLst>
              <a:defRPr lang="en-US" sz="32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1pPr>
            <a:lvl2pPr marL="742680" marR="0" lvl="1" indent="-285480" algn="l" rtl="0" hangingPunct="0">
              <a:lnSpc>
                <a:spcPct val="100000"/>
              </a:lnSpc>
              <a:spcBef>
                <a:spcPts val="697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171360" algn="l"/>
                <a:tab pos="1085759" algn="l"/>
                <a:tab pos="2000160" algn="l"/>
                <a:tab pos="2914560" algn="l"/>
                <a:tab pos="3828959" algn="l"/>
                <a:tab pos="4743360" algn="l"/>
                <a:tab pos="5657760" algn="l"/>
                <a:tab pos="6572160" algn="l"/>
                <a:tab pos="7486560" algn="l"/>
                <a:tab pos="8400960" algn="l"/>
                <a:tab pos="9315360" algn="l"/>
              </a:tabLst>
              <a:defRPr lang="en-US" sz="28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2pPr>
            <a:lvl3pPr marL="1143000" marR="0" lvl="2" indent="-228600" algn="l" rtl="0" hangingPunct="0">
              <a:lnSpc>
                <a:spcPct val="100000"/>
              </a:lnSpc>
              <a:spcBef>
                <a:spcPts val="598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•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  <a:tab pos="8915399" algn="l"/>
              </a:tabLst>
              <a:defRPr lang="en-US" sz="24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3pPr>
            <a:lvl4pPr marL="1600199" marR="0" lvl="3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–"/>
              <a:tabLst>
                <a:tab pos="228600" algn="l"/>
                <a:tab pos="1143000" algn="l"/>
                <a:tab pos="2057400" algn="l"/>
                <a:tab pos="2971800" algn="l"/>
                <a:tab pos="3886200" algn="l"/>
                <a:tab pos="4800600" algn="l"/>
                <a:tab pos="5715000" algn="l"/>
                <a:tab pos="6629400" algn="l"/>
                <a:tab pos="7543799" algn="l"/>
                <a:tab pos="8458200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4pPr>
            <a:lvl5pPr marL="2057400" marR="0" lvl="4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5pPr>
            <a:lvl6pPr marL="2057400" marR="0" lvl="5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6pPr>
            <a:lvl7pPr marL="2057400" marR="0" lvl="6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7pPr>
            <a:lvl8pPr marL="2057400" marR="0" lvl="7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8pPr>
            <a:lvl9pPr marL="2057400" marR="0" lvl="8" indent="-228600" algn="l" rtl="0" hangingPunct="0">
              <a:lnSpc>
                <a:spcPct val="100000"/>
              </a:lnSpc>
              <a:spcBef>
                <a:spcPts val="499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 pitchFamily="34"/>
              <a:buChar char="»"/>
              <a:tabLst>
                <a:tab pos="685799" algn="l"/>
                <a:tab pos="1600200" algn="l"/>
                <a:tab pos="2514600" algn="l"/>
                <a:tab pos="3429000" algn="l"/>
                <a:tab pos="4343400" algn="l"/>
                <a:tab pos="5257800" algn="l"/>
                <a:tab pos="6172200" algn="l"/>
                <a:tab pos="7086600" algn="l"/>
                <a:tab pos="8000999" algn="l"/>
              </a:tabLst>
              <a:defRPr lang="en-US" sz="2000" b="0" i="0" u="none" strike="noStrike" baseline="0">
                <a:ln>
                  <a:noFill/>
                </a:ln>
                <a:solidFill>
                  <a:srgbClr val="000000"/>
                </a:solidFill>
                <a:latin typeface="Calibri" pitchFamily="34"/>
                <a:ea typeface="MS Gothic" pitchFamily="2"/>
                <a:cs typeface="Tahoma" pitchFamily="2"/>
              </a:defRPr>
            </a:lvl9pPr>
          </a:lstStyle>
          <a:p>
            <a:pPr marL="0" lvl="0" indent="0" hangingPunct="1">
              <a:spcBef>
                <a:spcPts val="950"/>
              </a:spcBef>
            </a:pPr>
            <a:r>
              <a:rPr lang="en-US">
                <a:latin typeface="Cambria" pitchFamily="18"/>
                <a:cs typeface="Arial" pitchFamily="34"/>
              </a:rPr>
              <a:t>In every paper...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Running Head </a:t>
            </a:r>
            <a:r>
              <a:rPr lang="en-US" sz="1200">
                <a:latin typeface="Cambria" pitchFamily="18"/>
                <a:cs typeface="Arial" pitchFamily="34"/>
                <a:hlinkClick r:id="rId3"/>
              </a:rPr>
              <a:t>http://supp.apa.org/style/PM6E-Corrected-Sample-Papers.pdf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10-12 point Times New Roman Font</a:t>
            </a:r>
          </a:p>
          <a:p>
            <a:pPr lvl="1"/>
            <a:r>
              <a:rPr lang="en-US" sz="3200">
                <a:latin typeface="Cambria" pitchFamily="18"/>
                <a:cs typeface="Arial" pitchFamily="34"/>
              </a:rPr>
              <a:t>1” Margins</a:t>
            </a:r>
          </a:p>
          <a:p>
            <a:pPr marL="0" lvl="0" indent="0" hangingPunct="1">
              <a:spcBef>
                <a:spcPts val="950"/>
              </a:spcBef>
              <a:buNone/>
            </a:pPr>
            <a:endParaRPr lang="en-US" sz="3800" b="1">
              <a:latin typeface="Arial" pitchFamily="34"/>
              <a:cs typeface="Arial" pitchFamily="34"/>
            </a:endParaRPr>
          </a:p>
          <a:p>
            <a:pPr marL="0" lvl="0" indent="0" hangingPunct="1">
              <a:spcBef>
                <a:spcPts val="950"/>
              </a:spcBef>
              <a:buNone/>
            </a:pPr>
            <a:endParaRPr lang="en-US" sz="3800" b="1">
              <a:latin typeface="Arial" pitchFamily="34"/>
              <a:cs typeface="Arial" pitchFamily="34"/>
            </a:endParaRPr>
          </a:p>
        </p:txBody>
      </p:sp>
      <p:sp>
        <p:nvSpPr>
          <p:cNvPr id="4" name="Line 13"/>
          <p:cNvSpPr/>
          <p:nvPr/>
        </p:nvSpPr>
        <p:spPr>
          <a:xfrm>
            <a:off x="457200" y="6248520"/>
            <a:ext cx="8305920" cy="0"/>
          </a:xfrm>
          <a:prstGeom prst="line">
            <a:avLst/>
          </a:prstGeom>
          <a:noFill/>
          <a:ln w="76320">
            <a:solidFill>
              <a:srgbClr val="FFCC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" name="Line 14"/>
          <p:cNvSpPr/>
          <p:nvPr/>
        </p:nvSpPr>
        <p:spPr>
          <a:xfrm>
            <a:off x="457200" y="6400799"/>
            <a:ext cx="8305920" cy="0"/>
          </a:xfrm>
          <a:prstGeom prst="line">
            <a:avLst/>
          </a:prstGeom>
          <a:noFill/>
          <a:ln w="76320">
            <a:solidFill>
              <a:srgbClr val="006600"/>
            </a:solidFill>
            <a:prstDash val="solid"/>
            <a:miter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6" name="Freeform 18"/>
          <p:cNvSpPr/>
          <p:nvPr/>
        </p:nvSpPr>
        <p:spPr>
          <a:xfrm>
            <a:off x="208080" y="5638680"/>
            <a:ext cx="1711080" cy="99071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57"/>
              <a:gd name="f7" fmla="val 1246"/>
              <a:gd name="f8" fmla="val 1968"/>
              <a:gd name="f9" fmla="val 1990"/>
              <a:gd name="f10" fmla="val 147"/>
              <a:gd name="f11" fmla="val 1948"/>
              <a:gd name="f12" fmla="val 231"/>
              <a:gd name="f13" fmla="val 1986"/>
              <a:gd name="f14" fmla="val 415"/>
              <a:gd name="f15" fmla="val 2064"/>
              <a:gd name="f16" fmla="val 568"/>
              <a:gd name="f17" fmla="val 800"/>
              <a:gd name="f18" fmla="val 2084"/>
              <a:gd name="f19" fmla="val 828"/>
              <a:gd name="f20" fmla="val 2119"/>
              <a:gd name="f21" fmla="val 1002"/>
              <a:gd name="f22" fmla="+- 0 0 0"/>
              <a:gd name="f23" fmla="*/ f3 1 2157"/>
              <a:gd name="f24" fmla="*/ f4 1 1246"/>
              <a:gd name="f25" fmla="*/ f22 f0 1"/>
              <a:gd name="f26" fmla="*/ 0 f23 1"/>
              <a:gd name="f27" fmla="*/ 2157 f23 1"/>
              <a:gd name="f28" fmla="*/ 1246 f24 1"/>
              <a:gd name="f29" fmla="*/ 0 f24 1"/>
              <a:gd name="f30" fmla="*/ 2147483647 f23 1"/>
              <a:gd name="f31" fmla="*/ 2147483647 f24 1"/>
              <a:gd name="f32" fmla="*/ f25 1 f2"/>
              <a:gd name="f33" fmla="+- f3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30" y="f31"/>
              </a:cxn>
              <a:cxn ang="f33">
                <a:pos x="f26" y="f31"/>
              </a:cxn>
              <a:cxn ang="f33">
                <a:pos x="f26" y="f29"/>
              </a:cxn>
              <a:cxn ang="f33">
                <a:pos x="f30" y="f29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  <a:cxn ang="f33">
                <a:pos x="f30" y="f31"/>
              </a:cxn>
            </a:cxnLst>
            <a:rect l="f26" t="f29" r="f27" b="f28"/>
            <a:pathLst>
              <a:path w="2157" h="1246">
                <a:moveTo>
                  <a:pt x="f6" y="f7"/>
                </a:moveTo>
                <a:lnTo>
                  <a:pt x="f5" y="f7"/>
                </a:lnTo>
                <a:lnTo>
                  <a:pt x="f5" y="f5"/>
                </a:ln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6" y="f7"/>
                </a:lnTo>
                <a:close/>
              </a:path>
            </a:pathLst>
          </a:custGeom>
          <a:solidFill>
            <a:srgbClr val="0033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7" name="Freeform 19"/>
          <p:cNvSpPr/>
          <p:nvPr/>
        </p:nvSpPr>
        <p:spPr>
          <a:xfrm>
            <a:off x="195120" y="5638680"/>
            <a:ext cx="1738440" cy="10130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189"/>
              <a:gd name="f7" fmla="val 1276"/>
              <a:gd name="f8" fmla="val 2171"/>
              <a:gd name="f9" fmla="val 1246"/>
              <a:gd name="f10" fmla="val 14"/>
              <a:gd name="f11" fmla="val 28"/>
              <a:gd name="f12" fmla="val 1261"/>
              <a:gd name="f13" fmla="val 15"/>
              <a:gd name="f14" fmla="val 30"/>
              <a:gd name="f15" fmla="val 1982"/>
              <a:gd name="f16" fmla="val 1967"/>
              <a:gd name="f17" fmla="val 17"/>
              <a:gd name="f18" fmla="val 1991"/>
              <a:gd name="f19" fmla="val 165"/>
              <a:gd name="f20" fmla="val 155"/>
              <a:gd name="f21" fmla="val 1949"/>
              <a:gd name="f22" fmla="val 240"/>
              <a:gd name="f23" fmla="val 1948"/>
              <a:gd name="f24" fmla="val 245"/>
              <a:gd name="f25" fmla="val 250"/>
              <a:gd name="f26" fmla="val 1987"/>
              <a:gd name="f27" fmla="val 431"/>
              <a:gd name="f28" fmla="val 435"/>
              <a:gd name="f29" fmla="val 436"/>
              <a:gd name="f30" fmla="val 2065"/>
              <a:gd name="f31" fmla="val 590"/>
              <a:gd name="f32" fmla="val 2063"/>
              <a:gd name="f33" fmla="val 583"/>
              <a:gd name="f34" fmla="val 815"/>
              <a:gd name="f35" fmla="val 820"/>
              <a:gd name="f36" fmla="val 2067"/>
              <a:gd name="f37" fmla="val 823"/>
              <a:gd name="f38" fmla="val 2085"/>
              <a:gd name="f39" fmla="val 851"/>
              <a:gd name="f40" fmla="val 2083"/>
              <a:gd name="f41" fmla="val 846"/>
              <a:gd name="f42" fmla="val 2118"/>
              <a:gd name="f43" fmla="val 1020"/>
              <a:gd name="f44" fmla="val 2120"/>
              <a:gd name="f45" fmla="val 1025"/>
              <a:gd name="f46" fmla="val 2121"/>
              <a:gd name="f47" fmla="val 1038"/>
              <a:gd name="f48" fmla="val 2125"/>
              <a:gd name="f49" fmla="val 1058"/>
              <a:gd name="f50" fmla="val 2128"/>
              <a:gd name="f51" fmla="val 1083"/>
              <a:gd name="f52" fmla="val 2133"/>
              <a:gd name="f53" fmla="val 1111"/>
              <a:gd name="f54" fmla="val 2138"/>
              <a:gd name="f55" fmla="val 1142"/>
              <a:gd name="f56" fmla="val 2143"/>
              <a:gd name="f57" fmla="val 1172"/>
              <a:gd name="f58" fmla="val 2148"/>
              <a:gd name="f59" fmla="val 1200"/>
              <a:gd name="f60" fmla="val 2151"/>
              <a:gd name="f61" fmla="val 1226"/>
              <a:gd name="f62" fmla="val 2154"/>
              <a:gd name="f63" fmla="val 2156"/>
              <a:gd name="f64" fmla="val 1259"/>
              <a:gd name="f65" fmla="val 2158"/>
              <a:gd name="f66" fmla="val 1264"/>
              <a:gd name="f67" fmla="val 1015"/>
              <a:gd name="f68" fmla="val 2111"/>
              <a:gd name="f69" fmla="val 841"/>
              <a:gd name="f70" fmla="val 838"/>
              <a:gd name="f71" fmla="val 2110"/>
              <a:gd name="f72" fmla="val 836"/>
              <a:gd name="f73" fmla="val 2090"/>
              <a:gd name="f74" fmla="val 807"/>
              <a:gd name="f75" fmla="val 2093"/>
              <a:gd name="f76" fmla="val 580"/>
              <a:gd name="f77" fmla="val 2091"/>
              <a:gd name="f78" fmla="val 577"/>
              <a:gd name="f79" fmla="val 2014"/>
              <a:gd name="f80" fmla="val 423"/>
              <a:gd name="f81" fmla="val 2015"/>
              <a:gd name="f82" fmla="val 426"/>
              <a:gd name="f83" fmla="val 1976"/>
              <a:gd name="f84" fmla="val 243"/>
              <a:gd name="f85" fmla="val 253"/>
              <a:gd name="f86" fmla="val 2017"/>
              <a:gd name="f87" fmla="val 169"/>
              <a:gd name="f88" fmla="val 2019"/>
              <a:gd name="f89" fmla="val 160"/>
              <a:gd name="f90" fmla="val 1996"/>
              <a:gd name="f91" fmla="val 12"/>
              <a:gd name="f92" fmla="val 1994"/>
              <a:gd name="f93" fmla="val 2186"/>
              <a:gd name="f94" fmla="val 2184"/>
              <a:gd name="f95" fmla="val 1255"/>
              <a:gd name="f96" fmla="val 2182"/>
              <a:gd name="f97" fmla="val 1241"/>
              <a:gd name="f98" fmla="val 2179"/>
              <a:gd name="f99" fmla="val 1221"/>
              <a:gd name="f100" fmla="val 2176"/>
              <a:gd name="f101" fmla="val 1197"/>
              <a:gd name="f102" fmla="val 1167"/>
              <a:gd name="f103" fmla="val 2166"/>
              <a:gd name="f104" fmla="val 1137"/>
              <a:gd name="f105" fmla="val 2161"/>
              <a:gd name="f106" fmla="val 1107"/>
              <a:gd name="f107" fmla="val 1078"/>
              <a:gd name="f108" fmla="val 2153"/>
              <a:gd name="f109" fmla="val 1053"/>
              <a:gd name="f110" fmla="val 2149"/>
              <a:gd name="f111" fmla="val 1033"/>
              <a:gd name="f112" fmla="+- 0 0 0"/>
              <a:gd name="f113" fmla="*/ f3 1 2189"/>
              <a:gd name="f114" fmla="*/ f4 1 1276"/>
              <a:gd name="f115" fmla="*/ f112 f0 1"/>
              <a:gd name="f116" fmla="*/ 0 f113 1"/>
              <a:gd name="f117" fmla="*/ 2189 f113 1"/>
              <a:gd name="f118" fmla="*/ 1276 f114 1"/>
              <a:gd name="f119" fmla="*/ 0 f114 1"/>
              <a:gd name="f120" fmla="*/ 2147483647 f113 1"/>
              <a:gd name="f121" fmla="*/ 2147483647 f114 1"/>
              <a:gd name="f122" fmla="*/ f115 1 f2"/>
              <a:gd name="f123" fmla="+- f12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19"/>
              </a:cxn>
              <a:cxn ang="f123">
                <a:pos x="f120" y="f119"/>
              </a:cxn>
              <a:cxn ang="f123">
                <a:pos x="f116" y="f121"/>
              </a:cxn>
              <a:cxn ang="f123">
                <a:pos x="f116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  <a:cxn ang="f123">
                <a:pos x="f120" y="f121"/>
              </a:cxn>
            </a:cxnLst>
            <a:rect l="f116" t="f119" r="f117" b="f118"/>
            <a:pathLst>
              <a:path w="2189" h="127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1" y="f13"/>
                </a:lnTo>
                <a:lnTo>
                  <a:pt x="f10" y="f14"/>
                </a:lnTo>
                <a:lnTo>
                  <a:pt x="f15" y="f14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6" y="f28"/>
                </a:lnTo>
                <a:lnTo>
                  <a:pt x="f26" y="f29"/>
                </a:lnTo>
                <a:lnTo>
                  <a:pt x="f30" y="f31"/>
                </a:lnTo>
                <a:lnTo>
                  <a:pt x="f32" y="f33"/>
                </a:lnTo>
                <a:lnTo>
                  <a:pt x="f32" y="f34"/>
                </a:lnTo>
                <a:lnTo>
                  <a:pt x="f32" y="f35"/>
                </a:lnTo>
                <a:lnTo>
                  <a:pt x="f36" y="f37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9"/>
                </a:lnTo>
                <a:lnTo>
                  <a:pt x="f63" y="f64"/>
                </a:lnTo>
                <a:lnTo>
                  <a:pt x="f65" y="f66"/>
                </a:lnTo>
                <a:lnTo>
                  <a:pt x="f8" y="f9"/>
                </a:lnTo>
                <a:close/>
                <a:moveTo>
                  <a:pt x="f58" y="f67"/>
                </a:moveTo>
                <a:lnTo>
                  <a:pt x="f68" y="f69"/>
                </a:lnTo>
                <a:lnTo>
                  <a:pt x="f68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34"/>
                </a:lnTo>
                <a:lnTo>
                  <a:pt x="f75" y="f33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3" y="f85"/>
                </a:lnTo>
                <a:lnTo>
                  <a:pt x="f86" y="f87"/>
                </a:lnTo>
                <a:lnTo>
                  <a:pt x="f88" y="f19"/>
                </a:lnTo>
                <a:lnTo>
                  <a:pt x="f88" y="f89"/>
                </a:lnTo>
                <a:lnTo>
                  <a:pt x="f90" y="f91"/>
                </a:lnTo>
                <a:lnTo>
                  <a:pt x="f92" y="f5"/>
                </a:lnTo>
                <a:lnTo>
                  <a:pt x="f15" y="f5"/>
                </a:lnTo>
                <a:lnTo>
                  <a:pt x="f10" y="f5"/>
                </a:lnTo>
                <a:lnTo>
                  <a:pt x="f5" y="f5"/>
                </a:lnTo>
                <a:lnTo>
                  <a:pt x="f5" y="f13"/>
                </a:lnTo>
                <a:lnTo>
                  <a:pt x="f5" y="f12"/>
                </a:lnTo>
                <a:lnTo>
                  <a:pt x="f5" y="f7"/>
                </a:lnTo>
                <a:lnTo>
                  <a:pt x="f10" y="f7"/>
                </a:lnTo>
                <a:lnTo>
                  <a:pt x="f8" y="f7"/>
                </a:lnTo>
                <a:lnTo>
                  <a:pt x="f6" y="f7"/>
                </a:lnTo>
                <a:lnTo>
                  <a:pt x="f93" y="f64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8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65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58" y="f43"/>
                </a:lnTo>
                <a:lnTo>
                  <a:pt x="f58" y="f67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8" name="Freeform 20"/>
          <p:cNvSpPr/>
          <p:nvPr/>
        </p:nvSpPr>
        <p:spPr>
          <a:xfrm>
            <a:off x="411120" y="6489720"/>
            <a:ext cx="79560" cy="82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06"/>
              <a:gd name="f8" fmla="val 20"/>
              <a:gd name="f9" fmla="val 13"/>
              <a:gd name="f10" fmla="val 12"/>
              <a:gd name="f11" fmla="val 21"/>
              <a:gd name="f12" fmla="val 8"/>
              <a:gd name="f13" fmla="val 23"/>
              <a:gd name="f14" fmla="val 7"/>
              <a:gd name="f15" fmla="val 26"/>
              <a:gd name="f16" fmla="val 2"/>
              <a:gd name="f17" fmla="val 30"/>
              <a:gd name="f18" fmla="val 33"/>
              <a:gd name="f19" fmla="val 35"/>
              <a:gd name="f20" fmla="val 39"/>
              <a:gd name="f21" fmla="val 41"/>
              <a:gd name="f22" fmla="val 48"/>
              <a:gd name="f23" fmla="val 53"/>
              <a:gd name="f24" fmla="val 51"/>
              <a:gd name="f25" fmla="val 3"/>
              <a:gd name="f26" fmla="val 63"/>
              <a:gd name="f27" fmla="val 58"/>
              <a:gd name="f28" fmla="val 64"/>
              <a:gd name="f29" fmla="val 65"/>
              <a:gd name="f30" fmla="val 71"/>
              <a:gd name="f31" fmla="val 73"/>
              <a:gd name="f32" fmla="val 76"/>
              <a:gd name="f33" fmla="val 69"/>
              <a:gd name="f34" fmla="val 66"/>
              <a:gd name="f35" fmla="val 61"/>
              <a:gd name="f36" fmla="val 68"/>
              <a:gd name="f37" fmla="val 55"/>
              <a:gd name="f38" fmla="val 74"/>
              <a:gd name="f39" fmla="val 25"/>
              <a:gd name="f40" fmla="val 22"/>
              <a:gd name="f41" fmla="val 18"/>
              <a:gd name="f42" fmla="val 15"/>
              <a:gd name="f43" fmla="val 5"/>
              <a:gd name="f44" fmla="val 78"/>
              <a:gd name="f45" fmla="val 81"/>
              <a:gd name="f46" fmla="val 82"/>
              <a:gd name="f47" fmla="val 87"/>
              <a:gd name="f48" fmla="val 91"/>
              <a:gd name="f49" fmla="val 94"/>
              <a:gd name="f50" fmla="val 96"/>
              <a:gd name="f51" fmla="val 92"/>
              <a:gd name="f52" fmla="val 89"/>
              <a:gd name="f53" fmla="val 83"/>
              <a:gd name="f54" fmla="val 88"/>
              <a:gd name="f55" fmla="val 79"/>
              <a:gd name="f56" fmla="val 93"/>
              <a:gd name="f57" fmla="val 103"/>
              <a:gd name="f58" fmla="val 104"/>
              <a:gd name="f59" fmla="val 59"/>
              <a:gd name="f60" fmla="val 56"/>
              <a:gd name="f61" fmla="val 49"/>
              <a:gd name="f62" fmla="val 46"/>
              <a:gd name="f63" fmla="val 44"/>
              <a:gd name="f64" fmla="val 36"/>
              <a:gd name="f65" fmla="val 31"/>
              <a:gd name="f66" fmla="val 86"/>
              <a:gd name="f67" fmla="val 28"/>
              <a:gd name="f68" fmla="val 98"/>
              <a:gd name="f69" fmla="val 101"/>
              <a:gd name="f70" fmla="val 6"/>
              <a:gd name="f71" fmla="val 1"/>
              <a:gd name="f72" fmla="+- 0 0 0"/>
              <a:gd name="f73" fmla="*/ f3 1 99"/>
              <a:gd name="f74" fmla="*/ f4 1 106"/>
              <a:gd name="f75" fmla="*/ f72 f0 1"/>
              <a:gd name="f76" fmla="*/ 0 f73 1"/>
              <a:gd name="f77" fmla="*/ 99 f73 1"/>
              <a:gd name="f78" fmla="*/ 106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0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16"/>
                </a:lnTo>
                <a:lnTo>
                  <a:pt x="f24" y="f25"/>
                </a:lnTo>
                <a:lnTo>
                  <a:pt x="f24" y="f14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28" y="f32"/>
                </a:lnTo>
                <a:lnTo>
                  <a:pt x="f28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15"/>
                </a:lnTo>
                <a:lnTo>
                  <a:pt x="f32" y="f39"/>
                </a:lnTo>
                <a:lnTo>
                  <a:pt x="f32" y="f40"/>
                </a:lnTo>
                <a:lnTo>
                  <a:pt x="f32" y="f41"/>
                </a:lnTo>
                <a:lnTo>
                  <a:pt x="f32" y="f42"/>
                </a:lnTo>
                <a:lnTo>
                  <a:pt x="f38" y="f42"/>
                </a:lnTo>
                <a:lnTo>
                  <a:pt x="f30" y="f9"/>
                </a:lnTo>
                <a:lnTo>
                  <a:pt x="f33" y="f9"/>
                </a:lnTo>
                <a:lnTo>
                  <a:pt x="f31" y="f12"/>
                </a:lnTo>
                <a:lnTo>
                  <a:pt x="f32" y="f43"/>
                </a:lnTo>
                <a:lnTo>
                  <a:pt x="f44" y="f16"/>
                </a:lnTo>
                <a:lnTo>
                  <a:pt x="f45" y="f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6" y="f5"/>
                </a:lnTo>
                <a:lnTo>
                  <a:pt x="f50" y="f25"/>
                </a:lnTo>
                <a:lnTo>
                  <a:pt x="f49" y="f14"/>
                </a:lnTo>
                <a:lnTo>
                  <a:pt x="f51" y="f10"/>
                </a:lnTo>
                <a:lnTo>
                  <a:pt x="f48" y="f41"/>
                </a:lnTo>
                <a:lnTo>
                  <a:pt x="f52" y="f8"/>
                </a:lnTo>
                <a:lnTo>
                  <a:pt x="f52" y="f13"/>
                </a:lnTo>
                <a:lnTo>
                  <a:pt x="f38" y="f44"/>
                </a:lnTo>
                <a:lnTo>
                  <a:pt x="f31" y="f53"/>
                </a:lnTo>
                <a:lnTo>
                  <a:pt x="f31" y="f54"/>
                </a:lnTo>
                <a:lnTo>
                  <a:pt x="f38" y="f52"/>
                </a:lnTo>
                <a:lnTo>
                  <a:pt x="f38" y="f48"/>
                </a:lnTo>
                <a:lnTo>
                  <a:pt x="f44" y="f48"/>
                </a:lnTo>
                <a:lnTo>
                  <a:pt x="f55" y="f48"/>
                </a:lnTo>
                <a:lnTo>
                  <a:pt x="f44" y="f56"/>
                </a:lnTo>
                <a:lnTo>
                  <a:pt x="f44" y="f49"/>
                </a:lnTo>
                <a:lnTo>
                  <a:pt x="f38" y="f6"/>
                </a:lnTo>
                <a:lnTo>
                  <a:pt x="f30" y="f57"/>
                </a:lnTo>
                <a:lnTo>
                  <a:pt x="f36" y="f58"/>
                </a:lnTo>
                <a:lnTo>
                  <a:pt x="f28" y="f58"/>
                </a:lnTo>
                <a:lnTo>
                  <a:pt x="f59" y="f58"/>
                </a:lnTo>
                <a:lnTo>
                  <a:pt x="f27" y="f58"/>
                </a:lnTo>
                <a:lnTo>
                  <a:pt x="f60" y="f58"/>
                </a:lnTo>
                <a:lnTo>
                  <a:pt x="f61" y="f7"/>
                </a:lnTo>
                <a:lnTo>
                  <a:pt x="f22" y="f7"/>
                </a:lnTo>
                <a:lnTo>
                  <a:pt x="f62" y="f7"/>
                </a:lnTo>
                <a:lnTo>
                  <a:pt x="f62" y="f58"/>
                </a:lnTo>
                <a:lnTo>
                  <a:pt x="f62" y="f57"/>
                </a:lnTo>
                <a:lnTo>
                  <a:pt x="f22" y="f6"/>
                </a:lnTo>
                <a:lnTo>
                  <a:pt x="f62" y="f50"/>
                </a:lnTo>
                <a:lnTo>
                  <a:pt x="f63" y="f48"/>
                </a:lnTo>
                <a:lnTo>
                  <a:pt x="f19" y="f62"/>
                </a:lnTo>
                <a:lnTo>
                  <a:pt x="f19" y="f21"/>
                </a:lnTo>
                <a:lnTo>
                  <a:pt x="f18" y="f64"/>
                </a:lnTo>
                <a:lnTo>
                  <a:pt x="f18" y="f18"/>
                </a:lnTo>
                <a:lnTo>
                  <a:pt x="f18" y="f17"/>
                </a:lnTo>
                <a:lnTo>
                  <a:pt x="f18" y="f65"/>
                </a:lnTo>
                <a:lnTo>
                  <a:pt x="f18" y="f18"/>
                </a:lnTo>
                <a:lnTo>
                  <a:pt x="f65" y="f21"/>
                </a:lnTo>
                <a:lnTo>
                  <a:pt x="f17" y="f62"/>
                </a:lnTo>
                <a:lnTo>
                  <a:pt x="f13" y="f32"/>
                </a:lnTo>
                <a:lnTo>
                  <a:pt x="f11" y="f53"/>
                </a:lnTo>
                <a:lnTo>
                  <a:pt x="f11" y="f66"/>
                </a:lnTo>
                <a:lnTo>
                  <a:pt x="f11" y="f52"/>
                </a:lnTo>
                <a:lnTo>
                  <a:pt x="f13" y="f48"/>
                </a:lnTo>
                <a:lnTo>
                  <a:pt x="f15" y="f48"/>
                </a:lnTo>
                <a:lnTo>
                  <a:pt x="f67" y="f48"/>
                </a:lnTo>
                <a:lnTo>
                  <a:pt x="f15" y="f56"/>
                </a:lnTo>
                <a:lnTo>
                  <a:pt x="f15" y="f49"/>
                </a:lnTo>
                <a:lnTo>
                  <a:pt x="f13" y="f68"/>
                </a:lnTo>
                <a:lnTo>
                  <a:pt x="f13" y="f6"/>
                </a:lnTo>
                <a:lnTo>
                  <a:pt x="f11" y="f69"/>
                </a:lnTo>
                <a:lnTo>
                  <a:pt x="f11" y="f57"/>
                </a:lnTo>
                <a:lnTo>
                  <a:pt x="f41" y="f58"/>
                </a:lnTo>
                <a:lnTo>
                  <a:pt x="f9" y="f58"/>
                </a:lnTo>
                <a:lnTo>
                  <a:pt x="f12" y="f58"/>
                </a:lnTo>
                <a:lnTo>
                  <a:pt x="f70" y="f58"/>
                </a:lnTo>
                <a:lnTo>
                  <a:pt x="f25" y="f7"/>
                </a:lnTo>
                <a:lnTo>
                  <a:pt x="f71" y="f7"/>
                </a:lnTo>
                <a:lnTo>
                  <a:pt x="f5" y="f58"/>
                </a:lnTo>
                <a:lnTo>
                  <a:pt x="f25" y="f6"/>
                </a:lnTo>
                <a:lnTo>
                  <a:pt x="f70" y="f56"/>
                </a:lnTo>
                <a:lnTo>
                  <a:pt x="f70" y="f52"/>
                </a:lnTo>
                <a:lnTo>
                  <a:pt x="f12" y="f66"/>
                </a:lnTo>
                <a:lnTo>
                  <a:pt x="f13" y="f39"/>
                </a:lnTo>
                <a:lnTo>
                  <a:pt x="f13" y="f13"/>
                </a:lnTo>
                <a:lnTo>
                  <a:pt x="f39" y="f13"/>
                </a:lnTo>
                <a:lnTo>
                  <a:pt x="f39" y="f41"/>
                </a:lnTo>
                <a:lnTo>
                  <a:pt x="f39" y="f42"/>
                </a:lnTo>
                <a:lnTo>
                  <a:pt x="f13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9" name="Freeform 21"/>
          <p:cNvSpPr/>
          <p:nvPr/>
        </p:nvSpPr>
        <p:spPr>
          <a:xfrm>
            <a:off x="480960" y="6504120"/>
            <a:ext cx="5256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6"/>
              <a:gd name="f8" fmla="val 42"/>
              <a:gd name="f9" fmla="val 13"/>
              <a:gd name="f10" fmla="val 45"/>
              <a:gd name="f11" fmla="val 16"/>
              <a:gd name="f12" fmla="val 47"/>
              <a:gd name="f13" fmla="val 23"/>
              <a:gd name="f14" fmla="val 33"/>
              <a:gd name="f15" fmla="val 43"/>
              <a:gd name="f16" fmla="val 40"/>
              <a:gd name="f17" fmla="val 56"/>
              <a:gd name="f18" fmla="val 34"/>
              <a:gd name="f19" fmla="val 68"/>
              <a:gd name="f20" fmla="val 27"/>
              <a:gd name="f21" fmla="val 73"/>
              <a:gd name="f22" fmla="val 22"/>
              <a:gd name="f23" fmla="val 69"/>
              <a:gd name="f24" fmla="val 63"/>
              <a:gd name="f25" fmla="val 53"/>
              <a:gd name="f26" fmla="val 24"/>
              <a:gd name="f27" fmla="val 29"/>
              <a:gd name="f28" fmla="val 30"/>
              <a:gd name="f29" fmla="val 18"/>
              <a:gd name="f30" fmla="val 51"/>
              <a:gd name="f31" fmla="val 4"/>
              <a:gd name="f32" fmla="val 78"/>
              <a:gd name="f33" fmla="val 12"/>
              <a:gd name="f34" fmla="val 84"/>
              <a:gd name="f35" fmla="val 38"/>
              <a:gd name="f36" fmla="val 83"/>
              <a:gd name="f37" fmla="val 52"/>
              <a:gd name="f38" fmla="val 71"/>
              <a:gd name="f39" fmla="val 65"/>
              <a:gd name="f40" fmla="val 48"/>
              <a:gd name="f41" fmla="val 35"/>
              <a:gd name="f42" fmla="val 20"/>
              <a:gd name="f43" fmla="val 8"/>
              <a:gd name="f44" fmla="val 57"/>
              <a:gd name="f45" fmla="val 2"/>
              <a:gd name="f46" fmla="val 3"/>
              <a:gd name="f47" fmla="val 15"/>
              <a:gd name="f48" fmla="val 5"/>
              <a:gd name="f49" fmla="+- 0 0 0"/>
              <a:gd name="f50" fmla="*/ f3 1 67"/>
              <a:gd name="f51" fmla="*/ f4 1 86"/>
              <a:gd name="f52" fmla="*/ f49 f0 1"/>
              <a:gd name="f53" fmla="*/ 0 f50 1"/>
              <a:gd name="f54" fmla="*/ 67 f50 1"/>
              <a:gd name="f55" fmla="*/ 86 f51 1"/>
              <a:gd name="f56" fmla="*/ 0 f51 1"/>
              <a:gd name="f57" fmla="*/ 2147483647 f50 1"/>
              <a:gd name="f58" fmla="*/ 2147483647 f51 1"/>
              <a:gd name="f59" fmla="*/ f52 1 f2"/>
              <a:gd name="f60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6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7" y="f58"/>
              </a:cxn>
              <a:cxn ang="f60">
                <a:pos x="f53" y="f58"/>
              </a:cxn>
              <a:cxn ang="f60">
                <a:pos x="f53" y="f58"/>
              </a:cxn>
            </a:cxnLst>
            <a:rect l="f53" t="f56" r="f54" b="f55"/>
            <a:pathLst>
              <a:path w="67" h="8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0" y="f14"/>
                </a:lnTo>
                <a:lnTo>
                  <a:pt x="f15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2" y="f24"/>
                </a:lnTo>
                <a:lnTo>
                  <a:pt x="f22" y="f25"/>
                </a:lnTo>
                <a:lnTo>
                  <a:pt x="f26" y="f15"/>
                </a:lnTo>
                <a:lnTo>
                  <a:pt x="f27" y="f28"/>
                </a:lnTo>
                <a:lnTo>
                  <a:pt x="f18" y="f29"/>
                </a:lnTo>
                <a:lnTo>
                  <a:pt x="f8" y="f9"/>
                </a:lnTo>
                <a:close/>
                <a:moveTo>
                  <a:pt x="f5" y="f30"/>
                </a:moveTo>
                <a:lnTo>
                  <a:pt x="f5" y="f19"/>
                </a:lnTo>
                <a:lnTo>
                  <a:pt x="f31" y="f32"/>
                </a:lnTo>
                <a:lnTo>
                  <a:pt x="f33" y="f34"/>
                </a:lnTo>
                <a:lnTo>
                  <a:pt x="f22" y="f7"/>
                </a:lnTo>
                <a:lnTo>
                  <a:pt x="f35" y="f36"/>
                </a:lnTo>
                <a:lnTo>
                  <a:pt x="f37" y="f38"/>
                </a:lnTo>
                <a:lnTo>
                  <a:pt x="f24" y="f30"/>
                </a:lnTo>
                <a:lnTo>
                  <a:pt x="f39" y="f40"/>
                </a:lnTo>
                <a:lnTo>
                  <a:pt x="f39" y="f15"/>
                </a:lnTo>
                <a:lnTo>
                  <a:pt x="f6" y="f16"/>
                </a:lnTo>
                <a:lnTo>
                  <a:pt x="f6" y="f41"/>
                </a:lnTo>
                <a:lnTo>
                  <a:pt x="f6" y="f42"/>
                </a:lnTo>
                <a:lnTo>
                  <a:pt x="f24" y="f43"/>
                </a:lnTo>
                <a:lnTo>
                  <a:pt x="f44" y="f45"/>
                </a:lnTo>
                <a:lnTo>
                  <a:pt x="f10" y="f5"/>
                </a:lnTo>
                <a:lnTo>
                  <a:pt x="f27" y="f46"/>
                </a:lnTo>
                <a:lnTo>
                  <a:pt x="f47" y="f47"/>
                </a:lnTo>
                <a:lnTo>
                  <a:pt x="f48" y="f41"/>
                </a:lnTo>
                <a:lnTo>
                  <a:pt x="f31" y="f16"/>
                </a:lnTo>
                <a:lnTo>
                  <a:pt x="f45" y="f15"/>
                </a:lnTo>
                <a:lnTo>
                  <a:pt x="f5" y="f40"/>
                </a:lnTo>
                <a:lnTo>
                  <a:pt x="f5" y="f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0" name="Freeform 22"/>
          <p:cNvSpPr/>
          <p:nvPr/>
        </p:nvSpPr>
        <p:spPr>
          <a:xfrm>
            <a:off x="527040" y="6504120"/>
            <a:ext cx="5544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7"/>
              <a:gd name="f9" fmla="val 15"/>
              <a:gd name="f10" fmla="val 20"/>
              <a:gd name="f11" fmla="val 10"/>
              <a:gd name="f12" fmla="val 21"/>
              <a:gd name="f13" fmla="val 7"/>
              <a:gd name="f14" fmla="val 23"/>
              <a:gd name="f15" fmla="val 5"/>
              <a:gd name="f16" fmla="val 25"/>
              <a:gd name="f17" fmla="val 4"/>
              <a:gd name="f18" fmla="val 26"/>
              <a:gd name="f19" fmla="val 30"/>
              <a:gd name="f20" fmla="val 2"/>
              <a:gd name="f21" fmla="val 35"/>
              <a:gd name="f22" fmla="val 36"/>
              <a:gd name="f23" fmla="val 41"/>
              <a:gd name="f24" fmla="val 43"/>
              <a:gd name="f25" fmla="val 46"/>
              <a:gd name="f26" fmla="val 12"/>
              <a:gd name="f27" fmla="val 40"/>
              <a:gd name="f28" fmla="val 18"/>
              <a:gd name="f29" fmla="val 51"/>
              <a:gd name="f30" fmla="val 56"/>
              <a:gd name="f31" fmla="val 61"/>
              <a:gd name="f32" fmla="val 64"/>
              <a:gd name="f33" fmla="val 66"/>
              <a:gd name="f34" fmla="val 68"/>
              <a:gd name="f35" fmla="val 60"/>
              <a:gd name="f36" fmla="val 22"/>
              <a:gd name="f37" fmla="val 53"/>
              <a:gd name="f38" fmla="val 50"/>
              <a:gd name="f39" fmla="val 45"/>
              <a:gd name="f40" fmla="val 38"/>
              <a:gd name="f41" fmla="val 37"/>
              <a:gd name="f42" fmla="val 31"/>
              <a:gd name="f43" fmla="val 65"/>
              <a:gd name="f44" fmla="val 71"/>
              <a:gd name="f45" fmla="val 33"/>
              <a:gd name="f46" fmla="val 73"/>
              <a:gd name="f47" fmla="val 75"/>
              <a:gd name="f48" fmla="val 80"/>
              <a:gd name="f49" fmla="val 83"/>
              <a:gd name="f50" fmla="val 28"/>
              <a:gd name="f51" fmla="val 86"/>
              <a:gd name="f52" fmla="val 3"/>
              <a:gd name="f53" fmla="val 85"/>
              <a:gd name="f54" fmla="val 81"/>
              <a:gd name="f55" fmla="val 76"/>
              <a:gd name="f56" fmla="+- 0 0 0"/>
              <a:gd name="f57" fmla="*/ f3 1 69"/>
              <a:gd name="f58" fmla="*/ f4 1 88"/>
              <a:gd name="f59" fmla="*/ f56 f0 1"/>
              <a:gd name="f60" fmla="*/ 0 f57 1"/>
              <a:gd name="f61" fmla="*/ 69 f57 1"/>
              <a:gd name="f62" fmla="*/ 88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69" h="88">
                <a:moveTo>
                  <a:pt x="f8" y="f8"/>
                </a:moveTo>
                <a:lnTo>
                  <a:pt x="f8" y="f8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0"/>
                </a:lnTo>
                <a:lnTo>
                  <a:pt x="f22" y="f20"/>
                </a:lnTo>
                <a:lnTo>
                  <a:pt x="f23" y="f20"/>
                </a:lnTo>
                <a:lnTo>
                  <a:pt x="f24" y="f20"/>
                </a:lnTo>
                <a:lnTo>
                  <a:pt x="f25" y="f5"/>
                </a:lnTo>
                <a:lnTo>
                  <a:pt x="f24" y="f26"/>
                </a:lnTo>
                <a:lnTo>
                  <a:pt x="f27" y="f14"/>
                </a:lnTo>
                <a:lnTo>
                  <a:pt x="f23" y="f10"/>
                </a:lnTo>
                <a:lnTo>
                  <a:pt x="f23" y="f28"/>
                </a:lnTo>
                <a:lnTo>
                  <a:pt x="f25" y="f11"/>
                </a:lnTo>
                <a:lnTo>
                  <a:pt x="f29" y="f15"/>
                </a:lnTo>
                <a:lnTo>
                  <a:pt x="f30" y="f20"/>
                </a:lnTo>
                <a:lnTo>
                  <a:pt x="f31" y="f5"/>
                </a:lnTo>
                <a:lnTo>
                  <a:pt x="f32" y="f5"/>
                </a:lnTo>
                <a:lnTo>
                  <a:pt x="f33" y="f20"/>
                </a:lnTo>
                <a:lnTo>
                  <a:pt x="f34" y="f20"/>
                </a:lnTo>
                <a:lnTo>
                  <a:pt x="f6" y="f20"/>
                </a:lnTo>
                <a:lnTo>
                  <a:pt x="f6" y="f5"/>
                </a:lnTo>
                <a:lnTo>
                  <a:pt x="f6" y="f20"/>
                </a:lnTo>
                <a:lnTo>
                  <a:pt x="f34" y="f15"/>
                </a:lnTo>
                <a:lnTo>
                  <a:pt x="f32" y="f26"/>
                </a:lnTo>
                <a:lnTo>
                  <a:pt x="f31" y="f8"/>
                </a:lnTo>
                <a:lnTo>
                  <a:pt x="f35" y="f10"/>
                </a:lnTo>
                <a:lnTo>
                  <a:pt x="f30" y="f36"/>
                </a:lnTo>
                <a:lnTo>
                  <a:pt x="f37" y="f36"/>
                </a:lnTo>
                <a:lnTo>
                  <a:pt x="f38" y="f36"/>
                </a:lnTo>
                <a:lnTo>
                  <a:pt x="f39" y="f16"/>
                </a:lnTo>
                <a:lnTo>
                  <a:pt x="f23" y="f19"/>
                </a:lnTo>
                <a:lnTo>
                  <a:pt x="f40" y="f41"/>
                </a:lnTo>
                <a:lnTo>
                  <a:pt x="f21" y="f39"/>
                </a:lnTo>
                <a:lnTo>
                  <a:pt x="f42" y="f35"/>
                </a:lnTo>
                <a:lnTo>
                  <a:pt x="f19" y="f43"/>
                </a:lnTo>
                <a:lnTo>
                  <a:pt x="f19" y="f34"/>
                </a:lnTo>
                <a:lnTo>
                  <a:pt x="f42" y="f44"/>
                </a:lnTo>
                <a:lnTo>
                  <a:pt x="f45" y="f46"/>
                </a:lnTo>
                <a:lnTo>
                  <a:pt x="f21" y="f46"/>
                </a:lnTo>
                <a:lnTo>
                  <a:pt x="f22" y="f46"/>
                </a:lnTo>
                <a:lnTo>
                  <a:pt x="f22" y="f47"/>
                </a:lnTo>
                <a:lnTo>
                  <a:pt x="f45" y="f48"/>
                </a:lnTo>
                <a:lnTo>
                  <a:pt x="f19" y="f49"/>
                </a:lnTo>
                <a:lnTo>
                  <a:pt x="f50" y="f51"/>
                </a:lnTo>
                <a:lnTo>
                  <a:pt x="f16" y="f51"/>
                </a:lnTo>
                <a:lnTo>
                  <a:pt x="f12" y="f7"/>
                </a:lnTo>
                <a:lnTo>
                  <a:pt x="f9" y="f7"/>
                </a:lnTo>
                <a:lnTo>
                  <a:pt x="f15" y="f7"/>
                </a:lnTo>
                <a:lnTo>
                  <a:pt x="f52" y="f7"/>
                </a:lnTo>
                <a:lnTo>
                  <a:pt x="f5" y="f7"/>
                </a:lnTo>
                <a:lnTo>
                  <a:pt x="f20" y="f51"/>
                </a:lnTo>
                <a:lnTo>
                  <a:pt x="f20" y="f53"/>
                </a:lnTo>
                <a:lnTo>
                  <a:pt x="f15" y="f54"/>
                </a:lnTo>
                <a:lnTo>
                  <a:pt x="f13" y="f55"/>
                </a:lnTo>
                <a:lnTo>
                  <a:pt x="f11" y="f44"/>
                </a:lnTo>
                <a:lnTo>
                  <a:pt x="f26" y="f43"/>
                </a:lnTo>
                <a:lnTo>
                  <a:pt x="f10" y="f50"/>
                </a:lnTo>
                <a:lnTo>
                  <a:pt x="f12" y="f14"/>
                </a:lnTo>
                <a:lnTo>
                  <a:pt x="f12" y="f10"/>
                </a:lnTo>
                <a:lnTo>
                  <a:pt x="f12" y="f28"/>
                </a:lnTo>
                <a:lnTo>
                  <a:pt x="f10" y="f8"/>
                </a:lnTo>
                <a:lnTo>
                  <a:pt x="f8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1" name="Freeform 23"/>
          <p:cNvSpPr/>
          <p:nvPr/>
        </p:nvSpPr>
        <p:spPr>
          <a:xfrm>
            <a:off x="574560" y="6485040"/>
            <a:ext cx="446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4"/>
              <a:gd name="f7" fmla="val 111"/>
              <a:gd name="f8" fmla="val 1"/>
              <a:gd name="f9" fmla="val 43"/>
              <a:gd name="f10" fmla="val 3"/>
              <a:gd name="f11" fmla="val 41"/>
              <a:gd name="f12" fmla="val 40"/>
              <a:gd name="f13" fmla="val 4"/>
              <a:gd name="f14" fmla="val 36"/>
              <a:gd name="f15" fmla="val 6"/>
              <a:gd name="f16" fmla="val 35"/>
              <a:gd name="f17" fmla="val 33"/>
              <a:gd name="f18" fmla="val 9"/>
              <a:gd name="f19" fmla="val 28"/>
              <a:gd name="f20" fmla="val 13"/>
              <a:gd name="f21" fmla="val 27"/>
              <a:gd name="f22" fmla="val 16"/>
              <a:gd name="f23" fmla="val 18"/>
              <a:gd name="f24" fmla="val 19"/>
              <a:gd name="f25" fmla="val 25"/>
              <a:gd name="f26" fmla="val 23"/>
              <a:gd name="f27" fmla="val 22"/>
              <a:gd name="f28" fmla="val 21"/>
              <a:gd name="f29" fmla="val 15"/>
              <a:gd name="f30" fmla="val 12"/>
              <a:gd name="f31" fmla="val 26"/>
              <a:gd name="f32" fmla="val 8"/>
              <a:gd name="f33" fmla="val 7"/>
              <a:gd name="f34" fmla="val 29"/>
              <a:gd name="f35" fmla="val 5"/>
              <a:gd name="f36" fmla="val 39"/>
              <a:gd name="f37" fmla="val 2"/>
              <a:gd name="f38" fmla="val 44"/>
              <a:gd name="f39" fmla="val 10"/>
              <a:gd name="f40" fmla="val 38"/>
              <a:gd name="f41" fmla="val 47"/>
              <a:gd name="f42" fmla="val 51"/>
              <a:gd name="f43" fmla="val 52"/>
              <a:gd name="f44" fmla="val 30"/>
              <a:gd name="f45" fmla="val 49"/>
              <a:gd name="f46" fmla="val 31"/>
              <a:gd name="f47" fmla="val 34"/>
              <a:gd name="f48" fmla="val 46"/>
              <a:gd name="f49" fmla="val 83"/>
              <a:gd name="f50" fmla="val 84"/>
              <a:gd name="f51" fmla="val 88"/>
              <a:gd name="f52" fmla="val 91"/>
              <a:gd name="f53" fmla="val 94"/>
              <a:gd name="f54" fmla="val 96"/>
              <a:gd name="f55" fmla="val 24"/>
              <a:gd name="f56" fmla="val 98"/>
              <a:gd name="f57" fmla="val 99"/>
              <a:gd name="f58" fmla="val 101"/>
              <a:gd name="f59" fmla="val 103"/>
              <a:gd name="f60" fmla="val 106"/>
              <a:gd name="f61" fmla="val 108"/>
              <a:gd name="f62" fmla="val 109"/>
              <a:gd name="f63" fmla="val 14"/>
              <a:gd name="f64" fmla="val 11"/>
              <a:gd name="f65" fmla="val 104"/>
              <a:gd name="f66" fmla="val 86"/>
              <a:gd name="f67" fmla="val 48"/>
              <a:gd name="f68" fmla="val 45"/>
              <a:gd name="f69" fmla="+- 0 0 0"/>
              <a:gd name="f70" fmla="*/ f3 1 54"/>
              <a:gd name="f71" fmla="*/ f4 1 111"/>
              <a:gd name="f72" fmla="*/ f69 f0 1"/>
              <a:gd name="f73" fmla="*/ 0 f70 1"/>
              <a:gd name="f74" fmla="*/ 54 f70 1"/>
              <a:gd name="f75" fmla="*/ 111 f71 1"/>
              <a:gd name="f76" fmla="*/ 0 f71 1"/>
              <a:gd name="f77" fmla="*/ 2147483647 f70 1"/>
              <a:gd name="f78" fmla="*/ 2147483647 f71 1"/>
              <a:gd name="f79" fmla="*/ f72 1 f2"/>
              <a:gd name="f80" fmla="+- f7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6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3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  <a:cxn ang="f80">
                <a:pos x="f77" y="f78"/>
              </a:cxn>
            </a:cxnLst>
            <a:rect l="f73" t="f76" r="f74" b="f75"/>
            <a:pathLst>
              <a:path w="54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8" y="f23"/>
                </a:lnTo>
                <a:lnTo>
                  <a:pt x="f28" y="f29"/>
                </a:lnTo>
                <a:lnTo>
                  <a:pt x="f26" y="f30"/>
                </a:lnTo>
                <a:lnTo>
                  <a:pt x="f31" y="f32"/>
                </a:lnTo>
                <a:lnTo>
                  <a:pt x="f19" y="f33"/>
                </a:lnTo>
                <a:lnTo>
                  <a:pt x="f34" y="f33"/>
                </a:lnTo>
                <a:lnTo>
                  <a:pt x="f17" y="f35"/>
                </a:lnTo>
                <a:lnTo>
                  <a:pt x="f14" y="f35"/>
                </a:lnTo>
                <a:lnTo>
                  <a:pt x="f36" y="f10"/>
                </a:lnTo>
                <a:lnTo>
                  <a:pt x="f11" y="f37"/>
                </a:lnTo>
                <a:lnTo>
                  <a:pt x="f38" y="f5"/>
                </a:lnTo>
                <a:lnTo>
                  <a:pt x="f9" y="f35"/>
                </a:lnTo>
                <a:lnTo>
                  <a:pt x="f9" y="f32"/>
                </a:lnTo>
                <a:lnTo>
                  <a:pt x="f11" y="f39"/>
                </a:lnTo>
                <a:lnTo>
                  <a:pt x="f40" y="f26"/>
                </a:lnTo>
                <a:lnTo>
                  <a:pt x="f40" y="f25"/>
                </a:lnTo>
                <a:lnTo>
                  <a:pt x="f14" y="f21"/>
                </a:lnTo>
                <a:lnTo>
                  <a:pt x="f40" y="f21"/>
                </a:lnTo>
                <a:lnTo>
                  <a:pt x="f36" y="f21"/>
                </a:lnTo>
                <a:lnTo>
                  <a:pt x="f9" y="f21"/>
                </a:lnTo>
                <a:lnTo>
                  <a:pt x="f38" y="f21"/>
                </a:lnTo>
                <a:lnTo>
                  <a:pt x="f41" y="f25"/>
                </a:lnTo>
                <a:lnTo>
                  <a:pt x="f42" y="f25"/>
                </a:lnTo>
                <a:lnTo>
                  <a:pt x="f6" y="f27"/>
                </a:lnTo>
                <a:lnTo>
                  <a:pt x="f6" y="f26"/>
                </a:lnTo>
                <a:lnTo>
                  <a:pt x="f43" y="f25"/>
                </a:lnTo>
                <a:lnTo>
                  <a:pt x="f42" y="f44"/>
                </a:lnTo>
                <a:lnTo>
                  <a:pt x="f45" y="f46"/>
                </a:lnTo>
                <a:lnTo>
                  <a:pt x="f41" y="f14"/>
                </a:lnTo>
                <a:lnTo>
                  <a:pt x="f38" y="f40"/>
                </a:lnTo>
                <a:lnTo>
                  <a:pt x="f9" y="f12"/>
                </a:lnTo>
                <a:lnTo>
                  <a:pt x="f36" y="f12"/>
                </a:lnTo>
                <a:lnTo>
                  <a:pt x="f40" y="f12"/>
                </a:lnTo>
                <a:lnTo>
                  <a:pt x="f14" y="f12"/>
                </a:lnTo>
                <a:lnTo>
                  <a:pt x="f47" y="f12"/>
                </a:lnTo>
                <a:lnTo>
                  <a:pt x="f17" y="f40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6" y="f48"/>
                </a:lnTo>
                <a:lnTo>
                  <a:pt x="f26" y="f49"/>
                </a:lnTo>
                <a:lnTo>
                  <a:pt x="f26" y="f50"/>
                </a:lnTo>
                <a:lnTo>
                  <a:pt x="f28" y="f51"/>
                </a:lnTo>
                <a:lnTo>
                  <a:pt x="f28" y="f52"/>
                </a:lnTo>
                <a:lnTo>
                  <a:pt x="f28" y="f53"/>
                </a:lnTo>
                <a:lnTo>
                  <a:pt x="f26" y="f54"/>
                </a:lnTo>
                <a:lnTo>
                  <a:pt x="f55" y="f54"/>
                </a:lnTo>
                <a:lnTo>
                  <a:pt x="f31" y="f54"/>
                </a:lnTo>
                <a:lnTo>
                  <a:pt x="f19" y="f54"/>
                </a:lnTo>
                <a:lnTo>
                  <a:pt x="f19" y="f53"/>
                </a:lnTo>
                <a:lnTo>
                  <a:pt x="f34" y="f53"/>
                </a:lnTo>
                <a:lnTo>
                  <a:pt x="f46" y="f53"/>
                </a:lnTo>
                <a:lnTo>
                  <a:pt x="f17" y="f53"/>
                </a:lnTo>
                <a:lnTo>
                  <a:pt x="f47" y="f54"/>
                </a:lnTo>
                <a:lnTo>
                  <a:pt x="f47" y="f56"/>
                </a:lnTo>
                <a:lnTo>
                  <a:pt x="f47" y="f57"/>
                </a:lnTo>
                <a:lnTo>
                  <a:pt x="f14" y="f58"/>
                </a:lnTo>
                <a:lnTo>
                  <a:pt x="f47" y="f58"/>
                </a:lnTo>
                <a:lnTo>
                  <a:pt x="f17" y="f59"/>
                </a:lnTo>
                <a:lnTo>
                  <a:pt x="f19" y="f60"/>
                </a:lnTo>
                <a:lnTo>
                  <a:pt x="f55" y="f61"/>
                </a:lnTo>
                <a:lnTo>
                  <a:pt x="f28" y="f62"/>
                </a:lnTo>
                <a:lnTo>
                  <a:pt x="f24" y="f62"/>
                </a:lnTo>
                <a:lnTo>
                  <a:pt x="f22" y="f7"/>
                </a:lnTo>
                <a:lnTo>
                  <a:pt x="f63" y="f7"/>
                </a:lnTo>
                <a:lnTo>
                  <a:pt x="f64" y="f7"/>
                </a:lnTo>
                <a:lnTo>
                  <a:pt x="f15" y="f7"/>
                </a:lnTo>
                <a:lnTo>
                  <a:pt x="f10" y="f61"/>
                </a:lnTo>
                <a:lnTo>
                  <a:pt x="f8" y="f65"/>
                </a:lnTo>
                <a:lnTo>
                  <a:pt x="f5" y="f57"/>
                </a:lnTo>
                <a:lnTo>
                  <a:pt x="f5" y="f53"/>
                </a:lnTo>
                <a:lnTo>
                  <a:pt x="f8" y="f66"/>
                </a:lnTo>
                <a:lnTo>
                  <a:pt x="f64" y="f67"/>
                </a:lnTo>
                <a:lnTo>
                  <a:pt x="f20" y="f68"/>
                </a:lnTo>
                <a:lnTo>
                  <a:pt x="f20" y="f11"/>
                </a:lnTo>
                <a:lnTo>
                  <a:pt x="f63" y="f12"/>
                </a:lnTo>
                <a:lnTo>
                  <a:pt x="f63" y="f40"/>
                </a:lnTo>
                <a:lnTo>
                  <a:pt x="f63" y="f12"/>
                </a:lnTo>
                <a:lnTo>
                  <a:pt x="f20" y="f12"/>
                </a:lnTo>
                <a:lnTo>
                  <a:pt x="f64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2" name="Freeform 24"/>
          <p:cNvSpPr/>
          <p:nvPr/>
        </p:nvSpPr>
        <p:spPr>
          <a:xfrm>
            <a:off x="601560" y="6481800"/>
            <a:ext cx="604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6"/>
              <a:gd name="f7" fmla="val 116"/>
              <a:gd name="f8" fmla="val 21"/>
              <a:gd name="f9" fmla="val 15"/>
              <a:gd name="f10" fmla="val 23"/>
              <a:gd name="f11" fmla="val 13"/>
              <a:gd name="f12" fmla="val 24"/>
              <a:gd name="f13" fmla="val 10"/>
              <a:gd name="f14" fmla="val 26"/>
              <a:gd name="f15" fmla="val 5"/>
              <a:gd name="f16" fmla="val 29"/>
              <a:gd name="f17" fmla="val 2"/>
              <a:gd name="f18" fmla="val 33"/>
              <a:gd name="f19" fmla="val 36"/>
              <a:gd name="f20" fmla="val 43"/>
              <a:gd name="f21" fmla="val 49"/>
              <a:gd name="f22" fmla="val 51"/>
              <a:gd name="f23" fmla="val 54"/>
              <a:gd name="f24" fmla="val 56"/>
              <a:gd name="f25" fmla="val 3"/>
              <a:gd name="f26" fmla="val 8"/>
              <a:gd name="f27" fmla="val 17"/>
              <a:gd name="f28" fmla="val 48"/>
              <a:gd name="f29" fmla="val 18"/>
              <a:gd name="f30" fmla="val 44"/>
              <a:gd name="f31" fmla="val 30"/>
              <a:gd name="f32" fmla="val 32"/>
              <a:gd name="f33" fmla="val 35"/>
              <a:gd name="f34" fmla="val 46"/>
              <a:gd name="f35" fmla="val 28"/>
              <a:gd name="f36" fmla="val 59"/>
              <a:gd name="f37" fmla="val 61"/>
              <a:gd name="f38" fmla="val 66"/>
              <a:gd name="f39" fmla="val 71"/>
              <a:gd name="f40" fmla="val 72"/>
              <a:gd name="f41" fmla="val 74"/>
              <a:gd name="f42" fmla="val 40"/>
              <a:gd name="f43" fmla="val 50"/>
              <a:gd name="f44" fmla="val 89"/>
              <a:gd name="f45" fmla="val 64"/>
              <a:gd name="f46" fmla="val 93"/>
              <a:gd name="f47" fmla="val 94"/>
              <a:gd name="f48" fmla="val 98"/>
              <a:gd name="f49" fmla="val 99"/>
              <a:gd name="f50" fmla="val 67"/>
              <a:gd name="f51" fmla="val 101"/>
              <a:gd name="f52" fmla="val 69"/>
              <a:gd name="f53" fmla="val 103"/>
              <a:gd name="f54" fmla="val 108"/>
              <a:gd name="f55" fmla="val 111"/>
              <a:gd name="f56" fmla="val 113"/>
              <a:gd name="f57" fmla="val 114"/>
              <a:gd name="f58" fmla="val 57"/>
              <a:gd name="f59" fmla="val 39"/>
              <a:gd name="f60" fmla="val 38"/>
              <a:gd name="f61" fmla="val 34"/>
              <a:gd name="f62" fmla="val 41"/>
              <a:gd name="f63" fmla="val 104"/>
              <a:gd name="f64" fmla="val 53"/>
              <a:gd name="f65" fmla="val 58"/>
              <a:gd name="f66" fmla="val 45"/>
              <a:gd name="f67" fmla="val 55"/>
              <a:gd name="f68" fmla="val 91"/>
              <a:gd name="f69" fmla="val 19"/>
              <a:gd name="f70" fmla="val 16"/>
              <a:gd name="f71" fmla="val 11"/>
              <a:gd name="f72" fmla="val 6"/>
              <a:gd name="f73" fmla="val 1"/>
              <a:gd name="f74" fmla="val 106"/>
              <a:gd name="f75" fmla="val 22"/>
              <a:gd name="f76" fmla="+- 0 0 0"/>
              <a:gd name="f77" fmla="*/ f3 1 76"/>
              <a:gd name="f78" fmla="*/ f4 1 116"/>
              <a:gd name="f79" fmla="*/ f76 f0 1"/>
              <a:gd name="f80" fmla="*/ 0 f77 1"/>
              <a:gd name="f81" fmla="*/ 76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76" h="116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3" y="f25"/>
                </a:lnTo>
                <a:lnTo>
                  <a:pt x="f22" y="f26"/>
                </a:lnTo>
                <a:lnTo>
                  <a:pt x="f21" y="f9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0" y="f32"/>
                </a:lnTo>
                <a:lnTo>
                  <a:pt x="f30" y="f18"/>
                </a:lnTo>
                <a:lnTo>
                  <a:pt x="f20" y="f33"/>
                </a:lnTo>
                <a:lnTo>
                  <a:pt x="f20" y="f19"/>
                </a:lnTo>
                <a:lnTo>
                  <a:pt x="f34" y="f18"/>
                </a:lnTo>
                <a:lnTo>
                  <a:pt x="f22" y="f31"/>
                </a:lnTo>
                <a:lnTo>
                  <a:pt x="f24" y="f35"/>
                </a:lnTo>
                <a:lnTo>
                  <a:pt x="f36" y="f35"/>
                </a:lnTo>
                <a:lnTo>
                  <a:pt x="f37" y="f35"/>
                </a:lnTo>
                <a:lnTo>
                  <a:pt x="f38" y="f35"/>
                </a:lnTo>
                <a:lnTo>
                  <a:pt x="f39" y="f32"/>
                </a:lnTo>
                <a:lnTo>
                  <a:pt x="f40" y="f33"/>
                </a:lnTo>
                <a:lnTo>
                  <a:pt x="f41" y="f42"/>
                </a:lnTo>
                <a:lnTo>
                  <a:pt x="f6" y="f20"/>
                </a:lnTo>
                <a:lnTo>
                  <a:pt x="f6" y="f43"/>
                </a:lnTo>
                <a:lnTo>
                  <a:pt x="f41" y="f24"/>
                </a:lnTo>
                <a:lnTo>
                  <a:pt x="f38" y="f44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5" y="f49"/>
                </a:lnTo>
                <a:lnTo>
                  <a:pt x="f50" y="f51"/>
                </a:lnTo>
                <a:lnTo>
                  <a:pt x="f52" y="f51"/>
                </a:lnTo>
                <a:lnTo>
                  <a:pt x="f50" y="f53"/>
                </a:lnTo>
                <a:lnTo>
                  <a:pt x="f38" y="f54"/>
                </a:lnTo>
                <a:lnTo>
                  <a:pt x="f45" y="f55"/>
                </a:lnTo>
                <a:lnTo>
                  <a:pt x="f37" y="f56"/>
                </a:lnTo>
                <a:lnTo>
                  <a:pt x="f36" y="f57"/>
                </a:lnTo>
                <a:lnTo>
                  <a:pt x="f58" y="f57"/>
                </a:lnTo>
                <a:lnTo>
                  <a:pt x="f23" y="f57"/>
                </a:lnTo>
                <a:lnTo>
                  <a:pt x="f21" y="f7"/>
                </a:lnTo>
                <a:lnTo>
                  <a:pt x="f28" y="f7"/>
                </a:lnTo>
                <a:lnTo>
                  <a:pt x="f34" y="f7"/>
                </a:lnTo>
                <a:lnTo>
                  <a:pt x="f59" y="f57"/>
                </a:lnTo>
                <a:lnTo>
                  <a:pt x="f60" y="f57"/>
                </a:lnTo>
                <a:lnTo>
                  <a:pt x="f61" y="f57"/>
                </a:lnTo>
                <a:lnTo>
                  <a:pt x="f19" y="f56"/>
                </a:lnTo>
                <a:lnTo>
                  <a:pt x="f19" y="f55"/>
                </a:lnTo>
                <a:lnTo>
                  <a:pt x="f59" y="f54"/>
                </a:lnTo>
                <a:lnTo>
                  <a:pt x="f62" y="f63"/>
                </a:lnTo>
                <a:lnTo>
                  <a:pt x="f62" y="f49"/>
                </a:lnTo>
                <a:lnTo>
                  <a:pt x="f20" y="f47"/>
                </a:lnTo>
                <a:lnTo>
                  <a:pt x="f64" y="f65"/>
                </a:lnTo>
                <a:lnTo>
                  <a:pt x="f23" y="f64"/>
                </a:lnTo>
                <a:lnTo>
                  <a:pt x="f23" y="f28"/>
                </a:lnTo>
                <a:lnTo>
                  <a:pt x="f23" y="f34"/>
                </a:lnTo>
                <a:lnTo>
                  <a:pt x="f23" y="f66"/>
                </a:lnTo>
                <a:lnTo>
                  <a:pt x="f64" y="f20"/>
                </a:lnTo>
                <a:lnTo>
                  <a:pt x="f21" y="f62"/>
                </a:lnTo>
                <a:lnTo>
                  <a:pt x="f28" y="f20"/>
                </a:lnTo>
                <a:lnTo>
                  <a:pt x="f30" y="f66"/>
                </a:lnTo>
                <a:lnTo>
                  <a:pt x="f20" y="f34"/>
                </a:lnTo>
                <a:lnTo>
                  <a:pt x="f62" y="f43"/>
                </a:lnTo>
                <a:lnTo>
                  <a:pt x="f59" y="f67"/>
                </a:lnTo>
                <a:lnTo>
                  <a:pt x="f60" y="f37"/>
                </a:lnTo>
                <a:lnTo>
                  <a:pt x="f16" y="f68"/>
                </a:lnTo>
                <a:lnTo>
                  <a:pt x="f16" y="f47"/>
                </a:lnTo>
                <a:lnTo>
                  <a:pt x="f35" y="f48"/>
                </a:lnTo>
                <a:lnTo>
                  <a:pt x="f16" y="f49"/>
                </a:lnTo>
                <a:lnTo>
                  <a:pt x="f18" y="f51"/>
                </a:lnTo>
                <a:lnTo>
                  <a:pt x="f61" y="f51"/>
                </a:lnTo>
                <a:lnTo>
                  <a:pt x="f18" y="f51"/>
                </a:lnTo>
                <a:lnTo>
                  <a:pt x="f18" y="f53"/>
                </a:lnTo>
                <a:lnTo>
                  <a:pt x="f16" y="f54"/>
                </a:lnTo>
                <a:lnTo>
                  <a:pt x="f35" y="f55"/>
                </a:lnTo>
                <a:lnTo>
                  <a:pt x="f12" y="f57"/>
                </a:lnTo>
                <a:lnTo>
                  <a:pt x="f10" y="f57"/>
                </a:lnTo>
                <a:lnTo>
                  <a:pt x="f69" y="f57"/>
                </a:lnTo>
                <a:lnTo>
                  <a:pt x="f70" y="f57"/>
                </a:lnTo>
                <a:lnTo>
                  <a:pt x="f71" y="f7"/>
                </a:lnTo>
                <a:lnTo>
                  <a:pt x="f72" y="f7"/>
                </a:lnTo>
                <a:lnTo>
                  <a:pt x="f25" y="f7"/>
                </a:lnTo>
                <a:lnTo>
                  <a:pt x="f73" y="f57"/>
                </a:lnTo>
                <a:lnTo>
                  <a:pt x="f5" y="f57"/>
                </a:lnTo>
                <a:lnTo>
                  <a:pt x="f73" y="f56"/>
                </a:lnTo>
                <a:lnTo>
                  <a:pt x="f73" y="f55"/>
                </a:lnTo>
                <a:lnTo>
                  <a:pt x="f15" y="f74"/>
                </a:lnTo>
                <a:lnTo>
                  <a:pt x="f72" y="f53"/>
                </a:lnTo>
                <a:lnTo>
                  <a:pt x="f26" y="f48"/>
                </a:lnTo>
                <a:lnTo>
                  <a:pt x="f13" y="f46"/>
                </a:lnTo>
                <a:lnTo>
                  <a:pt x="f14" y="f10"/>
                </a:lnTo>
                <a:lnTo>
                  <a:pt x="f14" y="f75"/>
                </a:lnTo>
                <a:lnTo>
                  <a:pt x="f35" y="f29"/>
                </a:lnTo>
                <a:lnTo>
                  <a:pt x="f14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3" name="Freeform 25"/>
          <p:cNvSpPr/>
          <p:nvPr/>
        </p:nvSpPr>
        <p:spPr>
          <a:xfrm>
            <a:off x="682560" y="6488280"/>
            <a:ext cx="71640" cy="85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9"/>
              <a:gd name="f7" fmla="val 109"/>
              <a:gd name="f8" fmla="val 33"/>
              <a:gd name="f9" fmla="val 80"/>
              <a:gd name="f10" fmla="val 46"/>
              <a:gd name="f11" fmla="val 32"/>
              <a:gd name="f12" fmla="val 48"/>
              <a:gd name="f13" fmla="val 27"/>
              <a:gd name="f14" fmla="val 22"/>
              <a:gd name="f15" fmla="val 50"/>
              <a:gd name="f16" fmla="val 20"/>
              <a:gd name="f17" fmla="val 51"/>
              <a:gd name="f18" fmla="val 17"/>
              <a:gd name="f19" fmla="val 53"/>
              <a:gd name="f20" fmla="val 14"/>
              <a:gd name="f21" fmla="val 55"/>
              <a:gd name="f22" fmla="val 12"/>
              <a:gd name="f23" fmla="val 58"/>
              <a:gd name="f24" fmla="val 60"/>
              <a:gd name="f25" fmla="val 61"/>
              <a:gd name="f26" fmla="val 65"/>
              <a:gd name="f27" fmla="val 66"/>
              <a:gd name="f28" fmla="val 25"/>
              <a:gd name="f29" fmla="val 35"/>
              <a:gd name="f30" fmla="val 63"/>
              <a:gd name="f31" fmla="val 52"/>
              <a:gd name="f32" fmla="val 62"/>
              <a:gd name="f33" fmla="val 56"/>
              <a:gd name="f34" fmla="val 73"/>
              <a:gd name="f35" fmla="val 81"/>
              <a:gd name="f36" fmla="val 88"/>
              <a:gd name="f37" fmla="val 45"/>
              <a:gd name="f38" fmla="val 93"/>
              <a:gd name="f39" fmla="val 41"/>
              <a:gd name="f40" fmla="val 95"/>
              <a:gd name="f41" fmla="val 40"/>
              <a:gd name="f42" fmla="val 96"/>
              <a:gd name="f43" fmla="val 36"/>
              <a:gd name="f44" fmla="val 91"/>
              <a:gd name="f45" fmla="val 90"/>
              <a:gd name="f46" fmla="val 85"/>
              <a:gd name="f47" fmla="val 23"/>
              <a:gd name="f48" fmla="val 19"/>
              <a:gd name="f49" fmla="val 30"/>
              <a:gd name="f50" fmla="val 8"/>
              <a:gd name="f51" fmla="val 86"/>
              <a:gd name="f52" fmla="val 7"/>
              <a:gd name="f53" fmla="val 5"/>
              <a:gd name="f54" fmla="val 101"/>
              <a:gd name="f55" fmla="val 3"/>
              <a:gd name="f56" fmla="val 105"/>
              <a:gd name="f57" fmla="val 108"/>
              <a:gd name="f58" fmla="val 106"/>
              <a:gd name="f59" fmla="val 98"/>
              <a:gd name="f60" fmla="val 75"/>
              <a:gd name="f61" fmla="val 83"/>
              <a:gd name="f62" fmla="val 84"/>
              <a:gd name="f63" fmla="val 70"/>
              <a:gd name="f64" fmla="val 2"/>
              <a:gd name="f65" fmla="val 38"/>
              <a:gd name="f66" fmla="val 28"/>
              <a:gd name="f67" fmla="val 4"/>
              <a:gd name="f68" fmla="val 10"/>
              <a:gd name="f69" fmla="val 15"/>
              <a:gd name="f70" fmla="+- 0 0 0"/>
              <a:gd name="f71" fmla="*/ f3 1 89"/>
              <a:gd name="f72" fmla="*/ f4 1 109"/>
              <a:gd name="f73" fmla="*/ f70 f0 1"/>
              <a:gd name="f74" fmla="*/ 0 f71 1"/>
              <a:gd name="f75" fmla="*/ 89 f71 1"/>
              <a:gd name="f76" fmla="*/ 109 f72 1"/>
              <a:gd name="f77" fmla="*/ 0 f72 1"/>
              <a:gd name="f78" fmla="*/ 2147483647 f71 1"/>
              <a:gd name="f79" fmla="*/ 2147483647 f72 1"/>
              <a:gd name="f80" fmla="*/ f73 1 f2"/>
              <a:gd name="f81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4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7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  <a:cxn ang="f81">
                <a:pos x="f78" y="f79"/>
              </a:cxn>
            </a:cxnLst>
            <a:rect l="f74" t="f77" r="f75" b="f76"/>
            <a:pathLst>
              <a:path w="89" h="10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25" y="f20"/>
                </a:lnTo>
                <a:lnTo>
                  <a:pt x="f26" y="f18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4" y="f32"/>
                </a:lnTo>
                <a:lnTo>
                  <a:pt x="f33" y="f34"/>
                </a:lnTo>
                <a:lnTo>
                  <a:pt x="f19" y="f35"/>
                </a:lnTo>
                <a:lnTo>
                  <a:pt x="f12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43" y="f42"/>
                </a:lnTo>
                <a:lnTo>
                  <a:pt x="f29" y="f42"/>
                </a:lnTo>
                <a:lnTo>
                  <a:pt x="f11" y="f40"/>
                </a:lnTo>
                <a:lnTo>
                  <a:pt x="f11" y="f44"/>
                </a:lnTo>
                <a:lnTo>
                  <a:pt x="f11" y="f45"/>
                </a:lnTo>
                <a:lnTo>
                  <a:pt x="f11" y="f36"/>
                </a:lnTo>
                <a:lnTo>
                  <a:pt x="f11" y="f46"/>
                </a:lnTo>
                <a:lnTo>
                  <a:pt x="f8" y="f9"/>
                </a:lnTo>
                <a:close/>
                <a:moveTo>
                  <a:pt x="f14" y="f18"/>
                </a:moveTo>
                <a:lnTo>
                  <a:pt x="f47" y="f18"/>
                </a:lnTo>
                <a:lnTo>
                  <a:pt x="f28" y="f48"/>
                </a:lnTo>
                <a:lnTo>
                  <a:pt x="f28" y="f16"/>
                </a:lnTo>
                <a:lnTo>
                  <a:pt x="f28" y="f28"/>
                </a:lnTo>
                <a:lnTo>
                  <a:pt x="f47" y="f49"/>
                </a:lnTo>
                <a:lnTo>
                  <a:pt x="f50" y="f51"/>
                </a:lnTo>
                <a:lnTo>
                  <a:pt x="f50" y="f44"/>
                </a:lnTo>
                <a:lnTo>
                  <a:pt x="f52" y="f42"/>
                </a:lnTo>
                <a:lnTo>
                  <a:pt x="f53" y="f54"/>
                </a:lnTo>
                <a:lnTo>
                  <a:pt x="f55" y="f56"/>
                </a:lnTo>
                <a:lnTo>
                  <a:pt x="f5" y="f57"/>
                </a:lnTo>
                <a:lnTo>
                  <a:pt x="f55" y="f57"/>
                </a:lnTo>
                <a:lnTo>
                  <a:pt x="f53" y="f57"/>
                </a:lnTo>
                <a:lnTo>
                  <a:pt x="f50" y="f57"/>
                </a:lnTo>
                <a:lnTo>
                  <a:pt x="f22" y="f57"/>
                </a:lnTo>
                <a:lnTo>
                  <a:pt x="f18" y="f57"/>
                </a:lnTo>
                <a:lnTo>
                  <a:pt x="f14" y="f57"/>
                </a:lnTo>
                <a:lnTo>
                  <a:pt x="f28" y="f57"/>
                </a:lnTo>
                <a:lnTo>
                  <a:pt x="f49" y="f7"/>
                </a:lnTo>
                <a:lnTo>
                  <a:pt x="f12" y="f58"/>
                </a:lnTo>
                <a:lnTo>
                  <a:pt x="f25" y="f59"/>
                </a:lnTo>
                <a:lnTo>
                  <a:pt x="f60" y="f46"/>
                </a:lnTo>
                <a:lnTo>
                  <a:pt x="f61" y="f26"/>
                </a:lnTo>
                <a:lnTo>
                  <a:pt x="f62" y="f23"/>
                </a:lnTo>
                <a:lnTo>
                  <a:pt x="f36" y="f31"/>
                </a:lnTo>
                <a:lnTo>
                  <a:pt x="f6" y="f11"/>
                </a:lnTo>
                <a:lnTo>
                  <a:pt x="f36" y="f18"/>
                </a:lnTo>
                <a:lnTo>
                  <a:pt x="f35" y="f52"/>
                </a:lnTo>
                <a:lnTo>
                  <a:pt x="f63" y="f64"/>
                </a:lnTo>
                <a:lnTo>
                  <a:pt x="f19" y="f5"/>
                </a:lnTo>
                <a:lnTo>
                  <a:pt x="f17" y="f5"/>
                </a:lnTo>
                <a:lnTo>
                  <a:pt x="f12" y="f5"/>
                </a:lnTo>
                <a:lnTo>
                  <a:pt x="f37" y="f5"/>
                </a:lnTo>
                <a:lnTo>
                  <a:pt x="f41" y="f5"/>
                </a:lnTo>
                <a:lnTo>
                  <a:pt x="f65" y="f5"/>
                </a:lnTo>
                <a:lnTo>
                  <a:pt x="f43" y="f5"/>
                </a:lnTo>
                <a:lnTo>
                  <a:pt x="f11" y="f64"/>
                </a:lnTo>
                <a:lnTo>
                  <a:pt x="f66" y="f67"/>
                </a:lnTo>
                <a:lnTo>
                  <a:pt x="f13" y="f53"/>
                </a:lnTo>
                <a:lnTo>
                  <a:pt x="f47" y="f68"/>
                </a:lnTo>
                <a:lnTo>
                  <a:pt x="f14" y="f20"/>
                </a:lnTo>
                <a:lnTo>
                  <a:pt x="f16" y="f20"/>
                </a:lnTo>
                <a:lnTo>
                  <a:pt x="f16" y="f69"/>
                </a:lnTo>
                <a:lnTo>
                  <a:pt x="f16" y="f18"/>
                </a:lnTo>
                <a:lnTo>
                  <a:pt x="f14" y="f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4" name="Freeform 26"/>
          <p:cNvSpPr/>
          <p:nvPr/>
        </p:nvSpPr>
        <p:spPr>
          <a:xfrm>
            <a:off x="74916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0"/>
              <a:gd name="f7" fmla="val 89"/>
              <a:gd name="f8" fmla="val 24"/>
              <a:gd name="f9" fmla="val 56"/>
              <a:gd name="f10" fmla="val 55"/>
              <a:gd name="f11" fmla="val 27"/>
              <a:gd name="f12" fmla="val 48"/>
              <a:gd name="f13" fmla="val 30"/>
              <a:gd name="f14" fmla="val 43"/>
              <a:gd name="f15" fmla="val 34"/>
              <a:gd name="f16" fmla="val 42"/>
              <a:gd name="f17" fmla="val 37"/>
              <a:gd name="f18" fmla="val 40"/>
              <a:gd name="f19" fmla="val 38"/>
              <a:gd name="f20" fmla="val 45"/>
              <a:gd name="f21" fmla="val 53"/>
              <a:gd name="f22" fmla="val 60"/>
              <a:gd name="f23" fmla="val 65"/>
              <a:gd name="f24" fmla="val 71"/>
              <a:gd name="f25" fmla="val 73"/>
              <a:gd name="f26" fmla="val 29"/>
              <a:gd name="f27" fmla="val 75"/>
              <a:gd name="f28" fmla="val 25"/>
              <a:gd name="f29" fmla="val 22"/>
              <a:gd name="f30" fmla="val 68"/>
              <a:gd name="f31" fmla="val 58"/>
              <a:gd name="f32" fmla="val 35"/>
              <a:gd name="f33" fmla="val 32"/>
              <a:gd name="f34" fmla="val 28"/>
              <a:gd name="f35" fmla="val 17"/>
              <a:gd name="f36" fmla="val 9"/>
              <a:gd name="f37" fmla="val 2"/>
              <a:gd name="f38" fmla="val 78"/>
              <a:gd name="f39" fmla="val 4"/>
              <a:gd name="f40" fmla="val 83"/>
              <a:gd name="f41" fmla="val 7"/>
              <a:gd name="f42" fmla="val 86"/>
              <a:gd name="f43" fmla="val 88"/>
              <a:gd name="f44" fmla="val 12"/>
              <a:gd name="f45" fmla="val 14"/>
              <a:gd name="f46" fmla="val 15"/>
              <a:gd name="f47" fmla="val 85"/>
              <a:gd name="f48" fmla="val 76"/>
              <a:gd name="f49" fmla="val 80"/>
              <a:gd name="f50" fmla="val 50"/>
              <a:gd name="f51" fmla="val 57"/>
              <a:gd name="f52" fmla="val 62"/>
              <a:gd name="f53" fmla="val 63"/>
              <a:gd name="f54" fmla="val 66"/>
              <a:gd name="f55" fmla="val 67"/>
              <a:gd name="f56" fmla="val 8"/>
              <a:gd name="f57" fmla="val 10"/>
              <a:gd name="f58" fmla="val 19"/>
              <a:gd name="f59" fmla="val 20"/>
              <a:gd name="f60" fmla="val 13"/>
              <a:gd name="f61" fmla="val 47"/>
              <a:gd name="f62" fmla="val 18"/>
              <a:gd name="f63" fmla="val 33"/>
              <a:gd name="f64" fmla="+- 0 0 0"/>
              <a:gd name="f65" fmla="*/ f3 1 70"/>
              <a:gd name="f66" fmla="*/ f4 1 89"/>
              <a:gd name="f67" fmla="*/ f64 f0 1"/>
              <a:gd name="f68" fmla="*/ 0 f65 1"/>
              <a:gd name="f69" fmla="*/ 70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68" y="f73"/>
              </a:cxn>
              <a:cxn ang="f75">
                <a:pos x="f68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0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18" y="f16"/>
                </a:lnTo>
                <a:lnTo>
                  <a:pt x="f16" y="f14"/>
                </a:lnTo>
                <a:lnTo>
                  <a:pt x="f16" y="f20"/>
                </a:lnTo>
                <a:lnTo>
                  <a:pt x="f16" y="f12"/>
                </a:lnTo>
                <a:lnTo>
                  <a:pt x="f16" y="f21"/>
                </a:lnTo>
                <a:lnTo>
                  <a:pt x="f18" y="f22"/>
                </a:lnTo>
                <a:lnTo>
                  <a:pt x="f19" y="f23"/>
                </a:lnTo>
                <a:lnTo>
                  <a:pt x="f17" y="f6"/>
                </a:lnTo>
                <a:lnTo>
                  <a:pt x="f15" y="f24"/>
                </a:lnTo>
                <a:lnTo>
                  <a:pt x="f13" y="f25"/>
                </a:lnTo>
                <a:lnTo>
                  <a:pt x="f26" y="f27"/>
                </a:lnTo>
                <a:lnTo>
                  <a:pt x="f28" y="f25"/>
                </a:lnTo>
                <a:lnTo>
                  <a:pt x="f8" y="f24"/>
                </a:lnTo>
                <a:lnTo>
                  <a:pt x="f29" y="f30"/>
                </a:lnTo>
                <a:lnTo>
                  <a:pt x="f29" y="f23"/>
                </a:lnTo>
                <a:lnTo>
                  <a:pt x="f29" y="f22"/>
                </a:lnTo>
                <a:lnTo>
                  <a:pt x="f29" y="f31"/>
                </a:lnTo>
                <a:lnTo>
                  <a:pt x="f8" y="f9"/>
                </a:lnTo>
                <a:close/>
                <a:moveTo>
                  <a:pt x="f20" y="f32"/>
                </a:moveTo>
                <a:lnTo>
                  <a:pt x="f14" y="f33"/>
                </a:lnTo>
                <a:lnTo>
                  <a:pt x="f16" y="f34"/>
                </a:lnTo>
                <a:lnTo>
                  <a:pt x="f19" y="f11"/>
                </a:lnTo>
                <a:lnTo>
                  <a:pt x="f15" y="f11"/>
                </a:lnTo>
                <a:lnTo>
                  <a:pt x="f33" y="f11"/>
                </a:lnTo>
                <a:lnTo>
                  <a:pt x="f26" y="f11"/>
                </a:lnTo>
                <a:lnTo>
                  <a:pt x="f35" y="f33"/>
                </a:lnTo>
                <a:lnTo>
                  <a:pt x="f36" y="f16"/>
                </a:lnTo>
                <a:lnTo>
                  <a:pt x="f37" y="f9"/>
                </a:lnTo>
                <a:lnTo>
                  <a:pt x="f5" y="f22"/>
                </a:lnTo>
                <a:lnTo>
                  <a:pt x="f5" y="f23"/>
                </a:lnTo>
                <a:lnTo>
                  <a:pt x="f5" y="f24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36" y="f43"/>
                </a:lnTo>
                <a:lnTo>
                  <a:pt x="f44" y="f43"/>
                </a:lnTo>
                <a:lnTo>
                  <a:pt x="f45" y="f43"/>
                </a:lnTo>
                <a:lnTo>
                  <a:pt x="f46" y="f7"/>
                </a:lnTo>
                <a:lnTo>
                  <a:pt x="f8" y="f43"/>
                </a:lnTo>
                <a:lnTo>
                  <a:pt x="f26" y="f47"/>
                </a:lnTo>
                <a:lnTo>
                  <a:pt x="f32" y="f38"/>
                </a:lnTo>
                <a:lnTo>
                  <a:pt x="f17" y="f48"/>
                </a:lnTo>
                <a:lnTo>
                  <a:pt x="f17" y="f27"/>
                </a:lnTo>
                <a:lnTo>
                  <a:pt x="f17" y="f48"/>
                </a:lnTo>
                <a:lnTo>
                  <a:pt x="f17" y="f38"/>
                </a:lnTo>
                <a:lnTo>
                  <a:pt x="f17" y="f49"/>
                </a:lnTo>
                <a:lnTo>
                  <a:pt x="f32" y="f40"/>
                </a:lnTo>
                <a:lnTo>
                  <a:pt x="f15" y="f47"/>
                </a:lnTo>
                <a:lnTo>
                  <a:pt x="f15" y="f42"/>
                </a:lnTo>
                <a:lnTo>
                  <a:pt x="f15" y="f43"/>
                </a:lnTo>
                <a:lnTo>
                  <a:pt x="f32" y="f43"/>
                </a:lnTo>
                <a:lnTo>
                  <a:pt x="f19" y="f43"/>
                </a:lnTo>
                <a:lnTo>
                  <a:pt x="f14" y="f43"/>
                </a:lnTo>
                <a:lnTo>
                  <a:pt x="f20" y="f43"/>
                </a:lnTo>
                <a:lnTo>
                  <a:pt x="f50" y="f42"/>
                </a:lnTo>
                <a:lnTo>
                  <a:pt x="f21" y="f42"/>
                </a:lnTo>
                <a:lnTo>
                  <a:pt x="f51" y="f40"/>
                </a:lnTo>
                <a:lnTo>
                  <a:pt x="f31" y="f49"/>
                </a:lnTo>
                <a:lnTo>
                  <a:pt x="f22" y="f48"/>
                </a:lnTo>
                <a:lnTo>
                  <a:pt x="f52" y="f27"/>
                </a:lnTo>
                <a:lnTo>
                  <a:pt x="f53" y="f25"/>
                </a:lnTo>
                <a:lnTo>
                  <a:pt x="f22" y="f24"/>
                </a:lnTo>
                <a:lnTo>
                  <a:pt x="f31" y="f24"/>
                </a:lnTo>
                <a:lnTo>
                  <a:pt x="f51" y="f6"/>
                </a:lnTo>
                <a:lnTo>
                  <a:pt x="f31" y="f54"/>
                </a:lnTo>
                <a:lnTo>
                  <a:pt x="f22" y="f31"/>
                </a:lnTo>
                <a:lnTo>
                  <a:pt x="f55" y="f34"/>
                </a:lnTo>
                <a:lnTo>
                  <a:pt x="f6" y="f35"/>
                </a:lnTo>
                <a:lnTo>
                  <a:pt x="f55" y="f41"/>
                </a:lnTo>
                <a:lnTo>
                  <a:pt x="f31" y="f37"/>
                </a:lnTo>
                <a:lnTo>
                  <a:pt x="f14" y="f5"/>
                </a:lnTo>
                <a:lnTo>
                  <a:pt x="f16" y="f5"/>
                </a:lnTo>
                <a:lnTo>
                  <a:pt x="f18" y="f5"/>
                </a:lnTo>
                <a:lnTo>
                  <a:pt x="f15" y="f37"/>
                </a:lnTo>
                <a:lnTo>
                  <a:pt x="f26" y="f39"/>
                </a:lnTo>
                <a:lnTo>
                  <a:pt x="f11" y="f39"/>
                </a:lnTo>
                <a:lnTo>
                  <a:pt x="f28" y="f41"/>
                </a:lnTo>
                <a:lnTo>
                  <a:pt x="f8" y="f56"/>
                </a:lnTo>
                <a:lnTo>
                  <a:pt x="f29" y="f57"/>
                </a:lnTo>
                <a:lnTo>
                  <a:pt x="f29" y="f44"/>
                </a:lnTo>
                <a:lnTo>
                  <a:pt x="f58" y="f46"/>
                </a:lnTo>
                <a:lnTo>
                  <a:pt x="f35" y="f35"/>
                </a:lnTo>
                <a:lnTo>
                  <a:pt x="f59" y="f35"/>
                </a:lnTo>
                <a:lnTo>
                  <a:pt x="f29" y="f46"/>
                </a:lnTo>
                <a:lnTo>
                  <a:pt x="f11" y="f60"/>
                </a:lnTo>
                <a:lnTo>
                  <a:pt x="f33" y="f60"/>
                </a:lnTo>
                <a:lnTo>
                  <a:pt x="f32" y="f60"/>
                </a:lnTo>
                <a:lnTo>
                  <a:pt x="f17" y="f60"/>
                </a:lnTo>
                <a:lnTo>
                  <a:pt x="f14" y="f60"/>
                </a:lnTo>
                <a:lnTo>
                  <a:pt x="f61" y="f46"/>
                </a:lnTo>
                <a:lnTo>
                  <a:pt x="f12" y="f62"/>
                </a:lnTo>
                <a:lnTo>
                  <a:pt x="f12" y="f29"/>
                </a:lnTo>
                <a:lnTo>
                  <a:pt x="f12" y="f11"/>
                </a:lnTo>
                <a:lnTo>
                  <a:pt x="f61" y="f33"/>
                </a:lnTo>
                <a:lnTo>
                  <a:pt x="f61" y="f63"/>
                </a:lnTo>
                <a:lnTo>
                  <a:pt x="f61" y="f17"/>
                </a:lnTo>
                <a:lnTo>
                  <a:pt x="f20" y="f18"/>
                </a:lnTo>
                <a:lnTo>
                  <a:pt x="f20" y="f17"/>
                </a:lnTo>
                <a:lnTo>
                  <a:pt x="f20" y="f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5" name="Freeform 27"/>
          <p:cNvSpPr/>
          <p:nvPr/>
        </p:nvSpPr>
        <p:spPr>
          <a:xfrm>
            <a:off x="800280" y="6481800"/>
            <a:ext cx="6480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3"/>
              <a:gd name="f7" fmla="val 116"/>
              <a:gd name="f8" fmla="val 23"/>
              <a:gd name="f9" fmla="val 13"/>
              <a:gd name="f10" fmla="val 12"/>
              <a:gd name="f11" fmla="val 25"/>
              <a:gd name="f12" fmla="val 10"/>
              <a:gd name="f13" fmla="val 28"/>
              <a:gd name="f14" fmla="val 5"/>
              <a:gd name="f15" fmla="val 30"/>
              <a:gd name="f16" fmla="val 3"/>
              <a:gd name="f17" fmla="val 32"/>
              <a:gd name="f18" fmla="val 2"/>
              <a:gd name="f19" fmla="val 35"/>
              <a:gd name="f20" fmla="val 37"/>
              <a:gd name="f21" fmla="val 40"/>
              <a:gd name="f22" fmla="val 43"/>
              <a:gd name="f23" fmla="val 45"/>
              <a:gd name="f24" fmla="val 53"/>
              <a:gd name="f25" fmla="val 58"/>
              <a:gd name="f26" fmla="val 55"/>
              <a:gd name="f27" fmla="val 7"/>
              <a:gd name="f28" fmla="val 52"/>
              <a:gd name="f29" fmla="val 48"/>
              <a:gd name="f30" fmla="val 18"/>
              <a:gd name="f31" fmla="val 42"/>
              <a:gd name="f32" fmla="val 38"/>
              <a:gd name="f33" fmla="val 60"/>
              <a:gd name="f34" fmla="val 61"/>
              <a:gd name="f35" fmla="val 41"/>
              <a:gd name="f36" fmla="val 36"/>
              <a:gd name="f37" fmla="val 65"/>
              <a:gd name="f38" fmla="val 68"/>
              <a:gd name="f39" fmla="val 71"/>
              <a:gd name="f40" fmla="val 76"/>
              <a:gd name="f41" fmla="val 80"/>
              <a:gd name="f42" fmla="val 81"/>
              <a:gd name="f43" fmla="val 75"/>
              <a:gd name="f44" fmla="val 73"/>
              <a:gd name="f45" fmla="val 70"/>
              <a:gd name="f46" fmla="val 66"/>
              <a:gd name="f47" fmla="val 50"/>
              <a:gd name="f48" fmla="val 51"/>
              <a:gd name="f49" fmla="val 63"/>
              <a:gd name="f50" fmla="val 89"/>
              <a:gd name="f51" fmla="val 91"/>
              <a:gd name="f52" fmla="val 94"/>
              <a:gd name="f53" fmla="val 98"/>
              <a:gd name="f54" fmla="val 99"/>
              <a:gd name="f55" fmla="val 101"/>
              <a:gd name="f56" fmla="val 103"/>
              <a:gd name="f57" fmla="val 109"/>
              <a:gd name="f58" fmla="val 113"/>
              <a:gd name="f59" fmla="val 114"/>
              <a:gd name="f60" fmla="val 57"/>
              <a:gd name="f61" fmla="val 111"/>
              <a:gd name="f62" fmla="val 106"/>
              <a:gd name="f63" fmla="val 104"/>
              <a:gd name="f64" fmla="val 78"/>
              <a:gd name="f65" fmla="val 33"/>
              <a:gd name="f66" fmla="val 79"/>
              <a:gd name="f67" fmla="val 108"/>
              <a:gd name="f68" fmla="val 27"/>
              <a:gd name="f69" fmla="val 20"/>
              <a:gd name="f70" fmla="val 17"/>
              <a:gd name="f71" fmla="val 14"/>
              <a:gd name="f72" fmla="val 4"/>
              <a:gd name="f73" fmla="val 9"/>
              <a:gd name="f74" fmla="val 96"/>
              <a:gd name="f75" fmla="val 15"/>
              <a:gd name="f76" fmla="+- 0 0 0"/>
              <a:gd name="f77" fmla="*/ f3 1 83"/>
              <a:gd name="f78" fmla="*/ f4 1 116"/>
              <a:gd name="f79" fmla="*/ f76 f0 1"/>
              <a:gd name="f80" fmla="*/ 0 f77 1"/>
              <a:gd name="f81" fmla="*/ 83 f77 1"/>
              <a:gd name="f82" fmla="*/ 116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83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16"/>
                </a:lnTo>
                <a:lnTo>
                  <a:pt x="f24" y="f27"/>
                </a:lnTo>
                <a:lnTo>
                  <a:pt x="f28" y="f9"/>
                </a:lnTo>
                <a:lnTo>
                  <a:pt x="f29" y="f30"/>
                </a:lnTo>
                <a:lnTo>
                  <a:pt x="f31" y="f29"/>
                </a:lnTo>
                <a:lnTo>
                  <a:pt x="f21" y="f24"/>
                </a:lnTo>
                <a:lnTo>
                  <a:pt x="f32" y="f25"/>
                </a:lnTo>
                <a:lnTo>
                  <a:pt x="f32" y="f33"/>
                </a:lnTo>
                <a:lnTo>
                  <a:pt x="f20" y="f34"/>
                </a:lnTo>
                <a:lnTo>
                  <a:pt x="f21" y="f25"/>
                </a:lnTo>
                <a:lnTo>
                  <a:pt x="f22" y="f24"/>
                </a:lnTo>
                <a:lnTo>
                  <a:pt x="f24" y="f35"/>
                </a:lnTo>
                <a:lnTo>
                  <a:pt x="f25" y="f36"/>
                </a:lnTo>
                <a:lnTo>
                  <a:pt x="f34" y="f19"/>
                </a:lnTo>
                <a:lnTo>
                  <a:pt x="f37" y="f17"/>
                </a:lnTo>
                <a:lnTo>
                  <a:pt x="f38" y="f17"/>
                </a:lnTo>
                <a:lnTo>
                  <a:pt x="f39" y="f15"/>
                </a:lnTo>
                <a:lnTo>
                  <a:pt x="f40" y="f17"/>
                </a:lnTo>
                <a:lnTo>
                  <a:pt x="f41" y="f15"/>
                </a:lnTo>
                <a:lnTo>
                  <a:pt x="f42" y="f15"/>
                </a:lnTo>
                <a:lnTo>
                  <a:pt x="f6" y="f15"/>
                </a:lnTo>
                <a:lnTo>
                  <a:pt x="f42" y="f19"/>
                </a:lnTo>
                <a:lnTo>
                  <a:pt x="f41" y="f32"/>
                </a:lnTo>
                <a:lnTo>
                  <a:pt x="f40" y="f35"/>
                </a:lnTo>
                <a:lnTo>
                  <a:pt x="f43" y="f22"/>
                </a:lnTo>
                <a:lnTo>
                  <a:pt x="f44" y="f22"/>
                </a:lnTo>
                <a:lnTo>
                  <a:pt x="f39" y="f22"/>
                </a:lnTo>
                <a:lnTo>
                  <a:pt x="f45" y="f22"/>
                </a:lnTo>
                <a:lnTo>
                  <a:pt x="f38" y="f22"/>
                </a:lnTo>
                <a:lnTo>
                  <a:pt x="f46" y="f23"/>
                </a:lnTo>
                <a:lnTo>
                  <a:pt x="f37" y="f23"/>
                </a:lnTo>
                <a:lnTo>
                  <a:pt x="f34" y="f29"/>
                </a:lnTo>
                <a:lnTo>
                  <a:pt x="f33" y="f29"/>
                </a:lnTo>
                <a:lnTo>
                  <a:pt x="f33" y="f47"/>
                </a:lnTo>
                <a:lnTo>
                  <a:pt x="f33" y="f48"/>
                </a:lnTo>
                <a:lnTo>
                  <a:pt x="f49" y="f50"/>
                </a:lnTo>
                <a:lnTo>
                  <a:pt x="f49" y="f51"/>
                </a:lnTo>
                <a:lnTo>
                  <a:pt x="f49" y="f52"/>
                </a:lnTo>
                <a:lnTo>
                  <a:pt x="f37" y="f53"/>
                </a:lnTo>
                <a:lnTo>
                  <a:pt x="f37" y="f54"/>
                </a:lnTo>
                <a:lnTo>
                  <a:pt x="f38" y="f54"/>
                </a:lnTo>
                <a:lnTo>
                  <a:pt x="f45" y="f55"/>
                </a:lnTo>
                <a:lnTo>
                  <a:pt x="f45" y="f56"/>
                </a:lnTo>
                <a:lnTo>
                  <a:pt x="f46" y="f57"/>
                </a:lnTo>
                <a:lnTo>
                  <a:pt x="f49" y="f58"/>
                </a:lnTo>
                <a:lnTo>
                  <a:pt x="f33" y="f59"/>
                </a:lnTo>
                <a:lnTo>
                  <a:pt x="f60" y="f59"/>
                </a:lnTo>
                <a:lnTo>
                  <a:pt x="f24" y="f59"/>
                </a:lnTo>
                <a:lnTo>
                  <a:pt x="f47" y="f59"/>
                </a:lnTo>
                <a:lnTo>
                  <a:pt x="f29" y="f59"/>
                </a:lnTo>
                <a:lnTo>
                  <a:pt x="f22" y="f59"/>
                </a:lnTo>
                <a:lnTo>
                  <a:pt x="f21" y="f59"/>
                </a:lnTo>
                <a:lnTo>
                  <a:pt x="f32" y="f59"/>
                </a:lnTo>
                <a:lnTo>
                  <a:pt x="f21" y="f58"/>
                </a:lnTo>
                <a:lnTo>
                  <a:pt x="f21" y="f61"/>
                </a:lnTo>
                <a:lnTo>
                  <a:pt x="f31" y="f57"/>
                </a:lnTo>
                <a:lnTo>
                  <a:pt x="f31" y="f62"/>
                </a:lnTo>
                <a:lnTo>
                  <a:pt x="f31" y="f63"/>
                </a:lnTo>
                <a:lnTo>
                  <a:pt x="f31" y="f55"/>
                </a:lnTo>
                <a:lnTo>
                  <a:pt x="f31" y="f53"/>
                </a:lnTo>
                <a:lnTo>
                  <a:pt x="f31" y="f44"/>
                </a:lnTo>
                <a:lnTo>
                  <a:pt x="f31" y="f39"/>
                </a:lnTo>
                <a:lnTo>
                  <a:pt x="f31" y="f45"/>
                </a:lnTo>
                <a:lnTo>
                  <a:pt x="f31" y="f38"/>
                </a:lnTo>
                <a:lnTo>
                  <a:pt x="f32" y="f44"/>
                </a:lnTo>
                <a:lnTo>
                  <a:pt x="f19" y="f40"/>
                </a:lnTo>
                <a:lnTo>
                  <a:pt x="f19" y="f64"/>
                </a:lnTo>
                <a:lnTo>
                  <a:pt x="f65" y="f66"/>
                </a:lnTo>
                <a:lnTo>
                  <a:pt x="f15" y="f51"/>
                </a:lnTo>
                <a:lnTo>
                  <a:pt x="f15" y="f52"/>
                </a:lnTo>
                <a:lnTo>
                  <a:pt x="f15" y="f53"/>
                </a:lnTo>
                <a:lnTo>
                  <a:pt x="f15" y="f54"/>
                </a:lnTo>
                <a:lnTo>
                  <a:pt x="f65" y="f55"/>
                </a:lnTo>
                <a:lnTo>
                  <a:pt x="f19" y="f55"/>
                </a:lnTo>
                <a:lnTo>
                  <a:pt x="f65" y="f56"/>
                </a:lnTo>
                <a:lnTo>
                  <a:pt x="f15" y="f67"/>
                </a:lnTo>
                <a:lnTo>
                  <a:pt x="f13" y="f61"/>
                </a:lnTo>
                <a:lnTo>
                  <a:pt x="f68" y="f59"/>
                </a:lnTo>
                <a:lnTo>
                  <a:pt x="f8" y="f59"/>
                </a:lnTo>
                <a:lnTo>
                  <a:pt x="f69" y="f7"/>
                </a:lnTo>
                <a:lnTo>
                  <a:pt x="f70" y="f59"/>
                </a:lnTo>
                <a:lnTo>
                  <a:pt x="f71" y="f59"/>
                </a:lnTo>
                <a:lnTo>
                  <a:pt x="f10" y="f59"/>
                </a:lnTo>
                <a:lnTo>
                  <a:pt x="f14" y="f7"/>
                </a:lnTo>
                <a:lnTo>
                  <a:pt x="f72" y="f7"/>
                </a:lnTo>
                <a:lnTo>
                  <a:pt x="f5" y="f59"/>
                </a:lnTo>
                <a:lnTo>
                  <a:pt x="f14" y="f67"/>
                </a:lnTo>
                <a:lnTo>
                  <a:pt x="f73" y="f53"/>
                </a:lnTo>
                <a:lnTo>
                  <a:pt x="f73" y="f74"/>
                </a:lnTo>
                <a:lnTo>
                  <a:pt x="f12" y="f52"/>
                </a:lnTo>
                <a:lnTo>
                  <a:pt x="f68" y="f11"/>
                </a:lnTo>
                <a:lnTo>
                  <a:pt x="f13" y="f69"/>
                </a:lnTo>
                <a:lnTo>
                  <a:pt x="f13" y="f70"/>
                </a:lnTo>
                <a:lnTo>
                  <a:pt x="f13" y="f75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6" name="Freeform 28"/>
          <p:cNvSpPr/>
          <p:nvPr/>
        </p:nvSpPr>
        <p:spPr>
          <a:xfrm>
            <a:off x="857159" y="6504120"/>
            <a:ext cx="540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8"/>
              <a:gd name="f7" fmla="val 86"/>
              <a:gd name="f8" fmla="val 41"/>
              <a:gd name="f9" fmla="val 13"/>
              <a:gd name="f10" fmla="val 46"/>
              <a:gd name="f11" fmla="val 16"/>
              <a:gd name="f12" fmla="val 23"/>
              <a:gd name="f13" fmla="val 33"/>
              <a:gd name="f14" fmla="val 43"/>
              <a:gd name="f15" fmla="val 40"/>
              <a:gd name="f16" fmla="val 56"/>
              <a:gd name="f17" fmla="val 26"/>
              <a:gd name="f18" fmla="val 73"/>
              <a:gd name="f19" fmla="val 69"/>
              <a:gd name="f20" fmla="val 22"/>
              <a:gd name="f21" fmla="val 63"/>
              <a:gd name="f22" fmla="val 53"/>
              <a:gd name="f23" fmla="val 25"/>
              <a:gd name="f24" fmla="val 28"/>
              <a:gd name="f25" fmla="val 30"/>
              <a:gd name="f26" fmla="val 35"/>
              <a:gd name="f27" fmla="val 18"/>
              <a:gd name="f28" fmla="val 51"/>
              <a:gd name="f29" fmla="val 5"/>
              <a:gd name="f30" fmla="val 78"/>
              <a:gd name="f31" fmla="val 12"/>
              <a:gd name="f32" fmla="val 84"/>
              <a:gd name="f33" fmla="val 38"/>
              <a:gd name="f34" fmla="val 83"/>
              <a:gd name="f35" fmla="val 71"/>
              <a:gd name="f36" fmla="val 65"/>
              <a:gd name="f37" fmla="val 48"/>
              <a:gd name="f38" fmla="val 66"/>
              <a:gd name="f39" fmla="val 20"/>
              <a:gd name="f40" fmla="val 8"/>
              <a:gd name="f41" fmla="val 2"/>
              <a:gd name="f42" fmla="val 45"/>
              <a:gd name="f43" fmla="val 3"/>
              <a:gd name="f44" fmla="val 17"/>
              <a:gd name="f45" fmla="val 15"/>
              <a:gd name="f46" fmla="+- 0 0 0"/>
              <a:gd name="f47" fmla="*/ f3 1 68"/>
              <a:gd name="f48" fmla="*/ f4 1 86"/>
              <a:gd name="f49" fmla="*/ f46 f0 1"/>
              <a:gd name="f50" fmla="*/ 0 f47 1"/>
              <a:gd name="f51" fmla="*/ 68 f47 1"/>
              <a:gd name="f52" fmla="*/ 86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</a:cxnLst>
            <a:rect l="f50" t="f53" r="f51" b="f52"/>
            <a:pathLst>
              <a:path w="68" h="86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4"/>
                </a:lnTo>
                <a:lnTo>
                  <a:pt x="f15" y="f16"/>
                </a:lnTo>
                <a:lnTo>
                  <a:pt x="f13" y="f6"/>
                </a:lnTo>
                <a:lnTo>
                  <a:pt x="f17" y="f18"/>
                </a:lnTo>
                <a:lnTo>
                  <a:pt x="f12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14"/>
                </a:lnTo>
                <a:lnTo>
                  <a:pt x="f24" y="f25"/>
                </a:lnTo>
                <a:lnTo>
                  <a:pt x="f26" y="f27"/>
                </a:lnTo>
                <a:lnTo>
                  <a:pt x="f8" y="f9"/>
                </a:lnTo>
                <a:close/>
                <a:moveTo>
                  <a:pt x="f5" y="f28"/>
                </a:moveTo>
                <a:lnTo>
                  <a:pt x="f5" y="f6"/>
                </a:lnTo>
                <a:lnTo>
                  <a:pt x="f29" y="f30"/>
                </a:lnTo>
                <a:lnTo>
                  <a:pt x="f31" y="f32"/>
                </a:lnTo>
                <a:lnTo>
                  <a:pt x="f12" y="f7"/>
                </a:lnTo>
                <a:lnTo>
                  <a:pt x="f33" y="f34"/>
                </a:lnTo>
                <a:lnTo>
                  <a:pt x="f28" y="f35"/>
                </a:lnTo>
                <a:lnTo>
                  <a:pt x="f21" y="f28"/>
                </a:lnTo>
                <a:lnTo>
                  <a:pt x="f36" y="f37"/>
                </a:lnTo>
                <a:lnTo>
                  <a:pt x="f38" y="f14"/>
                </a:lnTo>
                <a:lnTo>
                  <a:pt x="f38" y="f15"/>
                </a:lnTo>
                <a:lnTo>
                  <a:pt x="f6" y="f26"/>
                </a:lnTo>
                <a:lnTo>
                  <a:pt x="f6" y="f39"/>
                </a:lnTo>
                <a:lnTo>
                  <a:pt x="f21" y="f40"/>
                </a:lnTo>
                <a:lnTo>
                  <a:pt x="f16" y="f41"/>
                </a:lnTo>
                <a:lnTo>
                  <a:pt x="f42" y="f5"/>
                </a:lnTo>
                <a:lnTo>
                  <a:pt x="f25" y="f43"/>
                </a:lnTo>
                <a:lnTo>
                  <a:pt x="f44" y="f45"/>
                </a:lnTo>
                <a:lnTo>
                  <a:pt x="f29" y="f26"/>
                </a:lnTo>
                <a:lnTo>
                  <a:pt x="f43" y="f15"/>
                </a:lnTo>
                <a:lnTo>
                  <a:pt x="f41" y="f14"/>
                </a:lnTo>
                <a:lnTo>
                  <a:pt x="f41" y="f37"/>
                </a:lnTo>
                <a:lnTo>
                  <a:pt x="f5" y="f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7" name="Freeform 29"/>
          <p:cNvSpPr/>
          <p:nvPr/>
        </p:nvSpPr>
        <p:spPr>
          <a:xfrm>
            <a:off x="914400" y="6485040"/>
            <a:ext cx="4140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111"/>
              <a:gd name="f8" fmla="val 2"/>
              <a:gd name="f9" fmla="val 43"/>
              <a:gd name="f10" fmla="val 41"/>
              <a:gd name="f11" fmla="val 3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8"/>
              <a:gd name="f19" fmla="val 28"/>
              <a:gd name="f20" fmla="val 12"/>
              <a:gd name="f21" fmla="val 27"/>
              <a:gd name="f22" fmla="val 15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38"/>
              <a:gd name="f29" fmla="val 10"/>
              <a:gd name="f30" fmla="val 37"/>
              <a:gd name="f31" fmla="val 48"/>
              <a:gd name="f32" fmla="val 51"/>
              <a:gd name="f33" fmla="val 50"/>
              <a:gd name="f34" fmla="val 30"/>
              <a:gd name="f35" fmla="val 31"/>
              <a:gd name="f36" fmla="val 46"/>
              <a:gd name="f37" fmla="val 32"/>
              <a:gd name="f38" fmla="val 83"/>
              <a:gd name="f39" fmla="val 84"/>
              <a:gd name="f40" fmla="val 88"/>
              <a:gd name="f41" fmla="val 91"/>
              <a:gd name="f42" fmla="val 94"/>
              <a:gd name="f43" fmla="val 96"/>
              <a:gd name="f44" fmla="val 98"/>
              <a:gd name="f45" fmla="val 99"/>
              <a:gd name="f46" fmla="val 101"/>
              <a:gd name="f47" fmla="val 103"/>
              <a:gd name="f48" fmla="val 106"/>
              <a:gd name="f49" fmla="val 108"/>
              <a:gd name="f50" fmla="val 109"/>
              <a:gd name="f51" fmla="val 17"/>
              <a:gd name="f52" fmla="val 13"/>
              <a:gd name="f53" fmla="val 104"/>
              <a:gd name="f54" fmla="val 86"/>
              <a:gd name="f55" fmla="val 45"/>
              <a:gd name="f56" fmla="+- 0 0 0"/>
              <a:gd name="f57" fmla="*/ f3 1 53"/>
              <a:gd name="f58" fmla="*/ f4 1 111"/>
              <a:gd name="f59" fmla="*/ f56 f0 1"/>
              <a:gd name="f60" fmla="*/ 0 f57 1"/>
              <a:gd name="f61" fmla="*/ 53 f57 1"/>
              <a:gd name="f62" fmla="*/ 111 f58 1"/>
              <a:gd name="f63" fmla="*/ 0 f58 1"/>
              <a:gd name="f64" fmla="*/ 2147483647 f57 1"/>
              <a:gd name="f65" fmla="*/ 2147483647 f58 1"/>
              <a:gd name="f66" fmla="*/ f59 1 f2"/>
              <a:gd name="f67" fmla="+- f6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3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0" y="f65"/>
              </a:cxn>
              <a:cxn ang="f67">
                <a:pos x="f60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  <a:cxn ang="f67">
                <a:pos x="f64" y="f65"/>
              </a:cxn>
            </a:cxnLst>
            <a:rect l="f60" t="f63" r="f61" b="f62"/>
            <a:pathLst>
              <a:path w="53" h="111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3" y="f25"/>
                </a:lnTo>
                <a:lnTo>
                  <a:pt x="f23" y="f26"/>
                </a:lnTo>
                <a:lnTo>
                  <a:pt x="f24" y="f27"/>
                </a:lnTo>
                <a:lnTo>
                  <a:pt x="f24" y="f23"/>
                </a:lnTo>
                <a:lnTo>
                  <a:pt x="f27" y="f22"/>
                </a:lnTo>
                <a:lnTo>
                  <a:pt x="f26" y="f20"/>
                </a:lnTo>
                <a:lnTo>
                  <a:pt x="f25" y="f18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28" y="f11"/>
                </a:lnTo>
                <a:lnTo>
                  <a:pt x="f10" y="f8"/>
                </a:lnTo>
                <a:lnTo>
                  <a:pt x="f9" y="f5"/>
                </a:lnTo>
                <a:lnTo>
                  <a:pt x="f10" y="f13"/>
                </a:lnTo>
                <a:lnTo>
                  <a:pt x="f10" y="f18"/>
                </a:lnTo>
                <a:lnTo>
                  <a:pt x="f10" y="f29"/>
                </a:lnTo>
                <a:lnTo>
                  <a:pt x="f30" y="f26"/>
                </a:lnTo>
                <a:lnTo>
                  <a:pt x="f30" y="f25"/>
                </a:lnTo>
                <a:lnTo>
                  <a:pt x="f15" y="f21"/>
                </a:lnTo>
                <a:lnTo>
                  <a:pt x="f28" y="f21"/>
                </a:lnTo>
                <a:lnTo>
                  <a:pt x="f10" y="f21"/>
                </a:lnTo>
                <a:lnTo>
                  <a:pt x="f9" y="f21"/>
                </a:lnTo>
                <a:lnTo>
                  <a:pt x="f31" y="f25"/>
                </a:lnTo>
                <a:lnTo>
                  <a:pt x="f32" y="f25"/>
                </a:lnTo>
                <a:lnTo>
                  <a:pt x="f6" y="f27"/>
                </a:lnTo>
                <a:lnTo>
                  <a:pt x="f6" y="f26"/>
                </a:lnTo>
                <a:lnTo>
                  <a:pt x="f6" y="f25"/>
                </a:lnTo>
                <a:lnTo>
                  <a:pt x="f33" y="f34"/>
                </a:lnTo>
                <a:lnTo>
                  <a:pt x="f31" y="f35"/>
                </a:lnTo>
                <a:lnTo>
                  <a:pt x="f36" y="f14"/>
                </a:lnTo>
                <a:lnTo>
                  <a:pt x="f9" y="f28"/>
                </a:lnTo>
                <a:lnTo>
                  <a:pt x="f10" y="f12"/>
                </a:lnTo>
                <a:lnTo>
                  <a:pt x="f12" y="f12"/>
                </a:lnTo>
                <a:lnTo>
                  <a:pt x="f30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28"/>
                </a:lnTo>
                <a:lnTo>
                  <a:pt x="f17" y="f12"/>
                </a:lnTo>
                <a:lnTo>
                  <a:pt x="f17" y="f10"/>
                </a:lnTo>
                <a:lnTo>
                  <a:pt x="f37" y="f9"/>
                </a:lnTo>
                <a:lnTo>
                  <a:pt x="f37" y="f36"/>
                </a:lnTo>
                <a:lnTo>
                  <a:pt x="f27" y="f38"/>
                </a:lnTo>
                <a:lnTo>
                  <a:pt x="f27" y="f39"/>
                </a:lnTo>
                <a:lnTo>
                  <a:pt x="f27" y="f40"/>
                </a:lnTo>
                <a:lnTo>
                  <a:pt x="f24" y="f41"/>
                </a:lnTo>
                <a:lnTo>
                  <a:pt x="f24" y="f42"/>
                </a:lnTo>
                <a:lnTo>
                  <a:pt x="f27" y="f43"/>
                </a:lnTo>
                <a:lnTo>
                  <a:pt x="f25" y="f43"/>
                </a:lnTo>
                <a:lnTo>
                  <a:pt x="f21" y="f43"/>
                </a:lnTo>
                <a:lnTo>
                  <a:pt x="f21" y="f42"/>
                </a:lnTo>
                <a:lnTo>
                  <a:pt x="f19" y="f42"/>
                </a:lnTo>
                <a:lnTo>
                  <a:pt x="f34" y="f42"/>
                </a:lnTo>
                <a:lnTo>
                  <a:pt x="f37" y="f42"/>
                </a:lnTo>
                <a:lnTo>
                  <a:pt x="f17" y="f43"/>
                </a:lnTo>
                <a:lnTo>
                  <a:pt x="f17" y="f44"/>
                </a:lnTo>
                <a:lnTo>
                  <a:pt x="f15" y="f45"/>
                </a:lnTo>
                <a:lnTo>
                  <a:pt x="f15" y="f46"/>
                </a:lnTo>
                <a:lnTo>
                  <a:pt x="f17" y="f46"/>
                </a:lnTo>
                <a:lnTo>
                  <a:pt x="f17" y="f47"/>
                </a:lnTo>
                <a:lnTo>
                  <a:pt x="f19" y="f48"/>
                </a:lnTo>
                <a:lnTo>
                  <a:pt x="f26" y="f49"/>
                </a:lnTo>
                <a:lnTo>
                  <a:pt x="f27" y="f50"/>
                </a:lnTo>
                <a:lnTo>
                  <a:pt x="f23" y="f50"/>
                </a:lnTo>
                <a:lnTo>
                  <a:pt x="f51" y="f7"/>
                </a:lnTo>
                <a:lnTo>
                  <a:pt x="f52" y="f7"/>
                </a:lnTo>
                <a:lnTo>
                  <a:pt x="f29" y="f7"/>
                </a:lnTo>
                <a:lnTo>
                  <a:pt x="f13" y="f7"/>
                </a:lnTo>
                <a:lnTo>
                  <a:pt x="f8" y="f49"/>
                </a:lnTo>
                <a:lnTo>
                  <a:pt x="f5" y="f53"/>
                </a:lnTo>
                <a:lnTo>
                  <a:pt x="f5" y="f45"/>
                </a:lnTo>
                <a:lnTo>
                  <a:pt x="f5" y="f42"/>
                </a:lnTo>
                <a:lnTo>
                  <a:pt x="f8" y="f54"/>
                </a:lnTo>
                <a:lnTo>
                  <a:pt x="f20" y="f31"/>
                </a:lnTo>
                <a:lnTo>
                  <a:pt x="f20" y="f55"/>
                </a:lnTo>
                <a:lnTo>
                  <a:pt x="f52" y="f10"/>
                </a:lnTo>
                <a:lnTo>
                  <a:pt x="f52" y="f12"/>
                </a:lnTo>
                <a:lnTo>
                  <a:pt x="f22" y="f28"/>
                </a:lnTo>
                <a:lnTo>
                  <a:pt x="f52" y="f12"/>
                </a:lnTo>
                <a:lnTo>
                  <a:pt x="f20" y="f12"/>
                </a:lnTo>
                <a:lnTo>
                  <a:pt x="f29" y="f12"/>
                </a:lnTo>
                <a:lnTo>
                  <a:pt x="f18" y="f12"/>
                </a:lnTo>
                <a:lnTo>
                  <a:pt x="f16" y="f12"/>
                </a:lnTo>
                <a:lnTo>
                  <a:pt x="f11" y="f10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8" name="Freeform 30"/>
          <p:cNvSpPr/>
          <p:nvPr/>
        </p:nvSpPr>
        <p:spPr>
          <a:xfrm>
            <a:off x="942839" y="6504120"/>
            <a:ext cx="540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7"/>
              <a:gd name="f7" fmla="val 89"/>
              <a:gd name="f8" fmla="val 21"/>
              <a:gd name="f9" fmla="val 56"/>
              <a:gd name="f10" fmla="val 23"/>
              <a:gd name="f11" fmla="val 55"/>
              <a:gd name="f12" fmla="val 26"/>
              <a:gd name="f13" fmla="val 48"/>
              <a:gd name="f14" fmla="val 28"/>
              <a:gd name="f15" fmla="val 43"/>
              <a:gd name="f16" fmla="val 31"/>
              <a:gd name="f17" fmla="val 42"/>
              <a:gd name="f18" fmla="val 34"/>
              <a:gd name="f19" fmla="val 40"/>
              <a:gd name="f20" fmla="val 36"/>
              <a:gd name="f21" fmla="val 38"/>
              <a:gd name="f22" fmla="val 39"/>
              <a:gd name="f23" fmla="val 41"/>
              <a:gd name="f24" fmla="val 45"/>
              <a:gd name="f25" fmla="val 53"/>
              <a:gd name="f26" fmla="val 60"/>
              <a:gd name="f27" fmla="val 65"/>
              <a:gd name="f28" fmla="val 70"/>
              <a:gd name="f29" fmla="val 33"/>
              <a:gd name="f30" fmla="val 71"/>
              <a:gd name="f31" fmla="val 29"/>
              <a:gd name="f32" fmla="val 73"/>
              <a:gd name="f33" fmla="val 75"/>
              <a:gd name="f34" fmla="val 24"/>
              <a:gd name="f35" fmla="val 68"/>
              <a:gd name="f36" fmla="val 58"/>
              <a:gd name="f37" fmla="val 44"/>
              <a:gd name="f38" fmla="val 35"/>
              <a:gd name="f39" fmla="val 32"/>
              <a:gd name="f40" fmla="val 27"/>
              <a:gd name="f41" fmla="val 16"/>
              <a:gd name="f42" fmla="val 6"/>
              <a:gd name="f43" fmla="val 1"/>
              <a:gd name="f44" fmla="val 78"/>
              <a:gd name="f45" fmla="val 3"/>
              <a:gd name="f46" fmla="val 83"/>
              <a:gd name="f47" fmla="val 86"/>
              <a:gd name="f48" fmla="val 8"/>
              <a:gd name="f49" fmla="val 88"/>
              <a:gd name="f50" fmla="val 9"/>
              <a:gd name="f51" fmla="val 13"/>
              <a:gd name="f52" fmla="val 14"/>
              <a:gd name="f53" fmla="val 85"/>
              <a:gd name="f54" fmla="val 76"/>
              <a:gd name="f55" fmla="val 80"/>
              <a:gd name="f56" fmla="val 49"/>
              <a:gd name="f57" fmla="val 52"/>
              <a:gd name="f58" fmla="val 57"/>
              <a:gd name="f59" fmla="val 59"/>
              <a:gd name="f60" fmla="val 61"/>
              <a:gd name="f61" fmla="val 62"/>
              <a:gd name="f62" fmla="val 66"/>
              <a:gd name="f63" fmla="val 17"/>
              <a:gd name="f64" fmla="val 7"/>
              <a:gd name="f65" fmla="val 2"/>
              <a:gd name="f66" fmla="val 4"/>
              <a:gd name="f67" fmla="val 10"/>
              <a:gd name="f68" fmla="val 19"/>
              <a:gd name="f69" fmla="val 12"/>
              <a:gd name="f70" fmla="val 18"/>
              <a:gd name="f71" fmla="val 15"/>
              <a:gd name="f72" fmla="val 46"/>
              <a:gd name="f73" fmla="val 47"/>
              <a:gd name="f74" fmla="val 22"/>
              <a:gd name="f75" fmla="val 37"/>
              <a:gd name="f76" fmla="+- 0 0 0"/>
              <a:gd name="f77" fmla="*/ f3 1 67"/>
              <a:gd name="f78" fmla="*/ f4 1 89"/>
              <a:gd name="f79" fmla="*/ f76 f0 1"/>
              <a:gd name="f80" fmla="*/ 0 f77 1"/>
              <a:gd name="f81" fmla="*/ 67 f77 1"/>
              <a:gd name="f82" fmla="*/ 89 f78 1"/>
              <a:gd name="f83" fmla="*/ 0 f78 1"/>
              <a:gd name="f84" fmla="*/ 2147483647 f77 1"/>
              <a:gd name="f85" fmla="*/ 2147483647 f78 1"/>
              <a:gd name="f86" fmla="*/ f79 1 f2"/>
              <a:gd name="f87" fmla="+- f8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0" y="f85"/>
              </a:cxn>
              <a:cxn ang="f87">
                <a:pos x="f80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3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  <a:cxn ang="f87">
                <a:pos x="f84" y="f85"/>
              </a:cxn>
            </a:cxnLst>
            <a:rect l="f80" t="f83" r="f81" b="f82"/>
            <a:pathLst>
              <a:path w="67" h="89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19"/>
                </a:lnTo>
                <a:lnTo>
                  <a:pt x="f21" y="f19"/>
                </a:lnTo>
                <a:lnTo>
                  <a:pt x="f22" y="f17"/>
                </a:lnTo>
                <a:lnTo>
                  <a:pt x="f23" y="f15"/>
                </a:lnTo>
                <a:lnTo>
                  <a:pt x="f23" y="f24"/>
                </a:lnTo>
                <a:lnTo>
                  <a:pt x="f23" y="f13"/>
                </a:lnTo>
                <a:lnTo>
                  <a:pt x="f23" y="f25"/>
                </a:lnTo>
                <a:lnTo>
                  <a:pt x="f22" y="f26"/>
                </a:lnTo>
                <a:lnTo>
                  <a:pt x="f21" y="f27"/>
                </a:lnTo>
                <a:lnTo>
                  <a:pt x="f18" y="f28"/>
                </a:lnTo>
                <a:lnTo>
                  <a:pt x="f29" y="f30"/>
                </a:lnTo>
                <a:lnTo>
                  <a:pt x="f31" y="f32"/>
                </a:lnTo>
                <a:lnTo>
                  <a:pt x="f12" y="f33"/>
                </a:lnTo>
                <a:lnTo>
                  <a:pt x="f34" y="f32"/>
                </a:lnTo>
                <a:lnTo>
                  <a:pt x="f10" y="f30"/>
                </a:lnTo>
                <a:lnTo>
                  <a:pt x="f8" y="f35"/>
                </a:lnTo>
                <a:lnTo>
                  <a:pt x="f8" y="f27"/>
                </a:lnTo>
                <a:lnTo>
                  <a:pt x="f8" y="f26"/>
                </a:lnTo>
                <a:lnTo>
                  <a:pt x="f8" y="f36"/>
                </a:lnTo>
                <a:lnTo>
                  <a:pt x="f8" y="f9"/>
                </a:lnTo>
                <a:close/>
                <a:moveTo>
                  <a:pt x="f37" y="f38"/>
                </a:moveTo>
                <a:lnTo>
                  <a:pt x="f15" y="f39"/>
                </a:lnTo>
                <a:lnTo>
                  <a:pt x="f23" y="f14"/>
                </a:lnTo>
                <a:lnTo>
                  <a:pt x="f21" y="f40"/>
                </a:lnTo>
                <a:lnTo>
                  <a:pt x="f29" y="f40"/>
                </a:lnTo>
                <a:lnTo>
                  <a:pt x="f31" y="f40"/>
                </a:lnTo>
                <a:lnTo>
                  <a:pt x="f14" y="f40"/>
                </a:lnTo>
                <a:lnTo>
                  <a:pt x="f41" y="f39"/>
                </a:lnTo>
                <a:lnTo>
                  <a:pt x="f42" y="f17"/>
                </a:lnTo>
                <a:lnTo>
                  <a:pt x="f43" y="f9"/>
                </a:lnTo>
                <a:lnTo>
                  <a:pt x="f5" y="f26"/>
                </a:lnTo>
                <a:lnTo>
                  <a:pt x="f5" y="f27"/>
                </a:lnTo>
                <a:lnTo>
                  <a:pt x="f5" y="f30"/>
                </a:lnTo>
                <a:lnTo>
                  <a:pt x="f5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52" y="f7"/>
                </a:lnTo>
                <a:lnTo>
                  <a:pt x="f8" y="f49"/>
                </a:lnTo>
                <a:lnTo>
                  <a:pt x="f14" y="f53"/>
                </a:lnTo>
                <a:lnTo>
                  <a:pt x="f18" y="f44"/>
                </a:lnTo>
                <a:lnTo>
                  <a:pt x="f18" y="f54"/>
                </a:lnTo>
                <a:lnTo>
                  <a:pt x="f20" y="f33"/>
                </a:lnTo>
                <a:lnTo>
                  <a:pt x="f20" y="f54"/>
                </a:lnTo>
                <a:lnTo>
                  <a:pt x="f20" y="f44"/>
                </a:lnTo>
                <a:lnTo>
                  <a:pt x="f18" y="f55"/>
                </a:lnTo>
                <a:lnTo>
                  <a:pt x="f18" y="f46"/>
                </a:lnTo>
                <a:lnTo>
                  <a:pt x="f29" y="f53"/>
                </a:lnTo>
                <a:lnTo>
                  <a:pt x="f29" y="f47"/>
                </a:lnTo>
                <a:lnTo>
                  <a:pt x="f16" y="f49"/>
                </a:lnTo>
                <a:lnTo>
                  <a:pt x="f18" y="f49"/>
                </a:lnTo>
                <a:lnTo>
                  <a:pt x="f21" y="f49"/>
                </a:lnTo>
                <a:lnTo>
                  <a:pt x="f15" y="f49"/>
                </a:lnTo>
                <a:lnTo>
                  <a:pt x="f37" y="f49"/>
                </a:lnTo>
                <a:lnTo>
                  <a:pt x="f56" y="f47"/>
                </a:lnTo>
                <a:lnTo>
                  <a:pt x="f57" y="f47"/>
                </a:lnTo>
                <a:lnTo>
                  <a:pt x="f9" y="f46"/>
                </a:lnTo>
                <a:lnTo>
                  <a:pt x="f58" y="f55"/>
                </a:lnTo>
                <a:lnTo>
                  <a:pt x="f59" y="f54"/>
                </a:lnTo>
                <a:lnTo>
                  <a:pt x="f60" y="f33"/>
                </a:lnTo>
                <a:lnTo>
                  <a:pt x="f60" y="f32"/>
                </a:lnTo>
                <a:lnTo>
                  <a:pt x="f61" y="f32"/>
                </a:lnTo>
                <a:lnTo>
                  <a:pt x="f60" y="f32"/>
                </a:lnTo>
                <a:lnTo>
                  <a:pt x="f59" y="f30"/>
                </a:lnTo>
                <a:lnTo>
                  <a:pt x="f58" y="f30"/>
                </a:lnTo>
                <a:lnTo>
                  <a:pt x="f9" y="f28"/>
                </a:lnTo>
                <a:lnTo>
                  <a:pt x="f58" y="f62"/>
                </a:lnTo>
                <a:lnTo>
                  <a:pt x="f59" y="f36"/>
                </a:lnTo>
                <a:lnTo>
                  <a:pt x="f62" y="f14"/>
                </a:lnTo>
                <a:lnTo>
                  <a:pt x="f6" y="f63"/>
                </a:lnTo>
                <a:lnTo>
                  <a:pt x="f62" y="f64"/>
                </a:lnTo>
                <a:lnTo>
                  <a:pt x="f58" y="f65"/>
                </a:lnTo>
                <a:lnTo>
                  <a:pt x="f15" y="f5"/>
                </a:lnTo>
                <a:lnTo>
                  <a:pt x="f23" y="f5"/>
                </a:lnTo>
                <a:lnTo>
                  <a:pt x="f21" y="f5"/>
                </a:lnTo>
                <a:lnTo>
                  <a:pt x="f29" y="f65"/>
                </a:lnTo>
                <a:lnTo>
                  <a:pt x="f14" y="f66"/>
                </a:lnTo>
                <a:lnTo>
                  <a:pt x="f34" y="f66"/>
                </a:lnTo>
                <a:lnTo>
                  <a:pt x="f10" y="f64"/>
                </a:lnTo>
                <a:lnTo>
                  <a:pt x="f8" y="f48"/>
                </a:lnTo>
                <a:lnTo>
                  <a:pt x="f8" y="f67"/>
                </a:lnTo>
                <a:lnTo>
                  <a:pt x="f68" y="f69"/>
                </a:lnTo>
                <a:lnTo>
                  <a:pt x="f70" y="f71"/>
                </a:lnTo>
                <a:lnTo>
                  <a:pt x="f41" y="f63"/>
                </a:lnTo>
                <a:lnTo>
                  <a:pt x="f70" y="f63"/>
                </a:lnTo>
                <a:lnTo>
                  <a:pt x="f8" y="f71"/>
                </a:lnTo>
                <a:lnTo>
                  <a:pt x="f12" y="f51"/>
                </a:lnTo>
                <a:lnTo>
                  <a:pt x="f16" y="f51"/>
                </a:lnTo>
                <a:lnTo>
                  <a:pt x="f29" y="f51"/>
                </a:lnTo>
                <a:lnTo>
                  <a:pt x="f20" y="f51"/>
                </a:lnTo>
                <a:lnTo>
                  <a:pt x="f23" y="f51"/>
                </a:lnTo>
                <a:lnTo>
                  <a:pt x="f72" y="f71"/>
                </a:lnTo>
                <a:lnTo>
                  <a:pt x="f73" y="f70"/>
                </a:lnTo>
                <a:lnTo>
                  <a:pt x="f73" y="f74"/>
                </a:lnTo>
                <a:lnTo>
                  <a:pt x="f73" y="f40"/>
                </a:lnTo>
                <a:lnTo>
                  <a:pt x="f72" y="f39"/>
                </a:lnTo>
                <a:lnTo>
                  <a:pt x="f72" y="f29"/>
                </a:lnTo>
                <a:lnTo>
                  <a:pt x="f72" y="f75"/>
                </a:lnTo>
                <a:lnTo>
                  <a:pt x="f37" y="f19"/>
                </a:lnTo>
                <a:lnTo>
                  <a:pt x="f37" y="f75"/>
                </a:lnTo>
                <a:lnTo>
                  <a:pt x="f37" y="f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19" name="Freeform 31"/>
          <p:cNvSpPr/>
          <p:nvPr/>
        </p:nvSpPr>
        <p:spPr>
          <a:xfrm>
            <a:off x="1017720" y="6486480"/>
            <a:ext cx="64800" cy="874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2"/>
              <a:gd name="f7" fmla="val 110"/>
              <a:gd name="f8" fmla="val 96"/>
              <a:gd name="f9" fmla="val 94"/>
              <a:gd name="f10" fmla="val 1"/>
              <a:gd name="f11" fmla="val 5"/>
              <a:gd name="f12" fmla="val 89"/>
              <a:gd name="f13" fmla="val 6"/>
              <a:gd name="f14" fmla="val 86"/>
              <a:gd name="f15" fmla="val 10"/>
              <a:gd name="f16" fmla="val 11"/>
              <a:gd name="f17" fmla="val 81"/>
              <a:gd name="f18" fmla="val 15"/>
              <a:gd name="f19" fmla="val 79"/>
              <a:gd name="f20" fmla="val 18"/>
              <a:gd name="f21" fmla="val 77"/>
              <a:gd name="f22" fmla="val 23"/>
              <a:gd name="f23" fmla="val 76"/>
              <a:gd name="f24" fmla="val 25"/>
              <a:gd name="f25" fmla="val 26"/>
              <a:gd name="f26" fmla="val 21"/>
              <a:gd name="f27" fmla="val 20"/>
              <a:gd name="f28" fmla="val 84"/>
              <a:gd name="f29" fmla="val 87"/>
              <a:gd name="f30" fmla="val 91"/>
              <a:gd name="f31" fmla="val 97"/>
              <a:gd name="f32" fmla="val 28"/>
              <a:gd name="f33" fmla="val 30"/>
              <a:gd name="f34" fmla="val 35"/>
              <a:gd name="f35" fmla="val 39"/>
              <a:gd name="f36" fmla="val 43"/>
              <a:gd name="f37" fmla="val 44"/>
              <a:gd name="f38" fmla="val 41"/>
              <a:gd name="f39" fmla="val 74"/>
              <a:gd name="f40" fmla="val 38"/>
              <a:gd name="f41" fmla="val 69"/>
              <a:gd name="f42" fmla="val 36"/>
              <a:gd name="f43" fmla="val 68"/>
              <a:gd name="f44" fmla="val 33"/>
              <a:gd name="f45" fmla="val 63"/>
              <a:gd name="f46" fmla="val 31"/>
              <a:gd name="f47" fmla="val 61"/>
              <a:gd name="f48" fmla="val 56"/>
              <a:gd name="f49" fmla="val 54"/>
              <a:gd name="f50" fmla="val 53"/>
              <a:gd name="f51" fmla="val 49"/>
              <a:gd name="f52" fmla="val 46"/>
              <a:gd name="f53" fmla="val 29"/>
              <a:gd name="f54" fmla="val 8"/>
              <a:gd name="f55" fmla="val 3"/>
              <a:gd name="f56" fmla="val 58"/>
              <a:gd name="f57" fmla="val 59"/>
              <a:gd name="f58" fmla="val 78"/>
              <a:gd name="f59" fmla="val 71"/>
              <a:gd name="f60" fmla="val 64"/>
              <a:gd name="f61" fmla="val 16"/>
              <a:gd name="f62" fmla="val 13"/>
              <a:gd name="f63" fmla="val 51"/>
              <a:gd name="f64" fmla="val 48"/>
              <a:gd name="f65" fmla="val 66"/>
              <a:gd name="f66" fmla="val 99"/>
              <a:gd name="f67" fmla="val 107"/>
              <a:gd name="f68" fmla="val 109"/>
              <a:gd name="f69" fmla="val 106"/>
              <a:gd name="f70" fmla="val 101"/>
              <a:gd name="f71" fmla="+- 0 0 0"/>
              <a:gd name="f72" fmla="*/ f3 1 82"/>
              <a:gd name="f73" fmla="*/ f4 1 110"/>
              <a:gd name="f74" fmla="*/ f71 f0 1"/>
              <a:gd name="f75" fmla="*/ 0 f72 1"/>
              <a:gd name="f76" fmla="*/ 82 f72 1"/>
              <a:gd name="f77" fmla="*/ 110 f73 1"/>
              <a:gd name="f78" fmla="*/ 0 f73 1"/>
              <a:gd name="f79" fmla="*/ 2147483647 f73 1"/>
              <a:gd name="f80" fmla="*/ f74 1 f2"/>
              <a:gd name="f81" fmla="*/ 2147483647 f72 1"/>
              <a:gd name="f82" fmla="+- f8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5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8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81" y="f79"/>
              </a:cxn>
              <a:cxn ang="f82">
                <a:pos x="f75" y="f79"/>
              </a:cxn>
            </a:cxnLst>
            <a:rect l="f75" t="f78" r="f76" b="f77"/>
            <a:pathLst>
              <a:path w="82" h="110">
                <a:moveTo>
                  <a:pt x="f5" y="f8"/>
                </a:moveTo>
                <a:lnTo>
                  <a:pt x="f5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5" y="f6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3"/>
                </a:lnTo>
                <a:lnTo>
                  <a:pt x="f25" y="f23"/>
                </a:lnTo>
                <a:lnTo>
                  <a:pt x="f22" y="f21"/>
                </a:lnTo>
                <a:lnTo>
                  <a:pt x="f26" y="f19"/>
                </a:lnTo>
                <a:lnTo>
                  <a:pt x="f27" y="f17"/>
                </a:lnTo>
                <a:lnTo>
                  <a:pt x="f27" y="f28"/>
                </a:lnTo>
                <a:lnTo>
                  <a:pt x="f20" y="f29"/>
                </a:lnTo>
                <a:lnTo>
                  <a:pt x="f27" y="f30"/>
                </a:lnTo>
                <a:lnTo>
                  <a:pt x="f26" y="f9"/>
                </a:lnTo>
                <a:lnTo>
                  <a:pt x="f22" y="f8"/>
                </a:lnTo>
                <a:lnTo>
                  <a:pt x="f24" y="f8"/>
                </a:lnTo>
                <a:lnTo>
                  <a:pt x="f25" y="f31"/>
                </a:lnTo>
                <a:lnTo>
                  <a:pt x="f32" y="f31"/>
                </a:lnTo>
                <a:lnTo>
                  <a:pt x="f33" y="f31"/>
                </a:lnTo>
                <a:lnTo>
                  <a:pt x="f34" y="f8"/>
                </a:lnTo>
                <a:lnTo>
                  <a:pt x="f35" y="f9"/>
                </a:lnTo>
                <a:lnTo>
                  <a:pt x="f36" y="f12"/>
                </a:lnTo>
                <a:lnTo>
                  <a:pt x="f37" y="f28"/>
                </a:lnTo>
                <a:lnTo>
                  <a:pt x="f37" y="f17"/>
                </a:lnTo>
                <a:lnTo>
                  <a:pt x="f37" y="f19"/>
                </a:lnTo>
                <a:lnTo>
                  <a:pt x="f36" y="f21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32" y="f48"/>
                </a:lnTo>
                <a:lnTo>
                  <a:pt x="f25" y="f49"/>
                </a:lnTo>
                <a:lnTo>
                  <a:pt x="f24" y="f50"/>
                </a:lnTo>
                <a:lnTo>
                  <a:pt x="f22" y="f51"/>
                </a:lnTo>
                <a:lnTo>
                  <a:pt x="f26" y="f52"/>
                </a:lnTo>
                <a:lnTo>
                  <a:pt x="f27" y="f36"/>
                </a:lnTo>
                <a:lnTo>
                  <a:pt x="f27" y="f42"/>
                </a:lnTo>
                <a:lnTo>
                  <a:pt x="f27" y="f53"/>
                </a:lnTo>
                <a:lnTo>
                  <a:pt x="f22" y="f26"/>
                </a:lnTo>
                <a:lnTo>
                  <a:pt x="f32" y="f18"/>
                </a:lnTo>
                <a:lnTo>
                  <a:pt x="f34" y="f54"/>
                </a:lnTo>
                <a:lnTo>
                  <a:pt x="f38" y="f55"/>
                </a:lnTo>
                <a:lnTo>
                  <a:pt x="f51" y="f10"/>
                </a:lnTo>
                <a:lnTo>
                  <a:pt x="f56" y="f5"/>
                </a:lnTo>
                <a:lnTo>
                  <a:pt x="f57" y="f5"/>
                </a:lnTo>
                <a:lnTo>
                  <a:pt x="f45" y="f10"/>
                </a:lnTo>
                <a:lnTo>
                  <a:pt x="f41" y="f55"/>
                </a:lnTo>
                <a:lnTo>
                  <a:pt x="f58" y="f13"/>
                </a:lnTo>
                <a:lnTo>
                  <a:pt x="f19" y="f54"/>
                </a:lnTo>
                <a:lnTo>
                  <a:pt x="f17" y="f54"/>
                </a:lnTo>
                <a:lnTo>
                  <a:pt x="f6" y="f15"/>
                </a:lnTo>
                <a:lnTo>
                  <a:pt x="f6" y="f16"/>
                </a:lnTo>
                <a:lnTo>
                  <a:pt x="f17" y="f18"/>
                </a:lnTo>
                <a:lnTo>
                  <a:pt x="f58" y="f27"/>
                </a:lnTo>
                <a:lnTo>
                  <a:pt x="f39" y="f22"/>
                </a:lnTo>
                <a:lnTo>
                  <a:pt x="f59" y="f24"/>
                </a:lnTo>
                <a:lnTo>
                  <a:pt x="f43" y="f25"/>
                </a:lnTo>
                <a:lnTo>
                  <a:pt x="f45" y="f32"/>
                </a:lnTo>
                <a:lnTo>
                  <a:pt x="f47" y="f32"/>
                </a:lnTo>
                <a:lnTo>
                  <a:pt x="f57" y="f53"/>
                </a:lnTo>
                <a:lnTo>
                  <a:pt x="f47" y="f32"/>
                </a:lnTo>
                <a:lnTo>
                  <a:pt x="f45" y="f25"/>
                </a:lnTo>
                <a:lnTo>
                  <a:pt x="f60" y="f24"/>
                </a:lnTo>
                <a:lnTo>
                  <a:pt x="f60" y="f26"/>
                </a:lnTo>
                <a:lnTo>
                  <a:pt x="f60" y="f27"/>
                </a:lnTo>
                <a:lnTo>
                  <a:pt x="f60" y="f61"/>
                </a:lnTo>
                <a:lnTo>
                  <a:pt x="f47" y="f18"/>
                </a:lnTo>
                <a:lnTo>
                  <a:pt x="f57" y="f62"/>
                </a:lnTo>
                <a:lnTo>
                  <a:pt x="f48" y="f62"/>
                </a:lnTo>
                <a:lnTo>
                  <a:pt x="f63" y="f62"/>
                </a:lnTo>
                <a:lnTo>
                  <a:pt x="f52" y="f18"/>
                </a:lnTo>
                <a:lnTo>
                  <a:pt x="f37" y="f20"/>
                </a:lnTo>
                <a:lnTo>
                  <a:pt x="f36" y="f22"/>
                </a:lnTo>
                <a:lnTo>
                  <a:pt x="f36" y="f24"/>
                </a:lnTo>
                <a:lnTo>
                  <a:pt x="f36" y="f25"/>
                </a:lnTo>
                <a:lnTo>
                  <a:pt x="f36" y="f32"/>
                </a:lnTo>
                <a:lnTo>
                  <a:pt x="f37" y="f46"/>
                </a:lnTo>
                <a:lnTo>
                  <a:pt x="f64" y="f42"/>
                </a:lnTo>
                <a:lnTo>
                  <a:pt x="f51" y="f42"/>
                </a:lnTo>
                <a:lnTo>
                  <a:pt x="f51" y="f40"/>
                </a:lnTo>
                <a:lnTo>
                  <a:pt x="f49" y="f36"/>
                </a:lnTo>
                <a:lnTo>
                  <a:pt x="f48" y="f52"/>
                </a:lnTo>
                <a:lnTo>
                  <a:pt x="f57" y="f51"/>
                </a:lnTo>
                <a:lnTo>
                  <a:pt x="f45" y="f50"/>
                </a:lnTo>
                <a:lnTo>
                  <a:pt x="f45" y="f49"/>
                </a:lnTo>
                <a:lnTo>
                  <a:pt x="f60" y="f48"/>
                </a:lnTo>
                <a:lnTo>
                  <a:pt x="f60" y="f56"/>
                </a:lnTo>
                <a:lnTo>
                  <a:pt x="f43" y="f60"/>
                </a:lnTo>
                <a:lnTo>
                  <a:pt x="f43" y="f59"/>
                </a:lnTo>
                <a:lnTo>
                  <a:pt x="f43" y="f19"/>
                </a:lnTo>
                <a:lnTo>
                  <a:pt x="f65" y="f6"/>
                </a:lnTo>
                <a:lnTo>
                  <a:pt x="f60" y="f14"/>
                </a:lnTo>
                <a:lnTo>
                  <a:pt x="f48" y="f66"/>
                </a:lnTo>
                <a:lnTo>
                  <a:pt x="f37" y="f67"/>
                </a:lnTo>
                <a:lnTo>
                  <a:pt x="f33" y="f7"/>
                </a:lnTo>
                <a:lnTo>
                  <a:pt x="f25" y="f7"/>
                </a:lnTo>
                <a:lnTo>
                  <a:pt x="f24" y="f7"/>
                </a:lnTo>
                <a:lnTo>
                  <a:pt x="f61" y="f68"/>
                </a:lnTo>
                <a:lnTo>
                  <a:pt x="f15" y="f69"/>
                </a:lnTo>
                <a:lnTo>
                  <a:pt x="f11" y="f70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0" name="Freeform 32"/>
          <p:cNvSpPr/>
          <p:nvPr/>
        </p:nvSpPr>
        <p:spPr>
          <a:xfrm>
            <a:off x="107640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3"/>
              <a:gd name="f21" fmla="val 27"/>
              <a:gd name="f22" fmla="val 17"/>
              <a:gd name="f23" fmla="val 18"/>
              <a:gd name="f24" fmla="val 20"/>
              <a:gd name="f25" fmla="val 25"/>
              <a:gd name="f26" fmla="val 23"/>
              <a:gd name="f27" fmla="val 22"/>
              <a:gd name="f28" fmla="val 15"/>
              <a:gd name="f29" fmla="val 12"/>
              <a:gd name="f30" fmla="val 8"/>
              <a:gd name="f31" fmla="val 37"/>
              <a:gd name="f32" fmla="val 3"/>
              <a:gd name="f33" fmla="val 42"/>
              <a:gd name="f34" fmla="val 45"/>
              <a:gd name="f35" fmla="val 38"/>
              <a:gd name="f36" fmla="val 48"/>
              <a:gd name="f37" fmla="val 51"/>
              <a:gd name="f38" fmla="val 53"/>
              <a:gd name="f39" fmla="val 30"/>
              <a:gd name="f40" fmla="val 50"/>
              <a:gd name="f41" fmla="val 31"/>
              <a:gd name="f42" fmla="val 46"/>
              <a:gd name="f43" fmla="val 32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04"/>
              <a:gd name="f58" fmla="val 86"/>
              <a:gd name="f59" fmla="+- 0 0 0"/>
              <a:gd name="f60" fmla="*/ f3 1 55"/>
              <a:gd name="f61" fmla="*/ f4 1 111"/>
              <a:gd name="f62" fmla="*/ f59 f0 1"/>
              <a:gd name="f63" fmla="*/ 0 f60 1"/>
              <a:gd name="f64" fmla="*/ 55 f60 1"/>
              <a:gd name="f65" fmla="*/ 111 f61 1"/>
              <a:gd name="f66" fmla="*/ 0 f61 1"/>
              <a:gd name="f67" fmla="*/ 2147483647 f60 1"/>
              <a:gd name="f68" fmla="*/ 2147483647 f61 1"/>
              <a:gd name="f69" fmla="*/ f62 1 f2"/>
              <a:gd name="f70" fmla="+- f6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6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3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  <a:cxn ang="f70">
                <a:pos x="f67" y="f68"/>
              </a:cxn>
            </a:cxnLst>
            <a:rect l="f63" t="f66" r="f64" b="f65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3"/>
                </a:lnTo>
                <a:lnTo>
                  <a:pt x="f27" y="f28"/>
                </a:lnTo>
                <a:lnTo>
                  <a:pt x="f26" y="f29"/>
                </a:lnTo>
                <a:lnTo>
                  <a:pt x="f25" y="f30"/>
                </a:lnTo>
                <a:lnTo>
                  <a:pt x="f19" y="f15"/>
                </a:lnTo>
                <a:lnTo>
                  <a:pt x="f17" y="f13"/>
                </a:lnTo>
                <a:lnTo>
                  <a:pt x="f31" y="f13"/>
                </a:lnTo>
                <a:lnTo>
                  <a:pt x="f12" y="f32"/>
                </a:lnTo>
                <a:lnTo>
                  <a:pt x="f33" y="f8"/>
                </a:lnTo>
                <a:lnTo>
                  <a:pt x="f34" y="f5"/>
                </a:lnTo>
                <a:lnTo>
                  <a:pt x="f9" y="f13"/>
                </a:lnTo>
                <a:lnTo>
                  <a:pt x="f33" y="f30"/>
                </a:lnTo>
                <a:lnTo>
                  <a:pt x="f33" y="f18"/>
                </a:lnTo>
                <a:lnTo>
                  <a:pt x="f35" y="f26"/>
                </a:lnTo>
                <a:lnTo>
                  <a:pt x="f35" y="f25"/>
                </a:lnTo>
                <a:lnTo>
                  <a:pt x="f31" y="f25"/>
                </a:lnTo>
                <a:lnTo>
                  <a:pt x="f16" y="f21"/>
                </a:lnTo>
                <a:lnTo>
                  <a:pt x="f35" y="f21"/>
                </a:lnTo>
                <a:lnTo>
                  <a:pt x="f9" y="f21"/>
                </a:lnTo>
                <a:lnTo>
                  <a:pt x="f34" y="f21"/>
                </a:lnTo>
                <a:lnTo>
                  <a:pt x="f36" y="f25"/>
                </a:lnTo>
                <a:lnTo>
                  <a:pt x="f37" y="f25"/>
                </a:lnTo>
                <a:lnTo>
                  <a:pt x="f6" y="f27"/>
                </a:lnTo>
                <a:lnTo>
                  <a:pt x="f6" y="f26"/>
                </a:lnTo>
                <a:lnTo>
                  <a:pt x="f38" y="f25"/>
                </a:lnTo>
                <a:lnTo>
                  <a:pt x="f37" y="f39"/>
                </a:lnTo>
                <a:lnTo>
                  <a:pt x="f40" y="f39"/>
                </a:lnTo>
                <a:lnTo>
                  <a:pt x="f40" y="f41"/>
                </a:lnTo>
                <a:lnTo>
                  <a:pt x="f42" y="f14"/>
                </a:lnTo>
                <a:lnTo>
                  <a:pt x="f34" y="f35"/>
                </a:lnTo>
                <a:lnTo>
                  <a:pt x="f9" y="f12"/>
                </a:lnTo>
                <a:lnTo>
                  <a:pt x="f12" y="f12"/>
                </a:lnTo>
                <a:lnTo>
                  <a:pt x="f35" y="f12"/>
                </a:lnTo>
                <a:lnTo>
                  <a:pt x="f16" y="f12"/>
                </a:lnTo>
                <a:lnTo>
                  <a:pt x="f17" y="f35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43" y="f42"/>
                </a:lnTo>
                <a:lnTo>
                  <a:pt x="f26" y="f44"/>
                </a:lnTo>
                <a:lnTo>
                  <a:pt x="f27" y="f45"/>
                </a:lnTo>
                <a:lnTo>
                  <a:pt x="f27" y="f46"/>
                </a:lnTo>
                <a:lnTo>
                  <a:pt x="f27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9" y="f48"/>
                </a:lnTo>
                <a:lnTo>
                  <a:pt x="f43" y="f48"/>
                </a:lnTo>
                <a:lnTo>
                  <a:pt x="f17" y="f48"/>
                </a:lnTo>
                <a:lnTo>
                  <a:pt x="f16" y="f49"/>
                </a:lnTo>
                <a:lnTo>
                  <a:pt x="f16" y="f50"/>
                </a:lnTo>
                <a:lnTo>
                  <a:pt x="f16" y="f51"/>
                </a:lnTo>
                <a:lnTo>
                  <a:pt x="f16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22" y="f7"/>
                </a:lnTo>
                <a:lnTo>
                  <a:pt x="f20" y="f7"/>
                </a:lnTo>
                <a:lnTo>
                  <a:pt x="f29" y="f7"/>
                </a:lnTo>
                <a:lnTo>
                  <a:pt x="f15" y="f7"/>
                </a:lnTo>
                <a:lnTo>
                  <a:pt x="f10" y="f55"/>
                </a:lnTo>
                <a:lnTo>
                  <a:pt x="f8" y="f57"/>
                </a:lnTo>
                <a:lnTo>
                  <a:pt x="f5" y="f51"/>
                </a:lnTo>
                <a:lnTo>
                  <a:pt x="f5" y="f48"/>
                </a:lnTo>
                <a:lnTo>
                  <a:pt x="f8" y="f58"/>
                </a:lnTo>
                <a:lnTo>
                  <a:pt x="f29" y="f36"/>
                </a:lnTo>
                <a:lnTo>
                  <a:pt x="f20" y="f34"/>
                </a:lnTo>
                <a:lnTo>
                  <a:pt x="f20" y="f11"/>
                </a:lnTo>
                <a:lnTo>
                  <a:pt x="f20" y="f12"/>
                </a:lnTo>
                <a:lnTo>
                  <a:pt x="f28" y="f35"/>
                </a:lnTo>
                <a:lnTo>
                  <a:pt x="f20" y="f12"/>
                </a:lnTo>
                <a:lnTo>
                  <a:pt x="f18" y="f12"/>
                </a:lnTo>
                <a:lnTo>
                  <a:pt x="f30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1" name="Freeform 33"/>
          <p:cNvSpPr/>
          <p:nvPr/>
        </p:nvSpPr>
        <p:spPr>
          <a:xfrm>
            <a:off x="1104840" y="6504120"/>
            <a:ext cx="5580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9"/>
              <a:gd name="f8" fmla="val 23"/>
              <a:gd name="f9" fmla="val 56"/>
              <a:gd name="f10" fmla="val 55"/>
              <a:gd name="f11" fmla="val 26"/>
              <a:gd name="f12" fmla="val 48"/>
              <a:gd name="f13" fmla="val 29"/>
              <a:gd name="f14" fmla="val 43"/>
              <a:gd name="f15" fmla="val 33"/>
              <a:gd name="f16" fmla="val 42"/>
              <a:gd name="f17" fmla="val 36"/>
              <a:gd name="f18" fmla="val 40"/>
              <a:gd name="f19" fmla="val 38"/>
              <a:gd name="f20" fmla="val 39"/>
              <a:gd name="f21" fmla="val 41"/>
              <a:gd name="f22" fmla="val 45"/>
              <a:gd name="f23" fmla="val 53"/>
              <a:gd name="f24" fmla="val 60"/>
              <a:gd name="f25" fmla="val 65"/>
              <a:gd name="f26" fmla="val 70"/>
              <a:gd name="f27" fmla="val 71"/>
              <a:gd name="f28" fmla="val 73"/>
              <a:gd name="f29" fmla="val 28"/>
              <a:gd name="f30" fmla="val 75"/>
              <a:gd name="f31" fmla="val 24"/>
              <a:gd name="f32" fmla="val 21"/>
              <a:gd name="f33" fmla="val 68"/>
              <a:gd name="f34" fmla="val 58"/>
              <a:gd name="f35" fmla="val 44"/>
              <a:gd name="f36" fmla="val 35"/>
              <a:gd name="f37" fmla="val 32"/>
              <a:gd name="f38" fmla="val 27"/>
              <a:gd name="f39" fmla="val 34"/>
              <a:gd name="f40" fmla="val 31"/>
              <a:gd name="f41" fmla="val 16"/>
              <a:gd name="f42" fmla="val 8"/>
              <a:gd name="f43" fmla="val 1"/>
              <a:gd name="f44" fmla="val 78"/>
              <a:gd name="f45" fmla="val 3"/>
              <a:gd name="f46" fmla="val 83"/>
              <a:gd name="f47" fmla="val 86"/>
              <a:gd name="f48" fmla="val 9"/>
              <a:gd name="f49" fmla="val 88"/>
              <a:gd name="f50" fmla="val 11"/>
              <a:gd name="f51" fmla="val 13"/>
              <a:gd name="f52" fmla="val 85"/>
              <a:gd name="f53" fmla="val 76"/>
              <a:gd name="f54" fmla="val 80"/>
              <a:gd name="f55" fmla="val 49"/>
              <a:gd name="f56" fmla="val 54"/>
              <a:gd name="f57" fmla="val 59"/>
              <a:gd name="f58" fmla="val 61"/>
              <a:gd name="f59" fmla="val 62"/>
              <a:gd name="f60" fmla="val 57"/>
              <a:gd name="f61" fmla="val 66"/>
              <a:gd name="f62" fmla="val 67"/>
              <a:gd name="f63" fmla="val 17"/>
              <a:gd name="f64" fmla="val 7"/>
              <a:gd name="f65" fmla="val 2"/>
              <a:gd name="f66" fmla="val 4"/>
              <a:gd name="f67" fmla="val 10"/>
              <a:gd name="f68" fmla="val 12"/>
              <a:gd name="f69" fmla="val 19"/>
              <a:gd name="f70" fmla="val 15"/>
              <a:gd name="f71" fmla="val 46"/>
              <a:gd name="f72" fmla="val 18"/>
              <a:gd name="f73" fmla="val 22"/>
              <a:gd name="f74" fmla="val 37"/>
              <a:gd name="f75" fmla="+- 0 0 0"/>
              <a:gd name="f76" fmla="*/ f3 1 69"/>
              <a:gd name="f77" fmla="*/ f4 1 89"/>
              <a:gd name="f78" fmla="*/ f75 f0 1"/>
              <a:gd name="f79" fmla="*/ 0 f76 1"/>
              <a:gd name="f80" fmla="*/ 69 f76 1"/>
              <a:gd name="f81" fmla="*/ 89 f77 1"/>
              <a:gd name="f82" fmla="*/ 0 f77 1"/>
              <a:gd name="f83" fmla="*/ 2147483647 f76 1"/>
              <a:gd name="f84" fmla="*/ 2147483647 f77 1"/>
              <a:gd name="f85" fmla="*/ f78 1 f2"/>
              <a:gd name="f86" fmla="+- f8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79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2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  <a:cxn ang="f86">
                <a:pos x="f83" y="f84"/>
              </a:cxn>
            </a:cxnLst>
            <a:rect l="f79" t="f82" r="f80" b="f81"/>
            <a:pathLst>
              <a:path w="69" h="89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16"/>
                </a:lnTo>
                <a:lnTo>
                  <a:pt x="f21" y="f14"/>
                </a:lnTo>
                <a:lnTo>
                  <a:pt x="f14" y="f22"/>
                </a:lnTo>
                <a:lnTo>
                  <a:pt x="f14" y="f12"/>
                </a:lnTo>
                <a:lnTo>
                  <a:pt x="f21" y="f23"/>
                </a:lnTo>
                <a:lnTo>
                  <a:pt x="f20" y="f24"/>
                </a:lnTo>
                <a:lnTo>
                  <a:pt x="f19" y="f25"/>
                </a:lnTo>
                <a:lnTo>
                  <a:pt x="f17" y="f26"/>
                </a:lnTo>
                <a:lnTo>
                  <a:pt x="f15" y="f27"/>
                </a:lnTo>
                <a:lnTo>
                  <a:pt x="f13" y="f28"/>
                </a:lnTo>
                <a:lnTo>
                  <a:pt x="f29" y="f30"/>
                </a:lnTo>
                <a:lnTo>
                  <a:pt x="f31" y="f28"/>
                </a:lnTo>
                <a:lnTo>
                  <a:pt x="f8" y="f27"/>
                </a:lnTo>
                <a:lnTo>
                  <a:pt x="f32" y="f33"/>
                </a:lnTo>
                <a:lnTo>
                  <a:pt x="f32" y="f25"/>
                </a:lnTo>
                <a:lnTo>
                  <a:pt x="f32" y="f24"/>
                </a:lnTo>
                <a:lnTo>
                  <a:pt x="f8" y="f34"/>
                </a:lnTo>
                <a:lnTo>
                  <a:pt x="f8" y="f9"/>
                </a:lnTo>
                <a:close/>
                <a:moveTo>
                  <a:pt x="f35" y="f36"/>
                </a:moveTo>
                <a:lnTo>
                  <a:pt x="f14" y="f37"/>
                </a:lnTo>
                <a:lnTo>
                  <a:pt x="f21" y="f29"/>
                </a:lnTo>
                <a:lnTo>
                  <a:pt x="f19" y="f38"/>
                </a:lnTo>
                <a:lnTo>
                  <a:pt x="f39" y="f38"/>
                </a:lnTo>
                <a:lnTo>
                  <a:pt x="f40" y="f38"/>
                </a:lnTo>
                <a:lnTo>
                  <a:pt x="f29" y="f38"/>
                </a:lnTo>
                <a:lnTo>
                  <a:pt x="f41" y="f37"/>
                </a:lnTo>
                <a:lnTo>
                  <a:pt x="f42" y="f16"/>
                </a:lnTo>
                <a:lnTo>
                  <a:pt x="f43" y="f9"/>
                </a:lnTo>
                <a:lnTo>
                  <a:pt x="f43" y="f24"/>
                </a:lnTo>
                <a:lnTo>
                  <a:pt x="f5" y="f25"/>
                </a:lnTo>
                <a:lnTo>
                  <a:pt x="f5" y="f27"/>
                </a:lnTo>
                <a:lnTo>
                  <a:pt x="f43" y="f44"/>
                </a:lnTo>
                <a:lnTo>
                  <a:pt x="f45" y="f46"/>
                </a:lnTo>
                <a:lnTo>
                  <a:pt x="f42" y="f47"/>
                </a:lnTo>
                <a:lnTo>
                  <a:pt x="f48" y="f49"/>
                </a:lnTo>
                <a:lnTo>
                  <a:pt x="f50" y="f49"/>
                </a:lnTo>
                <a:lnTo>
                  <a:pt x="f51" y="f49"/>
                </a:lnTo>
                <a:lnTo>
                  <a:pt x="f41" y="f7"/>
                </a:lnTo>
                <a:lnTo>
                  <a:pt x="f8" y="f49"/>
                </a:lnTo>
                <a:lnTo>
                  <a:pt x="f13" y="f52"/>
                </a:lnTo>
                <a:lnTo>
                  <a:pt x="f39" y="f44"/>
                </a:lnTo>
                <a:lnTo>
                  <a:pt x="f17" y="f53"/>
                </a:lnTo>
                <a:lnTo>
                  <a:pt x="f17" y="f30"/>
                </a:lnTo>
                <a:lnTo>
                  <a:pt x="f19" y="f53"/>
                </a:lnTo>
                <a:lnTo>
                  <a:pt x="f17" y="f44"/>
                </a:lnTo>
                <a:lnTo>
                  <a:pt x="f17" y="f54"/>
                </a:lnTo>
                <a:lnTo>
                  <a:pt x="f39" y="f46"/>
                </a:lnTo>
                <a:lnTo>
                  <a:pt x="f39" y="f52"/>
                </a:lnTo>
                <a:lnTo>
                  <a:pt x="f15" y="f47"/>
                </a:lnTo>
                <a:lnTo>
                  <a:pt x="f15" y="f49"/>
                </a:lnTo>
                <a:lnTo>
                  <a:pt x="f17" y="f49"/>
                </a:lnTo>
                <a:lnTo>
                  <a:pt x="f19" y="f49"/>
                </a:lnTo>
                <a:lnTo>
                  <a:pt x="f14" y="f49"/>
                </a:lnTo>
                <a:lnTo>
                  <a:pt x="f35" y="f49"/>
                </a:lnTo>
                <a:lnTo>
                  <a:pt x="f55" y="f47"/>
                </a:lnTo>
                <a:lnTo>
                  <a:pt x="f56" y="f47"/>
                </a:lnTo>
                <a:lnTo>
                  <a:pt x="f9" y="f46"/>
                </a:lnTo>
                <a:lnTo>
                  <a:pt x="f57" y="f54"/>
                </a:lnTo>
                <a:lnTo>
                  <a:pt x="f58" y="f53"/>
                </a:lnTo>
                <a:lnTo>
                  <a:pt x="f58" y="f30"/>
                </a:lnTo>
                <a:lnTo>
                  <a:pt x="f59" y="f28"/>
                </a:lnTo>
                <a:lnTo>
                  <a:pt x="f57" y="f27"/>
                </a:lnTo>
                <a:lnTo>
                  <a:pt x="f60" y="f27"/>
                </a:lnTo>
                <a:lnTo>
                  <a:pt x="f60" y="f26"/>
                </a:lnTo>
                <a:lnTo>
                  <a:pt x="f60" y="f61"/>
                </a:lnTo>
                <a:lnTo>
                  <a:pt x="f57" y="f34"/>
                </a:lnTo>
                <a:lnTo>
                  <a:pt x="f62" y="f29"/>
                </a:lnTo>
                <a:lnTo>
                  <a:pt x="f6" y="f63"/>
                </a:lnTo>
                <a:lnTo>
                  <a:pt x="f61" y="f64"/>
                </a:lnTo>
                <a:lnTo>
                  <a:pt x="f60" y="f65"/>
                </a:lnTo>
                <a:lnTo>
                  <a:pt x="f35" y="f5"/>
                </a:lnTo>
                <a:lnTo>
                  <a:pt x="f21" y="f5"/>
                </a:lnTo>
                <a:lnTo>
                  <a:pt x="f20" y="f5"/>
                </a:lnTo>
                <a:lnTo>
                  <a:pt x="f15" y="f65"/>
                </a:lnTo>
                <a:lnTo>
                  <a:pt x="f13" y="f66"/>
                </a:lnTo>
                <a:lnTo>
                  <a:pt x="f11" y="f66"/>
                </a:lnTo>
                <a:lnTo>
                  <a:pt x="f31" y="f64"/>
                </a:lnTo>
                <a:lnTo>
                  <a:pt x="f8" y="f42"/>
                </a:lnTo>
                <a:lnTo>
                  <a:pt x="f32" y="f67"/>
                </a:lnTo>
                <a:lnTo>
                  <a:pt x="f32" y="f68"/>
                </a:lnTo>
                <a:lnTo>
                  <a:pt x="f69" y="f70"/>
                </a:lnTo>
                <a:lnTo>
                  <a:pt x="f41" y="f63"/>
                </a:lnTo>
                <a:lnTo>
                  <a:pt x="f69" y="f63"/>
                </a:lnTo>
                <a:lnTo>
                  <a:pt x="f32" y="f70"/>
                </a:lnTo>
                <a:lnTo>
                  <a:pt x="f29" y="f51"/>
                </a:lnTo>
                <a:lnTo>
                  <a:pt x="f40" y="f51"/>
                </a:lnTo>
                <a:lnTo>
                  <a:pt x="f39" y="f51"/>
                </a:lnTo>
                <a:lnTo>
                  <a:pt x="f17" y="f51"/>
                </a:lnTo>
                <a:lnTo>
                  <a:pt x="f14" y="f51"/>
                </a:lnTo>
                <a:lnTo>
                  <a:pt x="f71" y="f70"/>
                </a:lnTo>
                <a:lnTo>
                  <a:pt x="f12" y="f72"/>
                </a:lnTo>
                <a:lnTo>
                  <a:pt x="f55" y="f73"/>
                </a:lnTo>
                <a:lnTo>
                  <a:pt x="f12" y="f38"/>
                </a:lnTo>
                <a:lnTo>
                  <a:pt x="f71" y="f37"/>
                </a:lnTo>
                <a:lnTo>
                  <a:pt x="f71" y="f15"/>
                </a:lnTo>
                <a:lnTo>
                  <a:pt x="f71" y="f74"/>
                </a:lnTo>
                <a:lnTo>
                  <a:pt x="f71" y="f18"/>
                </a:lnTo>
                <a:lnTo>
                  <a:pt x="f71" y="f74"/>
                </a:lnTo>
                <a:lnTo>
                  <a:pt x="f35" y="f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2" name="Freeform 34"/>
          <p:cNvSpPr/>
          <p:nvPr/>
        </p:nvSpPr>
        <p:spPr>
          <a:xfrm>
            <a:off x="1163520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1"/>
              <a:gd name="f11" fmla="val 4"/>
              <a:gd name="f12" fmla="val 40"/>
              <a:gd name="f13" fmla="val 5"/>
              <a:gd name="f14" fmla="val 36"/>
              <a:gd name="f15" fmla="val 35"/>
              <a:gd name="f16" fmla="val 7"/>
              <a:gd name="f17" fmla="val 33"/>
              <a:gd name="f18" fmla="val 10"/>
              <a:gd name="f19" fmla="val 28"/>
              <a:gd name="f20" fmla="val 12"/>
              <a:gd name="f21" fmla="val 27"/>
              <a:gd name="f22" fmla="val 15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8"/>
              <a:gd name="f30" fmla="val 38"/>
              <a:gd name="f31" fmla="val 3"/>
              <a:gd name="f32" fmla="val 42"/>
              <a:gd name="f33" fmla="val 45"/>
              <a:gd name="f34" fmla="val 37"/>
              <a:gd name="f35" fmla="val 48"/>
              <a:gd name="f36" fmla="val 52"/>
              <a:gd name="f37" fmla="val 53"/>
              <a:gd name="f38" fmla="val 30"/>
              <a:gd name="f39" fmla="val 50"/>
              <a:gd name="f40" fmla="val 31"/>
              <a:gd name="f41" fmla="val 47"/>
              <a:gd name="f42" fmla="val 32"/>
              <a:gd name="f43" fmla="val 46"/>
              <a:gd name="f44" fmla="val 83"/>
              <a:gd name="f45" fmla="val 84"/>
              <a:gd name="f46" fmla="val 88"/>
              <a:gd name="f47" fmla="val 91"/>
              <a:gd name="f48" fmla="val 94"/>
              <a:gd name="f49" fmla="val 96"/>
              <a:gd name="f50" fmla="val 98"/>
              <a:gd name="f51" fmla="val 99"/>
              <a:gd name="f52" fmla="val 101"/>
              <a:gd name="f53" fmla="val 103"/>
              <a:gd name="f54" fmla="val 106"/>
              <a:gd name="f55" fmla="val 108"/>
              <a:gd name="f56" fmla="val 109"/>
              <a:gd name="f57" fmla="val 17"/>
              <a:gd name="f58" fmla="val 14"/>
              <a:gd name="f59" fmla="val 104"/>
              <a:gd name="f60" fmla="val 86"/>
              <a:gd name="f61" fmla="val 9"/>
              <a:gd name="f62" fmla="+- 0 0 0"/>
              <a:gd name="f63" fmla="*/ f3 1 55"/>
              <a:gd name="f64" fmla="*/ f4 1 111"/>
              <a:gd name="f65" fmla="*/ f62 f0 1"/>
              <a:gd name="f66" fmla="*/ 0 f63 1"/>
              <a:gd name="f67" fmla="*/ 55 f63 1"/>
              <a:gd name="f68" fmla="*/ 111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55" h="111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12"/>
                </a:lnTo>
                <a:lnTo>
                  <a:pt x="f13" y="f14"/>
                </a:lnTo>
                <a:lnTo>
                  <a:pt x="f1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4" y="f28"/>
                </a:lnTo>
                <a:lnTo>
                  <a:pt x="f27" y="f22"/>
                </a:lnTo>
                <a:lnTo>
                  <a:pt x="f26" y="f20"/>
                </a:lnTo>
                <a:lnTo>
                  <a:pt x="f25" y="f29"/>
                </a:lnTo>
                <a:lnTo>
                  <a:pt x="f19" y="f16"/>
                </a:lnTo>
                <a:lnTo>
                  <a:pt x="f17" y="f13"/>
                </a:lnTo>
                <a:lnTo>
                  <a:pt x="f15" y="f13"/>
                </a:lnTo>
                <a:lnTo>
                  <a:pt x="f30" y="f31"/>
                </a:lnTo>
                <a:lnTo>
                  <a:pt x="f32" y="f8"/>
                </a:lnTo>
                <a:lnTo>
                  <a:pt x="f33" y="f5"/>
                </a:lnTo>
                <a:lnTo>
                  <a:pt x="f9" y="f13"/>
                </a:lnTo>
                <a:lnTo>
                  <a:pt x="f32" y="f29"/>
                </a:lnTo>
                <a:lnTo>
                  <a:pt x="f32" y="f18"/>
                </a:lnTo>
                <a:lnTo>
                  <a:pt x="f30" y="f26"/>
                </a:lnTo>
                <a:lnTo>
                  <a:pt x="f30" y="f25"/>
                </a:lnTo>
                <a:lnTo>
                  <a:pt x="f34" y="f25"/>
                </a:lnTo>
                <a:lnTo>
                  <a:pt x="f15" y="f21"/>
                </a:lnTo>
                <a:lnTo>
                  <a:pt x="f30" y="f21"/>
                </a:lnTo>
                <a:lnTo>
                  <a:pt x="f32" y="f21"/>
                </a:lnTo>
                <a:lnTo>
                  <a:pt x="f9" y="f21"/>
                </a:lnTo>
                <a:lnTo>
                  <a:pt x="f35" y="f25"/>
                </a:lnTo>
                <a:lnTo>
                  <a:pt x="f36" y="f25"/>
                </a:lnTo>
                <a:lnTo>
                  <a:pt x="f6" y="f27"/>
                </a:lnTo>
                <a:lnTo>
                  <a:pt x="f37" y="f26"/>
                </a:lnTo>
                <a:lnTo>
                  <a:pt x="f37" y="f25"/>
                </a:lnTo>
                <a:lnTo>
                  <a:pt x="f36" y="f38"/>
                </a:lnTo>
                <a:lnTo>
                  <a:pt x="f39" y="f38"/>
                </a:lnTo>
                <a:lnTo>
                  <a:pt x="f39" y="f40"/>
                </a:lnTo>
                <a:lnTo>
                  <a:pt x="f41" y="f14"/>
                </a:lnTo>
                <a:lnTo>
                  <a:pt x="f33" y="f30"/>
                </a:lnTo>
                <a:lnTo>
                  <a:pt x="f32" y="f12"/>
                </a:lnTo>
                <a:lnTo>
                  <a:pt x="f12" y="f12"/>
                </a:lnTo>
                <a:lnTo>
                  <a:pt x="f34" y="f12"/>
                </a:lnTo>
                <a:lnTo>
                  <a:pt x="f15" y="f12"/>
                </a:lnTo>
                <a:lnTo>
                  <a:pt x="f17" y="f12"/>
                </a:lnTo>
                <a:lnTo>
                  <a:pt x="f17" y="f30"/>
                </a:lnTo>
                <a:lnTo>
                  <a:pt x="f17" y="f12"/>
                </a:lnTo>
                <a:lnTo>
                  <a:pt x="f17" y="f10"/>
                </a:lnTo>
                <a:lnTo>
                  <a:pt x="f17" y="f9"/>
                </a:lnTo>
                <a:lnTo>
                  <a:pt x="f42" y="f43"/>
                </a:lnTo>
                <a:lnTo>
                  <a:pt x="f27" y="f44"/>
                </a:lnTo>
                <a:lnTo>
                  <a:pt x="f27" y="f45"/>
                </a:lnTo>
                <a:lnTo>
                  <a:pt x="f27" y="f46"/>
                </a:lnTo>
                <a:lnTo>
                  <a:pt x="f24" y="f47"/>
                </a:lnTo>
                <a:lnTo>
                  <a:pt x="f27" y="f48"/>
                </a:lnTo>
                <a:lnTo>
                  <a:pt x="f26" y="f49"/>
                </a:lnTo>
                <a:lnTo>
                  <a:pt x="f25" y="f49"/>
                </a:lnTo>
                <a:lnTo>
                  <a:pt x="f21" y="f49"/>
                </a:lnTo>
                <a:lnTo>
                  <a:pt x="f19" y="f48"/>
                </a:lnTo>
                <a:lnTo>
                  <a:pt x="f38" y="f48"/>
                </a:lnTo>
                <a:lnTo>
                  <a:pt x="f42" y="f48"/>
                </a:lnTo>
                <a:lnTo>
                  <a:pt x="f17" y="f48"/>
                </a:lnTo>
                <a:lnTo>
                  <a:pt x="f17" y="f49"/>
                </a:lnTo>
                <a:lnTo>
                  <a:pt x="f15" y="f50"/>
                </a:lnTo>
                <a:lnTo>
                  <a:pt x="f15" y="f51"/>
                </a:lnTo>
                <a:lnTo>
                  <a:pt x="f15" y="f52"/>
                </a:lnTo>
                <a:lnTo>
                  <a:pt x="f17" y="f52"/>
                </a:lnTo>
                <a:lnTo>
                  <a:pt x="f17" y="f53"/>
                </a:lnTo>
                <a:lnTo>
                  <a:pt x="f19" y="f54"/>
                </a:lnTo>
                <a:lnTo>
                  <a:pt x="f25" y="f55"/>
                </a:lnTo>
                <a:lnTo>
                  <a:pt x="f27" y="f56"/>
                </a:lnTo>
                <a:lnTo>
                  <a:pt x="f23" y="f56"/>
                </a:lnTo>
                <a:lnTo>
                  <a:pt x="f57" y="f7"/>
                </a:lnTo>
                <a:lnTo>
                  <a:pt x="f58" y="f7"/>
                </a:lnTo>
                <a:lnTo>
                  <a:pt x="f20" y="f7"/>
                </a:lnTo>
                <a:lnTo>
                  <a:pt x="f16" y="f7"/>
                </a:lnTo>
                <a:lnTo>
                  <a:pt x="f11" y="f55"/>
                </a:lnTo>
                <a:lnTo>
                  <a:pt x="f5" y="f59"/>
                </a:lnTo>
                <a:lnTo>
                  <a:pt x="f5" y="f51"/>
                </a:lnTo>
                <a:lnTo>
                  <a:pt x="f5" y="f48"/>
                </a:lnTo>
                <a:lnTo>
                  <a:pt x="f8" y="f60"/>
                </a:lnTo>
                <a:lnTo>
                  <a:pt x="f20" y="f35"/>
                </a:lnTo>
                <a:lnTo>
                  <a:pt x="f20" y="f33"/>
                </a:lnTo>
                <a:lnTo>
                  <a:pt x="f58" y="f10"/>
                </a:lnTo>
                <a:lnTo>
                  <a:pt x="f58" y="f12"/>
                </a:lnTo>
                <a:lnTo>
                  <a:pt x="f22" y="f30"/>
                </a:lnTo>
                <a:lnTo>
                  <a:pt x="f58" y="f12"/>
                </a:lnTo>
                <a:lnTo>
                  <a:pt x="f20" y="f12"/>
                </a:lnTo>
                <a:lnTo>
                  <a:pt x="f18" y="f12"/>
                </a:lnTo>
                <a:lnTo>
                  <a:pt x="f61" y="f12"/>
                </a:lnTo>
                <a:lnTo>
                  <a:pt x="f16" y="f12"/>
                </a:lnTo>
                <a:lnTo>
                  <a:pt x="f13" y="f10"/>
                </a:lnTo>
                <a:lnTo>
                  <a:pt x="f11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3" name="Freeform 35"/>
          <p:cNvSpPr/>
          <p:nvPr/>
        </p:nvSpPr>
        <p:spPr>
          <a:xfrm>
            <a:off x="1195560" y="6504120"/>
            <a:ext cx="554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5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13"/>
              <a:gd name="f21" fmla="val 46"/>
              <a:gd name="f22" fmla="val 48"/>
              <a:gd name="f23" fmla="val 18"/>
              <a:gd name="f24" fmla="val 50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8"/>
              <a:gd name="f31" fmla="val 66"/>
              <a:gd name="f32" fmla="val 12"/>
              <a:gd name="f33" fmla="val 63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3"/>
              <a:gd name="f41" fmla="val 45"/>
              <a:gd name="f42" fmla="val 78"/>
              <a:gd name="f43" fmla="val 86"/>
              <a:gd name="f44" fmla="val 31"/>
              <a:gd name="f45" fmla="val 88"/>
              <a:gd name="f46" fmla="val 83"/>
              <a:gd name="f47" fmla="val 56"/>
              <a:gd name="f48" fmla="val 76"/>
              <a:gd name="f49" fmla="val 55"/>
              <a:gd name="f50" fmla="val 75"/>
              <a:gd name="f51" fmla="val 73"/>
              <a:gd name="f52" fmla="val 26"/>
              <a:gd name="f53" fmla="val 60"/>
              <a:gd name="f54" fmla="val 61"/>
              <a:gd name="f55" fmla="val 65"/>
              <a:gd name="f56" fmla="val 30"/>
              <a:gd name="f57" fmla="val 17"/>
              <a:gd name="f58" fmla="+- 0 0 0"/>
              <a:gd name="f59" fmla="*/ f3 1 71"/>
              <a:gd name="f60" fmla="*/ f4 1 89"/>
              <a:gd name="f61" fmla="*/ f58 f0 1"/>
              <a:gd name="f62" fmla="*/ 0 f59 1"/>
              <a:gd name="f63" fmla="*/ 71 f59 1"/>
              <a:gd name="f64" fmla="*/ 89 f60 1"/>
              <a:gd name="f65" fmla="*/ 0 f60 1"/>
              <a:gd name="f66" fmla="*/ 2147483647 f59 1"/>
              <a:gd name="f67" fmla="*/ 2147483647 f60 1"/>
              <a:gd name="f68" fmla="*/ f61 1 f2"/>
              <a:gd name="f69" fmla="+- f6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5"/>
              </a:cxn>
              <a:cxn ang="f69">
                <a:pos x="f66" y="f65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  <a:cxn ang="f69">
                <a:pos x="f66" y="f67"/>
              </a:cxn>
            </a:cxnLst>
            <a:rect l="f62" t="f65" r="f63" b="f64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9" y="f20"/>
                </a:lnTo>
                <a:lnTo>
                  <a:pt x="f11" y="f20"/>
                </a:lnTo>
                <a:lnTo>
                  <a:pt x="f21" y="f20"/>
                </a:lnTo>
                <a:lnTo>
                  <a:pt x="f22" y="f19"/>
                </a:lnTo>
                <a:lnTo>
                  <a:pt x="f22" y="f23"/>
                </a:lnTo>
                <a:lnTo>
                  <a:pt x="f24" y="f25"/>
                </a:lnTo>
                <a:lnTo>
                  <a:pt x="f22" y="f26"/>
                </a:lnTo>
                <a:lnTo>
                  <a:pt x="f21" y="f16"/>
                </a:lnTo>
                <a:lnTo>
                  <a:pt x="f11" y="f27"/>
                </a:lnTo>
                <a:lnTo>
                  <a:pt x="f9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2" y="f5"/>
                </a:lnTo>
                <a:lnTo>
                  <a:pt x="f11" y="f5"/>
                </a:lnTo>
                <a:lnTo>
                  <a:pt x="f13" y="f38"/>
                </a:lnTo>
                <a:lnTo>
                  <a:pt x="f26" y="f39"/>
                </a:lnTo>
                <a:lnTo>
                  <a:pt x="f32" y="f10"/>
                </a:lnTo>
                <a:lnTo>
                  <a:pt x="f40" y="f41"/>
                </a:lnTo>
                <a:lnTo>
                  <a:pt x="f5" y="f33"/>
                </a:lnTo>
                <a:lnTo>
                  <a:pt x="f40" y="f42"/>
                </a:lnTo>
                <a:lnTo>
                  <a:pt x="f32" y="f43"/>
                </a:lnTo>
                <a:lnTo>
                  <a:pt x="f26" y="f7"/>
                </a:lnTo>
                <a:lnTo>
                  <a:pt x="f44" y="f45"/>
                </a:lnTo>
                <a:lnTo>
                  <a:pt x="f9" y="f43"/>
                </a:lnTo>
                <a:lnTo>
                  <a:pt x="f22" y="f46"/>
                </a:lnTo>
                <a:lnTo>
                  <a:pt x="f47" y="f42"/>
                </a:lnTo>
                <a:lnTo>
                  <a:pt x="f47" y="f48"/>
                </a:lnTo>
                <a:lnTo>
                  <a:pt x="f49" y="f48"/>
                </a:lnTo>
                <a:lnTo>
                  <a:pt x="f49" y="f50"/>
                </a:lnTo>
                <a:lnTo>
                  <a:pt x="f37" y="f6"/>
                </a:lnTo>
                <a:lnTo>
                  <a:pt x="f24" y="f6"/>
                </a:lnTo>
                <a:lnTo>
                  <a:pt x="f22" y="f6"/>
                </a:lnTo>
                <a:lnTo>
                  <a:pt x="f21" y="f6"/>
                </a:lnTo>
                <a:lnTo>
                  <a:pt x="f41" y="f51"/>
                </a:lnTo>
                <a:lnTo>
                  <a:pt x="f11" y="f51"/>
                </a:lnTo>
                <a:lnTo>
                  <a:pt x="f9" y="f51"/>
                </a:lnTo>
                <a:lnTo>
                  <a:pt x="f13" y="f50"/>
                </a:lnTo>
                <a:lnTo>
                  <a:pt x="f28" y="f50"/>
                </a:lnTo>
                <a:lnTo>
                  <a:pt x="f44" y="f51"/>
                </a:lnTo>
                <a:lnTo>
                  <a:pt x="f52" y="f6"/>
                </a:lnTo>
                <a:lnTo>
                  <a:pt x="f10" y="f31"/>
                </a:lnTo>
                <a:lnTo>
                  <a:pt x="f26" y="f53"/>
                </a:lnTo>
                <a:lnTo>
                  <a:pt x="f26" y="f35"/>
                </a:lnTo>
                <a:lnTo>
                  <a:pt x="f24" y="f41"/>
                </a:lnTo>
                <a:lnTo>
                  <a:pt x="f49" y="f12"/>
                </a:lnTo>
                <a:lnTo>
                  <a:pt x="f35" y="f13"/>
                </a:lnTo>
                <a:lnTo>
                  <a:pt x="f54" y="f14"/>
                </a:lnTo>
                <a:lnTo>
                  <a:pt x="f33" y="f8"/>
                </a:lnTo>
                <a:lnTo>
                  <a:pt x="f33" y="f27"/>
                </a:lnTo>
                <a:lnTo>
                  <a:pt x="f55" y="f56"/>
                </a:lnTo>
                <a:lnTo>
                  <a:pt x="f31" y="f10"/>
                </a:lnTo>
                <a:lnTo>
                  <a:pt x="f30" y="f25"/>
                </a:lnTo>
                <a:lnTo>
                  <a:pt x="f30" y="f23"/>
                </a:lnTo>
                <a:lnTo>
                  <a:pt x="f29" y="f57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4" name="Freeform 36"/>
          <p:cNvSpPr/>
          <p:nvPr/>
        </p:nvSpPr>
        <p:spPr>
          <a:xfrm>
            <a:off x="1276200" y="6489720"/>
            <a:ext cx="69840" cy="84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87"/>
              <a:gd name="f7" fmla="val 107"/>
              <a:gd name="f8" fmla="val 8"/>
              <a:gd name="f9" fmla="val 13"/>
              <a:gd name="f10" fmla="val 11"/>
              <a:gd name="f11" fmla="val 7"/>
              <a:gd name="f12" fmla="val 14"/>
              <a:gd name="f13" fmla="val 3"/>
              <a:gd name="f14" fmla="val 16"/>
              <a:gd name="f15" fmla="val 2"/>
              <a:gd name="f16" fmla="val 18"/>
              <a:gd name="f17" fmla="val 19"/>
              <a:gd name="f18" fmla="val 21"/>
              <a:gd name="f19" fmla="val 26"/>
              <a:gd name="f20" fmla="val 29"/>
              <a:gd name="f21" fmla="val 33"/>
              <a:gd name="f22" fmla="val 39"/>
              <a:gd name="f23" fmla="val 44"/>
              <a:gd name="f24" fmla="val 46"/>
              <a:gd name="f25" fmla="val 43"/>
              <a:gd name="f26" fmla="val 5"/>
              <a:gd name="f27" fmla="val 34"/>
              <a:gd name="f28" fmla="val 25"/>
              <a:gd name="f29" fmla="val 40"/>
              <a:gd name="f30" fmla="val 28"/>
              <a:gd name="f31" fmla="val 45"/>
              <a:gd name="f32" fmla="val 50"/>
              <a:gd name="f33" fmla="val 53"/>
              <a:gd name="f34" fmla="val 23"/>
              <a:gd name="f35" fmla="val 71"/>
              <a:gd name="f36" fmla="val 84"/>
              <a:gd name="f37" fmla="val 91"/>
              <a:gd name="f38" fmla="val 93"/>
              <a:gd name="f39" fmla="val 52"/>
              <a:gd name="f40" fmla="val 73"/>
              <a:gd name="f41" fmla="val 59"/>
              <a:gd name="f42" fmla="val 61"/>
              <a:gd name="f43" fmla="val 64"/>
              <a:gd name="f44" fmla="val 66"/>
              <a:gd name="f45" fmla="val 67"/>
              <a:gd name="f46" fmla="val 22"/>
              <a:gd name="f47" fmla="val 15"/>
              <a:gd name="f48" fmla="val 62"/>
              <a:gd name="f49" fmla="val 57"/>
              <a:gd name="f50" fmla="val 76"/>
              <a:gd name="f51" fmla="val 81"/>
              <a:gd name="f52" fmla="val 86"/>
              <a:gd name="f53" fmla="val 82"/>
              <a:gd name="f54" fmla="val 10"/>
              <a:gd name="f55" fmla="val 79"/>
              <a:gd name="f56" fmla="val 77"/>
              <a:gd name="f57" fmla="val 35"/>
              <a:gd name="f58" fmla="val 74"/>
              <a:gd name="f59" fmla="val 72"/>
              <a:gd name="f60" fmla="val 51"/>
              <a:gd name="f61" fmla="val 56"/>
              <a:gd name="f62" fmla="val 94"/>
              <a:gd name="f63" fmla="val 104"/>
              <a:gd name="f64" fmla="val 106"/>
              <a:gd name="f65" fmla="val 6"/>
              <a:gd name="f66" fmla="val 101"/>
              <a:gd name="f67" fmla="val 1"/>
              <a:gd name="f68" fmla="val 9"/>
              <a:gd name="f69" fmla="val 30"/>
              <a:gd name="f70" fmla="val 17"/>
              <a:gd name="f71" fmla="+- 0 0 0"/>
              <a:gd name="f72" fmla="*/ f3 1 87"/>
              <a:gd name="f73" fmla="*/ f4 1 107"/>
              <a:gd name="f74" fmla="*/ f71 f0 1"/>
              <a:gd name="f75" fmla="*/ 0 f72 1"/>
              <a:gd name="f76" fmla="*/ 87 f72 1"/>
              <a:gd name="f77" fmla="*/ 107 f73 1"/>
              <a:gd name="f78" fmla="*/ 0 f73 1"/>
              <a:gd name="f79" fmla="*/ 2147483647 f72 1"/>
              <a:gd name="f80" fmla="*/ 2147483647 f73 1"/>
              <a:gd name="f81" fmla="*/ f74 1 f2"/>
              <a:gd name="f82" fmla="+- f8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78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  <a:cxn ang="f82">
                <a:pos x="f79" y="f80"/>
              </a:cxn>
            </a:cxnLst>
            <a:rect l="f75" t="f78" r="f76" b="f77"/>
            <a:pathLst>
              <a:path w="87" h="107">
                <a:moveTo>
                  <a:pt x="f8" y="f9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5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26"/>
                </a:lnTo>
                <a:lnTo>
                  <a:pt x="f22" y="f9"/>
                </a:lnTo>
                <a:lnTo>
                  <a:pt x="f27" y="f28"/>
                </a:lnTo>
                <a:lnTo>
                  <a:pt x="f20" y="f29"/>
                </a:lnTo>
                <a:lnTo>
                  <a:pt x="f30" y="f31"/>
                </a:lnTo>
                <a:lnTo>
                  <a:pt x="f30" y="f32"/>
                </a:lnTo>
                <a:lnTo>
                  <a:pt x="f19" y="f33"/>
                </a:lnTo>
                <a:lnTo>
                  <a:pt x="f34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2" y="f37"/>
                </a:lnTo>
                <a:lnTo>
                  <a:pt x="f24" y="f36"/>
                </a:lnTo>
                <a:lnTo>
                  <a:pt x="f39" y="f40"/>
                </a:lnTo>
                <a:lnTo>
                  <a:pt x="f41" y="f33"/>
                </a:lnTo>
                <a:lnTo>
                  <a:pt x="f42" y="f32"/>
                </a:lnTo>
                <a:lnTo>
                  <a:pt x="f42" y="f24"/>
                </a:lnTo>
                <a:lnTo>
                  <a:pt x="f43" y="f21"/>
                </a:lnTo>
                <a:lnTo>
                  <a:pt x="f44" y="f19"/>
                </a:lnTo>
                <a:lnTo>
                  <a:pt x="f45" y="f46"/>
                </a:lnTo>
                <a:lnTo>
                  <a:pt x="f44" y="f16"/>
                </a:lnTo>
                <a:lnTo>
                  <a:pt x="f43" y="f47"/>
                </a:lnTo>
                <a:lnTo>
                  <a:pt x="f48" y="f9"/>
                </a:lnTo>
                <a:lnTo>
                  <a:pt x="f41" y="f9"/>
                </a:lnTo>
                <a:lnTo>
                  <a:pt x="f49" y="f9"/>
                </a:lnTo>
                <a:lnTo>
                  <a:pt x="f42" y="f8"/>
                </a:lnTo>
                <a:lnTo>
                  <a:pt x="f48" y="f26"/>
                </a:lnTo>
                <a:lnTo>
                  <a:pt x="f44" y="f15"/>
                </a:lnTo>
                <a:lnTo>
                  <a:pt x="f45" y="f5"/>
                </a:lnTo>
                <a:lnTo>
                  <a:pt x="f35" y="f5"/>
                </a:lnTo>
                <a:lnTo>
                  <a:pt x="f50" y="f5"/>
                </a:lnTo>
                <a:lnTo>
                  <a:pt x="f51" y="f5"/>
                </a:lnTo>
                <a:lnTo>
                  <a:pt x="f36" y="f5"/>
                </a:lnTo>
                <a:lnTo>
                  <a:pt x="f52" y="f5"/>
                </a:lnTo>
                <a:lnTo>
                  <a:pt x="f6" y="f5"/>
                </a:lnTo>
                <a:lnTo>
                  <a:pt x="f52" y="f15"/>
                </a:lnTo>
                <a:lnTo>
                  <a:pt x="f36" y="f26"/>
                </a:lnTo>
                <a:lnTo>
                  <a:pt x="f53" y="f54"/>
                </a:lnTo>
                <a:lnTo>
                  <a:pt x="f51" y="f47"/>
                </a:lnTo>
                <a:lnTo>
                  <a:pt x="f55" y="f46"/>
                </a:lnTo>
                <a:lnTo>
                  <a:pt x="f55" y="f28"/>
                </a:lnTo>
                <a:lnTo>
                  <a:pt x="f56" y="f30"/>
                </a:lnTo>
                <a:lnTo>
                  <a:pt x="f50" y="f57"/>
                </a:lnTo>
                <a:lnTo>
                  <a:pt x="f58" y="f24"/>
                </a:lnTo>
                <a:lnTo>
                  <a:pt x="f59" y="f60"/>
                </a:lnTo>
                <a:lnTo>
                  <a:pt x="f35" y="f61"/>
                </a:lnTo>
                <a:lnTo>
                  <a:pt x="f48" y="f55"/>
                </a:lnTo>
                <a:lnTo>
                  <a:pt x="f60" y="f62"/>
                </a:lnTo>
                <a:lnTo>
                  <a:pt x="f22" y="f63"/>
                </a:lnTo>
                <a:lnTo>
                  <a:pt x="f19" y="f7"/>
                </a:lnTo>
                <a:lnTo>
                  <a:pt x="f18" y="f7"/>
                </a:lnTo>
                <a:lnTo>
                  <a:pt x="f14" y="f64"/>
                </a:lnTo>
                <a:lnTo>
                  <a:pt x="f65" y="f66"/>
                </a:lnTo>
                <a:lnTo>
                  <a:pt x="f67" y="f37"/>
                </a:lnTo>
                <a:lnTo>
                  <a:pt x="f5" y="f58"/>
                </a:lnTo>
                <a:lnTo>
                  <a:pt x="f13" y="f33"/>
                </a:lnTo>
                <a:lnTo>
                  <a:pt x="f26" y="f32"/>
                </a:lnTo>
                <a:lnTo>
                  <a:pt x="f26" y="f24"/>
                </a:lnTo>
                <a:lnTo>
                  <a:pt x="f68" y="f69"/>
                </a:lnTo>
                <a:lnTo>
                  <a:pt x="f10" y="f30"/>
                </a:lnTo>
                <a:lnTo>
                  <a:pt x="f9" y="f46"/>
                </a:lnTo>
                <a:lnTo>
                  <a:pt x="f9" y="f16"/>
                </a:lnTo>
                <a:lnTo>
                  <a:pt x="f9" y="f70"/>
                </a:lnTo>
                <a:lnTo>
                  <a:pt x="f10" y="f47"/>
                </a:lnTo>
                <a:lnTo>
                  <a:pt x="f68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5" name="Freeform 37"/>
          <p:cNvSpPr/>
          <p:nvPr/>
        </p:nvSpPr>
        <p:spPr>
          <a:xfrm>
            <a:off x="1330200" y="6504120"/>
            <a:ext cx="604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4"/>
              <a:gd name="f7" fmla="val 88"/>
              <a:gd name="f8" fmla="val 15"/>
              <a:gd name="f9" fmla="val 17"/>
              <a:gd name="f10" fmla="val 18"/>
              <a:gd name="f11" fmla="val 10"/>
              <a:gd name="f12" fmla="val 20"/>
              <a:gd name="f13" fmla="val 7"/>
              <a:gd name="f14" fmla="val 23"/>
              <a:gd name="f15" fmla="val 4"/>
              <a:gd name="f16" fmla="val 25"/>
              <a:gd name="f17" fmla="val 28"/>
              <a:gd name="f18" fmla="val 31"/>
              <a:gd name="f19" fmla="val 35"/>
              <a:gd name="f20" fmla="val 36"/>
              <a:gd name="f21" fmla="val 40"/>
              <a:gd name="f22" fmla="val 2"/>
              <a:gd name="f23" fmla="val 43"/>
              <a:gd name="f24" fmla="val 41"/>
              <a:gd name="f25" fmla="val 5"/>
              <a:gd name="f26" fmla="val 8"/>
              <a:gd name="f27" fmla="val 38"/>
              <a:gd name="f28" fmla="val 13"/>
              <a:gd name="f29" fmla="val 12"/>
              <a:gd name="f30" fmla="val 45"/>
              <a:gd name="f31" fmla="val 50"/>
              <a:gd name="f32" fmla="val 55"/>
              <a:gd name="f33" fmla="val 60"/>
              <a:gd name="f34" fmla="val 61"/>
              <a:gd name="f35" fmla="val 63"/>
              <a:gd name="f36" fmla="val 71"/>
              <a:gd name="f37" fmla="val 73"/>
              <a:gd name="f38" fmla="val 30"/>
              <a:gd name="f39" fmla="val 64"/>
              <a:gd name="f40" fmla="val 65"/>
              <a:gd name="f41" fmla="val 68"/>
              <a:gd name="f42" fmla="val 69"/>
              <a:gd name="f43" fmla="val 66"/>
              <a:gd name="f44" fmla="val 78"/>
              <a:gd name="f45" fmla="val 81"/>
              <a:gd name="f46" fmla="val 85"/>
              <a:gd name="f47" fmla="val 58"/>
              <a:gd name="f48" fmla="val 86"/>
              <a:gd name="f49" fmla="val 48"/>
              <a:gd name="f50" fmla="val 53"/>
              <a:gd name="f51" fmla="val 51"/>
              <a:gd name="f52" fmla="val 46"/>
              <a:gd name="f53" fmla="val 32"/>
              <a:gd name="f54" fmla="val 33"/>
              <a:gd name="f55" fmla="val 70"/>
              <a:gd name="f56" fmla="val 83"/>
              <a:gd name="f57" fmla="val 26"/>
              <a:gd name="f58" fmla="val 3"/>
              <a:gd name="f59" fmla="val 75"/>
              <a:gd name="f60" fmla="+- 0 0 0"/>
              <a:gd name="f61" fmla="*/ f3 1 74"/>
              <a:gd name="f62" fmla="*/ f4 1 88"/>
              <a:gd name="f63" fmla="*/ f60 f0 1"/>
              <a:gd name="f64" fmla="*/ 0 f61 1"/>
              <a:gd name="f65" fmla="*/ 74 f61 1"/>
              <a:gd name="f66" fmla="*/ 88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</a:cxnLst>
            <a:rect l="f64" t="f67" r="f65" b="f66"/>
            <a:pathLst>
              <a:path w="74" h="88">
                <a:moveTo>
                  <a:pt x="f8" y="f9"/>
                </a:moveTo>
                <a:lnTo>
                  <a:pt x="f8" y="f9"/>
                </a:lnTo>
                <a:lnTo>
                  <a:pt x="f8" y="f8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5"/>
                </a:lnTo>
                <a:lnTo>
                  <a:pt x="f17" y="f15"/>
                </a:lnTo>
                <a:lnTo>
                  <a:pt x="f18" y="f15"/>
                </a:lnTo>
                <a:lnTo>
                  <a:pt x="f19" y="f15"/>
                </a:lnTo>
                <a:lnTo>
                  <a:pt x="f20" y="f15"/>
                </a:lnTo>
                <a:lnTo>
                  <a:pt x="f21" y="f22"/>
                </a:lnTo>
                <a:lnTo>
                  <a:pt x="f23" y="f22"/>
                </a:lnTo>
                <a:lnTo>
                  <a:pt x="f24" y="f25"/>
                </a:lnTo>
                <a:lnTo>
                  <a:pt x="f21" y="f26"/>
                </a:lnTo>
                <a:lnTo>
                  <a:pt x="f21" y="f11"/>
                </a:lnTo>
                <a:lnTo>
                  <a:pt x="f27" y="f28"/>
                </a:lnTo>
                <a:lnTo>
                  <a:pt x="f21" y="f28"/>
                </a:lnTo>
                <a:lnTo>
                  <a:pt x="f21" y="f29"/>
                </a:lnTo>
                <a:lnTo>
                  <a:pt x="f30" y="f13"/>
                </a:lnTo>
                <a:lnTo>
                  <a:pt x="f31" y="f15"/>
                </a:lnTo>
                <a:lnTo>
                  <a:pt x="f32" y="f22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5"/>
                </a:lnTo>
                <a:lnTo>
                  <a:pt x="f6" y="f8"/>
                </a:lnTo>
                <a:lnTo>
                  <a:pt x="f37" y="f38"/>
                </a:lnTo>
                <a:lnTo>
                  <a:pt x="f39" y="f35"/>
                </a:lnTo>
                <a:lnTo>
                  <a:pt x="f39" y="f40"/>
                </a:lnTo>
                <a:lnTo>
                  <a:pt x="f35" y="f41"/>
                </a:lnTo>
                <a:lnTo>
                  <a:pt x="f35" y="f36"/>
                </a:lnTo>
                <a:lnTo>
                  <a:pt x="f39" y="f36"/>
                </a:lnTo>
                <a:lnTo>
                  <a:pt x="f41" y="f37"/>
                </a:lnTo>
                <a:lnTo>
                  <a:pt x="f42" y="f37"/>
                </a:lnTo>
                <a:lnTo>
                  <a:pt x="f43" y="f44"/>
                </a:lnTo>
                <a:lnTo>
                  <a:pt x="f35" y="f45"/>
                </a:lnTo>
                <a:lnTo>
                  <a:pt x="f34" y="f46"/>
                </a:lnTo>
                <a:lnTo>
                  <a:pt x="f47" y="f48"/>
                </a:lnTo>
                <a:lnTo>
                  <a:pt x="f32" y="f48"/>
                </a:lnTo>
                <a:lnTo>
                  <a:pt x="f49" y="f48"/>
                </a:lnTo>
                <a:lnTo>
                  <a:pt x="f21" y="f7"/>
                </a:lnTo>
                <a:lnTo>
                  <a:pt x="f27" y="f7"/>
                </a:lnTo>
                <a:lnTo>
                  <a:pt x="f19" y="f48"/>
                </a:lnTo>
                <a:lnTo>
                  <a:pt x="f20" y="f46"/>
                </a:lnTo>
                <a:lnTo>
                  <a:pt x="f27" y="f44"/>
                </a:lnTo>
                <a:lnTo>
                  <a:pt x="f24" y="f37"/>
                </a:lnTo>
                <a:lnTo>
                  <a:pt x="f23" y="f43"/>
                </a:lnTo>
                <a:lnTo>
                  <a:pt x="f50" y="f38"/>
                </a:lnTo>
                <a:lnTo>
                  <a:pt x="f50" y="f16"/>
                </a:lnTo>
                <a:lnTo>
                  <a:pt x="f50" y="f12"/>
                </a:lnTo>
                <a:lnTo>
                  <a:pt x="f50" y="f9"/>
                </a:lnTo>
                <a:lnTo>
                  <a:pt x="f51" y="f8"/>
                </a:lnTo>
                <a:lnTo>
                  <a:pt x="f31" y="f8"/>
                </a:lnTo>
                <a:lnTo>
                  <a:pt x="f52" y="f8"/>
                </a:lnTo>
                <a:lnTo>
                  <a:pt x="f23" y="f10"/>
                </a:lnTo>
                <a:lnTo>
                  <a:pt x="f21" y="f14"/>
                </a:lnTo>
                <a:lnTo>
                  <a:pt x="f27" y="f38"/>
                </a:lnTo>
                <a:lnTo>
                  <a:pt x="f27" y="f53"/>
                </a:lnTo>
                <a:lnTo>
                  <a:pt x="f20" y="f54"/>
                </a:lnTo>
                <a:lnTo>
                  <a:pt x="f38" y="f35"/>
                </a:lnTo>
                <a:lnTo>
                  <a:pt x="f17" y="f43"/>
                </a:lnTo>
                <a:lnTo>
                  <a:pt x="f17" y="f41"/>
                </a:lnTo>
                <a:lnTo>
                  <a:pt x="f17" y="f55"/>
                </a:lnTo>
                <a:lnTo>
                  <a:pt x="f38" y="f36"/>
                </a:lnTo>
                <a:lnTo>
                  <a:pt x="f18" y="f37"/>
                </a:lnTo>
                <a:lnTo>
                  <a:pt x="f54" y="f37"/>
                </a:lnTo>
                <a:lnTo>
                  <a:pt x="f18" y="f44"/>
                </a:lnTo>
                <a:lnTo>
                  <a:pt x="f17" y="f56"/>
                </a:lnTo>
                <a:lnTo>
                  <a:pt x="f57" y="f46"/>
                </a:lnTo>
                <a:lnTo>
                  <a:pt x="f14" y="f48"/>
                </a:lnTo>
                <a:lnTo>
                  <a:pt x="f12" y="f48"/>
                </a:lnTo>
                <a:lnTo>
                  <a:pt x="f28" y="f48"/>
                </a:lnTo>
                <a:lnTo>
                  <a:pt x="f29" y="f48"/>
                </a:lnTo>
                <a:lnTo>
                  <a:pt x="f58" y="f48"/>
                </a:lnTo>
                <a:lnTo>
                  <a:pt x="f22" y="f48"/>
                </a:lnTo>
                <a:lnTo>
                  <a:pt x="f5" y="f48"/>
                </a:lnTo>
                <a:lnTo>
                  <a:pt x="f58" y="f45"/>
                </a:lnTo>
                <a:lnTo>
                  <a:pt x="f25" y="f59"/>
                </a:lnTo>
                <a:lnTo>
                  <a:pt x="f26" y="f43"/>
                </a:lnTo>
                <a:lnTo>
                  <a:pt x="f10" y="f17"/>
                </a:lnTo>
                <a:lnTo>
                  <a:pt x="f12" y="f14"/>
                </a:lnTo>
                <a:lnTo>
                  <a:pt x="f12" y="f12"/>
                </a:lnTo>
                <a:lnTo>
                  <a:pt x="f10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6" name="Freeform 38"/>
          <p:cNvSpPr/>
          <p:nvPr/>
        </p:nvSpPr>
        <p:spPr>
          <a:xfrm>
            <a:off x="1385999" y="6481800"/>
            <a:ext cx="4752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5"/>
              <a:gd name="f9" fmla="val 45"/>
              <a:gd name="f10" fmla="val 43"/>
              <a:gd name="f11" fmla="val 17"/>
              <a:gd name="f12" fmla="val 41"/>
              <a:gd name="f13" fmla="val 40"/>
              <a:gd name="f14" fmla="val 19"/>
              <a:gd name="f15" fmla="val 36"/>
              <a:gd name="f16" fmla="val 22"/>
              <a:gd name="f17" fmla="val 33"/>
              <a:gd name="f18" fmla="val 25"/>
              <a:gd name="f19" fmla="val 32"/>
              <a:gd name="f20" fmla="val 29"/>
              <a:gd name="f21" fmla="val 30"/>
              <a:gd name="f22" fmla="val 35"/>
              <a:gd name="f23" fmla="val 37"/>
              <a:gd name="f24" fmla="val 50"/>
              <a:gd name="f25" fmla="val 47"/>
              <a:gd name="f26" fmla="val 42"/>
              <a:gd name="f27" fmla="val 48"/>
              <a:gd name="f28" fmla="val 51"/>
              <a:gd name="f29" fmla="val 53"/>
              <a:gd name="f30" fmla="val 83"/>
              <a:gd name="f31" fmla="val 93"/>
              <a:gd name="f32" fmla="val 96"/>
              <a:gd name="f33" fmla="val 99"/>
              <a:gd name="f34" fmla="val 34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4"/>
              <a:gd name="f42" fmla="val 12"/>
              <a:gd name="f43" fmla="val 10"/>
              <a:gd name="f44" fmla="val 5"/>
              <a:gd name="f45" fmla="val 2"/>
              <a:gd name="f46" fmla="val 4"/>
              <a:gd name="f47" fmla="val 7"/>
              <a:gd name="f48" fmla="val 9"/>
              <a:gd name="f49" fmla="val 94"/>
              <a:gd name="f50" fmla="val 89"/>
              <a:gd name="f51" fmla="val 20"/>
              <a:gd name="f52" fmla="val 46"/>
              <a:gd name="f53" fmla="val 27"/>
              <a:gd name="f54" fmla="val 18"/>
              <a:gd name="f55" fmla="val 8"/>
              <a:gd name="f56" fmla="val 3"/>
              <a:gd name="f57" fmla="val 52"/>
              <a:gd name="f58" fmla="val 55"/>
              <a:gd name="f59" fmla="val 57"/>
              <a:gd name="f60" fmla="val 58"/>
              <a:gd name="f61" fmla="val 13"/>
              <a:gd name="f62" fmla="+- 0 0 0"/>
              <a:gd name="f63" fmla="*/ f3 1 60"/>
              <a:gd name="f64" fmla="*/ f4 1 116"/>
              <a:gd name="f65" fmla="*/ f62 f0 1"/>
              <a:gd name="f66" fmla="*/ 0 f63 1"/>
              <a:gd name="f67" fmla="*/ 60 f63 1"/>
              <a:gd name="f68" fmla="*/ 11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0" h="116">
                <a:moveTo>
                  <a:pt x="f8" y="f9"/>
                </a:moveTo>
                <a:lnTo>
                  <a:pt x="f8" y="f9"/>
                </a:lnTo>
                <a:lnTo>
                  <a:pt x="f8" y="f10"/>
                </a:lnTo>
                <a:lnTo>
                  <a:pt x="f11" y="f12"/>
                </a:lnTo>
                <a:lnTo>
                  <a:pt x="f11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9" y="f21"/>
                </a:lnTo>
                <a:lnTo>
                  <a:pt x="f24" y="f21"/>
                </a:lnTo>
                <a:lnTo>
                  <a:pt x="f25" y="f22"/>
                </a:lnTo>
                <a:lnTo>
                  <a:pt x="f10" y="f12"/>
                </a:lnTo>
                <a:lnTo>
                  <a:pt x="f26" y="f27"/>
                </a:lnTo>
                <a:lnTo>
                  <a:pt x="f13" y="f28"/>
                </a:lnTo>
                <a:lnTo>
                  <a:pt x="f13" y="f29"/>
                </a:lnTo>
                <a:lnTo>
                  <a:pt x="f19" y="f30"/>
                </a:lnTo>
                <a:lnTo>
                  <a:pt x="f21" y="f31"/>
                </a:lnTo>
                <a:lnTo>
                  <a:pt x="f20" y="f32"/>
                </a:lnTo>
                <a:lnTo>
                  <a:pt x="f21" y="f33"/>
                </a:lnTo>
                <a:lnTo>
                  <a:pt x="f19" y="f33"/>
                </a:lnTo>
                <a:lnTo>
                  <a:pt x="f34" y="f35"/>
                </a:lnTo>
                <a:lnTo>
                  <a:pt x="f22" y="f35"/>
                </a:lnTo>
                <a:lnTo>
                  <a:pt x="f34" y="f36"/>
                </a:lnTo>
                <a:lnTo>
                  <a:pt x="f19" y="f37"/>
                </a:lnTo>
                <a:lnTo>
                  <a:pt x="f21" y="f38"/>
                </a:lnTo>
                <a:lnTo>
                  <a:pt x="f20" y="f39"/>
                </a:lnTo>
                <a:lnTo>
                  <a:pt x="f18" y="f40"/>
                </a:lnTo>
                <a:lnTo>
                  <a:pt x="f16" y="f40"/>
                </a:lnTo>
                <a:lnTo>
                  <a:pt x="f8" y="f7"/>
                </a:lnTo>
                <a:lnTo>
                  <a:pt x="f41" y="f7"/>
                </a:lnTo>
                <a:lnTo>
                  <a:pt x="f42" y="f7"/>
                </a:lnTo>
                <a:lnTo>
                  <a:pt x="f43" y="f40"/>
                </a:lnTo>
                <a:lnTo>
                  <a:pt x="f44" y="f40"/>
                </a:lnTo>
                <a:lnTo>
                  <a:pt x="f45" y="f40"/>
                </a:lnTo>
                <a:lnTo>
                  <a:pt x="f5" y="f40"/>
                </a:lnTo>
                <a:lnTo>
                  <a:pt x="f45" y="f39"/>
                </a:lnTo>
                <a:lnTo>
                  <a:pt x="f46" y="f38"/>
                </a:lnTo>
                <a:lnTo>
                  <a:pt x="f44" y="f37"/>
                </a:lnTo>
                <a:lnTo>
                  <a:pt x="f47" y="f35"/>
                </a:lnTo>
                <a:lnTo>
                  <a:pt x="f48" y="f49"/>
                </a:lnTo>
                <a:lnTo>
                  <a:pt x="f43" y="f31"/>
                </a:lnTo>
                <a:lnTo>
                  <a:pt x="f43" y="f50"/>
                </a:lnTo>
                <a:lnTo>
                  <a:pt x="f14" y="f6"/>
                </a:lnTo>
                <a:lnTo>
                  <a:pt x="f51" y="f29"/>
                </a:lnTo>
                <a:lnTo>
                  <a:pt x="f51" y="f24"/>
                </a:lnTo>
                <a:lnTo>
                  <a:pt x="f51" y="f52"/>
                </a:lnTo>
                <a:lnTo>
                  <a:pt x="f14" y="f52"/>
                </a:lnTo>
                <a:lnTo>
                  <a:pt x="f8" y="f9"/>
                </a:lnTo>
                <a:close/>
                <a:moveTo>
                  <a:pt x="f18" y="f16"/>
                </a:moveTo>
                <a:lnTo>
                  <a:pt x="f53" y="f51"/>
                </a:lnTo>
                <a:lnTo>
                  <a:pt x="f20" y="f54"/>
                </a:lnTo>
                <a:lnTo>
                  <a:pt x="f21" y="f8"/>
                </a:lnTo>
                <a:lnTo>
                  <a:pt x="f19" y="f42"/>
                </a:lnTo>
                <a:lnTo>
                  <a:pt x="f34" y="f55"/>
                </a:lnTo>
                <a:lnTo>
                  <a:pt x="f22" y="f47"/>
                </a:lnTo>
                <a:lnTo>
                  <a:pt x="f23" y="f56"/>
                </a:lnTo>
                <a:lnTo>
                  <a:pt x="f26" y="f5"/>
                </a:lnTo>
                <a:lnTo>
                  <a:pt x="f9" y="f5"/>
                </a:lnTo>
                <a:lnTo>
                  <a:pt x="f24" y="f5"/>
                </a:lnTo>
                <a:lnTo>
                  <a:pt x="f57" y="f5"/>
                </a:lnTo>
                <a:lnTo>
                  <a:pt x="f58" y="f5"/>
                </a:lnTo>
                <a:lnTo>
                  <a:pt x="f59" y="f5"/>
                </a:lnTo>
                <a:lnTo>
                  <a:pt x="f6" y="f5"/>
                </a:lnTo>
                <a:lnTo>
                  <a:pt x="f60" y="f45"/>
                </a:lnTo>
                <a:lnTo>
                  <a:pt x="f59" y="f44"/>
                </a:lnTo>
                <a:lnTo>
                  <a:pt x="f58" y="f47"/>
                </a:lnTo>
                <a:lnTo>
                  <a:pt x="f29" y="f43"/>
                </a:lnTo>
                <a:lnTo>
                  <a:pt x="f57" y="f61"/>
                </a:lnTo>
                <a:lnTo>
                  <a:pt x="f27" y="f11"/>
                </a:lnTo>
                <a:lnTo>
                  <a:pt x="f9" y="f51"/>
                </a:lnTo>
                <a:lnTo>
                  <a:pt x="f26" y="f16"/>
                </a:lnTo>
                <a:lnTo>
                  <a:pt x="f23" y="f16"/>
                </a:lnTo>
                <a:lnTo>
                  <a:pt x="f34" y="f16"/>
                </a:lnTo>
                <a:lnTo>
                  <a:pt x="f21" y="f16"/>
                </a:lnTo>
                <a:lnTo>
                  <a:pt x="f20" y="f16"/>
                </a:lnTo>
                <a:lnTo>
                  <a:pt x="f18" y="f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7" name="Freeform 39"/>
          <p:cNvSpPr/>
          <p:nvPr/>
        </p:nvSpPr>
        <p:spPr>
          <a:xfrm>
            <a:off x="1422359" y="6504120"/>
            <a:ext cx="5868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5"/>
              <a:gd name="f7" fmla="val 87"/>
              <a:gd name="f8" fmla="val 15"/>
              <a:gd name="f9" fmla="val 2"/>
              <a:gd name="f10" fmla="val 13"/>
              <a:gd name="f11" fmla="val 3"/>
              <a:gd name="f12" fmla="val 10"/>
              <a:gd name="f13" fmla="val 5"/>
              <a:gd name="f14" fmla="val 6"/>
              <a:gd name="f15" fmla="val 8"/>
              <a:gd name="f16" fmla="val 12"/>
              <a:gd name="f17" fmla="val 17"/>
              <a:gd name="f18" fmla="val 20"/>
              <a:gd name="f19" fmla="val 28"/>
              <a:gd name="f20" fmla="val 32"/>
              <a:gd name="f21" fmla="val 30"/>
              <a:gd name="f22" fmla="val 43"/>
              <a:gd name="f23" fmla="val 49"/>
              <a:gd name="f24" fmla="val 58"/>
              <a:gd name="f25" fmla="val 61"/>
              <a:gd name="f26" fmla="val 63"/>
              <a:gd name="f27" fmla="val 59"/>
              <a:gd name="f28" fmla="val 56"/>
              <a:gd name="f29" fmla="val 33"/>
              <a:gd name="f30" fmla="val 51"/>
              <a:gd name="f31" fmla="val 35"/>
              <a:gd name="f32" fmla="val 46"/>
              <a:gd name="f33" fmla="val 26"/>
              <a:gd name="f34" fmla="val 48"/>
              <a:gd name="f35" fmla="val 25"/>
              <a:gd name="f36" fmla="val 23"/>
              <a:gd name="f37" fmla="val 50"/>
              <a:gd name="f38" fmla="val 21"/>
              <a:gd name="f39" fmla="val 18"/>
              <a:gd name="f40" fmla="val 16"/>
              <a:gd name="f41" fmla="val 41"/>
              <a:gd name="f42" fmla="val 11"/>
              <a:gd name="f43" fmla="val 45"/>
              <a:gd name="f44" fmla="val 53"/>
              <a:gd name="f45" fmla="val 66"/>
              <a:gd name="f46" fmla="val 70"/>
              <a:gd name="f47" fmla="val 73"/>
              <a:gd name="f48" fmla="val 71"/>
              <a:gd name="f49" fmla="val 69"/>
              <a:gd name="f50" fmla="val 74"/>
              <a:gd name="f51" fmla="val 27"/>
              <a:gd name="f52" fmla="val 81"/>
              <a:gd name="f53" fmla="val 22"/>
              <a:gd name="f54" fmla="val 84"/>
              <a:gd name="f55" fmla="val 86"/>
              <a:gd name="f56" fmla="val 83"/>
              <a:gd name="f57" fmla="val 79"/>
              <a:gd name="f58" fmla="val 31"/>
              <a:gd name="f59" fmla="val 7"/>
              <a:gd name="f60" fmla="+- 0 0 0"/>
              <a:gd name="f61" fmla="*/ f3 1 75"/>
              <a:gd name="f62" fmla="*/ f4 1 87"/>
              <a:gd name="f63" fmla="*/ f60 f0 1"/>
              <a:gd name="f64" fmla="*/ 0 f61 1"/>
              <a:gd name="f65" fmla="*/ 75 f61 1"/>
              <a:gd name="f66" fmla="*/ 87 f62 1"/>
              <a:gd name="f67" fmla="*/ 0 f62 1"/>
              <a:gd name="f68" fmla="*/ 2147483647 f61 1"/>
              <a:gd name="f69" fmla="*/ 2147483647 f62 1"/>
              <a:gd name="f70" fmla="*/ f63 1 f2"/>
              <a:gd name="f71" fmla="+- f7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7"/>
              </a:cxn>
              <a:cxn ang="f71">
                <a:pos x="f68" y="f67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8" y="f69"/>
              </a:cxn>
              <a:cxn ang="f71">
                <a:pos x="f64" y="f69"/>
              </a:cxn>
            </a:cxnLst>
            <a:rect l="f64" t="f67" r="f65" b="f66"/>
            <a:pathLst>
              <a:path w="75" h="87">
                <a:moveTo>
                  <a:pt x="f5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1"/>
                </a:lnTo>
                <a:lnTo>
                  <a:pt x="f16" y="f9"/>
                </a:lnTo>
                <a:lnTo>
                  <a:pt x="f8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1"/>
                </a:lnTo>
                <a:lnTo>
                  <a:pt x="f21" y="f14"/>
                </a:lnTo>
                <a:lnTo>
                  <a:pt x="f19" y="f12"/>
                </a:lnTo>
                <a:lnTo>
                  <a:pt x="f19" y="f10"/>
                </a:lnTo>
                <a:lnTo>
                  <a:pt x="f20" y="f22"/>
                </a:lnTo>
                <a:lnTo>
                  <a:pt x="f20" y="f23"/>
                </a:lnTo>
                <a:lnTo>
                  <a:pt x="f21" y="f24"/>
                </a:lnTo>
                <a:lnTo>
                  <a:pt x="f21" y="f25"/>
                </a:lnTo>
                <a:lnTo>
                  <a:pt x="f19" y="f26"/>
                </a:lnTo>
                <a:lnTo>
                  <a:pt x="f21" y="f27"/>
                </a:lnTo>
                <a:lnTo>
                  <a:pt x="f20" y="f28"/>
                </a:lnTo>
                <a:lnTo>
                  <a:pt x="f29" y="f30"/>
                </a:lnTo>
                <a:lnTo>
                  <a:pt x="f31" y="f32"/>
                </a:lnTo>
                <a:lnTo>
                  <a:pt x="f32" y="f19"/>
                </a:lnTo>
                <a:lnTo>
                  <a:pt x="f32" y="f33"/>
                </a:lnTo>
                <a:lnTo>
                  <a:pt x="f34" y="f35"/>
                </a:lnTo>
                <a:lnTo>
                  <a:pt x="f34" y="f36"/>
                </a:lnTo>
                <a:lnTo>
                  <a:pt x="f37" y="f38"/>
                </a:lnTo>
                <a:lnTo>
                  <a:pt x="f37" y="f39"/>
                </a:lnTo>
                <a:lnTo>
                  <a:pt x="f34" y="f40"/>
                </a:lnTo>
                <a:lnTo>
                  <a:pt x="f32" y="f8"/>
                </a:lnTo>
                <a:lnTo>
                  <a:pt x="f22" y="f8"/>
                </a:lnTo>
                <a:lnTo>
                  <a:pt x="f41" y="f8"/>
                </a:lnTo>
                <a:lnTo>
                  <a:pt x="f22" y="f10"/>
                </a:lnTo>
                <a:lnTo>
                  <a:pt x="f22" y="f42"/>
                </a:lnTo>
                <a:lnTo>
                  <a:pt x="f43" y="f12"/>
                </a:lnTo>
                <a:lnTo>
                  <a:pt x="f32" y="f14"/>
                </a:lnTo>
                <a:lnTo>
                  <a:pt x="f37" y="f11"/>
                </a:lnTo>
                <a:lnTo>
                  <a:pt x="f44" y="f9"/>
                </a:lnTo>
                <a:lnTo>
                  <a:pt x="f28" y="f5"/>
                </a:lnTo>
                <a:lnTo>
                  <a:pt x="f25" y="f5"/>
                </a:lnTo>
                <a:lnTo>
                  <a:pt x="f26" y="f5"/>
                </a:lnTo>
                <a:lnTo>
                  <a:pt x="f45" y="f9"/>
                </a:lnTo>
                <a:lnTo>
                  <a:pt x="f46" y="f9"/>
                </a:lnTo>
                <a:lnTo>
                  <a:pt x="f47" y="f9"/>
                </a:lnTo>
                <a:lnTo>
                  <a:pt x="f6" y="f9"/>
                </a:lnTo>
                <a:lnTo>
                  <a:pt x="f47" y="f11"/>
                </a:lnTo>
                <a:lnTo>
                  <a:pt x="f47" y="f13"/>
                </a:lnTo>
                <a:lnTo>
                  <a:pt x="f48" y="f15"/>
                </a:lnTo>
                <a:lnTo>
                  <a:pt x="f46" y="f12"/>
                </a:lnTo>
                <a:lnTo>
                  <a:pt x="f45" y="f8"/>
                </a:lnTo>
                <a:lnTo>
                  <a:pt x="f31" y="f49"/>
                </a:lnTo>
                <a:lnTo>
                  <a:pt x="f20" y="f50"/>
                </a:lnTo>
                <a:lnTo>
                  <a:pt x="f51" y="f52"/>
                </a:lnTo>
                <a:lnTo>
                  <a:pt x="f53" y="f54"/>
                </a:lnTo>
                <a:lnTo>
                  <a:pt x="f17" y="f55"/>
                </a:lnTo>
                <a:lnTo>
                  <a:pt x="f10" y="f55"/>
                </a:lnTo>
                <a:lnTo>
                  <a:pt x="f16" y="f7"/>
                </a:lnTo>
                <a:lnTo>
                  <a:pt x="f12" y="f7"/>
                </a:lnTo>
                <a:lnTo>
                  <a:pt x="f16" y="f55"/>
                </a:lnTo>
                <a:lnTo>
                  <a:pt x="f16" y="f56"/>
                </a:lnTo>
                <a:lnTo>
                  <a:pt x="f16" y="f57"/>
                </a:lnTo>
                <a:lnTo>
                  <a:pt x="f16" y="f50"/>
                </a:lnTo>
                <a:lnTo>
                  <a:pt x="f15" y="f58"/>
                </a:lnTo>
                <a:lnTo>
                  <a:pt x="f59" y="f35"/>
                </a:lnTo>
                <a:lnTo>
                  <a:pt x="f59" y="f36"/>
                </a:lnTo>
                <a:lnTo>
                  <a:pt x="f59" y="f18"/>
                </a:lnTo>
                <a:lnTo>
                  <a:pt x="f13" y="f40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8" name="Freeform 40"/>
          <p:cNvSpPr/>
          <p:nvPr/>
        </p:nvSpPr>
        <p:spPr>
          <a:xfrm>
            <a:off x="1468440" y="6504120"/>
            <a:ext cx="57240" cy="69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89"/>
              <a:gd name="f8" fmla="val 33"/>
              <a:gd name="f9" fmla="val 40"/>
              <a:gd name="f10" fmla="val 24"/>
              <a:gd name="f11" fmla="val 43"/>
              <a:gd name="f12" fmla="val 42"/>
              <a:gd name="f13" fmla="val 38"/>
              <a:gd name="f14" fmla="val 37"/>
              <a:gd name="f15" fmla="val 28"/>
              <a:gd name="f16" fmla="val 27"/>
              <a:gd name="f17" fmla="val 20"/>
              <a:gd name="f18" fmla="val 36"/>
              <a:gd name="f19" fmla="val 15"/>
              <a:gd name="f20" fmla="val 39"/>
              <a:gd name="f21" fmla="val 13"/>
              <a:gd name="f22" fmla="val 46"/>
              <a:gd name="f23" fmla="val 48"/>
              <a:gd name="f24" fmla="val 18"/>
              <a:gd name="f25" fmla="val 22"/>
              <a:gd name="f26" fmla="val 23"/>
              <a:gd name="f27" fmla="val 32"/>
              <a:gd name="f28" fmla="val 35"/>
              <a:gd name="f29" fmla="val 69"/>
              <a:gd name="f30" fmla="val 67"/>
              <a:gd name="f31" fmla="val 66"/>
              <a:gd name="f32" fmla="val 12"/>
              <a:gd name="f33" fmla="val 62"/>
              <a:gd name="f34" fmla="val 7"/>
              <a:gd name="f35" fmla="val 58"/>
              <a:gd name="f36" fmla="val 4"/>
              <a:gd name="f37" fmla="val 53"/>
              <a:gd name="f38" fmla="val 2"/>
              <a:gd name="f39" fmla="val 10"/>
              <a:gd name="f40" fmla="val 11"/>
              <a:gd name="f41" fmla="val 25"/>
              <a:gd name="f42" fmla="val 1"/>
              <a:gd name="f43" fmla="val 45"/>
              <a:gd name="f44" fmla="val 63"/>
              <a:gd name="f45" fmla="val 3"/>
              <a:gd name="f46" fmla="val 78"/>
              <a:gd name="f47" fmla="val 86"/>
              <a:gd name="f48" fmla="val 31"/>
              <a:gd name="f49" fmla="val 88"/>
              <a:gd name="f50" fmla="val 83"/>
              <a:gd name="f51" fmla="val 56"/>
              <a:gd name="f52" fmla="val 76"/>
              <a:gd name="f53" fmla="val 54"/>
              <a:gd name="f54" fmla="val 75"/>
              <a:gd name="f55" fmla="val 49"/>
              <a:gd name="f56" fmla="val 73"/>
              <a:gd name="f57" fmla="val 34"/>
              <a:gd name="f58" fmla="val 26"/>
              <a:gd name="f59" fmla="val 60"/>
              <a:gd name="f60" fmla="val 61"/>
              <a:gd name="f61" fmla="val 64"/>
              <a:gd name="f62" fmla="val 30"/>
              <a:gd name="f63" fmla="val 17"/>
              <a:gd name="f64" fmla="+- 0 0 0"/>
              <a:gd name="f65" fmla="*/ f3 1 71"/>
              <a:gd name="f66" fmla="*/ f4 1 89"/>
              <a:gd name="f67" fmla="*/ f64 f0 1"/>
              <a:gd name="f68" fmla="*/ 0 f65 1"/>
              <a:gd name="f69" fmla="*/ 71 f65 1"/>
              <a:gd name="f70" fmla="*/ 89 f66 1"/>
              <a:gd name="f71" fmla="*/ 0 f66 1"/>
              <a:gd name="f72" fmla="*/ 2147483647 f65 1"/>
              <a:gd name="f73" fmla="*/ 2147483647 f66 1"/>
              <a:gd name="f74" fmla="*/ f67 1 f2"/>
              <a:gd name="f75" fmla="+- f74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1"/>
              </a:cxn>
              <a:cxn ang="f75">
                <a:pos x="f72" y="f71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  <a:cxn ang="f75">
                <a:pos x="f72" y="f73"/>
              </a:cxn>
            </a:cxnLst>
            <a:rect l="f68" t="f71" r="f69" b="f70"/>
            <a:pathLst>
              <a:path w="71" h="89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0" y="f9"/>
                </a:lnTo>
                <a:lnTo>
                  <a:pt x="f10" y="f13"/>
                </a:lnTo>
                <a:lnTo>
                  <a:pt x="f10" y="f14"/>
                </a:lnTo>
                <a:lnTo>
                  <a:pt x="f15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11" y="f21"/>
                </a:lnTo>
                <a:lnTo>
                  <a:pt x="f22" y="f21"/>
                </a:lnTo>
                <a:lnTo>
                  <a:pt x="f23" y="f19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2" y="f16"/>
                </a:lnTo>
                <a:lnTo>
                  <a:pt x="f11" y="f27"/>
                </a:lnTo>
                <a:lnTo>
                  <a:pt x="f13" y="f28"/>
                </a:lnTo>
                <a:lnTo>
                  <a:pt x="f8" y="f9"/>
                </a:lnTo>
                <a:close/>
                <a:moveTo>
                  <a:pt x="f29" y="f19"/>
                </a:moveTo>
                <a:lnTo>
                  <a:pt x="f29" y="f19"/>
                </a:lnTo>
                <a:lnTo>
                  <a:pt x="f30" y="f21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5"/>
                </a:lnTo>
                <a:lnTo>
                  <a:pt x="f23" y="f5"/>
                </a:lnTo>
                <a:lnTo>
                  <a:pt x="f11" y="f5"/>
                </a:lnTo>
                <a:lnTo>
                  <a:pt x="f18" y="f38"/>
                </a:lnTo>
                <a:lnTo>
                  <a:pt x="f26" y="f39"/>
                </a:lnTo>
                <a:lnTo>
                  <a:pt x="f40" y="f41"/>
                </a:lnTo>
                <a:lnTo>
                  <a:pt x="f42" y="f43"/>
                </a:lnTo>
                <a:lnTo>
                  <a:pt x="f5" y="f44"/>
                </a:lnTo>
                <a:lnTo>
                  <a:pt x="f45" y="f46"/>
                </a:lnTo>
                <a:lnTo>
                  <a:pt x="f40" y="f47"/>
                </a:lnTo>
                <a:lnTo>
                  <a:pt x="f26" y="f7"/>
                </a:lnTo>
                <a:lnTo>
                  <a:pt x="f48" y="f49"/>
                </a:lnTo>
                <a:lnTo>
                  <a:pt x="f20" y="f47"/>
                </a:lnTo>
                <a:lnTo>
                  <a:pt x="f23" y="f50"/>
                </a:lnTo>
                <a:lnTo>
                  <a:pt x="f51" y="f46"/>
                </a:lnTo>
                <a:lnTo>
                  <a:pt x="f51" y="f52"/>
                </a:lnTo>
                <a:lnTo>
                  <a:pt x="f53" y="f52"/>
                </a:lnTo>
                <a:lnTo>
                  <a:pt x="f53" y="f54"/>
                </a:lnTo>
                <a:lnTo>
                  <a:pt x="f37" y="f6"/>
                </a:lnTo>
                <a:lnTo>
                  <a:pt x="f55" y="f6"/>
                </a:lnTo>
                <a:lnTo>
                  <a:pt x="f23" y="f6"/>
                </a:lnTo>
                <a:lnTo>
                  <a:pt x="f22" y="f6"/>
                </a:lnTo>
                <a:lnTo>
                  <a:pt x="f11" y="f56"/>
                </a:lnTo>
                <a:lnTo>
                  <a:pt x="f20" y="f56"/>
                </a:lnTo>
                <a:lnTo>
                  <a:pt x="f13" y="f54"/>
                </a:lnTo>
                <a:lnTo>
                  <a:pt x="f57" y="f54"/>
                </a:lnTo>
                <a:lnTo>
                  <a:pt x="f48" y="f56"/>
                </a:lnTo>
                <a:lnTo>
                  <a:pt x="f58" y="f6"/>
                </a:lnTo>
                <a:lnTo>
                  <a:pt x="f10" y="f31"/>
                </a:lnTo>
                <a:lnTo>
                  <a:pt x="f26" y="f59"/>
                </a:lnTo>
                <a:lnTo>
                  <a:pt x="f26" y="f35"/>
                </a:lnTo>
                <a:lnTo>
                  <a:pt x="f55" y="f43"/>
                </a:lnTo>
                <a:lnTo>
                  <a:pt x="f53" y="f12"/>
                </a:lnTo>
                <a:lnTo>
                  <a:pt x="f35" y="f13"/>
                </a:lnTo>
                <a:lnTo>
                  <a:pt x="f60" y="f14"/>
                </a:lnTo>
                <a:lnTo>
                  <a:pt x="f33" y="f8"/>
                </a:lnTo>
                <a:lnTo>
                  <a:pt x="f33" y="f27"/>
                </a:lnTo>
                <a:lnTo>
                  <a:pt x="f61" y="f62"/>
                </a:lnTo>
                <a:lnTo>
                  <a:pt x="f31" y="f41"/>
                </a:lnTo>
                <a:lnTo>
                  <a:pt x="f30" y="f25"/>
                </a:lnTo>
                <a:lnTo>
                  <a:pt x="f30" y="f24"/>
                </a:lnTo>
                <a:lnTo>
                  <a:pt x="f29" y="f63"/>
                </a:lnTo>
                <a:lnTo>
                  <a:pt x="f6" y="f19"/>
                </a:lnTo>
                <a:lnTo>
                  <a:pt x="f29" y="f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29" name="Freeform 41"/>
          <p:cNvSpPr/>
          <p:nvPr/>
        </p:nvSpPr>
        <p:spPr>
          <a:xfrm>
            <a:off x="151272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15"/>
              <a:gd name="f9" fmla="val 17"/>
              <a:gd name="f10" fmla="val 16"/>
              <a:gd name="f11" fmla="val 20"/>
              <a:gd name="f12" fmla="val 10"/>
              <a:gd name="f13" fmla="val 21"/>
              <a:gd name="f14" fmla="val 7"/>
              <a:gd name="f15" fmla="val 23"/>
              <a:gd name="f16" fmla="val 5"/>
              <a:gd name="f17" fmla="val 25"/>
              <a:gd name="f18" fmla="val 4"/>
              <a:gd name="f19" fmla="val 26"/>
              <a:gd name="f20" fmla="val 30"/>
              <a:gd name="f21" fmla="val 2"/>
              <a:gd name="f22" fmla="val 35"/>
              <a:gd name="f23" fmla="val 36"/>
              <a:gd name="f24" fmla="val 40"/>
              <a:gd name="f25" fmla="val 43"/>
              <a:gd name="f26" fmla="val 46"/>
              <a:gd name="f27" fmla="val 41"/>
              <a:gd name="f28" fmla="val 12"/>
              <a:gd name="f29" fmla="val 38"/>
              <a:gd name="f30" fmla="val 18"/>
              <a:gd name="f31" fmla="val 51"/>
              <a:gd name="f32" fmla="val 56"/>
              <a:gd name="f33" fmla="val 61"/>
              <a:gd name="f34" fmla="val 63"/>
              <a:gd name="f35" fmla="val 64"/>
              <a:gd name="f36" fmla="val 66"/>
              <a:gd name="f37" fmla="val 68"/>
              <a:gd name="f38" fmla="val 58"/>
              <a:gd name="f39" fmla="val 54"/>
              <a:gd name="f40" fmla="val 22"/>
              <a:gd name="f41" fmla="val 53"/>
              <a:gd name="f42" fmla="val 48"/>
              <a:gd name="f43" fmla="val 45"/>
              <a:gd name="f44" fmla="val 37"/>
              <a:gd name="f45" fmla="val 31"/>
              <a:gd name="f46" fmla="val 60"/>
              <a:gd name="f47" fmla="val 65"/>
              <a:gd name="f48" fmla="val 71"/>
              <a:gd name="f49" fmla="val 33"/>
              <a:gd name="f50" fmla="val 73"/>
              <a:gd name="f51" fmla="val 75"/>
              <a:gd name="f52" fmla="val 80"/>
              <a:gd name="f53" fmla="val 83"/>
              <a:gd name="f54" fmla="val 28"/>
              <a:gd name="f55" fmla="val 86"/>
              <a:gd name="f56" fmla="val 13"/>
              <a:gd name="f57" fmla="val 85"/>
              <a:gd name="f58" fmla="val 81"/>
              <a:gd name="f59" fmla="val 6"/>
              <a:gd name="f60" fmla="val 76"/>
              <a:gd name="f61" fmla="val 8"/>
              <a:gd name="f62" fmla="+- 0 0 0"/>
              <a:gd name="f63" fmla="*/ f3 1 69"/>
              <a:gd name="f64" fmla="*/ f4 1 88"/>
              <a:gd name="f65" fmla="*/ f62 f0 1"/>
              <a:gd name="f66" fmla="*/ 0 f63 1"/>
              <a:gd name="f67" fmla="*/ 69 f63 1"/>
              <a:gd name="f68" fmla="*/ 88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</a:cxnLst>
            <a:rect l="f66" t="f69" r="f67" b="f68"/>
            <a:pathLst>
              <a:path w="69" h="88">
                <a:moveTo>
                  <a:pt x="f8" y="f9"/>
                </a:moveTo>
                <a:lnTo>
                  <a:pt x="f10" y="f9"/>
                </a:lnTo>
                <a:lnTo>
                  <a:pt x="f10" y="f8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18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5" y="f21"/>
                </a:lnTo>
                <a:lnTo>
                  <a:pt x="f26" y="f5"/>
                </a:lnTo>
                <a:lnTo>
                  <a:pt x="f27" y="f28"/>
                </a:lnTo>
                <a:lnTo>
                  <a:pt x="f29" y="f15"/>
                </a:lnTo>
                <a:lnTo>
                  <a:pt x="f24" y="f15"/>
                </a:lnTo>
                <a:lnTo>
                  <a:pt x="f27" y="f11"/>
                </a:lnTo>
                <a:lnTo>
                  <a:pt x="f27" y="f30"/>
                </a:lnTo>
                <a:lnTo>
                  <a:pt x="f26" y="f12"/>
                </a:lnTo>
                <a:lnTo>
                  <a:pt x="f31" y="f16"/>
                </a:lnTo>
                <a:lnTo>
                  <a:pt x="f32" y="f21"/>
                </a:lnTo>
                <a:lnTo>
                  <a:pt x="f33" y="f5"/>
                </a:lnTo>
                <a:lnTo>
                  <a:pt x="f34" y="f5"/>
                </a:lnTo>
                <a:lnTo>
                  <a:pt x="f35" y="f5"/>
                </a:lnTo>
                <a:lnTo>
                  <a:pt x="f36" y="f21"/>
                </a:lnTo>
                <a:lnTo>
                  <a:pt x="f37" y="f21"/>
                </a:lnTo>
                <a:lnTo>
                  <a:pt x="f6" y="f5"/>
                </a:lnTo>
                <a:lnTo>
                  <a:pt x="f6" y="f21"/>
                </a:lnTo>
                <a:lnTo>
                  <a:pt x="f37" y="f16"/>
                </a:lnTo>
                <a:lnTo>
                  <a:pt x="f35" y="f28"/>
                </a:lnTo>
                <a:lnTo>
                  <a:pt x="f33" y="f9"/>
                </a:lnTo>
                <a:lnTo>
                  <a:pt x="f38" y="f11"/>
                </a:lnTo>
                <a:lnTo>
                  <a:pt x="f39" y="f40"/>
                </a:lnTo>
                <a:lnTo>
                  <a:pt x="f41" y="f40"/>
                </a:lnTo>
                <a:lnTo>
                  <a:pt x="f42" y="f40"/>
                </a:lnTo>
                <a:lnTo>
                  <a:pt x="f43" y="f17"/>
                </a:lnTo>
                <a:lnTo>
                  <a:pt x="f27" y="f20"/>
                </a:lnTo>
                <a:lnTo>
                  <a:pt x="f29" y="f44"/>
                </a:lnTo>
                <a:lnTo>
                  <a:pt x="f22" y="f43"/>
                </a:lnTo>
                <a:lnTo>
                  <a:pt x="f45" y="f46"/>
                </a:lnTo>
                <a:lnTo>
                  <a:pt x="f20" y="f47"/>
                </a:lnTo>
                <a:lnTo>
                  <a:pt x="f20" y="f37"/>
                </a:lnTo>
                <a:lnTo>
                  <a:pt x="f45" y="f48"/>
                </a:lnTo>
                <a:lnTo>
                  <a:pt x="f49" y="f50"/>
                </a:lnTo>
                <a:lnTo>
                  <a:pt x="f22" y="f50"/>
                </a:lnTo>
                <a:lnTo>
                  <a:pt x="f23" y="f50"/>
                </a:lnTo>
                <a:lnTo>
                  <a:pt x="f22" y="f51"/>
                </a:lnTo>
                <a:lnTo>
                  <a:pt x="f49" y="f52"/>
                </a:lnTo>
                <a:lnTo>
                  <a:pt x="f20" y="f53"/>
                </a:lnTo>
                <a:lnTo>
                  <a:pt x="f54" y="f55"/>
                </a:lnTo>
                <a:lnTo>
                  <a:pt x="f17" y="f55"/>
                </a:lnTo>
                <a:lnTo>
                  <a:pt x="f13" y="f7"/>
                </a:lnTo>
                <a:lnTo>
                  <a:pt x="f8" y="f7"/>
                </a:lnTo>
                <a:lnTo>
                  <a:pt x="f56" y="f7"/>
                </a:lnTo>
                <a:lnTo>
                  <a:pt x="f16" y="f7"/>
                </a:lnTo>
                <a:lnTo>
                  <a:pt x="f21" y="f7"/>
                </a:lnTo>
                <a:lnTo>
                  <a:pt x="f5" y="f7"/>
                </a:lnTo>
                <a:lnTo>
                  <a:pt x="f5" y="f55"/>
                </a:lnTo>
                <a:lnTo>
                  <a:pt x="f21" y="f57"/>
                </a:lnTo>
                <a:lnTo>
                  <a:pt x="f16" y="f58"/>
                </a:lnTo>
                <a:lnTo>
                  <a:pt x="f59" y="f60"/>
                </a:lnTo>
                <a:lnTo>
                  <a:pt x="f61" y="f48"/>
                </a:lnTo>
                <a:lnTo>
                  <a:pt x="f12" y="f47"/>
                </a:lnTo>
                <a:lnTo>
                  <a:pt x="f11" y="f54"/>
                </a:lnTo>
                <a:lnTo>
                  <a:pt x="f13" y="f15"/>
                </a:lnTo>
                <a:lnTo>
                  <a:pt x="f13" y="f11"/>
                </a:lnTo>
                <a:lnTo>
                  <a:pt x="f11" y="f30"/>
                </a:lnTo>
                <a:lnTo>
                  <a:pt x="f11" y="f9"/>
                </a:lnTo>
                <a:lnTo>
                  <a:pt x="f10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0" name="Freeform 42"/>
          <p:cNvSpPr/>
          <p:nvPr/>
        </p:nvSpPr>
        <p:spPr>
          <a:xfrm>
            <a:off x="1550880" y="6504120"/>
            <a:ext cx="5580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9"/>
              <a:gd name="f7" fmla="val 88"/>
              <a:gd name="f8" fmla="val 75"/>
              <a:gd name="f9" fmla="val 73"/>
              <a:gd name="f10" fmla="val 3"/>
              <a:gd name="f11" fmla="val 70"/>
              <a:gd name="f12" fmla="val 5"/>
              <a:gd name="f13" fmla="val 66"/>
              <a:gd name="f14" fmla="val 6"/>
              <a:gd name="f15" fmla="val 65"/>
              <a:gd name="f16" fmla="val 11"/>
              <a:gd name="f17" fmla="val 63"/>
              <a:gd name="f18" fmla="val 16"/>
              <a:gd name="f19" fmla="val 60"/>
              <a:gd name="f20" fmla="val 58"/>
              <a:gd name="f21" fmla="val 18"/>
              <a:gd name="f22" fmla="val 61"/>
              <a:gd name="f23" fmla="val 71"/>
              <a:gd name="f24" fmla="val 21"/>
              <a:gd name="f25" fmla="val 23"/>
              <a:gd name="f26" fmla="val 26"/>
              <a:gd name="f27" fmla="val 28"/>
              <a:gd name="f28" fmla="val 31"/>
              <a:gd name="f29" fmla="val 35"/>
              <a:gd name="f30" fmla="val 68"/>
              <a:gd name="f31" fmla="val 33"/>
              <a:gd name="f32" fmla="val 56"/>
              <a:gd name="f33" fmla="val 53"/>
              <a:gd name="f34" fmla="val 25"/>
              <a:gd name="f35" fmla="val 50"/>
              <a:gd name="f36" fmla="val 48"/>
              <a:gd name="f37" fmla="val 47"/>
              <a:gd name="f38" fmla="val 20"/>
              <a:gd name="f39" fmla="val 43"/>
              <a:gd name="f40" fmla="val 40"/>
              <a:gd name="f41" fmla="val 37"/>
              <a:gd name="f42" fmla="val 22"/>
              <a:gd name="f43" fmla="val 17"/>
              <a:gd name="f44" fmla="val 10"/>
              <a:gd name="f45" fmla="val 2"/>
              <a:gd name="f46" fmla="val 38"/>
              <a:gd name="f47" fmla="val 39"/>
              <a:gd name="f48" fmla="val 41"/>
              <a:gd name="f49" fmla="val 44"/>
              <a:gd name="f50" fmla="val 49"/>
              <a:gd name="f51" fmla="val 54"/>
              <a:gd name="f52" fmla="val 4"/>
              <a:gd name="f53" fmla="val 64"/>
              <a:gd name="f54" fmla="val 15"/>
              <a:gd name="f55" fmla="val 51"/>
              <a:gd name="f56" fmla="val 46"/>
              <a:gd name="f57" fmla="val 13"/>
              <a:gd name="f58" fmla="val 36"/>
              <a:gd name="f59" fmla="val 27"/>
              <a:gd name="f60" fmla="val 30"/>
              <a:gd name="f61" fmla="val 42"/>
              <a:gd name="f62" fmla="val 78"/>
              <a:gd name="f63" fmla="val 83"/>
              <a:gd name="f64" fmla="val 86"/>
              <a:gd name="f65" fmla="val 1"/>
              <a:gd name="f66" fmla="val 76"/>
              <a:gd name="f67" fmla="+- 0 0 0"/>
              <a:gd name="f68" fmla="*/ f3 1 69"/>
              <a:gd name="f69" fmla="*/ f4 1 88"/>
              <a:gd name="f70" fmla="*/ f67 f0 1"/>
              <a:gd name="f71" fmla="*/ 0 f68 1"/>
              <a:gd name="f72" fmla="*/ 69 f68 1"/>
              <a:gd name="f73" fmla="*/ 88 f69 1"/>
              <a:gd name="f74" fmla="*/ 0 f69 1"/>
              <a:gd name="f75" fmla="*/ 2147483647 f69 1"/>
              <a:gd name="f76" fmla="*/ f70 1 f2"/>
              <a:gd name="f77" fmla="*/ 2147483647 f68 1"/>
              <a:gd name="f78" fmla="+- f7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71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4"/>
              </a:cxn>
              <a:cxn ang="f78">
                <a:pos x="f77" y="f74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7" y="f75"/>
              </a:cxn>
              <a:cxn ang="f78">
                <a:pos x="f71" y="f75"/>
              </a:cxn>
            </a:cxnLst>
            <a:rect l="f71" t="f74" r="f72" b="f73"/>
            <a:pathLst>
              <a:path w="69" h="88">
                <a:moveTo>
                  <a:pt x="f5" y="f8"/>
                </a:moveTo>
                <a:lnTo>
                  <a:pt x="f5" y="f8"/>
                </a:lnTo>
                <a:lnTo>
                  <a:pt x="f5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18" y="f20"/>
                </a:lnTo>
                <a:lnTo>
                  <a:pt x="f21" y="f20"/>
                </a:lnTo>
                <a:lnTo>
                  <a:pt x="f21" y="f19"/>
                </a:lnTo>
                <a:lnTo>
                  <a:pt x="f18" y="f19"/>
                </a:lnTo>
                <a:lnTo>
                  <a:pt x="f18" y="f22"/>
                </a:lnTo>
                <a:lnTo>
                  <a:pt x="f18" y="f17"/>
                </a:lnTo>
                <a:lnTo>
                  <a:pt x="f18" y="f13"/>
                </a:lnTo>
                <a:lnTo>
                  <a:pt x="f18" y="f23"/>
                </a:lnTo>
                <a:lnTo>
                  <a:pt x="f21" y="f9"/>
                </a:lnTo>
                <a:lnTo>
                  <a:pt x="f24" y="f8"/>
                </a:lnTo>
                <a:lnTo>
                  <a:pt x="f25" y="f8"/>
                </a:lnTo>
                <a:lnTo>
                  <a:pt x="f26" y="f8"/>
                </a:lnTo>
                <a:lnTo>
                  <a:pt x="f27" y="f8"/>
                </a:lnTo>
                <a:lnTo>
                  <a:pt x="f28" y="f23"/>
                </a:lnTo>
                <a:lnTo>
                  <a:pt x="f29" y="f30"/>
                </a:lnTo>
                <a:lnTo>
                  <a:pt x="f29" y="f15"/>
                </a:lnTo>
                <a:lnTo>
                  <a:pt x="f31" y="f22"/>
                </a:lnTo>
                <a:lnTo>
                  <a:pt x="f31" y="f19"/>
                </a:lnTo>
                <a:lnTo>
                  <a:pt x="f28" y="f20"/>
                </a:lnTo>
                <a:lnTo>
                  <a:pt x="f28" y="f32"/>
                </a:lnTo>
                <a:lnTo>
                  <a:pt x="f27" y="f33"/>
                </a:lnTo>
                <a:lnTo>
                  <a:pt x="f26" y="f33"/>
                </a:lnTo>
                <a:lnTo>
                  <a:pt x="f34" y="f35"/>
                </a:lnTo>
                <a:lnTo>
                  <a:pt x="f25" y="f36"/>
                </a:lnTo>
                <a:lnTo>
                  <a:pt x="f25" y="f37"/>
                </a:lnTo>
                <a:lnTo>
                  <a:pt x="f38" y="f39"/>
                </a:lnTo>
                <a:lnTo>
                  <a:pt x="f21" y="f40"/>
                </a:lnTo>
                <a:lnTo>
                  <a:pt x="f18" y="f41"/>
                </a:lnTo>
                <a:lnTo>
                  <a:pt x="f18" y="f31"/>
                </a:lnTo>
                <a:lnTo>
                  <a:pt x="f18" y="f27"/>
                </a:lnTo>
                <a:lnTo>
                  <a:pt x="f21" y="f42"/>
                </a:lnTo>
                <a:lnTo>
                  <a:pt x="f21" y="f38"/>
                </a:lnTo>
                <a:lnTo>
                  <a:pt x="f38" y="f43"/>
                </a:lnTo>
                <a:lnTo>
                  <a:pt x="f25" y="f44"/>
                </a:lnTo>
                <a:lnTo>
                  <a:pt x="f26" y="f12"/>
                </a:lnTo>
                <a:lnTo>
                  <a:pt x="f28" y="f45"/>
                </a:lnTo>
                <a:lnTo>
                  <a:pt x="f46" y="f5"/>
                </a:lnTo>
                <a:lnTo>
                  <a:pt x="f47" y="f5"/>
                </a:lnTo>
                <a:lnTo>
                  <a:pt x="f48" y="f5"/>
                </a:lnTo>
                <a:lnTo>
                  <a:pt x="f49" y="f5"/>
                </a:lnTo>
                <a:lnTo>
                  <a:pt x="f50" y="f45"/>
                </a:lnTo>
                <a:lnTo>
                  <a:pt x="f51" y="f45"/>
                </a:lnTo>
                <a:lnTo>
                  <a:pt x="f20" y="f45"/>
                </a:lnTo>
                <a:lnTo>
                  <a:pt x="f17" y="f45"/>
                </a:lnTo>
                <a:lnTo>
                  <a:pt x="f30" y="f5"/>
                </a:lnTo>
                <a:lnTo>
                  <a:pt x="f6" y="f5"/>
                </a:lnTo>
                <a:lnTo>
                  <a:pt x="f30" y="f45"/>
                </a:lnTo>
                <a:lnTo>
                  <a:pt x="f30" y="f52"/>
                </a:lnTo>
                <a:lnTo>
                  <a:pt x="f53" y="f44"/>
                </a:lnTo>
                <a:lnTo>
                  <a:pt x="f22" y="f54"/>
                </a:lnTo>
                <a:lnTo>
                  <a:pt x="f20" y="f43"/>
                </a:lnTo>
                <a:lnTo>
                  <a:pt x="f33" y="f21"/>
                </a:lnTo>
                <a:lnTo>
                  <a:pt x="f55" y="f21"/>
                </a:lnTo>
                <a:lnTo>
                  <a:pt x="f50" y="f43"/>
                </a:lnTo>
                <a:lnTo>
                  <a:pt x="f36" y="f43"/>
                </a:lnTo>
                <a:lnTo>
                  <a:pt x="f56" y="f43"/>
                </a:lnTo>
                <a:lnTo>
                  <a:pt x="f49" y="f54"/>
                </a:lnTo>
                <a:lnTo>
                  <a:pt x="f39" y="f57"/>
                </a:lnTo>
                <a:lnTo>
                  <a:pt x="f48" y="f57"/>
                </a:lnTo>
                <a:lnTo>
                  <a:pt x="f47" y="f57"/>
                </a:lnTo>
                <a:lnTo>
                  <a:pt x="f46" y="f54"/>
                </a:lnTo>
                <a:lnTo>
                  <a:pt x="f58" y="f43"/>
                </a:lnTo>
                <a:lnTo>
                  <a:pt x="f58" y="f21"/>
                </a:lnTo>
                <a:lnTo>
                  <a:pt x="f58" y="f38"/>
                </a:lnTo>
                <a:lnTo>
                  <a:pt x="f58" y="f42"/>
                </a:lnTo>
                <a:lnTo>
                  <a:pt x="f46" y="f25"/>
                </a:lnTo>
                <a:lnTo>
                  <a:pt x="f47" y="f59"/>
                </a:lnTo>
                <a:lnTo>
                  <a:pt x="f48" y="f27"/>
                </a:lnTo>
                <a:lnTo>
                  <a:pt x="f48" y="f60"/>
                </a:lnTo>
                <a:lnTo>
                  <a:pt x="f49" y="f31"/>
                </a:lnTo>
                <a:lnTo>
                  <a:pt x="f56" y="f29"/>
                </a:lnTo>
                <a:lnTo>
                  <a:pt x="f55" y="f61"/>
                </a:lnTo>
                <a:lnTo>
                  <a:pt x="f33" y="f37"/>
                </a:lnTo>
                <a:lnTo>
                  <a:pt x="f51" y="f55"/>
                </a:lnTo>
                <a:lnTo>
                  <a:pt x="f51" y="f20"/>
                </a:lnTo>
                <a:lnTo>
                  <a:pt x="f51" y="f17"/>
                </a:lnTo>
                <a:lnTo>
                  <a:pt x="f55" y="f23"/>
                </a:lnTo>
                <a:lnTo>
                  <a:pt x="f56" y="f62"/>
                </a:lnTo>
                <a:lnTo>
                  <a:pt x="f48" y="f63"/>
                </a:lnTo>
                <a:lnTo>
                  <a:pt x="f58" y="f64"/>
                </a:lnTo>
                <a:lnTo>
                  <a:pt x="f60" y="f7"/>
                </a:lnTo>
                <a:lnTo>
                  <a:pt x="f25" y="f7"/>
                </a:lnTo>
                <a:lnTo>
                  <a:pt x="f18" y="f7"/>
                </a:lnTo>
                <a:lnTo>
                  <a:pt x="f16" y="f64"/>
                </a:lnTo>
                <a:lnTo>
                  <a:pt x="f14" y="f63"/>
                </a:lnTo>
                <a:lnTo>
                  <a:pt x="f65" y="f62"/>
                </a:lnTo>
                <a:lnTo>
                  <a:pt x="f5" y="f66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1" name="Freeform 43"/>
          <p:cNvSpPr/>
          <p:nvPr/>
        </p:nvSpPr>
        <p:spPr>
          <a:xfrm>
            <a:off x="1595520" y="6481800"/>
            <a:ext cx="46080" cy="903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0"/>
              <a:gd name="f7" fmla="val 116"/>
              <a:gd name="f8" fmla="val 14"/>
              <a:gd name="f9" fmla="val 45"/>
              <a:gd name="f10" fmla="val 15"/>
              <a:gd name="f11" fmla="val 43"/>
              <a:gd name="f12" fmla="val 17"/>
              <a:gd name="f13" fmla="val 41"/>
              <a:gd name="f14" fmla="val 40"/>
              <a:gd name="f15" fmla="val 19"/>
              <a:gd name="f16" fmla="val 36"/>
              <a:gd name="f17" fmla="val 22"/>
              <a:gd name="f18" fmla="val 33"/>
              <a:gd name="f19" fmla="val 25"/>
              <a:gd name="f20" fmla="val 32"/>
              <a:gd name="f21" fmla="val 28"/>
              <a:gd name="f22" fmla="val 30"/>
              <a:gd name="f23" fmla="val 35"/>
              <a:gd name="f24" fmla="val 37"/>
              <a:gd name="f25" fmla="val 50"/>
              <a:gd name="f26" fmla="val 47"/>
              <a:gd name="f27" fmla="val 42"/>
              <a:gd name="f28" fmla="val 48"/>
              <a:gd name="f29" fmla="val 51"/>
              <a:gd name="f30" fmla="val 53"/>
              <a:gd name="f31" fmla="val 83"/>
              <a:gd name="f32" fmla="val 93"/>
              <a:gd name="f33" fmla="val 96"/>
              <a:gd name="f34" fmla="val 99"/>
              <a:gd name="f35" fmla="val 101"/>
              <a:gd name="f36" fmla="val 103"/>
              <a:gd name="f37" fmla="val 106"/>
              <a:gd name="f38" fmla="val 109"/>
              <a:gd name="f39" fmla="val 113"/>
              <a:gd name="f40" fmla="val 114"/>
              <a:gd name="f41" fmla="val 12"/>
              <a:gd name="f42" fmla="val 9"/>
              <a:gd name="f43" fmla="val 5"/>
              <a:gd name="f44" fmla="val 2"/>
              <a:gd name="f45" fmla="val 4"/>
              <a:gd name="f46" fmla="val 7"/>
              <a:gd name="f47" fmla="val 94"/>
              <a:gd name="f48" fmla="val 10"/>
              <a:gd name="f49" fmla="val 89"/>
              <a:gd name="f50" fmla="val 20"/>
              <a:gd name="f51" fmla="val 46"/>
              <a:gd name="f52" fmla="val 27"/>
              <a:gd name="f53" fmla="val 18"/>
              <a:gd name="f54" fmla="val 8"/>
              <a:gd name="f55" fmla="val 3"/>
              <a:gd name="f56" fmla="val 52"/>
              <a:gd name="f57" fmla="val 55"/>
              <a:gd name="f58" fmla="val 57"/>
              <a:gd name="f59" fmla="val 58"/>
              <a:gd name="f60" fmla="val 13"/>
              <a:gd name="f61" fmla="+- 0 0 0"/>
              <a:gd name="f62" fmla="*/ f3 1 60"/>
              <a:gd name="f63" fmla="*/ f4 1 116"/>
              <a:gd name="f64" fmla="*/ f61 f0 1"/>
              <a:gd name="f65" fmla="*/ 0 f62 1"/>
              <a:gd name="f66" fmla="*/ 60 f62 1"/>
              <a:gd name="f67" fmla="*/ 116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60" h="116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2" y="f13"/>
                </a:lnTo>
                <a:lnTo>
                  <a:pt x="f12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2"/>
                </a:lnTo>
                <a:lnTo>
                  <a:pt x="f24" y="f22"/>
                </a:lnTo>
                <a:lnTo>
                  <a:pt x="f9" y="f22"/>
                </a:lnTo>
                <a:lnTo>
                  <a:pt x="f25" y="f22"/>
                </a:lnTo>
                <a:lnTo>
                  <a:pt x="f26" y="f23"/>
                </a:lnTo>
                <a:lnTo>
                  <a:pt x="f11" y="f13"/>
                </a:lnTo>
                <a:lnTo>
                  <a:pt x="f27" y="f28"/>
                </a:lnTo>
                <a:lnTo>
                  <a:pt x="f14" y="f29"/>
                </a:lnTo>
                <a:lnTo>
                  <a:pt x="f14" y="f30"/>
                </a:lnTo>
                <a:lnTo>
                  <a:pt x="f20" y="f31"/>
                </a:lnTo>
                <a:lnTo>
                  <a:pt x="f22" y="f32"/>
                </a:lnTo>
                <a:lnTo>
                  <a:pt x="f21" y="f33"/>
                </a:lnTo>
                <a:lnTo>
                  <a:pt x="f22" y="f34"/>
                </a:lnTo>
                <a:lnTo>
                  <a:pt x="f18" y="f35"/>
                </a:lnTo>
                <a:lnTo>
                  <a:pt x="f23" y="f35"/>
                </a:lnTo>
                <a:lnTo>
                  <a:pt x="f18" y="f35"/>
                </a:lnTo>
                <a:lnTo>
                  <a:pt x="f18" y="f36"/>
                </a:lnTo>
                <a:lnTo>
                  <a:pt x="f20" y="f37"/>
                </a:lnTo>
                <a:lnTo>
                  <a:pt x="f22" y="f38"/>
                </a:lnTo>
                <a:lnTo>
                  <a:pt x="f21" y="f39"/>
                </a:lnTo>
                <a:lnTo>
                  <a:pt x="f19" y="f40"/>
                </a:lnTo>
                <a:lnTo>
                  <a:pt x="f17" y="f40"/>
                </a:lnTo>
                <a:lnTo>
                  <a:pt x="f10" y="f7"/>
                </a:lnTo>
                <a:lnTo>
                  <a:pt x="f8" y="f7"/>
                </a:lnTo>
                <a:lnTo>
                  <a:pt x="f41" y="f7"/>
                </a:lnTo>
                <a:lnTo>
                  <a:pt x="f42" y="f40"/>
                </a:lnTo>
                <a:lnTo>
                  <a:pt x="f43" y="f40"/>
                </a:lnTo>
                <a:lnTo>
                  <a:pt x="f44" y="f40"/>
                </a:lnTo>
                <a:lnTo>
                  <a:pt x="f5" y="f40"/>
                </a:lnTo>
                <a:lnTo>
                  <a:pt x="f44" y="f39"/>
                </a:lnTo>
                <a:lnTo>
                  <a:pt x="f45" y="f38"/>
                </a:lnTo>
                <a:lnTo>
                  <a:pt x="f43" y="f37"/>
                </a:lnTo>
                <a:lnTo>
                  <a:pt x="f46" y="f35"/>
                </a:lnTo>
                <a:lnTo>
                  <a:pt x="f42" y="f47"/>
                </a:lnTo>
                <a:lnTo>
                  <a:pt x="f42" y="f32"/>
                </a:lnTo>
                <a:lnTo>
                  <a:pt x="f48" y="f49"/>
                </a:lnTo>
                <a:lnTo>
                  <a:pt x="f15" y="f6"/>
                </a:lnTo>
                <a:lnTo>
                  <a:pt x="f50" y="f30"/>
                </a:lnTo>
                <a:lnTo>
                  <a:pt x="f50" y="f25"/>
                </a:lnTo>
                <a:lnTo>
                  <a:pt x="f50" y="f51"/>
                </a:lnTo>
                <a:lnTo>
                  <a:pt x="f15" y="f51"/>
                </a:lnTo>
                <a:lnTo>
                  <a:pt x="f10" y="f9"/>
                </a:lnTo>
                <a:lnTo>
                  <a:pt x="f8" y="f9"/>
                </a:lnTo>
                <a:close/>
                <a:moveTo>
                  <a:pt x="f19" y="f17"/>
                </a:moveTo>
                <a:lnTo>
                  <a:pt x="f52" y="f50"/>
                </a:lnTo>
                <a:lnTo>
                  <a:pt x="f21" y="f53"/>
                </a:lnTo>
                <a:lnTo>
                  <a:pt x="f22" y="f10"/>
                </a:lnTo>
                <a:lnTo>
                  <a:pt x="f20" y="f41"/>
                </a:lnTo>
                <a:lnTo>
                  <a:pt x="f18" y="f54"/>
                </a:lnTo>
                <a:lnTo>
                  <a:pt x="f23" y="f46"/>
                </a:lnTo>
                <a:lnTo>
                  <a:pt x="f24" y="f55"/>
                </a:lnTo>
                <a:lnTo>
                  <a:pt x="f27" y="f5"/>
                </a:lnTo>
                <a:lnTo>
                  <a:pt x="f9" y="f5"/>
                </a:lnTo>
                <a:lnTo>
                  <a:pt x="f25" y="f5"/>
                </a:lnTo>
                <a:lnTo>
                  <a:pt x="f56" y="f5"/>
                </a:lnTo>
                <a:lnTo>
                  <a:pt x="f57" y="f5"/>
                </a:lnTo>
                <a:lnTo>
                  <a:pt x="f58" y="f5"/>
                </a:lnTo>
                <a:lnTo>
                  <a:pt x="f6" y="f5"/>
                </a:lnTo>
                <a:lnTo>
                  <a:pt x="f59" y="f44"/>
                </a:lnTo>
                <a:lnTo>
                  <a:pt x="f58" y="f43"/>
                </a:lnTo>
                <a:lnTo>
                  <a:pt x="f57" y="f46"/>
                </a:lnTo>
                <a:lnTo>
                  <a:pt x="f30" y="f48"/>
                </a:lnTo>
                <a:lnTo>
                  <a:pt x="f56" y="f60"/>
                </a:lnTo>
                <a:lnTo>
                  <a:pt x="f28" y="f12"/>
                </a:lnTo>
                <a:lnTo>
                  <a:pt x="f9" y="f50"/>
                </a:lnTo>
                <a:lnTo>
                  <a:pt x="f27" y="f17"/>
                </a:lnTo>
                <a:lnTo>
                  <a:pt x="f24" y="f17"/>
                </a:lnTo>
                <a:lnTo>
                  <a:pt x="f18" y="f17"/>
                </a:lnTo>
                <a:lnTo>
                  <a:pt x="f22" y="f17"/>
                </a:lnTo>
                <a:lnTo>
                  <a:pt x="f21" y="f17"/>
                </a:lnTo>
                <a:lnTo>
                  <a:pt x="f19" y="f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2" name="Freeform 44"/>
          <p:cNvSpPr/>
          <p:nvPr/>
        </p:nvSpPr>
        <p:spPr>
          <a:xfrm>
            <a:off x="1628639" y="6485040"/>
            <a:ext cx="42840" cy="87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5"/>
              <a:gd name="f7" fmla="val 111"/>
              <a:gd name="f8" fmla="val 2"/>
              <a:gd name="f9" fmla="val 43"/>
              <a:gd name="f10" fmla="val 4"/>
              <a:gd name="f11" fmla="val 41"/>
              <a:gd name="f12" fmla="val 40"/>
              <a:gd name="f13" fmla="val 5"/>
              <a:gd name="f14" fmla="val 36"/>
              <a:gd name="f15" fmla="val 7"/>
              <a:gd name="f16" fmla="val 35"/>
              <a:gd name="f17" fmla="val 33"/>
              <a:gd name="f18" fmla="val 10"/>
              <a:gd name="f19" fmla="val 28"/>
              <a:gd name="f20" fmla="val 14"/>
              <a:gd name="f21" fmla="val 27"/>
              <a:gd name="f22" fmla="val 17"/>
              <a:gd name="f23" fmla="val 19"/>
              <a:gd name="f24" fmla="val 20"/>
              <a:gd name="f25" fmla="val 25"/>
              <a:gd name="f26" fmla="val 23"/>
              <a:gd name="f27" fmla="val 22"/>
              <a:gd name="f28" fmla="val 18"/>
              <a:gd name="f29" fmla="val 15"/>
              <a:gd name="f30" fmla="val 24"/>
              <a:gd name="f31" fmla="val 12"/>
              <a:gd name="f32" fmla="val 8"/>
              <a:gd name="f33" fmla="val 30"/>
              <a:gd name="f34" fmla="val 37"/>
              <a:gd name="f35" fmla="val 3"/>
              <a:gd name="f36" fmla="val 42"/>
              <a:gd name="f37" fmla="val 45"/>
              <a:gd name="f38" fmla="val 38"/>
              <a:gd name="f39" fmla="val 48"/>
              <a:gd name="f40" fmla="val 52"/>
              <a:gd name="f41" fmla="val 53"/>
              <a:gd name="f42" fmla="val 50"/>
              <a:gd name="f43" fmla="val 31"/>
              <a:gd name="f44" fmla="val 46"/>
              <a:gd name="f45" fmla="val 83"/>
              <a:gd name="f46" fmla="val 84"/>
              <a:gd name="f47" fmla="val 88"/>
              <a:gd name="f48" fmla="val 91"/>
              <a:gd name="f49" fmla="val 94"/>
              <a:gd name="f50" fmla="val 96"/>
              <a:gd name="f51" fmla="val 32"/>
              <a:gd name="f52" fmla="val 98"/>
              <a:gd name="f53" fmla="val 99"/>
              <a:gd name="f54" fmla="val 101"/>
              <a:gd name="f55" fmla="val 103"/>
              <a:gd name="f56" fmla="val 106"/>
              <a:gd name="f57" fmla="val 108"/>
              <a:gd name="f58" fmla="val 109"/>
              <a:gd name="f59" fmla="val 104"/>
              <a:gd name="f60" fmla="val 86"/>
              <a:gd name="f61" fmla="+- 0 0 0"/>
              <a:gd name="f62" fmla="*/ f3 1 55"/>
              <a:gd name="f63" fmla="*/ f4 1 111"/>
              <a:gd name="f64" fmla="*/ f61 f0 1"/>
              <a:gd name="f65" fmla="*/ 0 f62 1"/>
              <a:gd name="f66" fmla="*/ 55 f62 1"/>
              <a:gd name="f67" fmla="*/ 111 f63 1"/>
              <a:gd name="f68" fmla="*/ 0 f63 1"/>
              <a:gd name="f69" fmla="*/ 2147483647 f62 1"/>
              <a:gd name="f70" fmla="*/ 2147483647 f63 1"/>
              <a:gd name="f71" fmla="*/ f64 1 f2"/>
              <a:gd name="f72" fmla="+- f7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68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5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  <a:cxn ang="f72">
                <a:pos x="f69" y="f70"/>
              </a:cxn>
            </a:cxnLst>
            <a:rect l="f65" t="f68" r="f66" b="f67"/>
            <a:pathLst>
              <a:path w="55" h="111">
                <a:moveTo>
                  <a:pt x="f8" y="f9"/>
                </a:move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21"/>
                </a:lnTo>
                <a:lnTo>
                  <a:pt x="f23" y="f21"/>
                </a:lnTo>
                <a:lnTo>
                  <a:pt x="f24" y="f21"/>
                </a:lnTo>
                <a:lnTo>
                  <a:pt x="f24" y="f25"/>
                </a:lnTo>
                <a:lnTo>
                  <a:pt x="f24" y="f26"/>
                </a:lnTo>
                <a:lnTo>
                  <a:pt x="f24" y="f27"/>
                </a:lnTo>
                <a:lnTo>
                  <a:pt x="f27" y="f28"/>
                </a:lnTo>
                <a:lnTo>
                  <a:pt x="f27" y="f29"/>
                </a:lnTo>
                <a:lnTo>
                  <a:pt x="f30" y="f31"/>
                </a:lnTo>
                <a:lnTo>
                  <a:pt x="f21" y="f32"/>
                </a:lnTo>
                <a:lnTo>
                  <a:pt x="f19" y="f15"/>
                </a:lnTo>
                <a:lnTo>
                  <a:pt x="f33" y="f15"/>
                </a:lnTo>
                <a:lnTo>
                  <a:pt x="f17" y="f13"/>
                </a:lnTo>
                <a:lnTo>
                  <a:pt x="f34" y="f13"/>
                </a:lnTo>
                <a:lnTo>
                  <a:pt x="f12" y="f35"/>
                </a:lnTo>
                <a:lnTo>
                  <a:pt x="f36" y="f8"/>
                </a:lnTo>
                <a:lnTo>
                  <a:pt x="f37" y="f5"/>
                </a:lnTo>
                <a:lnTo>
                  <a:pt x="f9" y="f13"/>
                </a:lnTo>
                <a:lnTo>
                  <a:pt x="f9" y="f32"/>
                </a:lnTo>
                <a:lnTo>
                  <a:pt x="f36" y="f18"/>
                </a:lnTo>
                <a:lnTo>
                  <a:pt x="f38" y="f26"/>
                </a:lnTo>
                <a:lnTo>
                  <a:pt x="f38" y="f25"/>
                </a:lnTo>
                <a:lnTo>
                  <a:pt x="f34" y="f21"/>
                </a:lnTo>
                <a:lnTo>
                  <a:pt x="f12" y="f21"/>
                </a:lnTo>
                <a:lnTo>
                  <a:pt x="f9" y="f21"/>
                </a:lnTo>
                <a:lnTo>
                  <a:pt x="f37" y="f21"/>
                </a:lnTo>
                <a:lnTo>
                  <a:pt x="f39" y="f25"/>
                </a:lnTo>
                <a:lnTo>
                  <a:pt x="f40" y="f25"/>
                </a:lnTo>
                <a:lnTo>
                  <a:pt x="f6" y="f27"/>
                </a:lnTo>
                <a:lnTo>
                  <a:pt x="f6" y="f26"/>
                </a:lnTo>
                <a:lnTo>
                  <a:pt x="f41" y="f25"/>
                </a:lnTo>
                <a:lnTo>
                  <a:pt x="f40" y="f33"/>
                </a:lnTo>
                <a:lnTo>
                  <a:pt x="f42" y="f43"/>
                </a:lnTo>
                <a:lnTo>
                  <a:pt x="f39" y="f14"/>
                </a:lnTo>
                <a:lnTo>
                  <a:pt x="f37" y="f38"/>
                </a:lnTo>
                <a:lnTo>
                  <a:pt x="f9" y="f12"/>
                </a:lnTo>
                <a:lnTo>
                  <a:pt x="f12" y="f12"/>
                </a:lnTo>
                <a:lnTo>
                  <a:pt x="f38" y="f12"/>
                </a:lnTo>
                <a:lnTo>
                  <a:pt x="f34" y="f12"/>
                </a:lnTo>
                <a:lnTo>
                  <a:pt x="f16" y="f12"/>
                </a:lnTo>
                <a:lnTo>
                  <a:pt x="f17" y="f38"/>
                </a:lnTo>
                <a:lnTo>
                  <a:pt x="f17" y="f12"/>
                </a:lnTo>
                <a:lnTo>
                  <a:pt x="f17" y="f11"/>
                </a:lnTo>
                <a:lnTo>
                  <a:pt x="f17" y="f9"/>
                </a:lnTo>
                <a:lnTo>
                  <a:pt x="f17" y="f44"/>
                </a:lnTo>
                <a:lnTo>
                  <a:pt x="f30" y="f45"/>
                </a:lnTo>
                <a:lnTo>
                  <a:pt x="f30" y="f46"/>
                </a:lnTo>
                <a:lnTo>
                  <a:pt x="f27" y="f47"/>
                </a:lnTo>
                <a:lnTo>
                  <a:pt x="f27" y="f48"/>
                </a:lnTo>
                <a:lnTo>
                  <a:pt x="f27" y="f49"/>
                </a:lnTo>
                <a:lnTo>
                  <a:pt x="f30" y="f50"/>
                </a:lnTo>
                <a:lnTo>
                  <a:pt x="f25" y="f50"/>
                </a:lnTo>
                <a:lnTo>
                  <a:pt x="f21" y="f50"/>
                </a:lnTo>
                <a:lnTo>
                  <a:pt x="f19" y="f50"/>
                </a:lnTo>
                <a:lnTo>
                  <a:pt x="f19" y="f49"/>
                </a:lnTo>
                <a:lnTo>
                  <a:pt x="f33" y="f49"/>
                </a:lnTo>
                <a:lnTo>
                  <a:pt x="f51" y="f49"/>
                </a:lnTo>
                <a:lnTo>
                  <a:pt x="f17" y="f49"/>
                </a:lnTo>
                <a:lnTo>
                  <a:pt x="f16" y="f50"/>
                </a:lnTo>
                <a:lnTo>
                  <a:pt x="f16" y="f52"/>
                </a:lnTo>
                <a:lnTo>
                  <a:pt x="f16" y="f53"/>
                </a:lnTo>
                <a:lnTo>
                  <a:pt x="f34" y="f54"/>
                </a:lnTo>
                <a:lnTo>
                  <a:pt x="f16" y="f54"/>
                </a:lnTo>
                <a:lnTo>
                  <a:pt x="f17" y="f55"/>
                </a:lnTo>
                <a:lnTo>
                  <a:pt x="f19" y="f56"/>
                </a:lnTo>
                <a:lnTo>
                  <a:pt x="f25" y="f57"/>
                </a:lnTo>
                <a:lnTo>
                  <a:pt x="f27" y="f58"/>
                </a:lnTo>
                <a:lnTo>
                  <a:pt x="f24" y="f58"/>
                </a:lnTo>
                <a:lnTo>
                  <a:pt x="f22" y="f7"/>
                </a:lnTo>
                <a:lnTo>
                  <a:pt x="f29" y="f7"/>
                </a:lnTo>
                <a:lnTo>
                  <a:pt x="f31" y="f7"/>
                </a:lnTo>
                <a:lnTo>
                  <a:pt x="f15" y="f7"/>
                </a:lnTo>
                <a:lnTo>
                  <a:pt x="f10" y="f57"/>
                </a:lnTo>
                <a:lnTo>
                  <a:pt x="f8" y="f59"/>
                </a:lnTo>
                <a:lnTo>
                  <a:pt x="f5" y="f53"/>
                </a:lnTo>
                <a:lnTo>
                  <a:pt x="f5" y="f49"/>
                </a:lnTo>
                <a:lnTo>
                  <a:pt x="f8" y="f60"/>
                </a:lnTo>
                <a:lnTo>
                  <a:pt x="f31" y="f39"/>
                </a:lnTo>
                <a:lnTo>
                  <a:pt x="f20" y="f37"/>
                </a:lnTo>
                <a:lnTo>
                  <a:pt x="f20" y="f11"/>
                </a:lnTo>
                <a:lnTo>
                  <a:pt x="f29" y="f12"/>
                </a:lnTo>
                <a:lnTo>
                  <a:pt x="f29" y="f38"/>
                </a:lnTo>
                <a:lnTo>
                  <a:pt x="f29" y="f12"/>
                </a:lnTo>
                <a:lnTo>
                  <a:pt x="f20" y="f12"/>
                </a:lnTo>
                <a:lnTo>
                  <a:pt x="f31" y="f12"/>
                </a:lnTo>
                <a:lnTo>
                  <a:pt x="f18" y="f12"/>
                </a:lnTo>
                <a:lnTo>
                  <a:pt x="f15" y="f12"/>
                </a:lnTo>
                <a:lnTo>
                  <a:pt x="f13" y="f11"/>
                </a:lnTo>
                <a:lnTo>
                  <a:pt x="f10" y="f11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3" name="Freeform 45"/>
          <p:cNvSpPr/>
          <p:nvPr/>
        </p:nvSpPr>
        <p:spPr>
          <a:xfrm>
            <a:off x="1641599" y="6504120"/>
            <a:ext cx="79200" cy="93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9"/>
              <a:gd name="f7" fmla="val 117"/>
              <a:gd name="f8" fmla="val 25"/>
              <a:gd name="f9" fmla="val 15"/>
              <a:gd name="f10" fmla="val 13"/>
              <a:gd name="f11" fmla="val 26"/>
              <a:gd name="f12" fmla="val 28"/>
              <a:gd name="f13" fmla="val 10"/>
              <a:gd name="f14" fmla="val 30"/>
              <a:gd name="f15" fmla="val 8"/>
              <a:gd name="f16" fmla="val 6"/>
              <a:gd name="f17" fmla="val 31"/>
              <a:gd name="f18" fmla="val 3"/>
              <a:gd name="f19" fmla="val 35"/>
              <a:gd name="f20" fmla="val 2"/>
              <a:gd name="f21" fmla="val 36"/>
              <a:gd name="f22" fmla="val 40"/>
              <a:gd name="f23" fmla="val 45"/>
              <a:gd name="f24" fmla="val 46"/>
              <a:gd name="f25" fmla="val 50"/>
              <a:gd name="f26" fmla="val 53"/>
              <a:gd name="f27" fmla="val 54"/>
              <a:gd name="f28" fmla="val 58"/>
              <a:gd name="f29" fmla="val 56"/>
              <a:gd name="f30" fmla="val 16"/>
              <a:gd name="f31" fmla="val 43"/>
              <a:gd name="f32" fmla="val 48"/>
              <a:gd name="f33" fmla="val 59"/>
              <a:gd name="f34" fmla="val 61"/>
              <a:gd name="f35" fmla="val 51"/>
              <a:gd name="f36" fmla="val 63"/>
              <a:gd name="f37" fmla="val 69"/>
              <a:gd name="f38" fmla="val 71"/>
              <a:gd name="f39" fmla="val 23"/>
              <a:gd name="f40" fmla="val 73"/>
              <a:gd name="f41" fmla="val 20"/>
              <a:gd name="f42" fmla="val 18"/>
              <a:gd name="f43" fmla="val 68"/>
              <a:gd name="f44" fmla="val 66"/>
              <a:gd name="f45" fmla="val 64"/>
              <a:gd name="f46" fmla="val 11"/>
              <a:gd name="f47" fmla="val 76"/>
              <a:gd name="f48" fmla="val 79"/>
              <a:gd name="f49" fmla="val 81"/>
              <a:gd name="f50" fmla="val 88"/>
              <a:gd name="f51" fmla="val 91"/>
              <a:gd name="f52" fmla="val 94"/>
              <a:gd name="f53" fmla="val 97"/>
              <a:gd name="f54" fmla="val 96"/>
              <a:gd name="f55" fmla="val 5"/>
              <a:gd name="f56" fmla="val 93"/>
              <a:gd name="f57" fmla="val 86"/>
              <a:gd name="f58" fmla="val 87"/>
              <a:gd name="f59" fmla="val 89"/>
              <a:gd name="f60" fmla="val 106"/>
              <a:gd name="f61" fmla="val 114"/>
              <a:gd name="f62" fmla="val 116"/>
              <a:gd name="f63" fmla="val 112"/>
              <a:gd name="f64" fmla="val 111"/>
              <a:gd name="f65" fmla="val 109"/>
              <a:gd name="f66" fmla="val 107"/>
              <a:gd name="f67" fmla="val 7"/>
              <a:gd name="f68" fmla="val 104"/>
              <a:gd name="f69" fmla="val 102"/>
              <a:gd name="f70" fmla="val 101"/>
              <a:gd name="f71" fmla="val 33"/>
              <a:gd name="f72" fmla="+- 0 0 0"/>
              <a:gd name="f73" fmla="*/ f3 1 99"/>
              <a:gd name="f74" fmla="*/ f4 1 117"/>
              <a:gd name="f75" fmla="*/ f72 f0 1"/>
              <a:gd name="f76" fmla="*/ 0 f73 1"/>
              <a:gd name="f77" fmla="*/ 99 f73 1"/>
              <a:gd name="f78" fmla="*/ 117 f74 1"/>
              <a:gd name="f79" fmla="*/ 0 f74 1"/>
              <a:gd name="f80" fmla="*/ 2147483647 f73 1"/>
              <a:gd name="f81" fmla="*/ 2147483647 f74 1"/>
              <a:gd name="f82" fmla="*/ f75 1 f2"/>
              <a:gd name="f83" fmla="+- f8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79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76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  <a:cxn ang="f83">
                <a:pos x="f80" y="f81"/>
              </a:cxn>
            </a:cxnLst>
            <a:rect l="f76" t="f79" r="f77" b="f78"/>
            <a:pathLst>
              <a:path w="99" h="117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5"/>
                </a:lnTo>
                <a:lnTo>
                  <a:pt x="f14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0"/>
                </a:lnTo>
                <a:lnTo>
                  <a:pt x="f22" y="f5"/>
                </a:lnTo>
                <a:lnTo>
                  <a:pt x="f23" y="f5"/>
                </a:lnTo>
                <a:lnTo>
                  <a:pt x="f24" y="f5"/>
                </a:lnTo>
                <a:lnTo>
                  <a:pt x="f25" y="f5"/>
                </a:lnTo>
                <a:lnTo>
                  <a:pt x="f26" y="f5"/>
                </a:lnTo>
                <a:lnTo>
                  <a:pt x="f27" y="f5"/>
                </a:lnTo>
                <a:lnTo>
                  <a:pt x="f28" y="f5"/>
                </a:lnTo>
                <a:lnTo>
                  <a:pt x="f29" y="f18"/>
                </a:lnTo>
                <a:lnTo>
                  <a:pt x="f27" y="f16"/>
                </a:lnTo>
                <a:lnTo>
                  <a:pt x="f27" y="f15"/>
                </a:lnTo>
                <a:lnTo>
                  <a:pt x="f27" y="f13"/>
                </a:lnTo>
                <a:lnTo>
                  <a:pt x="f27" y="f30"/>
                </a:lnTo>
                <a:lnTo>
                  <a:pt x="f27" y="f31"/>
                </a:lnTo>
                <a:lnTo>
                  <a:pt x="f27" y="f32"/>
                </a:lnTo>
                <a:lnTo>
                  <a:pt x="f27" y="f27"/>
                </a:lnTo>
                <a:lnTo>
                  <a:pt x="f26" y="f33"/>
                </a:lnTo>
                <a:lnTo>
                  <a:pt x="f26" y="f34"/>
                </a:lnTo>
                <a:lnTo>
                  <a:pt x="f35" y="f36"/>
                </a:lnTo>
                <a:lnTo>
                  <a:pt x="f26" y="f28"/>
                </a:lnTo>
                <a:lnTo>
                  <a:pt x="f27" y="f27"/>
                </a:lnTo>
                <a:lnTo>
                  <a:pt x="f28" y="f32"/>
                </a:lnTo>
                <a:lnTo>
                  <a:pt x="f34" y="f31"/>
                </a:lnTo>
                <a:lnTo>
                  <a:pt x="f37" y="f11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0" y="f9"/>
                </a:lnTo>
                <a:lnTo>
                  <a:pt x="f37" y="f9"/>
                </a:lnTo>
                <a:lnTo>
                  <a:pt x="f43" y="f10"/>
                </a:lnTo>
                <a:lnTo>
                  <a:pt x="f44" y="f10"/>
                </a:lnTo>
                <a:lnTo>
                  <a:pt x="f45" y="f9"/>
                </a:lnTo>
                <a:lnTo>
                  <a:pt x="f44" y="f10"/>
                </a:lnTo>
                <a:lnTo>
                  <a:pt x="f44" y="f46"/>
                </a:lnTo>
                <a:lnTo>
                  <a:pt x="f37" y="f15"/>
                </a:lnTo>
                <a:lnTo>
                  <a:pt x="f37" y="f16"/>
                </a:lnTo>
                <a:lnTo>
                  <a:pt x="f40" y="f18"/>
                </a:lnTo>
                <a:lnTo>
                  <a:pt x="f47" y="f20"/>
                </a:lnTo>
                <a:lnTo>
                  <a:pt x="f48" y="f5"/>
                </a:lnTo>
                <a:lnTo>
                  <a:pt x="f49" y="f5"/>
                </a:lnTo>
                <a:lnTo>
                  <a:pt x="f50" y="f5"/>
                </a:lnTo>
                <a:lnTo>
                  <a:pt x="f51" y="f5"/>
                </a:lnTo>
                <a:lnTo>
                  <a:pt x="f52" y="f5"/>
                </a:lnTo>
                <a:lnTo>
                  <a:pt x="f53" y="f5"/>
                </a:lnTo>
                <a:lnTo>
                  <a:pt x="f6" y="f5"/>
                </a:lnTo>
                <a:lnTo>
                  <a:pt x="f53" y="f18"/>
                </a:lnTo>
                <a:lnTo>
                  <a:pt x="f54" y="f55"/>
                </a:lnTo>
                <a:lnTo>
                  <a:pt x="f52" y="f16"/>
                </a:lnTo>
                <a:lnTo>
                  <a:pt x="f56" y="f15"/>
                </a:lnTo>
                <a:lnTo>
                  <a:pt x="f56" y="f46"/>
                </a:lnTo>
                <a:lnTo>
                  <a:pt x="f51" y="f10"/>
                </a:lnTo>
                <a:lnTo>
                  <a:pt x="f50" y="f30"/>
                </a:lnTo>
                <a:lnTo>
                  <a:pt x="f57" y="f39"/>
                </a:lnTo>
                <a:lnTo>
                  <a:pt x="f24" y="f58"/>
                </a:lnTo>
                <a:lnTo>
                  <a:pt x="f24" y="f59"/>
                </a:lnTo>
                <a:lnTo>
                  <a:pt x="f23" y="f51"/>
                </a:lnTo>
                <a:lnTo>
                  <a:pt x="f19" y="f60"/>
                </a:lnTo>
                <a:lnTo>
                  <a:pt x="f8" y="f61"/>
                </a:lnTo>
                <a:lnTo>
                  <a:pt x="f9" y="f7"/>
                </a:lnTo>
                <a:lnTo>
                  <a:pt x="f13" y="f62"/>
                </a:lnTo>
                <a:lnTo>
                  <a:pt x="f55" y="f61"/>
                </a:lnTo>
                <a:lnTo>
                  <a:pt x="f18" y="f61"/>
                </a:lnTo>
                <a:lnTo>
                  <a:pt x="f20" y="f63"/>
                </a:lnTo>
                <a:lnTo>
                  <a:pt x="f5" y="f63"/>
                </a:lnTo>
                <a:lnTo>
                  <a:pt x="f5" y="f64"/>
                </a:lnTo>
                <a:lnTo>
                  <a:pt x="f20" y="f65"/>
                </a:lnTo>
                <a:lnTo>
                  <a:pt x="f18" y="f66"/>
                </a:lnTo>
                <a:lnTo>
                  <a:pt x="f55" y="f60"/>
                </a:lnTo>
                <a:lnTo>
                  <a:pt x="f67" y="f68"/>
                </a:lnTo>
                <a:lnTo>
                  <a:pt x="f15" y="f69"/>
                </a:lnTo>
                <a:lnTo>
                  <a:pt x="f46" y="f69"/>
                </a:lnTo>
                <a:lnTo>
                  <a:pt x="f9" y="f69"/>
                </a:lnTo>
                <a:lnTo>
                  <a:pt x="f30" y="f69"/>
                </a:lnTo>
                <a:lnTo>
                  <a:pt x="f42" y="f69"/>
                </a:lnTo>
                <a:lnTo>
                  <a:pt x="f41" y="f69"/>
                </a:lnTo>
                <a:lnTo>
                  <a:pt x="f39" y="f70"/>
                </a:lnTo>
                <a:lnTo>
                  <a:pt x="f11" y="f6"/>
                </a:lnTo>
                <a:lnTo>
                  <a:pt x="f14" y="f52"/>
                </a:lnTo>
                <a:lnTo>
                  <a:pt x="f71" y="f59"/>
                </a:lnTo>
                <a:lnTo>
                  <a:pt x="f21" y="f57"/>
                </a:lnTo>
                <a:lnTo>
                  <a:pt x="f71" y="f11"/>
                </a:lnTo>
                <a:lnTo>
                  <a:pt x="f71" y="f8"/>
                </a:lnTo>
                <a:lnTo>
                  <a:pt x="f71" y="f41"/>
                </a:lnTo>
                <a:lnTo>
                  <a:pt x="f17" y="f30"/>
                </a:lnTo>
                <a:lnTo>
                  <a:pt x="f14" y="f9"/>
                </a:lnTo>
                <a:lnTo>
                  <a:pt x="f11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4" name="Freeform 46"/>
          <p:cNvSpPr/>
          <p:nvPr/>
        </p:nvSpPr>
        <p:spPr>
          <a:xfrm>
            <a:off x="268200" y="5692680"/>
            <a:ext cx="1406520" cy="7524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772"/>
              <a:gd name="f7" fmla="val 949"/>
              <a:gd name="f8" fmla="val 1728"/>
              <a:gd name="f9" fmla="val 365"/>
              <a:gd name="f10" fmla="val 363"/>
              <a:gd name="f11" fmla="val 1729"/>
              <a:gd name="f12" fmla="val 330"/>
              <a:gd name="f13" fmla="val 1726"/>
              <a:gd name="f14" fmla="val 314"/>
              <a:gd name="f15" fmla="val 1733"/>
              <a:gd name="f16" fmla="val 309"/>
              <a:gd name="f17" fmla="val 1739"/>
              <a:gd name="f18" fmla="val 304"/>
              <a:gd name="f19" fmla="val 1742"/>
              <a:gd name="f20" fmla="val 297"/>
              <a:gd name="f21" fmla="val 1746"/>
              <a:gd name="f22" fmla="val 294"/>
              <a:gd name="f23" fmla="val 1747"/>
              <a:gd name="f24" fmla="val 292"/>
              <a:gd name="f25" fmla="val 291"/>
              <a:gd name="f26" fmla="val 243"/>
              <a:gd name="f27" fmla="val 1719"/>
              <a:gd name="f28" fmla="val 248"/>
              <a:gd name="f29" fmla="val 1718"/>
              <a:gd name="f30" fmla="val 1713"/>
              <a:gd name="f31" fmla="val 1706"/>
              <a:gd name="f32" fmla="val 236"/>
              <a:gd name="f33" fmla="val 1708"/>
              <a:gd name="f34" fmla="val 233"/>
              <a:gd name="f35" fmla="val 1709"/>
              <a:gd name="f36" fmla="val 231"/>
              <a:gd name="f37" fmla="val 226"/>
              <a:gd name="f38" fmla="val 1716"/>
              <a:gd name="f39" fmla="val 220"/>
              <a:gd name="f40" fmla="val 215"/>
              <a:gd name="f41" fmla="val 1721"/>
              <a:gd name="f42" fmla="val 208"/>
              <a:gd name="f43" fmla="val 203"/>
              <a:gd name="f44" fmla="val 200"/>
              <a:gd name="f45" fmla="val 198"/>
              <a:gd name="f46" fmla="val 1724"/>
              <a:gd name="f47" fmla="val 162"/>
              <a:gd name="f48" fmla="val 1691"/>
              <a:gd name="f49" fmla="val 168"/>
              <a:gd name="f50" fmla="val 167"/>
              <a:gd name="f51" fmla="val 155"/>
              <a:gd name="f52" fmla="val 1690"/>
              <a:gd name="f53" fmla="val 147"/>
              <a:gd name="f54" fmla="val 1688"/>
              <a:gd name="f55" fmla="val 140"/>
              <a:gd name="f56" fmla="val 1686"/>
              <a:gd name="f57" fmla="val 94"/>
              <a:gd name="f58" fmla="val 1645"/>
              <a:gd name="f59" fmla="val 119"/>
              <a:gd name="f60" fmla="val 1643"/>
              <a:gd name="f61" fmla="val 120"/>
              <a:gd name="f62" fmla="val 1640"/>
              <a:gd name="f63" fmla="val 122"/>
              <a:gd name="f64" fmla="val 1638"/>
              <a:gd name="f65" fmla="val 1637"/>
              <a:gd name="f66" fmla="val 1635"/>
              <a:gd name="f67" fmla="val 1632"/>
              <a:gd name="f68" fmla="val 1628"/>
              <a:gd name="f69" fmla="val 115"/>
              <a:gd name="f70" fmla="val 1618"/>
              <a:gd name="f71" fmla="val 107"/>
              <a:gd name="f72" fmla="val 1604"/>
              <a:gd name="f73" fmla="val 97"/>
              <a:gd name="f74" fmla="val 1587"/>
              <a:gd name="f75" fmla="val 86"/>
              <a:gd name="f76" fmla="val 1572"/>
              <a:gd name="f77" fmla="val 77"/>
              <a:gd name="f78" fmla="val 1559"/>
              <a:gd name="f79" fmla="val 72"/>
              <a:gd name="f80" fmla="val 1541"/>
              <a:gd name="f81" fmla="val 69"/>
              <a:gd name="f82" fmla="val 1528"/>
              <a:gd name="f83" fmla="val 1523"/>
              <a:gd name="f84" fmla="val 1519"/>
              <a:gd name="f85" fmla="val 1518"/>
              <a:gd name="f86" fmla="val 1489"/>
              <a:gd name="f87" fmla="val 74"/>
              <a:gd name="f88" fmla="val 1475"/>
              <a:gd name="f89" fmla="val 1453"/>
              <a:gd name="f90" fmla="val 71"/>
              <a:gd name="f91" fmla="val 1432"/>
              <a:gd name="f92" fmla="val 1410"/>
              <a:gd name="f93" fmla="val 81"/>
              <a:gd name="f94" fmla="val 1390"/>
              <a:gd name="f95" fmla="val 89"/>
              <a:gd name="f96" fmla="val 1377"/>
              <a:gd name="f97" fmla="val 96"/>
              <a:gd name="f98" fmla="val 1372"/>
              <a:gd name="f99" fmla="val 99"/>
              <a:gd name="f100" fmla="val 1367"/>
              <a:gd name="f101" fmla="val 101"/>
              <a:gd name="f102" fmla="val 1364"/>
              <a:gd name="f103" fmla="val 102"/>
              <a:gd name="f104" fmla="val 1360"/>
              <a:gd name="f105" fmla="val 104"/>
              <a:gd name="f106" fmla="val 1359"/>
              <a:gd name="f107" fmla="val 106"/>
              <a:gd name="f108" fmla="val 1356"/>
              <a:gd name="f109" fmla="val 1352"/>
              <a:gd name="f110" fmla="val 1294"/>
              <a:gd name="f111" fmla="val 1288"/>
              <a:gd name="f112" fmla="val 1279"/>
              <a:gd name="f113" fmla="val 1253"/>
              <a:gd name="f114" fmla="val 1230"/>
              <a:gd name="f115" fmla="val 63"/>
              <a:gd name="f116" fmla="val 1207"/>
              <a:gd name="f117" fmla="val 53"/>
              <a:gd name="f118" fmla="val 1179"/>
              <a:gd name="f119" fmla="val 46"/>
              <a:gd name="f120" fmla="val 1142"/>
              <a:gd name="f121" fmla="val 39"/>
              <a:gd name="f122" fmla="val 1141"/>
              <a:gd name="f123" fmla="val 1139"/>
              <a:gd name="f124" fmla="val 1093"/>
              <a:gd name="f125" fmla="val 38"/>
              <a:gd name="f126" fmla="val 1051"/>
              <a:gd name="f127" fmla="val 33"/>
              <a:gd name="f128" fmla="val 1008"/>
              <a:gd name="f129" fmla="val 26"/>
              <a:gd name="f130" fmla="val 964"/>
              <a:gd name="f131" fmla="val 15"/>
              <a:gd name="f132" fmla="val 911"/>
              <a:gd name="f133" fmla="val 929"/>
              <a:gd name="f134" fmla="val 931"/>
              <a:gd name="f135" fmla="val 54"/>
              <a:gd name="f136" fmla="val 56"/>
              <a:gd name="f137" fmla="val 932"/>
              <a:gd name="f138" fmla="val 59"/>
              <a:gd name="f139" fmla="val 883"/>
              <a:gd name="f140" fmla="val 61"/>
              <a:gd name="f141" fmla="val 830"/>
              <a:gd name="f142" fmla="val 777"/>
              <a:gd name="f143" fmla="val 724"/>
              <a:gd name="f144" fmla="val 673"/>
              <a:gd name="f145" fmla="val 130"/>
              <a:gd name="f146" fmla="val 626"/>
              <a:gd name="f147" fmla="val 157"/>
              <a:gd name="f148" fmla="val 613"/>
              <a:gd name="f149" fmla="val 163"/>
              <a:gd name="f150" fmla="val 557"/>
              <a:gd name="f151" fmla="val 195"/>
              <a:gd name="f152" fmla="val 562"/>
              <a:gd name="f153" fmla="val 196"/>
              <a:gd name="f154" fmla="val 572"/>
              <a:gd name="f155" fmla="val 587"/>
              <a:gd name="f156" fmla="val 205"/>
              <a:gd name="f157" fmla="val 600"/>
              <a:gd name="f158" fmla="val 210"/>
              <a:gd name="f159" fmla="val 611"/>
              <a:gd name="f160" fmla="val 213"/>
              <a:gd name="f161" fmla="val 573"/>
              <a:gd name="f162" fmla="val 530"/>
              <a:gd name="f163" fmla="val 484"/>
              <a:gd name="f164" fmla="val 263"/>
              <a:gd name="f165" fmla="val 430"/>
              <a:gd name="f166" fmla="val 274"/>
              <a:gd name="f167" fmla="val 425"/>
              <a:gd name="f168" fmla="val 350"/>
              <a:gd name="f169" fmla="val 405"/>
              <a:gd name="f170" fmla="val 325"/>
              <a:gd name="f171" fmla="val 406"/>
              <a:gd name="f172" fmla="val 327"/>
              <a:gd name="f173" fmla="val 410"/>
              <a:gd name="f174" fmla="val 329"/>
              <a:gd name="f175" fmla="val 367"/>
              <a:gd name="f176" fmla="val 349"/>
              <a:gd name="f177" fmla="val 324"/>
              <a:gd name="f178" fmla="val 372"/>
              <a:gd name="f179" fmla="val 281"/>
              <a:gd name="f180" fmla="val 395"/>
              <a:gd name="f181" fmla="val 279"/>
              <a:gd name="f182" fmla="val 396"/>
              <a:gd name="f183" fmla="val 277"/>
              <a:gd name="f184" fmla="val 221"/>
              <a:gd name="f185" fmla="val 431"/>
              <a:gd name="f186" fmla="val 464"/>
              <a:gd name="f187" fmla="val 76"/>
              <a:gd name="f188" fmla="val 501"/>
              <a:gd name="f189" fmla="val 142"/>
              <a:gd name="f190" fmla="val 515"/>
              <a:gd name="f191" fmla="val 545"/>
              <a:gd name="f192" fmla="val 66"/>
              <a:gd name="f193" fmla="val 575"/>
              <a:gd name="f194" fmla="val 634"/>
              <a:gd name="f195" fmla="val 87"/>
              <a:gd name="f196" fmla="val 623"/>
              <a:gd name="f197" fmla="val 153"/>
              <a:gd name="f198" fmla="val 621"/>
              <a:gd name="f199" fmla="val 223"/>
              <a:gd name="f200" fmla="val 616"/>
              <a:gd name="f201" fmla="val 615"/>
              <a:gd name="f202" fmla="val 618"/>
              <a:gd name="f203" fmla="val 375"/>
              <a:gd name="f204" fmla="val 373"/>
              <a:gd name="f205" fmla="val 620"/>
              <a:gd name="f206" fmla="val 449"/>
              <a:gd name="f207" fmla="val 631"/>
              <a:gd name="f208" fmla="val 520"/>
              <a:gd name="f209" fmla="val 633"/>
              <a:gd name="f210" fmla="val 524"/>
              <a:gd name="f211" fmla="val 595"/>
              <a:gd name="f212" fmla="val 641"/>
              <a:gd name="f213" fmla="val 663"/>
              <a:gd name="f214" fmla="val 654"/>
              <a:gd name="f215" fmla="val 671"/>
              <a:gd name="f216" fmla="val 734"/>
              <a:gd name="f217" fmla="val 674"/>
              <a:gd name="f218" fmla="val 742"/>
              <a:gd name="f219" fmla="val 669"/>
              <a:gd name="f220" fmla="val 772"/>
              <a:gd name="f221" fmla="val 658"/>
              <a:gd name="f222" fmla="val 800"/>
              <a:gd name="f223" fmla="val 648"/>
              <a:gd name="f224" fmla="val 797"/>
              <a:gd name="f225" fmla="val 649"/>
              <a:gd name="f226" fmla="val 795"/>
              <a:gd name="f227" fmla="val 651"/>
              <a:gd name="f228" fmla="val 762"/>
              <a:gd name="f229" fmla="val 681"/>
              <a:gd name="f230" fmla="val 803"/>
              <a:gd name="f231" fmla="val 699"/>
              <a:gd name="f232" fmla="val 840"/>
              <a:gd name="f233" fmla="val 719"/>
              <a:gd name="f234" fmla="val 873"/>
              <a:gd name="f235" fmla="val 899"/>
              <a:gd name="f236" fmla="val 770"/>
              <a:gd name="f237" fmla="val 922"/>
              <a:gd name="f238" fmla="val 939"/>
              <a:gd name="f239" fmla="val 829"/>
              <a:gd name="f240" fmla="val 950"/>
              <a:gd name="f241" fmla="val 858"/>
              <a:gd name="f242" fmla="val 955"/>
              <a:gd name="f243" fmla="val 881"/>
              <a:gd name="f244" fmla="val 887"/>
              <a:gd name="f245" fmla="val 954"/>
              <a:gd name="f246" fmla="val 952"/>
              <a:gd name="f247" fmla="val 907"/>
              <a:gd name="f248" fmla="val 947"/>
              <a:gd name="f249" fmla="val 987"/>
              <a:gd name="f250" fmla="val 940"/>
              <a:gd name="f251" fmla="val 1015"/>
              <a:gd name="f252" fmla="val 934"/>
              <a:gd name="f253" fmla="val 1050"/>
              <a:gd name="f254" fmla="val 925"/>
              <a:gd name="f255" fmla="val 1084"/>
              <a:gd name="f256" fmla="val 912"/>
              <a:gd name="f257" fmla="val 1121"/>
              <a:gd name="f258" fmla="val 896"/>
              <a:gd name="f259" fmla="val 1137"/>
              <a:gd name="f260" fmla="val 1152"/>
              <a:gd name="f261" fmla="val 877"/>
              <a:gd name="f262" fmla="val 1164"/>
              <a:gd name="f263" fmla="val 876"/>
              <a:gd name="f264" fmla="val 1177"/>
              <a:gd name="f265" fmla="val 872"/>
              <a:gd name="f266" fmla="val 1189"/>
              <a:gd name="f267" fmla="val 871"/>
              <a:gd name="f268" fmla="val 1197"/>
              <a:gd name="f269" fmla="val 869"/>
              <a:gd name="f270" fmla="val 1200"/>
              <a:gd name="f271" fmla="val 868"/>
              <a:gd name="f272" fmla="val 1241"/>
              <a:gd name="f273" fmla="val 856"/>
              <a:gd name="f274" fmla="val 1276"/>
              <a:gd name="f275" fmla="val 841"/>
              <a:gd name="f276" fmla="val 1304"/>
              <a:gd name="f277" fmla="val 820"/>
              <a:gd name="f278" fmla="val 1327"/>
              <a:gd name="f279" fmla="val 796"/>
              <a:gd name="f280" fmla="val 1347"/>
              <a:gd name="f281" fmla="val 747"/>
              <a:gd name="f282" fmla="val 720"/>
              <a:gd name="f283" fmla="val 1380"/>
              <a:gd name="f284" fmla="val 696"/>
              <a:gd name="f285" fmla="val 1385"/>
              <a:gd name="f286" fmla="val 672"/>
              <a:gd name="f287" fmla="val 1387"/>
              <a:gd name="f288" fmla="val 677"/>
              <a:gd name="f289" fmla="val 1389"/>
              <a:gd name="f290" fmla="val 679"/>
              <a:gd name="f291" fmla="val 682"/>
              <a:gd name="f292" fmla="val 684"/>
              <a:gd name="f293" fmla="val 686"/>
              <a:gd name="f294" fmla="val 691"/>
              <a:gd name="f295" fmla="val 694"/>
              <a:gd name="f296" fmla="val 729"/>
              <a:gd name="f297" fmla="val 1397"/>
              <a:gd name="f298" fmla="val 1407"/>
              <a:gd name="f299" fmla="val 1415"/>
              <a:gd name="f300" fmla="val 727"/>
              <a:gd name="f301" fmla="val 1418"/>
              <a:gd name="f302" fmla="val 1420"/>
              <a:gd name="f303" fmla="val 1422"/>
              <a:gd name="f304" fmla="val 740"/>
              <a:gd name="f305" fmla="val 1423"/>
              <a:gd name="f306" fmla="val 1433"/>
              <a:gd name="f307" fmla="val 763"/>
              <a:gd name="f308" fmla="val 1455"/>
              <a:gd name="f309" fmla="val 760"/>
              <a:gd name="f310" fmla="val 1461"/>
              <a:gd name="f311" fmla="val 758"/>
              <a:gd name="f312" fmla="val 753"/>
              <a:gd name="f313" fmla="val 1493"/>
              <a:gd name="f314" fmla="val 744"/>
              <a:gd name="f315" fmla="val 1498"/>
              <a:gd name="f316" fmla="val 773"/>
              <a:gd name="f317" fmla="val 1537"/>
              <a:gd name="f318" fmla="val 707"/>
              <a:gd name="f319" fmla="val 702"/>
              <a:gd name="f320" fmla="val 1542"/>
              <a:gd name="f321" fmla="val 1546"/>
              <a:gd name="f322" fmla="val 697"/>
              <a:gd name="f323" fmla="val 1547"/>
              <a:gd name="f324" fmla="val 1549"/>
              <a:gd name="f325" fmla="val 1567"/>
              <a:gd name="f326" fmla="val 1582"/>
              <a:gd name="f327" fmla="val 676"/>
              <a:gd name="f328" fmla="val 1595"/>
              <a:gd name="f329" fmla="val 666"/>
              <a:gd name="f330" fmla="val 1599"/>
              <a:gd name="f331" fmla="val 661"/>
              <a:gd name="f332" fmla="val 1602"/>
              <a:gd name="f333" fmla="val 1620"/>
              <a:gd name="f334" fmla="val 1642"/>
              <a:gd name="f335" fmla="val 653"/>
              <a:gd name="f336" fmla="val 1665"/>
              <a:gd name="f337" fmla="val 639"/>
              <a:gd name="f338" fmla="val 1703"/>
              <a:gd name="f339" fmla="val 601"/>
              <a:gd name="f340" fmla="val 578"/>
              <a:gd name="f341" fmla="val 565"/>
              <a:gd name="f342" fmla="val 555"/>
              <a:gd name="f343" fmla="val 547"/>
              <a:gd name="f344" fmla="val 1704"/>
              <a:gd name="f345" fmla="val 544"/>
              <a:gd name="f346" fmla="val 539"/>
              <a:gd name="f347" fmla="val 534"/>
              <a:gd name="f348" fmla="val 1701"/>
              <a:gd name="f349" fmla="val 1699"/>
              <a:gd name="f350" fmla="val 529"/>
              <a:gd name="f351" fmla="val 527"/>
              <a:gd name="f352" fmla="val 512"/>
              <a:gd name="f353" fmla="val 492"/>
              <a:gd name="f354" fmla="val 477"/>
              <a:gd name="f355" fmla="val 471"/>
              <a:gd name="f356" fmla="val 459"/>
              <a:gd name="f357" fmla="val 444"/>
              <a:gd name="f358" fmla="val 441"/>
              <a:gd name="f359" fmla="val 438"/>
              <a:gd name="f360" fmla="val 1711"/>
              <a:gd name="f361" fmla="val 434"/>
              <a:gd name="f362" fmla="val 1734"/>
              <a:gd name="f363" fmla="val 408"/>
              <a:gd name="f364" fmla="val 1757"/>
              <a:gd name="f365" fmla="val 382"/>
              <a:gd name="f366" fmla="val 603"/>
              <a:gd name="f367" fmla="val 421"/>
              <a:gd name="f368" fmla="val 582"/>
              <a:gd name="f369" fmla="val 481"/>
              <a:gd name="f370" fmla="val 540"/>
              <a:gd name="f371" fmla="val 522"/>
              <a:gd name="f372" fmla="val 497"/>
              <a:gd name="f373" fmla="+- 0 0 0"/>
              <a:gd name="f374" fmla="*/ f3 1 1772"/>
              <a:gd name="f375" fmla="*/ f4 1 949"/>
              <a:gd name="f376" fmla="*/ f373 f0 1"/>
              <a:gd name="f377" fmla="*/ 0 f374 1"/>
              <a:gd name="f378" fmla="*/ 1772 f374 1"/>
              <a:gd name="f379" fmla="*/ 949 f375 1"/>
              <a:gd name="f380" fmla="*/ 0 f375 1"/>
              <a:gd name="f381" fmla="*/ 2147483647 f374 1"/>
              <a:gd name="f382" fmla="*/ 2147483647 f375 1"/>
              <a:gd name="f383" fmla="*/ f376 1 f2"/>
              <a:gd name="f384" fmla="+- f38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77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  <a:cxn ang="f384">
                <a:pos x="f381" y="f382"/>
              </a:cxn>
            </a:cxnLst>
            <a:rect l="f377" t="f380" r="f378" b="f379"/>
            <a:pathLst>
              <a:path w="1772" h="949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6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3" y="f25"/>
                </a:lnTo>
                <a:lnTo>
                  <a:pt x="f6" y="f26"/>
                </a:lnTo>
                <a:lnTo>
                  <a:pt x="f27" y="f28"/>
                </a:lnTo>
                <a:lnTo>
                  <a:pt x="f29" y="f28"/>
                </a:lnTo>
                <a:lnTo>
                  <a:pt x="f30" y="f26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0" y="f37"/>
                </a:lnTo>
                <a:lnTo>
                  <a:pt x="f38" y="f39"/>
                </a:lnTo>
                <a:lnTo>
                  <a:pt x="f27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41" y="f45"/>
                </a:lnTo>
                <a:lnTo>
                  <a:pt x="f46" y="f47"/>
                </a:lnTo>
                <a:lnTo>
                  <a:pt x="f48" y="f49"/>
                </a:lnTo>
                <a:lnTo>
                  <a:pt x="f48" y="f50"/>
                </a:lnTo>
                <a:lnTo>
                  <a:pt x="f48" y="f51"/>
                </a:lnTo>
                <a:lnTo>
                  <a:pt x="f52" y="f53"/>
                </a:lnTo>
                <a:lnTo>
                  <a:pt x="f54" y="f55"/>
                </a:lnTo>
                <a:lnTo>
                  <a:pt x="f56" y="f57"/>
                </a:lnTo>
                <a:lnTo>
                  <a:pt x="f58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63"/>
                </a:lnTo>
                <a:lnTo>
                  <a:pt x="f65" y="f63"/>
                </a:lnTo>
                <a:lnTo>
                  <a:pt x="f66" y="f61"/>
                </a:lnTo>
                <a:lnTo>
                  <a:pt x="f67" y="f59"/>
                </a:lnTo>
                <a:lnTo>
                  <a:pt x="f68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1"/>
                </a:lnTo>
                <a:lnTo>
                  <a:pt x="f83" y="f81"/>
                </a:lnTo>
                <a:lnTo>
                  <a:pt x="f84" y="f81"/>
                </a:lnTo>
                <a:lnTo>
                  <a:pt x="f85" y="f81"/>
                </a:lnTo>
                <a:lnTo>
                  <a:pt x="f86" y="f87"/>
                </a:lnTo>
                <a:lnTo>
                  <a:pt x="f88" y="f79"/>
                </a:lnTo>
                <a:lnTo>
                  <a:pt x="f89" y="f90"/>
                </a:lnTo>
                <a:lnTo>
                  <a:pt x="f91" y="f87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7"/>
                </a:lnTo>
                <a:lnTo>
                  <a:pt x="f109" y="f107"/>
                </a:lnTo>
                <a:lnTo>
                  <a:pt x="f110" y="f71"/>
                </a:lnTo>
                <a:lnTo>
                  <a:pt x="f111" y="f103"/>
                </a:lnTo>
                <a:lnTo>
                  <a:pt x="f112" y="f97"/>
                </a:lnTo>
                <a:lnTo>
                  <a:pt x="f113" y="f77"/>
                </a:lnTo>
                <a:lnTo>
                  <a:pt x="f114" y="f115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121"/>
                </a:lnTo>
                <a:lnTo>
                  <a:pt x="f123" y="f121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5"/>
                </a:lnTo>
                <a:lnTo>
                  <a:pt x="f133" y="f117"/>
                </a:lnTo>
                <a:lnTo>
                  <a:pt x="f134" y="f135"/>
                </a:lnTo>
                <a:lnTo>
                  <a:pt x="f134" y="f136"/>
                </a:lnTo>
                <a:lnTo>
                  <a:pt x="f137" y="f138"/>
                </a:lnTo>
                <a:lnTo>
                  <a:pt x="f139" y="f140"/>
                </a:lnTo>
                <a:lnTo>
                  <a:pt x="f141" y="f81"/>
                </a:lnTo>
                <a:lnTo>
                  <a:pt x="f142" y="f75"/>
                </a:lnTo>
                <a:lnTo>
                  <a:pt x="f143" y="f107"/>
                </a:lnTo>
                <a:lnTo>
                  <a:pt x="f144" y="f145"/>
                </a:lnTo>
                <a:lnTo>
                  <a:pt x="f146" y="f147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4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36"/>
                </a:lnTo>
                <a:lnTo>
                  <a:pt x="f162" y="f28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6"/>
                </a:lnTo>
                <a:lnTo>
                  <a:pt x="f168" y="f166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82"/>
                </a:lnTo>
                <a:lnTo>
                  <a:pt x="f183" y="f182"/>
                </a:lnTo>
                <a:lnTo>
                  <a:pt x="f184" y="f185"/>
                </a:lnTo>
                <a:lnTo>
                  <a:pt x="f147" y="f186"/>
                </a:lnTo>
                <a:lnTo>
                  <a:pt x="f187" y="f188"/>
                </a:lnTo>
                <a:lnTo>
                  <a:pt x="f189" y="f190"/>
                </a:lnTo>
                <a:lnTo>
                  <a:pt x="f103" y="f191"/>
                </a:lnTo>
                <a:lnTo>
                  <a:pt x="f192" y="f193"/>
                </a:lnTo>
                <a:lnTo>
                  <a:pt x="f5" y="f194"/>
                </a:lnTo>
                <a:lnTo>
                  <a:pt x="f195" y="f146"/>
                </a:lnTo>
                <a:lnTo>
                  <a:pt x="f61" y="f196"/>
                </a:lnTo>
                <a:lnTo>
                  <a:pt x="f197" y="f198"/>
                </a:lnTo>
                <a:lnTo>
                  <a:pt x="f51" y="f198"/>
                </a:lnTo>
                <a:lnTo>
                  <a:pt x="f199" y="f200"/>
                </a:lnTo>
                <a:lnTo>
                  <a:pt x="f24" y="f201"/>
                </a:lnTo>
                <a:lnTo>
                  <a:pt x="f174" y="f200"/>
                </a:lnTo>
                <a:lnTo>
                  <a:pt x="f9" y="f202"/>
                </a:lnTo>
                <a:lnTo>
                  <a:pt x="f203" y="f202"/>
                </a:lnTo>
                <a:lnTo>
                  <a:pt x="f204" y="f205"/>
                </a:lnTo>
                <a:lnTo>
                  <a:pt x="f206" y="f146"/>
                </a:lnTo>
                <a:lnTo>
                  <a:pt x="f190" y="f207"/>
                </a:lnTo>
                <a:lnTo>
                  <a:pt x="f208" y="f209"/>
                </a:lnTo>
                <a:lnTo>
                  <a:pt x="f210" y="f207"/>
                </a:lnTo>
                <a:lnTo>
                  <a:pt x="f211" y="f212"/>
                </a:lnTo>
                <a:lnTo>
                  <a:pt x="f213" y="f214"/>
                </a:lnTo>
                <a:lnTo>
                  <a:pt x="f143" y="f215"/>
                </a:lnTo>
                <a:lnTo>
                  <a:pt x="f216" y="f217"/>
                </a:lnTo>
                <a:lnTo>
                  <a:pt x="f218" y="f219"/>
                </a:lnTo>
                <a:lnTo>
                  <a:pt x="f220" y="f221"/>
                </a:lnTo>
                <a:lnTo>
                  <a:pt x="f222" y="f223"/>
                </a:lnTo>
                <a:lnTo>
                  <a:pt x="f224" y="f225"/>
                </a:lnTo>
                <a:lnTo>
                  <a:pt x="f226" y="f227"/>
                </a:lnTo>
                <a:lnTo>
                  <a:pt x="f228" y="f229"/>
                </a:lnTo>
                <a:lnTo>
                  <a:pt x="f230" y="f231"/>
                </a:lnTo>
                <a:lnTo>
                  <a:pt x="f232" y="f233"/>
                </a:lnTo>
                <a:lnTo>
                  <a:pt x="f234" y="f218"/>
                </a:lnTo>
                <a:lnTo>
                  <a:pt x="f235" y="f236"/>
                </a:lnTo>
                <a:lnTo>
                  <a:pt x="f237" y="f222"/>
                </a:lnTo>
                <a:lnTo>
                  <a:pt x="f238" y="f239"/>
                </a:lnTo>
                <a:lnTo>
                  <a:pt x="f240" y="f241"/>
                </a:lnTo>
                <a:lnTo>
                  <a:pt x="f242" y="f243"/>
                </a:lnTo>
                <a:lnTo>
                  <a:pt x="f242" y="f244"/>
                </a:lnTo>
                <a:lnTo>
                  <a:pt x="f245" y="f235"/>
                </a:lnTo>
                <a:lnTo>
                  <a:pt x="f246" y="f247"/>
                </a:lnTo>
                <a:lnTo>
                  <a:pt x="f248" y="f7"/>
                </a:lnTo>
                <a:lnTo>
                  <a:pt x="f249" y="f250"/>
                </a:lnTo>
                <a:lnTo>
                  <a:pt x="f251" y="f252"/>
                </a:lnTo>
                <a:lnTo>
                  <a:pt x="f253" y="f254"/>
                </a:lnTo>
                <a:lnTo>
                  <a:pt x="f255" y="f256"/>
                </a:lnTo>
                <a:lnTo>
                  <a:pt x="f257" y="f258"/>
                </a:lnTo>
                <a:lnTo>
                  <a:pt x="f259" y="f244"/>
                </a:lnTo>
                <a:lnTo>
                  <a:pt x="f260" y="f261"/>
                </a:lnTo>
                <a:lnTo>
                  <a:pt x="f262" y="f263"/>
                </a:lnTo>
                <a:lnTo>
                  <a:pt x="f264" y="f265"/>
                </a:lnTo>
                <a:lnTo>
                  <a:pt x="f266" y="f267"/>
                </a:lnTo>
                <a:lnTo>
                  <a:pt x="f268" y="f269"/>
                </a:lnTo>
                <a:lnTo>
                  <a:pt x="f270" y="f271"/>
                </a:lnTo>
                <a:lnTo>
                  <a:pt x="f272" y="f273"/>
                </a:lnTo>
                <a:lnTo>
                  <a:pt x="f274" y="f275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20"/>
                </a:lnTo>
                <a:lnTo>
                  <a:pt x="f104" y="f281"/>
                </a:lnTo>
                <a:lnTo>
                  <a:pt x="f98" y="f282"/>
                </a:lnTo>
                <a:lnTo>
                  <a:pt x="f283" y="f284"/>
                </a:lnTo>
                <a:lnTo>
                  <a:pt x="f285" y="f286"/>
                </a:lnTo>
                <a:lnTo>
                  <a:pt x="f287" y="f288"/>
                </a:lnTo>
                <a:lnTo>
                  <a:pt x="f289" y="f290"/>
                </a:lnTo>
                <a:lnTo>
                  <a:pt x="f289" y="f291"/>
                </a:lnTo>
                <a:lnTo>
                  <a:pt x="f289" y="f292"/>
                </a:lnTo>
                <a:lnTo>
                  <a:pt x="f289" y="f293"/>
                </a:lnTo>
                <a:lnTo>
                  <a:pt x="f289" y="f294"/>
                </a:lnTo>
                <a:lnTo>
                  <a:pt x="f289" y="f295"/>
                </a:lnTo>
                <a:lnTo>
                  <a:pt x="f289" y="f284"/>
                </a:lnTo>
                <a:lnTo>
                  <a:pt x="f285" y="f296"/>
                </a:lnTo>
                <a:lnTo>
                  <a:pt x="f289" y="f296"/>
                </a:lnTo>
                <a:lnTo>
                  <a:pt x="f297" y="f296"/>
                </a:lnTo>
                <a:lnTo>
                  <a:pt x="f298" y="f296"/>
                </a:lnTo>
                <a:lnTo>
                  <a:pt x="f299" y="f300"/>
                </a:lnTo>
                <a:lnTo>
                  <a:pt x="f301" y="f300"/>
                </a:lnTo>
                <a:lnTo>
                  <a:pt x="f302" y="f300"/>
                </a:lnTo>
                <a:lnTo>
                  <a:pt x="f302" y="f216"/>
                </a:lnTo>
                <a:lnTo>
                  <a:pt x="f303" y="f304"/>
                </a:lnTo>
                <a:lnTo>
                  <a:pt x="f305" y="f281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88" y="f312"/>
                </a:lnTo>
                <a:lnTo>
                  <a:pt x="f313" y="f314"/>
                </a:lnTo>
                <a:lnTo>
                  <a:pt x="f315" y="f316"/>
                </a:lnTo>
                <a:lnTo>
                  <a:pt x="f317" y="f318"/>
                </a:lnTo>
                <a:lnTo>
                  <a:pt x="f80" y="f319"/>
                </a:lnTo>
                <a:lnTo>
                  <a:pt x="f320" y="f231"/>
                </a:lnTo>
                <a:lnTo>
                  <a:pt x="f321" y="f322"/>
                </a:lnTo>
                <a:lnTo>
                  <a:pt x="f323" y="f284"/>
                </a:lnTo>
                <a:lnTo>
                  <a:pt x="f324" y="f295"/>
                </a:lnTo>
                <a:lnTo>
                  <a:pt x="f325" y="f293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221"/>
                </a:lnTo>
                <a:lnTo>
                  <a:pt x="f333" y="f221"/>
                </a:lnTo>
                <a:lnTo>
                  <a:pt x="f334" y="f335"/>
                </a:lnTo>
                <a:lnTo>
                  <a:pt x="f336" y="f337"/>
                </a:lnTo>
                <a:lnTo>
                  <a:pt x="f56" y="f196"/>
                </a:lnTo>
                <a:lnTo>
                  <a:pt x="f338" y="f339"/>
                </a:lnTo>
                <a:lnTo>
                  <a:pt x="f35" y="f340"/>
                </a:lnTo>
                <a:lnTo>
                  <a:pt x="f35" y="f341"/>
                </a:lnTo>
                <a:lnTo>
                  <a:pt x="f35" y="f342"/>
                </a:lnTo>
                <a:lnTo>
                  <a:pt x="f31" y="f343"/>
                </a:lnTo>
                <a:lnTo>
                  <a:pt x="f31" y="f191"/>
                </a:lnTo>
                <a:lnTo>
                  <a:pt x="f344" y="f345"/>
                </a:lnTo>
                <a:lnTo>
                  <a:pt x="f338" y="f346"/>
                </a:lnTo>
                <a:lnTo>
                  <a:pt x="f338" y="f347"/>
                </a:lnTo>
                <a:lnTo>
                  <a:pt x="f348" y="f162"/>
                </a:lnTo>
                <a:lnTo>
                  <a:pt x="f349" y="f350"/>
                </a:lnTo>
                <a:lnTo>
                  <a:pt x="f349" y="f351"/>
                </a:lnTo>
                <a:lnTo>
                  <a:pt x="f338" y="f352"/>
                </a:lnTo>
                <a:lnTo>
                  <a:pt x="f344" y="f353"/>
                </a:lnTo>
                <a:lnTo>
                  <a:pt x="f31" y="f354"/>
                </a:lnTo>
                <a:lnTo>
                  <a:pt x="f31" y="f355"/>
                </a:lnTo>
                <a:lnTo>
                  <a:pt x="f344" y="f356"/>
                </a:lnTo>
                <a:lnTo>
                  <a:pt x="f348" y="f357"/>
                </a:lnTo>
                <a:lnTo>
                  <a:pt x="f31" y="f358"/>
                </a:lnTo>
                <a:lnTo>
                  <a:pt x="f35" y="f359"/>
                </a:lnTo>
                <a:lnTo>
                  <a:pt x="f360" y="f361"/>
                </a:lnTo>
                <a:lnTo>
                  <a:pt x="f362" y="f173"/>
                </a:lnTo>
                <a:lnTo>
                  <a:pt x="f362" y="f363"/>
                </a:lnTo>
                <a:lnTo>
                  <a:pt x="f364" y="f365"/>
                </a:lnTo>
                <a:lnTo>
                  <a:pt x="f8" y="f9"/>
                </a:lnTo>
                <a:close/>
                <a:moveTo>
                  <a:pt x="f361" y="f161"/>
                </a:moveTo>
                <a:lnTo>
                  <a:pt x="f180" y="f366"/>
                </a:lnTo>
                <a:lnTo>
                  <a:pt x="f367" y="f368"/>
                </a:lnTo>
                <a:lnTo>
                  <a:pt x="f206" y="f152"/>
                </a:lnTo>
                <a:lnTo>
                  <a:pt x="f369" y="f370"/>
                </a:lnTo>
                <a:lnTo>
                  <a:pt x="f352" y="f371"/>
                </a:lnTo>
                <a:lnTo>
                  <a:pt x="f372" y="f162"/>
                </a:lnTo>
                <a:lnTo>
                  <a:pt x="f163" y="f346"/>
                </a:lnTo>
                <a:lnTo>
                  <a:pt x="f356" y="f150"/>
                </a:lnTo>
                <a:lnTo>
                  <a:pt x="f361" y="f161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5" name="Freeform 47"/>
          <p:cNvSpPr/>
          <p:nvPr/>
        </p:nvSpPr>
        <p:spPr>
          <a:xfrm>
            <a:off x="334800" y="5715000"/>
            <a:ext cx="1298880" cy="6904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37"/>
              <a:gd name="f8" fmla="val 869"/>
              <a:gd name="f9" fmla="val 1614"/>
              <a:gd name="f10" fmla="val 226"/>
              <a:gd name="f11" fmla="val 1606"/>
              <a:gd name="f12" fmla="val 216"/>
              <a:gd name="f13" fmla="val 1597"/>
              <a:gd name="f14" fmla="val 206"/>
              <a:gd name="f15" fmla="val 1591"/>
              <a:gd name="f16" fmla="val 200"/>
              <a:gd name="f17" fmla="val 1586"/>
              <a:gd name="f18" fmla="val 196"/>
              <a:gd name="f19" fmla="val 1582"/>
              <a:gd name="f20" fmla="val 193"/>
              <a:gd name="f21" fmla="val 1581"/>
              <a:gd name="f22" fmla="val 191"/>
              <a:gd name="f23" fmla="val 1577"/>
              <a:gd name="f24" fmla="val 190"/>
              <a:gd name="f25" fmla="val 1584"/>
              <a:gd name="f26" fmla="val 188"/>
              <a:gd name="f27" fmla="val 1587"/>
              <a:gd name="f28" fmla="val 187"/>
              <a:gd name="f29" fmla="val 1592"/>
              <a:gd name="f30" fmla="val 183"/>
              <a:gd name="f31" fmla="val 1596"/>
              <a:gd name="f32" fmla="val 182"/>
              <a:gd name="f33" fmla="val 178"/>
              <a:gd name="f34" fmla="val 1602"/>
              <a:gd name="f35" fmla="val 172"/>
              <a:gd name="f36" fmla="val 1604"/>
              <a:gd name="f37" fmla="val 168"/>
              <a:gd name="f38" fmla="val 1607"/>
              <a:gd name="f39" fmla="val 163"/>
              <a:gd name="f40" fmla="val 160"/>
              <a:gd name="f41" fmla="val 1609"/>
              <a:gd name="f42" fmla="val 157"/>
              <a:gd name="f43" fmla="val 155"/>
              <a:gd name="f44" fmla="val 153"/>
              <a:gd name="f45" fmla="val 1601"/>
              <a:gd name="f46" fmla="val 1579"/>
              <a:gd name="f47" fmla="val 1576"/>
              <a:gd name="f48" fmla="val 152"/>
              <a:gd name="f49" fmla="val 1571"/>
              <a:gd name="f50" fmla="val 150"/>
              <a:gd name="f51" fmla="val 1569"/>
              <a:gd name="f52" fmla="val 148"/>
              <a:gd name="f53" fmla="val 1568"/>
              <a:gd name="f54" fmla="val 145"/>
              <a:gd name="f55" fmla="val 144"/>
              <a:gd name="f56" fmla="val 1574"/>
              <a:gd name="f57" fmla="val 139"/>
              <a:gd name="f58" fmla="val 134"/>
              <a:gd name="f59" fmla="val 129"/>
              <a:gd name="f60" fmla="val 124"/>
              <a:gd name="f61" fmla="val 117"/>
              <a:gd name="f62" fmla="val 112"/>
              <a:gd name="f63" fmla="val 109"/>
              <a:gd name="f64" fmla="val 107"/>
              <a:gd name="f65" fmla="val 106"/>
              <a:gd name="f66" fmla="val 102"/>
              <a:gd name="f67" fmla="val 101"/>
              <a:gd name="f68" fmla="val 1572"/>
              <a:gd name="f69" fmla="val 104"/>
              <a:gd name="f70" fmla="val 1564"/>
              <a:gd name="f71" fmla="val 1559"/>
              <a:gd name="f72" fmla="val 1549"/>
              <a:gd name="f73" fmla="val 1538"/>
              <a:gd name="f74" fmla="val 1525"/>
              <a:gd name="f75" fmla="val 94"/>
              <a:gd name="f76" fmla="val 1515"/>
              <a:gd name="f77" fmla="val 86"/>
              <a:gd name="f78" fmla="val 1501"/>
              <a:gd name="f79" fmla="val 77"/>
              <a:gd name="f80" fmla="val 1488"/>
              <a:gd name="f81" fmla="val 68"/>
              <a:gd name="f82" fmla="val 1477"/>
              <a:gd name="f83" fmla="val 61"/>
              <a:gd name="f84" fmla="val 1468"/>
              <a:gd name="f85" fmla="val 58"/>
              <a:gd name="f86" fmla="val 1458"/>
              <a:gd name="f87" fmla="val 56"/>
              <a:gd name="f88" fmla="val 1450"/>
              <a:gd name="f89" fmla="val 54"/>
              <a:gd name="f90" fmla="val 1445"/>
              <a:gd name="f91" fmla="val 1440"/>
              <a:gd name="f92" fmla="val 1439"/>
              <a:gd name="f93" fmla="val 1437"/>
              <a:gd name="f94" fmla="val 59"/>
              <a:gd name="f95" fmla="val 1444"/>
              <a:gd name="f96" fmla="val 63"/>
              <a:gd name="f97" fmla="val 66"/>
              <a:gd name="f98" fmla="val 1447"/>
              <a:gd name="f99" fmla="val 69"/>
              <a:gd name="f100" fmla="val 71"/>
              <a:gd name="f101" fmla="val 1448"/>
              <a:gd name="f102" fmla="val 74"/>
              <a:gd name="f103" fmla="val 79"/>
              <a:gd name="f104" fmla="val 1430"/>
              <a:gd name="f105" fmla="val 1419"/>
              <a:gd name="f106" fmla="val 1409"/>
              <a:gd name="f107" fmla="val 1394"/>
              <a:gd name="f108" fmla="val 1376"/>
              <a:gd name="f109" fmla="val 1356"/>
              <a:gd name="f110" fmla="val 1338"/>
              <a:gd name="f111" fmla="val 64"/>
              <a:gd name="f112" fmla="val 1319"/>
              <a:gd name="f113" fmla="val 72"/>
              <a:gd name="f114" fmla="val 1306"/>
              <a:gd name="f115" fmla="val 1296"/>
              <a:gd name="f116" fmla="val 84"/>
              <a:gd name="f117" fmla="val 1288"/>
              <a:gd name="f118" fmla="val 87"/>
              <a:gd name="f119" fmla="val 1283"/>
              <a:gd name="f120" fmla="val 91"/>
              <a:gd name="f121" fmla="val 1278"/>
              <a:gd name="f122" fmla="val 1275"/>
              <a:gd name="f123" fmla="val 1272"/>
              <a:gd name="f124" fmla="val 1270"/>
              <a:gd name="f125" fmla="val 1273"/>
              <a:gd name="f126" fmla="val 1276"/>
              <a:gd name="f127" fmla="val 96"/>
              <a:gd name="f128" fmla="val 1280"/>
              <a:gd name="f129" fmla="val 99"/>
              <a:gd name="f130" fmla="val 1285"/>
              <a:gd name="f131" fmla="val 1286"/>
              <a:gd name="f132" fmla="val 110"/>
              <a:gd name="f133" fmla="val 1265"/>
              <a:gd name="f134" fmla="val 1253"/>
              <a:gd name="f135" fmla="val 114"/>
              <a:gd name="f136" fmla="val 1248"/>
              <a:gd name="f137" fmla="val 115"/>
              <a:gd name="f138" fmla="val 1243"/>
              <a:gd name="f139" fmla="val 1240"/>
              <a:gd name="f140" fmla="val 119"/>
              <a:gd name="f141" fmla="val 1237"/>
              <a:gd name="f142" fmla="val 120"/>
              <a:gd name="f143" fmla="val 1235"/>
              <a:gd name="f144" fmla="val 1232"/>
              <a:gd name="f145" fmla="val 122"/>
              <a:gd name="f146" fmla="val 1229"/>
              <a:gd name="f147" fmla="val 1227"/>
              <a:gd name="f148" fmla="val 125"/>
              <a:gd name="f149" fmla="val 1225"/>
              <a:gd name="f150" fmla="val 1214"/>
              <a:gd name="f151" fmla="val 1199"/>
              <a:gd name="f152" fmla="val 1179"/>
              <a:gd name="f153" fmla="val 76"/>
              <a:gd name="f154" fmla="val 1154"/>
              <a:gd name="f155" fmla="val 1134"/>
              <a:gd name="f156" fmla="val 46"/>
              <a:gd name="f157" fmla="val 1113"/>
              <a:gd name="f158" fmla="val 38"/>
              <a:gd name="f159" fmla="val 1088"/>
              <a:gd name="f160" fmla="val 31"/>
              <a:gd name="f161" fmla="val 1053"/>
              <a:gd name="f162" fmla="val 26"/>
              <a:gd name="f163" fmla="val 1005"/>
              <a:gd name="f164" fmla="val 23"/>
              <a:gd name="f165" fmla="val 961"/>
              <a:gd name="f166" fmla="val 18"/>
              <a:gd name="f167" fmla="val 918"/>
              <a:gd name="f168" fmla="val 11"/>
              <a:gd name="f169" fmla="val 873"/>
              <a:gd name="f170" fmla="val 3"/>
              <a:gd name="f171" fmla="val 876"/>
              <a:gd name="f172" fmla="val 881"/>
              <a:gd name="f173" fmla="val 21"/>
              <a:gd name="f174" fmla="val 885"/>
              <a:gd name="f175" fmla="val 29"/>
              <a:gd name="f176" fmla="val 888"/>
              <a:gd name="f177" fmla="val 34"/>
              <a:gd name="f178" fmla="val 890"/>
              <a:gd name="f179" fmla="val 39"/>
              <a:gd name="f180" fmla="val 893"/>
              <a:gd name="f181" fmla="val 44"/>
              <a:gd name="f182" fmla="val 896"/>
              <a:gd name="f183" fmla="val 48"/>
              <a:gd name="f184" fmla="val 899"/>
              <a:gd name="f185" fmla="val 51"/>
              <a:gd name="f186" fmla="val 901"/>
              <a:gd name="f187" fmla="val 861"/>
              <a:gd name="f188" fmla="val 820"/>
              <a:gd name="f189" fmla="val 779"/>
              <a:gd name="f190" fmla="val 49"/>
              <a:gd name="f191" fmla="val 741"/>
              <a:gd name="f192" fmla="val 703"/>
              <a:gd name="f193" fmla="val 646"/>
              <a:gd name="f194" fmla="val 594"/>
              <a:gd name="f195" fmla="val 544"/>
              <a:gd name="f196" fmla="val 547"/>
              <a:gd name="f197" fmla="val 147"/>
              <a:gd name="f198" fmla="val 557"/>
              <a:gd name="f199" fmla="val 569"/>
              <a:gd name="f200" fmla="val 580"/>
              <a:gd name="f201" fmla="val 592"/>
              <a:gd name="f202" fmla="val 602"/>
              <a:gd name="f203" fmla="val 608"/>
              <a:gd name="f204" fmla="val 612"/>
              <a:gd name="f205" fmla="val 567"/>
              <a:gd name="f206" fmla="val 521"/>
              <a:gd name="f207" fmla="val 470"/>
              <a:gd name="f208" fmla="val 228"/>
              <a:gd name="f209" fmla="val 413"/>
              <a:gd name="f210" fmla="val 246"/>
              <a:gd name="f211" fmla="val 349"/>
              <a:gd name="f212" fmla="val 261"/>
              <a:gd name="f213" fmla="val 341"/>
              <a:gd name="f214" fmla="val 342"/>
              <a:gd name="f215" fmla="val 344"/>
              <a:gd name="f216" fmla="val 263"/>
              <a:gd name="f217" fmla="val 347"/>
              <a:gd name="f218" fmla="val 266"/>
              <a:gd name="f219" fmla="val 350"/>
              <a:gd name="f220" fmla="val 269"/>
              <a:gd name="f221" fmla="val 354"/>
              <a:gd name="f222" fmla="val 272"/>
              <a:gd name="f223" fmla="val 359"/>
              <a:gd name="f224" fmla="val 276"/>
              <a:gd name="f225" fmla="val 364"/>
              <a:gd name="f226" fmla="val 277"/>
              <a:gd name="f227" fmla="val 367"/>
              <a:gd name="f228" fmla="val 281"/>
              <a:gd name="f229" fmla="val 375"/>
              <a:gd name="f230" fmla="val 284"/>
              <a:gd name="f231" fmla="val 382"/>
              <a:gd name="f232" fmla="val 286"/>
              <a:gd name="f233" fmla="val 387"/>
              <a:gd name="f234" fmla="val 287"/>
              <a:gd name="f235" fmla="val 389"/>
              <a:gd name="f236" fmla="val 390"/>
              <a:gd name="f237" fmla="val 329"/>
              <a:gd name="f238" fmla="val 315"/>
              <a:gd name="f239" fmla="val 345"/>
              <a:gd name="f240" fmla="val 210"/>
              <a:gd name="f241" fmla="val 377"/>
              <a:gd name="f242" fmla="val 415"/>
              <a:gd name="f243" fmla="val 448"/>
              <a:gd name="f244" fmla="val 88"/>
              <a:gd name="f245" fmla="val 449"/>
              <a:gd name="f246" fmla="val 97"/>
              <a:gd name="f247" fmla="val 451"/>
              <a:gd name="f248" fmla="val 453"/>
              <a:gd name="f249" fmla="val 116"/>
              <a:gd name="f250" fmla="val 137"/>
              <a:gd name="f251" fmla="val 472"/>
              <a:gd name="f252" fmla="val 53"/>
              <a:gd name="f253" fmla="val 512"/>
              <a:gd name="f254" fmla="val 555"/>
              <a:gd name="f255" fmla="val 35"/>
              <a:gd name="f256" fmla="val 552"/>
              <a:gd name="f257" fmla="val 548"/>
              <a:gd name="f258" fmla="val 545"/>
              <a:gd name="f259" fmla="val 208"/>
              <a:gd name="f260" fmla="val 283"/>
              <a:gd name="f261" fmla="val 314"/>
              <a:gd name="f262" fmla="val 520"/>
              <a:gd name="f263" fmla="val 494"/>
              <a:gd name="f264" fmla="val 408"/>
              <a:gd name="f265" fmla="val 458"/>
              <a:gd name="f266" fmla="val 426"/>
              <a:gd name="f267" fmla="val 534"/>
              <a:gd name="f268" fmla="val 398"/>
              <a:gd name="f269" fmla="val 599"/>
              <a:gd name="f270" fmla="val 663"/>
              <a:gd name="f271" fmla="val 727"/>
              <a:gd name="f272" fmla="val 789"/>
              <a:gd name="f273" fmla="val 340"/>
              <a:gd name="f274" fmla="val 847"/>
              <a:gd name="f275" fmla="val 339"/>
              <a:gd name="f276" fmla="val 947"/>
              <a:gd name="f277" fmla="val 348"/>
              <a:gd name="f278" fmla="val 987"/>
              <a:gd name="f279" fmla="val 362"/>
              <a:gd name="f280" fmla="val 1007"/>
              <a:gd name="f281" fmla="val 372"/>
              <a:gd name="f282" fmla="val 1023"/>
              <a:gd name="f283" fmla="val 383"/>
              <a:gd name="f284" fmla="val 977"/>
              <a:gd name="f285" fmla="val 924"/>
              <a:gd name="f286" fmla="val 373"/>
              <a:gd name="f287" fmla="val 866"/>
              <a:gd name="f288" fmla="val 804"/>
              <a:gd name="f289" fmla="val 739"/>
              <a:gd name="f290" fmla="val 393"/>
              <a:gd name="f291" fmla="val 673"/>
              <a:gd name="f292" fmla="val 605"/>
              <a:gd name="f293" fmla="val 429"/>
              <a:gd name="f294" fmla="val 541"/>
              <a:gd name="f295" fmla="val 454"/>
              <a:gd name="f296" fmla="val 476"/>
              <a:gd name="f297" fmla="val 484"/>
              <a:gd name="f298" fmla="val 417"/>
              <a:gd name="f299" fmla="val 392"/>
              <a:gd name="f300" fmla="val 537"/>
              <a:gd name="f301" fmla="val 553"/>
              <a:gd name="f302" fmla="val 433"/>
              <a:gd name="f303" fmla="val 560"/>
              <a:gd name="f304" fmla="val 438"/>
              <a:gd name="f305" fmla="val 558"/>
              <a:gd name="f306" fmla="val 513"/>
              <a:gd name="f307" fmla="val 570"/>
              <a:gd name="f308" fmla="val 584"/>
              <a:gd name="f309" fmla="val 583"/>
              <a:gd name="f310" fmla="val 648"/>
              <a:gd name="f311" fmla="val 600"/>
              <a:gd name="f312" fmla="val 698"/>
              <a:gd name="f313" fmla="val 749"/>
              <a:gd name="f314" fmla="val 563"/>
              <a:gd name="f315" fmla="val 797"/>
              <a:gd name="f316" fmla="val 842"/>
              <a:gd name="f317" fmla="val 542"/>
              <a:gd name="f318" fmla="val 980"/>
              <a:gd name="f319" fmla="val 999"/>
              <a:gd name="f320" fmla="val 568"/>
              <a:gd name="f321" fmla="val 957"/>
              <a:gd name="f322" fmla="val 911"/>
              <a:gd name="f323" fmla="val 572"/>
              <a:gd name="f324" fmla="val 810"/>
              <a:gd name="f325" fmla="val 593"/>
              <a:gd name="f326" fmla="val 756"/>
              <a:gd name="f327" fmla="val 611"/>
              <a:gd name="f328" fmla="val 742"/>
              <a:gd name="f329" fmla="val 620"/>
              <a:gd name="f330" fmla="val 731"/>
              <a:gd name="f331" fmla="val 629"/>
              <a:gd name="f332" fmla="val 770"/>
              <a:gd name="f333" fmla="val 651"/>
              <a:gd name="f334" fmla="val 807"/>
              <a:gd name="f335" fmla="val 677"/>
              <a:gd name="f336" fmla="val 838"/>
              <a:gd name="f337" fmla="val 709"/>
              <a:gd name="f338" fmla="val 863"/>
              <a:gd name="f339" fmla="val 775"/>
              <a:gd name="f340" fmla="val 895"/>
              <a:gd name="f341" fmla="val 808"/>
              <a:gd name="f342" fmla="val 836"/>
              <a:gd name="f343" fmla="val 846"/>
              <a:gd name="f344" fmla="val 898"/>
              <a:gd name="f345" fmla="val 859"/>
              <a:gd name="f346" fmla="val 936"/>
              <a:gd name="f347" fmla="val 979"/>
              <a:gd name="f348" fmla="val 848"/>
              <a:gd name="f349" fmla="val 828"/>
              <a:gd name="f350" fmla="val 1047"/>
              <a:gd name="f351" fmla="val 815"/>
              <a:gd name="f352" fmla="val 1065"/>
              <a:gd name="f353" fmla="val 801"/>
              <a:gd name="f354" fmla="val 1080"/>
              <a:gd name="f355" fmla="val 788"/>
              <a:gd name="f356" fmla="val 1095"/>
              <a:gd name="f357" fmla="val 773"/>
              <a:gd name="f358" fmla="val 1111"/>
              <a:gd name="f359" fmla="val 757"/>
              <a:gd name="f360" fmla="val 1114"/>
              <a:gd name="f361" fmla="val 753"/>
              <a:gd name="f362" fmla="val 1118"/>
              <a:gd name="f363" fmla="val 748"/>
              <a:gd name="f364" fmla="val 1123"/>
              <a:gd name="f365" fmla="val 745"/>
              <a:gd name="f366" fmla="val 1126"/>
              <a:gd name="f367" fmla="val 747"/>
              <a:gd name="f368" fmla="val 1124"/>
              <a:gd name="f369" fmla="val 758"/>
              <a:gd name="f370" fmla="val 1121"/>
              <a:gd name="f371" fmla="val 777"/>
              <a:gd name="f372" fmla="val 782"/>
              <a:gd name="f373" fmla="val 1116"/>
              <a:gd name="f374" fmla="val 786"/>
              <a:gd name="f375" fmla="val 790"/>
              <a:gd name="f376" fmla="val 793"/>
              <a:gd name="f377" fmla="val 796"/>
              <a:gd name="f378" fmla="val 1148"/>
              <a:gd name="f379" fmla="val 1177"/>
              <a:gd name="f380" fmla="val 772"/>
              <a:gd name="f381" fmla="val 1204"/>
              <a:gd name="f382" fmla="val 1224"/>
              <a:gd name="f383" fmla="val 732"/>
              <a:gd name="f384" fmla="val 1242"/>
              <a:gd name="f385" fmla="val 684"/>
              <a:gd name="f386" fmla="val 1263"/>
              <a:gd name="f387" fmla="val 659"/>
              <a:gd name="f388" fmla="val 634"/>
              <a:gd name="f389" fmla="val 590"/>
              <a:gd name="f390" fmla="val 1281"/>
              <a:gd name="f391" fmla="val 1290"/>
              <a:gd name="f392" fmla="val 591"/>
              <a:gd name="f393" fmla="val 1301"/>
              <a:gd name="f394" fmla="val 1315"/>
              <a:gd name="f395" fmla="val 1324"/>
              <a:gd name="f396" fmla="val 1329"/>
              <a:gd name="f397" fmla="val 623"/>
              <a:gd name="f398" fmla="val 1333"/>
              <a:gd name="f399" fmla="val 631"/>
              <a:gd name="f400" fmla="val 1334"/>
              <a:gd name="f401" fmla="val 638"/>
              <a:gd name="f402" fmla="val 644"/>
              <a:gd name="f403" fmla="val 649"/>
              <a:gd name="f404" fmla="val 653"/>
              <a:gd name="f405" fmla="val 656"/>
              <a:gd name="f406" fmla="val 1341"/>
              <a:gd name="f407" fmla="val 654"/>
              <a:gd name="f408" fmla="val 1346"/>
              <a:gd name="f409" fmla="val 1351"/>
              <a:gd name="f410" fmla="val 1359"/>
              <a:gd name="f411" fmla="val 641"/>
              <a:gd name="f412" fmla="val 1362"/>
              <a:gd name="f413" fmla="val 1364"/>
              <a:gd name="f414" fmla="val 1366"/>
              <a:gd name="f415" fmla="val 633"/>
              <a:gd name="f416" fmla="val 1367"/>
              <a:gd name="f417" fmla="val 1369"/>
              <a:gd name="f418" fmla="val 1371"/>
              <a:gd name="f419" fmla="val 643"/>
              <a:gd name="f420" fmla="val 1372"/>
              <a:gd name="f421" fmla="val 658"/>
              <a:gd name="f422" fmla="val 661"/>
              <a:gd name="f423" fmla="val 664"/>
              <a:gd name="f424" fmla="val 669"/>
              <a:gd name="f425" fmla="val 674"/>
              <a:gd name="f426" fmla="val 679"/>
              <a:gd name="f427" fmla="val 682"/>
              <a:gd name="f428" fmla="val 686"/>
              <a:gd name="f429" fmla="val 687"/>
              <a:gd name="f430" fmla="val 689"/>
              <a:gd name="f431" fmla="val 1379"/>
              <a:gd name="f432" fmla="val 1392"/>
              <a:gd name="f433" fmla="val 676"/>
              <a:gd name="f434" fmla="val 1405"/>
              <a:gd name="f435" fmla="val 1412"/>
              <a:gd name="f436" fmla="val 1414"/>
              <a:gd name="f437" fmla="val 1415"/>
              <a:gd name="f438" fmla="val 1417"/>
              <a:gd name="f439" fmla="val 639"/>
              <a:gd name="f440" fmla="val 1420"/>
              <a:gd name="f441" fmla="val 1422"/>
              <a:gd name="f442" fmla="val 1424"/>
              <a:gd name="f443" fmla="val 1425"/>
              <a:gd name="f444" fmla="val 636"/>
              <a:gd name="f445" fmla="val 1427"/>
              <a:gd name="f446" fmla="val 1429"/>
              <a:gd name="f447" fmla="val 1434"/>
              <a:gd name="f448" fmla="val 628"/>
              <a:gd name="f449" fmla="val 1457"/>
              <a:gd name="f450" fmla="val 625"/>
              <a:gd name="f451" fmla="val 618"/>
              <a:gd name="f452" fmla="val 1480"/>
              <a:gd name="f453" fmla="val 1490"/>
              <a:gd name="f454" fmla="val 603"/>
              <a:gd name="f455" fmla="val 1495"/>
              <a:gd name="f456" fmla="val 598"/>
              <a:gd name="f457" fmla="val 1498"/>
              <a:gd name="f458" fmla="val 1500"/>
              <a:gd name="f459" fmla="val 587"/>
              <a:gd name="f460" fmla="val 1503"/>
              <a:gd name="f461" fmla="val 585"/>
              <a:gd name="f462" fmla="val 582"/>
              <a:gd name="f463" fmla="val 1505"/>
              <a:gd name="f464" fmla="val 1508"/>
              <a:gd name="f465" fmla="val 1516"/>
              <a:gd name="f466" fmla="val 1531"/>
              <a:gd name="f467" fmla="val 1548"/>
              <a:gd name="f468" fmla="val 1566"/>
              <a:gd name="f469" fmla="val 573"/>
              <a:gd name="f470" fmla="val 529"/>
              <a:gd name="f471" fmla="val 524"/>
              <a:gd name="f472" fmla="val 515"/>
              <a:gd name="f473" fmla="val 1594"/>
              <a:gd name="f474" fmla="val 509"/>
              <a:gd name="f475" fmla="val 499"/>
              <a:gd name="f476" fmla="val 489"/>
              <a:gd name="f477" fmla="val 479"/>
              <a:gd name="f478" fmla="val 1589"/>
              <a:gd name="f479" fmla="val 464"/>
              <a:gd name="f480" fmla="val 446"/>
              <a:gd name="f481" fmla="val 431"/>
              <a:gd name="f482" fmla="val 421"/>
              <a:gd name="f483" fmla="val 410"/>
              <a:gd name="f484" fmla="val 400"/>
              <a:gd name="f485" fmla="val 391"/>
              <a:gd name="f486" fmla="val 385"/>
              <a:gd name="f487" fmla="val 378"/>
              <a:gd name="f488" fmla="val 380"/>
              <a:gd name="f489" fmla="val 1599"/>
              <a:gd name="f490" fmla="val 368"/>
              <a:gd name="f491" fmla="val 363"/>
              <a:gd name="f492" fmla="val 357"/>
              <a:gd name="f493" fmla="val 353"/>
              <a:gd name="f494" fmla="val 1611"/>
              <a:gd name="f495" fmla="val 1615"/>
              <a:gd name="f496" fmla="val 1619"/>
              <a:gd name="f497" fmla="val 1622"/>
              <a:gd name="f498" fmla="val 1624"/>
              <a:gd name="f499" fmla="val 1627"/>
              <a:gd name="f500" fmla="val 1620"/>
              <a:gd name="f501" fmla="val 1617"/>
              <a:gd name="f502" fmla="val 337"/>
              <a:gd name="f503" fmla="val 334"/>
              <a:gd name="f504" fmla="val 325"/>
              <a:gd name="f505" fmla="val 320"/>
              <a:gd name="f506" fmla="val 317"/>
              <a:gd name="f507" fmla="val 310"/>
              <a:gd name="f508" fmla="val 309"/>
              <a:gd name="f509" fmla="val 307"/>
              <a:gd name="f510" fmla="val 306"/>
              <a:gd name="f511" fmla="val 1612"/>
              <a:gd name="f512" fmla="val 304"/>
              <a:gd name="f513" fmla="val 302"/>
              <a:gd name="f514" fmla="val 301"/>
              <a:gd name="f515" fmla="val 1625"/>
              <a:gd name="f516" fmla="val 299"/>
              <a:gd name="f517" fmla="val 297"/>
              <a:gd name="f518" fmla="val 296"/>
              <a:gd name="f519" fmla="val 292"/>
              <a:gd name="f520" fmla="val 289"/>
              <a:gd name="f521" fmla="val 279"/>
              <a:gd name="f522" fmla="val 271"/>
              <a:gd name="f523" fmla="val 268"/>
              <a:gd name="f524" fmla="val 264"/>
              <a:gd name="f525" fmla="val 258"/>
              <a:gd name="f526" fmla="val 256"/>
              <a:gd name="f527" fmla="val 254"/>
              <a:gd name="f528" fmla="val 251"/>
              <a:gd name="f529" fmla="val 248"/>
              <a:gd name="f530" fmla="val 1629"/>
              <a:gd name="f531" fmla="val 1630"/>
              <a:gd name="f532" fmla="val 244"/>
              <a:gd name="f533" fmla="val 1634"/>
              <a:gd name="f534" fmla="val 243"/>
              <a:gd name="f535" fmla="val 239"/>
              <a:gd name="f536" fmla="val 1635"/>
              <a:gd name="f537" fmla="val 238"/>
              <a:gd name="f538" fmla="val 234"/>
              <a:gd name="f539" fmla="val 233"/>
              <a:gd name="f540" fmla="val 229"/>
              <a:gd name="f541" fmla="+- 0 0 0"/>
              <a:gd name="f542" fmla="*/ f4 1 1637"/>
              <a:gd name="f543" fmla="*/ f5 1 869"/>
              <a:gd name="f544" fmla="*/ f541 f0 1"/>
              <a:gd name="f545" fmla="*/ 0 f542 1"/>
              <a:gd name="f546" fmla="*/ 1637 f542 1"/>
              <a:gd name="f547" fmla="*/ 869 f543 1"/>
              <a:gd name="f548" fmla="*/ 0 f543 1"/>
              <a:gd name="f549" fmla="*/ 2147483647 f542 1"/>
              <a:gd name="f550" fmla="*/ 2147483647 f543 1"/>
              <a:gd name="f551" fmla="*/ f544 1 f3"/>
              <a:gd name="f552" fmla="+- f5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  <a:cxn ang="f552">
                <a:pos x="f549" y="f550"/>
              </a:cxn>
            </a:cxnLst>
            <a:rect l="f545" t="f548" r="f546" b="f547"/>
            <a:pathLst>
              <a:path w="1637" h="869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13" y="f33"/>
                </a:lnTo>
                <a:lnTo>
                  <a:pt x="f34" y="f35"/>
                </a:lnTo>
                <a:lnTo>
                  <a:pt x="f36" y="f37"/>
                </a:lnTo>
                <a:lnTo>
                  <a:pt x="f38" y="f39"/>
                </a:lnTo>
                <a:lnTo>
                  <a:pt x="f38" y="f40"/>
                </a:lnTo>
                <a:lnTo>
                  <a:pt x="f41" y="f42"/>
                </a:lnTo>
                <a:lnTo>
                  <a:pt x="f41" y="f43"/>
                </a:lnTo>
                <a:lnTo>
                  <a:pt x="f41" y="f44"/>
                </a:lnTo>
                <a:lnTo>
                  <a:pt x="f38" y="f44"/>
                </a:lnTo>
                <a:lnTo>
                  <a:pt x="f36" y="f43"/>
                </a:lnTo>
                <a:lnTo>
                  <a:pt x="f45" y="f43"/>
                </a:lnTo>
                <a:lnTo>
                  <a:pt x="f31" y="f43"/>
                </a:lnTo>
                <a:lnTo>
                  <a:pt x="f15" y="f43"/>
                </a:lnTo>
                <a:lnTo>
                  <a:pt x="f27" y="f43"/>
                </a:lnTo>
                <a:lnTo>
                  <a:pt x="f17" y="f43"/>
                </a:lnTo>
                <a:lnTo>
                  <a:pt x="f19" y="f43"/>
                </a:lnTo>
                <a:lnTo>
                  <a:pt x="f46" y="f44"/>
                </a:lnTo>
                <a:lnTo>
                  <a:pt x="f4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2"/>
                </a:lnTo>
                <a:lnTo>
                  <a:pt x="f51" y="f54"/>
                </a:lnTo>
                <a:lnTo>
                  <a:pt x="f49" y="f55"/>
                </a:lnTo>
                <a:lnTo>
                  <a:pt x="f56" y="f57"/>
                </a:lnTo>
                <a:lnTo>
                  <a:pt x="f47" y="f58"/>
                </a:lnTo>
                <a:lnTo>
                  <a:pt x="f23" y="f59"/>
                </a:lnTo>
                <a:lnTo>
                  <a:pt x="f46" y="f60"/>
                </a:lnTo>
                <a:lnTo>
                  <a:pt x="f46" y="f61"/>
                </a:lnTo>
                <a:lnTo>
                  <a:pt x="f23" y="f62"/>
                </a:lnTo>
                <a:lnTo>
                  <a:pt x="f23" y="f63"/>
                </a:lnTo>
                <a:lnTo>
                  <a:pt x="f23" y="f64"/>
                </a:lnTo>
                <a:lnTo>
                  <a:pt x="f23" y="f65"/>
                </a:lnTo>
                <a:lnTo>
                  <a:pt x="f47" y="f66"/>
                </a:lnTo>
                <a:lnTo>
                  <a:pt x="f47" y="f67"/>
                </a:lnTo>
                <a:lnTo>
                  <a:pt x="f56" y="f66"/>
                </a:lnTo>
                <a:lnTo>
                  <a:pt x="f68" y="f69"/>
                </a:lnTo>
                <a:lnTo>
                  <a:pt x="f51" y="f65"/>
                </a:lnTo>
                <a:lnTo>
                  <a:pt x="f70" y="f65"/>
                </a:lnTo>
                <a:lnTo>
                  <a:pt x="f71" y="f64"/>
                </a:lnTo>
                <a:lnTo>
                  <a:pt x="f72" y="f64"/>
                </a:lnTo>
                <a:lnTo>
                  <a:pt x="f73" y="f69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89"/>
                </a:lnTo>
                <a:lnTo>
                  <a:pt x="f91" y="f89"/>
                </a:lnTo>
                <a:lnTo>
                  <a:pt x="f92" y="f89"/>
                </a:lnTo>
                <a:lnTo>
                  <a:pt x="f93" y="f89"/>
                </a:lnTo>
                <a:lnTo>
                  <a:pt x="f92" y="f87"/>
                </a:lnTo>
                <a:lnTo>
                  <a:pt x="f92" y="f85"/>
                </a:lnTo>
                <a:lnTo>
                  <a:pt x="f91" y="f94"/>
                </a:lnTo>
                <a:lnTo>
                  <a:pt x="f95" y="f96"/>
                </a:lnTo>
                <a:lnTo>
                  <a:pt x="f90" y="f97"/>
                </a:lnTo>
                <a:lnTo>
                  <a:pt x="f98" y="f99"/>
                </a:lnTo>
                <a:lnTo>
                  <a:pt x="f98" y="f100"/>
                </a:lnTo>
                <a:lnTo>
                  <a:pt x="f101" y="f102"/>
                </a:lnTo>
                <a:lnTo>
                  <a:pt x="f101" y="f79"/>
                </a:lnTo>
                <a:lnTo>
                  <a:pt x="f101" y="f103"/>
                </a:lnTo>
                <a:lnTo>
                  <a:pt x="f98" y="f79"/>
                </a:lnTo>
                <a:lnTo>
                  <a:pt x="f92" y="f102"/>
                </a:lnTo>
                <a:lnTo>
                  <a:pt x="f104" y="f81"/>
                </a:lnTo>
                <a:lnTo>
                  <a:pt x="f105" y="f96"/>
                </a:lnTo>
                <a:lnTo>
                  <a:pt x="f106" y="f83"/>
                </a:lnTo>
                <a:lnTo>
                  <a:pt x="f107" y="f85"/>
                </a:lnTo>
                <a:lnTo>
                  <a:pt x="f108" y="f85"/>
                </a:lnTo>
                <a:lnTo>
                  <a:pt x="f109" y="f94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03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3" y="f120"/>
                </a:lnTo>
                <a:lnTo>
                  <a:pt x="f124" y="f120"/>
                </a:lnTo>
                <a:lnTo>
                  <a:pt x="f125" y="f75"/>
                </a:lnTo>
                <a:lnTo>
                  <a:pt x="f126" y="f127"/>
                </a:lnTo>
                <a:lnTo>
                  <a:pt x="f128" y="f129"/>
                </a:lnTo>
                <a:lnTo>
                  <a:pt x="f119" y="f66"/>
                </a:lnTo>
                <a:lnTo>
                  <a:pt x="f130" y="f65"/>
                </a:lnTo>
                <a:lnTo>
                  <a:pt x="f131" y="f64"/>
                </a:lnTo>
                <a:lnTo>
                  <a:pt x="f117" y="f63"/>
                </a:lnTo>
                <a:lnTo>
                  <a:pt x="f117" y="f132"/>
                </a:lnTo>
                <a:lnTo>
                  <a:pt x="f130" y="f132"/>
                </a:lnTo>
                <a:lnTo>
                  <a:pt x="f126" y="f63"/>
                </a:lnTo>
                <a:lnTo>
                  <a:pt x="f133" y="f132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61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2"/>
                </a:lnTo>
                <a:lnTo>
                  <a:pt x="f144" y="f145"/>
                </a:lnTo>
                <a:lnTo>
                  <a:pt x="f146" y="f60"/>
                </a:lnTo>
                <a:lnTo>
                  <a:pt x="f147" y="f148"/>
                </a:lnTo>
                <a:lnTo>
                  <a:pt x="f149" y="f148"/>
                </a:lnTo>
                <a:lnTo>
                  <a:pt x="f147" y="f148"/>
                </a:lnTo>
                <a:lnTo>
                  <a:pt x="f150" y="f63"/>
                </a:lnTo>
                <a:lnTo>
                  <a:pt x="f151" y="f75"/>
                </a:lnTo>
                <a:lnTo>
                  <a:pt x="f152" y="f153"/>
                </a:lnTo>
                <a:lnTo>
                  <a:pt x="f154" y="f94"/>
                </a:lnTo>
                <a:lnTo>
                  <a:pt x="f155" y="f156"/>
                </a:lnTo>
                <a:lnTo>
                  <a:pt x="f157" y="f158"/>
                </a:lnTo>
                <a:lnTo>
                  <a:pt x="f159" y="f160"/>
                </a:lnTo>
                <a:lnTo>
                  <a:pt x="f161" y="f162"/>
                </a:lnTo>
                <a:lnTo>
                  <a:pt x="f163" y="f164"/>
                </a:lnTo>
                <a:lnTo>
                  <a:pt x="f165" y="f166"/>
                </a:lnTo>
                <a:lnTo>
                  <a:pt x="f167" y="f168"/>
                </a:lnTo>
                <a:lnTo>
                  <a:pt x="f169" y="f6"/>
                </a:lnTo>
                <a:lnTo>
                  <a:pt x="f169" y="f170"/>
                </a:lnTo>
                <a:lnTo>
                  <a:pt x="f171" y="f168"/>
                </a:lnTo>
                <a:lnTo>
                  <a:pt x="f172" y="f173"/>
                </a:lnTo>
                <a:lnTo>
                  <a:pt x="f174" y="f175"/>
                </a:lnTo>
                <a:lnTo>
                  <a:pt x="f176" y="f177"/>
                </a:lnTo>
                <a:lnTo>
                  <a:pt x="f178" y="f179"/>
                </a:lnTo>
                <a:lnTo>
                  <a:pt x="f180" y="f181"/>
                </a:lnTo>
                <a:lnTo>
                  <a:pt x="f182" y="f183"/>
                </a:lnTo>
                <a:lnTo>
                  <a:pt x="f184" y="f185"/>
                </a:lnTo>
                <a:lnTo>
                  <a:pt x="f186" y="f89"/>
                </a:lnTo>
                <a:lnTo>
                  <a:pt x="f187" y="f183"/>
                </a:lnTo>
                <a:lnTo>
                  <a:pt x="f188" y="f156"/>
                </a:lnTo>
                <a:lnTo>
                  <a:pt x="f189" y="f190"/>
                </a:lnTo>
                <a:lnTo>
                  <a:pt x="f191" y="f85"/>
                </a:lnTo>
                <a:lnTo>
                  <a:pt x="f192" y="f100"/>
                </a:lnTo>
                <a:lnTo>
                  <a:pt x="f193" y="f120"/>
                </a:lnTo>
                <a:lnTo>
                  <a:pt x="f194" y="f61"/>
                </a:lnTo>
                <a:lnTo>
                  <a:pt x="f195" y="f54"/>
                </a:lnTo>
                <a:lnTo>
                  <a:pt x="f196" y="f197"/>
                </a:lnTo>
                <a:lnTo>
                  <a:pt x="f198" y="f50"/>
                </a:lnTo>
                <a:lnTo>
                  <a:pt x="f199" y="f48"/>
                </a:lnTo>
                <a:lnTo>
                  <a:pt x="f200" y="f44"/>
                </a:lnTo>
                <a:lnTo>
                  <a:pt x="f201" y="f44"/>
                </a:lnTo>
                <a:lnTo>
                  <a:pt x="f202" y="f48"/>
                </a:lnTo>
                <a:lnTo>
                  <a:pt x="f203" y="f50"/>
                </a:lnTo>
                <a:lnTo>
                  <a:pt x="f204" y="f50"/>
                </a:lnTo>
                <a:lnTo>
                  <a:pt x="f205" y="f32"/>
                </a:lnTo>
                <a:lnTo>
                  <a:pt x="f206" y="f14"/>
                </a:lnTo>
                <a:lnTo>
                  <a:pt x="f207" y="f208"/>
                </a:lnTo>
                <a:lnTo>
                  <a:pt x="f209" y="f210"/>
                </a:lnTo>
                <a:lnTo>
                  <a:pt x="f211" y="f212"/>
                </a:lnTo>
                <a:lnTo>
                  <a:pt x="f213" y="f212"/>
                </a:lnTo>
                <a:lnTo>
                  <a:pt x="f214" y="f212"/>
                </a:lnTo>
                <a:lnTo>
                  <a:pt x="f215" y="f216"/>
                </a:lnTo>
                <a:lnTo>
                  <a:pt x="f217" y="f218"/>
                </a:lnTo>
                <a:lnTo>
                  <a:pt x="f219" y="f220"/>
                </a:lnTo>
                <a:lnTo>
                  <a:pt x="f221" y="f222"/>
                </a:lnTo>
                <a:lnTo>
                  <a:pt x="f223" y="f224"/>
                </a:lnTo>
                <a:lnTo>
                  <a:pt x="f225" y="f226"/>
                </a:lnTo>
                <a:lnTo>
                  <a:pt x="f227" y="f228"/>
                </a:lnTo>
                <a:lnTo>
                  <a:pt x="f229" y="f230"/>
                </a:lnTo>
                <a:lnTo>
                  <a:pt x="f231" y="f232"/>
                </a:lnTo>
                <a:lnTo>
                  <a:pt x="f233" y="f234"/>
                </a:lnTo>
                <a:lnTo>
                  <a:pt x="f235" y="f234"/>
                </a:lnTo>
                <a:lnTo>
                  <a:pt x="f236" y="f234"/>
                </a:lnTo>
                <a:lnTo>
                  <a:pt x="f237" y="f238"/>
                </a:lnTo>
                <a:lnTo>
                  <a:pt x="f220" y="f239"/>
                </a:lnTo>
                <a:lnTo>
                  <a:pt x="f240" y="f241"/>
                </a:lnTo>
                <a:lnTo>
                  <a:pt x="f50" y="f242"/>
                </a:lnTo>
                <a:lnTo>
                  <a:pt x="f116" y="f243"/>
                </a:lnTo>
                <a:lnTo>
                  <a:pt x="f244" y="f245"/>
                </a:lnTo>
                <a:lnTo>
                  <a:pt x="f246" y="f247"/>
                </a:lnTo>
                <a:lnTo>
                  <a:pt x="f64" y="f248"/>
                </a:lnTo>
                <a:lnTo>
                  <a:pt x="f249" y="f248"/>
                </a:lnTo>
                <a:lnTo>
                  <a:pt x="f140" y="f248"/>
                </a:lnTo>
                <a:lnTo>
                  <a:pt x="f60" y="f248"/>
                </a:lnTo>
                <a:lnTo>
                  <a:pt x="f59" y="f248"/>
                </a:lnTo>
                <a:lnTo>
                  <a:pt x="f58" y="f248"/>
                </a:lnTo>
                <a:lnTo>
                  <a:pt x="f250" y="f247"/>
                </a:lnTo>
                <a:lnTo>
                  <a:pt x="f57" y="f247"/>
                </a:lnTo>
                <a:lnTo>
                  <a:pt x="f63" y="f251"/>
                </a:lnTo>
                <a:lnTo>
                  <a:pt x="f252" y="f253"/>
                </a:lnTo>
                <a:lnTo>
                  <a:pt x="f6" y="f254"/>
                </a:lnTo>
                <a:lnTo>
                  <a:pt x="f255" y="f256"/>
                </a:lnTo>
                <a:lnTo>
                  <a:pt x="f81" y="f257"/>
                </a:lnTo>
                <a:lnTo>
                  <a:pt x="f250" y="f258"/>
                </a:lnTo>
                <a:lnTo>
                  <a:pt x="f259" y="f195"/>
                </a:lnTo>
                <a:lnTo>
                  <a:pt x="f210" y="f195"/>
                </a:lnTo>
                <a:lnTo>
                  <a:pt x="f260" y="f196"/>
                </a:lnTo>
                <a:lnTo>
                  <a:pt x="f261" y="f262"/>
                </a:lnTo>
                <a:lnTo>
                  <a:pt x="f211" y="f263"/>
                </a:lnTo>
                <a:lnTo>
                  <a:pt x="f264" y="f265"/>
                </a:lnTo>
                <a:lnTo>
                  <a:pt x="f207" y="f266"/>
                </a:lnTo>
                <a:lnTo>
                  <a:pt x="f267" y="f268"/>
                </a:lnTo>
                <a:lnTo>
                  <a:pt x="f269" y="f241"/>
                </a:lnTo>
                <a:lnTo>
                  <a:pt x="f270" y="f2"/>
                </a:lnTo>
                <a:lnTo>
                  <a:pt x="f271" y="f217"/>
                </a:lnTo>
                <a:lnTo>
                  <a:pt x="f272" y="f273"/>
                </a:lnTo>
                <a:lnTo>
                  <a:pt x="f274" y="f275"/>
                </a:lnTo>
                <a:lnTo>
                  <a:pt x="f184" y="f273"/>
                </a:lnTo>
                <a:lnTo>
                  <a:pt x="f276" y="f277"/>
                </a:lnTo>
                <a:lnTo>
                  <a:pt x="f278" y="f279"/>
                </a:lnTo>
                <a:lnTo>
                  <a:pt x="f280" y="f281"/>
                </a:lnTo>
                <a:lnTo>
                  <a:pt x="f282" y="f283"/>
                </a:lnTo>
                <a:lnTo>
                  <a:pt x="f284" y="f241"/>
                </a:lnTo>
                <a:lnTo>
                  <a:pt x="f285" y="f286"/>
                </a:lnTo>
                <a:lnTo>
                  <a:pt x="f287" y="f229"/>
                </a:lnTo>
                <a:lnTo>
                  <a:pt x="f288" y="f231"/>
                </a:lnTo>
                <a:lnTo>
                  <a:pt x="f289" y="f290"/>
                </a:lnTo>
                <a:lnTo>
                  <a:pt x="f291" y="f264"/>
                </a:lnTo>
                <a:lnTo>
                  <a:pt x="f292" y="f293"/>
                </a:lnTo>
                <a:lnTo>
                  <a:pt x="f294" y="f295"/>
                </a:lnTo>
                <a:lnTo>
                  <a:pt x="f296" y="f297"/>
                </a:lnTo>
                <a:lnTo>
                  <a:pt x="f298" y="f262"/>
                </a:lnTo>
                <a:lnTo>
                  <a:pt x="f299" y="f300"/>
                </a:lnTo>
                <a:lnTo>
                  <a:pt x="f227" y="f301"/>
                </a:lnTo>
                <a:lnTo>
                  <a:pt x="f302" y="f303"/>
                </a:lnTo>
                <a:lnTo>
                  <a:pt x="f304" y="f305"/>
                </a:lnTo>
                <a:lnTo>
                  <a:pt x="f306" y="f307"/>
                </a:lnTo>
                <a:lnTo>
                  <a:pt x="f308" y="f309"/>
                </a:lnTo>
                <a:lnTo>
                  <a:pt x="f310" y="f311"/>
                </a:lnTo>
                <a:lnTo>
                  <a:pt x="f312" y="f200"/>
                </a:lnTo>
                <a:lnTo>
                  <a:pt x="f313" y="f314"/>
                </a:lnTo>
                <a:lnTo>
                  <a:pt x="f315" y="f256"/>
                </a:lnTo>
                <a:lnTo>
                  <a:pt x="f316" y="f258"/>
                </a:lnTo>
                <a:lnTo>
                  <a:pt x="f174" y="f317"/>
                </a:lnTo>
                <a:lnTo>
                  <a:pt x="f285" y="f195"/>
                </a:lnTo>
                <a:lnTo>
                  <a:pt x="f165" y="f256"/>
                </a:lnTo>
                <a:lnTo>
                  <a:pt x="f318" y="f305"/>
                </a:lnTo>
                <a:lnTo>
                  <a:pt x="f319" y="f320"/>
                </a:lnTo>
                <a:lnTo>
                  <a:pt x="f321" y="f205"/>
                </a:lnTo>
                <a:lnTo>
                  <a:pt x="f322" y="f323"/>
                </a:lnTo>
                <a:lnTo>
                  <a:pt x="f187" y="f200"/>
                </a:lnTo>
                <a:lnTo>
                  <a:pt x="f324" y="f325"/>
                </a:lnTo>
                <a:lnTo>
                  <a:pt x="f326" y="f327"/>
                </a:lnTo>
                <a:lnTo>
                  <a:pt x="f328" y="f329"/>
                </a:lnTo>
                <a:lnTo>
                  <a:pt x="f330" y="f331"/>
                </a:lnTo>
                <a:lnTo>
                  <a:pt x="f332" y="f333"/>
                </a:lnTo>
                <a:lnTo>
                  <a:pt x="f334" y="f335"/>
                </a:lnTo>
                <a:lnTo>
                  <a:pt x="f336" y="f337"/>
                </a:lnTo>
                <a:lnTo>
                  <a:pt x="f338" y="f328"/>
                </a:lnTo>
                <a:lnTo>
                  <a:pt x="f172" y="f339"/>
                </a:lnTo>
                <a:lnTo>
                  <a:pt x="f340" y="f341"/>
                </a:lnTo>
                <a:lnTo>
                  <a:pt x="f184" y="f342"/>
                </a:lnTo>
                <a:lnTo>
                  <a:pt x="f184" y="f343"/>
                </a:lnTo>
                <a:lnTo>
                  <a:pt x="f344" y="f345"/>
                </a:lnTo>
                <a:lnTo>
                  <a:pt x="f344" y="f8"/>
                </a:lnTo>
                <a:lnTo>
                  <a:pt x="f346" y="f187"/>
                </a:lnTo>
                <a:lnTo>
                  <a:pt x="f347" y="f348"/>
                </a:lnTo>
                <a:lnTo>
                  <a:pt x="f282" y="f349"/>
                </a:lnTo>
                <a:lnTo>
                  <a:pt x="f350" y="f351"/>
                </a:lnTo>
                <a:lnTo>
                  <a:pt x="f352" y="f353"/>
                </a:lnTo>
                <a:lnTo>
                  <a:pt x="f354" y="f355"/>
                </a:lnTo>
                <a:lnTo>
                  <a:pt x="f356" y="f357"/>
                </a:lnTo>
                <a:lnTo>
                  <a:pt x="f358" y="f359"/>
                </a:lnTo>
                <a:lnTo>
                  <a:pt x="f360" y="f361"/>
                </a:lnTo>
                <a:lnTo>
                  <a:pt x="f362" y="f363"/>
                </a:lnTo>
                <a:lnTo>
                  <a:pt x="f364" y="f365"/>
                </a:lnTo>
                <a:lnTo>
                  <a:pt x="f366" y="f328"/>
                </a:lnTo>
                <a:lnTo>
                  <a:pt x="f366" y="f367"/>
                </a:lnTo>
                <a:lnTo>
                  <a:pt x="f368" y="f369"/>
                </a:lnTo>
                <a:lnTo>
                  <a:pt x="f364" y="f332"/>
                </a:lnTo>
                <a:lnTo>
                  <a:pt x="f370" y="f371"/>
                </a:lnTo>
                <a:lnTo>
                  <a:pt x="f362" y="f372"/>
                </a:lnTo>
                <a:lnTo>
                  <a:pt x="f373" y="f374"/>
                </a:lnTo>
                <a:lnTo>
                  <a:pt x="f360" y="f375"/>
                </a:lnTo>
                <a:lnTo>
                  <a:pt x="f157" y="f376"/>
                </a:lnTo>
                <a:lnTo>
                  <a:pt x="f358" y="f377"/>
                </a:lnTo>
                <a:lnTo>
                  <a:pt x="f378" y="f374"/>
                </a:lnTo>
                <a:lnTo>
                  <a:pt x="f379" y="f380"/>
                </a:lnTo>
                <a:lnTo>
                  <a:pt x="f381" y="f361"/>
                </a:lnTo>
                <a:lnTo>
                  <a:pt x="f382" y="f383"/>
                </a:lnTo>
                <a:lnTo>
                  <a:pt x="f384" y="f337"/>
                </a:lnTo>
                <a:lnTo>
                  <a:pt x="f134" y="f385"/>
                </a:lnTo>
                <a:lnTo>
                  <a:pt x="f386" y="f387"/>
                </a:lnTo>
                <a:lnTo>
                  <a:pt x="f123" y="f388"/>
                </a:lnTo>
                <a:lnTo>
                  <a:pt x="f122" y="f327"/>
                </a:lnTo>
                <a:lnTo>
                  <a:pt x="f126" y="f389"/>
                </a:lnTo>
                <a:lnTo>
                  <a:pt x="f390" y="f389"/>
                </a:lnTo>
                <a:lnTo>
                  <a:pt x="f391" y="f392"/>
                </a:lnTo>
                <a:lnTo>
                  <a:pt x="f393" y="f325"/>
                </a:lnTo>
                <a:lnTo>
                  <a:pt x="f394" y="f311"/>
                </a:lnTo>
                <a:lnTo>
                  <a:pt x="f395" y="f327"/>
                </a:lnTo>
                <a:lnTo>
                  <a:pt x="f396" y="f397"/>
                </a:lnTo>
                <a:lnTo>
                  <a:pt x="f398" y="f399"/>
                </a:lnTo>
                <a:lnTo>
                  <a:pt x="f400" y="f401"/>
                </a:lnTo>
                <a:lnTo>
                  <a:pt x="f400" y="f402"/>
                </a:lnTo>
                <a:lnTo>
                  <a:pt x="f400" y="f403"/>
                </a:lnTo>
                <a:lnTo>
                  <a:pt x="f398" y="f404"/>
                </a:lnTo>
                <a:lnTo>
                  <a:pt x="f398" y="f405"/>
                </a:lnTo>
                <a:lnTo>
                  <a:pt x="f400" y="f405"/>
                </a:lnTo>
                <a:lnTo>
                  <a:pt x="f110" y="f405"/>
                </a:lnTo>
                <a:lnTo>
                  <a:pt x="f406" y="f407"/>
                </a:lnTo>
                <a:lnTo>
                  <a:pt x="f408" y="f404"/>
                </a:lnTo>
                <a:lnTo>
                  <a:pt x="f409" y="f403"/>
                </a:lnTo>
                <a:lnTo>
                  <a:pt x="f109" y="f193"/>
                </a:lnTo>
                <a:lnTo>
                  <a:pt x="f410" y="f411"/>
                </a:lnTo>
                <a:lnTo>
                  <a:pt x="f412" y="f401"/>
                </a:lnTo>
                <a:lnTo>
                  <a:pt x="f413" y="f388"/>
                </a:lnTo>
                <a:lnTo>
                  <a:pt x="f414" y="f415"/>
                </a:lnTo>
                <a:lnTo>
                  <a:pt x="f414" y="f399"/>
                </a:lnTo>
                <a:lnTo>
                  <a:pt x="f416" y="f415"/>
                </a:lnTo>
                <a:lnTo>
                  <a:pt x="f416" y="f388"/>
                </a:lnTo>
                <a:lnTo>
                  <a:pt x="f417" y="f401"/>
                </a:lnTo>
                <a:lnTo>
                  <a:pt x="f418" y="f419"/>
                </a:lnTo>
                <a:lnTo>
                  <a:pt x="f418" y="f403"/>
                </a:lnTo>
                <a:lnTo>
                  <a:pt x="f420" y="f405"/>
                </a:lnTo>
                <a:lnTo>
                  <a:pt x="f420" y="f421"/>
                </a:lnTo>
                <a:lnTo>
                  <a:pt x="f420" y="f422"/>
                </a:lnTo>
                <a:lnTo>
                  <a:pt x="f420" y="f423"/>
                </a:lnTo>
                <a:lnTo>
                  <a:pt x="f420" y="f424"/>
                </a:lnTo>
                <a:lnTo>
                  <a:pt x="f418" y="f425"/>
                </a:lnTo>
                <a:lnTo>
                  <a:pt x="f417" y="f426"/>
                </a:lnTo>
                <a:lnTo>
                  <a:pt x="f416" y="f427"/>
                </a:lnTo>
                <a:lnTo>
                  <a:pt x="f414" y="f428"/>
                </a:lnTo>
                <a:lnTo>
                  <a:pt x="f414" y="f429"/>
                </a:lnTo>
                <a:lnTo>
                  <a:pt x="f414" y="f430"/>
                </a:lnTo>
                <a:lnTo>
                  <a:pt x="f417" y="f429"/>
                </a:lnTo>
                <a:lnTo>
                  <a:pt x="f431" y="f385"/>
                </a:lnTo>
                <a:lnTo>
                  <a:pt x="f432" y="f433"/>
                </a:lnTo>
                <a:lnTo>
                  <a:pt x="f434" y="f423"/>
                </a:lnTo>
                <a:lnTo>
                  <a:pt x="f106" y="f387"/>
                </a:lnTo>
                <a:lnTo>
                  <a:pt x="f435" y="f405"/>
                </a:lnTo>
                <a:lnTo>
                  <a:pt x="f436" y="f404"/>
                </a:lnTo>
                <a:lnTo>
                  <a:pt x="f437" y="f403"/>
                </a:lnTo>
                <a:lnTo>
                  <a:pt x="f438" y="f402"/>
                </a:lnTo>
                <a:lnTo>
                  <a:pt x="f105" y="f439"/>
                </a:lnTo>
                <a:lnTo>
                  <a:pt x="f440" y="f388"/>
                </a:lnTo>
                <a:lnTo>
                  <a:pt x="f441" y="f399"/>
                </a:lnTo>
                <a:lnTo>
                  <a:pt x="f441" y="f331"/>
                </a:lnTo>
                <a:lnTo>
                  <a:pt x="f442" y="f399"/>
                </a:lnTo>
                <a:lnTo>
                  <a:pt x="f442" y="f415"/>
                </a:lnTo>
                <a:lnTo>
                  <a:pt x="f443" y="f444"/>
                </a:lnTo>
                <a:lnTo>
                  <a:pt x="f445" y="f439"/>
                </a:lnTo>
                <a:lnTo>
                  <a:pt x="f446" y="f419"/>
                </a:lnTo>
                <a:lnTo>
                  <a:pt x="f446" y="f193"/>
                </a:lnTo>
                <a:lnTo>
                  <a:pt x="f446" y="f310"/>
                </a:lnTo>
                <a:lnTo>
                  <a:pt x="f446" y="f403"/>
                </a:lnTo>
                <a:lnTo>
                  <a:pt x="f446" y="f310"/>
                </a:lnTo>
                <a:lnTo>
                  <a:pt x="f104" y="f193"/>
                </a:lnTo>
                <a:lnTo>
                  <a:pt x="f447" y="f419"/>
                </a:lnTo>
                <a:lnTo>
                  <a:pt x="f93" y="f401"/>
                </a:lnTo>
                <a:lnTo>
                  <a:pt x="f91" y="f388"/>
                </a:lnTo>
                <a:lnTo>
                  <a:pt x="f95" y="f399"/>
                </a:lnTo>
                <a:lnTo>
                  <a:pt x="f98" y="f448"/>
                </a:lnTo>
                <a:lnTo>
                  <a:pt x="f449" y="f450"/>
                </a:lnTo>
                <a:lnTo>
                  <a:pt x="f84" y="f451"/>
                </a:lnTo>
                <a:lnTo>
                  <a:pt x="f452" y="f327"/>
                </a:lnTo>
                <a:lnTo>
                  <a:pt x="f453" y="f454"/>
                </a:lnTo>
                <a:lnTo>
                  <a:pt x="f455" y="f456"/>
                </a:lnTo>
                <a:lnTo>
                  <a:pt x="f457" y="f325"/>
                </a:lnTo>
                <a:lnTo>
                  <a:pt x="f458" y="f389"/>
                </a:lnTo>
                <a:lnTo>
                  <a:pt x="f78" y="f459"/>
                </a:lnTo>
                <a:lnTo>
                  <a:pt x="f460" y="f461"/>
                </a:lnTo>
                <a:lnTo>
                  <a:pt x="f460" y="f462"/>
                </a:lnTo>
                <a:lnTo>
                  <a:pt x="f463" y="f200"/>
                </a:lnTo>
                <a:lnTo>
                  <a:pt x="f464" y="f462"/>
                </a:lnTo>
                <a:lnTo>
                  <a:pt x="f465" y="f461"/>
                </a:lnTo>
                <a:lnTo>
                  <a:pt x="f466" y="f461"/>
                </a:lnTo>
                <a:lnTo>
                  <a:pt x="f467" y="f462"/>
                </a:lnTo>
                <a:lnTo>
                  <a:pt x="f468" y="f469"/>
                </a:lnTo>
                <a:lnTo>
                  <a:pt x="f19" y="f303"/>
                </a:lnTo>
                <a:lnTo>
                  <a:pt x="f29" y="f196"/>
                </a:lnTo>
                <a:lnTo>
                  <a:pt x="f13" y="f267"/>
                </a:lnTo>
                <a:lnTo>
                  <a:pt x="f13" y="f470"/>
                </a:lnTo>
                <a:lnTo>
                  <a:pt x="f13" y="f471"/>
                </a:lnTo>
                <a:lnTo>
                  <a:pt x="f13" y="f262"/>
                </a:lnTo>
                <a:lnTo>
                  <a:pt x="f31" y="f472"/>
                </a:lnTo>
                <a:lnTo>
                  <a:pt x="f473" y="f253"/>
                </a:lnTo>
                <a:lnTo>
                  <a:pt x="f473" y="f474"/>
                </a:lnTo>
                <a:lnTo>
                  <a:pt x="f15" y="f475"/>
                </a:lnTo>
                <a:lnTo>
                  <a:pt x="f27" y="f476"/>
                </a:lnTo>
                <a:lnTo>
                  <a:pt x="f27" y="f477"/>
                </a:lnTo>
                <a:lnTo>
                  <a:pt x="f478" y="f479"/>
                </a:lnTo>
                <a:lnTo>
                  <a:pt x="f29" y="f480"/>
                </a:lnTo>
                <a:lnTo>
                  <a:pt x="f473" y="f481"/>
                </a:lnTo>
                <a:lnTo>
                  <a:pt x="f29" y="f482"/>
                </a:lnTo>
                <a:lnTo>
                  <a:pt x="f478" y="f483"/>
                </a:lnTo>
                <a:lnTo>
                  <a:pt x="f17" y="f484"/>
                </a:lnTo>
                <a:lnTo>
                  <a:pt x="f19" y="f485"/>
                </a:lnTo>
                <a:lnTo>
                  <a:pt x="f21" y="f233"/>
                </a:lnTo>
                <a:lnTo>
                  <a:pt x="f46" y="f486"/>
                </a:lnTo>
                <a:lnTo>
                  <a:pt x="f46" y="f283"/>
                </a:lnTo>
                <a:lnTo>
                  <a:pt x="f23" y="f283"/>
                </a:lnTo>
                <a:lnTo>
                  <a:pt x="f23" y="f231"/>
                </a:lnTo>
                <a:lnTo>
                  <a:pt x="f23" y="f487"/>
                </a:lnTo>
                <a:lnTo>
                  <a:pt x="f46" y="f487"/>
                </a:lnTo>
                <a:lnTo>
                  <a:pt x="f19" y="f487"/>
                </a:lnTo>
                <a:lnTo>
                  <a:pt x="f17" y="f488"/>
                </a:lnTo>
                <a:lnTo>
                  <a:pt x="f15" y="f488"/>
                </a:lnTo>
                <a:lnTo>
                  <a:pt x="f473" y="f488"/>
                </a:lnTo>
                <a:lnTo>
                  <a:pt x="f489" y="f487"/>
                </a:lnTo>
                <a:lnTo>
                  <a:pt x="f34" y="f241"/>
                </a:lnTo>
                <a:lnTo>
                  <a:pt x="f36" y="f229"/>
                </a:lnTo>
                <a:lnTo>
                  <a:pt x="f11" y="f286"/>
                </a:lnTo>
                <a:lnTo>
                  <a:pt x="f11" y="f281"/>
                </a:lnTo>
                <a:lnTo>
                  <a:pt x="f36" y="f281"/>
                </a:lnTo>
                <a:lnTo>
                  <a:pt x="f45" y="f490"/>
                </a:lnTo>
                <a:lnTo>
                  <a:pt x="f13" y="f491"/>
                </a:lnTo>
                <a:lnTo>
                  <a:pt x="f31" y="f2"/>
                </a:lnTo>
                <a:lnTo>
                  <a:pt x="f473" y="f492"/>
                </a:lnTo>
                <a:lnTo>
                  <a:pt x="f473" y="f493"/>
                </a:lnTo>
                <a:lnTo>
                  <a:pt x="f473" y="f219"/>
                </a:lnTo>
                <a:lnTo>
                  <a:pt x="f31" y="f219"/>
                </a:lnTo>
                <a:lnTo>
                  <a:pt x="f489" y="f219"/>
                </a:lnTo>
                <a:lnTo>
                  <a:pt x="f34" y="f219"/>
                </a:lnTo>
                <a:lnTo>
                  <a:pt x="f38" y="f219"/>
                </a:lnTo>
                <a:lnTo>
                  <a:pt x="f494" y="f219"/>
                </a:lnTo>
                <a:lnTo>
                  <a:pt x="f495" y="f219"/>
                </a:lnTo>
                <a:lnTo>
                  <a:pt x="f496" y="f219"/>
                </a:lnTo>
                <a:lnTo>
                  <a:pt x="f497" y="f277"/>
                </a:lnTo>
                <a:lnTo>
                  <a:pt x="f498" y="f277"/>
                </a:lnTo>
                <a:lnTo>
                  <a:pt x="f499" y="f217"/>
                </a:lnTo>
                <a:lnTo>
                  <a:pt x="f499" y="f239"/>
                </a:lnTo>
                <a:lnTo>
                  <a:pt x="f498" y="f215"/>
                </a:lnTo>
                <a:lnTo>
                  <a:pt x="f500" y="f214"/>
                </a:lnTo>
                <a:lnTo>
                  <a:pt x="f501" y="f273"/>
                </a:lnTo>
                <a:lnTo>
                  <a:pt x="f9" y="f502"/>
                </a:lnTo>
                <a:lnTo>
                  <a:pt x="f494" y="f503"/>
                </a:lnTo>
                <a:lnTo>
                  <a:pt x="f38" y="f237"/>
                </a:lnTo>
                <a:lnTo>
                  <a:pt x="f36" y="f504"/>
                </a:lnTo>
                <a:lnTo>
                  <a:pt x="f45" y="f505"/>
                </a:lnTo>
                <a:lnTo>
                  <a:pt x="f489" y="f506"/>
                </a:lnTo>
                <a:lnTo>
                  <a:pt x="f13" y="f261"/>
                </a:lnTo>
                <a:lnTo>
                  <a:pt x="f31" y="f507"/>
                </a:lnTo>
                <a:lnTo>
                  <a:pt x="f473" y="f508"/>
                </a:lnTo>
                <a:lnTo>
                  <a:pt x="f473" y="f509"/>
                </a:lnTo>
                <a:lnTo>
                  <a:pt x="f31" y="f509"/>
                </a:lnTo>
                <a:lnTo>
                  <a:pt x="f13" y="f509"/>
                </a:lnTo>
                <a:lnTo>
                  <a:pt x="f34" y="f509"/>
                </a:lnTo>
                <a:lnTo>
                  <a:pt x="f38" y="f510"/>
                </a:lnTo>
                <a:lnTo>
                  <a:pt x="f511" y="f512"/>
                </a:lnTo>
                <a:lnTo>
                  <a:pt x="f501" y="f513"/>
                </a:lnTo>
                <a:lnTo>
                  <a:pt x="f497" y="f514"/>
                </a:lnTo>
                <a:lnTo>
                  <a:pt x="f515" y="f516"/>
                </a:lnTo>
                <a:lnTo>
                  <a:pt x="f499" y="f517"/>
                </a:lnTo>
                <a:lnTo>
                  <a:pt x="f499" y="f518"/>
                </a:lnTo>
                <a:lnTo>
                  <a:pt x="f498" y="f518"/>
                </a:lnTo>
                <a:lnTo>
                  <a:pt x="f500" y="f519"/>
                </a:lnTo>
                <a:lnTo>
                  <a:pt x="f495" y="f520"/>
                </a:lnTo>
                <a:lnTo>
                  <a:pt x="f494" y="f230"/>
                </a:lnTo>
                <a:lnTo>
                  <a:pt x="f11" y="f521"/>
                </a:lnTo>
                <a:lnTo>
                  <a:pt x="f45" y="f224"/>
                </a:lnTo>
                <a:lnTo>
                  <a:pt x="f13" y="f522"/>
                </a:lnTo>
                <a:lnTo>
                  <a:pt x="f473" y="f523"/>
                </a:lnTo>
                <a:lnTo>
                  <a:pt x="f29" y="f524"/>
                </a:lnTo>
                <a:lnTo>
                  <a:pt x="f29" y="f212"/>
                </a:lnTo>
                <a:lnTo>
                  <a:pt x="f15" y="f525"/>
                </a:lnTo>
                <a:lnTo>
                  <a:pt x="f15" y="f526"/>
                </a:lnTo>
                <a:lnTo>
                  <a:pt x="f31" y="f526"/>
                </a:lnTo>
                <a:lnTo>
                  <a:pt x="f41" y="f527"/>
                </a:lnTo>
                <a:lnTo>
                  <a:pt x="f500" y="f528"/>
                </a:lnTo>
                <a:lnTo>
                  <a:pt x="f515" y="f529"/>
                </a:lnTo>
                <a:lnTo>
                  <a:pt x="f530" y="f210"/>
                </a:lnTo>
                <a:lnTo>
                  <a:pt x="f531" y="f532"/>
                </a:lnTo>
                <a:lnTo>
                  <a:pt x="f533" y="f534"/>
                </a:lnTo>
                <a:lnTo>
                  <a:pt x="f533" y="f535"/>
                </a:lnTo>
                <a:lnTo>
                  <a:pt x="f536" y="f537"/>
                </a:lnTo>
                <a:lnTo>
                  <a:pt x="f7" y="f538"/>
                </a:lnTo>
                <a:lnTo>
                  <a:pt x="f533" y="f538"/>
                </a:lnTo>
                <a:lnTo>
                  <a:pt x="f530" y="f539"/>
                </a:lnTo>
                <a:lnTo>
                  <a:pt x="f498" y="f539"/>
                </a:lnTo>
                <a:lnTo>
                  <a:pt x="f496" y="f540"/>
                </a:lnTo>
                <a:lnTo>
                  <a:pt x="f9" y="f1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6" name="Freeform 48"/>
          <p:cNvSpPr/>
          <p:nvPr/>
        </p:nvSpPr>
        <p:spPr>
          <a:xfrm>
            <a:off x="1380959" y="5830920"/>
            <a:ext cx="206640" cy="392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59"/>
              <a:gd name="f7" fmla="val 495"/>
              <a:gd name="f8" fmla="val 210"/>
              <a:gd name="f9" fmla="val 25"/>
              <a:gd name="f10" fmla="val 208"/>
              <a:gd name="f11" fmla="val 27"/>
              <a:gd name="f12" fmla="val 28"/>
              <a:gd name="f13" fmla="val 225"/>
              <a:gd name="f14" fmla="val 38"/>
              <a:gd name="f15" fmla="val 243"/>
              <a:gd name="f16" fmla="val 42"/>
              <a:gd name="f17" fmla="val 238"/>
              <a:gd name="f18" fmla="val 48"/>
              <a:gd name="f19" fmla="val 231"/>
              <a:gd name="f20" fmla="val 53"/>
              <a:gd name="f21" fmla="val 223"/>
              <a:gd name="f22" fmla="val 57"/>
              <a:gd name="f23" fmla="val 58"/>
              <a:gd name="f24" fmla="val 60"/>
              <a:gd name="f25" fmla="val 235"/>
              <a:gd name="f26" fmla="val 70"/>
              <a:gd name="f27" fmla="val 241"/>
              <a:gd name="f28" fmla="val 81"/>
              <a:gd name="f29" fmla="val 250"/>
              <a:gd name="f30" fmla="val 93"/>
              <a:gd name="f31" fmla="val 103"/>
              <a:gd name="f32" fmla="val 246"/>
              <a:gd name="f33" fmla="val 108"/>
              <a:gd name="f34" fmla="val 111"/>
              <a:gd name="f35" fmla="val 114"/>
              <a:gd name="f36" fmla="val 233"/>
              <a:gd name="f37" fmla="val 118"/>
              <a:gd name="f38" fmla="val 121"/>
              <a:gd name="f39" fmla="val 236"/>
              <a:gd name="f40" fmla="val 124"/>
              <a:gd name="f41" fmla="val 128"/>
              <a:gd name="f42" fmla="val 133"/>
              <a:gd name="f43" fmla="val 245"/>
              <a:gd name="f44" fmla="val 138"/>
              <a:gd name="f45" fmla="val 142"/>
              <a:gd name="f46" fmla="val 144"/>
              <a:gd name="f47" fmla="val 228"/>
              <a:gd name="f48" fmla="val 141"/>
              <a:gd name="f49" fmla="val 139"/>
              <a:gd name="f50" fmla="val 149"/>
              <a:gd name="f51" fmla="val 154"/>
              <a:gd name="f52" fmla="val 159"/>
              <a:gd name="f53" fmla="val 164"/>
              <a:gd name="f54" fmla="val 171"/>
              <a:gd name="f55" fmla="val 179"/>
              <a:gd name="f56" fmla="val 258"/>
              <a:gd name="f57" fmla="val 185"/>
              <a:gd name="f58" fmla="val 251"/>
              <a:gd name="f59" fmla="val 182"/>
              <a:gd name="f60" fmla="val 230"/>
              <a:gd name="f61" fmla="val 184"/>
              <a:gd name="f62" fmla="val 199"/>
              <a:gd name="f63" fmla="val 222"/>
              <a:gd name="f64" fmla="val 248"/>
              <a:gd name="f65" fmla="val 220"/>
              <a:gd name="f66" fmla="val 240"/>
              <a:gd name="f67" fmla="val 218"/>
              <a:gd name="f68" fmla="val 217"/>
              <a:gd name="f69" fmla="val 215"/>
              <a:gd name="f70" fmla="val 226"/>
              <a:gd name="f71" fmla="val 252"/>
              <a:gd name="f72" fmla="val 266"/>
              <a:gd name="f73" fmla="val 283"/>
              <a:gd name="f74" fmla="val 301"/>
              <a:gd name="f75" fmla="val 319"/>
              <a:gd name="f76" fmla="val 333"/>
              <a:gd name="f77" fmla="val 347"/>
              <a:gd name="f78" fmla="val 361"/>
              <a:gd name="f79" fmla="val 374"/>
              <a:gd name="f80" fmla="val 253"/>
              <a:gd name="f81" fmla="val 385"/>
              <a:gd name="f82" fmla="val 254"/>
              <a:gd name="f83" fmla="val 400"/>
              <a:gd name="f84" fmla="val 415"/>
              <a:gd name="f85" fmla="val 425"/>
              <a:gd name="f86" fmla="val 216"/>
              <a:gd name="f87" fmla="val 430"/>
              <a:gd name="f88" fmla="val 200"/>
              <a:gd name="f89" fmla="val 432"/>
              <a:gd name="f90" fmla="val 188"/>
              <a:gd name="f91" fmla="val 428"/>
              <a:gd name="f92" fmla="val 177"/>
              <a:gd name="f93" fmla="val 165"/>
              <a:gd name="f94" fmla="val 418"/>
              <a:gd name="f95" fmla="val 405"/>
              <a:gd name="f96" fmla="val 390"/>
              <a:gd name="f97" fmla="val 379"/>
              <a:gd name="f98" fmla="val 137"/>
              <a:gd name="f99" fmla="val 367"/>
              <a:gd name="f100" fmla="val 129"/>
              <a:gd name="f101" fmla="val 359"/>
              <a:gd name="f102" fmla="val 116"/>
              <a:gd name="f103" fmla="val 357"/>
              <a:gd name="f104" fmla="val 102"/>
              <a:gd name="f105" fmla="val 91"/>
              <a:gd name="f106" fmla="val 377"/>
              <a:gd name="f107" fmla="val 380"/>
              <a:gd name="f108" fmla="val 79"/>
              <a:gd name="f109" fmla="val 384"/>
              <a:gd name="f110" fmla="val 387"/>
              <a:gd name="f111" fmla="val 83"/>
              <a:gd name="f112" fmla="val 394"/>
              <a:gd name="f113" fmla="val 101"/>
              <a:gd name="f114" fmla="val 392"/>
              <a:gd name="f115" fmla="val 119"/>
              <a:gd name="f116" fmla="val 126"/>
              <a:gd name="f117" fmla="val 399"/>
              <a:gd name="f118" fmla="val 409"/>
              <a:gd name="f119" fmla="val 132"/>
              <a:gd name="f120" fmla="val 417"/>
              <a:gd name="f121" fmla="val 140"/>
              <a:gd name="f122" fmla="val 423"/>
              <a:gd name="f123" fmla="val 427"/>
              <a:gd name="f124" fmla="val 152"/>
              <a:gd name="f125" fmla="val 155"/>
              <a:gd name="f126" fmla="val 433"/>
              <a:gd name="f127" fmla="val 162"/>
              <a:gd name="f128" fmla="val 435"/>
              <a:gd name="f129" fmla="val 440"/>
              <a:gd name="f130" fmla="val 443"/>
              <a:gd name="f131" fmla="val 455"/>
              <a:gd name="f132" fmla="val 463"/>
              <a:gd name="f133" fmla="val 127"/>
              <a:gd name="f134" fmla="val 465"/>
              <a:gd name="f135" fmla="val 457"/>
              <a:gd name="f136" fmla="val 104"/>
              <a:gd name="f137" fmla="val 445"/>
              <a:gd name="f138" fmla="val 96"/>
              <a:gd name="f139" fmla="val 94"/>
              <a:gd name="f140" fmla="val 476"/>
              <a:gd name="f141" fmla="val 78"/>
              <a:gd name="f142" fmla="val 76"/>
              <a:gd name="f143" fmla="val 488"/>
              <a:gd name="f144" fmla="val 73"/>
              <a:gd name="f145" fmla="val 483"/>
              <a:gd name="f146" fmla="val 69"/>
              <a:gd name="f147" fmla="val 66"/>
              <a:gd name="f148" fmla="val 471"/>
              <a:gd name="f149" fmla="val 460"/>
              <a:gd name="f150" fmla="val 448"/>
              <a:gd name="f151" fmla="val 30"/>
              <a:gd name="f152" fmla="val 437"/>
              <a:gd name="f153" fmla="val 26"/>
              <a:gd name="f154" fmla="val 410"/>
              <a:gd name="f155" fmla="val 36"/>
              <a:gd name="f156" fmla="val 49"/>
              <a:gd name="f157" fmla="val 68"/>
              <a:gd name="f158" fmla="val 349"/>
              <a:gd name="f159" fmla="val 351"/>
              <a:gd name="f160" fmla="val 40"/>
              <a:gd name="f161" fmla="val 356"/>
              <a:gd name="f162" fmla="val 339"/>
              <a:gd name="f163" fmla="val 59"/>
              <a:gd name="f164" fmla="val 323"/>
              <a:gd name="f165" fmla="val 329"/>
              <a:gd name="f166" fmla="val 16"/>
              <a:gd name="f167" fmla="val 15"/>
              <a:gd name="f168" fmla="val 21"/>
              <a:gd name="f169" fmla="val 318"/>
              <a:gd name="f170" fmla="val 33"/>
              <a:gd name="f171" fmla="val 298"/>
              <a:gd name="f172" fmla="val 281"/>
              <a:gd name="f173" fmla="val 51"/>
              <a:gd name="f174" fmla="val 280"/>
              <a:gd name="f175" fmla="val 54"/>
              <a:gd name="f176" fmla="val 278"/>
              <a:gd name="f177" fmla="val 276"/>
              <a:gd name="f178" fmla="val 275"/>
              <a:gd name="f179" fmla="val 44"/>
              <a:gd name="f180" fmla="val 43"/>
              <a:gd name="f181" fmla="val 31"/>
              <a:gd name="f182" fmla="val 271"/>
              <a:gd name="f183" fmla="val 265"/>
              <a:gd name="f184" fmla="val 13"/>
              <a:gd name="f185" fmla="val 257"/>
              <a:gd name="f186" fmla="val 8"/>
              <a:gd name="f187" fmla="val 247"/>
              <a:gd name="f188" fmla="val 5"/>
              <a:gd name="f189" fmla="val 212"/>
              <a:gd name="f190" fmla="val 194"/>
              <a:gd name="f191" fmla="val 3"/>
              <a:gd name="f192" fmla="val 174"/>
              <a:gd name="f193" fmla="val 1"/>
              <a:gd name="f194" fmla="val 172"/>
              <a:gd name="f195" fmla="val 166"/>
              <a:gd name="f196" fmla="val 169"/>
              <a:gd name="f197" fmla="val 64"/>
              <a:gd name="f198" fmla="val 176"/>
              <a:gd name="f199" fmla="val 71"/>
              <a:gd name="f200" fmla="val 156"/>
              <a:gd name="f201" fmla="val 151"/>
              <a:gd name="f202" fmla="val 87"/>
              <a:gd name="f203" fmla="val 146"/>
              <a:gd name="f204" fmla="val 134"/>
              <a:gd name="f205" fmla="val 150"/>
              <a:gd name="f206" fmla="val 98"/>
              <a:gd name="f207" fmla="val 86"/>
              <a:gd name="f208" fmla="val 130"/>
              <a:gd name="f209" fmla="val 35"/>
              <a:gd name="f210" fmla="val 135"/>
              <a:gd name="f211" fmla="val 23"/>
              <a:gd name="f212" fmla="val 20"/>
              <a:gd name="f213" fmla="val 17"/>
              <a:gd name="f214" fmla="val 14"/>
              <a:gd name="f215" fmla="val 193"/>
              <a:gd name="f216" fmla="val 10"/>
              <a:gd name="f217" fmla="val 7"/>
              <a:gd name="f218" fmla="+- 0 0 0"/>
              <a:gd name="f219" fmla="*/ f3 1 259"/>
              <a:gd name="f220" fmla="*/ f4 1 495"/>
              <a:gd name="f221" fmla="*/ f218 f0 1"/>
              <a:gd name="f222" fmla="*/ 0 f219 1"/>
              <a:gd name="f223" fmla="*/ 259 f219 1"/>
              <a:gd name="f224" fmla="*/ 495 f220 1"/>
              <a:gd name="f225" fmla="*/ 0 f220 1"/>
              <a:gd name="f226" fmla="*/ 2147483647 f219 1"/>
              <a:gd name="f227" fmla="*/ 2147483647 f220 1"/>
              <a:gd name="f228" fmla="*/ f221 1 f2"/>
              <a:gd name="f229" fmla="+- f22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  <a:cxn ang="f229">
                <a:pos x="f226" y="f227"/>
              </a:cxn>
            </a:cxnLst>
            <a:rect l="f222" t="f225" r="f223" b="f224"/>
            <a:pathLst>
              <a:path w="259" h="495">
                <a:moveTo>
                  <a:pt x="f8" y="f9"/>
                </a:moveTo>
                <a:lnTo>
                  <a:pt x="f10" y="f9"/>
                </a:lnTo>
                <a:lnTo>
                  <a:pt x="f10" y="f11"/>
                </a:lnTo>
                <a:lnTo>
                  <a:pt x="f10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6" y="f31"/>
                </a:lnTo>
                <a:lnTo>
                  <a:pt x="f32" y="f33"/>
                </a:lnTo>
                <a:lnTo>
                  <a:pt x="f19" y="f34"/>
                </a:lnTo>
                <a:lnTo>
                  <a:pt x="f19" y="f35"/>
                </a:lnTo>
                <a:lnTo>
                  <a:pt x="f36" y="f37"/>
                </a:lnTo>
                <a:lnTo>
                  <a:pt x="f25" y="f38"/>
                </a:lnTo>
                <a:lnTo>
                  <a:pt x="f39" y="f40"/>
                </a:lnTo>
                <a:lnTo>
                  <a:pt x="f17" y="f41"/>
                </a:lnTo>
                <a:lnTo>
                  <a:pt x="f27" y="f42"/>
                </a:lnTo>
                <a:lnTo>
                  <a:pt x="f43" y="f44"/>
                </a:lnTo>
                <a:lnTo>
                  <a:pt x="f29" y="f45"/>
                </a:lnTo>
                <a:lnTo>
                  <a:pt x="f43" y="f46"/>
                </a:lnTo>
                <a:lnTo>
                  <a:pt x="f17" y="f46"/>
                </a:lnTo>
                <a:lnTo>
                  <a:pt x="f36" y="f45"/>
                </a:lnTo>
                <a:lnTo>
                  <a:pt x="f47" y="f48"/>
                </a:lnTo>
                <a:lnTo>
                  <a:pt x="f21" y="f49"/>
                </a:lnTo>
                <a:lnTo>
                  <a:pt x="f21" y="f46"/>
                </a:lnTo>
                <a:lnTo>
                  <a:pt x="f13" y="f50"/>
                </a:lnTo>
                <a:lnTo>
                  <a:pt x="f47" y="f51"/>
                </a:lnTo>
                <a:lnTo>
                  <a:pt x="f36" y="f52"/>
                </a:lnTo>
                <a:lnTo>
                  <a:pt x="f39" y="f53"/>
                </a:lnTo>
                <a:lnTo>
                  <a:pt x="f15" y="f54"/>
                </a:lnTo>
                <a:lnTo>
                  <a:pt x="f29" y="f55"/>
                </a:lnTo>
                <a:lnTo>
                  <a:pt x="f56" y="f57"/>
                </a:lnTo>
                <a:lnTo>
                  <a:pt x="f58" y="f57"/>
                </a:lnTo>
                <a:lnTo>
                  <a:pt x="f43" y="f57"/>
                </a:lnTo>
                <a:lnTo>
                  <a:pt x="f17" y="f57"/>
                </a:lnTo>
                <a:lnTo>
                  <a:pt x="f19" y="f59"/>
                </a:lnTo>
                <a:lnTo>
                  <a:pt x="f60" y="f59"/>
                </a:lnTo>
                <a:lnTo>
                  <a:pt x="f47" y="f61"/>
                </a:lnTo>
                <a:lnTo>
                  <a:pt x="f36" y="f62"/>
                </a:lnTo>
                <a:lnTo>
                  <a:pt x="f27" y="f8"/>
                </a:lnTo>
                <a:lnTo>
                  <a:pt x="f58" y="f63"/>
                </a:lnTo>
                <a:lnTo>
                  <a:pt x="f64" y="f63"/>
                </a:lnTo>
                <a:lnTo>
                  <a:pt x="f15" y="f65"/>
                </a:lnTo>
                <a:lnTo>
                  <a:pt x="f66" y="f65"/>
                </a:lnTo>
                <a:lnTo>
                  <a:pt x="f25" y="f67"/>
                </a:lnTo>
                <a:lnTo>
                  <a:pt x="f19" y="f68"/>
                </a:lnTo>
                <a:lnTo>
                  <a:pt x="f60" y="f69"/>
                </a:lnTo>
                <a:lnTo>
                  <a:pt x="f47" y="f68"/>
                </a:lnTo>
                <a:lnTo>
                  <a:pt x="f70" y="f67"/>
                </a:lnTo>
                <a:lnTo>
                  <a:pt x="f70" y="f25"/>
                </a:lnTo>
                <a:lnTo>
                  <a:pt x="f70" y="f71"/>
                </a:lnTo>
                <a:lnTo>
                  <a:pt x="f36" y="f72"/>
                </a:lnTo>
                <a:lnTo>
                  <a:pt x="f66" y="f73"/>
                </a:lnTo>
                <a:lnTo>
                  <a:pt x="f43" y="f74"/>
                </a:lnTo>
                <a:lnTo>
                  <a:pt x="f43" y="f75"/>
                </a:lnTo>
                <a:lnTo>
                  <a:pt x="f27" y="f76"/>
                </a:lnTo>
                <a:lnTo>
                  <a:pt x="f27" y="f77"/>
                </a:lnTo>
                <a:lnTo>
                  <a:pt x="f15" y="f78"/>
                </a:lnTo>
                <a:lnTo>
                  <a:pt x="f29" y="f79"/>
                </a:lnTo>
                <a:lnTo>
                  <a:pt x="f80" y="f81"/>
                </a:lnTo>
                <a:lnTo>
                  <a:pt x="f82" y="f83"/>
                </a:lnTo>
                <a:lnTo>
                  <a:pt x="f43" y="f84"/>
                </a:lnTo>
                <a:lnTo>
                  <a:pt x="f19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85"/>
                </a:lnTo>
                <a:lnTo>
                  <a:pt x="f93" y="f94"/>
                </a:lnTo>
                <a:lnTo>
                  <a:pt x="f51" y="f95"/>
                </a:lnTo>
                <a:lnTo>
                  <a:pt x="f46" y="f96"/>
                </a:lnTo>
                <a:lnTo>
                  <a:pt x="f45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78"/>
                </a:lnTo>
                <a:lnTo>
                  <a:pt x="f105" y="f99"/>
                </a:lnTo>
                <a:lnTo>
                  <a:pt x="f28" y="f106"/>
                </a:lnTo>
                <a:lnTo>
                  <a:pt x="f28" y="f107"/>
                </a:lnTo>
                <a:lnTo>
                  <a:pt x="f108" y="f109"/>
                </a:lnTo>
                <a:lnTo>
                  <a:pt x="f28" y="f110"/>
                </a:lnTo>
                <a:lnTo>
                  <a:pt x="f111" y="f96"/>
                </a:lnTo>
                <a:lnTo>
                  <a:pt x="f105" y="f112"/>
                </a:lnTo>
                <a:lnTo>
                  <a:pt x="f113" y="f112"/>
                </a:lnTo>
                <a:lnTo>
                  <a:pt x="f34" y="f114"/>
                </a:lnTo>
                <a:lnTo>
                  <a:pt x="f115" y="f114"/>
                </a:lnTo>
                <a:lnTo>
                  <a:pt x="f116" y="f117"/>
                </a:lnTo>
                <a:lnTo>
                  <a:pt x="f100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46" y="f85"/>
                </a:lnTo>
                <a:lnTo>
                  <a:pt x="f50" y="f123"/>
                </a:lnTo>
                <a:lnTo>
                  <a:pt x="f124" y="f91"/>
                </a:lnTo>
                <a:lnTo>
                  <a:pt x="f125" y="f87"/>
                </a:lnTo>
                <a:lnTo>
                  <a:pt x="f52" y="f126"/>
                </a:lnTo>
                <a:lnTo>
                  <a:pt x="f127" y="f128"/>
                </a:lnTo>
                <a:lnTo>
                  <a:pt x="f53" y="f129"/>
                </a:lnTo>
                <a:lnTo>
                  <a:pt x="f53" y="f130"/>
                </a:lnTo>
                <a:lnTo>
                  <a:pt x="f125" y="f131"/>
                </a:lnTo>
                <a:lnTo>
                  <a:pt x="f45" y="f132"/>
                </a:lnTo>
                <a:lnTo>
                  <a:pt x="f133" y="f134"/>
                </a:lnTo>
                <a:lnTo>
                  <a:pt x="f35" y="f135"/>
                </a:lnTo>
                <a:lnTo>
                  <a:pt x="f136" y="f137"/>
                </a:lnTo>
                <a:lnTo>
                  <a:pt x="f138" y="f87"/>
                </a:lnTo>
                <a:lnTo>
                  <a:pt x="f139" y="f87"/>
                </a:lnTo>
                <a:lnTo>
                  <a:pt x="f139" y="f89"/>
                </a:lnTo>
                <a:lnTo>
                  <a:pt x="f138" y="f131"/>
                </a:lnTo>
                <a:lnTo>
                  <a:pt x="f105" y="f140"/>
                </a:lnTo>
                <a:lnTo>
                  <a:pt x="f141" y="f7"/>
                </a:lnTo>
                <a:lnTo>
                  <a:pt x="f142" y="f143"/>
                </a:lnTo>
                <a:lnTo>
                  <a:pt x="f144" y="f145"/>
                </a:lnTo>
                <a:lnTo>
                  <a:pt x="f146" y="f140"/>
                </a:lnTo>
                <a:lnTo>
                  <a:pt x="f147" y="f148"/>
                </a:lnTo>
                <a:lnTo>
                  <a:pt x="f20" y="f149"/>
                </a:lnTo>
                <a:lnTo>
                  <a:pt x="f14" y="f150"/>
                </a:lnTo>
                <a:lnTo>
                  <a:pt x="f151" y="f152"/>
                </a:lnTo>
                <a:lnTo>
                  <a:pt x="f153" y="f122"/>
                </a:lnTo>
                <a:lnTo>
                  <a:pt x="f153" y="f154"/>
                </a:lnTo>
                <a:lnTo>
                  <a:pt x="f155" y="f110"/>
                </a:lnTo>
                <a:lnTo>
                  <a:pt x="f156" y="f99"/>
                </a:lnTo>
                <a:lnTo>
                  <a:pt x="f157" y="f158"/>
                </a:lnTo>
                <a:lnTo>
                  <a:pt x="f157" y="f77"/>
                </a:lnTo>
                <a:lnTo>
                  <a:pt x="f20" y="f159"/>
                </a:lnTo>
                <a:lnTo>
                  <a:pt x="f160" y="f161"/>
                </a:lnTo>
                <a:lnTo>
                  <a:pt x="f18" y="f162"/>
                </a:lnTo>
                <a:lnTo>
                  <a:pt x="f163" y="f164"/>
                </a:lnTo>
                <a:lnTo>
                  <a:pt x="f155" y="f165"/>
                </a:lnTo>
                <a:lnTo>
                  <a:pt x="f166" y="f162"/>
                </a:lnTo>
                <a:lnTo>
                  <a:pt x="f167" y="f162"/>
                </a:lnTo>
                <a:lnTo>
                  <a:pt x="f168" y="f169"/>
                </a:lnTo>
                <a:lnTo>
                  <a:pt x="f170" y="f171"/>
                </a:lnTo>
                <a:lnTo>
                  <a:pt x="f156" y="f172"/>
                </a:lnTo>
                <a:lnTo>
                  <a:pt x="f173" y="f172"/>
                </a:lnTo>
                <a:lnTo>
                  <a:pt x="f20" y="f174"/>
                </a:lnTo>
                <a:lnTo>
                  <a:pt x="f175" y="f176"/>
                </a:lnTo>
                <a:lnTo>
                  <a:pt x="f20" y="f177"/>
                </a:lnTo>
                <a:lnTo>
                  <a:pt x="f156" y="f178"/>
                </a:lnTo>
                <a:lnTo>
                  <a:pt x="f18" y="f178"/>
                </a:lnTo>
                <a:lnTo>
                  <a:pt x="f179" y="f178"/>
                </a:lnTo>
                <a:lnTo>
                  <a:pt x="f180" y="f177"/>
                </a:lnTo>
                <a:lnTo>
                  <a:pt x="f181" y="f182"/>
                </a:lnTo>
                <a:lnTo>
                  <a:pt x="f168" y="f183"/>
                </a:lnTo>
                <a:lnTo>
                  <a:pt x="f184" y="f185"/>
                </a:lnTo>
                <a:lnTo>
                  <a:pt x="f186" y="f187"/>
                </a:lnTo>
                <a:lnTo>
                  <a:pt x="f188" y="f47"/>
                </a:lnTo>
                <a:lnTo>
                  <a:pt x="f186" y="f189"/>
                </a:lnTo>
                <a:lnTo>
                  <a:pt x="f186" y="f190"/>
                </a:lnTo>
                <a:lnTo>
                  <a:pt x="f188" y="f92"/>
                </a:lnTo>
                <a:lnTo>
                  <a:pt x="f191" y="f192"/>
                </a:lnTo>
                <a:lnTo>
                  <a:pt x="f193" y="f194"/>
                </a:lnTo>
                <a:lnTo>
                  <a:pt x="f5" y="f54"/>
                </a:lnTo>
                <a:lnTo>
                  <a:pt x="f168" y="f195"/>
                </a:lnTo>
                <a:lnTo>
                  <a:pt x="f180" y="f196"/>
                </a:lnTo>
                <a:lnTo>
                  <a:pt x="f197" y="f198"/>
                </a:lnTo>
                <a:lnTo>
                  <a:pt x="f147" y="f92"/>
                </a:lnTo>
                <a:lnTo>
                  <a:pt x="f146" y="f55"/>
                </a:lnTo>
                <a:lnTo>
                  <a:pt x="f146" y="f92"/>
                </a:lnTo>
                <a:lnTo>
                  <a:pt x="f146" y="f54"/>
                </a:lnTo>
                <a:lnTo>
                  <a:pt x="f146" y="f53"/>
                </a:lnTo>
                <a:lnTo>
                  <a:pt x="f199" y="f200"/>
                </a:lnTo>
                <a:lnTo>
                  <a:pt x="f144" y="f201"/>
                </a:lnTo>
                <a:lnTo>
                  <a:pt x="f202" y="f51"/>
                </a:lnTo>
                <a:lnTo>
                  <a:pt x="f104" y="f51"/>
                </a:lnTo>
                <a:lnTo>
                  <a:pt x="f38" y="f203"/>
                </a:lnTo>
                <a:lnTo>
                  <a:pt x="f204" y="f42"/>
                </a:lnTo>
                <a:lnTo>
                  <a:pt x="f46" y="f102"/>
                </a:lnTo>
                <a:lnTo>
                  <a:pt x="f205" y="f206"/>
                </a:lnTo>
                <a:lnTo>
                  <a:pt x="f205" y="f30"/>
                </a:lnTo>
                <a:lnTo>
                  <a:pt x="f124" y="f207"/>
                </a:lnTo>
                <a:lnTo>
                  <a:pt x="f124" y="f28"/>
                </a:lnTo>
                <a:lnTo>
                  <a:pt x="f49" y="f199"/>
                </a:lnTo>
                <a:lnTo>
                  <a:pt x="f208" y="f22"/>
                </a:lnTo>
                <a:lnTo>
                  <a:pt x="f133" y="f160"/>
                </a:lnTo>
                <a:lnTo>
                  <a:pt x="f133" y="f209"/>
                </a:lnTo>
                <a:lnTo>
                  <a:pt x="f100" y="f151"/>
                </a:lnTo>
                <a:lnTo>
                  <a:pt x="f119" y="f11"/>
                </a:lnTo>
                <a:lnTo>
                  <a:pt x="f210" y="f211"/>
                </a:lnTo>
                <a:lnTo>
                  <a:pt x="f49" y="f212"/>
                </a:lnTo>
                <a:lnTo>
                  <a:pt x="f46" y="f213"/>
                </a:lnTo>
                <a:lnTo>
                  <a:pt x="f52" y="f214"/>
                </a:lnTo>
                <a:lnTo>
                  <a:pt x="f92" y="f214"/>
                </a:lnTo>
                <a:lnTo>
                  <a:pt x="f215" y="f214"/>
                </a:lnTo>
                <a:lnTo>
                  <a:pt x="f10" y="f216"/>
                </a:lnTo>
                <a:lnTo>
                  <a:pt x="f21" y="f5"/>
                </a:lnTo>
                <a:lnTo>
                  <a:pt x="f21" y="f217"/>
                </a:lnTo>
                <a:lnTo>
                  <a:pt x="f65" y="f167"/>
                </a:lnTo>
                <a:lnTo>
                  <a:pt x="f86" y="f21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7" name="Freeform 49"/>
          <p:cNvSpPr/>
          <p:nvPr/>
        </p:nvSpPr>
        <p:spPr>
          <a:xfrm>
            <a:off x="1531800" y="6103799"/>
            <a:ext cx="41400" cy="57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53"/>
              <a:gd name="f7" fmla="val 73"/>
              <a:gd name="f8" fmla="val 40"/>
              <a:gd name="f9" fmla="val 71"/>
              <a:gd name="f10" fmla="val 36"/>
              <a:gd name="f11" fmla="val 33"/>
              <a:gd name="f12" fmla="val 28"/>
              <a:gd name="f13" fmla="val 30"/>
              <a:gd name="f14" fmla="val 70"/>
              <a:gd name="f15" fmla="val 68"/>
              <a:gd name="f16" fmla="val 66"/>
              <a:gd name="f17" fmla="val 35"/>
              <a:gd name="f18" fmla="val 63"/>
              <a:gd name="f19" fmla="val 61"/>
              <a:gd name="f20" fmla="val 58"/>
              <a:gd name="f21" fmla="val 55"/>
              <a:gd name="f22" fmla="val 50"/>
              <a:gd name="f23" fmla="val 46"/>
              <a:gd name="f24" fmla="val 22"/>
              <a:gd name="f25" fmla="val 45"/>
              <a:gd name="f26" fmla="val 15"/>
              <a:gd name="f27" fmla="val 43"/>
              <a:gd name="f28" fmla="val 8"/>
              <a:gd name="f29" fmla="val 5"/>
              <a:gd name="f30" fmla="val 2"/>
              <a:gd name="f31" fmla="val 17"/>
              <a:gd name="f32" fmla="val 3"/>
              <a:gd name="f33" fmla="val 12"/>
              <a:gd name="f34" fmla="val 7"/>
              <a:gd name="f35" fmla="val 13"/>
              <a:gd name="f36" fmla="val 18"/>
              <a:gd name="f37" fmla="val 26"/>
              <a:gd name="f38" fmla="val 31"/>
              <a:gd name="f39" fmla="val 10"/>
              <a:gd name="f40" fmla="val 25"/>
              <a:gd name="f41" fmla="val 32"/>
              <a:gd name="f42" fmla="val 41"/>
              <a:gd name="f43" fmla="val 48"/>
              <a:gd name="f44" fmla="val 51"/>
              <a:gd name="f45" fmla="+- 0 0 0"/>
              <a:gd name="f46" fmla="*/ f3 1 53"/>
              <a:gd name="f47" fmla="*/ f4 1 73"/>
              <a:gd name="f48" fmla="*/ f45 f0 1"/>
              <a:gd name="f49" fmla="*/ 0 f46 1"/>
              <a:gd name="f50" fmla="*/ 53 f46 1"/>
              <a:gd name="f51" fmla="*/ 73 f47 1"/>
              <a:gd name="f52" fmla="*/ 0 f47 1"/>
              <a:gd name="f53" fmla="*/ 2147483647 f46 1"/>
              <a:gd name="f54" fmla="*/ 2147483647 f47 1"/>
              <a:gd name="f55" fmla="*/ f48 1 f2"/>
              <a:gd name="f56" fmla="+- f5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49" y="f54"/>
              </a:cxn>
              <a:cxn ang="f56">
                <a:pos x="f49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2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  <a:cxn ang="f56">
                <a:pos x="f53" y="f54"/>
              </a:cxn>
            </a:cxnLst>
            <a:rect l="f49" t="f52" r="f50" b="f51"/>
            <a:pathLst>
              <a:path w="53" h="73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12" y="f7"/>
                </a:lnTo>
                <a:lnTo>
                  <a:pt x="f13" y="f14"/>
                </a:lnTo>
                <a:lnTo>
                  <a:pt x="f13" y="f15"/>
                </a:lnTo>
                <a:lnTo>
                  <a:pt x="f11" y="f16"/>
                </a:lnTo>
                <a:lnTo>
                  <a:pt x="f17" y="f18"/>
                </a:lnTo>
                <a:lnTo>
                  <a:pt x="f17" y="f19"/>
                </a:lnTo>
                <a:lnTo>
                  <a:pt x="f10" y="f20"/>
                </a:lnTo>
                <a:lnTo>
                  <a:pt x="f10" y="f21"/>
                </a:lnTo>
                <a:lnTo>
                  <a:pt x="f17" y="f22"/>
                </a:lnTo>
                <a:lnTo>
                  <a:pt x="f13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8"/>
                </a:lnTo>
                <a:lnTo>
                  <a:pt x="f29" y="f10"/>
                </a:lnTo>
                <a:lnTo>
                  <a:pt x="f30" y="f11"/>
                </a:lnTo>
                <a:lnTo>
                  <a:pt x="f5" y="f12"/>
                </a:lnTo>
                <a:lnTo>
                  <a:pt x="f5" y="f24"/>
                </a:lnTo>
                <a:lnTo>
                  <a:pt x="f30" y="f31"/>
                </a:lnTo>
                <a:lnTo>
                  <a:pt x="f32" y="f33"/>
                </a:lnTo>
                <a:lnTo>
                  <a:pt x="f28" y="f34"/>
                </a:lnTo>
                <a:lnTo>
                  <a:pt x="f35" y="f32"/>
                </a:lnTo>
                <a:lnTo>
                  <a:pt x="f36" y="f5"/>
                </a:lnTo>
                <a:lnTo>
                  <a:pt x="f24" y="f5"/>
                </a:lnTo>
                <a:lnTo>
                  <a:pt x="f37" y="f5"/>
                </a:lnTo>
                <a:lnTo>
                  <a:pt x="f12" y="f30"/>
                </a:lnTo>
                <a:lnTo>
                  <a:pt x="f38" y="f29"/>
                </a:lnTo>
                <a:lnTo>
                  <a:pt x="f13" y="f39"/>
                </a:lnTo>
                <a:lnTo>
                  <a:pt x="f13" y="f35"/>
                </a:lnTo>
                <a:lnTo>
                  <a:pt x="f12" y="f36"/>
                </a:lnTo>
                <a:lnTo>
                  <a:pt x="f37" y="f24"/>
                </a:lnTo>
                <a:lnTo>
                  <a:pt x="f12" y="f40"/>
                </a:lnTo>
                <a:lnTo>
                  <a:pt x="f13" y="f12"/>
                </a:lnTo>
                <a:lnTo>
                  <a:pt x="f11" y="f41"/>
                </a:lnTo>
                <a:lnTo>
                  <a:pt x="f10" y="f11"/>
                </a:lnTo>
                <a:lnTo>
                  <a:pt x="f42" y="f17"/>
                </a:lnTo>
                <a:lnTo>
                  <a:pt x="f27" y="f17"/>
                </a:lnTo>
                <a:lnTo>
                  <a:pt x="f27" y="f10"/>
                </a:lnTo>
                <a:lnTo>
                  <a:pt x="f25" y="f10"/>
                </a:lnTo>
                <a:lnTo>
                  <a:pt x="f43" y="f8"/>
                </a:lnTo>
                <a:lnTo>
                  <a:pt x="f44" y="f42"/>
                </a:lnTo>
                <a:lnTo>
                  <a:pt x="f6" y="f23"/>
                </a:lnTo>
                <a:lnTo>
                  <a:pt x="f6" y="f44"/>
                </a:lnTo>
                <a:lnTo>
                  <a:pt x="f44" y="f20"/>
                </a:lnTo>
                <a:lnTo>
                  <a:pt x="f43" y="f18"/>
                </a:lnTo>
                <a:lnTo>
                  <a:pt x="f25" y="f15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8" name="Freeform 50"/>
          <p:cNvSpPr/>
          <p:nvPr/>
        </p:nvSpPr>
        <p:spPr>
          <a:xfrm>
            <a:off x="1506599" y="6067440"/>
            <a:ext cx="57240" cy="442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71"/>
              <a:gd name="f7" fmla="val 56"/>
              <a:gd name="f8" fmla="val 69"/>
              <a:gd name="f9" fmla="val 26"/>
              <a:gd name="f10" fmla="val 59"/>
              <a:gd name="f11" fmla="val 48"/>
              <a:gd name="f12" fmla="val 20"/>
              <a:gd name="f13" fmla="val 38"/>
              <a:gd name="f14" fmla="val 16"/>
              <a:gd name="f15" fmla="val 23"/>
              <a:gd name="f16" fmla="val 10"/>
              <a:gd name="f17" fmla="val 33"/>
              <a:gd name="f18" fmla="val 6"/>
              <a:gd name="f19" fmla="val 44"/>
              <a:gd name="f20" fmla="val 5"/>
              <a:gd name="f21" fmla="val 3"/>
              <a:gd name="f22" fmla="val 54"/>
              <a:gd name="f23" fmla="val 53"/>
              <a:gd name="f24" fmla="val 51"/>
              <a:gd name="f25" fmla="val 1"/>
              <a:gd name="f26" fmla="val 46"/>
              <a:gd name="f27" fmla="val 34"/>
              <a:gd name="f28" fmla="val 8"/>
              <a:gd name="f29" fmla="val 11"/>
              <a:gd name="f30" fmla="val 18"/>
              <a:gd name="f31" fmla="val 29"/>
              <a:gd name="f32" fmla="val 43"/>
              <a:gd name="f33" fmla="val 61"/>
              <a:gd name="f34" fmla="val 24"/>
              <a:gd name="f35" fmla="+- 0 0 0"/>
              <a:gd name="f36" fmla="*/ f3 1 71"/>
              <a:gd name="f37" fmla="*/ f4 1 56"/>
              <a:gd name="f38" fmla="*/ f35 f0 1"/>
              <a:gd name="f39" fmla="*/ 0 f36 1"/>
              <a:gd name="f40" fmla="*/ 71 f36 1"/>
              <a:gd name="f41" fmla="*/ 56 f37 1"/>
              <a:gd name="f42" fmla="*/ 0 f37 1"/>
              <a:gd name="f43" fmla="*/ 2147483647 f36 1"/>
              <a:gd name="f44" fmla="*/ 2147483647 f37 1"/>
              <a:gd name="f45" fmla="*/ f38 1 f2"/>
              <a:gd name="f46" fmla="+- f45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39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2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  <a:cxn ang="f46">
                <a:pos x="f43" y="f44"/>
              </a:cxn>
            </a:cxnLst>
            <a:rect l="f39" t="f42" r="f40" b="f41"/>
            <a:pathLst>
              <a:path w="71" h="56">
                <a:moveTo>
                  <a:pt x="f8" y="f9"/>
                </a:move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9" y="f14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7"/>
                </a:lnTo>
                <a:lnTo>
                  <a:pt x="f21" y="f22"/>
                </a:lnTo>
                <a:lnTo>
                  <a:pt x="f21" y="f23"/>
                </a:lnTo>
                <a:lnTo>
                  <a:pt x="f21" y="f24"/>
                </a:lnTo>
                <a:lnTo>
                  <a:pt x="f25" y="f11"/>
                </a:lnTo>
                <a:lnTo>
                  <a:pt x="f25" y="f26"/>
                </a:lnTo>
                <a:lnTo>
                  <a:pt x="f5" y="f27"/>
                </a:lnTo>
                <a:lnTo>
                  <a:pt x="f25" y="f15"/>
                </a:lnTo>
                <a:lnTo>
                  <a:pt x="f28" y="f29"/>
                </a:lnTo>
                <a:lnTo>
                  <a:pt x="f30" y="f20"/>
                </a:lnTo>
                <a:lnTo>
                  <a:pt x="f31" y="f5"/>
                </a:lnTo>
                <a:lnTo>
                  <a:pt x="f32" y="f25"/>
                </a:lnTo>
                <a:lnTo>
                  <a:pt x="f23" y="f28"/>
                </a:lnTo>
                <a:lnTo>
                  <a:pt x="f33" y="f14"/>
                </a:lnTo>
                <a:lnTo>
                  <a:pt x="f6" y="f15"/>
                </a:lnTo>
                <a:lnTo>
                  <a:pt x="f6" y="f34"/>
                </a:lnTo>
                <a:lnTo>
                  <a:pt x="f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39" name="Freeform 51"/>
          <p:cNvSpPr/>
          <p:nvPr/>
        </p:nvSpPr>
        <p:spPr>
          <a:xfrm>
            <a:off x="1387439" y="5805360"/>
            <a:ext cx="149400" cy="1382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89"/>
              <a:gd name="f7" fmla="val 173"/>
              <a:gd name="f8" fmla="val 36"/>
              <a:gd name="f9" fmla="val 107"/>
              <a:gd name="f10" fmla="val 109"/>
              <a:gd name="f11" fmla="val 35"/>
              <a:gd name="f12" fmla="val 117"/>
              <a:gd name="f13" fmla="val 33"/>
              <a:gd name="f14" fmla="val 129"/>
              <a:gd name="f15" fmla="val 139"/>
              <a:gd name="f16" fmla="val 147"/>
              <a:gd name="f17" fmla="val 155"/>
              <a:gd name="f18" fmla="val 38"/>
              <a:gd name="f19" fmla="val 160"/>
              <a:gd name="f20" fmla="val 40"/>
              <a:gd name="f21" fmla="val 162"/>
              <a:gd name="f22" fmla="val 164"/>
              <a:gd name="f23" fmla="val 41"/>
              <a:gd name="f24" fmla="val 165"/>
              <a:gd name="f25" fmla="val 167"/>
              <a:gd name="f26" fmla="val 169"/>
              <a:gd name="f27" fmla="val 170"/>
              <a:gd name="f28" fmla="val 172"/>
              <a:gd name="f29" fmla="val 28"/>
              <a:gd name="f30" fmla="val 17"/>
              <a:gd name="f31" fmla="val 152"/>
              <a:gd name="f32" fmla="val 7"/>
              <a:gd name="f33" fmla="val 132"/>
              <a:gd name="f34" fmla="val 2"/>
              <a:gd name="f35" fmla="val 111"/>
              <a:gd name="f36" fmla="val 91"/>
              <a:gd name="f37" fmla="val 5"/>
              <a:gd name="f38" fmla="val 73"/>
              <a:gd name="f39" fmla="val 10"/>
              <a:gd name="f40" fmla="val 59"/>
              <a:gd name="f41" fmla="val 20"/>
              <a:gd name="f42" fmla="val 45"/>
              <a:gd name="f43" fmla="val 58"/>
              <a:gd name="f44" fmla="val 13"/>
              <a:gd name="f45" fmla="val 84"/>
              <a:gd name="f46" fmla="val 108"/>
              <a:gd name="f47" fmla="val 126"/>
              <a:gd name="f48" fmla="val 137"/>
              <a:gd name="f49" fmla="val 146"/>
              <a:gd name="f50" fmla="val 3"/>
              <a:gd name="f51" fmla="val 156"/>
              <a:gd name="f52" fmla="val 175"/>
              <a:gd name="f53" fmla="val 8"/>
              <a:gd name="f54" fmla="val 182"/>
              <a:gd name="f55" fmla="val 184"/>
              <a:gd name="f56" fmla="val 185"/>
              <a:gd name="f57" fmla="val 187"/>
              <a:gd name="f58" fmla="val 15"/>
              <a:gd name="f59" fmla="val 16"/>
              <a:gd name="f60" fmla="val 21"/>
              <a:gd name="f61" fmla="val 177"/>
              <a:gd name="f62" fmla="val 23"/>
              <a:gd name="f63" fmla="val 25"/>
              <a:gd name="f64" fmla="val 161"/>
              <a:gd name="f65" fmla="val 26"/>
              <a:gd name="f66" fmla="val 30"/>
              <a:gd name="f67" fmla="val 136"/>
              <a:gd name="f68" fmla="val 127"/>
              <a:gd name="f69" fmla="val 119"/>
              <a:gd name="f70" fmla="val 96"/>
              <a:gd name="f71" fmla="val 54"/>
              <a:gd name="f72" fmla="val 89"/>
              <a:gd name="f73" fmla="val 66"/>
              <a:gd name="f74" fmla="val 81"/>
              <a:gd name="f75" fmla="val 93"/>
              <a:gd name="f76" fmla="val 92"/>
              <a:gd name="f77" fmla="val 98"/>
              <a:gd name="f78" fmla="val 101"/>
              <a:gd name="f79" fmla="val 103"/>
              <a:gd name="f80" fmla="val 106"/>
              <a:gd name="f81" fmla="val 112"/>
              <a:gd name="f82" fmla="val 114"/>
              <a:gd name="f83" fmla="val 116"/>
              <a:gd name="f84" fmla="val 118"/>
              <a:gd name="f85" fmla="val 121"/>
              <a:gd name="f86" fmla="val 130"/>
              <a:gd name="f87" fmla="val 135"/>
              <a:gd name="f88" fmla="val 144"/>
              <a:gd name="f89" fmla="val 150"/>
              <a:gd name="f90" fmla="val 157"/>
              <a:gd name="f91" fmla="val 104"/>
              <a:gd name="f92" fmla="val 159"/>
              <a:gd name="f93" fmla="val 99"/>
              <a:gd name="f94" fmla="val 94"/>
              <a:gd name="f95" fmla="val 154"/>
              <a:gd name="f96" fmla="val 78"/>
              <a:gd name="f97" fmla="val 75"/>
              <a:gd name="f98" fmla="val 142"/>
              <a:gd name="f99" fmla="val 71"/>
              <a:gd name="f100" fmla="val 70"/>
              <a:gd name="f101" fmla="val 134"/>
              <a:gd name="f102" fmla="val 68"/>
              <a:gd name="f103" fmla="val 140"/>
              <a:gd name="f104" fmla="val 149"/>
              <a:gd name="f105" fmla="val 76"/>
              <a:gd name="f106" fmla="val 63"/>
              <a:gd name="f107" fmla="val 48"/>
              <a:gd name="f108" fmla="val 43"/>
              <a:gd name="f109" fmla="+- 0 0 0"/>
              <a:gd name="f110" fmla="*/ f3 1 189"/>
              <a:gd name="f111" fmla="*/ f4 1 173"/>
              <a:gd name="f112" fmla="*/ f109 f0 1"/>
              <a:gd name="f113" fmla="*/ 0 f110 1"/>
              <a:gd name="f114" fmla="*/ 189 f110 1"/>
              <a:gd name="f115" fmla="*/ 173 f111 1"/>
              <a:gd name="f116" fmla="*/ 0 f111 1"/>
              <a:gd name="f117" fmla="*/ 2147483647 f110 1"/>
              <a:gd name="f118" fmla="*/ 2147483647 f111 1"/>
              <a:gd name="f119" fmla="*/ f112 1 f2"/>
              <a:gd name="f120" fmla="+- f11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6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  <a:cxn ang="f120">
                <a:pos x="f117" y="f118"/>
              </a:cxn>
            </a:cxnLst>
            <a:rect l="f113" t="f116" r="f114" b="f115"/>
            <a:pathLst>
              <a:path w="189" h="173">
                <a:moveTo>
                  <a:pt x="f8" y="f9"/>
                </a:moveTo>
                <a:lnTo>
                  <a:pt x="f8" y="f10"/>
                </a:lnTo>
                <a:lnTo>
                  <a:pt x="f11" y="f12"/>
                </a:lnTo>
                <a:lnTo>
                  <a:pt x="f13" y="f14"/>
                </a:lnTo>
                <a:lnTo>
                  <a:pt x="f11" y="f15"/>
                </a:lnTo>
                <a:lnTo>
                  <a:pt x="f11" y="f16"/>
                </a:lnTo>
                <a:lnTo>
                  <a:pt x="f8" y="f17"/>
                </a:lnTo>
                <a:lnTo>
                  <a:pt x="f18" y="f19"/>
                </a:lnTo>
                <a:lnTo>
                  <a:pt x="f20" y="f21"/>
                </a:lnTo>
                <a:lnTo>
                  <a:pt x="f20" y="f22"/>
                </a:lnTo>
                <a:lnTo>
                  <a:pt x="f23" y="f24"/>
                </a:lnTo>
                <a:lnTo>
                  <a:pt x="f23" y="f25"/>
                </a:lnTo>
                <a:lnTo>
                  <a:pt x="f23" y="f26"/>
                </a:lnTo>
                <a:lnTo>
                  <a:pt x="f23" y="f27"/>
                </a:lnTo>
                <a:lnTo>
                  <a:pt x="f20" y="f28"/>
                </a:lnTo>
                <a:lnTo>
                  <a:pt x="f20" y="f7"/>
                </a:lnTo>
                <a:lnTo>
                  <a:pt x="f8" y="f28"/>
                </a:lnTo>
                <a:lnTo>
                  <a:pt x="f29" y="f24"/>
                </a:lnTo>
                <a:lnTo>
                  <a:pt x="f30" y="f31"/>
                </a:lnTo>
                <a:lnTo>
                  <a:pt x="f32" y="f33"/>
                </a:lnTo>
                <a:lnTo>
                  <a:pt x="f34" y="f35"/>
                </a:lnTo>
                <a:lnTo>
                  <a:pt x="f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29"/>
                </a:lnTo>
                <a:lnTo>
                  <a:pt x="f43" y="f44"/>
                </a:lnTo>
                <a:lnTo>
                  <a:pt x="f45" y="f37"/>
                </a:lnTo>
                <a:lnTo>
                  <a:pt x="f46" y="f5"/>
                </a:lnTo>
                <a:lnTo>
                  <a:pt x="f47" y="f5"/>
                </a:lnTo>
                <a:lnTo>
                  <a:pt x="f48" y="f34"/>
                </a:lnTo>
                <a:lnTo>
                  <a:pt x="f49" y="f50"/>
                </a:lnTo>
                <a:lnTo>
                  <a:pt x="f51" y="f37"/>
                </a:lnTo>
                <a:lnTo>
                  <a:pt x="f25" y="f32"/>
                </a:lnTo>
                <a:lnTo>
                  <a:pt x="f52" y="f53"/>
                </a:lnTo>
                <a:lnTo>
                  <a:pt x="f2" y="f53"/>
                </a:lnTo>
                <a:lnTo>
                  <a:pt x="f54" y="f39"/>
                </a:lnTo>
                <a:lnTo>
                  <a:pt x="f55" y="f39"/>
                </a:lnTo>
                <a:lnTo>
                  <a:pt x="f56" y="f39"/>
                </a:lnTo>
                <a:lnTo>
                  <a:pt x="f57" y="f39"/>
                </a:lnTo>
                <a:lnTo>
                  <a:pt x="f6" y="f39"/>
                </a:lnTo>
                <a:lnTo>
                  <a:pt x="f57" y="f44"/>
                </a:lnTo>
                <a:lnTo>
                  <a:pt x="f57" y="f58"/>
                </a:lnTo>
                <a:lnTo>
                  <a:pt x="f56" y="f59"/>
                </a:lnTo>
                <a:lnTo>
                  <a:pt x="f55" y="f41"/>
                </a:lnTo>
                <a:lnTo>
                  <a:pt x="f54" y="f60"/>
                </a:lnTo>
                <a:lnTo>
                  <a:pt x="f61" y="f62"/>
                </a:lnTo>
                <a:lnTo>
                  <a:pt x="f28" y="f63"/>
                </a:lnTo>
                <a:lnTo>
                  <a:pt x="f64" y="f65"/>
                </a:lnTo>
                <a:lnTo>
                  <a:pt x="f16" y="f66"/>
                </a:lnTo>
                <a:lnTo>
                  <a:pt x="f67" y="f13"/>
                </a:lnTo>
                <a:lnTo>
                  <a:pt x="f68" y="f11"/>
                </a:lnTo>
                <a:lnTo>
                  <a:pt x="f69" y="f18"/>
                </a:lnTo>
                <a:lnTo>
                  <a:pt x="f46" y="f42"/>
                </a:lnTo>
                <a:lnTo>
                  <a:pt x="f70" y="f71"/>
                </a:lnTo>
                <a:lnTo>
                  <a:pt x="f72" y="f73"/>
                </a:lnTo>
                <a:lnTo>
                  <a:pt x="f72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46" y="f10"/>
                </a:lnTo>
                <a:lnTo>
                  <a:pt x="f35" y="f81"/>
                </a:lnTo>
                <a:lnTo>
                  <a:pt x="f82" y="f82"/>
                </a:lnTo>
                <a:lnTo>
                  <a:pt x="f83" y="f83"/>
                </a:lnTo>
                <a:lnTo>
                  <a:pt x="f84" y="f12"/>
                </a:lnTo>
                <a:lnTo>
                  <a:pt x="f69" y="f12"/>
                </a:lnTo>
                <a:lnTo>
                  <a:pt x="f69" y="f69"/>
                </a:lnTo>
                <a:lnTo>
                  <a:pt x="f69" y="f85"/>
                </a:lnTo>
                <a:lnTo>
                  <a:pt x="f85" y="f47"/>
                </a:lnTo>
                <a:lnTo>
                  <a:pt x="f85" y="f86"/>
                </a:lnTo>
                <a:lnTo>
                  <a:pt x="f69" y="f87"/>
                </a:lnTo>
                <a:lnTo>
                  <a:pt x="f84" y="f88"/>
                </a:lnTo>
                <a:lnTo>
                  <a:pt x="f82" y="f89"/>
                </a:lnTo>
                <a:lnTo>
                  <a:pt x="f10" y="f17"/>
                </a:lnTo>
                <a:lnTo>
                  <a:pt x="f80" y="f90"/>
                </a:lnTo>
                <a:lnTo>
                  <a:pt x="f91" y="f92"/>
                </a:lnTo>
                <a:lnTo>
                  <a:pt x="f79" y="f92"/>
                </a:lnTo>
                <a:lnTo>
                  <a:pt x="f79" y="f19"/>
                </a:lnTo>
                <a:lnTo>
                  <a:pt x="f78" y="f19"/>
                </a:lnTo>
                <a:lnTo>
                  <a:pt x="f93" y="f21"/>
                </a:lnTo>
                <a:lnTo>
                  <a:pt x="f77" y="f19"/>
                </a:lnTo>
                <a:lnTo>
                  <a:pt x="f94" y="f19"/>
                </a:lnTo>
                <a:lnTo>
                  <a:pt x="f72" y="f90"/>
                </a:lnTo>
                <a:lnTo>
                  <a:pt x="f45" y="f95"/>
                </a:lnTo>
                <a:lnTo>
                  <a:pt x="f96" y="f16"/>
                </a:lnTo>
                <a:lnTo>
                  <a:pt x="f97" y="f98"/>
                </a:lnTo>
                <a:lnTo>
                  <a:pt x="f99" y="f48"/>
                </a:lnTo>
                <a:lnTo>
                  <a:pt x="f100" y="f101"/>
                </a:lnTo>
                <a:lnTo>
                  <a:pt x="f100" y="f33"/>
                </a:lnTo>
                <a:lnTo>
                  <a:pt x="f102" y="f86"/>
                </a:lnTo>
                <a:lnTo>
                  <a:pt x="f102" y="f14"/>
                </a:lnTo>
                <a:lnTo>
                  <a:pt x="f73" y="f14"/>
                </a:lnTo>
                <a:lnTo>
                  <a:pt x="f73" y="f33"/>
                </a:lnTo>
                <a:lnTo>
                  <a:pt x="f73" y="f87"/>
                </a:lnTo>
                <a:lnTo>
                  <a:pt x="f73" y="f103"/>
                </a:lnTo>
                <a:lnTo>
                  <a:pt x="f102" y="f88"/>
                </a:lnTo>
                <a:lnTo>
                  <a:pt x="f100" y="f104"/>
                </a:lnTo>
                <a:lnTo>
                  <a:pt x="f38" y="f17"/>
                </a:lnTo>
                <a:lnTo>
                  <a:pt x="f97" y="f19"/>
                </a:lnTo>
                <a:lnTo>
                  <a:pt x="f105" y="f22"/>
                </a:lnTo>
                <a:lnTo>
                  <a:pt x="f105" y="f24"/>
                </a:lnTo>
                <a:lnTo>
                  <a:pt x="f97" y="f24"/>
                </a:lnTo>
                <a:lnTo>
                  <a:pt x="f99" y="f22"/>
                </a:lnTo>
                <a:lnTo>
                  <a:pt x="f102" y="f21"/>
                </a:lnTo>
                <a:lnTo>
                  <a:pt x="f106" y="f92"/>
                </a:lnTo>
                <a:lnTo>
                  <a:pt x="f43" y="f95"/>
                </a:lnTo>
                <a:lnTo>
                  <a:pt x="f107" y="f98"/>
                </a:lnTo>
                <a:lnTo>
                  <a:pt x="f108" y="f86"/>
                </a:lnTo>
                <a:lnTo>
                  <a:pt x="f20" y="f85"/>
                </a:lnTo>
                <a:lnTo>
                  <a:pt x="f18" y="f83"/>
                </a:lnTo>
                <a:lnTo>
                  <a:pt x="f18" y="f35"/>
                </a:lnTo>
                <a:lnTo>
                  <a:pt x="f8" y="f10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0" name="Freeform 52"/>
          <p:cNvSpPr/>
          <p:nvPr/>
        </p:nvSpPr>
        <p:spPr>
          <a:xfrm>
            <a:off x="1473119" y="5950079"/>
            <a:ext cx="730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2"/>
              <a:gd name="f7" fmla="val 86"/>
              <a:gd name="f8" fmla="val 10"/>
              <a:gd name="f9" fmla="val 1"/>
              <a:gd name="f10" fmla="val 3"/>
              <a:gd name="f11" fmla="val 8"/>
              <a:gd name="f12" fmla="val 6"/>
              <a:gd name="f13" fmla="val 5"/>
              <a:gd name="f14" fmla="val 14"/>
              <a:gd name="f15" fmla="val 19"/>
              <a:gd name="f16" fmla="val 29"/>
              <a:gd name="f17" fmla="val 39"/>
              <a:gd name="f18" fmla="val 48"/>
              <a:gd name="f19" fmla="val 49"/>
              <a:gd name="f20" fmla="val 11"/>
              <a:gd name="f21" fmla="val 53"/>
              <a:gd name="f22" fmla="val 16"/>
              <a:gd name="f23" fmla="val 56"/>
              <a:gd name="f24" fmla="val 21"/>
              <a:gd name="f25" fmla="val 57"/>
              <a:gd name="f26" fmla="val 26"/>
              <a:gd name="f27" fmla="val 59"/>
              <a:gd name="f28" fmla="val 31"/>
              <a:gd name="f29" fmla="val 61"/>
              <a:gd name="f30" fmla="val 34"/>
              <a:gd name="f31" fmla="val 62"/>
              <a:gd name="f32" fmla="val 38"/>
              <a:gd name="f33" fmla="val 66"/>
              <a:gd name="f34" fmla="val 43"/>
              <a:gd name="f35" fmla="val 67"/>
              <a:gd name="f36" fmla="val 46"/>
              <a:gd name="f37" fmla="val 69"/>
              <a:gd name="f38" fmla="val 71"/>
              <a:gd name="f39" fmla="val 51"/>
              <a:gd name="f40" fmla="val 64"/>
              <a:gd name="f41" fmla="val 54"/>
              <a:gd name="f42" fmla="val 58"/>
              <a:gd name="f43" fmla="val 63"/>
              <a:gd name="f44" fmla="val 74"/>
              <a:gd name="f45" fmla="val 77"/>
              <a:gd name="f46" fmla="val 81"/>
              <a:gd name="f47" fmla="val 76"/>
              <a:gd name="f48" fmla="val 89"/>
              <a:gd name="f49" fmla="val 91"/>
              <a:gd name="f50" fmla="val 79"/>
              <a:gd name="f51" fmla="val 87"/>
              <a:gd name="f52" fmla="val 84"/>
              <a:gd name="f53" fmla="val 82"/>
              <a:gd name="f54" fmla="val 18"/>
              <a:gd name="f55" fmla="val 36"/>
              <a:gd name="f56" fmla="val 28"/>
              <a:gd name="f57" fmla="val 23"/>
              <a:gd name="f58" fmla="val 20"/>
              <a:gd name="f59" fmla="val 24"/>
              <a:gd name="f60" fmla="val 15"/>
              <a:gd name="f61" fmla="val 13"/>
              <a:gd name="f62" fmla="+- 0 0 0"/>
              <a:gd name="f63" fmla="*/ f3 1 92"/>
              <a:gd name="f64" fmla="*/ f4 1 86"/>
              <a:gd name="f65" fmla="*/ f62 f0 1"/>
              <a:gd name="f66" fmla="*/ 0 f63 1"/>
              <a:gd name="f67" fmla="*/ 92 f63 1"/>
              <a:gd name="f68" fmla="*/ 86 f64 1"/>
              <a:gd name="f69" fmla="*/ 0 f64 1"/>
              <a:gd name="f70" fmla="*/ 2147483647 f63 1"/>
              <a:gd name="f71" fmla="*/ 2147483647 f64 1"/>
              <a:gd name="f72" fmla="*/ f65 1 f2"/>
              <a:gd name="f73" fmla="+- f7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69"/>
              </a:cxn>
              <a:cxn ang="f73">
                <a:pos x="f70" y="f69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70" y="f71"/>
              </a:cxn>
              <a:cxn ang="f73">
                <a:pos x="f66" y="f71"/>
              </a:cxn>
            </a:cxnLst>
            <a:rect l="f66" t="f69" r="f67" b="f68"/>
            <a:pathLst>
              <a:path w="92" h="86">
                <a:moveTo>
                  <a:pt x="f5" y="f8"/>
                </a:moveTo>
                <a:lnTo>
                  <a:pt x="f9" y="f8"/>
                </a:lnTo>
                <a:lnTo>
                  <a:pt x="f10" y="f11"/>
                </a:lnTo>
                <a:lnTo>
                  <a:pt x="f12" y="f13"/>
                </a:lnTo>
                <a:lnTo>
                  <a:pt x="f8" y="f10"/>
                </a:lnTo>
                <a:lnTo>
                  <a:pt x="f14" y="f5"/>
                </a:lnTo>
                <a:lnTo>
                  <a:pt x="f15" y="f5"/>
                </a:lnTo>
                <a:lnTo>
                  <a:pt x="f16" y="f5"/>
                </a:lnTo>
                <a:lnTo>
                  <a:pt x="f17" y="f10"/>
                </a:lnTo>
                <a:lnTo>
                  <a:pt x="f18" y="f11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19"/>
                </a:lnTo>
                <a:lnTo>
                  <a:pt x="f38" y="f19"/>
                </a:lnTo>
                <a:lnTo>
                  <a:pt x="f38" y="f39"/>
                </a:lnTo>
                <a:lnTo>
                  <a:pt x="f37" y="f39"/>
                </a:lnTo>
                <a:lnTo>
                  <a:pt x="f35" y="f39"/>
                </a:lnTo>
                <a:lnTo>
                  <a:pt x="f40" y="f39"/>
                </a:lnTo>
                <a:lnTo>
                  <a:pt x="f40" y="f21"/>
                </a:lnTo>
                <a:lnTo>
                  <a:pt x="f40" y="f41"/>
                </a:lnTo>
                <a:lnTo>
                  <a:pt x="f33" y="f42"/>
                </a:lnTo>
                <a:lnTo>
                  <a:pt x="f35" y="f43"/>
                </a:lnTo>
                <a:lnTo>
                  <a:pt x="f37" y="f33"/>
                </a:lnTo>
                <a:lnTo>
                  <a:pt x="f38" y="f35"/>
                </a:lnTo>
                <a:lnTo>
                  <a:pt x="f44" y="f38"/>
                </a:lnTo>
                <a:lnTo>
                  <a:pt x="f45" y="f44"/>
                </a:lnTo>
                <a:lnTo>
                  <a:pt x="f46" y="f47"/>
                </a:lnTo>
                <a:lnTo>
                  <a:pt x="f7" y="f47"/>
                </a:lnTo>
                <a:lnTo>
                  <a:pt x="f48" y="f47"/>
                </a:lnTo>
                <a:lnTo>
                  <a:pt x="f49" y="f47"/>
                </a:lnTo>
                <a:lnTo>
                  <a:pt x="f6" y="f45"/>
                </a:lnTo>
                <a:lnTo>
                  <a:pt x="f49" y="f45"/>
                </a:lnTo>
                <a:lnTo>
                  <a:pt x="f49" y="f50"/>
                </a:lnTo>
                <a:lnTo>
                  <a:pt x="f51" y="f46"/>
                </a:lnTo>
                <a:lnTo>
                  <a:pt x="f52" y="f53"/>
                </a:lnTo>
                <a:lnTo>
                  <a:pt x="f50" y="f53"/>
                </a:lnTo>
                <a:lnTo>
                  <a:pt x="f44" y="f53"/>
                </a:lnTo>
                <a:lnTo>
                  <a:pt x="f37" y="f53"/>
                </a:lnTo>
                <a:lnTo>
                  <a:pt x="f33" y="f46"/>
                </a:lnTo>
                <a:lnTo>
                  <a:pt x="f40" y="f46"/>
                </a:lnTo>
                <a:lnTo>
                  <a:pt x="f31" y="f50"/>
                </a:lnTo>
                <a:lnTo>
                  <a:pt x="f29" y="f45"/>
                </a:lnTo>
                <a:lnTo>
                  <a:pt x="f27" y="f45"/>
                </a:lnTo>
                <a:lnTo>
                  <a:pt x="f21" y="f7"/>
                </a:lnTo>
                <a:lnTo>
                  <a:pt x="f18" y="f7"/>
                </a:lnTo>
                <a:lnTo>
                  <a:pt x="f17" y="f52"/>
                </a:lnTo>
                <a:lnTo>
                  <a:pt x="f16" y="f46"/>
                </a:lnTo>
                <a:lnTo>
                  <a:pt x="f54" y="f47"/>
                </a:lnTo>
                <a:lnTo>
                  <a:pt x="f20" y="f33"/>
                </a:lnTo>
                <a:lnTo>
                  <a:pt x="f12" y="f19"/>
                </a:lnTo>
                <a:lnTo>
                  <a:pt x="f11" y="f55"/>
                </a:lnTo>
                <a:lnTo>
                  <a:pt x="f20" y="f56"/>
                </a:lnTo>
                <a:lnTo>
                  <a:pt x="f14" y="f57"/>
                </a:lnTo>
                <a:lnTo>
                  <a:pt x="f22" y="f58"/>
                </a:lnTo>
                <a:lnTo>
                  <a:pt x="f15" y="f54"/>
                </a:lnTo>
                <a:lnTo>
                  <a:pt x="f24" y="f22"/>
                </a:lnTo>
                <a:lnTo>
                  <a:pt x="f59" y="f60"/>
                </a:lnTo>
                <a:lnTo>
                  <a:pt x="f59" y="f61"/>
                </a:lnTo>
                <a:lnTo>
                  <a:pt x="f59" y="f20"/>
                </a:lnTo>
                <a:lnTo>
                  <a:pt x="f59" y="f8"/>
                </a:lnTo>
                <a:lnTo>
                  <a:pt x="f57" y="f11"/>
                </a:lnTo>
                <a:lnTo>
                  <a:pt x="f24" y="f11"/>
                </a:lnTo>
                <a:lnTo>
                  <a:pt x="f61" y="f11"/>
                </a:lnTo>
                <a:lnTo>
                  <a:pt x="f11" y="f11"/>
                </a:lnTo>
                <a:lnTo>
                  <a:pt x="f12" y="f8"/>
                </a:lnTo>
                <a:lnTo>
                  <a:pt x="f10" y="f8"/>
                </a:lnTo>
                <a:lnTo>
                  <a:pt x="f9" y="f8"/>
                </a:lnTo>
                <a:lnTo>
                  <a:pt x="f5" y="f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1" name="Freeform 53"/>
          <p:cNvSpPr/>
          <p:nvPr/>
        </p:nvSpPr>
        <p:spPr>
          <a:xfrm>
            <a:off x="1484279" y="5954760"/>
            <a:ext cx="36720" cy="428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5"/>
              <a:gd name="f7" fmla="val 54"/>
              <a:gd name="f8" fmla="val 47"/>
              <a:gd name="f9" fmla="val 40"/>
              <a:gd name="f10" fmla="val 51"/>
              <a:gd name="f11" fmla="val 35"/>
              <a:gd name="f12" fmla="val 52"/>
              <a:gd name="f13" fmla="val 29"/>
              <a:gd name="f14" fmla="val 15"/>
              <a:gd name="f15" fmla="val 5"/>
              <a:gd name="f16" fmla="val 41"/>
              <a:gd name="f17" fmla="val 28"/>
              <a:gd name="f18" fmla="val 4"/>
              <a:gd name="f19" fmla="val 14"/>
              <a:gd name="f20" fmla="val 12"/>
              <a:gd name="f21" fmla="val 25"/>
              <a:gd name="f22" fmla="val 27"/>
              <a:gd name="f23" fmla="val 1"/>
              <a:gd name="f24" fmla="val 3"/>
              <a:gd name="f25" fmla="val 24"/>
              <a:gd name="f26" fmla="val 22"/>
              <a:gd name="f27" fmla="val 6"/>
              <a:gd name="f28" fmla="val 20"/>
              <a:gd name="f29" fmla="val 8"/>
              <a:gd name="f30" fmla="val 19"/>
              <a:gd name="f31" fmla="val 11"/>
              <a:gd name="f32" fmla="val 17"/>
              <a:gd name="f33" fmla="val 13"/>
              <a:gd name="f34" fmla="val 18"/>
              <a:gd name="f35" fmla="val 23"/>
              <a:gd name="f36" fmla="val 31"/>
              <a:gd name="f37" fmla="val 34"/>
              <a:gd name="f38" fmla="val 33"/>
              <a:gd name="f39" fmla="val 26"/>
              <a:gd name="f40" fmla="val 30"/>
              <a:gd name="f41" fmla="val 36"/>
              <a:gd name="f42" fmla="val 39"/>
              <a:gd name="f43" fmla="val 43"/>
              <a:gd name="f44" fmla="val 44"/>
              <a:gd name="f45" fmla="val 42"/>
              <a:gd name="f46" fmla="+- 0 0 0"/>
              <a:gd name="f47" fmla="*/ f3 1 45"/>
              <a:gd name="f48" fmla="*/ f4 1 54"/>
              <a:gd name="f49" fmla="*/ f46 f0 1"/>
              <a:gd name="f50" fmla="*/ 0 f47 1"/>
              <a:gd name="f51" fmla="*/ 45 f47 1"/>
              <a:gd name="f52" fmla="*/ 54 f48 1"/>
              <a:gd name="f53" fmla="*/ 0 f48 1"/>
              <a:gd name="f54" fmla="*/ 2147483647 f47 1"/>
              <a:gd name="f55" fmla="*/ 2147483647 f48 1"/>
              <a:gd name="f56" fmla="*/ f49 1 f2"/>
              <a:gd name="f57" fmla="+- f5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0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3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  <a:cxn ang="f57">
                <a:pos x="f54" y="f55"/>
              </a:cxn>
            </a:cxnLst>
            <a:rect l="f50" t="f53" r="f51" b="f52"/>
            <a:pathLst>
              <a:path w="45" h="54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13" y="f7"/>
                </a:lnTo>
                <a:lnTo>
                  <a:pt x="f14" y="f10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15"/>
                </a:lnTo>
                <a:lnTo>
                  <a:pt x="f21" y="f5"/>
                </a:lnTo>
                <a:lnTo>
                  <a:pt x="f22" y="f23"/>
                </a:lnTo>
                <a:lnTo>
                  <a:pt x="f21" y="f24"/>
                </a:lnTo>
                <a:lnTo>
                  <a:pt x="f25" y="f24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4" y="f19"/>
                </a:lnTo>
                <a:lnTo>
                  <a:pt x="f14" y="f34"/>
                </a:lnTo>
                <a:lnTo>
                  <a:pt x="f19" y="f35"/>
                </a:lnTo>
                <a:lnTo>
                  <a:pt x="f19" y="f17"/>
                </a:lnTo>
                <a:lnTo>
                  <a:pt x="f14" y="f36"/>
                </a:lnTo>
                <a:lnTo>
                  <a:pt x="f32" y="f37"/>
                </a:lnTo>
                <a:lnTo>
                  <a:pt x="f30" y="f38"/>
                </a:lnTo>
                <a:lnTo>
                  <a:pt x="f28" y="f36"/>
                </a:lnTo>
                <a:lnTo>
                  <a:pt x="f26" y="f13"/>
                </a:lnTo>
                <a:lnTo>
                  <a:pt x="f26" y="f17"/>
                </a:lnTo>
                <a:lnTo>
                  <a:pt x="f25" y="f39"/>
                </a:lnTo>
                <a:lnTo>
                  <a:pt x="f22" y="f39"/>
                </a:lnTo>
                <a:lnTo>
                  <a:pt x="f22" y="f25"/>
                </a:lnTo>
                <a:lnTo>
                  <a:pt x="f13" y="f25"/>
                </a:lnTo>
                <a:lnTo>
                  <a:pt x="f40" y="f25"/>
                </a:lnTo>
                <a:lnTo>
                  <a:pt x="f40" y="f39"/>
                </a:lnTo>
                <a:lnTo>
                  <a:pt x="f13" y="f17"/>
                </a:lnTo>
                <a:lnTo>
                  <a:pt x="f22" y="f36"/>
                </a:lnTo>
                <a:lnTo>
                  <a:pt x="f22" y="f37"/>
                </a:lnTo>
                <a:lnTo>
                  <a:pt x="f21" y="f41"/>
                </a:lnTo>
                <a:lnTo>
                  <a:pt x="f25" y="f42"/>
                </a:lnTo>
                <a:lnTo>
                  <a:pt x="f25" y="f16"/>
                </a:lnTo>
                <a:lnTo>
                  <a:pt x="f26" y="f16"/>
                </a:lnTo>
                <a:lnTo>
                  <a:pt x="f25" y="f43"/>
                </a:lnTo>
                <a:lnTo>
                  <a:pt x="f21" y="f43"/>
                </a:lnTo>
                <a:lnTo>
                  <a:pt x="f40" y="f44"/>
                </a:lnTo>
                <a:lnTo>
                  <a:pt x="f11" y="f44"/>
                </a:lnTo>
                <a:lnTo>
                  <a:pt x="f42" y="f44"/>
                </a:lnTo>
                <a:lnTo>
                  <a:pt x="f9" y="f44"/>
                </a:lnTo>
                <a:lnTo>
                  <a:pt x="f45" y="f43"/>
                </a:lnTo>
                <a:lnTo>
                  <a:pt x="f43" y="f43"/>
                </a:lnTo>
                <a:lnTo>
                  <a:pt x="f6" y="f43"/>
                </a:lnTo>
                <a:lnTo>
                  <a:pt x="f6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2" name="Freeform 54"/>
          <p:cNvSpPr/>
          <p:nvPr/>
        </p:nvSpPr>
        <p:spPr>
          <a:xfrm>
            <a:off x="819000" y="5823000"/>
            <a:ext cx="304920" cy="1126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4"/>
              <a:gd name="f7" fmla="val 143"/>
              <a:gd name="f8" fmla="val 324"/>
              <a:gd name="f9" fmla="val 68"/>
              <a:gd name="f10" fmla="val 286"/>
              <a:gd name="f11" fmla="val 55"/>
              <a:gd name="f12" fmla="val 245"/>
              <a:gd name="f13" fmla="val 48"/>
              <a:gd name="f14" fmla="val 203"/>
              <a:gd name="f15" fmla="val 47"/>
              <a:gd name="f16" fmla="val 162"/>
              <a:gd name="f17" fmla="val 52"/>
              <a:gd name="f18" fmla="val 121"/>
              <a:gd name="f19" fmla="val 63"/>
              <a:gd name="f20" fmla="val 83"/>
              <a:gd name="f21" fmla="val 78"/>
              <a:gd name="f22" fmla="val 100"/>
              <a:gd name="f23" fmla="val 23"/>
              <a:gd name="f24" fmla="val 119"/>
              <a:gd name="f25" fmla="val 36"/>
              <a:gd name="f26" fmla="val 101"/>
              <a:gd name="f27" fmla="val 65"/>
              <a:gd name="f28" fmla="val 124"/>
              <a:gd name="f29" fmla="val 37"/>
              <a:gd name="f30" fmla="val 175"/>
              <a:gd name="f31" fmla="val 15"/>
              <a:gd name="f32" fmla="val 230"/>
              <a:gd name="f33" fmla="val 4"/>
              <a:gd name="f34" fmla="val 344"/>
              <a:gd name="f35" fmla="val 7"/>
              <a:gd name="f36" fmla="val 364"/>
              <a:gd name="f37" fmla="val 12"/>
              <a:gd name="f38" fmla="val 17"/>
              <a:gd name="f39" fmla="val 359"/>
              <a:gd name="f40" fmla="val 27"/>
              <a:gd name="f41" fmla="val 339"/>
              <a:gd name="f42" fmla="val 45"/>
              <a:gd name="f43" fmla="+- 0 0 0"/>
              <a:gd name="f44" fmla="*/ f3 1 384"/>
              <a:gd name="f45" fmla="*/ f4 1 143"/>
              <a:gd name="f46" fmla="*/ f43 f0 1"/>
              <a:gd name="f47" fmla="*/ 0 f44 1"/>
              <a:gd name="f48" fmla="*/ 384 f44 1"/>
              <a:gd name="f49" fmla="*/ 143 f45 1"/>
              <a:gd name="f50" fmla="*/ 0 f45 1"/>
              <a:gd name="f51" fmla="*/ 2147483647 f44 1"/>
              <a:gd name="f52" fmla="*/ 2147483647 f45 1"/>
              <a:gd name="f53" fmla="*/ f46 1 f2"/>
              <a:gd name="f54" fmla="+- f5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47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0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  <a:cxn ang="f54">
                <a:pos x="f51" y="f52"/>
              </a:cxn>
            </a:cxnLst>
            <a:rect l="f47" t="f50" r="f48" b="f49"/>
            <a:pathLst>
              <a:path w="384" h="143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13" y="f22"/>
                </a:lnTo>
                <a:lnTo>
                  <a:pt x="f23" y="f24"/>
                </a:lnTo>
                <a:lnTo>
                  <a:pt x="f5" y="f7"/>
                </a:lnTo>
                <a:lnTo>
                  <a:pt x="f25" y="f26"/>
                </a:lnTo>
                <a:lnTo>
                  <a:pt x="f21" y="f27"/>
                </a:lnTo>
                <a:lnTo>
                  <a:pt x="f28" y="f29"/>
                </a:lnTo>
                <a:lnTo>
                  <a:pt x="f30" y="f31"/>
                </a:lnTo>
                <a:lnTo>
                  <a:pt x="f32" y="f33"/>
                </a:lnTo>
                <a:lnTo>
                  <a:pt x="f10" y="f5"/>
                </a:lnTo>
                <a:lnTo>
                  <a:pt x="f34" y="f35"/>
                </a:lnTo>
                <a:lnTo>
                  <a:pt x="f36" y="f37"/>
                </a:lnTo>
                <a:lnTo>
                  <a:pt x="f6" y="f38"/>
                </a:lnTo>
                <a:lnTo>
                  <a:pt x="f39" y="f40"/>
                </a:lnTo>
                <a:lnTo>
                  <a:pt x="f41" y="f42"/>
                </a:lnTo>
                <a:lnTo>
                  <a:pt x="f8" y="f9"/>
                </a:lnTo>
                <a:close/>
              </a:path>
            </a:pathLst>
          </a:custGeom>
          <a:solidFill>
            <a:srgbClr val="A81900"/>
          </a:solidFill>
          <a:ln w="0">
            <a:solidFill>
              <a:srgbClr val="A819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3" name="Freeform 56"/>
          <p:cNvSpPr/>
          <p:nvPr/>
        </p:nvSpPr>
        <p:spPr>
          <a:xfrm>
            <a:off x="285840" y="5981760"/>
            <a:ext cx="1027079" cy="52235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295"/>
              <a:gd name="f7" fmla="val 658"/>
              <a:gd name="f8" fmla="val 964"/>
              <a:gd name="f9" fmla="val 14"/>
              <a:gd name="f10" fmla="val 967"/>
              <a:gd name="f11" fmla="val 5"/>
              <a:gd name="f12" fmla="val 1263"/>
              <a:gd name="f13" fmla="val 111"/>
              <a:gd name="f14" fmla="val 1249"/>
              <a:gd name="f15" fmla="val 1207"/>
              <a:gd name="f16" fmla="val 258"/>
              <a:gd name="f17" fmla="val 1206"/>
              <a:gd name="f18" fmla="val 262"/>
              <a:gd name="f19" fmla="val 1202"/>
              <a:gd name="f20" fmla="val 270"/>
              <a:gd name="f21" fmla="val 1197"/>
              <a:gd name="f22" fmla="val 280"/>
              <a:gd name="f23" fmla="val 1187"/>
              <a:gd name="f24" fmla="val 295"/>
              <a:gd name="f25" fmla="val 1176"/>
              <a:gd name="f26" fmla="val 309"/>
              <a:gd name="f27" fmla="val 1159"/>
              <a:gd name="f28" fmla="val 324"/>
              <a:gd name="f29" fmla="val 1138"/>
              <a:gd name="f30" fmla="val 338"/>
              <a:gd name="f31" fmla="val 1113"/>
              <a:gd name="f32" fmla="val 347"/>
              <a:gd name="f33" fmla="val 1082"/>
              <a:gd name="f34" fmla="val 354"/>
              <a:gd name="f35" fmla="val 1047"/>
              <a:gd name="f36" fmla="val 356"/>
              <a:gd name="f37" fmla="val 1019"/>
              <a:gd name="f38" fmla="val 997"/>
              <a:gd name="f39" fmla="val 352"/>
              <a:gd name="f40" fmla="val 979"/>
              <a:gd name="f41" fmla="val 346"/>
              <a:gd name="f42" fmla="val 966"/>
              <a:gd name="f43" fmla="val 339"/>
              <a:gd name="f44" fmla="val 956"/>
              <a:gd name="f45" fmla="val 331"/>
              <a:gd name="f46" fmla="val 948"/>
              <a:gd name="f47" fmla="val 323"/>
              <a:gd name="f48" fmla="val 943"/>
              <a:gd name="f49" fmla="val 316"/>
              <a:gd name="f50" fmla="val 939"/>
              <a:gd name="f51" fmla="val 938"/>
              <a:gd name="f52" fmla="val 306"/>
              <a:gd name="f53" fmla="val 936"/>
              <a:gd name="f54" fmla="val 303"/>
              <a:gd name="f55" fmla="val 934"/>
              <a:gd name="f56" fmla="val 300"/>
              <a:gd name="f57" fmla="val 933"/>
              <a:gd name="f58" fmla="val 298"/>
              <a:gd name="f59" fmla="val 931"/>
              <a:gd name="f60" fmla="val 301"/>
              <a:gd name="f61" fmla="val 926"/>
              <a:gd name="f62" fmla="val 916"/>
              <a:gd name="f63" fmla="val 903"/>
              <a:gd name="f64" fmla="val 885"/>
              <a:gd name="f65" fmla="val 860"/>
              <a:gd name="f66" fmla="val 369"/>
              <a:gd name="f67" fmla="val 832"/>
              <a:gd name="f68" fmla="val 381"/>
              <a:gd name="f69" fmla="val 802"/>
              <a:gd name="f70" fmla="val 389"/>
              <a:gd name="f71" fmla="val 779"/>
              <a:gd name="f72" fmla="val 394"/>
              <a:gd name="f73" fmla="val 761"/>
              <a:gd name="f74" fmla="val 397"/>
              <a:gd name="f75" fmla="val 744"/>
              <a:gd name="f76" fmla="val 733"/>
              <a:gd name="f77" fmla="val 721"/>
              <a:gd name="f78" fmla="val 713"/>
              <a:gd name="f79" fmla="val 695"/>
              <a:gd name="f80" fmla="val 678"/>
              <a:gd name="f81" fmla="val 665"/>
              <a:gd name="f82" fmla="val 660"/>
              <a:gd name="f83" fmla="val 372"/>
              <a:gd name="f84" fmla="val 663"/>
              <a:gd name="f85" fmla="val 374"/>
              <a:gd name="f86" fmla="val 655"/>
              <a:gd name="f87" fmla="val 382"/>
              <a:gd name="f88" fmla="val 643"/>
              <a:gd name="f89" fmla="val 392"/>
              <a:gd name="f90" fmla="val 627"/>
              <a:gd name="f91" fmla="val 404"/>
              <a:gd name="f92" fmla="val 609"/>
              <a:gd name="f93" fmla="val 415"/>
              <a:gd name="f94" fmla="val 587"/>
              <a:gd name="f95" fmla="val 427"/>
              <a:gd name="f96" fmla="val 564"/>
              <a:gd name="f97" fmla="val 433"/>
              <a:gd name="f98" fmla="val 537"/>
              <a:gd name="f99" fmla="val 442"/>
              <a:gd name="f100" fmla="val 509"/>
              <a:gd name="f101" fmla="val 450"/>
              <a:gd name="f102" fmla="val 481"/>
              <a:gd name="f103" fmla="val 457"/>
              <a:gd name="f104" fmla="val 456"/>
              <a:gd name="f105" fmla="val 463"/>
              <a:gd name="f106" fmla="val 437"/>
              <a:gd name="f107" fmla="val 468"/>
              <a:gd name="f108" fmla="val 423"/>
              <a:gd name="f109" fmla="val 471"/>
              <a:gd name="f110" fmla="val 412"/>
              <a:gd name="f111" fmla="val 476"/>
              <a:gd name="f112" fmla="val 483"/>
              <a:gd name="f113" fmla="val 370"/>
              <a:gd name="f114" fmla="val 490"/>
              <a:gd name="f115" fmla="val 349"/>
              <a:gd name="f116" fmla="val 498"/>
              <a:gd name="f117" fmla="val 329"/>
              <a:gd name="f118" fmla="val 505"/>
              <a:gd name="f119" fmla="val 314"/>
              <a:gd name="f120" fmla="val 511"/>
              <a:gd name="f121" fmla="val 518"/>
              <a:gd name="f122" fmla="val 286"/>
              <a:gd name="f123" fmla="val 523"/>
              <a:gd name="f124" fmla="val 271"/>
              <a:gd name="f125" fmla="val 529"/>
              <a:gd name="f126" fmla="val 256"/>
              <a:gd name="f127" fmla="val 534"/>
              <a:gd name="f128" fmla="val 246"/>
              <a:gd name="f129" fmla="val 538"/>
              <a:gd name="f130" fmla="val 243"/>
              <a:gd name="f131" fmla="val 539"/>
              <a:gd name="f132" fmla="val 212"/>
              <a:gd name="f133" fmla="val 424"/>
              <a:gd name="f134" fmla="val 189"/>
              <a:gd name="f135" fmla="val 559"/>
              <a:gd name="f136" fmla="val 185"/>
              <a:gd name="f137" fmla="val 561"/>
              <a:gd name="f138" fmla="val 175"/>
              <a:gd name="f139" fmla="val 162"/>
              <a:gd name="f140" fmla="val 572"/>
              <a:gd name="f141" fmla="val 146"/>
              <a:gd name="f142" fmla="val 581"/>
              <a:gd name="f143" fmla="val 127"/>
              <a:gd name="f144" fmla="val 590"/>
              <a:gd name="f145" fmla="val 109"/>
              <a:gd name="f146" fmla="val 600"/>
              <a:gd name="f147" fmla="val 91"/>
              <a:gd name="f148" fmla="val 76"/>
              <a:gd name="f149" fmla="val 619"/>
              <a:gd name="f150" fmla="val 63"/>
              <a:gd name="f151" fmla="val 625"/>
              <a:gd name="f152" fmla="val 45"/>
              <a:gd name="f153" fmla="val 635"/>
              <a:gd name="f154" fmla="val 28"/>
              <a:gd name="f155" fmla="val 645"/>
              <a:gd name="f156" fmla="val 13"/>
              <a:gd name="f157" fmla="val 652"/>
              <a:gd name="f158" fmla="val 3"/>
              <a:gd name="f159" fmla="val 657"/>
              <a:gd name="f160" fmla="val 68"/>
              <a:gd name="f161" fmla="val 475"/>
              <a:gd name="f162" fmla="val 152"/>
              <a:gd name="f163" fmla="val 151"/>
              <a:gd name="f164" fmla="val 139"/>
              <a:gd name="f165" fmla="val 149"/>
              <a:gd name="f166" fmla="val 169"/>
              <a:gd name="f167" fmla="val 12"/>
              <a:gd name="f168" fmla="val 313"/>
              <a:gd name="f169" fmla="val 105"/>
              <a:gd name="f170" fmla="val 334"/>
              <a:gd name="f171" fmla="val 648"/>
              <a:gd name="f172" fmla="val 673"/>
              <a:gd name="f173" fmla="val 690"/>
              <a:gd name="f174" fmla="val 19"/>
              <a:gd name="f175" fmla="val 706"/>
              <a:gd name="f176" fmla="val 25"/>
              <a:gd name="f177" fmla="val 723"/>
              <a:gd name="f178" fmla="val 35"/>
              <a:gd name="f179" fmla="val 734"/>
              <a:gd name="f180" fmla="val 50"/>
              <a:gd name="f181" fmla="val 743"/>
              <a:gd name="f182" fmla="val 747"/>
              <a:gd name="f183" fmla="val 71"/>
              <a:gd name="f184" fmla="val 749"/>
              <a:gd name="f185" fmla="val 751"/>
              <a:gd name="f186" fmla="val 78"/>
              <a:gd name="f187" fmla="val 73"/>
              <a:gd name="f188" fmla="val 756"/>
              <a:gd name="f189" fmla="val 65"/>
              <a:gd name="f190" fmla="val 764"/>
              <a:gd name="f191" fmla="val 52"/>
              <a:gd name="f192" fmla="val 776"/>
              <a:gd name="f193" fmla="val 38"/>
              <a:gd name="f194" fmla="val 790"/>
              <a:gd name="f195" fmla="val 809"/>
              <a:gd name="f196" fmla="val 7"/>
              <a:gd name="f197" fmla="val 862"/>
              <a:gd name="f198" fmla="val 2"/>
              <a:gd name="f199" fmla="val 886"/>
              <a:gd name="f200" fmla="val 905"/>
              <a:gd name="f201" fmla="val 921"/>
              <a:gd name="f202" fmla="val 4"/>
              <a:gd name="f203" fmla="val 951"/>
              <a:gd name="f204" fmla="val 10"/>
              <a:gd name="f205" fmla="val 959"/>
              <a:gd name="f206" fmla="val 962"/>
              <a:gd name="f207" fmla="+- 0 0 0"/>
              <a:gd name="f208" fmla="*/ f3 1 1295"/>
              <a:gd name="f209" fmla="*/ f4 1 658"/>
              <a:gd name="f210" fmla="*/ f207 f0 1"/>
              <a:gd name="f211" fmla="*/ 0 f208 1"/>
              <a:gd name="f212" fmla="*/ 1295 f208 1"/>
              <a:gd name="f213" fmla="*/ 658 f209 1"/>
              <a:gd name="f214" fmla="*/ 0 f209 1"/>
              <a:gd name="f215" fmla="*/ 2147483647 f208 1"/>
              <a:gd name="f216" fmla="*/ 2147483647 f209 1"/>
              <a:gd name="f217" fmla="*/ f210 1 f2"/>
              <a:gd name="f218" fmla="+- f21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6"/>
              </a:cxn>
              <a:cxn ang="f218">
                <a:pos x="f215" y="f214"/>
              </a:cxn>
              <a:cxn ang="f218">
                <a:pos x="f215" y="f216"/>
              </a:cxn>
              <a:cxn ang="f218">
                <a:pos x="f215" y="f216"/>
              </a:cxn>
            </a:cxnLst>
            <a:rect l="f211" t="f214" r="f212" b="f213"/>
            <a:pathLst>
              <a:path w="1295" h="658">
                <a:moveTo>
                  <a:pt x="f8" y="f9"/>
                </a:moveTo>
                <a:lnTo>
                  <a:pt x="f10" y="f11"/>
                </a:lnTo>
                <a:lnTo>
                  <a:pt x="f6" y="f11"/>
                </a:lnTo>
                <a:lnTo>
                  <a:pt x="f12" y="f13"/>
                </a:lnTo>
                <a:lnTo>
                  <a:pt x="f14" y="f13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6"/>
                </a:lnTo>
                <a:lnTo>
                  <a:pt x="f38" y="f39"/>
                </a:lnTo>
                <a:lnTo>
                  <a:pt x="f40" y="f41"/>
                </a:ln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26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26"/>
                </a:lnTo>
                <a:lnTo>
                  <a:pt x="f62" y="f47"/>
                </a:lnTo>
                <a:lnTo>
                  <a:pt x="f63" y="f30"/>
                </a:lnTo>
                <a:lnTo>
                  <a:pt x="f64" y="f3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4"/>
                </a:lnTo>
                <a:lnTo>
                  <a:pt x="f76" y="f74"/>
                </a:lnTo>
                <a:lnTo>
                  <a:pt x="f77" y="f74"/>
                </a:lnTo>
                <a:lnTo>
                  <a:pt x="f78" y="f74"/>
                </a:lnTo>
                <a:lnTo>
                  <a:pt x="f79" y="f74"/>
                </a:lnTo>
                <a:lnTo>
                  <a:pt x="f80" y="f74"/>
                </a:lnTo>
                <a:lnTo>
                  <a:pt x="f81" y="f74"/>
                </a:lnTo>
                <a:lnTo>
                  <a:pt x="f82" y="f74"/>
                </a:lnTo>
                <a:lnTo>
                  <a:pt x="f81" y="f83"/>
                </a:lnTo>
                <a:lnTo>
                  <a:pt x="f84" y="f85"/>
                </a:lnTo>
                <a:lnTo>
                  <a:pt x="f86" y="f87"/>
                </a:lnTo>
                <a:lnTo>
                  <a:pt x="f88" y="f89"/>
                </a:lnTo>
                <a:lnTo>
                  <a:pt x="f90" y="f91"/>
                </a:lnTo>
                <a:lnTo>
                  <a:pt x="f92" y="f93"/>
                </a:ln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105"/>
                </a:ln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89" y="f112"/>
                </a:lnTo>
                <a:lnTo>
                  <a:pt x="f113" y="f11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6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128" y="f129"/>
                </a:lnTo>
                <a:lnTo>
                  <a:pt x="f130" y="f131"/>
                </a:lnTo>
                <a:lnTo>
                  <a:pt x="f132" y="f133"/>
                </a:lnTo>
                <a:lnTo>
                  <a:pt x="f134" y="f135"/>
                </a:lnTo>
                <a:lnTo>
                  <a:pt x="f136" y="f137"/>
                </a:lnTo>
                <a:lnTo>
                  <a:pt x="f138" y="f96"/>
                </a:lnTo>
                <a:lnTo>
                  <a:pt x="f139" y="f140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6"/>
                </a:lnTo>
                <a:lnTo>
                  <a:pt x="f147" y="f92"/>
                </a:lnTo>
                <a:lnTo>
                  <a:pt x="f148" y="f149"/>
                </a:lnTo>
                <a:lnTo>
                  <a:pt x="f150" y="f151"/>
                </a:lnTo>
                <a:lnTo>
                  <a:pt x="f152" y="f153"/>
                </a:lnTo>
                <a:lnTo>
                  <a:pt x="f154" y="f155"/>
                </a:lnTo>
                <a:lnTo>
                  <a:pt x="f156" y="f157"/>
                </a:lnTo>
                <a:lnTo>
                  <a:pt x="f158" y="f159"/>
                </a:lnTo>
                <a:lnTo>
                  <a:pt x="f5" y="f7"/>
                </a:lnTo>
                <a:lnTo>
                  <a:pt x="f152" y="f114"/>
                </a:lnTo>
                <a:lnTo>
                  <a:pt x="f160" y="f161"/>
                </a:lnTo>
                <a:lnTo>
                  <a:pt x="f162" y="f163"/>
                </a:lnTo>
                <a:lnTo>
                  <a:pt x="f164" y="f165"/>
                </a:lnTo>
                <a:lnTo>
                  <a:pt x="f166" y="f167"/>
                </a:lnTo>
                <a:lnTo>
                  <a:pt x="f58" y="f167"/>
                </a:lnTo>
                <a:lnTo>
                  <a:pt x="f168" y="f169"/>
                </a:lnTo>
                <a:lnTo>
                  <a:pt x="f170" y="f167"/>
                </a:lnTo>
                <a:lnTo>
                  <a:pt x="f155" y="f167"/>
                </a:lnTo>
                <a:lnTo>
                  <a:pt x="f171" y="f167"/>
                </a:lnTo>
                <a:lnTo>
                  <a:pt x="f7" y="f167"/>
                </a:lnTo>
                <a:lnTo>
                  <a:pt x="f172" y="f9"/>
                </a:lnTo>
                <a:lnTo>
                  <a:pt x="f173" y="f174"/>
                </a:ln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lnTo>
                  <a:pt x="f181" y="f150"/>
                </a:lnTo>
                <a:lnTo>
                  <a:pt x="f182" y="f183"/>
                </a:lnTo>
                <a:lnTo>
                  <a:pt x="f184" y="f148"/>
                </a:lnTo>
                <a:lnTo>
                  <a:pt x="f185" y="f186"/>
                </a:lnTo>
                <a:lnTo>
                  <a:pt x="f184" y="f186"/>
                </a:lnTo>
                <a:lnTo>
                  <a:pt x="f184" y="f148"/>
                </a:lnTo>
                <a:lnTo>
                  <a:pt x="f185" y="f187"/>
                </a:lnTo>
                <a:lnTo>
                  <a:pt x="f188" y="f189"/>
                </a:lnTo>
                <a:lnTo>
                  <a:pt x="f190" y="f191"/>
                </a:lnTo>
                <a:lnTo>
                  <a:pt x="f192" y="f193"/>
                </a:lnTo>
                <a:lnTo>
                  <a:pt x="f194" y="f176"/>
                </a:lnTo>
                <a:lnTo>
                  <a:pt x="f195" y="f9"/>
                </a:lnTo>
                <a:lnTo>
                  <a:pt x="f67" y="f196"/>
                </a:lnTo>
                <a:lnTo>
                  <a:pt x="f197" y="f198"/>
                </a:lnTo>
                <a:lnTo>
                  <a:pt x="f199" y="f5"/>
                </a:lnTo>
                <a:lnTo>
                  <a:pt x="f200" y="f5"/>
                </a:lnTo>
                <a:lnTo>
                  <a:pt x="f201" y="f202"/>
                </a:lnTo>
                <a:lnTo>
                  <a:pt x="f53" y="f196"/>
                </a:lnTo>
                <a:lnTo>
                  <a:pt x="f203" y="f204"/>
                </a:lnTo>
                <a:lnTo>
                  <a:pt x="f205" y="f167"/>
                </a:lnTo>
                <a:lnTo>
                  <a:pt x="f206" y="f9"/>
                </a:lnTo>
                <a:lnTo>
                  <a:pt x="f8" y="f9"/>
                </a:lnTo>
                <a:close/>
              </a:path>
            </a:pathLst>
          </a:custGeom>
          <a:solidFill>
            <a:srgbClr val="006600"/>
          </a:solidFill>
          <a:ln w="0">
            <a:solidFill>
              <a:srgbClr val="006600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4" name="Freeform 57"/>
          <p:cNvSpPr/>
          <p:nvPr/>
        </p:nvSpPr>
        <p:spPr>
          <a:xfrm>
            <a:off x="322200" y="6010200"/>
            <a:ext cx="327240" cy="449280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414"/>
              <a:gd name="f8" fmla="val 565"/>
              <a:gd name="f9" fmla="val 376"/>
              <a:gd name="f10" fmla="val 76"/>
              <a:gd name="f11" fmla="val 387"/>
              <a:gd name="f12" fmla="val 72"/>
              <a:gd name="f13" fmla="val 392"/>
              <a:gd name="f14" fmla="val 71"/>
              <a:gd name="f15" fmla="val 394"/>
              <a:gd name="f16" fmla="val 69"/>
              <a:gd name="f17" fmla="val 68"/>
              <a:gd name="f18" fmla="val 66"/>
              <a:gd name="f19" fmla="val 404"/>
              <a:gd name="f20" fmla="val 34"/>
              <a:gd name="f21" fmla="val 410"/>
              <a:gd name="f22" fmla="val 11"/>
              <a:gd name="f23" fmla="val 412"/>
              <a:gd name="f24" fmla="val 409"/>
              <a:gd name="f25" fmla="val 406"/>
              <a:gd name="f26" fmla="val 402"/>
              <a:gd name="f27" fmla="val 318"/>
              <a:gd name="f28" fmla="val 310"/>
              <a:gd name="f29" fmla="val 1"/>
              <a:gd name="f30" fmla="val 5"/>
              <a:gd name="f31" fmla="val 6"/>
              <a:gd name="f32" fmla="val 308"/>
              <a:gd name="f33" fmla="val 8"/>
              <a:gd name="f34" fmla="val 10"/>
              <a:gd name="f35" fmla="val 295"/>
              <a:gd name="f36" fmla="val 293"/>
              <a:gd name="f37" fmla="val 296"/>
              <a:gd name="f38" fmla="val 77"/>
              <a:gd name="f39" fmla="val 300"/>
              <a:gd name="f40" fmla="val 301"/>
              <a:gd name="f41" fmla="val 303"/>
              <a:gd name="f42" fmla="val 79"/>
              <a:gd name="f43" fmla="val 81"/>
              <a:gd name="f44" fmla="val 305"/>
              <a:gd name="f45" fmla="val 96"/>
              <a:gd name="f46" fmla="val 99"/>
              <a:gd name="f47" fmla="val 110"/>
              <a:gd name="f48" fmla="val 127"/>
              <a:gd name="f49" fmla="val 291"/>
              <a:gd name="f50" fmla="val 149"/>
              <a:gd name="f51" fmla="val 285"/>
              <a:gd name="f52" fmla="val 172"/>
              <a:gd name="f53" fmla="val 280"/>
              <a:gd name="f54" fmla="val 195"/>
              <a:gd name="f55" fmla="val 273"/>
              <a:gd name="f56" fmla="val 216"/>
              <a:gd name="f57" fmla="val 268"/>
              <a:gd name="f58" fmla="val 236"/>
              <a:gd name="f59" fmla="val 248"/>
              <a:gd name="f60" fmla="val 125"/>
              <a:gd name="f61" fmla="val 230"/>
              <a:gd name="f62" fmla="val 229"/>
              <a:gd name="f63" fmla="val 227"/>
              <a:gd name="f64" fmla="val 225"/>
              <a:gd name="f65" fmla="val 222"/>
              <a:gd name="f66" fmla="val 220"/>
              <a:gd name="f67" fmla="val 154"/>
              <a:gd name="f68" fmla="val 3"/>
              <a:gd name="f69" fmla="val 146"/>
              <a:gd name="f70" fmla="val 144"/>
              <a:gd name="f71" fmla="val 136"/>
              <a:gd name="f72" fmla="val 46"/>
              <a:gd name="f73" fmla="val 128"/>
              <a:gd name="f74" fmla="val 126"/>
              <a:gd name="f75" fmla="val 91"/>
              <a:gd name="f76" fmla="val 129"/>
              <a:gd name="f77" fmla="val 133"/>
              <a:gd name="f78" fmla="val 134"/>
              <a:gd name="f79" fmla="val 92"/>
              <a:gd name="f80" fmla="val 141"/>
              <a:gd name="f81" fmla="val 114"/>
              <a:gd name="f82" fmla="val 119"/>
              <a:gd name="f83" fmla="val 132"/>
              <a:gd name="f84" fmla="val 152"/>
              <a:gd name="f85" fmla="val 121"/>
              <a:gd name="f86" fmla="val 177"/>
              <a:gd name="f87" fmla="val 113"/>
              <a:gd name="f88" fmla="val 206"/>
              <a:gd name="f89" fmla="val 105"/>
              <a:gd name="f90" fmla="val 238"/>
              <a:gd name="f91" fmla="val 271"/>
              <a:gd name="f92" fmla="val 86"/>
              <a:gd name="f93" fmla="val 304"/>
              <a:gd name="f94" fmla="val 78"/>
              <a:gd name="f95" fmla="val 337"/>
              <a:gd name="f96" fmla="val 365"/>
              <a:gd name="f97" fmla="val 65"/>
              <a:gd name="f98" fmla="val 391"/>
              <a:gd name="f99" fmla="val 60"/>
              <a:gd name="f100" fmla="val 411"/>
              <a:gd name="f101" fmla="val 57"/>
              <a:gd name="f102" fmla="val 423"/>
              <a:gd name="f103" fmla="val 55"/>
              <a:gd name="f104" fmla="val 428"/>
              <a:gd name="f105" fmla="val 47"/>
              <a:gd name="f106" fmla="val 456"/>
              <a:gd name="f107" fmla="val 30"/>
              <a:gd name="f108" fmla="val 468"/>
              <a:gd name="f109" fmla="val 28"/>
              <a:gd name="f110" fmla="val 469"/>
              <a:gd name="f111" fmla="val 27"/>
              <a:gd name="f112" fmla="val 471"/>
              <a:gd name="f113" fmla="val 472"/>
              <a:gd name="f114" fmla="val 7"/>
              <a:gd name="f115" fmla="val 545"/>
              <a:gd name="f116" fmla="val 4"/>
              <a:gd name="f117" fmla="val 563"/>
              <a:gd name="f118" fmla="val 562"/>
              <a:gd name="f119" fmla="val 560"/>
              <a:gd name="f120" fmla="val 14"/>
              <a:gd name="f121" fmla="val 558"/>
              <a:gd name="f122" fmla="val 17"/>
              <a:gd name="f123" fmla="val 557"/>
              <a:gd name="f124" fmla="val 19"/>
              <a:gd name="f125" fmla="val 555"/>
              <a:gd name="f126" fmla="val 67"/>
              <a:gd name="f127" fmla="val 530"/>
              <a:gd name="f128" fmla="val 506"/>
              <a:gd name="f129" fmla="val 504"/>
              <a:gd name="f130" fmla="val 499"/>
              <a:gd name="f131" fmla="val 444"/>
              <a:gd name="f132" fmla="val 434"/>
              <a:gd name="f133" fmla="val 138"/>
              <a:gd name="f134" fmla="val 421"/>
              <a:gd name="f135" fmla="val 131"/>
              <a:gd name="f136" fmla="val 425"/>
              <a:gd name="f137" fmla="val 124"/>
              <a:gd name="f138" fmla="val 396"/>
              <a:gd name="f139" fmla="val 383"/>
              <a:gd name="f140" fmla="val 370"/>
              <a:gd name="f141" fmla="val 139"/>
              <a:gd name="f142" fmla="val 355"/>
              <a:gd name="f143" fmla="val 166"/>
              <a:gd name="f144" fmla="val 251"/>
              <a:gd name="f145" fmla="val 189"/>
              <a:gd name="f146" fmla="val 212"/>
              <a:gd name="f147" fmla="val 454"/>
              <a:gd name="f148" fmla="val 215"/>
              <a:gd name="f149" fmla="val 464"/>
              <a:gd name="f150" fmla="val 461"/>
              <a:gd name="f151" fmla="val 250"/>
              <a:gd name="f152" fmla="val 451"/>
              <a:gd name="f153" fmla="val 277"/>
              <a:gd name="f154" fmla="val 441"/>
              <a:gd name="f155" fmla="val 281"/>
              <a:gd name="f156" fmla="val 439"/>
              <a:gd name="f157" fmla="val 438"/>
              <a:gd name="f158" fmla="val 436"/>
              <a:gd name="f159" fmla="val 326"/>
              <a:gd name="f160" fmla="val 266"/>
              <a:gd name="f161" fmla="val 369"/>
              <a:gd name="f162" fmla="val 371"/>
              <a:gd name="f163" fmla="val 94"/>
              <a:gd name="f164" fmla="val 372"/>
              <a:gd name="f165" fmla="val 89"/>
              <a:gd name="f166" fmla="val 374"/>
              <a:gd name="f167" fmla="val 84"/>
              <a:gd name="f168" fmla="+- 0 0 0"/>
              <a:gd name="f169" fmla="*/ f4 1 414"/>
              <a:gd name="f170" fmla="*/ f5 1 565"/>
              <a:gd name="f171" fmla="*/ f168 f0 1"/>
              <a:gd name="f172" fmla="*/ 0 f169 1"/>
              <a:gd name="f173" fmla="*/ 414 f169 1"/>
              <a:gd name="f174" fmla="*/ 565 f170 1"/>
              <a:gd name="f175" fmla="*/ 0 f170 1"/>
              <a:gd name="f176" fmla="*/ 2147483647 f169 1"/>
              <a:gd name="f177" fmla="*/ 2147483647 f170 1"/>
              <a:gd name="f178" fmla="*/ f171 1 f3"/>
              <a:gd name="f179" fmla="+- f17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5"/>
              </a:cxn>
              <a:cxn ang="f179">
                <a:pos x="f176" y="f175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  <a:cxn ang="f179">
                <a:pos x="f176" y="f177"/>
              </a:cxn>
            </a:cxnLst>
            <a:rect l="f172" t="f175" r="f173" b="f174"/>
            <a:pathLst>
              <a:path w="414" h="565">
                <a:moveTo>
                  <a:pt x="f9" y="f10"/>
                </a:move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5" y="f17"/>
                </a:lnTo>
                <a:lnTo>
                  <a:pt x="f15" y="f18"/>
                </a:lnTo>
                <a:lnTo>
                  <a:pt x="f19" y="f20"/>
                </a:lnTo>
                <a:lnTo>
                  <a:pt x="f21" y="f22"/>
                </a:lnTo>
                <a:lnTo>
                  <a:pt x="f7" y="f6"/>
                </a:lnTo>
                <a:lnTo>
                  <a:pt x="f23" y="f6"/>
                </a:lnTo>
                <a:lnTo>
                  <a:pt x="f24" y="f6"/>
                </a:lnTo>
                <a:lnTo>
                  <a:pt x="f25" y="f6"/>
                </a:lnTo>
                <a:lnTo>
                  <a:pt x="f26" y="f6"/>
                </a:lnTo>
                <a:lnTo>
                  <a:pt x="f27" y="f6"/>
                </a:lnTo>
                <a:lnTo>
                  <a:pt x="f28" y="f29"/>
                </a:lnTo>
                <a:lnTo>
                  <a:pt x="f28" y="f30"/>
                </a:lnTo>
                <a:lnTo>
                  <a:pt x="f28" y="f31"/>
                </a:lnTo>
                <a:lnTo>
                  <a:pt x="f32" y="f33"/>
                </a:lnTo>
                <a:lnTo>
                  <a:pt x="f32" y="f34"/>
                </a:lnTo>
                <a:lnTo>
                  <a:pt x="f35" y="f17"/>
                </a:lnTo>
                <a:lnTo>
                  <a:pt x="f36" y="f10"/>
                </a:lnTo>
                <a:lnTo>
                  <a:pt x="f35" y="f10"/>
                </a:lnTo>
                <a:lnTo>
                  <a:pt x="f37" y="f38"/>
                </a:lnTo>
                <a:lnTo>
                  <a:pt x="f39" y="f38"/>
                </a:lnTo>
                <a:lnTo>
                  <a:pt x="f40" y="f38"/>
                </a:lnTo>
                <a:lnTo>
                  <a:pt x="f41" y="f38"/>
                </a:lnTo>
                <a:lnTo>
                  <a:pt x="f32" y="f42"/>
                </a:lnTo>
                <a:lnTo>
                  <a:pt x="f32" y="f43"/>
                </a:lnTo>
                <a:lnTo>
                  <a:pt x="f44" y="f45"/>
                </a:lnTo>
                <a:lnTo>
                  <a:pt x="f41" y="f46"/>
                </a:lnTo>
                <a:lnTo>
                  <a:pt x="f40" y="f47"/>
                </a:lnTo>
                <a:lnTo>
                  <a:pt x="f37" y="f48"/>
                </a:lnTo>
                <a:lnTo>
                  <a:pt x="f49" y="f50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34"/>
                </a:lnTo>
                <a:lnTo>
                  <a:pt x="f62" y="f29"/>
                </a:lnTo>
                <a:lnTo>
                  <a:pt x="f63" y="f29"/>
                </a:lnTo>
                <a:lnTo>
                  <a:pt x="f64" y="f29"/>
                </a:lnTo>
                <a:lnTo>
                  <a:pt x="f65" y="f29"/>
                </a:lnTo>
                <a:lnTo>
                  <a:pt x="f66" y="f29"/>
                </a:lnTo>
                <a:lnTo>
                  <a:pt x="f67" y="f68"/>
                </a:lnTo>
                <a:lnTo>
                  <a:pt x="f69" y="f68"/>
                </a:lnTo>
                <a:lnTo>
                  <a:pt x="f69" y="f31"/>
                </a:lnTo>
                <a:lnTo>
                  <a:pt x="f70" y="f33"/>
                </a:lnTo>
                <a:lnTo>
                  <a:pt x="f70" y="f34"/>
                </a:lnTo>
                <a:lnTo>
                  <a:pt x="f71" y="f72"/>
                </a:lnTo>
                <a:lnTo>
                  <a:pt x="f73" y="f43"/>
                </a:lnTo>
                <a:lnTo>
                  <a:pt x="f74" y="f75"/>
                </a:lnTo>
                <a:lnTo>
                  <a:pt x="f73" y="f75"/>
                </a:lnTo>
                <a:lnTo>
                  <a:pt x="f76" y="f75"/>
                </a:lnTo>
                <a:lnTo>
                  <a:pt x="f77" y="f75"/>
                </a:lnTo>
                <a:lnTo>
                  <a:pt x="f78" y="f79"/>
                </a:lnTo>
                <a:lnTo>
                  <a:pt x="f71" y="f79"/>
                </a:lnTo>
                <a:lnTo>
                  <a:pt x="f80" y="f79"/>
                </a:lnTo>
                <a:lnTo>
                  <a:pt x="f71" y="f81"/>
                </a:lnTo>
                <a:lnTo>
                  <a:pt x="f71" y="f82"/>
                </a:lnTo>
                <a:lnTo>
                  <a:pt x="f77" y="f83"/>
                </a:lnTo>
                <a:lnTo>
                  <a:pt x="f74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45" y="f91"/>
                </a:lnTo>
                <a:lnTo>
                  <a:pt x="f92" y="f93"/>
                </a:lnTo>
                <a:lnTo>
                  <a:pt x="f94" y="f95"/>
                </a:lnTo>
                <a:lnTo>
                  <a:pt x="f14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1" y="f113"/>
                </a:lnTo>
                <a:lnTo>
                  <a:pt x="f114" y="f115"/>
                </a:lnTo>
                <a:lnTo>
                  <a:pt x="f6" y="f8"/>
                </a:lnTo>
                <a:lnTo>
                  <a:pt x="f116" y="f117"/>
                </a:lnTo>
                <a:lnTo>
                  <a:pt x="f114" y="f118"/>
                </a:lnTo>
                <a:lnTo>
                  <a:pt x="f34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lnTo>
                  <a:pt x="f126" y="f127"/>
                </a:lnTo>
                <a:lnTo>
                  <a:pt x="f81" y="f128"/>
                </a:lnTo>
                <a:lnTo>
                  <a:pt x="f82" y="f129"/>
                </a:lnTo>
                <a:lnTo>
                  <a:pt x="f82" y="f130"/>
                </a:lnTo>
                <a:lnTo>
                  <a:pt x="f77" y="f131"/>
                </a:lnTo>
                <a:lnTo>
                  <a:pt x="f78" y="f132"/>
                </a:lnTo>
                <a:lnTo>
                  <a:pt x="f133" y="f134"/>
                </a:lnTo>
                <a:lnTo>
                  <a:pt x="f71" y="f134"/>
                </a:lnTo>
                <a:lnTo>
                  <a:pt x="f78" y="f102"/>
                </a:lnTo>
                <a:lnTo>
                  <a:pt x="f135" y="f102"/>
                </a:lnTo>
                <a:lnTo>
                  <a:pt x="f73" y="f136"/>
                </a:lnTo>
                <a:lnTo>
                  <a:pt x="f137" y="f136"/>
                </a:lnTo>
                <a:lnTo>
                  <a:pt x="f85" y="f136"/>
                </a:lnTo>
                <a:lnTo>
                  <a:pt x="f137" y="f21"/>
                </a:lnTo>
                <a:lnTo>
                  <a:pt x="f74" y="f25"/>
                </a:lnTo>
                <a:lnTo>
                  <a:pt x="f73" y="f138"/>
                </a:lnTo>
                <a:lnTo>
                  <a:pt x="f135" y="f139"/>
                </a:lnTo>
                <a:lnTo>
                  <a:pt x="f78" y="f140"/>
                </a:lnTo>
                <a:lnTo>
                  <a:pt x="f133" y="f2"/>
                </a:lnTo>
                <a:lnTo>
                  <a:pt x="f141" y="f142"/>
                </a:lnTo>
                <a:lnTo>
                  <a:pt x="f143" y="f144"/>
                </a:lnTo>
                <a:lnTo>
                  <a:pt x="f145" y="f142"/>
                </a:lnTo>
                <a:lnTo>
                  <a:pt x="f146" y="f147"/>
                </a:lnTo>
                <a:lnTo>
                  <a:pt x="f148" y="f149"/>
                </a:lnTo>
                <a:lnTo>
                  <a:pt x="f64" y="f150"/>
                </a:lnTo>
                <a:lnTo>
                  <a:pt x="f151" y="f152"/>
                </a:lnTo>
                <a:lnTo>
                  <a:pt x="f153" y="f154"/>
                </a:lnTo>
                <a:lnTo>
                  <a:pt x="f155" y="f156"/>
                </a:lnTo>
                <a:lnTo>
                  <a:pt x="f155" y="f157"/>
                </a:lnTo>
                <a:lnTo>
                  <a:pt x="f155" y="f158"/>
                </a:lnTo>
                <a:lnTo>
                  <a:pt x="f155" y="f132"/>
                </a:lnTo>
                <a:lnTo>
                  <a:pt x="f159" y="f160"/>
                </a:lnTo>
                <a:lnTo>
                  <a:pt x="f161" y="f45"/>
                </a:lnTo>
                <a:lnTo>
                  <a:pt x="f162" y="f163"/>
                </a:lnTo>
                <a:lnTo>
                  <a:pt x="f162" y="f79"/>
                </a:lnTo>
                <a:lnTo>
                  <a:pt x="f164" y="f165"/>
                </a:lnTo>
                <a:lnTo>
                  <a:pt x="f166" y="f167"/>
                </a:lnTo>
                <a:lnTo>
                  <a:pt x="f9" y="f42"/>
                </a:lnTo>
                <a:lnTo>
                  <a:pt x="f9" y="f10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5" name="Freeform 58"/>
          <p:cNvSpPr/>
          <p:nvPr/>
        </p:nvSpPr>
        <p:spPr>
          <a:xfrm>
            <a:off x="581040" y="6008760"/>
            <a:ext cx="285840" cy="336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59"/>
              <a:gd name="f7" fmla="val 425"/>
              <a:gd name="f8" fmla="val 344"/>
              <a:gd name="f9" fmla="val 38"/>
              <a:gd name="f10" fmla="val 329"/>
              <a:gd name="f11" fmla="val 22"/>
              <a:gd name="f12" fmla="val 311"/>
              <a:gd name="f13" fmla="val 10"/>
              <a:gd name="f14" fmla="val 286"/>
              <a:gd name="f15" fmla="val 2"/>
              <a:gd name="f16" fmla="val 256"/>
              <a:gd name="f17" fmla="val 249"/>
              <a:gd name="f18" fmla="val 235"/>
              <a:gd name="f19" fmla="val 211"/>
              <a:gd name="f20" fmla="val 187"/>
              <a:gd name="f21" fmla="val 160"/>
              <a:gd name="f22" fmla="val 139"/>
              <a:gd name="f23" fmla="val 122"/>
              <a:gd name="f24" fmla="val 117"/>
              <a:gd name="f25" fmla="val 109"/>
              <a:gd name="f26" fmla="val 5"/>
              <a:gd name="f27" fmla="val 7"/>
              <a:gd name="f28" fmla="val 8"/>
              <a:gd name="f29" fmla="val 97"/>
              <a:gd name="f30" fmla="val 61"/>
              <a:gd name="f31" fmla="val 94"/>
              <a:gd name="f32" fmla="val 71"/>
              <a:gd name="f33" fmla="val 96"/>
              <a:gd name="f34" fmla="val 101"/>
              <a:gd name="f35" fmla="val 102"/>
              <a:gd name="f36" fmla="val 73"/>
              <a:gd name="f37" fmla="val 104"/>
              <a:gd name="f38" fmla="val 107"/>
              <a:gd name="f39" fmla="val 88"/>
              <a:gd name="f40" fmla="val 46"/>
              <a:gd name="f41" fmla="val 324"/>
              <a:gd name="f42" fmla="val 326"/>
              <a:gd name="f43" fmla="val 44"/>
              <a:gd name="f44" fmla="val 327"/>
              <a:gd name="f45" fmla="val 331"/>
              <a:gd name="f46" fmla="val 43"/>
              <a:gd name="f47" fmla="val 332"/>
              <a:gd name="f48" fmla="val 39"/>
              <a:gd name="f49" fmla="val 342"/>
              <a:gd name="f50" fmla="val 26"/>
              <a:gd name="f51" fmla="val 349"/>
              <a:gd name="f52" fmla="val 23"/>
              <a:gd name="f53" fmla="val 351"/>
              <a:gd name="f54" fmla="val 21"/>
              <a:gd name="f55" fmla="val 352"/>
              <a:gd name="f56" fmla="val 354"/>
              <a:gd name="f57" fmla="val 408"/>
              <a:gd name="f58" fmla="val 1"/>
              <a:gd name="f59" fmla="val 3"/>
              <a:gd name="f60" fmla="val 6"/>
              <a:gd name="f61" fmla="val 423"/>
              <a:gd name="f62" fmla="val 422"/>
              <a:gd name="f63" fmla="val 13"/>
              <a:gd name="f64" fmla="val 16"/>
              <a:gd name="f65" fmla="val 420"/>
              <a:gd name="f66" fmla="val 92"/>
              <a:gd name="f67" fmla="val 397"/>
              <a:gd name="f68" fmla="val 172"/>
              <a:gd name="f69" fmla="val 375"/>
              <a:gd name="f70" fmla="val 205"/>
              <a:gd name="f71" fmla="val 364"/>
              <a:gd name="f72" fmla="val 347"/>
              <a:gd name="f73" fmla="val 263"/>
              <a:gd name="f74" fmla="val 288"/>
              <a:gd name="f75" fmla="val 298"/>
              <a:gd name="f76" fmla="val 314"/>
              <a:gd name="f77" fmla="val 258"/>
              <a:gd name="f78" fmla="val 335"/>
              <a:gd name="f79" fmla="val 213"/>
              <a:gd name="f80" fmla="val 350"/>
              <a:gd name="f81" fmla="val 167"/>
              <a:gd name="f82" fmla="val 129"/>
              <a:gd name="f83" fmla="val 65"/>
              <a:gd name="f84" fmla="val 135"/>
              <a:gd name="f85" fmla="val 316"/>
              <a:gd name="f86" fmla="val 137"/>
              <a:gd name="f87" fmla="val 306"/>
              <a:gd name="f88" fmla="val 304"/>
              <a:gd name="f89" fmla="val 197"/>
              <a:gd name="f90" fmla="val 68"/>
              <a:gd name="f91" fmla="val 215"/>
              <a:gd name="f92" fmla="val 216"/>
              <a:gd name="f93" fmla="val 66"/>
              <a:gd name="f94" fmla="val 218"/>
              <a:gd name="f95" fmla="val 246"/>
              <a:gd name="f96" fmla="val 74"/>
              <a:gd name="f97" fmla="val 86"/>
              <a:gd name="f98" fmla="val 268"/>
              <a:gd name="f99" fmla="val 108"/>
              <a:gd name="f100" fmla="val 266"/>
              <a:gd name="f101" fmla="val 136"/>
              <a:gd name="f102" fmla="val 259"/>
              <a:gd name="f103" fmla="val 170"/>
              <a:gd name="f104" fmla="val 245"/>
              <a:gd name="f105" fmla="val 228"/>
              <a:gd name="f106" fmla="val 255"/>
              <a:gd name="f107" fmla="val 208"/>
              <a:gd name="f108" fmla="val 283"/>
              <a:gd name="f109" fmla="val 183"/>
              <a:gd name="f110" fmla="val 303"/>
              <a:gd name="f111" fmla="val 155"/>
              <a:gd name="f112" fmla="val 312"/>
              <a:gd name="f113" fmla="val 154"/>
              <a:gd name="f114" fmla="val 150"/>
              <a:gd name="f115" fmla="val 147"/>
              <a:gd name="f116" fmla="val 140"/>
              <a:gd name="f117" fmla="+- 0 0 0"/>
              <a:gd name="f118" fmla="*/ f3 1 359"/>
              <a:gd name="f119" fmla="*/ f4 1 425"/>
              <a:gd name="f120" fmla="*/ f117 f0 1"/>
              <a:gd name="f121" fmla="*/ 0 f118 1"/>
              <a:gd name="f122" fmla="*/ 359 f118 1"/>
              <a:gd name="f123" fmla="*/ 425 f119 1"/>
              <a:gd name="f124" fmla="*/ 0 f119 1"/>
              <a:gd name="f125" fmla="*/ 2147483647 f118 1"/>
              <a:gd name="f126" fmla="*/ 2147483647 f119 1"/>
              <a:gd name="f127" fmla="*/ f120 1 f2"/>
              <a:gd name="f128" fmla="+- f12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4"/>
              </a:cxn>
              <a:cxn ang="f128">
                <a:pos x="f125" y="f124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  <a:cxn ang="f128">
                <a:pos x="f125" y="f126"/>
              </a:cxn>
            </a:cxnLst>
            <a:rect l="f121" t="f124" r="f122" b="f123"/>
            <a:pathLst>
              <a:path w="359" h="425">
                <a:moveTo>
                  <a:pt x="f8" y="f9"/>
                </a:move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5"/>
                </a:lnTo>
                <a:lnTo>
                  <a:pt x="f17" y="f5"/>
                </a:lnTo>
                <a:lnTo>
                  <a:pt x="f18" y="f5"/>
                </a:lnTo>
                <a:lnTo>
                  <a:pt x="f19" y="f5"/>
                </a:lnTo>
                <a:lnTo>
                  <a:pt x="f20" y="f5"/>
                </a:lnTo>
                <a:lnTo>
                  <a:pt x="f21" y="f15"/>
                </a:lnTo>
                <a:lnTo>
                  <a:pt x="f22" y="f15"/>
                </a:lnTo>
                <a:lnTo>
                  <a:pt x="f23" y="f15"/>
                </a:lnTo>
                <a:lnTo>
                  <a:pt x="f24" y="f15"/>
                </a:lnTo>
                <a:lnTo>
                  <a:pt x="f25" y="f15"/>
                </a:lnTo>
                <a:lnTo>
                  <a:pt x="f25" y="f26"/>
                </a:lnTo>
                <a:lnTo>
                  <a:pt x="f25" y="f27"/>
                </a:lnTo>
                <a:lnTo>
                  <a:pt x="f25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2"/>
                </a:lnTo>
                <a:lnTo>
                  <a:pt x="f29" y="f32"/>
                </a:lnTo>
                <a:lnTo>
                  <a:pt x="f34" y="f32"/>
                </a:lnTo>
                <a:lnTo>
                  <a:pt x="f35" y="f36"/>
                </a:lnTo>
                <a:lnTo>
                  <a:pt x="f37" y="f36"/>
                </a:lnTo>
                <a:lnTo>
                  <a:pt x="f25" y="f36"/>
                </a:lnTo>
                <a:lnTo>
                  <a:pt x="f38" y="f39"/>
                </a:lnTo>
                <a:lnTo>
                  <a:pt x="f40" y="f41"/>
                </a:lnTo>
                <a:lnTo>
                  <a:pt x="f40" y="f42"/>
                </a:lnTo>
                <a:lnTo>
                  <a:pt x="f43" y="f44"/>
                </a:lnTo>
                <a:lnTo>
                  <a:pt x="f43" y="f45"/>
                </a:lnTo>
                <a:lnTo>
                  <a:pt x="f46" y="f47"/>
                </a:lnTo>
                <a:lnTo>
                  <a:pt x="f48" y="f49"/>
                </a:lnTo>
                <a:lnTo>
                  <a:pt x="f50" y="f51"/>
                </a:lnTo>
                <a:lnTo>
                  <a:pt x="f52" y="f53"/>
                </a:lnTo>
                <a:lnTo>
                  <a:pt x="f54" y="f55"/>
                </a:lnTo>
                <a:lnTo>
                  <a:pt x="f54" y="f56"/>
                </a:lnTo>
                <a:lnTo>
                  <a:pt x="f26" y="f57"/>
                </a:lnTo>
                <a:lnTo>
                  <a:pt x="f5" y="f7"/>
                </a:lnTo>
                <a:lnTo>
                  <a:pt x="f58" y="f7"/>
                </a:lnTo>
                <a:lnTo>
                  <a:pt x="f59" y="f7"/>
                </a:lnTo>
                <a:lnTo>
                  <a:pt x="f60" y="f61"/>
                </a:lnTo>
                <a:lnTo>
                  <a:pt x="f13" y="f62"/>
                </a:lnTo>
                <a:lnTo>
                  <a:pt x="f63" y="f62"/>
                </a:lnTo>
                <a:lnTo>
                  <a:pt x="f64" y="f65"/>
                </a:lnTo>
                <a:lnTo>
                  <a:pt x="f66" y="f67"/>
                </a:lnTo>
                <a:lnTo>
                  <a:pt x="f68" y="f69"/>
                </a:lnTo>
                <a:lnTo>
                  <a:pt x="f70" y="f71"/>
                </a:lnTo>
                <a:lnTo>
                  <a:pt x="f18" y="f72"/>
                </a:lnTo>
                <a:lnTo>
                  <a:pt x="f73" y="f42"/>
                </a:lnTo>
                <a:lnTo>
                  <a:pt x="f74" y="f75"/>
                </a:lnTo>
                <a:lnTo>
                  <a:pt x="f76" y="f77"/>
                </a:lnTo>
                <a:lnTo>
                  <a:pt x="f78" y="f79"/>
                </a:lnTo>
                <a:lnTo>
                  <a:pt x="f80" y="f81"/>
                </a:lnTo>
                <a:lnTo>
                  <a:pt x="f6" y="f82"/>
                </a:lnTo>
                <a:lnTo>
                  <a:pt x="f6" y="f31"/>
                </a:lnTo>
                <a:lnTo>
                  <a:pt x="f56" y="f83"/>
                </a:lnTo>
                <a:lnTo>
                  <a:pt x="f8" y="f9"/>
                </a:lnTo>
                <a:close/>
                <a:moveTo>
                  <a:pt x="f84" y="f85"/>
                </a:moveTo>
                <a:lnTo>
                  <a:pt x="f86" y="f87"/>
                </a:lnTo>
                <a:lnTo>
                  <a:pt x="f86" y="f88"/>
                </a:lnTo>
                <a:lnTo>
                  <a:pt x="f89" y="f90"/>
                </a:lnTo>
                <a:lnTo>
                  <a:pt x="f91" y="f90"/>
                </a:lnTo>
                <a:lnTo>
                  <a:pt x="f92" y="f93"/>
                </a:lnTo>
                <a:lnTo>
                  <a:pt x="f94" y="f93"/>
                </a:lnTo>
                <a:lnTo>
                  <a:pt x="f18" y="f93"/>
                </a:lnTo>
                <a:lnTo>
                  <a:pt x="f95" y="f90"/>
                </a:lnTo>
                <a:lnTo>
                  <a:pt x="f16" y="f96"/>
                </a:lnTo>
                <a:lnTo>
                  <a:pt x="f7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102" y="f103"/>
                </a:lnTo>
                <a:lnTo>
                  <a:pt x="f104" y="f9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76"/>
                </a:lnTo>
                <a:lnTo>
                  <a:pt x="f114" y="f76"/>
                </a:lnTo>
                <a:lnTo>
                  <a:pt x="f115" y="f76"/>
                </a:lnTo>
                <a:lnTo>
                  <a:pt x="f116" y="f85"/>
                </a:lnTo>
                <a:lnTo>
                  <a:pt x="f84" y="f8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6" name="Freeform 59"/>
          <p:cNvSpPr/>
          <p:nvPr/>
        </p:nvSpPr>
        <p:spPr>
          <a:xfrm>
            <a:off x="838080" y="6002280"/>
            <a:ext cx="211320" cy="271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6"/>
              <a:gd name="f7" fmla="val 342"/>
              <a:gd name="f8" fmla="val 15"/>
              <a:gd name="f9" fmla="val 258"/>
              <a:gd name="f10" fmla="val 13"/>
              <a:gd name="f11" fmla="val 219"/>
              <a:gd name="f12" fmla="val 3"/>
              <a:gd name="f13" fmla="val 164"/>
              <a:gd name="f14" fmla="val 1"/>
              <a:gd name="f15" fmla="val 146"/>
              <a:gd name="f16" fmla="val 5"/>
              <a:gd name="f17" fmla="val 126"/>
              <a:gd name="f18" fmla="val 106"/>
              <a:gd name="f19" fmla="val 26"/>
              <a:gd name="f20" fmla="val 86"/>
              <a:gd name="f21" fmla="val 48"/>
              <a:gd name="f22" fmla="val 71"/>
              <a:gd name="f23" fmla="val 73"/>
              <a:gd name="f24" fmla="val 61"/>
              <a:gd name="f25" fmla="val 101"/>
              <a:gd name="f26" fmla="val 58"/>
              <a:gd name="f27" fmla="val 125"/>
              <a:gd name="f28" fmla="val 147"/>
              <a:gd name="f29" fmla="val 68"/>
              <a:gd name="f30" fmla="val 163"/>
              <a:gd name="f31" fmla="val 80"/>
              <a:gd name="f32" fmla="val 178"/>
              <a:gd name="f33" fmla="val 91"/>
              <a:gd name="f34" fmla="val 190"/>
              <a:gd name="f35" fmla="val 200"/>
              <a:gd name="f36" fmla="val 118"/>
              <a:gd name="f37" fmla="val 206"/>
              <a:gd name="f38" fmla="val 208"/>
              <a:gd name="f39" fmla="val 119"/>
              <a:gd name="f40" fmla="val 121"/>
              <a:gd name="f41" fmla="val 210"/>
              <a:gd name="f42" fmla="val 123"/>
              <a:gd name="f43" fmla="val 133"/>
              <a:gd name="f44" fmla="val 216"/>
              <a:gd name="f45" fmla="val 139"/>
              <a:gd name="f46" fmla="val 223"/>
              <a:gd name="f47" fmla="val 142"/>
              <a:gd name="f48" fmla="val 231"/>
              <a:gd name="f49" fmla="val 241"/>
              <a:gd name="f50" fmla="val 259"/>
              <a:gd name="f51" fmla="val 274"/>
              <a:gd name="f52" fmla="val 103"/>
              <a:gd name="f53" fmla="val 281"/>
              <a:gd name="f54" fmla="val 88"/>
              <a:gd name="f55" fmla="val 276"/>
              <a:gd name="f56" fmla="val 76"/>
              <a:gd name="f57" fmla="val 261"/>
              <a:gd name="f58" fmla="val 249"/>
              <a:gd name="f59" fmla="val 70"/>
              <a:gd name="f60" fmla="val 66"/>
              <a:gd name="f61" fmla="val 32"/>
              <a:gd name="f62" fmla="val 253"/>
              <a:gd name="f63" fmla="val 25"/>
              <a:gd name="f64" fmla="val 254"/>
              <a:gd name="f65" fmla="val 256"/>
              <a:gd name="f66" fmla="val 23"/>
              <a:gd name="f67" fmla="val 17"/>
              <a:gd name="f68" fmla="val 284"/>
              <a:gd name="f69" fmla="val 4"/>
              <a:gd name="f70" fmla="val 330"/>
              <a:gd name="f71" fmla="val 2"/>
              <a:gd name="f72" fmla="val 9"/>
              <a:gd name="f73" fmla="val 12"/>
              <a:gd name="f74" fmla="val 42"/>
              <a:gd name="f75" fmla="val 340"/>
              <a:gd name="f76" fmla="val 337"/>
              <a:gd name="f77" fmla="val 329"/>
              <a:gd name="f78" fmla="val 151"/>
              <a:gd name="f79" fmla="val 317"/>
              <a:gd name="f80" fmla="val 172"/>
              <a:gd name="f81" fmla="val 304"/>
              <a:gd name="f82" fmla="val 197"/>
              <a:gd name="f83" fmla="val 215"/>
              <a:gd name="f84" fmla="val 227"/>
              <a:gd name="f85" fmla="val 230"/>
              <a:gd name="f86" fmla="val 198"/>
              <a:gd name="f87" fmla="val 177"/>
              <a:gd name="f88" fmla="val 160"/>
              <a:gd name="f89" fmla="val 205"/>
              <a:gd name="f90" fmla="val 145"/>
              <a:gd name="f91" fmla="val 192"/>
              <a:gd name="f92" fmla="val 134"/>
              <a:gd name="f93" fmla="val 124"/>
              <a:gd name="f94" fmla="val 171"/>
              <a:gd name="f95" fmla="val 117"/>
              <a:gd name="f96" fmla="val 169"/>
              <a:gd name="f97" fmla="val 114"/>
              <a:gd name="f98" fmla="val 157"/>
              <a:gd name="f99" fmla="val 109"/>
              <a:gd name="f100" fmla="val 152"/>
              <a:gd name="f101" fmla="val 104"/>
              <a:gd name="f102" fmla="val 97"/>
              <a:gd name="f103" fmla="val 144"/>
              <a:gd name="f104" fmla="val 92"/>
              <a:gd name="f105" fmla="val 89"/>
              <a:gd name="f106" fmla="val 82"/>
              <a:gd name="f107" fmla="val 69"/>
              <a:gd name="f108" fmla="val 162"/>
              <a:gd name="f109" fmla="val 59"/>
              <a:gd name="f110" fmla="val 176"/>
              <a:gd name="f111" fmla="val 56"/>
              <a:gd name="f112" fmla="val 182"/>
              <a:gd name="f113" fmla="val 189"/>
              <a:gd name="f114" fmla="val 194"/>
              <a:gd name="f115" fmla="val 199"/>
              <a:gd name="f116" fmla="val 64"/>
              <a:gd name="f117" fmla="val 78"/>
              <a:gd name="f118" fmla="val 195"/>
              <a:gd name="f119" fmla="val 202"/>
              <a:gd name="f120" fmla="val 87"/>
              <a:gd name="f121" fmla="val 238"/>
              <a:gd name="f122" fmla="val 247"/>
              <a:gd name="f123" fmla="val 84"/>
              <a:gd name="f124" fmla="val 248"/>
              <a:gd name="f125" fmla="val 81"/>
              <a:gd name="f126" fmla="val 255"/>
              <a:gd name="f127" fmla="val 265"/>
              <a:gd name="f128" fmla="+- 0 0 0"/>
              <a:gd name="f129" fmla="*/ f3 1 266"/>
              <a:gd name="f130" fmla="*/ f4 1 342"/>
              <a:gd name="f131" fmla="*/ f128 f0 1"/>
              <a:gd name="f132" fmla="*/ 0 f129 1"/>
              <a:gd name="f133" fmla="*/ 266 f129 1"/>
              <a:gd name="f134" fmla="*/ 342 f130 1"/>
              <a:gd name="f135" fmla="*/ 0 f130 1"/>
              <a:gd name="f136" fmla="*/ 2147483647 f129 1"/>
              <a:gd name="f137" fmla="*/ 2147483647 f130 1"/>
              <a:gd name="f138" fmla="*/ f131 1 f2"/>
              <a:gd name="f139" fmla="+- f138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39">
                <a:pos x="f136" y="f137"/>
              </a:cxn>
              <a:cxn ang="f139">
                <a:pos x="f136" y="f135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  <a:cxn ang="f139">
                <a:pos x="f136" y="f137"/>
              </a:cxn>
            </a:cxnLst>
            <a:rect l="f132" t="f135" r="f133" b="f134"/>
            <a:pathLst>
              <a:path w="266" h="342">
                <a:moveTo>
                  <a:pt x="f6" y="f8"/>
                </a:moveTo>
                <a:lnTo>
                  <a:pt x="f9" y="f10"/>
                </a:lnTo>
                <a:lnTo>
                  <a:pt x="f11" y="f12"/>
                </a:lnTo>
                <a:lnTo>
                  <a:pt x="f2" y="f5"/>
                </a:lnTo>
                <a:lnTo>
                  <a:pt x="f13" y="f14"/>
                </a:lnTo>
                <a:lnTo>
                  <a:pt x="f15" y="f16"/>
                </a:lnTo>
                <a:lnTo>
                  <a:pt x="f17" y="f10"/>
                </a:lnTo>
                <a:lnTo>
                  <a:pt x="f18" y="f19"/>
                </a:ln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4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18" y="f35"/>
                </a:lnTo>
                <a:lnTo>
                  <a:pt x="f36" y="f37"/>
                </a:lnTo>
                <a:lnTo>
                  <a:pt x="f36" y="f38"/>
                </a:lnTo>
                <a:lnTo>
                  <a:pt x="f39" y="f38"/>
                </a:lnTo>
                <a:lnTo>
                  <a:pt x="f40" y="f41"/>
                </a:lnTo>
                <a:lnTo>
                  <a:pt x="f42" y="f41"/>
                </a:lnTo>
                <a:lnTo>
                  <a:pt x="f43" y="f44"/>
                </a:lnTo>
                <a:lnTo>
                  <a:pt x="f45" y="f46"/>
                </a:lnTo>
                <a:lnTo>
                  <a:pt x="f47" y="f48"/>
                </a:lnTo>
                <a:lnTo>
                  <a:pt x="f47" y="f49"/>
                </a:lnTo>
                <a:lnTo>
                  <a:pt x="f43" y="f50"/>
                </a:lnTo>
                <a:lnTo>
                  <a:pt x="f39" y="f51"/>
                </a:lnTo>
                <a:lnTo>
                  <a:pt x="f52" y="f53"/>
                </a:lnTo>
                <a:lnTo>
                  <a:pt x="f54" y="f53"/>
                </a:lnTo>
                <a:lnTo>
                  <a:pt x="f23" y="f55"/>
                </a:lnTo>
                <a:lnTo>
                  <a:pt x="f56" y="f57"/>
                </a:lnTo>
                <a:lnTo>
                  <a:pt x="f56" y="f58"/>
                </a:lnTo>
                <a:lnTo>
                  <a:pt x="f23" y="f58"/>
                </a:lnTo>
                <a:lnTo>
                  <a:pt x="f59" y="f58"/>
                </a:lnTo>
                <a:lnTo>
                  <a:pt x="f60" y="f58"/>
                </a:lnTo>
                <a:lnTo>
                  <a:pt x="f61" y="f62"/>
                </a:lnTo>
                <a:lnTo>
                  <a:pt x="f63" y="f64"/>
                </a:lnTo>
                <a:lnTo>
                  <a:pt x="f63" y="f65"/>
                </a:lnTo>
                <a:lnTo>
                  <a:pt x="f66" y="f50"/>
                </a:lnTo>
                <a:lnTo>
                  <a:pt x="f67" y="f68"/>
                </a:lnTo>
                <a:lnTo>
                  <a:pt x="f69" y="f70"/>
                </a:lnTo>
                <a:lnTo>
                  <a:pt x="f5" y="f7"/>
                </a:lnTo>
                <a:lnTo>
                  <a:pt x="f71" y="f7"/>
                </a:lnTo>
                <a:lnTo>
                  <a:pt x="f16" y="f7"/>
                </a:lnTo>
                <a:lnTo>
                  <a:pt x="f72" y="f7"/>
                </a:lnTo>
                <a:lnTo>
                  <a:pt x="f73" y="f7"/>
                </a:lnTo>
                <a:lnTo>
                  <a:pt x="f10" y="f7"/>
                </a:lnTo>
                <a:lnTo>
                  <a:pt x="f67" y="f7"/>
                </a:lnTo>
                <a:lnTo>
                  <a:pt x="f74" y="f7"/>
                </a:lnTo>
                <a:lnTo>
                  <a:pt x="f60" y="f75"/>
                </a:lnTo>
                <a:lnTo>
                  <a:pt x="f33" y="f76"/>
                </a:lnTo>
                <a:lnTo>
                  <a:pt x="f42" y="f77"/>
                </a:lnTo>
                <a:lnTo>
                  <a:pt x="f78" y="f79"/>
                </a:lnTo>
                <a:lnTo>
                  <a:pt x="f80" y="f81"/>
                </a:lnTo>
                <a:lnTo>
                  <a:pt x="f82" y="f53"/>
                </a:lnTo>
                <a:lnTo>
                  <a:pt x="f83" y="f62"/>
                </a:lnTo>
                <a:lnTo>
                  <a:pt x="f84" y="f46"/>
                </a:lnTo>
                <a:lnTo>
                  <a:pt x="f85" y="f86"/>
                </a:lnTo>
                <a:lnTo>
                  <a:pt x="f84" y="f87"/>
                </a:lnTo>
                <a:lnTo>
                  <a:pt x="f11" y="f88"/>
                </a:lnTo>
                <a:lnTo>
                  <a:pt x="f89" y="f90"/>
                </a:lnTo>
                <a:lnTo>
                  <a:pt x="f91" y="f92"/>
                </a:lnTo>
                <a:lnTo>
                  <a:pt x="f87" y="f93"/>
                </a:lnTo>
                <a:lnTo>
                  <a:pt x="f80" y="f39"/>
                </a:lnTo>
                <a:lnTo>
                  <a:pt x="f94" y="f39"/>
                </a:lnTo>
                <a:lnTo>
                  <a:pt x="f94" y="f95"/>
                </a:lnTo>
                <a:lnTo>
                  <a:pt x="f96" y="f95"/>
                </a:lnTo>
                <a:lnTo>
                  <a:pt x="f13" y="f97"/>
                </a:lnTo>
                <a:lnTo>
                  <a:pt x="f98" y="f99"/>
                </a:lnTo>
                <a:lnTo>
                  <a:pt x="f100" y="f101"/>
                </a:lnTo>
                <a:lnTo>
                  <a:pt x="f28" y="f25"/>
                </a:lnTo>
                <a:lnTo>
                  <a:pt x="f15" y="f102"/>
                </a:lnTo>
                <a:lnTo>
                  <a:pt x="f103" y="f104"/>
                </a:lnTo>
                <a:lnTo>
                  <a:pt x="f103" y="f105"/>
                </a:lnTo>
                <a:lnTo>
                  <a:pt x="f103" y="f106"/>
                </a:lnTo>
                <a:lnTo>
                  <a:pt x="f100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1"/>
                </a:lnTo>
                <a:lnTo>
                  <a:pt x="f113" y="f26"/>
                </a:lnTo>
                <a:lnTo>
                  <a:pt x="f114" y="f24"/>
                </a:lnTo>
                <a:lnTo>
                  <a:pt x="f115" y="f116"/>
                </a:lnTo>
                <a:lnTo>
                  <a:pt x="f82" y="f117"/>
                </a:lnTo>
                <a:lnTo>
                  <a:pt x="f118" y="f20"/>
                </a:lnTo>
                <a:lnTo>
                  <a:pt x="f82" y="f20"/>
                </a:lnTo>
                <a:lnTo>
                  <a:pt x="f115" y="f20"/>
                </a:lnTo>
                <a:lnTo>
                  <a:pt x="f119" y="f120"/>
                </a:lnTo>
                <a:lnTo>
                  <a:pt x="f89" y="f120"/>
                </a:lnTo>
                <a:lnTo>
                  <a:pt x="f121" y="f120"/>
                </a:lnTo>
                <a:lnTo>
                  <a:pt x="f122" y="f120"/>
                </a:lnTo>
                <a:lnTo>
                  <a:pt x="f122" y="f123"/>
                </a:lnTo>
                <a:lnTo>
                  <a:pt x="f124" y="f106"/>
                </a:lnTo>
                <a:lnTo>
                  <a:pt x="f124" y="f125"/>
                </a:lnTo>
                <a:lnTo>
                  <a:pt x="f126" y="f111"/>
                </a:lnTo>
                <a:lnTo>
                  <a:pt x="f127" y="f66"/>
                </a:lnTo>
                <a:lnTo>
                  <a:pt x="f6" y="f8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7" name="Freeform 60"/>
          <p:cNvSpPr/>
          <p:nvPr/>
        </p:nvSpPr>
        <p:spPr>
          <a:xfrm>
            <a:off x="1042919" y="6006960"/>
            <a:ext cx="243000" cy="23508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04"/>
              <a:gd name="f7" fmla="val 296"/>
              <a:gd name="f8" fmla="val 291"/>
              <a:gd name="f9" fmla="val 203"/>
              <a:gd name="f10" fmla="val 195"/>
              <a:gd name="f11" fmla="val 2"/>
              <a:gd name="f12" fmla="val 4"/>
              <a:gd name="f13" fmla="val 7"/>
              <a:gd name="f14" fmla="val 187"/>
              <a:gd name="f15" fmla="val 43"/>
              <a:gd name="f16" fmla="val 185"/>
              <a:gd name="f17" fmla="val 53"/>
              <a:gd name="f18" fmla="val 188"/>
              <a:gd name="f19" fmla="val 192"/>
              <a:gd name="f20" fmla="val 193"/>
              <a:gd name="f21" fmla="val 55"/>
              <a:gd name="f22" fmla="val 198"/>
              <a:gd name="f23" fmla="val 200"/>
              <a:gd name="f24" fmla="val 57"/>
              <a:gd name="f25" fmla="val 62"/>
              <a:gd name="f26" fmla="val 183"/>
              <a:gd name="f27" fmla="val 126"/>
              <a:gd name="f28" fmla="val 172"/>
              <a:gd name="f29" fmla="val 167"/>
              <a:gd name="f30" fmla="val 169"/>
              <a:gd name="f31" fmla="val 162"/>
              <a:gd name="f32" fmla="val 204"/>
              <a:gd name="f33" fmla="val 154"/>
              <a:gd name="f34" fmla="val 219"/>
              <a:gd name="f35" fmla="val 144"/>
              <a:gd name="f36" fmla="val 230"/>
              <a:gd name="f37" fmla="val 130"/>
              <a:gd name="f38" fmla="val 238"/>
              <a:gd name="f39" fmla="val 114"/>
              <a:gd name="f40" fmla="val 242"/>
              <a:gd name="f41" fmla="val 102"/>
              <a:gd name="f42" fmla="val 92"/>
              <a:gd name="f43" fmla="val 237"/>
              <a:gd name="f44" fmla="val 87"/>
              <a:gd name="f45" fmla="val 86"/>
              <a:gd name="f46" fmla="val 224"/>
              <a:gd name="f47" fmla="val 214"/>
              <a:gd name="f48" fmla="val 202"/>
              <a:gd name="f49" fmla="val 89"/>
              <a:gd name="f50" fmla="val 186"/>
              <a:gd name="f51" fmla="val 91"/>
              <a:gd name="f52" fmla="val 182"/>
              <a:gd name="f53" fmla="val 174"/>
              <a:gd name="f54" fmla="val 96"/>
              <a:gd name="f55" fmla="val 99"/>
              <a:gd name="f56" fmla="val 151"/>
              <a:gd name="f57" fmla="val 101"/>
              <a:gd name="f58" fmla="val 143"/>
              <a:gd name="f59" fmla="val 139"/>
              <a:gd name="f60" fmla="val 119"/>
              <a:gd name="f61" fmla="val 67"/>
              <a:gd name="f62" fmla="val 121"/>
              <a:gd name="f63" fmla="val 63"/>
              <a:gd name="f64" fmla="val 124"/>
              <a:gd name="f65" fmla="val 134"/>
              <a:gd name="f66" fmla="val 140"/>
              <a:gd name="f67" fmla="val 52"/>
              <a:gd name="f68" fmla="val 50"/>
              <a:gd name="f69" fmla="val 48"/>
              <a:gd name="f70" fmla="val 150"/>
              <a:gd name="f71" fmla="val 22"/>
              <a:gd name="f72" fmla="val 152"/>
              <a:gd name="f73" fmla="val 12"/>
              <a:gd name="f74" fmla="val 157"/>
              <a:gd name="f75" fmla="val 155"/>
              <a:gd name="f76" fmla="val 149"/>
              <a:gd name="f77" fmla="val 145"/>
              <a:gd name="f78" fmla="val 40"/>
              <a:gd name="f79" fmla="val 31"/>
              <a:gd name="f80" fmla="val 30"/>
              <a:gd name="f81" fmla="val 9"/>
              <a:gd name="f82" fmla="val 23"/>
              <a:gd name="f83" fmla="val 47"/>
              <a:gd name="f84" fmla="val 21"/>
              <a:gd name="f85" fmla="val 25"/>
              <a:gd name="f86" fmla="val 28"/>
              <a:gd name="f87" fmla="val 36"/>
              <a:gd name="f88" fmla="val 58"/>
              <a:gd name="f89" fmla="val 35"/>
              <a:gd name="f90" fmla="val 65"/>
              <a:gd name="f91" fmla="val 8"/>
              <a:gd name="f92" fmla="val 176"/>
              <a:gd name="f93" fmla="val 3"/>
              <a:gd name="f94" fmla="val 252"/>
              <a:gd name="f95" fmla="val 16"/>
              <a:gd name="f96" fmla="val 273"/>
              <a:gd name="f97" fmla="val 286"/>
              <a:gd name="f98" fmla="val 56"/>
              <a:gd name="f99" fmla="val 295"/>
              <a:gd name="f100" fmla="val 78"/>
              <a:gd name="f101" fmla="val 165"/>
              <a:gd name="f102" fmla="val 280"/>
              <a:gd name="f103" fmla="val 262"/>
              <a:gd name="f104" fmla="val 210"/>
              <a:gd name="f105" fmla="val 223"/>
              <a:gd name="f106" fmla="val 220"/>
              <a:gd name="f107" fmla="val 233"/>
              <a:gd name="f108" fmla="val 197"/>
              <a:gd name="f109" fmla="val 240"/>
              <a:gd name="f110" fmla="val 171"/>
              <a:gd name="f111" fmla="val 241"/>
              <a:gd name="f112" fmla="val 243"/>
              <a:gd name="f113" fmla="val 156"/>
              <a:gd name="f114" fmla="val 248"/>
              <a:gd name="f115" fmla="val 253"/>
              <a:gd name="f116" fmla="val 258"/>
              <a:gd name="f117" fmla="val 103"/>
              <a:gd name="f118" fmla="val 261"/>
              <a:gd name="f119" fmla="val 85"/>
              <a:gd name="f120" fmla="val 266"/>
              <a:gd name="f121" fmla="val 73"/>
              <a:gd name="f122" fmla="val 268"/>
              <a:gd name="f123" fmla="val 271"/>
              <a:gd name="f124" fmla="val 281"/>
              <a:gd name="f125" fmla="val 288"/>
              <a:gd name="f126" fmla="val 294"/>
              <a:gd name="f127" fmla="val 27"/>
              <a:gd name="f128" fmla="val 299"/>
              <a:gd name="f129" fmla="val 302"/>
              <a:gd name="f130" fmla="val 293"/>
              <a:gd name="f131" fmla="+- 0 0 0"/>
              <a:gd name="f132" fmla="*/ f3 1 304"/>
              <a:gd name="f133" fmla="*/ f4 1 296"/>
              <a:gd name="f134" fmla="*/ f131 f0 1"/>
              <a:gd name="f135" fmla="*/ 0 f132 1"/>
              <a:gd name="f136" fmla="*/ 304 f132 1"/>
              <a:gd name="f137" fmla="*/ 296 f133 1"/>
              <a:gd name="f138" fmla="*/ 0 f133 1"/>
              <a:gd name="f139" fmla="*/ 2147483647 f132 1"/>
              <a:gd name="f140" fmla="*/ f134 1 f2"/>
              <a:gd name="f141" fmla="*/ 2147483647 f133 1"/>
              <a:gd name="f142" fmla="+- f140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41"/>
              </a:cxn>
              <a:cxn ang="f142">
                <a:pos x="f139" y="f138"/>
              </a:cxn>
              <a:cxn ang="f142">
                <a:pos x="f139" y="f138"/>
              </a:cxn>
              <a:cxn ang="f142">
                <a:pos x="f139" y="f138"/>
              </a:cxn>
            </a:cxnLst>
            <a:rect l="f135" t="f138" r="f136" b="f137"/>
            <a:pathLst>
              <a:path w="304" h="296">
                <a:moveTo>
                  <a:pt x="f8" y="f5"/>
                </a:moveTo>
                <a:lnTo>
                  <a:pt x="f9" y="f5"/>
                </a:lnTo>
                <a:lnTo>
                  <a:pt x="f10" y="f5"/>
                </a:lnTo>
                <a:lnTo>
                  <a:pt x="f10" y="f11"/>
                </a:lnTo>
                <a:lnTo>
                  <a:pt x="f10" y="f12"/>
                </a:lnTo>
                <a:lnTo>
                  <a:pt x="f10" y="f13"/>
                </a:lnTo>
                <a:lnTo>
                  <a:pt x="f14" y="f15"/>
                </a:lnTo>
                <a:lnTo>
                  <a:pt x="f16" y="f17"/>
                </a:lnTo>
                <a:lnTo>
                  <a:pt x="f14" y="f17"/>
                </a:lnTo>
                <a:lnTo>
                  <a:pt x="f18" y="f17"/>
                </a:lnTo>
                <a:lnTo>
                  <a:pt x="f19" y="f17"/>
                </a:lnTo>
                <a:lnTo>
                  <a:pt x="f20" y="f21"/>
                </a:lnTo>
                <a:lnTo>
                  <a:pt x="f10" y="f21"/>
                </a:lnTo>
                <a:lnTo>
                  <a:pt x="f22" y="f21"/>
                </a:lnTo>
                <a:lnTo>
                  <a:pt x="f23" y="f21"/>
                </a:lnTo>
                <a:lnTo>
                  <a:pt x="f23" y="f24"/>
                </a:lnTo>
                <a:lnTo>
                  <a:pt x="f23" y="f25"/>
                </a:lnTo>
                <a:lnTo>
                  <a:pt x="f26" y="f27"/>
                </a:lnTo>
                <a:lnTo>
                  <a:pt x="f28" y="f29"/>
                </a:lnTo>
                <a:lnTo>
                  <a:pt x="f28" y="f30"/>
                </a:lnTo>
                <a:lnTo>
                  <a:pt x="f29" y="f14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37" y="f38"/>
                </a:lnTo>
                <a:lnTo>
                  <a:pt x="f39" y="f40"/>
                </a:lnTo>
                <a:lnTo>
                  <a:pt x="f41" y="f40"/>
                </a:lnTo>
                <a:lnTo>
                  <a:pt x="f42" y="f43"/>
                </a:lnTo>
                <a:lnTo>
                  <a:pt x="f44" y="f36"/>
                </a:lnTo>
                <a:lnTo>
                  <a:pt x="f45" y="f46"/>
                </a:lnTo>
                <a:lnTo>
                  <a:pt x="f45" y="f47"/>
                </a:lnTo>
                <a:lnTo>
                  <a:pt x="f45" y="f48"/>
                </a:lnTo>
                <a:lnTo>
                  <a:pt x="f49" y="f50"/>
                </a:lnTo>
                <a:lnTo>
                  <a:pt x="f51" y="f52"/>
                </a:lnTo>
                <a:lnTo>
                  <a:pt x="f42" y="f53"/>
                </a:lnTo>
                <a:lnTo>
                  <a:pt x="f54" y="f31"/>
                </a:lnTo>
                <a:lnTo>
                  <a:pt x="f55" y="f56"/>
                </a:lnTo>
                <a:lnTo>
                  <a:pt x="f57" y="f58"/>
                </a:lnTo>
                <a:lnTo>
                  <a:pt x="f57" y="f59"/>
                </a:lnTo>
                <a:lnTo>
                  <a:pt x="f60" y="f61"/>
                </a:lnTo>
                <a:lnTo>
                  <a:pt x="f62" y="f63"/>
                </a:lnTo>
                <a:lnTo>
                  <a:pt x="f64" y="f24"/>
                </a:lnTo>
                <a:lnTo>
                  <a:pt x="f65" y="f21"/>
                </a:lnTo>
                <a:lnTo>
                  <a:pt x="f59" y="f17"/>
                </a:lnTo>
                <a:lnTo>
                  <a:pt x="f66" y="f17"/>
                </a:lnTo>
                <a:lnTo>
                  <a:pt x="f66" y="f67"/>
                </a:lnTo>
                <a:lnTo>
                  <a:pt x="f66" y="f68"/>
                </a:lnTo>
                <a:lnTo>
                  <a:pt x="f66" y="f69"/>
                </a:lnTo>
                <a:lnTo>
                  <a:pt x="f70" y="f71"/>
                </a:lnTo>
                <a:lnTo>
                  <a:pt x="f72" y="f73"/>
                </a:lnTo>
                <a:lnTo>
                  <a:pt x="f74" y="f5"/>
                </a:lnTo>
                <a:lnTo>
                  <a:pt x="f75" y="f5"/>
                </a:lnTo>
                <a:lnTo>
                  <a:pt x="f72" y="f5"/>
                </a:lnTo>
                <a:lnTo>
                  <a:pt x="f76" y="f5"/>
                </a:lnTo>
                <a:lnTo>
                  <a:pt x="f77" y="f5"/>
                </a:lnTo>
                <a:lnTo>
                  <a:pt x="f35" y="f5"/>
                </a:lnTo>
                <a:lnTo>
                  <a:pt x="f78" y="f5"/>
                </a:lnTo>
                <a:lnTo>
                  <a:pt x="f79" y="f5"/>
                </a:lnTo>
                <a:lnTo>
                  <a:pt x="f79" y="f11"/>
                </a:lnTo>
                <a:lnTo>
                  <a:pt x="f79" y="f12"/>
                </a:lnTo>
                <a:lnTo>
                  <a:pt x="f79" y="f13"/>
                </a:lnTo>
                <a:lnTo>
                  <a:pt x="f80" y="f81"/>
                </a:lnTo>
                <a:lnTo>
                  <a:pt x="f82" y="f83"/>
                </a:lnTo>
                <a:lnTo>
                  <a:pt x="f84" y="f21"/>
                </a:lnTo>
                <a:lnTo>
                  <a:pt x="f82" y="f21"/>
                </a:lnTo>
                <a:lnTo>
                  <a:pt x="f85" y="f21"/>
                </a:lnTo>
                <a:lnTo>
                  <a:pt x="f86" y="f24"/>
                </a:lnTo>
                <a:lnTo>
                  <a:pt x="f80" y="f24"/>
                </a:lnTo>
                <a:lnTo>
                  <a:pt x="f79" y="f24"/>
                </a:lnTo>
                <a:lnTo>
                  <a:pt x="f87" y="f24"/>
                </a:lnTo>
                <a:lnTo>
                  <a:pt x="f87" y="f88"/>
                </a:lnTo>
                <a:lnTo>
                  <a:pt x="f89" y="f90"/>
                </a:lnTo>
                <a:lnTo>
                  <a:pt x="f82" y="f39"/>
                </a:lnTo>
                <a:lnTo>
                  <a:pt x="f91" y="f92"/>
                </a:lnTo>
                <a:lnTo>
                  <a:pt x="f11" y="f32"/>
                </a:lnTo>
                <a:lnTo>
                  <a:pt x="f5" y="f36"/>
                </a:lnTo>
                <a:lnTo>
                  <a:pt x="f93" y="f94"/>
                </a:lnTo>
                <a:lnTo>
                  <a:pt x="f95" y="f96"/>
                </a:lnTo>
                <a:lnTo>
                  <a:pt x="f89" y="f97"/>
                </a:lnTo>
                <a:lnTo>
                  <a:pt x="f98" y="f99"/>
                </a:lnTo>
                <a:lnTo>
                  <a:pt x="f100" y="f7"/>
                </a:lnTo>
                <a:lnTo>
                  <a:pt x="f55" y="f7"/>
                </a:lnTo>
                <a:lnTo>
                  <a:pt x="f65" y="f8"/>
                </a:lnTo>
                <a:lnTo>
                  <a:pt x="f101" y="f102"/>
                </a:lnTo>
                <a:lnTo>
                  <a:pt x="f19" y="f103"/>
                </a:lnTo>
                <a:lnTo>
                  <a:pt x="f104" y="f40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29"/>
                </a:lnTo>
                <a:lnTo>
                  <a:pt x="f112" y="f113"/>
                </a:lnTo>
                <a:lnTo>
                  <a:pt x="f114" y="f59"/>
                </a:lnTo>
                <a:lnTo>
                  <a:pt x="f115" y="f62"/>
                </a:lnTo>
                <a:lnTo>
                  <a:pt x="f116" y="f117"/>
                </a:lnTo>
                <a:lnTo>
                  <a:pt x="f118" y="f119"/>
                </a:lnTo>
                <a:lnTo>
                  <a:pt x="f120" y="f121"/>
                </a:lnTo>
                <a:lnTo>
                  <a:pt x="f122" y="f90"/>
                </a:lnTo>
                <a:lnTo>
                  <a:pt x="f122" y="f63"/>
                </a:lnTo>
                <a:lnTo>
                  <a:pt x="f123" y="f21"/>
                </a:lnTo>
                <a:lnTo>
                  <a:pt x="f124" y="f17"/>
                </a:lnTo>
                <a:lnTo>
                  <a:pt x="f97" y="f17"/>
                </a:lnTo>
                <a:lnTo>
                  <a:pt x="f125" y="f67"/>
                </a:lnTo>
                <a:lnTo>
                  <a:pt x="f125" y="f68"/>
                </a:lnTo>
                <a:lnTo>
                  <a:pt x="f125" y="f69"/>
                </a:lnTo>
                <a:lnTo>
                  <a:pt x="f126" y="f127"/>
                </a:lnTo>
                <a:lnTo>
                  <a:pt x="f128" y="f73"/>
                </a:lnTo>
                <a:lnTo>
                  <a:pt x="f6" y="f5"/>
                </a:lnTo>
                <a:lnTo>
                  <a:pt x="f129" y="f5"/>
                </a:lnTo>
                <a:lnTo>
                  <a:pt x="f128" y="f5"/>
                </a:lnTo>
                <a:lnTo>
                  <a:pt x="f7" y="f5"/>
                </a:lnTo>
                <a:lnTo>
                  <a:pt x="f130" y="f5"/>
                </a:lnTo>
                <a:lnTo>
                  <a:pt x="f8" y="f5"/>
                </a:lnTo>
                <a:close/>
              </a:path>
            </a:pathLst>
          </a:custGeom>
          <a:solidFill>
            <a:srgbClr val="FFB20F"/>
          </a:solidFill>
          <a:ln w="0">
            <a:solidFill>
              <a:srgbClr val="FFB20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8" name="Freeform 61"/>
          <p:cNvSpPr/>
          <p:nvPr/>
        </p:nvSpPr>
        <p:spPr>
          <a:xfrm>
            <a:off x="1647720" y="6035759"/>
            <a:ext cx="79560" cy="601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0"/>
              <a:gd name="f7" fmla="val 74"/>
              <a:gd name="f8" fmla="val 18"/>
              <a:gd name="f9" fmla="val 16"/>
              <a:gd name="f10" fmla="val 73"/>
              <a:gd name="f11" fmla="val 11"/>
              <a:gd name="f12" fmla="val 66"/>
              <a:gd name="f13" fmla="val 4"/>
              <a:gd name="f14" fmla="val 59"/>
              <a:gd name="f15" fmla="val 1"/>
              <a:gd name="f16" fmla="val 51"/>
              <a:gd name="f17" fmla="val 44"/>
              <a:gd name="f18" fmla="val 3"/>
              <a:gd name="f19" fmla="val 35"/>
              <a:gd name="f20" fmla="val 9"/>
              <a:gd name="f21" fmla="val 23"/>
              <a:gd name="f22" fmla="val 15"/>
              <a:gd name="f23" fmla="val 24"/>
              <a:gd name="f24" fmla="val 8"/>
              <a:gd name="f25" fmla="val 34"/>
              <a:gd name="f26" fmla="val 69"/>
              <a:gd name="f27" fmla="val 5"/>
              <a:gd name="f28" fmla="val 81"/>
              <a:gd name="f29" fmla="val 87"/>
              <a:gd name="f30" fmla="val 13"/>
              <a:gd name="f31" fmla="val 90"/>
              <a:gd name="f32" fmla="val 94"/>
              <a:gd name="f33" fmla="val 21"/>
              <a:gd name="f34" fmla="val 97"/>
              <a:gd name="f35" fmla="val 25"/>
              <a:gd name="f36" fmla="val 30"/>
              <a:gd name="f37" fmla="val 38"/>
              <a:gd name="f38" fmla="val 41"/>
              <a:gd name="f39" fmla="val 43"/>
              <a:gd name="f40" fmla="val 84"/>
              <a:gd name="f41" fmla="val 82"/>
              <a:gd name="f42" fmla="val 77"/>
              <a:gd name="f43" fmla="val 20"/>
              <a:gd name="f44" fmla="val 67"/>
              <a:gd name="f45" fmla="val 61"/>
              <a:gd name="f46" fmla="val 31"/>
              <a:gd name="f47" fmla="val 26"/>
              <a:gd name="f48" fmla="val 39"/>
              <a:gd name="f49" fmla="val 46"/>
              <a:gd name="f50" fmla="val 19"/>
              <a:gd name="f51" fmla="val 54"/>
              <a:gd name="f52" fmla="val 64"/>
              <a:gd name="f53" fmla="+- 0 0 0"/>
              <a:gd name="f54" fmla="*/ f3 1 100"/>
              <a:gd name="f55" fmla="*/ f4 1 74"/>
              <a:gd name="f56" fmla="*/ f53 f0 1"/>
              <a:gd name="f57" fmla="*/ 0 f54 1"/>
              <a:gd name="f58" fmla="*/ 100 f54 1"/>
              <a:gd name="f59" fmla="*/ 74 f55 1"/>
              <a:gd name="f60" fmla="*/ 0 f55 1"/>
              <a:gd name="f61" fmla="*/ 2147483647 f54 1"/>
              <a:gd name="f62" fmla="*/ 2147483647 f55 1"/>
              <a:gd name="f63" fmla="*/ f56 1 f2"/>
              <a:gd name="f64" fmla="+- f63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57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0"/>
              </a:cxn>
              <a:cxn ang="f64">
                <a:pos x="f61" y="f60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  <a:cxn ang="f64">
                <a:pos x="f61" y="f62"/>
              </a:cxn>
            </a:cxnLst>
            <a:rect l="f57" t="f60" r="f58" b="f59"/>
            <a:pathLst>
              <a:path w="100" h="74">
                <a:moveTo>
                  <a:pt x="f8" y="f7"/>
                </a:move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5" y="f17"/>
                </a:lnTo>
                <a:lnTo>
                  <a:pt x="f18" y="f19"/>
                </a:lnTo>
                <a:lnTo>
                  <a:pt x="f20" y="f21"/>
                </a:lnTo>
                <a:lnTo>
                  <a:pt x="f8" y="f22"/>
                </a:lnTo>
                <a:lnTo>
                  <a:pt x="f23" y="f24"/>
                </a:lnTo>
                <a:lnTo>
                  <a:pt x="f25" y="f18"/>
                </a:lnTo>
                <a:lnTo>
                  <a:pt x="f17" y="f5"/>
                </a:lnTo>
                <a:lnTo>
                  <a:pt x="f16" y="f5"/>
                </a:lnTo>
                <a:lnTo>
                  <a:pt x="f14" y="f15"/>
                </a:lnTo>
                <a:lnTo>
                  <a:pt x="f26" y="f27"/>
                </a:lnTo>
                <a:lnTo>
                  <a:pt x="f28" y="f24"/>
                </a:lnTo>
                <a:lnTo>
                  <a:pt x="f29" y="f30"/>
                </a:lnTo>
                <a:lnTo>
                  <a:pt x="f31" y="f8"/>
                </a:lnTo>
                <a:lnTo>
                  <a:pt x="f32" y="f33"/>
                </a:lnTo>
                <a:lnTo>
                  <a:pt x="f34" y="f35"/>
                </a:lnTo>
                <a:lnTo>
                  <a:pt x="f6" y="f36"/>
                </a:lnTo>
                <a:lnTo>
                  <a:pt x="f6" y="f19"/>
                </a:lnTo>
                <a:lnTo>
                  <a:pt x="f6" y="f37"/>
                </a:lnTo>
                <a:lnTo>
                  <a:pt x="f6" y="f38"/>
                </a:lnTo>
                <a:lnTo>
                  <a:pt x="f6" y="f39"/>
                </a:lnTo>
                <a:lnTo>
                  <a:pt x="f40" y="f21"/>
                </a:lnTo>
                <a:lnTo>
                  <a:pt x="f41" y="f21"/>
                </a:lnTo>
                <a:lnTo>
                  <a:pt x="f28" y="f33"/>
                </a:lnTo>
                <a:lnTo>
                  <a:pt x="f42" y="f43"/>
                </a:lnTo>
                <a:lnTo>
                  <a:pt x="f7" y="f8"/>
                </a:lnTo>
                <a:lnTo>
                  <a:pt x="f44" y="f9"/>
                </a:lnTo>
                <a:lnTo>
                  <a:pt x="f45" y="f9"/>
                </a:lnTo>
                <a:lnTo>
                  <a:pt x="f39" y="f33"/>
                </a:lnTo>
                <a:lnTo>
                  <a:pt x="f46" y="f36"/>
                </a:lnTo>
                <a:lnTo>
                  <a:pt x="f47" y="f19"/>
                </a:lnTo>
                <a:lnTo>
                  <a:pt x="f23" y="f48"/>
                </a:lnTo>
                <a:lnTo>
                  <a:pt x="f33" y="f49"/>
                </a:lnTo>
                <a:lnTo>
                  <a:pt x="f50" y="f16"/>
                </a:lnTo>
                <a:lnTo>
                  <a:pt x="f50" y="f51"/>
                </a:lnTo>
                <a:lnTo>
                  <a:pt x="f8" y="f14"/>
                </a:lnTo>
                <a:lnTo>
                  <a:pt x="f8" y="f52"/>
                </a:lnTo>
                <a:lnTo>
                  <a:pt x="f8" y="f26"/>
                </a:lnTo>
                <a:lnTo>
                  <a:pt x="f8" y="f10"/>
                </a:lnTo>
                <a:lnTo>
                  <a:pt x="f8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49" name="Freeform 62"/>
          <p:cNvSpPr/>
          <p:nvPr/>
        </p:nvSpPr>
        <p:spPr>
          <a:xfrm>
            <a:off x="1717560" y="6035759"/>
            <a:ext cx="39960" cy="3492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9"/>
              <a:gd name="f7" fmla="val 45"/>
              <a:gd name="f8" fmla="val 3"/>
              <a:gd name="f9" fmla="val 7"/>
              <a:gd name="f10" fmla="val 8"/>
              <a:gd name="f11" fmla="val 5"/>
              <a:gd name="f12" fmla="val 13"/>
              <a:gd name="f13" fmla="val 18"/>
              <a:gd name="f14" fmla="val 2"/>
              <a:gd name="f15" fmla="val 25"/>
              <a:gd name="f16" fmla="val 30"/>
              <a:gd name="f17" fmla="val 35"/>
              <a:gd name="f18" fmla="val 38"/>
              <a:gd name="f19" fmla="val 41"/>
              <a:gd name="f20" fmla="val 43"/>
              <a:gd name="f21" fmla="val 44"/>
              <a:gd name="f22" fmla="val 10"/>
              <a:gd name="f23" fmla="val 46"/>
              <a:gd name="f24" fmla="val 48"/>
              <a:gd name="f25" fmla="val 22"/>
              <a:gd name="f26" fmla="val 27"/>
              <a:gd name="f27" fmla="val 33"/>
              <a:gd name="f28" fmla="val 37"/>
              <a:gd name="f29" fmla="val 40"/>
              <a:gd name="f30" fmla="val 32"/>
              <a:gd name="f31" fmla="val 36"/>
              <a:gd name="f32" fmla="val 28"/>
              <a:gd name="f33" fmla="val 23"/>
              <a:gd name="f34" fmla="val 31"/>
              <a:gd name="f35" fmla="val 20"/>
              <a:gd name="f36" fmla="val 17"/>
              <a:gd name="f37" fmla="val 26"/>
              <a:gd name="f38" fmla="val 15"/>
              <a:gd name="f39" fmla="val 12"/>
              <a:gd name="f40" fmla="val 1"/>
              <a:gd name="f41" fmla="+- 0 0 0"/>
              <a:gd name="f42" fmla="*/ f3 1 49"/>
              <a:gd name="f43" fmla="*/ f4 1 45"/>
              <a:gd name="f44" fmla="*/ f41 f0 1"/>
              <a:gd name="f45" fmla="*/ 0 f42 1"/>
              <a:gd name="f46" fmla="*/ 49 f42 1"/>
              <a:gd name="f47" fmla="*/ 45 f43 1"/>
              <a:gd name="f48" fmla="*/ 0 f43 1"/>
              <a:gd name="f49" fmla="*/ 2147483647 f42 1"/>
              <a:gd name="f50" fmla="*/ 2147483647 f43 1"/>
              <a:gd name="f51" fmla="*/ f44 1 f2"/>
              <a:gd name="f52" fmla="+- f51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48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9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5" y="f50"/>
              </a:cxn>
              <a:cxn ang="f52">
                <a:pos x="f49" y="f50"/>
              </a:cxn>
            </a:cxnLst>
            <a:rect l="f45" t="f48" r="f46" b="f47"/>
            <a:pathLst>
              <a:path w="49" h="45">
                <a:moveTo>
                  <a:pt x="f8" y="f9"/>
                </a:moveTo>
                <a:lnTo>
                  <a:pt x="f10" y="f11"/>
                </a:lnTo>
                <a:lnTo>
                  <a:pt x="f12" y="f8"/>
                </a:lnTo>
                <a:lnTo>
                  <a:pt x="f13" y="f14"/>
                </a:lnTo>
                <a:lnTo>
                  <a:pt x="f15" y="f5"/>
                </a:lnTo>
                <a:lnTo>
                  <a:pt x="f16" y="f14"/>
                </a:lnTo>
                <a:lnTo>
                  <a:pt x="f17" y="f8"/>
                </a:lnTo>
                <a:lnTo>
                  <a:pt x="f18" y="f11"/>
                </a:lnTo>
                <a:lnTo>
                  <a:pt x="f19" y="f9"/>
                </a:lnTo>
                <a:lnTo>
                  <a:pt x="f20" y="f10"/>
                </a:lnTo>
                <a:lnTo>
                  <a:pt x="f21" y="f22"/>
                </a:lnTo>
                <a:lnTo>
                  <a:pt x="f23" y="f12"/>
                </a:lnTo>
                <a:lnTo>
                  <a:pt x="f24" y="f13"/>
                </a:lnTo>
                <a:lnTo>
                  <a:pt x="f6" y="f25"/>
                </a:lnTo>
                <a:lnTo>
                  <a:pt x="f6" y="f26"/>
                </a:lnTo>
                <a:lnTo>
                  <a:pt x="f6" y="f16"/>
                </a:lnTo>
                <a:lnTo>
                  <a:pt x="f24" y="f27"/>
                </a:lnTo>
                <a:lnTo>
                  <a:pt x="f23" y="f28"/>
                </a:lnTo>
                <a:lnTo>
                  <a:pt x="f21" y="f29"/>
                </a:lnTo>
                <a:lnTo>
                  <a:pt x="f20" y="f20"/>
                </a:lnTo>
                <a:lnTo>
                  <a:pt x="f20" y="f7"/>
                </a:lnTo>
                <a:lnTo>
                  <a:pt x="f19" y="f7"/>
                </a:lnTo>
                <a:lnTo>
                  <a:pt x="f19" y="f19"/>
                </a:lnTo>
                <a:lnTo>
                  <a:pt x="f19" y="f18"/>
                </a:lnTo>
                <a:lnTo>
                  <a:pt x="f29" y="f27"/>
                </a:lnTo>
                <a:lnTo>
                  <a:pt x="f18" y="f30"/>
                </a:lnTo>
                <a:lnTo>
                  <a:pt x="f31" y="f32"/>
                </a:lnTo>
                <a:lnTo>
                  <a:pt x="f17" y="f26"/>
                </a:lnTo>
                <a:lnTo>
                  <a:pt x="f17" y="f33"/>
                </a:lnTo>
                <a:lnTo>
                  <a:pt x="f34" y="f35"/>
                </a:lnTo>
                <a:lnTo>
                  <a:pt x="f16" y="f36"/>
                </a:lnTo>
                <a:lnTo>
                  <a:pt x="f37" y="f38"/>
                </a:lnTo>
                <a:lnTo>
                  <a:pt x="f35" y="f12"/>
                </a:lnTo>
                <a:lnTo>
                  <a:pt x="f12" y="f39"/>
                </a:lnTo>
                <a:lnTo>
                  <a:pt x="f10" y="f22"/>
                </a:lnTo>
                <a:lnTo>
                  <a:pt x="f11" y="f22"/>
                </a:lnTo>
                <a:lnTo>
                  <a:pt x="f40" y="f22"/>
                </a:lnTo>
                <a:lnTo>
                  <a:pt x="f5" y="f22"/>
                </a:lnTo>
                <a:lnTo>
                  <a:pt x="f8" y="f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0" name="Freeform 63"/>
          <p:cNvSpPr/>
          <p:nvPr/>
        </p:nvSpPr>
        <p:spPr>
          <a:xfrm>
            <a:off x="1765440" y="6066000"/>
            <a:ext cx="29880" cy="680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"/>
              <a:gd name="f7" fmla="val 86"/>
              <a:gd name="f8" fmla="val 2"/>
              <a:gd name="f9" fmla="val 9"/>
              <a:gd name="f10" fmla="val 5"/>
              <a:gd name="f11" fmla="val 17"/>
              <a:gd name="f12" fmla="val 10"/>
              <a:gd name="f13" fmla="val 23"/>
              <a:gd name="f14" fmla="val 15"/>
              <a:gd name="f15" fmla="val 27"/>
              <a:gd name="f16" fmla="val 20"/>
              <a:gd name="f17" fmla="val 32"/>
              <a:gd name="f18" fmla="val 28"/>
              <a:gd name="f19" fmla="val 37"/>
              <a:gd name="f20" fmla="val 48"/>
              <a:gd name="f21" fmla="val 58"/>
              <a:gd name="f22" fmla="val 69"/>
              <a:gd name="f23" fmla="val 33"/>
              <a:gd name="f24" fmla="val 78"/>
              <a:gd name="f25" fmla="val 30"/>
              <a:gd name="f26" fmla="val 81"/>
              <a:gd name="f27" fmla="val 25"/>
              <a:gd name="f28" fmla="val 82"/>
              <a:gd name="f29" fmla="val 19"/>
              <a:gd name="f30" fmla="val 84"/>
              <a:gd name="f31" fmla="val 7"/>
              <a:gd name="f32" fmla="val 12"/>
              <a:gd name="f33" fmla="val 79"/>
              <a:gd name="f34" fmla="val 74"/>
              <a:gd name="f35" fmla="val 68"/>
              <a:gd name="f36" fmla="val 56"/>
              <a:gd name="f37" fmla="val 39"/>
              <a:gd name="f38" fmla="val 13"/>
              <a:gd name="f39" fmla="+- 0 0 0"/>
              <a:gd name="f40" fmla="*/ f3 1 38"/>
              <a:gd name="f41" fmla="*/ f4 1 86"/>
              <a:gd name="f42" fmla="*/ f39 f0 1"/>
              <a:gd name="f43" fmla="*/ 0 f40 1"/>
              <a:gd name="f44" fmla="*/ 38 f40 1"/>
              <a:gd name="f45" fmla="*/ 86 f41 1"/>
              <a:gd name="f46" fmla="*/ 0 f41 1"/>
              <a:gd name="f47" fmla="*/ f42 1 f2"/>
              <a:gd name="f48" fmla="*/ 2147483647 f40 1"/>
              <a:gd name="f49" fmla="*/ 2147483647 f41 1"/>
              <a:gd name="f50" fmla="+- f47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50">
                <a:pos x="f43" y="f46"/>
              </a:cxn>
              <a:cxn ang="f50">
                <a:pos x="f48" y="f46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8" y="f49"/>
              </a:cxn>
              <a:cxn ang="f50">
                <a:pos x="f43" y="f46"/>
              </a:cxn>
            </a:cxnLst>
            <a:rect l="f43" t="f46" r="f44" b="f45"/>
            <a:pathLst>
              <a:path w="38" h="86">
                <a:moveTo>
                  <a:pt x="f5" y="f5"/>
                </a:moveTo>
                <a:lnTo>
                  <a:pt x="f8" y="f5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6"/>
                </a:lnTo>
                <a:lnTo>
                  <a:pt x="f6" y="f20"/>
                </a:lnTo>
                <a:lnTo>
                  <a:pt x="f6" y="f21"/>
                </a:lnTo>
                <a:lnTo>
                  <a:pt x="f6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14" y="f7"/>
                </a:lnTo>
                <a:lnTo>
                  <a:pt x="f12" y="f30"/>
                </a:lnTo>
                <a:lnTo>
                  <a:pt x="f9" y="f30"/>
                </a:lnTo>
                <a:lnTo>
                  <a:pt x="f31" y="f28"/>
                </a:lnTo>
                <a:lnTo>
                  <a:pt x="f10" y="f28"/>
                </a:lnTo>
                <a:lnTo>
                  <a:pt x="f31" y="f28"/>
                </a:lnTo>
                <a:lnTo>
                  <a:pt x="f9" y="f26"/>
                </a:lnTo>
                <a:lnTo>
                  <a:pt x="f32" y="f33"/>
                </a:lnTo>
                <a:lnTo>
                  <a:pt x="f11" y="f24"/>
                </a:lnTo>
                <a:lnTo>
                  <a:pt x="f16" y="f34"/>
                </a:lnTo>
                <a:lnTo>
                  <a:pt x="f27" y="f35"/>
                </a:lnTo>
                <a:lnTo>
                  <a:pt x="f15" y="f36"/>
                </a:lnTo>
                <a:lnTo>
                  <a:pt x="f13" y="f37"/>
                </a:lnTo>
                <a:lnTo>
                  <a:pt x="f14" y="f13"/>
                </a:lnTo>
                <a:lnTo>
                  <a:pt x="f12" y="f38"/>
                </a:lnTo>
                <a:lnTo>
                  <a:pt x="f9" y="f12"/>
                </a:lnTo>
                <a:lnTo>
                  <a:pt x="f5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1" name="Freeform 64"/>
          <p:cNvSpPr/>
          <p:nvPr/>
        </p:nvSpPr>
        <p:spPr>
          <a:xfrm>
            <a:off x="1689119" y="6129360"/>
            <a:ext cx="71280" cy="522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90"/>
              <a:gd name="f7" fmla="val 66"/>
              <a:gd name="f8" fmla="val 15"/>
              <a:gd name="f9" fmla="val 2"/>
              <a:gd name="f10" fmla="val 18"/>
              <a:gd name="f11" fmla="val 27"/>
              <a:gd name="f12" fmla="val 5"/>
              <a:gd name="f13" fmla="val 37"/>
              <a:gd name="f14" fmla="val 9"/>
              <a:gd name="f15" fmla="val 45"/>
              <a:gd name="f16" fmla="val 14"/>
              <a:gd name="f17" fmla="val 51"/>
              <a:gd name="f18" fmla="val 24"/>
              <a:gd name="f19" fmla="val 58"/>
              <a:gd name="f20" fmla="val 35"/>
              <a:gd name="f21" fmla="val 63"/>
              <a:gd name="f22" fmla="val 47"/>
              <a:gd name="f23" fmla="val 57"/>
              <a:gd name="f24" fmla="val 68"/>
              <a:gd name="f25" fmla="val 60"/>
              <a:gd name="f26" fmla="val 77"/>
              <a:gd name="f27" fmla="val 53"/>
              <a:gd name="f28" fmla="val 83"/>
              <a:gd name="f29" fmla="val 86"/>
              <a:gd name="f30" fmla="val 38"/>
              <a:gd name="f31" fmla="val 88"/>
              <a:gd name="f32" fmla="val 28"/>
              <a:gd name="f33" fmla="val 17"/>
              <a:gd name="f34" fmla="val 10"/>
              <a:gd name="f35" fmla="val 7"/>
              <a:gd name="f36" fmla="val 3"/>
              <a:gd name="f37" fmla="val 85"/>
              <a:gd name="f38" fmla="val 20"/>
              <a:gd name="f39" fmla="val 80"/>
              <a:gd name="f40" fmla="val 75"/>
              <a:gd name="f41" fmla="val 32"/>
              <a:gd name="f42" fmla="val 70"/>
              <a:gd name="f43" fmla="val 62"/>
              <a:gd name="f44" fmla="val 43"/>
              <a:gd name="f45" fmla="val 52"/>
              <a:gd name="f46" fmla="val 41"/>
              <a:gd name="f47" fmla="val 19"/>
              <a:gd name="f48" fmla="val 25"/>
              <a:gd name="f49" fmla="val 22"/>
              <a:gd name="f50" fmla="+- 0 0 0"/>
              <a:gd name="f51" fmla="*/ f3 1 90"/>
              <a:gd name="f52" fmla="*/ f4 1 66"/>
              <a:gd name="f53" fmla="*/ f50 f0 1"/>
              <a:gd name="f54" fmla="*/ 0 f51 1"/>
              <a:gd name="f55" fmla="*/ 90 f51 1"/>
              <a:gd name="f56" fmla="*/ 66 f52 1"/>
              <a:gd name="f57" fmla="*/ 0 f52 1"/>
              <a:gd name="f58" fmla="*/ 2147483647 f52 1"/>
              <a:gd name="f59" fmla="*/ f53 1 f2"/>
              <a:gd name="f60" fmla="*/ 2147483647 f51 1"/>
              <a:gd name="f61" fmla="+- f59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61">
                <a:pos x="f54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7"/>
              </a:cxn>
              <a:cxn ang="f61">
                <a:pos x="f60" y="f57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60" y="f58"/>
              </a:cxn>
              <a:cxn ang="f61">
                <a:pos x="f54" y="f58"/>
              </a:cxn>
            </a:cxnLst>
            <a:rect l="f54" t="f57" r="f55" b="f56"/>
            <a:pathLst>
              <a:path w="90" h="66">
                <a:moveTo>
                  <a:pt x="f5" y="f8"/>
                </a:moveTo>
                <a:lnTo>
                  <a:pt x="f9" y="f10"/>
                </a:lnTo>
                <a:lnTo>
                  <a:pt x="f9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22" y="f7"/>
                </a:lnTo>
                <a:lnTo>
                  <a:pt x="f23" y="f7"/>
                </a:lnTo>
                <a:lnTo>
                  <a:pt x="f24" y="f25"/>
                </a:lnTo>
                <a:lnTo>
                  <a:pt x="f26" y="f27"/>
                </a:lnTo>
                <a:lnTo>
                  <a:pt x="f28" y="f15"/>
                </a:lnTo>
                <a:lnTo>
                  <a:pt x="f29" y="f30"/>
                </a:lnTo>
                <a:lnTo>
                  <a:pt x="f31" y="f32"/>
                </a:lnTo>
                <a:lnTo>
                  <a:pt x="f6" y="f33"/>
                </a:lnTo>
                <a:lnTo>
                  <a:pt x="f6" y="f34"/>
                </a:lnTo>
                <a:lnTo>
                  <a:pt x="f31" y="f35"/>
                </a:lnTo>
                <a:lnTo>
                  <a:pt x="f31" y="f36"/>
                </a:lnTo>
                <a:lnTo>
                  <a:pt x="f29" y="f5"/>
                </a:lnTo>
                <a:lnTo>
                  <a:pt x="f29" y="f36"/>
                </a:lnTo>
                <a:lnTo>
                  <a:pt x="f29" y="f34"/>
                </a:lnTo>
                <a:lnTo>
                  <a:pt x="f37" y="f38"/>
                </a:lnTo>
                <a:lnTo>
                  <a:pt x="f39" y="f11"/>
                </a:lnTo>
                <a:lnTo>
                  <a:pt x="f40" y="f41"/>
                </a:lnTo>
                <a:lnTo>
                  <a:pt x="f42" y="f30"/>
                </a:lnTo>
                <a:lnTo>
                  <a:pt x="f43" y="f44"/>
                </a:lnTo>
                <a:lnTo>
                  <a:pt x="f45" y="f15"/>
                </a:lnTo>
                <a:lnTo>
                  <a:pt x="f13" y="f15"/>
                </a:lnTo>
                <a:lnTo>
                  <a:pt x="f11" y="f46"/>
                </a:lnTo>
                <a:lnTo>
                  <a:pt x="f47" y="f13"/>
                </a:lnTo>
                <a:lnTo>
                  <a:pt x="f33" y="f20"/>
                </a:lnTo>
                <a:lnTo>
                  <a:pt x="f16" y="f41"/>
                </a:lnTo>
                <a:lnTo>
                  <a:pt x="f34" y="f32"/>
                </a:lnTo>
                <a:lnTo>
                  <a:pt x="f35" y="f48"/>
                </a:lnTo>
                <a:lnTo>
                  <a:pt x="f12" y="f49"/>
                </a:lnTo>
                <a:lnTo>
                  <a:pt x="f9" y="f10"/>
                </a:lnTo>
                <a:lnTo>
                  <a:pt x="f9" y="f33"/>
                </a:lnTo>
                <a:lnTo>
                  <a:pt x="f5" y="f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2" name="Freeform 65"/>
          <p:cNvSpPr/>
          <p:nvPr/>
        </p:nvSpPr>
        <p:spPr>
          <a:xfrm>
            <a:off x="1636560" y="6092999"/>
            <a:ext cx="49320" cy="2196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61"/>
              <a:gd name="f7" fmla="val 28"/>
              <a:gd name="f8" fmla="val 9"/>
              <a:gd name="f9" fmla="val 23"/>
              <a:gd name="f10" fmla="val 18"/>
              <a:gd name="f11" fmla="val 20"/>
              <a:gd name="f12" fmla="val 27"/>
              <a:gd name="f13" fmla="val 16"/>
              <a:gd name="f14" fmla="val 32"/>
              <a:gd name="f15" fmla="val 15"/>
              <a:gd name="f16" fmla="val 47"/>
              <a:gd name="f17" fmla="val 5"/>
              <a:gd name="f18" fmla="val 55"/>
              <a:gd name="f19" fmla="val 50"/>
              <a:gd name="f20" fmla="val 8"/>
              <a:gd name="f21" fmla="val 10"/>
              <a:gd name="f22" fmla="val 48"/>
              <a:gd name="f23" fmla="val 11"/>
              <a:gd name="f24" fmla="val 45"/>
              <a:gd name="f25" fmla="val 42"/>
              <a:gd name="f26" fmla="val 38"/>
              <a:gd name="f27" fmla="val 35"/>
              <a:gd name="f28" fmla="val 33"/>
              <a:gd name="f29" fmla="val 30"/>
              <a:gd name="f30" fmla="val 25"/>
              <a:gd name="f31" fmla="val 26"/>
              <a:gd name="f32" fmla="val 22"/>
              <a:gd name="f33" fmla="+- 0 0 0"/>
              <a:gd name="f34" fmla="*/ f3 1 61"/>
              <a:gd name="f35" fmla="*/ f4 1 28"/>
              <a:gd name="f36" fmla="*/ f33 f0 1"/>
              <a:gd name="f37" fmla="*/ 0 f34 1"/>
              <a:gd name="f38" fmla="*/ 61 f34 1"/>
              <a:gd name="f39" fmla="*/ 28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61" h="28">
                <a:moveTo>
                  <a:pt x="f5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5"/>
                </a:lnTo>
                <a:lnTo>
                  <a:pt x="f6" y="f5"/>
                </a:lnTo>
                <a:lnTo>
                  <a:pt x="f19" y="f20"/>
                </a:lnTo>
                <a:lnTo>
                  <a:pt x="f19" y="f21"/>
                </a:lnTo>
                <a:lnTo>
                  <a:pt x="f22" y="f23"/>
                </a:lnTo>
                <a:lnTo>
                  <a:pt x="f24" y="f15"/>
                </a:lnTo>
                <a:lnTo>
                  <a:pt x="f25" y="f10"/>
                </a:lnTo>
                <a:lnTo>
                  <a:pt x="f26" y="f11"/>
                </a:lnTo>
                <a:lnTo>
                  <a:pt x="f27" y="f9"/>
                </a:lnTo>
                <a:lnTo>
                  <a:pt x="f28" y="f9"/>
                </a:lnTo>
                <a:lnTo>
                  <a:pt x="f29" y="f30"/>
                </a:lnTo>
                <a:lnTo>
                  <a:pt x="f30" y="f31"/>
                </a:lnTo>
                <a:lnTo>
                  <a:pt x="f32" y="f31"/>
                </a:lnTo>
                <a:lnTo>
                  <a:pt x="f10" y="f31"/>
                </a:lnTo>
                <a:lnTo>
                  <a:pt x="f15" y="f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3" name="Freeform 66"/>
          <p:cNvSpPr/>
          <p:nvPr/>
        </p:nvSpPr>
        <p:spPr>
          <a:xfrm>
            <a:off x="1636560" y="6126120"/>
            <a:ext cx="88920" cy="1260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13"/>
              <a:gd name="f7" fmla="val 17"/>
              <a:gd name="f8" fmla="val 4"/>
              <a:gd name="f9" fmla="val 12"/>
              <a:gd name="f10" fmla="val 15"/>
              <a:gd name="f11" fmla="val 22"/>
              <a:gd name="f12" fmla="val 35"/>
              <a:gd name="f13" fmla="val 13"/>
              <a:gd name="f14" fmla="val 52"/>
              <a:gd name="f15" fmla="val 66"/>
              <a:gd name="f16" fmla="val 76"/>
              <a:gd name="f17" fmla="val 10"/>
              <a:gd name="f18" fmla="val 80"/>
              <a:gd name="f19" fmla="val 85"/>
              <a:gd name="f20" fmla="val 8"/>
              <a:gd name="f21" fmla="val 90"/>
              <a:gd name="f22" fmla="val 7"/>
              <a:gd name="f23" fmla="val 93"/>
              <a:gd name="f24" fmla="val 5"/>
              <a:gd name="f25" fmla="val 96"/>
              <a:gd name="f26" fmla="val 2"/>
              <a:gd name="f27" fmla="val 73"/>
              <a:gd name="f28" fmla="val 70"/>
              <a:gd name="f29" fmla="val 61"/>
              <a:gd name="f30" fmla="val 50"/>
              <a:gd name="f31" fmla="val 38"/>
              <a:gd name="f32" fmla="val 27"/>
              <a:gd name="f33" fmla="+- 0 0 0"/>
              <a:gd name="f34" fmla="*/ f3 1 113"/>
              <a:gd name="f35" fmla="*/ f4 1 17"/>
              <a:gd name="f36" fmla="*/ f33 f0 1"/>
              <a:gd name="f37" fmla="*/ 0 f34 1"/>
              <a:gd name="f38" fmla="*/ 113 f34 1"/>
              <a:gd name="f39" fmla="*/ 17 f35 1"/>
              <a:gd name="f40" fmla="*/ 0 f35 1"/>
              <a:gd name="f41" fmla="*/ 2147483647 f35 1"/>
              <a:gd name="f42" fmla="*/ f36 1 f2"/>
              <a:gd name="f43" fmla="*/ 2147483647 f34 1"/>
              <a:gd name="f44" fmla="+- f42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4">
                <a:pos x="f37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0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43" y="f41"/>
              </a:cxn>
              <a:cxn ang="f44">
                <a:pos x="f37" y="f41"/>
              </a:cxn>
            </a:cxnLst>
            <a:rect l="f37" t="f40" r="f38" b="f39"/>
            <a:pathLst>
              <a:path w="113" h="17">
                <a:moveTo>
                  <a:pt x="f5" y="f7"/>
                </a:moveTo>
                <a:lnTo>
                  <a:pt x="f8" y="f7"/>
                </a:lnTo>
                <a:lnTo>
                  <a:pt x="f9" y="f10"/>
                </a:lnTo>
                <a:lnTo>
                  <a:pt x="f11" y="f10"/>
                </a:lnTo>
                <a:lnTo>
                  <a:pt x="f12" y="f13"/>
                </a:lnTo>
                <a:lnTo>
                  <a:pt x="f14" y="f13"/>
                </a:lnTo>
                <a:lnTo>
                  <a:pt x="f15" y="f9"/>
                </a:lnTo>
                <a:lnTo>
                  <a:pt x="f16" y="f17"/>
                </a:lnTo>
                <a:lnTo>
                  <a:pt x="f18" y="f17"/>
                </a:ln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4"/>
                </a:lnTo>
                <a:lnTo>
                  <a:pt x="f6" y="f5"/>
                </a:lnTo>
                <a:lnTo>
                  <a:pt x="f23" y="f26"/>
                </a:lnTo>
                <a:lnTo>
                  <a:pt x="f27" y="f24"/>
                </a:lnTo>
                <a:lnTo>
                  <a:pt x="f28" y="f24"/>
                </a:lnTo>
                <a:lnTo>
                  <a:pt x="f29" y="f24"/>
                </a:lnTo>
                <a:lnTo>
                  <a:pt x="f30" y="f24"/>
                </a:lnTo>
                <a:lnTo>
                  <a:pt x="f31" y="f24"/>
                </a:lnTo>
                <a:lnTo>
                  <a:pt x="f32" y="f22"/>
                </a:lnTo>
                <a:lnTo>
                  <a:pt x="f7" y="f20"/>
                </a:lnTo>
                <a:lnTo>
                  <a:pt x="f9" y="f17"/>
                </a:lnTo>
                <a:lnTo>
                  <a:pt x="f5" y="f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4" name="Freeform 67"/>
          <p:cNvSpPr/>
          <p:nvPr/>
        </p:nvSpPr>
        <p:spPr>
          <a:xfrm>
            <a:off x="1676519" y="6058080"/>
            <a:ext cx="20520" cy="2844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6"/>
              <a:gd name="f7" fmla="val 35"/>
              <a:gd name="f8" fmla="val 20"/>
              <a:gd name="f9" fmla="val 2"/>
              <a:gd name="f10" fmla="val 15"/>
              <a:gd name="f11" fmla="val 10"/>
              <a:gd name="f12" fmla="val 3"/>
              <a:gd name="f13" fmla="val 7"/>
              <a:gd name="f14" fmla="val 5"/>
              <a:gd name="f15" fmla="val 8"/>
              <a:gd name="f16" fmla="val 11"/>
              <a:gd name="f17" fmla="val 18"/>
              <a:gd name="f18" fmla="val 21"/>
              <a:gd name="f19" fmla="val 23"/>
              <a:gd name="f20" fmla="val 25"/>
              <a:gd name="f21" fmla="val 28"/>
              <a:gd name="f22" fmla="val 30"/>
              <a:gd name="f23" fmla="val 33"/>
              <a:gd name="f24" fmla="val 31"/>
              <a:gd name="f25" fmla="val 13"/>
              <a:gd name="f26" fmla="val 16"/>
              <a:gd name="f27" fmla="+- 0 0 0"/>
              <a:gd name="f28" fmla="*/ f3 1 26"/>
              <a:gd name="f29" fmla="*/ f4 1 35"/>
              <a:gd name="f30" fmla="*/ f27 f0 1"/>
              <a:gd name="f31" fmla="*/ 0 f28 1"/>
              <a:gd name="f32" fmla="*/ 26 f28 1"/>
              <a:gd name="f33" fmla="*/ 35 f29 1"/>
              <a:gd name="f34" fmla="*/ 0 f29 1"/>
              <a:gd name="f35" fmla="*/ 2147483647 f28 1"/>
              <a:gd name="f36" fmla="*/ f30 1 f2"/>
              <a:gd name="f37" fmla="*/ 2147483647 f29 1"/>
              <a:gd name="f38" fmla="+- f36 0 f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8">
                <a:pos x="f35" y="f34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1" y="f37"/>
              </a:cxn>
              <a:cxn ang="f38">
                <a:pos x="f31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7"/>
              </a:cxn>
              <a:cxn ang="f38">
                <a:pos x="f35" y="f34"/>
              </a:cxn>
            </a:cxnLst>
            <a:rect l="f31" t="f34" r="f32" b="f33"/>
            <a:pathLst>
              <a:path w="26" h="35">
                <a:moveTo>
                  <a:pt x="f6" y="f5"/>
                </a:moveTo>
                <a:lnTo>
                  <a:pt x="f8" y="f9"/>
                </a:lnTo>
                <a:lnTo>
                  <a:pt x="f10" y="f9"/>
                </a:lnTo>
                <a:lnTo>
                  <a:pt x="f11" y="f12"/>
                </a:lnTo>
                <a:lnTo>
                  <a:pt x="f13" y="f14"/>
                </a:lnTo>
                <a:lnTo>
                  <a:pt x="f14" y="f15"/>
                </a:lnTo>
                <a:lnTo>
                  <a:pt x="f12" y="f16"/>
                </a:lnTo>
                <a:lnTo>
                  <a:pt x="f9" y="f10"/>
                </a:lnTo>
                <a:lnTo>
                  <a:pt x="f5" y="f17"/>
                </a:lnTo>
                <a:lnTo>
                  <a:pt x="f5" y="f18"/>
                </a:lnTo>
                <a:lnTo>
                  <a:pt x="f9" y="f19"/>
                </a:lnTo>
                <a:lnTo>
                  <a:pt x="f9" y="f20"/>
                </a:lnTo>
                <a:lnTo>
                  <a:pt x="f14" y="f21"/>
                </a:lnTo>
                <a:lnTo>
                  <a:pt x="f13" y="f22"/>
                </a:lnTo>
                <a:lnTo>
                  <a:pt x="f16" y="f23"/>
                </a:lnTo>
                <a:lnTo>
                  <a:pt x="f10" y="f7"/>
                </a:lnTo>
                <a:lnTo>
                  <a:pt x="f10" y="f23"/>
                </a:lnTo>
                <a:lnTo>
                  <a:pt x="f10" y="f24"/>
                </a:lnTo>
                <a:lnTo>
                  <a:pt x="f25" y="f21"/>
                </a:lnTo>
                <a:lnTo>
                  <a:pt x="f25" y="f19"/>
                </a:lnTo>
                <a:lnTo>
                  <a:pt x="f25" y="f18"/>
                </a:lnTo>
                <a:lnTo>
                  <a:pt x="f25" y="f26"/>
                </a:lnTo>
                <a:lnTo>
                  <a:pt x="f10" y="f16"/>
                </a:lnTo>
                <a:lnTo>
                  <a:pt x="f26" y="f15"/>
                </a:lnTo>
                <a:lnTo>
                  <a:pt x="f17" y="f13"/>
                </a:lnTo>
                <a:lnTo>
                  <a:pt x="f18" y="f12"/>
                </a:lnTo>
                <a:lnTo>
                  <a:pt x="f19" y="f9"/>
                </a:lnTo>
                <a:lnTo>
                  <a:pt x="f20" y="f9"/>
                </a:lnTo>
                <a:lnTo>
                  <a:pt x="f6" y="f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FFFFFF"/>
            </a:solidFill>
            <a:prstDash val="solid"/>
            <a:round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  <p:sp>
        <p:nvSpPr>
          <p:cNvPr id="55" name="Rectangle 6"/>
          <p:cNvSpPr/>
          <p:nvPr/>
        </p:nvSpPr>
        <p:spPr>
          <a:xfrm>
            <a:off x="2895479" y="6400799"/>
            <a:ext cx="6210360" cy="361799"/>
          </a:xfrm>
          <a:custGeom>
            <a:avLst/>
            <a:gdLst>
              <a:gd name="f0" fmla="val 0"/>
              <a:gd name="f1" fmla="val 21600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l" t="t" r="r" b="b"/>
            <a:pathLst>
              <a:path w="21600" h="21600">
                <a:moveTo>
                  <a:pt x="f0" y="f0"/>
                </a:moveTo>
                <a:lnTo>
                  <a:pt x="f1" y="f0"/>
                </a:lnTo>
                <a:lnTo>
                  <a:pt x="f1" y="f1"/>
                </a:lnTo>
                <a:lnTo>
                  <a:pt x="f0" y="f1"/>
                </a:lnTo>
                <a:lnTo>
                  <a:pt x="f0" y="f0"/>
                </a:lnTo>
                <a:close/>
              </a:path>
            </a:pathLst>
          </a:custGeom>
          <a:noFill/>
          <a:ln>
            <a:noFill/>
            <a:prstDash val="solid"/>
          </a:ln>
        </p:spPr>
        <p:txBody>
          <a:bodyPr vert="horz" wrap="square" lIns="90000" tIns="46800" rIns="90000" bIns="46800" anchor="t" anchorCtr="0" compatLnSpc="1"/>
          <a:lstStyle/>
          <a:p>
            <a:pPr marL="0" marR="0" lvl="0" indent="0" algn="l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199" algn="l"/>
                <a:tab pos="3657600" algn="l"/>
                <a:tab pos="4572000" algn="l"/>
                <a:tab pos="5486399" algn="l"/>
                <a:tab pos="6400799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en-US" sz="1800" b="0" i="0" u="none" strike="noStrike" baseline="0">
              <a:ln>
                <a:noFill/>
              </a:ln>
              <a:solidFill>
                <a:srgbClr val="000000"/>
              </a:solidFill>
              <a:latin typeface="Arial" pitchFamily="34"/>
              <a:ea typeface="MS Gothic" pitchFamily="2"/>
              <a:cs typeface="Tahoma" pitchFamily="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4594</TotalTime>
  <Words>1896</Words>
  <Application>Microsoft Office PowerPoint</Application>
  <PresentationFormat>On-screen Show (4:3)</PresentationFormat>
  <Paragraphs>396</Paragraphs>
  <Slides>68</Slides>
  <Notes>68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68</vt:i4>
      </vt:variant>
    </vt:vector>
  </HeadingPairs>
  <TitlesOfParts>
    <vt:vector size="69" baseType="lpstr">
      <vt:lpstr>Default</vt:lpstr>
      <vt:lpstr>APA Style</vt:lpstr>
      <vt:lpstr>Presentation Overview</vt:lpstr>
      <vt:lpstr>What is a citation style?</vt:lpstr>
      <vt:lpstr>What is a citation style?</vt:lpstr>
      <vt:lpstr>What is APA style?</vt:lpstr>
      <vt:lpstr>Hierarchy of Authority</vt:lpstr>
      <vt:lpstr>Resources for APA Style</vt:lpstr>
      <vt:lpstr>Manuscript Content &amp; Structure</vt:lpstr>
      <vt:lpstr>Manuscript Content &amp; Structure</vt:lpstr>
      <vt:lpstr>Manuscript Content &amp; Structure</vt:lpstr>
      <vt:lpstr>Manuscript Heading Format</vt:lpstr>
      <vt:lpstr>Manuscript Format Minutiae</vt:lpstr>
      <vt:lpstr>References</vt:lpstr>
      <vt:lpstr>References</vt:lpstr>
      <vt:lpstr>References</vt:lpstr>
      <vt:lpstr>Reference Template</vt:lpstr>
      <vt:lpstr>References</vt:lpstr>
      <vt:lpstr>References</vt:lpstr>
      <vt:lpstr>References</vt:lpstr>
      <vt:lpstr>References</vt:lpstr>
      <vt:lpstr>References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Reference Examples</vt:lpstr>
      <vt:lpstr>In-Text Citations</vt:lpstr>
      <vt:lpstr>In-Text Citations</vt:lpstr>
      <vt:lpstr>In-Text Citations</vt:lpstr>
      <vt:lpstr>Direct Quotations</vt:lpstr>
      <vt:lpstr>Block Quotations</vt:lpstr>
      <vt:lpstr>Authors</vt:lpstr>
      <vt:lpstr>1 Author</vt:lpstr>
      <vt:lpstr>2 Authors</vt:lpstr>
      <vt:lpstr>3-5 Authors</vt:lpstr>
      <vt:lpstr>6-7 Authors</vt:lpstr>
      <vt:lpstr>8+ Authors</vt:lpstr>
      <vt:lpstr>0 Authors</vt:lpstr>
      <vt:lpstr>Language Issues</vt:lpstr>
      <vt:lpstr>Language Issues</vt:lpstr>
      <vt:lpstr>Language Issues</vt:lpstr>
      <vt:lpstr>Language Issues</vt:lpstr>
      <vt:lpstr>Language Issues</vt:lpstr>
      <vt:lpstr>Language Issues</vt:lpstr>
      <vt:lpstr>Language Issues</vt:lpstr>
      <vt:lpstr>Language Issues</vt:lpstr>
      <vt:lpstr>Language Issues</vt:lpstr>
      <vt:lpstr>Additional Style Notes</vt:lpstr>
      <vt:lpstr>Additional Style Notes</vt:lpstr>
      <vt:lpstr>Additional Style Notes</vt:lpstr>
      <vt:lpstr>Additional Style Notes</vt:lpstr>
      <vt:lpstr>Additional Style Notes</vt:lpstr>
      <vt:lpstr>Additional Style Notes</vt:lpstr>
      <vt:lpstr>Always Give Credit</vt:lpstr>
      <vt:lpstr>Support Resources</vt:lpstr>
      <vt:lpstr>Online Resources</vt:lpstr>
      <vt:lpstr>Online Resources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abhijeet Rao</dc:creator>
  <cp:lastModifiedBy>mary.pull</cp:lastModifiedBy>
  <cp:revision>191</cp:revision>
  <dcterms:created xsi:type="dcterms:W3CDTF">2008-02-05T16:11:33Z</dcterms:created>
  <dcterms:modified xsi:type="dcterms:W3CDTF">2013-01-25T18:33:11Z</dcterms:modified>
</cp:coreProperties>
</file>