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56" r:id="rId2"/>
    <p:sldId id="257" r:id="rId3"/>
    <p:sldId id="258" r:id="rId4"/>
    <p:sldId id="272" r:id="rId5"/>
    <p:sldId id="274" r:id="rId6"/>
    <p:sldId id="271" r:id="rId7"/>
    <p:sldId id="262" r:id="rId8"/>
    <p:sldId id="275" r:id="rId9"/>
    <p:sldId id="273" r:id="rId10"/>
    <p:sldId id="259" r:id="rId11"/>
    <p:sldId id="277" r:id="rId12"/>
    <p:sldId id="265" r:id="rId13"/>
    <p:sldId id="276" r:id="rId14"/>
    <p:sldId id="266" r:id="rId15"/>
    <p:sldId id="264" r:id="rId16"/>
    <p:sldId id="263" r:id="rId17"/>
    <p:sldId id="260" r:id="rId18"/>
    <p:sldId id="268" r:id="rId19"/>
    <p:sldId id="267" r:id="rId20"/>
    <p:sldId id="270" r:id="rId21"/>
    <p:sldId id="269" r:id="rId22"/>
    <p:sldId id="261" r:id="rId23"/>
  </p:sldIdLst>
  <p:sldSz cx="9144000" cy="6858000" type="screen4x3"/>
  <p:notesSz cx="7016750" cy="93091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F01"/>
    <a:srgbClr val="FFC830"/>
    <a:srgbClr val="FFE089"/>
    <a:srgbClr val="FFEAAF"/>
    <a:srgbClr val="FFCE43"/>
    <a:srgbClr val="001409"/>
    <a:srgbClr val="FAA523"/>
    <a:srgbClr val="0056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391" autoAdjust="0"/>
  </p:normalViewPr>
  <p:slideViewPr>
    <p:cSldViewPr snapToGrid="0" snapToObjects="1">
      <p:cViewPr varScale="1">
        <p:scale>
          <a:sx n="92" d="100"/>
          <a:sy n="92" d="100"/>
        </p:scale>
        <p:origin x="94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707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4534" y="0"/>
            <a:ext cx="3040592" cy="467072"/>
          </a:xfrm>
          <a:prstGeom prst="rect">
            <a:avLst/>
          </a:prstGeom>
        </p:spPr>
        <p:txBody>
          <a:bodyPr vert="horz" lIns="93287" tIns="46644" rIns="93287" bIns="46644" rtlCol="0"/>
          <a:lstStyle>
            <a:lvl1pPr algn="r">
              <a:defRPr sz="1200"/>
            </a:lvl1pPr>
          </a:lstStyle>
          <a:p>
            <a:fld id="{E64F7EB0-5151-46FF-A893-BB344CD60FC7}" type="datetimeFigureOut">
              <a:rPr lang="en-US" smtClean="0"/>
              <a:t>2/11/2015</a:t>
            </a:fld>
            <a:endParaRPr lang="en-US"/>
          </a:p>
        </p:txBody>
      </p:sp>
      <p:sp>
        <p:nvSpPr>
          <p:cNvPr id="4" name="Footer Placeholder 3"/>
          <p:cNvSpPr>
            <a:spLocks noGrp="1"/>
          </p:cNvSpPr>
          <p:nvPr>
            <p:ph type="ftr" sz="quarter" idx="2"/>
          </p:nvPr>
        </p:nvSpPr>
        <p:spPr>
          <a:xfrm>
            <a:off x="0" y="8842030"/>
            <a:ext cx="3040592" cy="467071"/>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4534" y="8842030"/>
            <a:ext cx="3040592" cy="467071"/>
          </a:xfrm>
          <a:prstGeom prst="rect">
            <a:avLst/>
          </a:prstGeom>
        </p:spPr>
        <p:txBody>
          <a:bodyPr vert="horz" lIns="93287" tIns="46644" rIns="93287" bIns="46644" rtlCol="0" anchor="b"/>
          <a:lstStyle>
            <a:lvl1pPr algn="r">
              <a:defRPr sz="1200"/>
            </a:lvl1pPr>
          </a:lstStyle>
          <a:p>
            <a:fld id="{6F0298E6-9D42-48DC-A5DD-357977D5CC6A}" type="slidenum">
              <a:rPr lang="en-US" smtClean="0"/>
              <a:t>‹#›</a:t>
            </a:fld>
            <a:endParaRPr lang="en-US"/>
          </a:p>
        </p:txBody>
      </p:sp>
    </p:spTree>
    <p:extLst>
      <p:ext uri="{BB962C8B-B14F-4D97-AF65-F5344CB8AC3E}">
        <p14:creationId xmlns:p14="http://schemas.microsoft.com/office/powerpoint/2010/main" val="3192202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707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4534" y="0"/>
            <a:ext cx="3040592" cy="467072"/>
          </a:xfrm>
          <a:prstGeom prst="rect">
            <a:avLst/>
          </a:prstGeom>
        </p:spPr>
        <p:txBody>
          <a:bodyPr vert="horz" lIns="93287" tIns="46644" rIns="93287" bIns="46644" rtlCol="0"/>
          <a:lstStyle>
            <a:lvl1pPr algn="r">
              <a:defRPr sz="1200"/>
            </a:lvl1pPr>
          </a:lstStyle>
          <a:p>
            <a:fld id="{22336D43-2730-4F95-ACA3-B1E623822634}" type="datetimeFigureOut">
              <a:rPr lang="en-US" smtClean="0"/>
              <a:t>2/11/2015</a:t>
            </a:fld>
            <a:endParaRPr lang="en-US"/>
          </a:p>
        </p:txBody>
      </p:sp>
      <p:sp>
        <p:nvSpPr>
          <p:cNvPr id="4" name="Slide Image Placeholder 3"/>
          <p:cNvSpPr>
            <a:spLocks noGrp="1" noRot="1" noChangeAspect="1"/>
          </p:cNvSpPr>
          <p:nvPr>
            <p:ph type="sldImg" idx="2"/>
          </p:nvPr>
        </p:nvSpPr>
        <p:spPr>
          <a:xfrm>
            <a:off x="1414463" y="1163638"/>
            <a:ext cx="4187825" cy="3141662"/>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675" y="4480004"/>
            <a:ext cx="5613400" cy="3665458"/>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0592" cy="46707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4534" y="8842030"/>
            <a:ext cx="3040592" cy="467071"/>
          </a:xfrm>
          <a:prstGeom prst="rect">
            <a:avLst/>
          </a:prstGeom>
        </p:spPr>
        <p:txBody>
          <a:bodyPr vert="horz" lIns="93287" tIns="46644" rIns="93287" bIns="46644" rtlCol="0" anchor="b"/>
          <a:lstStyle>
            <a:lvl1pPr algn="r">
              <a:defRPr sz="1200"/>
            </a:lvl1pPr>
          </a:lstStyle>
          <a:p>
            <a:fld id="{CABF5D96-6222-486F-90BA-6B6938302C41}" type="slidenum">
              <a:rPr lang="en-US" smtClean="0"/>
              <a:t>‹#›</a:t>
            </a:fld>
            <a:endParaRPr lang="en-US"/>
          </a:p>
        </p:txBody>
      </p:sp>
    </p:spTree>
    <p:extLst>
      <p:ext uri="{BB962C8B-B14F-4D97-AF65-F5344CB8AC3E}">
        <p14:creationId xmlns:p14="http://schemas.microsoft.com/office/powerpoint/2010/main" val="31972549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BF5D96-6222-486F-90BA-6B6938302C41}" type="slidenum">
              <a:rPr lang="en-US" smtClean="0"/>
              <a:t>2</a:t>
            </a:fld>
            <a:endParaRPr lang="en-US"/>
          </a:p>
        </p:txBody>
      </p:sp>
    </p:spTree>
    <p:extLst>
      <p:ext uri="{BB962C8B-B14F-4D97-AF65-F5344CB8AC3E}">
        <p14:creationId xmlns:p14="http://schemas.microsoft.com/office/powerpoint/2010/main" val="3987884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pic>
        <p:nvPicPr>
          <p:cNvPr id="2" name="Picture 7" descr="green.template_graphics2.wmf"/>
          <p:cNvPicPr>
            <a:picLocks noChangeAspect="1"/>
          </p:cNvPicPr>
          <p:nvPr/>
        </p:nvPicPr>
        <p:blipFill>
          <a:blip r:embed="rId2"/>
          <a:srcRect/>
          <a:stretch>
            <a:fillRect/>
          </a:stretch>
        </p:blipFill>
        <p:spPr bwMode="auto">
          <a:xfrm>
            <a:off x="889000" y="2732088"/>
            <a:ext cx="7366000" cy="736600"/>
          </a:xfrm>
          <a:prstGeom prst="rect">
            <a:avLst/>
          </a:prstGeom>
          <a:noFill/>
          <a:ln w="9525">
            <a:noFill/>
            <a:miter lim="800000"/>
            <a:headEnd/>
            <a:tailEnd/>
          </a:ln>
        </p:spPr>
      </p:pic>
      <p:pic>
        <p:nvPicPr>
          <p:cNvPr id="3" name="Picture 8" descr="green.template_graphics3.wmf"/>
          <p:cNvPicPr>
            <a:picLocks noChangeAspect="1"/>
          </p:cNvPicPr>
          <p:nvPr/>
        </p:nvPicPr>
        <p:blipFill>
          <a:blip r:embed="rId3"/>
          <a:srcRect/>
          <a:stretch>
            <a:fillRect/>
          </a:stretch>
        </p:blipFill>
        <p:spPr bwMode="auto">
          <a:xfrm>
            <a:off x="889000" y="5883275"/>
            <a:ext cx="7366000" cy="163513"/>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731B4D7-3184-43FE-9CDF-69C322714C36}" type="datetime1">
              <a:rPr lang="en-US"/>
              <a:pPr>
                <a:defRPr/>
              </a:pPr>
              <a:t>2/11/2015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94A8FA-50B9-43BB-BE10-D884DAFBFAC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9D40C99-79D4-442C-B857-02A47224401C}" type="datetime1">
              <a:rPr lang="en-US"/>
              <a:pPr>
                <a:defRPr/>
              </a:pPr>
              <a:t>2/11/2015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0B12C8-F8C3-4491-9079-8FF60611D8E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EEC2D57-F175-4610-8A17-8649D553F8B8}" type="datetime1">
              <a:rPr lang="en-US"/>
              <a:pPr>
                <a:defRPr/>
              </a:pPr>
              <a:t>2/11/2015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0871CD-97E0-4D3F-8351-D2402571404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927B6F0-F84F-43AA-9A28-006FC29AFF10}" type="datetime1">
              <a:rPr lang="en-US"/>
              <a:pPr>
                <a:defRPr/>
              </a:pPr>
              <a:t>2/11/2015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9E534B-2EA4-465C-AFA0-37612482DB2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6B6E7E-F9A1-42DD-8717-9A51EE279E01}" type="datetime1">
              <a:rPr lang="en-US"/>
              <a:pPr>
                <a:defRPr/>
              </a:pPr>
              <a:t>2/11/2015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6D2300-F8E9-46DA-A811-ACD23F42D18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5E9430E-3FA4-4545-B252-D72908290B95}" type="datetime1">
              <a:rPr lang="en-US"/>
              <a:pPr>
                <a:defRPr/>
              </a:pPr>
              <a:t>2/11/2015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489213-69FF-47AA-9FA7-4010AC00E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C63D01E-DB28-4A00-BF38-C9163D150A32}" type="datetime1">
              <a:rPr lang="en-US"/>
              <a:pPr>
                <a:defRPr/>
              </a:pPr>
              <a:t>2/11/2015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35D56E-79D3-429D-AF04-E7847988F96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BE4B978-1786-441B-9EFA-5AC2800C4AED}" type="datetime1">
              <a:rPr lang="en-US"/>
              <a:pPr>
                <a:defRPr/>
              </a:pPr>
              <a:t>2/11/2015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284F81C-7B57-429B-BFE6-1D861D65B25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3C245BF-D6B8-4A85-9C6A-690079D8C9E2}" type="datetime1">
              <a:rPr lang="en-US"/>
              <a:pPr>
                <a:defRPr/>
              </a:pPr>
              <a:t>2/11/2015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3D8E41A-D3F7-4597-B8E7-ED8F433D280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E1980BC-CE90-4389-9275-3A9DB1D7A442}" type="datetime1">
              <a:rPr lang="en-US"/>
              <a:pPr>
                <a:defRPr/>
              </a:pPr>
              <a:t>2/11/2015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51500C-62BC-46DE-BB1C-6F3316A2BB9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35308D0-5F78-42F8-A3FC-902C3D04235A}" type="datetime1">
              <a:rPr lang="en-US"/>
              <a:pPr>
                <a:defRPr/>
              </a:pPr>
              <a:t>2/11/2015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E77A61F-7B27-47CB-BF91-35C0380A572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1409"/>
            </a:gs>
            <a:gs pos="2000">
              <a:srgbClr val="005643"/>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0"/>
                <a:cs typeface="ＭＳ Ｐゴシック" charset="0"/>
              </a:defRPr>
            </a:lvl1pPr>
          </a:lstStyle>
          <a:p>
            <a:pPr>
              <a:defRPr/>
            </a:pPr>
            <a:fld id="{3F599E02-44E8-4956-A7AE-D114268F092B}" type="datetime1">
              <a:rPr lang="en-US"/>
              <a:pPr>
                <a:defRPr/>
              </a:pPr>
              <a:t>2/11/2015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0"/>
                <a:cs typeface="ＭＳ Ｐゴシック" charset="0"/>
              </a:defRPr>
            </a:lvl1pPr>
          </a:lstStyle>
          <a:p>
            <a:pPr>
              <a:defRPr/>
            </a:pPr>
            <a:fld id="{A59821D0-FA8E-4CAA-A927-A18553365C5D}" type="slidenum">
              <a:rPr lang="en-US"/>
              <a:pPr>
                <a:defRPr/>
              </a:pPr>
              <a:t>‹#›</a:t>
            </a:fld>
            <a:endParaRPr lang="en-US" dirty="0"/>
          </a:p>
        </p:txBody>
      </p:sp>
      <p:pic>
        <p:nvPicPr>
          <p:cNvPr id="1031" name="Picture 15" descr="green.template_graphics2.wmf"/>
          <p:cNvPicPr>
            <a:picLocks noChangeAspect="1"/>
          </p:cNvPicPr>
          <p:nvPr/>
        </p:nvPicPr>
        <p:blipFill>
          <a:blip r:embed="rId14"/>
          <a:srcRect/>
          <a:stretch>
            <a:fillRect/>
          </a:stretch>
        </p:blipFill>
        <p:spPr bwMode="auto">
          <a:xfrm>
            <a:off x="508000" y="6164263"/>
            <a:ext cx="2463800" cy="2460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xStyles>
    <p:titleStyle>
      <a:lvl1pPr algn="ctr" defTabSz="457200" rtl="0" fontAlgn="base">
        <a:spcBef>
          <a:spcPct val="0"/>
        </a:spcBef>
        <a:spcAft>
          <a:spcPct val="0"/>
        </a:spcAft>
        <a:defRPr sz="4400" kern="1200">
          <a:solidFill>
            <a:srgbClr val="FFCF01"/>
          </a:solidFill>
          <a:latin typeface="+mj-lt"/>
          <a:ea typeface="ＭＳ Ｐゴシック" charset="0"/>
          <a:cs typeface="ＭＳ Ｐゴシック" charset="0"/>
        </a:defRPr>
      </a:lvl1pPr>
      <a:lvl2pPr algn="ctr" defTabSz="457200" rtl="0" fontAlgn="base">
        <a:spcBef>
          <a:spcPct val="0"/>
        </a:spcBef>
        <a:spcAft>
          <a:spcPct val="0"/>
        </a:spcAft>
        <a:defRPr sz="4400">
          <a:solidFill>
            <a:srgbClr val="FFCF01"/>
          </a:solidFill>
          <a:latin typeface="Arial" charset="0"/>
          <a:ea typeface="ＭＳ Ｐゴシック" charset="0"/>
          <a:cs typeface="ＭＳ Ｐゴシック" charset="0"/>
        </a:defRPr>
      </a:lvl2pPr>
      <a:lvl3pPr algn="ctr" defTabSz="457200" rtl="0" fontAlgn="base">
        <a:spcBef>
          <a:spcPct val="0"/>
        </a:spcBef>
        <a:spcAft>
          <a:spcPct val="0"/>
        </a:spcAft>
        <a:defRPr sz="4400">
          <a:solidFill>
            <a:srgbClr val="FFCF01"/>
          </a:solidFill>
          <a:latin typeface="Arial" charset="0"/>
          <a:ea typeface="ＭＳ Ｐゴシック" charset="0"/>
          <a:cs typeface="ＭＳ Ｐゴシック" charset="0"/>
        </a:defRPr>
      </a:lvl3pPr>
      <a:lvl4pPr algn="ctr" defTabSz="457200" rtl="0" fontAlgn="base">
        <a:spcBef>
          <a:spcPct val="0"/>
        </a:spcBef>
        <a:spcAft>
          <a:spcPct val="0"/>
        </a:spcAft>
        <a:defRPr sz="4400">
          <a:solidFill>
            <a:srgbClr val="FFCF01"/>
          </a:solidFill>
          <a:latin typeface="Arial" charset="0"/>
          <a:ea typeface="ＭＳ Ｐゴシック" charset="0"/>
          <a:cs typeface="ＭＳ Ｐゴシック" charset="0"/>
        </a:defRPr>
      </a:lvl4pPr>
      <a:lvl5pPr algn="ctr" defTabSz="457200" rtl="0" fontAlgn="base">
        <a:spcBef>
          <a:spcPct val="0"/>
        </a:spcBef>
        <a:spcAft>
          <a:spcPct val="0"/>
        </a:spcAft>
        <a:defRPr sz="4400">
          <a:solidFill>
            <a:srgbClr val="FFCF0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bg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bg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bg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bg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bg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Structure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5735" y="1214609"/>
            <a:ext cx="5172529" cy="4525963"/>
          </a:xfrm>
        </p:spPr>
      </p:pic>
      <p:sp>
        <p:nvSpPr>
          <p:cNvPr id="5" name="TextBox 4"/>
          <p:cNvSpPr txBox="1"/>
          <p:nvPr/>
        </p:nvSpPr>
        <p:spPr>
          <a:xfrm>
            <a:off x="3426246" y="5943600"/>
            <a:ext cx="5508434" cy="261610"/>
          </a:xfrm>
          <a:prstGeom prst="rect">
            <a:avLst/>
          </a:prstGeom>
          <a:noFill/>
        </p:spPr>
        <p:txBody>
          <a:bodyPr wrap="square" rtlCol="0">
            <a:spAutoFit/>
          </a:bodyPr>
          <a:lstStyle/>
          <a:p>
            <a:r>
              <a:rPr lang="en-US" sz="1050" dirty="0">
                <a:solidFill>
                  <a:srgbClr val="FFC830"/>
                </a:solidFill>
              </a:rPr>
              <a:t>http://www.reusablepixels.com/examples/CareerPathways/lawriting-P2-M2-2.html</a:t>
            </a:r>
            <a:endParaRPr lang="en-US" sz="1050" kern="1200" dirty="0">
              <a:solidFill>
                <a:srgbClr val="FFC830"/>
              </a:solidFill>
            </a:endParaRPr>
          </a:p>
        </p:txBody>
      </p:sp>
    </p:spTree>
    <p:extLst>
      <p:ext uri="{BB962C8B-B14F-4D97-AF65-F5344CB8AC3E}">
        <p14:creationId xmlns:p14="http://schemas.microsoft.com/office/powerpoint/2010/main" val="1097929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good opening?</a:t>
            </a:r>
            <a:endParaRPr lang="en-US" dirty="0"/>
          </a:p>
        </p:txBody>
      </p:sp>
      <p:sp>
        <p:nvSpPr>
          <p:cNvPr id="3" name="Content Placeholder 2"/>
          <p:cNvSpPr>
            <a:spLocks noGrp="1"/>
          </p:cNvSpPr>
          <p:nvPr>
            <p:ph idx="1"/>
          </p:nvPr>
        </p:nvSpPr>
        <p:spPr/>
        <p:txBody>
          <a:bodyPr/>
          <a:lstStyle/>
          <a:p>
            <a:r>
              <a:rPr lang="en-US" dirty="0"/>
              <a:t>S</a:t>
            </a:r>
            <a:r>
              <a:rPr lang="en-US" dirty="0" smtClean="0"/>
              <a:t>pecific </a:t>
            </a:r>
            <a:r>
              <a:rPr lang="en-US" dirty="0"/>
              <a:t>facts and </a:t>
            </a:r>
            <a:r>
              <a:rPr lang="en-US" dirty="0" smtClean="0"/>
              <a:t>information</a:t>
            </a:r>
          </a:p>
          <a:p>
            <a:r>
              <a:rPr lang="en-US" dirty="0"/>
              <a:t>K</a:t>
            </a:r>
            <a:r>
              <a:rPr lang="en-US" dirty="0" smtClean="0"/>
              <a:t>eynote quotation</a:t>
            </a:r>
          </a:p>
          <a:p>
            <a:r>
              <a:rPr lang="en-US" dirty="0"/>
              <a:t>Q</a:t>
            </a:r>
            <a:r>
              <a:rPr lang="en-US" dirty="0" smtClean="0"/>
              <a:t>uestion</a:t>
            </a:r>
          </a:p>
          <a:p>
            <a:r>
              <a:rPr lang="en-US" dirty="0"/>
              <a:t>A</a:t>
            </a:r>
            <a:r>
              <a:rPr lang="en-US" dirty="0" smtClean="0"/>
              <a:t>necdote</a:t>
            </a:r>
          </a:p>
          <a:p>
            <a:r>
              <a:rPr lang="en-US" dirty="0" smtClean="0"/>
              <a:t>Image</a:t>
            </a:r>
          </a:p>
          <a:p>
            <a:pPr marL="0" indent="0">
              <a:buNone/>
            </a:pPr>
            <a:endParaRPr lang="en-US" dirty="0" smtClean="0"/>
          </a:p>
          <a:p>
            <a:pPr marL="0" indent="0" algn="ctr">
              <a:buNone/>
            </a:pPr>
            <a:r>
              <a:rPr lang="en-US" dirty="0"/>
              <a:t>S</a:t>
            </a:r>
            <a:r>
              <a:rPr lang="en-US" dirty="0" smtClean="0"/>
              <a:t>hould </a:t>
            </a:r>
            <a:r>
              <a:rPr lang="en-US" dirty="0"/>
              <a:t>be directly related to your focus.</a:t>
            </a:r>
          </a:p>
        </p:txBody>
      </p:sp>
      <p:sp>
        <p:nvSpPr>
          <p:cNvPr id="4" name="TextBox 3"/>
          <p:cNvSpPr txBox="1"/>
          <p:nvPr/>
        </p:nvSpPr>
        <p:spPr>
          <a:xfrm>
            <a:off x="3139440" y="5985559"/>
            <a:ext cx="5689600" cy="584775"/>
          </a:xfrm>
          <a:prstGeom prst="rect">
            <a:avLst/>
          </a:prstGeom>
          <a:noFill/>
        </p:spPr>
        <p:txBody>
          <a:bodyPr wrap="square" rtlCol="0">
            <a:spAutoFit/>
          </a:bodyPr>
          <a:lstStyle/>
          <a:p>
            <a:r>
              <a:rPr lang="en-US" sz="1600" dirty="0">
                <a:solidFill>
                  <a:srgbClr val="FFCF01"/>
                </a:solidFill>
              </a:rPr>
              <a:t>http://writingcenter.fas.harvard.edu/pages/beginning-academic-essay</a:t>
            </a:r>
            <a:endParaRPr lang="en-US" sz="1600" kern="1200" dirty="0">
              <a:solidFill>
                <a:srgbClr val="FFCF01"/>
              </a:solidFill>
            </a:endParaRPr>
          </a:p>
        </p:txBody>
      </p:sp>
    </p:spTree>
    <p:extLst>
      <p:ext uri="{BB962C8B-B14F-4D97-AF65-F5344CB8AC3E}">
        <p14:creationId xmlns:p14="http://schemas.microsoft.com/office/powerpoint/2010/main" val="20289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General Statements</a:t>
            </a:r>
            <a:endParaRPr lang="en-US" dirty="0"/>
          </a:p>
        </p:txBody>
      </p:sp>
      <p:sp>
        <p:nvSpPr>
          <p:cNvPr id="3" name="Content Placeholder 2"/>
          <p:cNvSpPr>
            <a:spLocks noGrp="1"/>
          </p:cNvSpPr>
          <p:nvPr>
            <p:ph idx="1"/>
          </p:nvPr>
        </p:nvSpPr>
        <p:spPr/>
        <p:txBody>
          <a:bodyPr/>
          <a:lstStyle/>
          <a:p>
            <a:r>
              <a:rPr lang="en-US" sz="2400" dirty="0" smtClean="0"/>
              <a:t>Specific Story:</a:t>
            </a:r>
          </a:p>
          <a:p>
            <a:pPr lvl="1"/>
            <a:r>
              <a:rPr lang="en-US" sz="2000" i="1" dirty="0" smtClean="0"/>
              <a:t>“Geneva </a:t>
            </a:r>
            <a:r>
              <a:rPr lang="en-US" sz="2000" i="1" dirty="0"/>
              <a:t>Dunbar’s days are a blur of snowsuits, snacks and subtraction problem. From early morning when she readies three children for school to nightfall when she tucks them into bed, she is like any bone-weary, two hands-aren’t – enough mother. The difference is that Mrs. Dunbar, 51, has already raised her family […] but when her daughter died in the terrorist attack on the World Trade Center, Mrs. Dunbar found herself part of a vast army of grandparents suddenly thrust into a second round of child – </a:t>
            </a:r>
            <a:r>
              <a:rPr lang="en-US" sz="2000" i="1" dirty="0" smtClean="0"/>
              <a:t>rearing“ </a:t>
            </a:r>
          </a:p>
          <a:p>
            <a:pPr lvl="2"/>
            <a:r>
              <a:rPr lang="en-US" sz="1600" dirty="0" smtClean="0"/>
              <a:t>(</a:t>
            </a:r>
            <a:r>
              <a:rPr lang="en-US" sz="1600" b="1" dirty="0"/>
              <a:t>Jane Gross : Grandma Helps fills the void left by September 11</a:t>
            </a:r>
            <a:r>
              <a:rPr lang="en-US" sz="1600" dirty="0" smtClean="0"/>
              <a:t>) </a:t>
            </a:r>
          </a:p>
          <a:p>
            <a:pPr marL="0" indent="0">
              <a:buNone/>
            </a:pPr>
            <a:endParaRPr lang="en-US" sz="2400" dirty="0"/>
          </a:p>
        </p:txBody>
      </p:sp>
      <p:sp>
        <p:nvSpPr>
          <p:cNvPr id="4" name="TextBox 3"/>
          <p:cNvSpPr txBox="1"/>
          <p:nvPr/>
        </p:nvSpPr>
        <p:spPr>
          <a:xfrm>
            <a:off x="4267200" y="5984240"/>
            <a:ext cx="4318000" cy="584775"/>
          </a:xfrm>
          <a:prstGeom prst="rect">
            <a:avLst/>
          </a:prstGeom>
          <a:noFill/>
        </p:spPr>
        <p:txBody>
          <a:bodyPr wrap="square" rtlCol="0">
            <a:spAutoFit/>
          </a:bodyPr>
          <a:lstStyle/>
          <a:p>
            <a:r>
              <a:rPr lang="en-US" sz="1600" dirty="0">
                <a:solidFill>
                  <a:srgbClr val="FFCF01"/>
                </a:solidFill>
              </a:rPr>
              <a:t>http://writingcenter.fas.harvard.edu/pages/beginning-academic-essay</a:t>
            </a:r>
            <a:endParaRPr lang="en-US" sz="1600" kern="1200" dirty="0">
              <a:solidFill>
                <a:srgbClr val="FFCF01"/>
              </a:solidFill>
            </a:endParaRPr>
          </a:p>
        </p:txBody>
      </p:sp>
    </p:spTree>
    <p:extLst>
      <p:ext uri="{BB962C8B-B14F-4D97-AF65-F5344CB8AC3E}">
        <p14:creationId xmlns:p14="http://schemas.microsoft.com/office/powerpoint/2010/main" val="14103119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i="1" dirty="0" smtClean="0"/>
              <a:t>Set the context:</a:t>
            </a:r>
          </a:p>
          <a:p>
            <a:pPr lvl="1">
              <a:buFont typeface="Arial" panose="020B0604020202020204" pitchFamily="34" charset="0"/>
              <a:buChar char="•"/>
            </a:pPr>
            <a:r>
              <a:rPr lang="en-US" sz="2400" i="1" dirty="0" smtClean="0"/>
              <a:t>“When </a:t>
            </a:r>
            <a:r>
              <a:rPr lang="en-US" sz="2400" i="1" dirty="0"/>
              <a:t>Kate Chopin's novel The Awakening was published in 1899, critics condemned the book as immoral. One typical critic, writing in the Providence Journal, feared that the novel might "fall into the hands of youth, leading them to dwell on things that only matured persons can understand, and promoting unholy imaginations and unclean desires" (150). A reviewer in the St. Louis Post- Dispatch wrote that "there is much that is very improper in it, not to say positively unseemly."</a:t>
            </a:r>
            <a:endParaRPr lang="en-US" sz="2400" b="1" dirty="0"/>
          </a:p>
        </p:txBody>
      </p:sp>
      <p:sp>
        <p:nvSpPr>
          <p:cNvPr id="4" name="TextBox 3"/>
          <p:cNvSpPr txBox="1"/>
          <p:nvPr/>
        </p:nvSpPr>
        <p:spPr>
          <a:xfrm>
            <a:off x="3535680" y="5985559"/>
            <a:ext cx="4937760" cy="646331"/>
          </a:xfrm>
          <a:prstGeom prst="rect">
            <a:avLst/>
          </a:prstGeom>
          <a:noFill/>
        </p:spPr>
        <p:txBody>
          <a:bodyPr wrap="square" rtlCol="0">
            <a:spAutoFit/>
          </a:bodyPr>
          <a:lstStyle/>
          <a:p>
            <a:r>
              <a:rPr lang="en-US" dirty="0">
                <a:solidFill>
                  <a:srgbClr val="FFCF01"/>
                </a:solidFill>
              </a:rPr>
              <a:t>http://writingcenter.fas.harvard.edu/pages/beginning-academic-essay</a:t>
            </a:r>
            <a:endParaRPr lang="en-US" kern="1200" dirty="0">
              <a:solidFill>
                <a:srgbClr val="FFCF01"/>
              </a:solidFill>
            </a:endParaRPr>
          </a:p>
        </p:txBody>
      </p:sp>
    </p:spTree>
    <p:extLst>
      <p:ext uri="{BB962C8B-B14F-4D97-AF65-F5344CB8AC3E}">
        <p14:creationId xmlns:p14="http://schemas.microsoft.com/office/powerpoint/2010/main" val="1208796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Reflection/Questions</a:t>
            </a:r>
            <a:endParaRPr lang="en-US" dirty="0"/>
          </a:p>
        </p:txBody>
      </p:sp>
      <p:sp>
        <p:nvSpPr>
          <p:cNvPr id="3" name="Content Placeholder 2"/>
          <p:cNvSpPr>
            <a:spLocks noGrp="1"/>
          </p:cNvSpPr>
          <p:nvPr>
            <p:ph idx="1"/>
          </p:nvPr>
        </p:nvSpPr>
        <p:spPr>
          <a:xfrm>
            <a:off x="457200" y="2499360"/>
            <a:ext cx="8229600" cy="3626803"/>
          </a:xfrm>
        </p:spPr>
        <p:txBody>
          <a:bodyPr/>
          <a:lstStyle/>
          <a:p>
            <a:pPr marL="0" indent="0" algn="ctr">
              <a:buNone/>
            </a:pPr>
            <a:r>
              <a:rPr lang="en-US" dirty="0" smtClean="0"/>
              <a:t>Any other questions about introductions?</a:t>
            </a:r>
            <a:endParaRPr lang="en-US" dirty="0"/>
          </a:p>
        </p:txBody>
      </p:sp>
    </p:spTree>
    <p:extLst>
      <p:ext uri="{BB962C8B-B14F-4D97-AF65-F5344CB8AC3E}">
        <p14:creationId xmlns:p14="http://schemas.microsoft.com/office/powerpoint/2010/main" val="1720124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 Your Knowledge</a:t>
            </a:r>
            <a:endParaRPr lang="en-US" dirty="0"/>
          </a:p>
        </p:txBody>
      </p:sp>
      <p:sp>
        <p:nvSpPr>
          <p:cNvPr id="3" name="Content Placeholder 2"/>
          <p:cNvSpPr>
            <a:spLocks noGrp="1"/>
          </p:cNvSpPr>
          <p:nvPr>
            <p:ph idx="1"/>
          </p:nvPr>
        </p:nvSpPr>
        <p:spPr/>
        <p:txBody>
          <a:bodyPr/>
          <a:lstStyle/>
          <a:p>
            <a:r>
              <a:rPr lang="en-US" dirty="0" smtClean="0"/>
              <a:t>Using your own writing, revise your introduction</a:t>
            </a:r>
          </a:p>
          <a:p>
            <a:endParaRPr lang="en-US" dirty="0"/>
          </a:p>
          <a:p>
            <a:pPr marL="0" indent="0" algn="ctr">
              <a:buNone/>
            </a:pPr>
            <a:r>
              <a:rPr lang="en-US" dirty="0" smtClean="0"/>
              <a:t>OR</a:t>
            </a:r>
          </a:p>
          <a:p>
            <a:pPr>
              <a:buFont typeface="Arial" panose="020B0604020202020204" pitchFamily="34" charset="0"/>
              <a:buChar char="•"/>
            </a:pPr>
            <a:endParaRPr lang="en-US" dirty="0"/>
          </a:p>
          <a:p>
            <a:pPr>
              <a:buFont typeface="Arial" panose="020B0604020202020204" pitchFamily="34" charset="0"/>
              <a:buChar char="•"/>
            </a:pPr>
            <a:r>
              <a:rPr lang="en-US" dirty="0" smtClean="0"/>
              <a:t>Create an introduction with sample thesis statements</a:t>
            </a:r>
            <a:endParaRPr lang="en-US" dirty="0"/>
          </a:p>
        </p:txBody>
      </p:sp>
    </p:spTree>
    <p:extLst>
      <p:ext uri="{BB962C8B-B14F-4D97-AF65-F5344CB8AC3E}">
        <p14:creationId xmlns:p14="http://schemas.microsoft.com/office/powerpoint/2010/main" val="34103682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74573"/>
            <a:ext cx="7293166" cy="705080"/>
          </a:xfrm>
        </p:spPr>
        <p:txBody>
          <a:bodyPr/>
          <a:lstStyle/>
          <a:p>
            <a:r>
              <a:rPr lang="en-US" dirty="0" smtClean="0"/>
              <a:t>Sample Thesis Statements</a:t>
            </a:r>
            <a:endParaRPr lang="en-US" dirty="0"/>
          </a:p>
        </p:txBody>
      </p:sp>
      <p:sp>
        <p:nvSpPr>
          <p:cNvPr id="3" name="Content Placeholder 2"/>
          <p:cNvSpPr>
            <a:spLocks noGrp="1"/>
          </p:cNvSpPr>
          <p:nvPr>
            <p:ph idx="1"/>
          </p:nvPr>
        </p:nvSpPr>
        <p:spPr>
          <a:xfrm>
            <a:off x="457200" y="1244906"/>
            <a:ext cx="8229600" cy="4881257"/>
          </a:xfrm>
        </p:spPr>
        <p:txBody>
          <a:bodyPr/>
          <a:lstStyle/>
          <a:p>
            <a:r>
              <a:rPr lang="en-US" sz="1800" dirty="0"/>
              <a:t>#1: Vaccinations against diseases such as polio, rubella, and mumps, should be mandatory, without exception, for all children of the U.S. who wish to attend school</a:t>
            </a:r>
            <a:r>
              <a:rPr lang="en-US" sz="1800" dirty="0" smtClean="0"/>
              <a:t>.</a:t>
            </a:r>
          </a:p>
          <a:p>
            <a:endParaRPr lang="en-US" sz="1800" dirty="0"/>
          </a:p>
          <a:p>
            <a:r>
              <a:rPr lang="en-US" sz="1800" dirty="0"/>
              <a:t>#2: Government surveillance programs do more harm than good because they invade civil liberties, lead innocent people to suffer unfair punishments, and ultimately fail to protect the citizens that they are designed to safeguard. For these reasons, programs such as PRISM operated by the NSA should be discontinued</a:t>
            </a:r>
            <a:r>
              <a:rPr lang="en-US" sz="1800" dirty="0" smtClean="0"/>
              <a:t>.</a:t>
            </a:r>
          </a:p>
          <a:p>
            <a:endParaRPr lang="en-US" sz="1800" dirty="0"/>
          </a:p>
          <a:p>
            <a:r>
              <a:rPr lang="en-US" sz="1800" dirty="0"/>
              <a:t>#3: L</a:t>
            </a:r>
            <a:r>
              <a:rPr lang="en-US" sz="1800" dirty="0" smtClean="0"/>
              <a:t>enders </a:t>
            </a:r>
            <a:r>
              <a:rPr lang="en-US" sz="1800" dirty="0"/>
              <a:t>should be required to forgive student loans in cases where students are unable to repay their debts. Doing so would benefit the growth of the economy by increasing tax revenues, unfreezing credit markets, and creating jobs.</a:t>
            </a:r>
          </a:p>
          <a:p>
            <a:endParaRPr lang="en-US" sz="1800" dirty="0" smtClean="0"/>
          </a:p>
          <a:p>
            <a:r>
              <a:rPr lang="en-US" sz="1800" dirty="0" smtClean="0"/>
              <a:t>Examples found athttps</a:t>
            </a:r>
            <a:r>
              <a:rPr lang="en-US" sz="1800" dirty="0"/>
              <a:t>://www.kibin.com/essay-writing-blog/thesis-statement-examples/</a:t>
            </a:r>
          </a:p>
        </p:txBody>
      </p:sp>
    </p:spTree>
    <p:extLst>
      <p:ext uri="{BB962C8B-B14F-4D97-AF65-F5344CB8AC3E}">
        <p14:creationId xmlns:p14="http://schemas.microsoft.com/office/powerpoint/2010/main" val="3099282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good conclusion?</a:t>
            </a:r>
            <a:endParaRPr lang="en-US" dirty="0"/>
          </a:p>
        </p:txBody>
      </p:sp>
      <p:sp>
        <p:nvSpPr>
          <p:cNvPr id="3" name="Content Placeholder 2"/>
          <p:cNvSpPr>
            <a:spLocks noGrp="1"/>
          </p:cNvSpPr>
          <p:nvPr>
            <p:ph idx="1"/>
          </p:nvPr>
        </p:nvSpPr>
        <p:spPr/>
        <p:txBody>
          <a:bodyPr/>
          <a:lstStyle/>
          <a:p>
            <a:r>
              <a:rPr lang="en-US" dirty="0" smtClean="0"/>
              <a:t>Read through the conclusion.</a:t>
            </a:r>
          </a:p>
          <a:p>
            <a:pPr marL="0" indent="0">
              <a:buNone/>
            </a:pPr>
            <a:endParaRPr lang="en-US" dirty="0" smtClean="0"/>
          </a:p>
          <a:p>
            <a:r>
              <a:rPr lang="en-US" dirty="0" smtClean="0"/>
              <a:t>What’s missing? </a:t>
            </a:r>
          </a:p>
          <a:p>
            <a:r>
              <a:rPr lang="en-US" dirty="0" smtClean="0"/>
              <a:t>Does it give you a sense of finality?</a:t>
            </a:r>
          </a:p>
          <a:p>
            <a:r>
              <a:rPr lang="en-US" dirty="0" smtClean="0"/>
              <a:t>Does it leave you with any confusion? </a:t>
            </a:r>
          </a:p>
        </p:txBody>
      </p:sp>
    </p:spTree>
    <p:extLst>
      <p:ext uri="{BB962C8B-B14F-4D97-AF65-F5344CB8AC3E}">
        <p14:creationId xmlns:p14="http://schemas.microsoft.com/office/powerpoint/2010/main" val="32054507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Example</a:t>
            </a:r>
            <a:endParaRPr lang="en-US" dirty="0"/>
          </a:p>
        </p:txBody>
      </p:sp>
      <p:sp>
        <p:nvSpPr>
          <p:cNvPr id="3" name="Content Placeholder 2"/>
          <p:cNvSpPr>
            <a:spLocks noGrp="1"/>
          </p:cNvSpPr>
          <p:nvPr>
            <p:ph idx="1"/>
          </p:nvPr>
        </p:nvSpPr>
        <p:spPr/>
        <p:txBody>
          <a:bodyPr/>
          <a:lstStyle/>
          <a:p>
            <a:r>
              <a:rPr lang="en-US" sz="2000" dirty="0">
                <a:solidFill>
                  <a:schemeClr val="accent6"/>
                </a:solidFill>
              </a:rPr>
              <a:t>From its small, out-casted origins, this new uprising has the potential to become a mainstream sport of our culture. </a:t>
            </a:r>
            <a:r>
              <a:rPr lang="en-US" sz="2000" dirty="0"/>
              <a:t> </a:t>
            </a:r>
            <a:r>
              <a:rPr lang="en-US" sz="2000" dirty="0" err="1">
                <a:solidFill>
                  <a:srgbClr val="00B0F0"/>
                </a:solidFill>
              </a:rPr>
              <a:t>eSports</a:t>
            </a:r>
            <a:r>
              <a:rPr lang="en-US" sz="2000" dirty="0">
                <a:solidFill>
                  <a:srgbClr val="00B0F0"/>
                </a:solidFill>
              </a:rPr>
              <a:t> can certainly be defined as a sport, as is shown through its organization, emotional connection, physicality and sustainability.  Organized competitions are starting to pick up steam and become more and more of a spectator sport with every tournament. Now, obviously, there is no way right now that </a:t>
            </a:r>
            <a:r>
              <a:rPr lang="en-US" sz="2000" dirty="0" err="1">
                <a:solidFill>
                  <a:srgbClr val="00B0F0"/>
                </a:solidFill>
              </a:rPr>
              <a:t>eSports</a:t>
            </a:r>
            <a:r>
              <a:rPr lang="en-US" sz="2000" dirty="0">
                <a:solidFill>
                  <a:srgbClr val="00B0F0"/>
                </a:solidFill>
              </a:rPr>
              <a:t> can compare right now with the huge industry that is modern sport.  However, that isn’t to say there isn’t potential – videogames themselves are incredibly popular.  Also, the market is only growing, with the first generation of gamers getting older and a constant influx of young teenagers.</a:t>
            </a:r>
            <a:r>
              <a:rPr lang="en-US" sz="2000" dirty="0"/>
              <a:t>  </a:t>
            </a:r>
            <a:r>
              <a:rPr lang="en-US" sz="2000" dirty="0">
                <a:solidFill>
                  <a:srgbClr val="FF0000"/>
                </a:solidFill>
              </a:rPr>
              <a:t>With this increasing public and corporate interest, </a:t>
            </a:r>
            <a:r>
              <a:rPr lang="en-US" sz="2000" dirty="0" err="1">
                <a:solidFill>
                  <a:srgbClr val="FF0000"/>
                </a:solidFill>
              </a:rPr>
              <a:t>eSports</a:t>
            </a:r>
            <a:r>
              <a:rPr lang="en-US" sz="2000" dirty="0">
                <a:solidFill>
                  <a:srgbClr val="FF0000"/>
                </a:solidFill>
              </a:rPr>
              <a:t> is here to stay for quite some time.  The future is bright for both </a:t>
            </a:r>
            <a:r>
              <a:rPr lang="en-US" sz="2000" dirty="0" err="1">
                <a:solidFill>
                  <a:srgbClr val="FF0000"/>
                </a:solidFill>
              </a:rPr>
              <a:t>eSports</a:t>
            </a:r>
            <a:r>
              <a:rPr lang="en-US" sz="2000" dirty="0">
                <a:solidFill>
                  <a:srgbClr val="FF0000"/>
                </a:solidFill>
              </a:rPr>
              <a:t> and nerds. </a:t>
            </a:r>
            <a:br>
              <a:rPr lang="en-US" sz="2000" dirty="0">
                <a:solidFill>
                  <a:srgbClr val="FF0000"/>
                </a:solidFill>
              </a:rPr>
            </a:br>
            <a:endParaRPr lang="en-US" sz="2000" dirty="0">
              <a:solidFill>
                <a:srgbClr val="FF0000"/>
              </a:solidFill>
            </a:endParaRPr>
          </a:p>
        </p:txBody>
      </p:sp>
    </p:spTree>
    <p:extLst>
      <p:ext uri="{BB962C8B-B14F-4D97-AF65-F5344CB8AC3E}">
        <p14:creationId xmlns:p14="http://schemas.microsoft.com/office/powerpoint/2010/main" val="2732156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5769" y="385591"/>
            <a:ext cx="7706433" cy="5266062"/>
          </a:xfrm>
        </p:spPr>
      </p:pic>
      <p:sp>
        <p:nvSpPr>
          <p:cNvPr id="5" name="TextBox 4"/>
          <p:cNvSpPr txBox="1"/>
          <p:nvPr/>
        </p:nvSpPr>
        <p:spPr>
          <a:xfrm>
            <a:off x="3018622" y="5761289"/>
            <a:ext cx="5503580" cy="646331"/>
          </a:xfrm>
          <a:prstGeom prst="rect">
            <a:avLst/>
          </a:prstGeom>
          <a:noFill/>
        </p:spPr>
        <p:txBody>
          <a:bodyPr wrap="square" rtlCol="0">
            <a:spAutoFit/>
          </a:bodyPr>
          <a:lstStyle/>
          <a:p>
            <a:r>
              <a:rPr lang="en-US" dirty="0">
                <a:solidFill>
                  <a:srgbClr val="FFCF01"/>
                </a:solidFill>
              </a:rPr>
              <a:t>http://edtech2.boisestate.edu/humesj/images/ConclusionParagraph.png</a:t>
            </a:r>
            <a:endParaRPr lang="en-US" kern="1200" dirty="0">
              <a:solidFill>
                <a:srgbClr val="FFCF01"/>
              </a:solidFill>
            </a:endParaRPr>
          </a:p>
        </p:txBody>
      </p:sp>
    </p:spTree>
    <p:extLst>
      <p:ext uri="{BB962C8B-B14F-4D97-AF65-F5344CB8AC3E}">
        <p14:creationId xmlns:p14="http://schemas.microsoft.com/office/powerpoint/2010/main" val="3663808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685800" y="428208"/>
            <a:ext cx="7772400" cy="1470025"/>
          </a:xfrm>
        </p:spPr>
        <p:txBody>
          <a:bodyPr/>
          <a:lstStyle/>
          <a:p>
            <a:r>
              <a:rPr lang="en-US" sz="3200" dirty="0" smtClean="0">
                <a:ea typeface="ＭＳ Ｐゴシック" pitchFamily="34" charset="-128"/>
              </a:rPr>
              <a:t>Writing Introductions and Conclusions</a:t>
            </a:r>
          </a:p>
        </p:txBody>
      </p:sp>
      <p:sp>
        <p:nvSpPr>
          <p:cNvPr id="15362" name="Subtitle 2"/>
          <p:cNvSpPr>
            <a:spLocks noGrp="1"/>
          </p:cNvSpPr>
          <p:nvPr>
            <p:ph type="subTitle" idx="1"/>
          </p:nvPr>
        </p:nvSpPr>
        <p:spPr>
          <a:xfrm>
            <a:off x="2598152" y="3226219"/>
            <a:ext cx="3947696" cy="1164677"/>
          </a:xfrm>
        </p:spPr>
        <p:txBody>
          <a:bodyPr>
            <a:normAutofit/>
          </a:bodyPr>
          <a:lstStyle/>
          <a:p>
            <a:r>
              <a:rPr lang="en-US" sz="2000" dirty="0" smtClean="0">
                <a:solidFill>
                  <a:srgbClr val="FFC830"/>
                </a:solidFill>
                <a:ea typeface="ＭＳ Ｐゴシック" pitchFamily="34" charset="-128"/>
              </a:rPr>
              <a:t>Karen P. Peirce, Ph.D.</a:t>
            </a:r>
          </a:p>
          <a:p>
            <a:r>
              <a:rPr lang="en-US" sz="2000" dirty="0" smtClean="0">
                <a:solidFill>
                  <a:srgbClr val="FFC830"/>
                </a:solidFill>
                <a:ea typeface="ＭＳ Ｐゴシック" pitchFamily="34" charset="-128"/>
              </a:rPr>
              <a:t>Associate Director</a:t>
            </a:r>
          </a:p>
          <a:p>
            <a:r>
              <a:rPr lang="en-US" sz="2000" dirty="0" smtClean="0">
                <a:solidFill>
                  <a:srgbClr val="FFC830"/>
                </a:solidFill>
                <a:ea typeface="ＭＳ Ｐゴシック" pitchFamily="34" charset="-128"/>
              </a:rPr>
              <a:t>NDSU Center for Writers</a:t>
            </a:r>
          </a:p>
        </p:txBody>
      </p:sp>
      <p:pic>
        <p:nvPicPr>
          <p:cNvPr id="15365" name="Picture 5"/>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65341" y="1898233"/>
            <a:ext cx="4979882" cy="1071258"/>
          </a:xfrm>
          <a:prstGeom prst="rect">
            <a:avLst/>
          </a:prstGeom>
          <a:noFill/>
        </p:spPr>
      </p:pic>
      <p:sp>
        <p:nvSpPr>
          <p:cNvPr id="5" name="Subtitle 2"/>
          <p:cNvSpPr txBox="1">
            <a:spLocks/>
          </p:cNvSpPr>
          <p:nvPr/>
        </p:nvSpPr>
        <p:spPr bwMode="auto">
          <a:xfrm>
            <a:off x="6081311" y="4796965"/>
            <a:ext cx="2914878" cy="10089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defTabSz="457200" rtl="0" fontAlgn="base">
              <a:spcBef>
                <a:spcPct val="20000"/>
              </a:spcBef>
              <a:spcAft>
                <a:spcPct val="0"/>
              </a:spcAft>
              <a:buFont typeface="Arial" charset="0"/>
              <a:buNone/>
              <a:defRPr sz="3200" kern="1200">
                <a:solidFill>
                  <a:schemeClr val="tx1">
                    <a:tint val="75000"/>
                  </a:schemeClr>
                </a:solidFill>
                <a:latin typeface="+mn-lt"/>
                <a:ea typeface="ＭＳ Ｐゴシック" charset="0"/>
                <a:cs typeface="ＭＳ Ｐゴシック" charset="0"/>
              </a:defRPr>
            </a:lvl1pPr>
            <a:lvl2pPr marL="457200" indent="0" algn="ctr" defTabSz="457200" rtl="0" fontAlgn="base">
              <a:spcBef>
                <a:spcPct val="20000"/>
              </a:spcBef>
              <a:spcAft>
                <a:spcPct val="0"/>
              </a:spcAft>
              <a:buFont typeface="Arial" charset="0"/>
              <a:buNone/>
              <a:defRPr sz="2800" kern="1200">
                <a:solidFill>
                  <a:schemeClr val="tx1">
                    <a:tint val="75000"/>
                  </a:schemeClr>
                </a:solidFill>
                <a:latin typeface="+mn-lt"/>
                <a:ea typeface="ＭＳ Ｐゴシック" charset="0"/>
                <a:cs typeface="+mn-cs"/>
              </a:defRPr>
            </a:lvl2pPr>
            <a:lvl3pPr marL="914400" indent="0" algn="ctr" defTabSz="457200" rtl="0" fontAlgn="base">
              <a:spcBef>
                <a:spcPct val="20000"/>
              </a:spcBef>
              <a:spcAft>
                <a:spcPct val="0"/>
              </a:spcAft>
              <a:buFont typeface="Arial" charset="0"/>
              <a:buNone/>
              <a:defRPr sz="2400" kern="1200">
                <a:solidFill>
                  <a:schemeClr val="tx1">
                    <a:tint val="75000"/>
                  </a:schemeClr>
                </a:solidFill>
                <a:latin typeface="+mn-lt"/>
                <a:ea typeface="ＭＳ Ｐゴシック" charset="0"/>
                <a:cs typeface="+mn-cs"/>
              </a:defRPr>
            </a:lvl3pPr>
            <a:lvl4pPr marL="1371600" indent="0" algn="ctr" defTabSz="457200" rtl="0" fontAlgn="base">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4pPr>
            <a:lvl5pPr marL="1828800" indent="0" algn="ctr" defTabSz="457200" rtl="0" fontAlgn="base">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800" dirty="0" smtClean="0">
                <a:solidFill>
                  <a:srgbClr val="FFC830"/>
                </a:solidFill>
                <a:ea typeface="ＭＳ Ｐゴシック" pitchFamily="34" charset="-128"/>
              </a:rPr>
              <a:t>Celena Todora</a:t>
            </a:r>
          </a:p>
          <a:p>
            <a:r>
              <a:rPr lang="en-US" sz="1800" dirty="0" smtClean="0">
                <a:solidFill>
                  <a:srgbClr val="FFC830"/>
                </a:solidFill>
                <a:ea typeface="ＭＳ Ｐゴシック" pitchFamily="34" charset="-128"/>
              </a:rPr>
              <a:t>Advanced Consultant</a:t>
            </a:r>
          </a:p>
          <a:p>
            <a:r>
              <a:rPr lang="en-US" sz="1800" dirty="0" smtClean="0">
                <a:solidFill>
                  <a:srgbClr val="FFC830"/>
                </a:solidFill>
                <a:ea typeface="ＭＳ Ｐゴシック" pitchFamily="34" charset="-128"/>
              </a:rPr>
              <a:t>NDSU Center for Writers</a:t>
            </a:r>
          </a:p>
        </p:txBody>
      </p:sp>
      <p:sp>
        <p:nvSpPr>
          <p:cNvPr id="8" name="Subtitle 2"/>
          <p:cNvSpPr txBox="1">
            <a:spLocks/>
          </p:cNvSpPr>
          <p:nvPr/>
        </p:nvSpPr>
        <p:spPr bwMode="auto">
          <a:xfrm>
            <a:off x="190041" y="4796966"/>
            <a:ext cx="3092986" cy="10089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defTabSz="457200" rtl="0" fontAlgn="base">
              <a:spcBef>
                <a:spcPct val="20000"/>
              </a:spcBef>
              <a:spcAft>
                <a:spcPct val="0"/>
              </a:spcAft>
              <a:buFont typeface="Arial" charset="0"/>
              <a:buNone/>
              <a:defRPr sz="3200" kern="1200">
                <a:solidFill>
                  <a:schemeClr val="tx1">
                    <a:tint val="75000"/>
                  </a:schemeClr>
                </a:solidFill>
                <a:latin typeface="+mn-lt"/>
                <a:ea typeface="ＭＳ Ｐゴシック" charset="0"/>
                <a:cs typeface="ＭＳ Ｐゴシック" charset="0"/>
              </a:defRPr>
            </a:lvl1pPr>
            <a:lvl2pPr marL="457200" indent="0" algn="ctr" defTabSz="457200" rtl="0" fontAlgn="base">
              <a:spcBef>
                <a:spcPct val="20000"/>
              </a:spcBef>
              <a:spcAft>
                <a:spcPct val="0"/>
              </a:spcAft>
              <a:buFont typeface="Arial" charset="0"/>
              <a:buNone/>
              <a:defRPr sz="2800" kern="1200">
                <a:solidFill>
                  <a:schemeClr val="tx1">
                    <a:tint val="75000"/>
                  </a:schemeClr>
                </a:solidFill>
                <a:latin typeface="+mn-lt"/>
                <a:ea typeface="ＭＳ Ｐゴシック" charset="0"/>
                <a:cs typeface="+mn-cs"/>
              </a:defRPr>
            </a:lvl2pPr>
            <a:lvl3pPr marL="914400" indent="0" algn="ctr" defTabSz="457200" rtl="0" fontAlgn="base">
              <a:spcBef>
                <a:spcPct val="20000"/>
              </a:spcBef>
              <a:spcAft>
                <a:spcPct val="0"/>
              </a:spcAft>
              <a:buFont typeface="Arial" charset="0"/>
              <a:buNone/>
              <a:defRPr sz="2400" kern="1200">
                <a:solidFill>
                  <a:schemeClr val="tx1">
                    <a:tint val="75000"/>
                  </a:schemeClr>
                </a:solidFill>
                <a:latin typeface="+mn-lt"/>
                <a:ea typeface="ＭＳ Ｐゴシック" charset="0"/>
                <a:cs typeface="+mn-cs"/>
              </a:defRPr>
            </a:lvl3pPr>
            <a:lvl4pPr marL="1371600" indent="0" algn="ctr" defTabSz="457200" rtl="0" fontAlgn="base">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4pPr>
            <a:lvl5pPr marL="1828800" indent="0" algn="ctr" defTabSz="457200" rtl="0" fontAlgn="base">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800" dirty="0" smtClean="0">
                <a:solidFill>
                  <a:srgbClr val="FFC830"/>
                </a:solidFill>
                <a:ea typeface="ＭＳ Ｐゴシック" pitchFamily="34" charset="-128"/>
              </a:rPr>
              <a:t>Callie Bowen</a:t>
            </a:r>
          </a:p>
          <a:p>
            <a:r>
              <a:rPr lang="en-US" sz="1800" dirty="0" smtClean="0">
                <a:solidFill>
                  <a:srgbClr val="FFC830"/>
                </a:solidFill>
                <a:ea typeface="ＭＳ Ｐゴシック" pitchFamily="34" charset="-128"/>
              </a:rPr>
              <a:t>Advanced Consultant</a:t>
            </a:r>
          </a:p>
          <a:p>
            <a:r>
              <a:rPr lang="en-US" sz="1800" dirty="0" smtClean="0">
                <a:solidFill>
                  <a:srgbClr val="FFC830"/>
                </a:solidFill>
                <a:ea typeface="ＭＳ Ｐゴシック" pitchFamily="34" charset="-128"/>
              </a:rPr>
              <a:t>NDSU Center for Writers</a:t>
            </a:r>
          </a:p>
        </p:txBody>
      </p:sp>
      <p:sp>
        <p:nvSpPr>
          <p:cNvPr id="7" name="Subtitle 2"/>
          <p:cNvSpPr txBox="1">
            <a:spLocks/>
          </p:cNvSpPr>
          <p:nvPr/>
        </p:nvSpPr>
        <p:spPr bwMode="auto">
          <a:xfrm>
            <a:off x="2769825" y="4796966"/>
            <a:ext cx="3604350" cy="10089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defTabSz="457200" rtl="0" fontAlgn="base">
              <a:spcBef>
                <a:spcPct val="20000"/>
              </a:spcBef>
              <a:spcAft>
                <a:spcPct val="0"/>
              </a:spcAft>
              <a:buFont typeface="Arial" charset="0"/>
              <a:buNone/>
              <a:defRPr sz="3200" kern="1200">
                <a:solidFill>
                  <a:schemeClr val="tx1">
                    <a:tint val="75000"/>
                  </a:schemeClr>
                </a:solidFill>
                <a:latin typeface="+mn-lt"/>
                <a:ea typeface="ＭＳ Ｐゴシック" charset="0"/>
                <a:cs typeface="ＭＳ Ｐゴシック" charset="0"/>
              </a:defRPr>
            </a:lvl1pPr>
            <a:lvl2pPr marL="457200" indent="0" algn="ctr" defTabSz="457200" rtl="0" fontAlgn="base">
              <a:spcBef>
                <a:spcPct val="20000"/>
              </a:spcBef>
              <a:spcAft>
                <a:spcPct val="0"/>
              </a:spcAft>
              <a:buFont typeface="Arial" charset="0"/>
              <a:buNone/>
              <a:defRPr sz="2800" kern="1200">
                <a:solidFill>
                  <a:schemeClr val="tx1">
                    <a:tint val="75000"/>
                  </a:schemeClr>
                </a:solidFill>
                <a:latin typeface="+mn-lt"/>
                <a:ea typeface="ＭＳ Ｐゴシック" charset="0"/>
                <a:cs typeface="+mn-cs"/>
              </a:defRPr>
            </a:lvl2pPr>
            <a:lvl3pPr marL="914400" indent="0" algn="ctr" defTabSz="457200" rtl="0" fontAlgn="base">
              <a:spcBef>
                <a:spcPct val="20000"/>
              </a:spcBef>
              <a:spcAft>
                <a:spcPct val="0"/>
              </a:spcAft>
              <a:buFont typeface="Arial" charset="0"/>
              <a:buNone/>
              <a:defRPr sz="2400" kern="1200">
                <a:solidFill>
                  <a:schemeClr val="tx1">
                    <a:tint val="75000"/>
                  </a:schemeClr>
                </a:solidFill>
                <a:latin typeface="+mn-lt"/>
                <a:ea typeface="ＭＳ Ｐゴシック" charset="0"/>
                <a:cs typeface="+mn-cs"/>
              </a:defRPr>
            </a:lvl3pPr>
            <a:lvl4pPr marL="1371600" indent="0" algn="ctr" defTabSz="457200" rtl="0" fontAlgn="base">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4pPr>
            <a:lvl5pPr marL="1828800" indent="0" algn="ctr" defTabSz="457200" rtl="0" fontAlgn="base">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800" dirty="0" smtClean="0">
                <a:solidFill>
                  <a:srgbClr val="FFC830"/>
                </a:solidFill>
                <a:ea typeface="ＭＳ Ｐゴシック" pitchFamily="34" charset="-128"/>
              </a:rPr>
              <a:t>Tyler Ringstad</a:t>
            </a:r>
          </a:p>
          <a:p>
            <a:r>
              <a:rPr lang="en-US" sz="1800" dirty="0" smtClean="0">
                <a:solidFill>
                  <a:srgbClr val="FFC830"/>
                </a:solidFill>
                <a:ea typeface="ＭＳ Ｐゴシック" pitchFamily="34" charset="-128"/>
              </a:rPr>
              <a:t>Advanced Consultant</a:t>
            </a:r>
          </a:p>
          <a:p>
            <a:r>
              <a:rPr lang="en-US" sz="1800" dirty="0" smtClean="0">
                <a:solidFill>
                  <a:srgbClr val="FFC830"/>
                </a:solidFill>
                <a:ea typeface="ＭＳ Ｐゴシック" pitchFamily="34" charset="-128"/>
              </a:rPr>
              <a:t>NDSU Center for Writers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722125"/>
          </a:xfrm>
        </p:spPr>
        <p:txBody>
          <a:bodyPr/>
          <a:lstStyle/>
          <a:p>
            <a:r>
              <a:rPr lang="en-US" dirty="0" smtClean="0"/>
              <a:t>Concluding Questions?</a:t>
            </a:r>
            <a:endParaRPr lang="en-US" dirty="0"/>
          </a:p>
        </p:txBody>
      </p:sp>
    </p:spTree>
    <p:extLst>
      <p:ext uri="{BB962C8B-B14F-4D97-AF65-F5344CB8AC3E}">
        <p14:creationId xmlns:p14="http://schemas.microsoft.com/office/powerpoint/2010/main" val="16414364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 Your Knowledge</a:t>
            </a:r>
            <a:endParaRPr lang="en-US" dirty="0"/>
          </a:p>
        </p:txBody>
      </p:sp>
      <p:sp>
        <p:nvSpPr>
          <p:cNvPr id="3" name="Content Placeholder 2"/>
          <p:cNvSpPr>
            <a:spLocks noGrp="1"/>
          </p:cNvSpPr>
          <p:nvPr>
            <p:ph idx="1"/>
          </p:nvPr>
        </p:nvSpPr>
        <p:spPr/>
        <p:txBody>
          <a:bodyPr/>
          <a:lstStyle/>
          <a:p>
            <a:r>
              <a:rPr lang="en-US" dirty="0" smtClean="0"/>
              <a:t>Revise your own conclusion</a:t>
            </a:r>
          </a:p>
          <a:p>
            <a:endParaRPr lang="en-US" dirty="0"/>
          </a:p>
          <a:p>
            <a:pPr marL="0" indent="0" algn="ctr">
              <a:buNone/>
            </a:pPr>
            <a:r>
              <a:rPr lang="en-US" dirty="0" smtClean="0"/>
              <a:t>OR</a:t>
            </a:r>
          </a:p>
          <a:p>
            <a:pPr marL="0" indent="0" algn="ctr">
              <a:buNone/>
            </a:pPr>
            <a:endParaRPr lang="en-US" dirty="0"/>
          </a:p>
          <a:p>
            <a:pPr>
              <a:buFont typeface="Arial" panose="020B0604020202020204" pitchFamily="34" charset="0"/>
              <a:buChar char="•"/>
            </a:pPr>
            <a:r>
              <a:rPr lang="en-US" dirty="0" smtClean="0"/>
              <a:t>Create a new conclusion that relates to the introduction </a:t>
            </a:r>
            <a:endParaRPr lang="en-US" dirty="0"/>
          </a:p>
        </p:txBody>
      </p:sp>
    </p:spTree>
    <p:extLst>
      <p:ext uri="{BB962C8B-B14F-4D97-AF65-F5344CB8AC3E}">
        <p14:creationId xmlns:p14="http://schemas.microsoft.com/office/powerpoint/2010/main" val="22407280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 us what you think!</a:t>
            </a:r>
            <a:endParaRPr lang="en-US" dirty="0"/>
          </a:p>
        </p:txBody>
      </p:sp>
      <p:sp>
        <p:nvSpPr>
          <p:cNvPr id="3" name="Content Placeholder 2"/>
          <p:cNvSpPr>
            <a:spLocks noGrp="1"/>
          </p:cNvSpPr>
          <p:nvPr>
            <p:ph idx="1"/>
          </p:nvPr>
        </p:nvSpPr>
        <p:spPr/>
        <p:txBody>
          <a:bodyPr/>
          <a:lstStyle/>
          <a:p>
            <a:pPr marL="0" indent="0">
              <a:buNone/>
            </a:pPr>
            <a:endParaRPr lang="en-US" dirty="0" smtClean="0"/>
          </a:p>
          <a:p>
            <a:endParaRPr lang="en-US" dirty="0"/>
          </a:p>
          <a:p>
            <a:pPr marL="0" indent="0" algn="ctr">
              <a:buNone/>
            </a:pPr>
            <a:r>
              <a:rPr lang="en-US" sz="4400" b="1" dirty="0" smtClean="0"/>
              <a:t>Thanks for coming!</a:t>
            </a:r>
          </a:p>
        </p:txBody>
      </p:sp>
    </p:spTree>
    <p:extLst>
      <p:ext uri="{BB962C8B-B14F-4D97-AF65-F5344CB8AC3E}">
        <p14:creationId xmlns:p14="http://schemas.microsoft.com/office/powerpoint/2010/main" val="3956522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idx="1"/>
          </p:nvPr>
        </p:nvSpPr>
        <p:spPr/>
        <p:txBody>
          <a:bodyPr/>
          <a:lstStyle/>
          <a:p>
            <a:r>
              <a:rPr lang="en-US" dirty="0" smtClean="0"/>
              <a:t>We want to know a few things:</a:t>
            </a:r>
          </a:p>
          <a:p>
            <a:pPr lvl="1"/>
            <a:r>
              <a:rPr lang="en-US" dirty="0" smtClean="0"/>
              <a:t>What do you </a:t>
            </a:r>
            <a:r>
              <a:rPr lang="en-US" b="1" dirty="0" smtClean="0"/>
              <a:t>already know </a:t>
            </a:r>
            <a:r>
              <a:rPr lang="en-US" dirty="0" smtClean="0"/>
              <a:t>about intros and conclusions?</a:t>
            </a:r>
          </a:p>
          <a:p>
            <a:pPr lvl="1"/>
            <a:r>
              <a:rPr lang="en-US" dirty="0" smtClean="0"/>
              <a:t>What do you </a:t>
            </a:r>
            <a:r>
              <a:rPr lang="en-US" b="1" dirty="0" smtClean="0"/>
              <a:t>want to know?</a:t>
            </a:r>
          </a:p>
          <a:p>
            <a:pPr marL="457200" lvl="1" indent="0">
              <a:buNone/>
            </a:pPr>
            <a:endParaRPr lang="en-US" b="1" dirty="0" smtClean="0"/>
          </a:p>
          <a:p>
            <a:pPr marL="457200" lvl="1" indent="0">
              <a:buNone/>
            </a:pPr>
            <a:r>
              <a:rPr lang="en-US" dirty="0" smtClean="0"/>
              <a:t>Jot these down on the handout! </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1101273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Objectives</a:t>
            </a:r>
            <a:endParaRPr lang="en-US" dirty="0"/>
          </a:p>
        </p:txBody>
      </p:sp>
      <p:sp>
        <p:nvSpPr>
          <p:cNvPr id="3" name="Content Placeholder 2"/>
          <p:cNvSpPr>
            <a:spLocks noGrp="1"/>
          </p:cNvSpPr>
          <p:nvPr>
            <p:ph idx="1"/>
          </p:nvPr>
        </p:nvSpPr>
        <p:spPr/>
        <p:txBody>
          <a:bodyPr/>
          <a:lstStyle/>
          <a:p>
            <a:r>
              <a:rPr lang="en-US" dirty="0" smtClean="0"/>
              <a:t>Discuss the structure of an introduction and conclusion</a:t>
            </a:r>
          </a:p>
          <a:p>
            <a:pPr marL="0" indent="0">
              <a:buNone/>
            </a:pPr>
            <a:endParaRPr lang="en-US" dirty="0" smtClean="0"/>
          </a:p>
          <a:p>
            <a:r>
              <a:rPr lang="en-US" dirty="0" smtClean="0"/>
              <a:t>Identify crucial components to include in an introduction and conclusion</a:t>
            </a:r>
          </a:p>
          <a:p>
            <a:endParaRPr lang="en-US" dirty="0" smtClean="0"/>
          </a:p>
          <a:p>
            <a:r>
              <a:rPr lang="en-US" dirty="0" smtClean="0"/>
              <a:t>Individually modify or create introductions and conclusions</a:t>
            </a:r>
            <a:endParaRPr lang="en-US" dirty="0"/>
          </a:p>
        </p:txBody>
      </p:sp>
    </p:spTree>
    <p:extLst>
      <p:ext uri="{BB962C8B-B14F-4D97-AF65-F5344CB8AC3E}">
        <p14:creationId xmlns:p14="http://schemas.microsoft.com/office/powerpoint/2010/main" val="1024573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66146"/>
            <a:ext cx="8229600" cy="1143000"/>
          </a:xfrm>
        </p:spPr>
        <p:txBody>
          <a:bodyPr/>
          <a:lstStyle/>
          <a:p>
            <a:r>
              <a:rPr lang="en-US" dirty="0" smtClean="0"/>
              <a:t>Address Know/Want to Know</a:t>
            </a:r>
            <a:endParaRPr lang="en-US" dirty="0"/>
          </a:p>
        </p:txBody>
      </p:sp>
    </p:spTree>
    <p:extLst>
      <p:ext uri="{BB962C8B-B14F-4D97-AF65-F5344CB8AC3E}">
        <p14:creationId xmlns:p14="http://schemas.microsoft.com/office/powerpoint/2010/main" val="3693838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 Quick Tip</a:t>
            </a:r>
            <a:endParaRPr lang="en-US" dirty="0"/>
          </a:p>
        </p:txBody>
      </p:sp>
      <p:sp>
        <p:nvSpPr>
          <p:cNvPr id="3" name="Content Placeholder 2"/>
          <p:cNvSpPr>
            <a:spLocks noGrp="1"/>
          </p:cNvSpPr>
          <p:nvPr>
            <p:ph idx="1"/>
          </p:nvPr>
        </p:nvSpPr>
        <p:spPr/>
        <p:txBody>
          <a:bodyPr/>
          <a:lstStyle/>
          <a:p>
            <a:pPr algn="ctr">
              <a:buFont typeface="Arial" panose="020B0604020202020204" pitchFamily="34" charset="0"/>
              <a:buChar char="•"/>
            </a:pPr>
            <a:r>
              <a:rPr lang="en-US" sz="4400" dirty="0" smtClean="0"/>
              <a:t>Write your introduction </a:t>
            </a:r>
            <a:r>
              <a:rPr lang="en-US" sz="4400" b="1" u="sng" dirty="0" smtClean="0"/>
              <a:t>after</a:t>
            </a:r>
            <a:r>
              <a:rPr lang="en-US" sz="4400" dirty="0" smtClean="0"/>
              <a:t> you have written the paper!</a:t>
            </a:r>
            <a:endParaRPr lang="en-US" sz="4400" dirty="0"/>
          </a:p>
        </p:txBody>
      </p:sp>
    </p:spTree>
    <p:extLst>
      <p:ext uri="{BB962C8B-B14F-4D97-AF65-F5344CB8AC3E}">
        <p14:creationId xmlns:p14="http://schemas.microsoft.com/office/powerpoint/2010/main" val="4189760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an Introduction!</a:t>
            </a:r>
            <a:endParaRPr lang="en-US" dirty="0"/>
          </a:p>
        </p:txBody>
      </p:sp>
      <p:sp>
        <p:nvSpPr>
          <p:cNvPr id="3" name="Content Placeholder 2"/>
          <p:cNvSpPr>
            <a:spLocks noGrp="1"/>
          </p:cNvSpPr>
          <p:nvPr>
            <p:ph idx="1"/>
          </p:nvPr>
        </p:nvSpPr>
        <p:spPr/>
        <p:txBody>
          <a:bodyPr/>
          <a:lstStyle/>
          <a:p>
            <a:r>
              <a:rPr lang="en-US" dirty="0" smtClean="0"/>
              <a:t>Pair up/or work individually</a:t>
            </a:r>
          </a:p>
          <a:p>
            <a:endParaRPr lang="en-US" dirty="0" smtClean="0"/>
          </a:p>
          <a:p>
            <a:r>
              <a:rPr lang="en-US" dirty="0" smtClean="0"/>
              <a:t>Create an introduction by putting the sentences in order.</a:t>
            </a:r>
          </a:p>
          <a:p>
            <a:endParaRPr lang="en-US" dirty="0"/>
          </a:p>
          <a:p>
            <a:r>
              <a:rPr lang="en-US" dirty="0" smtClean="0"/>
              <a:t>*Remember why you chose the order you did</a:t>
            </a:r>
          </a:p>
          <a:p>
            <a:endParaRPr lang="en-US" dirty="0"/>
          </a:p>
        </p:txBody>
      </p:sp>
    </p:spTree>
    <p:extLst>
      <p:ext uri="{BB962C8B-B14F-4D97-AF65-F5344CB8AC3E}">
        <p14:creationId xmlns:p14="http://schemas.microsoft.com/office/powerpoint/2010/main" val="636757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60402"/>
          </a:xfrm>
        </p:spPr>
        <p:txBody>
          <a:bodyPr/>
          <a:lstStyle/>
          <a:p>
            <a:r>
              <a:rPr lang="en-US" dirty="0" smtClean="0"/>
              <a:t>Intro Discussion</a:t>
            </a:r>
            <a:endParaRPr lang="en-US" dirty="0"/>
          </a:p>
        </p:txBody>
      </p:sp>
    </p:spTree>
    <p:extLst>
      <p:ext uri="{BB962C8B-B14F-4D97-AF65-F5344CB8AC3E}">
        <p14:creationId xmlns:p14="http://schemas.microsoft.com/office/powerpoint/2010/main" val="1827857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built an intro, too! </a:t>
            </a:r>
            <a:endParaRPr lang="en-US" dirty="0"/>
          </a:p>
        </p:txBody>
      </p:sp>
      <p:sp>
        <p:nvSpPr>
          <p:cNvPr id="3" name="Content Placeholder 2"/>
          <p:cNvSpPr>
            <a:spLocks noGrp="1"/>
          </p:cNvSpPr>
          <p:nvPr>
            <p:ph idx="1"/>
          </p:nvPr>
        </p:nvSpPr>
        <p:spPr>
          <a:xfrm>
            <a:off x="457200" y="1600200"/>
            <a:ext cx="8229600" cy="4465319"/>
          </a:xfrm>
        </p:spPr>
        <p:txBody>
          <a:bodyPr/>
          <a:lstStyle/>
          <a:p>
            <a:r>
              <a:rPr lang="en-US" sz="1800" dirty="0">
                <a:solidFill>
                  <a:srgbClr val="FF0000"/>
                </a:solidFill>
              </a:rPr>
              <a:t>Let’s head back to the ‘90s.  Some pretty cool things happened: we had a president impeached, Radiohead released </a:t>
            </a:r>
            <a:r>
              <a:rPr lang="en-US" sz="1800" i="1" dirty="0">
                <a:solidFill>
                  <a:srgbClr val="FF0000"/>
                </a:solidFill>
              </a:rPr>
              <a:t>OK Computer</a:t>
            </a:r>
            <a:r>
              <a:rPr lang="en-US" sz="1800" dirty="0">
                <a:solidFill>
                  <a:srgbClr val="FF0000"/>
                </a:solidFill>
              </a:rPr>
              <a:t>, I was born, and – best of all – games like </a:t>
            </a:r>
            <a:r>
              <a:rPr lang="en-US" sz="1800" dirty="0" err="1">
                <a:solidFill>
                  <a:srgbClr val="FF0000"/>
                </a:solidFill>
              </a:rPr>
              <a:t>Starcraft</a:t>
            </a:r>
            <a:r>
              <a:rPr lang="en-US" sz="1800" dirty="0">
                <a:solidFill>
                  <a:srgbClr val="FF0000"/>
                </a:solidFill>
              </a:rPr>
              <a:t> were released, changing up the way we see the internet, sports, and the world.  </a:t>
            </a:r>
            <a:r>
              <a:rPr lang="en-US" sz="1800" dirty="0" err="1">
                <a:solidFill>
                  <a:srgbClr val="00B0F0"/>
                </a:solidFill>
              </a:rPr>
              <a:t>Starcraft</a:t>
            </a:r>
            <a:r>
              <a:rPr lang="en-US" sz="1800" dirty="0">
                <a:solidFill>
                  <a:srgbClr val="00B0F0"/>
                </a:solidFill>
              </a:rPr>
              <a:t>, a video game released by the company Blizzard in 1998, was more than just a simple game for entertainment.</a:t>
            </a:r>
            <a:r>
              <a:rPr lang="en-US" sz="1800" dirty="0"/>
              <a:t>  </a:t>
            </a:r>
            <a:r>
              <a:rPr lang="en-US" sz="1800" dirty="0">
                <a:solidFill>
                  <a:srgbClr val="92D050"/>
                </a:solidFill>
              </a:rPr>
              <a:t>Before too long, </a:t>
            </a:r>
            <a:r>
              <a:rPr lang="en-US" sz="1800" dirty="0" err="1">
                <a:solidFill>
                  <a:srgbClr val="92D050"/>
                </a:solidFill>
              </a:rPr>
              <a:t>Starcraft</a:t>
            </a:r>
            <a:r>
              <a:rPr lang="en-US" sz="1800" dirty="0">
                <a:solidFill>
                  <a:srgbClr val="92D050"/>
                </a:solidFill>
              </a:rPr>
              <a:t> would be played competitively, between players who make their living off the game practicing full time in gaming houses funded by sponsors. </a:t>
            </a:r>
            <a:r>
              <a:rPr lang="en-US" sz="1800" dirty="0"/>
              <a:t> </a:t>
            </a:r>
            <a:r>
              <a:rPr lang="en-US" sz="1800" dirty="0">
                <a:solidFill>
                  <a:srgbClr val="FFFF00"/>
                </a:solidFill>
              </a:rPr>
              <a:t>These professional video game competitions would eventually be given the label “</a:t>
            </a:r>
            <a:r>
              <a:rPr lang="en-US" sz="1800" dirty="0" err="1">
                <a:solidFill>
                  <a:srgbClr val="FFFF00"/>
                </a:solidFill>
              </a:rPr>
              <a:t>eSports</a:t>
            </a:r>
            <a:r>
              <a:rPr lang="en-US" sz="1800" dirty="0">
                <a:solidFill>
                  <a:srgbClr val="FFFF00"/>
                </a:solidFill>
              </a:rPr>
              <a:t>.” </a:t>
            </a:r>
            <a:r>
              <a:rPr lang="en-US" sz="1800" dirty="0">
                <a:solidFill>
                  <a:schemeClr val="accent4">
                    <a:lumMod val="60000"/>
                    <a:lumOff val="40000"/>
                  </a:schemeClr>
                </a:solidFill>
              </a:rPr>
              <a:t>Along with this new movement, there is a legitimate question being raised about whether or not professional video gaming is a sport, and why people should even care at all. </a:t>
            </a:r>
            <a:r>
              <a:rPr lang="en-US" sz="1800" dirty="0">
                <a:solidFill>
                  <a:schemeClr val="accent6">
                    <a:lumMod val="75000"/>
                  </a:schemeClr>
                </a:solidFill>
              </a:rPr>
              <a:t> I believe both that professional video gaming can be considered a sport and that there are important reasons to pay attention to this new movement.  To get into this, I will analyze what it means to be a sport, and how </a:t>
            </a:r>
            <a:r>
              <a:rPr lang="en-US" sz="1800" dirty="0" err="1">
                <a:solidFill>
                  <a:schemeClr val="accent6">
                    <a:lumMod val="75000"/>
                  </a:schemeClr>
                </a:solidFill>
              </a:rPr>
              <a:t>eSports</a:t>
            </a:r>
            <a:r>
              <a:rPr lang="en-US" sz="1800" dirty="0">
                <a:solidFill>
                  <a:schemeClr val="accent6">
                    <a:lumMod val="75000"/>
                  </a:schemeClr>
                </a:solidFill>
              </a:rPr>
              <a:t> fits in to those categories.</a:t>
            </a:r>
          </a:p>
          <a:p>
            <a:r>
              <a:rPr lang="en-US" sz="1800" dirty="0"/>
              <a:t/>
            </a:r>
            <a:br>
              <a:rPr lang="en-US" sz="1800" dirty="0"/>
            </a:br>
            <a:endParaRPr lang="en-US" sz="1800" dirty="0"/>
          </a:p>
        </p:txBody>
      </p:sp>
    </p:spTree>
    <p:extLst>
      <p:ext uri="{BB962C8B-B14F-4D97-AF65-F5344CB8AC3E}">
        <p14:creationId xmlns:p14="http://schemas.microsoft.com/office/powerpoint/2010/main" val="325432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ndsu-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ndsu-template1</Template>
  <TotalTime>2412</TotalTime>
  <Words>588</Words>
  <Application>Microsoft Office PowerPoint</Application>
  <PresentationFormat>On-screen Show (4:3)</PresentationFormat>
  <Paragraphs>95</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ＭＳ Ｐゴシック</vt:lpstr>
      <vt:lpstr>Arial</vt:lpstr>
      <vt:lpstr>Calibri</vt:lpstr>
      <vt:lpstr>Wingdings</vt:lpstr>
      <vt:lpstr>ndsu-template1</vt:lpstr>
      <vt:lpstr>PowerPoint Presentation</vt:lpstr>
      <vt:lpstr>Writing Introductions and Conclusions</vt:lpstr>
      <vt:lpstr>Welcome!</vt:lpstr>
      <vt:lpstr>Session Objectives</vt:lpstr>
      <vt:lpstr>Address Know/Want to Know</vt:lpstr>
      <vt:lpstr> A Quick Tip</vt:lpstr>
      <vt:lpstr>Build an Introduction!</vt:lpstr>
      <vt:lpstr>Intro Discussion</vt:lpstr>
      <vt:lpstr>We built an intro, too! </vt:lpstr>
      <vt:lpstr>Introduction Structure</vt:lpstr>
      <vt:lpstr>What makes a good opening?</vt:lpstr>
      <vt:lpstr>Examples of General Statements</vt:lpstr>
      <vt:lpstr>Another Example</vt:lpstr>
      <vt:lpstr>Reflection/Questions</vt:lpstr>
      <vt:lpstr>Apply Your Knowledge</vt:lpstr>
      <vt:lpstr>Sample Thesis Statements</vt:lpstr>
      <vt:lpstr>What makes a good conclusion?</vt:lpstr>
      <vt:lpstr>Conclusion Example</vt:lpstr>
      <vt:lpstr>PowerPoint Presentation</vt:lpstr>
      <vt:lpstr>Concluding Questions?</vt:lpstr>
      <vt:lpstr>Apply Your Knowledge</vt:lpstr>
      <vt:lpstr>Tell us what you think!</vt:lpstr>
    </vt:vector>
  </TitlesOfParts>
  <Company>North Dakota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The School Of</dc:creator>
  <cp:lastModifiedBy>Karen Peirce</cp:lastModifiedBy>
  <cp:revision>84</cp:revision>
  <cp:lastPrinted>2014-02-05T22:21:21Z</cp:lastPrinted>
  <dcterms:created xsi:type="dcterms:W3CDTF">2012-03-16T18:54:36Z</dcterms:created>
  <dcterms:modified xsi:type="dcterms:W3CDTF">2015-02-11T14:36:07Z</dcterms:modified>
</cp:coreProperties>
</file>