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257" r:id="rId3"/>
    <p:sldId id="262" r:id="rId4"/>
    <p:sldId id="263" r:id="rId5"/>
    <p:sldId id="265" r:id="rId6"/>
    <p:sldId id="258" r:id="rId7"/>
    <p:sldId id="259" r:id="rId8"/>
    <p:sldId id="268" r:id="rId9"/>
    <p:sldId id="260" r:id="rId10"/>
    <p:sldId id="287" r:id="rId11"/>
    <p:sldId id="288" r:id="rId12"/>
    <p:sldId id="289" r:id="rId13"/>
    <p:sldId id="290" r:id="rId14"/>
    <p:sldId id="291" r:id="rId15"/>
    <p:sldId id="292" r:id="rId16"/>
    <p:sldId id="293" r:id="rId17"/>
    <p:sldId id="294" r:id="rId18"/>
    <p:sldId id="295" r:id="rId19"/>
    <p:sldId id="296" r:id="rId20"/>
    <p:sldId id="273" r:id="rId21"/>
    <p:sldId id="274" r:id="rId22"/>
    <p:sldId id="275" r:id="rId23"/>
    <p:sldId id="276" r:id="rId24"/>
    <p:sldId id="297" r:id="rId25"/>
    <p:sldId id="278" r:id="rId26"/>
    <p:sldId id="277" r:id="rId27"/>
    <p:sldId id="286" r:id="rId28"/>
    <p:sldId id="282" r:id="rId29"/>
    <p:sldId id="280" r:id="rId30"/>
    <p:sldId id="284" r:id="rId31"/>
    <p:sldId id="283" r:id="rId32"/>
    <p:sldId id="28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e School Of" initials="TSO" lastIdx="1" clrIdx="0"/>
  <p:cmAuthor id="1" name="Rachel" initials="R" lastIdx="1"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78"/>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801F32-5B18-45F7-A8FF-C7FFC62CD078}" type="datetimeFigureOut">
              <a:rPr lang="en-US" smtClean="0"/>
              <a:pPr/>
              <a:t>6/20/2011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FE6DC5-B99F-463B-B37A-23ACD56FC41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a:t>
            </a:r>
            <a:r>
              <a:rPr lang="en-US" baseline="0" dirty="0" smtClean="0"/>
              <a:t> 2 (one SF, one SM) left exclusively for external reasons.  </a:t>
            </a:r>
          </a:p>
          <a:p>
            <a:r>
              <a:rPr lang="en-US" baseline="0" dirty="0" smtClean="0"/>
              <a:t>Leadership: five left in part because of conflicts involving their supervisors.  Four in part because of not feeling listened to by administration. </a:t>
            </a:r>
            <a:endParaRPr lang="en-US" dirty="0"/>
          </a:p>
        </p:txBody>
      </p:sp>
      <p:sp>
        <p:nvSpPr>
          <p:cNvPr id="4" name="Slide Number Placeholder 3"/>
          <p:cNvSpPr>
            <a:spLocks noGrp="1"/>
          </p:cNvSpPr>
          <p:nvPr>
            <p:ph type="sldNum" sz="quarter" idx="10"/>
          </p:nvPr>
        </p:nvSpPr>
        <p:spPr/>
        <p:txBody>
          <a:bodyPr/>
          <a:lstStyle/>
          <a:p>
            <a:fld id="{BCFE6DC5-B99F-463B-B37A-23ACD56FC412}"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Other studies</a:t>
            </a:r>
            <a:r>
              <a:rPr lang="en-US" baseline="0" dirty="0" smtClean="0"/>
              <a:t> did not mention Hiring practices as impacting satisfaction/turnover. </a:t>
            </a:r>
            <a:endParaRPr lang="en-US" dirty="0"/>
          </a:p>
        </p:txBody>
      </p:sp>
      <p:sp>
        <p:nvSpPr>
          <p:cNvPr id="4" name="Slide Number Placeholder 3"/>
          <p:cNvSpPr>
            <a:spLocks noGrp="1"/>
          </p:cNvSpPr>
          <p:nvPr>
            <p:ph type="sldNum" sz="quarter" idx="10"/>
          </p:nvPr>
        </p:nvSpPr>
        <p:spPr/>
        <p:txBody>
          <a:bodyPr/>
          <a:lstStyle/>
          <a:p>
            <a:fld id="{BCFE6DC5-B99F-463B-B37A-23ACD56FC412}"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latin typeface="+mn-lt"/>
                <a:ea typeface="+mn-ea"/>
                <a:cs typeface="+mn-cs"/>
              </a:rPr>
              <a:t>Research challenges were also brought up by 14 (four NF, one SF, four NM, five SM) participants.  Four (one NF, two NM, one SM) faculty members felt that high quality research was not supported and/or valued at NDSU. Five (one NF, one SF, three SM) participants spoke about wishing for more time for research. Lack of departmental research support concerned five (two NF, one SF, one NM, one SM) faculty members. Five (two NF, one NM, two SM) faculty members mentioned that they struggled with being the only people in their departments researching in their specific areas. </a:t>
            </a:r>
          </a:p>
          <a:p>
            <a:r>
              <a:rPr lang="en-US" sz="1200" kern="1200" dirty="0" smtClean="0">
                <a:solidFill>
                  <a:schemeClr val="tx1"/>
                </a:solidFill>
                <a:latin typeface="+mn-lt"/>
                <a:ea typeface="+mn-ea"/>
                <a:cs typeface="+mn-cs"/>
              </a:rPr>
              <a:t>15 (three NF, two SF, seven NM, three SM) faculty members enjoyed teaching or thought that working with students was a great or the best part of their job. </a:t>
            </a:r>
          </a:p>
          <a:p>
            <a:r>
              <a:rPr lang="en-US" sz="1200" kern="1200" dirty="0" smtClean="0">
                <a:solidFill>
                  <a:schemeClr val="tx1"/>
                </a:solidFill>
                <a:latin typeface="+mn-lt"/>
                <a:ea typeface="+mn-ea"/>
                <a:cs typeface="+mn-cs"/>
              </a:rPr>
              <a:t>six (three SF, two NM, one SM) faculty members acknowledged that they had minimal service obligations. Service ended up taking a lot of four (three NF, one NM) faculty members’ time. </a:t>
            </a:r>
          </a:p>
          <a:p>
            <a:r>
              <a:rPr lang="en-US" sz="1200" kern="1200" dirty="0" smtClean="0">
                <a:solidFill>
                  <a:schemeClr val="tx1"/>
                </a:solidFill>
                <a:latin typeface="+mn-lt"/>
                <a:ea typeface="+mn-ea"/>
                <a:cs typeface="+mn-cs"/>
              </a:rPr>
              <a:t>Many of the positive comments about working in their departments were issued in regards to working with good/nice/friendly people (</a:t>
            </a:r>
            <a:r>
              <a:rPr lang="en-US" sz="1200" i="1" kern="1200" dirty="0" smtClean="0">
                <a:solidFill>
                  <a:schemeClr val="tx1"/>
                </a:solidFill>
                <a:latin typeface="+mn-lt"/>
                <a:ea typeface="+mn-ea"/>
                <a:cs typeface="+mn-cs"/>
              </a:rPr>
              <a:t>n</a:t>
            </a:r>
            <a:r>
              <a:rPr lang="en-US" sz="1200" kern="1200" dirty="0" smtClean="0">
                <a:solidFill>
                  <a:schemeClr val="tx1"/>
                </a:solidFill>
                <a:latin typeface="+mn-lt"/>
                <a:ea typeface="+mn-ea"/>
                <a:cs typeface="+mn-cs"/>
              </a:rPr>
              <a:t>=5: one NF, two SF, one NM, one SM) or saying that they loved/liked/valued/trusted their colleagues (</a:t>
            </a:r>
            <a:r>
              <a:rPr lang="en-US" sz="1200" i="1" kern="1200" dirty="0" smtClean="0">
                <a:solidFill>
                  <a:schemeClr val="tx1"/>
                </a:solidFill>
                <a:latin typeface="+mn-lt"/>
                <a:ea typeface="+mn-ea"/>
                <a:cs typeface="+mn-cs"/>
              </a:rPr>
              <a:t>n</a:t>
            </a:r>
            <a:r>
              <a:rPr lang="en-US" sz="1200" kern="1200" dirty="0" smtClean="0">
                <a:solidFill>
                  <a:schemeClr val="tx1"/>
                </a:solidFill>
                <a:latin typeface="+mn-lt"/>
                <a:ea typeface="+mn-ea"/>
                <a:cs typeface="+mn-cs"/>
              </a:rPr>
              <a:t>=6, one SF, three NM, two SM).</a:t>
            </a:r>
          </a:p>
          <a:p>
            <a:r>
              <a:rPr lang="en-US" sz="1200" kern="1200" dirty="0" smtClean="0">
                <a:solidFill>
                  <a:schemeClr val="tx1"/>
                </a:solidFill>
                <a:latin typeface="+mn-lt"/>
                <a:ea typeface="+mn-ea"/>
                <a:cs typeface="+mn-cs"/>
              </a:rPr>
              <a:t>six (two NF, one SF, two NM, one SM) participants spoke about feeling isolated in their positions. </a:t>
            </a:r>
          </a:p>
          <a:p>
            <a:r>
              <a:rPr lang="en-US" sz="1200" kern="1200" dirty="0" smtClean="0">
                <a:solidFill>
                  <a:schemeClr val="tx1"/>
                </a:solidFill>
                <a:latin typeface="+mn-lt"/>
                <a:ea typeface="+mn-ea"/>
                <a:cs typeface="+mn-cs"/>
              </a:rPr>
              <a:t>Seven (two NF, one SF, three NM, four SM) talked about how there was a generational gap between junior and senior faculty that caused challenges in their departments. </a:t>
            </a:r>
          </a:p>
          <a:p>
            <a:r>
              <a:rPr lang="en-US" sz="1200" kern="1200" dirty="0" smtClean="0">
                <a:solidFill>
                  <a:schemeClr val="tx1"/>
                </a:solidFill>
                <a:latin typeface="+mn-lt"/>
                <a:ea typeface="+mn-ea"/>
                <a:cs typeface="+mn-cs"/>
              </a:rPr>
              <a:t>Scenarios or feelings about unprofessional actions of chairs were disclosed by seven (one NF, three SF, two NM, one SM) faculty members. </a:t>
            </a:r>
          </a:p>
          <a:p>
            <a:r>
              <a:rPr lang="en-US" sz="1200" kern="1200" dirty="0" smtClean="0">
                <a:solidFill>
                  <a:schemeClr val="tx1"/>
                </a:solidFill>
                <a:latin typeface="+mn-lt"/>
                <a:ea typeface="+mn-ea"/>
                <a:cs typeface="+mn-cs"/>
              </a:rPr>
              <a:t>These effective department chairs were also fair, consistent, supportive, and responsive in their leadership (Ambrose et al., 2005). </a:t>
            </a:r>
          </a:p>
          <a:p>
            <a:r>
              <a:rPr lang="en-US" sz="1200" kern="1200" dirty="0" smtClean="0">
                <a:solidFill>
                  <a:schemeClr val="tx1"/>
                </a:solidFill>
                <a:latin typeface="+mn-lt"/>
                <a:ea typeface="+mn-ea"/>
                <a:cs typeface="+mn-cs"/>
              </a:rPr>
              <a:t>When asked about support, 11 (one NF, two SF, four NM, four SM) faculty members stated that they felt supported at NDSU. </a:t>
            </a:r>
          </a:p>
          <a:p>
            <a:r>
              <a:rPr lang="en-US" sz="1200" kern="1200" dirty="0" smtClean="0">
                <a:solidFill>
                  <a:schemeClr val="tx1"/>
                </a:solidFill>
                <a:latin typeface="+mn-lt"/>
                <a:ea typeface="+mn-ea"/>
                <a:cs typeface="+mn-cs"/>
              </a:rPr>
              <a:t>Five (three NF, one SF, one NM) participants identified that they did not feel supported at NDSU. </a:t>
            </a:r>
            <a:endParaRPr lang="en-US" dirty="0"/>
          </a:p>
        </p:txBody>
      </p:sp>
      <p:sp>
        <p:nvSpPr>
          <p:cNvPr id="4" name="Slide Number Placeholder 3"/>
          <p:cNvSpPr>
            <a:spLocks noGrp="1"/>
          </p:cNvSpPr>
          <p:nvPr>
            <p:ph type="sldNum" sz="quarter" idx="10"/>
          </p:nvPr>
        </p:nvSpPr>
        <p:spPr/>
        <p:txBody>
          <a:bodyPr/>
          <a:lstStyle/>
          <a:p>
            <a:fld id="{BCFE6DC5-B99F-463B-B37A-23ACD56FC412}" type="slidenum">
              <a:rPr lang="en-US" smtClean="0"/>
              <a:pPr/>
              <a:t>22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*other studies reviewed did</a:t>
            </a:r>
            <a:r>
              <a:rPr lang="en-US" sz="1200" kern="1200" baseline="0" dirty="0" smtClean="0">
                <a:solidFill>
                  <a:schemeClr val="tx1"/>
                </a:solidFill>
                <a:latin typeface="+mn-lt"/>
                <a:ea typeface="+mn-ea"/>
                <a:cs typeface="+mn-cs"/>
              </a:rPr>
              <a:t> not explore</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These participants cited a variety of reasons such as</a:t>
            </a:r>
          </a:p>
          <a:p>
            <a:endParaRPr lang="en-US" dirty="0"/>
          </a:p>
        </p:txBody>
      </p:sp>
      <p:sp>
        <p:nvSpPr>
          <p:cNvPr id="4" name="Slide Number Placeholder 3"/>
          <p:cNvSpPr>
            <a:spLocks noGrp="1"/>
          </p:cNvSpPr>
          <p:nvPr>
            <p:ph type="sldNum" sz="quarter" idx="10"/>
          </p:nvPr>
        </p:nvSpPr>
        <p:spPr/>
        <p:txBody>
          <a:bodyPr/>
          <a:lstStyle/>
          <a:p>
            <a:fld id="{BCFE6DC5-B99F-463B-B37A-23ACD56FC412}"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8F14F74-5B6E-419F-B67D-C06C5882CC54}" type="datetimeFigureOut">
              <a:rPr lang="en-US" smtClean="0"/>
              <a:pPr/>
              <a:t>6/20/2011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A6503A-9303-454A-B5A1-BDED8980F6C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F14F74-5B6E-419F-B67D-C06C5882CC54}" type="datetimeFigureOut">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6503A-9303-454A-B5A1-BDED8980F6C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A6503A-9303-454A-B5A1-BDED8980F6C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F14F74-5B6E-419F-B67D-C06C5882CC54}" type="datetimeFigureOut">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8F14F74-5B6E-419F-B67D-C06C5882CC54}" type="datetimeFigureOut">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A6503A-9303-454A-B5A1-BDED8980F6C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8F14F74-5B6E-419F-B67D-C06C5882CC54}" type="datetimeFigureOut">
              <a:rPr lang="en-US" smtClean="0"/>
              <a:pPr/>
              <a:t>6/20/2011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A6503A-9303-454A-B5A1-BDED8980F6C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8F14F74-5B6E-419F-B67D-C06C5882CC54}" type="datetimeFigureOut">
              <a:rPr lang="en-US" smtClean="0"/>
              <a:pPr/>
              <a:t>6/20/2011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6503A-9303-454A-B5A1-BDED8980F6C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8F14F74-5B6E-419F-B67D-C06C5882CC54}" type="datetimeFigureOut">
              <a:rPr lang="en-US" smtClean="0"/>
              <a:pPr/>
              <a:t>6/20/2011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A6503A-9303-454A-B5A1-BDED8980F6C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F14F74-5B6E-419F-B67D-C06C5882CC54}" type="datetimeFigureOut">
              <a:rPr lang="en-US" smtClean="0"/>
              <a:pPr/>
              <a:t>6/20/2011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A6503A-9303-454A-B5A1-BDED8980F6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8F14F74-5B6E-419F-B67D-C06C5882CC54}" type="datetimeFigureOut">
              <a:rPr lang="en-US" smtClean="0"/>
              <a:pPr/>
              <a:t>6/20/2011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A6503A-9303-454A-B5A1-BDED8980F6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A6503A-9303-454A-B5A1-BDED8980F6C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8F14F74-5B6E-419F-B67D-C06C5882CC54}" type="datetimeFigureOut">
              <a:rPr lang="en-US" smtClean="0"/>
              <a:pPr/>
              <a:t>6/20/2011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A6503A-9303-454A-B5A1-BDED8980F6C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8F14F74-5B6E-419F-B67D-C06C5882CC54}" type="datetimeFigureOut">
              <a:rPr lang="en-US" smtClean="0"/>
              <a:pPr/>
              <a:t>6/20/2011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8F14F74-5B6E-419F-B67D-C06C5882CC54}" type="datetimeFigureOut">
              <a:rPr lang="en-US" smtClean="0"/>
              <a:pPr/>
              <a:t>6/20/2011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A6503A-9303-454A-B5A1-BDED8980F6C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en-US" sz="3200" dirty="0" smtClean="0"/>
              <a:t>Rachel Benz </a:t>
            </a:r>
          </a:p>
          <a:p>
            <a:endParaRPr lang="en-US" sz="3200" dirty="0" smtClean="0"/>
          </a:p>
          <a:p>
            <a:r>
              <a:rPr lang="en-US" sz="1800" dirty="0" smtClean="0"/>
              <a:t>M.S. School counseling</a:t>
            </a:r>
          </a:p>
          <a:p>
            <a:r>
              <a:rPr lang="en-US" sz="1800" dirty="0" smtClean="0"/>
              <a:t>FORWARD Scholar</a:t>
            </a:r>
            <a:endParaRPr lang="en-US" sz="1800" dirty="0"/>
          </a:p>
        </p:txBody>
      </p:sp>
      <p:sp>
        <p:nvSpPr>
          <p:cNvPr id="2" name="Title 1"/>
          <p:cNvSpPr>
            <a:spLocks noGrp="1"/>
          </p:cNvSpPr>
          <p:nvPr>
            <p:ph type="ctrTitle"/>
          </p:nvPr>
        </p:nvSpPr>
        <p:spPr/>
        <p:txBody>
          <a:bodyPr/>
          <a:lstStyle/>
          <a:p>
            <a:r>
              <a:rPr lang="en-US" dirty="0" smtClean="0"/>
              <a:t>NDSU Faculty Turnover Study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NM1</a:t>
            </a:r>
            <a:endParaRPr lang="en-US" dirty="0"/>
          </a:p>
        </p:txBody>
      </p:sp>
      <p:sp>
        <p:nvSpPr>
          <p:cNvPr id="3" name="Text Placeholder 2"/>
          <p:cNvSpPr>
            <a:spLocks noGrp="1"/>
          </p:cNvSpPr>
          <p:nvPr>
            <p:ph type="body" sz="half" idx="3"/>
          </p:nvPr>
        </p:nvSpPr>
        <p:spPr/>
        <p:txBody>
          <a:bodyPr/>
          <a:lstStyle/>
          <a:p>
            <a:r>
              <a:rPr lang="en-US" dirty="0" smtClean="0"/>
              <a:t>NF2</a:t>
            </a:r>
            <a:endParaRPr lang="en-US" dirty="0"/>
          </a:p>
        </p:txBody>
      </p:sp>
      <p:sp>
        <p:nvSpPr>
          <p:cNvPr id="4" name="Content Placeholder 3"/>
          <p:cNvSpPr>
            <a:spLocks noGrp="1"/>
          </p:cNvSpPr>
          <p:nvPr>
            <p:ph sz="quarter" idx="2"/>
          </p:nvPr>
        </p:nvSpPr>
        <p:spPr/>
        <p:txBody>
          <a:bodyPr>
            <a:normAutofit fontScale="92500" lnSpcReduction="10000"/>
          </a:bodyPr>
          <a:lstStyle/>
          <a:p>
            <a:r>
              <a:rPr lang="en-US" dirty="0" smtClean="0"/>
              <a:t>I loved working at NDSU. I loved my time there and you know I would think that I could’ve had a career there and enjoyed my time there very greatly but I did not feel like that was possible in that political environment.</a:t>
            </a:r>
            <a:endParaRPr lang="en-US" dirty="0"/>
          </a:p>
        </p:txBody>
      </p:sp>
      <p:sp>
        <p:nvSpPr>
          <p:cNvPr id="5" name="Content Placeholder 4"/>
          <p:cNvSpPr>
            <a:spLocks noGrp="1"/>
          </p:cNvSpPr>
          <p:nvPr>
            <p:ph sz="quarter" idx="4"/>
          </p:nvPr>
        </p:nvSpPr>
        <p:spPr/>
        <p:txBody>
          <a:bodyPr>
            <a:normAutofit fontScale="77500" lnSpcReduction="20000"/>
          </a:bodyPr>
          <a:lstStyle/>
          <a:p>
            <a:r>
              <a:rPr lang="en-US" dirty="0" smtClean="0"/>
              <a:t>I think if you’re kind of a good Midwestern woman uh you know preferably Lutheran um you know and don’t speak up too much in department meetings and um you know don’t </a:t>
            </a:r>
            <a:r>
              <a:rPr lang="en-US" dirty="0" err="1" smtClean="0"/>
              <a:t>don’t</a:t>
            </a:r>
            <a:r>
              <a:rPr lang="en-US" dirty="0" smtClean="0"/>
              <a:t> get too demanding of your students um I think I think you’d do just fine…I think its women who you know stand up for themselves and their ideas who do speak out they have a very hard time.  </a:t>
            </a:r>
          </a:p>
        </p:txBody>
      </p:sp>
      <p:sp>
        <p:nvSpPr>
          <p:cNvPr id="6" name="Title 5"/>
          <p:cNvSpPr>
            <a:spLocks noGrp="1"/>
          </p:cNvSpPr>
          <p:nvPr>
            <p:ph type="title"/>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NM3</a:t>
            </a:r>
            <a:endParaRPr lang="en-US" dirty="0"/>
          </a:p>
        </p:txBody>
      </p:sp>
      <p:sp>
        <p:nvSpPr>
          <p:cNvPr id="3" name="Text Placeholder 2"/>
          <p:cNvSpPr>
            <a:spLocks noGrp="1"/>
          </p:cNvSpPr>
          <p:nvPr>
            <p:ph type="body" sz="half" idx="3"/>
          </p:nvPr>
        </p:nvSpPr>
        <p:spPr/>
        <p:txBody>
          <a:bodyPr/>
          <a:lstStyle/>
          <a:p>
            <a:r>
              <a:rPr lang="en-US" dirty="0" smtClean="0"/>
              <a:t>NM4</a:t>
            </a:r>
            <a:endParaRPr lang="en-US" dirty="0"/>
          </a:p>
        </p:txBody>
      </p:sp>
      <p:sp>
        <p:nvSpPr>
          <p:cNvPr id="4" name="Content Placeholder 3"/>
          <p:cNvSpPr>
            <a:spLocks noGrp="1"/>
          </p:cNvSpPr>
          <p:nvPr>
            <p:ph sz="quarter" idx="2"/>
          </p:nvPr>
        </p:nvSpPr>
        <p:spPr/>
        <p:txBody>
          <a:bodyPr>
            <a:normAutofit fontScale="92500" lnSpcReduction="20000"/>
          </a:bodyPr>
          <a:lstStyle/>
          <a:p>
            <a:r>
              <a:rPr lang="en-US" dirty="0" smtClean="0"/>
              <a:t>Oh well in terms of mentoring we really didn’t have any of that and actually that may have worked out ok if we had just switched my assignment I mean in my department people were sort of left to sink of swim on their own and with teaching that is fine with research I struggled. </a:t>
            </a:r>
            <a:endParaRPr lang="en-US" dirty="0"/>
          </a:p>
        </p:txBody>
      </p:sp>
      <p:sp>
        <p:nvSpPr>
          <p:cNvPr id="5" name="Content Placeholder 4"/>
          <p:cNvSpPr>
            <a:spLocks noGrp="1"/>
          </p:cNvSpPr>
          <p:nvPr>
            <p:ph sz="quarter" idx="4"/>
          </p:nvPr>
        </p:nvSpPr>
        <p:spPr/>
        <p:txBody>
          <a:bodyPr/>
          <a:lstStyle/>
          <a:p>
            <a:r>
              <a:rPr lang="en-US" dirty="0" smtClean="0"/>
              <a:t>We left a good opportunity to go to what was a better opportunity for us and I appreciate all that the folks at NDSU did for me and I enjoyed my time there. </a:t>
            </a:r>
            <a:endParaRPr lang="en-US" dirty="0"/>
          </a:p>
        </p:txBody>
      </p:sp>
      <p:sp>
        <p:nvSpPr>
          <p:cNvPr id="6" name="Title 5"/>
          <p:cNvSpPr>
            <a:spLocks noGrp="1"/>
          </p:cNvSpPr>
          <p:nvPr>
            <p:ph type="title"/>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NF5</a:t>
            </a:r>
            <a:endParaRPr lang="en-US" dirty="0"/>
          </a:p>
        </p:txBody>
      </p:sp>
      <p:sp>
        <p:nvSpPr>
          <p:cNvPr id="3" name="Text Placeholder 2"/>
          <p:cNvSpPr>
            <a:spLocks noGrp="1"/>
          </p:cNvSpPr>
          <p:nvPr>
            <p:ph type="body" sz="half" idx="3"/>
          </p:nvPr>
        </p:nvSpPr>
        <p:spPr/>
        <p:txBody>
          <a:bodyPr/>
          <a:lstStyle/>
          <a:p>
            <a:r>
              <a:rPr lang="en-US" dirty="0" smtClean="0"/>
              <a:t>SF6</a:t>
            </a:r>
            <a:endParaRPr lang="en-US" dirty="0"/>
          </a:p>
        </p:txBody>
      </p:sp>
      <p:sp>
        <p:nvSpPr>
          <p:cNvPr id="4" name="Content Placeholder 3"/>
          <p:cNvSpPr>
            <a:spLocks noGrp="1"/>
          </p:cNvSpPr>
          <p:nvPr>
            <p:ph sz="quarter" idx="2"/>
          </p:nvPr>
        </p:nvSpPr>
        <p:spPr/>
        <p:txBody>
          <a:bodyPr>
            <a:normAutofit fontScale="92500" lnSpcReduction="10000"/>
          </a:bodyPr>
          <a:lstStyle/>
          <a:p>
            <a:r>
              <a:rPr lang="en-US" dirty="0" smtClean="0"/>
              <a:t>I had a really hard time getting research done um because of…uh you know a lot of teaching requirements um depending on how many committees I was in for the university that sometimes took a lot of my time.</a:t>
            </a:r>
            <a:endParaRPr lang="en-US" dirty="0"/>
          </a:p>
        </p:txBody>
      </p:sp>
      <p:sp>
        <p:nvSpPr>
          <p:cNvPr id="5" name="Content Placeholder 4"/>
          <p:cNvSpPr>
            <a:spLocks noGrp="1"/>
          </p:cNvSpPr>
          <p:nvPr>
            <p:ph sz="quarter" idx="4"/>
          </p:nvPr>
        </p:nvSpPr>
        <p:spPr/>
        <p:txBody>
          <a:bodyPr>
            <a:normAutofit fontScale="70000" lnSpcReduction="20000"/>
          </a:bodyPr>
          <a:lstStyle/>
          <a:p>
            <a:r>
              <a:rPr lang="en-US" dirty="0" smtClean="0"/>
              <a:t>*Participant left for external reasons, but brought up some interesting observations related to gender. </a:t>
            </a:r>
          </a:p>
          <a:p>
            <a:pPr>
              <a:buNone/>
            </a:pPr>
            <a:endParaRPr lang="en-US" dirty="0" smtClean="0"/>
          </a:p>
          <a:p>
            <a:r>
              <a:rPr lang="en-US" dirty="0" smtClean="0"/>
              <a:t>It’s </a:t>
            </a:r>
            <a:r>
              <a:rPr lang="en-US" dirty="0" smtClean="0"/>
              <a:t>pretty common knowledge amongst tenure track faculty that you try not to rock the boat and you try not to do anything that is going to um…that is going to be seen as rocking the boat and I think bringing up gender as an issue in that department would have been seen as rocking the boat. </a:t>
            </a:r>
            <a:endParaRPr lang="en-US" dirty="0"/>
          </a:p>
        </p:txBody>
      </p:sp>
      <p:sp>
        <p:nvSpPr>
          <p:cNvPr id="6" name="Title 5"/>
          <p:cNvSpPr>
            <a:spLocks noGrp="1"/>
          </p:cNvSpPr>
          <p:nvPr>
            <p:ph type="title"/>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NF7</a:t>
            </a:r>
            <a:endParaRPr lang="en-US" dirty="0"/>
          </a:p>
        </p:txBody>
      </p:sp>
      <p:sp>
        <p:nvSpPr>
          <p:cNvPr id="3" name="Text Placeholder 2"/>
          <p:cNvSpPr>
            <a:spLocks noGrp="1"/>
          </p:cNvSpPr>
          <p:nvPr>
            <p:ph type="body" sz="half" idx="3"/>
          </p:nvPr>
        </p:nvSpPr>
        <p:spPr/>
        <p:txBody>
          <a:bodyPr/>
          <a:lstStyle/>
          <a:p>
            <a:r>
              <a:rPr lang="en-US" dirty="0" smtClean="0"/>
              <a:t>SM8</a:t>
            </a:r>
            <a:endParaRPr lang="en-US" dirty="0"/>
          </a:p>
        </p:txBody>
      </p:sp>
      <p:sp>
        <p:nvSpPr>
          <p:cNvPr id="4" name="Content Placeholder 3"/>
          <p:cNvSpPr>
            <a:spLocks noGrp="1"/>
          </p:cNvSpPr>
          <p:nvPr>
            <p:ph sz="quarter" idx="2"/>
          </p:nvPr>
        </p:nvSpPr>
        <p:spPr/>
        <p:txBody>
          <a:bodyPr>
            <a:normAutofit fontScale="62500" lnSpcReduction="20000"/>
          </a:bodyPr>
          <a:lstStyle/>
          <a:p>
            <a:r>
              <a:rPr lang="en-US" dirty="0" smtClean="0"/>
              <a:t>You’re spending all of your time going around covering your back because there are people out there in the departments the senior faculty trying to get at you in whatever way they can and I don’t understand why they haven’t realized that that they continue to do this they lose junior faculty who are doing all this work that they refuse to do because they are in their own minds too good to do it and they haven’t realized yet that if everyone is treated better the whole system improves and if they work together the whole system improves instead of working against each other every day. </a:t>
            </a:r>
            <a:endParaRPr lang="en-US" dirty="0"/>
          </a:p>
        </p:txBody>
      </p:sp>
      <p:sp>
        <p:nvSpPr>
          <p:cNvPr id="5" name="Content Placeholder 4"/>
          <p:cNvSpPr>
            <a:spLocks noGrp="1"/>
          </p:cNvSpPr>
          <p:nvPr>
            <p:ph sz="quarter" idx="4"/>
          </p:nvPr>
        </p:nvSpPr>
        <p:spPr/>
        <p:txBody>
          <a:bodyPr>
            <a:normAutofit/>
          </a:bodyPr>
          <a:lstStyle/>
          <a:p>
            <a:r>
              <a:rPr lang="en-US" dirty="0" smtClean="0"/>
              <a:t>I had invested a lot in this program and uh I felt as if the administration didn’t listen to me at all and so I guess you know I mean that was the final straw I guess as one would say. </a:t>
            </a:r>
            <a:endParaRPr lang="en-US" dirty="0"/>
          </a:p>
        </p:txBody>
      </p:sp>
      <p:sp>
        <p:nvSpPr>
          <p:cNvPr id="6" name="Title 5"/>
          <p:cNvSpPr>
            <a:spLocks noGrp="1"/>
          </p:cNvSpPr>
          <p:nvPr>
            <p:ph type="title"/>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NF9</a:t>
            </a:r>
            <a:endParaRPr lang="en-US" dirty="0"/>
          </a:p>
        </p:txBody>
      </p:sp>
      <p:sp>
        <p:nvSpPr>
          <p:cNvPr id="3" name="Text Placeholder 2"/>
          <p:cNvSpPr>
            <a:spLocks noGrp="1"/>
          </p:cNvSpPr>
          <p:nvPr>
            <p:ph type="body" sz="half" idx="3"/>
          </p:nvPr>
        </p:nvSpPr>
        <p:spPr/>
        <p:txBody>
          <a:bodyPr/>
          <a:lstStyle/>
          <a:p>
            <a:r>
              <a:rPr lang="en-US" dirty="0" smtClean="0"/>
              <a:t>NM10</a:t>
            </a:r>
            <a:endParaRPr lang="en-US" dirty="0"/>
          </a:p>
        </p:txBody>
      </p:sp>
      <p:sp>
        <p:nvSpPr>
          <p:cNvPr id="4" name="Content Placeholder 3"/>
          <p:cNvSpPr>
            <a:spLocks noGrp="1"/>
          </p:cNvSpPr>
          <p:nvPr>
            <p:ph sz="quarter" idx="2"/>
          </p:nvPr>
        </p:nvSpPr>
        <p:spPr/>
        <p:txBody>
          <a:bodyPr>
            <a:normAutofit fontScale="47500" lnSpcReduction="20000"/>
          </a:bodyPr>
          <a:lstStyle/>
          <a:p>
            <a:r>
              <a:rPr lang="en-US" dirty="0" smtClean="0"/>
              <a:t>I just do it all myself with more people and less time, more students and less time, fewer resources and I was like you know what I can’t do justice to this in that kind of you know under those circumstances I just can’t it’s a professional program and I have an obligation to provide them with a quality education and I just can’t fulfill that given what you’ve told me you want.  </a:t>
            </a:r>
          </a:p>
          <a:p>
            <a:endParaRPr lang="en-US" dirty="0" smtClean="0"/>
          </a:p>
          <a:p>
            <a:r>
              <a:rPr lang="en-US" dirty="0" smtClean="0"/>
              <a:t>You can’t succeed in this kind of environment these are problems that have to be fixed. You are going to lose qualified people you have got and you’re not going to get the kind of people that you want to work with unless you fix some of these problems and I tried to say that until I was blue in the face and again these was no hope.  I never got the idea that anybody wanted to deal with it and it was that hopelessness that forced me out.  </a:t>
            </a:r>
            <a:endParaRPr lang="en-US" dirty="0"/>
          </a:p>
        </p:txBody>
      </p:sp>
      <p:sp>
        <p:nvSpPr>
          <p:cNvPr id="5" name="Content Placeholder 4"/>
          <p:cNvSpPr>
            <a:spLocks noGrp="1"/>
          </p:cNvSpPr>
          <p:nvPr>
            <p:ph sz="quarter" idx="4"/>
          </p:nvPr>
        </p:nvSpPr>
        <p:spPr/>
        <p:txBody>
          <a:bodyPr>
            <a:normAutofit fontScale="92500" lnSpcReduction="10000"/>
          </a:bodyPr>
          <a:lstStyle/>
          <a:p>
            <a:r>
              <a:rPr lang="en-US" dirty="0" smtClean="0"/>
              <a:t>Basically NDSU has two weaknesses now they cannot compete with the other university in salary also weather you know we cannot make the weather change however at least NDSU can pay a market salary to keep the good faculties. [sic]</a:t>
            </a:r>
            <a:endParaRPr lang="en-US" dirty="0"/>
          </a:p>
        </p:txBody>
      </p:sp>
      <p:sp>
        <p:nvSpPr>
          <p:cNvPr id="6" name="Title 5"/>
          <p:cNvSpPr>
            <a:spLocks noGrp="1"/>
          </p:cNvSpPr>
          <p:nvPr>
            <p:ph type="title"/>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NM11</a:t>
            </a:r>
            <a:endParaRPr lang="en-US" dirty="0"/>
          </a:p>
        </p:txBody>
      </p:sp>
      <p:sp>
        <p:nvSpPr>
          <p:cNvPr id="3" name="Text Placeholder 2"/>
          <p:cNvSpPr>
            <a:spLocks noGrp="1"/>
          </p:cNvSpPr>
          <p:nvPr>
            <p:ph type="body" sz="half" idx="3"/>
          </p:nvPr>
        </p:nvSpPr>
        <p:spPr/>
        <p:txBody>
          <a:bodyPr/>
          <a:lstStyle/>
          <a:p>
            <a:r>
              <a:rPr lang="en-US" dirty="0" smtClean="0"/>
              <a:t>NM12</a:t>
            </a:r>
            <a:endParaRPr lang="en-US" dirty="0"/>
          </a:p>
        </p:txBody>
      </p:sp>
      <p:sp>
        <p:nvSpPr>
          <p:cNvPr id="4" name="Content Placeholder 3"/>
          <p:cNvSpPr>
            <a:spLocks noGrp="1"/>
          </p:cNvSpPr>
          <p:nvPr>
            <p:ph sz="quarter" idx="2"/>
          </p:nvPr>
        </p:nvSpPr>
        <p:spPr/>
        <p:txBody>
          <a:bodyPr/>
          <a:lstStyle/>
          <a:p>
            <a:r>
              <a:rPr lang="en-US" dirty="0" smtClean="0"/>
              <a:t>I was very happy at NDSU but I just wanted to move forward in my career. </a:t>
            </a:r>
            <a:endParaRPr lang="en-US" dirty="0"/>
          </a:p>
        </p:txBody>
      </p:sp>
      <p:sp>
        <p:nvSpPr>
          <p:cNvPr id="5" name="Content Placeholder 4"/>
          <p:cNvSpPr>
            <a:spLocks noGrp="1"/>
          </p:cNvSpPr>
          <p:nvPr>
            <p:ph sz="quarter" idx="4"/>
          </p:nvPr>
        </p:nvSpPr>
        <p:spPr/>
        <p:txBody>
          <a:bodyPr>
            <a:normAutofit fontScale="92500" lnSpcReduction="20000"/>
          </a:bodyPr>
          <a:lstStyle/>
          <a:p>
            <a:r>
              <a:rPr lang="en-US" dirty="0" smtClean="0"/>
              <a:t>I think if I would um you know complain about NDSU it might be the fact that you know it didn’t pay better so that it would be possible on you know a associate professor’s salary you know to really live comfortably that we could have made it on one income. </a:t>
            </a:r>
            <a:endParaRPr lang="en-US" dirty="0"/>
          </a:p>
        </p:txBody>
      </p:sp>
      <p:sp>
        <p:nvSpPr>
          <p:cNvPr id="6" name="Title 5"/>
          <p:cNvSpPr>
            <a:spLocks noGrp="1"/>
          </p:cNvSpPr>
          <p:nvPr>
            <p:ph type="title"/>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SF13</a:t>
            </a:r>
            <a:endParaRPr lang="en-US" dirty="0"/>
          </a:p>
        </p:txBody>
      </p:sp>
      <p:sp>
        <p:nvSpPr>
          <p:cNvPr id="3" name="Text Placeholder 2"/>
          <p:cNvSpPr>
            <a:spLocks noGrp="1"/>
          </p:cNvSpPr>
          <p:nvPr>
            <p:ph type="body" sz="half" idx="3"/>
          </p:nvPr>
        </p:nvSpPr>
        <p:spPr/>
        <p:txBody>
          <a:bodyPr/>
          <a:lstStyle/>
          <a:p>
            <a:r>
              <a:rPr lang="en-US" dirty="0" smtClean="0"/>
              <a:t>SF14</a:t>
            </a:r>
            <a:endParaRPr lang="en-US" dirty="0"/>
          </a:p>
        </p:txBody>
      </p:sp>
      <p:sp>
        <p:nvSpPr>
          <p:cNvPr id="4" name="Content Placeholder 3"/>
          <p:cNvSpPr>
            <a:spLocks noGrp="1"/>
          </p:cNvSpPr>
          <p:nvPr>
            <p:ph sz="quarter" idx="2"/>
          </p:nvPr>
        </p:nvSpPr>
        <p:spPr/>
        <p:txBody>
          <a:bodyPr>
            <a:normAutofit fontScale="92500" lnSpcReduction="20000"/>
          </a:bodyPr>
          <a:lstStyle/>
          <a:p>
            <a:r>
              <a:rPr lang="en-US" dirty="0" smtClean="0"/>
              <a:t>My current university is pretty much the same as NDSU so there is no big difference but the thing is here because it is warmer so we you can partake in other activities like it’s not just school, research you can have other social life um that you can meet more other people.  </a:t>
            </a:r>
            <a:endParaRPr lang="en-US" dirty="0"/>
          </a:p>
        </p:txBody>
      </p:sp>
      <p:sp>
        <p:nvSpPr>
          <p:cNvPr id="5" name="Content Placeholder 4"/>
          <p:cNvSpPr>
            <a:spLocks noGrp="1"/>
          </p:cNvSpPr>
          <p:nvPr>
            <p:ph sz="quarter" idx="4"/>
          </p:nvPr>
        </p:nvSpPr>
        <p:spPr/>
        <p:txBody>
          <a:bodyPr>
            <a:normAutofit fontScale="70000" lnSpcReduction="20000"/>
          </a:bodyPr>
          <a:lstStyle/>
          <a:p>
            <a:r>
              <a:rPr lang="en-US" dirty="0" smtClean="0"/>
              <a:t>Uh frankly it was making me sick. I couldn’t stand to get up every day and go into work. I couldn’t stand fighting everyday to be emotionally and verbally abused um which is how I felt in my department um and I could see that it shouldn’t be happening I could see my peers at other universities um and other colleagues that I worked with outside of the university I could see that wasn’t happening in their world and I just wasn’t willing to take it anymore.  </a:t>
            </a:r>
            <a:endParaRPr lang="en-US" dirty="0"/>
          </a:p>
        </p:txBody>
      </p:sp>
      <p:sp>
        <p:nvSpPr>
          <p:cNvPr id="6" name="Title 5"/>
          <p:cNvSpPr>
            <a:spLocks noGrp="1"/>
          </p:cNvSpPr>
          <p:nvPr>
            <p:ph type="title"/>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SM15</a:t>
            </a:r>
            <a:endParaRPr lang="en-US" dirty="0"/>
          </a:p>
        </p:txBody>
      </p:sp>
      <p:sp>
        <p:nvSpPr>
          <p:cNvPr id="3" name="Text Placeholder 2"/>
          <p:cNvSpPr>
            <a:spLocks noGrp="1"/>
          </p:cNvSpPr>
          <p:nvPr>
            <p:ph type="body" sz="half" idx="3"/>
          </p:nvPr>
        </p:nvSpPr>
        <p:spPr/>
        <p:txBody>
          <a:bodyPr/>
          <a:lstStyle/>
          <a:p>
            <a:r>
              <a:rPr lang="en-US" dirty="0" smtClean="0"/>
              <a:t>NM16</a:t>
            </a:r>
            <a:endParaRPr lang="en-US" dirty="0"/>
          </a:p>
        </p:txBody>
      </p:sp>
      <p:sp>
        <p:nvSpPr>
          <p:cNvPr id="4" name="Content Placeholder 3"/>
          <p:cNvSpPr>
            <a:spLocks noGrp="1"/>
          </p:cNvSpPr>
          <p:nvPr>
            <p:ph sz="quarter" idx="2"/>
          </p:nvPr>
        </p:nvSpPr>
        <p:spPr/>
        <p:txBody>
          <a:bodyPr>
            <a:normAutofit fontScale="92500" lnSpcReduction="20000"/>
          </a:bodyPr>
          <a:lstStyle/>
          <a:p>
            <a:r>
              <a:rPr lang="en-US" dirty="0" smtClean="0"/>
              <a:t>Before new chair it was all standard or everybody was getting ratings based on the performance after he came everything was based on personal relationships so before the chair and then after the chair it wasn’t a good working environment anymore. </a:t>
            </a:r>
            <a:endParaRPr lang="en-US" dirty="0"/>
          </a:p>
        </p:txBody>
      </p:sp>
      <p:sp>
        <p:nvSpPr>
          <p:cNvPr id="5" name="Content Placeholder 4"/>
          <p:cNvSpPr>
            <a:spLocks noGrp="1"/>
          </p:cNvSpPr>
          <p:nvPr>
            <p:ph sz="quarter" idx="4"/>
          </p:nvPr>
        </p:nvSpPr>
        <p:spPr/>
        <p:txBody>
          <a:bodyPr/>
          <a:lstStyle/>
          <a:p>
            <a:r>
              <a:rPr lang="en-US" dirty="0" smtClean="0"/>
              <a:t>A couple reasons one would be geographic preference for where I ended up over NDSU and the other is more opportunities in a bigger college and a much bigger department.  </a:t>
            </a:r>
            <a:endParaRPr lang="en-US" dirty="0"/>
          </a:p>
        </p:txBody>
      </p:sp>
      <p:sp>
        <p:nvSpPr>
          <p:cNvPr id="6" name="Title 5"/>
          <p:cNvSpPr>
            <a:spLocks noGrp="1"/>
          </p:cNvSpPr>
          <p:nvPr>
            <p:ph type="title"/>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SM17</a:t>
            </a:r>
            <a:endParaRPr lang="en-US" dirty="0"/>
          </a:p>
        </p:txBody>
      </p:sp>
      <p:sp>
        <p:nvSpPr>
          <p:cNvPr id="3" name="Text Placeholder 2"/>
          <p:cNvSpPr>
            <a:spLocks noGrp="1"/>
          </p:cNvSpPr>
          <p:nvPr>
            <p:ph type="body" sz="half" idx="3"/>
          </p:nvPr>
        </p:nvSpPr>
        <p:spPr/>
        <p:txBody>
          <a:bodyPr/>
          <a:lstStyle/>
          <a:p>
            <a:r>
              <a:rPr lang="en-US" dirty="0" smtClean="0"/>
              <a:t>NF18</a:t>
            </a:r>
            <a:endParaRPr lang="en-US" dirty="0"/>
          </a:p>
        </p:txBody>
      </p:sp>
      <p:sp>
        <p:nvSpPr>
          <p:cNvPr id="4" name="Content Placeholder 3"/>
          <p:cNvSpPr>
            <a:spLocks noGrp="1"/>
          </p:cNvSpPr>
          <p:nvPr>
            <p:ph sz="quarter" idx="2"/>
          </p:nvPr>
        </p:nvSpPr>
        <p:spPr/>
        <p:txBody>
          <a:bodyPr>
            <a:normAutofit fontScale="85000" lnSpcReduction="10000"/>
          </a:bodyPr>
          <a:lstStyle/>
          <a:p>
            <a:r>
              <a:rPr lang="en-US" dirty="0" smtClean="0"/>
              <a:t>I’m enjoying the opportunity to help launch the new program. We’re very much enjoying being closer to our family which is the two reasons we really came but of course we miss Fargo we miss people from NDSU and so it’s a mixed bag which it is I think when you move. </a:t>
            </a:r>
            <a:endParaRPr lang="en-US" dirty="0"/>
          </a:p>
        </p:txBody>
      </p:sp>
      <p:sp>
        <p:nvSpPr>
          <p:cNvPr id="5" name="Content Placeholder 4"/>
          <p:cNvSpPr>
            <a:spLocks noGrp="1"/>
          </p:cNvSpPr>
          <p:nvPr>
            <p:ph sz="quarter" idx="4"/>
          </p:nvPr>
        </p:nvSpPr>
        <p:spPr/>
        <p:txBody>
          <a:bodyPr>
            <a:normAutofit fontScale="70000" lnSpcReduction="20000"/>
          </a:bodyPr>
          <a:lstStyle/>
          <a:p>
            <a:r>
              <a:rPr lang="en-US" dirty="0" smtClean="0"/>
              <a:t>I would have stayed had it been had we had stronger leadership um and what happens when leadership isn’t strong is that faculty start bickering and they form little camps and that happens I mean it happens everywhere when you don’t have strong leadership and faculty are not they’re just not happy they don’t kind of fall in line and things don’t happen smoothly so there was a lot of bickering among faculty at the time too.  </a:t>
            </a:r>
            <a:endParaRPr lang="en-US" dirty="0"/>
          </a:p>
        </p:txBody>
      </p:sp>
      <p:sp>
        <p:nvSpPr>
          <p:cNvPr id="6" name="Title 5"/>
          <p:cNvSpPr>
            <a:spLocks noGrp="1"/>
          </p:cNvSpPr>
          <p:nvPr>
            <p:ph type="title"/>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SM19</a:t>
            </a:r>
            <a:endParaRPr lang="en-US" dirty="0"/>
          </a:p>
        </p:txBody>
      </p:sp>
      <p:sp>
        <p:nvSpPr>
          <p:cNvPr id="3" name="Text Placeholder 2"/>
          <p:cNvSpPr>
            <a:spLocks noGrp="1"/>
          </p:cNvSpPr>
          <p:nvPr>
            <p:ph type="body" sz="half" idx="3"/>
          </p:nvPr>
        </p:nvSpPr>
        <p:spPr/>
        <p:txBody>
          <a:bodyPr/>
          <a:lstStyle/>
          <a:p>
            <a:r>
              <a:rPr lang="en-US" dirty="0" smtClean="0"/>
              <a:t>SM20</a:t>
            </a:r>
            <a:endParaRPr lang="en-US" dirty="0"/>
          </a:p>
        </p:txBody>
      </p:sp>
      <p:sp>
        <p:nvSpPr>
          <p:cNvPr id="4" name="Content Placeholder 3"/>
          <p:cNvSpPr>
            <a:spLocks noGrp="1"/>
          </p:cNvSpPr>
          <p:nvPr>
            <p:ph sz="quarter" idx="2"/>
          </p:nvPr>
        </p:nvSpPr>
        <p:spPr/>
        <p:txBody>
          <a:bodyPr>
            <a:normAutofit fontScale="70000" lnSpcReduction="20000"/>
          </a:bodyPr>
          <a:lstStyle/>
          <a:p>
            <a:r>
              <a:rPr lang="en-US" dirty="0" smtClean="0"/>
              <a:t>Now I am working in an applied area.  I can do research independently it won’t be funded by anybody it won’t be reviewed by anybody unless I send it off to whoever to look at so I’m free to do real research.  I don’t have any overhead. I don’t have to apply for grants. I don’t have to get the approval of an editor or whatever so if you can do research on your own I think it’s much better and it will be better research.  </a:t>
            </a:r>
            <a:endParaRPr lang="en-US" dirty="0"/>
          </a:p>
        </p:txBody>
      </p:sp>
      <p:sp>
        <p:nvSpPr>
          <p:cNvPr id="5" name="Content Placeholder 4"/>
          <p:cNvSpPr>
            <a:spLocks noGrp="1"/>
          </p:cNvSpPr>
          <p:nvPr>
            <p:ph sz="quarter" idx="4"/>
          </p:nvPr>
        </p:nvSpPr>
        <p:spPr/>
        <p:txBody>
          <a:bodyPr>
            <a:normAutofit fontScale="92500" lnSpcReduction="20000"/>
          </a:bodyPr>
          <a:lstStyle/>
          <a:p>
            <a:r>
              <a:rPr lang="en-US" dirty="0" smtClean="0"/>
              <a:t>My spouse got a job offer at {current university} and we were able to work out a similar job offer for myself so it was really a situation where both of us had permanent job offers that were tenure track job offers and it is very difficult to turn those things down.  </a:t>
            </a:r>
            <a:endParaRPr lang="en-US" dirty="0"/>
          </a:p>
        </p:txBody>
      </p:sp>
      <p:sp>
        <p:nvSpPr>
          <p:cNvPr id="6" name="Title 5"/>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547938"/>
            <a:ext cx="7772400" cy="3700462"/>
          </a:xfrm>
        </p:spPr>
        <p:txBody>
          <a:bodyPr>
            <a:normAutofit fontScale="92500" lnSpcReduction="10000"/>
          </a:bodyPr>
          <a:lstStyle/>
          <a:p>
            <a:r>
              <a:rPr lang="en-US" dirty="0" smtClean="0">
                <a:solidFill>
                  <a:schemeClr val="tx1"/>
                </a:solidFill>
              </a:rPr>
              <a:t>The American Association of University Professors (AAUP) study on Faculty Gender Equity Indicators found that NDSU had </a:t>
            </a:r>
            <a:r>
              <a:rPr lang="en-US" b="1" dirty="0" smtClean="0">
                <a:solidFill>
                  <a:schemeClr val="tx1"/>
                </a:solidFill>
              </a:rPr>
              <a:t>90.2%</a:t>
            </a:r>
            <a:r>
              <a:rPr lang="en-US" dirty="0" smtClean="0">
                <a:solidFill>
                  <a:schemeClr val="tx1"/>
                </a:solidFill>
              </a:rPr>
              <a:t> tenured male faculty members and only </a:t>
            </a:r>
            <a:r>
              <a:rPr lang="en-US" b="1" dirty="0" smtClean="0">
                <a:solidFill>
                  <a:schemeClr val="tx1"/>
                </a:solidFill>
              </a:rPr>
              <a:t>9.8%</a:t>
            </a:r>
            <a:r>
              <a:rPr lang="en-US" dirty="0" smtClean="0">
                <a:solidFill>
                  <a:schemeClr val="tx1"/>
                </a:solidFill>
              </a:rPr>
              <a:t> tenured female faculty members (West &amp; Curtis, 2006). </a:t>
            </a:r>
          </a:p>
          <a:p>
            <a:endParaRPr lang="en-US" dirty="0" smtClean="0">
              <a:solidFill>
                <a:schemeClr val="tx1"/>
              </a:solidFill>
            </a:endParaRPr>
          </a:p>
          <a:p>
            <a:pPr>
              <a:buFont typeface="Arial" pitchFamily="34" charset="0"/>
              <a:buChar char="•"/>
            </a:pPr>
            <a:r>
              <a:rPr lang="en-US" dirty="0" smtClean="0">
                <a:solidFill>
                  <a:schemeClr val="tx1"/>
                </a:solidFill>
              </a:rPr>
              <a:t>NDSU’s percentage of tenured female faculty was the </a:t>
            </a:r>
            <a:r>
              <a:rPr lang="en-US" b="1" dirty="0" smtClean="0">
                <a:solidFill>
                  <a:schemeClr val="tx1"/>
                </a:solidFill>
              </a:rPr>
              <a:t>second lowest </a:t>
            </a:r>
            <a:r>
              <a:rPr lang="en-US" dirty="0" smtClean="0">
                <a:solidFill>
                  <a:schemeClr val="tx1"/>
                </a:solidFill>
              </a:rPr>
              <a:t>percentage out of doctoral universities nationwide (West &amp; Curtis, 2006). </a:t>
            </a:r>
          </a:p>
          <a:p>
            <a:endParaRPr lang="en-US" dirty="0" smtClean="0">
              <a:solidFill>
                <a:schemeClr val="tx1"/>
              </a:solidFill>
            </a:endParaRPr>
          </a:p>
          <a:p>
            <a:pPr>
              <a:buFont typeface="Arial" pitchFamily="34" charset="0"/>
              <a:buChar char="•"/>
            </a:pPr>
            <a:r>
              <a:rPr lang="en-US" dirty="0" smtClean="0">
                <a:solidFill>
                  <a:schemeClr val="tx1"/>
                </a:solidFill>
              </a:rPr>
              <a:t>At NDSU, female full professors made up only </a:t>
            </a:r>
            <a:r>
              <a:rPr lang="en-US" b="1" dirty="0" smtClean="0">
                <a:solidFill>
                  <a:schemeClr val="tx1"/>
                </a:solidFill>
              </a:rPr>
              <a:t>1.5%</a:t>
            </a:r>
            <a:r>
              <a:rPr lang="en-US" dirty="0" smtClean="0">
                <a:solidFill>
                  <a:schemeClr val="tx1"/>
                </a:solidFill>
              </a:rPr>
              <a:t> of the entire STEM faculty while men of the same rank made up </a:t>
            </a:r>
            <a:r>
              <a:rPr lang="en-US" b="1" dirty="0" smtClean="0">
                <a:solidFill>
                  <a:schemeClr val="tx1"/>
                </a:solidFill>
              </a:rPr>
              <a:t>33.3%</a:t>
            </a:r>
            <a:r>
              <a:rPr lang="en-US" dirty="0" smtClean="0">
                <a:solidFill>
                  <a:schemeClr val="tx1"/>
                </a:solidFill>
              </a:rPr>
              <a:t> (NDSU FORWARD, 2008). </a:t>
            </a:r>
          </a:p>
          <a:p>
            <a:endParaRPr lang="en-US" dirty="0" smtClean="0"/>
          </a:p>
          <a:p>
            <a:endParaRPr lang="en-US" dirty="0" smtClean="0"/>
          </a:p>
          <a:p>
            <a:endParaRPr lang="en-US" dirty="0" smtClean="0"/>
          </a:p>
          <a:p>
            <a:endParaRPr lang="en-US" dirty="0"/>
          </a:p>
        </p:txBody>
      </p:sp>
      <p:sp>
        <p:nvSpPr>
          <p:cNvPr id="2" name="Title 1"/>
          <p:cNvSpPr>
            <a:spLocks noGrp="1"/>
          </p:cNvSpPr>
          <p:nvPr>
            <p:ph type="title"/>
          </p:nvPr>
        </p:nvSpPr>
        <p:spPr/>
        <p:txBody>
          <a:bodyPr/>
          <a:lstStyle/>
          <a:p>
            <a:pPr algn="ctr"/>
            <a:r>
              <a:rPr lang="en-US" dirty="0" smtClean="0"/>
              <a:t>Chapter 1 - Introduction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b="1" dirty="0" smtClean="0"/>
              <a:t>Research Question 1</a:t>
            </a:r>
            <a:br>
              <a:rPr lang="en-US" b="1" dirty="0" smtClean="0"/>
            </a:br>
            <a:r>
              <a:rPr lang="en-US" sz="2200" dirty="0" smtClean="0"/>
              <a:t>What will faculty who left NDSU identify as the reasons for leaving?</a:t>
            </a:r>
            <a:endParaRPr lang="en-US" sz="2200" b="1" dirty="0"/>
          </a:p>
        </p:txBody>
      </p:sp>
      <p:sp>
        <p:nvSpPr>
          <p:cNvPr id="3" name="Content Placeholder 2"/>
          <p:cNvSpPr>
            <a:spLocks noGrp="1"/>
          </p:cNvSpPr>
          <p:nvPr>
            <p:ph sz="quarter" idx="1"/>
          </p:nvPr>
        </p:nvSpPr>
        <p:spPr/>
        <p:txBody>
          <a:bodyPr>
            <a:normAutofit/>
          </a:bodyPr>
          <a:lstStyle/>
          <a:p>
            <a:r>
              <a:rPr lang="en-US" dirty="0" smtClean="0"/>
              <a:t>Six main themes emerged:</a:t>
            </a:r>
          </a:p>
          <a:p>
            <a:pPr lvl="1"/>
            <a:r>
              <a:rPr lang="en-US" dirty="0" smtClean="0"/>
              <a:t>External Factors</a:t>
            </a:r>
          </a:p>
          <a:p>
            <a:pPr lvl="2"/>
            <a:r>
              <a:rPr lang="en-US" dirty="0" smtClean="0"/>
              <a:t>Weather/geographical location (one SF, one NM)</a:t>
            </a:r>
          </a:p>
          <a:p>
            <a:pPr lvl="2"/>
            <a:r>
              <a:rPr lang="en-US" dirty="0" smtClean="0"/>
              <a:t>Family reasons (one SF, one NM, two SM)</a:t>
            </a:r>
          </a:p>
          <a:p>
            <a:pPr lvl="1"/>
            <a:r>
              <a:rPr lang="en-US" dirty="0" smtClean="0"/>
              <a:t>Internal Factors</a:t>
            </a:r>
          </a:p>
          <a:p>
            <a:pPr lvl="2"/>
            <a:r>
              <a:rPr lang="en-US" dirty="0" smtClean="0"/>
              <a:t>Salary (two NM)</a:t>
            </a:r>
          </a:p>
          <a:p>
            <a:pPr lvl="2"/>
            <a:r>
              <a:rPr lang="en-US" dirty="0" smtClean="0"/>
              <a:t>Position requirement challenges (two NF, one NM, two SM)</a:t>
            </a:r>
          </a:p>
          <a:p>
            <a:pPr lvl="2"/>
            <a:r>
              <a:rPr lang="en-US" dirty="0" smtClean="0"/>
              <a:t>Lack of advancement/professional opportunities (two NF, three NM, one SM)</a:t>
            </a:r>
          </a:p>
          <a:p>
            <a:pPr lvl="2"/>
            <a:r>
              <a:rPr lang="en-US" dirty="0" smtClean="0"/>
              <a:t>Campus climate (four NF, two SF, two NM, two SM)</a:t>
            </a:r>
          </a:p>
          <a:p>
            <a:pPr lvl="3"/>
            <a:r>
              <a:rPr lang="en-US" dirty="0" smtClean="0"/>
              <a:t>Leadership (three NF, one SF, two NM, two SM)</a:t>
            </a:r>
          </a:p>
          <a:p>
            <a:pPr lvl="3"/>
            <a:r>
              <a:rPr lang="en-US" dirty="0" smtClean="0"/>
              <a:t>Collegiality (three NF, one SF) </a:t>
            </a:r>
          </a:p>
          <a:p>
            <a:pPr lvl="3"/>
            <a:endParaRPr lang="en-US" dirty="0" smtClean="0"/>
          </a:p>
          <a:p>
            <a:pPr lvl="2">
              <a:buNone/>
            </a:pP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Question 2</a:t>
            </a:r>
            <a:r>
              <a:rPr lang="en-US" dirty="0" smtClean="0"/>
              <a:t/>
            </a:r>
            <a:br>
              <a:rPr lang="en-US" dirty="0" smtClean="0"/>
            </a:br>
            <a:r>
              <a:rPr lang="en-US" sz="1800" dirty="0" smtClean="0"/>
              <a:t>Do university policies/procedures have an impact on faculty members’ experience at NDSU? </a:t>
            </a:r>
            <a:endParaRPr lang="en-US" sz="1800" dirty="0"/>
          </a:p>
        </p:txBody>
      </p:sp>
      <p:sp>
        <p:nvSpPr>
          <p:cNvPr id="3" name="Content Placeholder 2"/>
          <p:cNvSpPr>
            <a:spLocks noGrp="1"/>
          </p:cNvSpPr>
          <p:nvPr>
            <p:ph sz="quarter" idx="1"/>
          </p:nvPr>
        </p:nvSpPr>
        <p:spPr/>
        <p:txBody>
          <a:bodyPr>
            <a:normAutofit lnSpcReduction="10000"/>
          </a:bodyPr>
          <a:lstStyle/>
          <a:p>
            <a:r>
              <a:rPr lang="en-US" dirty="0" smtClean="0"/>
              <a:t>Hiring Practices: Six (two NF, one SF, two NM, one SM)</a:t>
            </a:r>
          </a:p>
          <a:p>
            <a:pPr lvl="1"/>
            <a:r>
              <a:rPr lang="en-US" dirty="0" smtClean="0"/>
              <a:t>Recruiting qualified candidates (n=3)</a:t>
            </a:r>
          </a:p>
          <a:p>
            <a:pPr lvl="1"/>
            <a:r>
              <a:rPr lang="en-US" dirty="0" smtClean="0"/>
              <a:t>Considering unqualified candidates (n=2)</a:t>
            </a:r>
          </a:p>
          <a:p>
            <a:pPr lvl="1"/>
            <a:r>
              <a:rPr lang="en-US" dirty="0" smtClean="0"/>
              <a:t>Hiring without a national search (n=1)  </a:t>
            </a:r>
          </a:p>
          <a:p>
            <a:r>
              <a:rPr lang="en-US" dirty="0" smtClean="0"/>
              <a:t>PTE</a:t>
            </a:r>
          </a:p>
          <a:p>
            <a:pPr lvl="1"/>
            <a:r>
              <a:rPr lang="en-US" dirty="0" smtClean="0"/>
              <a:t> Eight (two SF, five NM, one SM) participants were positive overall: process clear (n=6), fair (n=3), reasonable (n=2). </a:t>
            </a:r>
          </a:p>
          <a:p>
            <a:pPr lvl="1"/>
            <a:r>
              <a:rPr lang="en-US" dirty="0" smtClean="0"/>
              <a:t>Nine (three NF, one SF, three NM, two SM) participants brought up concerns: impact of personal relationships (</a:t>
            </a:r>
            <a:r>
              <a:rPr lang="en-US" i="1" dirty="0" smtClean="0"/>
              <a:t>n</a:t>
            </a:r>
            <a:r>
              <a:rPr lang="en-US" dirty="0" smtClean="0"/>
              <a:t>=7), clarity of the PTE process (</a:t>
            </a:r>
            <a:r>
              <a:rPr lang="en-US" i="1" dirty="0" smtClean="0"/>
              <a:t>n</a:t>
            </a:r>
            <a:r>
              <a:rPr lang="en-US" dirty="0" smtClean="0"/>
              <a:t>=3), and selection of PTE committee (</a:t>
            </a:r>
            <a:r>
              <a:rPr lang="en-US" i="1" dirty="0" smtClean="0"/>
              <a:t>n</a:t>
            </a:r>
            <a:r>
              <a:rPr lang="en-US" dirty="0" smtClean="0"/>
              <a:t>=2).</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Question 3</a:t>
            </a:r>
            <a:r>
              <a:rPr lang="en-US" dirty="0" smtClean="0"/>
              <a:t/>
            </a:r>
            <a:br>
              <a:rPr lang="en-US" dirty="0" smtClean="0"/>
            </a:br>
            <a:r>
              <a:rPr lang="en-US" sz="2200" dirty="0" smtClean="0"/>
              <a:t>How will faculty who left describe their working experience at NDSU?</a:t>
            </a:r>
            <a:endParaRPr lang="en-US" sz="2200" dirty="0"/>
          </a:p>
        </p:txBody>
      </p:sp>
      <p:sp>
        <p:nvSpPr>
          <p:cNvPr id="3" name="Content Placeholder 2"/>
          <p:cNvSpPr>
            <a:spLocks noGrp="1"/>
          </p:cNvSpPr>
          <p:nvPr>
            <p:ph sz="quarter" idx="1"/>
          </p:nvPr>
        </p:nvSpPr>
        <p:spPr/>
        <p:txBody>
          <a:bodyPr>
            <a:normAutofit fontScale="92500" lnSpcReduction="10000"/>
          </a:bodyPr>
          <a:lstStyle/>
          <a:p>
            <a:r>
              <a:rPr lang="en-US" dirty="0" smtClean="0"/>
              <a:t>Three themes emerged:</a:t>
            </a:r>
          </a:p>
          <a:p>
            <a:pPr lvl="1"/>
            <a:r>
              <a:rPr lang="en-US" dirty="0" smtClean="0"/>
              <a:t>Workload</a:t>
            </a:r>
          </a:p>
          <a:p>
            <a:pPr lvl="2"/>
            <a:r>
              <a:rPr lang="en-US" dirty="0" smtClean="0"/>
              <a:t>11 (one NF, two SF, five NM, three SM) responded that they liked their workload percentage breakdowns of research, teaching, and service at NDSU)</a:t>
            </a:r>
          </a:p>
          <a:p>
            <a:pPr lvl="2"/>
            <a:r>
              <a:rPr lang="en-US" dirty="0" smtClean="0"/>
              <a:t>9 (four NF, one SF, two NM, two SM) reported that their actual workload percentages turned out to be different than their assigned percentages. </a:t>
            </a:r>
          </a:p>
          <a:p>
            <a:pPr lvl="1"/>
            <a:r>
              <a:rPr lang="en-US" dirty="0" smtClean="0"/>
              <a:t>Workplace climate</a:t>
            </a:r>
          </a:p>
          <a:p>
            <a:pPr lvl="2"/>
            <a:r>
              <a:rPr lang="en-US" dirty="0" smtClean="0"/>
              <a:t>Liking colleagues (6)/people they work with (5).</a:t>
            </a:r>
          </a:p>
          <a:p>
            <a:pPr lvl="2"/>
            <a:r>
              <a:rPr lang="en-US" dirty="0" smtClean="0"/>
              <a:t>Gap between sr./</a:t>
            </a:r>
            <a:r>
              <a:rPr lang="en-US" dirty="0" err="1" smtClean="0"/>
              <a:t>jr</a:t>
            </a:r>
            <a:r>
              <a:rPr lang="en-US" dirty="0" smtClean="0"/>
              <a:t>. faculty (7), isolated in position (6), departmental divisions (5), dissatisfaction with administration (8). </a:t>
            </a:r>
          </a:p>
          <a:p>
            <a:pPr lvl="1"/>
            <a:r>
              <a:rPr lang="en-US" dirty="0" smtClean="0"/>
              <a:t>Support</a:t>
            </a:r>
          </a:p>
          <a:p>
            <a:pPr lvl="2"/>
            <a:r>
              <a:rPr lang="en-US" dirty="0" smtClean="0"/>
              <a:t>Department chairs, resources, mentoring. </a:t>
            </a:r>
          </a:p>
          <a:p>
            <a:pPr lvl="1"/>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Question 4</a:t>
            </a:r>
            <a:r>
              <a:rPr lang="en-US" dirty="0" smtClean="0"/>
              <a:t/>
            </a:r>
            <a:br>
              <a:rPr lang="en-US" dirty="0" smtClean="0"/>
            </a:br>
            <a:r>
              <a:rPr lang="en-US" sz="2000" dirty="0" smtClean="0"/>
              <a:t>How will their current position compare to their former position at NDSU?</a:t>
            </a:r>
            <a:endParaRPr lang="en-US" sz="2000" dirty="0"/>
          </a:p>
        </p:txBody>
      </p:sp>
      <p:sp>
        <p:nvSpPr>
          <p:cNvPr id="3" name="Content Placeholder 2"/>
          <p:cNvSpPr>
            <a:spLocks noGrp="1"/>
          </p:cNvSpPr>
          <p:nvPr>
            <p:ph sz="quarter" idx="1"/>
          </p:nvPr>
        </p:nvSpPr>
        <p:spPr/>
        <p:txBody>
          <a:bodyPr>
            <a:normAutofit fontScale="77500" lnSpcReduction="20000"/>
          </a:bodyPr>
          <a:lstStyle/>
          <a:p>
            <a:r>
              <a:rPr lang="en-US" dirty="0" smtClean="0"/>
              <a:t>Position Role</a:t>
            </a:r>
          </a:p>
          <a:p>
            <a:pPr lvl="1"/>
            <a:r>
              <a:rPr lang="en-US" dirty="0" smtClean="0"/>
              <a:t>Six participants (two SF, three NM, one SM) said that the position they are currently in is the same or very similar to the position they had while at NDSU.  </a:t>
            </a:r>
          </a:p>
          <a:p>
            <a:pPr lvl="1"/>
            <a:r>
              <a:rPr lang="en-US" dirty="0" smtClean="0"/>
              <a:t>Five (two NF, one NM, two SM) obtained administrative positions.  </a:t>
            </a:r>
          </a:p>
          <a:p>
            <a:pPr lvl="1"/>
            <a:r>
              <a:rPr lang="en-US" dirty="0" smtClean="0"/>
              <a:t>Four (one SF, one NM, two SM) left academia. </a:t>
            </a:r>
          </a:p>
          <a:p>
            <a:endParaRPr lang="en-US" dirty="0" smtClean="0"/>
          </a:p>
          <a:p>
            <a:r>
              <a:rPr lang="en-US" dirty="0" smtClean="0"/>
              <a:t>Geographical location</a:t>
            </a:r>
          </a:p>
          <a:p>
            <a:pPr lvl="1"/>
            <a:r>
              <a:rPr lang="en-US" dirty="0" smtClean="0"/>
              <a:t>For six (one NF, one SF, two NM, two SM) faculty members, geographical location was cited as a positive aspect of their current position. </a:t>
            </a:r>
          </a:p>
          <a:p>
            <a:pPr lvl="1"/>
            <a:r>
              <a:rPr lang="en-US" dirty="0" smtClean="0"/>
              <a:t>Interestingly, 17 (four NF, two SF, six NM, five SM) of the 20 participants thought Fargo-Moorhead was a nice/great/good/wonderful place and/or liked/loved living there. </a:t>
            </a:r>
          </a:p>
          <a:p>
            <a:pPr marL="0" indent="0">
              <a:spcBef>
                <a:spcPts val="0"/>
              </a:spcBef>
              <a:buClrTx/>
              <a:buSzTx/>
              <a:buNone/>
              <a:defRPr/>
            </a:pPr>
            <a:r>
              <a:rPr lang="en-US" dirty="0" smtClean="0"/>
              <a:t>	*</a:t>
            </a:r>
            <a:r>
              <a:rPr lang="en-US" sz="2100" dirty="0" smtClean="0"/>
              <a:t>access to amenities (n=7), nice/friendly people (n=6), family friendly 	 	environment (n=6), and good schools (</a:t>
            </a:r>
            <a:r>
              <a:rPr lang="en-US" sz="2100" i="1" dirty="0" smtClean="0"/>
              <a:t>n</a:t>
            </a:r>
            <a:r>
              <a:rPr lang="en-US" sz="2100" dirty="0" smtClean="0"/>
              <a:t>=3). </a:t>
            </a:r>
          </a:p>
          <a:p>
            <a:pPr marL="0" indent="0">
              <a:spcBef>
                <a:spcPts val="0"/>
              </a:spcBef>
              <a:buClrTx/>
              <a:buSzTx/>
              <a:buNone/>
              <a:defRPr/>
            </a:pPr>
            <a:endParaRPr lang="en-US" sz="2100" dirty="0" smtClean="0"/>
          </a:p>
          <a:p>
            <a:pPr marL="0" indent="0">
              <a:spcBef>
                <a:spcPts val="0"/>
              </a:spcBef>
              <a:buClrTx/>
              <a:buSzTx/>
              <a:buNone/>
              <a:defRPr/>
            </a:pPr>
            <a:r>
              <a:rPr lang="en-US" sz="2100" dirty="0" smtClean="0"/>
              <a:t>*Study participants mentioned the following concerns about Fargo-Moorhead:  it was remote or isolated (</a:t>
            </a:r>
            <a:r>
              <a:rPr lang="en-US" sz="2100" i="1" dirty="0" smtClean="0"/>
              <a:t>n</a:t>
            </a:r>
            <a:r>
              <a:rPr lang="en-US" sz="2100" dirty="0" smtClean="0"/>
              <a:t>=5), it had a difficult singles scene (</a:t>
            </a:r>
            <a:r>
              <a:rPr lang="en-US" sz="2100" i="1" dirty="0" smtClean="0"/>
              <a:t>n</a:t>
            </a:r>
            <a:r>
              <a:rPr lang="en-US" sz="2100" dirty="0" smtClean="0"/>
              <a:t>=5), it was hard to come into from the outside (</a:t>
            </a:r>
            <a:r>
              <a:rPr lang="en-US" sz="2100" i="1" dirty="0" smtClean="0"/>
              <a:t>n</a:t>
            </a:r>
            <a:r>
              <a:rPr lang="en-US" sz="2100" dirty="0" smtClean="0"/>
              <a:t>=3), and it had flooding issues (</a:t>
            </a:r>
            <a:r>
              <a:rPr lang="en-US" sz="2100" i="1" dirty="0" smtClean="0"/>
              <a:t>n</a:t>
            </a:r>
            <a:r>
              <a:rPr lang="en-US" sz="2100" dirty="0" smtClean="0"/>
              <a:t>=3). </a:t>
            </a:r>
            <a:endParaRPr lang="en-US" dirty="0" smtClean="0"/>
          </a:p>
          <a:p>
            <a:endParaRPr lang="en-US" dirty="0" smtClean="0"/>
          </a:p>
          <a:p>
            <a:pPr>
              <a:buNone/>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Increased research benefits in new position (n=8: three NF, two SF, two NM, one SM)</a:t>
            </a:r>
          </a:p>
          <a:p>
            <a:pPr>
              <a:buNone/>
            </a:pPr>
            <a:endParaRPr lang="en-US" dirty="0" smtClean="0"/>
          </a:p>
          <a:p>
            <a:r>
              <a:rPr lang="en-US" dirty="0" smtClean="0"/>
              <a:t>Increased salary in new position (n=6: one NF, four NM, one SM)</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143000"/>
          </a:xfrm>
        </p:spPr>
        <p:txBody>
          <a:bodyPr>
            <a:normAutofit fontScale="90000"/>
          </a:bodyPr>
          <a:lstStyle/>
          <a:p>
            <a:r>
              <a:rPr lang="en-US" b="1" dirty="0" smtClean="0"/>
              <a:t>Research Question 5</a:t>
            </a:r>
            <a:r>
              <a:rPr lang="en-US" dirty="0" smtClean="0"/>
              <a:t/>
            </a:r>
            <a:br>
              <a:rPr lang="en-US" dirty="0" smtClean="0"/>
            </a:br>
            <a:r>
              <a:rPr lang="en-US" sz="2700" dirty="0" smtClean="0"/>
              <a:t>Will there be differences in participants’ responses based on their academic disciplines? </a:t>
            </a:r>
            <a:endParaRPr lang="en-US" sz="2700" dirty="0"/>
          </a:p>
        </p:txBody>
      </p:sp>
      <p:sp>
        <p:nvSpPr>
          <p:cNvPr id="3" name="Content Placeholder 2"/>
          <p:cNvSpPr>
            <a:spLocks noGrp="1"/>
          </p:cNvSpPr>
          <p:nvPr>
            <p:ph sz="quarter" idx="1"/>
          </p:nvPr>
        </p:nvSpPr>
        <p:spPr/>
        <p:txBody>
          <a:bodyPr>
            <a:normAutofit fontScale="77500" lnSpcReduction="20000"/>
          </a:bodyPr>
          <a:lstStyle/>
          <a:p>
            <a:pPr marL="514350" indent="-514350"/>
            <a:r>
              <a:rPr lang="en-US" dirty="0" smtClean="0"/>
              <a:t>Only one direct STEM/non-STEM comment was made.</a:t>
            </a:r>
          </a:p>
          <a:p>
            <a:pPr marL="788670" lvl="1" indent="-514350"/>
            <a:r>
              <a:rPr lang="en-US" dirty="0" smtClean="0"/>
              <a:t>About salary – both who left for salary were NMs. </a:t>
            </a:r>
          </a:p>
          <a:p>
            <a:pPr marL="514350" indent="-514350"/>
            <a:r>
              <a:rPr lang="en-US" dirty="0" smtClean="0"/>
              <a:t>Two STEM faculty members (one SF, one SM) addressed the concerns not having adequate lab facilities and their struggles with trying to get and or keep their lab space. </a:t>
            </a:r>
          </a:p>
          <a:p>
            <a:pPr marL="514350" indent="-514350"/>
            <a:r>
              <a:rPr lang="en-US" dirty="0" smtClean="0"/>
              <a:t>Five of the six participants who indicated that they left NDSU due to lack of advancement or professional opportunities were non-STEM.</a:t>
            </a:r>
          </a:p>
          <a:p>
            <a:pPr marL="514350" indent="-514350"/>
            <a:r>
              <a:rPr lang="en-US" dirty="0" smtClean="0"/>
              <a:t>All four participants who said service took up a lot of time were non-STEM faculty members (three females, one male). Interestingly, all three female STEM participants responded that they were protected from service and their service load was minimal. </a:t>
            </a:r>
          </a:p>
          <a:p>
            <a:pPr marL="514350" indent="-514350"/>
            <a:r>
              <a:rPr lang="en-US" dirty="0" smtClean="0"/>
              <a:t>All of the respondents who spoke positively about being mentored were non-STEM faculty (</a:t>
            </a:r>
            <a:r>
              <a:rPr lang="en-US" i="1" dirty="0" smtClean="0"/>
              <a:t>n</a:t>
            </a:r>
            <a:r>
              <a:rPr lang="en-US" dirty="0" smtClean="0"/>
              <a:t>=4).</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Research Question 6</a:t>
            </a:r>
            <a:r>
              <a:rPr lang="en-US" dirty="0" smtClean="0"/>
              <a:t/>
            </a:r>
            <a:br>
              <a:rPr lang="en-US" dirty="0" smtClean="0"/>
            </a:br>
            <a:r>
              <a:rPr lang="en-US" sz="2200" dirty="0" smtClean="0"/>
              <a:t>Will there be gender related differences in participants’ responses?</a:t>
            </a:r>
            <a:endParaRPr lang="en-US" dirty="0"/>
          </a:p>
        </p:txBody>
      </p:sp>
      <p:sp>
        <p:nvSpPr>
          <p:cNvPr id="3" name="Content Placeholder 2"/>
          <p:cNvSpPr>
            <a:spLocks noGrp="1"/>
          </p:cNvSpPr>
          <p:nvPr>
            <p:ph sz="quarter" idx="1"/>
          </p:nvPr>
        </p:nvSpPr>
        <p:spPr/>
        <p:txBody>
          <a:bodyPr>
            <a:normAutofit/>
          </a:bodyPr>
          <a:lstStyle/>
          <a:p>
            <a:pPr marL="514350" indent="-514350"/>
            <a:r>
              <a:rPr lang="en-US" dirty="0" smtClean="0"/>
              <a:t>Ambrose et al. (2005) found:</a:t>
            </a:r>
          </a:p>
          <a:p>
            <a:pPr marL="788670" lvl="1" indent="-514350"/>
            <a:r>
              <a:rPr lang="en-US" dirty="0" smtClean="0"/>
              <a:t>approximately half of the male and female faculty members who chose to leave their positions left because of a lack of collegiality. </a:t>
            </a:r>
          </a:p>
          <a:p>
            <a:pPr marL="788670" lvl="1" indent="-514350"/>
            <a:r>
              <a:rPr lang="en-US" dirty="0" smtClean="0"/>
              <a:t>both male and female faculty members brought up the issue of an “old boys’ network” </a:t>
            </a:r>
          </a:p>
          <a:p>
            <a:pPr marL="514350" indent="-514350"/>
            <a:r>
              <a:rPr lang="en-US" dirty="0" smtClean="0"/>
              <a:t>Four faculty members ultimately left in part because of collegiality – all of whom were female.  </a:t>
            </a:r>
          </a:p>
          <a:p>
            <a:pPr marL="788670" lvl="1" indent="-514350"/>
            <a:r>
              <a:rPr lang="en-US" dirty="0" smtClean="0"/>
              <a:t>*half of the female participants</a:t>
            </a:r>
          </a:p>
          <a:p>
            <a:pPr marL="788670" lvl="1" indent="-514350"/>
            <a:endParaRPr lang="en-US" dirty="0" smtClean="0"/>
          </a:p>
          <a:p>
            <a:pPr marL="788670" lvl="1" indent="-514350">
              <a:buNone/>
            </a:pP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514350" indent="-514350"/>
            <a:r>
              <a:rPr lang="en-US" dirty="0" smtClean="0"/>
              <a:t>Five of the eight female participants mentioned gender related concerns.   </a:t>
            </a:r>
          </a:p>
          <a:p>
            <a:pPr marL="514350" indent="-514350"/>
            <a:r>
              <a:rPr lang="en-US" dirty="0" smtClean="0"/>
              <a:t>Three of the four who had problems with stress and conflict at faculty meetings were female. </a:t>
            </a:r>
          </a:p>
          <a:p>
            <a:pPr marL="514350" indent="-514350"/>
            <a:r>
              <a:rPr lang="en-US" dirty="0" smtClean="0"/>
              <a:t>One of the six participants who expressed positive sentiments about their colleagues was a female. </a:t>
            </a:r>
          </a:p>
          <a:p>
            <a:pPr marL="514350" indent="-514350">
              <a:buNone/>
            </a:pPr>
            <a:endParaRPr lang="en-US" dirty="0" smtClean="0"/>
          </a:p>
          <a:p>
            <a:pPr marL="788670" lvl="1" indent="-514350"/>
            <a:r>
              <a:rPr lang="en-US" dirty="0" smtClean="0"/>
              <a:t>Mentoring difference.</a:t>
            </a:r>
          </a:p>
          <a:p>
            <a:pPr marL="788670" lvl="1" indent="-514350"/>
            <a:r>
              <a:rPr lang="en-US" dirty="0" smtClean="0"/>
              <a:t>Regional perceptions of women. </a:t>
            </a:r>
          </a:p>
          <a:p>
            <a:pPr marL="514350" indent="-514350"/>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Interestingly…</a:t>
            </a:r>
            <a:endParaRPr lang="en-US" dirty="0"/>
          </a:p>
        </p:txBody>
      </p:sp>
      <p:sp>
        <p:nvSpPr>
          <p:cNvPr id="3" name="Content Placeholder 2"/>
          <p:cNvSpPr>
            <a:spLocks noGrp="1"/>
          </p:cNvSpPr>
          <p:nvPr>
            <p:ph sz="quarter" idx="1"/>
          </p:nvPr>
        </p:nvSpPr>
        <p:spPr/>
        <p:txBody>
          <a:bodyPr>
            <a:normAutofit fontScale="92500"/>
          </a:bodyPr>
          <a:lstStyle/>
          <a:p>
            <a:r>
              <a:rPr lang="en-US" dirty="0" smtClean="0"/>
              <a:t>Further study of Non-STEM females may be warranted. </a:t>
            </a:r>
          </a:p>
          <a:p>
            <a:pPr lvl="1"/>
            <a:r>
              <a:rPr lang="en-US" dirty="0" smtClean="0"/>
              <a:t>None of the eight who were positive overall about NDSU’s PTE process were NFs.  (two SF, seven NM were)</a:t>
            </a:r>
          </a:p>
          <a:p>
            <a:pPr lvl="1"/>
            <a:r>
              <a:rPr lang="en-US" dirty="0" smtClean="0"/>
              <a:t>Only one of the 11 who stated they felt supported at NDSU.</a:t>
            </a:r>
          </a:p>
          <a:p>
            <a:pPr lvl="2"/>
            <a:r>
              <a:rPr lang="en-US" dirty="0" smtClean="0"/>
              <a:t>Three of the five who said they did not feel supported were NFs. </a:t>
            </a:r>
          </a:p>
          <a:p>
            <a:pPr lvl="1"/>
            <a:r>
              <a:rPr lang="en-US" dirty="0" smtClean="0"/>
              <a:t>Only one of the eight who were positive about their dept chair. </a:t>
            </a:r>
          </a:p>
          <a:p>
            <a:pPr lvl="1"/>
            <a:r>
              <a:rPr lang="en-US" dirty="0" smtClean="0"/>
              <a:t>Only one of the 10 who said they liked their workload.</a:t>
            </a:r>
          </a:p>
          <a:p>
            <a:pPr lvl="1"/>
            <a:r>
              <a:rPr lang="en-US" dirty="0" smtClean="0"/>
              <a:t>None of the six who spoke about liking the balance between their research and teaching were NFs.</a:t>
            </a:r>
          </a:p>
          <a:p>
            <a:pPr lvl="1"/>
            <a:r>
              <a:rPr lang="en-US" dirty="0" smtClean="0"/>
              <a:t>None of the six  who spoke about having minimal service requirement were NFs while four of the five faculty members who said that service took up a lot of time were NFs. </a:t>
            </a:r>
          </a:p>
          <a:p>
            <a:pPr lvl="1"/>
            <a:endParaRPr lang="en-US" dirty="0" smtClean="0"/>
          </a:p>
          <a:p>
            <a:pPr lvl="1"/>
            <a:endParaRPr lang="en-US" dirty="0" smtClean="0"/>
          </a:p>
          <a:p>
            <a:pPr lvl="1"/>
            <a:endParaRPr lang="en-US" dirty="0" smtClean="0"/>
          </a:p>
          <a:p>
            <a:pPr lvl="1"/>
            <a:endParaRPr lang="en-US" dirty="0" smtClean="0"/>
          </a:p>
          <a:p>
            <a:pPr lvl="1"/>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Faculty Recommendations</a:t>
            </a:r>
            <a:endParaRPr lang="en-US" dirty="0"/>
          </a:p>
        </p:txBody>
      </p:sp>
      <p:sp>
        <p:nvSpPr>
          <p:cNvPr id="3" name="Content Placeholder 2"/>
          <p:cNvSpPr>
            <a:spLocks noGrp="1"/>
          </p:cNvSpPr>
          <p:nvPr>
            <p:ph sz="quarter" idx="1"/>
          </p:nvPr>
        </p:nvSpPr>
        <p:spPr/>
        <p:txBody>
          <a:bodyPr>
            <a:normAutofit/>
          </a:bodyPr>
          <a:lstStyle/>
          <a:p>
            <a:r>
              <a:rPr lang="en-US" dirty="0" smtClean="0"/>
              <a:t>More faculty governance: 3</a:t>
            </a:r>
          </a:p>
          <a:p>
            <a:pPr lvl="1"/>
            <a:r>
              <a:rPr lang="en-US" dirty="0" smtClean="0"/>
              <a:t>Faculty elected PTE advisory committee</a:t>
            </a:r>
          </a:p>
          <a:p>
            <a:pPr lvl="1"/>
            <a:r>
              <a:rPr lang="en-US" dirty="0" smtClean="0"/>
              <a:t>Faculty Senate</a:t>
            </a:r>
          </a:p>
          <a:p>
            <a:r>
              <a:rPr lang="en-US" dirty="0" smtClean="0"/>
              <a:t>Administrative personnel changes: 3</a:t>
            </a:r>
          </a:p>
          <a:p>
            <a:r>
              <a:rPr lang="en-US" dirty="0" smtClean="0"/>
              <a:t>Professional development for chairs: 3</a:t>
            </a:r>
          </a:p>
          <a:p>
            <a:pPr lvl="1"/>
            <a:r>
              <a:rPr lang="en-US" dirty="0" smtClean="0"/>
              <a:t>Climate</a:t>
            </a:r>
          </a:p>
          <a:p>
            <a:pPr lvl="1"/>
            <a:r>
              <a:rPr lang="en-US" dirty="0" smtClean="0"/>
              <a:t>Support</a:t>
            </a:r>
          </a:p>
          <a:p>
            <a:pPr lvl="1"/>
            <a:r>
              <a:rPr lang="en-US" dirty="0" smtClean="0"/>
              <a:t>Resources</a:t>
            </a:r>
          </a:p>
          <a:p>
            <a:r>
              <a:rPr lang="en-US" dirty="0" smtClean="0"/>
              <a:t>Strengthen post-tenure reviews: 3</a:t>
            </a:r>
          </a:p>
          <a:p>
            <a:r>
              <a:rPr lang="en-US" dirty="0" smtClean="0"/>
              <a:t>More formal/proactive mentoring program: 3</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Purpose of the Study</a:t>
            </a:r>
            <a:endParaRPr lang="en-US" dirty="0"/>
          </a:p>
        </p:txBody>
      </p:sp>
      <p:sp>
        <p:nvSpPr>
          <p:cNvPr id="3" name="Content Placeholder 2"/>
          <p:cNvSpPr>
            <a:spLocks noGrp="1"/>
          </p:cNvSpPr>
          <p:nvPr>
            <p:ph sz="quarter" idx="1"/>
          </p:nvPr>
        </p:nvSpPr>
        <p:spPr/>
        <p:txBody>
          <a:bodyPr>
            <a:normAutofit/>
          </a:bodyPr>
          <a:lstStyle/>
          <a:p>
            <a:r>
              <a:rPr lang="en-US" dirty="0" smtClean="0"/>
              <a:t>The purpose of the study was to learn about the reasons faculty members leave NDSU. </a:t>
            </a:r>
          </a:p>
          <a:p>
            <a:pPr lvl="1"/>
            <a:r>
              <a:rPr lang="en-US" dirty="0" smtClean="0"/>
              <a:t>Information may lead to recommendations for increasing retention rates and satisfaction for NDSU faculty members. </a:t>
            </a:r>
          </a:p>
          <a:p>
            <a:pPr lvl="1"/>
            <a:r>
              <a:rPr lang="en-US" dirty="0" smtClean="0"/>
              <a:t>Particular attention will be paid to concerns of women and STEM faculty members. </a:t>
            </a:r>
          </a:p>
          <a:p>
            <a:pPr lvl="1">
              <a:buNone/>
            </a:pPr>
            <a:endParaRPr lang="en-US" dirty="0" smtClean="0"/>
          </a:p>
          <a:p>
            <a:pPr lvl="1">
              <a:buNone/>
            </a:pPr>
            <a:r>
              <a:rPr lang="en-US" dirty="0" smtClean="0"/>
              <a:t>Ultimately, this study aims to help NDSU be an environment where quality faculty members want to stay and can be productive.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Researcher Recommendations</a:t>
            </a:r>
            <a:endParaRPr lang="en-US" dirty="0"/>
          </a:p>
        </p:txBody>
      </p:sp>
      <p:sp>
        <p:nvSpPr>
          <p:cNvPr id="3" name="Content Placeholder 2"/>
          <p:cNvSpPr>
            <a:spLocks noGrp="1"/>
          </p:cNvSpPr>
          <p:nvPr>
            <p:ph sz="quarter" idx="1"/>
          </p:nvPr>
        </p:nvSpPr>
        <p:spPr/>
        <p:txBody>
          <a:bodyPr/>
          <a:lstStyle/>
          <a:p>
            <a:r>
              <a:rPr lang="en-US" i="1" dirty="0" smtClean="0"/>
              <a:t>Research should be conducted in the form of exit interviews. </a:t>
            </a:r>
          </a:p>
          <a:p>
            <a:r>
              <a:rPr lang="en-US" i="1" dirty="0" smtClean="0"/>
              <a:t>Revisions are suggested for the survey instrument.</a:t>
            </a:r>
            <a:r>
              <a:rPr lang="en-US" dirty="0" smtClean="0"/>
              <a:t> </a:t>
            </a:r>
          </a:p>
          <a:p>
            <a:pPr lvl="1"/>
            <a:r>
              <a:rPr lang="en-US" dirty="0" smtClean="0"/>
              <a:t>Did you have another position lined up?</a:t>
            </a:r>
          </a:p>
          <a:p>
            <a:pPr lvl="1"/>
            <a:r>
              <a:rPr lang="en-US" dirty="0" smtClean="0"/>
              <a:t>Were you actively looking or recruited?</a:t>
            </a:r>
            <a:endParaRPr lang="en-US" i="1" dirty="0" smtClean="0"/>
          </a:p>
          <a:p>
            <a:r>
              <a:rPr lang="en-US" i="1" dirty="0" smtClean="0"/>
              <a:t>Future analysis should be based on both gender and STEM/non-STEM status.</a:t>
            </a:r>
            <a:r>
              <a:rPr lang="en-US" dirty="0" smtClean="0"/>
              <a:t> </a:t>
            </a:r>
          </a:p>
          <a:p>
            <a:r>
              <a:rPr lang="en-US" i="1" dirty="0" smtClean="0"/>
              <a:t>Gender should be added as an internal, intangible factor to future turnover models</a:t>
            </a:r>
            <a:r>
              <a:rPr lang="en-US" dirty="0" smtClean="0"/>
              <a:t>. </a:t>
            </a:r>
          </a:p>
          <a:p>
            <a:r>
              <a:rPr lang="en-US" i="1" dirty="0" smtClean="0"/>
              <a:t>Turnover studies should be institution-specific</a:t>
            </a:r>
            <a:r>
              <a:rPr lang="en-US" dirty="0" smtClean="0"/>
              <a:t>. </a:t>
            </a:r>
            <a:endParaRPr lang="en-US" i="1" dirty="0" smtClean="0"/>
          </a:p>
          <a:p>
            <a:pPr lvl="1">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for NDSU</a:t>
            </a:r>
            <a:endParaRPr lang="en-US" dirty="0"/>
          </a:p>
        </p:txBody>
      </p:sp>
      <p:sp>
        <p:nvSpPr>
          <p:cNvPr id="3" name="Content Placeholder 2"/>
          <p:cNvSpPr>
            <a:spLocks noGrp="1"/>
          </p:cNvSpPr>
          <p:nvPr>
            <p:ph sz="quarter" idx="1"/>
          </p:nvPr>
        </p:nvSpPr>
        <p:spPr/>
        <p:txBody>
          <a:bodyPr>
            <a:normAutofit fontScale="92500" lnSpcReduction="20000"/>
          </a:bodyPr>
          <a:lstStyle/>
          <a:p>
            <a:pPr marL="514350" indent="-514350">
              <a:buFont typeface="+mj-lt"/>
              <a:buAutoNum type="arabicPeriod"/>
            </a:pPr>
            <a:r>
              <a:rPr lang="en-US" dirty="0" smtClean="0"/>
              <a:t>Conduct Job Satisfaction Surveys.</a:t>
            </a:r>
          </a:p>
          <a:p>
            <a:pPr marL="514350" indent="-514350">
              <a:buFont typeface="+mj-lt"/>
              <a:buAutoNum type="arabicPeriod"/>
            </a:pPr>
            <a:r>
              <a:rPr lang="en-US" dirty="0" smtClean="0"/>
              <a:t>Conduct Exit Interviews.</a:t>
            </a:r>
          </a:p>
          <a:p>
            <a:pPr marL="514350" indent="-514350">
              <a:buFont typeface="+mj-lt"/>
              <a:buAutoNum type="arabicPeriod"/>
            </a:pPr>
            <a:r>
              <a:rPr lang="en-US" dirty="0" smtClean="0"/>
              <a:t>Increase Faculty Governance.</a:t>
            </a:r>
          </a:p>
          <a:p>
            <a:pPr marL="514350" indent="-514350">
              <a:buFont typeface="+mj-lt"/>
              <a:buAutoNum type="arabicPeriod"/>
            </a:pPr>
            <a:r>
              <a:rPr lang="en-US" dirty="0" smtClean="0"/>
              <a:t>Strengthen Post-Tenure Reviews.</a:t>
            </a:r>
          </a:p>
          <a:p>
            <a:pPr marL="514350" indent="-514350">
              <a:buFont typeface="+mj-lt"/>
              <a:buAutoNum type="arabicPeriod"/>
            </a:pPr>
            <a:r>
              <a:rPr lang="en-US" dirty="0" smtClean="0"/>
              <a:t>Improve Student Evaluation Measures.</a:t>
            </a:r>
          </a:p>
          <a:p>
            <a:pPr marL="514350" indent="-514350">
              <a:buFont typeface="+mj-lt"/>
              <a:buAutoNum type="arabicPeriod"/>
            </a:pPr>
            <a:r>
              <a:rPr lang="en-US" dirty="0" smtClean="0"/>
              <a:t>Create a Collegial Atmosphere.</a:t>
            </a:r>
          </a:p>
          <a:p>
            <a:pPr marL="514350" indent="-514350">
              <a:buFont typeface="+mj-lt"/>
              <a:buAutoNum type="arabicPeriod"/>
            </a:pPr>
            <a:r>
              <a:rPr lang="en-US" dirty="0" smtClean="0"/>
              <a:t>Provide Resource Support.</a:t>
            </a:r>
          </a:p>
          <a:p>
            <a:pPr marL="514350" indent="-514350">
              <a:buFont typeface="+mj-lt"/>
              <a:buAutoNum type="arabicPeriod"/>
            </a:pPr>
            <a:r>
              <a:rPr lang="en-US" dirty="0" smtClean="0"/>
              <a:t>Provide Mentorship.</a:t>
            </a:r>
          </a:p>
          <a:p>
            <a:pPr marL="514350" indent="-514350">
              <a:buFont typeface="+mj-lt"/>
              <a:buAutoNum type="arabicPeriod"/>
            </a:pPr>
            <a:r>
              <a:rPr lang="en-US" dirty="0" smtClean="0"/>
              <a:t>Assist Networking. </a:t>
            </a:r>
          </a:p>
          <a:p>
            <a:pPr marL="514350" indent="-514350">
              <a:buFont typeface="+mj-lt"/>
              <a:buAutoNum type="arabicPeriod"/>
            </a:pPr>
            <a:r>
              <a:rPr lang="en-US" dirty="0" smtClean="0"/>
              <a:t>Provide competitive Compensation.</a:t>
            </a:r>
          </a:p>
          <a:p>
            <a:pPr marL="514350" indent="-514350">
              <a:buFont typeface="+mj-lt"/>
              <a:buAutoNum type="arabicPeriod"/>
            </a:pPr>
            <a:r>
              <a:rPr lang="en-US" dirty="0" smtClean="0"/>
              <a:t>Enact a Maternity Leave Policy.</a:t>
            </a:r>
          </a:p>
          <a:p>
            <a:pPr marL="514350" indent="-514350">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sz="half" idx="1"/>
          </p:nvPr>
        </p:nvSpPr>
        <p:spPr/>
        <p:txBody>
          <a:bodyPr>
            <a:normAutofit fontScale="47500" lnSpcReduction="20000"/>
          </a:bodyPr>
          <a:lstStyle/>
          <a:p>
            <a:r>
              <a:rPr lang="en-US" dirty="0" smtClean="0"/>
              <a:t>Ambrose, S., Huston, T., &amp; Norman, M. (2005). A qualitative method for assessing faculty satisfaction. </a:t>
            </a:r>
            <a:r>
              <a:rPr lang="en-US" i="1" dirty="0" smtClean="0"/>
              <a:t>Research in Higher Education, 46</a:t>
            </a:r>
            <a:r>
              <a:rPr lang="en-US" dirty="0" smtClean="0"/>
              <a:t>(7), 803-830. doi:10.1007/s11162-004-6226-6</a:t>
            </a:r>
          </a:p>
          <a:p>
            <a:r>
              <a:rPr lang="en-US" dirty="0" err="1" smtClean="0"/>
              <a:t>Amey</a:t>
            </a:r>
            <a:r>
              <a:rPr lang="en-US" dirty="0" smtClean="0"/>
              <a:t>, M. J. (1992, October). </a:t>
            </a:r>
            <a:r>
              <a:rPr lang="en-US" i="1" dirty="0" smtClean="0"/>
              <a:t>Institutional market places and faculty attrition: The realities for professors at one research university.</a:t>
            </a:r>
            <a:r>
              <a:rPr lang="en-US" dirty="0" smtClean="0"/>
              <a:t> Paper presented at the meeting of the Association for the Study of Higher Education, Minneapolis, MN. </a:t>
            </a:r>
          </a:p>
          <a:p>
            <a:r>
              <a:rPr lang="en-US" dirty="0" smtClean="0"/>
              <a:t>August, L., &amp; </a:t>
            </a:r>
            <a:r>
              <a:rPr lang="en-US" dirty="0" err="1" smtClean="0"/>
              <a:t>Waltman</a:t>
            </a:r>
            <a:r>
              <a:rPr lang="en-US" dirty="0" smtClean="0"/>
              <a:t>, J. (2004). Culture, climate, and contribution: Career satisfaction among female faculty. </a:t>
            </a:r>
            <a:r>
              <a:rPr lang="en-US" i="1" dirty="0" smtClean="0"/>
              <a:t>Research in Higher Education, 45</a:t>
            </a:r>
            <a:r>
              <a:rPr lang="en-US" dirty="0" smtClean="0"/>
              <a:t>(2), 177-192. </a:t>
            </a:r>
          </a:p>
          <a:p>
            <a:r>
              <a:rPr lang="en-US" dirty="0" smtClean="0"/>
              <a:t>Johnson, R. B. (1997). Examining the validity structure of qualitative research. </a:t>
            </a:r>
            <a:r>
              <a:rPr lang="en-US" i="1" dirty="0" smtClean="0"/>
              <a:t>Education, 118</a:t>
            </a:r>
            <a:r>
              <a:rPr lang="en-US" dirty="0" smtClean="0"/>
              <a:t>(2), 282-292. </a:t>
            </a:r>
          </a:p>
          <a:p>
            <a:r>
              <a:rPr lang="en-US" dirty="0" err="1" smtClean="0"/>
              <a:t>Matier</a:t>
            </a:r>
            <a:r>
              <a:rPr lang="en-US" dirty="0" smtClean="0"/>
              <a:t>, M. W. (1989, April-May). </a:t>
            </a:r>
            <a:r>
              <a:rPr lang="en-US" i="1" dirty="0" smtClean="0"/>
              <a:t>Retaining faculty: A tale of two campuses.</a:t>
            </a:r>
            <a:r>
              <a:rPr lang="en-US" dirty="0" smtClean="0"/>
              <a:t> Paper presented at the meeting of the Association for Institutional Research, Baltimore, Maryland. </a:t>
            </a:r>
          </a:p>
          <a:p>
            <a:r>
              <a:rPr lang="en-US" dirty="0" err="1" smtClean="0"/>
              <a:t>Maykut</a:t>
            </a:r>
            <a:r>
              <a:rPr lang="en-US" dirty="0" smtClean="0"/>
              <a:t>, P., &amp; Morehouse, R. (1994). </a:t>
            </a:r>
            <a:r>
              <a:rPr lang="en-US" i="1" dirty="0" smtClean="0"/>
              <a:t>Beginning qualitative research: A philosophic and practical guide.</a:t>
            </a:r>
            <a:r>
              <a:rPr lang="en-US" dirty="0" smtClean="0"/>
              <a:t> London, England: The </a:t>
            </a:r>
            <a:r>
              <a:rPr lang="en-US" dirty="0" err="1" smtClean="0"/>
              <a:t>Falmer</a:t>
            </a:r>
            <a:r>
              <a:rPr lang="en-US" dirty="0" smtClean="0"/>
              <a:t> Press.</a:t>
            </a:r>
          </a:p>
          <a:p>
            <a:endParaRPr lang="en-US" dirty="0"/>
          </a:p>
        </p:txBody>
      </p:sp>
      <p:sp>
        <p:nvSpPr>
          <p:cNvPr id="4" name="Content Placeholder 3"/>
          <p:cNvSpPr>
            <a:spLocks noGrp="1"/>
          </p:cNvSpPr>
          <p:nvPr>
            <p:ph sz="half" idx="2"/>
          </p:nvPr>
        </p:nvSpPr>
        <p:spPr/>
        <p:txBody>
          <a:bodyPr>
            <a:normAutofit fontScale="47500" lnSpcReduction="20000"/>
          </a:bodyPr>
          <a:lstStyle/>
          <a:p>
            <a:r>
              <a:rPr lang="en-US" dirty="0" smtClean="0"/>
              <a:t>NDSU FORWARD. (2008). </a:t>
            </a:r>
            <a:r>
              <a:rPr lang="en-US" i="1" dirty="0" smtClean="0"/>
              <a:t>Advance FORWARD: An institutional transformation proposal.</a:t>
            </a:r>
            <a:r>
              <a:rPr lang="en-US" dirty="0" smtClean="0"/>
              <a:t> Unpublished manuscript, Advance FORWARD, North Dakota State University, Fargo, North Dakota. </a:t>
            </a:r>
          </a:p>
          <a:p>
            <a:r>
              <a:rPr lang="en-US" dirty="0" err="1" smtClean="0"/>
              <a:t>Pettus</a:t>
            </a:r>
            <a:r>
              <a:rPr lang="en-US" dirty="0" smtClean="0"/>
              <a:t>, A. B. (1990). The verdict is in: A study of jury decision making factors, moment of personal decision, and jury deliberations – from the jurors’ point of view. </a:t>
            </a:r>
            <a:r>
              <a:rPr lang="en-US" i="1" dirty="0" smtClean="0"/>
              <a:t>Communication Quarterly, 38</a:t>
            </a:r>
            <a:r>
              <a:rPr lang="en-US" dirty="0" smtClean="0"/>
              <a:t>(1), 83-97. </a:t>
            </a:r>
          </a:p>
          <a:p>
            <a:r>
              <a:rPr lang="en-US" dirty="0" smtClean="0"/>
              <a:t>West, M. S., &amp; Curtis, J. W. (2006). AAUP faculty gender equity indicators 2006. Washington, DC: American Association of University Professors. </a:t>
            </a:r>
          </a:p>
          <a:p>
            <a:r>
              <a:rPr lang="en-US" dirty="0" smtClean="0"/>
              <a:t>Zhou, Y., &amp; </a:t>
            </a:r>
            <a:r>
              <a:rPr lang="en-US" dirty="0" err="1" smtClean="0"/>
              <a:t>Volkwein</a:t>
            </a:r>
            <a:r>
              <a:rPr lang="en-US" dirty="0" smtClean="0"/>
              <a:t>, J. F. (2004). Examining the influences on faculty departure intention: A comparison of tenured versus </a:t>
            </a:r>
            <a:r>
              <a:rPr lang="en-US" dirty="0" err="1" smtClean="0"/>
              <a:t>nontenured</a:t>
            </a:r>
            <a:r>
              <a:rPr lang="en-US" dirty="0" smtClean="0"/>
              <a:t> faculty at research universities using NSOPF-99. </a:t>
            </a:r>
            <a:r>
              <a:rPr lang="en-US" i="1" dirty="0" smtClean="0"/>
              <a:t>Research in Higher Education, 45</a:t>
            </a:r>
            <a:r>
              <a:rPr lang="en-US" dirty="0" smtClean="0"/>
              <a:t>(2), 139-176.</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Matier’s</a:t>
            </a:r>
            <a:r>
              <a:rPr lang="en-US" dirty="0" smtClean="0"/>
              <a:t> (1989) Framework</a:t>
            </a:r>
            <a:endParaRPr lang="en-US" dirty="0"/>
          </a:p>
        </p:txBody>
      </p:sp>
      <p:sp>
        <p:nvSpPr>
          <p:cNvPr id="3" name="Content Placeholder 2"/>
          <p:cNvSpPr>
            <a:spLocks noGrp="1"/>
          </p:cNvSpPr>
          <p:nvPr>
            <p:ph sz="quarter" idx="1"/>
          </p:nvPr>
        </p:nvSpPr>
        <p:spPr/>
        <p:txBody>
          <a:bodyPr>
            <a:normAutofit/>
          </a:bodyPr>
          <a:lstStyle/>
          <a:p>
            <a:r>
              <a:rPr lang="en-US" sz="3200" dirty="0" smtClean="0"/>
              <a:t>Push vs. Pull</a:t>
            </a:r>
          </a:p>
          <a:p>
            <a:r>
              <a:rPr lang="en-US" sz="3200" dirty="0" smtClean="0"/>
              <a:t>“individuals are more likely to seek out and respond to outside offers because of dissatisfaction with their present employment situation than they are to be enticed to leave simply by greener pastures” (</a:t>
            </a:r>
            <a:r>
              <a:rPr lang="en-US" sz="3200" dirty="0" err="1" smtClean="0"/>
              <a:t>Matier</a:t>
            </a:r>
            <a:r>
              <a:rPr lang="en-US" sz="3200" dirty="0" smtClean="0"/>
              <a:t>, 1989, p. 5). </a:t>
            </a:r>
          </a:p>
          <a:p>
            <a:r>
              <a:rPr lang="en-US" sz="3200" dirty="0" smtClean="0"/>
              <a:t>Looks at internal and external factors.</a:t>
            </a:r>
          </a:p>
          <a:p>
            <a:pPr>
              <a:buNone/>
            </a:pP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Research Questions</a:t>
            </a:r>
            <a:endParaRPr lang="en-US" dirty="0"/>
          </a:p>
        </p:txBody>
      </p:sp>
      <p:sp>
        <p:nvSpPr>
          <p:cNvPr id="3" name="Content Placeholder 2"/>
          <p:cNvSpPr>
            <a:spLocks noGrp="1"/>
          </p:cNvSpPr>
          <p:nvPr>
            <p:ph sz="quarter" idx="1"/>
          </p:nvPr>
        </p:nvSpPr>
        <p:spPr/>
        <p:txBody>
          <a:bodyPr>
            <a:normAutofit fontScale="92500" lnSpcReduction="20000"/>
          </a:bodyPr>
          <a:lstStyle/>
          <a:p>
            <a:pPr marL="514350" lvl="0" indent="-514350">
              <a:buFont typeface="+mj-lt"/>
              <a:buAutoNum type="arabicPeriod"/>
            </a:pPr>
            <a:r>
              <a:rPr lang="en-US" dirty="0" smtClean="0"/>
              <a:t>What will faculty who left NDSU identify as the reasons for leaving?</a:t>
            </a:r>
          </a:p>
          <a:p>
            <a:pPr marL="514350" lvl="0" indent="-514350">
              <a:buFont typeface="+mj-lt"/>
              <a:buAutoNum type="arabicPeriod"/>
            </a:pPr>
            <a:r>
              <a:rPr lang="en-US" dirty="0" smtClean="0"/>
              <a:t>Do university policies/procedures have an impact on faculty members’ experience at NDSU? </a:t>
            </a:r>
          </a:p>
          <a:p>
            <a:pPr marL="514350" lvl="0" indent="-514350">
              <a:buFont typeface="+mj-lt"/>
              <a:buAutoNum type="arabicPeriod"/>
            </a:pPr>
            <a:r>
              <a:rPr lang="en-US" dirty="0" smtClean="0"/>
              <a:t>How will faculty who left describe their working experience at NDSU?</a:t>
            </a:r>
          </a:p>
          <a:p>
            <a:pPr marL="514350" lvl="0" indent="-514350">
              <a:buFont typeface="+mj-lt"/>
              <a:buAutoNum type="arabicPeriod"/>
            </a:pPr>
            <a:r>
              <a:rPr lang="en-US" dirty="0" smtClean="0"/>
              <a:t>How will their current position compare to their former position at NDSU?</a:t>
            </a:r>
          </a:p>
          <a:p>
            <a:pPr marL="514350" lvl="0" indent="-514350">
              <a:buFont typeface="+mj-lt"/>
              <a:buAutoNum type="arabicPeriod"/>
            </a:pPr>
            <a:r>
              <a:rPr lang="en-US" dirty="0" smtClean="0"/>
              <a:t>Will there be differences in participants’ responses based on their academic disciplines? </a:t>
            </a:r>
          </a:p>
          <a:p>
            <a:pPr marL="514350" indent="-514350">
              <a:buFont typeface="+mj-lt"/>
              <a:buAutoNum type="arabicPeriod"/>
            </a:pPr>
            <a:r>
              <a:rPr lang="en-US" dirty="0" smtClean="0"/>
              <a:t>Will there be gender related differences in participants’ responses?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547938"/>
            <a:ext cx="7772400" cy="3929062"/>
          </a:xfrm>
        </p:spPr>
        <p:txBody>
          <a:bodyPr>
            <a:normAutofit/>
          </a:bodyPr>
          <a:lstStyle/>
          <a:p>
            <a:r>
              <a:rPr lang="en-US" dirty="0" smtClean="0">
                <a:solidFill>
                  <a:schemeClr val="tx1"/>
                </a:solidFill>
              </a:rPr>
              <a:t>Previous researchers  placed a strong emphasis on </a:t>
            </a:r>
            <a:r>
              <a:rPr lang="en-US" b="1" u="sng" dirty="0" smtClean="0">
                <a:solidFill>
                  <a:schemeClr val="tx1"/>
                </a:solidFill>
              </a:rPr>
              <a:t>institution-specific analysis </a:t>
            </a:r>
            <a:r>
              <a:rPr lang="en-US" b="1" dirty="0" smtClean="0">
                <a:solidFill>
                  <a:schemeClr val="tx1"/>
                </a:solidFill>
              </a:rPr>
              <a:t>because of contextual factors and perceptions that occur.</a:t>
            </a:r>
          </a:p>
          <a:p>
            <a:endParaRPr lang="en-US" dirty="0" smtClean="0">
              <a:solidFill>
                <a:schemeClr val="tx1"/>
              </a:solidFill>
            </a:endParaRPr>
          </a:p>
          <a:p>
            <a:r>
              <a:rPr lang="en-US" dirty="0" smtClean="0">
                <a:solidFill>
                  <a:schemeClr val="tx1"/>
                </a:solidFill>
              </a:rPr>
              <a:t>Ambrose et al. (2005) were adamant about institutions gathering their own data because “Without such data, universities cannot effectively target their problems, identify their strengths, or fully understand where their own experiences intersect with or diverge from the experiences of other institutions” (p. 806). </a:t>
            </a:r>
          </a:p>
          <a:p>
            <a:endParaRPr lang="en-US" dirty="0"/>
          </a:p>
        </p:txBody>
      </p:sp>
      <p:sp>
        <p:nvSpPr>
          <p:cNvPr id="2" name="Title 1"/>
          <p:cNvSpPr>
            <a:spLocks noGrp="1"/>
          </p:cNvSpPr>
          <p:nvPr>
            <p:ph type="title"/>
          </p:nvPr>
        </p:nvSpPr>
        <p:spPr/>
        <p:txBody>
          <a:bodyPr/>
          <a:lstStyle/>
          <a:p>
            <a:pPr algn="ctr"/>
            <a:r>
              <a:rPr lang="en-US" dirty="0" smtClean="0"/>
              <a:t>Chapter 2 – Review of Literature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algn="ctr"/>
            <a:r>
              <a:rPr lang="en-US" dirty="0" smtClean="0"/>
              <a:t>Qualitative</a:t>
            </a:r>
            <a:endParaRPr lang="en-US" dirty="0"/>
          </a:p>
        </p:txBody>
      </p:sp>
      <p:sp>
        <p:nvSpPr>
          <p:cNvPr id="2" name="Title 1"/>
          <p:cNvSpPr>
            <a:spLocks noGrp="1"/>
          </p:cNvSpPr>
          <p:nvPr>
            <p:ph type="title"/>
          </p:nvPr>
        </p:nvSpPr>
        <p:spPr/>
        <p:txBody>
          <a:bodyPr/>
          <a:lstStyle/>
          <a:p>
            <a:pPr algn="ctr"/>
            <a:r>
              <a:rPr lang="en-US" dirty="0" smtClean="0"/>
              <a:t>Chapter 3 - Methodology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Participants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 list of 45 (16 female, 29 male) former faculty members who left NDSU between May 2008 and March 2010 was gathered.  </a:t>
            </a:r>
          </a:p>
          <a:p>
            <a:r>
              <a:rPr lang="en-US" dirty="0" smtClean="0"/>
              <a:t>Twenty faculty members agreed to participate, 10 declined participation, 10 did not respond to phone or e-mail contact, and five were unable to be contacted. </a:t>
            </a:r>
          </a:p>
          <a:p>
            <a:r>
              <a:rPr lang="en-US" dirty="0" smtClean="0"/>
              <a:t>Interviews were conducted with 12 male (five STEM, seven non-STEM) and 8 female (three STEM, five non-STEM) faculty members.</a:t>
            </a:r>
          </a:p>
          <a:p>
            <a:r>
              <a:rPr lang="en-US" dirty="0" smtClean="0"/>
              <a:t>Interviews lasted between 20 and 75 minutes.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dirty="0"/>
          </a:p>
        </p:txBody>
      </p:sp>
      <p:sp>
        <p:nvSpPr>
          <p:cNvPr id="2" name="Title 1"/>
          <p:cNvSpPr>
            <a:spLocks noGrp="1"/>
          </p:cNvSpPr>
          <p:nvPr>
            <p:ph type="title"/>
          </p:nvPr>
        </p:nvSpPr>
        <p:spPr/>
        <p:txBody>
          <a:bodyPr>
            <a:noAutofit/>
          </a:bodyPr>
          <a:lstStyle/>
          <a:p>
            <a:pPr algn="ctr"/>
            <a:r>
              <a:rPr lang="en-US" sz="3200" b="1" dirty="0" smtClean="0"/>
              <a:t>Chapter 4 – Results</a:t>
            </a:r>
            <a:br>
              <a:rPr lang="en-US" sz="3200" b="1" dirty="0" smtClean="0"/>
            </a:br>
            <a:r>
              <a:rPr lang="en-US" sz="3200" b="1" dirty="0" smtClean="0"/>
              <a:t>Chapter 5 – Summary, Discussion, and Recommendations</a:t>
            </a:r>
            <a:endParaRPr lang="en-US" sz="3200"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731</TotalTime>
  <Words>3671</Words>
  <Application>Microsoft Office PowerPoint</Application>
  <PresentationFormat>On-screen Show (4:3)</PresentationFormat>
  <Paragraphs>223</Paragraphs>
  <Slides>32</Slides>
  <Notes>4</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Civic</vt:lpstr>
      <vt:lpstr>NDSU Faculty Turnover Study</vt:lpstr>
      <vt:lpstr>Chapter 1 - Introduction</vt:lpstr>
      <vt:lpstr>Purpose of the Study</vt:lpstr>
      <vt:lpstr>Matier’s (1989) Framework</vt:lpstr>
      <vt:lpstr>Research Questions</vt:lpstr>
      <vt:lpstr>Chapter 2 – Review of Literature</vt:lpstr>
      <vt:lpstr>Chapter 3 - Methodology</vt:lpstr>
      <vt:lpstr>Participants</vt:lpstr>
      <vt:lpstr>Chapter 4 – Results Chapter 5 – Summary, Discussion, and Recommendations</vt:lpstr>
      <vt:lpstr>Slide 10</vt:lpstr>
      <vt:lpstr>Slide 11</vt:lpstr>
      <vt:lpstr>Slide 12</vt:lpstr>
      <vt:lpstr>Slide 13</vt:lpstr>
      <vt:lpstr>Slide 14</vt:lpstr>
      <vt:lpstr>Slide 15</vt:lpstr>
      <vt:lpstr>Slide 16</vt:lpstr>
      <vt:lpstr>Slide 17</vt:lpstr>
      <vt:lpstr>Slide 18</vt:lpstr>
      <vt:lpstr>Slide 19</vt:lpstr>
      <vt:lpstr>   Research Question 1 What will faculty who left NDSU identify as the reasons for leaving?</vt:lpstr>
      <vt:lpstr>Research Question 2 Do university policies/procedures have an impact on faculty members’ experience at NDSU? </vt:lpstr>
      <vt:lpstr>Research Question 3 How will faculty who left describe their working experience at NDSU?</vt:lpstr>
      <vt:lpstr>Research Question 4 How will their current position compare to their former position at NDSU?</vt:lpstr>
      <vt:lpstr>Slide 24</vt:lpstr>
      <vt:lpstr>Research Question 5 Will there be differences in participants’ responses based on their academic disciplines? </vt:lpstr>
      <vt:lpstr>Research Question 6 Will there be gender related differences in participants’ responses?</vt:lpstr>
      <vt:lpstr>Slide 27</vt:lpstr>
      <vt:lpstr>Interestingly…</vt:lpstr>
      <vt:lpstr>Faculty Recommendations</vt:lpstr>
      <vt:lpstr>Researcher Recommendations</vt:lpstr>
      <vt:lpstr>Recommendations for NDSU</vt:lpstr>
      <vt:lpstr>References</vt:lpstr>
    </vt:vector>
  </TitlesOfParts>
  <Company>North Dakota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NDSU Faculty Turnover Study</dc:title>
  <dc:creator>The School Of</dc:creator>
  <cp:lastModifiedBy>Rachel</cp:lastModifiedBy>
  <cp:revision>79</cp:revision>
  <dcterms:created xsi:type="dcterms:W3CDTF">2010-11-01T19:24:51Z</dcterms:created>
  <dcterms:modified xsi:type="dcterms:W3CDTF">2011-06-20T14:38:43Z</dcterms:modified>
</cp:coreProperties>
</file>