
<file path=[Content_Types].xml><?xml version="1.0" encoding="utf-8"?>
<Types xmlns="http://schemas.openxmlformats.org/package/2006/content-types">
  <Default Extension="xml" ContentType="application/xml"/>
  <Default Extension="jpeg" ContentType="image/jpeg"/>
  <Default Extension="png" ContentType="image/pn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7" r:id="rId1"/>
  </p:sldMasterIdLst>
  <p:notesMasterIdLst>
    <p:notesMasterId r:id="rId25"/>
  </p:notesMasterIdLst>
  <p:handoutMasterIdLst>
    <p:handoutMasterId r:id="rId26"/>
  </p:handoutMasterIdLst>
  <p:sldIdLst>
    <p:sldId id="283" r:id="rId2"/>
    <p:sldId id="309" r:id="rId3"/>
    <p:sldId id="311" r:id="rId4"/>
    <p:sldId id="316" r:id="rId5"/>
    <p:sldId id="310" r:id="rId6"/>
    <p:sldId id="319" r:id="rId7"/>
    <p:sldId id="312" r:id="rId8"/>
    <p:sldId id="317" r:id="rId9"/>
    <p:sldId id="315" r:id="rId10"/>
    <p:sldId id="295" r:id="rId11"/>
    <p:sldId id="313" r:id="rId12"/>
    <p:sldId id="314" r:id="rId13"/>
    <p:sldId id="297" r:id="rId14"/>
    <p:sldId id="318" r:id="rId15"/>
    <p:sldId id="298" r:id="rId16"/>
    <p:sldId id="300" r:id="rId17"/>
    <p:sldId id="301" r:id="rId18"/>
    <p:sldId id="302" r:id="rId19"/>
    <p:sldId id="303" r:id="rId20"/>
    <p:sldId id="292" r:id="rId21"/>
    <p:sldId id="284" r:id="rId22"/>
    <p:sldId id="285" r:id="rId23"/>
    <p:sldId id="288"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e School Of" initials="dp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3" d="100"/>
          <a:sy n="133" d="100"/>
        </p:scale>
        <p:origin x="-1240" y="-104"/>
      </p:cViewPr>
      <p:guideLst>
        <p:guide orient="horz" pos="2160"/>
        <p:guide pos="2880"/>
      </p:guideLst>
    </p:cSldViewPr>
  </p:slideViewPr>
  <p:notesTextViewPr>
    <p:cViewPr>
      <p:scale>
        <a:sx n="100" d="100"/>
        <a:sy n="100" d="100"/>
      </p:scale>
      <p:origin x="0" y="0"/>
    </p:cViewPr>
  </p:notesTextViewPr>
  <p:sorterViewPr>
    <p:cViewPr>
      <p:scale>
        <a:sx n="184" d="100"/>
        <a:sy n="184" d="100"/>
      </p:scale>
      <p:origin x="0" y="0"/>
    </p:cViewPr>
  </p:sorterViewPr>
  <p:gridSpacing cx="76200" cy="76200"/>
</p:viewPr>
</file>

<file path=ppt/_rels/presentation.xml.rels><?xml version="1.0" encoding="UTF-8" standalone="yes"?>
<Relationships xmlns="http://schemas.openxmlformats.org/package/2006/relationships"><Relationship Id="rId31" Type="http://schemas.openxmlformats.org/officeDocument/2006/relationships/theme" Target="theme/theme1.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notesMaster" Target="notesMasters/notesMaster1.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printerSettings" Target="printerSettings/printerSettings1.bin"/><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commentAuthors" Target="commentAuthors.xml"/><Relationship Id="rId26" Type="http://schemas.openxmlformats.org/officeDocument/2006/relationships/handoutMaster" Target="handoutMasters/handoutMaster1.xml"/><Relationship Id="rId30" Type="http://schemas.openxmlformats.org/officeDocument/2006/relationships/viewProps" Target="viewProps.xml"/><Relationship Id="rId11" Type="http://schemas.openxmlformats.org/officeDocument/2006/relationships/slide" Target="slides/slide10.xml"/><Relationship Id="rId29" Type="http://schemas.openxmlformats.org/officeDocument/2006/relationships/presProps" Target="pres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841C61-BEE6-8648-8827-C4D49A2BE76A}" type="datetimeFigureOut">
              <a:rPr lang="en-US" smtClean="0"/>
              <a:pPr/>
              <a:t>10/26/11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BC41246-4A32-1141-B6C1-C88DAC6C417D}" type="slidenum">
              <a:rPr lang="en-US" smtClean="0"/>
              <a:pPr/>
              <a:t>‹#›</a:t>
            </a:fld>
            <a:endParaRPr lang="en-US"/>
          </a:p>
        </p:txBody>
      </p:sp>
    </p:spTree>
    <p:extLst>
      <p:ext uri="{BB962C8B-B14F-4D97-AF65-F5344CB8AC3E}">
        <p14:creationId xmlns:p14="http://schemas.microsoft.com/office/powerpoint/2010/main" val="122563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Arial"/>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cs typeface="Arial" charset="0"/>
              </a:defRPr>
            </a:lvl1pPr>
          </a:lstStyle>
          <a:p>
            <a:pPr>
              <a:defRPr/>
            </a:pPr>
            <a:fld id="{85B87FBA-59BA-9E42-A384-A4796DC8BFAC}" type="datetime1">
              <a:rPr lang="en-US"/>
              <a:pPr>
                <a:defRPr/>
              </a:pPr>
              <a:t>10/26/11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Arial"/>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cs typeface="Arial" charset="0"/>
              </a:defRPr>
            </a:lvl1pPr>
          </a:lstStyle>
          <a:p>
            <a:pPr>
              <a:defRPr/>
            </a:pPr>
            <a:fld id="{68372879-20C1-C143-A819-C98CD634ACE7}" type="slidenum">
              <a:rPr lang="en-US"/>
              <a:pPr>
                <a:defRPr/>
              </a:pPr>
              <a:t>‹#›</a:t>
            </a:fld>
            <a:endParaRPr lang="en-US"/>
          </a:p>
        </p:txBody>
      </p:sp>
    </p:spTree>
    <p:extLst>
      <p:ext uri="{BB962C8B-B14F-4D97-AF65-F5344CB8AC3E}">
        <p14:creationId xmlns:p14="http://schemas.microsoft.com/office/powerpoint/2010/main" val="405266131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Arial"/>
        <a:ea typeface="ＭＳ Ｐゴシック" charset="0"/>
        <a:cs typeface="Arial"/>
      </a:defRPr>
    </a:lvl1pPr>
    <a:lvl2pPr marL="457200" algn="l" defTabSz="457200" rtl="0" eaLnBrk="0" fontAlgn="base" hangingPunct="0">
      <a:spcBef>
        <a:spcPct val="30000"/>
      </a:spcBef>
      <a:spcAft>
        <a:spcPct val="0"/>
      </a:spcAft>
      <a:defRPr sz="1200" kern="1200">
        <a:solidFill>
          <a:schemeClr val="tx1"/>
        </a:solidFill>
        <a:latin typeface="Arial"/>
        <a:ea typeface="Arial"/>
        <a:cs typeface="Arial" charset="0"/>
      </a:defRPr>
    </a:lvl2pPr>
    <a:lvl3pPr marL="914400" algn="l" defTabSz="457200" rtl="0" eaLnBrk="0" fontAlgn="base" hangingPunct="0">
      <a:spcBef>
        <a:spcPct val="30000"/>
      </a:spcBef>
      <a:spcAft>
        <a:spcPct val="0"/>
      </a:spcAft>
      <a:defRPr sz="1200" kern="1200">
        <a:solidFill>
          <a:schemeClr val="tx1"/>
        </a:solidFill>
        <a:latin typeface="Arial"/>
        <a:ea typeface="Arial"/>
        <a:cs typeface="Arial" charset="0"/>
      </a:defRPr>
    </a:lvl3pPr>
    <a:lvl4pPr marL="1371600" algn="l" defTabSz="457200" rtl="0" eaLnBrk="0" fontAlgn="base" hangingPunct="0">
      <a:spcBef>
        <a:spcPct val="30000"/>
      </a:spcBef>
      <a:spcAft>
        <a:spcPct val="0"/>
      </a:spcAft>
      <a:defRPr sz="1200" kern="1200">
        <a:solidFill>
          <a:schemeClr val="tx1"/>
        </a:solidFill>
        <a:latin typeface="Arial"/>
        <a:ea typeface="Arial"/>
        <a:cs typeface="Arial" charset="0"/>
      </a:defRPr>
    </a:lvl4pPr>
    <a:lvl5pPr marL="1828800" algn="l" defTabSz="457200" rtl="0" eaLnBrk="0" fontAlgn="base" hangingPunct="0">
      <a:spcBef>
        <a:spcPct val="30000"/>
      </a:spcBef>
      <a:spcAft>
        <a:spcPct val="0"/>
      </a:spcAft>
      <a:defRPr sz="1200" kern="1200">
        <a:solidFill>
          <a:schemeClr val="tx1"/>
        </a:solidFill>
        <a:latin typeface="Arial"/>
        <a:ea typeface="Arial"/>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smtClean="0"/>
            </a:lvl1pPr>
          </a:lstStyle>
          <a:p>
            <a:pPr>
              <a:defRPr/>
            </a:pPr>
            <a:fld id="{2C1C4405-A26A-6344-9FE1-142D7C37EA8D}" type="datetime1">
              <a:rPr lang="en-US"/>
              <a:pPr>
                <a:defRPr/>
              </a:pPr>
              <a:t>10/26/11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smtClean="0">
                <a:solidFill>
                  <a:schemeClr val="tx1"/>
                </a:solidFill>
              </a:defRPr>
            </a:lvl1pPr>
          </a:lstStyle>
          <a:p>
            <a:pPr>
              <a:defRPr/>
            </a:pPr>
            <a:fld id="{8C04C383-43C9-214E-B7B6-D1B4DA04A2B8}" type="slidenum">
              <a:rPr lang="en-US"/>
              <a:pPr>
                <a:defRPr/>
              </a:pPr>
              <a:t>‹#›</a:t>
            </a:fld>
            <a:endParaRPr lang="en-US"/>
          </a:p>
        </p:txBody>
      </p:sp>
    </p:spTree>
    <p:extLst>
      <p:ext uri="{BB962C8B-B14F-4D97-AF65-F5344CB8AC3E}">
        <p14:creationId xmlns:p14="http://schemas.microsoft.com/office/powerpoint/2010/main" val="2125564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93CFB8-3DC6-AE45-81FC-03BBA32E3345}" type="datetime1">
              <a:rPr lang="en-US"/>
              <a:pPr>
                <a:defRPr/>
              </a:pPr>
              <a:t>10/26/11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F1828D-1536-8442-A952-9A28E8905E29}" type="slidenum">
              <a:rPr lang="en-US"/>
              <a:pPr>
                <a:defRPr/>
              </a:pPr>
              <a:t>‹#›</a:t>
            </a:fld>
            <a:endParaRPr lang="en-US"/>
          </a:p>
        </p:txBody>
      </p:sp>
    </p:spTree>
    <p:extLst>
      <p:ext uri="{BB962C8B-B14F-4D97-AF65-F5344CB8AC3E}">
        <p14:creationId xmlns:p14="http://schemas.microsoft.com/office/powerpoint/2010/main" val="3140987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48E2E7-0D0E-1B45-87CF-E16D0549D92C}" type="datetime1">
              <a:rPr lang="en-US"/>
              <a:pPr>
                <a:defRPr/>
              </a:pPr>
              <a:t>10/26/11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6A4706-5B52-5348-A889-72FE78578144}" type="slidenum">
              <a:rPr lang="en-US"/>
              <a:pPr>
                <a:defRPr/>
              </a:pPr>
              <a:t>‹#›</a:t>
            </a:fld>
            <a:endParaRPr lang="en-US"/>
          </a:p>
        </p:txBody>
      </p:sp>
    </p:spTree>
    <p:extLst>
      <p:ext uri="{BB962C8B-B14F-4D97-AF65-F5344CB8AC3E}">
        <p14:creationId xmlns:p14="http://schemas.microsoft.com/office/powerpoint/2010/main" val="366381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E56963E-E5C0-7C43-BED6-779C26A6B09E}" type="datetime1">
              <a:rPr lang="en-US"/>
              <a:pPr>
                <a:defRPr/>
              </a:pPr>
              <a:t>10/26/11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DDA8D67-D5F6-AE4B-9B74-5EAAB44E05C6}" type="slidenum">
              <a:rPr lang="en-US"/>
              <a:pPr>
                <a:defRPr/>
              </a:pPr>
              <a:t>‹#›</a:t>
            </a:fld>
            <a:endParaRPr lang="en-US"/>
          </a:p>
        </p:txBody>
      </p:sp>
    </p:spTree>
    <p:extLst>
      <p:ext uri="{BB962C8B-B14F-4D97-AF65-F5344CB8AC3E}">
        <p14:creationId xmlns:p14="http://schemas.microsoft.com/office/powerpoint/2010/main" val="47895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49A0AE-0879-D545-AB86-38108D0EDE19}" type="datetime1">
              <a:rPr lang="en-US"/>
              <a:pPr>
                <a:defRPr/>
              </a:pPr>
              <a:t>10/26/11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397BF7-65F8-5348-AE0C-5A4FF48FBCA9}" type="slidenum">
              <a:rPr lang="en-US"/>
              <a:pPr>
                <a:defRPr/>
              </a:pPr>
              <a:t>‹#›</a:t>
            </a:fld>
            <a:endParaRPr lang="en-US"/>
          </a:p>
        </p:txBody>
      </p:sp>
    </p:spTree>
    <p:extLst>
      <p:ext uri="{BB962C8B-B14F-4D97-AF65-F5344CB8AC3E}">
        <p14:creationId xmlns:p14="http://schemas.microsoft.com/office/powerpoint/2010/main" val="887834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9330DDEB-216A-7642-9269-E203FDB3A347}" type="datetime1">
              <a:rPr lang="en-US"/>
              <a:pPr>
                <a:defRPr/>
              </a:pPr>
              <a:t>10/26/11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28803EF-2156-B444-82D5-332B58488DA1}" type="slidenum">
              <a:rPr lang="en-US"/>
              <a:pPr>
                <a:defRPr/>
              </a:pPr>
              <a:t>‹#›</a:t>
            </a:fld>
            <a:endParaRPr lang="en-US"/>
          </a:p>
        </p:txBody>
      </p:sp>
    </p:spTree>
    <p:extLst>
      <p:ext uri="{BB962C8B-B14F-4D97-AF65-F5344CB8AC3E}">
        <p14:creationId xmlns:p14="http://schemas.microsoft.com/office/powerpoint/2010/main" val="240978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06EE70B-6211-064E-8524-E01FF85A1EDE}" type="datetime1">
              <a:rPr lang="en-US"/>
              <a:pPr>
                <a:defRPr/>
              </a:pPr>
              <a:t>10/26/11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0CA1EAC-D97D-3F40-8F02-34628DEE1374}" type="slidenum">
              <a:rPr lang="en-US"/>
              <a:pPr>
                <a:defRPr/>
              </a:pPr>
              <a:t>‹#›</a:t>
            </a:fld>
            <a:endParaRPr lang="en-US"/>
          </a:p>
        </p:txBody>
      </p:sp>
    </p:spTree>
    <p:extLst>
      <p:ext uri="{BB962C8B-B14F-4D97-AF65-F5344CB8AC3E}">
        <p14:creationId xmlns:p14="http://schemas.microsoft.com/office/powerpoint/2010/main" val="22009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CC8D754-4A27-1741-B0CA-6B1447C4E44D}" type="datetime1">
              <a:rPr lang="en-US"/>
              <a:pPr>
                <a:defRPr/>
              </a:pPr>
              <a:t>10/26/11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109F694-5E15-C349-955C-DDCAAE592775}" type="slidenum">
              <a:rPr lang="en-US"/>
              <a:pPr>
                <a:defRPr/>
              </a:pPr>
              <a:t>‹#›</a:t>
            </a:fld>
            <a:endParaRPr lang="en-US"/>
          </a:p>
        </p:txBody>
      </p:sp>
    </p:spTree>
    <p:extLst>
      <p:ext uri="{BB962C8B-B14F-4D97-AF65-F5344CB8AC3E}">
        <p14:creationId xmlns:p14="http://schemas.microsoft.com/office/powerpoint/2010/main" val="997864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E07A7B-9623-8141-A6AA-73B8675B915B}" type="datetime1">
              <a:rPr lang="en-US"/>
              <a:pPr>
                <a:defRPr/>
              </a:pPr>
              <a:t>10/26/11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07CB13-0079-B541-8363-A6716AFED5BF}" type="slidenum">
              <a:rPr lang="en-US"/>
              <a:pPr>
                <a:defRPr/>
              </a:pPr>
              <a:t>‹#›</a:t>
            </a:fld>
            <a:endParaRPr lang="en-US"/>
          </a:p>
        </p:txBody>
      </p:sp>
    </p:spTree>
    <p:extLst>
      <p:ext uri="{BB962C8B-B14F-4D97-AF65-F5344CB8AC3E}">
        <p14:creationId xmlns:p14="http://schemas.microsoft.com/office/powerpoint/2010/main" val="3929752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AC7B3F91-7E4F-D941-B747-CD7681D7BFDF}" type="datetime1">
              <a:rPr lang="en-US"/>
              <a:pPr>
                <a:defRPr/>
              </a:pPr>
              <a:t>10/26/11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D9ADCD9-3095-464E-960D-193C5BC06DB0}" type="slidenum">
              <a:rPr lang="en-US"/>
              <a:pPr>
                <a:defRPr/>
              </a:pPr>
              <a:t>‹#›</a:t>
            </a:fld>
            <a:endParaRPr lang="en-US"/>
          </a:p>
        </p:txBody>
      </p:sp>
    </p:spTree>
    <p:extLst>
      <p:ext uri="{BB962C8B-B14F-4D97-AF65-F5344CB8AC3E}">
        <p14:creationId xmlns:p14="http://schemas.microsoft.com/office/powerpoint/2010/main" val="4150641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smtClean="0"/>
            </a:lvl1pPr>
          </a:lstStyle>
          <a:p>
            <a:pPr>
              <a:defRPr/>
            </a:pPr>
            <a:fld id="{89A39DB1-C057-6440-ADE8-125F3D9DF629}" type="datetime1">
              <a:rPr lang="en-US"/>
              <a:pPr>
                <a:defRPr/>
              </a:pPr>
              <a:t>10/26/11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smtClean="0">
                <a:solidFill>
                  <a:schemeClr val="tx1"/>
                </a:solidFill>
              </a:defRPr>
            </a:lvl1pPr>
          </a:lstStyle>
          <a:p>
            <a:pPr>
              <a:defRPr/>
            </a:pPr>
            <a:fld id="{7DCF94E4-CCF5-EF42-B4F1-FE057C5C262C}" type="slidenum">
              <a:rPr lang="en-US"/>
              <a:pPr>
                <a:defRPr/>
              </a:pPr>
              <a:t>‹#›</a:t>
            </a:fld>
            <a:endParaRPr lang="en-US"/>
          </a:p>
        </p:txBody>
      </p:sp>
    </p:spTree>
    <p:extLst>
      <p:ext uri="{BB962C8B-B14F-4D97-AF65-F5344CB8AC3E}">
        <p14:creationId xmlns:p14="http://schemas.microsoft.com/office/powerpoint/2010/main" val="805318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752600"/>
            <a:ext cx="7620000"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172200"/>
            <a:ext cx="3429000" cy="304800"/>
          </a:xfrm>
          <a:prstGeom prst="rect">
            <a:avLst/>
          </a:prstGeom>
        </p:spPr>
        <p:txBody>
          <a:bodyPr vert="horz" wrap="square" lIns="91440" tIns="45720" rIns="91440" bIns="0" numCol="1" anchor="b" anchorCtr="0" compatLnSpc="1">
            <a:prstTxWarp prst="textNoShape">
              <a:avLst/>
            </a:prstTxWarp>
          </a:bodyPr>
          <a:lstStyle>
            <a:lvl1pPr>
              <a:defRPr sz="1000" smtClean="0"/>
            </a:lvl1pPr>
          </a:lstStyle>
          <a:p>
            <a:pPr>
              <a:defRPr/>
            </a:pPr>
            <a:fld id="{61C2C249-B68C-FD4A-8413-274CFA8DDAE2}" type="datetime1">
              <a:rPr lang="en-US"/>
              <a:pPr>
                <a:defRPr/>
              </a:pPr>
              <a:t>10/26/11</a:t>
            </a:fld>
            <a:endParaRPr lang="en-US"/>
          </a:p>
        </p:txBody>
      </p:sp>
      <p:sp>
        <p:nvSpPr>
          <p:cNvPr id="5" name="Footer Placeholder 4"/>
          <p:cNvSpPr>
            <a:spLocks noGrp="1"/>
          </p:cNvSpPr>
          <p:nvPr>
            <p:ph type="ftr" sz="quarter" idx="3"/>
          </p:nvPr>
        </p:nvSpPr>
        <p:spPr>
          <a:xfrm>
            <a:off x="457200" y="6492875"/>
            <a:ext cx="3429000" cy="284163"/>
          </a:xfrm>
          <a:prstGeom prst="rect">
            <a:avLst/>
          </a:prstGeom>
        </p:spPr>
        <p:txBody>
          <a:bodyPr vert="horz" lIns="91440" tIns="45720" rIns="91440" bIns="45720" rtlCol="0" anchor="t"/>
          <a:lstStyle>
            <a:lvl1pPr algn="l">
              <a:defRPr sz="1000">
                <a:solidFill>
                  <a:schemeClr val="tx1"/>
                </a:solidFill>
                <a:latin typeface="Arial"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rot="16200000">
            <a:off x="8227219" y="5885656"/>
            <a:ext cx="1316038" cy="365125"/>
          </a:xfrm>
          <a:prstGeom prst="rect">
            <a:avLst/>
          </a:prstGeom>
        </p:spPr>
        <p:txBody>
          <a:bodyPr vert="horz" wrap="square" lIns="91440" tIns="45720" rIns="91440" bIns="45720" numCol="1" anchor="ctr" anchorCtr="0" compatLnSpc="1">
            <a:prstTxWarp prst="textNoShape">
              <a:avLst/>
            </a:prstTxWarp>
          </a:bodyPr>
          <a:lstStyle>
            <a:lvl1pPr>
              <a:defRPr sz="2400" b="1" smtClean="0">
                <a:solidFill>
                  <a:schemeClr val="tx2"/>
                </a:solidFill>
              </a:defRPr>
            </a:lvl1pPr>
          </a:lstStyle>
          <a:p>
            <a:pPr>
              <a:defRPr/>
            </a:pPr>
            <a:fld id="{44E25034-CAFB-4540-BF44-F7BCF6502AC3}" type="slidenum">
              <a:rPr lang="en-US"/>
              <a:pPr>
                <a:defRPr/>
              </a:pPr>
              <a:t>‹#›</a:t>
            </a:fld>
            <a:endParaRPr lang="en-US"/>
          </a:p>
        </p:txBody>
      </p:sp>
      <p:sp>
        <p:nvSpPr>
          <p:cNvPr id="7" name="Rectangle 6"/>
          <p:cNvSpPr/>
          <p:nvPr/>
        </p:nvSpPr>
        <p:spPr>
          <a:xfrm>
            <a:off x="9001125" y="0"/>
            <a:ext cx="142875"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4067" r:id="rId1"/>
    <p:sldLayoutId id="2147484058" r:id="rId2"/>
    <p:sldLayoutId id="2147484059" r:id="rId3"/>
    <p:sldLayoutId id="2147484060" r:id="rId4"/>
    <p:sldLayoutId id="2147484061" r:id="rId5"/>
    <p:sldLayoutId id="2147484062" r:id="rId6"/>
    <p:sldLayoutId id="2147484063" r:id="rId7"/>
    <p:sldLayoutId id="2147484064" r:id="rId8"/>
    <p:sldLayoutId id="2147484068" r:id="rId9"/>
    <p:sldLayoutId id="2147484065" r:id="rId10"/>
    <p:sldLayoutId id="2147484066" r:id="rId11"/>
  </p:sldLayoutIdLst>
  <p:txStyles>
    <p:titleStyle>
      <a:lvl1pPr algn="l" rtl="0" eaLnBrk="0" fontAlgn="base" hangingPunct="0">
        <a:spcBef>
          <a:spcPct val="0"/>
        </a:spcBef>
        <a:spcAft>
          <a:spcPct val="0"/>
        </a:spcAft>
        <a:defRPr sz="3600" kern="1200" cap="all" spc="-6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Black" charset="0"/>
          <a:ea typeface="ＭＳ Ｐゴシック" charset="0"/>
          <a:cs typeface="ＭＳ Ｐゴシック" charset="0"/>
        </a:defRPr>
      </a:lvl5pPr>
      <a:lvl6pPr marL="457200" algn="l" rtl="0" fontAlgn="base">
        <a:spcBef>
          <a:spcPct val="0"/>
        </a:spcBef>
        <a:spcAft>
          <a:spcPct val="0"/>
        </a:spcAft>
        <a:defRPr sz="3600">
          <a:solidFill>
            <a:schemeClr val="tx2"/>
          </a:solidFill>
          <a:latin typeface="Arial Black" charset="0"/>
          <a:ea typeface="ＭＳ Ｐゴシック" charset="0"/>
          <a:cs typeface="ＭＳ Ｐゴシック" charset="0"/>
        </a:defRPr>
      </a:lvl6pPr>
      <a:lvl7pPr marL="914400" algn="l" rtl="0" fontAlgn="base">
        <a:spcBef>
          <a:spcPct val="0"/>
        </a:spcBef>
        <a:spcAft>
          <a:spcPct val="0"/>
        </a:spcAft>
        <a:defRPr sz="3600">
          <a:solidFill>
            <a:schemeClr val="tx2"/>
          </a:solidFill>
          <a:latin typeface="Arial Black" charset="0"/>
          <a:ea typeface="ＭＳ Ｐゴシック" charset="0"/>
          <a:cs typeface="ＭＳ Ｐゴシック" charset="0"/>
        </a:defRPr>
      </a:lvl7pPr>
      <a:lvl8pPr marL="1371600" algn="l" rtl="0" fontAlgn="base">
        <a:spcBef>
          <a:spcPct val="0"/>
        </a:spcBef>
        <a:spcAft>
          <a:spcPct val="0"/>
        </a:spcAft>
        <a:defRPr sz="3600">
          <a:solidFill>
            <a:schemeClr val="tx2"/>
          </a:solidFill>
          <a:latin typeface="Arial Black" charset="0"/>
          <a:ea typeface="ＭＳ Ｐゴシック" charset="0"/>
          <a:cs typeface="ＭＳ Ｐゴシック" charset="0"/>
        </a:defRPr>
      </a:lvl8pPr>
      <a:lvl9pPr marL="1828800" algn="l" rtl="0" fontAlgn="base">
        <a:spcBef>
          <a:spcPct val="0"/>
        </a:spcBef>
        <a:spcAft>
          <a:spcPct val="0"/>
        </a:spcAft>
        <a:defRPr sz="3600">
          <a:solidFill>
            <a:schemeClr val="tx2"/>
          </a:solidFill>
          <a:latin typeface="Arial Black" charset="0"/>
          <a:ea typeface="ＭＳ Ｐゴシック" charset="0"/>
          <a:cs typeface="ＭＳ Ｐゴシック" charset="0"/>
        </a:defRPr>
      </a:lvl9pPr>
    </p:titleStyle>
    <p:bodyStyle>
      <a:lvl1pPr marL="342900" indent="-342900" algn="l" rtl="0" eaLnBrk="0" fontAlgn="base" hangingPunct="0">
        <a:spcBef>
          <a:spcPct val="20000"/>
        </a:spcBef>
        <a:spcAft>
          <a:spcPts val="600"/>
        </a:spcAft>
        <a:buFont typeface="Arial" charset="0"/>
        <a:defRPr sz="2000" b="1" kern="1200">
          <a:solidFill>
            <a:schemeClr val="tx1"/>
          </a:solidFill>
          <a:latin typeface="+mn-lt"/>
          <a:ea typeface="ＭＳ Ｐゴシック" charset="0"/>
          <a:cs typeface="ＭＳ Ｐゴシック" charset="0"/>
        </a:defRPr>
      </a:lvl1pPr>
      <a:lvl2pPr marL="457200" indent="-182563" algn="l" rtl="0" eaLnBrk="0" fontAlgn="base" hangingPunct="0">
        <a:spcBef>
          <a:spcPct val="20000"/>
        </a:spcBef>
        <a:spcAft>
          <a:spcPct val="0"/>
        </a:spcAft>
        <a:buClr>
          <a:schemeClr val="tx2"/>
        </a:buClr>
        <a:buFont typeface="Arial" charset="0"/>
        <a:buChar char="•"/>
        <a:defRPr sz="20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Clr>
          <a:schemeClr val="tx2"/>
        </a:buClr>
        <a:buFont typeface="Arial" charset="0"/>
        <a:buChar char="•"/>
        <a:defRPr kern="1200">
          <a:solidFill>
            <a:schemeClr val="tx1"/>
          </a:solidFill>
          <a:latin typeface="+mn-lt"/>
          <a:ea typeface="ＭＳ Ｐゴシック" charset="0"/>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3"/>
          <p:cNvSpPr>
            <a:spLocks noGrp="1"/>
          </p:cNvSpPr>
          <p:nvPr>
            <p:ph type="ctrTitle"/>
          </p:nvPr>
        </p:nvSpPr>
        <p:spPr>
          <a:xfrm>
            <a:off x="457200" y="346347"/>
            <a:ext cx="7772400" cy="3476303"/>
          </a:xfrm>
        </p:spPr>
        <p:txBody>
          <a:bodyPr/>
          <a:lstStyle/>
          <a:p>
            <a:pPr eaLnBrk="1" fontAlgn="auto" hangingPunct="1">
              <a:spcAft>
                <a:spcPts val="0"/>
              </a:spcAft>
              <a:defRPr/>
            </a:pPr>
            <a:r>
              <a:rPr lang="en-US" sz="4000" b="1" dirty="0"/>
              <a:t>Using Effective Communication Strategies to Reduce Conflict at </a:t>
            </a:r>
            <a:r>
              <a:rPr lang="en-US" sz="4000" b="1" dirty="0" smtClean="0"/>
              <a:t>Work</a:t>
            </a:r>
            <a:br>
              <a:rPr lang="en-US" sz="4000" b="1" dirty="0" smtClean="0"/>
            </a:br>
            <a:r>
              <a:rPr lang="en-US" sz="4000" b="1" dirty="0" smtClean="0"/>
              <a:t> 				</a:t>
            </a:r>
            <a:endParaRPr lang="en-US" sz="4000" i="1" dirty="0">
              <a:ea typeface="+mj-ea"/>
              <a:cs typeface="+mj-cs"/>
            </a:endParaRPr>
          </a:p>
        </p:txBody>
      </p:sp>
      <p:sp>
        <p:nvSpPr>
          <p:cNvPr id="2" name="Subtitle 1"/>
          <p:cNvSpPr>
            <a:spLocks noGrp="1"/>
          </p:cNvSpPr>
          <p:nvPr>
            <p:ph type="subTitle" idx="1"/>
          </p:nvPr>
        </p:nvSpPr>
        <p:spPr>
          <a:xfrm>
            <a:off x="457200" y="3569141"/>
            <a:ext cx="5343270" cy="1866901"/>
          </a:xfrm>
        </p:spPr>
        <p:txBody>
          <a:bodyPr/>
          <a:lstStyle/>
          <a:p>
            <a:r>
              <a:rPr lang="en-US" b="1" cap="none" dirty="0" smtClean="0"/>
              <a:t>Ann Burnett, Associate Director FORWARD Program</a:t>
            </a:r>
          </a:p>
          <a:p>
            <a:pPr>
              <a:spcBef>
                <a:spcPts val="0"/>
              </a:spcBef>
              <a:spcAft>
                <a:spcPts val="0"/>
              </a:spcAft>
            </a:pPr>
            <a:r>
              <a:rPr lang="en-US" b="1" cap="none" dirty="0" smtClean="0"/>
              <a:t>Jim Council, Chair</a:t>
            </a:r>
          </a:p>
          <a:p>
            <a:pPr>
              <a:spcBef>
                <a:spcPts val="0"/>
              </a:spcBef>
              <a:spcAft>
                <a:spcPts val="0"/>
              </a:spcAft>
            </a:pPr>
            <a:r>
              <a:rPr lang="en-US" b="1" cap="none" dirty="0" smtClean="0"/>
              <a:t>Department of Psychology</a:t>
            </a:r>
          </a:p>
          <a:p>
            <a:endParaRPr lang="en-US" dirty="0"/>
          </a:p>
        </p:txBody>
      </p:sp>
      <p:pic>
        <p:nvPicPr>
          <p:cNvPr id="3" name="Picture 2"/>
          <p:cNvPicPr>
            <a:picLocks noChangeAspect="1"/>
          </p:cNvPicPr>
          <p:nvPr/>
        </p:nvPicPr>
        <p:blipFill rotWithShape="1">
          <a:blip r:embed="rId2"/>
          <a:srcRect b="24658"/>
          <a:stretch/>
        </p:blipFill>
        <p:spPr>
          <a:xfrm>
            <a:off x="6407150" y="3437834"/>
            <a:ext cx="1968500" cy="1458382"/>
          </a:xfrm>
          <a:prstGeom prst="rect">
            <a:avLst/>
          </a:prstGeom>
        </p:spPr>
      </p:pic>
      <p:sp>
        <p:nvSpPr>
          <p:cNvPr id="4" name="TextBox 3"/>
          <p:cNvSpPr txBox="1"/>
          <p:nvPr/>
        </p:nvSpPr>
        <p:spPr>
          <a:xfrm>
            <a:off x="6553199" y="5095261"/>
            <a:ext cx="2063985" cy="369332"/>
          </a:xfrm>
          <a:prstGeom prst="rect">
            <a:avLst/>
          </a:prstGeom>
          <a:noFill/>
        </p:spPr>
        <p:txBody>
          <a:bodyPr wrap="square" rtlCol="0">
            <a:spAutoFit/>
          </a:bodyPr>
          <a:lstStyle/>
          <a:p>
            <a:r>
              <a:rPr lang="en-US" b="1" i="1" dirty="0" smtClean="0">
                <a:latin typeface="Bradley Hand ITC TT-Bold"/>
                <a:cs typeface="Bradley Hand ITC TT-Bold"/>
              </a:rPr>
              <a:t>October 26, </a:t>
            </a:r>
            <a:r>
              <a:rPr lang="en-US" b="1" i="1" dirty="0">
                <a:latin typeface="Bradley Hand ITC TT-Bold"/>
                <a:cs typeface="Bradley Hand ITC TT-Bold"/>
              </a:rPr>
              <a:t>2011</a:t>
            </a:r>
            <a:endParaRPr lang="en-US" b="1" dirty="0">
              <a:latin typeface="Bradley Hand ITC TT-Bold"/>
              <a:cs typeface="Bradley Hand ITC TT-Bold"/>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238" y="274638"/>
            <a:ext cx="8056562" cy="1201737"/>
          </a:xfrm>
        </p:spPr>
        <p:txBody>
          <a:bodyPr wrap="square" numCol="1" anchorCtr="0" compatLnSpc="1">
            <a:prstTxWarp prst="textNoShape">
              <a:avLst/>
            </a:prstTxWarp>
            <a:noAutofit/>
          </a:bodyPr>
          <a:lstStyle/>
          <a:p>
            <a:pPr eaLnBrk="1" hangingPunct="1">
              <a:defRPr/>
            </a:pPr>
            <a:r>
              <a:rPr lang="en-US" b="1" cap="none">
                <a:latin typeface="Arial Black" charset="0"/>
              </a:rPr>
              <a:t>POSITIONS, INTERESTS, &amp; ISSUES</a:t>
            </a:r>
          </a:p>
        </p:txBody>
      </p:sp>
      <p:sp>
        <p:nvSpPr>
          <p:cNvPr id="38914" name="Content Placeholder 2"/>
          <p:cNvSpPr>
            <a:spLocks noGrp="1"/>
          </p:cNvSpPr>
          <p:nvPr>
            <p:ph idx="1"/>
          </p:nvPr>
        </p:nvSpPr>
        <p:spPr>
          <a:xfrm>
            <a:off x="630238" y="1595438"/>
            <a:ext cx="8056562" cy="4926012"/>
          </a:xfrm>
        </p:spPr>
        <p:txBody>
          <a:bodyPr/>
          <a:lstStyle/>
          <a:p>
            <a:pPr marL="0" indent="0" eaLnBrk="1" hangingPunct="1">
              <a:spcBef>
                <a:spcPct val="0"/>
              </a:spcBef>
              <a:spcAft>
                <a:spcPct val="0"/>
              </a:spcAft>
            </a:pPr>
            <a:r>
              <a:rPr lang="en-US" sz="3200" dirty="0">
                <a:latin typeface="Arial" charset="0"/>
              </a:rPr>
              <a:t>Positions </a:t>
            </a:r>
          </a:p>
          <a:p>
            <a:pPr lvl="1" eaLnBrk="1" hangingPunct="1">
              <a:spcBef>
                <a:spcPct val="0"/>
              </a:spcBef>
            </a:pPr>
            <a:r>
              <a:rPr lang="en-US" sz="2800" dirty="0">
                <a:latin typeface="Arial" charset="0"/>
              </a:rPr>
              <a:t>Specific solutions which each party proposes</a:t>
            </a:r>
          </a:p>
          <a:p>
            <a:pPr lvl="2" eaLnBrk="1" hangingPunct="1">
              <a:spcBef>
                <a:spcPct val="0"/>
              </a:spcBef>
            </a:pPr>
            <a:r>
              <a:rPr lang="en-US" sz="2400" i="1" dirty="0">
                <a:latin typeface="Arial" charset="0"/>
              </a:rPr>
              <a:t>these are what they bring to the table</a:t>
            </a:r>
          </a:p>
          <a:p>
            <a:pPr marL="0" indent="0" eaLnBrk="1" hangingPunct="1">
              <a:spcBef>
                <a:spcPct val="0"/>
              </a:spcBef>
              <a:spcAft>
                <a:spcPct val="0"/>
              </a:spcAft>
            </a:pPr>
            <a:r>
              <a:rPr lang="en-US" sz="3200" dirty="0">
                <a:latin typeface="Arial" charset="0"/>
              </a:rPr>
              <a:t>Interests</a:t>
            </a:r>
          </a:p>
          <a:p>
            <a:pPr lvl="1" eaLnBrk="1" hangingPunct="1">
              <a:spcBef>
                <a:spcPct val="0"/>
              </a:spcBef>
            </a:pPr>
            <a:r>
              <a:rPr lang="en-US" sz="2800" dirty="0">
                <a:latin typeface="Arial" charset="0"/>
              </a:rPr>
              <a:t>Needs which must be satisfied for successful resolution</a:t>
            </a:r>
          </a:p>
          <a:p>
            <a:pPr lvl="2" eaLnBrk="1" hangingPunct="1">
              <a:spcBef>
                <a:spcPct val="0"/>
              </a:spcBef>
            </a:pPr>
            <a:r>
              <a:rPr lang="en-US" sz="2400" i="1" dirty="0" smtClean="0">
                <a:latin typeface="Arial" charset="0"/>
              </a:rPr>
              <a:t>often not immediately apparent</a:t>
            </a:r>
            <a:endParaRPr lang="en-US" altLang="ja-JP" i="1" dirty="0">
              <a:latin typeface="Arial" charset="0"/>
            </a:endParaRPr>
          </a:p>
          <a:p>
            <a:pPr marL="0" indent="0" eaLnBrk="1" hangingPunct="1">
              <a:spcBef>
                <a:spcPct val="0"/>
              </a:spcBef>
              <a:spcAft>
                <a:spcPct val="0"/>
              </a:spcAft>
            </a:pPr>
            <a:r>
              <a:rPr lang="en-US" sz="3200" dirty="0">
                <a:latin typeface="Arial" charset="0"/>
              </a:rPr>
              <a:t>Issues</a:t>
            </a:r>
          </a:p>
          <a:p>
            <a:pPr lvl="1" eaLnBrk="1" hangingPunct="1">
              <a:spcBef>
                <a:spcPct val="0"/>
              </a:spcBef>
            </a:pPr>
            <a:r>
              <a:rPr lang="en-US" sz="2800" dirty="0">
                <a:latin typeface="Arial" charset="0"/>
              </a:rPr>
              <a:t>Elements which can be addressed through negotiation</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330" y="152718"/>
            <a:ext cx="5441069" cy="1371600"/>
          </a:xfrm>
        </p:spPr>
        <p:txBody>
          <a:bodyPr>
            <a:normAutofit/>
          </a:bodyPr>
          <a:lstStyle/>
          <a:p>
            <a:r>
              <a:rPr lang="en-US" sz="5400" b="1" i="1" dirty="0" smtClean="0"/>
              <a:t>Example</a:t>
            </a:r>
            <a:endParaRPr lang="en-US" sz="5400" b="1" i="1" dirty="0"/>
          </a:p>
        </p:txBody>
      </p:sp>
      <p:sp>
        <p:nvSpPr>
          <p:cNvPr id="3" name="Content Placeholder 2"/>
          <p:cNvSpPr>
            <a:spLocks noGrp="1"/>
          </p:cNvSpPr>
          <p:nvPr>
            <p:ph idx="1"/>
          </p:nvPr>
        </p:nvSpPr>
        <p:spPr>
          <a:xfrm>
            <a:off x="923700" y="1703117"/>
            <a:ext cx="7440927" cy="4728158"/>
          </a:xfrm>
        </p:spPr>
        <p:txBody>
          <a:bodyPr>
            <a:normAutofit fontScale="92500"/>
          </a:bodyPr>
          <a:lstStyle/>
          <a:p>
            <a:r>
              <a:rPr lang="en-US" sz="3200" b="1" dirty="0" smtClean="0"/>
              <a:t>Position (overt)</a:t>
            </a:r>
          </a:p>
          <a:p>
            <a:pPr lvl="1"/>
            <a:r>
              <a:rPr lang="en-US" sz="2800" i="1" dirty="0" smtClean="0"/>
              <a:t>Faculty member to Chair: “You have to get rid of that secretary!”</a:t>
            </a:r>
          </a:p>
          <a:p>
            <a:r>
              <a:rPr lang="en-US" sz="3200" b="1" dirty="0" smtClean="0"/>
              <a:t>Interest (underlying)</a:t>
            </a:r>
          </a:p>
          <a:p>
            <a:pPr lvl="1"/>
            <a:r>
              <a:rPr lang="en-US" sz="2800" i="1" dirty="0" smtClean="0"/>
              <a:t>He/she doesn’t respect me and it hurts my ego. I need to feel respected by the staff.</a:t>
            </a:r>
          </a:p>
          <a:p>
            <a:r>
              <a:rPr lang="en-US" sz="3200" b="1" dirty="0" smtClean="0"/>
              <a:t>Issue (can be addressed constructively)</a:t>
            </a:r>
          </a:p>
          <a:p>
            <a:pPr lvl="1"/>
            <a:r>
              <a:rPr lang="en-US" sz="2800" i="1" dirty="0" smtClean="0"/>
              <a:t>He/she puts other faculty requests ahead of my own.</a:t>
            </a:r>
          </a:p>
          <a:p>
            <a:pPr lvl="1"/>
            <a:endParaRPr lang="en-US" dirty="0" smtClean="0"/>
          </a:p>
          <a:p>
            <a:endParaRPr lang="en-US" dirty="0" smtClean="0"/>
          </a:p>
          <a:p>
            <a:pPr lvl="1"/>
            <a:endParaRPr lang="en-US" dirty="0"/>
          </a:p>
        </p:txBody>
      </p:sp>
    </p:spTree>
    <p:extLst>
      <p:ext uri="{BB962C8B-B14F-4D97-AF65-F5344CB8AC3E}">
        <p14:creationId xmlns:p14="http://schemas.microsoft.com/office/powerpoint/2010/main" val="22439177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7813014" cy="969567"/>
          </a:xfrm>
        </p:spPr>
        <p:txBody>
          <a:bodyPr>
            <a:noAutofit/>
          </a:bodyPr>
          <a:lstStyle/>
          <a:p>
            <a:r>
              <a:rPr lang="en-US" sz="4000" dirty="0" smtClean="0"/>
              <a:t>Interest or Position?</a:t>
            </a:r>
            <a:endParaRPr lang="en-US" sz="4000" dirty="0"/>
          </a:p>
        </p:txBody>
      </p:sp>
      <p:sp>
        <p:nvSpPr>
          <p:cNvPr id="3" name="Content Placeholder 2"/>
          <p:cNvSpPr>
            <a:spLocks noGrp="1"/>
          </p:cNvSpPr>
          <p:nvPr>
            <p:ph idx="1"/>
          </p:nvPr>
        </p:nvSpPr>
        <p:spPr>
          <a:xfrm>
            <a:off x="457199" y="1269954"/>
            <a:ext cx="7998903" cy="5394846"/>
          </a:xfrm>
        </p:spPr>
        <p:txBody>
          <a:bodyPr>
            <a:normAutofit/>
          </a:bodyPr>
          <a:lstStyle/>
          <a:p>
            <a:pPr marL="342900" indent="-342900">
              <a:spcBef>
                <a:spcPts val="0"/>
              </a:spcBef>
              <a:buClr>
                <a:schemeClr val="tx2"/>
              </a:buClr>
              <a:buFont typeface="Arial"/>
              <a:buChar char="•"/>
            </a:pPr>
            <a:r>
              <a:rPr lang="en-US" sz="2800" dirty="0" smtClean="0"/>
              <a:t>I demand an apology!</a:t>
            </a:r>
          </a:p>
          <a:p>
            <a:pPr marL="342900" indent="-342900">
              <a:spcBef>
                <a:spcPts val="0"/>
              </a:spcBef>
              <a:buClr>
                <a:schemeClr val="tx2"/>
              </a:buClr>
              <a:buFont typeface="Arial"/>
              <a:buChar char="•"/>
            </a:pPr>
            <a:r>
              <a:rPr lang="en-US" sz="2800" dirty="0" smtClean="0"/>
              <a:t>My self-esteem is at stake here.</a:t>
            </a:r>
          </a:p>
          <a:p>
            <a:pPr marL="342900" indent="-342900">
              <a:spcBef>
                <a:spcPts val="0"/>
              </a:spcBef>
              <a:buClr>
                <a:schemeClr val="tx2"/>
              </a:buClr>
              <a:buFont typeface="Arial"/>
              <a:buChar char="•"/>
            </a:pPr>
            <a:r>
              <a:rPr lang="en-US" sz="2800" dirty="0" smtClean="0"/>
              <a:t>That’s </a:t>
            </a:r>
            <a:r>
              <a:rPr lang="en-US" sz="2800" i="1" dirty="0" smtClean="0"/>
              <a:t>my</a:t>
            </a:r>
            <a:r>
              <a:rPr lang="en-US" sz="2800" dirty="0" smtClean="0"/>
              <a:t> class. How dare you assign it to </a:t>
            </a:r>
            <a:r>
              <a:rPr lang="en-US" sz="2800" i="1" dirty="0" smtClean="0"/>
              <a:t>X</a:t>
            </a:r>
            <a:r>
              <a:rPr lang="en-US" sz="2800" dirty="0" smtClean="0"/>
              <a:t> in the spring?</a:t>
            </a:r>
          </a:p>
          <a:p>
            <a:pPr marL="342900" indent="-342900">
              <a:spcBef>
                <a:spcPts val="0"/>
              </a:spcBef>
              <a:buClr>
                <a:schemeClr val="tx2"/>
              </a:buClr>
              <a:buFont typeface="Arial"/>
              <a:buChar char="•"/>
            </a:pPr>
            <a:r>
              <a:rPr lang="en-US" sz="2800" dirty="0" smtClean="0"/>
              <a:t>Joe </a:t>
            </a:r>
            <a:r>
              <a:rPr lang="en-US" sz="2800" i="1" dirty="0" smtClean="0"/>
              <a:t>has</a:t>
            </a:r>
            <a:r>
              <a:rPr lang="en-US" sz="2800" dirty="0" smtClean="0"/>
              <a:t> to stop obstructing staff meetings. </a:t>
            </a:r>
          </a:p>
          <a:p>
            <a:pPr marL="342900" indent="-342900">
              <a:spcBef>
                <a:spcPts val="0"/>
              </a:spcBef>
              <a:buClr>
                <a:schemeClr val="tx2"/>
              </a:buClr>
              <a:buFont typeface="Arial"/>
              <a:buChar char="•"/>
            </a:pPr>
            <a:r>
              <a:rPr lang="en-US" sz="2800" dirty="0" smtClean="0"/>
              <a:t>I refuse to stay in my present office.</a:t>
            </a:r>
          </a:p>
          <a:p>
            <a:pPr marL="342900" indent="-342900">
              <a:spcBef>
                <a:spcPts val="0"/>
              </a:spcBef>
              <a:buClr>
                <a:schemeClr val="tx2"/>
              </a:buClr>
              <a:buFont typeface="Arial"/>
              <a:buChar char="•"/>
            </a:pPr>
            <a:r>
              <a:rPr lang="en-US" sz="2800" dirty="0" smtClean="0"/>
              <a:t>I need more privacy in order to be productive</a:t>
            </a:r>
            <a:endParaRPr lang="en-US" sz="2400" dirty="0"/>
          </a:p>
          <a:p>
            <a:pPr marL="0" indent="0">
              <a:spcBef>
                <a:spcPts val="0"/>
              </a:spcBef>
              <a:buNone/>
            </a:pPr>
            <a:r>
              <a:rPr lang="en-US" sz="2800" i="1" dirty="0" smtClean="0"/>
              <a:t>If it’s a position, what might be some of the underlying needs or interests?</a:t>
            </a:r>
            <a:endParaRPr lang="en-US" sz="2800" i="1" dirty="0"/>
          </a:p>
        </p:txBody>
      </p:sp>
    </p:spTree>
    <p:extLst>
      <p:ext uri="{BB962C8B-B14F-4D97-AF65-F5344CB8AC3E}">
        <p14:creationId xmlns:p14="http://schemas.microsoft.com/office/powerpoint/2010/main" val="13997773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7763"/>
          </a:xfrm>
        </p:spPr>
        <p:txBody>
          <a:bodyPr wrap="square" numCol="1" anchorCtr="0" compatLnSpc="1">
            <a:prstTxWarp prst="textNoShape">
              <a:avLst/>
            </a:prstTxWarp>
          </a:bodyPr>
          <a:lstStyle/>
          <a:p>
            <a:pPr eaLnBrk="1" hangingPunct="1">
              <a:defRPr/>
            </a:pPr>
            <a:r>
              <a:rPr lang="en-US" sz="3200" cap="none" dirty="0">
                <a:latin typeface="Arial Black" charset="0"/>
              </a:rPr>
              <a:t>POSITIONAL </a:t>
            </a:r>
            <a:r>
              <a:rPr lang="en-US" sz="3200" i="1" cap="none" dirty="0">
                <a:latin typeface="Arial Black" charset="0"/>
              </a:rPr>
              <a:t>VS.</a:t>
            </a:r>
            <a:r>
              <a:rPr lang="en-US" sz="3200" cap="none" dirty="0">
                <a:latin typeface="Arial Black" charset="0"/>
              </a:rPr>
              <a:t> INTEREST-BASED NEGOTIATION</a:t>
            </a:r>
          </a:p>
        </p:txBody>
      </p:sp>
      <p:graphicFrame>
        <p:nvGraphicFramePr>
          <p:cNvPr id="4" name="Content Placeholder 3"/>
          <p:cNvGraphicFramePr>
            <a:graphicFrameLocks noGrp="1"/>
          </p:cNvGraphicFramePr>
          <p:nvPr>
            <p:ph idx="1"/>
          </p:nvPr>
        </p:nvGraphicFramePr>
        <p:xfrm>
          <a:off x="457200" y="1417638"/>
          <a:ext cx="8229600" cy="5240337"/>
        </p:xfrm>
        <a:graphic>
          <a:graphicData uri="http://schemas.openxmlformats.org/drawingml/2006/table">
            <a:tbl>
              <a:tblPr/>
              <a:tblGrid>
                <a:gridCol w="4117975"/>
                <a:gridCol w="4111625"/>
              </a:tblGrid>
              <a:tr h="8229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charset="0"/>
                          <a:cs typeface="ＭＳ Ｐゴシック" charset="0"/>
                        </a:rPr>
                        <a:t>Positional Assumptions</a:t>
                      </a:r>
                    </a:p>
                  </a:txBody>
                  <a:tcPr marT="45719" marB="45719"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bg1"/>
                          </a:solidFill>
                          <a:effectLst/>
                          <a:latin typeface="Arial" charset="0"/>
                          <a:ea typeface="ＭＳ Ｐゴシック" charset="0"/>
                          <a:cs typeface="ＭＳ Ｐゴシック" charset="0"/>
                        </a:rPr>
                        <a:t>Interest-Based Assumptions</a:t>
                      </a:r>
                    </a:p>
                  </a:txBody>
                  <a:tcPr marT="45719" marB="45719"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solidFill>
                  </a:tcPr>
                </a:tc>
              </a:tr>
              <a:tr h="82295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Negotiation is inherently competitive and antagonistic</a:t>
                      </a:r>
                    </a:p>
                  </a:txBody>
                  <a:tcPr marT="45719" marB="45719"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Negotiators are mutual problem-solvers</a:t>
                      </a:r>
                    </a:p>
                  </a:txBody>
                  <a:tcPr marT="45719" marB="45719"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447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Resources are limited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1" u="none" strike="noStrike" cap="none" normalizeH="0" baseline="0">
                          <a:ln>
                            <a:noFill/>
                          </a:ln>
                          <a:solidFill>
                            <a:schemeClr val="tx1"/>
                          </a:solidFill>
                          <a:effectLst/>
                          <a:latin typeface="Arial" charset="0"/>
                          <a:ea typeface="ＭＳ Ｐゴシック" charset="0"/>
                          <a:cs typeface="ＭＳ Ｐゴシック" charset="0"/>
                        </a:rPr>
                        <a:t>– what you win, I lose</a:t>
                      </a:r>
                    </a:p>
                  </a:txBody>
                  <a:tcPr marT="45719" marB="45719"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Resources may be expanded or shared in a way that meets both sets of needs</a:t>
                      </a:r>
                    </a:p>
                  </a:txBody>
                  <a:tcPr marT="45719" marB="45719"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09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Goal is to win as much as possible for your side</a:t>
                      </a:r>
                    </a:p>
                  </a:txBody>
                  <a:tcPr marT="45719" marB="45719"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Interests can be interdependent</a:t>
                      </a:r>
                    </a:p>
                  </a:txBody>
                  <a:tcPr marT="45719" marB="45719"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90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Arial" charset="0"/>
                          <a:ea typeface="ＭＳ Ｐゴシック" charset="0"/>
                          <a:cs typeface="ＭＳ Ｐゴシック" charset="0"/>
                        </a:rPr>
                        <a:t>Concessions are a sign of weakness</a:t>
                      </a:r>
                    </a:p>
                  </a:txBody>
                  <a:tcPr marT="45719" marB="45719"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Arial" charset="0"/>
                          <a:ea typeface="ＭＳ Ｐゴシック" charset="0"/>
                          <a:cs typeface="ＭＳ Ｐゴシック" charset="0"/>
                        </a:rPr>
                        <a:t>The goal is a mutually agreeable solution that is fair to all parties</a:t>
                      </a:r>
                    </a:p>
                  </a:txBody>
                  <a:tcPr marT="45719" marB="45719"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674547"/>
          </a:xfrm>
        </p:spPr>
        <p:txBody>
          <a:bodyPr/>
          <a:lstStyle/>
          <a:p>
            <a:r>
              <a:rPr lang="en-US" dirty="0" smtClean="0"/>
              <a:t>Case Study 2</a:t>
            </a:r>
            <a:endParaRPr lang="en-US" dirty="0"/>
          </a:p>
        </p:txBody>
      </p:sp>
      <p:sp>
        <p:nvSpPr>
          <p:cNvPr id="3" name="Content Placeholder 2"/>
          <p:cNvSpPr>
            <a:spLocks noGrp="1"/>
          </p:cNvSpPr>
          <p:nvPr>
            <p:ph idx="1"/>
          </p:nvPr>
        </p:nvSpPr>
        <p:spPr>
          <a:xfrm>
            <a:off x="457200" y="974616"/>
            <a:ext cx="8167450" cy="5525903"/>
          </a:xfrm>
        </p:spPr>
        <p:txBody>
          <a:bodyPr/>
          <a:lstStyle/>
          <a:p>
            <a:pPr marL="0" indent="0">
              <a:spcBef>
                <a:spcPts val="0"/>
              </a:spcBef>
              <a:spcAft>
                <a:spcPts val="0"/>
              </a:spcAft>
            </a:pPr>
            <a:r>
              <a:rPr lang="en-US" sz="2200" dirty="0" smtClean="0"/>
              <a:t>You are an Administrative Assistant in a large academic department. You take pride in being competent and effective in your job. You get along well with most of the faculty and students. </a:t>
            </a:r>
          </a:p>
          <a:p>
            <a:pPr marL="0" indent="0">
              <a:spcBef>
                <a:spcPts val="0"/>
              </a:spcBef>
              <a:spcAft>
                <a:spcPts val="0"/>
              </a:spcAft>
            </a:pPr>
            <a:endParaRPr lang="en-US" sz="2200" dirty="0"/>
          </a:p>
          <a:p>
            <a:pPr marL="0" indent="0">
              <a:spcBef>
                <a:spcPts val="0"/>
              </a:spcBef>
              <a:spcAft>
                <a:spcPts val="0"/>
              </a:spcAft>
            </a:pPr>
            <a:r>
              <a:rPr lang="en-US" sz="2200" dirty="0" smtClean="0"/>
              <a:t>However, there are a couple of faculty who continually treat you with disrespect. They talk down to you, and are critical of your work. No matter how hard you try, nothing seems to please them. You’re pretty sure that they’ve complained about you to the department chair. </a:t>
            </a:r>
          </a:p>
          <a:p>
            <a:pPr marL="0" indent="0">
              <a:spcBef>
                <a:spcPts val="0"/>
              </a:spcBef>
              <a:spcAft>
                <a:spcPts val="0"/>
              </a:spcAft>
            </a:pPr>
            <a:endParaRPr lang="en-US" sz="2400" dirty="0"/>
          </a:p>
          <a:p>
            <a:pPr marL="0" indent="0">
              <a:spcBef>
                <a:spcPts val="0"/>
              </a:spcBef>
              <a:spcAft>
                <a:spcPts val="0"/>
              </a:spcAft>
            </a:pPr>
            <a:r>
              <a:rPr lang="en-US" sz="2200" dirty="0" smtClean="0"/>
              <a:t>What do you think the faculty members’ position would be?  Their interests?</a:t>
            </a:r>
          </a:p>
          <a:p>
            <a:pPr marL="0" indent="0">
              <a:spcBef>
                <a:spcPts val="0"/>
              </a:spcBef>
              <a:spcAft>
                <a:spcPts val="0"/>
              </a:spcAft>
            </a:pPr>
            <a:endParaRPr lang="en-US" sz="2200" dirty="0" smtClean="0"/>
          </a:p>
          <a:p>
            <a:pPr marL="0" indent="0">
              <a:spcBef>
                <a:spcPts val="0"/>
              </a:spcBef>
              <a:spcAft>
                <a:spcPts val="0"/>
              </a:spcAft>
            </a:pPr>
            <a:r>
              <a:rPr lang="en-US" sz="2200" dirty="0" smtClean="0"/>
              <a:t>How could this issue be addressed constructively?</a:t>
            </a:r>
          </a:p>
          <a:p>
            <a:pPr marL="0" indent="0">
              <a:spcBef>
                <a:spcPts val="0"/>
              </a:spcBef>
              <a:spcAft>
                <a:spcPts val="0"/>
              </a:spcAft>
            </a:pPr>
            <a:endParaRPr lang="en-US" sz="2400" dirty="0"/>
          </a:p>
          <a:p>
            <a:pPr marL="0" indent="0">
              <a:spcBef>
                <a:spcPts val="0"/>
              </a:spcBef>
              <a:spcAft>
                <a:spcPts val="0"/>
              </a:spcAft>
            </a:pPr>
            <a:endParaRPr lang="en-US" sz="2400" dirty="0" smtClean="0"/>
          </a:p>
          <a:p>
            <a:pPr marL="0" indent="0">
              <a:spcBef>
                <a:spcPts val="0"/>
              </a:spcBef>
              <a:spcAft>
                <a:spcPts val="0"/>
              </a:spcAft>
            </a:pPr>
            <a:endParaRPr lang="en-US" dirty="0"/>
          </a:p>
        </p:txBody>
      </p:sp>
    </p:spTree>
    <p:extLst>
      <p:ext uri="{BB962C8B-B14F-4D97-AF65-F5344CB8AC3E}">
        <p14:creationId xmlns:p14="http://schemas.microsoft.com/office/powerpoint/2010/main" val="4048327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280988"/>
            <a:ext cx="8115300" cy="1166812"/>
          </a:xfrm>
        </p:spPr>
        <p:txBody>
          <a:bodyPr wrap="square" numCol="1" anchorCtr="0" compatLnSpc="1">
            <a:prstTxWarp prst="textNoShape">
              <a:avLst/>
            </a:prstTxWarp>
          </a:bodyPr>
          <a:lstStyle/>
          <a:p>
            <a:pPr eaLnBrk="1" hangingPunct="1">
              <a:defRPr/>
            </a:pPr>
            <a:r>
              <a:rPr lang="en-US" sz="3200" b="1" cap="none">
                <a:latin typeface="Arial Black" charset="0"/>
              </a:rPr>
              <a:t>LISTENING – THE KEY TO EFFECTIVE NEGOTIATION</a:t>
            </a:r>
          </a:p>
        </p:txBody>
      </p:sp>
      <p:sp>
        <p:nvSpPr>
          <p:cNvPr id="41986" name="Content Placeholder 2"/>
          <p:cNvSpPr>
            <a:spLocks noGrp="1"/>
          </p:cNvSpPr>
          <p:nvPr>
            <p:ph idx="1"/>
          </p:nvPr>
        </p:nvSpPr>
        <p:spPr>
          <a:xfrm>
            <a:off x="647700" y="1447800"/>
            <a:ext cx="8039100" cy="5102225"/>
          </a:xfrm>
        </p:spPr>
        <p:txBody>
          <a:bodyPr/>
          <a:lstStyle/>
          <a:p>
            <a:pPr marL="0" indent="0" eaLnBrk="1" hangingPunct="1">
              <a:spcBef>
                <a:spcPct val="0"/>
              </a:spcBef>
            </a:pPr>
            <a:r>
              <a:rPr lang="en-US" sz="2400">
                <a:latin typeface="Arial" charset="0"/>
              </a:rPr>
              <a:t>Listen for cues, bring out with prompts: </a:t>
            </a:r>
          </a:p>
          <a:p>
            <a:pPr lvl="1" eaLnBrk="1" hangingPunct="1">
              <a:spcBef>
                <a:spcPct val="0"/>
              </a:spcBef>
            </a:pPr>
            <a:r>
              <a:rPr lang="en-US" sz="2400">
                <a:latin typeface="Arial" charset="0"/>
              </a:rPr>
              <a:t>Objective observations about the issue</a:t>
            </a:r>
          </a:p>
          <a:p>
            <a:pPr lvl="2" eaLnBrk="1" hangingPunct="1">
              <a:spcBef>
                <a:spcPct val="0"/>
              </a:spcBef>
            </a:pPr>
            <a:r>
              <a:rPr lang="en-US" sz="2000" i="1">
                <a:latin typeface="Arial" charset="0"/>
              </a:rPr>
              <a:t>What specifically did you see or hear that led to that reaction/conclusion?</a:t>
            </a:r>
          </a:p>
          <a:p>
            <a:pPr lvl="1" eaLnBrk="1" hangingPunct="1">
              <a:spcBef>
                <a:spcPct val="0"/>
              </a:spcBef>
            </a:pPr>
            <a:r>
              <a:rPr lang="en-US" sz="2400">
                <a:latin typeface="Arial" charset="0"/>
              </a:rPr>
              <a:t>Emotional reactions to the issue</a:t>
            </a:r>
          </a:p>
          <a:p>
            <a:pPr lvl="2" eaLnBrk="1" hangingPunct="1">
              <a:spcBef>
                <a:spcPct val="0"/>
              </a:spcBef>
            </a:pPr>
            <a:r>
              <a:rPr lang="en-US" sz="2000" i="1">
                <a:latin typeface="Arial" charset="0"/>
              </a:rPr>
              <a:t>What was that like for you? How did you feel?</a:t>
            </a:r>
          </a:p>
          <a:p>
            <a:pPr lvl="1" eaLnBrk="1" hangingPunct="1">
              <a:spcBef>
                <a:spcPct val="0"/>
              </a:spcBef>
            </a:pPr>
            <a:r>
              <a:rPr lang="en-US" sz="2400">
                <a:latin typeface="Arial" charset="0"/>
              </a:rPr>
              <a:t>Assumptions, interpretations, suspicions</a:t>
            </a:r>
          </a:p>
          <a:p>
            <a:pPr lvl="2" eaLnBrk="1" hangingPunct="1">
              <a:spcBef>
                <a:spcPct val="0"/>
              </a:spcBef>
            </a:pPr>
            <a:r>
              <a:rPr lang="en-US" sz="2000" i="1">
                <a:latin typeface="Arial" charset="0"/>
              </a:rPr>
              <a:t>What made you think that?</a:t>
            </a:r>
          </a:p>
          <a:p>
            <a:pPr lvl="1" eaLnBrk="1" hangingPunct="1">
              <a:spcBef>
                <a:spcPct val="0"/>
              </a:spcBef>
            </a:pPr>
            <a:r>
              <a:rPr lang="en-US" sz="2400">
                <a:latin typeface="Arial" charset="0"/>
              </a:rPr>
              <a:t>Values underlying reactions</a:t>
            </a:r>
          </a:p>
          <a:p>
            <a:pPr lvl="2" eaLnBrk="1" hangingPunct="1">
              <a:spcBef>
                <a:spcPct val="0"/>
              </a:spcBef>
            </a:pPr>
            <a:r>
              <a:rPr lang="en-US" sz="2000" i="1">
                <a:latin typeface="Arial" charset="0"/>
              </a:rPr>
              <a:t>I</a:t>
            </a:r>
            <a:r>
              <a:rPr lang="ja-JP" altLang="en-US" sz="2000" i="1">
                <a:latin typeface="Arial" charset="0"/>
              </a:rPr>
              <a:t>’</a:t>
            </a:r>
            <a:r>
              <a:rPr lang="en-US" altLang="ja-JP" sz="2000" i="1">
                <a:latin typeface="Arial" charset="0"/>
              </a:rPr>
              <a:t>m hearing that _____ is very important to you</a:t>
            </a:r>
          </a:p>
          <a:p>
            <a:pPr lvl="1" eaLnBrk="1" hangingPunct="1">
              <a:spcBef>
                <a:spcPct val="0"/>
              </a:spcBef>
            </a:pPr>
            <a:r>
              <a:rPr lang="en-US" sz="2400">
                <a:latin typeface="Arial" charset="0"/>
              </a:rPr>
              <a:t>Needs that must be met for satisfactory solution</a:t>
            </a:r>
          </a:p>
          <a:p>
            <a:pPr lvl="2" eaLnBrk="1" hangingPunct="1">
              <a:spcBef>
                <a:spcPct val="0"/>
              </a:spcBef>
            </a:pPr>
            <a:r>
              <a:rPr lang="en-US" sz="2000" i="1">
                <a:latin typeface="Arial" charset="0"/>
              </a:rPr>
              <a:t>What would it mean if you got that?</a:t>
            </a:r>
          </a:p>
          <a:p>
            <a:pPr lvl="2" eaLnBrk="1" hangingPunct="1">
              <a:spcBef>
                <a:spcPct val="0"/>
              </a:spcBef>
              <a:buFont typeface="Arial" charset="0"/>
              <a:buNone/>
            </a:pPr>
            <a:endParaRPr lang="en-US" sz="2000" i="1">
              <a:latin typeface="Arial" charset="0"/>
            </a:endParaRPr>
          </a:p>
          <a:p>
            <a:pPr marL="0" indent="0" eaLnBrk="1" hangingPunct="1">
              <a:spcBef>
                <a:spcPct val="0"/>
              </a:spcBef>
            </a:pPr>
            <a:r>
              <a:rPr lang="en-US" sz="2400" i="1">
                <a:latin typeface="Arial" charset="0"/>
              </a:rPr>
              <a:t>These are ways to bring out underlying interests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8188" y="152400"/>
            <a:ext cx="5618162" cy="1068388"/>
          </a:xfrm>
        </p:spPr>
        <p:txBody>
          <a:bodyPr wrap="square" numCol="1" anchorCtr="0" compatLnSpc="1">
            <a:prstTxWarp prst="textNoShape">
              <a:avLst/>
            </a:prstTxWarp>
          </a:bodyPr>
          <a:lstStyle/>
          <a:p>
            <a:pPr eaLnBrk="1" hangingPunct="1">
              <a:defRPr/>
            </a:pPr>
            <a:r>
              <a:rPr lang="en-US" sz="5400" cap="none">
                <a:latin typeface="Arial Black" charset="0"/>
              </a:rPr>
              <a:t>FACES</a:t>
            </a:r>
          </a:p>
        </p:txBody>
      </p:sp>
      <p:sp>
        <p:nvSpPr>
          <p:cNvPr id="43010" name="Content Placeholder 4"/>
          <p:cNvSpPr>
            <a:spLocks noGrp="1"/>
          </p:cNvSpPr>
          <p:nvPr>
            <p:ph idx="1"/>
          </p:nvPr>
        </p:nvSpPr>
        <p:spPr>
          <a:xfrm>
            <a:off x="738188" y="1349375"/>
            <a:ext cx="7948612" cy="5114925"/>
          </a:xfrm>
        </p:spPr>
        <p:txBody>
          <a:bodyPr/>
          <a:lstStyle/>
          <a:p>
            <a:pPr marL="0" indent="0" eaLnBrk="1" hangingPunct="1">
              <a:spcBef>
                <a:spcPct val="0"/>
              </a:spcBef>
              <a:spcAft>
                <a:spcPct val="0"/>
              </a:spcAft>
            </a:pPr>
            <a:r>
              <a:rPr lang="en-US" sz="2600">
                <a:solidFill>
                  <a:srgbClr val="FF0000"/>
                </a:solidFill>
                <a:latin typeface="Arial" charset="0"/>
              </a:rPr>
              <a:t>F</a:t>
            </a:r>
            <a:r>
              <a:rPr lang="en-US" sz="2600">
                <a:latin typeface="Arial" charset="0"/>
              </a:rPr>
              <a:t>ocus</a:t>
            </a:r>
          </a:p>
          <a:p>
            <a:pPr lvl="1" eaLnBrk="1" hangingPunct="1">
              <a:spcBef>
                <a:spcPct val="0"/>
              </a:spcBef>
            </a:pPr>
            <a:r>
              <a:rPr lang="en-US" sz="2200">
                <a:latin typeface="Arial" charset="0"/>
              </a:rPr>
              <a:t>Posture and eye contact show you are listening</a:t>
            </a:r>
          </a:p>
          <a:p>
            <a:pPr marL="0" indent="0" eaLnBrk="1" hangingPunct="1">
              <a:spcBef>
                <a:spcPct val="0"/>
              </a:spcBef>
              <a:spcAft>
                <a:spcPct val="0"/>
              </a:spcAft>
            </a:pPr>
            <a:r>
              <a:rPr lang="en-US" sz="2600">
                <a:solidFill>
                  <a:srgbClr val="FF0000"/>
                </a:solidFill>
                <a:latin typeface="Arial" charset="0"/>
              </a:rPr>
              <a:t>A</a:t>
            </a:r>
            <a:r>
              <a:rPr lang="en-US" sz="2600">
                <a:latin typeface="Arial" charset="0"/>
              </a:rPr>
              <a:t>ttend</a:t>
            </a:r>
          </a:p>
          <a:p>
            <a:pPr lvl="1" eaLnBrk="1" hangingPunct="1">
              <a:spcBef>
                <a:spcPct val="0"/>
              </a:spcBef>
            </a:pPr>
            <a:r>
              <a:rPr lang="en-US" sz="2200">
                <a:latin typeface="Arial" charset="0"/>
              </a:rPr>
              <a:t>Not only to words, but to emotion, body language, other nonverbals</a:t>
            </a:r>
          </a:p>
          <a:p>
            <a:pPr marL="0" indent="0" eaLnBrk="1" hangingPunct="1">
              <a:spcBef>
                <a:spcPct val="0"/>
              </a:spcBef>
              <a:spcAft>
                <a:spcPct val="0"/>
              </a:spcAft>
            </a:pPr>
            <a:r>
              <a:rPr lang="en-US" sz="2600">
                <a:solidFill>
                  <a:srgbClr val="FF0000"/>
                </a:solidFill>
                <a:latin typeface="Arial" charset="0"/>
              </a:rPr>
              <a:t>C</a:t>
            </a:r>
            <a:r>
              <a:rPr lang="en-US" sz="2600">
                <a:latin typeface="Arial" charset="0"/>
              </a:rPr>
              <a:t>larify</a:t>
            </a:r>
          </a:p>
          <a:p>
            <a:pPr lvl="1" eaLnBrk="1" hangingPunct="1">
              <a:spcBef>
                <a:spcPct val="0"/>
              </a:spcBef>
            </a:pPr>
            <a:r>
              <a:rPr lang="en-US" sz="2200">
                <a:latin typeface="Arial" charset="0"/>
              </a:rPr>
              <a:t>Paraphrase to make sure meanings are clear</a:t>
            </a:r>
          </a:p>
          <a:p>
            <a:pPr marL="0" indent="0" eaLnBrk="1" hangingPunct="1">
              <a:spcBef>
                <a:spcPct val="0"/>
              </a:spcBef>
              <a:spcAft>
                <a:spcPct val="0"/>
              </a:spcAft>
            </a:pPr>
            <a:r>
              <a:rPr lang="en-US" sz="2600">
                <a:solidFill>
                  <a:srgbClr val="FF0000"/>
                </a:solidFill>
                <a:latin typeface="Arial" charset="0"/>
              </a:rPr>
              <a:t>E</a:t>
            </a:r>
            <a:r>
              <a:rPr lang="en-US" sz="2600">
                <a:latin typeface="Arial" charset="0"/>
              </a:rPr>
              <a:t>mpathize</a:t>
            </a:r>
          </a:p>
          <a:p>
            <a:pPr lvl="1" eaLnBrk="1" hangingPunct="1">
              <a:spcBef>
                <a:spcPct val="0"/>
              </a:spcBef>
            </a:pPr>
            <a:r>
              <a:rPr lang="en-US" sz="2200">
                <a:latin typeface="Arial" charset="0"/>
              </a:rPr>
              <a:t>Acknowledge that other person is entitled to his or her point of view</a:t>
            </a:r>
          </a:p>
          <a:p>
            <a:pPr marL="0" indent="0" eaLnBrk="1" hangingPunct="1">
              <a:spcBef>
                <a:spcPct val="0"/>
              </a:spcBef>
              <a:spcAft>
                <a:spcPct val="0"/>
              </a:spcAft>
            </a:pPr>
            <a:r>
              <a:rPr lang="en-US" sz="2600">
                <a:solidFill>
                  <a:srgbClr val="FF0000"/>
                </a:solidFill>
                <a:latin typeface="Arial" charset="0"/>
              </a:rPr>
              <a:t>S</a:t>
            </a:r>
            <a:r>
              <a:rPr lang="en-US" sz="2600">
                <a:latin typeface="Arial" charset="0"/>
              </a:rPr>
              <a:t>ummarize</a:t>
            </a:r>
          </a:p>
          <a:p>
            <a:pPr lvl="1" eaLnBrk="1" hangingPunct="1">
              <a:spcBef>
                <a:spcPct val="0"/>
              </a:spcBef>
            </a:pPr>
            <a:r>
              <a:rPr lang="en-US" sz="2200">
                <a:latin typeface="Arial" charset="0"/>
              </a:rPr>
              <a:t>Restate your understanding of the other person</a:t>
            </a:r>
            <a:r>
              <a:rPr lang="ja-JP" altLang="en-US" sz="2200">
                <a:latin typeface="Arial" charset="0"/>
              </a:rPr>
              <a:t>’</a:t>
            </a:r>
            <a:r>
              <a:rPr lang="en-US" altLang="ja-JP" sz="2200">
                <a:latin typeface="Arial" charset="0"/>
              </a:rPr>
              <a:t>s concerns and issues</a:t>
            </a:r>
          </a:p>
          <a:p>
            <a:pPr lvl="1" eaLnBrk="1" hangingPunct="1">
              <a:lnSpc>
                <a:spcPct val="90000"/>
              </a:lnSpc>
            </a:pPr>
            <a:endParaRPr lang="en-US" sz="2400">
              <a:latin typeface="Arial" charset="0"/>
            </a:endParaRPr>
          </a:p>
          <a:p>
            <a:pPr lvl="1" eaLnBrk="1" hangingPunct="1">
              <a:lnSpc>
                <a:spcPct val="90000"/>
              </a:lnSpc>
            </a:pPr>
            <a:endParaRPr lang="en-US" sz="19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90600" y="1349375"/>
            <a:ext cx="7429500" cy="2341563"/>
          </a:xfrm>
        </p:spPr>
        <p:txBody>
          <a:bodyPr wrap="square" numCol="1" anchorCtr="0" compatLnSpc="1">
            <a:prstTxWarp prst="textNoShape">
              <a:avLst/>
            </a:prstTxWarp>
          </a:bodyPr>
          <a:lstStyle/>
          <a:p>
            <a:pPr eaLnBrk="1" hangingPunct="1">
              <a:defRPr/>
            </a:pPr>
            <a:r>
              <a:rPr lang="en-US" sz="7200" cap="none">
                <a:latin typeface="Arial Black" charset="0"/>
              </a:rPr>
              <a:t>FRAMING</a:t>
            </a:r>
          </a:p>
        </p:txBody>
      </p:sp>
      <p:sp>
        <p:nvSpPr>
          <p:cNvPr id="5" name="Subtitle 4"/>
          <p:cNvSpPr>
            <a:spLocks noGrp="1"/>
          </p:cNvSpPr>
          <p:nvPr>
            <p:ph type="subTitle" idx="1"/>
          </p:nvPr>
        </p:nvSpPr>
        <p:spPr>
          <a:xfrm>
            <a:off x="990600" y="3170238"/>
            <a:ext cx="7023100" cy="2544762"/>
          </a:xfrm>
        </p:spPr>
        <p:txBody>
          <a:bodyPr>
            <a:normAutofit/>
          </a:bodyPr>
          <a:lstStyle/>
          <a:p>
            <a:pPr eaLnBrk="1" hangingPunct="1">
              <a:defRPr/>
            </a:pPr>
            <a:r>
              <a:rPr lang="en-US" sz="4000" cap="none">
                <a:latin typeface="Arial Black" charset="0"/>
              </a:rPr>
              <a:t>Putting it the right way</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88263" cy="1371600"/>
          </a:xfrm>
        </p:spPr>
        <p:txBody>
          <a:bodyPr wrap="square" numCol="1" anchorCtr="0" compatLnSpc="1">
            <a:prstTxWarp prst="textNoShape">
              <a:avLst/>
            </a:prstTxWarp>
            <a:noAutofit/>
          </a:bodyPr>
          <a:lstStyle/>
          <a:p>
            <a:pPr eaLnBrk="1" hangingPunct="1">
              <a:defRPr/>
            </a:pPr>
            <a:r>
              <a:rPr lang="en-US" sz="4800" cap="none">
                <a:latin typeface="Arial Black" charset="0"/>
              </a:rPr>
              <a:t>POSITIVE FRAMING</a:t>
            </a:r>
          </a:p>
        </p:txBody>
      </p:sp>
      <p:sp>
        <p:nvSpPr>
          <p:cNvPr id="45058" name="Content Placeholder 2"/>
          <p:cNvSpPr>
            <a:spLocks noGrp="1"/>
          </p:cNvSpPr>
          <p:nvPr>
            <p:ph idx="1"/>
          </p:nvPr>
        </p:nvSpPr>
        <p:spPr>
          <a:xfrm>
            <a:off x="457200" y="1752600"/>
            <a:ext cx="8407400" cy="4373563"/>
          </a:xfrm>
        </p:spPr>
        <p:txBody>
          <a:bodyPr/>
          <a:lstStyle/>
          <a:p>
            <a:pPr marL="0" indent="0" eaLnBrk="1" hangingPunct="1">
              <a:spcBef>
                <a:spcPct val="0"/>
              </a:spcBef>
              <a:spcAft>
                <a:spcPct val="0"/>
              </a:spcAft>
            </a:pPr>
            <a:r>
              <a:rPr lang="en-US" sz="3600">
                <a:latin typeface="Arial" charset="0"/>
              </a:rPr>
              <a:t>Use neutral language</a:t>
            </a:r>
            <a:endParaRPr lang="en-US" sz="3200">
              <a:latin typeface="Arial" charset="0"/>
            </a:endParaRPr>
          </a:p>
          <a:p>
            <a:pPr lvl="1" eaLnBrk="1" hangingPunct="1">
              <a:spcBef>
                <a:spcPct val="0"/>
              </a:spcBef>
            </a:pPr>
            <a:r>
              <a:rPr lang="en-US" sz="3600">
                <a:latin typeface="Arial" charset="0"/>
              </a:rPr>
              <a:t> avoid emotionally loaded terms</a:t>
            </a:r>
          </a:p>
          <a:p>
            <a:pPr lvl="1" eaLnBrk="1" hangingPunct="1">
              <a:spcBef>
                <a:spcPct val="0"/>
              </a:spcBef>
            </a:pPr>
            <a:r>
              <a:rPr lang="en-US" sz="3600">
                <a:latin typeface="Arial" charset="0"/>
              </a:rPr>
              <a:t> don</a:t>
            </a:r>
            <a:r>
              <a:rPr lang="ja-JP" altLang="en-US" sz="3600">
                <a:latin typeface="Arial" charset="0"/>
              </a:rPr>
              <a:t>’</a:t>
            </a:r>
            <a:r>
              <a:rPr lang="en-US" altLang="ja-JP" sz="3600">
                <a:latin typeface="Arial" charset="0"/>
              </a:rPr>
              <a:t>t blame</a:t>
            </a:r>
          </a:p>
          <a:p>
            <a:pPr marL="0" indent="0" eaLnBrk="1" hangingPunct="1">
              <a:spcBef>
                <a:spcPct val="0"/>
              </a:spcBef>
              <a:spcAft>
                <a:spcPct val="0"/>
              </a:spcAft>
            </a:pPr>
            <a:r>
              <a:rPr lang="en-US" sz="3600">
                <a:latin typeface="Arial" charset="0"/>
              </a:rPr>
              <a:t>Emphasize commonality of interests</a:t>
            </a:r>
          </a:p>
          <a:p>
            <a:pPr marL="0" indent="0" eaLnBrk="1" hangingPunct="1">
              <a:spcBef>
                <a:spcPct val="0"/>
              </a:spcBef>
              <a:spcAft>
                <a:spcPct val="0"/>
              </a:spcAft>
            </a:pPr>
            <a:r>
              <a:rPr lang="en-US" sz="3600">
                <a:latin typeface="Arial" charset="0"/>
              </a:rPr>
              <a:t>Search for a common solution</a:t>
            </a:r>
          </a:p>
          <a:p>
            <a:pPr marL="0" indent="0" eaLnBrk="1" hangingPunct="1">
              <a:spcBef>
                <a:spcPct val="0"/>
              </a:spcBef>
              <a:spcAft>
                <a:spcPct val="0"/>
              </a:spcAft>
            </a:pPr>
            <a:r>
              <a:rPr lang="en-US" sz="3600">
                <a:latin typeface="Arial" charset="0"/>
              </a:rPr>
              <a:t>Focus on the future, not on the past</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4075"/>
            <a:ext cx="8229600" cy="769938"/>
          </a:xfrm>
        </p:spPr>
        <p:txBody>
          <a:bodyPr wrap="square" numCol="1" anchorCtr="0" compatLnSpc="1">
            <a:prstTxWarp prst="textNoShape">
              <a:avLst/>
            </a:prstTxWarp>
          </a:bodyPr>
          <a:lstStyle/>
          <a:p>
            <a:pPr eaLnBrk="1" hangingPunct="1">
              <a:defRPr/>
            </a:pPr>
            <a:r>
              <a:rPr lang="en-US" sz="3200" b="1" i="1" cap="none">
                <a:latin typeface="Arial Black" charset="0"/>
              </a:rPr>
              <a:t>EXAMPLE OF POSITIVE FRAMING</a:t>
            </a:r>
          </a:p>
        </p:txBody>
      </p:sp>
      <p:sp>
        <p:nvSpPr>
          <p:cNvPr id="46082" name="Content Placeholder 2"/>
          <p:cNvSpPr>
            <a:spLocks noGrp="1"/>
          </p:cNvSpPr>
          <p:nvPr>
            <p:ph idx="1"/>
          </p:nvPr>
        </p:nvSpPr>
        <p:spPr/>
        <p:txBody>
          <a:bodyPr/>
          <a:lstStyle/>
          <a:p>
            <a:pPr marL="0" indent="0" eaLnBrk="1" hangingPunct="1"/>
            <a:r>
              <a:rPr lang="en-US" sz="2800" dirty="0">
                <a:latin typeface="Arial" charset="0"/>
              </a:rPr>
              <a:t>You want a new</a:t>
            </a:r>
            <a:r>
              <a:rPr lang="en-US" sz="2800" dirty="0" smtClean="0">
                <a:latin typeface="Arial" charset="0"/>
              </a:rPr>
              <a:t> computer</a:t>
            </a:r>
          </a:p>
          <a:p>
            <a:pPr lvl="1" eaLnBrk="1" hangingPunct="1"/>
            <a:r>
              <a:rPr lang="en-US" sz="2800" dirty="0">
                <a:latin typeface="Arial" charset="0"/>
              </a:rPr>
              <a:t>You could say: </a:t>
            </a:r>
            <a:r>
              <a:rPr lang="ja-JP" altLang="en-US" sz="2800" i="1" dirty="0" smtClean="0">
                <a:latin typeface="Arial" charset="0"/>
              </a:rPr>
              <a:t>“</a:t>
            </a:r>
            <a:r>
              <a:rPr lang="en-US" altLang="ja-JP" sz="2800" i="1" dirty="0" smtClean="0">
                <a:latin typeface="Arial" charset="0"/>
              </a:rPr>
              <a:t>I need a better computer. Everyone’s equipment has been upgraded.  Now it’s my </a:t>
            </a:r>
            <a:r>
              <a:rPr lang="en-US" altLang="ja-JP" sz="2800" i="1" dirty="0">
                <a:latin typeface="Arial" charset="0"/>
              </a:rPr>
              <a:t>turn.</a:t>
            </a:r>
            <a:r>
              <a:rPr lang="ja-JP" altLang="en-US" sz="2800" i="1" dirty="0">
                <a:latin typeface="Arial" charset="0"/>
              </a:rPr>
              <a:t>”</a:t>
            </a:r>
            <a:r>
              <a:rPr lang="en-US" altLang="ja-JP" sz="2800" i="1" dirty="0">
                <a:latin typeface="Arial" charset="0"/>
              </a:rPr>
              <a:t> </a:t>
            </a:r>
          </a:p>
          <a:p>
            <a:pPr lvl="1" eaLnBrk="1" hangingPunct="1"/>
            <a:r>
              <a:rPr lang="en-US" sz="2800" dirty="0">
                <a:latin typeface="Arial" charset="0"/>
              </a:rPr>
              <a:t>You could better </a:t>
            </a:r>
            <a:r>
              <a:rPr lang="en-US" sz="2800" b="1" i="1" dirty="0">
                <a:latin typeface="Arial" charset="0"/>
              </a:rPr>
              <a:t>frame </a:t>
            </a:r>
            <a:r>
              <a:rPr lang="en-US" sz="2800" i="1" dirty="0">
                <a:latin typeface="Arial" charset="0"/>
              </a:rPr>
              <a:t>the issue</a:t>
            </a:r>
            <a:r>
              <a:rPr lang="en-US" sz="2800" dirty="0">
                <a:latin typeface="Arial" charset="0"/>
              </a:rPr>
              <a:t> as </a:t>
            </a:r>
            <a:r>
              <a:rPr lang="ja-JP" altLang="en-US" sz="2800" i="1" dirty="0" smtClean="0">
                <a:latin typeface="Arial" charset="0"/>
              </a:rPr>
              <a:t>“</a:t>
            </a:r>
            <a:r>
              <a:rPr lang="en-US" altLang="ja-JP" sz="2800" i="1" dirty="0" smtClean="0">
                <a:latin typeface="Arial" charset="0"/>
              </a:rPr>
              <a:t>I think I could really serve the department better if I had a faster computer with more memory and better ergonomics.</a:t>
            </a:r>
            <a:r>
              <a:rPr lang="ja-JP" altLang="en-US" sz="2800" i="1" dirty="0" smtClean="0">
                <a:latin typeface="Arial" charset="0"/>
              </a:rPr>
              <a:t>”</a:t>
            </a:r>
            <a:r>
              <a:rPr lang="en-US" altLang="ja-JP" sz="2800" dirty="0" smtClean="0">
                <a:latin typeface="Arial" charset="0"/>
              </a:rPr>
              <a:t> </a:t>
            </a:r>
            <a:r>
              <a:rPr lang="en-US" altLang="ja-JP" sz="2800" dirty="0">
                <a:latin typeface="Arial" charset="0"/>
              </a:rPr>
              <a:t/>
            </a:r>
            <a:br>
              <a:rPr lang="en-US" altLang="ja-JP" sz="2800" dirty="0">
                <a:latin typeface="Arial" charset="0"/>
              </a:rPr>
            </a:br>
            <a:endParaRPr lang="en-US" sz="2800"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286" y="758537"/>
            <a:ext cx="7932915" cy="751091"/>
          </a:xfrm>
        </p:spPr>
        <p:txBody>
          <a:bodyPr>
            <a:noAutofit/>
          </a:bodyPr>
          <a:lstStyle/>
          <a:p>
            <a:r>
              <a:rPr lang="en-US" sz="5400" b="1" dirty="0" smtClean="0"/>
              <a:t>Conflict</a:t>
            </a:r>
            <a:endParaRPr lang="en-US" sz="5400" b="1" dirty="0"/>
          </a:p>
        </p:txBody>
      </p:sp>
      <p:sp>
        <p:nvSpPr>
          <p:cNvPr id="3" name="Content Placeholder 2"/>
          <p:cNvSpPr>
            <a:spLocks noGrp="1"/>
          </p:cNvSpPr>
          <p:nvPr>
            <p:ph idx="1"/>
          </p:nvPr>
        </p:nvSpPr>
        <p:spPr>
          <a:xfrm>
            <a:off x="780143" y="1533070"/>
            <a:ext cx="7511143" cy="5012615"/>
          </a:xfrm>
        </p:spPr>
        <p:txBody>
          <a:bodyPr>
            <a:normAutofit lnSpcReduction="10000"/>
          </a:bodyPr>
          <a:lstStyle/>
          <a:p>
            <a:pPr marL="0" indent="0">
              <a:spcBef>
                <a:spcPts val="72"/>
              </a:spcBef>
              <a:spcAft>
                <a:spcPts val="0"/>
              </a:spcAft>
            </a:pPr>
            <a:r>
              <a:rPr lang="en-US" sz="2800" dirty="0" smtClean="0"/>
              <a:t>An interaction in which one party </a:t>
            </a:r>
            <a:r>
              <a:rPr lang="en-US" sz="2800" i="1" dirty="0" smtClean="0"/>
              <a:t>perceives</a:t>
            </a:r>
            <a:r>
              <a:rPr lang="en-US" sz="2800" dirty="0" smtClean="0"/>
              <a:t> another as interfering with the attainment of an important goal</a:t>
            </a:r>
          </a:p>
          <a:p>
            <a:pPr lvl="1">
              <a:spcBef>
                <a:spcPts val="72"/>
              </a:spcBef>
            </a:pPr>
            <a:r>
              <a:rPr lang="en-US" sz="2400" dirty="0" smtClean="0"/>
              <a:t>Different from an argument or disagreement</a:t>
            </a:r>
          </a:p>
          <a:p>
            <a:pPr lvl="1">
              <a:spcBef>
                <a:spcPts val="72"/>
              </a:spcBef>
            </a:pPr>
            <a:r>
              <a:rPr lang="en-US" sz="2400" dirty="0" smtClean="0"/>
              <a:t>Precipitating event may not be the actual root cause</a:t>
            </a:r>
          </a:p>
          <a:p>
            <a:pPr lvl="1">
              <a:spcBef>
                <a:spcPts val="72"/>
              </a:spcBef>
            </a:pPr>
            <a:r>
              <a:rPr lang="en-US" sz="2400" dirty="0" smtClean="0"/>
              <a:t>University personnel spend </a:t>
            </a:r>
            <a:r>
              <a:rPr lang="en-US" sz="2400" b="1" i="1" dirty="0" smtClean="0"/>
              <a:t>a lot </a:t>
            </a:r>
            <a:r>
              <a:rPr lang="en-US" sz="2400" dirty="0" smtClean="0"/>
              <a:t>of their time dealing with conflicts!</a:t>
            </a:r>
          </a:p>
          <a:p>
            <a:pPr lvl="1">
              <a:spcBef>
                <a:spcPts val="72"/>
              </a:spcBef>
            </a:pPr>
            <a:r>
              <a:rPr lang="en-US" sz="2400" dirty="0" smtClean="0"/>
              <a:t>Conflict can be expensive – money, time, energy</a:t>
            </a:r>
          </a:p>
          <a:p>
            <a:pPr lvl="2">
              <a:spcBef>
                <a:spcPts val="72"/>
              </a:spcBef>
            </a:pPr>
            <a:r>
              <a:rPr lang="en-US" sz="2400" i="1" smtClean="0"/>
              <a:t>Former Provost </a:t>
            </a:r>
            <a:r>
              <a:rPr lang="en-US" sz="2400" i="1" dirty="0" smtClean="0"/>
              <a:t>Schnell estimates that NDSU has spent over $400K on litigation in past decade</a:t>
            </a:r>
          </a:p>
          <a:p>
            <a:pPr lvl="3">
              <a:spcBef>
                <a:spcPts val="72"/>
              </a:spcBef>
            </a:pPr>
            <a:r>
              <a:rPr lang="en-US" sz="2400" i="1" dirty="0" smtClean="0"/>
              <a:t>just one piece of total costs</a:t>
            </a:r>
          </a:p>
        </p:txBody>
      </p:sp>
    </p:spTree>
    <p:extLst>
      <p:ext uri="{BB962C8B-B14F-4D97-AF65-F5344CB8AC3E}">
        <p14:creationId xmlns:p14="http://schemas.microsoft.com/office/powerpoint/2010/main" val="31998954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7894"/>
            <a:ext cx="8229600" cy="811213"/>
          </a:xfrm>
        </p:spPr>
        <p:txBody>
          <a:bodyPr wrap="square" numCol="1" anchorCtr="0" compatLnSpc="1">
            <a:prstTxWarp prst="textNoShape">
              <a:avLst/>
            </a:prstTxWarp>
          </a:bodyPr>
          <a:lstStyle/>
          <a:p>
            <a:pPr eaLnBrk="1" hangingPunct="1">
              <a:defRPr/>
            </a:pPr>
            <a:r>
              <a:rPr lang="en-US" cap="none" dirty="0">
                <a:latin typeface="Arial Black" charset="0"/>
              </a:rPr>
              <a:t>CASE STUDY </a:t>
            </a:r>
            <a:r>
              <a:rPr lang="en-US" cap="none" dirty="0" smtClean="0">
                <a:latin typeface="Arial Black" charset="0"/>
              </a:rPr>
              <a:t>3</a:t>
            </a:r>
            <a:endParaRPr lang="en-US" cap="none" dirty="0">
              <a:latin typeface="Arial Black" charset="0"/>
            </a:endParaRPr>
          </a:p>
        </p:txBody>
      </p:sp>
      <p:sp>
        <p:nvSpPr>
          <p:cNvPr id="51202" name="Content Placeholder 2"/>
          <p:cNvSpPr>
            <a:spLocks noGrp="1"/>
          </p:cNvSpPr>
          <p:nvPr>
            <p:ph idx="1"/>
          </p:nvPr>
        </p:nvSpPr>
        <p:spPr>
          <a:xfrm>
            <a:off x="457200" y="1303500"/>
            <a:ext cx="7897300" cy="5202075"/>
          </a:xfrm>
        </p:spPr>
        <p:txBody>
          <a:bodyPr/>
          <a:lstStyle/>
          <a:p>
            <a:pPr marL="0" lvl="0" indent="0"/>
            <a:r>
              <a:rPr lang="en-US" sz="2800" dirty="0" smtClean="0"/>
              <a:t>Your department’s Administrative </a:t>
            </a:r>
            <a:r>
              <a:rPr lang="en-US" sz="2800" dirty="0"/>
              <a:t>Assistant picks and chooses the work he/she will do, makes mostly negative comments about tasks and co-workers, and is obnoxious as a tactic to intimidate others, including you.</a:t>
            </a:r>
          </a:p>
          <a:p>
            <a:pPr lvl="1"/>
            <a:r>
              <a:rPr lang="en-US" sz="2800" i="1" dirty="0"/>
              <a:t>What are your options? (Pros and cons?)</a:t>
            </a:r>
          </a:p>
          <a:p>
            <a:pPr lvl="1"/>
            <a:r>
              <a:rPr lang="en-US" sz="2800" i="1" dirty="0"/>
              <a:t>If you have a conversation with the Administrative Assistant, what tactics could you use? </a:t>
            </a:r>
          </a:p>
          <a:p>
            <a:endParaRPr lang="en-US" dirty="0"/>
          </a:p>
          <a:p>
            <a:pPr marL="0" indent="0" eaLnBrk="1" hangingPunct="1">
              <a:spcBef>
                <a:spcPct val="0"/>
              </a:spcBef>
            </a:pPr>
            <a:endParaRPr lang="en-US" sz="2800"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101600"/>
            <a:ext cx="8229600" cy="1582738"/>
          </a:xfrm>
        </p:spPr>
        <p:txBody>
          <a:bodyPr wrap="square" numCol="1" anchorCtr="0" compatLnSpc="1">
            <a:prstTxWarp prst="textNoShape">
              <a:avLst/>
            </a:prstTxWarp>
            <a:noAutofit/>
          </a:bodyPr>
          <a:lstStyle/>
          <a:p>
            <a:pPr eaLnBrk="1" hangingPunct="1">
              <a:defRPr/>
            </a:pPr>
            <a:r>
              <a:rPr lang="en-US" sz="4000" cap="none">
                <a:solidFill>
                  <a:srgbClr val="FF0000"/>
                </a:solidFill>
                <a:latin typeface="Arial Black" charset="0"/>
              </a:rPr>
              <a:t>Cialdini</a:t>
            </a:r>
            <a:r>
              <a:rPr lang="en-US" altLang="ja-JP" sz="4000" cap="none">
                <a:solidFill>
                  <a:srgbClr val="FF0000"/>
                </a:solidFill>
                <a:latin typeface="Arial Black" charset="0"/>
              </a:rPr>
              <a:t>’s Principles of Ethical Influence</a:t>
            </a:r>
            <a:endParaRPr lang="en-US" sz="4000" cap="none">
              <a:solidFill>
                <a:srgbClr val="FF0000"/>
              </a:solidFill>
              <a:latin typeface="Arial Black" charset="0"/>
            </a:endParaRPr>
          </a:p>
        </p:txBody>
      </p:sp>
      <p:sp>
        <p:nvSpPr>
          <p:cNvPr id="48130" name="Content Placeholder 2"/>
          <p:cNvSpPr>
            <a:spLocks noGrp="1"/>
          </p:cNvSpPr>
          <p:nvPr>
            <p:ph idx="1"/>
          </p:nvPr>
        </p:nvSpPr>
        <p:spPr>
          <a:xfrm>
            <a:off x="3014663" y="1820863"/>
            <a:ext cx="5849937" cy="5037137"/>
          </a:xfrm>
        </p:spPr>
        <p:txBody>
          <a:bodyPr/>
          <a:lstStyle/>
          <a:p>
            <a:pPr lvl="1" indent="-457200" eaLnBrk="1" hangingPunct="1">
              <a:spcBef>
                <a:spcPct val="0"/>
              </a:spcBef>
            </a:pPr>
            <a:r>
              <a:rPr lang="en-US" sz="2800">
                <a:latin typeface="Arial" charset="0"/>
                <a:cs typeface="ＭＳ Ｐゴシック" charset="0"/>
              </a:rPr>
              <a:t>Be honest</a:t>
            </a:r>
          </a:p>
          <a:p>
            <a:pPr lvl="1" indent="-457200" eaLnBrk="1" hangingPunct="1">
              <a:spcBef>
                <a:spcPct val="0"/>
              </a:spcBef>
            </a:pPr>
            <a:r>
              <a:rPr lang="en-US" sz="2800">
                <a:latin typeface="Arial" charset="0"/>
                <a:cs typeface="ＭＳ Ｐゴシック" charset="0"/>
              </a:rPr>
              <a:t>Maintain integrity</a:t>
            </a:r>
          </a:p>
          <a:p>
            <a:pPr lvl="1" indent="-457200" eaLnBrk="1" hangingPunct="1">
              <a:spcBef>
                <a:spcPct val="0"/>
              </a:spcBef>
            </a:pPr>
            <a:r>
              <a:rPr lang="en-US" sz="2800">
                <a:latin typeface="Arial" charset="0"/>
                <a:cs typeface="ＭＳ Ｐゴシック" charset="0"/>
              </a:rPr>
              <a:t>Be a detective, not a smuggler or bungler</a:t>
            </a:r>
          </a:p>
          <a:p>
            <a:pPr lvl="2" indent="-457200" eaLnBrk="1" hangingPunct="1">
              <a:spcBef>
                <a:spcPct val="0"/>
              </a:spcBef>
            </a:pPr>
            <a:r>
              <a:rPr lang="en-US" sz="2400">
                <a:latin typeface="Arial" charset="0"/>
                <a:cs typeface="ＭＳ Ｐゴシック" charset="0"/>
              </a:rPr>
              <a:t>Bunglers – fumble chances for influence</a:t>
            </a:r>
          </a:p>
          <a:p>
            <a:pPr lvl="2" indent="-457200" eaLnBrk="1" hangingPunct="1">
              <a:spcBef>
                <a:spcPct val="0"/>
              </a:spcBef>
            </a:pPr>
            <a:r>
              <a:rPr lang="en-US" sz="2400">
                <a:latin typeface="Arial" charset="0"/>
                <a:cs typeface="ＭＳ Ｐゴシック" charset="0"/>
              </a:rPr>
              <a:t>Smugglers – use influence unethically (e.g., lying about credentials)</a:t>
            </a:r>
          </a:p>
          <a:p>
            <a:pPr lvl="2" indent="-457200" eaLnBrk="1" hangingPunct="1">
              <a:spcBef>
                <a:spcPct val="0"/>
              </a:spcBef>
            </a:pPr>
            <a:r>
              <a:rPr lang="en-US" sz="2400">
                <a:latin typeface="Arial" charset="0"/>
                <a:cs typeface="ＭＳ Ｐゴシック" charset="0"/>
              </a:rPr>
              <a:t>Detectives – do homework,  apply appropriate means of influence</a:t>
            </a:r>
          </a:p>
          <a:p>
            <a:pPr marL="0" indent="0" eaLnBrk="1" hangingPunct="1">
              <a:buFont typeface="Arial" charset="0"/>
              <a:buChar char="•"/>
            </a:pPr>
            <a:endParaRPr lang="en-US">
              <a:latin typeface="Arial" charset="0"/>
            </a:endParaRPr>
          </a:p>
        </p:txBody>
      </p:sp>
      <p:pic>
        <p:nvPicPr>
          <p:cNvPr id="48131" name="Picture 1"/>
          <p:cNvPicPr>
            <a:picLocks noChangeAspect="1"/>
          </p:cNvPicPr>
          <p:nvPr/>
        </p:nvPicPr>
        <p:blipFill>
          <a:blip r:embed="rId2">
            <a:extLst>
              <a:ext uri="{28A0092B-C50C-407E-A947-70E740481C1C}">
                <a14:useLocalDpi xmlns:a14="http://schemas.microsoft.com/office/drawing/2010/main" val="0"/>
              </a:ext>
            </a:extLst>
          </a:blip>
          <a:srcRect l="6306" r="16463" b="4172"/>
          <a:stretch>
            <a:fillRect/>
          </a:stretch>
        </p:blipFill>
        <p:spPr bwMode="auto">
          <a:xfrm>
            <a:off x="457200" y="2141538"/>
            <a:ext cx="2452688" cy="358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2275"/>
            <a:ext cx="8069263" cy="728663"/>
          </a:xfrm>
        </p:spPr>
        <p:txBody>
          <a:bodyPr wrap="square" numCol="1" anchorCtr="0" compatLnSpc="1">
            <a:prstTxWarp prst="textNoShape">
              <a:avLst/>
            </a:prstTxWarp>
            <a:noAutofit/>
          </a:bodyPr>
          <a:lstStyle/>
          <a:p>
            <a:pPr eaLnBrk="1" hangingPunct="1">
              <a:defRPr/>
            </a:pPr>
            <a:r>
              <a:rPr lang="en-US" cap="none" dirty="0">
                <a:solidFill>
                  <a:srgbClr val="FF0000"/>
                </a:solidFill>
                <a:ea typeface="ＭＳ Ｐゴシック" pitchFamily="-111" charset="-128"/>
                <a:cs typeface="ＭＳ Ｐゴシック" pitchFamily="-111" charset="-128"/>
              </a:rPr>
              <a:t>Principles of Ethical Influence</a:t>
            </a:r>
          </a:p>
        </p:txBody>
      </p:sp>
      <p:sp>
        <p:nvSpPr>
          <p:cNvPr id="49154" name="Content Placeholder 2"/>
          <p:cNvSpPr>
            <a:spLocks noGrp="1"/>
          </p:cNvSpPr>
          <p:nvPr>
            <p:ph idx="1"/>
          </p:nvPr>
        </p:nvSpPr>
        <p:spPr>
          <a:xfrm>
            <a:off x="457200" y="1150938"/>
            <a:ext cx="7620000" cy="4975225"/>
          </a:xfrm>
        </p:spPr>
        <p:txBody>
          <a:bodyPr/>
          <a:lstStyle/>
          <a:p>
            <a:pPr marL="0" indent="0" eaLnBrk="1" hangingPunct="1">
              <a:spcBef>
                <a:spcPct val="0"/>
              </a:spcBef>
              <a:spcAft>
                <a:spcPct val="0"/>
              </a:spcAft>
            </a:pPr>
            <a:r>
              <a:rPr lang="en-US" sz="2800">
                <a:latin typeface="Arial" charset="0"/>
              </a:rPr>
              <a:t>Reciprocation - </a:t>
            </a:r>
            <a:r>
              <a:rPr lang="en-US" sz="2800" i="1">
                <a:latin typeface="Arial" charset="0"/>
              </a:rPr>
              <a:t>first you, then me, then you, etc.</a:t>
            </a:r>
          </a:p>
          <a:p>
            <a:pPr lvl="1" eaLnBrk="1" hangingPunct="1">
              <a:spcBef>
                <a:spcPct val="0"/>
              </a:spcBef>
            </a:pPr>
            <a:r>
              <a:rPr lang="en-US" sz="2800">
                <a:latin typeface="Arial" charset="0"/>
              </a:rPr>
              <a:t>Be the first to give service, information, concessions – you will get it back</a:t>
            </a:r>
          </a:p>
          <a:p>
            <a:pPr marL="0" indent="0" eaLnBrk="1" hangingPunct="1">
              <a:spcBef>
                <a:spcPct val="0"/>
              </a:spcBef>
              <a:spcAft>
                <a:spcPct val="0"/>
              </a:spcAft>
            </a:pPr>
            <a:r>
              <a:rPr lang="en-US" sz="2800">
                <a:latin typeface="Arial" charset="0"/>
              </a:rPr>
              <a:t>Scarcity - </a:t>
            </a:r>
            <a:r>
              <a:rPr lang="en-US" sz="2800" i="1">
                <a:latin typeface="Arial" charset="0"/>
              </a:rPr>
              <a:t>the rule of the rare</a:t>
            </a:r>
          </a:p>
          <a:p>
            <a:pPr lvl="1" eaLnBrk="1" hangingPunct="1">
              <a:spcBef>
                <a:spcPct val="0"/>
              </a:spcBef>
            </a:pPr>
            <a:r>
              <a:rPr lang="en-US" sz="2800">
                <a:latin typeface="Arial" charset="0"/>
              </a:rPr>
              <a:t>Emphasize genuine scarcity, unique features</a:t>
            </a:r>
          </a:p>
          <a:p>
            <a:pPr marL="0" indent="0" eaLnBrk="1" hangingPunct="1">
              <a:spcBef>
                <a:spcPct val="0"/>
              </a:spcBef>
              <a:spcAft>
                <a:spcPct val="0"/>
              </a:spcAft>
            </a:pPr>
            <a:r>
              <a:rPr lang="en-US" sz="2800">
                <a:latin typeface="Arial" charset="0"/>
              </a:rPr>
              <a:t>Authority - </a:t>
            </a:r>
            <a:r>
              <a:rPr lang="en-US" sz="2800" i="1">
                <a:latin typeface="Arial" charset="0"/>
              </a:rPr>
              <a:t>showing knowing</a:t>
            </a:r>
          </a:p>
          <a:p>
            <a:pPr lvl="1" eaLnBrk="1" hangingPunct="1">
              <a:spcBef>
                <a:spcPct val="0"/>
              </a:spcBef>
            </a:pPr>
            <a:r>
              <a:rPr lang="en-US" sz="2800">
                <a:latin typeface="Arial" charset="0"/>
              </a:rPr>
              <a:t>Establish position through professionalism,  knowledge of field, your credentials, admitting weaknesses first</a:t>
            </a:r>
          </a:p>
          <a:p>
            <a:pPr lvl="1" eaLnBrk="1" hangingPunct="1">
              <a:spcBef>
                <a:spcPct val="0"/>
              </a:spcBef>
            </a:pPr>
            <a:endParaRPr lang="en-US" i="1">
              <a:latin typeface="Arial" charset="0"/>
              <a:cs typeface="Arial" charset="0"/>
            </a:endParaRPr>
          </a:p>
          <a:p>
            <a:pPr marL="0" indent="0" eaLnBrk="1" hangingPunct="1"/>
            <a:endParaRPr lang="en-US">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Content Placeholder 2"/>
          <p:cNvSpPr>
            <a:spLocks noGrp="1"/>
          </p:cNvSpPr>
          <p:nvPr>
            <p:ph idx="1"/>
          </p:nvPr>
        </p:nvSpPr>
        <p:spPr>
          <a:xfrm>
            <a:off x="457200" y="830263"/>
            <a:ext cx="8229600" cy="5295900"/>
          </a:xfrm>
        </p:spPr>
        <p:txBody>
          <a:bodyPr/>
          <a:lstStyle/>
          <a:p>
            <a:pPr marL="0" indent="0" eaLnBrk="1" hangingPunct="1">
              <a:spcBef>
                <a:spcPct val="0"/>
              </a:spcBef>
              <a:spcAft>
                <a:spcPct val="0"/>
              </a:spcAft>
            </a:pPr>
            <a:r>
              <a:rPr lang="en-US" sz="2800">
                <a:latin typeface="Arial" charset="0"/>
              </a:rPr>
              <a:t>Consistency</a:t>
            </a:r>
          </a:p>
          <a:p>
            <a:pPr lvl="1" eaLnBrk="1" hangingPunct="1">
              <a:spcBef>
                <a:spcPct val="0"/>
              </a:spcBef>
            </a:pPr>
            <a:r>
              <a:rPr lang="en-US" sz="2800">
                <a:latin typeface="Arial" charset="0"/>
              </a:rPr>
              <a:t>Build with existing commitments, from public positions, toward voluntary choices</a:t>
            </a:r>
          </a:p>
          <a:p>
            <a:pPr lvl="1" eaLnBrk="1" hangingPunct="1">
              <a:spcBef>
                <a:spcPct val="0"/>
              </a:spcBef>
            </a:pPr>
            <a:r>
              <a:rPr lang="en-US" sz="2800">
                <a:latin typeface="Arial" charset="0"/>
              </a:rPr>
              <a:t>A reputation for keeping your word is your most valuable asset</a:t>
            </a:r>
          </a:p>
          <a:p>
            <a:pPr marL="0" indent="0" eaLnBrk="1" hangingPunct="1">
              <a:spcBef>
                <a:spcPct val="0"/>
              </a:spcBef>
              <a:spcAft>
                <a:spcPct val="0"/>
              </a:spcAft>
            </a:pPr>
            <a:r>
              <a:rPr lang="en-US" sz="2800">
                <a:latin typeface="Arial" charset="0"/>
              </a:rPr>
              <a:t>Liking - make friends to influence people</a:t>
            </a:r>
          </a:p>
          <a:p>
            <a:pPr lvl="1" eaLnBrk="1" hangingPunct="1">
              <a:spcBef>
                <a:spcPct val="0"/>
              </a:spcBef>
            </a:pPr>
            <a:r>
              <a:rPr lang="en-US" sz="2800">
                <a:latin typeface="Arial" charset="0"/>
              </a:rPr>
              <a:t>Uncover similarities, areas for genuine compliments, opportunities for cooperation</a:t>
            </a:r>
          </a:p>
          <a:p>
            <a:pPr marL="0" indent="0" eaLnBrk="1" hangingPunct="1">
              <a:spcBef>
                <a:spcPct val="0"/>
              </a:spcBef>
              <a:spcAft>
                <a:spcPct val="0"/>
              </a:spcAft>
            </a:pPr>
            <a:r>
              <a:rPr lang="en-US" sz="2800">
                <a:latin typeface="Arial" charset="0"/>
              </a:rPr>
              <a:t>Consensus - people proof, people power</a:t>
            </a:r>
          </a:p>
          <a:p>
            <a:pPr lvl="1" eaLnBrk="1" hangingPunct="1">
              <a:spcBef>
                <a:spcPct val="0"/>
              </a:spcBef>
            </a:pPr>
            <a:r>
              <a:rPr lang="en-US" sz="2800">
                <a:latin typeface="Arial" charset="0"/>
              </a:rPr>
              <a:t>Show responses of many others, others</a:t>
            </a:r>
            <a:r>
              <a:rPr lang="ja-JP" altLang="en-US" sz="2800">
                <a:latin typeface="Arial" charset="0"/>
              </a:rPr>
              <a:t>’</a:t>
            </a:r>
            <a:r>
              <a:rPr lang="en-US" altLang="ja-JP" sz="2800">
                <a:latin typeface="Arial" charset="0"/>
              </a:rPr>
              <a:t> past successes, testimonials of similar others</a:t>
            </a:r>
          </a:p>
          <a:p>
            <a:pPr marL="0" indent="0" eaLnBrk="1" hangingPunct="1"/>
            <a:endParaRPr lang="en-US">
              <a:latin typeface="Arial" charset="0"/>
            </a:endParaRPr>
          </a:p>
          <a:p>
            <a:pPr lvl="1" eaLnBrk="1" hangingPunct="1"/>
            <a:endParaRPr lang="en-US">
              <a:latin typeface="Arial" charset="0"/>
              <a:cs typeface="Arial" charset="0"/>
            </a:endParaRPr>
          </a:p>
          <a:p>
            <a:pPr marL="0" indent="0" eaLnBrk="1" hangingPunct="1"/>
            <a:endParaRPr lang="en-US">
              <a:latin typeface="Arial" charset="0"/>
            </a:endParaRPr>
          </a:p>
          <a:p>
            <a:pPr lvl="1" eaLnBrk="1" hangingPunct="1"/>
            <a:endParaRPr lang="en-US">
              <a:latin typeface="Arial" charset="0"/>
              <a:cs typeface="Arial" charset="0"/>
            </a:endParaRPr>
          </a:p>
          <a:p>
            <a:pPr marL="0" indent="0" eaLnBrk="1" hangingPunct="1"/>
            <a:endParaRPr lang="en-US">
              <a:latin typeface="Arial" charset="0"/>
            </a:endParaRPr>
          </a:p>
          <a:p>
            <a:pPr marL="0" indent="0" eaLnBrk="1" hangingPunct="1"/>
            <a:endParaRPr lang="en-US">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4086" y="741582"/>
            <a:ext cx="7304903" cy="1073930"/>
          </a:xfrm>
        </p:spPr>
        <p:txBody>
          <a:bodyPr>
            <a:noAutofit/>
          </a:bodyPr>
          <a:lstStyle/>
          <a:p>
            <a:pPr algn="l"/>
            <a:r>
              <a:rPr lang="en-US" b="1" dirty="0" smtClean="0"/>
              <a:t>Common Causes of Departmental Conflict</a:t>
            </a:r>
            <a:endParaRPr lang="en-US" b="1" dirty="0"/>
          </a:p>
        </p:txBody>
      </p:sp>
      <p:sp>
        <p:nvSpPr>
          <p:cNvPr id="3" name="Content Placeholder 2"/>
          <p:cNvSpPr>
            <a:spLocks noGrp="1"/>
          </p:cNvSpPr>
          <p:nvPr>
            <p:ph idx="1"/>
          </p:nvPr>
        </p:nvSpPr>
        <p:spPr>
          <a:xfrm>
            <a:off x="1014086" y="1988674"/>
            <a:ext cx="7559139" cy="4608634"/>
          </a:xfrm>
        </p:spPr>
        <p:txBody>
          <a:bodyPr>
            <a:normAutofit/>
          </a:bodyPr>
          <a:lstStyle/>
          <a:p>
            <a:pPr>
              <a:spcBef>
                <a:spcPts val="0"/>
              </a:spcBef>
            </a:pPr>
            <a:r>
              <a:rPr lang="en-US" sz="2800" dirty="0" smtClean="0"/>
              <a:t>Resource allocation</a:t>
            </a:r>
          </a:p>
          <a:p>
            <a:pPr>
              <a:spcBef>
                <a:spcPts val="0"/>
              </a:spcBef>
            </a:pPr>
            <a:r>
              <a:rPr lang="en-US" sz="2800" dirty="0" smtClean="0"/>
              <a:t>Ego and ranking</a:t>
            </a:r>
          </a:p>
          <a:p>
            <a:pPr>
              <a:spcBef>
                <a:spcPts val="0"/>
              </a:spcBef>
            </a:pPr>
            <a:r>
              <a:rPr lang="en-US" sz="2800" dirty="0" smtClean="0"/>
              <a:t>Student grievances</a:t>
            </a:r>
          </a:p>
          <a:p>
            <a:pPr>
              <a:spcBef>
                <a:spcPts val="0"/>
              </a:spcBef>
            </a:pPr>
            <a:r>
              <a:rPr lang="en-US" sz="2800" dirty="0" smtClean="0"/>
              <a:t>Faculty-staff misunderstandings</a:t>
            </a:r>
          </a:p>
          <a:p>
            <a:pPr>
              <a:spcBef>
                <a:spcPts val="0"/>
              </a:spcBef>
            </a:pPr>
            <a:r>
              <a:rPr lang="en-US" sz="2800" dirty="0" smtClean="0"/>
              <a:t>Change</a:t>
            </a:r>
          </a:p>
          <a:p>
            <a:pPr>
              <a:spcBef>
                <a:spcPts val="0"/>
              </a:spcBef>
            </a:pPr>
            <a:r>
              <a:rPr lang="en-US" sz="2800" dirty="0" smtClean="0"/>
              <a:t>Multiple relationships / blurred boundaries</a:t>
            </a:r>
          </a:p>
          <a:p>
            <a:pPr>
              <a:spcBef>
                <a:spcPts val="0"/>
              </a:spcBef>
            </a:pPr>
            <a:endParaRPr lang="en-US" sz="2800" dirty="0"/>
          </a:p>
          <a:p>
            <a:pPr>
              <a:spcBef>
                <a:spcPts val="0"/>
              </a:spcBef>
            </a:pPr>
            <a:r>
              <a:rPr lang="en-US" sz="2800" i="1" dirty="0" smtClean="0"/>
              <a:t>Other examples?</a:t>
            </a:r>
          </a:p>
          <a:p>
            <a:pPr>
              <a:spcBef>
                <a:spcPts val="0"/>
              </a:spcBef>
            </a:pPr>
            <a:endParaRPr lang="en-US" sz="2800" b="0" i="1" dirty="0" smtClean="0"/>
          </a:p>
        </p:txBody>
      </p:sp>
    </p:spTree>
    <p:extLst>
      <p:ext uri="{BB962C8B-B14F-4D97-AF65-F5344CB8AC3E}">
        <p14:creationId xmlns:p14="http://schemas.microsoft.com/office/powerpoint/2010/main" val="37077101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5791200" cy="1251846"/>
          </a:xfrm>
        </p:spPr>
        <p:txBody>
          <a:bodyPr/>
          <a:lstStyle/>
          <a:p>
            <a:r>
              <a:rPr lang="en-US" dirty="0" smtClean="0"/>
              <a:t>How we experience conflict</a:t>
            </a:r>
            <a:endParaRPr lang="en-US" dirty="0"/>
          </a:p>
        </p:txBody>
      </p:sp>
      <p:sp>
        <p:nvSpPr>
          <p:cNvPr id="3" name="Content Placeholder 2"/>
          <p:cNvSpPr>
            <a:spLocks noGrp="1"/>
          </p:cNvSpPr>
          <p:nvPr>
            <p:ph idx="1"/>
          </p:nvPr>
        </p:nvSpPr>
        <p:spPr>
          <a:xfrm>
            <a:off x="457200" y="1524000"/>
            <a:ext cx="7620000" cy="4978466"/>
          </a:xfrm>
        </p:spPr>
        <p:txBody>
          <a:bodyPr/>
          <a:lstStyle/>
          <a:p>
            <a:r>
              <a:rPr lang="en-US" sz="2400" dirty="0" smtClean="0"/>
              <a:t>Homeostasis – state of balance</a:t>
            </a:r>
          </a:p>
          <a:p>
            <a:r>
              <a:rPr lang="en-US" sz="2400" dirty="0" smtClean="0"/>
              <a:t>Triggers pull you out of homeostasis</a:t>
            </a:r>
          </a:p>
          <a:p>
            <a:r>
              <a:rPr lang="en-US" sz="2400" dirty="0" smtClean="0"/>
              <a:t>	</a:t>
            </a:r>
            <a:r>
              <a:rPr lang="en-US" sz="2400" u="sng" dirty="0" smtClean="0"/>
              <a:t>Your</a:t>
            </a:r>
            <a:r>
              <a:rPr lang="en-US" sz="2400" dirty="0" smtClean="0"/>
              <a:t> behavior, feelings, thought patterns during conflict</a:t>
            </a:r>
          </a:p>
          <a:p>
            <a:r>
              <a:rPr lang="en-US" sz="2400" dirty="0" smtClean="0"/>
              <a:t>	</a:t>
            </a:r>
            <a:r>
              <a:rPr lang="en-US" sz="2400" u="sng" dirty="0" smtClean="0"/>
              <a:t>Their</a:t>
            </a:r>
            <a:r>
              <a:rPr lang="en-US" sz="2400" dirty="0" smtClean="0"/>
              <a:t> behavior, feelings, thought patterns during conflict</a:t>
            </a:r>
          </a:p>
          <a:p>
            <a:r>
              <a:rPr lang="en-US" sz="2400" dirty="0" smtClean="0"/>
              <a:t>What are your triggers?</a:t>
            </a:r>
          </a:p>
          <a:p>
            <a:r>
              <a:rPr lang="en-US" sz="2400" dirty="0" smtClean="0"/>
              <a:t>What do you do with this knowledge?</a:t>
            </a:r>
          </a:p>
          <a:p>
            <a:r>
              <a:rPr lang="en-US" sz="2400" dirty="0" smtClean="0"/>
              <a:t>	Self-empowerment</a:t>
            </a:r>
          </a:p>
          <a:p>
            <a:r>
              <a:rPr lang="en-US" sz="2400" dirty="0" smtClean="0"/>
              <a:t>	Recognition of the other person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37047" y="274638"/>
            <a:ext cx="5949752" cy="749517"/>
          </a:xfrm>
        </p:spPr>
        <p:txBody>
          <a:bodyPr>
            <a:normAutofit/>
          </a:bodyPr>
          <a:lstStyle/>
          <a:p>
            <a:r>
              <a:rPr lang="en-US" i="1" dirty="0" smtClean="0"/>
              <a:t>Conflict Styles</a:t>
            </a:r>
            <a:endParaRPr lang="en-US" i="1" dirty="0"/>
          </a:p>
        </p:txBody>
      </p:sp>
      <p:cxnSp>
        <p:nvCxnSpPr>
          <p:cNvPr id="6" name="Straight Connector 5"/>
          <p:cNvCxnSpPr/>
          <p:nvPr/>
        </p:nvCxnSpPr>
        <p:spPr>
          <a:xfrm flipV="1">
            <a:off x="2212383" y="5530442"/>
            <a:ext cx="5699816" cy="1"/>
          </a:xfrm>
          <a:prstGeom prst="line">
            <a:avLst/>
          </a:prstGeom>
          <a:ln>
            <a:tailEnd type="triangle" w="lg"/>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5400000" flipH="1" flipV="1">
            <a:off x="51419" y="3369469"/>
            <a:ext cx="4321937" cy="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780099" y="2935308"/>
            <a:ext cx="1369260" cy="707886"/>
          </a:xfrm>
          <a:prstGeom prst="rect">
            <a:avLst/>
          </a:prstGeom>
          <a:noFill/>
        </p:spPr>
        <p:txBody>
          <a:bodyPr wrap="square" rtlCol="0">
            <a:spAutoFit/>
          </a:bodyPr>
          <a:lstStyle/>
          <a:p>
            <a:r>
              <a:rPr lang="en-US" sz="2000" b="1" dirty="0" smtClean="0"/>
              <a:t>Problem -  focused</a:t>
            </a:r>
            <a:endParaRPr lang="en-US" sz="2000" b="1" dirty="0"/>
          </a:p>
        </p:txBody>
      </p:sp>
      <p:sp>
        <p:nvSpPr>
          <p:cNvPr id="23" name="TextBox 22"/>
          <p:cNvSpPr txBox="1"/>
          <p:nvPr/>
        </p:nvSpPr>
        <p:spPr>
          <a:xfrm>
            <a:off x="3539612" y="5894972"/>
            <a:ext cx="3204550" cy="400110"/>
          </a:xfrm>
          <a:prstGeom prst="rect">
            <a:avLst/>
          </a:prstGeom>
          <a:noFill/>
        </p:spPr>
        <p:txBody>
          <a:bodyPr wrap="square" rtlCol="0">
            <a:spAutoFit/>
          </a:bodyPr>
          <a:lstStyle/>
          <a:p>
            <a:r>
              <a:rPr lang="en-US" sz="2000" b="1" dirty="0" smtClean="0"/>
              <a:t>Relationship - focused</a:t>
            </a:r>
            <a:endParaRPr lang="en-US" sz="2000" b="1" dirty="0"/>
          </a:p>
        </p:txBody>
      </p:sp>
      <p:sp>
        <p:nvSpPr>
          <p:cNvPr id="24" name="TextBox 23"/>
          <p:cNvSpPr txBox="1"/>
          <p:nvPr/>
        </p:nvSpPr>
        <p:spPr>
          <a:xfrm>
            <a:off x="1892415" y="5533296"/>
            <a:ext cx="747552" cy="369332"/>
          </a:xfrm>
          <a:prstGeom prst="rect">
            <a:avLst/>
          </a:prstGeom>
          <a:noFill/>
        </p:spPr>
        <p:txBody>
          <a:bodyPr wrap="square" rtlCol="0">
            <a:spAutoFit/>
          </a:bodyPr>
          <a:lstStyle/>
          <a:p>
            <a:r>
              <a:rPr lang="en-US" dirty="0" smtClean="0"/>
              <a:t>Low</a:t>
            </a:r>
            <a:endParaRPr lang="en-US" dirty="0"/>
          </a:p>
        </p:txBody>
      </p:sp>
      <p:sp>
        <p:nvSpPr>
          <p:cNvPr id="25" name="TextBox 24"/>
          <p:cNvSpPr txBox="1"/>
          <p:nvPr/>
        </p:nvSpPr>
        <p:spPr>
          <a:xfrm>
            <a:off x="1496516" y="1208503"/>
            <a:ext cx="881240" cy="369332"/>
          </a:xfrm>
          <a:prstGeom prst="rect">
            <a:avLst/>
          </a:prstGeom>
          <a:noFill/>
        </p:spPr>
        <p:txBody>
          <a:bodyPr wrap="square" rtlCol="0">
            <a:spAutoFit/>
          </a:bodyPr>
          <a:lstStyle/>
          <a:p>
            <a:r>
              <a:rPr lang="en-US" dirty="0" smtClean="0"/>
              <a:t>High</a:t>
            </a:r>
            <a:endParaRPr lang="en-US" dirty="0"/>
          </a:p>
        </p:txBody>
      </p:sp>
      <p:sp>
        <p:nvSpPr>
          <p:cNvPr id="26" name="TextBox 25"/>
          <p:cNvSpPr txBox="1"/>
          <p:nvPr/>
        </p:nvSpPr>
        <p:spPr>
          <a:xfrm>
            <a:off x="7200921" y="5553448"/>
            <a:ext cx="837618" cy="369332"/>
          </a:xfrm>
          <a:prstGeom prst="rect">
            <a:avLst/>
          </a:prstGeom>
          <a:noFill/>
        </p:spPr>
        <p:txBody>
          <a:bodyPr wrap="square" rtlCol="0">
            <a:spAutoFit/>
          </a:bodyPr>
          <a:lstStyle/>
          <a:p>
            <a:r>
              <a:rPr lang="en-US" dirty="0" smtClean="0"/>
              <a:t>High</a:t>
            </a:r>
            <a:endParaRPr lang="en-US" dirty="0"/>
          </a:p>
        </p:txBody>
      </p:sp>
      <p:sp>
        <p:nvSpPr>
          <p:cNvPr id="27" name="TextBox 26"/>
          <p:cNvSpPr txBox="1"/>
          <p:nvPr/>
        </p:nvSpPr>
        <p:spPr>
          <a:xfrm>
            <a:off x="2494841" y="4773887"/>
            <a:ext cx="1477091" cy="400110"/>
          </a:xfrm>
          <a:prstGeom prst="rect">
            <a:avLst/>
          </a:prstGeom>
          <a:noFill/>
        </p:spPr>
        <p:txBody>
          <a:bodyPr wrap="square" rtlCol="0">
            <a:spAutoFit/>
          </a:bodyPr>
          <a:lstStyle/>
          <a:p>
            <a:r>
              <a:rPr lang="en-US" sz="2000" b="1" dirty="0" smtClean="0"/>
              <a:t>Avoidance</a:t>
            </a:r>
            <a:endParaRPr lang="en-US" sz="2000" b="1" dirty="0"/>
          </a:p>
        </p:txBody>
      </p:sp>
      <p:sp>
        <p:nvSpPr>
          <p:cNvPr id="28" name="TextBox 27"/>
          <p:cNvSpPr txBox="1"/>
          <p:nvPr/>
        </p:nvSpPr>
        <p:spPr>
          <a:xfrm>
            <a:off x="2377755" y="1342101"/>
            <a:ext cx="1774310" cy="400110"/>
          </a:xfrm>
          <a:prstGeom prst="rect">
            <a:avLst/>
          </a:prstGeom>
          <a:noFill/>
        </p:spPr>
        <p:txBody>
          <a:bodyPr wrap="square" rtlCol="0">
            <a:spAutoFit/>
          </a:bodyPr>
          <a:lstStyle/>
          <a:p>
            <a:r>
              <a:rPr lang="en-US" sz="2000" b="1" dirty="0" smtClean="0"/>
              <a:t>Competition</a:t>
            </a:r>
            <a:endParaRPr lang="en-US" sz="2000" b="1" dirty="0"/>
          </a:p>
        </p:txBody>
      </p:sp>
      <p:sp>
        <p:nvSpPr>
          <p:cNvPr id="29" name="TextBox 28"/>
          <p:cNvSpPr txBox="1"/>
          <p:nvPr/>
        </p:nvSpPr>
        <p:spPr>
          <a:xfrm>
            <a:off x="3971932" y="2996863"/>
            <a:ext cx="1837357" cy="400110"/>
          </a:xfrm>
          <a:prstGeom prst="rect">
            <a:avLst/>
          </a:prstGeom>
          <a:noFill/>
        </p:spPr>
        <p:txBody>
          <a:bodyPr wrap="square" rtlCol="0">
            <a:spAutoFit/>
          </a:bodyPr>
          <a:lstStyle/>
          <a:p>
            <a:r>
              <a:rPr lang="en-US" sz="2000" b="1" dirty="0" smtClean="0"/>
              <a:t>Compromise</a:t>
            </a:r>
            <a:endParaRPr lang="en-US" sz="2000" b="1" dirty="0"/>
          </a:p>
        </p:txBody>
      </p:sp>
      <p:sp>
        <p:nvSpPr>
          <p:cNvPr id="30" name="TextBox 29"/>
          <p:cNvSpPr txBox="1"/>
          <p:nvPr/>
        </p:nvSpPr>
        <p:spPr>
          <a:xfrm>
            <a:off x="5737235" y="4773887"/>
            <a:ext cx="2174964" cy="400110"/>
          </a:xfrm>
          <a:prstGeom prst="rect">
            <a:avLst/>
          </a:prstGeom>
          <a:noFill/>
        </p:spPr>
        <p:txBody>
          <a:bodyPr wrap="square" rtlCol="0">
            <a:spAutoFit/>
          </a:bodyPr>
          <a:lstStyle/>
          <a:p>
            <a:r>
              <a:rPr lang="en-US" sz="2000" b="1" dirty="0" smtClean="0"/>
              <a:t>Accommodation</a:t>
            </a:r>
            <a:endParaRPr lang="en-US" sz="2000" b="1" dirty="0"/>
          </a:p>
        </p:txBody>
      </p:sp>
      <p:sp>
        <p:nvSpPr>
          <p:cNvPr id="31" name="TextBox 30"/>
          <p:cNvSpPr txBox="1"/>
          <p:nvPr/>
        </p:nvSpPr>
        <p:spPr>
          <a:xfrm>
            <a:off x="5593130" y="1342101"/>
            <a:ext cx="1936428" cy="400110"/>
          </a:xfrm>
          <a:prstGeom prst="rect">
            <a:avLst/>
          </a:prstGeom>
          <a:noFill/>
        </p:spPr>
        <p:txBody>
          <a:bodyPr wrap="square" rtlCol="0">
            <a:spAutoFit/>
          </a:bodyPr>
          <a:lstStyle/>
          <a:p>
            <a:r>
              <a:rPr lang="en-US" sz="2000" b="1" dirty="0" smtClean="0"/>
              <a:t>Collaboration</a:t>
            </a:r>
            <a:endParaRPr lang="en-US" sz="2000" b="1" dirty="0"/>
          </a:p>
        </p:txBody>
      </p:sp>
      <p:sp>
        <p:nvSpPr>
          <p:cNvPr id="32" name="TextBox 31"/>
          <p:cNvSpPr txBox="1"/>
          <p:nvPr/>
        </p:nvSpPr>
        <p:spPr>
          <a:xfrm>
            <a:off x="4152065" y="3396973"/>
            <a:ext cx="1441064" cy="369332"/>
          </a:xfrm>
          <a:prstGeom prst="rect">
            <a:avLst/>
          </a:prstGeom>
          <a:noFill/>
        </p:spPr>
        <p:txBody>
          <a:bodyPr wrap="square" rtlCol="0">
            <a:spAutoFit/>
          </a:bodyPr>
          <a:lstStyle/>
          <a:p>
            <a:r>
              <a:rPr lang="en-US" dirty="0" smtClean="0"/>
              <a:t>‘okay-okay’</a:t>
            </a:r>
            <a:endParaRPr lang="en-US" dirty="0"/>
          </a:p>
        </p:txBody>
      </p:sp>
      <p:sp>
        <p:nvSpPr>
          <p:cNvPr id="33" name="TextBox 32"/>
          <p:cNvSpPr txBox="1"/>
          <p:nvPr/>
        </p:nvSpPr>
        <p:spPr>
          <a:xfrm>
            <a:off x="5809289" y="1711433"/>
            <a:ext cx="1170864" cy="369332"/>
          </a:xfrm>
          <a:prstGeom prst="rect">
            <a:avLst/>
          </a:prstGeom>
          <a:noFill/>
        </p:spPr>
        <p:txBody>
          <a:bodyPr wrap="square" rtlCol="0">
            <a:spAutoFit/>
          </a:bodyPr>
          <a:lstStyle/>
          <a:p>
            <a:r>
              <a:rPr lang="en-US" dirty="0" smtClean="0"/>
              <a:t>‘win-win’</a:t>
            </a:r>
            <a:endParaRPr lang="en-US" dirty="0"/>
          </a:p>
        </p:txBody>
      </p:sp>
      <p:sp>
        <p:nvSpPr>
          <p:cNvPr id="34" name="TextBox 33"/>
          <p:cNvSpPr txBox="1"/>
          <p:nvPr/>
        </p:nvSpPr>
        <p:spPr>
          <a:xfrm>
            <a:off x="2737047" y="1711433"/>
            <a:ext cx="747551" cy="369332"/>
          </a:xfrm>
          <a:prstGeom prst="rect">
            <a:avLst/>
          </a:prstGeom>
          <a:noFill/>
        </p:spPr>
        <p:txBody>
          <a:bodyPr wrap="square" rtlCol="0">
            <a:spAutoFit/>
          </a:bodyPr>
          <a:lstStyle/>
          <a:p>
            <a:r>
              <a:rPr lang="en-US" dirty="0" smtClean="0"/>
              <a:t>‘win’</a:t>
            </a:r>
            <a:endParaRPr lang="en-US" dirty="0"/>
          </a:p>
        </p:txBody>
      </p:sp>
      <p:sp>
        <p:nvSpPr>
          <p:cNvPr id="35" name="TextBox 34"/>
          <p:cNvSpPr txBox="1"/>
          <p:nvPr/>
        </p:nvSpPr>
        <p:spPr>
          <a:xfrm>
            <a:off x="2737047" y="5143219"/>
            <a:ext cx="802565" cy="369332"/>
          </a:xfrm>
          <a:prstGeom prst="rect">
            <a:avLst/>
          </a:prstGeom>
          <a:noFill/>
        </p:spPr>
        <p:txBody>
          <a:bodyPr wrap="square" rtlCol="0">
            <a:spAutoFit/>
          </a:bodyPr>
          <a:lstStyle/>
          <a:p>
            <a:r>
              <a:rPr lang="en-US" dirty="0" smtClean="0"/>
              <a:t>denial</a:t>
            </a:r>
            <a:endParaRPr lang="en-US" dirty="0"/>
          </a:p>
        </p:txBody>
      </p:sp>
      <p:sp>
        <p:nvSpPr>
          <p:cNvPr id="36" name="TextBox 35"/>
          <p:cNvSpPr txBox="1"/>
          <p:nvPr/>
        </p:nvSpPr>
        <p:spPr>
          <a:xfrm>
            <a:off x="6095185" y="5143219"/>
            <a:ext cx="1297953" cy="369332"/>
          </a:xfrm>
          <a:prstGeom prst="rect">
            <a:avLst/>
          </a:prstGeom>
          <a:noFill/>
        </p:spPr>
        <p:txBody>
          <a:bodyPr wrap="square" rtlCol="0">
            <a:spAutoFit/>
          </a:bodyPr>
          <a:lstStyle/>
          <a:p>
            <a:r>
              <a:rPr lang="en-US" dirty="0" smtClean="0"/>
              <a:t>‘the fixer’</a:t>
            </a:r>
            <a:endParaRPr lang="en-US" dirty="0"/>
          </a:p>
        </p:txBody>
      </p:sp>
    </p:spTree>
    <p:extLst>
      <p:ext uri="{BB962C8B-B14F-4D97-AF65-F5344CB8AC3E}">
        <p14:creationId xmlns:p14="http://schemas.microsoft.com/office/powerpoint/2010/main" val="334198347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8404" y="400971"/>
            <a:ext cx="7611822" cy="1002615"/>
          </a:xfrm>
        </p:spPr>
        <p:txBody>
          <a:bodyPr>
            <a:normAutofit fontScale="90000"/>
          </a:bodyPr>
          <a:lstStyle/>
          <a:p>
            <a:r>
              <a:rPr lang="en-US" dirty="0" smtClean="0"/>
              <a:t>Case Study 1: How could this Situation be handled?</a:t>
            </a:r>
            <a:endParaRPr lang="en-US" dirty="0"/>
          </a:p>
        </p:txBody>
      </p:sp>
      <p:sp>
        <p:nvSpPr>
          <p:cNvPr id="4" name="Content Placeholder 3"/>
          <p:cNvSpPr>
            <a:spLocks noGrp="1"/>
          </p:cNvSpPr>
          <p:nvPr>
            <p:ph idx="1"/>
          </p:nvPr>
        </p:nvSpPr>
        <p:spPr>
          <a:xfrm>
            <a:off x="457200" y="1527714"/>
            <a:ext cx="7620000" cy="4411271"/>
          </a:xfrm>
        </p:spPr>
        <p:txBody>
          <a:bodyPr>
            <a:normAutofit lnSpcReduction="10000"/>
          </a:bodyPr>
          <a:lstStyle/>
          <a:p>
            <a:r>
              <a:rPr lang="en-US" sz="2800" dirty="0" smtClean="0"/>
              <a:t>	A department Head gives her administrative assistant (AA) a report to complete for an important meeting scheduled for today. When the Head gets in, she sees the report on her AA’s desk in a pile of other work, obviously undone. Her meeting is coming up in a few hours, and her AA tells her he has to get to the dentist in a couple of hours for an emergency appointment due to a cracked tooth. </a:t>
            </a:r>
            <a:endParaRPr lang="en-US" sz="2800" dirty="0"/>
          </a:p>
        </p:txBody>
      </p:sp>
      <p:sp>
        <p:nvSpPr>
          <p:cNvPr id="2" name="TextBox 1"/>
          <p:cNvSpPr txBox="1"/>
          <p:nvPr/>
        </p:nvSpPr>
        <p:spPr>
          <a:xfrm>
            <a:off x="668404" y="5948533"/>
            <a:ext cx="7724836" cy="369332"/>
          </a:xfrm>
          <a:prstGeom prst="rect">
            <a:avLst/>
          </a:prstGeom>
          <a:noFill/>
        </p:spPr>
        <p:txBody>
          <a:bodyPr wrap="square" rtlCol="0">
            <a:spAutoFit/>
          </a:bodyPr>
          <a:lstStyle/>
          <a:p>
            <a:r>
              <a:rPr lang="en-US" dirty="0">
                <a:solidFill>
                  <a:schemeClr val="tx2"/>
                </a:solidFill>
              </a:rPr>
              <a:t>Competition, Accommodation, Avoidance, Compromise, or Collaboration</a:t>
            </a:r>
            <a:r>
              <a:rPr lang="en-US" dirty="0" smtClean="0">
                <a:solidFill>
                  <a:schemeClr val="tx2"/>
                </a:solidFill>
              </a:rPr>
              <a:t>?</a:t>
            </a:r>
            <a:endParaRPr lang="en-US" dirty="0"/>
          </a:p>
        </p:txBody>
      </p:sp>
    </p:spTree>
    <p:extLst>
      <p:ext uri="{BB962C8B-B14F-4D97-AF65-F5344CB8AC3E}">
        <p14:creationId xmlns:p14="http://schemas.microsoft.com/office/powerpoint/2010/main" val="280039258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802" y="274638"/>
            <a:ext cx="8036998" cy="1231586"/>
          </a:xfrm>
        </p:spPr>
        <p:txBody>
          <a:bodyPr>
            <a:normAutofit/>
          </a:bodyPr>
          <a:lstStyle/>
          <a:p>
            <a:pPr algn="l"/>
            <a:r>
              <a:rPr lang="en-US" b="1" dirty="0" smtClean="0"/>
              <a:t>Managing Conflicts at work</a:t>
            </a:r>
            <a:endParaRPr lang="en-US" b="1" dirty="0"/>
          </a:p>
        </p:txBody>
      </p:sp>
      <p:sp>
        <p:nvSpPr>
          <p:cNvPr id="3" name="Content Placeholder 2"/>
          <p:cNvSpPr>
            <a:spLocks noGrp="1"/>
          </p:cNvSpPr>
          <p:nvPr>
            <p:ph idx="1"/>
          </p:nvPr>
        </p:nvSpPr>
        <p:spPr>
          <a:xfrm>
            <a:off x="737460" y="1506224"/>
            <a:ext cx="7949339" cy="5048369"/>
          </a:xfrm>
        </p:spPr>
        <p:txBody>
          <a:bodyPr>
            <a:normAutofit/>
          </a:bodyPr>
          <a:lstStyle/>
          <a:p>
            <a:pPr>
              <a:spcBef>
                <a:spcPts val="0"/>
              </a:spcBef>
            </a:pPr>
            <a:r>
              <a:rPr lang="en-US" sz="3200" dirty="0" smtClean="0"/>
              <a:t>Be Proactive</a:t>
            </a:r>
          </a:p>
          <a:p>
            <a:pPr lvl="1">
              <a:spcBef>
                <a:spcPts val="0"/>
              </a:spcBef>
            </a:pPr>
            <a:r>
              <a:rPr lang="en-US" sz="2800" dirty="0" smtClean="0"/>
              <a:t>Be sensitive to developing situations that could lead to conflict</a:t>
            </a:r>
          </a:p>
          <a:p>
            <a:pPr lvl="1">
              <a:spcBef>
                <a:spcPts val="0"/>
              </a:spcBef>
            </a:pPr>
            <a:r>
              <a:rPr lang="en-US" sz="2800" dirty="0" smtClean="0"/>
              <a:t>Communicate with faculty, staff, and students </a:t>
            </a:r>
          </a:p>
          <a:p>
            <a:pPr lvl="2">
              <a:spcBef>
                <a:spcPts val="0"/>
              </a:spcBef>
            </a:pPr>
            <a:r>
              <a:rPr lang="en-US" sz="2400" i="1" dirty="0" smtClean="0"/>
              <a:t>Don’t be afraid to voice concerns about potential conflict situations</a:t>
            </a:r>
          </a:p>
          <a:p>
            <a:pPr>
              <a:spcBef>
                <a:spcPts val="0"/>
              </a:spcBef>
            </a:pPr>
            <a:r>
              <a:rPr lang="en-US" sz="3200" dirty="0" smtClean="0"/>
              <a:t>Avoidance is not the answer</a:t>
            </a:r>
          </a:p>
          <a:p>
            <a:pPr lvl="1">
              <a:spcBef>
                <a:spcPts val="0"/>
              </a:spcBef>
            </a:pPr>
            <a:r>
              <a:rPr lang="en-US" sz="2800" dirty="0" smtClean="0"/>
              <a:t>Deal with minor conflicts before they become major ones</a:t>
            </a:r>
          </a:p>
          <a:p>
            <a:pPr lvl="2">
              <a:spcBef>
                <a:spcPts val="0"/>
              </a:spcBef>
            </a:pPr>
            <a:r>
              <a:rPr lang="en-US" sz="2400" i="1" dirty="0" smtClean="0"/>
              <a:t>Parties harden into adversarial positions as conflicts escalate </a:t>
            </a:r>
          </a:p>
          <a:p>
            <a:pPr lvl="1">
              <a:spcBef>
                <a:spcPts val="0"/>
              </a:spcBef>
            </a:pPr>
            <a:endParaRPr lang="en-US" dirty="0"/>
          </a:p>
        </p:txBody>
      </p:sp>
    </p:spTree>
    <p:extLst>
      <p:ext uri="{BB962C8B-B14F-4D97-AF65-F5344CB8AC3E}">
        <p14:creationId xmlns:p14="http://schemas.microsoft.com/office/powerpoint/2010/main" val="91501440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fight clean (vs. dirty)</a:t>
            </a:r>
            <a:endParaRPr lang="en-US" dirty="0"/>
          </a:p>
        </p:txBody>
      </p:sp>
      <p:sp>
        <p:nvSpPr>
          <p:cNvPr id="4" name="Content Placeholder 3"/>
          <p:cNvSpPr>
            <a:spLocks noGrp="1"/>
          </p:cNvSpPr>
          <p:nvPr>
            <p:ph sz="half" idx="1"/>
          </p:nvPr>
        </p:nvSpPr>
        <p:spPr>
          <a:xfrm>
            <a:off x="1630680" y="1574800"/>
            <a:ext cx="3291840" cy="4941503"/>
          </a:xfrm>
        </p:spPr>
        <p:txBody>
          <a:bodyPr/>
          <a:lstStyle/>
          <a:p>
            <a:r>
              <a:rPr lang="en-US" dirty="0" smtClean="0"/>
              <a:t>Dirty</a:t>
            </a:r>
          </a:p>
          <a:p>
            <a:pPr>
              <a:buFont typeface="Arial" pitchFamily="34" charset="0"/>
              <a:buChar char="•"/>
            </a:pPr>
            <a:r>
              <a:rPr lang="en-US" sz="2400" dirty="0" smtClean="0"/>
              <a:t>Kitchen sinking</a:t>
            </a:r>
          </a:p>
          <a:p>
            <a:pPr>
              <a:buFont typeface="Arial" pitchFamily="34" charset="0"/>
              <a:buChar char="•"/>
            </a:pPr>
            <a:r>
              <a:rPr lang="en-US" sz="2400" dirty="0" smtClean="0"/>
              <a:t>Hitting below the belt</a:t>
            </a:r>
          </a:p>
          <a:p>
            <a:pPr>
              <a:buFont typeface="Arial" pitchFamily="34" charset="0"/>
              <a:buChar char="•"/>
            </a:pPr>
            <a:r>
              <a:rPr lang="en-US" sz="2400" dirty="0" smtClean="0"/>
              <a:t>Benedict Arnold</a:t>
            </a:r>
          </a:p>
          <a:p>
            <a:pPr>
              <a:buFont typeface="Arial" pitchFamily="34" charset="0"/>
              <a:buChar char="•"/>
            </a:pPr>
            <a:r>
              <a:rPr lang="en-US" sz="2400" dirty="0" smtClean="0"/>
              <a:t>Character analysis</a:t>
            </a:r>
          </a:p>
          <a:p>
            <a:pPr>
              <a:buFont typeface="Arial" pitchFamily="34" charset="0"/>
              <a:buChar char="•"/>
            </a:pPr>
            <a:r>
              <a:rPr lang="en-US" sz="2400" dirty="0" smtClean="0"/>
              <a:t>Cross-complain</a:t>
            </a:r>
          </a:p>
          <a:p>
            <a:pPr>
              <a:buFont typeface="Arial" pitchFamily="34" charset="0"/>
              <a:buChar char="•"/>
            </a:pPr>
            <a:r>
              <a:rPr lang="en-US" sz="2400" dirty="0" smtClean="0"/>
              <a:t>Pull rank</a:t>
            </a:r>
          </a:p>
          <a:p>
            <a:pPr>
              <a:buFont typeface="Arial" pitchFamily="34" charset="0"/>
              <a:buChar char="•"/>
            </a:pPr>
            <a:r>
              <a:rPr lang="en-US" sz="2400" dirty="0" smtClean="0"/>
              <a:t>Mind reading</a:t>
            </a:r>
          </a:p>
          <a:p>
            <a:pPr>
              <a:buFont typeface="Arial" pitchFamily="34" charset="0"/>
              <a:buChar char="•"/>
            </a:pPr>
            <a:r>
              <a:rPr lang="en-US" sz="2400" dirty="0" smtClean="0"/>
              <a:t>Fortune telling</a:t>
            </a:r>
          </a:p>
          <a:p>
            <a:endParaRPr lang="en-US" dirty="0"/>
          </a:p>
        </p:txBody>
      </p:sp>
      <p:sp>
        <p:nvSpPr>
          <p:cNvPr id="5" name="Content Placeholder 4"/>
          <p:cNvSpPr>
            <a:spLocks noGrp="1"/>
          </p:cNvSpPr>
          <p:nvPr>
            <p:ph sz="half" idx="2"/>
          </p:nvPr>
        </p:nvSpPr>
        <p:spPr>
          <a:xfrm>
            <a:off x="5090160" y="1574800"/>
            <a:ext cx="3291840" cy="4941503"/>
          </a:xfrm>
        </p:spPr>
        <p:txBody>
          <a:bodyPr/>
          <a:lstStyle/>
          <a:p>
            <a:r>
              <a:rPr lang="en-US" dirty="0" smtClean="0"/>
              <a:t>Clean</a:t>
            </a:r>
          </a:p>
          <a:p>
            <a:pPr>
              <a:buFont typeface="Arial" pitchFamily="34" charset="0"/>
              <a:buChar char="•"/>
            </a:pPr>
            <a:r>
              <a:rPr lang="en-US" sz="2400" dirty="0" smtClean="0"/>
              <a:t>One subject at a time</a:t>
            </a:r>
          </a:p>
          <a:p>
            <a:pPr>
              <a:buFont typeface="Arial" pitchFamily="34" charset="0"/>
              <a:buChar char="•"/>
            </a:pPr>
            <a:r>
              <a:rPr lang="en-US" sz="2400" dirty="0" smtClean="0"/>
              <a:t>Set ground rules</a:t>
            </a:r>
          </a:p>
          <a:p>
            <a:pPr>
              <a:buFont typeface="Arial" pitchFamily="34" charset="0"/>
              <a:buChar char="•"/>
            </a:pPr>
            <a:r>
              <a:rPr lang="en-US" sz="2400" dirty="0" smtClean="0"/>
              <a:t>Don’t pull in others</a:t>
            </a:r>
          </a:p>
          <a:p>
            <a:pPr>
              <a:buFont typeface="Arial" pitchFamily="34" charset="0"/>
              <a:buChar char="•"/>
            </a:pPr>
            <a:r>
              <a:rPr lang="en-US" sz="2400" dirty="0" smtClean="0"/>
              <a:t>Stick to topic</a:t>
            </a:r>
          </a:p>
          <a:p>
            <a:pPr>
              <a:buFont typeface="Arial" pitchFamily="34" charset="0"/>
              <a:buChar char="•"/>
            </a:pPr>
            <a:r>
              <a:rPr lang="en-US" sz="2400" dirty="0" smtClean="0"/>
              <a:t>Establish equality</a:t>
            </a:r>
          </a:p>
          <a:p>
            <a:pPr>
              <a:buFont typeface="Arial" pitchFamily="34" charset="0"/>
              <a:buChar char="•"/>
            </a:pPr>
            <a:r>
              <a:rPr lang="en-US" sz="2400" dirty="0" smtClean="0"/>
              <a:t>Articulate issues</a:t>
            </a:r>
          </a:p>
          <a:p>
            <a:pPr>
              <a:buFont typeface="Arial" pitchFamily="34" charset="0"/>
              <a:buChar char="•"/>
            </a:pPr>
            <a:r>
              <a:rPr lang="en-US" sz="2400" dirty="0" smtClean="0"/>
              <a:t>Stick to present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54" y="192445"/>
            <a:ext cx="7447029" cy="1153851"/>
          </a:xfrm>
        </p:spPr>
        <p:txBody>
          <a:bodyPr>
            <a:noAutofit/>
          </a:bodyPr>
          <a:lstStyle/>
          <a:p>
            <a:r>
              <a:rPr lang="en-US" dirty="0"/>
              <a:t>Interest-Based </a:t>
            </a:r>
            <a:r>
              <a:rPr lang="en-US" dirty="0" smtClean="0"/>
              <a:t>conflict Resolution</a:t>
            </a:r>
            <a:endParaRPr lang="en-US" dirty="0"/>
          </a:p>
        </p:txBody>
      </p:sp>
      <p:sp>
        <p:nvSpPr>
          <p:cNvPr id="3" name="Content Placeholder 2"/>
          <p:cNvSpPr>
            <a:spLocks noGrp="1"/>
          </p:cNvSpPr>
          <p:nvPr>
            <p:ph idx="1"/>
          </p:nvPr>
        </p:nvSpPr>
        <p:spPr>
          <a:xfrm>
            <a:off x="4435966" y="1528014"/>
            <a:ext cx="3842690" cy="4827008"/>
          </a:xfrm>
        </p:spPr>
        <p:txBody>
          <a:bodyPr>
            <a:noAutofit/>
          </a:bodyPr>
          <a:lstStyle/>
          <a:p>
            <a:pPr lvl="1" indent="-342900">
              <a:spcBef>
                <a:spcPts val="0"/>
              </a:spcBef>
              <a:spcAft>
                <a:spcPts val="0"/>
              </a:spcAft>
              <a:buFont typeface="Arial"/>
              <a:buChar char="•"/>
            </a:pPr>
            <a:r>
              <a:rPr lang="en-US" sz="2400" dirty="0" smtClean="0"/>
              <a:t>Based on Fischer and </a:t>
            </a:r>
            <a:r>
              <a:rPr lang="en-US" sz="2400" dirty="0" err="1" smtClean="0"/>
              <a:t>Ury’s</a:t>
            </a:r>
            <a:r>
              <a:rPr lang="en-US" sz="2400" dirty="0" smtClean="0"/>
              <a:t> </a:t>
            </a:r>
            <a:r>
              <a:rPr lang="en-US" sz="2400" i="1" dirty="0" smtClean="0"/>
              <a:t>Getting to Yes</a:t>
            </a:r>
          </a:p>
          <a:p>
            <a:pPr lvl="1" indent="-342900">
              <a:spcBef>
                <a:spcPts val="0"/>
              </a:spcBef>
              <a:spcAft>
                <a:spcPts val="0"/>
              </a:spcAft>
              <a:buFont typeface="Arial"/>
              <a:buChar char="•"/>
            </a:pPr>
            <a:r>
              <a:rPr lang="en-US" sz="2400" dirty="0" smtClean="0"/>
              <a:t>“Separate the people from the problem” </a:t>
            </a:r>
          </a:p>
          <a:p>
            <a:pPr marL="800100" lvl="1" indent="-342900">
              <a:spcBef>
                <a:spcPts val="0"/>
              </a:spcBef>
              <a:buFont typeface="Arial"/>
              <a:buChar char="•"/>
            </a:pPr>
            <a:r>
              <a:rPr lang="en-US" sz="2400" dirty="0" smtClean="0"/>
              <a:t>Main focus on problem </a:t>
            </a:r>
          </a:p>
          <a:p>
            <a:pPr marL="800100" lvl="1" indent="-342900">
              <a:spcBef>
                <a:spcPts val="0"/>
              </a:spcBef>
              <a:buFont typeface="Arial"/>
              <a:buChar char="•"/>
            </a:pPr>
            <a:r>
              <a:rPr lang="en-US" sz="2400" dirty="0" smtClean="0"/>
              <a:t>Identify </a:t>
            </a:r>
            <a:r>
              <a:rPr lang="en-US" sz="2400" dirty="0"/>
              <a:t>underlying </a:t>
            </a:r>
            <a:r>
              <a:rPr lang="en-US" sz="2400" i="1" dirty="0"/>
              <a:t>interests</a:t>
            </a:r>
            <a:r>
              <a:rPr lang="en-US" sz="2400" dirty="0"/>
              <a:t> and negotiate agreement</a:t>
            </a:r>
          </a:p>
          <a:p>
            <a:pPr marL="800100" lvl="1" indent="-342900">
              <a:spcBef>
                <a:spcPts val="0"/>
              </a:spcBef>
              <a:buNone/>
            </a:pPr>
            <a:endParaRPr lang="en-US" sz="2400" dirty="0" smtClean="0"/>
          </a:p>
        </p:txBody>
      </p:sp>
      <p:pic>
        <p:nvPicPr>
          <p:cNvPr id="5" name="Picture 4"/>
          <p:cNvPicPr>
            <a:picLocks noChangeAspect="1"/>
          </p:cNvPicPr>
          <p:nvPr/>
        </p:nvPicPr>
        <p:blipFill>
          <a:blip r:embed="rId2"/>
          <a:stretch>
            <a:fillRect/>
          </a:stretch>
        </p:blipFill>
        <p:spPr>
          <a:xfrm>
            <a:off x="737323" y="1528014"/>
            <a:ext cx="3002250" cy="460467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1926242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1380</TotalTime>
  <Words>1226</Words>
  <Application>Microsoft Macintosh PowerPoint</Application>
  <PresentationFormat>On-screen Show (4:3)</PresentationFormat>
  <Paragraphs>194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Essential</vt:lpstr>
      <vt:lpstr>Using Effective Communication Strategies to Reduce Conflict at Work      </vt:lpstr>
      <vt:lpstr>Conflict</vt:lpstr>
      <vt:lpstr>Common Causes of Departmental Conflict</vt:lpstr>
      <vt:lpstr>How we experience conflict</vt:lpstr>
      <vt:lpstr>Conflict Styles</vt:lpstr>
      <vt:lpstr>Case Study 1: How could this Situation be handled?</vt:lpstr>
      <vt:lpstr>Managing Conflicts at work</vt:lpstr>
      <vt:lpstr>How to fight clean (vs. dirty)</vt:lpstr>
      <vt:lpstr>Interest-Based conflict Resolution</vt:lpstr>
      <vt:lpstr>POSITIONS, INTERESTS, &amp; ISSUES</vt:lpstr>
      <vt:lpstr>Example</vt:lpstr>
      <vt:lpstr>Interest or Position?</vt:lpstr>
      <vt:lpstr>POSITIONAL VS. INTEREST-BASED NEGOTIATION</vt:lpstr>
      <vt:lpstr>Case Study 2</vt:lpstr>
      <vt:lpstr>LISTENING – THE KEY TO EFFECTIVE NEGOTIATION</vt:lpstr>
      <vt:lpstr>FACES</vt:lpstr>
      <vt:lpstr>FRAMING</vt:lpstr>
      <vt:lpstr>POSITIVE FRAMING</vt:lpstr>
      <vt:lpstr>EXAMPLE OF POSITIVE FRAMING</vt:lpstr>
      <vt:lpstr>CASE STUDY 3</vt:lpstr>
      <vt:lpstr>Cialdini’s Principles of Ethical Influence</vt:lpstr>
      <vt:lpstr>Principles of Ethical Influence</vt:lpstr>
      <vt:lpstr>PowerPoint Presentation</vt:lpstr>
    </vt:vector>
  </TitlesOfParts>
  <Company>NDSU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Committee Structure  and Service</dc:title>
  <dc:creator>jim</dc:creator>
  <cp:lastModifiedBy>jim</cp:lastModifiedBy>
  <cp:revision>72</cp:revision>
  <cp:lastPrinted>2011-03-17T19:07:07Z</cp:lastPrinted>
  <dcterms:created xsi:type="dcterms:W3CDTF">2011-03-22T02:18:10Z</dcterms:created>
  <dcterms:modified xsi:type="dcterms:W3CDTF">2011-10-26T18:16:32Z</dcterms:modified>
</cp:coreProperties>
</file>