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commentAuthors.xml" ContentType="application/vnd.openxmlformats-officedocument.presentationml.commentAuthors+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937" r:id="rId1"/>
  </p:sldMasterIdLst>
  <p:notesMasterIdLst>
    <p:notesMasterId r:id="rId17"/>
  </p:notesMasterIdLst>
  <p:handoutMasterIdLst>
    <p:handoutMasterId r:id="rId18"/>
  </p:handoutMasterIdLst>
  <p:sldIdLst>
    <p:sldId id="283" r:id="rId2"/>
    <p:sldId id="326" r:id="rId3"/>
    <p:sldId id="320" r:id="rId4"/>
    <p:sldId id="309" r:id="rId5"/>
    <p:sldId id="310" r:id="rId6"/>
    <p:sldId id="321" r:id="rId7"/>
    <p:sldId id="302" r:id="rId8"/>
    <p:sldId id="295" r:id="rId9"/>
    <p:sldId id="325" r:id="rId10"/>
    <p:sldId id="284" r:id="rId11"/>
    <p:sldId id="285" r:id="rId12"/>
    <p:sldId id="288" r:id="rId13"/>
    <p:sldId id="322" r:id="rId14"/>
    <p:sldId id="323" r:id="rId15"/>
    <p:sldId id="324" r:id="rId16"/>
  </p:sldIdLst>
  <p:sldSz cx="9144000" cy="6858000" type="screen4x3"/>
  <p:notesSz cx="7004050" cy="929005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mAuthor id="0" name="The School Of" initials="dps" lastIdx="5" clrIdx="0"/>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4" frameSlides="1"/>
  <p:extLst>
    <p:ext uri="{E76CE94A-603C-4142-B9EB-6D1370010A27}">
      <p14:discardImageEditData xmlns="" xmlns:p14="http://schemas.microsoft.com/office/powerpoint/2010/main" xmlns:p="http://schemas.openxmlformats.org/presentationml/2006/main" xmlns:r="http://schemas.openxmlformats.org/officeDocument/2006/relationships" xmlns:a="http://schemas.openxmlformats.org/drawingml/2006/main" val="0"/>
    </p:ext>
    <p:ext uri="{D31A062A-798A-4329-ABDD-BBA856620510}">
      <p14:defaultImageDpi xmlns="" xmlns:p14="http://schemas.microsoft.com/office/powerpoint/2010/main" xmlns:p="http://schemas.openxmlformats.org/presentationml/2006/main" xmlns:r="http://schemas.openxmlformats.org/officeDocument/2006/relationships" xmlns:a="http://schemas.openxmlformats.org/drawingml/2006/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29106" autoAdjust="0"/>
    <p:restoredTop sz="94660"/>
  </p:normalViewPr>
  <p:slideViewPr>
    <p:cSldViewPr snapToGrid="0" snapToObjects="1">
      <p:cViewPr varScale="1">
        <p:scale>
          <a:sx n="90" d="100"/>
          <a:sy n="90" d="100"/>
        </p:scale>
        <p:origin x="-96" y="-152"/>
      </p:cViewPr>
      <p:guideLst>
        <p:guide orient="horz" pos="2160"/>
        <p:guide pos="2880"/>
      </p:guideLst>
    </p:cSldViewPr>
  </p:slideViewPr>
  <p:notesTextViewPr>
    <p:cViewPr>
      <p:scale>
        <a:sx n="100" d="100"/>
        <a:sy n="100" d="100"/>
      </p:scale>
      <p:origin x="0" y="0"/>
    </p:cViewPr>
  </p:notesTextViewPr>
  <p:sorterViewPr>
    <p:cViewPr>
      <p:scale>
        <a:sx n="184" d="100"/>
        <a:sy n="184"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commentAuthors" Target="commentAuthors.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088" cy="464503"/>
          </a:xfrm>
          <a:prstGeom prst="rect">
            <a:avLst/>
          </a:prstGeom>
        </p:spPr>
        <p:txBody>
          <a:bodyPr vert="horz" lIns="93104" tIns="46552" rIns="93104" bIns="46552" rtlCol="0"/>
          <a:lstStyle>
            <a:lvl1pPr algn="l">
              <a:defRPr sz="1200"/>
            </a:lvl1pPr>
          </a:lstStyle>
          <a:p>
            <a:endParaRPr lang="en-US"/>
          </a:p>
        </p:txBody>
      </p:sp>
      <p:sp>
        <p:nvSpPr>
          <p:cNvPr id="3" name="Date Placeholder 2"/>
          <p:cNvSpPr>
            <a:spLocks noGrp="1"/>
          </p:cNvSpPr>
          <p:nvPr>
            <p:ph type="dt" sz="quarter" idx="1"/>
          </p:nvPr>
        </p:nvSpPr>
        <p:spPr>
          <a:xfrm>
            <a:off x="3967341" y="0"/>
            <a:ext cx="3035088" cy="464503"/>
          </a:xfrm>
          <a:prstGeom prst="rect">
            <a:avLst/>
          </a:prstGeom>
        </p:spPr>
        <p:txBody>
          <a:bodyPr vert="horz" lIns="93104" tIns="46552" rIns="93104" bIns="46552" rtlCol="0"/>
          <a:lstStyle>
            <a:lvl1pPr algn="r">
              <a:defRPr sz="1200"/>
            </a:lvl1pPr>
          </a:lstStyle>
          <a:p>
            <a:fld id="{3E841C61-BEE6-8648-8827-C4D49A2BE76A}" type="datetimeFigureOut">
              <a:rPr lang="en-US" smtClean="0"/>
              <a:pPr/>
              <a:t>3/19/12</a:t>
            </a:fld>
            <a:endParaRPr lang="en-US"/>
          </a:p>
        </p:txBody>
      </p:sp>
      <p:sp>
        <p:nvSpPr>
          <p:cNvPr id="4" name="Footer Placeholder 3"/>
          <p:cNvSpPr>
            <a:spLocks noGrp="1"/>
          </p:cNvSpPr>
          <p:nvPr>
            <p:ph type="ftr" sz="quarter" idx="2"/>
          </p:nvPr>
        </p:nvSpPr>
        <p:spPr>
          <a:xfrm>
            <a:off x="0" y="8823935"/>
            <a:ext cx="3035088" cy="464503"/>
          </a:xfrm>
          <a:prstGeom prst="rect">
            <a:avLst/>
          </a:prstGeom>
        </p:spPr>
        <p:txBody>
          <a:bodyPr vert="horz" lIns="93104" tIns="46552" rIns="93104" bIns="46552" rtlCol="0" anchor="b"/>
          <a:lstStyle>
            <a:lvl1pPr algn="l">
              <a:defRPr sz="1200"/>
            </a:lvl1pPr>
          </a:lstStyle>
          <a:p>
            <a:endParaRPr lang="en-US"/>
          </a:p>
        </p:txBody>
      </p:sp>
      <p:sp>
        <p:nvSpPr>
          <p:cNvPr id="5" name="Slide Number Placeholder 4"/>
          <p:cNvSpPr>
            <a:spLocks noGrp="1"/>
          </p:cNvSpPr>
          <p:nvPr>
            <p:ph type="sldNum" sz="quarter" idx="3"/>
          </p:nvPr>
        </p:nvSpPr>
        <p:spPr>
          <a:xfrm>
            <a:off x="3967341" y="8823935"/>
            <a:ext cx="3035088" cy="464503"/>
          </a:xfrm>
          <a:prstGeom prst="rect">
            <a:avLst/>
          </a:prstGeom>
        </p:spPr>
        <p:txBody>
          <a:bodyPr vert="horz" lIns="93104" tIns="46552" rIns="93104" bIns="46552" rtlCol="0" anchor="b"/>
          <a:lstStyle>
            <a:lvl1pPr algn="r">
              <a:defRPr sz="1200"/>
            </a:lvl1pPr>
          </a:lstStyle>
          <a:p>
            <a:fld id="{7BC41246-4A32-1141-B6C1-C88DAC6C417D}" type="slidenum">
              <a:rPr lang="en-US" smtClean="0"/>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22563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088" cy="464503"/>
          </a:xfrm>
          <a:prstGeom prst="rect">
            <a:avLst/>
          </a:prstGeom>
        </p:spPr>
        <p:txBody>
          <a:bodyPr vert="horz" lIns="93104" tIns="46552" rIns="93104" bIns="46552" rtlCol="0"/>
          <a:lstStyle>
            <a:lvl1pPr algn="l" fontAlgn="auto">
              <a:spcBef>
                <a:spcPts val="0"/>
              </a:spcBef>
              <a:spcAft>
                <a:spcPts val="0"/>
              </a:spcAft>
              <a:defRPr sz="1200">
                <a:latin typeface="Arial"/>
                <a:ea typeface="+mn-ea"/>
                <a:cs typeface="+mn-cs"/>
              </a:defRPr>
            </a:lvl1pPr>
          </a:lstStyle>
          <a:p>
            <a:pPr>
              <a:defRPr/>
            </a:pPr>
            <a:endParaRPr lang="en-US"/>
          </a:p>
        </p:txBody>
      </p:sp>
      <p:sp>
        <p:nvSpPr>
          <p:cNvPr id="3" name="Date Placeholder 2"/>
          <p:cNvSpPr>
            <a:spLocks noGrp="1"/>
          </p:cNvSpPr>
          <p:nvPr>
            <p:ph type="dt" idx="1"/>
          </p:nvPr>
        </p:nvSpPr>
        <p:spPr>
          <a:xfrm>
            <a:off x="3967341" y="0"/>
            <a:ext cx="3035088" cy="464503"/>
          </a:xfrm>
          <a:prstGeom prst="rect">
            <a:avLst/>
          </a:prstGeom>
        </p:spPr>
        <p:txBody>
          <a:bodyPr vert="horz" wrap="square" lIns="93104" tIns="46552" rIns="93104" bIns="46552" numCol="1" anchor="t" anchorCtr="0" compatLnSpc="1">
            <a:prstTxWarp prst="textNoShape">
              <a:avLst/>
            </a:prstTxWarp>
          </a:bodyPr>
          <a:lstStyle>
            <a:lvl1pPr algn="r">
              <a:defRPr sz="1200" smtClean="0">
                <a:cs typeface="Arial" charset="0"/>
              </a:defRPr>
            </a:lvl1pPr>
          </a:lstStyle>
          <a:p>
            <a:pPr>
              <a:defRPr/>
            </a:pPr>
            <a:fld id="{85B87FBA-59BA-9E42-A384-A4796DC8BFAC}" type="datetime1">
              <a:rPr lang="en-US"/>
              <a:pPr>
                <a:defRPr/>
              </a:pPr>
              <a:t>3/19/12</a:t>
            </a:fld>
            <a:endParaRPr lang="en-US"/>
          </a:p>
        </p:txBody>
      </p:sp>
      <p:sp>
        <p:nvSpPr>
          <p:cNvPr id="4" name="Slide Image Placeholder 3"/>
          <p:cNvSpPr>
            <a:spLocks noGrp="1" noRot="1" noChangeAspect="1"/>
          </p:cNvSpPr>
          <p:nvPr>
            <p:ph type="sldImg" idx="2"/>
          </p:nvPr>
        </p:nvSpPr>
        <p:spPr>
          <a:xfrm>
            <a:off x="1179513" y="696913"/>
            <a:ext cx="4645025" cy="3482975"/>
          </a:xfrm>
          <a:prstGeom prst="rect">
            <a:avLst/>
          </a:prstGeom>
          <a:noFill/>
          <a:ln w="12700">
            <a:solidFill>
              <a:prstClr val="black"/>
            </a:solidFill>
          </a:ln>
        </p:spPr>
        <p:txBody>
          <a:bodyPr vert="horz" lIns="93104" tIns="46552" rIns="93104" bIns="46552" rtlCol="0" anchor="ctr"/>
          <a:lstStyle/>
          <a:p>
            <a:pPr lvl="0"/>
            <a:endParaRPr lang="en-US" noProof="0" dirty="0" smtClean="0"/>
          </a:p>
        </p:txBody>
      </p:sp>
      <p:sp>
        <p:nvSpPr>
          <p:cNvPr id="5" name="Notes Placeholder 4"/>
          <p:cNvSpPr>
            <a:spLocks noGrp="1"/>
          </p:cNvSpPr>
          <p:nvPr>
            <p:ph type="body" sz="quarter" idx="3"/>
          </p:nvPr>
        </p:nvSpPr>
        <p:spPr>
          <a:xfrm>
            <a:off x="700405" y="4412774"/>
            <a:ext cx="5603240" cy="4180523"/>
          </a:xfrm>
          <a:prstGeom prst="rect">
            <a:avLst/>
          </a:prstGeom>
        </p:spPr>
        <p:txBody>
          <a:bodyPr vert="horz" lIns="93104" tIns="46552" rIns="93104" bIns="46552"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6" name="Footer Placeholder 5"/>
          <p:cNvSpPr>
            <a:spLocks noGrp="1"/>
          </p:cNvSpPr>
          <p:nvPr>
            <p:ph type="ftr" sz="quarter" idx="4"/>
          </p:nvPr>
        </p:nvSpPr>
        <p:spPr>
          <a:xfrm>
            <a:off x="0" y="8823935"/>
            <a:ext cx="3035088" cy="464503"/>
          </a:xfrm>
          <a:prstGeom prst="rect">
            <a:avLst/>
          </a:prstGeom>
        </p:spPr>
        <p:txBody>
          <a:bodyPr vert="horz" lIns="93104" tIns="46552" rIns="93104" bIns="46552" rtlCol="0" anchor="b"/>
          <a:lstStyle>
            <a:lvl1pPr algn="l" fontAlgn="auto">
              <a:spcBef>
                <a:spcPts val="0"/>
              </a:spcBef>
              <a:spcAft>
                <a:spcPts val="0"/>
              </a:spcAft>
              <a:defRPr sz="1200">
                <a:latin typeface="Arial"/>
                <a:ea typeface="+mn-ea"/>
                <a:cs typeface="+mn-cs"/>
              </a:defRPr>
            </a:lvl1pPr>
          </a:lstStyle>
          <a:p>
            <a:pPr>
              <a:defRPr/>
            </a:pPr>
            <a:endParaRPr lang="en-US"/>
          </a:p>
        </p:txBody>
      </p:sp>
      <p:sp>
        <p:nvSpPr>
          <p:cNvPr id="7" name="Slide Number Placeholder 6"/>
          <p:cNvSpPr>
            <a:spLocks noGrp="1"/>
          </p:cNvSpPr>
          <p:nvPr>
            <p:ph type="sldNum" sz="quarter" idx="5"/>
          </p:nvPr>
        </p:nvSpPr>
        <p:spPr>
          <a:xfrm>
            <a:off x="3967341" y="8823935"/>
            <a:ext cx="3035088" cy="464503"/>
          </a:xfrm>
          <a:prstGeom prst="rect">
            <a:avLst/>
          </a:prstGeom>
        </p:spPr>
        <p:txBody>
          <a:bodyPr vert="horz" wrap="square" lIns="93104" tIns="46552" rIns="93104" bIns="46552" numCol="1" anchor="b" anchorCtr="0" compatLnSpc="1">
            <a:prstTxWarp prst="textNoShape">
              <a:avLst/>
            </a:prstTxWarp>
          </a:bodyPr>
          <a:lstStyle>
            <a:lvl1pPr algn="r">
              <a:defRPr sz="1200" smtClean="0">
                <a:cs typeface="Arial" charset="0"/>
              </a:defRPr>
            </a:lvl1pPr>
          </a:lstStyle>
          <a:p>
            <a:pPr>
              <a:defRPr/>
            </a:pPr>
            <a:fld id="{68372879-20C1-C143-A819-C98CD634ACE7}"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405266131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Arial"/>
        <a:ea typeface="ＭＳ Ｐゴシック" charset="0"/>
        <a:cs typeface="Arial"/>
      </a:defRPr>
    </a:lvl1pPr>
    <a:lvl2pPr marL="457200" algn="l" defTabSz="457200" rtl="0" eaLnBrk="0" fontAlgn="base" hangingPunct="0">
      <a:spcBef>
        <a:spcPct val="30000"/>
      </a:spcBef>
      <a:spcAft>
        <a:spcPct val="0"/>
      </a:spcAft>
      <a:defRPr sz="1200" kern="1200">
        <a:solidFill>
          <a:schemeClr val="tx1"/>
        </a:solidFill>
        <a:latin typeface="Arial"/>
        <a:ea typeface="Arial"/>
        <a:cs typeface="Arial" charset="0"/>
      </a:defRPr>
    </a:lvl2pPr>
    <a:lvl3pPr marL="914400" algn="l" defTabSz="457200" rtl="0" eaLnBrk="0" fontAlgn="base" hangingPunct="0">
      <a:spcBef>
        <a:spcPct val="30000"/>
      </a:spcBef>
      <a:spcAft>
        <a:spcPct val="0"/>
      </a:spcAft>
      <a:defRPr sz="1200" kern="1200">
        <a:solidFill>
          <a:schemeClr val="tx1"/>
        </a:solidFill>
        <a:latin typeface="Arial"/>
        <a:ea typeface="Arial"/>
        <a:cs typeface="Arial" charset="0"/>
      </a:defRPr>
    </a:lvl3pPr>
    <a:lvl4pPr marL="1371600" algn="l" defTabSz="457200" rtl="0" eaLnBrk="0" fontAlgn="base" hangingPunct="0">
      <a:spcBef>
        <a:spcPct val="30000"/>
      </a:spcBef>
      <a:spcAft>
        <a:spcPct val="0"/>
      </a:spcAft>
      <a:defRPr sz="1200" kern="1200">
        <a:solidFill>
          <a:schemeClr val="tx1"/>
        </a:solidFill>
        <a:latin typeface="Arial"/>
        <a:ea typeface="Arial"/>
        <a:cs typeface="Arial" charset="0"/>
      </a:defRPr>
    </a:lvl4pPr>
    <a:lvl5pPr marL="1828800" algn="l" defTabSz="457200" rtl="0" eaLnBrk="0" fontAlgn="base" hangingPunct="0">
      <a:spcBef>
        <a:spcPct val="30000"/>
      </a:spcBef>
      <a:spcAft>
        <a:spcPct val="0"/>
      </a:spcAft>
      <a:defRPr sz="1200" kern="1200">
        <a:solidFill>
          <a:schemeClr val="tx1"/>
        </a:solidFill>
        <a:latin typeface="Arial"/>
        <a:ea typeface="Arial"/>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9001125" y="4846638"/>
            <a:ext cx="142875" cy="20113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Date Placeholder 3"/>
          <p:cNvSpPr>
            <a:spLocks noGrp="1"/>
          </p:cNvSpPr>
          <p:nvPr>
            <p:ph type="dt" sz="half" idx="10"/>
          </p:nvPr>
        </p:nvSpPr>
        <p:spPr/>
        <p:txBody>
          <a:bodyPr/>
          <a:lstStyle>
            <a:lvl1pPr>
              <a:defRPr smtClean="0"/>
            </a:lvl1pPr>
          </a:lstStyle>
          <a:p>
            <a:pPr>
              <a:defRPr/>
            </a:pPr>
            <a:fld id="{2C1C4405-A26A-6344-9FE1-142D7C37EA8D}" type="datetime1">
              <a:rPr lang="en-US"/>
              <a:pPr>
                <a:defRPr/>
              </a:pPr>
              <a:t>3/19/12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smtClean="0">
                <a:solidFill>
                  <a:schemeClr val="tx1"/>
                </a:solidFill>
              </a:defRPr>
            </a:lvl1pPr>
          </a:lstStyle>
          <a:p>
            <a:pPr>
              <a:defRPr/>
            </a:pPr>
            <a:fld id="{8C04C383-43C9-214E-B7B6-D1B4DA04A2B8}"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125564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A93CFB8-3DC6-AE45-81FC-03BBA32E3345}" type="datetime1">
              <a:rPr lang="en-US"/>
              <a:pPr>
                <a:defRPr/>
              </a:pPr>
              <a:t>3/19/12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BF1828D-1536-8442-A952-9A28E8905E29}"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140987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A48E2E7-0D0E-1B45-87CF-E16D0549D92C}" type="datetime1">
              <a:rPr lang="en-US"/>
              <a:pPr>
                <a:defRPr/>
              </a:pPr>
              <a:t>3/19/12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6A4706-5B52-5348-A889-72FE78578144}"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663815566"/>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E56963E-E5C0-7C43-BED6-779C26A6B09E}" type="datetime1">
              <a:rPr lang="en-US"/>
              <a:pPr>
                <a:defRPr/>
              </a:pPr>
              <a:t>3/19/12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DDA8D67-D5F6-AE4B-9B74-5EAAB44E05C6}"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478959594"/>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249A0AE-0879-D545-AB86-38108D0EDE19}" type="datetime1">
              <a:rPr lang="en-US"/>
              <a:pPr>
                <a:defRPr/>
              </a:pPr>
              <a:t>3/19/12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397BF7-65F8-5348-AE0C-5A4FF48FBCA9}"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887834023"/>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9330DDEB-216A-7642-9269-E203FDB3A347}" type="datetime1">
              <a:rPr lang="en-US"/>
              <a:pPr>
                <a:defRPr/>
              </a:pPr>
              <a:t>3/19/12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28803EF-2156-B444-82D5-332B58488DA1}"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409785121"/>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606EE70B-6211-064E-8524-E01FF85A1EDE}" type="datetime1">
              <a:rPr lang="en-US"/>
              <a:pPr>
                <a:defRPr/>
              </a:pPr>
              <a:t>3/19/12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0CA1EAC-D97D-3F40-8F02-34628DEE1374}"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2009483"/>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CC8D754-4A27-1741-B0CA-6B1447C4E44D}" type="datetime1">
              <a:rPr lang="en-US"/>
              <a:pPr>
                <a:defRPr/>
              </a:pPr>
              <a:t>3/19/12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109F694-5E15-C349-955C-DDCAAE592775}"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997864736"/>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E07A7B-9623-8141-A6AA-73B8675B915B}" type="datetime1">
              <a:rPr lang="en-US"/>
              <a:pPr>
                <a:defRPr/>
              </a:pPr>
              <a:t>3/19/12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A07CB13-0079-B541-8363-A6716AFED5BF}"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929752476"/>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p:txBody>
          <a:body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fld id="{AC7B3F91-7E4F-D941-B747-CD7681D7BFDF}" type="datetime1">
              <a:rPr lang="en-US"/>
              <a:pPr>
                <a:defRPr/>
              </a:pPr>
              <a:t>3/19/12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D9ADCD9-3095-464E-960D-193C5BC06DB0}"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4150641893"/>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9001125" y="4846638"/>
            <a:ext cx="142875" cy="20113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a:xfrm>
            <a:off x="457200" y="4953000"/>
            <a:ext cx="8153400" cy="762000"/>
          </a:xfrm>
        </p:spPr>
        <p:txBody>
          <a:bodyPr anchor="t"/>
          <a:lstStyle>
            <a:lvl1pPr>
              <a:defRPr sz="3200"/>
            </a:lvl1pPr>
          </a:lstStyle>
          <a:p>
            <a:r>
              <a:rPr lang="en-US" smtClean="0"/>
              <a:t>Click to edit Master title style</a:t>
            </a:r>
            <a:endParaRPr lang="en-US" dirty="0"/>
          </a:p>
        </p:txBody>
      </p:sp>
      <p:sp>
        <p:nvSpPr>
          <p:cNvPr id="7" name="Date Placeholder 4"/>
          <p:cNvSpPr>
            <a:spLocks noGrp="1"/>
          </p:cNvSpPr>
          <p:nvPr>
            <p:ph type="dt" sz="half" idx="10"/>
          </p:nvPr>
        </p:nvSpPr>
        <p:spPr/>
        <p:txBody>
          <a:bodyPr/>
          <a:lstStyle>
            <a:lvl1pPr>
              <a:defRPr smtClean="0"/>
            </a:lvl1pPr>
          </a:lstStyle>
          <a:p>
            <a:pPr>
              <a:defRPr/>
            </a:pPr>
            <a:fld id="{89A39DB1-C057-6440-ADE8-125F3D9DF629}" type="datetime1">
              <a:rPr lang="en-US"/>
              <a:pPr>
                <a:defRPr/>
              </a:pPr>
              <a:t>3/19/12</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smtClean="0">
                <a:solidFill>
                  <a:schemeClr val="tx1"/>
                </a:solidFill>
              </a:defRPr>
            </a:lvl1pPr>
          </a:lstStyle>
          <a:p>
            <a:pPr>
              <a:defRPr/>
            </a:pPr>
            <a:fld id="{7DCF94E4-CCF5-EF42-B4F1-FE057C5C262C}" type="slidenum">
              <a:rPr lang="en-US"/>
              <a:pPr>
                <a:defRPr/>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8053187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752600"/>
            <a:ext cx="7620000" cy="4373563"/>
          </a:xfrm>
          <a:prstGeom prst="rect">
            <a:avLst/>
          </a:prstGeom>
          <a:noFill/>
          <a:ln>
            <a:noFill/>
          </a:ln>
          <a:extLst>
            <a:ext uri="{909E8E84-426E-40dd-AFC4-6F175D3DCCD1}">
              <a14:hiddenFill xmlns="" xmlns:a14="http://schemas.microsoft.com/office/drawing/2010/main" xmlns:p="http://schemas.openxmlformats.org/presentationml/2006/main" xmlns:r="http://schemas.openxmlformats.org/officeDocument/2006/relationships" xmlns:a="http://schemas.openxmlformats.org/drawingml/2006/main">
                <a:solidFill>
                  <a:srgbClr val="FFFFFF"/>
                </a:solidFill>
              </a14:hiddenFill>
            </a:ext>
            <a:ext uri="{91240B29-F687-4f45-9708-019B960494DF}">
              <a14:hiddenLine xmlns="" xmlns:a14="http://schemas.microsoft.com/office/drawing/2010/main" xmlns:p="http://schemas.openxmlformats.org/presentationml/2006/main" xmlns:r="http://schemas.openxmlformats.org/officeDocument/2006/relationships" xmlns:a="http://schemas.openxmlformats.org/drawingml/2006/main" w="9525">
                <a:solidFill>
                  <a:srgbClr val="000000"/>
                </a:solidFill>
                <a:miter lim="800000"/>
                <a:headEnd/>
                <a:tailEnd/>
              </a14:hiddenLine>
            </a:ext>
            <a:ext uri="{FAA26D3D-D897-4be2-8F04-BA451C77F1D7}">
              <ma14:placeholderFlag xmlns="" xmlns:ma14="http://schemas.microsoft.com/office/mac/drawingml/2011/main" xmlns:p="http://schemas.openxmlformats.org/presentationml/2006/main" xmlns:r="http://schemas.openxmlformats.org/officeDocument/2006/relationships" xmlns:a="http://schemas.openxmlformats.org/drawingml/2006/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172200"/>
            <a:ext cx="3429000" cy="304800"/>
          </a:xfrm>
          <a:prstGeom prst="rect">
            <a:avLst/>
          </a:prstGeom>
        </p:spPr>
        <p:txBody>
          <a:bodyPr vert="horz" wrap="square" lIns="91440" tIns="45720" rIns="91440" bIns="0" numCol="1" anchor="b" anchorCtr="0" compatLnSpc="1">
            <a:prstTxWarp prst="textNoShape">
              <a:avLst/>
            </a:prstTxWarp>
          </a:bodyPr>
          <a:lstStyle>
            <a:lvl1pPr>
              <a:defRPr sz="1000" smtClean="0"/>
            </a:lvl1pPr>
          </a:lstStyle>
          <a:p>
            <a:pPr>
              <a:defRPr/>
            </a:pPr>
            <a:fld id="{61C2C249-B68C-FD4A-8413-274CFA8DDAE2}" type="datetime1">
              <a:rPr lang="en-US"/>
              <a:pPr>
                <a:defRPr/>
              </a:pPr>
              <a:t>3/19/12</a:t>
            </a:fld>
            <a:endParaRPr lang="en-US"/>
          </a:p>
        </p:txBody>
      </p:sp>
      <p:sp>
        <p:nvSpPr>
          <p:cNvPr id="5" name="Footer Placeholder 4"/>
          <p:cNvSpPr>
            <a:spLocks noGrp="1"/>
          </p:cNvSpPr>
          <p:nvPr>
            <p:ph type="ftr" sz="quarter" idx="3"/>
          </p:nvPr>
        </p:nvSpPr>
        <p:spPr>
          <a:xfrm>
            <a:off x="457200" y="6492875"/>
            <a:ext cx="3429000" cy="284163"/>
          </a:xfrm>
          <a:prstGeom prst="rect">
            <a:avLst/>
          </a:prstGeom>
        </p:spPr>
        <p:txBody>
          <a:bodyPr vert="horz" lIns="91440" tIns="45720" rIns="91440" bIns="45720" rtlCol="0" anchor="t"/>
          <a:lstStyle>
            <a:lvl1pPr algn="l">
              <a:defRPr sz="1000">
                <a:solidFill>
                  <a:schemeClr val="tx1"/>
                </a:solidFill>
                <a:latin typeface="Arial"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4"/>
          </p:nvPr>
        </p:nvSpPr>
        <p:spPr>
          <a:xfrm rot="16200000">
            <a:off x="8227219" y="5885656"/>
            <a:ext cx="1316038" cy="365125"/>
          </a:xfrm>
          <a:prstGeom prst="rect">
            <a:avLst/>
          </a:prstGeom>
        </p:spPr>
        <p:txBody>
          <a:bodyPr vert="horz" wrap="square" lIns="91440" tIns="45720" rIns="91440" bIns="45720" numCol="1" anchor="ctr" anchorCtr="0" compatLnSpc="1">
            <a:prstTxWarp prst="textNoShape">
              <a:avLst/>
            </a:prstTxWarp>
          </a:bodyPr>
          <a:lstStyle>
            <a:lvl1pPr>
              <a:defRPr sz="2400" b="1" smtClean="0">
                <a:solidFill>
                  <a:schemeClr val="tx2"/>
                </a:solidFill>
              </a:defRPr>
            </a:lvl1pPr>
          </a:lstStyle>
          <a:p>
            <a:pPr>
              <a:defRPr/>
            </a:pPr>
            <a:fld id="{44E25034-CAFB-4540-BF44-F7BCF6502AC3}" type="slidenum">
              <a:rPr lang="en-US"/>
              <a:pPr>
                <a:defRPr/>
              </a:pPr>
              <a:t>‹#›</a:t>
            </a:fld>
            <a:endParaRPr lang="en-US"/>
          </a:p>
        </p:txBody>
      </p:sp>
      <p:sp>
        <p:nvSpPr>
          <p:cNvPr id="7" name="Rectangle 6"/>
          <p:cNvSpPr/>
          <p:nvPr/>
        </p:nvSpPr>
        <p:spPr>
          <a:xfrm>
            <a:off x="9001125" y="0"/>
            <a:ext cx="142875"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9001125" y="1371600"/>
            <a:ext cx="142875"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4067" r:id="rId1"/>
    <p:sldLayoutId id="2147484058" r:id="rId2"/>
    <p:sldLayoutId id="2147484059" r:id="rId3"/>
    <p:sldLayoutId id="2147484060" r:id="rId4"/>
    <p:sldLayoutId id="2147484061" r:id="rId5"/>
    <p:sldLayoutId id="2147484062" r:id="rId6"/>
    <p:sldLayoutId id="2147484063" r:id="rId7"/>
    <p:sldLayoutId id="2147484064" r:id="rId8"/>
    <p:sldLayoutId id="2147484068" r:id="rId9"/>
    <p:sldLayoutId id="2147484065" r:id="rId10"/>
    <p:sldLayoutId id="2147484066" r:id="rId11"/>
  </p:sldLayoutIdLst>
  <p:txStyles>
    <p:titleStyle>
      <a:lvl1pPr algn="l" rtl="0" eaLnBrk="0" fontAlgn="base" hangingPunct="0">
        <a:spcBef>
          <a:spcPct val="0"/>
        </a:spcBef>
        <a:spcAft>
          <a:spcPct val="0"/>
        </a:spcAft>
        <a:defRPr sz="3600" kern="1200" cap="all" spc="-6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2pPr>
      <a:lvl3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3pPr>
      <a:lvl4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4pPr>
      <a:lvl5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5pPr>
      <a:lvl6pPr marL="457200" algn="l" rtl="0" fontAlgn="base">
        <a:spcBef>
          <a:spcPct val="0"/>
        </a:spcBef>
        <a:spcAft>
          <a:spcPct val="0"/>
        </a:spcAft>
        <a:defRPr sz="3600">
          <a:solidFill>
            <a:schemeClr val="tx2"/>
          </a:solidFill>
          <a:latin typeface="Arial Black" charset="0"/>
          <a:ea typeface="ＭＳ Ｐゴシック" charset="0"/>
          <a:cs typeface="ＭＳ Ｐゴシック" charset="0"/>
        </a:defRPr>
      </a:lvl6pPr>
      <a:lvl7pPr marL="914400" algn="l" rtl="0" fontAlgn="base">
        <a:spcBef>
          <a:spcPct val="0"/>
        </a:spcBef>
        <a:spcAft>
          <a:spcPct val="0"/>
        </a:spcAft>
        <a:defRPr sz="3600">
          <a:solidFill>
            <a:schemeClr val="tx2"/>
          </a:solidFill>
          <a:latin typeface="Arial Black" charset="0"/>
          <a:ea typeface="ＭＳ Ｐゴシック" charset="0"/>
          <a:cs typeface="ＭＳ Ｐゴシック" charset="0"/>
        </a:defRPr>
      </a:lvl7pPr>
      <a:lvl8pPr marL="1371600" algn="l" rtl="0" fontAlgn="base">
        <a:spcBef>
          <a:spcPct val="0"/>
        </a:spcBef>
        <a:spcAft>
          <a:spcPct val="0"/>
        </a:spcAft>
        <a:defRPr sz="3600">
          <a:solidFill>
            <a:schemeClr val="tx2"/>
          </a:solidFill>
          <a:latin typeface="Arial Black" charset="0"/>
          <a:ea typeface="ＭＳ Ｐゴシック" charset="0"/>
          <a:cs typeface="ＭＳ Ｐゴシック" charset="0"/>
        </a:defRPr>
      </a:lvl8pPr>
      <a:lvl9pPr marL="1828800" algn="l" rtl="0" fontAlgn="base">
        <a:spcBef>
          <a:spcPct val="0"/>
        </a:spcBef>
        <a:spcAft>
          <a:spcPct val="0"/>
        </a:spcAft>
        <a:defRPr sz="3600">
          <a:solidFill>
            <a:schemeClr val="tx2"/>
          </a:solidFill>
          <a:latin typeface="Arial Black" charset="0"/>
          <a:ea typeface="ＭＳ Ｐゴシック" charset="0"/>
          <a:cs typeface="ＭＳ Ｐゴシック" charset="0"/>
        </a:defRPr>
      </a:lvl9pPr>
    </p:titleStyle>
    <p:bodyStyle>
      <a:lvl1pPr marL="342900" indent="-342900" algn="l" rtl="0" eaLnBrk="0" fontAlgn="base" hangingPunct="0">
        <a:spcBef>
          <a:spcPct val="20000"/>
        </a:spcBef>
        <a:spcAft>
          <a:spcPts val="600"/>
        </a:spcAft>
        <a:buFont typeface="Arial" charset="0"/>
        <a:defRPr sz="2000" b="1" kern="1200">
          <a:solidFill>
            <a:schemeClr val="tx1"/>
          </a:solidFill>
          <a:latin typeface="+mn-lt"/>
          <a:ea typeface="ＭＳ Ｐゴシック" charset="0"/>
          <a:cs typeface="ＭＳ Ｐゴシック" charset="0"/>
        </a:defRPr>
      </a:lvl1pPr>
      <a:lvl2pPr marL="457200" indent="-182563" algn="l" rtl="0" eaLnBrk="0" fontAlgn="base" hangingPunct="0">
        <a:spcBef>
          <a:spcPct val="20000"/>
        </a:spcBef>
        <a:spcAft>
          <a:spcPct val="0"/>
        </a:spcAft>
        <a:buClr>
          <a:schemeClr val="tx2"/>
        </a:buClr>
        <a:buFont typeface="Arial" charset="0"/>
        <a:buChar char="•"/>
        <a:defRPr sz="20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ＭＳ Ｐゴシック" charset="0"/>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Title 3"/>
          <p:cNvSpPr>
            <a:spLocks noGrp="1"/>
          </p:cNvSpPr>
          <p:nvPr>
            <p:ph type="ctrTitle"/>
          </p:nvPr>
        </p:nvSpPr>
        <p:spPr>
          <a:xfrm>
            <a:off x="457200" y="346347"/>
            <a:ext cx="7772400" cy="3476303"/>
          </a:xfrm>
        </p:spPr>
        <p:txBody>
          <a:bodyPr/>
          <a:lstStyle/>
          <a:p>
            <a:pPr eaLnBrk="1" fontAlgn="auto" hangingPunct="1">
              <a:spcAft>
                <a:spcPts val="0"/>
              </a:spcAft>
              <a:defRPr/>
            </a:pPr>
            <a:r>
              <a:rPr lang="en-US" sz="4000" b="1" dirty="0"/>
              <a:t>Using Effective Communication Strategies to Reduce Conflict at </a:t>
            </a:r>
            <a:r>
              <a:rPr lang="en-US" sz="4000" b="1" dirty="0" smtClean="0"/>
              <a:t>Work: </a:t>
            </a:r>
            <a:br>
              <a:rPr lang="en-US" sz="4000" b="1" dirty="0" smtClean="0"/>
            </a:br>
            <a:r>
              <a:rPr lang="en-US" sz="4000" b="1" dirty="0" smtClean="0"/>
              <a:t>Part 2 				</a:t>
            </a:r>
            <a:endParaRPr lang="en-US" sz="4000" i="1" dirty="0">
              <a:ea typeface="+mj-ea"/>
              <a:cs typeface="+mj-cs"/>
            </a:endParaRPr>
          </a:p>
        </p:txBody>
      </p:sp>
      <p:sp>
        <p:nvSpPr>
          <p:cNvPr id="2" name="Subtitle 1"/>
          <p:cNvSpPr>
            <a:spLocks noGrp="1"/>
          </p:cNvSpPr>
          <p:nvPr>
            <p:ph type="subTitle" idx="1"/>
          </p:nvPr>
        </p:nvSpPr>
        <p:spPr>
          <a:xfrm>
            <a:off x="457200" y="3962765"/>
            <a:ext cx="5343270" cy="1866901"/>
          </a:xfrm>
        </p:spPr>
        <p:txBody>
          <a:bodyPr/>
          <a:lstStyle/>
          <a:p>
            <a:pPr>
              <a:spcBef>
                <a:spcPts val="0"/>
              </a:spcBef>
              <a:spcAft>
                <a:spcPts val="0"/>
              </a:spcAft>
            </a:pPr>
            <a:r>
              <a:rPr lang="en-US" b="1" cap="none" dirty="0" smtClean="0"/>
              <a:t>Ann Burnett, Associate Dean</a:t>
            </a:r>
          </a:p>
          <a:p>
            <a:pPr marL="458788">
              <a:spcBef>
                <a:spcPts val="0"/>
              </a:spcBef>
              <a:spcAft>
                <a:spcPts val="0"/>
              </a:spcAft>
            </a:pPr>
            <a:r>
              <a:rPr lang="en-US" b="1" cap="none" dirty="0" smtClean="0"/>
              <a:t>College of Arts, Humanities, and Social Sciences</a:t>
            </a:r>
          </a:p>
          <a:p>
            <a:pPr>
              <a:spcBef>
                <a:spcPts val="0"/>
              </a:spcBef>
              <a:spcAft>
                <a:spcPts val="0"/>
              </a:spcAft>
            </a:pPr>
            <a:endParaRPr lang="en-US" b="1" cap="none" dirty="0" smtClean="0"/>
          </a:p>
          <a:p>
            <a:pPr>
              <a:spcBef>
                <a:spcPts val="0"/>
              </a:spcBef>
              <a:spcAft>
                <a:spcPts val="0"/>
              </a:spcAft>
            </a:pPr>
            <a:r>
              <a:rPr lang="en-US" b="1" cap="none" dirty="0" smtClean="0"/>
              <a:t>Jim Council, Chair</a:t>
            </a:r>
          </a:p>
          <a:p>
            <a:pPr indent="458788">
              <a:spcBef>
                <a:spcPts val="0"/>
              </a:spcBef>
              <a:spcAft>
                <a:spcPts val="0"/>
              </a:spcAft>
            </a:pPr>
            <a:r>
              <a:rPr lang="en-US" b="1" cap="none" dirty="0" smtClean="0"/>
              <a:t>Department of Psychology</a:t>
            </a:r>
          </a:p>
          <a:p>
            <a:endParaRPr lang="en-US" dirty="0"/>
          </a:p>
        </p:txBody>
      </p:sp>
      <p:pic>
        <p:nvPicPr>
          <p:cNvPr id="3" name="Picture 2"/>
          <p:cNvPicPr>
            <a:picLocks noChangeAspect="1"/>
          </p:cNvPicPr>
          <p:nvPr/>
        </p:nvPicPr>
        <p:blipFill rotWithShape="1">
          <a:blip r:embed="rId2"/>
          <a:srcRect b="24658"/>
          <a:stretch/>
        </p:blipFill>
        <p:spPr>
          <a:xfrm>
            <a:off x="6407150" y="3824481"/>
            <a:ext cx="1968500" cy="1458382"/>
          </a:xfrm>
          <a:prstGeom prst="rect">
            <a:avLst/>
          </a:prstGeom>
        </p:spPr>
      </p:pic>
      <p:sp>
        <p:nvSpPr>
          <p:cNvPr id="4" name="TextBox 3"/>
          <p:cNvSpPr txBox="1"/>
          <p:nvPr/>
        </p:nvSpPr>
        <p:spPr>
          <a:xfrm>
            <a:off x="6553199" y="5468186"/>
            <a:ext cx="2063985" cy="369332"/>
          </a:xfrm>
          <a:prstGeom prst="rect">
            <a:avLst/>
          </a:prstGeom>
          <a:noFill/>
        </p:spPr>
        <p:txBody>
          <a:bodyPr wrap="square" rtlCol="0">
            <a:spAutoFit/>
          </a:bodyPr>
          <a:lstStyle/>
          <a:p>
            <a:r>
              <a:rPr lang="en-US" b="1" i="1" dirty="0" smtClean="0">
                <a:latin typeface="Bradley Hand ITC TT-Bold"/>
                <a:cs typeface="Bradley Hand ITC TT-Bold"/>
              </a:rPr>
              <a:t>March 7, 2012</a:t>
            </a:r>
            <a:endParaRPr lang="en-US" b="1" dirty="0">
              <a:latin typeface="Bradley Hand ITC TT-Bold"/>
              <a:cs typeface="Bradley Hand ITC TT-Bold"/>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101600"/>
            <a:ext cx="8229600" cy="1582738"/>
          </a:xfrm>
        </p:spPr>
        <p:txBody>
          <a:bodyPr wrap="square" numCol="1" anchorCtr="0" compatLnSpc="1">
            <a:prstTxWarp prst="textNoShape">
              <a:avLst/>
            </a:prstTxWarp>
            <a:noAutofit/>
          </a:bodyPr>
          <a:lstStyle/>
          <a:p>
            <a:pPr eaLnBrk="1" hangingPunct="1">
              <a:defRPr/>
            </a:pPr>
            <a:r>
              <a:rPr lang="en-US" sz="4000" cap="none">
                <a:solidFill>
                  <a:srgbClr val="FF0000"/>
                </a:solidFill>
                <a:latin typeface="Arial Black" charset="0"/>
              </a:rPr>
              <a:t>Cialdini</a:t>
            </a:r>
            <a:r>
              <a:rPr lang="en-US" altLang="ja-JP" sz="4000" cap="none">
                <a:solidFill>
                  <a:srgbClr val="FF0000"/>
                </a:solidFill>
                <a:latin typeface="Arial Black" charset="0"/>
              </a:rPr>
              <a:t>’s Principles of Ethical Influence</a:t>
            </a:r>
            <a:endParaRPr lang="en-US" sz="4000" cap="none">
              <a:solidFill>
                <a:srgbClr val="FF0000"/>
              </a:solidFill>
              <a:latin typeface="Arial Black" charset="0"/>
            </a:endParaRPr>
          </a:p>
        </p:txBody>
      </p:sp>
      <p:sp>
        <p:nvSpPr>
          <p:cNvPr id="48130" name="Content Placeholder 2"/>
          <p:cNvSpPr>
            <a:spLocks noGrp="1"/>
          </p:cNvSpPr>
          <p:nvPr>
            <p:ph idx="1"/>
          </p:nvPr>
        </p:nvSpPr>
        <p:spPr>
          <a:xfrm>
            <a:off x="3014663" y="1820863"/>
            <a:ext cx="5849937" cy="5037137"/>
          </a:xfrm>
        </p:spPr>
        <p:txBody>
          <a:bodyPr/>
          <a:lstStyle/>
          <a:p>
            <a:pPr lvl="1" indent="-457200" eaLnBrk="1" hangingPunct="1">
              <a:spcBef>
                <a:spcPct val="0"/>
              </a:spcBef>
            </a:pPr>
            <a:r>
              <a:rPr lang="en-US" sz="2800">
                <a:latin typeface="Arial" charset="0"/>
                <a:cs typeface="ＭＳ Ｐゴシック" charset="0"/>
              </a:rPr>
              <a:t>Be honest</a:t>
            </a:r>
          </a:p>
          <a:p>
            <a:pPr lvl="1" indent="-457200" eaLnBrk="1" hangingPunct="1">
              <a:spcBef>
                <a:spcPct val="0"/>
              </a:spcBef>
            </a:pPr>
            <a:r>
              <a:rPr lang="en-US" sz="2800">
                <a:latin typeface="Arial" charset="0"/>
                <a:cs typeface="ＭＳ Ｐゴシック" charset="0"/>
              </a:rPr>
              <a:t>Maintain integrity</a:t>
            </a:r>
          </a:p>
          <a:p>
            <a:pPr lvl="1" indent="-457200" eaLnBrk="1" hangingPunct="1">
              <a:spcBef>
                <a:spcPct val="0"/>
              </a:spcBef>
            </a:pPr>
            <a:r>
              <a:rPr lang="en-US" sz="2800">
                <a:latin typeface="Arial" charset="0"/>
                <a:cs typeface="ＭＳ Ｐゴシック" charset="0"/>
              </a:rPr>
              <a:t>Be a detective, not a smuggler or bungler</a:t>
            </a:r>
          </a:p>
          <a:p>
            <a:pPr lvl="2" indent="-457200" eaLnBrk="1" hangingPunct="1">
              <a:spcBef>
                <a:spcPct val="0"/>
              </a:spcBef>
            </a:pPr>
            <a:r>
              <a:rPr lang="en-US" sz="2400">
                <a:latin typeface="Arial" charset="0"/>
                <a:cs typeface="ＭＳ Ｐゴシック" charset="0"/>
              </a:rPr>
              <a:t>Bunglers – fumble chances for influence</a:t>
            </a:r>
          </a:p>
          <a:p>
            <a:pPr lvl="2" indent="-457200" eaLnBrk="1" hangingPunct="1">
              <a:spcBef>
                <a:spcPct val="0"/>
              </a:spcBef>
            </a:pPr>
            <a:r>
              <a:rPr lang="en-US" sz="2400">
                <a:latin typeface="Arial" charset="0"/>
                <a:cs typeface="ＭＳ Ｐゴシック" charset="0"/>
              </a:rPr>
              <a:t>Smugglers – use influence unethically (e.g., lying about credentials)</a:t>
            </a:r>
          </a:p>
          <a:p>
            <a:pPr lvl="2" indent="-457200" eaLnBrk="1" hangingPunct="1">
              <a:spcBef>
                <a:spcPct val="0"/>
              </a:spcBef>
            </a:pPr>
            <a:r>
              <a:rPr lang="en-US" sz="2400">
                <a:latin typeface="Arial" charset="0"/>
                <a:cs typeface="ＭＳ Ｐゴシック" charset="0"/>
              </a:rPr>
              <a:t>Detectives – do homework,  apply appropriate means of influence</a:t>
            </a:r>
          </a:p>
          <a:p>
            <a:pPr marL="0" indent="0" eaLnBrk="1" hangingPunct="1">
              <a:buFont typeface="Arial" charset="0"/>
              <a:buChar char="•"/>
            </a:pPr>
            <a:endParaRPr lang="en-US">
              <a:latin typeface="Arial" charset="0"/>
            </a:endParaRPr>
          </a:p>
        </p:txBody>
      </p:sp>
      <p:pic>
        <p:nvPicPr>
          <p:cNvPr id="48131" name="Picture 1"/>
          <p:cNvPicPr>
            <a:picLocks noChangeAspect="1"/>
          </p:cNvPicPr>
          <p:nvPr/>
        </p:nvPicPr>
        <p:blipFill>
          <a:blip r:embed="rId2">
            <a:extLst>
              <a:ext uri="{28A0092B-C50C-407E-A947-70E740481C1C}">
                <a14:useLocalDpi xmlns="" xmlns:a14="http://schemas.microsoft.com/office/drawing/2010/main" xmlns:p="http://schemas.openxmlformats.org/presentationml/2006/main" xmlns:r="http://schemas.openxmlformats.org/officeDocument/2006/relationships" xmlns:a="http://schemas.openxmlformats.org/drawingml/2006/main" val="0"/>
              </a:ext>
            </a:extLst>
          </a:blip>
          <a:srcRect l="6306" r="16463" b="4172"/>
          <a:stretch>
            <a:fillRect/>
          </a:stretch>
        </p:blipFill>
        <p:spPr bwMode="auto">
          <a:xfrm>
            <a:off x="457200" y="2141538"/>
            <a:ext cx="2452688" cy="3589337"/>
          </a:xfrm>
          <a:prstGeom prst="rect">
            <a:avLst/>
          </a:prstGeom>
          <a:noFill/>
          <a:ln>
            <a:noFill/>
          </a:ln>
          <a:extLst>
            <a:ext uri="{909E8E84-426E-40dd-AFC4-6F175D3DCCD1}">
              <a14:hiddenFill xmlns="" xmlns:a14="http://schemas.microsoft.com/office/drawing/2010/main" xmlns:p="http://schemas.openxmlformats.org/presentationml/2006/main" xmlns:r="http://schemas.openxmlformats.org/officeDocument/2006/relationships" xmlns:a="http://schemas.openxmlformats.org/drawingml/2006/main">
                <a:solidFill>
                  <a:srgbClr val="FFFFFF"/>
                </a:solidFill>
              </a14:hiddenFill>
            </a:ext>
            <a:ext uri="{91240B29-F687-4f45-9708-019B960494DF}">
              <a14:hiddenLine xmlns="" xmlns:a14="http://schemas.microsoft.com/office/drawing/2010/main" xmlns:p="http://schemas.openxmlformats.org/presentationml/2006/main" xmlns:r="http://schemas.openxmlformats.org/officeDocument/2006/relationships" xmlns:a="http://schemas.openxmlformats.org/drawingml/2006/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2275"/>
            <a:ext cx="8069263" cy="728663"/>
          </a:xfrm>
        </p:spPr>
        <p:txBody>
          <a:bodyPr wrap="square" numCol="1" anchorCtr="0" compatLnSpc="1">
            <a:prstTxWarp prst="textNoShape">
              <a:avLst/>
            </a:prstTxWarp>
            <a:noAutofit/>
          </a:bodyPr>
          <a:lstStyle/>
          <a:p>
            <a:pPr eaLnBrk="1" hangingPunct="1">
              <a:defRPr/>
            </a:pPr>
            <a:r>
              <a:rPr lang="en-US" cap="none" dirty="0">
                <a:solidFill>
                  <a:srgbClr val="FF0000"/>
                </a:solidFill>
                <a:ea typeface="ＭＳ Ｐゴシック" pitchFamily="-111" charset="-128"/>
                <a:cs typeface="ＭＳ Ｐゴシック" pitchFamily="-111" charset="-128"/>
              </a:rPr>
              <a:t>Principles of Ethical Influence</a:t>
            </a:r>
          </a:p>
        </p:txBody>
      </p:sp>
      <p:sp>
        <p:nvSpPr>
          <p:cNvPr id="49154" name="Content Placeholder 2"/>
          <p:cNvSpPr>
            <a:spLocks noGrp="1"/>
          </p:cNvSpPr>
          <p:nvPr>
            <p:ph idx="1"/>
          </p:nvPr>
        </p:nvSpPr>
        <p:spPr>
          <a:xfrm>
            <a:off x="457200" y="1150938"/>
            <a:ext cx="7620000" cy="4975225"/>
          </a:xfrm>
        </p:spPr>
        <p:txBody>
          <a:bodyPr/>
          <a:lstStyle/>
          <a:p>
            <a:pPr marL="0" indent="0" eaLnBrk="1" hangingPunct="1">
              <a:spcBef>
                <a:spcPct val="0"/>
              </a:spcBef>
              <a:spcAft>
                <a:spcPct val="0"/>
              </a:spcAft>
            </a:pPr>
            <a:r>
              <a:rPr lang="en-US" sz="2800" dirty="0">
                <a:latin typeface="Arial" charset="0"/>
              </a:rPr>
              <a:t>Reciprocation - </a:t>
            </a:r>
            <a:r>
              <a:rPr lang="en-US" sz="2800" i="1" dirty="0">
                <a:latin typeface="Arial" charset="0"/>
              </a:rPr>
              <a:t>first you, then me, then you, etc.</a:t>
            </a:r>
          </a:p>
          <a:p>
            <a:pPr lvl="1" eaLnBrk="1" hangingPunct="1">
              <a:spcBef>
                <a:spcPct val="0"/>
              </a:spcBef>
            </a:pPr>
            <a:r>
              <a:rPr lang="en-US" sz="2800" dirty="0">
                <a:latin typeface="Arial" charset="0"/>
              </a:rPr>
              <a:t>Be the first to give service, information, concessions – you will get it back</a:t>
            </a:r>
          </a:p>
          <a:p>
            <a:pPr marL="0" indent="0" eaLnBrk="1" hangingPunct="1">
              <a:spcBef>
                <a:spcPct val="0"/>
              </a:spcBef>
              <a:spcAft>
                <a:spcPct val="0"/>
              </a:spcAft>
            </a:pPr>
            <a:r>
              <a:rPr lang="en-US" sz="2800" dirty="0">
                <a:latin typeface="Arial" charset="0"/>
              </a:rPr>
              <a:t>Scarcity - </a:t>
            </a:r>
            <a:r>
              <a:rPr lang="en-US" sz="2800" i="1" dirty="0">
                <a:latin typeface="Arial" charset="0"/>
              </a:rPr>
              <a:t>the rule of the rare</a:t>
            </a:r>
          </a:p>
          <a:p>
            <a:pPr lvl="1" eaLnBrk="1" hangingPunct="1">
              <a:spcBef>
                <a:spcPct val="0"/>
              </a:spcBef>
            </a:pPr>
            <a:r>
              <a:rPr lang="en-US" sz="2800" dirty="0">
                <a:latin typeface="Arial" charset="0"/>
              </a:rPr>
              <a:t>Emphasize genuine scarcity, unique features</a:t>
            </a:r>
          </a:p>
          <a:p>
            <a:pPr marL="0" indent="0" eaLnBrk="1" hangingPunct="1">
              <a:spcBef>
                <a:spcPct val="0"/>
              </a:spcBef>
              <a:spcAft>
                <a:spcPct val="0"/>
              </a:spcAft>
            </a:pPr>
            <a:r>
              <a:rPr lang="en-US" sz="2800" dirty="0">
                <a:latin typeface="Arial" charset="0"/>
              </a:rPr>
              <a:t>Authority - </a:t>
            </a:r>
            <a:r>
              <a:rPr lang="en-US" sz="2800" i="1" dirty="0">
                <a:latin typeface="Arial" charset="0"/>
              </a:rPr>
              <a:t>showing knowing</a:t>
            </a:r>
          </a:p>
          <a:p>
            <a:pPr lvl="1" eaLnBrk="1" hangingPunct="1">
              <a:spcBef>
                <a:spcPct val="0"/>
              </a:spcBef>
            </a:pPr>
            <a:r>
              <a:rPr lang="en-US" sz="2800" dirty="0">
                <a:latin typeface="Arial" charset="0"/>
              </a:rPr>
              <a:t>Establish position through professionalism,  knowledge of field, your credentials, admitting weaknesses first</a:t>
            </a:r>
          </a:p>
          <a:p>
            <a:pPr lvl="1" eaLnBrk="1" hangingPunct="1">
              <a:spcBef>
                <a:spcPct val="0"/>
              </a:spcBef>
            </a:pPr>
            <a:endParaRPr lang="en-US" i="1" dirty="0">
              <a:latin typeface="Arial" charset="0"/>
              <a:cs typeface="Arial" charset="0"/>
            </a:endParaRPr>
          </a:p>
          <a:p>
            <a:pPr marL="0" indent="0" eaLnBrk="1" hangingPunct="1"/>
            <a:endParaRPr lang="en-US" dirty="0">
              <a:latin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7" name="Content Placeholder 2"/>
          <p:cNvSpPr>
            <a:spLocks noGrp="1"/>
          </p:cNvSpPr>
          <p:nvPr>
            <p:ph idx="1"/>
          </p:nvPr>
        </p:nvSpPr>
        <p:spPr>
          <a:xfrm>
            <a:off x="457200" y="830263"/>
            <a:ext cx="8229600" cy="5295900"/>
          </a:xfrm>
        </p:spPr>
        <p:txBody>
          <a:bodyPr/>
          <a:lstStyle/>
          <a:p>
            <a:pPr marL="0" indent="0" eaLnBrk="1" hangingPunct="1">
              <a:spcBef>
                <a:spcPct val="0"/>
              </a:spcBef>
              <a:spcAft>
                <a:spcPct val="0"/>
              </a:spcAft>
            </a:pPr>
            <a:r>
              <a:rPr lang="en-US" sz="2800">
                <a:latin typeface="Arial" charset="0"/>
              </a:rPr>
              <a:t>Consistency</a:t>
            </a:r>
          </a:p>
          <a:p>
            <a:pPr lvl="1" eaLnBrk="1" hangingPunct="1">
              <a:spcBef>
                <a:spcPct val="0"/>
              </a:spcBef>
            </a:pPr>
            <a:r>
              <a:rPr lang="en-US" sz="2800">
                <a:latin typeface="Arial" charset="0"/>
              </a:rPr>
              <a:t>Build with existing commitments, from public positions, toward voluntary choices</a:t>
            </a:r>
          </a:p>
          <a:p>
            <a:pPr lvl="1" eaLnBrk="1" hangingPunct="1">
              <a:spcBef>
                <a:spcPct val="0"/>
              </a:spcBef>
            </a:pPr>
            <a:r>
              <a:rPr lang="en-US" sz="2800">
                <a:latin typeface="Arial" charset="0"/>
              </a:rPr>
              <a:t>A reputation for keeping your word is your most valuable asset</a:t>
            </a:r>
          </a:p>
          <a:p>
            <a:pPr marL="0" indent="0" eaLnBrk="1" hangingPunct="1">
              <a:spcBef>
                <a:spcPct val="0"/>
              </a:spcBef>
              <a:spcAft>
                <a:spcPct val="0"/>
              </a:spcAft>
            </a:pPr>
            <a:r>
              <a:rPr lang="en-US" sz="2800">
                <a:latin typeface="Arial" charset="0"/>
              </a:rPr>
              <a:t>Liking - make friends to influence people</a:t>
            </a:r>
          </a:p>
          <a:p>
            <a:pPr lvl="1" eaLnBrk="1" hangingPunct="1">
              <a:spcBef>
                <a:spcPct val="0"/>
              </a:spcBef>
            </a:pPr>
            <a:r>
              <a:rPr lang="en-US" sz="2800">
                <a:latin typeface="Arial" charset="0"/>
              </a:rPr>
              <a:t>Uncover similarities, areas for genuine compliments, opportunities for cooperation</a:t>
            </a:r>
          </a:p>
          <a:p>
            <a:pPr marL="0" indent="0" eaLnBrk="1" hangingPunct="1">
              <a:spcBef>
                <a:spcPct val="0"/>
              </a:spcBef>
              <a:spcAft>
                <a:spcPct val="0"/>
              </a:spcAft>
            </a:pPr>
            <a:r>
              <a:rPr lang="en-US" sz="2800">
                <a:latin typeface="Arial" charset="0"/>
              </a:rPr>
              <a:t>Consensus - people proof, people power</a:t>
            </a:r>
          </a:p>
          <a:p>
            <a:pPr lvl="1" eaLnBrk="1" hangingPunct="1">
              <a:spcBef>
                <a:spcPct val="0"/>
              </a:spcBef>
            </a:pPr>
            <a:r>
              <a:rPr lang="en-US" sz="2800">
                <a:latin typeface="Arial" charset="0"/>
              </a:rPr>
              <a:t>Show responses of many others, others</a:t>
            </a:r>
            <a:r>
              <a:rPr lang="ja-JP" altLang="en-US" sz="2800">
                <a:latin typeface="Arial" charset="0"/>
              </a:rPr>
              <a:t>’</a:t>
            </a:r>
            <a:r>
              <a:rPr lang="en-US" altLang="ja-JP" sz="2800">
                <a:latin typeface="Arial" charset="0"/>
              </a:rPr>
              <a:t> past successes, testimonials of similar others</a:t>
            </a:r>
          </a:p>
          <a:p>
            <a:pPr marL="0" indent="0" eaLnBrk="1" hangingPunct="1"/>
            <a:endParaRPr lang="en-US">
              <a:latin typeface="Arial" charset="0"/>
            </a:endParaRPr>
          </a:p>
          <a:p>
            <a:pPr lvl="1" eaLnBrk="1" hangingPunct="1"/>
            <a:endParaRPr lang="en-US">
              <a:latin typeface="Arial" charset="0"/>
              <a:cs typeface="Arial" charset="0"/>
            </a:endParaRPr>
          </a:p>
          <a:p>
            <a:pPr marL="0" indent="0" eaLnBrk="1" hangingPunct="1"/>
            <a:endParaRPr lang="en-US">
              <a:latin typeface="Arial" charset="0"/>
            </a:endParaRPr>
          </a:p>
          <a:p>
            <a:pPr lvl="1" eaLnBrk="1" hangingPunct="1"/>
            <a:endParaRPr lang="en-US">
              <a:latin typeface="Arial" charset="0"/>
              <a:cs typeface="Arial" charset="0"/>
            </a:endParaRPr>
          </a:p>
          <a:p>
            <a:pPr marL="0" indent="0" eaLnBrk="1" hangingPunct="1"/>
            <a:endParaRPr lang="en-US">
              <a:latin typeface="Arial" charset="0"/>
            </a:endParaRPr>
          </a:p>
          <a:p>
            <a:pPr marL="0" indent="0" eaLnBrk="1" hangingPunct="1"/>
            <a:endParaRPr lang="en-US">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fight clean (vs. dirty)</a:t>
            </a:r>
            <a:endParaRPr lang="en-US" dirty="0"/>
          </a:p>
        </p:txBody>
      </p:sp>
      <p:sp>
        <p:nvSpPr>
          <p:cNvPr id="4" name="Content Placeholder 3"/>
          <p:cNvSpPr>
            <a:spLocks noGrp="1"/>
          </p:cNvSpPr>
          <p:nvPr>
            <p:ph sz="half" idx="1"/>
          </p:nvPr>
        </p:nvSpPr>
        <p:spPr>
          <a:xfrm>
            <a:off x="1630680" y="1574800"/>
            <a:ext cx="3291840" cy="4941503"/>
          </a:xfrm>
        </p:spPr>
        <p:txBody>
          <a:bodyPr/>
          <a:lstStyle/>
          <a:p>
            <a:r>
              <a:rPr lang="en-US" dirty="0" smtClean="0"/>
              <a:t>Dirty</a:t>
            </a:r>
          </a:p>
          <a:p>
            <a:pPr>
              <a:buFont typeface="Arial" pitchFamily="34" charset="0"/>
              <a:buChar char="•"/>
            </a:pPr>
            <a:r>
              <a:rPr lang="en-US" sz="2400" dirty="0" smtClean="0"/>
              <a:t>Kitchen sinking</a:t>
            </a:r>
          </a:p>
          <a:p>
            <a:pPr>
              <a:buFont typeface="Arial" pitchFamily="34" charset="0"/>
              <a:buChar char="•"/>
            </a:pPr>
            <a:r>
              <a:rPr lang="en-US" sz="2400" dirty="0" smtClean="0"/>
              <a:t>Hitting below the belt</a:t>
            </a:r>
          </a:p>
          <a:p>
            <a:pPr>
              <a:buFont typeface="Arial" pitchFamily="34" charset="0"/>
              <a:buChar char="•"/>
            </a:pPr>
            <a:r>
              <a:rPr lang="en-US" sz="2400" dirty="0" smtClean="0"/>
              <a:t>Benedict Arnold</a:t>
            </a:r>
          </a:p>
          <a:p>
            <a:pPr>
              <a:buFont typeface="Arial" pitchFamily="34" charset="0"/>
              <a:buChar char="•"/>
            </a:pPr>
            <a:r>
              <a:rPr lang="en-US" sz="2400" dirty="0" smtClean="0"/>
              <a:t>Character analysis</a:t>
            </a:r>
          </a:p>
          <a:p>
            <a:pPr>
              <a:buFont typeface="Arial" pitchFamily="34" charset="0"/>
              <a:buChar char="•"/>
            </a:pPr>
            <a:r>
              <a:rPr lang="en-US" sz="2400" dirty="0" smtClean="0"/>
              <a:t>Cross-complain</a:t>
            </a:r>
          </a:p>
          <a:p>
            <a:pPr>
              <a:buFont typeface="Arial" pitchFamily="34" charset="0"/>
              <a:buChar char="•"/>
            </a:pPr>
            <a:r>
              <a:rPr lang="en-US" sz="2400" dirty="0" smtClean="0"/>
              <a:t>Pull rank</a:t>
            </a:r>
          </a:p>
          <a:p>
            <a:pPr>
              <a:buFont typeface="Arial" pitchFamily="34" charset="0"/>
              <a:buChar char="•"/>
            </a:pPr>
            <a:r>
              <a:rPr lang="en-US" sz="2400" dirty="0" smtClean="0"/>
              <a:t>Mind reading</a:t>
            </a:r>
          </a:p>
          <a:p>
            <a:pPr>
              <a:buFont typeface="Arial" pitchFamily="34" charset="0"/>
              <a:buChar char="•"/>
            </a:pPr>
            <a:r>
              <a:rPr lang="en-US" sz="2400" dirty="0" smtClean="0"/>
              <a:t>Fortune telling</a:t>
            </a:r>
          </a:p>
          <a:p>
            <a:endParaRPr lang="en-US" dirty="0"/>
          </a:p>
        </p:txBody>
      </p:sp>
      <p:sp>
        <p:nvSpPr>
          <p:cNvPr id="5" name="Content Placeholder 4"/>
          <p:cNvSpPr>
            <a:spLocks noGrp="1"/>
          </p:cNvSpPr>
          <p:nvPr>
            <p:ph sz="half" idx="2"/>
          </p:nvPr>
        </p:nvSpPr>
        <p:spPr>
          <a:xfrm>
            <a:off x="5090160" y="1574800"/>
            <a:ext cx="3291840" cy="4941503"/>
          </a:xfrm>
        </p:spPr>
        <p:txBody>
          <a:bodyPr/>
          <a:lstStyle/>
          <a:p>
            <a:r>
              <a:rPr lang="en-US" dirty="0" smtClean="0"/>
              <a:t>Clean</a:t>
            </a:r>
          </a:p>
          <a:p>
            <a:pPr>
              <a:buFont typeface="Arial" pitchFamily="34" charset="0"/>
              <a:buChar char="•"/>
            </a:pPr>
            <a:r>
              <a:rPr lang="en-US" sz="2400" dirty="0" smtClean="0"/>
              <a:t>One subject at a time</a:t>
            </a:r>
          </a:p>
          <a:p>
            <a:pPr>
              <a:buFont typeface="Arial" pitchFamily="34" charset="0"/>
              <a:buChar char="•"/>
            </a:pPr>
            <a:r>
              <a:rPr lang="en-US" sz="2400" dirty="0" smtClean="0"/>
              <a:t>Set ground rules</a:t>
            </a:r>
          </a:p>
          <a:p>
            <a:pPr>
              <a:buFont typeface="Arial" pitchFamily="34" charset="0"/>
              <a:buChar char="•"/>
            </a:pPr>
            <a:r>
              <a:rPr lang="en-US" sz="2400" dirty="0" smtClean="0"/>
              <a:t>Don’t pull in others</a:t>
            </a:r>
          </a:p>
          <a:p>
            <a:pPr>
              <a:buFont typeface="Arial" pitchFamily="34" charset="0"/>
              <a:buChar char="•"/>
            </a:pPr>
            <a:r>
              <a:rPr lang="en-US" sz="2400" dirty="0" smtClean="0"/>
              <a:t>Stick to topic</a:t>
            </a:r>
          </a:p>
          <a:p>
            <a:pPr>
              <a:buFont typeface="Arial" pitchFamily="34" charset="0"/>
              <a:buChar char="•"/>
            </a:pPr>
            <a:r>
              <a:rPr lang="en-US" sz="2400" dirty="0" smtClean="0"/>
              <a:t>Establish equality</a:t>
            </a:r>
          </a:p>
          <a:p>
            <a:pPr>
              <a:buFont typeface="Arial" pitchFamily="34" charset="0"/>
              <a:buChar char="•"/>
            </a:pPr>
            <a:r>
              <a:rPr lang="en-US" sz="2400" dirty="0" smtClean="0"/>
              <a:t>Articulate issues</a:t>
            </a:r>
          </a:p>
          <a:p>
            <a:pPr>
              <a:buFont typeface="Arial" pitchFamily="34" charset="0"/>
              <a:buChar char="•"/>
            </a:pPr>
            <a:r>
              <a:rPr lang="en-US" sz="2400" dirty="0" smtClean="0"/>
              <a:t>Stick to present</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Case study # 1</a:t>
            </a:r>
            <a:endParaRPr lang="en-US"/>
          </a:p>
        </p:txBody>
      </p:sp>
      <p:sp>
        <p:nvSpPr>
          <p:cNvPr id="5" name="Content Placeholder 4"/>
          <p:cNvSpPr>
            <a:spLocks noGrp="1"/>
          </p:cNvSpPr>
          <p:nvPr>
            <p:ph idx="1"/>
          </p:nvPr>
        </p:nvSpPr>
        <p:spPr/>
        <p:txBody>
          <a:bodyPr/>
          <a:lstStyle/>
          <a:p>
            <a:r>
              <a:rPr lang="en-US" dirty="0" smtClean="0"/>
              <a:t>	Linn </a:t>
            </a:r>
            <a:r>
              <a:rPr lang="en-US" dirty="0"/>
              <a:t>and </a:t>
            </a:r>
            <a:r>
              <a:rPr lang="en-US" dirty="0" smtClean="0"/>
              <a:t>Pat </a:t>
            </a:r>
            <a:r>
              <a:rPr lang="en-US" dirty="0"/>
              <a:t>are work colleagues in the support team of a large department at NDSU. </a:t>
            </a:r>
            <a:r>
              <a:rPr lang="en-US" dirty="0" smtClean="0"/>
              <a:t>Linn </a:t>
            </a:r>
            <a:r>
              <a:rPr lang="en-US" dirty="0"/>
              <a:t>has been on </a:t>
            </a:r>
            <a:r>
              <a:rPr lang="en-US" dirty="0" smtClean="0"/>
              <a:t>family </a:t>
            </a:r>
            <a:r>
              <a:rPr lang="en-US" dirty="0"/>
              <a:t>leave and the department was reorganized while </a:t>
            </a:r>
            <a:r>
              <a:rPr lang="en-US" dirty="0" smtClean="0"/>
              <a:t>she/he </a:t>
            </a:r>
            <a:r>
              <a:rPr lang="en-US" dirty="0"/>
              <a:t>was away. </a:t>
            </a:r>
            <a:r>
              <a:rPr lang="en-US" dirty="0" smtClean="0"/>
              <a:t>Linn </a:t>
            </a:r>
            <a:r>
              <a:rPr lang="en-US" dirty="0"/>
              <a:t>has now returned to work to find that, due to the reorganization, </a:t>
            </a:r>
            <a:r>
              <a:rPr lang="en-US" dirty="0" smtClean="0"/>
              <a:t>Pat </a:t>
            </a:r>
            <a:r>
              <a:rPr lang="en-US" dirty="0"/>
              <a:t>has been given other duties including producing management reports and statistics. </a:t>
            </a:r>
            <a:r>
              <a:rPr lang="en-US" dirty="0" smtClean="0"/>
              <a:t>Pat </a:t>
            </a:r>
            <a:r>
              <a:rPr lang="en-US" dirty="0"/>
              <a:t>is now asking </a:t>
            </a:r>
            <a:r>
              <a:rPr lang="en-US" dirty="0" smtClean="0"/>
              <a:t>Linn </a:t>
            </a:r>
            <a:r>
              <a:rPr lang="en-US" dirty="0"/>
              <a:t>for information and advice on how to produce reports and </a:t>
            </a:r>
            <a:r>
              <a:rPr lang="en-US" dirty="0" smtClean="0"/>
              <a:t>statistics </a:t>
            </a:r>
            <a:r>
              <a:rPr lang="en-US" dirty="0"/>
              <a:t>(which was previously within </a:t>
            </a:r>
            <a:r>
              <a:rPr lang="en-US" dirty="0" smtClean="0"/>
              <a:t>Linn’s </a:t>
            </a:r>
            <a:r>
              <a:rPr lang="en-US" dirty="0"/>
              <a:t>job description) and appears to be ‘supervising’ her. Both </a:t>
            </a:r>
            <a:r>
              <a:rPr lang="en-US" dirty="0" smtClean="0"/>
              <a:t>Linn </a:t>
            </a:r>
            <a:r>
              <a:rPr lang="en-US" dirty="0"/>
              <a:t>and </a:t>
            </a:r>
            <a:r>
              <a:rPr lang="en-US" dirty="0" smtClean="0"/>
              <a:t>Pat </a:t>
            </a:r>
            <a:r>
              <a:rPr lang="en-US" dirty="0"/>
              <a:t>used to be very good friends.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5791200" cy="736600"/>
          </a:xfrm>
        </p:spPr>
        <p:txBody>
          <a:bodyPr/>
          <a:lstStyle/>
          <a:p>
            <a:r>
              <a:rPr lang="en-US" dirty="0" smtClean="0"/>
              <a:t>Case study # 2</a:t>
            </a:r>
            <a:endParaRPr lang="en-US" dirty="0"/>
          </a:p>
        </p:txBody>
      </p:sp>
      <p:sp>
        <p:nvSpPr>
          <p:cNvPr id="5" name="Content Placeholder 4"/>
          <p:cNvSpPr>
            <a:spLocks noGrp="1"/>
          </p:cNvSpPr>
          <p:nvPr>
            <p:ph idx="1"/>
          </p:nvPr>
        </p:nvSpPr>
        <p:spPr>
          <a:xfrm>
            <a:off x="457199" y="1123462"/>
            <a:ext cx="8042031" cy="5255846"/>
          </a:xfrm>
        </p:spPr>
        <p:txBody>
          <a:bodyPr/>
          <a:lstStyle/>
          <a:p>
            <a:r>
              <a:rPr lang="en-US" dirty="0" smtClean="0"/>
              <a:t>	Research </a:t>
            </a:r>
            <a:r>
              <a:rPr lang="en-US" dirty="0"/>
              <a:t>technicians </a:t>
            </a:r>
            <a:r>
              <a:rPr lang="en-US" dirty="0" smtClean="0"/>
              <a:t>Robin </a:t>
            </a:r>
            <a:r>
              <a:rPr lang="en-US" dirty="0"/>
              <a:t>and </a:t>
            </a:r>
            <a:r>
              <a:rPr lang="en-US" dirty="0" smtClean="0"/>
              <a:t>Jamie </a:t>
            </a:r>
            <a:r>
              <a:rPr lang="en-US" dirty="0"/>
              <a:t>are on the same </a:t>
            </a:r>
            <a:r>
              <a:rPr lang="en-US" dirty="0" smtClean="0"/>
              <a:t>grade in an NSF</a:t>
            </a:r>
            <a:r>
              <a:rPr lang="en-US" dirty="0"/>
              <a:t>-</a:t>
            </a:r>
            <a:r>
              <a:rPr lang="en-US" dirty="0" smtClean="0"/>
              <a:t>funded research project. Jamie </a:t>
            </a:r>
            <a:r>
              <a:rPr lang="en-US" dirty="0"/>
              <a:t>has been in </a:t>
            </a:r>
            <a:r>
              <a:rPr lang="en-US" dirty="0" smtClean="0"/>
              <a:t>the </a:t>
            </a:r>
            <a:r>
              <a:rPr lang="en-US" dirty="0"/>
              <a:t>job for two years, </a:t>
            </a:r>
            <a:r>
              <a:rPr lang="en-US" dirty="0" smtClean="0"/>
              <a:t>and has </a:t>
            </a:r>
            <a:r>
              <a:rPr lang="en-US" dirty="0"/>
              <a:t>two children and a degree. </a:t>
            </a:r>
            <a:r>
              <a:rPr lang="en-US" dirty="0" smtClean="0"/>
              <a:t>Robin </a:t>
            </a:r>
            <a:r>
              <a:rPr lang="en-US" dirty="0"/>
              <a:t>is close to retirement and has worked </a:t>
            </a:r>
            <a:r>
              <a:rPr lang="en-US" dirty="0" smtClean="0"/>
              <a:t>his/her way </a:t>
            </a:r>
            <a:r>
              <a:rPr lang="en-US" dirty="0"/>
              <a:t>up </a:t>
            </a:r>
            <a:r>
              <a:rPr lang="en-US" dirty="0" smtClean="0"/>
              <a:t>to a key position on the project. </a:t>
            </a:r>
            <a:endParaRPr lang="en-US" dirty="0"/>
          </a:p>
          <a:p>
            <a:r>
              <a:rPr lang="en-US" dirty="0" smtClean="0"/>
              <a:t>	Jamie </a:t>
            </a:r>
            <a:r>
              <a:rPr lang="en-US" dirty="0"/>
              <a:t>spends a lot of time with the students, which means </a:t>
            </a:r>
            <a:r>
              <a:rPr lang="en-US" dirty="0" smtClean="0"/>
              <a:t>Robin </a:t>
            </a:r>
            <a:r>
              <a:rPr lang="en-US" dirty="0"/>
              <a:t>has to pick up more of the experimental work. </a:t>
            </a:r>
            <a:r>
              <a:rPr lang="en-US" dirty="0" smtClean="0"/>
              <a:t>Chris, the </a:t>
            </a:r>
            <a:r>
              <a:rPr lang="en-US" dirty="0"/>
              <a:t>principal </a:t>
            </a:r>
            <a:r>
              <a:rPr lang="en-US" dirty="0" smtClean="0"/>
              <a:t>investigator on the project, is concerned about the lack </a:t>
            </a:r>
            <a:r>
              <a:rPr lang="en-US" dirty="0"/>
              <a:t>of teamwork between </a:t>
            </a:r>
            <a:r>
              <a:rPr lang="en-US" dirty="0" smtClean="0"/>
              <a:t>Robin </a:t>
            </a:r>
            <a:r>
              <a:rPr lang="en-US" dirty="0"/>
              <a:t>and </a:t>
            </a:r>
            <a:r>
              <a:rPr lang="en-US" smtClean="0"/>
              <a:t>Jamie. </a:t>
            </a:r>
            <a:endParaRPr lang="en-US" dirty="0" smtClean="0"/>
          </a:p>
          <a:p>
            <a:r>
              <a:rPr lang="en-US" dirty="0" smtClean="0"/>
              <a:t>	The </a:t>
            </a:r>
            <a:r>
              <a:rPr lang="en-US" dirty="0"/>
              <a:t>latest problem is that Robin and Jamie were supposed to set up an experiment for a professor - this wasn’t done and the research is stalled. Chris tells them that this was the last straw (following some similar incidents over the previous months).  Chris meets with Robin and Jamie to help them work out their problems. </a:t>
            </a:r>
          </a:p>
          <a:p>
            <a:endParaRPr lang="en-US" dirty="0"/>
          </a:p>
          <a:p>
            <a:endParaRPr lang="en-US" dirty="0"/>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700736853"/>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Case study # 1</a:t>
            </a:r>
            <a:endParaRPr lang="en-US"/>
          </a:p>
        </p:txBody>
      </p:sp>
      <p:sp>
        <p:nvSpPr>
          <p:cNvPr id="5" name="Content Placeholder 4"/>
          <p:cNvSpPr>
            <a:spLocks noGrp="1"/>
          </p:cNvSpPr>
          <p:nvPr>
            <p:ph idx="1"/>
          </p:nvPr>
        </p:nvSpPr>
        <p:spPr/>
        <p:txBody>
          <a:bodyPr/>
          <a:lstStyle/>
          <a:p>
            <a:r>
              <a:rPr lang="en-US" dirty="0" smtClean="0"/>
              <a:t>	Linn </a:t>
            </a:r>
            <a:r>
              <a:rPr lang="en-US" dirty="0"/>
              <a:t>and </a:t>
            </a:r>
            <a:r>
              <a:rPr lang="en-US" dirty="0" smtClean="0"/>
              <a:t>Pat </a:t>
            </a:r>
            <a:r>
              <a:rPr lang="en-US" dirty="0"/>
              <a:t>are work colleagues in the support team of a large department at NDSU. </a:t>
            </a:r>
            <a:r>
              <a:rPr lang="en-US" dirty="0" smtClean="0"/>
              <a:t>Linn </a:t>
            </a:r>
            <a:r>
              <a:rPr lang="en-US" dirty="0"/>
              <a:t>has been on </a:t>
            </a:r>
            <a:r>
              <a:rPr lang="en-US" dirty="0" smtClean="0"/>
              <a:t>family </a:t>
            </a:r>
            <a:r>
              <a:rPr lang="en-US" dirty="0"/>
              <a:t>leave and the department was reorganized while </a:t>
            </a:r>
            <a:r>
              <a:rPr lang="en-US" dirty="0" smtClean="0"/>
              <a:t>she/he </a:t>
            </a:r>
            <a:r>
              <a:rPr lang="en-US" dirty="0"/>
              <a:t>was away. </a:t>
            </a:r>
            <a:r>
              <a:rPr lang="en-US" dirty="0" smtClean="0"/>
              <a:t>Linn </a:t>
            </a:r>
            <a:r>
              <a:rPr lang="en-US" dirty="0"/>
              <a:t>has now returned to work to find that, due to the reorganization, </a:t>
            </a:r>
            <a:r>
              <a:rPr lang="en-US" dirty="0" smtClean="0"/>
              <a:t>Pat </a:t>
            </a:r>
            <a:r>
              <a:rPr lang="en-US" dirty="0"/>
              <a:t>has been given other duties including producing management reports and statistics. </a:t>
            </a:r>
            <a:r>
              <a:rPr lang="en-US" dirty="0" smtClean="0"/>
              <a:t>Pat </a:t>
            </a:r>
            <a:r>
              <a:rPr lang="en-US" dirty="0"/>
              <a:t>is now asking </a:t>
            </a:r>
            <a:r>
              <a:rPr lang="en-US" dirty="0" smtClean="0"/>
              <a:t>Linn </a:t>
            </a:r>
            <a:r>
              <a:rPr lang="en-US" dirty="0"/>
              <a:t>for information and advice on how to produce reports and </a:t>
            </a:r>
            <a:r>
              <a:rPr lang="en-US" dirty="0" smtClean="0"/>
              <a:t>statistics </a:t>
            </a:r>
            <a:r>
              <a:rPr lang="en-US" dirty="0"/>
              <a:t>(which was previously within </a:t>
            </a:r>
            <a:r>
              <a:rPr lang="en-US" dirty="0" smtClean="0"/>
              <a:t>Linn’s </a:t>
            </a:r>
            <a:r>
              <a:rPr lang="en-US" dirty="0"/>
              <a:t>job description) and appears to be ‘supervising’ her. Both </a:t>
            </a:r>
            <a:r>
              <a:rPr lang="en-US" dirty="0" smtClean="0"/>
              <a:t>Linn </a:t>
            </a:r>
            <a:r>
              <a:rPr lang="en-US" dirty="0"/>
              <a:t>and </a:t>
            </a:r>
            <a:r>
              <a:rPr lang="en-US" dirty="0" smtClean="0"/>
              <a:t>Pat </a:t>
            </a:r>
            <a:r>
              <a:rPr lang="en-US" dirty="0"/>
              <a:t>used to be very good friends.</a:t>
            </a:r>
          </a:p>
          <a:p>
            <a:endParaRPr lang="en-US" dirty="0"/>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930242038"/>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1944077"/>
            <a:ext cx="7772400" cy="2856522"/>
          </a:xfrm>
        </p:spPr>
        <p:txBody>
          <a:bodyPr/>
          <a:lstStyle/>
          <a:p>
            <a:r>
              <a:rPr lang="en-US" sz="6000" dirty="0" smtClean="0"/>
              <a:t>Main points from last time</a:t>
            </a:r>
            <a:endParaRPr lang="en-US" sz="6000" dirty="0"/>
          </a:p>
        </p:txBody>
      </p:sp>
      <p:sp>
        <p:nvSpPr>
          <p:cNvPr id="5" name="Subtitle 4"/>
          <p:cNvSpPr>
            <a:spLocks noGrp="1"/>
          </p:cNvSpPr>
          <p:nvPr>
            <p:ph type="subTitle" idx="1"/>
          </p:nvPr>
        </p:nvSpPr>
        <p:spPr>
          <a:xfrm>
            <a:off x="457200" y="4800600"/>
            <a:ext cx="7944338" cy="914400"/>
          </a:xfrm>
        </p:spPr>
        <p:txBody>
          <a:bodyPr/>
          <a:lstStyle/>
          <a:p>
            <a:r>
              <a:rPr lang="en-US" sz="3200" dirty="0" smtClean="0"/>
              <a:t>Definitions and principles</a:t>
            </a:r>
            <a:endParaRPr lang="en-US" sz="3200" dirty="0"/>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448713179"/>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71286" y="1808447"/>
            <a:ext cx="7932915" cy="751091"/>
          </a:xfrm>
        </p:spPr>
        <p:txBody>
          <a:bodyPr>
            <a:noAutofit/>
          </a:bodyPr>
          <a:lstStyle/>
          <a:p>
            <a:r>
              <a:rPr lang="en-US" sz="5400" b="1" dirty="0" smtClean="0"/>
              <a:t>Conflict</a:t>
            </a:r>
            <a:endParaRPr lang="en-US" sz="5400" b="1" dirty="0"/>
          </a:p>
        </p:txBody>
      </p:sp>
      <p:sp>
        <p:nvSpPr>
          <p:cNvPr id="3" name="Content Placeholder 2"/>
          <p:cNvSpPr>
            <a:spLocks noGrp="1"/>
          </p:cNvSpPr>
          <p:nvPr>
            <p:ph idx="1"/>
          </p:nvPr>
        </p:nvSpPr>
        <p:spPr>
          <a:xfrm>
            <a:off x="780143" y="2559538"/>
            <a:ext cx="7511143" cy="3986147"/>
          </a:xfrm>
        </p:spPr>
        <p:txBody>
          <a:bodyPr>
            <a:normAutofit/>
          </a:bodyPr>
          <a:lstStyle/>
          <a:p>
            <a:pPr marL="0" indent="0">
              <a:spcBef>
                <a:spcPts val="72"/>
              </a:spcBef>
              <a:spcAft>
                <a:spcPts val="0"/>
              </a:spcAft>
            </a:pPr>
            <a:r>
              <a:rPr lang="en-US" sz="2800" dirty="0" smtClean="0"/>
              <a:t>An interaction in which one party </a:t>
            </a:r>
            <a:r>
              <a:rPr lang="en-US" sz="2800" i="1" dirty="0" smtClean="0"/>
              <a:t>perceives</a:t>
            </a:r>
            <a:r>
              <a:rPr lang="en-US" sz="2800" dirty="0" smtClean="0"/>
              <a:t> another as interfering with the attainment of an important goal</a:t>
            </a:r>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199895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737047" y="274638"/>
            <a:ext cx="5949752" cy="749517"/>
          </a:xfrm>
        </p:spPr>
        <p:txBody>
          <a:bodyPr>
            <a:normAutofit/>
          </a:bodyPr>
          <a:lstStyle/>
          <a:p>
            <a:r>
              <a:rPr lang="en-US" i="1" dirty="0" smtClean="0"/>
              <a:t>Conflict Styles</a:t>
            </a:r>
            <a:endParaRPr lang="en-US" i="1" dirty="0"/>
          </a:p>
        </p:txBody>
      </p:sp>
      <p:cxnSp>
        <p:nvCxnSpPr>
          <p:cNvPr id="6" name="Straight Connector 5"/>
          <p:cNvCxnSpPr/>
          <p:nvPr/>
        </p:nvCxnSpPr>
        <p:spPr>
          <a:xfrm flipV="1">
            <a:off x="2212383" y="5530442"/>
            <a:ext cx="5699816" cy="1"/>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rot="5400000" flipH="1" flipV="1">
            <a:off x="51419" y="3369469"/>
            <a:ext cx="4321937" cy="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780099" y="2935308"/>
            <a:ext cx="1369260" cy="707886"/>
          </a:xfrm>
          <a:prstGeom prst="rect">
            <a:avLst/>
          </a:prstGeom>
          <a:noFill/>
        </p:spPr>
        <p:txBody>
          <a:bodyPr wrap="square" rtlCol="0">
            <a:spAutoFit/>
          </a:bodyPr>
          <a:lstStyle/>
          <a:p>
            <a:r>
              <a:rPr lang="en-US" sz="2000" b="1" dirty="0" smtClean="0"/>
              <a:t>Problem -  focused</a:t>
            </a:r>
            <a:endParaRPr lang="en-US" sz="2000" b="1" dirty="0"/>
          </a:p>
        </p:txBody>
      </p:sp>
      <p:sp>
        <p:nvSpPr>
          <p:cNvPr id="23" name="TextBox 22"/>
          <p:cNvSpPr txBox="1"/>
          <p:nvPr/>
        </p:nvSpPr>
        <p:spPr>
          <a:xfrm>
            <a:off x="3539612" y="5894972"/>
            <a:ext cx="3204550" cy="400110"/>
          </a:xfrm>
          <a:prstGeom prst="rect">
            <a:avLst/>
          </a:prstGeom>
          <a:noFill/>
        </p:spPr>
        <p:txBody>
          <a:bodyPr wrap="square" rtlCol="0">
            <a:spAutoFit/>
          </a:bodyPr>
          <a:lstStyle/>
          <a:p>
            <a:r>
              <a:rPr lang="en-US" sz="2000" b="1" dirty="0" smtClean="0"/>
              <a:t>Relationship - focused</a:t>
            </a:r>
            <a:endParaRPr lang="en-US" sz="2000" b="1" dirty="0"/>
          </a:p>
        </p:txBody>
      </p:sp>
      <p:sp>
        <p:nvSpPr>
          <p:cNvPr id="24" name="TextBox 23"/>
          <p:cNvSpPr txBox="1"/>
          <p:nvPr/>
        </p:nvSpPr>
        <p:spPr>
          <a:xfrm>
            <a:off x="1892415" y="5533296"/>
            <a:ext cx="747552" cy="369332"/>
          </a:xfrm>
          <a:prstGeom prst="rect">
            <a:avLst/>
          </a:prstGeom>
          <a:noFill/>
        </p:spPr>
        <p:txBody>
          <a:bodyPr wrap="square" rtlCol="0">
            <a:spAutoFit/>
          </a:bodyPr>
          <a:lstStyle/>
          <a:p>
            <a:r>
              <a:rPr lang="en-US" dirty="0" smtClean="0"/>
              <a:t>Low</a:t>
            </a:r>
            <a:endParaRPr lang="en-US" dirty="0"/>
          </a:p>
        </p:txBody>
      </p:sp>
      <p:sp>
        <p:nvSpPr>
          <p:cNvPr id="25" name="TextBox 24"/>
          <p:cNvSpPr txBox="1"/>
          <p:nvPr/>
        </p:nvSpPr>
        <p:spPr>
          <a:xfrm>
            <a:off x="1496516" y="1208503"/>
            <a:ext cx="881240" cy="369332"/>
          </a:xfrm>
          <a:prstGeom prst="rect">
            <a:avLst/>
          </a:prstGeom>
          <a:noFill/>
        </p:spPr>
        <p:txBody>
          <a:bodyPr wrap="square" rtlCol="0">
            <a:spAutoFit/>
          </a:bodyPr>
          <a:lstStyle/>
          <a:p>
            <a:r>
              <a:rPr lang="en-US" dirty="0" smtClean="0"/>
              <a:t>High</a:t>
            </a:r>
            <a:endParaRPr lang="en-US" dirty="0"/>
          </a:p>
        </p:txBody>
      </p:sp>
      <p:sp>
        <p:nvSpPr>
          <p:cNvPr id="26" name="TextBox 25"/>
          <p:cNvSpPr txBox="1"/>
          <p:nvPr/>
        </p:nvSpPr>
        <p:spPr>
          <a:xfrm>
            <a:off x="7200921" y="5553448"/>
            <a:ext cx="837618" cy="369332"/>
          </a:xfrm>
          <a:prstGeom prst="rect">
            <a:avLst/>
          </a:prstGeom>
          <a:noFill/>
        </p:spPr>
        <p:txBody>
          <a:bodyPr wrap="square" rtlCol="0">
            <a:spAutoFit/>
          </a:bodyPr>
          <a:lstStyle/>
          <a:p>
            <a:r>
              <a:rPr lang="en-US" dirty="0" smtClean="0"/>
              <a:t>High</a:t>
            </a:r>
            <a:endParaRPr lang="en-US" dirty="0"/>
          </a:p>
        </p:txBody>
      </p:sp>
      <p:sp>
        <p:nvSpPr>
          <p:cNvPr id="27" name="TextBox 26"/>
          <p:cNvSpPr txBox="1"/>
          <p:nvPr/>
        </p:nvSpPr>
        <p:spPr>
          <a:xfrm>
            <a:off x="2494841" y="4773887"/>
            <a:ext cx="1477091" cy="400110"/>
          </a:xfrm>
          <a:prstGeom prst="rect">
            <a:avLst/>
          </a:prstGeom>
          <a:noFill/>
        </p:spPr>
        <p:txBody>
          <a:bodyPr wrap="square" rtlCol="0">
            <a:spAutoFit/>
          </a:bodyPr>
          <a:lstStyle/>
          <a:p>
            <a:r>
              <a:rPr lang="en-US" sz="2000" b="1" dirty="0" smtClean="0"/>
              <a:t>Avoidance</a:t>
            </a:r>
            <a:endParaRPr lang="en-US" sz="2000" b="1" dirty="0"/>
          </a:p>
        </p:txBody>
      </p:sp>
      <p:sp>
        <p:nvSpPr>
          <p:cNvPr id="28" name="TextBox 27"/>
          <p:cNvSpPr txBox="1"/>
          <p:nvPr/>
        </p:nvSpPr>
        <p:spPr>
          <a:xfrm>
            <a:off x="2377755" y="1342101"/>
            <a:ext cx="1774310" cy="400110"/>
          </a:xfrm>
          <a:prstGeom prst="rect">
            <a:avLst/>
          </a:prstGeom>
          <a:noFill/>
        </p:spPr>
        <p:txBody>
          <a:bodyPr wrap="square" rtlCol="0">
            <a:spAutoFit/>
          </a:bodyPr>
          <a:lstStyle/>
          <a:p>
            <a:r>
              <a:rPr lang="en-US" sz="2000" b="1" dirty="0" smtClean="0"/>
              <a:t>Competition</a:t>
            </a:r>
            <a:endParaRPr lang="en-US" sz="2000" b="1" dirty="0"/>
          </a:p>
        </p:txBody>
      </p:sp>
      <p:sp>
        <p:nvSpPr>
          <p:cNvPr id="29" name="TextBox 28"/>
          <p:cNvSpPr txBox="1"/>
          <p:nvPr/>
        </p:nvSpPr>
        <p:spPr>
          <a:xfrm>
            <a:off x="3971932" y="2996863"/>
            <a:ext cx="1837357" cy="400110"/>
          </a:xfrm>
          <a:prstGeom prst="rect">
            <a:avLst/>
          </a:prstGeom>
          <a:noFill/>
        </p:spPr>
        <p:txBody>
          <a:bodyPr wrap="square" rtlCol="0">
            <a:spAutoFit/>
          </a:bodyPr>
          <a:lstStyle/>
          <a:p>
            <a:r>
              <a:rPr lang="en-US" sz="2000" b="1" dirty="0" smtClean="0"/>
              <a:t>Compromise</a:t>
            </a:r>
            <a:endParaRPr lang="en-US" sz="2000" b="1" dirty="0"/>
          </a:p>
        </p:txBody>
      </p:sp>
      <p:sp>
        <p:nvSpPr>
          <p:cNvPr id="30" name="TextBox 29"/>
          <p:cNvSpPr txBox="1"/>
          <p:nvPr/>
        </p:nvSpPr>
        <p:spPr>
          <a:xfrm>
            <a:off x="5737235" y="4773887"/>
            <a:ext cx="2174964" cy="400110"/>
          </a:xfrm>
          <a:prstGeom prst="rect">
            <a:avLst/>
          </a:prstGeom>
          <a:noFill/>
        </p:spPr>
        <p:txBody>
          <a:bodyPr wrap="square" rtlCol="0">
            <a:spAutoFit/>
          </a:bodyPr>
          <a:lstStyle/>
          <a:p>
            <a:r>
              <a:rPr lang="en-US" sz="2000" b="1" dirty="0" smtClean="0"/>
              <a:t>Accommodation</a:t>
            </a:r>
            <a:endParaRPr lang="en-US" sz="2000" b="1" dirty="0"/>
          </a:p>
        </p:txBody>
      </p:sp>
      <p:sp>
        <p:nvSpPr>
          <p:cNvPr id="31" name="TextBox 30"/>
          <p:cNvSpPr txBox="1"/>
          <p:nvPr/>
        </p:nvSpPr>
        <p:spPr>
          <a:xfrm>
            <a:off x="5593130" y="1342101"/>
            <a:ext cx="1936428" cy="400110"/>
          </a:xfrm>
          <a:prstGeom prst="rect">
            <a:avLst/>
          </a:prstGeom>
          <a:noFill/>
        </p:spPr>
        <p:txBody>
          <a:bodyPr wrap="square" rtlCol="0">
            <a:spAutoFit/>
          </a:bodyPr>
          <a:lstStyle/>
          <a:p>
            <a:r>
              <a:rPr lang="en-US" sz="2000" b="1" dirty="0" smtClean="0"/>
              <a:t>Collaboration</a:t>
            </a:r>
            <a:endParaRPr lang="en-US" sz="2000" b="1" dirty="0"/>
          </a:p>
        </p:txBody>
      </p:sp>
      <p:sp>
        <p:nvSpPr>
          <p:cNvPr id="32" name="TextBox 31"/>
          <p:cNvSpPr txBox="1"/>
          <p:nvPr/>
        </p:nvSpPr>
        <p:spPr>
          <a:xfrm>
            <a:off x="4152065" y="3396973"/>
            <a:ext cx="1441064" cy="369332"/>
          </a:xfrm>
          <a:prstGeom prst="rect">
            <a:avLst/>
          </a:prstGeom>
          <a:noFill/>
        </p:spPr>
        <p:txBody>
          <a:bodyPr wrap="square" rtlCol="0">
            <a:spAutoFit/>
          </a:bodyPr>
          <a:lstStyle/>
          <a:p>
            <a:r>
              <a:rPr lang="en-US" dirty="0" smtClean="0"/>
              <a:t>‘okay-okay’</a:t>
            </a:r>
            <a:endParaRPr lang="en-US" dirty="0"/>
          </a:p>
        </p:txBody>
      </p:sp>
      <p:sp>
        <p:nvSpPr>
          <p:cNvPr id="33" name="TextBox 32"/>
          <p:cNvSpPr txBox="1"/>
          <p:nvPr/>
        </p:nvSpPr>
        <p:spPr>
          <a:xfrm>
            <a:off x="5809289" y="1711433"/>
            <a:ext cx="1170864" cy="369332"/>
          </a:xfrm>
          <a:prstGeom prst="rect">
            <a:avLst/>
          </a:prstGeom>
          <a:noFill/>
        </p:spPr>
        <p:txBody>
          <a:bodyPr wrap="square" rtlCol="0">
            <a:spAutoFit/>
          </a:bodyPr>
          <a:lstStyle/>
          <a:p>
            <a:r>
              <a:rPr lang="en-US" dirty="0" smtClean="0"/>
              <a:t>‘win-win’</a:t>
            </a:r>
            <a:endParaRPr lang="en-US" dirty="0"/>
          </a:p>
        </p:txBody>
      </p:sp>
      <p:sp>
        <p:nvSpPr>
          <p:cNvPr id="34" name="TextBox 33"/>
          <p:cNvSpPr txBox="1"/>
          <p:nvPr/>
        </p:nvSpPr>
        <p:spPr>
          <a:xfrm>
            <a:off x="2737047" y="1711433"/>
            <a:ext cx="747551" cy="369332"/>
          </a:xfrm>
          <a:prstGeom prst="rect">
            <a:avLst/>
          </a:prstGeom>
          <a:noFill/>
        </p:spPr>
        <p:txBody>
          <a:bodyPr wrap="square" rtlCol="0">
            <a:spAutoFit/>
          </a:bodyPr>
          <a:lstStyle/>
          <a:p>
            <a:r>
              <a:rPr lang="en-US" dirty="0" smtClean="0"/>
              <a:t>‘win’</a:t>
            </a:r>
            <a:endParaRPr lang="en-US" dirty="0"/>
          </a:p>
        </p:txBody>
      </p:sp>
      <p:sp>
        <p:nvSpPr>
          <p:cNvPr id="35" name="TextBox 34"/>
          <p:cNvSpPr txBox="1"/>
          <p:nvPr/>
        </p:nvSpPr>
        <p:spPr>
          <a:xfrm>
            <a:off x="2737047" y="5143219"/>
            <a:ext cx="802565" cy="369332"/>
          </a:xfrm>
          <a:prstGeom prst="rect">
            <a:avLst/>
          </a:prstGeom>
          <a:noFill/>
        </p:spPr>
        <p:txBody>
          <a:bodyPr wrap="square" rtlCol="0">
            <a:spAutoFit/>
          </a:bodyPr>
          <a:lstStyle/>
          <a:p>
            <a:r>
              <a:rPr lang="en-US" dirty="0" smtClean="0"/>
              <a:t>denial</a:t>
            </a:r>
            <a:endParaRPr lang="en-US" dirty="0"/>
          </a:p>
        </p:txBody>
      </p:sp>
      <p:sp>
        <p:nvSpPr>
          <p:cNvPr id="36" name="TextBox 35"/>
          <p:cNvSpPr txBox="1"/>
          <p:nvPr/>
        </p:nvSpPr>
        <p:spPr>
          <a:xfrm>
            <a:off x="6095185" y="5143219"/>
            <a:ext cx="1297953" cy="369332"/>
          </a:xfrm>
          <a:prstGeom prst="rect">
            <a:avLst/>
          </a:prstGeom>
          <a:noFill/>
        </p:spPr>
        <p:txBody>
          <a:bodyPr wrap="square" rtlCol="0">
            <a:spAutoFit/>
          </a:bodyPr>
          <a:lstStyle/>
          <a:p>
            <a:r>
              <a:rPr lang="en-US" dirty="0" smtClean="0"/>
              <a:t>‘the fixer’</a:t>
            </a:r>
            <a:endParaRPr lang="en-US" dirty="0"/>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341983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49802" y="274638"/>
            <a:ext cx="8036998" cy="1231586"/>
          </a:xfrm>
        </p:spPr>
        <p:txBody>
          <a:bodyPr>
            <a:normAutofit/>
          </a:bodyPr>
          <a:lstStyle/>
          <a:p>
            <a:pPr algn="l"/>
            <a:r>
              <a:rPr lang="en-US" b="1" dirty="0" smtClean="0"/>
              <a:t>Managing Conflicts at work</a:t>
            </a:r>
            <a:endParaRPr lang="en-US" b="1" dirty="0"/>
          </a:p>
        </p:txBody>
      </p:sp>
      <p:sp>
        <p:nvSpPr>
          <p:cNvPr id="3" name="Content Placeholder 2"/>
          <p:cNvSpPr>
            <a:spLocks noGrp="1"/>
          </p:cNvSpPr>
          <p:nvPr>
            <p:ph idx="1"/>
          </p:nvPr>
        </p:nvSpPr>
        <p:spPr>
          <a:xfrm>
            <a:off x="737460" y="1506224"/>
            <a:ext cx="7949339" cy="5048369"/>
          </a:xfrm>
        </p:spPr>
        <p:txBody>
          <a:bodyPr>
            <a:normAutofit/>
          </a:bodyPr>
          <a:lstStyle/>
          <a:p>
            <a:pPr>
              <a:spcBef>
                <a:spcPts val="0"/>
              </a:spcBef>
            </a:pPr>
            <a:r>
              <a:rPr lang="en-US" sz="3200" dirty="0" smtClean="0"/>
              <a:t>Be Proactive</a:t>
            </a:r>
          </a:p>
          <a:p>
            <a:pPr lvl="1">
              <a:spcBef>
                <a:spcPts val="0"/>
              </a:spcBef>
            </a:pPr>
            <a:r>
              <a:rPr lang="en-US" sz="2800" dirty="0" smtClean="0"/>
              <a:t>Be sensitive to developing situations that could lead to conflict</a:t>
            </a:r>
          </a:p>
          <a:p>
            <a:pPr lvl="1">
              <a:spcBef>
                <a:spcPts val="0"/>
              </a:spcBef>
            </a:pPr>
            <a:r>
              <a:rPr lang="en-US" sz="2800" dirty="0" smtClean="0"/>
              <a:t>Communicate with faculty, staff, and students </a:t>
            </a:r>
          </a:p>
          <a:p>
            <a:pPr lvl="2">
              <a:spcBef>
                <a:spcPts val="0"/>
              </a:spcBef>
            </a:pPr>
            <a:r>
              <a:rPr lang="en-US" sz="2400" i="1" dirty="0" smtClean="0"/>
              <a:t>Don’t be afraid to voice concerns about potential conflict situations</a:t>
            </a:r>
          </a:p>
          <a:p>
            <a:pPr>
              <a:spcBef>
                <a:spcPts val="0"/>
              </a:spcBef>
            </a:pPr>
            <a:r>
              <a:rPr lang="en-US" sz="3200" dirty="0" smtClean="0"/>
              <a:t>Don’t Avoid</a:t>
            </a:r>
          </a:p>
          <a:p>
            <a:pPr lvl="1">
              <a:spcBef>
                <a:spcPts val="0"/>
              </a:spcBef>
            </a:pPr>
            <a:r>
              <a:rPr lang="en-US" sz="2800" dirty="0" smtClean="0"/>
              <a:t>Deal with minor conflicts before they become major ones</a:t>
            </a:r>
          </a:p>
          <a:p>
            <a:pPr lvl="2">
              <a:spcBef>
                <a:spcPts val="0"/>
              </a:spcBef>
            </a:pPr>
            <a:r>
              <a:rPr lang="en-US" sz="2400" i="1" dirty="0" smtClean="0"/>
              <a:t>Parties harden into adversarial positions as conflicts escalate </a:t>
            </a:r>
          </a:p>
          <a:p>
            <a:pPr lvl="1">
              <a:spcBef>
                <a:spcPts val="0"/>
              </a:spcBef>
            </a:pPr>
            <a:endParaRPr lang="en-US" dirty="0"/>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9150144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6631"/>
            <a:ext cx="7688263" cy="1371600"/>
          </a:xfrm>
        </p:spPr>
        <p:txBody>
          <a:bodyPr wrap="square" numCol="1" anchorCtr="0" compatLnSpc="1">
            <a:prstTxWarp prst="textNoShape">
              <a:avLst/>
            </a:prstTxWarp>
            <a:noAutofit/>
          </a:bodyPr>
          <a:lstStyle/>
          <a:p>
            <a:pPr eaLnBrk="1" hangingPunct="1">
              <a:defRPr/>
            </a:pPr>
            <a:r>
              <a:rPr lang="en-US" sz="4800" cap="none" dirty="0" smtClean="0">
                <a:latin typeface="Arial Black" charset="0"/>
              </a:rPr>
              <a:t>A Positive Approach to Conflict Resolution</a:t>
            </a:r>
            <a:endParaRPr lang="en-US" sz="4800" cap="none" dirty="0">
              <a:latin typeface="Arial Black" charset="0"/>
            </a:endParaRPr>
          </a:p>
        </p:txBody>
      </p:sp>
      <p:sp>
        <p:nvSpPr>
          <p:cNvPr id="45058" name="Content Placeholder 2"/>
          <p:cNvSpPr>
            <a:spLocks noGrp="1"/>
          </p:cNvSpPr>
          <p:nvPr>
            <p:ph idx="1"/>
          </p:nvPr>
        </p:nvSpPr>
        <p:spPr>
          <a:xfrm>
            <a:off x="457200" y="1768231"/>
            <a:ext cx="8407400" cy="4816231"/>
          </a:xfrm>
        </p:spPr>
        <p:txBody>
          <a:bodyPr/>
          <a:lstStyle/>
          <a:p>
            <a:pPr marL="0" indent="0" eaLnBrk="1" hangingPunct="1">
              <a:spcBef>
                <a:spcPct val="0"/>
              </a:spcBef>
              <a:spcAft>
                <a:spcPct val="0"/>
              </a:spcAft>
            </a:pPr>
            <a:r>
              <a:rPr lang="en-US" sz="3200" dirty="0">
                <a:latin typeface="Arial" charset="0"/>
              </a:rPr>
              <a:t>Distinguish </a:t>
            </a:r>
            <a:r>
              <a:rPr lang="en-US" sz="3200" dirty="0" smtClean="0">
                <a:latin typeface="Arial" charset="0"/>
              </a:rPr>
              <a:t>“positions” </a:t>
            </a:r>
            <a:r>
              <a:rPr lang="en-US" sz="3200" dirty="0">
                <a:latin typeface="Arial" charset="0"/>
              </a:rPr>
              <a:t>from </a:t>
            </a:r>
            <a:r>
              <a:rPr lang="en-US" sz="3200" dirty="0" smtClean="0">
                <a:latin typeface="Arial" charset="0"/>
              </a:rPr>
              <a:t>“interests”</a:t>
            </a:r>
          </a:p>
          <a:p>
            <a:pPr marL="114300" lvl="1" indent="0" eaLnBrk="1" hangingPunct="1">
              <a:spcBef>
                <a:spcPct val="0"/>
              </a:spcBef>
            </a:pPr>
            <a:r>
              <a:rPr lang="en-US" sz="3200" dirty="0">
                <a:latin typeface="Arial" charset="0"/>
              </a:rPr>
              <a:t> </a:t>
            </a:r>
            <a:r>
              <a:rPr lang="en-US" sz="3200" dirty="0" smtClean="0">
                <a:latin typeface="Arial" charset="0"/>
              </a:rPr>
              <a:t>(more on this later)</a:t>
            </a:r>
            <a:endParaRPr lang="en-US" sz="3200" dirty="0">
              <a:latin typeface="Arial" charset="0"/>
            </a:endParaRPr>
          </a:p>
          <a:p>
            <a:pPr marL="0" indent="0" eaLnBrk="1" hangingPunct="1">
              <a:spcBef>
                <a:spcPct val="0"/>
              </a:spcBef>
              <a:spcAft>
                <a:spcPct val="0"/>
              </a:spcAft>
            </a:pPr>
            <a:r>
              <a:rPr lang="en-US" sz="3200" dirty="0" smtClean="0">
                <a:latin typeface="Arial" charset="0"/>
              </a:rPr>
              <a:t>Search </a:t>
            </a:r>
            <a:r>
              <a:rPr lang="en-US" sz="3200" dirty="0">
                <a:latin typeface="Arial" charset="0"/>
              </a:rPr>
              <a:t>for a common </a:t>
            </a:r>
            <a:r>
              <a:rPr lang="en-US" sz="3200" dirty="0" smtClean="0">
                <a:latin typeface="Arial" charset="0"/>
              </a:rPr>
              <a:t>solution</a:t>
            </a:r>
          </a:p>
          <a:p>
            <a:pPr marL="114300" lvl="1" indent="0" eaLnBrk="1" hangingPunct="1">
              <a:spcBef>
                <a:spcPct val="0"/>
              </a:spcBef>
            </a:pPr>
            <a:r>
              <a:rPr lang="en-US" sz="3200" dirty="0">
                <a:latin typeface="Arial" charset="0"/>
              </a:rPr>
              <a:t> </a:t>
            </a:r>
            <a:r>
              <a:rPr lang="en-US" sz="3200" i="1" dirty="0" smtClean="0">
                <a:latin typeface="Arial" charset="0"/>
              </a:rPr>
              <a:t>Be mutual problem solvers</a:t>
            </a:r>
          </a:p>
          <a:p>
            <a:pPr marL="800100" lvl="2" indent="0" eaLnBrk="1" hangingPunct="1">
              <a:spcBef>
                <a:spcPct val="0"/>
              </a:spcBef>
            </a:pPr>
            <a:r>
              <a:rPr lang="en-US" sz="3200" i="1" dirty="0" smtClean="0">
                <a:latin typeface="Arial" charset="0"/>
              </a:rPr>
              <a:t> (not antagonists, blamers)</a:t>
            </a:r>
            <a:endParaRPr lang="en-US" sz="3200" i="1" dirty="0">
              <a:latin typeface="Arial" charset="0"/>
            </a:endParaRPr>
          </a:p>
          <a:p>
            <a:pPr marL="0" indent="0" eaLnBrk="1" hangingPunct="1">
              <a:spcBef>
                <a:spcPct val="0"/>
              </a:spcBef>
              <a:spcAft>
                <a:spcPct val="0"/>
              </a:spcAft>
            </a:pPr>
            <a:r>
              <a:rPr lang="en-US" sz="3200" dirty="0" smtClean="0">
                <a:latin typeface="Arial" charset="0"/>
              </a:rPr>
              <a:t>Emphasize </a:t>
            </a:r>
            <a:r>
              <a:rPr lang="en-US" sz="3200" dirty="0">
                <a:latin typeface="Arial" charset="0"/>
              </a:rPr>
              <a:t>commonality of </a:t>
            </a:r>
            <a:r>
              <a:rPr lang="en-US" sz="3200" dirty="0" smtClean="0">
                <a:latin typeface="Arial" charset="0"/>
              </a:rPr>
              <a:t>interests</a:t>
            </a:r>
          </a:p>
          <a:p>
            <a:pPr marL="114300" lvl="1" indent="0" eaLnBrk="1" hangingPunct="1">
              <a:spcBef>
                <a:spcPct val="0"/>
              </a:spcBef>
            </a:pPr>
            <a:r>
              <a:rPr lang="en-US" sz="3200" dirty="0" smtClean="0">
                <a:latin typeface="Arial" charset="0"/>
              </a:rPr>
              <a:t> </a:t>
            </a:r>
            <a:r>
              <a:rPr lang="en-US" sz="3200" i="1" dirty="0" smtClean="0">
                <a:latin typeface="Arial" charset="0"/>
              </a:rPr>
              <a:t>Look for win-win solutions</a:t>
            </a:r>
          </a:p>
          <a:p>
            <a:pPr marL="0" indent="0" eaLnBrk="1" hangingPunct="1">
              <a:spcBef>
                <a:spcPct val="0"/>
              </a:spcBef>
              <a:spcAft>
                <a:spcPct val="0"/>
              </a:spcAft>
            </a:pPr>
            <a:r>
              <a:rPr lang="en-US" sz="3200" dirty="0" smtClean="0">
                <a:latin typeface="Arial" charset="0"/>
              </a:rPr>
              <a:t>Focus </a:t>
            </a:r>
            <a:r>
              <a:rPr lang="en-US" sz="3200" dirty="0">
                <a:latin typeface="Arial" charset="0"/>
              </a:rPr>
              <a:t>on the future, not on the </a:t>
            </a:r>
            <a:r>
              <a:rPr lang="en-US" sz="3200" dirty="0" smtClean="0">
                <a:latin typeface="Arial" charset="0"/>
              </a:rPr>
              <a:t>past</a:t>
            </a:r>
          </a:p>
          <a:p>
            <a:pPr marL="114300" lvl="1" indent="0" eaLnBrk="1" hangingPunct="1">
              <a:spcBef>
                <a:spcPct val="0"/>
              </a:spcBef>
            </a:pPr>
            <a:r>
              <a:rPr lang="en-US" sz="3200" dirty="0">
                <a:latin typeface="Arial" charset="0"/>
              </a:rPr>
              <a:t> </a:t>
            </a:r>
            <a:r>
              <a:rPr lang="en-US" sz="3200" i="1" dirty="0" smtClean="0">
                <a:latin typeface="Arial" charset="0"/>
              </a:rPr>
              <a:t>Find a fair and lasting solution</a:t>
            </a:r>
            <a:endParaRPr lang="en-US" sz="3200" i="1" dirty="0">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30238" y="274638"/>
            <a:ext cx="8056562" cy="1201737"/>
          </a:xfrm>
        </p:spPr>
        <p:txBody>
          <a:bodyPr wrap="square" numCol="1" anchorCtr="0" compatLnSpc="1">
            <a:prstTxWarp prst="textNoShape">
              <a:avLst/>
            </a:prstTxWarp>
            <a:noAutofit/>
          </a:bodyPr>
          <a:lstStyle/>
          <a:p>
            <a:pPr eaLnBrk="1" hangingPunct="1">
              <a:defRPr/>
            </a:pPr>
            <a:r>
              <a:rPr lang="en-US" b="1" cap="none">
                <a:latin typeface="Arial Black" charset="0"/>
              </a:rPr>
              <a:t>POSITIONS, INTERESTS, &amp; ISSUES</a:t>
            </a:r>
          </a:p>
        </p:txBody>
      </p:sp>
      <p:sp>
        <p:nvSpPr>
          <p:cNvPr id="38914" name="Content Placeholder 2"/>
          <p:cNvSpPr>
            <a:spLocks noGrp="1"/>
          </p:cNvSpPr>
          <p:nvPr>
            <p:ph idx="1"/>
          </p:nvPr>
        </p:nvSpPr>
        <p:spPr>
          <a:xfrm>
            <a:off x="630238" y="1595438"/>
            <a:ext cx="8056562" cy="4926012"/>
          </a:xfrm>
        </p:spPr>
        <p:txBody>
          <a:bodyPr/>
          <a:lstStyle/>
          <a:p>
            <a:pPr marL="0" indent="0" eaLnBrk="1" hangingPunct="1">
              <a:spcBef>
                <a:spcPct val="0"/>
              </a:spcBef>
              <a:spcAft>
                <a:spcPct val="0"/>
              </a:spcAft>
            </a:pPr>
            <a:r>
              <a:rPr lang="en-US" sz="3200" dirty="0">
                <a:latin typeface="Arial" charset="0"/>
              </a:rPr>
              <a:t>Positions </a:t>
            </a:r>
          </a:p>
          <a:p>
            <a:pPr lvl="1" eaLnBrk="1" hangingPunct="1">
              <a:spcBef>
                <a:spcPct val="0"/>
              </a:spcBef>
            </a:pPr>
            <a:r>
              <a:rPr lang="en-US" sz="2800" dirty="0">
                <a:latin typeface="Arial" charset="0"/>
              </a:rPr>
              <a:t>Specific solutions which each party proposes</a:t>
            </a:r>
          </a:p>
          <a:p>
            <a:pPr lvl="2" eaLnBrk="1" hangingPunct="1">
              <a:spcBef>
                <a:spcPct val="0"/>
              </a:spcBef>
            </a:pPr>
            <a:r>
              <a:rPr lang="en-US" sz="2400" i="1" dirty="0">
                <a:latin typeface="Arial" charset="0"/>
              </a:rPr>
              <a:t>these are what they bring to the table</a:t>
            </a:r>
          </a:p>
          <a:p>
            <a:pPr marL="0" indent="0" eaLnBrk="1" hangingPunct="1">
              <a:spcBef>
                <a:spcPct val="0"/>
              </a:spcBef>
              <a:spcAft>
                <a:spcPct val="0"/>
              </a:spcAft>
            </a:pPr>
            <a:r>
              <a:rPr lang="en-US" sz="3200" dirty="0">
                <a:latin typeface="Arial" charset="0"/>
              </a:rPr>
              <a:t>Interests</a:t>
            </a:r>
          </a:p>
          <a:p>
            <a:pPr lvl="1" eaLnBrk="1" hangingPunct="1">
              <a:spcBef>
                <a:spcPct val="0"/>
              </a:spcBef>
            </a:pPr>
            <a:r>
              <a:rPr lang="en-US" sz="2800" dirty="0">
                <a:latin typeface="Arial" charset="0"/>
              </a:rPr>
              <a:t>Needs which must be satisfied for successful resolution</a:t>
            </a:r>
          </a:p>
          <a:p>
            <a:pPr lvl="2" eaLnBrk="1" hangingPunct="1">
              <a:spcBef>
                <a:spcPct val="0"/>
              </a:spcBef>
            </a:pPr>
            <a:r>
              <a:rPr lang="en-US" sz="2400" i="1" dirty="0" smtClean="0">
                <a:latin typeface="Arial" charset="0"/>
              </a:rPr>
              <a:t>often not immediately apparent</a:t>
            </a:r>
            <a:endParaRPr lang="en-US" altLang="ja-JP" i="1" dirty="0">
              <a:latin typeface="Arial" charset="0"/>
            </a:endParaRPr>
          </a:p>
          <a:p>
            <a:pPr marL="0" indent="0" eaLnBrk="1" hangingPunct="1">
              <a:spcBef>
                <a:spcPct val="0"/>
              </a:spcBef>
              <a:spcAft>
                <a:spcPct val="0"/>
              </a:spcAft>
            </a:pPr>
            <a:r>
              <a:rPr lang="en-US" sz="3200" dirty="0">
                <a:latin typeface="Arial" charset="0"/>
              </a:rPr>
              <a:t>Issues</a:t>
            </a:r>
          </a:p>
          <a:p>
            <a:pPr lvl="1" eaLnBrk="1" hangingPunct="1">
              <a:spcBef>
                <a:spcPct val="0"/>
              </a:spcBef>
            </a:pPr>
            <a:r>
              <a:rPr lang="en-US" sz="2800" dirty="0">
                <a:latin typeface="Arial" charset="0"/>
              </a:rPr>
              <a:t>Elements which can be addressed through negotiation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807330" y="152718"/>
            <a:ext cx="5441069" cy="1371600"/>
          </a:xfrm>
        </p:spPr>
        <p:txBody>
          <a:bodyPr>
            <a:normAutofit/>
          </a:bodyPr>
          <a:lstStyle/>
          <a:p>
            <a:r>
              <a:rPr lang="en-US" sz="5400" b="1" i="1" dirty="0" smtClean="0"/>
              <a:t>Examples</a:t>
            </a:r>
            <a:endParaRPr lang="en-US" sz="5400" b="1" i="1" dirty="0"/>
          </a:p>
        </p:txBody>
      </p:sp>
      <p:sp>
        <p:nvSpPr>
          <p:cNvPr id="3" name="Content Placeholder 2"/>
          <p:cNvSpPr>
            <a:spLocks noGrp="1"/>
          </p:cNvSpPr>
          <p:nvPr>
            <p:ph idx="1"/>
          </p:nvPr>
        </p:nvSpPr>
        <p:spPr>
          <a:xfrm>
            <a:off x="923700" y="1703117"/>
            <a:ext cx="7440927" cy="4728158"/>
          </a:xfrm>
        </p:spPr>
        <p:txBody>
          <a:bodyPr>
            <a:normAutofit fontScale="92500"/>
          </a:bodyPr>
          <a:lstStyle/>
          <a:p>
            <a:r>
              <a:rPr lang="en-US" sz="3200" b="1" dirty="0" smtClean="0"/>
              <a:t>Position (overt)</a:t>
            </a:r>
          </a:p>
          <a:p>
            <a:pPr lvl="1"/>
            <a:r>
              <a:rPr lang="en-US" sz="2800" i="1" dirty="0" smtClean="0"/>
              <a:t>Faculty member to Chair: “You have to get rid of that secretary!”</a:t>
            </a:r>
          </a:p>
          <a:p>
            <a:r>
              <a:rPr lang="en-US" sz="3200" b="1" dirty="0" smtClean="0"/>
              <a:t>Interest (underlying)</a:t>
            </a:r>
          </a:p>
          <a:p>
            <a:pPr lvl="1"/>
            <a:r>
              <a:rPr lang="en-US" sz="2800" i="1" dirty="0" smtClean="0"/>
              <a:t>He/she doesn’t respect me and it hurts my ego. I need to feel respected by the staff.</a:t>
            </a:r>
          </a:p>
          <a:p>
            <a:r>
              <a:rPr lang="en-US" sz="3200" b="1" dirty="0" smtClean="0"/>
              <a:t>Issue (can be addressed constructively)</a:t>
            </a:r>
          </a:p>
          <a:p>
            <a:pPr lvl="1"/>
            <a:r>
              <a:rPr lang="en-US" sz="2800" i="1" dirty="0" smtClean="0"/>
              <a:t>He/she puts other faculty requests ahead of my own.</a:t>
            </a:r>
          </a:p>
          <a:p>
            <a:pPr lvl="1"/>
            <a:endParaRPr lang="en-US" dirty="0" smtClean="0"/>
          </a:p>
          <a:p>
            <a:endParaRPr lang="en-US" dirty="0" smtClean="0"/>
          </a:p>
          <a:p>
            <a:pPr lvl="1"/>
            <a:endParaRPr lang="en-US" dirty="0"/>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8421234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1740</TotalTime>
  <Words>951</Words>
  <Application>Microsoft Macintosh PowerPoint</Application>
  <PresentationFormat>On-screen Show (4:3)</PresentationFormat>
  <Paragraphs>113</Paragraphs>
  <Slides>15</Slides>
  <Notes>0</Notes>
  <HiddenSlides>0</HiddenSlides>
  <MMClips>0</MMClips>
  <ScaleCrop>false</ScaleCrop>
  <HeadingPairs>
    <vt:vector size="4" baseType="variant">
      <vt:variant>
        <vt:lpstr>Design Template</vt:lpstr>
      </vt:variant>
      <vt:variant>
        <vt:i4>1</vt:i4>
      </vt:variant>
      <vt:variant>
        <vt:lpstr>Slide Titles</vt:lpstr>
      </vt:variant>
      <vt:variant>
        <vt:i4>15</vt:i4>
      </vt:variant>
    </vt:vector>
  </HeadingPairs>
  <TitlesOfParts>
    <vt:vector size="16" baseType="lpstr">
      <vt:lpstr>Essential</vt:lpstr>
      <vt:lpstr>Using Effective Communication Strategies to Reduce Conflict at Work:  Part 2     </vt:lpstr>
      <vt:lpstr>Case study # 1</vt:lpstr>
      <vt:lpstr>Main points from last time</vt:lpstr>
      <vt:lpstr>Conflict</vt:lpstr>
      <vt:lpstr>Conflict Styles</vt:lpstr>
      <vt:lpstr>Managing Conflicts at work</vt:lpstr>
      <vt:lpstr>A Positive Approach to Conflict Resolution</vt:lpstr>
      <vt:lpstr>POSITIONS, INTERESTS, &amp; ISSUES</vt:lpstr>
      <vt:lpstr>Examples</vt:lpstr>
      <vt:lpstr>Cialdini’s Principles of Ethical Influence</vt:lpstr>
      <vt:lpstr>Principles of Ethical Influence</vt:lpstr>
      <vt:lpstr>Slide 12</vt:lpstr>
      <vt:lpstr>How to fight clean (vs. dirty)</vt:lpstr>
      <vt:lpstr>Case study # 1</vt:lpstr>
      <vt:lpstr>Case study # 2</vt:lpstr>
    </vt:vector>
  </TitlesOfParts>
  <Company>NDSU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Committee Structure  and Service</dc:title>
  <dc:creator>jim</dc:creator>
  <cp:lastModifiedBy>Rebecca Mellem</cp:lastModifiedBy>
  <cp:revision>88</cp:revision>
  <cp:lastPrinted>2012-03-05T21:08:38Z</cp:lastPrinted>
  <dcterms:created xsi:type="dcterms:W3CDTF">2012-03-19T19:21:46Z</dcterms:created>
  <dcterms:modified xsi:type="dcterms:W3CDTF">2012-03-19T19:22:02Z</dcterms:modified>
</cp:coreProperties>
</file>