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sldIdLst>
    <p:sldId id="256" r:id="rId2"/>
    <p:sldId id="257" r:id="rId3"/>
    <p:sldId id="258" r:id="rId4"/>
    <p:sldId id="274" r:id="rId5"/>
    <p:sldId id="259" r:id="rId6"/>
    <p:sldId id="275" r:id="rId7"/>
    <p:sldId id="266" r:id="rId8"/>
    <p:sldId id="271" r:id="rId9"/>
    <p:sldId id="261" r:id="rId10"/>
    <p:sldId id="262" r:id="rId11"/>
    <p:sldId id="263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349" autoAdjust="0"/>
  </p:normalViewPr>
  <p:slideViewPr>
    <p:cSldViewPr>
      <p:cViewPr varScale="1">
        <p:scale>
          <a:sx n="141" d="100"/>
          <a:sy n="141" d="100"/>
        </p:scale>
        <p:origin x="-31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pen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green.template_graphics2.wm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0" y="2732088"/>
            <a:ext cx="73660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8" descr="green.template_graphics3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0" y="5883275"/>
            <a:ext cx="7366000" cy="1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3098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8676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178D88-53C8-4C45-BD71-0EE580558636}" type="datetimeFigureOut">
              <a:rPr lang="en-US" smtClean="0"/>
              <a:t>5/11/11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F9FAD-7408-4F7C-83B0-87ED544E8D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629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178D88-53C8-4C45-BD71-0EE580558636}" type="datetimeFigureOut">
              <a:rPr lang="en-US" smtClean="0"/>
              <a:t>5/11/11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F9FAD-7408-4F7C-83B0-87ED544E8D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521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178D88-53C8-4C45-BD71-0EE580558636}" type="datetimeFigureOut">
              <a:rPr lang="en-US" smtClean="0"/>
              <a:t>5/11/11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F9FAD-7408-4F7C-83B0-87ED544E8D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698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178D88-53C8-4C45-BD71-0EE580558636}" type="datetimeFigureOut">
              <a:rPr lang="en-US" smtClean="0"/>
              <a:t>5/11/11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F9FAD-7408-4F7C-83B0-87ED544E8D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76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178D88-53C8-4C45-BD71-0EE580558636}" type="datetimeFigureOut">
              <a:rPr lang="en-US" smtClean="0"/>
              <a:t>5/11/11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F9FAD-7408-4F7C-83B0-87ED544E8D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08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178D88-53C8-4C45-BD71-0EE580558636}" type="datetimeFigureOut">
              <a:rPr lang="en-US" smtClean="0"/>
              <a:t>5/11/11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F9FAD-7408-4F7C-83B0-87ED544E8D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62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178D88-53C8-4C45-BD71-0EE580558636}" type="datetimeFigureOut">
              <a:rPr lang="en-US" smtClean="0"/>
              <a:t>5/11/11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F9FAD-7408-4F7C-83B0-87ED544E8D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68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178D88-53C8-4C45-BD71-0EE580558636}" type="datetimeFigureOut">
              <a:rPr lang="en-US" smtClean="0"/>
              <a:t>5/11/11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F9FAD-7408-4F7C-83B0-87ED544E8D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068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178D88-53C8-4C45-BD71-0EE580558636}" type="datetimeFigureOut">
              <a:rPr lang="en-US" smtClean="0"/>
              <a:t>5/11/11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F9FAD-7408-4F7C-83B0-87ED544E8D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256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178D88-53C8-4C45-BD71-0EE580558636}" type="datetimeFigureOut">
              <a:rPr lang="en-US" smtClean="0"/>
              <a:t>5/11/11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F9FAD-7408-4F7C-83B0-87ED544E8D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971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178D88-53C8-4C45-BD71-0EE580558636}" type="datetimeFigureOut">
              <a:rPr lang="en-US" smtClean="0"/>
              <a:t>5/11/11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F9FAD-7408-4F7C-83B0-87ED544E8D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780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1409"/>
            </a:gs>
            <a:gs pos="2000">
              <a:srgbClr val="00564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7178D88-53C8-4C45-BD71-0EE580558636}" type="datetimeFigureOut">
              <a:rPr lang="en-US" smtClean="0"/>
              <a:t>5/11/11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ED1F9FAD-7408-4F7C-83B0-87ED544E8D0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31" name="Picture 15" descr="green.template_graphics2.wmf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6164263"/>
            <a:ext cx="24638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FFCF0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FCF01"/>
          </a:solidFill>
          <a:latin typeface="Arial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FCF01"/>
          </a:solidFill>
          <a:latin typeface="Arial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FCF01"/>
          </a:solidFill>
          <a:latin typeface="Arial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FCF0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-NDSU Tuition Cap Exception-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Campus Community Request</a:t>
            </a:r>
            <a:br>
              <a:rPr lang="en-US" dirty="0" smtClean="0"/>
            </a:br>
            <a:r>
              <a:rPr lang="en-US" dirty="0" smtClean="0"/>
              <a:t>From the Students, Faculty and Staff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9144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Dr. Dean L. Bresciani, President</a:t>
            </a:r>
          </a:p>
          <a:p>
            <a:r>
              <a:rPr lang="en-US" dirty="0" smtClean="0"/>
              <a:t>North Dakota State University</a:t>
            </a:r>
          </a:p>
          <a:p>
            <a:r>
              <a:rPr lang="en-US" dirty="0" smtClean="0"/>
              <a:t>SBHE; May 9,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60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Campus Community 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4754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NDSU has never before been more successful, more productive or contributed more to North Dakota:</a:t>
            </a:r>
          </a:p>
          <a:p>
            <a:endParaRPr lang="en-US" dirty="0" smtClean="0"/>
          </a:p>
          <a:p>
            <a:r>
              <a:rPr lang="en-US" dirty="0" smtClean="0"/>
              <a:t>But can no longer maintain what it is doing</a:t>
            </a:r>
          </a:p>
          <a:p>
            <a:endParaRPr lang="en-US" dirty="0" smtClean="0"/>
          </a:p>
          <a:p>
            <a:r>
              <a:rPr lang="en-US" dirty="0" smtClean="0"/>
              <a:t>SIMPLY PUT, NOTHING LEFT TO CUT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178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Campus Community 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b="1" dirty="0" smtClean="0"/>
              <a:t>Illustratively, that means of the general fund appropriated departments at NDSU: </a:t>
            </a:r>
            <a:r>
              <a:rPr lang="en-US" sz="3600" b="1" dirty="0"/>
              <a:t>				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 “Average” department: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Salaries-Faculty</a:t>
            </a:r>
            <a:r>
              <a:rPr lang="en-US" dirty="0"/>
              <a:t>		</a:t>
            </a:r>
            <a:r>
              <a:rPr lang="en-US" dirty="0" smtClean="0"/>
              <a:t>	$1,200,000.00 </a:t>
            </a:r>
            <a:r>
              <a:rPr lang="en-US" dirty="0"/>
              <a:t>	</a:t>
            </a:r>
            <a:r>
              <a:rPr lang="en-US" dirty="0" smtClean="0"/>
              <a:t>81.91%</a:t>
            </a:r>
            <a:endParaRPr lang="en-US" dirty="0"/>
          </a:p>
          <a:p>
            <a:r>
              <a:rPr lang="en-US" dirty="0" smtClean="0"/>
              <a:t>Salaries-Staff       		$125,000.00 </a:t>
            </a:r>
            <a:r>
              <a:rPr lang="en-US" dirty="0"/>
              <a:t>	</a:t>
            </a:r>
            <a:r>
              <a:rPr lang="en-US" dirty="0" smtClean="0"/>
              <a:t>8.53</a:t>
            </a:r>
            <a:r>
              <a:rPr lang="en-US" dirty="0"/>
              <a:t>%	</a:t>
            </a:r>
          </a:p>
          <a:p>
            <a:r>
              <a:rPr lang="en-US" dirty="0"/>
              <a:t>Salaries-other/grad	</a:t>
            </a:r>
            <a:r>
              <a:rPr lang="en-US" dirty="0" smtClean="0"/>
              <a:t>	$100,000.00 </a:t>
            </a:r>
            <a:r>
              <a:rPr lang="en-US" dirty="0"/>
              <a:t>	</a:t>
            </a:r>
            <a:r>
              <a:rPr lang="en-US" dirty="0" smtClean="0"/>
              <a:t>6.83</a:t>
            </a:r>
            <a:r>
              <a:rPr lang="en-US" dirty="0"/>
              <a:t>%	</a:t>
            </a:r>
          </a:p>
          <a:p>
            <a:r>
              <a:rPr lang="en-US" dirty="0"/>
              <a:t>Operating			</a:t>
            </a:r>
            <a:r>
              <a:rPr lang="en-US" dirty="0" smtClean="0"/>
              <a:t>		$40,000.00 </a:t>
            </a:r>
            <a:r>
              <a:rPr lang="en-US" dirty="0"/>
              <a:t>	</a:t>
            </a:r>
            <a:r>
              <a:rPr lang="en-US" dirty="0" smtClean="0"/>
              <a:t>	2.73</a:t>
            </a:r>
            <a:r>
              <a:rPr lang="en-US" dirty="0"/>
              <a:t>%	</a:t>
            </a:r>
          </a:p>
          <a:p>
            <a:endParaRPr lang="en-US" dirty="0" smtClean="0"/>
          </a:p>
          <a:p>
            <a:r>
              <a:rPr lang="en-US" dirty="0" smtClean="0"/>
              <a:t>TOTAL: $1,465,000.00 annually for a SINGLE “average” department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71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Campus Community Request: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9067800" cy="4800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400" b="1" dirty="0" smtClean="0"/>
              <a:t>STUDENTS</a:t>
            </a:r>
            <a:r>
              <a:rPr lang="en-US" sz="3400" dirty="0" smtClean="0"/>
              <a:t>, with strong faculty and staff agreement, are:</a:t>
            </a:r>
          </a:p>
          <a:p>
            <a:endParaRPr lang="en-US" dirty="0"/>
          </a:p>
          <a:p>
            <a:r>
              <a:rPr lang="en-US" sz="3400" b="1" dirty="0" smtClean="0"/>
              <a:t>NOT</a:t>
            </a:r>
            <a:r>
              <a:rPr lang="en-US" sz="3400" dirty="0" smtClean="0"/>
              <a:t> asking for an additional state or legislative allocation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3400" b="1" dirty="0" smtClean="0"/>
              <a:t>NOT</a:t>
            </a:r>
            <a:r>
              <a:rPr lang="en-US" sz="3400" dirty="0" smtClean="0"/>
              <a:t> asking for changed or additional SBHE allocation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3400" b="1" dirty="0" smtClean="0"/>
              <a:t>ONLY</a:t>
            </a:r>
            <a:r>
              <a:rPr lang="en-US" sz="3400" dirty="0" smtClean="0"/>
              <a:t> asking to </a:t>
            </a:r>
            <a:r>
              <a:rPr lang="en-US" sz="3400" b="1" u="sng" dirty="0" smtClean="0"/>
              <a:t>increase their own tuition</a:t>
            </a:r>
            <a:r>
              <a:rPr lang="en-US" sz="3400" dirty="0" smtClean="0"/>
              <a:t>, to protect the educational experience they appreciate as one of the best and most affordable in the country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from the annual average of 8.15% to 8.8%...so that NDSU can simply “break even”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99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Campus Community 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For 11 years in a row, NDSU has experienced record admissions demand from students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y SBHE policy, NDSU has limited control over admissions</a:t>
            </a:r>
          </a:p>
          <a:p>
            <a:endParaRPr lang="en-US" dirty="0" smtClean="0"/>
          </a:p>
          <a:p>
            <a:r>
              <a:rPr lang="en-US" dirty="0" smtClean="0"/>
              <a:t>Over the same timeframe, NDSU research productivity has more than tripled</a:t>
            </a:r>
          </a:p>
          <a:p>
            <a:endParaRPr lang="en-US" dirty="0" smtClean="0"/>
          </a:p>
          <a:p>
            <a:r>
              <a:rPr lang="en-US" dirty="0" smtClean="0"/>
              <a:t>NDSU over the past decade: 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s the second leading economic engine in ND</a:t>
            </a:r>
          </a:p>
          <a:p>
            <a:pPr lvl="1"/>
            <a:r>
              <a:rPr lang="en-US" dirty="0" smtClean="0"/>
              <a:t>is the largest and most productive System campus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reates more new technologies, long-term businesses, and jobs, than any other aspect of ND</a:t>
            </a:r>
          </a:p>
          <a:p>
            <a:pPr lvl="1"/>
            <a:r>
              <a:rPr lang="en-US" dirty="0" smtClean="0"/>
              <a:t>history making national </a:t>
            </a:r>
            <a:r>
              <a:rPr lang="en-US" dirty="0"/>
              <a:t>&amp;</a:t>
            </a:r>
            <a:r>
              <a:rPr lang="en-US" dirty="0" smtClean="0"/>
              <a:t> international recognition for 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15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Campus Community 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5105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However, over the same timeframe--based on the historic/current System funding mechanism of peer equity: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NDSU has received a steadily diminishing level of support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From 55% to 39% of peers</a:t>
            </a:r>
          </a:p>
          <a:p>
            <a:endParaRPr lang="en-US" dirty="0" smtClean="0"/>
          </a:p>
          <a:p>
            <a:r>
              <a:rPr lang="en-US" dirty="0" smtClean="0"/>
              <a:t>Now the </a:t>
            </a:r>
            <a:r>
              <a:rPr lang="en-US" b="1" u="sng" dirty="0" smtClean="0"/>
              <a:t>lowest</a:t>
            </a:r>
            <a:r>
              <a:rPr lang="en-US" dirty="0" smtClean="0"/>
              <a:t> of all 11 System campuses</a:t>
            </a:r>
          </a:p>
          <a:p>
            <a:endParaRPr lang="en-US" dirty="0" smtClean="0"/>
          </a:p>
          <a:p>
            <a:r>
              <a:rPr lang="en-US" dirty="0" smtClean="0"/>
              <a:t>Even with this request, </a:t>
            </a:r>
            <a:r>
              <a:rPr lang="en-US" b="1" u="sng" dirty="0" smtClean="0"/>
              <a:t>will remain the lowest</a:t>
            </a:r>
            <a:r>
              <a:rPr lang="en-US" b="1" dirty="0" smtClean="0"/>
              <a:t> </a:t>
            </a:r>
            <a:r>
              <a:rPr lang="en-US" dirty="0" smtClean="0"/>
              <a:t>of all 11 System campuses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926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4000" dirty="0" smtClean="0"/>
              <a:t>A Campus Community Request</a:t>
            </a:r>
            <a:endParaRPr lang="en-US" sz="4000" dirty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97" t="16657" r="16661" b="17261"/>
          <a:stretch/>
        </p:blipFill>
        <p:spPr bwMode="auto">
          <a:xfrm>
            <a:off x="304800" y="1219200"/>
            <a:ext cx="8521112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0018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Campus Community 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91600" cy="4648201"/>
          </a:xfrm>
        </p:spPr>
        <p:txBody>
          <a:bodyPr/>
          <a:lstStyle/>
          <a:p>
            <a:r>
              <a:rPr lang="en-US" dirty="0" smtClean="0"/>
              <a:t>The peer equity model, or its calculus, has increasingly become recognized as flawed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 simple “per-student” model of ND general fund allocation might be another way of looking at NDSU’s current situation</a:t>
            </a:r>
            <a:endParaRPr lang="en-US" sz="1800" dirty="0" smtClean="0"/>
          </a:p>
          <a:p>
            <a:pPr lvl="1"/>
            <a:endParaRPr lang="en-US" sz="1800" dirty="0" smtClean="0"/>
          </a:p>
          <a:p>
            <a:pPr lvl="1"/>
            <a:r>
              <a:rPr lang="en-US" sz="2400" dirty="0"/>
              <a:t>w</a:t>
            </a:r>
            <a:r>
              <a:rPr lang="en-US" sz="2400" dirty="0" smtClean="0"/>
              <a:t>e all want taxpayer higher ed support to be well invested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063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4000" dirty="0" smtClean="0"/>
              <a:t>A Campus Community Request</a:t>
            </a:r>
            <a:endParaRPr lang="en-US" sz="4000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8229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411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1066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1800" dirty="0" smtClean="0"/>
              <a:t>																	</a:t>
            </a:r>
            <a:r>
              <a:rPr lang="en-US" sz="2000" dirty="0" smtClean="0"/>
              <a:t>Allocation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							       										</a:t>
            </a:r>
            <a:r>
              <a:rPr lang="en-US" sz="2000" dirty="0" smtClean="0"/>
              <a:t>Per FTE</a:t>
            </a:r>
            <a:br>
              <a:rPr lang="en-US" sz="2000" dirty="0" smtClean="0"/>
            </a:br>
            <a:r>
              <a:rPr lang="en-US" sz="2000" dirty="0" smtClean="0"/>
              <a:t>Campus				General Fund Budget    FTE Students				Student </a:t>
            </a:r>
            <a:br>
              <a:rPr lang="en-US" sz="2000" dirty="0" smtClean="0"/>
            </a:br>
            <a:r>
              <a:rPr lang="en-US" sz="2000" dirty="0"/>
              <a:t>	</a:t>
            </a:r>
            <a:r>
              <a:rPr lang="en-US" sz="2000" dirty="0" smtClean="0"/>
              <a:t>																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7659047"/>
              </p:ext>
            </p:extLst>
          </p:nvPr>
        </p:nvGraphicFramePr>
        <p:xfrm>
          <a:off x="228600" y="1023022"/>
          <a:ext cx="8686800" cy="46157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3273"/>
                <a:gridCol w="2484927"/>
                <a:gridCol w="1303494"/>
                <a:gridCol w="2735106"/>
              </a:tblGrid>
              <a:tr h="340544"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VCSU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$16,368,001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     1,790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$9,144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</a:tr>
              <a:tr h="340544"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MaSU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$11,629,616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     1,366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$8,514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</a:tr>
              <a:tr h="340544"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NDSCS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$31,607,155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     4,293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$7,362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</a:tr>
              <a:tr h="340544"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WSC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$7,696,999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     1,143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$6,734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</a:tr>
              <a:tr h="340544"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MiSU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$34,623,707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     5,834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$5,935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</a:tr>
              <a:tr h="340544"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UND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$125,036,783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  21,647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$5,776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</a:tr>
              <a:tr h="673620"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b="0" i="1" u="none" strike="noStrike" baseline="0" dirty="0" smtClean="0">
                          <a:effectLst/>
                        </a:rPr>
                        <a:t>UND SOMS</a:t>
                      </a:r>
                      <a:endParaRPr lang="en-US" sz="2300" b="0" i="1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71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b="0" i="1" u="none" strike="noStrike" baseline="0" dirty="0">
                          <a:effectLst/>
                        </a:rPr>
                        <a:t>$41,115,401 </a:t>
                      </a:r>
                      <a:endParaRPr lang="en-US" sz="2300" b="0" i="1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b="0" i="1" u="none" strike="noStrike" baseline="0" dirty="0">
                          <a:effectLst/>
                        </a:rPr>
                        <a:t>     1,677 </a:t>
                      </a:r>
                      <a:endParaRPr lang="en-US" sz="2300" b="0" i="1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b="0" i="1" u="none" strike="noStrike" baseline="0" dirty="0">
                          <a:effectLst/>
                        </a:rPr>
                        <a:t>$24,517 </a:t>
                      </a:r>
                      <a:endParaRPr lang="en-US" sz="2300" b="0" i="1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</a:tr>
              <a:tr h="340544"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DCB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$5,862,372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     1,030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$5,692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</a:tr>
              <a:tr h="340544"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DSU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$21,223,737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     4,255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$4,988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</a:tr>
              <a:tr h="340544"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LRSC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$7,956,210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     1,789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$4,447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</a:tr>
              <a:tr h="340544"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b="1" u="none" strike="noStrike" dirty="0">
                          <a:effectLst/>
                        </a:rPr>
                        <a:t>NDSU</a:t>
                      </a:r>
                      <a:endParaRPr lang="en-US" sz="2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b="1" u="none" strike="noStrike" dirty="0">
                          <a:effectLst/>
                        </a:rPr>
                        <a:t>$108,367,622 </a:t>
                      </a:r>
                      <a:endParaRPr lang="en-US" sz="2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b="1" u="none" strike="noStrike" dirty="0">
                          <a:effectLst/>
                        </a:rPr>
                        <a:t>  25,285 </a:t>
                      </a:r>
                      <a:endParaRPr lang="en-US" sz="2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b="1" u="none" strike="noStrike" dirty="0">
                          <a:effectLst/>
                        </a:rPr>
                        <a:t>$4,286 </a:t>
                      </a:r>
                      <a:endParaRPr lang="en-US" sz="2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</a:tr>
              <a:tr h="340544"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BSC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$24,204,005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300" u="none" strike="noStrike" dirty="0">
                          <a:effectLst/>
                        </a:rPr>
                        <a:t>     6,368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300" u="none" strike="noStrike" dirty="0">
                          <a:effectLst/>
                        </a:rPr>
                        <a:t>$3,801 </a:t>
                      </a:r>
                      <a:endParaRPr lang="en-US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858" marR="7858" marT="7858" marB="0" anchor="b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2400" y="5638800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</a:rPr>
              <a:t>Based on 2009-11 Adjusted State General Fund Operating Base </a:t>
            </a:r>
            <a:r>
              <a:rPr lang="en-US" sz="1100" b="1" dirty="0" smtClean="0">
                <a:solidFill>
                  <a:schemeClr val="bg1"/>
                </a:solidFill>
              </a:rPr>
              <a:t>Appropriation; prepared </a:t>
            </a:r>
            <a:r>
              <a:rPr lang="en-US" sz="1100" b="1" dirty="0">
                <a:solidFill>
                  <a:schemeClr val="bg1"/>
                </a:solidFill>
              </a:rPr>
              <a:t>by Legislative Council staff May 2011 </a:t>
            </a:r>
            <a:r>
              <a:rPr lang="en-US" b="1" dirty="0">
                <a:solidFill>
                  <a:schemeClr val="bg1"/>
                </a:solidFill>
              </a:rPr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16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4000" dirty="0"/>
              <a:t>A Campus Community Request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79004604"/>
              </p:ext>
            </p:extLst>
          </p:nvPr>
        </p:nvGraphicFramePr>
        <p:xfrm>
          <a:off x="4724400" y="1295400"/>
          <a:ext cx="3962400" cy="45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4167"/>
                <a:gridCol w="1523648"/>
                <a:gridCol w="974585"/>
              </a:tblGrid>
              <a:tr h="6482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Year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Annual FT Tuition Rate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% Increase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20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2002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$2,754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5.80%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20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2003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$2,904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5.50%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20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2004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$3,374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16.20%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20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2005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$3,981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18.00%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20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$4,359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9.50%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20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$4,773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9.50%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20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$5,013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5.00%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20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2009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$5,264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5.00%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78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$5,448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3.50%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20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$5,639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3.50%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20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 year avg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8.15%</a:t>
                      </a:r>
                      <a:endParaRPr 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58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2012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$6,135 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8.80%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143000"/>
            <a:ext cx="4648200" cy="5334000"/>
          </a:xfrm>
        </p:spPr>
        <p:txBody>
          <a:bodyPr/>
          <a:lstStyle/>
          <a:p>
            <a:r>
              <a:rPr lang="en-US" dirty="0" smtClean="0"/>
              <a:t>It may be helpful to know:</a:t>
            </a:r>
          </a:p>
          <a:p>
            <a:endParaRPr lang="en-US" dirty="0" smtClean="0"/>
          </a:p>
          <a:p>
            <a:r>
              <a:rPr lang="en-US" dirty="0"/>
              <a:t>R</a:t>
            </a:r>
            <a:r>
              <a:rPr lang="en-US" dirty="0" smtClean="0"/>
              <a:t>equest is</a:t>
            </a:r>
            <a:r>
              <a:rPr lang="en-US" b="1" dirty="0" smtClean="0"/>
              <a:t> consistent</a:t>
            </a:r>
            <a:r>
              <a:rPr lang="en-US" dirty="0" smtClean="0"/>
              <a:t> with NDSU’s annual tuition increase average for the past decade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8.8 vs. 8.15</a:t>
            </a:r>
          </a:p>
          <a:p>
            <a:pPr lvl="1"/>
            <a:r>
              <a:rPr lang="en-US" sz="2000" dirty="0" smtClean="0"/>
              <a:t>a </a:t>
            </a:r>
            <a:r>
              <a:rPr lang="en-US" sz="4800" b="1" dirty="0" smtClean="0"/>
              <a:t>.</a:t>
            </a:r>
            <a:r>
              <a:rPr lang="en-US" sz="2000" b="1" dirty="0" smtClean="0"/>
              <a:t>65%</a:t>
            </a:r>
            <a:r>
              <a:rPr lang="en-US" sz="2000" dirty="0" smtClean="0"/>
              <a:t> change?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58191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Campus Community 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915400" cy="579120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7400" b="1" u="sng" dirty="0"/>
              <a:t>E</a:t>
            </a:r>
            <a:r>
              <a:rPr lang="en-US" sz="7400" b="1" u="sng" dirty="0" smtClean="0"/>
              <a:t>xpense reduction a constant priority for the past two years</a:t>
            </a:r>
          </a:p>
          <a:p>
            <a:r>
              <a:rPr lang="en-US" sz="7400" dirty="0" smtClean="0"/>
              <a:t>Illustrative measures to control costs/balance budget:</a:t>
            </a:r>
            <a:endParaRPr lang="en-US" sz="7400" dirty="0"/>
          </a:p>
          <a:p>
            <a:pPr lvl="1"/>
            <a:r>
              <a:rPr lang="en-US" sz="5500" dirty="0"/>
              <a:t>10% for academic </a:t>
            </a:r>
            <a:r>
              <a:rPr lang="en-US" sz="5500" dirty="0" smtClean="0"/>
              <a:t>departments, in spite record enrollment growth</a:t>
            </a:r>
            <a:r>
              <a:rPr lang="en-US" sz="5500" dirty="0"/>
              <a:t>		</a:t>
            </a:r>
          </a:p>
          <a:p>
            <a:pPr lvl="1"/>
            <a:r>
              <a:rPr lang="en-US" sz="5500" dirty="0"/>
              <a:t>19% for </a:t>
            </a:r>
            <a:r>
              <a:rPr lang="en-US" sz="5500" dirty="0" smtClean="0"/>
              <a:t>all/other administrative areas, in spite of record enrollment growth</a:t>
            </a:r>
          </a:p>
          <a:p>
            <a:pPr lvl="1"/>
            <a:r>
              <a:rPr lang="en-US" sz="5500" dirty="0" smtClean="0"/>
              <a:t>Not filling senior leadership, many full time, and even part time positions</a:t>
            </a:r>
          </a:p>
          <a:p>
            <a:pPr lvl="1"/>
            <a:r>
              <a:rPr lang="en-US" sz="5500" dirty="0" smtClean="0"/>
              <a:t>Increasing number of unfilled department chair positions; lack of funds</a:t>
            </a:r>
          </a:p>
          <a:p>
            <a:pPr lvl="1"/>
            <a:r>
              <a:rPr lang="en-US" sz="5500" dirty="0" smtClean="0"/>
              <a:t>President must personally approve filling any position on the NDSU campus</a:t>
            </a:r>
          </a:p>
          <a:p>
            <a:pPr lvl="1"/>
            <a:r>
              <a:rPr lang="en-US" sz="5500" dirty="0" smtClean="0"/>
              <a:t>Cancelling leased classrooms even though space in critically short supply</a:t>
            </a:r>
          </a:p>
          <a:p>
            <a:endParaRPr lang="en-US" sz="4400" dirty="0" smtClean="0"/>
          </a:p>
          <a:p>
            <a:r>
              <a:rPr lang="en-US" sz="7400" dirty="0" smtClean="0"/>
              <a:t>Auxiliary reserves have been tapped to extent possible</a:t>
            </a:r>
            <a:r>
              <a:rPr lang="en-US" sz="3200" dirty="0"/>
              <a:t>	</a:t>
            </a:r>
            <a:endParaRPr lang="en-US" sz="3200" dirty="0" smtClean="0"/>
          </a:p>
          <a:p>
            <a:endParaRPr lang="en-US" sz="4400" dirty="0" smtClean="0"/>
          </a:p>
          <a:p>
            <a:r>
              <a:rPr lang="en-US" sz="7400" dirty="0" smtClean="0"/>
              <a:t>Faculty/Staff professional </a:t>
            </a:r>
            <a:r>
              <a:rPr lang="en-US" sz="7400" dirty="0"/>
              <a:t>development grant </a:t>
            </a:r>
            <a:r>
              <a:rPr lang="en-US" sz="7400" dirty="0" smtClean="0"/>
              <a:t>discontinued</a:t>
            </a:r>
            <a:endParaRPr lang="en-US" sz="5500" dirty="0" smtClean="0"/>
          </a:p>
          <a:p>
            <a:endParaRPr lang="en-US" sz="5500" dirty="0" smtClean="0"/>
          </a:p>
          <a:p>
            <a:r>
              <a:rPr lang="en-US" sz="7400" dirty="0" smtClean="0"/>
              <a:t>Reduced </a:t>
            </a:r>
            <a:r>
              <a:rPr lang="en-US" sz="7400" dirty="0"/>
              <a:t>to </a:t>
            </a:r>
            <a:r>
              <a:rPr lang="en-US" sz="7400" dirty="0" smtClean="0"/>
              <a:t>almost non-existent </a:t>
            </a:r>
            <a:r>
              <a:rPr lang="en-US" sz="7400" dirty="0"/>
              <a:t>marketing efforts</a:t>
            </a:r>
            <a:r>
              <a:rPr lang="en-US" sz="5500" dirty="0"/>
              <a:t>				</a:t>
            </a:r>
            <a:endParaRPr lang="en-US" sz="5500" dirty="0" smtClean="0"/>
          </a:p>
          <a:p>
            <a:endParaRPr lang="en-US" sz="5500" dirty="0" smtClean="0"/>
          </a:p>
          <a:p>
            <a:r>
              <a:rPr lang="en-US" sz="7400" dirty="0" smtClean="0"/>
              <a:t>Reduced already low student scholarships by $1,000,000</a:t>
            </a:r>
            <a:endParaRPr lang="en-US" sz="7400" dirty="0"/>
          </a:p>
        </p:txBody>
      </p:sp>
    </p:spTree>
    <p:extLst>
      <p:ext uri="{BB962C8B-B14F-4D97-AF65-F5344CB8AC3E}">
        <p14:creationId xmlns:p14="http://schemas.microsoft.com/office/powerpoint/2010/main" val="1912873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ndsu-temp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ndsu-template1 green</Template>
  <TotalTime>673</TotalTime>
  <Words>615</Words>
  <Application>Microsoft Macintosh PowerPoint</Application>
  <PresentationFormat>On-screen Show (4:3)</PresentationFormat>
  <Paragraphs>173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ndsu-template1</vt:lpstr>
      <vt:lpstr>-NDSU Tuition Cap Exception-  A Campus Community Request From the Students, Faculty and Staff</vt:lpstr>
      <vt:lpstr>A Campus Community Request</vt:lpstr>
      <vt:lpstr>A Campus Community Request</vt:lpstr>
      <vt:lpstr>A Campus Community Request</vt:lpstr>
      <vt:lpstr>A Campus Community Request</vt:lpstr>
      <vt:lpstr>A Campus Community Request</vt:lpstr>
      <vt:lpstr>                 Allocation                         Per FTE Campus    General Fund Budget    FTE Students    Student                   </vt:lpstr>
      <vt:lpstr>A Campus Community Request</vt:lpstr>
      <vt:lpstr>A Campus Community Request</vt:lpstr>
      <vt:lpstr>A Campus Community Request</vt:lpstr>
      <vt:lpstr>A Campus Community Request</vt:lpstr>
      <vt:lpstr>A Campus Community Request: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NDSU Tuition Cap Exception: A Campus Community Request</dc:title>
  <dc:creator>Windows User</dc:creator>
  <cp:lastModifiedBy>Janelle Kistner</cp:lastModifiedBy>
  <cp:revision>40</cp:revision>
  <dcterms:created xsi:type="dcterms:W3CDTF">2011-05-07T21:24:49Z</dcterms:created>
  <dcterms:modified xsi:type="dcterms:W3CDTF">2011-05-11T15:52:51Z</dcterms:modified>
</cp:coreProperties>
</file>