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7" r:id="rId3"/>
    <p:sldId id="288" r:id="rId4"/>
    <p:sldId id="259" r:id="rId5"/>
    <p:sldId id="280" r:id="rId6"/>
    <p:sldId id="267" r:id="rId7"/>
    <p:sldId id="273" r:id="rId8"/>
    <p:sldId id="289" r:id="rId9"/>
    <p:sldId id="268" r:id="rId10"/>
    <p:sldId id="290" r:id="rId11"/>
    <p:sldId id="291" r:id="rId12"/>
    <p:sldId id="286" r:id="rId13"/>
    <p:sldId id="292" r:id="rId14"/>
    <p:sldId id="281" r:id="rId15"/>
    <p:sldId id="263" r:id="rId16"/>
    <p:sldId id="266" r:id="rId17"/>
    <p:sldId id="270" r:id="rId18"/>
    <p:sldId id="287" r:id="rId19"/>
    <p:sldId id="293" r:id="rId20"/>
    <p:sldId id="258" r:id="rId21"/>
    <p:sldId id="282" r:id="rId22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633"/>
    <a:srgbClr val="0057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09ACC6-AEB4-4939-9564-93CA55F6403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656EE3-A5E9-4812-AA30-BBBE9FE6C6C4}">
      <dgm:prSet/>
      <dgm:spPr>
        <a:solidFill>
          <a:srgbClr val="00B050"/>
        </a:solidFill>
      </dgm:spPr>
      <dgm:t>
        <a:bodyPr/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rPr>
            <a:t>NDSU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rPr>
            <a:t>Colleges</a:t>
          </a:r>
        </a:p>
      </dgm:t>
    </dgm:pt>
    <dgm:pt modelId="{2F7E83B9-224B-4A34-BC71-FF9C03331D2C}" type="parTrans" cxnId="{119A4194-8534-4D6A-9DD3-3395D8145FC0}">
      <dgm:prSet/>
      <dgm:spPr/>
      <dgm:t>
        <a:bodyPr/>
        <a:lstStyle/>
        <a:p>
          <a:endParaRPr lang="en-US"/>
        </a:p>
      </dgm:t>
    </dgm:pt>
    <dgm:pt modelId="{8226DC48-3217-4AB3-BFE8-CBA2C9C75A1F}" type="sibTrans" cxnId="{119A4194-8534-4D6A-9DD3-3395D8145FC0}">
      <dgm:prSet/>
      <dgm:spPr/>
      <dgm:t>
        <a:bodyPr/>
        <a:lstStyle/>
        <a:p>
          <a:endParaRPr lang="en-US"/>
        </a:p>
      </dgm:t>
    </dgm:pt>
    <dgm:pt modelId="{83361AAA-63DB-4AD7-BE45-651692045320}">
      <dgm:prSet custT="1"/>
      <dgm:spPr>
        <a:solidFill>
          <a:srgbClr val="FFC000"/>
        </a:solidFill>
      </dgm:spPr>
      <dgm:t>
        <a:bodyPr/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Agriculture,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Food Systems, &amp;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Natural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Resources</a:t>
          </a:r>
        </a:p>
      </dgm:t>
    </dgm:pt>
    <dgm:pt modelId="{3FF2A364-A00D-4A03-B49E-03B1BC120EB0}" type="parTrans" cxnId="{575D74DE-7DD5-4912-A548-017FF25E7289}">
      <dgm:prSet/>
      <dgm:spPr/>
      <dgm:t>
        <a:bodyPr/>
        <a:lstStyle/>
        <a:p>
          <a:endParaRPr lang="en-US"/>
        </a:p>
      </dgm:t>
    </dgm:pt>
    <dgm:pt modelId="{1435D39C-0D71-4549-904A-62567E978AB0}" type="sibTrans" cxnId="{575D74DE-7DD5-4912-A548-017FF25E7289}">
      <dgm:prSet/>
      <dgm:spPr/>
      <dgm:t>
        <a:bodyPr/>
        <a:lstStyle/>
        <a:p>
          <a:endParaRPr lang="en-US"/>
        </a:p>
      </dgm:t>
    </dgm:pt>
    <dgm:pt modelId="{B92E1417-5E95-4B7A-9AD2-E1F23CAFDC64}">
      <dgm:prSet custT="1"/>
      <dgm:spPr>
        <a:solidFill>
          <a:srgbClr val="FFC000"/>
        </a:solidFill>
      </dgm:spPr>
      <dgm:t>
        <a:bodyPr/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Arts,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Humanities &amp;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Social Sciences</a:t>
          </a:r>
        </a:p>
      </dgm:t>
    </dgm:pt>
    <dgm:pt modelId="{5F8AA837-E83F-471D-BA77-A1AAE5ACA2F2}" type="parTrans" cxnId="{59D118DA-FA52-4804-B220-3C9D5FDD8BCB}">
      <dgm:prSet/>
      <dgm:spPr/>
      <dgm:t>
        <a:bodyPr/>
        <a:lstStyle/>
        <a:p>
          <a:endParaRPr lang="en-US"/>
        </a:p>
      </dgm:t>
    </dgm:pt>
    <dgm:pt modelId="{FDC0DE40-706D-4E31-B1F3-20399FC32569}" type="sibTrans" cxnId="{59D118DA-FA52-4804-B220-3C9D5FDD8BCB}">
      <dgm:prSet/>
      <dgm:spPr/>
      <dgm:t>
        <a:bodyPr/>
        <a:lstStyle/>
        <a:p>
          <a:endParaRPr lang="en-US"/>
        </a:p>
      </dgm:t>
    </dgm:pt>
    <dgm:pt modelId="{52A87E1D-2A76-4DEC-90D8-84D93E7DF6BE}">
      <dgm:prSet custT="1"/>
      <dgm:spPr>
        <a:solidFill>
          <a:srgbClr val="FFC000"/>
        </a:solidFill>
      </dgm:spPr>
      <dgm:t>
        <a:bodyPr/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Business</a:t>
          </a:r>
        </a:p>
      </dgm:t>
    </dgm:pt>
    <dgm:pt modelId="{7D21BDBF-90A2-40FE-AB16-568A484B48F5}" type="parTrans" cxnId="{EC3F9690-8D74-4883-BD5F-0ED9B43321D3}">
      <dgm:prSet/>
      <dgm:spPr/>
      <dgm:t>
        <a:bodyPr/>
        <a:lstStyle/>
        <a:p>
          <a:endParaRPr lang="en-US"/>
        </a:p>
      </dgm:t>
    </dgm:pt>
    <dgm:pt modelId="{CBC7A207-4F5C-476B-8586-6557E4FEBDBB}" type="sibTrans" cxnId="{EC3F9690-8D74-4883-BD5F-0ED9B43321D3}">
      <dgm:prSet/>
      <dgm:spPr/>
      <dgm:t>
        <a:bodyPr/>
        <a:lstStyle/>
        <a:p>
          <a:endParaRPr lang="en-US"/>
        </a:p>
      </dgm:t>
    </dgm:pt>
    <dgm:pt modelId="{04FA4C62-4A2E-4ABD-8A54-DFD398D6683D}">
      <dgm:prSet custT="1"/>
      <dgm:spPr>
        <a:solidFill>
          <a:srgbClr val="FFC000"/>
        </a:solidFill>
      </dgm:spPr>
      <dgm:t>
        <a:bodyPr/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Engineering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3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6327F663-6360-4024-9639-09132BBE93E9}" type="parTrans" cxnId="{5405593A-0B23-48B7-AE21-EFD94448EC3F}">
      <dgm:prSet/>
      <dgm:spPr/>
      <dgm:t>
        <a:bodyPr/>
        <a:lstStyle/>
        <a:p>
          <a:endParaRPr lang="en-US"/>
        </a:p>
      </dgm:t>
    </dgm:pt>
    <dgm:pt modelId="{99980EFF-A030-4495-B99A-E2E75585964A}" type="sibTrans" cxnId="{5405593A-0B23-48B7-AE21-EFD94448EC3F}">
      <dgm:prSet/>
      <dgm:spPr/>
      <dgm:t>
        <a:bodyPr/>
        <a:lstStyle/>
        <a:p>
          <a:endParaRPr lang="en-US"/>
        </a:p>
      </dgm:t>
    </dgm:pt>
    <dgm:pt modelId="{A489DB0A-139B-40DB-B087-49B87AC37752}">
      <dgm:prSet custT="1"/>
      <dgm:spPr>
        <a:solidFill>
          <a:srgbClr val="FFC000"/>
        </a:solidFill>
      </dgm:spPr>
      <dgm:t>
        <a:bodyPr/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Human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Development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&amp; Education</a:t>
          </a:r>
        </a:p>
      </dgm:t>
    </dgm:pt>
    <dgm:pt modelId="{0D522C18-00F0-4C27-A0FC-FBB99D4323AE}" type="parTrans" cxnId="{259FA0C8-86EA-4B3B-862A-21D0FA067B13}">
      <dgm:prSet/>
      <dgm:spPr/>
      <dgm:t>
        <a:bodyPr/>
        <a:lstStyle/>
        <a:p>
          <a:endParaRPr lang="en-US"/>
        </a:p>
      </dgm:t>
    </dgm:pt>
    <dgm:pt modelId="{4A815B1D-A7B5-4E3B-94EF-6B40E436440D}" type="sibTrans" cxnId="{259FA0C8-86EA-4B3B-862A-21D0FA067B13}">
      <dgm:prSet/>
      <dgm:spPr/>
      <dgm:t>
        <a:bodyPr/>
        <a:lstStyle/>
        <a:p>
          <a:endParaRPr lang="en-US"/>
        </a:p>
      </dgm:t>
    </dgm:pt>
    <dgm:pt modelId="{3FD8D6CA-4C14-4C9C-B398-070F1350214B}">
      <dgm:prSet/>
      <dgm:spPr>
        <a:solidFill>
          <a:srgbClr val="FFC000"/>
        </a:solidFill>
      </dgm:spPr>
      <dgm:t>
        <a:bodyPr/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Pharmacy,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Nursing, &amp;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Allied Sciences</a:t>
          </a:r>
        </a:p>
      </dgm:t>
    </dgm:pt>
    <dgm:pt modelId="{24E70CAD-2B4D-408B-B7D2-BF66809660A1}" type="parTrans" cxnId="{3DE2E4BF-0505-41CE-B0FD-E5E8E2A95D18}">
      <dgm:prSet/>
      <dgm:spPr/>
      <dgm:t>
        <a:bodyPr/>
        <a:lstStyle/>
        <a:p>
          <a:endParaRPr lang="en-US"/>
        </a:p>
      </dgm:t>
    </dgm:pt>
    <dgm:pt modelId="{6CB47787-8BA6-4E83-A14A-44E167719DA6}" type="sibTrans" cxnId="{3DE2E4BF-0505-41CE-B0FD-E5E8E2A95D18}">
      <dgm:prSet/>
      <dgm:spPr/>
      <dgm:t>
        <a:bodyPr/>
        <a:lstStyle/>
        <a:p>
          <a:endParaRPr lang="en-US"/>
        </a:p>
      </dgm:t>
    </dgm:pt>
    <dgm:pt modelId="{E70B8261-128A-4902-8B59-7A6E0DA677F2}">
      <dgm:prSet custT="1"/>
      <dgm:spPr>
        <a:solidFill>
          <a:srgbClr val="FFC000"/>
        </a:solidFill>
      </dgm:spPr>
      <dgm:t>
        <a:bodyPr/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Science &amp;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Mathematics</a:t>
          </a:r>
        </a:p>
      </dgm:t>
    </dgm:pt>
    <dgm:pt modelId="{670D7951-4923-4EA0-9273-BED2A27BC709}" type="parTrans" cxnId="{2A114AD2-493B-4FF6-9EC7-8BD90CEE74AB}">
      <dgm:prSet/>
      <dgm:spPr/>
      <dgm:t>
        <a:bodyPr/>
        <a:lstStyle/>
        <a:p>
          <a:endParaRPr lang="en-US"/>
        </a:p>
      </dgm:t>
    </dgm:pt>
    <dgm:pt modelId="{CFEB248F-3412-4E0F-8A99-6C61FEC641BC}" type="sibTrans" cxnId="{2A114AD2-493B-4FF6-9EC7-8BD90CEE74AB}">
      <dgm:prSet/>
      <dgm:spPr/>
      <dgm:t>
        <a:bodyPr/>
        <a:lstStyle/>
        <a:p>
          <a:endParaRPr lang="en-US"/>
        </a:p>
      </dgm:t>
    </dgm:pt>
    <dgm:pt modelId="{BED46D6E-E565-428C-9833-FFD037AEBAB9}">
      <dgm:prSet custT="1"/>
      <dgm:spPr>
        <a:solidFill>
          <a:srgbClr val="FFC000"/>
        </a:solidFill>
      </dgm:spPr>
      <dgm:t>
        <a:bodyPr/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University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Studies</a:t>
          </a:r>
        </a:p>
      </dgm:t>
    </dgm:pt>
    <dgm:pt modelId="{26263141-A49C-406C-AD28-EF025211B772}" type="parTrans" cxnId="{9BDD118F-F190-489C-B028-07A34DBAD10A}">
      <dgm:prSet/>
      <dgm:spPr/>
      <dgm:t>
        <a:bodyPr/>
        <a:lstStyle/>
        <a:p>
          <a:endParaRPr lang="en-US"/>
        </a:p>
      </dgm:t>
    </dgm:pt>
    <dgm:pt modelId="{800C4325-AA89-41AD-8C68-1D5235E61A8A}" type="sibTrans" cxnId="{9BDD118F-F190-489C-B028-07A34DBAD10A}">
      <dgm:prSet/>
      <dgm:spPr/>
      <dgm:t>
        <a:bodyPr/>
        <a:lstStyle/>
        <a:p>
          <a:endParaRPr lang="en-US"/>
        </a:p>
      </dgm:t>
    </dgm:pt>
    <dgm:pt modelId="{9A946ECE-8030-47FD-B67E-1BF0DD282E91}" type="pres">
      <dgm:prSet presAssocID="{2A09ACC6-AEB4-4939-9564-93CA55F6403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8433CC-C52C-4655-894F-72B329B6C985}" type="pres">
      <dgm:prSet presAssocID="{78656EE3-A5E9-4812-AA30-BBBE9FE6C6C4}" presName="centerShape" presStyleLbl="node0" presStyleIdx="0" presStyleCnt="1"/>
      <dgm:spPr/>
      <dgm:t>
        <a:bodyPr/>
        <a:lstStyle/>
        <a:p>
          <a:endParaRPr lang="en-US"/>
        </a:p>
      </dgm:t>
    </dgm:pt>
    <dgm:pt modelId="{71F90BE0-2324-454C-A8FD-7FEB9A127C94}" type="pres">
      <dgm:prSet presAssocID="{3FF2A364-A00D-4A03-B49E-03B1BC120EB0}" presName="Name9" presStyleLbl="parChTrans1D2" presStyleIdx="0" presStyleCnt="8"/>
      <dgm:spPr/>
      <dgm:t>
        <a:bodyPr/>
        <a:lstStyle/>
        <a:p>
          <a:endParaRPr lang="en-US"/>
        </a:p>
      </dgm:t>
    </dgm:pt>
    <dgm:pt modelId="{5383707D-1CAD-4280-B8AC-C8B61F3FFF55}" type="pres">
      <dgm:prSet presAssocID="{3FF2A364-A00D-4A03-B49E-03B1BC120EB0}" presName="connTx" presStyleLbl="parChTrans1D2" presStyleIdx="0" presStyleCnt="8"/>
      <dgm:spPr/>
      <dgm:t>
        <a:bodyPr/>
        <a:lstStyle/>
        <a:p>
          <a:endParaRPr lang="en-US"/>
        </a:p>
      </dgm:t>
    </dgm:pt>
    <dgm:pt modelId="{94BE421F-D355-45CF-A775-2D831A13D6A2}" type="pres">
      <dgm:prSet presAssocID="{83361AAA-63DB-4AD7-BE45-651692045320}" presName="node" presStyleLbl="node1" presStyleIdx="0" presStyleCnt="8" custScaleX="109861" custScaleY="108465" custRadScaleRad="95227" custRadScaleInc="4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A0E2FB-F403-407C-8D83-A8A81D7D7B29}" type="pres">
      <dgm:prSet presAssocID="{5F8AA837-E83F-471D-BA77-A1AAE5ACA2F2}" presName="Name9" presStyleLbl="parChTrans1D2" presStyleIdx="1" presStyleCnt="8"/>
      <dgm:spPr/>
      <dgm:t>
        <a:bodyPr/>
        <a:lstStyle/>
        <a:p>
          <a:endParaRPr lang="en-US"/>
        </a:p>
      </dgm:t>
    </dgm:pt>
    <dgm:pt modelId="{3F1917BC-DD88-4869-AF7E-EBC4D593B7D4}" type="pres">
      <dgm:prSet presAssocID="{5F8AA837-E83F-471D-BA77-A1AAE5ACA2F2}" presName="connTx" presStyleLbl="parChTrans1D2" presStyleIdx="1" presStyleCnt="8"/>
      <dgm:spPr/>
      <dgm:t>
        <a:bodyPr/>
        <a:lstStyle/>
        <a:p>
          <a:endParaRPr lang="en-US"/>
        </a:p>
      </dgm:t>
    </dgm:pt>
    <dgm:pt modelId="{AD66FC72-E919-470F-8674-00B621287744}" type="pres">
      <dgm:prSet presAssocID="{B92E1417-5E95-4B7A-9AD2-E1F23CAFDC64}" presName="node" presStyleLbl="node1" presStyleIdx="1" presStyleCnt="8" custRadScaleRad="101786" custRadScaleInc="-21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C8D05-E9C4-4A88-9D39-5BF040E6DF44}" type="pres">
      <dgm:prSet presAssocID="{7D21BDBF-90A2-40FE-AB16-568A484B48F5}" presName="Name9" presStyleLbl="parChTrans1D2" presStyleIdx="2" presStyleCnt="8"/>
      <dgm:spPr/>
      <dgm:t>
        <a:bodyPr/>
        <a:lstStyle/>
        <a:p>
          <a:endParaRPr lang="en-US"/>
        </a:p>
      </dgm:t>
    </dgm:pt>
    <dgm:pt modelId="{28401DBA-2697-4558-B5E3-E7FFD30ED082}" type="pres">
      <dgm:prSet presAssocID="{7D21BDBF-90A2-40FE-AB16-568A484B48F5}" presName="connTx" presStyleLbl="parChTrans1D2" presStyleIdx="2" presStyleCnt="8"/>
      <dgm:spPr/>
      <dgm:t>
        <a:bodyPr/>
        <a:lstStyle/>
        <a:p>
          <a:endParaRPr lang="en-US"/>
        </a:p>
      </dgm:t>
    </dgm:pt>
    <dgm:pt modelId="{0AEF5388-725A-498E-8EAC-8BD4ED5094B6}" type="pres">
      <dgm:prSet presAssocID="{52A87E1D-2A76-4DEC-90D8-84D93E7DF6BE}" presName="node" presStyleLbl="node1" presStyleIdx="2" presStyleCnt="8" custRadScaleRad="90393" custRadScaleInc="-48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B3E7CF-CB27-42CD-B56D-2276AE7F2828}" type="pres">
      <dgm:prSet presAssocID="{6327F663-6360-4024-9639-09132BBE93E9}" presName="Name9" presStyleLbl="parChTrans1D2" presStyleIdx="3" presStyleCnt="8"/>
      <dgm:spPr/>
      <dgm:t>
        <a:bodyPr/>
        <a:lstStyle/>
        <a:p>
          <a:endParaRPr lang="en-US"/>
        </a:p>
      </dgm:t>
    </dgm:pt>
    <dgm:pt modelId="{369C212B-1F2B-473B-947E-CAAE96DDE32D}" type="pres">
      <dgm:prSet presAssocID="{6327F663-6360-4024-9639-09132BBE93E9}" presName="connTx" presStyleLbl="parChTrans1D2" presStyleIdx="3" presStyleCnt="8"/>
      <dgm:spPr/>
      <dgm:t>
        <a:bodyPr/>
        <a:lstStyle/>
        <a:p>
          <a:endParaRPr lang="en-US"/>
        </a:p>
      </dgm:t>
    </dgm:pt>
    <dgm:pt modelId="{EE6CF261-4F6D-4FBE-B730-44ED0217B423}" type="pres">
      <dgm:prSet presAssocID="{04FA4C62-4A2E-4ABD-8A54-DFD398D6683D}" presName="node" presStyleLbl="node1" presStyleIdx="3" presStyleCnt="8" custScaleX="107072" custRadScaleRad="102737" custRadScaleInc="-80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BD5F9-0408-4130-AC26-21EEA8B0847B}" type="pres">
      <dgm:prSet presAssocID="{0D522C18-00F0-4C27-A0FC-FBB99D4323AE}" presName="Name9" presStyleLbl="parChTrans1D2" presStyleIdx="4" presStyleCnt="8"/>
      <dgm:spPr/>
      <dgm:t>
        <a:bodyPr/>
        <a:lstStyle/>
        <a:p>
          <a:endParaRPr lang="en-US"/>
        </a:p>
      </dgm:t>
    </dgm:pt>
    <dgm:pt modelId="{53DA9FCD-B1A7-455C-BC71-8456FB068FA8}" type="pres">
      <dgm:prSet presAssocID="{0D522C18-00F0-4C27-A0FC-FBB99D4323AE}" presName="connTx" presStyleLbl="parChTrans1D2" presStyleIdx="4" presStyleCnt="8"/>
      <dgm:spPr/>
      <dgm:t>
        <a:bodyPr/>
        <a:lstStyle/>
        <a:p>
          <a:endParaRPr lang="en-US"/>
        </a:p>
      </dgm:t>
    </dgm:pt>
    <dgm:pt modelId="{1B8F3866-B2E9-4FFD-9A81-A142588B1049}" type="pres">
      <dgm:prSet presAssocID="{A489DB0A-139B-40DB-B087-49B87AC37752}" presName="node" presStyleLbl="node1" presStyleIdx="4" presStyleCnt="8" custScaleX="119721" custRadScaleRad="94733" custRadScaleInc="-109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34DC0-7996-47D8-A5F4-72D2C19B8B06}" type="pres">
      <dgm:prSet presAssocID="{24E70CAD-2B4D-408B-B7D2-BF66809660A1}" presName="Name9" presStyleLbl="parChTrans1D2" presStyleIdx="5" presStyleCnt="8"/>
      <dgm:spPr/>
      <dgm:t>
        <a:bodyPr/>
        <a:lstStyle/>
        <a:p>
          <a:endParaRPr lang="en-US"/>
        </a:p>
      </dgm:t>
    </dgm:pt>
    <dgm:pt modelId="{6AEB3652-65B9-4470-859F-54EBA5E07073}" type="pres">
      <dgm:prSet presAssocID="{24E70CAD-2B4D-408B-B7D2-BF66809660A1}" presName="connTx" presStyleLbl="parChTrans1D2" presStyleIdx="5" presStyleCnt="8"/>
      <dgm:spPr/>
      <dgm:t>
        <a:bodyPr/>
        <a:lstStyle/>
        <a:p>
          <a:endParaRPr lang="en-US"/>
        </a:p>
      </dgm:t>
    </dgm:pt>
    <dgm:pt modelId="{DF75F92D-5695-4B10-8670-73AAE0EE61C8}" type="pres">
      <dgm:prSet presAssocID="{3FD8D6CA-4C14-4C9C-B398-070F1350214B}" presName="node" presStyleLbl="node1" presStyleIdx="5" presStyleCnt="8" custRadScaleRad="103887" custRadScaleInc="104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E01E77-E6FA-44D4-AE7D-A95932CE5606}" type="pres">
      <dgm:prSet presAssocID="{670D7951-4923-4EA0-9273-BED2A27BC709}" presName="Name9" presStyleLbl="parChTrans1D2" presStyleIdx="6" presStyleCnt="8"/>
      <dgm:spPr/>
      <dgm:t>
        <a:bodyPr/>
        <a:lstStyle/>
        <a:p>
          <a:endParaRPr lang="en-US"/>
        </a:p>
      </dgm:t>
    </dgm:pt>
    <dgm:pt modelId="{6317875F-AEEB-43C5-901F-032E926C0453}" type="pres">
      <dgm:prSet presAssocID="{670D7951-4923-4EA0-9273-BED2A27BC709}" presName="connTx" presStyleLbl="parChTrans1D2" presStyleIdx="6" presStyleCnt="8"/>
      <dgm:spPr/>
      <dgm:t>
        <a:bodyPr/>
        <a:lstStyle/>
        <a:p>
          <a:endParaRPr lang="en-US"/>
        </a:p>
      </dgm:t>
    </dgm:pt>
    <dgm:pt modelId="{5A4E27CF-FA4C-4728-8869-C1BD34EA40C6}" type="pres">
      <dgm:prSet presAssocID="{E70B8261-128A-4902-8B59-7A6E0DA677F2}" presName="node" presStyleLbl="node1" presStyleIdx="6" presStyleCnt="8" custScaleX="109872" custScaleY="104232" custRadScaleRad="109946" custRadScaleInc="66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3CF5F-9EA2-4226-AAC0-2E15B6D973D8}" type="pres">
      <dgm:prSet presAssocID="{26263141-A49C-406C-AD28-EF025211B772}" presName="Name9" presStyleLbl="parChTrans1D2" presStyleIdx="7" presStyleCnt="8"/>
      <dgm:spPr/>
      <dgm:t>
        <a:bodyPr/>
        <a:lstStyle/>
        <a:p>
          <a:endParaRPr lang="en-US"/>
        </a:p>
      </dgm:t>
    </dgm:pt>
    <dgm:pt modelId="{E84799D2-8F76-448A-BB9C-6230AC6030B5}" type="pres">
      <dgm:prSet presAssocID="{26263141-A49C-406C-AD28-EF025211B772}" presName="connTx" presStyleLbl="parChTrans1D2" presStyleIdx="7" presStyleCnt="8"/>
      <dgm:spPr/>
      <dgm:t>
        <a:bodyPr/>
        <a:lstStyle/>
        <a:p>
          <a:endParaRPr lang="en-US"/>
        </a:p>
      </dgm:t>
    </dgm:pt>
    <dgm:pt modelId="{9B7A0F01-6379-4477-AF51-89CC53390DE2}" type="pres">
      <dgm:prSet presAssocID="{BED46D6E-E565-428C-9833-FFD037AEBAB9}" presName="node" presStyleLbl="node1" presStyleIdx="7" presStyleCnt="8" custRadScaleRad="103503" custRadScaleInc="27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3C87A4-E458-45F3-9792-8B833E78E622}" type="presOf" srcId="{6327F663-6360-4024-9639-09132BBE93E9}" destId="{06B3E7CF-CB27-42CD-B56D-2276AE7F2828}" srcOrd="0" destOrd="0" presId="urn:microsoft.com/office/officeart/2005/8/layout/radial1"/>
    <dgm:cxn modelId="{ED53ECDB-19AB-4A57-8BB2-C1E760300706}" type="presOf" srcId="{5F8AA837-E83F-471D-BA77-A1AAE5ACA2F2}" destId="{3F1917BC-DD88-4869-AF7E-EBC4D593B7D4}" srcOrd="1" destOrd="0" presId="urn:microsoft.com/office/officeart/2005/8/layout/radial1"/>
    <dgm:cxn modelId="{59D118DA-FA52-4804-B220-3C9D5FDD8BCB}" srcId="{78656EE3-A5E9-4812-AA30-BBBE9FE6C6C4}" destId="{B92E1417-5E95-4B7A-9AD2-E1F23CAFDC64}" srcOrd="1" destOrd="0" parTransId="{5F8AA837-E83F-471D-BA77-A1AAE5ACA2F2}" sibTransId="{FDC0DE40-706D-4E31-B1F3-20399FC32569}"/>
    <dgm:cxn modelId="{84C82E00-CA22-4878-A3B6-8F0187982634}" type="presOf" srcId="{26263141-A49C-406C-AD28-EF025211B772}" destId="{1503CF5F-9EA2-4226-AAC0-2E15B6D973D8}" srcOrd="0" destOrd="0" presId="urn:microsoft.com/office/officeart/2005/8/layout/radial1"/>
    <dgm:cxn modelId="{277BA9C2-15A2-46B2-BB71-AA709A71210A}" type="presOf" srcId="{7D21BDBF-90A2-40FE-AB16-568A484B48F5}" destId="{28401DBA-2697-4558-B5E3-E7FFD30ED082}" srcOrd="1" destOrd="0" presId="urn:microsoft.com/office/officeart/2005/8/layout/radial1"/>
    <dgm:cxn modelId="{3DE2E4BF-0505-41CE-B0FD-E5E8E2A95D18}" srcId="{78656EE3-A5E9-4812-AA30-BBBE9FE6C6C4}" destId="{3FD8D6CA-4C14-4C9C-B398-070F1350214B}" srcOrd="5" destOrd="0" parTransId="{24E70CAD-2B4D-408B-B7D2-BF66809660A1}" sibTransId="{6CB47787-8BA6-4E83-A14A-44E167719DA6}"/>
    <dgm:cxn modelId="{908BF706-8182-488B-A336-5811DADEB3F2}" type="presOf" srcId="{5F8AA837-E83F-471D-BA77-A1AAE5ACA2F2}" destId="{C9A0E2FB-F403-407C-8D83-A8A81D7D7B29}" srcOrd="0" destOrd="0" presId="urn:microsoft.com/office/officeart/2005/8/layout/radial1"/>
    <dgm:cxn modelId="{4118DCCC-475C-49B1-9B6F-9A832244B0F0}" type="presOf" srcId="{6327F663-6360-4024-9639-09132BBE93E9}" destId="{369C212B-1F2B-473B-947E-CAAE96DDE32D}" srcOrd="1" destOrd="0" presId="urn:microsoft.com/office/officeart/2005/8/layout/radial1"/>
    <dgm:cxn modelId="{1B1F1A08-6164-4B3A-867A-E5C2E846C54C}" type="presOf" srcId="{7D21BDBF-90A2-40FE-AB16-568A484B48F5}" destId="{F57C8D05-E9C4-4A88-9D39-5BF040E6DF44}" srcOrd="0" destOrd="0" presId="urn:microsoft.com/office/officeart/2005/8/layout/radial1"/>
    <dgm:cxn modelId="{DC68EB39-0F4F-4672-8CE3-8B4107F3A7D7}" type="presOf" srcId="{A489DB0A-139B-40DB-B087-49B87AC37752}" destId="{1B8F3866-B2E9-4FFD-9A81-A142588B1049}" srcOrd="0" destOrd="0" presId="urn:microsoft.com/office/officeart/2005/8/layout/radial1"/>
    <dgm:cxn modelId="{F45DC912-A9EC-4BED-B198-62D6DE76A5D6}" type="presOf" srcId="{B92E1417-5E95-4B7A-9AD2-E1F23CAFDC64}" destId="{AD66FC72-E919-470F-8674-00B621287744}" srcOrd="0" destOrd="0" presId="urn:microsoft.com/office/officeart/2005/8/layout/radial1"/>
    <dgm:cxn modelId="{9BDD118F-F190-489C-B028-07A34DBAD10A}" srcId="{78656EE3-A5E9-4812-AA30-BBBE9FE6C6C4}" destId="{BED46D6E-E565-428C-9833-FFD037AEBAB9}" srcOrd="7" destOrd="0" parTransId="{26263141-A49C-406C-AD28-EF025211B772}" sibTransId="{800C4325-AA89-41AD-8C68-1D5235E61A8A}"/>
    <dgm:cxn modelId="{EC3F9690-8D74-4883-BD5F-0ED9B43321D3}" srcId="{78656EE3-A5E9-4812-AA30-BBBE9FE6C6C4}" destId="{52A87E1D-2A76-4DEC-90D8-84D93E7DF6BE}" srcOrd="2" destOrd="0" parTransId="{7D21BDBF-90A2-40FE-AB16-568A484B48F5}" sibTransId="{CBC7A207-4F5C-476B-8586-6557E4FEBDBB}"/>
    <dgm:cxn modelId="{2250BB42-2203-46A8-A7CD-6FA46C42423C}" type="presOf" srcId="{BED46D6E-E565-428C-9833-FFD037AEBAB9}" destId="{9B7A0F01-6379-4477-AF51-89CC53390DE2}" srcOrd="0" destOrd="0" presId="urn:microsoft.com/office/officeart/2005/8/layout/radial1"/>
    <dgm:cxn modelId="{575D74DE-7DD5-4912-A548-017FF25E7289}" srcId="{78656EE3-A5E9-4812-AA30-BBBE9FE6C6C4}" destId="{83361AAA-63DB-4AD7-BE45-651692045320}" srcOrd="0" destOrd="0" parTransId="{3FF2A364-A00D-4A03-B49E-03B1BC120EB0}" sibTransId="{1435D39C-0D71-4549-904A-62567E978AB0}"/>
    <dgm:cxn modelId="{8716B4E2-367C-4599-B4A8-945C5E07C577}" type="presOf" srcId="{24E70CAD-2B4D-408B-B7D2-BF66809660A1}" destId="{6AEB3652-65B9-4470-859F-54EBA5E07073}" srcOrd="1" destOrd="0" presId="urn:microsoft.com/office/officeart/2005/8/layout/radial1"/>
    <dgm:cxn modelId="{0E79C4E3-EFE9-4C8D-8F85-3A6E46288B17}" type="presOf" srcId="{3FF2A364-A00D-4A03-B49E-03B1BC120EB0}" destId="{71F90BE0-2324-454C-A8FD-7FEB9A127C94}" srcOrd="0" destOrd="0" presId="urn:microsoft.com/office/officeart/2005/8/layout/radial1"/>
    <dgm:cxn modelId="{ADF53D84-06EC-4A3B-9BF3-D9B67091D5A4}" type="presOf" srcId="{78656EE3-A5E9-4812-AA30-BBBE9FE6C6C4}" destId="{618433CC-C52C-4655-894F-72B329B6C985}" srcOrd="0" destOrd="0" presId="urn:microsoft.com/office/officeart/2005/8/layout/radial1"/>
    <dgm:cxn modelId="{5405593A-0B23-48B7-AE21-EFD94448EC3F}" srcId="{78656EE3-A5E9-4812-AA30-BBBE9FE6C6C4}" destId="{04FA4C62-4A2E-4ABD-8A54-DFD398D6683D}" srcOrd="3" destOrd="0" parTransId="{6327F663-6360-4024-9639-09132BBE93E9}" sibTransId="{99980EFF-A030-4495-B99A-E2E75585964A}"/>
    <dgm:cxn modelId="{DF37F0C1-CBF4-4128-A4B2-B863BC17739F}" type="presOf" srcId="{3FD8D6CA-4C14-4C9C-B398-070F1350214B}" destId="{DF75F92D-5695-4B10-8670-73AAE0EE61C8}" srcOrd="0" destOrd="0" presId="urn:microsoft.com/office/officeart/2005/8/layout/radial1"/>
    <dgm:cxn modelId="{54588A7A-1ECE-47FB-A0E4-6DC8F456A540}" type="presOf" srcId="{52A87E1D-2A76-4DEC-90D8-84D93E7DF6BE}" destId="{0AEF5388-725A-498E-8EAC-8BD4ED5094B6}" srcOrd="0" destOrd="0" presId="urn:microsoft.com/office/officeart/2005/8/layout/radial1"/>
    <dgm:cxn modelId="{259FA0C8-86EA-4B3B-862A-21D0FA067B13}" srcId="{78656EE3-A5E9-4812-AA30-BBBE9FE6C6C4}" destId="{A489DB0A-139B-40DB-B087-49B87AC37752}" srcOrd="4" destOrd="0" parTransId="{0D522C18-00F0-4C27-A0FC-FBB99D4323AE}" sibTransId="{4A815B1D-A7B5-4E3B-94EF-6B40E436440D}"/>
    <dgm:cxn modelId="{701BEFA2-9E8F-4D5E-8CEF-DC2D22E007D7}" type="presOf" srcId="{26263141-A49C-406C-AD28-EF025211B772}" destId="{E84799D2-8F76-448A-BB9C-6230AC6030B5}" srcOrd="1" destOrd="0" presId="urn:microsoft.com/office/officeart/2005/8/layout/radial1"/>
    <dgm:cxn modelId="{7B321BC4-3A8D-4BA2-9CC7-C284D7A56F3E}" type="presOf" srcId="{2A09ACC6-AEB4-4939-9564-93CA55F64037}" destId="{9A946ECE-8030-47FD-B67E-1BF0DD282E91}" srcOrd="0" destOrd="0" presId="urn:microsoft.com/office/officeart/2005/8/layout/radial1"/>
    <dgm:cxn modelId="{F7A39D47-D8D3-4312-B276-0F85AA93C182}" type="presOf" srcId="{0D522C18-00F0-4C27-A0FC-FBB99D4323AE}" destId="{53DA9FCD-B1A7-455C-BC71-8456FB068FA8}" srcOrd="1" destOrd="0" presId="urn:microsoft.com/office/officeart/2005/8/layout/radial1"/>
    <dgm:cxn modelId="{05DCE033-5DCB-4B17-99AE-CE8FA9789778}" type="presOf" srcId="{04FA4C62-4A2E-4ABD-8A54-DFD398D6683D}" destId="{EE6CF261-4F6D-4FBE-B730-44ED0217B423}" srcOrd="0" destOrd="0" presId="urn:microsoft.com/office/officeart/2005/8/layout/radial1"/>
    <dgm:cxn modelId="{2A114AD2-493B-4FF6-9EC7-8BD90CEE74AB}" srcId="{78656EE3-A5E9-4812-AA30-BBBE9FE6C6C4}" destId="{E70B8261-128A-4902-8B59-7A6E0DA677F2}" srcOrd="6" destOrd="0" parTransId="{670D7951-4923-4EA0-9273-BED2A27BC709}" sibTransId="{CFEB248F-3412-4E0F-8A99-6C61FEC641BC}"/>
    <dgm:cxn modelId="{1934B146-64A0-4ED8-B3DF-755AA51488A9}" type="presOf" srcId="{670D7951-4923-4EA0-9273-BED2A27BC709}" destId="{6317875F-AEEB-43C5-901F-032E926C0453}" srcOrd="1" destOrd="0" presId="urn:microsoft.com/office/officeart/2005/8/layout/radial1"/>
    <dgm:cxn modelId="{DC6E6986-7434-4DB7-AE41-E32F548B6330}" type="presOf" srcId="{24E70CAD-2B4D-408B-B7D2-BF66809660A1}" destId="{D5E34DC0-7996-47D8-A5F4-72D2C19B8B06}" srcOrd="0" destOrd="0" presId="urn:microsoft.com/office/officeart/2005/8/layout/radial1"/>
    <dgm:cxn modelId="{119A4194-8534-4D6A-9DD3-3395D8145FC0}" srcId="{2A09ACC6-AEB4-4939-9564-93CA55F64037}" destId="{78656EE3-A5E9-4812-AA30-BBBE9FE6C6C4}" srcOrd="0" destOrd="0" parTransId="{2F7E83B9-224B-4A34-BC71-FF9C03331D2C}" sibTransId="{8226DC48-3217-4AB3-BFE8-CBA2C9C75A1F}"/>
    <dgm:cxn modelId="{020885EE-A038-4454-9B60-86EEEAC49824}" type="presOf" srcId="{E70B8261-128A-4902-8B59-7A6E0DA677F2}" destId="{5A4E27CF-FA4C-4728-8869-C1BD34EA40C6}" srcOrd="0" destOrd="0" presId="urn:microsoft.com/office/officeart/2005/8/layout/radial1"/>
    <dgm:cxn modelId="{3B011A88-F10C-441F-AAB3-FBD63F4C8EE0}" type="presOf" srcId="{670D7951-4923-4EA0-9273-BED2A27BC709}" destId="{1BE01E77-E6FA-44D4-AE7D-A95932CE5606}" srcOrd="0" destOrd="0" presId="urn:microsoft.com/office/officeart/2005/8/layout/radial1"/>
    <dgm:cxn modelId="{EFC8A516-D78C-41B3-BADF-79C13AA4EB89}" type="presOf" srcId="{0D522C18-00F0-4C27-A0FC-FBB99D4323AE}" destId="{039BD5F9-0408-4130-AC26-21EEA8B0847B}" srcOrd="0" destOrd="0" presId="urn:microsoft.com/office/officeart/2005/8/layout/radial1"/>
    <dgm:cxn modelId="{B5E01EF5-9AC0-416B-A096-729D94A932C5}" type="presOf" srcId="{83361AAA-63DB-4AD7-BE45-651692045320}" destId="{94BE421F-D355-45CF-A775-2D831A13D6A2}" srcOrd="0" destOrd="0" presId="urn:microsoft.com/office/officeart/2005/8/layout/radial1"/>
    <dgm:cxn modelId="{4F64871F-2AEC-46E4-8173-1D86A528F737}" type="presOf" srcId="{3FF2A364-A00D-4A03-B49E-03B1BC120EB0}" destId="{5383707D-1CAD-4280-B8AC-C8B61F3FFF55}" srcOrd="1" destOrd="0" presId="urn:microsoft.com/office/officeart/2005/8/layout/radial1"/>
    <dgm:cxn modelId="{2FC08137-9880-43F0-B751-56143DB6EF0C}" type="presParOf" srcId="{9A946ECE-8030-47FD-B67E-1BF0DD282E91}" destId="{618433CC-C52C-4655-894F-72B329B6C985}" srcOrd="0" destOrd="0" presId="urn:microsoft.com/office/officeart/2005/8/layout/radial1"/>
    <dgm:cxn modelId="{724364A6-B27A-4D2D-8A07-882FA3A9938F}" type="presParOf" srcId="{9A946ECE-8030-47FD-B67E-1BF0DD282E91}" destId="{71F90BE0-2324-454C-A8FD-7FEB9A127C94}" srcOrd="1" destOrd="0" presId="urn:microsoft.com/office/officeart/2005/8/layout/radial1"/>
    <dgm:cxn modelId="{35118A46-43D7-4150-B642-BF63BC0F2499}" type="presParOf" srcId="{71F90BE0-2324-454C-A8FD-7FEB9A127C94}" destId="{5383707D-1CAD-4280-B8AC-C8B61F3FFF55}" srcOrd="0" destOrd="0" presId="urn:microsoft.com/office/officeart/2005/8/layout/radial1"/>
    <dgm:cxn modelId="{F1229653-3383-419F-BBB0-B8E26879B960}" type="presParOf" srcId="{9A946ECE-8030-47FD-B67E-1BF0DD282E91}" destId="{94BE421F-D355-45CF-A775-2D831A13D6A2}" srcOrd="2" destOrd="0" presId="urn:microsoft.com/office/officeart/2005/8/layout/radial1"/>
    <dgm:cxn modelId="{289079F2-4793-4369-AA81-2A4FBF8D83A7}" type="presParOf" srcId="{9A946ECE-8030-47FD-B67E-1BF0DD282E91}" destId="{C9A0E2FB-F403-407C-8D83-A8A81D7D7B29}" srcOrd="3" destOrd="0" presId="urn:microsoft.com/office/officeart/2005/8/layout/radial1"/>
    <dgm:cxn modelId="{932E7EDC-C7DA-493B-B13B-D9621E06D93C}" type="presParOf" srcId="{C9A0E2FB-F403-407C-8D83-A8A81D7D7B29}" destId="{3F1917BC-DD88-4869-AF7E-EBC4D593B7D4}" srcOrd="0" destOrd="0" presId="urn:microsoft.com/office/officeart/2005/8/layout/radial1"/>
    <dgm:cxn modelId="{49CDF633-F7A4-4DEC-A621-A91782BB77F8}" type="presParOf" srcId="{9A946ECE-8030-47FD-B67E-1BF0DD282E91}" destId="{AD66FC72-E919-470F-8674-00B621287744}" srcOrd="4" destOrd="0" presId="urn:microsoft.com/office/officeart/2005/8/layout/radial1"/>
    <dgm:cxn modelId="{C5D9C008-3C35-4ED4-A38B-CA78D08C78A5}" type="presParOf" srcId="{9A946ECE-8030-47FD-B67E-1BF0DD282E91}" destId="{F57C8D05-E9C4-4A88-9D39-5BF040E6DF44}" srcOrd="5" destOrd="0" presId="urn:microsoft.com/office/officeart/2005/8/layout/radial1"/>
    <dgm:cxn modelId="{B9FF1DD9-DB70-40C8-9955-EB45789A687E}" type="presParOf" srcId="{F57C8D05-E9C4-4A88-9D39-5BF040E6DF44}" destId="{28401DBA-2697-4558-B5E3-E7FFD30ED082}" srcOrd="0" destOrd="0" presId="urn:microsoft.com/office/officeart/2005/8/layout/radial1"/>
    <dgm:cxn modelId="{389B780F-6ED6-41EF-950B-5100FA199830}" type="presParOf" srcId="{9A946ECE-8030-47FD-B67E-1BF0DD282E91}" destId="{0AEF5388-725A-498E-8EAC-8BD4ED5094B6}" srcOrd="6" destOrd="0" presId="urn:microsoft.com/office/officeart/2005/8/layout/radial1"/>
    <dgm:cxn modelId="{9647C411-64D1-414F-92AD-C294C4CE0B6A}" type="presParOf" srcId="{9A946ECE-8030-47FD-B67E-1BF0DD282E91}" destId="{06B3E7CF-CB27-42CD-B56D-2276AE7F2828}" srcOrd="7" destOrd="0" presId="urn:microsoft.com/office/officeart/2005/8/layout/radial1"/>
    <dgm:cxn modelId="{FBE9711B-4DDA-4231-8E2E-68244182A182}" type="presParOf" srcId="{06B3E7CF-CB27-42CD-B56D-2276AE7F2828}" destId="{369C212B-1F2B-473B-947E-CAAE96DDE32D}" srcOrd="0" destOrd="0" presId="urn:microsoft.com/office/officeart/2005/8/layout/radial1"/>
    <dgm:cxn modelId="{F0EDAC33-D499-4F3B-B335-2802047A67F0}" type="presParOf" srcId="{9A946ECE-8030-47FD-B67E-1BF0DD282E91}" destId="{EE6CF261-4F6D-4FBE-B730-44ED0217B423}" srcOrd="8" destOrd="0" presId="urn:microsoft.com/office/officeart/2005/8/layout/radial1"/>
    <dgm:cxn modelId="{EA037830-AD45-47E7-B331-4DC4D1296EDA}" type="presParOf" srcId="{9A946ECE-8030-47FD-B67E-1BF0DD282E91}" destId="{039BD5F9-0408-4130-AC26-21EEA8B0847B}" srcOrd="9" destOrd="0" presId="urn:microsoft.com/office/officeart/2005/8/layout/radial1"/>
    <dgm:cxn modelId="{17D46D30-629F-4ED1-A445-180C94F5E6FE}" type="presParOf" srcId="{039BD5F9-0408-4130-AC26-21EEA8B0847B}" destId="{53DA9FCD-B1A7-455C-BC71-8456FB068FA8}" srcOrd="0" destOrd="0" presId="urn:microsoft.com/office/officeart/2005/8/layout/radial1"/>
    <dgm:cxn modelId="{91B2071C-E558-4BC6-A0F0-70FF1956E852}" type="presParOf" srcId="{9A946ECE-8030-47FD-B67E-1BF0DD282E91}" destId="{1B8F3866-B2E9-4FFD-9A81-A142588B1049}" srcOrd="10" destOrd="0" presId="urn:microsoft.com/office/officeart/2005/8/layout/radial1"/>
    <dgm:cxn modelId="{D0561F1A-366D-42C7-B628-A62661AA5C21}" type="presParOf" srcId="{9A946ECE-8030-47FD-B67E-1BF0DD282E91}" destId="{D5E34DC0-7996-47D8-A5F4-72D2C19B8B06}" srcOrd="11" destOrd="0" presId="urn:microsoft.com/office/officeart/2005/8/layout/radial1"/>
    <dgm:cxn modelId="{4A3C467C-F881-4C76-909E-2547727F8A8A}" type="presParOf" srcId="{D5E34DC0-7996-47D8-A5F4-72D2C19B8B06}" destId="{6AEB3652-65B9-4470-859F-54EBA5E07073}" srcOrd="0" destOrd="0" presId="urn:microsoft.com/office/officeart/2005/8/layout/radial1"/>
    <dgm:cxn modelId="{187065B8-6A28-4DC1-8AF7-FF17389DF49B}" type="presParOf" srcId="{9A946ECE-8030-47FD-B67E-1BF0DD282E91}" destId="{DF75F92D-5695-4B10-8670-73AAE0EE61C8}" srcOrd="12" destOrd="0" presId="urn:microsoft.com/office/officeart/2005/8/layout/radial1"/>
    <dgm:cxn modelId="{D2AF2A13-6A69-4710-BC86-ED7766E6B0FB}" type="presParOf" srcId="{9A946ECE-8030-47FD-B67E-1BF0DD282E91}" destId="{1BE01E77-E6FA-44D4-AE7D-A95932CE5606}" srcOrd="13" destOrd="0" presId="urn:microsoft.com/office/officeart/2005/8/layout/radial1"/>
    <dgm:cxn modelId="{946CA323-FE95-4DCB-BF13-330F363A7B6C}" type="presParOf" srcId="{1BE01E77-E6FA-44D4-AE7D-A95932CE5606}" destId="{6317875F-AEEB-43C5-901F-032E926C0453}" srcOrd="0" destOrd="0" presId="urn:microsoft.com/office/officeart/2005/8/layout/radial1"/>
    <dgm:cxn modelId="{DD6B565F-134B-42B6-9FFF-2A78C807E521}" type="presParOf" srcId="{9A946ECE-8030-47FD-B67E-1BF0DD282E91}" destId="{5A4E27CF-FA4C-4728-8869-C1BD34EA40C6}" srcOrd="14" destOrd="0" presId="urn:microsoft.com/office/officeart/2005/8/layout/radial1"/>
    <dgm:cxn modelId="{69CD3F18-D584-4596-99EE-0BB2B5BAD7D3}" type="presParOf" srcId="{9A946ECE-8030-47FD-B67E-1BF0DD282E91}" destId="{1503CF5F-9EA2-4226-AAC0-2E15B6D973D8}" srcOrd="15" destOrd="0" presId="urn:microsoft.com/office/officeart/2005/8/layout/radial1"/>
    <dgm:cxn modelId="{FE74B3BF-6D25-4F8F-A5AC-8B3FBF1E7BE8}" type="presParOf" srcId="{1503CF5F-9EA2-4226-AAC0-2E15B6D973D8}" destId="{E84799D2-8F76-448A-BB9C-6230AC6030B5}" srcOrd="0" destOrd="0" presId="urn:microsoft.com/office/officeart/2005/8/layout/radial1"/>
    <dgm:cxn modelId="{87762038-3606-49CF-9025-A6A374CEF0F7}" type="presParOf" srcId="{9A946ECE-8030-47FD-B67E-1BF0DD282E91}" destId="{9B7A0F01-6379-4477-AF51-89CC53390DE2}" srcOrd="16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D03B01-7076-4AB9-AE3C-E63FA8550A17}" type="doc">
      <dgm:prSet loTypeId="urn:microsoft.com/office/officeart/2005/8/layout/hList3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C895CE7-C1DB-465B-9D08-E91EE4541E5A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en-US" sz="3100" dirty="0" smtClean="0">
              <a:solidFill>
                <a:schemeClr val="tx1"/>
              </a:solidFill>
            </a:rPr>
            <a:t>Students earn 40 credits in eight categories. Current General Education offerings online.                       General Education Committee resources online.</a:t>
          </a:r>
          <a:endParaRPr lang="en-US" sz="3100" dirty="0">
            <a:solidFill>
              <a:schemeClr val="tx1"/>
            </a:solidFill>
          </a:endParaRPr>
        </a:p>
      </dgm:t>
    </dgm:pt>
    <dgm:pt modelId="{A34F3337-835B-455D-8236-F5BA53390B5C}" type="parTrans" cxnId="{85FF9066-E3D5-4442-8D40-A894A6517B04}">
      <dgm:prSet/>
      <dgm:spPr/>
      <dgm:t>
        <a:bodyPr/>
        <a:lstStyle/>
        <a:p>
          <a:endParaRPr lang="en-US"/>
        </a:p>
      </dgm:t>
    </dgm:pt>
    <dgm:pt modelId="{FAA82B49-CE4C-4902-B7A4-6F03775E52B8}" type="sibTrans" cxnId="{85FF9066-E3D5-4442-8D40-A894A6517B04}">
      <dgm:prSet/>
      <dgm:spPr/>
      <dgm:t>
        <a:bodyPr/>
        <a:lstStyle/>
        <a:p>
          <a:endParaRPr lang="en-US"/>
        </a:p>
      </dgm:t>
    </dgm:pt>
    <dgm:pt modelId="{1C5823D2-3BEB-4538-B5CE-8A1E34F2C71B}">
      <dgm:prSet phldrT="[Text]" custT="1"/>
      <dgm:spPr>
        <a:solidFill>
          <a:srgbClr val="008000"/>
        </a:solidFill>
      </dgm:spPr>
      <dgm:t>
        <a:bodyPr vert="vert270"/>
        <a:lstStyle/>
        <a:p>
          <a:r>
            <a:rPr lang="en-US" sz="2200" b="1" dirty="0" smtClean="0">
              <a:ln>
                <a:noFill/>
              </a:ln>
            </a:rPr>
            <a:t>Skills for Academic Success</a:t>
          </a:r>
        </a:p>
        <a:p>
          <a:r>
            <a:rPr lang="en-US" sz="2200" dirty="0" smtClean="0">
              <a:ln>
                <a:noFill/>
              </a:ln>
            </a:rPr>
            <a:t>1 credit</a:t>
          </a:r>
          <a:endParaRPr lang="en-US" sz="2200" dirty="0">
            <a:ln>
              <a:noFill/>
            </a:ln>
          </a:endParaRPr>
        </a:p>
      </dgm:t>
    </dgm:pt>
    <dgm:pt modelId="{CE9090C6-7205-4C03-9F36-38D56F5AB5FE}" type="parTrans" cxnId="{B38978FD-3946-4994-ABDE-E4E667D2721A}">
      <dgm:prSet/>
      <dgm:spPr/>
      <dgm:t>
        <a:bodyPr/>
        <a:lstStyle/>
        <a:p>
          <a:endParaRPr lang="en-US"/>
        </a:p>
      </dgm:t>
    </dgm:pt>
    <dgm:pt modelId="{50BC2986-0039-47B8-B5C9-B8866D43CA42}" type="sibTrans" cxnId="{B38978FD-3946-4994-ABDE-E4E667D2721A}">
      <dgm:prSet/>
      <dgm:spPr/>
      <dgm:t>
        <a:bodyPr/>
        <a:lstStyle/>
        <a:p>
          <a:endParaRPr lang="en-US"/>
        </a:p>
      </dgm:t>
    </dgm:pt>
    <dgm:pt modelId="{D9270B45-16E7-47DC-AF25-1AAFC82B9030}">
      <dgm:prSet phldrT="[Text]"/>
      <dgm:spPr>
        <a:solidFill>
          <a:srgbClr val="FFC000"/>
        </a:solidFill>
        <a:ln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AD378451-A954-423C-9D7C-6B7355F0E81E}" type="parTrans" cxnId="{7F50ECBC-A94A-4F56-AE6C-68799B45CB37}">
      <dgm:prSet/>
      <dgm:spPr/>
      <dgm:t>
        <a:bodyPr/>
        <a:lstStyle/>
        <a:p>
          <a:endParaRPr lang="en-US"/>
        </a:p>
      </dgm:t>
    </dgm:pt>
    <dgm:pt modelId="{6B9A6304-D5B7-4F61-9D8A-BEC91B96AA5A}" type="sibTrans" cxnId="{7F50ECBC-A94A-4F56-AE6C-68799B45CB37}">
      <dgm:prSet/>
      <dgm:spPr/>
      <dgm:t>
        <a:bodyPr/>
        <a:lstStyle/>
        <a:p>
          <a:endParaRPr lang="en-US"/>
        </a:p>
      </dgm:t>
    </dgm:pt>
    <dgm:pt modelId="{A05C6B19-D454-4A94-999C-38A10F1BB1A9}">
      <dgm:prSet phldrT="[Text]" custT="1"/>
      <dgm:spPr>
        <a:solidFill>
          <a:srgbClr val="008000"/>
        </a:solidFill>
      </dgm:spPr>
      <dgm:t>
        <a:bodyPr vert="vert270"/>
        <a:lstStyle/>
        <a:p>
          <a:r>
            <a:rPr lang="en-US" sz="2000" b="1" dirty="0" smtClean="0"/>
            <a:t>Quantitative Reasoning     </a:t>
          </a:r>
          <a:r>
            <a:rPr lang="en-US" sz="2000" dirty="0" smtClean="0"/>
            <a:t>3 credits</a:t>
          </a:r>
          <a:endParaRPr lang="en-US" sz="2000" dirty="0"/>
        </a:p>
      </dgm:t>
    </dgm:pt>
    <dgm:pt modelId="{4029FBC0-1201-48B9-B2FF-9B228AD7D15F}" type="parTrans" cxnId="{94EB1DD1-0B20-4BB8-8799-70DD300C5F49}">
      <dgm:prSet/>
      <dgm:spPr/>
      <dgm:t>
        <a:bodyPr/>
        <a:lstStyle/>
        <a:p>
          <a:endParaRPr lang="en-US"/>
        </a:p>
      </dgm:t>
    </dgm:pt>
    <dgm:pt modelId="{702B1DCD-06C3-4DC6-81AF-592BEC037680}" type="sibTrans" cxnId="{94EB1DD1-0B20-4BB8-8799-70DD300C5F49}">
      <dgm:prSet/>
      <dgm:spPr/>
      <dgm:t>
        <a:bodyPr/>
        <a:lstStyle/>
        <a:p>
          <a:endParaRPr lang="en-US"/>
        </a:p>
      </dgm:t>
    </dgm:pt>
    <dgm:pt modelId="{658772DE-02DA-42BF-B345-20A289B63675}">
      <dgm:prSet phldrT="[Text]" custT="1"/>
      <dgm:spPr>
        <a:solidFill>
          <a:srgbClr val="008000"/>
        </a:solidFill>
      </dgm:spPr>
      <dgm:t>
        <a:bodyPr vert="vert270"/>
        <a:lstStyle/>
        <a:p>
          <a:r>
            <a:rPr lang="en-US" sz="2200" b="1" dirty="0" smtClean="0"/>
            <a:t>Science &amp; Technology    </a:t>
          </a:r>
          <a:r>
            <a:rPr lang="en-US" sz="2200" dirty="0" smtClean="0"/>
            <a:t>10 credits</a:t>
          </a:r>
          <a:endParaRPr lang="en-US" sz="2200" dirty="0"/>
        </a:p>
      </dgm:t>
    </dgm:pt>
    <dgm:pt modelId="{BC39DD8D-D2E2-4985-8D7E-1A69EDA91B38}" type="parTrans" cxnId="{C342EA68-5881-46E2-9745-6239BA40228A}">
      <dgm:prSet/>
      <dgm:spPr/>
      <dgm:t>
        <a:bodyPr/>
        <a:lstStyle/>
        <a:p>
          <a:endParaRPr lang="en-US"/>
        </a:p>
      </dgm:t>
    </dgm:pt>
    <dgm:pt modelId="{E768624F-679D-4D3F-8A94-40A33C9E366E}" type="sibTrans" cxnId="{C342EA68-5881-46E2-9745-6239BA40228A}">
      <dgm:prSet/>
      <dgm:spPr/>
      <dgm:t>
        <a:bodyPr/>
        <a:lstStyle/>
        <a:p>
          <a:endParaRPr lang="en-US"/>
        </a:p>
      </dgm:t>
    </dgm:pt>
    <dgm:pt modelId="{55A1B836-06C2-43B9-B5F8-6F53A5010664}">
      <dgm:prSet phldrT="[Text]" custT="1"/>
      <dgm:spPr>
        <a:solidFill>
          <a:srgbClr val="008000"/>
        </a:solidFill>
      </dgm:spPr>
      <dgm:t>
        <a:bodyPr vert="vert270"/>
        <a:lstStyle/>
        <a:p>
          <a:r>
            <a:rPr lang="en-US" sz="2200" b="1" dirty="0" smtClean="0"/>
            <a:t>Humanities &amp; Fine Arts                                   </a:t>
          </a:r>
          <a:r>
            <a:rPr lang="en-US" sz="2200" dirty="0" smtClean="0"/>
            <a:t>6 credits</a:t>
          </a:r>
          <a:endParaRPr lang="en-US" sz="2200" dirty="0"/>
        </a:p>
      </dgm:t>
    </dgm:pt>
    <dgm:pt modelId="{71532EBF-11AC-408E-8C3A-966F0EF561E9}" type="parTrans" cxnId="{C01BD467-A3FC-4313-80CA-F9D0EF7D7559}">
      <dgm:prSet/>
      <dgm:spPr/>
      <dgm:t>
        <a:bodyPr/>
        <a:lstStyle/>
        <a:p>
          <a:endParaRPr lang="en-US"/>
        </a:p>
      </dgm:t>
    </dgm:pt>
    <dgm:pt modelId="{5B47FC14-A2F8-41A4-BBDD-2A9F27C71E63}" type="sibTrans" cxnId="{C01BD467-A3FC-4313-80CA-F9D0EF7D7559}">
      <dgm:prSet/>
      <dgm:spPr/>
      <dgm:t>
        <a:bodyPr/>
        <a:lstStyle/>
        <a:p>
          <a:endParaRPr lang="en-US"/>
        </a:p>
      </dgm:t>
    </dgm:pt>
    <dgm:pt modelId="{99AC1F79-6ECE-4D1F-BA2F-BD5BDD21A8F5}">
      <dgm:prSet phldrT="[Text]" custT="1"/>
      <dgm:spPr>
        <a:solidFill>
          <a:srgbClr val="008000"/>
        </a:solidFill>
      </dgm:spPr>
      <dgm:t>
        <a:bodyPr vert="vert270"/>
        <a:lstStyle/>
        <a:p>
          <a:pPr>
            <a:lnSpc>
              <a:spcPct val="90000"/>
            </a:lnSpc>
          </a:pPr>
          <a:r>
            <a:rPr lang="en-US" sz="2200" b="1" dirty="0" smtClean="0"/>
            <a:t>Social &amp; Behavioral Sciences                            </a:t>
          </a:r>
          <a:r>
            <a:rPr lang="en-US" sz="2200" dirty="0" smtClean="0"/>
            <a:t>6 credits</a:t>
          </a:r>
          <a:endParaRPr lang="en-US" sz="2200" dirty="0"/>
        </a:p>
      </dgm:t>
    </dgm:pt>
    <dgm:pt modelId="{CE3F8456-70A5-4163-A2EA-57F547A5CB83}" type="parTrans" cxnId="{A215956F-674B-45ED-A9FE-3A6D9703A58F}">
      <dgm:prSet/>
      <dgm:spPr/>
      <dgm:t>
        <a:bodyPr/>
        <a:lstStyle/>
        <a:p>
          <a:endParaRPr lang="en-US"/>
        </a:p>
      </dgm:t>
    </dgm:pt>
    <dgm:pt modelId="{27E639BF-EDD5-4B06-AFE6-6B86E82BC463}" type="sibTrans" cxnId="{A215956F-674B-45ED-A9FE-3A6D9703A58F}">
      <dgm:prSet/>
      <dgm:spPr/>
      <dgm:t>
        <a:bodyPr/>
        <a:lstStyle/>
        <a:p>
          <a:endParaRPr lang="en-US"/>
        </a:p>
      </dgm:t>
    </dgm:pt>
    <dgm:pt modelId="{960F94DD-7B76-4978-B686-B1DD85333447}">
      <dgm:prSet phldrT="[Text]"/>
      <dgm:spPr>
        <a:solidFill>
          <a:srgbClr val="FFC000"/>
        </a:solidFill>
        <a:ln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5E7FF23F-AC47-41A6-A91C-DCCAB1EC2D0A}" type="parTrans" cxnId="{3248406E-E886-43AA-B1A0-D181E38A258D}">
      <dgm:prSet/>
      <dgm:spPr/>
      <dgm:t>
        <a:bodyPr/>
        <a:lstStyle/>
        <a:p>
          <a:endParaRPr lang="en-US"/>
        </a:p>
      </dgm:t>
    </dgm:pt>
    <dgm:pt modelId="{6F4F0D02-F679-4A89-B267-293E0869B0D6}" type="sibTrans" cxnId="{3248406E-E886-43AA-B1A0-D181E38A258D}">
      <dgm:prSet/>
      <dgm:spPr/>
      <dgm:t>
        <a:bodyPr/>
        <a:lstStyle/>
        <a:p>
          <a:endParaRPr lang="en-US"/>
        </a:p>
      </dgm:t>
    </dgm:pt>
    <dgm:pt modelId="{8D4F5CE2-A8C2-4354-BAC4-3B6DB73DBDFD}">
      <dgm:prSet phldrT="[Text]" custT="1"/>
      <dgm:spPr>
        <a:solidFill>
          <a:srgbClr val="008000"/>
        </a:solidFill>
      </dgm:spPr>
      <dgm:t>
        <a:bodyPr vert="vert270"/>
        <a:lstStyle/>
        <a:p>
          <a:r>
            <a:rPr lang="en-US" sz="2200" b="1" dirty="0" smtClean="0">
              <a:ln>
                <a:noFill/>
              </a:ln>
            </a:rPr>
            <a:t>Communication</a:t>
          </a:r>
          <a:r>
            <a:rPr lang="en-US" sz="2200" dirty="0" smtClean="0">
              <a:ln>
                <a:noFill/>
              </a:ln>
            </a:rPr>
            <a:t>             12 credits</a:t>
          </a:r>
          <a:endParaRPr lang="en-US" sz="2200" dirty="0">
            <a:ln>
              <a:noFill/>
            </a:ln>
          </a:endParaRPr>
        </a:p>
      </dgm:t>
    </dgm:pt>
    <dgm:pt modelId="{DCD8242E-1108-4DB3-8D13-C70741DC86AF}" type="parTrans" cxnId="{BFC34FF4-2917-4962-896B-172A77F37FC5}">
      <dgm:prSet/>
      <dgm:spPr/>
      <dgm:t>
        <a:bodyPr/>
        <a:lstStyle/>
        <a:p>
          <a:endParaRPr lang="en-US"/>
        </a:p>
      </dgm:t>
    </dgm:pt>
    <dgm:pt modelId="{6EFAEECB-F862-4960-8C37-E4B5627EDF63}" type="sibTrans" cxnId="{BFC34FF4-2917-4962-896B-172A77F37FC5}">
      <dgm:prSet/>
      <dgm:spPr/>
      <dgm:t>
        <a:bodyPr/>
        <a:lstStyle/>
        <a:p>
          <a:endParaRPr lang="en-US"/>
        </a:p>
      </dgm:t>
    </dgm:pt>
    <dgm:pt modelId="{5BFE4D7F-7D0D-4A7A-8E47-94072373A84F}">
      <dgm:prSet phldrT="[Text]" custT="1"/>
      <dgm:spPr>
        <a:solidFill>
          <a:srgbClr val="008000"/>
        </a:solidFill>
      </dgm:spPr>
      <dgm:t>
        <a:bodyPr vert="vert270"/>
        <a:lstStyle/>
        <a:p>
          <a:pPr>
            <a:lnSpc>
              <a:spcPct val="100000"/>
            </a:lnSpc>
          </a:pPr>
          <a:r>
            <a:rPr lang="en-US" sz="2200" b="1" dirty="0" smtClean="0"/>
            <a:t>Wellness </a:t>
          </a:r>
        </a:p>
        <a:p>
          <a:pPr>
            <a:lnSpc>
              <a:spcPct val="100000"/>
            </a:lnSpc>
          </a:pPr>
          <a:r>
            <a:rPr lang="en-US" sz="2200" dirty="0" smtClean="0"/>
            <a:t>2 credits</a:t>
          </a:r>
          <a:endParaRPr lang="en-US" sz="2200" b="1" dirty="0" smtClean="0"/>
        </a:p>
      </dgm:t>
    </dgm:pt>
    <dgm:pt modelId="{AD6F78ED-6D6A-4B85-91C3-2C19F3F791B8}" type="parTrans" cxnId="{8B3C6C04-EA18-475F-A424-4ACF80F0D011}">
      <dgm:prSet/>
      <dgm:spPr/>
      <dgm:t>
        <a:bodyPr/>
        <a:lstStyle/>
        <a:p>
          <a:endParaRPr lang="en-US"/>
        </a:p>
      </dgm:t>
    </dgm:pt>
    <dgm:pt modelId="{8D9F33EC-F1A8-4A6C-A06F-18FAC6362D0B}" type="sibTrans" cxnId="{8B3C6C04-EA18-475F-A424-4ACF80F0D011}">
      <dgm:prSet/>
      <dgm:spPr/>
      <dgm:t>
        <a:bodyPr/>
        <a:lstStyle/>
        <a:p>
          <a:endParaRPr lang="en-US"/>
        </a:p>
      </dgm:t>
    </dgm:pt>
    <dgm:pt modelId="{F2B42D6D-2493-422A-B965-1491EF79043B}" type="pres">
      <dgm:prSet presAssocID="{A6D03B01-7076-4AB9-AE3C-E63FA8550A1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65A5D6-85C9-4394-A9F4-8C7A90E0B71C}" type="pres">
      <dgm:prSet presAssocID="{0C895CE7-C1DB-465B-9D08-E91EE4541E5A}" presName="roof" presStyleLbl="dkBgShp" presStyleIdx="0" presStyleCnt="2" custLinFactY="-16216" custLinFactNeighborX="-34167" custLinFactNeighborY="-100000"/>
      <dgm:spPr/>
      <dgm:t>
        <a:bodyPr/>
        <a:lstStyle/>
        <a:p>
          <a:endParaRPr lang="en-US"/>
        </a:p>
      </dgm:t>
    </dgm:pt>
    <dgm:pt modelId="{90F3BBEE-CB30-403A-81AB-91EDA68A79EC}" type="pres">
      <dgm:prSet presAssocID="{0C895CE7-C1DB-465B-9D08-E91EE4541E5A}" presName="pillars" presStyleCnt="0"/>
      <dgm:spPr/>
      <dgm:t>
        <a:bodyPr/>
        <a:lstStyle/>
        <a:p>
          <a:endParaRPr lang="en-US"/>
        </a:p>
      </dgm:t>
    </dgm:pt>
    <dgm:pt modelId="{3081670E-8E29-46AF-BD4C-2749BC563B5A}" type="pres">
      <dgm:prSet presAssocID="{0C895CE7-C1DB-465B-9D08-E91EE4541E5A}" presName="pillar1" presStyleLbl="node1" presStyleIdx="0" presStyleCnt="7" custScaleY="107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BCC1E-A234-49E3-94ED-39BE068822A8}" type="pres">
      <dgm:prSet presAssocID="{8D4F5CE2-A8C2-4354-BAC4-3B6DB73DBDFD}" presName="pillarX" presStyleLbl="node1" presStyleIdx="1" presStyleCnt="7" custScaleX="102274" custScaleY="107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5624C-B705-4C6B-BE12-E90590D3B58E}" type="pres">
      <dgm:prSet presAssocID="{A05C6B19-D454-4A94-999C-38A10F1BB1A9}" presName="pillarX" presStyleLbl="node1" presStyleIdx="2" presStyleCnt="7" custScaleY="107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E2E53-B943-40F5-967B-6724FAEF3787}" type="pres">
      <dgm:prSet presAssocID="{658772DE-02DA-42BF-B345-20A289B63675}" presName="pillarX" presStyleLbl="node1" presStyleIdx="3" presStyleCnt="7" custScaleY="107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56F61D-D14F-4011-B235-F267DAEEB3D3}" type="pres">
      <dgm:prSet presAssocID="{55A1B836-06C2-43B9-B5F8-6F53A5010664}" presName="pillarX" presStyleLbl="node1" presStyleIdx="4" presStyleCnt="7" custScaleY="107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84C32-42E0-4434-9F84-3B7659BC3D83}" type="pres">
      <dgm:prSet presAssocID="{99AC1F79-6ECE-4D1F-BA2F-BD5BDD21A8F5}" presName="pillarX" presStyleLbl="node1" presStyleIdx="5" presStyleCnt="7" custScaleX="94057" custScaleY="107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3377B-A870-448E-B750-F4AA2AA5D42C}" type="pres">
      <dgm:prSet presAssocID="{5BFE4D7F-7D0D-4A7A-8E47-94072373A84F}" presName="pillarX" presStyleLbl="node1" presStyleIdx="6" presStyleCnt="7" custScaleY="111338" custLinFactNeighborX="417" custLinFactNeighborY="19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87234-B436-4073-9B63-6488AC378E22}" type="pres">
      <dgm:prSet presAssocID="{0C895CE7-C1DB-465B-9D08-E91EE4541E5A}" presName="base" presStyleLbl="dkBgShp" presStyleIdx="1" presStyleCnt="2" custAng="0" custFlipVert="1" custScaleY="46494" custLinFactNeighborY="13377"/>
      <dgm:spPr>
        <a:solidFill>
          <a:srgbClr val="FFC000"/>
        </a:solidFill>
      </dgm:spPr>
      <dgm:t>
        <a:bodyPr/>
        <a:lstStyle/>
        <a:p>
          <a:endParaRPr lang="en-US"/>
        </a:p>
      </dgm:t>
    </dgm:pt>
  </dgm:ptLst>
  <dgm:cxnLst>
    <dgm:cxn modelId="{BFC34FF4-2917-4962-896B-172A77F37FC5}" srcId="{0C895CE7-C1DB-465B-9D08-E91EE4541E5A}" destId="{8D4F5CE2-A8C2-4354-BAC4-3B6DB73DBDFD}" srcOrd="1" destOrd="0" parTransId="{DCD8242E-1108-4DB3-8D13-C70741DC86AF}" sibTransId="{6EFAEECB-F862-4960-8C37-E4B5627EDF63}"/>
    <dgm:cxn modelId="{C6EC363A-0545-4451-9161-D9EA55C322A6}" type="presOf" srcId="{1C5823D2-3BEB-4538-B5CE-8A1E34F2C71B}" destId="{3081670E-8E29-46AF-BD4C-2749BC563B5A}" srcOrd="0" destOrd="0" presId="urn:microsoft.com/office/officeart/2005/8/layout/hList3"/>
    <dgm:cxn modelId="{A90E0DF1-66DE-4AC1-AEF2-468DCE04753A}" type="presOf" srcId="{55A1B836-06C2-43B9-B5F8-6F53A5010664}" destId="{F156F61D-D14F-4011-B235-F267DAEEB3D3}" srcOrd="0" destOrd="0" presId="urn:microsoft.com/office/officeart/2005/8/layout/hList3"/>
    <dgm:cxn modelId="{0DDA0BFA-9A2A-438E-8F66-D5A896150958}" type="presOf" srcId="{0C895CE7-C1DB-465B-9D08-E91EE4541E5A}" destId="{F265A5D6-85C9-4394-A9F4-8C7A90E0B71C}" srcOrd="0" destOrd="0" presId="urn:microsoft.com/office/officeart/2005/8/layout/hList3"/>
    <dgm:cxn modelId="{AB8B3C05-16FB-44D7-A022-C77113960AAF}" type="presOf" srcId="{99AC1F79-6ECE-4D1F-BA2F-BD5BDD21A8F5}" destId="{93A84C32-42E0-4434-9F84-3B7659BC3D83}" srcOrd="0" destOrd="0" presId="urn:microsoft.com/office/officeart/2005/8/layout/hList3"/>
    <dgm:cxn modelId="{C01BD467-A3FC-4313-80CA-F9D0EF7D7559}" srcId="{0C895CE7-C1DB-465B-9D08-E91EE4541E5A}" destId="{55A1B836-06C2-43B9-B5F8-6F53A5010664}" srcOrd="4" destOrd="0" parTransId="{71532EBF-11AC-408E-8C3A-966F0EF561E9}" sibTransId="{5B47FC14-A2F8-41A4-BBDD-2A9F27C71E63}"/>
    <dgm:cxn modelId="{649BAF5C-8955-46F8-8AA5-96E582A85215}" type="presOf" srcId="{5BFE4D7F-7D0D-4A7A-8E47-94072373A84F}" destId="{AA43377B-A870-448E-B750-F4AA2AA5D42C}" srcOrd="0" destOrd="0" presId="urn:microsoft.com/office/officeart/2005/8/layout/hList3"/>
    <dgm:cxn modelId="{F78C0D70-E0BF-4D4A-8030-0E56C2B8B812}" type="presOf" srcId="{658772DE-02DA-42BF-B345-20A289B63675}" destId="{550E2E53-B943-40F5-967B-6724FAEF3787}" srcOrd="0" destOrd="0" presId="urn:microsoft.com/office/officeart/2005/8/layout/hList3"/>
    <dgm:cxn modelId="{94EB1DD1-0B20-4BB8-8799-70DD300C5F49}" srcId="{0C895CE7-C1DB-465B-9D08-E91EE4541E5A}" destId="{A05C6B19-D454-4A94-999C-38A10F1BB1A9}" srcOrd="2" destOrd="0" parTransId="{4029FBC0-1201-48B9-B2FF-9B228AD7D15F}" sibTransId="{702B1DCD-06C3-4DC6-81AF-592BEC037680}"/>
    <dgm:cxn modelId="{3248406E-E886-43AA-B1A0-D181E38A258D}" srcId="{D9270B45-16E7-47DC-AF25-1AAFC82B9030}" destId="{960F94DD-7B76-4978-B686-B1DD85333447}" srcOrd="0" destOrd="0" parTransId="{5E7FF23F-AC47-41A6-A91C-DCCAB1EC2D0A}" sibTransId="{6F4F0D02-F679-4A89-B267-293E0869B0D6}"/>
    <dgm:cxn modelId="{8B3C6C04-EA18-475F-A424-4ACF80F0D011}" srcId="{0C895CE7-C1DB-465B-9D08-E91EE4541E5A}" destId="{5BFE4D7F-7D0D-4A7A-8E47-94072373A84F}" srcOrd="6" destOrd="0" parTransId="{AD6F78ED-6D6A-4B85-91C3-2C19F3F791B8}" sibTransId="{8D9F33EC-F1A8-4A6C-A06F-18FAC6362D0B}"/>
    <dgm:cxn modelId="{62EC596B-3528-498A-BB06-31465F17C43F}" type="presOf" srcId="{A05C6B19-D454-4A94-999C-38A10F1BB1A9}" destId="{A235624C-B705-4C6B-BE12-E90590D3B58E}" srcOrd="0" destOrd="0" presId="urn:microsoft.com/office/officeart/2005/8/layout/hList3"/>
    <dgm:cxn modelId="{A215956F-674B-45ED-A9FE-3A6D9703A58F}" srcId="{0C895CE7-C1DB-465B-9D08-E91EE4541E5A}" destId="{99AC1F79-6ECE-4D1F-BA2F-BD5BDD21A8F5}" srcOrd="5" destOrd="0" parTransId="{CE3F8456-70A5-4163-A2EA-57F547A5CB83}" sibTransId="{27E639BF-EDD5-4B06-AFE6-6B86E82BC463}"/>
    <dgm:cxn modelId="{B38978FD-3946-4994-ABDE-E4E667D2721A}" srcId="{0C895CE7-C1DB-465B-9D08-E91EE4541E5A}" destId="{1C5823D2-3BEB-4538-B5CE-8A1E34F2C71B}" srcOrd="0" destOrd="0" parTransId="{CE9090C6-7205-4C03-9F36-38D56F5AB5FE}" sibTransId="{50BC2986-0039-47B8-B5C9-B8866D43CA42}"/>
    <dgm:cxn modelId="{2930D6F5-D033-4413-AB2C-3B83E3083B5E}" type="presOf" srcId="{8D4F5CE2-A8C2-4354-BAC4-3B6DB73DBDFD}" destId="{B4BBCC1E-A234-49E3-94ED-39BE068822A8}" srcOrd="0" destOrd="0" presId="urn:microsoft.com/office/officeart/2005/8/layout/hList3"/>
    <dgm:cxn modelId="{85FF9066-E3D5-4442-8D40-A894A6517B04}" srcId="{A6D03B01-7076-4AB9-AE3C-E63FA8550A17}" destId="{0C895CE7-C1DB-465B-9D08-E91EE4541E5A}" srcOrd="0" destOrd="0" parTransId="{A34F3337-835B-455D-8236-F5BA53390B5C}" sibTransId="{FAA82B49-CE4C-4902-B7A4-6F03775E52B8}"/>
    <dgm:cxn modelId="{7F50ECBC-A94A-4F56-AE6C-68799B45CB37}" srcId="{A6D03B01-7076-4AB9-AE3C-E63FA8550A17}" destId="{D9270B45-16E7-47DC-AF25-1AAFC82B9030}" srcOrd="1" destOrd="0" parTransId="{AD378451-A954-423C-9D7C-6B7355F0E81E}" sibTransId="{6B9A6304-D5B7-4F61-9D8A-BEC91B96AA5A}"/>
    <dgm:cxn modelId="{76108DEB-1A5F-49B3-8EB9-B65F93E58D71}" type="presOf" srcId="{A6D03B01-7076-4AB9-AE3C-E63FA8550A17}" destId="{F2B42D6D-2493-422A-B965-1491EF79043B}" srcOrd="0" destOrd="0" presId="urn:microsoft.com/office/officeart/2005/8/layout/hList3"/>
    <dgm:cxn modelId="{C342EA68-5881-46E2-9745-6239BA40228A}" srcId="{0C895CE7-C1DB-465B-9D08-E91EE4541E5A}" destId="{658772DE-02DA-42BF-B345-20A289B63675}" srcOrd="3" destOrd="0" parTransId="{BC39DD8D-D2E2-4985-8D7E-1A69EDA91B38}" sibTransId="{E768624F-679D-4D3F-8A94-40A33C9E366E}"/>
    <dgm:cxn modelId="{733D5128-297C-4CAD-83BA-0F42446064A3}" type="presParOf" srcId="{F2B42D6D-2493-422A-B965-1491EF79043B}" destId="{F265A5D6-85C9-4394-A9F4-8C7A90E0B71C}" srcOrd="0" destOrd="0" presId="urn:microsoft.com/office/officeart/2005/8/layout/hList3"/>
    <dgm:cxn modelId="{58DBF57A-F2A3-45A8-A7AF-39BE0EBCA82F}" type="presParOf" srcId="{F2B42D6D-2493-422A-B965-1491EF79043B}" destId="{90F3BBEE-CB30-403A-81AB-91EDA68A79EC}" srcOrd="1" destOrd="0" presId="urn:microsoft.com/office/officeart/2005/8/layout/hList3"/>
    <dgm:cxn modelId="{BCB90EC0-C8F0-4993-B76D-8F88F2E11EE5}" type="presParOf" srcId="{90F3BBEE-CB30-403A-81AB-91EDA68A79EC}" destId="{3081670E-8E29-46AF-BD4C-2749BC563B5A}" srcOrd="0" destOrd="0" presId="urn:microsoft.com/office/officeart/2005/8/layout/hList3"/>
    <dgm:cxn modelId="{B2DDEF42-48C2-44AE-B595-E6C4EB63440F}" type="presParOf" srcId="{90F3BBEE-CB30-403A-81AB-91EDA68A79EC}" destId="{B4BBCC1E-A234-49E3-94ED-39BE068822A8}" srcOrd="1" destOrd="0" presId="urn:microsoft.com/office/officeart/2005/8/layout/hList3"/>
    <dgm:cxn modelId="{1F08E5AF-B4A9-4DD8-8E9A-C25D4402C20C}" type="presParOf" srcId="{90F3BBEE-CB30-403A-81AB-91EDA68A79EC}" destId="{A235624C-B705-4C6B-BE12-E90590D3B58E}" srcOrd="2" destOrd="0" presId="urn:microsoft.com/office/officeart/2005/8/layout/hList3"/>
    <dgm:cxn modelId="{5FA5E031-74A3-4F1B-A86B-9E28B4EC8D92}" type="presParOf" srcId="{90F3BBEE-CB30-403A-81AB-91EDA68A79EC}" destId="{550E2E53-B943-40F5-967B-6724FAEF3787}" srcOrd="3" destOrd="0" presId="urn:microsoft.com/office/officeart/2005/8/layout/hList3"/>
    <dgm:cxn modelId="{BA4CEF5F-644D-4DF7-AB8F-0943A5D772B8}" type="presParOf" srcId="{90F3BBEE-CB30-403A-81AB-91EDA68A79EC}" destId="{F156F61D-D14F-4011-B235-F267DAEEB3D3}" srcOrd="4" destOrd="0" presId="urn:microsoft.com/office/officeart/2005/8/layout/hList3"/>
    <dgm:cxn modelId="{A8692457-4E56-4620-A033-222BC748193F}" type="presParOf" srcId="{90F3BBEE-CB30-403A-81AB-91EDA68A79EC}" destId="{93A84C32-42E0-4434-9F84-3B7659BC3D83}" srcOrd="5" destOrd="0" presId="urn:microsoft.com/office/officeart/2005/8/layout/hList3"/>
    <dgm:cxn modelId="{2F053887-5AB3-4FDA-9691-4DA6ADD3185C}" type="presParOf" srcId="{90F3BBEE-CB30-403A-81AB-91EDA68A79EC}" destId="{AA43377B-A870-448E-B750-F4AA2AA5D42C}" srcOrd="6" destOrd="0" presId="urn:microsoft.com/office/officeart/2005/8/layout/hList3"/>
    <dgm:cxn modelId="{3FC60D37-8AD5-42A8-B52A-685076A6C698}" type="presParOf" srcId="{F2B42D6D-2493-422A-B965-1491EF79043B}" destId="{4A087234-B436-4073-9B63-6488AC378E2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433CC-C52C-4655-894F-72B329B6C985}">
      <dsp:nvSpPr>
        <dsp:cNvPr id="0" name=""/>
        <dsp:cNvSpPr/>
      </dsp:nvSpPr>
      <dsp:spPr>
        <a:xfrm>
          <a:off x="3570665" y="2688928"/>
          <a:ext cx="1545558" cy="154555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rPr>
            <a:t>NDSU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rPr>
            <a:t>Colleges</a:t>
          </a:r>
        </a:p>
      </dsp:txBody>
      <dsp:txXfrm>
        <a:off x="3797007" y="2915270"/>
        <a:ext cx="1092874" cy="1092874"/>
      </dsp:txXfrm>
    </dsp:sp>
    <dsp:sp modelId="{71F90BE0-2324-454C-A8FD-7FEB9A127C94}">
      <dsp:nvSpPr>
        <dsp:cNvPr id="0" name=""/>
        <dsp:cNvSpPr/>
      </dsp:nvSpPr>
      <dsp:spPr>
        <a:xfrm rot="16267109">
          <a:off x="3920587" y="2226346"/>
          <a:ext cx="893320" cy="32309"/>
        </a:xfrm>
        <a:custGeom>
          <a:avLst/>
          <a:gdLst/>
          <a:ahLst/>
          <a:cxnLst/>
          <a:rect l="0" t="0" r="0" b="0"/>
          <a:pathLst>
            <a:path>
              <a:moveTo>
                <a:pt x="0" y="16154"/>
              </a:moveTo>
              <a:lnTo>
                <a:pt x="893320" y="16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44914" y="2220167"/>
        <a:ext cx="44666" cy="44666"/>
      </dsp:txXfrm>
    </dsp:sp>
    <dsp:sp modelId="{94BE421F-D355-45CF-A775-2D831A13D6A2}">
      <dsp:nvSpPr>
        <dsp:cNvPr id="0" name=""/>
        <dsp:cNvSpPr/>
      </dsp:nvSpPr>
      <dsp:spPr>
        <a:xfrm>
          <a:off x="3543344" y="119691"/>
          <a:ext cx="1697965" cy="1676389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Agriculture,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Food Systems, &amp;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Natural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Resources</a:t>
          </a:r>
        </a:p>
      </dsp:txBody>
      <dsp:txXfrm>
        <a:off x="3792005" y="365192"/>
        <a:ext cx="1200643" cy="1185387"/>
      </dsp:txXfrm>
    </dsp:sp>
    <dsp:sp modelId="{C9A0E2FB-F403-407C-8D83-A8A81D7D7B29}">
      <dsp:nvSpPr>
        <dsp:cNvPr id="0" name=""/>
        <dsp:cNvSpPr/>
      </dsp:nvSpPr>
      <dsp:spPr>
        <a:xfrm rot="18607833">
          <a:off x="4640466" y="2422246"/>
          <a:ext cx="1131230" cy="32309"/>
        </a:xfrm>
        <a:custGeom>
          <a:avLst/>
          <a:gdLst/>
          <a:ahLst/>
          <a:cxnLst/>
          <a:rect l="0" t="0" r="0" b="0"/>
          <a:pathLst>
            <a:path>
              <a:moveTo>
                <a:pt x="0" y="16154"/>
              </a:moveTo>
              <a:lnTo>
                <a:pt x="1131230" y="16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77800" y="2410120"/>
        <a:ext cx="56561" cy="56561"/>
      </dsp:txXfrm>
    </dsp:sp>
    <dsp:sp modelId="{AD66FC72-E919-470F-8674-00B621287744}">
      <dsp:nvSpPr>
        <dsp:cNvPr id="0" name=""/>
        <dsp:cNvSpPr/>
      </dsp:nvSpPr>
      <dsp:spPr>
        <a:xfrm>
          <a:off x="5295939" y="642315"/>
          <a:ext cx="1545558" cy="154555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Arts,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Humanities &amp;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Social Sciences</a:t>
          </a:r>
        </a:p>
      </dsp:txBody>
      <dsp:txXfrm>
        <a:off x="5522281" y="868657"/>
        <a:ext cx="1092874" cy="1092874"/>
      </dsp:txXfrm>
    </dsp:sp>
    <dsp:sp modelId="{F57C8D05-E9C4-4A88-9D39-5BF040E6DF44}">
      <dsp:nvSpPr>
        <dsp:cNvPr id="0" name=""/>
        <dsp:cNvSpPr/>
      </dsp:nvSpPr>
      <dsp:spPr>
        <a:xfrm rot="20950555">
          <a:off x="5095076" y="3222343"/>
          <a:ext cx="831614" cy="32309"/>
        </a:xfrm>
        <a:custGeom>
          <a:avLst/>
          <a:gdLst/>
          <a:ahLst/>
          <a:cxnLst/>
          <a:rect l="0" t="0" r="0" b="0"/>
          <a:pathLst>
            <a:path>
              <a:moveTo>
                <a:pt x="0" y="16154"/>
              </a:moveTo>
              <a:lnTo>
                <a:pt x="831614" y="16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90093" y="3217708"/>
        <a:ext cx="41580" cy="41580"/>
      </dsp:txXfrm>
    </dsp:sp>
    <dsp:sp modelId="{0AEF5388-725A-498E-8EAC-8BD4ED5094B6}">
      <dsp:nvSpPr>
        <dsp:cNvPr id="0" name=""/>
        <dsp:cNvSpPr/>
      </dsp:nvSpPr>
      <dsp:spPr>
        <a:xfrm>
          <a:off x="5905544" y="2242509"/>
          <a:ext cx="1545558" cy="154555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Business</a:t>
          </a:r>
        </a:p>
      </dsp:txBody>
      <dsp:txXfrm>
        <a:off x="6131886" y="2468851"/>
        <a:ext cx="1092874" cy="1092874"/>
      </dsp:txXfrm>
    </dsp:sp>
    <dsp:sp modelId="{06B3E7CF-CB27-42CD-B56D-2276AE7F2828}">
      <dsp:nvSpPr>
        <dsp:cNvPr id="0" name=""/>
        <dsp:cNvSpPr/>
      </dsp:nvSpPr>
      <dsp:spPr>
        <a:xfrm rot="1609456">
          <a:off x="4973150" y="4045546"/>
          <a:ext cx="1113656" cy="32309"/>
        </a:xfrm>
        <a:custGeom>
          <a:avLst/>
          <a:gdLst/>
          <a:ahLst/>
          <a:cxnLst/>
          <a:rect l="0" t="0" r="0" b="0"/>
          <a:pathLst>
            <a:path>
              <a:moveTo>
                <a:pt x="0" y="16154"/>
              </a:moveTo>
              <a:lnTo>
                <a:pt x="1113656" y="16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02137" y="4033859"/>
        <a:ext cx="55682" cy="55682"/>
      </dsp:txXfrm>
    </dsp:sp>
    <dsp:sp modelId="{EE6CF261-4F6D-4FBE-B730-44ED0217B423}">
      <dsp:nvSpPr>
        <dsp:cNvPr id="0" name=""/>
        <dsp:cNvSpPr/>
      </dsp:nvSpPr>
      <dsp:spPr>
        <a:xfrm>
          <a:off x="5927084" y="3908130"/>
          <a:ext cx="1654860" cy="154555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Engineering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3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6169433" y="4134472"/>
        <a:ext cx="1170162" cy="1092874"/>
      </dsp:txXfrm>
    </dsp:sp>
    <dsp:sp modelId="{039BD5F9-0408-4130-AC26-21EEA8B0847B}">
      <dsp:nvSpPr>
        <dsp:cNvPr id="0" name=""/>
        <dsp:cNvSpPr/>
      </dsp:nvSpPr>
      <dsp:spPr>
        <a:xfrm rot="3920346">
          <a:off x="4396485" y="4567972"/>
          <a:ext cx="924572" cy="32309"/>
        </a:xfrm>
        <a:custGeom>
          <a:avLst/>
          <a:gdLst/>
          <a:ahLst/>
          <a:cxnLst/>
          <a:rect l="0" t="0" r="0" b="0"/>
          <a:pathLst>
            <a:path>
              <a:moveTo>
                <a:pt x="0" y="16154"/>
              </a:moveTo>
              <a:lnTo>
                <a:pt x="924572" y="16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35657" y="4561012"/>
        <a:ext cx="46228" cy="46228"/>
      </dsp:txXfrm>
    </dsp:sp>
    <dsp:sp modelId="{1B8F3866-B2E9-4FFD-9A81-A142588B1049}">
      <dsp:nvSpPr>
        <dsp:cNvPr id="0" name=""/>
        <dsp:cNvSpPr/>
      </dsp:nvSpPr>
      <dsp:spPr>
        <a:xfrm>
          <a:off x="4457755" y="4953011"/>
          <a:ext cx="1850357" cy="154555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Human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Development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&amp; Education</a:t>
          </a:r>
        </a:p>
      </dsp:txBody>
      <dsp:txXfrm>
        <a:off x="4728734" y="5179353"/>
        <a:ext cx="1308399" cy="1092874"/>
      </dsp:txXfrm>
    </dsp:sp>
    <dsp:sp modelId="{D5E34DC0-7996-47D8-A5F4-72D2C19B8B06}">
      <dsp:nvSpPr>
        <dsp:cNvPr id="0" name=""/>
        <dsp:cNvSpPr/>
      </dsp:nvSpPr>
      <dsp:spPr>
        <a:xfrm rot="9509899">
          <a:off x="2479248" y="3946238"/>
          <a:ext cx="1186482" cy="32309"/>
        </a:xfrm>
        <a:custGeom>
          <a:avLst/>
          <a:gdLst/>
          <a:ahLst/>
          <a:cxnLst/>
          <a:rect l="0" t="0" r="0" b="0"/>
          <a:pathLst>
            <a:path>
              <a:moveTo>
                <a:pt x="0" y="16154"/>
              </a:moveTo>
              <a:lnTo>
                <a:pt x="1186482" y="16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42827" y="3932731"/>
        <a:ext cx="59324" cy="59324"/>
      </dsp:txXfrm>
    </dsp:sp>
    <dsp:sp modelId="{DF75F92D-5695-4B10-8670-73AAE0EE61C8}">
      <dsp:nvSpPr>
        <dsp:cNvPr id="0" name=""/>
        <dsp:cNvSpPr/>
      </dsp:nvSpPr>
      <dsp:spPr>
        <a:xfrm>
          <a:off x="1028755" y="3690299"/>
          <a:ext cx="1545558" cy="154555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Pharmacy,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Nursing, &amp;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Allied Sciences</a:t>
          </a:r>
        </a:p>
      </dsp:txBody>
      <dsp:txXfrm>
        <a:off x="1255097" y="3916641"/>
        <a:ext cx="1092874" cy="1092874"/>
      </dsp:txXfrm>
    </dsp:sp>
    <dsp:sp modelId="{1BE01E77-E6FA-44D4-AE7D-A95932CE5606}">
      <dsp:nvSpPr>
        <dsp:cNvPr id="0" name=""/>
        <dsp:cNvSpPr/>
      </dsp:nvSpPr>
      <dsp:spPr>
        <a:xfrm rot="11703541">
          <a:off x="2346354" y="3079441"/>
          <a:ext cx="1272702" cy="32309"/>
        </a:xfrm>
        <a:custGeom>
          <a:avLst/>
          <a:gdLst/>
          <a:ahLst/>
          <a:cxnLst/>
          <a:rect l="0" t="0" r="0" b="0"/>
          <a:pathLst>
            <a:path>
              <a:moveTo>
                <a:pt x="0" y="16154"/>
              </a:moveTo>
              <a:lnTo>
                <a:pt x="1272702" y="16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50887" y="3063778"/>
        <a:ext cx="63635" cy="63635"/>
      </dsp:txXfrm>
    </dsp:sp>
    <dsp:sp modelId="{5A4E27CF-FA4C-4728-8869-C1BD34EA40C6}">
      <dsp:nvSpPr>
        <dsp:cNvPr id="0" name=""/>
        <dsp:cNvSpPr/>
      </dsp:nvSpPr>
      <dsp:spPr>
        <a:xfrm>
          <a:off x="702288" y="1905003"/>
          <a:ext cx="1698135" cy="1610966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Science &amp;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Mathematics</a:t>
          </a:r>
        </a:p>
      </dsp:txBody>
      <dsp:txXfrm>
        <a:off x="950974" y="2140924"/>
        <a:ext cx="1200763" cy="1139124"/>
      </dsp:txXfrm>
    </dsp:sp>
    <dsp:sp modelId="{1503CF5F-9EA2-4226-AAC0-2E15B6D973D8}">
      <dsp:nvSpPr>
        <dsp:cNvPr id="0" name=""/>
        <dsp:cNvSpPr/>
      </dsp:nvSpPr>
      <dsp:spPr>
        <a:xfrm rot="13875017">
          <a:off x="2903393" y="2384148"/>
          <a:ext cx="1176384" cy="32309"/>
        </a:xfrm>
        <a:custGeom>
          <a:avLst/>
          <a:gdLst/>
          <a:ahLst/>
          <a:cxnLst/>
          <a:rect l="0" t="0" r="0" b="0"/>
          <a:pathLst>
            <a:path>
              <a:moveTo>
                <a:pt x="0" y="16154"/>
              </a:moveTo>
              <a:lnTo>
                <a:pt x="1176384" y="16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62176" y="2370893"/>
        <a:ext cx="58819" cy="58819"/>
      </dsp:txXfrm>
    </dsp:sp>
    <dsp:sp modelId="{9B7A0F01-6379-4477-AF51-89CC53390DE2}">
      <dsp:nvSpPr>
        <dsp:cNvPr id="0" name=""/>
        <dsp:cNvSpPr/>
      </dsp:nvSpPr>
      <dsp:spPr>
        <a:xfrm>
          <a:off x="1866947" y="566119"/>
          <a:ext cx="1545558" cy="154555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University </a:t>
          </a:r>
        </a:p>
        <a:p>
          <a:pPr marL="0" marR="0" lvl="0" indent="0" algn="ctr" defTabSz="4572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Studies</a:t>
          </a:r>
        </a:p>
      </dsp:txBody>
      <dsp:txXfrm>
        <a:off x="2093289" y="792461"/>
        <a:ext cx="1092874" cy="10928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BB8D81CA-7ECD-4941-A3D8-B62313C0AE28}" type="datetimeFigureOut">
              <a:rPr lang="en-US"/>
              <a:pPr>
                <a:defRPr/>
              </a:pPr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2E80894A-C5D8-43C2-A9D9-3EAE8C5BC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95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CD6D2041-EFC1-4556-B578-1726DF845F58}" type="datetimeFigureOut">
              <a:rPr lang="en-US"/>
              <a:pPr>
                <a:defRPr/>
              </a:pPr>
              <a:t>8/18/2014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6"/>
            <a:ext cx="5485158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7062F651-F6BA-4885-B7EE-14DFEE7A1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80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2F651-F6BA-4885-B7EE-14DFEE7A1A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89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2F651-F6BA-4885-B7EE-14DFEE7A1A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97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2F651-F6BA-4885-B7EE-14DFEE7A1A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30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C79289-5D39-4B06-AE56-4E59D67BFC60}" type="slidenum">
              <a:rPr lang="en-US" smtClean="0">
                <a:latin typeface="Arial" charset="0"/>
              </a:rPr>
              <a:pPr eaLnBrk="1" hangingPunct="1"/>
              <a:t>12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2F651-F6BA-4885-B7EE-14DFEE7A1A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455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2F651-F6BA-4885-B7EE-14DFEE7A1A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988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9pPr>
          </a:lstStyle>
          <a:p>
            <a:pPr eaLnBrk="1" hangingPunct="1"/>
            <a:fld id="{D5C9F1A1-017F-4BB9-8518-DD9CFE5578B7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9pPr>
          </a:lstStyle>
          <a:p>
            <a:pPr eaLnBrk="1" hangingPunct="1"/>
            <a:fld id="{F31FBB03-62C6-4329-85EC-7738C7FB2B68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9pPr>
          </a:lstStyle>
          <a:p>
            <a:pPr eaLnBrk="1" hangingPunct="1"/>
            <a:fld id="{63477FCF-23B6-4055-8D8A-9DC40B0F78CA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2F651-F6BA-4885-B7EE-14DFEE7A1A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312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9pPr>
          </a:lstStyle>
          <a:p>
            <a:pPr eaLnBrk="1" hangingPunct="1"/>
            <a:fld id="{CE61C9B1-F3FA-41EB-BD7B-3B1A79812C5E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2F651-F6BA-4885-B7EE-14DFEE7A1AF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151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2F651-F6BA-4885-B7EE-14DFEE7A1A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3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2F651-F6BA-4885-B7EE-14DFEE7A1A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05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9pPr>
          </a:lstStyle>
          <a:p>
            <a:pPr eaLnBrk="1" hangingPunct="1"/>
            <a:fld id="{2699F2C1-D3BA-485F-B37B-87CD03245061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2F651-F6BA-4885-B7EE-14DFEE7A1A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67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9pPr>
          </a:lstStyle>
          <a:p>
            <a:pPr eaLnBrk="1" hangingPunct="1"/>
            <a:fld id="{C9394041-6FE8-4AD2-A441-5A1C869B9766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9pPr>
          </a:lstStyle>
          <a:p>
            <a:pPr eaLnBrk="1" hangingPunct="1"/>
            <a:fld id="{A4EE4124-5AE2-405E-9619-4E0C5A987B78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2F651-F6BA-4885-B7EE-14DFEE7A1A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71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4" charset="-128"/>
              </a:defRPr>
            </a:lvl9pPr>
          </a:lstStyle>
          <a:p>
            <a:pPr eaLnBrk="1" hangingPunct="1"/>
            <a:fld id="{F72B6BC7-6968-41BE-A35A-A3C6B6280635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orthDakot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717800"/>
            <a:ext cx="8343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rgbClr val="FFFFFF"/>
                </a:solidFill>
                <a:latin typeface="Helvetica 45 Light"/>
                <a:cs typeface="Helvetica 45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8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9DFC0806-3292-41C1-B707-B47E6D845A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8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9A8B45CD-0602-4D52-AE56-4F4881A5F0E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92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C59FFE6D-E19E-4EB0-A8C5-5E4E2E4A9BA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4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A2CB8391-B2F0-466A-818C-7BED4BD8C7E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89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558A4441-FAD0-4562-A193-E94A159DC12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60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22123EB7-E161-497C-B4B9-407000653C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41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96173385-55B7-4E6C-BC29-87324F529CC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1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471E9E5A-3FB7-45D3-A759-119A90D92A9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2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1"/>
                </a:solidFill>
                <a:latin typeface="Calibri" pitchFamily="24" charset="0"/>
              </a:defRPr>
            </a:lvl1pPr>
          </a:lstStyle>
          <a:p>
            <a:pPr>
              <a:defRPr/>
            </a:pPr>
            <a:r>
              <a:rPr lang="en-US"/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5022011E-8C70-45FC-B960-83935D844C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9" name="Picture 6" descr="NDSU logo.white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324600"/>
            <a:ext cx="11096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FFFFFF"/>
          </a:solidFill>
          <a:latin typeface="Helvetica 55 Roman"/>
          <a:ea typeface="ＭＳ Ｐゴシック" pitchFamily="24" charset="-128"/>
          <a:cs typeface="Helvetica 55 Roman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Helvetica 55 Roman" pitchFamily="24" charset="0"/>
          <a:ea typeface="ＭＳ Ｐゴシック" pitchFamily="24" charset="-128"/>
          <a:cs typeface="Helvetica 55 Roman" pitchFamily="2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Helvetica 55 Roman" pitchFamily="24" charset="0"/>
          <a:ea typeface="ＭＳ Ｐゴシック" pitchFamily="24" charset="-128"/>
          <a:cs typeface="Helvetica 55 Roman" pitchFamily="2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Helvetica 55 Roman" pitchFamily="24" charset="0"/>
          <a:ea typeface="ＭＳ Ｐゴシック" pitchFamily="24" charset="-128"/>
          <a:cs typeface="Helvetica 55 Roman" pitchFamily="2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Helvetica 55 Roman" pitchFamily="24" charset="0"/>
          <a:ea typeface="ＭＳ Ｐゴシック" pitchFamily="24" charset="-128"/>
          <a:cs typeface="Helvetica 55 Roman" pitchFamily="2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rgbClr val="FFFFFF"/>
          </a:solidFill>
          <a:latin typeface="Helvetica 45 Light"/>
          <a:ea typeface="ＭＳ Ｐゴシック" pitchFamily="24" charset="-128"/>
          <a:cs typeface="Helvetica 45 Light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rgbClr val="FFFFFF"/>
          </a:solidFill>
          <a:latin typeface="Helvetica 45 Light"/>
          <a:ea typeface="ＭＳ Ｐゴシック" pitchFamily="24" charset="-128"/>
          <a:cs typeface="Helvetica 45 Light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rgbClr val="FFFFFF"/>
          </a:solidFill>
          <a:latin typeface="Helvetica 45 Light"/>
          <a:ea typeface="ＭＳ Ｐゴシック" pitchFamily="24" charset="-128"/>
          <a:cs typeface="Helvetica 45 Light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FF"/>
          </a:solidFill>
          <a:latin typeface="Helvetica 45 Light"/>
          <a:ea typeface="ＭＳ Ｐゴシック" pitchFamily="24" charset="-128"/>
          <a:cs typeface="Helvetica 45 Light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FFFFFF"/>
          </a:solidFill>
          <a:latin typeface="Helvetica 45 Light"/>
          <a:ea typeface="ＭＳ Ｐゴシック" pitchFamily="24" charset="-128"/>
          <a:cs typeface="Helvetica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su.edu/registrar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su.edu/registrar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400" i="1" dirty="0" smtClean="0">
                <a:solidFill>
                  <a:srgbClr val="FFC000"/>
                </a:solidFill>
                <a:latin typeface="Helvetica 45 Light" pitchFamily="24" charset="0"/>
                <a:cs typeface="Helvetica 45 Light" pitchFamily="24" charset="0"/>
              </a:rPr>
              <a:t>Advising, Registration &amp; </a:t>
            </a:r>
          </a:p>
          <a:p>
            <a:pPr eaLnBrk="1" hangingPunct="1"/>
            <a:r>
              <a:rPr lang="en-US" sz="3400" i="1" dirty="0" smtClean="0">
                <a:solidFill>
                  <a:srgbClr val="FFC000"/>
                </a:solidFill>
                <a:latin typeface="Helvetica 45 Light" pitchFamily="24" charset="0"/>
                <a:cs typeface="Helvetica 45 Light" pitchFamily="24" charset="0"/>
              </a:rPr>
              <a:t>Instructional Resources</a:t>
            </a:r>
          </a:p>
          <a:p>
            <a:pPr eaLnBrk="1" hangingPunct="1"/>
            <a:r>
              <a:rPr lang="en-US" sz="3000" dirty="0" smtClean="0">
                <a:solidFill>
                  <a:srgbClr val="FFC000"/>
                </a:solidFill>
                <a:latin typeface="Helvetica 45 Light" pitchFamily="24" charset="0"/>
                <a:cs typeface="Helvetica 45 Light" pitchFamily="24" charset="0"/>
              </a:rPr>
              <a:t>Rhonda Kitch, Registrar</a:t>
            </a:r>
            <a:endParaRPr lang="en-US" sz="3000" dirty="0">
              <a:solidFill>
                <a:srgbClr val="FFC000"/>
              </a:solidFill>
              <a:latin typeface="Helvetica 45 Light" pitchFamily="24" charset="0"/>
              <a:cs typeface="Helvetica 45 Light" pitchFamily="24" charset="0"/>
            </a:endParaRPr>
          </a:p>
        </p:txBody>
      </p:sp>
      <p:pic>
        <p:nvPicPr>
          <p:cNvPr id="3" name="Picture 11" descr="E:\Nellie Ingalls\GATE20040224_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76200"/>
            <a:ext cx="3505200" cy="2386013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Advising Resources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Advising Resource Center – Memorial Union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ndsu.edu/</a:t>
            </a:r>
            <a:r>
              <a:rPr lang="en-US" dirty="0" err="1" smtClean="0"/>
              <a:t>advising_resource_center</a:t>
            </a:r>
            <a:r>
              <a:rPr lang="en-US" dirty="0" smtClean="0"/>
              <a:t> / </a:t>
            </a:r>
            <a:r>
              <a:rPr lang="en-US" dirty="0"/>
              <a:t>	</a:t>
            </a:r>
            <a:r>
              <a:rPr lang="en-US" dirty="0" smtClean="0"/>
              <a:t>1-8662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Registration and Records – Ceres Hall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ndsu.edu/registrar / 1-7981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Bison Connection – Memorial Union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ndsu.edu/</a:t>
            </a:r>
            <a:r>
              <a:rPr lang="en-US" dirty="0" err="1" smtClean="0"/>
              <a:t>bisonconnection</a:t>
            </a:r>
            <a:r>
              <a:rPr lang="en-US" dirty="0" smtClean="0"/>
              <a:t> / 1-6200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2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Degree Progress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17638"/>
            <a:ext cx="8991600" cy="4708525"/>
          </a:xfrm>
        </p:spPr>
        <p:txBody>
          <a:bodyPr/>
          <a:lstStyle/>
          <a:p>
            <a:r>
              <a:rPr lang="en-US" sz="2700" b="1" dirty="0" smtClean="0"/>
              <a:t>Academic Requirement Reports </a:t>
            </a:r>
            <a:r>
              <a:rPr lang="en-US" sz="2500" dirty="0" smtClean="0"/>
              <a:t>(Campus Connection)</a:t>
            </a:r>
          </a:p>
          <a:p>
            <a:pPr lvl="1"/>
            <a:r>
              <a:rPr lang="en-US" dirty="0" smtClean="0"/>
              <a:t>Real-time degree progress for undergraduates</a:t>
            </a:r>
          </a:p>
          <a:p>
            <a:pPr lvl="1"/>
            <a:r>
              <a:rPr lang="en-US" dirty="0" smtClean="0"/>
              <a:t>Curriculum guides also available</a:t>
            </a:r>
          </a:p>
          <a:p>
            <a:r>
              <a:rPr lang="en-US" b="1" dirty="0" smtClean="0"/>
              <a:t>College Liaisons </a:t>
            </a:r>
            <a:r>
              <a:rPr lang="en-US" dirty="0" smtClean="0"/>
              <a:t>(Registration &amp; Records)</a:t>
            </a:r>
          </a:p>
          <a:p>
            <a:pPr lvl="1"/>
            <a:r>
              <a:rPr lang="en-US" dirty="0" smtClean="0"/>
              <a:t>Track undergrad degree progress/maintain records with transfer credit, degree apps, sub/waivers, appeals, grade changes, etc.</a:t>
            </a:r>
          </a:p>
          <a:p>
            <a:pPr lvl="1"/>
            <a:r>
              <a:rPr lang="en-US" dirty="0" smtClean="0"/>
              <a:t>Liaisons serve as a resource to advisers </a:t>
            </a:r>
          </a:p>
          <a:p>
            <a:r>
              <a:rPr lang="en-US" b="1" dirty="0" smtClean="0"/>
              <a:t>Student Service Associates </a:t>
            </a:r>
            <a:r>
              <a:rPr lang="en-US" dirty="0" smtClean="0"/>
              <a:t>(Graduate School)</a:t>
            </a:r>
          </a:p>
          <a:p>
            <a:pPr lvl="1"/>
            <a:r>
              <a:rPr lang="en-US" dirty="0" smtClean="0"/>
              <a:t>Track graduate student progress/plans of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1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solidFill>
                  <a:srgbClr val="FFC000"/>
                </a:solidFill>
                <a:latin typeface="Copperplate Gothic Bold" pitchFamily="34" charset="0"/>
              </a:rPr>
              <a:t>General Education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latin typeface="Copperplate Gothic Bold" pitchFamily="34" charset="0"/>
              </a:rPr>
              <a:t>ensures that students acquire the knowledge, skills, and perspectives associated with a university </a:t>
            </a:r>
            <a:r>
              <a:rPr lang="en-US" sz="2400" dirty="0" smtClean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latin typeface="Copperplate Gothic Bold" pitchFamily="34" charset="0"/>
              </a:rPr>
              <a:t>education </a:t>
            </a:r>
          </a:p>
          <a:p>
            <a:pPr algn="ctr">
              <a:defRPr/>
            </a:pPr>
            <a:endParaRPr lang="en-US" sz="2400" dirty="0">
              <a:ln>
                <a:solidFill>
                  <a:schemeClr val="accent4"/>
                </a:solidFill>
              </a:ln>
              <a:solidFill>
                <a:schemeClr val="bg1"/>
              </a:solidFill>
              <a:latin typeface="Copperplate Gothic Bold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07551548"/>
              </p:ext>
            </p:extLst>
          </p:nvPr>
        </p:nvGraphicFramePr>
        <p:xfrm>
          <a:off x="0" y="2438400"/>
          <a:ext cx="9144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78329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Schedule/Instructional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Resources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417638"/>
            <a:ext cx="8804987" cy="4708525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2800" dirty="0" smtClean="0">
                <a:latin typeface="Helvetica 45 Light" pitchFamily="24" charset="0"/>
                <a:cs typeface="Helvetica 45 Light" pitchFamily="24" charset="0"/>
              </a:rPr>
              <a:t>Class Schedule Submission </a:t>
            </a:r>
            <a:endParaRPr lang="en-US" sz="2800" dirty="0">
              <a:latin typeface="Helvetica 45 Light" pitchFamily="24" charset="0"/>
              <a:cs typeface="Helvetica 45 Light" pitchFamily="24" charset="0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sz="2800" dirty="0" smtClean="0">
                <a:latin typeface="Helvetica 45 Light" pitchFamily="24" charset="0"/>
                <a:cs typeface="Helvetica 45 Light" pitchFamily="24" charset="0"/>
              </a:rPr>
              <a:t>Standard Scheduling Patterns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800" dirty="0" smtClean="0">
                <a:latin typeface="Helvetica 45 Light" pitchFamily="24" charset="0"/>
                <a:cs typeface="Helvetica 45 Light" pitchFamily="24" charset="0"/>
              </a:rPr>
              <a:t>Classrooms - availability/needs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800" dirty="0" smtClean="0">
                <a:latin typeface="Helvetica 45 Light" pitchFamily="24" charset="0"/>
                <a:cs typeface="Helvetica 45 Light" pitchFamily="24" charset="0"/>
              </a:rPr>
              <a:t>Wait Lists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800" dirty="0" smtClean="0">
                <a:latin typeface="Helvetica 45 Light" pitchFamily="24" charset="0"/>
                <a:cs typeface="Helvetica 45 Light" pitchFamily="24" charset="0"/>
              </a:rPr>
              <a:t>Course Requisites/Class Permissions</a:t>
            </a:r>
            <a:endParaRPr lang="en-US" dirty="0" smtClean="0">
              <a:latin typeface="Helvetica 45 Light" pitchFamily="24" charset="0"/>
              <a:cs typeface="Helvetica 45 Light" pitchFamily="24" charset="0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sz="2800" dirty="0" smtClean="0">
                <a:latin typeface="Helvetica 45 Light" pitchFamily="24" charset="0"/>
                <a:cs typeface="Helvetica 45 Light" pitchFamily="24" charset="0"/>
              </a:rPr>
              <a:t>Check class rosters against Blackboard regularly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800" dirty="0" smtClean="0">
                <a:latin typeface="Helvetica 45 Light" pitchFamily="24" charset="0"/>
                <a:cs typeface="Helvetica 45 Light" pitchFamily="24" charset="0"/>
              </a:rPr>
              <a:t>Student Services (</a:t>
            </a:r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Counseling, Disability, tutoring)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800" dirty="0" smtClean="0">
                <a:latin typeface="Helvetica 45 Light" pitchFamily="24" charset="0"/>
                <a:cs typeface="Helvetica 45 Light" pitchFamily="24" charset="0"/>
              </a:rPr>
              <a:t>Academic Affairs </a:t>
            </a:r>
            <a:r>
              <a:rPr lang="en-US" sz="2700" dirty="0" smtClean="0">
                <a:latin typeface="Helvetica 45 Light" pitchFamily="24" charset="0"/>
                <a:cs typeface="Helvetica 45 Light" pitchFamily="24" charset="0"/>
              </a:rPr>
              <a:t>(syllabi; course/program proposals)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800" dirty="0" smtClean="0">
                <a:latin typeface="Helvetica 45 Light" pitchFamily="24" charset="0"/>
                <a:cs typeface="Helvetica 45 Light" pitchFamily="24" charset="0"/>
              </a:rPr>
              <a:t>Faculty Senate agendas/minutes online</a:t>
            </a:r>
          </a:p>
          <a:p>
            <a:pPr marL="342900" lvl="1" indent="-342900">
              <a:buFont typeface="Arial" charset="0"/>
              <a:buChar char="•"/>
            </a:pPr>
            <a:endParaRPr lang="en-US" sz="2800" dirty="0" smtClean="0">
              <a:latin typeface="Helvetica 45 Light" pitchFamily="24" charset="0"/>
              <a:cs typeface="Helvetica 45 Light" pitchFamily="24" charset="0"/>
            </a:endParaRPr>
          </a:p>
          <a:p>
            <a:pPr marL="0" lvl="1" indent="0">
              <a:buNone/>
            </a:pPr>
            <a:endParaRPr lang="en-US" dirty="0" smtClean="0">
              <a:latin typeface="Helvetica 45 Light" pitchFamily="24" charset="0"/>
              <a:cs typeface="Helvetica 45 Light" pitchFamily="24" charset="0"/>
            </a:endParaRPr>
          </a:p>
          <a:p>
            <a:pPr marL="342900" lvl="1" indent="-342900">
              <a:buFont typeface="Arial" charset="0"/>
              <a:buChar char="•"/>
            </a:pPr>
            <a:endParaRPr lang="en-US" dirty="0" smtClean="0">
              <a:latin typeface="Helvetica 45 Light" pitchFamily="24" charset="0"/>
              <a:cs typeface="Helvetica 45 Light" pitchFamily="24" charset="0"/>
            </a:endParaRPr>
          </a:p>
          <a:p>
            <a:pPr marL="342900" lvl="1" indent="-342900">
              <a:buFont typeface="Arial" charset="0"/>
              <a:buChar char="•"/>
            </a:pPr>
            <a:endParaRPr lang="en-US" dirty="0" smtClean="0">
              <a:latin typeface="Helvetica 45 Light" pitchFamily="24" charset="0"/>
              <a:cs typeface="Helvetica 45 Light" pitchFamily="24" charset="0"/>
            </a:endParaRPr>
          </a:p>
          <a:p>
            <a:pPr marL="342900" lvl="1" indent="-342900">
              <a:buFont typeface="Arial" charset="0"/>
              <a:buChar char="•"/>
            </a:pPr>
            <a:endParaRPr lang="en-US" dirty="0">
              <a:latin typeface="Helvetica 45 Light" pitchFamily="24" charset="0"/>
              <a:cs typeface="Helvetica 45 Light" pitchFamily="24" charset="0"/>
            </a:endParaRPr>
          </a:p>
          <a:p>
            <a:endParaRPr lang="en-US" dirty="0"/>
          </a:p>
        </p:txBody>
      </p:sp>
      <p:pic>
        <p:nvPicPr>
          <p:cNvPr id="3074" name="Picture 2" descr="C:\Users\k.wold-mccormick\AppData\Local\Microsoft\Windows\Temporary Internet Files\Content.IE5\Y3MJPB2I\MC900334096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940" y="1828800"/>
            <a:ext cx="1520647" cy="181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0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Helvetica 55 Roman" pitchFamily="24" charset="0"/>
                <a:cs typeface="Helvetica 55 Roman" pitchFamily="24" charset="0"/>
              </a:rPr>
              <a:t>Grade Loading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8382000" cy="4830762"/>
          </a:xfrm>
        </p:spPr>
        <p:txBody>
          <a:bodyPr/>
          <a:lstStyle/>
          <a:p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Opens approx. one week before final exams</a:t>
            </a:r>
          </a:p>
          <a:p>
            <a:pPr lvl="1"/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Grades due Tuesday after end of term</a:t>
            </a:r>
          </a:p>
          <a:p>
            <a:pPr lvl="1"/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Standard letter grades (plus P/F/S/U/AU)</a:t>
            </a:r>
          </a:p>
          <a:p>
            <a:pPr lvl="1"/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Failed grade policy (F-FN-FNN)</a:t>
            </a:r>
          </a:p>
          <a:p>
            <a:pPr lvl="1"/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Mid-term grades</a:t>
            </a:r>
          </a:p>
          <a:p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Incomplete Grades</a:t>
            </a:r>
          </a:p>
          <a:p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Grade Changes</a:t>
            </a:r>
          </a:p>
          <a:p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Grade Appeals</a:t>
            </a:r>
          </a:p>
          <a:p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Short Courses</a:t>
            </a:r>
          </a:p>
          <a:p>
            <a:endParaRPr lang="en-US" dirty="0" smtClean="0">
              <a:latin typeface="Helvetica 45 Light" pitchFamily="24" charset="0"/>
              <a:cs typeface="Helvetica 45 Light" pitchFamily="24" charset="0"/>
            </a:endParaRPr>
          </a:p>
        </p:txBody>
      </p:sp>
      <p:pic>
        <p:nvPicPr>
          <p:cNvPr id="4" name="Picture 28" descr="http://www.ndsu.edu/fileadmin/www.ur.ndsu.edu/images/photoGallery/Academics/070307_Architiecture_11_H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495800"/>
            <a:ext cx="3429000" cy="2179638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65125"/>
            <a:ext cx="8007350" cy="9525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  <a:latin typeface="Helvetica 55 Roman" pitchFamily="24" charset="0"/>
                <a:cs typeface="Helvetica 55 Roman" pitchFamily="24" charset="0"/>
              </a:rPr>
              <a:t>Grades &amp; Academic Standing</a:t>
            </a:r>
            <a:endParaRPr lang="en-US" dirty="0" smtClean="0">
              <a:latin typeface="Helvetica 55 Roman" pitchFamily="24" charset="0"/>
              <a:cs typeface="Helvetica 55 Roman" pitchFamily="2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17625"/>
            <a:ext cx="8534400" cy="4930775"/>
          </a:xfrm>
        </p:spPr>
        <p:txBody>
          <a:bodyPr/>
          <a:lstStyle/>
          <a:p>
            <a:pPr marL="342900" lvl="1" indent="-342900">
              <a:lnSpc>
                <a:spcPct val="80000"/>
              </a:lnSpc>
              <a:buFont typeface="Arial" charset="0"/>
              <a:buChar char="•"/>
            </a:pPr>
            <a:r>
              <a:rPr lang="en-US" sz="2800" b="1" dirty="0" smtClean="0">
                <a:latin typeface="Helvetica 45 Light" pitchFamily="24" charset="0"/>
                <a:cs typeface="Helvetica 45 Light" pitchFamily="24" charset="0"/>
              </a:rPr>
              <a:t>Final grades determine student academic </a:t>
            </a:r>
            <a:r>
              <a:rPr lang="en-US" sz="2800" b="1" dirty="0">
                <a:latin typeface="Helvetica 45 Light" pitchFamily="24" charset="0"/>
                <a:cs typeface="Helvetica 45 Light" pitchFamily="24" charset="0"/>
              </a:rPr>
              <a:t>standing and financial </a:t>
            </a:r>
            <a:r>
              <a:rPr lang="en-US" sz="2800" b="1" dirty="0" smtClean="0">
                <a:latin typeface="Helvetica 45 Light" pitchFamily="24" charset="0"/>
                <a:cs typeface="Helvetica 45 Light" pitchFamily="24" charset="0"/>
              </a:rPr>
              <a:t>aid eligibility </a:t>
            </a:r>
            <a:endParaRPr lang="en-US" sz="2800" b="1" dirty="0">
              <a:latin typeface="Helvetica 45 Light" pitchFamily="24" charset="0"/>
              <a:cs typeface="Helvetica 45 Light" pitchFamily="24" charset="0"/>
            </a:endParaRPr>
          </a:p>
          <a:p>
            <a:pPr>
              <a:lnSpc>
                <a:spcPct val="80000"/>
              </a:lnSpc>
            </a:pPr>
            <a:r>
              <a:rPr lang="en-US" sz="2800" b="1" dirty="0" smtClean="0">
                <a:latin typeface="Helvetica 45 Light" pitchFamily="24" charset="0"/>
                <a:cs typeface="Helvetica 45 Light" pitchFamily="24" charset="0"/>
              </a:rPr>
              <a:t>Academic Standing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latin typeface="Helvetica 45 Light" pitchFamily="24" charset="0"/>
                <a:cs typeface="Helvetica 45 Light" pitchFamily="24" charset="0"/>
              </a:rPr>
              <a:t>Good standing, warning, probation, continued probation, suspension</a:t>
            </a:r>
            <a:endParaRPr lang="en-US" sz="2800" dirty="0">
              <a:latin typeface="Helvetica 45 Light" pitchFamily="24" charset="0"/>
              <a:cs typeface="Helvetica 45 Light" pitchFamily="2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latin typeface="Helvetica 45 Light" pitchFamily="24" charset="0"/>
                <a:cs typeface="Helvetica 45 Light" pitchFamily="24" charset="0"/>
              </a:rPr>
              <a:t>Academic Deficiencies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latin typeface="Helvetica 45 Light" pitchFamily="24" charset="0"/>
                <a:cs typeface="Helvetica 45 Light" pitchFamily="24" charset="0"/>
              </a:rPr>
              <a:t>Notifications sent to students and departments</a:t>
            </a:r>
          </a:p>
          <a:p>
            <a:pPr lvl="1">
              <a:lnSpc>
                <a:spcPct val="80000"/>
              </a:lnSpc>
            </a:pPr>
            <a:r>
              <a:rPr lang="en-US" sz="2800" i="1" dirty="0" smtClean="0">
                <a:latin typeface="Helvetica 45 Light" pitchFamily="24" charset="0"/>
                <a:cs typeface="Helvetica 45 Light" pitchFamily="24" charset="0"/>
              </a:rPr>
              <a:t>Tips </a:t>
            </a:r>
            <a:r>
              <a:rPr lang="en-US" sz="2800" i="1" dirty="0">
                <a:latin typeface="Helvetica 45 Light" pitchFamily="24" charset="0"/>
                <a:cs typeface="Helvetica 45 Light" pitchFamily="24" charset="0"/>
              </a:rPr>
              <a:t>to Improve </a:t>
            </a:r>
            <a:r>
              <a:rPr lang="en-US" sz="2800" i="1" dirty="0" smtClean="0">
                <a:latin typeface="Helvetica 45 Light" pitchFamily="24" charset="0"/>
                <a:cs typeface="Helvetica 45 Light" pitchFamily="24" charset="0"/>
              </a:rPr>
              <a:t>GPA </a:t>
            </a:r>
            <a:r>
              <a:rPr lang="en-US" sz="2800" dirty="0" smtClean="0">
                <a:latin typeface="Helvetica 45 Light" pitchFamily="24" charset="0"/>
                <a:cs typeface="Helvetica 45 Light" pitchFamily="24" charset="0"/>
              </a:rPr>
              <a:t>resources online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latin typeface="Helvetica 45 Light" pitchFamily="24" charset="0"/>
                <a:cs typeface="Helvetica 45 Light" pitchFamily="24" charset="0"/>
              </a:rPr>
              <a:t>Appeals – extenuating circumstances apply</a:t>
            </a:r>
            <a:endParaRPr lang="en-US" dirty="0" smtClean="0">
              <a:latin typeface="Helvetica 45 Light" pitchFamily="24" charset="0"/>
              <a:cs typeface="Helvetica 45 Light" pitchFamily="2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latin typeface="Helvetica 45 Light" pitchFamily="24" charset="0"/>
                <a:cs typeface="Helvetica 45 Light" pitchFamily="24" charset="0"/>
              </a:rPr>
              <a:t>Dean’s List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latin typeface="Helvetica 45 Light" pitchFamily="24" charset="0"/>
                <a:cs typeface="Helvetica 45 Light" pitchFamily="24" charset="0"/>
              </a:rPr>
              <a:t>Refer to online Undergraduate and Graduate Bulletins  - </a:t>
            </a:r>
            <a:r>
              <a:rPr lang="en-US" sz="2800" b="1" i="1" dirty="0" smtClean="0">
                <a:latin typeface="Helvetica 45 Light" pitchFamily="24" charset="0"/>
                <a:cs typeface="Helvetica 45 Light" pitchFamily="24" charset="0"/>
              </a:rPr>
              <a:t>Academic Policies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 smtClean="0">
              <a:latin typeface="Helvetica 45 Light" pitchFamily="24" charset="0"/>
              <a:cs typeface="Helvetica 45 Light" pitchFamily="24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dirty="0" smtClean="0">
              <a:latin typeface="Helvetica 45 Light" pitchFamily="24" charset="0"/>
              <a:cs typeface="Helvetica 45 Light" pitchFamily="2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dirty="0" smtClean="0">
              <a:latin typeface="Helvetica 45 Light" pitchFamily="24" charset="0"/>
              <a:cs typeface="Helvetica 45 Light" pitchFamily="2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600" dirty="0" smtClean="0">
              <a:latin typeface="Helvetica 45 Light" pitchFamily="24" charset="0"/>
              <a:cs typeface="Helvetica 45 Light" pitchFamily="2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000"/>
                </a:solidFill>
                <a:latin typeface="Helvetica 55 Roman" pitchFamily="24" charset="0"/>
                <a:cs typeface="Helvetica 55 Roman" pitchFamily="24" charset="0"/>
              </a:rPr>
              <a:t>Family Educational Rights and Privacy Act (1974)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229600" cy="4343400"/>
          </a:xfrm>
        </p:spPr>
        <p:txBody>
          <a:bodyPr/>
          <a:lstStyle/>
          <a:p>
            <a:pPr eaLnBrk="1" hangingPunct="1"/>
            <a:r>
              <a:rPr lang="en-US" sz="2600" dirty="0" smtClean="0">
                <a:latin typeface="Helvetica 45 Light" pitchFamily="24" charset="0"/>
                <a:cs typeface="Helvetica 45 Light" pitchFamily="24" charset="0"/>
              </a:rPr>
              <a:t>Protects student privacy, academic/financial records</a:t>
            </a:r>
          </a:p>
          <a:p>
            <a:pPr lvl="1" eaLnBrk="1" hangingPunct="1"/>
            <a:r>
              <a:rPr lang="en-US" sz="2100" dirty="0" smtClean="0">
                <a:latin typeface="Helvetica 45 Light" pitchFamily="24" charset="0"/>
                <a:cs typeface="Helvetica 45 Light" pitchFamily="24" charset="0"/>
              </a:rPr>
              <a:t>Enrollment begins at point of registration</a:t>
            </a:r>
          </a:p>
          <a:p>
            <a:pPr eaLnBrk="1" hangingPunct="1"/>
            <a:r>
              <a:rPr lang="en-US" sz="2600" dirty="0" smtClean="0">
                <a:latin typeface="Helvetica 45 Light" pitchFamily="24" charset="0"/>
                <a:cs typeface="Helvetica 45 Light" pitchFamily="24" charset="0"/>
              </a:rPr>
              <a:t>Directory information may be released </a:t>
            </a:r>
          </a:p>
          <a:p>
            <a:pPr lvl="1" eaLnBrk="1" hangingPunct="1"/>
            <a:r>
              <a:rPr lang="en-US" sz="2100" dirty="0" smtClean="0">
                <a:latin typeface="Helvetica 45 Light" pitchFamily="24" charset="0"/>
                <a:cs typeface="Helvetica 45 Light" pitchFamily="24" charset="0"/>
              </a:rPr>
              <a:t>Annual notice online at </a:t>
            </a:r>
            <a:r>
              <a:rPr lang="en-US" sz="2100" dirty="0" smtClean="0">
                <a:latin typeface="Helvetica 45 Light" pitchFamily="24" charset="0"/>
                <a:cs typeface="Helvetica 45 Light" pitchFamily="24" charset="0"/>
                <a:hlinkClick r:id="rId3"/>
              </a:rPr>
              <a:t>www.ndsu.edu/registrar</a:t>
            </a:r>
            <a:r>
              <a:rPr lang="en-US" sz="2100" dirty="0" smtClean="0">
                <a:latin typeface="Helvetica 45 Light" pitchFamily="24" charset="0"/>
                <a:cs typeface="Helvetica 45 Light" pitchFamily="24" charset="0"/>
              </a:rPr>
              <a:t> </a:t>
            </a:r>
          </a:p>
          <a:p>
            <a:pPr eaLnBrk="1" hangingPunct="1"/>
            <a:r>
              <a:rPr lang="en-US" sz="2600" dirty="0" smtClean="0">
                <a:latin typeface="Helvetica 45 Light" pitchFamily="24" charset="0"/>
                <a:cs typeface="Helvetica 45 Light" pitchFamily="24" charset="0"/>
              </a:rPr>
              <a:t>Non-directory information may not be released without written consent of student</a:t>
            </a:r>
          </a:p>
          <a:p>
            <a:pPr lvl="1"/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Coded in Campus Connection (red star)</a:t>
            </a:r>
          </a:p>
          <a:p>
            <a:pPr eaLnBrk="1" hangingPunct="1"/>
            <a:r>
              <a:rPr lang="en-US" sz="2600" dirty="0" smtClean="0">
                <a:latin typeface="Helvetica 45 Light" pitchFamily="24" charset="0"/>
                <a:cs typeface="Helvetica 45 Light" pitchFamily="24" charset="0"/>
              </a:rPr>
              <a:t>Consent to Release v. Directory Suppression</a:t>
            </a:r>
          </a:p>
          <a:p>
            <a:pPr lvl="1"/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Suppression (blue window shade)</a:t>
            </a:r>
          </a:p>
          <a:p>
            <a:pPr eaLnBrk="1" hangingPunct="1"/>
            <a:r>
              <a:rPr lang="en-US" sz="2600" dirty="0" smtClean="0">
                <a:latin typeface="Helvetica 45 Light" pitchFamily="24" charset="0"/>
                <a:cs typeface="Helvetica 45 Light" pitchFamily="24" charset="0"/>
              </a:rPr>
              <a:t>Contact registrar with FERPA questions/concerns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C000"/>
                </a:solidFill>
                <a:latin typeface="Helvetica 55 Roman" pitchFamily="24" charset="0"/>
                <a:cs typeface="Helvetica 55 Roman" pitchFamily="24" charset="0"/>
              </a:rPr>
              <a:t>Important FERPA Reminders- </a:t>
            </a:r>
            <a:br>
              <a:rPr lang="en-US" smtClean="0">
                <a:solidFill>
                  <a:srgbClr val="FFC000"/>
                </a:solidFill>
                <a:latin typeface="Helvetica 55 Roman" pitchFamily="24" charset="0"/>
                <a:cs typeface="Helvetica 55 Roman" pitchFamily="24" charset="0"/>
              </a:rPr>
            </a:br>
            <a:r>
              <a:rPr lang="en-US" smtClean="0">
                <a:solidFill>
                  <a:srgbClr val="FFC000"/>
                </a:solidFill>
                <a:latin typeface="Helvetica 55 Roman" pitchFamily="24" charset="0"/>
                <a:cs typeface="Helvetica 55 Roman" pitchFamily="24" charset="0"/>
              </a:rPr>
              <a:t>Do Not: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41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Helvetica 45 Light" pitchFamily="24" charset="0"/>
                <a:cs typeface="Helvetica 45 Light" pitchFamily="24" charset="0"/>
              </a:rPr>
              <a:t>Use SSN or Student ID to post grades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Helvetica 45 Light" pitchFamily="24" charset="0"/>
                <a:cs typeface="Helvetica 45 Light" pitchFamily="24" charset="0"/>
              </a:rPr>
              <a:t>Release sensitive info without student consent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Helvetica 45 Light" pitchFamily="24" charset="0"/>
                <a:cs typeface="Helvetica 45 Light" pitchFamily="24" charset="0"/>
              </a:rPr>
              <a:t>Leave sensitive info unprotected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Helvetica 45 Light" pitchFamily="24" charset="0"/>
                <a:cs typeface="Helvetica 45 Light" pitchFamily="24" charset="0"/>
              </a:rPr>
              <a:t>Leave graded papers in a stack for students to pick up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Helvetica 45 Light" pitchFamily="24" charset="0"/>
                <a:cs typeface="Helvetica 45 Light" pitchFamily="24" charset="0"/>
              </a:rPr>
              <a:t>Discard sensitive documents without proper destruction </a:t>
            </a:r>
            <a:endParaRPr lang="en-US" sz="1900" dirty="0" smtClean="0">
              <a:latin typeface="Helvetica 45 Light" pitchFamily="24" charset="0"/>
              <a:cs typeface="Helvetica 45 Light" pitchFamily="24" charset="0"/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28800"/>
            <a:ext cx="4495800" cy="43021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Circulate printed lists with student IDs or grades for attendance or verification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Access student records for reasons not related to job responsibilities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Release information to third parties outside department (refer requests to Registration and Records)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Helvetica 45 Light" pitchFamily="24" charset="0"/>
              <a:cs typeface="Helvetica 45 Light" pitchFamily="2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Helvetica 45 Light" pitchFamily="24" charset="0"/>
              <a:cs typeface="Helvetica 45 Light" pitchFamily="2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allAtOnce"/>
      <p:bldP spid="39940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Academic Honesty &amp; Integrity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u="sng" dirty="0" smtClean="0"/>
              <a:t>NDSU Policy 335</a:t>
            </a:r>
            <a:r>
              <a:rPr lang="en-US" sz="2800" dirty="0" smtClean="0"/>
              <a:t> addresses cheating, plagiarism and other types of academic dishonesty (instructional context)</a:t>
            </a:r>
          </a:p>
          <a:p>
            <a:r>
              <a:rPr lang="en-US" sz="2800" u="sng" dirty="0" smtClean="0"/>
              <a:t>NDSU Policy 326</a:t>
            </a:r>
            <a:r>
              <a:rPr lang="en-US" sz="2800" dirty="0" smtClean="0"/>
              <a:t> addresses dishonesty in scholarly inquiry and research </a:t>
            </a:r>
          </a:p>
          <a:p>
            <a:r>
              <a:rPr lang="en-US" sz="2800" dirty="0" smtClean="0"/>
              <a:t>When investigation is pending, a student may be blocked from dropping course – contact registrar</a:t>
            </a:r>
          </a:p>
          <a:p>
            <a:r>
              <a:rPr lang="en-US" sz="2800" dirty="0" smtClean="0"/>
              <a:t>Report incidents of academic dishonesty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 ndsu.edu/</a:t>
            </a:r>
            <a:r>
              <a:rPr lang="en-US" sz="2800" dirty="0" err="1" smtClean="0">
                <a:solidFill>
                  <a:schemeClr val="bg1"/>
                </a:solidFill>
              </a:rPr>
              <a:t>academichonesty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Data Reporting &amp; Student Statistics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NDSU Quick Facts</a:t>
            </a:r>
          </a:p>
          <a:p>
            <a:r>
              <a:rPr lang="en-US" dirty="0" smtClean="0"/>
              <a:t>Student Data Privacy</a:t>
            </a:r>
          </a:p>
          <a:p>
            <a:r>
              <a:rPr lang="en-US" dirty="0" smtClean="0"/>
              <a:t>Programs and Degrees</a:t>
            </a:r>
          </a:p>
          <a:p>
            <a:r>
              <a:rPr lang="en-US" dirty="0" smtClean="0"/>
              <a:t>Enrollment Reports</a:t>
            </a:r>
          </a:p>
          <a:p>
            <a:r>
              <a:rPr lang="en-US" dirty="0" smtClean="0"/>
              <a:t>Degrees Awarded</a:t>
            </a:r>
          </a:p>
          <a:p>
            <a:r>
              <a:rPr lang="en-US" dirty="0" smtClean="0"/>
              <a:t>Grading Statistics</a:t>
            </a:r>
          </a:p>
          <a:p>
            <a:r>
              <a:rPr lang="en-US" dirty="0" smtClean="0"/>
              <a:t>Request Student Data</a:t>
            </a:r>
          </a:p>
          <a:p>
            <a:r>
              <a:rPr lang="en-US" dirty="0" smtClean="0"/>
              <a:t>www.ndsu.edu/data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7440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  <a:latin typeface="Helvetica 55 Roman" pitchFamily="24" charset="0"/>
                <a:cs typeface="Helvetica 55 Roman" pitchFamily="24" charset="0"/>
              </a:rPr>
              <a:t>Session Purpose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Academic Structure of NDSU</a:t>
            </a:r>
          </a:p>
          <a:p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Electronic Resources/Information Systems</a:t>
            </a:r>
          </a:p>
          <a:p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Academic Advising &amp; Instructional Resources</a:t>
            </a:r>
          </a:p>
          <a:p>
            <a:pPr lvl="1"/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Key academic policies and procedures </a:t>
            </a:r>
          </a:p>
          <a:p>
            <a:pPr lvl="1"/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Online resources</a:t>
            </a:r>
          </a:p>
          <a:p>
            <a:pPr lvl="1"/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Degree audit system</a:t>
            </a:r>
          </a:p>
          <a:p>
            <a:pPr lvl="1"/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Academic honesty and integrity</a:t>
            </a:r>
          </a:p>
          <a:p>
            <a:pPr lvl="1">
              <a:buFont typeface="Arial" charset="0"/>
              <a:buNone/>
            </a:pPr>
            <a:endParaRPr lang="en-US" dirty="0" smtClean="0">
              <a:latin typeface="Helvetica 45 Light" pitchFamily="24" charset="0"/>
              <a:cs typeface="Helvetica 45 Light" pitchFamily="2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  <a:latin typeface="Helvetica 55 Roman" pitchFamily="24" charset="0"/>
                <a:cs typeface="Helvetica 55 Roman" pitchFamily="24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Helvetica 55 Roman" pitchFamily="24" charset="0"/>
                <a:cs typeface="Helvetica 55 Roman" pitchFamily="24" charset="0"/>
              </a:rPr>
            </a:br>
            <a:r>
              <a:rPr lang="en-US" dirty="0" smtClean="0">
                <a:solidFill>
                  <a:srgbClr val="FFC000"/>
                </a:solidFill>
                <a:latin typeface="Helvetica 55 Roman" pitchFamily="24" charset="0"/>
                <a:cs typeface="Helvetica 55 Roman" pitchFamily="24" charset="0"/>
              </a:rPr>
              <a:t>Office of Registration and Records 110 Ceres Hall, 231-7981</a:t>
            </a:r>
            <a:r>
              <a:rPr lang="en-US" dirty="0" smtClean="0">
                <a:latin typeface="Helvetica 55 Roman" pitchFamily="24" charset="0"/>
                <a:cs typeface="Helvetica 55 Roman" pitchFamily="24" charset="0"/>
              </a:rPr>
              <a:t>	</a:t>
            </a:r>
            <a:br>
              <a:rPr lang="en-US" dirty="0" smtClean="0">
                <a:latin typeface="Helvetica 55 Roman" pitchFamily="24" charset="0"/>
                <a:cs typeface="Helvetica 55 Roman" pitchFamily="24" charset="0"/>
              </a:rPr>
            </a:br>
            <a:r>
              <a:rPr lang="en-US" u="sng" dirty="0" smtClean="0">
                <a:solidFill>
                  <a:srgbClr val="FFFF00"/>
                </a:solidFill>
                <a:latin typeface="Helvetica 55 Roman" pitchFamily="24" charset="0"/>
                <a:cs typeface="Helvetica 55 Roman" pitchFamily="24" charset="0"/>
                <a:hlinkClick r:id="rId3"/>
              </a:rPr>
              <a:t>www.ndsu.edu/registrar</a:t>
            </a:r>
            <a:r>
              <a:rPr lang="en-US" dirty="0" smtClean="0">
                <a:solidFill>
                  <a:srgbClr val="FFFF00"/>
                </a:solidFill>
                <a:latin typeface="Helvetica 55 Roman" pitchFamily="24" charset="0"/>
                <a:cs typeface="Helvetica 55 Roman" pitchFamily="2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Helvetica 55 Roman" pitchFamily="24" charset="0"/>
                <a:cs typeface="Helvetica 55 Roman" pitchFamily="24" charset="0"/>
              </a:rPr>
            </a:br>
            <a:endParaRPr lang="en-US" dirty="0" smtClean="0">
              <a:solidFill>
                <a:srgbClr val="FFFF00"/>
              </a:solidFill>
              <a:latin typeface="Helvetica 55 Roman" pitchFamily="24" charset="0"/>
              <a:cs typeface="Helvetica 55 Roman" pitchFamily="24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209801"/>
            <a:ext cx="38100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Academic Progress/Audits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Transfer &amp; Articulation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Adviser/Major changes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Academic/General Education Appeals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Credit by Exam (AP/CLEP)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Tri-College Registration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Degree Clearing/Posting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Commencement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VA Benefits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Wait Lists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General Education Requirements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Helvetica 45 Light" pitchFamily="24" charset="0"/>
                <a:cs typeface="Helvetica 45 Light" pitchFamily="24" charset="0"/>
              </a:rPr>
              <a:t>	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209800"/>
            <a:ext cx="41148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Enrollment/Degree verification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Grade Changes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Dean’s List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Undergraduate Bulletin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Curriculum Updates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Class/Classroom Scheduling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Academic Transcripts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Readmission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Student Data Requests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Campus Connection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err="1" smtClean="0">
                <a:latin typeface="Helvetica 45 Light" pitchFamily="24" charset="0"/>
                <a:cs typeface="Helvetica 45 Light" pitchFamily="24" charset="0"/>
              </a:rPr>
              <a:t>Biodemographic</a:t>
            </a: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 updates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FERPA regulations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 build="allAtOnce"/>
      <p:bldP spid="819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676400"/>
            <a:ext cx="7964487" cy="4343400"/>
          </a:xfrm>
        </p:spPr>
        <p:txBody>
          <a:bodyPr/>
          <a:lstStyle/>
          <a:p>
            <a:pPr>
              <a:defRPr/>
            </a:pPr>
            <a:r>
              <a:rPr lang="en-US" sz="2800" b="0" dirty="0" smtClean="0">
                <a:solidFill>
                  <a:schemeClr val="bg1"/>
                </a:solidFill>
              </a:rPr>
              <a:t>Rhonda K. Kitch, Registrar  </a:t>
            </a:r>
            <a:br>
              <a:rPr lang="en-US" sz="2800" b="0" dirty="0" smtClean="0">
                <a:solidFill>
                  <a:schemeClr val="bg1"/>
                </a:solidFill>
              </a:rPr>
            </a:br>
            <a:r>
              <a:rPr lang="en-US" sz="2800" b="0" dirty="0" smtClean="0">
                <a:solidFill>
                  <a:schemeClr val="bg1"/>
                </a:solidFill>
              </a:rPr>
              <a:t>Office of Registration &amp; Records</a:t>
            </a:r>
            <a:br>
              <a:rPr lang="en-US" sz="2800" b="0" dirty="0" smtClean="0">
                <a:solidFill>
                  <a:schemeClr val="bg1"/>
                </a:solidFill>
              </a:rPr>
            </a:br>
            <a:r>
              <a:rPr lang="en-US" sz="2800" b="0" dirty="0" smtClean="0">
                <a:solidFill>
                  <a:schemeClr val="bg1"/>
                </a:solidFill>
              </a:rPr>
              <a:t/>
            </a:r>
            <a:br>
              <a:rPr lang="en-US" sz="2800" b="0" dirty="0" smtClean="0">
                <a:solidFill>
                  <a:schemeClr val="bg1"/>
                </a:solidFill>
              </a:rPr>
            </a:br>
            <a:r>
              <a:rPr lang="en-US" sz="2400" b="0" dirty="0" smtClean="0">
                <a:solidFill>
                  <a:schemeClr val="bg1"/>
                </a:solidFill>
              </a:rPr>
              <a:t>110 Ceres Hall </a:t>
            </a:r>
            <a:r>
              <a:rPr lang="en-US" sz="2800" b="0" dirty="0" smtClean="0">
                <a:solidFill>
                  <a:schemeClr val="bg1"/>
                </a:solidFill>
              </a:rPr>
              <a:t/>
            </a:r>
            <a:br>
              <a:rPr lang="en-US" sz="2800" b="0" dirty="0" smtClean="0">
                <a:solidFill>
                  <a:schemeClr val="bg1"/>
                </a:solidFill>
              </a:rPr>
            </a:br>
            <a:r>
              <a:rPr lang="en-US" sz="2400" b="0" dirty="0" smtClean="0">
                <a:solidFill>
                  <a:schemeClr val="bg1"/>
                </a:solidFill>
              </a:rPr>
              <a:t>231-7987</a:t>
            </a:r>
            <a:br>
              <a:rPr lang="en-US" sz="2400" b="0" dirty="0" smtClean="0">
                <a:solidFill>
                  <a:schemeClr val="bg1"/>
                </a:solidFill>
              </a:rPr>
            </a:br>
            <a:r>
              <a:rPr lang="en-US" sz="2400" b="0" dirty="0" smtClean="0">
                <a:solidFill>
                  <a:schemeClr val="bg1"/>
                </a:solidFill>
              </a:rPr>
              <a:t>RHONDA.K.KITCH@ndsu.edu </a:t>
            </a:r>
            <a:br>
              <a:rPr lang="en-US" sz="2400" b="0" dirty="0" smtClean="0">
                <a:solidFill>
                  <a:schemeClr val="bg1"/>
                </a:solidFill>
              </a:rPr>
            </a:br>
            <a:r>
              <a:rPr lang="en-US" sz="2400" b="0" dirty="0" smtClean="0">
                <a:solidFill>
                  <a:schemeClr val="bg1"/>
                </a:solidFill>
              </a:rPr>
              <a:t/>
            </a:r>
            <a:br>
              <a:rPr lang="en-US" sz="2400" b="0" dirty="0" smtClean="0">
                <a:solidFill>
                  <a:schemeClr val="bg1"/>
                </a:solidFill>
              </a:rPr>
            </a:br>
            <a:r>
              <a:rPr lang="en-US" sz="2400" b="0" dirty="0" smtClean="0">
                <a:solidFill>
                  <a:schemeClr val="bg1"/>
                </a:solidFill>
              </a:rPr>
              <a:t>R&amp;R staff directory: www.ndsu.edu/registrar/office/staff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25603" name="Text Placeholder 4"/>
          <p:cNvSpPr>
            <a:spLocks noGrp="1"/>
          </p:cNvSpPr>
          <p:nvPr>
            <p:ph type="body" idx="1"/>
          </p:nvPr>
        </p:nvSpPr>
        <p:spPr>
          <a:xfrm>
            <a:off x="739246" y="533400"/>
            <a:ext cx="7772400" cy="10668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latin typeface="Helvetica 45 Light" pitchFamily="24" charset="0"/>
                <a:cs typeface="Helvetica 45 Light" pitchFamily="24" charset="0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Academic </a:t>
            </a:r>
            <a:r>
              <a:rPr lang="en-US" dirty="0" smtClean="0">
                <a:latin typeface="Helvetica" pitchFamily="34" charset="0"/>
              </a:rPr>
              <a:t>Overview - NDSU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1" y="1417638"/>
            <a:ext cx="3886200" cy="1706562"/>
          </a:xfrm>
          <a:ln>
            <a:solidFill>
              <a:schemeClr val="accent6"/>
            </a:solidFill>
          </a:ln>
        </p:spPr>
        <p:txBody>
          <a:bodyPr/>
          <a:lstStyle/>
          <a:p>
            <a:pPr lvl="0"/>
            <a:endParaRPr lang="en-US" dirty="0" smtClean="0">
              <a:ln/>
              <a:solidFill>
                <a:schemeClr val="tx1"/>
              </a:solidFill>
              <a:latin typeface="Copperplate Gothic Bold" pitchFamily="34" charset="0"/>
              <a:cs typeface="Tahoma" pitchFamily="34" charset="0"/>
            </a:endParaRPr>
          </a:p>
          <a:p>
            <a:pPr lvl="0"/>
            <a:endParaRPr lang="en-US" dirty="0">
              <a:ln/>
              <a:solidFill>
                <a:schemeClr val="tx1"/>
              </a:solidFill>
              <a:latin typeface="Copperplate Gothic Bold" pitchFamily="34" charset="0"/>
              <a:cs typeface="Tahoma" pitchFamily="34" charset="0"/>
            </a:endParaRPr>
          </a:p>
          <a:p>
            <a:pPr lvl="0"/>
            <a:r>
              <a:rPr lang="en-US" dirty="0" smtClean="0">
                <a:ln/>
                <a:solidFill>
                  <a:srgbClr val="FFFF00"/>
                </a:solidFill>
                <a:latin typeface="Copperplate Gothic Bold" pitchFamily="34" charset="0"/>
                <a:cs typeface="Tahoma" pitchFamily="34" charset="0"/>
              </a:rPr>
              <a:t>9 </a:t>
            </a:r>
            <a:r>
              <a:rPr lang="en-US" dirty="0">
                <a:ln/>
                <a:solidFill>
                  <a:srgbClr val="FFFF00"/>
                </a:solidFill>
                <a:latin typeface="Copperplate Gothic Bold" pitchFamily="34" charset="0"/>
                <a:cs typeface="Tahoma" pitchFamily="34" charset="0"/>
              </a:rPr>
              <a:t>Academic Colleges, including Graduate &amp; Interdisciplinary </a:t>
            </a:r>
            <a:r>
              <a:rPr lang="en-US" dirty="0" smtClean="0">
                <a:ln/>
                <a:solidFill>
                  <a:srgbClr val="FFFF00"/>
                </a:solidFill>
                <a:latin typeface="Copperplate Gothic Bold" pitchFamily="34" charset="0"/>
                <a:cs typeface="Tahoma" pitchFamily="34" charset="0"/>
              </a:rPr>
              <a:t>Studies</a:t>
            </a:r>
            <a:endParaRPr lang="en-US" dirty="0">
              <a:ln/>
              <a:solidFill>
                <a:srgbClr val="FFFF00"/>
              </a:solidFill>
              <a:latin typeface="Copperplate Gothic Bold" pitchFamily="34" charset="0"/>
              <a:cs typeface="Tahom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8600" y="3276600"/>
            <a:ext cx="3886200" cy="2841355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sz="2500" dirty="0" smtClean="0">
                <a:ln/>
                <a:solidFill>
                  <a:schemeClr val="accent6"/>
                </a:solidFill>
                <a:latin typeface="Copperplate Gothic Bold" pitchFamily="34" charset="0"/>
              </a:rPr>
              <a:t>DEGREE TYPES:</a:t>
            </a:r>
          </a:p>
          <a:p>
            <a:r>
              <a:rPr lang="en-US" sz="2500" dirty="0" smtClean="0">
                <a:ln/>
                <a:solidFill>
                  <a:schemeClr val="accent6"/>
                </a:solidFill>
                <a:latin typeface="Copperplate Gothic Bold" pitchFamily="34" charset="0"/>
              </a:rPr>
              <a:t>17 Baccalaureate</a:t>
            </a:r>
            <a:endParaRPr lang="en-US" sz="2500" dirty="0">
              <a:ln/>
              <a:solidFill>
                <a:schemeClr val="accent6"/>
              </a:solidFill>
              <a:latin typeface="Copperplate Gothic Bold" pitchFamily="34" charset="0"/>
            </a:endParaRPr>
          </a:p>
          <a:p>
            <a:r>
              <a:rPr lang="en-US" sz="2500" dirty="0" smtClean="0">
                <a:ln/>
                <a:solidFill>
                  <a:schemeClr val="accent6"/>
                </a:solidFill>
                <a:latin typeface="Copperplate Gothic Bold" pitchFamily="34" charset="0"/>
              </a:rPr>
              <a:t>15 Masters</a:t>
            </a:r>
          </a:p>
          <a:p>
            <a:r>
              <a:rPr lang="en-US" sz="2500" dirty="0" smtClean="0">
                <a:ln/>
                <a:solidFill>
                  <a:schemeClr val="accent6"/>
                </a:solidFill>
                <a:latin typeface="Copperplate Gothic Bold" pitchFamily="34" charset="0"/>
              </a:rPr>
              <a:t>3 Doctorate</a:t>
            </a:r>
          </a:p>
          <a:p>
            <a:r>
              <a:rPr lang="en-US" sz="2500" dirty="0" smtClean="0">
                <a:ln/>
                <a:solidFill>
                  <a:schemeClr val="accent6"/>
                </a:solidFill>
                <a:latin typeface="Copperplate Gothic Bold" pitchFamily="34" charset="0"/>
              </a:rPr>
              <a:t>2 Professional</a:t>
            </a:r>
          </a:p>
          <a:p>
            <a:r>
              <a:rPr lang="en-US" sz="2500" dirty="0" smtClean="0">
                <a:ln/>
                <a:solidFill>
                  <a:schemeClr val="accent6"/>
                </a:solidFill>
                <a:latin typeface="Copperplate Gothic Bold" pitchFamily="34" charset="0"/>
              </a:rPr>
              <a:t>1 Specialist</a:t>
            </a:r>
            <a:endParaRPr lang="en-US" sz="2500" dirty="0">
              <a:ln/>
              <a:solidFill>
                <a:schemeClr val="accent6"/>
              </a:solidFill>
              <a:latin typeface="Copperplate Gothic Bold" pitchFamily="34" charset="0"/>
            </a:endParaRP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267200" y="1417638"/>
            <a:ext cx="4724401" cy="3306762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pPr marL="342900" lvl="0" indent="-342900">
              <a:buFont typeface="Arial" pitchFamily="34" charset="0"/>
              <a:buChar char="•"/>
            </a:pPr>
            <a:endParaRPr lang="en-US" sz="2200" dirty="0" smtClean="0">
              <a:ln/>
              <a:solidFill>
                <a:srgbClr val="92D050"/>
              </a:solidFill>
              <a:latin typeface="Copperplate Gothic Bold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2200" dirty="0">
              <a:ln/>
              <a:solidFill>
                <a:srgbClr val="92D050"/>
              </a:solidFill>
              <a:latin typeface="Copperplate Gothic Bold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2200" dirty="0" smtClean="0">
              <a:ln/>
              <a:solidFill>
                <a:srgbClr val="92D050"/>
              </a:solidFill>
              <a:latin typeface="Copperplate Gothic Bold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2200" dirty="0">
              <a:ln/>
              <a:solidFill>
                <a:srgbClr val="92D050"/>
              </a:solidFill>
              <a:latin typeface="Copperplate Gothic Bold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2200" dirty="0" smtClean="0">
              <a:ln/>
              <a:solidFill>
                <a:srgbClr val="92D050"/>
              </a:solidFill>
              <a:latin typeface="Copperplate Gothic Bold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2200" dirty="0">
              <a:ln/>
              <a:solidFill>
                <a:srgbClr val="92D050"/>
              </a:solidFill>
              <a:latin typeface="Copperplate Gothic Bold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2200" dirty="0" smtClean="0">
              <a:ln/>
              <a:solidFill>
                <a:srgbClr val="92D050"/>
              </a:solidFill>
              <a:latin typeface="Copperplate Gothic Bold" pitchFamily="34" charset="0"/>
            </a:endParaRPr>
          </a:p>
          <a:p>
            <a:pPr lvl="0"/>
            <a:r>
              <a:rPr lang="en-US" sz="2200" dirty="0" smtClean="0">
                <a:ln/>
                <a:solidFill>
                  <a:srgbClr val="92D050"/>
                </a:solidFill>
                <a:latin typeface="Copperplate Gothic Bold" pitchFamily="34" charset="0"/>
              </a:rPr>
              <a:t>DEGREE PROGRAMS: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200" dirty="0" smtClean="0">
                <a:ln/>
                <a:solidFill>
                  <a:srgbClr val="92D050"/>
                </a:solidFill>
                <a:latin typeface="Copperplate Gothic Bold" pitchFamily="34" charset="0"/>
              </a:rPr>
              <a:t>101Undergraduate disciplines </a:t>
            </a:r>
            <a:r>
              <a:rPr lang="en-US" sz="2200" b="0" dirty="0" smtClean="0">
                <a:ln/>
                <a:solidFill>
                  <a:srgbClr val="92D050"/>
                </a:solidFill>
                <a:latin typeface="Copperplate Gothic Bold" pitchFamily="34" charset="0"/>
              </a:rPr>
              <a:t>(163  degree plans)</a:t>
            </a:r>
            <a:endParaRPr lang="en-US" sz="2200" b="0" dirty="0">
              <a:ln/>
              <a:solidFill>
                <a:srgbClr val="92D050"/>
              </a:solidFill>
              <a:latin typeface="Copperplate Gothic Bold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200" dirty="0" smtClean="0">
                <a:ln/>
                <a:solidFill>
                  <a:srgbClr val="92D050"/>
                </a:solidFill>
                <a:latin typeface="Copperplate Gothic Bold" pitchFamily="34" charset="0"/>
              </a:rPr>
              <a:t>86 </a:t>
            </a:r>
            <a:r>
              <a:rPr lang="en-US" sz="2200" dirty="0">
                <a:ln/>
                <a:solidFill>
                  <a:srgbClr val="92D050"/>
                </a:solidFill>
                <a:latin typeface="Copperplate Gothic Bold" pitchFamily="34" charset="0"/>
              </a:rPr>
              <a:t>Masters </a:t>
            </a:r>
            <a:r>
              <a:rPr lang="en-US" sz="2200" dirty="0" smtClean="0">
                <a:ln/>
                <a:solidFill>
                  <a:srgbClr val="92D050"/>
                </a:solidFill>
                <a:latin typeface="Copperplate Gothic Bold" pitchFamily="34" charset="0"/>
              </a:rPr>
              <a:t>Programs </a:t>
            </a:r>
            <a:endParaRPr lang="en-US" sz="2200" dirty="0">
              <a:ln/>
              <a:solidFill>
                <a:srgbClr val="92D050"/>
              </a:solidFill>
              <a:latin typeface="Copperplate Gothic Bold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200" dirty="0" smtClean="0">
                <a:ln/>
                <a:solidFill>
                  <a:srgbClr val="92D050"/>
                </a:solidFill>
                <a:latin typeface="Copperplate Gothic Bold" pitchFamily="34" charset="0"/>
              </a:rPr>
              <a:t>51 Doctorate / Professional Doctorate Programs</a:t>
            </a:r>
            <a:endParaRPr lang="en-US" sz="2200" dirty="0">
              <a:ln/>
              <a:solidFill>
                <a:srgbClr val="92D050"/>
              </a:solidFill>
              <a:latin typeface="Copperplate Gothic Bold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200" dirty="0">
                <a:ln/>
                <a:solidFill>
                  <a:srgbClr val="92D050"/>
                </a:solidFill>
                <a:latin typeface="Copperplate Gothic Bold" pitchFamily="34" charset="0"/>
              </a:rPr>
              <a:t>1 Specialist </a:t>
            </a:r>
            <a:r>
              <a:rPr lang="en-US" sz="2200" dirty="0" smtClean="0">
                <a:ln/>
                <a:solidFill>
                  <a:srgbClr val="92D050"/>
                </a:solidFill>
                <a:latin typeface="Copperplate Gothic Bold" pitchFamily="34" charset="0"/>
              </a:rPr>
              <a:t>Program </a:t>
            </a:r>
            <a:endParaRPr lang="en-US" sz="2200" dirty="0">
              <a:solidFill>
                <a:srgbClr val="92D05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267200" y="4876800"/>
            <a:ext cx="4724401" cy="1249362"/>
          </a:xfrm>
          <a:ln>
            <a:solidFill>
              <a:srgbClr val="92D050"/>
            </a:solidFill>
          </a:ln>
        </p:spPr>
        <p:txBody>
          <a:bodyPr/>
          <a:lstStyle/>
          <a:p>
            <a:r>
              <a:rPr lang="en-US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75 </a:t>
            </a:r>
            <a:r>
              <a:rPr lang="en-US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Minors </a:t>
            </a:r>
          </a:p>
          <a:p>
            <a:r>
              <a:rPr lang="en-US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17 </a:t>
            </a:r>
            <a:r>
              <a:rPr lang="en-US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certificate </a:t>
            </a:r>
            <a:r>
              <a:rPr lang="en-US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programs (</a:t>
            </a:r>
            <a:r>
              <a:rPr lang="en-US" dirty="0" err="1" smtClean="0">
                <a:ln/>
                <a:solidFill>
                  <a:schemeClr val="tx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ugrd</a:t>
            </a:r>
            <a:r>
              <a:rPr lang="en-US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&amp; grad)</a:t>
            </a:r>
            <a:endParaRPr lang="en-US" dirty="0">
              <a:ln/>
              <a:solidFill>
                <a:schemeClr val="tx2">
                  <a:lumMod val="60000"/>
                  <a:lumOff val="40000"/>
                </a:schemeClr>
              </a:solidFill>
              <a:latin typeface="Copperplate Gothic Bold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1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59514619"/>
              </p:ext>
            </p:extLst>
          </p:nvPr>
        </p:nvGraphicFramePr>
        <p:xfrm>
          <a:off x="228600" y="0"/>
          <a:ext cx="8610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/>
          <p:cNvSpPr/>
          <p:nvPr/>
        </p:nvSpPr>
        <p:spPr>
          <a:xfrm>
            <a:off x="2362200" y="5029200"/>
            <a:ext cx="16764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tx1"/>
                </a:solidFill>
                <a:latin typeface="Arial" charset="0"/>
              </a:rPr>
              <a:t>Graduate &amp; </a:t>
            </a:r>
            <a:r>
              <a:rPr lang="en-US" sz="1400" b="1" dirty="0" smtClean="0">
                <a:solidFill>
                  <a:schemeClr val="tx1"/>
                </a:solidFill>
                <a:latin typeface="Arial" charset="0"/>
              </a:rPr>
              <a:t>Inter-disciplinary </a:t>
            </a:r>
            <a:r>
              <a:rPr lang="en-US" sz="1400" b="1" dirty="0">
                <a:solidFill>
                  <a:schemeClr val="tx1"/>
                </a:solidFill>
                <a:latin typeface="Arial" charset="0"/>
              </a:rPr>
              <a:t>Studies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3467100" y="4381500"/>
            <a:ext cx="9144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Helvetica 55 Roman" pitchFamily="24" charset="0"/>
                <a:cs typeface="Helvetica 55 Roman" pitchFamily="24" charset="0"/>
              </a:rPr>
              <a:t>Academic Calendar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236133"/>
            <a:ext cx="8229600" cy="4859867"/>
          </a:xfrm>
        </p:spPr>
        <p:txBody>
          <a:bodyPr/>
          <a:lstStyle/>
          <a:p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16-week Fall/Spring + 12-wk Summer</a:t>
            </a:r>
          </a:p>
          <a:p>
            <a:pPr lvl="1"/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Variable length courses, contact hours</a:t>
            </a:r>
          </a:p>
          <a:p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Mid-Terms and Mid-Term Grading (Fall/Spring)</a:t>
            </a:r>
          </a:p>
          <a:p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Advising / Registration  </a:t>
            </a:r>
          </a:p>
          <a:p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Final Examinations + Dead Week</a:t>
            </a:r>
          </a:p>
          <a:p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Grade Loading</a:t>
            </a:r>
          </a:p>
          <a:p>
            <a:r>
              <a:rPr lang="en-US" dirty="0" smtClean="0">
                <a:latin typeface="Helvetica 45 Light" pitchFamily="24" charset="0"/>
                <a:cs typeface="Helvetica 45 Light" pitchFamily="24" charset="0"/>
              </a:rPr>
              <a:t>Commencement (December and May)</a:t>
            </a:r>
          </a:p>
          <a:p>
            <a:r>
              <a:rPr lang="en-US" dirty="0">
                <a:latin typeface="Helvetica 45 Light" pitchFamily="24" charset="0"/>
                <a:cs typeface="Helvetica 45 Light" pitchFamily="24" charset="0"/>
              </a:rPr>
              <a:t>Academic and financial dates/deadlines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  <a:latin typeface="Helvetica 55 Roman" pitchFamily="24" charset="0"/>
                <a:cs typeface="Helvetica 55 Roman" pitchFamily="24" charset="0"/>
              </a:rPr>
              <a:t>Campus Connection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b="1" dirty="0" smtClean="0">
                <a:latin typeface="Helvetica 45 Light" pitchFamily="24" charset="0"/>
                <a:cs typeface="Helvetica 45 Light" pitchFamily="24" charset="0"/>
              </a:rPr>
              <a:t>Official Student Information System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dirty="0" smtClean="0">
                <a:latin typeface="Helvetica 45 Light" pitchFamily="24" charset="0"/>
                <a:cs typeface="Helvetica 45 Light" pitchFamily="24" charset="0"/>
              </a:rPr>
              <a:t>Students use CC self-service to: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Register for classes; View official grades; Order transcripts; Monitor degree progress; Check account balance and financial aid awards; Update contact info; Check holds; Obtain enrollment verifications; See ‘to-do’ lists, etc.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dirty="0" smtClean="0">
                <a:latin typeface="Helvetica 45 Light" pitchFamily="24" charset="0"/>
                <a:cs typeface="Helvetica 45 Light" pitchFamily="24" charset="0"/>
              </a:rPr>
              <a:t>Faculty use CC self-service to</a:t>
            </a:r>
            <a:r>
              <a:rPr lang="en-US" sz="2600" dirty="0" smtClean="0">
                <a:latin typeface="Helvetica 45 Light" pitchFamily="24" charset="0"/>
                <a:cs typeface="Helvetica 45 Light" pitchFamily="24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View class rosters; Enter mid-term and final grades; Access advisee info (contact, transcripts, academic requirement reports, photos, etc.)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Maintain personal contact information</a:t>
            </a:r>
          </a:p>
          <a:p>
            <a:pPr>
              <a:lnSpc>
                <a:spcPct val="80000"/>
              </a:lnSpc>
            </a:pPr>
            <a:r>
              <a:rPr lang="en-US" sz="2600" b="1" dirty="0" smtClean="0">
                <a:latin typeface="Helvetica 45 Light" pitchFamily="24" charset="0"/>
                <a:cs typeface="Helvetica 45 Light" pitchFamily="24" charset="0"/>
              </a:rPr>
              <a:t>Blackboard</a:t>
            </a:r>
            <a:r>
              <a:rPr lang="en-US" sz="2000" b="1" dirty="0" smtClean="0">
                <a:latin typeface="Helvetica 45 Light" pitchFamily="24" charset="0"/>
                <a:cs typeface="Helvetica 45 Light" pitchFamily="24" charset="0"/>
              </a:rPr>
              <a:t> </a:t>
            </a:r>
            <a:r>
              <a:rPr lang="en-US" sz="2000" dirty="0" smtClean="0">
                <a:latin typeface="Helvetica 45 Light" pitchFamily="24" charset="0"/>
                <a:cs typeface="Helvetica 45 Light" pitchFamily="24" charset="0"/>
              </a:rPr>
              <a:t>Online</a:t>
            </a:r>
            <a:r>
              <a:rPr lang="en-US" sz="2000" b="1" dirty="0" smtClean="0">
                <a:latin typeface="Helvetica 45 Light" pitchFamily="24" charset="0"/>
                <a:cs typeface="Helvetica 45 Light" pitchFamily="24" charset="0"/>
              </a:rPr>
              <a:t> </a:t>
            </a:r>
            <a:r>
              <a:rPr lang="en-US" sz="2300" dirty="0" smtClean="0">
                <a:latin typeface="Helvetica 45 Light" pitchFamily="24" charset="0"/>
                <a:cs typeface="Helvetica 45 Light" pitchFamily="24" charset="0"/>
              </a:rPr>
              <a:t>Learning Management System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A web-based classroom management tool that allows faculty to provide materials and resources for students to access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Helvetica 45 Light" pitchFamily="24" charset="0"/>
                <a:cs typeface="Helvetica 45 Light" pitchFamily="24" charset="0"/>
              </a:rPr>
              <a:t>Not official system for grade entry or roster updates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900" dirty="0" smtClean="0">
              <a:latin typeface="Helvetica 45 Light" pitchFamily="24" charset="0"/>
              <a:cs typeface="Helvetica 45 Light" pitchFamily="2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000"/>
                </a:solidFill>
                <a:latin typeface="Helvetica 55 Roman" pitchFamily="24" charset="0"/>
                <a:cs typeface="Helvetica 55 Roman" pitchFamily="24" charset="0"/>
              </a:rPr>
              <a:t>Campus Connection Access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17638"/>
            <a:ext cx="8839200" cy="4830762"/>
          </a:xfrm>
        </p:spPr>
        <p:txBody>
          <a:bodyPr/>
          <a:lstStyle/>
          <a:p>
            <a:pPr marL="342900" lvl="1" indent="-342900">
              <a:lnSpc>
                <a:spcPct val="80000"/>
              </a:lnSpc>
              <a:buFont typeface="Arial" charset="0"/>
              <a:buChar char="•"/>
            </a:pPr>
            <a:r>
              <a:rPr lang="en-US" sz="2500" dirty="0" smtClean="0">
                <a:latin typeface="Helvetica 45 Light" pitchFamily="24" charset="0"/>
                <a:cs typeface="Helvetica 45 Light" pitchFamily="24" charset="0"/>
              </a:rPr>
              <a:t>Registration &amp; Records website (Faculty/Staff Resources)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sz="2500" dirty="0" smtClean="0">
                <a:latin typeface="Helvetica 45 Light" pitchFamily="24" charset="0"/>
                <a:cs typeface="Helvetica 45 Light" pitchFamily="24" charset="0"/>
              </a:rPr>
              <a:t> </a:t>
            </a:r>
          </a:p>
          <a:p>
            <a:pPr marL="342900" lvl="1" indent="-342900">
              <a:lnSpc>
                <a:spcPct val="80000"/>
              </a:lnSpc>
              <a:buFont typeface="Arial" charset="0"/>
              <a:buChar char="•"/>
            </a:pPr>
            <a:endParaRPr lang="en-US" sz="2300" b="1" dirty="0">
              <a:latin typeface="Helvetica 45 Light" pitchFamily="24" charset="0"/>
              <a:cs typeface="Helvetica 45 Light" pitchFamily="24" charset="0"/>
            </a:endParaRPr>
          </a:p>
          <a:p>
            <a:pPr marL="342900" lvl="1" indent="-342900">
              <a:lnSpc>
                <a:spcPct val="80000"/>
              </a:lnSpc>
              <a:buFont typeface="Arial" charset="0"/>
              <a:buChar char="•"/>
            </a:pPr>
            <a:endParaRPr lang="en-US" sz="2300" b="1" dirty="0" smtClean="0">
              <a:latin typeface="Helvetica 45 Light" pitchFamily="24" charset="0"/>
              <a:cs typeface="Helvetica 45 Light" pitchFamily="24" charset="0"/>
            </a:endParaRPr>
          </a:p>
          <a:p>
            <a:pPr marL="342900" lvl="1" indent="-342900">
              <a:lnSpc>
                <a:spcPct val="80000"/>
              </a:lnSpc>
              <a:buFont typeface="Arial" charset="0"/>
              <a:buChar char="•"/>
            </a:pPr>
            <a:endParaRPr lang="en-US" sz="2300" b="1" dirty="0">
              <a:latin typeface="Helvetica 45 Light" pitchFamily="24" charset="0"/>
              <a:cs typeface="Helvetica 45 Light" pitchFamily="24" charset="0"/>
            </a:endParaRPr>
          </a:p>
          <a:p>
            <a:pPr marL="342900" lvl="1" indent="-342900">
              <a:lnSpc>
                <a:spcPct val="80000"/>
              </a:lnSpc>
              <a:buFont typeface="Arial" charset="0"/>
              <a:buChar char="•"/>
            </a:pPr>
            <a:endParaRPr lang="en-US" sz="2300" b="1" dirty="0" smtClean="0">
              <a:latin typeface="Helvetica 45 Light" pitchFamily="24" charset="0"/>
              <a:cs typeface="Helvetica 45 Light" pitchFamily="24" charset="0"/>
            </a:endParaRPr>
          </a:p>
          <a:p>
            <a:pPr marL="342900" lvl="1" indent="-342900">
              <a:lnSpc>
                <a:spcPct val="80000"/>
              </a:lnSpc>
              <a:buFont typeface="Arial" charset="0"/>
              <a:buChar char="•"/>
            </a:pPr>
            <a:endParaRPr lang="en-US" sz="2300" b="1" dirty="0">
              <a:latin typeface="Helvetica 45 Light" pitchFamily="24" charset="0"/>
              <a:cs typeface="Helvetica 45 Light" pitchFamily="24" charset="0"/>
            </a:endParaRPr>
          </a:p>
          <a:p>
            <a:pPr marL="342900" lvl="1" indent="-342900">
              <a:lnSpc>
                <a:spcPct val="80000"/>
              </a:lnSpc>
              <a:buFont typeface="Arial" charset="0"/>
              <a:buChar char="•"/>
            </a:pPr>
            <a:endParaRPr lang="en-US" sz="2300" b="1" dirty="0" smtClean="0">
              <a:latin typeface="Helvetica 45 Light" pitchFamily="24" charset="0"/>
              <a:cs typeface="Helvetica 45 Light" pitchFamily="24" charset="0"/>
            </a:endParaRPr>
          </a:p>
          <a:p>
            <a:pPr marL="342900" lvl="1" indent="-342900">
              <a:lnSpc>
                <a:spcPct val="80000"/>
              </a:lnSpc>
              <a:buFont typeface="Arial" charset="0"/>
              <a:buChar char="•"/>
            </a:pPr>
            <a:endParaRPr lang="en-US" sz="2300" dirty="0" smtClean="0">
              <a:latin typeface="Helvetica 45 Light" pitchFamily="24" charset="0"/>
              <a:cs typeface="Helvetica 45 Light" pitchFamily="24" charset="0"/>
            </a:endParaRPr>
          </a:p>
          <a:p>
            <a:pPr marL="342900" lvl="1" indent="-342900">
              <a:lnSpc>
                <a:spcPct val="80000"/>
              </a:lnSpc>
              <a:buFont typeface="Arial" charset="0"/>
              <a:buChar char="•"/>
            </a:pPr>
            <a:endParaRPr lang="en-US" sz="2600" b="1" dirty="0" smtClean="0">
              <a:latin typeface="Helvetica 45 Light" pitchFamily="24" charset="0"/>
              <a:cs typeface="Helvetica 45 Light" pitchFamily="24" charset="0"/>
            </a:endParaRPr>
          </a:p>
          <a:p>
            <a:pPr marL="342900" lvl="1" indent="-342900">
              <a:lnSpc>
                <a:spcPct val="80000"/>
              </a:lnSpc>
              <a:buFont typeface="Arial" charset="0"/>
              <a:buChar char="•"/>
            </a:pPr>
            <a:endParaRPr lang="en-US" b="1" dirty="0">
              <a:latin typeface="Helvetica 45 Light" pitchFamily="24" charset="0"/>
              <a:cs typeface="Helvetica 45 Light" pitchFamily="24" charset="0"/>
            </a:endParaRPr>
          </a:p>
          <a:p>
            <a:pPr marL="342900" lvl="1" indent="-342900">
              <a:lnSpc>
                <a:spcPct val="80000"/>
              </a:lnSpc>
              <a:buFont typeface="Arial" charset="0"/>
              <a:buChar char="•"/>
            </a:pPr>
            <a:r>
              <a:rPr lang="en-US" sz="2600" b="1" dirty="0" smtClean="0">
                <a:latin typeface="Helvetica 45 Light" pitchFamily="24" charset="0"/>
                <a:cs typeface="Helvetica 45 Light" pitchFamily="24" charset="0"/>
              </a:rPr>
              <a:t>Log-in Assistance / </a:t>
            </a:r>
            <a:r>
              <a:rPr lang="en-US" sz="2400" b="1" dirty="0" smtClean="0">
                <a:latin typeface="Helvetica 45 Light" pitchFamily="24" charset="0"/>
                <a:cs typeface="Helvetica 45 Light" pitchFamily="24" charset="0"/>
              </a:rPr>
              <a:t>NDUS Help Desk </a:t>
            </a:r>
            <a:endParaRPr lang="en-US" sz="2400" dirty="0" smtClean="0">
              <a:latin typeface="Helvetica 45 Light" pitchFamily="24" charset="0"/>
              <a:cs typeface="Helvetica 45 Light" pitchFamily="24" charset="0"/>
            </a:endParaRP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dirty="0">
                <a:latin typeface="Helvetica 45 Light" pitchFamily="24" charset="0"/>
                <a:cs typeface="Helvetica 45 Light" pitchFamily="24" charset="0"/>
              </a:rPr>
              <a:t>	</a:t>
            </a:r>
            <a:r>
              <a:rPr lang="en-US" sz="2100" dirty="0" smtClean="0">
                <a:latin typeface="Helvetica 45 Light" pitchFamily="24" charset="0"/>
                <a:cs typeface="Helvetica 45 Light" pitchFamily="24" charset="0"/>
              </a:rPr>
              <a:t>1-866-457-6387 / ndus.helpdesk@ndus.edu</a:t>
            </a:r>
            <a:endParaRPr lang="en-US" sz="2100" b="1" dirty="0" smtClean="0">
              <a:latin typeface="Helvetica 45 Light" pitchFamily="24" charset="0"/>
              <a:cs typeface="Helvetica 45 Light" pitchFamily="2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1"/>
            <a:ext cx="7620000" cy="350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00200" y="4311134"/>
            <a:ext cx="4114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34526"/>
            <a:ext cx="8325858" cy="611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40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30" descr="E:\Nellie Ingalls\070629_orientation_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953000"/>
            <a:ext cx="2482056" cy="17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  <a:latin typeface="Helvetica 55 Roman" pitchFamily="24" charset="0"/>
                <a:cs typeface="Helvetica 55 Roman" pitchFamily="24" charset="0"/>
              </a:rPr>
              <a:t>Undergraduate Advising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839200" cy="4876800"/>
          </a:xfrm>
        </p:spPr>
        <p:txBody>
          <a:bodyPr/>
          <a:lstStyle/>
          <a:p>
            <a:pPr eaLnBrk="1" hangingPunct="1"/>
            <a:r>
              <a:rPr lang="en-US" sz="2600" b="1" dirty="0" smtClean="0">
                <a:latin typeface="Helvetica 45 Light" pitchFamily="24" charset="0"/>
                <a:cs typeface="Helvetica 45 Light" pitchFamily="24" charset="0"/>
              </a:rPr>
              <a:t>Adviser Assignments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Helvetica 45 Light" pitchFamily="24" charset="0"/>
                <a:cs typeface="Helvetica 45 Light" pitchFamily="24" charset="0"/>
              </a:rPr>
              <a:t>Campus Advising Efforts Underway</a:t>
            </a:r>
          </a:p>
          <a:p>
            <a:pPr lvl="1"/>
            <a:r>
              <a:rPr lang="en-US" sz="2400" dirty="0" smtClean="0">
                <a:latin typeface="Helvetica 45 Light" pitchFamily="24" charset="0"/>
                <a:cs typeface="Helvetica 45 Light" pitchFamily="24" charset="0"/>
              </a:rPr>
              <a:t>Advising Resource Center (ARC) – Memorial Union</a:t>
            </a:r>
          </a:p>
          <a:p>
            <a:pPr eaLnBrk="1" hangingPunct="1"/>
            <a:r>
              <a:rPr lang="en-US" sz="2500" b="1" dirty="0" smtClean="0">
                <a:latin typeface="Helvetica 45 Light" pitchFamily="24" charset="0"/>
                <a:cs typeface="Helvetica 45 Light" pitchFamily="24" charset="0"/>
              </a:rPr>
              <a:t>Advisers assist students with:</a:t>
            </a:r>
          </a:p>
          <a:p>
            <a:pPr lvl="1" eaLnBrk="1" hangingPunct="1"/>
            <a:r>
              <a:rPr lang="en-US" sz="2400" dirty="0" smtClean="0">
                <a:latin typeface="Helvetica 45 Light" pitchFamily="24" charset="0"/>
                <a:cs typeface="Helvetica 45 Light" pitchFamily="24" charset="0"/>
              </a:rPr>
              <a:t>Scheduling, registration, degree and career planning</a:t>
            </a:r>
          </a:p>
          <a:p>
            <a:pPr lvl="1" eaLnBrk="1" hangingPunct="1"/>
            <a:r>
              <a:rPr lang="en-US" sz="2400" dirty="0" smtClean="0">
                <a:latin typeface="Helvetica 45 Light" pitchFamily="24" charset="0"/>
                <a:cs typeface="Helvetica 45 Light" pitchFamily="24" charset="0"/>
              </a:rPr>
              <a:t>Understanding curricular/degree requirements</a:t>
            </a:r>
          </a:p>
          <a:p>
            <a:pPr lvl="1"/>
            <a:r>
              <a:rPr lang="en-US" sz="2400" dirty="0" smtClean="0">
                <a:latin typeface="Helvetica 45 Light" pitchFamily="24" charset="0"/>
                <a:cs typeface="Helvetica 45 Light" pitchFamily="24" charset="0"/>
              </a:rPr>
              <a:t>Referrals to student services</a:t>
            </a:r>
          </a:p>
          <a:p>
            <a:r>
              <a:rPr lang="en-US" sz="2500" b="1" dirty="0" smtClean="0">
                <a:latin typeface="Helvetica 45 Light" pitchFamily="24" charset="0"/>
                <a:cs typeface="Helvetica 45 Light" pitchFamily="24" charset="0"/>
              </a:rPr>
              <a:t>Communication with Advisees:</a:t>
            </a:r>
            <a:endParaRPr lang="en-US" sz="2500" b="1" dirty="0">
              <a:latin typeface="Helvetica 45 Light" pitchFamily="24" charset="0"/>
              <a:cs typeface="Helvetica 45 Light" pitchFamily="24" charset="0"/>
            </a:endParaRPr>
          </a:p>
          <a:p>
            <a:pPr lvl="1"/>
            <a:r>
              <a:rPr lang="en-US" sz="2400" dirty="0" smtClean="0">
                <a:latin typeface="Helvetica 45 Light" pitchFamily="24" charset="0"/>
                <a:cs typeface="Helvetica 45 Light" pitchFamily="24" charset="0"/>
              </a:rPr>
              <a:t>Individual or Group Email via Campus Connection</a:t>
            </a:r>
          </a:p>
          <a:p>
            <a:pPr lvl="1"/>
            <a:r>
              <a:rPr lang="en-US" sz="2400" dirty="0" smtClean="0">
                <a:latin typeface="Helvetica 45 Light" pitchFamily="24" charset="0"/>
                <a:cs typeface="Helvetica 45 Light" pitchFamily="24" charset="0"/>
              </a:rPr>
              <a:t>Advising prior to registration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new faculty orientation 20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faculty orientation 2009</Template>
  <TotalTime>2707</TotalTime>
  <Words>953</Words>
  <Application>Microsoft Office PowerPoint</Application>
  <PresentationFormat>On-screen Show (4:3)</PresentationFormat>
  <Paragraphs>248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new faculty orientation 2009</vt:lpstr>
      <vt:lpstr>PowerPoint Presentation</vt:lpstr>
      <vt:lpstr>Session Purpose</vt:lpstr>
      <vt:lpstr>Academic Overview - NDSU</vt:lpstr>
      <vt:lpstr>PowerPoint Presentation</vt:lpstr>
      <vt:lpstr>Academic Calendar</vt:lpstr>
      <vt:lpstr>Campus Connection</vt:lpstr>
      <vt:lpstr>Campus Connection Access</vt:lpstr>
      <vt:lpstr>PowerPoint Presentation</vt:lpstr>
      <vt:lpstr>Undergraduate Advising</vt:lpstr>
      <vt:lpstr>Advising Resources</vt:lpstr>
      <vt:lpstr>Degree Progress</vt:lpstr>
      <vt:lpstr>General Education</vt:lpstr>
      <vt:lpstr>Schedule/Instructional Resources</vt:lpstr>
      <vt:lpstr>Grade Loading</vt:lpstr>
      <vt:lpstr>Grades &amp; Academic Standing</vt:lpstr>
      <vt:lpstr>Family Educational Rights and Privacy Act (1974)</vt:lpstr>
      <vt:lpstr>Important FERPA Reminders-  Do Not:</vt:lpstr>
      <vt:lpstr>Academic Honesty &amp; Integrity</vt:lpstr>
      <vt:lpstr>Data Reporting &amp; Student Statistics</vt:lpstr>
      <vt:lpstr> Office of Registration and Records 110 Ceres Hall, 231-7981  www.ndsu.edu/registrar </vt:lpstr>
      <vt:lpstr>Rhonda K. Kitch, Registrar   Office of Registration &amp; Records  110 Ceres Hall  231-7987 RHONDA.K.KITCH@ndsu.edu   R&amp;R staff directory: www.ndsu.edu/registrar/office/staff</vt:lpstr>
    </vt:vector>
  </TitlesOfParts>
  <Company>North 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School Of</dc:creator>
  <cp:lastModifiedBy>Rhonda Kay Kitch</cp:lastModifiedBy>
  <cp:revision>45</cp:revision>
  <cp:lastPrinted>2014-08-17T21:11:28Z</cp:lastPrinted>
  <dcterms:created xsi:type="dcterms:W3CDTF">2010-08-17T03:42:52Z</dcterms:created>
  <dcterms:modified xsi:type="dcterms:W3CDTF">2014-08-18T21:30:21Z</dcterms:modified>
</cp:coreProperties>
</file>