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57" r:id="rId3"/>
    <p:sldId id="258" r:id="rId4"/>
    <p:sldId id="262" r:id="rId5"/>
    <p:sldId id="269" r:id="rId6"/>
    <p:sldId id="260" r:id="rId7"/>
    <p:sldId id="261" r:id="rId8"/>
    <p:sldId id="263" r:id="rId9"/>
    <p:sldId id="264" r:id="rId10"/>
    <p:sldId id="265" r:id="rId11"/>
    <p:sldId id="270" r:id="rId12"/>
    <p:sldId id="271" r:id="rId13"/>
    <p:sldId id="268"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9144000" cy="6858000" type="screen4x3"/>
  <p:notesSz cx="6881813"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830"/>
    <a:srgbClr val="FAA523"/>
    <a:srgbClr val="FFCF01"/>
    <a:srgbClr val="006600"/>
    <a:srgbClr val="00564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67" autoAdjust="0"/>
  </p:normalViewPr>
  <p:slideViewPr>
    <p:cSldViewPr snapToGrid="0" snapToObjects="1">
      <p:cViewPr varScale="1">
        <p:scale>
          <a:sx n="95" d="100"/>
          <a:sy n="95" d="100"/>
        </p:scale>
        <p:origin x="-13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59A82190-193E-4EC2-8832-FD5724383305}" type="datetimeFigureOut">
              <a:rPr lang="en-US" smtClean="0"/>
              <a:t>3/19/2012</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0426EB88-2A1D-471C-8DA1-FB1E91CDC860}" type="slidenum">
              <a:rPr lang="en-US" smtClean="0"/>
              <a:t>‹#›</a:t>
            </a:fld>
            <a:endParaRPr lang="en-US"/>
          </a:p>
        </p:txBody>
      </p:sp>
    </p:spTree>
    <p:extLst>
      <p:ext uri="{BB962C8B-B14F-4D97-AF65-F5344CB8AC3E}">
        <p14:creationId xmlns:p14="http://schemas.microsoft.com/office/powerpoint/2010/main" val="331226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7A62720D-11DA-4012-BE10-BAA7FCE2851A}" type="datetimeFigureOut">
              <a:rPr lang="en-US" smtClean="0"/>
              <a:t>3/19/2012</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4C29A600-C72A-4086-BCCC-2A8286AC5717}" type="slidenum">
              <a:rPr lang="en-US" smtClean="0"/>
              <a:t>‹#›</a:t>
            </a:fld>
            <a:endParaRPr lang="en-US"/>
          </a:p>
        </p:txBody>
      </p:sp>
    </p:spTree>
    <p:extLst>
      <p:ext uri="{BB962C8B-B14F-4D97-AF65-F5344CB8AC3E}">
        <p14:creationId xmlns:p14="http://schemas.microsoft.com/office/powerpoint/2010/main" val="2185018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Reference front</a:t>
            </a:r>
            <a:r>
              <a:rPr lang="en-US" baseline="0" dirty="0" smtClean="0"/>
              <a:t> page of 1901.4 handout</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4</a:t>
            </a:fld>
            <a:endParaRPr lang="en-US"/>
          </a:p>
        </p:txBody>
      </p:sp>
    </p:spTree>
    <p:extLst>
      <p:ext uri="{BB962C8B-B14F-4D97-AF65-F5344CB8AC3E}">
        <p14:creationId xmlns:p14="http://schemas.microsoft.com/office/powerpoint/2010/main" val="739359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 activating this setting</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23</a:t>
            </a:fld>
            <a:endParaRPr lang="en-US"/>
          </a:p>
        </p:txBody>
      </p:sp>
    </p:spTree>
    <p:extLst>
      <p:ext uri="{BB962C8B-B14F-4D97-AF65-F5344CB8AC3E}">
        <p14:creationId xmlns:p14="http://schemas.microsoft.com/office/powerpoint/2010/main" val="3752225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Reference front</a:t>
            </a:r>
            <a:r>
              <a:rPr lang="en-US" baseline="0" dirty="0" smtClean="0"/>
              <a:t> page of 1901.4 handout</a:t>
            </a:r>
            <a:endParaRPr lang="en-US" dirty="0" smtClean="0"/>
          </a:p>
        </p:txBody>
      </p:sp>
      <p:sp>
        <p:nvSpPr>
          <p:cNvPr id="4" name="Slide Number Placeholder 3"/>
          <p:cNvSpPr>
            <a:spLocks noGrp="1"/>
          </p:cNvSpPr>
          <p:nvPr>
            <p:ph type="sldNum" sz="quarter" idx="10"/>
          </p:nvPr>
        </p:nvSpPr>
        <p:spPr/>
        <p:txBody>
          <a:bodyPr/>
          <a:lstStyle/>
          <a:p>
            <a:fld id="{4C29A600-C72A-4086-BCCC-2A8286AC5717}" type="slidenum">
              <a:rPr lang="en-US" smtClean="0"/>
              <a:t>5</a:t>
            </a:fld>
            <a:endParaRPr lang="en-US"/>
          </a:p>
        </p:txBody>
      </p:sp>
    </p:spTree>
    <p:extLst>
      <p:ext uri="{BB962C8B-B14F-4D97-AF65-F5344CB8AC3E}">
        <p14:creationId xmlns:p14="http://schemas.microsoft.com/office/powerpoint/2010/main" val="2244632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Reference checklist handout</a:t>
            </a:r>
          </a:p>
          <a:p>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6</a:t>
            </a:fld>
            <a:endParaRPr lang="en-US"/>
          </a:p>
        </p:txBody>
      </p:sp>
    </p:spTree>
    <p:extLst>
      <p:ext uri="{BB962C8B-B14F-4D97-AF65-F5344CB8AC3E}">
        <p14:creationId xmlns:p14="http://schemas.microsoft.com/office/powerpoint/2010/main" val="4210214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 “Help” button on the</a:t>
            </a:r>
            <a:r>
              <a:rPr lang="en-US" baseline="0" dirty="0" smtClean="0"/>
              <a:t> ImageNow toolbar</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7</a:t>
            </a:fld>
            <a:endParaRPr lang="en-US"/>
          </a:p>
        </p:txBody>
      </p:sp>
    </p:spTree>
    <p:extLst>
      <p:ext uri="{BB962C8B-B14F-4D97-AF65-F5344CB8AC3E}">
        <p14:creationId xmlns:p14="http://schemas.microsoft.com/office/powerpoint/2010/main" val="2014249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 “Bypass QA” setting</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10</a:t>
            </a:fld>
            <a:endParaRPr lang="en-US"/>
          </a:p>
        </p:txBody>
      </p:sp>
    </p:spTree>
    <p:extLst>
      <p:ext uri="{BB962C8B-B14F-4D97-AF65-F5344CB8AC3E}">
        <p14:creationId xmlns:p14="http://schemas.microsoft.com/office/powerpoint/2010/main" val="3332556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the training options through Perceptive</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11</a:t>
            </a:fld>
            <a:endParaRPr lang="en-US"/>
          </a:p>
        </p:txBody>
      </p:sp>
    </p:spTree>
    <p:extLst>
      <p:ext uri="{BB962C8B-B14F-4D97-AF65-F5344CB8AC3E}">
        <p14:creationId xmlns:p14="http://schemas.microsoft.com/office/powerpoint/2010/main" val="2343708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Bring up spreadsheet</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18</a:t>
            </a:fld>
            <a:endParaRPr lang="en-US"/>
          </a:p>
        </p:txBody>
      </p:sp>
    </p:spTree>
    <p:extLst>
      <p:ext uri="{BB962C8B-B14F-4D97-AF65-F5344CB8AC3E}">
        <p14:creationId xmlns:p14="http://schemas.microsoft.com/office/powerpoint/2010/main" val="1059394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link to show</a:t>
            </a:r>
            <a:r>
              <a:rPr lang="en-US" baseline="0" dirty="0" smtClean="0"/>
              <a:t> where to get the document retention schedule</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21</a:t>
            </a:fld>
            <a:endParaRPr lang="en-US"/>
          </a:p>
        </p:txBody>
      </p:sp>
    </p:spTree>
    <p:extLst>
      <p:ext uri="{BB962C8B-B14F-4D97-AF65-F5344CB8AC3E}">
        <p14:creationId xmlns:p14="http://schemas.microsoft.com/office/powerpoint/2010/main" val="57647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Was quite sure about this one.  Originally we had a note about the image file types being non-proprietary (.</a:t>
            </a:r>
            <a:r>
              <a:rPr lang="en-US" dirty="0" err="1" smtClean="0"/>
              <a:t>tif</a:t>
            </a:r>
            <a:r>
              <a:rPr lang="en-US" dirty="0" smtClean="0"/>
              <a:t>,</a:t>
            </a:r>
            <a:r>
              <a:rPr lang="en-US" baseline="0" dirty="0" smtClean="0"/>
              <a:t> .pdf, .</a:t>
            </a:r>
            <a:r>
              <a:rPr lang="en-US" baseline="0" dirty="0" err="1" smtClean="0"/>
              <a:t>docx</a:t>
            </a:r>
            <a:r>
              <a:rPr lang="en-US" baseline="0" dirty="0" smtClean="0"/>
              <a:t>), but after further review I discovered that the file type issue was covered in Policy 1901.4 and not 1901.2.  Policy 1901.2 deals more with the “Public, Private, Confidential” classification of documents.</a:t>
            </a:r>
            <a:endParaRPr lang="en-US" dirty="0"/>
          </a:p>
        </p:txBody>
      </p:sp>
      <p:sp>
        <p:nvSpPr>
          <p:cNvPr id="4" name="Slide Number Placeholder 3"/>
          <p:cNvSpPr>
            <a:spLocks noGrp="1"/>
          </p:cNvSpPr>
          <p:nvPr>
            <p:ph type="sldNum" sz="quarter" idx="10"/>
          </p:nvPr>
        </p:nvSpPr>
        <p:spPr/>
        <p:txBody>
          <a:bodyPr/>
          <a:lstStyle/>
          <a:p>
            <a:fld id="{4C29A600-C72A-4086-BCCC-2A8286AC5717}" type="slidenum">
              <a:rPr lang="en-US" smtClean="0"/>
              <a:t>22</a:t>
            </a:fld>
            <a:endParaRPr lang="en-US"/>
          </a:p>
        </p:txBody>
      </p:sp>
    </p:spTree>
    <p:extLst>
      <p:ext uri="{BB962C8B-B14F-4D97-AF65-F5344CB8AC3E}">
        <p14:creationId xmlns:p14="http://schemas.microsoft.com/office/powerpoint/2010/main" val="10137558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pic>
        <p:nvPicPr>
          <p:cNvPr id="2" name="Picture 1" descr="new_PPT graphics_whiteblock.wm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9500" y="1955800"/>
            <a:ext cx="4432300" cy="2946400"/>
          </a:xfrm>
          <a:prstGeom prst="rect">
            <a:avLst/>
          </a:prstGeom>
          <a:effectLst>
            <a:outerShdw blurRad="101600" dist="114300" dir="2700000" algn="tl" rotWithShape="0">
              <a:prstClr val="black">
                <a:alpha val="55000"/>
              </a:prstClr>
            </a:outerShdw>
          </a:effectLst>
        </p:spPr>
      </p:pic>
    </p:spTree>
    <p:extLst>
      <p:ext uri="{BB962C8B-B14F-4D97-AF65-F5344CB8AC3E}">
        <p14:creationId xmlns:p14="http://schemas.microsoft.com/office/powerpoint/2010/main" val="2773318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0497BB4-AA35-A54C-9B85-86CAA2EDB071}" type="datetime1">
              <a:rPr lang="en-US"/>
              <a:pPr>
                <a:defRPr/>
              </a:pPr>
              <a:t>3/19/2012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6D86CBB-5536-2346-AFA5-4DD6BC532D83}" type="slidenum">
              <a:rPr lang="en-US"/>
              <a:pPr>
                <a:defRPr/>
              </a:pPr>
              <a:t>‹#›</a:t>
            </a:fld>
            <a:endParaRPr lang="en-US" dirty="0"/>
          </a:p>
        </p:txBody>
      </p:sp>
    </p:spTree>
    <p:extLst>
      <p:ext uri="{BB962C8B-B14F-4D97-AF65-F5344CB8AC3E}">
        <p14:creationId xmlns:p14="http://schemas.microsoft.com/office/powerpoint/2010/main" val="1405886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4471C96-4996-4B49-B22D-E3647892AB51}" type="datetime1">
              <a:rPr lang="en-US"/>
              <a:pPr>
                <a:defRPr/>
              </a:pPr>
              <a:t>3/19/2012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1758F6-7473-3941-8F4F-61BAB00F9C3D}" type="slidenum">
              <a:rPr lang="en-US"/>
              <a:pPr>
                <a:defRPr/>
              </a:pPr>
              <a:t>‹#›</a:t>
            </a:fld>
            <a:endParaRPr lang="en-US" dirty="0"/>
          </a:p>
        </p:txBody>
      </p:sp>
    </p:spTree>
    <p:extLst>
      <p:ext uri="{BB962C8B-B14F-4D97-AF65-F5344CB8AC3E}">
        <p14:creationId xmlns:p14="http://schemas.microsoft.com/office/powerpoint/2010/main" val="1608773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064C89-D8B6-524C-A953-8B299F5B476A}" type="datetime1">
              <a:rPr lang="en-US"/>
              <a:pPr>
                <a:defRPr/>
              </a:pPr>
              <a:t>3/19/2012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0CD79D-A2AD-AB44-BD9C-5AFA3448EACA}" type="slidenum">
              <a:rPr lang="en-US"/>
              <a:pPr>
                <a:defRPr/>
              </a:pPr>
              <a:t>‹#›</a:t>
            </a:fld>
            <a:endParaRPr lang="en-US" dirty="0"/>
          </a:p>
        </p:txBody>
      </p:sp>
    </p:spTree>
    <p:extLst>
      <p:ext uri="{BB962C8B-B14F-4D97-AF65-F5344CB8AC3E}">
        <p14:creationId xmlns:p14="http://schemas.microsoft.com/office/powerpoint/2010/main" val="3727614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n>
                  <a:noFill/>
                </a:ln>
                <a:effectLst>
                  <a:outerShdw blurRad="63500" dist="63500" dir="2700000" algn="tl" rotWithShape="0">
                    <a:prstClr val="black">
                      <a:alpha val="70000"/>
                    </a:prstClr>
                  </a:outerShdw>
                </a:effectLst>
                <a:latin typeface="Cambria"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latin typeface="Calibri" pitchFamily="34" charset="0"/>
                <a:cs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43FF41A8-7381-7F40-8C5B-6A1B1125E05C}" type="datetime1">
              <a:rPr lang="en-US"/>
              <a:pPr>
                <a:defRPr/>
              </a:pPr>
              <a:t>3/19/2012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D95A82-7D84-7D49-8E63-E67483FB6D8B}" type="slidenum">
              <a:rPr lang="en-US"/>
              <a:pPr>
                <a:defRPr/>
              </a:pPr>
              <a:t>‹#›</a:t>
            </a:fld>
            <a:endParaRPr lang="en-US" dirty="0"/>
          </a:p>
        </p:txBody>
      </p:sp>
    </p:spTree>
    <p:extLst>
      <p:ext uri="{BB962C8B-B14F-4D97-AF65-F5344CB8AC3E}">
        <p14:creationId xmlns:p14="http://schemas.microsoft.com/office/powerpoint/2010/main" val="38772529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99029"/>
          </a:xfrm>
        </p:spPr>
        <p:txBody>
          <a:bodyPr/>
          <a:lstStyle>
            <a:lvl1pPr>
              <a:defRPr sz="4000" b="1" cap="small" baseline="0">
                <a:effectLst>
                  <a:outerShdw blurRad="50800" dist="50800" dir="2700000" algn="tl" rotWithShape="0">
                    <a:prstClr val="black">
                      <a:alpha val="70000"/>
                    </a:prstClr>
                  </a:outerShdw>
                </a:effectLst>
                <a:latin typeface="Cambria"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72662"/>
            <a:ext cx="8229600" cy="4955605"/>
          </a:xfrm>
        </p:spPr>
        <p:txBody>
          <a:bodyPr/>
          <a:lstStyle>
            <a:lvl1pPr>
              <a:defRPr sz="2600">
                <a:latin typeface="Calibri" pitchFamily="34" charset="0"/>
                <a:cs typeface="Calibri" pitchFamily="34" charset="0"/>
              </a:defRPr>
            </a:lvl1pPr>
            <a:lvl2pPr marL="742950" indent="-285750">
              <a:buFont typeface="Wingdings" pitchFamily="2" charset="2"/>
              <a:buChar char="§"/>
              <a:defRPr sz="2400">
                <a:latin typeface="Calibri" pitchFamily="34" charset="0"/>
                <a:cs typeface="Calibri" pitchFamily="34" charset="0"/>
              </a:defRPr>
            </a:lvl2pPr>
            <a:lvl3pPr marL="1143000" indent="-228600">
              <a:buFont typeface="Courier New" pitchFamily="49" charset="0"/>
              <a:buChar char="o"/>
              <a:defRPr sz="2200">
                <a:latin typeface="Calibri" pitchFamily="34" charset="0"/>
                <a:cs typeface="Calibri" pitchFamily="34" charset="0"/>
              </a:defRPr>
            </a:lvl3pPr>
            <a:lvl4pPr>
              <a:defRPr sz="2000">
                <a:latin typeface="Calibri" pitchFamily="34" charset="0"/>
                <a:cs typeface="Calibri" pitchFamily="34" charset="0"/>
              </a:defRPr>
            </a:lvl4pPr>
            <a:lvl5pPr>
              <a:defRPr sz="1800">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E9A0790-FC25-1C49-A015-EAB7ADEAD223}" type="datetime1">
              <a:rPr lang="en-US"/>
              <a:pPr>
                <a:defRPr/>
              </a:pPr>
              <a:t>3/19/2012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0523A3B-C161-2D49-9352-54AC54205E9B}" type="slidenum">
              <a:rPr lang="en-US"/>
              <a:pPr>
                <a:defRPr/>
              </a:pPr>
              <a:t>‹#›</a:t>
            </a:fld>
            <a:endParaRPr lang="en-US" dirty="0"/>
          </a:p>
        </p:txBody>
      </p:sp>
    </p:spTree>
    <p:extLst>
      <p:ext uri="{BB962C8B-B14F-4D97-AF65-F5344CB8AC3E}">
        <p14:creationId xmlns:p14="http://schemas.microsoft.com/office/powerpoint/2010/main" val="12957246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95DC7CA-76B5-DB4C-A29D-A6CC9F3CB6B5}" type="datetime1">
              <a:rPr lang="en-US"/>
              <a:pPr>
                <a:defRPr/>
              </a:pPr>
              <a:t>3/19/2012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6D842A-8003-1245-BEC7-E5C4370539E2}" type="slidenum">
              <a:rPr lang="en-US"/>
              <a:pPr>
                <a:defRPr/>
              </a:pPr>
              <a:t>‹#›</a:t>
            </a:fld>
            <a:endParaRPr lang="en-US" dirty="0"/>
          </a:p>
        </p:txBody>
      </p:sp>
    </p:spTree>
    <p:extLst>
      <p:ext uri="{BB962C8B-B14F-4D97-AF65-F5344CB8AC3E}">
        <p14:creationId xmlns:p14="http://schemas.microsoft.com/office/powerpoint/2010/main" val="52175179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97579EB-9B81-164E-AEA1-0C6B18064757}" type="datetime1">
              <a:rPr lang="en-US"/>
              <a:pPr>
                <a:defRPr/>
              </a:pPr>
              <a:t>3/19/2012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B66169-03FD-F844-B634-848D16A67508}" type="slidenum">
              <a:rPr lang="en-US"/>
              <a:pPr>
                <a:defRPr/>
              </a:pPr>
              <a:t>‹#›</a:t>
            </a:fld>
            <a:endParaRPr lang="en-US" dirty="0"/>
          </a:p>
        </p:txBody>
      </p:sp>
    </p:spTree>
    <p:extLst>
      <p:ext uri="{BB962C8B-B14F-4D97-AF65-F5344CB8AC3E}">
        <p14:creationId xmlns:p14="http://schemas.microsoft.com/office/powerpoint/2010/main" val="40210624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29D10D-542C-4A4B-8368-9AD8EF01C177}" type="datetime1">
              <a:rPr lang="en-US"/>
              <a:pPr>
                <a:defRPr/>
              </a:pPr>
              <a:t>3/19/2012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0A84B47-A1A7-0F46-8F42-08F9C060BC7F}" type="slidenum">
              <a:rPr lang="en-US"/>
              <a:pPr>
                <a:defRPr/>
              </a:pPr>
              <a:t>‹#›</a:t>
            </a:fld>
            <a:endParaRPr lang="en-US" dirty="0"/>
          </a:p>
        </p:txBody>
      </p:sp>
    </p:spTree>
    <p:extLst>
      <p:ext uri="{BB962C8B-B14F-4D97-AF65-F5344CB8AC3E}">
        <p14:creationId xmlns:p14="http://schemas.microsoft.com/office/powerpoint/2010/main" val="41988341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defTabSz="457200" rtl="0" eaLnBrk="1" fontAlgn="base" hangingPunct="1">
              <a:spcBef>
                <a:spcPct val="0"/>
              </a:spcBef>
              <a:spcAft>
                <a:spcPct val="0"/>
              </a:spcAft>
              <a:defRPr lang="en-US" sz="4000" b="1" kern="1200" cap="small" baseline="0" dirty="0">
                <a:solidFill>
                  <a:schemeClr val="bg1"/>
                </a:solidFill>
                <a:effectLst>
                  <a:outerShdw blurRad="50800" dist="50800" dir="2700000" algn="tl" rotWithShape="0">
                    <a:prstClr val="black">
                      <a:alpha val="70000"/>
                    </a:prstClr>
                  </a:outerShdw>
                </a:effectLst>
                <a:latin typeface="Cambria" pitchFamily="18" charset="0"/>
                <a:ea typeface="ＭＳ Ｐゴシック" charset="0"/>
                <a:cs typeface="ＭＳ Ｐゴシック" charset="0"/>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1DED09A2-1112-B948-9342-31452870DD3C}" type="datetime1">
              <a:rPr lang="en-US"/>
              <a:pPr>
                <a:defRPr/>
              </a:pPr>
              <a:t>3/19/2012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405D947-27BC-044E-BE83-2F75A796B365}" type="slidenum">
              <a:rPr lang="en-US"/>
              <a:pPr>
                <a:defRPr/>
              </a:pPr>
              <a:t>‹#›</a:t>
            </a:fld>
            <a:endParaRPr lang="en-US" dirty="0"/>
          </a:p>
        </p:txBody>
      </p:sp>
    </p:spTree>
    <p:extLst>
      <p:ext uri="{BB962C8B-B14F-4D97-AF65-F5344CB8AC3E}">
        <p14:creationId xmlns:p14="http://schemas.microsoft.com/office/powerpoint/2010/main" val="247919465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BCC809D-A908-434A-92C1-E85953979BC2}" type="datetime1">
              <a:rPr lang="en-US"/>
              <a:pPr>
                <a:defRPr/>
              </a:pPr>
              <a:t>3/19/2012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F8D1EA8-8D3E-0F46-B3F2-3FA4D8F6A893}" type="slidenum">
              <a:rPr lang="en-US"/>
              <a:pPr>
                <a:defRPr/>
              </a:pPr>
              <a:t>‹#›</a:t>
            </a:fld>
            <a:endParaRPr lang="en-US" dirty="0"/>
          </a:p>
        </p:txBody>
      </p:sp>
    </p:spTree>
    <p:extLst>
      <p:ext uri="{BB962C8B-B14F-4D97-AF65-F5344CB8AC3E}">
        <p14:creationId xmlns:p14="http://schemas.microsoft.com/office/powerpoint/2010/main" val="888405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0242F3-734B-EE49-A51A-463F1709EDFF}" type="datetime1">
              <a:rPr lang="en-US"/>
              <a:pPr>
                <a:defRPr/>
              </a:pPr>
              <a:t>3/19/2012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9A797D-5D1C-234C-AFB2-EB747E4FCE26}" type="slidenum">
              <a:rPr lang="en-US"/>
              <a:pPr>
                <a:defRPr/>
              </a:pPr>
              <a:t>‹#›</a:t>
            </a:fld>
            <a:endParaRPr lang="en-US" dirty="0"/>
          </a:p>
        </p:txBody>
      </p:sp>
    </p:spTree>
    <p:extLst>
      <p:ext uri="{BB962C8B-B14F-4D97-AF65-F5344CB8AC3E}">
        <p14:creationId xmlns:p14="http://schemas.microsoft.com/office/powerpoint/2010/main" val="2826819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AA523"/>
            </a:gs>
            <a:gs pos="40000">
              <a:srgbClr val="FFC830"/>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5C1FD07C-6639-A943-80CA-1543758C9351}" type="datetime1">
              <a:rPr lang="en-US"/>
              <a:pPr>
                <a:defRPr/>
              </a:pPr>
              <a:t>3/19/2012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a:defRPr/>
            </a:pPr>
            <a:fld id="{36706AC0-5A4F-984A-841A-C2CA5B10BF2D}" type="slidenum">
              <a:rPr lang="en-US"/>
              <a:pPr>
                <a:defRPr/>
              </a:pPr>
              <a:t>‹#›</a:t>
            </a:fld>
            <a:endParaRPr lang="en-US" dirty="0"/>
          </a:p>
        </p:txBody>
      </p:sp>
      <p:pic>
        <p:nvPicPr>
          <p:cNvPr id="1031" name="Picture 12" descr="new_PPT graphics_whitelogo.wmf"/>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4116388" y="6103938"/>
            <a:ext cx="914400"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9"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defTabSz="457200" rtl="0" eaLnBrk="1" fontAlgn="base" hangingPunct="1">
        <a:spcBef>
          <a:spcPct val="0"/>
        </a:spcBef>
        <a:spcAft>
          <a:spcPct val="0"/>
        </a:spcAft>
        <a:defRPr sz="4400" kern="1200">
          <a:solidFill>
            <a:schemeClr val="bg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www.ndsu.edu/recordsmanagement"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Scanning &amp; QA Training</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#10</a:t>
            </a:r>
          </a:p>
          <a:p>
            <a:pPr>
              <a:spcBef>
                <a:spcPts val="0"/>
              </a:spcBef>
            </a:pPr>
            <a:r>
              <a:rPr lang="en-US" dirty="0"/>
              <a:t>Individuals who perform the scan or validation function have received additional training on document quality assurance.</a:t>
            </a:r>
          </a:p>
          <a:p>
            <a:pPr marL="0" indent="0">
              <a:spcBef>
                <a:spcPts val="1800"/>
              </a:spcBef>
              <a:buNone/>
            </a:pPr>
            <a:r>
              <a:rPr lang="en-US" sz="2800" b="1" dirty="0" smtClean="0"/>
              <a:t>How do we Comply?</a:t>
            </a:r>
          </a:p>
          <a:p>
            <a:pPr>
              <a:spcBef>
                <a:spcPts val="0"/>
              </a:spcBef>
            </a:pPr>
            <a:r>
              <a:rPr lang="en-US" dirty="0"/>
              <a:t>Create separate </a:t>
            </a:r>
            <a:r>
              <a:rPr lang="en-US" dirty="0" smtClean="0"/>
              <a:t>training tutorial </a:t>
            </a:r>
            <a:r>
              <a:rPr lang="en-US" dirty="0"/>
              <a:t>for scanning process</a:t>
            </a:r>
          </a:p>
          <a:p>
            <a:r>
              <a:rPr lang="en-US" dirty="0" smtClean="0"/>
              <a:t>Make sure VRS settings are optimized for all documents</a:t>
            </a:r>
          </a:p>
          <a:p>
            <a:r>
              <a:rPr lang="en-US" dirty="0" smtClean="0"/>
              <a:t>Do not allow “Bypass QA” setting for scanning profiles</a:t>
            </a:r>
          </a:p>
        </p:txBody>
      </p:sp>
    </p:spTree>
    <p:extLst>
      <p:ext uri="{BB962C8B-B14F-4D97-AF65-F5344CB8AC3E}">
        <p14:creationId xmlns:p14="http://schemas.microsoft.com/office/powerpoint/2010/main" val="2987823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Oversight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#3</a:t>
            </a:r>
          </a:p>
          <a:p>
            <a:pPr>
              <a:spcBef>
                <a:spcPts val="0"/>
              </a:spcBef>
            </a:pPr>
            <a:r>
              <a:rPr lang="en-US" dirty="0"/>
              <a:t>An individual(s) has been assigned the responsibility to oversee and manage the training of assigned personnel.</a:t>
            </a:r>
          </a:p>
          <a:p>
            <a:pPr marL="0" indent="0">
              <a:spcBef>
                <a:spcPts val="1800"/>
              </a:spcBef>
              <a:buNone/>
            </a:pPr>
            <a:r>
              <a:rPr lang="en-US" sz="2800" b="1" dirty="0"/>
              <a:t>Translation:</a:t>
            </a:r>
          </a:p>
          <a:p>
            <a:pPr>
              <a:spcBef>
                <a:spcPts val="0"/>
              </a:spcBef>
            </a:pPr>
            <a:r>
              <a:rPr lang="en-US" dirty="0"/>
              <a:t>Each participating office needs to have a designated ImageNow “Manager”</a:t>
            </a:r>
          </a:p>
          <a:p>
            <a:pPr marL="0" indent="0">
              <a:spcBef>
                <a:spcPts val="1800"/>
              </a:spcBef>
              <a:buNone/>
            </a:pPr>
            <a:r>
              <a:rPr lang="en-US" sz="2800" b="1" dirty="0"/>
              <a:t>Why is this Required?</a:t>
            </a:r>
          </a:p>
          <a:p>
            <a:pPr>
              <a:spcBef>
                <a:spcPts val="0"/>
              </a:spcBef>
            </a:pPr>
            <a:r>
              <a:rPr lang="en-US" dirty="0"/>
              <a:t>Act as a “point of contact” for each office</a:t>
            </a:r>
          </a:p>
          <a:p>
            <a:r>
              <a:rPr lang="en-US" dirty="0" smtClean="0"/>
              <a:t>Limits number of users who can access &amp; change security</a:t>
            </a:r>
          </a:p>
          <a:p>
            <a:r>
              <a:rPr lang="en-US" dirty="0" smtClean="0"/>
              <a:t>In charge of keeping &amp; collecting audit compliance data</a:t>
            </a:r>
          </a:p>
        </p:txBody>
      </p:sp>
    </p:spTree>
    <p:extLst>
      <p:ext uri="{BB962C8B-B14F-4D97-AF65-F5344CB8AC3E}">
        <p14:creationId xmlns:p14="http://schemas.microsoft.com/office/powerpoint/2010/main" val="2688530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Oversight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#12</a:t>
            </a:r>
          </a:p>
          <a:p>
            <a:pPr>
              <a:spcBef>
                <a:spcPts val="0"/>
              </a:spcBef>
            </a:pPr>
            <a:r>
              <a:rPr lang="en-US" dirty="0"/>
              <a:t>Logs of individual training are maintained by the person(s) managing the oversight of those who use the system.</a:t>
            </a:r>
          </a:p>
          <a:p>
            <a:pPr marL="0" indent="0">
              <a:spcBef>
                <a:spcPts val="1800"/>
              </a:spcBef>
              <a:buNone/>
            </a:pPr>
            <a:r>
              <a:rPr lang="en-US" sz="2800" b="1" dirty="0" smtClean="0"/>
              <a:t>Translation:</a:t>
            </a:r>
          </a:p>
          <a:p>
            <a:pPr>
              <a:spcBef>
                <a:spcPts val="0"/>
              </a:spcBef>
            </a:pPr>
            <a:r>
              <a:rPr lang="en-US" dirty="0"/>
              <a:t>ImageNow “Managers” need to keep track of which users have received which types of training and when.</a:t>
            </a:r>
          </a:p>
          <a:p>
            <a:pPr marL="0" indent="0">
              <a:spcBef>
                <a:spcPts val="1800"/>
              </a:spcBef>
              <a:buNone/>
            </a:pPr>
            <a:r>
              <a:rPr lang="en-US" sz="2800" b="1" dirty="0" smtClean="0"/>
              <a:t>How do we Comply?</a:t>
            </a:r>
          </a:p>
          <a:p>
            <a:pPr>
              <a:spcBef>
                <a:spcPts val="0"/>
              </a:spcBef>
            </a:pPr>
            <a:r>
              <a:rPr lang="en-US" dirty="0"/>
              <a:t>A spreadsheet will be developed and distributed to help managers track user training.</a:t>
            </a:r>
          </a:p>
        </p:txBody>
      </p:sp>
    </p:spTree>
    <p:extLst>
      <p:ext uri="{BB962C8B-B14F-4D97-AF65-F5344CB8AC3E}">
        <p14:creationId xmlns:p14="http://schemas.microsoft.com/office/powerpoint/2010/main" val="388492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Oversight</a:t>
            </a:r>
            <a:endParaRPr lang="en-US" dirty="0"/>
          </a:p>
        </p:txBody>
      </p:sp>
      <p:sp>
        <p:nvSpPr>
          <p:cNvPr id="3" name="Content Placeholder 2"/>
          <p:cNvSpPr>
            <a:spLocks noGrp="1"/>
          </p:cNvSpPr>
          <p:nvPr>
            <p:ph idx="1"/>
          </p:nvPr>
        </p:nvSpPr>
        <p:spPr/>
        <p:txBody>
          <a:bodyPr/>
          <a:lstStyle/>
          <a:p>
            <a:pPr marL="0" indent="0">
              <a:buNone/>
            </a:pPr>
            <a:r>
              <a:rPr lang="en-US" sz="2800" b="1" dirty="0" smtClean="0"/>
              <a:t>Proposed Spreadsheet:</a:t>
            </a:r>
          </a:p>
          <a:p>
            <a:pPr>
              <a:spcBef>
                <a:spcPts val="0"/>
              </a:spcBef>
            </a:pPr>
            <a:r>
              <a:rPr lang="en-US" dirty="0"/>
              <a:t>Record completed training dates for each </a:t>
            </a:r>
            <a:r>
              <a:rPr lang="en-US" dirty="0" smtClean="0"/>
              <a:t>user</a:t>
            </a:r>
          </a:p>
          <a:p>
            <a:pPr>
              <a:spcBef>
                <a:spcPts val="0"/>
              </a:spcBef>
            </a:pPr>
            <a:r>
              <a:rPr lang="en-US" dirty="0" smtClean="0"/>
              <a:t>Submit copy of spreadsheet for audit each year</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303979802"/>
              </p:ext>
            </p:extLst>
          </p:nvPr>
        </p:nvGraphicFramePr>
        <p:xfrm>
          <a:off x="325217" y="2526381"/>
          <a:ext cx="8477692" cy="3412506"/>
        </p:xfrm>
        <a:graphic>
          <a:graphicData uri="http://schemas.openxmlformats.org/drawingml/2006/table">
            <a:tbl>
              <a:tblPr firstRow="1" bandRow="1">
                <a:tableStyleId>{073A0DAA-6AF3-43AB-8588-CEC1D06C72B9}</a:tableStyleId>
              </a:tblPr>
              <a:tblGrid>
                <a:gridCol w="852805"/>
                <a:gridCol w="930593"/>
                <a:gridCol w="1117917"/>
                <a:gridCol w="1117917"/>
                <a:gridCol w="1117917"/>
                <a:gridCol w="1117917"/>
                <a:gridCol w="1104709"/>
                <a:gridCol w="1117917"/>
              </a:tblGrid>
              <a:tr h="594638">
                <a:tc>
                  <a:txBody>
                    <a:bodyPr/>
                    <a:lstStyle/>
                    <a:p>
                      <a:pPr algn="ctr"/>
                      <a:r>
                        <a:rPr lang="en-US" sz="1400" dirty="0" smtClean="0"/>
                        <a:t>Name</a:t>
                      </a:r>
                      <a:endParaRPr lang="en-US" sz="1400" dirty="0"/>
                    </a:p>
                  </a:txBody>
                  <a:tcPr anchor="b"/>
                </a:tc>
                <a:tc>
                  <a:txBody>
                    <a:bodyPr/>
                    <a:lstStyle/>
                    <a:p>
                      <a:pPr algn="ctr"/>
                      <a:r>
                        <a:rPr lang="en-US" sz="1400" dirty="0" smtClean="0"/>
                        <a:t>Role</a:t>
                      </a:r>
                      <a:endParaRPr lang="en-US" sz="1400" dirty="0"/>
                    </a:p>
                  </a:txBody>
                  <a:tcPr anchor="b"/>
                </a:tc>
                <a:tc>
                  <a:txBody>
                    <a:bodyPr/>
                    <a:lstStyle/>
                    <a:p>
                      <a:pPr algn="ctr"/>
                      <a:r>
                        <a:rPr lang="en-US" sz="1400" dirty="0" smtClean="0"/>
                        <a:t>Data</a:t>
                      </a:r>
                      <a:br>
                        <a:rPr lang="en-US" sz="1400" dirty="0" smtClean="0"/>
                      </a:br>
                      <a:r>
                        <a:rPr lang="en-US" sz="1400" dirty="0" smtClean="0"/>
                        <a:t>Privacy</a:t>
                      </a:r>
                      <a:endParaRPr lang="en-US" sz="1400" dirty="0"/>
                    </a:p>
                  </a:txBody>
                  <a:tcPr anchor="b"/>
                </a:tc>
                <a:tc>
                  <a:txBody>
                    <a:bodyPr/>
                    <a:lstStyle/>
                    <a:p>
                      <a:pPr algn="ctr"/>
                      <a:r>
                        <a:rPr lang="en-US" sz="1400" dirty="0" smtClean="0"/>
                        <a:t>Conf.</a:t>
                      </a:r>
                      <a:r>
                        <a:rPr lang="en-US" sz="1400" baseline="0" dirty="0" smtClean="0"/>
                        <a:t/>
                      </a:r>
                      <a:br>
                        <a:rPr lang="en-US" sz="1400" baseline="0" dirty="0" smtClean="0"/>
                      </a:br>
                      <a:r>
                        <a:rPr lang="en-US" sz="1400" baseline="0" dirty="0" smtClean="0"/>
                        <a:t>Data</a:t>
                      </a:r>
                      <a:endParaRPr lang="en-US" sz="1400" dirty="0"/>
                    </a:p>
                  </a:txBody>
                  <a:tcPr anchor="b"/>
                </a:tc>
                <a:tc>
                  <a:txBody>
                    <a:bodyPr/>
                    <a:lstStyle/>
                    <a:p>
                      <a:pPr algn="ctr"/>
                      <a:r>
                        <a:rPr lang="en-US" sz="1400" dirty="0" smtClean="0"/>
                        <a:t>1</a:t>
                      </a:r>
                      <a:r>
                        <a:rPr lang="en-US" sz="1400" baseline="30000" dirty="0" smtClean="0"/>
                        <a:t>st</a:t>
                      </a:r>
                      <a:r>
                        <a:rPr lang="en-US" sz="1400" dirty="0" smtClean="0"/>
                        <a:t> Time</a:t>
                      </a:r>
                      <a:br>
                        <a:rPr lang="en-US" sz="1400" dirty="0" smtClean="0"/>
                      </a:br>
                      <a:r>
                        <a:rPr lang="en-US" sz="1400" dirty="0" smtClean="0"/>
                        <a:t>User</a:t>
                      </a:r>
                      <a:endParaRPr lang="en-US" sz="1400" dirty="0"/>
                    </a:p>
                  </a:txBody>
                  <a:tcPr anchor="b"/>
                </a:tc>
                <a:tc>
                  <a:txBody>
                    <a:bodyPr/>
                    <a:lstStyle/>
                    <a:p>
                      <a:pPr algn="ctr"/>
                      <a:r>
                        <a:rPr lang="en-US" sz="1400" dirty="0" smtClean="0"/>
                        <a:t>Scan</a:t>
                      </a:r>
                      <a:r>
                        <a:rPr lang="en-US" sz="1400" baseline="0" dirty="0" smtClean="0"/>
                        <a:t/>
                      </a:r>
                      <a:br>
                        <a:rPr lang="en-US" sz="1400" baseline="0" dirty="0" smtClean="0"/>
                      </a:br>
                      <a:r>
                        <a:rPr lang="en-US" sz="1400" baseline="0" dirty="0" smtClean="0"/>
                        <a:t>&amp; QA</a:t>
                      </a:r>
                      <a:endParaRPr lang="en-US" sz="1400" dirty="0"/>
                    </a:p>
                  </a:txBody>
                  <a:tcPr anchor="b"/>
                </a:tc>
                <a:tc>
                  <a:txBody>
                    <a:bodyPr/>
                    <a:lstStyle/>
                    <a:p>
                      <a:pPr algn="ctr"/>
                      <a:r>
                        <a:rPr lang="en-US" sz="1400" dirty="0" smtClean="0"/>
                        <a:t>Resp.</a:t>
                      </a:r>
                    </a:p>
                    <a:p>
                      <a:pPr algn="ctr"/>
                      <a:r>
                        <a:rPr lang="en-US" sz="1400" dirty="0" smtClean="0"/>
                        <a:t>Review</a:t>
                      </a:r>
                      <a:endParaRPr lang="en-US" sz="1400" dirty="0"/>
                    </a:p>
                  </a:txBody>
                  <a:tcPr anchor="b"/>
                </a:tc>
                <a:tc>
                  <a:txBody>
                    <a:bodyPr/>
                    <a:lstStyle/>
                    <a:p>
                      <a:pPr algn="ctr"/>
                      <a:r>
                        <a:rPr lang="en-US" sz="1400" dirty="0" smtClean="0"/>
                        <a:t>Staff</a:t>
                      </a:r>
                      <a:endParaRPr lang="en-US" sz="1400" baseline="0" dirty="0" smtClean="0"/>
                    </a:p>
                    <a:p>
                      <a:pPr algn="ctr"/>
                      <a:r>
                        <a:rPr lang="en-US" sz="1400" baseline="0" dirty="0" smtClean="0"/>
                        <a:t>Meeting</a:t>
                      </a:r>
                      <a:endParaRPr lang="en-US" sz="1400" dirty="0"/>
                    </a:p>
                  </a:txBody>
                  <a:tcPr anchor="b"/>
                </a:tc>
              </a:tr>
              <a:tr h="704467">
                <a:tc>
                  <a:txBody>
                    <a:bodyPr/>
                    <a:lstStyle/>
                    <a:p>
                      <a:r>
                        <a:rPr lang="en-US" sz="1400" dirty="0" smtClean="0"/>
                        <a:t>User #1</a:t>
                      </a:r>
                    </a:p>
                  </a:txBody>
                  <a:tcPr anchor="ctr"/>
                </a:tc>
                <a:tc>
                  <a:txBody>
                    <a:bodyPr/>
                    <a:lstStyle/>
                    <a:p>
                      <a:r>
                        <a:rPr lang="en-US" sz="1400" dirty="0" smtClean="0"/>
                        <a:t>Power</a:t>
                      </a:r>
                      <a:br>
                        <a:rPr lang="en-US" sz="1400" dirty="0" smtClean="0"/>
                      </a:br>
                      <a:r>
                        <a:rPr lang="en-US" sz="1400" dirty="0" smtClean="0"/>
                        <a:t>User</a:t>
                      </a:r>
                      <a:endParaRPr lang="en-US" sz="1400" dirty="0"/>
                    </a:p>
                  </a:txBody>
                  <a:tcPr anchor="ctr"/>
                </a:tc>
                <a:tc>
                  <a:txBody>
                    <a:bodyPr/>
                    <a:lstStyle/>
                    <a:p>
                      <a:pPr algn="ctr"/>
                      <a:r>
                        <a:rPr lang="en-US" sz="1400" dirty="0" smtClean="0"/>
                        <a:t>08/23/2004</a:t>
                      </a:r>
                      <a:endParaRPr lang="en-US" sz="1400" dirty="0"/>
                    </a:p>
                  </a:txBody>
                  <a:tcPr anchor="ctr"/>
                </a:tc>
                <a:tc>
                  <a:txBody>
                    <a:bodyPr/>
                    <a:lstStyle/>
                    <a:p>
                      <a:pPr algn="ctr"/>
                      <a:r>
                        <a:rPr lang="en-US" sz="1400" dirty="0" smtClean="0"/>
                        <a:t>07/01/2012</a:t>
                      </a:r>
                      <a:endParaRPr lang="en-US" sz="1400" dirty="0"/>
                    </a:p>
                  </a:txBody>
                  <a:tcPr anchor="ctr"/>
                </a:tc>
                <a:tc>
                  <a:txBody>
                    <a:bodyPr/>
                    <a:lstStyle/>
                    <a:p>
                      <a:pPr algn="ctr"/>
                      <a:r>
                        <a:rPr lang="en-US" sz="1400" dirty="0" smtClean="0"/>
                        <a:t>09/15/2010</a:t>
                      </a:r>
                    </a:p>
                  </a:txBody>
                  <a:tcPr anchor="ctr"/>
                </a:tc>
                <a:tc>
                  <a:txBody>
                    <a:bodyPr/>
                    <a:lstStyle/>
                    <a:p>
                      <a:pPr algn="ctr"/>
                      <a:r>
                        <a:rPr lang="en-US" sz="1400" dirty="0" smtClean="0"/>
                        <a:t>10/10/2010</a:t>
                      </a:r>
                      <a:endParaRPr lang="en-US" sz="1400" dirty="0"/>
                    </a:p>
                  </a:txBody>
                  <a:tcPr anchor="ctr"/>
                </a:tc>
                <a:tc>
                  <a:txBody>
                    <a:bodyPr/>
                    <a:lstStyle/>
                    <a:p>
                      <a:pPr algn="ctr"/>
                      <a:r>
                        <a:rPr lang="en-US" sz="1400" dirty="0" smtClean="0"/>
                        <a:t>03/01/2011</a:t>
                      </a:r>
                      <a:endParaRPr lang="en-US" sz="1400" dirty="0"/>
                    </a:p>
                  </a:txBody>
                  <a:tcPr anchor="ctr"/>
                </a:tc>
                <a:tc>
                  <a:txBody>
                    <a:bodyPr/>
                    <a:lstStyle/>
                    <a:p>
                      <a:pPr algn="ctr"/>
                      <a:r>
                        <a:rPr lang="en-US" sz="1400" dirty="0" smtClean="0"/>
                        <a:t>04/26/2012</a:t>
                      </a:r>
                      <a:endParaRPr lang="en-US" sz="1400" dirty="0"/>
                    </a:p>
                  </a:txBody>
                  <a:tcPr anchor="ctr"/>
                </a:tc>
              </a:tr>
              <a:tr h="704467">
                <a:tc>
                  <a:txBody>
                    <a:bodyPr/>
                    <a:lstStyle/>
                    <a:p>
                      <a:r>
                        <a:rPr lang="en-US" sz="1400" dirty="0" smtClean="0"/>
                        <a:t>User #2</a:t>
                      </a:r>
                      <a:endParaRPr lang="en-US" sz="1400" dirty="0"/>
                    </a:p>
                  </a:txBody>
                  <a:tcPr anchor="ctr"/>
                </a:tc>
                <a:tc>
                  <a:txBody>
                    <a:bodyPr/>
                    <a:lstStyle/>
                    <a:p>
                      <a:r>
                        <a:rPr lang="en-US" sz="1400" dirty="0" smtClean="0"/>
                        <a:t>Manager</a:t>
                      </a:r>
                      <a:endParaRPr lang="en-US" sz="1400" dirty="0"/>
                    </a:p>
                  </a:txBody>
                  <a:tcPr anchor="ctr"/>
                </a:tc>
                <a:tc>
                  <a:txBody>
                    <a:bodyPr/>
                    <a:lstStyle/>
                    <a:p>
                      <a:pPr algn="ctr"/>
                      <a:r>
                        <a:rPr lang="en-US" sz="1400" dirty="0" smtClean="0"/>
                        <a:t>11/03/1995</a:t>
                      </a:r>
                      <a:endParaRPr lang="en-US" sz="1400" dirty="0"/>
                    </a:p>
                  </a:txBody>
                  <a:tcPr anchor="ctr"/>
                </a:tc>
                <a:tc>
                  <a:txBody>
                    <a:bodyPr/>
                    <a:lstStyle/>
                    <a:p>
                      <a:pPr algn="ctr"/>
                      <a:r>
                        <a:rPr lang="en-US" sz="1400" dirty="0" smtClean="0"/>
                        <a:t>07/01/2012</a:t>
                      </a:r>
                      <a:endParaRPr lang="en-US" sz="1400" dirty="0"/>
                    </a:p>
                  </a:txBody>
                  <a:tcPr anchor="ctr"/>
                </a:tc>
                <a:tc>
                  <a:txBody>
                    <a:bodyPr/>
                    <a:lstStyle/>
                    <a:p>
                      <a:pPr algn="ctr"/>
                      <a:r>
                        <a:rPr lang="en-US" sz="1400" dirty="0" smtClean="0"/>
                        <a:t>05/21/2007</a:t>
                      </a:r>
                    </a:p>
                  </a:txBody>
                  <a:tcPr anchor="ctr"/>
                </a:tc>
                <a:tc>
                  <a:txBody>
                    <a:bodyPr/>
                    <a:lstStyle/>
                    <a:p>
                      <a:pPr algn="ctr"/>
                      <a:r>
                        <a:rPr lang="en-US" sz="1400" dirty="0" smtClean="0"/>
                        <a:t>10/10/2010</a:t>
                      </a:r>
                      <a:endParaRPr lang="en-US" sz="1400"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smtClean="0"/>
                        <a:t>06/01/2011</a:t>
                      </a:r>
                    </a:p>
                  </a:txBody>
                  <a:tcPr anchor="ctr"/>
                </a:tc>
                <a:tc>
                  <a:txBody>
                    <a:bodyPr/>
                    <a:lstStyle/>
                    <a:p>
                      <a:pPr algn="ctr"/>
                      <a:r>
                        <a:rPr lang="en-US" sz="1400" dirty="0" smtClean="0"/>
                        <a:t>04/26/2012</a:t>
                      </a:r>
                      <a:endParaRPr lang="en-US" sz="1400" dirty="0"/>
                    </a:p>
                  </a:txBody>
                  <a:tcPr anchor="ctr"/>
                </a:tc>
              </a:tr>
              <a:tr h="704467">
                <a:tc>
                  <a:txBody>
                    <a:bodyPr/>
                    <a:lstStyle/>
                    <a:p>
                      <a:r>
                        <a:rPr lang="en-US" sz="1400" dirty="0" smtClean="0"/>
                        <a:t>User #3</a:t>
                      </a:r>
                      <a:endParaRPr lang="en-US" sz="1400" dirty="0"/>
                    </a:p>
                  </a:txBody>
                  <a:tcPr anchor="ctr"/>
                </a:tc>
                <a:tc>
                  <a:txBody>
                    <a:bodyPr/>
                    <a:lstStyle/>
                    <a:p>
                      <a:r>
                        <a:rPr lang="en-US" sz="1400" dirty="0" smtClean="0"/>
                        <a:t>Staff</a:t>
                      </a:r>
                      <a:endParaRPr lang="en-US" sz="1400" dirty="0"/>
                    </a:p>
                  </a:txBody>
                  <a:tcPr anchor="ctr"/>
                </a:tc>
                <a:tc>
                  <a:txBody>
                    <a:bodyPr/>
                    <a:lstStyle/>
                    <a:p>
                      <a:pPr algn="ctr"/>
                      <a:r>
                        <a:rPr lang="en-US" sz="1400" dirty="0" smtClean="0"/>
                        <a:t>03/17/2008</a:t>
                      </a:r>
                      <a:endParaRPr lang="en-US" sz="1400" dirty="0"/>
                    </a:p>
                  </a:txBody>
                  <a:tcPr anchor="ctr"/>
                </a:tc>
                <a:tc>
                  <a:txBody>
                    <a:bodyPr/>
                    <a:lstStyle/>
                    <a:p>
                      <a:pPr algn="ctr"/>
                      <a:r>
                        <a:rPr lang="en-US" sz="1400" dirty="0" smtClean="0"/>
                        <a:t>07/01/2012</a:t>
                      </a:r>
                      <a:endParaRPr lang="en-US" sz="1400" dirty="0"/>
                    </a:p>
                  </a:txBody>
                  <a:tcPr anchor="ctr"/>
                </a:tc>
                <a:tc>
                  <a:txBody>
                    <a:bodyPr/>
                    <a:lstStyle/>
                    <a:p>
                      <a:pPr algn="ctr"/>
                      <a:r>
                        <a:rPr lang="en-US" sz="1400" dirty="0" smtClean="0"/>
                        <a:t>09/15/2010</a:t>
                      </a:r>
                      <a:endParaRPr lang="en-US" sz="1400" dirty="0"/>
                    </a:p>
                  </a:txBody>
                  <a:tcPr anchor="ctr"/>
                </a:tc>
                <a:tc>
                  <a:txBody>
                    <a:bodyPr/>
                    <a:lstStyle/>
                    <a:p>
                      <a:pPr algn="ctr"/>
                      <a:r>
                        <a:rPr lang="en-US" sz="1400" dirty="0" smtClean="0"/>
                        <a:t>10/10/2010</a:t>
                      </a:r>
                      <a:endParaRPr lang="en-US" sz="1400"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smtClean="0"/>
                        <a:t>09/01/2011</a:t>
                      </a:r>
                    </a:p>
                  </a:txBody>
                  <a:tcPr anchor="ctr"/>
                </a:tc>
                <a:tc>
                  <a:txBody>
                    <a:bodyPr/>
                    <a:lstStyle/>
                    <a:p>
                      <a:pPr algn="ctr"/>
                      <a:r>
                        <a:rPr lang="en-US" sz="1400" dirty="0" smtClean="0"/>
                        <a:t>04/26/2012</a:t>
                      </a:r>
                      <a:endParaRPr lang="en-US" sz="1400" dirty="0"/>
                    </a:p>
                  </a:txBody>
                  <a:tcPr anchor="ctr"/>
                </a:tc>
              </a:tr>
              <a:tr h="704467">
                <a:tc>
                  <a:txBody>
                    <a:bodyPr/>
                    <a:lstStyle/>
                    <a:p>
                      <a:r>
                        <a:rPr lang="en-US" sz="1400" dirty="0" smtClean="0"/>
                        <a:t>User #4</a:t>
                      </a:r>
                      <a:endParaRPr lang="en-US" sz="1400" dirty="0"/>
                    </a:p>
                  </a:txBody>
                  <a:tcPr anchor="ctr"/>
                </a:tc>
                <a:tc>
                  <a:txBody>
                    <a:bodyPr/>
                    <a:lstStyle/>
                    <a:p>
                      <a:r>
                        <a:rPr lang="en-US" sz="1400" dirty="0" smtClean="0"/>
                        <a:t>Student</a:t>
                      </a:r>
                      <a:endParaRPr lang="en-US" sz="1400" dirty="0"/>
                    </a:p>
                  </a:txBody>
                  <a:tcPr anchor="ctr"/>
                </a:tc>
                <a:tc>
                  <a:txBody>
                    <a:bodyPr/>
                    <a:lstStyle/>
                    <a:p>
                      <a:pPr algn="ctr"/>
                      <a:r>
                        <a:rPr lang="en-US" sz="1400" dirty="0" smtClean="0"/>
                        <a:t>09/30/2011</a:t>
                      </a:r>
                      <a:endParaRPr lang="en-US" sz="1400" dirty="0"/>
                    </a:p>
                  </a:txBody>
                  <a:tcPr anchor="ctr"/>
                </a:tc>
                <a:tc>
                  <a:txBody>
                    <a:bodyPr/>
                    <a:lstStyle/>
                    <a:p>
                      <a:pPr algn="ctr"/>
                      <a:r>
                        <a:rPr lang="en-US" sz="1400" dirty="0" smtClean="0"/>
                        <a:t>07/01/2012</a:t>
                      </a:r>
                      <a:endParaRPr lang="en-US" sz="1400" dirty="0"/>
                    </a:p>
                  </a:txBody>
                  <a:tcPr anchor="ctr"/>
                </a:tc>
                <a:tc>
                  <a:txBody>
                    <a:bodyPr/>
                    <a:lstStyle/>
                    <a:p>
                      <a:pPr algn="ctr"/>
                      <a:r>
                        <a:rPr lang="en-US" sz="1400" dirty="0" smtClean="0"/>
                        <a:t>10/15/2011</a:t>
                      </a:r>
                      <a:endParaRPr lang="en-US" sz="1400" dirty="0"/>
                    </a:p>
                  </a:txBody>
                  <a:tcPr anchor="ctr"/>
                </a:tc>
                <a:tc>
                  <a:txBody>
                    <a:bodyPr/>
                    <a:lstStyle/>
                    <a:p>
                      <a:pPr algn="ctr"/>
                      <a:r>
                        <a:rPr lang="en-US" sz="1400" dirty="0" smtClean="0"/>
                        <a:t>10/15/2011</a:t>
                      </a:r>
                      <a:endParaRPr lang="en-US" sz="1400"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smtClean="0"/>
                        <a:t>12/01/2011</a:t>
                      </a:r>
                    </a:p>
                  </a:txBody>
                  <a:tcPr anchor="ctr"/>
                </a:tc>
                <a:tc>
                  <a:txBody>
                    <a:bodyPr/>
                    <a:lstStyle/>
                    <a:p>
                      <a:pPr algn="ctr"/>
                      <a:r>
                        <a:rPr lang="en-US" sz="1400" dirty="0" smtClean="0"/>
                        <a:t>04/26/2012</a:t>
                      </a:r>
                      <a:endParaRPr lang="en-US" sz="1400" dirty="0"/>
                    </a:p>
                  </a:txBody>
                  <a:tcPr anchor="ctr"/>
                </a:tc>
              </a:tr>
            </a:tbl>
          </a:graphicData>
        </a:graphic>
      </p:graphicFrame>
    </p:spTree>
    <p:extLst>
      <p:ext uri="{BB962C8B-B14F-4D97-AF65-F5344CB8AC3E}">
        <p14:creationId xmlns:p14="http://schemas.microsoft.com/office/powerpoint/2010/main" val="2694578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Security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#4</a:t>
            </a:r>
          </a:p>
          <a:p>
            <a:pPr>
              <a:spcBef>
                <a:spcPts val="0"/>
              </a:spcBef>
            </a:pPr>
            <a:r>
              <a:rPr lang="en-US" dirty="0"/>
              <a:t>Separation of duties is in place for individuals who have been given access to the imaging system. (For example the person who scans in a document does not have the ability to delete a document.)</a:t>
            </a:r>
          </a:p>
          <a:p>
            <a:pPr marL="0" indent="0">
              <a:spcBef>
                <a:spcPts val="2400"/>
              </a:spcBef>
              <a:buNone/>
            </a:pPr>
            <a:r>
              <a:rPr lang="en-US" sz="2800" b="1" dirty="0" smtClean="0"/>
              <a:t>Checklist Item #6</a:t>
            </a:r>
          </a:p>
          <a:p>
            <a:pPr>
              <a:spcBef>
                <a:spcPts val="0"/>
              </a:spcBef>
            </a:pPr>
            <a:r>
              <a:rPr lang="en-US" dirty="0" smtClean="0"/>
              <a:t>Formally documented procedures have been established to ensure that only authorized personnel can create, copy, annotate, or access digital images within the system.  This access is granted based on specific need for use of the system.</a:t>
            </a:r>
            <a:endParaRPr lang="en-US" dirty="0"/>
          </a:p>
        </p:txBody>
      </p:sp>
    </p:spTree>
    <p:extLst>
      <p:ext uri="{BB962C8B-B14F-4D97-AF65-F5344CB8AC3E}">
        <p14:creationId xmlns:p14="http://schemas.microsoft.com/office/powerpoint/2010/main" val="625728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Security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Translation:</a:t>
            </a:r>
          </a:p>
          <a:p>
            <a:pPr>
              <a:spcBef>
                <a:spcPts val="0"/>
              </a:spcBef>
            </a:pPr>
            <a:r>
              <a:rPr lang="en-US" dirty="0"/>
              <a:t>Assign user security settings according to function</a:t>
            </a:r>
          </a:p>
          <a:p>
            <a:r>
              <a:rPr lang="en-US" dirty="0" smtClean="0"/>
              <a:t>Don’t grant more access than absolutely necessary</a:t>
            </a:r>
          </a:p>
          <a:p>
            <a:pPr marL="0" indent="0">
              <a:spcBef>
                <a:spcPts val="1800"/>
              </a:spcBef>
              <a:buNone/>
            </a:pPr>
            <a:r>
              <a:rPr lang="en-US" sz="2800" b="1" dirty="0" smtClean="0"/>
              <a:t>Keep track of:</a:t>
            </a:r>
          </a:p>
          <a:p>
            <a:pPr>
              <a:spcBef>
                <a:spcPts val="0"/>
              </a:spcBef>
            </a:pPr>
            <a:r>
              <a:rPr lang="en-US" dirty="0" smtClean="0"/>
              <a:t>Who is responsible for scanning?</a:t>
            </a:r>
          </a:p>
          <a:p>
            <a:r>
              <a:rPr lang="en-US" dirty="0" smtClean="0"/>
              <a:t>Who can delete linked documents?</a:t>
            </a:r>
          </a:p>
          <a:p>
            <a:r>
              <a:rPr lang="en-US" dirty="0" smtClean="0"/>
              <a:t>Who can view documents in which drawers?</a:t>
            </a:r>
          </a:p>
          <a:p>
            <a:r>
              <a:rPr lang="en-US" dirty="0" smtClean="0"/>
              <a:t>Who can view certain document types?</a:t>
            </a:r>
          </a:p>
          <a:p>
            <a:r>
              <a:rPr lang="en-US" dirty="0" smtClean="0"/>
              <a:t>Who can edit custom properties, notes, annotations?</a:t>
            </a:r>
          </a:p>
          <a:p>
            <a:r>
              <a:rPr lang="en-US" dirty="0" smtClean="0"/>
              <a:t>Who can print, save, or email imaged documents?</a:t>
            </a:r>
          </a:p>
          <a:p>
            <a:endParaRPr lang="en-US" dirty="0" smtClean="0"/>
          </a:p>
          <a:p>
            <a:endParaRPr lang="en-US" dirty="0" smtClean="0"/>
          </a:p>
        </p:txBody>
      </p:sp>
    </p:spTree>
    <p:extLst>
      <p:ext uri="{BB962C8B-B14F-4D97-AF65-F5344CB8AC3E}">
        <p14:creationId xmlns:p14="http://schemas.microsoft.com/office/powerpoint/2010/main" val="14000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Validation</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#5</a:t>
            </a:r>
          </a:p>
          <a:p>
            <a:r>
              <a:rPr lang="en-US" dirty="0" smtClean="0"/>
              <a:t>A validation process using a sampling technique has been implemented to verify that the scanned document matches the original document. This process is conducted and documented each quarter.</a:t>
            </a:r>
          </a:p>
          <a:p>
            <a:pPr marL="0" indent="0">
              <a:spcBef>
                <a:spcPts val="1800"/>
              </a:spcBef>
              <a:buNone/>
            </a:pPr>
            <a:r>
              <a:rPr lang="en-US" sz="2800" b="1" dirty="0" smtClean="0"/>
              <a:t>Checklist Item #11</a:t>
            </a:r>
          </a:p>
          <a:p>
            <a:r>
              <a:rPr lang="en-US" dirty="0" smtClean="0"/>
              <a:t>Logs are collected, monitored and documented to verify reproduction accuracy and reliability according to the original document.</a:t>
            </a:r>
            <a:endParaRPr lang="en-US" dirty="0"/>
          </a:p>
        </p:txBody>
      </p:sp>
    </p:spTree>
    <p:extLst>
      <p:ext uri="{BB962C8B-B14F-4D97-AF65-F5344CB8AC3E}">
        <p14:creationId xmlns:p14="http://schemas.microsoft.com/office/powerpoint/2010/main" val="11887672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Document Validation</a:t>
            </a:r>
            <a:endParaRPr lang="en-US" dirty="0"/>
          </a:p>
        </p:txBody>
      </p:sp>
      <p:sp>
        <p:nvSpPr>
          <p:cNvPr id="3" name="Content Placeholder 2"/>
          <p:cNvSpPr>
            <a:spLocks noGrp="1"/>
          </p:cNvSpPr>
          <p:nvPr>
            <p:ph idx="1"/>
          </p:nvPr>
        </p:nvSpPr>
        <p:spPr/>
        <p:txBody>
          <a:bodyPr/>
          <a:lstStyle/>
          <a:p>
            <a:pPr marL="0" indent="0">
              <a:buNone/>
            </a:pPr>
            <a:r>
              <a:rPr lang="en-US" sz="2800" b="1" dirty="0" smtClean="0"/>
              <a:t>Validation Process:</a:t>
            </a:r>
          </a:p>
          <a:p>
            <a:r>
              <a:rPr lang="en-US" dirty="0" smtClean="0"/>
              <a:t>ImageNow Documents</a:t>
            </a:r>
          </a:p>
          <a:p>
            <a:pPr marL="741363" lvl="1" indent="-346075">
              <a:buFont typeface="+mj-lt"/>
              <a:buAutoNum type="arabicPeriod"/>
            </a:pPr>
            <a:r>
              <a:rPr lang="en-US" dirty="0" smtClean="0"/>
              <a:t>Search for documents created on certain date</a:t>
            </a:r>
          </a:p>
          <a:p>
            <a:pPr marL="741363" lvl="1" indent="-346075">
              <a:buFont typeface="+mj-lt"/>
              <a:buAutoNum type="arabicPeriod"/>
            </a:pPr>
            <a:r>
              <a:rPr lang="en-US" dirty="0" smtClean="0"/>
              <a:t>Randomly select documents </a:t>
            </a:r>
            <a:r>
              <a:rPr lang="en-US" sz="1800" dirty="0" smtClean="0"/>
              <a:t>(note Date, ID#, DocType, &amp; # of pages)</a:t>
            </a:r>
            <a:endParaRPr lang="en-US" dirty="0" smtClean="0"/>
          </a:p>
          <a:p>
            <a:pPr marL="741363" lvl="1" indent="-346075">
              <a:buFont typeface="+mj-lt"/>
              <a:buAutoNum type="arabicPeriod"/>
            </a:pPr>
            <a:r>
              <a:rPr lang="en-US" dirty="0" smtClean="0"/>
              <a:t>Locate selected documents in hard copy archive</a:t>
            </a:r>
          </a:p>
          <a:p>
            <a:pPr marL="741363" lvl="1" indent="-346075">
              <a:buFont typeface="+mj-lt"/>
              <a:buAutoNum type="arabicPeriod"/>
            </a:pPr>
            <a:r>
              <a:rPr lang="en-US" dirty="0" smtClean="0"/>
              <a:t>Confirm quality of the documents</a:t>
            </a:r>
          </a:p>
          <a:p>
            <a:pPr>
              <a:spcBef>
                <a:spcPts val="1800"/>
              </a:spcBef>
            </a:pPr>
            <a:r>
              <a:rPr lang="en-US" dirty="0" smtClean="0"/>
              <a:t>Hard Copy Documents</a:t>
            </a:r>
          </a:p>
          <a:p>
            <a:pPr marL="741363" lvl="1" indent="-346075">
              <a:buFont typeface="+mj-lt"/>
              <a:buAutoNum type="arabicPeriod"/>
            </a:pPr>
            <a:r>
              <a:rPr lang="en-US" dirty="0"/>
              <a:t>Randomly select documents from hard copy archive</a:t>
            </a:r>
          </a:p>
          <a:p>
            <a:pPr marL="741363" lvl="1" indent="-346075">
              <a:buFont typeface="+mj-lt"/>
              <a:buAutoNum type="arabicPeriod"/>
            </a:pPr>
            <a:r>
              <a:rPr lang="en-US" dirty="0"/>
              <a:t>Search for documents in ImageNow</a:t>
            </a:r>
          </a:p>
          <a:p>
            <a:pPr marL="741363" lvl="1" indent="-346075">
              <a:buFont typeface="+mj-lt"/>
              <a:buAutoNum type="arabicPeriod"/>
            </a:pPr>
            <a:r>
              <a:rPr lang="en-US" dirty="0"/>
              <a:t>Confirm quality of scanned documents</a:t>
            </a:r>
          </a:p>
        </p:txBody>
      </p:sp>
    </p:spTree>
    <p:extLst>
      <p:ext uri="{BB962C8B-B14F-4D97-AF65-F5344CB8AC3E}">
        <p14:creationId xmlns:p14="http://schemas.microsoft.com/office/powerpoint/2010/main" val="25541235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Validation</a:t>
            </a:r>
            <a:endParaRPr lang="en-US" dirty="0"/>
          </a:p>
        </p:txBody>
      </p:sp>
      <p:sp>
        <p:nvSpPr>
          <p:cNvPr id="3" name="Content Placeholder 2"/>
          <p:cNvSpPr>
            <a:spLocks noGrp="1"/>
          </p:cNvSpPr>
          <p:nvPr>
            <p:ph idx="1"/>
          </p:nvPr>
        </p:nvSpPr>
        <p:spPr/>
        <p:txBody>
          <a:bodyPr/>
          <a:lstStyle/>
          <a:p>
            <a:pPr marL="0" indent="0">
              <a:spcBef>
                <a:spcPts val="1800"/>
              </a:spcBef>
              <a:buNone/>
            </a:pPr>
            <a:endParaRPr lang="en-US" dirty="0" smtClean="0"/>
          </a:p>
          <a:p>
            <a:pPr marL="0" indent="0">
              <a:spcBef>
                <a:spcPts val="1800"/>
              </a:spcBef>
              <a:buNone/>
            </a:pPr>
            <a:endParaRPr lang="en-US" dirty="0"/>
          </a:p>
          <a:p>
            <a:pPr marL="0" indent="0" algn="ctr">
              <a:spcBef>
                <a:spcPts val="0"/>
              </a:spcBef>
              <a:buNone/>
            </a:pPr>
            <a:endParaRPr lang="en-US" sz="3600" b="1" dirty="0" smtClean="0"/>
          </a:p>
          <a:p>
            <a:pPr marL="0" indent="0" algn="ctr">
              <a:spcBef>
                <a:spcPts val="0"/>
              </a:spcBef>
              <a:buNone/>
            </a:pPr>
            <a:r>
              <a:rPr lang="en-US" sz="3600" b="1" dirty="0" smtClean="0"/>
              <a:t>VALIDATION PROCESS DEMONSTRATION</a:t>
            </a:r>
          </a:p>
          <a:p>
            <a:pPr marL="0" indent="0" algn="ctr">
              <a:spcBef>
                <a:spcPts val="1800"/>
              </a:spcBef>
              <a:buNone/>
            </a:pPr>
            <a:r>
              <a:rPr lang="en-US" sz="2400" b="1" dirty="0" smtClean="0"/>
              <a:t>Nancy Kasper</a:t>
            </a:r>
            <a:br>
              <a:rPr lang="en-US" sz="2400" b="1" dirty="0" smtClean="0"/>
            </a:br>
            <a:r>
              <a:rPr lang="en-US" sz="2400" i="1" dirty="0" smtClean="0"/>
              <a:t>Registration &amp; Records</a:t>
            </a:r>
          </a:p>
        </p:txBody>
      </p:sp>
    </p:spTree>
    <p:extLst>
      <p:ext uri="{BB962C8B-B14F-4D97-AF65-F5344CB8AC3E}">
        <p14:creationId xmlns:p14="http://schemas.microsoft.com/office/powerpoint/2010/main" val="4163790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User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#7</a:t>
            </a:r>
          </a:p>
          <a:p>
            <a:r>
              <a:rPr lang="en-US" dirty="0" smtClean="0"/>
              <a:t>Those employees no longer needing access to the system have been removed.</a:t>
            </a:r>
          </a:p>
          <a:p>
            <a:pPr marL="0" indent="0">
              <a:spcBef>
                <a:spcPts val="1800"/>
              </a:spcBef>
              <a:buNone/>
            </a:pPr>
            <a:r>
              <a:rPr lang="en-US" sz="2800" b="1" dirty="0" smtClean="0"/>
              <a:t>Process:</a:t>
            </a:r>
          </a:p>
          <a:p>
            <a:r>
              <a:rPr lang="en-US" dirty="0" smtClean="0"/>
              <a:t>ImageNow “Manager” deactivates user account in ImageNow and removes user from all associated groups</a:t>
            </a:r>
          </a:p>
          <a:p>
            <a:pPr lvl="1"/>
            <a:r>
              <a:rPr lang="en-US" i="1" dirty="0" smtClean="0"/>
              <a:t>Or contact Viet to have him deactivate the user</a:t>
            </a:r>
          </a:p>
          <a:p>
            <a:pPr>
              <a:spcBef>
                <a:spcPts val="1800"/>
              </a:spcBef>
            </a:pPr>
            <a:r>
              <a:rPr lang="en-US" dirty="0" smtClean="0"/>
              <a:t>Notify your IT Liaison to include removal of “ImageNow service tag” when the Help Desk ticket requesting end of IT services is submitted</a:t>
            </a:r>
          </a:p>
          <a:p>
            <a:endParaRPr lang="en-US" dirty="0"/>
          </a:p>
        </p:txBody>
      </p:sp>
    </p:spTree>
    <p:extLst>
      <p:ext uri="{BB962C8B-B14F-4D97-AF65-F5344CB8AC3E}">
        <p14:creationId xmlns:p14="http://schemas.microsoft.com/office/powerpoint/2010/main" val="204552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5400" cap="small" dirty="0" smtClean="0"/>
              <a:t>ImageNow</a:t>
            </a:r>
            <a:r>
              <a:rPr lang="en-US" dirty="0" smtClean="0"/>
              <a:t/>
            </a:r>
            <a:br>
              <a:rPr lang="en-US" dirty="0" smtClean="0"/>
            </a:br>
            <a:r>
              <a:rPr lang="en-US" b="0" dirty="0" smtClean="0"/>
              <a:t>Meeting Compliance</a:t>
            </a:r>
            <a:endParaRPr lang="en-US" b="0" dirty="0"/>
          </a:p>
        </p:txBody>
      </p:sp>
      <p:sp>
        <p:nvSpPr>
          <p:cNvPr id="5" name="Subtitle 4"/>
          <p:cNvSpPr>
            <a:spLocks noGrp="1"/>
          </p:cNvSpPr>
          <p:nvPr>
            <p:ph type="subTitle" idx="1"/>
          </p:nvPr>
        </p:nvSpPr>
        <p:spPr>
          <a:xfrm>
            <a:off x="685800" y="3886200"/>
            <a:ext cx="7772400" cy="1752600"/>
          </a:xfrm>
        </p:spPr>
        <p:txBody>
          <a:bodyPr/>
          <a:lstStyle/>
          <a:p>
            <a:r>
              <a:rPr lang="en-US" b="1" dirty="0" smtClean="0"/>
              <a:t>Understanding Standards &amp; Procedures</a:t>
            </a:r>
            <a:endParaRPr lang="en-US" b="1" dirty="0"/>
          </a:p>
        </p:txBody>
      </p:sp>
    </p:spTree>
    <p:extLst>
      <p:ext uri="{BB962C8B-B14F-4D97-AF65-F5344CB8AC3E}">
        <p14:creationId xmlns:p14="http://schemas.microsoft.com/office/powerpoint/2010/main" val="5386360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Document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#8</a:t>
            </a:r>
          </a:p>
          <a:p>
            <a:pPr>
              <a:spcBef>
                <a:spcPts val="0"/>
              </a:spcBef>
            </a:pPr>
            <a:r>
              <a:rPr lang="en-US" dirty="0"/>
              <a:t>Digital images that are the records of documented business processes have been linked to the business processes that created them.</a:t>
            </a:r>
          </a:p>
          <a:p>
            <a:pPr marL="0" indent="0">
              <a:spcBef>
                <a:spcPts val="1800"/>
              </a:spcBef>
              <a:buNone/>
            </a:pPr>
            <a:r>
              <a:rPr lang="en-US" sz="2800" b="1" dirty="0" smtClean="0"/>
              <a:t>Translation:</a:t>
            </a:r>
          </a:p>
          <a:p>
            <a:pPr>
              <a:spcBef>
                <a:spcPts val="0"/>
              </a:spcBef>
            </a:pPr>
            <a:r>
              <a:rPr lang="en-US" dirty="0"/>
              <a:t>Documents are stored in “Drawers” of the department that created them</a:t>
            </a:r>
          </a:p>
          <a:p>
            <a:r>
              <a:rPr lang="en-US" dirty="0" smtClean="0"/>
              <a:t>Drawer names are changed when documents transfer between departments</a:t>
            </a:r>
          </a:p>
          <a:p>
            <a:pPr lvl="1"/>
            <a:r>
              <a:rPr lang="en-US" i="1" dirty="0" smtClean="0"/>
              <a:t>“View” access is usually retained by original department</a:t>
            </a:r>
          </a:p>
          <a:p>
            <a:endParaRPr lang="en-US" dirty="0"/>
          </a:p>
        </p:txBody>
      </p:sp>
    </p:spTree>
    <p:extLst>
      <p:ext uri="{BB962C8B-B14F-4D97-AF65-F5344CB8AC3E}">
        <p14:creationId xmlns:p14="http://schemas.microsoft.com/office/powerpoint/2010/main" val="268980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Document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#13</a:t>
            </a:r>
          </a:p>
          <a:p>
            <a:pPr>
              <a:spcBef>
                <a:spcPts val="0"/>
              </a:spcBef>
            </a:pPr>
            <a:r>
              <a:rPr lang="en-US" dirty="0" smtClean="0"/>
              <a:t>All digital images are destroyed according to NDSU Records and Retention policy and procedure 713.</a:t>
            </a:r>
          </a:p>
          <a:p>
            <a:pPr marL="0" indent="0">
              <a:spcBef>
                <a:spcPts val="1800"/>
              </a:spcBef>
              <a:buNone/>
            </a:pPr>
            <a:r>
              <a:rPr lang="en-US" sz="2800" b="1" dirty="0" smtClean="0"/>
              <a:t>Translation:</a:t>
            </a:r>
          </a:p>
          <a:p>
            <a:pPr>
              <a:spcBef>
                <a:spcPts val="0"/>
              </a:spcBef>
            </a:pPr>
            <a:r>
              <a:rPr lang="en-US" dirty="0" smtClean="0"/>
              <a:t>Documents need to be purged based on the document retention schedule </a:t>
            </a:r>
            <a:r>
              <a:rPr lang="en-US" sz="2400" dirty="0" smtClean="0"/>
              <a:t>(</a:t>
            </a:r>
            <a:r>
              <a:rPr lang="en-US" sz="2400" b="1" dirty="0" smtClean="0">
                <a:hlinkClick r:id="rId3"/>
              </a:rPr>
              <a:t>www.ndsu.edu/recordsmanagement</a:t>
            </a:r>
            <a:r>
              <a:rPr lang="en-US" sz="2400" dirty="0" smtClean="0"/>
              <a:t>)</a:t>
            </a:r>
          </a:p>
          <a:p>
            <a:pPr marL="0" indent="0">
              <a:spcBef>
                <a:spcPts val="1800"/>
              </a:spcBef>
              <a:buNone/>
            </a:pPr>
            <a:r>
              <a:rPr lang="en-US" sz="2800" b="1" dirty="0" smtClean="0"/>
              <a:t>Process:</a:t>
            </a:r>
          </a:p>
          <a:p>
            <a:pPr marL="400050" indent="-400050">
              <a:spcBef>
                <a:spcPts val="0"/>
              </a:spcBef>
              <a:buFont typeface="+mj-lt"/>
              <a:buAutoNum type="arabicPeriod"/>
            </a:pPr>
            <a:r>
              <a:rPr lang="en-US" dirty="0" smtClean="0"/>
              <a:t>Query is run for ID#s of “inactive students” </a:t>
            </a:r>
            <a:r>
              <a:rPr lang="en-US" sz="2000" dirty="0" smtClean="0"/>
              <a:t>(last 5 years?)</a:t>
            </a:r>
          </a:p>
          <a:p>
            <a:pPr marL="400050" indent="-400050">
              <a:buFont typeface="+mj-lt"/>
              <a:buAutoNum type="arabicPeriod"/>
            </a:pPr>
            <a:r>
              <a:rPr lang="en-US" dirty="0" smtClean="0"/>
              <a:t>ImageNow is searched for </a:t>
            </a:r>
            <a:r>
              <a:rPr lang="en-US" smtClean="0"/>
              <a:t>documents “In </a:t>
            </a:r>
            <a:r>
              <a:rPr lang="en-US" dirty="0" smtClean="0"/>
              <a:t>List”</a:t>
            </a:r>
          </a:p>
          <a:p>
            <a:pPr marL="400050" indent="-400050">
              <a:buFont typeface="+mj-lt"/>
              <a:buAutoNum type="arabicPeriod"/>
            </a:pPr>
            <a:r>
              <a:rPr lang="en-US" dirty="0" smtClean="0"/>
              <a:t>Index fields &amp; custom properties determine purge items</a:t>
            </a:r>
            <a:endParaRPr lang="en-US" dirty="0"/>
          </a:p>
        </p:txBody>
      </p:sp>
    </p:spTree>
    <p:extLst>
      <p:ext uri="{BB962C8B-B14F-4D97-AF65-F5344CB8AC3E}">
        <p14:creationId xmlns:p14="http://schemas.microsoft.com/office/powerpoint/2010/main" val="343397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Document Management</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#14</a:t>
            </a:r>
          </a:p>
          <a:p>
            <a:pPr>
              <a:spcBef>
                <a:spcPts val="0"/>
              </a:spcBef>
            </a:pPr>
            <a:r>
              <a:rPr lang="en-US" dirty="0" smtClean="0"/>
              <a:t>All data that is stored as an image is classified according to NDUS policy and procedure 1901.2.</a:t>
            </a:r>
          </a:p>
          <a:p>
            <a:pPr marL="0" indent="0">
              <a:spcBef>
                <a:spcPts val="1800"/>
              </a:spcBef>
              <a:buNone/>
            </a:pPr>
            <a:r>
              <a:rPr lang="en-US" sz="2800" b="1" dirty="0" smtClean="0"/>
              <a:t>Translation:</a:t>
            </a:r>
          </a:p>
          <a:p>
            <a:pPr>
              <a:spcBef>
                <a:spcPts val="0"/>
              </a:spcBef>
            </a:pPr>
            <a:r>
              <a:rPr lang="en-US" i="1" dirty="0" smtClean="0"/>
              <a:t>“Any electronic data asset of the NDUS or Institution shall be classified as Public, Private or Confidential according to the following standards.” </a:t>
            </a:r>
            <a:r>
              <a:rPr lang="en-US" sz="2000" i="1" dirty="0" smtClean="0"/>
              <a:t>– NDUS 1901.2</a:t>
            </a:r>
          </a:p>
          <a:p>
            <a:pPr marL="0" indent="0">
              <a:spcBef>
                <a:spcPts val="1800"/>
              </a:spcBef>
              <a:buNone/>
            </a:pPr>
            <a:r>
              <a:rPr lang="en-US" sz="2800" b="1" dirty="0" smtClean="0"/>
              <a:t>How do we comply?</a:t>
            </a:r>
          </a:p>
          <a:p>
            <a:pPr>
              <a:spcBef>
                <a:spcPts val="0"/>
              </a:spcBef>
            </a:pPr>
            <a:r>
              <a:rPr lang="en-US" dirty="0" smtClean="0"/>
              <a:t>“Confidential” drawers can be created for highly sensitive documents that can only be accessed by designated users</a:t>
            </a:r>
          </a:p>
        </p:txBody>
      </p:sp>
    </p:spTree>
    <p:extLst>
      <p:ext uri="{BB962C8B-B14F-4D97-AF65-F5344CB8AC3E}">
        <p14:creationId xmlns:p14="http://schemas.microsoft.com/office/powerpoint/2010/main" val="224243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Auditing</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#15</a:t>
            </a:r>
          </a:p>
          <a:p>
            <a:pPr>
              <a:spcBef>
                <a:spcPts val="0"/>
              </a:spcBef>
            </a:pPr>
            <a:r>
              <a:rPr lang="en-US" dirty="0" smtClean="0"/>
              <a:t>A system “audit trail” is in place to document who, the date and time, and what was accessed for the previous 12 months. This “audit trail” is maintained and available for review.</a:t>
            </a:r>
          </a:p>
          <a:p>
            <a:pPr marL="0" indent="0">
              <a:spcBef>
                <a:spcPts val="1800"/>
              </a:spcBef>
              <a:buNone/>
            </a:pPr>
            <a:r>
              <a:rPr lang="en-US" sz="2800" b="1" dirty="0" smtClean="0"/>
              <a:t>How do we comply?</a:t>
            </a:r>
          </a:p>
          <a:p>
            <a:pPr>
              <a:spcBef>
                <a:spcPts val="0"/>
              </a:spcBef>
            </a:pPr>
            <a:r>
              <a:rPr lang="en-US" dirty="0" smtClean="0"/>
              <a:t>“Audit” setting in ImageNow is turned on for:</a:t>
            </a:r>
          </a:p>
        </p:txBody>
      </p:sp>
      <p:sp>
        <p:nvSpPr>
          <p:cNvPr id="4" name="TextBox 3"/>
          <p:cNvSpPr txBox="1"/>
          <p:nvPr/>
        </p:nvSpPr>
        <p:spPr>
          <a:xfrm>
            <a:off x="688157" y="4193371"/>
            <a:ext cx="7998643" cy="2150869"/>
          </a:xfrm>
          <a:prstGeom prst="rect">
            <a:avLst/>
          </a:prstGeom>
          <a:noFill/>
        </p:spPr>
        <p:txBody>
          <a:bodyPr wrap="square" numCol="2" rtlCol="0">
            <a:normAutofit fontScale="92500"/>
          </a:bodyPr>
          <a:lstStyle/>
          <a:p>
            <a:pPr marL="690563" lvl="2" indent="-285750">
              <a:buFont typeface="Wingdings" pitchFamily="2" charset="2"/>
              <a:buChar char="§"/>
            </a:pPr>
            <a:r>
              <a:rPr lang="en-US" sz="2200" dirty="0">
                <a:latin typeface="Calibri" pitchFamily="34" charset="0"/>
                <a:cs typeface="Calibri" pitchFamily="34" charset="0"/>
              </a:rPr>
              <a:t>Add Annotations</a:t>
            </a:r>
          </a:p>
          <a:p>
            <a:pPr marL="690563" lvl="2" indent="-285750">
              <a:buFont typeface="Wingdings" pitchFamily="2" charset="2"/>
              <a:buChar char="§"/>
            </a:pPr>
            <a:r>
              <a:rPr lang="en-US" sz="2200" dirty="0">
                <a:latin typeface="Calibri" pitchFamily="34" charset="0"/>
                <a:cs typeface="Calibri" pitchFamily="34" charset="0"/>
              </a:rPr>
              <a:t>Document Copy</a:t>
            </a:r>
          </a:p>
          <a:p>
            <a:pPr marL="690563" lvl="2" indent="-285750">
              <a:buFont typeface="Wingdings" pitchFamily="2" charset="2"/>
              <a:buChar char="§"/>
            </a:pPr>
            <a:r>
              <a:rPr lang="en-US" sz="2200" dirty="0">
                <a:latin typeface="Calibri" pitchFamily="34" charset="0"/>
                <a:cs typeface="Calibri" pitchFamily="34" charset="0"/>
              </a:rPr>
              <a:t>Document Create</a:t>
            </a:r>
          </a:p>
          <a:p>
            <a:pPr marL="690563" lvl="2" indent="-285750">
              <a:buFont typeface="Wingdings" pitchFamily="2" charset="2"/>
              <a:buChar char="§"/>
            </a:pPr>
            <a:r>
              <a:rPr lang="en-US" sz="2200" dirty="0">
                <a:latin typeface="Calibri" pitchFamily="34" charset="0"/>
                <a:cs typeface="Calibri" pitchFamily="34" charset="0"/>
              </a:rPr>
              <a:t>Document Create via Batch</a:t>
            </a:r>
          </a:p>
          <a:p>
            <a:pPr marL="690563" lvl="2" indent="-285750">
              <a:buFont typeface="Wingdings" pitchFamily="2" charset="2"/>
              <a:buChar char="§"/>
            </a:pPr>
            <a:r>
              <a:rPr lang="en-US" sz="2200" dirty="0">
                <a:latin typeface="Calibri" pitchFamily="34" charset="0"/>
                <a:cs typeface="Calibri" pitchFamily="34" charset="0"/>
              </a:rPr>
              <a:t>Document Delete</a:t>
            </a:r>
          </a:p>
          <a:p>
            <a:pPr marL="690563" lvl="2" indent="-285750">
              <a:buFont typeface="Wingdings" pitchFamily="2" charset="2"/>
              <a:buChar char="§"/>
            </a:pPr>
            <a:r>
              <a:rPr lang="en-US" sz="2200" dirty="0">
                <a:latin typeface="Calibri" pitchFamily="34" charset="0"/>
                <a:cs typeface="Calibri" pitchFamily="34" charset="0"/>
              </a:rPr>
              <a:t>Document Move</a:t>
            </a:r>
          </a:p>
          <a:p>
            <a:pPr marL="690563" lvl="2" indent="-285750">
              <a:buFont typeface="Wingdings" pitchFamily="2" charset="2"/>
              <a:buChar char="§"/>
            </a:pPr>
            <a:r>
              <a:rPr lang="en-US" sz="2200" dirty="0" smtClean="0">
                <a:latin typeface="Calibri" pitchFamily="34" charset="0"/>
                <a:cs typeface="Calibri" pitchFamily="34" charset="0"/>
              </a:rPr>
              <a:t>Document </a:t>
            </a:r>
            <a:r>
              <a:rPr lang="en-US" sz="2200" dirty="0">
                <a:latin typeface="Calibri" pitchFamily="34" charset="0"/>
                <a:cs typeface="Calibri" pitchFamily="34" charset="0"/>
              </a:rPr>
              <a:t>Page Delete</a:t>
            </a:r>
          </a:p>
          <a:p>
            <a:pPr marL="690563" lvl="2" indent="-285750">
              <a:buFont typeface="Wingdings" pitchFamily="2" charset="2"/>
              <a:buChar char="§"/>
            </a:pPr>
            <a:r>
              <a:rPr lang="en-US" sz="2200" dirty="0">
                <a:latin typeface="Calibri" pitchFamily="34" charset="0"/>
                <a:cs typeface="Calibri" pitchFamily="34" charset="0"/>
              </a:rPr>
              <a:t>Document Restore</a:t>
            </a:r>
          </a:p>
          <a:p>
            <a:pPr marL="690563" lvl="2" indent="-285750">
              <a:buFont typeface="Wingdings" pitchFamily="2" charset="2"/>
              <a:buChar char="§"/>
            </a:pPr>
            <a:r>
              <a:rPr lang="en-US" sz="2200" dirty="0" smtClean="0">
                <a:latin typeface="Calibri" pitchFamily="34" charset="0"/>
                <a:cs typeface="Calibri" pitchFamily="34" charset="0"/>
              </a:rPr>
              <a:t>Document Send to Recycle Bin</a:t>
            </a:r>
          </a:p>
          <a:p>
            <a:pPr marL="690563" lvl="2" indent="-285750">
              <a:buFont typeface="Wingdings" pitchFamily="2" charset="2"/>
              <a:buChar char="§"/>
            </a:pPr>
            <a:r>
              <a:rPr lang="en-US" sz="2200" dirty="0" smtClean="0">
                <a:latin typeface="Calibri" pitchFamily="34" charset="0"/>
                <a:cs typeface="Calibri" pitchFamily="34" charset="0"/>
              </a:rPr>
              <a:t>Document View</a:t>
            </a:r>
          </a:p>
          <a:p>
            <a:pPr marL="690563" lvl="2" indent="-285750">
              <a:buFont typeface="Wingdings" pitchFamily="2" charset="2"/>
              <a:buChar char="§"/>
            </a:pPr>
            <a:r>
              <a:rPr lang="en-US" sz="2200" dirty="0" smtClean="0">
                <a:latin typeface="Calibri" pitchFamily="34" charset="0"/>
                <a:cs typeface="Calibri" pitchFamily="34" charset="0"/>
              </a:rPr>
              <a:t>User Login</a:t>
            </a:r>
            <a:endParaRPr lang="en-US" sz="2200" dirty="0">
              <a:latin typeface="Calibri" pitchFamily="34" charset="0"/>
              <a:cs typeface="Calibri" pitchFamily="34" charset="0"/>
            </a:endParaRPr>
          </a:p>
          <a:p>
            <a:pPr marL="690563" indent="-285750"/>
            <a:endParaRPr lang="en-US" sz="2200" dirty="0"/>
          </a:p>
        </p:txBody>
      </p:sp>
    </p:spTree>
    <p:extLst>
      <p:ext uri="{BB962C8B-B14F-4D97-AF65-F5344CB8AC3E}">
        <p14:creationId xmlns:p14="http://schemas.microsoft.com/office/powerpoint/2010/main" val="234674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74619"/>
            <a:ext cx="8229600" cy="1131683"/>
          </a:xfrm>
        </p:spPr>
        <p:txBody>
          <a:bodyPr/>
          <a:lstStyle/>
          <a:p>
            <a:r>
              <a:rPr lang="en-US" sz="6000" dirty="0" smtClean="0"/>
              <a:t>QUESTIONS?</a:t>
            </a:r>
            <a:endParaRPr lang="en-US" sz="6000" dirty="0"/>
          </a:p>
        </p:txBody>
      </p:sp>
    </p:spTree>
    <p:extLst>
      <p:ext uri="{BB962C8B-B14F-4D97-AF65-F5344CB8AC3E}">
        <p14:creationId xmlns:p14="http://schemas.microsoft.com/office/powerpoint/2010/main" val="22857255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Licenses???</a:t>
            </a:r>
            <a:endParaRPr lang="en-US" dirty="0"/>
          </a:p>
        </p:txBody>
      </p:sp>
      <p:sp>
        <p:nvSpPr>
          <p:cNvPr id="3" name="Content Placeholder 2"/>
          <p:cNvSpPr>
            <a:spLocks noGrp="1"/>
          </p:cNvSpPr>
          <p:nvPr>
            <p:ph idx="1"/>
          </p:nvPr>
        </p:nvSpPr>
        <p:spPr>
          <a:xfrm>
            <a:off x="457200" y="5515418"/>
            <a:ext cx="8229600" cy="512849"/>
          </a:xfrm>
        </p:spPr>
        <p:txBody>
          <a:bodyPr/>
          <a:lstStyle/>
          <a:p>
            <a:pPr marL="0" indent="0" algn="ctr">
              <a:buNone/>
            </a:pPr>
            <a:r>
              <a:rPr lang="en-US" sz="2000" i="1" dirty="0" smtClean="0"/>
              <a:t>Contact </a:t>
            </a:r>
            <a:r>
              <a:rPr lang="en-US" sz="2000" b="1" i="1" dirty="0" smtClean="0"/>
              <a:t>Heather Soleim</a:t>
            </a:r>
            <a:r>
              <a:rPr lang="en-US" sz="2000" i="1" dirty="0" smtClean="0"/>
              <a:t> in R&amp;R for more information</a:t>
            </a:r>
            <a:endParaRPr lang="en-US" sz="2000" i="1" dirty="0"/>
          </a:p>
        </p:txBody>
      </p:sp>
      <p:graphicFrame>
        <p:nvGraphicFramePr>
          <p:cNvPr id="7" name="Table 6"/>
          <p:cNvGraphicFramePr>
            <a:graphicFrameLocks noGrp="1"/>
          </p:cNvGraphicFramePr>
          <p:nvPr>
            <p:extLst>
              <p:ext uri="{D42A27DB-BD31-4B8C-83A1-F6EECF244321}">
                <p14:modId xmlns:p14="http://schemas.microsoft.com/office/powerpoint/2010/main" val="2146569233"/>
              </p:ext>
            </p:extLst>
          </p:nvPr>
        </p:nvGraphicFramePr>
        <p:xfrm>
          <a:off x="438150" y="1040522"/>
          <a:ext cx="8267700" cy="4396066"/>
        </p:xfrm>
        <a:graphic>
          <a:graphicData uri="http://schemas.openxmlformats.org/drawingml/2006/table">
            <a:tbl>
              <a:tblPr firstRow="1" bandRow="1">
                <a:tableStyleId>{073A0DAA-6AF3-43AB-8588-CEC1D06C72B9}</a:tableStyleId>
              </a:tblPr>
              <a:tblGrid>
                <a:gridCol w="2731293"/>
                <a:gridCol w="1845469"/>
                <a:gridCol w="1845469"/>
                <a:gridCol w="1845469"/>
              </a:tblGrid>
              <a:tr h="377248">
                <a:tc>
                  <a:txBody>
                    <a:bodyPr/>
                    <a:lstStyle/>
                    <a:p>
                      <a:pPr algn="ctr"/>
                      <a:r>
                        <a:rPr lang="en-US" sz="1400" dirty="0" smtClean="0">
                          <a:latin typeface="Calibri" pitchFamily="34" charset="0"/>
                          <a:cs typeface="Calibri" pitchFamily="34" charset="0"/>
                        </a:rPr>
                        <a:t>Office</a:t>
                      </a:r>
                      <a:endParaRPr lang="en-US" sz="1400" dirty="0">
                        <a:latin typeface="Calibri" pitchFamily="34" charset="0"/>
                        <a:cs typeface="Calibri" pitchFamily="34" charset="0"/>
                      </a:endParaRPr>
                    </a:p>
                  </a:txBody>
                  <a:tcPr marL="87799" marR="87799" marT="43899" marB="43899" anchor="ctr"/>
                </a:tc>
                <a:tc>
                  <a:txBody>
                    <a:bodyPr/>
                    <a:lstStyle/>
                    <a:p>
                      <a:pPr algn="ctr"/>
                      <a:r>
                        <a:rPr lang="en-US" sz="1400" dirty="0" smtClean="0">
                          <a:latin typeface="Calibri" pitchFamily="34" charset="0"/>
                          <a:cs typeface="Calibri" pitchFamily="34" charset="0"/>
                        </a:rPr>
                        <a:t># of Users</a:t>
                      </a:r>
                      <a:endParaRPr lang="en-US" sz="1400" dirty="0">
                        <a:latin typeface="Calibri" pitchFamily="34" charset="0"/>
                        <a:cs typeface="Calibri" pitchFamily="34" charset="0"/>
                      </a:endParaRPr>
                    </a:p>
                  </a:txBody>
                  <a:tcPr marL="87799" marR="87799" marT="43899" marB="43899" anchor="ctr"/>
                </a:tc>
                <a:tc>
                  <a:txBody>
                    <a:bodyPr/>
                    <a:lstStyle/>
                    <a:p>
                      <a:pPr algn="ctr"/>
                      <a:r>
                        <a:rPr lang="en-US" sz="1400" dirty="0" smtClean="0">
                          <a:latin typeface="Calibri" pitchFamily="34" charset="0"/>
                          <a:cs typeface="Calibri" pitchFamily="34" charset="0"/>
                        </a:rPr>
                        <a:t># of Licenses</a:t>
                      </a:r>
                      <a:endParaRPr lang="en-US" sz="1400" dirty="0">
                        <a:latin typeface="Calibri" pitchFamily="34" charset="0"/>
                        <a:cs typeface="Calibri" pitchFamily="34" charset="0"/>
                      </a:endParaRPr>
                    </a:p>
                  </a:txBody>
                  <a:tcPr marL="87799" marR="87799" marT="43899" marB="43899" anchor="ctr"/>
                </a:tc>
                <a:tc>
                  <a:txBody>
                    <a:bodyPr/>
                    <a:lstStyle/>
                    <a:p>
                      <a:pPr algn="ctr"/>
                      <a:r>
                        <a:rPr lang="en-US" sz="1400" dirty="0" smtClean="0">
                          <a:latin typeface="Calibri" pitchFamily="34" charset="0"/>
                          <a:cs typeface="Calibri" pitchFamily="34" charset="0"/>
                        </a:rPr>
                        <a:t># of Scanners</a:t>
                      </a:r>
                      <a:endParaRPr lang="en-US" sz="14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Admission</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19</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10</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2</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Bison Connection</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10</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3</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Customer Account</a:t>
                      </a:r>
                      <a:r>
                        <a:rPr lang="en-US" sz="1200" baseline="0" dirty="0" smtClean="0">
                          <a:latin typeface="Calibri" pitchFamily="34" charset="0"/>
                          <a:cs typeface="Calibri" pitchFamily="34" charset="0"/>
                        </a:rPr>
                        <a:t> Services</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9</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2</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a:t>
                      </a:r>
                    </a:p>
                  </a:txBody>
                  <a:tcPr marL="87799" marR="87799" marT="43899" marB="43899" anchor="ctr"/>
                </a:tc>
              </a:tr>
              <a:tr h="332467">
                <a:tc>
                  <a:txBody>
                    <a:bodyPr/>
                    <a:lstStyle/>
                    <a:p>
                      <a:r>
                        <a:rPr lang="en-US" sz="1200" dirty="0" smtClean="0">
                          <a:latin typeface="Calibri" pitchFamily="34" charset="0"/>
                          <a:cs typeface="Calibri" pitchFamily="34" charset="0"/>
                        </a:rPr>
                        <a:t>Enrollment Management</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Graduate School</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13</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7</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HR/Payroll</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14</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3</a:t>
                      </a: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International Programs</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12</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5</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IT Services</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7</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2</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Registration</a:t>
                      </a:r>
                      <a:r>
                        <a:rPr lang="en-US" sz="1200" baseline="0" dirty="0" smtClean="0">
                          <a:latin typeface="Calibri" pitchFamily="34" charset="0"/>
                          <a:cs typeface="Calibri" pitchFamily="34" charset="0"/>
                        </a:rPr>
                        <a:t> &amp; Records</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31</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15</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3</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Residence Life</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21</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2</a:t>
                      </a:r>
                      <a:endParaRPr lang="en-US" sz="1200" dirty="0">
                        <a:latin typeface="Calibri" pitchFamily="34" charset="0"/>
                        <a:cs typeface="Calibri" pitchFamily="34" charset="0"/>
                      </a:endParaRPr>
                    </a:p>
                  </a:txBody>
                  <a:tcPr marL="87799" marR="87799" marT="43899" marB="43899" anchor="ct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tc>
              </a:tr>
              <a:tr h="332467">
                <a:tc>
                  <a:txBody>
                    <a:bodyPr/>
                    <a:lstStyle/>
                    <a:p>
                      <a:r>
                        <a:rPr lang="en-US" sz="1200" dirty="0" smtClean="0">
                          <a:latin typeface="Calibri" pitchFamily="34" charset="0"/>
                          <a:cs typeface="Calibri" pitchFamily="34" charset="0"/>
                        </a:rPr>
                        <a:t>Student Financial</a:t>
                      </a:r>
                      <a:r>
                        <a:rPr lang="en-US" sz="1200" baseline="0" dirty="0" smtClean="0">
                          <a:latin typeface="Calibri" pitchFamily="34" charset="0"/>
                          <a:cs typeface="Calibri" pitchFamily="34" charset="0"/>
                        </a:rPr>
                        <a:t> Services</a:t>
                      </a:r>
                      <a:endParaRPr lang="en-US" sz="1200" dirty="0">
                        <a:latin typeface="Calibri" pitchFamily="34" charset="0"/>
                        <a:cs typeface="Calibri" pitchFamily="34" charset="0"/>
                      </a:endParaRPr>
                    </a:p>
                  </a:txBody>
                  <a:tcPr marL="87799" marR="87799" marT="43899" marB="43899" anchor="ct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alibri" pitchFamily="34" charset="0"/>
                          <a:cs typeface="Calibri" pitchFamily="34" charset="0"/>
                        </a:rPr>
                        <a:t>19</a:t>
                      </a:r>
                      <a:endParaRPr lang="en-US" sz="1200" dirty="0">
                        <a:latin typeface="Calibri" pitchFamily="34" charset="0"/>
                        <a:cs typeface="Calibri" pitchFamily="34" charset="0"/>
                      </a:endParaRPr>
                    </a:p>
                  </a:txBody>
                  <a:tcPr marL="87799" marR="87799" marT="43899" marB="43899" anchor="ct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alibri" pitchFamily="34" charset="0"/>
                          <a:cs typeface="Calibri" pitchFamily="34" charset="0"/>
                        </a:rPr>
                        <a:t>4</a:t>
                      </a:r>
                      <a:endParaRPr lang="en-US" sz="1200" dirty="0">
                        <a:latin typeface="Calibri" pitchFamily="34" charset="0"/>
                        <a:cs typeface="Calibri" pitchFamily="34" charset="0"/>
                      </a:endParaRPr>
                    </a:p>
                  </a:txBody>
                  <a:tcPr marL="87799" marR="87799" marT="43899" marB="43899" anchor="ct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alibri" pitchFamily="34" charset="0"/>
                          <a:cs typeface="Calibri" pitchFamily="34" charset="0"/>
                        </a:rPr>
                        <a:t>1</a:t>
                      </a:r>
                      <a:endParaRPr lang="en-US" sz="1200" dirty="0">
                        <a:latin typeface="Calibri" pitchFamily="34" charset="0"/>
                        <a:cs typeface="Calibri" pitchFamily="34" charset="0"/>
                      </a:endParaRPr>
                    </a:p>
                  </a:txBody>
                  <a:tcPr marL="87799" marR="87799" marT="43899" marB="43899" anchor="ctr">
                    <a:lnB w="12700" cap="flat" cmpd="sng" algn="ctr">
                      <a:solidFill>
                        <a:schemeClr val="tx1"/>
                      </a:solidFill>
                      <a:prstDash val="solid"/>
                      <a:round/>
                      <a:headEnd type="none" w="med" len="med"/>
                      <a:tailEnd type="none" w="med" len="med"/>
                    </a:lnB>
                  </a:tcPr>
                </a:tc>
              </a:tr>
              <a:tr h="361681">
                <a:tc>
                  <a:txBody>
                    <a:bodyPr/>
                    <a:lstStyle/>
                    <a:p>
                      <a:r>
                        <a:rPr lang="en-US" sz="1400" b="1" dirty="0" smtClean="0">
                          <a:solidFill>
                            <a:schemeClr val="bg1"/>
                          </a:solidFill>
                          <a:latin typeface="Calibri" pitchFamily="34" charset="0"/>
                          <a:cs typeface="Calibri" pitchFamily="34" charset="0"/>
                        </a:rPr>
                        <a:t>TOTALS</a:t>
                      </a:r>
                      <a:endParaRPr lang="en-US" sz="1400" b="1" dirty="0">
                        <a:solidFill>
                          <a:schemeClr val="bg1"/>
                        </a:solidFill>
                        <a:latin typeface="Calibri" pitchFamily="34" charset="0"/>
                        <a:cs typeface="Calibri" pitchFamily="34" charset="0"/>
                      </a:endParaRPr>
                    </a:p>
                  </a:txBody>
                  <a:tcPr marL="87799" marR="87799" marT="43899" marB="43899" anchor="ctr">
                    <a:lnT w="12700" cap="flat" cmpd="sng" algn="ctr">
                      <a:solidFill>
                        <a:schemeClr val="tx1"/>
                      </a:solidFill>
                      <a:prstDash val="solid"/>
                      <a:round/>
                      <a:headEnd type="none" w="med" len="med"/>
                      <a:tailEnd type="none" w="med" len="med"/>
                    </a:lnT>
                    <a:solidFill>
                      <a:schemeClr val="tx1">
                        <a:lumMod val="95000"/>
                        <a:lumOff val="5000"/>
                      </a:schemeClr>
                    </a:solidFill>
                  </a:tcPr>
                </a:tc>
                <a:tc>
                  <a:txBody>
                    <a:bodyPr/>
                    <a:lstStyle/>
                    <a:p>
                      <a:pPr algn="ctr"/>
                      <a:r>
                        <a:rPr lang="en-US" sz="1400" b="1" dirty="0" smtClean="0">
                          <a:solidFill>
                            <a:schemeClr val="bg1"/>
                          </a:solidFill>
                          <a:latin typeface="Calibri" pitchFamily="34" charset="0"/>
                          <a:cs typeface="Calibri" pitchFamily="34" charset="0"/>
                        </a:rPr>
                        <a:t>156</a:t>
                      </a:r>
                      <a:endParaRPr lang="en-US" sz="1000" b="0" dirty="0">
                        <a:solidFill>
                          <a:schemeClr val="bg1"/>
                        </a:solidFill>
                        <a:latin typeface="Calibri" pitchFamily="34" charset="0"/>
                        <a:cs typeface="Calibri" pitchFamily="34" charset="0"/>
                      </a:endParaRPr>
                    </a:p>
                  </a:txBody>
                  <a:tcPr marL="87799" marR="87799" marT="43899" marB="43899" anchor="ctr">
                    <a:lnT w="12700" cap="flat" cmpd="sng" algn="ctr">
                      <a:solidFill>
                        <a:schemeClr val="tx1"/>
                      </a:solidFill>
                      <a:prstDash val="solid"/>
                      <a:round/>
                      <a:headEnd type="none" w="med" len="med"/>
                      <a:tailEnd type="none" w="med" len="med"/>
                    </a:lnT>
                    <a:solidFill>
                      <a:schemeClr val="tx1">
                        <a:lumMod val="95000"/>
                        <a:lumOff val="5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latin typeface="Calibri" pitchFamily="34" charset="0"/>
                          <a:cs typeface="Calibri" pitchFamily="34" charset="0"/>
                        </a:rPr>
                        <a:t>53</a:t>
                      </a:r>
                      <a:endParaRPr lang="en-US" sz="2000" b="0" dirty="0" smtClean="0">
                        <a:solidFill>
                          <a:schemeClr val="bg1"/>
                        </a:solidFill>
                        <a:latin typeface="Calibri" pitchFamily="34" charset="0"/>
                        <a:cs typeface="Calibri" pitchFamily="34" charset="0"/>
                      </a:endParaRPr>
                    </a:p>
                  </a:txBody>
                  <a:tcPr marL="87799" marR="87799" marT="43899" marB="43899" anchor="ctr">
                    <a:lnT w="12700" cap="flat" cmpd="sng" algn="ctr">
                      <a:solidFill>
                        <a:schemeClr val="tx1"/>
                      </a:solidFill>
                      <a:prstDash val="solid"/>
                      <a:round/>
                      <a:headEnd type="none" w="med" len="med"/>
                      <a:tailEnd type="none" w="med" len="med"/>
                    </a:lnT>
                    <a:solidFill>
                      <a:schemeClr val="tx1">
                        <a:lumMod val="95000"/>
                        <a:lumOff val="5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latin typeface="Calibri" pitchFamily="34" charset="0"/>
                          <a:cs typeface="Calibri" pitchFamily="34" charset="0"/>
                        </a:rPr>
                        <a:t>12</a:t>
                      </a:r>
                      <a:endParaRPr lang="en-US" sz="1100" b="0" dirty="0" smtClean="0">
                        <a:solidFill>
                          <a:schemeClr val="bg1"/>
                        </a:solidFill>
                        <a:latin typeface="Calibri" pitchFamily="34" charset="0"/>
                        <a:cs typeface="Calibri" pitchFamily="34" charset="0"/>
                      </a:endParaRPr>
                    </a:p>
                  </a:txBody>
                  <a:tcPr marL="87799" marR="87799" marT="43899" marB="43899" anchor="ctr">
                    <a:lnT w="12700" cap="flat" cmpd="sng" algn="ctr">
                      <a:solidFill>
                        <a:schemeClr val="tx1"/>
                      </a:solidFill>
                      <a:prstDash val="solid"/>
                      <a:round/>
                      <a:headEnd type="none" w="med" len="med"/>
                      <a:tailEnd type="none" w="med" len="med"/>
                    </a:lnT>
                    <a:solidFill>
                      <a:schemeClr val="tx1">
                        <a:lumMod val="95000"/>
                        <a:lumOff val="5000"/>
                      </a:schemeClr>
                    </a:solidFill>
                  </a:tcPr>
                </a:tc>
              </a:tr>
            </a:tbl>
          </a:graphicData>
        </a:graphic>
      </p:graphicFrame>
    </p:spTree>
    <p:extLst>
      <p:ext uri="{BB962C8B-B14F-4D97-AF65-F5344CB8AC3E}">
        <p14:creationId xmlns:p14="http://schemas.microsoft.com/office/powerpoint/2010/main" val="18726366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Why Are We Here?</a:t>
            </a:r>
            <a:endParaRPr lang="en-US" dirty="0"/>
          </a:p>
        </p:txBody>
      </p:sp>
      <p:sp>
        <p:nvSpPr>
          <p:cNvPr id="5" name="Content Placeholder 4"/>
          <p:cNvSpPr>
            <a:spLocks noGrp="1"/>
          </p:cNvSpPr>
          <p:nvPr>
            <p:ph idx="1"/>
          </p:nvPr>
        </p:nvSpPr>
        <p:spPr/>
        <p:txBody>
          <a:bodyPr/>
          <a:lstStyle/>
          <a:p>
            <a:pPr marL="0" indent="0">
              <a:spcBef>
                <a:spcPts val="2400"/>
              </a:spcBef>
              <a:buNone/>
            </a:pPr>
            <a:endParaRPr lang="en-US" sz="2000" dirty="0" smtClean="0"/>
          </a:p>
          <a:p>
            <a:pPr>
              <a:spcBef>
                <a:spcPts val="0"/>
              </a:spcBef>
              <a:spcAft>
                <a:spcPts val="2400"/>
              </a:spcAft>
            </a:pPr>
            <a:r>
              <a:rPr lang="en-US" dirty="0" smtClean="0"/>
              <a:t>To learn the steps each office needs to take to meet the compliance requirements for NDSU’s internal document imaging audit.</a:t>
            </a:r>
          </a:p>
          <a:p>
            <a:pPr>
              <a:spcAft>
                <a:spcPts val="2400"/>
              </a:spcAft>
            </a:pPr>
            <a:r>
              <a:rPr lang="en-US" dirty="0" smtClean="0"/>
              <a:t>Campus Audit is reported to NDUS each year (June) by NDSU Chief IT Security Officer</a:t>
            </a:r>
          </a:p>
          <a:p>
            <a:pPr>
              <a:spcAft>
                <a:spcPts val="2400"/>
              </a:spcAft>
            </a:pPr>
            <a:r>
              <a:rPr lang="en-US" dirty="0" smtClean="0"/>
              <a:t>Audit is conducted to meet requirements of NDUS Policy 1901.4</a:t>
            </a:r>
            <a:endParaRPr lang="en-US" dirty="0"/>
          </a:p>
        </p:txBody>
      </p:sp>
    </p:spTree>
    <p:extLst>
      <p:ext uri="{BB962C8B-B14F-4D97-AF65-F5344CB8AC3E}">
        <p14:creationId xmlns:p14="http://schemas.microsoft.com/office/powerpoint/2010/main" val="985714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NDUS Policy 1901.4</a:t>
            </a:r>
          </a:p>
        </p:txBody>
      </p:sp>
      <p:sp>
        <p:nvSpPr>
          <p:cNvPr id="3" name="Content Placeholder 2"/>
          <p:cNvSpPr>
            <a:spLocks noGrp="1"/>
          </p:cNvSpPr>
          <p:nvPr>
            <p:ph idx="1"/>
          </p:nvPr>
        </p:nvSpPr>
        <p:spPr/>
        <p:txBody>
          <a:bodyPr/>
          <a:lstStyle/>
          <a:p>
            <a:pPr marL="0" indent="0">
              <a:buNone/>
            </a:pPr>
            <a:endParaRPr lang="en-US" b="1" dirty="0" smtClean="0"/>
          </a:p>
          <a:p>
            <a:pPr marL="0" indent="0">
              <a:buNone/>
            </a:pPr>
            <a:endParaRPr lang="en-US" b="1" dirty="0"/>
          </a:p>
          <a:p>
            <a:pPr marL="0" indent="0">
              <a:buNone/>
            </a:pPr>
            <a:r>
              <a:rPr lang="en-US" sz="2800" b="1" dirty="0" smtClean="0"/>
              <a:t>Purpose:</a:t>
            </a:r>
          </a:p>
          <a:p>
            <a:pPr marL="0" lvl="2" indent="0" algn="ctr">
              <a:buNone/>
            </a:pPr>
            <a:r>
              <a:rPr lang="en-US" sz="2600" i="1" dirty="0" smtClean="0"/>
              <a:t>“The </a:t>
            </a:r>
            <a:r>
              <a:rPr lang="en-US" sz="2600" i="1" dirty="0"/>
              <a:t>purpose of this procedure is to establish an imaging procedure for all NDUS institutions that create, use, and manage digital images on optical imaging systems</a:t>
            </a:r>
            <a:r>
              <a:rPr lang="en-US" sz="2600" i="1" dirty="0" smtClean="0"/>
              <a:t>.”</a:t>
            </a:r>
            <a:endParaRPr lang="en-US" sz="2600" i="1" dirty="0"/>
          </a:p>
        </p:txBody>
      </p:sp>
    </p:spTree>
    <p:extLst>
      <p:ext uri="{BB962C8B-B14F-4D97-AF65-F5344CB8AC3E}">
        <p14:creationId xmlns:p14="http://schemas.microsoft.com/office/powerpoint/2010/main" val="1644558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NDUS Policy 1901.4</a:t>
            </a:r>
          </a:p>
        </p:txBody>
      </p:sp>
      <p:sp>
        <p:nvSpPr>
          <p:cNvPr id="3" name="Content Placeholder 2"/>
          <p:cNvSpPr>
            <a:spLocks noGrp="1"/>
          </p:cNvSpPr>
          <p:nvPr>
            <p:ph idx="1"/>
          </p:nvPr>
        </p:nvSpPr>
        <p:spPr/>
        <p:txBody>
          <a:bodyPr>
            <a:normAutofit/>
          </a:bodyPr>
          <a:lstStyle/>
          <a:p>
            <a:pPr marL="0" indent="0">
              <a:spcBef>
                <a:spcPts val="1800"/>
              </a:spcBef>
              <a:buNone/>
            </a:pPr>
            <a:r>
              <a:rPr lang="en-US" sz="2800" b="1" dirty="0" smtClean="0"/>
              <a:t>Procedure </a:t>
            </a:r>
            <a:r>
              <a:rPr lang="en-US" sz="2800" b="1" dirty="0"/>
              <a:t>Summary:</a:t>
            </a:r>
          </a:p>
          <a:p>
            <a:pPr marL="457200" indent="-457200">
              <a:spcAft>
                <a:spcPts val="3000"/>
              </a:spcAft>
              <a:buFont typeface="+mj-lt"/>
              <a:buAutoNum type="arabicPeriod" startAt="2"/>
            </a:pPr>
            <a:r>
              <a:rPr lang="en-US" i="1" dirty="0" smtClean="0"/>
              <a:t>“Institutions </a:t>
            </a:r>
            <a:r>
              <a:rPr lang="en-US" i="1" dirty="0"/>
              <a:t>shall create and follow documentation that outlines and describes system hardware and software specifications and written policies and procedures that document the creation, maintenance, use and preservation of digital images within the system</a:t>
            </a:r>
            <a:r>
              <a:rPr lang="en-US" i="1" dirty="0" smtClean="0"/>
              <a:t>.”</a:t>
            </a:r>
            <a:endParaRPr lang="en-US" i="1" dirty="0"/>
          </a:p>
          <a:p>
            <a:pPr marL="457200" indent="-457200">
              <a:buFont typeface="+mj-lt"/>
              <a:buAutoNum type="arabicPeriod" startAt="2"/>
            </a:pPr>
            <a:r>
              <a:rPr lang="en-US" i="1" dirty="0" smtClean="0"/>
              <a:t>“Training </a:t>
            </a:r>
            <a:r>
              <a:rPr lang="en-US" i="1" dirty="0"/>
              <a:t>schedules that include initial instruction as well as regular, ongoing retraining must be implemented to ensure that employees understand the policies and procedures and any changes that may occur</a:t>
            </a:r>
            <a:r>
              <a:rPr lang="en-US" i="1" dirty="0" smtClean="0"/>
              <a:t>.”</a:t>
            </a:r>
            <a:endParaRPr lang="en-US" i="1" dirty="0"/>
          </a:p>
        </p:txBody>
      </p:sp>
    </p:spTree>
    <p:extLst>
      <p:ext uri="{BB962C8B-B14F-4D97-AF65-F5344CB8AC3E}">
        <p14:creationId xmlns:p14="http://schemas.microsoft.com/office/powerpoint/2010/main" val="15370122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Initial Access &amp; Training</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#1</a:t>
            </a:r>
          </a:p>
          <a:p>
            <a:pPr>
              <a:spcBef>
                <a:spcPts val="0"/>
              </a:spcBef>
            </a:pPr>
            <a:r>
              <a:rPr lang="en-US" dirty="0"/>
              <a:t>Procedures for electronic imaging of documents have been formally documented and are provided to individuals who have been given access or duties related to imaging documents</a:t>
            </a:r>
            <a:r>
              <a:rPr lang="en-US" dirty="0" smtClean="0"/>
              <a:t>.</a:t>
            </a:r>
          </a:p>
          <a:p>
            <a:pPr marL="0" indent="0">
              <a:spcBef>
                <a:spcPts val="1800"/>
              </a:spcBef>
              <a:buNone/>
            </a:pPr>
            <a:r>
              <a:rPr lang="en-US" sz="2800" b="1" dirty="0" smtClean="0"/>
              <a:t>Translation:</a:t>
            </a:r>
          </a:p>
          <a:p>
            <a:pPr>
              <a:spcBef>
                <a:spcPts val="0"/>
              </a:spcBef>
            </a:pPr>
            <a:r>
              <a:rPr lang="en-US" dirty="0" smtClean="0"/>
              <a:t>Do you have training documents and/or user manuals prepared for first-time ImageNow users?</a:t>
            </a:r>
            <a:endParaRPr lang="en-US" dirty="0"/>
          </a:p>
        </p:txBody>
      </p:sp>
    </p:spTree>
    <p:extLst>
      <p:ext uri="{BB962C8B-B14F-4D97-AF65-F5344CB8AC3E}">
        <p14:creationId xmlns:p14="http://schemas.microsoft.com/office/powerpoint/2010/main" val="3386973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Access &amp; Training</a:t>
            </a:r>
            <a:endParaRPr lang="en-US" dirty="0"/>
          </a:p>
        </p:txBody>
      </p:sp>
      <p:sp>
        <p:nvSpPr>
          <p:cNvPr id="3" name="Content Placeholder 2"/>
          <p:cNvSpPr>
            <a:spLocks noGrp="1"/>
          </p:cNvSpPr>
          <p:nvPr>
            <p:ph idx="1"/>
          </p:nvPr>
        </p:nvSpPr>
        <p:spPr/>
        <p:txBody>
          <a:bodyPr/>
          <a:lstStyle/>
          <a:p>
            <a:pPr marL="0" indent="0">
              <a:buNone/>
            </a:pPr>
            <a:r>
              <a:rPr lang="en-US" sz="2800" b="1" dirty="0" smtClean="0"/>
              <a:t>Create Tutorials for the Basics:</a:t>
            </a:r>
          </a:p>
          <a:p>
            <a:pPr>
              <a:spcBef>
                <a:spcPts val="0"/>
              </a:spcBef>
            </a:pPr>
            <a:r>
              <a:rPr lang="en-US" dirty="0" smtClean="0"/>
              <a:t>Logging In, Logging Off, &amp; Password Changes</a:t>
            </a:r>
          </a:p>
          <a:p>
            <a:r>
              <a:rPr lang="en-US" dirty="0" smtClean="0"/>
              <a:t>Toolbar Icons, Interface &amp; Default Settings</a:t>
            </a:r>
          </a:p>
          <a:p>
            <a:r>
              <a:rPr lang="en-US" dirty="0" smtClean="0"/>
              <a:t>How to Search</a:t>
            </a:r>
          </a:p>
          <a:p>
            <a:r>
              <a:rPr lang="en-US" dirty="0" smtClean="0"/>
              <a:t>How to Scan/QA/Link </a:t>
            </a:r>
          </a:p>
          <a:p>
            <a:r>
              <a:rPr lang="en-US" dirty="0" smtClean="0"/>
              <a:t>How to Upload &amp; Link using ImageNow Printer</a:t>
            </a:r>
          </a:p>
          <a:p>
            <a:pPr marL="0" indent="0">
              <a:spcBef>
                <a:spcPts val="1800"/>
              </a:spcBef>
              <a:buNone/>
            </a:pPr>
            <a:r>
              <a:rPr lang="en-US" sz="2800" b="1" dirty="0" smtClean="0"/>
              <a:t>Resources:</a:t>
            </a:r>
          </a:p>
          <a:p>
            <a:pPr>
              <a:spcBef>
                <a:spcPts val="0"/>
              </a:spcBef>
            </a:pPr>
            <a:r>
              <a:rPr lang="en-US" dirty="0" smtClean="0"/>
              <a:t>ImageNow User Manual </a:t>
            </a:r>
            <a:r>
              <a:rPr lang="en-US" sz="2000" dirty="0" smtClean="0"/>
              <a:t>(PDF, hard copy, Client Help)</a:t>
            </a:r>
          </a:p>
          <a:p>
            <a:r>
              <a:rPr lang="en-US" dirty="0" smtClean="0"/>
              <a:t>Internal Customized Tutorials</a:t>
            </a:r>
            <a:endParaRPr lang="en-US" dirty="0"/>
          </a:p>
        </p:txBody>
      </p:sp>
    </p:spTree>
    <p:extLst>
      <p:ext uri="{BB962C8B-B14F-4D97-AF65-F5344CB8AC3E}">
        <p14:creationId xmlns:p14="http://schemas.microsoft.com/office/powerpoint/2010/main" val="1708899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Confidential Data Training</a:t>
            </a:r>
            <a:endParaRPr lang="en-US" dirty="0"/>
          </a:p>
        </p:txBody>
      </p:sp>
      <p:sp>
        <p:nvSpPr>
          <p:cNvPr id="3" name="Content Placeholder 2"/>
          <p:cNvSpPr>
            <a:spLocks noGrp="1"/>
          </p:cNvSpPr>
          <p:nvPr>
            <p:ph idx="1"/>
          </p:nvPr>
        </p:nvSpPr>
        <p:spPr/>
        <p:txBody>
          <a:bodyPr/>
          <a:lstStyle/>
          <a:p>
            <a:pPr marL="0" indent="0">
              <a:buNone/>
            </a:pPr>
            <a:r>
              <a:rPr lang="en-US" sz="2800" b="1" dirty="0" smtClean="0"/>
              <a:t>Checklist Item #2</a:t>
            </a:r>
          </a:p>
          <a:p>
            <a:pPr>
              <a:spcBef>
                <a:spcPts val="0"/>
              </a:spcBef>
            </a:pPr>
            <a:r>
              <a:rPr lang="en-US" dirty="0"/>
              <a:t>Individuals with access to data and system have been given appropriate training regarding policies and procedures for security and safety of data stored and manipulated within system.  The training is ongoing and is updated according to changes in policy and federal law.</a:t>
            </a:r>
          </a:p>
          <a:p>
            <a:pPr marL="0" indent="0">
              <a:spcBef>
                <a:spcPts val="1800"/>
              </a:spcBef>
              <a:buNone/>
            </a:pPr>
            <a:r>
              <a:rPr lang="en-US" sz="2800" b="1" dirty="0" smtClean="0"/>
              <a:t>Checklist Item #9</a:t>
            </a:r>
          </a:p>
          <a:p>
            <a:pPr>
              <a:spcBef>
                <a:spcPts val="0"/>
              </a:spcBef>
            </a:pPr>
            <a:r>
              <a:rPr lang="en-US" dirty="0"/>
              <a:t>All those assigned access and use the system have undergone basic training on handling and use of confidential data and have signed confidentiality agreements.­ </a:t>
            </a:r>
          </a:p>
        </p:txBody>
      </p:sp>
    </p:spTree>
    <p:extLst>
      <p:ext uri="{BB962C8B-B14F-4D97-AF65-F5344CB8AC3E}">
        <p14:creationId xmlns:p14="http://schemas.microsoft.com/office/powerpoint/2010/main" val="2715627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Confidential Data Training</a:t>
            </a:r>
            <a:endParaRPr lang="en-US" dirty="0"/>
          </a:p>
        </p:txBody>
      </p:sp>
      <p:sp>
        <p:nvSpPr>
          <p:cNvPr id="3" name="Content Placeholder 2"/>
          <p:cNvSpPr>
            <a:spLocks noGrp="1"/>
          </p:cNvSpPr>
          <p:nvPr>
            <p:ph idx="1"/>
          </p:nvPr>
        </p:nvSpPr>
        <p:spPr/>
        <p:txBody>
          <a:bodyPr/>
          <a:lstStyle/>
          <a:p>
            <a:pPr marL="0" indent="0">
              <a:buNone/>
            </a:pPr>
            <a:r>
              <a:rPr lang="en-US" sz="2800" b="1" dirty="0" smtClean="0"/>
              <a:t>Translation:</a:t>
            </a:r>
          </a:p>
          <a:p>
            <a:pPr>
              <a:spcBef>
                <a:spcPts val="0"/>
              </a:spcBef>
            </a:pPr>
            <a:r>
              <a:rPr lang="en-US" dirty="0"/>
              <a:t>Have users </a:t>
            </a:r>
            <a:r>
              <a:rPr lang="en-US" dirty="0" smtClean="0"/>
              <a:t>reviewed </a:t>
            </a:r>
            <a:r>
              <a:rPr lang="en-US" dirty="0"/>
              <a:t>data privacy policy &amp; completed confidential data training before using ImageNow?</a:t>
            </a:r>
          </a:p>
          <a:p>
            <a:pPr marL="0" indent="0">
              <a:spcBef>
                <a:spcPts val="1800"/>
              </a:spcBef>
              <a:buNone/>
            </a:pPr>
            <a:r>
              <a:rPr lang="en-US" sz="2800" b="1" dirty="0" smtClean="0"/>
              <a:t>How do we Comply?</a:t>
            </a:r>
          </a:p>
          <a:p>
            <a:pPr>
              <a:spcBef>
                <a:spcPts val="0"/>
              </a:spcBef>
            </a:pPr>
            <a:r>
              <a:rPr lang="en-US" dirty="0"/>
              <a:t>Log and file </a:t>
            </a:r>
            <a:r>
              <a:rPr lang="en-US" sz="2000" dirty="0" smtClean="0"/>
              <a:t>(date of training, who attended, who provided training)</a:t>
            </a:r>
            <a:endParaRPr lang="en-US" dirty="0" smtClean="0"/>
          </a:p>
          <a:p>
            <a:pPr lvl="1"/>
            <a:r>
              <a:rPr lang="en-US" dirty="0" smtClean="0"/>
              <a:t>NDUS Data Privacy Training</a:t>
            </a:r>
          </a:p>
          <a:p>
            <a:pPr lvl="1"/>
            <a:r>
              <a:rPr lang="en-US" dirty="0" smtClean="0"/>
              <a:t>Signed Confidentiality Agreement</a:t>
            </a:r>
          </a:p>
          <a:p>
            <a:pPr lvl="1"/>
            <a:r>
              <a:rPr lang="en-US" dirty="0" smtClean="0"/>
              <a:t>Responsibility Review</a:t>
            </a:r>
          </a:p>
          <a:p>
            <a:pPr lvl="1"/>
            <a:r>
              <a:rPr lang="en-US" dirty="0" smtClean="0"/>
              <a:t>Security/Confidentiality Topic during Staff Meeting</a:t>
            </a:r>
            <a:endParaRPr lang="en-US" dirty="0"/>
          </a:p>
        </p:txBody>
      </p:sp>
    </p:spTree>
    <p:extLst>
      <p:ext uri="{BB962C8B-B14F-4D97-AF65-F5344CB8AC3E}">
        <p14:creationId xmlns:p14="http://schemas.microsoft.com/office/powerpoint/2010/main" val="54014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dsu-template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ndsu-template4</Template>
  <TotalTime>1017</TotalTime>
  <Words>1553</Words>
  <Application>Microsoft Office PowerPoint</Application>
  <PresentationFormat>On-screen Show (4:3)</PresentationFormat>
  <Paragraphs>273</Paragraphs>
  <Slides>25</Slides>
  <Notes>10</Notes>
  <HiddenSlides>2</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ndsu-template4</vt:lpstr>
      <vt:lpstr>PowerPoint Presentation</vt:lpstr>
      <vt:lpstr>ImageNow Meeting Compliance</vt:lpstr>
      <vt:lpstr>Why Are We Here?</vt:lpstr>
      <vt:lpstr>NDUS Policy 1901.4</vt:lpstr>
      <vt:lpstr>NDUS Policy 1901.4</vt:lpstr>
      <vt:lpstr>Initial Access &amp; Training</vt:lpstr>
      <vt:lpstr>Initial Access &amp; Training</vt:lpstr>
      <vt:lpstr>Confidential Data Training</vt:lpstr>
      <vt:lpstr>Confidential Data Training</vt:lpstr>
      <vt:lpstr>Scanning &amp; QA Training</vt:lpstr>
      <vt:lpstr>System Oversight</vt:lpstr>
      <vt:lpstr>System Oversight</vt:lpstr>
      <vt:lpstr>System Oversight</vt:lpstr>
      <vt:lpstr>Security Management</vt:lpstr>
      <vt:lpstr>Security Management</vt:lpstr>
      <vt:lpstr>Document Validation</vt:lpstr>
      <vt:lpstr>Document Validation</vt:lpstr>
      <vt:lpstr>Document Validation</vt:lpstr>
      <vt:lpstr>User Management</vt:lpstr>
      <vt:lpstr>Document Management</vt:lpstr>
      <vt:lpstr>Document Management</vt:lpstr>
      <vt:lpstr>Document Management</vt:lpstr>
      <vt:lpstr>Document Auditing</vt:lpstr>
      <vt:lpstr>QUESTIONS?</vt:lpstr>
      <vt:lpstr>Additional Licenses???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J. Klein</dc:creator>
  <cp:lastModifiedBy>Andrew J. Klein</cp:lastModifiedBy>
  <cp:revision>83</cp:revision>
  <cp:lastPrinted>2012-03-16T18:00:33Z</cp:lastPrinted>
  <dcterms:created xsi:type="dcterms:W3CDTF">2012-03-09T17:08:36Z</dcterms:created>
  <dcterms:modified xsi:type="dcterms:W3CDTF">2012-03-19T19:01:39Z</dcterms:modified>
</cp:coreProperties>
</file>