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C830"/>
    <a:srgbClr val="FFCF01"/>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0" autoAdjust="0"/>
  </p:normalViewPr>
  <p:slideViewPr>
    <p:cSldViewPr snapToGrid="0" snapToObjects="1">
      <p:cViewPr varScale="1">
        <p:scale>
          <a:sx n="93" d="100"/>
          <a:sy n="93" d="100"/>
        </p:scale>
        <p:origin x="-151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16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ECDD3-EEE2-48C4-8BE9-401F6F4D372F}" type="datetimeFigureOut">
              <a:rPr lang="en-US" smtClean="0"/>
              <a:t>11/21/2011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D05CB-7B78-4C6A-8476-460128BF1597}" type="slidenum">
              <a:rPr lang="en-US" smtClean="0"/>
              <a:t>‹#›</a:t>
            </a:fld>
            <a:endParaRPr lang="en-US"/>
          </a:p>
        </p:txBody>
      </p:sp>
    </p:spTree>
    <p:extLst>
      <p:ext uri="{BB962C8B-B14F-4D97-AF65-F5344CB8AC3E}">
        <p14:creationId xmlns:p14="http://schemas.microsoft.com/office/powerpoint/2010/main" val="92996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2011 Fall meeting</a:t>
            </a:r>
            <a:r>
              <a:rPr lang="en-US" baseline="0" dirty="0" smtClean="0"/>
              <a:t> of the NDSU ImageNow User’s Group was held on Friday, November 18</a:t>
            </a:r>
            <a:r>
              <a:rPr lang="en-US" baseline="30000" dirty="0" smtClean="0"/>
              <a:t>th</a:t>
            </a:r>
            <a:r>
              <a:rPr lang="en-US" baseline="0" dirty="0" smtClean="0"/>
              <a:t> at 1:30 PM in the Mandan Room of the Memorial Union.  Fifteen (15) people attended.  New attendees were Shelley Rice, from HR/Payroll (who will fill the role vacated by Kate Fluge) and Alicia Kauffman, from International Programs (attending on behalf of Sara Johnson).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a:t>
            </a:fld>
            <a:endParaRPr lang="en-US"/>
          </a:p>
        </p:txBody>
      </p:sp>
    </p:spTree>
    <p:extLst>
      <p:ext uri="{BB962C8B-B14F-4D97-AF65-F5344CB8AC3E}">
        <p14:creationId xmlns:p14="http://schemas.microsoft.com/office/powerpoint/2010/main" val="3684928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10</a:t>
            </a:fld>
            <a:endParaRPr lang="en-US"/>
          </a:p>
        </p:txBody>
      </p:sp>
    </p:spTree>
    <p:extLst>
      <p:ext uri="{BB962C8B-B14F-4D97-AF65-F5344CB8AC3E}">
        <p14:creationId xmlns:p14="http://schemas.microsoft.com/office/powerpoint/2010/main" val="421553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11</a:t>
            </a:fld>
            <a:endParaRPr lang="en-US"/>
          </a:p>
        </p:txBody>
      </p:sp>
    </p:spTree>
    <p:extLst>
      <p:ext uri="{BB962C8B-B14F-4D97-AF65-F5344CB8AC3E}">
        <p14:creationId xmlns:p14="http://schemas.microsoft.com/office/powerpoint/2010/main" val="30398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slide to denote end of presentation]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12</a:t>
            </a:fld>
            <a:endParaRPr lang="en-US"/>
          </a:p>
        </p:txBody>
      </p:sp>
    </p:spTree>
    <p:extLst>
      <p:ext uri="{BB962C8B-B14F-4D97-AF65-F5344CB8AC3E}">
        <p14:creationId xmlns:p14="http://schemas.microsoft.com/office/powerpoint/2010/main" val="4204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of the</a:t>
            </a:r>
            <a:r>
              <a:rPr lang="en-US" baseline="0" dirty="0" smtClean="0"/>
              <a:t> user group is to get users from participating offices in the same room to discuss what works, what doesn’t work, to combine efforts, and to inform current ImageNow users about the product so they can serve as advocates to other offices on campus.</a:t>
            </a: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2</a:t>
            </a:fld>
            <a:endParaRPr lang="en-US"/>
          </a:p>
        </p:txBody>
      </p:sp>
    </p:spTree>
    <p:extLst>
      <p:ext uri="{BB962C8B-B14F-4D97-AF65-F5344CB8AC3E}">
        <p14:creationId xmlns:p14="http://schemas.microsoft.com/office/powerpoint/2010/main" val="172081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3</a:t>
            </a:fld>
            <a:endParaRPr lang="en-US"/>
          </a:p>
        </p:txBody>
      </p:sp>
    </p:spTree>
    <p:extLst>
      <p:ext uri="{BB962C8B-B14F-4D97-AF65-F5344CB8AC3E}">
        <p14:creationId xmlns:p14="http://schemas.microsoft.com/office/powerpoint/2010/main" val="2209389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shown during</a:t>
            </a:r>
            <a:r>
              <a:rPr lang="en-US" baseline="0" dirty="0" smtClean="0"/>
              <a:t> attendee introductions.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4</a:t>
            </a:fld>
            <a:endParaRPr lang="en-US"/>
          </a:p>
        </p:txBody>
      </p:sp>
    </p:spTree>
    <p:extLst>
      <p:ext uri="{BB962C8B-B14F-4D97-AF65-F5344CB8AC3E}">
        <p14:creationId xmlns:p14="http://schemas.microsoft.com/office/powerpoint/2010/main" val="84691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p>
          <a:p>
            <a:endParaRPr lang="en-US" baseline="0" dirty="0" smtClean="0"/>
          </a:p>
          <a:p>
            <a:r>
              <a:rPr lang="en-US" baseline="0" dirty="0" smtClean="0"/>
              <a:t>[Highlight:]  Customer Account Services are the most recent additions</a:t>
            </a:r>
          </a:p>
          <a:p>
            <a:endParaRPr lang="en-US" baseline="0" dirty="0" smtClean="0"/>
          </a:p>
          <a:p>
            <a:r>
              <a:rPr lang="en-US" baseline="0" dirty="0" smtClean="0"/>
              <a:t>A total of 2 licenses and a net gain of 1 user have been added since the last meeting (April 2011).</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5</a:t>
            </a:fld>
            <a:endParaRPr lang="en-US"/>
          </a:p>
        </p:txBody>
      </p:sp>
    </p:spTree>
    <p:extLst>
      <p:ext uri="{BB962C8B-B14F-4D97-AF65-F5344CB8AC3E}">
        <p14:creationId xmlns:p14="http://schemas.microsoft.com/office/powerpoint/2010/main" val="141440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Customer Account Services is the latest office to</a:t>
            </a:r>
            <a:r>
              <a:rPr lang="en-US" baseline="0" dirty="0" smtClean="0"/>
              <a:t> begin using ImageNow.  Currently, they are mostly using ImageNow for searching and viewing documents as several R&amp;R and SFS documents related to CAS business processes are located in ImageNow.  Kelly Bisek will be the contact person for internal office support, while Viet &amp; A.J. will provide technical support as needed.</a:t>
            </a:r>
          </a:p>
          <a:p>
            <a:endParaRPr lang="en-US" baseline="0" dirty="0" smtClean="0"/>
          </a:p>
          <a:p>
            <a:r>
              <a:rPr lang="en-US" baseline="0" dirty="0" smtClean="0"/>
              <a:t>Now that the Oracle database used to store </a:t>
            </a:r>
            <a:r>
              <a:rPr lang="en-US" baseline="0" dirty="0" err="1" smtClean="0"/>
              <a:t>ImageNow’s</a:t>
            </a:r>
            <a:r>
              <a:rPr lang="en-US" baseline="0" dirty="0" smtClean="0"/>
              <a:t> data has been upgraded, we are now clear to upgrade ImageNow to version 6.6.  Jon Bronken (ITS server team) has stated that he is targeting an upgrade of ImageNow for either Winter or Spring Break.  Merideth Sherlin (Admission) expressed a preference for Spring Break week over Winter Break due to a high demand for processing scholarships prior to the start of the spring semester.  Depending on when the upgrade is conducted, it is possible that version 6.7 will be available.</a:t>
            </a:r>
          </a:p>
          <a:p>
            <a:endParaRPr lang="en-US" baseline="0" dirty="0" smtClean="0"/>
          </a:p>
          <a:p>
            <a:r>
              <a:rPr lang="en-US" baseline="0" dirty="0" smtClean="0"/>
              <a:t>Attendees were asked if anyone expected needing any additional client licenses for their office.  Heather Soleim (R&amp;R) mentioned that usage counts usually peak at 38 logged-in users which suggests there are enough licenses to support the current number of users.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6</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annual ImageNow User Conference (</a:t>
            </a:r>
            <a:r>
              <a:rPr lang="en-US" baseline="0" dirty="0" smtClean="0"/>
              <a:t>“</a:t>
            </a:r>
            <a:r>
              <a:rPr lang="en-US" baseline="0" dirty="0" err="1" smtClean="0"/>
              <a:t>INspire</a:t>
            </a:r>
            <a:r>
              <a:rPr lang="en-US" baseline="0" dirty="0" smtClean="0"/>
              <a:t>”) will be held April 15-18 in Miami this coming spring.  Early-bird registration ($1150) is open until January 14</a:t>
            </a:r>
            <a:r>
              <a:rPr lang="en-US" baseline="30000" dirty="0" smtClean="0"/>
              <a:t>th</a:t>
            </a:r>
            <a:r>
              <a:rPr lang="en-US" baseline="0" dirty="0" smtClean="0"/>
              <a:t> where registration cost goes to $1250.  If four people from the same institution attend, registration for the fourth person is free, so please contact either A.J. or Viet if anyone is interested in going so that we don’t miss out on the discount.</a:t>
            </a:r>
          </a:p>
          <a:p>
            <a:endParaRPr lang="en-US" baseline="0" dirty="0" smtClean="0"/>
          </a:p>
          <a:p>
            <a:r>
              <a:rPr lang="en-US" baseline="0" dirty="0" smtClean="0"/>
              <a:t>The Twin Cities Regional User Group did not meet in the fall semester since the previous group leader has taken a different job.  A new leader has been assigned which means a spring meeting will likely be scheduled soon.  Date &amp; time of that meeting will be sent to the group via the Listserv when announced.</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7</a:t>
            </a:fld>
            <a:endParaRPr lang="en-US"/>
          </a:p>
        </p:txBody>
      </p:sp>
    </p:spTree>
    <p:extLst>
      <p:ext uri="{BB962C8B-B14F-4D97-AF65-F5344CB8AC3E}">
        <p14:creationId xmlns:p14="http://schemas.microsoft.com/office/powerpoint/2010/main" val="315142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A.J. did</a:t>
            </a:r>
            <a:r>
              <a:rPr lang="en-US" baseline="0" dirty="0" smtClean="0"/>
              <a:t> a quick demonstration of the ways you can build an eForm using the Form Designer in ImageNow.  Also, an example of an eForm currently posted online (https://eforms.ndsu.nodak.edu/imagenowforms/fs?form=test-ferpa1) was shown, filled out, and submitted.  Several logistical issues were mentioned, like creating custom properties for each form field ahead of time in order to use them in the Form Designer, and the need to create a new document type for each eForm separate from the doctype used for the paper form (however, the eForm document types can be reassigned at the point of linking).</a:t>
            </a:r>
          </a:p>
          <a:p>
            <a:endParaRPr lang="en-US" baseline="0" dirty="0" smtClean="0"/>
          </a:p>
          <a:p>
            <a:r>
              <a:rPr lang="en-US" baseline="0" dirty="0" smtClean="0"/>
              <a:t>eForms can also be created outside of the Form Designer, which allows for a more customized look, but also requires access to modify a configuration file on the Forms server.  This process is currently in a testing phase and we should have a better idea of how it works very soon.</a:t>
            </a:r>
          </a:p>
          <a:p>
            <a:endParaRPr lang="en-US" baseline="0" dirty="0" smtClean="0"/>
          </a:p>
          <a:p>
            <a:r>
              <a:rPr lang="en-US" baseline="0" dirty="0" smtClean="0"/>
              <a:t>The online e-Learning training session we purchased through Perceptive is still available for anyone wanting to learn more about eForms.  Please contact A.J. for login access to the training videos.</a:t>
            </a:r>
          </a:p>
        </p:txBody>
      </p:sp>
      <p:sp>
        <p:nvSpPr>
          <p:cNvPr id="4" name="Slide Number Placeholder 3"/>
          <p:cNvSpPr>
            <a:spLocks noGrp="1"/>
          </p:cNvSpPr>
          <p:nvPr>
            <p:ph type="sldNum" sz="quarter" idx="10"/>
          </p:nvPr>
        </p:nvSpPr>
        <p:spPr/>
        <p:txBody>
          <a:bodyPr/>
          <a:lstStyle/>
          <a:p>
            <a:fld id="{069D05CB-7B78-4C6A-8476-460128BF1597}" type="slidenum">
              <a:rPr lang="en-US" smtClean="0"/>
              <a:t>8</a:t>
            </a:fld>
            <a:endParaRPr lang="en-US"/>
          </a:p>
        </p:txBody>
      </p:sp>
    </p:spTree>
    <p:extLst>
      <p:ext uri="{BB962C8B-B14F-4D97-AF65-F5344CB8AC3E}">
        <p14:creationId xmlns:p14="http://schemas.microsoft.com/office/powerpoint/2010/main" val="346214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eForms</a:t>
            </a:r>
            <a:r>
              <a:rPr lang="en-US" baseline="0" dirty="0" smtClean="0"/>
              <a:t> progress has been slow but is steadily gaining momentum.  Currently, we are testing how to publish a form that was created outside of the Form Designer.  ITS is also working on connecting the secure authentication screen between a posted link to the form and the form as it resides on the server.  This secure login screen will be used for eForms that collect sensitive personal data from the student and in cases where the student needs to upload attached files as supporting documentation.</a:t>
            </a:r>
          </a:p>
          <a:p>
            <a:endParaRPr lang="en-US" baseline="0" dirty="0" smtClean="0"/>
          </a:p>
          <a:p>
            <a:r>
              <a:rPr lang="en-US" baseline="0" dirty="0" smtClean="0"/>
              <a:t>Attendees were asked if any offices had any forms that were good candidates to be eForms.  Grad School expressed some hesitation due to the number of forms that require hard-copy signatures from people who do not currently use ImageNow.  Admission relies on their CRM to collect online application materials, but mentioned the Summer Financial Aid form may be a good candidate.  Student Financial Services also has some forms that could be good candidates.  Registration &amp; Records hopes to develop a majority of their forms into eForms with the hope to have the Major Change Form online as an eForm by the beginning of the spring semester.</a:t>
            </a:r>
          </a:p>
          <a:p>
            <a:endParaRPr lang="en-US" baseline="0" dirty="0" smtClean="0"/>
          </a:p>
          <a:p>
            <a:r>
              <a:rPr lang="en-US" baseline="0" dirty="0" smtClean="0"/>
              <a:t>Online eForm training from Perceptive is still available.  Please contact A.J. for login information to view the training videos online.  Also, Perceptive has indicated that an Advanced eForms training session is being developed and may be available this coming spring/summer.</a:t>
            </a:r>
          </a:p>
          <a:p>
            <a:endParaRPr lang="en-US" baseline="0" dirty="0" smtClean="0"/>
          </a:p>
          <a:p>
            <a:r>
              <a:rPr lang="en-US" baseline="0" dirty="0" smtClean="0"/>
              <a:t>Kristi Wold-McCormick (R&amp;R) discussed a proposal drafted by ITS that will be presented to the President’s cabinet that outlines the costs and logistics related to expanding the number of client licenses on campus to allow for campus-wide usage of ImageNow.  This proposal also includes the recommendation that the Division of IT assume a centralized role in administration, billing, and training of ImageNow on campus. </a:t>
            </a:r>
          </a:p>
          <a:p>
            <a:endParaRPr lang="en-US" baseline="0" dirty="0" smtClean="0"/>
          </a:p>
          <a:p>
            <a:r>
              <a:rPr lang="en-US" baseline="0" dirty="0" smtClean="0"/>
              <a:t>The internal document imaging audit conducted by ITS was discussed.  Offices were reminded to notify the proper channels when users are added and removed.  In addition to deactivating the user account in ImageNow, the ITS help desk must also be notified to remove the user’s “</a:t>
            </a:r>
            <a:r>
              <a:rPr lang="en-US" baseline="0" dirty="0" err="1" smtClean="0"/>
              <a:t>Imagenow</a:t>
            </a:r>
            <a:r>
              <a:rPr lang="en-US" baseline="0" dirty="0" smtClean="0"/>
              <a:t> service tag”.  The common question about “ongoing training” was addressed and can be conducted by simply covering ImageNow and data security topics during a staff meeting or during an employee’s annual performance review, and then collecting signatures to document to verify the employee has received the information/training.</a:t>
            </a:r>
          </a:p>
          <a:p>
            <a:endParaRPr lang="en-US" baseline="0" dirty="0" smtClean="0"/>
          </a:p>
          <a:p>
            <a:r>
              <a:rPr lang="en-US" baseline="0" dirty="0" smtClean="0"/>
              <a:t>This audit was meant to be conducted at the end of the previous academic year, so the next instance of this audit will be coming up again in late-May/early-June 2012.</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9</a:t>
            </a:fld>
            <a:endParaRPr lang="en-US"/>
          </a:p>
        </p:txBody>
      </p:sp>
    </p:spTree>
    <p:extLst>
      <p:ext uri="{BB962C8B-B14F-4D97-AF65-F5344CB8AC3E}">
        <p14:creationId xmlns:p14="http://schemas.microsoft.com/office/powerpoint/2010/main" val="2167192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CD339-4B2F-4EFE-AD1C-19763639DAFF}" type="datetime1">
              <a:rPr lang="en-US" smtClean="0"/>
              <a:t>11/21/2011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E6A4E-5276-4CBE-A910-C96485937D1F}" type="datetime1">
              <a:rPr lang="en-US" smtClean="0"/>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872F-9000-4C04-8EF4-EDAC55967F3E}" type="datetime1">
              <a:rPr lang="en-US" smtClean="0"/>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5CEE16-149B-4431-B69C-961461A82360}" type="datetime1">
              <a:rPr lang="en-US" smtClean="0"/>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24"/>
            <a:ext cx="8229600" cy="944629"/>
          </a:xfrm>
        </p:spPr>
        <p:txBody>
          <a:bodyPr/>
          <a:lstStyle>
            <a:lvl1pPr>
              <a:defRPr sz="4000">
                <a:solidFill>
                  <a:srgbClr val="FFFF00"/>
                </a:solidFill>
                <a:latin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56267"/>
            <a:ext cx="8229600" cy="4669896"/>
          </a:xfrm>
        </p:spPr>
        <p:txBody>
          <a:bodyPr/>
          <a:lstStyle>
            <a:lvl1pPr marL="342900" indent="-342900">
              <a:buClr>
                <a:srgbClr val="FFFF00"/>
              </a:buClr>
              <a:buFont typeface="Wingdings" pitchFamily="2" charset="2"/>
              <a:buChar char="§"/>
              <a:defRPr>
                <a:latin typeface="Calibri" pitchFamily="34" charset="0"/>
                <a:cs typeface="Calibri" pitchFamily="34" charset="0"/>
              </a:defRPr>
            </a:lvl1pPr>
            <a:lvl2pPr marL="742950" indent="-285750">
              <a:buClr>
                <a:srgbClr val="FFFF00"/>
              </a:buClr>
              <a:buFont typeface="Arial" pitchFamily="34" charset="0"/>
              <a:buChar char="•"/>
              <a:defRPr>
                <a:latin typeface="Calibri" pitchFamily="34" charset="0"/>
                <a:cs typeface="Calibri" pitchFamily="34" charset="0"/>
              </a:defRPr>
            </a:lvl2pPr>
            <a:lvl3pPr marL="1143000" indent="-228600">
              <a:buClr>
                <a:srgbClr val="FFFF00"/>
              </a:buClr>
              <a:buFont typeface="Calibri" pitchFamily="34" charset="0"/>
              <a:buChar char="‒"/>
              <a:defRPr>
                <a:latin typeface="Calibri" pitchFamily="34" charset="0"/>
                <a:cs typeface="Calibri" pitchFamily="34" charset="0"/>
              </a:defRPr>
            </a:lvl3pPr>
            <a:lvl4pPr>
              <a:buClr>
                <a:srgbClr val="FFFF00"/>
              </a:buClr>
              <a:defRPr>
                <a:latin typeface="Calibri" pitchFamily="34" charset="0"/>
                <a:cs typeface="Calibri" pitchFamily="34" charset="0"/>
              </a:defRPr>
            </a:lvl4pPr>
            <a:lvl5pPr>
              <a:buClr>
                <a:srgbClr val="FFFF00"/>
              </a:buCl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4367FB-3EED-48BA-914C-D16AAB91804B}" type="datetime1">
              <a:rPr lang="en-US" smtClean="0"/>
              <a:t>11/21/2011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19F4D3-9B07-46BA-9CB0-2AC51E3333C4}" type="datetime1">
              <a:rPr lang="en-US" smtClean="0"/>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120C3E-329B-408F-ABD5-E851C697FF6D}" type="datetime1">
              <a:rPr lang="en-US" smtClean="0"/>
              <a:t>11/21/2011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570888-7E32-4D85-9073-354FA831EE51}" type="datetime1">
              <a:rPr lang="en-US" smtClean="0"/>
              <a:t>11/21/2011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rajan Pro" pitchFamily="18"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84389E7-272D-496B-9F22-91C7250530A1}" type="datetime1">
              <a:rPr lang="en-US" smtClean="0"/>
              <a:t>11/21/2011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839081-2064-4187-95CC-E26FD0DD48E1}" type="datetime1">
              <a:rPr lang="en-US" smtClean="0"/>
              <a:t>11/21/2011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CE6A0-8EF8-47E4-A010-30DC8CA4D3B1}" type="datetime1">
              <a:rPr lang="en-US" smtClean="0"/>
              <a:t>11/21/2011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1E534A6-A325-4612-BBDC-3E1110BAC837}" type="datetime1">
              <a:rPr lang="en-US" smtClean="0"/>
              <a:t>11/21/2011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0374" y="4121494"/>
            <a:ext cx="7363252" cy="1015663"/>
          </a:xfrm>
          <a:prstGeom prst="rect">
            <a:avLst/>
          </a:prstGeom>
        </p:spPr>
        <p:txBody>
          <a:bodyPr>
            <a:spAutoFit/>
          </a:bodyPr>
          <a:lstStyle/>
          <a:p>
            <a:pPr algn="ctr"/>
            <a:r>
              <a:rPr lang="en-US" sz="3600" dirty="0">
                <a:solidFill>
                  <a:srgbClr val="FFCC00"/>
                </a:solidFill>
                <a:latin typeface="Trajan Pro" pitchFamily="24" charset="0"/>
                <a:ea typeface="Trajan Pro" pitchFamily="24" charset="0"/>
                <a:cs typeface="Trajan Pro" pitchFamily="24" charset="0"/>
              </a:rPr>
              <a:t>ImageNow User’s Group</a:t>
            </a:r>
          </a:p>
          <a:p>
            <a:pPr algn="ctr"/>
            <a:r>
              <a:rPr lang="en-US" sz="2400" dirty="0" smtClean="0">
                <a:solidFill>
                  <a:schemeClr val="bg1"/>
                </a:solidFill>
                <a:latin typeface="Book Antiqua" pitchFamily="18" charset="0"/>
                <a:ea typeface="Trajan Pro" pitchFamily="24" charset="0"/>
                <a:cs typeface="Trajan Pro" pitchFamily="24" charset="0"/>
              </a:rPr>
              <a:t>November 18, </a:t>
            </a:r>
            <a:r>
              <a:rPr lang="en-US" sz="2400" dirty="0">
                <a:solidFill>
                  <a:schemeClr val="bg1"/>
                </a:solidFill>
                <a:latin typeface="Book Antiqua" pitchFamily="18" charset="0"/>
                <a:ea typeface="Trajan Pro" pitchFamily="24" charset="0"/>
                <a:cs typeface="Trajan Pro" pitchFamily="24" charset="0"/>
              </a:rPr>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04433"/>
            <a:ext cx="8229600" cy="1143000"/>
          </a:xfrm>
        </p:spPr>
        <p:txBody>
          <a:bodyPr/>
          <a:lstStyle/>
          <a:p>
            <a:r>
              <a:rPr lang="en-US" sz="6000" dirty="0" smtClean="0"/>
              <a:t>Questions???</a:t>
            </a:r>
            <a:endParaRPr lang="en-US" sz="6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Tree>
    <p:extLst>
      <p:ext uri="{BB962C8B-B14F-4D97-AF65-F5344CB8AC3E}">
        <p14:creationId xmlns:p14="http://schemas.microsoft.com/office/powerpoint/2010/main" val="75449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We Meet Again…</a:t>
            </a:r>
            <a:endParaRPr lang="en-US" dirty="0"/>
          </a:p>
        </p:txBody>
      </p:sp>
      <p:sp>
        <p:nvSpPr>
          <p:cNvPr id="3" name="Content Placeholder 2"/>
          <p:cNvSpPr>
            <a:spLocks noGrp="1"/>
          </p:cNvSpPr>
          <p:nvPr>
            <p:ph idx="1"/>
          </p:nvPr>
        </p:nvSpPr>
        <p:spPr/>
        <p:txBody>
          <a:bodyPr/>
          <a:lstStyle/>
          <a:p>
            <a:r>
              <a:rPr lang="en-US" dirty="0" smtClean="0"/>
              <a:t>Next Meeting:</a:t>
            </a:r>
          </a:p>
          <a:p>
            <a:pPr lvl="1"/>
            <a:r>
              <a:rPr lang="en-US" dirty="0" smtClean="0"/>
              <a:t>Spring semester</a:t>
            </a:r>
          </a:p>
          <a:p>
            <a:pPr marL="457200" lvl="1" indent="0">
              <a:buNone/>
            </a:pPr>
            <a:endParaRPr lang="en-US" sz="2000" dirty="0" smtClean="0"/>
          </a:p>
          <a:p>
            <a:r>
              <a:rPr lang="en-US" dirty="0" smtClean="0"/>
              <a:t>R&amp;R Web site – “Document </a:t>
            </a:r>
            <a:r>
              <a:rPr lang="en-US" dirty="0"/>
              <a:t>Imaging</a:t>
            </a:r>
            <a:r>
              <a:rPr lang="en-US" dirty="0" smtClean="0"/>
              <a:t>”</a:t>
            </a:r>
          </a:p>
          <a:p>
            <a:pPr lvl="1"/>
            <a:r>
              <a:rPr lang="en-US" dirty="0" smtClean="0">
                <a:solidFill>
                  <a:srgbClr val="FFFF00"/>
                </a:solidFill>
              </a:rPr>
              <a:t>www.ndsu.edu/registrar/imaging</a:t>
            </a:r>
          </a:p>
          <a:p>
            <a:pPr marL="457200" lvl="1" indent="0">
              <a:buNone/>
            </a:pPr>
            <a:endParaRPr lang="en-US" sz="2000" dirty="0" smtClean="0"/>
          </a:p>
          <a:p>
            <a:r>
              <a:rPr lang="en-US" dirty="0" smtClean="0"/>
              <a:t>User Group Listserv:</a:t>
            </a:r>
          </a:p>
          <a:p>
            <a:pPr lvl="1"/>
            <a:r>
              <a:rPr lang="en-US" sz="2400" dirty="0" smtClean="0">
                <a:solidFill>
                  <a:srgbClr val="FFFF00"/>
                </a:solidFill>
              </a:rPr>
              <a:t>NDSU-IMAGENOW-USERS-GROUP@listserv.nodak.edu</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159694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10714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User Group Goals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Communicate &amp; Share Ideas with Others</a:t>
            </a:r>
          </a:p>
          <a:p>
            <a:pPr lvl="1"/>
            <a:r>
              <a:rPr lang="en-US" dirty="0" smtClean="0"/>
              <a:t>Discuss What Works / Best Practices</a:t>
            </a:r>
          </a:p>
          <a:p>
            <a:pPr lvl="1"/>
            <a:r>
              <a:rPr lang="en-US" dirty="0" smtClean="0">
                <a:latin typeface="Calibri" pitchFamily="34" charset="0"/>
                <a:cs typeface="Calibri" pitchFamily="34" charset="0"/>
              </a:rPr>
              <a:t>Discuss Common Problems &amp; Issues</a:t>
            </a:r>
          </a:p>
          <a:p>
            <a:pPr lvl="1"/>
            <a:r>
              <a:rPr lang="en-US" dirty="0" smtClean="0"/>
              <a:t>Coordinate Efforts between Offices</a:t>
            </a:r>
          </a:p>
          <a:p>
            <a:pPr lvl="1"/>
            <a:r>
              <a:rPr lang="en-US" dirty="0" smtClean="0">
                <a:latin typeface="Calibri" pitchFamily="34" charset="0"/>
                <a:cs typeface="Calibri" pitchFamily="34" charset="0"/>
              </a:rPr>
              <a:t>Share Knowledge &amp; Coordinate Training</a:t>
            </a:r>
          </a:p>
          <a:p>
            <a:pPr marL="457200" lvl="1" indent="0">
              <a:buNone/>
            </a:pPr>
            <a:endParaRPr lang="en-US" sz="2000" dirty="0" smtClean="0">
              <a:latin typeface="Calibri" pitchFamily="34" charset="0"/>
              <a:cs typeface="Calibri" pitchFamily="34" charset="0"/>
            </a:endParaRPr>
          </a:p>
          <a:p>
            <a:r>
              <a:rPr lang="en-US" dirty="0" smtClean="0"/>
              <a:t>Promote use of ImageNow across campus</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07688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Introductions &amp; Office Updates</a:t>
            </a:r>
          </a:p>
          <a:p>
            <a:r>
              <a:rPr lang="en-US" dirty="0" smtClean="0"/>
              <a:t>Participating Office Review</a:t>
            </a:r>
          </a:p>
          <a:p>
            <a:r>
              <a:rPr lang="en-US" dirty="0" smtClean="0"/>
              <a:t>News &amp; Notes</a:t>
            </a:r>
          </a:p>
          <a:p>
            <a:r>
              <a:rPr lang="en-US" dirty="0" smtClean="0"/>
              <a:t>Demonstration</a:t>
            </a:r>
          </a:p>
          <a:p>
            <a:r>
              <a:rPr lang="en-US" dirty="0" smtClean="0"/>
              <a:t>Discussion </a:t>
            </a:r>
          </a:p>
          <a:p>
            <a:r>
              <a:rPr lang="en-US" dirty="0" smtClean="0"/>
              <a:t>Your Questions</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9072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br>
              <a:rPr lang="en-US" dirty="0" smtClean="0"/>
            </a:br>
            <a:r>
              <a:rPr lang="en-US" dirty="0" smtClean="0"/>
              <a:t>&amp; Office Updates</a:t>
            </a:r>
            <a:endParaRPr lang="en-US" dirty="0"/>
          </a:p>
        </p:txBody>
      </p:sp>
      <p:sp>
        <p:nvSpPr>
          <p:cNvPr id="3" name="Content Placeholder 2"/>
          <p:cNvSpPr>
            <a:spLocks noGrp="1"/>
          </p:cNvSpPr>
          <p:nvPr>
            <p:ph idx="1"/>
          </p:nvPr>
        </p:nvSpPr>
        <p:spPr>
          <a:xfrm>
            <a:off x="457200" y="2903456"/>
            <a:ext cx="8229600" cy="1919451"/>
          </a:xfrm>
        </p:spPr>
        <p:txBody>
          <a:bodyPr/>
          <a:lstStyle/>
          <a:p>
            <a:pPr marL="0" indent="0" algn="ctr">
              <a:buNone/>
            </a:pPr>
            <a:r>
              <a:rPr lang="en-US" i="1" dirty="0" smtClean="0"/>
              <a:t>*** Please sign the Attendance Sheet ***</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5386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744"/>
            <a:ext cx="8229600" cy="709715"/>
          </a:xfrm>
        </p:spPr>
        <p:txBody>
          <a:bodyPr/>
          <a:lstStyle/>
          <a:p>
            <a:r>
              <a:rPr lang="en-US" sz="4000" dirty="0" smtClean="0">
                <a:solidFill>
                  <a:srgbClr val="FFFF00"/>
                </a:solidFill>
              </a:rPr>
              <a:t>Participating Offices</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1094676"/>
              </p:ext>
            </p:extLst>
          </p:nvPr>
        </p:nvGraphicFramePr>
        <p:xfrm>
          <a:off x="438151" y="1013998"/>
          <a:ext cx="8267700" cy="5396670"/>
        </p:xfrm>
        <a:graphic>
          <a:graphicData uri="http://schemas.openxmlformats.org/drawingml/2006/table">
            <a:tbl>
              <a:tblPr firstRow="1" bandRow="1">
                <a:tableStyleId>{073A0DAA-6AF3-43AB-8588-CEC1D06C72B9}</a:tableStyleId>
              </a:tblPr>
              <a:tblGrid>
                <a:gridCol w="2731293"/>
                <a:gridCol w="1845469"/>
                <a:gridCol w="1845469"/>
                <a:gridCol w="1845469"/>
              </a:tblGrid>
              <a:tr h="378714">
                <a:tc>
                  <a:txBody>
                    <a:bodyPr/>
                    <a:lstStyle/>
                    <a:p>
                      <a:pPr algn="ctr"/>
                      <a:r>
                        <a:rPr lang="en-US" sz="1700" dirty="0" smtClean="0">
                          <a:latin typeface="Calibri" pitchFamily="34" charset="0"/>
                          <a:cs typeface="Calibri" pitchFamily="34" charset="0"/>
                        </a:rPr>
                        <a:t>Office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Users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Licenses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Scanners</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Admission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Bison Connection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smtClean="0">
                          <a:latin typeface="Calibri" pitchFamily="34" charset="0"/>
                          <a:cs typeface="Calibri" pitchFamily="34" charset="0"/>
                        </a:rPr>
                        <a:t>Customer Account</a:t>
                      </a:r>
                      <a:r>
                        <a:rPr lang="en-US" sz="1700" baseline="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p>
                  </a:txBody>
                  <a:tcPr marL="87799" marR="87799" marT="43899" marB="43899" anchor="ctr"/>
                </a:tc>
              </a:tr>
              <a:tr h="418163">
                <a:tc>
                  <a:txBody>
                    <a:bodyPr/>
                    <a:lstStyle/>
                    <a:p>
                      <a:r>
                        <a:rPr lang="en-US" sz="1700" dirty="0" smtClean="0">
                          <a:latin typeface="Calibri" pitchFamily="34" charset="0"/>
                          <a:cs typeface="Calibri" pitchFamily="34" charset="0"/>
                        </a:rPr>
                        <a:t>Enrollment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Graduate School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HR/Payroll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14</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International Programs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IT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Registration</a:t>
                      </a:r>
                      <a:r>
                        <a:rPr lang="en-US" sz="1700" baseline="0" dirty="0" smtClean="0">
                          <a:latin typeface="Calibri" pitchFamily="34" charset="0"/>
                          <a:cs typeface="Calibri" pitchFamily="34" charset="0"/>
                        </a:rPr>
                        <a:t> &amp; Records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Residence Life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Student Financial</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4</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r>
              <a:tr h="418163">
                <a:tc>
                  <a:txBody>
                    <a:bodyPr/>
                    <a:lstStyle/>
                    <a:p>
                      <a:r>
                        <a:rPr lang="en-US" sz="1900" b="1" dirty="0" smtClean="0">
                          <a:latin typeface="Calibri" pitchFamily="34" charset="0"/>
                          <a:cs typeface="Calibri" pitchFamily="34" charset="0"/>
                        </a:rPr>
                        <a:t>TOTALS</a:t>
                      </a:r>
                      <a:endParaRPr lang="en-US" sz="1900" b="1"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sz="1900" b="1" dirty="0" smtClean="0">
                          <a:latin typeface="Calibri" pitchFamily="34" charset="0"/>
                          <a:cs typeface="Calibri" pitchFamily="34" charset="0"/>
                        </a:rPr>
                        <a:t>156</a:t>
                      </a:r>
                      <a:endParaRPr lang="en-US" sz="1200" b="0"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53</a:t>
                      </a:r>
                      <a:endParaRPr lang="en-US" sz="31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12</a:t>
                      </a:r>
                      <a:endParaRPr lang="en-US" sz="15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7" name="Rectangle 6"/>
          <p:cNvSpPr/>
          <p:nvPr/>
        </p:nvSpPr>
        <p:spPr>
          <a:xfrm>
            <a:off x="457201" y="2227152"/>
            <a:ext cx="8229599" cy="434567"/>
          </a:xfrm>
          <a:prstGeom prst="rect">
            <a:avLst/>
          </a:prstGeom>
          <a:noFill/>
          <a:ln w="4445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94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News &amp; Notes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Welcome New Office:</a:t>
            </a:r>
          </a:p>
          <a:p>
            <a:pPr lvl="1"/>
            <a:r>
              <a:rPr lang="en-US" dirty="0" smtClean="0"/>
              <a:t>Customer Account Services (9 users)</a:t>
            </a:r>
          </a:p>
          <a:p>
            <a:pPr lvl="1"/>
            <a:r>
              <a:rPr lang="en-US" dirty="0" smtClean="0"/>
              <a:t>Office Contact = </a:t>
            </a:r>
            <a:r>
              <a:rPr lang="en-US" dirty="0" smtClean="0">
                <a:solidFill>
                  <a:srgbClr val="FFFF00"/>
                </a:solidFill>
              </a:rPr>
              <a:t>Kelly Bisek</a:t>
            </a:r>
          </a:p>
          <a:p>
            <a:pPr marL="457200" lvl="1" indent="0">
              <a:buNone/>
            </a:pPr>
            <a:endParaRPr lang="en-US" sz="2000" dirty="0" smtClean="0"/>
          </a:p>
          <a:p>
            <a:r>
              <a:rPr lang="en-US" dirty="0" smtClean="0">
                <a:latin typeface="Calibri" pitchFamily="34" charset="0"/>
                <a:cs typeface="Calibri" pitchFamily="34" charset="0"/>
              </a:rPr>
              <a:t>Upcoming Upgrades:</a:t>
            </a:r>
          </a:p>
          <a:p>
            <a:pPr lvl="1"/>
            <a:r>
              <a:rPr lang="en-US" dirty="0" smtClean="0"/>
              <a:t>Version 6.6  </a:t>
            </a:r>
            <a:r>
              <a:rPr lang="en-US" sz="2000" i="1" dirty="0" smtClean="0">
                <a:solidFill>
                  <a:srgbClr val="FFFF00"/>
                </a:solidFill>
              </a:rPr>
              <a:t>(targeted for Winter Break or Spring Break)</a:t>
            </a:r>
          </a:p>
          <a:p>
            <a:pPr marL="457200" lvl="1" indent="0">
              <a:buNone/>
            </a:pPr>
            <a:endParaRPr lang="en-US" sz="2000" dirty="0" smtClean="0"/>
          </a:p>
          <a:p>
            <a:r>
              <a:rPr lang="en-US" dirty="0" smtClean="0"/>
              <a:t>Any Additional License Needs?</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spTree>
    <p:extLst>
      <p:ext uri="{BB962C8B-B14F-4D97-AF65-F5344CB8AC3E}">
        <p14:creationId xmlns:p14="http://schemas.microsoft.com/office/powerpoint/2010/main" val="90296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News &amp; Notes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t>“</a:t>
            </a:r>
            <a:r>
              <a:rPr lang="en-US" dirty="0" err="1" smtClean="0"/>
              <a:t>INspire</a:t>
            </a:r>
            <a:r>
              <a:rPr lang="en-US" dirty="0" smtClean="0"/>
              <a:t>” User Conference</a:t>
            </a:r>
          </a:p>
          <a:p>
            <a:pPr lvl="1"/>
            <a:r>
              <a:rPr lang="en-US" dirty="0" smtClean="0"/>
              <a:t>April 15-18</a:t>
            </a:r>
            <a:r>
              <a:rPr lang="en-US" baseline="30000" dirty="0" smtClean="0"/>
              <a:t>th</a:t>
            </a:r>
            <a:r>
              <a:rPr lang="en-US" dirty="0" smtClean="0"/>
              <a:t>, Miami, FL</a:t>
            </a:r>
          </a:p>
          <a:p>
            <a:pPr lvl="1"/>
            <a:r>
              <a:rPr lang="en-US" dirty="0" smtClean="0"/>
              <a:t>Early-bird Registration ends January 14</a:t>
            </a:r>
            <a:r>
              <a:rPr lang="en-US" baseline="30000" dirty="0" smtClean="0"/>
              <a:t>th</a:t>
            </a:r>
            <a:r>
              <a:rPr lang="en-US" dirty="0" smtClean="0"/>
              <a:t> </a:t>
            </a:r>
            <a:r>
              <a:rPr lang="en-US" sz="2000" i="1" dirty="0" smtClean="0">
                <a:solidFill>
                  <a:srgbClr val="FFFF00"/>
                </a:solidFill>
              </a:rPr>
              <a:t>($100 off)</a:t>
            </a:r>
            <a:r>
              <a:rPr lang="en-US" i="1" dirty="0" smtClean="0">
                <a:solidFill>
                  <a:srgbClr val="FFFF00"/>
                </a:solidFill>
              </a:rPr>
              <a:t> </a:t>
            </a:r>
          </a:p>
          <a:p>
            <a:pPr lvl="1"/>
            <a:r>
              <a:rPr lang="en-US" dirty="0" smtClean="0"/>
              <a:t>Free Registration for 4</a:t>
            </a:r>
            <a:r>
              <a:rPr lang="en-US" baseline="30000" dirty="0" smtClean="0"/>
              <a:t>th</a:t>
            </a:r>
            <a:r>
              <a:rPr lang="en-US" dirty="0" smtClean="0"/>
              <a:t> person </a:t>
            </a:r>
            <a:r>
              <a:rPr lang="en-US" sz="2000" i="1" dirty="0" smtClean="0">
                <a:solidFill>
                  <a:srgbClr val="FFFF00"/>
                </a:solidFill>
              </a:rPr>
              <a:t>($1250 value)</a:t>
            </a:r>
            <a:endParaRPr lang="en-US" i="1" dirty="0" smtClean="0">
              <a:solidFill>
                <a:srgbClr val="FFFF00"/>
              </a:solidFill>
            </a:endParaRPr>
          </a:p>
          <a:p>
            <a:pPr marL="457200" lvl="1" indent="0">
              <a:buNone/>
            </a:pPr>
            <a:endParaRPr lang="en-US" sz="2000" dirty="0" smtClean="0"/>
          </a:p>
          <a:p>
            <a:r>
              <a:rPr lang="en-US" dirty="0" smtClean="0">
                <a:latin typeface="Calibri" pitchFamily="34" charset="0"/>
                <a:cs typeface="Calibri" pitchFamily="34" charset="0"/>
              </a:rPr>
              <a:t>Twin Cities Regional User Group</a:t>
            </a:r>
          </a:p>
          <a:p>
            <a:pPr lvl="1"/>
            <a:r>
              <a:rPr lang="en-US" dirty="0" smtClean="0"/>
              <a:t>No Fall Meeting</a:t>
            </a:r>
            <a:endParaRPr lang="en-US" sz="2000" i="1" dirty="0" smtClean="0"/>
          </a:p>
          <a:p>
            <a:pPr lvl="1"/>
            <a:r>
              <a:rPr lang="en-US" dirty="0" smtClean="0">
                <a:latin typeface="Calibri" pitchFamily="34" charset="0"/>
                <a:cs typeface="Calibri" pitchFamily="34" charset="0"/>
              </a:rPr>
              <a:t>Spring Meeting to be announced</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spTree>
    <p:extLst>
      <p:ext uri="{BB962C8B-B14F-4D97-AF65-F5344CB8AC3E}">
        <p14:creationId xmlns:p14="http://schemas.microsoft.com/office/powerpoint/2010/main" val="672409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Demonstration</a:t>
            </a:r>
            <a:endParaRPr lang="en-US" dirty="0">
              <a:latin typeface="Trajan Pro" pitchFamily="18" charset="0"/>
            </a:endParaRPr>
          </a:p>
        </p:txBody>
      </p:sp>
      <p:sp>
        <p:nvSpPr>
          <p:cNvPr id="5" name="Content Placeholder 4"/>
          <p:cNvSpPr>
            <a:spLocks noGrp="1"/>
          </p:cNvSpPr>
          <p:nvPr>
            <p:ph idx="1"/>
          </p:nvPr>
        </p:nvSpPr>
        <p:spPr>
          <a:xfrm>
            <a:off x="457200" y="2903456"/>
            <a:ext cx="8229600" cy="1919450"/>
          </a:xfrm>
        </p:spPr>
        <p:txBody>
          <a:bodyPr/>
          <a:lstStyle/>
          <a:p>
            <a:pPr marL="0" indent="0" algn="ctr">
              <a:buNone/>
            </a:pPr>
            <a:r>
              <a:rPr lang="en-US" sz="3600" i="1" dirty="0" smtClean="0"/>
              <a:t>Creating an eForm using eForms Designer</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spTree>
    <p:extLst>
      <p:ext uri="{BB962C8B-B14F-4D97-AF65-F5344CB8AC3E}">
        <p14:creationId xmlns:p14="http://schemas.microsoft.com/office/powerpoint/2010/main" val="238497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eForms Progress</a:t>
            </a:r>
          </a:p>
          <a:p>
            <a:pPr lvl="1"/>
            <a:r>
              <a:rPr lang="en-US" dirty="0" smtClean="0"/>
              <a:t>Online Training still available</a:t>
            </a:r>
          </a:p>
          <a:p>
            <a:pPr marL="457200" lvl="1" indent="0">
              <a:buNone/>
            </a:pPr>
            <a:endParaRPr lang="en-US" sz="2000" dirty="0"/>
          </a:p>
          <a:p>
            <a:r>
              <a:rPr lang="en-US" dirty="0" smtClean="0"/>
              <a:t>ITS Audit Feedback</a:t>
            </a:r>
          </a:p>
          <a:p>
            <a:pPr lvl="1"/>
            <a:r>
              <a:rPr lang="en-US" dirty="0" smtClean="0"/>
              <a:t>User Accounts</a:t>
            </a:r>
          </a:p>
          <a:p>
            <a:pPr lvl="1"/>
            <a:r>
              <a:rPr lang="en-US" dirty="0" smtClean="0"/>
              <a:t>First-time User Training Docs</a:t>
            </a:r>
          </a:p>
          <a:p>
            <a:pPr lvl="1"/>
            <a:r>
              <a:rPr lang="en-US" dirty="0" smtClean="0"/>
              <a:t>Ongoing “Training”</a:t>
            </a:r>
          </a:p>
          <a:p>
            <a:pPr lvl="1"/>
            <a:r>
              <a:rPr lang="en-US" b="1" dirty="0" smtClean="0">
                <a:solidFill>
                  <a:srgbClr val="FFFF00"/>
                </a:solidFill>
              </a:rPr>
              <a:t>NEXT AUDIT </a:t>
            </a:r>
            <a:r>
              <a:rPr lang="en-US" dirty="0" smtClean="0"/>
              <a:t>= May/June 2012</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2554285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6286</TotalTime>
  <Words>1484</Words>
  <Application>Microsoft Office PowerPoint</Application>
  <PresentationFormat>On-screen Show (4:3)</PresentationFormat>
  <Paragraphs>167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ndsu-template1</vt:lpstr>
      <vt:lpstr>PowerPoint Presentation</vt:lpstr>
      <vt:lpstr>User Group Goals</vt:lpstr>
      <vt:lpstr>Today’s Agenda</vt:lpstr>
      <vt:lpstr>Introductions  &amp; Office Updates</vt:lpstr>
      <vt:lpstr>Participating Offices</vt:lpstr>
      <vt:lpstr>News &amp; Notes</vt:lpstr>
      <vt:lpstr>News &amp; Notes</vt:lpstr>
      <vt:lpstr>Demonstration</vt:lpstr>
      <vt:lpstr>Discussion</vt:lpstr>
      <vt:lpstr>Questions???</vt:lpstr>
      <vt:lpstr>Until We Meet Again…</vt:lpstr>
      <vt:lpstr>PowerPoint Presentation</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Janelle Kistner</dc:creator>
  <cp:lastModifiedBy>Andrew J. Klein</cp:lastModifiedBy>
  <cp:revision>67</cp:revision>
  <dcterms:created xsi:type="dcterms:W3CDTF">2010-10-06T15:41:35Z</dcterms:created>
  <dcterms:modified xsi:type="dcterms:W3CDTF">2011-11-21T18:10:39Z</dcterms:modified>
</cp:coreProperties>
</file>