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20"/>
  </p:notesMasterIdLst>
  <p:sldIdLst>
    <p:sldId id="256" r:id="rId2"/>
    <p:sldId id="257" r:id="rId3"/>
    <p:sldId id="258" r:id="rId4"/>
    <p:sldId id="259" r:id="rId5"/>
    <p:sldId id="260" r:id="rId6"/>
    <p:sldId id="261" r:id="rId7"/>
    <p:sldId id="270" r:id="rId8"/>
    <p:sldId id="262" r:id="rId9"/>
    <p:sldId id="263" r:id="rId10"/>
    <p:sldId id="264" r:id="rId11"/>
    <p:sldId id="271" r:id="rId12"/>
    <p:sldId id="272" r:id="rId13"/>
    <p:sldId id="273" r:id="rId14"/>
    <p:sldId id="269" r:id="rId15"/>
    <p:sldId id="274" r:id="rId16"/>
    <p:sldId id="265" r:id="rId17"/>
    <p:sldId id="266" r:id="rId18"/>
    <p:sldId id="267" r:id="rId19"/>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FFCC00"/>
    <a:srgbClr val="FFC830"/>
    <a:srgbClr val="FFCF01"/>
    <a:srgbClr val="001409"/>
    <a:srgbClr val="FAA523"/>
    <a:srgbClr val="005643"/>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560" autoAdjust="0"/>
  </p:normalViewPr>
  <p:slideViewPr>
    <p:cSldViewPr snapToGrid="0" snapToObjects="1">
      <p:cViewPr varScale="1">
        <p:scale>
          <a:sx n="89" d="100"/>
          <a:sy n="89" d="100"/>
        </p:scale>
        <p:origin x="-1554" y="-102"/>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84" d="100"/>
          <a:sy n="84" d="100"/>
        </p:scale>
        <p:origin x="-3168" y="-5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52ECDD3-EEE2-48C4-8BE9-401F6F4D372F}" type="datetimeFigureOut">
              <a:rPr lang="en-US" smtClean="0"/>
              <a:t>12/14/2012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69D05CB-7B78-4C6A-8476-460128BF1597}" type="slidenum">
              <a:rPr lang="en-US" smtClean="0"/>
              <a:t>‹#›</a:t>
            </a:fld>
            <a:endParaRPr lang="en-US"/>
          </a:p>
        </p:txBody>
      </p:sp>
    </p:spTree>
    <p:extLst>
      <p:ext uri="{BB962C8B-B14F-4D97-AF65-F5344CB8AC3E}">
        <p14:creationId xmlns:p14="http://schemas.microsoft.com/office/powerpoint/2010/main" val="9299602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9D05CB-7B78-4C6A-8476-460128BF1597}" type="slidenum">
              <a:rPr lang="en-US" smtClean="0"/>
              <a:t>1</a:t>
            </a:fld>
            <a:endParaRPr lang="en-US"/>
          </a:p>
        </p:txBody>
      </p:sp>
    </p:spTree>
    <p:extLst>
      <p:ext uri="{BB962C8B-B14F-4D97-AF65-F5344CB8AC3E}">
        <p14:creationId xmlns:p14="http://schemas.microsoft.com/office/powerpoint/2010/main" val="36849283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9D05CB-7B78-4C6A-8476-460128BF1597}" type="slidenum">
              <a:rPr lang="en-US" smtClean="0"/>
              <a:t>10</a:t>
            </a:fld>
            <a:endParaRPr lang="en-US"/>
          </a:p>
        </p:txBody>
      </p:sp>
    </p:spTree>
    <p:extLst>
      <p:ext uri="{BB962C8B-B14F-4D97-AF65-F5344CB8AC3E}">
        <p14:creationId xmlns:p14="http://schemas.microsoft.com/office/powerpoint/2010/main" val="21671921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069D05CB-7B78-4C6A-8476-460128BF1597}" type="slidenum">
              <a:rPr lang="en-US" smtClean="0"/>
              <a:t>11</a:t>
            </a:fld>
            <a:endParaRPr lang="en-US"/>
          </a:p>
        </p:txBody>
      </p:sp>
    </p:spTree>
    <p:extLst>
      <p:ext uri="{BB962C8B-B14F-4D97-AF65-F5344CB8AC3E}">
        <p14:creationId xmlns:p14="http://schemas.microsoft.com/office/powerpoint/2010/main" val="3462146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9D05CB-7B78-4C6A-8476-460128BF1597}" type="slidenum">
              <a:rPr lang="en-US" smtClean="0"/>
              <a:t>12</a:t>
            </a:fld>
            <a:endParaRPr lang="en-US"/>
          </a:p>
        </p:txBody>
      </p:sp>
    </p:spTree>
    <p:extLst>
      <p:ext uri="{BB962C8B-B14F-4D97-AF65-F5344CB8AC3E}">
        <p14:creationId xmlns:p14="http://schemas.microsoft.com/office/powerpoint/2010/main" val="21671921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9D05CB-7B78-4C6A-8476-460128BF1597}" type="slidenum">
              <a:rPr lang="en-US" smtClean="0"/>
              <a:t>13</a:t>
            </a:fld>
            <a:endParaRPr lang="en-US"/>
          </a:p>
        </p:txBody>
      </p:sp>
    </p:spTree>
    <p:extLst>
      <p:ext uri="{BB962C8B-B14F-4D97-AF65-F5344CB8AC3E}">
        <p14:creationId xmlns:p14="http://schemas.microsoft.com/office/powerpoint/2010/main" val="21671921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9D05CB-7B78-4C6A-8476-460128BF1597}" type="slidenum">
              <a:rPr lang="en-US" smtClean="0"/>
              <a:t>15</a:t>
            </a:fld>
            <a:endParaRPr lang="en-US"/>
          </a:p>
        </p:txBody>
      </p:sp>
    </p:spTree>
    <p:extLst>
      <p:ext uri="{BB962C8B-B14F-4D97-AF65-F5344CB8AC3E}">
        <p14:creationId xmlns:p14="http://schemas.microsoft.com/office/powerpoint/2010/main" val="21671921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69D05CB-7B78-4C6A-8476-460128BF1597}" type="slidenum">
              <a:rPr lang="en-US" smtClean="0"/>
              <a:t>16</a:t>
            </a:fld>
            <a:endParaRPr lang="en-US"/>
          </a:p>
        </p:txBody>
      </p:sp>
    </p:spTree>
    <p:extLst>
      <p:ext uri="{BB962C8B-B14F-4D97-AF65-F5344CB8AC3E}">
        <p14:creationId xmlns:p14="http://schemas.microsoft.com/office/powerpoint/2010/main" val="4215537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69D05CB-7B78-4C6A-8476-460128BF1597}" type="slidenum">
              <a:rPr lang="en-US" smtClean="0"/>
              <a:t>17</a:t>
            </a:fld>
            <a:endParaRPr lang="en-US"/>
          </a:p>
        </p:txBody>
      </p:sp>
    </p:spTree>
    <p:extLst>
      <p:ext uri="{BB962C8B-B14F-4D97-AF65-F5344CB8AC3E}">
        <p14:creationId xmlns:p14="http://schemas.microsoft.com/office/powerpoint/2010/main" val="30398015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[Blank slide to denote end of presentation]</a:t>
            </a:r>
            <a:endParaRPr lang="en-US" dirty="0"/>
          </a:p>
        </p:txBody>
      </p:sp>
      <p:sp>
        <p:nvSpPr>
          <p:cNvPr id="4" name="Slide Number Placeholder 3"/>
          <p:cNvSpPr>
            <a:spLocks noGrp="1"/>
          </p:cNvSpPr>
          <p:nvPr>
            <p:ph type="sldNum" sz="quarter" idx="10"/>
          </p:nvPr>
        </p:nvSpPr>
        <p:spPr/>
        <p:txBody>
          <a:bodyPr/>
          <a:lstStyle/>
          <a:p>
            <a:fld id="{069D05CB-7B78-4C6A-8476-460128BF1597}" type="slidenum">
              <a:rPr lang="en-US" smtClean="0"/>
              <a:t>18</a:t>
            </a:fld>
            <a:endParaRPr lang="en-US"/>
          </a:p>
        </p:txBody>
      </p:sp>
    </p:spTree>
    <p:extLst>
      <p:ext uri="{BB962C8B-B14F-4D97-AF65-F5344CB8AC3E}">
        <p14:creationId xmlns:p14="http://schemas.microsoft.com/office/powerpoint/2010/main" val="42047178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goal of the</a:t>
            </a:r>
            <a:r>
              <a:rPr lang="en-US" baseline="0" dirty="0" smtClean="0"/>
              <a:t> user group is to get users from participating offices in the same room to discuss what works, what doesn’t work, to combine efforts, and to inform current ImageNow users about the product so they can serve as advocates to other offices on campus.</a:t>
            </a:r>
            <a:endParaRPr lang="en-US" dirty="0" smtClean="0"/>
          </a:p>
        </p:txBody>
      </p:sp>
      <p:sp>
        <p:nvSpPr>
          <p:cNvPr id="4" name="Slide Number Placeholder 3"/>
          <p:cNvSpPr>
            <a:spLocks noGrp="1"/>
          </p:cNvSpPr>
          <p:nvPr>
            <p:ph type="sldNum" sz="quarter" idx="10"/>
          </p:nvPr>
        </p:nvSpPr>
        <p:spPr/>
        <p:txBody>
          <a:bodyPr/>
          <a:lstStyle/>
          <a:p>
            <a:fld id="{069D05CB-7B78-4C6A-8476-460128BF1597}" type="slidenum">
              <a:rPr lang="en-US" smtClean="0"/>
              <a:t>2</a:t>
            </a:fld>
            <a:endParaRPr lang="en-US"/>
          </a:p>
        </p:txBody>
      </p:sp>
    </p:spTree>
    <p:extLst>
      <p:ext uri="{BB962C8B-B14F-4D97-AF65-F5344CB8AC3E}">
        <p14:creationId xmlns:p14="http://schemas.microsoft.com/office/powerpoint/2010/main" val="17208165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fld id="{069D05CB-7B78-4C6A-8476-460128BF1597}" type="slidenum">
              <a:rPr lang="en-US" smtClean="0"/>
              <a:t>3</a:t>
            </a:fld>
            <a:endParaRPr lang="en-US"/>
          </a:p>
        </p:txBody>
      </p:sp>
    </p:spTree>
    <p:extLst>
      <p:ext uri="{BB962C8B-B14F-4D97-AF65-F5344CB8AC3E}">
        <p14:creationId xmlns:p14="http://schemas.microsoft.com/office/powerpoint/2010/main" val="22093892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slide is shown during</a:t>
            </a:r>
            <a:r>
              <a:rPr lang="en-US" baseline="0" dirty="0" smtClean="0"/>
              <a:t> attendee introductions.</a:t>
            </a:r>
            <a:endParaRPr lang="en-US" dirty="0"/>
          </a:p>
        </p:txBody>
      </p:sp>
      <p:sp>
        <p:nvSpPr>
          <p:cNvPr id="4" name="Slide Number Placeholder 3"/>
          <p:cNvSpPr>
            <a:spLocks noGrp="1"/>
          </p:cNvSpPr>
          <p:nvPr>
            <p:ph type="sldNum" sz="quarter" idx="10"/>
          </p:nvPr>
        </p:nvSpPr>
        <p:spPr/>
        <p:txBody>
          <a:bodyPr/>
          <a:lstStyle/>
          <a:p>
            <a:fld id="{069D05CB-7B78-4C6A-8476-460128BF1597}" type="slidenum">
              <a:rPr lang="en-US" smtClean="0"/>
              <a:t>4</a:t>
            </a:fld>
            <a:endParaRPr lang="en-US"/>
          </a:p>
        </p:txBody>
      </p:sp>
    </p:spTree>
    <p:extLst>
      <p:ext uri="{BB962C8B-B14F-4D97-AF65-F5344CB8AC3E}">
        <p14:creationId xmlns:p14="http://schemas.microsoft.com/office/powerpoint/2010/main" val="8469153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a:t>
            </a:r>
            <a:r>
              <a:rPr lang="en-US" baseline="0" dirty="0" smtClean="0"/>
              <a:t>isting of offices currently using ImageNow, the number of users, licenses, and scanners per office.  </a:t>
            </a:r>
            <a:endParaRPr lang="en-US" dirty="0"/>
          </a:p>
        </p:txBody>
      </p:sp>
      <p:sp>
        <p:nvSpPr>
          <p:cNvPr id="4" name="Slide Number Placeholder 3"/>
          <p:cNvSpPr>
            <a:spLocks noGrp="1"/>
          </p:cNvSpPr>
          <p:nvPr>
            <p:ph type="sldNum" sz="quarter" idx="10"/>
          </p:nvPr>
        </p:nvSpPr>
        <p:spPr/>
        <p:txBody>
          <a:bodyPr/>
          <a:lstStyle/>
          <a:p>
            <a:fld id="{069D05CB-7B78-4C6A-8476-460128BF1597}" type="slidenum">
              <a:rPr lang="en-US" smtClean="0"/>
              <a:t>5</a:t>
            </a:fld>
            <a:endParaRPr lang="en-US"/>
          </a:p>
        </p:txBody>
      </p:sp>
    </p:spTree>
    <p:extLst>
      <p:ext uri="{BB962C8B-B14F-4D97-AF65-F5344CB8AC3E}">
        <p14:creationId xmlns:p14="http://schemas.microsoft.com/office/powerpoint/2010/main" val="14144080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9D05CB-7B78-4C6A-8476-460128BF1597}" type="slidenum">
              <a:rPr lang="en-US" smtClean="0"/>
              <a:t>6</a:t>
            </a:fld>
            <a:endParaRPr lang="en-US"/>
          </a:p>
        </p:txBody>
      </p:sp>
    </p:spTree>
    <p:extLst>
      <p:ext uri="{BB962C8B-B14F-4D97-AF65-F5344CB8AC3E}">
        <p14:creationId xmlns:p14="http://schemas.microsoft.com/office/powerpoint/2010/main" val="41966508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9D05CB-7B78-4C6A-8476-460128BF1597}" type="slidenum">
              <a:rPr lang="en-US" smtClean="0"/>
              <a:t>7</a:t>
            </a:fld>
            <a:endParaRPr lang="en-US"/>
          </a:p>
        </p:txBody>
      </p:sp>
    </p:spTree>
    <p:extLst>
      <p:ext uri="{BB962C8B-B14F-4D97-AF65-F5344CB8AC3E}">
        <p14:creationId xmlns:p14="http://schemas.microsoft.com/office/powerpoint/2010/main" val="41966508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9D05CB-7B78-4C6A-8476-460128BF1597}" type="slidenum">
              <a:rPr lang="en-US" smtClean="0"/>
              <a:t>8</a:t>
            </a:fld>
            <a:endParaRPr lang="en-US"/>
          </a:p>
        </p:txBody>
      </p:sp>
    </p:spTree>
    <p:extLst>
      <p:ext uri="{BB962C8B-B14F-4D97-AF65-F5344CB8AC3E}">
        <p14:creationId xmlns:p14="http://schemas.microsoft.com/office/powerpoint/2010/main" val="31514221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069D05CB-7B78-4C6A-8476-460128BF1597}" type="slidenum">
              <a:rPr lang="en-US" smtClean="0"/>
              <a:t>9</a:t>
            </a:fld>
            <a:endParaRPr lang="en-US"/>
          </a:p>
        </p:txBody>
      </p:sp>
    </p:spTree>
    <p:extLst>
      <p:ext uri="{BB962C8B-B14F-4D97-AF65-F5344CB8AC3E}">
        <p14:creationId xmlns:p14="http://schemas.microsoft.com/office/powerpoint/2010/main" val="34621461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Opening slide">
    <p:spTree>
      <p:nvGrpSpPr>
        <p:cNvPr id="1" name=""/>
        <p:cNvGrpSpPr/>
        <p:nvPr/>
      </p:nvGrpSpPr>
      <p:grpSpPr>
        <a:xfrm>
          <a:off x="0" y="0"/>
          <a:ext cx="0" cy="0"/>
          <a:chOff x="0" y="0"/>
          <a:chExt cx="0" cy="0"/>
        </a:xfrm>
      </p:grpSpPr>
      <p:pic>
        <p:nvPicPr>
          <p:cNvPr id="2" name="Picture 7" descr="green.template_graphics2.wm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89000" y="2046312"/>
            <a:ext cx="7366000" cy="73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8" descr="green.template_graphics3.wmf"/>
          <p:cNvPicPr>
            <a:picLocks noChangeAspect="1"/>
          </p:cNvPicPr>
          <p:nvPr/>
        </p:nvPicPr>
        <p:blipFill>
          <a:blip r:embed="rId3">
            <a:alphaModFix amt="31000"/>
            <a:extLst>
              <a:ext uri="{28A0092B-C50C-407E-A947-70E740481C1C}">
                <a14:useLocalDpi xmlns:a14="http://schemas.microsoft.com/office/drawing/2010/main" val="0"/>
              </a:ext>
            </a:extLst>
          </a:blip>
          <a:srcRect/>
          <a:stretch>
            <a:fillRect/>
          </a:stretch>
        </p:blipFill>
        <p:spPr bwMode="auto">
          <a:xfrm>
            <a:off x="889000" y="5883275"/>
            <a:ext cx="7366000" cy="163513"/>
          </a:xfrm>
          <a:prstGeom prst="rect">
            <a:avLst/>
          </a:prstGeom>
          <a:noFill/>
          <a:ln>
            <a:noFill/>
          </a:ln>
          <a:extLst>
            <a:ext uri="{909E8E84-426E-40DD-AFC4-6F175D3DCCD1}">
              <a14:hiddenFill xmlns:a14="http://schemas.microsoft.com/office/drawing/2010/main">
                <a:solidFill>
                  <a:srgbClr val="FFFFFF">
                    <a:alpha val="31000"/>
                  </a:srgbClr>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3751569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77CD339-4B2F-4EFE-AD1C-19763639DAFF}" type="datetime1">
              <a:rPr lang="en-US" smtClean="0"/>
              <a:t>12/14/2012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8DD0007-DE76-724F-9A59-044EF43E1446}" type="slidenum">
              <a:rPr lang="en-US"/>
              <a:pPr>
                <a:defRPr/>
              </a:pPr>
              <a:t>‹#›</a:t>
            </a:fld>
            <a:endParaRPr lang="en-US" dirty="0"/>
          </a:p>
        </p:txBody>
      </p:sp>
    </p:spTree>
    <p:extLst>
      <p:ext uri="{BB962C8B-B14F-4D97-AF65-F5344CB8AC3E}">
        <p14:creationId xmlns:p14="http://schemas.microsoft.com/office/powerpoint/2010/main" val="231067659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3DE6A4E-5276-4CBE-A910-C96485937D1F}" type="datetime1">
              <a:rPr lang="en-US" smtClean="0"/>
              <a:t>12/14/2012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11F43F9-9AD9-3A45-93DA-A9D45DCAEBA7}" type="slidenum">
              <a:rPr lang="en-US"/>
              <a:pPr>
                <a:defRPr/>
              </a:pPr>
              <a:t>‹#›</a:t>
            </a:fld>
            <a:endParaRPr lang="en-US" dirty="0"/>
          </a:p>
        </p:txBody>
      </p:sp>
    </p:spTree>
    <p:extLst>
      <p:ext uri="{BB962C8B-B14F-4D97-AF65-F5344CB8AC3E}">
        <p14:creationId xmlns:p14="http://schemas.microsoft.com/office/powerpoint/2010/main" val="2811902626"/>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6F2872F-9000-4C04-8EF4-EDAC55967F3E}" type="datetime1">
              <a:rPr lang="en-US" smtClean="0"/>
              <a:t>12/14/2012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0E81DC1-BEBA-A345-AF53-60017037B3EE}" type="slidenum">
              <a:rPr lang="en-US"/>
              <a:pPr>
                <a:defRPr/>
              </a:pPr>
              <a:t>‹#›</a:t>
            </a:fld>
            <a:endParaRPr lang="en-US" dirty="0"/>
          </a:p>
        </p:txBody>
      </p:sp>
    </p:spTree>
    <p:extLst>
      <p:ext uri="{BB962C8B-B14F-4D97-AF65-F5344CB8AC3E}">
        <p14:creationId xmlns:p14="http://schemas.microsoft.com/office/powerpoint/2010/main" val="32088803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EA5CEE16-149B-4431-B69C-961461A82360}" type="datetime1">
              <a:rPr lang="en-US" smtClean="0"/>
              <a:t>12/14/2012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6DDF97D-3401-F044-9350-D8378188946F}" type="slidenum">
              <a:rPr lang="en-US"/>
              <a:pPr>
                <a:defRPr/>
              </a:pPr>
              <a:t>‹#›</a:t>
            </a:fld>
            <a:endParaRPr lang="en-US" dirty="0"/>
          </a:p>
        </p:txBody>
      </p:sp>
    </p:spTree>
    <p:extLst>
      <p:ext uri="{BB962C8B-B14F-4D97-AF65-F5344CB8AC3E}">
        <p14:creationId xmlns:p14="http://schemas.microsoft.com/office/powerpoint/2010/main" val="402111589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61418"/>
            <a:ext cx="8229600" cy="1139016"/>
          </a:xfrm>
        </p:spPr>
        <p:txBody>
          <a:bodyPr/>
          <a:lstStyle>
            <a:lvl1pPr>
              <a:defRPr sz="4000">
                <a:solidFill>
                  <a:srgbClr val="FFFF00"/>
                </a:solidFill>
                <a:latin typeface="Trajan Pro" pitchFamily="18"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360009"/>
            <a:ext cx="8229600" cy="4715475"/>
          </a:xfrm>
        </p:spPr>
        <p:txBody>
          <a:bodyPr/>
          <a:lstStyle>
            <a:lvl1pPr marL="342900" indent="-342900">
              <a:buClr>
                <a:srgbClr val="FFFF00"/>
              </a:buClr>
              <a:buFont typeface="Wingdings" pitchFamily="2" charset="2"/>
              <a:buChar char="§"/>
              <a:defRPr>
                <a:latin typeface="Calibri" pitchFamily="34" charset="0"/>
                <a:cs typeface="Calibri" pitchFamily="34" charset="0"/>
              </a:defRPr>
            </a:lvl1pPr>
            <a:lvl2pPr marL="742950" indent="-285750">
              <a:buClr>
                <a:srgbClr val="FFFF00"/>
              </a:buClr>
              <a:buFont typeface="Arial" pitchFamily="34" charset="0"/>
              <a:buChar char="•"/>
              <a:defRPr>
                <a:latin typeface="Calibri" pitchFamily="34" charset="0"/>
                <a:cs typeface="Calibri" pitchFamily="34" charset="0"/>
              </a:defRPr>
            </a:lvl2pPr>
            <a:lvl3pPr marL="1143000" indent="-228600">
              <a:buClr>
                <a:srgbClr val="FFFF00"/>
              </a:buClr>
              <a:buFont typeface="Calibri" pitchFamily="34" charset="0"/>
              <a:buChar char="‒"/>
              <a:defRPr>
                <a:latin typeface="Calibri" pitchFamily="34" charset="0"/>
                <a:cs typeface="Calibri" pitchFamily="34" charset="0"/>
              </a:defRPr>
            </a:lvl3pPr>
            <a:lvl4pPr>
              <a:buClr>
                <a:srgbClr val="FFFF00"/>
              </a:buClr>
              <a:defRPr>
                <a:latin typeface="Calibri" pitchFamily="34" charset="0"/>
                <a:cs typeface="Calibri" pitchFamily="34" charset="0"/>
              </a:defRPr>
            </a:lvl4pPr>
            <a:lvl5pPr>
              <a:buClr>
                <a:srgbClr val="FFFF00"/>
              </a:buClr>
              <a:defRPr>
                <a:latin typeface="Calibri" pitchFamily="34" charset="0"/>
                <a:cs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E74367FB-3EED-48BA-914C-D16AAB91804B}" type="datetime1">
              <a:rPr lang="en-US" smtClean="0"/>
              <a:t>12/14/2012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B94D6F01-C5DD-F44B-8162-7A3A521E6E82}" type="slidenum">
              <a:rPr lang="en-US"/>
              <a:pPr>
                <a:defRPr/>
              </a:pPr>
              <a:t>‹#›</a:t>
            </a:fld>
            <a:endParaRPr lang="en-US" dirty="0"/>
          </a:p>
        </p:txBody>
      </p:sp>
    </p:spTree>
    <p:extLst>
      <p:ext uri="{BB962C8B-B14F-4D97-AF65-F5344CB8AC3E}">
        <p14:creationId xmlns:p14="http://schemas.microsoft.com/office/powerpoint/2010/main" val="63964220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4C19F4D3-9B07-46BA-9CB0-2AC51E3333C4}" type="datetime1">
              <a:rPr lang="en-US" smtClean="0"/>
              <a:t>12/14/2012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19A6ADA-3E88-CA4E-8C53-69D050771686}" type="slidenum">
              <a:rPr lang="en-US"/>
              <a:pPr>
                <a:defRPr/>
              </a:pPr>
              <a:t>‹#›</a:t>
            </a:fld>
            <a:endParaRPr lang="en-US" dirty="0"/>
          </a:p>
        </p:txBody>
      </p:sp>
    </p:spTree>
    <p:extLst>
      <p:ext uri="{BB962C8B-B14F-4D97-AF65-F5344CB8AC3E}">
        <p14:creationId xmlns:p14="http://schemas.microsoft.com/office/powerpoint/2010/main" val="288450634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76120C3E-329B-408F-ABD5-E851C697FF6D}" type="datetime1">
              <a:rPr lang="en-US" smtClean="0"/>
              <a:t>12/14/2012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708ADCC-D3CD-C94F-8BCF-C2964FC6869D}" type="slidenum">
              <a:rPr lang="en-US"/>
              <a:pPr>
                <a:defRPr/>
              </a:pPr>
              <a:t>‹#›</a:t>
            </a:fld>
            <a:endParaRPr lang="en-US" dirty="0"/>
          </a:p>
        </p:txBody>
      </p:sp>
    </p:spTree>
    <p:extLst>
      <p:ext uri="{BB962C8B-B14F-4D97-AF65-F5344CB8AC3E}">
        <p14:creationId xmlns:p14="http://schemas.microsoft.com/office/powerpoint/2010/main" val="101833652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75570888-7E32-4D85-9073-354FA831EE51}" type="datetime1">
              <a:rPr lang="en-US" smtClean="0"/>
              <a:t>12/14/2012</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F8457CE4-E225-774A-9249-292B5807F5E7}" type="slidenum">
              <a:rPr lang="en-US"/>
              <a:pPr>
                <a:defRPr/>
              </a:pPr>
              <a:t>‹#›</a:t>
            </a:fld>
            <a:endParaRPr lang="en-US" dirty="0"/>
          </a:p>
        </p:txBody>
      </p:sp>
    </p:spTree>
    <p:extLst>
      <p:ext uri="{BB962C8B-B14F-4D97-AF65-F5344CB8AC3E}">
        <p14:creationId xmlns:p14="http://schemas.microsoft.com/office/powerpoint/2010/main" val="127427490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atin typeface="Trajan Pro" pitchFamily="18" charset="0"/>
              </a:defRPr>
            </a:lvl1pPr>
          </a:lstStyle>
          <a:p>
            <a:r>
              <a:rPr lang="en-US" dirty="0"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184389E7-272D-496B-9F22-91C7250530A1}" type="datetime1">
              <a:rPr lang="en-US" smtClean="0"/>
              <a:t>12/14/2012</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8F7E57B2-D218-2543-B1F3-50F8C73AA9FE}" type="slidenum">
              <a:rPr lang="en-US"/>
              <a:pPr>
                <a:defRPr/>
              </a:pPr>
              <a:t>‹#›</a:t>
            </a:fld>
            <a:endParaRPr lang="en-US" dirty="0"/>
          </a:p>
        </p:txBody>
      </p:sp>
    </p:spTree>
    <p:extLst>
      <p:ext uri="{BB962C8B-B14F-4D97-AF65-F5344CB8AC3E}">
        <p14:creationId xmlns:p14="http://schemas.microsoft.com/office/powerpoint/2010/main" val="10516270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E839081-2064-4187-95CC-E26FD0DD48E1}" type="datetime1">
              <a:rPr lang="en-US" smtClean="0"/>
              <a:t>12/14/2012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616DE4E5-189A-6749-A62F-55E6235656EF}" type="slidenum">
              <a:rPr lang="en-US"/>
              <a:pPr>
                <a:defRPr/>
              </a:pPr>
              <a:t>‹#›</a:t>
            </a:fld>
            <a:endParaRPr lang="en-US" dirty="0"/>
          </a:p>
        </p:txBody>
      </p:sp>
    </p:spTree>
    <p:extLst>
      <p:ext uri="{BB962C8B-B14F-4D97-AF65-F5344CB8AC3E}">
        <p14:creationId xmlns:p14="http://schemas.microsoft.com/office/powerpoint/2010/main" val="368350471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ACCE6A0-8EF8-47E4-A010-30DC8CA4D3B1}" type="datetime1">
              <a:rPr lang="en-US" smtClean="0"/>
              <a:t>12/14/2012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873911F-13D9-5149-AD26-CA8FF84BF87B}" type="slidenum">
              <a:rPr lang="en-US"/>
              <a:pPr>
                <a:defRPr/>
              </a:pPr>
              <a:t>‹#›</a:t>
            </a:fld>
            <a:endParaRPr lang="en-US" dirty="0"/>
          </a:p>
        </p:txBody>
      </p:sp>
    </p:spTree>
    <p:extLst>
      <p:ext uri="{BB962C8B-B14F-4D97-AF65-F5344CB8AC3E}">
        <p14:creationId xmlns:p14="http://schemas.microsoft.com/office/powerpoint/2010/main" val="289685350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00">
              <a:srgbClr val="001409"/>
            </a:gs>
            <a:gs pos="2000">
              <a:srgbClr val="005643"/>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endParaRPr lang="en-US" dirty="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smtClean="0">
                <a:solidFill>
                  <a:srgbClr val="898989"/>
                </a:solidFill>
                <a:latin typeface="Calibri" charset="0"/>
              </a:defRPr>
            </a:lvl1pPr>
          </a:lstStyle>
          <a:p>
            <a:pPr>
              <a:defRPr/>
            </a:pPr>
            <a:fld id="{11E534A6-A325-4612-BBDC-3E1110BAC837}" type="datetime1">
              <a:rPr lang="en-US" smtClean="0"/>
              <a:t>12/14/2012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dirty="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smtClean="0">
                <a:solidFill>
                  <a:srgbClr val="898989"/>
                </a:solidFill>
                <a:latin typeface="Calibri" charset="0"/>
              </a:defRPr>
            </a:lvl1pPr>
          </a:lstStyle>
          <a:p>
            <a:pPr>
              <a:defRPr/>
            </a:pPr>
            <a:fld id="{30F92C6D-BE8D-DD4F-81E9-D4989C088BC1}" type="slidenum">
              <a:rPr lang="en-US"/>
              <a:pPr>
                <a:defRPr/>
              </a:pPr>
              <a:t>‹#›</a:t>
            </a:fld>
            <a:endParaRPr lang="en-US" dirty="0"/>
          </a:p>
        </p:txBody>
      </p:sp>
      <p:pic>
        <p:nvPicPr>
          <p:cNvPr id="1031" name="Picture 15" descr="green.template_graphics2.wmf"/>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508000" y="6164263"/>
            <a:ext cx="24638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3"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iming>
    <p:tnLst>
      <p:par>
        <p:cTn id="1" dur="indefinite" restart="never" nodeType="tmRoot"/>
      </p:par>
    </p:tnLst>
  </p:timing>
  <p:hf hdr="0" ftr="0" dt="0"/>
  <p:txStyles>
    <p:titleStyle>
      <a:lvl1pPr algn="ctr" defTabSz="457200" rtl="0" eaLnBrk="1" fontAlgn="base" hangingPunct="1">
        <a:spcBef>
          <a:spcPct val="0"/>
        </a:spcBef>
        <a:spcAft>
          <a:spcPct val="0"/>
        </a:spcAft>
        <a:defRPr sz="4400" kern="1200">
          <a:solidFill>
            <a:srgbClr val="FFCF01"/>
          </a:solidFill>
          <a:latin typeface="+mj-lt"/>
          <a:ea typeface="ＭＳ Ｐゴシック" charset="0"/>
          <a:cs typeface="ＭＳ Ｐゴシック" charset="0"/>
        </a:defRPr>
      </a:lvl1pPr>
      <a:lvl2pPr algn="ctr" defTabSz="457200" rtl="0" eaLnBrk="1" fontAlgn="base" hangingPunct="1">
        <a:spcBef>
          <a:spcPct val="0"/>
        </a:spcBef>
        <a:spcAft>
          <a:spcPct val="0"/>
        </a:spcAft>
        <a:defRPr sz="4400">
          <a:solidFill>
            <a:schemeClr val="bg1"/>
          </a:solidFill>
          <a:latin typeface="Arial" charset="0"/>
          <a:ea typeface="ＭＳ Ｐゴシック" charset="0"/>
          <a:cs typeface="ＭＳ Ｐゴシック" charset="0"/>
        </a:defRPr>
      </a:lvl2pPr>
      <a:lvl3pPr algn="ctr" defTabSz="457200" rtl="0" eaLnBrk="1" fontAlgn="base" hangingPunct="1">
        <a:spcBef>
          <a:spcPct val="0"/>
        </a:spcBef>
        <a:spcAft>
          <a:spcPct val="0"/>
        </a:spcAft>
        <a:defRPr sz="4400">
          <a:solidFill>
            <a:schemeClr val="bg1"/>
          </a:solidFill>
          <a:latin typeface="Arial" charset="0"/>
          <a:ea typeface="ＭＳ Ｐゴシック" charset="0"/>
          <a:cs typeface="ＭＳ Ｐゴシック" charset="0"/>
        </a:defRPr>
      </a:lvl3pPr>
      <a:lvl4pPr algn="ctr" defTabSz="457200" rtl="0" eaLnBrk="1" fontAlgn="base" hangingPunct="1">
        <a:spcBef>
          <a:spcPct val="0"/>
        </a:spcBef>
        <a:spcAft>
          <a:spcPct val="0"/>
        </a:spcAft>
        <a:defRPr sz="4400">
          <a:solidFill>
            <a:schemeClr val="bg1"/>
          </a:solidFill>
          <a:latin typeface="Arial" charset="0"/>
          <a:ea typeface="ＭＳ Ｐゴシック" charset="0"/>
          <a:cs typeface="ＭＳ Ｐゴシック" charset="0"/>
        </a:defRPr>
      </a:lvl4pPr>
      <a:lvl5pPr algn="ctr" defTabSz="457200" rtl="0" eaLnBrk="1" fontAlgn="base" hangingPunct="1">
        <a:spcBef>
          <a:spcPct val="0"/>
        </a:spcBef>
        <a:spcAft>
          <a:spcPct val="0"/>
        </a:spcAft>
        <a:defRPr sz="4400">
          <a:solidFill>
            <a:schemeClr val="bg1"/>
          </a:solidFill>
          <a:latin typeface="Arial" charset="0"/>
          <a:ea typeface="ＭＳ Ｐゴシック" charset="0"/>
          <a:cs typeface="ＭＳ Ｐゴシック"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bg1"/>
          </a:solidFill>
          <a:latin typeface="+mn-lt"/>
          <a:ea typeface="ＭＳ Ｐゴシック" charset="0"/>
          <a:cs typeface="ＭＳ Ｐゴシック" charset="0"/>
        </a:defRPr>
      </a:lvl1pPr>
      <a:lvl2pPr marL="742950" indent="-285750" algn="l" defTabSz="457200" rtl="0" eaLnBrk="1" fontAlgn="base" hangingPunct="1">
        <a:spcBef>
          <a:spcPct val="20000"/>
        </a:spcBef>
        <a:spcAft>
          <a:spcPct val="0"/>
        </a:spcAft>
        <a:buFont typeface="Arial" charset="0"/>
        <a:buChar char="–"/>
        <a:defRPr sz="2800" kern="1200">
          <a:solidFill>
            <a:schemeClr val="bg1"/>
          </a:solidFill>
          <a:latin typeface="+mn-lt"/>
          <a:ea typeface="ＭＳ Ｐゴシック" charset="0"/>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bg1"/>
          </a:solidFill>
          <a:latin typeface="+mn-lt"/>
          <a:ea typeface="ＭＳ Ｐゴシック" charset="0"/>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bg1"/>
          </a:solidFill>
          <a:latin typeface="+mn-lt"/>
          <a:ea typeface="ＭＳ Ｐゴシック" charset="0"/>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bg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90374" y="3314644"/>
            <a:ext cx="7363252" cy="1015663"/>
          </a:xfrm>
          <a:prstGeom prst="rect">
            <a:avLst/>
          </a:prstGeom>
        </p:spPr>
        <p:txBody>
          <a:bodyPr>
            <a:spAutoFit/>
          </a:bodyPr>
          <a:lstStyle/>
          <a:p>
            <a:pPr algn="ctr"/>
            <a:r>
              <a:rPr lang="en-US" sz="3600" dirty="0">
                <a:solidFill>
                  <a:srgbClr val="FFCC00"/>
                </a:solidFill>
                <a:latin typeface="Trajan Pro" pitchFamily="24" charset="0"/>
                <a:ea typeface="Trajan Pro" pitchFamily="24" charset="0"/>
                <a:cs typeface="Trajan Pro" pitchFamily="24" charset="0"/>
              </a:rPr>
              <a:t>ImageNow User’s Group</a:t>
            </a:r>
          </a:p>
          <a:p>
            <a:pPr algn="ctr"/>
            <a:r>
              <a:rPr lang="en-US" sz="2400" dirty="0" smtClean="0">
                <a:solidFill>
                  <a:schemeClr val="bg1"/>
                </a:solidFill>
                <a:latin typeface="Book Antiqua" pitchFamily="18" charset="0"/>
                <a:ea typeface="Trajan Pro" pitchFamily="24" charset="0"/>
                <a:cs typeface="Trajan Pro" pitchFamily="24" charset="0"/>
              </a:rPr>
              <a:t>December 3, 2012</a:t>
            </a:r>
            <a:endParaRPr lang="en-US" sz="2400" dirty="0">
              <a:solidFill>
                <a:schemeClr val="bg1"/>
              </a:solidFill>
              <a:latin typeface="Book Antiqua" pitchFamily="18" charset="0"/>
              <a:ea typeface="Trajan Pro" pitchFamily="24" charset="0"/>
              <a:cs typeface="Trajan Pro" pitchFamily="2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Problems With Linking</a:t>
            </a:r>
            <a:endParaRPr lang="en-US" dirty="0"/>
          </a:p>
        </p:txBody>
      </p:sp>
      <p:sp>
        <p:nvSpPr>
          <p:cNvPr id="3" name="Content Placeholder 2"/>
          <p:cNvSpPr>
            <a:spLocks noGrp="1"/>
          </p:cNvSpPr>
          <p:nvPr>
            <p:ph idx="1"/>
          </p:nvPr>
        </p:nvSpPr>
        <p:spPr>
          <a:xfrm>
            <a:off x="457200" y="1043493"/>
            <a:ext cx="8229600" cy="5031992"/>
          </a:xfrm>
        </p:spPr>
        <p:txBody>
          <a:bodyPr/>
          <a:lstStyle/>
          <a:p>
            <a:pPr marL="0" indent="0">
              <a:buNone/>
            </a:pPr>
            <a:r>
              <a:rPr lang="en-US" dirty="0" smtClean="0"/>
              <a:t>THREE THINGS TO LOOK FOR:</a:t>
            </a:r>
          </a:p>
          <a:p>
            <a:pPr marL="514350" indent="-514350">
              <a:spcBef>
                <a:spcPts val="1200"/>
              </a:spcBef>
              <a:buFont typeface="+mj-lt"/>
              <a:buAutoNum type="arabicPeriod"/>
            </a:pPr>
            <a:r>
              <a:rPr lang="en-US" sz="2800" dirty="0" smtClean="0"/>
              <a:t>Does the Applet Match Your Browser?</a:t>
            </a:r>
          </a:p>
          <a:p>
            <a:pPr lvl="1"/>
            <a:r>
              <a:rPr lang="en-US" sz="2400" i="1" dirty="0" smtClean="0">
                <a:solidFill>
                  <a:srgbClr val="FFFF00"/>
                </a:solidFill>
              </a:rPr>
              <a:t>Check to see if you’re using IE8 or IE9</a:t>
            </a:r>
          </a:p>
          <a:p>
            <a:pPr lvl="1"/>
            <a:r>
              <a:rPr lang="en-US" sz="2400" i="1" dirty="0" smtClean="0">
                <a:solidFill>
                  <a:srgbClr val="FFFF00"/>
                </a:solidFill>
              </a:rPr>
              <a:t>Create or Switch to a new Application Plan</a:t>
            </a:r>
          </a:p>
          <a:p>
            <a:pPr marL="514350" indent="-514350">
              <a:spcBef>
                <a:spcPts val="2400"/>
              </a:spcBef>
              <a:buFont typeface="+mj-lt"/>
              <a:buAutoNum type="arabicPeriod"/>
            </a:pPr>
            <a:r>
              <a:rPr lang="en-US" sz="2800" dirty="0" smtClean="0"/>
              <a:t>Does the Window/Tab Title Match?</a:t>
            </a:r>
          </a:p>
          <a:p>
            <a:pPr lvl="1"/>
            <a:r>
              <a:rPr lang="en-US" sz="2400" i="1" dirty="0" smtClean="0">
                <a:solidFill>
                  <a:srgbClr val="FFFF00"/>
                </a:solidFill>
              </a:rPr>
              <a:t>Peoplesoft Favorite = “Add/Update a Person”</a:t>
            </a:r>
          </a:p>
          <a:p>
            <a:pPr marL="514350" indent="-514350">
              <a:spcBef>
                <a:spcPts val="2400"/>
              </a:spcBef>
              <a:buFont typeface="+mj-lt"/>
              <a:buAutoNum type="arabicPeriod"/>
            </a:pPr>
            <a:r>
              <a:rPr lang="en-US" sz="2800" dirty="0" smtClean="0"/>
              <a:t>Does the Browser Have Extra Toolbars?</a:t>
            </a:r>
          </a:p>
          <a:p>
            <a:pPr lvl="1"/>
            <a:r>
              <a:rPr lang="en-US" sz="2400" i="1" dirty="0" smtClean="0">
                <a:solidFill>
                  <a:srgbClr val="FFFF00"/>
                </a:solidFill>
              </a:rPr>
              <a:t>“Non-native” toolbars change coordinates of data fields</a:t>
            </a:r>
          </a:p>
          <a:p>
            <a:pPr lvl="1"/>
            <a:r>
              <a:rPr lang="en-US" sz="2400" i="1" dirty="0" smtClean="0">
                <a:solidFill>
                  <a:srgbClr val="FFFF00"/>
                </a:solidFill>
              </a:rPr>
              <a:t>Deselect toolbar add-on option when updating Java</a:t>
            </a:r>
          </a:p>
          <a:p>
            <a:pPr marL="457200" lvl="1" indent="0">
              <a:buNone/>
            </a:pPr>
            <a:endParaRPr lang="en-US" sz="2000" dirty="0"/>
          </a:p>
        </p:txBody>
      </p:sp>
      <p:sp>
        <p:nvSpPr>
          <p:cNvPr id="4" name="Slide Number Placeholder 3"/>
          <p:cNvSpPr>
            <a:spLocks noGrp="1"/>
          </p:cNvSpPr>
          <p:nvPr>
            <p:ph type="sldNum" sz="quarter" idx="12"/>
          </p:nvPr>
        </p:nvSpPr>
        <p:spPr/>
        <p:txBody>
          <a:bodyPr/>
          <a:lstStyle/>
          <a:p>
            <a:pPr>
              <a:defRPr/>
            </a:pPr>
            <a:fld id="{B94D6F01-C5DD-F44B-8162-7A3A521E6E82}" type="slidenum">
              <a:rPr lang="en-US" smtClean="0"/>
              <a:pPr>
                <a:defRPr/>
              </a:pPr>
              <a:t>10</a:t>
            </a:fld>
            <a:endParaRPr lang="en-US" dirty="0"/>
          </a:p>
        </p:txBody>
      </p:sp>
    </p:spTree>
    <p:extLst>
      <p:ext uri="{BB962C8B-B14F-4D97-AF65-F5344CB8AC3E}">
        <p14:creationId xmlns:p14="http://schemas.microsoft.com/office/powerpoint/2010/main" val="25542859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latin typeface="Trajan Pro" pitchFamily="18" charset="0"/>
              </a:rPr>
              <a:t>Demonstration</a:t>
            </a:r>
            <a:endParaRPr lang="en-US" dirty="0">
              <a:latin typeface="Trajan Pro" pitchFamily="18" charset="0"/>
            </a:endParaRPr>
          </a:p>
        </p:txBody>
      </p:sp>
      <p:sp>
        <p:nvSpPr>
          <p:cNvPr id="5" name="Content Placeholder 4"/>
          <p:cNvSpPr>
            <a:spLocks noGrp="1"/>
          </p:cNvSpPr>
          <p:nvPr>
            <p:ph idx="1"/>
          </p:nvPr>
        </p:nvSpPr>
        <p:spPr>
          <a:xfrm>
            <a:off x="457200" y="2469275"/>
            <a:ext cx="8229600" cy="1919450"/>
          </a:xfrm>
        </p:spPr>
        <p:txBody>
          <a:bodyPr/>
          <a:lstStyle/>
          <a:p>
            <a:pPr marL="0" indent="0" algn="ctr">
              <a:buNone/>
            </a:pPr>
            <a:r>
              <a:rPr lang="en-US" sz="4000" dirty="0" smtClean="0"/>
              <a:t>Setting Up Capture Profiles</a:t>
            </a:r>
            <a:br>
              <a:rPr lang="en-US" sz="4000" dirty="0" smtClean="0"/>
            </a:br>
            <a:r>
              <a:rPr lang="en-US" sz="4000" dirty="0" smtClean="0"/>
              <a:t>for the ImageNow Printer</a:t>
            </a:r>
          </a:p>
        </p:txBody>
      </p:sp>
      <p:sp>
        <p:nvSpPr>
          <p:cNvPr id="6" name="Slide Number Placeholder 5"/>
          <p:cNvSpPr>
            <a:spLocks noGrp="1"/>
          </p:cNvSpPr>
          <p:nvPr>
            <p:ph type="sldNum" sz="quarter" idx="12"/>
          </p:nvPr>
        </p:nvSpPr>
        <p:spPr/>
        <p:txBody>
          <a:bodyPr/>
          <a:lstStyle/>
          <a:p>
            <a:pPr>
              <a:defRPr/>
            </a:pPr>
            <a:fld id="{B94D6F01-C5DD-F44B-8162-7A3A521E6E82}" type="slidenum">
              <a:rPr lang="en-US" smtClean="0"/>
              <a:pPr>
                <a:defRPr/>
              </a:pPr>
              <a:t>11</a:t>
            </a:fld>
            <a:endParaRPr lang="en-US" dirty="0"/>
          </a:p>
        </p:txBody>
      </p:sp>
    </p:spTree>
    <p:extLst>
      <p:ext uri="{BB962C8B-B14F-4D97-AF65-F5344CB8AC3E}">
        <p14:creationId xmlns:p14="http://schemas.microsoft.com/office/powerpoint/2010/main" val="6111197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Capture Profile Setup</a:t>
            </a:r>
            <a:endParaRPr lang="en-US" dirty="0"/>
          </a:p>
        </p:txBody>
      </p:sp>
      <p:sp>
        <p:nvSpPr>
          <p:cNvPr id="3" name="Content Placeholder 2"/>
          <p:cNvSpPr>
            <a:spLocks noGrp="1"/>
          </p:cNvSpPr>
          <p:nvPr>
            <p:ph idx="1"/>
          </p:nvPr>
        </p:nvSpPr>
        <p:spPr>
          <a:xfrm>
            <a:off x="457200" y="1252429"/>
            <a:ext cx="8229600" cy="4715475"/>
          </a:xfrm>
        </p:spPr>
        <p:txBody>
          <a:bodyPr/>
          <a:lstStyle/>
          <a:p>
            <a:r>
              <a:rPr lang="en-US" dirty="0" smtClean="0"/>
              <a:t>Types of Capture Profiles:</a:t>
            </a:r>
          </a:p>
          <a:p>
            <a:pPr lvl="1"/>
            <a:r>
              <a:rPr lang="en-US" dirty="0" smtClean="0"/>
              <a:t>Printer, Scanner, and File Import</a:t>
            </a:r>
          </a:p>
          <a:p>
            <a:pPr lvl="1"/>
            <a:r>
              <a:rPr lang="en-US" dirty="0" smtClean="0"/>
              <a:t>Profiles are stored on each individual computer</a:t>
            </a:r>
            <a:endParaRPr lang="en-US" dirty="0"/>
          </a:p>
          <a:p>
            <a:pPr>
              <a:spcBef>
                <a:spcPts val="2400"/>
              </a:spcBef>
            </a:pPr>
            <a:r>
              <a:rPr lang="en-US" dirty="0" smtClean="0"/>
              <a:t>ImageNow Printer</a:t>
            </a:r>
          </a:p>
          <a:p>
            <a:pPr lvl="1"/>
            <a:r>
              <a:rPr lang="en-US" dirty="0" smtClean="0"/>
              <a:t>Can Assign Drawer &amp; Document Type</a:t>
            </a:r>
          </a:p>
          <a:p>
            <a:pPr lvl="1"/>
            <a:r>
              <a:rPr lang="en-US" dirty="0" smtClean="0"/>
              <a:t>Can Designate Target Workflow Queue</a:t>
            </a:r>
          </a:p>
          <a:p>
            <a:pPr lvl="1"/>
            <a:r>
              <a:rPr lang="en-US" dirty="0" smtClean="0"/>
              <a:t>Can Immediately Link Document</a:t>
            </a:r>
          </a:p>
          <a:p>
            <a:pPr lvl="1"/>
            <a:r>
              <a:rPr lang="en-US" dirty="0" smtClean="0"/>
              <a:t>Can OCR document for Full-Text Searching</a:t>
            </a:r>
          </a:p>
          <a:p>
            <a:pPr lvl="1"/>
            <a:endParaRPr lang="en-US" dirty="0" smtClean="0"/>
          </a:p>
          <a:p>
            <a:pPr marL="457200" lvl="1" indent="0">
              <a:buNone/>
            </a:pPr>
            <a:endParaRPr lang="en-US" sz="2000" dirty="0"/>
          </a:p>
        </p:txBody>
      </p:sp>
      <p:sp>
        <p:nvSpPr>
          <p:cNvPr id="4" name="Slide Number Placeholder 3"/>
          <p:cNvSpPr>
            <a:spLocks noGrp="1"/>
          </p:cNvSpPr>
          <p:nvPr>
            <p:ph type="sldNum" sz="quarter" idx="12"/>
          </p:nvPr>
        </p:nvSpPr>
        <p:spPr/>
        <p:txBody>
          <a:bodyPr/>
          <a:lstStyle/>
          <a:p>
            <a:pPr>
              <a:defRPr/>
            </a:pPr>
            <a:fld id="{B94D6F01-C5DD-F44B-8162-7A3A521E6E82}" type="slidenum">
              <a:rPr lang="en-US" smtClean="0"/>
              <a:pPr>
                <a:defRPr/>
              </a:pPr>
              <a:t>12</a:t>
            </a:fld>
            <a:endParaRPr lang="en-US" dirty="0"/>
          </a:p>
        </p:txBody>
      </p:sp>
    </p:spTree>
    <p:extLst>
      <p:ext uri="{BB962C8B-B14F-4D97-AF65-F5344CB8AC3E}">
        <p14:creationId xmlns:p14="http://schemas.microsoft.com/office/powerpoint/2010/main" val="39743829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Capture Profile Setup</a:t>
            </a:r>
            <a:endParaRPr lang="en-US" dirty="0"/>
          </a:p>
        </p:txBody>
      </p:sp>
      <p:sp>
        <p:nvSpPr>
          <p:cNvPr id="3" name="Content Placeholder 2"/>
          <p:cNvSpPr>
            <a:spLocks noGrp="1"/>
          </p:cNvSpPr>
          <p:nvPr>
            <p:ph idx="1"/>
          </p:nvPr>
        </p:nvSpPr>
        <p:spPr>
          <a:xfrm>
            <a:off x="457200" y="1252429"/>
            <a:ext cx="8229600" cy="4715475"/>
          </a:xfrm>
        </p:spPr>
        <p:txBody>
          <a:bodyPr/>
          <a:lstStyle/>
          <a:p>
            <a:r>
              <a:rPr lang="en-US" dirty="0" smtClean="0"/>
              <a:t>Send to Workflow</a:t>
            </a:r>
          </a:p>
          <a:p>
            <a:pPr lvl="1"/>
            <a:r>
              <a:rPr lang="en-US" sz="2400" i="1" dirty="0" smtClean="0">
                <a:solidFill>
                  <a:srgbClr val="FFFF00"/>
                </a:solidFill>
              </a:rPr>
              <a:t>Send document to a pre-determined workflow queue</a:t>
            </a:r>
          </a:p>
          <a:p>
            <a:pPr lvl="1"/>
            <a:r>
              <a:rPr lang="en-US" sz="2400" i="1" dirty="0" smtClean="0">
                <a:solidFill>
                  <a:srgbClr val="FFFF00"/>
                </a:solidFill>
              </a:rPr>
              <a:t>One “sorting” queue preferred over multiple profiles</a:t>
            </a:r>
            <a:endParaRPr lang="en-US" i="1" dirty="0" smtClean="0">
              <a:solidFill>
                <a:srgbClr val="FFFF00"/>
              </a:solidFill>
            </a:endParaRPr>
          </a:p>
          <a:p>
            <a:pPr>
              <a:spcBef>
                <a:spcPts val="2400"/>
              </a:spcBef>
            </a:pPr>
            <a:r>
              <a:rPr lang="en-US" dirty="0" smtClean="0"/>
              <a:t>Send to Archive</a:t>
            </a:r>
          </a:p>
          <a:p>
            <a:pPr lvl="1"/>
            <a:r>
              <a:rPr lang="en-US" sz="2400" i="1" dirty="0">
                <a:solidFill>
                  <a:srgbClr val="FFFF00"/>
                </a:solidFill>
              </a:rPr>
              <a:t>Send </a:t>
            </a:r>
            <a:r>
              <a:rPr lang="en-US" sz="2400" i="1" dirty="0" smtClean="0">
                <a:solidFill>
                  <a:srgbClr val="FFFF00"/>
                </a:solidFill>
              </a:rPr>
              <a:t>directly </a:t>
            </a:r>
            <a:r>
              <a:rPr lang="en-US" sz="2400" i="1" dirty="0">
                <a:solidFill>
                  <a:srgbClr val="FFFF00"/>
                </a:solidFill>
              </a:rPr>
              <a:t>to archive if no other processing is needed</a:t>
            </a:r>
          </a:p>
          <a:p>
            <a:pPr>
              <a:spcBef>
                <a:spcPts val="2400"/>
              </a:spcBef>
            </a:pPr>
            <a:r>
              <a:rPr lang="en-US" dirty="0" smtClean="0"/>
              <a:t>Send to Batches</a:t>
            </a:r>
          </a:p>
          <a:p>
            <a:pPr lvl="1"/>
            <a:r>
              <a:rPr lang="en-US" sz="2400" i="1" dirty="0">
                <a:solidFill>
                  <a:srgbClr val="FFFF00"/>
                </a:solidFill>
              </a:rPr>
              <a:t>Send to Batches to be linked later</a:t>
            </a:r>
          </a:p>
          <a:p>
            <a:pPr lvl="1"/>
            <a:r>
              <a:rPr lang="en-US" sz="2400" i="1" dirty="0" smtClean="0">
                <a:solidFill>
                  <a:srgbClr val="FFFF00"/>
                </a:solidFill>
              </a:rPr>
              <a:t>Best Option when </a:t>
            </a:r>
            <a:r>
              <a:rPr lang="en-US" sz="2400" i="1" dirty="0">
                <a:solidFill>
                  <a:srgbClr val="FFFF00"/>
                </a:solidFill>
              </a:rPr>
              <a:t>printing </a:t>
            </a:r>
            <a:r>
              <a:rPr lang="en-US" sz="2400" i="1" dirty="0" smtClean="0">
                <a:solidFill>
                  <a:srgbClr val="FFFF00"/>
                </a:solidFill>
              </a:rPr>
              <a:t>from Internet Explorer</a:t>
            </a:r>
            <a:endParaRPr lang="en-US" sz="2400" i="1" dirty="0">
              <a:solidFill>
                <a:srgbClr val="FFFF00"/>
              </a:solidFill>
            </a:endParaRPr>
          </a:p>
          <a:p>
            <a:pPr marL="457200" lvl="1" indent="0">
              <a:buNone/>
            </a:pPr>
            <a:endParaRPr lang="en-US" sz="2000" dirty="0"/>
          </a:p>
        </p:txBody>
      </p:sp>
      <p:sp>
        <p:nvSpPr>
          <p:cNvPr id="4" name="Slide Number Placeholder 3"/>
          <p:cNvSpPr>
            <a:spLocks noGrp="1"/>
          </p:cNvSpPr>
          <p:nvPr>
            <p:ph type="sldNum" sz="quarter" idx="12"/>
          </p:nvPr>
        </p:nvSpPr>
        <p:spPr/>
        <p:txBody>
          <a:bodyPr/>
          <a:lstStyle/>
          <a:p>
            <a:pPr>
              <a:defRPr/>
            </a:pPr>
            <a:fld id="{B94D6F01-C5DD-F44B-8162-7A3A521E6E82}" type="slidenum">
              <a:rPr lang="en-US" smtClean="0"/>
              <a:pPr>
                <a:defRPr/>
              </a:pPr>
              <a:t>13</a:t>
            </a:fld>
            <a:endParaRPr lang="en-US" dirty="0"/>
          </a:p>
        </p:txBody>
      </p:sp>
    </p:spTree>
    <p:extLst>
      <p:ext uri="{BB962C8B-B14F-4D97-AF65-F5344CB8AC3E}">
        <p14:creationId xmlns:p14="http://schemas.microsoft.com/office/powerpoint/2010/main" val="31590370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Content Placeholder 2"/>
          <p:cNvSpPr>
            <a:spLocks noGrp="1"/>
          </p:cNvSpPr>
          <p:nvPr>
            <p:ph idx="1"/>
          </p:nvPr>
        </p:nvSpPr>
        <p:spPr>
          <a:xfrm>
            <a:off x="457200" y="2240843"/>
            <a:ext cx="8229600" cy="2591474"/>
          </a:xfrm>
        </p:spPr>
        <p:txBody>
          <a:bodyPr/>
          <a:lstStyle/>
          <a:p>
            <a:pPr marL="0" indent="0" algn="ctr">
              <a:buNone/>
            </a:pPr>
            <a:r>
              <a:rPr lang="en-US" sz="3600" i="1" dirty="0" smtClean="0"/>
              <a:t>Sneak Peek of New Product:</a:t>
            </a:r>
          </a:p>
          <a:p>
            <a:pPr marL="0" indent="0" algn="ctr">
              <a:buNone/>
            </a:pPr>
            <a:r>
              <a:rPr lang="en-US" sz="3600" i="1" dirty="0" smtClean="0">
                <a:solidFill>
                  <a:srgbClr val="FFFF00"/>
                </a:solidFill>
              </a:rPr>
              <a:t>Perceptive </a:t>
            </a:r>
            <a:r>
              <a:rPr lang="en-US" sz="3600" i="1" dirty="0" err="1" smtClean="0">
                <a:solidFill>
                  <a:srgbClr val="FFFF00"/>
                </a:solidFill>
              </a:rPr>
              <a:t>TransForm</a:t>
            </a:r>
            <a:endParaRPr lang="en-US" sz="3600" i="1" dirty="0" smtClean="0">
              <a:solidFill>
                <a:srgbClr val="FFFF00"/>
              </a:solidFill>
            </a:endParaRPr>
          </a:p>
          <a:p>
            <a:pPr marL="0" indent="0" algn="ctr">
              <a:buNone/>
            </a:pPr>
            <a:endParaRPr lang="en-US" sz="3600" i="1" dirty="0">
              <a:solidFill>
                <a:srgbClr val="FFFF00"/>
              </a:solidFill>
            </a:endParaRPr>
          </a:p>
          <a:p>
            <a:pPr marL="0" indent="0" algn="ctr">
              <a:buNone/>
            </a:pPr>
            <a:r>
              <a:rPr lang="en-US" sz="2400" i="1" dirty="0" smtClean="0"/>
              <a:t>*(brochure available on web site)*</a:t>
            </a:r>
            <a:endParaRPr lang="en-US" sz="2000" i="1" dirty="0"/>
          </a:p>
        </p:txBody>
      </p:sp>
      <p:sp>
        <p:nvSpPr>
          <p:cNvPr id="4" name="Slide Number Placeholder 3"/>
          <p:cNvSpPr>
            <a:spLocks noGrp="1"/>
          </p:cNvSpPr>
          <p:nvPr>
            <p:ph type="sldNum" sz="quarter" idx="12"/>
          </p:nvPr>
        </p:nvSpPr>
        <p:spPr/>
        <p:txBody>
          <a:bodyPr/>
          <a:lstStyle/>
          <a:p>
            <a:pPr>
              <a:defRPr/>
            </a:pPr>
            <a:fld id="{B94D6F01-C5DD-F44B-8162-7A3A521E6E82}" type="slidenum">
              <a:rPr lang="en-US" smtClean="0"/>
              <a:pPr>
                <a:defRPr/>
              </a:pPr>
              <a:t>14</a:t>
            </a:fld>
            <a:endParaRPr lang="en-US" dirty="0"/>
          </a:p>
        </p:txBody>
      </p:sp>
    </p:spTree>
    <p:extLst>
      <p:ext uri="{BB962C8B-B14F-4D97-AF65-F5344CB8AC3E}">
        <p14:creationId xmlns:p14="http://schemas.microsoft.com/office/powerpoint/2010/main" val="4448565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Perceptive </a:t>
            </a:r>
            <a:r>
              <a:rPr lang="en-US" dirty="0" err="1" smtClean="0"/>
              <a:t>TransForm</a:t>
            </a:r>
            <a:endParaRPr lang="en-US" dirty="0"/>
          </a:p>
        </p:txBody>
      </p:sp>
      <p:sp>
        <p:nvSpPr>
          <p:cNvPr id="3" name="Content Placeholder 2"/>
          <p:cNvSpPr>
            <a:spLocks noGrp="1"/>
          </p:cNvSpPr>
          <p:nvPr>
            <p:ph idx="1"/>
          </p:nvPr>
        </p:nvSpPr>
        <p:spPr>
          <a:xfrm>
            <a:off x="457200" y="1144849"/>
            <a:ext cx="8229600" cy="4715475"/>
          </a:xfrm>
        </p:spPr>
        <p:txBody>
          <a:bodyPr/>
          <a:lstStyle/>
          <a:p>
            <a:pPr marL="0" indent="0">
              <a:spcBef>
                <a:spcPts val="0"/>
              </a:spcBef>
              <a:spcAft>
                <a:spcPts val="600"/>
              </a:spcAft>
              <a:buNone/>
            </a:pPr>
            <a:r>
              <a:rPr lang="en-US" dirty="0" smtClean="0"/>
              <a:t>ADVANTAGES OVER </a:t>
            </a:r>
            <a:r>
              <a:rPr lang="en-US" dirty="0" err="1" smtClean="0"/>
              <a:t>eFORMS</a:t>
            </a:r>
            <a:r>
              <a:rPr lang="en-US" dirty="0" smtClean="0"/>
              <a:t>:</a:t>
            </a:r>
          </a:p>
          <a:p>
            <a:r>
              <a:rPr lang="en-US" sz="2800" dirty="0" smtClean="0"/>
              <a:t>Quicker Turnaround Time</a:t>
            </a:r>
          </a:p>
          <a:p>
            <a:pPr lvl="1"/>
            <a:r>
              <a:rPr lang="en-US" sz="2400" i="1" dirty="0" smtClean="0">
                <a:solidFill>
                  <a:srgbClr val="FFFF00"/>
                </a:solidFill>
              </a:rPr>
              <a:t>Less development time required</a:t>
            </a:r>
          </a:p>
          <a:p>
            <a:pPr lvl="1"/>
            <a:r>
              <a:rPr lang="en-US" sz="2400" i="1" dirty="0" smtClean="0">
                <a:solidFill>
                  <a:srgbClr val="FFFF00"/>
                </a:solidFill>
              </a:rPr>
              <a:t>Less training needed to create forms</a:t>
            </a:r>
          </a:p>
          <a:p>
            <a:pPr lvl="1"/>
            <a:r>
              <a:rPr lang="en-US" sz="2400" i="1" dirty="0" smtClean="0">
                <a:solidFill>
                  <a:srgbClr val="FFFF00"/>
                </a:solidFill>
              </a:rPr>
              <a:t>Easy conversion for existing PDF forms</a:t>
            </a:r>
          </a:p>
          <a:p>
            <a:pPr>
              <a:spcBef>
                <a:spcPts val="1200"/>
              </a:spcBef>
            </a:pPr>
            <a:r>
              <a:rPr lang="en-US" sz="2800" dirty="0" smtClean="0"/>
              <a:t>Accessible on Mobile Devices</a:t>
            </a:r>
          </a:p>
          <a:p>
            <a:pPr>
              <a:spcBef>
                <a:spcPts val="1200"/>
              </a:spcBef>
            </a:pPr>
            <a:r>
              <a:rPr lang="en-US" sz="2800" dirty="0" smtClean="0"/>
              <a:t>Doesn’t Rely on Browser Plug-ins (like Java)</a:t>
            </a:r>
          </a:p>
          <a:p>
            <a:pPr>
              <a:spcBef>
                <a:spcPts val="1200"/>
              </a:spcBef>
            </a:pPr>
            <a:r>
              <a:rPr lang="en-US" sz="2800" dirty="0" smtClean="0"/>
              <a:t>Format Flexibility</a:t>
            </a:r>
          </a:p>
          <a:p>
            <a:pPr lvl="1">
              <a:spcBef>
                <a:spcPts val="600"/>
              </a:spcBef>
            </a:pPr>
            <a:r>
              <a:rPr lang="en-US" sz="2400" i="1" dirty="0" smtClean="0">
                <a:solidFill>
                  <a:srgbClr val="FFFF00"/>
                </a:solidFill>
              </a:rPr>
              <a:t>Web forms could be directly printed into Paper format</a:t>
            </a:r>
            <a:endParaRPr lang="en-US" sz="2400" i="1" dirty="0">
              <a:solidFill>
                <a:srgbClr val="FFFF00"/>
              </a:solidFill>
            </a:endParaRPr>
          </a:p>
          <a:p>
            <a:pPr>
              <a:spcBef>
                <a:spcPts val="2400"/>
              </a:spcBef>
            </a:pPr>
            <a:endParaRPr lang="en-US" sz="2800" i="1" dirty="0" smtClean="0">
              <a:solidFill>
                <a:srgbClr val="FFFF00"/>
              </a:solidFill>
            </a:endParaRPr>
          </a:p>
        </p:txBody>
      </p:sp>
      <p:sp>
        <p:nvSpPr>
          <p:cNvPr id="4" name="Slide Number Placeholder 3"/>
          <p:cNvSpPr>
            <a:spLocks noGrp="1"/>
          </p:cNvSpPr>
          <p:nvPr>
            <p:ph type="sldNum" sz="quarter" idx="12"/>
          </p:nvPr>
        </p:nvSpPr>
        <p:spPr/>
        <p:txBody>
          <a:bodyPr/>
          <a:lstStyle/>
          <a:p>
            <a:pPr>
              <a:defRPr/>
            </a:pPr>
            <a:fld id="{B94D6F01-C5DD-F44B-8162-7A3A521E6E82}" type="slidenum">
              <a:rPr lang="en-US" smtClean="0"/>
              <a:pPr>
                <a:defRPr/>
              </a:pPr>
              <a:t>15</a:t>
            </a:fld>
            <a:endParaRPr lang="en-US" dirty="0"/>
          </a:p>
        </p:txBody>
      </p:sp>
    </p:spTree>
    <p:extLst>
      <p:ext uri="{BB962C8B-B14F-4D97-AF65-F5344CB8AC3E}">
        <p14:creationId xmlns:p14="http://schemas.microsoft.com/office/powerpoint/2010/main" val="7377194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2504433"/>
            <a:ext cx="8229600" cy="1143000"/>
          </a:xfrm>
        </p:spPr>
        <p:txBody>
          <a:bodyPr/>
          <a:lstStyle/>
          <a:p>
            <a:r>
              <a:rPr lang="en-US" sz="6000" dirty="0" smtClean="0"/>
              <a:t>Questions???</a:t>
            </a:r>
            <a:endParaRPr lang="en-US" sz="6000" dirty="0"/>
          </a:p>
        </p:txBody>
      </p:sp>
      <p:sp>
        <p:nvSpPr>
          <p:cNvPr id="4" name="Slide Number Placeholder 3"/>
          <p:cNvSpPr>
            <a:spLocks noGrp="1"/>
          </p:cNvSpPr>
          <p:nvPr>
            <p:ph type="sldNum" sz="quarter" idx="12"/>
          </p:nvPr>
        </p:nvSpPr>
        <p:spPr/>
        <p:txBody>
          <a:bodyPr/>
          <a:lstStyle/>
          <a:p>
            <a:pPr>
              <a:defRPr/>
            </a:pPr>
            <a:fld id="{B94D6F01-C5DD-F44B-8162-7A3A521E6E82}" type="slidenum">
              <a:rPr lang="en-US" smtClean="0"/>
              <a:pPr>
                <a:defRPr/>
              </a:pPr>
              <a:t>16</a:t>
            </a:fld>
            <a:endParaRPr lang="en-US" dirty="0"/>
          </a:p>
        </p:txBody>
      </p:sp>
    </p:spTree>
    <p:extLst>
      <p:ext uri="{BB962C8B-B14F-4D97-AF65-F5344CB8AC3E}">
        <p14:creationId xmlns:p14="http://schemas.microsoft.com/office/powerpoint/2010/main" val="754494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Until Next Time…</a:t>
            </a:r>
            <a:endParaRPr lang="en-US" dirty="0"/>
          </a:p>
        </p:txBody>
      </p:sp>
      <p:sp>
        <p:nvSpPr>
          <p:cNvPr id="3" name="Content Placeholder 2"/>
          <p:cNvSpPr>
            <a:spLocks noGrp="1"/>
          </p:cNvSpPr>
          <p:nvPr>
            <p:ph idx="1"/>
          </p:nvPr>
        </p:nvSpPr>
        <p:spPr>
          <a:xfrm>
            <a:off x="457200" y="1574349"/>
            <a:ext cx="8229600" cy="4286795"/>
          </a:xfrm>
        </p:spPr>
        <p:txBody>
          <a:bodyPr/>
          <a:lstStyle/>
          <a:p>
            <a:r>
              <a:rPr lang="en-US" dirty="0" smtClean="0"/>
              <a:t>Topics/Demos for Next Meeting???</a:t>
            </a:r>
          </a:p>
          <a:p>
            <a:pPr marL="457200" lvl="1" indent="0">
              <a:buNone/>
            </a:pPr>
            <a:endParaRPr lang="en-US" sz="2000" dirty="0" smtClean="0"/>
          </a:p>
          <a:p>
            <a:r>
              <a:rPr lang="en-US" dirty="0" smtClean="0"/>
              <a:t>R&amp;R Web site – “Document </a:t>
            </a:r>
            <a:r>
              <a:rPr lang="en-US" dirty="0"/>
              <a:t>Imaging</a:t>
            </a:r>
            <a:r>
              <a:rPr lang="en-US" dirty="0" smtClean="0"/>
              <a:t>”</a:t>
            </a:r>
          </a:p>
          <a:p>
            <a:pPr lvl="1"/>
            <a:r>
              <a:rPr lang="en-US" dirty="0" smtClean="0">
                <a:solidFill>
                  <a:srgbClr val="FFFF00"/>
                </a:solidFill>
              </a:rPr>
              <a:t>www.ndsu.edu/registrar/imaging</a:t>
            </a:r>
          </a:p>
          <a:p>
            <a:pPr marL="457200" lvl="1" indent="0">
              <a:buNone/>
            </a:pPr>
            <a:endParaRPr lang="en-US" sz="2000" dirty="0" smtClean="0"/>
          </a:p>
          <a:p>
            <a:r>
              <a:rPr lang="en-US" dirty="0" smtClean="0"/>
              <a:t>User Group Listserv:</a:t>
            </a:r>
          </a:p>
          <a:p>
            <a:pPr lvl="1"/>
            <a:r>
              <a:rPr lang="en-US" sz="2400" dirty="0" smtClean="0">
                <a:solidFill>
                  <a:srgbClr val="FFFF00"/>
                </a:solidFill>
              </a:rPr>
              <a:t>NDSU-IMAGENOW-USERS-GROUP@listserv.nodak.edu</a:t>
            </a:r>
            <a:endParaRPr lang="en-US" sz="2400" dirty="0">
              <a:solidFill>
                <a:srgbClr val="FFFF00"/>
              </a:solidFill>
            </a:endParaRPr>
          </a:p>
        </p:txBody>
      </p:sp>
      <p:sp>
        <p:nvSpPr>
          <p:cNvPr id="4" name="Slide Number Placeholder 3"/>
          <p:cNvSpPr>
            <a:spLocks noGrp="1"/>
          </p:cNvSpPr>
          <p:nvPr>
            <p:ph type="sldNum" sz="quarter" idx="12"/>
          </p:nvPr>
        </p:nvSpPr>
        <p:spPr/>
        <p:txBody>
          <a:bodyPr/>
          <a:lstStyle/>
          <a:p>
            <a:pPr>
              <a:defRPr/>
            </a:pPr>
            <a:fld id="{B94D6F01-C5DD-F44B-8162-7A3A521E6E82}" type="slidenum">
              <a:rPr lang="en-US" smtClean="0"/>
              <a:pPr>
                <a:defRPr/>
              </a:pPr>
              <a:t>17</a:t>
            </a:fld>
            <a:endParaRPr lang="en-US" dirty="0"/>
          </a:p>
        </p:txBody>
      </p:sp>
    </p:spTree>
    <p:extLst>
      <p:ext uri="{BB962C8B-B14F-4D97-AF65-F5344CB8AC3E}">
        <p14:creationId xmlns:p14="http://schemas.microsoft.com/office/powerpoint/2010/main" val="1596945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B94D6F01-C5DD-F44B-8162-7A3A521E6E82}" type="slidenum">
              <a:rPr lang="en-US" smtClean="0"/>
              <a:pPr>
                <a:defRPr/>
              </a:pPr>
              <a:t>18</a:t>
            </a:fld>
            <a:endParaRPr lang="en-US" dirty="0"/>
          </a:p>
        </p:txBody>
      </p:sp>
    </p:spTree>
    <p:extLst>
      <p:ext uri="{BB962C8B-B14F-4D97-AF65-F5344CB8AC3E}">
        <p14:creationId xmlns:p14="http://schemas.microsoft.com/office/powerpoint/2010/main" val="1071487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latin typeface="Trajan Pro" pitchFamily="18" charset="0"/>
              </a:rPr>
              <a:t>User Group Goals</a:t>
            </a:r>
            <a:endParaRPr lang="en-US" dirty="0">
              <a:latin typeface="Trajan Pro" pitchFamily="18" charset="0"/>
            </a:endParaRPr>
          </a:p>
        </p:txBody>
      </p:sp>
      <p:sp>
        <p:nvSpPr>
          <p:cNvPr id="5" name="Content Placeholder 4"/>
          <p:cNvSpPr>
            <a:spLocks noGrp="1"/>
          </p:cNvSpPr>
          <p:nvPr>
            <p:ph idx="1"/>
          </p:nvPr>
        </p:nvSpPr>
        <p:spPr/>
        <p:txBody>
          <a:bodyPr/>
          <a:lstStyle/>
          <a:p>
            <a:r>
              <a:rPr lang="en-US" dirty="0" smtClean="0">
                <a:latin typeface="Calibri" pitchFamily="34" charset="0"/>
                <a:cs typeface="Calibri" pitchFamily="34" charset="0"/>
              </a:rPr>
              <a:t>Communicate &amp; Share Ideas with Others</a:t>
            </a:r>
          </a:p>
          <a:p>
            <a:pPr lvl="1"/>
            <a:r>
              <a:rPr lang="en-US" dirty="0" smtClean="0"/>
              <a:t>Discuss What Works / Best Practices</a:t>
            </a:r>
          </a:p>
          <a:p>
            <a:pPr lvl="1"/>
            <a:r>
              <a:rPr lang="en-US" dirty="0" smtClean="0">
                <a:latin typeface="Calibri" pitchFamily="34" charset="0"/>
                <a:cs typeface="Calibri" pitchFamily="34" charset="0"/>
              </a:rPr>
              <a:t>Discuss Common Problems &amp; Issues</a:t>
            </a:r>
          </a:p>
          <a:p>
            <a:pPr lvl="1"/>
            <a:r>
              <a:rPr lang="en-US" dirty="0" smtClean="0"/>
              <a:t>Coordinate Efforts between Offices</a:t>
            </a:r>
          </a:p>
          <a:p>
            <a:pPr lvl="1"/>
            <a:r>
              <a:rPr lang="en-US" dirty="0" smtClean="0">
                <a:latin typeface="Calibri" pitchFamily="34" charset="0"/>
                <a:cs typeface="Calibri" pitchFamily="34" charset="0"/>
              </a:rPr>
              <a:t>Share Knowledge &amp; Coordinate Training</a:t>
            </a:r>
          </a:p>
          <a:p>
            <a:pPr marL="457200" lvl="1" indent="0">
              <a:buNone/>
            </a:pPr>
            <a:endParaRPr lang="en-US" sz="2000" dirty="0" smtClean="0">
              <a:latin typeface="Calibri" pitchFamily="34" charset="0"/>
              <a:cs typeface="Calibri" pitchFamily="34" charset="0"/>
            </a:endParaRPr>
          </a:p>
          <a:p>
            <a:r>
              <a:rPr lang="en-US" dirty="0" smtClean="0"/>
              <a:t>Promote use of ImageNow across campus</a:t>
            </a:r>
            <a:endParaRPr lang="en-US" dirty="0">
              <a:latin typeface="Calibri" pitchFamily="34" charset="0"/>
              <a:cs typeface="Calibri" pitchFamily="34" charset="0"/>
            </a:endParaRPr>
          </a:p>
        </p:txBody>
      </p:sp>
      <p:sp>
        <p:nvSpPr>
          <p:cNvPr id="6" name="Slide Number Placeholder 5"/>
          <p:cNvSpPr>
            <a:spLocks noGrp="1"/>
          </p:cNvSpPr>
          <p:nvPr>
            <p:ph type="sldNum" sz="quarter" idx="12"/>
          </p:nvPr>
        </p:nvSpPr>
        <p:spPr/>
        <p:txBody>
          <a:bodyPr/>
          <a:lstStyle/>
          <a:p>
            <a:pPr>
              <a:defRPr/>
            </a:pPr>
            <a:fld id="{B94D6F01-C5DD-F44B-8162-7A3A521E6E82}" type="slidenum">
              <a:rPr lang="en-US" smtClean="0"/>
              <a:pPr>
                <a:defRPr/>
              </a:pPr>
              <a:t>2</a:t>
            </a:fld>
            <a:endParaRPr lang="en-US" dirty="0"/>
          </a:p>
        </p:txBody>
      </p:sp>
    </p:spTree>
    <p:extLst>
      <p:ext uri="{BB962C8B-B14F-4D97-AF65-F5344CB8AC3E}">
        <p14:creationId xmlns:p14="http://schemas.microsoft.com/office/powerpoint/2010/main" val="10768898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Today’s Agenda</a:t>
            </a:r>
            <a:endParaRPr lang="en-US" dirty="0"/>
          </a:p>
        </p:txBody>
      </p:sp>
      <p:sp>
        <p:nvSpPr>
          <p:cNvPr id="3" name="Content Placeholder 2"/>
          <p:cNvSpPr>
            <a:spLocks noGrp="1"/>
          </p:cNvSpPr>
          <p:nvPr>
            <p:ph idx="1"/>
          </p:nvPr>
        </p:nvSpPr>
        <p:spPr/>
        <p:txBody>
          <a:bodyPr/>
          <a:lstStyle/>
          <a:p>
            <a:pPr>
              <a:spcAft>
                <a:spcPts val="1200"/>
              </a:spcAft>
            </a:pPr>
            <a:r>
              <a:rPr lang="en-US" dirty="0" smtClean="0"/>
              <a:t>Introductions &amp; Office Updates</a:t>
            </a:r>
          </a:p>
          <a:p>
            <a:pPr>
              <a:spcAft>
                <a:spcPts val="1200"/>
              </a:spcAft>
            </a:pPr>
            <a:r>
              <a:rPr lang="en-US" dirty="0" smtClean="0"/>
              <a:t>Participating Office Review</a:t>
            </a:r>
          </a:p>
          <a:p>
            <a:pPr>
              <a:spcAft>
                <a:spcPts val="1200"/>
              </a:spcAft>
            </a:pPr>
            <a:r>
              <a:rPr lang="en-US" dirty="0" smtClean="0"/>
              <a:t>News &amp; Notes</a:t>
            </a:r>
          </a:p>
          <a:p>
            <a:pPr>
              <a:spcAft>
                <a:spcPts val="1200"/>
              </a:spcAft>
            </a:pPr>
            <a:r>
              <a:rPr lang="en-US" dirty="0" smtClean="0"/>
              <a:t>Demonstration/Discussion Topics</a:t>
            </a:r>
          </a:p>
          <a:p>
            <a:pPr>
              <a:spcAft>
                <a:spcPts val="1200"/>
              </a:spcAft>
            </a:pPr>
            <a:r>
              <a:rPr lang="en-US" dirty="0" smtClean="0"/>
              <a:t>Your Questions</a:t>
            </a:r>
            <a:endParaRPr lang="en-US" dirty="0"/>
          </a:p>
        </p:txBody>
      </p:sp>
      <p:sp>
        <p:nvSpPr>
          <p:cNvPr id="4" name="Slide Number Placeholder 3"/>
          <p:cNvSpPr>
            <a:spLocks noGrp="1"/>
          </p:cNvSpPr>
          <p:nvPr>
            <p:ph type="sldNum" sz="quarter" idx="12"/>
          </p:nvPr>
        </p:nvSpPr>
        <p:spPr/>
        <p:txBody>
          <a:bodyPr/>
          <a:lstStyle/>
          <a:p>
            <a:pPr>
              <a:defRPr/>
            </a:pPr>
            <a:fld id="{B94D6F01-C5DD-F44B-8162-7A3A521E6E82}" type="slidenum">
              <a:rPr lang="en-US" smtClean="0"/>
              <a:pPr>
                <a:defRPr/>
              </a:pPr>
              <a:t>3</a:t>
            </a:fld>
            <a:endParaRPr lang="en-US" dirty="0"/>
          </a:p>
        </p:txBody>
      </p:sp>
    </p:spTree>
    <p:extLst>
      <p:ext uri="{BB962C8B-B14F-4D97-AF65-F5344CB8AC3E}">
        <p14:creationId xmlns:p14="http://schemas.microsoft.com/office/powerpoint/2010/main" val="9072084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19610"/>
            <a:ext cx="8229600" cy="1139016"/>
          </a:xfrm>
        </p:spPr>
        <p:txBody>
          <a:bodyPr/>
          <a:lstStyle/>
          <a:p>
            <a:r>
              <a:rPr lang="en-US" dirty="0" smtClean="0"/>
              <a:t>Introductions </a:t>
            </a:r>
            <a:br>
              <a:rPr lang="en-US" dirty="0" smtClean="0"/>
            </a:br>
            <a:r>
              <a:rPr lang="en-US" dirty="0" smtClean="0"/>
              <a:t>&amp; Office Updates</a:t>
            </a:r>
            <a:endParaRPr lang="en-US" dirty="0"/>
          </a:p>
        </p:txBody>
      </p:sp>
      <p:sp>
        <p:nvSpPr>
          <p:cNvPr id="3" name="Content Placeholder 2"/>
          <p:cNvSpPr>
            <a:spLocks noGrp="1"/>
          </p:cNvSpPr>
          <p:nvPr>
            <p:ph idx="1"/>
          </p:nvPr>
        </p:nvSpPr>
        <p:spPr>
          <a:xfrm>
            <a:off x="457200" y="2903456"/>
            <a:ext cx="8229600" cy="1919451"/>
          </a:xfrm>
        </p:spPr>
        <p:txBody>
          <a:bodyPr/>
          <a:lstStyle/>
          <a:p>
            <a:pPr marL="0" indent="0" algn="ctr">
              <a:buNone/>
            </a:pPr>
            <a:r>
              <a:rPr lang="en-US" i="1" dirty="0" smtClean="0"/>
              <a:t>*** Please sign the Attendance Sheet ***</a:t>
            </a:r>
            <a:endParaRPr lang="en-US" i="1" dirty="0"/>
          </a:p>
        </p:txBody>
      </p:sp>
      <p:sp>
        <p:nvSpPr>
          <p:cNvPr id="4" name="Slide Number Placeholder 3"/>
          <p:cNvSpPr>
            <a:spLocks noGrp="1"/>
          </p:cNvSpPr>
          <p:nvPr>
            <p:ph type="sldNum" sz="quarter" idx="12"/>
          </p:nvPr>
        </p:nvSpPr>
        <p:spPr/>
        <p:txBody>
          <a:bodyPr/>
          <a:lstStyle/>
          <a:p>
            <a:pPr>
              <a:defRPr/>
            </a:pPr>
            <a:fld id="{B94D6F01-C5DD-F44B-8162-7A3A521E6E82}" type="slidenum">
              <a:rPr lang="en-US" smtClean="0"/>
              <a:pPr>
                <a:defRPr/>
              </a:pPr>
              <a:t>4</a:t>
            </a:fld>
            <a:endParaRPr lang="en-US" dirty="0"/>
          </a:p>
        </p:txBody>
      </p:sp>
    </p:spTree>
    <p:extLst>
      <p:ext uri="{BB962C8B-B14F-4D97-AF65-F5344CB8AC3E}">
        <p14:creationId xmlns:p14="http://schemas.microsoft.com/office/powerpoint/2010/main" val="538651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28744"/>
            <a:ext cx="8229600" cy="709715"/>
          </a:xfrm>
        </p:spPr>
        <p:txBody>
          <a:bodyPr/>
          <a:lstStyle/>
          <a:p>
            <a:r>
              <a:rPr lang="en-US" sz="4000" dirty="0" smtClean="0">
                <a:solidFill>
                  <a:srgbClr val="FFFF00"/>
                </a:solidFill>
              </a:rPr>
              <a:t>Participating Offices</a:t>
            </a:r>
            <a:endParaRPr lang="en-US" sz="4000" dirty="0">
              <a:solidFill>
                <a:srgbClr val="FFFF00"/>
              </a:solidFill>
            </a:endParaRPr>
          </a:p>
        </p:txBody>
      </p:sp>
      <p:sp>
        <p:nvSpPr>
          <p:cNvPr id="4" name="Slide Number Placeholder 3"/>
          <p:cNvSpPr>
            <a:spLocks noGrp="1"/>
          </p:cNvSpPr>
          <p:nvPr>
            <p:ph type="sldNum" sz="quarter" idx="12"/>
          </p:nvPr>
        </p:nvSpPr>
        <p:spPr/>
        <p:txBody>
          <a:bodyPr/>
          <a:lstStyle/>
          <a:p>
            <a:pPr>
              <a:defRPr/>
            </a:pPr>
            <a:fld id="{B94D6F01-C5DD-F44B-8162-7A3A521E6E82}" type="slidenum">
              <a:rPr lang="en-US" smtClean="0"/>
              <a:pPr>
                <a:defRPr/>
              </a:pPr>
              <a:t>5</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3992859824"/>
              </p:ext>
            </p:extLst>
          </p:nvPr>
        </p:nvGraphicFramePr>
        <p:xfrm>
          <a:off x="438150" y="1013996"/>
          <a:ext cx="8267700" cy="4954073"/>
        </p:xfrm>
        <a:graphic>
          <a:graphicData uri="http://schemas.openxmlformats.org/drawingml/2006/table">
            <a:tbl>
              <a:tblPr firstRow="1" bandRow="1">
                <a:tableStyleId>{073A0DAA-6AF3-43AB-8588-CEC1D06C72B9}</a:tableStyleId>
              </a:tblPr>
              <a:tblGrid>
                <a:gridCol w="3122631"/>
                <a:gridCol w="1715023"/>
                <a:gridCol w="1715023"/>
                <a:gridCol w="1715023"/>
              </a:tblGrid>
              <a:tr h="352055">
                <a:tc>
                  <a:txBody>
                    <a:bodyPr/>
                    <a:lstStyle/>
                    <a:p>
                      <a:pPr algn="ctr"/>
                      <a:r>
                        <a:rPr lang="en-US" sz="1700" dirty="0" smtClean="0">
                          <a:latin typeface="Calibri" pitchFamily="34" charset="0"/>
                          <a:cs typeface="Calibri" pitchFamily="34" charset="0"/>
                        </a:rPr>
                        <a:t>Office</a:t>
                      </a:r>
                      <a:endParaRPr lang="en-US" sz="1700" dirty="0">
                        <a:latin typeface="Calibri" pitchFamily="34" charset="0"/>
                        <a:cs typeface="Calibri" pitchFamily="34" charset="0"/>
                      </a:endParaRPr>
                    </a:p>
                  </a:txBody>
                  <a:tcPr marL="87799" marR="87799" marT="43899" marB="43899" anchor="ctr"/>
                </a:tc>
                <a:tc>
                  <a:txBody>
                    <a:bodyPr/>
                    <a:lstStyle/>
                    <a:p>
                      <a:pPr algn="ctr"/>
                      <a:r>
                        <a:rPr lang="en-US" sz="1700" dirty="0" smtClean="0">
                          <a:latin typeface="Calibri" pitchFamily="34" charset="0"/>
                          <a:cs typeface="Calibri" pitchFamily="34" charset="0"/>
                        </a:rPr>
                        <a:t># of Users</a:t>
                      </a:r>
                      <a:endParaRPr lang="en-US" sz="1700" dirty="0">
                        <a:latin typeface="Calibri" pitchFamily="34" charset="0"/>
                        <a:cs typeface="Calibri" pitchFamily="34" charset="0"/>
                      </a:endParaRPr>
                    </a:p>
                  </a:txBody>
                  <a:tcPr marL="87799" marR="87799" marT="43899" marB="43899" anchor="ctr"/>
                </a:tc>
                <a:tc>
                  <a:txBody>
                    <a:bodyPr/>
                    <a:lstStyle/>
                    <a:p>
                      <a:pPr algn="ctr"/>
                      <a:r>
                        <a:rPr lang="en-US" sz="1700" dirty="0" smtClean="0">
                          <a:latin typeface="Calibri" pitchFamily="34" charset="0"/>
                          <a:cs typeface="Calibri" pitchFamily="34" charset="0"/>
                        </a:rPr>
                        <a:t># of Licenses</a:t>
                      </a:r>
                      <a:endParaRPr lang="en-US" sz="1700" dirty="0">
                        <a:latin typeface="Calibri" pitchFamily="34" charset="0"/>
                        <a:cs typeface="Calibri" pitchFamily="34" charset="0"/>
                      </a:endParaRPr>
                    </a:p>
                  </a:txBody>
                  <a:tcPr marL="87799" marR="87799" marT="43899" marB="43899" anchor="ctr"/>
                </a:tc>
                <a:tc>
                  <a:txBody>
                    <a:bodyPr/>
                    <a:lstStyle/>
                    <a:p>
                      <a:pPr algn="ctr"/>
                      <a:r>
                        <a:rPr lang="en-US" sz="1700" dirty="0" smtClean="0">
                          <a:latin typeface="Calibri" pitchFamily="34" charset="0"/>
                          <a:cs typeface="Calibri" pitchFamily="34" charset="0"/>
                        </a:rPr>
                        <a:t># of Scanners</a:t>
                      </a:r>
                      <a:endParaRPr lang="en-US" sz="1700" dirty="0">
                        <a:latin typeface="Calibri" pitchFamily="34" charset="0"/>
                        <a:cs typeface="Calibri" pitchFamily="34" charset="0"/>
                      </a:endParaRPr>
                    </a:p>
                  </a:txBody>
                  <a:tcPr marL="87799" marR="87799" marT="43899" marB="43899" anchor="ctr"/>
                </a:tc>
              </a:tr>
              <a:tr h="352055">
                <a:tc>
                  <a:txBody>
                    <a:bodyPr/>
                    <a:lstStyle/>
                    <a:p>
                      <a:r>
                        <a:rPr lang="en-US" sz="1700" dirty="0" smtClean="0">
                          <a:latin typeface="Calibri" pitchFamily="34" charset="0"/>
                          <a:cs typeface="Calibri" pitchFamily="34" charset="0"/>
                        </a:rPr>
                        <a:t>Admission</a:t>
                      </a:r>
                      <a:endParaRPr lang="en-US" sz="1700" dirty="0">
                        <a:latin typeface="Calibri" pitchFamily="34" charset="0"/>
                        <a:cs typeface="Calibri" pitchFamily="34" charset="0"/>
                      </a:endParaRPr>
                    </a:p>
                  </a:txBody>
                  <a:tcPr marL="87799" marR="87799" marT="43899" marB="43899" anchor="ctr"/>
                </a:tc>
                <a:tc>
                  <a:txBody>
                    <a:bodyPr/>
                    <a:lstStyle/>
                    <a:p>
                      <a:pPr algn="ctr"/>
                      <a:r>
                        <a:rPr lang="en-US" sz="1700" dirty="0" smtClean="0">
                          <a:latin typeface="Calibri" pitchFamily="34" charset="0"/>
                          <a:cs typeface="Calibri" pitchFamily="34" charset="0"/>
                        </a:rPr>
                        <a:t>20</a:t>
                      </a:r>
                      <a:endParaRPr lang="en-US" sz="1700" dirty="0">
                        <a:latin typeface="Calibri" pitchFamily="34" charset="0"/>
                        <a:cs typeface="Calibri" pitchFamily="34" charset="0"/>
                      </a:endParaRPr>
                    </a:p>
                  </a:txBody>
                  <a:tcPr marL="87799" marR="87799" marT="43899" marB="43899" anchor="ctr"/>
                </a:tc>
                <a:tc>
                  <a:txBody>
                    <a:bodyPr/>
                    <a:lstStyle/>
                    <a:p>
                      <a:pPr algn="ctr"/>
                      <a:r>
                        <a:rPr lang="en-US" sz="1700" dirty="0" smtClean="0">
                          <a:latin typeface="Calibri" pitchFamily="34" charset="0"/>
                          <a:cs typeface="Calibri" pitchFamily="34" charset="0"/>
                        </a:rPr>
                        <a:t>10</a:t>
                      </a:r>
                      <a:endParaRPr lang="en-US" sz="1700" dirty="0">
                        <a:latin typeface="Calibri" pitchFamily="34" charset="0"/>
                        <a:cs typeface="Calibri" pitchFamily="34" charset="0"/>
                      </a:endParaRPr>
                    </a:p>
                  </a:txBody>
                  <a:tcPr marL="87799" marR="87799" marT="43899" marB="43899" anchor="ctr"/>
                </a:tc>
                <a:tc>
                  <a:txBody>
                    <a:bodyPr/>
                    <a:lstStyle/>
                    <a:p>
                      <a:pPr algn="ctr"/>
                      <a:r>
                        <a:rPr lang="en-US" sz="1700" dirty="0" smtClean="0">
                          <a:latin typeface="Calibri" pitchFamily="34" charset="0"/>
                          <a:cs typeface="Calibri" pitchFamily="34" charset="0"/>
                        </a:rPr>
                        <a:t>2</a:t>
                      </a:r>
                      <a:endParaRPr lang="en-US" sz="1700" dirty="0">
                        <a:latin typeface="Calibri" pitchFamily="34" charset="0"/>
                        <a:cs typeface="Calibri" pitchFamily="34" charset="0"/>
                      </a:endParaRPr>
                    </a:p>
                  </a:txBody>
                  <a:tcPr marL="87799" marR="87799" marT="43899" marB="43899" anchor="ctr"/>
                </a:tc>
              </a:tr>
              <a:tr h="352055">
                <a:tc>
                  <a:txBody>
                    <a:bodyPr/>
                    <a:lstStyle/>
                    <a:p>
                      <a:r>
                        <a:rPr lang="en-US" sz="1700" dirty="0" smtClean="0">
                          <a:latin typeface="Calibri" pitchFamily="34" charset="0"/>
                          <a:cs typeface="Calibri" pitchFamily="34" charset="0"/>
                        </a:rPr>
                        <a:t>Bison Connection</a:t>
                      </a:r>
                      <a:endParaRPr lang="en-US" sz="1700" dirty="0">
                        <a:latin typeface="Calibri" pitchFamily="34" charset="0"/>
                        <a:cs typeface="Calibri" pitchFamily="34" charset="0"/>
                      </a:endParaRPr>
                    </a:p>
                  </a:txBody>
                  <a:tcPr marL="87799" marR="87799" marT="43899" marB="43899" anchor="ctr"/>
                </a:tc>
                <a:tc>
                  <a:txBody>
                    <a:bodyPr/>
                    <a:lstStyle/>
                    <a:p>
                      <a:pPr algn="ctr"/>
                      <a:r>
                        <a:rPr lang="en-US" sz="1700" dirty="0" smtClean="0">
                          <a:latin typeface="Calibri" pitchFamily="34" charset="0"/>
                          <a:cs typeface="Calibri" pitchFamily="34" charset="0"/>
                        </a:rPr>
                        <a:t>9</a:t>
                      </a:r>
                      <a:endParaRPr lang="en-US" sz="1700" dirty="0">
                        <a:latin typeface="Calibri" pitchFamily="34" charset="0"/>
                        <a:cs typeface="Calibri" pitchFamily="34" charset="0"/>
                      </a:endParaRPr>
                    </a:p>
                  </a:txBody>
                  <a:tcPr marL="87799" marR="87799" marT="43899" marB="43899" anchor="ctr"/>
                </a:tc>
                <a:tc>
                  <a:txBody>
                    <a:bodyPr/>
                    <a:lstStyle/>
                    <a:p>
                      <a:pPr algn="ctr"/>
                      <a:r>
                        <a:rPr lang="en-US" sz="1700" dirty="0" smtClean="0">
                          <a:latin typeface="Calibri" pitchFamily="34" charset="0"/>
                          <a:cs typeface="Calibri" pitchFamily="34" charset="0"/>
                        </a:rPr>
                        <a:t>3</a:t>
                      </a:r>
                      <a:endParaRPr lang="en-US" sz="1700" dirty="0">
                        <a:latin typeface="Calibri" pitchFamily="34" charset="0"/>
                        <a:cs typeface="Calibri" pitchFamily="34" charset="0"/>
                      </a:endParaRPr>
                    </a:p>
                  </a:txBody>
                  <a:tcPr marL="87799" marR="87799" marT="43899" marB="43899" anchor="ctr"/>
                </a:tc>
                <a:tc>
                  <a:txBody>
                    <a:bodyPr/>
                    <a:lstStyle/>
                    <a:p>
                      <a:pPr algn="ctr"/>
                      <a:r>
                        <a:rPr lang="en-US" sz="1700" dirty="0" smtClean="0">
                          <a:latin typeface="Calibri" pitchFamily="34" charset="0"/>
                          <a:cs typeface="Calibri" pitchFamily="34" charset="0"/>
                        </a:rPr>
                        <a:t>1</a:t>
                      </a:r>
                      <a:endParaRPr lang="en-US" sz="1700" dirty="0">
                        <a:latin typeface="Calibri" pitchFamily="34" charset="0"/>
                        <a:cs typeface="Calibri" pitchFamily="34" charset="0"/>
                      </a:endParaRPr>
                    </a:p>
                  </a:txBody>
                  <a:tcPr marL="87799" marR="87799" marT="43899" marB="43899" anchor="ctr"/>
                </a:tc>
              </a:tr>
              <a:tr h="352055">
                <a:tc>
                  <a:txBody>
                    <a:bodyPr/>
                    <a:lstStyle/>
                    <a:p>
                      <a:r>
                        <a:rPr lang="en-US" sz="1700" dirty="0" smtClean="0">
                          <a:latin typeface="Calibri" pitchFamily="34" charset="0"/>
                          <a:cs typeface="Calibri" pitchFamily="34" charset="0"/>
                        </a:rPr>
                        <a:t>Customer Account</a:t>
                      </a:r>
                      <a:r>
                        <a:rPr lang="en-US" sz="1700" baseline="0" dirty="0" smtClean="0">
                          <a:latin typeface="Calibri" pitchFamily="34" charset="0"/>
                          <a:cs typeface="Calibri" pitchFamily="34" charset="0"/>
                        </a:rPr>
                        <a:t> Services</a:t>
                      </a:r>
                      <a:endParaRPr lang="en-US" sz="1700" dirty="0">
                        <a:latin typeface="Calibri" pitchFamily="34" charset="0"/>
                        <a:cs typeface="Calibri" pitchFamily="34" charset="0"/>
                      </a:endParaRPr>
                    </a:p>
                  </a:txBody>
                  <a:tcPr marL="87799" marR="87799" marT="43899" marB="43899" anchor="ctr"/>
                </a:tc>
                <a:tc>
                  <a:txBody>
                    <a:bodyPr/>
                    <a:lstStyle/>
                    <a:p>
                      <a:pPr algn="ctr"/>
                      <a:r>
                        <a:rPr lang="en-US" sz="1700" dirty="0" smtClean="0">
                          <a:latin typeface="Calibri" pitchFamily="34" charset="0"/>
                          <a:cs typeface="Calibri" pitchFamily="34" charset="0"/>
                        </a:rPr>
                        <a:t>9</a:t>
                      </a:r>
                      <a:endParaRPr lang="en-US" sz="1700" dirty="0">
                        <a:latin typeface="Calibri" pitchFamily="34" charset="0"/>
                        <a:cs typeface="Calibri" pitchFamily="34" charset="0"/>
                      </a:endParaRPr>
                    </a:p>
                  </a:txBody>
                  <a:tcPr marL="87799" marR="87799" marT="43899" marB="43899" anchor="ctr"/>
                </a:tc>
                <a:tc>
                  <a:txBody>
                    <a:bodyPr/>
                    <a:lstStyle/>
                    <a:p>
                      <a:pPr algn="ctr"/>
                      <a:r>
                        <a:rPr lang="en-US" sz="1700" dirty="0" smtClean="0">
                          <a:latin typeface="Calibri" pitchFamily="34" charset="0"/>
                          <a:cs typeface="Calibri" pitchFamily="34" charset="0"/>
                        </a:rPr>
                        <a:t>2</a:t>
                      </a:r>
                      <a:endParaRPr lang="en-US" sz="1700" dirty="0">
                        <a:latin typeface="Calibri" pitchFamily="34" charset="0"/>
                        <a:cs typeface="Calibri" pitchFamily="34" charset="0"/>
                      </a:endParaRPr>
                    </a:p>
                  </a:txBody>
                  <a:tcPr marL="87799" marR="87799" marT="43899" marB="43899" anchor="ctr"/>
                </a:tc>
                <a:tc>
                  <a:txBody>
                    <a:bodyPr/>
                    <a:lstStyle/>
                    <a:p>
                      <a:pPr algn="ctr"/>
                      <a:r>
                        <a:rPr lang="en-US" sz="1700" dirty="0" smtClean="0">
                          <a:latin typeface="Calibri" pitchFamily="34" charset="0"/>
                          <a:cs typeface="Calibri" pitchFamily="34" charset="0"/>
                        </a:rPr>
                        <a:t>1</a:t>
                      </a:r>
                    </a:p>
                  </a:txBody>
                  <a:tcPr marL="87799" marR="87799" marT="43899" marB="43899" anchor="ctr"/>
                </a:tc>
              </a:tr>
              <a:tr h="352055">
                <a:tc>
                  <a:txBody>
                    <a:bodyPr/>
                    <a:lstStyle/>
                    <a:p>
                      <a:r>
                        <a:rPr lang="en-US" sz="1700" dirty="0" smtClean="0">
                          <a:latin typeface="Calibri" pitchFamily="34" charset="0"/>
                          <a:cs typeface="Calibri" pitchFamily="34" charset="0"/>
                        </a:rPr>
                        <a:t>Enrollment Management</a:t>
                      </a:r>
                      <a:endParaRPr lang="en-US" sz="1700" dirty="0">
                        <a:latin typeface="Calibri" pitchFamily="34" charset="0"/>
                        <a:cs typeface="Calibri" pitchFamily="34" charset="0"/>
                      </a:endParaRPr>
                    </a:p>
                  </a:txBody>
                  <a:tcPr marL="87799" marR="87799" marT="43899" marB="43899" anchor="ctr"/>
                </a:tc>
                <a:tc>
                  <a:txBody>
                    <a:bodyPr/>
                    <a:lstStyle/>
                    <a:p>
                      <a:pPr algn="ctr"/>
                      <a:r>
                        <a:rPr lang="en-US" sz="1700" dirty="0" smtClean="0">
                          <a:latin typeface="Calibri" pitchFamily="34" charset="0"/>
                          <a:cs typeface="Calibri" pitchFamily="34" charset="0"/>
                        </a:rPr>
                        <a:t>2</a:t>
                      </a:r>
                      <a:endParaRPr lang="en-US" sz="1700" dirty="0">
                        <a:latin typeface="Calibri" pitchFamily="34" charset="0"/>
                        <a:cs typeface="Calibri" pitchFamily="34" charset="0"/>
                      </a:endParaRPr>
                    </a:p>
                  </a:txBody>
                  <a:tcPr marL="87799" marR="87799" marT="43899" marB="43899" anchor="ctr"/>
                </a:tc>
                <a:tc>
                  <a:txBody>
                    <a:bodyPr/>
                    <a:lstStyle/>
                    <a:p>
                      <a:pPr algn="ctr"/>
                      <a:r>
                        <a:rPr lang="en-US" sz="1700" dirty="0" smtClean="0">
                          <a:latin typeface="Calibri" pitchFamily="34" charset="0"/>
                          <a:cs typeface="Calibri" pitchFamily="34" charset="0"/>
                        </a:rPr>
                        <a:t>1</a:t>
                      </a:r>
                      <a:endParaRPr lang="en-US" sz="1700" dirty="0">
                        <a:latin typeface="Calibri" pitchFamily="34" charset="0"/>
                        <a:cs typeface="Calibri" pitchFamily="34" charset="0"/>
                      </a:endParaRPr>
                    </a:p>
                  </a:txBody>
                  <a:tcPr marL="87799" marR="87799" marT="43899" marB="43899" anchor="ctr"/>
                </a:tc>
                <a:tc>
                  <a:txBody>
                    <a:bodyPr/>
                    <a:lstStyle/>
                    <a:p>
                      <a:pPr algn="ctr"/>
                      <a:r>
                        <a:rPr lang="en-US" sz="1700" dirty="0" smtClean="0">
                          <a:latin typeface="Calibri" pitchFamily="34" charset="0"/>
                          <a:cs typeface="Calibri" pitchFamily="34" charset="0"/>
                        </a:rPr>
                        <a:t>--</a:t>
                      </a:r>
                      <a:endParaRPr lang="en-US" sz="1700" dirty="0">
                        <a:latin typeface="Calibri" pitchFamily="34" charset="0"/>
                        <a:cs typeface="Calibri" pitchFamily="34" charset="0"/>
                      </a:endParaRPr>
                    </a:p>
                  </a:txBody>
                  <a:tcPr marL="87799" marR="87799" marT="43899" marB="43899" anchor="ctr"/>
                </a:tc>
              </a:tr>
              <a:tr h="352055">
                <a:tc>
                  <a:txBody>
                    <a:bodyPr/>
                    <a:lstStyle/>
                    <a:p>
                      <a:r>
                        <a:rPr lang="en-US" sz="1700" dirty="0" smtClean="0">
                          <a:latin typeface="Calibri" pitchFamily="34" charset="0"/>
                          <a:cs typeface="Calibri" pitchFamily="34" charset="0"/>
                        </a:rPr>
                        <a:t>Graduate School</a:t>
                      </a:r>
                      <a:endParaRPr lang="en-US" sz="1700" dirty="0">
                        <a:latin typeface="Calibri" pitchFamily="34" charset="0"/>
                        <a:cs typeface="Calibri" pitchFamily="34" charset="0"/>
                      </a:endParaRPr>
                    </a:p>
                  </a:txBody>
                  <a:tcPr marL="87799" marR="87799" marT="43899" marB="43899" anchor="ctr"/>
                </a:tc>
                <a:tc>
                  <a:txBody>
                    <a:bodyPr/>
                    <a:lstStyle/>
                    <a:p>
                      <a:pPr algn="ctr"/>
                      <a:r>
                        <a:rPr lang="en-US" sz="1700" dirty="0" smtClean="0">
                          <a:latin typeface="Calibri" pitchFamily="34" charset="0"/>
                          <a:cs typeface="Calibri" pitchFamily="34" charset="0"/>
                        </a:rPr>
                        <a:t>12</a:t>
                      </a:r>
                      <a:endParaRPr lang="en-US" sz="1700" dirty="0">
                        <a:latin typeface="Calibri" pitchFamily="34" charset="0"/>
                        <a:cs typeface="Calibri" pitchFamily="34" charset="0"/>
                      </a:endParaRPr>
                    </a:p>
                  </a:txBody>
                  <a:tcPr marL="87799" marR="87799" marT="43899" marB="43899" anchor="ctr"/>
                </a:tc>
                <a:tc>
                  <a:txBody>
                    <a:bodyPr/>
                    <a:lstStyle/>
                    <a:p>
                      <a:pPr algn="ctr"/>
                      <a:r>
                        <a:rPr lang="en-US" sz="1700" dirty="0" smtClean="0">
                          <a:latin typeface="Calibri" pitchFamily="34" charset="0"/>
                          <a:cs typeface="Calibri" pitchFamily="34" charset="0"/>
                        </a:rPr>
                        <a:t>7</a:t>
                      </a:r>
                      <a:endParaRPr lang="en-US" sz="1700" dirty="0">
                        <a:latin typeface="Calibri" pitchFamily="34" charset="0"/>
                        <a:cs typeface="Calibri" pitchFamily="34" charset="0"/>
                      </a:endParaRPr>
                    </a:p>
                  </a:txBody>
                  <a:tcPr marL="87799" marR="87799" marT="43899" marB="43899" anchor="ctr"/>
                </a:tc>
                <a:tc>
                  <a:txBody>
                    <a:bodyPr/>
                    <a:lstStyle/>
                    <a:p>
                      <a:pPr algn="ctr"/>
                      <a:r>
                        <a:rPr lang="en-US" sz="1700" dirty="0" smtClean="0">
                          <a:latin typeface="Calibri" pitchFamily="34" charset="0"/>
                          <a:cs typeface="Calibri" pitchFamily="34" charset="0"/>
                        </a:rPr>
                        <a:t>1</a:t>
                      </a:r>
                      <a:endParaRPr lang="en-US" sz="1700" dirty="0">
                        <a:latin typeface="Calibri" pitchFamily="34" charset="0"/>
                        <a:cs typeface="Calibri" pitchFamily="34" charset="0"/>
                      </a:endParaRPr>
                    </a:p>
                  </a:txBody>
                  <a:tcPr marL="87799" marR="87799" marT="43899" marB="43899" anchor="ctr"/>
                </a:tc>
              </a:tr>
              <a:tr h="352055">
                <a:tc>
                  <a:txBody>
                    <a:bodyPr/>
                    <a:lstStyle/>
                    <a:p>
                      <a:r>
                        <a:rPr lang="en-US" sz="1700" dirty="0" smtClean="0">
                          <a:latin typeface="Calibri" pitchFamily="34" charset="0"/>
                          <a:cs typeface="Calibri" pitchFamily="34" charset="0"/>
                        </a:rPr>
                        <a:t>HR/Payroll</a:t>
                      </a:r>
                      <a:endParaRPr lang="en-US" sz="1700" dirty="0">
                        <a:latin typeface="Calibri" pitchFamily="34" charset="0"/>
                        <a:cs typeface="Calibri" pitchFamily="34" charset="0"/>
                      </a:endParaRPr>
                    </a:p>
                  </a:txBody>
                  <a:tcPr marL="87799" marR="87799" marT="43899" marB="43899" anchor="ctr"/>
                </a:tc>
                <a:tc>
                  <a:txBody>
                    <a:bodyPr/>
                    <a:lstStyle/>
                    <a:p>
                      <a:pPr algn="ctr"/>
                      <a:r>
                        <a:rPr lang="en-US" sz="1700" dirty="0" smtClean="0">
                          <a:latin typeface="Calibri" pitchFamily="34" charset="0"/>
                          <a:cs typeface="Calibri" pitchFamily="34" charset="0"/>
                        </a:rPr>
                        <a:t>15</a:t>
                      </a:r>
                      <a:endParaRPr lang="en-US" sz="1700" dirty="0">
                        <a:latin typeface="Calibri" pitchFamily="34" charset="0"/>
                        <a:cs typeface="Calibri" pitchFamily="34" charset="0"/>
                      </a:endParaRPr>
                    </a:p>
                  </a:txBody>
                  <a:tcPr marL="87799" marR="87799" marT="43899" marB="43899" anchor="ctr"/>
                </a:tc>
                <a:tc>
                  <a:txBody>
                    <a:bodyPr/>
                    <a:lstStyle/>
                    <a:p>
                      <a:pPr algn="ctr"/>
                      <a:r>
                        <a:rPr lang="en-US" sz="1700" dirty="0" smtClean="0">
                          <a:latin typeface="Calibri" pitchFamily="34" charset="0"/>
                          <a:cs typeface="Calibri" pitchFamily="34" charset="0"/>
                        </a:rPr>
                        <a:t>3</a:t>
                      </a:r>
                    </a:p>
                  </a:txBody>
                  <a:tcPr marL="87799" marR="87799" marT="43899" marB="43899" anchor="ctr"/>
                </a:tc>
                <a:tc>
                  <a:txBody>
                    <a:bodyPr/>
                    <a:lstStyle/>
                    <a:p>
                      <a:pPr algn="ctr"/>
                      <a:r>
                        <a:rPr lang="en-US" sz="1700" dirty="0" smtClean="0">
                          <a:latin typeface="Calibri" pitchFamily="34" charset="0"/>
                          <a:cs typeface="Calibri" pitchFamily="34" charset="0"/>
                        </a:rPr>
                        <a:t>2</a:t>
                      </a:r>
                      <a:endParaRPr lang="en-US" sz="1700" dirty="0">
                        <a:latin typeface="Calibri" pitchFamily="34" charset="0"/>
                        <a:cs typeface="Calibri" pitchFamily="34" charset="0"/>
                      </a:endParaRPr>
                    </a:p>
                  </a:txBody>
                  <a:tcPr marL="87799" marR="87799" marT="43899" marB="43899" anchor="ctr"/>
                </a:tc>
              </a:tr>
              <a:tr h="352055">
                <a:tc>
                  <a:txBody>
                    <a:bodyPr/>
                    <a:lstStyle/>
                    <a:p>
                      <a:r>
                        <a:rPr lang="en-US" sz="1700" dirty="0" smtClean="0">
                          <a:latin typeface="Calibri" pitchFamily="34" charset="0"/>
                          <a:cs typeface="Calibri" pitchFamily="34" charset="0"/>
                        </a:rPr>
                        <a:t>International Programs</a:t>
                      </a:r>
                      <a:endParaRPr lang="en-US" sz="1700" dirty="0">
                        <a:latin typeface="Calibri" pitchFamily="34" charset="0"/>
                        <a:cs typeface="Calibri" pitchFamily="34" charset="0"/>
                      </a:endParaRPr>
                    </a:p>
                  </a:txBody>
                  <a:tcPr marL="87799" marR="87799" marT="43899" marB="43899" anchor="ctr"/>
                </a:tc>
                <a:tc>
                  <a:txBody>
                    <a:bodyPr/>
                    <a:lstStyle/>
                    <a:p>
                      <a:pPr algn="ctr"/>
                      <a:r>
                        <a:rPr lang="en-US" sz="1700" dirty="0" smtClean="0">
                          <a:latin typeface="Calibri" pitchFamily="34" charset="0"/>
                          <a:cs typeface="Calibri" pitchFamily="34" charset="0"/>
                        </a:rPr>
                        <a:t>14</a:t>
                      </a:r>
                      <a:endParaRPr lang="en-US" sz="1700" dirty="0">
                        <a:latin typeface="Calibri" pitchFamily="34" charset="0"/>
                        <a:cs typeface="Calibri" pitchFamily="34" charset="0"/>
                      </a:endParaRPr>
                    </a:p>
                  </a:txBody>
                  <a:tcPr marL="87799" marR="87799" marT="43899" marB="43899" anchor="ctr"/>
                </a:tc>
                <a:tc>
                  <a:txBody>
                    <a:bodyPr/>
                    <a:lstStyle/>
                    <a:p>
                      <a:pPr algn="ctr"/>
                      <a:r>
                        <a:rPr lang="en-US" sz="1700" dirty="0" smtClean="0">
                          <a:latin typeface="Calibri" pitchFamily="34" charset="0"/>
                          <a:cs typeface="Calibri" pitchFamily="34" charset="0"/>
                        </a:rPr>
                        <a:t>5</a:t>
                      </a:r>
                      <a:endParaRPr lang="en-US" sz="1700" dirty="0">
                        <a:latin typeface="Calibri" pitchFamily="34" charset="0"/>
                        <a:cs typeface="Calibri" pitchFamily="34" charset="0"/>
                      </a:endParaRPr>
                    </a:p>
                  </a:txBody>
                  <a:tcPr marL="87799" marR="87799" marT="43899" marB="43899" anchor="ctr"/>
                </a:tc>
                <a:tc>
                  <a:txBody>
                    <a:bodyPr/>
                    <a:lstStyle/>
                    <a:p>
                      <a:pPr algn="ctr"/>
                      <a:r>
                        <a:rPr lang="en-US" sz="1700" dirty="0" smtClean="0">
                          <a:latin typeface="Calibri" pitchFamily="34" charset="0"/>
                          <a:cs typeface="Calibri" pitchFamily="34" charset="0"/>
                        </a:rPr>
                        <a:t>1</a:t>
                      </a:r>
                      <a:endParaRPr lang="en-US" sz="1700" dirty="0">
                        <a:latin typeface="Calibri" pitchFamily="34" charset="0"/>
                        <a:cs typeface="Calibri" pitchFamily="34" charset="0"/>
                      </a:endParaRPr>
                    </a:p>
                  </a:txBody>
                  <a:tcPr marL="87799" marR="87799" marT="43899" marB="43899" anchor="ctr"/>
                </a:tc>
              </a:tr>
              <a:tr h="352055">
                <a:tc>
                  <a:txBody>
                    <a:bodyPr/>
                    <a:lstStyle/>
                    <a:p>
                      <a:r>
                        <a:rPr lang="en-US" sz="1700" dirty="0" smtClean="0">
                          <a:latin typeface="Calibri" pitchFamily="34" charset="0"/>
                          <a:cs typeface="Calibri" pitchFamily="34" charset="0"/>
                        </a:rPr>
                        <a:t>IT Services</a:t>
                      </a:r>
                      <a:endParaRPr lang="en-US" sz="1700" dirty="0">
                        <a:latin typeface="Calibri" pitchFamily="34" charset="0"/>
                        <a:cs typeface="Calibri" pitchFamily="34" charset="0"/>
                      </a:endParaRPr>
                    </a:p>
                  </a:txBody>
                  <a:tcPr marL="87799" marR="87799" marT="43899" marB="43899" anchor="ctr"/>
                </a:tc>
                <a:tc>
                  <a:txBody>
                    <a:bodyPr/>
                    <a:lstStyle/>
                    <a:p>
                      <a:pPr algn="ctr"/>
                      <a:r>
                        <a:rPr lang="en-US" sz="1700" dirty="0" smtClean="0">
                          <a:latin typeface="Calibri" pitchFamily="34" charset="0"/>
                          <a:cs typeface="Calibri" pitchFamily="34" charset="0"/>
                        </a:rPr>
                        <a:t>10</a:t>
                      </a:r>
                      <a:endParaRPr lang="en-US" sz="1700" dirty="0">
                        <a:latin typeface="Calibri" pitchFamily="34" charset="0"/>
                        <a:cs typeface="Calibri" pitchFamily="34" charset="0"/>
                      </a:endParaRPr>
                    </a:p>
                  </a:txBody>
                  <a:tcPr marL="87799" marR="87799" marT="43899" marB="43899" anchor="ctr"/>
                </a:tc>
                <a:tc>
                  <a:txBody>
                    <a:bodyPr/>
                    <a:lstStyle/>
                    <a:p>
                      <a:pPr algn="ctr"/>
                      <a:r>
                        <a:rPr lang="en-US" sz="1700" dirty="0" smtClean="0">
                          <a:latin typeface="Calibri" pitchFamily="34" charset="0"/>
                          <a:cs typeface="Calibri" pitchFamily="34" charset="0"/>
                        </a:rPr>
                        <a:t>2</a:t>
                      </a:r>
                      <a:endParaRPr lang="en-US" sz="1700" dirty="0">
                        <a:latin typeface="Calibri" pitchFamily="34" charset="0"/>
                        <a:cs typeface="Calibri" pitchFamily="34" charset="0"/>
                      </a:endParaRPr>
                    </a:p>
                  </a:txBody>
                  <a:tcPr marL="87799" marR="87799" marT="43899" marB="43899" anchor="ctr"/>
                </a:tc>
                <a:tc>
                  <a:txBody>
                    <a:bodyPr/>
                    <a:lstStyle/>
                    <a:p>
                      <a:pPr algn="ctr"/>
                      <a:r>
                        <a:rPr lang="en-US" sz="1700" dirty="0" smtClean="0">
                          <a:latin typeface="Calibri" pitchFamily="34" charset="0"/>
                          <a:cs typeface="Calibri" pitchFamily="34" charset="0"/>
                        </a:rPr>
                        <a:t>1</a:t>
                      </a:r>
                      <a:endParaRPr lang="en-US" sz="1700" dirty="0">
                        <a:latin typeface="Calibri" pitchFamily="34" charset="0"/>
                        <a:cs typeface="Calibri" pitchFamily="34" charset="0"/>
                      </a:endParaRPr>
                    </a:p>
                  </a:txBody>
                  <a:tcPr marL="87799" marR="87799" marT="43899" marB="43899" anchor="ctr"/>
                </a:tc>
              </a:tr>
              <a:tr h="352055">
                <a:tc>
                  <a:txBody>
                    <a:bodyPr/>
                    <a:lstStyle/>
                    <a:p>
                      <a:r>
                        <a:rPr lang="en-US" sz="1700" dirty="0" smtClean="0">
                          <a:latin typeface="Calibri" pitchFamily="34" charset="0"/>
                          <a:cs typeface="Calibri" pitchFamily="34" charset="0"/>
                        </a:rPr>
                        <a:t>Registration</a:t>
                      </a:r>
                      <a:r>
                        <a:rPr lang="en-US" sz="1700" baseline="0" dirty="0" smtClean="0">
                          <a:latin typeface="Calibri" pitchFamily="34" charset="0"/>
                          <a:cs typeface="Calibri" pitchFamily="34" charset="0"/>
                        </a:rPr>
                        <a:t> &amp; Records</a:t>
                      </a:r>
                      <a:endParaRPr lang="en-US" sz="1700" dirty="0">
                        <a:latin typeface="Calibri" pitchFamily="34" charset="0"/>
                        <a:cs typeface="Calibri" pitchFamily="34" charset="0"/>
                      </a:endParaRPr>
                    </a:p>
                  </a:txBody>
                  <a:tcPr marL="87799" marR="87799" marT="43899" marB="43899" anchor="ctr"/>
                </a:tc>
                <a:tc>
                  <a:txBody>
                    <a:bodyPr/>
                    <a:lstStyle/>
                    <a:p>
                      <a:pPr algn="ctr"/>
                      <a:r>
                        <a:rPr lang="en-US" sz="1700" dirty="0" smtClean="0">
                          <a:latin typeface="Calibri" pitchFamily="34" charset="0"/>
                          <a:cs typeface="Calibri" pitchFamily="34" charset="0"/>
                        </a:rPr>
                        <a:t>32</a:t>
                      </a:r>
                      <a:endParaRPr lang="en-US" sz="1700" dirty="0">
                        <a:latin typeface="Calibri" pitchFamily="34" charset="0"/>
                        <a:cs typeface="Calibri" pitchFamily="34" charset="0"/>
                      </a:endParaRPr>
                    </a:p>
                  </a:txBody>
                  <a:tcPr marL="87799" marR="87799" marT="43899" marB="43899" anchor="ctr"/>
                </a:tc>
                <a:tc>
                  <a:txBody>
                    <a:bodyPr/>
                    <a:lstStyle/>
                    <a:p>
                      <a:pPr algn="ctr"/>
                      <a:r>
                        <a:rPr lang="en-US" sz="1700" dirty="0" smtClean="0">
                          <a:latin typeface="Calibri" pitchFamily="34" charset="0"/>
                          <a:cs typeface="Calibri" pitchFamily="34" charset="0"/>
                        </a:rPr>
                        <a:t>15</a:t>
                      </a:r>
                      <a:endParaRPr lang="en-US" sz="1700" dirty="0">
                        <a:latin typeface="Calibri" pitchFamily="34" charset="0"/>
                        <a:cs typeface="Calibri" pitchFamily="34" charset="0"/>
                      </a:endParaRPr>
                    </a:p>
                  </a:txBody>
                  <a:tcPr marL="87799" marR="87799" marT="43899" marB="43899" anchor="ctr"/>
                </a:tc>
                <a:tc>
                  <a:txBody>
                    <a:bodyPr/>
                    <a:lstStyle/>
                    <a:p>
                      <a:pPr algn="ctr"/>
                      <a:r>
                        <a:rPr lang="en-US" sz="1700" dirty="0" smtClean="0">
                          <a:latin typeface="Calibri" pitchFamily="34" charset="0"/>
                          <a:cs typeface="Calibri" pitchFamily="34" charset="0"/>
                        </a:rPr>
                        <a:t>3</a:t>
                      </a:r>
                      <a:endParaRPr lang="en-US" sz="1700" dirty="0">
                        <a:latin typeface="Calibri" pitchFamily="34" charset="0"/>
                        <a:cs typeface="Calibri" pitchFamily="34" charset="0"/>
                      </a:endParaRPr>
                    </a:p>
                  </a:txBody>
                  <a:tcPr marL="87799" marR="87799" marT="43899" marB="43899" anchor="ctr"/>
                </a:tc>
              </a:tr>
              <a:tr h="352055">
                <a:tc>
                  <a:txBody>
                    <a:bodyPr/>
                    <a:lstStyle/>
                    <a:p>
                      <a:r>
                        <a:rPr lang="en-US" sz="1700" dirty="0" smtClean="0">
                          <a:latin typeface="Calibri" pitchFamily="34" charset="0"/>
                          <a:cs typeface="Calibri" pitchFamily="34" charset="0"/>
                        </a:rPr>
                        <a:t>Residence Life</a:t>
                      </a:r>
                      <a:endParaRPr lang="en-US" sz="1700" dirty="0">
                        <a:latin typeface="Calibri" pitchFamily="34" charset="0"/>
                        <a:cs typeface="Calibri" pitchFamily="34" charset="0"/>
                      </a:endParaRPr>
                    </a:p>
                  </a:txBody>
                  <a:tcPr marL="87799" marR="87799" marT="43899" marB="43899" anchor="ctr"/>
                </a:tc>
                <a:tc>
                  <a:txBody>
                    <a:bodyPr/>
                    <a:lstStyle/>
                    <a:p>
                      <a:pPr algn="ctr"/>
                      <a:r>
                        <a:rPr lang="en-US" sz="1700" dirty="0" smtClean="0">
                          <a:latin typeface="Calibri" pitchFamily="34" charset="0"/>
                          <a:cs typeface="Calibri" pitchFamily="34" charset="0"/>
                        </a:rPr>
                        <a:t>16</a:t>
                      </a:r>
                      <a:endParaRPr lang="en-US" sz="1700" dirty="0">
                        <a:latin typeface="Calibri" pitchFamily="34" charset="0"/>
                        <a:cs typeface="Calibri" pitchFamily="34" charset="0"/>
                      </a:endParaRPr>
                    </a:p>
                  </a:txBody>
                  <a:tcPr marL="87799" marR="87799" marT="43899" marB="43899" anchor="ctr"/>
                </a:tc>
                <a:tc>
                  <a:txBody>
                    <a:bodyPr/>
                    <a:lstStyle/>
                    <a:p>
                      <a:pPr algn="ctr"/>
                      <a:r>
                        <a:rPr lang="en-US" sz="1700" dirty="0" smtClean="0">
                          <a:latin typeface="Calibri" pitchFamily="34" charset="0"/>
                          <a:cs typeface="Calibri" pitchFamily="34" charset="0"/>
                        </a:rPr>
                        <a:t>2</a:t>
                      </a:r>
                      <a:endParaRPr lang="en-US" sz="1700" dirty="0">
                        <a:latin typeface="Calibri" pitchFamily="34" charset="0"/>
                        <a:cs typeface="Calibri" pitchFamily="34" charset="0"/>
                      </a:endParaRPr>
                    </a:p>
                  </a:txBody>
                  <a:tcPr marL="87799" marR="87799" marT="43899" marB="43899" anchor="ctr"/>
                </a:tc>
                <a:tc>
                  <a:txBody>
                    <a:bodyPr/>
                    <a:lstStyle/>
                    <a:p>
                      <a:pPr algn="ctr"/>
                      <a:r>
                        <a:rPr lang="en-US" sz="1700" dirty="0" smtClean="0">
                          <a:latin typeface="Calibri" pitchFamily="34" charset="0"/>
                          <a:cs typeface="Calibri" pitchFamily="34" charset="0"/>
                        </a:rPr>
                        <a:t>1</a:t>
                      </a:r>
                      <a:endParaRPr lang="en-US" sz="1700" dirty="0">
                        <a:latin typeface="Calibri" pitchFamily="34" charset="0"/>
                        <a:cs typeface="Calibri" pitchFamily="34" charset="0"/>
                      </a:endParaRPr>
                    </a:p>
                  </a:txBody>
                  <a:tcPr marL="87799" marR="87799" marT="43899" marB="43899" anchor="ctr"/>
                </a:tc>
              </a:tr>
              <a:tr h="352055">
                <a:tc>
                  <a:txBody>
                    <a:bodyPr/>
                    <a:lstStyle/>
                    <a:p>
                      <a:r>
                        <a:rPr lang="en-US" sz="1700" dirty="0" smtClean="0">
                          <a:latin typeface="Calibri" pitchFamily="34" charset="0"/>
                          <a:cs typeface="Calibri" pitchFamily="34" charset="0"/>
                        </a:rPr>
                        <a:t>Student Financial</a:t>
                      </a:r>
                      <a:r>
                        <a:rPr lang="en-US" sz="1700" baseline="0" dirty="0" smtClean="0">
                          <a:latin typeface="Calibri" pitchFamily="34" charset="0"/>
                          <a:cs typeface="Calibri" pitchFamily="34" charset="0"/>
                        </a:rPr>
                        <a:t> Services</a:t>
                      </a:r>
                      <a:endParaRPr lang="en-US" sz="1700" dirty="0">
                        <a:latin typeface="Calibri" pitchFamily="34" charset="0"/>
                        <a:cs typeface="Calibri" pitchFamily="34" charset="0"/>
                      </a:endParaRPr>
                    </a:p>
                  </a:txBody>
                  <a:tcPr marL="87799" marR="87799" marT="43899" marB="43899" anchor="ctr">
                    <a:lnB w="12700" cap="flat" cmpd="sng" algn="ctr">
                      <a:noFill/>
                      <a:prstDash val="solid"/>
                      <a:round/>
                      <a:headEnd type="none" w="med" len="med"/>
                      <a:tailEnd type="none" w="med" len="med"/>
                    </a:lnB>
                  </a:tcPr>
                </a:tc>
                <a:tc>
                  <a:txBody>
                    <a:bodyPr/>
                    <a:lstStyle/>
                    <a:p>
                      <a:pPr algn="ctr"/>
                      <a:r>
                        <a:rPr lang="en-US" sz="1700" dirty="0" smtClean="0">
                          <a:latin typeface="Calibri" pitchFamily="34" charset="0"/>
                          <a:cs typeface="Calibri" pitchFamily="34" charset="0"/>
                        </a:rPr>
                        <a:t>19</a:t>
                      </a:r>
                      <a:endParaRPr lang="en-US" sz="1700" dirty="0">
                        <a:latin typeface="Calibri" pitchFamily="34" charset="0"/>
                        <a:cs typeface="Calibri" pitchFamily="34" charset="0"/>
                      </a:endParaRPr>
                    </a:p>
                  </a:txBody>
                  <a:tcPr marL="87799" marR="87799" marT="43899" marB="43899" anchor="ctr">
                    <a:lnB w="12700" cap="flat" cmpd="sng" algn="ctr">
                      <a:noFill/>
                      <a:prstDash val="solid"/>
                      <a:round/>
                      <a:headEnd type="none" w="med" len="med"/>
                      <a:tailEnd type="none" w="med" len="med"/>
                    </a:lnB>
                  </a:tcPr>
                </a:tc>
                <a:tc>
                  <a:txBody>
                    <a:bodyPr/>
                    <a:lstStyle/>
                    <a:p>
                      <a:pPr algn="ctr"/>
                      <a:r>
                        <a:rPr lang="en-US" sz="1700" dirty="0" smtClean="0">
                          <a:latin typeface="Calibri" pitchFamily="34" charset="0"/>
                          <a:cs typeface="Calibri" pitchFamily="34" charset="0"/>
                        </a:rPr>
                        <a:t>8</a:t>
                      </a:r>
                      <a:endParaRPr lang="en-US" sz="1700" dirty="0">
                        <a:latin typeface="Calibri" pitchFamily="34" charset="0"/>
                        <a:cs typeface="Calibri" pitchFamily="34" charset="0"/>
                      </a:endParaRPr>
                    </a:p>
                  </a:txBody>
                  <a:tcPr marL="87799" marR="87799" marT="43899" marB="43899" anchor="ctr">
                    <a:lnB w="12700" cap="flat" cmpd="sng" algn="ctr">
                      <a:noFill/>
                      <a:prstDash val="solid"/>
                      <a:round/>
                      <a:headEnd type="none" w="med" len="med"/>
                      <a:tailEnd type="none" w="med" len="med"/>
                    </a:lnB>
                  </a:tcPr>
                </a:tc>
                <a:tc>
                  <a:txBody>
                    <a:bodyPr/>
                    <a:lstStyle/>
                    <a:p>
                      <a:pPr algn="ctr"/>
                      <a:r>
                        <a:rPr lang="en-US" sz="1700" dirty="0" smtClean="0">
                          <a:latin typeface="Calibri" pitchFamily="34" charset="0"/>
                          <a:cs typeface="Calibri" pitchFamily="34" charset="0"/>
                        </a:rPr>
                        <a:t>1</a:t>
                      </a:r>
                      <a:endParaRPr lang="en-US" sz="1700" dirty="0">
                        <a:latin typeface="Calibri" pitchFamily="34" charset="0"/>
                        <a:cs typeface="Calibri" pitchFamily="34" charset="0"/>
                      </a:endParaRPr>
                    </a:p>
                  </a:txBody>
                  <a:tcPr marL="87799" marR="87799" marT="43899" marB="43899" anchor="ctr">
                    <a:lnB w="12700" cap="flat" cmpd="sng" algn="ctr">
                      <a:noFill/>
                      <a:prstDash val="solid"/>
                      <a:round/>
                      <a:headEnd type="none" w="med" len="med"/>
                      <a:tailEnd type="none" w="med" len="med"/>
                    </a:lnB>
                  </a:tcPr>
                </a:tc>
              </a:tr>
              <a:tr h="352055">
                <a:tc>
                  <a:txBody>
                    <a:bodyPr/>
                    <a:lstStyle/>
                    <a:p>
                      <a:r>
                        <a:rPr lang="en-US" sz="1700" dirty="0" smtClean="0">
                          <a:latin typeface="Calibri" pitchFamily="34" charset="0"/>
                          <a:cs typeface="Calibri" pitchFamily="34" charset="0"/>
                        </a:rPr>
                        <a:t>VP Finance &amp; Administration</a:t>
                      </a:r>
                      <a:endParaRPr lang="en-US" sz="1700" dirty="0">
                        <a:latin typeface="Calibri" pitchFamily="34" charset="0"/>
                        <a:cs typeface="Calibri" pitchFamily="34" charset="0"/>
                      </a:endParaRPr>
                    </a:p>
                  </a:txBody>
                  <a:tcPr marL="87799" marR="87799" marT="43899" marB="43899"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700" dirty="0" smtClean="0">
                          <a:latin typeface="Calibri" pitchFamily="34" charset="0"/>
                          <a:cs typeface="Calibri" pitchFamily="34" charset="0"/>
                        </a:rPr>
                        <a:t>3</a:t>
                      </a:r>
                      <a:endParaRPr lang="en-US" sz="1700" dirty="0">
                        <a:latin typeface="Calibri" pitchFamily="34" charset="0"/>
                        <a:cs typeface="Calibri" pitchFamily="34" charset="0"/>
                      </a:endParaRPr>
                    </a:p>
                  </a:txBody>
                  <a:tcPr marL="87799" marR="87799" marT="43899" marB="43899"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i="1" dirty="0" smtClean="0">
                          <a:latin typeface="Calibri" pitchFamily="34" charset="0"/>
                          <a:cs typeface="Calibri" pitchFamily="34" charset="0"/>
                        </a:rPr>
                        <a:t>(view only)</a:t>
                      </a:r>
                      <a:endParaRPr lang="en-US" sz="1600" i="1" dirty="0">
                        <a:latin typeface="Calibri" pitchFamily="34" charset="0"/>
                        <a:cs typeface="Calibri" pitchFamily="34" charset="0"/>
                      </a:endParaRPr>
                    </a:p>
                  </a:txBody>
                  <a:tcPr marL="87799" marR="87799" marT="43899" marB="43899"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700" dirty="0" smtClean="0">
                          <a:latin typeface="Calibri" pitchFamily="34" charset="0"/>
                          <a:cs typeface="Calibri" pitchFamily="34" charset="0"/>
                        </a:rPr>
                        <a:t>--</a:t>
                      </a:r>
                      <a:endParaRPr lang="en-US" sz="1700" dirty="0">
                        <a:latin typeface="Calibri" pitchFamily="34" charset="0"/>
                        <a:cs typeface="Calibri" pitchFamily="34" charset="0"/>
                      </a:endParaRPr>
                    </a:p>
                  </a:txBody>
                  <a:tcPr marL="87799" marR="87799" marT="43899" marB="43899"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9024">
                <a:tc>
                  <a:txBody>
                    <a:bodyPr/>
                    <a:lstStyle/>
                    <a:p>
                      <a:r>
                        <a:rPr lang="en-US" sz="1900" b="1" dirty="0" smtClean="0">
                          <a:latin typeface="Calibri" pitchFamily="34" charset="0"/>
                          <a:cs typeface="Calibri" pitchFamily="34" charset="0"/>
                        </a:rPr>
                        <a:t>TOTALS</a:t>
                      </a:r>
                      <a:endParaRPr lang="en-US" sz="1900" b="1" dirty="0">
                        <a:latin typeface="Calibri" pitchFamily="34" charset="0"/>
                        <a:cs typeface="Calibri" pitchFamily="34" charset="0"/>
                      </a:endParaRPr>
                    </a:p>
                  </a:txBody>
                  <a:tcPr marL="87799" marR="87799" marT="43899" marB="43899" anchor="ctr">
                    <a:lnT w="12700" cap="flat" cmpd="sng" algn="ctr">
                      <a:solidFill>
                        <a:schemeClr val="tx1"/>
                      </a:solidFill>
                      <a:prstDash val="solid"/>
                      <a:round/>
                      <a:headEnd type="none" w="med" len="med"/>
                      <a:tailEnd type="none" w="med" len="med"/>
                    </a:lnT>
                    <a:solidFill>
                      <a:srgbClr val="FFFF00"/>
                    </a:solidFill>
                  </a:tcPr>
                </a:tc>
                <a:tc>
                  <a:txBody>
                    <a:bodyPr/>
                    <a:lstStyle/>
                    <a:p>
                      <a:pPr algn="ctr"/>
                      <a:r>
                        <a:rPr lang="en-US" sz="1900" b="1" dirty="0" smtClean="0">
                          <a:latin typeface="Calibri" pitchFamily="34" charset="0"/>
                          <a:cs typeface="Calibri" pitchFamily="34" charset="0"/>
                        </a:rPr>
                        <a:t>161</a:t>
                      </a:r>
                      <a:endParaRPr lang="en-US" sz="1200" b="0" dirty="0">
                        <a:latin typeface="Calibri" pitchFamily="34" charset="0"/>
                        <a:cs typeface="Calibri" pitchFamily="34" charset="0"/>
                      </a:endParaRPr>
                    </a:p>
                  </a:txBody>
                  <a:tcPr marL="87799" marR="87799" marT="43899" marB="43899" anchor="ctr">
                    <a:lnT w="12700" cap="flat" cmpd="sng" algn="ctr">
                      <a:solidFill>
                        <a:schemeClr val="tx1"/>
                      </a:solidFill>
                      <a:prstDash val="solid"/>
                      <a:round/>
                      <a:headEnd type="none" w="med" len="med"/>
                      <a:tailEnd type="none" w="med" len="med"/>
                    </a:lnT>
                    <a:solidFill>
                      <a:srgbClr val="FFFF00"/>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900" b="1" dirty="0" smtClean="0">
                          <a:latin typeface="Calibri" pitchFamily="34" charset="0"/>
                          <a:cs typeface="Calibri" pitchFamily="34" charset="0"/>
                        </a:rPr>
                        <a:t>58</a:t>
                      </a:r>
                      <a:endParaRPr lang="en-US" sz="3100" b="0" dirty="0" smtClean="0">
                        <a:latin typeface="Calibri" pitchFamily="34" charset="0"/>
                        <a:cs typeface="Calibri" pitchFamily="34" charset="0"/>
                      </a:endParaRPr>
                    </a:p>
                  </a:txBody>
                  <a:tcPr marL="87799" marR="87799" marT="43899" marB="43899" anchor="ctr">
                    <a:lnT w="12700" cap="flat" cmpd="sng" algn="ctr">
                      <a:solidFill>
                        <a:schemeClr val="tx1"/>
                      </a:solidFill>
                      <a:prstDash val="solid"/>
                      <a:round/>
                      <a:headEnd type="none" w="med" len="med"/>
                      <a:tailEnd type="none" w="med" len="med"/>
                    </a:lnT>
                    <a:solidFill>
                      <a:srgbClr val="FFFF00"/>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900" b="1" dirty="0" smtClean="0">
                          <a:latin typeface="Calibri" pitchFamily="34" charset="0"/>
                          <a:cs typeface="Calibri" pitchFamily="34" charset="0"/>
                        </a:rPr>
                        <a:t>14</a:t>
                      </a:r>
                      <a:endParaRPr lang="en-US" sz="1500" b="0" dirty="0" smtClean="0">
                        <a:latin typeface="Calibri" pitchFamily="34" charset="0"/>
                        <a:cs typeface="Calibri" pitchFamily="34" charset="0"/>
                      </a:endParaRPr>
                    </a:p>
                  </a:txBody>
                  <a:tcPr marL="87799" marR="87799" marT="43899" marB="43899" anchor="ctr">
                    <a:lnT w="12700" cap="flat" cmpd="sng" algn="ctr">
                      <a:solidFill>
                        <a:schemeClr val="tx1"/>
                      </a:solidFill>
                      <a:prstDash val="solid"/>
                      <a:round/>
                      <a:headEnd type="none" w="med" len="med"/>
                      <a:tailEnd type="none" w="med" len="med"/>
                    </a:lnT>
                    <a:solidFill>
                      <a:srgbClr val="FFFF00"/>
                    </a:solidFill>
                  </a:tcPr>
                </a:tc>
              </a:tr>
            </a:tbl>
          </a:graphicData>
        </a:graphic>
      </p:graphicFrame>
    </p:spTree>
    <p:extLst>
      <p:ext uri="{BB962C8B-B14F-4D97-AF65-F5344CB8AC3E}">
        <p14:creationId xmlns:p14="http://schemas.microsoft.com/office/powerpoint/2010/main" val="1971943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latin typeface="Trajan Pro" pitchFamily="18" charset="0"/>
              </a:rPr>
              <a:t>Upgrade Update</a:t>
            </a:r>
            <a:endParaRPr lang="en-US" dirty="0">
              <a:latin typeface="Trajan Pro" pitchFamily="18" charset="0"/>
            </a:endParaRPr>
          </a:p>
        </p:txBody>
      </p:sp>
      <p:sp>
        <p:nvSpPr>
          <p:cNvPr id="5" name="Content Placeholder 4"/>
          <p:cNvSpPr>
            <a:spLocks noGrp="1"/>
          </p:cNvSpPr>
          <p:nvPr>
            <p:ph idx="1"/>
          </p:nvPr>
        </p:nvSpPr>
        <p:spPr>
          <a:xfrm>
            <a:off x="457200" y="1097280"/>
            <a:ext cx="8229600" cy="4978205"/>
          </a:xfrm>
        </p:spPr>
        <p:txBody>
          <a:bodyPr/>
          <a:lstStyle/>
          <a:p>
            <a:r>
              <a:rPr lang="en-US" dirty="0" smtClean="0">
                <a:latin typeface="Calibri" pitchFamily="34" charset="0"/>
                <a:cs typeface="Calibri" pitchFamily="34" charset="0"/>
              </a:rPr>
              <a:t>Upgrade Recap:</a:t>
            </a:r>
          </a:p>
          <a:p>
            <a:pPr lvl="1"/>
            <a:r>
              <a:rPr lang="en-US" dirty="0" smtClean="0"/>
              <a:t>Moved from Version 6.5 to 6.7</a:t>
            </a:r>
          </a:p>
          <a:p>
            <a:pPr marL="457200" lvl="1" indent="0">
              <a:buNone/>
            </a:pPr>
            <a:endParaRPr lang="en-US" i="1" dirty="0"/>
          </a:p>
          <a:p>
            <a:pPr>
              <a:spcBef>
                <a:spcPts val="1200"/>
              </a:spcBef>
            </a:pPr>
            <a:r>
              <a:rPr lang="en-US" dirty="0" smtClean="0"/>
              <a:t>Changes you will notice:</a:t>
            </a:r>
          </a:p>
          <a:p>
            <a:pPr lvl="1">
              <a:spcBef>
                <a:spcPts val="1200"/>
              </a:spcBef>
            </a:pPr>
            <a:r>
              <a:rPr lang="en-US" dirty="0" smtClean="0"/>
              <a:t>“Name” field added to index keys</a:t>
            </a:r>
          </a:p>
          <a:p>
            <a:pPr lvl="1">
              <a:spcBef>
                <a:spcPts val="1200"/>
              </a:spcBef>
            </a:pPr>
            <a:r>
              <a:rPr lang="en-US" dirty="0" smtClean="0"/>
              <a:t>“</a:t>
            </a:r>
            <a:r>
              <a:rPr lang="en-US" dirty="0"/>
              <a:t>Projects” now called “Folders</a:t>
            </a:r>
            <a:r>
              <a:rPr lang="en-US" dirty="0" smtClean="0"/>
              <a:t>”</a:t>
            </a:r>
          </a:p>
          <a:p>
            <a:pPr lvl="1">
              <a:spcBef>
                <a:spcPts val="1200"/>
              </a:spcBef>
            </a:pPr>
            <a:r>
              <a:rPr lang="en-US" dirty="0" smtClean="0"/>
              <a:t>“</a:t>
            </a:r>
            <a:r>
              <a:rPr lang="en-US" dirty="0"/>
              <a:t>Time/Date” stamp has different format</a:t>
            </a:r>
          </a:p>
          <a:p>
            <a:pPr lvl="1">
              <a:spcBef>
                <a:spcPts val="1200"/>
              </a:spcBef>
            </a:pPr>
            <a:endParaRPr lang="en-US" dirty="0"/>
          </a:p>
          <a:p>
            <a:pPr lvl="1">
              <a:spcBef>
                <a:spcPts val="1200"/>
              </a:spcBef>
            </a:pPr>
            <a:endParaRPr lang="en-US" dirty="0"/>
          </a:p>
        </p:txBody>
      </p:sp>
      <p:sp>
        <p:nvSpPr>
          <p:cNvPr id="6" name="Slide Number Placeholder 5"/>
          <p:cNvSpPr>
            <a:spLocks noGrp="1"/>
          </p:cNvSpPr>
          <p:nvPr>
            <p:ph type="sldNum" sz="quarter" idx="12"/>
          </p:nvPr>
        </p:nvSpPr>
        <p:spPr/>
        <p:txBody>
          <a:bodyPr/>
          <a:lstStyle/>
          <a:p>
            <a:pPr>
              <a:defRPr/>
            </a:pPr>
            <a:fld id="{B94D6F01-C5DD-F44B-8162-7A3A521E6E82}" type="slidenum">
              <a:rPr lang="en-US" smtClean="0"/>
              <a:pPr>
                <a:defRPr/>
              </a:pPr>
              <a:t>6</a:t>
            </a:fld>
            <a:endParaRPr lang="en-US" dirty="0"/>
          </a:p>
        </p:txBody>
      </p:sp>
    </p:spTree>
    <p:extLst>
      <p:ext uri="{BB962C8B-B14F-4D97-AF65-F5344CB8AC3E}">
        <p14:creationId xmlns:p14="http://schemas.microsoft.com/office/powerpoint/2010/main" val="9029606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latin typeface="Trajan Pro" pitchFamily="18" charset="0"/>
              </a:rPr>
              <a:t>Upgrade Update</a:t>
            </a:r>
            <a:endParaRPr lang="en-US" dirty="0">
              <a:latin typeface="Trajan Pro" pitchFamily="18" charset="0"/>
            </a:endParaRPr>
          </a:p>
        </p:txBody>
      </p:sp>
      <p:sp>
        <p:nvSpPr>
          <p:cNvPr id="5" name="Content Placeholder 4"/>
          <p:cNvSpPr>
            <a:spLocks noGrp="1"/>
          </p:cNvSpPr>
          <p:nvPr>
            <p:ph idx="1"/>
          </p:nvPr>
        </p:nvSpPr>
        <p:spPr>
          <a:xfrm>
            <a:off x="457200" y="1097280"/>
            <a:ext cx="8229600" cy="4978205"/>
          </a:xfrm>
        </p:spPr>
        <p:txBody>
          <a:bodyPr/>
          <a:lstStyle/>
          <a:p>
            <a:endParaRPr lang="en-US" dirty="0" smtClean="0">
              <a:latin typeface="Calibri" pitchFamily="34" charset="0"/>
              <a:cs typeface="Calibri" pitchFamily="34" charset="0"/>
            </a:endParaRPr>
          </a:p>
          <a:p>
            <a:r>
              <a:rPr lang="en-US" dirty="0" smtClean="0">
                <a:latin typeface="Calibri" pitchFamily="34" charset="0"/>
                <a:cs typeface="Calibri" pitchFamily="34" charset="0"/>
              </a:rPr>
              <a:t>Remaining Issues:</a:t>
            </a:r>
          </a:p>
          <a:p>
            <a:pPr lvl="1"/>
            <a:r>
              <a:rPr lang="en-US" dirty="0" smtClean="0"/>
              <a:t>Recognition Agent / Content Server not working</a:t>
            </a:r>
          </a:p>
          <a:p>
            <a:pPr lvl="1"/>
            <a:r>
              <a:rPr lang="en-US" dirty="0" smtClean="0"/>
              <a:t>“BIG” documents created with IN Printer &amp;</a:t>
            </a:r>
          </a:p>
          <a:p>
            <a:pPr lvl="2"/>
            <a:r>
              <a:rPr lang="en-US" i="1" dirty="0">
                <a:solidFill>
                  <a:srgbClr val="FFFF00"/>
                </a:solidFill>
              </a:rPr>
              <a:t>We now have a fix for this</a:t>
            </a:r>
            <a:r>
              <a:rPr lang="en-US" i="1" dirty="0" smtClean="0">
                <a:solidFill>
                  <a:srgbClr val="FFFF00"/>
                </a:solidFill>
              </a:rPr>
              <a:t>!!!</a:t>
            </a:r>
            <a:endParaRPr lang="en-US" dirty="0" smtClean="0"/>
          </a:p>
          <a:p>
            <a:pPr lvl="1"/>
            <a:r>
              <a:rPr lang="en-US" dirty="0" smtClean="0"/>
              <a:t>Annotations don’t work in new documents</a:t>
            </a:r>
          </a:p>
          <a:p>
            <a:pPr lvl="2"/>
            <a:r>
              <a:rPr lang="en-US" i="1" dirty="0">
                <a:solidFill>
                  <a:srgbClr val="FFFF00"/>
                </a:solidFill>
              </a:rPr>
              <a:t>We now have a fix for this!!!</a:t>
            </a:r>
          </a:p>
          <a:p>
            <a:pPr lvl="1"/>
            <a:r>
              <a:rPr lang="en-US" dirty="0" smtClean="0"/>
              <a:t>Auto-conversion of eForms into TIFFs</a:t>
            </a:r>
          </a:p>
          <a:p>
            <a:pPr lvl="2"/>
            <a:endParaRPr lang="en-US" dirty="0" smtClean="0"/>
          </a:p>
        </p:txBody>
      </p:sp>
      <p:sp>
        <p:nvSpPr>
          <p:cNvPr id="6" name="Slide Number Placeholder 5"/>
          <p:cNvSpPr>
            <a:spLocks noGrp="1"/>
          </p:cNvSpPr>
          <p:nvPr>
            <p:ph type="sldNum" sz="quarter" idx="12"/>
          </p:nvPr>
        </p:nvSpPr>
        <p:spPr/>
        <p:txBody>
          <a:bodyPr/>
          <a:lstStyle/>
          <a:p>
            <a:pPr>
              <a:defRPr/>
            </a:pPr>
            <a:fld id="{B94D6F01-C5DD-F44B-8162-7A3A521E6E82}" type="slidenum">
              <a:rPr lang="en-US" smtClean="0"/>
              <a:pPr>
                <a:defRPr/>
              </a:pPr>
              <a:t>7</a:t>
            </a:fld>
            <a:endParaRPr lang="en-US" dirty="0"/>
          </a:p>
        </p:txBody>
      </p:sp>
    </p:spTree>
    <p:extLst>
      <p:ext uri="{BB962C8B-B14F-4D97-AF65-F5344CB8AC3E}">
        <p14:creationId xmlns:p14="http://schemas.microsoft.com/office/powerpoint/2010/main" val="26964122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latin typeface="Trajan Pro" pitchFamily="18" charset="0"/>
              </a:rPr>
              <a:t>Training Opportunities</a:t>
            </a:r>
            <a:endParaRPr lang="en-US" dirty="0">
              <a:latin typeface="Trajan Pro" pitchFamily="18" charset="0"/>
            </a:endParaRPr>
          </a:p>
        </p:txBody>
      </p:sp>
      <p:sp>
        <p:nvSpPr>
          <p:cNvPr id="5" name="Content Placeholder 4"/>
          <p:cNvSpPr>
            <a:spLocks noGrp="1"/>
          </p:cNvSpPr>
          <p:nvPr>
            <p:ph idx="1"/>
          </p:nvPr>
        </p:nvSpPr>
        <p:spPr/>
        <p:txBody>
          <a:bodyPr/>
          <a:lstStyle/>
          <a:p>
            <a:r>
              <a:rPr lang="en-US" dirty="0" err="1" smtClean="0"/>
              <a:t>INspire</a:t>
            </a:r>
            <a:r>
              <a:rPr lang="en-US" dirty="0" smtClean="0"/>
              <a:t> User Conference</a:t>
            </a:r>
            <a:endParaRPr lang="en-US" dirty="0"/>
          </a:p>
          <a:p>
            <a:pPr lvl="1"/>
            <a:r>
              <a:rPr lang="en-US" dirty="0" smtClean="0"/>
              <a:t>April 14-17</a:t>
            </a:r>
            <a:r>
              <a:rPr lang="en-US" baseline="30000" dirty="0" smtClean="0"/>
              <a:t>th</a:t>
            </a:r>
            <a:r>
              <a:rPr lang="en-US" dirty="0" smtClean="0"/>
              <a:t>, Phoenix, AZ </a:t>
            </a:r>
            <a:r>
              <a:rPr lang="en-US" sz="2400" i="1" dirty="0" smtClean="0">
                <a:solidFill>
                  <a:srgbClr val="FFFF00"/>
                </a:solidFill>
              </a:rPr>
              <a:t>($1150-$1250)</a:t>
            </a:r>
          </a:p>
          <a:p>
            <a:pPr marL="457200" lvl="1" indent="0">
              <a:buNone/>
            </a:pPr>
            <a:endParaRPr lang="en-US" dirty="0"/>
          </a:p>
          <a:p>
            <a:pPr>
              <a:spcBef>
                <a:spcPts val="600"/>
              </a:spcBef>
            </a:pPr>
            <a:r>
              <a:rPr lang="en-US" dirty="0" smtClean="0"/>
              <a:t>ImageNow Client Administrator Training</a:t>
            </a:r>
          </a:p>
          <a:p>
            <a:pPr lvl="1"/>
            <a:r>
              <a:rPr lang="en-US" dirty="0" smtClean="0"/>
              <a:t>3-day “Virtual Classroom” Training </a:t>
            </a:r>
            <a:r>
              <a:rPr lang="en-US" sz="2400" i="1" dirty="0" smtClean="0">
                <a:solidFill>
                  <a:srgbClr val="FFFF00"/>
                </a:solidFill>
              </a:rPr>
              <a:t>($2200)</a:t>
            </a:r>
            <a:endParaRPr lang="en-US" dirty="0" smtClean="0"/>
          </a:p>
          <a:p>
            <a:pPr lvl="1"/>
            <a:r>
              <a:rPr lang="en-US" dirty="0" smtClean="0"/>
              <a:t>Next Available Date: </a:t>
            </a:r>
            <a:r>
              <a:rPr lang="en-US" sz="2400" i="1" dirty="0" smtClean="0">
                <a:solidFill>
                  <a:srgbClr val="FFFF00"/>
                </a:solidFill>
              </a:rPr>
              <a:t>January 14-16, 2013</a:t>
            </a:r>
          </a:p>
          <a:p>
            <a:pPr lvl="1"/>
            <a:r>
              <a:rPr lang="en-US" dirty="0"/>
              <a:t>Contact A.J. if interested</a:t>
            </a:r>
          </a:p>
        </p:txBody>
      </p:sp>
      <p:sp>
        <p:nvSpPr>
          <p:cNvPr id="6" name="Slide Number Placeholder 5"/>
          <p:cNvSpPr>
            <a:spLocks noGrp="1"/>
          </p:cNvSpPr>
          <p:nvPr>
            <p:ph type="sldNum" sz="quarter" idx="12"/>
          </p:nvPr>
        </p:nvSpPr>
        <p:spPr/>
        <p:txBody>
          <a:bodyPr/>
          <a:lstStyle/>
          <a:p>
            <a:pPr>
              <a:defRPr/>
            </a:pPr>
            <a:fld id="{B94D6F01-C5DD-F44B-8162-7A3A521E6E82}" type="slidenum">
              <a:rPr lang="en-US" smtClean="0"/>
              <a:pPr>
                <a:defRPr/>
              </a:pPr>
              <a:t>8</a:t>
            </a:fld>
            <a:endParaRPr lang="en-US" dirty="0"/>
          </a:p>
        </p:txBody>
      </p:sp>
    </p:spTree>
    <p:extLst>
      <p:ext uri="{BB962C8B-B14F-4D97-AF65-F5344CB8AC3E}">
        <p14:creationId xmlns:p14="http://schemas.microsoft.com/office/powerpoint/2010/main" val="6724094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latin typeface="Trajan Pro" pitchFamily="18" charset="0"/>
              </a:rPr>
              <a:t>Demonstration</a:t>
            </a:r>
            <a:endParaRPr lang="en-US" dirty="0">
              <a:latin typeface="Trajan Pro" pitchFamily="18" charset="0"/>
            </a:endParaRPr>
          </a:p>
        </p:txBody>
      </p:sp>
      <p:sp>
        <p:nvSpPr>
          <p:cNvPr id="5" name="Content Placeholder 4"/>
          <p:cNvSpPr>
            <a:spLocks noGrp="1"/>
          </p:cNvSpPr>
          <p:nvPr>
            <p:ph idx="1"/>
          </p:nvPr>
        </p:nvSpPr>
        <p:spPr>
          <a:xfrm>
            <a:off x="457200" y="2216080"/>
            <a:ext cx="8229600" cy="2700169"/>
          </a:xfrm>
        </p:spPr>
        <p:txBody>
          <a:bodyPr/>
          <a:lstStyle/>
          <a:p>
            <a:pPr marL="0" indent="0" algn="ctr">
              <a:buNone/>
            </a:pPr>
            <a:r>
              <a:rPr lang="en-US" sz="4000" dirty="0" smtClean="0"/>
              <a:t>What to do when ImageNow…</a:t>
            </a:r>
          </a:p>
          <a:p>
            <a:pPr marL="0" indent="0" algn="ctr">
              <a:buNone/>
            </a:pPr>
            <a:r>
              <a:rPr lang="en-US" sz="3600" dirty="0" smtClean="0"/>
              <a:t>“</a:t>
            </a:r>
            <a:r>
              <a:rPr lang="en-US" i="1" dirty="0" smtClean="0">
                <a:solidFill>
                  <a:srgbClr val="FFFF00"/>
                </a:solidFill>
              </a:rPr>
              <a:t>Could not find an application plan that matches the ‘[Peoplesoft]’ application plan</a:t>
            </a:r>
            <a:r>
              <a:rPr lang="en-US" sz="3600" dirty="0" smtClean="0"/>
              <a:t>”</a:t>
            </a:r>
          </a:p>
        </p:txBody>
      </p:sp>
      <p:sp>
        <p:nvSpPr>
          <p:cNvPr id="6" name="Slide Number Placeholder 5"/>
          <p:cNvSpPr>
            <a:spLocks noGrp="1"/>
          </p:cNvSpPr>
          <p:nvPr>
            <p:ph type="sldNum" sz="quarter" idx="12"/>
          </p:nvPr>
        </p:nvSpPr>
        <p:spPr/>
        <p:txBody>
          <a:bodyPr/>
          <a:lstStyle/>
          <a:p>
            <a:pPr>
              <a:defRPr/>
            </a:pPr>
            <a:fld id="{B94D6F01-C5DD-F44B-8162-7A3A521E6E82}" type="slidenum">
              <a:rPr lang="en-US" smtClean="0"/>
              <a:pPr>
                <a:defRPr/>
              </a:pPr>
              <a:t>9</a:t>
            </a:fld>
            <a:endParaRPr lang="en-US" dirty="0"/>
          </a:p>
        </p:txBody>
      </p:sp>
    </p:spTree>
    <p:extLst>
      <p:ext uri="{BB962C8B-B14F-4D97-AF65-F5344CB8AC3E}">
        <p14:creationId xmlns:p14="http://schemas.microsoft.com/office/powerpoint/2010/main" val="2384971660"/>
      </p:ext>
    </p:extLst>
  </p:cSld>
  <p:clrMapOvr>
    <a:masterClrMapping/>
  </p:clrMapOvr>
  <p:timing>
    <p:tnLst>
      <p:par>
        <p:cTn id="1" dur="indefinite" restart="never" nodeType="tmRoot"/>
      </p:par>
    </p:tnLst>
  </p:timing>
</p:sld>
</file>

<file path=ppt/theme/theme1.xml><?xml version="1.0" encoding="utf-8"?>
<a:theme xmlns:a="http://schemas.openxmlformats.org/drawingml/2006/main" name="ndsu-templat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6895</TotalTime>
  <Words>683</Words>
  <Application>Microsoft Office PowerPoint</Application>
  <PresentationFormat>On-screen Show (4:3)</PresentationFormat>
  <Paragraphs>195</Paragraphs>
  <Slides>18</Slides>
  <Notes>17</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ndsu-template1</vt:lpstr>
      <vt:lpstr>PowerPoint Presentation</vt:lpstr>
      <vt:lpstr>User Group Goals</vt:lpstr>
      <vt:lpstr>Today’s Agenda</vt:lpstr>
      <vt:lpstr>Introductions  &amp; Office Updates</vt:lpstr>
      <vt:lpstr>Participating Offices</vt:lpstr>
      <vt:lpstr>Upgrade Update</vt:lpstr>
      <vt:lpstr>Upgrade Update</vt:lpstr>
      <vt:lpstr>Training Opportunities</vt:lpstr>
      <vt:lpstr>Demonstration</vt:lpstr>
      <vt:lpstr>Problems With Linking</vt:lpstr>
      <vt:lpstr>Demonstration</vt:lpstr>
      <vt:lpstr>Capture Profile Setup</vt:lpstr>
      <vt:lpstr>Capture Profile Setup</vt:lpstr>
      <vt:lpstr>Discussion</vt:lpstr>
      <vt:lpstr>Perceptive TransForm</vt:lpstr>
      <vt:lpstr>Questions???</vt:lpstr>
      <vt:lpstr>Until Next Time…</vt:lpstr>
      <vt:lpstr>PowerPoint Presentation</vt:lpstr>
    </vt:vector>
  </TitlesOfParts>
  <Company>North Dakota State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Janelle Kistner</dc:creator>
  <cp:lastModifiedBy>Andrew J. Klein</cp:lastModifiedBy>
  <cp:revision>109</cp:revision>
  <dcterms:created xsi:type="dcterms:W3CDTF">2010-10-06T15:41:35Z</dcterms:created>
  <dcterms:modified xsi:type="dcterms:W3CDTF">2012-12-14T17:27:21Z</dcterms:modified>
</cp:coreProperties>
</file>