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78" r:id="rId8"/>
    <p:sldId id="269" r:id="rId9"/>
    <p:sldId id="262" r:id="rId10"/>
    <p:sldId id="275" r:id="rId11"/>
    <p:sldId id="277" r:id="rId12"/>
    <p:sldId id="272" r:id="rId13"/>
    <p:sldId id="273" r:id="rId14"/>
    <p:sldId id="265" r:id="rId15"/>
    <p:sldId id="266" r:id="rId16"/>
    <p:sldId id="267"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8000"/>
    <a:srgbClr val="FFC830"/>
    <a:srgbClr val="FFCF01"/>
    <a:srgbClr val="001409"/>
    <a:srgbClr val="FAA523"/>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60" autoAdjust="0"/>
  </p:normalViewPr>
  <p:slideViewPr>
    <p:cSldViewPr snapToGrid="0" snapToObjects="1">
      <p:cViewPr varScale="1">
        <p:scale>
          <a:sx n="93" d="100"/>
          <a:sy n="93" d="100"/>
        </p:scale>
        <p:origin x="1518" y="8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16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ECDD3-EEE2-48C4-8BE9-401F6F4D372F}" type="datetimeFigureOut">
              <a:rPr lang="en-US" smtClean="0"/>
              <a:t>3/13/2015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D05CB-7B78-4C6A-8476-460128BF1597}" type="slidenum">
              <a:rPr lang="en-US" smtClean="0"/>
              <a:t>‹#›</a:t>
            </a:fld>
            <a:endParaRPr lang="en-US"/>
          </a:p>
        </p:txBody>
      </p:sp>
    </p:spTree>
    <p:extLst>
      <p:ext uri="{BB962C8B-B14F-4D97-AF65-F5344CB8AC3E}">
        <p14:creationId xmlns:p14="http://schemas.microsoft.com/office/powerpoint/2010/main" val="92996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a:t>
            </a:fld>
            <a:endParaRPr lang="en-US"/>
          </a:p>
        </p:txBody>
      </p:sp>
    </p:spTree>
    <p:extLst>
      <p:ext uri="{BB962C8B-B14F-4D97-AF65-F5344CB8AC3E}">
        <p14:creationId xmlns:p14="http://schemas.microsoft.com/office/powerpoint/2010/main" val="3684928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12</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13</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14</a:t>
            </a:fld>
            <a:endParaRPr lang="en-US"/>
          </a:p>
        </p:txBody>
      </p:sp>
    </p:spTree>
    <p:extLst>
      <p:ext uri="{BB962C8B-B14F-4D97-AF65-F5344CB8AC3E}">
        <p14:creationId xmlns:p14="http://schemas.microsoft.com/office/powerpoint/2010/main" val="421553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15</a:t>
            </a:fld>
            <a:endParaRPr lang="en-US"/>
          </a:p>
        </p:txBody>
      </p:sp>
    </p:spTree>
    <p:extLst>
      <p:ext uri="{BB962C8B-B14F-4D97-AF65-F5344CB8AC3E}">
        <p14:creationId xmlns:p14="http://schemas.microsoft.com/office/powerpoint/2010/main" val="303980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 slide to denote end of presentation]</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16</a:t>
            </a:fld>
            <a:endParaRPr lang="en-US"/>
          </a:p>
        </p:txBody>
      </p:sp>
    </p:spTree>
    <p:extLst>
      <p:ext uri="{BB962C8B-B14F-4D97-AF65-F5344CB8AC3E}">
        <p14:creationId xmlns:p14="http://schemas.microsoft.com/office/powerpoint/2010/main" val="420471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goal of the</a:t>
            </a:r>
            <a:r>
              <a:rPr lang="en-US" baseline="0" dirty="0" smtClean="0"/>
              <a:t> user group is to get users from participating offices in the same room to discuss what works, what doesn’t work, to combine efforts, and to inform current ImageNow users about the product so they can serve as advocates to other offices on campus.</a:t>
            </a: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2</a:t>
            </a:fld>
            <a:endParaRPr lang="en-US"/>
          </a:p>
        </p:txBody>
      </p:sp>
    </p:spTree>
    <p:extLst>
      <p:ext uri="{BB962C8B-B14F-4D97-AF65-F5344CB8AC3E}">
        <p14:creationId xmlns:p14="http://schemas.microsoft.com/office/powerpoint/2010/main" val="172081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3</a:t>
            </a:fld>
            <a:endParaRPr lang="en-US"/>
          </a:p>
        </p:txBody>
      </p:sp>
    </p:spTree>
    <p:extLst>
      <p:ext uri="{BB962C8B-B14F-4D97-AF65-F5344CB8AC3E}">
        <p14:creationId xmlns:p14="http://schemas.microsoft.com/office/powerpoint/2010/main" val="2209389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shown during</a:t>
            </a:r>
            <a:r>
              <a:rPr lang="en-US" baseline="0" dirty="0" smtClean="0"/>
              <a:t> attendee introductions.</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4</a:t>
            </a:fld>
            <a:endParaRPr lang="en-US"/>
          </a:p>
        </p:txBody>
      </p:sp>
    </p:spTree>
    <p:extLst>
      <p:ext uri="{BB962C8B-B14F-4D97-AF65-F5344CB8AC3E}">
        <p14:creationId xmlns:p14="http://schemas.microsoft.com/office/powerpoint/2010/main" val="84691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
            </a:r>
            <a:r>
              <a:rPr lang="en-US" baseline="0" dirty="0" smtClean="0"/>
              <a:t>isting of offices currently using ImageNow, the number of users, licenses, and scanners per office.  </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5</a:t>
            </a:fld>
            <a:endParaRPr lang="en-US"/>
          </a:p>
        </p:txBody>
      </p:sp>
    </p:spTree>
    <p:extLst>
      <p:ext uri="{BB962C8B-B14F-4D97-AF65-F5344CB8AC3E}">
        <p14:creationId xmlns:p14="http://schemas.microsoft.com/office/powerpoint/2010/main" val="1414408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6</a:t>
            </a:fld>
            <a:endParaRPr lang="en-US"/>
          </a:p>
        </p:txBody>
      </p:sp>
    </p:spTree>
    <p:extLst>
      <p:ext uri="{BB962C8B-B14F-4D97-AF65-F5344CB8AC3E}">
        <p14:creationId xmlns:p14="http://schemas.microsoft.com/office/powerpoint/2010/main" val="4196650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7</a:t>
            </a:fld>
            <a:endParaRPr lang="en-US"/>
          </a:p>
        </p:txBody>
      </p:sp>
    </p:spTree>
    <p:extLst>
      <p:ext uri="{BB962C8B-B14F-4D97-AF65-F5344CB8AC3E}">
        <p14:creationId xmlns:p14="http://schemas.microsoft.com/office/powerpoint/2010/main" val="3585531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9</a:t>
            </a:fld>
            <a:endParaRPr lang="en-US"/>
          </a:p>
        </p:txBody>
      </p:sp>
    </p:spTree>
    <p:extLst>
      <p:ext uri="{BB962C8B-B14F-4D97-AF65-F5344CB8AC3E}">
        <p14:creationId xmlns:p14="http://schemas.microsoft.com/office/powerpoint/2010/main" val="3151422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11</a:t>
            </a:fld>
            <a:endParaRPr lang="en-US"/>
          </a:p>
        </p:txBody>
      </p:sp>
    </p:spTree>
    <p:extLst>
      <p:ext uri="{BB962C8B-B14F-4D97-AF65-F5344CB8AC3E}">
        <p14:creationId xmlns:p14="http://schemas.microsoft.com/office/powerpoint/2010/main" val="21671921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046312"/>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5156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7CD339-4B2F-4EFE-AD1C-19763639DAFF}" type="datetime1">
              <a:rPr lang="en-US" smtClean="0"/>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D0007-DE76-724F-9A59-044EF43E1446}" type="slidenum">
              <a:rPr lang="en-US"/>
              <a:pPr>
                <a:defRPr/>
              </a:pPr>
              <a:t>‹#›</a:t>
            </a:fld>
            <a:endParaRPr lang="en-US" dirty="0"/>
          </a:p>
        </p:txBody>
      </p:sp>
    </p:spTree>
    <p:extLst>
      <p:ext uri="{BB962C8B-B14F-4D97-AF65-F5344CB8AC3E}">
        <p14:creationId xmlns:p14="http://schemas.microsoft.com/office/powerpoint/2010/main" val="23106765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DE6A4E-5276-4CBE-A910-C96485937D1F}" type="datetime1">
              <a:rPr lang="en-US" smtClean="0"/>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F43F9-9AD9-3A45-93DA-A9D45DCAEBA7}" type="slidenum">
              <a:rPr lang="en-US"/>
              <a:pPr>
                <a:defRPr/>
              </a:pPr>
              <a:t>‹#›</a:t>
            </a:fld>
            <a:endParaRPr lang="en-US" dirty="0"/>
          </a:p>
        </p:txBody>
      </p:sp>
    </p:spTree>
    <p:extLst>
      <p:ext uri="{BB962C8B-B14F-4D97-AF65-F5344CB8AC3E}">
        <p14:creationId xmlns:p14="http://schemas.microsoft.com/office/powerpoint/2010/main" val="28119026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F2872F-9000-4C04-8EF4-EDAC55967F3E}" type="datetime1">
              <a:rPr lang="en-US" smtClean="0"/>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E81DC1-BEBA-A345-AF53-60017037B3EE}" type="slidenum">
              <a:rPr lang="en-US"/>
              <a:pPr>
                <a:defRPr/>
              </a:pPr>
              <a:t>‹#›</a:t>
            </a:fld>
            <a:endParaRPr lang="en-US" dirty="0"/>
          </a:p>
        </p:txBody>
      </p:sp>
    </p:spTree>
    <p:extLst>
      <p:ext uri="{BB962C8B-B14F-4D97-AF65-F5344CB8AC3E}">
        <p14:creationId xmlns:p14="http://schemas.microsoft.com/office/powerpoint/2010/main" val="320888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A5CEE16-149B-4431-B69C-961461A82360}" type="datetime1">
              <a:rPr lang="en-US" smtClean="0"/>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DF97D-3401-F044-9350-D8378188946F}" type="slidenum">
              <a:rPr lang="en-US"/>
              <a:pPr>
                <a:defRPr/>
              </a:pPr>
              <a:t>‹#›</a:t>
            </a:fld>
            <a:endParaRPr lang="en-US" dirty="0"/>
          </a:p>
        </p:txBody>
      </p:sp>
    </p:spTree>
    <p:extLst>
      <p:ext uri="{BB962C8B-B14F-4D97-AF65-F5344CB8AC3E}">
        <p14:creationId xmlns:p14="http://schemas.microsoft.com/office/powerpoint/2010/main" val="40211158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8"/>
            <a:ext cx="8229600" cy="1139016"/>
          </a:xfrm>
        </p:spPr>
        <p:txBody>
          <a:bodyPr/>
          <a:lstStyle>
            <a:lvl1pPr>
              <a:defRPr sz="4000">
                <a:solidFill>
                  <a:srgbClr val="FFFF00"/>
                </a:solidFill>
                <a:latin typeface="Trajan Pro"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60009"/>
            <a:ext cx="8229600" cy="4715475"/>
          </a:xfrm>
        </p:spPr>
        <p:txBody>
          <a:bodyPr/>
          <a:lstStyle>
            <a:lvl1pPr marL="342900" indent="-342900">
              <a:buClr>
                <a:srgbClr val="FFFF00"/>
              </a:buClr>
              <a:buFont typeface="Wingdings" pitchFamily="2" charset="2"/>
              <a:buChar char="§"/>
              <a:defRPr>
                <a:latin typeface="Calibri" pitchFamily="34" charset="0"/>
                <a:cs typeface="Calibri" pitchFamily="34" charset="0"/>
              </a:defRPr>
            </a:lvl1pPr>
            <a:lvl2pPr marL="742950" indent="-285750">
              <a:buClr>
                <a:srgbClr val="FFFF00"/>
              </a:buClr>
              <a:buFont typeface="Arial" pitchFamily="34" charset="0"/>
              <a:buChar char="•"/>
              <a:defRPr>
                <a:latin typeface="Calibri" pitchFamily="34" charset="0"/>
                <a:cs typeface="Calibri" pitchFamily="34" charset="0"/>
              </a:defRPr>
            </a:lvl2pPr>
            <a:lvl3pPr marL="1143000" indent="-228600">
              <a:buClr>
                <a:srgbClr val="FFFF00"/>
              </a:buClr>
              <a:buFont typeface="Calibri" pitchFamily="34" charset="0"/>
              <a:buChar char="‒"/>
              <a:defRPr>
                <a:latin typeface="Calibri" pitchFamily="34" charset="0"/>
                <a:cs typeface="Calibri" pitchFamily="34" charset="0"/>
              </a:defRPr>
            </a:lvl3pPr>
            <a:lvl4pPr>
              <a:buClr>
                <a:srgbClr val="FFFF00"/>
              </a:buClr>
              <a:defRPr>
                <a:latin typeface="Calibri" pitchFamily="34" charset="0"/>
                <a:cs typeface="Calibri" pitchFamily="34" charset="0"/>
              </a:defRPr>
            </a:lvl4pPr>
            <a:lvl5pPr>
              <a:buClr>
                <a:srgbClr val="FFFF00"/>
              </a:buCl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4367FB-3EED-48BA-914C-D16AAB91804B}" type="datetime1">
              <a:rPr lang="en-US" smtClean="0"/>
              <a:t>3/13/2015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4D6F01-C5DD-F44B-8162-7A3A521E6E82}" type="slidenum">
              <a:rPr lang="en-US"/>
              <a:pPr>
                <a:defRPr/>
              </a:pPr>
              <a:t>‹#›</a:t>
            </a:fld>
            <a:endParaRPr lang="en-US" dirty="0"/>
          </a:p>
        </p:txBody>
      </p:sp>
    </p:spTree>
    <p:extLst>
      <p:ext uri="{BB962C8B-B14F-4D97-AF65-F5344CB8AC3E}">
        <p14:creationId xmlns:p14="http://schemas.microsoft.com/office/powerpoint/2010/main" val="6396422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19F4D3-9B07-46BA-9CB0-2AC51E3333C4}" type="datetime1">
              <a:rPr lang="en-US" smtClean="0"/>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A6ADA-3E88-CA4E-8C53-69D050771686}" type="slidenum">
              <a:rPr lang="en-US"/>
              <a:pPr>
                <a:defRPr/>
              </a:pPr>
              <a:t>‹#›</a:t>
            </a:fld>
            <a:endParaRPr lang="en-US" dirty="0"/>
          </a:p>
        </p:txBody>
      </p:sp>
    </p:spTree>
    <p:extLst>
      <p:ext uri="{BB962C8B-B14F-4D97-AF65-F5344CB8AC3E}">
        <p14:creationId xmlns:p14="http://schemas.microsoft.com/office/powerpoint/2010/main" val="2884506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120C3E-329B-408F-ABD5-E851C697FF6D}" type="datetime1">
              <a:rPr lang="en-US" smtClean="0"/>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8ADCC-D3CD-C94F-8BCF-C2964FC6869D}" type="slidenum">
              <a:rPr lang="en-US"/>
              <a:pPr>
                <a:defRPr/>
              </a:pPr>
              <a:t>‹#›</a:t>
            </a:fld>
            <a:endParaRPr lang="en-US" dirty="0"/>
          </a:p>
        </p:txBody>
      </p:sp>
    </p:spTree>
    <p:extLst>
      <p:ext uri="{BB962C8B-B14F-4D97-AF65-F5344CB8AC3E}">
        <p14:creationId xmlns:p14="http://schemas.microsoft.com/office/powerpoint/2010/main" val="1018336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570888-7E32-4D85-9073-354FA831EE51}" type="datetime1">
              <a:rPr lang="en-US" smtClean="0"/>
              <a:t>3/13/2015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57CE4-E225-774A-9249-292B5807F5E7}" type="slidenum">
              <a:rPr lang="en-US"/>
              <a:pPr>
                <a:defRPr/>
              </a:pPr>
              <a:t>‹#›</a:t>
            </a:fld>
            <a:endParaRPr lang="en-US" dirty="0"/>
          </a:p>
        </p:txBody>
      </p:sp>
    </p:spTree>
    <p:extLst>
      <p:ext uri="{BB962C8B-B14F-4D97-AF65-F5344CB8AC3E}">
        <p14:creationId xmlns:p14="http://schemas.microsoft.com/office/powerpoint/2010/main" val="1274274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rajan Pro" pitchFamily="18"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84389E7-272D-496B-9F22-91C7250530A1}" type="datetime1">
              <a:rPr lang="en-US" smtClean="0"/>
              <a:t>3/13/2015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7E57B2-D218-2543-B1F3-50F8C73AA9FE}" type="slidenum">
              <a:rPr lang="en-US"/>
              <a:pPr>
                <a:defRPr/>
              </a:pPr>
              <a:t>‹#›</a:t>
            </a:fld>
            <a:endParaRPr lang="en-US" dirty="0"/>
          </a:p>
        </p:txBody>
      </p:sp>
    </p:spTree>
    <p:extLst>
      <p:ext uri="{BB962C8B-B14F-4D97-AF65-F5344CB8AC3E}">
        <p14:creationId xmlns:p14="http://schemas.microsoft.com/office/powerpoint/2010/main" val="105162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839081-2064-4187-95CC-E26FD0DD48E1}" type="datetime1">
              <a:rPr lang="en-US" smtClean="0"/>
              <a:t>3/13/2015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6DE4E5-189A-6749-A62F-55E6235656EF}" type="slidenum">
              <a:rPr lang="en-US"/>
              <a:pPr>
                <a:defRPr/>
              </a:pPr>
              <a:t>‹#›</a:t>
            </a:fld>
            <a:endParaRPr lang="en-US" dirty="0"/>
          </a:p>
        </p:txBody>
      </p:sp>
    </p:spTree>
    <p:extLst>
      <p:ext uri="{BB962C8B-B14F-4D97-AF65-F5344CB8AC3E}">
        <p14:creationId xmlns:p14="http://schemas.microsoft.com/office/powerpoint/2010/main" val="36835047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CCE6A0-8EF8-47E4-A010-30DC8CA4D3B1}" type="datetime1">
              <a:rPr lang="en-US" smtClean="0"/>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3911F-13D9-5149-AD26-CA8FF84BF87B}" type="slidenum">
              <a:rPr lang="en-US"/>
              <a:pPr>
                <a:defRPr/>
              </a:pPr>
              <a:t>‹#›</a:t>
            </a:fld>
            <a:endParaRPr lang="en-US" dirty="0"/>
          </a:p>
        </p:txBody>
      </p:sp>
    </p:spTree>
    <p:extLst>
      <p:ext uri="{BB962C8B-B14F-4D97-AF65-F5344CB8AC3E}">
        <p14:creationId xmlns:p14="http://schemas.microsoft.com/office/powerpoint/2010/main" val="28968535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11E534A6-A325-4612-BBDC-3E1110BAC837}" type="datetime1">
              <a:rPr lang="en-US" smtClean="0"/>
              <a:t>3/13/2015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30F92C6D-BE8D-DD4F-81E9-D4989C088BC1}" type="slidenum">
              <a:rPr lang="en-US"/>
              <a:pPr>
                <a:defRPr/>
              </a:pPr>
              <a:t>‹#›</a:t>
            </a:fld>
            <a:endParaRPr lang="en-US" dirty="0"/>
          </a:p>
        </p:txBody>
      </p:sp>
      <p:pic>
        <p:nvPicPr>
          <p:cNvPr id="1031" name="Picture 15" descr="green.template_graphics2.wm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08000" y="6164263"/>
            <a:ext cx="2463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0374" y="3314644"/>
            <a:ext cx="7363252" cy="1015663"/>
          </a:xfrm>
          <a:prstGeom prst="rect">
            <a:avLst/>
          </a:prstGeom>
        </p:spPr>
        <p:txBody>
          <a:bodyPr>
            <a:spAutoFit/>
          </a:bodyPr>
          <a:lstStyle/>
          <a:p>
            <a:pPr algn="ctr"/>
            <a:r>
              <a:rPr lang="en-US" sz="3600" dirty="0">
                <a:solidFill>
                  <a:srgbClr val="FFCC00"/>
                </a:solidFill>
                <a:latin typeface="Trajan Pro" pitchFamily="24" charset="0"/>
                <a:ea typeface="Trajan Pro" pitchFamily="24" charset="0"/>
                <a:cs typeface="Trajan Pro" pitchFamily="24" charset="0"/>
              </a:rPr>
              <a:t>ImageNow User’s Group</a:t>
            </a:r>
          </a:p>
          <a:p>
            <a:pPr algn="ctr"/>
            <a:r>
              <a:rPr lang="en-US" sz="2400" dirty="0" smtClean="0">
                <a:solidFill>
                  <a:schemeClr val="bg1"/>
                </a:solidFill>
                <a:latin typeface="Book Antiqua" pitchFamily="18" charset="0"/>
                <a:ea typeface="Trajan Pro" pitchFamily="24" charset="0"/>
                <a:cs typeface="Trajan Pro" pitchFamily="24" charset="0"/>
              </a:rPr>
              <a:t>March 13, 2015</a:t>
            </a:r>
            <a:endParaRPr lang="en-US" sz="2400" dirty="0">
              <a:solidFill>
                <a:schemeClr val="bg1"/>
              </a:solidFill>
              <a:latin typeface="Book Antiqua" pitchFamily="18" charset="0"/>
              <a:ea typeface="Trajan Pro" pitchFamily="24" charset="0"/>
              <a:cs typeface="Trajan Pro" pitchFamily="2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Content Placeholder 2"/>
          <p:cNvSpPr>
            <a:spLocks noGrp="1"/>
          </p:cNvSpPr>
          <p:nvPr>
            <p:ph idx="1"/>
          </p:nvPr>
        </p:nvSpPr>
        <p:spPr>
          <a:xfrm>
            <a:off x="457200" y="2208026"/>
            <a:ext cx="8229600" cy="3375193"/>
          </a:xfrm>
        </p:spPr>
        <p:txBody>
          <a:bodyPr/>
          <a:lstStyle/>
          <a:p>
            <a:pPr marL="0" indent="0" algn="ctr">
              <a:buNone/>
            </a:pPr>
            <a:r>
              <a:rPr lang="en-US" sz="4000" dirty="0" smtClean="0"/>
              <a:t>Perceptive </a:t>
            </a:r>
            <a:r>
              <a:rPr lang="en-US" sz="4000" dirty="0" err="1" smtClean="0"/>
              <a:t>TransForms</a:t>
            </a:r>
            <a:endParaRPr lang="en-US" sz="4000" dirty="0" smtClean="0"/>
          </a:p>
          <a:p>
            <a:pPr marL="0" indent="0" algn="ctr">
              <a:buNone/>
            </a:pPr>
            <a:r>
              <a:rPr lang="en-US" sz="4000" i="1" dirty="0" smtClean="0">
                <a:solidFill>
                  <a:srgbClr val="FFFF00"/>
                </a:solidFill>
              </a:rPr>
              <a:t>Degree Audit Request Form</a:t>
            </a:r>
            <a:endParaRPr lang="en-US" sz="4000" i="1" dirty="0" smtClean="0">
              <a:solidFill>
                <a:srgbClr val="FFFF00"/>
              </a:solidFill>
            </a:endParaRPr>
          </a:p>
          <a:p>
            <a:pPr marL="0" indent="0" algn="ctr">
              <a:buNone/>
            </a:pPr>
            <a:endParaRPr lang="en-US" i="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10</a:t>
            </a:fld>
            <a:endParaRPr lang="en-US" dirty="0"/>
          </a:p>
        </p:txBody>
      </p:sp>
    </p:spTree>
    <p:extLst>
      <p:ext uri="{BB962C8B-B14F-4D97-AF65-F5344CB8AC3E}">
        <p14:creationId xmlns:p14="http://schemas.microsoft.com/office/powerpoint/2010/main" val="1110579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t>
            </a:r>
            <a:r>
              <a:rPr lang="en-US" dirty="0" smtClean="0"/>
              <a:t>Process</a:t>
            </a:r>
            <a:endParaRPr lang="en-US" dirty="0"/>
          </a:p>
        </p:txBody>
      </p:sp>
      <p:sp>
        <p:nvSpPr>
          <p:cNvPr id="3" name="Content Placeholder 2"/>
          <p:cNvSpPr>
            <a:spLocks noGrp="1"/>
          </p:cNvSpPr>
          <p:nvPr>
            <p:ph idx="1"/>
          </p:nvPr>
        </p:nvSpPr>
        <p:spPr>
          <a:xfrm>
            <a:off x="457200" y="1511614"/>
            <a:ext cx="8229600" cy="4387820"/>
          </a:xfrm>
        </p:spPr>
        <p:txBody>
          <a:bodyPr/>
          <a:lstStyle/>
          <a:p>
            <a:pPr marL="514350" indent="-514350">
              <a:spcAft>
                <a:spcPts val="2400"/>
              </a:spcAft>
              <a:buFont typeface="+mj-lt"/>
              <a:buAutoNum type="arabicPeriod"/>
            </a:pPr>
            <a:r>
              <a:rPr lang="en-US" dirty="0" smtClean="0"/>
              <a:t>Build Form in TransForm Designer</a:t>
            </a:r>
            <a:endParaRPr lang="en-US" dirty="0" smtClean="0"/>
          </a:p>
          <a:p>
            <a:pPr marL="514350" indent="-514350">
              <a:spcAft>
                <a:spcPts val="2400"/>
              </a:spcAft>
              <a:buFont typeface="+mj-lt"/>
              <a:buAutoNum type="arabicPeriod"/>
            </a:pPr>
            <a:r>
              <a:rPr lang="en-US" dirty="0" smtClean="0"/>
              <a:t>Upload &amp; Test form on TEST Server</a:t>
            </a:r>
            <a:endParaRPr lang="en-US" dirty="0" smtClean="0"/>
          </a:p>
          <a:p>
            <a:pPr marL="514350" indent="-514350">
              <a:spcAft>
                <a:spcPts val="2400"/>
              </a:spcAft>
              <a:buFont typeface="+mj-lt"/>
              <a:buAutoNum type="arabicPeriod"/>
            </a:pPr>
            <a:r>
              <a:rPr lang="en-US" dirty="0" smtClean="0"/>
              <a:t>Upload &amp; Publish on LIVE Server</a:t>
            </a:r>
          </a:p>
          <a:p>
            <a:pPr marL="514350" indent="-514350">
              <a:spcAft>
                <a:spcPts val="2400"/>
              </a:spcAft>
              <a:buFont typeface="+mj-lt"/>
              <a:buAutoNum type="arabicPeriod"/>
            </a:pPr>
            <a:r>
              <a:rPr lang="en-US" dirty="0" smtClean="0"/>
              <a:t>Maintain &amp; Update form versions</a:t>
            </a:r>
            <a:endParaRPr lang="en-US" dirty="0" smtClean="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11</a:t>
            </a:fld>
            <a:endParaRPr lang="en-US" dirty="0"/>
          </a:p>
        </p:txBody>
      </p:sp>
    </p:spTree>
    <p:extLst>
      <p:ext uri="{BB962C8B-B14F-4D97-AF65-F5344CB8AC3E}">
        <p14:creationId xmlns:p14="http://schemas.microsoft.com/office/powerpoint/2010/main" val="3355346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Content Placeholder 2"/>
          <p:cNvSpPr>
            <a:spLocks noGrp="1"/>
          </p:cNvSpPr>
          <p:nvPr>
            <p:ph idx="1"/>
          </p:nvPr>
        </p:nvSpPr>
        <p:spPr>
          <a:xfrm>
            <a:off x="457200" y="1661623"/>
            <a:ext cx="8229600" cy="3897086"/>
          </a:xfrm>
        </p:spPr>
        <p:txBody>
          <a:bodyPr/>
          <a:lstStyle/>
          <a:p>
            <a:pPr>
              <a:spcAft>
                <a:spcPts val="600"/>
              </a:spcAft>
            </a:pPr>
            <a:r>
              <a:rPr lang="en-US" dirty="0" smtClean="0"/>
              <a:t>How many departments are interested?</a:t>
            </a:r>
            <a:endParaRPr lang="en-US" dirty="0" smtClean="0"/>
          </a:p>
          <a:p>
            <a:pPr>
              <a:spcAft>
                <a:spcPts val="600"/>
              </a:spcAft>
            </a:pPr>
            <a:r>
              <a:rPr lang="en-US" dirty="0"/>
              <a:t>Identify a contact person from your office</a:t>
            </a:r>
          </a:p>
          <a:p>
            <a:pPr>
              <a:spcAft>
                <a:spcPts val="600"/>
              </a:spcAft>
            </a:pPr>
            <a:r>
              <a:rPr lang="en-US" dirty="0" smtClean="0"/>
              <a:t>Identify forms would you like to develop</a:t>
            </a:r>
            <a:endParaRPr lang="en-US" dirty="0" smtClean="0"/>
          </a:p>
          <a:p>
            <a:pPr>
              <a:spcAft>
                <a:spcPts val="600"/>
              </a:spcAft>
            </a:pPr>
            <a:r>
              <a:rPr lang="en-US" dirty="0" smtClean="0"/>
              <a:t>Calculate expected submissions for each form</a:t>
            </a:r>
            <a:endParaRPr lang="en-US" dirty="0" smtClean="0"/>
          </a:p>
          <a:p>
            <a:pPr>
              <a:spcAft>
                <a:spcPts val="600"/>
              </a:spcAft>
            </a:pPr>
            <a:r>
              <a:rPr lang="en-US" i="1" dirty="0" smtClean="0">
                <a:solidFill>
                  <a:srgbClr val="FFFF00"/>
                </a:solidFill>
              </a:rPr>
              <a:t>Establish access to Designer licenses</a:t>
            </a:r>
            <a:endParaRPr lang="en-US" i="1" dirty="0" smtClean="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12</a:t>
            </a:fld>
            <a:endParaRPr lang="en-US" dirty="0"/>
          </a:p>
        </p:txBody>
      </p:sp>
    </p:spTree>
    <p:extLst>
      <p:ext uri="{BB962C8B-B14F-4D97-AF65-F5344CB8AC3E}">
        <p14:creationId xmlns:p14="http://schemas.microsoft.com/office/powerpoint/2010/main" val="3974382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Housekeeping</a:t>
            </a:r>
            <a:endParaRPr lang="en-US" dirty="0"/>
          </a:p>
        </p:txBody>
      </p:sp>
      <p:sp>
        <p:nvSpPr>
          <p:cNvPr id="3" name="Content Placeholder 2"/>
          <p:cNvSpPr>
            <a:spLocks noGrp="1"/>
          </p:cNvSpPr>
          <p:nvPr>
            <p:ph idx="1"/>
          </p:nvPr>
        </p:nvSpPr>
        <p:spPr>
          <a:xfrm>
            <a:off x="457200" y="1466769"/>
            <a:ext cx="8229600" cy="4286795"/>
          </a:xfrm>
        </p:spPr>
        <p:txBody>
          <a:bodyPr/>
          <a:lstStyle/>
          <a:p>
            <a:pPr>
              <a:spcAft>
                <a:spcPts val="1800"/>
              </a:spcAft>
            </a:pPr>
            <a:r>
              <a:rPr lang="en-US" dirty="0" smtClean="0"/>
              <a:t>Clean-up of old Batches </a:t>
            </a:r>
            <a:r>
              <a:rPr lang="en-US" sz="2800" i="1" dirty="0" smtClean="0">
                <a:solidFill>
                  <a:srgbClr val="FFFF00"/>
                </a:solidFill>
              </a:rPr>
              <a:t>(oldest = Sept. 2010)</a:t>
            </a:r>
            <a:endParaRPr lang="en-US" i="1" dirty="0" smtClean="0">
              <a:solidFill>
                <a:srgbClr val="FFFF00"/>
              </a:solidFill>
            </a:endParaRPr>
          </a:p>
          <a:p>
            <a:pPr>
              <a:spcAft>
                <a:spcPts val="1200"/>
              </a:spcAft>
            </a:pPr>
            <a:r>
              <a:rPr lang="en-US" dirty="0" smtClean="0"/>
              <a:t>Document Purge Process (R&amp;R):</a:t>
            </a:r>
          </a:p>
          <a:p>
            <a:pPr lvl="1">
              <a:spcBef>
                <a:spcPts val="0"/>
              </a:spcBef>
              <a:spcAft>
                <a:spcPts val="600"/>
              </a:spcAft>
            </a:pPr>
            <a:r>
              <a:rPr lang="en-US" dirty="0" smtClean="0">
                <a:solidFill>
                  <a:srgbClr val="FFFF00"/>
                </a:solidFill>
              </a:rPr>
              <a:t>47,000+</a:t>
            </a:r>
            <a:r>
              <a:rPr lang="en-US" dirty="0" smtClean="0"/>
              <a:t> Documents</a:t>
            </a:r>
          </a:p>
          <a:p>
            <a:pPr lvl="1">
              <a:spcBef>
                <a:spcPts val="0"/>
              </a:spcBef>
              <a:spcAft>
                <a:spcPts val="600"/>
              </a:spcAft>
            </a:pPr>
            <a:r>
              <a:rPr lang="en-US" dirty="0" smtClean="0">
                <a:solidFill>
                  <a:srgbClr val="FFFF00"/>
                </a:solidFill>
              </a:rPr>
              <a:t>102,000+</a:t>
            </a:r>
            <a:r>
              <a:rPr lang="en-US" dirty="0" smtClean="0"/>
              <a:t> Pages</a:t>
            </a:r>
          </a:p>
          <a:p>
            <a:pPr lvl="1">
              <a:spcBef>
                <a:spcPts val="0"/>
              </a:spcBef>
              <a:spcAft>
                <a:spcPts val="600"/>
              </a:spcAft>
            </a:pPr>
            <a:r>
              <a:rPr lang="en-US" dirty="0" smtClean="0">
                <a:solidFill>
                  <a:srgbClr val="FFFF00"/>
                </a:solidFill>
              </a:rPr>
              <a:t>206</a:t>
            </a:r>
            <a:r>
              <a:rPr lang="en-US" dirty="0" smtClean="0"/>
              <a:t> Reams of Paper </a:t>
            </a:r>
            <a:r>
              <a:rPr lang="en-US" i="1" dirty="0" smtClean="0"/>
              <a:t>(= 1.75 inches)</a:t>
            </a:r>
            <a:endParaRPr lang="en-US" sz="3200" i="1" dirty="0" smtClean="0"/>
          </a:p>
          <a:p>
            <a:pPr lvl="1">
              <a:spcBef>
                <a:spcPts val="0"/>
              </a:spcBef>
              <a:spcAft>
                <a:spcPts val="600"/>
              </a:spcAft>
            </a:pPr>
            <a:r>
              <a:rPr lang="en-US" dirty="0" smtClean="0">
                <a:solidFill>
                  <a:srgbClr val="FFFF00"/>
                </a:solidFill>
              </a:rPr>
              <a:t>360 </a:t>
            </a:r>
            <a:r>
              <a:rPr lang="en-US" dirty="0" smtClean="0"/>
              <a:t>Inches = </a:t>
            </a:r>
            <a:r>
              <a:rPr lang="en-US" dirty="0" smtClean="0">
                <a:solidFill>
                  <a:srgbClr val="FFFF00"/>
                </a:solidFill>
              </a:rPr>
              <a:t>30 </a:t>
            </a:r>
            <a:r>
              <a:rPr lang="en-US" dirty="0" smtClean="0"/>
              <a:t>Feet of Stacked Paper</a:t>
            </a:r>
            <a:endParaRPr lang="en-US" dirty="0" smtClean="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13</a:t>
            </a:fld>
            <a:endParaRPr lang="en-US" dirty="0"/>
          </a:p>
        </p:txBody>
      </p:sp>
    </p:spTree>
    <p:extLst>
      <p:ext uri="{BB962C8B-B14F-4D97-AF65-F5344CB8AC3E}">
        <p14:creationId xmlns:p14="http://schemas.microsoft.com/office/powerpoint/2010/main" val="3159037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04433"/>
            <a:ext cx="8229600" cy="1143000"/>
          </a:xfrm>
        </p:spPr>
        <p:txBody>
          <a:bodyPr/>
          <a:lstStyle/>
          <a:p>
            <a:r>
              <a:rPr lang="en-US" sz="6000" dirty="0" smtClean="0"/>
              <a:t>Questions???</a:t>
            </a:r>
            <a:endParaRPr lang="en-US" sz="6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14</a:t>
            </a:fld>
            <a:endParaRPr lang="en-US" dirty="0"/>
          </a:p>
        </p:txBody>
      </p:sp>
    </p:spTree>
    <p:extLst>
      <p:ext uri="{BB962C8B-B14F-4D97-AF65-F5344CB8AC3E}">
        <p14:creationId xmlns:p14="http://schemas.microsoft.com/office/powerpoint/2010/main" val="75449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Until Next Time…</a:t>
            </a:r>
            <a:endParaRPr lang="en-US" dirty="0"/>
          </a:p>
        </p:txBody>
      </p:sp>
      <p:sp>
        <p:nvSpPr>
          <p:cNvPr id="3" name="Content Placeholder 2"/>
          <p:cNvSpPr>
            <a:spLocks noGrp="1"/>
          </p:cNvSpPr>
          <p:nvPr>
            <p:ph idx="1"/>
          </p:nvPr>
        </p:nvSpPr>
        <p:spPr>
          <a:xfrm>
            <a:off x="457200" y="1574349"/>
            <a:ext cx="8229600" cy="4286795"/>
          </a:xfrm>
        </p:spPr>
        <p:txBody>
          <a:bodyPr/>
          <a:lstStyle/>
          <a:p>
            <a:r>
              <a:rPr lang="en-US" dirty="0" smtClean="0"/>
              <a:t>Topics/Demos for Next Meeting???</a:t>
            </a:r>
          </a:p>
          <a:p>
            <a:pPr marL="457200" lvl="1" indent="0">
              <a:buNone/>
            </a:pPr>
            <a:endParaRPr lang="en-US" sz="2000" dirty="0" smtClean="0"/>
          </a:p>
          <a:p>
            <a:r>
              <a:rPr lang="en-US" dirty="0" smtClean="0"/>
              <a:t>R&amp;R Web site – “Document </a:t>
            </a:r>
            <a:r>
              <a:rPr lang="en-US" dirty="0"/>
              <a:t>Imaging</a:t>
            </a:r>
            <a:r>
              <a:rPr lang="en-US" dirty="0" smtClean="0"/>
              <a:t>”</a:t>
            </a:r>
          </a:p>
          <a:p>
            <a:pPr lvl="1"/>
            <a:r>
              <a:rPr lang="en-US" dirty="0" smtClean="0">
                <a:solidFill>
                  <a:srgbClr val="FFFF00"/>
                </a:solidFill>
              </a:rPr>
              <a:t>www.ndsu.edu/registrar/imaging</a:t>
            </a:r>
          </a:p>
          <a:p>
            <a:pPr marL="457200" lvl="1" indent="0">
              <a:buNone/>
            </a:pPr>
            <a:endParaRPr lang="en-US" sz="2000" dirty="0" smtClean="0"/>
          </a:p>
          <a:p>
            <a:r>
              <a:rPr lang="en-US" dirty="0" smtClean="0"/>
              <a:t>User Group Listserv:</a:t>
            </a:r>
          </a:p>
          <a:p>
            <a:pPr lvl="1"/>
            <a:r>
              <a:rPr lang="en-US" sz="2400" dirty="0" smtClean="0">
                <a:solidFill>
                  <a:srgbClr val="FFFF00"/>
                </a:solidFill>
              </a:rPr>
              <a:t>NDSU-IMAGENOW-USERS-GROUP@listserv.nodak.edu</a:t>
            </a:r>
            <a:endParaRPr lang="en-US" sz="24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15</a:t>
            </a:fld>
            <a:endParaRPr lang="en-US" dirty="0"/>
          </a:p>
        </p:txBody>
      </p:sp>
    </p:spTree>
    <p:extLst>
      <p:ext uri="{BB962C8B-B14F-4D97-AF65-F5344CB8AC3E}">
        <p14:creationId xmlns:p14="http://schemas.microsoft.com/office/powerpoint/2010/main" val="159694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16</a:t>
            </a:fld>
            <a:endParaRPr lang="en-US" dirty="0"/>
          </a:p>
        </p:txBody>
      </p:sp>
    </p:spTree>
    <p:extLst>
      <p:ext uri="{BB962C8B-B14F-4D97-AF65-F5344CB8AC3E}">
        <p14:creationId xmlns:p14="http://schemas.microsoft.com/office/powerpoint/2010/main" val="107148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User Group Goals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latin typeface="Calibri" pitchFamily="34" charset="0"/>
                <a:cs typeface="Calibri" pitchFamily="34" charset="0"/>
              </a:rPr>
              <a:t>Communicate &amp; Share Ideas with Others</a:t>
            </a:r>
          </a:p>
          <a:p>
            <a:pPr lvl="1"/>
            <a:r>
              <a:rPr lang="en-US" dirty="0" smtClean="0"/>
              <a:t>Discuss What Works / Best Practices</a:t>
            </a:r>
          </a:p>
          <a:p>
            <a:pPr lvl="1"/>
            <a:r>
              <a:rPr lang="en-US" dirty="0" smtClean="0">
                <a:latin typeface="Calibri" pitchFamily="34" charset="0"/>
                <a:cs typeface="Calibri" pitchFamily="34" charset="0"/>
              </a:rPr>
              <a:t>Discuss Common Problems &amp; Issues</a:t>
            </a:r>
          </a:p>
          <a:p>
            <a:pPr lvl="1"/>
            <a:r>
              <a:rPr lang="en-US" dirty="0" smtClean="0"/>
              <a:t>Coordinate Efforts between Offices</a:t>
            </a:r>
          </a:p>
          <a:p>
            <a:pPr lvl="1"/>
            <a:r>
              <a:rPr lang="en-US" dirty="0" smtClean="0">
                <a:latin typeface="Calibri" pitchFamily="34" charset="0"/>
                <a:cs typeface="Calibri" pitchFamily="34" charset="0"/>
              </a:rPr>
              <a:t>Share Knowledge &amp; Coordinate Training</a:t>
            </a:r>
          </a:p>
          <a:p>
            <a:pPr marL="457200" lvl="1" indent="0">
              <a:buNone/>
            </a:pPr>
            <a:endParaRPr lang="en-US" sz="2000" dirty="0" smtClean="0">
              <a:latin typeface="Calibri" pitchFamily="34" charset="0"/>
              <a:cs typeface="Calibri" pitchFamily="34" charset="0"/>
            </a:endParaRPr>
          </a:p>
          <a:p>
            <a:r>
              <a:rPr lang="en-US" dirty="0" smtClean="0"/>
              <a:t>Promote use of ImageNow across campus</a:t>
            </a:r>
            <a:endParaRPr lang="en-US"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2</a:t>
            </a:fld>
            <a:endParaRPr lang="en-US" dirty="0"/>
          </a:p>
        </p:txBody>
      </p:sp>
    </p:spTree>
    <p:extLst>
      <p:ext uri="{BB962C8B-B14F-4D97-AF65-F5344CB8AC3E}">
        <p14:creationId xmlns:p14="http://schemas.microsoft.com/office/powerpoint/2010/main" val="1076889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pPr>
              <a:spcAft>
                <a:spcPts val="1200"/>
              </a:spcAft>
            </a:pPr>
            <a:r>
              <a:rPr lang="en-US" dirty="0" smtClean="0"/>
              <a:t>Introductions &amp; Office Updates</a:t>
            </a:r>
          </a:p>
          <a:p>
            <a:pPr>
              <a:spcAft>
                <a:spcPts val="1200"/>
              </a:spcAft>
            </a:pPr>
            <a:r>
              <a:rPr lang="en-US" dirty="0" smtClean="0"/>
              <a:t>Participating Office Review</a:t>
            </a:r>
          </a:p>
          <a:p>
            <a:pPr>
              <a:spcAft>
                <a:spcPts val="1200"/>
              </a:spcAft>
            </a:pPr>
            <a:r>
              <a:rPr lang="en-US" dirty="0" smtClean="0"/>
              <a:t>News &amp; Notes</a:t>
            </a:r>
          </a:p>
          <a:p>
            <a:pPr>
              <a:spcAft>
                <a:spcPts val="1200"/>
              </a:spcAft>
            </a:pPr>
            <a:r>
              <a:rPr lang="en-US" dirty="0" smtClean="0"/>
              <a:t>Demonstration/Discussion Topics</a:t>
            </a:r>
          </a:p>
          <a:p>
            <a:pPr>
              <a:spcAft>
                <a:spcPts val="1200"/>
              </a:spcAft>
            </a:pPr>
            <a:r>
              <a:rPr lang="en-US" dirty="0" smtClean="0"/>
              <a:t>Your Questions</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3</a:t>
            </a:fld>
            <a:endParaRPr lang="en-US" dirty="0"/>
          </a:p>
        </p:txBody>
      </p:sp>
    </p:spTree>
    <p:extLst>
      <p:ext uri="{BB962C8B-B14F-4D97-AF65-F5344CB8AC3E}">
        <p14:creationId xmlns:p14="http://schemas.microsoft.com/office/powerpoint/2010/main" val="90720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610"/>
            <a:ext cx="8229600" cy="1139016"/>
          </a:xfrm>
        </p:spPr>
        <p:txBody>
          <a:bodyPr/>
          <a:lstStyle/>
          <a:p>
            <a:r>
              <a:rPr lang="en-US" dirty="0" smtClean="0"/>
              <a:t>Introductions </a:t>
            </a:r>
            <a:br>
              <a:rPr lang="en-US" dirty="0" smtClean="0"/>
            </a:br>
            <a:r>
              <a:rPr lang="en-US" dirty="0" smtClean="0"/>
              <a:t>&amp; Office Updates</a:t>
            </a:r>
            <a:endParaRPr lang="en-US" dirty="0"/>
          </a:p>
        </p:txBody>
      </p:sp>
      <p:sp>
        <p:nvSpPr>
          <p:cNvPr id="3" name="Content Placeholder 2"/>
          <p:cNvSpPr>
            <a:spLocks noGrp="1"/>
          </p:cNvSpPr>
          <p:nvPr>
            <p:ph idx="1"/>
          </p:nvPr>
        </p:nvSpPr>
        <p:spPr>
          <a:xfrm>
            <a:off x="457200" y="2903456"/>
            <a:ext cx="8229600" cy="1919451"/>
          </a:xfrm>
        </p:spPr>
        <p:txBody>
          <a:bodyPr/>
          <a:lstStyle/>
          <a:p>
            <a:pPr marL="0" indent="0" algn="ctr">
              <a:buNone/>
            </a:pPr>
            <a:r>
              <a:rPr lang="en-US" i="1" dirty="0" smtClean="0"/>
              <a:t>*** Please sign the Attendance Sheet ***</a:t>
            </a:r>
            <a:endParaRPr lang="en-US" i="1"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4</a:t>
            </a:fld>
            <a:endParaRPr lang="en-US" dirty="0"/>
          </a:p>
        </p:txBody>
      </p:sp>
    </p:spTree>
    <p:extLst>
      <p:ext uri="{BB962C8B-B14F-4D97-AF65-F5344CB8AC3E}">
        <p14:creationId xmlns:p14="http://schemas.microsoft.com/office/powerpoint/2010/main" val="5386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744"/>
            <a:ext cx="8229600" cy="709715"/>
          </a:xfrm>
        </p:spPr>
        <p:txBody>
          <a:bodyPr/>
          <a:lstStyle/>
          <a:p>
            <a:r>
              <a:rPr lang="en-US" sz="4000" dirty="0" smtClean="0">
                <a:solidFill>
                  <a:srgbClr val="FFFF00"/>
                </a:solidFill>
              </a:rPr>
              <a:t>Participating Offices</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04189286"/>
              </p:ext>
            </p:extLst>
          </p:nvPr>
        </p:nvGraphicFramePr>
        <p:xfrm>
          <a:off x="438150" y="1013997"/>
          <a:ext cx="8267700" cy="5580528"/>
        </p:xfrm>
        <a:graphic>
          <a:graphicData uri="http://schemas.openxmlformats.org/drawingml/2006/table">
            <a:tbl>
              <a:tblPr firstRow="1" bandRow="1">
                <a:tableStyleId>{073A0DAA-6AF3-43AB-8588-CEC1D06C72B9}</a:tableStyleId>
              </a:tblPr>
              <a:tblGrid>
                <a:gridCol w="3122631"/>
                <a:gridCol w="1715023"/>
                <a:gridCol w="1715023"/>
                <a:gridCol w="1715023"/>
              </a:tblGrid>
              <a:tr h="290132">
                <a:tc>
                  <a:txBody>
                    <a:bodyPr/>
                    <a:lstStyle/>
                    <a:p>
                      <a:pPr algn="ctr"/>
                      <a:r>
                        <a:rPr lang="en-US" sz="1700" dirty="0" smtClean="0">
                          <a:latin typeface="Calibri" pitchFamily="34" charset="0"/>
                          <a:cs typeface="Calibri" pitchFamily="34" charset="0"/>
                        </a:rPr>
                        <a:t>Office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Users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Licenses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Scanners</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Admission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Bison Connection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Customer Account</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p>
                  </a:txBody>
                  <a:tcPr marL="87799" marR="87799" marT="43899" marB="43899" anchor="ctr"/>
                </a:tc>
              </a:tr>
              <a:tr h="290132">
                <a:tc>
                  <a:txBody>
                    <a:bodyPr/>
                    <a:lstStyle/>
                    <a:p>
                      <a:r>
                        <a:rPr lang="en-US" sz="1700" dirty="0" smtClean="0">
                          <a:latin typeface="Calibri" pitchFamily="34" charset="0"/>
                          <a:cs typeface="Calibri" pitchFamily="34" charset="0"/>
                        </a:rPr>
                        <a:t>Enrollment Management</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Facilities</a:t>
                      </a:r>
                      <a:r>
                        <a:rPr lang="en-US" sz="1700" baseline="0" dirty="0" smtClean="0">
                          <a:latin typeface="Calibri" pitchFamily="34" charset="0"/>
                          <a:cs typeface="Calibri" pitchFamily="34" charset="0"/>
                        </a:rPr>
                        <a:t> Management</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Graduate School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HR/Payroll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International Programs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IT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Registration</a:t>
                      </a:r>
                      <a:r>
                        <a:rPr lang="en-US" sz="1700" baseline="0" dirty="0" smtClean="0">
                          <a:latin typeface="Calibri" pitchFamily="34" charset="0"/>
                          <a:cs typeface="Calibri" pitchFamily="34" charset="0"/>
                        </a:rPr>
                        <a:t> &amp; Records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Residence Life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Sanford</a:t>
                      </a:r>
                      <a:r>
                        <a:rPr lang="en-US" sz="1700" baseline="0" dirty="0" smtClean="0">
                          <a:latin typeface="Calibri" pitchFamily="34" charset="0"/>
                          <a:cs typeface="Calibri" pitchFamily="34" charset="0"/>
                        </a:rPr>
                        <a:t> Nursing-Bismarck</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290132">
                <a:tc>
                  <a:txBody>
                    <a:bodyPr/>
                    <a:lstStyle/>
                    <a:p>
                      <a:r>
                        <a:rPr lang="en-US" sz="1700" dirty="0" smtClean="0">
                          <a:latin typeface="Calibri" pitchFamily="34" charset="0"/>
                          <a:cs typeface="Calibri" pitchFamily="34" charset="0"/>
                        </a:rPr>
                        <a:t>Student Financial</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19</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8</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r>
              <a:tr h="290132">
                <a:tc>
                  <a:txBody>
                    <a:bodyPr/>
                    <a:lstStyle/>
                    <a:p>
                      <a:r>
                        <a:rPr lang="en-US" sz="1700" dirty="0" smtClean="0">
                          <a:latin typeface="Calibri" pitchFamily="34" charset="0"/>
                          <a:cs typeface="Calibri" pitchFamily="34" charset="0"/>
                        </a:rPr>
                        <a:t>VP Finance &amp; Administration</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i="1" dirty="0" smtClean="0">
                          <a:latin typeface="Calibri" pitchFamily="34" charset="0"/>
                          <a:cs typeface="Calibri" pitchFamily="34" charset="0"/>
                        </a:rPr>
                        <a:t>(view only)</a:t>
                      </a:r>
                      <a:endParaRPr lang="en-US" sz="1600" i="1"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5626">
                <a:tc>
                  <a:txBody>
                    <a:bodyPr/>
                    <a:lstStyle/>
                    <a:p>
                      <a:r>
                        <a:rPr lang="en-US" sz="1900" b="1" dirty="0" smtClean="0">
                          <a:latin typeface="Calibri" pitchFamily="34" charset="0"/>
                          <a:cs typeface="Calibri" pitchFamily="34" charset="0"/>
                        </a:rPr>
                        <a:t>TOTALS</a:t>
                      </a:r>
                      <a:endParaRPr lang="en-US" sz="1900" b="1"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algn="ctr"/>
                      <a:r>
                        <a:rPr lang="en-US" sz="1900" b="1" dirty="0" smtClean="0">
                          <a:latin typeface="Calibri" pitchFamily="34" charset="0"/>
                          <a:cs typeface="Calibri" pitchFamily="34" charset="0"/>
                        </a:rPr>
                        <a:t>183</a:t>
                      </a:r>
                      <a:endParaRPr lang="en-US" sz="1200" b="0"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61</a:t>
                      </a:r>
                      <a:endParaRPr lang="en-US" sz="31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18</a:t>
                      </a:r>
                      <a:endParaRPr lang="en-US" sz="15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r>
            </a:tbl>
          </a:graphicData>
        </a:graphic>
      </p:graphicFrame>
    </p:spTree>
    <p:extLst>
      <p:ext uri="{BB962C8B-B14F-4D97-AF65-F5344CB8AC3E}">
        <p14:creationId xmlns:p14="http://schemas.microsoft.com/office/powerpoint/2010/main" val="1971943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IT Update</a:t>
            </a:r>
            <a:endParaRPr lang="en-US" dirty="0">
              <a:latin typeface="Trajan Pro" pitchFamily="18" charset="0"/>
            </a:endParaRPr>
          </a:p>
        </p:txBody>
      </p:sp>
      <p:sp>
        <p:nvSpPr>
          <p:cNvPr id="5" name="Content Placeholder 4"/>
          <p:cNvSpPr>
            <a:spLocks noGrp="1"/>
          </p:cNvSpPr>
          <p:nvPr>
            <p:ph idx="1"/>
          </p:nvPr>
        </p:nvSpPr>
        <p:spPr>
          <a:xfrm>
            <a:off x="457200" y="1229452"/>
            <a:ext cx="8229600" cy="4719285"/>
          </a:xfrm>
        </p:spPr>
        <p:txBody>
          <a:bodyPr/>
          <a:lstStyle/>
          <a:p>
            <a:pPr>
              <a:spcAft>
                <a:spcPts val="1200"/>
              </a:spcAft>
            </a:pPr>
            <a:r>
              <a:rPr lang="en-US" dirty="0" smtClean="0">
                <a:latin typeface="Calibri" pitchFamily="34" charset="0"/>
                <a:cs typeface="Calibri" pitchFamily="34" charset="0"/>
              </a:rPr>
              <a:t>Hardware </a:t>
            </a:r>
            <a:r>
              <a:rPr lang="en-US" dirty="0" smtClean="0">
                <a:latin typeface="Calibri" pitchFamily="34" charset="0"/>
                <a:cs typeface="Calibri" pitchFamily="34" charset="0"/>
              </a:rPr>
              <a:t>upgrades this summer</a:t>
            </a:r>
          </a:p>
          <a:p>
            <a:pPr lvl="1">
              <a:spcBef>
                <a:spcPts val="0"/>
              </a:spcBef>
              <a:spcAft>
                <a:spcPts val="1200"/>
              </a:spcAft>
            </a:pPr>
            <a:r>
              <a:rPr lang="en-US" dirty="0" smtClean="0"/>
              <a:t>“Agents” server operating system upgrade from Windows 2003 to Windows 2008</a:t>
            </a:r>
            <a:endParaRPr lang="en-US" dirty="0" smtClean="0">
              <a:latin typeface="Calibri" pitchFamily="34" charset="0"/>
              <a:cs typeface="Calibri" pitchFamily="34" charset="0"/>
            </a:endParaRPr>
          </a:p>
          <a:p>
            <a:pPr>
              <a:spcBef>
                <a:spcPts val="1200"/>
              </a:spcBef>
              <a:spcAft>
                <a:spcPts val="1200"/>
              </a:spcAft>
            </a:pPr>
            <a:r>
              <a:rPr lang="en-US" dirty="0" smtClean="0"/>
              <a:t>Off-campus ImageNow</a:t>
            </a:r>
          </a:p>
          <a:p>
            <a:pPr lvl="1">
              <a:spcBef>
                <a:spcPts val="0"/>
              </a:spcBef>
              <a:spcAft>
                <a:spcPts val="1200"/>
              </a:spcAft>
            </a:pPr>
            <a:r>
              <a:rPr lang="en-US" dirty="0" smtClean="0"/>
              <a:t>Still in “beta” testing phase (but users needed)</a:t>
            </a:r>
          </a:p>
          <a:p>
            <a:pPr lvl="1">
              <a:spcBef>
                <a:spcPts val="0"/>
              </a:spcBef>
              <a:spcAft>
                <a:spcPts val="1200"/>
              </a:spcAft>
            </a:pPr>
            <a:r>
              <a:rPr lang="en-US" dirty="0" smtClean="0"/>
              <a:t>Requires </a:t>
            </a:r>
            <a:r>
              <a:rPr lang="en-US" dirty="0"/>
              <a:t>Citrix software </a:t>
            </a:r>
            <a:r>
              <a:rPr lang="en-US" dirty="0" smtClean="0"/>
              <a:t>to be installed</a:t>
            </a:r>
            <a:endParaRPr lang="en-US" dirty="0"/>
          </a:p>
          <a:p>
            <a:pPr lvl="1">
              <a:spcBef>
                <a:spcPts val="0"/>
              </a:spcBef>
              <a:spcAft>
                <a:spcPts val="1200"/>
              </a:spcAft>
            </a:pPr>
            <a:r>
              <a:rPr lang="en-US" dirty="0" smtClean="0"/>
              <a:t>Two-factor authentication (smart phone/fob)</a:t>
            </a:r>
          </a:p>
          <a:p>
            <a:pPr lvl="1">
              <a:spcBef>
                <a:spcPts val="0"/>
              </a:spcBef>
              <a:spcAft>
                <a:spcPts val="1200"/>
              </a:spcAft>
            </a:pPr>
            <a:r>
              <a:rPr lang="en-US" dirty="0" smtClean="0"/>
              <a:t>Contact: Jason Eide, ITS (jason.eide@ndsu.edu)</a:t>
            </a:r>
            <a:endParaRPr lang="en-US" dirty="0" smtClean="0"/>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6</a:t>
            </a:fld>
            <a:endParaRPr lang="en-US" dirty="0"/>
          </a:p>
        </p:txBody>
      </p:sp>
    </p:spTree>
    <p:extLst>
      <p:ext uri="{BB962C8B-B14F-4D97-AF65-F5344CB8AC3E}">
        <p14:creationId xmlns:p14="http://schemas.microsoft.com/office/powerpoint/2010/main" val="90296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Off-Campus ImageNow</a:t>
            </a:r>
            <a:endParaRPr lang="en-US" dirty="0">
              <a:latin typeface="Trajan Pro" pitchFamily="18" charset="0"/>
            </a:endParaRPr>
          </a:p>
        </p:txBody>
      </p:sp>
      <p:sp>
        <p:nvSpPr>
          <p:cNvPr id="5" name="Content Placeholder 4"/>
          <p:cNvSpPr>
            <a:spLocks noGrp="1"/>
          </p:cNvSpPr>
          <p:nvPr>
            <p:ph idx="1"/>
          </p:nvPr>
        </p:nvSpPr>
        <p:spPr>
          <a:xfrm>
            <a:off x="457200" y="1323562"/>
            <a:ext cx="8229600" cy="4525641"/>
          </a:xfrm>
        </p:spPr>
        <p:txBody>
          <a:bodyPr/>
          <a:lstStyle/>
          <a:p>
            <a:pPr marL="0" indent="0" algn="ctr">
              <a:spcAft>
                <a:spcPts val="1200"/>
              </a:spcAft>
              <a:buNone/>
            </a:pPr>
            <a:endParaRPr lang="en-US" i="1" dirty="0" smtClean="0">
              <a:latin typeface="Calibri" pitchFamily="34" charset="0"/>
              <a:cs typeface="Calibri" pitchFamily="34" charset="0"/>
            </a:endParaRPr>
          </a:p>
          <a:p>
            <a:pPr marL="0" indent="0" algn="ctr">
              <a:spcAft>
                <a:spcPts val="1200"/>
              </a:spcAft>
              <a:buNone/>
            </a:pPr>
            <a:endParaRPr lang="en-US" i="1" dirty="0"/>
          </a:p>
          <a:p>
            <a:pPr marL="0" indent="0" algn="ctr">
              <a:spcAft>
                <a:spcPts val="1200"/>
              </a:spcAft>
              <a:buNone/>
            </a:pPr>
            <a:r>
              <a:rPr lang="en-US" sz="4000" i="1" dirty="0" smtClean="0">
                <a:latin typeface="Calibri" pitchFamily="34" charset="0"/>
                <a:cs typeface="Calibri" pitchFamily="34" charset="0"/>
              </a:rPr>
              <a:t>Demonstration</a:t>
            </a:r>
            <a:endParaRPr lang="en-US" i="1" dirty="0" smtClean="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7</a:t>
            </a:fld>
            <a:endParaRPr lang="en-US" dirty="0"/>
          </a:p>
        </p:txBody>
      </p:sp>
    </p:spTree>
    <p:extLst>
      <p:ext uri="{BB962C8B-B14F-4D97-AF65-F5344CB8AC3E}">
        <p14:creationId xmlns:p14="http://schemas.microsoft.com/office/powerpoint/2010/main" val="994734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User Training</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8</a:t>
            </a:fld>
            <a:endParaRPr lang="en-US" dirty="0"/>
          </a:p>
        </p:txBody>
      </p:sp>
      <p:sp>
        <p:nvSpPr>
          <p:cNvPr id="5" name="Content Placeholder 4"/>
          <p:cNvSpPr>
            <a:spLocks noGrp="1"/>
          </p:cNvSpPr>
          <p:nvPr>
            <p:ph idx="1"/>
          </p:nvPr>
        </p:nvSpPr>
        <p:spPr/>
        <p:txBody>
          <a:bodyPr/>
          <a:lstStyle/>
          <a:p>
            <a:pPr>
              <a:spcAft>
                <a:spcPts val="1200"/>
              </a:spcAft>
            </a:pPr>
            <a:r>
              <a:rPr lang="en-US" dirty="0" smtClean="0"/>
              <a:t>In conjunction with ITS Security’s compliance report sent in to NDUS each June</a:t>
            </a:r>
          </a:p>
          <a:p>
            <a:pPr>
              <a:spcAft>
                <a:spcPts val="1200"/>
              </a:spcAft>
            </a:pPr>
            <a:r>
              <a:rPr lang="en-US" dirty="0" smtClean="0"/>
              <a:t>Training material &amp; quiz are available online</a:t>
            </a:r>
            <a:endParaRPr lang="en-US" dirty="0" smtClean="0"/>
          </a:p>
          <a:p>
            <a:pPr>
              <a:spcAft>
                <a:spcPts val="1200"/>
              </a:spcAft>
            </a:pPr>
            <a:r>
              <a:rPr lang="en-US" dirty="0" smtClean="0"/>
              <a:t>Uses NDUS Moodle web site </a:t>
            </a:r>
            <a:r>
              <a:rPr lang="en-US" dirty="0" smtClean="0"/>
              <a:t>for delivery </a:t>
            </a:r>
            <a:endParaRPr lang="en-US" dirty="0" smtClean="0"/>
          </a:p>
          <a:p>
            <a:pPr>
              <a:spcAft>
                <a:spcPts val="1200"/>
              </a:spcAft>
            </a:pPr>
            <a:r>
              <a:rPr lang="en-US" dirty="0"/>
              <a:t>Incorporated into “Track Training” web site</a:t>
            </a:r>
          </a:p>
          <a:p>
            <a:pPr>
              <a:spcAft>
                <a:spcPts val="1200"/>
              </a:spcAft>
            </a:pPr>
            <a:r>
              <a:rPr lang="en-US" i="1" dirty="0" smtClean="0">
                <a:solidFill>
                  <a:srgbClr val="FFFF00"/>
                </a:solidFill>
              </a:rPr>
              <a:t>Deadline:</a:t>
            </a:r>
            <a:r>
              <a:rPr lang="en-US" i="1" dirty="0" smtClean="0"/>
              <a:t> </a:t>
            </a:r>
            <a:r>
              <a:rPr lang="en-US" dirty="0" smtClean="0"/>
              <a:t>Tuesday, March 31st</a:t>
            </a:r>
            <a:endParaRPr lang="en-US" dirty="0" smtClean="0"/>
          </a:p>
        </p:txBody>
      </p:sp>
    </p:spTree>
    <p:extLst>
      <p:ext uri="{BB962C8B-B14F-4D97-AF65-F5344CB8AC3E}">
        <p14:creationId xmlns:p14="http://schemas.microsoft.com/office/powerpoint/2010/main" val="444856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Meetings &amp; Training</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t>Minnesota Regional Users Group Meeting</a:t>
            </a:r>
            <a:endParaRPr lang="en-US" dirty="0"/>
          </a:p>
          <a:p>
            <a:pPr lvl="1">
              <a:spcAft>
                <a:spcPts val="1800"/>
              </a:spcAft>
            </a:pPr>
            <a:r>
              <a:rPr lang="en-US" dirty="0" smtClean="0"/>
              <a:t>Next meeting: May 15/22 @ </a:t>
            </a:r>
            <a:r>
              <a:rPr lang="en-US" dirty="0" err="1" smtClean="0"/>
              <a:t>Normandale</a:t>
            </a:r>
            <a:r>
              <a:rPr lang="en-US" dirty="0" smtClean="0"/>
              <a:t> CC</a:t>
            </a:r>
            <a:endParaRPr lang="en-US" dirty="0"/>
          </a:p>
          <a:p>
            <a:pPr>
              <a:spcBef>
                <a:spcPts val="600"/>
              </a:spcBef>
              <a:spcAft>
                <a:spcPts val="1800"/>
              </a:spcAft>
            </a:pPr>
            <a:r>
              <a:rPr lang="en-US" dirty="0" err="1" smtClean="0"/>
              <a:t>InSpire</a:t>
            </a:r>
            <a:r>
              <a:rPr lang="en-US" dirty="0" smtClean="0"/>
              <a:t>: April </a:t>
            </a:r>
            <a:r>
              <a:rPr lang="en-US" dirty="0" smtClean="0"/>
              <a:t>19-22, Washington, D.C.</a:t>
            </a:r>
            <a:endParaRPr lang="en-US" dirty="0" smtClean="0"/>
          </a:p>
          <a:p>
            <a:pPr>
              <a:spcBef>
                <a:spcPts val="600"/>
              </a:spcBef>
            </a:pPr>
            <a:r>
              <a:rPr lang="en-US" dirty="0" smtClean="0"/>
              <a:t>ImageNow Fundamentals for Administrators</a:t>
            </a:r>
          </a:p>
          <a:p>
            <a:pPr lvl="1">
              <a:spcBef>
                <a:spcPts val="600"/>
              </a:spcBef>
            </a:pPr>
            <a:r>
              <a:rPr lang="en-US" dirty="0" smtClean="0"/>
              <a:t>4-day “Live Classroom” </a:t>
            </a:r>
            <a:r>
              <a:rPr lang="en-US" sz="2400" i="1" dirty="0" smtClean="0">
                <a:solidFill>
                  <a:srgbClr val="FFFF00"/>
                </a:solidFill>
              </a:rPr>
              <a:t>($2400)</a:t>
            </a:r>
          </a:p>
          <a:p>
            <a:pPr lvl="1"/>
            <a:r>
              <a:rPr lang="en-US" dirty="0" smtClean="0"/>
              <a:t>4-day “</a:t>
            </a:r>
            <a:r>
              <a:rPr lang="en-US" dirty="0" err="1" smtClean="0"/>
              <a:t>LiveOnline</a:t>
            </a:r>
            <a:r>
              <a:rPr lang="en-US" dirty="0" smtClean="0"/>
              <a:t> (Virtual)” </a:t>
            </a:r>
            <a:r>
              <a:rPr lang="en-US" sz="2400" i="1" dirty="0">
                <a:solidFill>
                  <a:srgbClr val="FFFF00"/>
                </a:solidFill>
              </a:rPr>
              <a:t>($2200</a:t>
            </a:r>
            <a:r>
              <a:rPr lang="en-US" sz="2400" i="1" dirty="0" smtClean="0">
                <a:solidFill>
                  <a:srgbClr val="FFFF00"/>
                </a:solidFill>
              </a:rPr>
              <a:t>)</a:t>
            </a:r>
          </a:p>
          <a:p>
            <a:pPr lvl="1"/>
            <a:r>
              <a:rPr lang="en-US" dirty="0" smtClean="0"/>
              <a:t>5-day “</a:t>
            </a:r>
            <a:r>
              <a:rPr lang="en-US" dirty="0" err="1" smtClean="0"/>
              <a:t>LiveOnline</a:t>
            </a:r>
            <a:r>
              <a:rPr lang="en-US" dirty="0" smtClean="0"/>
              <a:t> (Self-Paced)” </a:t>
            </a:r>
            <a:r>
              <a:rPr lang="en-US" sz="2400" i="1" dirty="0" smtClean="0">
                <a:solidFill>
                  <a:srgbClr val="FFFF00"/>
                </a:solidFill>
              </a:rPr>
              <a:t>($1850)</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9</a:t>
            </a:fld>
            <a:endParaRPr lang="en-US" dirty="0"/>
          </a:p>
        </p:txBody>
      </p:sp>
    </p:spTree>
    <p:extLst>
      <p:ext uri="{BB962C8B-B14F-4D97-AF65-F5344CB8AC3E}">
        <p14:creationId xmlns:p14="http://schemas.microsoft.com/office/powerpoint/2010/main" val="672409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8096</TotalTime>
  <Words>561</Words>
  <Application>Microsoft Office PowerPoint</Application>
  <PresentationFormat>On-screen Show (4:3)</PresentationFormat>
  <Paragraphs>172</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Book Antiqua</vt:lpstr>
      <vt:lpstr>Calibri</vt:lpstr>
      <vt:lpstr>Trajan Pro</vt:lpstr>
      <vt:lpstr>Wingdings</vt:lpstr>
      <vt:lpstr>ndsu-template1</vt:lpstr>
      <vt:lpstr>PowerPoint Presentation</vt:lpstr>
      <vt:lpstr>User Group Goals</vt:lpstr>
      <vt:lpstr>Today’s Agenda</vt:lpstr>
      <vt:lpstr>Introductions  &amp; Office Updates</vt:lpstr>
      <vt:lpstr>Participating Offices</vt:lpstr>
      <vt:lpstr>IT Update</vt:lpstr>
      <vt:lpstr>Off-Campus ImageNow</vt:lpstr>
      <vt:lpstr>Annual User Training</vt:lpstr>
      <vt:lpstr>Meetings &amp; Training</vt:lpstr>
      <vt:lpstr>Demonstration</vt:lpstr>
      <vt:lpstr>Development Process</vt:lpstr>
      <vt:lpstr>Going Forward</vt:lpstr>
      <vt:lpstr>General Housekeeping</vt:lpstr>
      <vt:lpstr>Questions???</vt:lpstr>
      <vt:lpstr>Until Next Time…</vt:lpstr>
      <vt:lpstr>PowerPoint Presentation</vt:lpstr>
    </vt:vector>
  </TitlesOfParts>
  <Company>North Dakota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Janelle Kistner</dc:creator>
  <cp:lastModifiedBy>Andrew Klein</cp:lastModifiedBy>
  <cp:revision>156</cp:revision>
  <dcterms:created xsi:type="dcterms:W3CDTF">2010-10-06T15:41:35Z</dcterms:created>
  <dcterms:modified xsi:type="dcterms:W3CDTF">2015-03-13T17:34:42Z</dcterms:modified>
</cp:coreProperties>
</file>