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heme/themeOverride1.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816" r:id="rId1"/>
  </p:sldMasterIdLst>
  <p:notesMasterIdLst>
    <p:notesMasterId r:id="rId50"/>
  </p:notesMasterIdLst>
  <p:handoutMasterIdLst>
    <p:handoutMasterId r:id="rId51"/>
  </p:handoutMasterIdLst>
  <p:sldIdLst>
    <p:sldId id="312" r:id="rId2"/>
    <p:sldId id="388" r:id="rId3"/>
    <p:sldId id="385" r:id="rId4"/>
    <p:sldId id="313" r:id="rId5"/>
    <p:sldId id="315" r:id="rId6"/>
    <p:sldId id="392" r:id="rId7"/>
    <p:sldId id="376" r:id="rId8"/>
    <p:sldId id="373" r:id="rId9"/>
    <p:sldId id="321" r:id="rId10"/>
    <p:sldId id="307" r:id="rId11"/>
    <p:sldId id="257" r:id="rId12"/>
    <p:sldId id="310" r:id="rId13"/>
    <p:sldId id="311" r:id="rId14"/>
    <p:sldId id="272" r:id="rId15"/>
    <p:sldId id="286" r:id="rId16"/>
    <p:sldId id="326" r:id="rId17"/>
    <p:sldId id="386" r:id="rId18"/>
    <p:sldId id="353" r:id="rId19"/>
    <p:sldId id="393" r:id="rId20"/>
    <p:sldId id="394" r:id="rId21"/>
    <p:sldId id="395" r:id="rId22"/>
    <p:sldId id="396" r:id="rId23"/>
    <p:sldId id="397" r:id="rId24"/>
    <p:sldId id="398" r:id="rId25"/>
    <p:sldId id="399" r:id="rId26"/>
    <p:sldId id="400" r:id="rId27"/>
    <p:sldId id="401" r:id="rId28"/>
    <p:sldId id="402" r:id="rId29"/>
    <p:sldId id="403" r:id="rId30"/>
    <p:sldId id="404" r:id="rId31"/>
    <p:sldId id="405" r:id="rId32"/>
    <p:sldId id="289" r:id="rId33"/>
    <p:sldId id="406" r:id="rId34"/>
    <p:sldId id="407" r:id="rId35"/>
    <p:sldId id="408" r:id="rId36"/>
    <p:sldId id="409" r:id="rId37"/>
    <p:sldId id="410" r:id="rId38"/>
    <p:sldId id="368" r:id="rId39"/>
    <p:sldId id="384" r:id="rId40"/>
    <p:sldId id="411" r:id="rId41"/>
    <p:sldId id="412" r:id="rId42"/>
    <p:sldId id="413" r:id="rId43"/>
    <p:sldId id="414" r:id="rId44"/>
    <p:sldId id="415" r:id="rId45"/>
    <p:sldId id="416" r:id="rId46"/>
    <p:sldId id="387" r:id="rId47"/>
    <p:sldId id="417" r:id="rId48"/>
    <p:sldId id="330" r:id="rId49"/>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937"/>
    <a:srgbClr val="F8F1D8"/>
    <a:srgbClr val="E2E4C6"/>
    <a:srgbClr val="E8E2D0"/>
    <a:srgbClr val="E3DCC7"/>
    <a:srgbClr val="CC0000"/>
    <a:srgbClr val="000000"/>
    <a:srgbClr val="C9BC92"/>
    <a:srgbClr val="4F55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69714" autoAdjust="0"/>
  </p:normalViewPr>
  <p:slideViewPr>
    <p:cSldViewPr>
      <p:cViewPr>
        <p:scale>
          <a:sx n="89" d="100"/>
          <a:sy n="89" d="100"/>
        </p:scale>
        <p:origin x="-2310" y="-72"/>
      </p:cViewPr>
      <p:guideLst>
        <p:guide orient="horz" pos="2160"/>
        <p:guide pos="2880"/>
      </p:guideLst>
    </p:cSldViewPr>
  </p:slideViewPr>
  <p:outlineViewPr>
    <p:cViewPr>
      <p:scale>
        <a:sx n="33" d="100"/>
        <a:sy n="33" d="100"/>
      </p:scale>
      <p:origin x="0" y="10686"/>
    </p:cViewPr>
  </p:outlineViewPr>
  <p:notesTextViewPr>
    <p:cViewPr>
      <p:scale>
        <a:sx n="100" d="100"/>
        <a:sy n="100" d="100"/>
      </p:scale>
      <p:origin x="0" y="0"/>
    </p:cViewPr>
  </p:notesTextViewPr>
  <p:sorterViewPr>
    <p:cViewPr>
      <p:scale>
        <a:sx n="90" d="100"/>
        <a:sy n="90" d="100"/>
      </p:scale>
      <p:origin x="0" y="4554"/>
    </p:cViewPr>
  </p:sorterViewPr>
  <p:notesViewPr>
    <p:cSldViewPr>
      <p:cViewPr varScale="1">
        <p:scale>
          <a:sx n="65" d="100"/>
          <a:sy n="65" d="100"/>
        </p:scale>
        <p:origin x="-2034" y="-10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3586" cy="465743"/>
          </a:xfrm>
          <a:prstGeom prst="rect">
            <a:avLst/>
          </a:prstGeom>
          <a:noFill/>
          <a:ln w="9525">
            <a:noFill/>
            <a:miter lim="800000"/>
            <a:headEnd/>
            <a:tailEnd/>
          </a:ln>
          <a:effectLst/>
        </p:spPr>
        <p:txBody>
          <a:bodyPr vert="horz" wrap="square" lIns="90574" tIns="45287" rIns="90574" bIns="45287" numCol="1" anchor="t" anchorCtr="0" compatLnSpc="1">
            <a:prstTxWarp prst="textNoShape">
              <a:avLst/>
            </a:prstTxWarp>
          </a:bodyPr>
          <a:lstStyle>
            <a:lvl1pPr eaLnBrk="1" hangingPunct="1">
              <a:defRPr sz="1100">
                <a:latin typeface="Arial" charset="0"/>
              </a:defRPr>
            </a:lvl1pPr>
          </a:lstStyle>
          <a:p>
            <a:pPr>
              <a:defRPr/>
            </a:pPr>
            <a:endParaRPr lang="en-US"/>
          </a:p>
        </p:txBody>
      </p:sp>
      <p:sp>
        <p:nvSpPr>
          <p:cNvPr id="84995" name="Rectangle 3"/>
          <p:cNvSpPr>
            <a:spLocks noGrp="1" noChangeArrowheads="1"/>
          </p:cNvSpPr>
          <p:nvPr>
            <p:ph type="dt" sz="quarter" idx="1"/>
          </p:nvPr>
        </p:nvSpPr>
        <p:spPr bwMode="auto">
          <a:xfrm>
            <a:off x="3882927" y="0"/>
            <a:ext cx="2973586" cy="465743"/>
          </a:xfrm>
          <a:prstGeom prst="rect">
            <a:avLst/>
          </a:prstGeom>
          <a:noFill/>
          <a:ln w="9525">
            <a:noFill/>
            <a:miter lim="800000"/>
            <a:headEnd/>
            <a:tailEnd/>
          </a:ln>
          <a:effectLst/>
        </p:spPr>
        <p:txBody>
          <a:bodyPr vert="horz" wrap="square" lIns="90574" tIns="45287" rIns="90574" bIns="45287" numCol="1" anchor="t" anchorCtr="0" compatLnSpc="1">
            <a:prstTxWarp prst="textNoShape">
              <a:avLst/>
            </a:prstTxWarp>
          </a:bodyPr>
          <a:lstStyle>
            <a:lvl1pPr algn="r" eaLnBrk="1" hangingPunct="1">
              <a:defRPr sz="1100">
                <a:latin typeface="Arial" charset="0"/>
              </a:defRPr>
            </a:lvl1pPr>
          </a:lstStyle>
          <a:p>
            <a:pPr>
              <a:defRPr/>
            </a:pPr>
            <a:endParaRPr lang="en-US"/>
          </a:p>
        </p:txBody>
      </p:sp>
      <p:sp>
        <p:nvSpPr>
          <p:cNvPr id="84996" name="Rectangle 4"/>
          <p:cNvSpPr>
            <a:spLocks noGrp="1" noChangeArrowheads="1"/>
          </p:cNvSpPr>
          <p:nvPr>
            <p:ph type="ftr" sz="quarter" idx="2"/>
          </p:nvPr>
        </p:nvSpPr>
        <p:spPr bwMode="auto">
          <a:xfrm>
            <a:off x="0" y="8829121"/>
            <a:ext cx="2973586" cy="465743"/>
          </a:xfrm>
          <a:prstGeom prst="rect">
            <a:avLst/>
          </a:prstGeom>
          <a:noFill/>
          <a:ln w="9525">
            <a:noFill/>
            <a:miter lim="800000"/>
            <a:headEnd/>
            <a:tailEnd/>
          </a:ln>
          <a:effectLst/>
        </p:spPr>
        <p:txBody>
          <a:bodyPr vert="horz" wrap="square" lIns="90574" tIns="45287" rIns="90574" bIns="45287" numCol="1" anchor="b" anchorCtr="0" compatLnSpc="1">
            <a:prstTxWarp prst="textNoShape">
              <a:avLst/>
            </a:prstTxWarp>
          </a:bodyPr>
          <a:lstStyle>
            <a:lvl1pPr eaLnBrk="1" hangingPunct="1">
              <a:defRPr sz="1100">
                <a:latin typeface="Arial" charset="0"/>
              </a:defRPr>
            </a:lvl1pPr>
          </a:lstStyle>
          <a:p>
            <a:pPr>
              <a:defRPr/>
            </a:pPr>
            <a:endParaRPr lang="en-US"/>
          </a:p>
        </p:txBody>
      </p:sp>
      <p:sp>
        <p:nvSpPr>
          <p:cNvPr id="84997" name="Rectangle 5"/>
          <p:cNvSpPr>
            <a:spLocks noGrp="1" noChangeArrowheads="1"/>
          </p:cNvSpPr>
          <p:nvPr>
            <p:ph type="sldNum" sz="quarter" idx="3"/>
          </p:nvPr>
        </p:nvSpPr>
        <p:spPr bwMode="auto">
          <a:xfrm>
            <a:off x="3882927" y="8829121"/>
            <a:ext cx="2973586" cy="465743"/>
          </a:xfrm>
          <a:prstGeom prst="rect">
            <a:avLst/>
          </a:prstGeom>
          <a:noFill/>
          <a:ln w="9525">
            <a:noFill/>
            <a:miter lim="800000"/>
            <a:headEnd/>
            <a:tailEnd/>
          </a:ln>
          <a:effectLst/>
        </p:spPr>
        <p:txBody>
          <a:bodyPr vert="horz" wrap="square" lIns="90574" tIns="45287" rIns="90574" bIns="45287" numCol="1" anchor="b" anchorCtr="0" compatLnSpc="1">
            <a:prstTxWarp prst="textNoShape">
              <a:avLst/>
            </a:prstTxWarp>
          </a:bodyPr>
          <a:lstStyle>
            <a:lvl1pPr algn="r" eaLnBrk="1" hangingPunct="1">
              <a:defRPr sz="1100">
                <a:latin typeface="Arial" charset="0"/>
              </a:defRPr>
            </a:lvl1pPr>
          </a:lstStyle>
          <a:p>
            <a:pPr>
              <a:defRPr/>
            </a:pPr>
            <a:fld id="{D5DFB53D-F630-44ED-B1F4-76A71649682E}" type="slidenum">
              <a:rPr lang="en-US"/>
              <a:pPr>
                <a:defRPr/>
              </a:pPr>
              <a:t>‹#›</a:t>
            </a:fld>
            <a:endParaRPr lang="en-US"/>
          </a:p>
        </p:txBody>
      </p:sp>
    </p:spTree>
    <p:extLst>
      <p:ext uri="{BB962C8B-B14F-4D97-AF65-F5344CB8AC3E}">
        <p14:creationId xmlns:p14="http://schemas.microsoft.com/office/powerpoint/2010/main" val="1907434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3586" cy="465743"/>
          </a:xfrm>
          <a:prstGeom prst="rect">
            <a:avLst/>
          </a:prstGeom>
          <a:noFill/>
          <a:ln w="9525">
            <a:noFill/>
            <a:miter lim="800000"/>
            <a:headEnd/>
            <a:tailEnd/>
          </a:ln>
          <a:effectLst/>
        </p:spPr>
        <p:txBody>
          <a:bodyPr vert="horz" wrap="square" lIns="92295" tIns="46147" rIns="92295" bIns="46147" numCol="1" anchor="t" anchorCtr="0" compatLnSpc="1">
            <a:prstTxWarp prst="textNoShape">
              <a:avLst/>
            </a:prstTxWarp>
          </a:bodyPr>
          <a:lstStyle>
            <a:lvl1pPr defTabSz="923038" eaLnBrk="1" hangingPunct="1">
              <a:defRPr sz="1100">
                <a:latin typeface="Arial" charset="0"/>
              </a:defRPr>
            </a:lvl1pPr>
          </a:lstStyle>
          <a:p>
            <a:pPr>
              <a:defRPr/>
            </a:pPr>
            <a:endParaRPr lang="en-US"/>
          </a:p>
        </p:txBody>
      </p:sp>
      <p:sp>
        <p:nvSpPr>
          <p:cNvPr id="9219" name="Rectangle 3"/>
          <p:cNvSpPr>
            <a:spLocks noGrp="1" noChangeArrowheads="1"/>
          </p:cNvSpPr>
          <p:nvPr>
            <p:ph type="dt" idx="1"/>
          </p:nvPr>
        </p:nvSpPr>
        <p:spPr bwMode="auto">
          <a:xfrm>
            <a:off x="3882927" y="0"/>
            <a:ext cx="2973586" cy="465743"/>
          </a:xfrm>
          <a:prstGeom prst="rect">
            <a:avLst/>
          </a:prstGeom>
          <a:noFill/>
          <a:ln w="9525">
            <a:noFill/>
            <a:miter lim="800000"/>
            <a:headEnd/>
            <a:tailEnd/>
          </a:ln>
          <a:effectLst/>
        </p:spPr>
        <p:txBody>
          <a:bodyPr vert="horz" wrap="square" lIns="92295" tIns="46147" rIns="92295" bIns="46147" numCol="1" anchor="t" anchorCtr="0" compatLnSpc="1">
            <a:prstTxWarp prst="textNoShape">
              <a:avLst/>
            </a:prstTxWarp>
          </a:bodyPr>
          <a:lstStyle>
            <a:lvl1pPr algn="r" defTabSz="923038" eaLnBrk="1" hangingPunct="1">
              <a:defRPr sz="1100">
                <a:latin typeface="Arial" charset="0"/>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06488" y="696913"/>
            <a:ext cx="4646612"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500063" y="4416098"/>
            <a:ext cx="5857875" cy="4183995"/>
          </a:xfrm>
          <a:prstGeom prst="rect">
            <a:avLst/>
          </a:prstGeom>
          <a:noFill/>
          <a:ln w="9525">
            <a:noFill/>
            <a:miter lim="800000"/>
            <a:headEnd/>
            <a:tailEnd/>
          </a:ln>
          <a:effectLst/>
        </p:spPr>
        <p:txBody>
          <a:bodyPr vert="horz" wrap="square" lIns="92295" tIns="46147" rIns="92295" bIns="46147"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9222" name="Rectangle 6"/>
          <p:cNvSpPr>
            <a:spLocks noGrp="1" noChangeArrowheads="1"/>
          </p:cNvSpPr>
          <p:nvPr>
            <p:ph type="ftr" sz="quarter" idx="4"/>
          </p:nvPr>
        </p:nvSpPr>
        <p:spPr bwMode="auto">
          <a:xfrm>
            <a:off x="0" y="8829121"/>
            <a:ext cx="2973586" cy="465743"/>
          </a:xfrm>
          <a:prstGeom prst="rect">
            <a:avLst/>
          </a:prstGeom>
          <a:noFill/>
          <a:ln w="9525">
            <a:noFill/>
            <a:miter lim="800000"/>
            <a:headEnd/>
            <a:tailEnd/>
          </a:ln>
          <a:effectLst/>
        </p:spPr>
        <p:txBody>
          <a:bodyPr vert="horz" wrap="square" lIns="92295" tIns="46147" rIns="92295" bIns="46147" numCol="1" anchor="b" anchorCtr="0" compatLnSpc="1">
            <a:prstTxWarp prst="textNoShape">
              <a:avLst/>
            </a:prstTxWarp>
          </a:bodyPr>
          <a:lstStyle>
            <a:lvl1pPr defTabSz="923038" eaLnBrk="1" hangingPunct="1">
              <a:defRPr sz="1100">
                <a:latin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882927" y="8829121"/>
            <a:ext cx="2973586" cy="465743"/>
          </a:xfrm>
          <a:prstGeom prst="rect">
            <a:avLst/>
          </a:prstGeom>
          <a:noFill/>
          <a:ln w="9525">
            <a:noFill/>
            <a:miter lim="800000"/>
            <a:headEnd/>
            <a:tailEnd/>
          </a:ln>
          <a:effectLst/>
        </p:spPr>
        <p:txBody>
          <a:bodyPr vert="horz" wrap="square" lIns="92295" tIns="46147" rIns="92295" bIns="46147" numCol="1" anchor="b" anchorCtr="0" compatLnSpc="1">
            <a:prstTxWarp prst="textNoShape">
              <a:avLst/>
            </a:prstTxWarp>
          </a:bodyPr>
          <a:lstStyle>
            <a:lvl1pPr algn="r" defTabSz="923038" eaLnBrk="1" hangingPunct="1">
              <a:defRPr sz="1100">
                <a:latin typeface="Arial" charset="0"/>
              </a:defRPr>
            </a:lvl1pPr>
          </a:lstStyle>
          <a:p>
            <a:pPr>
              <a:defRPr/>
            </a:pPr>
            <a:fld id="{788F9C6B-FC40-4CA9-AF3D-C17D03FBF28F}" type="slidenum">
              <a:rPr lang="en-US"/>
              <a:pPr>
                <a:defRPr/>
              </a:pPr>
              <a:t>‹#›</a:t>
            </a:fld>
            <a:endParaRPr lang="en-US"/>
          </a:p>
        </p:txBody>
      </p:sp>
    </p:spTree>
    <p:extLst>
      <p:ext uri="{BB962C8B-B14F-4D97-AF65-F5344CB8AC3E}">
        <p14:creationId xmlns:p14="http://schemas.microsoft.com/office/powerpoint/2010/main" val="3628967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defTabSz="920154"/>
            <a:fld id="{41E20C79-33FE-4336-9DB2-2FAD6EDB47BC}" type="slidenum">
              <a:rPr lang="en-US" smtClean="0"/>
              <a:pPr defTabSz="920154"/>
              <a:t>1</a:t>
            </a:fld>
            <a:endParaRPr lang="en-US"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z="1000" dirty="0" smtClean="0"/>
              <a:t>Casey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Gennifer</a:t>
            </a:r>
          </a:p>
          <a:p>
            <a:endParaRPr lang="en-US" dirty="0" smtClean="0"/>
          </a:p>
        </p:txBody>
      </p:sp>
      <p:sp>
        <p:nvSpPr>
          <p:cNvPr id="77828" name="Slide Number Placeholder 3"/>
          <p:cNvSpPr>
            <a:spLocks noGrp="1"/>
          </p:cNvSpPr>
          <p:nvPr>
            <p:ph type="sldNum" sz="quarter" idx="5"/>
          </p:nvPr>
        </p:nvSpPr>
        <p:spPr>
          <a:noFill/>
        </p:spPr>
        <p:txBody>
          <a:bodyPr/>
          <a:lstStyle/>
          <a:p>
            <a:pPr defTabSz="920154"/>
            <a:fld id="{031601F8-2F22-44AF-AD33-B50B3D69F08A}" type="slidenum">
              <a:rPr lang="en-US" smtClean="0"/>
              <a:pPr defTabSz="920154"/>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Gennifer</a:t>
            </a:r>
          </a:p>
          <a:p>
            <a:endParaRPr lang="en-US" dirty="0" smtClean="0"/>
          </a:p>
          <a:p>
            <a:r>
              <a:rPr lang="en-US" dirty="0" smtClean="0"/>
              <a:t>Copies</a:t>
            </a:r>
            <a:r>
              <a:rPr lang="en-US" baseline="0" dirty="0" smtClean="0"/>
              <a:t> of 2 dialogues will be at each table.</a:t>
            </a:r>
            <a:endParaRPr lang="en-US" dirty="0" smtClean="0"/>
          </a:p>
        </p:txBody>
      </p:sp>
      <p:sp>
        <p:nvSpPr>
          <p:cNvPr id="78852" name="Slide Number Placeholder 3"/>
          <p:cNvSpPr>
            <a:spLocks noGrp="1"/>
          </p:cNvSpPr>
          <p:nvPr>
            <p:ph type="sldNum" sz="quarter" idx="5"/>
          </p:nvPr>
        </p:nvSpPr>
        <p:spPr>
          <a:noFill/>
        </p:spPr>
        <p:txBody>
          <a:bodyPr/>
          <a:lstStyle/>
          <a:p>
            <a:pPr defTabSz="920154"/>
            <a:fld id="{DF92209B-E3C3-4B49-9A01-78734BFF206B}" type="slidenum">
              <a:rPr lang="en-US" smtClean="0"/>
              <a:pPr defTabSz="920154"/>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Gennifer</a:t>
            </a:r>
          </a:p>
          <a:p>
            <a:pPr>
              <a:defRPr/>
            </a:pPr>
            <a:endParaRPr lang="en-US" dirty="0" smtClean="0"/>
          </a:p>
          <a:p>
            <a:pPr>
              <a:defRPr/>
            </a:pPr>
            <a:r>
              <a:rPr lang="en-US" dirty="0" smtClean="0"/>
              <a:t>Copies will be at each table</a:t>
            </a:r>
          </a:p>
          <a:p>
            <a:pPr>
              <a:defRPr/>
            </a:pPr>
            <a:endParaRPr lang="en-US" dirty="0" smtClean="0"/>
          </a:p>
          <a:p>
            <a:pPr>
              <a:defRPr/>
            </a:pPr>
            <a:r>
              <a:rPr lang="en-US" dirty="0" smtClean="0"/>
              <a:t>Culture</a:t>
            </a:r>
            <a:r>
              <a:rPr lang="en-US" baseline="0" dirty="0" smtClean="0"/>
              <a:t> is like an iceberg.</a:t>
            </a:r>
          </a:p>
          <a:p>
            <a:pPr>
              <a:defRPr/>
            </a:pPr>
            <a:endParaRPr lang="en-US" baseline="0" dirty="0" smtClean="0"/>
          </a:p>
          <a:p>
            <a:pPr>
              <a:defRPr/>
            </a:pPr>
            <a:r>
              <a:rPr lang="en-US" baseline="0" dirty="0" smtClean="0"/>
              <a:t>What we can see from above – the Explicit Culture: behaviors; attitudes; values – is the smallest part of culture.</a:t>
            </a:r>
            <a:endParaRPr lang="en-US" dirty="0" smtClean="0"/>
          </a:p>
        </p:txBody>
      </p:sp>
      <p:sp>
        <p:nvSpPr>
          <p:cNvPr id="79876" name="Slide Number Placeholder 3"/>
          <p:cNvSpPr>
            <a:spLocks noGrp="1"/>
          </p:cNvSpPr>
          <p:nvPr>
            <p:ph type="sldNum" sz="quarter" idx="5"/>
          </p:nvPr>
        </p:nvSpPr>
        <p:spPr>
          <a:noFill/>
        </p:spPr>
        <p:txBody>
          <a:bodyPr/>
          <a:lstStyle/>
          <a:p>
            <a:pPr defTabSz="920154"/>
            <a:fld id="{7E416C69-5D37-4F4E-8C56-EF55103E343D}" type="slidenum">
              <a:rPr lang="en-US" smtClean="0"/>
              <a:pPr defTabSz="920154"/>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a:defRPr/>
            </a:pPr>
            <a:r>
              <a:rPr lang="en-US" dirty="0" smtClean="0"/>
              <a:t>Gennifer</a:t>
            </a:r>
          </a:p>
          <a:p>
            <a:endParaRPr lang="en-US" dirty="0" smtClean="0"/>
          </a:p>
          <a:p>
            <a:r>
              <a:rPr lang="en-US" dirty="0" smtClean="0"/>
              <a:t>Copies will be at each table</a:t>
            </a:r>
          </a:p>
          <a:p>
            <a:endParaRPr lang="en-US" dirty="0" smtClean="0"/>
          </a:p>
          <a:p>
            <a:r>
              <a:rPr lang="en-US" dirty="0" smtClean="0"/>
              <a:t>The Implicit</a:t>
            </a:r>
            <a:r>
              <a:rPr lang="en-US" baseline="0" dirty="0" smtClean="0"/>
              <a:t> culture: communication preferences; styles of interaction and relationships; and world views  - is below the surface, harder to learn about cultures that are not your own. However, these are the underlying parts that can provide the framework for the Explicit Culture.</a:t>
            </a:r>
            <a:endParaRPr lang="en-US" dirty="0" smtClean="0"/>
          </a:p>
        </p:txBody>
      </p:sp>
      <p:sp>
        <p:nvSpPr>
          <p:cNvPr id="80900" name="Slide Number Placeholder 3"/>
          <p:cNvSpPr>
            <a:spLocks noGrp="1"/>
          </p:cNvSpPr>
          <p:nvPr>
            <p:ph type="sldNum" sz="quarter" idx="5"/>
          </p:nvPr>
        </p:nvSpPr>
        <p:spPr>
          <a:noFill/>
        </p:spPr>
        <p:txBody>
          <a:bodyPr/>
          <a:lstStyle/>
          <a:p>
            <a:pPr defTabSz="920154"/>
            <a:fld id="{36A6631B-9C79-4CF4-8D7F-BD7E19E6F72B}" type="slidenum">
              <a:rPr lang="en-US" smtClean="0"/>
              <a:pPr defTabSz="920154"/>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en-US" dirty="0" smtClean="0"/>
              <a:t>Alicia</a:t>
            </a:r>
          </a:p>
        </p:txBody>
      </p:sp>
      <p:sp>
        <p:nvSpPr>
          <p:cNvPr id="81924" name="Slide Number Placeholder 3"/>
          <p:cNvSpPr>
            <a:spLocks noGrp="1"/>
          </p:cNvSpPr>
          <p:nvPr>
            <p:ph type="sldNum" sz="quarter" idx="5"/>
          </p:nvPr>
        </p:nvSpPr>
        <p:spPr>
          <a:noFill/>
        </p:spPr>
        <p:txBody>
          <a:bodyPr/>
          <a:lstStyle/>
          <a:p>
            <a:pPr defTabSz="920154"/>
            <a:fld id="{B66B86B8-141A-4411-940E-F2E20590D6E6}" type="slidenum">
              <a:rPr lang="en-US" smtClean="0"/>
              <a:pPr defTabSz="920154"/>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dirty="0" smtClean="0"/>
              <a:t>Alicia</a:t>
            </a:r>
          </a:p>
          <a:p>
            <a:endParaRPr lang="en-US" dirty="0" smtClean="0"/>
          </a:p>
          <a:p>
            <a:r>
              <a:rPr lang="en-US" dirty="0" smtClean="0"/>
              <a:t>Handout with the definitions will be on</a:t>
            </a:r>
            <a:r>
              <a:rPr lang="en-US" baseline="0" dirty="0" smtClean="0"/>
              <a:t> each table</a:t>
            </a:r>
            <a:endParaRPr lang="en-US" dirty="0" smtClean="0"/>
          </a:p>
          <a:p>
            <a:endParaRPr lang="en-US" dirty="0" smtClean="0"/>
          </a:p>
          <a:p>
            <a:endParaRPr lang="en-US" dirty="0" smtClean="0"/>
          </a:p>
          <a:p>
            <a:r>
              <a:rPr lang="en-US" dirty="0" smtClean="0"/>
              <a:t>Don’t try to analyze too deeply – go with your gut instinct.  There are no wrong answers.  </a:t>
            </a:r>
          </a:p>
          <a:p>
            <a:endParaRPr lang="en-US" dirty="0" smtClean="0"/>
          </a:p>
          <a:p>
            <a:endParaRPr lang="en-US" dirty="0" smtClean="0"/>
          </a:p>
        </p:txBody>
      </p:sp>
      <p:sp>
        <p:nvSpPr>
          <p:cNvPr id="83972" name="Slide Number Placeholder 3"/>
          <p:cNvSpPr>
            <a:spLocks noGrp="1"/>
          </p:cNvSpPr>
          <p:nvPr>
            <p:ph type="sldNum" sz="quarter" idx="5"/>
          </p:nvPr>
        </p:nvSpPr>
        <p:spPr>
          <a:noFill/>
        </p:spPr>
        <p:txBody>
          <a:bodyPr/>
          <a:lstStyle/>
          <a:p>
            <a:pPr defTabSz="920154"/>
            <a:fld id="{2BF11EFD-EADF-4FF9-A9F5-6A02B74B6B96}" type="slidenum">
              <a:rPr lang="en-US" smtClean="0"/>
              <a:pPr defTabSz="920154"/>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en-US" dirty="0" smtClean="0"/>
              <a:t>Alicia</a:t>
            </a:r>
          </a:p>
          <a:p>
            <a:endParaRPr lang="en-US" dirty="0" smtClean="0"/>
          </a:p>
          <a:p>
            <a:r>
              <a:rPr lang="en-US" dirty="0" smtClean="0"/>
              <a:t>Copies of 6 cultural Values will be on</a:t>
            </a:r>
            <a:r>
              <a:rPr lang="en-US" baseline="0" dirty="0" smtClean="0"/>
              <a:t> each table.</a:t>
            </a:r>
            <a:endParaRPr lang="en-US" dirty="0" smtClean="0"/>
          </a:p>
          <a:p>
            <a:endParaRPr lang="en-US" dirty="0" smtClean="0"/>
          </a:p>
          <a:p>
            <a:r>
              <a:rPr lang="en-US" dirty="0" smtClean="0"/>
              <a:t>Concept of Self – do you see yourself primarily as an individual or</a:t>
            </a:r>
            <a:r>
              <a:rPr lang="en-US" baseline="0" dirty="0" smtClean="0"/>
              <a:t> as a member of a group?</a:t>
            </a:r>
          </a:p>
          <a:p>
            <a:r>
              <a:rPr lang="en-US" baseline="0" dirty="0" smtClean="0"/>
              <a:t>Power Distance – not just physical distance; how likely are you to place a high or low value on authority?</a:t>
            </a:r>
          </a:p>
          <a:p>
            <a:r>
              <a:rPr lang="en-US" baseline="0" dirty="0" smtClean="0"/>
              <a:t>Concept of time – </a:t>
            </a:r>
            <a:r>
              <a:rPr lang="en-US" baseline="0" dirty="0" err="1" smtClean="0"/>
              <a:t>monochronic</a:t>
            </a:r>
            <a:r>
              <a:rPr lang="en-US" baseline="0" dirty="0" smtClean="0"/>
              <a:t> = based on a standard clock, want to be on time; </a:t>
            </a:r>
            <a:r>
              <a:rPr lang="en-US" baseline="0" dirty="0" err="1" smtClean="0"/>
              <a:t>polychronic</a:t>
            </a:r>
            <a:r>
              <a:rPr lang="en-US" baseline="0" dirty="0" smtClean="0"/>
              <a:t> = time is viewed more flexibly than just a clock</a:t>
            </a:r>
            <a:endParaRPr lang="en-US" dirty="0" smtClean="0"/>
          </a:p>
        </p:txBody>
      </p:sp>
      <p:sp>
        <p:nvSpPr>
          <p:cNvPr id="89092" name="Slide Number Placeholder 3"/>
          <p:cNvSpPr>
            <a:spLocks noGrp="1"/>
          </p:cNvSpPr>
          <p:nvPr>
            <p:ph type="sldNum" sz="quarter" idx="5"/>
          </p:nvPr>
        </p:nvSpPr>
        <p:spPr>
          <a:noFill/>
        </p:spPr>
        <p:txBody>
          <a:bodyPr/>
          <a:lstStyle/>
          <a:p>
            <a:pPr defTabSz="920154"/>
            <a:fld id="{56E78367-E551-46F5-AA24-28C9B27BDB57}" type="slidenum">
              <a:rPr lang="en-US" smtClean="0"/>
              <a:pPr defTabSz="920154"/>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en-US" dirty="0" smtClean="0"/>
              <a:t>Alicia</a:t>
            </a:r>
          </a:p>
          <a:p>
            <a:endParaRPr lang="en-US" dirty="0" smtClean="0"/>
          </a:p>
          <a:p>
            <a:endParaRPr lang="en-US" dirty="0" smtClean="0"/>
          </a:p>
          <a:p>
            <a:r>
              <a:rPr lang="en-US" dirty="0" smtClean="0"/>
              <a:t>Directness –</a:t>
            </a:r>
            <a:r>
              <a:rPr lang="en-US" baseline="0" dirty="0" smtClean="0"/>
              <a:t> direct = focus attention on what is actually being said; indirect = context and non-</a:t>
            </a:r>
            <a:r>
              <a:rPr lang="en-US" baseline="0" dirty="0" err="1" smtClean="0"/>
              <a:t>verbals</a:t>
            </a:r>
            <a:r>
              <a:rPr lang="en-US" baseline="0" dirty="0" smtClean="0"/>
              <a:t> are more important than just what is said</a:t>
            </a:r>
          </a:p>
          <a:p>
            <a:r>
              <a:rPr lang="en-US" baseline="0" dirty="0" smtClean="0"/>
              <a:t>Attitude toward work  - achievement oriented= “live to work” ; quality of life oriented = “work to live”</a:t>
            </a:r>
          </a:p>
          <a:p>
            <a:r>
              <a:rPr lang="en-US" baseline="0" dirty="0" smtClean="0"/>
              <a:t>Importance of Face – “saving face”</a:t>
            </a:r>
            <a:endParaRPr lang="en-US" dirty="0" smtClean="0"/>
          </a:p>
        </p:txBody>
      </p:sp>
      <p:sp>
        <p:nvSpPr>
          <p:cNvPr id="89092" name="Slide Number Placeholder 3"/>
          <p:cNvSpPr>
            <a:spLocks noGrp="1"/>
          </p:cNvSpPr>
          <p:nvPr>
            <p:ph type="sldNum" sz="quarter" idx="5"/>
          </p:nvPr>
        </p:nvSpPr>
        <p:spPr>
          <a:noFill/>
        </p:spPr>
        <p:txBody>
          <a:bodyPr/>
          <a:lstStyle/>
          <a:p>
            <a:pPr defTabSz="920154"/>
            <a:fld id="{56E78367-E551-46F5-AA24-28C9B27BDB57}" type="slidenum">
              <a:rPr lang="en-US" smtClean="0"/>
              <a:pPr defTabSz="920154"/>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r>
              <a:rPr lang="en-US" dirty="0" smtClean="0"/>
              <a:t>Alicia</a:t>
            </a:r>
          </a:p>
          <a:p>
            <a:endParaRPr lang="en-US" dirty="0" smtClean="0"/>
          </a:p>
        </p:txBody>
      </p:sp>
      <p:sp>
        <p:nvSpPr>
          <p:cNvPr id="95236" name="Slide Number Placeholder 3"/>
          <p:cNvSpPr>
            <a:spLocks noGrp="1"/>
          </p:cNvSpPr>
          <p:nvPr>
            <p:ph type="sldNum" sz="quarter" idx="5"/>
          </p:nvPr>
        </p:nvSpPr>
        <p:spPr>
          <a:noFill/>
        </p:spPr>
        <p:txBody>
          <a:bodyPr/>
          <a:lstStyle/>
          <a:p>
            <a:pPr defTabSz="920154"/>
            <a:fld id="{122DF978-F11A-4C23-9754-911B6A5A02FF}" type="slidenum">
              <a:rPr lang="en-US" smtClean="0"/>
              <a:pPr defTabSz="920154"/>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US" dirty="0" smtClean="0"/>
              <a:t>Alicia</a:t>
            </a:r>
          </a:p>
        </p:txBody>
      </p:sp>
      <p:sp>
        <p:nvSpPr>
          <p:cNvPr id="96260" name="Slide Number Placeholder 3"/>
          <p:cNvSpPr>
            <a:spLocks noGrp="1"/>
          </p:cNvSpPr>
          <p:nvPr>
            <p:ph type="sldNum" sz="quarter" idx="5"/>
          </p:nvPr>
        </p:nvSpPr>
        <p:spPr>
          <a:noFill/>
        </p:spPr>
        <p:txBody>
          <a:bodyPr/>
          <a:lstStyle/>
          <a:p>
            <a:pPr defTabSz="920154"/>
            <a:fld id="{83D9DB2B-15EC-4179-A434-798360830F82}" type="slidenum">
              <a:rPr lang="en-US" smtClean="0"/>
              <a:pPr defTabSz="920154"/>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Casey</a:t>
            </a:r>
          </a:p>
          <a:p>
            <a:endParaRPr lang="en-US" dirty="0" smtClean="0"/>
          </a:p>
          <a:p>
            <a:r>
              <a:rPr lang="en-US" dirty="0" smtClean="0"/>
              <a:t>And the “I am From” handout</a:t>
            </a:r>
            <a:endParaRPr lang="en-US" dirty="0"/>
          </a:p>
        </p:txBody>
      </p:sp>
      <p:sp>
        <p:nvSpPr>
          <p:cNvPr id="4" name="Slide Number Placeholder 3"/>
          <p:cNvSpPr>
            <a:spLocks noGrp="1"/>
          </p:cNvSpPr>
          <p:nvPr>
            <p:ph type="sldNum" sz="quarter" idx="10"/>
          </p:nvPr>
        </p:nvSpPr>
        <p:spPr/>
        <p:txBody>
          <a:bodyPr/>
          <a:lstStyle/>
          <a:p>
            <a:pPr>
              <a:defRPr/>
            </a:pPr>
            <a:fld id="{788F9C6B-FC40-4CA9-AF3D-C17D03FBF28F}" type="slidenum">
              <a:rPr lang="en-US" smtClean="0"/>
              <a:pPr>
                <a:defRPr/>
              </a:pPr>
              <a:t>2</a:t>
            </a:fld>
            <a:endParaRPr lang="en-US"/>
          </a:p>
        </p:txBody>
      </p:sp>
    </p:spTree>
    <p:extLst>
      <p:ext uri="{BB962C8B-B14F-4D97-AF65-F5344CB8AC3E}">
        <p14:creationId xmlns:p14="http://schemas.microsoft.com/office/powerpoint/2010/main" val="3468721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Alicia</a:t>
            </a:r>
          </a:p>
          <a:p>
            <a:endParaRPr lang="en-US" dirty="0" smtClean="0"/>
          </a:p>
        </p:txBody>
      </p:sp>
      <p:sp>
        <p:nvSpPr>
          <p:cNvPr id="97284" name="Slide Number Placeholder 3"/>
          <p:cNvSpPr>
            <a:spLocks noGrp="1"/>
          </p:cNvSpPr>
          <p:nvPr>
            <p:ph type="sldNum" sz="quarter" idx="5"/>
          </p:nvPr>
        </p:nvSpPr>
        <p:spPr>
          <a:noFill/>
        </p:spPr>
        <p:txBody>
          <a:bodyPr/>
          <a:lstStyle/>
          <a:p>
            <a:pPr defTabSz="920154"/>
            <a:fld id="{BEFB3836-705E-487B-A4F3-E0943893EAF5}" type="slidenum">
              <a:rPr lang="en-US" smtClean="0"/>
              <a:pPr defTabSz="920154"/>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Alicia</a:t>
            </a:r>
          </a:p>
          <a:p>
            <a:endParaRPr lang="en-US" dirty="0" smtClean="0"/>
          </a:p>
        </p:txBody>
      </p:sp>
      <p:sp>
        <p:nvSpPr>
          <p:cNvPr id="98308" name="Slide Number Placeholder 3"/>
          <p:cNvSpPr>
            <a:spLocks noGrp="1"/>
          </p:cNvSpPr>
          <p:nvPr>
            <p:ph type="sldNum" sz="quarter" idx="5"/>
          </p:nvPr>
        </p:nvSpPr>
        <p:spPr>
          <a:noFill/>
        </p:spPr>
        <p:txBody>
          <a:bodyPr/>
          <a:lstStyle/>
          <a:p>
            <a:pPr defTabSz="920154"/>
            <a:fld id="{25561EC1-415F-4E4E-9244-431C34A4B7A1}" type="slidenum">
              <a:rPr lang="en-US" smtClean="0"/>
              <a:pPr defTabSz="920154"/>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Alicia</a:t>
            </a:r>
          </a:p>
          <a:p>
            <a:endParaRPr lang="en-US" dirty="0" smtClean="0"/>
          </a:p>
        </p:txBody>
      </p:sp>
      <p:sp>
        <p:nvSpPr>
          <p:cNvPr id="99332" name="Slide Number Placeholder 3"/>
          <p:cNvSpPr>
            <a:spLocks noGrp="1"/>
          </p:cNvSpPr>
          <p:nvPr>
            <p:ph type="sldNum" sz="quarter" idx="5"/>
          </p:nvPr>
        </p:nvSpPr>
        <p:spPr>
          <a:noFill/>
        </p:spPr>
        <p:txBody>
          <a:bodyPr/>
          <a:lstStyle/>
          <a:p>
            <a:pPr defTabSz="920154"/>
            <a:fld id="{C9CA0F02-480D-4639-913A-B0508C78C0F4}" type="slidenum">
              <a:rPr lang="en-US" smtClean="0"/>
              <a:pPr defTabSz="920154"/>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Alicia</a:t>
            </a:r>
          </a:p>
          <a:p>
            <a:endParaRPr lang="en-US" dirty="0" smtClean="0"/>
          </a:p>
        </p:txBody>
      </p:sp>
      <p:sp>
        <p:nvSpPr>
          <p:cNvPr id="100356" name="Slide Number Placeholder 3"/>
          <p:cNvSpPr>
            <a:spLocks noGrp="1"/>
          </p:cNvSpPr>
          <p:nvPr>
            <p:ph type="sldNum" sz="quarter" idx="5"/>
          </p:nvPr>
        </p:nvSpPr>
        <p:spPr>
          <a:noFill/>
        </p:spPr>
        <p:txBody>
          <a:bodyPr/>
          <a:lstStyle/>
          <a:p>
            <a:pPr defTabSz="920154"/>
            <a:fld id="{DA6AF1C5-B3E3-4AAD-8498-056725F367E6}" type="slidenum">
              <a:rPr lang="en-US" smtClean="0"/>
              <a:pPr defTabSz="920154"/>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Alicia</a:t>
            </a:r>
          </a:p>
          <a:p>
            <a:endParaRPr lang="en-US" dirty="0" smtClean="0"/>
          </a:p>
        </p:txBody>
      </p:sp>
      <p:sp>
        <p:nvSpPr>
          <p:cNvPr id="101380" name="Slide Number Placeholder 3"/>
          <p:cNvSpPr>
            <a:spLocks noGrp="1"/>
          </p:cNvSpPr>
          <p:nvPr>
            <p:ph type="sldNum" sz="quarter" idx="5"/>
          </p:nvPr>
        </p:nvSpPr>
        <p:spPr>
          <a:noFill/>
        </p:spPr>
        <p:txBody>
          <a:bodyPr/>
          <a:lstStyle/>
          <a:p>
            <a:pPr defTabSz="920154"/>
            <a:fld id="{0C91FFAD-0CE4-4371-87E9-15C365E5E773}" type="slidenum">
              <a:rPr lang="en-US" smtClean="0"/>
              <a:pPr defTabSz="920154"/>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Alicia</a:t>
            </a:r>
          </a:p>
          <a:p>
            <a:endParaRPr lang="en-US" dirty="0" smtClean="0"/>
          </a:p>
        </p:txBody>
      </p:sp>
      <p:sp>
        <p:nvSpPr>
          <p:cNvPr id="102404" name="Slide Number Placeholder 3"/>
          <p:cNvSpPr>
            <a:spLocks noGrp="1"/>
          </p:cNvSpPr>
          <p:nvPr>
            <p:ph type="sldNum" sz="quarter" idx="5"/>
          </p:nvPr>
        </p:nvSpPr>
        <p:spPr>
          <a:noFill/>
        </p:spPr>
        <p:txBody>
          <a:bodyPr/>
          <a:lstStyle/>
          <a:p>
            <a:pPr defTabSz="920154"/>
            <a:fld id="{19777D27-15FB-4192-BCE5-DC40A921A418}" type="slidenum">
              <a:rPr lang="en-US" smtClean="0"/>
              <a:pPr defTabSz="920154"/>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Alicia</a:t>
            </a:r>
          </a:p>
          <a:p>
            <a:endParaRPr lang="en-US" dirty="0" smtClean="0"/>
          </a:p>
        </p:txBody>
      </p:sp>
      <p:sp>
        <p:nvSpPr>
          <p:cNvPr id="103428" name="Slide Number Placeholder 3"/>
          <p:cNvSpPr>
            <a:spLocks noGrp="1"/>
          </p:cNvSpPr>
          <p:nvPr>
            <p:ph type="sldNum" sz="quarter" idx="5"/>
          </p:nvPr>
        </p:nvSpPr>
        <p:spPr>
          <a:noFill/>
        </p:spPr>
        <p:txBody>
          <a:bodyPr/>
          <a:lstStyle/>
          <a:p>
            <a:pPr defTabSz="920154"/>
            <a:fld id="{897EA9A3-543D-40BE-9276-451BA0A0FC94}" type="slidenum">
              <a:rPr lang="en-US" smtClean="0"/>
              <a:pPr defTabSz="920154"/>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Alicia</a:t>
            </a:r>
          </a:p>
          <a:p>
            <a:endParaRPr lang="en-US" dirty="0" smtClean="0"/>
          </a:p>
        </p:txBody>
      </p:sp>
      <p:sp>
        <p:nvSpPr>
          <p:cNvPr id="104452" name="Slide Number Placeholder 3"/>
          <p:cNvSpPr>
            <a:spLocks noGrp="1"/>
          </p:cNvSpPr>
          <p:nvPr>
            <p:ph type="sldNum" sz="quarter" idx="5"/>
          </p:nvPr>
        </p:nvSpPr>
        <p:spPr>
          <a:noFill/>
        </p:spPr>
        <p:txBody>
          <a:bodyPr/>
          <a:lstStyle/>
          <a:p>
            <a:pPr defTabSz="920154"/>
            <a:fld id="{BF2BB650-9218-4274-9113-29C4916EF30D}" type="slidenum">
              <a:rPr lang="en-US" smtClean="0"/>
              <a:pPr defTabSz="920154"/>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Alicia</a:t>
            </a:r>
          </a:p>
          <a:p>
            <a:endParaRPr lang="en-US" dirty="0" smtClean="0"/>
          </a:p>
        </p:txBody>
      </p:sp>
      <p:sp>
        <p:nvSpPr>
          <p:cNvPr id="105476" name="Slide Number Placeholder 3"/>
          <p:cNvSpPr>
            <a:spLocks noGrp="1"/>
          </p:cNvSpPr>
          <p:nvPr>
            <p:ph type="sldNum" sz="quarter" idx="5"/>
          </p:nvPr>
        </p:nvSpPr>
        <p:spPr>
          <a:noFill/>
        </p:spPr>
        <p:txBody>
          <a:bodyPr/>
          <a:lstStyle/>
          <a:p>
            <a:pPr defTabSz="920154"/>
            <a:fld id="{AB2319C6-B278-45FD-BD49-C916D7700DB4}" type="slidenum">
              <a:rPr lang="en-US" smtClean="0"/>
              <a:pPr defTabSz="920154"/>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r>
              <a:rPr lang="en-US" dirty="0" smtClean="0"/>
              <a:t>Angela</a:t>
            </a:r>
          </a:p>
        </p:txBody>
      </p:sp>
      <p:sp>
        <p:nvSpPr>
          <p:cNvPr id="106500" name="Slide Number Placeholder 3"/>
          <p:cNvSpPr>
            <a:spLocks noGrp="1"/>
          </p:cNvSpPr>
          <p:nvPr>
            <p:ph type="sldNum" sz="quarter" idx="5"/>
          </p:nvPr>
        </p:nvSpPr>
        <p:spPr>
          <a:noFill/>
        </p:spPr>
        <p:txBody>
          <a:bodyPr/>
          <a:lstStyle/>
          <a:p>
            <a:pPr defTabSz="920154"/>
            <a:fld id="{4A0AE534-941E-4FD9-ACA1-60B089A8BE17}" type="slidenum">
              <a:rPr lang="en-US" smtClean="0"/>
              <a:pPr defTabSz="920154"/>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Casey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88F9C6B-FC40-4CA9-AF3D-C17D03FBF28F}"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r>
              <a:rPr lang="en-US" dirty="0" smtClean="0"/>
              <a:t>Angela</a:t>
            </a:r>
          </a:p>
          <a:p>
            <a:endParaRPr lang="en-US" dirty="0" smtClean="0"/>
          </a:p>
          <a:p>
            <a:r>
              <a:rPr lang="en-US" dirty="0" smtClean="0"/>
              <a:t>In the first set of diagrams.  Who are these people in the outer circle – talk about acquaintances – what is the greeting.  What is the level of confidence you might give to this level of friendship?  </a:t>
            </a:r>
          </a:p>
          <a:p>
            <a:r>
              <a:rPr lang="en-US" dirty="0" smtClean="0"/>
              <a:t>How do people in the U.S. and other Western societies label people that lie in the outer circle?</a:t>
            </a:r>
          </a:p>
          <a:p>
            <a:endParaRPr lang="en-US" dirty="0" smtClean="0"/>
          </a:p>
          <a:p>
            <a:r>
              <a:rPr lang="en-US" dirty="0" smtClean="0"/>
              <a:t>Which circle would most likely be engaged in a conversation about politics or religion?</a:t>
            </a:r>
          </a:p>
          <a:p>
            <a:endParaRPr lang="en-US" dirty="0" smtClean="0"/>
          </a:p>
          <a:p>
            <a:r>
              <a:rPr lang="en-US" dirty="0" smtClean="0"/>
              <a:t>Which group would be valued most in terms of trust?</a:t>
            </a:r>
          </a:p>
          <a:p>
            <a:endParaRPr lang="en-US" dirty="0" smtClean="0"/>
          </a:p>
          <a:p>
            <a:r>
              <a:rPr lang="en-US" dirty="0" smtClean="0"/>
              <a:t>Look at the “wedding cake” diagram. How difficult is it to make friendships in U.S. Western societies? </a:t>
            </a:r>
          </a:p>
          <a:p>
            <a:endParaRPr lang="en-US" dirty="0" smtClean="0"/>
          </a:p>
          <a:p>
            <a:endParaRPr lang="en-US" dirty="0" smtClean="0"/>
          </a:p>
        </p:txBody>
      </p:sp>
      <p:sp>
        <p:nvSpPr>
          <p:cNvPr id="107524" name="Slide Number Placeholder 3"/>
          <p:cNvSpPr>
            <a:spLocks noGrp="1"/>
          </p:cNvSpPr>
          <p:nvPr>
            <p:ph type="sldNum" sz="quarter" idx="5"/>
          </p:nvPr>
        </p:nvSpPr>
        <p:spPr>
          <a:noFill/>
        </p:spPr>
        <p:txBody>
          <a:bodyPr/>
          <a:lstStyle/>
          <a:p>
            <a:pPr defTabSz="920154"/>
            <a:fld id="{9B58C8E3-9075-4DD2-8EC2-35737D5A9BFA}" type="slidenum">
              <a:rPr lang="en-US" smtClean="0"/>
              <a:pPr defTabSz="920154"/>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r>
              <a:rPr lang="en-US" dirty="0" smtClean="0"/>
              <a:t>Angela</a:t>
            </a:r>
          </a:p>
          <a:p>
            <a:endParaRPr lang="en-US" dirty="0" smtClean="0"/>
          </a:p>
          <a:p>
            <a:r>
              <a:rPr lang="en-US" dirty="0" smtClean="0"/>
              <a:t>How </a:t>
            </a:r>
            <a:r>
              <a:rPr lang="en-US" dirty="0" smtClean="0"/>
              <a:t>do the people in the outer ring in Non-Western Friendships compare to those in the outer ring or U.S. or Western societies?</a:t>
            </a:r>
          </a:p>
          <a:p>
            <a:endParaRPr lang="en-US" dirty="0" smtClean="0"/>
          </a:p>
          <a:p>
            <a:r>
              <a:rPr lang="en-US" dirty="0" smtClean="0"/>
              <a:t>Why would there be so many more people in the inner circle of these cultures than in the U.S. Western societies?</a:t>
            </a:r>
          </a:p>
          <a:p>
            <a:endParaRPr lang="en-US" dirty="0" smtClean="0"/>
          </a:p>
          <a:p>
            <a:endParaRPr lang="en-US" dirty="0" smtClean="0"/>
          </a:p>
          <a:p>
            <a:r>
              <a:rPr lang="en-US" dirty="0" smtClean="0"/>
              <a:t>Look at the inverted Wedding cake diagram.  How difficult to you think it is to get inside the first level of friendship.</a:t>
            </a:r>
          </a:p>
        </p:txBody>
      </p:sp>
      <p:sp>
        <p:nvSpPr>
          <p:cNvPr id="108548" name="Slide Number Placeholder 3"/>
          <p:cNvSpPr>
            <a:spLocks noGrp="1"/>
          </p:cNvSpPr>
          <p:nvPr>
            <p:ph type="sldNum" sz="quarter" idx="5"/>
          </p:nvPr>
        </p:nvSpPr>
        <p:spPr>
          <a:noFill/>
        </p:spPr>
        <p:txBody>
          <a:bodyPr/>
          <a:lstStyle/>
          <a:p>
            <a:pPr defTabSz="920154"/>
            <a:fld id="{9EE5E0F8-B81F-443E-845F-752C406A8CEE}" type="slidenum">
              <a:rPr lang="en-US" smtClean="0"/>
              <a:pPr defTabSz="920154"/>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r>
              <a:rPr lang="en-US" dirty="0" smtClean="0"/>
              <a:t>Angela</a:t>
            </a:r>
            <a:endParaRPr lang="en-US" dirty="0" smtClean="0"/>
          </a:p>
        </p:txBody>
      </p:sp>
      <p:sp>
        <p:nvSpPr>
          <p:cNvPr id="109572" name="Slide Number Placeholder 3"/>
          <p:cNvSpPr>
            <a:spLocks noGrp="1"/>
          </p:cNvSpPr>
          <p:nvPr>
            <p:ph type="sldNum" sz="quarter" idx="5"/>
          </p:nvPr>
        </p:nvSpPr>
        <p:spPr>
          <a:noFill/>
        </p:spPr>
        <p:txBody>
          <a:bodyPr/>
          <a:lstStyle/>
          <a:p>
            <a:pPr defTabSz="920154"/>
            <a:fld id="{31332435-8044-4046-A21C-DF49EA998B69}" type="slidenum">
              <a:rPr lang="en-US" smtClean="0"/>
              <a:pPr defTabSz="920154"/>
              <a:t>32</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r>
              <a:rPr lang="en-US" sz="1000" dirty="0" smtClean="0"/>
              <a:t>Angela</a:t>
            </a:r>
            <a:endParaRPr lang="en-US" sz="1000" dirty="0"/>
          </a:p>
        </p:txBody>
      </p:sp>
      <p:sp>
        <p:nvSpPr>
          <p:cNvPr id="110596" name="Slide Number Placeholder 3"/>
          <p:cNvSpPr>
            <a:spLocks noGrp="1"/>
          </p:cNvSpPr>
          <p:nvPr>
            <p:ph type="sldNum" sz="quarter" idx="5"/>
          </p:nvPr>
        </p:nvSpPr>
        <p:spPr>
          <a:noFill/>
        </p:spPr>
        <p:txBody>
          <a:bodyPr/>
          <a:lstStyle/>
          <a:p>
            <a:pPr defTabSz="920154"/>
            <a:fld id="{3835E76E-7A22-4EB1-A3C8-5375022E2EAD}" type="slidenum">
              <a:rPr lang="en-US" smtClean="0"/>
              <a:pPr defTabSz="920154"/>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t>Angela</a:t>
            </a:r>
          </a:p>
          <a:p>
            <a:endParaRPr lang="en-US" sz="1100" dirty="0"/>
          </a:p>
        </p:txBody>
      </p:sp>
      <p:sp>
        <p:nvSpPr>
          <p:cNvPr id="111620" name="Slide Number Placeholder 3"/>
          <p:cNvSpPr>
            <a:spLocks noGrp="1"/>
          </p:cNvSpPr>
          <p:nvPr>
            <p:ph type="sldNum" sz="quarter" idx="5"/>
          </p:nvPr>
        </p:nvSpPr>
        <p:spPr>
          <a:noFill/>
        </p:spPr>
        <p:txBody>
          <a:bodyPr/>
          <a:lstStyle/>
          <a:p>
            <a:pPr defTabSz="920154"/>
            <a:fld id="{BE081FD6-A487-46DD-891E-2D8A05CA6824}" type="slidenum">
              <a:rPr lang="en-US" smtClean="0"/>
              <a:pPr defTabSz="920154"/>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t>Angela</a:t>
            </a:r>
          </a:p>
          <a:p>
            <a:endParaRPr lang="en-US" sz="1100" b="1" i="1" dirty="0"/>
          </a:p>
        </p:txBody>
      </p:sp>
      <p:sp>
        <p:nvSpPr>
          <p:cNvPr id="112644" name="Slide Number Placeholder 3"/>
          <p:cNvSpPr>
            <a:spLocks noGrp="1"/>
          </p:cNvSpPr>
          <p:nvPr>
            <p:ph type="sldNum" sz="quarter" idx="5"/>
          </p:nvPr>
        </p:nvSpPr>
        <p:spPr>
          <a:noFill/>
        </p:spPr>
        <p:txBody>
          <a:bodyPr/>
          <a:lstStyle/>
          <a:p>
            <a:pPr defTabSz="920154"/>
            <a:fld id="{472F6190-4D51-4614-B8E2-970046FC88D4}" type="slidenum">
              <a:rPr lang="en-US" smtClean="0"/>
              <a:pPr defTabSz="920154"/>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Angela</a:t>
            </a:r>
          </a:p>
          <a:p>
            <a:endParaRPr lang="en-US" dirty="0"/>
          </a:p>
        </p:txBody>
      </p:sp>
      <p:sp>
        <p:nvSpPr>
          <p:cNvPr id="4" name="Slide Number Placeholder 3"/>
          <p:cNvSpPr>
            <a:spLocks noGrp="1"/>
          </p:cNvSpPr>
          <p:nvPr>
            <p:ph type="sldNum" sz="quarter" idx="10"/>
          </p:nvPr>
        </p:nvSpPr>
        <p:spPr/>
        <p:txBody>
          <a:bodyPr/>
          <a:lstStyle/>
          <a:p>
            <a:pPr>
              <a:defRPr/>
            </a:pPr>
            <a:fld id="{788F9C6B-FC40-4CA9-AF3D-C17D03FBF28F}" type="slidenum">
              <a:rPr lang="en-US" smtClean="0"/>
              <a:pPr>
                <a:defRPr/>
              </a:pPr>
              <a:t>36</a:t>
            </a:fld>
            <a:endParaRPr lang="en-US"/>
          </a:p>
        </p:txBody>
      </p:sp>
    </p:spTree>
    <p:extLst>
      <p:ext uri="{BB962C8B-B14F-4D97-AF65-F5344CB8AC3E}">
        <p14:creationId xmlns:p14="http://schemas.microsoft.com/office/powerpoint/2010/main" val="628813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r>
              <a:rPr lang="en-US" dirty="0" smtClean="0"/>
              <a:t>Angela</a:t>
            </a:r>
          </a:p>
          <a:p>
            <a:endParaRPr lang="en-US" dirty="0" smtClean="0"/>
          </a:p>
        </p:txBody>
      </p:sp>
      <p:sp>
        <p:nvSpPr>
          <p:cNvPr id="113668" name="Slide Number Placeholder 3"/>
          <p:cNvSpPr>
            <a:spLocks noGrp="1"/>
          </p:cNvSpPr>
          <p:nvPr>
            <p:ph type="sldNum" sz="quarter" idx="5"/>
          </p:nvPr>
        </p:nvSpPr>
        <p:spPr>
          <a:noFill/>
        </p:spPr>
        <p:txBody>
          <a:bodyPr/>
          <a:lstStyle/>
          <a:p>
            <a:pPr defTabSz="920154"/>
            <a:fld id="{CA2A4F7E-9E58-4CF5-BC16-E6B2CC7726C3}" type="slidenum">
              <a:rPr lang="en-US" smtClean="0"/>
              <a:pPr defTabSz="920154"/>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r>
              <a:rPr lang="en-US" dirty="0" smtClean="0"/>
              <a:t>Angela</a:t>
            </a:r>
          </a:p>
          <a:p>
            <a:endParaRPr lang="en-US" baseline="0" dirty="0" smtClean="0"/>
          </a:p>
          <a:p>
            <a:r>
              <a:rPr lang="en-US" baseline="0" dirty="0" smtClean="0"/>
              <a:t>Copies of quiz will be at table</a:t>
            </a:r>
          </a:p>
          <a:p>
            <a:endParaRPr lang="en-US" dirty="0" smtClean="0"/>
          </a:p>
          <a:p>
            <a:r>
              <a:rPr lang="en-US" dirty="0" smtClean="0"/>
              <a:t>Answers for</a:t>
            </a:r>
            <a:r>
              <a:rPr lang="en-US" baseline="0" dirty="0" smtClean="0"/>
              <a:t> all questions are C &amp; D</a:t>
            </a:r>
            <a:endParaRPr lang="en-US" dirty="0" smtClean="0"/>
          </a:p>
          <a:p>
            <a:endParaRPr lang="en-US" dirty="0" smtClean="0"/>
          </a:p>
          <a:p>
            <a:r>
              <a:rPr lang="en-US" dirty="0" smtClean="0"/>
              <a:t>Discuss how some gesture may mean something or nothing – or could have multiple meanings.</a:t>
            </a:r>
          </a:p>
          <a:p>
            <a:endParaRPr lang="en-US" b="1" dirty="0" smtClean="0"/>
          </a:p>
        </p:txBody>
      </p:sp>
      <p:sp>
        <p:nvSpPr>
          <p:cNvPr id="114692" name="Slide Number Placeholder 3"/>
          <p:cNvSpPr>
            <a:spLocks noGrp="1"/>
          </p:cNvSpPr>
          <p:nvPr>
            <p:ph type="sldNum" sz="quarter" idx="5"/>
          </p:nvPr>
        </p:nvSpPr>
        <p:spPr>
          <a:noFill/>
        </p:spPr>
        <p:txBody>
          <a:bodyPr/>
          <a:lstStyle/>
          <a:p>
            <a:pPr defTabSz="920154"/>
            <a:fld id="{77AE9A8F-11E7-45D1-AAB7-87546C176EF8}" type="slidenum">
              <a:rPr lang="en-US" smtClean="0"/>
              <a:pPr defTabSz="920154"/>
              <a:t>38</a:t>
            </a:fld>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lnSpc>
                <a:spcPct val="90000"/>
              </a:lnSpc>
              <a:spcAft>
                <a:spcPts val="1719"/>
              </a:spcAft>
              <a:defRPr/>
            </a:pPr>
            <a:r>
              <a:rPr lang="en-US" dirty="0" smtClean="0">
                <a:solidFill>
                  <a:schemeClr val="bg1"/>
                </a:solidFill>
              </a:rPr>
              <a:t>Kara</a:t>
            </a:r>
          </a:p>
          <a:p>
            <a:pPr eaLnBrk="1" hangingPunct="1">
              <a:lnSpc>
                <a:spcPct val="90000"/>
              </a:lnSpc>
              <a:spcAft>
                <a:spcPts val="1719"/>
              </a:spcAft>
              <a:defRPr/>
            </a:pPr>
            <a:endParaRPr lang="en-US" dirty="0" smtClean="0">
              <a:solidFill>
                <a:schemeClr val="bg1"/>
              </a:solidFill>
            </a:endParaRPr>
          </a:p>
          <a:p>
            <a:pPr eaLnBrk="1" hangingPunct="1">
              <a:lnSpc>
                <a:spcPct val="90000"/>
              </a:lnSpc>
              <a:spcAft>
                <a:spcPts val="1719"/>
              </a:spcAft>
              <a:defRPr/>
            </a:pPr>
            <a:r>
              <a:rPr lang="en-US" dirty="0" smtClean="0">
                <a:solidFill>
                  <a:schemeClr val="bg1"/>
                </a:solidFill>
              </a:rPr>
              <a:t>Handout – Voices Exercise will be on each table</a:t>
            </a:r>
          </a:p>
          <a:p>
            <a:pPr eaLnBrk="1" hangingPunct="1">
              <a:lnSpc>
                <a:spcPct val="90000"/>
              </a:lnSpc>
              <a:spcAft>
                <a:spcPts val="1719"/>
              </a:spcAft>
              <a:defRPr/>
            </a:pPr>
            <a:endParaRPr lang="en-US" dirty="0" smtClean="0">
              <a:solidFill>
                <a:schemeClr val="bg1"/>
              </a:solidFill>
            </a:endParaRPr>
          </a:p>
          <a:p>
            <a:pPr eaLnBrk="1" hangingPunct="1">
              <a:lnSpc>
                <a:spcPct val="90000"/>
              </a:lnSpc>
              <a:spcAft>
                <a:spcPts val="1719"/>
              </a:spcAft>
              <a:defRPr/>
            </a:pPr>
            <a:r>
              <a:rPr lang="en-US" dirty="0" smtClean="0">
                <a:solidFill>
                  <a:schemeClr val="bg1"/>
                </a:solidFill>
              </a:rPr>
              <a:t>Choose a</a:t>
            </a:r>
            <a:r>
              <a:rPr lang="en-US" baseline="0" dirty="0" smtClean="0">
                <a:solidFill>
                  <a:schemeClr val="bg1"/>
                </a:solidFill>
              </a:rPr>
              <a:t> few that meet the needs of your audience. Ask for volunteers to read them. Ask participants what they heard about each exercise:</a:t>
            </a:r>
          </a:p>
          <a:p>
            <a:pPr eaLnBrk="1" hangingPunct="1">
              <a:lnSpc>
                <a:spcPct val="90000"/>
              </a:lnSpc>
              <a:spcAft>
                <a:spcPts val="1719"/>
              </a:spcAft>
              <a:defRPr/>
            </a:pPr>
            <a:endParaRPr lang="en-US" baseline="0" dirty="0" smtClean="0">
              <a:solidFill>
                <a:schemeClr val="bg1"/>
              </a:solidFill>
            </a:endParaRPr>
          </a:p>
          <a:p>
            <a:pPr eaLnBrk="1" hangingPunct="1">
              <a:lnSpc>
                <a:spcPct val="90000"/>
              </a:lnSpc>
              <a:spcAft>
                <a:spcPts val="1719"/>
              </a:spcAft>
              <a:defRPr/>
            </a:pPr>
            <a:r>
              <a:rPr lang="en-US" baseline="0" dirty="0" smtClean="0">
                <a:solidFill>
                  <a:schemeClr val="bg1"/>
                </a:solidFill>
              </a:rPr>
              <a:t>What specific behaviors did you recognize in the monologues?</a:t>
            </a:r>
          </a:p>
          <a:p>
            <a:pPr eaLnBrk="1" hangingPunct="1">
              <a:lnSpc>
                <a:spcPct val="90000"/>
              </a:lnSpc>
              <a:spcAft>
                <a:spcPts val="1719"/>
              </a:spcAft>
              <a:defRPr/>
            </a:pPr>
            <a:r>
              <a:rPr lang="en-US" baseline="0" dirty="0" smtClean="0">
                <a:solidFill>
                  <a:schemeClr val="bg1"/>
                </a:solidFill>
              </a:rPr>
              <a:t>What were the expectations of the different parties involved?</a:t>
            </a:r>
          </a:p>
          <a:p>
            <a:pPr eaLnBrk="1" hangingPunct="1">
              <a:lnSpc>
                <a:spcPct val="90000"/>
              </a:lnSpc>
              <a:spcAft>
                <a:spcPts val="1719"/>
              </a:spcAft>
              <a:defRPr/>
            </a:pPr>
            <a:r>
              <a:rPr lang="en-US" baseline="0" dirty="0" smtClean="0">
                <a:solidFill>
                  <a:schemeClr val="bg1"/>
                </a:solidFill>
              </a:rPr>
              <a:t>What values did you pick up on in the monologues?</a:t>
            </a:r>
          </a:p>
          <a:p>
            <a:pPr eaLnBrk="1" hangingPunct="1">
              <a:lnSpc>
                <a:spcPct val="90000"/>
              </a:lnSpc>
              <a:spcAft>
                <a:spcPts val="1719"/>
              </a:spcAft>
              <a:defRPr/>
            </a:pPr>
            <a:r>
              <a:rPr lang="en-US" baseline="0" dirty="0" smtClean="0">
                <a:solidFill>
                  <a:schemeClr val="bg1"/>
                </a:solidFill>
              </a:rPr>
              <a:t>How did culture play a role in the perspectives of each of the speakers?</a:t>
            </a:r>
          </a:p>
        </p:txBody>
      </p:sp>
      <p:sp>
        <p:nvSpPr>
          <p:cNvPr id="115716" name="Slide Number Placeholder 3"/>
          <p:cNvSpPr>
            <a:spLocks noGrp="1"/>
          </p:cNvSpPr>
          <p:nvPr>
            <p:ph type="sldNum" sz="quarter" idx="5"/>
          </p:nvPr>
        </p:nvSpPr>
        <p:spPr>
          <a:noFill/>
        </p:spPr>
        <p:txBody>
          <a:bodyPr/>
          <a:lstStyle/>
          <a:p>
            <a:pPr defTabSz="920154"/>
            <a:fld id="{54178111-ED11-4382-A83B-29504E4E9876}" type="slidenum">
              <a:rPr lang="en-US" smtClean="0"/>
              <a:pPr defTabSz="920154"/>
              <a:t>39</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dirty="0" smtClean="0"/>
              <a:t>Casey</a:t>
            </a:r>
          </a:p>
        </p:txBody>
      </p:sp>
      <p:sp>
        <p:nvSpPr>
          <p:cNvPr id="70660" name="Slide Number Placeholder 3"/>
          <p:cNvSpPr>
            <a:spLocks noGrp="1"/>
          </p:cNvSpPr>
          <p:nvPr>
            <p:ph type="sldNum" sz="quarter" idx="5"/>
          </p:nvPr>
        </p:nvSpPr>
        <p:spPr>
          <a:noFill/>
        </p:spPr>
        <p:txBody>
          <a:bodyPr/>
          <a:lstStyle/>
          <a:p>
            <a:pPr defTabSz="920154"/>
            <a:fld id="{781C6434-F256-40ED-998F-3FCE66DECECF}" type="slidenum">
              <a:rPr lang="en-US" smtClean="0"/>
              <a:pPr defTabSz="920154"/>
              <a:t>4</a:t>
            </a:fld>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r>
              <a:rPr lang="en-US" dirty="0" smtClean="0"/>
              <a:t>Kara</a:t>
            </a:r>
          </a:p>
        </p:txBody>
      </p:sp>
      <p:sp>
        <p:nvSpPr>
          <p:cNvPr id="116740" name="Slide Number Placeholder 3"/>
          <p:cNvSpPr>
            <a:spLocks noGrp="1"/>
          </p:cNvSpPr>
          <p:nvPr>
            <p:ph type="sldNum" sz="quarter" idx="5"/>
          </p:nvPr>
        </p:nvSpPr>
        <p:spPr>
          <a:noFill/>
        </p:spPr>
        <p:txBody>
          <a:bodyPr/>
          <a:lstStyle/>
          <a:p>
            <a:pPr defTabSz="920154"/>
            <a:fld id="{57BFA95E-40C8-4226-B38E-570977A81263}" type="slidenum">
              <a:rPr lang="en-US" smtClean="0"/>
              <a:pPr defTabSz="920154"/>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r>
              <a:rPr lang="en-US" dirty="0" smtClean="0"/>
              <a:t>Kara</a:t>
            </a:r>
          </a:p>
          <a:p>
            <a:endParaRPr lang="en-US" dirty="0" smtClean="0"/>
          </a:p>
        </p:txBody>
      </p:sp>
      <p:sp>
        <p:nvSpPr>
          <p:cNvPr id="124932" name="Slide Number Placeholder 3"/>
          <p:cNvSpPr>
            <a:spLocks noGrp="1"/>
          </p:cNvSpPr>
          <p:nvPr>
            <p:ph type="sldNum" sz="quarter" idx="5"/>
          </p:nvPr>
        </p:nvSpPr>
        <p:spPr>
          <a:noFill/>
        </p:spPr>
        <p:txBody>
          <a:bodyPr/>
          <a:lstStyle/>
          <a:p>
            <a:pPr defTabSz="920154"/>
            <a:fld id="{04A365DE-1BB5-43D5-A488-F7E817976E80}" type="slidenum">
              <a:rPr lang="en-US" smtClean="0"/>
              <a:pPr defTabSz="920154"/>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r>
              <a:rPr lang="en-US" dirty="0" smtClean="0"/>
              <a:t>Kara</a:t>
            </a:r>
          </a:p>
          <a:p>
            <a:endParaRPr lang="en-US" dirty="0" smtClean="0"/>
          </a:p>
          <a:p>
            <a:r>
              <a:rPr lang="en-US" dirty="0" smtClean="0"/>
              <a:t>Okay, what is happening here? </a:t>
            </a:r>
          </a:p>
          <a:p>
            <a:endParaRPr lang="en-US" dirty="0" smtClean="0"/>
          </a:p>
          <a:p>
            <a:r>
              <a:rPr lang="en-US" dirty="0" smtClean="0"/>
              <a:t>What specific behaviors did you recognize in the monologues?</a:t>
            </a:r>
          </a:p>
          <a:p>
            <a:r>
              <a:rPr lang="en-US" dirty="0" smtClean="0"/>
              <a:t>What were the expectation of the different parties involved?</a:t>
            </a:r>
          </a:p>
          <a:p>
            <a:r>
              <a:rPr lang="en-US" dirty="0" smtClean="0"/>
              <a:t>What vaulted id you pick up in the monologues?</a:t>
            </a:r>
          </a:p>
          <a:p>
            <a:r>
              <a:rPr lang="en-US" dirty="0" smtClean="0"/>
              <a:t>How id culture play a role in the perspectives of each of the speakers?</a:t>
            </a:r>
          </a:p>
        </p:txBody>
      </p:sp>
      <p:sp>
        <p:nvSpPr>
          <p:cNvPr id="115716" name="Slide Number Placeholder 3"/>
          <p:cNvSpPr>
            <a:spLocks noGrp="1"/>
          </p:cNvSpPr>
          <p:nvPr>
            <p:ph type="sldNum" sz="quarter" idx="5"/>
          </p:nvPr>
        </p:nvSpPr>
        <p:spPr>
          <a:noFill/>
        </p:spPr>
        <p:txBody>
          <a:bodyPr/>
          <a:lstStyle/>
          <a:p>
            <a:pPr defTabSz="920154"/>
            <a:fld id="{54178111-ED11-4382-A83B-29504E4E9876}" type="slidenum">
              <a:rPr lang="en-US" smtClean="0"/>
              <a:pPr defTabSz="920154"/>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dirty="0" smtClean="0"/>
              <a:t>Kara</a:t>
            </a:r>
            <a:endParaRPr lang="en-US" dirty="0"/>
          </a:p>
        </p:txBody>
      </p:sp>
      <p:sp>
        <p:nvSpPr>
          <p:cNvPr id="125956" name="Slide Number Placeholder 3"/>
          <p:cNvSpPr>
            <a:spLocks noGrp="1"/>
          </p:cNvSpPr>
          <p:nvPr>
            <p:ph type="sldNum" sz="quarter" idx="5"/>
          </p:nvPr>
        </p:nvSpPr>
        <p:spPr>
          <a:noFill/>
        </p:spPr>
        <p:txBody>
          <a:bodyPr/>
          <a:lstStyle/>
          <a:p>
            <a:pPr defTabSz="920154"/>
            <a:fld id="{CCFB7EE8-8ABE-4C78-9AF9-26558596AA91}" type="slidenum">
              <a:rPr lang="en-US" smtClean="0"/>
              <a:pPr defTabSz="920154"/>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r>
              <a:rPr lang="en-US" dirty="0" smtClean="0"/>
              <a:t>Kara</a:t>
            </a:r>
          </a:p>
          <a:p>
            <a:endParaRPr lang="en-US" dirty="0" smtClean="0"/>
          </a:p>
          <a:p>
            <a:r>
              <a:rPr lang="en-US" dirty="0" smtClean="0"/>
              <a:t>The purpose of this section is to apply the knowledge and skills you have learned in Mod. 1 and 2 to real life situations.</a:t>
            </a:r>
          </a:p>
          <a:p>
            <a:endParaRPr lang="en-US" dirty="0" smtClean="0"/>
          </a:p>
          <a:p>
            <a:r>
              <a:rPr lang="en-US" dirty="0" smtClean="0"/>
              <a:t>Review:  Modules I  -</a:t>
            </a:r>
          </a:p>
          <a:p>
            <a:r>
              <a:rPr lang="en-US" dirty="0" smtClean="0"/>
              <a:t>	Identify your own culture</a:t>
            </a:r>
          </a:p>
          <a:p>
            <a:r>
              <a:rPr lang="en-US" dirty="0" smtClean="0"/>
              <a:t>	Articulate how cultures differ</a:t>
            </a:r>
          </a:p>
          <a:p>
            <a:r>
              <a:rPr lang="en-US" dirty="0" smtClean="0"/>
              <a:t>	Learn that culture influences behavior</a:t>
            </a:r>
          </a:p>
          <a:p>
            <a:r>
              <a:rPr lang="en-US" dirty="0" smtClean="0"/>
              <a:t>Module II	Learned at least 3 verbal elements of Culture</a:t>
            </a:r>
          </a:p>
          <a:p>
            <a:r>
              <a:rPr lang="en-US" dirty="0" smtClean="0"/>
              <a:t>	Learned at least 3 non verbal elements of culture</a:t>
            </a:r>
          </a:p>
          <a:p>
            <a:r>
              <a:rPr lang="en-US" dirty="0" smtClean="0"/>
              <a:t>	Identified cross cultural components impacting the communication process</a:t>
            </a:r>
          </a:p>
          <a:p>
            <a:r>
              <a:rPr lang="en-US" dirty="0" smtClean="0"/>
              <a:t>	Identified cultural based values and attitudes that influence behavior</a:t>
            </a:r>
          </a:p>
        </p:txBody>
      </p:sp>
      <p:sp>
        <p:nvSpPr>
          <p:cNvPr id="126980" name="Slide Number Placeholder 3"/>
          <p:cNvSpPr>
            <a:spLocks noGrp="1"/>
          </p:cNvSpPr>
          <p:nvPr>
            <p:ph type="sldNum" sz="quarter" idx="5"/>
          </p:nvPr>
        </p:nvSpPr>
        <p:spPr>
          <a:noFill/>
        </p:spPr>
        <p:txBody>
          <a:bodyPr/>
          <a:lstStyle/>
          <a:p>
            <a:pPr defTabSz="920154"/>
            <a:fld id="{3E3FB145-BD6D-4776-9744-9A6BE4A42ABB}" type="slidenum">
              <a:rPr lang="en-US" smtClean="0"/>
              <a:pPr defTabSz="920154"/>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r>
              <a:rPr lang="en-US" dirty="0" smtClean="0"/>
              <a:t>Kara</a:t>
            </a:r>
          </a:p>
        </p:txBody>
      </p:sp>
      <p:sp>
        <p:nvSpPr>
          <p:cNvPr id="128004" name="Slide Number Placeholder 3"/>
          <p:cNvSpPr>
            <a:spLocks noGrp="1"/>
          </p:cNvSpPr>
          <p:nvPr>
            <p:ph type="sldNum" sz="quarter" idx="5"/>
          </p:nvPr>
        </p:nvSpPr>
        <p:spPr>
          <a:noFill/>
        </p:spPr>
        <p:txBody>
          <a:bodyPr/>
          <a:lstStyle/>
          <a:p>
            <a:pPr defTabSz="920154"/>
            <a:fld id="{C8E252EB-4915-4EE7-ACA7-AE79CE628472}" type="slidenum">
              <a:rPr lang="en-US" smtClean="0"/>
              <a:pPr defTabSz="920154"/>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lnSpc>
                <a:spcPct val="90000"/>
              </a:lnSpc>
              <a:spcAft>
                <a:spcPts val="1719"/>
              </a:spcAft>
              <a:defRPr/>
            </a:pPr>
            <a:r>
              <a:rPr lang="en-US" baseline="0" dirty="0" smtClean="0">
                <a:solidFill>
                  <a:schemeClr val="bg1"/>
                </a:solidFill>
              </a:rPr>
              <a:t>Kara</a:t>
            </a:r>
          </a:p>
          <a:p>
            <a:pPr eaLnBrk="1" hangingPunct="1">
              <a:lnSpc>
                <a:spcPct val="90000"/>
              </a:lnSpc>
              <a:spcAft>
                <a:spcPts val="1719"/>
              </a:spcAft>
              <a:defRPr/>
            </a:pPr>
            <a:endParaRPr lang="en-US" baseline="0" dirty="0" smtClean="0">
              <a:solidFill>
                <a:schemeClr val="bg1"/>
              </a:solidFill>
            </a:endParaRPr>
          </a:p>
          <a:p>
            <a:pPr eaLnBrk="1" hangingPunct="1">
              <a:lnSpc>
                <a:spcPct val="90000"/>
              </a:lnSpc>
              <a:spcAft>
                <a:spcPts val="1719"/>
              </a:spcAft>
              <a:defRPr/>
            </a:pPr>
            <a:endParaRPr lang="en-US" baseline="0" dirty="0" smtClean="0">
              <a:solidFill>
                <a:schemeClr val="bg1"/>
              </a:solidFill>
            </a:endParaRPr>
          </a:p>
        </p:txBody>
      </p:sp>
      <p:sp>
        <p:nvSpPr>
          <p:cNvPr id="115716" name="Slide Number Placeholder 3"/>
          <p:cNvSpPr>
            <a:spLocks noGrp="1"/>
          </p:cNvSpPr>
          <p:nvPr>
            <p:ph type="sldNum" sz="quarter" idx="5"/>
          </p:nvPr>
        </p:nvSpPr>
        <p:spPr>
          <a:noFill/>
        </p:spPr>
        <p:txBody>
          <a:bodyPr/>
          <a:lstStyle/>
          <a:p>
            <a:pPr defTabSz="920154"/>
            <a:fld id="{54178111-ED11-4382-A83B-29504E4E9876}" type="slidenum">
              <a:rPr lang="en-US" smtClean="0"/>
              <a:pPr defTabSz="920154"/>
              <a:t>46</a:t>
            </a:fld>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Kara</a:t>
            </a:r>
            <a:endParaRPr lang="en-US" dirty="0"/>
          </a:p>
        </p:txBody>
      </p:sp>
      <p:sp>
        <p:nvSpPr>
          <p:cNvPr id="4" name="Slide Number Placeholder 3"/>
          <p:cNvSpPr>
            <a:spLocks noGrp="1"/>
          </p:cNvSpPr>
          <p:nvPr>
            <p:ph type="sldNum" sz="quarter" idx="10"/>
          </p:nvPr>
        </p:nvSpPr>
        <p:spPr/>
        <p:txBody>
          <a:bodyPr/>
          <a:lstStyle/>
          <a:p>
            <a:pPr>
              <a:defRPr/>
            </a:pPr>
            <a:fld id="{788F9C6B-FC40-4CA9-AF3D-C17D03FBF28F}" type="slidenum">
              <a:rPr lang="en-US" smtClean="0"/>
              <a:pPr>
                <a:defRPr/>
              </a:pPr>
              <a:t>47</a:t>
            </a:fld>
            <a:endParaRPr lang="en-US"/>
          </a:p>
        </p:txBody>
      </p:sp>
    </p:spTree>
    <p:extLst>
      <p:ext uri="{BB962C8B-B14F-4D97-AF65-F5344CB8AC3E}">
        <p14:creationId xmlns:p14="http://schemas.microsoft.com/office/powerpoint/2010/main" val="21808741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r>
              <a:rPr lang="en-US" smtClean="0"/>
              <a:t>Kara</a:t>
            </a:r>
            <a:endParaRPr lang="en-US" dirty="0" smtClean="0"/>
          </a:p>
        </p:txBody>
      </p:sp>
      <p:sp>
        <p:nvSpPr>
          <p:cNvPr id="129028" name="Slide Number Placeholder 3"/>
          <p:cNvSpPr>
            <a:spLocks noGrp="1"/>
          </p:cNvSpPr>
          <p:nvPr>
            <p:ph type="sldNum" sz="quarter" idx="5"/>
          </p:nvPr>
        </p:nvSpPr>
        <p:spPr>
          <a:noFill/>
        </p:spPr>
        <p:txBody>
          <a:bodyPr/>
          <a:lstStyle/>
          <a:p>
            <a:pPr defTabSz="920154"/>
            <a:fld id="{2B38CFE5-5F4D-45F0-8C2B-162AAC1E572B}" type="slidenum">
              <a:rPr lang="en-US" smtClean="0"/>
              <a:pPr defTabSz="920154"/>
              <a:t>48</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defTabSz="873161">
              <a:defRPr/>
            </a:pPr>
            <a:r>
              <a:rPr lang="en-US" sz="1000" dirty="0" smtClean="0"/>
              <a:t>Casey </a:t>
            </a:r>
          </a:p>
          <a:p>
            <a:pPr defTabSz="873161">
              <a:defRPr/>
            </a:pPr>
            <a:endParaRPr lang="en-US" sz="1000" dirty="0" smtClean="0"/>
          </a:p>
          <a:p>
            <a:pPr defTabSz="873161">
              <a:defRPr/>
            </a:pPr>
            <a:r>
              <a:rPr lang="en-US" sz="1000" dirty="0" smtClean="0"/>
              <a:t>Workbook – page 5</a:t>
            </a:r>
          </a:p>
          <a:p>
            <a:pPr defTabSz="873161">
              <a:defRPr/>
            </a:pPr>
            <a:r>
              <a:rPr lang="en-US" sz="1000" dirty="0" smtClean="0"/>
              <a:t>Culture is the relatively stable set of inner values and beliefs generally held by groups of people in countries or regions and the noticeable impact those values and beliefs have on one’s outward behaviors and environment. It is not something you are born with but something you are born into and learn through imitation or teaching; the story we tell others about ourselves; what people need to know to function well in any society</a:t>
            </a:r>
          </a:p>
          <a:p>
            <a:pPr defTabSz="873161">
              <a:defRPr/>
            </a:pPr>
            <a:endParaRPr lang="en-US" sz="1000" dirty="0" smtClean="0"/>
          </a:p>
          <a:p>
            <a:r>
              <a:rPr lang="en-US" sz="1000" dirty="0" smtClean="0"/>
              <a:t>Cultural values are principles or qualities that a group of people will tend to see as good, right or worthwhile.</a:t>
            </a:r>
          </a:p>
          <a:p>
            <a:endParaRPr lang="en-US" sz="1000" dirty="0" smtClean="0"/>
          </a:p>
          <a:p>
            <a:r>
              <a:rPr lang="en-US" sz="1000" dirty="0" smtClean="0"/>
              <a:t>Stereotypes are usually a negative statement made about a group of people; they emerge when we apply one behavior to a whole group; an over-simplification of a group. (refer to exercise in workbook – page 6)</a:t>
            </a:r>
          </a:p>
          <a:p>
            <a:endParaRPr lang="en-US" sz="1000" dirty="0" smtClean="0"/>
          </a:p>
          <a:p>
            <a:r>
              <a:rPr lang="en-US" sz="1000" dirty="0" smtClean="0"/>
              <a:t>Generalizations – looking at a large number of people and drawing certain conclusions from what we see; often an oversimplified view; becomes damaging when it is too broad, out of date, or the information we use to form the generalization contains biases.  Some generalizations are based on scientific researcher and can, therefore, be reliable (but not foolproof) statements about cultural tendencies.</a:t>
            </a:r>
          </a:p>
          <a:p>
            <a:endParaRPr lang="en-US" sz="1000" dirty="0" smtClean="0"/>
          </a:p>
          <a:p>
            <a:r>
              <a:rPr lang="en-US" sz="1000" dirty="0" smtClean="0"/>
              <a:t>Culture is not: </a:t>
            </a:r>
          </a:p>
          <a:p>
            <a:r>
              <a:rPr lang="en-US" sz="1000" dirty="0" smtClean="0"/>
              <a:t>Universal behavior – what all people do (eat, sleep, use language, etc.)</a:t>
            </a:r>
          </a:p>
          <a:p>
            <a:r>
              <a:rPr lang="en-US" sz="1000" dirty="0" smtClean="0"/>
              <a:t>Personal behavior – no two people from the same culture will behave in identical ways</a:t>
            </a:r>
          </a:p>
          <a:p>
            <a:r>
              <a:rPr lang="en-US" sz="1000" dirty="0" smtClean="0"/>
              <a:t>Personality – a peculiar set of characteristics that a person is born with that set him/her apart from all others</a:t>
            </a:r>
          </a:p>
        </p:txBody>
      </p:sp>
      <p:sp>
        <p:nvSpPr>
          <p:cNvPr id="71684" name="Slide Number Placeholder 3"/>
          <p:cNvSpPr>
            <a:spLocks noGrp="1"/>
          </p:cNvSpPr>
          <p:nvPr>
            <p:ph type="sldNum" sz="quarter" idx="5"/>
          </p:nvPr>
        </p:nvSpPr>
        <p:spPr>
          <a:noFill/>
        </p:spPr>
        <p:txBody>
          <a:bodyPr/>
          <a:lstStyle/>
          <a:p>
            <a:pPr defTabSz="920154"/>
            <a:fld id="{90DA4BBB-80B6-4FF6-B0D4-84DAF15006DC}" type="slidenum">
              <a:rPr lang="en-US" smtClean="0"/>
              <a:pPr defTabSz="920154"/>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US" dirty="0" smtClean="0"/>
              <a:t>Casey</a:t>
            </a:r>
          </a:p>
        </p:txBody>
      </p:sp>
      <p:sp>
        <p:nvSpPr>
          <p:cNvPr id="73732" name="Slide Number Placeholder 3"/>
          <p:cNvSpPr>
            <a:spLocks noGrp="1"/>
          </p:cNvSpPr>
          <p:nvPr>
            <p:ph type="sldNum" sz="quarter" idx="5"/>
          </p:nvPr>
        </p:nvSpPr>
        <p:spPr>
          <a:noFill/>
        </p:spPr>
        <p:txBody>
          <a:bodyPr/>
          <a:lstStyle/>
          <a:p>
            <a:pPr defTabSz="920154"/>
            <a:fld id="{45CD9B9B-836F-4E5F-9628-F4B7B0AB144F}" type="slidenum">
              <a:rPr lang="en-US" smtClean="0"/>
              <a:pPr defTabSz="920154"/>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r>
              <a:rPr lang="en-US" dirty="0" smtClean="0"/>
              <a:t>Casey</a:t>
            </a:r>
          </a:p>
          <a:p>
            <a:endParaRPr lang="en-US" dirty="0" smtClean="0"/>
          </a:p>
          <a:p>
            <a:r>
              <a:rPr lang="en-US" dirty="0" smtClean="0"/>
              <a:t>Handouts at table</a:t>
            </a:r>
            <a:endParaRPr lang="en-US" baseline="0" dirty="0" smtClean="0"/>
          </a:p>
          <a:p>
            <a:endParaRPr lang="en-US" baseline="0" dirty="0" smtClean="0"/>
          </a:p>
          <a:p>
            <a:r>
              <a:rPr lang="en-US" dirty="0" smtClean="0"/>
              <a:t>Activity: (10 minutes) </a:t>
            </a:r>
          </a:p>
          <a:p>
            <a:endParaRPr lang="en-US" dirty="0" smtClean="0"/>
          </a:p>
          <a:p>
            <a:r>
              <a:rPr lang="en-US" dirty="0" smtClean="0"/>
              <a:t>Draw a picture</a:t>
            </a:r>
            <a:r>
              <a:rPr lang="en-US" baseline="0" dirty="0" smtClean="0"/>
              <a:t> of what your culture looks like</a:t>
            </a:r>
          </a:p>
          <a:p>
            <a:endParaRPr lang="en-US" baseline="0" dirty="0" smtClean="0"/>
          </a:p>
          <a:p>
            <a:r>
              <a:rPr lang="en-US" baseline="0" dirty="0" smtClean="0"/>
              <a:t>At tables, discuss each individuals drawings, look for commonalities and differences.</a:t>
            </a:r>
          </a:p>
          <a:p>
            <a:endParaRPr lang="en-US" baseline="0" dirty="0" smtClean="0"/>
          </a:p>
          <a:p>
            <a:r>
              <a:rPr lang="en-US" baseline="0" dirty="0" smtClean="0"/>
              <a:t>Discuss in large group</a:t>
            </a:r>
            <a:endParaRPr lang="en-US" dirty="0" smtClean="0"/>
          </a:p>
        </p:txBody>
      </p:sp>
      <p:sp>
        <p:nvSpPr>
          <p:cNvPr id="74756" name="Slide Number Placeholder 3"/>
          <p:cNvSpPr>
            <a:spLocks noGrp="1"/>
          </p:cNvSpPr>
          <p:nvPr>
            <p:ph type="sldNum" sz="quarter" idx="5"/>
          </p:nvPr>
        </p:nvSpPr>
        <p:spPr>
          <a:noFill/>
        </p:spPr>
        <p:txBody>
          <a:bodyPr/>
          <a:lstStyle/>
          <a:p>
            <a:pPr defTabSz="921669"/>
            <a:fld id="{2CE88E97-7CAF-46C8-BEDB-C3AE852BEEF1}" type="slidenum">
              <a:rPr lang="en-US" smtClean="0"/>
              <a:pPr defTabSz="921669"/>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US" dirty="0" smtClean="0"/>
              <a:t>Casey</a:t>
            </a:r>
          </a:p>
          <a:p>
            <a:endParaRPr lang="en-US" dirty="0" smtClean="0"/>
          </a:p>
          <a:p>
            <a:pPr>
              <a:spcBef>
                <a:spcPct val="0"/>
              </a:spcBef>
            </a:pPr>
            <a:r>
              <a:rPr lang="en-US" dirty="0" smtClean="0"/>
              <a:t>Review the terms:</a:t>
            </a:r>
          </a:p>
          <a:p>
            <a:pPr>
              <a:spcBef>
                <a:spcPct val="0"/>
              </a:spcBef>
            </a:pPr>
            <a:r>
              <a:rPr lang="en-US" dirty="0" smtClean="0"/>
              <a:t>Culture</a:t>
            </a:r>
          </a:p>
          <a:p>
            <a:pPr>
              <a:spcBef>
                <a:spcPct val="0"/>
              </a:spcBef>
            </a:pPr>
            <a:r>
              <a:rPr lang="en-US" dirty="0" smtClean="0"/>
              <a:t>Cultural</a:t>
            </a:r>
            <a:r>
              <a:rPr lang="en-US" baseline="0" dirty="0" smtClean="0"/>
              <a:t> Values</a:t>
            </a:r>
          </a:p>
          <a:p>
            <a:pPr>
              <a:spcBef>
                <a:spcPct val="0"/>
              </a:spcBef>
            </a:pPr>
            <a:r>
              <a:rPr lang="en-US" baseline="0" dirty="0" smtClean="0"/>
              <a:t>Stereotypes</a:t>
            </a:r>
          </a:p>
          <a:p>
            <a:pPr>
              <a:spcBef>
                <a:spcPct val="0"/>
              </a:spcBef>
            </a:pPr>
            <a:r>
              <a:rPr lang="en-US" baseline="0" dirty="0" smtClean="0"/>
              <a:t>Generalizations</a:t>
            </a:r>
          </a:p>
          <a:p>
            <a:pPr>
              <a:spcBef>
                <a:spcPct val="0"/>
              </a:spcBef>
            </a:pPr>
            <a:endParaRPr lang="en-US" dirty="0" smtClean="0"/>
          </a:p>
        </p:txBody>
      </p:sp>
      <p:sp>
        <p:nvSpPr>
          <p:cNvPr id="75780" name="Slide Number Placeholder 3"/>
          <p:cNvSpPr>
            <a:spLocks noGrp="1"/>
          </p:cNvSpPr>
          <p:nvPr>
            <p:ph type="sldNum" sz="quarter" idx="5"/>
          </p:nvPr>
        </p:nvSpPr>
        <p:spPr>
          <a:noFill/>
        </p:spPr>
        <p:txBody>
          <a:bodyPr/>
          <a:lstStyle/>
          <a:p>
            <a:pPr defTabSz="920154"/>
            <a:fld id="{7FB0064B-43FB-473F-92FD-7BF8BF6B6142}" type="slidenum">
              <a:rPr lang="en-US" smtClean="0"/>
              <a:pPr defTabSz="920154"/>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ln/>
        </p:spPr>
        <p:txBody>
          <a:bodyPr/>
          <a:lstStyle/>
          <a:p>
            <a:pPr>
              <a:defRPr/>
            </a:pPr>
            <a:r>
              <a:rPr lang="en-US" dirty="0" smtClean="0"/>
              <a:t>Gennifer</a:t>
            </a:r>
          </a:p>
        </p:txBody>
      </p:sp>
      <p:sp>
        <p:nvSpPr>
          <p:cNvPr id="76804" name="Slide Number Placeholder 3"/>
          <p:cNvSpPr>
            <a:spLocks noGrp="1"/>
          </p:cNvSpPr>
          <p:nvPr>
            <p:ph type="sldNum" sz="quarter" idx="5"/>
          </p:nvPr>
        </p:nvSpPr>
        <p:spPr>
          <a:noFill/>
        </p:spPr>
        <p:txBody>
          <a:bodyPr/>
          <a:lstStyle/>
          <a:p>
            <a:pPr defTabSz="920154"/>
            <a:fld id="{FAF23703-1182-4912-8078-FE64966CDCB0}" type="slidenum">
              <a:rPr lang="en-US" smtClean="0"/>
              <a:pPr defTabSz="920154"/>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 slide">
    <p:spTree>
      <p:nvGrpSpPr>
        <p:cNvPr id="1" name=""/>
        <p:cNvGrpSpPr/>
        <p:nvPr/>
      </p:nvGrpSpPr>
      <p:grpSpPr>
        <a:xfrm>
          <a:off x="0" y="0"/>
          <a:ext cx="0" cy="0"/>
          <a:chOff x="0" y="0"/>
          <a:chExt cx="0" cy="0"/>
        </a:xfrm>
      </p:grpSpPr>
      <p:pic>
        <p:nvPicPr>
          <p:cNvPr id="2" name="Picture 7" descr="green.template_graphics2.wmf"/>
          <p:cNvPicPr>
            <a:picLocks noChangeAspect="1"/>
          </p:cNvPicPr>
          <p:nvPr/>
        </p:nvPicPr>
        <p:blipFill>
          <a:blip r:embed="rId2" cstate="print"/>
          <a:srcRect/>
          <a:stretch>
            <a:fillRect/>
          </a:stretch>
        </p:blipFill>
        <p:spPr bwMode="auto">
          <a:xfrm>
            <a:off x="889000" y="2732088"/>
            <a:ext cx="7366000" cy="736600"/>
          </a:xfrm>
          <a:prstGeom prst="rect">
            <a:avLst/>
          </a:prstGeom>
          <a:noFill/>
          <a:ln w="9525">
            <a:noFill/>
            <a:miter lim="800000"/>
            <a:headEnd/>
            <a:tailEnd/>
          </a:ln>
        </p:spPr>
      </p:pic>
      <p:pic>
        <p:nvPicPr>
          <p:cNvPr id="3" name="Picture 8" descr="green.template_graphics3.wmf"/>
          <p:cNvPicPr>
            <a:picLocks noChangeAspect="1"/>
          </p:cNvPicPr>
          <p:nvPr/>
        </p:nvPicPr>
        <p:blipFill>
          <a:blip r:embed="rId3" cstate="print"/>
          <a:srcRect/>
          <a:stretch>
            <a:fillRect/>
          </a:stretch>
        </p:blipFill>
        <p:spPr bwMode="auto">
          <a:xfrm>
            <a:off x="889000" y="5883275"/>
            <a:ext cx="7366000" cy="163513"/>
          </a:xfrm>
          <a:prstGeom prst="rect">
            <a:avLst/>
          </a:prstGeom>
          <a:noFill/>
          <a:ln w="9525">
            <a:noFill/>
            <a:miter lim="800000"/>
            <a:headEnd/>
            <a:tailEnd/>
          </a:ln>
        </p:spPr>
      </p:pic>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8FFC1D-FE43-4E37-B5D5-5A40E1BB209D}" type="datetime1">
              <a:rPr lang="en-US" smtClean="0"/>
              <a:pPr>
                <a:defRPr/>
              </a:pPr>
              <a:t>11/28/2011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83F5EA-FB30-47BE-BB4F-67E53CE722D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DF4704-5DF2-4B24-A91F-395D9FE64BC8}" type="datetime1">
              <a:rPr lang="en-US" smtClean="0"/>
              <a:pPr>
                <a:defRPr/>
              </a:pPr>
              <a:t>11/28/2011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00DD39-E08B-4FEB-8761-F736B17860E7}"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D5F066-8B4D-41E2-BCCD-CEEAF624C18C}" type="datetime1">
              <a:rPr lang="en-US" smtClean="0"/>
              <a:pPr>
                <a:defRPr/>
              </a:pPr>
              <a:t>11/28/2011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9DDA1E-10EA-4D96-8945-24769AA5DB2E}"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C846A450-D820-4718-B977-24BED04BD2B1}" type="datetime1">
              <a:rPr lang="en-US"/>
              <a:pPr>
                <a:defRPr/>
              </a:pPr>
              <a:t>11/28/2011</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18F55D5-4FC5-46D4-9B54-E7A64AE622E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1CAE96FC-D523-40B0-B181-85869C2DBF60}" type="datetime1">
              <a:rPr lang="en-US"/>
              <a:pPr>
                <a:defRPr/>
              </a:pPr>
              <a:t>11/28/2011</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7033C42-C887-430A-8CED-A69FCF997212}" type="slidenum">
              <a:rPr lang="en-US"/>
              <a:pPr>
                <a:defRPr/>
              </a:pPr>
              <a:t>‹#›</a:t>
            </a:fld>
            <a:endParaRPr lang="en-US"/>
          </a:p>
        </p:txBody>
      </p:sp>
    </p:spTree>
    <p:extLst>
      <p:ext uri="{BB962C8B-B14F-4D97-AF65-F5344CB8AC3E}">
        <p14:creationId xmlns:p14="http://schemas.microsoft.com/office/powerpoint/2010/main" val="4023725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16DA17F-9A10-42FB-8B7A-4AECD49670C8}" type="datetime1">
              <a:rPr lang="en-US"/>
              <a:pPr>
                <a:defRPr/>
              </a:pPr>
              <a:t>11/28/2011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D5D174-E67F-496F-A2A9-DBB876A36F67}" type="slidenum">
              <a:rPr lang="en-US"/>
              <a:pPr>
                <a:defRPr/>
              </a:pPr>
              <a:t>‹#›</a:t>
            </a:fld>
            <a:endParaRPr lang="en-US"/>
          </a:p>
        </p:txBody>
      </p:sp>
    </p:spTree>
    <p:extLst>
      <p:ext uri="{BB962C8B-B14F-4D97-AF65-F5344CB8AC3E}">
        <p14:creationId xmlns:p14="http://schemas.microsoft.com/office/powerpoint/2010/main" val="1156145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BC71DD7-75AD-40EB-999B-D9C94F0566E5}" type="datetime1">
              <a:rPr lang="en-US" smtClean="0"/>
              <a:pPr>
                <a:defRPr/>
              </a:pPr>
              <a:t>11/28/2011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395D92-F482-4BED-996A-4F3B2EF2663D}"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BF13E0-05A9-48CB-A8D5-1F1294663CC4}" type="datetime1">
              <a:rPr lang="en-US" smtClean="0"/>
              <a:pPr>
                <a:defRPr/>
              </a:pPr>
              <a:t>11/28/2011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B41FA9-C1C0-4221-AD04-6022B774656F}"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A5E8267-627B-45E2-8072-DE2EAB9E9CB1}" type="datetime1">
              <a:rPr lang="en-US" smtClean="0"/>
              <a:pPr>
                <a:defRPr/>
              </a:pPr>
              <a:t>11/28/2011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F0D5DA-33ED-4BA9-8AF1-4670750CEDDF}"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8A8C55C-EDA5-4300-BE8E-DC600B804AFD}" type="datetime1">
              <a:rPr lang="en-US" smtClean="0"/>
              <a:pPr>
                <a:defRPr/>
              </a:pPr>
              <a:t>11/28/2011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B3D3CB-2D21-4EDC-B7A0-6806F6556F3E}"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A1A35E8-D8BD-4FB7-92F2-D940D3271CE0}" type="datetime1">
              <a:rPr lang="en-US" smtClean="0"/>
              <a:pPr>
                <a:defRPr/>
              </a:pPr>
              <a:t>11/28/2011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06951D2-4BBF-4A70-8885-0D17E05C46C5}"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6BB3D53-DF3A-424A-9F95-2112221A9EAE}" type="datetime1">
              <a:rPr lang="en-US" smtClean="0"/>
              <a:pPr>
                <a:defRPr/>
              </a:pPr>
              <a:t>11/28/2011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07760D1-DBAD-4A2F-8970-BA998663CC0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60F78B-7218-43DD-B8E7-34B4426252B5}" type="datetime1">
              <a:rPr lang="en-US" smtClean="0"/>
              <a:pPr>
                <a:defRPr/>
              </a:pPr>
              <a:t>11/28/2011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7DF833A-6867-4DE6-BB8F-4CEBA875F309}"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4C6078-EBC5-4931-92B1-5F1CCD586ACD}" type="datetime1">
              <a:rPr lang="en-US" smtClean="0"/>
              <a:pPr>
                <a:defRPr/>
              </a:pPr>
              <a:t>11/28/2011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B42319-9D91-4E49-BBA9-B1EB273A5562}"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1409"/>
            </a:gs>
            <a:gs pos="2000">
              <a:srgbClr val="00564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FECA437A-E01A-4870-B24D-EF47F020240E}" type="datetime1">
              <a:rPr lang="en-US" smtClean="0"/>
              <a:pPr>
                <a:defRPr/>
              </a:pPr>
              <a:t>11/28/2011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64D84AA7-9076-4EFC-96C4-3BC094C5408F}" type="slidenum">
              <a:rPr lang="en-US" smtClean="0"/>
              <a:pPr>
                <a:defRPr/>
              </a:pPr>
              <a:t>‹#›</a:t>
            </a:fld>
            <a:endParaRPr lang="en-US"/>
          </a:p>
        </p:txBody>
      </p:sp>
      <p:pic>
        <p:nvPicPr>
          <p:cNvPr id="1031" name="Picture 15" descr="green.template_graphics2.wmf"/>
          <p:cNvPicPr>
            <a:picLocks noChangeAspect="1"/>
          </p:cNvPicPr>
          <p:nvPr/>
        </p:nvPicPr>
        <p:blipFill>
          <a:blip r:embed="rId17" cstate="print"/>
          <a:srcRect/>
          <a:stretch>
            <a:fillRect/>
          </a:stretch>
        </p:blipFill>
        <p:spPr bwMode="auto">
          <a:xfrm>
            <a:off x="508000" y="6164263"/>
            <a:ext cx="2463800" cy="2460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 id="2147484828" r:id="rId12"/>
    <p:sldLayoutId id="2147484829" r:id="rId13"/>
    <p:sldLayoutId id="2147484830" r:id="rId14"/>
    <p:sldLayoutId id="2147484831" r:id="rId15"/>
  </p:sldLayoutIdLst>
  <p:hf hdr="0" ftr="0"/>
  <p:txStyles>
    <p:titleStyle>
      <a:lvl1pPr algn="ctr" defTabSz="457200" rtl="0" eaLnBrk="1" fontAlgn="base" hangingPunct="1">
        <a:spcBef>
          <a:spcPct val="0"/>
        </a:spcBef>
        <a:spcAft>
          <a:spcPct val="0"/>
        </a:spcAft>
        <a:defRPr sz="4400" kern="1200">
          <a:solidFill>
            <a:srgbClr val="FFCF0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rgbClr val="FFCF0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rgbClr val="FFCF0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rgbClr val="FFCF0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rgbClr val="FFCF0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bg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bg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bg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bg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bg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14.xml"/><Relationship Id="rId5" Type="http://schemas.openxmlformats.org/officeDocument/2006/relationships/image" Target="../media/image26.tiff"/><Relationship Id="rId4" Type="http://schemas.openxmlformats.org/officeDocument/2006/relationships/image" Target="../media/image25.tiff"/></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w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29.jpeg"/><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1.wmf"/></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8"/>
          <p:cNvSpPr>
            <a:spLocks noChangeArrowheads="1" noChangeShapeType="1" noTextEdit="1"/>
          </p:cNvSpPr>
          <p:nvPr/>
        </p:nvSpPr>
        <p:spPr bwMode="auto">
          <a:xfrm>
            <a:off x="457200" y="1600200"/>
            <a:ext cx="7772400" cy="3790950"/>
          </a:xfrm>
          <a:prstGeom prst="rect">
            <a:avLst/>
          </a:prstGeom>
        </p:spPr>
        <p:txBody>
          <a:bodyPr spcFirstLastPara="1" wrap="none" fromWordArt="1">
            <a:prstTxWarp prst="textArchUp">
              <a:avLst>
                <a:gd name="adj" fmla="val 10847940"/>
              </a:avLst>
            </a:prstTxWarp>
          </a:bodyPr>
          <a:lstStyle/>
          <a:p>
            <a:pPr algn="ctr"/>
            <a:endParaRPr lang="en-US" sz="2000" kern="10" normalizeH="1">
              <a:ln w="9525">
                <a:noFill/>
                <a:round/>
                <a:headEnd/>
                <a:tailEnd/>
              </a:ln>
              <a:latin typeface="Arial Black"/>
            </a:endParaRPr>
          </a:p>
        </p:txBody>
      </p:sp>
      <p:sp>
        <p:nvSpPr>
          <p:cNvPr id="12" name="TextBox 11"/>
          <p:cNvSpPr txBox="1"/>
          <p:nvPr/>
        </p:nvSpPr>
        <p:spPr>
          <a:xfrm>
            <a:off x="152400" y="5181600"/>
            <a:ext cx="8991600" cy="830997"/>
          </a:xfrm>
          <a:prstGeom prst="rect">
            <a:avLst/>
          </a:prstGeom>
          <a:noFill/>
        </p:spPr>
        <p:txBody>
          <a:bodyPr wrap="square">
            <a:spAutoFit/>
          </a:bodyPr>
          <a:lstStyle/>
          <a:p>
            <a:pPr algn="ctr">
              <a:defRPr/>
            </a:pPr>
            <a:r>
              <a:rPr lang="en-US" sz="2400" dirty="0">
                <a:ln>
                  <a:solidFill>
                    <a:srgbClr val="FFC000"/>
                  </a:solidFill>
                </a:ln>
                <a:solidFill>
                  <a:srgbClr val="FFC000"/>
                </a:solidFill>
                <a:effectLst>
                  <a:innerShdw blurRad="63500" dist="50800" dir="2700000">
                    <a:prstClr val="black">
                      <a:alpha val="50000"/>
                    </a:prstClr>
                  </a:innerShdw>
                </a:effectLst>
              </a:rPr>
              <a:t>PROVIDING CULTURAL AWARENESS </a:t>
            </a:r>
          </a:p>
          <a:p>
            <a:pPr algn="ctr">
              <a:defRPr/>
            </a:pPr>
            <a:r>
              <a:rPr lang="en-US" sz="2400" dirty="0">
                <a:ln>
                  <a:solidFill>
                    <a:srgbClr val="FFC000"/>
                  </a:solidFill>
                </a:ln>
                <a:solidFill>
                  <a:srgbClr val="FFC000"/>
                </a:solidFill>
                <a:effectLst>
                  <a:innerShdw blurRad="63500" dist="50800" dir="2700000">
                    <a:prstClr val="black">
                      <a:alpha val="50000"/>
                    </a:prstClr>
                  </a:innerShdw>
                </a:effectLst>
              </a:rPr>
              <a:t>AND UNDERSTANDING TO THE </a:t>
            </a:r>
            <a:r>
              <a:rPr lang="en-US" sz="2400" dirty="0" smtClean="0">
                <a:ln>
                  <a:solidFill>
                    <a:srgbClr val="FFC000"/>
                  </a:solidFill>
                </a:ln>
                <a:solidFill>
                  <a:srgbClr val="FFC000"/>
                </a:solidFill>
                <a:effectLst>
                  <a:innerShdw blurRad="63500" dist="50800" dir="2700000">
                    <a:prstClr val="black">
                      <a:alpha val="50000"/>
                    </a:prstClr>
                  </a:innerShdw>
                </a:effectLst>
              </a:rPr>
              <a:t>NDSU COMMUNITY</a:t>
            </a:r>
            <a:endParaRPr lang="en-US" sz="2400" dirty="0">
              <a:ln>
                <a:solidFill>
                  <a:srgbClr val="FFC000"/>
                </a:solidFill>
              </a:ln>
              <a:solidFill>
                <a:srgbClr val="FFC000"/>
              </a:solidFill>
              <a:effectLst>
                <a:innerShdw blurRad="63500" dist="50800" dir="2700000">
                  <a:prstClr val="black">
                    <a:alpha val="50000"/>
                  </a:prstClr>
                </a:innerShdw>
              </a:effectLst>
            </a:endParaRPr>
          </a:p>
        </p:txBody>
      </p:sp>
      <p:sp>
        <p:nvSpPr>
          <p:cNvPr id="4100" name="Text Box 3"/>
          <p:cNvSpPr txBox="1">
            <a:spLocks noChangeArrowheads="1"/>
          </p:cNvSpPr>
          <p:nvPr/>
        </p:nvSpPr>
        <p:spPr bwMode="auto">
          <a:xfrm>
            <a:off x="304800" y="304800"/>
            <a:ext cx="8153400" cy="762000"/>
          </a:xfrm>
          <a:prstGeom prst="rect">
            <a:avLst/>
          </a:prstGeom>
          <a:noFill/>
          <a:ln w="9525" algn="in">
            <a:noFill/>
            <a:miter lim="800000"/>
            <a:headEnd/>
            <a:tailEnd/>
          </a:ln>
        </p:spPr>
        <p:txBody>
          <a:bodyPr lIns="36576" tIns="36576" rIns="36576" bIns="36576"/>
          <a:lstStyle/>
          <a:p>
            <a:pPr algn="ctr" eaLnBrk="1" hangingPunct="1"/>
            <a:endParaRPr lang="en-US" sz="4000" b="1">
              <a:latin typeface="Rockwell Extra Bold" pitchFamily="18" charset="0"/>
            </a:endParaRPr>
          </a:p>
        </p:txBody>
      </p:sp>
      <p:sp>
        <p:nvSpPr>
          <p:cNvPr id="4101" name="Text Box 3"/>
          <p:cNvSpPr txBox="1">
            <a:spLocks noChangeArrowheads="1"/>
          </p:cNvSpPr>
          <p:nvPr/>
        </p:nvSpPr>
        <p:spPr bwMode="auto">
          <a:xfrm>
            <a:off x="457200" y="457200"/>
            <a:ext cx="8153400" cy="762000"/>
          </a:xfrm>
          <a:prstGeom prst="rect">
            <a:avLst/>
          </a:prstGeom>
          <a:noFill/>
          <a:ln w="9525" algn="in">
            <a:noFill/>
            <a:miter lim="800000"/>
            <a:headEnd/>
            <a:tailEnd/>
          </a:ln>
        </p:spPr>
        <p:txBody>
          <a:bodyPr lIns="36576" tIns="36576" rIns="36576" bIns="36576"/>
          <a:lstStyle/>
          <a:p>
            <a:pPr algn="ctr" eaLnBrk="1" hangingPunct="1"/>
            <a:endParaRPr lang="en-US" sz="4000" b="1">
              <a:latin typeface="Rockwell Extra Bold" pitchFamily="18" charset="0"/>
            </a:endParaRPr>
          </a:p>
        </p:txBody>
      </p:sp>
      <p:sp>
        <p:nvSpPr>
          <p:cNvPr id="4102" name="TextBox 12"/>
          <p:cNvSpPr txBox="1">
            <a:spLocks noChangeArrowheads="1"/>
          </p:cNvSpPr>
          <p:nvPr/>
        </p:nvSpPr>
        <p:spPr bwMode="auto">
          <a:xfrm>
            <a:off x="457200" y="228600"/>
            <a:ext cx="8305800" cy="830997"/>
          </a:xfrm>
          <a:prstGeom prst="rect">
            <a:avLst/>
          </a:prstGeom>
          <a:noFill/>
          <a:ln w="9525">
            <a:noFill/>
            <a:miter lim="800000"/>
            <a:headEnd/>
            <a:tailEnd/>
          </a:ln>
        </p:spPr>
        <p:txBody>
          <a:bodyPr>
            <a:spAutoFit/>
          </a:bodyPr>
          <a:lstStyle/>
          <a:p>
            <a:pPr algn="ctr">
              <a:defRPr/>
            </a:pPr>
            <a:r>
              <a:rPr lang="en-US" sz="4800" b="1" dirty="0">
                <a:solidFill>
                  <a:srgbClr val="FFC000"/>
                </a:solidFill>
                <a:effectLst>
                  <a:innerShdw blurRad="63500" dist="50800" dir="2700000">
                    <a:prstClr val="black">
                      <a:alpha val="50000"/>
                    </a:prstClr>
                  </a:innerShdw>
                </a:effectLst>
              </a:rPr>
              <a:t>Community of Respect</a:t>
            </a:r>
          </a:p>
        </p:txBody>
      </p:sp>
      <p:pic>
        <p:nvPicPr>
          <p:cNvPr id="4103" name="Picture 10" descr="globe with cream background copy.jpg"/>
          <p:cNvPicPr>
            <a:picLocks noChangeAspect="1"/>
          </p:cNvPicPr>
          <p:nvPr/>
        </p:nvPicPr>
        <p:blipFill>
          <a:blip r:embed="rId3" cstate="screen"/>
          <a:srcRect/>
          <a:stretch>
            <a:fillRect/>
          </a:stretch>
        </p:blipFill>
        <p:spPr bwMode="auto">
          <a:xfrm>
            <a:off x="2057400" y="1143000"/>
            <a:ext cx="5029200" cy="410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subTitle" idx="1"/>
          </p:nvPr>
        </p:nvSpPr>
        <p:spPr>
          <a:xfrm>
            <a:off x="762000" y="2286000"/>
            <a:ext cx="7848600" cy="3886200"/>
          </a:xfrm>
        </p:spPr>
        <p:txBody>
          <a:bodyPr/>
          <a:lstStyle/>
          <a:p>
            <a:pPr algn="l" eaLnBrk="1" hangingPunct="1">
              <a:defRPr/>
            </a:pPr>
            <a:r>
              <a:rPr lang="en-US" dirty="0" smtClean="0">
                <a:solidFill>
                  <a:schemeClr val="bg1"/>
                </a:solidFill>
              </a:rPr>
              <a:t>Learning Outcomes</a:t>
            </a:r>
          </a:p>
          <a:p>
            <a:pPr marL="457200" lvl="1" indent="0" algn="l" eaLnBrk="1" hangingPunct="1">
              <a:buFont typeface="Arial" pitchFamily="34" charset="0"/>
              <a:buChar char="•"/>
              <a:defRPr/>
            </a:pPr>
            <a:r>
              <a:rPr lang="en-US" dirty="0" smtClean="0">
                <a:solidFill>
                  <a:schemeClr val="bg1"/>
                </a:solidFill>
              </a:rPr>
              <a:t> 	Verbal elements of culture</a:t>
            </a:r>
          </a:p>
          <a:p>
            <a:pPr marL="457200" lvl="1" indent="0" algn="l" eaLnBrk="1" hangingPunct="1">
              <a:buFont typeface="Arial" pitchFamily="34" charset="0"/>
              <a:buChar char="•"/>
              <a:defRPr/>
            </a:pPr>
            <a:r>
              <a:rPr lang="en-US" dirty="0" smtClean="0">
                <a:solidFill>
                  <a:schemeClr val="bg1"/>
                </a:solidFill>
              </a:rPr>
              <a:t>   Non-verbal elements of culture</a:t>
            </a:r>
          </a:p>
          <a:p>
            <a:pPr marL="457200" lvl="1" indent="0" algn="l" eaLnBrk="1" hangingPunct="1">
              <a:buFont typeface="Arial" pitchFamily="34" charset="0"/>
              <a:buChar char="•"/>
              <a:defRPr/>
            </a:pPr>
            <a:r>
              <a:rPr lang="en-US" dirty="0" smtClean="0">
                <a:solidFill>
                  <a:schemeClr val="bg1"/>
                </a:solidFill>
              </a:rPr>
              <a:t>	Cross cultural components impacting 	communication processes</a:t>
            </a:r>
          </a:p>
          <a:p>
            <a:pPr marL="457200" lvl="1" indent="0" algn="l" eaLnBrk="1" hangingPunct="1">
              <a:buFont typeface="Arial" pitchFamily="34" charset="0"/>
              <a:buChar char="•"/>
              <a:defRPr/>
            </a:pPr>
            <a:r>
              <a:rPr lang="en-US" dirty="0" smtClean="0">
                <a:solidFill>
                  <a:schemeClr val="bg1"/>
                </a:solidFill>
              </a:rPr>
              <a:t>  	Culturally based values and attitudes that 	influence behavior</a:t>
            </a:r>
          </a:p>
        </p:txBody>
      </p:sp>
      <p:sp>
        <p:nvSpPr>
          <p:cNvPr id="6" name="Title 1"/>
          <p:cNvSpPr txBox="1">
            <a:spLocks/>
          </p:cNvSpPr>
          <p:nvPr/>
        </p:nvSpPr>
        <p:spPr bwMode="auto">
          <a:xfrm>
            <a:off x="2057400" y="0"/>
            <a:ext cx="7086600" cy="1692275"/>
          </a:xfrm>
          <a:prstGeom prst="rect">
            <a:avLst/>
          </a:prstGeom>
          <a:solidFill>
            <a:srgbClr val="C9BC92"/>
          </a:solidFill>
          <a:ln w="9525">
            <a:noFill/>
            <a:miter lim="800000"/>
            <a:headEnd/>
            <a:tailEnd/>
          </a:ln>
          <a:effectLst/>
        </p:spPr>
        <p:txBody>
          <a:bodyPr anchor="ctr"/>
          <a:lstStyle/>
          <a:p>
            <a:pPr algn="ctr">
              <a:defRPr/>
            </a:pPr>
            <a:r>
              <a:rPr lang="en-US" sz="4000" kern="0" dirty="0">
                <a:solidFill>
                  <a:srgbClr val="156937"/>
                </a:solidFill>
                <a:effectLst>
                  <a:outerShdw blurRad="38100" dist="38100" dir="2700000" algn="tl">
                    <a:srgbClr val="000000"/>
                  </a:outerShdw>
                </a:effectLst>
                <a:latin typeface="+mj-lt"/>
                <a:ea typeface="+mj-ea"/>
                <a:cs typeface="+mj-cs"/>
              </a:rPr>
              <a:t>My Community Mosaic</a:t>
            </a:r>
          </a:p>
        </p:txBody>
      </p:sp>
      <p:pic>
        <p:nvPicPr>
          <p:cNvPr id="13316" name="Content Placeholder 5" descr="globe with cream background copy.jpg"/>
          <p:cNvPicPr>
            <a:picLocks noChangeAspect="1"/>
          </p:cNvPicPr>
          <p:nvPr/>
        </p:nvPicPr>
        <p:blipFill>
          <a:blip r:embed="rId3" cstate="screen"/>
          <a:srcRect/>
          <a:stretch>
            <a:fillRect/>
          </a:stretch>
        </p:blipFill>
        <p:spPr bwMode="auto">
          <a:xfrm>
            <a:off x="0" y="0"/>
            <a:ext cx="2054225"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a:xfrm>
            <a:off x="762000" y="2286000"/>
            <a:ext cx="7848600" cy="3886200"/>
          </a:xfrm>
        </p:spPr>
        <p:txBody>
          <a:bodyPr/>
          <a:lstStyle/>
          <a:p>
            <a:pPr algn="l" eaLnBrk="1" hangingPunct="1">
              <a:buClr>
                <a:srgbClr val="C9BC92"/>
              </a:buClr>
              <a:buFont typeface="Arial" pitchFamily="34" charset="0"/>
              <a:buChar char="•"/>
              <a:defRPr/>
            </a:pPr>
            <a:r>
              <a:rPr lang="en-US" dirty="0" smtClean="0"/>
              <a:t>  </a:t>
            </a:r>
            <a:r>
              <a:rPr lang="en-US" dirty="0" smtClean="0">
                <a:solidFill>
                  <a:schemeClr val="bg1"/>
                </a:solidFill>
              </a:rPr>
              <a:t>Cultural Dialogue Exercise – Part I</a:t>
            </a:r>
          </a:p>
          <a:p>
            <a:pPr marL="457200" lvl="1" indent="0" eaLnBrk="1" hangingPunct="1">
              <a:defRPr/>
            </a:pPr>
            <a:r>
              <a:rPr lang="en-US" dirty="0" smtClean="0">
                <a:solidFill>
                  <a:schemeClr val="bg1"/>
                </a:solidFill>
              </a:rPr>
              <a:t> 	</a:t>
            </a:r>
          </a:p>
          <a:p>
            <a:pPr algn="l" eaLnBrk="1" hangingPunct="1">
              <a:buClr>
                <a:srgbClr val="C9BC92"/>
              </a:buClr>
              <a:buFont typeface="Arial" pitchFamily="34" charset="0"/>
              <a:buChar char="•"/>
              <a:defRPr/>
            </a:pPr>
            <a:r>
              <a:rPr lang="en-US" dirty="0" smtClean="0">
                <a:solidFill>
                  <a:schemeClr val="bg1"/>
                </a:solidFill>
              </a:rPr>
              <a:t>  Answer Two Questions</a:t>
            </a:r>
          </a:p>
          <a:p>
            <a:pPr marL="457200" lvl="1" indent="0" algn="l" eaLnBrk="1" hangingPunct="1">
              <a:buFont typeface="Arial" pitchFamily="34" charset="0"/>
              <a:buChar char="•"/>
              <a:defRPr/>
            </a:pPr>
            <a:r>
              <a:rPr lang="en-US" dirty="0" smtClean="0">
                <a:solidFill>
                  <a:schemeClr val="bg1"/>
                </a:solidFill>
              </a:rPr>
              <a:t> 	What is the point of the conversation?</a:t>
            </a:r>
          </a:p>
          <a:p>
            <a:pPr marL="457200" lvl="1" indent="0" algn="l" eaLnBrk="1" hangingPunct="1">
              <a:buFont typeface="Arial" pitchFamily="34" charset="0"/>
              <a:buChar char="•"/>
              <a:defRPr/>
            </a:pPr>
            <a:r>
              <a:rPr lang="en-US" dirty="0" smtClean="0">
                <a:solidFill>
                  <a:schemeClr val="bg1"/>
                </a:solidFill>
              </a:rPr>
              <a:t> 	Do both speakers have the same 	understanding?</a:t>
            </a:r>
          </a:p>
        </p:txBody>
      </p:sp>
      <p:sp>
        <p:nvSpPr>
          <p:cNvPr id="6" name="Title 1"/>
          <p:cNvSpPr txBox="1">
            <a:spLocks/>
          </p:cNvSpPr>
          <p:nvPr/>
        </p:nvSpPr>
        <p:spPr bwMode="auto">
          <a:xfrm>
            <a:off x="2057400" y="0"/>
            <a:ext cx="7086600" cy="1692275"/>
          </a:xfrm>
          <a:prstGeom prst="rect">
            <a:avLst/>
          </a:prstGeom>
          <a:solidFill>
            <a:srgbClr val="C9BC92"/>
          </a:solidFill>
          <a:ln w="9525">
            <a:noFill/>
            <a:miter lim="800000"/>
            <a:headEnd/>
            <a:tailEnd/>
          </a:ln>
          <a:effectLst/>
        </p:spPr>
        <p:txBody>
          <a:bodyPr anchor="ctr"/>
          <a:lstStyle/>
          <a:p>
            <a:pPr algn="ctr">
              <a:defRPr/>
            </a:pPr>
            <a:r>
              <a:rPr lang="en-US" sz="4000" kern="0" dirty="0">
                <a:solidFill>
                  <a:srgbClr val="156937"/>
                </a:solidFill>
                <a:effectLst>
                  <a:outerShdw blurRad="38100" dist="38100" dir="2700000" algn="tl">
                    <a:srgbClr val="000000"/>
                  </a:outerShdw>
                </a:effectLst>
                <a:latin typeface="+mj-lt"/>
                <a:ea typeface="+mj-ea"/>
                <a:cs typeface="+mj-cs"/>
              </a:rPr>
              <a:t>My Community Mosaic</a:t>
            </a:r>
          </a:p>
        </p:txBody>
      </p:sp>
      <p:pic>
        <p:nvPicPr>
          <p:cNvPr id="14340" name="Content Placeholder 5" descr="globe with cream background copy.jpg"/>
          <p:cNvPicPr>
            <a:picLocks noChangeAspect="1"/>
          </p:cNvPicPr>
          <p:nvPr/>
        </p:nvPicPr>
        <p:blipFill>
          <a:blip r:embed="rId3" cstate="screen"/>
          <a:srcRect/>
          <a:stretch>
            <a:fillRect/>
          </a:stretch>
        </p:blipFill>
        <p:spPr bwMode="auto">
          <a:xfrm>
            <a:off x="0" y="0"/>
            <a:ext cx="2054225"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 name="Picture 4"/>
          <p:cNvPicPr>
            <a:picLocks noChangeAspect="1" noChangeArrowheads="1"/>
          </p:cNvPicPr>
          <p:nvPr/>
        </p:nvPicPr>
        <p:blipFill>
          <a:blip r:embed="rId3" cstate="screen"/>
          <a:srcRect/>
          <a:stretch>
            <a:fillRect/>
          </a:stretch>
        </p:blipFill>
        <p:spPr bwMode="auto">
          <a:xfrm>
            <a:off x="1828800" y="1295400"/>
            <a:ext cx="5526088" cy="2363788"/>
          </a:xfrm>
          <a:prstGeom prst="rect">
            <a:avLst/>
          </a:prstGeom>
          <a:noFill/>
          <a:ln w="9525">
            <a:noFill/>
            <a:miter lim="800000"/>
            <a:headEnd/>
            <a:tailEnd/>
          </a:ln>
        </p:spPr>
      </p:pic>
      <p:sp>
        <p:nvSpPr>
          <p:cNvPr id="18" name="Title 17"/>
          <p:cNvSpPr>
            <a:spLocks noGrp="1"/>
          </p:cNvSpPr>
          <p:nvPr>
            <p:ph type="title"/>
          </p:nvPr>
        </p:nvSpPr>
        <p:spPr/>
        <p:txBody>
          <a:bodyPr/>
          <a:lstStyle/>
          <a:p>
            <a:pPr>
              <a:defRPr/>
            </a:pPr>
            <a:endParaRPr lang="en-US"/>
          </a:p>
        </p:txBody>
      </p:sp>
      <p:sp>
        <p:nvSpPr>
          <p:cNvPr id="31" name="Date Placeholder 5"/>
          <p:cNvSpPr>
            <a:spLocks noGrp="1"/>
          </p:cNvSpPr>
          <p:nvPr>
            <p:ph type="dt" sz="half" idx="10"/>
          </p:nvPr>
        </p:nvSpPr>
        <p:spPr/>
        <p:txBody>
          <a:bodyPr/>
          <a:lstStyle/>
          <a:p>
            <a:pPr>
              <a:defRPr/>
            </a:pPr>
            <a:fld id="{F9CA1086-FC1C-4A83-BFF5-D436E57E056C}" type="datetime1">
              <a:rPr lang="en-US"/>
              <a:pPr>
                <a:defRPr/>
              </a:pPr>
              <a:t>11/28/2011</a:t>
            </a:fld>
            <a:endParaRPr lang="en-US"/>
          </a:p>
        </p:txBody>
      </p:sp>
      <p:sp>
        <p:nvSpPr>
          <p:cNvPr id="33" name="Slide Number Placeholder 7"/>
          <p:cNvSpPr>
            <a:spLocks noGrp="1"/>
          </p:cNvSpPr>
          <p:nvPr>
            <p:ph type="sldNum" sz="quarter" idx="12"/>
          </p:nvPr>
        </p:nvSpPr>
        <p:spPr/>
        <p:txBody>
          <a:bodyPr/>
          <a:lstStyle/>
          <a:p>
            <a:pPr>
              <a:defRPr/>
            </a:pPr>
            <a:fld id="{EFA42E95-17E8-4F99-AB0A-CFC9993DFF9A}" type="slidenum">
              <a:rPr lang="en-US"/>
              <a:pPr>
                <a:defRPr/>
              </a:pPr>
              <a:t>12</a:t>
            </a:fld>
            <a:endParaRPr lang="en-US"/>
          </a:p>
        </p:txBody>
      </p:sp>
      <p:sp>
        <p:nvSpPr>
          <p:cNvPr id="71686" name="Text Box 6"/>
          <p:cNvSpPr txBox="1">
            <a:spLocks noChangeArrowheads="1"/>
          </p:cNvSpPr>
          <p:nvPr/>
        </p:nvSpPr>
        <p:spPr bwMode="auto">
          <a:xfrm>
            <a:off x="3581400" y="1828800"/>
            <a:ext cx="2222083" cy="584775"/>
          </a:xfrm>
          <a:prstGeom prst="rect">
            <a:avLst/>
          </a:prstGeom>
          <a:noFill/>
          <a:ln w="9525">
            <a:noFill/>
            <a:miter lim="800000"/>
            <a:headEnd/>
            <a:tailEnd/>
          </a:ln>
          <a:effectLst/>
        </p:spPr>
        <p:txBody>
          <a:bodyPr wrap="none">
            <a:spAutoFit/>
            <a:scene3d>
              <a:camera prst="orthographicFront"/>
              <a:lightRig rig="threePt" dir="t"/>
            </a:scene3d>
            <a:sp3d extrusionH="57150">
              <a:bevelT w="38100" h="38100"/>
            </a:sp3d>
          </a:bodyPr>
          <a:lstStyle/>
          <a:p>
            <a:pPr eaLnBrk="1" hangingPunct="1">
              <a:defRPr/>
            </a:pPr>
            <a:r>
              <a:rPr lang="en-US" sz="3200" b="1" dirty="0">
                <a:effectLst>
                  <a:glow rad="63500">
                    <a:schemeClr val="accent5">
                      <a:satMod val="175000"/>
                      <a:alpha val="40000"/>
                    </a:schemeClr>
                  </a:glow>
                </a:effectLst>
                <a:latin typeface="+mj-lt"/>
              </a:rPr>
              <a:t>Behaviors</a:t>
            </a:r>
          </a:p>
        </p:txBody>
      </p:sp>
      <p:sp>
        <p:nvSpPr>
          <p:cNvPr id="71687" name="Text Box 7"/>
          <p:cNvSpPr txBox="1">
            <a:spLocks noChangeArrowheads="1"/>
          </p:cNvSpPr>
          <p:nvPr/>
        </p:nvSpPr>
        <p:spPr bwMode="auto">
          <a:xfrm>
            <a:off x="1981200" y="2590800"/>
            <a:ext cx="1959191" cy="584775"/>
          </a:xfrm>
          <a:prstGeom prst="rect">
            <a:avLst/>
          </a:prstGeom>
          <a:noFill/>
          <a:ln w="9525">
            <a:noFill/>
            <a:miter lim="800000"/>
            <a:headEnd/>
            <a:tailEnd/>
          </a:ln>
          <a:effectLst/>
        </p:spPr>
        <p:txBody>
          <a:bodyPr wrap="none">
            <a:spAutoFit/>
            <a:scene3d>
              <a:camera prst="orthographicFront"/>
              <a:lightRig rig="threePt" dir="t"/>
            </a:scene3d>
            <a:sp3d extrusionH="57150">
              <a:bevelT w="38100" h="38100"/>
            </a:sp3d>
          </a:bodyPr>
          <a:lstStyle/>
          <a:p>
            <a:pPr eaLnBrk="1" hangingPunct="1">
              <a:defRPr/>
            </a:pPr>
            <a:r>
              <a:rPr lang="en-US" sz="3200" b="1" dirty="0">
                <a:effectLst>
                  <a:glow rad="63500">
                    <a:schemeClr val="accent5">
                      <a:satMod val="175000"/>
                      <a:alpha val="40000"/>
                    </a:schemeClr>
                  </a:glow>
                </a:effectLst>
                <a:latin typeface="+mj-lt"/>
              </a:rPr>
              <a:t>Attitudes</a:t>
            </a:r>
          </a:p>
        </p:txBody>
      </p:sp>
      <p:sp>
        <p:nvSpPr>
          <p:cNvPr id="71688" name="Text Box 8"/>
          <p:cNvSpPr txBox="1">
            <a:spLocks noChangeArrowheads="1"/>
          </p:cNvSpPr>
          <p:nvPr/>
        </p:nvSpPr>
        <p:spPr bwMode="auto">
          <a:xfrm>
            <a:off x="5715000" y="2590800"/>
            <a:ext cx="1482906" cy="584775"/>
          </a:xfrm>
          <a:prstGeom prst="rect">
            <a:avLst/>
          </a:prstGeom>
          <a:noFill/>
          <a:ln w="9525">
            <a:noFill/>
            <a:miter lim="800000"/>
            <a:headEnd/>
            <a:tailEnd/>
          </a:ln>
          <a:effectLst/>
        </p:spPr>
        <p:txBody>
          <a:bodyPr wrap="none">
            <a:spAutoFit/>
            <a:scene3d>
              <a:camera prst="orthographicFront"/>
              <a:lightRig rig="threePt" dir="t"/>
            </a:scene3d>
            <a:sp3d extrusionH="57150">
              <a:bevelT w="38100" h="38100"/>
            </a:sp3d>
          </a:bodyPr>
          <a:lstStyle/>
          <a:p>
            <a:pPr eaLnBrk="1" hangingPunct="1">
              <a:defRPr/>
            </a:pPr>
            <a:r>
              <a:rPr lang="en-US" sz="3200" b="1" dirty="0">
                <a:effectLst>
                  <a:glow rad="63500">
                    <a:schemeClr val="accent5">
                      <a:satMod val="175000"/>
                      <a:alpha val="40000"/>
                    </a:schemeClr>
                  </a:glow>
                </a:effectLst>
                <a:latin typeface="+mj-lt"/>
              </a:rPr>
              <a:t>Values</a:t>
            </a:r>
          </a:p>
        </p:txBody>
      </p:sp>
      <p:sp>
        <p:nvSpPr>
          <p:cNvPr id="15369" name="Rectangle 13"/>
          <p:cNvSpPr>
            <a:spLocks noChangeArrowheads="1"/>
          </p:cNvSpPr>
          <p:nvPr/>
        </p:nvSpPr>
        <p:spPr bwMode="auto">
          <a:xfrm>
            <a:off x="6477000" y="2209800"/>
            <a:ext cx="1905000" cy="641350"/>
          </a:xfrm>
          <a:prstGeom prst="rect">
            <a:avLst/>
          </a:prstGeom>
          <a:noFill/>
          <a:ln w="9525">
            <a:noFill/>
            <a:miter lim="800000"/>
            <a:headEnd/>
            <a:tailEnd/>
          </a:ln>
        </p:spPr>
        <p:txBody>
          <a:bodyPr>
            <a:spAutoFit/>
          </a:bodyPr>
          <a:lstStyle/>
          <a:p>
            <a:pPr eaLnBrk="1" hangingPunct="1"/>
            <a:endParaRPr lang="en-US">
              <a:latin typeface="Arial" charset="0"/>
            </a:endParaRPr>
          </a:p>
          <a:p>
            <a:pPr eaLnBrk="1" hangingPunct="1"/>
            <a:endParaRPr lang="en-US">
              <a:latin typeface="Arial" charset="0"/>
            </a:endParaRPr>
          </a:p>
        </p:txBody>
      </p:sp>
      <p:sp>
        <p:nvSpPr>
          <p:cNvPr id="15370" name="Text Box 17"/>
          <p:cNvSpPr txBox="1">
            <a:spLocks noChangeArrowheads="1"/>
          </p:cNvSpPr>
          <p:nvPr/>
        </p:nvSpPr>
        <p:spPr bwMode="auto">
          <a:xfrm>
            <a:off x="762000" y="1676400"/>
            <a:ext cx="1219200" cy="779463"/>
          </a:xfrm>
          <a:prstGeom prst="rect">
            <a:avLst/>
          </a:prstGeom>
          <a:noFill/>
          <a:ln w="9525">
            <a:noFill/>
            <a:miter lim="800000"/>
            <a:headEnd/>
            <a:tailEnd/>
          </a:ln>
        </p:spPr>
        <p:txBody>
          <a:bodyPr>
            <a:spAutoFit/>
          </a:bodyPr>
          <a:lstStyle/>
          <a:p>
            <a:pPr eaLnBrk="1" hangingPunct="1"/>
            <a:endParaRPr lang="en-US">
              <a:latin typeface="Arial" charset="0"/>
            </a:endParaRPr>
          </a:p>
          <a:p>
            <a:pPr eaLnBrk="1" hangingPunct="1">
              <a:spcBef>
                <a:spcPct val="50000"/>
              </a:spcBef>
            </a:pPr>
            <a:endParaRPr lang="en-US">
              <a:latin typeface="Arial" charset="0"/>
            </a:endParaRPr>
          </a:p>
        </p:txBody>
      </p:sp>
      <p:sp>
        <p:nvSpPr>
          <p:cNvPr id="15371" name="Text Box 18"/>
          <p:cNvSpPr txBox="1">
            <a:spLocks noChangeArrowheads="1"/>
          </p:cNvSpPr>
          <p:nvPr/>
        </p:nvSpPr>
        <p:spPr bwMode="auto">
          <a:xfrm>
            <a:off x="6324600" y="1447800"/>
            <a:ext cx="1371600" cy="779463"/>
          </a:xfrm>
          <a:prstGeom prst="rect">
            <a:avLst/>
          </a:prstGeom>
          <a:noFill/>
          <a:ln w="9525">
            <a:noFill/>
            <a:miter lim="800000"/>
            <a:headEnd/>
            <a:tailEnd/>
          </a:ln>
        </p:spPr>
        <p:txBody>
          <a:bodyPr>
            <a:spAutoFit/>
          </a:bodyPr>
          <a:lstStyle/>
          <a:p>
            <a:pPr eaLnBrk="1" hangingPunct="1"/>
            <a:endParaRPr lang="en-US">
              <a:latin typeface="Arial" charset="0"/>
            </a:endParaRPr>
          </a:p>
          <a:p>
            <a:pPr eaLnBrk="1" hangingPunct="1">
              <a:spcBef>
                <a:spcPct val="50000"/>
              </a:spcBef>
            </a:pPr>
            <a:endParaRPr lang="en-US">
              <a:latin typeface="Arial" charset="0"/>
            </a:endParaRPr>
          </a:p>
        </p:txBody>
      </p:sp>
      <p:sp>
        <p:nvSpPr>
          <p:cNvPr id="15372" name="Text Box 21"/>
          <p:cNvSpPr txBox="1">
            <a:spLocks noChangeArrowheads="1"/>
          </p:cNvSpPr>
          <p:nvPr/>
        </p:nvSpPr>
        <p:spPr bwMode="auto">
          <a:xfrm>
            <a:off x="2514600" y="1752600"/>
            <a:ext cx="1371600" cy="779463"/>
          </a:xfrm>
          <a:prstGeom prst="rect">
            <a:avLst/>
          </a:prstGeom>
          <a:noFill/>
          <a:ln w="9525">
            <a:noFill/>
            <a:miter lim="800000"/>
            <a:headEnd/>
            <a:tailEnd/>
          </a:ln>
        </p:spPr>
        <p:txBody>
          <a:bodyPr>
            <a:spAutoFit/>
          </a:bodyPr>
          <a:lstStyle/>
          <a:p>
            <a:pPr eaLnBrk="1" hangingPunct="1"/>
            <a:endParaRPr lang="en-US">
              <a:latin typeface="Arial" charset="0"/>
            </a:endParaRPr>
          </a:p>
          <a:p>
            <a:pPr eaLnBrk="1" hangingPunct="1">
              <a:spcBef>
                <a:spcPct val="50000"/>
              </a:spcBef>
            </a:pPr>
            <a:endParaRPr lang="en-US">
              <a:latin typeface="Arial" charset="0"/>
            </a:endParaRPr>
          </a:p>
        </p:txBody>
      </p:sp>
      <p:sp>
        <p:nvSpPr>
          <p:cNvPr id="15373" name="Text Box 22"/>
          <p:cNvSpPr txBox="1">
            <a:spLocks noChangeArrowheads="1"/>
          </p:cNvSpPr>
          <p:nvPr/>
        </p:nvSpPr>
        <p:spPr bwMode="auto">
          <a:xfrm>
            <a:off x="822325" y="5141913"/>
            <a:ext cx="1006475" cy="366712"/>
          </a:xfrm>
          <a:prstGeom prst="rect">
            <a:avLst/>
          </a:prstGeom>
          <a:noFill/>
          <a:ln w="9525">
            <a:noFill/>
            <a:miter lim="800000"/>
            <a:headEnd/>
            <a:tailEnd/>
          </a:ln>
        </p:spPr>
        <p:txBody>
          <a:bodyPr>
            <a:spAutoFit/>
          </a:bodyPr>
          <a:lstStyle/>
          <a:p>
            <a:pPr eaLnBrk="1" hangingPunct="1"/>
            <a:endParaRPr lang="en-US">
              <a:latin typeface="Arial" charset="0"/>
            </a:endParaRPr>
          </a:p>
        </p:txBody>
      </p:sp>
      <p:sp>
        <p:nvSpPr>
          <p:cNvPr id="15374" name="TextBox 16"/>
          <p:cNvSpPr txBox="1">
            <a:spLocks noChangeArrowheads="1"/>
          </p:cNvSpPr>
          <p:nvPr/>
        </p:nvSpPr>
        <p:spPr bwMode="auto">
          <a:xfrm>
            <a:off x="2133600" y="3962400"/>
            <a:ext cx="4953000" cy="907941"/>
          </a:xfrm>
          <a:prstGeom prst="rect">
            <a:avLst/>
          </a:prstGeom>
          <a:noFill/>
          <a:ln w="9525">
            <a:noFill/>
            <a:miter lim="800000"/>
            <a:headEnd/>
            <a:tailEnd/>
          </a:ln>
        </p:spPr>
        <p:txBody>
          <a:bodyPr wrap="square">
            <a:spAutoFit/>
          </a:bodyPr>
          <a:lstStyle/>
          <a:p>
            <a:pPr algn="ctr">
              <a:spcAft>
                <a:spcPts val="600"/>
              </a:spcAft>
            </a:pPr>
            <a:r>
              <a:rPr lang="en-US" sz="2400" dirty="0" smtClean="0">
                <a:solidFill>
                  <a:schemeClr val="bg1"/>
                </a:solidFill>
              </a:rPr>
              <a:t>Explicit Culture </a:t>
            </a:r>
            <a:r>
              <a:rPr lang="en-US" sz="2400" dirty="0">
                <a:solidFill>
                  <a:schemeClr val="bg1"/>
                </a:solidFill>
              </a:rPr>
              <a:t>– </a:t>
            </a:r>
            <a:r>
              <a:rPr lang="en-US" sz="2400" dirty="0" smtClean="0">
                <a:solidFill>
                  <a:schemeClr val="bg1"/>
                </a:solidFill>
              </a:rPr>
              <a:t>What </a:t>
            </a:r>
            <a:r>
              <a:rPr lang="en-US" sz="2400" dirty="0">
                <a:solidFill>
                  <a:schemeClr val="bg1"/>
                </a:solidFill>
              </a:rPr>
              <a:t>we </a:t>
            </a:r>
            <a:r>
              <a:rPr lang="en-US" sz="2400" dirty="0" smtClean="0">
                <a:solidFill>
                  <a:schemeClr val="bg1"/>
                </a:solidFill>
              </a:rPr>
              <a:t>perceive </a:t>
            </a:r>
            <a:endParaRPr lang="en-US" sz="2400" dirty="0">
              <a:solidFill>
                <a:schemeClr val="bg1"/>
              </a:solidFill>
            </a:endParaRPr>
          </a:p>
          <a:p>
            <a:pPr algn="ctr">
              <a:spcAft>
                <a:spcPts val="600"/>
              </a:spcAft>
            </a:pPr>
            <a:r>
              <a:rPr lang="en-US" sz="2400" dirty="0">
                <a:solidFill>
                  <a:schemeClr val="bg1"/>
                </a:solidFill>
              </a:rPr>
              <a:t>with our </a:t>
            </a:r>
            <a:r>
              <a:rPr lang="en-US" sz="2400" dirty="0" smtClean="0">
                <a:solidFill>
                  <a:schemeClr val="bg1"/>
                </a:solidFill>
              </a:rPr>
              <a:t>senses</a:t>
            </a:r>
            <a:r>
              <a:rPr lang="en-US" sz="2400" dirty="0">
                <a:solidFill>
                  <a:schemeClr val="bg1"/>
                </a:solidFill>
              </a:rPr>
              <a:t>.</a:t>
            </a:r>
          </a:p>
        </p:txBody>
      </p:sp>
      <p:sp>
        <p:nvSpPr>
          <p:cNvPr id="19" name="Title 1"/>
          <p:cNvSpPr txBox="1">
            <a:spLocks/>
          </p:cNvSpPr>
          <p:nvPr/>
        </p:nvSpPr>
        <p:spPr bwMode="auto">
          <a:xfrm>
            <a:off x="2057400" y="0"/>
            <a:ext cx="7086600" cy="1692275"/>
          </a:xfrm>
          <a:prstGeom prst="rect">
            <a:avLst/>
          </a:prstGeom>
          <a:solidFill>
            <a:srgbClr val="C9BC92"/>
          </a:solidFill>
          <a:ln w="9525">
            <a:noFill/>
            <a:miter lim="800000"/>
            <a:headEnd/>
            <a:tailEnd/>
          </a:ln>
          <a:effectLst/>
        </p:spPr>
        <p:txBody>
          <a:bodyPr anchor="ctr"/>
          <a:lstStyle/>
          <a:p>
            <a:pPr algn="ctr">
              <a:defRPr/>
            </a:pPr>
            <a:r>
              <a:rPr lang="en-US" sz="4000" kern="0" dirty="0" smtClean="0">
                <a:solidFill>
                  <a:srgbClr val="156937"/>
                </a:solidFill>
                <a:effectLst>
                  <a:outerShdw blurRad="38100" dist="38100" dir="2700000" algn="tl">
                    <a:srgbClr val="000000"/>
                  </a:outerShdw>
                </a:effectLst>
                <a:latin typeface="+mj-lt"/>
                <a:ea typeface="+mj-ea"/>
                <a:cs typeface="+mj-cs"/>
              </a:rPr>
              <a:t>Explicit </a:t>
            </a:r>
            <a:r>
              <a:rPr lang="en-US" sz="4000" kern="0" dirty="0">
                <a:solidFill>
                  <a:srgbClr val="156937"/>
                </a:solidFill>
                <a:effectLst>
                  <a:outerShdw blurRad="38100" dist="38100" dir="2700000" algn="tl">
                    <a:srgbClr val="000000"/>
                  </a:outerShdw>
                </a:effectLst>
                <a:latin typeface="+mj-lt"/>
                <a:ea typeface="+mj-ea"/>
                <a:cs typeface="+mj-cs"/>
              </a:rPr>
              <a:t>Culture </a:t>
            </a:r>
          </a:p>
        </p:txBody>
      </p:sp>
      <p:pic>
        <p:nvPicPr>
          <p:cNvPr id="15377" name="Content Placeholder 5" descr="globe with cream background copy.jpg"/>
          <p:cNvPicPr>
            <a:picLocks noChangeAspect="1"/>
          </p:cNvPicPr>
          <p:nvPr/>
        </p:nvPicPr>
        <p:blipFill>
          <a:blip r:embed="rId4" cstate="screen"/>
          <a:srcRect/>
          <a:stretch>
            <a:fillRect/>
          </a:stretch>
        </p:blipFill>
        <p:spPr bwMode="auto">
          <a:xfrm>
            <a:off x="0" y="0"/>
            <a:ext cx="2054225" cy="1676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edge">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168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168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1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Date Placeholder 5"/>
          <p:cNvSpPr>
            <a:spLocks noGrp="1"/>
          </p:cNvSpPr>
          <p:nvPr>
            <p:ph type="dt" sz="half" idx="10"/>
          </p:nvPr>
        </p:nvSpPr>
        <p:spPr/>
        <p:txBody>
          <a:bodyPr/>
          <a:lstStyle/>
          <a:p>
            <a:pPr>
              <a:defRPr/>
            </a:pPr>
            <a:fld id="{EECC13EA-E642-45A5-B63D-B59D12E8380E}" type="datetime1">
              <a:rPr lang="en-US"/>
              <a:pPr>
                <a:defRPr/>
              </a:pPr>
              <a:t>11/28/2011</a:t>
            </a:fld>
            <a:endParaRPr lang="en-US"/>
          </a:p>
        </p:txBody>
      </p:sp>
      <p:sp>
        <p:nvSpPr>
          <p:cNvPr id="14" name="Slide Number Placeholder 7"/>
          <p:cNvSpPr>
            <a:spLocks noGrp="1"/>
          </p:cNvSpPr>
          <p:nvPr>
            <p:ph type="sldNum" sz="quarter" idx="12"/>
          </p:nvPr>
        </p:nvSpPr>
        <p:spPr/>
        <p:txBody>
          <a:bodyPr/>
          <a:lstStyle/>
          <a:p>
            <a:pPr>
              <a:defRPr/>
            </a:pPr>
            <a:fld id="{7E422481-E995-4E42-80A5-E645E6E8ACEC}" type="slidenum">
              <a:rPr lang="en-US"/>
              <a:pPr>
                <a:defRPr/>
              </a:pPr>
              <a:t>13</a:t>
            </a:fld>
            <a:endParaRPr lang="en-US"/>
          </a:p>
        </p:txBody>
      </p:sp>
      <p:pic>
        <p:nvPicPr>
          <p:cNvPr id="16388" name="Picture 4"/>
          <p:cNvPicPr>
            <a:picLocks noChangeAspect="1" noChangeArrowheads="1"/>
          </p:cNvPicPr>
          <p:nvPr/>
        </p:nvPicPr>
        <p:blipFill>
          <a:blip r:embed="rId3" cstate="screen"/>
          <a:srcRect/>
          <a:stretch>
            <a:fillRect/>
          </a:stretch>
        </p:blipFill>
        <p:spPr bwMode="auto">
          <a:xfrm>
            <a:off x="1920875" y="1336675"/>
            <a:ext cx="5440363" cy="2224088"/>
          </a:xfrm>
          <a:prstGeom prst="rect">
            <a:avLst/>
          </a:prstGeom>
          <a:noFill/>
          <a:ln w="9525">
            <a:noFill/>
            <a:miter lim="800000"/>
            <a:headEnd/>
            <a:tailEnd/>
          </a:ln>
        </p:spPr>
      </p:pic>
      <p:pic>
        <p:nvPicPr>
          <p:cNvPr id="16389" name="Picture 5"/>
          <p:cNvPicPr>
            <a:picLocks noChangeAspect="1" noChangeArrowheads="1"/>
          </p:cNvPicPr>
          <p:nvPr/>
        </p:nvPicPr>
        <p:blipFill>
          <a:blip r:embed="rId4" cstate="screen"/>
          <a:srcRect/>
          <a:stretch>
            <a:fillRect/>
          </a:stretch>
        </p:blipFill>
        <p:spPr bwMode="auto">
          <a:xfrm>
            <a:off x="1905000" y="3505200"/>
            <a:ext cx="5440363" cy="3048000"/>
          </a:xfrm>
          <a:prstGeom prst="rect">
            <a:avLst/>
          </a:prstGeom>
          <a:noFill/>
          <a:ln w="9525">
            <a:noFill/>
            <a:miter lim="800000"/>
            <a:headEnd/>
            <a:tailEnd/>
          </a:ln>
        </p:spPr>
      </p:pic>
      <p:sp>
        <p:nvSpPr>
          <p:cNvPr id="72711" name="Text Box 7"/>
          <p:cNvSpPr txBox="1">
            <a:spLocks noChangeArrowheads="1"/>
          </p:cNvSpPr>
          <p:nvPr/>
        </p:nvSpPr>
        <p:spPr bwMode="auto">
          <a:xfrm>
            <a:off x="-1752600" y="2743200"/>
            <a:ext cx="4876800" cy="1261884"/>
          </a:xfrm>
          <a:prstGeom prst="rect">
            <a:avLst/>
          </a:prstGeom>
          <a:noFill/>
          <a:ln w="9525">
            <a:noFill/>
            <a:miter lim="800000"/>
            <a:headEnd/>
            <a:tailEnd/>
          </a:ln>
          <a:effectLst/>
        </p:spPr>
        <p:txBody>
          <a:bodyPr>
            <a:spAutoFit/>
            <a:scene3d>
              <a:camera prst="orthographicFront"/>
              <a:lightRig rig="threePt" dir="t"/>
            </a:scene3d>
            <a:sp3d extrusionH="57150">
              <a:bevelT w="38100" h="38100"/>
            </a:sp3d>
          </a:bodyPr>
          <a:lstStyle/>
          <a:p>
            <a:pPr algn="ctr" eaLnBrk="1" hangingPunct="1">
              <a:defRPr/>
            </a:pPr>
            <a:endParaRPr lang="en-US" sz="2400" b="1" dirty="0">
              <a:solidFill>
                <a:srgbClr val="CC0000"/>
              </a:solidFill>
              <a:effectLst>
                <a:glow rad="63500">
                  <a:schemeClr val="accent5">
                    <a:satMod val="175000"/>
                    <a:alpha val="40000"/>
                  </a:schemeClr>
                </a:glow>
              </a:effectLst>
              <a:latin typeface="+mn-lt"/>
            </a:endParaRPr>
          </a:p>
          <a:p>
            <a:pPr algn="ctr" eaLnBrk="1" hangingPunct="1">
              <a:defRPr/>
            </a:pPr>
            <a:endParaRPr lang="en-US" sz="2400" b="1" dirty="0">
              <a:solidFill>
                <a:srgbClr val="CC0000"/>
              </a:solidFill>
              <a:effectLst>
                <a:glow rad="63500">
                  <a:schemeClr val="accent5">
                    <a:satMod val="175000"/>
                    <a:alpha val="40000"/>
                  </a:schemeClr>
                </a:glow>
              </a:effectLst>
              <a:latin typeface="+mn-lt"/>
            </a:endParaRPr>
          </a:p>
          <a:p>
            <a:pPr algn="ctr" eaLnBrk="1" hangingPunct="1">
              <a:defRPr/>
            </a:pPr>
            <a:r>
              <a:rPr lang="en-US" sz="2800" b="1" dirty="0">
                <a:solidFill>
                  <a:srgbClr val="FFFF00"/>
                </a:solidFill>
                <a:effectLst>
                  <a:glow rad="63500">
                    <a:schemeClr val="accent5">
                      <a:satMod val="175000"/>
                      <a:alpha val="40000"/>
                    </a:schemeClr>
                  </a:glow>
                </a:effectLst>
                <a:latin typeface="+mn-lt"/>
              </a:rPr>
              <a:t>	</a:t>
            </a:r>
          </a:p>
        </p:txBody>
      </p:sp>
      <p:sp>
        <p:nvSpPr>
          <p:cNvPr id="16391" name="TextBox 10"/>
          <p:cNvSpPr txBox="1">
            <a:spLocks noChangeArrowheads="1"/>
          </p:cNvSpPr>
          <p:nvPr/>
        </p:nvSpPr>
        <p:spPr bwMode="auto">
          <a:xfrm>
            <a:off x="1981200" y="1828801"/>
            <a:ext cx="5410200" cy="1277273"/>
          </a:xfrm>
          <a:prstGeom prst="rect">
            <a:avLst/>
          </a:prstGeom>
          <a:noFill/>
          <a:ln w="9525">
            <a:noFill/>
            <a:miter lim="800000"/>
            <a:headEnd/>
            <a:tailEnd/>
          </a:ln>
        </p:spPr>
        <p:txBody>
          <a:bodyPr wrap="square">
            <a:spAutoFit/>
          </a:bodyPr>
          <a:lstStyle/>
          <a:p>
            <a:pPr algn="ctr">
              <a:spcAft>
                <a:spcPts val="600"/>
              </a:spcAft>
            </a:pPr>
            <a:r>
              <a:rPr lang="en-US" sz="2400" b="1" dirty="0"/>
              <a:t>Below the Waterline- </a:t>
            </a:r>
          </a:p>
          <a:p>
            <a:pPr algn="ctr">
              <a:spcAft>
                <a:spcPts val="600"/>
              </a:spcAft>
            </a:pPr>
            <a:r>
              <a:rPr lang="en-US" sz="2400" b="1" dirty="0"/>
              <a:t>Concepts and ideas that differ from culture to culture.</a:t>
            </a:r>
          </a:p>
        </p:txBody>
      </p:sp>
      <p:sp>
        <p:nvSpPr>
          <p:cNvPr id="15" name="Title 1"/>
          <p:cNvSpPr txBox="1">
            <a:spLocks/>
          </p:cNvSpPr>
          <p:nvPr/>
        </p:nvSpPr>
        <p:spPr bwMode="auto">
          <a:xfrm>
            <a:off x="2057400" y="0"/>
            <a:ext cx="7086600" cy="1692275"/>
          </a:xfrm>
          <a:prstGeom prst="rect">
            <a:avLst/>
          </a:prstGeom>
          <a:solidFill>
            <a:srgbClr val="C9BC92"/>
          </a:solidFill>
          <a:ln w="9525">
            <a:noFill/>
            <a:miter lim="800000"/>
            <a:headEnd/>
            <a:tailEnd/>
          </a:ln>
          <a:effectLst/>
        </p:spPr>
        <p:txBody>
          <a:bodyPr anchor="ctr"/>
          <a:lstStyle/>
          <a:p>
            <a:pPr algn="ctr">
              <a:defRPr/>
            </a:pPr>
            <a:r>
              <a:rPr lang="en-US" sz="4000" kern="0" dirty="0" smtClean="0">
                <a:solidFill>
                  <a:srgbClr val="156937"/>
                </a:solidFill>
                <a:effectLst>
                  <a:outerShdw blurRad="38100" dist="38100" dir="2700000" algn="tl">
                    <a:srgbClr val="000000"/>
                  </a:outerShdw>
                </a:effectLst>
                <a:latin typeface="+mj-lt"/>
                <a:ea typeface="+mj-ea"/>
                <a:cs typeface="+mj-cs"/>
              </a:rPr>
              <a:t>Implicit </a:t>
            </a:r>
            <a:r>
              <a:rPr lang="en-US" sz="4000" kern="0" dirty="0">
                <a:solidFill>
                  <a:srgbClr val="156937"/>
                </a:solidFill>
                <a:effectLst>
                  <a:outerShdw blurRad="38100" dist="38100" dir="2700000" algn="tl">
                    <a:srgbClr val="000000"/>
                  </a:outerShdw>
                </a:effectLst>
                <a:latin typeface="+mj-lt"/>
                <a:ea typeface="+mj-ea"/>
                <a:cs typeface="+mj-cs"/>
              </a:rPr>
              <a:t>Culture</a:t>
            </a:r>
          </a:p>
        </p:txBody>
      </p:sp>
      <p:pic>
        <p:nvPicPr>
          <p:cNvPr id="16393" name="Content Placeholder 5" descr="globe with cream background copy.jpg"/>
          <p:cNvPicPr>
            <a:picLocks noChangeAspect="1"/>
          </p:cNvPicPr>
          <p:nvPr/>
        </p:nvPicPr>
        <p:blipFill>
          <a:blip r:embed="rId5" cstate="screen"/>
          <a:srcRect/>
          <a:stretch>
            <a:fillRect/>
          </a:stretch>
        </p:blipFill>
        <p:spPr bwMode="auto">
          <a:xfrm>
            <a:off x="0" y="0"/>
            <a:ext cx="2054225" cy="1676400"/>
          </a:xfrm>
          <a:prstGeom prst="rect">
            <a:avLst/>
          </a:prstGeom>
          <a:noFill/>
          <a:ln w="9525">
            <a:noFill/>
            <a:miter lim="800000"/>
            <a:headEnd/>
            <a:tailEnd/>
          </a:ln>
        </p:spPr>
      </p:pic>
      <p:sp>
        <p:nvSpPr>
          <p:cNvPr id="10" name="TextBox 9"/>
          <p:cNvSpPr txBox="1"/>
          <p:nvPr/>
        </p:nvSpPr>
        <p:spPr>
          <a:xfrm>
            <a:off x="4648200" y="3962400"/>
            <a:ext cx="2667000" cy="646331"/>
          </a:xfrm>
          <a:prstGeom prst="rect">
            <a:avLst/>
          </a:prstGeom>
          <a:noFill/>
        </p:spPr>
        <p:txBody>
          <a:bodyPr wrap="square" rtlCol="0">
            <a:spAutoFit/>
          </a:bodyPr>
          <a:lstStyle/>
          <a:p>
            <a:pPr algn="ctr" eaLnBrk="1" hangingPunct="1">
              <a:defRPr/>
            </a:pPr>
            <a:r>
              <a:rPr lang="en-US" b="1" dirty="0" smtClean="0">
                <a:effectLst>
                  <a:glow rad="63500">
                    <a:schemeClr val="accent5">
                      <a:satMod val="175000"/>
                      <a:alpha val="40000"/>
                    </a:schemeClr>
                  </a:glow>
                </a:effectLst>
              </a:rPr>
              <a:t>Styles of Interaction/</a:t>
            </a:r>
          </a:p>
          <a:p>
            <a:pPr algn="ctr" eaLnBrk="1" hangingPunct="1">
              <a:defRPr/>
            </a:pPr>
            <a:r>
              <a:rPr lang="en-US" b="1" dirty="0" smtClean="0">
                <a:effectLst>
                  <a:glow rad="63500">
                    <a:schemeClr val="accent5">
                      <a:satMod val="175000"/>
                      <a:alpha val="40000"/>
                    </a:schemeClr>
                  </a:glow>
                </a:effectLst>
              </a:rPr>
              <a:t>Relationships</a:t>
            </a:r>
            <a:endParaRPr lang="en-US" b="1" dirty="0">
              <a:effectLst>
                <a:glow rad="63500">
                  <a:schemeClr val="accent5">
                    <a:satMod val="175000"/>
                    <a:alpha val="40000"/>
                  </a:schemeClr>
                </a:glow>
              </a:effectLst>
            </a:endParaRPr>
          </a:p>
        </p:txBody>
      </p:sp>
      <p:sp>
        <p:nvSpPr>
          <p:cNvPr id="11" name="TextBox 10"/>
          <p:cNvSpPr txBox="1"/>
          <p:nvPr/>
        </p:nvSpPr>
        <p:spPr>
          <a:xfrm>
            <a:off x="3810000" y="5029200"/>
            <a:ext cx="2286000" cy="369332"/>
          </a:xfrm>
          <a:prstGeom prst="rect">
            <a:avLst/>
          </a:prstGeom>
          <a:noFill/>
        </p:spPr>
        <p:txBody>
          <a:bodyPr wrap="square" rtlCol="0">
            <a:spAutoFit/>
          </a:bodyPr>
          <a:lstStyle/>
          <a:p>
            <a:r>
              <a:rPr lang="en-US" b="1" dirty="0" smtClean="0">
                <a:effectLst>
                  <a:glow rad="63500">
                    <a:schemeClr val="accent5">
                      <a:satMod val="175000"/>
                      <a:alpha val="40000"/>
                    </a:schemeClr>
                  </a:glow>
                </a:effectLst>
              </a:rPr>
              <a:t>World Views</a:t>
            </a:r>
            <a:endParaRPr lang="en-US" dirty="0"/>
          </a:p>
        </p:txBody>
      </p:sp>
      <p:sp>
        <p:nvSpPr>
          <p:cNvPr id="13" name="TextBox 12"/>
          <p:cNvSpPr txBox="1"/>
          <p:nvPr/>
        </p:nvSpPr>
        <p:spPr>
          <a:xfrm>
            <a:off x="2362200" y="3962400"/>
            <a:ext cx="2057400" cy="646331"/>
          </a:xfrm>
          <a:prstGeom prst="rect">
            <a:avLst/>
          </a:prstGeom>
          <a:noFill/>
        </p:spPr>
        <p:txBody>
          <a:bodyPr wrap="square" rtlCol="0">
            <a:spAutoFit/>
          </a:bodyPr>
          <a:lstStyle/>
          <a:p>
            <a:pPr algn="ctr" eaLnBrk="1" hangingPunct="1">
              <a:defRPr/>
            </a:pPr>
            <a:r>
              <a:rPr lang="en-US" b="1" dirty="0" smtClean="0">
                <a:effectLst>
                  <a:glow rad="63500">
                    <a:schemeClr val="accent5">
                      <a:satMod val="175000"/>
                      <a:alpha val="40000"/>
                    </a:schemeClr>
                  </a:glow>
                </a:effectLst>
              </a:rPr>
              <a:t>Communication Preferences</a:t>
            </a:r>
            <a:endParaRPr lang="en-US" b="1" dirty="0">
              <a:effectLst>
                <a:glow rad="63500">
                  <a:schemeClr val="accent5">
                    <a:satMod val="175000"/>
                    <a:alpha val="40000"/>
                  </a:schemeClr>
                </a:glo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711"/>
                                        </p:tgtEl>
                                        <p:attrNameLst>
                                          <p:attrName>style.visibility</p:attrName>
                                        </p:attrNameLst>
                                      </p:cBhvr>
                                      <p:to>
                                        <p:strVal val="visible"/>
                                      </p:to>
                                    </p:set>
                                    <p:anim calcmode="lin" valueType="num">
                                      <p:cBhvr additive="base">
                                        <p:cTn id="7" dur="500" fill="hold"/>
                                        <p:tgtEl>
                                          <p:spTgt spid="72711"/>
                                        </p:tgtEl>
                                        <p:attrNameLst>
                                          <p:attrName>ppt_x</p:attrName>
                                        </p:attrNameLst>
                                      </p:cBhvr>
                                      <p:tavLst>
                                        <p:tav tm="0">
                                          <p:val>
                                            <p:strVal val="#ppt_x"/>
                                          </p:val>
                                        </p:tav>
                                        <p:tav tm="100000">
                                          <p:val>
                                            <p:strVal val="#ppt_x"/>
                                          </p:val>
                                        </p:tav>
                                      </p:tavLst>
                                    </p:anim>
                                    <p:anim calcmode="lin" valueType="num">
                                      <p:cBhvr additive="base">
                                        <p:cTn id="8" dur="500" fill="hold"/>
                                        <p:tgtEl>
                                          <p:spTgt spid="727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0"/>
            <a:ext cx="9144000" cy="1692275"/>
          </a:xfrm>
          <a:prstGeom prst="rect">
            <a:avLst/>
          </a:prstGeom>
          <a:solidFill>
            <a:srgbClr val="C9BC92"/>
          </a:solidFill>
          <a:ln w="9525">
            <a:noFill/>
            <a:miter lim="800000"/>
            <a:headEnd/>
            <a:tailEnd/>
          </a:ln>
          <a:effectLst/>
        </p:spPr>
        <p:txBody>
          <a:bodyPr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r>
              <a:rPr lang="en-US" sz="4400" kern="0" dirty="0">
                <a:solidFill>
                  <a:srgbClr val="F8F1D8"/>
                </a:solidFill>
                <a:effectLst>
                  <a:outerShdw blurRad="38100" dist="38100" dir="2700000" algn="tl">
                    <a:srgbClr val="000000"/>
                  </a:outerShdw>
                </a:effectLst>
                <a:latin typeface="+mj-lt"/>
                <a:ea typeface="+mj-ea"/>
                <a:cs typeface="+mj-cs"/>
              </a:rPr>
              <a:t>               </a:t>
            </a:r>
          </a:p>
        </p:txBody>
      </p:sp>
      <p:sp>
        <p:nvSpPr>
          <p:cNvPr id="25602" name="Rectangle 2"/>
          <p:cNvSpPr>
            <a:spLocks noGrp="1" noChangeArrowheads="1"/>
          </p:cNvSpPr>
          <p:nvPr>
            <p:ph type="ctrTitle"/>
          </p:nvPr>
        </p:nvSpPr>
        <p:spPr>
          <a:xfrm>
            <a:off x="2362200" y="381000"/>
            <a:ext cx="6096000" cy="762000"/>
          </a:xfrm>
        </p:spPr>
        <p:txBody>
          <a:bodyPr/>
          <a:lstStyle/>
          <a:p>
            <a:pPr eaLnBrk="1" hangingPunct="1">
              <a:defRPr/>
            </a:pPr>
            <a:r>
              <a:rPr lang="en-US" sz="4000" dirty="0" smtClean="0"/>
              <a:t/>
            </a:r>
            <a:br>
              <a:rPr lang="en-US" sz="4000" dirty="0" smtClean="0"/>
            </a:br>
            <a:r>
              <a:rPr lang="en-US" sz="4000" kern="0" dirty="0" smtClean="0">
                <a:solidFill>
                  <a:srgbClr val="156937"/>
                </a:solidFill>
                <a:effectLst>
                  <a:outerShdw blurRad="38100" dist="38100" dir="2700000" algn="tl">
                    <a:srgbClr val="000000"/>
                  </a:outerShdw>
                </a:effectLst>
                <a:ea typeface="+mj-ea"/>
                <a:cs typeface="+mj-cs"/>
              </a:rPr>
              <a:t>Cultural Values Exercise</a:t>
            </a:r>
          </a:p>
        </p:txBody>
      </p:sp>
      <p:sp>
        <p:nvSpPr>
          <p:cNvPr id="25603" name="Rectangle 3"/>
          <p:cNvSpPr>
            <a:spLocks noGrp="1" noChangeArrowheads="1"/>
          </p:cNvSpPr>
          <p:nvPr>
            <p:ph type="subTitle" idx="1"/>
          </p:nvPr>
        </p:nvSpPr>
        <p:spPr>
          <a:xfrm>
            <a:off x="762000" y="2057400"/>
            <a:ext cx="7772400" cy="4267200"/>
          </a:xfrm>
        </p:spPr>
        <p:txBody>
          <a:bodyPr/>
          <a:lstStyle/>
          <a:p>
            <a:pPr algn="l" eaLnBrk="1" hangingPunct="1">
              <a:buClr>
                <a:srgbClr val="C9BC92"/>
              </a:buClr>
              <a:buFont typeface="Arial" pitchFamily="34" charset="0"/>
              <a:buChar char="•"/>
              <a:defRPr/>
            </a:pPr>
            <a:r>
              <a:rPr lang="en-US" dirty="0" smtClean="0"/>
              <a:t>  </a:t>
            </a:r>
            <a:r>
              <a:rPr lang="en-US" dirty="0" smtClean="0">
                <a:solidFill>
                  <a:schemeClr val="bg1"/>
                </a:solidFill>
              </a:rPr>
              <a:t>Cultural Values</a:t>
            </a:r>
          </a:p>
          <a:p>
            <a:pPr marL="457200" lvl="1" indent="0" eaLnBrk="1" hangingPunct="1">
              <a:buClr>
                <a:srgbClr val="C9BC92"/>
              </a:buClr>
              <a:buFont typeface="Tahoma" pitchFamily="34" charset="0"/>
              <a:buNone/>
              <a:defRPr/>
            </a:pPr>
            <a:r>
              <a:rPr lang="en-US" dirty="0" smtClean="0">
                <a:solidFill>
                  <a:schemeClr val="bg1"/>
                </a:solidFill>
              </a:rPr>
              <a:t>To understand behaviors, seek to understand the values and beliefs that </a:t>
            </a:r>
            <a:br>
              <a:rPr lang="en-US" dirty="0" smtClean="0">
                <a:solidFill>
                  <a:schemeClr val="bg1"/>
                </a:solidFill>
              </a:rPr>
            </a:br>
            <a:r>
              <a:rPr lang="en-US" dirty="0" smtClean="0">
                <a:solidFill>
                  <a:schemeClr val="bg1"/>
                </a:solidFill>
              </a:rPr>
              <a:t>drive them</a:t>
            </a:r>
          </a:p>
          <a:p>
            <a:pPr algn="l" eaLnBrk="1" hangingPunct="1">
              <a:buClr>
                <a:srgbClr val="C9BC92"/>
              </a:buClr>
              <a:buFont typeface="Arial" pitchFamily="34" charset="0"/>
              <a:buChar char="•"/>
              <a:defRPr/>
            </a:pPr>
            <a:r>
              <a:rPr lang="en-US" dirty="0" smtClean="0">
                <a:solidFill>
                  <a:schemeClr val="bg1"/>
                </a:solidFill>
              </a:rPr>
              <a:t>  Values Scale Exercise</a:t>
            </a:r>
          </a:p>
          <a:p>
            <a:pPr marL="457200" lvl="1" indent="0" algn="l" eaLnBrk="1" hangingPunct="1">
              <a:buClr>
                <a:srgbClr val="C9BC92"/>
              </a:buClr>
              <a:buFont typeface="Arial" pitchFamily="34" charset="0"/>
              <a:buChar char="•"/>
              <a:defRPr/>
            </a:pPr>
            <a:r>
              <a:rPr lang="en-US" dirty="0" smtClean="0">
                <a:solidFill>
                  <a:schemeClr val="bg1"/>
                </a:solidFill>
              </a:rPr>
              <a:t> There are no “right” answers</a:t>
            </a:r>
          </a:p>
          <a:p>
            <a:pPr marL="457200" lvl="1" indent="0" algn="l" eaLnBrk="1" hangingPunct="1">
              <a:buClr>
                <a:srgbClr val="C9BC92"/>
              </a:buClr>
              <a:buFont typeface="Arial" pitchFamily="34" charset="0"/>
              <a:buChar char="•"/>
              <a:defRPr/>
            </a:pPr>
            <a:r>
              <a:rPr lang="en-US" dirty="0" smtClean="0">
                <a:solidFill>
                  <a:schemeClr val="bg1"/>
                </a:solidFill>
              </a:rPr>
              <a:t> Trust your instincts</a:t>
            </a:r>
          </a:p>
          <a:p>
            <a:pPr algn="l" eaLnBrk="1" hangingPunct="1">
              <a:defRPr/>
            </a:pPr>
            <a:endParaRPr lang="en-US" dirty="0" smtClean="0"/>
          </a:p>
        </p:txBody>
      </p:sp>
      <p:pic>
        <p:nvPicPr>
          <p:cNvPr id="17413" name="Content Placeholder 5" descr="globe with cream background copy.jpg"/>
          <p:cNvPicPr>
            <a:picLocks noGrp="1" noChangeAspect="1"/>
          </p:cNvPicPr>
          <p:nvPr/>
        </p:nvPicPr>
        <p:blipFill>
          <a:blip r:embed="rId3" cstate="screen"/>
          <a:srcRect/>
          <a:stretch>
            <a:fillRect/>
          </a:stretch>
        </p:blipFill>
        <p:spPr bwMode="auto">
          <a:xfrm>
            <a:off x="0" y="0"/>
            <a:ext cx="2054225"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457200" y="2286000"/>
            <a:ext cx="8229600" cy="4114800"/>
          </a:xfrm>
        </p:spPr>
        <p:txBody>
          <a:bodyPr/>
          <a:lstStyle/>
          <a:p>
            <a:pPr marL="908050" lvl="1" indent="-442913" eaLnBrk="1" hangingPunct="1">
              <a:defRPr/>
            </a:pPr>
            <a:r>
              <a:rPr lang="en-US" dirty="0" smtClean="0"/>
              <a:t>Read the description for each cultural scale.</a:t>
            </a:r>
          </a:p>
          <a:p>
            <a:pPr marL="908050" lvl="1" indent="-442913" eaLnBrk="1" hangingPunct="1">
              <a:defRPr/>
            </a:pPr>
            <a:r>
              <a:rPr lang="en-US" dirty="0" smtClean="0"/>
              <a:t>Place a vertical line on the continuum to   indicate your cultural preferences.</a:t>
            </a:r>
          </a:p>
          <a:p>
            <a:pPr lvl="1" eaLnBrk="1" hangingPunct="1">
              <a:defRPr/>
            </a:pPr>
            <a:r>
              <a:rPr lang="en-US" dirty="0" smtClean="0"/>
              <a:t> 	Try not to analyze too deeply.</a:t>
            </a:r>
          </a:p>
          <a:p>
            <a:pPr marL="908050" lvl="1" indent="-442913" eaLnBrk="1" hangingPunct="1">
              <a:defRPr/>
            </a:pPr>
            <a:r>
              <a:rPr lang="en-US" dirty="0" smtClean="0"/>
              <a:t>What is your first response – your “gut” reaction?</a:t>
            </a:r>
          </a:p>
          <a:p>
            <a:pPr marL="908050" lvl="1" indent="-442913" eaLnBrk="1" hangingPunct="1">
              <a:defRPr/>
            </a:pPr>
            <a:r>
              <a:rPr lang="en-US" dirty="0" smtClean="0"/>
              <a:t>There are no wrong answers!</a:t>
            </a:r>
          </a:p>
          <a:p>
            <a:pPr lvl="1" eaLnBrk="1" hangingPunct="1">
              <a:buFont typeface="Tahoma" pitchFamily="34" charset="0"/>
              <a:buNone/>
              <a:defRPr/>
            </a:pPr>
            <a:endParaRPr lang="en-US" dirty="0" smtClean="0"/>
          </a:p>
          <a:p>
            <a:pPr eaLnBrk="1" hangingPunct="1">
              <a:defRPr/>
            </a:pPr>
            <a:endParaRPr lang="en-US" dirty="0" smtClean="0"/>
          </a:p>
          <a:p>
            <a:pPr eaLnBrk="1" hangingPunct="1">
              <a:buFontTx/>
              <a:buNone/>
              <a:defRPr/>
            </a:pPr>
            <a:endParaRPr lang="en-US" dirty="0" smtClean="0"/>
          </a:p>
        </p:txBody>
      </p:sp>
      <p:sp>
        <p:nvSpPr>
          <p:cNvPr id="5" name="Date Placeholder 3"/>
          <p:cNvSpPr>
            <a:spLocks noGrp="1"/>
          </p:cNvSpPr>
          <p:nvPr>
            <p:ph type="dt" sz="half" idx="10"/>
          </p:nvPr>
        </p:nvSpPr>
        <p:spPr/>
        <p:txBody>
          <a:bodyPr/>
          <a:lstStyle/>
          <a:p>
            <a:pPr>
              <a:defRPr/>
            </a:pPr>
            <a:fld id="{0D3FF315-1968-4EAB-9B10-4DE076E155CC}" type="datetime1">
              <a:rPr lang="en-US"/>
              <a:pPr>
                <a:defRPr/>
              </a:pPr>
              <a:t>11/28/2011</a:t>
            </a:fld>
            <a:endParaRPr lang="en-US"/>
          </a:p>
        </p:txBody>
      </p:sp>
      <p:sp>
        <p:nvSpPr>
          <p:cNvPr id="7" name="Slide Number Placeholder 5"/>
          <p:cNvSpPr>
            <a:spLocks noGrp="1"/>
          </p:cNvSpPr>
          <p:nvPr>
            <p:ph type="sldNum" sz="quarter" idx="12"/>
          </p:nvPr>
        </p:nvSpPr>
        <p:spPr/>
        <p:txBody>
          <a:bodyPr/>
          <a:lstStyle/>
          <a:p>
            <a:pPr>
              <a:defRPr/>
            </a:pPr>
            <a:fld id="{F277958C-C6E9-45A1-8586-38B23AB98964}" type="slidenum">
              <a:rPr lang="en-US"/>
              <a:pPr>
                <a:defRPr/>
              </a:pPr>
              <a:t>15</a:t>
            </a:fld>
            <a:endParaRPr lang="en-US"/>
          </a:p>
        </p:txBody>
      </p:sp>
      <p:sp>
        <p:nvSpPr>
          <p:cNvPr id="11" name="Title 1"/>
          <p:cNvSpPr txBox="1">
            <a:spLocks/>
          </p:cNvSpPr>
          <p:nvPr/>
        </p:nvSpPr>
        <p:spPr bwMode="auto">
          <a:xfrm>
            <a:off x="0" y="-15875"/>
            <a:ext cx="9144000" cy="1692275"/>
          </a:xfrm>
          <a:prstGeom prst="rect">
            <a:avLst/>
          </a:prstGeom>
          <a:solidFill>
            <a:srgbClr val="C9BC92"/>
          </a:solidFill>
          <a:ln w="9525">
            <a:noFill/>
            <a:miter lim="800000"/>
            <a:headEnd/>
            <a:tailEnd/>
          </a:ln>
          <a:effectLst/>
        </p:spPr>
        <p:txBody>
          <a:bodyPr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r>
              <a:rPr lang="en-US" sz="4400" kern="0" dirty="0">
                <a:solidFill>
                  <a:srgbClr val="F8F1D8"/>
                </a:solidFill>
                <a:effectLst>
                  <a:outerShdw blurRad="38100" dist="38100" dir="2700000" algn="tl">
                    <a:srgbClr val="000000"/>
                  </a:outerShdw>
                </a:effectLst>
                <a:latin typeface="+mj-lt"/>
                <a:ea typeface="+mj-ea"/>
                <a:cs typeface="+mj-cs"/>
              </a:rPr>
              <a:t>               </a:t>
            </a:r>
          </a:p>
        </p:txBody>
      </p:sp>
      <p:sp>
        <p:nvSpPr>
          <p:cNvPr id="12" name="Rectangle 2"/>
          <p:cNvSpPr txBox="1">
            <a:spLocks noChangeArrowheads="1"/>
          </p:cNvSpPr>
          <p:nvPr/>
        </p:nvSpPr>
        <p:spPr bwMode="auto">
          <a:xfrm>
            <a:off x="2514600" y="381000"/>
            <a:ext cx="6096000" cy="990600"/>
          </a:xfrm>
          <a:prstGeom prst="rect">
            <a:avLst/>
          </a:prstGeom>
          <a:noFill/>
          <a:ln w="9525">
            <a:noFill/>
            <a:miter lim="800000"/>
            <a:headEnd/>
            <a:tailEnd/>
          </a:ln>
          <a:effectLst/>
        </p:spPr>
        <p:txBody>
          <a:bodyPr anchor="ctr"/>
          <a:lstStyle/>
          <a:p>
            <a:pPr eaLnBrk="1" hangingPunct="1">
              <a:defRPr/>
            </a:pPr>
            <a:r>
              <a:rPr lang="en-US" sz="4000" kern="0" dirty="0">
                <a:solidFill>
                  <a:srgbClr val="156937"/>
                </a:solidFill>
                <a:effectLst>
                  <a:outerShdw blurRad="38100" dist="38100" dir="2700000" algn="tl">
                    <a:srgbClr val="000000"/>
                  </a:outerShdw>
                </a:effectLst>
                <a:latin typeface="+mj-lt"/>
                <a:ea typeface="+mj-ea"/>
                <a:cs typeface="+mj-cs"/>
              </a:rPr>
              <a:t>Cultural Values Exercise</a:t>
            </a:r>
          </a:p>
        </p:txBody>
      </p:sp>
      <p:pic>
        <p:nvPicPr>
          <p:cNvPr id="19463" name="Content Placeholder 5" descr="globe with cream background copy.jpg"/>
          <p:cNvPicPr>
            <a:picLocks noGrp="1" noChangeAspect="1"/>
          </p:cNvPicPr>
          <p:nvPr/>
        </p:nvPicPr>
        <p:blipFill>
          <a:blip r:embed="rId3" cstate="screen"/>
          <a:srcRect/>
          <a:stretch>
            <a:fillRect/>
          </a:stretch>
        </p:blipFill>
        <p:spPr bwMode="auto">
          <a:xfrm>
            <a:off x="0" y="0"/>
            <a:ext cx="2054225"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p:cNvSpPr txBox="1">
            <a:spLocks/>
          </p:cNvSpPr>
          <p:nvPr/>
        </p:nvSpPr>
        <p:spPr bwMode="auto">
          <a:xfrm>
            <a:off x="2057400" y="-15875"/>
            <a:ext cx="7086600" cy="1692275"/>
          </a:xfrm>
          <a:prstGeom prst="rect">
            <a:avLst/>
          </a:prstGeom>
          <a:solidFill>
            <a:srgbClr val="C9BC92"/>
          </a:solidFill>
          <a:ln w="9525">
            <a:noFill/>
            <a:miter lim="800000"/>
            <a:headEnd/>
            <a:tailEnd/>
          </a:ln>
          <a:effectLst/>
        </p:spPr>
        <p:txBody>
          <a:bodyPr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r>
              <a:rPr lang="en-US" sz="4400" kern="0" dirty="0">
                <a:solidFill>
                  <a:srgbClr val="F8F1D8"/>
                </a:solidFill>
                <a:effectLst>
                  <a:outerShdw blurRad="38100" dist="38100" dir="2700000" algn="tl">
                    <a:srgbClr val="000000"/>
                  </a:outerShdw>
                </a:effectLst>
                <a:latin typeface="+mj-lt"/>
                <a:ea typeface="+mj-ea"/>
                <a:cs typeface="+mj-cs"/>
              </a:rPr>
              <a:t>               </a:t>
            </a:r>
          </a:p>
        </p:txBody>
      </p:sp>
      <p:sp>
        <p:nvSpPr>
          <p:cNvPr id="80" name="Rectangle 2"/>
          <p:cNvSpPr>
            <a:spLocks noGrp="1" noChangeArrowheads="1"/>
          </p:cNvSpPr>
          <p:nvPr>
            <p:ph type="title"/>
          </p:nvPr>
        </p:nvSpPr>
        <p:spPr>
          <a:xfrm>
            <a:off x="2057400" y="76200"/>
            <a:ext cx="7086600" cy="1384300"/>
          </a:xfrm>
        </p:spPr>
        <p:txBody>
          <a:bodyPr/>
          <a:lstStyle/>
          <a:p>
            <a:pPr algn="ctr" eaLnBrk="1" hangingPunct="1">
              <a:defRPr/>
            </a:pPr>
            <a:r>
              <a:rPr lang="en-US" sz="4000" kern="0" dirty="0" smtClean="0">
                <a:solidFill>
                  <a:srgbClr val="156937"/>
                </a:solidFill>
                <a:effectLst>
                  <a:outerShdw blurRad="38100" dist="38100" dir="2700000" algn="tl">
                    <a:srgbClr val="000000"/>
                  </a:outerShdw>
                </a:effectLst>
                <a:ea typeface="+mj-ea"/>
                <a:cs typeface="+mj-cs"/>
              </a:rPr>
              <a:t>Personal Cultural Scales</a:t>
            </a:r>
          </a:p>
        </p:txBody>
      </p:sp>
      <p:sp>
        <p:nvSpPr>
          <p:cNvPr id="78" name="Date Placeholder 3"/>
          <p:cNvSpPr>
            <a:spLocks noGrp="1"/>
          </p:cNvSpPr>
          <p:nvPr>
            <p:ph type="dt" sz="half" idx="10"/>
          </p:nvPr>
        </p:nvSpPr>
        <p:spPr/>
        <p:txBody>
          <a:bodyPr/>
          <a:lstStyle/>
          <a:p>
            <a:pPr>
              <a:defRPr/>
            </a:pPr>
            <a:fld id="{C7547EA7-6F5B-4936-8531-5B1FE8F0BAD5}" type="datetime1">
              <a:rPr lang="en-US"/>
              <a:pPr>
                <a:defRPr/>
              </a:pPr>
              <a:t>11/28/2011</a:t>
            </a:fld>
            <a:endParaRPr lang="en-US"/>
          </a:p>
        </p:txBody>
      </p:sp>
      <p:sp>
        <p:nvSpPr>
          <p:cNvPr id="79" name="Slide Number Placeholder 5"/>
          <p:cNvSpPr>
            <a:spLocks noGrp="1"/>
          </p:cNvSpPr>
          <p:nvPr>
            <p:ph type="sldNum" sz="quarter" idx="12"/>
          </p:nvPr>
        </p:nvSpPr>
        <p:spPr/>
        <p:txBody>
          <a:bodyPr/>
          <a:lstStyle/>
          <a:p>
            <a:pPr>
              <a:defRPr/>
            </a:pPr>
            <a:fld id="{D7BF60C1-83C0-4158-B34F-E65911DBB9BC}" type="slidenum">
              <a:rPr lang="en-US"/>
              <a:pPr>
                <a:defRPr/>
              </a:pPr>
              <a:t>16</a:t>
            </a:fld>
            <a:endParaRPr lang="en-US"/>
          </a:p>
        </p:txBody>
      </p:sp>
      <p:sp>
        <p:nvSpPr>
          <p:cNvPr id="81" name="Rectangle 3"/>
          <p:cNvSpPr txBox="1">
            <a:spLocks noChangeArrowheads="1"/>
          </p:cNvSpPr>
          <p:nvPr/>
        </p:nvSpPr>
        <p:spPr bwMode="auto">
          <a:xfrm>
            <a:off x="381000" y="1981200"/>
            <a:ext cx="8229600" cy="6096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120000"/>
              <a:defRPr/>
            </a:pPr>
            <a:r>
              <a:rPr lang="en-US" sz="2800" kern="0" dirty="0" smtClean="0">
                <a:solidFill>
                  <a:schemeClr val="bg1"/>
                </a:solidFill>
                <a:effectLst>
                  <a:outerShdw blurRad="38100" dist="38100" dir="2700000" algn="tl">
                    <a:srgbClr val="000000"/>
                  </a:outerShdw>
                </a:effectLst>
                <a:latin typeface="+mn-lt"/>
              </a:rPr>
              <a:t>Concept of Self</a:t>
            </a:r>
            <a:endParaRPr lang="en-US" sz="2800" kern="0" dirty="0">
              <a:solidFill>
                <a:schemeClr val="bg1"/>
              </a:solidFill>
              <a:effectLst>
                <a:outerShdw blurRad="38100" dist="38100" dir="2700000" algn="tl">
                  <a:srgbClr val="000000"/>
                </a:outerShdw>
              </a:effectLst>
              <a:latin typeface="+mn-lt"/>
            </a:endParaRPr>
          </a:p>
          <a:p>
            <a:pPr marL="342900" indent="-342900" eaLnBrk="1" hangingPunct="1">
              <a:spcBef>
                <a:spcPct val="20000"/>
              </a:spcBef>
              <a:buClr>
                <a:schemeClr val="hlink"/>
              </a:buClr>
              <a:buSzPct val="120000"/>
              <a:buFont typeface="Wingdings" pitchFamily="2" charset="2"/>
              <a:buChar char="§"/>
              <a:defRPr/>
            </a:pPr>
            <a:endParaRPr lang="en-US" sz="3000" kern="0" dirty="0">
              <a:effectLst>
                <a:outerShdw blurRad="38100" dist="38100" dir="2700000" algn="tl">
                  <a:srgbClr val="000000"/>
                </a:outerShdw>
              </a:effectLst>
              <a:latin typeface="Arial" charset="0"/>
            </a:endParaRPr>
          </a:p>
          <a:p>
            <a:pPr marL="342900" indent="-342900" eaLnBrk="1" hangingPunct="1">
              <a:spcBef>
                <a:spcPct val="20000"/>
              </a:spcBef>
              <a:buClr>
                <a:schemeClr val="hlink"/>
              </a:buClr>
              <a:buSzPct val="120000"/>
              <a:buFont typeface="Wingdings" pitchFamily="2" charset="2"/>
              <a:buChar char="§"/>
              <a:defRPr/>
            </a:pPr>
            <a:endParaRPr lang="en-US" sz="3000" kern="0" dirty="0">
              <a:effectLst>
                <a:outerShdw blurRad="38100" dist="38100" dir="2700000" algn="tl">
                  <a:srgbClr val="000000"/>
                </a:outerShdw>
              </a:effectLst>
              <a:latin typeface="Arial" charset="0"/>
            </a:endParaRPr>
          </a:p>
          <a:p>
            <a:pPr marL="342900" indent="-342900" eaLnBrk="1" hangingPunct="1">
              <a:spcBef>
                <a:spcPct val="20000"/>
              </a:spcBef>
              <a:buClr>
                <a:schemeClr val="hlink"/>
              </a:buClr>
              <a:buSzPct val="120000"/>
              <a:buFont typeface="Wingdings" pitchFamily="2" charset="2"/>
              <a:buChar char="§"/>
              <a:defRPr/>
            </a:pPr>
            <a:endParaRPr lang="en-US" sz="3000" kern="0" dirty="0">
              <a:effectLst>
                <a:outerShdw blurRad="38100" dist="38100" dir="2700000" algn="tl">
                  <a:srgbClr val="000000"/>
                </a:outerShdw>
              </a:effectLst>
              <a:latin typeface="Arial" charset="0"/>
            </a:endParaRPr>
          </a:p>
          <a:p>
            <a:pPr marL="342900" indent="-342900" eaLnBrk="1" hangingPunct="1">
              <a:spcBef>
                <a:spcPct val="20000"/>
              </a:spcBef>
              <a:buClr>
                <a:schemeClr val="hlink"/>
              </a:buClr>
              <a:buSzPct val="120000"/>
              <a:buFont typeface="Wingdings" pitchFamily="2" charset="2"/>
              <a:buChar char="§"/>
              <a:defRPr/>
            </a:pPr>
            <a:endParaRPr lang="en-US" sz="3000" kern="0" dirty="0">
              <a:effectLst>
                <a:outerShdw blurRad="38100" dist="38100" dir="2700000" algn="tl">
                  <a:srgbClr val="000000"/>
                </a:outerShdw>
              </a:effectLst>
              <a:latin typeface="Arial" charset="0"/>
            </a:endParaRPr>
          </a:p>
          <a:p>
            <a:pPr marL="342900" indent="-342900" eaLnBrk="1" hangingPunct="1">
              <a:spcBef>
                <a:spcPct val="20000"/>
              </a:spcBef>
              <a:buClr>
                <a:schemeClr val="hlink"/>
              </a:buClr>
              <a:buSzPct val="120000"/>
              <a:buFont typeface="Wingdings" pitchFamily="2" charset="2"/>
              <a:buChar char="§"/>
              <a:defRPr/>
            </a:pPr>
            <a:endParaRPr lang="en-US" sz="3000" kern="0" dirty="0">
              <a:effectLst>
                <a:outerShdw blurRad="38100" dist="38100" dir="2700000" algn="tl">
                  <a:srgbClr val="000000"/>
                </a:outerShdw>
              </a:effectLst>
              <a:latin typeface="Arial" charset="0"/>
            </a:endParaRPr>
          </a:p>
          <a:p>
            <a:pPr marL="342900" indent="-342900" eaLnBrk="1" hangingPunct="1">
              <a:spcBef>
                <a:spcPct val="50000"/>
              </a:spcBef>
              <a:buClr>
                <a:schemeClr val="hlink"/>
              </a:buClr>
              <a:buSzPct val="120000"/>
              <a:defRPr/>
            </a:pPr>
            <a:r>
              <a:rPr lang="en-US" kern="0" dirty="0">
                <a:effectLst>
                  <a:outerShdw blurRad="38100" dist="38100" dir="2700000" algn="tl">
                    <a:srgbClr val="000000"/>
                  </a:outerShdw>
                </a:effectLst>
                <a:latin typeface="Arial" charset="0"/>
              </a:rPr>
              <a:t>						</a:t>
            </a:r>
          </a:p>
        </p:txBody>
      </p:sp>
      <p:sp>
        <p:nvSpPr>
          <p:cNvPr id="24583" name="Freeform 4"/>
          <p:cNvSpPr>
            <a:spLocks/>
          </p:cNvSpPr>
          <p:nvPr/>
        </p:nvSpPr>
        <p:spPr bwMode="auto">
          <a:xfrm>
            <a:off x="304800" y="2741613"/>
            <a:ext cx="8610600" cy="77787"/>
          </a:xfrm>
          <a:custGeom>
            <a:avLst/>
            <a:gdLst>
              <a:gd name="T0" fmla="*/ 0 w 4944"/>
              <a:gd name="T1" fmla="*/ 0 h 1"/>
              <a:gd name="T2" fmla="*/ 2147483647 w 4944"/>
              <a:gd name="T3" fmla="*/ 0 h 1"/>
              <a:gd name="T4" fmla="*/ 2147483647 w 4944"/>
              <a:gd name="T5" fmla="*/ 0 h 1"/>
              <a:gd name="T6" fmla="*/ 0 60000 65536"/>
              <a:gd name="T7" fmla="*/ 0 60000 65536"/>
              <a:gd name="T8" fmla="*/ 0 60000 65536"/>
              <a:gd name="T9" fmla="*/ 0 w 4944"/>
              <a:gd name="T10" fmla="*/ 0 h 1"/>
              <a:gd name="T11" fmla="*/ 4944 w 4944"/>
              <a:gd name="T12" fmla="*/ 1 h 1"/>
            </a:gdLst>
            <a:ahLst/>
            <a:cxnLst>
              <a:cxn ang="T6">
                <a:pos x="T0" y="T1"/>
              </a:cxn>
              <a:cxn ang="T7">
                <a:pos x="T2" y="T3"/>
              </a:cxn>
              <a:cxn ang="T8">
                <a:pos x="T4" y="T5"/>
              </a:cxn>
            </a:cxnLst>
            <a:rect l="T9" t="T10" r="T11" b="T12"/>
            <a:pathLst>
              <a:path w="4944" h="1">
                <a:moveTo>
                  <a:pt x="0" y="0"/>
                </a:moveTo>
                <a:lnTo>
                  <a:pt x="2488" y="0"/>
                </a:lnTo>
                <a:lnTo>
                  <a:pt x="4944" y="0"/>
                </a:lnTo>
              </a:path>
            </a:pathLst>
          </a:custGeom>
          <a:noFill/>
          <a:ln w="76200">
            <a:solidFill>
              <a:schemeClr val="bg1"/>
            </a:solidFill>
            <a:round/>
            <a:headEnd type="triangle" w="med" len="med"/>
            <a:tailEnd type="triangle" w="med" len="med"/>
          </a:ln>
        </p:spPr>
        <p:txBody>
          <a:bodyPr/>
          <a:lstStyle/>
          <a:p>
            <a:endParaRPr lang="en-US" dirty="0">
              <a:solidFill>
                <a:schemeClr val="bg1"/>
              </a:solidFill>
            </a:endParaRPr>
          </a:p>
        </p:txBody>
      </p:sp>
      <p:sp>
        <p:nvSpPr>
          <p:cNvPr id="24584" name="Text Box 5"/>
          <p:cNvSpPr txBox="1">
            <a:spLocks noChangeArrowheads="1"/>
          </p:cNvSpPr>
          <p:nvPr/>
        </p:nvSpPr>
        <p:spPr bwMode="auto">
          <a:xfrm>
            <a:off x="381000" y="2833688"/>
            <a:ext cx="8534400" cy="366712"/>
          </a:xfrm>
          <a:prstGeom prst="rect">
            <a:avLst/>
          </a:prstGeom>
          <a:noFill/>
          <a:ln w="9525">
            <a:noFill/>
            <a:miter lim="800000"/>
            <a:headEnd/>
            <a:tailEnd/>
          </a:ln>
        </p:spPr>
        <p:txBody>
          <a:bodyPr>
            <a:spAutoFit/>
          </a:bodyPr>
          <a:lstStyle/>
          <a:p>
            <a:pPr eaLnBrk="1" hangingPunct="1">
              <a:spcBef>
                <a:spcPct val="50000"/>
              </a:spcBef>
            </a:pPr>
            <a:r>
              <a:rPr lang="en-US" dirty="0" smtClean="0">
                <a:solidFill>
                  <a:schemeClr val="bg1"/>
                </a:solidFill>
                <a:latin typeface="Arial" charset="0"/>
              </a:rPr>
              <a:t>Individualist </a:t>
            </a:r>
            <a:r>
              <a:rPr lang="en-US" dirty="0" smtClean="0">
                <a:latin typeface="Arial" charset="0"/>
              </a:rPr>
              <a:t>                                                                                              </a:t>
            </a:r>
            <a:r>
              <a:rPr lang="en-US" dirty="0" smtClean="0">
                <a:solidFill>
                  <a:schemeClr val="bg1"/>
                </a:solidFill>
                <a:latin typeface="Arial" charset="0"/>
              </a:rPr>
              <a:t>Collectivist</a:t>
            </a:r>
            <a:endParaRPr lang="en-US" dirty="0">
              <a:solidFill>
                <a:schemeClr val="bg1"/>
              </a:solidFill>
              <a:latin typeface="Arial" charset="0"/>
            </a:endParaRPr>
          </a:p>
        </p:txBody>
      </p:sp>
      <p:sp>
        <p:nvSpPr>
          <p:cNvPr id="24585" name="Line 6"/>
          <p:cNvSpPr>
            <a:spLocks noChangeShapeType="1"/>
          </p:cNvSpPr>
          <p:nvPr/>
        </p:nvSpPr>
        <p:spPr bwMode="auto">
          <a:xfrm>
            <a:off x="4572000" y="2590800"/>
            <a:ext cx="0" cy="304800"/>
          </a:xfrm>
          <a:prstGeom prst="line">
            <a:avLst/>
          </a:prstGeom>
          <a:noFill/>
          <a:ln w="76200">
            <a:solidFill>
              <a:schemeClr val="bg1"/>
            </a:solidFill>
            <a:round/>
            <a:headEnd/>
            <a:tailEnd/>
          </a:ln>
        </p:spPr>
        <p:txBody>
          <a:bodyPr/>
          <a:lstStyle/>
          <a:p>
            <a:endParaRPr lang="en-US"/>
          </a:p>
        </p:txBody>
      </p:sp>
      <p:sp>
        <p:nvSpPr>
          <p:cNvPr id="112" name="Text Box 34"/>
          <p:cNvSpPr txBox="1">
            <a:spLocks noChangeArrowheads="1"/>
          </p:cNvSpPr>
          <p:nvPr/>
        </p:nvSpPr>
        <p:spPr bwMode="auto">
          <a:xfrm>
            <a:off x="381000" y="3332163"/>
            <a:ext cx="6858000" cy="523875"/>
          </a:xfrm>
          <a:prstGeom prst="rect">
            <a:avLst/>
          </a:prstGeom>
          <a:noFill/>
          <a:ln w="9525">
            <a:noFill/>
            <a:miter lim="800000"/>
            <a:headEnd/>
            <a:tailEnd/>
          </a:ln>
          <a:effectLst/>
        </p:spPr>
        <p:txBody>
          <a:bodyPr>
            <a:spAutoFit/>
          </a:bodyPr>
          <a:lstStyle/>
          <a:p>
            <a:pPr marL="342900" indent="-342900" eaLnBrk="1" hangingPunct="1">
              <a:spcBef>
                <a:spcPct val="20000"/>
              </a:spcBef>
              <a:buClr>
                <a:schemeClr val="hlink"/>
              </a:buClr>
              <a:buSzPct val="120000"/>
              <a:defRPr/>
            </a:pPr>
            <a:r>
              <a:rPr lang="en-US" sz="2800" kern="0" dirty="0" smtClean="0">
                <a:solidFill>
                  <a:schemeClr val="bg1"/>
                </a:solidFill>
                <a:effectLst>
                  <a:outerShdw blurRad="38100" dist="38100" dir="2700000" algn="tl">
                    <a:srgbClr val="000000"/>
                  </a:outerShdw>
                </a:effectLst>
                <a:latin typeface="+mn-lt"/>
              </a:rPr>
              <a:t>Power Distance</a:t>
            </a:r>
            <a:endParaRPr lang="en-US" sz="2800" kern="0" dirty="0">
              <a:solidFill>
                <a:schemeClr val="bg1"/>
              </a:solidFill>
              <a:effectLst>
                <a:outerShdw blurRad="38100" dist="38100" dir="2700000" algn="tl">
                  <a:srgbClr val="000000"/>
                </a:outerShdw>
              </a:effectLst>
              <a:latin typeface="+mn-lt"/>
            </a:endParaRPr>
          </a:p>
        </p:txBody>
      </p:sp>
      <p:sp>
        <p:nvSpPr>
          <p:cNvPr id="24587" name="Text Box 35"/>
          <p:cNvSpPr txBox="1">
            <a:spLocks noChangeArrowheads="1"/>
          </p:cNvSpPr>
          <p:nvPr/>
        </p:nvSpPr>
        <p:spPr bwMode="auto">
          <a:xfrm>
            <a:off x="381000" y="4267200"/>
            <a:ext cx="7772400" cy="366713"/>
          </a:xfrm>
          <a:prstGeom prst="rect">
            <a:avLst/>
          </a:prstGeom>
          <a:noFill/>
          <a:ln w="9525">
            <a:noFill/>
            <a:miter lim="800000"/>
            <a:headEnd/>
            <a:tailEnd/>
          </a:ln>
        </p:spPr>
        <p:txBody>
          <a:bodyPr>
            <a:spAutoFit/>
          </a:bodyPr>
          <a:lstStyle/>
          <a:p>
            <a:pPr eaLnBrk="1" hangingPunct="1">
              <a:spcBef>
                <a:spcPct val="50000"/>
              </a:spcBef>
            </a:pPr>
            <a:endParaRPr lang="en-US">
              <a:latin typeface="Arial" charset="0"/>
            </a:endParaRPr>
          </a:p>
        </p:txBody>
      </p:sp>
      <p:sp>
        <p:nvSpPr>
          <p:cNvPr id="24588" name="Freeform 36"/>
          <p:cNvSpPr>
            <a:spLocks/>
          </p:cNvSpPr>
          <p:nvPr/>
        </p:nvSpPr>
        <p:spPr bwMode="auto">
          <a:xfrm>
            <a:off x="304800" y="4189413"/>
            <a:ext cx="8610600" cy="77787"/>
          </a:xfrm>
          <a:custGeom>
            <a:avLst/>
            <a:gdLst>
              <a:gd name="T0" fmla="*/ 0 w 4944"/>
              <a:gd name="T1" fmla="*/ 0 h 1"/>
              <a:gd name="T2" fmla="*/ 2147483647 w 4944"/>
              <a:gd name="T3" fmla="*/ 0 h 1"/>
              <a:gd name="T4" fmla="*/ 2147483647 w 4944"/>
              <a:gd name="T5" fmla="*/ 0 h 1"/>
              <a:gd name="T6" fmla="*/ 0 60000 65536"/>
              <a:gd name="T7" fmla="*/ 0 60000 65536"/>
              <a:gd name="T8" fmla="*/ 0 60000 65536"/>
              <a:gd name="T9" fmla="*/ 0 w 4944"/>
              <a:gd name="T10" fmla="*/ 0 h 1"/>
              <a:gd name="T11" fmla="*/ 4944 w 4944"/>
              <a:gd name="T12" fmla="*/ 1 h 1"/>
            </a:gdLst>
            <a:ahLst/>
            <a:cxnLst>
              <a:cxn ang="T6">
                <a:pos x="T0" y="T1"/>
              </a:cxn>
              <a:cxn ang="T7">
                <a:pos x="T2" y="T3"/>
              </a:cxn>
              <a:cxn ang="T8">
                <a:pos x="T4" y="T5"/>
              </a:cxn>
            </a:cxnLst>
            <a:rect l="T9" t="T10" r="T11" b="T12"/>
            <a:pathLst>
              <a:path w="4944" h="1">
                <a:moveTo>
                  <a:pt x="0" y="0"/>
                </a:moveTo>
                <a:lnTo>
                  <a:pt x="2488" y="0"/>
                </a:lnTo>
                <a:lnTo>
                  <a:pt x="4944" y="0"/>
                </a:lnTo>
              </a:path>
            </a:pathLst>
          </a:custGeom>
          <a:noFill/>
          <a:ln w="76200">
            <a:solidFill>
              <a:schemeClr val="bg1"/>
            </a:solidFill>
            <a:round/>
            <a:headEnd type="triangle" w="med" len="med"/>
            <a:tailEnd type="triangle" w="med" len="med"/>
          </a:ln>
        </p:spPr>
        <p:txBody>
          <a:bodyPr/>
          <a:lstStyle/>
          <a:p>
            <a:endParaRPr lang="en-US"/>
          </a:p>
        </p:txBody>
      </p:sp>
      <p:sp>
        <p:nvSpPr>
          <p:cNvPr id="24589" name="Line 37"/>
          <p:cNvSpPr>
            <a:spLocks noChangeShapeType="1"/>
          </p:cNvSpPr>
          <p:nvPr/>
        </p:nvSpPr>
        <p:spPr bwMode="auto">
          <a:xfrm>
            <a:off x="4572000" y="5334000"/>
            <a:ext cx="0" cy="304800"/>
          </a:xfrm>
          <a:prstGeom prst="line">
            <a:avLst/>
          </a:prstGeom>
          <a:noFill/>
          <a:ln w="76200">
            <a:solidFill>
              <a:schemeClr val="bg1"/>
            </a:solidFill>
            <a:round/>
            <a:headEnd/>
            <a:tailEnd/>
          </a:ln>
        </p:spPr>
        <p:txBody>
          <a:bodyPr/>
          <a:lstStyle/>
          <a:p>
            <a:endParaRPr lang="en-US"/>
          </a:p>
        </p:txBody>
      </p:sp>
      <p:sp>
        <p:nvSpPr>
          <p:cNvPr id="24590" name="Text Box 38"/>
          <p:cNvSpPr txBox="1">
            <a:spLocks noChangeArrowheads="1"/>
          </p:cNvSpPr>
          <p:nvPr/>
        </p:nvSpPr>
        <p:spPr bwMode="auto">
          <a:xfrm>
            <a:off x="381000" y="4278313"/>
            <a:ext cx="8382000" cy="369332"/>
          </a:xfrm>
          <a:prstGeom prst="rect">
            <a:avLst/>
          </a:prstGeom>
          <a:noFill/>
          <a:ln w="9525">
            <a:noFill/>
            <a:miter lim="800000"/>
            <a:headEnd/>
            <a:tailEnd/>
          </a:ln>
        </p:spPr>
        <p:txBody>
          <a:bodyPr>
            <a:spAutoFit/>
          </a:bodyPr>
          <a:lstStyle/>
          <a:p>
            <a:pPr eaLnBrk="1" hangingPunct="1">
              <a:spcBef>
                <a:spcPct val="50000"/>
              </a:spcBef>
            </a:pPr>
            <a:r>
              <a:rPr lang="en-US" dirty="0" smtClean="0">
                <a:solidFill>
                  <a:schemeClr val="bg1"/>
                </a:solidFill>
                <a:latin typeface="Arial" charset="0"/>
              </a:rPr>
              <a:t>Low </a:t>
            </a:r>
            <a:r>
              <a:rPr lang="en-US" dirty="0">
                <a:latin typeface="Arial" charset="0"/>
              </a:rPr>
              <a:t>					      </a:t>
            </a:r>
            <a:r>
              <a:rPr lang="en-US" dirty="0" smtClean="0">
                <a:latin typeface="Arial" charset="0"/>
              </a:rPr>
              <a:t>	</a:t>
            </a:r>
            <a:r>
              <a:rPr lang="en-US" dirty="0" smtClean="0">
                <a:solidFill>
                  <a:schemeClr val="bg1"/>
                </a:solidFill>
                <a:latin typeface="Arial" charset="0"/>
              </a:rPr>
              <a:t>         		      High</a:t>
            </a:r>
            <a:endParaRPr lang="en-US" dirty="0">
              <a:solidFill>
                <a:schemeClr val="bg1"/>
              </a:solidFill>
              <a:latin typeface="Arial" charset="0"/>
            </a:endParaRPr>
          </a:p>
        </p:txBody>
      </p:sp>
      <p:sp>
        <p:nvSpPr>
          <p:cNvPr id="24591" name="Text Box 39"/>
          <p:cNvSpPr txBox="1">
            <a:spLocks noChangeArrowheads="1"/>
          </p:cNvSpPr>
          <p:nvPr/>
        </p:nvSpPr>
        <p:spPr bwMode="auto">
          <a:xfrm>
            <a:off x="457200" y="4648200"/>
            <a:ext cx="4343400" cy="366713"/>
          </a:xfrm>
          <a:prstGeom prst="rect">
            <a:avLst/>
          </a:prstGeom>
          <a:noFill/>
          <a:ln w="9525">
            <a:noFill/>
            <a:miter lim="800000"/>
            <a:headEnd/>
            <a:tailEnd/>
          </a:ln>
        </p:spPr>
        <p:txBody>
          <a:bodyPr>
            <a:spAutoFit/>
          </a:bodyPr>
          <a:lstStyle/>
          <a:p>
            <a:pPr eaLnBrk="1" hangingPunct="1">
              <a:spcBef>
                <a:spcPct val="50000"/>
              </a:spcBef>
            </a:pPr>
            <a:endParaRPr lang="en-US">
              <a:latin typeface="Arial" charset="0"/>
            </a:endParaRPr>
          </a:p>
        </p:txBody>
      </p:sp>
      <p:sp>
        <p:nvSpPr>
          <p:cNvPr id="205" name="Rectangle 204"/>
          <p:cNvSpPr/>
          <p:nvPr/>
        </p:nvSpPr>
        <p:spPr>
          <a:xfrm>
            <a:off x="381000" y="4703763"/>
            <a:ext cx="8153400" cy="523875"/>
          </a:xfrm>
          <a:prstGeom prst="rect">
            <a:avLst/>
          </a:prstGeom>
        </p:spPr>
        <p:txBody>
          <a:bodyPr>
            <a:spAutoFit/>
          </a:bodyPr>
          <a:lstStyle/>
          <a:p>
            <a:pPr marL="342900" indent="-342900" eaLnBrk="1" hangingPunct="1">
              <a:spcBef>
                <a:spcPct val="20000"/>
              </a:spcBef>
              <a:buClr>
                <a:schemeClr val="hlink"/>
              </a:buClr>
              <a:buSzPct val="120000"/>
              <a:defRPr/>
            </a:pPr>
            <a:r>
              <a:rPr lang="en-US" sz="2800" kern="0" dirty="0" smtClean="0">
                <a:solidFill>
                  <a:schemeClr val="bg1"/>
                </a:solidFill>
                <a:effectLst>
                  <a:outerShdw blurRad="38100" dist="38100" dir="2700000" algn="tl">
                    <a:srgbClr val="000000"/>
                  </a:outerShdw>
                </a:effectLst>
                <a:latin typeface="+mn-lt"/>
              </a:rPr>
              <a:t>Concept of Time</a:t>
            </a:r>
            <a:endParaRPr lang="en-US" sz="2800" kern="0" dirty="0">
              <a:solidFill>
                <a:schemeClr val="bg1"/>
              </a:solidFill>
              <a:effectLst>
                <a:outerShdw blurRad="38100" dist="38100" dir="2700000" algn="tl">
                  <a:srgbClr val="000000"/>
                </a:outerShdw>
              </a:effectLst>
              <a:latin typeface="+mn-lt"/>
            </a:endParaRPr>
          </a:p>
        </p:txBody>
      </p:sp>
      <p:sp>
        <p:nvSpPr>
          <p:cNvPr id="24593" name="Freeform 36"/>
          <p:cNvSpPr>
            <a:spLocks/>
          </p:cNvSpPr>
          <p:nvPr/>
        </p:nvSpPr>
        <p:spPr bwMode="auto">
          <a:xfrm>
            <a:off x="381000" y="5484813"/>
            <a:ext cx="8610600" cy="77787"/>
          </a:xfrm>
          <a:custGeom>
            <a:avLst/>
            <a:gdLst>
              <a:gd name="T0" fmla="*/ 0 w 4944"/>
              <a:gd name="T1" fmla="*/ 0 h 1"/>
              <a:gd name="T2" fmla="*/ 2147483647 w 4944"/>
              <a:gd name="T3" fmla="*/ 0 h 1"/>
              <a:gd name="T4" fmla="*/ 2147483647 w 4944"/>
              <a:gd name="T5" fmla="*/ 0 h 1"/>
              <a:gd name="T6" fmla="*/ 0 60000 65536"/>
              <a:gd name="T7" fmla="*/ 0 60000 65536"/>
              <a:gd name="T8" fmla="*/ 0 60000 65536"/>
              <a:gd name="T9" fmla="*/ 0 w 4944"/>
              <a:gd name="T10" fmla="*/ 0 h 1"/>
              <a:gd name="T11" fmla="*/ 4944 w 4944"/>
              <a:gd name="T12" fmla="*/ 1 h 1"/>
            </a:gdLst>
            <a:ahLst/>
            <a:cxnLst>
              <a:cxn ang="T6">
                <a:pos x="T0" y="T1"/>
              </a:cxn>
              <a:cxn ang="T7">
                <a:pos x="T2" y="T3"/>
              </a:cxn>
              <a:cxn ang="T8">
                <a:pos x="T4" y="T5"/>
              </a:cxn>
            </a:cxnLst>
            <a:rect l="T9" t="T10" r="T11" b="T12"/>
            <a:pathLst>
              <a:path w="4944" h="1">
                <a:moveTo>
                  <a:pt x="0" y="0"/>
                </a:moveTo>
                <a:lnTo>
                  <a:pt x="2488" y="0"/>
                </a:lnTo>
                <a:lnTo>
                  <a:pt x="4944" y="0"/>
                </a:lnTo>
              </a:path>
            </a:pathLst>
          </a:custGeom>
          <a:noFill/>
          <a:ln w="76200">
            <a:solidFill>
              <a:schemeClr val="bg1"/>
            </a:solidFill>
            <a:round/>
            <a:headEnd type="triangle" w="med" len="med"/>
            <a:tailEnd type="triangle" w="med" len="med"/>
          </a:ln>
        </p:spPr>
        <p:txBody>
          <a:bodyPr/>
          <a:lstStyle/>
          <a:p>
            <a:endParaRPr lang="en-US"/>
          </a:p>
        </p:txBody>
      </p:sp>
      <p:sp>
        <p:nvSpPr>
          <p:cNvPr id="24594" name="Line 37"/>
          <p:cNvSpPr>
            <a:spLocks noChangeShapeType="1"/>
          </p:cNvSpPr>
          <p:nvPr/>
        </p:nvSpPr>
        <p:spPr bwMode="auto">
          <a:xfrm>
            <a:off x="4572000" y="4038600"/>
            <a:ext cx="0" cy="304800"/>
          </a:xfrm>
          <a:prstGeom prst="line">
            <a:avLst/>
          </a:prstGeom>
          <a:noFill/>
          <a:ln w="76200">
            <a:solidFill>
              <a:schemeClr val="bg1"/>
            </a:solidFill>
            <a:round/>
            <a:headEnd/>
            <a:tailEnd/>
          </a:ln>
        </p:spPr>
        <p:txBody>
          <a:bodyPr/>
          <a:lstStyle/>
          <a:p>
            <a:endParaRPr lang="en-US"/>
          </a:p>
        </p:txBody>
      </p:sp>
      <p:sp>
        <p:nvSpPr>
          <p:cNvPr id="24595" name="Text Box 38"/>
          <p:cNvSpPr txBox="1">
            <a:spLocks noChangeArrowheads="1"/>
          </p:cNvSpPr>
          <p:nvPr/>
        </p:nvSpPr>
        <p:spPr bwMode="auto">
          <a:xfrm>
            <a:off x="533400" y="5649913"/>
            <a:ext cx="8382000" cy="369332"/>
          </a:xfrm>
          <a:prstGeom prst="rect">
            <a:avLst/>
          </a:prstGeom>
          <a:noFill/>
          <a:ln w="9525">
            <a:noFill/>
            <a:miter lim="800000"/>
            <a:headEnd/>
            <a:tailEnd/>
          </a:ln>
        </p:spPr>
        <p:txBody>
          <a:bodyPr>
            <a:spAutoFit/>
          </a:bodyPr>
          <a:lstStyle/>
          <a:p>
            <a:pPr eaLnBrk="1" hangingPunct="1">
              <a:spcBef>
                <a:spcPct val="50000"/>
              </a:spcBef>
            </a:pPr>
            <a:r>
              <a:rPr lang="en-US" dirty="0" err="1" smtClean="0">
                <a:solidFill>
                  <a:schemeClr val="bg1"/>
                </a:solidFill>
                <a:latin typeface="Arial" charset="0"/>
              </a:rPr>
              <a:t>Monochronic</a:t>
            </a:r>
            <a:r>
              <a:rPr lang="en-US" dirty="0" smtClean="0">
                <a:latin typeface="Arial" charset="0"/>
              </a:rPr>
              <a:t>					                     </a:t>
            </a:r>
            <a:r>
              <a:rPr lang="en-US" dirty="0" err="1" smtClean="0">
                <a:solidFill>
                  <a:schemeClr val="bg1"/>
                </a:solidFill>
                <a:latin typeface="Arial" charset="0"/>
              </a:rPr>
              <a:t>Polychronic</a:t>
            </a:r>
            <a:endParaRPr lang="en-US" dirty="0">
              <a:latin typeface="Arial" charset="0"/>
            </a:endParaRPr>
          </a:p>
        </p:txBody>
      </p:sp>
      <p:pic>
        <p:nvPicPr>
          <p:cNvPr id="24596" name="Content Placeholder 5" descr="globe with cream background copy.jpg"/>
          <p:cNvPicPr>
            <a:picLocks noGrp="1" noChangeAspect="1"/>
          </p:cNvPicPr>
          <p:nvPr/>
        </p:nvPicPr>
        <p:blipFill>
          <a:blip r:embed="rId3" cstate="screen"/>
          <a:srcRect/>
          <a:stretch>
            <a:fillRect/>
          </a:stretch>
        </p:blipFill>
        <p:spPr bwMode="auto">
          <a:xfrm>
            <a:off x="0" y="0"/>
            <a:ext cx="2054225"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p:cNvSpPr txBox="1">
            <a:spLocks/>
          </p:cNvSpPr>
          <p:nvPr/>
        </p:nvSpPr>
        <p:spPr bwMode="auto">
          <a:xfrm>
            <a:off x="2057400" y="0"/>
            <a:ext cx="7086600" cy="1692275"/>
          </a:xfrm>
          <a:prstGeom prst="rect">
            <a:avLst/>
          </a:prstGeom>
          <a:solidFill>
            <a:srgbClr val="C9BC92"/>
          </a:solidFill>
          <a:ln w="9525">
            <a:noFill/>
            <a:miter lim="800000"/>
            <a:headEnd/>
            <a:tailEnd/>
          </a:ln>
          <a:effectLst/>
        </p:spPr>
        <p:txBody>
          <a:bodyPr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r>
              <a:rPr lang="en-US" sz="4400" kern="0" dirty="0">
                <a:solidFill>
                  <a:srgbClr val="F8F1D8"/>
                </a:solidFill>
                <a:effectLst>
                  <a:outerShdw blurRad="38100" dist="38100" dir="2700000" algn="tl">
                    <a:srgbClr val="000000"/>
                  </a:outerShdw>
                </a:effectLst>
                <a:latin typeface="+mj-lt"/>
                <a:ea typeface="+mj-ea"/>
                <a:cs typeface="+mj-cs"/>
              </a:rPr>
              <a:t>               </a:t>
            </a:r>
          </a:p>
        </p:txBody>
      </p:sp>
      <p:sp>
        <p:nvSpPr>
          <p:cNvPr id="80" name="Rectangle 2"/>
          <p:cNvSpPr>
            <a:spLocks noGrp="1" noChangeArrowheads="1"/>
          </p:cNvSpPr>
          <p:nvPr>
            <p:ph type="title"/>
          </p:nvPr>
        </p:nvSpPr>
        <p:spPr>
          <a:xfrm>
            <a:off x="2057400" y="76200"/>
            <a:ext cx="7086600" cy="1384300"/>
          </a:xfrm>
        </p:spPr>
        <p:txBody>
          <a:bodyPr/>
          <a:lstStyle/>
          <a:p>
            <a:pPr algn="ctr" eaLnBrk="1" hangingPunct="1">
              <a:defRPr/>
            </a:pPr>
            <a:r>
              <a:rPr lang="en-US" sz="4000" kern="0" dirty="0" smtClean="0">
                <a:solidFill>
                  <a:srgbClr val="156937"/>
                </a:solidFill>
                <a:effectLst>
                  <a:outerShdw blurRad="38100" dist="38100" dir="2700000" algn="tl">
                    <a:srgbClr val="000000"/>
                  </a:outerShdw>
                </a:effectLst>
                <a:ea typeface="+mj-ea"/>
                <a:cs typeface="+mj-cs"/>
              </a:rPr>
              <a:t>Personal Cultural Scales</a:t>
            </a:r>
          </a:p>
        </p:txBody>
      </p:sp>
      <p:sp>
        <p:nvSpPr>
          <p:cNvPr id="78" name="Date Placeholder 3"/>
          <p:cNvSpPr>
            <a:spLocks noGrp="1"/>
          </p:cNvSpPr>
          <p:nvPr>
            <p:ph type="dt" sz="half" idx="10"/>
          </p:nvPr>
        </p:nvSpPr>
        <p:spPr/>
        <p:txBody>
          <a:bodyPr/>
          <a:lstStyle/>
          <a:p>
            <a:pPr>
              <a:defRPr/>
            </a:pPr>
            <a:fld id="{C7547EA7-6F5B-4936-8531-5B1FE8F0BAD5}" type="datetime1">
              <a:rPr lang="en-US"/>
              <a:pPr>
                <a:defRPr/>
              </a:pPr>
              <a:t>11/28/2011</a:t>
            </a:fld>
            <a:endParaRPr lang="en-US"/>
          </a:p>
        </p:txBody>
      </p:sp>
      <p:sp>
        <p:nvSpPr>
          <p:cNvPr id="79" name="Slide Number Placeholder 5"/>
          <p:cNvSpPr>
            <a:spLocks noGrp="1"/>
          </p:cNvSpPr>
          <p:nvPr>
            <p:ph type="sldNum" sz="quarter" idx="12"/>
          </p:nvPr>
        </p:nvSpPr>
        <p:spPr/>
        <p:txBody>
          <a:bodyPr/>
          <a:lstStyle/>
          <a:p>
            <a:pPr>
              <a:defRPr/>
            </a:pPr>
            <a:fld id="{D7BF60C1-83C0-4158-B34F-E65911DBB9BC}" type="slidenum">
              <a:rPr lang="en-US"/>
              <a:pPr>
                <a:defRPr/>
              </a:pPr>
              <a:t>17</a:t>
            </a:fld>
            <a:endParaRPr lang="en-US"/>
          </a:p>
        </p:txBody>
      </p:sp>
      <p:sp>
        <p:nvSpPr>
          <p:cNvPr id="81" name="Rectangle 3"/>
          <p:cNvSpPr txBox="1">
            <a:spLocks noChangeArrowheads="1"/>
          </p:cNvSpPr>
          <p:nvPr/>
        </p:nvSpPr>
        <p:spPr bwMode="auto">
          <a:xfrm>
            <a:off x="381000" y="1981200"/>
            <a:ext cx="8229600" cy="6096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120000"/>
              <a:defRPr/>
            </a:pPr>
            <a:r>
              <a:rPr lang="en-US" sz="2800" kern="0" dirty="0" smtClean="0">
                <a:solidFill>
                  <a:schemeClr val="bg1"/>
                </a:solidFill>
                <a:effectLst>
                  <a:outerShdw blurRad="38100" dist="38100" dir="2700000" algn="tl">
                    <a:srgbClr val="000000"/>
                  </a:outerShdw>
                </a:effectLst>
                <a:latin typeface="+mn-lt"/>
              </a:rPr>
              <a:t>Degree of Directness</a:t>
            </a:r>
            <a:endParaRPr lang="en-US" sz="2800" kern="0" dirty="0">
              <a:solidFill>
                <a:schemeClr val="bg1"/>
              </a:solidFill>
              <a:effectLst>
                <a:outerShdw blurRad="38100" dist="38100" dir="2700000" algn="tl">
                  <a:srgbClr val="000000"/>
                </a:outerShdw>
              </a:effectLst>
              <a:latin typeface="+mn-lt"/>
            </a:endParaRPr>
          </a:p>
          <a:p>
            <a:pPr marL="342900" indent="-342900" eaLnBrk="1" hangingPunct="1">
              <a:spcBef>
                <a:spcPct val="20000"/>
              </a:spcBef>
              <a:buClr>
                <a:schemeClr val="hlink"/>
              </a:buClr>
              <a:buSzPct val="120000"/>
              <a:buFont typeface="Wingdings" pitchFamily="2" charset="2"/>
              <a:buChar char="§"/>
              <a:defRPr/>
            </a:pPr>
            <a:endParaRPr lang="en-US" sz="3000" kern="0" dirty="0">
              <a:effectLst>
                <a:outerShdw blurRad="38100" dist="38100" dir="2700000" algn="tl">
                  <a:srgbClr val="000000"/>
                </a:outerShdw>
              </a:effectLst>
              <a:latin typeface="Arial" charset="0"/>
            </a:endParaRPr>
          </a:p>
          <a:p>
            <a:pPr marL="342900" indent="-342900" eaLnBrk="1" hangingPunct="1">
              <a:spcBef>
                <a:spcPct val="20000"/>
              </a:spcBef>
              <a:buClr>
                <a:schemeClr val="hlink"/>
              </a:buClr>
              <a:buSzPct val="120000"/>
              <a:buFont typeface="Wingdings" pitchFamily="2" charset="2"/>
              <a:buChar char="§"/>
              <a:defRPr/>
            </a:pPr>
            <a:endParaRPr lang="en-US" sz="3000" kern="0" dirty="0">
              <a:effectLst>
                <a:outerShdw blurRad="38100" dist="38100" dir="2700000" algn="tl">
                  <a:srgbClr val="000000"/>
                </a:outerShdw>
              </a:effectLst>
              <a:latin typeface="Arial" charset="0"/>
            </a:endParaRPr>
          </a:p>
          <a:p>
            <a:pPr marL="342900" indent="-342900" eaLnBrk="1" hangingPunct="1">
              <a:spcBef>
                <a:spcPct val="20000"/>
              </a:spcBef>
              <a:buClr>
                <a:schemeClr val="hlink"/>
              </a:buClr>
              <a:buSzPct val="120000"/>
              <a:buFont typeface="Wingdings" pitchFamily="2" charset="2"/>
              <a:buChar char="§"/>
              <a:defRPr/>
            </a:pPr>
            <a:endParaRPr lang="en-US" sz="3000" kern="0" dirty="0">
              <a:effectLst>
                <a:outerShdw blurRad="38100" dist="38100" dir="2700000" algn="tl">
                  <a:srgbClr val="000000"/>
                </a:outerShdw>
              </a:effectLst>
              <a:latin typeface="Arial" charset="0"/>
            </a:endParaRPr>
          </a:p>
          <a:p>
            <a:pPr marL="342900" indent="-342900" eaLnBrk="1" hangingPunct="1">
              <a:spcBef>
                <a:spcPct val="20000"/>
              </a:spcBef>
              <a:buClr>
                <a:schemeClr val="hlink"/>
              </a:buClr>
              <a:buSzPct val="120000"/>
              <a:buFont typeface="Wingdings" pitchFamily="2" charset="2"/>
              <a:buChar char="§"/>
              <a:defRPr/>
            </a:pPr>
            <a:endParaRPr lang="en-US" sz="3000" kern="0" dirty="0">
              <a:effectLst>
                <a:outerShdw blurRad="38100" dist="38100" dir="2700000" algn="tl">
                  <a:srgbClr val="000000"/>
                </a:outerShdw>
              </a:effectLst>
              <a:latin typeface="Arial" charset="0"/>
            </a:endParaRPr>
          </a:p>
          <a:p>
            <a:pPr marL="342900" indent="-342900" eaLnBrk="1" hangingPunct="1">
              <a:spcBef>
                <a:spcPct val="20000"/>
              </a:spcBef>
              <a:buClr>
                <a:schemeClr val="hlink"/>
              </a:buClr>
              <a:buSzPct val="120000"/>
              <a:buFont typeface="Wingdings" pitchFamily="2" charset="2"/>
              <a:buChar char="§"/>
              <a:defRPr/>
            </a:pPr>
            <a:endParaRPr lang="en-US" sz="3000" kern="0" dirty="0">
              <a:effectLst>
                <a:outerShdw blurRad="38100" dist="38100" dir="2700000" algn="tl">
                  <a:srgbClr val="000000"/>
                </a:outerShdw>
              </a:effectLst>
              <a:latin typeface="Arial" charset="0"/>
            </a:endParaRPr>
          </a:p>
          <a:p>
            <a:pPr marL="342900" indent="-342900" eaLnBrk="1" hangingPunct="1">
              <a:spcBef>
                <a:spcPct val="50000"/>
              </a:spcBef>
              <a:buClr>
                <a:schemeClr val="hlink"/>
              </a:buClr>
              <a:buSzPct val="120000"/>
              <a:defRPr/>
            </a:pPr>
            <a:r>
              <a:rPr lang="en-US" kern="0" dirty="0">
                <a:effectLst>
                  <a:outerShdw blurRad="38100" dist="38100" dir="2700000" algn="tl">
                    <a:srgbClr val="000000"/>
                  </a:outerShdw>
                </a:effectLst>
                <a:latin typeface="Arial" charset="0"/>
              </a:rPr>
              <a:t>						</a:t>
            </a:r>
          </a:p>
        </p:txBody>
      </p:sp>
      <p:sp>
        <p:nvSpPr>
          <p:cNvPr id="24583" name="Freeform 4"/>
          <p:cNvSpPr>
            <a:spLocks/>
          </p:cNvSpPr>
          <p:nvPr/>
        </p:nvSpPr>
        <p:spPr bwMode="auto">
          <a:xfrm>
            <a:off x="304800" y="2741613"/>
            <a:ext cx="8610600" cy="77787"/>
          </a:xfrm>
          <a:custGeom>
            <a:avLst/>
            <a:gdLst>
              <a:gd name="T0" fmla="*/ 0 w 4944"/>
              <a:gd name="T1" fmla="*/ 0 h 1"/>
              <a:gd name="T2" fmla="*/ 2147483647 w 4944"/>
              <a:gd name="T3" fmla="*/ 0 h 1"/>
              <a:gd name="T4" fmla="*/ 2147483647 w 4944"/>
              <a:gd name="T5" fmla="*/ 0 h 1"/>
              <a:gd name="T6" fmla="*/ 0 60000 65536"/>
              <a:gd name="T7" fmla="*/ 0 60000 65536"/>
              <a:gd name="T8" fmla="*/ 0 60000 65536"/>
              <a:gd name="T9" fmla="*/ 0 w 4944"/>
              <a:gd name="T10" fmla="*/ 0 h 1"/>
              <a:gd name="T11" fmla="*/ 4944 w 4944"/>
              <a:gd name="T12" fmla="*/ 1 h 1"/>
            </a:gdLst>
            <a:ahLst/>
            <a:cxnLst>
              <a:cxn ang="T6">
                <a:pos x="T0" y="T1"/>
              </a:cxn>
              <a:cxn ang="T7">
                <a:pos x="T2" y="T3"/>
              </a:cxn>
              <a:cxn ang="T8">
                <a:pos x="T4" y="T5"/>
              </a:cxn>
            </a:cxnLst>
            <a:rect l="T9" t="T10" r="T11" b="T12"/>
            <a:pathLst>
              <a:path w="4944" h="1">
                <a:moveTo>
                  <a:pt x="0" y="0"/>
                </a:moveTo>
                <a:lnTo>
                  <a:pt x="2488" y="0"/>
                </a:lnTo>
                <a:lnTo>
                  <a:pt x="4944" y="0"/>
                </a:lnTo>
              </a:path>
            </a:pathLst>
          </a:custGeom>
          <a:noFill/>
          <a:ln w="76200">
            <a:solidFill>
              <a:schemeClr val="bg1"/>
            </a:solidFill>
            <a:round/>
            <a:headEnd type="triangle" w="med" len="med"/>
            <a:tailEnd type="triangle" w="med" len="med"/>
          </a:ln>
        </p:spPr>
        <p:txBody>
          <a:bodyPr/>
          <a:lstStyle/>
          <a:p>
            <a:endParaRPr lang="en-US" dirty="0">
              <a:solidFill>
                <a:schemeClr val="bg1"/>
              </a:solidFill>
            </a:endParaRPr>
          </a:p>
        </p:txBody>
      </p:sp>
      <p:sp>
        <p:nvSpPr>
          <p:cNvPr id="24584" name="Text Box 5"/>
          <p:cNvSpPr txBox="1">
            <a:spLocks noChangeArrowheads="1"/>
          </p:cNvSpPr>
          <p:nvPr/>
        </p:nvSpPr>
        <p:spPr bwMode="auto">
          <a:xfrm>
            <a:off x="381000" y="2833688"/>
            <a:ext cx="8534400" cy="366712"/>
          </a:xfrm>
          <a:prstGeom prst="rect">
            <a:avLst/>
          </a:prstGeom>
          <a:noFill/>
          <a:ln w="9525">
            <a:noFill/>
            <a:miter lim="800000"/>
            <a:headEnd/>
            <a:tailEnd/>
          </a:ln>
        </p:spPr>
        <p:txBody>
          <a:bodyPr>
            <a:spAutoFit/>
          </a:bodyPr>
          <a:lstStyle/>
          <a:p>
            <a:pPr eaLnBrk="1" hangingPunct="1">
              <a:spcBef>
                <a:spcPct val="50000"/>
              </a:spcBef>
            </a:pPr>
            <a:r>
              <a:rPr lang="en-US" dirty="0" smtClean="0">
                <a:solidFill>
                  <a:schemeClr val="bg1"/>
                </a:solidFill>
                <a:latin typeface="Arial" charset="0"/>
              </a:rPr>
              <a:t>Direct    </a:t>
            </a:r>
            <a:r>
              <a:rPr lang="en-US" dirty="0" smtClean="0">
                <a:latin typeface="Arial" charset="0"/>
              </a:rPr>
              <a:t>                                                                                                          </a:t>
            </a:r>
            <a:r>
              <a:rPr lang="en-US" dirty="0" smtClean="0">
                <a:solidFill>
                  <a:schemeClr val="bg1"/>
                </a:solidFill>
                <a:latin typeface="Arial" charset="0"/>
              </a:rPr>
              <a:t>Indirect</a:t>
            </a:r>
            <a:endParaRPr lang="en-US" dirty="0">
              <a:solidFill>
                <a:schemeClr val="bg1"/>
              </a:solidFill>
              <a:latin typeface="Arial" charset="0"/>
            </a:endParaRPr>
          </a:p>
        </p:txBody>
      </p:sp>
      <p:sp>
        <p:nvSpPr>
          <p:cNvPr id="24585" name="Line 6"/>
          <p:cNvSpPr>
            <a:spLocks noChangeShapeType="1"/>
          </p:cNvSpPr>
          <p:nvPr/>
        </p:nvSpPr>
        <p:spPr bwMode="auto">
          <a:xfrm>
            <a:off x="4572000" y="2590800"/>
            <a:ext cx="0" cy="304800"/>
          </a:xfrm>
          <a:prstGeom prst="line">
            <a:avLst/>
          </a:prstGeom>
          <a:noFill/>
          <a:ln w="76200">
            <a:solidFill>
              <a:schemeClr val="bg1"/>
            </a:solidFill>
            <a:round/>
            <a:headEnd/>
            <a:tailEnd/>
          </a:ln>
        </p:spPr>
        <p:txBody>
          <a:bodyPr/>
          <a:lstStyle/>
          <a:p>
            <a:endParaRPr lang="en-US"/>
          </a:p>
        </p:txBody>
      </p:sp>
      <p:sp>
        <p:nvSpPr>
          <p:cNvPr id="112" name="Text Box 34"/>
          <p:cNvSpPr txBox="1">
            <a:spLocks noChangeArrowheads="1"/>
          </p:cNvSpPr>
          <p:nvPr/>
        </p:nvSpPr>
        <p:spPr bwMode="auto">
          <a:xfrm>
            <a:off x="381000" y="3332163"/>
            <a:ext cx="6858000" cy="523875"/>
          </a:xfrm>
          <a:prstGeom prst="rect">
            <a:avLst/>
          </a:prstGeom>
          <a:noFill/>
          <a:ln w="9525">
            <a:noFill/>
            <a:miter lim="800000"/>
            <a:headEnd/>
            <a:tailEnd/>
          </a:ln>
          <a:effectLst/>
        </p:spPr>
        <p:txBody>
          <a:bodyPr>
            <a:spAutoFit/>
          </a:bodyPr>
          <a:lstStyle/>
          <a:p>
            <a:pPr marL="342900" indent="-342900" eaLnBrk="1" hangingPunct="1">
              <a:spcBef>
                <a:spcPct val="20000"/>
              </a:spcBef>
              <a:buClr>
                <a:schemeClr val="hlink"/>
              </a:buClr>
              <a:buSzPct val="120000"/>
              <a:defRPr/>
            </a:pPr>
            <a:r>
              <a:rPr lang="en-US" sz="2800" kern="0" dirty="0" smtClean="0">
                <a:solidFill>
                  <a:schemeClr val="bg1"/>
                </a:solidFill>
                <a:effectLst>
                  <a:outerShdw blurRad="38100" dist="38100" dir="2700000" algn="tl">
                    <a:srgbClr val="000000"/>
                  </a:outerShdw>
                </a:effectLst>
                <a:latin typeface="+mn-lt"/>
              </a:rPr>
              <a:t>Attitude Toward Work</a:t>
            </a:r>
            <a:endParaRPr lang="en-US" sz="2800" kern="0" dirty="0">
              <a:solidFill>
                <a:schemeClr val="bg1"/>
              </a:solidFill>
              <a:effectLst>
                <a:outerShdw blurRad="38100" dist="38100" dir="2700000" algn="tl">
                  <a:srgbClr val="000000"/>
                </a:outerShdw>
              </a:effectLst>
              <a:latin typeface="+mn-lt"/>
            </a:endParaRPr>
          </a:p>
        </p:txBody>
      </p:sp>
      <p:sp>
        <p:nvSpPr>
          <p:cNvPr id="24587" name="Text Box 35"/>
          <p:cNvSpPr txBox="1">
            <a:spLocks noChangeArrowheads="1"/>
          </p:cNvSpPr>
          <p:nvPr/>
        </p:nvSpPr>
        <p:spPr bwMode="auto">
          <a:xfrm>
            <a:off x="381000" y="4267200"/>
            <a:ext cx="7772400" cy="366713"/>
          </a:xfrm>
          <a:prstGeom prst="rect">
            <a:avLst/>
          </a:prstGeom>
          <a:noFill/>
          <a:ln w="9525">
            <a:noFill/>
            <a:miter lim="800000"/>
            <a:headEnd/>
            <a:tailEnd/>
          </a:ln>
        </p:spPr>
        <p:txBody>
          <a:bodyPr>
            <a:spAutoFit/>
          </a:bodyPr>
          <a:lstStyle/>
          <a:p>
            <a:pPr eaLnBrk="1" hangingPunct="1">
              <a:spcBef>
                <a:spcPct val="50000"/>
              </a:spcBef>
            </a:pPr>
            <a:endParaRPr lang="en-US">
              <a:latin typeface="Arial" charset="0"/>
            </a:endParaRPr>
          </a:p>
        </p:txBody>
      </p:sp>
      <p:sp>
        <p:nvSpPr>
          <p:cNvPr id="24588" name="Freeform 36"/>
          <p:cNvSpPr>
            <a:spLocks/>
          </p:cNvSpPr>
          <p:nvPr/>
        </p:nvSpPr>
        <p:spPr bwMode="auto">
          <a:xfrm>
            <a:off x="304800" y="4189413"/>
            <a:ext cx="8610600" cy="77787"/>
          </a:xfrm>
          <a:custGeom>
            <a:avLst/>
            <a:gdLst>
              <a:gd name="T0" fmla="*/ 0 w 4944"/>
              <a:gd name="T1" fmla="*/ 0 h 1"/>
              <a:gd name="T2" fmla="*/ 2147483647 w 4944"/>
              <a:gd name="T3" fmla="*/ 0 h 1"/>
              <a:gd name="T4" fmla="*/ 2147483647 w 4944"/>
              <a:gd name="T5" fmla="*/ 0 h 1"/>
              <a:gd name="T6" fmla="*/ 0 60000 65536"/>
              <a:gd name="T7" fmla="*/ 0 60000 65536"/>
              <a:gd name="T8" fmla="*/ 0 60000 65536"/>
              <a:gd name="T9" fmla="*/ 0 w 4944"/>
              <a:gd name="T10" fmla="*/ 0 h 1"/>
              <a:gd name="T11" fmla="*/ 4944 w 4944"/>
              <a:gd name="T12" fmla="*/ 1 h 1"/>
            </a:gdLst>
            <a:ahLst/>
            <a:cxnLst>
              <a:cxn ang="T6">
                <a:pos x="T0" y="T1"/>
              </a:cxn>
              <a:cxn ang="T7">
                <a:pos x="T2" y="T3"/>
              </a:cxn>
              <a:cxn ang="T8">
                <a:pos x="T4" y="T5"/>
              </a:cxn>
            </a:cxnLst>
            <a:rect l="T9" t="T10" r="T11" b="T12"/>
            <a:pathLst>
              <a:path w="4944" h="1">
                <a:moveTo>
                  <a:pt x="0" y="0"/>
                </a:moveTo>
                <a:lnTo>
                  <a:pt x="2488" y="0"/>
                </a:lnTo>
                <a:lnTo>
                  <a:pt x="4944" y="0"/>
                </a:lnTo>
              </a:path>
            </a:pathLst>
          </a:custGeom>
          <a:noFill/>
          <a:ln w="76200">
            <a:solidFill>
              <a:schemeClr val="bg1"/>
            </a:solidFill>
            <a:round/>
            <a:headEnd type="triangle" w="med" len="med"/>
            <a:tailEnd type="triangle" w="med" len="med"/>
          </a:ln>
        </p:spPr>
        <p:txBody>
          <a:bodyPr/>
          <a:lstStyle/>
          <a:p>
            <a:endParaRPr lang="en-US"/>
          </a:p>
        </p:txBody>
      </p:sp>
      <p:sp>
        <p:nvSpPr>
          <p:cNvPr id="24589" name="Line 37"/>
          <p:cNvSpPr>
            <a:spLocks noChangeShapeType="1"/>
          </p:cNvSpPr>
          <p:nvPr/>
        </p:nvSpPr>
        <p:spPr bwMode="auto">
          <a:xfrm>
            <a:off x="4572000" y="5334000"/>
            <a:ext cx="0" cy="304800"/>
          </a:xfrm>
          <a:prstGeom prst="line">
            <a:avLst/>
          </a:prstGeom>
          <a:noFill/>
          <a:ln w="76200">
            <a:solidFill>
              <a:schemeClr val="bg1"/>
            </a:solidFill>
            <a:round/>
            <a:headEnd/>
            <a:tailEnd/>
          </a:ln>
        </p:spPr>
        <p:txBody>
          <a:bodyPr/>
          <a:lstStyle/>
          <a:p>
            <a:endParaRPr lang="en-US"/>
          </a:p>
        </p:txBody>
      </p:sp>
      <p:sp>
        <p:nvSpPr>
          <p:cNvPr id="24590" name="Text Box 38"/>
          <p:cNvSpPr txBox="1">
            <a:spLocks noChangeArrowheads="1"/>
          </p:cNvSpPr>
          <p:nvPr/>
        </p:nvSpPr>
        <p:spPr bwMode="auto">
          <a:xfrm>
            <a:off x="381000" y="4278313"/>
            <a:ext cx="8382000" cy="369332"/>
          </a:xfrm>
          <a:prstGeom prst="rect">
            <a:avLst/>
          </a:prstGeom>
          <a:noFill/>
          <a:ln w="9525">
            <a:noFill/>
            <a:miter lim="800000"/>
            <a:headEnd/>
            <a:tailEnd/>
          </a:ln>
        </p:spPr>
        <p:txBody>
          <a:bodyPr>
            <a:spAutoFit/>
          </a:bodyPr>
          <a:lstStyle/>
          <a:p>
            <a:pPr eaLnBrk="1" hangingPunct="1">
              <a:spcBef>
                <a:spcPct val="50000"/>
              </a:spcBef>
            </a:pPr>
            <a:r>
              <a:rPr lang="en-US" dirty="0" smtClean="0">
                <a:solidFill>
                  <a:schemeClr val="bg1"/>
                </a:solidFill>
                <a:latin typeface="Arial" charset="0"/>
              </a:rPr>
              <a:t>Achievement </a:t>
            </a:r>
            <a:r>
              <a:rPr lang="en-US" dirty="0">
                <a:latin typeface="Arial" charset="0"/>
              </a:rPr>
              <a:t>					      </a:t>
            </a:r>
            <a:r>
              <a:rPr lang="en-US" dirty="0" smtClean="0">
                <a:latin typeface="Arial" charset="0"/>
              </a:rPr>
              <a:t>	</a:t>
            </a:r>
            <a:r>
              <a:rPr lang="en-US" dirty="0" smtClean="0">
                <a:solidFill>
                  <a:schemeClr val="bg1"/>
                </a:solidFill>
                <a:latin typeface="Arial" charset="0"/>
              </a:rPr>
              <a:t>      Quality of Life </a:t>
            </a:r>
            <a:endParaRPr lang="en-US" dirty="0">
              <a:solidFill>
                <a:schemeClr val="bg1"/>
              </a:solidFill>
              <a:latin typeface="Arial" charset="0"/>
            </a:endParaRPr>
          </a:p>
        </p:txBody>
      </p:sp>
      <p:sp>
        <p:nvSpPr>
          <p:cNvPr id="24591" name="Text Box 39"/>
          <p:cNvSpPr txBox="1">
            <a:spLocks noChangeArrowheads="1"/>
          </p:cNvSpPr>
          <p:nvPr/>
        </p:nvSpPr>
        <p:spPr bwMode="auto">
          <a:xfrm>
            <a:off x="457200" y="4648200"/>
            <a:ext cx="4343400" cy="366713"/>
          </a:xfrm>
          <a:prstGeom prst="rect">
            <a:avLst/>
          </a:prstGeom>
          <a:noFill/>
          <a:ln w="9525">
            <a:noFill/>
            <a:miter lim="800000"/>
            <a:headEnd/>
            <a:tailEnd/>
          </a:ln>
        </p:spPr>
        <p:txBody>
          <a:bodyPr>
            <a:spAutoFit/>
          </a:bodyPr>
          <a:lstStyle/>
          <a:p>
            <a:pPr eaLnBrk="1" hangingPunct="1">
              <a:spcBef>
                <a:spcPct val="50000"/>
              </a:spcBef>
            </a:pPr>
            <a:endParaRPr lang="en-US">
              <a:latin typeface="Arial" charset="0"/>
            </a:endParaRPr>
          </a:p>
        </p:txBody>
      </p:sp>
      <p:sp>
        <p:nvSpPr>
          <p:cNvPr id="205" name="Rectangle 204"/>
          <p:cNvSpPr/>
          <p:nvPr/>
        </p:nvSpPr>
        <p:spPr>
          <a:xfrm>
            <a:off x="381000" y="4703763"/>
            <a:ext cx="8153400" cy="523875"/>
          </a:xfrm>
          <a:prstGeom prst="rect">
            <a:avLst/>
          </a:prstGeom>
        </p:spPr>
        <p:txBody>
          <a:bodyPr>
            <a:spAutoFit/>
          </a:bodyPr>
          <a:lstStyle/>
          <a:p>
            <a:pPr marL="342900" indent="-342900" eaLnBrk="1" hangingPunct="1">
              <a:spcBef>
                <a:spcPct val="20000"/>
              </a:spcBef>
              <a:buClr>
                <a:schemeClr val="hlink"/>
              </a:buClr>
              <a:buSzPct val="120000"/>
              <a:defRPr/>
            </a:pPr>
            <a:r>
              <a:rPr lang="en-US" sz="2800" kern="0" dirty="0" smtClean="0">
                <a:solidFill>
                  <a:schemeClr val="bg1"/>
                </a:solidFill>
                <a:effectLst>
                  <a:outerShdw blurRad="38100" dist="38100" dir="2700000" algn="tl">
                    <a:srgbClr val="000000"/>
                  </a:outerShdw>
                </a:effectLst>
                <a:latin typeface="+mn-lt"/>
              </a:rPr>
              <a:t>Importance of Face</a:t>
            </a:r>
            <a:endParaRPr lang="en-US" sz="2800" kern="0" dirty="0">
              <a:solidFill>
                <a:schemeClr val="bg1"/>
              </a:solidFill>
              <a:effectLst>
                <a:outerShdw blurRad="38100" dist="38100" dir="2700000" algn="tl">
                  <a:srgbClr val="000000"/>
                </a:outerShdw>
              </a:effectLst>
              <a:latin typeface="+mn-lt"/>
            </a:endParaRPr>
          </a:p>
        </p:txBody>
      </p:sp>
      <p:sp>
        <p:nvSpPr>
          <p:cNvPr id="24593" name="Freeform 36"/>
          <p:cNvSpPr>
            <a:spLocks/>
          </p:cNvSpPr>
          <p:nvPr/>
        </p:nvSpPr>
        <p:spPr bwMode="auto">
          <a:xfrm>
            <a:off x="381000" y="5484813"/>
            <a:ext cx="8610600" cy="77787"/>
          </a:xfrm>
          <a:custGeom>
            <a:avLst/>
            <a:gdLst>
              <a:gd name="T0" fmla="*/ 0 w 4944"/>
              <a:gd name="T1" fmla="*/ 0 h 1"/>
              <a:gd name="T2" fmla="*/ 2147483647 w 4944"/>
              <a:gd name="T3" fmla="*/ 0 h 1"/>
              <a:gd name="T4" fmla="*/ 2147483647 w 4944"/>
              <a:gd name="T5" fmla="*/ 0 h 1"/>
              <a:gd name="T6" fmla="*/ 0 60000 65536"/>
              <a:gd name="T7" fmla="*/ 0 60000 65536"/>
              <a:gd name="T8" fmla="*/ 0 60000 65536"/>
              <a:gd name="T9" fmla="*/ 0 w 4944"/>
              <a:gd name="T10" fmla="*/ 0 h 1"/>
              <a:gd name="T11" fmla="*/ 4944 w 4944"/>
              <a:gd name="T12" fmla="*/ 1 h 1"/>
            </a:gdLst>
            <a:ahLst/>
            <a:cxnLst>
              <a:cxn ang="T6">
                <a:pos x="T0" y="T1"/>
              </a:cxn>
              <a:cxn ang="T7">
                <a:pos x="T2" y="T3"/>
              </a:cxn>
              <a:cxn ang="T8">
                <a:pos x="T4" y="T5"/>
              </a:cxn>
            </a:cxnLst>
            <a:rect l="T9" t="T10" r="T11" b="T12"/>
            <a:pathLst>
              <a:path w="4944" h="1">
                <a:moveTo>
                  <a:pt x="0" y="0"/>
                </a:moveTo>
                <a:lnTo>
                  <a:pt x="2488" y="0"/>
                </a:lnTo>
                <a:lnTo>
                  <a:pt x="4944" y="0"/>
                </a:lnTo>
              </a:path>
            </a:pathLst>
          </a:custGeom>
          <a:noFill/>
          <a:ln w="76200">
            <a:solidFill>
              <a:schemeClr val="bg1"/>
            </a:solidFill>
            <a:round/>
            <a:headEnd type="triangle" w="med" len="med"/>
            <a:tailEnd type="triangle" w="med" len="med"/>
          </a:ln>
        </p:spPr>
        <p:txBody>
          <a:bodyPr/>
          <a:lstStyle/>
          <a:p>
            <a:endParaRPr lang="en-US"/>
          </a:p>
        </p:txBody>
      </p:sp>
      <p:sp>
        <p:nvSpPr>
          <p:cNvPr id="24594" name="Line 37"/>
          <p:cNvSpPr>
            <a:spLocks noChangeShapeType="1"/>
          </p:cNvSpPr>
          <p:nvPr/>
        </p:nvSpPr>
        <p:spPr bwMode="auto">
          <a:xfrm>
            <a:off x="4572000" y="4038600"/>
            <a:ext cx="0" cy="304800"/>
          </a:xfrm>
          <a:prstGeom prst="line">
            <a:avLst/>
          </a:prstGeom>
          <a:noFill/>
          <a:ln w="76200">
            <a:solidFill>
              <a:schemeClr val="bg1"/>
            </a:solidFill>
            <a:round/>
            <a:headEnd/>
            <a:tailEnd/>
          </a:ln>
        </p:spPr>
        <p:txBody>
          <a:bodyPr/>
          <a:lstStyle/>
          <a:p>
            <a:endParaRPr lang="en-US"/>
          </a:p>
        </p:txBody>
      </p:sp>
      <p:sp>
        <p:nvSpPr>
          <p:cNvPr id="24595" name="Text Box 38"/>
          <p:cNvSpPr txBox="1">
            <a:spLocks noChangeArrowheads="1"/>
          </p:cNvSpPr>
          <p:nvPr/>
        </p:nvSpPr>
        <p:spPr bwMode="auto">
          <a:xfrm>
            <a:off x="533400" y="5649913"/>
            <a:ext cx="8382000" cy="369332"/>
          </a:xfrm>
          <a:prstGeom prst="rect">
            <a:avLst/>
          </a:prstGeom>
          <a:noFill/>
          <a:ln w="9525">
            <a:noFill/>
            <a:miter lim="800000"/>
            <a:headEnd/>
            <a:tailEnd/>
          </a:ln>
        </p:spPr>
        <p:txBody>
          <a:bodyPr>
            <a:spAutoFit/>
          </a:bodyPr>
          <a:lstStyle/>
          <a:p>
            <a:pPr eaLnBrk="1" hangingPunct="1">
              <a:spcBef>
                <a:spcPct val="50000"/>
              </a:spcBef>
            </a:pPr>
            <a:r>
              <a:rPr lang="en-US" dirty="0" smtClean="0">
                <a:solidFill>
                  <a:schemeClr val="bg1"/>
                </a:solidFill>
                <a:latin typeface="Arial" charset="0"/>
              </a:rPr>
              <a:t>Less Important </a:t>
            </a:r>
            <a:r>
              <a:rPr lang="en-US" dirty="0" smtClean="0">
                <a:latin typeface="Arial" charset="0"/>
              </a:rPr>
              <a:t>						   </a:t>
            </a:r>
            <a:r>
              <a:rPr lang="en-US" dirty="0" smtClean="0">
                <a:solidFill>
                  <a:schemeClr val="bg1"/>
                </a:solidFill>
                <a:latin typeface="Arial" charset="0"/>
              </a:rPr>
              <a:t>More Important</a:t>
            </a:r>
            <a:r>
              <a:rPr lang="en-US" dirty="0" smtClean="0">
                <a:latin typeface="Arial" charset="0"/>
              </a:rPr>
              <a:t> </a:t>
            </a:r>
            <a:endParaRPr lang="en-US" dirty="0">
              <a:latin typeface="Arial" charset="0"/>
            </a:endParaRPr>
          </a:p>
        </p:txBody>
      </p:sp>
      <p:pic>
        <p:nvPicPr>
          <p:cNvPr id="24596" name="Content Placeholder 5" descr="globe with cream background copy.jpg"/>
          <p:cNvPicPr>
            <a:picLocks noGrp="1" noChangeAspect="1"/>
          </p:cNvPicPr>
          <p:nvPr/>
        </p:nvPicPr>
        <p:blipFill>
          <a:blip r:embed="rId3" cstate="screen"/>
          <a:srcRect/>
          <a:stretch>
            <a:fillRect/>
          </a:stretch>
        </p:blipFill>
        <p:spPr bwMode="auto">
          <a:xfrm>
            <a:off x="0" y="0"/>
            <a:ext cx="2054225"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057400" y="0"/>
            <a:ext cx="7086600" cy="1692275"/>
          </a:xfrm>
          <a:prstGeom prst="rect">
            <a:avLst/>
          </a:prstGeom>
          <a:solidFill>
            <a:srgbClr val="C9BC92"/>
          </a:solidFill>
          <a:ln w="9525">
            <a:noFill/>
            <a:miter lim="800000"/>
            <a:headEnd/>
            <a:tailEnd/>
          </a:ln>
          <a:effectLst/>
        </p:spPr>
        <p:txBody>
          <a:bodyPr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r>
              <a:rPr lang="en-US" sz="4400" kern="0" dirty="0">
                <a:solidFill>
                  <a:srgbClr val="F8F1D8"/>
                </a:solidFill>
                <a:effectLst>
                  <a:outerShdw blurRad="38100" dist="38100" dir="2700000" algn="tl">
                    <a:srgbClr val="000000"/>
                  </a:outerShdw>
                </a:effectLst>
                <a:latin typeface="+mj-lt"/>
                <a:ea typeface="+mj-ea"/>
                <a:cs typeface="+mj-cs"/>
              </a:rPr>
              <a:t>               </a:t>
            </a:r>
          </a:p>
        </p:txBody>
      </p:sp>
      <p:sp>
        <p:nvSpPr>
          <p:cNvPr id="2" name="Title 1"/>
          <p:cNvSpPr>
            <a:spLocks noGrp="1"/>
          </p:cNvSpPr>
          <p:nvPr>
            <p:ph type="title"/>
          </p:nvPr>
        </p:nvSpPr>
        <p:spPr>
          <a:xfrm>
            <a:off x="2057400" y="152400"/>
            <a:ext cx="7086600" cy="1384300"/>
          </a:xfrm>
        </p:spPr>
        <p:txBody>
          <a:bodyPr/>
          <a:lstStyle/>
          <a:p>
            <a:pPr algn="ctr">
              <a:defRPr/>
            </a:pPr>
            <a:r>
              <a:rPr lang="en-US" sz="4000" kern="0" dirty="0" smtClean="0">
                <a:solidFill>
                  <a:srgbClr val="156937"/>
                </a:solidFill>
                <a:effectLst>
                  <a:outerShdw blurRad="38100" dist="38100" dir="2700000" algn="tl">
                    <a:srgbClr val="000000"/>
                  </a:outerShdw>
                </a:effectLst>
                <a:ea typeface="+mj-ea"/>
                <a:cs typeface="+mj-cs"/>
              </a:rPr>
              <a:t>Debrief Cultural Values</a:t>
            </a:r>
            <a:endParaRPr lang="en-US" sz="4000" kern="0" dirty="0">
              <a:solidFill>
                <a:srgbClr val="156937"/>
              </a:solidFill>
              <a:effectLst>
                <a:outerShdw blurRad="38100" dist="38100" dir="2700000" algn="tl">
                  <a:srgbClr val="000000"/>
                </a:outerShdw>
              </a:effectLst>
              <a:ea typeface="+mj-ea"/>
              <a:cs typeface="+mj-cs"/>
            </a:endParaRPr>
          </a:p>
        </p:txBody>
      </p:sp>
      <p:sp>
        <p:nvSpPr>
          <p:cNvPr id="3" name="Content Placeholder 2"/>
          <p:cNvSpPr>
            <a:spLocks noGrp="1"/>
          </p:cNvSpPr>
          <p:nvPr>
            <p:ph idx="1"/>
          </p:nvPr>
        </p:nvSpPr>
        <p:spPr>
          <a:xfrm>
            <a:off x="457200" y="2057400"/>
            <a:ext cx="8229600" cy="4068763"/>
          </a:xfrm>
        </p:spPr>
        <p:txBody>
          <a:bodyPr/>
          <a:lstStyle/>
          <a:p>
            <a:pPr>
              <a:buClr>
                <a:srgbClr val="C9BC92"/>
              </a:buClr>
              <a:buFont typeface="Arial" pitchFamily="34" charset="0"/>
              <a:buChar char="•"/>
              <a:defRPr/>
            </a:pPr>
            <a:r>
              <a:rPr lang="en-US" sz="2800" dirty="0" smtClean="0"/>
              <a:t>What is the basis for how we interpret the behaviors of others?</a:t>
            </a:r>
          </a:p>
          <a:p>
            <a:pPr>
              <a:buClr>
                <a:srgbClr val="C9BC92"/>
              </a:buClr>
              <a:buFont typeface="Arial" pitchFamily="34" charset="0"/>
              <a:buChar char="•"/>
              <a:defRPr/>
            </a:pPr>
            <a:r>
              <a:rPr lang="en-US" sz="2800" dirty="0" smtClean="0"/>
              <a:t>Why is understanding your own cultural values important?</a:t>
            </a:r>
          </a:p>
          <a:p>
            <a:pPr>
              <a:buClr>
                <a:srgbClr val="C9BC92"/>
              </a:buClr>
              <a:buFont typeface="Arial" pitchFamily="34" charset="0"/>
              <a:buChar char="•"/>
              <a:defRPr/>
            </a:pPr>
            <a:r>
              <a:rPr lang="en-US" sz="2800" dirty="0" smtClean="0"/>
              <a:t>Was it easy to identify your own cultural values?</a:t>
            </a:r>
          </a:p>
          <a:p>
            <a:pPr>
              <a:buClr>
                <a:srgbClr val="C9BC92"/>
              </a:buClr>
              <a:buFont typeface="Arial" pitchFamily="34" charset="0"/>
              <a:buChar char="•"/>
              <a:defRPr/>
            </a:pPr>
            <a:r>
              <a:rPr lang="en-US" sz="2800" dirty="0" smtClean="0"/>
              <a:t>Why do you think you fall differently on the continuum than the general population?</a:t>
            </a:r>
          </a:p>
        </p:txBody>
      </p:sp>
      <p:sp>
        <p:nvSpPr>
          <p:cNvPr id="4" name="Date Placeholder 3"/>
          <p:cNvSpPr>
            <a:spLocks noGrp="1"/>
          </p:cNvSpPr>
          <p:nvPr>
            <p:ph type="dt" sz="half" idx="10"/>
          </p:nvPr>
        </p:nvSpPr>
        <p:spPr/>
        <p:txBody>
          <a:bodyPr/>
          <a:lstStyle/>
          <a:p>
            <a:pPr>
              <a:defRPr/>
            </a:pPr>
            <a:fld id="{811C2848-EC14-485E-BC5E-BF103A31D7C5}" type="datetime1">
              <a:rPr lang="en-US" smtClean="0"/>
              <a:pPr>
                <a:defRPr/>
              </a:pPr>
              <a:t>11/28/2011</a:t>
            </a:fld>
            <a:endParaRPr lang="en-US"/>
          </a:p>
        </p:txBody>
      </p:sp>
      <p:sp>
        <p:nvSpPr>
          <p:cNvPr id="5" name="Slide Number Placeholder 4"/>
          <p:cNvSpPr>
            <a:spLocks noGrp="1"/>
          </p:cNvSpPr>
          <p:nvPr>
            <p:ph type="sldNum" sz="quarter" idx="12"/>
          </p:nvPr>
        </p:nvSpPr>
        <p:spPr/>
        <p:txBody>
          <a:bodyPr/>
          <a:lstStyle/>
          <a:p>
            <a:pPr>
              <a:defRPr/>
            </a:pPr>
            <a:fld id="{02F715DC-19B7-4048-8C31-6D7666F98B6D}" type="slidenum">
              <a:rPr lang="en-US" smtClean="0"/>
              <a:pPr>
                <a:defRPr/>
              </a:pPr>
              <a:t>18</a:t>
            </a:fld>
            <a:endParaRPr lang="en-US"/>
          </a:p>
        </p:txBody>
      </p:sp>
      <p:pic>
        <p:nvPicPr>
          <p:cNvPr id="30727" name="Content Placeholder 5" descr="globe with cream background copy.jpg"/>
          <p:cNvPicPr>
            <a:picLocks noGrp="1" noChangeAspect="1"/>
          </p:cNvPicPr>
          <p:nvPr/>
        </p:nvPicPr>
        <p:blipFill>
          <a:blip r:embed="rId3" cstate="screen"/>
          <a:srcRect/>
          <a:stretch>
            <a:fillRect/>
          </a:stretch>
        </p:blipFill>
        <p:spPr bwMode="auto">
          <a:xfrm>
            <a:off x="0" y="0"/>
            <a:ext cx="2054225"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sz="3200" dirty="0" smtClean="0"/>
              <a:t>Graphics below was created by Berlin-based Chinese artist Yang Liu</a:t>
            </a:r>
            <a:r>
              <a:rPr lang="en-US" dirty="0" smtClean="0"/>
              <a:t/>
            </a:r>
            <a:br>
              <a:rPr lang="en-US" dirty="0" smtClean="0"/>
            </a:br>
            <a:r>
              <a:rPr lang="en-US" sz="2800" dirty="0" smtClean="0"/>
              <a:t>The Family</a:t>
            </a:r>
            <a:endParaRPr lang="en-US" sz="2800" dirty="0"/>
          </a:p>
        </p:txBody>
      </p:sp>
      <p:sp>
        <p:nvSpPr>
          <p:cNvPr id="3" name="Date Placeholder 2"/>
          <p:cNvSpPr>
            <a:spLocks noGrp="1"/>
          </p:cNvSpPr>
          <p:nvPr>
            <p:ph type="dt" sz="half" idx="10"/>
          </p:nvPr>
        </p:nvSpPr>
        <p:spPr/>
        <p:txBody>
          <a:bodyPr/>
          <a:lstStyle/>
          <a:p>
            <a:pPr>
              <a:defRPr/>
            </a:pPr>
            <a:fld id="{58FED795-2D9C-41A4-BF04-7F3EDC808282}" type="datetime1">
              <a:rPr lang="en-US" smtClean="0"/>
              <a:pPr>
                <a:defRPr/>
              </a:pPr>
              <a:t>11/28/2011</a:t>
            </a:fld>
            <a:endParaRPr lang="en-US"/>
          </a:p>
        </p:txBody>
      </p:sp>
      <p:sp>
        <p:nvSpPr>
          <p:cNvPr id="4" name="Slide Number Placeholder 3"/>
          <p:cNvSpPr>
            <a:spLocks noGrp="1"/>
          </p:cNvSpPr>
          <p:nvPr>
            <p:ph type="sldNum" sz="quarter" idx="12"/>
          </p:nvPr>
        </p:nvSpPr>
        <p:spPr/>
        <p:txBody>
          <a:bodyPr/>
          <a:lstStyle/>
          <a:p>
            <a:pPr>
              <a:defRPr/>
            </a:pPr>
            <a:fld id="{4132CD0B-9F5A-4089-84FE-C5A670166128}" type="slidenum">
              <a:rPr lang="en-US" smtClean="0"/>
              <a:pPr>
                <a:defRPr/>
              </a:pPr>
              <a:t>19</a:t>
            </a:fld>
            <a:endParaRPr lang="en-US"/>
          </a:p>
        </p:txBody>
      </p:sp>
      <p:pic>
        <p:nvPicPr>
          <p:cNvPr id="31749" name="Picture 3" descr="chinesse-german-culture"/>
          <p:cNvPicPr>
            <a:picLocks noChangeAspect="1" noChangeArrowheads="1"/>
          </p:cNvPicPr>
          <p:nvPr/>
        </p:nvPicPr>
        <p:blipFill>
          <a:blip r:embed="rId3" cstate="screen"/>
          <a:srcRect/>
          <a:stretch>
            <a:fillRect/>
          </a:stretch>
        </p:blipFill>
        <p:spPr bwMode="auto">
          <a:xfrm>
            <a:off x="1066800" y="1925638"/>
            <a:ext cx="7239000" cy="4475162"/>
          </a:xfrm>
          <a:prstGeom prst="rect">
            <a:avLst/>
          </a:prstGeom>
          <a:noFill/>
          <a:ln w="9525">
            <a:noFill/>
            <a:miter lim="800000"/>
            <a:headEnd/>
            <a:tailEnd/>
          </a:ln>
        </p:spPr>
      </p:pic>
    </p:spTree>
    <p:extLst>
      <p:ext uri="{BB962C8B-B14F-4D97-AF65-F5344CB8AC3E}">
        <p14:creationId xmlns:p14="http://schemas.microsoft.com/office/powerpoint/2010/main" val="60507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Please complete the </a:t>
            </a:r>
            <a:br>
              <a:rPr lang="en-US" dirty="0" smtClean="0">
                <a:solidFill>
                  <a:schemeClr val="bg1"/>
                </a:solidFill>
              </a:rPr>
            </a:br>
            <a:r>
              <a:rPr lang="en-US" dirty="0" smtClean="0">
                <a:solidFill>
                  <a:schemeClr val="bg1"/>
                </a:solidFill>
              </a:rPr>
              <a:t>Pre-Assessment and “I Am From” forms</a:t>
            </a:r>
            <a:endParaRPr lang="en-US" dirty="0">
              <a:solidFill>
                <a:schemeClr val="bg1"/>
              </a:solidFill>
            </a:endParaRPr>
          </a:p>
        </p:txBody>
      </p:sp>
      <p:sp>
        <p:nvSpPr>
          <p:cNvPr id="3" name="Subtitle 2"/>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pPr>
              <a:defRPr/>
            </a:pPr>
            <a:fld id="{CBC71DD7-75AD-40EB-999B-D9C94F0566E5}" type="datetime1">
              <a:rPr lang="en-US" smtClean="0"/>
              <a:pPr>
                <a:defRPr/>
              </a:pPr>
              <a:t>11/28/2011</a:t>
            </a:fld>
            <a:endParaRPr lang="en-US"/>
          </a:p>
        </p:txBody>
      </p:sp>
      <p:sp>
        <p:nvSpPr>
          <p:cNvPr id="5" name="Slide Number Placeholder 4"/>
          <p:cNvSpPr>
            <a:spLocks noGrp="1"/>
          </p:cNvSpPr>
          <p:nvPr>
            <p:ph type="sldNum" sz="quarter" idx="12"/>
          </p:nvPr>
        </p:nvSpPr>
        <p:spPr/>
        <p:txBody>
          <a:bodyPr/>
          <a:lstStyle/>
          <a:p>
            <a:pPr>
              <a:defRPr/>
            </a:pPr>
            <a:fld id="{BE395D92-F482-4BED-996A-4F3B2EF2663D}" type="slidenum">
              <a:rPr lang="en-US" smtClean="0"/>
              <a:pPr>
                <a:defRPr/>
              </a:pPr>
              <a:t>2</a:t>
            </a:fld>
            <a:endParaRPr lang="en-US"/>
          </a:p>
        </p:txBody>
      </p:sp>
    </p:spTree>
    <p:extLst>
      <p:ext uri="{BB962C8B-B14F-4D97-AF65-F5344CB8AC3E}">
        <p14:creationId xmlns:p14="http://schemas.microsoft.com/office/powerpoint/2010/main" val="2916698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200" dirty="0" smtClean="0"/>
              <a:t>Life of the Elderly by Yang Liu</a:t>
            </a:r>
            <a:endParaRPr lang="en-US" sz="3200" dirty="0"/>
          </a:p>
        </p:txBody>
      </p:sp>
      <p:sp>
        <p:nvSpPr>
          <p:cNvPr id="3" name="Date Placeholder 2"/>
          <p:cNvSpPr>
            <a:spLocks noGrp="1"/>
          </p:cNvSpPr>
          <p:nvPr>
            <p:ph type="dt" sz="half" idx="10"/>
          </p:nvPr>
        </p:nvSpPr>
        <p:spPr/>
        <p:txBody>
          <a:bodyPr/>
          <a:lstStyle/>
          <a:p>
            <a:pPr>
              <a:defRPr/>
            </a:pPr>
            <a:fld id="{58FED795-2D9C-41A4-BF04-7F3EDC808282}" type="datetime1">
              <a:rPr lang="en-US" smtClean="0"/>
              <a:pPr>
                <a:defRPr/>
              </a:pPr>
              <a:t>11/28/2011</a:t>
            </a:fld>
            <a:endParaRPr lang="en-US"/>
          </a:p>
        </p:txBody>
      </p:sp>
      <p:sp>
        <p:nvSpPr>
          <p:cNvPr id="4" name="Slide Number Placeholder 3"/>
          <p:cNvSpPr>
            <a:spLocks noGrp="1"/>
          </p:cNvSpPr>
          <p:nvPr>
            <p:ph type="sldNum" sz="quarter" idx="12"/>
          </p:nvPr>
        </p:nvSpPr>
        <p:spPr/>
        <p:txBody>
          <a:bodyPr/>
          <a:lstStyle/>
          <a:p>
            <a:pPr>
              <a:defRPr/>
            </a:pPr>
            <a:fld id="{F1D100EE-1D9C-4D9D-AC24-5518E7CCA54C}" type="slidenum">
              <a:rPr lang="en-US" smtClean="0"/>
              <a:pPr>
                <a:defRPr/>
              </a:pPr>
              <a:t>20</a:t>
            </a:fld>
            <a:endParaRPr lang="en-US"/>
          </a:p>
        </p:txBody>
      </p:sp>
      <p:pic>
        <p:nvPicPr>
          <p:cNvPr id="32773" name="Picture 3" descr="chinesse-german-culture"/>
          <p:cNvPicPr>
            <a:picLocks noChangeAspect="1" noChangeArrowheads="1"/>
          </p:cNvPicPr>
          <p:nvPr/>
        </p:nvPicPr>
        <p:blipFill>
          <a:blip r:embed="rId3" cstate="screen"/>
          <a:srcRect/>
          <a:stretch>
            <a:fillRect/>
          </a:stretch>
        </p:blipFill>
        <p:spPr bwMode="auto">
          <a:xfrm>
            <a:off x="1143000" y="1676400"/>
            <a:ext cx="6858000" cy="4371975"/>
          </a:xfrm>
          <a:prstGeom prst="rect">
            <a:avLst/>
          </a:prstGeom>
          <a:noFill/>
          <a:ln w="9525">
            <a:noFill/>
            <a:miter lim="800000"/>
            <a:headEnd/>
            <a:tailEnd/>
          </a:ln>
        </p:spPr>
      </p:pic>
    </p:spTree>
    <p:extLst>
      <p:ext uri="{BB962C8B-B14F-4D97-AF65-F5344CB8AC3E}">
        <p14:creationId xmlns:p14="http://schemas.microsoft.com/office/powerpoint/2010/main" val="1089548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defRPr/>
            </a:pPr>
            <a:r>
              <a:rPr lang="en-US" sz="3200" dirty="0" smtClean="0"/>
              <a:t>Way of Life by Yang Liu</a:t>
            </a:r>
            <a:endParaRPr lang="en-US" sz="3200" dirty="0"/>
          </a:p>
        </p:txBody>
      </p:sp>
      <p:sp>
        <p:nvSpPr>
          <p:cNvPr id="3" name="Date Placeholder 2"/>
          <p:cNvSpPr>
            <a:spLocks noGrp="1"/>
          </p:cNvSpPr>
          <p:nvPr>
            <p:ph type="dt" sz="half" idx="10"/>
          </p:nvPr>
        </p:nvSpPr>
        <p:spPr/>
        <p:txBody>
          <a:bodyPr/>
          <a:lstStyle/>
          <a:p>
            <a:pPr>
              <a:defRPr/>
            </a:pPr>
            <a:fld id="{58FED795-2D9C-41A4-BF04-7F3EDC808282}" type="datetime1">
              <a:rPr lang="en-US" smtClean="0"/>
              <a:pPr>
                <a:defRPr/>
              </a:pPr>
              <a:t>11/28/2011</a:t>
            </a:fld>
            <a:endParaRPr lang="en-US"/>
          </a:p>
        </p:txBody>
      </p:sp>
      <p:sp>
        <p:nvSpPr>
          <p:cNvPr id="4" name="Slide Number Placeholder 3"/>
          <p:cNvSpPr>
            <a:spLocks noGrp="1"/>
          </p:cNvSpPr>
          <p:nvPr>
            <p:ph type="sldNum" sz="quarter" idx="12"/>
          </p:nvPr>
        </p:nvSpPr>
        <p:spPr/>
        <p:txBody>
          <a:bodyPr/>
          <a:lstStyle/>
          <a:p>
            <a:pPr>
              <a:defRPr/>
            </a:pPr>
            <a:fld id="{413C3984-58F4-4E36-BDB6-322667F3BA3A}" type="slidenum">
              <a:rPr lang="en-US" smtClean="0"/>
              <a:pPr>
                <a:defRPr/>
              </a:pPr>
              <a:t>21</a:t>
            </a:fld>
            <a:endParaRPr lang="en-US"/>
          </a:p>
        </p:txBody>
      </p:sp>
      <p:pic>
        <p:nvPicPr>
          <p:cNvPr id="33797" name="Picture 8" descr="chinesse-german-culture"/>
          <p:cNvPicPr>
            <a:picLocks noChangeAspect="1" noChangeArrowheads="1"/>
          </p:cNvPicPr>
          <p:nvPr/>
        </p:nvPicPr>
        <p:blipFill>
          <a:blip r:embed="rId3" cstate="screen"/>
          <a:srcRect/>
          <a:stretch>
            <a:fillRect/>
          </a:stretch>
        </p:blipFill>
        <p:spPr bwMode="auto">
          <a:xfrm>
            <a:off x="1143000" y="1600200"/>
            <a:ext cx="7010400" cy="4311650"/>
          </a:xfrm>
          <a:prstGeom prst="rect">
            <a:avLst/>
          </a:prstGeom>
          <a:noFill/>
          <a:ln w="9525" algn="in">
            <a:noFill/>
            <a:miter lim="800000"/>
            <a:headEnd/>
            <a:tailEnd/>
          </a:ln>
        </p:spPr>
      </p:pic>
    </p:spTree>
    <p:extLst>
      <p:ext uri="{BB962C8B-B14F-4D97-AF65-F5344CB8AC3E}">
        <p14:creationId xmlns:p14="http://schemas.microsoft.com/office/powerpoint/2010/main" val="1769318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defRPr/>
            </a:pPr>
            <a:r>
              <a:rPr lang="en-US" sz="3200" dirty="0" smtClean="0"/>
              <a:t>A View of Myself by Yang Liu</a:t>
            </a:r>
            <a:endParaRPr lang="en-US" sz="3200" dirty="0"/>
          </a:p>
        </p:txBody>
      </p:sp>
      <p:sp>
        <p:nvSpPr>
          <p:cNvPr id="2" name="Date Placeholder 1"/>
          <p:cNvSpPr>
            <a:spLocks noGrp="1"/>
          </p:cNvSpPr>
          <p:nvPr>
            <p:ph type="dt" sz="half" idx="10"/>
          </p:nvPr>
        </p:nvSpPr>
        <p:spPr/>
        <p:txBody>
          <a:bodyPr/>
          <a:lstStyle/>
          <a:p>
            <a:pPr>
              <a:defRPr/>
            </a:pPr>
            <a:fld id="{AC2B5082-034C-404C-A074-9A577E9F3983}" type="datetime1">
              <a:rPr lang="en-US" smtClean="0"/>
              <a:pPr>
                <a:defRPr/>
              </a:pPr>
              <a:t>11/28/2011</a:t>
            </a:fld>
            <a:endParaRPr lang="en-US"/>
          </a:p>
        </p:txBody>
      </p:sp>
      <p:sp>
        <p:nvSpPr>
          <p:cNvPr id="3" name="Slide Number Placeholder 2"/>
          <p:cNvSpPr>
            <a:spLocks noGrp="1"/>
          </p:cNvSpPr>
          <p:nvPr>
            <p:ph type="sldNum" sz="quarter" idx="12"/>
          </p:nvPr>
        </p:nvSpPr>
        <p:spPr/>
        <p:txBody>
          <a:bodyPr/>
          <a:lstStyle/>
          <a:p>
            <a:pPr>
              <a:defRPr/>
            </a:pPr>
            <a:fld id="{EFABBD9B-553B-4B27-B468-42EA018E5D06}" type="slidenum">
              <a:rPr lang="en-US" smtClean="0"/>
              <a:pPr>
                <a:defRPr/>
              </a:pPr>
              <a:t>22</a:t>
            </a:fld>
            <a:endParaRPr lang="en-US"/>
          </a:p>
        </p:txBody>
      </p:sp>
      <p:pic>
        <p:nvPicPr>
          <p:cNvPr id="34821" name="Picture 8" descr="chinesse-german-culture"/>
          <p:cNvPicPr>
            <a:picLocks noChangeAspect="1" noChangeArrowheads="1"/>
          </p:cNvPicPr>
          <p:nvPr/>
        </p:nvPicPr>
        <p:blipFill>
          <a:blip r:embed="rId3" cstate="screen"/>
          <a:srcRect/>
          <a:stretch>
            <a:fillRect/>
          </a:stretch>
        </p:blipFill>
        <p:spPr bwMode="auto">
          <a:xfrm>
            <a:off x="1143000" y="1752600"/>
            <a:ext cx="6781800" cy="4398963"/>
          </a:xfrm>
          <a:prstGeom prst="rect">
            <a:avLst/>
          </a:prstGeom>
          <a:noFill/>
          <a:ln w="9525">
            <a:noFill/>
            <a:miter lim="800000"/>
            <a:headEnd/>
            <a:tailEnd/>
          </a:ln>
        </p:spPr>
      </p:pic>
    </p:spTree>
    <p:extLst>
      <p:ext uri="{BB962C8B-B14F-4D97-AF65-F5344CB8AC3E}">
        <p14:creationId xmlns:p14="http://schemas.microsoft.com/office/powerpoint/2010/main" val="1506030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200" dirty="0" smtClean="0"/>
              <a:t>Contacts by Yang Liu</a:t>
            </a:r>
            <a:endParaRPr lang="en-US" sz="3200" dirty="0"/>
          </a:p>
        </p:txBody>
      </p:sp>
      <p:pic>
        <p:nvPicPr>
          <p:cNvPr id="35845" name="Content Placeholder 5" descr="http://www.imgx.org/files/6391_eqejv/chivsger04.jpg"/>
          <p:cNvPicPr>
            <a:picLocks noGrp="1"/>
          </p:cNvPicPr>
          <p:nvPr>
            <p:ph idx="1"/>
          </p:nvPr>
        </p:nvPicPr>
        <p:blipFill>
          <a:blip r:embed="rId3" cstate="screen"/>
          <a:stretch>
            <a:fillRect/>
          </a:stretch>
        </p:blipFill>
        <p:spPr>
          <a:xfrm>
            <a:off x="2667000" y="2963862"/>
            <a:ext cx="3810000" cy="1981200"/>
          </a:xfrm>
        </p:spPr>
      </p:pic>
      <p:sp>
        <p:nvSpPr>
          <p:cNvPr id="4" name="Date Placeholder 3"/>
          <p:cNvSpPr>
            <a:spLocks noGrp="1"/>
          </p:cNvSpPr>
          <p:nvPr>
            <p:ph type="dt" sz="half" idx="10"/>
          </p:nvPr>
        </p:nvSpPr>
        <p:spPr/>
        <p:txBody>
          <a:bodyPr/>
          <a:lstStyle/>
          <a:p>
            <a:pPr>
              <a:defRPr/>
            </a:pPr>
            <a:fld id="{1CA71F92-EA55-47BB-97AE-EC354BA03382}" type="datetime1">
              <a:rPr lang="en-US" smtClean="0"/>
              <a:pPr>
                <a:defRPr/>
              </a:pPr>
              <a:t>11/28/2011</a:t>
            </a:fld>
            <a:endParaRPr lang="en-US"/>
          </a:p>
        </p:txBody>
      </p:sp>
      <p:sp>
        <p:nvSpPr>
          <p:cNvPr id="5" name="Slide Number Placeholder 4"/>
          <p:cNvSpPr>
            <a:spLocks noGrp="1"/>
          </p:cNvSpPr>
          <p:nvPr>
            <p:ph type="sldNum" sz="quarter" idx="12"/>
          </p:nvPr>
        </p:nvSpPr>
        <p:spPr/>
        <p:txBody>
          <a:bodyPr/>
          <a:lstStyle/>
          <a:p>
            <a:pPr>
              <a:defRPr/>
            </a:pPr>
            <a:fld id="{568F6677-3E28-4DFE-BE2D-D04A091C9337}" type="slidenum">
              <a:rPr lang="en-US" smtClean="0"/>
              <a:pPr>
                <a:defRPr/>
              </a:pPr>
              <a:t>23</a:t>
            </a:fld>
            <a:endParaRPr lang="en-US"/>
          </a:p>
        </p:txBody>
      </p:sp>
    </p:spTree>
    <p:extLst>
      <p:ext uri="{BB962C8B-B14F-4D97-AF65-F5344CB8AC3E}">
        <p14:creationId xmlns:p14="http://schemas.microsoft.com/office/powerpoint/2010/main" val="1718053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200" dirty="0" smtClean="0"/>
              <a:t>Parties by Yang Liu</a:t>
            </a:r>
            <a:endParaRPr lang="en-US" sz="3200" dirty="0"/>
          </a:p>
        </p:txBody>
      </p:sp>
      <p:pic>
        <p:nvPicPr>
          <p:cNvPr id="36869" name="Content Placeholder 5" descr="http://www.imgx.org/files/6395_xtxll/chivsger09.jpg"/>
          <p:cNvPicPr>
            <a:picLocks noGrp="1"/>
          </p:cNvPicPr>
          <p:nvPr>
            <p:ph idx="1"/>
          </p:nvPr>
        </p:nvPicPr>
        <p:blipFill>
          <a:blip r:embed="rId3" cstate="screen"/>
          <a:stretch>
            <a:fillRect/>
          </a:stretch>
        </p:blipFill>
        <p:spPr>
          <a:xfrm>
            <a:off x="2667000" y="2959100"/>
            <a:ext cx="3810000" cy="1990725"/>
          </a:xfrm>
        </p:spPr>
      </p:pic>
      <p:sp>
        <p:nvSpPr>
          <p:cNvPr id="4" name="Date Placeholder 3"/>
          <p:cNvSpPr>
            <a:spLocks noGrp="1"/>
          </p:cNvSpPr>
          <p:nvPr>
            <p:ph type="dt" sz="half" idx="10"/>
          </p:nvPr>
        </p:nvSpPr>
        <p:spPr/>
        <p:txBody>
          <a:bodyPr/>
          <a:lstStyle/>
          <a:p>
            <a:pPr>
              <a:defRPr/>
            </a:pPr>
            <a:fld id="{1CA71F92-EA55-47BB-97AE-EC354BA03382}" type="datetime1">
              <a:rPr lang="en-US" smtClean="0"/>
              <a:pPr>
                <a:defRPr/>
              </a:pPr>
              <a:t>11/28/2011</a:t>
            </a:fld>
            <a:endParaRPr lang="en-US"/>
          </a:p>
        </p:txBody>
      </p:sp>
      <p:sp>
        <p:nvSpPr>
          <p:cNvPr id="5" name="Slide Number Placeholder 4"/>
          <p:cNvSpPr>
            <a:spLocks noGrp="1"/>
          </p:cNvSpPr>
          <p:nvPr>
            <p:ph type="sldNum" sz="quarter" idx="12"/>
          </p:nvPr>
        </p:nvSpPr>
        <p:spPr/>
        <p:txBody>
          <a:bodyPr/>
          <a:lstStyle/>
          <a:p>
            <a:pPr>
              <a:defRPr/>
            </a:pPr>
            <a:fld id="{F3A2B772-F9B2-4A95-AE6A-9B41BC45C584}" type="slidenum">
              <a:rPr lang="en-US" smtClean="0"/>
              <a:pPr>
                <a:defRPr/>
              </a:pPr>
              <a:t>24</a:t>
            </a:fld>
            <a:endParaRPr lang="en-US"/>
          </a:p>
        </p:txBody>
      </p:sp>
    </p:spTree>
    <p:extLst>
      <p:ext uri="{BB962C8B-B14F-4D97-AF65-F5344CB8AC3E}">
        <p14:creationId xmlns:p14="http://schemas.microsoft.com/office/powerpoint/2010/main" val="2574628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200" dirty="0" smtClean="0"/>
              <a:t>Opinions by Yang Liu </a:t>
            </a:r>
            <a:br>
              <a:rPr lang="en-US" sz="3200" dirty="0" smtClean="0"/>
            </a:br>
            <a:endParaRPr lang="en-US" sz="3200" dirty="0"/>
          </a:p>
        </p:txBody>
      </p:sp>
      <p:pic>
        <p:nvPicPr>
          <p:cNvPr id="37893" name="Content Placeholder 5" descr="http://www.imgx.org/files/6388_t4icy/chivsger01.jpg"/>
          <p:cNvPicPr>
            <a:picLocks noGrp="1"/>
          </p:cNvPicPr>
          <p:nvPr>
            <p:ph idx="1"/>
          </p:nvPr>
        </p:nvPicPr>
        <p:blipFill>
          <a:blip r:embed="rId3" cstate="screen"/>
          <a:srcRect/>
          <a:stretch>
            <a:fillRect/>
          </a:stretch>
        </p:blipFill>
        <p:spPr>
          <a:xfrm>
            <a:off x="990600" y="1447800"/>
            <a:ext cx="7162800" cy="4419600"/>
          </a:xfrm>
        </p:spPr>
      </p:pic>
      <p:sp>
        <p:nvSpPr>
          <p:cNvPr id="4" name="Date Placeholder 3"/>
          <p:cNvSpPr>
            <a:spLocks noGrp="1"/>
          </p:cNvSpPr>
          <p:nvPr>
            <p:ph type="dt" sz="half" idx="10"/>
          </p:nvPr>
        </p:nvSpPr>
        <p:spPr/>
        <p:txBody>
          <a:bodyPr/>
          <a:lstStyle/>
          <a:p>
            <a:pPr>
              <a:defRPr/>
            </a:pPr>
            <a:fld id="{1CA71F92-EA55-47BB-97AE-EC354BA03382}" type="datetime1">
              <a:rPr lang="en-US" smtClean="0"/>
              <a:pPr>
                <a:defRPr/>
              </a:pPr>
              <a:t>11/28/2011</a:t>
            </a:fld>
            <a:endParaRPr lang="en-US"/>
          </a:p>
        </p:txBody>
      </p:sp>
      <p:sp>
        <p:nvSpPr>
          <p:cNvPr id="5" name="Slide Number Placeholder 4"/>
          <p:cNvSpPr>
            <a:spLocks noGrp="1"/>
          </p:cNvSpPr>
          <p:nvPr>
            <p:ph type="sldNum" sz="quarter" idx="12"/>
          </p:nvPr>
        </p:nvSpPr>
        <p:spPr/>
        <p:txBody>
          <a:bodyPr/>
          <a:lstStyle/>
          <a:p>
            <a:pPr>
              <a:defRPr/>
            </a:pPr>
            <a:fld id="{F07A505A-2F44-4A7A-A88E-9CF3D2FE29CF}" type="slidenum">
              <a:rPr lang="en-US" smtClean="0"/>
              <a:pPr>
                <a:defRPr/>
              </a:pPr>
              <a:t>25</a:t>
            </a:fld>
            <a:endParaRPr lang="en-US"/>
          </a:p>
        </p:txBody>
      </p:sp>
    </p:spTree>
    <p:extLst>
      <p:ext uri="{BB962C8B-B14F-4D97-AF65-F5344CB8AC3E}">
        <p14:creationId xmlns:p14="http://schemas.microsoft.com/office/powerpoint/2010/main" val="3119523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200" smtClean="0"/>
              <a:t>Handling Problems by Yang Liu</a:t>
            </a:r>
            <a:endParaRPr lang="en-US" sz="3200" dirty="0"/>
          </a:p>
        </p:txBody>
      </p:sp>
      <p:pic>
        <p:nvPicPr>
          <p:cNvPr id="38917" name="Content Placeholder 5" descr="http://www.imgx.org/files/6399_imer0/chivsger14.jpg"/>
          <p:cNvPicPr>
            <a:picLocks noGrp="1"/>
          </p:cNvPicPr>
          <p:nvPr>
            <p:ph idx="1"/>
          </p:nvPr>
        </p:nvPicPr>
        <p:blipFill>
          <a:blip r:embed="rId3" cstate="screen"/>
          <a:stretch>
            <a:fillRect/>
          </a:stretch>
        </p:blipFill>
        <p:spPr>
          <a:xfrm>
            <a:off x="2667000" y="2959100"/>
            <a:ext cx="3810000" cy="1990725"/>
          </a:xfrm>
        </p:spPr>
      </p:pic>
      <p:sp>
        <p:nvSpPr>
          <p:cNvPr id="4" name="Date Placeholder 3"/>
          <p:cNvSpPr>
            <a:spLocks noGrp="1"/>
          </p:cNvSpPr>
          <p:nvPr>
            <p:ph type="dt" sz="half" idx="10"/>
          </p:nvPr>
        </p:nvSpPr>
        <p:spPr/>
        <p:txBody>
          <a:bodyPr/>
          <a:lstStyle/>
          <a:p>
            <a:pPr>
              <a:defRPr/>
            </a:pPr>
            <a:fld id="{1CA71F92-EA55-47BB-97AE-EC354BA03382}" type="datetime1">
              <a:rPr lang="en-US" smtClean="0"/>
              <a:pPr>
                <a:defRPr/>
              </a:pPr>
              <a:t>11/28/2011</a:t>
            </a:fld>
            <a:endParaRPr lang="en-US"/>
          </a:p>
        </p:txBody>
      </p:sp>
      <p:sp>
        <p:nvSpPr>
          <p:cNvPr id="5" name="Slide Number Placeholder 4"/>
          <p:cNvSpPr>
            <a:spLocks noGrp="1"/>
          </p:cNvSpPr>
          <p:nvPr>
            <p:ph type="sldNum" sz="quarter" idx="12"/>
          </p:nvPr>
        </p:nvSpPr>
        <p:spPr/>
        <p:txBody>
          <a:bodyPr/>
          <a:lstStyle/>
          <a:p>
            <a:pPr>
              <a:defRPr/>
            </a:pPr>
            <a:fld id="{D4204837-5E10-4BF7-8707-6523911A98D5}" type="slidenum">
              <a:rPr lang="en-US" smtClean="0"/>
              <a:pPr>
                <a:defRPr/>
              </a:pPr>
              <a:t>26</a:t>
            </a:fld>
            <a:endParaRPr lang="en-US"/>
          </a:p>
        </p:txBody>
      </p:sp>
    </p:spTree>
    <p:extLst>
      <p:ext uri="{BB962C8B-B14F-4D97-AF65-F5344CB8AC3E}">
        <p14:creationId xmlns:p14="http://schemas.microsoft.com/office/powerpoint/2010/main" val="2206992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200" dirty="0" smtClean="0"/>
              <a:t>Anger/Displeasure by Yang Liu</a:t>
            </a:r>
            <a:endParaRPr lang="en-US" sz="3200" dirty="0"/>
          </a:p>
        </p:txBody>
      </p:sp>
      <p:pic>
        <p:nvPicPr>
          <p:cNvPr id="39941" name="Content Placeholder 5" descr="http://www.imgx.org/files/6392_svagm/chivsger05.jpg"/>
          <p:cNvPicPr>
            <a:picLocks noGrp="1"/>
          </p:cNvPicPr>
          <p:nvPr>
            <p:ph idx="1"/>
          </p:nvPr>
        </p:nvPicPr>
        <p:blipFill>
          <a:blip r:embed="rId3" cstate="screen"/>
          <a:stretch>
            <a:fillRect/>
          </a:stretch>
        </p:blipFill>
        <p:spPr>
          <a:xfrm>
            <a:off x="2667000" y="2963862"/>
            <a:ext cx="3810000" cy="1981200"/>
          </a:xfrm>
        </p:spPr>
      </p:pic>
      <p:sp>
        <p:nvSpPr>
          <p:cNvPr id="4" name="Date Placeholder 3"/>
          <p:cNvSpPr>
            <a:spLocks noGrp="1"/>
          </p:cNvSpPr>
          <p:nvPr>
            <p:ph type="dt" sz="half" idx="10"/>
          </p:nvPr>
        </p:nvSpPr>
        <p:spPr/>
        <p:txBody>
          <a:bodyPr/>
          <a:lstStyle/>
          <a:p>
            <a:pPr>
              <a:defRPr/>
            </a:pPr>
            <a:fld id="{1CA71F92-EA55-47BB-97AE-EC354BA03382}" type="datetime1">
              <a:rPr lang="en-US" smtClean="0"/>
              <a:pPr>
                <a:defRPr/>
              </a:pPr>
              <a:t>11/28/2011</a:t>
            </a:fld>
            <a:endParaRPr lang="en-US"/>
          </a:p>
        </p:txBody>
      </p:sp>
      <p:sp>
        <p:nvSpPr>
          <p:cNvPr id="5" name="Slide Number Placeholder 4"/>
          <p:cNvSpPr>
            <a:spLocks noGrp="1"/>
          </p:cNvSpPr>
          <p:nvPr>
            <p:ph type="sldNum" sz="quarter" idx="12"/>
          </p:nvPr>
        </p:nvSpPr>
        <p:spPr/>
        <p:txBody>
          <a:bodyPr/>
          <a:lstStyle/>
          <a:p>
            <a:pPr>
              <a:defRPr/>
            </a:pPr>
            <a:fld id="{0622C2B3-861E-40EB-A80E-8D7775EADBC9}" type="slidenum">
              <a:rPr lang="en-US" smtClean="0"/>
              <a:pPr>
                <a:defRPr/>
              </a:pPr>
              <a:t>27</a:t>
            </a:fld>
            <a:endParaRPr lang="en-US"/>
          </a:p>
        </p:txBody>
      </p:sp>
    </p:spTree>
    <p:extLst>
      <p:ext uri="{BB962C8B-B14F-4D97-AF65-F5344CB8AC3E}">
        <p14:creationId xmlns:p14="http://schemas.microsoft.com/office/powerpoint/2010/main" val="1716272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200" dirty="0" smtClean="0"/>
              <a:t>The Boss by Yang Liu</a:t>
            </a:r>
            <a:endParaRPr lang="en-US" sz="3200" dirty="0"/>
          </a:p>
        </p:txBody>
      </p:sp>
      <p:pic>
        <p:nvPicPr>
          <p:cNvPr id="40965" name="Content Placeholder 5" descr="http://www.imgx.org/files/6405_zlpgc/chivsger20.jpg"/>
          <p:cNvPicPr>
            <a:picLocks noGrp="1"/>
          </p:cNvPicPr>
          <p:nvPr>
            <p:ph idx="1"/>
          </p:nvPr>
        </p:nvPicPr>
        <p:blipFill>
          <a:blip r:embed="rId3" cstate="screen"/>
          <a:stretch>
            <a:fillRect/>
          </a:stretch>
        </p:blipFill>
        <p:spPr>
          <a:xfrm>
            <a:off x="3352800" y="3347910"/>
            <a:ext cx="2438400" cy="1213104"/>
          </a:xfrm>
        </p:spPr>
      </p:pic>
      <p:sp>
        <p:nvSpPr>
          <p:cNvPr id="4" name="Date Placeholder 3"/>
          <p:cNvSpPr>
            <a:spLocks noGrp="1"/>
          </p:cNvSpPr>
          <p:nvPr>
            <p:ph type="dt" sz="half" idx="10"/>
          </p:nvPr>
        </p:nvSpPr>
        <p:spPr/>
        <p:txBody>
          <a:bodyPr/>
          <a:lstStyle/>
          <a:p>
            <a:pPr>
              <a:defRPr/>
            </a:pPr>
            <a:fld id="{1CA71F92-EA55-47BB-97AE-EC354BA03382}" type="datetime1">
              <a:rPr lang="en-US" smtClean="0"/>
              <a:pPr>
                <a:defRPr/>
              </a:pPr>
              <a:t>11/28/2011</a:t>
            </a:fld>
            <a:endParaRPr lang="en-US"/>
          </a:p>
        </p:txBody>
      </p:sp>
      <p:sp>
        <p:nvSpPr>
          <p:cNvPr id="5" name="Slide Number Placeholder 4"/>
          <p:cNvSpPr>
            <a:spLocks noGrp="1"/>
          </p:cNvSpPr>
          <p:nvPr>
            <p:ph type="sldNum" sz="quarter" idx="12"/>
          </p:nvPr>
        </p:nvSpPr>
        <p:spPr/>
        <p:txBody>
          <a:bodyPr/>
          <a:lstStyle/>
          <a:p>
            <a:pPr>
              <a:defRPr/>
            </a:pPr>
            <a:fld id="{96D170F0-E40F-4B95-918E-66A5F2F3CC32}" type="slidenum">
              <a:rPr lang="en-US" smtClean="0"/>
              <a:pPr>
                <a:defRPr/>
              </a:pPr>
              <a:t>28</a:t>
            </a:fld>
            <a:endParaRPr lang="en-US"/>
          </a:p>
        </p:txBody>
      </p:sp>
    </p:spTree>
    <p:extLst>
      <p:ext uri="{BB962C8B-B14F-4D97-AF65-F5344CB8AC3E}">
        <p14:creationId xmlns:p14="http://schemas.microsoft.com/office/powerpoint/2010/main" val="2196211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054224" y="-15875"/>
            <a:ext cx="7089775" cy="1692275"/>
          </a:xfrm>
          <a:prstGeom prst="rect">
            <a:avLst/>
          </a:prstGeom>
          <a:solidFill>
            <a:srgbClr val="C9BC92"/>
          </a:solidFill>
          <a:ln w="9525">
            <a:noFill/>
            <a:miter lim="800000"/>
            <a:headEnd/>
            <a:tailEnd/>
          </a:ln>
          <a:effectLst/>
        </p:spPr>
        <p:txBody>
          <a:bodyPr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r>
              <a:rPr lang="en-US" sz="4400" kern="0" dirty="0">
                <a:solidFill>
                  <a:srgbClr val="F8F1D8"/>
                </a:solidFill>
                <a:effectLst>
                  <a:outerShdw blurRad="38100" dist="38100" dir="2700000" algn="tl">
                    <a:srgbClr val="000000"/>
                  </a:outerShdw>
                </a:effectLst>
                <a:latin typeface="+mj-lt"/>
                <a:ea typeface="+mj-ea"/>
                <a:cs typeface="+mj-cs"/>
              </a:rPr>
              <a:t>               </a:t>
            </a:r>
          </a:p>
        </p:txBody>
      </p:sp>
      <p:sp>
        <p:nvSpPr>
          <p:cNvPr id="27650" name="Rectangle 2"/>
          <p:cNvSpPr>
            <a:spLocks noGrp="1" noChangeArrowheads="1"/>
          </p:cNvSpPr>
          <p:nvPr>
            <p:ph type="ctrTitle"/>
          </p:nvPr>
        </p:nvSpPr>
        <p:spPr>
          <a:xfrm>
            <a:off x="2438400" y="0"/>
            <a:ext cx="6096000" cy="1676400"/>
          </a:xfrm>
        </p:spPr>
        <p:txBody>
          <a:bodyPr/>
          <a:lstStyle/>
          <a:p>
            <a:pPr>
              <a:defRPr/>
            </a:pPr>
            <a:r>
              <a:rPr lang="en-US" sz="4000" kern="0" dirty="0">
                <a:solidFill>
                  <a:srgbClr val="156937"/>
                </a:solidFill>
                <a:effectLst>
                  <a:outerShdw blurRad="38100" dist="38100" dir="2700000" algn="tl">
                    <a:srgbClr val="000000"/>
                  </a:outerShdw>
                </a:effectLst>
                <a:ea typeface="+mj-ea"/>
                <a:cs typeface="+mj-cs"/>
              </a:rPr>
              <a:t>Cultural Diagrams</a:t>
            </a:r>
          </a:p>
        </p:txBody>
      </p:sp>
      <p:sp>
        <p:nvSpPr>
          <p:cNvPr id="27651" name="Rectangle 3"/>
          <p:cNvSpPr>
            <a:spLocks noGrp="1" noChangeArrowheads="1"/>
          </p:cNvSpPr>
          <p:nvPr>
            <p:ph type="subTitle" idx="1"/>
          </p:nvPr>
        </p:nvSpPr>
        <p:spPr>
          <a:xfrm>
            <a:off x="762000" y="2133600"/>
            <a:ext cx="7772400" cy="4267200"/>
          </a:xfrm>
        </p:spPr>
        <p:txBody>
          <a:bodyPr/>
          <a:lstStyle/>
          <a:p>
            <a:pPr marL="457200" lvl="1" indent="0" algn="l" eaLnBrk="1" hangingPunct="1">
              <a:buClr>
                <a:srgbClr val="C9BC92"/>
              </a:buClr>
              <a:buFont typeface="Arial" pitchFamily="34" charset="0"/>
              <a:buChar char="•"/>
              <a:defRPr/>
            </a:pPr>
            <a:r>
              <a:rPr lang="en-US" dirty="0" smtClean="0"/>
              <a:t>   </a:t>
            </a:r>
            <a:r>
              <a:rPr lang="en-US" dirty="0" smtClean="0">
                <a:solidFill>
                  <a:schemeClr val="bg1"/>
                </a:solidFill>
              </a:rPr>
              <a:t>Friendships and Relationships</a:t>
            </a:r>
          </a:p>
          <a:p>
            <a:pPr marL="457200" lvl="1" indent="0" algn="l" eaLnBrk="1" hangingPunct="1">
              <a:buClr>
                <a:srgbClr val="C9BC92"/>
              </a:buClr>
              <a:buFont typeface="Arial" pitchFamily="34" charset="0"/>
              <a:buChar char="•"/>
              <a:defRPr/>
            </a:pPr>
            <a:r>
              <a:rPr lang="en-US" dirty="0" smtClean="0">
                <a:solidFill>
                  <a:schemeClr val="bg1"/>
                </a:solidFill>
              </a:rPr>
              <a:t>   Communication Preferences</a:t>
            </a:r>
          </a:p>
          <a:p>
            <a:pPr marL="457200" lvl="1" indent="0" algn="l" eaLnBrk="1" hangingPunct="1">
              <a:buClr>
                <a:srgbClr val="C9BC92"/>
              </a:buClr>
              <a:buFont typeface="Arial" pitchFamily="34" charset="0"/>
              <a:buChar char="•"/>
              <a:defRPr/>
            </a:pPr>
            <a:r>
              <a:rPr lang="en-US" dirty="0" smtClean="0">
                <a:solidFill>
                  <a:schemeClr val="bg1"/>
                </a:solidFill>
              </a:rPr>
              <a:t>   Achievement Over Time</a:t>
            </a:r>
          </a:p>
          <a:p>
            <a:pPr marL="457200" lvl="1" indent="0" algn="l" eaLnBrk="1" hangingPunct="1">
              <a:buClr>
                <a:srgbClr val="C9BC92"/>
              </a:buClr>
              <a:buFont typeface="Arial" pitchFamily="34" charset="0"/>
              <a:buChar char="•"/>
              <a:defRPr/>
            </a:pPr>
            <a:r>
              <a:rPr lang="en-US" dirty="0" smtClean="0">
                <a:solidFill>
                  <a:schemeClr val="bg1"/>
                </a:solidFill>
              </a:rPr>
              <a:t>   Personal vs. Societal Responsibility</a:t>
            </a:r>
          </a:p>
          <a:p>
            <a:pPr marL="457200" lvl="1" indent="0" algn="l" eaLnBrk="1" hangingPunct="1">
              <a:buClr>
                <a:srgbClr val="C9BC92"/>
              </a:buClr>
              <a:buFont typeface="Arial" pitchFamily="34" charset="0"/>
              <a:buChar char="•"/>
              <a:defRPr/>
            </a:pPr>
            <a:r>
              <a:rPr lang="en-US" dirty="0" smtClean="0">
                <a:solidFill>
                  <a:schemeClr val="bg1"/>
                </a:solidFill>
              </a:rPr>
              <a:t>   Reasoning Patterns</a:t>
            </a:r>
          </a:p>
        </p:txBody>
      </p:sp>
      <p:pic>
        <p:nvPicPr>
          <p:cNvPr id="41989" name="Content Placeholder 5" descr="globe with cream background copy.jpg"/>
          <p:cNvPicPr>
            <a:picLocks noGrp="1" noChangeAspect="1"/>
          </p:cNvPicPr>
          <p:nvPr/>
        </p:nvPicPr>
        <p:blipFill>
          <a:blip r:embed="rId3" cstate="screen"/>
          <a:srcRect/>
          <a:stretch>
            <a:fillRect/>
          </a:stretch>
        </p:blipFill>
        <p:spPr bwMode="auto">
          <a:xfrm>
            <a:off x="0" y="0"/>
            <a:ext cx="2054225" cy="1676400"/>
          </a:xfrm>
          <a:prstGeom prst="rect">
            <a:avLst/>
          </a:prstGeom>
          <a:noFill/>
          <a:ln w="9525">
            <a:noFill/>
            <a:miter lim="800000"/>
            <a:headEnd/>
            <a:tailEnd/>
          </a:ln>
        </p:spPr>
      </p:pic>
    </p:spTree>
    <p:extLst>
      <p:ext uri="{BB962C8B-B14F-4D97-AF65-F5344CB8AC3E}">
        <p14:creationId xmlns:p14="http://schemas.microsoft.com/office/powerpoint/2010/main" val="842508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buNone/>
            </a:pPr>
            <a:endParaRPr lang="en-US" dirty="0" smtClean="0"/>
          </a:p>
          <a:p>
            <a:pPr>
              <a:buNone/>
            </a:pPr>
            <a:endParaRPr lang="en-US" dirty="0" smtClean="0"/>
          </a:p>
          <a:p>
            <a:pPr algn="ctr">
              <a:buNone/>
            </a:pPr>
            <a:r>
              <a:rPr lang="en-US" dirty="0" smtClean="0"/>
              <a:t>What is culture?</a:t>
            </a:r>
          </a:p>
          <a:p>
            <a:pPr algn="ctr">
              <a:buNone/>
            </a:pPr>
            <a:endParaRPr lang="en-US" dirty="0" smtClean="0"/>
          </a:p>
          <a:p>
            <a:pPr algn="ctr">
              <a:buNone/>
            </a:pPr>
            <a:r>
              <a:rPr lang="en-US" dirty="0" smtClean="0"/>
              <a:t>Understanding ourselves </a:t>
            </a:r>
            <a:br>
              <a:rPr lang="en-US" dirty="0" smtClean="0"/>
            </a:br>
            <a:r>
              <a:rPr lang="en-US" dirty="0" smtClean="0"/>
              <a:t>and others</a:t>
            </a:r>
            <a:endParaRPr lang="en-US" dirty="0"/>
          </a:p>
        </p:txBody>
      </p:sp>
      <p:sp>
        <p:nvSpPr>
          <p:cNvPr id="4" name="Date Placeholder 3"/>
          <p:cNvSpPr>
            <a:spLocks noGrp="1"/>
          </p:cNvSpPr>
          <p:nvPr>
            <p:ph type="dt" sz="half" idx="10"/>
          </p:nvPr>
        </p:nvSpPr>
        <p:spPr/>
        <p:txBody>
          <a:bodyPr/>
          <a:lstStyle/>
          <a:p>
            <a:pPr>
              <a:defRPr/>
            </a:pPr>
            <a:fld id="{CBC71DD7-75AD-40EB-999B-D9C94F0566E5}" type="datetime1">
              <a:rPr lang="en-US" smtClean="0"/>
              <a:pPr>
                <a:defRPr/>
              </a:pPr>
              <a:t>11/28/2011</a:t>
            </a:fld>
            <a:endParaRPr lang="en-US"/>
          </a:p>
        </p:txBody>
      </p:sp>
      <p:sp>
        <p:nvSpPr>
          <p:cNvPr id="5" name="Slide Number Placeholder 4"/>
          <p:cNvSpPr>
            <a:spLocks noGrp="1"/>
          </p:cNvSpPr>
          <p:nvPr>
            <p:ph type="sldNum" sz="quarter" idx="12"/>
          </p:nvPr>
        </p:nvSpPr>
        <p:spPr/>
        <p:txBody>
          <a:bodyPr/>
          <a:lstStyle/>
          <a:p>
            <a:pPr>
              <a:defRPr/>
            </a:pPr>
            <a:fld id="{BE395D92-F482-4BED-996A-4F3B2EF2663D}" type="slidenum">
              <a:rPr lang="en-US" smtClean="0"/>
              <a:pPr>
                <a:defRPr/>
              </a:pPr>
              <a:t>3</a:t>
            </a:fld>
            <a:endParaRPr lang="en-US"/>
          </a:p>
        </p:txBody>
      </p:sp>
      <p:sp>
        <p:nvSpPr>
          <p:cNvPr id="8" name="Title 1"/>
          <p:cNvSpPr txBox="1">
            <a:spLocks noGrp="1"/>
          </p:cNvSpPr>
          <p:nvPr>
            <p:ph type="title"/>
          </p:nvPr>
        </p:nvSpPr>
        <p:spPr bwMode="auto">
          <a:xfrm>
            <a:off x="2057400" y="0"/>
            <a:ext cx="7086600" cy="1676400"/>
          </a:xfrm>
          <a:prstGeom prst="rect">
            <a:avLst/>
          </a:prstGeom>
          <a:solidFill>
            <a:srgbClr val="C9BC92"/>
          </a:solidFill>
          <a:ln w="9525">
            <a:noFill/>
            <a:miter lim="800000"/>
            <a:headEnd/>
            <a:tailEnd/>
          </a:ln>
          <a:effectLst/>
        </p:spPr>
        <p:txBody>
          <a:bodyPr anchor="ctr"/>
          <a:lstStyle/>
          <a:p>
            <a:pPr algn="ctr">
              <a:defRPr/>
            </a:pPr>
            <a:r>
              <a:rPr lang="en-US" sz="4000" kern="0" dirty="0" smtClean="0">
                <a:solidFill>
                  <a:srgbClr val="156937"/>
                </a:solidFill>
                <a:effectLst>
                  <a:outerShdw blurRad="38100" dist="38100" dir="2700000" algn="tl">
                    <a:srgbClr val="000000"/>
                  </a:outerShdw>
                </a:effectLst>
                <a:latin typeface="+mj-lt"/>
                <a:ea typeface="+mj-ea"/>
                <a:cs typeface="+mj-cs"/>
              </a:rPr>
              <a:t>Modul</a:t>
            </a:r>
            <a:r>
              <a:rPr lang="en-US" sz="4000" kern="0" dirty="0" smtClean="0">
                <a:solidFill>
                  <a:srgbClr val="156937"/>
                </a:solidFill>
                <a:effectLst>
                  <a:outerShdw blurRad="38100" dist="38100" dir="2700000" algn="tl">
                    <a:srgbClr val="000000"/>
                  </a:outerShdw>
                </a:effectLst>
                <a:ea typeface="+mj-ea"/>
                <a:cs typeface="+mj-cs"/>
              </a:rPr>
              <a:t>e 1</a:t>
            </a:r>
            <a:endParaRPr lang="en-US" sz="4000" kern="0" dirty="0">
              <a:solidFill>
                <a:srgbClr val="156937"/>
              </a:solidFill>
              <a:effectLst>
                <a:outerShdw blurRad="38100" dist="38100" dir="2700000" algn="tl">
                  <a:srgbClr val="000000"/>
                </a:outerShdw>
              </a:effectLst>
              <a:latin typeface="+mj-lt"/>
              <a:ea typeface="+mj-ea"/>
              <a:cs typeface="+mj-cs"/>
            </a:endParaRPr>
          </a:p>
        </p:txBody>
      </p:sp>
      <p:pic>
        <p:nvPicPr>
          <p:cNvPr id="9" name="Content Placeholder 5" descr="globe with cream background copy.jpg"/>
          <p:cNvPicPr>
            <a:picLocks noChangeAspect="1"/>
          </p:cNvPicPr>
          <p:nvPr/>
        </p:nvPicPr>
        <p:blipFill>
          <a:blip r:embed="rId3" cstate="screen"/>
          <a:srcRect/>
          <a:stretch>
            <a:fillRect/>
          </a:stretch>
        </p:blipFill>
        <p:spPr bwMode="auto">
          <a:xfrm>
            <a:off x="0" y="0"/>
            <a:ext cx="2054225" cy="16764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Title 1"/>
          <p:cNvSpPr txBox="1">
            <a:spLocks/>
          </p:cNvSpPr>
          <p:nvPr/>
        </p:nvSpPr>
        <p:spPr bwMode="auto">
          <a:xfrm>
            <a:off x="0" y="-15875"/>
            <a:ext cx="9144000" cy="1692275"/>
          </a:xfrm>
          <a:prstGeom prst="rect">
            <a:avLst/>
          </a:prstGeom>
          <a:solidFill>
            <a:srgbClr val="C9BC92"/>
          </a:solidFill>
          <a:ln w="9525">
            <a:noFill/>
            <a:miter lim="800000"/>
            <a:headEnd/>
            <a:tailEnd/>
          </a:ln>
          <a:effectLst/>
        </p:spPr>
        <p:txBody>
          <a:bodyPr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r>
              <a:rPr lang="en-US" sz="4400" kern="0" dirty="0">
                <a:solidFill>
                  <a:srgbClr val="F8F1D8"/>
                </a:solidFill>
                <a:effectLst>
                  <a:outerShdw blurRad="38100" dist="38100" dir="2700000" algn="tl">
                    <a:srgbClr val="000000"/>
                  </a:outerShdw>
                </a:effectLst>
                <a:latin typeface="+mj-lt"/>
                <a:ea typeface="+mj-ea"/>
                <a:cs typeface="+mj-cs"/>
              </a:rPr>
              <a:t>               </a:t>
            </a:r>
          </a:p>
        </p:txBody>
      </p:sp>
      <p:sp>
        <p:nvSpPr>
          <p:cNvPr id="49154" name="Rectangle 2"/>
          <p:cNvSpPr>
            <a:spLocks noGrp="1" noChangeArrowheads="1"/>
          </p:cNvSpPr>
          <p:nvPr>
            <p:ph type="ctrTitle"/>
          </p:nvPr>
        </p:nvSpPr>
        <p:spPr>
          <a:xfrm>
            <a:off x="2057400" y="0"/>
            <a:ext cx="7086600" cy="1371600"/>
          </a:xfrm>
        </p:spPr>
        <p:txBody>
          <a:bodyPr/>
          <a:lstStyle/>
          <a:p>
            <a:pPr>
              <a:defRPr/>
            </a:pPr>
            <a:r>
              <a:rPr lang="en-US" sz="3200" kern="0" dirty="0">
                <a:solidFill>
                  <a:srgbClr val="156937"/>
                </a:solidFill>
                <a:effectLst>
                  <a:outerShdw blurRad="38100" dist="38100" dir="2700000" algn="tl">
                    <a:srgbClr val="000000"/>
                  </a:outerShdw>
                </a:effectLst>
                <a:ea typeface="+mj-ea"/>
                <a:cs typeface="+mj-cs"/>
              </a:rPr>
              <a:t>Styles of Interaction/ Relationships: </a:t>
            </a:r>
            <a:br>
              <a:rPr lang="en-US" sz="3200" kern="0" dirty="0">
                <a:solidFill>
                  <a:srgbClr val="156937"/>
                </a:solidFill>
                <a:effectLst>
                  <a:outerShdw blurRad="38100" dist="38100" dir="2700000" algn="tl">
                    <a:srgbClr val="000000"/>
                  </a:outerShdw>
                </a:effectLst>
                <a:ea typeface="+mj-ea"/>
                <a:cs typeface="+mj-cs"/>
              </a:rPr>
            </a:br>
            <a:r>
              <a:rPr lang="en-US" sz="3200" kern="0" dirty="0">
                <a:solidFill>
                  <a:srgbClr val="156937"/>
                </a:solidFill>
                <a:effectLst>
                  <a:outerShdw blurRad="38100" dist="38100" dir="2700000" algn="tl">
                    <a:srgbClr val="000000"/>
                  </a:outerShdw>
                </a:effectLst>
                <a:ea typeface="+mj-ea"/>
                <a:cs typeface="+mj-cs"/>
              </a:rPr>
              <a:t>Friendship Patterns</a:t>
            </a:r>
          </a:p>
        </p:txBody>
      </p:sp>
      <p:sp>
        <p:nvSpPr>
          <p:cNvPr id="49155" name="Rectangle 3"/>
          <p:cNvSpPr>
            <a:spLocks noGrp="1" noChangeArrowheads="1"/>
          </p:cNvSpPr>
          <p:nvPr>
            <p:ph type="subTitle" idx="1"/>
          </p:nvPr>
        </p:nvSpPr>
        <p:spPr>
          <a:xfrm>
            <a:off x="762000" y="1981200"/>
            <a:ext cx="7772400" cy="4267200"/>
          </a:xfrm>
        </p:spPr>
        <p:txBody>
          <a:bodyPr/>
          <a:lstStyle/>
          <a:p>
            <a:pPr algn="l" eaLnBrk="1" hangingPunct="1">
              <a:defRPr/>
            </a:pPr>
            <a:r>
              <a:rPr lang="en-US" dirty="0" smtClean="0"/>
              <a:t>  </a:t>
            </a:r>
          </a:p>
        </p:txBody>
      </p:sp>
      <p:sp>
        <p:nvSpPr>
          <p:cNvPr id="43013" name="Text Box 8"/>
          <p:cNvSpPr txBox="1">
            <a:spLocks noChangeArrowheads="1"/>
          </p:cNvSpPr>
          <p:nvPr/>
        </p:nvSpPr>
        <p:spPr bwMode="auto">
          <a:xfrm>
            <a:off x="4899025" y="5021263"/>
            <a:ext cx="2035175" cy="366712"/>
          </a:xfrm>
          <a:prstGeom prst="rect">
            <a:avLst/>
          </a:prstGeom>
          <a:noFill/>
          <a:ln w="9525">
            <a:noFill/>
            <a:miter lim="800000"/>
            <a:headEnd/>
            <a:tailEnd/>
          </a:ln>
        </p:spPr>
        <p:txBody>
          <a:bodyPr>
            <a:spAutoFit/>
          </a:bodyPr>
          <a:lstStyle/>
          <a:p>
            <a:pPr eaLnBrk="1" hangingPunct="1">
              <a:spcBef>
                <a:spcPct val="50000"/>
              </a:spcBef>
            </a:pPr>
            <a:endParaRPr lang="en-US">
              <a:latin typeface="Arial" charset="0"/>
            </a:endParaRPr>
          </a:p>
        </p:txBody>
      </p:sp>
      <p:sp>
        <p:nvSpPr>
          <p:cNvPr id="43014" name="Text Box 9"/>
          <p:cNvSpPr txBox="1">
            <a:spLocks noChangeArrowheads="1"/>
          </p:cNvSpPr>
          <p:nvPr/>
        </p:nvSpPr>
        <p:spPr bwMode="auto">
          <a:xfrm>
            <a:off x="1524000" y="5410200"/>
            <a:ext cx="5867400" cy="519113"/>
          </a:xfrm>
          <a:prstGeom prst="rect">
            <a:avLst/>
          </a:prstGeom>
          <a:noFill/>
          <a:ln w="9525">
            <a:noFill/>
            <a:miter lim="800000"/>
            <a:headEnd/>
            <a:tailEnd/>
          </a:ln>
        </p:spPr>
        <p:txBody>
          <a:bodyPr>
            <a:spAutoFit/>
          </a:bodyPr>
          <a:lstStyle/>
          <a:p>
            <a:pPr algn="ctr" eaLnBrk="1" hangingPunct="1">
              <a:spcBef>
                <a:spcPct val="50000"/>
              </a:spcBef>
              <a:defRPr/>
            </a:pPr>
            <a:r>
              <a:rPr lang="en-US" sz="2800" dirty="0">
                <a:solidFill>
                  <a:schemeClr val="bg1"/>
                </a:solidFill>
                <a:latin typeface="+mn-lt"/>
              </a:rPr>
              <a:t>U.S. / Western Friendships</a:t>
            </a:r>
          </a:p>
        </p:txBody>
      </p:sp>
      <p:pic>
        <p:nvPicPr>
          <p:cNvPr id="10" name="Picture 18" descr="uswestfriendnewcone"/>
          <p:cNvPicPr>
            <a:picLocks noChangeAspect="1" noChangeArrowheads="1"/>
          </p:cNvPicPr>
          <p:nvPr/>
        </p:nvPicPr>
        <p:blipFill>
          <a:blip r:embed="rId3" cstate="screen"/>
          <a:srcRect/>
          <a:stretch>
            <a:fillRect/>
          </a:stretch>
        </p:blipFill>
        <p:spPr bwMode="auto">
          <a:xfrm>
            <a:off x="4876800" y="2590800"/>
            <a:ext cx="2895600" cy="2362200"/>
          </a:xfrm>
          <a:prstGeom prst="rect">
            <a:avLst/>
          </a:prstGeom>
          <a:noFill/>
          <a:ln w="9525">
            <a:noFill/>
            <a:miter lim="800000"/>
            <a:headEnd/>
            <a:tailEnd/>
          </a:ln>
        </p:spPr>
      </p:pic>
      <p:pic>
        <p:nvPicPr>
          <p:cNvPr id="43016" name="Content Placeholder 5" descr="globe with cream background copy.jpg"/>
          <p:cNvPicPr>
            <a:picLocks noGrp="1" noChangeAspect="1"/>
          </p:cNvPicPr>
          <p:nvPr/>
        </p:nvPicPr>
        <p:blipFill>
          <a:blip r:embed="rId4" cstate="screen"/>
          <a:srcRect/>
          <a:stretch>
            <a:fillRect/>
          </a:stretch>
        </p:blipFill>
        <p:spPr bwMode="auto">
          <a:xfrm>
            <a:off x="0" y="0"/>
            <a:ext cx="2054225" cy="1676400"/>
          </a:xfrm>
          <a:prstGeom prst="rect">
            <a:avLst/>
          </a:prstGeom>
          <a:noFill/>
          <a:ln w="9525">
            <a:noFill/>
            <a:miter lim="800000"/>
            <a:headEnd/>
            <a:tailEnd/>
          </a:ln>
        </p:spPr>
      </p:pic>
      <p:sp>
        <p:nvSpPr>
          <p:cNvPr id="43017" name="Rectangle 11"/>
          <p:cNvSpPr>
            <a:spLocks noChangeArrowheads="1"/>
          </p:cNvSpPr>
          <p:nvPr/>
        </p:nvSpPr>
        <p:spPr bwMode="auto">
          <a:xfrm>
            <a:off x="1282700" y="2562225"/>
            <a:ext cx="2679700" cy="2390775"/>
          </a:xfrm>
          <a:prstGeom prst="rect">
            <a:avLst/>
          </a:prstGeom>
          <a:solidFill>
            <a:schemeClr val="tx1"/>
          </a:solidFill>
          <a:ln w="9525" algn="ctr">
            <a:solidFill>
              <a:schemeClr val="tx1"/>
            </a:solidFill>
            <a:round/>
            <a:headEnd/>
            <a:tailEnd/>
          </a:ln>
        </p:spPr>
        <p:txBody>
          <a:bodyPr/>
          <a:lstStyle/>
          <a:p>
            <a:endParaRPr lang="en-US"/>
          </a:p>
        </p:txBody>
      </p:sp>
      <p:pic>
        <p:nvPicPr>
          <p:cNvPr id="43018" name="Picture 11" descr="circles purple.jpg"/>
          <p:cNvPicPr>
            <a:picLocks noChangeAspect="1"/>
          </p:cNvPicPr>
          <p:nvPr/>
        </p:nvPicPr>
        <p:blipFill>
          <a:blip r:embed="rId5" cstate="screen"/>
          <a:srcRect l="9090" t="2161" r="9091" b="4439"/>
          <a:stretch>
            <a:fillRect/>
          </a:stretch>
        </p:blipFill>
        <p:spPr bwMode="auto">
          <a:xfrm>
            <a:off x="1514475" y="2590800"/>
            <a:ext cx="2295525" cy="2311400"/>
          </a:xfrm>
          <a:prstGeom prst="rect">
            <a:avLst/>
          </a:prstGeom>
          <a:noFill/>
          <a:ln w="9525">
            <a:noFill/>
            <a:miter lim="800000"/>
            <a:headEnd/>
            <a:tailEnd/>
          </a:ln>
        </p:spPr>
      </p:pic>
    </p:spTree>
    <p:extLst>
      <p:ext uri="{BB962C8B-B14F-4D97-AF65-F5344CB8AC3E}">
        <p14:creationId xmlns:p14="http://schemas.microsoft.com/office/powerpoint/2010/main" val="1224701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Rectangle 2"/>
          <p:cNvSpPr>
            <a:spLocks noGrp="1" noChangeArrowheads="1"/>
          </p:cNvSpPr>
          <p:nvPr>
            <p:ph type="ctrTitle"/>
          </p:nvPr>
        </p:nvSpPr>
        <p:spPr>
          <a:xfrm>
            <a:off x="2057400" y="76200"/>
            <a:ext cx="7086600" cy="1371600"/>
          </a:xfrm>
        </p:spPr>
        <p:txBody>
          <a:bodyPr/>
          <a:lstStyle/>
          <a:p>
            <a:pPr eaLnBrk="1" hangingPunct="1">
              <a:defRPr/>
            </a:pPr>
            <a:r>
              <a:rPr lang="en-US" sz="3200" dirty="0" smtClean="0"/>
              <a:t>Styles of Interaction/ Relationships: </a:t>
            </a:r>
            <a:br>
              <a:rPr lang="en-US" sz="3200" dirty="0" smtClean="0"/>
            </a:br>
            <a:r>
              <a:rPr lang="en-US" sz="3200" dirty="0" smtClean="0"/>
              <a:t>Friendship Patterns</a:t>
            </a:r>
          </a:p>
        </p:txBody>
      </p:sp>
      <p:sp>
        <p:nvSpPr>
          <p:cNvPr id="50179" name="Rectangle 3"/>
          <p:cNvSpPr>
            <a:spLocks noGrp="1" noChangeArrowheads="1"/>
          </p:cNvSpPr>
          <p:nvPr>
            <p:ph type="subTitle" idx="1"/>
          </p:nvPr>
        </p:nvSpPr>
        <p:spPr>
          <a:xfrm>
            <a:off x="762000" y="2133600"/>
            <a:ext cx="7772400" cy="4267200"/>
          </a:xfrm>
        </p:spPr>
        <p:txBody>
          <a:bodyPr/>
          <a:lstStyle/>
          <a:p>
            <a:pPr algn="l" eaLnBrk="1" hangingPunct="1">
              <a:defRPr/>
            </a:pPr>
            <a:r>
              <a:rPr lang="en-US" dirty="0" smtClean="0"/>
              <a:t>  </a:t>
            </a:r>
          </a:p>
        </p:txBody>
      </p:sp>
      <p:sp>
        <p:nvSpPr>
          <p:cNvPr id="44035" name="Text Box 7"/>
          <p:cNvSpPr txBox="1">
            <a:spLocks noChangeArrowheads="1"/>
          </p:cNvSpPr>
          <p:nvPr/>
        </p:nvSpPr>
        <p:spPr bwMode="auto">
          <a:xfrm>
            <a:off x="4899025" y="5021263"/>
            <a:ext cx="2035175" cy="366712"/>
          </a:xfrm>
          <a:prstGeom prst="rect">
            <a:avLst/>
          </a:prstGeom>
          <a:noFill/>
          <a:ln w="9525">
            <a:noFill/>
            <a:miter lim="800000"/>
            <a:headEnd/>
            <a:tailEnd/>
          </a:ln>
        </p:spPr>
        <p:txBody>
          <a:bodyPr>
            <a:spAutoFit/>
          </a:bodyPr>
          <a:lstStyle/>
          <a:p>
            <a:pPr eaLnBrk="1" hangingPunct="1">
              <a:spcBef>
                <a:spcPct val="50000"/>
              </a:spcBef>
            </a:pPr>
            <a:endParaRPr lang="en-US">
              <a:latin typeface="Arial" charset="0"/>
            </a:endParaRPr>
          </a:p>
        </p:txBody>
      </p:sp>
      <p:sp>
        <p:nvSpPr>
          <p:cNvPr id="44036" name="Text Box 8"/>
          <p:cNvSpPr txBox="1">
            <a:spLocks noChangeArrowheads="1"/>
          </p:cNvSpPr>
          <p:nvPr/>
        </p:nvSpPr>
        <p:spPr bwMode="auto">
          <a:xfrm>
            <a:off x="1447800" y="5029200"/>
            <a:ext cx="5867400" cy="519113"/>
          </a:xfrm>
          <a:prstGeom prst="rect">
            <a:avLst/>
          </a:prstGeom>
          <a:noFill/>
          <a:ln w="9525">
            <a:noFill/>
            <a:miter lim="800000"/>
            <a:headEnd/>
            <a:tailEnd/>
          </a:ln>
        </p:spPr>
        <p:txBody>
          <a:bodyPr>
            <a:spAutoFit/>
          </a:bodyPr>
          <a:lstStyle/>
          <a:p>
            <a:pPr algn="ctr" eaLnBrk="1" hangingPunct="1">
              <a:spcBef>
                <a:spcPct val="50000"/>
              </a:spcBef>
              <a:defRPr/>
            </a:pPr>
            <a:r>
              <a:rPr lang="en-US" sz="2800" dirty="0">
                <a:solidFill>
                  <a:schemeClr val="bg1"/>
                </a:solidFill>
                <a:latin typeface="+mn-lt"/>
              </a:rPr>
              <a:t>Non - Western Friendships</a:t>
            </a:r>
          </a:p>
        </p:txBody>
      </p:sp>
      <p:pic>
        <p:nvPicPr>
          <p:cNvPr id="10" name="Picture 21" descr="nonwestfriendnewcone"/>
          <p:cNvPicPr>
            <a:picLocks noChangeAspect="1" noChangeArrowheads="1"/>
          </p:cNvPicPr>
          <p:nvPr/>
        </p:nvPicPr>
        <p:blipFill>
          <a:blip r:embed="rId3" cstate="screen"/>
          <a:srcRect/>
          <a:stretch>
            <a:fillRect/>
          </a:stretch>
        </p:blipFill>
        <p:spPr bwMode="auto">
          <a:xfrm>
            <a:off x="5029200" y="2362200"/>
            <a:ext cx="2971800" cy="2525713"/>
          </a:xfrm>
          <a:prstGeom prst="rect">
            <a:avLst/>
          </a:prstGeom>
          <a:noFill/>
          <a:ln w="9525">
            <a:noFill/>
            <a:miter lim="800000"/>
            <a:headEnd/>
            <a:tailEnd/>
          </a:ln>
        </p:spPr>
      </p:pic>
      <p:sp>
        <p:nvSpPr>
          <p:cNvPr id="11" name="Title 1"/>
          <p:cNvSpPr txBox="1">
            <a:spLocks/>
          </p:cNvSpPr>
          <p:nvPr/>
        </p:nvSpPr>
        <p:spPr bwMode="auto">
          <a:xfrm>
            <a:off x="0" y="-15875"/>
            <a:ext cx="9144000" cy="1692275"/>
          </a:xfrm>
          <a:prstGeom prst="rect">
            <a:avLst/>
          </a:prstGeom>
          <a:solidFill>
            <a:srgbClr val="C9BC92"/>
          </a:solidFill>
          <a:ln w="9525">
            <a:noFill/>
            <a:miter lim="800000"/>
            <a:headEnd/>
            <a:tailEnd/>
          </a:ln>
          <a:effectLst/>
        </p:spPr>
        <p:txBody>
          <a:bodyPr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r>
              <a:rPr lang="en-US" sz="4400" kern="0" dirty="0">
                <a:solidFill>
                  <a:srgbClr val="F8F1D8"/>
                </a:solidFill>
                <a:effectLst>
                  <a:outerShdw blurRad="38100" dist="38100" dir="2700000" algn="tl">
                    <a:srgbClr val="000000"/>
                  </a:outerShdw>
                </a:effectLst>
                <a:latin typeface="+mj-lt"/>
                <a:ea typeface="+mj-ea"/>
                <a:cs typeface="+mj-cs"/>
              </a:rPr>
              <a:t>               </a:t>
            </a:r>
          </a:p>
        </p:txBody>
      </p:sp>
      <p:pic>
        <p:nvPicPr>
          <p:cNvPr id="44039" name="Content Placeholder 5" descr="globe with cream background copy.jpg"/>
          <p:cNvPicPr>
            <a:picLocks noGrp="1" noChangeAspect="1"/>
          </p:cNvPicPr>
          <p:nvPr/>
        </p:nvPicPr>
        <p:blipFill>
          <a:blip r:embed="rId4" cstate="screen"/>
          <a:srcRect/>
          <a:stretch>
            <a:fillRect/>
          </a:stretch>
        </p:blipFill>
        <p:spPr bwMode="auto">
          <a:xfrm>
            <a:off x="0" y="0"/>
            <a:ext cx="2054225" cy="1676400"/>
          </a:xfrm>
          <a:prstGeom prst="rect">
            <a:avLst/>
          </a:prstGeom>
          <a:noFill/>
          <a:ln w="9525">
            <a:noFill/>
            <a:miter lim="800000"/>
            <a:headEnd/>
            <a:tailEnd/>
          </a:ln>
        </p:spPr>
      </p:pic>
      <p:grpSp>
        <p:nvGrpSpPr>
          <p:cNvPr id="44041" name="Group 13"/>
          <p:cNvGrpSpPr>
            <a:grpSpLocks/>
          </p:cNvGrpSpPr>
          <p:nvPr/>
        </p:nvGrpSpPr>
        <p:grpSpPr bwMode="auto">
          <a:xfrm>
            <a:off x="1492250" y="2362200"/>
            <a:ext cx="2851150" cy="2514600"/>
            <a:chOff x="990600" y="2224088"/>
            <a:chExt cx="3352800" cy="2957512"/>
          </a:xfrm>
        </p:grpSpPr>
        <p:sp>
          <p:nvSpPr>
            <p:cNvPr id="44042" name="Rectangle 9"/>
            <p:cNvSpPr>
              <a:spLocks noChangeArrowheads="1"/>
            </p:cNvSpPr>
            <p:nvPr/>
          </p:nvSpPr>
          <p:spPr bwMode="auto">
            <a:xfrm>
              <a:off x="990600" y="2224088"/>
              <a:ext cx="3352800" cy="2957512"/>
            </a:xfrm>
            <a:prstGeom prst="rect">
              <a:avLst/>
            </a:prstGeom>
            <a:solidFill>
              <a:schemeClr val="tx1"/>
            </a:solidFill>
            <a:ln w="9525" algn="ctr">
              <a:solidFill>
                <a:schemeClr val="tx1"/>
              </a:solidFill>
              <a:round/>
              <a:headEnd/>
              <a:tailEnd/>
            </a:ln>
          </p:spPr>
          <p:txBody>
            <a:bodyPr/>
            <a:lstStyle/>
            <a:p>
              <a:endParaRPr lang="en-US"/>
            </a:p>
          </p:txBody>
        </p:sp>
        <p:pic>
          <p:nvPicPr>
            <p:cNvPr id="44043" name="Picture 12" descr="friendship circles non western copy.jpg"/>
            <p:cNvPicPr>
              <a:picLocks noChangeAspect="1"/>
            </p:cNvPicPr>
            <p:nvPr/>
          </p:nvPicPr>
          <p:blipFill>
            <a:blip r:embed="rId5" cstate="screen"/>
            <a:srcRect l="-5882"/>
            <a:stretch>
              <a:fillRect/>
            </a:stretch>
          </p:blipFill>
          <p:spPr bwMode="auto">
            <a:xfrm>
              <a:off x="1089025" y="2338388"/>
              <a:ext cx="2992438" cy="2743200"/>
            </a:xfrm>
            <a:prstGeom prst="rect">
              <a:avLst/>
            </a:prstGeom>
            <a:noFill/>
            <a:ln w="9525">
              <a:noFill/>
              <a:miter lim="800000"/>
              <a:headEnd/>
              <a:tailEnd/>
            </a:ln>
          </p:spPr>
        </p:pic>
      </p:grpSp>
    </p:spTree>
    <p:extLst>
      <p:ext uri="{BB962C8B-B14F-4D97-AF65-F5344CB8AC3E}">
        <p14:creationId xmlns:p14="http://schemas.microsoft.com/office/powerpoint/2010/main" val="3068724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bwMode="auto">
          <a:xfrm>
            <a:off x="2057400" y="-15875"/>
            <a:ext cx="7086600" cy="1692275"/>
          </a:xfrm>
          <a:prstGeom prst="rect">
            <a:avLst/>
          </a:prstGeom>
          <a:solidFill>
            <a:srgbClr val="C9BC92"/>
          </a:solidFill>
          <a:ln w="9525">
            <a:noFill/>
            <a:miter lim="800000"/>
            <a:headEnd/>
            <a:tailEnd/>
          </a:ln>
          <a:effectLst/>
        </p:spPr>
        <p:txBody>
          <a:bodyPr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r>
              <a:rPr lang="en-US" sz="4400" kern="0" dirty="0">
                <a:solidFill>
                  <a:srgbClr val="F8F1D8"/>
                </a:solidFill>
                <a:effectLst>
                  <a:outerShdw blurRad="38100" dist="38100" dir="2700000" algn="tl">
                    <a:srgbClr val="000000"/>
                  </a:outerShdw>
                </a:effectLst>
                <a:latin typeface="+mj-lt"/>
                <a:ea typeface="+mj-ea"/>
                <a:cs typeface="+mj-cs"/>
              </a:rPr>
              <a:t>               </a:t>
            </a:r>
          </a:p>
        </p:txBody>
      </p:sp>
      <p:sp>
        <p:nvSpPr>
          <p:cNvPr id="43010" name="Rectangle 2"/>
          <p:cNvSpPr>
            <a:spLocks noGrp="1" noChangeArrowheads="1"/>
          </p:cNvSpPr>
          <p:nvPr>
            <p:ph type="ctrTitle"/>
          </p:nvPr>
        </p:nvSpPr>
        <p:spPr>
          <a:xfrm>
            <a:off x="2286000" y="228600"/>
            <a:ext cx="6553200" cy="1143000"/>
          </a:xfrm>
        </p:spPr>
        <p:txBody>
          <a:bodyPr/>
          <a:lstStyle/>
          <a:p>
            <a:pPr eaLnBrk="1" hangingPunct="1">
              <a:defRPr/>
            </a:pPr>
            <a:r>
              <a:rPr lang="en-US" sz="3600" kern="0" dirty="0" smtClean="0">
                <a:solidFill>
                  <a:srgbClr val="156937"/>
                </a:solidFill>
                <a:effectLst>
                  <a:outerShdw blurRad="38100" dist="38100" dir="2700000" algn="tl">
                    <a:srgbClr val="000000"/>
                  </a:outerShdw>
                </a:effectLst>
                <a:ea typeface="+mj-ea"/>
                <a:cs typeface="+mj-cs"/>
              </a:rPr>
              <a:t>Styles of Interaction:</a:t>
            </a:r>
            <a:br>
              <a:rPr lang="en-US" sz="3600" kern="0" dirty="0" smtClean="0">
                <a:solidFill>
                  <a:srgbClr val="156937"/>
                </a:solidFill>
                <a:effectLst>
                  <a:outerShdw blurRad="38100" dist="38100" dir="2700000" algn="tl">
                    <a:srgbClr val="000000"/>
                  </a:outerShdw>
                </a:effectLst>
                <a:ea typeface="+mj-ea"/>
                <a:cs typeface="+mj-cs"/>
              </a:rPr>
            </a:br>
            <a:r>
              <a:rPr lang="en-US" sz="3600" kern="0" dirty="0" smtClean="0">
                <a:solidFill>
                  <a:srgbClr val="156937"/>
                </a:solidFill>
                <a:effectLst>
                  <a:outerShdw blurRad="38100" dist="38100" dir="2700000" algn="tl">
                    <a:srgbClr val="000000"/>
                  </a:outerShdw>
                </a:effectLst>
                <a:ea typeface="+mj-ea"/>
                <a:cs typeface="+mj-cs"/>
              </a:rPr>
              <a:t>Communication Preferences</a:t>
            </a:r>
          </a:p>
        </p:txBody>
      </p:sp>
      <p:sp>
        <p:nvSpPr>
          <p:cNvPr id="9" name="TextBox 8"/>
          <p:cNvSpPr txBox="1"/>
          <p:nvPr/>
        </p:nvSpPr>
        <p:spPr>
          <a:xfrm>
            <a:off x="381000" y="1828800"/>
            <a:ext cx="2895600" cy="1016000"/>
          </a:xfrm>
          <a:prstGeom prst="rect">
            <a:avLst/>
          </a:prstGeom>
          <a:noFill/>
        </p:spPr>
        <p:txBody>
          <a:bodyPr>
            <a:spAutoFit/>
          </a:bodyPr>
          <a:lstStyle/>
          <a:p>
            <a:pPr algn="ctr">
              <a:defRPr/>
            </a:pPr>
            <a:r>
              <a:rPr lang="en-US" sz="3000" dirty="0">
                <a:solidFill>
                  <a:schemeClr val="bg1"/>
                </a:solidFill>
                <a:effectLst>
                  <a:outerShdw blurRad="38100" dist="38100" dir="2700000" algn="tl">
                    <a:srgbClr val="000000"/>
                  </a:outerShdw>
                </a:effectLst>
                <a:latin typeface="+mj-lt"/>
                <a:cs typeface="Times New Roman" pitchFamily="18" charset="0"/>
              </a:rPr>
              <a:t>Low </a:t>
            </a:r>
          </a:p>
          <a:p>
            <a:pPr algn="ctr">
              <a:defRPr/>
            </a:pPr>
            <a:r>
              <a:rPr lang="en-US" sz="3000" dirty="0">
                <a:solidFill>
                  <a:schemeClr val="bg1"/>
                </a:solidFill>
                <a:effectLst>
                  <a:outerShdw blurRad="38100" dist="38100" dir="2700000" algn="tl">
                    <a:srgbClr val="000000"/>
                  </a:outerShdw>
                </a:effectLst>
                <a:latin typeface="+mj-lt"/>
                <a:cs typeface="Times New Roman" pitchFamily="18" charset="0"/>
              </a:rPr>
              <a:t>Context</a:t>
            </a:r>
          </a:p>
        </p:txBody>
      </p:sp>
      <p:sp>
        <p:nvSpPr>
          <p:cNvPr id="10" name="TextBox 9"/>
          <p:cNvSpPr txBox="1"/>
          <p:nvPr/>
        </p:nvSpPr>
        <p:spPr>
          <a:xfrm>
            <a:off x="6400800" y="5257800"/>
            <a:ext cx="2514600" cy="1016000"/>
          </a:xfrm>
          <a:prstGeom prst="rect">
            <a:avLst/>
          </a:prstGeom>
          <a:noFill/>
        </p:spPr>
        <p:txBody>
          <a:bodyPr>
            <a:spAutoFit/>
          </a:bodyPr>
          <a:lstStyle/>
          <a:p>
            <a:pPr algn="ctr">
              <a:defRPr/>
            </a:pPr>
            <a:r>
              <a:rPr lang="en-US" sz="3000" dirty="0">
                <a:solidFill>
                  <a:schemeClr val="bg1"/>
                </a:solidFill>
                <a:effectLst>
                  <a:outerShdw blurRad="38100" dist="38100" dir="2700000" algn="tl">
                    <a:srgbClr val="000000"/>
                  </a:outerShdw>
                </a:effectLst>
                <a:latin typeface="+mj-lt"/>
                <a:cs typeface="Times New Roman" pitchFamily="18" charset="0"/>
              </a:rPr>
              <a:t>High </a:t>
            </a:r>
          </a:p>
          <a:p>
            <a:pPr algn="ctr">
              <a:defRPr/>
            </a:pPr>
            <a:r>
              <a:rPr lang="en-US" sz="3000" dirty="0">
                <a:solidFill>
                  <a:schemeClr val="bg1"/>
                </a:solidFill>
                <a:effectLst>
                  <a:outerShdw blurRad="38100" dist="38100" dir="2700000" algn="tl">
                    <a:srgbClr val="000000"/>
                  </a:outerShdw>
                </a:effectLst>
                <a:latin typeface="+mj-lt"/>
                <a:cs typeface="Times New Roman" pitchFamily="18" charset="0"/>
              </a:rPr>
              <a:t>Context</a:t>
            </a:r>
          </a:p>
        </p:txBody>
      </p:sp>
      <p:pic>
        <p:nvPicPr>
          <p:cNvPr id="45062" name="Picture 7" descr="High Context Diagram.jpg"/>
          <p:cNvPicPr>
            <a:picLocks noChangeAspect="1"/>
          </p:cNvPicPr>
          <p:nvPr/>
        </p:nvPicPr>
        <p:blipFill>
          <a:blip r:embed="rId3" cstate="screen">
            <a:clrChange>
              <a:clrFrom>
                <a:srgbClr val="FFFFFF"/>
              </a:clrFrom>
              <a:clrTo>
                <a:srgbClr val="FFFFFF">
                  <a:alpha val="0"/>
                </a:srgbClr>
              </a:clrTo>
            </a:clrChange>
          </a:blip>
          <a:srcRect/>
          <a:stretch>
            <a:fillRect/>
          </a:stretch>
        </p:blipFill>
        <p:spPr bwMode="auto">
          <a:xfrm>
            <a:off x="3200400" y="1765300"/>
            <a:ext cx="3810000" cy="2425700"/>
          </a:xfrm>
          <a:prstGeom prst="rect">
            <a:avLst/>
          </a:prstGeom>
          <a:noFill/>
          <a:ln w="9525">
            <a:noFill/>
            <a:miter lim="800000"/>
            <a:headEnd/>
            <a:tailEnd/>
          </a:ln>
        </p:spPr>
      </p:pic>
      <p:pic>
        <p:nvPicPr>
          <p:cNvPr id="45063" name="Picture 10" descr="Low Context Diagram.jpg"/>
          <p:cNvPicPr>
            <a:picLocks noChangeAspect="1"/>
          </p:cNvPicPr>
          <p:nvPr/>
        </p:nvPicPr>
        <p:blipFill>
          <a:blip r:embed="rId4" cstate="screen">
            <a:clrChange>
              <a:clrFrom>
                <a:srgbClr val="FFFFFF"/>
              </a:clrFrom>
              <a:clrTo>
                <a:srgbClr val="FFFFFF">
                  <a:alpha val="0"/>
                </a:srgbClr>
              </a:clrTo>
            </a:clrChange>
          </a:blip>
          <a:srcRect/>
          <a:stretch>
            <a:fillRect/>
          </a:stretch>
        </p:blipFill>
        <p:spPr bwMode="auto">
          <a:xfrm>
            <a:off x="381000" y="4191000"/>
            <a:ext cx="3733800" cy="2405062"/>
          </a:xfrm>
          <a:prstGeom prst="rect">
            <a:avLst/>
          </a:prstGeom>
          <a:noFill/>
          <a:ln w="9525">
            <a:noFill/>
            <a:miter lim="800000"/>
            <a:headEnd/>
            <a:tailEnd/>
          </a:ln>
        </p:spPr>
      </p:pic>
      <p:sp>
        <p:nvSpPr>
          <p:cNvPr id="37896" name="TextBox 7"/>
          <p:cNvSpPr txBox="1">
            <a:spLocks noChangeArrowheads="1"/>
          </p:cNvSpPr>
          <p:nvPr/>
        </p:nvSpPr>
        <p:spPr bwMode="auto">
          <a:xfrm>
            <a:off x="7086600" y="1676400"/>
            <a:ext cx="1905000" cy="646113"/>
          </a:xfrm>
          <a:prstGeom prst="rect">
            <a:avLst/>
          </a:prstGeom>
          <a:noFill/>
          <a:ln w="9525">
            <a:noFill/>
            <a:miter lim="800000"/>
            <a:headEnd/>
            <a:tailEnd/>
          </a:ln>
        </p:spPr>
        <p:txBody>
          <a:bodyPr>
            <a:spAutoFit/>
          </a:bodyPr>
          <a:lstStyle/>
          <a:p>
            <a:r>
              <a:rPr lang="en-US" dirty="0">
                <a:solidFill>
                  <a:schemeClr val="bg1"/>
                </a:solidFill>
              </a:rPr>
              <a:t>Explicit verbal communication</a:t>
            </a:r>
          </a:p>
        </p:txBody>
      </p:sp>
      <p:sp>
        <p:nvSpPr>
          <p:cNvPr id="37897" name="TextBox 10"/>
          <p:cNvSpPr txBox="1">
            <a:spLocks noChangeArrowheads="1"/>
          </p:cNvSpPr>
          <p:nvPr/>
        </p:nvSpPr>
        <p:spPr bwMode="auto">
          <a:xfrm>
            <a:off x="7086600" y="2398713"/>
            <a:ext cx="1219200" cy="381000"/>
          </a:xfrm>
          <a:prstGeom prst="rect">
            <a:avLst/>
          </a:prstGeom>
          <a:noFill/>
          <a:ln w="9525">
            <a:noFill/>
            <a:miter lim="800000"/>
            <a:headEnd/>
            <a:tailEnd/>
          </a:ln>
        </p:spPr>
        <p:txBody>
          <a:bodyPr>
            <a:spAutoFit/>
          </a:bodyPr>
          <a:lstStyle/>
          <a:p>
            <a:r>
              <a:rPr lang="en-US" dirty="0">
                <a:solidFill>
                  <a:schemeClr val="bg1"/>
                </a:solidFill>
              </a:rPr>
              <a:t>Opinions</a:t>
            </a:r>
          </a:p>
        </p:txBody>
      </p:sp>
      <p:sp>
        <p:nvSpPr>
          <p:cNvPr id="37898" name="TextBox 11"/>
          <p:cNvSpPr txBox="1">
            <a:spLocks noChangeArrowheads="1"/>
          </p:cNvSpPr>
          <p:nvPr/>
        </p:nvSpPr>
        <p:spPr bwMode="auto">
          <a:xfrm>
            <a:off x="7086600" y="2819400"/>
            <a:ext cx="990600" cy="369887"/>
          </a:xfrm>
          <a:prstGeom prst="rect">
            <a:avLst/>
          </a:prstGeom>
          <a:noFill/>
          <a:ln w="9525">
            <a:noFill/>
            <a:miter lim="800000"/>
            <a:headEnd/>
            <a:tailEnd/>
          </a:ln>
        </p:spPr>
        <p:txBody>
          <a:bodyPr>
            <a:spAutoFit/>
          </a:bodyPr>
          <a:lstStyle/>
          <a:p>
            <a:r>
              <a:rPr lang="en-US" dirty="0">
                <a:solidFill>
                  <a:schemeClr val="bg1"/>
                </a:solidFill>
              </a:rPr>
              <a:t>Values</a:t>
            </a:r>
          </a:p>
        </p:txBody>
      </p:sp>
      <p:sp>
        <p:nvSpPr>
          <p:cNvPr id="37899" name="TextBox 12"/>
          <p:cNvSpPr txBox="1">
            <a:spLocks noChangeArrowheads="1"/>
          </p:cNvSpPr>
          <p:nvPr/>
        </p:nvSpPr>
        <p:spPr bwMode="auto">
          <a:xfrm>
            <a:off x="7086600" y="3389313"/>
            <a:ext cx="1752600" cy="646112"/>
          </a:xfrm>
          <a:prstGeom prst="rect">
            <a:avLst/>
          </a:prstGeom>
          <a:noFill/>
          <a:ln w="9525">
            <a:noFill/>
            <a:miter lim="800000"/>
            <a:headEnd/>
            <a:tailEnd/>
          </a:ln>
        </p:spPr>
        <p:txBody>
          <a:bodyPr>
            <a:spAutoFit/>
          </a:bodyPr>
          <a:lstStyle/>
          <a:p>
            <a:r>
              <a:rPr lang="en-US" dirty="0">
                <a:solidFill>
                  <a:schemeClr val="bg1"/>
                </a:solidFill>
              </a:rPr>
              <a:t>Feelings not</a:t>
            </a:r>
          </a:p>
          <a:p>
            <a:r>
              <a:rPr lang="en-US" dirty="0">
                <a:solidFill>
                  <a:schemeClr val="bg1"/>
                </a:solidFill>
              </a:rPr>
              <a:t>as important</a:t>
            </a:r>
          </a:p>
        </p:txBody>
      </p:sp>
      <p:sp>
        <p:nvSpPr>
          <p:cNvPr id="37900" name="TextBox 13"/>
          <p:cNvSpPr txBox="1">
            <a:spLocks noChangeArrowheads="1"/>
          </p:cNvSpPr>
          <p:nvPr/>
        </p:nvSpPr>
        <p:spPr bwMode="auto">
          <a:xfrm>
            <a:off x="4191000" y="4343400"/>
            <a:ext cx="3505200" cy="369887"/>
          </a:xfrm>
          <a:prstGeom prst="rect">
            <a:avLst/>
          </a:prstGeom>
          <a:noFill/>
          <a:ln w="9525">
            <a:noFill/>
            <a:miter lim="800000"/>
            <a:headEnd/>
            <a:tailEnd/>
          </a:ln>
        </p:spPr>
        <p:txBody>
          <a:bodyPr>
            <a:spAutoFit/>
          </a:bodyPr>
          <a:lstStyle/>
          <a:p>
            <a:r>
              <a:rPr lang="en-US" dirty="0">
                <a:solidFill>
                  <a:schemeClr val="bg1"/>
                </a:solidFill>
              </a:rPr>
              <a:t>Context and feelings matter</a:t>
            </a:r>
          </a:p>
        </p:txBody>
      </p:sp>
      <p:sp>
        <p:nvSpPr>
          <p:cNvPr id="37901" name="TextBox 14"/>
          <p:cNvSpPr txBox="1">
            <a:spLocks noChangeArrowheads="1"/>
          </p:cNvSpPr>
          <p:nvPr/>
        </p:nvSpPr>
        <p:spPr bwMode="auto">
          <a:xfrm>
            <a:off x="4191000" y="4724400"/>
            <a:ext cx="1524000" cy="381000"/>
          </a:xfrm>
          <a:prstGeom prst="rect">
            <a:avLst/>
          </a:prstGeom>
          <a:noFill/>
          <a:ln w="9525">
            <a:noFill/>
            <a:miter lim="800000"/>
            <a:headEnd/>
            <a:tailEnd/>
          </a:ln>
        </p:spPr>
        <p:txBody>
          <a:bodyPr>
            <a:spAutoFit/>
          </a:bodyPr>
          <a:lstStyle/>
          <a:p>
            <a:r>
              <a:rPr lang="en-US" dirty="0">
                <a:solidFill>
                  <a:schemeClr val="bg1"/>
                </a:solidFill>
              </a:rPr>
              <a:t>Values</a:t>
            </a:r>
          </a:p>
        </p:txBody>
      </p:sp>
      <p:sp>
        <p:nvSpPr>
          <p:cNvPr id="37902" name="TextBox 15"/>
          <p:cNvSpPr txBox="1">
            <a:spLocks noChangeArrowheads="1"/>
          </p:cNvSpPr>
          <p:nvPr/>
        </p:nvSpPr>
        <p:spPr bwMode="auto">
          <a:xfrm>
            <a:off x="4191000" y="5181600"/>
            <a:ext cx="1752600" cy="381000"/>
          </a:xfrm>
          <a:prstGeom prst="rect">
            <a:avLst/>
          </a:prstGeom>
          <a:noFill/>
          <a:ln w="9525">
            <a:noFill/>
            <a:miter lim="800000"/>
            <a:headEnd/>
            <a:tailEnd/>
          </a:ln>
        </p:spPr>
        <p:txBody>
          <a:bodyPr>
            <a:spAutoFit/>
          </a:bodyPr>
          <a:lstStyle/>
          <a:p>
            <a:r>
              <a:rPr lang="en-US" dirty="0">
                <a:solidFill>
                  <a:schemeClr val="bg1"/>
                </a:solidFill>
              </a:rPr>
              <a:t>Opinions</a:t>
            </a:r>
          </a:p>
        </p:txBody>
      </p:sp>
      <p:sp>
        <p:nvSpPr>
          <p:cNvPr id="37903" name="TextBox 16"/>
          <p:cNvSpPr txBox="1">
            <a:spLocks noChangeArrowheads="1"/>
          </p:cNvSpPr>
          <p:nvPr/>
        </p:nvSpPr>
        <p:spPr bwMode="auto">
          <a:xfrm>
            <a:off x="4191000" y="5638800"/>
            <a:ext cx="2362200" cy="923925"/>
          </a:xfrm>
          <a:prstGeom prst="rect">
            <a:avLst/>
          </a:prstGeom>
          <a:noFill/>
          <a:ln w="9525">
            <a:noFill/>
            <a:miter lim="800000"/>
            <a:headEnd/>
            <a:tailEnd/>
          </a:ln>
        </p:spPr>
        <p:txBody>
          <a:bodyPr>
            <a:spAutoFit/>
          </a:bodyPr>
          <a:lstStyle/>
          <a:p>
            <a:r>
              <a:rPr lang="en-US" dirty="0">
                <a:solidFill>
                  <a:schemeClr val="bg1"/>
                </a:solidFill>
              </a:rPr>
              <a:t>Words convey a minimal part of the message</a:t>
            </a:r>
          </a:p>
        </p:txBody>
      </p:sp>
      <p:pic>
        <p:nvPicPr>
          <p:cNvPr id="45072" name="Content Placeholder 5" descr="globe with cream background copy.jpg"/>
          <p:cNvPicPr>
            <a:picLocks noGrp="1" noChangeAspect="1"/>
          </p:cNvPicPr>
          <p:nvPr/>
        </p:nvPicPr>
        <p:blipFill>
          <a:blip r:embed="rId5" cstate="screen"/>
          <a:srcRect/>
          <a:stretch>
            <a:fillRect/>
          </a:stretch>
        </p:blipFill>
        <p:spPr bwMode="auto">
          <a:xfrm>
            <a:off x="0" y="0"/>
            <a:ext cx="2054225"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6"/>
                                        </p:tgtEl>
                                        <p:attrNameLst>
                                          <p:attrName>style.visibility</p:attrName>
                                        </p:attrNameLst>
                                      </p:cBhvr>
                                      <p:to>
                                        <p:strVal val="visible"/>
                                      </p:to>
                                    </p:set>
                                    <p:anim calcmode="lin" valueType="num">
                                      <p:cBhvr additive="base">
                                        <p:cTn id="7" dur="500" fill="hold"/>
                                        <p:tgtEl>
                                          <p:spTgt spid="37896"/>
                                        </p:tgtEl>
                                        <p:attrNameLst>
                                          <p:attrName>ppt_x</p:attrName>
                                        </p:attrNameLst>
                                      </p:cBhvr>
                                      <p:tavLst>
                                        <p:tav tm="0">
                                          <p:val>
                                            <p:strVal val="#ppt_x"/>
                                          </p:val>
                                        </p:tav>
                                        <p:tav tm="100000">
                                          <p:val>
                                            <p:strVal val="#ppt_x"/>
                                          </p:val>
                                        </p:tav>
                                      </p:tavLst>
                                    </p:anim>
                                    <p:anim calcmode="lin" valueType="num">
                                      <p:cBhvr additive="base">
                                        <p:cTn id="8" dur="500" fill="hold"/>
                                        <p:tgtEl>
                                          <p:spTgt spid="3789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7"/>
                                        </p:tgtEl>
                                        <p:attrNameLst>
                                          <p:attrName>style.visibility</p:attrName>
                                        </p:attrNameLst>
                                      </p:cBhvr>
                                      <p:to>
                                        <p:strVal val="visible"/>
                                      </p:to>
                                    </p:set>
                                    <p:anim calcmode="lin" valueType="num">
                                      <p:cBhvr additive="base">
                                        <p:cTn id="13" dur="500" fill="hold"/>
                                        <p:tgtEl>
                                          <p:spTgt spid="37897"/>
                                        </p:tgtEl>
                                        <p:attrNameLst>
                                          <p:attrName>ppt_x</p:attrName>
                                        </p:attrNameLst>
                                      </p:cBhvr>
                                      <p:tavLst>
                                        <p:tav tm="0">
                                          <p:val>
                                            <p:strVal val="#ppt_x"/>
                                          </p:val>
                                        </p:tav>
                                        <p:tav tm="100000">
                                          <p:val>
                                            <p:strVal val="#ppt_x"/>
                                          </p:val>
                                        </p:tav>
                                      </p:tavLst>
                                    </p:anim>
                                    <p:anim calcmode="lin" valueType="num">
                                      <p:cBhvr additive="base">
                                        <p:cTn id="14" dur="500" fill="hold"/>
                                        <p:tgtEl>
                                          <p:spTgt spid="3789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898"/>
                                        </p:tgtEl>
                                        <p:attrNameLst>
                                          <p:attrName>style.visibility</p:attrName>
                                        </p:attrNameLst>
                                      </p:cBhvr>
                                      <p:to>
                                        <p:strVal val="visible"/>
                                      </p:to>
                                    </p:set>
                                    <p:anim calcmode="lin" valueType="num">
                                      <p:cBhvr additive="base">
                                        <p:cTn id="19" dur="500" fill="hold"/>
                                        <p:tgtEl>
                                          <p:spTgt spid="37898"/>
                                        </p:tgtEl>
                                        <p:attrNameLst>
                                          <p:attrName>ppt_x</p:attrName>
                                        </p:attrNameLst>
                                      </p:cBhvr>
                                      <p:tavLst>
                                        <p:tav tm="0">
                                          <p:val>
                                            <p:strVal val="#ppt_x"/>
                                          </p:val>
                                        </p:tav>
                                        <p:tav tm="100000">
                                          <p:val>
                                            <p:strVal val="#ppt_x"/>
                                          </p:val>
                                        </p:tav>
                                      </p:tavLst>
                                    </p:anim>
                                    <p:anim calcmode="lin" valueType="num">
                                      <p:cBhvr additive="base">
                                        <p:cTn id="20" dur="500" fill="hold"/>
                                        <p:tgtEl>
                                          <p:spTgt spid="3789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899"/>
                                        </p:tgtEl>
                                        <p:attrNameLst>
                                          <p:attrName>style.visibility</p:attrName>
                                        </p:attrNameLst>
                                      </p:cBhvr>
                                      <p:to>
                                        <p:strVal val="visible"/>
                                      </p:to>
                                    </p:set>
                                    <p:anim calcmode="lin" valueType="num">
                                      <p:cBhvr additive="base">
                                        <p:cTn id="25" dur="500" fill="hold"/>
                                        <p:tgtEl>
                                          <p:spTgt spid="37899"/>
                                        </p:tgtEl>
                                        <p:attrNameLst>
                                          <p:attrName>ppt_x</p:attrName>
                                        </p:attrNameLst>
                                      </p:cBhvr>
                                      <p:tavLst>
                                        <p:tav tm="0">
                                          <p:val>
                                            <p:strVal val="#ppt_x"/>
                                          </p:val>
                                        </p:tav>
                                        <p:tav tm="100000">
                                          <p:val>
                                            <p:strVal val="#ppt_x"/>
                                          </p:val>
                                        </p:tav>
                                      </p:tavLst>
                                    </p:anim>
                                    <p:anim calcmode="lin" valueType="num">
                                      <p:cBhvr additive="base">
                                        <p:cTn id="26" dur="500" fill="hold"/>
                                        <p:tgtEl>
                                          <p:spTgt spid="3789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900"/>
                                        </p:tgtEl>
                                        <p:attrNameLst>
                                          <p:attrName>style.visibility</p:attrName>
                                        </p:attrNameLst>
                                      </p:cBhvr>
                                      <p:to>
                                        <p:strVal val="visible"/>
                                      </p:to>
                                    </p:set>
                                    <p:anim calcmode="lin" valueType="num">
                                      <p:cBhvr additive="base">
                                        <p:cTn id="31" dur="500" fill="hold"/>
                                        <p:tgtEl>
                                          <p:spTgt spid="37900"/>
                                        </p:tgtEl>
                                        <p:attrNameLst>
                                          <p:attrName>ppt_x</p:attrName>
                                        </p:attrNameLst>
                                      </p:cBhvr>
                                      <p:tavLst>
                                        <p:tav tm="0">
                                          <p:val>
                                            <p:strVal val="#ppt_x"/>
                                          </p:val>
                                        </p:tav>
                                        <p:tav tm="100000">
                                          <p:val>
                                            <p:strVal val="#ppt_x"/>
                                          </p:val>
                                        </p:tav>
                                      </p:tavLst>
                                    </p:anim>
                                    <p:anim calcmode="lin" valueType="num">
                                      <p:cBhvr additive="base">
                                        <p:cTn id="32" dur="500" fill="hold"/>
                                        <p:tgtEl>
                                          <p:spTgt spid="3790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901"/>
                                        </p:tgtEl>
                                        <p:attrNameLst>
                                          <p:attrName>style.visibility</p:attrName>
                                        </p:attrNameLst>
                                      </p:cBhvr>
                                      <p:to>
                                        <p:strVal val="visible"/>
                                      </p:to>
                                    </p:set>
                                    <p:anim calcmode="lin" valueType="num">
                                      <p:cBhvr additive="base">
                                        <p:cTn id="37" dur="500" fill="hold"/>
                                        <p:tgtEl>
                                          <p:spTgt spid="37901"/>
                                        </p:tgtEl>
                                        <p:attrNameLst>
                                          <p:attrName>ppt_x</p:attrName>
                                        </p:attrNameLst>
                                      </p:cBhvr>
                                      <p:tavLst>
                                        <p:tav tm="0">
                                          <p:val>
                                            <p:strVal val="#ppt_x"/>
                                          </p:val>
                                        </p:tav>
                                        <p:tav tm="100000">
                                          <p:val>
                                            <p:strVal val="#ppt_x"/>
                                          </p:val>
                                        </p:tav>
                                      </p:tavLst>
                                    </p:anim>
                                    <p:anim calcmode="lin" valueType="num">
                                      <p:cBhvr additive="base">
                                        <p:cTn id="38" dur="500" fill="hold"/>
                                        <p:tgtEl>
                                          <p:spTgt spid="3790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7902"/>
                                        </p:tgtEl>
                                        <p:attrNameLst>
                                          <p:attrName>style.visibility</p:attrName>
                                        </p:attrNameLst>
                                      </p:cBhvr>
                                      <p:to>
                                        <p:strVal val="visible"/>
                                      </p:to>
                                    </p:set>
                                    <p:anim calcmode="lin" valueType="num">
                                      <p:cBhvr additive="base">
                                        <p:cTn id="43" dur="500" fill="hold"/>
                                        <p:tgtEl>
                                          <p:spTgt spid="37902"/>
                                        </p:tgtEl>
                                        <p:attrNameLst>
                                          <p:attrName>ppt_x</p:attrName>
                                        </p:attrNameLst>
                                      </p:cBhvr>
                                      <p:tavLst>
                                        <p:tav tm="0">
                                          <p:val>
                                            <p:strVal val="#ppt_x"/>
                                          </p:val>
                                        </p:tav>
                                        <p:tav tm="100000">
                                          <p:val>
                                            <p:strVal val="#ppt_x"/>
                                          </p:val>
                                        </p:tav>
                                      </p:tavLst>
                                    </p:anim>
                                    <p:anim calcmode="lin" valueType="num">
                                      <p:cBhvr additive="base">
                                        <p:cTn id="44" dur="500" fill="hold"/>
                                        <p:tgtEl>
                                          <p:spTgt spid="3790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7903"/>
                                        </p:tgtEl>
                                        <p:attrNameLst>
                                          <p:attrName>style.visibility</p:attrName>
                                        </p:attrNameLst>
                                      </p:cBhvr>
                                      <p:to>
                                        <p:strVal val="visible"/>
                                      </p:to>
                                    </p:set>
                                    <p:anim calcmode="lin" valueType="num">
                                      <p:cBhvr additive="base">
                                        <p:cTn id="49" dur="500" fill="hold"/>
                                        <p:tgtEl>
                                          <p:spTgt spid="37903"/>
                                        </p:tgtEl>
                                        <p:attrNameLst>
                                          <p:attrName>ppt_x</p:attrName>
                                        </p:attrNameLst>
                                      </p:cBhvr>
                                      <p:tavLst>
                                        <p:tav tm="0">
                                          <p:val>
                                            <p:strVal val="#ppt_x"/>
                                          </p:val>
                                        </p:tav>
                                        <p:tav tm="100000">
                                          <p:val>
                                            <p:strVal val="#ppt_x"/>
                                          </p:val>
                                        </p:tav>
                                      </p:tavLst>
                                    </p:anim>
                                    <p:anim calcmode="lin" valueType="num">
                                      <p:cBhvr additive="base">
                                        <p:cTn id="50" dur="500" fill="hold"/>
                                        <p:tgtEl>
                                          <p:spTgt spid="379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p:bldP spid="37897" grpId="0"/>
      <p:bldP spid="37898" grpId="0"/>
      <p:bldP spid="37899" grpId="0"/>
      <p:bldP spid="37900" grpId="0"/>
      <p:bldP spid="37901" grpId="0"/>
      <p:bldP spid="37902" grpId="0"/>
      <p:bldP spid="3790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37"/>
          <p:cNvSpPr txBox="1">
            <a:spLocks noChangeArrowheads="1"/>
          </p:cNvSpPr>
          <p:nvPr/>
        </p:nvSpPr>
        <p:spPr bwMode="auto">
          <a:xfrm>
            <a:off x="1600200" y="1295400"/>
            <a:ext cx="6934200" cy="461963"/>
          </a:xfrm>
          <a:prstGeom prst="rect">
            <a:avLst/>
          </a:prstGeom>
          <a:noFill/>
          <a:ln w="9525">
            <a:noFill/>
            <a:miter lim="800000"/>
            <a:headEnd/>
            <a:tailEnd/>
          </a:ln>
        </p:spPr>
        <p:txBody>
          <a:bodyPr>
            <a:spAutoFit/>
          </a:bodyPr>
          <a:lstStyle/>
          <a:p>
            <a:pPr algn="ctr"/>
            <a:r>
              <a:rPr lang="en-US" sz="2400"/>
              <a:t>Cultural Priorities: Achievement over time:</a:t>
            </a:r>
          </a:p>
        </p:txBody>
      </p:sp>
      <p:sp>
        <p:nvSpPr>
          <p:cNvPr id="40" name="Title 1"/>
          <p:cNvSpPr txBox="1">
            <a:spLocks/>
          </p:cNvSpPr>
          <p:nvPr/>
        </p:nvSpPr>
        <p:spPr bwMode="auto">
          <a:xfrm>
            <a:off x="0" y="-15875"/>
            <a:ext cx="9144000" cy="1692275"/>
          </a:xfrm>
          <a:prstGeom prst="rect">
            <a:avLst/>
          </a:prstGeom>
          <a:solidFill>
            <a:srgbClr val="C9BC92"/>
          </a:solidFill>
          <a:ln w="9525">
            <a:noFill/>
            <a:miter lim="800000"/>
            <a:headEnd/>
            <a:tailEnd/>
          </a:ln>
          <a:effectLst/>
        </p:spPr>
        <p:txBody>
          <a:bodyPr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r>
              <a:rPr lang="en-US" sz="4400" kern="0" dirty="0">
                <a:solidFill>
                  <a:srgbClr val="F8F1D8"/>
                </a:solidFill>
                <a:effectLst>
                  <a:outerShdw blurRad="38100" dist="38100" dir="2700000" algn="tl">
                    <a:srgbClr val="000000"/>
                  </a:outerShdw>
                </a:effectLst>
                <a:latin typeface="+mj-lt"/>
                <a:ea typeface="+mj-ea"/>
                <a:cs typeface="+mj-cs"/>
              </a:rPr>
              <a:t>               </a:t>
            </a:r>
          </a:p>
        </p:txBody>
      </p:sp>
      <p:sp>
        <p:nvSpPr>
          <p:cNvPr id="41" name="Rectangle 2"/>
          <p:cNvSpPr txBox="1">
            <a:spLocks noChangeArrowheads="1"/>
          </p:cNvSpPr>
          <p:nvPr/>
        </p:nvSpPr>
        <p:spPr bwMode="auto">
          <a:xfrm>
            <a:off x="2209800" y="-152400"/>
            <a:ext cx="6553200" cy="1524000"/>
          </a:xfrm>
          <a:prstGeom prst="rect">
            <a:avLst/>
          </a:prstGeom>
          <a:noFill/>
          <a:ln w="9525">
            <a:noFill/>
            <a:miter lim="800000"/>
            <a:headEnd/>
            <a:tailEnd/>
          </a:ln>
          <a:effectLst/>
        </p:spPr>
        <p:txBody>
          <a:bodyPr anchor="b" anchorCtr="1"/>
          <a:lstStyle/>
          <a:p>
            <a:pPr algn="ctr" defTabSz="457200" eaLnBrk="1" hangingPunct="1">
              <a:defRPr/>
            </a:pPr>
            <a:r>
              <a:rPr lang="en-US" sz="3600" kern="0" dirty="0">
                <a:solidFill>
                  <a:srgbClr val="156937"/>
                </a:solidFill>
                <a:effectLst>
                  <a:outerShdw blurRad="38100" dist="38100" dir="2700000" algn="tl">
                    <a:srgbClr val="000000"/>
                  </a:outerShdw>
                </a:effectLst>
                <a:latin typeface="+mj-lt"/>
                <a:ea typeface="+mj-ea"/>
                <a:cs typeface="+mj-cs"/>
              </a:rPr>
              <a:t>Cultural Priorities:</a:t>
            </a:r>
          </a:p>
          <a:p>
            <a:pPr algn="ctr" defTabSz="457200" eaLnBrk="1" hangingPunct="1">
              <a:defRPr/>
            </a:pPr>
            <a:r>
              <a:rPr lang="en-US" sz="3600" kern="0" dirty="0">
                <a:solidFill>
                  <a:srgbClr val="156937"/>
                </a:solidFill>
                <a:effectLst>
                  <a:outerShdw blurRad="38100" dist="38100" dir="2700000" algn="tl">
                    <a:srgbClr val="000000"/>
                  </a:outerShdw>
                </a:effectLst>
                <a:latin typeface="+mj-lt"/>
                <a:ea typeface="+mj-ea"/>
                <a:cs typeface="+mj-cs"/>
              </a:rPr>
              <a:t>Achievement over Time</a:t>
            </a:r>
          </a:p>
        </p:txBody>
      </p:sp>
      <p:pic>
        <p:nvPicPr>
          <p:cNvPr id="46085" name="Content Placeholder 5" descr="globe with cream background copy.jpg"/>
          <p:cNvPicPr>
            <a:picLocks noGrp="1" noChangeAspect="1"/>
          </p:cNvPicPr>
          <p:nvPr/>
        </p:nvPicPr>
        <p:blipFill>
          <a:blip r:embed="rId3" cstate="screen"/>
          <a:srcRect/>
          <a:stretch>
            <a:fillRect/>
          </a:stretch>
        </p:blipFill>
        <p:spPr bwMode="auto">
          <a:xfrm>
            <a:off x="0" y="0"/>
            <a:ext cx="2054225" cy="1676400"/>
          </a:xfrm>
          <a:prstGeom prst="rect">
            <a:avLst/>
          </a:prstGeom>
          <a:noFill/>
          <a:ln w="9525">
            <a:noFill/>
            <a:miter lim="800000"/>
            <a:headEnd/>
            <a:tailEnd/>
          </a:ln>
        </p:spPr>
      </p:pic>
      <p:grpSp>
        <p:nvGrpSpPr>
          <p:cNvPr id="46086" name="Group 35"/>
          <p:cNvGrpSpPr>
            <a:grpSpLocks/>
          </p:cNvGrpSpPr>
          <p:nvPr/>
        </p:nvGrpSpPr>
        <p:grpSpPr bwMode="auto">
          <a:xfrm>
            <a:off x="1447800" y="1828800"/>
            <a:ext cx="5895975" cy="1803400"/>
            <a:chOff x="624" y="1104"/>
            <a:chExt cx="4224" cy="1296"/>
          </a:xfrm>
        </p:grpSpPr>
        <p:grpSp>
          <p:nvGrpSpPr>
            <p:cNvPr id="46107" name="Group 8"/>
            <p:cNvGrpSpPr>
              <a:grpSpLocks/>
            </p:cNvGrpSpPr>
            <p:nvPr/>
          </p:nvGrpSpPr>
          <p:grpSpPr bwMode="auto">
            <a:xfrm>
              <a:off x="624" y="1104"/>
              <a:ext cx="4224" cy="1296"/>
              <a:chOff x="672" y="2400"/>
              <a:chExt cx="4224" cy="1296"/>
            </a:xfrm>
          </p:grpSpPr>
          <p:sp>
            <p:nvSpPr>
              <p:cNvPr id="46118" name="Line 5"/>
              <p:cNvSpPr>
                <a:spLocks noChangeShapeType="1"/>
              </p:cNvSpPr>
              <p:nvPr/>
            </p:nvSpPr>
            <p:spPr bwMode="auto">
              <a:xfrm>
                <a:off x="672" y="2400"/>
                <a:ext cx="0" cy="1296"/>
              </a:xfrm>
              <a:prstGeom prst="line">
                <a:avLst/>
              </a:prstGeom>
              <a:noFill/>
              <a:ln w="38100">
                <a:solidFill>
                  <a:schemeClr val="bg1"/>
                </a:solidFill>
                <a:round/>
                <a:headEnd/>
                <a:tailEnd/>
              </a:ln>
            </p:spPr>
            <p:txBody>
              <a:bodyPr/>
              <a:lstStyle/>
              <a:p>
                <a:endParaRPr lang="en-US" dirty="0"/>
              </a:p>
            </p:txBody>
          </p:sp>
          <p:sp>
            <p:nvSpPr>
              <p:cNvPr id="46119" name="Line 7"/>
              <p:cNvSpPr>
                <a:spLocks noChangeShapeType="1"/>
              </p:cNvSpPr>
              <p:nvPr/>
            </p:nvSpPr>
            <p:spPr bwMode="auto">
              <a:xfrm>
                <a:off x="672" y="3696"/>
                <a:ext cx="4224" cy="0"/>
              </a:xfrm>
              <a:prstGeom prst="line">
                <a:avLst/>
              </a:prstGeom>
              <a:noFill/>
              <a:ln w="38100">
                <a:solidFill>
                  <a:schemeClr val="bg1"/>
                </a:solidFill>
                <a:round/>
                <a:headEnd/>
                <a:tailEnd type="triangle" w="med" len="med"/>
              </a:ln>
            </p:spPr>
            <p:txBody>
              <a:bodyPr/>
              <a:lstStyle/>
              <a:p>
                <a:endParaRPr lang="en-US"/>
              </a:p>
            </p:txBody>
          </p:sp>
        </p:grpSp>
        <p:sp>
          <p:nvSpPr>
            <p:cNvPr id="46108" name="Rectangle 23"/>
            <p:cNvSpPr>
              <a:spLocks noChangeArrowheads="1"/>
            </p:cNvSpPr>
            <p:nvPr/>
          </p:nvSpPr>
          <p:spPr bwMode="auto">
            <a:xfrm>
              <a:off x="960" y="2304"/>
              <a:ext cx="240" cy="96"/>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46109" name="Rectangle 24"/>
            <p:cNvSpPr>
              <a:spLocks noChangeArrowheads="1"/>
            </p:cNvSpPr>
            <p:nvPr/>
          </p:nvSpPr>
          <p:spPr bwMode="auto">
            <a:xfrm>
              <a:off x="1296" y="2256"/>
              <a:ext cx="240" cy="144"/>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46110" name="Rectangle 25"/>
            <p:cNvSpPr>
              <a:spLocks noChangeArrowheads="1"/>
            </p:cNvSpPr>
            <p:nvPr/>
          </p:nvSpPr>
          <p:spPr bwMode="auto">
            <a:xfrm>
              <a:off x="1632" y="2256"/>
              <a:ext cx="240" cy="144"/>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46111" name="Rectangle 26"/>
            <p:cNvSpPr>
              <a:spLocks noChangeArrowheads="1"/>
            </p:cNvSpPr>
            <p:nvPr/>
          </p:nvSpPr>
          <p:spPr bwMode="auto">
            <a:xfrm>
              <a:off x="1968" y="2256"/>
              <a:ext cx="240" cy="144"/>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46112" name="Rectangle 27"/>
            <p:cNvSpPr>
              <a:spLocks noChangeArrowheads="1"/>
            </p:cNvSpPr>
            <p:nvPr/>
          </p:nvSpPr>
          <p:spPr bwMode="auto">
            <a:xfrm>
              <a:off x="2304" y="2208"/>
              <a:ext cx="240" cy="192"/>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46113" name="Rectangle 28"/>
            <p:cNvSpPr>
              <a:spLocks noChangeArrowheads="1"/>
            </p:cNvSpPr>
            <p:nvPr/>
          </p:nvSpPr>
          <p:spPr bwMode="auto">
            <a:xfrm>
              <a:off x="2644" y="2160"/>
              <a:ext cx="240" cy="24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46114" name="Rectangle 29"/>
            <p:cNvSpPr>
              <a:spLocks noChangeArrowheads="1"/>
            </p:cNvSpPr>
            <p:nvPr/>
          </p:nvSpPr>
          <p:spPr bwMode="auto">
            <a:xfrm>
              <a:off x="2976" y="2064"/>
              <a:ext cx="240" cy="336"/>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46115" name="Rectangle 30"/>
            <p:cNvSpPr>
              <a:spLocks noChangeArrowheads="1"/>
            </p:cNvSpPr>
            <p:nvPr/>
          </p:nvSpPr>
          <p:spPr bwMode="auto">
            <a:xfrm>
              <a:off x="3312" y="1872"/>
              <a:ext cx="240" cy="528"/>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46116" name="Rectangle 31"/>
            <p:cNvSpPr>
              <a:spLocks noChangeArrowheads="1"/>
            </p:cNvSpPr>
            <p:nvPr/>
          </p:nvSpPr>
          <p:spPr bwMode="auto">
            <a:xfrm>
              <a:off x="3648" y="1536"/>
              <a:ext cx="240" cy="864"/>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46117" name="Rectangle 32"/>
            <p:cNvSpPr>
              <a:spLocks noChangeArrowheads="1"/>
            </p:cNvSpPr>
            <p:nvPr/>
          </p:nvSpPr>
          <p:spPr bwMode="auto">
            <a:xfrm>
              <a:off x="3984" y="1248"/>
              <a:ext cx="240" cy="1152"/>
            </a:xfrm>
            <a:prstGeom prst="rect">
              <a:avLst/>
            </a:prstGeom>
            <a:solidFill>
              <a:srgbClr val="FF0000"/>
            </a:solidFill>
            <a:ln w="9525">
              <a:solidFill>
                <a:schemeClr val="bg1"/>
              </a:solidFill>
              <a:miter lim="800000"/>
              <a:headEnd/>
              <a:tailEnd/>
            </a:ln>
          </p:spPr>
          <p:txBody>
            <a:bodyPr wrap="none" anchor="ctr"/>
            <a:lstStyle/>
            <a:p>
              <a:endParaRPr lang="en-US"/>
            </a:p>
          </p:txBody>
        </p:sp>
      </p:grpSp>
      <p:sp>
        <p:nvSpPr>
          <p:cNvPr id="46087" name="Rectangle 36"/>
          <p:cNvSpPr>
            <a:spLocks noChangeArrowheads="1"/>
          </p:cNvSpPr>
          <p:nvPr/>
        </p:nvSpPr>
        <p:spPr bwMode="auto">
          <a:xfrm>
            <a:off x="304800" y="2438400"/>
            <a:ext cx="908050" cy="369888"/>
          </a:xfrm>
          <a:prstGeom prst="rect">
            <a:avLst/>
          </a:prstGeom>
          <a:noFill/>
          <a:ln w="9525">
            <a:noFill/>
            <a:miter lim="800000"/>
            <a:headEnd/>
            <a:tailEnd/>
          </a:ln>
        </p:spPr>
        <p:txBody>
          <a:bodyPr wrap="none">
            <a:spAutoFit/>
          </a:bodyPr>
          <a:lstStyle/>
          <a:p>
            <a:r>
              <a:rPr lang="en-US" dirty="0">
                <a:solidFill>
                  <a:schemeClr val="bg1"/>
                </a:solidFill>
              </a:rPr>
              <a:t>Results</a:t>
            </a:r>
          </a:p>
        </p:txBody>
      </p:sp>
      <p:sp>
        <p:nvSpPr>
          <p:cNvPr id="46088" name="Rectangle 37"/>
          <p:cNvSpPr>
            <a:spLocks noChangeArrowheads="1"/>
          </p:cNvSpPr>
          <p:nvPr/>
        </p:nvSpPr>
        <p:spPr bwMode="auto">
          <a:xfrm>
            <a:off x="304800" y="4876800"/>
            <a:ext cx="908050" cy="369888"/>
          </a:xfrm>
          <a:prstGeom prst="rect">
            <a:avLst/>
          </a:prstGeom>
          <a:noFill/>
          <a:ln w="9525">
            <a:noFill/>
            <a:miter lim="800000"/>
            <a:headEnd/>
            <a:tailEnd/>
          </a:ln>
        </p:spPr>
        <p:txBody>
          <a:bodyPr wrap="none">
            <a:spAutoFit/>
          </a:bodyPr>
          <a:lstStyle/>
          <a:p>
            <a:r>
              <a:rPr lang="en-US" dirty="0">
                <a:solidFill>
                  <a:schemeClr val="bg1"/>
                </a:solidFill>
              </a:rPr>
              <a:t>Results</a:t>
            </a:r>
          </a:p>
        </p:txBody>
      </p:sp>
      <p:sp>
        <p:nvSpPr>
          <p:cNvPr id="46089" name="Rectangle 38"/>
          <p:cNvSpPr>
            <a:spLocks noChangeArrowheads="1"/>
          </p:cNvSpPr>
          <p:nvPr/>
        </p:nvSpPr>
        <p:spPr bwMode="auto">
          <a:xfrm>
            <a:off x="3581400" y="3657600"/>
            <a:ext cx="1517650" cy="369888"/>
          </a:xfrm>
          <a:prstGeom prst="rect">
            <a:avLst/>
          </a:prstGeom>
          <a:noFill/>
          <a:ln w="9525">
            <a:noFill/>
            <a:miter lim="800000"/>
            <a:headEnd/>
            <a:tailEnd/>
          </a:ln>
        </p:spPr>
        <p:txBody>
          <a:bodyPr wrap="none">
            <a:spAutoFit/>
          </a:bodyPr>
          <a:lstStyle/>
          <a:p>
            <a:r>
              <a:rPr lang="en-US" dirty="0">
                <a:solidFill>
                  <a:schemeClr val="bg1"/>
                </a:solidFill>
              </a:rPr>
              <a:t>Time Passing</a:t>
            </a:r>
          </a:p>
        </p:txBody>
      </p:sp>
      <p:sp>
        <p:nvSpPr>
          <p:cNvPr id="46090" name="Rectangle 39"/>
          <p:cNvSpPr>
            <a:spLocks noChangeArrowheads="1"/>
          </p:cNvSpPr>
          <p:nvPr/>
        </p:nvSpPr>
        <p:spPr bwMode="auto">
          <a:xfrm>
            <a:off x="3505200" y="6107113"/>
            <a:ext cx="1517650" cy="369887"/>
          </a:xfrm>
          <a:prstGeom prst="rect">
            <a:avLst/>
          </a:prstGeom>
          <a:noFill/>
          <a:ln w="9525">
            <a:noFill/>
            <a:miter lim="800000"/>
            <a:headEnd/>
            <a:tailEnd/>
          </a:ln>
        </p:spPr>
        <p:txBody>
          <a:bodyPr wrap="none">
            <a:spAutoFit/>
          </a:bodyPr>
          <a:lstStyle/>
          <a:p>
            <a:r>
              <a:rPr lang="en-US" dirty="0">
                <a:solidFill>
                  <a:schemeClr val="bg1"/>
                </a:solidFill>
              </a:rPr>
              <a:t>Time Passing</a:t>
            </a:r>
          </a:p>
        </p:txBody>
      </p:sp>
      <p:sp>
        <p:nvSpPr>
          <p:cNvPr id="46091" name="Rectangle 40"/>
          <p:cNvSpPr>
            <a:spLocks noChangeArrowheads="1"/>
          </p:cNvSpPr>
          <p:nvPr/>
        </p:nvSpPr>
        <p:spPr bwMode="auto">
          <a:xfrm>
            <a:off x="7162800" y="4851400"/>
            <a:ext cx="1828800" cy="1016000"/>
          </a:xfrm>
          <a:prstGeom prst="rect">
            <a:avLst/>
          </a:prstGeom>
          <a:noFill/>
          <a:ln w="9525">
            <a:noFill/>
            <a:miter lim="800000"/>
            <a:headEnd/>
            <a:tailEnd/>
          </a:ln>
        </p:spPr>
        <p:txBody>
          <a:bodyPr>
            <a:spAutoFit/>
          </a:bodyPr>
          <a:lstStyle/>
          <a:p>
            <a:pPr algn="ctr"/>
            <a:r>
              <a:rPr lang="en-US" sz="2000" dirty="0">
                <a:solidFill>
                  <a:schemeClr val="bg1"/>
                </a:solidFill>
              </a:rPr>
              <a:t>Focus</a:t>
            </a:r>
          </a:p>
          <a:p>
            <a:pPr algn="ctr"/>
            <a:r>
              <a:rPr lang="en-US" sz="2000" dirty="0">
                <a:solidFill>
                  <a:schemeClr val="bg1"/>
                </a:solidFill>
              </a:rPr>
              <a:t>on</a:t>
            </a:r>
          </a:p>
          <a:p>
            <a:pPr algn="ctr"/>
            <a:r>
              <a:rPr lang="en-US" sz="2000" dirty="0">
                <a:solidFill>
                  <a:schemeClr val="bg1"/>
                </a:solidFill>
              </a:rPr>
              <a:t>Results/Tasks</a:t>
            </a:r>
          </a:p>
        </p:txBody>
      </p:sp>
      <p:sp>
        <p:nvSpPr>
          <p:cNvPr id="46092" name="Rectangle 41"/>
          <p:cNvSpPr>
            <a:spLocks noChangeArrowheads="1"/>
          </p:cNvSpPr>
          <p:nvPr/>
        </p:nvSpPr>
        <p:spPr bwMode="auto">
          <a:xfrm>
            <a:off x="7162800" y="2286000"/>
            <a:ext cx="1828800" cy="1323975"/>
          </a:xfrm>
          <a:prstGeom prst="rect">
            <a:avLst/>
          </a:prstGeom>
          <a:noFill/>
          <a:ln w="9525">
            <a:noFill/>
            <a:miter lim="800000"/>
            <a:headEnd/>
            <a:tailEnd/>
          </a:ln>
        </p:spPr>
        <p:txBody>
          <a:bodyPr>
            <a:spAutoFit/>
          </a:bodyPr>
          <a:lstStyle/>
          <a:p>
            <a:pPr algn="ctr"/>
            <a:r>
              <a:rPr lang="en-US" sz="2000" dirty="0">
                <a:solidFill>
                  <a:schemeClr val="bg1"/>
                </a:solidFill>
              </a:rPr>
              <a:t>Focus</a:t>
            </a:r>
          </a:p>
          <a:p>
            <a:pPr algn="ctr"/>
            <a:r>
              <a:rPr lang="en-US" sz="2000" dirty="0">
                <a:solidFill>
                  <a:schemeClr val="bg1"/>
                </a:solidFill>
              </a:rPr>
              <a:t>on</a:t>
            </a:r>
          </a:p>
          <a:p>
            <a:pPr algn="ctr"/>
            <a:r>
              <a:rPr lang="en-US" sz="2000" dirty="0">
                <a:solidFill>
                  <a:schemeClr val="bg1"/>
                </a:solidFill>
              </a:rPr>
              <a:t>Function/ Relationships</a:t>
            </a:r>
          </a:p>
        </p:txBody>
      </p:sp>
      <p:grpSp>
        <p:nvGrpSpPr>
          <p:cNvPr id="46093" name="Group 35"/>
          <p:cNvGrpSpPr>
            <a:grpSpLocks/>
          </p:cNvGrpSpPr>
          <p:nvPr/>
        </p:nvGrpSpPr>
        <p:grpSpPr bwMode="auto">
          <a:xfrm flipH="1">
            <a:off x="1447800" y="4216400"/>
            <a:ext cx="5895975" cy="1803400"/>
            <a:chOff x="351" y="1122"/>
            <a:chExt cx="4224" cy="1296"/>
          </a:xfrm>
        </p:grpSpPr>
        <p:grpSp>
          <p:nvGrpSpPr>
            <p:cNvPr id="46094" name="Group 8"/>
            <p:cNvGrpSpPr>
              <a:grpSpLocks/>
            </p:cNvGrpSpPr>
            <p:nvPr/>
          </p:nvGrpSpPr>
          <p:grpSpPr bwMode="auto">
            <a:xfrm>
              <a:off x="351" y="1122"/>
              <a:ext cx="4224" cy="1296"/>
              <a:chOff x="399" y="2418"/>
              <a:chExt cx="4224" cy="1296"/>
            </a:xfrm>
          </p:grpSpPr>
          <p:sp>
            <p:nvSpPr>
              <p:cNvPr id="46105" name="Line 5"/>
              <p:cNvSpPr>
                <a:spLocks noChangeShapeType="1"/>
              </p:cNvSpPr>
              <p:nvPr/>
            </p:nvSpPr>
            <p:spPr bwMode="auto">
              <a:xfrm>
                <a:off x="4623" y="2418"/>
                <a:ext cx="0" cy="1296"/>
              </a:xfrm>
              <a:prstGeom prst="line">
                <a:avLst/>
              </a:prstGeom>
              <a:noFill/>
              <a:ln w="38100">
                <a:solidFill>
                  <a:schemeClr val="bg1"/>
                </a:solidFill>
                <a:round/>
                <a:headEnd/>
                <a:tailEnd/>
              </a:ln>
            </p:spPr>
            <p:txBody>
              <a:bodyPr/>
              <a:lstStyle/>
              <a:p>
                <a:endParaRPr lang="en-US"/>
              </a:p>
            </p:txBody>
          </p:sp>
          <p:sp>
            <p:nvSpPr>
              <p:cNvPr id="46106" name="Line 7"/>
              <p:cNvSpPr>
                <a:spLocks noChangeShapeType="1"/>
              </p:cNvSpPr>
              <p:nvPr/>
            </p:nvSpPr>
            <p:spPr bwMode="auto">
              <a:xfrm flipH="1">
                <a:off x="399" y="3714"/>
                <a:ext cx="4224" cy="0"/>
              </a:xfrm>
              <a:prstGeom prst="line">
                <a:avLst/>
              </a:prstGeom>
              <a:noFill/>
              <a:ln w="38100">
                <a:solidFill>
                  <a:schemeClr val="bg1"/>
                </a:solidFill>
                <a:round/>
                <a:headEnd/>
                <a:tailEnd type="triangle" w="med" len="med"/>
              </a:ln>
            </p:spPr>
            <p:txBody>
              <a:bodyPr/>
              <a:lstStyle/>
              <a:p>
                <a:endParaRPr lang="en-US"/>
              </a:p>
            </p:txBody>
          </p:sp>
        </p:grpSp>
        <p:sp>
          <p:nvSpPr>
            <p:cNvPr id="46095" name="Rectangle 23"/>
            <p:cNvSpPr>
              <a:spLocks noChangeArrowheads="1"/>
            </p:cNvSpPr>
            <p:nvPr/>
          </p:nvSpPr>
          <p:spPr bwMode="auto">
            <a:xfrm>
              <a:off x="960" y="2304"/>
              <a:ext cx="240" cy="96"/>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46096" name="Rectangle 24"/>
            <p:cNvSpPr>
              <a:spLocks noChangeArrowheads="1"/>
            </p:cNvSpPr>
            <p:nvPr/>
          </p:nvSpPr>
          <p:spPr bwMode="auto">
            <a:xfrm>
              <a:off x="1296" y="2256"/>
              <a:ext cx="240" cy="144"/>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46097" name="Rectangle 25"/>
            <p:cNvSpPr>
              <a:spLocks noChangeArrowheads="1"/>
            </p:cNvSpPr>
            <p:nvPr/>
          </p:nvSpPr>
          <p:spPr bwMode="auto">
            <a:xfrm>
              <a:off x="1632" y="2256"/>
              <a:ext cx="240" cy="144"/>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46098" name="Rectangle 26"/>
            <p:cNvSpPr>
              <a:spLocks noChangeArrowheads="1"/>
            </p:cNvSpPr>
            <p:nvPr/>
          </p:nvSpPr>
          <p:spPr bwMode="auto">
            <a:xfrm>
              <a:off x="1968" y="2256"/>
              <a:ext cx="240" cy="144"/>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46099" name="Rectangle 27"/>
            <p:cNvSpPr>
              <a:spLocks noChangeArrowheads="1"/>
            </p:cNvSpPr>
            <p:nvPr/>
          </p:nvSpPr>
          <p:spPr bwMode="auto">
            <a:xfrm>
              <a:off x="2304" y="2208"/>
              <a:ext cx="240" cy="192"/>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46100" name="Rectangle 28"/>
            <p:cNvSpPr>
              <a:spLocks noChangeArrowheads="1"/>
            </p:cNvSpPr>
            <p:nvPr/>
          </p:nvSpPr>
          <p:spPr bwMode="auto">
            <a:xfrm>
              <a:off x="2640" y="2160"/>
              <a:ext cx="240" cy="240"/>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46101" name="Rectangle 29"/>
            <p:cNvSpPr>
              <a:spLocks noChangeArrowheads="1"/>
            </p:cNvSpPr>
            <p:nvPr/>
          </p:nvSpPr>
          <p:spPr bwMode="auto">
            <a:xfrm>
              <a:off x="2976" y="2064"/>
              <a:ext cx="240" cy="336"/>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46102" name="Rectangle 30"/>
            <p:cNvSpPr>
              <a:spLocks noChangeArrowheads="1"/>
            </p:cNvSpPr>
            <p:nvPr/>
          </p:nvSpPr>
          <p:spPr bwMode="auto">
            <a:xfrm>
              <a:off x="3312" y="1872"/>
              <a:ext cx="240" cy="528"/>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46103" name="Rectangle 31"/>
            <p:cNvSpPr>
              <a:spLocks noChangeArrowheads="1"/>
            </p:cNvSpPr>
            <p:nvPr/>
          </p:nvSpPr>
          <p:spPr bwMode="auto">
            <a:xfrm>
              <a:off x="3648" y="1536"/>
              <a:ext cx="240" cy="864"/>
            </a:xfrm>
            <a:prstGeom prst="rect">
              <a:avLst/>
            </a:prstGeom>
            <a:solidFill>
              <a:srgbClr val="FF0000"/>
            </a:solidFill>
            <a:ln w="9525">
              <a:solidFill>
                <a:schemeClr val="bg1"/>
              </a:solidFill>
              <a:miter lim="800000"/>
              <a:headEnd/>
              <a:tailEnd/>
            </a:ln>
          </p:spPr>
          <p:txBody>
            <a:bodyPr wrap="none" anchor="ctr"/>
            <a:lstStyle/>
            <a:p>
              <a:endParaRPr lang="en-US"/>
            </a:p>
          </p:txBody>
        </p:sp>
        <p:sp>
          <p:nvSpPr>
            <p:cNvPr id="46104" name="Rectangle 32"/>
            <p:cNvSpPr>
              <a:spLocks noChangeArrowheads="1"/>
            </p:cNvSpPr>
            <p:nvPr/>
          </p:nvSpPr>
          <p:spPr bwMode="auto">
            <a:xfrm>
              <a:off x="3984" y="1248"/>
              <a:ext cx="240" cy="1152"/>
            </a:xfrm>
            <a:prstGeom prst="rect">
              <a:avLst/>
            </a:prstGeom>
            <a:solidFill>
              <a:srgbClr val="FF0000"/>
            </a:solidFill>
            <a:ln w="9525">
              <a:solidFill>
                <a:schemeClr val="bg1"/>
              </a:solidFill>
              <a:miter lim="800000"/>
              <a:headEnd/>
              <a:tailEnd/>
            </a:ln>
          </p:spPr>
          <p:txBody>
            <a:bodyPr wrap="none" anchor="ctr"/>
            <a:lstStyle/>
            <a:p>
              <a:endParaRPr lang="en-US"/>
            </a:p>
          </p:txBody>
        </p:sp>
      </p:grpSp>
    </p:spTree>
    <p:extLst>
      <p:ext uri="{BB962C8B-B14F-4D97-AF65-F5344CB8AC3E}">
        <p14:creationId xmlns:p14="http://schemas.microsoft.com/office/powerpoint/2010/main" val="3233955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0" y="-15875"/>
            <a:ext cx="9144000" cy="1692275"/>
          </a:xfrm>
          <a:prstGeom prst="rect">
            <a:avLst/>
          </a:prstGeom>
          <a:solidFill>
            <a:srgbClr val="C9BC92"/>
          </a:solidFill>
          <a:ln w="9525">
            <a:noFill/>
            <a:miter lim="800000"/>
            <a:headEnd/>
            <a:tailEnd/>
          </a:ln>
          <a:effectLst/>
        </p:spPr>
        <p:txBody>
          <a:bodyPr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r>
              <a:rPr lang="en-US" sz="4400" kern="0" dirty="0">
                <a:solidFill>
                  <a:srgbClr val="F8F1D8"/>
                </a:solidFill>
                <a:effectLst>
                  <a:outerShdw blurRad="38100" dist="38100" dir="2700000" algn="tl">
                    <a:srgbClr val="000000"/>
                  </a:outerShdw>
                </a:effectLst>
                <a:latin typeface="+mj-lt"/>
                <a:ea typeface="+mj-ea"/>
                <a:cs typeface="+mj-cs"/>
              </a:rPr>
              <a:t>               </a:t>
            </a:r>
          </a:p>
        </p:txBody>
      </p:sp>
      <p:sp>
        <p:nvSpPr>
          <p:cNvPr id="64527" name="Rectangle 15"/>
          <p:cNvSpPr>
            <a:spLocks noGrp="1" noChangeArrowheads="1"/>
          </p:cNvSpPr>
          <p:nvPr>
            <p:ph type="title"/>
          </p:nvPr>
        </p:nvSpPr>
        <p:spPr>
          <a:xfrm>
            <a:off x="1981200" y="0"/>
            <a:ext cx="7162800" cy="1144588"/>
          </a:xfrm>
        </p:spPr>
        <p:txBody>
          <a:bodyPr/>
          <a:lstStyle/>
          <a:p>
            <a:pPr algn="ctr" eaLnBrk="1" hangingPunct="1">
              <a:defRPr/>
            </a:pPr>
            <a:r>
              <a:rPr lang="en-US" sz="3600" dirty="0" smtClean="0"/>
              <a:t/>
            </a:r>
            <a:br>
              <a:rPr lang="en-US" sz="3600" dirty="0" smtClean="0"/>
            </a:br>
            <a:r>
              <a:rPr lang="en-US" sz="3600" kern="0" dirty="0">
                <a:solidFill>
                  <a:srgbClr val="156937"/>
                </a:solidFill>
                <a:effectLst>
                  <a:outerShdw blurRad="38100" dist="38100" dir="2700000" algn="tl">
                    <a:srgbClr val="000000"/>
                  </a:outerShdw>
                </a:effectLst>
                <a:ea typeface="+mj-ea"/>
                <a:cs typeface="+mj-cs"/>
              </a:rPr>
              <a:t>Cultural Perspectives: Personal</a:t>
            </a:r>
            <a:br>
              <a:rPr lang="en-US" sz="3600" kern="0" dirty="0">
                <a:solidFill>
                  <a:srgbClr val="156937"/>
                </a:solidFill>
                <a:effectLst>
                  <a:outerShdw blurRad="38100" dist="38100" dir="2700000" algn="tl">
                    <a:srgbClr val="000000"/>
                  </a:outerShdw>
                </a:effectLst>
                <a:ea typeface="+mj-ea"/>
                <a:cs typeface="+mj-cs"/>
              </a:rPr>
            </a:br>
            <a:r>
              <a:rPr lang="en-US" sz="3600" kern="0" dirty="0">
                <a:solidFill>
                  <a:srgbClr val="156937"/>
                </a:solidFill>
                <a:effectLst>
                  <a:outerShdw blurRad="38100" dist="38100" dir="2700000" algn="tl">
                    <a:srgbClr val="000000"/>
                  </a:outerShdw>
                </a:effectLst>
                <a:ea typeface="+mj-ea"/>
                <a:cs typeface="+mj-cs"/>
              </a:rPr>
              <a:t>vs. Societal Responsibility</a:t>
            </a:r>
          </a:p>
        </p:txBody>
      </p:sp>
      <p:sp>
        <p:nvSpPr>
          <p:cNvPr id="6" name="Date Placeholder 5"/>
          <p:cNvSpPr>
            <a:spLocks noGrp="1"/>
          </p:cNvSpPr>
          <p:nvPr>
            <p:ph type="dt" sz="half" idx="10"/>
          </p:nvPr>
        </p:nvSpPr>
        <p:spPr/>
        <p:txBody>
          <a:bodyPr/>
          <a:lstStyle/>
          <a:p>
            <a:pPr>
              <a:defRPr/>
            </a:pPr>
            <a:fld id="{A25FEB23-F7B3-4AFD-BD25-95387575E8EF}" type="datetime1">
              <a:rPr lang="en-US"/>
              <a:pPr>
                <a:defRPr/>
              </a:pPr>
              <a:t>11/28/2011</a:t>
            </a:fld>
            <a:endParaRPr lang="en-US"/>
          </a:p>
        </p:txBody>
      </p:sp>
      <p:sp>
        <p:nvSpPr>
          <p:cNvPr id="8" name="Slide Number Placeholder 7"/>
          <p:cNvSpPr>
            <a:spLocks noGrp="1"/>
          </p:cNvSpPr>
          <p:nvPr>
            <p:ph type="sldNum" sz="quarter" idx="12"/>
          </p:nvPr>
        </p:nvSpPr>
        <p:spPr/>
        <p:txBody>
          <a:bodyPr/>
          <a:lstStyle/>
          <a:p>
            <a:pPr>
              <a:defRPr/>
            </a:pPr>
            <a:fld id="{649B8CDF-83FC-4D37-BADD-F8D24BEDA25E}" type="slidenum">
              <a:rPr lang="en-US"/>
              <a:pPr>
                <a:defRPr/>
              </a:pPr>
              <a:t>34</a:t>
            </a:fld>
            <a:endParaRPr lang="en-US"/>
          </a:p>
        </p:txBody>
      </p:sp>
      <p:sp>
        <p:nvSpPr>
          <p:cNvPr id="47110" name="Rectangle 15"/>
          <p:cNvSpPr>
            <a:spLocks noChangeArrowheads="1"/>
          </p:cNvSpPr>
          <p:nvPr/>
        </p:nvSpPr>
        <p:spPr bwMode="auto">
          <a:xfrm>
            <a:off x="719138" y="2057400"/>
            <a:ext cx="3681412" cy="908050"/>
          </a:xfrm>
          <a:prstGeom prst="rect">
            <a:avLst/>
          </a:prstGeom>
          <a:noFill/>
          <a:ln w="9525">
            <a:noFill/>
            <a:miter lim="800000"/>
            <a:headEnd/>
            <a:tailEnd/>
          </a:ln>
        </p:spPr>
        <p:txBody>
          <a:bodyPr wrap="none">
            <a:spAutoFit/>
          </a:bodyPr>
          <a:lstStyle/>
          <a:p>
            <a:pPr algn="ctr">
              <a:spcBef>
                <a:spcPts val="600"/>
              </a:spcBef>
            </a:pPr>
            <a:r>
              <a:rPr lang="en-US" sz="2400" dirty="0">
                <a:solidFill>
                  <a:schemeClr val="bg1"/>
                </a:solidFill>
              </a:rPr>
              <a:t>Universalists/Generalists: </a:t>
            </a:r>
          </a:p>
          <a:p>
            <a:pPr algn="ctr">
              <a:spcBef>
                <a:spcPts val="600"/>
              </a:spcBef>
            </a:pPr>
            <a:r>
              <a:rPr lang="en-US" sz="2400" dirty="0">
                <a:solidFill>
                  <a:schemeClr val="bg1"/>
                </a:solidFill>
              </a:rPr>
              <a:t>Rule Dominated</a:t>
            </a:r>
          </a:p>
        </p:txBody>
      </p:sp>
      <p:sp>
        <p:nvSpPr>
          <p:cNvPr id="47111" name="Rectangle 16"/>
          <p:cNvSpPr>
            <a:spLocks noChangeArrowheads="1"/>
          </p:cNvSpPr>
          <p:nvPr/>
        </p:nvSpPr>
        <p:spPr bwMode="auto">
          <a:xfrm>
            <a:off x="5029200" y="2057400"/>
            <a:ext cx="3429000" cy="908050"/>
          </a:xfrm>
          <a:prstGeom prst="rect">
            <a:avLst/>
          </a:prstGeom>
          <a:noFill/>
          <a:ln w="9525">
            <a:noFill/>
            <a:miter lim="800000"/>
            <a:headEnd/>
            <a:tailEnd/>
          </a:ln>
        </p:spPr>
        <p:txBody>
          <a:bodyPr>
            <a:spAutoFit/>
          </a:bodyPr>
          <a:lstStyle/>
          <a:p>
            <a:pPr algn="ctr">
              <a:spcBef>
                <a:spcPts val="600"/>
              </a:spcBef>
            </a:pPr>
            <a:r>
              <a:rPr lang="en-US" sz="2400" dirty="0">
                <a:solidFill>
                  <a:schemeClr val="bg1"/>
                </a:solidFill>
              </a:rPr>
              <a:t>Particularistic: </a:t>
            </a:r>
          </a:p>
          <a:p>
            <a:pPr algn="ctr">
              <a:spcBef>
                <a:spcPts val="600"/>
              </a:spcBef>
            </a:pPr>
            <a:r>
              <a:rPr lang="en-US" sz="2400" dirty="0">
                <a:solidFill>
                  <a:schemeClr val="bg1"/>
                </a:solidFill>
              </a:rPr>
              <a:t>Relationship Dominated</a:t>
            </a:r>
          </a:p>
        </p:txBody>
      </p:sp>
      <p:sp>
        <p:nvSpPr>
          <p:cNvPr id="47112" name="AutoShape 14"/>
          <p:cNvSpPr>
            <a:spLocks noChangeAspect="1" noChangeArrowheads="1"/>
          </p:cNvSpPr>
          <p:nvPr/>
        </p:nvSpPr>
        <p:spPr bwMode="auto">
          <a:xfrm>
            <a:off x="533400" y="3124200"/>
            <a:ext cx="3429000" cy="2833688"/>
          </a:xfrm>
          <a:prstGeom prst="rect">
            <a:avLst/>
          </a:prstGeom>
          <a:noFill/>
          <a:ln w="9525">
            <a:noFill/>
            <a:miter lim="800000"/>
            <a:headEnd/>
            <a:tailEnd/>
          </a:ln>
        </p:spPr>
        <p:txBody>
          <a:bodyPr/>
          <a:lstStyle/>
          <a:p>
            <a:endParaRPr lang="en-US"/>
          </a:p>
        </p:txBody>
      </p:sp>
      <p:pic>
        <p:nvPicPr>
          <p:cNvPr id="47113" name="Content Placeholder 5" descr="globe with cream background copy.jpg"/>
          <p:cNvPicPr>
            <a:picLocks noGrp="1" noChangeAspect="1"/>
          </p:cNvPicPr>
          <p:nvPr/>
        </p:nvPicPr>
        <p:blipFill>
          <a:blip r:embed="rId3" cstate="screen"/>
          <a:srcRect/>
          <a:stretch>
            <a:fillRect/>
          </a:stretch>
        </p:blipFill>
        <p:spPr bwMode="auto">
          <a:xfrm>
            <a:off x="0" y="0"/>
            <a:ext cx="2054225" cy="1676400"/>
          </a:xfrm>
          <a:prstGeom prst="rect">
            <a:avLst/>
          </a:prstGeom>
          <a:noFill/>
          <a:ln w="9525">
            <a:noFill/>
            <a:miter lim="800000"/>
            <a:headEnd/>
            <a:tailEnd/>
          </a:ln>
        </p:spPr>
      </p:pic>
      <p:pic>
        <p:nvPicPr>
          <p:cNvPr id="47119" name="Picture 15" descr="S:\Office of Int'l Outreach\Linda\New Community of Respect\Train the trainer workshop\Trainers manual parts\Indesign manual parts\diagrams\Logic of Head transparent background.tif"/>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762000" y="3200400"/>
            <a:ext cx="3599993" cy="2895600"/>
          </a:xfrm>
          <a:prstGeom prst="rect">
            <a:avLst/>
          </a:prstGeom>
          <a:noFill/>
          <a:effectLst>
            <a:glow rad="63500">
              <a:schemeClr val="accent4">
                <a:satMod val="175000"/>
                <a:alpha val="40000"/>
              </a:schemeClr>
            </a:glow>
          </a:effectLst>
        </p:spPr>
      </p:pic>
      <p:pic>
        <p:nvPicPr>
          <p:cNvPr id="47121" name="Picture 17" descr="S:\Office of Int'l Outreach\Linda\New Community of Respect\Train the trainer workshop\Trainers manual parts\Indesign manual parts\diagrams\Logic of Heart.tif"/>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5257800" y="3197352"/>
            <a:ext cx="3587987" cy="2898648"/>
          </a:xfrm>
          <a:prstGeom prst="rect">
            <a:avLst/>
          </a:prstGeom>
          <a:noFill/>
          <a:effectLst>
            <a:glow rad="63500">
              <a:schemeClr val="accent4">
                <a:satMod val="175000"/>
                <a:alpha val="40000"/>
              </a:schemeClr>
            </a:glow>
          </a:effectLst>
        </p:spPr>
      </p:pic>
    </p:spTree>
    <p:extLst>
      <p:ext uri="{BB962C8B-B14F-4D97-AF65-F5344CB8AC3E}">
        <p14:creationId xmlns:p14="http://schemas.microsoft.com/office/powerpoint/2010/main" val="8444026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val 26"/>
          <p:cNvSpPr>
            <a:spLocks noChangeArrowheads="1"/>
          </p:cNvSpPr>
          <p:nvPr/>
        </p:nvSpPr>
        <p:spPr bwMode="auto">
          <a:xfrm>
            <a:off x="838200" y="2286000"/>
            <a:ext cx="2743200" cy="3048000"/>
          </a:xfrm>
          <a:prstGeom prst="ellipse">
            <a:avLst/>
          </a:prstGeom>
          <a:solidFill>
            <a:schemeClr val="tx1"/>
          </a:solidFill>
          <a:ln w="9525" algn="ctr">
            <a:noFill/>
            <a:round/>
            <a:headEnd/>
            <a:tailEnd/>
          </a:ln>
        </p:spPr>
        <p:txBody>
          <a:bodyPr/>
          <a:lstStyle/>
          <a:p>
            <a:endParaRPr lang="en-US"/>
          </a:p>
        </p:txBody>
      </p:sp>
      <p:sp>
        <p:nvSpPr>
          <p:cNvPr id="69" name="Title 1"/>
          <p:cNvSpPr txBox="1">
            <a:spLocks/>
          </p:cNvSpPr>
          <p:nvPr/>
        </p:nvSpPr>
        <p:spPr bwMode="auto">
          <a:xfrm>
            <a:off x="0" y="-42769"/>
            <a:ext cx="9144000" cy="1692275"/>
          </a:xfrm>
          <a:prstGeom prst="rect">
            <a:avLst/>
          </a:prstGeom>
          <a:solidFill>
            <a:srgbClr val="C9BC92"/>
          </a:solidFill>
          <a:ln w="9525">
            <a:noFill/>
            <a:miter lim="800000"/>
            <a:headEnd/>
            <a:tailEnd/>
          </a:ln>
          <a:effectLst/>
        </p:spPr>
        <p:txBody>
          <a:bodyPr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r>
              <a:rPr lang="en-US" sz="4400" kern="0" dirty="0">
                <a:solidFill>
                  <a:srgbClr val="F8F1D8"/>
                </a:solidFill>
                <a:effectLst>
                  <a:outerShdw blurRad="38100" dist="38100" dir="2700000" algn="tl">
                    <a:srgbClr val="000000"/>
                  </a:outerShdw>
                </a:effectLst>
                <a:latin typeface="+mj-lt"/>
                <a:ea typeface="+mj-ea"/>
                <a:cs typeface="+mj-cs"/>
              </a:rPr>
              <a:t>               </a:t>
            </a:r>
          </a:p>
        </p:txBody>
      </p:sp>
      <p:sp>
        <p:nvSpPr>
          <p:cNvPr id="7" name="Subtitle 6"/>
          <p:cNvSpPr>
            <a:spLocks noGrp="1"/>
          </p:cNvSpPr>
          <p:nvPr>
            <p:ph type="subTitle" idx="1"/>
          </p:nvPr>
        </p:nvSpPr>
        <p:spPr>
          <a:xfrm>
            <a:off x="2057400" y="152400"/>
            <a:ext cx="7086600" cy="1371600"/>
          </a:xfrm>
        </p:spPr>
        <p:txBody>
          <a:bodyPr/>
          <a:lstStyle/>
          <a:p>
            <a:pPr eaLnBrk="1" hangingPunct="1">
              <a:defRPr/>
            </a:pPr>
            <a:r>
              <a:rPr lang="en-US" sz="3600" kern="0" dirty="0">
                <a:solidFill>
                  <a:srgbClr val="156937"/>
                </a:solidFill>
                <a:effectLst>
                  <a:outerShdw blurRad="38100" dist="38100" dir="2700000" algn="tl">
                    <a:srgbClr val="000000"/>
                  </a:outerShdw>
                </a:effectLst>
                <a:latin typeface="+mj-lt"/>
                <a:ea typeface="+mj-ea"/>
                <a:cs typeface="+mj-cs"/>
              </a:rPr>
              <a:t>Styles of Interaction:</a:t>
            </a:r>
            <a:br>
              <a:rPr lang="en-US" sz="3600" kern="0" dirty="0">
                <a:solidFill>
                  <a:srgbClr val="156937"/>
                </a:solidFill>
                <a:effectLst>
                  <a:outerShdw blurRad="38100" dist="38100" dir="2700000" algn="tl">
                    <a:srgbClr val="000000"/>
                  </a:outerShdw>
                </a:effectLst>
                <a:latin typeface="+mj-lt"/>
                <a:ea typeface="+mj-ea"/>
                <a:cs typeface="+mj-cs"/>
              </a:rPr>
            </a:br>
            <a:r>
              <a:rPr lang="en-US" sz="3600" kern="0" dirty="0">
                <a:solidFill>
                  <a:srgbClr val="156937"/>
                </a:solidFill>
                <a:effectLst>
                  <a:outerShdw blurRad="38100" dist="38100" dir="2700000" algn="tl">
                    <a:srgbClr val="000000"/>
                  </a:outerShdw>
                </a:effectLst>
                <a:latin typeface="+mj-lt"/>
                <a:ea typeface="+mj-ea"/>
                <a:cs typeface="+mj-cs"/>
              </a:rPr>
              <a:t>Reasoning Patterns</a:t>
            </a:r>
          </a:p>
        </p:txBody>
      </p:sp>
      <p:sp>
        <p:nvSpPr>
          <p:cNvPr id="9" name="Rectangle 8"/>
          <p:cNvSpPr/>
          <p:nvPr/>
        </p:nvSpPr>
        <p:spPr>
          <a:xfrm>
            <a:off x="457200" y="5646738"/>
            <a:ext cx="3886200" cy="461962"/>
          </a:xfrm>
          <a:prstGeom prst="rect">
            <a:avLst/>
          </a:prstGeom>
        </p:spPr>
        <p:txBody>
          <a:bodyPr>
            <a:spAutoFit/>
          </a:bodyPr>
          <a:lstStyle/>
          <a:p>
            <a:pPr algn="ctr">
              <a:defRPr/>
            </a:pPr>
            <a:r>
              <a:rPr lang="en-US" sz="2400" dirty="0">
                <a:solidFill>
                  <a:schemeClr val="bg1"/>
                </a:solidFill>
                <a:effectLst>
                  <a:outerShdw blurRad="38100" dist="38100" dir="2700000" algn="tl">
                    <a:srgbClr val="000000"/>
                  </a:outerShdw>
                </a:effectLst>
                <a:latin typeface="+mj-lt"/>
              </a:rPr>
              <a:t>Start with the Conclusion</a:t>
            </a:r>
          </a:p>
        </p:txBody>
      </p:sp>
      <p:sp>
        <p:nvSpPr>
          <p:cNvPr id="10" name="Rectangle 9"/>
          <p:cNvSpPr/>
          <p:nvPr/>
        </p:nvSpPr>
        <p:spPr>
          <a:xfrm>
            <a:off x="4800600" y="5646738"/>
            <a:ext cx="3581400" cy="461962"/>
          </a:xfrm>
          <a:prstGeom prst="rect">
            <a:avLst/>
          </a:prstGeom>
        </p:spPr>
        <p:txBody>
          <a:bodyPr>
            <a:spAutoFit/>
          </a:bodyPr>
          <a:lstStyle/>
          <a:p>
            <a:pPr algn="ctr">
              <a:defRPr/>
            </a:pPr>
            <a:r>
              <a:rPr lang="en-US" sz="2400" dirty="0">
                <a:solidFill>
                  <a:schemeClr val="bg1"/>
                </a:solidFill>
                <a:effectLst>
                  <a:outerShdw blurRad="38100" dist="38100" dir="2700000" algn="tl">
                    <a:srgbClr val="000000"/>
                  </a:outerShdw>
                </a:effectLst>
                <a:latin typeface="+mj-lt"/>
              </a:rPr>
              <a:t>End with the Conclusion</a:t>
            </a:r>
          </a:p>
        </p:txBody>
      </p:sp>
      <p:grpSp>
        <p:nvGrpSpPr>
          <p:cNvPr id="48135" name="Group 130"/>
          <p:cNvGrpSpPr>
            <a:grpSpLocks/>
          </p:cNvGrpSpPr>
          <p:nvPr/>
        </p:nvGrpSpPr>
        <p:grpSpPr bwMode="auto">
          <a:xfrm>
            <a:off x="107670600" y="110871000"/>
            <a:ext cx="3228975" cy="3124200"/>
            <a:chOff x="105860850" y="105594150"/>
            <a:chExt cx="8486100" cy="8458200"/>
          </a:xfrm>
        </p:grpSpPr>
        <p:sp>
          <p:nvSpPr>
            <p:cNvPr id="48139" name="Rectangle 131"/>
            <p:cNvSpPr>
              <a:spLocks noChangeArrowheads="1"/>
            </p:cNvSpPr>
            <p:nvPr/>
          </p:nvSpPr>
          <p:spPr bwMode="auto">
            <a:xfrm rot="-3295605">
              <a:off x="106146600" y="109537500"/>
              <a:ext cx="7658100" cy="685800"/>
            </a:xfrm>
            <a:prstGeom prst="rect">
              <a:avLst/>
            </a:prstGeom>
            <a:solidFill>
              <a:srgbClr val="808000"/>
            </a:solidFill>
            <a:ln w="9525" algn="in">
              <a:solidFill>
                <a:srgbClr val="000000"/>
              </a:solidFill>
              <a:miter lim="800000"/>
              <a:headEnd/>
              <a:tailEnd/>
            </a:ln>
          </p:spPr>
          <p:txBody>
            <a:bodyPr lIns="36576" tIns="36576" rIns="36576" bIns="36576"/>
            <a:lstStyle/>
            <a:p>
              <a:endParaRPr lang="en-US"/>
            </a:p>
          </p:txBody>
        </p:sp>
        <p:sp>
          <p:nvSpPr>
            <p:cNvPr id="48140" name="Rectangle 132"/>
            <p:cNvSpPr>
              <a:spLocks noChangeArrowheads="1"/>
            </p:cNvSpPr>
            <p:nvPr/>
          </p:nvSpPr>
          <p:spPr bwMode="auto">
            <a:xfrm>
              <a:off x="106176041" y="109480350"/>
              <a:ext cx="7816680" cy="685800"/>
            </a:xfrm>
            <a:prstGeom prst="rect">
              <a:avLst/>
            </a:prstGeom>
            <a:solidFill>
              <a:srgbClr val="808000"/>
            </a:solidFill>
            <a:ln w="9525" algn="in">
              <a:solidFill>
                <a:srgbClr val="000000"/>
              </a:solidFill>
              <a:miter lim="800000"/>
              <a:headEnd/>
              <a:tailEnd/>
            </a:ln>
          </p:spPr>
          <p:txBody>
            <a:bodyPr lIns="36576" tIns="36576" rIns="36576" bIns="36576"/>
            <a:lstStyle/>
            <a:p>
              <a:endParaRPr lang="en-US"/>
            </a:p>
          </p:txBody>
        </p:sp>
        <p:sp>
          <p:nvSpPr>
            <p:cNvPr id="48141" name="Rectangle 133"/>
            <p:cNvSpPr>
              <a:spLocks noChangeArrowheads="1"/>
            </p:cNvSpPr>
            <p:nvPr/>
          </p:nvSpPr>
          <p:spPr bwMode="auto">
            <a:xfrm rot="3783423">
              <a:off x="106089450" y="109480350"/>
              <a:ext cx="7772400" cy="685800"/>
            </a:xfrm>
            <a:prstGeom prst="rect">
              <a:avLst/>
            </a:prstGeom>
            <a:solidFill>
              <a:srgbClr val="808000"/>
            </a:solidFill>
            <a:ln w="9525" algn="in">
              <a:solidFill>
                <a:srgbClr val="000000"/>
              </a:solidFill>
              <a:miter lim="800000"/>
              <a:headEnd/>
              <a:tailEnd/>
            </a:ln>
          </p:spPr>
          <p:txBody>
            <a:bodyPr lIns="36576" tIns="36576" rIns="36576" bIns="36576"/>
            <a:lstStyle/>
            <a:p>
              <a:endParaRPr lang="en-US"/>
            </a:p>
          </p:txBody>
        </p:sp>
        <p:sp>
          <p:nvSpPr>
            <p:cNvPr id="48142" name="AutoShape 134"/>
            <p:cNvSpPr>
              <a:spLocks noChangeArrowheads="1"/>
            </p:cNvSpPr>
            <p:nvPr/>
          </p:nvSpPr>
          <p:spPr bwMode="auto">
            <a:xfrm>
              <a:off x="108946950" y="108680250"/>
              <a:ext cx="2171700" cy="213013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741" y="10800"/>
                  </a:moveTo>
                  <a:cubicBezTo>
                    <a:pt x="5741" y="13594"/>
                    <a:pt x="8006" y="15859"/>
                    <a:pt x="10800" y="15859"/>
                  </a:cubicBezTo>
                  <a:cubicBezTo>
                    <a:pt x="13594" y="15859"/>
                    <a:pt x="15859" y="13594"/>
                    <a:pt x="15859" y="10800"/>
                  </a:cubicBezTo>
                  <a:cubicBezTo>
                    <a:pt x="15859" y="8006"/>
                    <a:pt x="13594" y="5741"/>
                    <a:pt x="10800" y="5741"/>
                  </a:cubicBezTo>
                  <a:cubicBezTo>
                    <a:pt x="8006" y="5741"/>
                    <a:pt x="5741" y="8006"/>
                    <a:pt x="5741" y="10800"/>
                  </a:cubicBezTo>
                  <a:close/>
                </a:path>
              </a:pathLst>
            </a:custGeom>
            <a:solidFill>
              <a:srgbClr val="808000"/>
            </a:solidFill>
            <a:ln w="9525" algn="in">
              <a:solidFill>
                <a:srgbClr val="000000"/>
              </a:solidFill>
              <a:round/>
              <a:headEnd/>
              <a:tailEnd/>
            </a:ln>
          </p:spPr>
          <p:txBody>
            <a:bodyPr lIns="36576" tIns="36576" rIns="36576" bIns="36576"/>
            <a:lstStyle/>
            <a:p>
              <a:endParaRPr lang="en-US"/>
            </a:p>
          </p:txBody>
        </p:sp>
        <p:sp>
          <p:nvSpPr>
            <p:cNvPr id="48143" name="AutoShape 135"/>
            <p:cNvSpPr>
              <a:spLocks noChangeArrowheads="1"/>
            </p:cNvSpPr>
            <p:nvPr/>
          </p:nvSpPr>
          <p:spPr bwMode="auto">
            <a:xfrm>
              <a:off x="105860850" y="105594150"/>
              <a:ext cx="8486100" cy="8458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09" y="10800"/>
                  </a:moveTo>
                  <a:cubicBezTo>
                    <a:pt x="1309" y="16042"/>
                    <a:pt x="5558" y="20291"/>
                    <a:pt x="10800" y="20291"/>
                  </a:cubicBezTo>
                  <a:cubicBezTo>
                    <a:pt x="16042" y="20291"/>
                    <a:pt x="20291" y="16042"/>
                    <a:pt x="20291" y="10800"/>
                  </a:cubicBezTo>
                  <a:cubicBezTo>
                    <a:pt x="20291" y="5558"/>
                    <a:pt x="16042" y="1309"/>
                    <a:pt x="10800" y="1309"/>
                  </a:cubicBezTo>
                  <a:cubicBezTo>
                    <a:pt x="5558" y="1309"/>
                    <a:pt x="1309" y="5558"/>
                    <a:pt x="1309" y="10800"/>
                  </a:cubicBezTo>
                  <a:close/>
                </a:path>
              </a:pathLst>
            </a:custGeom>
            <a:solidFill>
              <a:srgbClr val="808000"/>
            </a:solidFill>
            <a:ln w="9525" algn="in">
              <a:solidFill>
                <a:srgbClr val="000000"/>
              </a:solidFill>
              <a:round/>
              <a:headEnd/>
              <a:tailEnd/>
            </a:ln>
          </p:spPr>
          <p:txBody>
            <a:bodyPr lIns="36576" tIns="36576" rIns="36576" bIns="36576"/>
            <a:lstStyle/>
            <a:p>
              <a:endParaRPr lang="en-US"/>
            </a:p>
          </p:txBody>
        </p:sp>
        <p:sp>
          <p:nvSpPr>
            <p:cNvPr id="48144" name="Oval 136"/>
            <p:cNvSpPr>
              <a:spLocks noChangeArrowheads="1"/>
            </p:cNvSpPr>
            <p:nvPr/>
          </p:nvSpPr>
          <p:spPr bwMode="auto">
            <a:xfrm>
              <a:off x="109518450" y="109251750"/>
              <a:ext cx="1028700" cy="982518"/>
            </a:xfrm>
            <a:prstGeom prst="ellipse">
              <a:avLst/>
            </a:prstGeom>
            <a:solidFill>
              <a:srgbClr val="808000"/>
            </a:solidFill>
            <a:ln w="9525" algn="in">
              <a:noFill/>
              <a:round/>
              <a:headEnd/>
              <a:tailEnd/>
            </a:ln>
          </p:spPr>
          <p:txBody>
            <a:bodyPr lIns="36576" tIns="36576" rIns="36576" bIns="36576"/>
            <a:lstStyle/>
            <a:p>
              <a:endParaRPr lang="en-US"/>
            </a:p>
          </p:txBody>
        </p:sp>
        <p:sp>
          <p:nvSpPr>
            <p:cNvPr id="48145" name="Text Box 137"/>
            <p:cNvSpPr txBox="1">
              <a:spLocks noChangeArrowheads="1"/>
            </p:cNvSpPr>
            <p:nvPr/>
          </p:nvSpPr>
          <p:spPr bwMode="auto">
            <a:xfrm rot="3699341">
              <a:off x="107861100" y="107022900"/>
              <a:ext cx="1714500" cy="685800"/>
            </a:xfrm>
            <a:prstGeom prst="rect">
              <a:avLst/>
            </a:prstGeom>
            <a:noFill/>
            <a:ln w="9525" algn="in">
              <a:noFill/>
              <a:miter lim="800000"/>
              <a:headEnd/>
              <a:tailEnd/>
            </a:ln>
          </p:spPr>
          <p:txBody>
            <a:bodyPr lIns="36576" tIns="36576" rIns="36576" bIns="36576"/>
            <a:lstStyle/>
            <a:p>
              <a:pPr algn="ctr"/>
              <a:r>
                <a:rPr lang="en-US" sz="2800" b="1">
                  <a:solidFill>
                    <a:srgbClr val="000000"/>
                  </a:solidFill>
                  <a:latin typeface="Arial Black" pitchFamily="34" charset="0"/>
                </a:rPr>
                <a:t>IDEA</a:t>
              </a:r>
              <a:endParaRPr lang="en-US"/>
            </a:p>
          </p:txBody>
        </p:sp>
        <p:sp>
          <p:nvSpPr>
            <p:cNvPr id="48146" name="Text Box 138"/>
            <p:cNvSpPr txBox="1">
              <a:spLocks noChangeArrowheads="1"/>
            </p:cNvSpPr>
            <p:nvPr/>
          </p:nvSpPr>
          <p:spPr bwMode="auto">
            <a:xfrm>
              <a:off x="106546650" y="109480350"/>
              <a:ext cx="2171700" cy="685800"/>
            </a:xfrm>
            <a:prstGeom prst="rect">
              <a:avLst/>
            </a:prstGeom>
            <a:noFill/>
            <a:ln w="9525" algn="in">
              <a:noFill/>
              <a:miter lim="800000"/>
              <a:headEnd/>
              <a:tailEnd/>
            </a:ln>
          </p:spPr>
          <p:txBody>
            <a:bodyPr lIns="36576" tIns="36576" rIns="36576" bIns="36576"/>
            <a:lstStyle/>
            <a:p>
              <a:pPr algn="ctr"/>
              <a:r>
                <a:rPr lang="en-US" sz="2800" b="1">
                  <a:solidFill>
                    <a:srgbClr val="000000"/>
                  </a:solidFill>
                  <a:latin typeface="Arial Black" pitchFamily="34" charset="0"/>
                </a:rPr>
                <a:t>IDEA</a:t>
              </a:r>
              <a:endParaRPr lang="en-US"/>
            </a:p>
          </p:txBody>
        </p:sp>
        <p:sp>
          <p:nvSpPr>
            <p:cNvPr id="48147" name="Text Box 139"/>
            <p:cNvSpPr txBox="1">
              <a:spLocks noChangeArrowheads="1"/>
            </p:cNvSpPr>
            <p:nvPr/>
          </p:nvSpPr>
          <p:spPr bwMode="auto">
            <a:xfrm rot="-3301655">
              <a:off x="110490000" y="107365800"/>
              <a:ext cx="2171700" cy="685800"/>
            </a:xfrm>
            <a:prstGeom prst="rect">
              <a:avLst/>
            </a:prstGeom>
            <a:noFill/>
            <a:ln w="9525" algn="in">
              <a:noFill/>
              <a:miter lim="800000"/>
              <a:headEnd/>
              <a:tailEnd/>
            </a:ln>
          </p:spPr>
          <p:txBody>
            <a:bodyPr lIns="36576" tIns="36576" rIns="36576" bIns="36576"/>
            <a:lstStyle/>
            <a:p>
              <a:pPr algn="ctr"/>
              <a:r>
                <a:rPr lang="en-US" sz="2800" b="1">
                  <a:solidFill>
                    <a:srgbClr val="000000"/>
                  </a:solidFill>
                  <a:latin typeface="Arial Black" pitchFamily="34" charset="0"/>
                </a:rPr>
                <a:t>FACT</a:t>
              </a:r>
              <a:endParaRPr lang="en-US"/>
            </a:p>
          </p:txBody>
        </p:sp>
        <p:sp>
          <p:nvSpPr>
            <p:cNvPr id="48148" name="Text Box 140"/>
            <p:cNvSpPr txBox="1">
              <a:spLocks noChangeArrowheads="1"/>
            </p:cNvSpPr>
            <p:nvPr/>
          </p:nvSpPr>
          <p:spPr bwMode="auto">
            <a:xfrm>
              <a:off x="111690150" y="109480350"/>
              <a:ext cx="2171700" cy="685800"/>
            </a:xfrm>
            <a:prstGeom prst="rect">
              <a:avLst/>
            </a:prstGeom>
            <a:noFill/>
            <a:ln w="9525" algn="in">
              <a:noFill/>
              <a:miter lim="800000"/>
              <a:headEnd/>
              <a:tailEnd/>
            </a:ln>
          </p:spPr>
          <p:txBody>
            <a:bodyPr lIns="36576" tIns="36576" rIns="36576" bIns="36576"/>
            <a:lstStyle/>
            <a:p>
              <a:pPr algn="ctr"/>
              <a:r>
                <a:rPr lang="en-US" sz="2800" b="1">
                  <a:solidFill>
                    <a:srgbClr val="000000"/>
                  </a:solidFill>
                  <a:latin typeface="Arial Black" pitchFamily="34" charset="0"/>
                </a:rPr>
                <a:t>FACT</a:t>
              </a:r>
              <a:endParaRPr lang="en-US"/>
            </a:p>
          </p:txBody>
        </p:sp>
        <p:sp>
          <p:nvSpPr>
            <p:cNvPr id="48149" name="Text Box 141"/>
            <p:cNvSpPr txBox="1">
              <a:spLocks noChangeArrowheads="1"/>
            </p:cNvSpPr>
            <p:nvPr/>
          </p:nvSpPr>
          <p:spPr bwMode="auto">
            <a:xfrm rot="3727700">
              <a:off x="110032800" y="111823500"/>
              <a:ext cx="2171700" cy="685800"/>
            </a:xfrm>
            <a:prstGeom prst="rect">
              <a:avLst/>
            </a:prstGeom>
            <a:noFill/>
            <a:ln w="9525" algn="in">
              <a:noFill/>
              <a:miter lim="800000"/>
              <a:headEnd/>
              <a:tailEnd/>
            </a:ln>
          </p:spPr>
          <p:txBody>
            <a:bodyPr lIns="36576" tIns="36576" rIns="36576" bIns="36576"/>
            <a:lstStyle/>
            <a:p>
              <a:pPr algn="ctr"/>
              <a:r>
                <a:rPr lang="en-US" sz="2800" b="1">
                  <a:solidFill>
                    <a:srgbClr val="000000"/>
                  </a:solidFill>
                  <a:latin typeface="Arial Black" pitchFamily="34" charset="0"/>
                </a:rPr>
                <a:t>FACT</a:t>
              </a:r>
              <a:endParaRPr lang="en-US"/>
            </a:p>
          </p:txBody>
        </p:sp>
        <p:sp>
          <p:nvSpPr>
            <p:cNvPr id="48150" name="Text Box 142"/>
            <p:cNvSpPr txBox="1">
              <a:spLocks noChangeArrowheads="1"/>
            </p:cNvSpPr>
            <p:nvPr/>
          </p:nvSpPr>
          <p:spPr bwMode="auto">
            <a:xfrm rot="-3285803">
              <a:off x="107060839" y="111489593"/>
              <a:ext cx="3073871" cy="685800"/>
            </a:xfrm>
            <a:prstGeom prst="rect">
              <a:avLst/>
            </a:prstGeom>
            <a:noFill/>
            <a:ln w="9525" algn="in">
              <a:noFill/>
              <a:miter lim="800000"/>
              <a:headEnd/>
              <a:tailEnd/>
            </a:ln>
          </p:spPr>
          <p:txBody>
            <a:bodyPr lIns="36576" tIns="36576" rIns="36576" bIns="36576"/>
            <a:lstStyle/>
            <a:p>
              <a:pPr algn="r"/>
              <a:r>
                <a:rPr lang="en-US" sz="2200" b="1">
                  <a:solidFill>
                    <a:srgbClr val="000000"/>
                  </a:solidFill>
                  <a:latin typeface="Arial Black" pitchFamily="34" charset="0"/>
                </a:rPr>
                <a:t>INTERPRETATION</a:t>
              </a:r>
              <a:endParaRPr lang="en-US"/>
            </a:p>
          </p:txBody>
        </p:sp>
        <p:sp>
          <p:nvSpPr>
            <p:cNvPr id="48151" name="WordArt 143"/>
            <p:cNvSpPr>
              <a:spLocks noChangeArrowheads="1" noChangeShapeType="1" noTextEdit="1"/>
            </p:cNvSpPr>
            <p:nvPr/>
          </p:nvSpPr>
          <p:spPr bwMode="auto">
            <a:xfrm>
              <a:off x="108946950" y="109785149"/>
              <a:ext cx="2057400" cy="114300"/>
            </a:xfrm>
            <a:prstGeom prst="rect">
              <a:avLst/>
            </a:prstGeom>
          </p:spPr>
          <p:txBody>
            <a:bodyPr spcFirstLastPara="1" wrap="none" fromWordArt="1">
              <a:prstTxWarp prst="textArchUp">
                <a:avLst>
                  <a:gd name="adj" fmla="val 10800004"/>
                </a:avLst>
              </a:prstTxWarp>
            </a:bodyPr>
            <a:lstStyle/>
            <a:p>
              <a:pPr algn="ctr"/>
              <a:r>
                <a:rPr lang="en-US" sz="2800" b="1" kern="10">
                  <a:ln w="9525">
                    <a:solidFill>
                      <a:srgbClr val="000000"/>
                    </a:solidFill>
                    <a:round/>
                    <a:headEnd/>
                    <a:tailEnd/>
                  </a:ln>
                  <a:solidFill>
                    <a:srgbClr val="000000"/>
                  </a:solidFill>
                  <a:latin typeface="Arial Black"/>
                </a:rPr>
                <a:t>CONCLUSION</a:t>
              </a:r>
            </a:p>
          </p:txBody>
        </p:sp>
        <p:sp>
          <p:nvSpPr>
            <p:cNvPr id="48152" name="WordArt 144"/>
            <p:cNvSpPr>
              <a:spLocks noChangeArrowheads="1" noChangeShapeType="1" noTextEdit="1"/>
            </p:cNvSpPr>
            <p:nvPr/>
          </p:nvSpPr>
          <p:spPr bwMode="auto">
            <a:xfrm>
              <a:off x="108946950" y="105937050"/>
              <a:ext cx="2628900" cy="800100"/>
            </a:xfrm>
            <a:prstGeom prst="rect">
              <a:avLst/>
            </a:prstGeom>
          </p:spPr>
          <p:txBody>
            <a:bodyPr spcFirstLastPara="1" wrap="none" fromWordArt="1">
              <a:prstTxWarp prst="textArchUp">
                <a:avLst>
                  <a:gd name="adj" fmla="val 11518348"/>
                </a:avLst>
              </a:prstTxWarp>
            </a:bodyPr>
            <a:lstStyle/>
            <a:p>
              <a:pPr algn="ctr"/>
              <a:r>
                <a:rPr lang="en-US" sz="2000" b="1" kern="10">
                  <a:ln w="9525" algn="ctr">
                    <a:solidFill>
                      <a:srgbClr val="000000"/>
                    </a:solidFill>
                    <a:round/>
                    <a:headEnd/>
                    <a:tailEnd/>
                  </a:ln>
                  <a:solidFill>
                    <a:srgbClr val="000000"/>
                  </a:solidFill>
                  <a:latin typeface="Arial Black"/>
                </a:rPr>
                <a:t>BELIEF</a:t>
              </a:r>
            </a:p>
          </p:txBody>
        </p:sp>
        <p:sp>
          <p:nvSpPr>
            <p:cNvPr id="48153" name="WordArt 145"/>
            <p:cNvSpPr>
              <a:spLocks noChangeArrowheads="1" noChangeShapeType="1" noTextEdit="1"/>
            </p:cNvSpPr>
            <p:nvPr/>
          </p:nvSpPr>
          <p:spPr bwMode="auto">
            <a:xfrm rot="5029294">
              <a:off x="112433100" y="109194600"/>
              <a:ext cx="2514600" cy="571500"/>
            </a:xfrm>
            <a:prstGeom prst="rect">
              <a:avLst/>
            </a:prstGeom>
          </p:spPr>
          <p:txBody>
            <a:bodyPr spcFirstLastPara="1" wrap="none" fromWordArt="1">
              <a:prstTxWarp prst="textArchUp">
                <a:avLst>
                  <a:gd name="adj" fmla="val 10800004"/>
                </a:avLst>
              </a:prstTxWarp>
            </a:bodyPr>
            <a:lstStyle/>
            <a:p>
              <a:pPr algn="ctr"/>
              <a:r>
                <a:rPr lang="en-US" sz="2400" kern="10">
                  <a:ln w="9525">
                    <a:solidFill>
                      <a:srgbClr val="000000"/>
                    </a:solidFill>
                    <a:round/>
                    <a:headEnd/>
                    <a:tailEnd/>
                  </a:ln>
                  <a:solidFill>
                    <a:srgbClr val="000000"/>
                  </a:solidFill>
                  <a:latin typeface="Arial Black"/>
                </a:rPr>
                <a:t>FEELINGS</a:t>
              </a:r>
            </a:p>
          </p:txBody>
        </p:sp>
        <p:sp>
          <p:nvSpPr>
            <p:cNvPr id="48154" name="WordArt 146"/>
            <p:cNvSpPr>
              <a:spLocks noChangeArrowheads="1" noChangeShapeType="1" noTextEdit="1"/>
            </p:cNvSpPr>
            <p:nvPr/>
          </p:nvSpPr>
          <p:spPr bwMode="auto">
            <a:xfrm rot="-5400000">
              <a:off x="104961415" y="109265479"/>
              <a:ext cx="3569774" cy="1027715"/>
            </a:xfrm>
            <a:prstGeom prst="rect">
              <a:avLst/>
            </a:prstGeom>
          </p:spPr>
          <p:txBody>
            <a:bodyPr spcFirstLastPara="1" wrap="none" fromWordArt="1">
              <a:prstTxWarp prst="textArchUp">
                <a:avLst>
                  <a:gd name="adj" fmla="val 10881068"/>
                </a:avLst>
              </a:prstTxWarp>
            </a:bodyPr>
            <a:lstStyle/>
            <a:p>
              <a:pPr algn="ctr"/>
              <a:r>
                <a:rPr lang="en-US" sz="2400" kern="10">
                  <a:ln w="9525">
                    <a:solidFill>
                      <a:srgbClr val="000000"/>
                    </a:solidFill>
                    <a:round/>
                    <a:headEnd/>
                    <a:tailEnd/>
                  </a:ln>
                  <a:solidFill>
                    <a:srgbClr val="000000"/>
                  </a:solidFill>
                  <a:latin typeface="Arial Black"/>
                </a:rPr>
                <a:t>PERSPECTIVE</a:t>
              </a:r>
            </a:p>
          </p:txBody>
        </p:sp>
      </p:grpSp>
      <p:pic>
        <p:nvPicPr>
          <p:cNvPr id="48136" name="Content Placeholder 5" descr="globe with cream background copy.jpg"/>
          <p:cNvPicPr>
            <a:picLocks noGrp="1" noChangeAspect="1"/>
          </p:cNvPicPr>
          <p:nvPr/>
        </p:nvPicPr>
        <p:blipFill>
          <a:blip r:embed="rId3" cstate="screen"/>
          <a:srcRect/>
          <a:stretch>
            <a:fillRect/>
          </a:stretch>
        </p:blipFill>
        <p:spPr bwMode="auto">
          <a:xfrm>
            <a:off x="0" y="0"/>
            <a:ext cx="2054225" cy="1676400"/>
          </a:xfrm>
          <a:prstGeom prst="rect">
            <a:avLst/>
          </a:prstGeom>
          <a:noFill/>
          <a:ln w="9525">
            <a:noFill/>
            <a:miter lim="800000"/>
            <a:headEnd/>
            <a:tailEnd/>
          </a:ln>
        </p:spPr>
      </p:pic>
      <p:pic>
        <p:nvPicPr>
          <p:cNvPr id="48137" name="Picture 72" descr="C:\Documents and Settings\ledwards\Local Settings\Temporary Internet Files\Content.IE5\94X9HBOU\MC900318226[1].wmf"/>
          <p:cNvPicPr>
            <a:picLocks noChangeAspect="1" noChangeArrowheads="1"/>
          </p:cNvPicPr>
          <p:nvPr/>
        </p:nvPicPr>
        <p:blipFill>
          <a:blip r:embed="rId4" cstate="screen"/>
          <a:srcRect/>
          <a:stretch>
            <a:fillRect/>
          </a:stretch>
        </p:blipFill>
        <p:spPr bwMode="auto">
          <a:xfrm>
            <a:off x="5334000" y="2133600"/>
            <a:ext cx="2362200" cy="3403600"/>
          </a:xfrm>
          <a:prstGeom prst="rect">
            <a:avLst/>
          </a:prstGeom>
          <a:noFill/>
          <a:ln w="9525">
            <a:noFill/>
            <a:miter lim="800000"/>
            <a:headEnd/>
            <a:tailEnd/>
          </a:ln>
        </p:spPr>
      </p:pic>
      <p:pic>
        <p:nvPicPr>
          <p:cNvPr id="26" name="Picture 25" descr="target Bigger.tif"/>
          <p:cNvPicPr>
            <a:picLocks noChangeAspect="1"/>
          </p:cNvPicPr>
          <p:nvPr/>
        </p:nvPicPr>
        <p:blipFill>
          <a:blip r:embed="rId5" cstate="screen">
            <a:clrChange>
              <a:clrFrom>
                <a:srgbClr val="FDFDFD"/>
              </a:clrFrom>
              <a:clrTo>
                <a:srgbClr val="FDFDFD">
                  <a:alpha val="0"/>
                </a:srgbClr>
              </a:clrTo>
            </a:clrChange>
          </a:blip>
          <a:srcRect l="2586" t="2390" r="1724" b="1992"/>
          <a:stretch>
            <a:fillRect/>
          </a:stretch>
        </p:blipFill>
        <p:spPr>
          <a:xfrm>
            <a:off x="762000" y="2286000"/>
            <a:ext cx="2819400" cy="3048000"/>
          </a:xfrm>
          <a:prstGeom prst="ellipse">
            <a:avLst/>
          </a:prstGeom>
          <a:ln>
            <a:solidFill>
              <a:schemeClr val="tx1"/>
            </a:solidFill>
          </a:ln>
        </p:spPr>
      </p:pic>
    </p:spTree>
    <p:extLst>
      <p:ext uri="{BB962C8B-B14F-4D97-AF65-F5344CB8AC3E}">
        <p14:creationId xmlns:p14="http://schemas.microsoft.com/office/powerpoint/2010/main" val="1455101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001409"/>
            </a:gs>
            <a:gs pos="2000">
              <a:srgbClr val="00564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139700"/>
            <a:ext cx="7086600" cy="1384300"/>
          </a:xfrm>
        </p:spPr>
        <p:txBody>
          <a:bodyPr/>
          <a:lstStyle/>
          <a:p>
            <a:pPr algn="ctr" eaLnBrk="1" hangingPunct="1">
              <a:defRPr/>
            </a:pPr>
            <a:r>
              <a:rPr lang="en-US" sz="4000" dirty="0" smtClean="0"/>
              <a:t>Styles of Interaction:</a:t>
            </a:r>
            <a:br>
              <a:rPr lang="en-US" sz="4000" dirty="0" smtClean="0"/>
            </a:br>
            <a:r>
              <a:rPr lang="en-US" sz="4000" dirty="0" smtClean="0"/>
              <a:t>Reasoning Patterns, cont.</a:t>
            </a:r>
          </a:p>
        </p:txBody>
      </p:sp>
      <p:sp>
        <p:nvSpPr>
          <p:cNvPr id="4" name="Date Placeholder 3"/>
          <p:cNvSpPr>
            <a:spLocks noGrp="1"/>
          </p:cNvSpPr>
          <p:nvPr>
            <p:ph type="dt" sz="half" idx="10"/>
          </p:nvPr>
        </p:nvSpPr>
        <p:spPr/>
        <p:txBody>
          <a:bodyPr/>
          <a:lstStyle/>
          <a:p>
            <a:pPr>
              <a:defRPr/>
            </a:pPr>
            <a:fld id="{99AC9BAE-49AA-4DFB-A589-A82C89E93F0D}" type="datetime1">
              <a:rPr lang="en-US" smtClean="0"/>
              <a:pPr>
                <a:defRPr/>
              </a:pPr>
              <a:t>11/28/2011</a:t>
            </a:fld>
            <a:endParaRPr lang="en-US"/>
          </a:p>
        </p:txBody>
      </p:sp>
      <p:sp>
        <p:nvSpPr>
          <p:cNvPr id="5" name="Slide Number Placeholder 4"/>
          <p:cNvSpPr>
            <a:spLocks noGrp="1"/>
          </p:cNvSpPr>
          <p:nvPr>
            <p:ph type="sldNum" sz="quarter" idx="12"/>
          </p:nvPr>
        </p:nvSpPr>
        <p:spPr/>
        <p:txBody>
          <a:bodyPr/>
          <a:lstStyle/>
          <a:p>
            <a:pPr>
              <a:defRPr/>
            </a:pPr>
            <a:fld id="{4C7BD77C-CFA1-470D-B4A1-0ADADA9DA51C}" type="slidenum">
              <a:rPr lang="en-US" smtClean="0"/>
              <a:pPr>
                <a:defRPr/>
              </a:pPr>
              <a:t>36</a:t>
            </a:fld>
            <a:endParaRPr lang="en-US"/>
          </a:p>
        </p:txBody>
      </p:sp>
      <p:sp>
        <p:nvSpPr>
          <p:cNvPr id="6" name="Title 1"/>
          <p:cNvSpPr txBox="1">
            <a:spLocks/>
          </p:cNvSpPr>
          <p:nvPr/>
        </p:nvSpPr>
        <p:spPr bwMode="auto">
          <a:xfrm>
            <a:off x="0" y="-15875"/>
            <a:ext cx="9144000" cy="1692275"/>
          </a:xfrm>
          <a:prstGeom prst="rect">
            <a:avLst/>
          </a:prstGeom>
          <a:solidFill>
            <a:srgbClr val="C9BC92"/>
          </a:solidFill>
          <a:ln w="9525">
            <a:noFill/>
            <a:miter lim="800000"/>
            <a:headEnd/>
            <a:tailEnd/>
          </a:ln>
          <a:effectLst/>
        </p:spPr>
        <p:txBody>
          <a:bodyPr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r>
              <a:rPr lang="en-US" sz="4400" kern="0" dirty="0">
                <a:solidFill>
                  <a:srgbClr val="F8F1D8"/>
                </a:solidFill>
                <a:effectLst>
                  <a:outerShdw blurRad="38100" dist="38100" dir="2700000" algn="tl">
                    <a:srgbClr val="000000"/>
                  </a:outerShdw>
                </a:effectLst>
                <a:latin typeface="+mj-lt"/>
                <a:ea typeface="+mj-ea"/>
                <a:cs typeface="+mj-cs"/>
              </a:rPr>
              <a:t>               </a:t>
            </a:r>
          </a:p>
        </p:txBody>
      </p:sp>
      <p:pic>
        <p:nvPicPr>
          <p:cNvPr id="49157" name="Content Placeholder 5" descr="globe with cream background copy.jpg"/>
          <p:cNvPicPr>
            <a:picLocks noGrp="1" noChangeAspect="1"/>
          </p:cNvPicPr>
          <p:nvPr/>
        </p:nvPicPr>
        <p:blipFill>
          <a:blip r:embed="rId4" cstate="screen"/>
          <a:srcRect/>
          <a:stretch>
            <a:fillRect/>
          </a:stretch>
        </p:blipFill>
        <p:spPr bwMode="auto">
          <a:xfrm>
            <a:off x="0" y="0"/>
            <a:ext cx="2054225" cy="1676400"/>
          </a:xfrm>
          <a:prstGeom prst="rect">
            <a:avLst/>
          </a:prstGeom>
          <a:noFill/>
          <a:ln w="9525">
            <a:noFill/>
            <a:miter lim="800000"/>
            <a:headEnd/>
            <a:tailEnd/>
          </a:ln>
        </p:spPr>
      </p:pic>
      <p:sp>
        <p:nvSpPr>
          <p:cNvPr id="8" name="Rectangle 7"/>
          <p:cNvSpPr/>
          <p:nvPr/>
        </p:nvSpPr>
        <p:spPr>
          <a:xfrm>
            <a:off x="1600200" y="5715000"/>
            <a:ext cx="5867400" cy="461963"/>
          </a:xfrm>
          <a:prstGeom prst="rect">
            <a:avLst/>
          </a:prstGeom>
        </p:spPr>
        <p:txBody>
          <a:bodyPr>
            <a:spAutoFit/>
          </a:bodyPr>
          <a:lstStyle/>
          <a:p>
            <a:pPr algn="ctr">
              <a:defRPr/>
            </a:pPr>
            <a:r>
              <a:rPr lang="en-US" sz="2400" dirty="0">
                <a:solidFill>
                  <a:schemeClr val="bg1"/>
                </a:solidFill>
                <a:effectLst>
                  <a:outerShdw blurRad="38100" dist="38100" dir="2700000" algn="tl">
                    <a:srgbClr val="000000"/>
                  </a:outerShdw>
                </a:effectLst>
                <a:latin typeface="+mj-lt"/>
              </a:rPr>
              <a:t>Arrive at the Conclusion All at Once</a:t>
            </a:r>
          </a:p>
        </p:txBody>
      </p:sp>
      <p:pic>
        <p:nvPicPr>
          <p:cNvPr id="1026" name="Picture 2" descr="S:\Office of Int'l Outreach\Linda\New Community of Respect\idea puzzle pieces2.jpg"/>
          <p:cNvPicPr>
            <a:picLocks noChangeAspect="1" noChangeArrowheads="1"/>
          </p:cNvPicPr>
          <p:nvPr/>
        </p:nvPicPr>
        <p:blipFill>
          <a:blip r:embed="rId5" cstate="print"/>
          <a:srcRect t="3926" b="2726"/>
          <a:stretch>
            <a:fillRect/>
          </a:stretch>
        </p:blipFill>
        <p:spPr bwMode="auto">
          <a:xfrm>
            <a:off x="2155115" y="1916894"/>
            <a:ext cx="4724400" cy="3744318"/>
          </a:xfrm>
          <a:prstGeom prst="round2SameRect">
            <a:avLst/>
          </a:prstGeom>
          <a:noFill/>
        </p:spPr>
      </p:pic>
    </p:spTree>
    <p:extLst>
      <p:ext uri="{BB962C8B-B14F-4D97-AF65-F5344CB8AC3E}">
        <p14:creationId xmlns:p14="http://schemas.microsoft.com/office/powerpoint/2010/main" val="35807519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subTitle" idx="1"/>
          </p:nvPr>
        </p:nvSpPr>
        <p:spPr>
          <a:xfrm>
            <a:off x="762000" y="2438400"/>
            <a:ext cx="7772400" cy="3657600"/>
          </a:xfrm>
        </p:spPr>
        <p:txBody>
          <a:bodyPr/>
          <a:lstStyle/>
          <a:p>
            <a:pPr algn="l" eaLnBrk="1" hangingPunct="1">
              <a:spcAft>
                <a:spcPts val="1200"/>
              </a:spcAft>
              <a:defRPr/>
            </a:pPr>
            <a:r>
              <a:rPr lang="en-US" dirty="0" smtClean="0"/>
              <a:t> </a:t>
            </a:r>
            <a:r>
              <a:rPr lang="en-US" dirty="0" smtClean="0">
                <a:solidFill>
                  <a:schemeClr val="bg1"/>
                </a:solidFill>
              </a:rPr>
              <a:t>Proximity</a:t>
            </a:r>
            <a:endParaRPr lang="en-US" sz="2800" dirty="0" smtClean="0">
              <a:solidFill>
                <a:schemeClr val="bg1"/>
              </a:solidFill>
            </a:endParaRPr>
          </a:p>
          <a:p>
            <a:pPr marL="457200" lvl="1" indent="0" algn="l" eaLnBrk="1" hangingPunct="1">
              <a:spcAft>
                <a:spcPts val="1200"/>
              </a:spcAft>
              <a:buClr>
                <a:srgbClr val="C9BC92"/>
              </a:buClr>
              <a:buFont typeface="Arial" pitchFamily="34" charset="0"/>
              <a:buChar char="•"/>
              <a:defRPr/>
            </a:pPr>
            <a:r>
              <a:rPr lang="en-US" dirty="0" smtClean="0">
                <a:solidFill>
                  <a:schemeClr val="bg1"/>
                </a:solidFill>
              </a:rPr>
              <a:t>  Intimate Distance</a:t>
            </a:r>
          </a:p>
          <a:p>
            <a:pPr marL="457200" lvl="1" indent="0" algn="l" eaLnBrk="1" hangingPunct="1">
              <a:spcAft>
                <a:spcPts val="1200"/>
              </a:spcAft>
              <a:buClr>
                <a:srgbClr val="C9BC92"/>
              </a:buClr>
              <a:buFont typeface="Arial" pitchFamily="34" charset="0"/>
              <a:buChar char="•"/>
              <a:defRPr/>
            </a:pPr>
            <a:r>
              <a:rPr lang="en-US" dirty="0" smtClean="0">
                <a:solidFill>
                  <a:schemeClr val="bg1"/>
                </a:solidFill>
              </a:rPr>
              <a:t>  Personal Distance</a:t>
            </a:r>
          </a:p>
          <a:p>
            <a:pPr marL="457200" lvl="1" indent="0" algn="l" eaLnBrk="1" hangingPunct="1">
              <a:spcAft>
                <a:spcPts val="1200"/>
              </a:spcAft>
              <a:buClr>
                <a:srgbClr val="C9BC92"/>
              </a:buClr>
              <a:buFont typeface="Arial" pitchFamily="34" charset="0"/>
              <a:buChar char="•"/>
              <a:defRPr/>
            </a:pPr>
            <a:r>
              <a:rPr lang="en-US" dirty="0" smtClean="0">
                <a:solidFill>
                  <a:schemeClr val="bg1"/>
                </a:solidFill>
              </a:rPr>
              <a:t>  Social Distance	</a:t>
            </a:r>
          </a:p>
          <a:p>
            <a:pPr marL="457200" lvl="1" indent="0" algn="l" eaLnBrk="1" hangingPunct="1">
              <a:spcAft>
                <a:spcPts val="1200"/>
              </a:spcAft>
              <a:buClr>
                <a:srgbClr val="C9BC92"/>
              </a:buClr>
              <a:buFont typeface="Arial" pitchFamily="34" charset="0"/>
              <a:buChar char="•"/>
              <a:defRPr/>
            </a:pPr>
            <a:r>
              <a:rPr lang="en-US" dirty="0" smtClean="0">
                <a:solidFill>
                  <a:schemeClr val="bg1"/>
                </a:solidFill>
              </a:rPr>
              <a:t>  Public Distance</a:t>
            </a:r>
          </a:p>
          <a:p>
            <a:pPr algn="l" eaLnBrk="1" hangingPunct="1">
              <a:spcAft>
                <a:spcPts val="1200"/>
              </a:spcAft>
              <a:defRPr/>
            </a:pPr>
            <a:endParaRPr lang="en-US" dirty="0" smtClean="0"/>
          </a:p>
        </p:txBody>
      </p:sp>
      <p:sp>
        <p:nvSpPr>
          <p:cNvPr id="6" name="Title 1"/>
          <p:cNvSpPr txBox="1">
            <a:spLocks/>
          </p:cNvSpPr>
          <p:nvPr/>
        </p:nvSpPr>
        <p:spPr bwMode="auto">
          <a:xfrm>
            <a:off x="0" y="-15875"/>
            <a:ext cx="9144000" cy="1692275"/>
          </a:xfrm>
          <a:prstGeom prst="rect">
            <a:avLst/>
          </a:prstGeom>
          <a:solidFill>
            <a:srgbClr val="C9BC92"/>
          </a:solidFill>
          <a:ln w="9525">
            <a:noFill/>
            <a:miter lim="800000"/>
            <a:headEnd/>
            <a:tailEnd/>
          </a:ln>
          <a:effectLst/>
        </p:spPr>
        <p:txBody>
          <a:bodyPr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r>
              <a:rPr lang="en-US" sz="4400" kern="0" dirty="0">
                <a:solidFill>
                  <a:srgbClr val="F8F1D8"/>
                </a:solidFill>
                <a:effectLst>
                  <a:outerShdw blurRad="38100" dist="38100" dir="2700000" algn="tl">
                    <a:srgbClr val="000000"/>
                  </a:outerShdw>
                </a:effectLst>
                <a:latin typeface="+mj-lt"/>
                <a:ea typeface="+mj-ea"/>
                <a:cs typeface="+mj-cs"/>
              </a:rPr>
              <a:t>               </a:t>
            </a:r>
          </a:p>
        </p:txBody>
      </p:sp>
      <p:sp>
        <p:nvSpPr>
          <p:cNvPr id="7" name="Subtitle 6"/>
          <p:cNvSpPr txBox="1">
            <a:spLocks/>
          </p:cNvSpPr>
          <p:nvPr/>
        </p:nvSpPr>
        <p:spPr bwMode="auto">
          <a:xfrm>
            <a:off x="2215179" y="381000"/>
            <a:ext cx="6400800" cy="1295400"/>
          </a:xfrm>
          <a:prstGeom prst="rect">
            <a:avLst/>
          </a:prstGeom>
          <a:noFill/>
          <a:ln w="9525">
            <a:noFill/>
            <a:miter lim="800000"/>
            <a:headEnd/>
            <a:tailEnd/>
          </a:ln>
          <a:effectLst/>
        </p:spPr>
        <p:txBody>
          <a:bodyPr/>
          <a:lstStyle/>
          <a:p>
            <a:pPr algn="ctr" eaLnBrk="1" hangingPunct="1">
              <a:spcBef>
                <a:spcPct val="20000"/>
              </a:spcBef>
              <a:buClr>
                <a:schemeClr val="hlink"/>
              </a:buClr>
              <a:buSzPct val="120000"/>
              <a:defRPr/>
            </a:pPr>
            <a:r>
              <a:rPr lang="en-US" sz="3600" kern="0" dirty="0">
                <a:solidFill>
                  <a:srgbClr val="156937"/>
                </a:solidFill>
                <a:effectLst>
                  <a:outerShdw blurRad="38100" dist="38100" dir="2700000" algn="tl">
                    <a:srgbClr val="000000"/>
                  </a:outerShdw>
                </a:effectLst>
                <a:latin typeface="+mj-lt"/>
                <a:ea typeface="+mj-ea"/>
                <a:cs typeface="+mj-cs"/>
              </a:rPr>
              <a:t>Cultural and Space</a:t>
            </a:r>
          </a:p>
        </p:txBody>
      </p:sp>
      <p:pic>
        <p:nvPicPr>
          <p:cNvPr id="50181" name="Content Placeholder 5" descr="globe with cream background copy.jpg"/>
          <p:cNvPicPr>
            <a:picLocks noGrp="1" noChangeAspect="1"/>
          </p:cNvPicPr>
          <p:nvPr/>
        </p:nvPicPr>
        <p:blipFill>
          <a:blip r:embed="rId3" cstate="screen"/>
          <a:srcRect/>
          <a:stretch>
            <a:fillRect/>
          </a:stretch>
        </p:blipFill>
        <p:spPr bwMode="auto">
          <a:xfrm>
            <a:off x="0" y="0"/>
            <a:ext cx="2054225" cy="1676400"/>
          </a:xfrm>
          <a:prstGeom prst="rect">
            <a:avLst/>
          </a:prstGeom>
          <a:noFill/>
          <a:ln w="9525">
            <a:noFill/>
            <a:miter lim="800000"/>
            <a:headEnd/>
            <a:tailEnd/>
          </a:ln>
        </p:spPr>
      </p:pic>
    </p:spTree>
    <p:extLst>
      <p:ext uri="{BB962C8B-B14F-4D97-AF65-F5344CB8AC3E}">
        <p14:creationId xmlns:p14="http://schemas.microsoft.com/office/powerpoint/2010/main" val="1453055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057400" y="-15875"/>
            <a:ext cx="7086600" cy="1692275"/>
          </a:xfrm>
          <a:prstGeom prst="rect">
            <a:avLst/>
          </a:prstGeom>
          <a:solidFill>
            <a:srgbClr val="C9BC92"/>
          </a:solidFill>
          <a:ln w="9525">
            <a:noFill/>
            <a:miter lim="800000"/>
            <a:headEnd/>
            <a:tailEnd/>
          </a:ln>
          <a:effectLst/>
        </p:spPr>
        <p:txBody>
          <a:bodyPr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r>
              <a:rPr lang="en-US" sz="4400" kern="0" dirty="0">
                <a:solidFill>
                  <a:srgbClr val="F8F1D8"/>
                </a:solidFill>
                <a:effectLst>
                  <a:outerShdw blurRad="38100" dist="38100" dir="2700000" algn="tl">
                    <a:srgbClr val="000000"/>
                  </a:outerShdw>
                </a:effectLst>
                <a:latin typeface="+mj-lt"/>
                <a:ea typeface="+mj-ea"/>
                <a:cs typeface="+mj-cs"/>
              </a:rPr>
              <a:t>               </a:t>
            </a:r>
          </a:p>
        </p:txBody>
      </p:sp>
      <p:sp>
        <p:nvSpPr>
          <p:cNvPr id="2" name="Title 1"/>
          <p:cNvSpPr>
            <a:spLocks noGrp="1"/>
          </p:cNvSpPr>
          <p:nvPr>
            <p:ph type="title"/>
          </p:nvPr>
        </p:nvSpPr>
        <p:spPr>
          <a:xfrm>
            <a:off x="2057400" y="76200"/>
            <a:ext cx="7086600" cy="1384300"/>
          </a:xfrm>
        </p:spPr>
        <p:txBody>
          <a:bodyPr/>
          <a:lstStyle/>
          <a:p>
            <a:pPr algn="ctr">
              <a:defRPr/>
            </a:pPr>
            <a:r>
              <a:rPr lang="en-US" sz="3600" kern="0" dirty="0" smtClean="0">
                <a:solidFill>
                  <a:srgbClr val="156937"/>
                </a:solidFill>
                <a:effectLst>
                  <a:outerShdw blurRad="38100" dist="38100" dir="2700000" algn="tl">
                    <a:srgbClr val="000000"/>
                  </a:outerShdw>
                </a:effectLst>
                <a:ea typeface="+mj-ea"/>
                <a:cs typeface="+mj-cs"/>
              </a:rPr>
              <a:t>Gestures Are Not Universal!</a:t>
            </a:r>
            <a:endParaRPr lang="en-US" sz="3600" kern="0" dirty="0">
              <a:solidFill>
                <a:srgbClr val="156937"/>
              </a:solidFill>
              <a:effectLst>
                <a:outerShdw blurRad="38100" dist="38100" dir="2700000" algn="tl">
                  <a:srgbClr val="000000"/>
                </a:outerShdw>
              </a:effectLst>
              <a:ea typeface="+mj-ea"/>
              <a:cs typeface="+mj-cs"/>
            </a:endParaRPr>
          </a:p>
        </p:txBody>
      </p:sp>
      <p:pic>
        <p:nvPicPr>
          <p:cNvPr id="51204" name="Content Placeholder 5" descr="pe03086_.wmf"/>
          <p:cNvPicPr>
            <a:picLocks noGrp="1" noChangeAspect="1"/>
          </p:cNvPicPr>
          <p:nvPr>
            <p:ph idx="1"/>
          </p:nvPr>
        </p:nvPicPr>
        <p:blipFill>
          <a:blip r:embed="rId3" cstate="screen"/>
          <a:srcRect/>
          <a:stretch>
            <a:fillRect/>
          </a:stretch>
        </p:blipFill>
        <p:spPr>
          <a:xfrm>
            <a:off x="1524000" y="2667000"/>
            <a:ext cx="1895475" cy="2133600"/>
          </a:xfrm>
        </p:spPr>
      </p:pic>
      <p:sp>
        <p:nvSpPr>
          <p:cNvPr id="4" name="Date Placeholder 3"/>
          <p:cNvSpPr>
            <a:spLocks noGrp="1"/>
          </p:cNvSpPr>
          <p:nvPr>
            <p:ph type="dt" sz="half" idx="10"/>
          </p:nvPr>
        </p:nvSpPr>
        <p:spPr/>
        <p:txBody>
          <a:bodyPr/>
          <a:lstStyle/>
          <a:p>
            <a:pPr>
              <a:defRPr/>
            </a:pPr>
            <a:fld id="{18902CF7-210D-41B1-9D73-261E71404777}" type="datetime1">
              <a:rPr lang="en-US" smtClean="0"/>
              <a:pPr>
                <a:defRPr/>
              </a:pPr>
              <a:t>11/28/2011</a:t>
            </a:fld>
            <a:endParaRPr lang="en-US"/>
          </a:p>
        </p:txBody>
      </p:sp>
      <p:sp>
        <p:nvSpPr>
          <p:cNvPr id="5" name="Slide Number Placeholder 4"/>
          <p:cNvSpPr>
            <a:spLocks noGrp="1"/>
          </p:cNvSpPr>
          <p:nvPr>
            <p:ph type="sldNum" sz="quarter" idx="12"/>
          </p:nvPr>
        </p:nvSpPr>
        <p:spPr/>
        <p:txBody>
          <a:bodyPr/>
          <a:lstStyle/>
          <a:p>
            <a:pPr>
              <a:defRPr/>
            </a:pPr>
            <a:fld id="{72649CF1-0229-4DF3-8088-B85F1E178E24}" type="slidenum">
              <a:rPr lang="en-US" smtClean="0"/>
              <a:pPr>
                <a:defRPr/>
              </a:pPr>
              <a:t>38</a:t>
            </a:fld>
            <a:endParaRPr lang="en-US"/>
          </a:p>
        </p:txBody>
      </p:sp>
      <p:pic>
        <p:nvPicPr>
          <p:cNvPr id="51207" name="Picture 2" descr="j0105222"/>
          <p:cNvPicPr>
            <a:picLocks noChangeAspect="1" noChangeArrowheads="1"/>
          </p:cNvPicPr>
          <p:nvPr/>
        </p:nvPicPr>
        <p:blipFill>
          <a:blip r:embed="rId4" cstate="screen">
            <a:clrChange>
              <a:clrFrom>
                <a:srgbClr val="A000FF"/>
              </a:clrFrom>
              <a:clrTo>
                <a:srgbClr val="A000FF">
                  <a:alpha val="0"/>
                </a:srgbClr>
              </a:clrTo>
            </a:clrChange>
          </a:blip>
          <a:srcRect l="30000" t="7141" r="39999"/>
          <a:stretch>
            <a:fillRect/>
          </a:stretch>
        </p:blipFill>
        <p:spPr bwMode="auto">
          <a:xfrm>
            <a:off x="4902200" y="2743200"/>
            <a:ext cx="1955800" cy="2286000"/>
          </a:xfrm>
          <a:prstGeom prst="rect">
            <a:avLst/>
          </a:prstGeom>
          <a:noFill/>
          <a:ln w="9525" algn="in">
            <a:noFill/>
            <a:miter lim="800000"/>
            <a:headEnd/>
            <a:tailEnd/>
          </a:ln>
        </p:spPr>
      </p:pic>
      <p:sp>
        <p:nvSpPr>
          <p:cNvPr id="51208" name="TextBox 9"/>
          <p:cNvSpPr txBox="1">
            <a:spLocks noChangeArrowheads="1"/>
          </p:cNvSpPr>
          <p:nvPr/>
        </p:nvSpPr>
        <p:spPr bwMode="auto">
          <a:xfrm>
            <a:off x="1143000" y="5334000"/>
            <a:ext cx="6400800" cy="523875"/>
          </a:xfrm>
          <a:prstGeom prst="rect">
            <a:avLst/>
          </a:prstGeom>
          <a:noFill/>
          <a:ln w="9525">
            <a:noFill/>
            <a:miter lim="800000"/>
            <a:headEnd/>
            <a:tailEnd/>
          </a:ln>
        </p:spPr>
        <p:txBody>
          <a:bodyPr>
            <a:spAutoFit/>
          </a:bodyPr>
          <a:lstStyle/>
          <a:p>
            <a:pPr algn="ctr"/>
            <a:r>
              <a:rPr lang="en-US" sz="2800" dirty="0">
                <a:solidFill>
                  <a:schemeClr val="bg1"/>
                </a:solidFill>
              </a:rPr>
              <a:t>What do these gestures </a:t>
            </a:r>
            <a:r>
              <a:rPr lang="en-US" sz="2800" i="1" dirty="0">
                <a:solidFill>
                  <a:schemeClr val="bg1"/>
                </a:solidFill>
              </a:rPr>
              <a:t>really</a:t>
            </a:r>
            <a:r>
              <a:rPr lang="en-US" sz="2800" dirty="0">
                <a:solidFill>
                  <a:schemeClr val="bg1"/>
                </a:solidFill>
              </a:rPr>
              <a:t>  mean?</a:t>
            </a:r>
          </a:p>
        </p:txBody>
      </p:sp>
      <p:pic>
        <p:nvPicPr>
          <p:cNvPr id="51209" name="Content Placeholder 5" descr="globe with cream background copy.jpg"/>
          <p:cNvPicPr>
            <a:picLocks noGrp="1" noChangeAspect="1"/>
          </p:cNvPicPr>
          <p:nvPr/>
        </p:nvPicPr>
        <p:blipFill>
          <a:blip r:embed="rId5" cstate="screen"/>
          <a:srcRect/>
          <a:stretch>
            <a:fillRect/>
          </a:stretch>
        </p:blipFill>
        <p:spPr bwMode="auto">
          <a:xfrm>
            <a:off x="0" y="0"/>
            <a:ext cx="2054225"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subTitle" idx="1"/>
          </p:nvPr>
        </p:nvSpPr>
        <p:spPr>
          <a:xfrm>
            <a:off x="762000" y="1828800"/>
            <a:ext cx="7772400" cy="4267200"/>
          </a:xfrm>
        </p:spPr>
        <p:txBody>
          <a:bodyPr/>
          <a:lstStyle/>
          <a:p>
            <a:pPr algn="l" eaLnBrk="1" hangingPunct="1">
              <a:lnSpc>
                <a:spcPct val="90000"/>
              </a:lnSpc>
              <a:defRPr/>
            </a:pPr>
            <a:r>
              <a:rPr lang="en-US" dirty="0" smtClean="0"/>
              <a:t> </a:t>
            </a:r>
          </a:p>
        </p:txBody>
      </p:sp>
      <p:sp>
        <p:nvSpPr>
          <p:cNvPr id="6" name="Title 1"/>
          <p:cNvSpPr txBox="1">
            <a:spLocks/>
          </p:cNvSpPr>
          <p:nvPr/>
        </p:nvSpPr>
        <p:spPr bwMode="auto">
          <a:xfrm>
            <a:off x="2057400" y="0"/>
            <a:ext cx="7086600" cy="1692275"/>
          </a:xfrm>
          <a:prstGeom prst="rect">
            <a:avLst/>
          </a:prstGeom>
          <a:solidFill>
            <a:srgbClr val="C9BC92"/>
          </a:solidFill>
          <a:ln w="9525">
            <a:noFill/>
            <a:miter lim="800000"/>
            <a:headEnd/>
            <a:tailEnd/>
          </a:ln>
          <a:effectLst/>
        </p:spPr>
        <p:txBody>
          <a:bodyPr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r>
              <a:rPr lang="en-US" sz="4400" kern="0" dirty="0">
                <a:solidFill>
                  <a:srgbClr val="F8F1D8"/>
                </a:solidFill>
                <a:effectLst>
                  <a:outerShdw blurRad="38100" dist="38100" dir="2700000" algn="tl">
                    <a:srgbClr val="000000"/>
                  </a:outerShdw>
                </a:effectLst>
                <a:latin typeface="+mj-lt"/>
                <a:ea typeface="+mj-ea"/>
                <a:cs typeface="+mj-cs"/>
              </a:rPr>
              <a:t>               </a:t>
            </a:r>
          </a:p>
        </p:txBody>
      </p:sp>
      <p:sp>
        <p:nvSpPr>
          <p:cNvPr id="7" name="Subtitle 6"/>
          <p:cNvSpPr txBox="1">
            <a:spLocks/>
          </p:cNvSpPr>
          <p:nvPr/>
        </p:nvSpPr>
        <p:spPr bwMode="auto">
          <a:xfrm>
            <a:off x="1676400" y="228600"/>
            <a:ext cx="7924800" cy="1295400"/>
          </a:xfrm>
          <a:prstGeom prst="rect">
            <a:avLst/>
          </a:prstGeom>
          <a:noFill/>
          <a:ln w="9525">
            <a:noFill/>
            <a:miter lim="800000"/>
            <a:headEnd/>
            <a:tailEnd/>
          </a:ln>
          <a:effectLst/>
        </p:spPr>
        <p:txBody>
          <a:bodyPr/>
          <a:lstStyle/>
          <a:p>
            <a:pPr algn="ctr" eaLnBrk="1" hangingPunct="1">
              <a:spcBef>
                <a:spcPct val="20000"/>
              </a:spcBef>
              <a:buClr>
                <a:schemeClr val="hlink"/>
              </a:buClr>
              <a:buSzPct val="120000"/>
              <a:defRPr/>
            </a:pPr>
            <a:r>
              <a:rPr lang="en-US" sz="3600" kern="0" dirty="0">
                <a:solidFill>
                  <a:srgbClr val="156937"/>
                </a:solidFill>
                <a:effectLst>
                  <a:outerShdw blurRad="38100" dist="38100" dir="2700000" algn="tl">
                    <a:srgbClr val="000000"/>
                  </a:outerShdw>
                </a:effectLst>
                <a:latin typeface="+mj-lt"/>
                <a:ea typeface="+mj-ea"/>
                <a:cs typeface="+mj-cs"/>
              </a:rPr>
              <a:t>Cultural Perspectives:</a:t>
            </a:r>
            <a:br>
              <a:rPr lang="en-US" sz="3600" kern="0" dirty="0">
                <a:solidFill>
                  <a:srgbClr val="156937"/>
                </a:solidFill>
                <a:effectLst>
                  <a:outerShdw blurRad="38100" dist="38100" dir="2700000" algn="tl">
                    <a:srgbClr val="000000"/>
                  </a:outerShdw>
                </a:effectLst>
                <a:latin typeface="+mj-lt"/>
                <a:ea typeface="+mj-ea"/>
                <a:cs typeface="+mj-cs"/>
              </a:rPr>
            </a:br>
            <a:r>
              <a:rPr lang="en-US" sz="3600" kern="0" dirty="0">
                <a:solidFill>
                  <a:srgbClr val="156937"/>
                </a:solidFill>
                <a:effectLst>
                  <a:outerShdw blurRad="38100" dist="38100" dir="2700000" algn="tl">
                    <a:srgbClr val="000000"/>
                  </a:outerShdw>
                </a:effectLst>
                <a:latin typeface="+mj-lt"/>
                <a:ea typeface="+mj-ea"/>
                <a:cs typeface="+mj-cs"/>
              </a:rPr>
              <a:t>Voices</a:t>
            </a:r>
          </a:p>
        </p:txBody>
      </p:sp>
      <p:pic>
        <p:nvPicPr>
          <p:cNvPr id="52229" name="Content Placeholder 5" descr="globe with cream background copy.jpg"/>
          <p:cNvPicPr>
            <a:picLocks noGrp="1" noChangeAspect="1"/>
          </p:cNvPicPr>
          <p:nvPr/>
        </p:nvPicPr>
        <p:blipFill>
          <a:blip r:embed="rId3" cstate="screen"/>
          <a:srcRect/>
          <a:stretch>
            <a:fillRect/>
          </a:stretch>
        </p:blipFill>
        <p:spPr bwMode="auto">
          <a:xfrm>
            <a:off x="0" y="0"/>
            <a:ext cx="2054225"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sz="half" idx="1"/>
          </p:nvPr>
        </p:nvSpPr>
        <p:spPr>
          <a:xfrm>
            <a:off x="1066800" y="1981200"/>
            <a:ext cx="7239000" cy="3976688"/>
          </a:xfrm>
        </p:spPr>
        <p:txBody>
          <a:bodyPr/>
          <a:lstStyle/>
          <a:p>
            <a:pPr marL="609600" indent="-609600" eaLnBrk="1" hangingPunct="1">
              <a:buFontTx/>
              <a:buNone/>
              <a:defRPr/>
            </a:pPr>
            <a:endParaRPr lang="en-US" sz="2800" dirty="0" smtClean="0"/>
          </a:p>
          <a:p>
            <a:pPr marL="609600" indent="-609600" eaLnBrk="1" hangingPunct="1">
              <a:buFontTx/>
              <a:buNone/>
              <a:defRPr/>
            </a:pPr>
            <a:r>
              <a:rPr lang="en-US" dirty="0" smtClean="0"/>
              <a:t>Learning Outcomes</a:t>
            </a:r>
          </a:p>
          <a:p>
            <a:pPr marL="609600" indent="-609600" eaLnBrk="1" hangingPunct="1">
              <a:buFontTx/>
              <a:buNone/>
              <a:defRPr/>
            </a:pPr>
            <a:endParaRPr lang="en-US" sz="1800" dirty="0" smtClean="0"/>
          </a:p>
          <a:p>
            <a:pPr marL="990600" lvl="1" indent="-533400" eaLnBrk="1" hangingPunct="1">
              <a:buFontTx/>
              <a:buAutoNum type="arabicPeriod"/>
              <a:defRPr/>
            </a:pPr>
            <a:r>
              <a:rPr lang="en-US" sz="3200" dirty="0" smtClean="0"/>
              <a:t>Identify own culture</a:t>
            </a:r>
          </a:p>
          <a:p>
            <a:pPr marL="990600" lvl="1" indent="-533400" eaLnBrk="1" hangingPunct="1">
              <a:buFontTx/>
              <a:buAutoNum type="arabicPeriod"/>
              <a:defRPr/>
            </a:pPr>
            <a:r>
              <a:rPr lang="en-US" sz="3200" dirty="0" smtClean="0"/>
              <a:t>How cultures differ</a:t>
            </a:r>
          </a:p>
          <a:p>
            <a:pPr marL="990600" lvl="1" indent="-533400" eaLnBrk="1" hangingPunct="1">
              <a:buFontTx/>
              <a:buAutoNum type="arabicPeriod"/>
              <a:defRPr/>
            </a:pPr>
            <a:r>
              <a:rPr lang="en-US" sz="3200" dirty="0" smtClean="0"/>
              <a:t>How culture influences behavior</a:t>
            </a:r>
          </a:p>
        </p:txBody>
      </p:sp>
      <p:pic>
        <p:nvPicPr>
          <p:cNvPr id="6150" name="Content Placeholder 5" descr="globe with cream background copy.jpg"/>
          <p:cNvPicPr>
            <a:picLocks noGrp="1" noChangeAspect="1"/>
          </p:cNvPicPr>
          <p:nvPr>
            <p:ph sz="quarter" idx="2"/>
          </p:nvPr>
        </p:nvPicPr>
        <p:blipFill>
          <a:blip r:embed="rId3" cstate="screen"/>
          <a:srcRect/>
          <a:stretch>
            <a:fillRect/>
          </a:stretch>
        </p:blipFill>
        <p:spPr>
          <a:xfrm>
            <a:off x="0" y="0"/>
            <a:ext cx="2054225" cy="1676400"/>
          </a:xfrm>
        </p:spPr>
      </p:pic>
      <p:sp>
        <p:nvSpPr>
          <p:cNvPr id="5" name="Date Placeholder 5"/>
          <p:cNvSpPr>
            <a:spLocks noGrp="1"/>
          </p:cNvSpPr>
          <p:nvPr>
            <p:ph type="dt" sz="half" idx="10"/>
          </p:nvPr>
        </p:nvSpPr>
        <p:spPr/>
        <p:txBody>
          <a:bodyPr/>
          <a:lstStyle/>
          <a:p>
            <a:pPr>
              <a:defRPr/>
            </a:pPr>
            <a:fld id="{FBC82B1A-CA36-4F50-A58F-091874794CC5}" type="datetime1">
              <a:rPr lang="en-US"/>
              <a:pPr>
                <a:defRPr/>
              </a:pPr>
              <a:t>11/28/2011</a:t>
            </a:fld>
            <a:endParaRPr lang="en-US"/>
          </a:p>
        </p:txBody>
      </p:sp>
      <p:sp>
        <p:nvSpPr>
          <p:cNvPr id="7" name="Slide Number Placeholder 7"/>
          <p:cNvSpPr>
            <a:spLocks noGrp="1"/>
          </p:cNvSpPr>
          <p:nvPr>
            <p:ph type="sldNum" sz="quarter" idx="12"/>
          </p:nvPr>
        </p:nvSpPr>
        <p:spPr/>
        <p:txBody>
          <a:bodyPr/>
          <a:lstStyle/>
          <a:p>
            <a:pPr>
              <a:defRPr/>
            </a:pPr>
            <a:fld id="{F0DB9F7A-8BCA-421D-B28D-A52F02BC408C}" type="slidenum">
              <a:rPr lang="en-US"/>
              <a:pPr>
                <a:defRPr/>
              </a:pPr>
              <a:t>4</a:t>
            </a:fld>
            <a:endParaRPr lang="en-US"/>
          </a:p>
        </p:txBody>
      </p:sp>
      <p:sp>
        <p:nvSpPr>
          <p:cNvPr id="8" name="Title 1"/>
          <p:cNvSpPr txBox="1">
            <a:spLocks/>
          </p:cNvSpPr>
          <p:nvPr/>
        </p:nvSpPr>
        <p:spPr bwMode="auto">
          <a:xfrm>
            <a:off x="2057400" y="0"/>
            <a:ext cx="7086600" cy="1692275"/>
          </a:xfrm>
          <a:prstGeom prst="rect">
            <a:avLst/>
          </a:prstGeom>
          <a:solidFill>
            <a:srgbClr val="C9BC92"/>
          </a:solidFill>
          <a:ln w="9525">
            <a:noFill/>
            <a:miter lim="800000"/>
            <a:headEnd/>
            <a:tailEnd/>
          </a:ln>
          <a:effectLst/>
        </p:spPr>
        <p:txBody>
          <a:bodyPr anchor="ctr"/>
          <a:lstStyle/>
          <a:p>
            <a:pPr algn="ctr">
              <a:defRPr/>
            </a:pPr>
            <a:r>
              <a:rPr lang="en-US" sz="4000" kern="0" dirty="0">
                <a:solidFill>
                  <a:srgbClr val="156937"/>
                </a:solidFill>
                <a:effectLst>
                  <a:outerShdw blurRad="38100" dist="38100" dir="2700000" algn="tl">
                    <a:srgbClr val="000000"/>
                  </a:outerShdw>
                </a:effectLst>
                <a:latin typeface="+mj-lt"/>
                <a:ea typeface="+mj-ea"/>
                <a:cs typeface="+mj-cs"/>
              </a:rPr>
              <a:t>What is </a:t>
            </a:r>
            <a:r>
              <a:rPr lang="en-US" sz="4000" kern="0" dirty="0" smtClean="0">
                <a:solidFill>
                  <a:srgbClr val="156937"/>
                </a:solidFill>
                <a:effectLst>
                  <a:outerShdw blurRad="38100" dist="38100" dir="2700000" algn="tl">
                    <a:srgbClr val="000000"/>
                  </a:outerShdw>
                </a:effectLst>
                <a:latin typeface="+mj-lt"/>
                <a:ea typeface="+mj-ea"/>
                <a:cs typeface="+mj-cs"/>
              </a:rPr>
              <a:t>Culture</a:t>
            </a:r>
            <a:r>
              <a:rPr lang="en-US" sz="4000" kern="0" dirty="0">
                <a:solidFill>
                  <a:srgbClr val="156937"/>
                </a:solidFill>
                <a:effectLst>
                  <a:outerShdw blurRad="38100" dist="38100" dir="2700000" algn="tl">
                    <a:srgbClr val="000000"/>
                  </a:outerShdw>
                </a:effectLst>
                <a:latin typeface="+mj-lt"/>
                <a:ea typeface="+mj-ea"/>
                <a:cs typeface="+mj-cs"/>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subTitle" idx="1"/>
          </p:nvPr>
        </p:nvSpPr>
        <p:spPr>
          <a:xfrm>
            <a:off x="762000" y="1981200"/>
            <a:ext cx="7772400" cy="4267200"/>
          </a:xfrm>
        </p:spPr>
        <p:txBody>
          <a:bodyPr/>
          <a:lstStyle/>
          <a:p>
            <a:pPr algn="l" eaLnBrk="1" hangingPunct="1">
              <a:lnSpc>
                <a:spcPct val="90000"/>
              </a:lnSpc>
              <a:defRPr/>
            </a:pPr>
            <a:r>
              <a:rPr lang="en-US" sz="2800" dirty="0" smtClean="0">
                <a:solidFill>
                  <a:schemeClr val="bg1"/>
                </a:solidFill>
              </a:rPr>
              <a:t>Analyze the dialogue again</a:t>
            </a:r>
          </a:p>
          <a:p>
            <a:pPr algn="l" eaLnBrk="1" hangingPunct="1">
              <a:lnSpc>
                <a:spcPct val="90000"/>
              </a:lnSpc>
              <a:defRPr/>
            </a:pPr>
            <a:endParaRPr lang="en-US" sz="2800" dirty="0" smtClean="0">
              <a:solidFill>
                <a:schemeClr val="bg1"/>
              </a:solidFill>
            </a:endParaRPr>
          </a:p>
          <a:p>
            <a:pPr marL="914400" lvl="1" indent="-457200" algn="l" eaLnBrk="1" hangingPunct="1">
              <a:lnSpc>
                <a:spcPct val="90000"/>
              </a:lnSpc>
              <a:spcAft>
                <a:spcPts val="600"/>
              </a:spcAft>
              <a:buFont typeface="Arial" pitchFamily="34" charset="0"/>
              <a:buChar char="•"/>
              <a:defRPr/>
            </a:pPr>
            <a:r>
              <a:rPr lang="en-US" dirty="0" smtClean="0">
                <a:solidFill>
                  <a:schemeClr val="bg1"/>
                </a:solidFill>
              </a:rPr>
              <a:t> 	Do both speakers have the same 	understanding?</a:t>
            </a:r>
          </a:p>
          <a:p>
            <a:pPr marL="914400" lvl="1" indent="-457200" algn="l" eaLnBrk="1" hangingPunct="1">
              <a:lnSpc>
                <a:spcPct val="90000"/>
              </a:lnSpc>
              <a:spcAft>
                <a:spcPts val="600"/>
              </a:spcAft>
              <a:buFont typeface="Arial" pitchFamily="34" charset="0"/>
              <a:buChar char="•"/>
              <a:defRPr/>
            </a:pPr>
            <a:r>
              <a:rPr lang="en-US" dirty="0" smtClean="0">
                <a:solidFill>
                  <a:schemeClr val="bg1"/>
                </a:solidFill>
              </a:rPr>
              <a:t> 	Look for the values that may be 	influencing behavior</a:t>
            </a:r>
          </a:p>
          <a:p>
            <a:pPr marL="914400" lvl="1" indent="-457200" algn="l" eaLnBrk="1" hangingPunct="1">
              <a:lnSpc>
                <a:spcPct val="90000"/>
              </a:lnSpc>
              <a:spcAft>
                <a:spcPts val="600"/>
              </a:spcAft>
              <a:buFont typeface="Arial" pitchFamily="34" charset="0"/>
              <a:buChar char="•"/>
              <a:defRPr/>
            </a:pPr>
            <a:r>
              <a:rPr lang="en-US" dirty="0" smtClean="0">
                <a:solidFill>
                  <a:schemeClr val="bg1"/>
                </a:solidFill>
              </a:rPr>
              <a:t> 	Use the terminology</a:t>
            </a:r>
          </a:p>
          <a:p>
            <a:pPr marL="914400" lvl="1" indent="-457200" algn="l" eaLnBrk="1" hangingPunct="1">
              <a:lnSpc>
                <a:spcPct val="90000"/>
              </a:lnSpc>
              <a:spcAft>
                <a:spcPts val="600"/>
              </a:spcAft>
              <a:buFont typeface="Arial" pitchFamily="34" charset="0"/>
              <a:buChar char="•"/>
              <a:defRPr/>
            </a:pPr>
            <a:r>
              <a:rPr lang="en-US" dirty="0" smtClean="0">
                <a:solidFill>
                  <a:schemeClr val="bg1"/>
                </a:solidFill>
              </a:rPr>
              <a:t> 	Beware stereotypes</a:t>
            </a:r>
          </a:p>
        </p:txBody>
      </p:sp>
      <p:sp>
        <p:nvSpPr>
          <p:cNvPr id="6" name="Title 1"/>
          <p:cNvSpPr txBox="1">
            <a:spLocks/>
          </p:cNvSpPr>
          <p:nvPr/>
        </p:nvSpPr>
        <p:spPr bwMode="auto">
          <a:xfrm>
            <a:off x="0" y="-15875"/>
            <a:ext cx="9144000" cy="1692275"/>
          </a:xfrm>
          <a:prstGeom prst="rect">
            <a:avLst/>
          </a:prstGeom>
          <a:solidFill>
            <a:srgbClr val="C9BC92"/>
          </a:solidFill>
          <a:ln w="9525">
            <a:noFill/>
            <a:miter lim="800000"/>
            <a:headEnd/>
            <a:tailEnd/>
          </a:ln>
          <a:effectLst/>
        </p:spPr>
        <p:txBody>
          <a:bodyPr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r>
              <a:rPr lang="en-US" sz="4400" kern="0" dirty="0">
                <a:solidFill>
                  <a:srgbClr val="F8F1D8"/>
                </a:solidFill>
                <a:effectLst>
                  <a:outerShdw blurRad="38100" dist="38100" dir="2700000" algn="tl">
                    <a:srgbClr val="000000"/>
                  </a:outerShdw>
                </a:effectLst>
                <a:latin typeface="+mj-lt"/>
                <a:ea typeface="+mj-ea"/>
                <a:cs typeface="+mj-cs"/>
              </a:rPr>
              <a:t>               </a:t>
            </a:r>
          </a:p>
        </p:txBody>
      </p:sp>
      <p:sp>
        <p:nvSpPr>
          <p:cNvPr id="7" name="Subtitle 6"/>
          <p:cNvSpPr txBox="1">
            <a:spLocks/>
          </p:cNvSpPr>
          <p:nvPr/>
        </p:nvSpPr>
        <p:spPr bwMode="auto">
          <a:xfrm>
            <a:off x="1447800" y="228600"/>
            <a:ext cx="7924800" cy="1295400"/>
          </a:xfrm>
          <a:prstGeom prst="rect">
            <a:avLst/>
          </a:prstGeom>
          <a:noFill/>
          <a:ln w="9525">
            <a:noFill/>
            <a:miter lim="800000"/>
            <a:headEnd/>
            <a:tailEnd/>
          </a:ln>
          <a:effectLst/>
        </p:spPr>
        <p:txBody>
          <a:bodyPr/>
          <a:lstStyle/>
          <a:p>
            <a:pPr algn="ctr" eaLnBrk="1" hangingPunct="1">
              <a:spcBef>
                <a:spcPts val="600"/>
              </a:spcBef>
              <a:buClr>
                <a:schemeClr val="hlink"/>
              </a:buClr>
              <a:buSzPct val="120000"/>
              <a:defRPr/>
            </a:pPr>
            <a:r>
              <a:rPr lang="en-US" sz="3600" kern="0" dirty="0">
                <a:solidFill>
                  <a:srgbClr val="156937"/>
                </a:solidFill>
                <a:effectLst>
                  <a:outerShdw blurRad="38100" dist="38100" dir="2700000" algn="tl">
                    <a:srgbClr val="000000"/>
                  </a:outerShdw>
                </a:effectLst>
                <a:latin typeface="+mj-lt"/>
                <a:ea typeface="+mj-ea"/>
                <a:cs typeface="+mj-cs"/>
              </a:rPr>
              <a:t>Dialogues Exercise</a:t>
            </a:r>
          </a:p>
          <a:p>
            <a:pPr algn="ctr" eaLnBrk="1" hangingPunct="1">
              <a:spcBef>
                <a:spcPts val="600"/>
              </a:spcBef>
              <a:buClr>
                <a:schemeClr val="hlink"/>
              </a:buClr>
              <a:buSzPct val="120000"/>
              <a:defRPr/>
            </a:pPr>
            <a:r>
              <a:rPr lang="en-US" sz="3600" kern="0" dirty="0">
                <a:solidFill>
                  <a:srgbClr val="156937"/>
                </a:solidFill>
                <a:effectLst>
                  <a:outerShdw blurRad="38100" dist="38100" dir="2700000" algn="tl">
                    <a:srgbClr val="000000"/>
                  </a:outerShdw>
                </a:effectLst>
                <a:latin typeface="+mj-lt"/>
                <a:ea typeface="+mj-ea"/>
                <a:cs typeface="+mj-cs"/>
              </a:rPr>
              <a:t>Part II</a:t>
            </a:r>
          </a:p>
        </p:txBody>
      </p:sp>
      <p:pic>
        <p:nvPicPr>
          <p:cNvPr id="53253" name="Content Placeholder 5" descr="globe with cream background copy.jpg"/>
          <p:cNvPicPr>
            <a:picLocks noGrp="1" noChangeAspect="1"/>
          </p:cNvPicPr>
          <p:nvPr/>
        </p:nvPicPr>
        <p:blipFill>
          <a:blip r:embed="rId3" cstate="screen"/>
          <a:srcRect/>
          <a:stretch>
            <a:fillRect/>
          </a:stretch>
        </p:blipFill>
        <p:spPr bwMode="auto">
          <a:xfrm>
            <a:off x="0" y="0"/>
            <a:ext cx="2054225" cy="1676400"/>
          </a:xfrm>
          <a:prstGeom prst="rect">
            <a:avLst/>
          </a:prstGeom>
          <a:noFill/>
          <a:ln w="9525">
            <a:noFill/>
            <a:miter lim="800000"/>
            <a:headEnd/>
            <a:tailEnd/>
          </a:ln>
        </p:spPr>
      </p:pic>
    </p:spTree>
    <p:extLst>
      <p:ext uri="{BB962C8B-B14F-4D97-AF65-F5344CB8AC3E}">
        <p14:creationId xmlns:p14="http://schemas.microsoft.com/office/powerpoint/2010/main" val="65354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subTitle" idx="1"/>
          </p:nvPr>
        </p:nvSpPr>
        <p:spPr>
          <a:xfrm>
            <a:off x="838200" y="1905000"/>
            <a:ext cx="7772400" cy="4267200"/>
          </a:xfrm>
        </p:spPr>
        <p:txBody>
          <a:bodyPr/>
          <a:lstStyle/>
          <a:p>
            <a:pPr algn="l" eaLnBrk="1" hangingPunct="1">
              <a:spcAft>
                <a:spcPts val="600"/>
              </a:spcAft>
              <a:defRPr/>
            </a:pPr>
            <a:r>
              <a:rPr lang="en-US" dirty="0" smtClean="0"/>
              <a:t>  </a:t>
            </a:r>
          </a:p>
          <a:p>
            <a:pPr marL="457200" lvl="1" indent="0" eaLnBrk="1" hangingPunct="1">
              <a:spcBef>
                <a:spcPts val="600"/>
              </a:spcBef>
              <a:spcAft>
                <a:spcPts val="600"/>
              </a:spcAft>
              <a:buClr>
                <a:srgbClr val="C9BC92"/>
              </a:buClr>
              <a:buFont typeface="Arial" pitchFamily="34" charset="0"/>
              <a:buChar char="•"/>
              <a:defRPr/>
            </a:pPr>
            <a:r>
              <a:rPr lang="en-US" dirty="0" smtClean="0">
                <a:solidFill>
                  <a:schemeClr val="bg1"/>
                </a:solidFill>
              </a:rPr>
              <a:t>   </a:t>
            </a:r>
            <a:r>
              <a:rPr lang="en-US" sz="3200" dirty="0" smtClean="0">
                <a:solidFill>
                  <a:schemeClr val="bg1"/>
                </a:solidFill>
              </a:rPr>
              <a:t>Values and resulting behaviors are 	embedded in human interactions</a:t>
            </a:r>
          </a:p>
          <a:p>
            <a:pPr marL="457200" lvl="1" indent="0" eaLnBrk="1" hangingPunct="1">
              <a:spcBef>
                <a:spcPts val="600"/>
              </a:spcBef>
              <a:spcAft>
                <a:spcPts val="600"/>
              </a:spcAft>
              <a:buClr>
                <a:srgbClr val="C9BC92"/>
              </a:buClr>
              <a:buFont typeface="Arial" pitchFamily="34" charset="0"/>
              <a:buChar char="•"/>
              <a:defRPr/>
            </a:pPr>
            <a:r>
              <a:rPr lang="en-US" sz="3200" dirty="0" smtClean="0">
                <a:solidFill>
                  <a:schemeClr val="bg1"/>
                </a:solidFill>
              </a:rPr>
              <a:t>   Remember that the largest part of 	the iceberg is below the surface</a:t>
            </a:r>
          </a:p>
          <a:p>
            <a:pPr marL="457200" lvl="1" indent="0" eaLnBrk="1" hangingPunct="1">
              <a:spcBef>
                <a:spcPts val="600"/>
              </a:spcBef>
              <a:spcAft>
                <a:spcPts val="600"/>
              </a:spcAft>
              <a:buClr>
                <a:srgbClr val="C9BC92"/>
              </a:buClr>
              <a:buFont typeface="Arial" pitchFamily="34" charset="0"/>
              <a:buChar char="•"/>
              <a:defRPr/>
            </a:pPr>
            <a:r>
              <a:rPr lang="en-US" sz="3200" dirty="0" smtClean="0">
                <a:solidFill>
                  <a:schemeClr val="bg1"/>
                </a:solidFill>
              </a:rPr>
              <a:t>   Misunderstandings can be avoided</a:t>
            </a:r>
          </a:p>
        </p:txBody>
      </p:sp>
      <p:sp>
        <p:nvSpPr>
          <p:cNvPr id="6" name="Title 1"/>
          <p:cNvSpPr txBox="1">
            <a:spLocks/>
          </p:cNvSpPr>
          <p:nvPr/>
        </p:nvSpPr>
        <p:spPr bwMode="auto">
          <a:xfrm>
            <a:off x="0" y="-15875"/>
            <a:ext cx="9144000" cy="1692275"/>
          </a:xfrm>
          <a:prstGeom prst="rect">
            <a:avLst/>
          </a:prstGeom>
          <a:solidFill>
            <a:srgbClr val="C9BC92"/>
          </a:solidFill>
          <a:ln w="9525">
            <a:noFill/>
            <a:miter lim="800000"/>
            <a:headEnd/>
            <a:tailEnd/>
          </a:ln>
          <a:effectLst/>
        </p:spPr>
        <p:txBody>
          <a:bodyPr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r>
              <a:rPr lang="en-US" sz="4400" kern="0" dirty="0">
                <a:solidFill>
                  <a:srgbClr val="F8F1D8"/>
                </a:solidFill>
                <a:effectLst>
                  <a:outerShdw blurRad="38100" dist="38100" dir="2700000" algn="tl">
                    <a:srgbClr val="000000"/>
                  </a:outerShdw>
                </a:effectLst>
                <a:latin typeface="+mj-lt"/>
                <a:ea typeface="+mj-ea"/>
                <a:cs typeface="+mj-cs"/>
              </a:rPr>
              <a:t>               </a:t>
            </a:r>
          </a:p>
        </p:txBody>
      </p:sp>
      <p:sp>
        <p:nvSpPr>
          <p:cNvPr id="7" name="Title 1"/>
          <p:cNvSpPr txBox="1">
            <a:spLocks/>
          </p:cNvSpPr>
          <p:nvPr/>
        </p:nvSpPr>
        <p:spPr bwMode="auto">
          <a:xfrm>
            <a:off x="2286000" y="152400"/>
            <a:ext cx="6705600" cy="1219200"/>
          </a:xfrm>
          <a:prstGeom prst="rect">
            <a:avLst/>
          </a:prstGeom>
          <a:noFill/>
          <a:ln w="9525">
            <a:noFill/>
            <a:miter lim="800000"/>
            <a:headEnd/>
            <a:tailEnd/>
          </a:ln>
          <a:effectLst/>
        </p:spPr>
        <p:txBody>
          <a:bodyPr anchorCtr="1"/>
          <a:lstStyle/>
          <a:p>
            <a:pPr algn="ctr">
              <a:defRPr/>
            </a:pPr>
            <a:r>
              <a:rPr lang="en-US" sz="3600" kern="0" dirty="0">
                <a:solidFill>
                  <a:srgbClr val="156937"/>
                </a:solidFill>
                <a:effectLst>
                  <a:outerShdw blurRad="38100" dist="38100" dir="2700000" algn="tl">
                    <a:srgbClr val="000000"/>
                  </a:outerShdw>
                </a:effectLst>
                <a:latin typeface="+mj-lt"/>
                <a:ea typeface="+mj-ea"/>
                <a:cs typeface="+mj-cs"/>
              </a:rPr>
              <a:t>Communications Styles Debrief</a:t>
            </a:r>
            <a:r>
              <a:rPr lang="en-US" sz="4400" kern="0" dirty="0">
                <a:solidFill>
                  <a:schemeClr val="tx2"/>
                </a:solidFill>
                <a:effectLst>
                  <a:outerShdw blurRad="38100" dist="38100" dir="2700000" algn="tl">
                    <a:srgbClr val="000000"/>
                  </a:outerShdw>
                </a:effectLst>
                <a:latin typeface="+mj-lt"/>
                <a:ea typeface="+mj-ea"/>
                <a:cs typeface="+mj-cs"/>
              </a:rPr>
              <a:t> </a:t>
            </a:r>
          </a:p>
        </p:txBody>
      </p:sp>
      <p:pic>
        <p:nvPicPr>
          <p:cNvPr id="61445" name="Content Placeholder 5" descr="globe with cream background copy.jpg"/>
          <p:cNvPicPr>
            <a:picLocks noGrp="1" noChangeAspect="1"/>
          </p:cNvPicPr>
          <p:nvPr/>
        </p:nvPicPr>
        <p:blipFill>
          <a:blip r:embed="rId3" cstate="screen"/>
          <a:srcRect/>
          <a:stretch>
            <a:fillRect/>
          </a:stretch>
        </p:blipFill>
        <p:spPr bwMode="auto">
          <a:xfrm>
            <a:off x="0" y="0"/>
            <a:ext cx="2054225" cy="1676400"/>
          </a:xfrm>
          <a:prstGeom prst="rect">
            <a:avLst/>
          </a:prstGeom>
          <a:noFill/>
          <a:ln w="9525">
            <a:noFill/>
            <a:miter lim="800000"/>
            <a:headEnd/>
            <a:tailEnd/>
          </a:ln>
        </p:spPr>
      </p:pic>
    </p:spTree>
    <p:extLst>
      <p:ext uri="{BB962C8B-B14F-4D97-AF65-F5344CB8AC3E}">
        <p14:creationId xmlns:p14="http://schemas.microsoft.com/office/powerpoint/2010/main" val="170064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subTitle" idx="1"/>
          </p:nvPr>
        </p:nvSpPr>
        <p:spPr>
          <a:xfrm>
            <a:off x="762000" y="1828800"/>
            <a:ext cx="7772400" cy="4267200"/>
          </a:xfrm>
        </p:spPr>
        <p:txBody>
          <a:bodyPr/>
          <a:lstStyle/>
          <a:p>
            <a:pPr algn="l" eaLnBrk="1" hangingPunct="1">
              <a:lnSpc>
                <a:spcPct val="90000"/>
              </a:lnSpc>
              <a:defRPr/>
            </a:pPr>
            <a:r>
              <a:rPr lang="en-US" dirty="0" smtClean="0"/>
              <a:t> </a:t>
            </a:r>
          </a:p>
          <a:p>
            <a:pPr algn="l" eaLnBrk="1" hangingPunct="1">
              <a:lnSpc>
                <a:spcPct val="90000"/>
              </a:lnSpc>
              <a:spcAft>
                <a:spcPts val="1800"/>
              </a:spcAft>
              <a:buFontTx/>
              <a:buChar char="•"/>
              <a:defRPr/>
            </a:pPr>
            <a:r>
              <a:rPr lang="en-US" dirty="0" smtClean="0"/>
              <a:t> </a:t>
            </a:r>
            <a:r>
              <a:rPr lang="en-US" dirty="0" smtClean="0">
                <a:solidFill>
                  <a:schemeClr val="bg1"/>
                </a:solidFill>
              </a:rPr>
              <a:t>Voices Exercise Debrief</a:t>
            </a:r>
          </a:p>
          <a:p>
            <a:pPr marL="457200" lvl="1" indent="0" eaLnBrk="1" hangingPunct="1">
              <a:lnSpc>
                <a:spcPct val="90000"/>
              </a:lnSpc>
              <a:defRPr/>
            </a:pPr>
            <a:r>
              <a:rPr lang="en-US" dirty="0" smtClean="0">
                <a:solidFill>
                  <a:schemeClr val="bg1"/>
                </a:solidFill>
              </a:rPr>
              <a:t> 	What behaviors and values are in 	evidence?</a:t>
            </a:r>
          </a:p>
          <a:p>
            <a:pPr marL="457200" lvl="1" indent="0" eaLnBrk="1" hangingPunct="1">
              <a:lnSpc>
                <a:spcPct val="90000"/>
              </a:lnSpc>
              <a:buFont typeface="Tahoma" pitchFamily="34" charset="0"/>
              <a:buNone/>
              <a:defRPr/>
            </a:pPr>
            <a:endParaRPr lang="en-US" dirty="0" smtClean="0">
              <a:solidFill>
                <a:schemeClr val="bg1"/>
              </a:solidFill>
            </a:endParaRPr>
          </a:p>
          <a:p>
            <a:pPr marL="457200" lvl="1" indent="0" eaLnBrk="1" hangingPunct="1">
              <a:lnSpc>
                <a:spcPct val="90000"/>
              </a:lnSpc>
              <a:defRPr/>
            </a:pPr>
            <a:r>
              <a:rPr lang="en-US" dirty="0" smtClean="0">
                <a:solidFill>
                  <a:schemeClr val="bg1"/>
                </a:solidFill>
              </a:rPr>
              <a:t> 	How do participant expectations differ?</a:t>
            </a:r>
          </a:p>
        </p:txBody>
      </p:sp>
      <p:sp>
        <p:nvSpPr>
          <p:cNvPr id="6" name="Title 1"/>
          <p:cNvSpPr txBox="1">
            <a:spLocks/>
          </p:cNvSpPr>
          <p:nvPr/>
        </p:nvSpPr>
        <p:spPr bwMode="auto">
          <a:xfrm>
            <a:off x="0" y="-15875"/>
            <a:ext cx="9144000" cy="1692275"/>
          </a:xfrm>
          <a:prstGeom prst="rect">
            <a:avLst/>
          </a:prstGeom>
          <a:solidFill>
            <a:srgbClr val="C9BC92"/>
          </a:solidFill>
          <a:ln w="9525">
            <a:noFill/>
            <a:miter lim="800000"/>
            <a:headEnd/>
            <a:tailEnd/>
          </a:ln>
          <a:effectLst/>
        </p:spPr>
        <p:txBody>
          <a:bodyPr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r>
              <a:rPr lang="en-US" sz="4400" kern="0" dirty="0">
                <a:solidFill>
                  <a:srgbClr val="F8F1D8"/>
                </a:solidFill>
                <a:effectLst>
                  <a:outerShdw blurRad="38100" dist="38100" dir="2700000" algn="tl">
                    <a:srgbClr val="000000"/>
                  </a:outerShdw>
                </a:effectLst>
                <a:latin typeface="+mj-lt"/>
                <a:ea typeface="+mj-ea"/>
                <a:cs typeface="+mj-cs"/>
              </a:rPr>
              <a:t>               </a:t>
            </a:r>
          </a:p>
        </p:txBody>
      </p:sp>
      <p:sp>
        <p:nvSpPr>
          <p:cNvPr id="7" name="Subtitle 6"/>
          <p:cNvSpPr txBox="1">
            <a:spLocks/>
          </p:cNvSpPr>
          <p:nvPr/>
        </p:nvSpPr>
        <p:spPr bwMode="auto">
          <a:xfrm>
            <a:off x="1676400" y="228600"/>
            <a:ext cx="7924800" cy="1295400"/>
          </a:xfrm>
          <a:prstGeom prst="rect">
            <a:avLst/>
          </a:prstGeom>
          <a:noFill/>
          <a:ln w="9525">
            <a:noFill/>
            <a:miter lim="800000"/>
            <a:headEnd/>
            <a:tailEnd/>
          </a:ln>
          <a:effectLst/>
        </p:spPr>
        <p:txBody>
          <a:bodyPr/>
          <a:lstStyle/>
          <a:p>
            <a:pPr algn="ctr" eaLnBrk="1" hangingPunct="1">
              <a:spcBef>
                <a:spcPct val="20000"/>
              </a:spcBef>
              <a:buClr>
                <a:schemeClr val="hlink"/>
              </a:buClr>
              <a:buSzPct val="120000"/>
              <a:defRPr/>
            </a:pPr>
            <a:r>
              <a:rPr lang="en-US" sz="3600" kern="0" dirty="0">
                <a:solidFill>
                  <a:srgbClr val="156937"/>
                </a:solidFill>
                <a:effectLst>
                  <a:outerShdw blurRad="38100" dist="38100" dir="2700000" algn="tl">
                    <a:srgbClr val="000000"/>
                  </a:outerShdw>
                </a:effectLst>
                <a:latin typeface="+mj-lt"/>
                <a:ea typeface="+mj-ea"/>
                <a:cs typeface="+mj-cs"/>
              </a:rPr>
              <a:t>Cultural Perspectives:</a:t>
            </a:r>
            <a:br>
              <a:rPr lang="en-US" sz="3600" kern="0" dirty="0">
                <a:solidFill>
                  <a:srgbClr val="156937"/>
                </a:solidFill>
                <a:effectLst>
                  <a:outerShdw blurRad="38100" dist="38100" dir="2700000" algn="tl">
                    <a:srgbClr val="000000"/>
                  </a:outerShdw>
                </a:effectLst>
                <a:latin typeface="+mj-lt"/>
                <a:ea typeface="+mj-ea"/>
                <a:cs typeface="+mj-cs"/>
              </a:rPr>
            </a:br>
            <a:r>
              <a:rPr lang="en-US" sz="3600" kern="0" dirty="0">
                <a:solidFill>
                  <a:srgbClr val="156937"/>
                </a:solidFill>
                <a:effectLst>
                  <a:outerShdw blurRad="38100" dist="38100" dir="2700000" algn="tl">
                    <a:srgbClr val="000000"/>
                  </a:outerShdw>
                </a:effectLst>
                <a:latin typeface="+mj-lt"/>
                <a:ea typeface="+mj-ea"/>
                <a:cs typeface="+mj-cs"/>
              </a:rPr>
              <a:t>Voices</a:t>
            </a:r>
          </a:p>
        </p:txBody>
      </p:sp>
      <p:pic>
        <p:nvPicPr>
          <p:cNvPr id="52229" name="Content Placeholder 5" descr="globe with cream background copy.jpg"/>
          <p:cNvPicPr>
            <a:picLocks noGrp="1" noChangeAspect="1"/>
          </p:cNvPicPr>
          <p:nvPr/>
        </p:nvPicPr>
        <p:blipFill>
          <a:blip r:embed="rId3" cstate="screen"/>
          <a:srcRect/>
          <a:stretch>
            <a:fillRect/>
          </a:stretch>
        </p:blipFill>
        <p:spPr bwMode="auto">
          <a:xfrm>
            <a:off x="0" y="0"/>
            <a:ext cx="2054225" cy="1676400"/>
          </a:xfrm>
          <a:prstGeom prst="rect">
            <a:avLst/>
          </a:prstGeom>
          <a:noFill/>
          <a:ln w="9525">
            <a:noFill/>
            <a:miter lim="800000"/>
            <a:headEnd/>
            <a:tailEnd/>
          </a:ln>
        </p:spPr>
      </p:pic>
    </p:spTree>
    <p:extLst>
      <p:ext uri="{BB962C8B-B14F-4D97-AF65-F5344CB8AC3E}">
        <p14:creationId xmlns:p14="http://schemas.microsoft.com/office/powerpoint/2010/main" val="3447122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subTitle" idx="1"/>
          </p:nvPr>
        </p:nvSpPr>
        <p:spPr>
          <a:xfrm>
            <a:off x="762000" y="1828800"/>
            <a:ext cx="7772400" cy="4267200"/>
          </a:xfrm>
        </p:spPr>
        <p:txBody>
          <a:bodyPr/>
          <a:lstStyle/>
          <a:p>
            <a:pPr algn="l" eaLnBrk="1" hangingPunct="1">
              <a:defRPr/>
            </a:pPr>
            <a:r>
              <a:rPr lang="en-US" dirty="0" smtClean="0"/>
              <a:t> </a:t>
            </a:r>
          </a:p>
          <a:p>
            <a:pPr marL="465138" algn="l" eaLnBrk="1" hangingPunct="1">
              <a:buClr>
                <a:srgbClr val="C9BC92"/>
              </a:buClr>
              <a:buFont typeface="Arial" pitchFamily="34" charset="0"/>
              <a:buChar char="•"/>
              <a:defRPr/>
            </a:pPr>
            <a:r>
              <a:rPr lang="en-US" dirty="0" smtClean="0"/>
              <a:t>  </a:t>
            </a:r>
            <a:r>
              <a:rPr lang="en-US" dirty="0" smtClean="0">
                <a:solidFill>
                  <a:schemeClr val="bg1"/>
                </a:solidFill>
              </a:rPr>
              <a:t>Verbal elements of culture</a:t>
            </a:r>
          </a:p>
          <a:p>
            <a:pPr marL="465138" algn="l" eaLnBrk="1" hangingPunct="1">
              <a:buClr>
                <a:srgbClr val="C9BC92"/>
              </a:buClr>
              <a:buFont typeface="Arial" pitchFamily="34" charset="0"/>
              <a:buChar char="•"/>
              <a:defRPr/>
            </a:pPr>
            <a:r>
              <a:rPr lang="en-US" dirty="0" smtClean="0">
                <a:solidFill>
                  <a:schemeClr val="bg1"/>
                </a:solidFill>
              </a:rPr>
              <a:t>  Non-verbal elements of culture</a:t>
            </a:r>
          </a:p>
          <a:p>
            <a:pPr marL="465138" algn="l" eaLnBrk="1" hangingPunct="1">
              <a:buClr>
                <a:srgbClr val="C9BC92"/>
              </a:buClr>
              <a:buFont typeface="Arial" pitchFamily="34" charset="0"/>
              <a:buChar char="•"/>
              <a:defRPr/>
            </a:pPr>
            <a:r>
              <a:rPr lang="en-US" dirty="0" smtClean="0">
                <a:solidFill>
                  <a:schemeClr val="bg1"/>
                </a:solidFill>
              </a:rPr>
              <a:t>  Cross cultural components impacting                                     	communication processes</a:t>
            </a:r>
          </a:p>
          <a:p>
            <a:pPr marL="465138" algn="l" eaLnBrk="1" hangingPunct="1">
              <a:buClr>
                <a:srgbClr val="C9BC92"/>
              </a:buClr>
              <a:buFont typeface="Arial" pitchFamily="34" charset="0"/>
              <a:buChar char="•"/>
              <a:defRPr/>
            </a:pPr>
            <a:r>
              <a:rPr lang="en-US" dirty="0" smtClean="0">
                <a:solidFill>
                  <a:schemeClr val="bg1"/>
                </a:solidFill>
              </a:rPr>
              <a:t>  Culturally based values and attitudes        	that influence behavior</a:t>
            </a:r>
          </a:p>
        </p:txBody>
      </p:sp>
      <p:sp>
        <p:nvSpPr>
          <p:cNvPr id="6" name="Title 1"/>
          <p:cNvSpPr txBox="1">
            <a:spLocks/>
          </p:cNvSpPr>
          <p:nvPr/>
        </p:nvSpPr>
        <p:spPr bwMode="auto">
          <a:xfrm>
            <a:off x="0" y="-15875"/>
            <a:ext cx="9144000" cy="1692275"/>
          </a:xfrm>
          <a:prstGeom prst="rect">
            <a:avLst/>
          </a:prstGeom>
          <a:solidFill>
            <a:srgbClr val="C9BC92"/>
          </a:solidFill>
          <a:ln w="9525">
            <a:noFill/>
            <a:miter lim="800000"/>
            <a:headEnd/>
            <a:tailEnd/>
          </a:ln>
          <a:effectLst/>
        </p:spPr>
        <p:txBody>
          <a:bodyPr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r>
              <a:rPr lang="en-US" sz="4400" kern="0" dirty="0">
                <a:solidFill>
                  <a:srgbClr val="F8F1D8"/>
                </a:solidFill>
                <a:effectLst>
                  <a:outerShdw blurRad="38100" dist="38100" dir="2700000" algn="tl">
                    <a:srgbClr val="000000"/>
                  </a:outerShdw>
                </a:effectLst>
                <a:latin typeface="+mj-lt"/>
                <a:ea typeface="+mj-ea"/>
                <a:cs typeface="+mj-cs"/>
              </a:rPr>
              <a:t>               </a:t>
            </a:r>
          </a:p>
        </p:txBody>
      </p:sp>
      <p:sp>
        <p:nvSpPr>
          <p:cNvPr id="7" name="Title 1"/>
          <p:cNvSpPr txBox="1">
            <a:spLocks/>
          </p:cNvSpPr>
          <p:nvPr/>
        </p:nvSpPr>
        <p:spPr bwMode="auto">
          <a:xfrm>
            <a:off x="2069054" y="468984"/>
            <a:ext cx="7086600" cy="622300"/>
          </a:xfrm>
          <a:prstGeom prst="rect">
            <a:avLst/>
          </a:prstGeom>
          <a:noFill/>
          <a:ln w="9525">
            <a:noFill/>
            <a:miter lim="800000"/>
            <a:headEnd/>
            <a:tailEnd/>
          </a:ln>
          <a:effectLst/>
        </p:spPr>
        <p:txBody>
          <a:bodyPr anchorCtr="1"/>
          <a:lstStyle/>
          <a:p>
            <a:pPr algn="ctr">
              <a:defRPr/>
            </a:pPr>
            <a:r>
              <a:rPr lang="en-US" sz="3600" kern="0" dirty="0">
                <a:solidFill>
                  <a:srgbClr val="156937"/>
                </a:solidFill>
                <a:effectLst>
                  <a:outerShdw blurRad="38100" dist="38100" dir="2700000" algn="tl">
                    <a:srgbClr val="000000"/>
                  </a:outerShdw>
                </a:effectLst>
                <a:latin typeface="+mj-lt"/>
                <a:ea typeface="+mj-ea"/>
                <a:cs typeface="+mj-cs"/>
              </a:rPr>
              <a:t>Module II Debrief</a:t>
            </a:r>
            <a:r>
              <a:rPr lang="en-US" sz="4000" kern="0" dirty="0">
                <a:solidFill>
                  <a:schemeClr val="tx2"/>
                </a:solidFill>
                <a:effectLst>
                  <a:outerShdw blurRad="38100" dist="38100" dir="2700000" algn="tl">
                    <a:srgbClr val="000000"/>
                  </a:outerShdw>
                </a:effectLst>
                <a:latin typeface="+mj-lt"/>
                <a:ea typeface="+mj-ea"/>
                <a:cs typeface="+mj-cs"/>
              </a:rPr>
              <a:t> </a:t>
            </a:r>
          </a:p>
        </p:txBody>
      </p:sp>
      <p:pic>
        <p:nvPicPr>
          <p:cNvPr id="62469" name="Content Placeholder 5" descr="globe with cream background copy.jpg"/>
          <p:cNvPicPr>
            <a:picLocks noGrp="1" noChangeAspect="1"/>
          </p:cNvPicPr>
          <p:nvPr/>
        </p:nvPicPr>
        <p:blipFill>
          <a:blip r:embed="rId3" cstate="screen"/>
          <a:srcRect/>
          <a:stretch>
            <a:fillRect/>
          </a:stretch>
        </p:blipFill>
        <p:spPr bwMode="auto">
          <a:xfrm>
            <a:off x="0" y="0"/>
            <a:ext cx="2054225" cy="1676400"/>
          </a:xfrm>
          <a:prstGeom prst="rect">
            <a:avLst/>
          </a:prstGeom>
          <a:noFill/>
          <a:ln w="9525">
            <a:noFill/>
            <a:miter lim="800000"/>
            <a:headEnd/>
            <a:tailEnd/>
          </a:ln>
        </p:spPr>
      </p:pic>
    </p:spTree>
    <p:extLst>
      <p:ext uri="{BB962C8B-B14F-4D97-AF65-F5344CB8AC3E}">
        <p14:creationId xmlns:p14="http://schemas.microsoft.com/office/powerpoint/2010/main" val="355022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0" y="-15875"/>
            <a:ext cx="9144000" cy="1692275"/>
          </a:xfrm>
          <a:prstGeom prst="rect">
            <a:avLst/>
          </a:prstGeom>
          <a:solidFill>
            <a:srgbClr val="C9BC92"/>
          </a:solidFill>
          <a:ln w="9525">
            <a:noFill/>
            <a:miter lim="800000"/>
            <a:headEnd/>
            <a:tailEnd/>
          </a:ln>
          <a:effectLst/>
        </p:spPr>
        <p:txBody>
          <a:bodyPr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r>
              <a:rPr lang="en-US" sz="4400" kern="0" dirty="0">
                <a:solidFill>
                  <a:srgbClr val="F8F1D8"/>
                </a:solidFill>
                <a:effectLst>
                  <a:outerShdw blurRad="38100" dist="38100" dir="2700000" algn="tl">
                    <a:srgbClr val="000000"/>
                  </a:outerShdw>
                </a:effectLst>
                <a:latin typeface="+mj-lt"/>
                <a:ea typeface="+mj-ea"/>
                <a:cs typeface="+mj-cs"/>
              </a:rPr>
              <a:t>               </a:t>
            </a:r>
          </a:p>
        </p:txBody>
      </p:sp>
      <p:sp>
        <p:nvSpPr>
          <p:cNvPr id="80898" name="Rectangle 2"/>
          <p:cNvSpPr>
            <a:spLocks noGrp="1" noChangeArrowheads="1"/>
          </p:cNvSpPr>
          <p:nvPr>
            <p:ph type="title"/>
          </p:nvPr>
        </p:nvSpPr>
        <p:spPr>
          <a:xfrm>
            <a:off x="2286000" y="152400"/>
            <a:ext cx="6337300" cy="1225550"/>
          </a:xfrm>
        </p:spPr>
        <p:txBody>
          <a:bodyPr/>
          <a:lstStyle/>
          <a:p>
            <a:pPr algn="ctr" eaLnBrk="1" hangingPunct="1">
              <a:defRPr/>
            </a:pPr>
            <a:r>
              <a:rPr lang="en-US" sz="3600" kern="0" dirty="0">
                <a:solidFill>
                  <a:srgbClr val="156937"/>
                </a:solidFill>
                <a:effectLst>
                  <a:outerShdw blurRad="38100" dist="38100" dir="2700000" algn="tl">
                    <a:srgbClr val="000000"/>
                  </a:outerShdw>
                </a:effectLst>
                <a:ea typeface="+mj-ea"/>
                <a:cs typeface="+mj-cs"/>
              </a:rPr>
              <a:t>Module III</a:t>
            </a:r>
            <a:br>
              <a:rPr lang="en-US" sz="3600" kern="0" dirty="0">
                <a:solidFill>
                  <a:srgbClr val="156937"/>
                </a:solidFill>
                <a:effectLst>
                  <a:outerShdw blurRad="38100" dist="38100" dir="2700000" algn="tl">
                    <a:srgbClr val="000000"/>
                  </a:outerShdw>
                </a:effectLst>
                <a:ea typeface="+mj-ea"/>
                <a:cs typeface="+mj-cs"/>
              </a:rPr>
            </a:br>
            <a:r>
              <a:rPr lang="en-US" sz="3600" kern="0" dirty="0">
                <a:solidFill>
                  <a:srgbClr val="156937"/>
                </a:solidFill>
                <a:effectLst>
                  <a:outerShdw blurRad="38100" dist="38100" dir="2700000" algn="tl">
                    <a:srgbClr val="000000"/>
                  </a:outerShdw>
                </a:effectLst>
                <a:ea typeface="+mj-ea"/>
                <a:cs typeface="+mj-cs"/>
              </a:rPr>
              <a:t>Cultural Crisscross</a:t>
            </a:r>
          </a:p>
        </p:txBody>
      </p:sp>
      <p:sp>
        <p:nvSpPr>
          <p:cNvPr id="80899" name="Rectangle 3"/>
          <p:cNvSpPr>
            <a:spLocks noGrp="1" noChangeArrowheads="1"/>
          </p:cNvSpPr>
          <p:nvPr>
            <p:ph type="body" sz="half" idx="1"/>
          </p:nvPr>
        </p:nvSpPr>
        <p:spPr>
          <a:xfrm>
            <a:off x="457200" y="2254250"/>
            <a:ext cx="8229600" cy="3765550"/>
          </a:xfrm>
        </p:spPr>
        <p:txBody>
          <a:bodyPr/>
          <a:lstStyle/>
          <a:p>
            <a:pPr eaLnBrk="1" hangingPunct="1">
              <a:buFontTx/>
              <a:buNone/>
              <a:defRPr/>
            </a:pPr>
            <a:endParaRPr lang="en-US" sz="2800" dirty="0" smtClean="0"/>
          </a:p>
          <a:p>
            <a:pPr eaLnBrk="1" hangingPunct="1">
              <a:spcAft>
                <a:spcPts val="600"/>
              </a:spcAft>
              <a:buFontTx/>
              <a:buNone/>
              <a:defRPr/>
            </a:pPr>
            <a:r>
              <a:rPr lang="en-US" dirty="0" smtClean="0"/>
              <a:t>Learning Outcome</a:t>
            </a:r>
          </a:p>
          <a:p>
            <a:pPr eaLnBrk="1" hangingPunct="1">
              <a:spcAft>
                <a:spcPts val="600"/>
              </a:spcAft>
              <a:buFontTx/>
              <a:buNone/>
              <a:defRPr/>
            </a:pPr>
            <a:r>
              <a:rPr lang="en-US" dirty="0" smtClean="0"/>
              <a:t>   Apply knowledge and skills learned in Modules I and II to situations encountered in professional or personal lives</a:t>
            </a:r>
          </a:p>
          <a:p>
            <a:pPr lvl="1" eaLnBrk="1" hangingPunct="1">
              <a:buFont typeface="Tahoma" pitchFamily="34" charset="0"/>
              <a:buNone/>
              <a:defRPr/>
            </a:pPr>
            <a:endParaRPr lang="en-US" sz="2400" dirty="0" smtClean="0"/>
          </a:p>
        </p:txBody>
      </p:sp>
      <p:sp>
        <p:nvSpPr>
          <p:cNvPr id="5" name="Date Placeholder 4"/>
          <p:cNvSpPr>
            <a:spLocks noGrp="1"/>
          </p:cNvSpPr>
          <p:nvPr>
            <p:ph type="dt" sz="half" idx="10"/>
          </p:nvPr>
        </p:nvSpPr>
        <p:spPr/>
        <p:txBody>
          <a:bodyPr/>
          <a:lstStyle/>
          <a:p>
            <a:pPr>
              <a:defRPr/>
            </a:pPr>
            <a:fld id="{816D1108-FB63-425B-B0CD-981944DAE3D3}" type="datetime1">
              <a:rPr lang="en-US"/>
              <a:pPr>
                <a:defRPr/>
              </a:pPr>
              <a:t>11/28/2011</a:t>
            </a:fld>
            <a:endParaRPr lang="en-US"/>
          </a:p>
        </p:txBody>
      </p:sp>
      <p:sp>
        <p:nvSpPr>
          <p:cNvPr id="7" name="Slide Number Placeholder 6"/>
          <p:cNvSpPr>
            <a:spLocks noGrp="1"/>
          </p:cNvSpPr>
          <p:nvPr>
            <p:ph type="sldNum" sz="quarter" idx="12"/>
          </p:nvPr>
        </p:nvSpPr>
        <p:spPr/>
        <p:txBody>
          <a:bodyPr/>
          <a:lstStyle/>
          <a:p>
            <a:pPr>
              <a:defRPr/>
            </a:pPr>
            <a:fld id="{DE08E7D1-6184-44DA-94E1-81E08718A828}" type="slidenum">
              <a:rPr lang="en-US"/>
              <a:pPr>
                <a:defRPr/>
              </a:pPr>
              <a:t>44</a:t>
            </a:fld>
            <a:endParaRPr lang="en-US"/>
          </a:p>
        </p:txBody>
      </p:sp>
      <p:pic>
        <p:nvPicPr>
          <p:cNvPr id="63496" name="Content Placeholder 5" descr="globe with cream background copy.jpg"/>
          <p:cNvPicPr>
            <a:picLocks noGrp="1" noChangeAspect="1"/>
          </p:cNvPicPr>
          <p:nvPr/>
        </p:nvPicPr>
        <p:blipFill>
          <a:blip r:embed="rId3" cstate="screen"/>
          <a:srcRect/>
          <a:stretch>
            <a:fillRect/>
          </a:stretch>
        </p:blipFill>
        <p:spPr bwMode="auto">
          <a:xfrm>
            <a:off x="0" y="0"/>
            <a:ext cx="2054225" cy="1676400"/>
          </a:xfrm>
          <a:prstGeom prst="rect">
            <a:avLst/>
          </a:prstGeom>
          <a:noFill/>
          <a:ln w="9525">
            <a:noFill/>
            <a:miter lim="800000"/>
            <a:headEnd/>
            <a:tailEnd/>
          </a:ln>
        </p:spPr>
      </p:pic>
    </p:spTree>
    <p:extLst>
      <p:ext uri="{BB962C8B-B14F-4D97-AF65-F5344CB8AC3E}">
        <p14:creationId xmlns:p14="http://schemas.microsoft.com/office/powerpoint/2010/main" val="40482012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2057400"/>
            <a:ext cx="7772400" cy="3505200"/>
          </a:xfrm>
        </p:spPr>
        <p:txBody>
          <a:bodyPr/>
          <a:lstStyle/>
          <a:p>
            <a:pPr marL="731520" indent="-365760" algn="l">
              <a:spcBef>
                <a:spcPts val="0"/>
              </a:spcBef>
              <a:spcAft>
                <a:spcPts val="1200"/>
              </a:spcAft>
              <a:defRPr/>
            </a:pPr>
            <a:r>
              <a:rPr lang="en-US" sz="2800" dirty="0" smtClean="0">
                <a:solidFill>
                  <a:schemeClr val="bg1"/>
                </a:solidFill>
              </a:rPr>
              <a:t>Case Studies</a:t>
            </a:r>
          </a:p>
          <a:p>
            <a:pPr marL="731520" indent="-365760" algn="l">
              <a:spcBef>
                <a:spcPts val="0"/>
              </a:spcBef>
              <a:spcAft>
                <a:spcPts val="1200"/>
              </a:spcAft>
              <a:buClr>
                <a:srgbClr val="C9BC92"/>
              </a:buClr>
              <a:buFont typeface="Arial" pitchFamily="34" charset="0"/>
              <a:buChar char="•"/>
              <a:defRPr/>
            </a:pPr>
            <a:r>
              <a:rPr lang="en-US" sz="2800" dirty="0" smtClean="0">
                <a:solidFill>
                  <a:schemeClr val="bg1"/>
                </a:solidFill>
              </a:rPr>
              <a:t>What is/are the underlying cultural issues?</a:t>
            </a:r>
          </a:p>
          <a:p>
            <a:pPr marL="731520" indent="-365760" algn="l">
              <a:spcBef>
                <a:spcPts val="0"/>
              </a:spcBef>
              <a:spcAft>
                <a:spcPts val="1200"/>
              </a:spcAft>
              <a:buClr>
                <a:srgbClr val="C9BC92"/>
              </a:buClr>
              <a:buFont typeface="Arial" pitchFamily="34" charset="0"/>
              <a:buChar char="•"/>
              <a:defRPr/>
            </a:pPr>
            <a:r>
              <a:rPr lang="en-US" sz="2800" dirty="0" smtClean="0">
                <a:solidFill>
                  <a:schemeClr val="bg1"/>
                </a:solidFill>
              </a:rPr>
              <a:t>What possible interventions could be used to help resolve the situation?</a:t>
            </a:r>
          </a:p>
          <a:p>
            <a:pPr marL="731520" indent="-365760" algn="l">
              <a:spcBef>
                <a:spcPts val="0"/>
              </a:spcBef>
              <a:spcAft>
                <a:spcPts val="1200"/>
              </a:spcAft>
              <a:buClr>
                <a:srgbClr val="C9BC92"/>
              </a:buClr>
              <a:buFont typeface="Arial" pitchFamily="34" charset="0"/>
              <a:buChar char="•"/>
              <a:defRPr/>
            </a:pPr>
            <a:r>
              <a:rPr lang="en-US" sz="2800" dirty="0" smtClean="0">
                <a:solidFill>
                  <a:schemeClr val="bg1"/>
                </a:solidFill>
              </a:rPr>
              <a:t>What could be done differently to prevent the situation given the cross cultural issues at play?</a:t>
            </a:r>
            <a:endParaRPr lang="en-US" sz="2800" dirty="0">
              <a:solidFill>
                <a:schemeClr val="bg1"/>
              </a:solidFill>
            </a:endParaRPr>
          </a:p>
        </p:txBody>
      </p:sp>
      <p:sp>
        <p:nvSpPr>
          <p:cNvPr id="5" name="Title 1"/>
          <p:cNvSpPr txBox="1">
            <a:spLocks/>
          </p:cNvSpPr>
          <p:nvPr/>
        </p:nvSpPr>
        <p:spPr bwMode="auto">
          <a:xfrm>
            <a:off x="0" y="-15875"/>
            <a:ext cx="9144000" cy="1692275"/>
          </a:xfrm>
          <a:prstGeom prst="rect">
            <a:avLst/>
          </a:prstGeom>
          <a:solidFill>
            <a:srgbClr val="C9BC92"/>
          </a:solidFill>
          <a:ln w="9525">
            <a:noFill/>
            <a:miter lim="800000"/>
            <a:headEnd/>
            <a:tailEnd/>
          </a:ln>
          <a:effectLst/>
        </p:spPr>
        <p:txBody>
          <a:bodyPr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r>
              <a:rPr lang="en-US" sz="4400" kern="0" dirty="0">
                <a:solidFill>
                  <a:srgbClr val="F8F1D8"/>
                </a:solidFill>
                <a:effectLst>
                  <a:outerShdw blurRad="38100" dist="38100" dir="2700000" algn="tl">
                    <a:srgbClr val="000000"/>
                  </a:outerShdw>
                </a:effectLst>
                <a:latin typeface="+mj-lt"/>
                <a:ea typeface="+mj-ea"/>
                <a:cs typeface="+mj-cs"/>
              </a:rPr>
              <a:t>               </a:t>
            </a:r>
          </a:p>
        </p:txBody>
      </p:sp>
      <p:sp>
        <p:nvSpPr>
          <p:cNvPr id="6" name="Title 1"/>
          <p:cNvSpPr txBox="1">
            <a:spLocks/>
          </p:cNvSpPr>
          <p:nvPr/>
        </p:nvSpPr>
        <p:spPr bwMode="auto">
          <a:xfrm>
            <a:off x="2133600" y="152400"/>
            <a:ext cx="6858000" cy="1295400"/>
          </a:xfrm>
          <a:prstGeom prst="rect">
            <a:avLst/>
          </a:prstGeom>
          <a:noFill/>
          <a:ln w="9525">
            <a:noFill/>
            <a:miter lim="800000"/>
            <a:headEnd/>
            <a:tailEnd/>
          </a:ln>
          <a:effectLst/>
        </p:spPr>
        <p:txBody>
          <a:bodyPr anchorCtr="1"/>
          <a:lstStyle/>
          <a:p>
            <a:pPr algn="ctr" defTabSz="457200" eaLnBrk="1" hangingPunct="1">
              <a:defRPr/>
            </a:pPr>
            <a:r>
              <a:rPr lang="en-US" sz="3600" kern="0" dirty="0">
                <a:solidFill>
                  <a:srgbClr val="156937"/>
                </a:solidFill>
                <a:effectLst>
                  <a:outerShdw blurRad="38100" dist="38100" dir="2700000" algn="tl">
                    <a:srgbClr val="000000"/>
                  </a:outerShdw>
                </a:effectLst>
                <a:latin typeface="+mj-lt"/>
                <a:ea typeface="+mj-ea"/>
                <a:cs typeface="+mj-cs"/>
              </a:rPr>
              <a:t>Close Encounters of a</a:t>
            </a:r>
          </a:p>
          <a:p>
            <a:pPr algn="ctr" defTabSz="457200" eaLnBrk="1" hangingPunct="1">
              <a:defRPr/>
            </a:pPr>
            <a:r>
              <a:rPr lang="en-US" sz="3600" kern="0" dirty="0">
                <a:solidFill>
                  <a:srgbClr val="156937"/>
                </a:solidFill>
                <a:effectLst>
                  <a:outerShdw blurRad="38100" dist="38100" dir="2700000" algn="tl">
                    <a:srgbClr val="000000"/>
                  </a:outerShdw>
                </a:effectLst>
                <a:latin typeface="+mj-lt"/>
                <a:ea typeface="+mj-ea"/>
                <a:cs typeface="+mj-cs"/>
              </a:rPr>
              <a:t> Cultural Kind Exercise</a:t>
            </a:r>
            <a:r>
              <a:rPr lang="en-US" sz="4000" kern="0" dirty="0">
                <a:solidFill>
                  <a:schemeClr val="tx2"/>
                </a:solidFill>
                <a:effectLst>
                  <a:outerShdw blurRad="38100" dist="38100" dir="2700000" algn="tl">
                    <a:srgbClr val="000000"/>
                  </a:outerShdw>
                </a:effectLst>
                <a:latin typeface="+mj-lt"/>
                <a:ea typeface="+mj-ea"/>
                <a:cs typeface="+mj-cs"/>
              </a:rPr>
              <a:t> </a:t>
            </a:r>
          </a:p>
        </p:txBody>
      </p:sp>
      <p:pic>
        <p:nvPicPr>
          <p:cNvPr id="64517" name="Content Placeholder 5" descr="globe with cream background copy.jpg"/>
          <p:cNvPicPr>
            <a:picLocks noGrp="1" noChangeAspect="1"/>
          </p:cNvPicPr>
          <p:nvPr/>
        </p:nvPicPr>
        <p:blipFill>
          <a:blip r:embed="rId3" cstate="screen"/>
          <a:srcRect/>
          <a:stretch>
            <a:fillRect/>
          </a:stretch>
        </p:blipFill>
        <p:spPr bwMode="auto">
          <a:xfrm>
            <a:off x="0" y="0"/>
            <a:ext cx="2054225" cy="1676400"/>
          </a:xfrm>
          <a:prstGeom prst="rect">
            <a:avLst/>
          </a:prstGeom>
          <a:noFill/>
          <a:ln w="9525">
            <a:noFill/>
            <a:miter lim="800000"/>
            <a:headEnd/>
            <a:tailEnd/>
          </a:ln>
        </p:spPr>
      </p:pic>
    </p:spTree>
    <p:extLst>
      <p:ext uri="{BB962C8B-B14F-4D97-AF65-F5344CB8AC3E}">
        <p14:creationId xmlns:p14="http://schemas.microsoft.com/office/powerpoint/2010/main" val="1997471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subTitle" idx="1"/>
          </p:nvPr>
        </p:nvSpPr>
        <p:spPr>
          <a:xfrm>
            <a:off x="762000" y="1828800"/>
            <a:ext cx="7772400" cy="4267200"/>
          </a:xfrm>
        </p:spPr>
        <p:txBody>
          <a:bodyPr/>
          <a:lstStyle/>
          <a:p>
            <a:pPr algn="l" eaLnBrk="1" hangingPunct="1">
              <a:lnSpc>
                <a:spcPct val="90000"/>
              </a:lnSpc>
              <a:defRPr/>
            </a:pPr>
            <a:r>
              <a:rPr lang="en-US" dirty="0" smtClean="0"/>
              <a:t> </a:t>
            </a:r>
            <a:r>
              <a:rPr lang="en-US" sz="2800" i="1" dirty="0" smtClean="0">
                <a:solidFill>
                  <a:schemeClr val="bg1"/>
                </a:solidFill>
              </a:rPr>
              <a:t>At NDSU – we are working to create a Community of Respect, where all differences and diversities are welcomed and included.</a:t>
            </a:r>
          </a:p>
          <a:p>
            <a:pPr algn="l" eaLnBrk="1" hangingPunct="1">
              <a:lnSpc>
                <a:spcPct val="90000"/>
              </a:lnSpc>
              <a:defRPr/>
            </a:pPr>
            <a:endParaRPr lang="en-US" sz="2800" i="1" dirty="0" smtClean="0">
              <a:solidFill>
                <a:schemeClr val="bg1"/>
              </a:solidFill>
            </a:endParaRPr>
          </a:p>
          <a:p>
            <a:pPr algn="l" eaLnBrk="1" hangingPunct="1">
              <a:lnSpc>
                <a:spcPct val="90000"/>
              </a:lnSpc>
              <a:defRPr/>
            </a:pPr>
            <a:r>
              <a:rPr lang="en-US" sz="2800" i="1" dirty="0" smtClean="0">
                <a:solidFill>
                  <a:schemeClr val="bg1"/>
                </a:solidFill>
              </a:rPr>
              <a:t>If you are interested in becoming a trainer, contact: Kara.Gravley-Stack@ndsu.edu</a:t>
            </a:r>
          </a:p>
          <a:p>
            <a:pPr algn="l" eaLnBrk="1" hangingPunct="1">
              <a:lnSpc>
                <a:spcPct val="90000"/>
              </a:lnSpc>
              <a:defRPr/>
            </a:pPr>
            <a:endParaRPr lang="en-US" sz="2800" i="1" dirty="0">
              <a:solidFill>
                <a:schemeClr val="bg1"/>
              </a:solidFill>
            </a:endParaRPr>
          </a:p>
          <a:p>
            <a:pPr algn="l" eaLnBrk="1" hangingPunct="1">
              <a:lnSpc>
                <a:spcPct val="90000"/>
              </a:lnSpc>
              <a:defRPr/>
            </a:pPr>
            <a:r>
              <a:rPr lang="en-US" sz="2800" i="1" dirty="0" smtClean="0">
                <a:solidFill>
                  <a:schemeClr val="bg1"/>
                </a:solidFill>
              </a:rPr>
              <a:t>For more information about Community of Respect, go to: www.ndsu.edu/diversity. </a:t>
            </a:r>
            <a:endParaRPr lang="en-US" i="1" dirty="0" smtClean="0"/>
          </a:p>
        </p:txBody>
      </p:sp>
      <p:sp>
        <p:nvSpPr>
          <p:cNvPr id="6" name="Title 1"/>
          <p:cNvSpPr txBox="1">
            <a:spLocks/>
          </p:cNvSpPr>
          <p:nvPr/>
        </p:nvSpPr>
        <p:spPr bwMode="auto">
          <a:xfrm>
            <a:off x="2057400" y="0"/>
            <a:ext cx="7086600" cy="1692275"/>
          </a:xfrm>
          <a:prstGeom prst="rect">
            <a:avLst/>
          </a:prstGeom>
          <a:solidFill>
            <a:srgbClr val="C9BC92"/>
          </a:solidFill>
          <a:ln w="9525">
            <a:noFill/>
            <a:miter lim="800000"/>
            <a:headEnd/>
            <a:tailEnd/>
          </a:ln>
          <a:effectLst/>
        </p:spPr>
        <p:txBody>
          <a:bodyPr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r>
              <a:rPr lang="en-US" sz="4400" kern="0" dirty="0">
                <a:solidFill>
                  <a:srgbClr val="F8F1D8"/>
                </a:solidFill>
                <a:effectLst>
                  <a:outerShdw blurRad="38100" dist="38100" dir="2700000" algn="tl">
                    <a:srgbClr val="000000"/>
                  </a:outerShdw>
                </a:effectLst>
                <a:latin typeface="+mj-lt"/>
                <a:ea typeface="+mj-ea"/>
                <a:cs typeface="+mj-cs"/>
              </a:rPr>
              <a:t>               </a:t>
            </a:r>
          </a:p>
        </p:txBody>
      </p:sp>
      <p:sp>
        <p:nvSpPr>
          <p:cNvPr id="7" name="Subtitle 6"/>
          <p:cNvSpPr txBox="1">
            <a:spLocks/>
          </p:cNvSpPr>
          <p:nvPr/>
        </p:nvSpPr>
        <p:spPr bwMode="auto">
          <a:xfrm>
            <a:off x="1788459" y="221428"/>
            <a:ext cx="7924800" cy="990600"/>
          </a:xfrm>
          <a:prstGeom prst="rect">
            <a:avLst/>
          </a:prstGeom>
          <a:noFill/>
          <a:ln w="9525">
            <a:noFill/>
            <a:miter lim="800000"/>
            <a:headEnd/>
            <a:tailEnd/>
          </a:ln>
          <a:effectLst/>
        </p:spPr>
        <p:txBody>
          <a:bodyPr/>
          <a:lstStyle/>
          <a:p>
            <a:pPr algn="ctr" eaLnBrk="1" hangingPunct="1">
              <a:spcBef>
                <a:spcPct val="20000"/>
              </a:spcBef>
              <a:buClr>
                <a:schemeClr val="hlink"/>
              </a:buClr>
              <a:buSzPct val="120000"/>
              <a:defRPr/>
            </a:pPr>
            <a:endParaRPr lang="en-US" sz="1200" kern="0" dirty="0" smtClean="0">
              <a:solidFill>
                <a:srgbClr val="156937"/>
              </a:solidFill>
              <a:effectLst>
                <a:outerShdw blurRad="38100" dist="38100" dir="2700000" algn="tl">
                  <a:srgbClr val="000000"/>
                </a:outerShdw>
              </a:effectLst>
              <a:latin typeface="+mj-lt"/>
              <a:ea typeface="+mj-ea"/>
              <a:cs typeface="+mj-cs"/>
            </a:endParaRPr>
          </a:p>
          <a:p>
            <a:pPr algn="ctr" eaLnBrk="1" hangingPunct="1">
              <a:spcBef>
                <a:spcPct val="20000"/>
              </a:spcBef>
              <a:buClr>
                <a:schemeClr val="hlink"/>
              </a:buClr>
              <a:buSzPct val="120000"/>
              <a:defRPr/>
            </a:pPr>
            <a:r>
              <a:rPr lang="en-US" sz="3600" kern="0" dirty="0" smtClean="0">
                <a:solidFill>
                  <a:srgbClr val="156937"/>
                </a:solidFill>
                <a:effectLst>
                  <a:outerShdw blurRad="38100" dist="38100" dir="2700000" algn="tl">
                    <a:srgbClr val="000000"/>
                  </a:outerShdw>
                </a:effectLst>
                <a:latin typeface="+mj-lt"/>
                <a:ea typeface="+mj-ea"/>
                <a:cs typeface="+mj-cs"/>
              </a:rPr>
              <a:t>NDSU Community of Respect</a:t>
            </a:r>
            <a:r>
              <a:rPr lang="en-US" sz="3600" kern="0" dirty="0">
                <a:solidFill>
                  <a:srgbClr val="156937"/>
                </a:solidFill>
                <a:effectLst>
                  <a:outerShdw blurRad="38100" dist="38100" dir="2700000" algn="tl">
                    <a:srgbClr val="000000"/>
                  </a:outerShdw>
                </a:effectLst>
                <a:latin typeface="+mj-lt"/>
                <a:ea typeface="+mj-ea"/>
                <a:cs typeface="+mj-cs"/>
              </a:rPr>
              <a:t/>
            </a:r>
            <a:br>
              <a:rPr lang="en-US" sz="3600" kern="0" dirty="0">
                <a:solidFill>
                  <a:srgbClr val="156937"/>
                </a:solidFill>
                <a:effectLst>
                  <a:outerShdw blurRad="38100" dist="38100" dir="2700000" algn="tl">
                    <a:srgbClr val="000000"/>
                  </a:outerShdw>
                </a:effectLst>
                <a:latin typeface="+mj-lt"/>
                <a:ea typeface="+mj-ea"/>
                <a:cs typeface="+mj-cs"/>
              </a:rPr>
            </a:br>
            <a:endParaRPr lang="en-US" sz="3600" kern="0" dirty="0">
              <a:solidFill>
                <a:srgbClr val="156937"/>
              </a:solidFill>
              <a:effectLst>
                <a:outerShdw blurRad="38100" dist="38100" dir="2700000" algn="tl">
                  <a:srgbClr val="000000"/>
                </a:outerShdw>
              </a:effectLst>
              <a:latin typeface="+mj-lt"/>
              <a:ea typeface="+mj-ea"/>
              <a:cs typeface="+mj-cs"/>
            </a:endParaRPr>
          </a:p>
        </p:txBody>
      </p:sp>
      <p:pic>
        <p:nvPicPr>
          <p:cNvPr id="52229" name="Content Placeholder 5" descr="globe with cream background copy.jpg"/>
          <p:cNvPicPr>
            <a:picLocks noGrp="1" noChangeAspect="1"/>
          </p:cNvPicPr>
          <p:nvPr/>
        </p:nvPicPr>
        <p:blipFill>
          <a:blip r:embed="rId3" cstate="screen"/>
          <a:srcRect/>
          <a:stretch>
            <a:fillRect/>
          </a:stretch>
        </p:blipFill>
        <p:spPr bwMode="auto">
          <a:xfrm>
            <a:off x="0" y="0"/>
            <a:ext cx="2054225"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endParaRPr lang="en-US" sz="2800" i="1" dirty="0" smtClean="0"/>
          </a:p>
          <a:p>
            <a:pPr marL="0" indent="0">
              <a:buNone/>
            </a:pPr>
            <a:r>
              <a:rPr lang="en-US" sz="2800" i="1" dirty="0" smtClean="0"/>
              <a:t>Next </a:t>
            </a:r>
            <a:r>
              <a:rPr lang="en-US" sz="2800" i="1" dirty="0"/>
              <a:t>Community of Respect training session:</a:t>
            </a:r>
          </a:p>
          <a:p>
            <a:pPr marL="0" indent="0">
              <a:buNone/>
            </a:pPr>
            <a:r>
              <a:rPr lang="en-US" sz="2800" i="1" dirty="0"/>
              <a:t>Monday, December 19, 9am to 2pm</a:t>
            </a:r>
          </a:p>
          <a:p>
            <a:pPr marL="0" indent="0">
              <a:buNone/>
            </a:pPr>
            <a:endParaRPr lang="en-US" sz="2800" i="1" dirty="0"/>
          </a:p>
          <a:p>
            <a:pPr marL="0" indent="0">
              <a:buNone/>
            </a:pPr>
            <a:r>
              <a:rPr lang="en-US" sz="2800" i="1" dirty="0"/>
              <a:t>If you wish to become a trainer, we are hosting a trainer’s workshop:</a:t>
            </a:r>
          </a:p>
          <a:p>
            <a:pPr marL="0" indent="0">
              <a:buNone/>
            </a:pPr>
            <a:r>
              <a:rPr lang="en-US" sz="2800" i="1" dirty="0"/>
              <a:t>Monday, December 19, 2pm to 4pm</a:t>
            </a:r>
          </a:p>
          <a:p>
            <a:pPr marL="0" indent="0">
              <a:buNone/>
            </a:pPr>
            <a:endParaRPr lang="en-US" sz="2800" i="1" dirty="0" smtClean="0"/>
          </a:p>
          <a:p>
            <a:pPr marL="0" indent="0">
              <a:buNone/>
            </a:pPr>
            <a:r>
              <a:rPr lang="en-US" sz="2800" i="1" dirty="0" smtClean="0"/>
              <a:t>Contact </a:t>
            </a:r>
            <a:r>
              <a:rPr lang="en-US" sz="2800" i="1" dirty="0"/>
              <a:t>Kara for more details.</a:t>
            </a:r>
          </a:p>
        </p:txBody>
      </p:sp>
      <p:sp>
        <p:nvSpPr>
          <p:cNvPr id="4" name="Date Placeholder 3"/>
          <p:cNvSpPr>
            <a:spLocks noGrp="1"/>
          </p:cNvSpPr>
          <p:nvPr>
            <p:ph type="dt" sz="half" idx="10"/>
          </p:nvPr>
        </p:nvSpPr>
        <p:spPr/>
        <p:txBody>
          <a:bodyPr/>
          <a:lstStyle/>
          <a:p>
            <a:pPr>
              <a:defRPr/>
            </a:pPr>
            <a:fld id="{CBC71DD7-75AD-40EB-999B-D9C94F0566E5}" type="datetime1">
              <a:rPr lang="en-US" smtClean="0"/>
              <a:pPr>
                <a:defRPr/>
              </a:pPr>
              <a:t>11/28/2011</a:t>
            </a:fld>
            <a:endParaRPr lang="en-US"/>
          </a:p>
        </p:txBody>
      </p:sp>
      <p:sp>
        <p:nvSpPr>
          <p:cNvPr id="5" name="Slide Number Placeholder 4"/>
          <p:cNvSpPr>
            <a:spLocks noGrp="1"/>
          </p:cNvSpPr>
          <p:nvPr>
            <p:ph type="sldNum" sz="quarter" idx="12"/>
          </p:nvPr>
        </p:nvSpPr>
        <p:spPr/>
        <p:txBody>
          <a:bodyPr/>
          <a:lstStyle/>
          <a:p>
            <a:pPr>
              <a:defRPr/>
            </a:pPr>
            <a:fld id="{BE395D92-F482-4BED-996A-4F3B2EF2663D}" type="slidenum">
              <a:rPr lang="en-US" smtClean="0"/>
              <a:pPr>
                <a:defRPr/>
              </a:pPr>
              <a:t>47</a:t>
            </a:fld>
            <a:endParaRPr lang="en-US"/>
          </a:p>
        </p:txBody>
      </p:sp>
      <p:pic>
        <p:nvPicPr>
          <p:cNvPr id="8" name="Content Placeholder 5" descr="globe with cream background copy.jpg"/>
          <p:cNvPicPr>
            <a:picLocks noGrp="1" noChangeAspect="1"/>
          </p:cNvPicPr>
          <p:nvPr/>
        </p:nvPicPr>
        <p:blipFill>
          <a:blip r:embed="rId3" cstate="screen"/>
          <a:srcRect/>
          <a:stretch>
            <a:fillRect/>
          </a:stretch>
        </p:blipFill>
        <p:spPr bwMode="auto">
          <a:xfrm>
            <a:off x="0" y="-11654"/>
            <a:ext cx="2054225" cy="1676400"/>
          </a:xfrm>
          <a:prstGeom prst="rect">
            <a:avLst/>
          </a:prstGeom>
          <a:noFill/>
          <a:ln w="9525">
            <a:noFill/>
            <a:miter lim="800000"/>
            <a:headEnd/>
            <a:tailEnd/>
          </a:ln>
        </p:spPr>
      </p:pic>
      <p:sp>
        <p:nvSpPr>
          <p:cNvPr id="9" name="Title 1"/>
          <p:cNvSpPr txBox="1">
            <a:spLocks noGrp="1"/>
          </p:cNvSpPr>
          <p:nvPr>
            <p:ph type="title"/>
          </p:nvPr>
        </p:nvSpPr>
        <p:spPr bwMode="auto">
          <a:xfrm>
            <a:off x="2054226" y="-11654"/>
            <a:ext cx="7116668" cy="1676400"/>
          </a:xfrm>
          <a:prstGeom prst="rect">
            <a:avLst/>
          </a:prstGeom>
          <a:solidFill>
            <a:srgbClr val="C9BC92"/>
          </a:solidFill>
          <a:ln w="9525">
            <a:noFill/>
            <a:miter lim="800000"/>
            <a:headEnd/>
            <a:tailEnd/>
          </a:ln>
          <a:effectLst/>
        </p:spPr>
        <p:txBody>
          <a:bodyPr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r>
              <a:rPr lang="en-US" sz="4400" kern="0" dirty="0">
                <a:solidFill>
                  <a:srgbClr val="F8F1D8"/>
                </a:solidFill>
                <a:effectLst>
                  <a:outerShdw blurRad="38100" dist="38100" dir="2700000" algn="tl">
                    <a:srgbClr val="000000"/>
                  </a:outerShdw>
                </a:effectLst>
                <a:latin typeface="+mj-lt"/>
                <a:ea typeface="+mj-ea"/>
                <a:cs typeface="+mj-cs"/>
              </a:rPr>
              <a:t>               </a:t>
            </a:r>
          </a:p>
        </p:txBody>
      </p:sp>
      <p:sp>
        <p:nvSpPr>
          <p:cNvPr id="10" name="Subtitle 6"/>
          <p:cNvSpPr txBox="1">
            <a:spLocks/>
          </p:cNvSpPr>
          <p:nvPr/>
        </p:nvSpPr>
        <p:spPr bwMode="auto">
          <a:xfrm>
            <a:off x="1715845" y="221428"/>
            <a:ext cx="7924800" cy="990600"/>
          </a:xfrm>
          <a:prstGeom prst="rect">
            <a:avLst/>
          </a:prstGeom>
          <a:noFill/>
          <a:ln w="9525">
            <a:noFill/>
            <a:miter lim="800000"/>
            <a:headEnd/>
            <a:tailEnd/>
          </a:ln>
          <a:effectLst/>
        </p:spPr>
        <p:txBody>
          <a:bodyPr/>
          <a:lstStyle/>
          <a:p>
            <a:pPr algn="ctr" eaLnBrk="1" hangingPunct="1">
              <a:spcBef>
                <a:spcPct val="20000"/>
              </a:spcBef>
              <a:buClr>
                <a:schemeClr val="hlink"/>
              </a:buClr>
              <a:buSzPct val="120000"/>
              <a:defRPr/>
            </a:pPr>
            <a:endParaRPr lang="en-US" sz="1200" kern="0" dirty="0" smtClean="0">
              <a:solidFill>
                <a:srgbClr val="156937"/>
              </a:solidFill>
              <a:effectLst>
                <a:outerShdw blurRad="38100" dist="38100" dir="2700000" algn="tl">
                  <a:srgbClr val="000000"/>
                </a:outerShdw>
              </a:effectLst>
              <a:latin typeface="+mj-lt"/>
              <a:ea typeface="+mj-ea"/>
              <a:cs typeface="+mj-cs"/>
            </a:endParaRPr>
          </a:p>
          <a:p>
            <a:pPr algn="ctr" eaLnBrk="1" hangingPunct="1">
              <a:spcBef>
                <a:spcPct val="20000"/>
              </a:spcBef>
              <a:buClr>
                <a:schemeClr val="hlink"/>
              </a:buClr>
              <a:buSzPct val="120000"/>
              <a:defRPr/>
            </a:pPr>
            <a:r>
              <a:rPr lang="en-US" sz="3600" kern="0" dirty="0" smtClean="0">
                <a:solidFill>
                  <a:srgbClr val="156937"/>
                </a:solidFill>
                <a:effectLst>
                  <a:outerShdw blurRad="38100" dist="38100" dir="2700000" algn="tl">
                    <a:srgbClr val="000000"/>
                  </a:outerShdw>
                </a:effectLst>
                <a:latin typeface="+mj-lt"/>
                <a:ea typeface="+mj-ea"/>
                <a:cs typeface="+mj-cs"/>
              </a:rPr>
              <a:t>NDSU Community of Respect</a:t>
            </a:r>
            <a:r>
              <a:rPr lang="en-US" sz="3600" kern="0" dirty="0">
                <a:solidFill>
                  <a:srgbClr val="156937"/>
                </a:solidFill>
                <a:effectLst>
                  <a:outerShdw blurRad="38100" dist="38100" dir="2700000" algn="tl">
                    <a:srgbClr val="000000"/>
                  </a:outerShdw>
                </a:effectLst>
                <a:latin typeface="+mj-lt"/>
                <a:ea typeface="+mj-ea"/>
                <a:cs typeface="+mj-cs"/>
              </a:rPr>
              <a:t/>
            </a:r>
            <a:br>
              <a:rPr lang="en-US" sz="3600" kern="0" dirty="0">
                <a:solidFill>
                  <a:srgbClr val="156937"/>
                </a:solidFill>
                <a:effectLst>
                  <a:outerShdw blurRad="38100" dist="38100" dir="2700000" algn="tl">
                    <a:srgbClr val="000000"/>
                  </a:outerShdw>
                </a:effectLst>
                <a:latin typeface="+mj-lt"/>
                <a:ea typeface="+mj-ea"/>
                <a:cs typeface="+mj-cs"/>
              </a:rPr>
            </a:br>
            <a:endParaRPr lang="en-US" sz="3600" kern="0" dirty="0">
              <a:solidFill>
                <a:srgbClr val="156937"/>
              </a:solidFill>
              <a:effectLst>
                <a:outerShdw blurRad="38100" dist="38100" dir="2700000" algn="tl">
                  <a:srgbClr val="000000"/>
                </a:outerShdw>
              </a:effectLst>
              <a:latin typeface="+mj-lt"/>
              <a:ea typeface="+mj-ea"/>
              <a:cs typeface="+mj-cs"/>
            </a:endParaRPr>
          </a:p>
        </p:txBody>
      </p:sp>
    </p:spTree>
    <p:extLst>
      <p:ext uri="{BB962C8B-B14F-4D97-AF65-F5344CB8AC3E}">
        <p14:creationId xmlns:p14="http://schemas.microsoft.com/office/powerpoint/2010/main" val="38123830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90800"/>
            <a:ext cx="6400800" cy="2743200"/>
          </a:xfrm>
        </p:spPr>
        <p:txBody>
          <a:bodyPr/>
          <a:lstStyle/>
          <a:p>
            <a:pPr>
              <a:defRPr/>
            </a:pPr>
            <a:endParaRPr lang="en-US" dirty="0" smtClean="0"/>
          </a:p>
          <a:p>
            <a:pPr>
              <a:defRPr/>
            </a:pPr>
            <a:r>
              <a:rPr lang="en-US" sz="3600" dirty="0" smtClean="0">
                <a:solidFill>
                  <a:schemeClr val="bg1"/>
                </a:solidFill>
              </a:rPr>
              <a:t>Post Assessment</a:t>
            </a:r>
          </a:p>
          <a:p>
            <a:pPr>
              <a:defRPr/>
            </a:pPr>
            <a:endParaRPr lang="en-US" sz="3600" dirty="0" smtClean="0">
              <a:solidFill>
                <a:schemeClr val="bg1"/>
              </a:solidFill>
            </a:endParaRPr>
          </a:p>
          <a:p>
            <a:pPr>
              <a:defRPr/>
            </a:pPr>
            <a:r>
              <a:rPr lang="en-US" sz="3600" dirty="0" smtClean="0">
                <a:solidFill>
                  <a:schemeClr val="bg1"/>
                </a:solidFill>
              </a:rPr>
              <a:t>Questions?</a:t>
            </a:r>
          </a:p>
          <a:p>
            <a:pPr>
              <a:defRPr/>
            </a:pPr>
            <a:endParaRPr lang="en-US" sz="3600" dirty="0" smtClean="0">
              <a:solidFill>
                <a:schemeClr val="bg1"/>
              </a:solidFill>
            </a:endParaRPr>
          </a:p>
        </p:txBody>
      </p:sp>
      <p:sp>
        <p:nvSpPr>
          <p:cNvPr id="6" name="Title 1"/>
          <p:cNvSpPr txBox="1">
            <a:spLocks/>
          </p:cNvSpPr>
          <p:nvPr/>
        </p:nvSpPr>
        <p:spPr bwMode="auto">
          <a:xfrm>
            <a:off x="2057400" y="-15875"/>
            <a:ext cx="7086600" cy="1692275"/>
          </a:xfrm>
          <a:prstGeom prst="rect">
            <a:avLst/>
          </a:prstGeom>
          <a:solidFill>
            <a:srgbClr val="C9BC92"/>
          </a:solidFill>
          <a:ln w="9525">
            <a:noFill/>
            <a:miter lim="800000"/>
            <a:headEnd/>
            <a:tailEnd/>
          </a:ln>
          <a:effectLst/>
        </p:spPr>
        <p:txBody>
          <a:bodyPr anchor="ct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r>
              <a:rPr lang="en-US" sz="4400" kern="0" dirty="0">
                <a:solidFill>
                  <a:srgbClr val="F8F1D8"/>
                </a:solidFill>
                <a:effectLst>
                  <a:outerShdw blurRad="38100" dist="38100" dir="2700000" algn="tl">
                    <a:srgbClr val="000000"/>
                  </a:outerShdw>
                </a:effectLst>
                <a:latin typeface="+mj-lt"/>
                <a:ea typeface="+mj-ea"/>
                <a:cs typeface="+mj-cs"/>
              </a:rPr>
              <a:t>               </a:t>
            </a:r>
          </a:p>
        </p:txBody>
      </p:sp>
      <p:sp>
        <p:nvSpPr>
          <p:cNvPr id="7" name="Title 1"/>
          <p:cNvSpPr txBox="1">
            <a:spLocks/>
          </p:cNvSpPr>
          <p:nvPr/>
        </p:nvSpPr>
        <p:spPr bwMode="auto">
          <a:xfrm>
            <a:off x="2057400" y="457200"/>
            <a:ext cx="7086600" cy="622300"/>
          </a:xfrm>
          <a:prstGeom prst="rect">
            <a:avLst/>
          </a:prstGeom>
          <a:noFill/>
          <a:ln w="9525">
            <a:noFill/>
            <a:miter lim="800000"/>
            <a:headEnd/>
            <a:tailEnd/>
          </a:ln>
          <a:effectLst/>
        </p:spPr>
        <p:txBody>
          <a:bodyPr anchorCtr="1"/>
          <a:lstStyle/>
          <a:p>
            <a:pPr algn="ctr">
              <a:defRPr/>
            </a:pPr>
            <a:r>
              <a:rPr lang="en-US" sz="3600" kern="0" dirty="0" smtClean="0">
                <a:solidFill>
                  <a:srgbClr val="156937"/>
                </a:solidFill>
                <a:effectLst>
                  <a:outerShdw blurRad="38100" dist="38100" dir="2700000" algn="tl">
                    <a:srgbClr val="000000"/>
                  </a:outerShdw>
                </a:effectLst>
                <a:latin typeface="+mj-lt"/>
                <a:ea typeface="+mj-ea"/>
                <a:cs typeface="+mj-cs"/>
              </a:rPr>
              <a:t>NDSU Community of Respect</a:t>
            </a:r>
            <a:r>
              <a:rPr lang="en-US" sz="4000" kern="0" dirty="0">
                <a:solidFill>
                  <a:schemeClr val="tx2"/>
                </a:solidFill>
                <a:effectLst>
                  <a:outerShdw blurRad="38100" dist="38100" dir="2700000" algn="tl">
                    <a:srgbClr val="000000"/>
                  </a:outerShdw>
                </a:effectLst>
                <a:latin typeface="+mj-lt"/>
                <a:ea typeface="+mj-ea"/>
                <a:cs typeface="+mj-cs"/>
              </a:rPr>
              <a:t> </a:t>
            </a:r>
          </a:p>
        </p:txBody>
      </p:sp>
      <p:pic>
        <p:nvPicPr>
          <p:cNvPr id="65541" name="Content Placeholder 5" descr="globe with cream background copy.jpg"/>
          <p:cNvPicPr>
            <a:picLocks noGrp="1" noChangeAspect="1"/>
          </p:cNvPicPr>
          <p:nvPr/>
        </p:nvPicPr>
        <p:blipFill>
          <a:blip r:embed="rId3" cstate="screen"/>
          <a:srcRect/>
          <a:stretch>
            <a:fillRect/>
          </a:stretch>
        </p:blipFill>
        <p:spPr bwMode="auto">
          <a:xfrm>
            <a:off x="0" y="0"/>
            <a:ext cx="2054225"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defRPr/>
            </a:pPr>
            <a:endParaRPr lang="en-US" dirty="0"/>
          </a:p>
        </p:txBody>
      </p:sp>
      <p:sp>
        <p:nvSpPr>
          <p:cNvPr id="77827" name="Rectangle 3"/>
          <p:cNvSpPr>
            <a:spLocks noGrp="1" noChangeArrowheads="1"/>
          </p:cNvSpPr>
          <p:nvPr>
            <p:ph type="body" sz="half" idx="1"/>
          </p:nvPr>
        </p:nvSpPr>
        <p:spPr>
          <a:xfrm>
            <a:off x="838200" y="2209800"/>
            <a:ext cx="8001000" cy="3962400"/>
          </a:xfrm>
        </p:spPr>
        <p:txBody>
          <a:bodyPr/>
          <a:lstStyle/>
          <a:p>
            <a:pPr marL="609600" indent="-609600" eaLnBrk="1" hangingPunct="1">
              <a:buClr>
                <a:srgbClr val="C9BC92"/>
              </a:buClr>
              <a:buFont typeface="Arial" pitchFamily="34" charset="0"/>
              <a:buChar char="•"/>
              <a:defRPr/>
            </a:pPr>
            <a:r>
              <a:rPr lang="en-US" dirty="0" smtClean="0"/>
              <a:t>Defining culture</a:t>
            </a:r>
          </a:p>
          <a:p>
            <a:pPr marL="609600" indent="-609600" eaLnBrk="1" hangingPunct="1">
              <a:buClr>
                <a:srgbClr val="C9BC92"/>
              </a:buClr>
              <a:buFont typeface="Arial" pitchFamily="34" charset="0"/>
              <a:buChar char="•"/>
              <a:defRPr/>
            </a:pPr>
            <a:r>
              <a:rPr lang="en-US" dirty="0" smtClean="0"/>
              <a:t>What are cultural values?</a:t>
            </a:r>
          </a:p>
          <a:p>
            <a:pPr marL="609600" indent="-609600" eaLnBrk="1" hangingPunct="1">
              <a:buClr>
                <a:srgbClr val="C9BC92"/>
              </a:buClr>
              <a:buFont typeface="Arial" pitchFamily="34" charset="0"/>
              <a:buChar char="•"/>
              <a:defRPr/>
            </a:pPr>
            <a:r>
              <a:rPr lang="en-US" dirty="0" smtClean="0"/>
              <a:t>What about stereotypes?</a:t>
            </a:r>
          </a:p>
          <a:p>
            <a:pPr marL="609600" indent="-609600" eaLnBrk="1" hangingPunct="1">
              <a:buClr>
                <a:srgbClr val="C9BC92"/>
              </a:buClr>
              <a:buFont typeface="Arial" pitchFamily="34" charset="0"/>
              <a:buChar char="•"/>
              <a:defRPr/>
            </a:pPr>
            <a:r>
              <a:rPr lang="en-US" dirty="0" smtClean="0"/>
              <a:t>What are generalizations?</a:t>
            </a:r>
          </a:p>
          <a:p>
            <a:pPr marL="609600" indent="-609600" eaLnBrk="1" hangingPunct="1">
              <a:buClr>
                <a:srgbClr val="C9BC92"/>
              </a:buClr>
              <a:buFont typeface="Arial" pitchFamily="34" charset="0"/>
              <a:buChar char="•"/>
              <a:defRPr/>
            </a:pPr>
            <a:r>
              <a:rPr lang="en-US" dirty="0" smtClean="0"/>
              <a:t>Do personal behavior or personality count?</a:t>
            </a:r>
          </a:p>
        </p:txBody>
      </p:sp>
      <p:pic>
        <p:nvPicPr>
          <p:cNvPr id="7175" name="Content Placeholder 5" descr="globe with cream background copy.jpg"/>
          <p:cNvPicPr>
            <a:picLocks noGrp="1" noChangeAspect="1"/>
          </p:cNvPicPr>
          <p:nvPr>
            <p:ph sz="quarter" idx="2"/>
          </p:nvPr>
        </p:nvPicPr>
        <p:blipFill>
          <a:blip r:embed="rId3" cstate="screen"/>
          <a:srcRect/>
          <a:stretch>
            <a:fillRect/>
          </a:stretch>
        </p:blipFill>
        <p:spPr>
          <a:xfrm>
            <a:off x="0" y="0"/>
            <a:ext cx="2054225" cy="1676400"/>
          </a:xfrm>
        </p:spPr>
      </p:pic>
      <p:sp>
        <p:nvSpPr>
          <p:cNvPr id="5" name="Date Placeholder 5"/>
          <p:cNvSpPr>
            <a:spLocks noGrp="1"/>
          </p:cNvSpPr>
          <p:nvPr>
            <p:ph type="dt" sz="half" idx="10"/>
          </p:nvPr>
        </p:nvSpPr>
        <p:spPr/>
        <p:txBody>
          <a:bodyPr/>
          <a:lstStyle/>
          <a:p>
            <a:pPr>
              <a:defRPr/>
            </a:pPr>
            <a:fld id="{74A58218-E622-43BB-BF7C-C68934B855DA}" type="datetime1">
              <a:rPr lang="en-US"/>
              <a:pPr>
                <a:defRPr/>
              </a:pPr>
              <a:t>11/28/2011</a:t>
            </a:fld>
            <a:endParaRPr lang="en-US"/>
          </a:p>
        </p:txBody>
      </p:sp>
      <p:sp>
        <p:nvSpPr>
          <p:cNvPr id="7" name="Slide Number Placeholder 7"/>
          <p:cNvSpPr>
            <a:spLocks noGrp="1"/>
          </p:cNvSpPr>
          <p:nvPr>
            <p:ph type="sldNum" sz="quarter" idx="12"/>
          </p:nvPr>
        </p:nvSpPr>
        <p:spPr/>
        <p:txBody>
          <a:bodyPr/>
          <a:lstStyle/>
          <a:p>
            <a:pPr>
              <a:defRPr/>
            </a:pPr>
            <a:fld id="{9E7D5A00-F058-4C77-907D-ADC2E4A3AC67}" type="slidenum">
              <a:rPr lang="en-US"/>
              <a:pPr>
                <a:defRPr/>
              </a:pPr>
              <a:t>5</a:t>
            </a:fld>
            <a:endParaRPr lang="en-US"/>
          </a:p>
        </p:txBody>
      </p:sp>
      <p:sp>
        <p:nvSpPr>
          <p:cNvPr id="9" name="Title 1"/>
          <p:cNvSpPr txBox="1">
            <a:spLocks/>
          </p:cNvSpPr>
          <p:nvPr/>
        </p:nvSpPr>
        <p:spPr bwMode="auto">
          <a:xfrm>
            <a:off x="2057400" y="0"/>
            <a:ext cx="7086600" cy="1692275"/>
          </a:xfrm>
          <a:prstGeom prst="rect">
            <a:avLst/>
          </a:prstGeom>
          <a:solidFill>
            <a:srgbClr val="C9BC92"/>
          </a:solidFill>
          <a:ln w="9525">
            <a:noFill/>
            <a:miter lim="800000"/>
            <a:headEnd/>
            <a:tailEnd/>
          </a:ln>
          <a:effectLst/>
        </p:spPr>
        <p:txBody>
          <a:bodyPr anchor="ctr"/>
          <a:lstStyle/>
          <a:p>
            <a:pPr algn="ctr">
              <a:defRPr/>
            </a:pPr>
            <a:r>
              <a:rPr lang="en-US" sz="4000" kern="0" dirty="0">
                <a:solidFill>
                  <a:srgbClr val="156937"/>
                </a:solidFill>
                <a:effectLst>
                  <a:outerShdw blurRad="38100" dist="38100" dir="2700000" algn="tl">
                    <a:srgbClr val="000000"/>
                  </a:outerShdw>
                </a:effectLst>
                <a:latin typeface="+mj-lt"/>
                <a:ea typeface="+mj-ea"/>
                <a:cs typeface="+mj-cs"/>
              </a:rPr>
              <a:t>What is Culture?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828800" y="339725"/>
            <a:ext cx="5673725" cy="1225550"/>
          </a:xfrm>
        </p:spPr>
        <p:txBody>
          <a:bodyPr/>
          <a:lstStyle/>
          <a:p>
            <a:pPr algn="ctr" eaLnBrk="1" hangingPunct="1">
              <a:defRPr/>
            </a:pPr>
            <a:endParaRPr lang="en-US" sz="3200" b="1" dirty="0" smtClean="0"/>
          </a:p>
        </p:txBody>
      </p:sp>
      <p:pic>
        <p:nvPicPr>
          <p:cNvPr id="9222" name="Content Placeholder 5" descr="globe with cream background copy.jpg"/>
          <p:cNvPicPr>
            <a:picLocks noGrp="1" noChangeAspect="1"/>
          </p:cNvPicPr>
          <p:nvPr>
            <p:ph sz="quarter" idx="2"/>
          </p:nvPr>
        </p:nvPicPr>
        <p:blipFill>
          <a:blip r:embed="rId3" cstate="screen"/>
          <a:srcRect/>
          <a:stretch>
            <a:fillRect/>
          </a:stretch>
        </p:blipFill>
        <p:spPr>
          <a:xfrm>
            <a:off x="0" y="0"/>
            <a:ext cx="2054225" cy="1676400"/>
          </a:xfrm>
        </p:spPr>
      </p:pic>
      <p:sp>
        <p:nvSpPr>
          <p:cNvPr id="5" name="Date Placeholder 5"/>
          <p:cNvSpPr>
            <a:spLocks noGrp="1"/>
          </p:cNvSpPr>
          <p:nvPr>
            <p:ph type="dt" sz="half" idx="10"/>
          </p:nvPr>
        </p:nvSpPr>
        <p:spPr/>
        <p:txBody>
          <a:bodyPr/>
          <a:lstStyle/>
          <a:p>
            <a:pPr>
              <a:defRPr/>
            </a:pPr>
            <a:fld id="{632D8E32-2C82-4CFB-A1A3-92961A912D66}" type="datetime1">
              <a:rPr lang="en-US"/>
              <a:pPr>
                <a:defRPr/>
              </a:pPr>
              <a:t>11/28/2011</a:t>
            </a:fld>
            <a:endParaRPr lang="en-US"/>
          </a:p>
        </p:txBody>
      </p:sp>
      <p:sp>
        <p:nvSpPr>
          <p:cNvPr id="7" name="Slide Number Placeholder 7"/>
          <p:cNvSpPr>
            <a:spLocks noGrp="1"/>
          </p:cNvSpPr>
          <p:nvPr>
            <p:ph type="sldNum" sz="quarter" idx="12"/>
          </p:nvPr>
        </p:nvSpPr>
        <p:spPr/>
        <p:txBody>
          <a:bodyPr>
            <a:normAutofit/>
          </a:bodyPr>
          <a:lstStyle/>
          <a:p>
            <a:pPr>
              <a:defRPr/>
            </a:pPr>
            <a:fld id="{A613558F-B44F-4C25-9E88-86B44B0E532A}" type="slidenum">
              <a:rPr lang="en-US"/>
              <a:pPr>
                <a:defRPr/>
              </a:pPr>
              <a:t>6</a:t>
            </a:fld>
            <a:endParaRPr lang="en-US"/>
          </a:p>
        </p:txBody>
      </p:sp>
      <p:sp>
        <p:nvSpPr>
          <p:cNvPr id="8" name="Title 1"/>
          <p:cNvSpPr txBox="1">
            <a:spLocks/>
          </p:cNvSpPr>
          <p:nvPr/>
        </p:nvSpPr>
        <p:spPr bwMode="auto">
          <a:xfrm>
            <a:off x="2057400" y="0"/>
            <a:ext cx="7086600" cy="1692275"/>
          </a:xfrm>
          <a:prstGeom prst="rect">
            <a:avLst/>
          </a:prstGeom>
          <a:solidFill>
            <a:srgbClr val="C9BC92"/>
          </a:solidFill>
          <a:ln w="9525">
            <a:noFill/>
            <a:miter lim="800000"/>
            <a:headEnd/>
            <a:tailEnd/>
          </a:ln>
          <a:effectLst/>
        </p:spPr>
        <p:txBody>
          <a:bodyPr anchor="ctr"/>
          <a:lstStyle/>
          <a:p>
            <a:pPr algn="ctr">
              <a:defRPr/>
            </a:pPr>
            <a:r>
              <a:rPr lang="en-US" sz="4000" kern="0" dirty="0">
                <a:solidFill>
                  <a:schemeClr val="tx2"/>
                </a:solidFill>
                <a:effectLst>
                  <a:outerShdw blurRad="38100" dist="38100" dir="2700000" algn="tl">
                    <a:srgbClr val="000000"/>
                  </a:outerShdw>
                </a:effectLst>
                <a:latin typeface="+mj-lt"/>
                <a:ea typeface="+mj-ea"/>
                <a:cs typeface="+mj-cs"/>
              </a:rPr>
              <a:t>What is </a:t>
            </a:r>
            <a:r>
              <a:rPr lang="en-US" sz="4000" kern="0" dirty="0" smtClean="0">
                <a:solidFill>
                  <a:schemeClr val="tx2"/>
                </a:solidFill>
                <a:effectLst>
                  <a:outerShdw blurRad="38100" dist="38100" dir="2700000" algn="tl">
                    <a:srgbClr val="000000"/>
                  </a:outerShdw>
                </a:effectLst>
                <a:latin typeface="+mj-lt"/>
                <a:ea typeface="+mj-ea"/>
                <a:cs typeface="+mj-cs"/>
              </a:rPr>
              <a:t>my </a:t>
            </a:r>
            <a:r>
              <a:rPr lang="en-US" sz="4000" kern="0" dirty="0">
                <a:solidFill>
                  <a:schemeClr val="tx2"/>
                </a:solidFill>
                <a:effectLst>
                  <a:outerShdw blurRad="38100" dist="38100" dir="2700000" algn="tl">
                    <a:srgbClr val="000000"/>
                  </a:outerShdw>
                </a:effectLst>
                <a:latin typeface="+mj-lt"/>
                <a:ea typeface="+mj-ea"/>
                <a:cs typeface="+mj-cs"/>
              </a:rPr>
              <a:t>Culture?</a:t>
            </a:r>
          </a:p>
        </p:txBody>
      </p:sp>
      <p:sp>
        <p:nvSpPr>
          <p:cNvPr id="10" name="Rectangle 9"/>
          <p:cNvSpPr/>
          <p:nvPr/>
        </p:nvSpPr>
        <p:spPr>
          <a:xfrm>
            <a:off x="609600" y="1841500"/>
            <a:ext cx="7696200" cy="3754874"/>
          </a:xfrm>
          <a:prstGeom prst="rect">
            <a:avLst/>
          </a:prstGeom>
        </p:spPr>
        <p:txBody>
          <a:bodyPr>
            <a:spAutoFit/>
          </a:bodyPr>
          <a:lstStyle/>
          <a:p>
            <a:pPr marL="990600" lvl="1" indent="-533400" eaLnBrk="1" hangingPunct="1">
              <a:defRPr/>
            </a:pPr>
            <a:r>
              <a:rPr lang="en-US" sz="3200" dirty="0">
                <a:solidFill>
                  <a:schemeClr val="bg1"/>
                </a:solidFill>
                <a:effectLst>
                  <a:outerShdw blurRad="38100" dist="38100" dir="2700000" algn="tl">
                    <a:srgbClr val="000000">
                      <a:alpha val="43137"/>
                    </a:srgbClr>
                  </a:outerShdw>
                </a:effectLst>
              </a:rPr>
              <a:t>Learning Activity:</a:t>
            </a:r>
          </a:p>
          <a:p>
            <a:pPr marL="990600" lvl="1" indent="-533400" eaLnBrk="1" hangingPunct="1">
              <a:defRPr/>
            </a:pPr>
            <a:endParaRPr lang="en-US" dirty="0">
              <a:solidFill>
                <a:schemeClr val="bg1"/>
              </a:solidFill>
              <a:effectLst>
                <a:outerShdw blurRad="38100" dist="38100" dir="2700000" algn="tl">
                  <a:srgbClr val="000000">
                    <a:alpha val="43137"/>
                  </a:srgbClr>
                </a:outerShdw>
              </a:effectLst>
            </a:endParaRPr>
          </a:p>
          <a:p>
            <a:pPr marL="990600" lvl="1" indent="-533400" eaLnBrk="1" hangingPunct="1">
              <a:buClr>
                <a:srgbClr val="C9BC92"/>
              </a:buClr>
              <a:buFont typeface="Arial" pitchFamily="34" charset="0"/>
              <a:buChar char="•"/>
              <a:defRPr/>
            </a:pPr>
            <a:r>
              <a:rPr lang="en-US" sz="3200" dirty="0">
                <a:solidFill>
                  <a:schemeClr val="bg1"/>
                </a:solidFill>
                <a:effectLst>
                  <a:outerShdw blurRad="38100" dist="38100" dir="2700000" algn="tl">
                    <a:srgbClr val="000000">
                      <a:alpha val="43137"/>
                    </a:srgbClr>
                  </a:outerShdw>
                </a:effectLst>
              </a:rPr>
              <a:t>Draw a picture of what culture is </a:t>
            </a:r>
            <a:r>
              <a:rPr lang="en-US" sz="3200" dirty="0">
                <a:solidFill>
                  <a:schemeClr val="bg1"/>
                </a:solidFill>
                <a:effectLst>
                  <a:outerShdw blurRad="38100" dist="38100" dir="2700000" algn="tl">
                    <a:srgbClr val="000000">
                      <a:alpha val="43137"/>
                    </a:srgbClr>
                  </a:outerShdw>
                </a:effectLst>
                <a:latin typeface="Frutiger LT Std 57 Cn"/>
              </a:rPr>
              <a:t>–</a:t>
            </a:r>
            <a:endParaRPr lang="en-US" sz="3200" dirty="0">
              <a:solidFill>
                <a:schemeClr val="bg1"/>
              </a:solidFill>
              <a:effectLst>
                <a:outerShdw blurRad="38100" dist="38100" dir="2700000" algn="tl">
                  <a:srgbClr val="000000">
                    <a:alpha val="43137"/>
                  </a:srgbClr>
                </a:outerShdw>
              </a:effectLst>
            </a:endParaRPr>
          </a:p>
          <a:p>
            <a:pPr marL="1390650" lvl="2" indent="-533400" eaLnBrk="1" hangingPunct="1">
              <a:defRPr/>
            </a:pPr>
            <a:r>
              <a:rPr lang="en-US" sz="3200" dirty="0">
                <a:solidFill>
                  <a:schemeClr val="bg1"/>
                </a:solidFill>
                <a:effectLst>
                  <a:outerShdw blurRad="38100" dist="38100" dir="2700000" algn="tl">
                    <a:srgbClr val="000000">
                      <a:alpha val="43137"/>
                    </a:srgbClr>
                  </a:outerShdw>
                </a:effectLst>
              </a:rPr>
              <a:t>   </a:t>
            </a:r>
            <a:r>
              <a:rPr lang="en-US" sz="2800" dirty="0">
                <a:solidFill>
                  <a:schemeClr val="bg1"/>
                </a:solidFill>
                <a:effectLst>
                  <a:outerShdw blurRad="38100" dist="38100" dir="2700000" algn="tl">
                    <a:srgbClr val="000000">
                      <a:alpha val="43137"/>
                    </a:srgbClr>
                  </a:outerShdw>
                </a:effectLst>
              </a:rPr>
              <a:t>My Culture is like . . . , or</a:t>
            </a:r>
          </a:p>
          <a:p>
            <a:pPr marL="1390650" lvl="2" indent="-533400" eaLnBrk="1" hangingPunct="1">
              <a:defRPr/>
            </a:pPr>
            <a:r>
              <a:rPr lang="en-US" sz="2800" dirty="0">
                <a:solidFill>
                  <a:schemeClr val="bg1"/>
                </a:solidFill>
                <a:effectLst>
                  <a:outerShdw blurRad="38100" dist="38100" dir="2700000" algn="tl">
                    <a:srgbClr val="000000">
                      <a:alpha val="43137"/>
                    </a:srgbClr>
                  </a:outerShdw>
                </a:effectLst>
              </a:rPr>
              <a:t>   Culture is like . . . </a:t>
            </a:r>
          </a:p>
          <a:p>
            <a:pPr marL="974725" lvl="2" indent="-465138" eaLnBrk="1" hangingPunct="1">
              <a:buClr>
                <a:srgbClr val="C9BC92"/>
              </a:buClr>
              <a:buFont typeface="Arial" pitchFamily="34" charset="0"/>
              <a:buChar char="•"/>
              <a:defRPr/>
            </a:pPr>
            <a:r>
              <a:rPr lang="en-US" sz="3200" dirty="0">
                <a:solidFill>
                  <a:schemeClr val="bg1"/>
                </a:solidFill>
                <a:effectLst>
                  <a:outerShdw blurRad="38100" dist="38100" dir="2700000" algn="tl">
                    <a:srgbClr val="000000">
                      <a:alpha val="43137"/>
                    </a:srgbClr>
                  </a:outerShdw>
                </a:effectLst>
              </a:rPr>
              <a:t>Work in small groups, sharing what your drawing means to you.</a:t>
            </a:r>
          </a:p>
          <a:p>
            <a:pPr marL="1390650" lvl="2" indent="-533400" eaLnBrk="1" hangingPunct="1">
              <a:defRPr/>
            </a:pP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7346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6" name="Date Placeholder 5"/>
          <p:cNvSpPr>
            <a:spLocks noGrp="1"/>
          </p:cNvSpPr>
          <p:nvPr>
            <p:ph type="dt" sz="half" idx="10"/>
          </p:nvPr>
        </p:nvSpPr>
        <p:spPr/>
        <p:txBody>
          <a:bodyPr/>
          <a:lstStyle/>
          <a:p>
            <a:pPr>
              <a:defRPr/>
            </a:pPr>
            <a:fld id="{B8A10A77-2F21-470F-8525-0486A6FD2643}" type="datetime1">
              <a:rPr lang="en-US" smtClean="0"/>
              <a:pPr>
                <a:defRPr/>
              </a:pPr>
              <a:t>11/28/2011</a:t>
            </a:fld>
            <a:endParaRPr lang="en-US"/>
          </a:p>
        </p:txBody>
      </p:sp>
      <p:sp>
        <p:nvSpPr>
          <p:cNvPr id="7" name="Slide Number Placeholder 6"/>
          <p:cNvSpPr>
            <a:spLocks noGrp="1"/>
          </p:cNvSpPr>
          <p:nvPr>
            <p:ph type="sldNum" sz="quarter" idx="12"/>
          </p:nvPr>
        </p:nvSpPr>
        <p:spPr/>
        <p:txBody>
          <a:bodyPr/>
          <a:lstStyle/>
          <a:p>
            <a:pPr>
              <a:defRPr/>
            </a:pPr>
            <a:fld id="{04D99CE0-BF8E-4B4D-BDD2-821B3C1DC6B1}" type="slidenum">
              <a:rPr lang="en-US" smtClean="0"/>
              <a:pPr>
                <a:defRPr/>
              </a:pPr>
              <a:t>7</a:t>
            </a:fld>
            <a:endParaRPr lang="en-US"/>
          </a:p>
        </p:txBody>
      </p:sp>
      <p:sp>
        <p:nvSpPr>
          <p:cNvPr id="8" name="Title 1"/>
          <p:cNvSpPr txBox="1">
            <a:spLocks/>
          </p:cNvSpPr>
          <p:nvPr/>
        </p:nvSpPr>
        <p:spPr bwMode="auto">
          <a:xfrm>
            <a:off x="2057400" y="0"/>
            <a:ext cx="7086600" cy="1692275"/>
          </a:xfrm>
          <a:prstGeom prst="rect">
            <a:avLst/>
          </a:prstGeom>
          <a:solidFill>
            <a:srgbClr val="C9BC92"/>
          </a:solidFill>
          <a:ln w="9525">
            <a:noFill/>
            <a:miter lim="800000"/>
            <a:headEnd/>
            <a:tailEnd/>
          </a:ln>
          <a:effectLst/>
        </p:spPr>
        <p:txBody>
          <a:bodyPr anchor="ctr"/>
          <a:lstStyle/>
          <a:p>
            <a:pPr algn="ctr">
              <a:defRPr/>
            </a:pPr>
            <a:r>
              <a:rPr lang="en-US" sz="4000" kern="0" dirty="0">
                <a:solidFill>
                  <a:srgbClr val="156937"/>
                </a:solidFill>
                <a:effectLst>
                  <a:outerShdw blurRad="38100" dist="38100" dir="2700000" algn="tl">
                    <a:srgbClr val="000000"/>
                  </a:outerShdw>
                </a:effectLst>
                <a:latin typeface="+mj-lt"/>
                <a:ea typeface="+mj-ea"/>
                <a:cs typeface="+mj-cs"/>
              </a:rPr>
              <a:t>My culture looks like . . .</a:t>
            </a:r>
          </a:p>
        </p:txBody>
      </p:sp>
      <p:pic>
        <p:nvPicPr>
          <p:cNvPr id="10246" name="Content Placeholder 5" descr="globe with cream background copy.jpg"/>
          <p:cNvPicPr>
            <a:picLocks noChangeAspect="1"/>
          </p:cNvPicPr>
          <p:nvPr/>
        </p:nvPicPr>
        <p:blipFill>
          <a:blip r:embed="rId3" cstate="screen"/>
          <a:srcRect/>
          <a:stretch>
            <a:fillRect/>
          </a:stretch>
        </p:blipFill>
        <p:spPr bwMode="auto">
          <a:xfrm>
            <a:off x="0" y="0"/>
            <a:ext cx="2054225" cy="1676400"/>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801295"/>
            <a:ext cx="5139409" cy="502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defRPr/>
            </a:pPr>
            <a:endParaRPr lang="en-US"/>
          </a:p>
        </p:txBody>
      </p:sp>
      <p:sp>
        <p:nvSpPr>
          <p:cNvPr id="9" name="Content Placeholder 8"/>
          <p:cNvSpPr>
            <a:spLocks noGrp="1"/>
          </p:cNvSpPr>
          <p:nvPr>
            <p:ph idx="1"/>
          </p:nvPr>
        </p:nvSpPr>
        <p:spPr>
          <a:xfrm>
            <a:off x="2057400" y="3124200"/>
            <a:ext cx="4800600" cy="1752600"/>
          </a:xfrm>
        </p:spPr>
        <p:txBody>
          <a:bodyPr/>
          <a:lstStyle/>
          <a:p>
            <a:pPr eaLnBrk="1" hangingPunct="1">
              <a:buFontTx/>
              <a:buNone/>
              <a:defRPr/>
            </a:pPr>
            <a:r>
              <a:rPr lang="en-US" sz="3600" dirty="0" smtClean="0"/>
              <a:t>Debriefing of Module I</a:t>
            </a:r>
          </a:p>
          <a:p>
            <a:pPr eaLnBrk="1" hangingPunct="1">
              <a:defRPr/>
            </a:pPr>
            <a:endParaRPr lang="en-US" dirty="0" smtClean="0"/>
          </a:p>
        </p:txBody>
      </p:sp>
      <p:sp>
        <p:nvSpPr>
          <p:cNvPr id="6" name="Date Placeholder 5"/>
          <p:cNvSpPr>
            <a:spLocks noGrp="1"/>
          </p:cNvSpPr>
          <p:nvPr>
            <p:ph type="dt" sz="half" idx="10"/>
          </p:nvPr>
        </p:nvSpPr>
        <p:spPr/>
        <p:txBody>
          <a:bodyPr/>
          <a:lstStyle/>
          <a:p>
            <a:pPr>
              <a:defRPr/>
            </a:pPr>
            <a:fld id="{05A1B85C-825C-4DDB-88F0-A902857DC1E1}" type="datetime1">
              <a:rPr lang="en-US"/>
              <a:pPr>
                <a:defRPr/>
              </a:pPr>
              <a:t>11/28/2011</a:t>
            </a:fld>
            <a:endParaRPr lang="en-US"/>
          </a:p>
        </p:txBody>
      </p:sp>
      <p:sp>
        <p:nvSpPr>
          <p:cNvPr id="7" name="Slide Number Placeholder 6"/>
          <p:cNvSpPr>
            <a:spLocks noGrp="1"/>
          </p:cNvSpPr>
          <p:nvPr>
            <p:ph type="sldNum" sz="quarter" idx="12"/>
          </p:nvPr>
        </p:nvSpPr>
        <p:spPr/>
        <p:txBody>
          <a:bodyPr/>
          <a:lstStyle/>
          <a:p>
            <a:pPr>
              <a:defRPr/>
            </a:pPr>
            <a:fld id="{5E8176E4-D175-48C9-AEC3-9360719DC1D7}" type="slidenum">
              <a:rPr lang="en-US"/>
              <a:pPr>
                <a:defRPr/>
              </a:pPr>
              <a:t>8</a:t>
            </a:fld>
            <a:endParaRPr lang="en-US"/>
          </a:p>
        </p:txBody>
      </p:sp>
      <p:sp>
        <p:nvSpPr>
          <p:cNvPr id="11" name="Title 1"/>
          <p:cNvSpPr txBox="1">
            <a:spLocks/>
          </p:cNvSpPr>
          <p:nvPr/>
        </p:nvSpPr>
        <p:spPr bwMode="auto">
          <a:xfrm>
            <a:off x="2057400" y="0"/>
            <a:ext cx="7086600" cy="1692275"/>
          </a:xfrm>
          <a:prstGeom prst="rect">
            <a:avLst/>
          </a:prstGeom>
          <a:solidFill>
            <a:srgbClr val="C9BC92"/>
          </a:solidFill>
          <a:ln w="9525">
            <a:noFill/>
            <a:miter lim="800000"/>
            <a:headEnd/>
            <a:tailEnd/>
          </a:ln>
          <a:effectLst/>
        </p:spPr>
        <p:txBody>
          <a:bodyPr anchor="ctr"/>
          <a:lstStyle/>
          <a:p>
            <a:pPr algn="ctr">
              <a:defRPr/>
            </a:pPr>
            <a:r>
              <a:rPr lang="en-US" sz="4000" kern="0" dirty="0">
                <a:solidFill>
                  <a:srgbClr val="156937"/>
                </a:solidFill>
                <a:effectLst>
                  <a:outerShdw blurRad="38100" dist="38100" dir="2700000" algn="tl">
                    <a:srgbClr val="000000"/>
                  </a:outerShdw>
                </a:effectLst>
                <a:latin typeface="+mj-lt"/>
                <a:ea typeface="+mj-ea"/>
                <a:cs typeface="+mj-cs"/>
              </a:rPr>
              <a:t>What is Culture?</a:t>
            </a:r>
          </a:p>
        </p:txBody>
      </p:sp>
      <p:pic>
        <p:nvPicPr>
          <p:cNvPr id="11271" name="Content Placeholder 5" descr="globe with cream background copy.jpg"/>
          <p:cNvPicPr>
            <a:picLocks noChangeAspect="1"/>
          </p:cNvPicPr>
          <p:nvPr/>
        </p:nvPicPr>
        <p:blipFill>
          <a:blip r:embed="rId3" cstate="screen"/>
          <a:srcRect/>
          <a:stretch>
            <a:fillRect/>
          </a:stretch>
        </p:blipFill>
        <p:spPr bwMode="auto">
          <a:xfrm>
            <a:off x="0" y="0"/>
            <a:ext cx="2054225"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2057400" y="0"/>
            <a:ext cx="7086600" cy="1692275"/>
          </a:xfrm>
          <a:prstGeom prst="rect">
            <a:avLst/>
          </a:prstGeom>
          <a:solidFill>
            <a:srgbClr val="C9BC92"/>
          </a:solidFill>
          <a:ln w="9525">
            <a:noFill/>
            <a:miter lim="800000"/>
            <a:headEnd/>
            <a:tailEnd/>
          </a:ln>
          <a:effectLst/>
        </p:spPr>
        <p:txBody>
          <a:bodyPr anchor="ctr"/>
          <a:lstStyle/>
          <a:p>
            <a:pPr algn="ctr">
              <a:defRPr/>
            </a:pPr>
            <a:r>
              <a:rPr lang="en-US" sz="4000" kern="0" dirty="0">
                <a:solidFill>
                  <a:srgbClr val="156937"/>
                </a:solidFill>
                <a:effectLst>
                  <a:outerShdw blurRad="38100" dist="38100" dir="2700000" algn="tl">
                    <a:srgbClr val="000000"/>
                  </a:outerShdw>
                </a:effectLst>
                <a:latin typeface="+mj-lt"/>
                <a:ea typeface="+mj-ea"/>
                <a:cs typeface="+mj-cs"/>
              </a:rPr>
              <a:t>Module II</a:t>
            </a:r>
          </a:p>
        </p:txBody>
      </p:sp>
      <p:pic>
        <p:nvPicPr>
          <p:cNvPr id="12291" name="Content Placeholder 5" descr="globe with cream background copy.jpg"/>
          <p:cNvPicPr>
            <a:picLocks noChangeAspect="1"/>
          </p:cNvPicPr>
          <p:nvPr/>
        </p:nvPicPr>
        <p:blipFill>
          <a:blip r:embed="rId3" cstate="screen"/>
          <a:srcRect/>
          <a:stretch>
            <a:fillRect/>
          </a:stretch>
        </p:blipFill>
        <p:spPr bwMode="auto">
          <a:xfrm>
            <a:off x="0" y="0"/>
            <a:ext cx="2054225" cy="1676400"/>
          </a:xfrm>
          <a:prstGeom prst="rect">
            <a:avLst/>
          </a:prstGeom>
          <a:noFill/>
          <a:ln w="9525">
            <a:noFill/>
            <a:miter lim="800000"/>
            <a:headEnd/>
            <a:tailEnd/>
          </a:ln>
        </p:spPr>
      </p:pic>
      <p:sp>
        <p:nvSpPr>
          <p:cNvPr id="12292" name="Rectangle 12"/>
          <p:cNvSpPr>
            <a:spLocks noChangeArrowheads="1"/>
          </p:cNvSpPr>
          <p:nvPr/>
        </p:nvSpPr>
        <p:spPr bwMode="auto">
          <a:xfrm>
            <a:off x="1889125" y="3201988"/>
            <a:ext cx="4968875" cy="1446212"/>
          </a:xfrm>
          <a:prstGeom prst="rect">
            <a:avLst/>
          </a:prstGeom>
          <a:noFill/>
          <a:ln w="9525">
            <a:noFill/>
            <a:miter lim="800000"/>
            <a:headEnd/>
            <a:tailEnd/>
          </a:ln>
        </p:spPr>
        <p:txBody>
          <a:bodyPr>
            <a:spAutoFit/>
          </a:bodyPr>
          <a:lstStyle/>
          <a:p>
            <a:pPr algn="ctr" eaLnBrk="1" hangingPunct="1"/>
            <a:r>
              <a:rPr lang="en-US" sz="4400" dirty="0">
                <a:solidFill>
                  <a:schemeClr val="bg1"/>
                </a:solidFill>
              </a:rPr>
              <a:t>Our Community Mosaic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7927</TotalTime>
  <Words>1910</Words>
  <Application>Microsoft Office PowerPoint</Application>
  <PresentationFormat>On-screen Show (4:3)</PresentationFormat>
  <Paragraphs>529</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Theme1</vt:lpstr>
      <vt:lpstr>PowerPoint Presentation</vt:lpstr>
      <vt:lpstr>Please complete the  Pre-Assessment and “I Am From” forms</vt:lpstr>
      <vt:lpstr>Module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Cultural Values Exercise</vt:lpstr>
      <vt:lpstr>PowerPoint Presentation</vt:lpstr>
      <vt:lpstr>Personal Cultural Scales</vt:lpstr>
      <vt:lpstr>Personal Cultural Scales</vt:lpstr>
      <vt:lpstr>Debrief Cultural Values</vt:lpstr>
      <vt:lpstr>Graphics below was created by Berlin-based Chinese artist Yang Liu The Family</vt:lpstr>
      <vt:lpstr>Life of the Elderly by Yang Liu</vt:lpstr>
      <vt:lpstr>Way of Life by Yang Liu</vt:lpstr>
      <vt:lpstr>A View of Myself by Yang Liu</vt:lpstr>
      <vt:lpstr>Contacts by Yang Liu</vt:lpstr>
      <vt:lpstr>Parties by Yang Liu</vt:lpstr>
      <vt:lpstr>Opinions by Yang Liu  </vt:lpstr>
      <vt:lpstr>Handling Problems by Yang Liu</vt:lpstr>
      <vt:lpstr>Anger/Displeasure by Yang Liu</vt:lpstr>
      <vt:lpstr>The Boss by Yang Liu</vt:lpstr>
      <vt:lpstr>Cultural Diagrams</vt:lpstr>
      <vt:lpstr>Styles of Interaction/ Relationships:  Friendship Patterns</vt:lpstr>
      <vt:lpstr>Styles of Interaction/ Relationships:  Friendship Patterns</vt:lpstr>
      <vt:lpstr>Styles of Interaction: Communication Preferences</vt:lpstr>
      <vt:lpstr>PowerPoint Presentation</vt:lpstr>
      <vt:lpstr> Cultural Perspectives: Personal vs. Societal Responsibility</vt:lpstr>
      <vt:lpstr>PowerPoint Presentation</vt:lpstr>
      <vt:lpstr>Styles of Interaction: Reasoning Patterns, cont.</vt:lpstr>
      <vt:lpstr>PowerPoint Presentation</vt:lpstr>
      <vt:lpstr>Gestures Are Not Universal!</vt:lpstr>
      <vt:lpstr>PowerPoint Presentation</vt:lpstr>
      <vt:lpstr>PowerPoint Presentation</vt:lpstr>
      <vt:lpstr>PowerPoint Presentation</vt:lpstr>
      <vt:lpstr>PowerPoint Presentation</vt:lpstr>
      <vt:lpstr>PowerPoint Presentation</vt:lpstr>
      <vt:lpstr>Module III Cultural Crisscross</vt:lpstr>
      <vt:lpstr>PowerPoint Presentation</vt:lpstr>
      <vt:lpstr>PowerPoint Presentation</vt:lpstr>
      <vt:lpstr>               </vt:lpstr>
      <vt:lpstr>PowerPoint Presentation</vt:lpstr>
    </vt:vector>
  </TitlesOfParts>
  <Company>City of College Station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II</dc:title>
  <dc:subject>Module II Our Community Mosaic</dc:subject>
  <dc:creator>Marita O'Dell</dc:creator>
  <cp:lastModifiedBy>Windows User</cp:lastModifiedBy>
  <cp:revision>680</cp:revision>
  <cp:lastPrinted>2011-11-28T16:15:15Z</cp:lastPrinted>
  <dcterms:created xsi:type="dcterms:W3CDTF">2005-11-23T20:04:54Z</dcterms:created>
  <dcterms:modified xsi:type="dcterms:W3CDTF">2011-11-28T22:00:57Z</dcterms:modified>
</cp:coreProperties>
</file>