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4"/>
  </p:notesMasterIdLst>
  <p:handoutMasterIdLst>
    <p:handoutMasterId r:id="rId35"/>
  </p:handoutMasterIdLst>
  <p:sldIdLst>
    <p:sldId id="283" r:id="rId2"/>
    <p:sldId id="389" r:id="rId3"/>
    <p:sldId id="355" r:id="rId4"/>
    <p:sldId id="298" r:id="rId5"/>
    <p:sldId id="257" r:id="rId6"/>
    <p:sldId id="262" r:id="rId7"/>
    <p:sldId id="263" r:id="rId8"/>
    <p:sldId id="258" r:id="rId9"/>
    <p:sldId id="265" r:id="rId10"/>
    <p:sldId id="264" r:id="rId11"/>
    <p:sldId id="269" r:id="rId12"/>
    <p:sldId id="268" r:id="rId13"/>
    <p:sldId id="277" r:id="rId14"/>
    <p:sldId id="286" r:id="rId15"/>
    <p:sldId id="275" r:id="rId16"/>
    <p:sldId id="273" r:id="rId17"/>
    <p:sldId id="301" r:id="rId18"/>
    <p:sldId id="303" r:id="rId19"/>
    <p:sldId id="302" r:id="rId20"/>
    <p:sldId id="357" r:id="rId21"/>
    <p:sldId id="378" r:id="rId22"/>
    <p:sldId id="379" r:id="rId23"/>
    <p:sldId id="380" r:id="rId24"/>
    <p:sldId id="387" r:id="rId25"/>
    <p:sldId id="384" r:id="rId26"/>
    <p:sldId id="398" r:id="rId27"/>
    <p:sldId id="402" r:id="rId28"/>
    <p:sldId id="403" r:id="rId29"/>
    <p:sldId id="400" r:id="rId30"/>
    <p:sldId id="401" r:id="rId31"/>
    <p:sldId id="396" r:id="rId32"/>
    <p:sldId id="399" r:id="rId3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95630" autoAdjust="0"/>
  </p:normalViewPr>
  <p:slideViewPr>
    <p:cSldViewPr>
      <p:cViewPr>
        <p:scale>
          <a:sx n="90" d="100"/>
          <a:sy n="90" d="100"/>
        </p:scale>
        <p:origin x="-152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D20E2C-0E2B-438E-97E2-A0FBE523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89898D-E891-4EAA-BD15-85C88DB0F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BAF15-9077-413F-84E3-75A31A8FACA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3D40B-77F0-4B42-90C3-10DDD89B52D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18116-DFD3-4C21-BC39-8935A5E5151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512B-7488-4956-82CE-800F08010B7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9898D-E891-4EAA-BD15-85C88DB0F3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4E47B-ABAE-4C0F-A180-AC19C7FC1F7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7055A-98E9-415E-8952-69311E0544F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F1DCB-3F1B-44CD-A661-DE9C282EC54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22668-3218-436D-A7CD-A6D93E55BC3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E6BBF-E4B1-4CCD-9578-799CBB06FD1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8121A-D826-40C5-A6D6-625B7164E17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EA846-D0E7-40E2-8C9B-0CEFDAD6FDC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4AE83-789F-442A-9C4D-2CE983FA87D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	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B27B7-8F56-4169-9EAE-F0C61A381E1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5213C-275F-4B11-954D-AB4F4227D2D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9E7419-E394-46EC-97E6-6F477C82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6F79-533C-4C50-A3B0-DE4F82B1D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A32F-BAE8-43C3-95E6-B728E918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511C-71F8-40A7-9709-E42F788F0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D731-DC8E-4A84-BBCB-D7F914783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D4E2-07DE-48EF-A106-C81C23E5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3FA1-A7E7-4915-9F63-D89B63804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F586DE-9008-40D9-8D2F-60CBEC107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3A47-6DD4-4F30-99F8-FD49BE4E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366A-EEE4-4852-82A4-E123EA9E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ABD0-21CC-46C3-829F-E7B346259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4845-D568-4549-A065-45431B8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40C117-ACA9-4775-9C87-151BA10EE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6" r:id="rId2"/>
    <p:sldLayoutId id="2147483847" r:id="rId3"/>
    <p:sldLayoutId id="2147483848" r:id="rId4"/>
    <p:sldLayoutId id="2147483856" r:id="rId5"/>
    <p:sldLayoutId id="2147483857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burns@nd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Burns@nds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uce.Steele@ndsu.edu" TargetMode="External"/><Relationship Id="rId4" Type="http://schemas.openxmlformats.org/officeDocument/2006/relationships/hyperlink" Target="mailto:Kaarin.Remmich@nds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.Grams@ndsu.edu" TargetMode="External"/><Relationship Id="rId2" Type="http://schemas.openxmlformats.org/officeDocument/2006/relationships/hyperlink" Target="mailto:Bunnie.Johnson-Messelt@nd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uglas.monroe@ndsu.ed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student/cmhc/booklets/veterans/soldtostudbro.htm" TargetMode="External"/><Relationship Id="rId2" Type="http://schemas.openxmlformats.org/officeDocument/2006/relationships/hyperlink" Target="http://chronicle.com/free/v51/i36/36a0310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334000"/>
            <a:ext cx="8229600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i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Acknowledgements: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Arial" charset="0"/>
              </a:rPr>
              <a:t>Jennifer Lambert, Ph.D., PTSD Clinic, Providence VAMC</a:t>
            </a:r>
          </a:p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sz="1400" dirty="0" smtClean="0">
                <a:latin typeface="Arial" charset="0"/>
              </a:rPr>
              <a:t>John T. Powers, B.S. </a:t>
            </a:r>
            <a:r>
              <a:rPr lang="en-US" sz="1400" i="1" dirty="0" smtClean="0">
                <a:latin typeface="Arial" charset="0"/>
              </a:rPr>
              <a:t>Student Veterans of America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46084" name="Rectangle 4"/>
          <p:cNvSpPr>
            <a:spLocks noRot="1" noChangeArrowheads="1"/>
          </p:cNvSpPr>
          <p:nvPr/>
        </p:nvSpPr>
        <p:spPr bwMode="auto">
          <a:xfrm>
            <a:off x="533400" y="9906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Helping Returning Veterans Transition to College</a:t>
            </a:r>
            <a:endParaRPr lang="en-US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914400" y="31242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Adapted for North Dakota State University by </a:t>
            </a:r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Veteran’s Reintegration Committee  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Chair</a:t>
            </a:r>
            <a:r>
              <a:rPr lang="en-US" i="1" dirty="0"/>
              <a:t>,  Dr. Bill Burns </a:t>
            </a:r>
            <a:r>
              <a:rPr lang="en-US" dirty="0">
                <a:hlinkClick r:id="rId3"/>
              </a:rPr>
              <a:t>william.burns@ndsu.edu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0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… to control her emotions when she hears someone say that the war is about oil. </a:t>
            </a:r>
            <a:r>
              <a:rPr lang="en-US" sz="32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4339" name="Picture 4" descr="ATT00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05000"/>
            <a:ext cx="6019800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... to control his panic when his wife tells him he needs to drive slower. </a:t>
            </a:r>
            <a:r>
              <a:rPr lang="en-US" sz="32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363" name="Picture 4" descr="ATT0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249488"/>
            <a:ext cx="5616575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... to be happy for a friend's new hot tub. </a:t>
            </a:r>
            <a:r>
              <a:rPr lang="en-US" sz="3200" baseline="30000" dirty="0" smtClean="0">
                <a:solidFill>
                  <a:schemeClr val="tx1"/>
                </a:solidFill>
              </a:rPr>
              <a:t>5</a:t>
            </a:r>
            <a:r>
              <a:rPr lang="en-US" baseline="30000" dirty="0" smtClean="0">
                <a:latin typeface="Arial" charset="0"/>
              </a:rPr>
              <a:t> </a:t>
            </a:r>
          </a:p>
        </p:txBody>
      </p:sp>
      <p:pic>
        <p:nvPicPr>
          <p:cNvPr id="16387" name="Picture 4" descr="ATT00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828800"/>
            <a:ext cx="60753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…to sleep through the night.</a:t>
            </a:r>
            <a:r>
              <a:rPr lang="en-US" sz="32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7411" name="Picture 4" descr="nigh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371600"/>
            <a:ext cx="8048625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838200"/>
            <a:ext cx="88392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… to forget the things he has seen and done. </a:t>
            </a:r>
            <a:r>
              <a:rPr lang="en-US" sz="32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8435" name="Picture 3" descr="chil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041525"/>
            <a:ext cx="6096000" cy="474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52400" y="685800"/>
            <a:ext cx="8839200" cy="1066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Arial" charset="0"/>
              </a:rPr>
              <a:t>… to feel comfortable with a stranger behind her. 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9460" name="Picture 7" descr="ass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00"/>
            <a:ext cx="4642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farm3.static.flickr.com/2357/2257642591_9d06a78f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714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0"/>
            <a:ext cx="87630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... to be civil to people who complain about their schoolwork.</a:t>
            </a:r>
            <a:r>
              <a:rPr lang="en-US" sz="3200" baseline="30000" dirty="0" smtClean="0">
                <a:latin typeface="Arial" charset="0"/>
              </a:rPr>
              <a:t> 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  <a:r>
              <a:rPr lang="en-US" sz="3200" dirty="0" smtClean="0">
                <a:latin typeface="Arial" charset="0"/>
              </a:rPr>
              <a:t> </a:t>
            </a:r>
          </a:p>
        </p:txBody>
      </p:sp>
      <p:pic>
        <p:nvPicPr>
          <p:cNvPr id="30722" name="Picture 2" descr="http://image3.examiner.com/images/blog/EXID43904/images/resized_Female_MP_in_Iraq_SPC_Sutter_public_do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41148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… not to startle to loud noises.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1507" name="Picture 8" descr="IraqiExplosion_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540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… to make new friends.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2531" name="Picture 3" descr="docu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4822825" cy="5059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990600"/>
            <a:ext cx="88392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… to remember what it was like to be carefree.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3555" name="Picture 3" descr="tear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2193925"/>
            <a:ext cx="6616700" cy="4435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NDSU Student Veterans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05800" cy="4953000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spcAft>
                <a:spcPct val="45000"/>
              </a:spcAft>
            </a:pPr>
            <a:r>
              <a:rPr lang="en-US" sz="2400" dirty="0" smtClean="0">
                <a:latin typeface="Arial" charset="0"/>
              </a:rPr>
              <a:t>Veteran Students at NDSU</a:t>
            </a:r>
          </a:p>
          <a:p>
            <a:pPr lvl="1" eaLnBrk="1" hangingPunct="1">
              <a:spcBef>
                <a:spcPct val="45000"/>
              </a:spcBef>
              <a:spcAft>
                <a:spcPct val="45000"/>
              </a:spcAft>
            </a:pPr>
            <a:r>
              <a:rPr lang="en-US" sz="2000" dirty="0" smtClean="0">
                <a:latin typeface="Arial" charset="0"/>
              </a:rPr>
              <a:t>Fall 2010:455 Students </a:t>
            </a:r>
          </a:p>
          <a:p>
            <a:pPr lvl="1" eaLnBrk="1" hangingPunct="1">
              <a:spcBef>
                <a:spcPct val="45000"/>
              </a:spcBef>
              <a:spcAft>
                <a:spcPct val="45000"/>
              </a:spcAft>
            </a:pPr>
            <a:r>
              <a:rPr lang="en-US" sz="2000" dirty="0" smtClean="0">
                <a:latin typeface="Arial" charset="0"/>
              </a:rPr>
              <a:t>Fall 2009: 334 Students</a:t>
            </a:r>
          </a:p>
          <a:p>
            <a:pPr lvl="1" eaLnBrk="1" hangingPunct="1">
              <a:spcBef>
                <a:spcPct val="45000"/>
              </a:spcBef>
              <a:spcAft>
                <a:spcPct val="45000"/>
              </a:spcAft>
            </a:pPr>
            <a:r>
              <a:rPr lang="en-US" sz="2000" dirty="0" smtClean="0">
                <a:latin typeface="Arial" charset="0"/>
              </a:rPr>
              <a:t>Fall 2008: 363 Students</a:t>
            </a:r>
          </a:p>
          <a:p>
            <a:pPr lvl="2" eaLnBrk="1" hangingPunct="1">
              <a:spcBef>
                <a:spcPct val="45000"/>
              </a:spcBef>
              <a:spcAft>
                <a:spcPct val="45000"/>
              </a:spcAft>
            </a:pPr>
            <a:r>
              <a:rPr lang="en-US" sz="2000" dirty="0" smtClean="0">
                <a:latin typeface="Arial" charset="0"/>
              </a:rPr>
              <a:t>These numbers reflect students receiving VA educational benefits, the number may not be inclusive of all veterans on campus</a:t>
            </a:r>
            <a:endParaRPr lang="en-US" dirty="0" smtClean="0">
              <a:latin typeface="Arial" charset="0"/>
            </a:endParaRPr>
          </a:p>
          <a:p>
            <a:pPr lvl="1" eaLnBrk="1" hangingPunct="1">
              <a:spcBef>
                <a:spcPct val="45000"/>
              </a:spcBef>
              <a:spcAft>
                <a:spcPct val="45000"/>
              </a:spcAft>
            </a:pPr>
            <a:r>
              <a:rPr lang="en-US" sz="2200" dirty="0" smtClean="0">
                <a:latin typeface="Arial" charset="0"/>
              </a:rPr>
              <a:t>NDSU will continue to see an increase in veterans on campus.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3505200" cy="2743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Coming Home: </a:t>
            </a:r>
            <a:br>
              <a:rPr lang="en-US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After Effects of a Deployment</a:t>
            </a:r>
          </a:p>
        </p:txBody>
      </p:sp>
      <p:pic>
        <p:nvPicPr>
          <p:cNvPr id="24579" name="Picture 5" descr="n2252083671_3153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514600"/>
            <a:ext cx="2056180" cy="2590800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14400"/>
            <a:ext cx="4419600" cy="51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Physical Injuries/Conditions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400" dirty="0" smtClean="0">
                <a:latin typeface="Arial" charset="0"/>
              </a:rPr>
              <a:t>Orthopedic injuries: chronic pain due to joint and muscular-skeletal injuries in back, knees, shoulders, wrists</a:t>
            </a: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400" dirty="0" smtClean="0">
                <a:latin typeface="Arial" charset="0"/>
              </a:rPr>
              <a:t>Hearing problems: hearing loss, ringing in ears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400" dirty="0" smtClean="0">
                <a:latin typeface="Arial" charset="0"/>
              </a:rPr>
              <a:t>Respiratory illnesses: sand, dust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400" dirty="0" smtClean="0">
                <a:latin typeface="Arial" charset="0"/>
              </a:rPr>
              <a:t>Skin conditions: rashes, bacterial infections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400" dirty="0" smtClean="0">
                <a:latin typeface="Arial" charset="0"/>
              </a:rPr>
              <a:t>Major trauma injuries: gunshot wounds, shrapnel etc.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25604" name="Picture 4" descr="untitle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8991600" cy="1066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Combat Stress Injuries </a:t>
            </a:r>
            <a:r>
              <a:rPr lang="en-US" sz="3200" baseline="30000" dirty="0" smtClean="0">
                <a:solidFill>
                  <a:schemeClr val="accent2"/>
                </a:solidFill>
              </a:rPr>
              <a:t>7-8</a:t>
            </a:r>
            <a:endParaRPr lang="en-US" sz="32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US" dirty="0" smtClean="0">
                <a:latin typeface="Arial" charset="0"/>
              </a:rPr>
              <a:t>Post-traumatic Stress Disorder (PTSD)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US" sz="2800" dirty="0" smtClean="0">
                <a:latin typeface="Arial" charset="0"/>
              </a:rPr>
              <a:t>13 to 25%, compared to 3.5 - 7% in general population </a:t>
            </a:r>
          </a:p>
          <a:p>
            <a:pPr lvl="2" eaLnBrk="1" hangingPunct="1"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US" sz="2800" i="1" dirty="0" smtClean="0">
                <a:latin typeface="Arial" charset="0"/>
              </a:rPr>
              <a:t>NOTE:  75-87% do not have PTSD!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dirty="0" smtClean="0">
                <a:latin typeface="Arial" charset="0"/>
              </a:rPr>
              <a:t>Depression: 5 -13%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dirty="0" smtClean="0">
                <a:latin typeface="Arial" charset="0"/>
              </a:rPr>
              <a:t>Anxiety Disorders: 6%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dirty="0" smtClean="0">
                <a:latin typeface="Arial" charset="0"/>
              </a:rPr>
              <a:t>Mild Traumatic Brain Injury: 15%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dirty="0" smtClean="0">
                <a:latin typeface="Arial" charset="0"/>
              </a:rPr>
              <a:t>Substance Use/Misuse: 5 to 15%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dirty="0" smtClean="0">
                <a:latin typeface="Arial" charset="0"/>
              </a:rPr>
              <a:t>Psychosocial Problems (e.g., family strain, occupational, financial, readjustment): 13%	</a:t>
            </a:r>
          </a:p>
          <a:p>
            <a:pPr lvl="8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2"/>
                </a:solidFill>
              </a:rPr>
              <a:t>	Typical War Zone Stress </a:t>
            </a:r>
            <a:r>
              <a:rPr lang="en-US" sz="3600" dirty="0" smtClean="0">
                <a:solidFill>
                  <a:schemeClr val="accent2"/>
                </a:solidFill>
              </a:rPr>
              <a:t>reactions </a:t>
            </a:r>
            <a:r>
              <a:rPr lang="en-US" sz="28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sz="3600" dirty="0" smtClean="0">
                <a:solidFill>
                  <a:schemeClr val="accent2"/>
                </a:solidFill>
              </a:rPr>
              <a:t> 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1423988"/>
            <a:ext cx="78486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Hypervigilance / exaggerated startle response 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Sleep disturbance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Problems concentrating, easily distracted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Diminished interest in activities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Difficulty relating to others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Some nightmares and intrusive thoughts/memories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Increased irritability and anger outbursts</a:t>
            </a:r>
          </a:p>
          <a:p>
            <a:pPr marL="517525" indent="-231775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Avoidance: driving, crowds, news, talk of war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591185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For most veterans, these symptoms decrease over </a:t>
            </a:r>
            <a:r>
              <a:rPr lang="en-US" sz="2800" dirty="0" smtClean="0"/>
              <a:t>time, </a:t>
            </a:r>
            <a:r>
              <a:rPr lang="en-US" sz="2800" dirty="0"/>
              <a:t>with or without </a:t>
            </a:r>
            <a:r>
              <a:rPr lang="en-US" sz="2800" dirty="0" smtClean="0"/>
              <a:t>treatment.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Typical Readjustment Challenges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 smtClean="0">
                <a:latin typeface="Arial" charset="0"/>
              </a:rPr>
              <a:t>Occupational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latin typeface="Arial" charset="0"/>
              </a:rPr>
              <a:t>Job dissatisfaction</a:t>
            </a:r>
          </a:p>
          <a:p>
            <a:pPr marL="923481" lvl="2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>
                <a:latin typeface="Arial" charset="0"/>
              </a:rPr>
              <a:t>Lack of purpose (miss meaning/honor commitment to unit inherent in job as soldiers)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latin typeface="Arial" charset="0"/>
              </a:rPr>
              <a:t>Unemployment / underemployment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 smtClean="0">
                <a:latin typeface="Arial" charset="0"/>
              </a:rPr>
              <a:t>Family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200" dirty="0" smtClean="0">
                <a:latin typeface="Arial" charset="0"/>
              </a:rPr>
              <a:t>Adjustment </a:t>
            </a:r>
            <a:r>
              <a:rPr lang="en-US" sz="2000" dirty="0" smtClean="0">
                <a:latin typeface="Arial" charset="0"/>
              </a:rPr>
              <a:t>to different roles and expectations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 smtClean="0">
                <a:latin typeface="Arial" charset="0"/>
              </a:rPr>
              <a:t>Interpersonal –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latin typeface="Arial" charset="0"/>
              </a:rPr>
              <a:t>May feel “different” from others and believe that others may not understand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latin typeface="Arial" charset="0"/>
              </a:rPr>
              <a:t>Social isolation</a:t>
            </a:r>
          </a:p>
          <a:p>
            <a:pPr marL="923481" lvl="2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>
                <a:latin typeface="Arial" charset="0"/>
              </a:rPr>
              <a:t>May feel estranged from family/friends, unable to relate to classmates/peers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latin typeface="Arial" charset="0"/>
              </a:rPr>
              <a:t>Irritability/angry outbursts</a:t>
            </a:r>
          </a:p>
          <a:p>
            <a:pPr marL="923481" lvl="2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>
                <a:latin typeface="Arial" charset="0"/>
              </a:rPr>
              <a:t>Can instill fear in others, causing conflict at home and at work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609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000" b="1" u="sng" dirty="0" smtClean="0">
                <a:solidFill>
                  <a:schemeClr val="accent2"/>
                </a:solidFill>
                <a:latin typeface="Arial" charset="0"/>
              </a:rPr>
              <a:t>What You May See in Your Classroom or Office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Student may be uncomfortable around unfamiliar people and in unfamiliar  surroundings  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Student may sit away from windows and in back of class and be reluctant to speak up in class 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Student may be sensitive to war references and may withdraw or become confrontational when the topic is brought up.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Student may have difficulty concentrating during class and be easily distracted; which may interfere with the student’s ability to learn  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Student may need increased encouragement and guidance</a:t>
            </a:r>
          </a:p>
          <a:p>
            <a:pPr marL="657860" lvl="1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400" dirty="0" smtClean="0">
                <a:latin typeface="Arial" charset="0"/>
              </a:rPr>
              <a:t>Veterans are used to receiving direct orders and specific instructions</a:t>
            </a:r>
          </a:p>
          <a:p>
            <a:pPr marL="657860" lvl="1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400" dirty="0" smtClean="0">
                <a:latin typeface="Arial" charset="0"/>
              </a:rPr>
              <a:t>Student may lack organizational skills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Chronic pain – difficult to sit for long periods of time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>
                <a:latin typeface="Arial" charset="0"/>
              </a:rPr>
              <a:t>Reluctance to ask for assistance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Suggestions for faculty and staff…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/>
          <a:lstStyle/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>
                <a:latin typeface="Arial" charset="0"/>
              </a:rPr>
              <a:t>Include information on class syllabi for student veterans, such as: 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sz="2000" dirty="0" smtClean="0">
                <a:latin typeface="Arial" charset="0"/>
              </a:rPr>
              <a:t>	“</a:t>
            </a:r>
            <a:r>
              <a:rPr lang="en-US" sz="1800" i="1" dirty="0" smtClean="0">
                <a:latin typeface="Arial" charset="0"/>
              </a:rPr>
              <a:t>Veterans and active duty military personnel with special circumstances are welcome and encouraged to communicate these, in advance if possible, to the instructor.”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>
                <a:latin typeface="Arial" charset="0"/>
              </a:rPr>
              <a:t>Understand veterans may miss class due to VA appointments which, if missed, can take 1 to 4 months to be rescheduled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>
                <a:latin typeface="Arial" charset="0"/>
              </a:rPr>
              <a:t>Be aware that military spouses and families with loved ones deployed have challenges of their own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>
                <a:latin typeface="Arial" charset="0"/>
              </a:rPr>
              <a:t>Ask veterans what they want.  Do they want to be anonymous?  How should war references be handled?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>
                <a:latin typeface="Arial" charset="0"/>
              </a:rPr>
              <a:t>Be aware of referral sources on and off campus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>
                <a:latin typeface="Arial" charset="0"/>
              </a:rPr>
              <a:t>Recognize signs of mental or physical stress 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Georgia" pitchFamily="18" charset="0"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Suggestions for faculty and staff…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516438"/>
          </a:xfrm>
        </p:spPr>
        <p:txBody>
          <a:bodyPr/>
          <a:lstStyle/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200" dirty="0" smtClean="0">
                <a:latin typeface="Arial" charset="0"/>
              </a:rPr>
              <a:t>Remember</a:t>
            </a:r>
          </a:p>
          <a:p>
            <a:pPr marL="657860" lvl="1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200" dirty="0" smtClean="0">
                <a:latin typeface="Arial" charset="0"/>
              </a:rPr>
              <a:t>Veterans are a heterogeneous group with a wide-range of capabilities, temperaments and experience </a:t>
            </a:r>
          </a:p>
          <a:p>
            <a:pPr marL="657860" lvl="1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200" dirty="0" smtClean="0">
                <a:latin typeface="Arial" charset="0"/>
              </a:rPr>
              <a:t>Some individuals endure extreme conditions with relatively few negative effects, while others are more sensitive to traumatic events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200" dirty="0" smtClean="0">
                <a:latin typeface="Arial" charset="0"/>
              </a:rPr>
              <a:t>Regardless of your opinion regarding a specific military campaign, veterans deserve recognition and appreciation</a:t>
            </a:r>
          </a:p>
          <a:p>
            <a:pPr marL="657860" lvl="1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200" dirty="0" smtClean="0">
                <a:latin typeface="Arial" charset="0"/>
              </a:rPr>
              <a:t>Almost all will be happy to hear that you appreciate their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Keep this in mind…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6438"/>
          </a:xfrm>
        </p:spPr>
        <p:txBody>
          <a:bodyPr/>
          <a:lstStyle/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Arial" charset="0"/>
              </a:rPr>
              <a:t>In the spirit of fairness, all students, including veterans, have the same responsibilities to complete course work and other university requirements</a:t>
            </a:r>
          </a:p>
          <a:p>
            <a:pPr marL="365760" indent="-256032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Arial" charset="0"/>
              </a:rPr>
              <a:t>A faculty/staff member’s goal should be to recognize and, if appropriate, accommodate any special circumstances (while not compromising student responsibility and university policy)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</a:rPr>
              <a:t>Resources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at NDSU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249865" y="1667908"/>
            <a:ext cx="88392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Bill Burns</a:t>
            </a:r>
          </a:p>
          <a:p>
            <a:pPr lvl="1" eaLnBrk="1" hangingPunct="1"/>
            <a:r>
              <a:rPr lang="en-US" sz="2000" dirty="0" smtClean="0"/>
              <a:t>Director, NDSU Counseling Center</a:t>
            </a:r>
          </a:p>
          <a:p>
            <a:pPr lvl="1" eaLnBrk="1" hangingPunct="1"/>
            <a:r>
              <a:rPr lang="en-US" sz="2000" dirty="0" smtClean="0"/>
              <a:t>Veterans Reintegration Committee Chair</a:t>
            </a:r>
          </a:p>
          <a:p>
            <a:pPr lvl="2" eaLnBrk="1" hangingPunct="1"/>
            <a:r>
              <a:rPr lang="en-US" sz="2000" dirty="0" smtClean="0"/>
              <a:t>231-7671, </a:t>
            </a:r>
            <a:r>
              <a:rPr lang="en-US" sz="2000" dirty="0" smtClean="0">
                <a:hlinkClick r:id="rId3"/>
              </a:rPr>
              <a:t>William.Burns@ndsu.edu </a:t>
            </a:r>
            <a:endParaRPr lang="en-US" sz="2000" dirty="0" smtClean="0"/>
          </a:p>
          <a:p>
            <a:pPr eaLnBrk="1" hangingPunct="1"/>
            <a:r>
              <a:rPr lang="en-US" sz="2400" dirty="0" err="1" smtClean="0"/>
              <a:t>Kaarin</a:t>
            </a:r>
            <a:r>
              <a:rPr lang="en-US" sz="2400" dirty="0" smtClean="0"/>
              <a:t> </a:t>
            </a:r>
            <a:r>
              <a:rPr lang="en-US" sz="2400" dirty="0" err="1" smtClean="0"/>
              <a:t>Remmich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000" dirty="0" smtClean="0"/>
              <a:t>VA Certifying Official</a:t>
            </a:r>
          </a:p>
          <a:p>
            <a:pPr lvl="2" eaLnBrk="1" hangingPunct="1"/>
            <a:r>
              <a:rPr lang="en-US" sz="2000" dirty="0" smtClean="0"/>
              <a:t>231-7985, </a:t>
            </a:r>
            <a:r>
              <a:rPr lang="en-US" sz="2000" dirty="0" smtClean="0">
                <a:hlinkClick r:id="rId4"/>
              </a:rPr>
              <a:t>Kaarin.Remmich@ndsu.edu</a:t>
            </a:r>
            <a:r>
              <a:rPr lang="en-US" sz="2000" dirty="0" smtClean="0"/>
              <a:t> </a:t>
            </a:r>
          </a:p>
          <a:p>
            <a:pPr lvl="2" eaLnBrk="1" hangingPunct="1"/>
            <a:r>
              <a:rPr lang="en-US" sz="2000" dirty="0" smtClean="0"/>
              <a:t>Process VA benefits, verify eligibility of benefits</a:t>
            </a:r>
          </a:p>
          <a:p>
            <a:pPr lvl="2" eaLnBrk="1" hangingPunct="1"/>
            <a:r>
              <a:rPr lang="en-US" sz="2000" dirty="0" smtClean="0"/>
              <a:t>Services for Veterans web page</a:t>
            </a:r>
          </a:p>
          <a:p>
            <a:pPr lvl="3" eaLnBrk="1" hangingPunct="1"/>
            <a:r>
              <a:rPr lang="en-US" sz="2000" dirty="0" smtClean="0"/>
              <a:t>http://www.ndsu.nodak.edu/registrar/veterans/</a:t>
            </a:r>
          </a:p>
          <a:p>
            <a:pPr eaLnBrk="1" hangingPunct="1"/>
            <a:r>
              <a:rPr lang="en-US" sz="2000" dirty="0" smtClean="0"/>
              <a:t> </a:t>
            </a:r>
            <a:r>
              <a:rPr lang="en-US" sz="2400" dirty="0" smtClean="0"/>
              <a:t>Bruce Steele</a:t>
            </a:r>
          </a:p>
          <a:p>
            <a:pPr lvl="1" eaLnBrk="1" hangingPunct="1"/>
            <a:r>
              <a:rPr lang="en-US" sz="2000" dirty="0" smtClean="0"/>
              <a:t>Veteran’s Upward Bound</a:t>
            </a:r>
          </a:p>
          <a:p>
            <a:pPr lvl="2" eaLnBrk="1" hangingPunct="1"/>
            <a:r>
              <a:rPr lang="en-US" sz="1800" dirty="0" smtClean="0"/>
              <a:t>231-8543, </a:t>
            </a:r>
            <a:r>
              <a:rPr lang="en-US" sz="1800" dirty="0" smtClean="0">
                <a:hlinkClick r:id="rId5"/>
              </a:rPr>
              <a:t>Bruce.Steele@ndsu.edu</a:t>
            </a:r>
            <a:r>
              <a:rPr lang="en-US" sz="1800" dirty="0" smtClean="0"/>
              <a:t> </a:t>
            </a:r>
          </a:p>
          <a:p>
            <a:pPr lvl="2" eaLnBrk="1" hangingPunct="1"/>
            <a:r>
              <a:rPr lang="en-US" sz="2000" dirty="0" smtClean="0"/>
              <a:t>Prepare veteran’s for postsecondary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5344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Student Veterans…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          </a:t>
            </a:r>
            <a:r>
              <a:rPr lang="en-US" sz="3200" b="1" i="1" dirty="0" smtClean="0">
                <a:latin typeface="Arial" charset="0"/>
              </a:rPr>
              <a:t>Not your Average College Student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73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Non traditional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May have more responsibilities (spouse, kids, military duties)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Different life experiences (military training, deployments, etc.)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May be struggling with after effects of deployments (emotional, physical, social, and occupational)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</a:rPr>
              <a:t>Resources at NDSU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Bunnie</a:t>
            </a:r>
            <a:r>
              <a:rPr lang="en-US" dirty="0" smtClean="0"/>
              <a:t> Johnson-</a:t>
            </a:r>
            <a:r>
              <a:rPr lang="en-US" dirty="0" err="1" smtClean="0"/>
              <a:t>Messelt</a:t>
            </a:r>
            <a:endParaRPr lang="en-US" dirty="0" smtClean="0"/>
          </a:p>
          <a:p>
            <a:pPr lvl="1" eaLnBrk="1" hangingPunct="1"/>
            <a:r>
              <a:rPr lang="en-US" dirty="0" smtClean="0"/>
              <a:t>Director Disability Services</a:t>
            </a:r>
          </a:p>
          <a:p>
            <a:pPr lvl="2" eaLnBrk="1" hangingPunct="1"/>
            <a:r>
              <a:rPr lang="en-US" dirty="0" smtClean="0"/>
              <a:t>231-7198, </a:t>
            </a:r>
            <a:r>
              <a:rPr lang="en-US" dirty="0" smtClean="0">
                <a:hlinkClick r:id="rId2"/>
              </a:rPr>
              <a:t>Bunnie.Johnson-Messelt@ndsu.edu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Justin Grams</a:t>
            </a:r>
          </a:p>
          <a:p>
            <a:pPr lvl="1" eaLnBrk="1" hangingPunct="1"/>
            <a:r>
              <a:rPr lang="en-US" dirty="0" smtClean="0"/>
              <a:t>Assistant Director of Admission</a:t>
            </a:r>
          </a:p>
          <a:p>
            <a:pPr lvl="1" eaLnBrk="1" hangingPunct="1"/>
            <a:r>
              <a:rPr lang="en-US" dirty="0" smtClean="0"/>
              <a:t>Advisor, Armed Forces Association</a:t>
            </a:r>
          </a:p>
          <a:p>
            <a:pPr lvl="2" eaLnBrk="1" hangingPunct="1"/>
            <a:r>
              <a:rPr lang="en-US" dirty="0" smtClean="0"/>
              <a:t>231-8698, </a:t>
            </a:r>
            <a:r>
              <a:rPr lang="en-US" dirty="0" smtClean="0">
                <a:hlinkClick r:id="rId3"/>
              </a:rPr>
              <a:t>Justin.Grams@ndsu.edu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Doug Monroe</a:t>
            </a:r>
          </a:p>
          <a:p>
            <a:pPr lvl="1" eaLnBrk="1" hangingPunct="1"/>
            <a:r>
              <a:rPr lang="en-US" dirty="0"/>
              <a:t>Faculty Member</a:t>
            </a:r>
          </a:p>
          <a:p>
            <a:pPr lvl="1" eaLnBrk="1" hangingPunct="1"/>
            <a:r>
              <a:rPr lang="en-US" sz="2400" dirty="0">
                <a:solidFill>
                  <a:schemeClr val="accent1"/>
                </a:solidFill>
              </a:rPr>
              <a:t>231-8498,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Douglas.Monroe@ndsu.edu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eaLnBrk="1" hangingPunct="1">
              <a:buFont typeface="Georgia" pitchFamily="18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Armed Forces Association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763000" cy="434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Provide a support structure for veterans adjusting to the university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Help ease the transition to college campus</a:t>
            </a:r>
          </a:p>
          <a:p>
            <a:pPr eaLnBrk="1" hangingPunct="1">
              <a:buFont typeface="Georgia" pitchFamily="18" charset="0"/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Raise awareness of veterans’ issues</a:t>
            </a:r>
          </a:p>
          <a:p>
            <a:pPr eaLnBrk="1" hangingPunct="1">
              <a:buFont typeface="Georgia" pitchFamily="18" charset="0"/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Work with University administration to meet the needs of student veterans</a:t>
            </a:r>
          </a:p>
        </p:txBody>
      </p:sp>
      <p:pic>
        <p:nvPicPr>
          <p:cNvPr id="4" name="Picture 7" descr="n7010688745_35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52117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3</a:t>
            </a:r>
            <a:r>
              <a:rPr lang="en-US" sz="1800" dirty="0" smtClean="0"/>
              <a:t> "GI Blues"  </a:t>
            </a:r>
            <a:r>
              <a:rPr lang="en-US" sz="1800" dirty="0" smtClean="0">
                <a:hlinkClick r:id="rId2"/>
              </a:rPr>
              <a:t>http://chronicle.com/free/v51/i36/36a03101.htm</a:t>
            </a:r>
            <a:r>
              <a:rPr lang="en-US" sz="18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4 </a:t>
            </a:r>
            <a:r>
              <a:rPr lang="en-US" sz="1800" dirty="0" smtClean="0"/>
              <a:t>Department of Defense Deployments, as of Oct. 31, 2007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 smtClean="0"/>
              <a:t>	Reference: http://www1.va.gov/opa/fact/statesum/riss.asp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5</a:t>
            </a:r>
            <a:r>
              <a:rPr lang="en-US" sz="1800" dirty="0" smtClean="0"/>
              <a:t>  Majority of photos and captions come from chain emails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6 </a:t>
            </a:r>
            <a:r>
              <a:rPr lang="en-US" sz="1800" dirty="0" smtClean="0"/>
              <a:t>VA Certifying Officials at each college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7 </a:t>
            </a:r>
            <a:r>
              <a:rPr lang="en-US" sz="1800" dirty="0" smtClean="0"/>
              <a:t>Seal, K.H., </a:t>
            </a:r>
            <a:r>
              <a:rPr lang="en-US" sz="1800" dirty="0" err="1" smtClean="0"/>
              <a:t>Bertenthal</a:t>
            </a:r>
            <a:r>
              <a:rPr lang="en-US" sz="1800" dirty="0" smtClean="0"/>
              <a:t>, D., Miner, C.R., </a:t>
            </a:r>
            <a:r>
              <a:rPr lang="en-US" sz="1800" dirty="0" err="1" smtClean="0"/>
              <a:t>Saunak</a:t>
            </a:r>
            <a:r>
              <a:rPr lang="en-US" sz="1800" dirty="0" smtClean="0"/>
              <a:t>, S., &amp; </a:t>
            </a:r>
            <a:r>
              <a:rPr lang="en-US" sz="1800" dirty="0" err="1" smtClean="0"/>
              <a:t>Marmar</a:t>
            </a:r>
            <a:r>
              <a:rPr lang="en-US" sz="1800" dirty="0" smtClean="0"/>
              <a:t>, C. (2007).  Bringing the War Back Home, </a:t>
            </a:r>
            <a:r>
              <a:rPr lang="en-US" sz="1800" i="1" dirty="0" smtClean="0"/>
              <a:t>Archives of Internal Medicine, 167</a:t>
            </a:r>
            <a:r>
              <a:rPr lang="en-US" sz="1800" dirty="0" smtClean="0"/>
              <a:t>, 476-482.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8 </a:t>
            </a:r>
            <a:r>
              <a:rPr lang="en-US" sz="1800" dirty="0" smtClean="0"/>
              <a:t>Milliken, C.S., </a:t>
            </a:r>
            <a:r>
              <a:rPr lang="en-US" sz="1800" dirty="0" err="1" smtClean="0"/>
              <a:t>Auchterlonie</a:t>
            </a:r>
            <a:r>
              <a:rPr lang="en-US" sz="1800" dirty="0" smtClean="0"/>
              <a:t>, J.L., &amp; </a:t>
            </a:r>
            <a:r>
              <a:rPr lang="en-US" sz="1800" dirty="0" err="1" smtClean="0"/>
              <a:t>Hoge</a:t>
            </a:r>
            <a:r>
              <a:rPr lang="en-US" sz="1800" dirty="0" smtClean="0"/>
              <a:t>, C.W.(November 14, 2007).  Longitudinal Assessment of Mental  Health Problems among Active and Reserve Component Solders Returning from the Iraq War.  </a:t>
            </a:r>
            <a:r>
              <a:rPr lang="en-US" sz="1800" i="1" dirty="0" smtClean="0"/>
              <a:t>JAMA, 298</a:t>
            </a:r>
            <a:r>
              <a:rPr lang="en-US" sz="1800" dirty="0" smtClean="0"/>
              <a:t> (18), 2141-2148.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  9 </a:t>
            </a:r>
            <a:r>
              <a:rPr lang="en-US" sz="1800" dirty="0" err="1" smtClean="0"/>
              <a:t>Whealin</a:t>
            </a:r>
            <a:r>
              <a:rPr lang="en-US" sz="1800" dirty="0" smtClean="0"/>
              <a:t>, J.M. (2004).  Warzone-related stress reactions:  What veterans need to know. A National Center for PTSD Fact Sheet.  </a:t>
            </a:r>
            <a:r>
              <a:rPr lang="en-US" sz="1800" i="1" dirty="0" smtClean="0"/>
              <a:t>Iraq War Clinician Guide</a:t>
            </a:r>
            <a:r>
              <a:rPr lang="en-US" sz="1800" dirty="0" smtClean="0"/>
              <a:t>. Department of Veteran’s Affairs, National Center for PTSD.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10 </a:t>
            </a:r>
            <a:r>
              <a:rPr lang="en-US" sz="1800" dirty="0" smtClean="0"/>
              <a:t>Suggestions adapted from: </a:t>
            </a:r>
            <a:r>
              <a:rPr lang="en-US" sz="1800" dirty="0" smtClean="0">
                <a:hlinkClick r:id="rId3"/>
              </a:rPr>
              <a:t>www.utexas.edu/student/cmhc/booklets/veterans/soldtostudbro.htm</a:t>
            </a: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aseline="30000" dirty="0" smtClean="0"/>
              <a:t>11 </a:t>
            </a:r>
            <a:r>
              <a:rPr lang="en-US" sz="1800" dirty="0" smtClean="0"/>
              <a:t>Supportive Education for the Returning Veteran (SERV) Cleveland State University  http://www.csuohio.edu/serv/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800" b="1" dirty="0" smtClean="0"/>
              <a:t>When a service member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800" b="1" dirty="0" smtClean="0"/>
              <a:t>comes home, he/she may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800" b="1" dirty="0" smtClean="0"/>
              <a:t>find it hard....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609600"/>
            <a:ext cx="89154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... to listen to his son whine about being bored.</a:t>
            </a:r>
            <a:r>
              <a:rPr lang="en-US" sz="2800" baseline="30000" dirty="0" smtClean="0">
                <a:latin typeface="Arial" charset="0"/>
              </a:rPr>
              <a:t>5</a:t>
            </a:r>
          </a:p>
        </p:txBody>
      </p:sp>
      <p:pic>
        <p:nvPicPr>
          <p:cNvPr id="9219" name="Picture 4" descr="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722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09600"/>
            <a:ext cx="84582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</a:rPr>
              <a:t>... to keep from ridiculing someone who complains about hot weather. </a:t>
            </a:r>
            <a:r>
              <a:rPr lang="en-US" sz="3600" baseline="30000" dirty="0" smtClean="0">
                <a:latin typeface="Arial" charset="0"/>
              </a:rPr>
              <a:t>5</a:t>
            </a:r>
            <a:r>
              <a:rPr lang="en-US" dirty="0" smtClean="0">
                <a:latin typeface="Arial" charset="0"/>
              </a:rPr>
              <a:t> </a:t>
            </a:r>
          </a:p>
        </p:txBody>
      </p:sp>
      <p:pic>
        <p:nvPicPr>
          <p:cNvPr id="10243" name="Picture 4" descr="untitle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38313"/>
            <a:ext cx="66294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03b901c819e3$becc9bd0$bd4cbf44@Claudett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267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" y="7620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... to </a:t>
            </a:r>
            <a:r>
              <a:rPr lang="en-US" sz="2800" b="1" dirty="0">
                <a:solidFill>
                  <a:schemeClr val="bg1"/>
                </a:solidFill>
              </a:rPr>
              <a:t>be understanding when a co-worker or class mate complains about a bad night's sleep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5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pic>
        <p:nvPicPr>
          <p:cNvPr id="11269" name="Picture 5" descr="untitle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4343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838200"/>
            <a:ext cx="8763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>
                <a:latin typeface="Arial" charset="0"/>
              </a:rPr>
              <a:t>... to be tolerant of people who complain about the hassle of getting ready for work. </a:t>
            </a:r>
            <a:r>
              <a:rPr lang="en-US" sz="2700" baseline="30000" dirty="0" smtClean="0">
                <a:solidFill>
                  <a:schemeClr val="tx1"/>
                </a:solidFill>
              </a:rPr>
              <a:t>5</a:t>
            </a:r>
            <a:r>
              <a:rPr lang="en-US" sz="3100" dirty="0" smtClean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endParaRPr lang="en-US" sz="3200" dirty="0" smtClean="0">
              <a:latin typeface="Arial" charset="0"/>
            </a:endParaRPr>
          </a:p>
        </p:txBody>
      </p:sp>
      <p:pic>
        <p:nvPicPr>
          <p:cNvPr id="12291" name="Picture 4" descr="untitle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2484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685800"/>
            <a:ext cx="8229600" cy="952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</a:rPr>
              <a:t>... to be sympathetic when someone says how hard it is to have a new baby in the house. 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3315" name="Picture 4" descr="ATT00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057400"/>
            <a:ext cx="603408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ndsu-template9</Template>
  <TotalTime>3829</TotalTime>
  <Words>1038</Words>
  <Application>Microsoft Office PowerPoint</Application>
  <PresentationFormat>On-screen Show (4:3)</PresentationFormat>
  <Paragraphs>170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PowerPoint Presentation</vt:lpstr>
      <vt:lpstr>NDSU Student Veterans</vt:lpstr>
      <vt:lpstr>Student Veterans…           Not your Average College Student</vt:lpstr>
      <vt:lpstr>PowerPoint Presentation</vt:lpstr>
      <vt:lpstr>... to listen to his son whine about being bored.5</vt:lpstr>
      <vt:lpstr>... to keep from ridiculing someone who complains about hot weather. 5 </vt:lpstr>
      <vt:lpstr>PowerPoint Presentation</vt:lpstr>
      <vt:lpstr>... to be tolerant of people who complain about the hassle of getting ready for work. 5  </vt:lpstr>
      <vt:lpstr>... to be sympathetic when someone says how hard it is to have a new baby in the house. 5</vt:lpstr>
      <vt:lpstr>… to control her emotions when she hears someone say that the war is about oil. 5</vt:lpstr>
      <vt:lpstr>... to control his panic when his wife tells him he needs to drive slower. 5</vt:lpstr>
      <vt:lpstr>... to be happy for a friend's new hot tub. 5 </vt:lpstr>
      <vt:lpstr>…to sleep through the night.5</vt:lpstr>
      <vt:lpstr>… to forget the things he has seen and done. 5</vt:lpstr>
      <vt:lpstr>… to feel comfortable with a stranger behind her. 5</vt:lpstr>
      <vt:lpstr>... to be civil to people who complain about their schoolwork. 5 </vt:lpstr>
      <vt:lpstr>… not to startle to loud noises.5</vt:lpstr>
      <vt:lpstr>… to make new friends.5</vt:lpstr>
      <vt:lpstr>… to remember what it was like to be carefree.5</vt:lpstr>
      <vt:lpstr>Coming Home:  After Effects of a Deployment</vt:lpstr>
      <vt:lpstr>Physical Injuries/Conditions</vt:lpstr>
      <vt:lpstr>Combat Stress Injuries 7-8</vt:lpstr>
      <vt:lpstr>PowerPoint Presentation</vt:lpstr>
      <vt:lpstr>Typical Readjustment Challenges</vt:lpstr>
      <vt:lpstr>What You May See in Your Classroom or Office</vt:lpstr>
      <vt:lpstr>Suggestions for faculty and staff…</vt:lpstr>
      <vt:lpstr>Suggestions for faculty and staff…</vt:lpstr>
      <vt:lpstr>Keep this in mind…</vt:lpstr>
      <vt:lpstr>Resources at NDSU</vt:lpstr>
      <vt:lpstr>Resources at NDSU</vt:lpstr>
      <vt:lpstr>Armed Forces Association</vt:lpstr>
      <vt:lpstr> References</vt:lpstr>
    </vt:vector>
  </TitlesOfParts>
  <Company>Providence VA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vhaprolambej</dc:creator>
  <cp:lastModifiedBy>Andrew J. Klein</cp:lastModifiedBy>
  <cp:revision>196</cp:revision>
  <dcterms:created xsi:type="dcterms:W3CDTF">2007-11-01T13:04:14Z</dcterms:created>
  <dcterms:modified xsi:type="dcterms:W3CDTF">2010-11-04T19:30:43Z</dcterms:modified>
</cp:coreProperties>
</file>