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9"/>
  </p:handoutMasterIdLst>
  <p:sldIdLst>
    <p:sldId id="257" r:id="rId2"/>
    <p:sldId id="258" r:id="rId3"/>
    <p:sldId id="275" r:id="rId4"/>
    <p:sldId id="263" r:id="rId5"/>
    <p:sldId id="276" r:id="rId6"/>
    <p:sldId id="264" r:id="rId7"/>
    <p:sldId id="265" r:id="rId8"/>
    <p:sldId id="266" r:id="rId9"/>
    <p:sldId id="268" r:id="rId10"/>
    <p:sldId id="274" r:id="rId11"/>
    <p:sldId id="267" r:id="rId12"/>
    <p:sldId id="261" r:id="rId13"/>
    <p:sldId id="262" r:id="rId14"/>
    <p:sldId id="259" r:id="rId15"/>
    <p:sldId id="269" r:id="rId16"/>
    <p:sldId id="271" r:id="rId17"/>
    <p:sldId id="273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009900"/>
    <a:srgbClr val="008000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-132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3173DD60-E8BC-4AF3-9BC4-F2EF116B55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A527BA-597D-47D7-8490-E653ACB9F0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91A49-DC15-42A8-8574-F314A1B148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5747EC-0022-409A-BD30-5624C1E77A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01563F-582C-421D-93E3-ED7E2B0C4A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9388A5-89E5-4B45-BFFD-C7423C6473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349B8-B1C8-4073-9D97-EE340A40D7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C56078-1F6C-42F1-B750-20D1EE6C5E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4BBA5-5E10-4C42-B328-728272B931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D65E3D-0476-425A-8C96-ABB3919FF2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E69E03-F47D-4DE4-BC5D-DF655F8740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97E185-EEF3-40DF-B9C2-CA6123B677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D552FA-AD5C-4626-BE2E-13FB2D1AD8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60A928AC-AC32-40E7-906F-AFCEDD2718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2133600" y="5334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Chap 4. Growth and Metabolism</a:t>
            </a:r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304800" y="1066800"/>
            <a:ext cx="8534400" cy="410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spcBef>
                <a:spcPct val="50000"/>
              </a:spcBef>
              <a:buFontTx/>
              <a:buAutoNum type="romanUcPeriod"/>
              <a:tabLst>
                <a:tab pos="571500" algn="l"/>
                <a:tab pos="750888" algn="l"/>
                <a:tab pos="1028700" algn="l"/>
                <a:tab pos="1257300" algn="l"/>
                <a:tab pos="1600200" algn="l"/>
                <a:tab pos="1779588" algn="l"/>
                <a:tab pos="2286000" algn="l"/>
                <a:tab pos="2514600" algn="l"/>
                <a:tab pos="2693988" algn="l"/>
              </a:tabLst>
            </a:pPr>
            <a:r>
              <a:rPr lang="en-US" sz="2000" b="1" dirty="0"/>
              <a:t>Terminology</a:t>
            </a:r>
          </a:p>
          <a:p>
            <a:pPr marL="228600" indent="-228600">
              <a:spcBef>
                <a:spcPct val="50000"/>
              </a:spcBef>
              <a:tabLst>
                <a:tab pos="571500" algn="l"/>
                <a:tab pos="750888" algn="l"/>
                <a:tab pos="1028700" algn="l"/>
                <a:tab pos="1257300" algn="l"/>
                <a:tab pos="1600200" algn="l"/>
                <a:tab pos="1779588" algn="l"/>
                <a:tab pos="2286000" algn="l"/>
                <a:tab pos="2514600" algn="l"/>
                <a:tab pos="2693988" algn="l"/>
              </a:tabLst>
            </a:pPr>
            <a:r>
              <a:rPr lang="en-US" sz="2000" b="1" dirty="0"/>
              <a:t>	1.	Growth – </a:t>
            </a:r>
            <a:r>
              <a:rPr lang="en-US" sz="2000" b="1" dirty="0">
                <a:solidFill>
                  <a:srgbClr val="FF3300"/>
                </a:solidFill>
              </a:rPr>
              <a:t>Irreversible increase in size</a:t>
            </a:r>
          </a:p>
          <a:p>
            <a:pPr marL="228600" indent="-228600">
              <a:spcBef>
                <a:spcPct val="50000"/>
              </a:spcBef>
              <a:tabLst>
                <a:tab pos="571500" algn="l"/>
                <a:tab pos="750888" algn="l"/>
                <a:tab pos="1028700" algn="l"/>
                <a:tab pos="1257300" algn="l"/>
                <a:tab pos="1600200" algn="l"/>
                <a:tab pos="1779588" algn="l"/>
                <a:tab pos="2286000" algn="l"/>
                <a:tab pos="2514600" algn="l"/>
                <a:tab pos="2693988" algn="l"/>
              </a:tabLst>
            </a:pPr>
            <a:r>
              <a:rPr lang="en-US" sz="2000" b="1" dirty="0"/>
              <a:t>	2. 	Development:</a:t>
            </a:r>
          </a:p>
          <a:p>
            <a:pPr marL="228600" indent="-228600">
              <a:lnSpc>
                <a:spcPct val="65000"/>
              </a:lnSpc>
              <a:spcBef>
                <a:spcPct val="50000"/>
              </a:spcBef>
              <a:tabLst>
                <a:tab pos="571500" algn="l"/>
                <a:tab pos="750888" algn="l"/>
                <a:tab pos="1028700" algn="l"/>
                <a:tab pos="1257300" algn="l"/>
                <a:tab pos="1600200" algn="l"/>
                <a:tab pos="1779588" algn="l"/>
                <a:tab pos="2286000" algn="l"/>
                <a:tab pos="2514600" algn="l"/>
                <a:tab pos="2693988" algn="l"/>
              </a:tabLst>
            </a:pPr>
            <a:r>
              <a:rPr lang="en-US" sz="2000" b="1" dirty="0"/>
              <a:t>		</a:t>
            </a:r>
            <a:r>
              <a:rPr lang="en-US" sz="2000" b="1" dirty="0">
                <a:solidFill>
                  <a:srgbClr val="FF3300"/>
                </a:solidFill>
              </a:rPr>
              <a:t>Morphogenesis - Morphological and anatomical development</a:t>
            </a:r>
          </a:p>
          <a:p>
            <a:pPr marL="228600" indent="-228600">
              <a:spcBef>
                <a:spcPct val="50000"/>
              </a:spcBef>
              <a:tabLst>
                <a:tab pos="571500" algn="l"/>
                <a:tab pos="750888" algn="l"/>
                <a:tab pos="1028700" algn="l"/>
                <a:tab pos="1257300" algn="l"/>
                <a:tab pos="1600200" algn="l"/>
                <a:tab pos="1779588" algn="l"/>
                <a:tab pos="2286000" algn="l"/>
                <a:tab pos="2514600" algn="l"/>
                <a:tab pos="2693988" algn="l"/>
              </a:tabLst>
            </a:pPr>
            <a:r>
              <a:rPr lang="en-US" sz="2000" b="1" dirty="0">
                <a:solidFill>
                  <a:srgbClr val="FF3300"/>
                </a:solidFill>
              </a:rPr>
              <a:t>		Differentiation - Physiological and biochemical specialization 								</a:t>
            </a:r>
            <a:r>
              <a:rPr lang="en-US" sz="2000" b="1" dirty="0" smtClean="0">
                <a:solidFill>
                  <a:srgbClr val="FF3300"/>
                </a:solidFill>
              </a:rPr>
              <a:t>	of </a:t>
            </a:r>
            <a:r>
              <a:rPr lang="en-US" sz="2000" b="1" dirty="0">
                <a:solidFill>
                  <a:srgbClr val="FF3300"/>
                </a:solidFill>
              </a:rPr>
              <a:t>plant tissues</a:t>
            </a:r>
            <a:r>
              <a:rPr lang="en-US" sz="2000" b="1" dirty="0"/>
              <a:t> </a:t>
            </a:r>
          </a:p>
          <a:p>
            <a:pPr marL="228600" indent="-228600">
              <a:spcBef>
                <a:spcPct val="50000"/>
              </a:spcBef>
              <a:tabLst>
                <a:tab pos="571500" algn="l"/>
                <a:tab pos="750888" algn="l"/>
                <a:tab pos="1028700" algn="l"/>
                <a:tab pos="1257300" algn="l"/>
                <a:tab pos="1600200" algn="l"/>
                <a:tab pos="1779588" algn="l"/>
                <a:tab pos="2286000" algn="l"/>
                <a:tab pos="2514600" algn="l"/>
                <a:tab pos="2693988" algn="l"/>
              </a:tabLst>
            </a:pPr>
            <a:r>
              <a:rPr lang="en-US" sz="2000" b="1" dirty="0"/>
              <a:t>	3. 	Metabolism:	Synthesis and degradation of organic 								</a:t>
            </a:r>
            <a:r>
              <a:rPr lang="en-US" sz="2000" b="1" dirty="0" smtClean="0"/>
              <a:t>	compounds</a:t>
            </a:r>
            <a:endParaRPr lang="en-US" sz="2000" b="1" dirty="0"/>
          </a:p>
          <a:p>
            <a:pPr marL="228600" indent="-228600">
              <a:spcBef>
                <a:spcPct val="50000"/>
              </a:spcBef>
              <a:tabLst>
                <a:tab pos="571500" algn="l"/>
                <a:tab pos="750888" algn="l"/>
                <a:tab pos="1028700" algn="l"/>
                <a:tab pos="1257300" algn="l"/>
                <a:tab pos="1600200" algn="l"/>
                <a:tab pos="1779588" algn="l"/>
                <a:tab pos="2286000" algn="l"/>
                <a:tab pos="2514600" algn="l"/>
                <a:tab pos="2693988" algn="l"/>
              </a:tabLst>
            </a:pPr>
            <a:r>
              <a:rPr lang="en-US" sz="2000" b="1" dirty="0"/>
              <a:t>		</a:t>
            </a:r>
            <a:r>
              <a:rPr lang="en-US" sz="2000" b="1" dirty="0">
                <a:solidFill>
                  <a:srgbClr val="FF3300"/>
                </a:solidFill>
              </a:rPr>
              <a:t>Anabolism - synthesis</a:t>
            </a:r>
          </a:p>
          <a:p>
            <a:pPr marL="228600" indent="-228600">
              <a:spcBef>
                <a:spcPct val="50000"/>
              </a:spcBef>
              <a:tabLst>
                <a:tab pos="571500" algn="l"/>
                <a:tab pos="750888" algn="l"/>
                <a:tab pos="1028700" algn="l"/>
                <a:tab pos="1257300" algn="l"/>
                <a:tab pos="1600200" algn="l"/>
                <a:tab pos="1779588" algn="l"/>
                <a:tab pos="2286000" algn="l"/>
                <a:tab pos="2514600" algn="l"/>
                <a:tab pos="2693988" algn="l"/>
              </a:tabLst>
            </a:pPr>
            <a:r>
              <a:rPr lang="en-US" sz="2000" b="1" dirty="0">
                <a:solidFill>
                  <a:srgbClr val="FF3300"/>
                </a:solidFill>
              </a:rPr>
              <a:t>		Catabolism </a:t>
            </a:r>
            <a:r>
              <a:rPr lang="en-US" sz="2000" b="1" dirty="0" smtClean="0">
                <a:solidFill>
                  <a:srgbClr val="FF3300"/>
                </a:solidFill>
              </a:rPr>
              <a:t>– degradation (breakdown)</a:t>
            </a:r>
            <a:endParaRPr lang="en-US" sz="2000" b="1" dirty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04800" y="228600"/>
            <a:ext cx="8763000" cy="63246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buFontTx/>
              <a:buAutoNum type="romanUcPeriod" startAt="2"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32175" algn="l"/>
                <a:tab pos="3657600" algn="l"/>
                <a:tab pos="3883025" algn="l"/>
                <a:tab pos="4797425" algn="l"/>
                <a:tab pos="5035550" algn="l"/>
              </a:tabLst>
            </a:pPr>
            <a:r>
              <a:rPr lang="en-US" sz="2000" b="1" dirty="0" smtClean="0"/>
              <a:t> Major Chemical Processes of Plants</a:t>
            </a:r>
          </a:p>
          <a:p>
            <a:pPr algn="l" eaLnBrk="1" hangingPunct="1">
              <a:lnSpc>
                <a:spcPct val="90000"/>
              </a:lnSpc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32175" algn="l"/>
                <a:tab pos="3657600" algn="l"/>
                <a:tab pos="3883025" algn="l"/>
                <a:tab pos="4797425" algn="l"/>
                <a:tab pos="5035550" algn="l"/>
              </a:tabLst>
            </a:pPr>
            <a:r>
              <a:rPr lang="en-US" sz="2000" b="1" dirty="0" smtClean="0"/>
              <a:t>	1.  Photosynthesis</a:t>
            </a:r>
          </a:p>
          <a:p>
            <a:pPr algn="l" eaLnBrk="1" hangingPunct="1">
              <a:lnSpc>
                <a:spcPct val="90000"/>
              </a:lnSpc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32175" algn="l"/>
                <a:tab pos="3657600" algn="l"/>
                <a:tab pos="3883025" algn="l"/>
                <a:tab pos="4797425" algn="l"/>
                <a:tab pos="5035550" algn="l"/>
              </a:tabLst>
            </a:pPr>
            <a:r>
              <a:rPr lang="en-US" sz="2000" b="1" dirty="0" smtClean="0"/>
              <a:t>															      </a:t>
            </a:r>
            <a:r>
              <a:rPr lang="en-US" sz="1600" b="1" dirty="0" smtClean="0">
                <a:solidFill>
                  <a:srgbClr val="009900"/>
                </a:solidFill>
              </a:rPr>
              <a:t>Chlorophyll</a:t>
            </a:r>
            <a:endParaRPr lang="en-US" sz="1600" b="1" dirty="0" smtClean="0">
              <a:solidFill>
                <a:srgbClr val="008000"/>
              </a:solidFill>
            </a:endParaRPr>
          </a:p>
          <a:p>
            <a:pPr algn="l" eaLnBrk="1" hangingPunct="1">
              <a:lnSpc>
                <a:spcPct val="90000"/>
              </a:lnSpc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32175" algn="l"/>
                <a:tab pos="3657600" algn="l"/>
                <a:tab pos="3883025" algn="l"/>
                <a:tab pos="4797425" algn="l"/>
                <a:tab pos="5035550" algn="l"/>
              </a:tabLst>
            </a:pPr>
            <a:r>
              <a:rPr lang="en-US" sz="2000" b="1" dirty="0" smtClean="0"/>
              <a:t>		</a:t>
            </a:r>
            <a:r>
              <a:rPr lang="en-US" sz="2000" b="1" dirty="0" smtClean="0">
                <a:solidFill>
                  <a:srgbClr val="FF3300"/>
                </a:solidFill>
              </a:rPr>
              <a:t>12 H</a:t>
            </a:r>
            <a:r>
              <a:rPr lang="en-US" sz="2000" b="1" baseline="-12000" dirty="0" smtClean="0">
                <a:solidFill>
                  <a:srgbClr val="FF3300"/>
                </a:solidFill>
              </a:rPr>
              <a:t>2</a:t>
            </a:r>
            <a:r>
              <a:rPr lang="en-US" sz="2000" b="1" dirty="0" smtClean="0">
                <a:solidFill>
                  <a:srgbClr val="FF3300"/>
                </a:solidFill>
              </a:rPr>
              <a:t>O  +  6 CO</a:t>
            </a:r>
            <a:r>
              <a:rPr lang="en-US" sz="2000" b="1" baseline="-12000" dirty="0" smtClean="0">
                <a:solidFill>
                  <a:srgbClr val="FF3300"/>
                </a:solidFill>
              </a:rPr>
              <a:t>2</a:t>
            </a:r>
            <a:r>
              <a:rPr lang="en-US" sz="2000" b="1" dirty="0" smtClean="0">
                <a:solidFill>
                  <a:srgbClr val="FF3300"/>
                </a:solidFill>
              </a:rPr>
              <a:t>   +  Light   </a:t>
            </a:r>
            <a:r>
              <a:rPr lang="en-US" sz="2000" b="1" dirty="0" smtClean="0">
                <a:solidFill>
                  <a:srgbClr val="FF3300"/>
                </a:solidFill>
                <a:cs typeface="Arial" charset="0"/>
              </a:rPr>
              <a:t>--------------</a:t>
            </a:r>
            <a:r>
              <a:rPr lang="en-US" sz="1800" b="1" dirty="0" smtClean="0">
                <a:solidFill>
                  <a:srgbClr val="FF3300"/>
                </a:solidFill>
                <a:cs typeface="Arial" charset="0"/>
              </a:rPr>
              <a:t>►</a:t>
            </a:r>
            <a:r>
              <a:rPr lang="en-US" sz="2000" b="1" dirty="0" smtClean="0">
                <a:solidFill>
                  <a:srgbClr val="FF3300"/>
                </a:solidFill>
                <a:sym typeface="Wingdings" pitchFamily="2" charset="2"/>
              </a:rPr>
              <a:t> C</a:t>
            </a:r>
            <a:r>
              <a:rPr lang="en-US" sz="2000" b="1" baseline="-12000" dirty="0" smtClean="0">
                <a:solidFill>
                  <a:srgbClr val="FF3300"/>
                </a:solidFill>
                <a:sym typeface="Wingdings" pitchFamily="2" charset="2"/>
              </a:rPr>
              <a:t>6</a:t>
            </a:r>
            <a:r>
              <a:rPr lang="en-US" sz="2000" b="1" dirty="0" smtClean="0">
                <a:solidFill>
                  <a:srgbClr val="FF3300"/>
                </a:solidFill>
                <a:sym typeface="Wingdings" pitchFamily="2" charset="2"/>
              </a:rPr>
              <a:t>H</a:t>
            </a:r>
            <a:r>
              <a:rPr lang="en-US" sz="2000" b="1" baseline="-12000" dirty="0" smtClean="0">
                <a:solidFill>
                  <a:srgbClr val="FF3300"/>
                </a:solidFill>
                <a:sym typeface="Wingdings" pitchFamily="2" charset="2"/>
              </a:rPr>
              <a:t>12</a:t>
            </a:r>
            <a:r>
              <a:rPr lang="en-US" sz="2000" b="1" dirty="0" smtClean="0">
                <a:solidFill>
                  <a:srgbClr val="FF3300"/>
                </a:solidFill>
                <a:sym typeface="Wingdings" pitchFamily="2" charset="2"/>
              </a:rPr>
              <a:t>O</a:t>
            </a:r>
            <a:r>
              <a:rPr lang="en-US" sz="2000" b="1" baseline="-12000" dirty="0" smtClean="0">
                <a:solidFill>
                  <a:srgbClr val="FF3300"/>
                </a:solidFill>
                <a:sym typeface="Wingdings" pitchFamily="2" charset="2"/>
              </a:rPr>
              <a:t>6</a:t>
            </a:r>
            <a:r>
              <a:rPr lang="en-US" sz="2000" b="1" dirty="0" smtClean="0">
                <a:solidFill>
                  <a:srgbClr val="FF3300"/>
                </a:solidFill>
                <a:sym typeface="Wingdings" pitchFamily="2" charset="2"/>
              </a:rPr>
              <a:t> + 6 O</a:t>
            </a:r>
            <a:r>
              <a:rPr lang="en-US" sz="2000" b="1" baseline="-12000" dirty="0" smtClean="0">
                <a:solidFill>
                  <a:srgbClr val="FF3300"/>
                </a:solidFill>
                <a:sym typeface="Wingdings" pitchFamily="2" charset="2"/>
              </a:rPr>
              <a:t>2</a:t>
            </a:r>
            <a:r>
              <a:rPr lang="en-US" sz="2000" b="1" dirty="0" smtClean="0">
                <a:solidFill>
                  <a:srgbClr val="FF3300"/>
                </a:solidFill>
                <a:sym typeface="Wingdings" pitchFamily="2" charset="2"/>
              </a:rPr>
              <a:t> + 6 H</a:t>
            </a:r>
            <a:r>
              <a:rPr lang="en-US" sz="2000" b="1" baseline="-12000" dirty="0" smtClean="0">
                <a:solidFill>
                  <a:srgbClr val="FF3300"/>
                </a:solidFill>
                <a:sym typeface="Wingdings" pitchFamily="2" charset="2"/>
              </a:rPr>
              <a:t>2</a:t>
            </a:r>
            <a:r>
              <a:rPr lang="en-US" sz="2000" b="1" dirty="0" smtClean="0">
                <a:solidFill>
                  <a:srgbClr val="FF3300"/>
                </a:solidFill>
                <a:sym typeface="Wingdings" pitchFamily="2" charset="2"/>
              </a:rPr>
              <a:t>O</a:t>
            </a:r>
            <a:endParaRPr lang="en-US" sz="2000" b="1" baseline="-12000" dirty="0" smtClean="0">
              <a:solidFill>
                <a:srgbClr val="FF3300"/>
              </a:solidFill>
            </a:endParaRPr>
          </a:p>
          <a:p>
            <a:pPr algn="l" eaLnBrk="1" hangingPunct="1">
              <a:lnSpc>
                <a:spcPct val="50000"/>
              </a:lnSpc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32175" algn="l"/>
                <a:tab pos="3657600" algn="l"/>
                <a:tab pos="3883025" algn="l"/>
                <a:tab pos="4797425" algn="l"/>
                <a:tab pos="5035550" algn="l"/>
              </a:tabLst>
            </a:pPr>
            <a:r>
              <a:rPr lang="en-US" sz="2000" b="1" dirty="0" smtClean="0"/>
              <a:t>	      </a:t>
            </a:r>
            <a:r>
              <a:rPr lang="en-US" sz="1400" b="1" dirty="0" smtClean="0"/>
              <a:t>(Water)   (Carbon dioxide)  (Energy)    </a:t>
            </a:r>
            <a:r>
              <a:rPr lang="en-US" sz="1800" b="1" dirty="0" smtClean="0"/>
              <a:t> </a:t>
            </a:r>
            <a:r>
              <a:rPr lang="en-US" sz="1600" b="1" dirty="0" smtClean="0">
                <a:solidFill>
                  <a:srgbClr val="009900"/>
                </a:solidFill>
              </a:rPr>
              <a:t>Chloroplast</a:t>
            </a:r>
            <a:r>
              <a:rPr lang="en-US" sz="1800" b="1" dirty="0" smtClean="0"/>
              <a:t>   </a:t>
            </a:r>
            <a:r>
              <a:rPr lang="en-US" sz="1400" b="1" dirty="0" smtClean="0"/>
              <a:t>(Carbohydrate)  (Oxygen)    (Water)</a:t>
            </a:r>
          </a:p>
          <a:p>
            <a:pPr algn="l" eaLnBrk="1" hangingPunct="1">
              <a:lnSpc>
                <a:spcPct val="50000"/>
              </a:lnSpc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32175" algn="l"/>
                <a:tab pos="3657600" algn="l"/>
                <a:tab pos="3883025" algn="l"/>
                <a:tab pos="4797425" algn="l"/>
                <a:tab pos="5035550" algn="l"/>
              </a:tabLst>
            </a:pPr>
            <a:r>
              <a:rPr lang="en-US" sz="1800" b="1" dirty="0" smtClean="0"/>
              <a:t>						 								</a:t>
            </a:r>
          </a:p>
          <a:p>
            <a:pPr algn="l" eaLnBrk="1" hangingPunct="1">
              <a:lnSpc>
                <a:spcPct val="90000"/>
              </a:lnSpc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32175" algn="l"/>
                <a:tab pos="3657600" algn="l"/>
                <a:tab pos="3883025" algn="l"/>
                <a:tab pos="4797425" algn="l"/>
                <a:tab pos="5035550" algn="l"/>
              </a:tabLst>
            </a:pPr>
            <a:endParaRPr lang="en-US" sz="1800" b="1" dirty="0" smtClean="0"/>
          </a:p>
          <a:p>
            <a:pPr algn="l" eaLnBrk="1" hangingPunct="1">
              <a:lnSpc>
                <a:spcPct val="90000"/>
              </a:lnSpc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32175" algn="l"/>
                <a:tab pos="3657600" algn="l"/>
                <a:tab pos="3883025" algn="l"/>
                <a:tab pos="4797425" algn="l"/>
                <a:tab pos="5035550" algn="l"/>
              </a:tabLst>
            </a:pPr>
            <a:r>
              <a:rPr lang="en-US" sz="2000" b="1" dirty="0" smtClean="0"/>
              <a:t>	2.  Metabolism</a:t>
            </a:r>
          </a:p>
          <a:p>
            <a:pPr algn="l" eaLnBrk="1" hangingPunct="1">
              <a:lnSpc>
                <a:spcPct val="90000"/>
              </a:lnSpc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32175" algn="l"/>
                <a:tab pos="3657600" algn="l"/>
                <a:tab pos="3883025" algn="l"/>
                <a:tab pos="4797425" algn="l"/>
                <a:tab pos="5035550" algn="l"/>
              </a:tabLst>
            </a:pPr>
            <a:r>
              <a:rPr lang="en-US" sz="2000" b="1" dirty="0" smtClean="0"/>
              <a:t>													    </a:t>
            </a:r>
            <a:r>
              <a:rPr lang="en-US" sz="1600" b="1" dirty="0" smtClean="0">
                <a:solidFill>
                  <a:srgbClr val="009900"/>
                </a:solidFill>
              </a:rPr>
              <a:t>(Enzyme)</a:t>
            </a:r>
          </a:p>
          <a:p>
            <a:pPr algn="l" eaLnBrk="1" hangingPunct="1">
              <a:lnSpc>
                <a:spcPct val="90000"/>
              </a:lnSpc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32175" algn="l"/>
                <a:tab pos="3657600" algn="l"/>
                <a:tab pos="3883025" algn="l"/>
                <a:tab pos="4797425" algn="l"/>
                <a:tab pos="5035550" algn="l"/>
              </a:tabLst>
            </a:pPr>
            <a:r>
              <a:rPr lang="en-US" sz="2000" b="1" dirty="0" smtClean="0"/>
              <a:t>		 </a:t>
            </a:r>
            <a:r>
              <a:rPr lang="en-US" sz="2000" b="1" dirty="0" smtClean="0">
                <a:solidFill>
                  <a:srgbClr val="FF3300"/>
                </a:solidFill>
                <a:sym typeface="Wingdings" pitchFamily="2" charset="2"/>
              </a:rPr>
              <a:t>C</a:t>
            </a:r>
            <a:r>
              <a:rPr lang="en-US" sz="2000" b="1" baseline="-12000" dirty="0" smtClean="0">
                <a:solidFill>
                  <a:srgbClr val="FF3300"/>
                </a:solidFill>
                <a:sym typeface="Wingdings" pitchFamily="2" charset="2"/>
              </a:rPr>
              <a:t>6</a:t>
            </a:r>
            <a:r>
              <a:rPr lang="en-US" sz="2000" b="1" dirty="0" smtClean="0">
                <a:solidFill>
                  <a:srgbClr val="FF3300"/>
                </a:solidFill>
                <a:sym typeface="Wingdings" pitchFamily="2" charset="2"/>
              </a:rPr>
              <a:t>H</a:t>
            </a:r>
            <a:r>
              <a:rPr lang="en-US" sz="2000" b="1" baseline="-12000" dirty="0" smtClean="0">
                <a:solidFill>
                  <a:srgbClr val="FF3300"/>
                </a:solidFill>
                <a:sym typeface="Wingdings" pitchFamily="2" charset="2"/>
              </a:rPr>
              <a:t>12</a:t>
            </a:r>
            <a:r>
              <a:rPr lang="en-US" sz="2000" b="1" dirty="0" smtClean="0">
                <a:solidFill>
                  <a:srgbClr val="FF3300"/>
                </a:solidFill>
                <a:sym typeface="Wingdings" pitchFamily="2" charset="2"/>
              </a:rPr>
              <a:t>O</a:t>
            </a:r>
            <a:r>
              <a:rPr lang="en-US" sz="2000" b="1" baseline="-12000" dirty="0" smtClean="0">
                <a:solidFill>
                  <a:srgbClr val="FF3300"/>
                </a:solidFill>
                <a:sym typeface="Wingdings" pitchFamily="2" charset="2"/>
              </a:rPr>
              <a:t>6</a:t>
            </a:r>
            <a:r>
              <a:rPr lang="en-US" sz="2000" b="1" dirty="0" smtClean="0">
                <a:solidFill>
                  <a:srgbClr val="FF3300"/>
                </a:solidFill>
                <a:sym typeface="Wingdings" pitchFamily="2" charset="2"/>
              </a:rPr>
              <a:t>   +  Mineral   </a:t>
            </a:r>
            <a:r>
              <a:rPr lang="en-US" sz="2000" b="1" dirty="0" smtClean="0">
                <a:solidFill>
                  <a:srgbClr val="FF3300"/>
                </a:solidFill>
                <a:cs typeface="Arial" charset="0"/>
              </a:rPr>
              <a:t>--------------</a:t>
            </a:r>
            <a:r>
              <a:rPr lang="en-US" sz="1800" b="1" dirty="0" smtClean="0">
                <a:solidFill>
                  <a:srgbClr val="FF3300"/>
                </a:solidFill>
                <a:cs typeface="Arial" charset="0"/>
              </a:rPr>
              <a:t>►</a:t>
            </a:r>
            <a:r>
              <a:rPr lang="en-US" sz="2000" b="1" dirty="0" smtClean="0">
                <a:solidFill>
                  <a:srgbClr val="FF3300"/>
                </a:solidFill>
                <a:sym typeface="Wingdings" pitchFamily="2" charset="2"/>
              </a:rPr>
              <a:t> Various Organic Compounds</a:t>
            </a:r>
            <a:endParaRPr lang="en-US" sz="2000" b="1" dirty="0" smtClean="0">
              <a:solidFill>
                <a:srgbClr val="FF3300"/>
              </a:solidFill>
            </a:endParaRPr>
          </a:p>
          <a:p>
            <a:pPr algn="l" eaLnBrk="1" hangingPunct="1">
              <a:lnSpc>
                <a:spcPct val="90000"/>
              </a:lnSpc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32175" algn="l"/>
                <a:tab pos="3657600" algn="l"/>
                <a:tab pos="3883025" algn="l"/>
                <a:tab pos="4797425" algn="l"/>
                <a:tab pos="5035550" algn="l"/>
              </a:tabLst>
            </a:pPr>
            <a:r>
              <a:rPr lang="en-US" sz="2000" b="1" dirty="0" smtClean="0"/>
              <a:t>		 </a:t>
            </a:r>
            <a:r>
              <a:rPr lang="en-US" sz="1400" b="1" dirty="0" smtClean="0"/>
              <a:t>(Carbohydrate)   (Fertilizer)		</a:t>
            </a:r>
            <a:r>
              <a:rPr lang="en-US" sz="1600" b="1" dirty="0" smtClean="0">
                <a:solidFill>
                  <a:srgbClr val="009900"/>
                </a:solidFill>
              </a:rPr>
              <a:t>(Cytoplasm)      </a:t>
            </a:r>
            <a:r>
              <a:rPr lang="en-US" sz="1600" b="1" dirty="0" smtClean="0"/>
              <a:t>(Protein, fats, starch, hormones, etc.)</a:t>
            </a:r>
          </a:p>
          <a:p>
            <a:pPr algn="l" eaLnBrk="1" hangingPunct="1">
              <a:lnSpc>
                <a:spcPct val="90000"/>
              </a:lnSpc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32175" algn="l"/>
                <a:tab pos="3657600" algn="l"/>
                <a:tab pos="3883025" algn="l"/>
                <a:tab pos="4797425" algn="l"/>
                <a:tab pos="5035550" algn="l"/>
              </a:tabLst>
            </a:pPr>
            <a:r>
              <a:rPr lang="en-US" sz="1600" b="1" dirty="0" smtClean="0"/>
              <a:t>		</a:t>
            </a:r>
          </a:p>
          <a:p>
            <a:pPr algn="l" eaLnBrk="1" hangingPunct="1">
              <a:lnSpc>
                <a:spcPct val="90000"/>
              </a:lnSpc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32175" algn="l"/>
                <a:tab pos="3657600" algn="l"/>
                <a:tab pos="3883025" algn="l"/>
                <a:tab pos="4797425" algn="l"/>
                <a:tab pos="5035550" algn="l"/>
              </a:tabLst>
            </a:pPr>
            <a:r>
              <a:rPr lang="en-US" sz="2000" b="1" dirty="0" smtClean="0"/>
              <a:t>	3.  Respiration </a:t>
            </a:r>
          </a:p>
          <a:p>
            <a:pPr algn="l" eaLnBrk="1" hangingPunct="1">
              <a:lnSpc>
                <a:spcPct val="90000"/>
              </a:lnSpc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32175" algn="l"/>
                <a:tab pos="3657600" algn="l"/>
                <a:tab pos="3883025" algn="l"/>
                <a:tab pos="4797425" algn="l"/>
                <a:tab pos="5035550" algn="l"/>
              </a:tabLst>
            </a:pPr>
            <a:r>
              <a:rPr lang="en-US" sz="2000" b="1" dirty="0" smtClean="0"/>
              <a:t>														 </a:t>
            </a:r>
            <a:r>
              <a:rPr lang="en-US" sz="1600" b="1" dirty="0" smtClean="0">
                <a:solidFill>
                  <a:srgbClr val="009900"/>
                </a:solidFill>
              </a:rPr>
              <a:t>(Enzyme)</a:t>
            </a:r>
            <a:endParaRPr lang="en-US" sz="2000" b="1" dirty="0" smtClean="0"/>
          </a:p>
          <a:p>
            <a:pPr algn="l" eaLnBrk="1" hangingPunct="1">
              <a:lnSpc>
                <a:spcPct val="90000"/>
              </a:lnSpc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32175" algn="l"/>
                <a:tab pos="3657600" algn="l"/>
                <a:tab pos="3883025" algn="l"/>
                <a:tab pos="4797425" algn="l"/>
                <a:tab pos="5035550" algn="l"/>
              </a:tabLst>
            </a:pPr>
            <a:r>
              <a:rPr lang="en-US" sz="2000" b="1" dirty="0" smtClean="0"/>
              <a:t>		 </a:t>
            </a:r>
            <a:r>
              <a:rPr lang="en-US" sz="2000" b="1" dirty="0" smtClean="0">
                <a:solidFill>
                  <a:srgbClr val="FF3300"/>
                </a:solidFill>
              </a:rPr>
              <a:t>Organic </a:t>
            </a:r>
            <a:r>
              <a:rPr lang="en-US" sz="2000" b="1" dirty="0" err="1" smtClean="0">
                <a:solidFill>
                  <a:srgbClr val="FF3300"/>
                </a:solidFill>
              </a:rPr>
              <a:t>Compds</a:t>
            </a:r>
            <a:r>
              <a:rPr lang="en-US" sz="1800" b="1" dirty="0" smtClean="0">
                <a:solidFill>
                  <a:srgbClr val="FF3300"/>
                </a:solidFill>
              </a:rPr>
              <a:t> + </a:t>
            </a:r>
            <a:r>
              <a:rPr lang="en-US" sz="1800" b="1" dirty="0" smtClean="0">
                <a:solidFill>
                  <a:srgbClr val="FF3300"/>
                </a:solidFill>
                <a:sym typeface="Wingdings" pitchFamily="2" charset="2"/>
              </a:rPr>
              <a:t>O</a:t>
            </a:r>
            <a:r>
              <a:rPr lang="en-US" sz="1800" b="1" baseline="-12000" dirty="0" smtClean="0">
                <a:solidFill>
                  <a:srgbClr val="FF3300"/>
                </a:solidFill>
                <a:sym typeface="Wingdings" pitchFamily="2" charset="2"/>
              </a:rPr>
              <a:t>2</a:t>
            </a:r>
            <a:r>
              <a:rPr lang="en-US" sz="2000" b="1" baseline="-12000" dirty="0" smtClean="0">
                <a:solidFill>
                  <a:srgbClr val="FF3300"/>
                </a:solidFill>
                <a:sym typeface="Wingdings" pitchFamily="2" charset="2"/>
              </a:rPr>
              <a:t>  </a:t>
            </a:r>
            <a:r>
              <a:rPr lang="en-US" sz="2000" b="1" dirty="0" smtClean="0">
                <a:solidFill>
                  <a:srgbClr val="FF3300"/>
                </a:solidFill>
                <a:cs typeface="Arial" charset="0"/>
              </a:rPr>
              <a:t>----------------</a:t>
            </a:r>
            <a:r>
              <a:rPr lang="en-US" sz="1800" b="1" dirty="0" smtClean="0">
                <a:solidFill>
                  <a:srgbClr val="FF3300"/>
                </a:solidFill>
                <a:cs typeface="Arial" charset="0"/>
              </a:rPr>
              <a:t>►</a:t>
            </a:r>
            <a:r>
              <a:rPr lang="en-US" sz="2000" b="1" dirty="0" smtClean="0">
                <a:solidFill>
                  <a:srgbClr val="FF3300"/>
                </a:solidFill>
                <a:sym typeface="Wingdings" pitchFamily="2" charset="2"/>
              </a:rPr>
              <a:t> </a:t>
            </a:r>
            <a:r>
              <a:rPr lang="en-US" sz="2000" b="1" dirty="0" smtClean="0">
                <a:solidFill>
                  <a:srgbClr val="FF3300"/>
                </a:solidFill>
              </a:rPr>
              <a:t>CO</a:t>
            </a:r>
            <a:r>
              <a:rPr lang="en-US" sz="2000" b="1" baseline="-12000" dirty="0" smtClean="0">
                <a:solidFill>
                  <a:srgbClr val="FF3300"/>
                </a:solidFill>
              </a:rPr>
              <a:t>2</a:t>
            </a:r>
            <a:r>
              <a:rPr lang="en-US" sz="2000" b="1" dirty="0" smtClean="0">
                <a:solidFill>
                  <a:srgbClr val="FF3300"/>
                </a:solidFill>
              </a:rPr>
              <a:t> + </a:t>
            </a:r>
            <a:r>
              <a:rPr lang="en-US" sz="2000" b="1" dirty="0" smtClean="0">
                <a:solidFill>
                  <a:srgbClr val="FF3300"/>
                </a:solidFill>
                <a:sym typeface="Wingdings" pitchFamily="2" charset="2"/>
              </a:rPr>
              <a:t>H</a:t>
            </a:r>
            <a:r>
              <a:rPr lang="en-US" sz="2000" b="1" baseline="-12000" dirty="0" smtClean="0">
                <a:solidFill>
                  <a:srgbClr val="FF3300"/>
                </a:solidFill>
                <a:sym typeface="Wingdings" pitchFamily="2" charset="2"/>
              </a:rPr>
              <a:t>2</a:t>
            </a:r>
            <a:r>
              <a:rPr lang="en-US" sz="2000" b="1" dirty="0" smtClean="0">
                <a:solidFill>
                  <a:srgbClr val="FF3300"/>
                </a:solidFill>
                <a:sym typeface="Wingdings" pitchFamily="2" charset="2"/>
              </a:rPr>
              <a:t>O + Energy + Mineral</a:t>
            </a:r>
            <a:r>
              <a:rPr lang="en-US" sz="2000" b="1" dirty="0" smtClean="0">
                <a:solidFill>
                  <a:srgbClr val="FF3300"/>
                </a:solidFill>
              </a:rPr>
              <a:t> </a:t>
            </a:r>
          </a:p>
          <a:p>
            <a:pPr algn="l" eaLnBrk="1" hangingPunct="1">
              <a:lnSpc>
                <a:spcPct val="90000"/>
              </a:lnSpc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32175" algn="l"/>
                <a:tab pos="3657600" algn="l"/>
                <a:tab pos="3883025" algn="l"/>
                <a:tab pos="4797425" algn="l"/>
                <a:tab pos="5035550" algn="l"/>
              </a:tabLst>
            </a:pPr>
            <a:r>
              <a:rPr lang="en-US" sz="2000" b="1" dirty="0" smtClean="0">
                <a:solidFill>
                  <a:srgbClr val="FF3300"/>
                </a:solidFill>
              </a:rPr>
              <a:t>		</a:t>
            </a:r>
            <a:r>
              <a:rPr lang="en-US" sz="1400" b="1" dirty="0" smtClean="0"/>
              <a:t>(Substrates,			        (Oxygen)  </a:t>
            </a:r>
            <a:r>
              <a:rPr lang="en-US" sz="1600" b="1" dirty="0" smtClean="0">
                <a:solidFill>
                  <a:srgbClr val="008000"/>
                </a:solidFill>
              </a:rPr>
              <a:t>(Mitochondria)</a:t>
            </a:r>
            <a:r>
              <a:rPr lang="en-US" sz="1400" b="1" dirty="0" smtClean="0">
                <a:solidFill>
                  <a:srgbClr val="008000"/>
                </a:solidFill>
              </a:rPr>
              <a:t>			                   </a:t>
            </a:r>
            <a:r>
              <a:rPr lang="en-US" sz="1400" b="1" dirty="0" smtClean="0"/>
              <a:t>(ATP)             (Inorganic)</a:t>
            </a:r>
            <a:endParaRPr lang="en-US" sz="1400" b="1" dirty="0" smtClean="0">
              <a:solidFill>
                <a:srgbClr val="008000"/>
              </a:solidFill>
            </a:endParaRPr>
          </a:p>
          <a:p>
            <a:pPr algn="l" eaLnBrk="1" hangingPunct="1">
              <a:lnSpc>
                <a:spcPct val="90000"/>
              </a:lnSpc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32175" algn="l"/>
                <a:tab pos="3657600" algn="l"/>
                <a:tab pos="3883025" algn="l"/>
                <a:tab pos="4797425" algn="l"/>
                <a:tab pos="5035550" algn="l"/>
              </a:tabLst>
            </a:pPr>
            <a:r>
              <a:rPr lang="en-US" sz="1400" b="1" dirty="0" smtClean="0"/>
              <a:t>		Energy source)</a:t>
            </a:r>
          </a:p>
          <a:p>
            <a:pPr algn="l" eaLnBrk="1" hangingPunct="1">
              <a:lnSpc>
                <a:spcPct val="90000"/>
              </a:lnSpc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32175" algn="l"/>
                <a:tab pos="3657600" algn="l"/>
                <a:tab pos="3883025" algn="l"/>
                <a:tab pos="4797425" algn="l"/>
                <a:tab pos="5035550" algn="l"/>
              </a:tabLst>
            </a:pPr>
            <a:r>
              <a:rPr lang="en-US" sz="1800" b="1" dirty="0" smtClean="0"/>
              <a:t>			</a:t>
            </a:r>
          </a:p>
          <a:p>
            <a:pPr algn="l" eaLnBrk="1" hangingPunct="1">
              <a:lnSpc>
                <a:spcPct val="90000"/>
              </a:lnSpc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32175" algn="l"/>
                <a:tab pos="3657600" algn="l"/>
                <a:tab pos="3883025" algn="l"/>
                <a:tab pos="4797425" algn="l"/>
                <a:tab pos="5035550" algn="l"/>
              </a:tabLst>
            </a:pPr>
            <a:r>
              <a:rPr lang="en-US" sz="1800" b="1" dirty="0" smtClean="0"/>
              <a:t>			</a:t>
            </a:r>
            <a:r>
              <a:rPr lang="en-US" sz="1800" b="1" dirty="0" smtClean="0">
                <a:solidFill>
                  <a:srgbClr val="660066"/>
                </a:solidFill>
              </a:rPr>
              <a:t>The energy released from respiration is used for growth and 					development of plants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How Do Plants Manufacture Their Own Food?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2" name="Picture 2" descr="L:\2007\pictures 2007\07-08-11-absaraka-woody-ornamentals-grapes-field-day\Beijing symposium 2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914400"/>
            <a:ext cx="8077200" cy="548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3752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1"/>
            <a:r>
              <a:rPr kumimoji="1" lang="en-US" altLang="ko-KR" b="1">
                <a:ea typeface="Gulim" pitchFamily="34" charset="-127"/>
              </a:rPr>
              <a:t>1. Light phase of photosynthesis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609600" y="1143000"/>
            <a:ext cx="7550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1"/>
            <a:r>
              <a:rPr kumimoji="1" lang="en-US" altLang="ko-KR" b="1" u="sng">
                <a:ea typeface="Gulim" pitchFamily="34" charset="-127"/>
              </a:rPr>
              <a:t>Photolysis</a:t>
            </a:r>
            <a:r>
              <a:rPr kumimoji="1" lang="en-US" altLang="ko-KR">
                <a:ea typeface="Gulim" pitchFamily="34" charset="-127"/>
              </a:rPr>
              <a:t> – Cleavage of water into hydrogen and oxygen by light enery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609600" y="3124200"/>
            <a:ext cx="526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1"/>
            <a:r>
              <a:rPr kumimoji="1" lang="en-US" altLang="ko-KR" b="1" u="sng">
                <a:ea typeface="Gulim" pitchFamily="34" charset="-127"/>
              </a:rPr>
              <a:t>Photophosphorylation</a:t>
            </a:r>
            <a:r>
              <a:rPr kumimoji="1" lang="en-US" altLang="ko-KR">
                <a:ea typeface="Gulim" pitchFamily="34" charset="-127"/>
              </a:rPr>
              <a:t> </a:t>
            </a:r>
          </a:p>
          <a:p>
            <a:pPr latinLnBrk="1"/>
            <a:r>
              <a:rPr kumimoji="1" lang="en-US" altLang="ko-KR">
                <a:ea typeface="Gulim" pitchFamily="34" charset="-127"/>
              </a:rPr>
              <a:t>             Conversion of ADP to ATP by light energy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609600" y="4953000"/>
            <a:ext cx="5441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1"/>
            <a:r>
              <a:rPr kumimoji="1" lang="en-US" altLang="ko-KR" b="1" u="sng">
                <a:ea typeface="Gulim" pitchFamily="34" charset="-127"/>
              </a:rPr>
              <a:t>Sum</a:t>
            </a:r>
            <a:r>
              <a:rPr kumimoji="1" lang="en-US" altLang="ko-KR">
                <a:ea typeface="Gulim" pitchFamily="34" charset="-127"/>
              </a:rPr>
              <a:t>: Conversion of light energy to chemical energy</a:t>
            </a:r>
          </a:p>
        </p:txBody>
      </p:sp>
      <p:grpSp>
        <p:nvGrpSpPr>
          <p:cNvPr id="5126" name="Group 6"/>
          <p:cNvGrpSpPr>
            <a:grpSpLocks/>
          </p:cNvGrpSpPr>
          <p:nvPr/>
        </p:nvGrpSpPr>
        <p:grpSpPr bwMode="auto">
          <a:xfrm>
            <a:off x="304800" y="3733800"/>
            <a:ext cx="8497888" cy="1092200"/>
            <a:chOff x="204" y="2243"/>
            <a:chExt cx="5353" cy="688"/>
          </a:xfrm>
        </p:grpSpPr>
        <p:sp>
          <p:nvSpPr>
            <p:cNvPr id="5157" name="Rectangle 7"/>
            <p:cNvSpPr>
              <a:spLocks noChangeArrowheads="1"/>
            </p:cNvSpPr>
            <p:nvPr/>
          </p:nvSpPr>
          <p:spPr bwMode="auto">
            <a:xfrm>
              <a:off x="204" y="2251"/>
              <a:ext cx="5353" cy="680"/>
            </a:xfrm>
            <a:prstGeom prst="rect">
              <a:avLst/>
            </a:prstGeom>
            <a:solidFill>
              <a:srgbClr val="D3F9A5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58" name="Text Box 8"/>
            <p:cNvSpPr txBox="1">
              <a:spLocks noChangeArrowheads="1"/>
            </p:cNvSpPr>
            <p:nvPr/>
          </p:nvSpPr>
          <p:spPr bwMode="auto">
            <a:xfrm>
              <a:off x="1701" y="2564"/>
              <a:ext cx="4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>
                  <a:solidFill>
                    <a:schemeClr val="accent2"/>
                  </a:solidFill>
                  <a:ea typeface="Gulim" pitchFamily="34" charset="-127"/>
                </a:rPr>
                <a:t>ADP</a:t>
              </a:r>
            </a:p>
          </p:txBody>
        </p:sp>
        <p:sp>
          <p:nvSpPr>
            <p:cNvPr id="5159" name="Text Box 9"/>
            <p:cNvSpPr txBox="1">
              <a:spLocks noChangeArrowheads="1"/>
            </p:cNvSpPr>
            <p:nvPr/>
          </p:nvSpPr>
          <p:spPr bwMode="auto">
            <a:xfrm>
              <a:off x="2307" y="2564"/>
              <a:ext cx="3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>
                  <a:solidFill>
                    <a:schemeClr val="accent2"/>
                  </a:solidFill>
                  <a:ea typeface="Gulim" pitchFamily="34" charset="-127"/>
                </a:rPr>
                <a:t>ATP</a:t>
              </a:r>
              <a:endParaRPr kumimoji="1" lang="en-US" altLang="ko-KR" baseline="-25000">
                <a:solidFill>
                  <a:schemeClr val="accent2"/>
                </a:solidFill>
                <a:ea typeface="Gulim" pitchFamily="34" charset="-127"/>
              </a:endParaRPr>
            </a:p>
          </p:txBody>
        </p:sp>
        <p:grpSp>
          <p:nvGrpSpPr>
            <p:cNvPr id="5160" name="Group 10"/>
            <p:cNvGrpSpPr>
              <a:grpSpLocks/>
            </p:cNvGrpSpPr>
            <p:nvPr/>
          </p:nvGrpSpPr>
          <p:grpSpPr bwMode="auto">
            <a:xfrm>
              <a:off x="1893" y="2432"/>
              <a:ext cx="590" cy="181"/>
              <a:chOff x="1882" y="1344"/>
              <a:chExt cx="590" cy="181"/>
            </a:xfrm>
          </p:grpSpPr>
          <p:sp>
            <p:nvSpPr>
              <p:cNvPr id="5162" name="Freeform 11"/>
              <p:cNvSpPr>
                <a:spLocks/>
              </p:cNvSpPr>
              <p:nvPr/>
            </p:nvSpPr>
            <p:spPr bwMode="auto">
              <a:xfrm>
                <a:off x="1882" y="1344"/>
                <a:ext cx="590" cy="181"/>
              </a:xfrm>
              <a:custGeom>
                <a:avLst/>
                <a:gdLst>
                  <a:gd name="T0" fmla="*/ 0 w 635"/>
                  <a:gd name="T1" fmla="*/ 506 h 551"/>
                  <a:gd name="T2" fmla="*/ 318 w 635"/>
                  <a:gd name="T3" fmla="*/ 7 h 551"/>
                  <a:gd name="T4" fmla="*/ 635 w 635"/>
                  <a:gd name="T5" fmla="*/ 551 h 551"/>
                  <a:gd name="T6" fmla="*/ 0 60000 65536"/>
                  <a:gd name="T7" fmla="*/ 0 60000 65536"/>
                  <a:gd name="T8" fmla="*/ 0 60000 65536"/>
                  <a:gd name="T9" fmla="*/ 0 w 635"/>
                  <a:gd name="T10" fmla="*/ 0 h 551"/>
                  <a:gd name="T11" fmla="*/ 635 w 635"/>
                  <a:gd name="T12" fmla="*/ 551 h 55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35" h="551">
                    <a:moveTo>
                      <a:pt x="0" y="506"/>
                    </a:moveTo>
                    <a:cubicBezTo>
                      <a:pt x="106" y="253"/>
                      <a:pt x="212" y="0"/>
                      <a:pt x="318" y="7"/>
                    </a:cubicBezTo>
                    <a:cubicBezTo>
                      <a:pt x="424" y="14"/>
                      <a:pt x="590" y="460"/>
                      <a:pt x="635" y="551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3" name="Line 12"/>
              <p:cNvSpPr>
                <a:spLocks noChangeShapeType="1"/>
              </p:cNvSpPr>
              <p:nvPr/>
            </p:nvSpPr>
            <p:spPr bwMode="auto">
              <a:xfrm>
                <a:off x="2426" y="1480"/>
                <a:ext cx="46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161" name="Text Box 13"/>
            <p:cNvSpPr txBox="1">
              <a:spLocks noChangeArrowheads="1"/>
            </p:cNvSpPr>
            <p:nvPr/>
          </p:nvSpPr>
          <p:spPr bwMode="auto">
            <a:xfrm>
              <a:off x="2068" y="2243"/>
              <a:ext cx="2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>
                  <a:solidFill>
                    <a:schemeClr val="accent2"/>
                  </a:solidFill>
                  <a:ea typeface="Gulim" pitchFamily="34" charset="-127"/>
                </a:rPr>
                <a:t>e</a:t>
              </a:r>
              <a:r>
                <a:rPr kumimoji="1" lang="en-US" altLang="ko-KR" baseline="30000">
                  <a:solidFill>
                    <a:schemeClr val="accent2"/>
                  </a:solidFill>
                  <a:ea typeface="Gulim" pitchFamily="34" charset="-127"/>
                </a:rPr>
                <a:t>-</a:t>
              </a:r>
            </a:p>
          </p:txBody>
        </p:sp>
      </p:grpSp>
      <p:grpSp>
        <p:nvGrpSpPr>
          <p:cNvPr id="5127" name="Group 14"/>
          <p:cNvGrpSpPr>
            <a:grpSpLocks/>
          </p:cNvGrpSpPr>
          <p:nvPr/>
        </p:nvGrpSpPr>
        <p:grpSpPr bwMode="auto">
          <a:xfrm>
            <a:off x="304800" y="1600200"/>
            <a:ext cx="8497888" cy="1439863"/>
            <a:chOff x="204" y="845"/>
            <a:chExt cx="5353" cy="907"/>
          </a:xfrm>
        </p:grpSpPr>
        <p:sp>
          <p:nvSpPr>
            <p:cNvPr id="5144" name="Rectangle 15"/>
            <p:cNvSpPr>
              <a:spLocks noChangeArrowheads="1"/>
            </p:cNvSpPr>
            <p:nvPr/>
          </p:nvSpPr>
          <p:spPr bwMode="auto">
            <a:xfrm>
              <a:off x="204" y="845"/>
              <a:ext cx="5353" cy="907"/>
            </a:xfrm>
            <a:prstGeom prst="rect">
              <a:avLst/>
            </a:prstGeom>
            <a:solidFill>
              <a:srgbClr val="D3F9A5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5" name="Text Box 16"/>
            <p:cNvSpPr txBox="1">
              <a:spLocks noChangeArrowheads="1"/>
            </p:cNvSpPr>
            <p:nvPr/>
          </p:nvSpPr>
          <p:spPr bwMode="auto">
            <a:xfrm>
              <a:off x="1461" y="948"/>
              <a:ext cx="38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>
                  <a:solidFill>
                    <a:schemeClr val="accent2"/>
                  </a:solidFill>
                  <a:ea typeface="Gulim" pitchFamily="34" charset="-127"/>
                </a:rPr>
                <a:t>H</a:t>
              </a:r>
              <a:r>
                <a:rPr kumimoji="1" lang="en-US" altLang="ko-KR" baseline="-25000">
                  <a:solidFill>
                    <a:schemeClr val="accent2"/>
                  </a:solidFill>
                  <a:ea typeface="Gulim" pitchFamily="34" charset="-127"/>
                </a:rPr>
                <a:t>2</a:t>
              </a:r>
              <a:r>
                <a:rPr kumimoji="1" lang="en-US" altLang="ko-KR">
                  <a:solidFill>
                    <a:schemeClr val="accent2"/>
                  </a:solidFill>
                  <a:ea typeface="Gulim" pitchFamily="34" charset="-127"/>
                </a:rPr>
                <a:t>O</a:t>
              </a:r>
            </a:p>
          </p:txBody>
        </p:sp>
        <p:sp>
          <p:nvSpPr>
            <p:cNvPr id="5146" name="Text Box 17"/>
            <p:cNvSpPr txBox="1">
              <a:spLocks noChangeArrowheads="1"/>
            </p:cNvSpPr>
            <p:nvPr/>
          </p:nvSpPr>
          <p:spPr bwMode="auto">
            <a:xfrm>
              <a:off x="2199" y="845"/>
              <a:ext cx="28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>
                  <a:solidFill>
                    <a:schemeClr val="accent2"/>
                  </a:solidFill>
                  <a:ea typeface="Gulim" pitchFamily="34" charset="-127"/>
                </a:rPr>
                <a:t>O</a:t>
              </a:r>
              <a:r>
                <a:rPr kumimoji="1" lang="en-US" altLang="ko-KR" baseline="-25000">
                  <a:solidFill>
                    <a:schemeClr val="accent2"/>
                  </a:solidFill>
                  <a:ea typeface="Gulim" pitchFamily="34" charset="-127"/>
                </a:rPr>
                <a:t>2</a:t>
              </a:r>
              <a:endParaRPr kumimoji="1" lang="en-US" altLang="ko-KR">
                <a:solidFill>
                  <a:schemeClr val="accent2"/>
                </a:solidFill>
                <a:ea typeface="Gulim" pitchFamily="34" charset="-127"/>
              </a:endParaRPr>
            </a:p>
          </p:txBody>
        </p:sp>
        <p:sp>
          <p:nvSpPr>
            <p:cNvPr id="5147" name="Text Box 18"/>
            <p:cNvSpPr txBox="1">
              <a:spLocks noChangeArrowheads="1"/>
            </p:cNvSpPr>
            <p:nvPr/>
          </p:nvSpPr>
          <p:spPr bwMode="auto">
            <a:xfrm>
              <a:off x="2199" y="1067"/>
              <a:ext cx="2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>
                  <a:solidFill>
                    <a:schemeClr val="accent2"/>
                  </a:solidFill>
                  <a:ea typeface="Gulim" pitchFamily="34" charset="-127"/>
                </a:rPr>
                <a:t>H</a:t>
              </a:r>
              <a:r>
                <a:rPr kumimoji="1" lang="en-US" altLang="ko-KR" baseline="30000">
                  <a:solidFill>
                    <a:schemeClr val="accent2"/>
                  </a:solidFill>
                  <a:ea typeface="Gulim" pitchFamily="34" charset="-127"/>
                </a:rPr>
                <a:t>+</a:t>
              </a:r>
            </a:p>
          </p:txBody>
        </p:sp>
        <p:sp>
          <p:nvSpPr>
            <p:cNvPr id="5148" name="Text Box 19"/>
            <p:cNvSpPr txBox="1">
              <a:spLocks noChangeArrowheads="1"/>
            </p:cNvSpPr>
            <p:nvPr/>
          </p:nvSpPr>
          <p:spPr bwMode="auto">
            <a:xfrm>
              <a:off x="2516" y="1067"/>
              <a:ext cx="2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>
                  <a:solidFill>
                    <a:schemeClr val="accent2"/>
                  </a:solidFill>
                  <a:ea typeface="Gulim" pitchFamily="34" charset="-127"/>
                </a:rPr>
                <a:t>e</a:t>
              </a:r>
              <a:r>
                <a:rPr kumimoji="1" lang="en-US" altLang="ko-KR" baseline="30000">
                  <a:solidFill>
                    <a:schemeClr val="accent2"/>
                  </a:solidFill>
                  <a:ea typeface="Gulim" pitchFamily="34" charset="-127"/>
                </a:rPr>
                <a:t>-</a:t>
              </a:r>
            </a:p>
          </p:txBody>
        </p:sp>
        <p:sp>
          <p:nvSpPr>
            <p:cNvPr id="5149" name="Text Box 20"/>
            <p:cNvSpPr txBox="1">
              <a:spLocks noChangeArrowheads="1"/>
            </p:cNvSpPr>
            <p:nvPr/>
          </p:nvSpPr>
          <p:spPr bwMode="auto">
            <a:xfrm>
              <a:off x="1736" y="1430"/>
              <a:ext cx="5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>
                  <a:solidFill>
                    <a:schemeClr val="accent2"/>
                  </a:solidFill>
                  <a:ea typeface="Gulim" pitchFamily="34" charset="-127"/>
                </a:rPr>
                <a:t>NADP</a:t>
              </a:r>
            </a:p>
          </p:txBody>
        </p:sp>
        <p:sp>
          <p:nvSpPr>
            <p:cNvPr id="5150" name="Text Box 21"/>
            <p:cNvSpPr txBox="1">
              <a:spLocks noChangeArrowheads="1"/>
            </p:cNvSpPr>
            <p:nvPr/>
          </p:nvSpPr>
          <p:spPr bwMode="auto">
            <a:xfrm>
              <a:off x="2343" y="1430"/>
              <a:ext cx="67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>
                  <a:solidFill>
                    <a:schemeClr val="accent2"/>
                  </a:solidFill>
                  <a:ea typeface="Gulim" pitchFamily="34" charset="-127"/>
                </a:rPr>
                <a:t>NADPH</a:t>
              </a:r>
              <a:r>
                <a:rPr kumimoji="1" lang="en-US" altLang="ko-KR" baseline="-25000">
                  <a:solidFill>
                    <a:schemeClr val="accent2"/>
                  </a:solidFill>
                  <a:ea typeface="Gulim" pitchFamily="34" charset="-127"/>
                </a:rPr>
                <a:t>2</a:t>
              </a:r>
            </a:p>
          </p:txBody>
        </p:sp>
        <p:sp>
          <p:nvSpPr>
            <p:cNvPr id="5151" name="Line 22"/>
            <p:cNvSpPr>
              <a:spLocks noChangeShapeType="1"/>
            </p:cNvSpPr>
            <p:nvPr/>
          </p:nvSpPr>
          <p:spPr bwMode="auto">
            <a:xfrm flipV="1">
              <a:off x="1837" y="981"/>
              <a:ext cx="362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2" name="Line 23"/>
            <p:cNvSpPr>
              <a:spLocks noChangeShapeType="1"/>
            </p:cNvSpPr>
            <p:nvPr/>
          </p:nvSpPr>
          <p:spPr bwMode="auto">
            <a:xfrm>
              <a:off x="1837" y="1072"/>
              <a:ext cx="362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53" name="Group 24"/>
            <p:cNvGrpSpPr>
              <a:grpSpLocks/>
            </p:cNvGrpSpPr>
            <p:nvPr/>
          </p:nvGrpSpPr>
          <p:grpSpPr bwMode="auto">
            <a:xfrm>
              <a:off x="2025" y="1298"/>
              <a:ext cx="590" cy="181"/>
              <a:chOff x="1882" y="1344"/>
              <a:chExt cx="590" cy="181"/>
            </a:xfrm>
          </p:grpSpPr>
          <p:sp>
            <p:nvSpPr>
              <p:cNvPr id="5155" name="Freeform 25"/>
              <p:cNvSpPr>
                <a:spLocks/>
              </p:cNvSpPr>
              <p:nvPr/>
            </p:nvSpPr>
            <p:spPr bwMode="auto">
              <a:xfrm>
                <a:off x="1882" y="1344"/>
                <a:ext cx="590" cy="181"/>
              </a:xfrm>
              <a:custGeom>
                <a:avLst/>
                <a:gdLst>
                  <a:gd name="T0" fmla="*/ 0 w 635"/>
                  <a:gd name="T1" fmla="*/ 506 h 551"/>
                  <a:gd name="T2" fmla="*/ 318 w 635"/>
                  <a:gd name="T3" fmla="*/ 7 h 551"/>
                  <a:gd name="T4" fmla="*/ 635 w 635"/>
                  <a:gd name="T5" fmla="*/ 551 h 551"/>
                  <a:gd name="T6" fmla="*/ 0 60000 65536"/>
                  <a:gd name="T7" fmla="*/ 0 60000 65536"/>
                  <a:gd name="T8" fmla="*/ 0 60000 65536"/>
                  <a:gd name="T9" fmla="*/ 0 w 635"/>
                  <a:gd name="T10" fmla="*/ 0 h 551"/>
                  <a:gd name="T11" fmla="*/ 635 w 635"/>
                  <a:gd name="T12" fmla="*/ 551 h 55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35" h="551">
                    <a:moveTo>
                      <a:pt x="0" y="506"/>
                    </a:moveTo>
                    <a:cubicBezTo>
                      <a:pt x="106" y="253"/>
                      <a:pt x="212" y="0"/>
                      <a:pt x="318" y="7"/>
                    </a:cubicBezTo>
                    <a:cubicBezTo>
                      <a:pt x="424" y="14"/>
                      <a:pt x="590" y="460"/>
                      <a:pt x="635" y="551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6" name="Line 26"/>
              <p:cNvSpPr>
                <a:spLocks noChangeShapeType="1"/>
              </p:cNvSpPr>
              <p:nvPr/>
            </p:nvSpPr>
            <p:spPr bwMode="auto">
              <a:xfrm>
                <a:off x="2426" y="1480"/>
                <a:ext cx="46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154" name="Text Box 27"/>
            <p:cNvSpPr txBox="1">
              <a:spLocks noChangeArrowheads="1"/>
            </p:cNvSpPr>
            <p:nvPr/>
          </p:nvSpPr>
          <p:spPr bwMode="auto">
            <a:xfrm>
              <a:off x="3016" y="1434"/>
              <a:ext cx="10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>
                  <a:solidFill>
                    <a:srgbClr val="FF0000"/>
                  </a:solidFill>
                  <a:ea typeface="Gulim" pitchFamily="34" charset="-127"/>
                </a:rPr>
                <a:t>(Hill Reaction</a:t>
              </a:r>
              <a:r>
                <a:rPr kumimoji="1" lang="en-US" altLang="ko-KR">
                  <a:solidFill>
                    <a:srgbClr val="FF0000"/>
                  </a:solidFill>
                  <a:ea typeface="Gulim" pitchFamily="34" charset="-127"/>
                </a:rPr>
                <a:t>)</a:t>
              </a:r>
            </a:p>
          </p:txBody>
        </p:sp>
      </p:grpSp>
      <p:grpSp>
        <p:nvGrpSpPr>
          <p:cNvPr id="5128" name="Group 28"/>
          <p:cNvGrpSpPr>
            <a:grpSpLocks/>
          </p:cNvGrpSpPr>
          <p:nvPr/>
        </p:nvGrpSpPr>
        <p:grpSpPr bwMode="auto">
          <a:xfrm>
            <a:off x="304800" y="5334000"/>
            <a:ext cx="8497888" cy="1271588"/>
            <a:chOff x="204" y="3249"/>
            <a:chExt cx="5353" cy="816"/>
          </a:xfrm>
        </p:grpSpPr>
        <p:sp>
          <p:nvSpPr>
            <p:cNvPr id="5130" name="Rectangle 29"/>
            <p:cNvSpPr>
              <a:spLocks noChangeArrowheads="1"/>
            </p:cNvSpPr>
            <p:nvPr/>
          </p:nvSpPr>
          <p:spPr bwMode="auto">
            <a:xfrm>
              <a:off x="204" y="3249"/>
              <a:ext cx="5353" cy="816"/>
            </a:xfrm>
            <a:prstGeom prst="rect">
              <a:avLst/>
            </a:prstGeom>
            <a:solidFill>
              <a:srgbClr val="D3F9A5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1" name="Text Box 30"/>
            <p:cNvSpPr txBox="1">
              <a:spLocks noChangeArrowheads="1"/>
            </p:cNvSpPr>
            <p:nvPr/>
          </p:nvSpPr>
          <p:spPr bwMode="auto">
            <a:xfrm>
              <a:off x="839" y="3436"/>
              <a:ext cx="396" cy="2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>
                  <a:solidFill>
                    <a:schemeClr val="accent2"/>
                  </a:solidFill>
                  <a:ea typeface="Gulim" pitchFamily="34" charset="-127"/>
                </a:rPr>
                <a:t>ATP</a:t>
              </a:r>
            </a:p>
          </p:txBody>
        </p:sp>
        <p:sp>
          <p:nvSpPr>
            <p:cNvPr id="5132" name="Text Box 31"/>
            <p:cNvSpPr txBox="1">
              <a:spLocks noChangeArrowheads="1"/>
            </p:cNvSpPr>
            <p:nvPr/>
          </p:nvSpPr>
          <p:spPr bwMode="auto">
            <a:xfrm>
              <a:off x="1577" y="3333"/>
              <a:ext cx="412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>
                  <a:solidFill>
                    <a:schemeClr val="accent2"/>
                  </a:solidFill>
                  <a:ea typeface="Gulim" pitchFamily="34" charset="-127"/>
                </a:rPr>
                <a:t>ADP</a:t>
              </a:r>
            </a:p>
          </p:txBody>
        </p:sp>
        <p:sp>
          <p:nvSpPr>
            <p:cNvPr id="5133" name="Text Box 32"/>
            <p:cNvSpPr txBox="1">
              <a:spLocks noChangeArrowheads="1"/>
            </p:cNvSpPr>
            <p:nvPr/>
          </p:nvSpPr>
          <p:spPr bwMode="auto">
            <a:xfrm>
              <a:off x="1577" y="3555"/>
              <a:ext cx="604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>
                  <a:solidFill>
                    <a:srgbClr val="FF0000"/>
                  </a:solidFill>
                  <a:ea typeface="Gulim" pitchFamily="34" charset="-127"/>
                </a:rPr>
                <a:t>Energy</a:t>
              </a:r>
              <a:endParaRPr kumimoji="1" lang="en-US" altLang="ko-KR" sz="1400" b="1" baseline="30000">
                <a:solidFill>
                  <a:schemeClr val="accent2"/>
                </a:solidFill>
                <a:ea typeface="Gulim" pitchFamily="34" charset="-127"/>
              </a:endParaRPr>
            </a:p>
          </p:txBody>
        </p:sp>
        <p:sp>
          <p:nvSpPr>
            <p:cNvPr id="5134" name="Line 33"/>
            <p:cNvSpPr>
              <a:spLocks noChangeShapeType="1"/>
            </p:cNvSpPr>
            <p:nvPr/>
          </p:nvSpPr>
          <p:spPr bwMode="auto">
            <a:xfrm flipV="1">
              <a:off x="1215" y="3469"/>
              <a:ext cx="362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5" name="Line 34"/>
            <p:cNvSpPr>
              <a:spLocks noChangeShapeType="1"/>
            </p:cNvSpPr>
            <p:nvPr/>
          </p:nvSpPr>
          <p:spPr bwMode="auto">
            <a:xfrm>
              <a:off x="1215" y="3560"/>
              <a:ext cx="362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6" name="Text Box 35"/>
            <p:cNvSpPr txBox="1">
              <a:spLocks noChangeArrowheads="1"/>
            </p:cNvSpPr>
            <p:nvPr/>
          </p:nvSpPr>
          <p:spPr bwMode="auto">
            <a:xfrm>
              <a:off x="3345" y="3283"/>
              <a:ext cx="516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>
                  <a:solidFill>
                    <a:schemeClr val="accent2"/>
                  </a:solidFill>
                  <a:ea typeface="Gulim" pitchFamily="34" charset="-127"/>
                </a:rPr>
                <a:t>NADP</a:t>
              </a:r>
            </a:p>
          </p:txBody>
        </p:sp>
        <p:sp>
          <p:nvSpPr>
            <p:cNvPr id="5137" name="Text Box 36"/>
            <p:cNvSpPr txBox="1">
              <a:spLocks noChangeArrowheads="1"/>
            </p:cNvSpPr>
            <p:nvPr/>
          </p:nvSpPr>
          <p:spPr bwMode="auto">
            <a:xfrm>
              <a:off x="3345" y="3505"/>
              <a:ext cx="276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>
                  <a:solidFill>
                    <a:srgbClr val="FF0000"/>
                  </a:solidFill>
                  <a:ea typeface="Gulim" pitchFamily="34" charset="-127"/>
                </a:rPr>
                <a:t>H</a:t>
              </a:r>
              <a:r>
                <a:rPr kumimoji="1" lang="en-US" altLang="ko-KR" b="1" baseline="30000">
                  <a:solidFill>
                    <a:srgbClr val="FF0000"/>
                  </a:solidFill>
                  <a:ea typeface="Gulim" pitchFamily="34" charset="-127"/>
                </a:rPr>
                <a:t>+</a:t>
              </a:r>
            </a:p>
          </p:txBody>
        </p:sp>
        <p:sp>
          <p:nvSpPr>
            <p:cNvPr id="5138" name="Line 37"/>
            <p:cNvSpPr>
              <a:spLocks noChangeShapeType="1"/>
            </p:cNvSpPr>
            <p:nvPr/>
          </p:nvSpPr>
          <p:spPr bwMode="auto">
            <a:xfrm flipV="1">
              <a:off x="2983" y="3419"/>
              <a:ext cx="362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9" name="Line 38"/>
            <p:cNvSpPr>
              <a:spLocks noChangeShapeType="1"/>
            </p:cNvSpPr>
            <p:nvPr/>
          </p:nvSpPr>
          <p:spPr bwMode="auto">
            <a:xfrm>
              <a:off x="2983" y="3510"/>
              <a:ext cx="362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0" name="Text Box 39"/>
            <p:cNvSpPr txBox="1">
              <a:spLocks noChangeArrowheads="1"/>
            </p:cNvSpPr>
            <p:nvPr/>
          </p:nvSpPr>
          <p:spPr bwMode="auto">
            <a:xfrm>
              <a:off x="2394" y="3419"/>
              <a:ext cx="673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>
                  <a:solidFill>
                    <a:schemeClr val="accent2"/>
                  </a:solidFill>
                  <a:ea typeface="Gulim" pitchFamily="34" charset="-127"/>
                </a:rPr>
                <a:t>NADPH</a:t>
              </a:r>
              <a:r>
                <a:rPr kumimoji="1" lang="en-US" altLang="ko-KR" baseline="-25000">
                  <a:solidFill>
                    <a:schemeClr val="accent2"/>
                  </a:solidFill>
                  <a:ea typeface="Gulim" pitchFamily="34" charset="-127"/>
                </a:rPr>
                <a:t>2</a:t>
              </a:r>
            </a:p>
          </p:txBody>
        </p:sp>
        <p:sp>
          <p:nvSpPr>
            <p:cNvPr id="5141" name="Text Box 40"/>
            <p:cNvSpPr txBox="1">
              <a:spLocks noChangeArrowheads="1"/>
            </p:cNvSpPr>
            <p:nvPr/>
          </p:nvSpPr>
          <p:spPr bwMode="auto">
            <a:xfrm>
              <a:off x="3651" y="3506"/>
              <a:ext cx="1332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>
                  <a:solidFill>
                    <a:schemeClr val="accent2"/>
                  </a:solidFill>
                  <a:ea typeface="Gulim" pitchFamily="34" charset="-127"/>
                </a:rPr>
                <a:t>(</a:t>
              </a:r>
              <a:r>
                <a:rPr kumimoji="1" lang="en-US" altLang="ko-KR" b="1">
                  <a:solidFill>
                    <a:schemeClr val="accent2"/>
                  </a:solidFill>
                  <a:ea typeface="Gulim" pitchFamily="34" charset="-127"/>
                </a:rPr>
                <a:t>Reducing power</a:t>
              </a:r>
              <a:r>
                <a:rPr kumimoji="1" lang="en-US" altLang="ko-KR">
                  <a:solidFill>
                    <a:schemeClr val="accent2"/>
                  </a:solidFill>
                  <a:ea typeface="Gulim" pitchFamily="34" charset="-127"/>
                </a:rPr>
                <a:t>)</a:t>
              </a:r>
            </a:p>
          </p:txBody>
        </p:sp>
        <p:sp>
          <p:nvSpPr>
            <p:cNvPr id="5142" name="Line 41"/>
            <p:cNvSpPr>
              <a:spLocks noChangeShapeType="1"/>
            </p:cNvSpPr>
            <p:nvPr/>
          </p:nvSpPr>
          <p:spPr bwMode="auto">
            <a:xfrm>
              <a:off x="1759" y="378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3" name="Text Box 42"/>
            <p:cNvSpPr txBox="1">
              <a:spLocks noChangeArrowheads="1"/>
            </p:cNvSpPr>
            <p:nvPr/>
          </p:nvSpPr>
          <p:spPr bwMode="auto">
            <a:xfrm>
              <a:off x="1577" y="3828"/>
              <a:ext cx="2492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1400">
                  <a:solidFill>
                    <a:schemeClr val="accent2"/>
                  </a:solidFill>
                  <a:ea typeface="Gulim" pitchFamily="34" charset="-127"/>
                </a:rPr>
                <a:t>used in many energy transfer process of the cell</a:t>
              </a:r>
            </a:p>
          </p:txBody>
        </p:sp>
      </p:grpSp>
      <p:sp>
        <p:nvSpPr>
          <p:cNvPr id="5129" name="Text Box 43"/>
          <p:cNvSpPr txBox="1">
            <a:spLocks noChangeArrowheads="1"/>
          </p:cNvSpPr>
          <p:nvPr/>
        </p:nvSpPr>
        <p:spPr bwMode="auto">
          <a:xfrm>
            <a:off x="2209800" y="228600"/>
            <a:ext cx="4038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III.  Photosynthesis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1" name="Rectangle 5"/>
          <p:cNvSpPr>
            <a:spLocks noGrp="1" noChangeArrowheads="1"/>
          </p:cNvSpPr>
          <p:nvPr>
            <p:ph type="title"/>
          </p:nvPr>
        </p:nvSpPr>
        <p:spPr>
          <a:xfrm>
            <a:off x="2555875" y="260350"/>
            <a:ext cx="4392613" cy="417513"/>
          </a:xfrm>
        </p:spPr>
        <p:txBody>
          <a:bodyPr/>
          <a:lstStyle/>
          <a:p>
            <a:endParaRPr lang="en-US" sz="2800" b="1" dirty="0"/>
          </a:p>
        </p:txBody>
      </p:sp>
      <p:pic>
        <p:nvPicPr>
          <p:cNvPr id="39940" name="Picture 4" descr="PP01040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55650" y="381001"/>
            <a:ext cx="7704138" cy="64770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23850" y="234950"/>
            <a:ext cx="4121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1"/>
            <a:r>
              <a:rPr kumimoji="1" lang="en-US" altLang="ko-KR" sz="2000" b="1">
                <a:ea typeface="Gulim" pitchFamily="34" charset="-127"/>
              </a:rPr>
              <a:t>2. Dark Phase of Photosynthesis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684213" y="666750"/>
            <a:ext cx="1693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1"/>
            <a:r>
              <a:rPr kumimoji="1" lang="en-US" altLang="ko-KR" sz="2000" b="1">
                <a:ea typeface="Gulim" pitchFamily="34" charset="-127"/>
              </a:rPr>
              <a:t>Calvin Cycle</a:t>
            </a:r>
            <a:endParaRPr kumimoji="1" lang="en-US" altLang="ko-KR" sz="2000">
              <a:ea typeface="Gulim" pitchFamily="34" charset="-127"/>
            </a:endParaRPr>
          </a:p>
        </p:txBody>
      </p:sp>
      <p:grpSp>
        <p:nvGrpSpPr>
          <p:cNvPr id="6148" name="Group 4"/>
          <p:cNvGrpSpPr>
            <a:grpSpLocks/>
          </p:cNvGrpSpPr>
          <p:nvPr/>
        </p:nvGrpSpPr>
        <p:grpSpPr bwMode="auto">
          <a:xfrm>
            <a:off x="152400" y="1828800"/>
            <a:ext cx="8497888" cy="4392613"/>
            <a:chOff x="204" y="1026"/>
            <a:chExt cx="5353" cy="2767"/>
          </a:xfrm>
        </p:grpSpPr>
        <p:sp>
          <p:nvSpPr>
            <p:cNvPr id="6154" name="Rectangle 5"/>
            <p:cNvSpPr>
              <a:spLocks noChangeArrowheads="1"/>
            </p:cNvSpPr>
            <p:nvPr/>
          </p:nvSpPr>
          <p:spPr bwMode="auto">
            <a:xfrm>
              <a:off x="204" y="1026"/>
              <a:ext cx="5353" cy="2767"/>
            </a:xfrm>
            <a:prstGeom prst="rect">
              <a:avLst/>
            </a:prstGeom>
            <a:solidFill>
              <a:srgbClr val="D3F9A5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155" name="Group 6"/>
            <p:cNvGrpSpPr>
              <a:grpSpLocks/>
            </p:cNvGrpSpPr>
            <p:nvPr/>
          </p:nvGrpSpPr>
          <p:grpSpPr bwMode="auto">
            <a:xfrm>
              <a:off x="1625" y="1153"/>
              <a:ext cx="654" cy="332"/>
              <a:chOff x="1804" y="1207"/>
              <a:chExt cx="654" cy="332"/>
            </a:xfrm>
          </p:grpSpPr>
          <p:sp>
            <p:nvSpPr>
              <p:cNvPr id="6213" name="Text Box 7"/>
              <p:cNvSpPr txBox="1">
                <a:spLocks noChangeArrowheads="1"/>
              </p:cNvSpPr>
              <p:nvPr/>
            </p:nvSpPr>
            <p:spPr bwMode="auto">
              <a:xfrm>
                <a:off x="1804" y="1207"/>
                <a:ext cx="65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latinLnBrk="1"/>
                <a:r>
                  <a:rPr kumimoji="1" lang="en-US" altLang="ko-KR" b="1" baseline="30000">
                    <a:solidFill>
                      <a:schemeClr val="accent2"/>
                    </a:solidFill>
                    <a:ea typeface="Gulim" pitchFamily="34" charset="-127"/>
                  </a:rPr>
                  <a:t>12</a:t>
                </a:r>
                <a:r>
                  <a:rPr kumimoji="1" lang="en-US" altLang="ko-KR" b="1">
                    <a:solidFill>
                      <a:schemeClr val="accent2"/>
                    </a:solidFill>
                    <a:ea typeface="Gulim" pitchFamily="34" charset="-127"/>
                  </a:rPr>
                  <a:t> 3PGA</a:t>
                </a:r>
              </a:p>
            </p:txBody>
          </p:sp>
          <p:sp>
            <p:nvSpPr>
              <p:cNvPr id="6214" name="Text Box 8"/>
              <p:cNvSpPr txBox="1">
                <a:spLocks noChangeArrowheads="1"/>
              </p:cNvSpPr>
              <p:nvPr/>
            </p:nvSpPr>
            <p:spPr bwMode="auto">
              <a:xfrm>
                <a:off x="2020" y="1327"/>
                <a:ext cx="257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latinLnBrk="1"/>
                <a:r>
                  <a:rPr kumimoji="1" lang="en-US" altLang="ko-KR" sz="1600" b="1">
                    <a:solidFill>
                      <a:srgbClr val="FF0000"/>
                    </a:solidFill>
                    <a:ea typeface="Gulim" pitchFamily="34" charset="-127"/>
                  </a:rPr>
                  <a:t>C</a:t>
                </a:r>
                <a:r>
                  <a:rPr kumimoji="1" lang="en-US" altLang="ko-KR" sz="1600" b="1" baseline="-25000">
                    <a:solidFill>
                      <a:srgbClr val="FF0000"/>
                    </a:solidFill>
                    <a:ea typeface="Gulim" pitchFamily="34" charset="-127"/>
                  </a:rPr>
                  <a:t>3</a:t>
                </a:r>
              </a:p>
            </p:txBody>
          </p:sp>
        </p:grpSp>
        <p:sp>
          <p:nvSpPr>
            <p:cNvPr id="6156" name="Rectangle 9"/>
            <p:cNvSpPr>
              <a:spLocks noChangeArrowheads="1"/>
            </p:cNvSpPr>
            <p:nvPr/>
          </p:nvSpPr>
          <p:spPr bwMode="auto">
            <a:xfrm>
              <a:off x="1636" y="1963"/>
              <a:ext cx="10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2000" b="1">
                  <a:solidFill>
                    <a:srgbClr val="FF0000"/>
                  </a:solidFill>
                  <a:ea typeface="Gulim" pitchFamily="34" charset="-127"/>
                </a:rPr>
                <a:t>Calvin Cycle</a:t>
              </a:r>
            </a:p>
          </p:txBody>
        </p:sp>
        <p:sp>
          <p:nvSpPr>
            <p:cNvPr id="6157" name="Text Box 10"/>
            <p:cNvSpPr txBox="1">
              <a:spLocks noChangeArrowheads="1"/>
            </p:cNvSpPr>
            <p:nvPr/>
          </p:nvSpPr>
          <p:spPr bwMode="auto">
            <a:xfrm>
              <a:off x="491" y="1290"/>
              <a:ext cx="50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>
                  <a:solidFill>
                    <a:schemeClr val="accent2"/>
                  </a:solidFill>
                  <a:ea typeface="Gulim" pitchFamily="34" charset="-127"/>
                </a:rPr>
                <a:t>6 CO</a:t>
              </a:r>
              <a:r>
                <a:rPr kumimoji="1" lang="en-US" altLang="ko-KR" b="1" baseline="-25000">
                  <a:solidFill>
                    <a:schemeClr val="accent2"/>
                  </a:solidFill>
                  <a:ea typeface="Gulim" pitchFamily="34" charset="-127"/>
                </a:rPr>
                <a:t>2</a:t>
              </a:r>
            </a:p>
          </p:txBody>
        </p:sp>
        <p:sp>
          <p:nvSpPr>
            <p:cNvPr id="6158" name="Text Box 11"/>
            <p:cNvSpPr txBox="1">
              <a:spLocks noChangeArrowheads="1"/>
            </p:cNvSpPr>
            <p:nvPr/>
          </p:nvSpPr>
          <p:spPr bwMode="auto">
            <a:xfrm>
              <a:off x="2941" y="1739"/>
              <a:ext cx="18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 baseline="30000">
                  <a:solidFill>
                    <a:schemeClr val="accent2"/>
                  </a:solidFill>
                  <a:ea typeface="Gulim" pitchFamily="34" charset="-127"/>
                </a:rPr>
                <a:t>12</a:t>
              </a:r>
              <a:r>
                <a:rPr kumimoji="1" lang="en-US" altLang="ko-KR" b="1">
                  <a:solidFill>
                    <a:schemeClr val="accent2"/>
                  </a:solidFill>
                  <a:ea typeface="Gulim" pitchFamily="34" charset="-127"/>
                </a:rPr>
                <a:t> Diphosphoglyceride</a:t>
              </a:r>
              <a:r>
                <a:rPr kumimoji="1" lang="en-US" altLang="ko-KR">
                  <a:solidFill>
                    <a:srgbClr val="FF0000"/>
                  </a:solidFill>
                  <a:ea typeface="Gulim" pitchFamily="34" charset="-127"/>
                </a:rPr>
                <a:t> </a:t>
              </a:r>
              <a:r>
                <a:rPr kumimoji="1" lang="en-US" altLang="ko-KR" sz="1400" b="1">
                  <a:solidFill>
                    <a:srgbClr val="FF0000"/>
                  </a:solidFill>
                  <a:ea typeface="Gulim" pitchFamily="34" charset="-127"/>
                </a:rPr>
                <a:t>C</a:t>
              </a:r>
              <a:r>
                <a:rPr kumimoji="1" lang="en-US" altLang="ko-KR" sz="1400" b="1" baseline="-25000">
                  <a:solidFill>
                    <a:srgbClr val="FF0000"/>
                  </a:solidFill>
                  <a:ea typeface="Gulim" pitchFamily="34" charset="-127"/>
                </a:rPr>
                <a:t>3</a:t>
              </a:r>
            </a:p>
          </p:txBody>
        </p:sp>
        <p:sp>
          <p:nvSpPr>
            <p:cNvPr id="6159" name="Text Box 12"/>
            <p:cNvSpPr txBox="1">
              <a:spLocks noChangeArrowheads="1"/>
            </p:cNvSpPr>
            <p:nvPr/>
          </p:nvSpPr>
          <p:spPr bwMode="auto">
            <a:xfrm>
              <a:off x="2941" y="2238"/>
              <a:ext cx="178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 baseline="30000">
                  <a:solidFill>
                    <a:schemeClr val="accent2"/>
                  </a:solidFill>
                  <a:ea typeface="Gulim" pitchFamily="34" charset="-127"/>
                </a:rPr>
                <a:t>12</a:t>
              </a:r>
              <a:r>
                <a:rPr kumimoji="1" lang="en-US" altLang="ko-KR" b="1">
                  <a:solidFill>
                    <a:schemeClr val="accent2"/>
                  </a:solidFill>
                  <a:ea typeface="Gulim" pitchFamily="34" charset="-127"/>
                </a:rPr>
                <a:t> Glyceraldehyde–3P</a:t>
              </a:r>
              <a:r>
                <a:rPr kumimoji="1" lang="en-US" altLang="ko-KR" b="1">
                  <a:solidFill>
                    <a:srgbClr val="FF0000"/>
                  </a:solidFill>
                  <a:ea typeface="Gulim" pitchFamily="34" charset="-127"/>
                </a:rPr>
                <a:t> C</a:t>
              </a:r>
              <a:r>
                <a:rPr kumimoji="1" lang="en-US" altLang="ko-KR" b="1" baseline="-25000">
                  <a:solidFill>
                    <a:srgbClr val="FF0000"/>
                  </a:solidFill>
                  <a:ea typeface="Gulim" pitchFamily="34" charset="-127"/>
                </a:rPr>
                <a:t>3</a:t>
              </a:r>
            </a:p>
          </p:txBody>
        </p:sp>
        <p:grpSp>
          <p:nvGrpSpPr>
            <p:cNvPr id="6160" name="Group 13"/>
            <p:cNvGrpSpPr>
              <a:grpSpLocks/>
            </p:cNvGrpSpPr>
            <p:nvPr/>
          </p:nvGrpSpPr>
          <p:grpSpPr bwMode="auto">
            <a:xfrm>
              <a:off x="433" y="1970"/>
              <a:ext cx="804" cy="231"/>
              <a:chOff x="521" y="2069"/>
              <a:chExt cx="804" cy="231"/>
            </a:xfrm>
          </p:grpSpPr>
          <p:sp>
            <p:nvSpPr>
              <p:cNvPr id="6211" name="Text Box 14"/>
              <p:cNvSpPr txBox="1">
                <a:spLocks noChangeArrowheads="1"/>
              </p:cNvSpPr>
              <p:nvPr/>
            </p:nvSpPr>
            <p:spPr bwMode="auto">
              <a:xfrm>
                <a:off x="521" y="2069"/>
                <a:ext cx="62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latinLnBrk="1"/>
                <a:r>
                  <a:rPr kumimoji="1" lang="en-US" altLang="ko-KR" b="1">
                    <a:solidFill>
                      <a:schemeClr val="accent2"/>
                    </a:solidFill>
                    <a:ea typeface="Gulim" pitchFamily="34" charset="-127"/>
                  </a:rPr>
                  <a:t>6 RuBP</a:t>
                </a:r>
                <a:endParaRPr kumimoji="1" lang="en-US" altLang="ko-KR" b="1" baseline="-25000">
                  <a:solidFill>
                    <a:srgbClr val="FF0000"/>
                  </a:solidFill>
                  <a:ea typeface="Gulim" pitchFamily="34" charset="-127"/>
                </a:endParaRPr>
              </a:p>
            </p:txBody>
          </p:sp>
          <p:sp>
            <p:nvSpPr>
              <p:cNvPr id="6212" name="Text Box 15"/>
              <p:cNvSpPr txBox="1">
                <a:spLocks noChangeArrowheads="1"/>
              </p:cNvSpPr>
              <p:nvPr/>
            </p:nvSpPr>
            <p:spPr bwMode="auto">
              <a:xfrm>
                <a:off x="1068" y="2074"/>
                <a:ext cx="257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latinLnBrk="1"/>
                <a:r>
                  <a:rPr kumimoji="1" lang="en-US" altLang="ko-KR" sz="1600" b="1">
                    <a:solidFill>
                      <a:srgbClr val="FF0000"/>
                    </a:solidFill>
                    <a:ea typeface="Gulim" pitchFamily="34" charset="-127"/>
                  </a:rPr>
                  <a:t>C</a:t>
                </a:r>
                <a:r>
                  <a:rPr kumimoji="1" lang="en-US" altLang="ko-KR" sz="1600" b="1" baseline="-25000">
                    <a:solidFill>
                      <a:srgbClr val="FF0000"/>
                    </a:solidFill>
                    <a:ea typeface="Gulim" pitchFamily="34" charset="-127"/>
                  </a:rPr>
                  <a:t>5</a:t>
                </a:r>
              </a:p>
            </p:txBody>
          </p:sp>
        </p:grpSp>
        <p:sp>
          <p:nvSpPr>
            <p:cNvPr id="6161" name="Rectangle 16"/>
            <p:cNvSpPr>
              <a:spLocks noChangeArrowheads="1"/>
            </p:cNvSpPr>
            <p:nvPr/>
          </p:nvSpPr>
          <p:spPr bwMode="auto">
            <a:xfrm>
              <a:off x="1580" y="2877"/>
              <a:ext cx="14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>
                  <a:solidFill>
                    <a:schemeClr val="accent2"/>
                  </a:solidFill>
                  <a:ea typeface="Gulim" pitchFamily="34" charset="-127"/>
                </a:rPr>
                <a:t>Glyceraldehyde3-P</a:t>
              </a:r>
            </a:p>
          </p:txBody>
        </p:sp>
        <p:sp>
          <p:nvSpPr>
            <p:cNvPr id="6162" name="Freeform 17"/>
            <p:cNvSpPr>
              <a:spLocks/>
            </p:cNvSpPr>
            <p:nvPr/>
          </p:nvSpPr>
          <p:spPr bwMode="auto">
            <a:xfrm>
              <a:off x="854" y="1290"/>
              <a:ext cx="771" cy="725"/>
            </a:xfrm>
            <a:custGeom>
              <a:avLst/>
              <a:gdLst>
                <a:gd name="T0" fmla="*/ 725 w 725"/>
                <a:gd name="T1" fmla="*/ 0 h 635"/>
                <a:gd name="T2" fmla="*/ 317 w 725"/>
                <a:gd name="T3" fmla="*/ 226 h 635"/>
                <a:gd name="T4" fmla="*/ 0 w 725"/>
                <a:gd name="T5" fmla="*/ 635 h 635"/>
                <a:gd name="T6" fmla="*/ 0 60000 65536"/>
                <a:gd name="T7" fmla="*/ 0 60000 65536"/>
                <a:gd name="T8" fmla="*/ 0 60000 65536"/>
                <a:gd name="T9" fmla="*/ 0 w 725"/>
                <a:gd name="T10" fmla="*/ 0 h 635"/>
                <a:gd name="T11" fmla="*/ 725 w 725"/>
                <a:gd name="T12" fmla="*/ 635 h 63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5" h="635">
                  <a:moveTo>
                    <a:pt x="725" y="0"/>
                  </a:moveTo>
                  <a:cubicBezTo>
                    <a:pt x="581" y="60"/>
                    <a:pt x="438" y="120"/>
                    <a:pt x="317" y="226"/>
                  </a:cubicBezTo>
                  <a:cubicBezTo>
                    <a:pt x="196" y="332"/>
                    <a:pt x="98" y="483"/>
                    <a:pt x="0" y="635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3" name="Freeform 18"/>
            <p:cNvSpPr>
              <a:spLocks/>
            </p:cNvSpPr>
            <p:nvPr/>
          </p:nvSpPr>
          <p:spPr bwMode="auto">
            <a:xfrm rot="-5400000">
              <a:off x="831" y="2265"/>
              <a:ext cx="771" cy="725"/>
            </a:xfrm>
            <a:custGeom>
              <a:avLst/>
              <a:gdLst>
                <a:gd name="T0" fmla="*/ 725 w 725"/>
                <a:gd name="T1" fmla="*/ 0 h 635"/>
                <a:gd name="T2" fmla="*/ 317 w 725"/>
                <a:gd name="T3" fmla="*/ 226 h 635"/>
                <a:gd name="T4" fmla="*/ 0 w 725"/>
                <a:gd name="T5" fmla="*/ 635 h 635"/>
                <a:gd name="T6" fmla="*/ 0 60000 65536"/>
                <a:gd name="T7" fmla="*/ 0 60000 65536"/>
                <a:gd name="T8" fmla="*/ 0 60000 65536"/>
                <a:gd name="T9" fmla="*/ 0 w 725"/>
                <a:gd name="T10" fmla="*/ 0 h 635"/>
                <a:gd name="T11" fmla="*/ 725 w 725"/>
                <a:gd name="T12" fmla="*/ 635 h 63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5" h="635">
                  <a:moveTo>
                    <a:pt x="725" y="0"/>
                  </a:moveTo>
                  <a:cubicBezTo>
                    <a:pt x="581" y="60"/>
                    <a:pt x="438" y="120"/>
                    <a:pt x="317" y="226"/>
                  </a:cubicBezTo>
                  <a:cubicBezTo>
                    <a:pt x="196" y="332"/>
                    <a:pt x="98" y="483"/>
                    <a:pt x="0" y="635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4" name="Freeform 19"/>
            <p:cNvSpPr>
              <a:spLocks/>
            </p:cNvSpPr>
            <p:nvPr/>
          </p:nvSpPr>
          <p:spPr bwMode="auto">
            <a:xfrm rot="10800000">
              <a:off x="2895" y="2469"/>
              <a:ext cx="454" cy="544"/>
            </a:xfrm>
            <a:custGeom>
              <a:avLst/>
              <a:gdLst>
                <a:gd name="T0" fmla="*/ 725 w 725"/>
                <a:gd name="T1" fmla="*/ 0 h 635"/>
                <a:gd name="T2" fmla="*/ 317 w 725"/>
                <a:gd name="T3" fmla="*/ 226 h 635"/>
                <a:gd name="T4" fmla="*/ 0 w 725"/>
                <a:gd name="T5" fmla="*/ 635 h 635"/>
                <a:gd name="T6" fmla="*/ 0 60000 65536"/>
                <a:gd name="T7" fmla="*/ 0 60000 65536"/>
                <a:gd name="T8" fmla="*/ 0 60000 65536"/>
                <a:gd name="T9" fmla="*/ 0 w 725"/>
                <a:gd name="T10" fmla="*/ 0 h 635"/>
                <a:gd name="T11" fmla="*/ 725 w 725"/>
                <a:gd name="T12" fmla="*/ 635 h 63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5" h="635">
                  <a:moveTo>
                    <a:pt x="725" y="0"/>
                  </a:moveTo>
                  <a:cubicBezTo>
                    <a:pt x="581" y="60"/>
                    <a:pt x="438" y="120"/>
                    <a:pt x="317" y="226"/>
                  </a:cubicBezTo>
                  <a:cubicBezTo>
                    <a:pt x="196" y="332"/>
                    <a:pt x="98" y="483"/>
                    <a:pt x="0" y="635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5" name="Line 20"/>
            <p:cNvSpPr>
              <a:spLocks noChangeShapeType="1"/>
            </p:cNvSpPr>
            <p:nvPr/>
          </p:nvSpPr>
          <p:spPr bwMode="auto">
            <a:xfrm>
              <a:off x="3394" y="1970"/>
              <a:ext cx="0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6" name="Line 21"/>
            <p:cNvSpPr>
              <a:spLocks noChangeShapeType="1"/>
            </p:cNvSpPr>
            <p:nvPr/>
          </p:nvSpPr>
          <p:spPr bwMode="auto">
            <a:xfrm flipV="1">
              <a:off x="854" y="219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7" name="Line 22"/>
            <p:cNvSpPr>
              <a:spLocks noChangeShapeType="1"/>
            </p:cNvSpPr>
            <p:nvPr/>
          </p:nvSpPr>
          <p:spPr bwMode="auto">
            <a:xfrm flipH="1">
              <a:off x="2850" y="3013"/>
              <a:ext cx="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8" name="Line 23"/>
            <p:cNvSpPr>
              <a:spLocks noChangeShapeType="1"/>
            </p:cNvSpPr>
            <p:nvPr/>
          </p:nvSpPr>
          <p:spPr bwMode="auto">
            <a:xfrm>
              <a:off x="1626" y="1290"/>
              <a:ext cx="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9" name="Freeform 24"/>
            <p:cNvSpPr>
              <a:spLocks/>
            </p:cNvSpPr>
            <p:nvPr/>
          </p:nvSpPr>
          <p:spPr bwMode="auto">
            <a:xfrm>
              <a:off x="764" y="1516"/>
              <a:ext cx="453" cy="91"/>
            </a:xfrm>
            <a:custGeom>
              <a:avLst/>
              <a:gdLst>
                <a:gd name="T0" fmla="*/ 453 w 453"/>
                <a:gd name="T1" fmla="*/ 0 h 91"/>
                <a:gd name="T2" fmla="*/ 136 w 453"/>
                <a:gd name="T3" fmla="*/ 91 h 91"/>
                <a:gd name="T4" fmla="*/ 0 w 453"/>
                <a:gd name="T5" fmla="*/ 0 h 91"/>
                <a:gd name="T6" fmla="*/ 0 60000 65536"/>
                <a:gd name="T7" fmla="*/ 0 60000 65536"/>
                <a:gd name="T8" fmla="*/ 0 60000 65536"/>
                <a:gd name="T9" fmla="*/ 0 w 453"/>
                <a:gd name="T10" fmla="*/ 0 h 91"/>
                <a:gd name="T11" fmla="*/ 453 w 453"/>
                <a:gd name="T12" fmla="*/ 91 h 9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3" h="91">
                  <a:moveTo>
                    <a:pt x="453" y="0"/>
                  </a:moveTo>
                  <a:cubicBezTo>
                    <a:pt x="332" y="45"/>
                    <a:pt x="211" y="91"/>
                    <a:pt x="136" y="91"/>
                  </a:cubicBezTo>
                  <a:cubicBezTo>
                    <a:pt x="61" y="91"/>
                    <a:pt x="30" y="45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70" name="Group 25"/>
            <p:cNvGrpSpPr>
              <a:grpSpLocks/>
            </p:cNvGrpSpPr>
            <p:nvPr/>
          </p:nvGrpSpPr>
          <p:grpSpPr bwMode="auto">
            <a:xfrm rot="4500000">
              <a:off x="2348" y="1062"/>
              <a:ext cx="839" cy="942"/>
              <a:chOff x="1156" y="1480"/>
              <a:chExt cx="817" cy="725"/>
            </a:xfrm>
          </p:grpSpPr>
          <p:sp>
            <p:nvSpPr>
              <p:cNvPr id="6209" name="Freeform 26"/>
              <p:cNvSpPr>
                <a:spLocks/>
              </p:cNvSpPr>
              <p:nvPr/>
            </p:nvSpPr>
            <p:spPr bwMode="auto">
              <a:xfrm>
                <a:off x="1156" y="1480"/>
                <a:ext cx="771" cy="725"/>
              </a:xfrm>
              <a:custGeom>
                <a:avLst/>
                <a:gdLst>
                  <a:gd name="T0" fmla="*/ 725 w 725"/>
                  <a:gd name="T1" fmla="*/ 0 h 635"/>
                  <a:gd name="T2" fmla="*/ 317 w 725"/>
                  <a:gd name="T3" fmla="*/ 226 h 635"/>
                  <a:gd name="T4" fmla="*/ 0 w 725"/>
                  <a:gd name="T5" fmla="*/ 635 h 635"/>
                  <a:gd name="T6" fmla="*/ 0 60000 65536"/>
                  <a:gd name="T7" fmla="*/ 0 60000 65536"/>
                  <a:gd name="T8" fmla="*/ 0 60000 65536"/>
                  <a:gd name="T9" fmla="*/ 0 w 725"/>
                  <a:gd name="T10" fmla="*/ 0 h 635"/>
                  <a:gd name="T11" fmla="*/ 725 w 725"/>
                  <a:gd name="T12" fmla="*/ 635 h 63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5" h="635">
                    <a:moveTo>
                      <a:pt x="725" y="0"/>
                    </a:moveTo>
                    <a:cubicBezTo>
                      <a:pt x="581" y="60"/>
                      <a:pt x="438" y="120"/>
                      <a:pt x="317" y="226"/>
                    </a:cubicBezTo>
                    <a:cubicBezTo>
                      <a:pt x="196" y="332"/>
                      <a:pt x="98" y="483"/>
                      <a:pt x="0" y="635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10" name="Line 27"/>
              <p:cNvSpPr>
                <a:spLocks noChangeShapeType="1"/>
              </p:cNvSpPr>
              <p:nvPr/>
            </p:nvSpPr>
            <p:spPr bwMode="auto">
              <a:xfrm>
                <a:off x="1928" y="1480"/>
                <a:ext cx="4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171" name="Group 28"/>
            <p:cNvGrpSpPr>
              <a:grpSpLocks/>
            </p:cNvGrpSpPr>
            <p:nvPr/>
          </p:nvGrpSpPr>
          <p:grpSpPr bwMode="auto">
            <a:xfrm>
              <a:off x="2623" y="1191"/>
              <a:ext cx="499" cy="235"/>
              <a:chOff x="2789" y="1245"/>
              <a:chExt cx="499" cy="235"/>
            </a:xfrm>
          </p:grpSpPr>
          <p:sp>
            <p:nvSpPr>
              <p:cNvPr id="6207" name="Freeform 29"/>
              <p:cNvSpPr>
                <a:spLocks/>
              </p:cNvSpPr>
              <p:nvPr/>
            </p:nvSpPr>
            <p:spPr bwMode="auto">
              <a:xfrm>
                <a:off x="2789" y="1245"/>
                <a:ext cx="499" cy="235"/>
              </a:xfrm>
              <a:custGeom>
                <a:avLst/>
                <a:gdLst>
                  <a:gd name="T0" fmla="*/ 0 w 590"/>
                  <a:gd name="T1" fmla="*/ 0 h 416"/>
                  <a:gd name="T2" fmla="*/ 227 w 590"/>
                  <a:gd name="T3" fmla="*/ 363 h 416"/>
                  <a:gd name="T4" fmla="*/ 590 w 590"/>
                  <a:gd name="T5" fmla="*/ 317 h 416"/>
                  <a:gd name="T6" fmla="*/ 0 60000 65536"/>
                  <a:gd name="T7" fmla="*/ 0 60000 65536"/>
                  <a:gd name="T8" fmla="*/ 0 60000 65536"/>
                  <a:gd name="T9" fmla="*/ 0 w 590"/>
                  <a:gd name="T10" fmla="*/ 0 h 416"/>
                  <a:gd name="T11" fmla="*/ 590 w 590"/>
                  <a:gd name="T12" fmla="*/ 416 h 4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90" h="416">
                    <a:moveTo>
                      <a:pt x="0" y="0"/>
                    </a:moveTo>
                    <a:cubicBezTo>
                      <a:pt x="64" y="155"/>
                      <a:pt x="129" y="310"/>
                      <a:pt x="227" y="363"/>
                    </a:cubicBezTo>
                    <a:cubicBezTo>
                      <a:pt x="325" y="416"/>
                      <a:pt x="522" y="325"/>
                      <a:pt x="590" y="317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08" name="Line 30"/>
              <p:cNvSpPr>
                <a:spLocks noChangeShapeType="1"/>
              </p:cNvSpPr>
              <p:nvPr/>
            </p:nvSpPr>
            <p:spPr bwMode="auto">
              <a:xfrm>
                <a:off x="3243" y="1434"/>
                <a:ext cx="4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72" name="Text Box 31"/>
            <p:cNvSpPr txBox="1">
              <a:spLocks noChangeArrowheads="1"/>
            </p:cNvSpPr>
            <p:nvPr/>
          </p:nvSpPr>
          <p:spPr bwMode="auto">
            <a:xfrm>
              <a:off x="2442" y="1026"/>
              <a:ext cx="4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1200">
                  <a:solidFill>
                    <a:srgbClr val="FF0000"/>
                  </a:solidFill>
                  <a:ea typeface="Gulim" pitchFamily="34" charset="-127"/>
                </a:rPr>
                <a:t>12 ATP</a:t>
              </a:r>
              <a:endParaRPr kumimoji="1" lang="en-US" altLang="ko-KR" sz="1200" baseline="-25000">
                <a:solidFill>
                  <a:srgbClr val="FF0000"/>
                </a:solidFill>
                <a:ea typeface="Gulim" pitchFamily="34" charset="-127"/>
              </a:endParaRPr>
            </a:p>
          </p:txBody>
        </p:sp>
        <p:sp>
          <p:nvSpPr>
            <p:cNvPr id="6173" name="Text Box 32"/>
            <p:cNvSpPr txBox="1">
              <a:spLocks noChangeArrowheads="1"/>
            </p:cNvSpPr>
            <p:nvPr/>
          </p:nvSpPr>
          <p:spPr bwMode="auto">
            <a:xfrm>
              <a:off x="3032" y="1207"/>
              <a:ext cx="77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1200">
                  <a:solidFill>
                    <a:srgbClr val="FF0000"/>
                  </a:solidFill>
                  <a:ea typeface="Gulim" pitchFamily="34" charset="-127"/>
                </a:rPr>
                <a:t>12 ADP + 12 Pi</a:t>
              </a:r>
              <a:endParaRPr kumimoji="1" lang="en-US" altLang="ko-KR" sz="1200" baseline="-25000">
                <a:solidFill>
                  <a:srgbClr val="FF0000"/>
                </a:solidFill>
                <a:ea typeface="Gulim" pitchFamily="34" charset="-127"/>
              </a:endParaRPr>
            </a:p>
          </p:txBody>
        </p:sp>
        <p:grpSp>
          <p:nvGrpSpPr>
            <p:cNvPr id="6174" name="Group 33"/>
            <p:cNvGrpSpPr>
              <a:grpSpLocks/>
            </p:cNvGrpSpPr>
            <p:nvPr/>
          </p:nvGrpSpPr>
          <p:grpSpPr bwMode="auto">
            <a:xfrm>
              <a:off x="3394" y="1970"/>
              <a:ext cx="771" cy="317"/>
              <a:chOff x="3515" y="2024"/>
              <a:chExt cx="771" cy="317"/>
            </a:xfrm>
          </p:grpSpPr>
          <p:sp>
            <p:nvSpPr>
              <p:cNvPr id="6203" name="Text Box 34"/>
              <p:cNvSpPr txBox="1">
                <a:spLocks noChangeArrowheads="1"/>
              </p:cNvSpPr>
              <p:nvPr/>
            </p:nvSpPr>
            <p:spPr bwMode="auto">
              <a:xfrm>
                <a:off x="3666" y="2024"/>
                <a:ext cx="62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latinLnBrk="1"/>
                <a:r>
                  <a:rPr kumimoji="1" lang="en-US" altLang="ko-KR" sz="1200">
                    <a:solidFill>
                      <a:srgbClr val="FF0000"/>
                    </a:solidFill>
                    <a:ea typeface="Gulim" pitchFamily="34" charset="-127"/>
                  </a:rPr>
                  <a:t>12 NADPH</a:t>
                </a:r>
                <a:r>
                  <a:rPr kumimoji="1" lang="en-US" altLang="ko-KR" sz="1200" baseline="-25000">
                    <a:solidFill>
                      <a:srgbClr val="FF0000"/>
                    </a:solidFill>
                    <a:ea typeface="Gulim" pitchFamily="34" charset="-127"/>
                  </a:rPr>
                  <a:t>2</a:t>
                </a:r>
              </a:p>
            </p:txBody>
          </p:sp>
          <p:sp>
            <p:nvSpPr>
              <p:cNvPr id="6204" name="Text Box 35"/>
              <p:cNvSpPr txBox="1">
                <a:spLocks noChangeArrowheads="1"/>
              </p:cNvSpPr>
              <p:nvPr/>
            </p:nvSpPr>
            <p:spPr bwMode="auto">
              <a:xfrm>
                <a:off x="3680" y="2168"/>
                <a:ext cx="515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latinLnBrk="1"/>
                <a:r>
                  <a:rPr kumimoji="1" lang="en-US" altLang="ko-KR" sz="1200">
                    <a:solidFill>
                      <a:srgbClr val="FF0000"/>
                    </a:solidFill>
                    <a:ea typeface="Gulim" pitchFamily="34" charset="-127"/>
                  </a:rPr>
                  <a:t>12 NADP</a:t>
                </a:r>
                <a:endParaRPr kumimoji="1" lang="en-US" altLang="ko-KR" sz="1200" baseline="-25000">
                  <a:solidFill>
                    <a:srgbClr val="FF0000"/>
                  </a:solidFill>
                  <a:ea typeface="Gulim" pitchFamily="34" charset="-127"/>
                </a:endParaRPr>
              </a:p>
            </p:txBody>
          </p:sp>
          <p:sp>
            <p:nvSpPr>
              <p:cNvPr id="6205" name="Freeform 36"/>
              <p:cNvSpPr>
                <a:spLocks/>
              </p:cNvSpPr>
              <p:nvPr/>
            </p:nvSpPr>
            <p:spPr bwMode="auto">
              <a:xfrm>
                <a:off x="3515" y="2115"/>
                <a:ext cx="181" cy="136"/>
              </a:xfrm>
              <a:custGeom>
                <a:avLst/>
                <a:gdLst>
                  <a:gd name="T0" fmla="*/ 181 w 181"/>
                  <a:gd name="T1" fmla="*/ 0 h 136"/>
                  <a:gd name="T2" fmla="*/ 0 w 181"/>
                  <a:gd name="T3" fmla="*/ 45 h 136"/>
                  <a:gd name="T4" fmla="*/ 181 w 181"/>
                  <a:gd name="T5" fmla="*/ 136 h 136"/>
                  <a:gd name="T6" fmla="*/ 0 60000 65536"/>
                  <a:gd name="T7" fmla="*/ 0 60000 65536"/>
                  <a:gd name="T8" fmla="*/ 0 60000 65536"/>
                  <a:gd name="T9" fmla="*/ 0 w 181"/>
                  <a:gd name="T10" fmla="*/ 0 h 136"/>
                  <a:gd name="T11" fmla="*/ 181 w 181"/>
                  <a:gd name="T12" fmla="*/ 136 h 1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1" h="136">
                    <a:moveTo>
                      <a:pt x="181" y="0"/>
                    </a:moveTo>
                    <a:cubicBezTo>
                      <a:pt x="90" y="11"/>
                      <a:pt x="0" y="22"/>
                      <a:pt x="0" y="45"/>
                    </a:cubicBezTo>
                    <a:cubicBezTo>
                      <a:pt x="0" y="68"/>
                      <a:pt x="151" y="121"/>
                      <a:pt x="181" y="136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06" name="Line 37"/>
              <p:cNvSpPr>
                <a:spLocks noChangeShapeType="1"/>
              </p:cNvSpPr>
              <p:nvPr/>
            </p:nvSpPr>
            <p:spPr bwMode="auto">
              <a:xfrm>
                <a:off x="3697" y="2251"/>
                <a:ext cx="4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175" name="Group 38"/>
            <p:cNvGrpSpPr>
              <a:grpSpLocks/>
            </p:cNvGrpSpPr>
            <p:nvPr/>
          </p:nvGrpSpPr>
          <p:grpSpPr bwMode="auto">
            <a:xfrm>
              <a:off x="3334" y="2469"/>
              <a:ext cx="378" cy="317"/>
              <a:chOff x="3500" y="2523"/>
              <a:chExt cx="378" cy="317"/>
            </a:xfrm>
          </p:grpSpPr>
          <p:sp>
            <p:nvSpPr>
              <p:cNvPr id="6201" name="Freeform 39"/>
              <p:cNvSpPr>
                <a:spLocks/>
              </p:cNvSpPr>
              <p:nvPr/>
            </p:nvSpPr>
            <p:spPr bwMode="auto">
              <a:xfrm>
                <a:off x="3500" y="2523"/>
                <a:ext cx="378" cy="317"/>
              </a:xfrm>
              <a:custGeom>
                <a:avLst/>
                <a:gdLst>
                  <a:gd name="T0" fmla="*/ 15 w 378"/>
                  <a:gd name="T1" fmla="*/ 0 h 272"/>
                  <a:gd name="T2" fmla="*/ 60 w 378"/>
                  <a:gd name="T3" fmla="*/ 227 h 272"/>
                  <a:gd name="T4" fmla="*/ 378 w 378"/>
                  <a:gd name="T5" fmla="*/ 272 h 272"/>
                  <a:gd name="T6" fmla="*/ 0 60000 65536"/>
                  <a:gd name="T7" fmla="*/ 0 60000 65536"/>
                  <a:gd name="T8" fmla="*/ 0 60000 65536"/>
                  <a:gd name="T9" fmla="*/ 0 w 378"/>
                  <a:gd name="T10" fmla="*/ 0 h 272"/>
                  <a:gd name="T11" fmla="*/ 378 w 378"/>
                  <a:gd name="T12" fmla="*/ 272 h 27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8" h="272">
                    <a:moveTo>
                      <a:pt x="15" y="0"/>
                    </a:moveTo>
                    <a:cubicBezTo>
                      <a:pt x="7" y="91"/>
                      <a:pt x="0" y="182"/>
                      <a:pt x="60" y="227"/>
                    </a:cubicBezTo>
                    <a:cubicBezTo>
                      <a:pt x="120" y="272"/>
                      <a:pt x="249" y="272"/>
                      <a:pt x="378" y="272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02" name="Line 40"/>
              <p:cNvSpPr>
                <a:spLocks noChangeShapeType="1"/>
              </p:cNvSpPr>
              <p:nvPr/>
            </p:nvSpPr>
            <p:spPr bwMode="auto">
              <a:xfrm>
                <a:off x="3833" y="2840"/>
                <a:ext cx="4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176" name="Group 41"/>
            <p:cNvGrpSpPr>
              <a:grpSpLocks/>
            </p:cNvGrpSpPr>
            <p:nvPr/>
          </p:nvGrpSpPr>
          <p:grpSpPr bwMode="auto">
            <a:xfrm>
              <a:off x="3728" y="2658"/>
              <a:ext cx="1793" cy="1102"/>
              <a:chOff x="3894" y="2712"/>
              <a:chExt cx="1793" cy="1102"/>
            </a:xfrm>
          </p:grpSpPr>
          <p:grpSp>
            <p:nvGrpSpPr>
              <p:cNvPr id="6182" name="Group 42"/>
              <p:cNvGrpSpPr>
                <a:grpSpLocks/>
              </p:cNvGrpSpPr>
              <p:nvPr/>
            </p:nvGrpSpPr>
            <p:grpSpPr bwMode="auto">
              <a:xfrm>
                <a:off x="3894" y="2712"/>
                <a:ext cx="769" cy="231"/>
                <a:chOff x="3722" y="3170"/>
                <a:chExt cx="769" cy="231"/>
              </a:xfrm>
            </p:grpSpPr>
            <p:sp>
              <p:nvSpPr>
                <p:cNvPr id="6199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3722" y="3170"/>
                  <a:ext cx="628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latinLnBrk="1"/>
                  <a:r>
                    <a:rPr kumimoji="1" lang="en-US" altLang="ko-KR">
                      <a:solidFill>
                        <a:srgbClr val="FF0000"/>
                      </a:solidFill>
                      <a:ea typeface="Gulim" pitchFamily="34" charset="-127"/>
                    </a:rPr>
                    <a:t>2</a:t>
                  </a:r>
                  <a:r>
                    <a:rPr kumimoji="1" lang="en-US" altLang="ko-KR">
                      <a:ea typeface="Gulim" pitchFamily="34" charset="-127"/>
                    </a:rPr>
                    <a:t> </a:t>
                  </a:r>
                  <a:r>
                    <a:rPr kumimoji="1" lang="en-US" altLang="ko-KR" b="1">
                      <a:solidFill>
                        <a:schemeClr val="accent2"/>
                      </a:solidFill>
                      <a:ea typeface="Gulim" pitchFamily="34" charset="-127"/>
                    </a:rPr>
                    <a:t>3PGA</a:t>
                  </a:r>
                </a:p>
              </p:txBody>
            </p:sp>
            <p:sp>
              <p:nvSpPr>
                <p:cNvPr id="6200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4234" y="3172"/>
                  <a:ext cx="257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latinLnBrk="1"/>
                  <a:r>
                    <a:rPr kumimoji="1" lang="en-US" altLang="ko-KR" sz="1600" b="1">
                      <a:solidFill>
                        <a:srgbClr val="FF0000"/>
                      </a:solidFill>
                      <a:ea typeface="Gulim" pitchFamily="34" charset="-127"/>
                    </a:rPr>
                    <a:t>C</a:t>
                  </a:r>
                  <a:r>
                    <a:rPr kumimoji="1" lang="en-US" altLang="ko-KR" sz="1600" b="1" baseline="-25000">
                      <a:solidFill>
                        <a:srgbClr val="FF0000"/>
                      </a:solidFill>
                      <a:ea typeface="Gulim" pitchFamily="34" charset="-127"/>
                    </a:rPr>
                    <a:t>3</a:t>
                  </a:r>
                </a:p>
              </p:txBody>
            </p:sp>
          </p:grpSp>
          <p:grpSp>
            <p:nvGrpSpPr>
              <p:cNvPr id="6183" name="Group 45"/>
              <p:cNvGrpSpPr>
                <a:grpSpLocks/>
              </p:cNvGrpSpPr>
              <p:nvPr/>
            </p:nvGrpSpPr>
            <p:grpSpPr bwMode="auto">
              <a:xfrm>
                <a:off x="3914" y="2939"/>
                <a:ext cx="938" cy="231"/>
                <a:chOff x="3742" y="3339"/>
                <a:chExt cx="938" cy="231"/>
              </a:xfrm>
            </p:grpSpPr>
            <p:sp>
              <p:nvSpPr>
                <p:cNvPr id="6197" name="Rectangle 46"/>
                <p:cNvSpPr>
                  <a:spLocks noChangeArrowheads="1"/>
                </p:cNvSpPr>
                <p:nvPr/>
              </p:nvSpPr>
              <p:spPr bwMode="auto">
                <a:xfrm>
                  <a:off x="3742" y="3339"/>
                  <a:ext cx="724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latinLnBrk="1"/>
                  <a:r>
                    <a:rPr kumimoji="1" lang="en-US" altLang="ko-KR" b="1">
                      <a:solidFill>
                        <a:schemeClr val="accent2"/>
                      </a:solidFill>
                      <a:ea typeface="Gulim" pitchFamily="34" charset="-127"/>
                    </a:rPr>
                    <a:t>Fructose</a:t>
                  </a:r>
                </a:p>
              </p:txBody>
            </p:sp>
            <p:sp>
              <p:nvSpPr>
                <p:cNvPr id="6198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4279" y="3356"/>
                  <a:ext cx="401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latinLnBrk="1"/>
                  <a:r>
                    <a:rPr kumimoji="1" lang="en-US" altLang="ko-KR" sz="1600" b="1">
                      <a:solidFill>
                        <a:srgbClr val="FF0000"/>
                      </a:solidFill>
                      <a:ea typeface="Gulim" pitchFamily="34" charset="-127"/>
                    </a:rPr>
                    <a:t>    C</a:t>
                  </a:r>
                  <a:r>
                    <a:rPr kumimoji="1" lang="en-US" altLang="ko-KR" sz="1600" b="1" baseline="-25000">
                      <a:solidFill>
                        <a:srgbClr val="FF0000"/>
                      </a:solidFill>
                      <a:ea typeface="Gulim" pitchFamily="34" charset="-127"/>
                    </a:rPr>
                    <a:t>6</a:t>
                  </a:r>
                </a:p>
              </p:txBody>
            </p:sp>
          </p:grpSp>
          <p:grpSp>
            <p:nvGrpSpPr>
              <p:cNvPr id="6184" name="Group 48"/>
              <p:cNvGrpSpPr>
                <a:grpSpLocks/>
              </p:cNvGrpSpPr>
              <p:nvPr/>
            </p:nvGrpSpPr>
            <p:grpSpPr bwMode="auto">
              <a:xfrm>
                <a:off x="3914" y="3165"/>
                <a:ext cx="887" cy="231"/>
                <a:chOff x="3742" y="3520"/>
                <a:chExt cx="887" cy="231"/>
              </a:xfrm>
            </p:grpSpPr>
            <p:sp>
              <p:nvSpPr>
                <p:cNvPr id="6195" name="Rectangle 49"/>
                <p:cNvSpPr>
                  <a:spLocks noChangeArrowheads="1"/>
                </p:cNvSpPr>
                <p:nvPr/>
              </p:nvSpPr>
              <p:spPr bwMode="auto">
                <a:xfrm>
                  <a:off x="3742" y="3520"/>
                  <a:ext cx="684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latinLnBrk="1"/>
                  <a:r>
                    <a:rPr kumimoji="1" lang="en-US" altLang="ko-KR" b="1">
                      <a:solidFill>
                        <a:schemeClr val="accent2"/>
                      </a:solidFill>
                      <a:ea typeface="Gulim" pitchFamily="34" charset="-127"/>
                    </a:rPr>
                    <a:t>Glucose</a:t>
                  </a:r>
                </a:p>
              </p:txBody>
            </p:sp>
            <p:sp>
              <p:nvSpPr>
                <p:cNvPr id="6196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4279" y="3538"/>
                  <a:ext cx="350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latinLnBrk="1"/>
                  <a:r>
                    <a:rPr kumimoji="1" lang="en-US" altLang="ko-KR" sz="1400">
                      <a:solidFill>
                        <a:srgbClr val="FF0000"/>
                      </a:solidFill>
                      <a:ea typeface="Gulim" pitchFamily="34" charset="-127"/>
                    </a:rPr>
                    <a:t>   </a:t>
                  </a:r>
                  <a:r>
                    <a:rPr kumimoji="1" lang="en-US" altLang="ko-KR" sz="1600" b="1">
                      <a:solidFill>
                        <a:srgbClr val="FF0000"/>
                      </a:solidFill>
                      <a:ea typeface="Gulim" pitchFamily="34" charset="-127"/>
                    </a:rPr>
                    <a:t>C</a:t>
                  </a:r>
                  <a:r>
                    <a:rPr kumimoji="1" lang="en-US" altLang="ko-KR" sz="1600" b="1" baseline="-25000">
                      <a:solidFill>
                        <a:srgbClr val="FF0000"/>
                      </a:solidFill>
                      <a:ea typeface="Gulim" pitchFamily="34" charset="-127"/>
                    </a:rPr>
                    <a:t>6</a:t>
                  </a:r>
                </a:p>
              </p:txBody>
            </p:sp>
          </p:grpSp>
          <p:sp>
            <p:nvSpPr>
              <p:cNvPr id="6185" name="Text Box 51"/>
              <p:cNvSpPr txBox="1">
                <a:spLocks noChangeArrowheads="1"/>
              </p:cNvSpPr>
              <p:nvPr/>
            </p:nvSpPr>
            <p:spPr bwMode="auto">
              <a:xfrm>
                <a:off x="4589" y="3602"/>
                <a:ext cx="30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latinLnBrk="1"/>
                <a:r>
                  <a:rPr kumimoji="1" lang="en-US" altLang="ko-KR" sz="1600" b="1">
                    <a:solidFill>
                      <a:srgbClr val="FF0000"/>
                    </a:solidFill>
                    <a:ea typeface="Gulim" pitchFamily="34" charset="-127"/>
                  </a:rPr>
                  <a:t>C</a:t>
                </a:r>
                <a:r>
                  <a:rPr kumimoji="1" lang="en-US" altLang="ko-KR" sz="1600" b="1" baseline="-25000">
                    <a:solidFill>
                      <a:srgbClr val="FF0000"/>
                    </a:solidFill>
                    <a:ea typeface="Gulim" pitchFamily="34" charset="-127"/>
                  </a:rPr>
                  <a:t>12</a:t>
                </a:r>
              </a:p>
            </p:txBody>
          </p:sp>
          <p:sp>
            <p:nvSpPr>
              <p:cNvPr id="6186" name="Text Box 52"/>
              <p:cNvSpPr txBox="1">
                <a:spLocks noChangeArrowheads="1"/>
              </p:cNvSpPr>
              <p:nvPr/>
            </p:nvSpPr>
            <p:spPr bwMode="auto">
              <a:xfrm>
                <a:off x="5275" y="3592"/>
                <a:ext cx="397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latinLnBrk="1"/>
                <a:r>
                  <a:rPr kumimoji="1" lang="en-US" altLang="ko-KR" sz="1600" b="1">
                    <a:solidFill>
                      <a:srgbClr val="FF0000"/>
                    </a:solidFill>
                    <a:ea typeface="Gulim" pitchFamily="34" charset="-127"/>
                  </a:rPr>
                  <a:t>(C</a:t>
                </a:r>
                <a:r>
                  <a:rPr kumimoji="1" lang="en-US" altLang="ko-KR" sz="1600" b="1" baseline="-25000">
                    <a:solidFill>
                      <a:srgbClr val="FF0000"/>
                    </a:solidFill>
                    <a:ea typeface="Gulim" pitchFamily="34" charset="-127"/>
                  </a:rPr>
                  <a:t>6</a:t>
                </a:r>
                <a:r>
                  <a:rPr kumimoji="1" lang="en-US" altLang="ko-KR" sz="1600" b="1">
                    <a:solidFill>
                      <a:srgbClr val="FF0000"/>
                    </a:solidFill>
                    <a:ea typeface="Gulim" pitchFamily="34" charset="-127"/>
                  </a:rPr>
                  <a:t>)</a:t>
                </a:r>
                <a:r>
                  <a:rPr kumimoji="1" lang="en-US" altLang="ko-KR" sz="1600" b="1" baseline="-25000">
                    <a:solidFill>
                      <a:srgbClr val="FF0000"/>
                    </a:solidFill>
                    <a:ea typeface="Gulim" pitchFamily="34" charset="-127"/>
                  </a:rPr>
                  <a:t>n</a:t>
                </a:r>
              </a:p>
            </p:txBody>
          </p:sp>
          <p:sp>
            <p:nvSpPr>
              <p:cNvPr id="6187" name="Text Box 53"/>
              <p:cNvSpPr txBox="1">
                <a:spLocks noChangeArrowheads="1"/>
              </p:cNvSpPr>
              <p:nvPr/>
            </p:nvSpPr>
            <p:spPr bwMode="auto">
              <a:xfrm>
                <a:off x="4367" y="3485"/>
                <a:ext cx="68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latinLnBrk="1"/>
                <a:r>
                  <a:rPr kumimoji="1" lang="en-US" altLang="ko-KR" b="1">
                    <a:solidFill>
                      <a:schemeClr val="accent2"/>
                    </a:solidFill>
                    <a:ea typeface="Gulim" pitchFamily="34" charset="-127"/>
                  </a:rPr>
                  <a:t>Sucrose</a:t>
                </a:r>
              </a:p>
            </p:txBody>
          </p:sp>
          <p:sp>
            <p:nvSpPr>
              <p:cNvPr id="6188" name="Line 54"/>
              <p:cNvSpPr>
                <a:spLocks noChangeShapeType="1"/>
              </p:cNvSpPr>
              <p:nvPr/>
            </p:nvSpPr>
            <p:spPr bwMode="auto">
              <a:xfrm>
                <a:off x="4957" y="3619"/>
                <a:ext cx="2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9" name="Text Box 55"/>
              <p:cNvSpPr txBox="1">
                <a:spLocks noChangeArrowheads="1"/>
              </p:cNvSpPr>
              <p:nvPr/>
            </p:nvSpPr>
            <p:spPr bwMode="auto">
              <a:xfrm>
                <a:off x="5139" y="3483"/>
                <a:ext cx="54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latinLnBrk="1"/>
                <a:r>
                  <a:rPr kumimoji="1" lang="en-US" altLang="ko-KR" b="1">
                    <a:solidFill>
                      <a:schemeClr val="accent2"/>
                    </a:solidFill>
                    <a:ea typeface="Gulim" pitchFamily="34" charset="-127"/>
                  </a:rPr>
                  <a:t>starch</a:t>
                </a:r>
              </a:p>
            </p:txBody>
          </p:sp>
          <p:sp>
            <p:nvSpPr>
              <p:cNvPr id="6190" name="Line 56"/>
              <p:cNvSpPr>
                <a:spLocks noChangeShapeType="1"/>
              </p:cNvSpPr>
              <p:nvPr/>
            </p:nvSpPr>
            <p:spPr bwMode="auto">
              <a:xfrm>
                <a:off x="4231" y="2894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1" name="Line 57"/>
              <p:cNvSpPr>
                <a:spLocks noChangeShapeType="1"/>
              </p:cNvSpPr>
              <p:nvPr/>
            </p:nvSpPr>
            <p:spPr bwMode="auto">
              <a:xfrm>
                <a:off x="4231" y="3120"/>
                <a:ext cx="0" cy="13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192" name="Group 58"/>
              <p:cNvGrpSpPr>
                <a:grpSpLocks/>
              </p:cNvGrpSpPr>
              <p:nvPr/>
            </p:nvGrpSpPr>
            <p:grpSpPr bwMode="auto">
              <a:xfrm>
                <a:off x="4241" y="3385"/>
                <a:ext cx="181" cy="227"/>
                <a:chOff x="3500" y="2523"/>
                <a:chExt cx="378" cy="317"/>
              </a:xfrm>
            </p:grpSpPr>
            <p:sp>
              <p:nvSpPr>
                <p:cNvPr id="6193" name="Freeform 59"/>
                <p:cNvSpPr>
                  <a:spLocks/>
                </p:cNvSpPr>
                <p:nvPr/>
              </p:nvSpPr>
              <p:spPr bwMode="auto">
                <a:xfrm>
                  <a:off x="3500" y="2523"/>
                  <a:ext cx="378" cy="317"/>
                </a:xfrm>
                <a:custGeom>
                  <a:avLst/>
                  <a:gdLst>
                    <a:gd name="T0" fmla="*/ 15 w 378"/>
                    <a:gd name="T1" fmla="*/ 0 h 272"/>
                    <a:gd name="T2" fmla="*/ 60 w 378"/>
                    <a:gd name="T3" fmla="*/ 227 h 272"/>
                    <a:gd name="T4" fmla="*/ 378 w 378"/>
                    <a:gd name="T5" fmla="*/ 272 h 272"/>
                    <a:gd name="T6" fmla="*/ 0 60000 65536"/>
                    <a:gd name="T7" fmla="*/ 0 60000 65536"/>
                    <a:gd name="T8" fmla="*/ 0 60000 65536"/>
                    <a:gd name="T9" fmla="*/ 0 w 378"/>
                    <a:gd name="T10" fmla="*/ 0 h 272"/>
                    <a:gd name="T11" fmla="*/ 378 w 378"/>
                    <a:gd name="T12" fmla="*/ 272 h 27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78" h="272">
                      <a:moveTo>
                        <a:pt x="15" y="0"/>
                      </a:moveTo>
                      <a:cubicBezTo>
                        <a:pt x="7" y="91"/>
                        <a:pt x="0" y="182"/>
                        <a:pt x="60" y="227"/>
                      </a:cubicBezTo>
                      <a:cubicBezTo>
                        <a:pt x="120" y="272"/>
                        <a:pt x="249" y="272"/>
                        <a:pt x="378" y="272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" name="Line 60"/>
                <p:cNvSpPr>
                  <a:spLocks noChangeShapeType="1"/>
                </p:cNvSpPr>
                <p:nvPr/>
              </p:nvSpPr>
              <p:spPr bwMode="auto">
                <a:xfrm>
                  <a:off x="3833" y="2840"/>
                  <a:ext cx="45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6177" name="Text Box 61"/>
            <p:cNvSpPr txBox="1">
              <a:spLocks noChangeArrowheads="1"/>
            </p:cNvSpPr>
            <p:nvPr/>
          </p:nvSpPr>
          <p:spPr bwMode="auto">
            <a:xfrm>
              <a:off x="2034" y="2996"/>
              <a:ext cx="25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1600" b="1">
                  <a:solidFill>
                    <a:srgbClr val="FF0000"/>
                  </a:solidFill>
                  <a:ea typeface="Gulim" pitchFamily="34" charset="-127"/>
                </a:rPr>
                <a:t>C</a:t>
              </a:r>
              <a:r>
                <a:rPr kumimoji="1" lang="en-US" altLang="ko-KR" sz="1600" b="1" baseline="-25000">
                  <a:solidFill>
                    <a:srgbClr val="FF0000"/>
                  </a:solidFill>
                  <a:ea typeface="Gulim" pitchFamily="34" charset="-127"/>
                </a:rPr>
                <a:t>3</a:t>
              </a:r>
            </a:p>
          </p:txBody>
        </p:sp>
        <p:sp>
          <p:nvSpPr>
            <p:cNvPr id="6178" name="Freeform 62"/>
            <p:cNvSpPr>
              <a:spLocks/>
            </p:cNvSpPr>
            <p:nvPr/>
          </p:nvSpPr>
          <p:spPr bwMode="auto">
            <a:xfrm>
              <a:off x="809" y="2605"/>
              <a:ext cx="355" cy="317"/>
            </a:xfrm>
            <a:custGeom>
              <a:avLst/>
              <a:gdLst>
                <a:gd name="T0" fmla="*/ 227 w 355"/>
                <a:gd name="T1" fmla="*/ 317 h 317"/>
                <a:gd name="T2" fmla="*/ 317 w 355"/>
                <a:gd name="T3" fmla="*/ 91 h 317"/>
                <a:gd name="T4" fmla="*/ 0 w 355"/>
                <a:gd name="T5" fmla="*/ 0 h 317"/>
                <a:gd name="T6" fmla="*/ 0 60000 65536"/>
                <a:gd name="T7" fmla="*/ 0 60000 65536"/>
                <a:gd name="T8" fmla="*/ 0 60000 65536"/>
                <a:gd name="T9" fmla="*/ 0 w 355"/>
                <a:gd name="T10" fmla="*/ 0 h 317"/>
                <a:gd name="T11" fmla="*/ 355 w 355"/>
                <a:gd name="T12" fmla="*/ 317 h 3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5" h="317">
                  <a:moveTo>
                    <a:pt x="227" y="317"/>
                  </a:moveTo>
                  <a:cubicBezTo>
                    <a:pt x="291" y="230"/>
                    <a:pt x="355" y="144"/>
                    <a:pt x="317" y="91"/>
                  </a:cubicBezTo>
                  <a:cubicBezTo>
                    <a:pt x="279" y="38"/>
                    <a:pt x="45" y="15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9" name="Line 63"/>
            <p:cNvSpPr>
              <a:spLocks noChangeShapeType="1"/>
            </p:cNvSpPr>
            <p:nvPr/>
          </p:nvSpPr>
          <p:spPr bwMode="auto">
            <a:xfrm flipH="1">
              <a:off x="764" y="2605"/>
              <a:ext cx="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80" name="Text Box 64"/>
            <p:cNvSpPr txBox="1">
              <a:spLocks noChangeArrowheads="1"/>
            </p:cNvSpPr>
            <p:nvPr/>
          </p:nvSpPr>
          <p:spPr bwMode="auto">
            <a:xfrm>
              <a:off x="249" y="2514"/>
              <a:ext cx="56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1200">
                  <a:solidFill>
                    <a:srgbClr val="FF0000"/>
                  </a:solidFill>
                  <a:ea typeface="Gulim" pitchFamily="34" charset="-127"/>
                </a:rPr>
                <a:t>6Pi+6ADP</a:t>
              </a:r>
              <a:endParaRPr kumimoji="1" lang="en-US" altLang="ko-KR" sz="1200" baseline="-25000">
                <a:solidFill>
                  <a:srgbClr val="FF0000"/>
                </a:solidFill>
                <a:ea typeface="Gulim" pitchFamily="34" charset="-127"/>
              </a:endParaRPr>
            </a:p>
          </p:txBody>
        </p:sp>
        <p:sp>
          <p:nvSpPr>
            <p:cNvPr id="6181" name="Text Box 65"/>
            <p:cNvSpPr txBox="1">
              <a:spLocks noChangeArrowheads="1"/>
            </p:cNvSpPr>
            <p:nvPr/>
          </p:nvSpPr>
          <p:spPr bwMode="auto">
            <a:xfrm>
              <a:off x="834" y="2886"/>
              <a:ext cx="38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1200">
                  <a:solidFill>
                    <a:srgbClr val="FF0000"/>
                  </a:solidFill>
                  <a:ea typeface="Gulim" pitchFamily="34" charset="-127"/>
                </a:rPr>
                <a:t>6 ATP</a:t>
              </a:r>
              <a:endParaRPr kumimoji="1" lang="en-US" altLang="ko-KR" sz="1200" baseline="-25000">
                <a:solidFill>
                  <a:srgbClr val="FF0000"/>
                </a:solidFill>
                <a:ea typeface="Gulim" pitchFamily="34" charset="-127"/>
              </a:endParaRPr>
            </a:p>
          </p:txBody>
        </p:sp>
      </p:grpSp>
      <p:sp>
        <p:nvSpPr>
          <p:cNvPr id="6149" name="Text Box 66"/>
          <p:cNvSpPr txBox="1">
            <a:spLocks noChangeArrowheads="1"/>
          </p:cNvSpPr>
          <p:nvPr/>
        </p:nvSpPr>
        <p:spPr bwMode="auto">
          <a:xfrm>
            <a:off x="1066800" y="1066800"/>
            <a:ext cx="75755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/>
            <a:r>
              <a:rPr kumimoji="1" lang="en-US" altLang="ko-KR" sz="1400" b="1">
                <a:ea typeface="Gulim" pitchFamily="34" charset="-127"/>
              </a:rPr>
              <a:t>A series of enzymatically mediated reactions in which CO</a:t>
            </a:r>
            <a:r>
              <a:rPr kumimoji="1" lang="en-US" altLang="ko-KR" sz="1400" b="1" baseline="-25000">
                <a:ea typeface="Gulim" pitchFamily="34" charset="-127"/>
              </a:rPr>
              <a:t>2 </a:t>
            </a:r>
            <a:r>
              <a:rPr kumimoji="1" lang="en-US" altLang="ko-KR" sz="1400" b="1">
                <a:ea typeface="Gulim" pitchFamily="34" charset="-127"/>
              </a:rPr>
              <a:t> reduced to </a:t>
            </a:r>
          </a:p>
          <a:p>
            <a:pPr latinLnBrk="1"/>
            <a:r>
              <a:rPr kumimoji="1" lang="en-US" altLang="ko-KR" sz="1400" b="1">
                <a:ea typeface="Gulim" pitchFamily="34" charset="-127"/>
              </a:rPr>
              <a:t>3-phosphoglyceraldehyde</a:t>
            </a:r>
            <a:r>
              <a:rPr kumimoji="1" lang="en-US" altLang="ko-KR" sz="1400" b="1">
                <a:solidFill>
                  <a:srgbClr val="FF0000"/>
                </a:solidFill>
                <a:ea typeface="Gulim" pitchFamily="34" charset="-127"/>
              </a:rPr>
              <a:t>(3PGA) </a:t>
            </a:r>
            <a:r>
              <a:rPr kumimoji="1" lang="en-US" altLang="ko-KR" sz="1400" b="1">
                <a:ea typeface="Gulim" pitchFamily="34" charset="-127"/>
              </a:rPr>
              <a:t>and the CO</a:t>
            </a:r>
            <a:r>
              <a:rPr kumimoji="1" lang="en-US" altLang="ko-KR" sz="1400" b="1" baseline="-25000">
                <a:ea typeface="Gulim" pitchFamily="34" charset="-127"/>
              </a:rPr>
              <a:t>2 </a:t>
            </a:r>
            <a:r>
              <a:rPr kumimoji="1" lang="en-US" altLang="ko-KR" sz="1400" b="1">
                <a:ea typeface="Gulim" pitchFamily="34" charset="-127"/>
              </a:rPr>
              <a:t>receptor (Ribulosebiphosphate:</a:t>
            </a:r>
            <a:r>
              <a:rPr kumimoji="1" lang="en-US" altLang="ko-KR" sz="1400" b="1">
                <a:solidFill>
                  <a:srgbClr val="FF0000"/>
                </a:solidFill>
                <a:ea typeface="Gulim" pitchFamily="34" charset="-127"/>
              </a:rPr>
              <a:t>RUBP</a:t>
            </a:r>
            <a:r>
              <a:rPr kumimoji="1" lang="en-US" altLang="ko-KR" sz="1400" b="1">
                <a:ea typeface="Gulim" pitchFamily="34" charset="-127"/>
              </a:rPr>
              <a:t>) is generated</a:t>
            </a:r>
            <a:r>
              <a:rPr kumimoji="1" lang="en-US" altLang="ko-KR" sz="1400" b="1" baseline="-25000">
                <a:ea typeface="Gulim" pitchFamily="34" charset="-127"/>
              </a:rPr>
              <a:t> </a:t>
            </a:r>
          </a:p>
        </p:txBody>
      </p:sp>
      <p:sp>
        <p:nvSpPr>
          <p:cNvPr id="6150" name="Text Box 67"/>
          <p:cNvSpPr txBox="1">
            <a:spLocks noChangeArrowheads="1"/>
          </p:cNvSpPr>
          <p:nvPr/>
        </p:nvSpPr>
        <p:spPr bwMode="auto">
          <a:xfrm>
            <a:off x="900113" y="6086475"/>
            <a:ext cx="1123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1"/>
            <a:r>
              <a:rPr kumimoji="1" lang="en-US" altLang="ko-KR" b="1" u="sng">
                <a:ea typeface="Gulim" pitchFamily="34" charset="-127"/>
              </a:rPr>
              <a:t>Net Gain</a:t>
            </a:r>
            <a:endParaRPr kumimoji="1" lang="en-US" altLang="ko-KR">
              <a:ea typeface="Gulim" pitchFamily="34" charset="-127"/>
            </a:endParaRPr>
          </a:p>
        </p:txBody>
      </p:sp>
      <p:sp>
        <p:nvSpPr>
          <p:cNvPr id="6151" name="Text Box 68"/>
          <p:cNvSpPr txBox="1">
            <a:spLocks noChangeArrowheads="1"/>
          </p:cNvSpPr>
          <p:nvPr/>
        </p:nvSpPr>
        <p:spPr bwMode="auto">
          <a:xfrm>
            <a:off x="1447800" y="6446838"/>
            <a:ext cx="31019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1"/>
            <a:r>
              <a:rPr kumimoji="1" lang="en-US" altLang="ko-KR" b="1">
                <a:solidFill>
                  <a:schemeClr val="accent2"/>
                </a:solidFill>
                <a:ea typeface="Gulim" pitchFamily="34" charset="-127"/>
              </a:rPr>
              <a:t>6 CO</a:t>
            </a:r>
            <a:r>
              <a:rPr kumimoji="1" lang="en-US" altLang="ko-KR" b="1" baseline="-25000">
                <a:solidFill>
                  <a:schemeClr val="accent2"/>
                </a:solidFill>
                <a:ea typeface="Gulim" pitchFamily="34" charset="-127"/>
              </a:rPr>
              <a:t>2 </a:t>
            </a:r>
            <a:r>
              <a:rPr kumimoji="1" lang="en-US" altLang="ko-KR" b="1">
                <a:solidFill>
                  <a:srgbClr val="FF0000"/>
                </a:solidFill>
                <a:ea typeface="Gulim" pitchFamily="34" charset="-127"/>
              </a:rPr>
              <a:t>(6C)</a:t>
            </a:r>
            <a:r>
              <a:rPr kumimoji="1" lang="en-US" altLang="ko-KR" b="1" baseline="-25000">
                <a:solidFill>
                  <a:schemeClr val="accent2"/>
                </a:solidFill>
                <a:ea typeface="Gulim" pitchFamily="34" charset="-127"/>
              </a:rPr>
              <a:t>   </a:t>
            </a:r>
            <a:r>
              <a:rPr kumimoji="1" lang="en-US" altLang="ko-KR" b="1">
                <a:solidFill>
                  <a:schemeClr val="accent2"/>
                </a:solidFill>
                <a:ea typeface="Gulim" pitchFamily="34" charset="-127"/>
              </a:rPr>
              <a:t>+ 12 H</a:t>
            </a:r>
            <a:r>
              <a:rPr kumimoji="1" lang="en-US" altLang="ko-KR" b="1" baseline="-25000">
                <a:solidFill>
                  <a:schemeClr val="accent2"/>
                </a:solidFill>
                <a:ea typeface="Gulim" pitchFamily="34" charset="-127"/>
              </a:rPr>
              <a:t>2</a:t>
            </a:r>
            <a:r>
              <a:rPr kumimoji="1" lang="en-US" altLang="ko-KR" b="1">
                <a:solidFill>
                  <a:schemeClr val="accent2"/>
                </a:solidFill>
                <a:ea typeface="Gulim" pitchFamily="34" charset="-127"/>
              </a:rPr>
              <a:t>O + light</a:t>
            </a:r>
          </a:p>
        </p:txBody>
      </p:sp>
      <p:sp>
        <p:nvSpPr>
          <p:cNvPr id="6152" name="Text Box 69"/>
          <p:cNvSpPr txBox="1">
            <a:spLocks noChangeArrowheads="1"/>
          </p:cNvSpPr>
          <p:nvPr/>
        </p:nvSpPr>
        <p:spPr bwMode="auto">
          <a:xfrm>
            <a:off x="5192713" y="6446838"/>
            <a:ext cx="3063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1"/>
            <a:r>
              <a:rPr kumimoji="1" lang="en-US" altLang="ko-KR" b="1">
                <a:solidFill>
                  <a:schemeClr val="accent2"/>
                </a:solidFill>
                <a:ea typeface="Gulim" pitchFamily="34" charset="-127"/>
              </a:rPr>
              <a:t>C</a:t>
            </a:r>
            <a:r>
              <a:rPr kumimoji="1" lang="en-US" altLang="ko-KR" b="1" baseline="-25000">
                <a:solidFill>
                  <a:schemeClr val="accent2"/>
                </a:solidFill>
                <a:ea typeface="Gulim" pitchFamily="34" charset="-127"/>
              </a:rPr>
              <a:t>6</a:t>
            </a:r>
            <a:r>
              <a:rPr kumimoji="1" lang="en-US" altLang="ko-KR" b="1">
                <a:solidFill>
                  <a:schemeClr val="accent2"/>
                </a:solidFill>
                <a:ea typeface="Gulim" pitchFamily="34" charset="-127"/>
              </a:rPr>
              <a:t>H</a:t>
            </a:r>
            <a:r>
              <a:rPr kumimoji="1" lang="en-US" altLang="ko-KR" b="1" baseline="-25000">
                <a:solidFill>
                  <a:schemeClr val="accent2"/>
                </a:solidFill>
                <a:ea typeface="Gulim" pitchFamily="34" charset="-127"/>
              </a:rPr>
              <a:t>12</a:t>
            </a:r>
            <a:r>
              <a:rPr kumimoji="1" lang="en-US" altLang="ko-KR" b="1">
                <a:solidFill>
                  <a:schemeClr val="accent2"/>
                </a:solidFill>
                <a:ea typeface="Gulim" pitchFamily="34" charset="-127"/>
              </a:rPr>
              <a:t>O</a:t>
            </a:r>
            <a:r>
              <a:rPr kumimoji="1" lang="en-US" altLang="ko-KR" b="1" baseline="-25000">
                <a:solidFill>
                  <a:schemeClr val="accent2"/>
                </a:solidFill>
                <a:ea typeface="Gulim" pitchFamily="34" charset="-127"/>
              </a:rPr>
              <a:t>6 </a:t>
            </a:r>
            <a:r>
              <a:rPr kumimoji="1" lang="en-US" altLang="ko-KR" b="1">
                <a:solidFill>
                  <a:srgbClr val="FF0000"/>
                </a:solidFill>
                <a:ea typeface="Gulim" pitchFamily="34" charset="-127"/>
              </a:rPr>
              <a:t>(C</a:t>
            </a:r>
            <a:r>
              <a:rPr kumimoji="1" lang="en-US" altLang="ko-KR" b="1" baseline="-25000">
                <a:solidFill>
                  <a:srgbClr val="FF0000"/>
                </a:solidFill>
                <a:ea typeface="Gulim" pitchFamily="34" charset="-127"/>
              </a:rPr>
              <a:t>6</a:t>
            </a:r>
            <a:r>
              <a:rPr kumimoji="1" lang="en-US" altLang="ko-KR" b="1">
                <a:solidFill>
                  <a:srgbClr val="FF0000"/>
                </a:solidFill>
                <a:ea typeface="Gulim" pitchFamily="34" charset="-127"/>
              </a:rPr>
              <a:t>)</a:t>
            </a:r>
            <a:r>
              <a:rPr kumimoji="1" lang="en-US" altLang="ko-KR" b="1">
                <a:solidFill>
                  <a:schemeClr val="accent2"/>
                </a:solidFill>
                <a:ea typeface="Gulim" pitchFamily="34" charset="-127"/>
              </a:rPr>
              <a:t> + 6 O</a:t>
            </a:r>
            <a:r>
              <a:rPr kumimoji="1" lang="en-US" altLang="ko-KR" b="1" baseline="-25000">
                <a:solidFill>
                  <a:schemeClr val="accent2"/>
                </a:solidFill>
                <a:ea typeface="Gulim" pitchFamily="34" charset="-127"/>
              </a:rPr>
              <a:t>2</a:t>
            </a:r>
            <a:r>
              <a:rPr kumimoji="1" lang="en-US" altLang="ko-KR" b="1">
                <a:solidFill>
                  <a:schemeClr val="accent2"/>
                </a:solidFill>
                <a:ea typeface="Gulim" pitchFamily="34" charset="-127"/>
              </a:rPr>
              <a:t> + 6 H</a:t>
            </a:r>
            <a:r>
              <a:rPr kumimoji="1" lang="en-US" altLang="ko-KR" b="1" baseline="-25000">
                <a:solidFill>
                  <a:schemeClr val="accent2"/>
                </a:solidFill>
                <a:ea typeface="Gulim" pitchFamily="34" charset="-127"/>
              </a:rPr>
              <a:t>2</a:t>
            </a:r>
            <a:r>
              <a:rPr kumimoji="1" lang="en-US" altLang="ko-KR" b="1">
                <a:solidFill>
                  <a:schemeClr val="accent2"/>
                </a:solidFill>
                <a:ea typeface="Gulim" pitchFamily="34" charset="-127"/>
              </a:rPr>
              <a:t>O</a:t>
            </a:r>
          </a:p>
        </p:txBody>
      </p:sp>
      <p:sp>
        <p:nvSpPr>
          <p:cNvPr id="6153" name="Line 70"/>
          <p:cNvSpPr>
            <a:spLocks noChangeShapeType="1"/>
          </p:cNvSpPr>
          <p:nvPr/>
        </p:nvSpPr>
        <p:spPr bwMode="auto">
          <a:xfrm>
            <a:off x="4427538" y="6597650"/>
            <a:ext cx="792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23850" y="187325"/>
            <a:ext cx="4586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1"/>
            <a:r>
              <a:rPr kumimoji="1" lang="en-US" altLang="ko-KR" sz="2400" b="1">
                <a:ea typeface="Gulim" pitchFamily="34" charset="-127"/>
              </a:rPr>
              <a:t>3. Two Different CO</a:t>
            </a:r>
            <a:r>
              <a:rPr kumimoji="1" lang="en-US" altLang="ko-KR" sz="2400" b="1" baseline="-25000">
                <a:ea typeface="Gulim" pitchFamily="34" charset="-127"/>
              </a:rPr>
              <a:t>2 </a:t>
            </a:r>
            <a:r>
              <a:rPr kumimoji="1" lang="en-US" altLang="ko-KR" sz="2400" b="1">
                <a:ea typeface="Gulim" pitchFamily="34" charset="-127"/>
              </a:rPr>
              <a:t>Pathways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684213" y="666750"/>
            <a:ext cx="15605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1"/>
            <a:r>
              <a:rPr kumimoji="1" lang="en-US" altLang="ko-KR" sz="2000" b="1">
                <a:ea typeface="Gulim" pitchFamily="34" charset="-127"/>
              </a:rPr>
              <a:t>C</a:t>
            </a:r>
            <a:r>
              <a:rPr kumimoji="1" lang="en-US" altLang="ko-KR" sz="2000" b="1" baseline="-25000">
                <a:ea typeface="Gulim" pitchFamily="34" charset="-127"/>
              </a:rPr>
              <a:t>3</a:t>
            </a:r>
            <a:r>
              <a:rPr kumimoji="1" lang="en-US" altLang="ko-KR" sz="2000" b="1">
                <a:ea typeface="Gulim" pitchFamily="34" charset="-127"/>
              </a:rPr>
              <a:t> Pathway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1143000" y="1195388"/>
            <a:ext cx="61150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1">
              <a:buFontTx/>
              <a:buChar char="-"/>
            </a:pPr>
            <a:r>
              <a:rPr kumimoji="1" lang="en-US" altLang="ko-KR" sz="1600">
                <a:ea typeface="Gulim" pitchFamily="34" charset="-127"/>
              </a:rPr>
              <a:t>  </a:t>
            </a:r>
            <a:r>
              <a:rPr kumimoji="1" lang="en-US" altLang="ko-KR" b="1">
                <a:ea typeface="Gulim" pitchFamily="34" charset="-127"/>
              </a:rPr>
              <a:t>C</a:t>
            </a:r>
            <a:r>
              <a:rPr kumimoji="1" lang="en-US" altLang="ko-KR" b="1" baseline="-25000">
                <a:ea typeface="Gulim" pitchFamily="34" charset="-127"/>
              </a:rPr>
              <a:t>3</a:t>
            </a:r>
            <a:r>
              <a:rPr kumimoji="1" lang="en-US" altLang="ko-KR" b="1">
                <a:ea typeface="Gulim" pitchFamily="34" charset="-127"/>
              </a:rPr>
              <a:t> Plants (many dicots: soybean, tomato, apple, etc.)</a:t>
            </a:r>
          </a:p>
          <a:p>
            <a:pPr latinLnBrk="1">
              <a:buFontTx/>
              <a:buChar char="-"/>
            </a:pPr>
            <a:r>
              <a:rPr kumimoji="1" lang="en-US" altLang="ko-KR" b="1">
                <a:ea typeface="Gulim" pitchFamily="34" charset="-127"/>
              </a:rPr>
              <a:t>  The 1st product of CO</a:t>
            </a:r>
            <a:r>
              <a:rPr kumimoji="1" lang="en-US" altLang="ko-KR" b="1" baseline="-25000">
                <a:ea typeface="Gulim" pitchFamily="34" charset="-127"/>
              </a:rPr>
              <a:t>2</a:t>
            </a:r>
            <a:r>
              <a:rPr kumimoji="1" lang="en-US" altLang="ko-KR" b="1">
                <a:ea typeface="Gulim" pitchFamily="34" charset="-127"/>
              </a:rPr>
              <a:t> fixation is </a:t>
            </a:r>
            <a:r>
              <a:rPr kumimoji="1" lang="en-US" altLang="ko-KR" b="1">
                <a:solidFill>
                  <a:srgbClr val="FF3300"/>
                </a:solidFill>
                <a:ea typeface="Gulim" pitchFamily="34" charset="-127"/>
              </a:rPr>
              <a:t>C</a:t>
            </a:r>
            <a:r>
              <a:rPr kumimoji="1" lang="en-US" altLang="ko-KR" b="1" baseline="-25000">
                <a:solidFill>
                  <a:srgbClr val="FF3300"/>
                </a:solidFill>
                <a:ea typeface="Gulim" pitchFamily="34" charset="-127"/>
              </a:rPr>
              <a:t>3</a:t>
            </a:r>
            <a:r>
              <a:rPr kumimoji="1" lang="en-US" altLang="ko-KR" b="1">
                <a:ea typeface="Gulim" pitchFamily="34" charset="-127"/>
              </a:rPr>
              <a:t> acids</a:t>
            </a:r>
          </a:p>
          <a:p>
            <a:pPr latinLnBrk="1">
              <a:buFontTx/>
              <a:buChar char="-"/>
            </a:pPr>
            <a:r>
              <a:rPr kumimoji="1" lang="en-US" altLang="ko-KR" b="1">
                <a:ea typeface="Gulim" pitchFamily="34" charset="-127"/>
              </a:rPr>
              <a:t>  Only the </a:t>
            </a:r>
            <a:r>
              <a:rPr kumimoji="1" lang="en-US" altLang="ko-KR" b="1">
                <a:solidFill>
                  <a:srgbClr val="FF3300"/>
                </a:solidFill>
                <a:ea typeface="Gulim" pitchFamily="34" charset="-127"/>
              </a:rPr>
              <a:t>Calvin Cycle</a:t>
            </a:r>
            <a:r>
              <a:rPr kumimoji="1" lang="en-US" altLang="ko-KR" b="1">
                <a:ea typeface="Gulim" pitchFamily="34" charset="-127"/>
              </a:rPr>
              <a:t> operates</a:t>
            </a:r>
          </a:p>
          <a:p>
            <a:pPr latinLnBrk="1">
              <a:buFontTx/>
              <a:buChar char="-"/>
            </a:pPr>
            <a:r>
              <a:rPr kumimoji="1" lang="en-US" altLang="ko-KR" b="1">
                <a:ea typeface="Gulim" pitchFamily="34" charset="-127"/>
              </a:rPr>
              <a:t>  Photorespiration exists</a:t>
            </a:r>
          </a:p>
        </p:txBody>
      </p:sp>
      <p:grpSp>
        <p:nvGrpSpPr>
          <p:cNvPr id="7173" name="Group 5"/>
          <p:cNvGrpSpPr>
            <a:grpSpLocks/>
          </p:cNvGrpSpPr>
          <p:nvPr/>
        </p:nvGrpSpPr>
        <p:grpSpPr bwMode="auto">
          <a:xfrm>
            <a:off x="228600" y="2895600"/>
            <a:ext cx="8497888" cy="2438400"/>
            <a:chOff x="204" y="1344"/>
            <a:chExt cx="5353" cy="1134"/>
          </a:xfrm>
        </p:grpSpPr>
        <p:sp>
          <p:nvSpPr>
            <p:cNvPr id="7174" name="Rectangle 6"/>
            <p:cNvSpPr>
              <a:spLocks noChangeArrowheads="1"/>
            </p:cNvSpPr>
            <p:nvPr/>
          </p:nvSpPr>
          <p:spPr bwMode="auto">
            <a:xfrm>
              <a:off x="204" y="1344"/>
              <a:ext cx="5353" cy="1134"/>
            </a:xfrm>
            <a:prstGeom prst="rect">
              <a:avLst/>
            </a:prstGeom>
            <a:solidFill>
              <a:srgbClr val="D3F9A5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5" name="Text Box 7"/>
            <p:cNvSpPr txBox="1">
              <a:spLocks noChangeArrowheads="1"/>
            </p:cNvSpPr>
            <p:nvPr/>
          </p:nvSpPr>
          <p:spPr bwMode="auto">
            <a:xfrm>
              <a:off x="748" y="1517"/>
              <a:ext cx="1302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>
                  <a:solidFill>
                    <a:schemeClr val="accent2"/>
                  </a:solidFill>
                  <a:ea typeface="Gulim" pitchFamily="34" charset="-127"/>
                </a:rPr>
                <a:t>CO</a:t>
              </a:r>
              <a:r>
                <a:rPr kumimoji="1" lang="en-US" altLang="ko-KR" b="1" baseline="-25000">
                  <a:solidFill>
                    <a:schemeClr val="accent2"/>
                  </a:solidFill>
                  <a:ea typeface="Gulim" pitchFamily="34" charset="-127"/>
                </a:rPr>
                <a:t>2</a:t>
              </a:r>
              <a:r>
                <a:rPr kumimoji="1" lang="en-US" altLang="ko-KR" baseline="-25000">
                  <a:solidFill>
                    <a:schemeClr val="accent2"/>
                  </a:solidFill>
                  <a:ea typeface="Gulim" pitchFamily="34" charset="-127"/>
                </a:rPr>
                <a:t>   </a:t>
              </a:r>
              <a:r>
                <a:rPr kumimoji="1" lang="en-US" altLang="ko-KR">
                  <a:solidFill>
                    <a:schemeClr val="accent2"/>
                  </a:solidFill>
                  <a:ea typeface="Gulim" pitchFamily="34" charset="-127"/>
                </a:rPr>
                <a:t>+ </a:t>
              </a:r>
              <a:r>
                <a:rPr kumimoji="1" lang="en-US" altLang="ko-KR" b="1">
                  <a:solidFill>
                    <a:schemeClr val="accent2"/>
                  </a:solidFill>
                  <a:ea typeface="Gulim" pitchFamily="34" charset="-127"/>
                </a:rPr>
                <a:t>RuBP</a:t>
              </a:r>
              <a:r>
                <a:rPr kumimoji="1" lang="en-US" altLang="ko-KR">
                  <a:solidFill>
                    <a:schemeClr val="accent2"/>
                  </a:solidFill>
                  <a:ea typeface="Gulim" pitchFamily="34" charset="-127"/>
                </a:rPr>
                <a:t> </a:t>
              </a:r>
              <a:r>
                <a:rPr kumimoji="1" lang="en-US" altLang="ko-KR">
                  <a:solidFill>
                    <a:srgbClr val="FF0000"/>
                  </a:solidFill>
                  <a:ea typeface="Gulim" pitchFamily="34" charset="-127"/>
                </a:rPr>
                <a:t>(</a:t>
              </a:r>
              <a:r>
                <a:rPr kumimoji="1" lang="en-US" altLang="ko-KR" b="1">
                  <a:solidFill>
                    <a:srgbClr val="FF0000"/>
                  </a:solidFill>
                  <a:ea typeface="Gulim" pitchFamily="34" charset="-127"/>
                </a:rPr>
                <a:t>C5</a:t>
              </a:r>
              <a:r>
                <a:rPr kumimoji="1" lang="en-US" altLang="ko-KR">
                  <a:solidFill>
                    <a:srgbClr val="FF0000"/>
                  </a:solidFill>
                  <a:ea typeface="Gulim" pitchFamily="34" charset="-127"/>
                </a:rPr>
                <a:t>)</a:t>
              </a:r>
            </a:p>
          </p:txBody>
        </p:sp>
        <p:sp>
          <p:nvSpPr>
            <p:cNvPr id="7176" name="Text Box 8"/>
            <p:cNvSpPr txBox="1">
              <a:spLocks noChangeArrowheads="1"/>
            </p:cNvSpPr>
            <p:nvPr/>
          </p:nvSpPr>
          <p:spPr bwMode="auto">
            <a:xfrm>
              <a:off x="2859" y="1517"/>
              <a:ext cx="1287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>
                  <a:solidFill>
                    <a:schemeClr val="accent2"/>
                  </a:solidFill>
                  <a:ea typeface="Gulim" pitchFamily="34" charset="-127"/>
                </a:rPr>
                <a:t> C</a:t>
              </a:r>
              <a:r>
                <a:rPr kumimoji="1" lang="en-US" altLang="ko-KR" b="1" baseline="-25000">
                  <a:solidFill>
                    <a:schemeClr val="accent2"/>
                  </a:solidFill>
                  <a:ea typeface="Gulim" pitchFamily="34" charset="-127"/>
                </a:rPr>
                <a:t>3  </a:t>
              </a:r>
              <a:r>
                <a:rPr kumimoji="1" lang="en-US" altLang="ko-KR" b="1">
                  <a:solidFill>
                    <a:schemeClr val="accent2"/>
                  </a:solidFill>
                  <a:ea typeface="Gulim" pitchFamily="34" charset="-127"/>
                </a:rPr>
                <a:t>Acids</a:t>
              </a:r>
              <a:r>
                <a:rPr kumimoji="1" lang="en-US" altLang="ko-KR">
                  <a:solidFill>
                    <a:schemeClr val="accent2"/>
                  </a:solidFill>
                  <a:ea typeface="Gulim" pitchFamily="34" charset="-127"/>
                </a:rPr>
                <a:t> (</a:t>
              </a:r>
              <a:r>
                <a:rPr kumimoji="1" lang="en-US" altLang="ko-KR" b="1">
                  <a:solidFill>
                    <a:srgbClr val="FF3300"/>
                  </a:solidFill>
                  <a:ea typeface="Gulim" pitchFamily="34" charset="-127"/>
                </a:rPr>
                <a:t>3PGA</a:t>
              </a:r>
              <a:r>
                <a:rPr kumimoji="1" lang="en-US" altLang="ko-KR">
                  <a:solidFill>
                    <a:schemeClr val="accent2"/>
                  </a:solidFill>
                  <a:ea typeface="Gulim" pitchFamily="34" charset="-127"/>
                </a:rPr>
                <a:t>)</a:t>
              </a:r>
            </a:p>
          </p:txBody>
        </p:sp>
        <p:sp>
          <p:nvSpPr>
            <p:cNvPr id="7177" name="Line 9"/>
            <p:cNvSpPr>
              <a:spLocks noChangeShapeType="1"/>
            </p:cNvSpPr>
            <p:nvPr/>
          </p:nvSpPr>
          <p:spPr bwMode="auto">
            <a:xfrm>
              <a:off x="2036" y="1612"/>
              <a:ext cx="86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Text Box 10"/>
            <p:cNvSpPr txBox="1">
              <a:spLocks noChangeArrowheads="1"/>
            </p:cNvSpPr>
            <p:nvPr/>
          </p:nvSpPr>
          <p:spPr bwMode="auto">
            <a:xfrm>
              <a:off x="2217" y="1426"/>
              <a:ext cx="421" cy="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1400" b="1">
                  <a:solidFill>
                    <a:srgbClr val="FF0000"/>
                  </a:solidFill>
                  <a:ea typeface="Gulim" pitchFamily="34" charset="-127"/>
                </a:rPr>
                <a:t>RuBP</a:t>
              </a:r>
            </a:p>
          </p:txBody>
        </p:sp>
        <p:sp>
          <p:nvSpPr>
            <p:cNvPr id="7179" name="Text Box 11"/>
            <p:cNvSpPr txBox="1">
              <a:spLocks noChangeArrowheads="1"/>
            </p:cNvSpPr>
            <p:nvPr/>
          </p:nvSpPr>
          <p:spPr bwMode="auto">
            <a:xfrm>
              <a:off x="2036" y="1585"/>
              <a:ext cx="876" cy="1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1600" b="1">
                  <a:solidFill>
                    <a:srgbClr val="FF0000"/>
                  </a:solidFill>
                  <a:ea typeface="Gulim" pitchFamily="34" charset="-127"/>
                </a:rPr>
                <a:t>Carboxylase</a:t>
              </a:r>
            </a:p>
          </p:txBody>
        </p:sp>
        <p:sp>
          <p:nvSpPr>
            <p:cNvPr id="7180" name="Rectangle 12"/>
            <p:cNvSpPr>
              <a:spLocks noChangeArrowheads="1"/>
            </p:cNvSpPr>
            <p:nvPr/>
          </p:nvSpPr>
          <p:spPr bwMode="auto">
            <a:xfrm>
              <a:off x="2353" y="1879"/>
              <a:ext cx="971" cy="1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2000">
                  <a:solidFill>
                    <a:schemeClr val="accent2"/>
                  </a:solidFill>
                  <a:ea typeface="Gulim" pitchFamily="34" charset="-127"/>
                </a:rPr>
                <a:t>Calvin cycle</a:t>
              </a:r>
            </a:p>
          </p:txBody>
        </p:sp>
        <p:sp>
          <p:nvSpPr>
            <p:cNvPr id="7181" name="Freeform 13"/>
            <p:cNvSpPr>
              <a:spLocks/>
            </p:cNvSpPr>
            <p:nvPr/>
          </p:nvSpPr>
          <p:spPr bwMode="auto">
            <a:xfrm>
              <a:off x="1491" y="1743"/>
              <a:ext cx="2299" cy="499"/>
            </a:xfrm>
            <a:custGeom>
              <a:avLst/>
              <a:gdLst>
                <a:gd name="T0" fmla="*/ 2148 w 2299"/>
                <a:gd name="T1" fmla="*/ 0 h 749"/>
                <a:gd name="T2" fmla="*/ 2284 w 2299"/>
                <a:gd name="T3" fmla="*/ 272 h 749"/>
                <a:gd name="T4" fmla="*/ 2238 w 2299"/>
                <a:gd name="T5" fmla="*/ 544 h 749"/>
                <a:gd name="T6" fmla="*/ 2011 w 2299"/>
                <a:gd name="T7" fmla="*/ 680 h 749"/>
                <a:gd name="T8" fmla="*/ 1195 w 2299"/>
                <a:gd name="T9" fmla="*/ 726 h 749"/>
                <a:gd name="T10" fmla="*/ 197 w 2299"/>
                <a:gd name="T11" fmla="*/ 635 h 749"/>
                <a:gd name="T12" fmla="*/ 16 w 2299"/>
                <a:gd name="T13" fmla="*/ 45 h 74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99"/>
                <a:gd name="T22" fmla="*/ 0 h 749"/>
                <a:gd name="T23" fmla="*/ 2299 w 2299"/>
                <a:gd name="T24" fmla="*/ 749 h 74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99" h="749">
                  <a:moveTo>
                    <a:pt x="2148" y="0"/>
                  </a:moveTo>
                  <a:cubicBezTo>
                    <a:pt x="2208" y="90"/>
                    <a:pt x="2269" y="181"/>
                    <a:pt x="2284" y="272"/>
                  </a:cubicBezTo>
                  <a:cubicBezTo>
                    <a:pt x="2299" y="363"/>
                    <a:pt x="2283" y="476"/>
                    <a:pt x="2238" y="544"/>
                  </a:cubicBezTo>
                  <a:cubicBezTo>
                    <a:pt x="2193" y="612"/>
                    <a:pt x="2185" y="650"/>
                    <a:pt x="2011" y="680"/>
                  </a:cubicBezTo>
                  <a:cubicBezTo>
                    <a:pt x="1837" y="710"/>
                    <a:pt x="1497" y="733"/>
                    <a:pt x="1195" y="726"/>
                  </a:cubicBezTo>
                  <a:cubicBezTo>
                    <a:pt x="893" y="719"/>
                    <a:pt x="394" y="749"/>
                    <a:pt x="197" y="635"/>
                  </a:cubicBezTo>
                  <a:cubicBezTo>
                    <a:pt x="0" y="521"/>
                    <a:pt x="46" y="151"/>
                    <a:pt x="16" y="45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auto">
            <a:xfrm>
              <a:off x="3759" y="2061"/>
              <a:ext cx="227" cy="181"/>
            </a:xfrm>
            <a:custGeom>
              <a:avLst/>
              <a:gdLst>
                <a:gd name="T0" fmla="*/ 0 w 227"/>
                <a:gd name="T1" fmla="*/ 0 h 181"/>
                <a:gd name="T2" fmla="*/ 46 w 227"/>
                <a:gd name="T3" fmla="*/ 136 h 181"/>
                <a:gd name="T4" fmla="*/ 227 w 227"/>
                <a:gd name="T5" fmla="*/ 181 h 181"/>
                <a:gd name="T6" fmla="*/ 0 60000 65536"/>
                <a:gd name="T7" fmla="*/ 0 60000 65536"/>
                <a:gd name="T8" fmla="*/ 0 60000 65536"/>
                <a:gd name="T9" fmla="*/ 0 w 227"/>
                <a:gd name="T10" fmla="*/ 0 h 181"/>
                <a:gd name="T11" fmla="*/ 227 w 227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7" h="181">
                  <a:moveTo>
                    <a:pt x="0" y="0"/>
                  </a:moveTo>
                  <a:cubicBezTo>
                    <a:pt x="4" y="53"/>
                    <a:pt x="8" y="106"/>
                    <a:pt x="46" y="136"/>
                  </a:cubicBezTo>
                  <a:cubicBezTo>
                    <a:pt x="84" y="166"/>
                    <a:pt x="197" y="174"/>
                    <a:pt x="227" y="18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Line 15"/>
            <p:cNvSpPr>
              <a:spLocks noChangeShapeType="1"/>
            </p:cNvSpPr>
            <p:nvPr/>
          </p:nvSpPr>
          <p:spPr bwMode="auto">
            <a:xfrm>
              <a:off x="3941" y="2242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7184" name="Group 16"/>
            <p:cNvGrpSpPr>
              <a:grpSpLocks/>
            </p:cNvGrpSpPr>
            <p:nvPr/>
          </p:nvGrpSpPr>
          <p:grpSpPr bwMode="auto">
            <a:xfrm>
              <a:off x="4019" y="2016"/>
              <a:ext cx="1121" cy="241"/>
              <a:chOff x="4183" y="2068"/>
              <a:chExt cx="1121" cy="241"/>
            </a:xfrm>
          </p:grpSpPr>
          <p:sp>
            <p:nvSpPr>
              <p:cNvPr id="7185" name="Text Box 17"/>
              <p:cNvSpPr txBox="1">
                <a:spLocks noChangeArrowheads="1"/>
              </p:cNvSpPr>
              <p:nvPr/>
            </p:nvSpPr>
            <p:spPr bwMode="auto">
              <a:xfrm>
                <a:off x="4183" y="2068"/>
                <a:ext cx="1121" cy="2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latinLnBrk="1"/>
                <a:r>
                  <a:rPr kumimoji="1" lang="en-US" altLang="ko-KR" sz="1400" b="1">
                    <a:solidFill>
                      <a:srgbClr val="FF0000"/>
                    </a:solidFill>
                    <a:ea typeface="Gulim" pitchFamily="34" charset="-127"/>
                  </a:rPr>
                  <a:t>Fructose</a:t>
                </a:r>
              </a:p>
              <a:p>
                <a:pPr latinLnBrk="1"/>
                <a:r>
                  <a:rPr kumimoji="1" lang="en-US" altLang="ko-KR" sz="1400" b="1">
                    <a:solidFill>
                      <a:srgbClr val="FF0000"/>
                    </a:solidFill>
                    <a:ea typeface="Gulim" pitchFamily="34" charset="-127"/>
                  </a:rPr>
                  <a:t>Glucose</a:t>
                </a:r>
                <a:r>
                  <a:rPr kumimoji="1" lang="en-US" altLang="ko-KR" sz="1400">
                    <a:solidFill>
                      <a:srgbClr val="FF0000"/>
                    </a:solidFill>
                    <a:ea typeface="Gulim" pitchFamily="34" charset="-127"/>
                  </a:rPr>
                  <a:t>       </a:t>
                </a:r>
                <a:r>
                  <a:rPr kumimoji="1" lang="en-US" altLang="ko-KR" sz="1400" b="1">
                    <a:solidFill>
                      <a:srgbClr val="FF0000"/>
                    </a:solidFill>
                    <a:ea typeface="Gulim" pitchFamily="34" charset="-127"/>
                  </a:rPr>
                  <a:t>Starch</a:t>
                </a:r>
              </a:p>
            </p:txBody>
          </p:sp>
          <p:sp>
            <p:nvSpPr>
              <p:cNvPr id="7186" name="Line 18"/>
              <p:cNvSpPr>
                <a:spLocks noChangeShapeType="1"/>
              </p:cNvSpPr>
              <p:nvPr/>
            </p:nvSpPr>
            <p:spPr bwMode="auto">
              <a:xfrm>
                <a:off x="4694" y="2296"/>
                <a:ext cx="137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/>
          <p:cNvSpPr txBox="1">
            <a:spLocks noChangeArrowheads="1"/>
          </p:cNvSpPr>
          <p:nvPr/>
        </p:nvSpPr>
        <p:spPr bwMode="auto">
          <a:xfrm>
            <a:off x="838200" y="152400"/>
            <a:ext cx="1560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1"/>
            <a:r>
              <a:rPr kumimoji="1" lang="en-US" altLang="ko-KR" sz="2000" b="1">
                <a:ea typeface="Gulim" pitchFamily="34" charset="-127"/>
              </a:rPr>
              <a:t>C</a:t>
            </a:r>
            <a:r>
              <a:rPr kumimoji="1" lang="en-US" altLang="ko-KR" sz="2000" b="1" baseline="-25000">
                <a:ea typeface="Gulim" pitchFamily="34" charset="-127"/>
              </a:rPr>
              <a:t>4</a:t>
            </a:r>
            <a:r>
              <a:rPr kumimoji="1" lang="en-US" altLang="ko-KR" sz="2000" b="1">
                <a:ea typeface="Gulim" pitchFamily="34" charset="-127"/>
              </a:rPr>
              <a:t> Pathway</a:t>
            </a:r>
            <a:endParaRPr kumimoji="1" lang="en-US" altLang="ko-KR" sz="2000">
              <a:ea typeface="Gulim" pitchFamily="34" charset="-127"/>
            </a:endParaRP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762000" y="609600"/>
            <a:ext cx="8126413" cy="143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>
              <a:buFontTx/>
              <a:buChar char="-"/>
            </a:pPr>
            <a:r>
              <a:rPr kumimoji="1" lang="en-US" altLang="ko-KR" sz="1600">
                <a:ea typeface="Gulim" pitchFamily="34" charset="-127"/>
              </a:rPr>
              <a:t> </a:t>
            </a:r>
            <a:r>
              <a:rPr kumimoji="1" lang="en-US" altLang="ko-KR" sz="1600" b="1">
                <a:ea typeface="Gulim" pitchFamily="34" charset="-127"/>
              </a:rPr>
              <a:t>C</a:t>
            </a:r>
            <a:r>
              <a:rPr kumimoji="1" lang="en-US" altLang="ko-KR" sz="1600" b="1" baseline="-25000">
                <a:ea typeface="Gulim" pitchFamily="34" charset="-127"/>
              </a:rPr>
              <a:t>4</a:t>
            </a:r>
            <a:r>
              <a:rPr kumimoji="1" lang="en-US" altLang="ko-KR" sz="1600" b="1">
                <a:ea typeface="Gulim" pitchFamily="34" charset="-127"/>
              </a:rPr>
              <a:t> Plants (</a:t>
            </a:r>
            <a:r>
              <a:rPr kumimoji="1" lang="en-US" altLang="ko-KR" sz="1600" b="1">
                <a:solidFill>
                  <a:srgbClr val="FF3300"/>
                </a:solidFill>
                <a:ea typeface="Gulim" pitchFamily="34" charset="-127"/>
              </a:rPr>
              <a:t>Tropical grass, corn, sugarcane, some dicots like amaranth, Atriplex</a:t>
            </a:r>
            <a:r>
              <a:rPr kumimoji="1" lang="en-US" altLang="ko-KR" sz="1600" b="1">
                <a:ea typeface="Gulim" pitchFamily="34" charset="-127"/>
              </a:rPr>
              <a:t>)</a:t>
            </a:r>
          </a:p>
          <a:p>
            <a:pPr latinLnBrk="1">
              <a:buFontTx/>
              <a:buChar char="-"/>
            </a:pPr>
            <a:r>
              <a:rPr kumimoji="1" lang="en-US" altLang="ko-KR" sz="1600" b="1">
                <a:ea typeface="Gulim" pitchFamily="34" charset="-127"/>
              </a:rPr>
              <a:t> </a:t>
            </a:r>
            <a:r>
              <a:rPr kumimoji="1" lang="en-US" altLang="ko-KR" b="1">
                <a:ea typeface="Gulim" pitchFamily="34" charset="-127"/>
              </a:rPr>
              <a:t>First product of</a:t>
            </a:r>
            <a:r>
              <a:rPr kumimoji="1" lang="en-US" altLang="ko-KR" sz="1600" b="1">
                <a:ea typeface="Gulim" pitchFamily="34" charset="-127"/>
              </a:rPr>
              <a:t> </a:t>
            </a:r>
            <a:r>
              <a:rPr kumimoji="1" lang="en-US" altLang="ko-KR" b="1">
                <a:ea typeface="Gulim" pitchFamily="34" charset="-127"/>
              </a:rPr>
              <a:t>CO</a:t>
            </a:r>
            <a:r>
              <a:rPr kumimoji="1" lang="en-US" altLang="ko-KR" b="1" baseline="-25000">
                <a:ea typeface="Gulim" pitchFamily="34" charset="-127"/>
              </a:rPr>
              <a:t>2</a:t>
            </a:r>
            <a:r>
              <a:rPr kumimoji="1" lang="en-US" altLang="ko-KR" b="1">
                <a:ea typeface="Gulim" pitchFamily="34" charset="-127"/>
              </a:rPr>
              <a:t> fixation is C</a:t>
            </a:r>
            <a:r>
              <a:rPr kumimoji="1" lang="en-US" altLang="ko-KR" b="1" baseline="-25000">
                <a:ea typeface="Gulim" pitchFamily="34" charset="-127"/>
              </a:rPr>
              <a:t>4</a:t>
            </a:r>
            <a:r>
              <a:rPr kumimoji="1" lang="en-US" altLang="ko-KR" b="1">
                <a:ea typeface="Gulim" pitchFamily="34" charset="-127"/>
              </a:rPr>
              <a:t> acids</a:t>
            </a:r>
          </a:p>
          <a:p>
            <a:pPr latinLnBrk="1">
              <a:buFontTx/>
              <a:buChar char="-"/>
            </a:pPr>
            <a:r>
              <a:rPr kumimoji="1" lang="en-US" altLang="ko-KR" b="1">
                <a:ea typeface="Gulim" pitchFamily="34" charset="-127"/>
              </a:rPr>
              <a:t> Both C</a:t>
            </a:r>
            <a:r>
              <a:rPr kumimoji="1" lang="en-US" altLang="ko-KR" b="1" baseline="-25000">
                <a:ea typeface="Gulim" pitchFamily="34" charset="-127"/>
              </a:rPr>
              <a:t>4</a:t>
            </a:r>
            <a:r>
              <a:rPr kumimoji="1" lang="en-US" altLang="ko-KR" b="1">
                <a:ea typeface="Gulim" pitchFamily="34" charset="-127"/>
              </a:rPr>
              <a:t> pathway and Calvin cycle operate</a:t>
            </a:r>
          </a:p>
          <a:p>
            <a:pPr latinLnBrk="1">
              <a:buFontTx/>
              <a:buChar char="-"/>
            </a:pPr>
            <a:r>
              <a:rPr kumimoji="1" lang="en-US" altLang="ko-KR" b="1">
                <a:ea typeface="Gulim" pitchFamily="34" charset="-127"/>
              </a:rPr>
              <a:t> Lacks photorespiration</a:t>
            </a:r>
          </a:p>
          <a:p>
            <a:pPr latinLnBrk="1">
              <a:buFontTx/>
              <a:buChar char="-"/>
            </a:pPr>
            <a:r>
              <a:rPr kumimoji="1" lang="en-US" altLang="ko-KR" b="1">
                <a:ea typeface="Gulim" pitchFamily="34" charset="-127"/>
              </a:rPr>
              <a:t> </a:t>
            </a:r>
            <a:r>
              <a:rPr kumimoji="1" lang="en-US" altLang="ko-KR" b="1">
                <a:solidFill>
                  <a:srgbClr val="FF3300"/>
                </a:solidFill>
                <a:ea typeface="Gulim" pitchFamily="34" charset="-127"/>
              </a:rPr>
              <a:t>C</a:t>
            </a:r>
            <a:r>
              <a:rPr kumimoji="1" lang="en-US" altLang="ko-KR" b="1" baseline="-25000">
                <a:solidFill>
                  <a:srgbClr val="FF3300"/>
                </a:solidFill>
                <a:ea typeface="Gulim" pitchFamily="34" charset="-127"/>
              </a:rPr>
              <a:t>4</a:t>
            </a:r>
            <a:r>
              <a:rPr kumimoji="1" lang="en-US" altLang="ko-KR" b="1">
                <a:solidFill>
                  <a:srgbClr val="FF3300"/>
                </a:solidFill>
                <a:ea typeface="Gulim" pitchFamily="34" charset="-127"/>
              </a:rPr>
              <a:t> plants grow faster than C</a:t>
            </a:r>
            <a:r>
              <a:rPr kumimoji="1" lang="en-US" altLang="ko-KR" b="1" baseline="-25000">
                <a:solidFill>
                  <a:srgbClr val="FF3300"/>
                </a:solidFill>
                <a:ea typeface="Gulim" pitchFamily="34" charset="-127"/>
              </a:rPr>
              <a:t>3</a:t>
            </a:r>
            <a:r>
              <a:rPr kumimoji="1" lang="en-US" altLang="ko-KR" b="1">
                <a:solidFill>
                  <a:srgbClr val="FF3300"/>
                </a:solidFill>
                <a:ea typeface="Gulim" pitchFamily="34" charset="-127"/>
              </a:rPr>
              <a:t> plants, due to efficient use of CO</a:t>
            </a:r>
            <a:r>
              <a:rPr kumimoji="1" lang="en-US" altLang="ko-KR" b="1" baseline="-25000">
                <a:solidFill>
                  <a:srgbClr val="FF3300"/>
                </a:solidFill>
                <a:ea typeface="Gulim" pitchFamily="34" charset="-127"/>
              </a:rPr>
              <a:t>2</a:t>
            </a:r>
          </a:p>
        </p:txBody>
      </p:sp>
      <p:grpSp>
        <p:nvGrpSpPr>
          <p:cNvPr id="1029" name="Group 4"/>
          <p:cNvGrpSpPr>
            <a:grpSpLocks/>
          </p:cNvGrpSpPr>
          <p:nvPr/>
        </p:nvGrpSpPr>
        <p:grpSpPr bwMode="auto">
          <a:xfrm>
            <a:off x="990600" y="2133600"/>
            <a:ext cx="7620000" cy="4724400"/>
            <a:chOff x="204" y="1207"/>
            <a:chExt cx="5352" cy="2994"/>
          </a:xfrm>
        </p:grpSpPr>
        <p:sp>
          <p:nvSpPr>
            <p:cNvPr id="1030" name="Rectangle 5"/>
            <p:cNvSpPr>
              <a:spLocks noChangeArrowheads="1"/>
            </p:cNvSpPr>
            <p:nvPr/>
          </p:nvSpPr>
          <p:spPr bwMode="auto">
            <a:xfrm>
              <a:off x="204" y="1207"/>
              <a:ext cx="5352" cy="2994"/>
            </a:xfrm>
            <a:prstGeom prst="rect">
              <a:avLst/>
            </a:prstGeom>
            <a:solidFill>
              <a:srgbClr val="D3F9A5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026" name="Object 6"/>
            <p:cNvGraphicFramePr>
              <a:graphicFrameLocks noChangeAspect="1"/>
            </p:cNvGraphicFramePr>
            <p:nvPr/>
          </p:nvGraphicFramePr>
          <p:xfrm>
            <a:off x="431" y="2034"/>
            <a:ext cx="4309" cy="1124"/>
          </p:xfrm>
          <a:graphic>
            <a:graphicData uri="http://schemas.openxmlformats.org/presentationml/2006/ole">
              <p:oleObj spid="_x0000_s1026" name="Flash Document" r:id="rId3" imgW="3265200" imgH="1024200" progId="">
                <p:embed/>
              </p:oleObj>
            </a:graphicData>
          </a:graphic>
        </p:graphicFrame>
        <p:sp>
          <p:nvSpPr>
            <p:cNvPr id="1031" name="Text Box 7"/>
            <p:cNvSpPr txBox="1">
              <a:spLocks noChangeArrowheads="1"/>
            </p:cNvSpPr>
            <p:nvPr/>
          </p:nvSpPr>
          <p:spPr bwMode="auto">
            <a:xfrm>
              <a:off x="912" y="1344"/>
              <a:ext cx="1306" cy="2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>
                  <a:solidFill>
                    <a:schemeClr val="accent2"/>
                  </a:solidFill>
                  <a:ea typeface="Gulim" pitchFamily="34" charset="-127"/>
                </a:rPr>
                <a:t>CO</a:t>
              </a:r>
              <a:r>
                <a:rPr kumimoji="1" lang="en-US" altLang="ko-KR" b="1" baseline="-25000">
                  <a:solidFill>
                    <a:schemeClr val="accent2"/>
                  </a:solidFill>
                  <a:ea typeface="Gulim" pitchFamily="34" charset="-127"/>
                </a:rPr>
                <a:t>2</a:t>
              </a:r>
              <a:r>
                <a:rPr kumimoji="1" lang="en-US" altLang="ko-KR" baseline="-25000">
                  <a:solidFill>
                    <a:schemeClr val="accent2"/>
                  </a:solidFill>
                  <a:ea typeface="Gulim" pitchFamily="34" charset="-127"/>
                </a:rPr>
                <a:t>   </a:t>
              </a:r>
              <a:r>
                <a:rPr kumimoji="1" lang="en-US" altLang="ko-KR">
                  <a:solidFill>
                    <a:schemeClr val="accent2"/>
                  </a:solidFill>
                  <a:ea typeface="Gulim" pitchFamily="34" charset="-127"/>
                </a:rPr>
                <a:t>+ </a:t>
              </a:r>
              <a:r>
                <a:rPr kumimoji="1" lang="en-US" altLang="ko-KR" b="1">
                  <a:solidFill>
                    <a:schemeClr val="accent2"/>
                  </a:solidFill>
                  <a:ea typeface="Gulim" pitchFamily="34" charset="-127"/>
                </a:rPr>
                <a:t>PEP</a:t>
              </a:r>
              <a:r>
                <a:rPr kumimoji="1" lang="en-US" altLang="ko-KR">
                  <a:solidFill>
                    <a:schemeClr val="accent2"/>
                  </a:solidFill>
                  <a:ea typeface="Gulim" pitchFamily="34" charset="-127"/>
                </a:rPr>
                <a:t> </a:t>
              </a:r>
              <a:r>
                <a:rPr kumimoji="1" lang="en-US" altLang="ko-KR">
                  <a:solidFill>
                    <a:srgbClr val="FF0000"/>
                  </a:solidFill>
                  <a:ea typeface="Gulim" pitchFamily="34" charset="-127"/>
                </a:rPr>
                <a:t>(</a:t>
              </a:r>
              <a:r>
                <a:rPr kumimoji="1" lang="en-US" altLang="ko-KR" b="1">
                  <a:solidFill>
                    <a:srgbClr val="FF0000"/>
                  </a:solidFill>
                  <a:ea typeface="Gulim" pitchFamily="34" charset="-127"/>
                </a:rPr>
                <a:t>C</a:t>
              </a:r>
              <a:r>
                <a:rPr kumimoji="1" lang="en-US" altLang="ko-KR" b="1" baseline="-25000">
                  <a:solidFill>
                    <a:srgbClr val="FF0000"/>
                  </a:solidFill>
                  <a:ea typeface="Gulim" pitchFamily="34" charset="-127"/>
                </a:rPr>
                <a:t>3</a:t>
              </a:r>
              <a:r>
                <a:rPr kumimoji="1" lang="en-US" altLang="ko-KR">
                  <a:solidFill>
                    <a:srgbClr val="FF0000"/>
                  </a:solidFill>
                  <a:ea typeface="Gulim" pitchFamily="34" charset="-127"/>
                </a:rPr>
                <a:t>)</a:t>
              </a:r>
            </a:p>
          </p:txBody>
        </p:sp>
        <p:sp>
          <p:nvSpPr>
            <p:cNvPr id="1032" name="Text Box 8"/>
            <p:cNvSpPr txBox="1">
              <a:spLocks noChangeArrowheads="1"/>
            </p:cNvSpPr>
            <p:nvPr/>
          </p:nvSpPr>
          <p:spPr bwMode="auto">
            <a:xfrm>
              <a:off x="3024" y="1344"/>
              <a:ext cx="2115" cy="2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>
                  <a:solidFill>
                    <a:schemeClr val="accent2"/>
                  </a:solidFill>
                  <a:ea typeface="Gulim" pitchFamily="34" charset="-127"/>
                </a:rPr>
                <a:t>C</a:t>
              </a:r>
              <a:r>
                <a:rPr kumimoji="1" lang="en-US" altLang="ko-KR" b="1" baseline="-25000">
                  <a:solidFill>
                    <a:schemeClr val="accent2"/>
                  </a:solidFill>
                  <a:ea typeface="Gulim" pitchFamily="34" charset="-127"/>
                </a:rPr>
                <a:t>4 </a:t>
              </a:r>
              <a:r>
                <a:rPr kumimoji="1" lang="en-US" altLang="ko-KR" b="1">
                  <a:solidFill>
                    <a:schemeClr val="accent2"/>
                  </a:solidFill>
                  <a:ea typeface="Gulim" pitchFamily="34" charset="-127"/>
                </a:rPr>
                <a:t>acids </a:t>
              </a:r>
              <a:r>
                <a:rPr kumimoji="1" lang="en-US" altLang="ko-KR">
                  <a:solidFill>
                    <a:schemeClr val="accent2"/>
                  </a:solidFill>
                  <a:ea typeface="Gulim" pitchFamily="34" charset="-127"/>
                </a:rPr>
                <a:t>(</a:t>
              </a:r>
              <a:r>
                <a:rPr kumimoji="1" lang="en-US" altLang="ko-KR" b="1">
                  <a:solidFill>
                    <a:schemeClr val="accent2"/>
                  </a:solidFill>
                  <a:ea typeface="Gulim" pitchFamily="34" charset="-127"/>
                </a:rPr>
                <a:t>Oxaloacetate</a:t>
              </a:r>
              <a:r>
                <a:rPr kumimoji="1" lang="en-US" altLang="ko-KR">
                  <a:solidFill>
                    <a:schemeClr val="accent2"/>
                  </a:solidFill>
                  <a:ea typeface="Gulim" pitchFamily="34" charset="-127"/>
                </a:rPr>
                <a:t> </a:t>
              </a:r>
              <a:r>
                <a:rPr kumimoji="1" lang="en-US" altLang="ko-KR" b="1">
                  <a:solidFill>
                    <a:srgbClr val="FF3300"/>
                  </a:solidFill>
                  <a:ea typeface="Gulim" pitchFamily="34" charset="-127"/>
                </a:rPr>
                <a:t>C</a:t>
              </a:r>
              <a:r>
                <a:rPr kumimoji="1" lang="en-US" altLang="ko-KR" b="1" baseline="-25000">
                  <a:solidFill>
                    <a:srgbClr val="FF3300"/>
                  </a:solidFill>
                  <a:ea typeface="Gulim" pitchFamily="34" charset="-127"/>
                </a:rPr>
                <a:t>4</a:t>
              </a:r>
              <a:r>
                <a:rPr kumimoji="1" lang="en-US" altLang="ko-KR">
                  <a:solidFill>
                    <a:schemeClr val="accent2"/>
                  </a:solidFill>
                  <a:ea typeface="Gulim" pitchFamily="34" charset="-127"/>
                </a:rPr>
                <a:t>)</a:t>
              </a:r>
            </a:p>
          </p:txBody>
        </p:sp>
        <p:sp>
          <p:nvSpPr>
            <p:cNvPr id="1033" name="Line 9"/>
            <p:cNvSpPr>
              <a:spLocks noChangeShapeType="1"/>
            </p:cNvSpPr>
            <p:nvPr/>
          </p:nvSpPr>
          <p:spPr bwMode="auto">
            <a:xfrm>
              <a:off x="2200" y="1439"/>
              <a:ext cx="86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Text Box 10"/>
            <p:cNvSpPr txBox="1">
              <a:spLocks noChangeArrowheads="1"/>
            </p:cNvSpPr>
            <p:nvPr/>
          </p:nvSpPr>
          <p:spPr bwMode="auto">
            <a:xfrm>
              <a:off x="2380" y="1253"/>
              <a:ext cx="381" cy="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1400" b="1">
                  <a:solidFill>
                    <a:srgbClr val="FF0000"/>
                  </a:solidFill>
                  <a:ea typeface="Gulim" pitchFamily="34" charset="-127"/>
                </a:rPr>
                <a:t>PEP</a:t>
              </a:r>
            </a:p>
          </p:txBody>
        </p:sp>
        <p:sp>
          <p:nvSpPr>
            <p:cNvPr id="1035" name="Text Box 11"/>
            <p:cNvSpPr txBox="1">
              <a:spLocks noChangeArrowheads="1"/>
            </p:cNvSpPr>
            <p:nvPr/>
          </p:nvSpPr>
          <p:spPr bwMode="auto">
            <a:xfrm>
              <a:off x="2200" y="1424"/>
              <a:ext cx="870" cy="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1400" b="1">
                  <a:solidFill>
                    <a:srgbClr val="FF0000"/>
                  </a:solidFill>
                  <a:ea typeface="Gulim" pitchFamily="34" charset="-127"/>
                </a:rPr>
                <a:t>Carboxylase</a:t>
              </a:r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2380" y="1774"/>
              <a:ext cx="109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2000" b="1">
                  <a:solidFill>
                    <a:srgbClr val="009900"/>
                  </a:solidFill>
                  <a:ea typeface="Gulim" pitchFamily="34" charset="-127"/>
                </a:rPr>
                <a:t>C</a:t>
              </a:r>
              <a:r>
                <a:rPr kumimoji="1" lang="en-US" altLang="ko-KR" sz="2000" b="1" baseline="-25000">
                  <a:solidFill>
                    <a:srgbClr val="009900"/>
                  </a:solidFill>
                  <a:ea typeface="Gulim" pitchFamily="34" charset="-127"/>
                </a:rPr>
                <a:t>4</a:t>
              </a:r>
              <a:r>
                <a:rPr kumimoji="1" lang="en-US" altLang="ko-KR" sz="2000" b="1">
                  <a:solidFill>
                    <a:srgbClr val="009900"/>
                  </a:solidFill>
                  <a:ea typeface="Gulim" pitchFamily="34" charset="-127"/>
                </a:rPr>
                <a:t> Pathway</a:t>
              </a:r>
            </a:p>
          </p:txBody>
        </p:sp>
        <p:grpSp>
          <p:nvGrpSpPr>
            <p:cNvPr id="1037" name="Group 13"/>
            <p:cNvGrpSpPr>
              <a:grpSpLocks/>
            </p:cNvGrpSpPr>
            <p:nvPr/>
          </p:nvGrpSpPr>
          <p:grpSpPr bwMode="auto">
            <a:xfrm>
              <a:off x="4014" y="1661"/>
              <a:ext cx="317" cy="91"/>
              <a:chOff x="4059" y="1797"/>
              <a:chExt cx="317" cy="91"/>
            </a:xfrm>
          </p:grpSpPr>
          <p:sp>
            <p:nvSpPr>
              <p:cNvPr id="1082" name="Freeform 14"/>
              <p:cNvSpPr>
                <a:spLocks/>
              </p:cNvSpPr>
              <p:nvPr/>
            </p:nvSpPr>
            <p:spPr bwMode="auto">
              <a:xfrm>
                <a:off x="4059" y="1797"/>
                <a:ext cx="273" cy="90"/>
              </a:xfrm>
              <a:custGeom>
                <a:avLst/>
                <a:gdLst>
                  <a:gd name="T0" fmla="*/ 0 w 227"/>
                  <a:gd name="T1" fmla="*/ 0 h 181"/>
                  <a:gd name="T2" fmla="*/ 46 w 227"/>
                  <a:gd name="T3" fmla="*/ 136 h 181"/>
                  <a:gd name="T4" fmla="*/ 227 w 227"/>
                  <a:gd name="T5" fmla="*/ 181 h 181"/>
                  <a:gd name="T6" fmla="*/ 0 60000 65536"/>
                  <a:gd name="T7" fmla="*/ 0 60000 65536"/>
                  <a:gd name="T8" fmla="*/ 0 60000 65536"/>
                  <a:gd name="T9" fmla="*/ 0 w 227"/>
                  <a:gd name="T10" fmla="*/ 0 h 181"/>
                  <a:gd name="T11" fmla="*/ 227 w 227"/>
                  <a:gd name="T12" fmla="*/ 181 h 18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" h="181">
                    <a:moveTo>
                      <a:pt x="0" y="0"/>
                    </a:moveTo>
                    <a:cubicBezTo>
                      <a:pt x="4" y="53"/>
                      <a:pt x="8" y="106"/>
                      <a:pt x="46" y="136"/>
                    </a:cubicBezTo>
                    <a:cubicBezTo>
                      <a:pt x="84" y="166"/>
                      <a:pt x="197" y="174"/>
                      <a:pt x="227" y="181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3" name="Line 15"/>
              <p:cNvSpPr>
                <a:spLocks noChangeShapeType="1"/>
              </p:cNvSpPr>
              <p:nvPr/>
            </p:nvSpPr>
            <p:spPr bwMode="auto">
              <a:xfrm>
                <a:off x="4286" y="1888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38" name="Text Box 16"/>
            <p:cNvSpPr txBox="1">
              <a:spLocks noChangeArrowheads="1"/>
            </p:cNvSpPr>
            <p:nvPr/>
          </p:nvSpPr>
          <p:spPr bwMode="auto">
            <a:xfrm>
              <a:off x="4280" y="1616"/>
              <a:ext cx="841" cy="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1"/>
              <a:r>
                <a:rPr kumimoji="1" lang="en-US" altLang="ko-KR" sz="1600" b="1">
                  <a:solidFill>
                    <a:schemeClr val="accent2"/>
                  </a:solidFill>
                  <a:ea typeface="Gulim" pitchFamily="34" charset="-127"/>
                </a:rPr>
                <a:t>Aspartate</a:t>
              </a:r>
            </a:p>
          </p:txBody>
        </p:sp>
        <p:sp>
          <p:nvSpPr>
            <p:cNvPr id="1039" name="Text Box 17"/>
            <p:cNvSpPr txBox="1">
              <a:spLocks noChangeArrowheads="1"/>
            </p:cNvSpPr>
            <p:nvPr/>
          </p:nvSpPr>
          <p:spPr bwMode="auto">
            <a:xfrm>
              <a:off x="4896" y="1602"/>
              <a:ext cx="463" cy="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1600">
                  <a:solidFill>
                    <a:srgbClr val="FF0000"/>
                  </a:solidFill>
                  <a:ea typeface="Gulim" pitchFamily="34" charset="-127"/>
                </a:rPr>
                <a:t>  (</a:t>
              </a:r>
              <a:r>
                <a:rPr kumimoji="1" lang="en-US" altLang="ko-KR" sz="1600" b="1">
                  <a:solidFill>
                    <a:srgbClr val="FF0000"/>
                  </a:solidFill>
                  <a:ea typeface="Gulim" pitchFamily="34" charset="-127"/>
                </a:rPr>
                <a:t>C</a:t>
              </a:r>
              <a:r>
                <a:rPr kumimoji="1" lang="en-US" altLang="ko-KR" sz="1600" b="1" baseline="-25000">
                  <a:solidFill>
                    <a:srgbClr val="FF0000"/>
                  </a:solidFill>
                  <a:ea typeface="Gulim" pitchFamily="34" charset="-127"/>
                </a:rPr>
                <a:t>4</a:t>
              </a:r>
              <a:r>
                <a:rPr kumimoji="1" lang="en-US" altLang="ko-KR" sz="1600">
                  <a:solidFill>
                    <a:srgbClr val="FF0000"/>
                  </a:solidFill>
                  <a:ea typeface="Gulim" pitchFamily="34" charset="-127"/>
                </a:rPr>
                <a:t>)</a:t>
              </a:r>
            </a:p>
          </p:txBody>
        </p:sp>
        <p:sp>
          <p:nvSpPr>
            <p:cNvPr id="1040" name="Text Box 18"/>
            <p:cNvSpPr txBox="1">
              <a:spLocks noChangeArrowheads="1"/>
            </p:cNvSpPr>
            <p:nvPr/>
          </p:nvSpPr>
          <p:spPr bwMode="auto">
            <a:xfrm>
              <a:off x="3696" y="1888"/>
              <a:ext cx="629" cy="2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>
                  <a:solidFill>
                    <a:schemeClr val="accent2"/>
                  </a:solidFill>
                  <a:ea typeface="Gulim" pitchFamily="34" charset="-127"/>
                </a:rPr>
                <a:t>Malate</a:t>
              </a:r>
            </a:p>
          </p:txBody>
        </p:sp>
        <p:sp>
          <p:nvSpPr>
            <p:cNvPr id="1041" name="Freeform 19"/>
            <p:cNvSpPr>
              <a:spLocks/>
            </p:cNvSpPr>
            <p:nvPr/>
          </p:nvSpPr>
          <p:spPr bwMode="auto">
            <a:xfrm>
              <a:off x="3969" y="1525"/>
              <a:ext cx="45" cy="363"/>
            </a:xfrm>
            <a:custGeom>
              <a:avLst/>
              <a:gdLst>
                <a:gd name="T0" fmla="*/ 0 w 45"/>
                <a:gd name="T1" fmla="*/ 0 h 363"/>
                <a:gd name="T2" fmla="*/ 45 w 45"/>
                <a:gd name="T3" fmla="*/ 136 h 363"/>
                <a:gd name="T4" fmla="*/ 0 w 45"/>
                <a:gd name="T5" fmla="*/ 363 h 363"/>
                <a:gd name="T6" fmla="*/ 0 60000 65536"/>
                <a:gd name="T7" fmla="*/ 0 60000 65536"/>
                <a:gd name="T8" fmla="*/ 0 60000 65536"/>
                <a:gd name="T9" fmla="*/ 0 w 45"/>
                <a:gd name="T10" fmla="*/ 0 h 363"/>
                <a:gd name="T11" fmla="*/ 45 w 45"/>
                <a:gd name="T12" fmla="*/ 363 h 36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363">
                  <a:moveTo>
                    <a:pt x="0" y="0"/>
                  </a:moveTo>
                  <a:cubicBezTo>
                    <a:pt x="22" y="38"/>
                    <a:pt x="45" y="76"/>
                    <a:pt x="45" y="136"/>
                  </a:cubicBezTo>
                  <a:cubicBezTo>
                    <a:pt x="45" y="196"/>
                    <a:pt x="22" y="279"/>
                    <a:pt x="0" y="36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2" name="Line 20"/>
            <p:cNvSpPr>
              <a:spLocks noChangeShapeType="1"/>
            </p:cNvSpPr>
            <p:nvPr/>
          </p:nvSpPr>
          <p:spPr bwMode="auto">
            <a:xfrm>
              <a:off x="3969" y="1843"/>
              <a:ext cx="0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" name="Freeform 21"/>
            <p:cNvSpPr>
              <a:spLocks/>
            </p:cNvSpPr>
            <p:nvPr/>
          </p:nvSpPr>
          <p:spPr bwMode="auto">
            <a:xfrm>
              <a:off x="3787" y="2069"/>
              <a:ext cx="137" cy="273"/>
            </a:xfrm>
            <a:custGeom>
              <a:avLst/>
              <a:gdLst>
                <a:gd name="T0" fmla="*/ 182 w 182"/>
                <a:gd name="T1" fmla="*/ 0 h 454"/>
                <a:gd name="T2" fmla="*/ 91 w 182"/>
                <a:gd name="T3" fmla="*/ 273 h 454"/>
                <a:gd name="T4" fmla="*/ 0 w 182"/>
                <a:gd name="T5" fmla="*/ 454 h 454"/>
                <a:gd name="T6" fmla="*/ 0 60000 65536"/>
                <a:gd name="T7" fmla="*/ 0 60000 65536"/>
                <a:gd name="T8" fmla="*/ 0 60000 65536"/>
                <a:gd name="T9" fmla="*/ 0 w 182"/>
                <a:gd name="T10" fmla="*/ 0 h 454"/>
                <a:gd name="T11" fmla="*/ 182 w 182"/>
                <a:gd name="T12" fmla="*/ 454 h 45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2" h="454">
                  <a:moveTo>
                    <a:pt x="182" y="0"/>
                  </a:moveTo>
                  <a:cubicBezTo>
                    <a:pt x="151" y="98"/>
                    <a:pt x="121" y="197"/>
                    <a:pt x="91" y="273"/>
                  </a:cubicBezTo>
                  <a:cubicBezTo>
                    <a:pt x="61" y="349"/>
                    <a:pt x="15" y="431"/>
                    <a:pt x="0" y="45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4" name="Line 22"/>
            <p:cNvSpPr>
              <a:spLocks noChangeShapeType="1"/>
            </p:cNvSpPr>
            <p:nvPr/>
          </p:nvSpPr>
          <p:spPr bwMode="auto">
            <a:xfrm>
              <a:off x="3787" y="2341"/>
              <a:ext cx="0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5" name="Text Box 23"/>
            <p:cNvSpPr txBox="1">
              <a:spLocks noChangeArrowheads="1"/>
            </p:cNvSpPr>
            <p:nvPr/>
          </p:nvSpPr>
          <p:spPr bwMode="auto">
            <a:xfrm>
              <a:off x="4150" y="1888"/>
              <a:ext cx="46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1600">
                  <a:solidFill>
                    <a:srgbClr val="FF0000"/>
                  </a:solidFill>
                  <a:ea typeface="Gulim" pitchFamily="34" charset="-127"/>
                </a:rPr>
                <a:t>  (</a:t>
              </a:r>
              <a:r>
                <a:rPr kumimoji="1" lang="en-US" altLang="ko-KR" sz="1600" b="1">
                  <a:solidFill>
                    <a:srgbClr val="FF0000"/>
                  </a:solidFill>
                  <a:ea typeface="Gulim" pitchFamily="34" charset="-127"/>
                </a:rPr>
                <a:t>C</a:t>
              </a:r>
              <a:r>
                <a:rPr kumimoji="1" lang="en-US" altLang="ko-KR" sz="1600" b="1" baseline="-25000">
                  <a:solidFill>
                    <a:srgbClr val="FF0000"/>
                  </a:solidFill>
                  <a:ea typeface="Gulim" pitchFamily="34" charset="-127"/>
                </a:rPr>
                <a:t>4</a:t>
              </a:r>
              <a:r>
                <a:rPr kumimoji="1" lang="en-US" altLang="ko-KR" sz="1600">
                  <a:solidFill>
                    <a:srgbClr val="FF0000"/>
                  </a:solidFill>
                  <a:ea typeface="Gulim" pitchFamily="34" charset="-127"/>
                </a:rPr>
                <a:t>)</a:t>
              </a:r>
            </a:p>
          </p:txBody>
        </p:sp>
        <p:sp>
          <p:nvSpPr>
            <p:cNvPr id="1046" name="Text Box 24"/>
            <p:cNvSpPr txBox="1">
              <a:spLocks noChangeArrowheads="1"/>
            </p:cNvSpPr>
            <p:nvPr/>
          </p:nvSpPr>
          <p:spPr bwMode="auto">
            <a:xfrm>
              <a:off x="3243" y="2337"/>
              <a:ext cx="629" cy="2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>
                  <a:solidFill>
                    <a:schemeClr val="accent2"/>
                  </a:solidFill>
                  <a:ea typeface="Gulim" pitchFamily="34" charset="-127"/>
                </a:rPr>
                <a:t>Malate</a:t>
              </a:r>
            </a:p>
          </p:txBody>
        </p:sp>
        <p:sp>
          <p:nvSpPr>
            <p:cNvPr id="1047" name="Text Box 25"/>
            <p:cNvSpPr txBox="1">
              <a:spLocks noChangeArrowheads="1"/>
            </p:cNvSpPr>
            <p:nvPr/>
          </p:nvSpPr>
          <p:spPr bwMode="auto">
            <a:xfrm>
              <a:off x="3696" y="2356"/>
              <a:ext cx="367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1600">
                  <a:solidFill>
                    <a:srgbClr val="FF0000"/>
                  </a:solidFill>
                  <a:ea typeface="Gulim" pitchFamily="34" charset="-127"/>
                </a:rPr>
                <a:t>  </a:t>
              </a:r>
              <a:r>
                <a:rPr kumimoji="1" lang="en-US" altLang="ko-KR" sz="1600" b="1">
                  <a:solidFill>
                    <a:srgbClr val="FF0000"/>
                  </a:solidFill>
                  <a:ea typeface="Gulim" pitchFamily="34" charset="-127"/>
                </a:rPr>
                <a:t>C</a:t>
              </a:r>
              <a:r>
                <a:rPr kumimoji="1" lang="en-US" altLang="ko-KR" sz="1600" b="1" baseline="-25000">
                  <a:solidFill>
                    <a:srgbClr val="FF0000"/>
                  </a:solidFill>
                  <a:ea typeface="Gulim" pitchFamily="34" charset="-127"/>
                </a:rPr>
                <a:t>4</a:t>
              </a:r>
              <a:endParaRPr kumimoji="1" lang="en-US" altLang="ko-KR" sz="1600" b="1">
                <a:solidFill>
                  <a:srgbClr val="FF0000"/>
                </a:solidFill>
                <a:ea typeface="Gulim" pitchFamily="34" charset="-127"/>
              </a:endParaRPr>
            </a:p>
          </p:txBody>
        </p:sp>
        <p:sp>
          <p:nvSpPr>
            <p:cNvPr id="1048" name="Freeform 26"/>
            <p:cNvSpPr>
              <a:spLocks/>
            </p:cNvSpPr>
            <p:nvPr/>
          </p:nvSpPr>
          <p:spPr bwMode="auto">
            <a:xfrm>
              <a:off x="1973" y="2523"/>
              <a:ext cx="1633" cy="106"/>
            </a:xfrm>
            <a:custGeom>
              <a:avLst/>
              <a:gdLst>
                <a:gd name="T0" fmla="*/ 1633 w 1633"/>
                <a:gd name="T1" fmla="*/ 0 h 106"/>
                <a:gd name="T2" fmla="*/ 1134 w 1633"/>
                <a:gd name="T3" fmla="*/ 91 h 106"/>
                <a:gd name="T4" fmla="*/ 499 w 1633"/>
                <a:gd name="T5" fmla="*/ 91 h 106"/>
                <a:gd name="T6" fmla="*/ 0 w 1633"/>
                <a:gd name="T7" fmla="*/ 0 h 10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33"/>
                <a:gd name="T13" fmla="*/ 0 h 106"/>
                <a:gd name="T14" fmla="*/ 1633 w 1633"/>
                <a:gd name="T15" fmla="*/ 106 h 10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33" h="106">
                  <a:moveTo>
                    <a:pt x="1633" y="0"/>
                  </a:moveTo>
                  <a:cubicBezTo>
                    <a:pt x="1478" y="38"/>
                    <a:pt x="1323" y="76"/>
                    <a:pt x="1134" y="91"/>
                  </a:cubicBezTo>
                  <a:cubicBezTo>
                    <a:pt x="945" y="106"/>
                    <a:pt x="688" y="106"/>
                    <a:pt x="499" y="91"/>
                  </a:cubicBezTo>
                  <a:cubicBezTo>
                    <a:pt x="310" y="76"/>
                    <a:pt x="155" y="38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9" name="Text Box 27"/>
            <p:cNvSpPr txBox="1">
              <a:spLocks noChangeArrowheads="1"/>
            </p:cNvSpPr>
            <p:nvPr/>
          </p:nvSpPr>
          <p:spPr bwMode="auto">
            <a:xfrm>
              <a:off x="1640" y="2296"/>
              <a:ext cx="807" cy="2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>
                  <a:solidFill>
                    <a:schemeClr val="accent2"/>
                  </a:solidFill>
                  <a:ea typeface="Gulim" pitchFamily="34" charset="-127"/>
                </a:rPr>
                <a:t>Pyruvate</a:t>
              </a:r>
            </a:p>
          </p:txBody>
        </p:sp>
        <p:sp>
          <p:nvSpPr>
            <p:cNvPr id="1050" name="Text Box 28"/>
            <p:cNvSpPr txBox="1">
              <a:spLocks noChangeArrowheads="1"/>
            </p:cNvSpPr>
            <p:nvPr/>
          </p:nvSpPr>
          <p:spPr bwMode="auto">
            <a:xfrm>
              <a:off x="1519" y="2391"/>
              <a:ext cx="286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1600" b="1">
                  <a:solidFill>
                    <a:srgbClr val="FF0000"/>
                  </a:solidFill>
                  <a:ea typeface="Gulim" pitchFamily="34" charset="-127"/>
                </a:rPr>
                <a:t>C</a:t>
              </a:r>
              <a:r>
                <a:rPr kumimoji="1" lang="en-US" altLang="ko-KR" sz="1600" baseline="-25000">
                  <a:solidFill>
                    <a:srgbClr val="FF0000"/>
                  </a:solidFill>
                  <a:ea typeface="Gulim" pitchFamily="34" charset="-127"/>
                </a:rPr>
                <a:t>3</a:t>
              </a:r>
              <a:endParaRPr kumimoji="1" lang="en-US" altLang="ko-KR" sz="1600">
                <a:solidFill>
                  <a:srgbClr val="FF0000"/>
                </a:solidFill>
                <a:ea typeface="Gulim" pitchFamily="34" charset="-127"/>
              </a:endParaRPr>
            </a:p>
          </p:txBody>
        </p:sp>
        <p:sp>
          <p:nvSpPr>
            <p:cNvPr id="1051" name="Text Box 29"/>
            <p:cNvSpPr txBox="1">
              <a:spLocks noChangeArrowheads="1"/>
            </p:cNvSpPr>
            <p:nvPr/>
          </p:nvSpPr>
          <p:spPr bwMode="auto">
            <a:xfrm>
              <a:off x="1429" y="1752"/>
              <a:ext cx="80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>
                  <a:solidFill>
                    <a:schemeClr val="accent2"/>
                  </a:solidFill>
                  <a:ea typeface="Gulim" pitchFamily="34" charset="-127"/>
                </a:rPr>
                <a:t>Pyruvate</a:t>
              </a:r>
            </a:p>
          </p:txBody>
        </p:sp>
        <p:sp>
          <p:nvSpPr>
            <p:cNvPr id="1052" name="Text Box 30"/>
            <p:cNvSpPr txBox="1">
              <a:spLocks noChangeArrowheads="1"/>
            </p:cNvSpPr>
            <p:nvPr/>
          </p:nvSpPr>
          <p:spPr bwMode="auto">
            <a:xfrm>
              <a:off x="1247" y="1843"/>
              <a:ext cx="286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1600" b="1">
                  <a:solidFill>
                    <a:srgbClr val="FF0000"/>
                  </a:solidFill>
                  <a:ea typeface="Gulim" pitchFamily="34" charset="-127"/>
                </a:rPr>
                <a:t>C</a:t>
              </a:r>
              <a:r>
                <a:rPr kumimoji="1" lang="en-US" altLang="ko-KR" sz="1600" b="1" baseline="-25000">
                  <a:solidFill>
                    <a:srgbClr val="FF0000"/>
                  </a:solidFill>
                  <a:ea typeface="Gulim" pitchFamily="34" charset="-127"/>
                </a:rPr>
                <a:t>3</a:t>
              </a:r>
              <a:endParaRPr kumimoji="1" lang="en-US" altLang="ko-KR" sz="1600" b="1">
                <a:solidFill>
                  <a:srgbClr val="FF0000"/>
                </a:solidFill>
                <a:ea typeface="Gulim" pitchFamily="34" charset="-127"/>
              </a:endParaRPr>
            </a:p>
          </p:txBody>
        </p:sp>
        <p:sp>
          <p:nvSpPr>
            <p:cNvPr id="1053" name="Line 31"/>
            <p:cNvSpPr>
              <a:spLocks noChangeShapeType="1"/>
            </p:cNvSpPr>
            <p:nvPr/>
          </p:nvSpPr>
          <p:spPr bwMode="auto">
            <a:xfrm flipH="1">
              <a:off x="1927" y="2523"/>
              <a:ext cx="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4" name="Freeform 32"/>
            <p:cNvSpPr>
              <a:spLocks/>
            </p:cNvSpPr>
            <p:nvPr/>
          </p:nvSpPr>
          <p:spPr bwMode="auto">
            <a:xfrm>
              <a:off x="1519" y="1979"/>
              <a:ext cx="180" cy="363"/>
            </a:xfrm>
            <a:custGeom>
              <a:avLst/>
              <a:gdLst>
                <a:gd name="T0" fmla="*/ 226 w 226"/>
                <a:gd name="T1" fmla="*/ 227 h 227"/>
                <a:gd name="T2" fmla="*/ 45 w 226"/>
                <a:gd name="T3" fmla="*/ 90 h 227"/>
                <a:gd name="T4" fmla="*/ 0 w 226"/>
                <a:gd name="T5" fmla="*/ 0 h 227"/>
                <a:gd name="T6" fmla="*/ 0 60000 65536"/>
                <a:gd name="T7" fmla="*/ 0 60000 65536"/>
                <a:gd name="T8" fmla="*/ 0 60000 65536"/>
                <a:gd name="T9" fmla="*/ 0 w 226"/>
                <a:gd name="T10" fmla="*/ 0 h 227"/>
                <a:gd name="T11" fmla="*/ 226 w 226"/>
                <a:gd name="T12" fmla="*/ 227 h 2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6" h="227">
                  <a:moveTo>
                    <a:pt x="226" y="227"/>
                  </a:moveTo>
                  <a:cubicBezTo>
                    <a:pt x="154" y="177"/>
                    <a:pt x="83" y="128"/>
                    <a:pt x="45" y="90"/>
                  </a:cubicBezTo>
                  <a:cubicBezTo>
                    <a:pt x="7" y="52"/>
                    <a:pt x="3" y="26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5" name="Line 33"/>
            <p:cNvSpPr>
              <a:spLocks noChangeShapeType="1"/>
            </p:cNvSpPr>
            <p:nvPr/>
          </p:nvSpPr>
          <p:spPr bwMode="auto">
            <a:xfrm flipV="1">
              <a:off x="1519" y="1979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6" name="Freeform 34"/>
            <p:cNvSpPr>
              <a:spLocks/>
            </p:cNvSpPr>
            <p:nvPr/>
          </p:nvSpPr>
          <p:spPr bwMode="auto">
            <a:xfrm>
              <a:off x="1511" y="1570"/>
              <a:ext cx="54" cy="227"/>
            </a:xfrm>
            <a:custGeom>
              <a:avLst/>
              <a:gdLst>
                <a:gd name="T0" fmla="*/ 8 w 54"/>
                <a:gd name="T1" fmla="*/ 272 h 272"/>
                <a:gd name="T2" fmla="*/ 8 w 54"/>
                <a:gd name="T3" fmla="*/ 136 h 272"/>
                <a:gd name="T4" fmla="*/ 54 w 54"/>
                <a:gd name="T5" fmla="*/ 0 h 272"/>
                <a:gd name="T6" fmla="*/ 0 60000 65536"/>
                <a:gd name="T7" fmla="*/ 0 60000 65536"/>
                <a:gd name="T8" fmla="*/ 0 60000 65536"/>
                <a:gd name="T9" fmla="*/ 0 w 54"/>
                <a:gd name="T10" fmla="*/ 0 h 272"/>
                <a:gd name="T11" fmla="*/ 54 w 54"/>
                <a:gd name="T12" fmla="*/ 272 h 2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272">
                  <a:moveTo>
                    <a:pt x="8" y="272"/>
                  </a:moveTo>
                  <a:cubicBezTo>
                    <a:pt x="4" y="226"/>
                    <a:pt x="0" y="181"/>
                    <a:pt x="8" y="136"/>
                  </a:cubicBezTo>
                  <a:cubicBezTo>
                    <a:pt x="16" y="91"/>
                    <a:pt x="35" y="45"/>
                    <a:pt x="54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7" name="Line 35"/>
            <p:cNvSpPr>
              <a:spLocks noChangeShapeType="1"/>
            </p:cNvSpPr>
            <p:nvPr/>
          </p:nvSpPr>
          <p:spPr bwMode="auto">
            <a:xfrm flipV="1">
              <a:off x="1565" y="1525"/>
              <a:ext cx="45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8" name="Freeform 36"/>
            <p:cNvSpPr>
              <a:spLocks/>
            </p:cNvSpPr>
            <p:nvPr/>
          </p:nvSpPr>
          <p:spPr bwMode="auto">
            <a:xfrm>
              <a:off x="1973" y="2614"/>
              <a:ext cx="408" cy="136"/>
            </a:xfrm>
            <a:custGeom>
              <a:avLst/>
              <a:gdLst>
                <a:gd name="T0" fmla="*/ 408 w 408"/>
                <a:gd name="T1" fmla="*/ 0 h 136"/>
                <a:gd name="T2" fmla="*/ 136 w 408"/>
                <a:gd name="T3" fmla="*/ 45 h 136"/>
                <a:gd name="T4" fmla="*/ 0 w 408"/>
                <a:gd name="T5" fmla="*/ 136 h 136"/>
                <a:gd name="T6" fmla="*/ 0 60000 65536"/>
                <a:gd name="T7" fmla="*/ 0 60000 65536"/>
                <a:gd name="T8" fmla="*/ 0 60000 65536"/>
                <a:gd name="T9" fmla="*/ 0 w 408"/>
                <a:gd name="T10" fmla="*/ 0 h 136"/>
                <a:gd name="T11" fmla="*/ 408 w 408"/>
                <a:gd name="T12" fmla="*/ 136 h 1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136">
                  <a:moveTo>
                    <a:pt x="408" y="0"/>
                  </a:moveTo>
                  <a:cubicBezTo>
                    <a:pt x="306" y="11"/>
                    <a:pt x="204" y="22"/>
                    <a:pt x="136" y="45"/>
                  </a:cubicBezTo>
                  <a:cubicBezTo>
                    <a:pt x="68" y="68"/>
                    <a:pt x="34" y="102"/>
                    <a:pt x="0" y="1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9" name="Line 37"/>
            <p:cNvSpPr>
              <a:spLocks noChangeShapeType="1"/>
            </p:cNvSpPr>
            <p:nvPr/>
          </p:nvSpPr>
          <p:spPr bwMode="auto">
            <a:xfrm>
              <a:off x="2018" y="2750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0" name="Line 38"/>
            <p:cNvSpPr>
              <a:spLocks noChangeShapeType="1"/>
            </p:cNvSpPr>
            <p:nvPr/>
          </p:nvSpPr>
          <p:spPr bwMode="auto">
            <a:xfrm flipH="1">
              <a:off x="1973" y="2704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1" name="Rectangle 39"/>
            <p:cNvSpPr>
              <a:spLocks noChangeArrowheads="1"/>
            </p:cNvSpPr>
            <p:nvPr/>
          </p:nvSpPr>
          <p:spPr bwMode="auto">
            <a:xfrm>
              <a:off x="1791" y="2704"/>
              <a:ext cx="429" cy="2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>
                  <a:solidFill>
                    <a:schemeClr val="accent2"/>
                  </a:solidFill>
                  <a:ea typeface="Gulim" pitchFamily="34" charset="-127"/>
                </a:rPr>
                <a:t>CO</a:t>
              </a:r>
              <a:r>
                <a:rPr kumimoji="1" lang="en-US" altLang="ko-KR" b="1" baseline="-25000">
                  <a:solidFill>
                    <a:schemeClr val="accent2"/>
                  </a:solidFill>
                  <a:ea typeface="Gulim" pitchFamily="34" charset="-127"/>
                </a:rPr>
                <a:t>2</a:t>
              </a:r>
            </a:p>
          </p:txBody>
        </p:sp>
        <p:sp>
          <p:nvSpPr>
            <p:cNvPr id="1062" name="Freeform 40"/>
            <p:cNvSpPr>
              <a:spLocks/>
            </p:cNvSpPr>
            <p:nvPr/>
          </p:nvSpPr>
          <p:spPr bwMode="auto">
            <a:xfrm>
              <a:off x="1791" y="2840"/>
              <a:ext cx="1232" cy="227"/>
            </a:xfrm>
            <a:custGeom>
              <a:avLst/>
              <a:gdLst>
                <a:gd name="T0" fmla="*/ 53 w 1232"/>
                <a:gd name="T1" fmla="*/ 0 h 227"/>
                <a:gd name="T2" fmla="*/ 7 w 1232"/>
                <a:gd name="T3" fmla="*/ 91 h 227"/>
                <a:gd name="T4" fmla="*/ 98 w 1232"/>
                <a:gd name="T5" fmla="*/ 181 h 227"/>
                <a:gd name="T6" fmla="*/ 370 w 1232"/>
                <a:gd name="T7" fmla="*/ 136 h 227"/>
                <a:gd name="T8" fmla="*/ 552 w 1232"/>
                <a:gd name="T9" fmla="*/ 91 h 227"/>
                <a:gd name="T10" fmla="*/ 869 w 1232"/>
                <a:gd name="T11" fmla="*/ 91 h 227"/>
                <a:gd name="T12" fmla="*/ 1051 w 1232"/>
                <a:gd name="T13" fmla="*/ 136 h 227"/>
                <a:gd name="T14" fmla="*/ 1232 w 1232"/>
                <a:gd name="T15" fmla="*/ 227 h 22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32"/>
                <a:gd name="T25" fmla="*/ 0 h 227"/>
                <a:gd name="T26" fmla="*/ 1232 w 1232"/>
                <a:gd name="T27" fmla="*/ 227 h 22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32" h="227">
                  <a:moveTo>
                    <a:pt x="53" y="0"/>
                  </a:moveTo>
                  <a:cubicBezTo>
                    <a:pt x="26" y="30"/>
                    <a:pt x="0" y="61"/>
                    <a:pt x="7" y="91"/>
                  </a:cubicBezTo>
                  <a:cubicBezTo>
                    <a:pt x="14" y="121"/>
                    <a:pt x="38" y="174"/>
                    <a:pt x="98" y="181"/>
                  </a:cubicBezTo>
                  <a:cubicBezTo>
                    <a:pt x="158" y="188"/>
                    <a:pt x="295" y="151"/>
                    <a:pt x="370" y="136"/>
                  </a:cubicBezTo>
                  <a:cubicBezTo>
                    <a:pt x="445" y="121"/>
                    <a:pt x="469" y="98"/>
                    <a:pt x="552" y="91"/>
                  </a:cubicBezTo>
                  <a:cubicBezTo>
                    <a:pt x="635" y="84"/>
                    <a:pt x="786" y="84"/>
                    <a:pt x="869" y="91"/>
                  </a:cubicBezTo>
                  <a:cubicBezTo>
                    <a:pt x="952" y="98"/>
                    <a:pt x="990" y="113"/>
                    <a:pt x="1051" y="136"/>
                  </a:cubicBezTo>
                  <a:cubicBezTo>
                    <a:pt x="1112" y="159"/>
                    <a:pt x="1172" y="193"/>
                    <a:pt x="1232" y="2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3" name="Line 41"/>
            <p:cNvSpPr>
              <a:spLocks noChangeShapeType="1"/>
            </p:cNvSpPr>
            <p:nvPr/>
          </p:nvSpPr>
          <p:spPr bwMode="auto">
            <a:xfrm>
              <a:off x="3016" y="3068"/>
              <a:ext cx="45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4" name="Text Box 42"/>
            <p:cNvSpPr txBox="1">
              <a:spLocks noChangeArrowheads="1"/>
            </p:cNvSpPr>
            <p:nvPr/>
          </p:nvSpPr>
          <p:spPr bwMode="auto">
            <a:xfrm>
              <a:off x="2926" y="3067"/>
              <a:ext cx="61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>
                  <a:solidFill>
                    <a:schemeClr val="accent2"/>
                  </a:solidFill>
                  <a:ea typeface="Gulim" pitchFamily="34" charset="-127"/>
                </a:rPr>
                <a:t>3 PGA</a:t>
              </a:r>
            </a:p>
          </p:txBody>
        </p:sp>
        <p:sp>
          <p:nvSpPr>
            <p:cNvPr id="1065" name="Freeform 43"/>
            <p:cNvSpPr>
              <a:spLocks/>
            </p:cNvSpPr>
            <p:nvPr/>
          </p:nvSpPr>
          <p:spPr bwMode="auto">
            <a:xfrm>
              <a:off x="1655" y="3022"/>
              <a:ext cx="272" cy="272"/>
            </a:xfrm>
            <a:custGeom>
              <a:avLst/>
              <a:gdLst>
                <a:gd name="T0" fmla="*/ 272 w 272"/>
                <a:gd name="T1" fmla="*/ 0 h 272"/>
                <a:gd name="T2" fmla="*/ 136 w 272"/>
                <a:gd name="T3" fmla="*/ 45 h 272"/>
                <a:gd name="T4" fmla="*/ 46 w 272"/>
                <a:gd name="T5" fmla="*/ 136 h 272"/>
                <a:gd name="T6" fmla="*/ 0 w 272"/>
                <a:gd name="T7" fmla="*/ 272 h 2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72"/>
                <a:gd name="T13" fmla="*/ 0 h 272"/>
                <a:gd name="T14" fmla="*/ 272 w 272"/>
                <a:gd name="T15" fmla="*/ 272 h 2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72" h="272">
                  <a:moveTo>
                    <a:pt x="272" y="0"/>
                  </a:moveTo>
                  <a:cubicBezTo>
                    <a:pt x="222" y="11"/>
                    <a:pt x="173" y="22"/>
                    <a:pt x="136" y="45"/>
                  </a:cubicBezTo>
                  <a:cubicBezTo>
                    <a:pt x="99" y="68"/>
                    <a:pt x="69" y="98"/>
                    <a:pt x="46" y="136"/>
                  </a:cubicBezTo>
                  <a:cubicBezTo>
                    <a:pt x="23" y="174"/>
                    <a:pt x="8" y="242"/>
                    <a:pt x="0" y="27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6" name="Text Box 44"/>
            <p:cNvSpPr txBox="1">
              <a:spLocks noChangeArrowheads="1"/>
            </p:cNvSpPr>
            <p:nvPr/>
          </p:nvSpPr>
          <p:spPr bwMode="auto">
            <a:xfrm>
              <a:off x="1416" y="3245"/>
              <a:ext cx="566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>
                  <a:solidFill>
                    <a:schemeClr val="accent2"/>
                  </a:solidFill>
                  <a:ea typeface="Gulim" pitchFamily="34" charset="-127"/>
                </a:rPr>
                <a:t>RuBP</a:t>
              </a:r>
            </a:p>
          </p:txBody>
        </p:sp>
        <p:sp>
          <p:nvSpPr>
            <p:cNvPr id="1067" name="Freeform 45"/>
            <p:cNvSpPr>
              <a:spLocks/>
            </p:cNvSpPr>
            <p:nvPr/>
          </p:nvSpPr>
          <p:spPr bwMode="auto">
            <a:xfrm>
              <a:off x="1610" y="3226"/>
              <a:ext cx="1558" cy="658"/>
            </a:xfrm>
            <a:custGeom>
              <a:avLst/>
              <a:gdLst>
                <a:gd name="T0" fmla="*/ 1474 w 1535"/>
                <a:gd name="T1" fmla="*/ 0 h 612"/>
                <a:gd name="T2" fmla="*/ 1520 w 1535"/>
                <a:gd name="T3" fmla="*/ 136 h 612"/>
                <a:gd name="T4" fmla="*/ 1520 w 1535"/>
                <a:gd name="T5" fmla="*/ 272 h 612"/>
                <a:gd name="T6" fmla="*/ 1429 w 1535"/>
                <a:gd name="T7" fmla="*/ 408 h 612"/>
                <a:gd name="T8" fmla="*/ 1202 w 1535"/>
                <a:gd name="T9" fmla="*/ 544 h 612"/>
                <a:gd name="T10" fmla="*/ 839 w 1535"/>
                <a:gd name="T11" fmla="*/ 589 h 612"/>
                <a:gd name="T12" fmla="*/ 386 w 1535"/>
                <a:gd name="T13" fmla="*/ 589 h 612"/>
                <a:gd name="T14" fmla="*/ 159 w 1535"/>
                <a:gd name="T15" fmla="*/ 453 h 612"/>
                <a:gd name="T16" fmla="*/ 23 w 1535"/>
                <a:gd name="T17" fmla="*/ 317 h 612"/>
                <a:gd name="T18" fmla="*/ 23 w 1535"/>
                <a:gd name="T19" fmla="*/ 227 h 6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35"/>
                <a:gd name="T31" fmla="*/ 0 h 612"/>
                <a:gd name="T32" fmla="*/ 1535 w 1535"/>
                <a:gd name="T33" fmla="*/ 612 h 6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35" h="612">
                  <a:moveTo>
                    <a:pt x="1474" y="0"/>
                  </a:moveTo>
                  <a:cubicBezTo>
                    <a:pt x="1493" y="45"/>
                    <a:pt x="1512" y="91"/>
                    <a:pt x="1520" y="136"/>
                  </a:cubicBezTo>
                  <a:cubicBezTo>
                    <a:pt x="1528" y="181"/>
                    <a:pt x="1535" y="227"/>
                    <a:pt x="1520" y="272"/>
                  </a:cubicBezTo>
                  <a:cubicBezTo>
                    <a:pt x="1505" y="317"/>
                    <a:pt x="1482" y="363"/>
                    <a:pt x="1429" y="408"/>
                  </a:cubicBezTo>
                  <a:cubicBezTo>
                    <a:pt x="1376" y="453"/>
                    <a:pt x="1300" y="514"/>
                    <a:pt x="1202" y="544"/>
                  </a:cubicBezTo>
                  <a:cubicBezTo>
                    <a:pt x="1104" y="574"/>
                    <a:pt x="975" y="582"/>
                    <a:pt x="839" y="589"/>
                  </a:cubicBezTo>
                  <a:cubicBezTo>
                    <a:pt x="703" y="596"/>
                    <a:pt x="499" y="612"/>
                    <a:pt x="386" y="589"/>
                  </a:cubicBezTo>
                  <a:cubicBezTo>
                    <a:pt x="273" y="566"/>
                    <a:pt x="219" y="498"/>
                    <a:pt x="159" y="453"/>
                  </a:cubicBezTo>
                  <a:cubicBezTo>
                    <a:pt x="99" y="408"/>
                    <a:pt x="46" y="354"/>
                    <a:pt x="23" y="317"/>
                  </a:cubicBezTo>
                  <a:cubicBezTo>
                    <a:pt x="0" y="280"/>
                    <a:pt x="38" y="250"/>
                    <a:pt x="23" y="2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8" name="Line 46"/>
            <p:cNvSpPr>
              <a:spLocks noChangeShapeType="1"/>
            </p:cNvSpPr>
            <p:nvPr/>
          </p:nvSpPr>
          <p:spPr bwMode="auto">
            <a:xfrm flipV="1">
              <a:off x="1626" y="3453"/>
              <a:ext cx="0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9" name="Text Box 47"/>
            <p:cNvSpPr txBox="1">
              <a:spLocks noChangeArrowheads="1"/>
            </p:cNvSpPr>
            <p:nvPr/>
          </p:nvSpPr>
          <p:spPr bwMode="auto">
            <a:xfrm>
              <a:off x="2867" y="3796"/>
              <a:ext cx="1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endParaRPr kumimoji="1" lang="en-US">
                <a:ea typeface="Gulim" pitchFamily="34" charset="-127"/>
              </a:endParaRPr>
            </a:p>
          </p:txBody>
        </p:sp>
        <p:sp>
          <p:nvSpPr>
            <p:cNvPr id="1070" name="Line 48"/>
            <p:cNvSpPr>
              <a:spLocks noChangeShapeType="1"/>
            </p:cNvSpPr>
            <p:nvPr/>
          </p:nvSpPr>
          <p:spPr bwMode="auto">
            <a:xfrm>
              <a:off x="4105" y="2069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71" name="Group 49"/>
            <p:cNvGrpSpPr>
              <a:grpSpLocks/>
            </p:cNvGrpSpPr>
            <p:nvPr/>
          </p:nvGrpSpPr>
          <p:grpSpPr bwMode="auto">
            <a:xfrm>
              <a:off x="2880" y="3657"/>
              <a:ext cx="1397" cy="501"/>
              <a:chOff x="2880" y="3793"/>
              <a:chExt cx="1397" cy="501"/>
            </a:xfrm>
          </p:grpSpPr>
          <p:sp>
            <p:nvSpPr>
              <p:cNvPr id="1078" name="Freeform 50"/>
              <p:cNvSpPr>
                <a:spLocks/>
              </p:cNvSpPr>
              <p:nvPr/>
            </p:nvSpPr>
            <p:spPr bwMode="auto">
              <a:xfrm>
                <a:off x="2956" y="3793"/>
                <a:ext cx="105" cy="227"/>
              </a:xfrm>
              <a:custGeom>
                <a:avLst/>
                <a:gdLst>
                  <a:gd name="T0" fmla="*/ 105 w 105"/>
                  <a:gd name="T1" fmla="*/ 0 h 227"/>
                  <a:gd name="T2" fmla="*/ 15 w 105"/>
                  <a:gd name="T3" fmla="*/ 136 h 227"/>
                  <a:gd name="T4" fmla="*/ 15 w 105"/>
                  <a:gd name="T5" fmla="*/ 227 h 227"/>
                  <a:gd name="T6" fmla="*/ 0 60000 65536"/>
                  <a:gd name="T7" fmla="*/ 0 60000 65536"/>
                  <a:gd name="T8" fmla="*/ 0 60000 65536"/>
                  <a:gd name="T9" fmla="*/ 0 w 105"/>
                  <a:gd name="T10" fmla="*/ 0 h 227"/>
                  <a:gd name="T11" fmla="*/ 105 w 105"/>
                  <a:gd name="T12" fmla="*/ 227 h 2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" h="227">
                    <a:moveTo>
                      <a:pt x="105" y="0"/>
                    </a:moveTo>
                    <a:cubicBezTo>
                      <a:pt x="67" y="49"/>
                      <a:pt x="30" y="98"/>
                      <a:pt x="15" y="136"/>
                    </a:cubicBezTo>
                    <a:cubicBezTo>
                      <a:pt x="0" y="174"/>
                      <a:pt x="7" y="200"/>
                      <a:pt x="15" y="227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9" name="Line 51"/>
              <p:cNvSpPr>
                <a:spLocks noChangeShapeType="1"/>
              </p:cNvSpPr>
              <p:nvPr/>
            </p:nvSpPr>
            <p:spPr bwMode="auto">
              <a:xfrm>
                <a:off x="2971" y="3974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0" name="Text Box 52"/>
              <p:cNvSpPr txBox="1">
                <a:spLocks noChangeArrowheads="1"/>
              </p:cNvSpPr>
              <p:nvPr/>
            </p:nvSpPr>
            <p:spPr bwMode="auto">
              <a:xfrm>
                <a:off x="2880" y="4004"/>
                <a:ext cx="1397" cy="2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latinLnBrk="1"/>
                <a:r>
                  <a:rPr kumimoji="1" lang="en-US" altLang="ko-KR" sz="1200" b="1">
                    <a:solidFill>
                      <a:srgbClr val="FF0000"/>
                    </a:solidFill>
                    <a:ea typeface="Gulim" pitchFamily="34" charset="-127"/>
                  </a:rPr>
                  <a:t>Fructose</a:t>
                </a:r>
              </a:p>
              <a:p>
                <a:pPr latinLnBrk="1"/>
                <a:r>
                  <a:rPr kumimoji="1" lang="en-US" altLang="ko-KR" sz="1200" b="1">
                    <a:solidFill>
                      <a:srgbClr val="FF0000"/>
                    </a:solidFill>
                    <a:ea typeface="Gulim" pitchFamily="34" charset="-127"/>
                  </a:rPr>
                  <a:t>Glucose,Sucrose, Starch</a:t>
                </a:r>
              </a:p>
            </p:txBody>
          </p:sp>
          <p:sp>
            <p:nvSpPr>
              <p:cNvPr id="1081" name="Line 53"/>
              <p:cNvSpPr>
                <a:spLocks noChangeShapeType="1"/>
              </p:cNvSpPr>
              <p:nvPr/>
            </p:nvSpPr>
            <p:spPr bwMode="auto">
              <a:xfrm>
                <a:off x="3288" y="4218"/>
                <a:ext cx="137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72" name="Text Box 54"/>
            <p:cNvSpPr txBox="1">
              <a:spLocks noChangeArrowheads="1"/>
            </p:cNvSpPr>
            <p:nvPr/>
          </p:nvSpPr>
          <p:spPr bwMode="auto">
            <a:xfrm>
              <a:off x="930" y="2568"/>
              <a:ext cx="673" cy="5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>
                  <a:solidFill>
                    <a:srgbClr val="800080"/>
                  </a:solidFill>
                  <a:ea typeface="Gulim" pitchFamily="34" charset="-127"/>
                </a:rPr>
                <a:t>Bundle</a:t>
              </a:r>
            </a:p>
            <a:p>
              <a:pPr latinLnBrk="1"/>
              <a:r>
                <a:rPr kumimoji="1" lang="en-US" altLang="ko-KR" b="1">
                  <a:solidFill>
                    <a:srgbClr val="800080"/>
                  </a:solidFill>
                  <a:ea typeface="Gulim" pitchFamily="34" charset="-127"/>
                </a:rPr>
                <a:t>Sheath</a:t>
              </a:r>
            </a:p>
            <a:p>
              <a:pPr latinLnBrk="1"/>
              <a:r>
                <a:rPr kumimoji="1" lang="en-US" altLang="ko-KR" b="1">
                  <a:solidFill>
                    <a:srgbClr val="800080"/>
                  </a:solidFill>
                  <a:ea typeface="Gulim" pitchFamily="34" charset="-127"/>
                </a:rPr>
                <a:t>Cell</a:t>
              </a:r>
            </a:p>
          </p:txBody>
        </p:sp>
        <p:sp>
          <p:nvSpPr>
            <p:cNvPr id="1073" name="Line 55"/>
            <p:cNvSpPr>
              <a:spLocks noChangeShapeType="1"/>
            </p:cNvSpPr>
            <p:nvPr/>
          </p:nvSpPr>
          <p:spPr bwMode="auto">
            <a:xfrm>
              <a:off x="4105" y="2069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4" name="Text Box 56"/>
            <p:cNvSpPr txBox="1">
              <a:spLocks noChangeArrowheads="1"/>
            </p:cNvSpPr>
            <p:nvPr/>
          </p:nvSpPr>
          <p:spPr bwMode="auto">
            <a:xfrm>
              <a:off x="250" y="1888"/>
              <a:ext cx="914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>
                  <a:solidFill>
                    <a:srgbClr val="800080"/>
                  </a:solidFill>
                  <a:ea typeface="Gulim" pitchFamily="34" charset="-127"/>
                </a:rPr>
                <a:t>MesophyII</a:t>
              </a:r>
            </a:p>
            <a:p>
              <a:pPr latinLnBrk="1"/>
              <a:r>
                <a:rPr kumimoji="1" lang="en-US" altLang="ko-KR" b="1">
                  <a:solidFill>
                    <a:srgbClr val="800080"/>
                  </a:solidFill>
                  <a:ea typeface="Gulim" pitchFamily="34" charset="-127"/>
                </a:rPr>
                <a:t>cells</a:t>
              </a:r>
            </a:p>
          </p:txBody>
        </p:sp>
        <p:sp>
          <p:nvSpPr>
            <p:cNvPr id="1075" name="Text Box 57"/>
            <p:cNvSpPr txBox="1">
              <a:spLocks noChangeArrowheads="1"/>
            </p:cNvSpPr>
            <p:nvPr/>
          </p:nvSpPr>
          <p:spPr bwMode="auto">
            <a:xfrm>
              <a:off x="2323" y="2763"/>
              <a:ext cx="420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1200" b="1">
                  <a:solidFill>
                    <a:srgbClr val="FF0000"/>
                  </a:solidFill>
                  <a:ea typeface="Gulim" pitchFamily="34" charset="-127"/>
                </a:rPr>
                <a:t>RuBP</a:t>
              </a:r>
            </a:p>
          </p:txBody>
        </p:sp>
        <p:sp>
          <p:nvSpPr>
            <p:cNvPr id="1076" name="Text Box 58"/>
            <p:cNvSpPr txBox="1">
              <a:spLocks noChangeArrowheads="1"/>
            </p:cNvSpPr>
            <p:nvPr/>
          </p:nvSpPr>
          <p:spPr bwMode="auto">
            <a:xfrm>
              <a:off x="2188" y="2931"/>
              <a:ext cx="763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1200" b="1">
                  <a:solidFill>
                    <a:srgbClr val="FF0000"/>
                  </a:solidFill>
                  <a:ea typeface="Gulim" pitchFamily="34" charset="-127"/>
                </a:rPr>
                <a:t>Carboxylase</a:t>
              </a:r>
            </a:p>
          </p:txBody>
        </p:sp>
        <p:sp>
          <p:nvSpPr>
            <p:cNvPr id="1077" name="Rectangle 59"/>
            <p:cNvSpPr>
              <a:spLocks noChangeArrowheads="1"/>
            </p:cNvSpPr>
            <p:nvPr/>
          </p:nvSpPr>
          <p:spPr bwMode="auto">
            <a:xfrm>
              <a:off x="1927" y="3294"/>
              <a:ext cx="1083" cy="2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>
                  <a:solidFill>
                    <a:srgbClr val="009900"/>
                  </a:solidFill>
                  <a:ea typeface="Gulim" pitchFamily="34" charset="-127"/>
                </a:rPr>
                <a:t>Calvin Cycle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1000"/>
            <a:ext cx="8153400" cy="64770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smtClean="0"/>
          </a:p>
        </p:txBody>
      </p:sp>
      <p:pic>
        <p:nvPicPr>
          <p:cNvPr id="8195" name="Picture 5" descr="c4%20pathwa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52400"/>
            <a:ext cx="58674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 descr="c4%20pathway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36825" y="381000"/>
            <a:ext cx="4070350" cy="6096000"/>
          </a:xfr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234950"/>
            <a:ext cx="2497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1"/>
            <a:r>
              <a:rPr kumimoji="1" lang="en-US" altLang="ko-KR" sz="2000" b="1">
                <a:ea typeface="Gulim" pitchFamily="34" charset="-127"/>
              </a:rPr>
              <a:t>4. Photorespiration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684213" y="692150"/>
            <a:ext cx="75961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1"/>
            <a:r>
              <a:rPr kumimoji="1" lang="en-US" altLang="ko-KR" b="1">
                <a:ea typeface="Gulim" pitchFamily="34" charset="-127"/>
              </a:rPr>
              <a:t>The process of respiration that consumes oxygen and releases CO</a:t>
            </a:r>
            <a:r>
              <a:rPr kumimoji="1" lang="en-US" altLang="ko-KR" b="1" baseline="-25000">
                <a:ea typeface="Gulim" pitchFamily="34" charset="-127"/>
              </a:rPr>
              <a:t>2</a:t>
            </a:r>
            <a:r>
              <a:rPr kumimoji="1" lang="en-US" altLang="ko-KR" b="1">
                <a:ea typeface="Gulim" pitchFamily="34" charset="-127"/>
              </a:rPr>
              <a:t> </a:t>
            </a:r>
          </a:p>
          <a:p>
            <a:pPr latinLnBrk="1"/>
            <a:r>
              <a:rPr kumimoji="1" lang="en-US" altLang="ko-KR" b="1">
                <a:ea typeface="Gulim" pitchFamily="34" charset="-127"/>
              </a:rPr>
              <a:t>in the presence of light</a:t>
            </a:r>
            <a:endParaRPr kumimoji="1" lang="en-US" altLang="ko-KR">
              <a:ea typeface="Gulim" pitchFamily="34" charset="-127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762000" y="1524000"/>
            <a:ext cx="7086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>
              <a:buFontTx/>
              <a:buChar char="-"/>
            </a:pPr>
            <a:r>
              <a:rPr kumimoji="1" lang="en-US" altLang="ko-KR" sz="1600">
                <a:ea typeface="Gulim" pitchFamily="34" charset="-127"/>
              </a:rPr>
              <a:t> </a:t>
            </a:r>
            <a:r>
              <a:rPr kumimoji="1" lang="en-US" altLang="ko-KR" b="1">
                <a:solidFill>
                  <a:srgbClr val="FF3300"/>
                </a:solidFill>
                <a:ea typeface="Gulim" pitchFamily="34" charset="-127"/>
              </a:rPr>
              <a:t>Does not produce ATP</a:t>
            </a:r>
          </a:p>
          <a:p>
            <a:pPr latinLnBrk="1">
              <a:buFontTx/>
              <a:buChar char="-"/>
            </a:pPr>
            <a:r>
              <a:rPr kumimoji="1" lang="en-US" altLang="ko-KR" b="1">
                <a:solidFill>
                  <a:srgbClr val="FF3300"/>
                </a:solidFill>
                <a:ea typeface="Gulim" pitchFamily="34" charset="-127"/>
              </a:rPr>
              <a:t> Consumes the reducing power for reducing O</a:t>
            </a:r>
            <a:r>
              <a:rPr kumimoji="1" lang="en-US" altLang="ko-KR" b="1" baseline="-25000">
                <a:solidFill>
                  <a:srgbClr val="FF3300"/>
                </a:solidFill>
                <a:ea typeface="Gulim" pitchFamily="34" charset="-127"/>
              </a:rPr>
              <a:t>2</a:t>
            </a:r>
            <a:r>
              <a:rPr kumimoji="1" lang="en-US" altLang="ko-KR" b="1">
                <a:solidFill>
                  <a:srgbClr val="FF3300"/>
                </a:solidFill>
                <a:ea typeface="Gulim" pitchFamily="34" charset="-127"/>
              </a:rPr>
              <a:t> to CO</a:t>
            </a:r>
            <a:r>
              <a:rPr kumimoji="1" lang="en-US" altLang="ko-KR" b="1" baseline="-25000">
                <a:solidFill>
                  <a:srgbClr val="FF3300"/>
                </a:solidFill>
                <a:ea typeface="Gulim" pitchFamily="34" charset="-127"/>
              </a:rPr>
              <a:t>2</a:t>
            </a:r>
          </a:p>
          <a:p>
            <a:pPr latinLnBrk="1">
              <a:buFontTx/>
              <a:buChar char="-"/>
            </a:pPr>
            <a:r>
              <a:rPr kumimoji="1" lang="en-US" altLang="ko-KR" b="1">
                <a:solidFill>
                  <a:srgbClr val="FF3300"/>
                </a:solidFill>
                <a:ea typeface="Gulim" pitchFamily="34" charset="-127"/>
              </a:rPr>
              <a:t> Reduces photosynthetic efficiency</a:t>
            </a:r>
          </a:p>
          <a:p>
            <a:pPr latinLnBrk="1">
              <a:buFontTx/>
              <a:buChar char="-"/>
            </a:pPr>
            <a:r>
              <a:rPr kumimoji="1" lang="en-US" altLang="ko-KR" b="1">
                <a:solidFill>
                  <a:srgbClr val="FF3300"/>
                </a:solidFill>
                <a:ea typeface="Gulim" pitchFamily="34" charset="-127"/>
              </a:rPr>
              <a:t> Occurs in C</a:t>
            </a:r>
            <a:r>
              <a:rPr kumimoji="1" lang="en-US" altLang="ko-KR" b="1" baseline="-25000">
                <a:solidFill>
                  <a:srgbClr val="FF3300"/>
                </a:solidFill>
                <a:ea typeface="Gulim" pitchFamily="34" charset="-127"/>
              </a:rPr>
              <a:t>3</a:t>
            </a:r>
            <a:r>
              <a:rPr kumimoji="1" lang="en-US" altLang="ko-KR" b="1">
                <a:solidFill>
                  <a:srgbClr val="FF3300"/>
                </a:solidFill>
                <a:ea typeface="Gulim" pitchFamily="34" charset="-127"/>
              </a:rPr>
              <a:t> plants</a:t>
            </a:r>
          </a:p>
        </p:txBody>
      </p:sp>
      <p:grpSp>
        <p:nvGrpSpPr>
          <p:cNvPr id="10245" name="Group 5"/>
          <p:cNvGrpSpPr>
            <a:grpSpLocks/>
          </p:cNvGrpSpPr>
          <p:nvPr/>
        </p:nvGrpSpPr>
        <p:grpSpPr bwMode="auto">
          <a:xfrm>
            <a:off x="381000" y="2971800"/>
            <a:ext cx="8496300" cy="3630613"/>
            <a:chOff x="204" y="1525"/>
            <a:chExt cx="5352" cy="1951"/>
          </a:xfrm>
        </p:grpSpPr>
        <p:sp>
          <p:nvSpPr>
            <p:cNvPr id="10246" name="Rectangle 6"/>
            <p:cNvSpPr>
              <a:spLocks noChangeArrowheads="1"/>
            </p:cNvSpPr>
            <p:nvPr/>
          </p:nvSpPr>
          <p:spPr bwMode="auto">
            <a:xfrm>
              <a:off x="204" y="1525"/>
              <a:ext cx="5352" cy="1951"/>
            </a:xfrm>
            <a:prstGeom prst="rect">
              <a:avLst/>
            </a:prstGeom>
            <a:solidFill>
              <a:srgbClr val="D3F9A5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7" name="Text Box 7"/>
            <p:cNvSpPr txBox="1">
              <a:spLocks noChangeArrowheads="1"/>
            </p:cNvSpPr>
            <p:nvPr/>
          </p:nvSpPr>
          <p:spPr bwMode="auto">
            <a:xfrm>
              <a:off x="340" y="2342"/>
              <a:ext cx="828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>
                  <a:solidFill>
                    <a:schemeClr val="accent2"/>
                  </a:solidFill>
                  <a:ea typeface="Gulim" pitchFamily="34" charset="-127"/>
                </a:rPr>
                <a:t>RuBP</a:t>
              </a:r>
              <a:r>
                <a:rPr kumimoji="1" lang="en-US" altLang="ko-KR">
                  <a:solidFill>
                    <a:schemeClr val="accent2"/>
                  </a:solidFill>
                  <a:ea typeface="Gulim" pitchFamily="34" charset="-127"/>
                </a:rPr>
                <a:t> </a:t>
              </a:r>
              <a:r>
                <a:rPr kumimoji="1" lang="en-US" altLang="ko-KR">
                  <a:solidFill>
                    <a:srgbClr val="FF0000"/>
                  </a:solidFill>
                  <a:ea typeface="Gulim" pitchFamily="34" charset="-127"/>
                </a:rPr>
                <a:t>(</a:t>
              </a:r>
              <a:r>
                <a:rPr kumimoji="1" lang="en-US" altLang="ko-KR" b="1">
                  <a:solidFill>
                    <a:srgbClr val="FF0000"/>
                  </a:solidFill>
                  <a:ea typeface="Gulim" pitchFamily="34" charset="-127"/>
                </a:rPr>
                <a:t>C5)</a:t>
              </a:r>
            </a:p>
          </p:txBody>
        </p:sp>
        <p:sp>
          <p:nvSpPr>
            <p:cNvPr id="10248" name="Freeform 8"/>
            <p:cNvSpPr>
              <a:spLocks/>
            </p:cNvSpPr>
            <p:nvPr/>
          </p:nvSpPr>
          <p:spPr bwMode="auto">
            <a:xfrm>
              <a:off x="1111" y="2115"/>
              <a:ext cx="1089" cy="318"/>
            </a:xfrm>
            <a:custGeom>
              <a:avLst/>
              <a:gdLst>
                <a:gd name="T0" fmla="*/ 0 w 1089"/>
                <a:gd name="T1" fmla="*/ 318 h 318"/>
                <a:gd name="T2" fmla="*/ 181 w 1089"/>
                <a:gd name="T3" fmla="*/ 272 h 318"/>
                <a:gd name="T4" fmla="*/ 499 w 1089"/>
                <a:gd name="T5" fmla="*/ 45 h 318"/>
                <a:gd name="T6" fmla="*/ 1089 w 1089"/>
                <a:gd name="T7" fmla="*/ 0 h 31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9"/>
                <a:gd name="T13" fmla="*/ 0 h 318"/>
                <a:gd name="T14" fmla="*/ 1089 w 1089"/>
                <a:gd name="T15" fmla="*/ 318 h 31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9" h="318">
                  <a:moveTo>
                    <a:pt x="0" y="318"/>
                  </a:moveTo>
                  <a:cubicBezTo>
                    <a:pt x="49" y="317"/>
                    <a:pt x="98" y="317"/>
                    <a:pt x="181" y="272"/>
                  </a:cubicBezTo>
                  <a:cubicBezTo>
                    <a:pt x="264" y="227"/>
                    <a:pt x="348" y="90"/>
                    <a:pt x="499" y="45"/>
                  </a:cubicBezTo>
                  <a:cubicBezTo>
                    <a:pt x="650" y="0"/>
                    <a:pt x="869" y="0"/>
                    <a:pt x="1089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49" name="Freeform 9"/>
            <p:cNvSpPr>
              <a:spLocks/>
            </p:cNvSpPr>
            <p:nvPr/>
          </p:nvSpPr>
          <p:spPr bwMode="auto">
            <a:xfrm flipV="1">
              <a:off x="1111" y="2432"/>
              <a:ext cx="1089" cy="318"/>
            </a:xfrm>
            <a:custGeom>
              <a:avLst/>
              <a:gdLst>
                <a:gd name="T0" fmla="*/ 0 w 1089"/>
                <a:gd name="T1" fmla="*/ 318 h 318"/>
                <a:gd name="T2" fmla="*/ 181 w 1089"/>
                <a:gd name="T3" fmla="*/ 272 h 318"/>
                <a:gd name="T4" fmla="*/ 499 w 1089"/>
                <a:gd name="T5" fmla="*/ 45 h 318"/>
                <a:gd name="T6" fmla="*/ 1089 w 1089"/>
                <a:gd name="T7" fmla="*/ 0 h 31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9"/>
                <a:gd name="T13" fmla="*/ 0 h 318"/>
                <a:gd name="T14" fmla="*/ 1089 w 1089"/>
                <a:gd name="T15" fmla="*/ 318 h 31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9" h="318">
                  <a:moveTo>
                    <a:pt x="0" y="318"/>
                  </a:moveTo>
                  <a:cubicBezTo>
                    <a:pt x="49" y="317"/>
                    <a:pt x="98" y="317"/>
                    <a:pt x="181" y="272"/>
                  </a:cubicBezTo>
                  <a:cubicBezTo>
                    <a:pt x="264" y="227"/>
                    <a:pt x="348" y="90"/>
                    <a:pt x="499" y="45"/>
                  </a:cubicBezTo>
                  <a:cubicBezTo>
                    <a:pt x="650" y="0"/>
                    <a:pt x="869" y="0"/>
                    <a:pt x="1089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0" name="Line 10"/>
            <p:cNvSpPr>
              <a:spLocks noChangeShapeType="1"/>
            </p:cNvSpPr>
            <p:nvPr/>
          </p:nvSpPr>
          <p:spPr bwMode="auto">
            <a:xfrm>
              <a:off x="2154" y="2115"/>
              <a:ext cx="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1" name="Line 11"/>
            <p:cNvSpPr>
              <a:spLocks noChangeShapeType="1"/>
            </p:cNvSpPr>
            <p:nvPr/>
          </p:nvSpPr>
          <p:spPr bwMode="auto">
            <a:xfrm>
              <a:off x="2154" y="2750"/>
              <a:ext cx="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2" name="Freeform 12"/>
            <p:cNvSpPr>
              <a:spLocks/>
            </p:cNvSpPr>
            <p:nvPr/>
          </p:nvSpPr>
          <p:spPr bwMode="auto">
            <a:xfrm>
              <a:off x="1429" y="1979"/>
              <a:ext cx="181" cy="181"/>
            </a:xfrm>
            <a:custGeom>
              <a:avLst/>
              <a:gdLst>
                <a:gd name="T0" fmla="*/ 181 w 181"/>
                <a:gd name="T1" fmla="*/ 181 h 181"/>
                <a:gd name="T2" fmla="*/ 45 w 181"/>
                <a:gd name="T3" fmla="*/ 136 h 181"/>
                <a:gd name="T4" fmla="*/ 0 w 181"/>
                <a:gd name="T5" fmla="*/ 0 h 181"/>
                <a:gd name="T6" fmla="*/ 0 60000 65536"/>
                <a:gd name="T7" fmla="*/ 0 60000 65536"/>
                <a:gd name="T8" fmla="*/ 0 60000 65536"/>
                <a:gd name="T9" fmla="*/ 0 w 181"/>
                <a:gd name="T10" fmla="*/ 0 h 181"/>
                <a:gd name="T11" fmla="*/ 181 w 181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1" h="181">
                  <a:moveTo>
                    <a:pt x="181" y="181"/>
                  </a:moveTo>
                  <a:cubicBezTo>
                    <a:pt x="128" y="173"/>
                    <a:pt x="75" y="166"/>
                    <a:pt x="45" y="136"/>
                  </a:cubicBezTo>
                  <a:cubicBezTo>
                    <a:pt x="15" y="106"/>
                    <a:pt x="7" y="53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3" name="Freeform 13"/>
            <p:cNvSpPr>
              <a:spLocks/>
            </p:cNvSpPr>
            <p:nvPr/>
          </p:nvSpPr>
          <p:spPr bwMode="auto">
            <a:xfrm flipV="1">
              <a:off x="1429" y="2705"/>
              <a:ext cx="181" cy="181"/>
            </a:xfrm>
            <a:custGeom>
              <a:avLst/>
              <a:gdLst>
                <a:gd name="T0" fmla="*/ 181 w 181"/>
                <a:gd name="T1" fmla="*/ 181 h 181"/>
                <a:gd name="T2" fmla="*/ 45 w 181"/>
                <a:gd name="T3" fmla="*/ 136 h 181"/>
                <a:gd name="T4" fmla="*/ 0 w 181"/>
                <a:gd name="T5" fmla="*/ 0 h 181"/>
                <a:gd name="T6" fmla="*/ 0 60000 65536"/>
                <a:gd name="T7" fmla="*/ 0 60000 65536"/>
                <a:gd name="T8" fmla="*/ 0 60000 65536"/>
                <a:gd name="T9" fmla="*/ 0 w 181"/>
                <a:gd name="T10" fmla="*/ 0 h 181"/>
                <a:gd name="T11" fmla="*/ 181 w 181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1" h="181">
                  <a:moveTo>
                    <a:pt x="181" y="181"/>
                  </a:moveTo>
                  <a:cubicBezTo>
                    <a:pt x="128" y="173"/>
                    <a:pt x="75" y="166"/>
                    <a:pt x="45" y="136"/>
                  </a:cubicBezTo>
                  <a:cubicBezTo>
                    <a:pt x="15" y="106"/>
                    <a:pt x="7" y="53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4" name="Text Box 14"/>
            <p:cNvSpPr txBox="1">
              <a:spLocks noChangeArrowheads="1"/>
            </p:cNvSpPr>
            <p:nvPr/>
          </p:nvSpPr>
          <p:spPr bwMode="auto">
            <a:xfrm>
              <a:off x="1280" y="2899"/>
              <a:ext cx="281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>
                  <a:ea typeface="Gulim" pitchFamily="34" charset="-127"/>
                </a:rPr>
                <a:t>O</a:t>
              </a:r>
              <a:r>
                <a:rPr kumimoji="1" lang="en-US" altLang="ko-KR" b="1" baseline="-25000">
                  <a:ea typeface="Gulim" pitchFamily="34" charset="-127"/>
                </a:rPr>
                <a:t>2</a:t>
              </a:r>
            </a:p>
          </p:txBody>
        </p:sp>
        <p:sp>
          <p:nvSpPr>
            <p:cNvPr id="10255" name="Text Box 15"/>
            <p:cNvSpPr txBox="1">
              <a:spLocks noChangeArrowheads="1"/>
            </p:cNvSpPr>
            <p:nvPr/>
          </p:nvSpPr>
          <p:spPr bwMode="auto">
            <a:xfrm>
              <a:off x="1292" y="1752"/>
              <a:ext cx="734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>
                  <a:ea typeface="Gulim" pitchFamily="34" charset="-127"/>
                </a:rPr>
                <a:t>CO</a:t>
              </a:r>
              <a:r>
                <a:rPr kumimoji="1" lang="en-US" altLang="ko-KR" b="1" baseline="-25000">
                  <a:ea typeface="Gulim" pitchFamily="34" charset="-127"/>
                </a:rPr>
                <a:t>2</a:t>
              </a:r>
              <a:r>
                <a:rPr kumimoji="1" lang="en-US" altLang="ko-KR" b="1">
                  <a:ea typeface="Gulim" pitchFamily="34" charset="-127"/>
                </a:rPr>
                <a:t>, H</a:t>
              </a:r>
              <a:r>
                <a:rPr kumimoji="1" lang="en-US" altLang="ko-KR" b="1" baseline="-25000">
                  <a:ea typeface="Gulim" pitchFamily="34" charset="-127"/>
                </a:rPr>
                <a:t>2</a:t>
              </a:r>
              <a:r>
                <a:rPr kumimoji="1" lang="en-US" altLang="ko-KR" b="1">
                  <a:ea typeface="Gulim" pitchFamily="34" charset="-127"/>
                </a:rPr>
                <a:t>O</a:t>
              </a:r>
              <a:endParaRPr kumimoji="1" lang="en-US" altLang="ko-KR" b="1">
                <a:solidFill>
                  <a:srgbClr val="009900"/>
                </a:solidFill>
                <a:ea typeface="Gulim" pitchFamily="34" charset="-127"/>
              </a:endParaRPr>
            </a:p>
          </p:txBody>
        </p:sp>
        <p:sp>
          <p:nvSpPr>
            <p:cNvPr id="10256" name="Text Box 16"/>
            <p:cNvSpPr txBox="1">
              <a:spLocks noChangeArrowheads="1"/>
            </p:cNvSpPr>
            <p:nvPr/>
          </p:nvSpPr>
          <p:spPr bwMode="auto">
            <a:xfrm>
              <a:off x="2278" y="1991"/>
              <a:ext cx="625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>
                  <a:ea typeface="Gulim" pitchFamily="34" charset="-127"/>
                </a:rPr>
                <a:t>PGA</a:t>
              </a:r>
              <a:r>
                <a:rPr kumimoji="1" lang="en-US" altLang="ko-KR">
                  <a:ea typeface="Gulim" pitchFamily="34" charset="-127"/>
                </a:rPr>
                <a:t> </a:t>
              </a:r>
              <a:r>
                <a:rPr kumimoji="1" lang="en-US" altLang="ko-KR" b="1">
                  <a:solidFill>
                    <a:srgbClr val="FF0000"/>
                  </a:solidFill>
                  <a:ea typeface="Gulim" pitchFamily="34" charset="-127"/>
                </a:rPr>
                <a:t>C</a:t>
              </a:r>
              <a:r>
                <a:rPr kumimoji="1" lang="en-US" altLang="ko-KR" b="1" baseline="-25000">
                  <a:solidFill>
                    <a:srgbClr val="FF0000"/>
                  </a:solidFill>
                  <a:ea typeface="Gulim" pitchFamily="34" charset="-127"/>
                </a:rPr>
                <a:t>3</a:t>
              </a:r>
            </a:p>
          </p:txBody>
        </p:sp>
        <p:sp>
          <p:nvSpPr>
            <p:cNvPr id="10257" name="Line 17"/>
            <p:cNvSpPr>
              <a:spLocks noChangeShapeType="1"/>
            </p:cNvSpPr>
            <p:nvPr/>
          </p:nvSpPr>
          <p:spPr bwMode="auto">
            <a:xfrm>
              <a:off x="2880" y="2115"/>
              <a:ext cx="4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8" name="Text Box 18"/>
            <p:cNvSpPr txBox="1">
              <a:spLocks noChangeArrowheads="1"/>
            </p:cNvSpPr>
            <p:nvPr/>
          </p:nvSpPr>
          <p:spPr bwMode="auto">
            <a:xfrm>
              <a:off x="3366" y="1991"/>
              <a:ext cx="604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>
                  <a:solidFill>
                    <a:srgbClr val="FF0000"/>
                  </a:solidFill>
                  <a:ea typeface="Gulim" pitchFamily="34" charset="-127"/>
                </a:rPr>
                <a:t>Sugars</a:t>
              </a:r>
            </a:p>
          </p:txBody>
        </p:sp>
        <p:sp>
          <p:nvSpPr>
            <p:cNvPr id="10259" name="Text Box 19"/>
            <p:cNvSpPr txBox="1">
              <a:spLocks noChangeArrowheads="1"/>
            </p:cNvSpPr>
            <p:nvPr/>
          </p:nvSpPr>
          <p:spPr bwMode="auto">
            <a:xfrm>
              <a:off x="2154" y="2523"/>
              <a:ext cx="202" cy="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1"/>
              <a:r>
                <a:rPr kumimoji="1" lang="en-US" altLang="ko-KR" sz="3200">
                  <a:ea typeface="Gulim" pitchFamily="34" charset="-127"/>
                </a:rPr>
                <a:t>{</a:t>
              </a:r>
            </a:p>
          </p:txBody>
        </p:sp>
        <p:sp>
          <p:nvSpPr>
            <p:cNvPr id="10260" name="Text Box 20"/>
            <p:cNvSpPr txBox="1">
              <a:spLocks noChangeArrowheads="1"/>
            </p:cNvSpPr>
            <p:nvPr/>
          </p:nvSpPr>
          <p:spPr bwMode="auto">
            <a:xfrm>
              <a:off x="2263" y="2478"/>
              <a:ext cx="625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>
                  <a:ea typeface="Gulim" pitchFamily="34" charset="-127"/>
                </a:rPr>
                <a:t>PGA</a:t>
              </a:r>
              <a:r>
                <a:rPr kumimoji="1" lang="en-US" altLang="ko-KR">
                  <a:ea typeface="Gulim" pitchFamily="34" charset="-127"/>
                </a:rPr>
                <a:t> </a:t>
              </a:r>
              <a:r>
                <a:rPr kumimoji="1" lang="en-US" altLang="ko-KR" b="1">
                  <a:solidFill>
                    <a:srgbClr val="FF0000"/>
                  </a:solidFill>
                  <a:ea typeface="Gulim" pitchFamily="34" charset="-127"/>
                </a:rPr>
                <a:t>C</a:t>
              </a:r>
              <a:r>
                <a:rPr kumimoji="1" lang="en-US" altLang="ko-KR" b="1" baseline="-25000">
                  <a:solidFill>
                    <a:srgbClr val="FF0000"/>
                  </a:solidFill>
                  <a:ea typeface="Gulim" pitchFamily="34" charset="-127"/>
                </a:rPr>
                <a:t>3</a:t>
              </a:r>
            </a:p>
          </p:txBody>
        </p:sp>
        <p:sp>
          <p:nvSpPr>
            <p:cNvPr id="10261" name="Text Box 21"/>
            <p:cNvSpPr txBox="1">
              <a:spLocks noChangeArrowheads="1"/>
            </p:cNvSpPr>
            <p:nvPr/>
          </p:nvSpPr>
          <p:spPr bwMode="auto">
            <a:xfrm>
              <a:off x="2368" y="2581"/>
              <a:ext cx="200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>
                  <a:ea typeface="Gulim" pitchFamily="34" charset="-127"/>
                </a:rPr>
                <a:t>+</a:t>
              </a:r>
            </a:p>
          </p:txBody>
        </p:sp>
        <p:sp>
          <p:nvSpPr>
            <p:cNvPr id="10262" name="Text Box 22"/>
            <p:cNvSpPr txBox="1">
              <a:spLocks noChangeArrowheads="1"/>
            </p:cNvSpPr>
            <p:nvPr/>
          </p:nvSpPr>
          <p:spPr bwMode="auto">
            <a:xfrm>
              <a:off x="2278" y="2717"/>
              <a:ext cx="1649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1600" b="1">
                  <a:ea typeface="Gulim" pitchFamily="34" charset="-127"/>
                </a:rPr>
                <a:t>Phosphoglycolic Acid</a:t>
              </a:r>
              <a:r>
                <a:rPr kumimoji="1" lang="en-US" altLang="ko-KR">
                  <a:ea typeface="Gulim" pitchFamily="34" charset="-127"/>
                </a:rPr>
                <a:t> </a:t>
              </a:r>
              <a:r>
                <a:rPr kumimoji="1" lang="en-US" altLang="ko-KR" b="1">
                  <a:solidFill>
                    <a:srgbClr val="FF0000"/>
                  </a:solidFill>
                  <a:ea typeface="Gulim" pitchFamily="34" charset="-127"/>
                </a:rPr>
                <a:t>C</a:t>
              </a:r>
              <a:r>
                <a:rPr kumimoji="1" lang="en-US" altLang="ko-KR" b="1" baseline="-25000">
                  <a:solidFill>
                    <a:srgbClr val="FF0000"/>
                  </a:solidFill>
                  <a:ea typeface="Gulim" pitchFamily="34" charset="-127"/>
                </a:rPr>
                <a:t>2</a:t>
              </a:r>
            </a:p>
          </p:txBody>
        </p:sp>
        <p:sp>
          <p:nvSpPr>
            <p:cNvPr id="10263" name="Text Box 23"/>
            <p:cNvSpPr txBox="1">
              <a:spLocks noChangeArrowheads="1"/>
            </p:cNvSpPr>
            <p:nvPr/>
          </p:nvSpPr>
          <p:spPr bwMode="auto">
            <a:xfrm>
              <a:off x="4558" y="2705"/>
              <a:ext cx="921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>
                  <a:solidFill>
                    <a:srgbClr val="FF3300"/>
                  </a:solidFill>
                  <a:ea typeface="Gulim" pitchFamily="34" charset="-127"/>
                </a:rPr>
                <a:t>CO</a:t>
              </a:r>
              <a:r>
                <a:rPr kumimoji="1" lang="en-US" altLang="ko-KR" b="1" baseline="-25000">
                  <a:solidFill>
                    <a:srgbClr val="FF3300"/>
                  </a:solidFill>
                  <a:ea typeface="Gulim" pitchFamily="34" charset="-127"/>
                </a:rPr>
                <a:t>2</a:t>
              </a:r>
              <a:r>
                <a:rPr kumimoji="1" lang="en-US" altLang="ko-KR" b="1">
                  <a:ea typeface="Gulim" pitchFamily="34" charset="-127"/>
                </a:rPr>
                <a:t> release</a:t>
              </a:r>
            </a:p>
          </p:txBody>
        </p:sp>
        <p:sp>
          <p:nvSpPr>
            <p:cNvPr id="10264" name="Line 24"/>
            <p:cNvSpPr>
              <a:spLocks noChangeShapeType="1"/>
            </p:cNvSpPr>
            <p:nvPr/>
          </p:nvSpPr>
          <p:spPr bwMode="auto">
            <a:xfrm>
              <a:off x="3923" y="2841"/>
              <a:ext cx="6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5" name="Text Box 25"/>
            <p:cNvSpPr txBox="1">
              <a:spLocks noChangeArrowheads="1"/>
            </p:cNvSpPr>
            <p:nvPr/>
          </p:nvSpPr>
          <p:spPr bwMode="auto">
            <a:xfrm>
              <a:off x="3833" y="2649"/>
              <a:ext cx="812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1400" b="1">
                  <a:solidFill>
                    <a:schemeClr val="accent2"/>
                  </a:solidFill>
                  <a:ea typeface="Gulim" pitchFamily="34" charset="-127"/>
                </a:rPr>
                <a:t>Peroxisomes</a:t>
              </a:r>
            </a:p>
          </p:txBody>
        </p:sp>
        <p:sp>
          <p:nvSpPr>
            <p:cNvPr id="10266" name="Text Box 26"/>
            <p:cNvSpPr txBox="1">
              <a:spLocks noChangeArrowheads="1"/>
            </p:cNvSpPr>
            <p:nvPr/>
          </p:nvSpPr>
          <p:spPr bwMode="auto">
            <a:xfrm>
              <a:off x="1438" y="2143"/>
              <a:ext cx="877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1600" b="1">
                  <a:solidFill>
                    <a:schemeClr val="accent2"/>
                  </a:solidFill>
                  <a:ea typeface="Gulim" pitchFamily="34" charset="-127"/>
                </a:rPr>
                <a:t>Calvin Cycle</a:t>
              </a:r>
            </a:p>
          </p:txBody>
        </p:sp>
        <p:sp>
          <p:nvSpPr>
            <p:cNvPr id="10267" name="Text Box 27"/>
            <p:cNvSpPr txBox="1">
              <a:spLocks noChangeArrowheads="1"/>
            </p:cNvSpPr>
            <p:nvPr/>
          </p:nvSpPr>
          <p:spPr bwMode="auto">
            <a:xfrm>
              <a:off x="1433" y="2532"/>
              <a:ext cx="812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1200">
                  <a:solidFill>
                    <a:schemeClr val="accent2"/>
                  </a:solidFill>
                  <a:ea typeface="Gulim" pitchFamily="34" charset="-127"/>
                </a:rPr>
                <a:t>Photorespiration</a:t>
              </a:r>
            </a:p>
          </p:txBody>
        </p:sp>
        <p:sp>
          <p:nvSpPr>
            <p:cNvPr id="10268" name="Rectangle 28"/>
            <p:cNvSpPr>
              <a:spLocks noChangeArrowheads="1"/>
            </p:cNvSpPr>
            <p:nvPr/>
          </p:nvSpPr>
          <p:spPr bwMode="auto">
            <a:xfrm>
              <a:off x="1655" y="3068"/>
              <a:ext cx="2249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>
                  <a:solidFill>
                    <a:srgbClr val="009900"/>
                  </a:solidFill>
                  <a:ea typeface="Gulim" pitchFamily="34" charset="-127"/>
                </a:rPr>
                <a:t>(</a:t>
              </a:r>
              <a:r>
                <a:rPr kumimoji="1" lang="en-US" altLang="ko-KR" b="1">
                  <a:solidFill>
                    <a:srgbClr val="009900"/>
                  </a:solidFill>
                  <a:ea typeface="Gulim" pitchFamily="34" charset="-127"/>
                </a:rPr>
                <a:t>High O</a:t>
              </a:r>
              <a:r>
                <a:rPr kumimoji="1" lang="en-US" altLang="ko-KR" b="1" baseline="-14000">
                  <a:solidFill>
                    <a:srgbClr val="009900"/>
                  </a:solidFill>
                  <a:ea typeface="Gulim" pitchFamily="34" charset="-127"/>
                </a:rPr>
                <a:t>2</a:t>
              </a:r>
              <a:r>
                <a:rPr kumimoji="1" lang="en-US" altLang="ko-KR" b="1">
                  <a:solidFill>
                    <a:srgbClr val="009900"/>
                  </a:solidFill>
                  <a:ea typeface="Gulim" pitchFamily="34" charset="-127"/>
                </a:rPr>
                <a:t>, low CO</a:t>
              </a:r>
              <a:r>
                <a:rPr kumimoji="1" lang="en-US" altLang="ko-KR" b="1" baseline="-14000">
                  <a:solidFill>
                    <a:srgbClr val="009900"/>
                  </a:solidFill>
                  <a:ea typeface="Gulim" pitchFamily="34" charset="-127"/>
                </a:rPr>
                <a:t>2 </a:t>
              </a:r>
              <a:r>
                <a:rPr kumimoji="1" lang="en-US" altLang="ko-KR" b="1">
                  <a:solidFill>
                    <a:srgbClr val="009900"/>
                  </a:solidFill>
                  <a:ea typeface="Gulim" pitchFamily="34" charset="-127"/>
                </a:rPr>
                <a:t> atmosphere)</a:t>
              </a:r>
            </a:p>
          </p:txBody>
        </p:sp>
        <p:sp>
          <p:nvSpPr>
            <p:cNvPr id="10269" name="Rectangle 29"/>
            <p:cNvSpPr>
              <a:spLocks noChangeArrowheads="1"/>
            </p:cNvSpPr>
            <p:nvPr/>
          </p:nvSpPr>
          <p:spPr bwMode="auto">
            <a:xfrm>
              <a:off x="1973" y="1657"/>
              <a:ext cx="1353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b="1">
                  <a:solidFill>
                    <a:srgbClr val="009900"/>
                  </a:solidFill>
                  <a:ea typeface="Gulim" pitchFamily="34" charset="-127"/>
                </a:rPr>
                <a:t>(High CO</a:t>
              </a:r>
              <a:r>
                <a:rPr kumimoji="1" lang="en-US" altLang="ko-KR" b="1" baseline="-12000">
                  <a:solidFill>
                    <a:srgbClr val="009900"/>
                  </a:solidFill>
                  <a:ea typeface="Gulim" pitchFamily="34" charset="-127"/>
                </a:rPr>
                <a:t>2,</a:t>
              </a:r>
              <a:r>
                <a:rPr kumimoji="1" lang="en-US" altLang="ko-KR" b="1">
                  <a:solidFill>
                    <a:srgbClr val="009900"/>
                  </a:solidFill>
                  <a:ea typeface="Gulim" pitchFamily="34" charset="-127"/>
                </a:rPr>
                <a:t> low O</a:t>
              </a:r>
              <a:r>
                <a:rPr kumimoji="1" lang="en-US" altLang="ko-KR" b="1" baseline="-12000">
                  <a:solidFill>
                    <a:srgbClr val="009900"/>
                  </a:solidFill>
                  <a:ea typeface="Gulim" pitchFamily="34" charset="-127"/>
                </a:rPr>
                <a:t>2</a:t>
              </a:r>
              <a:r>
                <a:rPr kumimoji="1" lang="en-US" altLang="ko-KR" b="1">
                  <a:solidFill>
                    <a:srgbClr val="009900"/>
                  </a:solidFill>
                  <a:ea typeface="Gulim" pitchFamily="34" charset="-127"/>
                </a:rPr>
                <a:t>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6934200" cy="639763"/>
          </a:xfrm>
        </p:spPr>
        <p:txBody>
          <a:bodyPr/>
          <a:lstStyle/>
          <a:p>
            <a:pPr algn="l" eaLnBrk="1" hangingPunct="1"/>
            <a:r>
              <a:rPr lang="en-US" sz="2400" b="1" smtClean="0"/>
              <a:t>5.  Carbon Dioxide</a:t>
            </a:r>
            <a:r>
              <a:rPr lang="en-US" sz="2400" smtClean="0"/>
              <a:t> </a:t>
            </a:r>
            <a:r>
              <a:rPr lang="en-US" sz="2400" b="1" smtClean="0"/>
              <a:t>Compensation Point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762000"/>
            <a:ext cx="8686800" cy="5943600"/>
          </a:xfrm>
        </p:spPr>
        <p:txBody>
          <a:bodyPr/>
          <a:lstStyle/>
          <a:p>
            <a:pPr marL="0" indent="0" eaLnBrk="1" hangingPunct="1">
              <a:buFontTx/>
              <a:buNone/>
              <a:tabLst>
                <a:tab pos="862013" algn="l"/>
                <a:tab pos="1087438" algn="l"/>
                <a:tab pos="1311275" algn="l"/>
              </a:tabLst>
            </a:pPr>
            <a:r>
              <a:rPr lang="en-US" sz="2400" b="1" dirty="0" smtClean="0">
                <a:solidFill>
                  <a:srgbClr val="FF3300"/>
                </a:solidFill>
              </a:rPr>
              <a:t>A steady state of CO</a:t>
            </a:r>
            <a:r>
              <a:rPr lang="en-US" sz="2400" b="1" baseline="-12000" dirty="0" smtClean="0">
                <a:solidFill>
                  <a:srgbClr val="FF3300"/>
                </a:solidFill>
              </a:rPr>
              <a:t>2</a:t>
            </a:r>
            <a:r>
              <a:rPr lang="en-US" sz="2400" b="1" dirty="0" smtClean="0">
                <a:solidFill>
                  <a:srgbClr val="FF3300"/>
                </a:solidFill>
              </a:rPr>
              <a:t> concentration in the air at which CO</a:t>
            </a:r>
            <a:r>
              <a:rPr lang="en-US" sz="2400" b="1" baseline="-12000" dirty="0" smtClean="0">
                <a:solidFill>
                  <a:srgbClr val="FF3300"/>
                </a:solidFill>
              </a:rPr>
              <a:t>2</a:t>
            </a:r>
            <a:r>
              <a:rPr lang="en-US" sz="2400" b="1" dirty="0" smtClean="0">
                <a:solidFill>
                  <a:srgbClr val="FF3300"/>
                </a:solidFill>
              </a:rPr>
              <a:t> taken up by plants via photosynthesis is the same as the CO</a:t>
            </a:r>
            <a:r>
              <a:rPr lang="en-US" sz="2400" b="1" baseline="-12000" dirty="0" smtClean="0">
                <a:solidFill>
                  <a:srgbClr val="FF3300"/>
                </a:solidFill>
              </a:rPr>
              <a:t>2</a:t>
            </a:r>
            <a:r>
              <a:rPr lang="en-US" sz="2400" b="1" dirty="0" smtClean="0">
                <a:solidFill>
                  <a:srgbClr val="FF3300"/>
                </a:solidFill>
              </a:rPr>
              <a:t> given off via respiration</a:t>
            </a:r>
          </a:p>
          <a:p>
            <a:pPr marL="0" indent="0" eaLnBrk="1" hangingPunct="1">
              <a:buFontTx/>
              <a:buNone/>
              <a:tabLst>
                <a:tab pos="862013" algn="l"/>
                <a:tab pos="1087438" algn="l"/>
                <a:tab pos="1311275" algn="l"/>
              </a:tabLst>
            </a:pPr>
            <a:endParaRPr lang="en-US" sz="2000" b="1" dirty="0" smtClean="0">
              <a:solidFill>
                <a:srgbClr val="FF3300"/>
              </a:solidFill>
            </a:endParaRPr>
          </a:p>
          <a:p>
            <a:pPr marL="0" indent="0" eaLnBrk="1" hangingPunct="1">
              <a:buFont typeface="Wingdings" pitchFamily="2" charset="2"/>
              <a:buChar char="§"/>
              <a:tabLst>
                <a:tab pos="862013" algn="l"/>
                <a:tab pos="1087438" algn="l"/>
                <a:tab pos="1311275" algn="l"/>
              </a:tabLst>
            </a:pPr>
            <a:r>
              <a:rPr lang="en-US" sz="2000" b="1" dirty="0" smtClean="0"/>
              <a:t>  At CO</a:t>
            </a:r>
            <a:r>
              <a:rPr lang="en-US" sz="2000" b="1" baseline="-12000" dirty="0" smtClean="0"/>
              <a:t>2</a:t>
            </a:r>
            <a:r>
              <a:rPr lang="en-US" sz="2000" b="1" dirty="0" smtClean="0"/>
              <a:t> compensation point, no growth occurs</a:t>
            </a:r>
          </a:p>
          <a:p>
            <a:pPr marL="0" indent="0" eaLnBrk="1" hangingPunct="1">
              <a:buFont typeface="Wingdings" pitchFamily="2" charset="2"/>
              <a:buChar char="§"/>
              <a:tabLst>
                <a:tab pos="862013" algn="l"/>
                <a:tab pos="1087438" algn="l"/>
                <a:tab pos="1311275" algn="l"/>
              </a:tabLst>
            </a:pPr>
            <a:r>
              <a:rPr lang="en-US" sz="1800" b="1" dirty="0" smtClean="0"/>
              <a:t>  </a:t>
            </a:r>
            <a:r>
              <a:rPr lang="en-US" sz="2000" b="1" dirty="0" smtClean="0"/>
              <a:t>Below compensation point, plants will degrade</a:t>
            </a:r>
          </a:p>
          <a:p>
            <a:pPr marL="0" indent="0" eaLnBrk="1" hangingPunct="1">
              <a:buFont typeface="Wingdings" pitchFamily="2" charset="2"/>
              <a:buChar char="§"/>
              <a:tabLst>
                <a:tab pos="862013" algn="l"/>
                <a:tab pos="1087438" algn="l"/>
                <a:tab pos="1311275" algn="l"/>
              </a:tabLst>
            </a:pPr>
            <a:r>
              <a:rPr lang="en-US" sz="2000" b="1" dirty="0" smtClean="0"/>
              <a:t>  C</a:t>
            </a:r>
            <a:r>
              <a:rPr lang="en-US" sz="2000" b="1" baseline="-25000" dirty="0" smtClean="0"/>
              <a:t>3 </a:t>
            </a:r>
            <a:r>
              <a:rPr lang="en-US" sz="2000" b="1" dirty="0" smtClean="0"/>
              <a:t> plants have higher CO</a:t>
            </a:r>
            <a:r>
              <a:rPr lang="en-US" sz="2000" b="1" baseline="-12000" dirty="0" smtClean="0"/>
              <a:t>2</a:t>
            </a:r>
            <a:r>
              <a:rPr lang="en-US" sz="2000" b="1" dirty="0" smtClean="0"/>
              <a:t> compensation points than the C</a:t>
            </a:r>
            <a:r>
              <a:rPr lang="en-US" sz="2000" b="1" baseline="-25000" dirty="0" smtClean="0"/>
              <a:t>4</a:t>
            </a:r>
            <a:r>
              <a:rPr lang="en-US" sz="2000" b="1" dirty="0" smtClean="0"/>
              <a:t> plants</a:t>
            </a:r>
          </a:p>
          <a:p>
            <a:pPr lvl="1" eaLnBrk="1" hangingPunct="1">
              <a:buFont typeface="Wingdings" pitchFamily="2" charset="2"/>
              <a:buNone/>
              <a:tabLst>
                <a:tab pos="862013" algn="l"/>
                <a:tab pos="1087438" algn="l"/>
                <a:tab pos="1311275" algn="l"/>
              </a:tabLst>
            </a:pPr>
            <a:endParaRPr lang="en-US" sz="2000" b="1" baseline="-25000" dirty="0" smtClean="0"/>
          </a:p>
          <a:p>
            <a:pPr marL="0" indent="0" eaLnBrk="1" hangingPunct="1">
              <a:buFontTx/>
              <a:buNone/>
              <a:tabLst>
                <a:tab pos="862013" algn="l"/>
                <a:tab pos="1087438" algn="l"/>
                <a:tab pos="1311275" algn="l"/>
              </a:tabLst>
            </a:pPr>
            <a:r>
              <a:rPr lang="en-US" sz="2000" b="1" dirty="0" smtClean="0"/>
              <a:t>   	</a:t>
            </a:r>
            <a:r>
              <a:rPr lang="en-US" sz="2000" b="1" dirty="0" smtClean="0">
                <a:solidFill>
                  <a:srgbClr val="FF3300"/>
                </a:solidFill>
              </a:rPr>
              <a:t>CO</a:t>
            </a:r>
            <a:r>
              <a:rPr lang="en-US" sz="2000" b="1" baseline="-12000" dirty="0" smtClean="0">
                <a:solidFill>
                  <a:srgbClr val="FF3300"/>
                </a:solidFill>
              </a:rPr>
              <a:t>2</a:t>
            </a:r>
            <a:r>
              <a:rPr lang="en-US" sz="2000" b="1" dirty="0" smtClean="0">
                <a:solidFill>
                  <a:srgbClr val="FF3300"/>
                </a:solidFill>
              </a:rPr>
              <a:t> Compensation Points:</a:t>
            </a:r>
            <a:endParaRPr lang="en-US" sz="2000" b="1" dirty="0" smtClean="0"/>
          </a:p>
          <a:p>
            <a:pPr marL="0" indent="0" eaLnBrk="1" hangingPunct="1">
              <a:buFontTx/>
              <a:buNone/>
              <a:tabLst>
                <a:tab pos="862013" algn="l"/>
                <a:tab pos="1087438" algn="l"/>
                <a:tab pos="1311275" algn="l"/>
              </a:tabLst>
            </a:pPr>
            <a:r>
              <a:rPr lang="en-US" sz="1800" b="1" dirty="0" smtClean="0"/>
              <a:t>	    Soybean (C</a:t>
            </a:r>
            <a:r>
              <a:rPr lang="en-US" sz="1800" b="1" baseline="-12000" dirty="0" smtClean="0"/>
              <a:t>3</a:t>
            </a:r>
            <a:r>
              <a:rPr lang="en-US" sz="1800" b="1" dirty="0" smtClean="0"/>
              <a:t> plant) - - - - -  50 </a:t>
            </a:r>
            <a:r>
              <a:rPr lang="en-US" sz="1800" b="1" dirty="0" err="1" smtClean="0"/>
              <a:t>ppm</a:t>
            </a:r>
            <a:r>
              <a:rPr lang="en-US" sz="1800" b="1" dirty="0" smtClean="0"/>
              <a:t> at 25 </a:t>
            </a:r>
            <a:r>
              <a:rPr lang="en-US" sz="1800" b="1" baseline="30000" dirty="0" err="1" smtClean="0"/>
              <a:t>o</a:t>
            </a:r>
            <a:r>
              <a:rPr lang="en-US" sz="1800" b="1" dirty="0" err="1" smtClean="0"/>
              <a:t>C</a:t>
            </a:r>
            <a:endParaRPr lang="en-US" sz="1800" b="1" dirty="0" smtClean="0"/>
          </a:p>
          <a:p>
            <a:pPr marL="0" indent="0" eaLnBrk="1" hangingPunct="1">
              <a:buFontTx/>
              <a:buNone/>
              <a:tabLst>
                <a:tab pos="862013" algn="l"/>
                <a:tab pos="1087438" algn="l"/>
                <a:tab pos="1311275" algn="l"/>
              </a:tabLst>
            </a:pPr>
            <a:r>
              <a:rPr lang="en-US" sz="1800" b="1" dirty="0" smtClean="0"/>
              <a:t>	    Corn (C</a:t>
            </a:r>
            <a:r>
              <a:rPr lang="en-US" sz="1800" b="1" baseline="-12000" dirty="0" smtClean="0"/>
              <a:t>4</a:t>
            </a:r>
            <a:r>
              <a:rPr lang="en-US" sz="1800" b="1" dirty="0" smtClean="0"/>
              <a:t> plant) - - - - - - - -  10 </a:t>
            </a:r>
            <a:r>
              <a:rPr lang="en-US" sz="1800" b="1" dirty="0" err="1" smtClean="0"/>
              <a:t>ppm</a:t>
            </a:r>
            <a:r>
              <a:rPr lang="en-US" sz="1800" b="1" dirty="0" smtClean="0"/>
              <a:t> at 25 </a:t>
            </a:r>
            <a:r>
              <a:rPr lang="en-US" sz="1800" b="1" baseline="30000" dirty="0" err="1" smtClean="0"/>
              <a:t>o</a:t>
            </a:r>
            <a:r>
              <a:rPr lang="en-US" sz="1800" b="1" dirty="0" err="1" smtClean="0"/>
              <a:t>C</a:t>
            </a:r>
            <a:endParaRPr lang="en-US" sz="1800" b="1" dirty="0" smtClean="0"/>
          </a:p>
          <a:p>
            <a:pPr marL="0" indent="0" eaLnBrk="1" hangingPunct="1">
              <a:buFontTx/>
              <a:buNone/>
              <a:tabLst>
                <a:tab pos="862013" algn="l"/>
                <a:tab pos="1087438" algn="l"/>
                <a:tab pos="1311275" algn="l"/>
              </a:tabLst>
            </a:pPr>
            <a:r>
              <a:rPr lang="en-US" sz="1800" b="1" dirty="0" smtClean="0"/>
              <a:t>	    </a:t>
            </a:r>
            <a:r>
              <a:rPr lang="en-US" sz="1800" b="1" dirty="0" smtClean="0">
                <a:solidFill>
                  <a:srgbClr val="008000"/>
                </a:solidFill>
              </a:rPr>
              <a:t>Ambient CO2 concentration:  300 </a:t>
            </a:r>
            <a:r>
              <a:rPr lang="en-US" sz="1800" b="1" dirty="0" err="1" smtClean="0">
                <a:solidFill>
                  <a:srgbClr val="008000"/>
                </a:solidFill>
              </a:rPr>
              <a:t>ppm</a:t>
            </a:r>
            <a:r>
              <a:rPr lang="en-US" sz="1800" b="1" dirty="0" smtClean="0">
                <a:solidFill>
                  <a:srgbClr val="008000"/>
                </a:solidFill>
              </a:rPr>
              <a:t> (0.03 %)</a:t>
            </a:r>
          </a:p>
          <a:p>
            <a:pPr marL="0" indent="0" eaLnBrk="1" hangingPunct="1">
              <a:buFontTx/>
              <a:buNone/>
              <a:tabLst>
                <a:tab pos="862013" algn="l"/>
                <a:tab pos="1087438" algn="l"/>
                <a:tab pos="1311275" algn="l"/>
              </a:tabLst>
            </a:pPr>
            <a:endParaRPr lang="en-US" sz="1800" b="1" dirty="0" smtClean="0"/>
          </a:p>
          <a:p>
            <a:pPr marL="0" indent="0" eaLnBrk="1" hangingPunct="1">
              <a:buFont typeface="Wingdings" pitchFamily="2" charset="2"/>
              <a:buChar char="§"/>
              <a:tabLst>
                <a:tab pos="862013" algn="l"/>
                <a:tab pos="1087438" algn="l"/>
                <a:tab pos="1311275" algn="l"/>
              </a:tabLst>
            </a:pPr>
            <a:r>
              <a:rPr lang="en-US" sz="1800" b="1" dirty="0" smtClean="0"/>
              <a:t>  </a:t>
            </a:r>
            <a:r>
              <a:rPr lang="en-US" sz="2000" b="1" dirty="0" smtClean="0"/>
              <a:t>Same principles apply to Light Compensation Points</a:t>
            </a:r>
          </a:p>
          <a:p>
            <a:pPr marL="0" indent="0" eaLnBrk="1" hangingPunct="1">
              <a:buFont typeface="Wingdings" pitchFamily="2" charset="2"/>
              <a:buNone/>
              <a:tabLst>
                <a:tab pos="862013" algn="l"/>
                <a:tab pos="1087438" algn="l"/>
                <a:tab pos="1311275" algn="l"/>
              </a:tabLst>
            </a:pPr>
            <a:endParaRPr lang="en-US" sz="2000" b="1" dirty="0" smtClean="0"/>
          </a:p>
          <a:p>
            <a:pPr marL="0" indent="0" eaLnBrk="1" hangingPunct="1">
              <a:buFont typeface="Wingdings" pitchFamily="2" charset="2"/>
              <a:buNone/>
              <a:tabLst>
                <a:tab pos="862013" algn="l"/>
                <a:tab pos="1087438" algn="l"/>
                <a:tab pos="1311275" algn="l"/>
              </a:tabLst>
            </a:pPr>
            <a:r>
              <a:rPr lang="en-US" sz="2000" b="1" dirty="0" smtClean="0"/>
              <a:t>    </a:t>
            </a:r>
            <a:r>
              <a:rPr lang="en-US" sz="1800" b="1" dirty="0" smtClean="0">
                <a:solidFill>
                  <a:srgbClr val="FF3300"/>
                </a:solidFill>
              </a:rPr>
              <a:t>Net Photosynthesis = Gross Photosynthesis-Respiration</a:t>
            </a:r>
            <a:r>
              <a:rPr lang="en-US" sz="1800" b="1" dirty="0" smtClean="0">
                <a:solidFill>
                  <a:srgbClr val="008000"/>
                </a:solidFill>
              </a:rPr>
              <a:t>  </a:t>
            </a:r>
          </a:p>
          <a:p>
            <a:pPr marL="0" indent="0" eaLnBrk="1" hangingPunct="1">
              <a:buFontTx/>
              <a:buNone/>
              <a:tabLst>
                <a:tab pos="862013" algn="l"/>
                <a:tab pos="1087438" algn="l"/>
                <a:tab pos="1311275" algn="l"/>
              </a:tabLst>
            </a:pPr>
            <a:endParaRPr lang="en-US" sz="1800" b="1" baseline="-1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457200"/>
            <a:ext cx="7391400" cy="411163"/>
          </a:xfrm>
        </p:spPr>
        <p:txBody>
          <a:bodyPr/>
          <a:lstStyle/>
          <a:p>
            <a:pPr algn="l" eaLnBrk="1" hangingPunct="1"/>
            <a:r>
              <a:rPr lang="en-US" sz="2400" b="1" smtClean="0"/>
              <a:t>IV.  Nutrient Absorption and Translocation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458200" cy="4648200"/>
          </a:xfrm>
        </p:spPr>
        <p:txBody>
          <a:bodyPr/>
          <a:lstStyle/>
          <a:p>
            <a:pPr marL="344488" indent="-344488" eaLnBrk="1" hangingPunct="1">
              <a:lnSpc>
                <a:spcPct val="80000"/>
              </a:lnSpc>
              <a:buFontTx/>
              <a:buAutoNum type="arabicPeriod"/>
              <a:tabLst>
                <a:tab pos="463550" algn="l"/>
                <a:tab pos="688975" algn="l"/>
                <a:tab pos="741363" algn="l"/>
                <a:tab pos="795338" algn="l"/>
                <a:tab pos="914400" algn="l"/>
                <a:tab pos="1139825" algn="l"/>
                <a:tab pos="1377950" algn="l"/>
                <a:tab pos="1603375" algn="l"/>
                <a:tab pos="2054225" algn="l"/>
                <a:tab pos="2292350" algn="l"/>
                <a:tab pos="2517775" algn="l"/>
                <a:tab pos="2743200" algn="l"/>
                <a:tab pos="3206750" algn="l"/>
                <a:tab pos="3432175" algn="l"/>
                <a:tab pos="3657600" algn="l"/>
                <a:tab pos="3883025" algn="l"/>
                <a:tab pos="4121150" algn="l"/>
                <a:tab pos="4346575" algn="l"/>
                <a:tab pos="4519613" algn="l"/>
              </a:tabLst>
            </a:pPr>
            <a:r>
              <a:rPr lang="en-US" sz="1800" b="1" smtClean="0"/>
              <a:t> </a:t>
            </a:r>
            <a:r>
              <a:rPr lang="en-US" sz="2000" b="1" smtClean="0"/>
              <a:t>Plant Nutrients</a:t>
            </a:r>
            <a:endParaRPr lang="en-US" sz="1600" b="1" smtClean="0"/>
          </a:p>
          <a:p>
            <a:pPr marL="622300" lvl="1" indent="114300" eaLnBrk="1" hangingPunct="1">
              <a:lnSpc>
                <a:spcPct val="80000"/>
              </a:lnSpc>
              <a:buFont typeface="Wingdings" pitchFamily="2" charset="2"/>
              <a:buChar char="§"/>
              <a:tabLst>
                <a:tab pos="463550" algn="l"/>
                <a:tab pos="688975" algn="l"/>
                <a:tab pos="741363" algn="l"/>
                <a:tab pos="795338" algn="l"/>
                <a:tab pos="914400" algn="l"/>
                <a:tab pos="1139825" algn="l"/>
                <a:tab pos="1377950" algn="l"/>
                <a:tab pos="1603375" algn="l"/>
                <a:tab pos="2054225" algn="l"/>
                <a:tab pos="2292350" algn="l"/>
                <a:tab pos="2517775" algn="l"/>
                <a:tab pos="2743200" algn="l"/>
                <a:tab pos="3206750" algn="l"/>
                <a:tab pos="3432175" algn="l"/>
                <a:tab pos="3657600" algn="l"/>
                <a:tab pos="3883025" algn="l"/>
                <a:tab pos="4121150" algn="l"/>
                <a:tab pos="4346575" algn="l"/>
                <a:tab pos="4519613" algn="l"/>
              </a:tabLst>
            </a:pPr>
            <a:r>
              <a:rPr lang="en-US" sz="1600" b="1" smtClean="0"/>
              <a:t> </a:t>
            </a:r>
            <a:r>
              <a:rPr lang="en-US" sz="2000" b="1" smtClean="0"/>
              <a:t>16 elements</a:t>
            </a:r>
          </a:p>
          <a:p>
            <a:pPr marL="622300" lvl="1" indent="114300" eaLnBrk="1" hangingPunct="1">
              <a:lnSpc>
                <a:spcPct val="80000"/>
              </a:lnSpc>
              <a:buFont typeface="Wingdings" pitchFamily="2" charset="2"/>
              <a:buChar char="§"/>
              <a:tabLst>
                <a:tab pos="463550" algn="l"/>
                <a:tab pos="688975" algn="l"/>
                <a:tab pos="741363" algn="l"/>
                <a:tab pos="795338" algn="l"/>
                <a:tab pos="914400" algn="l"/>
                <a:tab pos="1139825" algn="l"/>
                <a:tab pos="1377950" algn="l"/>
                <a:tab pos="1603375" algn="l"/>
                <a:tab pos="2054225" algn="l"/>
                <a:tab pos="2292350" algn="l"/>
                <a:tab pos="2517775" algn="l"/>
                <a:tab pos="2743200" algn="l"/>
                <a:tab pos="3206750" algn="l"/>
                <a:tab pos="3432175" algn="l"/>
                <a:tab pos="3657600" algn="l"/>
                <a:tab pos="3883025" algn="l"/>
                <a:tab pos="4121150" algn="l"/>
                <a:tab pos="4346575" algn="l"/>
                <a:tab pos="4519613" algn="l"/>
              </a:tabLst>
            </a:pPr>
            <a:r>
              <a:rPr lang="en-US" sz="1800" b="1" smtClean="0"/>
              <a:t> </a:t>
            </a:r>
            <a:r>
              <a:rPr lang="en-US" sz="1800" b="1" smtClean="0">
                <a:solidFill>
                  <a:srgbClr val="FF3300"/>
                </a:solidFill>
              </a:rPr>
              <a:t>Macronutrients</a:t>
            </a:r>
            <a:r>
              <a:rPr lang="en-US" sz="1800" b="1" smtClean="0"/>
              <a:t>: 	Nitrogen (</a:t>
            </a:r>
            <a:r>
              <a:rPr lang="en-US" sz="1800" b="1" smtClean="0">
                <a:solidFill>
                  <a:srgbClr val="FF3300"/>
                </a:solidFill>
              </a:rPr>
              <a:t>N</a:t>
            </a:r>
            <a:r>
              <a:rPr lang="en-US" sz="1800" b="1" smtClean="0"/>
              <a:t>), Phosphorus (</a:t>
            </a:r>
            <a:r>
              <a:rPr lang="en-US" sz="1800" b="1" smtClean="0">
                <a:solidFill>
                  <a:srgbClr val="FF3300"/>
                </a:solidFill>
              </a:rPr>
              <a:t>P</a:t>
            </a:r>
            <a:r>
              <a:rPr lang="en-US" sz="1800" b="1" smtClean="0"/>
              <a:t>), Potassium (</a:t>
            </a:r>
            <a:r>
              <a:rPr lang="en-US" sz="1800" b="1" smtClean="0">
                <a:solidFill>
                  <a:srgbClr val="FF3300"/>
                </a:solidFill>
              </a:rPr>
              <a:t>K</a:t>
            </a:r>
            <a:r>
              <a:rPr lang="en-US" sz="1800" b="1" smtClean="0"/>
              <a:t>)</a:t>
            </a:r>
          </a:p>
          <a:p>
            <a:pPr marL="2832100" lvl="4" indent="-381000" eaLnBrk="1" hangingPunct="1">
              <a:lnSpc>
                <a:spcPct val="80000"/>
              </a:lnSpc>
              <a:buFont typeface="Wingdings" pitchFamily="2" charset="2"/>
              <a:buNone/>
              <a:tabLst>
                <a:tab pos="463550" algn="l"/>
                <a:tab pos="688975" algn="l"/>
                <a:tab pos="741363" algn="l"/>
                <a:tab pos="795338" algn="l"/>
                <a:tab pos="914400" algn="l"/>
                <a:tab pos="1139825" algn="l"/>
                <a:tab pos="1377950" algn="l"/>
                <a:tab pos="1603375" algn="l"/>
                <a:tab pos="2054225" algn="l"/>
                <a:tab pos="2292350" algn="l"/>
                <a:tab pos="2517775" algn="l"/>
                <a:tab pos="2743200" algn="l"/>
                <a:tab pos="3206750" algn="l"/>
                <a:tab pos="3432175" algn="l"/>
                <a:tab pos="3657600" algn="l"/>
                <a:tab pos="3883025" algn="l"/>
                <a:tab pos="4121150" algn="l"/>
                <a:tab pos="4346575" algn="l"/>
                <a:tab pos="4519613" algn="l"/>
              </a:tabLst>
            </a:pPr>
            <a:r>
              <a:rPr lang="en-US" sz="1800" b="1" smtClean="0"/>
              <a:t>		Calcium (</a:t>
            </a:r>
            <a:r>
              <a:rPr lang="en-US" sz="1800" b="1" smtClean="0">
                <a:solidFill>
                  <a:srgbClr val="FF3300"/>
                </a:solidFill>
              </a:rPr>
              <a:t>Ca</a:t>
            </a:r>
            <a:r>
              <a:rPr lang="en-US" sz="1800" b="1" smtClean="0"/>
              <a:t>), Magnesium (</a:t>
            </a:r>
            <a:r>
              <a:rPr lang="en-US" sz="1800" b="1" smtClean="0">
                <a:solidFill>
                  <a:srgbClr val="FF3300"/>
                </a:solidFill>
              </a:rPr>
              <a:t>Mg</a:t>
            </a:r>
            <a:r>
              <a:rPr lang="en-US" sz="1800" b="1" smtClean="0"/>
              <a:t>), Sulfur (</a:t>
            </a:r>
            <a:r>
              <a:rPr lang="en-US" sz="1800" b="1" smtClean="0">
                <a:solidFill>
                  <a:srgbClr val="FF3300"/>
                </a:solidFill>
              </a:rPr>
              <a:t>S</a:t>
            </a:r>
            <a:r>
              <a:rPr lang="en-US" sz="1800" b="1" smtClean="0"/>
              <a:t>)</a:t>
            </a:r>
          </a:p>
          <a:p>
            <a:pPr marL="622300" lvl="1" indent="114300" eaLnBrk="1" hangingPunct="1">
              <a:lnSpc>
                <a:spcPct val="80000"/>
              </a:lnSpc>
              <a:buFont typeface="Wingdings" pitchFamily="2" charset="2"/>
              <a:buChar char="§"/>
              <a:tabLst>
                <a:tab pos="463550" algn="l"/>
                <a:tab pos="688975" algn="l"/>
                <a:tab pos="741363" algn="l"/>
                <a:tab pos="795338" algn="l"/>
                <a:tab pos="914400" algn="l"/>
                <a:tab pos="1139825" algn="l"/>
                <a:tab pos="1377950" algn="l"/>
                <a:tab pos="1603375" algn="l"/>
                <a:tab pos="2054225" algn="l"/>
                <a:tab pos="2292350" algn="l"/>
                <a:tab pos="2517775" algn="l"/>
                <a:tab pos="2743200" algn="l"/>
                <a:tab pos="3206750" algn="l"/>
                <a:tab pos="3432175" algn="l"/>
                <a:tab pos="3657600" algn="l"/>
                <a:tab pos="3883025" algn="l"/>
                <a:tab pos="4121150" algn="l"/>
                <a:tab pos="4346575" algn="l"/>
                <a:tab pos="4519613" algn="l"/>
              </a:tabLst>
            </a:pPr>
            <a:r>
              <a:rPr lang="en-US" sz="1800" b="1" smtClean="0"/>
              <a:t> </a:t>
            </a:r>
            <a:r>
              <a:rPr lang="en-US" sz="1800" b="1" smtClean="0">
                <a:solidFill>
                  <a:srgbClr val="FF3300"/>
                </a:solidFill>
              </a:rPr>
              <a:t>Micronutrients</a:t>
            </a:r>
            <a:r>
              <a:rPr lang="en-US" sz="1800" b="1" smtClean="0"/>
              <a:t>:	 	Boron (</a:t>
            </a:r>
            <a:r>
              <a:rPr lang="en-US" sz="1800" b="1" smtClean="0">
                <a:solidFill>
                  <a:srgbClr val="FF3300"/>
                </a:solidFill>
              </a:rPr>
              <a:t>B</a:t>
            </a:r>
            <a:r>
              <a:rPr lang="en-US" sz="1800" b="1" smtClean="0"/>
              <a:t>), Chloride (</a:t>
            </a:r>
            <a:r>
              <a:rPr lang="en-US" sz="1800" b="1" smtClean="0">
                <a:solidFill>
                  <a:srgbClr val="FF3300"/>
                </a:solidFill>
              </a:rPr>
              <a:t>Cl</a:t>
            </a:r>
            <a:r>
              <a:rPr lang="en-US" sz="1800" b="1" smtClean="0"/>
              <a:t>), Copper (</a:t>
            </a:r>
            <a:r>
              <a:rPr lang="en-US" sz="1800" b="1" smtClean="0">
                <a:solidFill>
                  <a:srgbClr val="FF3300"/>
                </a:solidFill>
              </a:rPr>
              <a:t>Cu</a:t>
            </a:r>
            <a:r>
              <a:rPr lang="en-US" sz="1800" b="1" smtClean="0"/>
              <a:t>), Iron (</a:t>
            </a:r>
            <a:r>
              <a:rPr lang="en-US" sz="1800" b="1" smtClean="0">
                <a:solidFill>
                  <a:srgbClr val="FF3300"/>
                </a:solidFill>
              </a:rPr>
              <a:t>Fe</a:t>
            </a:r>
            <a:r>
              <a:rPr lang="en-US" sz="1800" b="1" smtClean="0"/>
              <a:t>),</a:t>
            </a:r>
          </a:p>
          <a:p>
            <a:pPr marL="2832100" lvl="4" indent="-381000" eaLnBrk="1" hangingPunct="1">
              <a:lnSpc>
                <a:spcPct val="80000"/>
              </a:lnSpc>
              <a:buFont typeface="Wingdings" pitchFamily="2" charset="2"/>
              <a:buNone/>
              <a:tabLst>
                <a:tab pos="463550" algn="l"/>
                <a:tab pos="688975" algn="l"/>
                <a:tab pos="741363" algn="l"/>
                <a:tab pos="795338" algn="l"/>
                <a:tab pos="914400" algn="l"/>
                <a:tab pos="1139825" algn="l"/>
                <a:tab pos="1377950" algn="l"/>
                <a:tab pos="1603375" algn="l"/>
                <a:tab pos="2054225" algn="l"/>
                <a:tab pos="2292350" algn="l"/>
                <a:tab pos="2517775" algn="l"/>
                <a:tab pos="2743200" algn="l"/>
                <a:tab pos="3206750" algn="l"/>
                <a:tab pos="3432175" algn="l"/>
                <a:tab pos="3657600" algn="l"/>
                <a:tab pos="3883025" algn="l"/>
                <a:tab pos="4121150" algn="l"/>
                <a:tab pos="4346575" algn="l"/>
                <a:tab pos="4519613" algn="l"/>
              </a:tabLst>
            </a:pPr>
            <a:r>
              <a:rPr lang="en-US" sz="1800" b="1" smtClean="0"/>
              <a:t>		Manganese (</a:t>
            </a:r>
            <a:r>
              <a:rPr lang="en-US" sz="1800" b="1" smtClean="0">
                <a:solidFill>
                  <a:srgbClr val="FF3300"/>
                </a:solidFill>
              </a:rPr>
              <a:t>Mn</a:t>
            </a:r>
            <a:r>
              <a:rPr lang="en-US" sz="1800" b="1" smtClean="0"/>
              <a:t>), Molybdenum (</a:t>
            </a:r>
            <a:r>
              <a:rPr lang="en-US" sz="1800" b="1" smtClean="0">
                <a:solidFill>
                  <a:srgbClr val="FF3300"/>
                </a:solidFill>
              </a:rPr>
              <a:t>Mo</a:t>
            </a:r>
            <a:r>
              <a:rPr lang="en-US" sz="1800" b="1" smtClean="0"/>
              <a:t>), Zinc (</a:t>
            </a:r>
            <a:r>
              <a:rPr lang="en-US" sz="1800" b="1" smtClean="0">
                <a:solidFill>
                  <a:srgbClr val="FF3300"/>
                </a:solidFill>
              </a:rPr>
              <a:t>Zn</a:t>
            </a:r>
            <a:r>
              <a:rPr lang="en-US" sz="1800" b="1" smtClean="0"/>
              <a:t>)</a:t>
            </a:r>
          </a:p>
          <a:p>
            <a:pPr marL="2832100" lvl="4" indent="-381000" eaLnBrk="1" hangingPunct="1">
              <a:lnSpc>
                <a:spcPct val="80000"/>
              </a:lnSpc>
              <a:buFont typeface="Wingdings" pitchFamily="2" charset="2"/>
              <a:buNone/>
              <a:tabLst>
                <a:tab pos="463550" algn="l"/>
                <a:tab pos="688975" algn="l"/>
                <a:tab pos="741363" algn="l"/>
                <a:tab pos="795338" algn="l"/>
                <a:tab pos="914400" algn="l"/>
                <a:tab pos="1139825" algn="l"/>
                <a:tab pos="1377950" algn="l"/>
                <a:tab pos="1603375" algn="l"/>
                <a:tab pos="2054225" algn="l"/>
                <a:tab pos="2292350" algn="l"/>
                <a:tab pos="2517775" algn="l"/>
                <a:tab pos="2743200" algn="l"/>
                <a:tab pos="3206750" algn="l"/>
                <a:tab pos="3432175" algn="l"/>
                <a:tab pos="3657600" algn="l"/>
                <a:tab pos="3883025" algn="l"/>
                <a:tab pos="4121150" algn="l"/>
                <a:tab pos="4346575" algn="l"/>
                <a:tab pos="4519613" algn="l"/>
              </a:tabLst>
            </a:pPr>
            <a:endParaRPr lang="en-US" sz="1600" b="1" smtClean="0"/>
          </a:p>
          <a:p>
            <a:pPr marL="344488" indent="-344488" eaLnBrk="1" hangingPunct="1">
              <a:lnSpc>
                <a:spcPct val="80000"/>
              </a:lnSpc>
              <a:buFontTx/>
              <a:buAutoNum type="arabicPeriod"/>
              <a:tabLst>
                <a:tab pos="463550" algn="l"/>
                <a:tab pos="688975" algn="l"/>
                <a:tab pos="741363" algn="l"/>
                <a:tab pos="795338" algn="l"/>
                <a:tab pos="914400" algn="l"/>
                <a:tab pos="1139825" algn="l"/>
                <a:tab pos="1377950" algn="l"/>
                <a:tab pos="1603375" algn="l"/>
                <a:tab pos="2054225" algn="l"/>
                <a:tab pos="2292350" algn="l"/>
                <a:tab pos="2517775" algn="l"/>
                <a:tab pos="2743200" algn="l"/>
                <a:tab pos="3206750" algn="l"/>
                <a:tab pos="3432175" algn="l"/>
                <a:tab pos="3657600" algn="l"/>
                <a:tab pos="3883025" algn="l"/>
                <a:tab pos="4121150" algn="l"/>
                <a:tab pos="4346575" algn="l"/>
                <a:tab pos="4519613" algn="l"/>
              </a:tabLst>
            </a:pPr>
            <a:r>
              <a:rPr lang="en-US" sz="2000" b="1" smtClean="0"/>
              <a:t>Ability to Manufacture Food</a:t>
            </a:r>
          </a:p>
          <a:p>
            <a:pPr marL="622300" lvl="1" indent="114300" eaLnBrk="1" hangingPunct="1">
              <a:lnSpc>
                <a:spcPct val="80000"/>
              </a:lnSpc>
              <a:buFont typeface="Wingdings" pitchFamily="2" charset="2"/>
              <a:buChar char="§"/>
              <a:tabLst>
                <a:tab pos="463550" algn="l"/>
                <a:tab pos="688975" algn="l"/>
                <a:tab pos="741363" algn="l"/>
                <a:tab pos="795338" algn="l"/>
                <a:tab pos="914400" algn="l"/>
                <a:tab pos="1139825" algn="l"/>
                <a:tab pos="1377950" algn="l"/>
                <a:tab pos="1603375" algn="l"/>
                <a:tab pos="2054225" algn="l"/>
                <a:tab pos="2292350" algn="l"/>
                <a:tab pos="2517775" algn="l"/>
                <a:tab pos="2743200" algn="l"/>
                <a:tab pos="3206750" algn="l"/>
                <a:tab pos="3432175" algn="l"/>
                <a:tab pos="3657600" algn="l"/>
                <a:tab pos="3883025" algn="l"/>
                <a:tab pos="4121150" algn="l"/>
                <a:tab pos="4346575" algn="l"/>
                <a:tab pos="4519613" algn="l"/>
              </a:tabLst>
            </a:pPr>
            <a:r>
              <a:rPr lang="en-US" sz="1800" b="1" smtClean="0"/>
              <a:t> </a:t>
            </a:r>
            <a:r>
              <a:rPr lang="en-US" sz="2000" b="1" smtClean="0"/>
              <a:t>Most green plants are autotrophic </a:t>
            </a:r>
          </a:p>
          <a:p>
            <a:pPr marL="622300" lvl="1" indent="114300" eaLnBrk="1" hangingPunct="1">
              <a:lnSpc>
                <a:spcPct val="80000"/>
              </a:lnSpc>
              <a:buFontTx/>
              <a:buNone/>
              <a:tabLst>
                <a:tab pos="463550" algn="l"/>
                <a:tab pos="688975" algn="l"/>
                <a:tab pos="741363" algn="l"/>
                <a:tab pos="795338" algn="l"/>
                <a:tab pos="914400" algn="l"/>
                <a:tab pos="1139825" algn="l"/>
                <a:tab pos="1377950" algn="l"/>
                <a:tab pos="1603375" algn="l"/>
                <a:tab pos="2054225" algn="l"/>
                <a:tab pos="2292350" algn="l"/>
                <a:tab pos="2517775" algn="l"/>
                <a:tab pos="2743200" algn="l"/>
                <a:tab pos="3206750" algn="l"/>
                <a:tab pos="3432175" algn="l"/>
                <a:tab pos="3657600" algn="l"/>
                <a:tab pos="3883025" algn="l"/>
                <a:tab pos="4121150" algn="l"/>
                <a:tab pos="4346575" algn="l"/>
                <a:tab pos="4519613" algn="l"/>
              </a:tabLst>
            </a:pPr>
            <a:r>
              <a:rPr lang="en-US" sz="2000" b="1" smtClean="0">
                <a:solidFill>
                  <a:srgbClr val="FF3300"/>
                </a:solidFill>
              </a:rPr>
              <a:t>Autotrophic</a:t>
            </a:r>
            <a:r>
              <a:rPr lang="en-US" sz="2000" b="1" smtClean="0"/>
              <a:t> 	– 		Capable of manufacturing its own food from 												minerals</a:t>
            </a:r>
          </a:p>
          <a:p>
            <a:pPr marL="622300" lvl="1" indent="114300" eaLnBrk="1" hangingPunct="1">
              <a:lnSpc>
                <a:spcPct val="80000"/>
              </a:lnSpc>
              <a:buFontTx/>
              <a:buNone/>
              <a:tabLst>
                <a:tab pos="463550" algn="l"/>
                <a:tab pos="688975" algn="l"/>
                <a:tab pos="741363" algn="l"/>
                <a:tab pos="795338" algn="l"/>
                <a:tab pos="914400" algn="l"/>
                <a:tab pos="1139825" algn="l"/>
                <a:tab pos="1377950" algn="l"/>
                <a:tab pos="1603375" algn="l"/>
                <a:tab pos="2054225" algn="l"/>
                <a:tab pos="2292350" algn="l"/>
                <a:tab pos="2517775" algn="l"/>
                <a:tab pos="2743200" algn="l"/>
                <a:tab pos="3206750" algn="l"/>
                <a:tab pos="3432175" algn="l"/>
                <a:tab pos="3657600" algn="l"/>
                <a:tab pos="3883025" algn="l"/>
                <a:tab pos="4121150" algn="l"/>
                <a:tab pos="4346575" algn="l"/>
                <a:tab pos="4519613" algn="l"/>
              </a:tabLst>
            </a:pPr>
            <a:r>
              <a:rPr lang="en-US" sz="2000" b="1" smtClean="0">
                <a:solidFill>
                  <a:srgbClr val="FF3300"/>
                </a:solidFill>
              </a:rPr>
              <a:t>Heterotrophic</a:t>
            </a:r>
            <a:r>
              <a:rPr lang="en-US" sz="2000" b="1" smtClean="0"/>
              <a:t> –  Incapable of manufacturing its own food</a:t>
            </a:r>
          </a:p>
          <a:p>
            <a:pPr marL="622300" lvl="1" indent="114300" eaLnBrk="1" hangingPunct="1">
              <a:lnSpc>
                <a:spcPct val="80000"/>
              </a:lnSpc>
              <a:buFontTx/>
              <a:buNone/>
              <a:tabLst>
                <a:tab pos="463550" algn="l"/>
                <a:tab pos="688975" algn="l"/>
                <a:tab pos="741363" algn="l"/>
                <a:tab pos="795338" algn="l"/>
                <a:tab pos="914400" algn="l"/>
                <a:tab pos="1139825" algn="l"/>
                <a:tab pos="1377950" algn="l"/>
                <a:tab pos="1603375" algn="l"/>
                <a:tab pos="2054225" algn="l"/>
                <a:tab pos="2292350" algn="l"/>
                <a:tab pos="2517775" algn="l"/>
                <a:tab pos="2743200" algn="l"/>
                <a:tab pos="3206750" algn="l"/>
                <a:tab pos="3432175" algn="l"/>
                <a:tab pos="3657600" algn="l"/>
                <a:tab pos="3883025" algn="l"/>
                <a:tab pos="4121150" algn="l"/>
                <a:tab pos="4346575" algn="l"/>
                <a:tab pos="4519613" algn="l"/>
              </a:tabLst>
            </a:pPr>
            <a:r>
              <a:rPr lang="en-US" sz="2000" b="1" smtClean="0"/>
              <a:t>										Depends on other sources for organic matter</a:t>
            </a:r>
          </a:p>
          <a:p>
            <a:pPr marL="622300" lvl="1" indent="114300" eaLnBrk="1" hangingPunct="1">
              <a:lnSpc>
                <a:spcPct val="80000"/>
              </a:lnSpc>
              <a:buFontTx/>
              <a:buNone/>
              <a:tabLst>
                <a:tab pos="463550" algn="l"/>
                <a:tab pos="688975" algn="l"/>
                <a:tab pos="741363" algn="l"/>
                <a:tab pos="795338" algn="l"/>
                <a:tab pos="914400" algn="l"/>
                <a:tab pos="1139825" algn="l"/>
                <a:tab pos="1377950" algn="l"/>
                <a:tab pos="1603375" algn="l"/>
                <a:tab pos="2054225" algn="l"/>
                <a:tab pos="2292350" algn="l"/>
                <a:tab pos="2517775" algn="l"/>
                <a:tab pos="2743200" algn="l"/>
                <a:tab pos="3206750" algn="l"/>
                <a:tab pos="3432175" algn="l"/>
                <a:tab pos="3657600" algn="l"/>
                <a:tab pos="3883025" algn="l"/>
                <a:tab pos="4121150" algn="l"/>
                <a:tab pos="4346575" algn="l"/>
                <a:tab pos="4519613" algn="l"/>
              </a:tabLst>
            </a:pPr>
            <a:r>
              <a:rPr lang="en-US" sz="2000" b="1" smtClean="0"/>
              <a:t>											</a:t>
            </a:r>
            <a:r>
              <a:rPr lang="en-US" sz="1800" b="1" smtClean="0">
                <a:solidFill>
                  <a:srgbClr val="660066"/>
                </a:solidFill>
              </a:rPr>
              <a:t>(Immature embryo, dodder, human</a:t>
            </a:r>
            <a:r>
              <a:rPr lang="en-US" sz="1600" b="1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pPr eaLnBrk="1" hangingPunct="1"/>
            <a:r>
              <a:rPr lang="en-US" sz="2400" b="1" smtClean="0"/>
              <a:t>Heterotrophic (Parasitic) Plants</a:t>
            </a:r>
          </a:p>
        </p:txBody>
      </p:sp>
      <p:pic>
        <p:nvPicPr>
          <p:cNvPr id="13315" name="Picture 9" descr="CuscutaReflexa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4038600"/>
            <a:ext cx="3657600" cy="2286000"/>
          </a:xfrm>
          <a:noFill/>
        </p:spPr>
      </p:pic>
      <p:pic>
        <p:nvPicPr>
          <p:cNvPr id="13316" name="Picture 12" descr="C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943475" y="1524000"/>
            <a:ext cx="3446463" cy="2262188"/>
          </a:xfrm>
          <a:noFill/>
        </p:spPr>
      </p:pic>
      <p:pic>
        <p:nvPicPr>
          <p:cNvPr id="13317" name="Picture 7" descr="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1447800"/>
            <a:ext cx="36576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Text Box 14"/>
          <p:cNvSpPr txBox="1">
            <a:spLocks noChangeArrowheads="1"/>
          </p:cNvSpPr>
          <p:nvPr/>
        </p:nvSpPr>
        <p:spPr bwMode="auto">
          <a:xfrm>
            <a:off x="2819400" y="838200"/>
            <a:ext cx="3733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1"/>
              <a:t>Cuscuta</a:t>
            </a:r>
            <a:r>
              <a:rPr lang="en-US" sz="2000"/>
              <a:t> </a:t>
            </a:r>
            <a:r>
              <a:rPr lang="en-US" sz="2000" b="1"/>
              <a:t>species </a:t>
            </a:r>
            <a:r>
              <a:rPr lang="en-US" sz="2000"/>
              <a:t>(</a:t>
            </a:r>
            <a:r>
              <a:rPr lang="en-US" sz="2000" b="1"/>
              <a:t>Dodders)</a:t>
            </a:r>
            <a:endParaRPr lang="en-US" sz="2000"/>
          </a:p>
        </p:txBody>
      </p:sp>
      <p:pic>
        <p:nvPicPr>
          <p:cNvPr id="13319" name="Picture 16" descr="CuscutaTasmanica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4953000" y="4038600"/>
            <a:ext cx="3352800" cy="2263775"/>
          </a:xfrm>
          <a:noFill/>
        </p:spPr>
      </p:pic>
      <p:sp>
        <p:nvSpPr>
          <p:cNvPr id="13320" name="TextBox 9"/>
          <p:cNvSpPr txBox="1">
            <a:spLocks noChangeArrowheads="1"/>
          </p:cNvSpPr>
          <p:nvPr/>
        </p:nvSpPr>
        <p:spPr bwMode="auto">
          <a:xfrm>
            <a:off x="990600" y="3429000"/>
            <a:ext cx="1219200" cy="3698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Flower</a:t>
            </a:r>
          </a:p>
        </p:txBody>
      </p:sp>
      <p:sp>
        <p:nvSpPr>
          <p:cNvPr id="13321" name="TextBox 10"/>
          <p:cNvSpPr txBox="1">
            <a:spLocks noChangeArrowheads="1"/>
          </p:cNvSpPr>
          <p:nvPr/>
        </p:nvSpPr>
        <p:spPr bwMode="auto">
          <a:xfrm>
            <a:off x="5867400" y="3276600"/>
            <a:ext cx="1219200" cy="3698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Seed</a:t>
            </a:r>
          </a:p>
        </p:txBody>
      </p:sp>
      <p:sp>
        <p:nvSpPr>
          <p:cNvPr id="13322" name="TextBox 11"/>
          <p:cNvSpPr txBox="1">
            <a:spLocks noChangeArrowheads="1"/>
          </p:cNvSpPr>
          <p:nvPr/>
        </p:nvSpPr>
        <p:spPr bwMode="auto">
          <a:xfrm>
            <a:off x="1066800" y="5867400"/>
            <a:ext cx="2667000" cy="3698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Parasitic growth of plant</a:t>
            </a:r>
          </a:p>
        </p:txBody>
      </p:sp>
      <p:sp>
        <p:nvSpPr>
          <p:cNvPr id="13323" name="TextBox 12"/>
          <p:cNvSpPr txBox="1">
            <a:spLocks noChangeArrowheads="1"/>
          </p:cNvSpPr>
          <p:nvPr/>
        </p:nvSpPr>
        <p:spPr bwMode="auto">
          <a:xfrm>
            <a:off x="5410200" y="5867400"/>
            <a:ext cx="2667000" cy="3698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Parasitic growth of plant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304800"/>
            <a:ext cx="5943600" cy="411163"/>
          </a:xfrm>
        </p:spPr>
        <p:txBody>
          <a:bodyPr/>
          <a:lstStyle/>
          <a:p>
            <a:pPr algn="l" eaLnBrk="1" hangingPunct="1"/>
            <a:r>
              <a:rPr lang="en-US" sz="2800" b="1" smtClean="0"/>
              <a:t> 3. Nutrient and Water Movement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§"/>
              <a:tabLst>
                <a:tab pos="1660525" algn="l"/>
                <a:tab pos="2292350" algn="l"/>
              </a:tabLst>
            </a:pPr>
            <a:r>
              <a:rPr lang="en-US" sz="2000" b="1" smtClean="0"/>
              <a:t>Diffusion</a:t>
            </a:r>
            <a:r>
              <a:rPr lang="en-US" sz="2000" smtClean="0"/>
              <a:t> – Movement of molecules (a substance) from a region of 	 high concentration to the region of low concentration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660525" algn="l"/>
                <a:tab pos="2292350" algn="l"/>
              </a:tabLst>
            </a:pPr>
            <a:endParaRPr lang="en-US" sz="20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  <a:tabLst>
                <a:tab pos="1660525" algn="l"/>
                <a:tab pos="2292350" algn="l"/>
              </a:tabLst>
            </a:pPr>
            <a:r>
              <a:rPr lang="en-US" sz="2000" b="1" smtClean="0"/>
              <a:t>Osmosis</a:t>
            </a:r>
            <a:r>
              <a:rPr lang="en-US" sz="2000" smtClean="0"/>
              <a:t> – Diffusion of water through differentially permeable 	membrane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  <a:tabLst>
                <a:tab pos="1660525" algn="l"/>
                <a:tab pos="2292350" algn="l"/>
              </a:tabLst>
            </a:pPr>
            <a:r>
              <a:rPr lang="en-US" sz="1800" smtClean="0"/>
              <a:t>	</a:t>
            </a:r>
            <a:r>
              <a:rPr lang="en-US" sz="1800" b="1" smtClean="0">
                <a:solidFill>
                  <a:srgbClr val="FF3300"/>
                </a:solidFill>
              </a:rPr>
              <a:t>Reverse osmosis (RO) water- purified water low in salt content</a:t>
            </a:r>
            <a:endParaRPr lang="en-US" sz="18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660525" algn="l"/>
                <a:tab pos="2292350" algn="l"/>
              </a:tabLst>
            </a:pPr>
            <a:endParaRPr lang="en-US" sz="20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  <a:tabLst>
                <a:tab pos="1660525" algn="l"/>
                <a:tab pos="2292350" algn="l"/>
              </a:tabLst>
            </a:pPr>
            <a:r>
              <a:rPr lang="en-US" sz="2000" b="1" smtClean="0"/>
              <a:t>Translocation</a:t>
            </a:r>
            <a:r>
              <a:rPr lang="en-US" sz="2000" smtClean="0"/>
              <a:t> – Movement of inorganic and organic solutes from 		one part to another part of the plant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  <a:tabLst>
                <a:tab pos="1660525" algn="l"/>
                <a:tab pos="2292350" algn="l"/>
              </a:tabLst>
            </a:pPr>
            <a:r>
              <a:rPr lang="en-US" sz="1800" smtClean="0"/>
              <a:t>	</a:t>
            </a:r>
            <a:r>
              <a:rPr lang="en-US" sz="1800" b="1" smtClean="0">
                <a:solidFill>
                  <a:srgbClr val="FF3300"/>
                </a:solidFill>
              </a:rPr>
              <a:t>Water conduction and mineral movement via xylem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  <a:tabLst>
                <a:tab pos="1660525" algn="l"/>
                <a:tab pos="2292350" algn="l"/>
              </a:tabLst>
            </a:pPr>
            <a:r>
              <a:rPr lang="en-US" sz="1800" b="1" smtClean="0">
                <a:solidFill>
                  <a:srgbClr val="FF3300"/>
                </a:solidFill>
              </a:rPr>
              <a:t>	Carbohydrate translocation through phloem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  <a:tabLst>
                <a:tab pos="1660525" algn="l"/>
                <a:tab pos="2292350" algn="l"/>
              </a:tabLst>
            </a:pPr>
            <a:endParaRPr lang="en-US" sz="18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  <a:tabLst>
                <a:tab pos="1660525" algn="l"/>
                <a:tab pos="2292350" algn="l"/>
              </a:tabLst>
            </a:pPr>
            <a:r>
              <a:rPr lang="en-US" sz="2000" b="1" smtClean="0"/>
              <a:t>Transpiration </a:t>
            </a:r>
            <a:r>
              <a:rPr lang="en-US" sz="2000" smtClean="0"/>
              <a:t>– Loss of water vapor from the leaf via stomata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  <a:tabLst>
                <a:tab pos="1660525" algn="l"/>
                <a:tab pos="2292350" algn="l"/>
              </a:tabLst>
            </a:pPr>
            <a:r>
              <a:rPr lang="en-US" sz="1800" b="1" smtClean="0"/>
              <a:t>Evaporation – </a:t>
            </a:r>
            <a:r>
              <a:rPr lang="en-US" sz="1800" smtClean="0"/>
              <a:t> Loss of water by vaporization </a:t>
            </a:r>
            <a:endParaRPr lang="en-US" sz="1800" b="1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  <a:tabLst>
                <a:tab pos="1660525" algn="l"/>
                <a:tab pos="2292350" algn="l"/>
              </a:tabLst>
            </a:pPr>
            <a:r>
              <a:rPr lang="en-US" sz="1800" b="1" smtClean="0"/>
              <a:t>Evapo-transpiration</a:t>
            </a:r>
            <a:r>
              <a:rPr lang="en-US" sz="2000" smtClean="0"/>
              <a:t> – </a:t>
            </a:r>
            <a:r>
              <a:rPr lang="en-US" sz="1800" smtClean="0"/>
              <a:t>Loss of water by evaporation and transpiration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304800"/>
            <a:ext cx="5943600" cy="411163"/>
          </a:xfrm>
        </p:spPr>
        <p:txBody>
          <a:bodyPr/>
          <a:lstStyle/>
          <a:p>
            <a:pPr algn="l" eaLnBrk="1" hangingPunct="1"/>
            <a:r>
              <a:rPr lang="en-US" sz="2800" b="1" smtClean="0"/>
              <a:t> V. Plant Respiration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486400"/>
          </a:xfrm>
        </p:spPr>
        <p:txBody>
          <a:bodyPr/>
          <a:lstStyle/>
          <a:p>
            <a:pPr marL="393700" indent="-393700" eaLnBrk="1" hangingPunct="1">
              <a:lnSpc>
                <a:spcPct val="80000"/>
              </a:lnSpc>
              <a:buFontTx/>
              <a:buAutoNum type="arabicPeriod"/>
              <a:tabLst>
                <a:tab pos="576263" algn="l"/>
                <a:tab pos="914400" algn="l"/>
                <a:tab pos="1082675" algn="l"/>
                <a:tab pos="1377950" algn="l"/>
                <a:tab pos="2054225" algn="l"/>
                <a:tab pos="2349500" algn="l"/>
                <a:tab pos="2517775" algn="l"/>
              </a:tabLst>
            </a:pPr>
            <a:r>
              <a:rPr lang="en-US" sz="2400" b="1" dirty="0" smtClean="0"/>
              <a:t>Reverse of Photosynthesis</a:t>
            </a:r>
          </a:p>
          <a:p>
            <a:pPr marL="393700" indent="-393700" eaLnBrk="1" hangingPunct="1">
              <a:lnSpc>
                <a:spcPct val="80000"/>
              </a:lnSpc>
              <a:buFontTx/>
              <a:buNone/>
              <a:tabLst>
                <a:tab pos="576263" algn="l"/>
                <a:tab pos="914400" algn="l"/>
                <a:tab pos="1082675" algn="l"/>
                <a:tab pos="1377950" algn="l"/>
                <a:tab pos="2054225" algn="l"/>
                <a:tab pos="2349500" algn="l"/>
                <a:tab pos="2517775" algn="l"/>
              </a:tabLst>
            </a:pPr>
            <a:r>
              <a:rPr lang="en-US" sz="2000" dirty="0" smtClean="0"/>
              <a:t>	</a:t>
            </a:r>
            <a:r>
              <a:rPr lang="en-US" sz="2000" b="1" dirty="0" smtClean="0"/>
              <a:t>The process of releasing energy, CO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 and water from organic materials by oxidation</a:t>
            </a:r>
          </a:p>
          <a:p>
            <a:pPr marL="393700" indent="-393700" eaLnBrk="1" hangingPunct="1">
              <a:lnSpc>
                <a:spcPct val="80000"/>
              </a:lnSpc>
              <a:buFontTx/>
              <a:buNone/>
              <a:tabLst>
                <a:tab pos="576263" algn="l"/>
                <a:tab pos="914400" algn="l"/>
                <a:tab pos="1082675" algn="l"/>
                <a:tab pos="1377950" algn="l"/>
                <a:tab pos="2054225" algn="l"/>
                <a:tab pos="2349500" algn="l"/>
                <a:tab pos="2517775" algn="l"/>
              </a:tabLst>
            </a:pPr>
            <a:r>
              <a:rPr lang="en-US" sz="2000" dirty="0" smtClean="0"/>
              <a:t>		</a:t>
            </a:r>
            <a:r>
              <a:rPr lang="en-US" sz="1800" b="1" dirty="0" smtClean="0">
                <a:solidFill>
                  <a:srgbClr val="FF3300"/>
                </a:solidFill>
                <a:sym typeface="Wingdings" pitchFamily="2" charset="2"/>
              </a:rPr>
              <a:t>C</a:t>
            </a:r>
            <a:r>
              <a:rPr lang="en-US" sz="1800" b="1" baseline="-12000" dirty="0" smtClean="0">
                <a:solidFill>
                  <a:srgbClr val="FF3300"/>
                </a:solidFill>
                <a:sym typeface="Wingdings" pitchFamily="2" charset="2"/>
              </a:rPr>
              <a:t>6</a:t>
            </a:r>
            <a:r>
              <a:rPr lang="en-US" sz="1800" b="1" dirty="0" smtClean="0">
                <a:solidFill>
                  <a:srgbClr val="FF3300"/>
                </a:solidFill>
                <a:sym typeface="Wingdings" pitchFamily="2" charset="2"/>
              </a:rPr>
              <a:t>H</a:t>
            </a:r>
            <a:r>
              <a:rPr lang="en-US" sz="1800" b="1" baseline="-12000" dirty="0" smtClean="0">
                <a:solidFill>
                  <a:srgbClr val="FF3300"/>
                </a:solidFill>
                <a:sym typeface="Wingdings" pitchFamily="2" charset="2"/>
              </a:rPr>
              <a:t>12</a:t>
            </a:r>
            <a:r>
              <a:rPr lang="en-US" sz="1800" b="1" dirty="0" smtClean="0">
                <a:solidFill>
                  <a:srgbClr val="FF3300"/>
                </a:solidFill>
                <a:sym typeface="Wingdings" pitchFamily="2" charset="2"/>
              </a:rPr>
              <a:t>O</a:t>
            </a:r>
            <a:r>
              <a:rPr lang="en-US" sz="1800" b="1" baseline="-12000" dirty="0" smtClean="0">
                <a:solidFill>
                  <a:srgbClr val="FF3300"/>
                </a:solidFill>
                <a:sym typeface="Wingdings" pitchFamily="2" charset="2"/>
              </a:rPr>
              <a:t>6</a:t>
            </a:r>
            <a:r>
              <a:rPr lang="en-US" sz="1800" b="1" dirty="0" smtClean="0">
                <a:solidFill>
                  <a:srgbClr val="FF3300"/>
                </a:solidFill>
                <a:sym typeface="Wingdings" pitchFamily="2" charset="2"/>
              </a:rPr>
              <a:t> + 6 O</a:t>
            </a:r>
            <a:r>
              <a:rPr lang="en-US" sz="1800" b="1" baseline="-12000" dirty="0" smtClean="0">
                <a:solidFill>
                  <a:srgbClr val="FF3300"/>
                </a:solidFill>
                <a:sym typeface="Wingdings" pitchFamily="2" charset="2"/>
              </a:rPr>
              <a:t>2</a:t>
            </a:r>
            <a:r>
              <a:rPr lang="en-US" sz="1800" b="1" dirty="0" smtClean="0">
                <a:solidFill>
                  <a:srgbClr val="FF3300"/>
                </a:solidFill>
                <a:sym typeface="Wingdings" pitchFamily="2" charset="2"/>
              </a:rPr>
              <a:t> </a:t>
            </a:r>
            <a:r>
              <a:rPr lang="en-US" sz="1800" b="1" dirty="0" smtClean="0">
                <a:solidFill>
                  <a:srgbClr val="FF3300"/>
                </a:solidFill>
                <a:cs typeface="Arial" charset="0"/>
              </a:rPr>
              <a:t>-----------►</a:t>
            </a:r>
            <a:r>
              <a:rPr lang="en-US" sz="1800" dirty="0" smtClean="0"/>
              <a:t> </a:t>
            </a:r>
            <a:r>
              <a:rPr lang="en-US" sz="1800" b="1" dirty="0" smtClean="0">
                <a:solidFill>
                  <a:srgbClr val="FF3300"/>
                </a:solidFill>
              </a:rPr>
              <a:t> 6 H</a:t>
            </a:r>
            <a:r>
              <a:rPr lang="en-US" sz="1800" b="1" baseline="-12000" dirty="0" smtClean="0">
                <a:solidFill>
                  <a:srgbClr val="FF3300"/>
                </a:solidFill>
              </a:rPr>
              <a:t>2</a:t>
            </a:r>
            <a:r>
              <a:rPr lang="en-US" sz="1800" b="1" dirty="0" smtClean="0">
                <a:solidFill>
                  <a:srgbClr val="FF3300"/>
                </a:solidFill>
              </a:rPr>
              <a:t>O  +  6 CO</a:t>
            </a:r>
            <a:r>
              <a:rPr lang="en-US" sz="1800" b="1" baseline="-12000" dirty="0" smtClean="0">
                <a:solidFill>
                  <a:srgbClr val="FF3300"/>
                </a:solidFill>
              </a:rPr>
              <a:t>2</a:t>
            </a:r>
            <a:r>
              <a:rPr lang="en-US" sz="2000" b="1" dirty="0" smtClean="0">
                <a:solidFill>
                  <a:srgbClr val="FF3300"/>
                </a:solidFill>
              </a:rPr>
              <a:t> </a:t>
            </a:r>
            <a:r>
              <a:rPr lang="en-US" sz="1800" b="1" dirty="0" smtClean="0">
                <a:solidFill>
                  <a:srgbClr val="FF3300"/>
                </a:solidFill>
              </a:rPr>
              <a:t>+ Energy</a:t>
            </a:r>
            <a:r>
              <a:rPr lang="en-US" sz="2000" dirty="0" smtClean="0"/>
              <a:t>	</a:t>
            </a:r>
          </a:p>
          <a:p>
            <a:pPr marL="393700" indent="-393700" eaLnBrk="1" hangingPunct="1">
              <a:lnSpc>
                <a:spcPct val="80000"/>
              </a:lnSpc>
              <a:buFontTx/>
              <a:buNone/>
              <a:tabLst>
                <a:tab pos="576263" algn="l"/>
                <a:tab pos="914400" algn="l"/>
                <a:tab pos="1082675" algn="l"/>
                <a:tab pos="1377950" algn="l"/>
                <a:tab pos="2054225" algn="l"/>
                <a:tab pos="2349500" algn="l"/>
                <a:tab pos="2517775" algn="l"/>
              </a:tabLst>
            </a:pPr>
            <a:endParaRPr lang="en-US" sz="2000" dirty="0" smtClean="0"/>
          </a:p>
          <a:p>
            <a:pPr marL="393700" indent="-393700" eaLnBrk="1" hangingPunct="1">
              <a:lnSpc>
                <a:spcPct val="80000"/>
              </a:lnSpc>
              <a:buFontTx/>
              <a:buNone/>
              <a:tabLst>
                <a:tab pos="576263" algn="l"/>
                <a:tab pos="914400" algn="l"/>
                <a:tab pos="1082675" algn="l"/>
                <a:tab pos="1377950" algn="l"/>
                <a:tab pos="2054225" algn="l"/>
                <a:tab pos="2349500" algn="l"/>
                <a:tab pos="2517775" algn="l"/>
              </a:tabLst>
            </a:pPr>
            <a:r>
              <a:rPr lang="en-US" sz="2000" dirty="0" smtClean="0"/>
              <a:t>2. </a:t>
            </a:r>
            <a:r>
              <a:rPr lang="en-US" sz="2400" b="1" dirty="0" smtClean="0"/>
              <a:t>Chemical Process</a:t>
            </a:r>
          </a:p>
          <a:p>
            <a:pPr marL="393700" indent="-393700" eaLnBrk="1" hangingPunct="1">
              <a:lnSpc>
                <a:spcPct val="80000"/>
              </a:lnSpc>
              <a:buFontTx/>
              <a:buNone/>
              <a:tabLst>
                <a:tab pos="576263" algn="l"/>
                <a:tab pos="914400" algn="l"/>
                <a:tab pos="1082675" algn="l"/>
                <a:tab pos="1377950" algn="l"/>
                <a:tab pos="2054225" algn="l"/>
                <a:tab pos="2349500" algn="l"/>
                <a:tab pos="2517775" algn="l"/>
              </a:tabLst>
            </a:pPr>
            <a:r>
              <a:rPr lang="en-US" sz="2000" dirty="0" smtClean="0"/>
              <a:t>	</a:t>
            </a:r>
            <a:r>
              <a:rPr lang="en-US" sz="2000" b="1" dirty="0" err="1" smtClean="0"/>
              <a:t>Glycolysis</a:t>
            </a:r>
            <a:r>
              <a:rPr lang="en-US" sz="2000" dirty="0" smtClean="0"/>
              <a:t> – Conversion of C</a:t>
            </a:r>
            <a:r>
              <a:rPr lang="en-US" sz="2000" baseline="-12000" dirty="0" smtClean="0"/>
              <a:t>6 </a:t>
            </a:r>
            <a:r>
              <a:rPr lang="en-US" sz="2000" dirty="0" smtClean="0"/>
              <a:t>sugars to CO</a:t>
            </a:r>
            <a:r>
              <a:rPr lang="en-US" sz="2000" b="1" baseline="-12000" dirty="0" smtClean="0"/>
              <a:t>2</a:t>
            </a:r>
            <a:r>
              <a:rPr lang="en-US" sz="2000" dirty="0" smtClean="0"/>
              <a:t> and </a:t>
            </a:r>
            <a:r>
              <a:rPr lang="en-US" sz="2000" dirty="0" err="1" smtClean="0"/>
              <a:t>pyruvic</a:t>
            </a:r>
            <a:r>
              <a:rPr lang="en-US" sz="2000" dirty="0" smtClean="0"/>
              <a:t> acid</a:t>
            </a:r>
          </a:p>
          <a:p>
            <a:pPr marL="393700" indent="-393700" eaLnBrk="1" hangingPunct="1">
              <a:lnSpc>
                <a:spcPct val="80000"/>
              </a:lnSpc>
              <a:buFontTx/>
              <a:buNone/>
              <a:tabLst>
                <a:tab pos="576263" algn="l"/>
                <a:tab pos="914400" algn="l"/>
                <a:tab pos="1082675" algn="l"/>
                <a:tab pos="1377950" algn="l"/>
                <a:tab pos="2054225" algn="l"/>
                <a:tab pos="2349500" algn="l"/>
                <a:tab pos="2517775" algn="l"/>
              </a:tabLst>
            </a:pPr>
            <a:r>
              <a:rPr lang="en-US" sz="2000" dirty="0" smtClean="0"/>
              <a:t>	</a:t>
            </a:r>
            <a:r>
              <a:rPr lang="en-US" sz="2000" b="1" dirty="0" smtClean="0"/>
              <a:t>Citric Acid Cycle</a:t>
            </a:r>
            <a:r>
              <a:rPr lang="en-US" sz="2000" dirty="0" smtClean="0"/>
              <a:t> (</a:t>
            </a:r>
            <a:r>
              <a:rPr lang="en-US" sz="2000" dirty="0" err="1" smtClean="0"/>
              <a:t>Kreb</a:t>
            </a:r>
            <a:r>
              <a:rPr lang="en-US" sz="2000" dirty="0" smtClean="0"/>
              <a:t> Cycle) – </a:t>
            </a:r>
            <a:r>
              <a:rPr lang="en-US" sz="2000" dirty="0" err="1" smtClean="0"/>
              <a:t>Oxydation</a:t>
            </a:r>
            <a:r>
              <a:rPr lang="en-US" sz="2000" dirty="0" smtClean="0"/>
              <a:t> of </a:t>
            </a:r>
            <a:r>
              <a:rPr lang="en-US" sz="2000" dirty="0" err="1" smtClean="0"/>
              <a:t>pyruvic</a:t>
            </a:r>
            <a:r>
              <a:rPr lang="en-US" sz="2000" dirty="0" smtClean="0"/>
              <a:t> acid to H</a:t>
            </a:r>
            <a:r>
              <a:rPr lang="en-US" sz="2000" baseline="20000" dirty="0" smtClean="0"/>
              <a:t>+,</a:t>
            </a:r>
            <a:r>
              <a:rPr lang="en-US" sz="2000" dirty="0" smtClean="0"/>
              <a:t> e</a:t>
            </a:r>
            <a:r>
              <a:rPr lang="en-US" sz="2000" baseline="30000" dirty="0" smtClean="0"/>
              <a:t>-</a:t>
            </a:r>
            <a:r>
              <a:rPr lang="en-US" sz="2000" dirty="0" smtClean="0"/>
              <a:t> and CO</a:t>
            </a:r>
            <a:r>
              <a:rPr lang="en-US" sz="2000" b="1" baseline="-12000" dirty="0" smtClean="0"/>
              <a:t>2</a:t>
            </a:r>
            <a:r>
              <a:rPr lang="en-US" sz="2000" dirty="0" smtClean="0"/>
              <a:t> (occurs in mitochondria)</a:t>
            </a:r>
          </a:p>
          <a:p>
            <a:pPr marL="393700" indent="-393700" eaLnBrk="1" hangingPunct="1">
              <a:lnSpc>
                <a:spcPct val="80000"/>
              </a:lnSpc>
              <a:buFontTx/>
              <a:buNone/>
              <a:tabLst>
                <a:tab pos="576263" algn="l"/>
                <a:tab pos="914400" algn="l"/>
                <a:tab pos="1082675" algn="l"/>
                <a:tab pos="1377950" algn="l"/>
                <a:tab pos="2054225" algn="l"/>
                <a:tab pos="2349500" algn="l"/>
                <a:tab pos="2517775" algn="l"/>
              </a:tabLst>
            </a:pPr>
            <a:endParaRPr lang="en-US" sz="2000" baseline="-12000" dirty="0" smtClean="0"/>
          </a:p>
          <a:p>
            <a:pPr marL="393700" indent="-393700" eaLnBrk="1" hangingPunct="1">
              <a:lnSpc>
                <a:spcPct val="80000"/>
              </a:lnSpc>
              <a:buFontTx/>
              <a:buNone/>
              <a:tabLst>
                <a:tab pos="576263" algn="l"/>
                <a:tab pos="914400" algn="l"/>
                <a:tab pos="1082675" algn="l"/>
                <a:tab pos="1377950" algn="l"/>
                <a:tab pos="2054225" algn="l"/>
                <a:tab pos="2349500" algn="l"/>
                <a:tab pos="2517775" algn="l"/>
              </a:tabLst>
            </a:pPr>
            <a:r>
              <a:rPr lang="en-US" sz="2000" dirty="0" smtClean="0"/>
              <a:t>3. </a:t>
            </a:r>
            <a:r>
              <a:rPr lang="en-US" sz="2400" b="1" dirty="0" smtClean="0"/>
              <a:t>The Q</a:t>
            </a:r>
            <a:r>
              <a:rPr lang="en-US" sz="2400" b="1" baseline="-10000" dirty="0" smtClean="0"/>
              <a:t>10</a:t>
            </a:r>
            <a:r>
              <a:rPr lang="en-US" sz="2000" baseline="-10000" dirty="0" smtClean="0"/>
              <a:t> </a:t>
            </a:r>
            <a:r>
              <a:rPr lang="en-US" sz="2000" dirty="0" smtClean="0"/>
              <a:t> </a:t>
            </a:r>
          </a:p>
          <a:p>
            <a:pPr marL="393700" indent="-393700" eaLnBrk="1" hangingPunct="1">
              <a:lnSpc>
                <a:spcPct val="80000"/>
              </a:lnSpc>
              <a:buFontTx/>
              <a:buNone/>
              <a:tabLst>
                <a:tab pos="576263" algn="l"/>
                <a:tab pos="914400" algn="l"/>
                <a:tab pos="1082675" algn="l"/>
                <a:tab pos="1377950" algn="l"/>
                <a:tab pos="2054225" algn="l"/>
                <a:tab pos="2349500" algn="l"/>
                <a:tab pos="2517775" algn="l"/>
              </a:tabLst>
            </a:pPr>
            <a:r>
              <a:rPr lang="en-US" sz="2400" dirty="0" smtClean="0"/>
              <a:t>	</a:t>
            </a:r>
            <a:r>
              <a:rPr lang="en-US" sz="2000" dirty="0" smtClean="0"/>
              <a:t>- </a:t>
            </a:r>
            <a:r>
              <a:rPr lang="en-US" sz="1800" b="1" dirty="0" smtClean="0"/>
              <a:t>The rate of respiration doubles when temperature rises 10 </a:t>
            </a:r>
            <a:r>
              <a:rPr lang="en-US" sz="1800" b="1" baseline="30000" dirty="0" err="1" smtClean="0"/>
              <a:t>o</a:t>
            </a:r>
            <a:r>
              <a:rPr lang="en-US" sz="1800" b="1" dirty="0" err="1" smtClean="0"/>
              <a:t>C</a:t>
            </a:r>
            <a:r>
              <a:rPr lang="en-US" sz="1800" b="1" dirty="0" smtClean="0"/>
              <a:t> (18 </a:t>
            </a:r>
            <a:r>
              <a:rPr lang="en-US" sz="1800" b="1" baseline="30000" dirty="0" err="1" smtClean="0"/>
              <a:t>o</a:t>
            </a:r>
            <a:r>
              <a:rPr lang="en-US" sz="1800" b="1" dirty="0" err="1" smtClean="0"/>
              <a:t>F</a:t>
            </a:r>
            <a:r>
              <a:rPr lang="en-US" sz="1800" b="1" dirty="0" smtClean="0"/>
              <a:t>)</a:t>
            </a:r>
          </a:p>
          <a:p>
            <a:pPr marL="393700" indent="-393700" eaLnBrk="1" hangingPunct="1">
              <a:lnSpc>
                <a:spcPct val="80000"/>
              </a:lnSpc>
              <a:buFontTx/>
              <a:buNone/>
              <a:tabLst>
                <a:tab pos="576263" algn="l"/>
                <a:tab pos="914400" algn="l"/>
                <a:tab pos="1082675" algn="l"/>
                <a:tab pos="1377950" algn="l"/>
                <a:tab pos="2054225" algn="l"/>
                <a:tab pos="2349500" algn="l"/>
                <a:tab pos="2517775" algn="l"/>
              </a:tabLst>
            </a:pPr>
            <a:r>
              <a:rPr lang="en-US" sz="1800" b="1" dirty="0" smtClean="0"/>
              <a:t>	-  Respiration can be reduced by lowering O</a:t>
            </a:r>
            <a:r>
              <a:rPr lang="en-US" sz="1800" b="1" baseline="-12000" dirty="0" smtClean="0"/>
              <a:t>2</a:t>
            </a:r>
            <a:r>
              <a:rPr lang="en-US" sz="1800" b="1" dirty="0" smtClean="0"/>
              <a:t>  and increasing CO</a:t>
            </a:r>
            <a:r>
              <a:rPr lang="en-US" sz="1800" b="1" baseline="-10000" dirty="0" smtClean="0"/>
              <a:t>2 </a:t>
            </a:r>
            <a:r>
              <a:rPr lang="en-US" sz="1800" b="1" dirty="0" smtClean="0"/>
              <a:t>     	concentrations</a:t>
            </a:r>
            <a:endParaRPr lang="en-US" sz="1800" b="1" baseline="-10000" dirty="0" smtClean="0"/>
          </a:p>
          <a:p>
            <a:pPr marL="393700" indent="-393700" eaLnBrk="1" hangingPunct="1">
              <a:lnSpc>
                <a:spcPct val="80000"/>
              </a:lnSpc>
              <a:buFontTx/>
              <a:buNone/>
              <a:tabLst>
                <a:tab pos="576263" algn="l"/>
                <a:tab pos="914400" algn="l"/>
                <a:tab pos="1082675" algn="l"/>
                <a:tab pos="1377950" algn="l"/>
                <a:tab pos="2054225" algn="l"/>
                <a:tab pos="2349500" algn="l"/>
                <a:tab pos="2517775" algn="l"/>
              </a:tabLst>
            </a:pPr>
            <a:r>
              <a:rPr lang="en-US" sz="1600" b="1" dirty="0" smtClean="0"/>
              <a:t>		</a:t>
            </a:r>
            <a:r>
              <a:rPr lang="en-US" sz="1800" b="1" dirty="0" smtClean="0">
                <a:solidFill>
                  <a:srgbClr val="FF3300"/>
                </a:solidFill>
              </a:rPr>
              <a:t>Application: 	a) </a:t>
            </a:r>
            <a:r>
              <a:rPr lang="en-US" sz="2000" b="1" dirty="0" smtClean="0">
                <a:solidFill>
                  <a:srgbClr val="FF3300"/>
                </a:solidFill>
              </a:rPr>
              <a:t>CO</a:t>
            </a:r>
            <a:r>
              <a:rPr lang="en-US" sz="2000" b="1" baseline="-12000" dirty="0" smtClean="0">
                <a:solidFill>
                  <a:srgbClr val="FF3300"/>
                </a:solidFill>
              </a:rPr>
              <a:t>2</a:t>
            </a:r>
            <a:r>
              <a:rPr lang="en-US" sz="2000" b="1" dirty="0" smtClean="0">
                <a:solidFill>
                  <a:srgbClr val="FF3300"/>
                </a:solidFill>
              </a:rPr>
              <a:t> storage</a:t>
            </a:r>
            <a:r>
              <a:rPr lang="en-US" sz="2000" dirty="0" smtClean="0">
                <a:solidFill>
                  <a:srgbClr val="FF3300"/>
                </a:solidFill>
              </a:rPr>
              <a:t> </a:t>
            </a:r>
            <a:r>
              <a:rPr lang="en-US" sz="2000" b="1" dirty="0" smtClean="0">
                <a:solidFill>
                  <a:srgbClr val="FF3300"/>
                </a:solidFill>
              </a:rPr>
              <a:t>of apples and pears</a:t>
            </a:r>
          </a:p>
          <a:p>
            <a:pPr marL="393700" indent="-393700" eaLnBrk="1" hangingPunct="1">
              <a:lnSpc>
                <a:spcPct val="80000"/>
              </a:lnSpc>
              <a:buFontTx/>
              <a:buNone/>
              <a:tabLst>
                <a:tab pos="576263" algn="l"/>
                <a:tab pos="914400" algn="l"/>
                <a:tab pos="1082675" algn="l"/>
                <a:tab pos="1377950" algn="l"/>
                <a:tab pos="2054225" algn="l"/>
                <a:tab pos="2349500" algn="l"/>
                <a:tab pos="2517775" algn="l"/>
              </a:tabLst>
            </a:pPr>
            <a:r>
              <a:rPr lang="en-US" sz="1800" b="1" dirty="0" smtClean="0">
                <a:solidFill>
                  <a:srgbClr val="FF3300"/>
                </a:solidFill>
              </a:rPr>
              <a:t>						b) Hypobaric storage of flowers and fruits</a:t>
            </a:r>
          </a:p>
          <a:p>
            <a:pPr marL="393700" indent="-393700" eaLnBrk="1" hangingPunct="1">
              <a:lnSpc>
                <a:spcPct val="80000"/>
              </a:lnSpc>
              <a:buFontTx/>
              <a:buNone/>
              <a:tabLst>
                <a:tab pos="576263" algn="l"/>
                <a:tab pos="914400" algn="l"/>
                <a:tab pos="1082675" algn="l"/>
                <a:tab pos="1377950" algn="l"/>
                <a:tab pos="2054225" algn="l"/>
                <a:tab pos="2349500" algn="l"/>
                <a:tab pos="2517775" algn="l"/>
              </a:tabLst>
            </a:pPr>
            <a:r>
              <a:rPr lang="en-US" sz="1800" b="1" dirty="0" smtClean="0">
                <a:solidFill>
                  <a:srgbClr val="FF3300"/>
                </a:solidFill>
              </a:rPr>
              <a:t>						    </a:t>
            </a:r>
            <a:r>
              <a:rPr lang="en-US" sz="1600" b="1" dirty="0" smtClean="0">
                <a:solidFill>
                  <a:srgbClr val="FF3300"/>
                </a:solidFill>
              </a:rPr>
              <a:t>(Low atmospheric pressure)</a:t>
            </a:r>
            <a:r>
              <a:rPr lang="en-US" sz="1800" b="1" dirty="0" smtClean="0">
                <a:solidFill>
                  <a:srgbClr val="FF3300"/>
                </a:solidFill>
              </a:rPr>
              <a:t>	</a:t>
            </a:r>
          </a:p>
          <a:p>
            <a:pPr marL="393700" indent="-393700" eaLnBrk="1" hangingPunct="1">
              <a:lnSpc>
                <a:spcPct val="80000"/>
              </a:lnSpc>
              <a:buFontTx/>
              <a:buNone/>
              <a:tabLst>
                <a:tab pos="576263" algn="l"/>
                <a:tab pos="914400" algn="l"/>
                <a:tab pos="1082675" algn="l"/>
                <a:tab pos="1377950" algn="l"/>
                <a:tab pos="2054225" algn="l"/>
                <a:tab pos="2349500" algn="l"/>
                <a:tab pos="2517775" algn="l"/>
              </a:tabLst>
            </a:pPr>
            <a:r>
              <a:rPr lang="en-US" sz="1800" b="1" dirty="0" smtClean="0">
                <a:solidFill>
                  <a:srgbClr val="FF3300"/>
                </a:solidFill>
              </a:rPr>
              <a:t>	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28600"/>
            <a:ext cx="4648200" cy="457200"/>
          </a:xfrm>
        </p:spPr>
        <p:txBody>
          <a:bodyPr/>
          <a:lstStyle/>
          <a:p>
            <a:pPr eaLnBrk="1" hangingPunct="1"/>
            <a:r>
              <a:rPr lang="en-US" sz="2800" b="1" smtClean="0"/>
              <a:t>VII. Plant Constituents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Carbohydrates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smtClean="0"/>
              <a:t>Monosaccharides - simple carbohydrates (pentose </a:t>
            </a:r>
            <a:r>
              <a:rPr lang="en-US" sz="2000" b="1" smtClean="0">
                <a:solidFill>
                  <a:srgbClr val="FF3300"/>
                </a:solidFill>
              </a:rPr>
              <a:t>C</a:t>
            </a:r>
            <a:r>
              <a:rPr lang="en-US" sz="2000" b="1" baseline="-18000" smtClean="0">
                <a:solidFill>
                  <a:srgbClr val="FF3300"/>
                </a:solidFill>
              </a:rPr>
              <a:t>5</a:t>
            </a:r>
            <a:r>
              <a:rPr lang="en-US" sz="2000" b="1" smtClean="0"/>
              <a:t>, 			      hexose </a:t>
            </a:r>
            <a:r>
              <a:rPr lang="en-US" sz="2000" b="1" smtClean="0">
                <a:solidFill>
                  <a:srgbClr val="FF3300"/>
                </a:solidFill>
              </a:rPr>
              <a:t>C</a:t>
            </a:r>
            <a:r>
              <a:rPr lang="en-US" sz="2000" b="1" baseline="-18000" smtClean="0">
                <a:solidFill>
                  <a:srgbClr val="FF3300"/>
                </a:solidFill>
              </a:rPr>
              <a:t>6</a:t>
            </a:r>
            <a:r>
              <a:rPr lang="en-US" sz="2000" b="1" smtClean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smtClean="0"/>
              <a:t>Disaccharides – maltose (glu-glu), sucrose (glu-fru) </a:t>
            </a:r>
            <a:r>
              <a:rPr lang="en-US" sz="2000" b="1" smtClean="0">
                <a:solidFill>
                  <a:srgbClr val="FF3300"/>
                </a:solidFill>
              </a:rPr>
              <a:t>C</a:t>
            </a:r>
            <a:r>
              <a:rPr lang="en-US" sz="2000" b="1" baseline="-14000" smtClean="0">
                <a:solidFill>
                  <a:srgbClr val="FF3300"/>
                </a:solidFill>
              </a:rPr>
              <a:t>12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smtClean="0"/>
              <a:t>Olygosaccharides -1-10 monosacchrides lined together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smtClean="0"/>
              <a:t>Polysaccharides – starch (poly glu), cellulose, 					    hemicellulose, insulin, etc.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Lipids </a:t>
            </a:r>
            <a:r>
              <a:rPr lang="en-US" sz="2000" smtClean="0"/>
              <a:t>(</a:t>
            </a:r>
            <a:r>
              <a:rPr lang="en-US" sz="2000" b="1" smtClean="0"/>
              <a:t>fats, phospholipids, waxes</a:t>
            </a:r>
            <a:r>
              <a:rPr lang="en-US" sz="2000" smtClean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Proteins </a:t>
            </a:r>
            <a:r>
              <a:rPr lang="en-US" sz="2000" b="1" smtClean="0"/>
              <a:t>(structural, soluble)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Aromatic Compounds </a:t>
            </a:r>
            <a:r>
              <a:rPr lang="en-US" sz="2000" b="1" smtClean="0"/>
              <a:t>(Vanillin, flavonoids)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Terpenoids and Steroids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Non-Protein Nitrogen Compounds </a:t>
            </a:r>
            <a:r>
              <a:rPr lang="en-US" sz="1800" b="1" smtClean="0"/>
              <a:t>(DNA, RNA, Bases)</a:t>
            </a:r>
            <a:endParaRPr lang="en-US" sz="2400" smtClean="0"/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Vitamins </a:t>
            </a:r>
            <a:r>
              <a:rPr lang="en-US" sz="2000" smtClean="0"/>
              <a:t>(</a:t>
            </a:r>
            <a:r>
              <a:rPr lang="en-US" sz="1800" b="1" smtClean="0"/>
              <a:t>Vitamin C, Thiamin B</a:t>
            </a:r>
            <a:r>
              <a:rPr lang="en-US" sz="1800" b="1" baseline="-14000" smtClean="0"/>
              <a:t>1</a:t>
            </a:r>
            <a:r>
              <a:rPr lang="en-US" sz="2000" smtClean="0"/>
              <a:t>)</a:t>
            </a:r>
          </a:p>
          <a:p>
            <a:pPr lvl="1" eaLnBrk="1" hangingPunct="1">
              <a:lnSpc>
                <a:spcPct val="90000"/>
              </a:lnSpc>
            </a:pPr>
            <a:endParaRPr lang="en-US" sz="2000" smtClean="0"/>
          </a:p>
          <a:p>
            <a:pPr lvl="1" eaLnBrk="1" hangingPunct="1">
              <a:lnSpc>
                <a:spcPct val="90000"/>
              </a:lnSpc>
            </a:pPr>
            <a:endParaRPr lang="en-US" sz="160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3088</TotalTime>
  <Words>580</Words>
  <Application>Microsoft PowerPoint</Application>
  <PresentationFormat>On-screen Show (4:3)</PresentationFormat>
  <Paragraphs>231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Default Design</vt:lpstr>
      <vt:lpstr>Flash Document</vt:lpstr>
      <vt:lpstr>Slide 1</vt:lpstr>
      <vt:lpstr>Slide 2</vt:lpstr>
      <vt:lpstr>How Do Plants Manufacture Their Own Food?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5.  Carbon Dioxide Compensation Point</vt:lpstr>
      <vt:lpstr>IV.  Nutrient Absorption and Translocation</vt:lpstr>
      <vt:lpstr>Heterotrophic (Parasitic) Plants</vt:lpstr>
      <vt:lpstr> 3. Nutrient and Water Movement</vt:lpstr>
      <vt:lpstr> V. Plant Respiration</vt:lpstr>
      <vt:lpstr>VII. Plant Constituents</vt:lpstr>
    </vt:vector>
  </TitlesOfParts>
  <Company>plantsciences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4. Growth and Metabolism</dc:title>
  <dc:creator>C Lee</dc:creator>
  <cp:lastModifiedBy>The School Of</cp:lastModifiedBy>
  <cp:revision>62</cp:revision>
  <dcterms:created xsi:type="dcterms:W3CDTF">2004-09-10T04:21:40Z</dcterms:created>
  <dcterms:modified xsi:type="dcterms:W3CDTF">2009-09-08T23:13:02Z</dcterms:modified>
</cp:coreProperties>
</file>