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9" r:id="rId3"/>
    <p:sldId id="271" r:id="rId4"/>
    <p:sldId id="260" r:id="rId5"/>
    <p:sldId id="269" r:id="rId6"/>
    <p:sldId id="270" r:id="rId7"/>
    <p:sldId id="272" r:id="rId8"/>
    <p:sldId id="273" r:id="rId9"/>
    <p:sldId id="274" r:id="rId10"/>
    <p:sldId id="275" r:id="rId11"/>
    <p:sldId id="276" r:id="rId12"/>
    <p:sldId id="278" r:id="rId13"/>
    <p:sldId id="279" r:id="rId14"/>
    <p:sldId id="277" r:id="rId1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D39"/>
    <a:srgbClr val="0000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1474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1813" y="4237038"/>
            <a:ext cx="5540375" cy="852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11797"/>
            <a:ext cx="7772400" cy="1470025"/>
          </a:xfrm>
        </p:spPr>
        <p:txBody>
          <a:bodyPr/>
          <a:lstStyle>
            <a:lvl1pPr>
              <a:defRPr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678792"/>
            <a:ext cx="6400800" cy="925459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75421C-9941-4D7B-9907-18E35491C93B}" type="datetime1">
              <a:rPr lang="en-US"/>
              <a:pPr>
                <a:defRPr/>
              </a:pPr>
              <a:t>7/1/2021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D9C6A5-E254-48E6-A5AD-CCE96CEEBA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642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6345238"/>
            <a:ext cx="1854200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212C8-9545-46B6-958E-396F150153D1}" type="datetime1">
              <a:rPr lang="en-US"/>
              <a:pPr>
                <a:defRPr/>
              </a:pPr>
              <a:t>7/1/2021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E41BFE-971A-42A8-B12F-9569F5E239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770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6345238"/>
            <a:ext cx="1854200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613BAB-4E23-4870-87C2-512432A5ABEF}" type="datetime1">
              <a:rPr lang="en-US"/>
              <a:pPr>
                <a:defRPr/>
              </a:pPr>
              <a:t>7/1/2021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0FC8A8-6B9D-4763-BC98-6867746140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894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6345238"/>
            <a:ext cx="1854200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  <a:lvl2pPr>
              <a:defRPr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2pPr>
            <a:lvl3pPr>
              <a:defRPr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3pPr>
            <a:lvl4pPr>
              <a:defRPr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4pPr>
            <a:lvl5pPr>
              <a:defRPr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940A9F-F74F-478B-AE46-7C8A6EBC0836}" type="datetime1">
              <a:rPr lang="en-US"/>
              <a:pPr>
                <a:defRPr/>
              </a:pPr>
              <a:t>7/1/2021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AE3383-AE0C-4CF3-9BF3-91324FF6F7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788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6345238"/>
            <a:ext cx="1854200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F8A7DC-A062-4C6C-A8B8-585F74B0CE23}" type="datetime1">
              <a:rPr lang="en-US"/>
              <a:pPr>
                <a:defRPr/>
              </a:pPr>
              <a:t>7/1/2021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A3FF29-0461-4133-B67C-36037B8572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278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6345238"/>
            <a:ext cx="1854200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400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2pPr>
            <a:lvl3pPr>
              <a:defRPr sz="2000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800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800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400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2pPr>
            <a:lvl3pPr>
              <a:defRPr sz="2000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800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800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F4DCF6-1FF6-4EBD-A66A-4C0B34EA520A}" type="datetime1">
              <a:rPr lang="en-US"/>
              <a:pPr>
                <a:defRPr/>
              </a:pPr>
              <a:t>7/1/2021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C192D9-CD1B-4B78-A763-78A11CB2DF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887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6345238"/>
            <a:ext cx="1854200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000" b="1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000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2pPr>
            <a:lvl3pPr>
              <a:defRPr sz="1800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600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600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000" b="1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000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2pPr>
            <a:lvl3pPr>
              <a:defRPr sz="1800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600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600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B076F7-08CE-4CB9-AED5-DB4087823D3A}" type="datetime1">
              <a:rPr lang="en-US"/>
              <a:pPr>
                <a:defRPr/>
              </a:pPr>
              <a:t>7/1/2021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79D81E-86C8-4E36-94CF-0E8BC34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944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6345238"/>
            <a:ext cx="1854200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787DDA-E8AC-468E-84B5-9A219E0CA6E0}" type="datetime1">
              <a:rPr lang="en-US"/>
              <a:pPr>
                <a:defRPr/>
              </a:pPr>
              <a:t>7/1/2021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70EA6E-7845-49B3-BFFE-DC8C592841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400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C8A1EC-7103-4056-BC90-12D83B8F8886}" type="datetime1">
              <a:rPr lang="en-US"/>
              <a:pPr>
                <a:defRPr/>
              </a:pPr>
              <a:t>7/1/2021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D438FF-4013-45B5-8819-B7A2D26FFA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880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6345238"/>
            <a:ext cx="1854200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800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2pPr>
            <a:lvl3pPr>
              <a:defRPr sz="2400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3pPr>
            <a:lvl4pPr>
              <a:defRPr sz="2000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4pPr>
            <a:lvl5pPr>
              <a:defRPr sz="2000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A13994-FB07-41CA-BE89-C76DE72BBBB1}" type="datetime1">
              <a:rPr lang="en-US"/>
              <a:pPr>
                <a:defRPr/>
              </a:pPr>
              <a:t>7/1/2021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6114B0-3471-49F5-A9EA-468C862B36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670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6345238"/>
            <a:ext cx="1854200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BC3E9D-1B11-40CE-80E8-E8E0EC4AB605}" type="datetime1">
              <a:rPr lang="en-US"/>
              <a:pPr>
                <a:defRPr/>
              </a:pPr>
              <a:t>7/1/2021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588020-6E26-4CBA-AD00-DBAAE23BE6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755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1938C557-4AAC-45D5-B14E-C69376E40CD9}" type="datetime1">
              <a:rPr lang="en-US"/>
              <a:pPr>
                <a:defRPr/>
              </a:pPr>
              <a:t>7/1/2021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D9D6EE03-282D-4972-8AA6-21880CE557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rgbClr val="004D39"/>
              </a:gs>
              <a:gs pos="100000">
                <a:schemeClr val="tx1"/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2" r:id="rId7"/>
    <p:sldLayoutId id="2147483719" r:id="rId8"/>
    <p:sldLayoutId id="2147483720" r:id="rId9"/>
    <p:sldLayoutId id="2147483721" r:id="rId10"/>
    <p:sldLayoutId id="2147483722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+mj-cs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685800" y="1011238"/>
            <a:ext cx="7772400" cy="1470025"/>
          </a:xfrm>
        </p:spPr>
        <p:txBody>
          <a:bodyPr/>
          <a:lstStyle/>
          <a:p>
            <a:pPr eaLnBrk="1" hangingPunct="1"/>
            <a:r>
              <a:rPr lang="en-US" altLang="en-US" dirty="0">
                <a:latin typeface="Arial" charset="0"/>
                <a:cs typeface="Arial" charset="0"/>
              </a:rPr>
              <a:t>How To Submit A Sample</a:t>
            </a:r>
          </a:p>
        </p:txBody>
      </p:sp>
      <p:sp>
        <p:nvSpPr>
          <p:cNvPr id="13315" name="Subtitle 2"/>
          <p:cNvSpPr>
            <a:spLocks noGrp="1"/>
          </p:cNvSpPr>
          <p:nvPr>
            <p:ph type="subTitle" idx="1"/>
          </p:nvPr>
        </p:nvSpPr>
        <p:spPr>
          <a:xfrm>
            <a:off x="1371600" y="2678113"/>
            <a:ext cx="6400800" cy="925512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NDSU Plant Diagnostic Lab</a:t>
            </a:r>
          </a:p>
          <a:p>
            <a:pPr eaLnBrk="1" hangingPunct="1"/>
            <a:endParaRPr lang="en-US" altLang="en-US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Shipping the sample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NDSU PDL has three addresses!</a:t>
            </a:r>
          </a:p>
          <a:p>
            <a:pPr marL="914400" lvl="1" indent="-457200">
              <a:buAutoNum type="arabicPeriod"/>
            </a:pPr>
            <a:r>
              <a:rPr lang="en-US" sz="2400" dirty="0"/>
              <a:t>A </a:t>
            </a:r>
            <a:r>
              <a:rPr lang="en-US" sz="2400" b="1" dirty="0"/>
              <a:t>walk-in</a:t>
            </a:r>
            <a:r>
              <a:rPr lang="en-US" sz="2400" dirty="0"/>
              <a:t> location (206 Waldron Hall, NDSU Campus)</a:t>
            </a:r>
          </a:p>
          <a:p>
            <a:pPr marL="914400" lvl="1" indent="-457200">
              <a:buAutoNum type="arabicPeriod"/>
            </a:pPr>
            <a:r>
              <a:rPr lang="en-US" sz="2400" dirty="0"/>
              <a:t>A </a:t>
            </a:r>
            <a:r>
              <a:rPr lang="en-US" sz="2400" b="1" dirty="0"/>
              <a:t>USPS</a:t>
            </a:r>
            <a:r>
              <a:rPr lang="en-US" sz="2400" dirty="0"/>
              <a:t> address that delivers to campus distribution</a:t>
            </a:r>
          </a:p>
          <a:p>
            <a:pPr marL="914400" lvl="1" indent="-457200">
              <a:buAutoNum type="arabicPeriod"/>
            </a:pPr>
            <a:r>
              <a:rPr lang="en-US" sz="2400" dirty="0"/>
              <a:t>A </a:t>
            </a:r>
            <a:r>
              <a:rPr lang="en-US" sz="2400" b="1" dirty="0"/>
              <a:t>shipping</a:t>
            </a:r>
            <a:r>
              <a:rPr lang="en-US" sz="2400" dirty="0"/>
              <a:t> address that delivers to the Plant Pathology Departmental Office</a:t>
            </a:r>
          </a:p>
        </p:txBody>
      </p:sp>
    </p:spTree>
    <p:extLst>
      <p:ext uri="{BB962C8B-B14F-4D97-AF65-F5344CB8AC3E}">
        <p14:creationId xmlns:p14="http://schemas.microsoft.com/office/powerpoint/2010/main" val="41553938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C:\Users\jesse.ostrander\Desktop\Shipping informaito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066800"/>
            <a:ext cx="4181475" cy="4694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64555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to expect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Unbiased, professional results</a:t>
            </a:r>
          </a:p>
          <a:p>
            <a:r>
              <a:rPr lang="en-US" sz="2000" dirty="0"/>
              <a:t>Formal report </a:t>
            </a:r>
          </a:p>
          <a:p>
            <a:r>
              <a:rPr lang="en-US" sz="2000" dirty="0"/>
              <a:t>Final diagnoses entered into national database (NPDN National Repository)</a:t>
            </a:r>
          </a:p>
          <a:p>
            <a:r>
              <a:rPr lang="en-US" sz="2000" dirty="0"/>
              <a:t>Turn around varies	</a:t>
            </a:r>
          </a:p>
          <a:p>
            <a:pPr lvl="1"/>
            <a:r>
              <a:rPr lang="en-US" sz="2000" dirty="0"/>
              <a:t>Easy/common samples during slow periods will be &gt; 1 week, or even same day!</a:t>
            </a:r>
          </a:p>
          <a:p>
            <a:pPr lvl="1"/>
            <a:r>
              <a:rPr lang="en-US" sz="2000" dirty="0"/>
              <a:t>Difficult samples during peak times may take up to 2 weeks; turnaround greatly increased by:	</a:t>
            </a:r>
          </a:p>
          <a:p>
            <a:pPr lvl="2"/>
            <a:r>
              <a:rPr lang="en-US" sz="1200" dirty="0"/>
              <a:t>Culturing slow growing organisms</a:t>
            </a:r>
          </a:p>
          <a:p>
            <a:pPr lvl="2"/>
            <a:r>
              <a:rPr lang="en-US" sz="1200" dirty="0"/>
              <a:t>Abiotic disorders which resemble disease – it takes time to eliminate the likelihood of a disease</a:t>
            </a:r>
          </a:p>
          <a:p>
            <a:pPr lvl="2"/>
            <a:r>
              <a:rPr lang="en-US" sz="1200" dirty="0"/>
              <a:t>Unusual samples; we will try to schedule a consultation with specialists who are in and out of the field/office throughout the summer</a:t>
            </a:r>
          </a:p>
          <a:p>
            <a:pPr lvl="1"/>
            <a:r>
              <a:rPr lang="en-US" sz="2000" dirty="0"/>
              <a:t>Never hesitate to contact us for a status update</a:t>
            </a:r>
          </a:p>
        </p:txBody>
      </p:sp>
    </p:spTree>
    <p:extLst>
      <p:ext uri="{BB962C8B-B14F-4D97-AF65-F5344CB8AC3E}">
        <p14:creationId xmlns:p14="http://schemas.microsoft.com/office/powerpoint/2010/main" val="25181807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jesse.ostrander\Desktop\Captur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8607" y="268942"/>
            <a:ext cx="4840123" cy="6247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55718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Words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Our main goal is to help you!</a:t>
            </a:r>
          </a:p>
          <a:p>
            <a:pPr lvl="1"/>
            <a:r>
              <a:rPr lang="en-US" sz="2000" dirty="0"/>
              <a:t>Following these guidelines will result in a higher quality sample which increases likelihood of us helping you</a:t>
            </a:r>
          </a:p>
          <a:p>
            <a:r>
              <a:rPr lang="en-US" sz="2400" dirty="0"/>
              <a:t>We aren't picky though – send us samples</a:t>
            </a:r>
          </a:p>
          <a:p>
            <a:r>
              <a:rPr lang="en-US" sz="2400" dirty="0"/>
              <a:t>More in-depth sample selection and shipping information on reverse of submission form and on our webpage under the “Submit a Sample” link (see slide 5)</a:t>
            </a:r>
          </a:p>
        </p:txBody>
      </p:sp>
    </p:spTree>
    <p:extLst>
      <p:ext uri="{BB962C8B-B14F-4D97-AF65-F5344CB8AC3E}">
        <p14:creationId xmlns:p14="http://schemas.microsoft.com/office/powerpoint/2010/main" val="492992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Selecting the Sample</a:t>
            </a:r>
            <a:endParaRPr lang="en-US" altLang="en-US" dirty="0">
              <a:latin typeface="Arial" charset="0"/>
              <a:cs typeface="Arial" charset="0"/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Pick both affected and unaffected tissue</a:t>
            </a:r>
          </a:p>
          <a:p>
            <a:r>
              <a:rPr lang="en-US" dirty="0"/>
              <a:t>Preferably, get the margin between the two</a:t>
            </a:r>
          </a:p>
          <a:p>
            <a:r>
              <a:rPr lang="en-US" dirty="0"/>
              <a:t>If plants are small, get some healthy, some declining, and some severely affected</a:t>
            </a:r>
          </a:p>
          <a:p>
            <a:pPr lvl="1"/>
            <a:r>
              <a:rPr lang="en-US" dirty="0"/>
              <a:t>It helps to see what the plant is supposed to look like</a:t>
            </a:r>
          </a:p>
          <a:p>
            <a:pPr lvl="1"/>
            <a:r>
              <a:rPr lang="en-US" dirty="0"/>
              <a:t>Send entire plant(s) whenever feasible</a:t>
            </a:r>
          </a:p>
          <a:p>
            <a:pPr eaLnBrk="1" hangingPunct="1"/>
            <a:endParaRPr lang="en-US" altLang="en-US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Selecting the Sample</a:t>
            </a:r>
          </a:p>
        </p:txBody>
      </p:sp>
      <p:pic>
        <p:nvPicPr>
          <p:cNvPr id="1026" name="Picture 2" descr="C:\Users\jesse.ostrander\Desktop\summer_patch2_lt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3233" y="1295400"/>
            <a:ext cx="6655013" cy="4991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val 3"/>
          <p:cNvSpPr/>
          <p:nvPr/>
        </p:nvSpPr>
        <p:spPr>
          <a:xfrm>
            <a:off x="3505200" y="2743200"/>
            <a:ext cx="1219200" cy="112395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800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Packing the Sample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Wrap foliage in </a:t>
            </a:r>
            <a:r>
              <a:rPr lang="en-US" u="sng" dirty="0"/>
              <a:t>DRY</a:t>
            </a:r>
            <a:r>
              <a:rPr lang="en-US" dirty="0"/>
              <a:t> paper towels</a:t>
            </a:r>
          </a:p>
          <a:p>
            <a:r>
              <a:rPr lang="en-US" dirty="0"/>
              <a:t>Wrap the roots in wet paper towels</a:t>
            </a:r>
          </a:p>
          <a:p>
            <a:pPr lvl="1"/>
            <a:r>
              <a:rPr lang="en-US" dirty="0"/>
              <a:t>Removing soil from roots can save you money on shipping and may improve sample quality</a:t>
            </a:r>
          </a:p>
          <a:p>
            <a:r>
              <a:rPr lang="en-US" dirty="0"/>
              <a:t>Put in sealed plastic bag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55249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Paperwork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Sample submission forms are available online</a:t>
            </a:r>
          </a:p>
          <a:p>
            <a:pPr marL="457200" lvl="1" indent="0">
              <a:buNone/>
            </a:pPr>
            <a:r>
              <a:rPr lang="en-US" dirty="0"/>
              <a:t>1. Visit our webpage to find link</a:t>
            </a:r>
          </a:p>
        </p:txBody>
      </p:sp>
      <p:pic>
        <p:nvPicPr>
          <p:cNvPr id="2050" name="Picture 2" descr="C:\Users\jesse.ostrander\Desktop\Diag Lab homepag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590800"/>
            <a:ext cx="7866736" cy="561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ight Arrow 3"/>
          <p:cNvSpPr/>
          <p:nvPr/>
        </p:nvSpPr>
        <p:spPr>
          <a:xfrm>
            <a:off x="457200" y="2729484"/>
            <a:ext cx="978408" cy="48463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1588008" y="4911280"/>
            <a:ext cx="978408" cy="48463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599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Sample Submission Form</a:t>
            </a:r>
          </a:p>
        </p:txBody>
      </p:sp>
      <p:pic>
        <p:nvPicPr>
          <p:cNvPr id="3074" name="Picture 2" descr="C:\Users\jesse.ostrander\Desktop\Submission For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228725"/>
            <a:ext cx="8799214" cy="6991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ight Arrow 3"/>
          <p:cNvSpPr/>
          <p:nvPr/>
        </p:nvSpPr>
        <p:spPr>
          <a:xfrm>
            <a:off x="3124200" y="4102608"/>
            <a:ext cx="978408" cy="318516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8123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Submission Form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Sample submission forms are available online</a:t>
            </a:r>
          </a:p>
          <a:p>
            <a:pPr marL="971550" lvl="1" indent="-514350">
              <a:buAutoNum type="arabicPeriod"/>
            </a:pPr>
            <a:r>
              <a:rPr lang="en-US" dirty="0"/>
              <a:t>Visit our webpage to find link</a:t>
            </a:r>
          </a:p>
          <a:p>
            <a:pPr marL="971550" lvl="1" indent="-514350">
              <a:buAutoNum type="arabicPeriod"/>
            </a:pPr>
            <a:r>
              <a:rPr lang="en-US" dirty="0"/>
              <a:t>Fill out basic information (the form is a fillable PDF but handwriting is accepted!)</a:t>
            </a:r>
          </a:p>
        </p:txBody>
      </p:sp>
    </p:spTree>
    <p:extLst>
      <p:ext uri="{BB962C8B-B14F-4D97-AF65-F5344CB8AC3E}">
        <p14:creationId xmlns:p14="http://schemas.microsoft.com/office/powerpoint/2010/main" val="16136815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Submission Form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Sample submission forms are available online</a:t>
            </a:r>
          </a:p>
          <a:p>
            <a:pPr marL="971550" lvl="1" indent="-514350">
              <a:buAutoNum type="arabicPeriod"/>
            </a:pPr>
            <a:r>
              <a:rPr lang="en-US" dirty="0"/>
              <a:t>Visit our webpage to find link</a:t>
            </a:r>
          </a:p>
          <a:p>
            <a:pPr marL="971550" lvl="1" indent="-514350">
              <a:buAutoNum type="arabicPeriod"/>
            </a:pPr>
            <a:r>
              <a:rPr lang="en-US" dirty="0"/>
              <a:t>Fill out basic information (the form is a fillable PDF but handwriting is accepted!)</a:t>
            </a:r>
          </a:p>
        </p:txBody>
      </p:sp>
      <p:pic>
        <p:nvPicPr>
          <p:cNvPr id="4098" name="Picture 2" descr="C:\Users\jesse.ostrander\Desktop\Lab Submission For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599" y="318407"/>
            <a:ext cx="5629275" cy="5974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981200" y="1600200"/>
            <a:ext cx="2586037" cy="1447800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981200" y="3962400"/>
            <a:ext cx="1674019" cy="893443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1002792" y="4400767"/>
            <a:ext cx="978408" cy="242316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181600" y="3305721"/>
            <a:ext cx="1371600" cy="732879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8036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Submission Form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Sample submission forms are available online</a:t>
            </a:r>
          </a:p>
          <a:p>
            <a:pPr marL="971550" lvl="1" indent="-514350">
              <a:buAutoNum type="arabicPeriod"/>
            </a:pPr>
            <a:r>
              <a:rPr lang="en-US" sz="2400" dirty="0"/>
              <a:t>Visit our webpage to find link</a:t>
            </a:r>
          </a:p>
          <a:p>
            <a:pPr marL="971550" lvl="1" indent="-514350">
              <a:buAutoNum type="arabicPeriod"/>
            </a:pPr>
            <a:r>
              <a:rPr lang="en-US" sz="2400" dirty="0"/>
              <a:t>Fill out basic information (the form is a fillable PDF but handwriting is accepted!)</a:t>
            </a:r>
          </a:p>
          <a:p>
            <a:pPr marL="971550" lvl="1" indent="-514350">
              <a:buAutoNum type="arabicPeriod"/>
            </a:pPr>
            <a:r>
              <a:rPr lang="en-US" sz="2400" dirty="0"/>
              <a:t>Write story or explain concerns on reverse side</a:t>
            </a:r>
          </a:p>
          <a:p>
            <a:pPr marL="971550" lvl="1" indent="-514350">
              <a:buAutoNum type="arabicPeriod"/>
            </a:pPr>
            <a:r>
              <a:rPr lang="en-US" sz="2400" dirty="0"/>
              <a:t>Don’t worry about filling out every section of the form </a:t>
            </a:r>
          </a:p>
          <a:p>
            <a:pPr marL="971550" lvl="1" indent="-514350">
              <a:buAutoNum type="arabicPeriod"/>
            </a:pPr>
            <a:r>
              <a:rPr lang="en-US" sz="2400" dirty="0"/>
              <a:t>DO. NOT. PUT. FORM. IN. BAG. WITH. SAMPLE. </a:t>
            </a:r>
            <a:r>
              <a:rPr lang="en-US" sz="2400">
                <a:sym typeface="Wingdings" panose="05000000000000000000" pitchFamily="2" charset="2"/>
              </a:rPr>
              <a:t> Thank you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49326266"/>
      </p:ext>
    </p:extLst>
  </p:cSld>
  <p:clrMapOvr>
    <a:masterClrMapping/>
  </p:clrMapOvr>
</p:sld>
</file>

<file path=ppt/theme/theme1.xml><?xml version="1.0" encoding="utf-8"?>
<a:theme xmlns:a="http://schemas.openxmlformats.org/drawingml/2006/main" name="ext-blend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00"/>
      </a:hlink>
      <a:folHlink>
        <a:srgbClr val="F7FE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ext-blend</Template>
  <TotalTime>29</TotalTime>
  <Words>464</Words>
  <Application>Microsoft Office PowerPoint</Application>
  <PresentationFormat>On-screen Show (4:3)</PresentationFormat>
  <Paragraphs>54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ＭＳ Ｐゴシック</vt:lpstr>
      <vt:lpstr>Arial</vt:lpstr>
      <vt:lpstr>Calibri</vt:lpstr>
      <vt:lpstr>Wingdings</vt:lpstr>
      <vt:lpstr>ext-blend</vt:lpstr>
      <vt:lpstr>How To Submit A Sample</vt:lpstr>
      <vt:lpstr>Selecting the Sample</vt:lpstr>
      <vt:lpstr>Selecting the Sample</vt:lpstr>
      <vt:lpstr>Packing the Sample</vt:lpstr>
      <vt:lpstr>Paperwork</vt:lpstr>
      <vt:lpstr>Sample Submission Form</vt:lpstr>
      <vt:lpstr>Submission Form</vt:lpstr>
      <vt:lpstr>Submission Form</vt:lpstr>
      <vt:lpstr>Submission Form</vt:lpstr>
      <vt:lpstr>Shipping the sample</vt:lpstr>
      <vt:lpstr>PowerPoint Presentation</vt:lpstr>
      <vt:lpstr>What to expect</vt:lpstr>
      <vt:lpstr>PowerPoint Presentation</vt:lpstr>
      <vt:lpstr>Final Words</vt:lpstr>
    </vt:vector>
  </TitlesOfParts>
  <Company>North Dakota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Submit A Sample</dc:title>
  <dc:creator>Jesse Ostrander</dc:creator>
  <cp:lastModifiedBy>Fuchs, Sonja</cp:lastModifiedBy>
  <cp:revision>5</cp:revision>
  <dcterms:created xsi:type="dcterms:W3CDTF">2016-06-03T15:19:46Z</dcterms:created>
  <dcterms:modified xsi:type="dcterms:W3CDTF">2021-07-01T17:00:34Z</dcterms:modified>
</cp:coreProperties>
</file>