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63" r:id="rId2"/>
    <p:sldId id="260" r:id="rId3"/>
    <p:sldId id="305" r:id="rId4"/>
    <p:sldId id="281" r:id="rId5"/>
    <p:sldId id="306" r:id="rId6"/>
    <p:sldId id="307" r:id="rId7"/>
    <p:sldId id="262" r:id="rId8"/>
    <p:sldId id="282" r:id="rId9"/>
    <p:sldId id="283" r:id="rId10"/>
    <p:sldId id="284" r:id="rId11"/>
    <p:sldId id="285" r:id="rId12"/>
    <p:sldId id="287" r:id="rId13"/>
    <p:sldId id="289" r:id="rId14"/>
    <p:sldId id="257" r:id="rId15"/>
    <p:sldId id="300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259" r:id="rId29"/>
    <p:sldId id="323" r:id="rId30"/>
    <p:sldId id="324" r:id="rId31"/>
    <p:sldId id="325" r:id="rId32"/>
    <p:sldId id="304" r:id="rId33"/>
    <p:sldId id="290" r:id="rId34"/>
    <p:sldId id="291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39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6612A-1058-4220-B270-4756A6F2629D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26BA-F167-44CE-AC7B-0F17A86E3B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2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7E276-DF14-4070-8E89-3959599649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4D173F-9ABC-4109-A4CE-273094B421F6}" type="slidenum">
              <a:rPr lang="en-US" smtClean="0"/>
              <a:pPr/>
              <a:t>30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BCECB5-79A2-43BE-968A-295B23171CA6}" type="slidenum">
              <a:rPr lang="en-US" smtClean="0"/>
              <a:pPr/>
              <a:t>31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39D95-702D-4C95-9C39-4B88A52E66E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C7258-F066-4CFF-9743-D8277900FB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54894A-1909-4781-886B-66D36D34FE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A0FC38-349E-4252-B36C-861A7A97224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3900-E8F8-4F3C-93A5-16E50706D4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F003A3-3023-48CF-BBFE-AF87C9F1D3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368597-03BA-4283-A43A-9897FBFD4C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2243DB-DB74-40AB-8BCF-73B308C7FB4D}" type="slidenum">
              <a:rPr lang="en-US" smtClean="0"/>
              <a:pPr/>
              <a:t>29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D8455B-E70A-4FFA-8077-01BE43751878}" type="datetimeFigureOut">
              <a:rPr lang="en-US" smtClean="0"/>
              <a:pPr/>
              <a:t>12/6/2010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83AA22-787E-4F7C-816F-0AC70B82014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su.nodak.edu/ndsu/about/#abou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esystems.com/WorldwideLocations/UnitedStates/" TargetMode="External"/><Relationship Id="rId13" Type="http://schemas.openxmlformats.org/officeDocument/2006/relationships/hyperlink" Target="http://www.burnsmcd.com/" TargetMode="External"/><Relationship Id="rId18" Type="http://schemas.openxmlformats.org/officeDocument/2006/relationships/hyperlink" Target="http://www.dhblattner.com/" TargetMode="External"/><Relationship Id="rId26" Type="http://schemas.openxmlformats.org/officeDocument/2006/relationships/hyperlink" Target="http://www.psns.navy.mil/" TargetMode="External"/><Relationship Id="rId3" Type="http://schemas.openxmlformats.org/officeDocument/2006/relationships/hyperlink" Target="http://www.alliedmachine.com/" TargetMode="External"/><Relationship Id="rId21" Type="http://schemas.openxmlformats.org/officeDocument/2006/relationships/hyperlink" Target="http://www.kfiengineers.com/" TargetMode="External"/><Relationship Id="rId34" Type="http://schemas.openxmlformats.org/officeDocument/2006/relationships/hyperlink" Target="http://www.uswaterservices.com/" TargetMode="External"/><Relationship Id="rId7" Type="http://schemas.openxmlformats.org/officeDocument/2006/relationships/hyperlink" Target="http://www.ae-solutions.com/" TargetMode="External"/><Relationship Id="rId12" Type="http://schemas.openxmlformats.org/officeDocument/2006/relationships/hyperlink" Target="http://www.bostonscientific.com/careers" TargetMode="External"/><Relationship Id="rId17" Type="http://schemas.openxmlformats.org/officeDocument/2006/relationships/hyperlink" Target="http://www.ndsu.nodak.edu/career_center/careerFair/src/www.cnh.com" TargetMode="External"/><Relationship Id="rId25" Type="http://schemas.openxmlformats.org/officeDocument/2006/relationships/hyperlink" Target="http://www.oshkoshtruckcorporation.com/" TargetMode="External"/><Relationship Id="rId33" Type="http://schemas.openxmlformats.org/officeDocument/2006/relationships/hyperlink" Target="http://www.cbp.gov/" TargetMode="External"/><Relationship Id="rId38" Type="http://schemas.openxmlformats.org/officeDocument/2006/relationships/hyperlink" Target="http://www.vermeerjobs.com/" TargetMode="External"/><Relationship Id="rId2" Type="http://schemas.openxmlformats.org/officeDocument/2006/relationships/hyperlink" Target="http://www.mnpower.com/" TargetMode="External"/><Relationship Id="rId16" Type="http://schemas.openxmlformats.org/officeDocument/2006/relationships/hyperlink" Target="http://www.cirrusdesign.com/" TargetMode="External"/><Relationship Id="rId20" Type="http://schemas.openxmlformats.org/officeDocument/2006/relationships/hyperlink" Target="http://www.johndeere.com/" TargetMode="External"/><Relationship Id="rId29" Type="http://schemas.openxmlformats.org/officeDocument/2006/relationships/hyperlink" Target="http://www.slb.com/care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ystalsugar.com/" TargetMode="External"/><Relationship Id="rId11" Type="http://schemas.openxmlformats.org/officeDocument/2006/relationships/hyperlink" Target="http://bobcat.com/" TargetMode="External"/><Relationship Id="rId24" Type="http://schemas.openxmlformats.org/officeDocument/2006/relationships/hyperlink" Target="http://www.odotjobs.com/" TargetMode="External"/><Relationship Id="rId32" Type="http://schemas.openxmlformats.org/officeDocument/2006/relationships/hyperlink" Target="http://www.interstates.com/" TargetMode="External"/><Relationship Id="rId37" Type="http://schemas.openxmlformats.org/officeDocument/2006/relationships/hyperlink" Target="http://www.valley-engineering.com/" TargetMode="External"/><Relationship Id="rId5" Type="http://schemas.openxmlformats.org/officeDocument/2006/relationships/hyperlink" Target="http://www.acipco.com/" TargetMode="External"/><Relationship Id="rId15" Type="http://schemas.openxmlformats.org/officeDocument/2006/relationships/hyperlink" Target="http://www.centralboiler.com/" TargetMode="External"/><Relationship Id="rId23" Type="http://schemas.openxmlformats.org/officeDocument/2006/relationships/hyperlink" Target="http://www.marvin.com/" TargetMode="External"/><Relationship Id="rId28" Type="http://schemas.openxmlformats.org/officeDocument/2006/relationships/hyperlink" Target="http://www.saint-gobain.com/" TargetMode="External"/><Relationship Id="rId36" Type="http://schemas.openxmlformats.org/officeDocument/2006/relationships/hyperlink" Target="http://www.ue-corp.com/" TargetMode="External"/><Relationship Id="rId10" Type="http://schemas.openxmlformats.org/officeDocument/2006/relationships/hyperlink" Target="http://www.bnsf.com/careers" TargetMode="External"/><Relationship Id="rId19" Type="http://schemas.openxmlformats.org/officeDocument/2006/relationships/hyperlink" Target="http://www.halliburton.com/" TargetMode="External"/><Relationship Id="rId31" Type="http://schemas.openxmlformats.org/officeDocument/2006/relationships/hyperlink" Target="http://www.steffes.com/" TargetMode="External"/><Relationship Id="rId4" Type="http://schemas.openxmlformats.org/officeDocument/2006/relationships/hyperlink" Target="http://www.amec.com/" TargetMode="External"/><Relationship Id="rId9" Type="http://schemas.openxmlformats.org/officeDocument/2006/relationships/hyperlink" Target="http://www.bakerhughes.com/" TargetMode="External"/><Relationship Id="rId14" Type="http://schemas.openxmlformats.org/officeDocument/2006/relationships/hyperlink" Target="http://www.cat.com/" TargetMode="External"/><Relationship Id="rId22" Type="http://schemas.openxmlformats.org/officeDocument/2006/relationships/hyperlink" Target="http://www.mortenson.com/" TargetMode="External"/><Relationship Id="rId27" Type="http://schemas.openxmlformats.org/officeDocument/2006/relationships/hyperlink" Target="http://www.rockwellcollins.com/" TargetMode="External"/><Relationship Id="rId30" Type="http://schemas.openxmlformats.org/officeDocument/2006/relationships/hyperlink" Target="http://www.securian.com/careers" TargetMode="External"/><Relationship Id="rId35" Type="http://schemas.openxmlformats.org/officeDocument/2006/relationships/hyperlink" Target="http://www.ups.com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http://www.braatencabinets.com/DESIGN/G-Logo-Inside.gif" TargetMode="External"/><Relationship Id="rId18" Type="http://schemas.openxmlformats.org/officeDocument/2006/relationships/image" Target="../media/image52.jpeg"/><Relationship Id="rId26" Type="http://schemas.openxmlformats.org/officeDocument/2006/relationships/image" Target="../media/image60.jpeg"/><Relationship Id="rId3" Type="http://schemas.openxmlformats.org/officeDocument/2006/relationships/image" Target="../media/image44.png"/><Relationship Id="rId21" Type="http://schemas.openxmlformats.org/officeDocument/2006/relationships/image" Target="../media/image55.jpeg"/><Relationship Id="rId7" Type="http://schemas.openxmlformats.org/officeDocument/2006/relationships/image" Target="http://www.dakotagrowers.com/images/logo.gif" TargetMode="External"/><Relationship Id="rId12" Type="http://schemas.openxmlformats.org/officeDocument/2006/relationships/image" Target="../media/image49.gif"/><Relationship Id="rId17" Type="http://schemas.openxmlformats.org/officeDocument/2006/relationships/image" Target="http://homeowner.integritywindows.com/media/images/BigLogo.jpg" TargetMode="External"/><Relationship Id="rId25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jpeg"/><Relationship Id="rId20" Type="http://schemas.openxmlformats.org/officeDocument/2006/relationships/image" Target="../media/image54.jpeg"/><Relationship Id="rId29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http://www.meritcare.com/images/templates/7B2E4B/mc_logo.gif" TargetMode="External"/><Relationship Id="rId24" Type="http://schemas.openxmlformats.org/officeDocument/2006/relationships/image" Target="../media/image58.jpeg"/><Relationship Id="rId32" Type="http://schemas.openxmlformats.org/officeDocument/2006/relationships/image" Target="../media/image66.png"/><Relationship Id="rId5" Type="http://schemas.openxmlformats.org/officeDocument/2006/relationships/image" Target="../media/image45.jpeg"/><Relationship Id="rId15" Type="http://schemas.openxmlformats.org/officeDocument/2006/relationships/image" Target="http://www.larl.org/header100.gif" TargetMode="External"/><Relationship Id="rId23" Type="http://schemas.openxmlformats.org/officeDocument/2006/relationships/image" Target="../media/image57.png"/><Relationship Id="rId28" Type="http://schemas.openxmlformats.org/officeDocument/2006/relationships/image" Target="../media/image62.jpe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http://www.swansonvitamins.com/images/LogoAboutUs.gif" TargetMode="External"/><Relationship Id="rId9" Type="http://schemas.openxmlformats.org/officeDocument/2006/relationships/image" Target="http://www.bobcat.com/images/onetoughanimal.gif" TargetMode="External"/><Relationship Id="rId14" Type="http://schemas.openxmlformats.org/officeDocument/2006/relationships/image" Target="../media/image50.gif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Relationship Id="rId30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http://www.zycon.com/images/CompanyLogos/220162.gif" TargetMode="External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81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17" Type="http://schemas.openxmlformats.org/officeDocument/2006/relationships/image" Target="../media/image80.gif"/><Relationship Id="rId2" Type="http://schemas.openxmlformats.org/officeDocument/2006/relationships/slideLayout" Target="../slideLayouts/slideLayout1.xml"/><Relationship Id="rId16" Type="http://schemas.openxmlformats.org/officeDocument/2006/relationships/image" Target="http://www.noridianmedicare.com/images/nas_logo.gif" TargetMode="External"/><Relationship Id="rId20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gif"/><Relationship Id="rId10" Type="http://schemas.openxmlformats.org/officeDocument/2006/relationships/image" Target="../media/image74.png"/><Relationship Id="rId19" Type="http://schemas.openxmlformats.org/officeDocument/2006/relationships/oleObject" Target="../embeddings/oleObject3.bin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18" Type="http://schemas.openxmlformats.org/officeDocument/2006/relationships/image" Target="../media/image97.gif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http://www.meritcare.com/images/templates/7B2E4B/mc_logo.gif" TargetMode="External"/><Relationship Id="rId18" Type="http://schemas.openxmlformats.org/officeDocument/2006/relationships/image" Target="../media/image104.png"/><Relationship Id="rId26" Type="http://schemas.openxmlformats.org/officeDocument/2006/relationships/image" Target="../media/image54.jpeg"/><Relationship Id="rId3" Type="http://schemas.openxmlformats.org/officeDocument/2006/relationships/image" Target="../media/image98.png"/><Relationship Id="rId21" Type="http://schemas.openxmlformats.org/officeDocument/2006/relationships/image" Target="http://homeowner.integritywindows.com/media/images/BigLogo.jpg" TargetMode="External"/><Relationship Id="rId34" Type="http://schemas.openxmlformats.org/officeDocument/2006/relationships/image" Target="http://www.zycon.com/images/CompanyLogos/220162.gif" TargetMode="External"/><Relationship Id="rId7" Type="http://schemas.openxmlformats.org/officeDocument/2006/relationships/image" Target="../media/image99.jpeg"/><Relationship Id="rId12" Type="http://schemas.openxmlformats.org/officeDocument/2006/relationships/image" Target="../media/image48.png"/><Relationship Id="rId17" Type="http://schemas.openxmlformats.org/officeDocument/2006/relationships/image" Target="http://www.noridianmedicare.com/images/nas_logo.gif" TargetMode="External"/><Relationship Id="rId25" Type="http://schemas.openxmlformats.org/officeDocument/2006/relationships/image" Target="../media/image105.emf"/><Relationship Id="rId33" Type="http://schemas.openxmlformats.org/officeDocument/2006/relationships/image" Target="../media/image10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3.png"/><Relationship Id="rId20" Type="http://schemas.openxmlformats.org/officeDocument/2006/relationships/image" Target="../media/image51.jpe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11" Type="http://schemas.openxmlformats.org/officeDocument/2006/relationships/image" Target="http://www.bobcat.com/images/onetoughanimal.gif" TargetMode="External"/><Relationship Id="rId24" Type="http://schemas.openxmlformats.org/officeDocument/2006/relationships/image" Target="../media/image81.png"/><Relationship Id="rId32" Type="http://schemas.openxmlformats.org/officeDocument/2006/relationships/image" Target="http://www.dakotagrowers.com/images/logo.gif" TargetMode="External"/><Relationship Id="rId5" Type="http://schemas.openxmlformats.org/officeDocument/2006/relationships/oleObject" Target="../embeddings/oleObject4.bin"/><Relationship Id="rId15" Type="http://schemas.openxmlformats.org/officeDocument/2006/relationships/image" Target="http://www.braatencabinets.com/DESIGN/G-Logo-Inside.gif" TargetMode="External"/><Relationship Id="rId23" Type="http://schemas.openxmlformats.org/officeDocument/2006/relationships/image" Target="../media/image53.png"/><Relationship Id="rId28" Type="http://schemas.openxmlformats.org/officeDocument/2006/relationships/hyperlink" Target="http://www.swansonvitamins.com/" TargetMode="External"/><Relationship Id="rId10" Type="http://schemas.openxmlformats.org/officeDocument/2006/relationships/image" Target="../media/image47.png"/><Relationship Id="rId19" Type="http://schemas.openxmlformats.org/officeDocument/2006/relationships/image" Target="http://www.larl.org/header100.gif" TargetMode="External"/><Relationship Id="rId31" Type="http://schemas.openxmlformats.org/officeDocument/2006/relationships/image" Target="../media/image106.png"/><Relationship Id="rId4" Type="http://schemas.openxmlformats.org/officeDocument/2006/relationships/image" Target="http://www.siouxmanufacturing.com/images/slogosmil.gif" TargetMode="External"/><Relationship Id="rId9" Type="http://schemas.openxmlformats.org/officeDocument/2006/relationships/image" Target="../media/image101.jpeg"/><Relationship Id="rId14" Type="http://schemas.openxmlformats.org/officeDocument/2006/relationships/image" Target="../media/image102.png"/><Relationship Id="rId22" Type="http://schemas.openxmlformats.org/officeDocument/2006/relationships/image" Target="../media/image52.jpeg"/><Relationship Id="rId27" Type="http://schemas.openxmlformats.org/officeDocument/2006/relationships/image" Target="../media/image55.jpeg"/><Relationship Id="rId30" Type="http://schemas.openxmlformats.org/officeDocument/2006/relationships/image" Target="http://www.swansonvitamins.com/images/LogoAboutUs.gif" TargetMode="External"/><Relationship Id="rId35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TtWRmmsHVE&amp;feature=channel&amp;fmt=8" TargetMode="External"/><Relationship Id="rId2" Type="http://schemas.openxmlformats.org/officeDocument/2006/relationships/hyperlink" Target="http://www.ndsu.edu/i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faKxg9-osd8&amp;fmt=8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su.edu/ndsu/im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1"/>
          </p:nvPr>
        </p:nvSpPr>
        <p:spPr>
          <a:xfrm>
            <a:off x="1143000" y="3505200"/>
            <a:ext cx="7239000" cy="213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2400" b="1" dirty="0" smtClean="0">
              <a:solidFill>
                <a:srgbClr val="00843C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4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North Dakota State University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57600"/>
            <a:ext cx="8229600" cy="76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6000" dirty="0" smtClean="0">
                <a:solidFill>
                  <a:srgbClr val="FFFF00"/>
                </a:solidFill>
              </a:rPr>
              <a:t>Industrial Engineering &amp; Management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Manufacturing Engineering</a:t>
            </a:r>
            <a:br>
              <a:rPr lang="en-US" sz="6000" dirty="0" smtClean="0">
                <a:solidFill>
                  <a:srgbClr val="FFFF00"/>
                </a:solidFill>
              </a:rPr>
            </a:br>
            <a:endParaRPr sz="60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1173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 smtClean="0">
                <a:latin typeface="Eras Demi ITC" pitchFamily="34" charset="0"/>
              </a:rPr>
              <a:t>Industrial Engineers make significant contributions to their employers by saving money while, at the same time, striving for a more pleasant workplace for fellow workers.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8800"/>
            <a:ext cx="7772400" cy="4343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400" dirty="0" smtClean="0"/>
              <a:t>Preparation for an IME major:</a:t>
            </a:r>
          </a:p>
          <a:p>
            <a:pPr lvl="2" eaLnBrk="1" hangingPunct="1"/>
            <a:r>
              <a:rPr lang="en-US" sz="2400" dirty="0" smtClean="0"/>
              <a:t>Two years of high school math</a:t>
            </a:r>
          </a:p>
          <a:p>
            <a:pPr lvl="2" eaLnBrk="1" hangingPunct="1"/>
            <a:r>
              <a:rPr lang="en-US" sz="2400" dirty="0" smtClean="0"/>
              <a:t>Two years of physics and chemistry</a:t>
            </a:r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sz="2400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sz="2400" dirty="0" smtClean="0"/>
              <a:t>Admission requirements:</a:t>
            </a:r>
          </a:p>
          <a:p>
            <a:pPr lvl="2"/>
            <a:r>
              <a:rPr lang="en-US" sz="2400" dirty="0" smtClean="0"/>
              <a:t>2.5 cumulative GPA</a:t>
            </a:r>
          </a:p>
          <a:p>
            <a:pPr lvl="2"/>
            <a:r>
              <a:rPr lang="en-US" sz="2400" dirty="0" smtClean="0"/>
              <a:t>21 ACT or 970 SAT score</a:t>
            </a:r>
          </a:p>
          <a:p>
            <a:pPr lvl="2"/>
            <a:r>
              <a:rPr lang="en-US" sz="2400" dirty="0" smtClean="0"/>
              <a:t>College preparatory courses (core classes)</a:t>
            </a:r>
          </a:p>
          <a:p>
            <a:pPr lvl="3"/>
            <a:r>
              <a:rPr lang="en-US" dirty="0" smtClean="0"/>
              <a:t>4 years of English</a:t>
            </a:r>
          </a:p>
          <a:p>
            <a:pPr lvl="3"/>
            <a:r>
              <a:rPr lang="en-US" dirty="0" smtClean="0"/>
              <a:t>3 years of Math (algebra I or higher)</a:t>
            </a:r>
          </a:p>
          <a:p>
            <a:pPr lvl="3"/>
            <a:r>
              <a:rPr lang="en-US" dirty="0" smtClean="0"/>
              <a:t>3 years of lab science</a:t>
            </a:r>
          </a:p>
          <a:p>
            <a:pPr lvl="3"/>
            <a:r>
              <a:rPr lang="en-US" dirty="0" smtClean="0"/>
              <a:t>3 years of social science</a:t>
            </a:r>
            <a:r>
              <a:rPr lang="en-US" sz="2200" dirty="0" smtClean="0"/>
              <a:t>	</a:t>
            </a:r>
          </a:p>
          <a:p>
            <a:pPr lvl="2" eaLnBrk="1" hangingPunct="1">
              <a:buFont typeface="Wingdings 2" pitchFamily="18" charset="2"/>
              <a:buNone/>
            </a:pPr>
            <a:r>
              <a:rPr lang="en-US" sz="2200" dirty="0" smtClean="0"/>
              <a:t>						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Eras Demi ITC" pitchFamily="34" charset="0"/>
              </a:rPr>
              <a:t>Manufacturing Engineering Program</a:t>
            </a:r>
            <a:r>
              <a:rPr lang="en-US" sz="2000" b="1" smtClean="0"/>
              <a:t/>
            </a:r>
            <a:br>
              <a:rPr lang="en-US" sz="2000" b="1" smtClean="0"/>
            </a:br>
            <a:endParaRPr lang="en-US" sz="2000" b="1" smtClean="0"/>
          </a:p>
        </p:txBody>
      </p:sp>
      <p:sp>
        <p:nvSpPr>
          <p:cNvPr id="37890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77724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Is all about the production of goods – from automobiles, tractors, and airplanes, to electronic and recreational products, sports equipment,  toys, to foodstuffs.</a:t>
            </a:r>
          </a:p>
          <a:p>
            <a:pPr eaLnBrk="1" hangingPunct="1"/>
            <a:r>
              <a:rPr lang="en-US" sz="2400" dirty="0" smtClean="0">
                <a:solidFill>
                  <a:srgbClr val="0070C0"/>
                </a:solidFill>
              </a:rPr>
              <a:t>NDSU is one of only nineteen universities offering this degree</a:t>
            </a:r>
          </a:p>
          <a:p>
            <a:pPr eaLnBrk="1" hangingPunct="1"/>
            <a:r>
              <a:rPr lang="en-US" sz="2400" dirty="0" smtClean="0"/>
              <a:t>MfgE major special interests:</a:t>
            </a:r>
          </a:p>
          <a:p>
            <a:pPr lvl="1"/>
            <a:r>
              <a:rPr lang="en-US" sz="2200" dirty="0" smtClean="0"/>
              <a:t>Electronics manufacturing</a:t>
            </a:r>
          </a:p>
          <a:p>
            <a:pPr lvl="1"/>
            <a:r>
              <a:rPr lang="en-US" sz="2200" dirty="0" smtClean="0"/>
              <a:t>Process engineering</a:t>
            </a:r>
          </a:p>
          <a:p>
            <a:pPr lvl="1"/>
            <a:r>
              <a:rPr lang="en-US" sz="2200" dirty="0" smtClean="0"/>
              <a:t>Production &amp; manufacturing systems engineering</a:t>
            </a:r>
          </a:p>
          <a:p>
            <a:pPr eaLnBrk="1" hangingPunct="1">
              <a:buFont typeface="Wingdings 2" pitchFamily="18" charset="2"/>
              <a:buNone/>
            </a:pPr>
            <a:endParaRPr lang="en-US" sz="2200" dirty="0" smtClean="0"/>
          </a:p>
          <a:p>
            <a:pPr lvl="1"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914400" y="274638"/>
            <a:ext cx="7772400" cy="868362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Eras Demi ITC" pitchFamily="34" charset="0"/>
              </a:rPr>
              <a:t>Project Management/Capstone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4400" y="1219200"/>
            <a:ext cx="7848600" cy="40386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400" smtClean="0"/>
              <a:t>Project Management/Capstone provides students with unique senior design experiences and may include students from various engineering programs, business, and facilities management.</a:t>
            </a:r>
          </a:p>
          <a:p>
            <a:pPr eaLnBrk="1" hangingPunct="1"/>
            <a:r>
              <a:rPr lang="en-US" sz="2400" smtClean="0"/>
              <a:t>The course is designed to draw on the skills and knowledge obtained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smtClean="0"/>
              <a:t>	throughout the students’ college careers.</a:t>
            </a:r>
          </a:p>
          <a:p>
            <a:pPr eaLnBrk="1" hangingPunct="1"/>
            <a:r>
              <a:rPr lang="en-US" sz="2400" smtClean="0"/>
              <a:t>Capstone project teams study real-world client problems, develop alternative solutions, and propose implementation strategies.</a:t>
            </a:r>
          </a:p>
          <a:p>
            <a:pPr eaLnBrk="1" hangingPunct="1"/>
            <a:r>
              <a:rPr lang="en-US" sz="2400" smtClean="0"/>
              <a:t>The selected project activities start during the second week of Spring semester.</a:t>
            </a:r>
          </a:p>
          <a:p>
            <a:pPr eaLnBrk="1" hangingPunct="1"/>
            <a:r>
              <a:rPr lang="en-US" sz="2400" smtClean="0"/>
              <a:t>The course concludes with the Capstone presentations and banquet during the last Thursday in April.</a:t>
            </a:r>
          </a:p>
          <a:p>
            <a:pPr eaLnBrk="1" hangingPunct="1"/>
            <a:endParaRPr lang="en-US" sz="240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924800" cy="1524000"/>
          </a:xfrm>
        </p:spPr>
        <p:txBody>
          <a:bodyPr/>
          <a:lstStyle/>
          <a:p>
            <a:pPr eaLnBrk="1" hangingPunct="1"/>
            <a:r>
              <a:rPr lang="en-US" sz="2400" smtClean="0"/>
              <a:t/>
            </a:r>
            <a:br>
              <a:rPr lang="en-US" sz="2400" smtClean="0"/>
            </a:br>
            <a:r>
              <a:rPr lang="en-US" sz="2400" b="1" smtClean="0">
                <a:latin typeface="Eras Demi ITC" pitchFamily="34" charset="0"/>
              </a:rPr>
              <a:t>Helping businesses with projects is intended to be a multidisciplinary course for senior-focused students designed to draw on their college careers.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7848600" cy="4724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smtClean="0"/>
              <a:t>The IME Department has a proven success record in working with regional businesses to study their industrial or manufacturing engineering problems, developing alternative solutions, and proposing implementation strategies. </a:t>
            </a:r>
          </a:p>
          <a:p>
            <a:pPr eaLnBrk="1" hangingPunct="1"/>
            <a:r>
              <a:rPr lang="en-US" sz="2400" smtClean="0"/>
              <a:t>Our research help organizations in:</a:t>
            </a:r>
          </a:p>
          <a:p>
            <a:pPr lvl="2" eaLnBrk="1" hangingPunct="1"/>
            <a:r>
              <a:rPr lang="en-US" sz="2400" smtClean="0"/>
              <a:t>Manufacturing</a:t>
            </a:r>
          </a:p>
          <a:p>
            <a:pPr lvl="2" eaLnBrk="1" hangingPunct="1"/>
            <a:r>
              <a:rPr lang="en-US" sz="2400" smtClean="0"/>
              <a:t>Retail</a:t>
            </a:r>
          </a:p>
          <a:p>
            <a:pPr lvl="2" eaLnBrk="1" hangingPunct="1"/>
            <a:r>
              <a:rPr lang="en-US" sz="2400" smtClean="0"/>
              <a:t>Healthcare</a:t>
            </a:r>
          </a:p>
          <a:p>
            <a:pPr lvl="2" eaLnBrk="1" hangingPunct="1"/>
            <a:r>
              <a:rPr lang="en-US" sz="2400" smtClean="0"/>
              <a:t>Distribution &amp; Supply chain</a:t>
            </a:r>
          </a:p>
          <a:p>
            <a:pPr lvl="2" eaLnBrk="1" hangingPunct="1"/>
            <a:r>
              <a:rPr lang="en-US" sz="2400" smtClean="0"/>
              <a:t>Packaging equipment</a:t>
            </a:r>
          </a:p>
          <a:p>
            <a:pPr lvl="2" eaLnBrk="1" hangingPunct="1"/>
            <a:r>
              <a:rPr lang="en-US" sz="2400" smtClean="0"/>
              <a:t>Food processing</a:t>
            </a:r>
          </a:p>
          <a:p>
            <a:pPr lvl="2" eaLnBrk="1" hangingPunct="1"/>
            <a:r>
              <a:rPr lang="en-US" sz="2400" smtClean="0"/>
              <a:t>Service</a:t>
            </a:r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220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04800" y="69709"/>
          <a:ext cx="8610600" cy="665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7542857" imgH="5830114" progId="AcroExch.Document.7">
                  <p:embed/>
                </p:oleObj>
              </mc:Choice>
              <mc:Fallback>
                <p:oleObj name="Acrobat Document" r:id="rId3" imgW="7542857" imgH="5830114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9709"/>
                        <a:ext cx="8610600" cy="6656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115425" y="371475"/>
            <a:ext cx="762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896100" y="552450"/>
            <a:ext cx="762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69709"/>
          <a:ext cx="8610600" cy="665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7542857" imgH="5830114" progId="AcroExch.Document.7">
                  <p:embed/>
                </p:oleObj>
              </mc:Choice>
              <mc:Fallback>
                <p:oleObj name="Acrobat Document" r:id="rId3" imgW="7542857" imgH="5830114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9709"/>
                        <a:ext cx="8610600" cy="6656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IME Laboratories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Manufacturing Lab</a:t>
            </a:r>
          </a:p>
          <a:p>
            <a:r>
              <a:rPr lang="en-US" dirty="0" smtClean="0"/>
              <a:t>Human Factors Lab</a:t>
            </a:r>
          </a:p>
          <a:p>
            <a:r>
              <a:rPr lang="en-US" dirty="0" smtClean="0"/>
              <a:t>Simulation Lab</a:t>
            </a:r>
          </a:p>
          <a:p>
            <a:r>
              <a:rPr lang="en-US" dirty="0" smtClean="0"/>
              <a:t>CNC Machining Lab</a:t>
            </a:r>
          </a:p>
          <a:p>
            <a:r>
              <a:rPr lang="en-US" dirty="0" smtClean="0"/>
              <a:t>Welding Lab</a:t>
            </a:r>
          </a:p>
          <a:p>
            <a:r>
              <a:rPr lang="en-US" dirty="0" smtClean="0"/>
              <a:t>Automation Lab</a:t>
            </a:r>
          </a:p>
          <a:p>
            <a:r>
              <a:rPr lang="en-US" dirty="0" smtClean="0"/>
              <a:t>Precision Manufacturing Lab</a:t>
            </a:r>
          </a:p>
          <a:p>
            <a:r>
              <a:rPr lang="en-US" dirty="0" smtClean="0"/>
              <a:t>Electronics Manufacturing Lab</a:t>
            </a:r>
          </a:p>
          <a:p>
            <a:r>
              <a:rPr lang="en-US" dirty="0" smtClean="0"/>
              <a:t>Rapid Prototyping Lab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My C Drive\Files\My Pictures\NDSU\Labs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3600" cy="3505200"/>
          </a:xfrm>
          <a:prstGeom prst="rect">
            <a:avLst/>
          </a:prstGeom>
          <a:noFill/>
        </p:spPr>
      </p:pic>
      <p:pic>
        <p:nvPicPr>
          <p:cNvPr id="41987" name="Picture 3" descr="C:\My C Drive\Files\My Pictures\NDSU\Labs\MVC-00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41988" name="Picture 4" descr="C:\My C Drive\Files\My Pictures\NDSU\Labs\MVC-00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6150"/>
            <a:ext cx="4572000" cy="3371850"/>
          </a:xfrm>
          <a:prstGeom prst="rect">
            <a:avLst/>
          </a:prstGeom>
          <a:noFill/>
        </p:spPr>
      </p:pic>
      <p:pic>
        <p:nvPicPr>
          <p:cNvPr id="6" name="Picture 5" descr="C:\My C Drive\Files\My Pictures\NDSU\S07\IME Department\MVC-011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My C Drive\Files\My Pictures\NDSU\S07\IME Department\MVC-007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My C Drive\Files\My Pictures\NDSU\S07\IME Department\pendants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C Drive\Files\My Pictures\NDSU\S07\IME Department\IMG_01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My C Drive\Files\My Pictures\NDSU\Labs\Picture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 C Drive\Files\My Pictures\NDSU\S07\IME Department\Manufacturing La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My C Drive\Files\My Pictures\NDSU\S07\IME Department\Scooter Improvmen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Eras Demi ITC" pitchFamily="34" charset="0"/>
              </a:rPr>
              <a:t>At </a:t>
            </a:r>
            <a:r>
              <a:rPr lang="en-US" sz="43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NDSU</a:t>
            </a: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endParaRPr lang="en-US" sz="2400" b="1" dirty="0" smtClean="0">
              <a:latin typeface="Eras Demi ITC" pitchFamily="34" charset="0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72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Nine academic units</a:t>
            </a: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1,500+</a:t>
            </a:r>
            <a:r>
              <a:rPr lang="en-US" sz="2800" dirty="0" smtClean="0"/>
              <a:t> staff &amp; </a:t>
            </a:r>
            <a:r>
              <a:rPr lang="en-US" dirty="0" smtClean="0">
                <a:solidFill>
                  <a:srgbClr val="0000FF"/>
                </a:solidFill>
              </a:rPr>
              <a:t>950+</a:t>
            </a:r>
            <a:r>
              <a:rPr lang="en-US" sz="2800" dirty="0" smtClean="0"/>
              <a:t> faculty</a:t>
            </a: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235</a:t>
            </a:r>
            <a:r>
              <a:rPr lang="en-US" sz="2800" dirty="0" smtClean="0"/>
              <a:t> undergraduate and graduate majors</a:t>
            </a:r>
          </a:p>
          <a:p>
            <a:pPr eaLnBrk="1" hangingPunct="1"/>
            <a:r>
              <a:rPr lang="en-US" sz="2800" dirty="0" smtClean="0"/>
              <a:t>Athletically and academically, NDSU competes successfully at the NCAA Division I level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For more information about NDSU visit</a:t>
            </a:r>
          </a:p>
          <a:p>
            <a:pPr lvl="1"/>
            <a:r>
              <a:rPr lang="en-US" dirty="0" smtClean="0">
                <a:hlinkClick r:id="rId3"/>
              </a:rPr>
              <a:t>http://www.ndsu.nodak.edu/ndsu/about/#about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 C Drive\Files\My Pictures\NDSU\S07\Feb Pics\DSCF03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My C Drive\Files\My Pictures\NDSU\S07\IME Department\Working on Simulati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My C Drive\Files\My Pictures\NDSU\S07\Feb Pics\DSCF03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408558"/>
            <a:ext cx="4600575" cy="344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My C Drive\Files\My Pictures\NDSU\S07\Feb Pics\DSCF03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1"/>
            <a:ext cx="4876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 C Drive\Files\My Pictures\NDSU\Labs\F06\440944-R1-14-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My C Drive\Files\My Pictures\NDSU\Labs\F06\440944-R1-13-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My C Drive\Files\My Pictures\NDSU\Labs\F06\440944-R1-10-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1"/>
            <a:ext cx="4876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My C Drive\Files\My Pictures\NDSU\Labs\F06\440944-R1-12-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 C Drive\Files\My Pictures\NDSU\Labs\F06\2006_1021IME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My C Drive\Files\My Pictures\NDSU\Labs\F06\2006_1020IME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My C Drive\Files\My Pictures\NDSU\Labs\F06\2006_1020IME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77903"/>
            <a:ext cx="4800600" cy="338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My C Drive\Files\My Pictures\NDSU\Labs\F06\2006_1021IME0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 C Drive\Files\My Pictures\NDSU\Labs\S10\DSCF16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My C Drive\Files\My Pictures\NDSU\Labs\S10\DSCF16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8006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My C Drive\Files\My Pictures\NDSU\Labs\S10\DSCF16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My C Drive\Files\My Pictures\NDSU\Labs\S10\DSCF16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352800"/>
            <a:ext cx="4343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SCHOLARSHIPS</a:t>
            </a:r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 Industrial &amp; Manufacturing Engineering Department</a:t>
            </a:r>
            <a:endParaRPr lang="en-US" sz="5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1295400"/>
          <a:ext cx="5181600" cy="5084697"/>
        </p:xfrm>
        <a:graphic>
          <a:graphicData uri="http://schemas.openxmlformats.org/drawingml/2006/table">
            <a:tbl>
              <a:tblPr/>
              <a:tblGrid>
                <a:gridCol w="4145280"/>
                <a:gridCol w="1036320"/>
              </a:tblGrid>
              <a:tr h="194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Scholarship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28" marR="578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Amount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28" marR="578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Gordon Heller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$1,060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Heller Family Charitable Trust Notebooks and IPods Scholarship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$4000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Dean Joseph Stanislao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$560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Frank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Biltonen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$460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Sch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Caterpillar Global Paving Sch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Frank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Mirgain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$140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Tau Beta Pi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$2,000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My C Drive\Files\My Pictures\NDSU\S10\Heller Scholarship\DSCF16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My C Drive\Files\My Pictures\NDSU\S10\Heller Scholarship\DSCF16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016" y="0"/>
            <a:ext cx="308698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My C Drive\Files\My Pictures\NDSU\S09\Heller Scholarship\DSCF14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0"/>
            <a:ext cx="308698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My C Drive\Files\My Pictures\NDSU\S10\Heller Scholarship\DSCF16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384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My C Drive\Files\My Pictures\NDSU\S09\Heller Scholarship\DSCF14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4384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C Drive\Files\My Pictures\NDSU\S06\Advisory Borad Meeting\IMG_00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4384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My C Drive\Files\My Pictures\NDSU\S06\Advisory Borad Meeting\IMG_00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482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My C Drive\Files\My Pictures\NDSU\S09\Heller Scholarship\DSCF149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7999" y="4648200"/>
            <a:ext cx="312420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My C Drive\Files\My Pictures\NDSU\S06\Advisory Borad Meeting\IMG_003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6482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Annual Employment Report</a:t>
            </a:r>
            <a:br>
              <a:rPr lang="en-US" sz="2800" dirty="0" smtClean="0"/>
            </a:br>
            <a:r>
              <a:rPr lang="en-US" sz="2800" dirty="0" smtClean="0"/>
              <a:t>Industrial Engineering &amp; Management Graduates</a:t>
            </a: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8" y="1405800"/>
          <a:ext cx="8839200" cy="3921687"/>
        </p:xfrm>
        <a:graphic>
          <a:graphicData uri="http://schemas.openxmlformats.org/drawingml/2006/table">
            <a:tbl>
              <a:tblPr/>
              <a:tblGrid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765731"/>
                <a:gridCol w="565975"/>
                <a:gridCol w="665853"/>
                <a:gridCol w="848964"/>
              </a:tblGrid>
              <a:tr h="2095389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Graduates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Male</a:t>
                      </a:r>
                      <a:endParaRPr lang="en-US" sz="2000" b="1" i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Female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Minority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Unable to Survey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Post Baccalaureate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&amp; Professional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Entering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Job Market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 Related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 Major/Minor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 Unrelated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 Major/Minor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Active in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Job Search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Percent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Salary Range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($1,000k)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Average-High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51-80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2008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52-59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2007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49-56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40-48-58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2005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89%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31-46-59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2004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43-48-55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Annual Employment Report</a:t>
            </a:r>
            <a:br>
              <a:rPr lang="en-US" sz="2800" dirty="0" smtClean="0"/>
            </a:br>
            <a:r>
              <a:rPr lang="en-US" sz="2800" dirty="0" smtClean="0"/>
              <a:t>Manufacturing Engineering Graduates</a:t>
            </a: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8" y="1405800"/>
          <a:ext cx="8839200" cy="3921687"/>
        </p:xfrm>
        <a:graphic>
          <a:graphicData uri="http://schemas.openxmlformats.org/drawingml/2006/table">
            <a:tbl>
              <a:tblPr/>
              <a:tblGrid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665853"/>
                <a:gridCol w="765731"/>
                <a:gridCol w="565975"/>
                <a:gridCol w="665853"/>
                <a:gridCol w="848964"/>
              </a:tblGrid>
              <a:tr h="2095389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Graduates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Male</a:t>
                      </a:r>
                      <a:endParaRPr lang="en-US" sz="2000" b="1" i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Female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Minority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Unable to Survey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Post Baccalaureate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&amp; Professional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Entering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Job Market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 Related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 Major/Minor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 Unrelated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 Major/Minor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Active in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Job Search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Percent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Employed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Salary Range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($1,000k)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Average-High</a:t>
                      </a:r>
                      <a:endParaRPr lang="en-US" sz="2000" b="1" i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2008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48-53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2007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51-60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40-48-58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2005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21-26-33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4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2004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33-47-55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4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14400"/>
          </a:xfrm>
          <a:noFill/>
          <a:ln/>
        </p:spPr>
        <p:txBody>
          <a:bodyPr/>
          <a:lstStyle/>
          <a:p>
            <a:r>
              <a:rPr lang="en-US" sz="3600" dirty="0"/>
              <a:t>Companies Hiring </a:t>
            </a:r>
            <a:r>
              <a:rPr lang="en-US" sz="3600" dirty="0" smtClean="0"/>
              <a:t>our Students</a:t>
            </a:r>
            <a:endParaRPr lang="en-US" sz="3600" dirty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4648200" cy="5029200"/>
          </a:xfrm>
        </p:spPr>
        <p:txBody>
          <a:bodyPr>
            <a:normAutofit fontScale="400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en-US" altLang="ko-KR" sz="1600" b="1" dirty="0">
                <a:ea typeface="굴림" charset="-127"/>
              </a:rPr>
              <a:t>	</a:t>
            </a:r>
            <a:r>
              <a:rPr lang="en-US" altLang="ko-KR" sz="4200" b="1" dirty="0" err="1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Allete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/Minnesota Power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Allied Machine &amp; Engineering Corporation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AMEC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5"/>
              </a:rPr>
              <a:t>American Cast Iron Pipe Company (ACIPCO)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6"/>
              </a:rPr>
              <a:t>American Crystal Sugar Company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7"/>
              </a:rPr>
              <a:t>Applied Engineering, Inc.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BAE Systems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9"/>
              </a:rPr>
              <a:t>Baker Hughes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0"/>
              </a:rPr>
              <a:t>BNSF Railway Company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1"/>
              </a:rPr>
              <a:t>Bobcat Company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2"/>
              </a:rPr>
              <a:t>Boston Scientific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3"/>
              </a:rPr>
              <a:t>Burns &amp; McDonnell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4"/>
              </a:rPr>
              <a:t>Caterpillar Inc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5"/>
              </a:rPr>
              <a:t>Central Boiler, Inc.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6"/>
              </a:rPr>
              <a:t>Cirrus Design Corporation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7"/>
              </a:rPr>
              <a:t>CNH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8"/>
              </a:rPr>
              <a:t>D.H. </a:t>
            </a:r>
            <a:r>
              <a:rPr lang="en-US" altLang="ko-KR" sz="4200" b="1" dirty="0" err="1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8"/>
              </a:rPr>
              <a:t>Blattner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8"/>
              </a:rPr>
              <a:t> &amp; Sons, Inc.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19"/>
              </a:rPr>
              <a:t>Halliburton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0"/>
              </a:rPr>
              <a:t>John Deere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err="1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1"/>
              </a:rPr>
              <a:t>Karges-Faulconbridge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1"/>
              </a:rPr>
              <a:t>, Inc.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2"/>
              </a:rPr>
              <a:t>M.A. </a:t>
            </a:r>
            <a:r>
              <a:rPr lang="en-US" altLang="ko-KR" sz="4200" b="1" dirty="0" err="1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2"/>
              </a:rPr>
              <a:t>Mortenson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2"/>
              </a:rPr>
              <a:t> Company</a:t>
            </a:r>
            <a: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altLang="ko-KR" sz="4200" b="1" dirty="0" smtClean="0">
                <a:solidFill>
                  <a:srgbClr val="7030A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ko-KR" sz="1600" dirty="0">
                <a:solidFill>
                  <a:schemeClr val="accent1">
                    <a:lumMod val="50000"/>
                  </a:schemeClr>
                </a:solidFill>
                <a:ea typeface="굴림" charset="-127"/>
              </a:rPr>
              <a:t/>
            </a:r>
            <a:br>
              <a:rPr lang="en-US" altLang="ko-KR" sz="1600" dirty="0">
                <a:solidFill>
                  <a:schemeClr val="accent1">
                    <a:lumMod val="50000"/>
                  </a:schemeClr>
                </a:solidFill>
                <a:ea typeface="굴림" charset="-127"/>
              </a:rPr>
            </a:b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495800" y="990600"/>
            <a:ext cx="464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1600" b="1" dirty="0">
                <a:ea typeface="굴림" charset="-127"/>
              </a:rPr>
              <a:t>	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3"/>
              </a:rPr>
              <a:t>Marvin Windows and Doors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4"/>
              </a:rPr>
              <a:t>Oregon Department of Transportation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5"/>
              </a:rPr>
              <a:t>Oshkosh Truck Corporation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6"/>
              </a:rPr>
              <a:t>Puget Sound Naval Shipyard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7"/>
              </a:rPr>
              <a:t>Rockwell Collins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8"/>
              </a:rPr>
              <a:t>Saint-Gobain Abrasives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9"/>
              </a:rPr>
              <a:t>Schlumberger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0"/>
              </a:rPr>
              <a:t>Securian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0"/>
              </a:rPr>
              <a:t> Financial Group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1"/>
              </a:rPr>
              <a:t>Steffes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1"/>
              </a:rPr>
              <a:t> Corporation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2"/>
              </a:rPr>
              <a:t>The Interstates Companies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3"/>
              </a:rPr>
              <a:t>U.S. Customs &amp; Border Protection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4"/>
              </a:rPr>
              <a:t>U.S. Water Services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5"/>
              </a:rPr>
              <a:t>UPS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6"/>
              </a:rPr>
              <a:t>Utility Engineering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7"/>
              </a:rPr>
              <a:t>Valley Engineering, Inc.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8"/>
              </a:rPr>
              <a:t>Vermeer</a:t>
            </a:r>
            <a:endParaRPr lang="en-US" altLang="ko-KR" sz="17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1700" b="1" u="sng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	</a:t>
            </a:r>
            <a:r>
              <a:rPr lang="en-US" altLang="ko-KR" sz="17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Walmart</a:t>
            </a:r>
            <a:r>
              <a:rPr lang="en-US" altLang="ko-KR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 </a:t>
            </a:r>
            <a: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/>
            </a:r>
            <a:br>
              <a:rPr lang="en-US" altLang="ko-KR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600" dirty="0">
                <a:ea typeface="굴림" charset="-127"/>
              </a:rPr>
              <a:t/>
            </a:r>
            <a:br>
              <a:rPr lang="en-US" altLang="ko-KR" sz="1600" dirty="0">
                <a:ea typeface="굴림" charset="-127"/>
              </a:rPr>
            </a:br>
            <a:endParaRPr 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http://www.swansonvitamins.com/images/LogoAboutUs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336800" y="2667001"/>
            <a:ext cx="1524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" y="461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216069" name="Picture 5" descr="Infinity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333" y="2743200"/>
            <a:ext cx="13716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2" name="Picture 8" descr="http://www.dakotagrowers.com/images/logo.gif"/>
          <p:cNvPicPr>
            <a:picLocks noChangeAspect="1" noChangeArrowheads="1"/>
          </p:cNvPicPr>
          <p:nvPr/>
        </p:nvPicPr>
        <p:blipFill>
          <a:blip r:embed="rId6" r:link="rId7" cstate="print"/>
          <a:srcRect b="8897"/>
          <a:stretch>
            <a:fillRect/>
          </a:stretch>
        </p:blipFill>
        <p:spPr bwMode="auto">
          <a:xfrm>
            <a:off x="508000" y="1752600"/>
            <a:ext cx="1143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3" name="Picture 9" descr="Bobcat - One Tough Animal"/>
          <p:cNvPicPr>
            <a:picLocks noChangeAspect="1" noChangeArrowheads="1"/>
          </p:cNvPicPr>
          <p:nvPr/>
        </p:nvPicPr>
        <p:blipFill>
          <a:blip r:embed="rId8" r:link="rId9" cstate="print"/>
          <a:srcRect l="1614" t="6042" r="1059" b="1703"/>
          <a:stretch>
            <a:fillRect/>
          </a:stretch>
        </p:blipFill>
        <p:spPr bwMode="auto">
          <a:xfrm>
            <a:off x="6942667" y="838201"/>
            <a:ext cx="17526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4" name="Picture 10" descr="http://www.meritcare.com/images/templates/7B2E4B/mc_logo.gif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609600" y="5867400"/>
            <a:ext cx="14478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5" name="Picture 11" descr="Home Improvement Project, Interior Design Service, Home Remodeling, Kitchens, Bathrooms, Entertainment Centers, Universal Design, Installation - Braaten Cabinets - Fargo, ND, North Dakota, Grand Forks, Jamestown"/>
          <p:cNvPicPr>
            <a:picLocks noChangeAspect="1"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575733" y="762001"/>
            <a:ext cx="12192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7" name="Picture 13" descr="http://www.larl.org/header100.gif"/>
          <p:cNvPicPr>
            <a:picLocks noChangeAspect="1" noChangeArrowheads="1"/>
          </p:cNvPicPr>
          <p:nvPr/>
        </p:nvPicPr>
        <p:blipFill>
          <a:blip r:embed="rId14" r:link="rId15" cstate="print"/>
          <a:srcRect l="1735" t="6389" r="83290" b="7454"/>
          <a:stretch>
            <a:fillRect/>
          </a:stretch>
        </p:blipFill>
        <p:spPr bwMode="auto">
          <a:xfrm>
            <a:off x="3352800" y="3657600"/>
            <a:ext cx="12192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8" name="Picture 14" descr="http://homeowner.integritywindows.com/media/images/BigLogo.jpg"/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5486400" y="3810000"/>
            <a:ext cx="16764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9" name="Picture 15" descr="SJE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29867" y="1828801"/>
            <a:ext cx="1828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0" name="Picture 16" descr="color logo 256"/>
          <p:cNvPicPr>
            <a:picLocks noChangeAspect="1" noChangeArrowheads="1"/>
          </p:cNvPicPr>
          <p:nvPr/>
        </p:nvPicPr>
        <p:blipFill>
          <a:blip r:embed="rId19" cstate="print"/>
          <a:srcRect b="-2187"/>
          <a:stretch>
            <a:fillRect/>
          </a:stretch>
        </p:blipFill>
        <p:spPr bwMode="auto">
          <a:xfrm>
            <a:off x="2819400" y="5715002"/>
            <a:ext cx="16764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2" name="Picture 18" descr="goodrich_logo"/>
          <p:cNvPicPr>
            <a:picLocks noChangeAspect="1" noChangeArrowheads="1"/>
          </p:cNvPicPr>
          <p:nvPr/>
        </p:nvPicPr>
        <p:blipFill>
          <a:blip r:embed="rId20" cstate="print"/>
          <a:srcRect l="4347" t="8139" r="5435" b="6976"/>
          <a:stretch>
            <a:fillRect/>
          </a:stretch>
        </p:blipFill>
        <p:spPr bwMode="auto">
          <a:xfrm>
            <a:off x="533400" y="3048000"/>
            <a:ext cx="14478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3" name="Picture 19" descr="Slide1"/>
          <p:cNvPicPr>
            <a:picLocks noChangeAspect="1" noChangeArrowheads="1"/>
          </p:cNvPicPr>
          <p:nvPr/>
        </p:nvPicPr>
        <p:blipFill>
          <a:blip r:embed="rId21" cstate="print"/>
          <a:srcRect r="43300" b="80933"/>
          <a:stretch>
            <a:fillRect/>
          </a:stretch>
        </p:blipFill>
        <p:spPr bwMode="auto">
          <a:xfrm>
            <a:off x="4707467" y="914400"/>
            <a:ext cx="1990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4" name="Picture 20" descr="Gremada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384800" y="2895600"/>
            <a:ext cx="1676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6" name="Picture 22" descr="wil-rich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233334" y="2209800"/>
            <a:ext cx="990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8" name="Picture 24" descr="Aldevron"/>
          <p:cNvPicPr>
            <a:picLocks noChangeAspect="1" noChangeArrowheads="1"/>
          </p:cNvPicPr>
          <p:nvPr/>
        </p:nvPicPr>
        <p:blipFill>
          <a:blip r:embed="rId24" cstate="print"/>
          <a:srcRect l="4256" t="31088" r="9929" b="25389"/>
          <a:stretch>
            <a:fillRect/>
          </a:stretch>
        </p:blipFill>
        <p:spPr bwMode="auto">
          <a:xfrm>
            <a:off x="2209800" y="4876800"/>
            <a:ext cx="19050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9" name="Picture 25" descr="CNH_Logo_News4"/>
          <p:cNvPicPr>
            <a:picLocks noChangeAspect="1" noChangeArrowheads="1"/>
          </p:cNvPicPr>
          <p:nvPr/>
        </p:nvPicPr>
        <p:blipFill>
          <a:blip r:embed="rId25" cstate="print"/>
          <a:srcRect l="18230"/>
          <a:stretch>
            <a:fillRect/>
          </a:stretch>
        </p:blipFill>
        <p:spPr bwMode="auto">
          <a:xfrm>
            <a:off x="7086601" y="5791200"/>
            <a:ext cx="1495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0" name="Picture 26" descr="BTD Manufacturing, Inc."/>
          <p:cNvPicPr>
            <a:picLocks noChangeAspect="1" noChangeArrowheads="1"/>
          </p:cNvPicPr>
          <p:nvPr/>
        </p:nvPicPr>
        <p:blipFill>
          <a:blip r:embed="rId26" cstate="print"/>
          <a:srcRect l="22414" t="18706" r="20689" b="12230"/>
          <a:stretch>
            <a:fillRect/>
          </a:stretch>
        </p:blipFill>
        <p:spPr bwMode="auto">
          <a:xfrm>
            <a:off x="5257801" y="5638800"/>
            <a:ext cx="1257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2" name="Picture 28" descr="SUGAR_SAND_LOGO-490x126"/>
          <p:cNvPicPr>
            <a:picLocks noChangeAspect="1" noChangeArrowheads="1"/>
          </p:cNvPicPr>
          <p:nvPr/>
        </p:nvPicPr>
        <p:blipFill>
          <a:blip r:embed="rId27" cstate="print"/>
          <a:srcRect l="6017" t="16728" r="9169" b="29739"/>
          <a:stretch>
            <a:fillRect/>
          </a:stretch>
        </p:blipFill>
        <p:spPr bwMode="auto">
          <a:xfrm>
            <a:off x="2404534" y="914401"/>
            <a:ext cx="2057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3" name="Picture 1" descr="http://www.bamfilmproductions.com/Arctic%20Cat%20Logo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57200" y="4876800"/>
            <a:ext cx="1536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4" name="Picture 30" descr="Company Logo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09601" y="3886200"/>
            <a:ext cx="1220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1" descr="C:\Documents and Settings\reza.maleki.CEANDSU.000\Local Settings\Temporary Internet Files\Content.Word\Logo - Midland Garage Door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201333" y="1828801"/>
            <a:ext cx="1828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1"/>
          <p:cNvPicPr>
            <a:picLocks noChangeAspect="1" noChangeArrowheads="1"/>
          </p:cNvPicPr>
          <p:nvPr/>
        </p:nvPicPr>
        <p:blipFill>
          <a:blip r:embed="rId31" cstate="print"/>
          <a:srcRect l="1773" r="3857" b="2238"/>
          <a:stretch>
            <a:fillRect/>
          </a:stretch>
        </p:blipFill>
        <p:spPr bwMode="auto">
          <a:xfrm>
            <a:off x="4648200" y="4876800"/>
            <a:ext cx="1943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416800" y="4114801"/>
            <a:ext cx="11207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7112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 of regional companies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 interact with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848600" cy="517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3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NDSU Campus Overview</a:t>
            </a: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endParaRPr lang="en-US" sz="2400" b="1" dirty="0" smtClean="0">
              <a:latin typeface="Eras Demi ITC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" y="461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3075" name="Picture 56" descr="Slid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0"/>
            <a:ext cx="2051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733" y="2362200"/>
            <a:ext cx="1971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878667" y="4572001"/>
            <a:ext cx="1438275" cy="758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-360" dirty="0">
                <a:ln w="9525" algn="ctr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entury Gothic"/>
              </a:rPr>
              <a:t>fac</a:t>
            </a:r>
          </a:p>
        </p:txBody>
      </p:sp>
      <p:pic>
        <p:nvPicPr>
          <p:cNvPr id="3078" name="Picture 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6670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505200"/>
            <a:ext cx="990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3067" y="914400"/>
            <a:ext cx="21669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70"/>
          <p:cNvPicPr>
            <a:picLocks noChangeAspect="1" noChangeArrowheads="1"/>
          </p:cNvPicPr>
          <p:nvPr/>
        </p:nvPicPr>
        <p:blipFill>
          <a:blip r:embed="rId9" cstate="print"/>
          <a:srcRect l="5502" t="3247" r="6219" b="9416"/>
          <a:stretch>
            <a:fillRect/>
          </a:stretch>
        </p:blipFill>
        <p:spPr bwMode="auto">
          <a:xfrm>
            <a:off x="6172200" y="3200400"/>
            <a:ext cx="124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3429000"/>
            <a:ext cx="27670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72" descr="gem"/>
          <p:cNvPicPr>
            <a:picLocks noChangeAspect="1" noChangeArrowheads="1"/>
          </p:cNvPicPr>
          <p:nvPr/>
        </p:nvPicPr>
        <p:blipFill>
          <a:blip r:embed="rId11" cstate="print"/>
          <a:srcRect t="10345" b="12070"/>
          <a:stretch>
            <a:fillRect/>
          </a:stretch>
        </p:blipFill>
        <p:spPr bwMode="auto">
          <a:xfrm>
            <a:off x="7349067" y="4419601"/>
            <a:ext cx="114300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73" descr="O'Day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0600" y="4495800"/>
            <a:ext cx="1435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74" descr="Pan O Gold"/>
          <p:cNvPicPr>
            <a:picLocks noChangeAspect="1" noChangeArrowheads="1"/>
          </p:cNvPicPr>
          <p:nvPr/>
        </p:nvPicPr>
        <p:blipFill>
          <a:blip r:embed="rId13" cstate="print"/>
          <a:srcRect l="5302" t="22974" r="7954" b="14865"/>
          <a:stretch>
            <a:fillRect/>
          </a:stretch>
        </p:blipFill>
        <p:spPr bwMode="auto">
          <a:xfrm>
            <a:off x="1984376" y="1600200"/>
            <a:ext cx="1997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75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04267" y="990600"/>
            <a:ext cx="1146175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11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 of regional companies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 interact with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2" descr="Noridian Administrative Services"/>
          <p:cNvPicPr>
            <a:picLocks noChangeAspect="1" noChangeArrowheads="1"/>
          </p:cNvPicPr>
          <p:nvPr/>
        </p:nvPicPr>
        <p:blipFill>
          <a:blip r:embed="rId15" r:link="rId16" cstate="print"/>
          <a:srcRect b="19638"/>
          <a:stretch>
            <a:fillRect/>
          </a:stretch>
        </p:blipFill>
        <p:spPr bwMode="auto">
          <a:xfrm>
            <a:off x="575734" y="5638800"/>
            <a:ext cx="1447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http://www.zycon.com/images/CompanyLogos/220162.gif"/>
          <p:cNvPicPr>
            <a:picLocks noChangeAspect="1" noChangeArrowheads="1"/>
          </p:cNvPicPr>
          <p:nvPr/>
        </p:nvPicPr>
        <p:blipFill>
          <a:blip r:embed="rId17" r:link="rId18" cstate="print"/>
          <a:srcRect/>
          <a:stretch>
            <a:fillRect/>
          </a:stretch>
        </p:blipFill>
        <p:spPr bwMode="auto">
          <a:xfrm>
            <a:off x="5926667" y="5791200"/>
            <a:ext cx="1447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068" name="Object 4"/>
          <p:cNvGraphicFramePr>
            <a:graphicFrameLocks noChangeAspect="1"/>
          </p:cNvGraphicFramePr>
          <p:nvPr/>
        </p:nvGraphicFramePr>
        <p:xfrm>
          <a:off x="7349067" y="1752601"/>
          <a:ext cx="129540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Photo Editor Photo" r:id="rId19" imgW="1504762" imgH="1419048" progId="">
                  <p:embed/>
                </p:oleObj>
              </mc:Choice>
              <mc:Fallback>
                <p:oleObj name="Photo Editor Photo" r:id="rId19" imgW="1504762" imgH="141904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067" y="1752601"/>
                        <a:ext cx="1295400" cy="122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7" descr="DeeLogo_S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52800" y="5715000"/>
            <a:ext cx="12954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" y="461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4099" name="Picture 2" descr="http://www.mdgardens.com/NewSite/Toro_logo.jpg"/>
          <p:cNvPicPr>
            <a:picLocks noChangeAspect="1" noChangeArrowheads="1"/>
          </p:cNvPicPr>
          <p:nvPr/>
        </p:nvPicPr>
        <p:blipFill>
          <a:blip r:embed="rId3" cstate="print"/>
          <a:srcRect t="8667" b="9048"/>
          <a:stretch>
            <a:fillRect/>
          </a:stretch>
        </p:blipFill>
        <p:spPr bwMode="auto">
          <a:xfrm>
            <a:off x="237067" y="5638800"/>
            <a:ext cx="1536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http://www.phoeintl.com/images/interface/logo_phoenix_ol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990600"/>
            <a:ext cx="27638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http://www.brethrenbenefittrust.com/Insurance%20Page/blue-cross-blue-shield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333" y="1905001"/>
            <a:ext cx="20383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1" descr="http://www.norcosoccerclub.com/images/images/1/0/jennio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4267" y="2286001"/>
            <a:ext cx="18669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533" y="3581400"/>
            <a:ext cx="2141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4" descr="http://www.yesroanoke.com/newsletter/Dec07/05-12-06/images/TectonLogo.gif"/>
          <p:cNvPicPr>
            <a:picLocks noChangeAspect="1" noChangeArrowheads="1"/>
          </p:cNvPicPr>
          <p:nvPr/>
        </p:nvPicPr>
        <p:blipFill>
          <a:blip r:embed="rId8" cstate="print"/>
          <a:srcRect l="2667"/>
          <a:stretch>
            <a:fillRect/>
          </a:stretch>
        </p:blipFill>
        <p:spPr bwMode="auto">
          <a:xfrm>
            <a:off x="5715001" y="838202"/>
            <a:ext cx="2781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6" descr="http://www.erincaton.ca/blog/wp-content/uploads/2009/01/ups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1905000"/>
            <a:ext cx="13414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8" descr="http://i.zdnet.com/blogs/hp-logo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810002"/>
            <a:ext cx="16764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22" descr="http://www.airtour.com.cn/aggrow/img/log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88267" y="3657600"/>
            <a:ext cx="2219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4" descr="http://www.rubbertracksusa.com/Loegering/images/loegering_logo_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00200" y="4800600"/>
            <a:ext cx="2597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26" descr="http://my.packexpo.com/companyfiles/38341/brenton_logo_050206.jpg"/>
          <p:cNvPicPr>
            <a:picLocks noChangeAspect="1" noChangeArrowheads="1"/>
          </p:cNvPicPr>
          <p:nvPr/>
        </p:nvPicPr>
        <p:blipFill>
          <a:blip r:embed="rId13" cstate="print"/>
          <a:srcRect t="10417" b="16667"/>
          <a:stretch>
            <a:fillRect/>
          </a:stretch>
        </p:blipFill>
        <p:spPr bwMode="auto">
          <a:xfrm>
            <a:off x="5046133" y="5334000"/>
            <a:ext cx="182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28" descr="http://www.teamindustries.com/images/team-logo.jpg"/>
          <p:cNvPicPr>
            <a:picLocks noChangeAspect="1" noChangeArrowheads="1"/>
          </p:cNvPicPr>
          <p:nvPr/>
        </p:nvPicPr>
        <p:blipFill>
          <a:blip r:embed="rId14" cstate="print"/>
          <a:srcRect t="15385"/>
          <a:stretch>
            <a:fillRect/>
          </a:stretch>
        </p:blipFill>
        <p:spPr bwMode="auto">
          <a:xfrm>
            <a:off x="2503489" y="5638800"/>
            <a:ext cx="20494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112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b="1" kern="0" dirty="0" smtClean="0">
                <a:solidFill>
                  <a:schemeClr val="bg1"/>
                </a:solidFill>
              </a:rPr>
              <a:t>List of regional companies we interact with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3" descr="HorsePictur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0267" y="838201"/>
            <a:ext cx="9144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16" cstate="print"/>
          <a:srcRect l="5556" t="14458" r="8353" b="14510"/>
          <a:stretch>
            <a:fillRect/>
          </a:stretch>
        </p:blipFill>
        <p:spPr bwMode="auto">
          <a:xfrm>
            <a:off x="7416800" y="5715000"/>
            <a:ext cx="1219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7" descr="Vinylite 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40000" y="2286001"/>
            <a:ext cx="13716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17" y="4529137"/>
            <a:ext cx="2038350" cy="54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siouxmanufacturing.com/images/slogosmil.gif"/>
          <p:cNvPicPr>
            <a:picLocks noChangeAspect="1" noChangeArrowheads="1"/>
          </p:cNvPicPr>
          <p:nvPr/>
        </p:nvPicPr>
        <p:blipFill>
          <a:blip r:embed="rId3" r:link="rId4" cstate="print"/>
          <a:srcRect l="4283" t="3145" r="3160" b="3143"/>
          <a:stretch>
            <a:fillRect/>
          </a:stretch>
        </p:blipFill>
        <p:spPr bwMode="auto">
          <a:xfrm>
            <a:off x="7402513" y="279400"/>
            <a:ext cx="11795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7156" name="Object 4"/>
          <p:cNvGraphicFramePr>
            <a:graphicFrameLocks noChangeAspect="1"/>
          </p:cNvGraphicFramePr>
          <p:nvPr/>
        </p:nvGraphicFramePr>
        <p:xfrm>
          <a:off x="3733800" y="3810000"/>
          <a:ext cx="1647825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Photo Editor Photo" r:id="rId5" imgW="1504762" imgH="1419048" progId="">
                  <p:embed/>
                </p:oleObj>
              </mc:Choice>
              <mc:Fallback>
                <p:oleObj name="Photo Editor Photo" r:id="rId5" imgW="1504762" imgH="141904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810000"/>
                        <a:ext cx="1647825" cy="155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7157" name="Picture 5" descr="Logo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7" cstate="print"/>
          <a:srcRect l="1666" t="3525" r="4242" b="3520"/>
          <a:stretch>
            <a:fillRect/>
          </a:stretch>
        </p:blipFill>
        <p:spPr>
          <a:xfrm>
            <a:off x="4278313" y="2635250"/>
            <a:ext cx="2170112" cy="622300"/>
          </a:xfrm>
          <a:noFill/>
        </p:spPr>
      </p:pic>
      <p:pic>
        <p:nvPicPr>
          <p:cNvPr id="177158" name="Picture 6" descr="Infinity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2895600"/>
            <a:ext cx="1752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9" name="Picture 7" descr="Logo"/>
          <p:cNvPicPr>
            <a:picLocks noChangeAspect="1" noChangeArrowheads="1"/>
          </p:cNvPicPr>
          <p:nvPr/>
        </p:nvPicPr>
        <p:blipFill>
          <a:blip r:embed="rId9" cstate="print"/>
          <a:srcRect l="5556" t="14458" r="8353" b="14510"/>
          <a:stretch>
            <a:fillRect/>
          </a:stretch>
        </p:blipFill>
        <p:spPr bwMode="auto">
          <a:xfrm>
            <a:off x="228600" y="1371600"/>
            <a:ext cx="16764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0" name="Picture 8" descr="Bobcat - One Tough Animal"/>
          <p:cNvPicPr>
            <a:picLocks noChangeAspect="1" noChangeArrowheads="1"/>
          </p:cNvPicPr>
          <p:nvPr/>
        </p:nvPicPr>
        <p:blipFill>
          <a:blip r:embed="rId10" r:link="rId11" cstate="print"/>
          <a:srcRect l="1614" t="6042" r="1059" b="1703"/>
          <a:stretch>
            <a:fillRect/>
          </a:stretch>
        </p:blipFill>
        <p:spPr bwMode="auto">
          <a:xfrm>
            <a:off x="1371600" y="3581400"/>
            <a:ext cx="22860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1" name="Picture 9" descr="http://www.meritcare.com/images/templates/7B2E4B/mc_logo.gif"/>
          <p:cNvPicPr>
            <a:picLocks noChangeAspect="1"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288925" y="5803900"/>
            <a:ext cx="20320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2" name="Picture 10" descr="Home Improvement Project, Interior Design Service, Home Remodeling, Kitchens, Bathrooms, Entertainment Centers, Universal Design, Installation - Braaten Cabinets - Fargo, ND, North Dakota, Grand Forks, Jamestown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1335088" y="228600"/>
            <a:ext cx="16002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3" name="Picture 11" descr="Noridian Administrative Services"/>
          <p:cNvPicPr>
            <a:picLocks noChangeAspect="1" noChangeArrowheads="1"/>
          </p:cNvPicPr>
          <p:nvPr/>
        </p:nvPicPr>
        <p:blipFill>
          <a:blip r:embed="rId16" r:link="rId17" cstate="print"/>
          <a:srcRect b="19638"/>
          <a:stretch>
            <a:fillRect/>
          </a:stretch>
        </p:blipFill>
        <p:spPr bwMode="auto">
          <a:xfrm>
            <a:off x="4419600" y="5943600"/>
            <a:ext cx="18288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4" name="Picture 12" descr="http://www.larl.org/header100.gif"/>
          <p:cNvPicPr>
            <a:picLocks noChangeAspect="1" noChangeArrowheads="1"/>
          </p:cNvPicPr>
          <p:nvPr/>
        </p:nvPicPr>
        <p:blipFill>
          <a:blip r:embed="rId18" r:link="rId19" cstate="print"/>
          <a:srcRect l="1735" t="6389" r="83290" b="7454"/>
          <a:stretch>
            <a:fillRect/>
          </a:stretch>
        </p:blipFill>
        <p:spPr bwMode="auto">
          <a:xfrm>
            <a:off x="2446338" y="2478088"/>
            <a:ext cx="159543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5" name="Picture 13" descr="http://homeowner.integritywindows.com/media/images/BigLogo.jpg"/>
          <p:cNvPicPr>
            <a:picLocks noChangeAspect="1" noChangeArrowheads="1"/>
          </p:cNvPicPr>
          <p:nvPr/>
        </p:nvPicPr>
        <p:blipFill>
          <a:blip r:embed="rId20" r:link="rId21" cstate="print"/>
          <a:srcRect/>
          <a:stretch>
            <a:fillRect/>
          </a:stretch>
        </p:blipFill>
        <p:spPr bwMode="auto">
          <a:xfrm>
            <a:off x="244475" y="4313238"/>
            <a:ext cx="1981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6" name="Picture 14" descr="SJE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17763" y="1674813"/>
            <a:ext cx="2246312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8" name="Picture 16" descr="color logo 256"/>
          <p:cNvPicPr>
            <a:picLocks noChangeAspect="1" noChangeArrowheads="1"/>
          </p:cNvPicPr>
          <p:nvPr/>
        </p:nvPicPr>
        <p:blipFill>
          <a:blip r:embed="rId23" cstate="print"/>
          <a:srcRect b="-2187"/>
          <a:stretch>
            <a:fillRect/>
          </a:stretch>
        </p:blipFill>
        <p:spPr bwMode="auto">
          <a:xfrm>
            <a:off x="6858000" y="5730875"/>
            <a:ext cx="2133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9" name="Picture 17" descr="DeeLogo_S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086600" y="1676400"/>
            <a:ext cx="1724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0" name="Picture 18"/>
          <p:cNvPicPr>
            <a:picLocks noChangeAspect="1" noChangeArrowheads="1"/>
          </p:cNvPicPr>
          <p:nvPr/>
        </p:nvPicPr>
        <p:blipFill>
          <a:blip r:embed="rId25" cstate="print"/>
          <a:srcRect l="2209" t="5063" r="2762" b="6329"/>
          <a:stretch>
            <a:fillRect/>
          </a:stretch>
        </p:blipFill>
        <p:spPr bwMode="auto">
          <a:xfrm>
            <a:off x="4810125" y="1227138"/>
            <a:ext cx="20574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1" name="Picture 19" descr="goodrich_logo"/>
          <p:cNvPicPr>
            <a:picLocks noChangeAspect="1" noChangeArrowheads="1"/>
          </p:cNvPicPr>
          <p:nvPr/>
        </p:nvPicPr>
        <p:blipFill>
          <a:blip r:embed="rId26" cstate="print"/>
          <a:srcRect l="4347" t="8139" r="5435" b="6976"/>
          <a:stretch>
            <a:fillRect/>
          </a:stretch>
        </p:blipFill>
        <p:spPr bwMode="auto">
          <a:xfrm>
            <a:off x="228600" y="2667000"/>
            <a:ext cx="19812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2" name="Picture 20" descr="Slide1"/>
          <p:cNvPicPr>
            <a:picLocks noChangeAspect="1" noChangeArrowheads="1"/>
          </p:cNvPicPr>
          <p:nvPr/>
        </p:nvPicPr>
        <p:blipFill>
          <a:blip r:embed="rId27" cstate="print"/>
          <a:srcRect r="43300" b="80933"/>
          <a:stretch>
            <a:fillRect/>
          </a:stretch>
        </p:blipFill>
        <p:spPr bwMode="auto">
          <a:xfrm>
            <a:off x="3460750" y="309563"/>
            <a:ext cx="24384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3" name="Picture 21" descr="http://www.swansonvitamins.com/images/LogoAboutUs.gif">
            <a:hlinkClick r:id="rId28"/>
          </p:cNvPr>
          <p:cNvPicPr>
            <a:picLocks noChangeAspect="1" noChangeArrowheads="1"/>
          </p:cNvPicPr>
          <p:nvPr/>
        </p:nvPicPr>
        <p:blipFill>
          <a:blip r:embed="rId29" r:link="rId30" cstate="print"/>
          <a:srcRect/>
          <a:stretch>
            <a:fillRect/>
          </a:stretch>
        </p:blipFill>
        <p:spPr bwMode="auto">
          <a:xfrm>
            <a:off x="5181600" y="4724400"/>
            <a:ext cx="2057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4" name="Picture 22" descr="http://www.dakotagrowers.com/images/logo.gif"/>
          <p:cNvPicPr>
            <a:picLocks noChangeAspect="1" noChangeArrowheads="1"/>
          </p:cNvPicPr>
          <p:nvPr/>
        </p:nvPicPr>
        <p:blipFill>
          <a:blip r:embed="rId31" r:link="rId32" cstate="print"/>
          <a:srcRect b="8897"/>
          <a:stretch>
            <a:fillRect/>
          </a:stretch>
        </p:blipFill>
        <p:spPr bwMode="auto">
          <a:xfrm>
            <a:off x="7513638" y="4102100"/>
            <a:ext cx="1371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5" name="Picture 23" descr="http://www.zycon.com/images/CompanyLogos/220162.gif"/>
          <p:cNvPicPr>
            <a:picLocks noChangeAspect="1" noChangeArrowheads="1"/>
          </p:cNvPicPr>
          <p:nvPr/>
        </p:nvPicPr>
        <p:blipFill>
          <a:blip r:embed="rId33" r:link="rId34" cstate="print"/>
          <a:srcRect/>
          <a:stretch>
            <a:fillRect/>
          </a:stretch>
        </p:blipFill>
        <p:spPr bwMode="auto">
          <a:xfrm>
            <a:off x="2438400" y="5257800"/>
            <a:ext cx="1752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76" name="Picture 24" descr="wil-rich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334000" y="3505200"/>
            <a:ext cx="1371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Eras Demi ITC" pitchFamily="34" charset="0"/>
              </a:rPr>
              <a:t>Professional Student Chapters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3733800"/>
          </a:xfrm>
        </p:spPr>
        <p:txBody>
          <a:bodyPr/>
          <a:lstStyle/>
          <a:p>
            <a:pPr eaLnBrk="1" hangingPunct="1"/>
            <a:r>
              <a:rPr lang="en-US" sz="2400" smtClean="0"/>
              <a:t>Society of Manufacturing Engineers (SME)</a:t>
            </a:r>
          </a:p>
          <a:p>
            <a:pPr eaLnBrk="1" hangingPunct="1"/>
            <a:r>
              <a:rPr lang="en-US" sz="2400" smtClean="0"/>
              <a:t>Institute of Industrial Engineers (IIE)</a:t>
            </a:r>
          </a:p>
          <a:p>
            <a:pPr eaLnBrk="1" hangingPunct="1"/>
            <a:r>
              <a:rPr lang="en-US" sz="2400" smtClean="0"/>
              <a:t>Surface Mount Technology Association (SMTA)</a:t>
            </a:r>
          </a:p>
          <a:p>
            <a:pPr eaLnBrk="1" hangingPunct="1"/>
            <a:r>
              <a:rPr lang="en-US" sz="2400" smtClean="0"/>
              <a:t>Society of Women Engineers (SWE)</a:t>
            </a:r>
          </a:p>
          <a:p>
            <a:pPr eaLnBrk="1" hangingPunct="1"/>
            <a:r>
              <a:rPr lang="en-US" sz="2400" smtClean="0"/>
              <a:t>Alpha Pi Mu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792163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Eras Demi ITC" pitchFamily="34" charset="0"/>
              </a:rPr>
              <a:t>Beyond the Academics</a:t>
            </a:r>
            <a:r>
              <a:rPr lang="en-US" sz="2000" smtClean="0"/>
              <a:t/>
            </a:r>
            <a:br>
              <a:rPr lang="en-US" sz="2000" smtClean="0"/>
            </a:br>
            <a:endParaRPr lang="en-US" sz="2000" smtClean="0"/>
          </a:p>
        </p:txBody>
      </p:sp>
      <p:sp>
        <p:nvSpPr>
          <p:cNvPr id="54274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914400"/>
            <a:ext cx="7772400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400" dirty="0" smtClean="0"/>
              <a:t>IME department sponsors activities such as: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dirty="0" smtClean="0"/>
          </a:p>
          <a:p>
            <a:pPr marL="742950" lvl="1" indent="-285750" eaLnBrk="1" hangingPunct="1"/>
            <a:r>
              <a:rPr lang="en-US" dirty="0" smtClean="0"/>
              <a:t>Engineering Week </a:t>
            </a:r>
          </a:p>
          <a:p>
            <a:pPr marL="742950" lvl="1" indent="-285750" eaLnBrk="1" hangingPunct="1"/>
            <a:r>
              <a:rPr lang="en-US" dirty="0" smtClean="0"/>
              <a:t>Engineering &amp; Technology Expo</a:t>
            </a:r>
          </a:p>
          <a:p>
            <a:pPr marL="742950" lvl="1" indent="-285750" eaLnBrk="1" hangingPunct="1"/>
            <a:r>
              <a:rPr lang="en-US" dirty="0" smtClean="0"/>
              <a:t>Engineering &amp; Architecture Ambassadors</a:t>
            </a:r>
          </a:p>
          <a:p>
            <a:pPr marL="742950" lvl="1" indent="-285750" eaLnBrk="1" hangingPunct="1"/>
            <a:r>
              <a:rPr lang="en-US" dirty="0" smtClean="0"/>
              <a:t>TechGYRLS</a:t>
            </a:r>
          </a:p>
          <a:p>
            <a:pPr marL="742950" lvl="1" indent="-285750" eaLnBrk="1" hangingPunct="1"/>
            <a:r>
              <a:rPr lang="en-US" dirty="0" smtClean="0"/>
              <a:t>Bison Best</a:t>
            </a:r>
          </a:p>
          <a:p>
            <a:pPr marL="742950" lvl="1" indent="-285750" eaLnBrk="1" hangingPunct="1"/>
            <a:r>
              <a:rPr lang="en-US" dirty="0" smtClean="0"/>
              <a:t>Sports</a:t>
            </a:r>
          </a:p>
          <a:p>
            <a:pPr marL="742950" lvl="1" indent="-285750" eaLnBrk="1" hangingPunct="1"/>
            <a:r>
              <a:rPr lang="en-US" dirty="0" smtClean="0"/>
              <a:t>NDSU student clubs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2008 Department Events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0000FF"/>
                </a:solidFill>
              </a:rPr>
              <a:t>HIMSS Conference - </a:t>
            </a:r>
            <a:r>
              <a:rPr lang="en-US" dirty="0" smtClean="0"/>
              <a:t>February 21-24, 2008</a:t>
            </a:r>
          </a:p>
          <a:p>
            <a:pPr eaLnBrk="1" hangingPunct="1"/>
            <a:r>
              <a:rPr lang="en-US" sz="3600" dirty="0" smtClean="0">
                <a:solidFill>
                  <a:srgbClr val="0000FF"/>
                </a:solidFill>
              </a:rPr>
              <a:t>2008 IIE North-Central Regional Conference Chicago Illinois </a:t>
            </a:r>
            <a:r>
              <a:rPr lang="en-US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February 28-March 2, 2008</a:t>
            </a:r>
          </a:p>
          <a:p>
            <a:pPr eaLnBrk="1" hangingPunct="1"/>
            <a:r>
              <a:rPr lang="en-US" sz="3600" dirty="0" smtClean="0">
                <a:solidFill>
                  <a:srgbClr val="0000FF"/>
                </a:solidFill>
              </a:rPr>
              <a:t>SMTA Summit - </a:t>
            </a:r>
            <a:r>
              <a:rPr lang="en-US" dirty="0" smtClean="0"/>
              <a:t>April 15, 2008</a:t>
            </a:r>
          </a:p>
          <a:p>
            <a:pPr eaLnBrk="1" hangingPunct="1"/>
            <a:r>
              <a:rPr lang="en-US" sz="3600" dirty="0" smtClean="0">
                <a:solidFill>
                  <a:srgbClr val="0000FF"/>
                </a:solidFill>
              </a:rPr>
              <a:t>IIE Picnic </a:t>
            </a:r>
            <a:r>
              <a:rPr lang="en-US" dirty="0" smtClean="0"/>
              <a:t>– September 9</a:t>
            </a:r>
            <a:r>
              <a:rPr lang="en-US" baseline="30000" dirty="0" smtClean="0"/>
              <a:t>th</a:t>
            </a:r>
            <a:r>
              <a:rPr lang="en-US" dirty="0" smtClean="0"/>
              <a:t>, 2008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4550"/>
            <a:ext cx="48006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My C Drive\Files\My Pictures\NDSU\S08\IIE Conference Chicago\Out Eating Chicago-style Pizza Friday Night\611998-R1-11-10A_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My C Drive\Files\My Pictures\NDSU\S08\IIE Conference Chicago\Miscellaneous\DSC00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4290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My C Drive\Files\My Pictures\NDSU\S08\SMTA_2008\DSCF0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C:\My C Drive\Files\My Pictures\NDSU\S08\SMTA_2008\DSCF0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C:\My C Drive\Files\My Pictures\NDSU\S08\SMTA_2008\DSCF0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C:\My C Drive\Files\My Pictures\NDSU\S08\SMTA_2008\DSCF09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My C Drive\Files\My Pictures\NDSU\F08\IIE Picnic\DSCF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91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C:\My C Drive\Files\My Pictures\NDSU\F08\IIE Picnic\DSCF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958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C:\My C Drive\Files\My Pictures\NDSU\F08\IIE Picnic\DSCF1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C:\My C Drive\Files\My Pictures\NDSU\F08\IIE Picnic\DSCF1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2009 Department Events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2010 IIE North-Central Regional Conference Madison, WI -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February Feb. 18 – 21, 2010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2010 SHS/ASQ Conference/Expo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Atlanta, GA </a:t>
            </a:r>
            <a:r>
              <a:rPr lang="en-US" sz="3600" dirty="0" smtClean="0">
                <a:solidFill>
                  <a:srgbClr val="0000FF"/>
                </a:solidFill>
              </a:rPr>
              <a:t>- </a:t>
            </a:r>
            <a:r>
              <a:rPr lang="en-US" dirty="0" smtClean="0"/>
              <a:t>February 25-28, 2010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2010 HIMSS Conference, Atlanta, GA</a:t>
            </a:r>
          </a:p>
          <a:p>
            <a:r>
              <a:rPr lang="en-US" dirty="0" smtClean="0"/>
              <a:t>March 1 – 4, 2010</a:t>
            </a:r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sz="32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153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/>
            </a:r>
            <a:br>
              <a:rPr lang="en-US" sz="2400" b="1" dirty="0" smtClean="0">
                <a:latin typeface="Eras Demi ITC" pitchFamily="34" charset="0"/>
              </a:rPr>
            </a:br>
            <a:r>
              <a:rPr lang="en-US" sz="2400" b="1" dirty="0" smtClean="0">
                <a:latin typeface="Eras Demi ITC" pitchFamily="34" charset="0"/>
              </a:rPr>
              <a:t>Industrial &amp; Manufacturing Engineering Department </a:t>
            </a:r>
            <a:br>
              <a:rPr lang="en-US" sz="2400" b="1" dirty="0" smtClean="0">
                <a:latin typeface="Eras Demi ITC" pitchFamily="34" charset="0"/>
              </a:rPr>
            </a:br>
            <a:endParaRPr lang="en-US" sz="2400" b="1" dirty="0" smtClean="0">
              <a:latin typeface="Eras Demi ITC" pitchFamily="34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7724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Two B.S. degrees offered: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0070C0"/>
                </a:solidFill>
              </a:rPr>
              <a:t>B.S. in Industrial Engineering &amp; Management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        	B.S. in Manufacturing Engineering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sz="2400" dirty="0" smtClean="0"/>
              <a:t>Engineering programs with the traditional content of mathematics, sciences, engineering analysis and synthesis as part of the curriculum.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tempuser\Local Settings\Temporary Internet Files\Content.Word\IMG_2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My C Drive\Files\My Pictures\NDSU\S10\IIE Conference\DSCN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724400" cy="348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My C Drive\Files\My Pictures\NDSU\S10\IIE Conference\IMG_2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886" y="3429000"/>
            <a:ext cx="44421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My C Drive\Files\My Pictures\NDSU\S10\IIE Conference\DSCN0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3724"/>
            <a:ext cx="4724400" cy="340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BISON BEST Competition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2008 Theme – </a:t>
            </a:r>
            <a:r>
              <a:rPr lang="en-US" sz="3600" dirty="0" smtClean="0">
                <a:solidFill>
                  <a:srgbClr val="00B050"/>
                </a:solidFill>
              </a:rPr>
              <a:t>“</a:t>
            </a:r>
            <a:r>
              <a:rPr lang="en-US" sz="3600" b="1" dirty="0" smtClean="0">
                <a:solidFill>
                  <a:srgbClr val="00B050"/>
                </a:solidFill>
              </a:rPr>
              <a:t>Just Plane Crazy</a:t>
            </a:r>
            <a:r>
              <a:rPr lang="en-US" sz="3600" dirty="0" smtClean="0">
                <a:solidFill>
                  <a:srgbClr val="00B050"/>
                </a:solidFill>
              </a:rPr>
              <a:t>!” </a:t>
            </a:r>
          </a:p>
          <a:p>
            <a:pPr>
              <a:defRPr/>
            </a:pPr>
            <a:r>
              <a:rPr lang="en-US" sz="3600" dirty="0" smtClean="0"/>
              <a:t>2009 Theme – </a:t>
            </a:r>
            <a:r>
              <a:rPr lang="en-US" sz="3600" dirty="0" smtClean="0">
                <a:solidFill>
                  <a:srgbClr val="00B050"/>
                </a:solidFill>
              </a:rPr>
              <a:t>“</a:t>
            </a:r>
            <a:r>
              <a:rPr lang="en-US" sz="3600" b="1" dirty="0" smtClean="0">
                <a:solidFill>
                  <a:srgbClr val="00B050"/>
                </a:solidFill>
              </a:rPr>
              <a:t>High Octane</a:t>
            </a:r>
            <a:r>
              <a:rPr lang="en-US" sz="3600" dirty="0" smtClean="0">
                <a:solidFill>
                  <a:srgbClr val="00B050"/>
                </a:solidFill>
              </a:rPr>
              <a:t>!” </a:t>
            </a:r>
          </a:p>
          <a:p>
            <a:pPr>
              <a:defRPr/>
            </a:pPr>
            <a:r>
              <a:rPr lang="en-US" sz="3600" dirty="0" smtClean="0"/>
              <a:t>2010 Theme – </a:t>
            </a:r>
            <a:r>
              <a:rPr lang="en-US" sz="3600" dirty="0" smtClean="0">
                <a:solidFill>
                  <a:srgbClr val="00B050"/>
                </a:solidFill>
              </a:rPr>
              <a:t>“</a:t>
            </a:r>
            <a:r>
              <a:rPr lang="en-US" sz="3600" b="1" dirty="0" smtClean="0">
                <a:solidFill>
                  <a:srgbClr val="00B050"/>
                </a:solidFill>
              </a:rPr>
              <a:t>Total Recall</a:t>
            </a:r>
            <a:r>
              <a:rPr lang="en-US" sz="3600" dirty="0" smtClean="0">
                <a:solidFill>
                  <a:srgbClr val="00B050"/>
                </a:solidFill>
              </a:rPr>
              <a:t>!” </a:t>
            </a:r>
          </a:p>
          <a:p>
            <a:pPr lvl="1">
              <a:buNone/>
              <a:defRPr/>
            </a:pPr>
            <a:endParaRPr lang="en-US" dirty="0" smtClean="0">
              <a:solidFill>
                <a:srgbClr val="00B050"/>
              </a:solidFill>
            </a:endParaRPr>
          </a:p>
          <a:p>
            <a:pPr lvl="1" eaLnBrk="1" hangingPunct="1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06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547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My C Drive\Files\My Pictures\NDSU\F09\BISON BEST\DSC_01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My C Drive\Files\My Pictures\NDSU\F09\BISON BEST\DSC_01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FTL_00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Industrial &amp; Manufacturing Engineering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00B050"/>
                </a:solidFill>
              </a:rPr>
              <a:t>Department Web Link</a:t>
            </a:r>
          </a:p>
          <a:p>
            <a:pPr lvl="1">
              <a:buNone/>
              <a:defRPr/>
            </a:pPr>
            <a:r>
              <a:rPr lang="en-US" sz="3400" dirty="0" smtClean="0">
                <a:solidFill>
                  <a:srgbClr val="00B050"/>
                </a:solidFill>
                <a:hlinkClick r:id="rId2"/>
              </a:rPr>
              <a:t>http://www.ndsu.edu/ime/</a:t>
            </a:r>
            <a:r>
              <a:rPr lang="en-US" sz="3400" dirty="0" smtClean="0">
                <a:solidFill>
                  <a:srgbClr val="00B050"/>
                </a:solidFill>
              </a:rPr>
              <a:t> </a:t>
            </a:r>
          </a:p>
          <a:p>
            <a:pPr>
              <a:defRPr/>
            </a:pPr>
            <a:r>
              <a:rPr lang="en-US" sz="3600" dirty="0" smtClean="0">
                <a:solidFill>
                  <a:srgbClr val="00B050"/>
                </a:solidFill>
              </a:rPr>
              <a:t>Video Link</a:t>
            </a:r>
          </a:p>
          <a:p>
            <a:pPr lvl="1">
              <a:buNone/>
              <a:defRPr/>
            </a:pPr>
            <a:r>
              <a:rPr lang="en-US" dirty="0" smtClean="0"/>
              <a:t>Part 1</a:t>
            </a:r>
          </a:p>
          <a:p>
            <a:pPr lvl="1">
              <a:buNone/>
              <a:defRPr/>
            </a:pPr>
            <a:r>
              <a:rPr lang="en-US" dirty="0" smtClean="0">
                <a:hlinkClick r:id="rId3"/>
              </a:rPr>
              <a:t>http://www.youtube.com/watch?v=7TtWRmmsHVE&amp;feature=channel&amp;fmt=8</a:t>
            </a:r>
            <a:r>
              <a:rPr lang="en-US" dirty="0" smtClean="0"/>
              <a:t> </a:t>
            </a:r>
          </a:p>
          <a:p>
            <a:pPr lvl="1">
              <a:buNone/>
              <a:defRPr/>
            </a:pPr>
            <a:r>
              <a:rPr lang="en-US" dirty="0" smtClean="0"/>
              <a:t>Part 2</a:t>
            </a:r>
          </a:p>
          <a:p>
            <a:pPr lvl="1">
              <a:buNone/>
              <a:defRPr/>
            </a:pPr>
            <a:r>
              <a:rPr lang="en-US" dirty="0" smtClean="0">
                <a:hlinkClick r:id="rId4"/>
              </a:rPr>
              <a:t>http://www.youtube.com/watch?v=faKxg9-osd8&amp;fmt=8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Industrial &amp; Manufacturing Engineering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3581400"/>
            <a:ext cx="7086600" cy="14465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800" b="1" dirty="0"/>
          </a:p>
          <a:p>
            <a:pPr algn="ctr"/>
            <a:r>
              <a:rPr lang="en-US" dirty="0" smtClean="0"/>
              <a:t>Department </a:t>
            </a:r>
            <a:r>
              <a:rPr lang="en-US" dirty="0"/>
              <a:t>of Industrial and Manufacturing Engineering</a:t>
            </a:r>
          </a:p>
          <a:p>
            <a:pPr algn="ctr"/>
            <a:r>
              <a:rPr lang="en-US" dirty="0"/>
              <a:t>North Dakota State University, Fargo, North Dakota 58105</a:t>
            </a:r>
          </a:p>
          <a:p>
            <a:pPr algn="ctr"/>
            <a:r>
              <a:rPr lang="en-US" dirty="0"/>
              <a:t>Phone: (701) </a:t>
            </a:r>
            <a:r>
              <a:rPr lang="en-US" dirty="0" smtClean="0"/>
              <a:t>231-7287, </a:t>
            </a:r>
            <a:r>
              <a:rPr lang="en-US" dirty="0"/>
              <a:t>Fax: (701) 231-7195</a:t>
            </a:r>
          </a:p>
          <a:p>
            <a:pPr algn="ctr"/>
            <a:r>
              <a:rPr lang="en-US" i="1" dirty="0" smtClean="0"/>
              <a:t>Web </a:t>
            </a:r>
            <a:r>
              <a:rPr lang="en-US" i="1" dirty="0"/>
              <a:t>Site: </a:t>
            </a:r>
            <a:r>
              <a:rPr lang="en-US" b="1" dirty="0" smtClean="0">
                <a:latin typeface="Arial Rounded MT Bold" pitchFamily="34" charset="0"/>
                <a:hlinkClick r:id="rId2"/>
              </a:rPr>
              <a:t>http://www.ndsu.edu/ndsu/ime/</a:t>
            </a:r>
            <a:r>
              <a:rPr lang="en-US" b="1" dirty="0" smtClean="0">
                <a:latin typeface="Arial Rounded MT Bold" pitchFamily="34" charset="0"/>
              </a:rPr>
              <a:t> </a:t>
            </a:r>
            <a:endParaRPr lang="en-US" b="1" dirty="0">
              <a:latin typeface="Arial Rounded MT Bold" pitchFamily="34" charset="0"/>
            </a:endParaRPr>
          </a:p>
          <a:p>
            <a:pPr algn="ctr"/>
            <a:r>
              <a:rPr lang="en-US" sz="8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Industrial &amp; Manufacturing Engineering</a:t>
            </a:r>
            <a:endParaRPr lang="en-US" sz="4000" dirty="0"/>
          </a:p>
        </p:txBody>
      </p:sp>
      <p:pic>
        <p:nvPicPr>
          <p:cNvPr id="5" name="Picture 4" descr="C:\My C Drive\Files\My Pictures\NDSU\S08\DSCF07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My C Drive\Files\My Pictures\NDSU\F06\DSCF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8001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772400" cy="4953000"/>
          </a:xfrm>
        </p:spPr>
        <p:txBody>
          <a:bodyPr>
            <a:normAutofit fontScale="92500" lnSpcReduction="20000"/>
          </a:bodyPr>
          <a:lstStyle/>
          <a:p>
            <a:pPr lvl="3">
              <a:lnSpc>
                <a:spcPct val="80000"/>
              </a:lnSpc>
              <a:buNone/>
            </a:pPr>
            <a:endParaRPr lang="en-US" sz="2400" dirty="0" smtClean="0"/>
          </a:p>
          <a:p>
            <a:pPr lvl="3">
              <a:lnSpc>
                <a:spcPct val="80000"/>
              </a:lnSpc>
              <a:buNone/>
            </a:pPr>
            <a:r>
              <a:rPr lang="en-US" sz="4400" b="1" dirty="0" smtClean="0">
                <a:latin typeface="Eras Demi ITC" pitchFamily="34" charset="0"/>
              </a:rPr>
              <a:t>“</a:t>
            </a:r>
            <a:r>
              <a:rPr lang="en-US" sz="3900" dirty="0" smtClean="0">
                <a:latin typeface="Eras Demi ITC" pitchFamily="34" charset="0"/>
              </a:rPr>
              <a:t>Engineering is the application of math and science to create something of value from our natural resources.”</a:t>
            </a:r>
          </a:p>
          <a:p>
            <a:pPr lvl="3">
              <a:lnSpc>
                <a:spcPct val="80000"/>
              </a:lnSpc>
              <a:buNone/>
            </a:pPr>
            <a:endParaRPr lang="en-US" sz="4400" b="1" dirty="0" smtClean="0">
              <a:latin typeface="Eras Demi ITC" pitchFamily="34" charset="0"/>
            </a:endParaRPr>
          </a:p>
          <a:p>
            <a:pPr marL="284163" lvl="3" indent="0">
              <a:lnSpc>
                <a:spcPct val="80000"/>
              </a:lnSpc>
              <a:buNone/>
            </a:pPr>
            <a:r>
              <a:rPr lang="en-US" sz="4400" dirty="0" smtClean="0"/>
              <a:t>Industrial Engineering as a science integrates mathematics, sciences, and engineering to design, develop, test, improve, optimize, and solve problems.</a:t>
            </a:r>
          </a:p>
          <a:p>
            <a:pPr lvl="3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35642" cy="17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bsn2_4c"/>
          <p:cNvPicPr>
            <a:picLocks noChangeAspect="1" noChangeArrowheads="1"/>
          </p:cNvPicPr>
          <p:nvPr/>
        </p:nvPicPr>
        <p:blipFill>
          <a:blip r:embed="rId4" cstate="print"/>
          <a:srcRect b="11111"/>
          <a:stretch>
            <a:fillRect/>
          </a:stretch>
        </p:blipFill>
        <p:spPr bwMode="auto">
          <a:xfrm>
            <a:off x="7162800" y="5273673"/>
            <a:ext cx="1981200" cy="158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772400" cy="56356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Eras Demi ITC" pitchFamily="34" charset="0"/>
              </a:rPr>
              <a:t>Industrial Engineering &amp; Management Program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90600"/>
            <a:ext cx="77724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As engineers design and build more complex systems, the need to oversee and ensure adequate performance of the system becomes more pronounced.  IE’s as managers and engineers will have a significant role in understanding performance requirements and improving efficiency of these systems.</a:t>
            </a:r>
            <a:endParaRPr lang="en-US" sz="2200" dirty="0" smtClean="0"/>
          </a:p>
          <a:p>
            <a:pPr eaLnBrk="1" hangingPunct="1"/>
            <a:r>
              <a:rPr lang="en-US" sz="2400" dirty="0" smtClean="0"/>
              <a:t>Industrial engineers work in every type of enterprise – manufacturers of every sort of industrial and consumer product; healthcare, financial, transportation, distribution and other types of service industries; government units and agencies. </a:t>
            </a:r>
          </a:p>
          <a:p>
            <a:pPr eaLnBrk="1" hangingPunct="1"/>
            <a:r>
              <a:rPr lang="en-US" sz="2400" dirty="0" smtClean="0"/>
              <a:t>Most branches of engineering are concerned with designing products, while industrial engineers concentrate on designing, installing, and improving procedures, systems, and processes for effective and efficient operation of any enterprise.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48600" cy="914400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580"/>
              </a:spcBef>
              <a:defRPr/>
            </a:pPr>
            <a:r>
              <a:rPr lang="en-US" sz="2400" b="1" dirty="0" smtClean="0">
                <a:latin typeface="Eras Demi ITC" pitchFamily="34" charset="0"/>
              </a:rPr>
              <a:t>Areas of emphasis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7848600" cy="48006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097280" lvl="3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Healthcare management engineering</a:t>
            </a:r>
          </a:p>
          <a:p>
            <a:pPr marL="1097280" lvl="3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Production operations and management</a:t>
            </a:r>
          </a:p>
          <a:p>
            <a:pPr marL="1097280" lvl="3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Process and production engineering</a:t>
            </a:r>
          </a:p>
          <a:p>
            <a:pPr marL="1097280" lvl="3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Reliability and quality management</a:t>
            </a:r>
          </a:p>
          <a:p>
            <a:pPr marL="1097280" lvl="3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Specialized manufacturing processes</a:t>
            </a:r>
          </a:p>
          <a:p>
            <a:pPr lvl="5"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Electronics</a:t>
            </a:r>
          </a:p>
          <a:p>
            <a:pPr lvl="5"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Aircraft</a:t>
            </a:r>
          </a:p>
          <a:p>
            <a:pPr lvl="5"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Plastics</a:t>
            </a:r>
          </a:p>
          <a:p>
            <a:pPr lvl="5"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Composites</a:t>
            </a:r>
            <a:r>
              <a:rPr lang="en-US" sz="2200" dirty="0" smtClean="0"/>
              <a:t>						</a:t>
            </a:r>
            <a:endParaRPr lang="en-US" sz="2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597</TotalTime>
  <Words>1082</Words>
  <Application>Microsoft Office PowerPoint</Application>
  <PresentationFormat>On-screen Show (4:3)</PresentationFormat>
  <Paragraphs>381</Paragraphs>
  <Slides>44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Flow</vt:lpstr>
      <vt:lpstr>Acrobat Document</vt:lpstr>
      <vt:lpstr>Photo Editor Photo</vt:lpstr>
      <vt:lpstr>Industrial Engineering &amp; Management Manufacturing Engineering </vt:lpstr>
      <vt:lpstr>At NDSU </vt:lpstr>
      <vt:lpstr>NDSU Campus Overview </vt:lpstr>
      <vt:lpstr>      Industrial &amp; Manufacturing Engineering Department  </vt:lpstr>
      <vt:lpstr>Industrial &amp; Manufacturing Engineering</vt:lpstr>
      <vt:lpstr>PowerPoint Presentation</vt:lpstr>
      <vt:lpstr>PowerPoint Presentation</vt:lpstr>
      <vt:lpstr>Industrial Engineering &amp; Management Program</vt:lpstr>
      <vt:lpstr>Areas of emphasis include:</vt:lpstr>
      <vt:lpstr>Industrial Engineers make significant contributions to their employers by saving money while, at the same time, striving for a more pleasant workplace for fellow workers.</vt:lpstr>
      <vt:lpstr>Manufacturing Engineering Program </vt:lpstr>
      <vt:lpstr>Project Management/Capstone</vt:lpstr>
      <vt:lpstr> Helping businesses with projects is intended to be a multidisciplinary course for senior-focused students designed to draw on their college careers.</vt:lpstr>
      <vt:lpstr>PowerPoint Presentation</vt:lpstr>
      <vt:lpstr>PowerPoint Presentation</vt:lpstr>
      <vt:lpstr>IME Laboratories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SCHOLARSHIPS  Industrial &amp; Manufacturing Engineering Department</vt:lpstr>
      <vt:lpstr>PowerPoint Presentation</vt:lpstr>
      <vt:lpstr>Annual Employment Report Industrial Engineering &amp; Management Graduates</vt:lpstr>
      <vt:lpstr>Annual Employment Report Manufacturing Engineering Graduates</vt:lpstr>
      <vt:lpstr>Companies Hiring our Students</vt:lpstr>
      <vt:lpstr>PowerPoint Presentation</vt:lpstr>
      <vt:lpstr>PowerPoint Presentation</vt:lpstr>
      <vt:lpstr>PowerPoint Presentation</vt:lpstr>
      <vt:lpstr>PowerPoint Presentation</vt:lpstr>
      <vt:lpstr>Professional Student Chapters</vt:lpstr>
      <vt:lpstr>Beyond the Academics </vt:lpstr>
      <vt:lpstr>2008 Department Events</vt:lpstr>
      <vt:lpstr>PowerPoint Presentation</vt:lpstr>
      <vt:lpstr>PowerPoint Presentation</vt:lpstr>
      <vt:lpstr>PowerPoint Presentation</vt:lpstr>
      <vt:lpstr>2009 Department Events</vt:lpstr>
      <vt:lpstr>PowerPoint Presentation</vt:lpstr>
      <vt:lpstr>BISON BEST Competition</vt:lpstr>
      <vt:lpstr>PowerPoint Presentation</vt:lpstr>
      <vt:lpstr>Industrial &amp; Manufacturing Engineering</vt:lpstr>
      <vt:lpstr>Industrial &amp; Manufacturing Engineering </vt:lpstr>
    </vt:vector>
  </TitlesOfParts>
  <Company>North Dakota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COllege of Eng. &amp; Arch.</dc:creator>
  <cp:lastModifiedBy>Susan.L.Peterson</cp:lastModifiedBy>
  <cp:revision>72</cp:revision>
  <dcterms:created xsi:type="dcterms:W3CDTF">2008-04-03T17:52:04Z</dcterms:created>
  <dcterms:modified xsi:type="dcterms:W3CDTF">2010-12-06T21:44:39Z</dcterms:modified>
</cp:coreProperties>
</file>