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28"/>
  </p:notesMasterIdLst>
  <p:sldIdLst>
    <p:sldId id="257" r:id="rId2"/>
    <p:sldId id="263" r:id="rId3"/>
    <p:sldId id="286" r:id="rId4"/>
    <p:sldId id="258" r:id="rId5"/>
    <p:sldId id="270" r:id="rId6"/>
    <p:sldId id="261" r:id="rId7"/>
    <p:sldId id="275" r:id="rId8"/>
    <p:sldId id="260" r:id="rId9"/>
    <p:sldId id="273" r:id="rId10"/>
    <p:sldId id="276" r:id="rId11"/>
    <p:sldId id="272" r:id="rId12"/>
    <p:sldId id="274" r:id="rId13"/>
    <p:sldId id="283" r:id="rId14"/>
    <p:sldId id="282" r:id="rId15"/>
    <p:sldId id="285" r:id="rId16"/>
    <p:sldId id="271" r:id="rId17"/>
    <p:sldId id="287" r:id="rId18"/>
    <p:sldId id="288" r:id="rId19"/>
    <p:sldId id="289" r:id="rId20"/>
    <p:sldId id="290" r:id="rId21"/>
    <p:sldId id="281" r:id="rId22"/>
    <p:sldId id="265" r:id="rId23"/>
    <p:sldId id="266" r:id="rId24"/>
    <p:sldId id="268" r:id="rId25"/>
    <p:sldId id="284" r:id="rId26"/>
    <p:sldId id="291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01"/>
    <a:srgbClr val="FAA523"/>
    <a:srgbClr val="FFC830"/>
    <a:srgbClr val="005643"/>
    <a:srgbClr val="336600"/>
    <a:srgbClr val="001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121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0C56E-356D-4701-A514-DB6FB4E12D6D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6F025-EEC7-48E4-BB32-528D1D30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F025-EEC7-48E4-BB32-528D1D30D2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F025-EEC7-48E4-BB32-528D1D30D23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00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F025-EEC7-48E4-BB32-528D1D30D23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65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F025-EEC7-48E4-BB32-528D1D30D23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2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F025-EEC7-48E4-BB32-528D1D30D23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9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green.template_graphics3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883275"/>
            <a:ext cx="7366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98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green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17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49A7B7-922F-4FD9-AC9F-173D6424F282}" type="datetime1">
              <a:rPr lang="en-US"/>
              <a:pPr/>
              <a:t>9/17/2014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DC197-F2E6-4FBC-B7E9-03501B1938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2F22BC-8CF2-421F-88D8-EADA86A06B01}" type="datetime1">
              <a:rPr lang="en-US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6A73C-605D-4A23-B204-17749E2D48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4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9B35EC-F357-463E-8CFD-E2EC4B3D7180}" type="datetime1">
              <a:rPr lang="en-US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2247C-96A5-412F-8831-194D895C2D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2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reen.template_graphics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732088"/>
            <a:ext cx="7366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green.template_graphics3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883275"/>
            <a:ext cx="7366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98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74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796A00-CD06-407B-8D39-FB509C5A56D4}" type="datetime1">
              <a:rPr lang="en-US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11B0-AFD5-499E-8FFE-76DF22CA4C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5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6AC308-E6E9-4CC3-8071-2DDFB50A45A6}" type="datetime1">
              <a:rPr lang="en-US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02EF5-1860-4CC0-B539-C4C5B14DB7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4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357E28-B29A-4034-99F8-4B3F1EEF345A}" type="datetime1">
              <a:rPr lang="en-US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F749E-9EF6-4ED3-8902-60435E62DC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1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7718F-7DEC-4301-A70D-A11CF26B659D}" type="datetime1">
              <a:rPr lang="en-US"/>
              <a:pPr/>
              <a:t>9/17/2014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3A88F-753A-433B-A167-98ED7289FC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3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A0B9F9-B5F7-4AEB-94DB-3ED2B74AD52E}" type="datetime1">
              <a:rPr lang="en-US"/>
              <a:pPr/>
              <a:t>9/17/2014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E8064-7D08-4236-8FDF-87E99F212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1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1B064-51C8-44A4-B027-A96DD8A3170C}" type="datetime1">
              <a:rPr lang="en-US"/>
              <a:pPr/>
              <a:t>9/17/2014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7B6C6-7806-4FD1-916D-124D9CF9E1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9FC6EE-BC24-4B06-AB90-3D8D20A7C9C2}" type="datetime1">
              <a:rPr lang="en-US"/>
              <a:pPr/>
              <a:t>9/17/2014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F6D23-B493-43DF-9746-790E688FA5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8FF7-9317-48C3-96BF-826AC8FA6885}" type="datetime1">
              <a:rPr lang="en-US"/>
              <a:pPr/>
              <a:t>9/17/2014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3119F-1EF5-4014-B2F7-3B7F896030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2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09EB5E0-788E-4A77-907D-FAD810BCAF54}" type="datetime1">
              <a:rPr lang="en-US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5611013-B7D6-449A-A939-DDC991AF854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 descr="SFLGRU_white slide.eps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17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2" r:id="rId1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05643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5643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5643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5643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5643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10436"/>
          </a:xfrm>
          <a:solidFill>
            <a:srgbClr val="005643"/>
          </a:solidFill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College of Arts, Humanities and Social Sciences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10435"/>
            <a:ext cx="9143999" cy="4431135"/>
          </a:xfrm>
          <a:solidFill>
            <a:srgbClr val="005643"/>
          </a:solidFill>
        </p:spPr>
        <p:txBody>
          <a:bodyPr/>
          <a:lstStyle/>
          <a:p>
            <a:endParaRPr lang="en-US" dirty="0" smtClean="0"/>
          </a:p>
          <a:p>
            <a:endParaRPr lang="en-US" sz="1800" dirty="0" smtClean="0">
              <a:solidFill>
                <a:srgbClr val="FFCF01"/>
              </a:solidFill>
            </a:endParaRPr>
          </a:p>
          <a:p>
            <a:r>
              <a:rPr lang="en-US" sz="3600" dirty="0" smtClean="0">
                <a:solidFill>
                  <a:srgbClr val="FFCF01"/>
                </a:solidFill>
              </a:rPr>
              <a:t>State of the College Address</a:t>
            </a:r>
          </a:p>
          <a:p>
            <a:r>
              <a:rPr lang="en-US" sz="3600" dirty="0" smtClean="0">
                <a:solidFill>
                  <a:srgbClr val="FFCF01"/>
                </a:solidFill>
              </a:rPr>
              <a:t>September 16, 2014</a:t>
            </a:r>
          </a:p>
          <a:p>
            <a:endParaRPr lang="en-US" dirty="0" smtClean="0">
              <a:solidFill>
                <a:srgbClr val="005643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Kent Sandstrom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Dean of AHSS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7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80660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8866"/>
            <a:ext cx="9144000" cy="6039134"/>
          </a:xfrm>
          <a:solidFill>
            <a:srgbClr val="005643"/>
          </a:solidFill>
        </p:spPr>
        <p:txBody>
          <a:bodyPr/>
          <a:lstStyle/>
          <a:p>
            <a:endParaRPr lang="en-US" sz="800" b="1" dirty="0" smtClean="0">
              <a:solidFill>
                <a:srgbClr val="FFCF01"/>
              </a:solidFill>
            </a:endParaRPr>
          </a:p>
          <a:p>
            <a:pPr algn="l"/>
            <a:r>
              <a:rPr lang="en-US" i="1" dirty="0" smtClean="0">
                <a:solidFill>
                  <a:srgbClr val="FFCF01"/>
                </a:solidFill>
              </a:rPr>
              <a:t>Books Published by Communication Faculty:</a:t>
            </a:r>
          </a:p>
          <a:p>
            <a:pPr algn="l"/>
            <a:endParaRPr lang="en-US" sz="1200" i="1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FFCF01"/>
                </a:solidFill>
              </a:rPr>
              <a:t>Dr. </a:t>
            </a:r>
            <a:r>
              <a:rPr lang="en-US" sz="2600" b="1" dirty="0" smtClean="0">
                <a:solidFill>
                  <a:schemeClr val="bg1"/>
                </a:solidFill>
              </a:rPr>
              <a:t>Ross </a:t>
            </a:r>
            <a:r>
              <a:rPr lang="en-US" sz="2600" b="1" dirty="0">
                <a:solidFill>
                  <a:schemeClr val="bg1"/>
                </a:solidFill>
              </a:rPr>
              <a:t>Collins</a:t>
            </a:r>
            <a:r>
              <a:rPr lang="en-US" sz="2600" i="1" dirty="0">
                <a:solidFill>
                  <a:srgbClr val="FFCF01"/>
                </a:solidFill>
              </a:rPr>
              <a:t>, Editing Across Media. Content and Process in a Converged World. </a:t>
            </a:r>
            <a:r>
              <a:rPr lang="en-US" sz="2600" dirty="0" smtClean="0">
                <a:solidFill>
                  <a:srgbClr val="FFCF01"/>
                </a:solidFill>
              </a:rPr>
              <a:t>McFarland </a:t>
            </a:r>
            <a:r>
              <a:rPr lang="en-US" sz="2600" dirty="0">
                <a:solidFill>
                  <a:srgbClr val="FFCF01"/>
                </a:solidFill>
              </a:rPr>
              <a:t>and Co. </a:t>
            </a:r>
            <a:r>
              <a:rPr lang="en-US" sz="2600" dirty="0" smtClean="0">
                <a:solidFill>
                  <a:srgbClr val="FFCF01"/>
                </a:solidFill>
              </a:rPr>
              <a:t>Publishers.</a:t>
            </a:r>
            <a:endParaRPr lang="en-US" sz="2600" dirty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FFCF01"/>
                </a:solidFill>
              </a:rPr>
              <a:t>Dr. </a:t>
            </a:r>
            <a:r>
              <a:rPr lang="en-US" sz="2600" b="1" dirty="0" smtClean="0">
                <a:solidFill>
                  <a:schemeClr val="bg1"/>
                </a:solidFill>
              </a:rPr>
              <a:t>Elizabeth Crawford</a:t>
            </a:r>
            <a:r>
              <a:rPr lang="en-US" sz="2600" i="1" dirty="0">
                <a:solidFill>
                  <a:srgbClr val="FFCF01"/>
                </a:solidFill>
              </a:rPr>
              <a:t>, </a:t>
            </a:r>
            <a:r>
              <a:rPr lang="en-US" sz="2600" i="1" dirty="0" smtClean="0">
                <a:solidFill>
                  <a:srgbClr val="FFCF01"/>
                </a:solidFill>
              </a:rPr>
              <a:t>Tobacco </a:t>
            </a:r>
            <a:r>
              <a:rPr lang="en-US" sz="2600" i="1" dirty="0">
                <a:solidFill>
                  <a:srgbClr val="FFCF01"/>
                </a:solidFill>
              </a:rPr>
              <a:t>Goes to College: Cigarette Advertising in Student Media, 1920-1980. </a:t>
            </a:r>
            <a:r>
              <a:rPr lang="en-US" sz="2600" dirty="0" smtClean="0">
                <a:solidFill>
                  <a:srgbClr val="FFCF01"/>
                </a:solidFill>
              </a:rPr>
              <a:t>McFarland.</a:t>
            </a:r>
            <a:endParaRPr lang="en-US" sz="2600" dirty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FFCF01"/>
                </a:solidFill>
              </a:rPr>
              <a:t>M. </a:t>
            </a:r>
            <a:r>
              <a:rPr lang="en-US" sz="2600" dirty="0" err="1" smtClean="0">
                <a:solidFill>
                  <a:srgbClr val="FFCF01"/>
                </a:solidFill>
              </a:rPr>
              <a:t>Bartanen</a:t>
            </a:r>
            <a:r>
              <a:rPr lang="en-US" sz="2600" dirty="0" smtClean="0">
                <a:solidFill>
                  <a:srgbClr val="FFCF01"/>
                </a:solidFill>
              </a:rPr>
              <a:t> and Dr. </a:t>
            </a:r>
            <a:r>
              <a:rPr lang="en-US" sz="2600" b="1" dirty="0" smtClean="0">
                <a:solidFill>
                  <a:schemeClr val="bg1"/>
                </a:solidFill>
              </a:rPr>
              <a:t>Robert Littlefield</a:t>
            </a:r>
            <a:r>
              <a:rPr lang="en-US" sz="2600" i="1" dirty="0" smtClean="0">
                <a:solidFill>
                  <a:srgbClr val="FFCF01"/>
                </a:solidFill>
              </a:rPr>
              <a:t>. Forensics </a:t>
            </a:r>
            <a:r>
              <a:rPr lang="en-US" sz="2600" i="1" dirty="0">
                <a:solidFill>
                  <a:srgbClr val="FFCF01"/>
                </a:solidFill>
              </a:rPr>
              <a:t>in America: A </a:t>
            </a:r>
            <a:r>
              <a:rPr lang="en-US" sz="2600" i="1" dirty="0" smtClean="0">
                <a:solidFill>
                  <a:srgbClr val="FFCF01"/>
                </a:solidFill>
              </a:rPr>
              <a:t>History</a:t>
            </a:r>
            <a:r>
              <a:rPr lang="en-US" sz="2600" i="1" dirty="0">
                <a:solidFill>
                  <a:srgbClr val="FFCF01"/>
                </a:solidFill>
              </a:rPr>
              <a:t>. </a:t>
            </a:r>
            <a:r>
              <a:rPr lang="en-US" sz="2600" dirty="0" err="1" smtClean="0">
                <a:solidFill>
                  <a:srgbClr val="FFCF01"/>
                </a:solidFill>
              </a:rPr>
              <a:t>Rowman</a:t>
            </a:r>
            <a:r>
              <a:rPr lang="en-US" sz="2600" dirty="0" smtClean="0">
                <a:solidFill>
                  <a:srgbClr val="FFCF01"/>
                </a:solidFill>
              </a:rPr>
              <a:t> </a:t>
            </a:r>
            <a:r>
              <a:rPr lang="en-US" sz="2600" dirty="0">
                <a:solidFill>
                  <a:srgbClr val="FFCF01"/>
                </a:solidFill>
              </a:rPr>
              <a:t>&amp; Littlefield </a:t>
            </a:r>
            <a:r>
              <a:rPr lang="en-US" sz="2600" dirty="0" smtClean="0">
                <a:solidFill>
                  <a:srgbClr val="FFCF01"/>
                </a:solidFill>
              </a:rPr>
              <a:t>Publishers.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FFCF01"/>
                </a:solidFill>
              </a:rPr>
              <a:t>Dr. </a:t>
            </a:r>
            <a:r>
              <a:rPr lang="en-US" sz="2600" b="1" dirty="0" smtClean="0">
                <a:solidFill>
                  <a:schemeClr val="bg1"/>
                </a:solidFill>
              </a:rPr>
              <a:t>Pamela Lutgen-Sandvik</a:t>
            </a:r>
            <a:r>
              <a:rPr lang="en-US" sz="2600" dirty="0" smtClean="0">
                <a:solidFill>
                  <a:srgbClr val="FFCF01"/>
                </a:solidFill>
              </a:rPr>
              <a:t>. </a:t>
            </a:r>
            <a:r>
              <a:rPr lang="en-US" sz="2600" i="1" dirty="0" smtClean="0">
                <a:solidFill>
                  <a:srgbClr val="FFCF01"/>
                </a:solidFill>
              </a:rPr>
              <a:t>Workplace </a:t>
            </a:r>
            <a:r>
              <a:rPr lang="en-US" sz="2600" i="1" dirty="0">
                <a:solidFill>
                  <a:srgbClr val="FFCF01"/>
                </a:solidFill>
              </a:rPr>
              <a:t>Bullying—A Nasty Piece of </a:t>
            </a:r>
            <a:r>
              <a:rPr lang="en-US" sz="2600" i="1" dirty="0" smtClean="0">
                <a:solidFill>
                  <a:srgbClr val="FFCF01"/>
                </a:solidFill>
              </a:rPr>
              <a:t>Work. </a:t>
            </a:r>
            <a:r>
              <a:rPr lang="en-US" sz="2600" dirty="0" smtClean="0">
                <a:solidFill>
                  <a:srgbClr val="FFCF01"/>
                </a:solidFill>
              </a:rPr>
              <a:t>ORCM </a:t>
            </a:r>
            <a:r>
              <a:rPr lang="en-US" sz="2600" dirty="0">
                <a:solidFill>
                  <a:srgbClr val="FFCF01"/>
                </a:solidFill>
              </a:rPr>
              <a:t>Academic </a:t>
            </a:r>
            <a:r>
              <a:rPr lang="en-US" sz="2600" dirty="0" smtClean="0">
                <a:solidFill>
                  <a:srgbClr val="FFCF01"/>
                </a:solidFill>
              </a:rPr>
              <a:t>Press</a:t>
            </a:r>
            <a:r>
              <a:rPr lang="en-US" sz="2400" i="1" dirty="0" smtClean="0">
                <a:solidFill>
                  <a:srgbClr val="FFCF01"/>
                </a:solidFill>
              </a:rPr>
              <a:t>. </a:t>
            </a:r>
            <a:endParaRPr lang="en-US" sz="2400" i="1" dirty="0">
              <a:solidFill>
                <a:srgbClr val="FFCF01"/>
              </a:solidFill>
            </a:endParaRPr>
          </a:p>
          <a:p>
            <a:pPr algn="l"/>
            <a:endParaRPr lang="en-US" sz="2400" i="1" dirty="0" smtClean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07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18865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8865"/>
            <a:ext cx="9144000" cy="6443326"/>
          </a:xfrm>
          <a:solidFill>
            <a:srgbClr val="005643"/>
          </a:solidFill>
        </p:spPr>
        <p:txBody>
          <a:bodyPr/>
          <a:lstStyle/>
          <a:p>
            <a:r>
              <a:rPr lang="en-US" sz="4000" b="1" dirty="0" smtClean="0">
                <a:solidFill>
                  <a:srgbClr val="FFCF01"/>
                </a:solidFill>
              </a:rPr>
              <a:t>Department of English</a:t>
            </a:r>
          </a:p>
          <a:p>
            <a:endParaRPr lang="en-US" sz="500" b="1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Served </a:t>
            </a:r>
            <a:r>
              <a:rPr lang="en-US" sz="2700" b="1" dirty="0" smtClean="0">
                <a:solidFill>
                  <a:schemeClr val="bg1"/>
                </a:solidFill>
              </a:rPr>
              <a:t>118</a:t>
            </a:r>
            <a:r>
              <a:rPr lang="en-US" sz="2700" dirty="0" smtClean="0">
                <a:solidFill>
                  <a:srgbClr val="FFCF01"/>
                </a:solidFill>
              </a:rPr>
              <a:t> majors and </a:t>
            </a:r>
            <a:r>
              <a:rPr lang="en-US" sz="2700" b="1" dirty="0" smtClean="0">
                <a:solidFill>
                  <a:schemeClr val="bg1"/>
                </a:solidFill>
              </a:rPr>
              <a:t>36</a:t>
            </a:r>
            <a:r>
              <a:rPr lang="en-US" sz="2700" dirty="0" smtClean="0">
                <a:solidFill>
                  <a:srgbClr val="FFCF01"/>
                </a:solidFill>
              </a:rPr>
              <a:t> graduate students</a:t>
            </a:r>
            <a:endParaRPr lang="en-US" sz="2700" dirty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US" sz="500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Received </a:t>
            </a:r>
            <a:r>
              <a:rPr lang="en-US" sz="2700" b="1" i="1" dirty="0" smtClean="0">
                <a:solidFill>
                  <a:schemeClr val="bg1"/>
                </a:solidFill>
              </a:rPr>
              <a:t>15</a:t>
            </a:r>
            <a:r>
              <a:rPr lang="en-US" sz="2700" b="1" dirty="0" smtClean="0">
                <a:solidFill>
                  <a:srgbClr val="FFCF0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grants ($69k) Published </a:t>
            </a:r>
            <a:r>
              <a:rPr lang="en-US" sz="2700" b="1" dirty="0" smtClean="0">
                <a:solidFill>
                  <a:schemeClr val="bg1"/>
                </a:solidFill>
              </a:rPr>
              <a:t>36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peer-reviewed articles and chapters; Presented </a:t>
            </a:r>
            <a:r>
              <a:rPr lang="en-US" sz="2700" b="1" dirty="0" smtClean="0">
                <a:solidFill>
                  <a:schemeClr val="bg1"/>
                </a:solidFill>
              </a:rPr>
              <a:t>35</a:t>
            </a:r>
            <a:r>
              <a:rPr lang="en-US" sz="2700" dirty="0" smtClean="0">
                <a:solidFill>
                  <a:srgbClr val="FFCF01"/>
                </a:solidFill>
              </a:rPr>
              <a:t> papers at scholarly conferences; Successfully tenured and/or promoted </a:t>
            </a:r>
            <a:r>
              <a:rPr lang="en-US" sz="2700" b="1" dirty="0" smtClean="0">
                <a:solidFill>
                  <a:schemeClr val="bg1"/>
                </a:solidFill>
              </a:rPr>
              <a:t>5</a:t>
            </a:r>
            <a:r>
              <a:rPr lang="en-US" sz="2700" dirty="0" smtClean="0">
                <a:solidFill>
                  <a:srgbClr val="FFCF01"/>
                </a:solidFill>
              </a:rPr>
              <a:t> faculty; Supported </a:t>
            </a:r>
            <a:r>
              <a:rPr lang="en-US" sz="2700" b="1" dirty="0" smtClean="0">
                <a:solidFill>
                  <a:schemeClr val="bg1"/>
                </a:solidFill>
              </a:rPr>
              <a:t>2</a:t>
            </a:r>
            <a:r>
              <a:rPr lang="en-US" sz="2700" dirty="0" smtClean="0">
                <a:solidFill>
                  <a:srgbClr val="FFCF01"/>
                </a:solidFill>
              </a:rPr>
              <a:t> </a:t>
            </a:r>
            <a:r>
              <a:rPr lang="en-US" sz="2700" dirty="0" smtClean="0">
                <a:solidFill>
                  <a:schemeClr val="bg1"/>
                </a:solidFill>
              </a:rPr>
              <a:t>UNITE</a:t>
            </a:r>
            <a:r>
              <a:rPr lang="en-US" sz="2700" dirty="0" smtClean="0">
                <a:solidFill>
                  <a:srgbClr val="FFCF01"/>
                </a:solidFill>
              </a:rPr>
              <a:t> spousal hires 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sz="500" dirty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Dr. </a:t>
            </a:r>
            <a:r>
              <a:rPr lang="en-US" sz="2700" b="1" dirty="0" smtClean="0">
                <a:solidFill>
                  <a:schemeClr val="bg1"/>
                </a:solidFill>
              </a:rPr>
              <a:t>Amy Rupiper Taggart </a:t>
            </a:r>
            <a:r>
              <a:rPr lang="en-US" sz="2700" dirty="0" smtClean="0">
                <a:solidFill>
                  <a:srgbClr val="FFCF01"/>
                </a:solidFill>
              </a:rPr>
              <a:t>published the 2</a:t>
            </a:r>
            <a:r>
              <a:rPr lang="en-US" sz="2700" baseline="30000" dirty="0" smtClean="0">
                <a:solidFill>
                  <a:srgbClr val="FFCF01"/>
                </a:solidFill>
              </a:rPr>
              <a:t>nd</a:t>
            </a:r>
            <a:r>
              <a:rPr lang="en-US" sz="2700" dirty="0" smtClean="0">
                <a:solidFill>
                  <a:srgbClr val="FFCF01"/>
                </a:solidFill>
              </a:rPr>
              <a:t> edition of </a:t>
            </a:r>
            <a:r>
              <a:rPr lang="en-US" sz="2700" i="1" dirty="0" smtClean="0">
                <a:solidFill>
                  <a:schemeClr val="bg1"/>
                </a:solidFill>
              </a:rPr>
              <a:t>A Guide to Composition Pedagogies</a:t>
            </a:r>
            <a:r>
              <a:rPr lang="en-US" sz="2700" dirty="0" smtClean="0">
                <a:solidFill>
                  <a:srgbClr val="FFCF01"/>
                </a:solidFill>
              </a:rPr>
              <a:t>; Dr. </a:t>
            </a:r>
            <a:r>
              <a:rPr lang="en-US" sz="2700" b="1" dirty="0" smtClean="0">
                <a:solidFill>
                  <a:schemeClr val="bg1"/>
                </a:solidFill>
              </a:rPr>
              <a:t>Gary Totten </a:t>
            </a:r>
            <a:r>
              <a:rPr lang="en-US" sz="2700" dirty="0" smtClean="0">
                <a:solidFill>
                  <a:srgbClr val="FFCF01"/>
                </a:solidFill>
              </a:rPr>
              <a:t>was selected as Editor-in-Chief of MELUS 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sz="500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Dr</a:t>
            </a:r>
            <a:r>
              <a:rPr lang="en-US" sz="2700" dirty="0" smtClean="0">
                <a:solidFill>
                  <a:schemeClr val="bg1"/>
                </a:solidFill>
              </a:rPr>
              <a:t>. </a:t>
            </a:r>
            <a:r>
              <a:rPr lang="en-US" sz="2700" b="1" dirty="0" smtClean="0">
                <a:solidFill>
                  <a:schemeClr val="bg1"/>
                </a:solidFill>
              </a:rPr>
              <a:t>Kelly Sassi </a:t>
            </a:r>
            <a:r>
              <a:rPr lang="en-US" sz="2700" dirty="0" smtClean="0">
                <a:solidFill>
                  <a:srgbClr val="FFCF01"/>
                </a:solidFill>
              </a:rPr>
              <a:t>spearheaded efforts to establish </a:t>
            </a:r>
            <a:r>
              <a:rPr lang="en-US" sz="2700" dirty="0">
                <a:solidFill>
                  <a:srgbClr val="FFCF01"/>
                </a:solidFill>
              </a:rPr>
              <a:t>the Red River Valley Writing Project as an </a:t>
            </a:r>
            <a:r>
              <a:rPr lang="en-US" sz="2700" dirty="0" smtClean="0">
                <a:solidFill>
                  <a:srgbClr val="FFCF01"/>
                </a:solidFill>
              </a:rPr>
              <a:t>National Writing Project site </a:t>
            </a:r>
            <a:r>
              <a:rPr lang="en-US" sz="2700" dirty="0">
                <a:solidFill>
                  <a:srgbClr val="FFCF01"/>
                </a:solidFill>
              </a:rPr>
              <a:t>at </a:t>
            </a:r>
            <a:r>
              <a:rPr lang="en-US" sz="2700" dirty="0" smtClean="0">
                <a:solidFill>
                  <a:srgbClr val="FFCF01"/>
                </a:solidFill>
              </a:rPr>
              <a:t>NDSU 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sz="2800" dirty="0" smtClean="0">
              <a:solidFill>
                <a:srgbClr val="FFCF01"/>
              </a:solidFill>
            </a:endParaRPr>
          </a:p>
          <a:p>
            <a:pPr algn="l"/>
            <a:r>
              <a:rPr lang="en-US" sz="2800" dirty="0" smtClean="0">
                <a:solidFill>
                  <a:srgbClr val="FFCF01"/>
                </a:solidFill>
              </a:rPr>
              <a:t> </a:t>
            </a:r>
            <a:endParaRPr lang="en-US" sz="2800" dirty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30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18865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8865"/>
            <a:ext cx="9144000" cy="6628857"/>
          </a:xfrm>
          <a:solidFill>
            <a:srgbClr val="005643"/>
          </a:solidFill>
        </p:spPr>
        <p:txBody>
          <a:bodyPr/>
          <a:lstStyle/>
          <a:p>
            <a:r>
              <a:rPr lang="en-US" sz="4000" b="1" dirty="0" smtClean="0">
                <a:solidFill>
                  <a:srgbClr val="FFCF01"/>
                </a:solidFill>
              </a:rPr>
              <a:t>School of Music</a:t>
            </a:r>
          </a:p>
          <a:p>
            <a:endParaRPr lang="en-US" sz="500" b="1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Served </a:t>
            </a:r>
            <a:r>
              <a:rPr lang="en-US" sz="2700" b="1" dirty="0" smtClean="0">
                <a:solidFill>
                  <a:schemeClr val="bg1"/>
                </a:solidFill>
              </a:rPr>
              <a:t>122</a:t>
            </a:r>
            <a:r>
              <a:rPr lang="en-US" sz="2700" dirty="0" smtClean="0">
                <a:solidFill>
                  <a:srgbClr val="FFCF01"/>
                </a:solidFill>
              </a:rPr>
              <a:t> majors and </a:t>
            </a:r>
            <a:r>
              <a:rPr lang="en-US" sz="2700" b="1" dirty="0" smtClean="0">
                <a:solidFill>
                  <a:schemeClr val="bg1"/>
                </a:solidFill>
              </a:rPr>
              <a:t>42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graduate students </a:t>
            </a:r>
          </a:p>
          <a:p>
            <a:pPr algn="l"/>
            <a:endParaRPr lang="en-US" sz="1000" i="1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Delivered</a:t>
            </a:r>
            <a:r>
              <a:rPr lang="en-US" sz="2700" b="1" dirty="0" smtClean="0">
                <a:solidFill>
                  <a:schemeClr val="bg1"/>
                </a:solidFill>
              </a:rPr>
              <a:t>16</a:t>
            </a:r>
            <a:r>
              <a:rPr lang="en-US" sz="2700" dirty="0" smtClean="0">
                <a:solidFill>
                  <a:srgbClr val="FFCF01"/>
                </a:solidFill>
              </a:rPr>
              <a:t> juried presentations and performances; Engaged in </a:t>
            </a:r>
            <a:r>
              <a:rPr lang="en-US" sz="2700" b="1" dirty="0" smtClean="0">
                <a:solidFill>
                  <a:schemeClr val="bg1"/>
                </a:solidFill>
              </a:rPr>
              <a:t>dozens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of international and regional tour and invited performances; Received </a:t>
            </a:r>
            <a:r>
              <a:rPr lang="en-US" sz="2700" b="1" dirty="0" smtClean="0">
                <a:solidFill>
                  <a:schemeClr val="bg1"/>
                </a:solidFill>
              </a:rPr>
              <a:t>2</a:t>
            </a:r>
            <a:r>
              <a:rPr lang="en-US" sz="2700" dirty="0" smtClean="0">
                <a:solidFill>
                  <a:srgbClr val="FFCF01"/>
                </a:solidFill>
              </a:rPr>
              <a:t> grants ($22k) and published </a:t>
            </a:r>
            <a:r>
              <a:rPr lang="en-US" sz="2700" b="1" dirty="0" smtClean="0">
                <a:solidFill>
                  <a:schemeClr val="bg1"/>
                </a:solidFill>
              </a:rPr>
              <a:t>3</a:t>
            </a:r>
            <a:r>
              <a:rPr lang="en-US" sz="2700" dirty="0" smtClean="0">
                <a:solidFill>
                  <a:srgbClr val="FFCF01"/>
                </a:solidFill>
              </a:rPr>
              <a:t> peer-reviewed works 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Choral faculty, especially </a:t>
            </a:r>
            <a:r>
              <a:rPr lang="en-US" sz="2700" b="1" dirty="0">
                <a:solidFill>
                  <a:schemeClr val="bg1"/>
                </a:solidFill>
              </a:rPr>
              <a:t>Mike Weber </a:t>
            </a:r>
            <a:r>
              <a:rPr lang="en-US" sz="2700" dirty="0">
                <a:solidFill>
                  <a:srgbClr val="FFCF01"/>
                </a:solidFill>
              </a:rPr>
              <a:t>and </a:t>
            </a:r>
            <a:r>
              <a:rPr lang="en-US" sz="2700" b="1" dirty="0">
                <a:solidFill>
                  <a:schemeClr val="bg1"/>
                </a:solidFill>
              </a:rPr>
              <a:t>Char </a:t>
            </a:r>
            <a:r>
              <a:rPr lang="en-US" sz="2700" b="1" dirty="0" smtClean="0">
                <a:solidFill>
                  <a:schemeClr val="bg1"/>
                </a:solidFill>
              </a:rPr>
              <a:t>Moe</a:t>
            </a:r>
            <a:r>
              <a:rPr lang="en-US" sz="2700" dirty="0">
                <a:solidFill>
                  <a:srgbClr val="FFCF01"/>
                </a:solidFill>
              </a:rPr>
              <a:t>,</a:t>
            </a:r>
            <a:r>
              <a:rPr lang="en-US" sz="2700" dirty="0" smtClean="0">
                <a:solidFill>
                  <a:srgbClr val="FFCF01"/>
                </a:solidFill>
              </a:rPr>
              <a:t> </a:t>
            </a:r>
            <a:r>
              <a:rPr lang="en-US" sz="2700" dirty="0">
                <a:solidFill>
                  <a:srgbClr val="FFCF01"/>
                </a:solidFill>
              </a:rPr>
              <a:t>edited the proceedings monograph published by the American Choral Directors Association documenting the </a:t>
            </a:r>
            <a:r>
              <a:rPr lang="en-US" sz="2700" dirty="0" smtClean="0">
                <a:solidFill>
                  <a:srgbClr val="FFCF01"/>
                </a:solidFill>
              </a:rPr>
              <a:t>CMOTA symposium; Also guest edited </a:t>
            </a:r>
            <a:r>
              <a:rPr lang="en-US" sz="2700" dirty="0">
                <a:solidFill>
                  <a:srgbClr val="FFCF01"/>
                </a:solidFill>
              </a:rPr>
              <a:t>the </a:t>
            </a:r>
            <a:r>
              <a:rPr lang="en-US" sz="2700" dirty="0" smtClean="0">
                <a:solidFill>
                  <a:srgbClr val="FFCF01"/>
                </a:solidFill>
              </a:rPr>
              <a:t>March 2014 special </a:t>
            </a:r>
            <a:r>
              <a:rPr lang="en-US" sz="2700" dirty="0">
                <a:solidFill>
                  <a:srgbClr val="FFCF01"/>
                </a:solidFill>
              </a:rPr>
              <a:t>issue </a:t>
            </a:r>
            <a:r>
              <a:rPr lang="en-US" sz="2700" dirty="0" smtClean="0">
                <a:solidFill>
                  <a:srgbClr val="FFCF01"/>
                </a:solidFill>
              </a:rPr>
              <a:t>of </a:t>
            </a:r>
            <a:r>
              <a:rPr lang="en-US" sz="2700" dirty="0">
                <a:solidFill>
                  <a:srgbClr val="FFCF01"/>
                </a:solidFill>
              </a:rPr>
              <a:t>the </a:t>
            </a:r>
            <a:r>
              <a:rPr lang="en-US" sz="2700" i="1" dirty="0">
                <a:solidFill>
                  <a:schemeClr val="bg1"/>
                </a:solidFill>
              </a:rPr>
              <a:t>Choral Journal</a:t>
            </a:r>
            <a:r>
              <a:rPr lang="en-US" sz="2700" dirty="0">
                <a:solidFill>
                  <a:srgbClr val="FFCF01"/>
                </a:solidFill>
              </a:rPr>
              <a:t>, the academic journal for choral </a:t>
            </a:r>
            <a:r>
              <a:rPr lang="en-US" sz="2700" dirty="0" smtClean="0">
                <a:solidFill>
                  <a:srgbClr val="FFCF01"/>
                </a:solidFill>
              </a:rPr>
              <a:t>music </a:t>
            </a:r>
            <a:r>
              <a:rPr lang="en-US" sz="2700" dirty="0">
                <a:solidFill>
                  <a:srgbClr val="FFCF01"/>
                </a:solidFill>
              </a:rPr>
              <a:t>with a </a:t>
            </a:r>
            <a:r>
              <a:rPr lang="en-US" sz="2700" dirty="0">
                <a:solidFill>
                  <a:schemeClr val="bg1"/>
                </a:solidFill>
              </a:rPr>
              <a:t>circulation of over 80,000</a:t>
            </a:r>
            <a:r>
              <a:rPr lang="en-US" sz="2700" dirty="0" smtClean="0">
                <a:solidFill>
                  <a:srgbClr val="FFCF01"/>
                </a:solidFill>
              </a:rPr>
              <a:t>. </a:t>
            </a:r>
            <a:endParaRPr lang="en-US" sz="2700" dirty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47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18865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8866"/>
            <a:ext cx="9144000" cy="6039134"/>
          </a:xfrm>
          <a:solidFill>
            <a:srgbClr val="005643"/>
          </a:solidFill>
        </p:spPr>
        <p:txBody>
          <a:bodyPr/>
          <a:lstStyle/>
          <a:p>
            <a:r>
              <a:rPr lang="en-US" sz="4000" b="1" dirty="0" smtClean="0">
                <a:solidFill>
                  <a:srgbClr val="FFCF01"/>
                </a:solidFill>
              </a:rPr>
              <a:t>Department of Visual Arts</a:t>
            </a:r>
          </a:p>
          <a:p>
            <a:endParaRPr lang="en-US" sz="500" b="1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Served </a:t>
            </a:r>
            <a:r>
              <a:rPr lang="en-US" sz="2700" b="1" dirty="0" smtClean="0">
                <a:solidFill>
                  <a:schemeClr val="bg1"/>
                </a:solidFill>
              </a:rPr>
              <a:t>70</a:t>
            </a:r>
            <a:r>
              <a:rPr lang="en-US" sz="2700" dirty="0" smtClean="0">
                <a:solidFill>
                  <a:srgbClr val="FFCF01"/>
                </a:solidFill>
              </a:rPr>
              <a:t> majors and established an Art Ed major</a:t>
            </a:r>
          </a:p>
          <a:p>
            <a:pPr algn="l"/>
            <a:endParaRPr lang="en-US" sz="500" i="1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Published </a:t>
            </a:r>
            <a:r>
              <a:rPr lang="en-US" sz="2700" b="1" dirty="0" smtClean="0">
                <a:solidFill>
                  <a:schemeClr val="bg1"/>
                </a:solidFill>
              </a:rPr>
              <a:t>9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peer-reviewed works; Delivered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</a:rPr>
              <a:t>21</a:t>
            </a:r>
            <a:r>
              <a:rPr lang="en-US" sz="2700" dirty="0" smtClean="0">
                <a:solidFill>
                  <a:srgbClr val="FFCF01"/>
                </a:solidFill>
              </a:rPr>
              <a:t> invited national or international presentations, and engaged </a:t>
            </a:r>
            <a:r>
              <a:rPr lang="en-US" sz="2700" dirty="0">
                <a:solidFill>
                  <a:srgbClr val="FFCF01"/>
                </a:solidFill>
              </a:rPr>
              <a:t>in </a:t>
            </a:r>
            <a:r>
              <a:rPr lang="en-US" sz="2700" b="1" dirty="0" smtClean="0">
                <a:solidFill>
                  <a:schemeClr val="bg1"/>
                </a:solidFill>
              </a:rPr>
              <a:t>31</a:t>
            </a:r>
            <a:r>
              <a:rPr lang="en-US" sz="2700" dirty="0" smtClean="0">
                <a:solidFill>
                  <a:srgbClr val="FFCF01"/>
                </a:solidFill>
              </a:rPr>
              <a:t> juried presentations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500" dirty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Prof. </a:t>
            </a:r>
            <a:r>
              <a:rPr lang="en-US" sz="2700" b="1" dirty="0" smtClean="0">
                <a:solidFill>
                  <a:schemeClr val="bg1"/>
                </a:solidFill>
              </a:rPr>
              <a:t>Kimble </a:t>
            </a:r>
            <a:r>
              <a:rPr lang="en-US" sz="2700" b="1" dirty="0">
                <a:solidFill>
                  <a:schemeClr val="bg1"/>
                </a:solidFill>
              </a:rPr>
              <a:t>Bromley </a:t>
            </a:r>
            <a:r>
              <a:rPr lang="en-US" sz="2700" dirty="0">
                <a:solidFill>
                  <a:srgbClr val="FFCF01"/>
                </a:solidFill>
              </a:rPr>
              <a:t>celebrated a solo exhibition in the </a:t>
            </a:r>
            <a:r>
              <a:rPr lang="en-US" sz="2700" dirty="0" smtClean="0">
                <a:solidFill>
                  <a:srgbClr val="FFCF01"/>
                </a:solidFill>
              </a:rPr>
              <a:t>Plains </a:t>
            </a:r>
            <a:r>
              <a:rPr lang="en-US" sz="2700" dirty="0">
                <a:solidFill>
                  <a:srgbClr val="FFCF01"/>
                </a:solidFill>
              </a:rPr>
              <a:t>Art Museum </a:t>
            </a:r>
            <a:r>
              <a:rPr lang="en-US" sz="2700" dirty="0" smtClean="0">
                <a:solidFill>
                  <a:srgbClr val="FFCF01"/>
                </a:solidFill>
              </a:rPr>
              <a:t>entitled </a:t>
            </a:r>
            <a:r>
              <a:rPr lang="en-US" sz="2700" dirty="0">
                <a:solidFill>
                  <a:srgbClr val="FFCF01"/>
                </a:solidFill>
              </a:rPr>
              <a:t>“The </a:t>
            </a:r>
            <a:r>
              <a:rPr lang="en-US" sz="2700" dirty="0" smtClean="0">
                <a:solidFill>
                  <a:srgbClr val="FFCF01"/>
                </a:solidFill>
              </a:rPr>
              <a:t>Moby Dick Series.”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Dr. </a:t>
            </a:r>
            <a:r>
              <a:rPr lang="en-US" sz="2700" b="1" dirty="0" smtClean="0">
                <a:solidFill>
                  <a:schemeClr val="bg1"/>
                </a:solidFill>
              </a:rPr>
              <a:t>Kristi </a:t>
            </a:r>
            <a:r>
              <a:rPr lang="en-US" sz="2700" b="1" dirty="0">
                <a:solidFill>
                  <a:schemeClr val="bg1"/>
                </a:solidFill>
              </a:rPr>
              <a:t>Groberg </a:t>
            </a:r>
            <a:r>
              <a:rPr lang="en-US" sz="2700" dirty="0">
                <a:solidFill>
                  <a:srgbClr val="FFCF01"/>
                </a:solidFill>
              </a:rPr>
              <a:t>was a panel presenter at the ASEEES conference in Boston, </a:t>
            </a:r>
            <a:r>
              <a:rPr lang="en-US" sz="2700" dirty="0" smtClean="0">
                <a:solidFill>
                  <a:srgbClr val="FFCF01"/>
                </a:solidFill>
              </a:rPr>
              <a:t>and Prof. </a:t>
            </a:r>
            <a:r>
              <a:rPr lang="en-US" sz="2700" b="1" dirty="0" smtClean="0">
                <a:solidFill>
                  <a:schemeClr val="bg1"/>
                </a:solidFill>
              </a:rPr>
              <a:t>Su </a:t>
            </a:r>
            <a:r>
              <a:rPr lang="en-US" sz="2700" b="1" dirty="0">
                <a:solidFill>
                  <a:schemeClr val="bg1"/>
                </a:solidFill>
              </a:rPr>
              <a:t>Leggat</a:t>
            </a:r>
            <a:r>
              <a:rPr lang="en-US" sz="2700" b="1" dirty="0">
                <a:solidFill>
                  <a:srgbClr val="FFCF0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received a </a:t>
            </a:r>
            <a:r>
              <a:rPr lang="en-US" sz="2700" dirty="0">
                <a:solidFill>
                  <a:srgbClr val="FFCF01"/>
                </a:solidFill>
              </a:rPr>
              <a:t>legacy grant through the Lake Region Arts Council to work with </a:t>
            </a:r>
            <a:r>
              <a:rPr lang="en-US" sz="2700" dirty="0" smtClean="0">
                <a:solidFill>
                  <a:srgbClr val="FFCF01"/>
                </a:solidFill>
              </a:rPr>
              <a:t>MN students to create an exhibit focusing on community and social media.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4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18865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8866"/>
            <a:ext cx="9144000" cy="6628856"/>
          </a:xfrm>
          <a:solidFill>
            <a:srgbClr val="005643"/>
          </a:solidFill>
        </p:spPr>
        <p:txBody>
          <a:bodyPr/>
          <a:lstStyle/>
          <a:p>
            <a:r>
              <a:rPr lang="en-US" sz="4000" b="1" dirty="0" smtClean="0">
                <a:solidFill>
                  <a:srgbClr val="FFCF01"/>
                </a:solidFill>
              </a:rPr>
              <a:t>Department of Modern Languages </a:t>
            </a:r>
          </a:p>
          <a:p>
            <a:endParaRPr lang="en-US" sz="1000" b="1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Served </a:t>
            </a:r>
            <a:r>
              <a:rPr lang="en-US" sz="2700" b="1" dirty="0" smtClean="0">
                <a:solidFill>
                  <a:schemeClr val="bg1"/>
                </a:solidFill>
              </a:rPr>
              <a:t>46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majors and delivered </a:t>
            </a:r>
            <a:r>
              <a:rPr lang="en-US" sz="2700" b="1" dirty="0" smtClean="0">
                <a:solidFill>
                  <a:schemeClr val="bg1"/>
                </a:solidFill>
              </a:rPr>
              <a:t>4</a:t>
            </a:r>
            <a:r>
              <a:rPr lang="en-US" sz="2700" dirty="0" smtClean="0">
                <a:solidFill>
                  <a:srgbClr val="FFCF01"/>
                </a:solidFill>
              </a:rPr>
              <a:t> scholarly papers at regional, national, and international conferences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Dr. </a:t>
            </a:r>
            <a:r>
              <a:rPr lang="en-US" sz="2700" b="1" dirty="0" smtClean="0">
                <a:solidFill>
                  <a:schemeClr val="bg1"/>
                </a:solidFill>
              </a:rPr>
              <a:t>Gwen </a:t>
            </a:r>
            <a:r>
              <a:rPr lang="en-US" sz="2700" b="1" dirty="0">
                <a:solidFill>
                  <a:schemeClr val="bg1"/>
                </a:solidFill>
              </a:rPr>
              <a:t>Stickney </a:t>
            </a:r>
            <a:r>
              <a:rPr lang="en-US" sz="2700" dirty="0">
                <a:solidFill>
                  <a:srgbClr val="FFCF01"/>
                </a:solidFill>
              </a:rPr>
              <a:t>edited two volumes of </a:t>
            </a:r>
            <a:r>
              <a:rPr lang="en-US" sz="2700" i="1" dirty="0">
                <a:solidFill>
                  <a:schemeClr val="bg1"/>
                </a:solidFill>
              </a:rPr>
              <a:t>Bulletin of the </a:t>
            </a:r>
            <a:r>
              <a:rPr lang="en-US" sz="2700" i="1" dirty="0" err="1">
                <a:solidFill>
                  <a:schemeClr val="bg1"/>
                </a:solidFill>
              </a:rPr>
              <a:t>Comediantes</a:t>
            </a:r>
            <a:endParaRPr lang="en-US" sz="2700" i="1" dirty="0">
              <a:solidFill>
                <a:schemeClr val="bg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The department won </a:t>
            </a:r>
            <a:r>
              <a:rPr lang="en-US" sz="2700" dirty="0">
                <a:solidFill>
                  <a:srgbClr val="FFCF01"/>
                </a:solidFill>
              </a:rPr>
              <a:t>a </a:t>
            </a:r>
            <a:r>
              <a:rPr lang="en-US" sz="2700" dirty="0">
                <a:solidFill>
                  <a:schemeClr val="bg1"/>
                </a:solidFill>
              </a:rPr>
              <a:t>Development Foundation Grant</a:t>
            </a:r>
            <a:r>
              <a:rPr lang="en-US" sz="2700" dirty="0">
                <a:solidFill>
                  <a:srgbClr val="FFCF01"/>
                </a:solidFill>
              </a:rPr>
              <a:t> to contribute a Caribbean collection (primarily Afro-Hispanic and Francophone) to the NDSU </a:t>
            </a:r>
            <a:r>
              <a:rPr lang="en-US" sz="2700" dirty="0" smtClean="0">
                <a:solidFill>
                  <a:srgbClr val="FFCF01"/>
                </a:solidFill>
              </a:rPr>
              <a:t>library.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Four ML faculty </a:t>
            </a:r>
            <a:r>
              <a:rPr lang="en-US" sz="2700" dirty="0">
                <a:solidFill>
                  <a:srgbClr val="FFCF01"/>
                </a:solidFill>
              </a:rPr>
              <a:t>members </a:t>
            </a:r>
            <a:r>
              <a:rPr lang="en-US" sz="2700" dirty="0" smtClean="0">
                <a:solidFill>
                  <a:schemeClr val="bg1"/>
                </a:solidFill>
              </a:rPr>
              <a:t>(</a:t>
            </a:r>
            <a:r>
              <a:rPr lang="en-US" sz="2700" b="1" dirty="0" smtClean="0">
                <a:solidFill>
                  <a:schemeClr val="bg1"/>
                </a:solidFill>
              </a:rPr>
              <a:t>J. Hageman</a:t>
            </a:r>
            <a:r>
              <a:rPr lang="en-US" sz="2700" b="1" dirty="0">
                <a:solidFill>
                  <a:schemeClr val="bg1"/>
                </a:solidFill>
              </a:rPr>
              <a:t>, </a:t>
            </a:r>
            <a:r>
              <a:rPr lang="en-US" sz="2700" b="1" dirty="0" smtClean="0">
                <a:solidFill>
                  <a:schemeClr val="bg1"/>
                </a:solidFill>
              </a:rPr>
              <a:t>C. Hawley</a:t>
            </a:r>
            <a:r>
              <a:rPr lang="en-US" sz="2700" b="1" dirty="0">
                <a:solidFill>
                  <a:schemeClr val="bg1"/>
                </a:solidFill>
              </a:rPr>
              <a:t>, </a:t>
            </a:r>
            <a:r>
              <a:rPr lang="en-US" sz="2700" b="1" dirty="0" smtClean="0">
                <a:solidFill>
                  <a:schemeClr val="bg1"/>
                </a:solidFill>
              </a:rPr>
              <a:t>P. Homan </a:t>
            </a:r>
            <a:r>
              <a:rPr lang="en-US" sz="2700" b="1" dirty="0">
                <a:solidFill>
                  <a:schemeClr val="bg1"/>
                </a:solidFill>
              </a:rPr>
              <a:t>and </a:t>
            </a:r>
            <a:r>
              <a:rPr lang="en-US" sz="2700" b="1" dirty="0" smtClean="0">
                <a:solidFill>
                  <a:schemeClr val="bg1"/>
                </a:solidFill>
              </a:rPr>
              <a:t>C. Saar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en-US" sz="2700" dirty="0">
                <a:solidFill>
                  <a:srgbClr val="FFCF01"/>
                </a:solidFill>
              </a:rPr>
              <a:t> served as executives or chairs on regional and national professional organizations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39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18865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8865"/>
            <a:ext cx="9144000" cy="6628857"/>
          </a:xfrm>
          <a:solidFill>
            <a:srgbClr val="005643"/>
          </a:solidFill>
        </p:spPr>
        <p:txBody>
          <a:bodyPr/>
          <a:lstStyle/>
          <a:p>
            <a:r>
              <a:rPr lang="en-US" sz="4000" b="1" dirty="0" smtClean="0">
                <a:solidFill>
                  <a:srgbClr val="FFCF01"/>
                </a:solidFill>
              </a:rPr>
              <a:t>Criminal Justice &amp; Political Science</a:t>
            </a:r>
          </a:p>
          <a:p>
            <a:endParaRPr lang="en-US" sz="800" b="1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Served </a:t>
            </a:r>
            <a:r>
              <a:rPr lang="en-US" sz="2700" b="1" dirty="0" smtClean="0">
                <a:solidFill>
                  <a:schemeClr val="bg1"/>
                </a:solidFill>
              </a:rPr>
              <a:t>435</a:t>
            </a:r>
            <a:r>
              <a:rPr lang="en-US" sz="2700" dirty="0" smtClean="0">
                <a:solidFill>
                  <a:srgbClr val="FFCF01"/>
                </a:solidFill>
              </a:rPr>
              <a:t> majors and </a:t>
            </a:r>
            <a:r>
              <a:rPr lang="en-US" sz="2700" b="1" dirty="0" smtClean="0">
                <a:solidFill>
                  <a:schemeClr val="bg1"/>
                </a:solidFill>
              </a:rPr>
              <a:t>15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graduate students </a:t>
            </a:r>
          </a:p>
          <a:p>
            <a:pPr algn="l"/>
            <a:endParaRPr lang="en-US" sz="800" i="1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Published </a:t>
            </a:r>
            <a:r>
              <a:rPr lang="en-US" sz="2700" b="1" dirty="0" smtClean="0">
                <a:solidFill>
                  <a:schemeClr val="bg1"/>
                </a:solidFill>
              </a:rPr>
              <a:t>15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peer-reviewed works and received </a:t>
            </a:r>
            <a:r>
              <a:rPr lang="en-US" sz="2700" b="1" dirty="0" smtClean="0">
                <a:solidFill>
                  <a:schemeClr val="bg1"/>
                </a:solidFill>
              </a:rPr>
              <a:t>3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grants ($32k)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>
                <a:solidFill>
                  <a:srgbClr val="FFCF01"/>
                </a:solidFill>
              </a:rPr>
              <a:t>Delivered </a:t>
            </a:r>
            <a:r>
              <a:rPr lang="en-US" sz="2700" b="1" dirty="0">
                <a:solidFill>
                  <a:schemeClr val="bg1"/>
                </a:solidFill>
              </a:rPr>
              <a:t>13</a:t>
            </a:r>
            <a:r>
              <a:rPr lang="en-US" sz="2700" dirty="0">
                <a:solidFill>
                  <a:srgbClr val="FFCF01"/>
                </a:solidFill>
              </a:rPr>
              <a:t> scholarly papers at regional, national, and international </a:t>
            </a:r>
            <a:r>
              <a:rPr lang="en-US" sz="2700" dirty="0" smtClean="0">
                <a:solidFill>
                  <a:srgbClr val="FFCF01"/>
                </a:solidFill>
              </a:rPr>
              <a:t>conferences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Dr. </a:t>
            </a:r>
            <a:r>
              <a:rPr lang="en-US" sz="2700" b="1" dirty="0" smtClean="0">
                <a:solidFill>
                  <a:schemeClr val="bg1"/>
                </a:solidFill>
              </a:rPr>
              <a:t>Carol </a:t>
            </a:r>
            <a:r>
              <a:rPr lang="en-US" sz="2700" b="1" dirty="0" err="1" smtClean="0">
                <a:solidFill>
                  <a:schemeClr val="bg1"/>
                </a:solidFill>
              </a:rPr>
              <a:t>Archbold’s</a:t>
            </a:r>
            <a:r>
              <a:rPr lang="en-US" sz="2700" b="1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research </a:t>
            </a:r>
            <a:r>
              <a:rPr lang="en-US" sz="2700" dirty="0">
                <a:solidFill>
                  <a:srgbClr val="FFCF01"/>
                </a:solidFill>
              </a:rPr>
              <a:t>on </a:t>
            </a:r>
            <a:r>
              <a:rPr lang="en-US" sz="2700" dirty="0" smtClean="0">
                <a:solidFill>
                  <a:srgbClr val="FFCF01"/>
                </a:solidFill>
              </a:rPr>
              <a:t>changes </a:t>
            </a:r>
            <a:r>
              <a:rPr lang="en-US" sz="2700" dirty="0">
                <a:solidFill>
                  <a:srgbClr val="FFCF01"/>
                </a:solidFill>
              </a:rPr>
              <a:t>for policing in </a:t>
            </a:r>
            <a:r>
              <a:rPr lang="en-US" sz="2700" dirty="0" smtClean="0">
                <a:solidFill>
                  <a:srgbClr val="FFCF01"/>
                </a:solidFill>
              </a:rPr>
              <a:t>ND </a:t>
            </a:r>
            <a:r>
              <a:rPr lang="en-US" sz="2700" dirty="0">
                <a:solidFill>
                  <a:srgbClr val="FFCF01"/>
                </a:solidFill>
              </a:rPr>
              <a:t>oil boom areas </a:t>
            </a:r>
            <a:r>
              <a:rPr lang="en-US" sz="2700" dirty="0" smtClean="0">
                <a:solidFill>
                  <a:srgbClr val="FFCF01"/>
                </a:solidFill>
              </a:rPr>
              <a:t>received considerable media attention.  It resulted in a coauthored article, “Policing the Patch,” which was published in </a:t>
            </a:r>
            <a:r>
              <a:rPr lang="en-US" sz="2700" i="1" dirty="0" smtClean="0">
                <a:solidFill>
                  <a:schemeClr val="bg1"/>
                </a:solidFill>
              </a:rPr>
              <a:t>Police Quarterly</a:t>
            </a:r>
            <a:r>
              <a:rPr lang="en-US" sz="2700" dirty="0" smtClean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rgbClr val="FFCF01"/>
                </a:solidFill>
              </a:rPr>
              <a:t>the flagship journal for police studies.  </a:t>
            </a:r>
            <a:endParaRPr lang="en-US" sz="2700" dirty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42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18865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8865"/>
            <a:ext cx="9144000" cy="6257795"/>
          </a:xfrm>
          <a:solidFill>
            <a:srgbClr val="005643"/>
          </a:solidFill>
        </p:spPr>
        <p:txBody>
          <a:bodyPr/>
          <a:lstStyle/>
          <a:p>
            <a:r>
              <a:rPr lang="en-US" sz="3600" b="1" dirty="0" smtClean="0">
                <a:solidFill>
                  <a:srgbClr val="FFCF01"/>
                </a:solidFill>
              </a:rPr>
              <a:t>Architecture &amp; Landscape Architecture</a:t>
            </a:r>
          </a:p>
          <a:p>
            <a:endParaRPr lang="en-US" sz="1000" b="1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Served </a:t>
            </a:r>
            <a:r>
              <a:rPr lang="en-US" sz="2700" b="1" dirty="0" smtClean="0">
                <a:solidFill>
                  <a:schemeClr val="bg1"/>
                </a:solidFill>
              </a:rPr>
              <a:t>312</a:t>
            </a:r>
            <a:r>
              <a:rPr lang="en-US" sz="2700" dirty="0" smtClean="0">
                <a:solidFill>
                  <a:srgbClr val="FFCF01"/>
                </a:solidFill>
              </a:rPr>
              <a:t> majors and </a:t>
            </a:r>
            <a:r>
              <a:rPr lang="en-US" sz="2700" b="1" dirty="0" smtClean="0">
                <a:solidFill>
                  <a:schemeClr val="bg1"/>
                </a:solidFill>
              </a:rPr>
              <a:t>82 </a:t>
            </a:r>
            <a:r>
              <a:rPr lang="en-US" sz="2700" dirty="0" smtClean="0">
                <a:solidFill>
                  <a:srgbClr val="FFCF01"/>
                </a:solidFill>
              </a:rPr>
              <a:t>grad students</a:t>
            </a:r>
            <a:endParaRPr lang="en-US" sz="2700" dirty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US" sz="500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Received </a:t>
            </a:r>
            <a:r>
              <a:rPr lang="en-US" sz="2700" b="1" dirty="0" smtClean="0">
                <a:solidFill>
                  <a:schemeClr val="bg1"/>
                </a:solidFill>
              </a:rPr>
              <a:t>5</a:t>
            </a:r>
            <a:r>
              <a:rPr lang="en-US" sz="2700" dirty="0" smtClean="0">
                <a:solidFill>
                  <a:srgbClr val="FFCF01"/>
                </a:solidFill>
              </a:rPr>
              <a:t> grants ($12.5k) and published </a:t>
            </a:r>
            <a:r>
              <a:rPr lang="en-US" sz="2700" b="1" dirty="0" smtClean="0">
                <a:solidFill>
                  <a:schemeClr val="bg1"/>
                </a:solidFill>
              </a:rPr>
              <a:t>8</a:t>
            </a:r>
            <a:r>
              <a:rPr lang="en-US" sz="2700" dirty="0" smtClean="0">
                <a:solidFill>
                  <a:srgbClr val="FFCF01"/>
                </a:solidFill>
              </a:rPr>
              <a:t> peer-reviewed articles  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sz="500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Prof. </a:t>
            </a:r>
            <a:r>
              <a:rPr lang="en-US" sz="2700" b="1" dirty="0" smtClean="0">
                <a:solidFill>
                  <a:schemeClr val="bg1"/>
                </a:solidFill>
              </a:rPr>
              <a:t>Steve Martens </a:t>
            </a:r>
            <a:r>
              <a:rPr lang="en-US" sz="2700" dirty="0">
                <a:solidFill>
                  <a:srgbClr val="FFCF01"/>
                </a:solidFill>
              </a:rPr>
              <a:t>and </a:t>
            </a:r>
            <a:r>
              <a:rPr lang="en-US" sz="2700" dirty="0" smtClean="0">
                <a:solidFill>
                  <a:srgbClr val="FFCF01"/>
                </a:solidFill>
              </a:rPr>
              <a:t>Prof. </a:t>
            </a:r>
            <a:r>
              <a:rPr lang="en-US" sz="2700" b="1" dirty="0" smtClean="0">
                <a:solidFill>
                  <a:schemeClr val="bg1"/>
                </a:solidFill>
              </a:rPr>
              <a:t>Ronald Ramsay </a:t>
            </a:r>
            <a:r>
              <a:rPr lang="en-US" sz="2700" dirty="0" smtClean="0">
                <a:solidFill>
                  <a:srgbClr val="FFCF01"/>
                </a:solidFill>
              </a:rPr>
              <a:t>completed a book, </a:t>
            </a:r>
            <a:r>
              <a:rPr lang="en-US" sz="2700" i="1" dirty="0" smtClean="0">
                <a:solidFill>
                  <a:schemeClr val="bg1"/>
                </a:solidFill>
              </a:rPr>
              <a:t>Buildings </a:t>
            </a:r>
            <a:r>
              <a:rPr lang="en-US" sz="2700" i="1" dirty="0">
                <a:solidFill>
                  <a:schemeClr val="bg1"/>
                </a:solidFill>
              </a:rPr>
              <a:t>of North </a:t>
            </a:r>
            <a:r>
              <a:rPr lang="en-US" sz="2700" i="1" dirty="0" smtClean="0">
                <a:solidFill>
                  <a:schemeClr val="bg1"/>
                </a:solidFill>
              </a:rPr>
              <a:t>Dakota</a:t>
            </a:r>
            <a:r>
              <a:rPr lang="en-US" sz="2700" dirty="0" smtClean="0">
                <a:solidFill>
                  <a:srgbClr val="FFCF01"/>
                </a:solidFill>
              </a:rPr>
              <a:t>, that will be published early next year by the U. </a:t>
            </a:r>
            <a:r>
              <a:rPr lang="en-US" sz="2700" dirty="0">
                <a:solidFill>
                  <a:srgbClr val="FFCF01"/>
                </a:solidFill>
              </a:rPr>
              <a:t>of Virginia Press. </a:t>
            </a:r>
            <a:endParaRPr lang="en-US" sz="2700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US" sz="500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Profs. </a:t>
            </a:r>
            <a:r>
              <a:rPr lang="en-US" sz="2700" b="1" dirty="0" smtClean="0">
                <a:solidFill>
                  <a:schemeClr val="bg1"/>
                </a:solidFill>
              </a:rPr>
              <a:t>Heather</a:t>
            </a:r>
            <a:r>
              <a:rPr lang="en-US" sz="2700" dirty="0" smtClean="0">
                <a:solidFill>
                  <a:srgbClr val="FFCF01"/>
                </a:solidFill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</a:rPr>
              <a:t>&amp;</a:t>
            </a:r>
            <a:r>
              <a:rPr lang="en-US" sz="2700" dirty="0" smtClean="0">
                <a:solidFill>
                  <a:srgbClr val="FFCF01"/>
                </a:solidFill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</a:rPr>
              <a:t>Dominic</a:t>
            </a:r>
            <a:r>
              <a:rPr lang="en-US" sz="2700" dirty="0" smtClean="0">
                <a:solidFill>
                  <a:srgbClr val="FFCF01"/>
                </a:solidFill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</a:rPr>
              <a:t>Fischer</a:t>
            </a:r>
            <a:r>
              <a:rPr lang="en-US" sz="2700" dirty="0" smtClean="0">
                <a:solidFill>
                  <a:srgbClr val="FFCF01"/>
                </a:solidFill>
              </a:rPr>
              <a:t> recently had </a:t>
            </a:r>
            <a:r>
              <a:rPr lang="en-US" sz="2700" dirty="0">
                <a:solidFill>
                  <a:srgbClr val="FFCF01"/>
                </a:solidFill>
              </a:rPr>
              <a:t>a grant proposal recommended for full funding by the North Central Regional Center for Rural </a:t>
            </a:r>
            <a:r>
              <a:rPr lang="en-US" sz="2700" dirty="0" smtClean="0">
                <a:solidFill>
                  <a:srgbClr val="FFCF01"/>
                </a:solidFill>
              </a:rPr>
              <a:t>Development. Their </a:t>
            </a:r>
            <a:r>
              <a:rPr lang="en-US" sz="2700" dirty="0">
                <a:solidFill>
                  <a:srgbClr val="FFCF01"/>
                </a:solidFill>
              </a:rPr>
              <a:t>project </a:t>
            </a:r>
            <a:r>
              <a:rPr lang="en-US" sz="2700" dirty="0" smtClean="0">
                <a:solidFill>
                  <a:srgbClr val="FFCF01"/>
                </a:solidFill>
              </a:rPr>
              <a:t>on preservation planning will address </a:t>
            </a:r>
            <a:r>
              <a:rPr lang="en-US" sz="2700" dirty="0">
                <a:solidFill>
                  <a:srgbClr val="FFCF01"/>
                </a:solidFill>
              </a:rPr>
              <a:t>issues of boom and bust in fracking communities in western ND.</a:t>
            </a:r>
            <a:endParaRPr lang="en-US" sz="2700" dirty="0" smtClean="0">
              <a:solidFill>
                <a:srgbClr val="FFCF01"/>
              </a:solidFill>
            </a:endParaRPr>
          </a:p>
          <a:p>
            <a:pPr algn="l"/>
            <a:r>
              <a:rPr lang="en-US" sz="2800" dirty="0" smtClean="0">
                <a:solidFill>
                  <a:srgbClr val="FFCF01"/>
                </a:solidFill>
              </a:rPr>
              <a:t> </a:t>
            </a:r>
            <a:endParaRPr lang="en-US" sz="2800" dirty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2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18865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8865"/>
            <a:ext cx="9144000" cy="6628857"/>
          </a:xfrm>
          <a:solidFill>
            <a:srgbClr val="005643"/>
          </a:solidFill>
        </p:spPr>
        <p:txBody>
          <a:bodyPr/>
          <a:lstStyle/>
          <a:p>
            <a:r>
              <a:rPr lang="en-US" sz="3600" b="1" dirty="0" smtClean="0">
                <a:solidFill>
                  <a:srgbClr val="FFCF01"/>
                </a:solidFill>
              </a:rPr>
              <a:t>History, Philosophy &amp; Religious Studies</a:t>
            </a:r>
          </a:p>
          <a:p>
            <a:endParaRPr lang="en-US" sz="800" b="1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CF01"/>
                </a:solidFill>
              </a:rPr>
              <a:t>Served </a:t>
            </a:r>
            <a:r>
              <a:rPr lang="en-US" sz="2800" b="1" dirty="0" smtClean="0">
                <a:solidFill>
                  <a:schemeClr val="bg1"/>
                </a:solidFill>
              </a:rPr>
              <a:t>127</a:t>
            </a:r>
            <a:r>
              <a:rPr lang="en-US" sz="2800" dirty="0" smtClean="0">
                <a:solidFill>
                  <a:srgbClr val="FFCF01"/>
                </a:solidFill>
              </a:rPr>
              <a:t> majors and </a:t>
            </a:r>
            <a:r>
              <a:rPr lang="en-US" sz="2800" b="1" dirty="0" smtClean="0">
                <a:solidFill>
                  <a:schemeClr val="bg1"/>
                </a:solidFill>
              </a:rPr>
              <a:t>26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rgbClr val="FFCF01"/>
                </a:solidFill>
              </a:rPr>
              <a:t>graduate students </a:t>
            </a:r>
          </a:p>
          <a:p>
            <a:pPr algn="l"/>
            <a:endParaRPr lang="en-US" sz="800" i="1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CF01"/>
                </a:solidFill>
              </a:rPr>
              <a:t>Published </a:t>
            </a:r>
            <a:r>
              <a:rPr lang="en-US" sz="2800" b="1" dirty="0" smtClean="0">
                <a:solidFill>
                  <a:schemeClr val="bg1"/>
                </a:solidFill>
              </a:rPr>
              <a:t>15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rgbClr val="FFCF01"/>
                </a:solidFill>
              </a:rPr>
              <a:t>peer-reviewed works, including </a:t>
            </a:r>
            <a:r>
              <a:rPr lang="en-US" sz="2800" b="1" dirty="0" smtClean="0">
                <a:solidFill>
                  <a:schemeClr val="bg1"/>
                </a:solidFill>
              </a:rPr>
              <a:t>7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rgbClr val="FFCF01"/>
                </a:solidFill>
              </a:rPr>
              <a:t>books; Delivered </a:t>
            </a:r>
            <a:r>
              <a:rPr lang="en-US" sz="2800" b="1" dirty="0" smtClean="0">
                <a:solidFill>
                  <a:schemeClr val="bg1"/>
                </a:solidFill>
              </a:rPr>
              <a:t>17</a:t>
            </a:r>
            <a:r>
              <a:rPr lang="en-US" sz="2800" dirty="0" smtClean="0">
                <a:solidFill>
                  <a:srgbClr val="FFCF01"/>
                </a:solidFill>
              </a:rPr>
              <a:t> scholarly papers at regional, national, and international conferences; Received </a:t>
            </a:r>
            <a:r>
              <a:rPr lang="en-US" sz="2800" b="1" dirty="0">
                <a:solidFill>
                  <a:schemeClr val="bg1"/>
                </a:solidFill>
              </a:rPr>
              <a:t>4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rgbClr val="FFCF01"/>
                </a:solidFill>
              </a:rPr>
              <a:t>grants ($46k)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CF01"/>
                </a:solidFill>
              </a:rPr>
              <a:t>Dr</a:t>
            </a:r>
            <a:r>
              <a:rPr lang="en-US" sz="2800" dirty="0">
                <a:solidFill>
                  <a:srgbClr val="FFCF01"/>
                </a:solidFill>
              </a:rPr>
              <a:t>. </a:t>
            </a:r>
            <a:r>
              <a:rPr lang="en-US" sz="2800" b="1" dirty="0" smtClean="0">
                <a:solidFill>
                  <a:schemeClr val="bg1"/>
                </a:solidFill>
              </a:rPr>
              <a:t>Angela </a:t>
            </a:r>
            <a:r>
              <a:rPr lang="en-US" sz="2800" b="1" dirty="0">
                <a:solidFill>
                  <a:schemeClr val="bg1"/>
                </a:solidFill>
              </a:rPr>
              <a:t>Smith </a:t>
            </a:r>
            <a:r>
              <a:rPr lang="en-US" sz="2800" dirty="0">
                <a:solidFill>
                  <a:srgbClr val="FFCF01"/>
                </a:solidFill>
              </a:rPr>
              <a:t>and her digital history students </a:t>
            </a:r>
            <a:r>
              <a:rPr lang="en-US" sz="2800" dirty="0" smtClean="0">
                <a:solidFill>
                  <a:srgbClr val="FFCF01"/>
                </a:solidFill>
              </a:rPr>
              <a:t>produced </a:t>
            </a:r>
            <a:r>
              <a:rPr lang="en-US" sz="2800" dirty="0">
                <a:solidFill>
                  <a:srgbClr val="FFCF01"/>
                </a:solidFill>
              </a:rPr>
              <a:t>a historical documentary about </a:t>
            </a:r>
            <a:r>
              <a:rPr lang="en-US" sz="2800" dirty="0" err="1">
                <a:solidFill>
                  <a:srgbClr val="FFCF01"/>
                </a:solidFill>
              </a:rPr>
              <a:t>Melvina</a:t>
            </a:r>
            <a:r>
              <a:rPr lang="en-US" sz="2800" dirty="0">
                <a:solidFill>
                  <a:srgbClr val="FFCF01"/>
                </a:solidFill>
              </a:rPr>
              <a:t> Massey, an African American madam who operated a brothel in Fargo between 1886 and </a:t>
            </a:r>
            <a:r>
              <a:rPr lang="en-US" sz="2800" dirty="0" smtClean="0">
                <a:solidFill>
                  <a:srgbClr val="FFCF01"/>
                </a:solidFill>
              </a:rPr>
              <a:t>1911.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CF01"/>
                </a:solidFill>
              </a:rPr>
              <a:t>Several notable faculty pubs, including 3 recent books</a:t>
            </a:r>
          </a:p>
          <a:p>
            <a:pPr algn="l"/>
            <a:endParaRPr lang="en-US" sz="2800" dirty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6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80660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8866"/>
            <a:ext cx="9144000" cy="6039134"/>
          </a:xfrm>
          <a:solidFill>
            <a:srgbClr val="005643"/>
          </a:solidFill>
        </p:spPr>
        <p:txBody>
          <a:bodyPr/>
          <a:lstStyle/>
          <a:p>
            <a:endParaRPr lang="en-US" sz="800" b="1" dirty="0" smtClean="0">
              <a:solidFill>
                <a:srgbClr val="FFCF01"/>
              </a:solidFill>
            </a:endParaRPr>
          </a:p>
          <a:p>
            <a:pPr algn="l"/>
            <a:r>
              <a:rPr lang="en-US" i="1" dirty="0" smtClean="0">
                <a:solidFill>
                  <a:srgbClr val="FFCF01"/>
                </a:solidFill>
              </a:rPr>
              <a:t>Recent Books Published by HPRS Faculty:</a:t>
            </a:r>
          </a:p>
          <a:p>
            <a:pPr algn="l"/>
            <a:endParaRPr lang="en-US" sz="1200" i="1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FFCF01"/>
                </a:solidFill>
              </a:rPr>
              <a:t>Dr. </a:t>
            </a:r>
            <a:r>
              <a:rPr lang="en-US" sz="2600" b="1" dirty="0" smtClean="0">
                <a:solidFill>
                  <a:schemeClr val="bg1"/>
                </a:solidFill>
              </a:rPr>
              <a:t>Sean </a:t>
            </a:r>
            <a:r>
              <a:rPr lang="en-US" sz="2600" b="1" dirty="0">
                <a:solidFill>
                  <a:schemeClr val="bg1"/>
                </a:solidFill>
              </a:rPr>
              <a:t>Burt</a:t>
            </a:r>
            <a:r>
              <a:rPr lang="en-US" sz="2600" dirty="0">
                <a:solidFill>
                  <a:srgbClr val="FFCF01"/>
                </a:solidFill>
              </a:rPr>
              <a:t>, </a:t>
            </a:r>
            <a:r>
              <a:rPr lang="en-US" sz="2600" b="1" i="1" dirty="0">
                <a:solidFill>
                  <a:srgbClr val="FFCF01"/>
                </a:solidFill>
              </a:rPr>
              <a:t>The Courtier and the Governor: Transformations of Genre in the Nehemiah Memoir</a:t>
            </a:r>
            <a:r>
              <a:rPr lang="en-US" sz="2600" dirty="0">
                <a:solidFill>
                  <a:srgbClr val="FFCF01"/>
                </a:solidFill>
              </a:rPr>
              <a:t>. Journal of Ancient Judaism Supplements 17. (</a:t>
            </a:r>
            <a:r>
              <a:rPr lang="en-US" sz="2600" dirty="0" err="1">
                <a:solidFill>
                  <a:srgbClr val="FFCF01"/>
                </a:solidFill>
              </a:rPr>
              <a:t>Göttingen</a:t>
            </a:r>
            <a:r>
              <a:rPr lang="en-US" sz="2600" dirty="0">
                <a:solidFill>
                  <a:srgbClr val="FFCF01"/>
                </a:solidFill>
              </a:rPr>
              <a:t>: </a:t>
            </a:r>
            <a:r>
              <a:rPr lang="en-US" sz="2600" dirty="0" err="1">
                <a:solidFill>
                  <a:srgbClr val="FFCF01"/>
                </a:solidFill>
              </a:rPr>
              <a:t>Vandenhoeck</a:t>
            </a:r>
            <a:r>
              <a:rPr lang="en-US" sz="2600" dirty="0">
                <a:solidFill>
                  <a:srgbClr val="FFCF01"/>
                </a:solidFill>
              </a:rPr>
              <a:t> &amp; </a:t>
            </a:r>
            <a:r>
              <a:rPr lang="en-US" sz="2600" dirty="0" err="1">
                <a:solidFill>
                  <a:srgbClr val="FFCF01"/>
                </a:solidFill>
              </a:rPr>
              <a:t>Ruprecht</a:t>
            </a:r>
            <a:r>
              <a:rPr lang="en-US" sz="2600" dirty="0">
                <a:solidFill>
                  <a:srgbClr val="FFCF01"/>
                </a:solidFill>
              </a:rPr>
              <a:t>, 2014).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FFCF01"/>
                </a:solidFill>
              </a:rPr>
              <a:t>Dr. </a:t>
            </a:r>
            <a:r>
              <a:rPr lang="en-US" sz="2600" b="1" dirty="0" smtClean="0">
                <a:solidFill>
                  <a:schemeClr val="bg1"/>
                </a:solidFill>
              </a:rPr>
              <a:t>Anthony </a:t>
            </a:r>
            <a:r>
              <a:rPr lang="en-US" sz="2600" b="1" dirty="0">
                <a:solidFill>
                  <a:schemeClr val="bg1"/>
                </a:solidFill>
              </a:rPr>
              <a:t>Flood</a:t>
            </a:r>
            <a:r>
              <a:rPr lang="en-US" sz="2600" dirty="0">
                <a:solidFill>
                  <a:srgbClr val="FFCF01"/>
                </a:solidFill>
              </a:rPr>
              <a:t>, </a:t>
            </a:r>
            <a:r>
              <a:rPr lang="en-US" sz="2600" b="1" i="1" dirty="0">
                <a:solidFill>
                  <a:srgbClr val="FFCF01"/>
                </a:solidFill>
              </a:rPr>
              <a:t>The Root of Friendship: Self-Love and Self-Governance in Aquinas </a:t>
            </a:r>
            <a:r>
              <a:rPr lang="en-US" sz="2600" dirty="0">
                <a:solidFill>
                  <a:srgbClr val="FFCF01"/>
                </a:solidFill>
              </a:rPr>
              <a:t>(Washington, DC: Catholic University of America Press, 2014).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FFCF01"/>
                </a:solidFill>
              </a:rPr>
              <a:t>Dr. </a:t>
            </a:r>
            <a:r>
              <a:rPr lang="en-US" sz="2600" b="1" dirty="0" smtClean="0">
                <a:solidFill>
                  <a:schemeClr val="bg1"/>
                </a:solidFill>
              </a:rPr>
              <a:t>Mark </a:t>
            </a:r>
            <a:r>
              <a:rPr lang="en-US" sz="2600" b="1" dirty="0">
                <a:solidFill>
                  <a:schemeClr val="bg1"/>
                </a:solidFill>
              </a:rPr>
              <a:t>Harvey</a:t>
            </a:r>
            <a:r>
              <a:rPr lang="en-US" sz="2600" dirty="0">
                <a:solidFill>
                  <a:srgbClr val="FFCF01"/>
                </a:solidFill>
              </a:rPr>
              <a:t>, ed., </a:t>
            </a:r>
            <a:r>
              <a:rPr lang="en-US" sz="2600" b="1" i="1" dirty="0">
                <a:solidFill>
                  <a:srgbClr val="FFCF01"/>
                </a:solidFill>
              </a:rPr>
              <a:t>The Wilderness Writings of Howard </a:t>
            </a:r>
            <a:r>
              <a:rPr lang="en-US" sz="2600" b="1" i="1" dirty="0" err="1">
                <a:solidFill>
                  <a:srgbClr val="FFCF01"/>
                </a:solidFill>
              </a:rPr>
              <a:t>Zahniser</a:t>
            </a:r>
            <a:r>
              <a:rPr lang="en-US" sz="2600" dirty="0">
                <a:solidFill>
                  <a:srgbClr val="FFCF01"/>
                </a:solidFill>
              </a:rPr>
              <a:t> (Seattle: University of Washington Press, 2014</a:t>
            </a:r>
            <a:r>
              <a:rPr lang="en-US" sz="2600" dirty="0" smtClean="0">
                <a:solidFill>
                  <a:srgbClr val="FFCF01"/>
                </a:solidFill>
              </a:rPr>
              <a:t>).</a:t>
            </a:r>
            <a:endParaRPr lang="en-US" sz="2600" dirty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94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18865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8865"/>
            <a:ext cx="9144000" cy="6628857"/>
          </a:xfrm>
          <a:solidFill>
            <a:srgbClr val="005643"/>
          </a:solidFill>
        </p:spPr>
        <p:txBody>
          <a:bodyPr/>
          <a:lstStyle/>
          <a:p>
            <a:r>
              <a:rPr lang="en-US" sz="4000" b="1" dirty="0" smtClean="0">
                <a:solidFill>
                  <a:srgbClr val="FFCF01"/>
                </a:solidFill>
              </a:rPr>
              <a:t>Dep’t of Sociology &amp; Anthropology </a:t>
            </a:r>
          </a:p>
          <a:p>
            <a:r>
              <a:rPr lang="en-US" sz="500" b="1" dirty="0" smtClean="0">
                <a:solidFill>
                  <a:srgbClr val="FFCF01"/>
                </a:solidFill>
              </a:rPr>
              <a:t> </a:t>
            </a:r>
          </a:p>
          <a:p>
            <a:endParaRPr lang="en-US" sz="500" b="1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Served </a:t>
            </a:r>
            <a:r>
              <a:rPr lang="en-US" sz="2700" b="1" dirty="0" smtClean="0">
                <a:solidFill>
                  <a:schemeClr val="bg1"/>
                </a:solidFill>
              </a:rPr>
              <a:t>112</a:t>
            </a:r>
            <a:r>
              <a:rPr lang="en-US" sz="2700" b="1" dirty="0" smtClean="0">
                <a:solidFill>
                  <a:srgbClr val="FFCF0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majors and </a:t>
            </a:r>
            <a:r>
              <a:rPr lang="en-US" sz="2700" b="1" dirty="0" smtClean="0">
                <a:solidFill>
                  <a:schemeClr val="bg1"/>
                </a:solidFill>
              </a:rPr>
              <a:t>24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graduate students </a:t>
            </a:r>
          </a:p>
          <a:p>
            <a:pPr algn="l"/>
            <a:endParaRPr lang="en-US" sz="1000" i="1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Published </a:t>
            </a:r>
            <a:r>
              <a:rPr lang="en-US" sz="2700" b="1" dirty="0" smtClean="0">
                <a:solidFill>
                  <a:schemeClr val="bg1"/>
                </a:solidFill>
              </a:rPr>
              <a:t>18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peer-reviewed works; Delivered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</a:rPr>
              <a:t>20</a:t>
            </a:r>
            <a:r>
              <a:rPr lang="en-US" sz="2700" dirty="0" smtClean="0">
                <a:solidFill>
                  <a:srgbClr val="FFCF01"/>
                </a:solidFill>
              </a:rPr>
              <a:t> scholarly papers at regional, national, and international conferences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>
                <a:solidFill>
                  <a:srgbClr val="FFCF01"/>
                </a:solidFill>
              </a:rPr>
              <a:t>R</a:t>
            </a:r>
            <a:r>
              <a:rPr lang="en-US" sz="2700" dirty="0" smtClean="0">
                <a:solidFill>
                  <a:srgbClr val="FFCF01"/>
                </a:solidFill>
              </a:rPr>
              <a:t>eceived </a:t>
            </a:r>
            <a:r>
              <a:rPr lang="en-US" sz="2700" b="1" dirty="0" smtClean="0">
                <a:solidFill>
                  <a:schemeClr val="bg1"/>
                </a:solidFill>
              </a:rPr>
              <a:t>17 grants </a:t>
            </a:r>
            <a:r>
              <a:rPr lang="en-US" sz="2700" dirty="0" smtClean="0">
                <a:solidFill>
                  <a:srgbClr val="FFCF01"/>
                </a:solidFill>
              </a:rPr>
              <a:t>($876k in awards;158k annual exp.)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Dr. </a:t>
            </a:r>
            <a:r>
              <a:rPr lang="en-US" sz="2700" b="1" dirty="0" smtClean="0">
                <a:solidFill>
                  <a:schemeClr val="bg1"/>
                </a:solidFill>
              </a:rPr>
              <a:t>Chris Whitsel </a:t>
            </a:r>
            <a:r>
              <a:rPr lang="en-US" sz="2700" dirty="0" smtClean="0">
                <a:solidFill>
                  <a:srgbClr val="FFCF01"/>
                </a:solidFill>
              </a:rPr>
              <a:t>coauthored 3 articles and a book chapter; also presented a paper at an int’l conference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Dr. </a:t>
            </a:r>
            <a:r>
              <a:rPr lang="en-US" sz="2700" b="1" dirty="0" smtClean="0">
                <a:solidFill>
                  <a:schemeClr val="bg1"/>
                </a:solidFill>
              </a:rPr>
              <a:t>Gary Goreham and his students </a:t>
            </a:r>
            <a:r>
              <a:rPr lang="en-US" sz="2700" dirty="0" smtClean="0">
                <a:solidFill>
                  <a:srgbClr val="FFCF01"/>
                </a:solidFill>
              </a:rPr>
              <a:t>conducted a community development analysis for Wadena, MN</a:t>
            </a:r>
            <a:endParaRPr lang="en-US" sz="2700" dirty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3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36171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36171"/>
            <a:ext cx="9144000" cy="5127172"/>
          </a:xfrm>
          <a:solidFill>
            <a:srgbClr val="005643"/>
          </a:solidFill>
        </p:spPr>
        <p:txBody>
          <a:bodyPr/>
          <a:lstStyle/>
          <a:p>
            <a:r>
              <a:rPr lang="en-US" sz="4000" b="1" dirty="0" smtClean="0">
                <a:solidFill>
                  <a:srgbClr val="FFC830"/>
                </a:solidFill>
              </a:rPr>
              <a:t>Teaching Activities</a:t>
            </a:r>
          </a:p>
          <a:p>
            <a:endParaRPr lang="en-US" sz="800" b="1" dirty="0" smtClean="0">
              <a:solidFill>
                <a:srgbClr val="FFC830"/>
              </a:solidFill>
            </a:endParaRP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F01"/>
                </a:solidFill>
              </a:rPr>
              <a:t>Student Credit Hours= </a:t>
            </a:r>
            <a:r>
              <a:rPr lang="en-US" sz="2800" b="1" dirty="0" smtClean="0">
                <a:solidFill>
                  <a:schemeClr val="bg1"/>
                </a:solidFill>
              </a:rPr>
              <a:t>95,291</a:t>
            </a:r>
            <a:r>
              <a:rPr lang="en-US" sz="2800" dirty="0" smtClean="0">
                <a:solidFill>
                  <a:srgbClr val="FFCF01"/>
                </a:solidFill>
              </a:rPr>
              <a:t>  		 </a:t>
            </a:r>
            <a:r>
              <a:rPr lang="en-US" sz="2400" dirty="0" smtClean="0">
                <a:solidFill>
                  <a:srgbClr val="FFCF01"/>
                </a:solidFill>
              </a:rPr>
              <a:t>(+4,858) 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F01"/>
                </a:solidFill>
              </a:rPr>
              <a:t>Production FTE =  		 </a:t>
            </a:r>
            <a:r>
              <a:rPr lang="en-US" sz="2800" b="1" dirty="0" smtClean="0">
                <a:solidFill>
                  <a:schemeClr val="bg1"/>
                </a:solidFill>
              </a:rPr>
              <a:t>148.2</a:t>
            </a:r>
            <a:r>
              <a:rPr lang="en-US" sz="2800" dirty="0">
                <a:solidFill>
                  <a:srgbClr val="FFCF01"/>
                </a:solidFill>
              </a:rPr>
              <a:t>	</a:t>
            </a:r>
            <a:r>
              <a:rPr lang="en-US" sz="2800" dirty="0" smtClean="0">
                <a:solidFill>
                  <a:srgbClr val="FFCF01"/>
                </a:solidFill>
              </a:rPr>
              <a:t>	  </a:t>
            </a:r>
            <a:r>
              <a:rPr lang="en-US" sz="2400" dirty="0" smtClean="0">
                <a:solidFill>
                  <a:srgbClr val="FFCF01"/>
                </a:solidFill>
              </a:rPr>
              <a:t>(+14.4)</a:t>
            </a:r>
            <a:r>
              <a:rPr lang="en-US" sz="2800" dirty="0" smtClean="0">
                <a:solidFill>
                  <a:schemeClr val="bg1"/>
                </a:solidFill>
              </a:rPr>
              <a:t>			</a:t>
            </a:r>
            <a:endParaRPr lang="en-US" sz="2800" b="1" dirty="0" smtClean="0">
              <a:solidFill>
                <a:srgbClr val="FFCF01"/>
              </a:solidFill>
            </a:endParaRP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F01"/>
                </a:solidFill>
              </a:rPr>
              <a:t>AHSS </a:t>
            </a:r>
            <a:r>
              <a:rPr lang="en-US" sz="2800" dirty="0">
                <a:solidFill>
                  <a:srgbClr val="FFCF01"/>
                </a:solidFill>
              </a:rPr>
              <a:t>Majors </a:t>
            </a:r>
            <a:r>
              <a:rPr lang="en-US" sz="2800" dirty="0" smtClean="0">
                <a:solidFill>
                  <a:srgbClr val="FFCF01"/>
                </a:solidFill>
              </a:rPr>
              <a:t>= 			</a:t>
            </a:r>
            <a:r>
              <a:rPr lang="en-US" sz="2800" b="1" dirty="0" smtClean="0">
                <a:solidFill>
                  <a:schemeClr val="bg1"/>
                </a:solidFill>
              </a:rPr>
              <a:t>2,004</a:t>
            </a:r>
            <a:r>
              <a:rPr lang="en-US" sz="2800" b="1" i="1" dirty="0" smtClean="0">
                <a:solidFill>
                  <a:srgbClr val="FFCF01"/>
                </a:solidFill>
              </a:rPr>
              <a:t> 	</a:t>
            </a:r>
            <a:r>
              <a:rPr lang="en-US" sz="2800" dirty="0" smtClean="0">
                <a:solidFill>
                  <a:srgbClr val="FFCF01"/>
                </a:solidFill>
              </a:rPr>
              <a:t>	   </a:t>
            </a:r>
            <a:r>
              <a:rPr lang="en-US" sz="2400" dirty="0" smtClean="0">
                <a:solidFill>
                  <a:srgbClr val="FFCF01"/>
                </a:solidFill>
              </a:rPr>
              <a:t>(+178)</a:t>
            </a:r>
            <a:r>
              <a:rPr lang="en-US" sz="2800" dirty="0" smtClean="0">
                <a:solidFill>
                  <a:srgbClr val="FFCF01"/>
                </a:solidFill>
              </a:rPr>
              <a:t>	    	 </a:t>
            </a:r>
            <a:endParaRPr lang="en-US" sz="2400" dirty="0">
              <a:solidFill>
                <a:srgbClr val="FFCF01"/>
              </a:solidFill>
            </a:endParaRP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F01"/>
                </a:solidFill>
              </a:rPr>
              <a:t>Graduate </a:t>
            </a:r>
            <a:r>
              <a:rPr lang="en-US" sz="2800" dirty="0">
                <a:solidFill>
                  <a:srgbClr val="FFCF01"/>
                </a:solidFill>
              </a:rPr>
              <a:t>students </a:t>
            </a:r>
            <a:r>
              <a:rPr lang="en-US" sz="2800" dirty="0" smtClean="0">
                <a:solidFill>
                  <a:srgbClr val="FFCF01"/>
                </a:solidFill>
              </a:rPr>
              <a:t>= 	   </a:t>
            </a:r>
            <a:r>
              <a:rPr lang="en-US" sz="2800" b="1" dirty="0" smtClean="0">
                <a:solidFill>
                  <a:schemeClr val="bg1"/>
                </a:solidFill>
              </a:rPr>
              <a:t>321</a:t>
            </a:r>
            <a:r>
              <a:rPr lang="en-US" sz="2800" dirty="0" smtClean="0">
                <a:solidFill>
                  <a:srgbClr val="FFCF01"/>
                </a:solidFill>
              </a:rPr>
              <a:t>		 	    </a:t>
            </a:r>
            <a:r>
              <a:rPr lang="en-US" sz="2400" dirty="0" smtClean="0">
                <a:solidFill>
                  <a:srgbClr val="FFCF01"/>
                </a:solidFill>
              </a:rPr>
              <a:t>(+93)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F01"/>
                </a:solidFill>
              </a:rPr>
              <a:t>Degrees Conferred* </a:t>
            </a:r>
            <a:r>
              <a:rPr lang="en-US" sz="2800" dirty="0">
                <a:solidFill>
                  <a:srgbClr val="FFCF01"/>
                </a:solidFill>
              </a:rPr>
              <a:t>= </a:t>
            </a:r>
            <a:r>
              <a:rPr lang="en-US" sz="2800" dirty="0" smtClean="0">
                <a:solidFill>
                  <a:srgbClr val="FFCF01"/>
                </a:solidFill>
              </a:rPr>
              <a:t>	   </a:t>
            </a:r>
            <a:r>
              <a:rPr lang="en-US" sz="2800" b="1" dirty="0" smtClean="0">
                <a:solidFill>
                  <a:schemeClr val="bg1"/>
                </a:solidFill>
              </a:rPr>
              <a:t>501	</a:t>
            </a:r>
            <a:r>
              <a:rPr lang="en-US" sz="2800" dirty="0" smtClean="0">
                <a:solidFill>
                  <a:srgbClr val="FFCF01"/>
                </a:solidFill>
              </a:rPr>
              <a:t>		    </a:t>
            </a:r>
            <a:r>
              <a:rPr lang="en-US" sz="2400" dirty="0" smtClean="0">
                <a:solidFill>
                  <a:srgbClr val="FFCF01"/>
                </a:solidFill>
              </a:rPr>
              <a:t>(+95)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rgbClr val="FFCF01"/>
                </a:solidFill>
              </a:rPr>
              <a:t>	*</a:t>
            </a:r>
            <a:r>
              <a:rPr lang="en-US" sz="2300" dirty="0" smtClean="0">
                <a:solidFill>
                  <a:schemeClr val="bg1"/>
                </a:solidFill>
              </a:rPr>
              <a:t>404</a:t>
            </a:r>
            <a:r>
              <a:rPr lang="en-US" sz="2300" dirty="0" smtClean="0">
                <a:solidFill>
                  <a:srgbClr val="FFCF01"/>
                </a:solidFill>
              </a:rPr>
              <a:t> </a:t>
            </a:r>
            <a:r>
              <a:rPr lang="en-US" sz="2300" dirty="0">
                <a:solidFill>
                  <a:srgbClr val="FFCF01"/>
                </a:solidFill>
              </a:rPr>
              <a:t>baccalaureate </a:t>
            </a:r>
            <a:r>
              <a:rPr lang="en-US" sz="2300" dirty="0" smtClean="0">
                <a:solidFill>
                  <a:srgbClr val="FFCF01"/>
                </a:solidFill>
              </a:rPr>
              <a:t>degrees and </a:t>
            </a:r>
            <a:r>
              <a:rPr lang="en-US" sz="2300" dirty="0" smtClean="0">
                <a:solidFill>
                  <a:schemeClr val="bg1"/>
                </a:solidFill>
              </a:rPr>
              <a:t>97 </a:t>
            </a:r>
            <a:r>
              <a:rPr lang="en-US" sz="2300" dirty="0" smtClean="0">
                <a:solidFill>
                  <a:srgbClr val="FFCF01"/>
                </a:solidFill>
              </a:rPr>
              <a:t>graduate degrees </a:t>
            </a:r>
            <a:r>
              <a:rPr lang="en-US" sz="2200" dirty="0" smtClean="0">
                <a:solidFill>
                  <a:srgbClr val="FFCF01"/>
                </a:solidFill>
              </a:rPr>
              <a:t>				         		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98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18865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8865"/>
            <a:ext cx="9144000" cy="6628857"/>
          </a:xfrm>
          <a:solidFill>
            <a:srgbClr val="005643"/>
          </a:solidFill>
        </p:spPr>
        <p:txBody>
          <a:bodyPr/>
          <a:lstStyle/>
          <a:p>
            <a:r>
              <a:rPr lang="en-US" sz="4000" b="1" dirty="0" smtClean="0">
                <a:solidFill>
                  <a:srgbClr val="FFCF01"/>
                </a:solidFill>
              </a:rPr>
              <a:t>Department of Theatre Arts </a:t>
            </a:r>
            <a:endParaRPr lang="en-US" sz="4000" b="1" dirty="0">
              <a:solidFill>
                <a:srgbClr val="FFCF0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Served </a:t>
            </a:r>
            <a:r>
              <a:rPr lang="en-US" sz="2700" b="1" dirty="0" smtClean="0">
                <a:solidFill>
                  <a:schemeClr val="bg1"/>
                </a:solidFill>
              </a:rPr>
              <a:t>55</a:t>
            </a:r>
            <a:r>
              <a:rPr lang="en-US" sz="2700" dirty="0" smtClean="0">
                <a:solidFill>
                  <a:srgbClr val="FFCF01"/>
                </a:solidFill>
              </a:rPr>
              <a:t> majors; Engaged in </a:t>
            </a:r>
            <a:r>
              <a:rPr lang="en-US" sz="2700" b="1" dirty="0" smtClean="0">
                <a:solidFill>
                  <a:schemeClr val="bg1"/>
                </a:solidFill>
              </a:rPr>
              <a:t>26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juried performances/ presentations and </a:t>
            </a:r>
            <a:r>
              <a:rPr lang="en-US" sz="2700" b="1" dirty="0" smtClean="0">
                <a:solidFill>
                  <a:schemeClr val="bg1"/>
                </a:solidFill>
              </a:rPr>
              <a:t>11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local and university performances; Delivered </a:t>
            </a:r>
            <a:r>
              <a:rPr lang="en-US" sz="2700" b="1" dirty="0" smtClean="0">
                <a:solidFill>
                  <a:schemeClr val="bg1"/>
                </a:solidFill>
              </a:rPr>
              <a:t>2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national presentations; Recently received a </a:t>
            </a:r>
            <a:r>
              <a:rPr lang="en-US" sz="2700" b="1" dirty="0" smtClean="0">
                <a:solidFill>
                  <a:schemeClr val="bg1"/>
                </a:solidFill>
              </a:rPr>
              <a:t>Bush Foundation grant </a:t>
            </a:r>
            <a:r>
              <a:rPr lang="en-US" sz="2700" dirty="0" smtClean="0">
                <a:solidFill>
                  <a:srgbClr val="FFCF01"/>
                </a:solidFill>
              </a:rPr>
              <a:t>($50k)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500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Celebrated the </a:t>
            </a:r>
            <a:r>
              <a:rPr lang="en-US" sz="2700" b="1" dirty="0" smtClean="0">
                <a:solidFill>
                  <a:schemeClr val="bg1"/>
                </a:solidFill>
              </a:rPr>
              <a:t>100</a:t>
            </a:r>
            <a:r>
              <a:rPr lang="en-US" sz="27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700" b="1" dirty="0" smtClean="0">
                <a:solidFill>
                  <a:schemeClr val="bg1"/>
                </a:solidFill>
              </a:rPr>
              <a:t> anniversary of LTC </a:t>
            </a:r>
            <a:r>
              <a:rPr lang="en-US" sz="2700" dirty="0" smtClean="0">
                <a:solidFill>
                  <a:srgbClr val="FFCF01"/>
                </a:solidFill>
              </a:rPr>
              <a:t>and organized a distinctive symposium entitled “Playing on </a:t>
            </a:r>
            <a:r>
              <a:rPr lang="en-US" sz="2700" dirty="0">
                <a:solidFill>
                  <a:srgbClr val="FFCF01"/>
                </a:solidFill>
              </a:rPr>
              <a:t>Common Ground: Theatre and the </a:t>
            </a:r>
            <a:r>
              <a:rPr lang="en-US" sz="2700" dirty="0" smtClean="0">
                <a:solidFill>
                  <a:srgbClr val="FFCF01"/>
                </a:solidFill>
              </a:rPr>
              <a:t>Complex Communities </a:t>
            </a:r>
            <a:r>
              <a:rPr lang="en-US" sz="2700" dirty="0">
                <a:solidFill>
                  <a:srgbClr val="FFCF01"/>
                </a:solidFill>
              </a:rPr>
              <a:t>of the 21st </a:t>
            </a:r>
            <a:r>
              <a:rPr lang="en-US" sz="2700" dirty="0" smtClean="0">
                <a:solidFill>
                  <a:srgbClr val="FFCF01"/>
                </a:solidFill>
              </a:rPr>
              <a:t>Century.” 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500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Katie </a:t>
            </a:r>
            <a:r>
              <a:rPr lang="en-US" sz="2700" dirty="0" err="1" smtClean="0">
                <a:solidFill>
                  <a:srgbClr val="FFCF01"/>
                </a:solidFill>
              </a:rPr>
              <a:t>Guzzi</a:t>
            </a:r>
            <a:r>
              <a:rPr lang="en-US" sz="2700" dirty="0" smtClean="0">
                <a:solidFill>
                  <a:srgbClr val="FFCF01"/>
                </a:solidFill>
              </a:rPr>
              <a:t>, advisee of Prof. </a:t>
            </a:r>
            <a:r>
              <a:rPr lang="en-US" sz="2700" b="1" dirty="0" smtClean="0">
                <a:solidFill>
                  <a:schemeClr val="bg1"/>
                </a:solidFill>
              </a:rPr>
              <a:t>Mark </a:t>
            </a:r>
            <a:r>
              <a:rPr lang="en-US" sz="2700" b="1" dirty="0" err="1" smtClean="0">
                <a:solidFill>
                  <a:schemeClr val="bg1"/>
                </a:solidFill>
              </a:rPr>
              <a:t>Engler</a:t>
            </a:r>
            <a:r>
              <a:rPr lang="en-US" sz="2700" dirty="0" smtClean="0">
                <a:solidFill>
                  <a:srgbClr val="FFCF01"/>
                </a:solidFill>
              </a:rPr>
              <a:t>, won </a:t>
            </a:r>
            <a:r>
              <a:rPr lang="en-US" sz="2700" dirty="0">
                <a:solidFill>
                  <a:srgbClr val="FFCF01"/>
                </a:solidFill>
              </a:rPr>
              <a:t>the region V </a:t>
            </a:r>
            <a:r>
              <a:rPr lang="en-US" sz="2700" dirty="0" smtClean="0">
                <a:solidFill>
                  <a:srgbClr val="FFCF01"/>
                </a:solidFill>
              </a:rPr>
              <a:t>award (in 7-state </a:t>
            </a:r>
            <a:r>
              <a:rPr lang="en-US" sz="2700" dirty="0">
                <a:solidFill>
                  <a:srgbClr val="FFCF01"/>
                </a:solidFill>
              </a:rPr>
              <a:t>region) for her sound design </a:t>
            </a:r>
            <a:r>
              <a:rPr lang="en-US" sz="2700" dirty="0" smtClean="0">
                <a:solidFill>
                  <a:srgbClr val="FFCF01"/>
                </a:solidFill>
              </a:rPr>
              <a:t>of </a:t>
            </a:r>
            <a:r>
              <a:rPr lang="en-US" sz="2700" i="1" dirty="0">
                <a:solidFill>
                  <a:srgbClr val="FFCF01"/>
                </a:solidFill>
              </a:rPr>
              <a:t>Handing Down the </a:t>
            </a:r>
            <a:r>
              <a:rPr lang="en-US" sz="2700" i="1" dirty="0" smtClean="0">
                <a:solidFill>
                  <a:srgbClr val="FFCF01"/>
                </a:solidFill>
              </a:rPr>
              <a:t>Names</a:t>
            </a:r>
            <a:r>
              <a:rPr lang="en-US" sz="2700" dirty="0">
                <a:solidFill>
                  <a:srgbClr val="FFCF0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and brought </a:t>
            </a:r>
            <a:r>
              <a:rPr lang="en-US" sz="2700" dirty="0">
                <a:solidFill>
                  <a:srgbClr val="FFCF01"/>
                </a:solidFill>
              </a:rPr>
              <a:t>her design to the National Festival at the Kennedy </a:t>
            </a:r>
            <a:r>
              <a:rPr lang="en-US" sz="2700" dirty="0" smtClean="0">
                <a:solidFill>
                  <a:srgbClr val="FFCF01"/>
                </a:solidFill>
              </a:rPr>
              <a:t>Center.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algn="l"/>
            <a:endParaRPr lang="en-US" sz="2700" dirty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18865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8865"/>
            <a:ext cx="9144000" cy="6628857"/>
          </a:xfrm>
          <a:solidFill>
            <a:srgbClr val="005643"/>
          </a:solidFill>
        </p:spPr>
        <p:txBody>
          <a:bodyPr/>
          <a:lstStyle/>
          <a:p>
            <a:r>
              <a:rPr lang="en-US" sz="4000" b="1" dirty="0" smtClean="0">
                <a:solidFill>
                  <a:srgbClr val="FFCF01"/>
                </a:solidFill>
              </a:rPr>
              <a:t>Dep’t of Emergency Management </a:t>
            </a:r>
          </a:p>
          <a:p>
            <a:r>
              <a:rPr lang="en-US" sz="500" b="1" dirty="0" smtClean="0">
                <a:solidFill>
                  <a:srgbClr val="FFCF01"/>
                </a:solidFill>
              </a:rPr>
              <a:t> D</a:t>
            </a:r>
          </a:p>
          <a:p>
            <a:endParaRPr lang="en-US" sz="500" b="1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Served </a:t>
            </a:r>
            <a:r>
              <a:rPr lang="en-US" sz="2700" b="1" dirty="0" smtClean="0">
                <a:solidFill>
                  <a:schemeClr val="bg1"/>
                </a:solidFill>
              </a:rPr>
              <a:t>76</a:t>
            </a:r>
            <a:r>
              <a:rPr lang="en-US" sz="2700" dirty="0" smtClean="0">
                <a:solidFill>
                  <a:srgbClr val="FFCF01"/>
                </a:solidFill>
              </a:rPr>
              <a:t> majors and </a:t>
            </a:r>
            <a:r>
              <a:rPr lang="en-US" sz="2700" b="1" dirty="0" smtClean="0">
                <a:solidFill>
                  <a:schemeClr val="bg1"/>
                </a:solidFill>
              </a:rPr>
              <a:t>18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graduate students </a:t>
            </a:r>
          </a:p>
          <a:p>
            <a:pPr algn="l"/>
            <a:endParaRPr lang="en-US" sz="1000" i="1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Published </a:t>
            </a:r>
            <a:r>
              <a:rPr lang="en-US" sz="2700" b="1" dirty="0" smtClean="0">
                <a:solidFill>
                  <a:schemeClr val="bg1"/>
                </a:solidFill>
              </a:rPr>
              <a:t>6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peer-reviewed works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Delivered </a:t>
            </a:r>
            <a:r>
              <a:rPr lang="en-US" sz="2700" b="1" dirty="0" smtClean="0">
                <a:solidFill>
                  <a:schemeClr val="bg1"/>
                </a:solidFill>
              </a:rPr>
              <a:t>16</a:t>
            </a:r>
            <a:r>
              <a:rPr lang="en-US" sz="2700" dirty="0" smtClean="0">
                <a:solidFill>
                  <a:srgbClr val="FFCF01"/>
                </a:solidFill>
              </a:rPr>
              <a:t> scholarly papers at regional, national, and international conferences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FFCF0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Granted the </a:t>
            </a:r>
            <a:r>
              <a:rPr lang="en-US" sz="2700" b="1" dirty="0" smtClean="0">
                <a:solidFill>
                  <a:schemeClr val="bg1"/>
                </a:solidFill>
              </a:rPr>
              <a:t>International Association of Emergency Managers' 2014 Academic Recognition Award, </a:t>
            </a:r>
            <a:r>
              <a:rPr lang="en-US" sz="2700" dirty="0" smtClean="0">
                <a:solidFill>
                  <a:srgbClr val="FFCF01"/>
                </a:solidFill>
              </a:rPr>
              <a:t>to be received at IAEM’s Annual Conference (November 2014). The award is in recognition of the department's contributions to EM as an academic discipline and professionalizing field.</a:t>
            </a:r>
            <a:endParaRPr lang="en-US" sz="2700" dirty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6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36171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Where Are We Headed?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36170"/>
            <a:ext cx="9144000" cy="5921829"/>
          </a:xfrm>
          <a:solidFill>
            <a:srgbClr val="005643"/>
          </a:solidFill>
        </p:spPr>
        <p:txBody>
          <a:bodyPr/>
          <a:lstStyle/>
          <a:p>
            <a:pPr algn="l"/>
            <a:r>
              <a:rPr lang="en-US" i="1" dirty="0" smtClean="0">
                <a:solidFill>
                  <a:srgbClr val="FFC830"/>
                </a:solidFill>
              </a:rPr>
              <a:t>Key Goals and Priorities</a:t>
            </a:r>
            <a:r>
              <a:rPr lang="en-US" dirty="0" smtClean="0">
                <a:solidFill>
                  <a:srgbClr val="FFC830"/>
                </a:solidFill>
              </a:rPr>
              <a:t>:</a:t>
            </a:r>
          </a:p>
          <a:p>
            <a:pPr algn="l"/>
            <a:endParaRPr lang="en-US" sz="800" dirty="0" smtClean="0">
              <a:solidFill>
                <a:srgbClr val="FFC830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rgbClr val="FFCF01"/>
                </a:solidFill>
              </a:rPr>
              <a:t>Continue increasing </a:t>
            </a:r>
            <a:r>
              <a:rPr lang="en-US" dirty="0">
                <a:solidFill>
                  <a:srgbClr val="FFCF01"/>
                </a:solidFill>
              </a:rPr>
              <a:t>the number of faculty  </a:t>
            </a:r>
            <a:endParaRPr lang="en-US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US" sz="800" dirty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rgbClr val="FFCF01"/>
                </a:solidFill>
              </a:rPr>
              <a:t>Increase </a:t>
            </a:r>
            <a:r>
              <a:rPr lang="en-US" dirty="0">
                <a:solidFill>
                  <a:srgbClr val="FFCF01"/>
                </a:solidFill>
              </a:rPr>
              <a:t>the quality and distinction of </a:t>
            </a:r>
            <a:r>
              <a:rPr lang="en-US" dirty="0" smtClean="0">
                <a:solidFill>
                  <a:srgbClr val="FFCF01"/>
                </a:solidFill>
              </a:rPr>
              <a:t>our academic programs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sz="800" dirty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rgbClr val="FFCF01"/>
                </a:solidFill>
              </a:rPr>
              <a:t>Increase </a:t>
            </a:r>
            <a:r>
              <a:rPr lang="en-US" dirty="0">
                <a:solidFill>
                  <a:srgbClr val="FFCF01"/>
                </a:solidFill>
              </a:rPr>
              <a:t>faculty scholarship (e.g., refereed publications and juried exhibits, performances, or presentations) by 5-10% </a:t>
            </a:r>
            <a:endParaRPr lang="en-US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rgbClr val="FFCF01"/>
                </a:solidFill>
              </a:rPr>
              <a:t>Continue </a:t>
            </a:r>
            <a:r>
              <a:rPr lang="en-US" dirty="0">
                <a:solidFill>
                  <a:srgbClr val="FFCF01"/>
                </a:solidFill>
              </a:rPr>
              <a:t>to enhance faculty involvement in sponsored </a:t>
            </a:r>
            <a:r>
              <a:rPr lang="en-US" dirty="0" smtClean="0">
                <a:solidFill>
                  <a:srgbClr val="FFCF01"/>
                </a:solidFill>
              </a:rPr>
              <a:t>research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24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36171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Where Are We Headed?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4498"/>
            <a:ext cx="9144000" cy="6093502"/>
          </a:xfrm>
          <a:solidFill>
            <a:srgbClr val="005643"/>
          </a:solidFill>
        </p:spPr>
        <p:txBody>
          <a:bodyPr/>
          <a:lstStyle/>
          <a:p>
            <a:pPr algn="l">
              <a:spcBef>
                <a:spcPts val="0"/>
              </a:spcBef>
            </a:pPr>
            <a:endParaRPr lang="en-US" sz="800" i="1" dirty="0" smtClean="0">
              <a:solidFill>
                <a:srgbClr val="FFC830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i="1" dirty="0" smtClean="0">
                <a:solidFill>
                  <a:srgbClr val="FFC830"/>
                </a:solidFill>
              </a:rPr>
              <a:t>Key Goals and Priorities</a:t>
            </a:r>
            <a:r>
              <a:rPr lang="en-US" dirty="0" smtClean="0">
                <a:solidFill>
                  <a:srgbClr val="FFC830"/>
                </a:solidFill>
              </a:rPr>
              <a:t>:</a:t>
            </a:r>
          </a:p>
          <a:p>
            <a:pPr algn="l">
              <a:spcBef>
                <a:spcPts val="0"/>
              </a:spcBef>
            </a:pPr>
            <a:endParaRPr lang="en-US" sz="800" dirty="0" smtClean="0">
              <a:solidFill>
                <a:srgbClr val="FFC830"/>
              </a:solidFill>
            </a:endParaRPr>
          </a:p>
          <a:p>
            <a:pPr algn="l">
              <a:spcBef>
                <a:spcPts val="0"/>
              </a:spcBef>
            </a:pPr>
            <a:endParaRPr lang="en-US" sz="800" dirty="0" smtClean="0">
              <a:solidFill>
                <a:srgbClr val="FFC830"/>
              </a:solidFill>
            </a:endParaRP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CF01"/>
                </a:solidFill>
              </a:rPr>
              <a:t>Create </a:t>
            </a:r>
            <a:r>
              <a:rPr lang="en-US" dirty="0">
                <a:solidFill>
                  <a:srgbClr val="FFCF01"/>
                </a:solidFill>
              </a:rPr>
              <a:t>and </a:t>
            </a:r>
            <a:r>
              <a:rPr lang="en-US" dirty="0" smtClean="0">
                <a:solidFill>
                  <a:srgbClr val="FFCF01"/>
                </a:solidFill>
              </a:rPr>
              <a:t>revitalize </a:t>
            </a:r>
            <a:r>
              <a:rPr lang="en-US" dirty="0">
                <a:solidFill>
                  <a:srgbClr val="FFCF01"/>
                </a:solidFill>
              </a:rPr>
              <a:t>centers for research, innovation, and community </a:t>
            </a:r>
            <a:r>
              <a:rPr lang="en-US" dirty="0" smtClean="0">
                <a:solidFill>
                  <a:srgbClr val="FFCF01"/>
                </a:solidFill>
              </a:rPr>
              <a:t>engagement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CF01"/>
                </a:solidFill>
              </a:rPr>
              <a:t>Sustain initiatives </a:t>
            </a:r>
            <a:r>
              <a:rPr lang="en-US" dirty="0">
                <a:solidFill>
                  <a:srgbClr val="FFCF01"/>
                </a:solidFill>
              </a:rPr>
              <a:t>to enhance and support gender equity, especially in leadership </a:t>
            </a:r>
            <a:r>
              <a:rPr lang="en-US" dirty="0" smtClean="0">
                <a:solidFill>
                  <a:srgbClr val="FFCF01"/>
                </a:solidFill>
              </a:rPr>
              <a:t>roles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CF01"/>
                </a:solidFill>
              </a:rPr>
              <a:t>Increase </a:t>
            </a:r>
            <a:r>
              <a:rPr lang="en-US" dirty="0">
                <a:solidFill>
                  <a:srgbClr val="FFCF01"/>
                </a:solidFill>
              </a:rPr>
              <a:t>the diversity of the students, faculty, and staff in the college </a:t>
            </a:r>
            <a:endParaRPr lang="en-US" dirty="0" smtClean="0">
              <a:solidFill>
                <a:srgbClr val="FFCF01"/>
              </a:solidFill>
            </a:endParaRP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CF01"/>
                </a:solidFill>
              </a:rPr>
              <a:t>Expand </a:t>
            </a:r>
            <a:r>
              <a:rPr lang="en-US" dirty="0">
                <a:solidFill>
                  <a:srgbClr val="FFCF01"/>
                </a:solidFill>
              </a:rPr>
              <a:t>the number of </a:t>
            </a:r>
            <a:r>
              <a:rPr lang="en-US" dirty="0" smtClean="0">
                <a:solidFill>
                  <a:srgbClr val="FFCF01"/>
                </a:solidFill>
              </a:rPr>
              <a:t>grad </a:t>
            </a:r>
            <a:r>
              <a:rPr lang="en-US" dirty="0">
                <a:solidFill>
                  <a:srgbClr val="FFCF01"/>
                </a:solidFill>
              </a:rPr>
              <a:t>students and </a:t>
            </a:r>
            <a:r>
              <a:rPr lang="en-US" dirty="0" smtClean="0">
                <a:solidFill>
                  <a:srgbClr val="FFCF01"/>
                </a:solidFill>
              </a:rPr>
              <a:t>grad programs, </a:t>
            </a:r>
            <a:r>
              <a:rPr lang="en-US" dirty="0">
                <a:solidFill>
                  <a:srgbClr val="FFCF01"/>
                </a:solidFill>
              </a:rPr>
              <a:t>particularly in areas such as </a:t>
            </a:r>
            <a:r>
              <a:rPr lang="en-US" dirty="0" smtClean="0">
                <a:solidFill>
                  <a:srgbClr val="FFCF01"/>
                </a:solidFill>
              </a:rPr>
              <a:t>design, entrepreneurship, </a:t>
            </a:r>
            <a:r>
              <a:rPr lang="en-US" dirty="0">
                <a:solidFill>
                  <a:srgbClr val="FFCF01"/>
                </a:solidFill>
              </a:rPr>
              <a:t>and social engagement</a:t>
            </a:r>
          </a:p>
          <a:p>
            <a:pPr algn="l">
              <a:lnSpc>
                <a:spcPct val="150000"/>
              </a:lnSpc>
            </a:pPr>
            <a:endParaRPr lang="en-US" sz="2800" dirty="0">
              <a:solidFill>
                <a:srgbClr val="FFCF01"/>
              </a:solidFill>
            </a:endParaRPr>
          </a:p>
          <a:p>
            <a:pPr algn="l">
              <a:lnSpc>
                <a:spcPct val="150000"/>
              </a:lnSpc>
            </a:pPr>
            <a:endParaRPr lang="en-US" sz="2800" dirty="0">
              <a:solidFill>
                <a:srgbClr val="FFCF01"/>
              </a:solidFill>
            </a:endParaRP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endParaRPr lang="en-US" sz="2800" dirty="0">
              <a:solidFill>
                <a:srgbClr val="FFCF01"/>
              </a:solidFill>
            </a:endParaRPr>
          </a:p>
          <a:p>
            <a:pPr algn="l">
              <a:lnSpc>
                <a:spcPct val="150000"/>
              </a:lnSpc>
            </a:pP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83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36171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Reasons for Optimism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36171"/>
            <a:ext cx="9144000" cy="5074885"/>
          </a:xfrm>
          <a:solidFill>
            <a:srgbClr val="005643"/>
          </a:solidFill>
        </p:spPr>
        <p:txBody>
          <a:bodyPr/>
          <a:lstStyle/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FFCF01"/>
                </a:solidFill>
              </a:rPr>
              <a:t>We’ve made steady and important progress 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FFCF01"/>
                </a:solidFill>
              </a:rPr>
              <a:t>We’re getting recognition and support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FFCF01"/>
                </a:solidFill>
              </a:rPr>
              <a:t>We have good leaders in the college 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FFCF01"/>
                </a:solidFill>
              </a:rPr>
              <a:t>We have an excellent work ethic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FFCF01"/>
                </a:solidFill>
              </a:rPr>
              <a:t>We define and enact higher education as a special calling 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endParaRPr lang="en-US" sz="2800" dirty="0">
              <a:solidFill>
                <a:srgbClr val="FFCF01"/>
              </a:solidFill>
            </a:endParaRP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endParaRPr lang="en-US" sz="2800" dirty="0">
              <a:solidFill>
                <a:srgbClr val="FFCF01"/>
              </a:solidFill>
            </a:endParaRPr>
          </a:p>
          <a:p>
            <a:pPr algn="l">
              <a:lnSpc>
                <a:spcPct val="150000"/>
              </a:lnSpc>
            </a:pP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5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36171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More Reasons for Optimism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36171"/>
            <a:ext cx="9144000" cy="5074885"/>
          </a:xfrm>
          <a:solidFill>
            <a:srgbClr val="005643"/>
          </a:solidFill>
        </p:spPr>
        <p:txBody>
          <a:bodyPr/>
          <a:lstStyle/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FFCF01"/>
                </a:solidFill>
              </a:rPr>
              <a:t>We have a solid plan for the future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FFCF01"/>
                </a:solidFill>
              </a:rPr>
              <a:t>We’ve made 20 great faculty and staff </a:t>
            </a:r>
            <a:r>
              <a:rPr lang="en-US" smtClean="0">
                <a:solidFill>
                  <a:srgbClr val="FFCF01"/>
                </a:solidFill>
              </a:rPr>
              <a:t>hires this year!</a:t>
            </a:r>
            <a:endParaRPr lang="en-US" dirty="0" smtClean="0">
              <a:solidFill>
                <a:srgbClr val="FFCF01"/>
              </a:solidFill>
            </a:endParaRP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FFCF01"/>
                </a:solidFill>
              </a:rPr>
              <a:t>We have crucial insights to share about </a:t>
            </a:r>
            <a:r>
              <a:rPr lang="en-US" sz="3200" dirty="0" smtClean="0">
                <a:solidFill>
                  <a:srgbClr val="FFCF01"/>
                </a:solidFill>
              </a:rPr>
              <a:t>the pressing issues of the day and how to think critically, act thoughtfully, and live well </a:t>
            </a:r>
          </a:p>
          <a:p>
            <a:pPr algn="l">
              <a:lnSpc>
                <a:spcPct val="150000"/>
              </a:lnSpc>
            </a:pP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5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36171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Best Reason for Optimism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36171"/>
            <a:ext cx="9144000" cy="5074885"/>
          </a:xfrm>
          <a:solidFill>
            <a:srgbClr val="005643"/>
          </a:solidFill>
        </p:spPr>
        <p:txBody>
          <a:bodyPr/>
          <a:lstStyle/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7200" dirty="0" smtClean="0">
                <a:solidFill>
                  <a:srgbClr val="FFCF01"/>
                </a:solidFill>
              </a:rPr>
              <a:t>YOU!</a:t>
            </a:r>
            <a:endParaRPr lang="en-US" sz="7200" dirty="0">
              <a:solidFill>
                <a:srgbClr val="FFCF0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600" dirty="0" smtClean="0">
                <a:solidFill>
                  <a:srgbClr val="FFCF01"/>
                </a:solidFill>
              </a:rPr>
              <a:t>We </a:t>
            </a:r>
            <a:r>
              <a:rPr lang="en-US" sz="3600" dirty="0">
                <a:solidFill>
                  <a:srgbClr val="FFCF01"/>
                </a:solidFill>
              </a:rPr>
              <a:t>have </a:t>
            </a:r>
            <a:r>
              <a:rPr lang="en-US" sz="3600" dirty="0" smtClean="0">
                <a:solidFill>
                  <a:srgbClr val="FFCF01"/>
                </a:solidFill>
              </a:rPr>
              <a:t>a very talented, dedicated</a:t>
            </a:r>
            <a:r>
              <a:rPr lang="en-US" sz="3600" dirty="0">
                <a:solidFill>
                  <a:srgbClr val="FFCF01"/>
                </a:solidFill>
              </a:rPr>
              <a:t>, </a:t>
            </a:r>
            <a:r>
              <a:rPr lang="en-US" sz="3600" dirty="0" smtClean="0">
                <a:solidFill>
                  <a:srgbClr val="FFCF01"/>
                </a:solidFill>
              </a:rPr>
              <a:t>and </a:t>
            </a:r>
            <a:r>
              <a:rPr lang="en-US" sz="3600" dirty="0">
                <a:solidFill>
                  <a:srgbClr val="FFCF01"/>
                </a:solidFill>
              </a:rPr>
              <a:t>engaged group of </a:t>
            </a:r>
            <a:r>
              <a:rPr lang="en-US" sz="3600" dirty="0" smtClean="0">
                <a:solidFill>
                  <a:srgbClr val="FFCF01"/>
                </a:solidFill>
              </a:rPr>
              <a:t>people in the college!</a:t>
            </a:r>
            <a:endParaRPr lang="en-US" sz="2800" dirty="0">
              <a:solidFill>
                <a:srgbClr val="FFCF01"/>
              </a:solidFill>
            </a:endParaRPr>
          </a:p>
          <a:p>
            <a:pPr algn="l">
              <a:lnSpc>
                <a:spcPct val="150000"/>
              </a:lnSpc>
            </a:pP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1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36171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08383"/>
            <a:ext cx="9144000" cy="6374295"/>
          </a:xfrm>
          <a:solidFill>
            <a:srgbClr val="005643"/>
          </a:solidFill>
        </p:spPr>
        <p:txBody>
          <a:bodyPr/>
          <a:lstStyle/>
          <a:p>
            <a:r>
              <a:rPr lang="en-US" sz="4000" b="1" dirty="0" smtClean="0">
                <a:solidFill>
                  <a:srgbClr val="FFC830"/>
                </a:solidFill>
              </a:rPr>
              <a:t>Professional &amp; Community Service</a:t>
            </a:r>
          </a:p>
          <a:p>
            <a:endParaRPr lang="en-US" sz="800" b="1" dirty="0" smtClean="0">
              <a:solidFill>
                <a:srgbClr val="FFC830"/>
              </a:solidFill>
            </a:endParaRPr>
          </a:p>
          <a:p>
            <a:pPr marL="457200" indent="-457200" algn="l">
              <a:spcBef>
                <a:spcPts val="0"/>
              </a:spcBef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Served as officers, board members, and editors or reviewers for numerous professional associations and disciplinary journals; Also hosted notable scholarly conferences (e.g., CMOTA)</a:t>
            </a:r>
          </a:p>
          <a:p>
            <a:pPr marL="457200" indent="-457200" algn="l">
              <a:spcBef>
                <a:spcPts val="0"/>
              </a:spcBef>
              <a:buFont typeface="Wingdings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457200" indent="-457200" algn="l">
              <a:spcBef>
                <a:spcPts val="0"/>
              </a:spcBef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Provided leadership to regional human rights coalitions, housing authorities, arts groups, corrections agencies, and a variety of NGOs</a:t>
            </a:r>
          </a:p>
          <a:p>
            <a:pPr marL="457200" indent="-457200" algn="l">
              <a:spcBef>
                <a:spcPts val="0"/>
              </a:spcBef>
              <a:buFont typeface="Wingdings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457200" indent="-457200" algn="l">
              <a:spcBef>
                <a:spcPts val="0"/>
              </a:spcBef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Coordinated a diverse array of community engagement projects, including community studies, literacy projects, arts and social engagement activities, outreach to New Americans </a:t>
            </a:r>
            <a:r>
              <a:rPr lang="en-US" sz="2700" dirty="0" smtClean="0">
                <a:solidFill>
                  <a:schemeClr val="bg1"/>
                </a:solidFill>
              </a:rPr>
              <a:t>(Kevin Brooks), </a:t>
            </a:r>
            <a:r>
              <a:rPr lang="en-US" sz="2700" dirty="0" smtClean="0">
                <a:solidFill>
                  <a:srgbClr val="FFCF01"/>
                </a:solidFill>
              </a:rPr>
              <a:t>and service learning projects </a:t>
            </a:r>
            <a:r>
              <a:rPr lang="en-US" sz="2700" dirty="0" smtClean="0">
                <a:solidFill>
                  <a:schemeClr val="bg1"/>
                </a:solidFill>
              </a:rPr>
              <a:t>(Patty Corwin)</a:t>
            </a:r>
            <a:endParaRPr lang="en-US" sz="2700" dirty="0" smtClean="0">
              <a:solidFill>
                <a:srgbClr val="FFCF01"/>
              </a:solidFill>
            </a:endParaRP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endParaRPr lang="en-US" sz="2800" dirty="0" smtClean="0">
              <a:solidFill>
                <a:srgbClr val="FFCF0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800" dirty="0">
                <a:solidFill>
                  <a:srgbClr val="FFCF01"/>
                </a:solidFill>
              </a:rPr>
              <a:t>	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5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4362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46160"/>
            <a:ext cx="9144000" cy="5097439"/>
          </a:xfrm>
          <a:solidFill>
            <a:srgbClr val="005643"/>
          </a:solidFill>
        </p:spPr>
        <p:txBody>
          <a:bodyPr/>
          <a:lstStyle/>
          <a:p>
            <a:r>
              <a:rPr lang="en-US" sz="4000" b="1" dirty="0" smtClean="0">
                <a:solidFill>
                  <a:srgbClr val="FFC830"/>
                </a:solidFill>
              </a:rPr>
              <a:t>Research and Creative Activities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i="1" dirty="0" smtClean="0">
                <a:solidFill>
                  <a:srgbClr val="FFC830"/>
                </a:solidFill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</a:rPr>
              <a:t>146</a:t>
            </a:r>
            <a:r>
              <a:rPr lang="en-US" sz="2800" dirty="0" smtClean="0">
                <a:solidFill>
                  <a:srgbClr val="FFC830"/>
                </a:solidFill>
              </a:rPr>
              <a:t>  Peer-Reviewed Publications    		</a:t>
            </a:r>
            <a:r>
              <a:rPr lang="en-US" sz="2800" dirty="0">
                <a:solidFill>
                  <a:srgbClr val="FFC830"/>
                </a:solidFill>
              </a:rPr>
              <a:t>	</a:t>
            </a:r>
            <a:r>
              <a:rPr lang="en-US" sz="2800" dirty="0" smtClean="0">
                <a:solidFill>
                  <a:srgbClr val="FFC830"/>
                </a:solidFill>
              </a:rPr>
              <a:t>	</a:t>
            </a:r>
            <a:r>
              <a:rPr lang="en-US" sz="2400" dirty="0" smtClean="0">
                <a:solidFill>
                  <a:srgbClr val="FFC830"/>
                </a:solidFill>
              </a:rPr>
              <a:t>(+34)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830"/>
                </a:solidFill>
              </a:rPr>
              <a:t>   </a:t>
            </a:r>
            <a:r>
              <a:rPr lang="en-US" sz="2800" b="1" dirty="0" smtClean="0">
                <a:solidFill>
                  <a:schemeClr val="bg1"/>
                </a:solidFill>
              </a:rPr>
              <a:t>76</a:t>
            </a:r>
            <a:r>
              <a:rPr lang="en-US" sz="2800" b="1" i="1" dirty="0" smtClean="0">
                <a:solidFill>
                  <a:srgbClr val="FFC830"/>
                </a:solidFill>
              </a:rPr>
              <a:t>  </a:t>
            </a:r>
            <a:r>
              <a:rPr lang="en-US" sz="2800" dirty="0" smtClean="0">
                <a:solidFill>
                  <a:srgbClr val="FFC830"/>
                </a:solidFill>
              </a:rPr>
              <a:t>National or </a:t>
            </a:r>
            <a:r>
              <a:rPr lang="en-US" sz="2800" dirty="0">
                <a:solidFill>
                  <a:srgbClr val="FFC830"/>
                </a:solidFill>
              </a:rPr>
              <a:t>International </a:t>
            </a:r>
            <a:r>
              <a:rPr lang="en-US" sz="2800" dirty="0" smtClean="0">
                <a:solidFill>
                  <a:srgbClr val="FFC830"/>
                </a:solidFill>
              </a:rPr>
              <a:t>Presentations</a:t>
            </a:r>
            <a:r>
              <a:rPr lang="en-US" sz="2800" dirty="0">
                <a:solidFill>
                  <a:srgbClr val="FFC830"/>
                </a:solidFill>
              </a:rPr>
              <a:t>	</a:t>
            </a:r>
            <a:r>
              <a:rPr lang="en-US" sz="2400" dirty="0" smtClean="0">
                <a:solidFill>
                  <a:srgbClr val="FFC83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-13</a:t>
            </a:r>
            <a:r>
              <a:rPr lang="en-US" sz="2400" dirty="0" smtClean="0">
                <a:solidFill>
                  <a:srgbClr val="FFC830"/>
                </a:solidFill>
              </a:rPr>
              <a:t>)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i="1" dirty="0" smtClean="0">
                <a:solidFill>
                  <a:srgbClr val="FFC830"/>
                </a:solidFill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</a:rPr>
              <a:t>169</a:t>
            </a:r>
            <a:r>
              <a:rPr lang="en-US" sz="2800" dirty="0" smtClean="0">
                <a:solidFill>
                  <a:srgbClr val="FFC830"/>
                </a:solidFill>
              </a:rPr>
              <a:t>  Juried Presentations, Performances, or   			  	Exhibitions 									</a:t>
            </a:r>
            <a:r>
              <a:rPr lang="en-US" sz="2800" dirty="0">
                <a:solidFill>
                  <a:srgbClr val="FFC830"/>
                </a:solidFill>
              </a:rPr>
              <a:t> </a:t>
            </a:r>
            <a:r>
              <a:rPr lang="en-US" sz="2800" dirty="0" smtClean="0">
                <a:solidFill>
                  <a:srgbClr val="FFC830"/>
                </a:solidFill>
              </a:rPr>
              <a:t>  	</a:t>
            </a:r>
            <a:r>
              <a:rPr lang="en-US" sz="2800" dirty="0">
                <a:solidFill>
                  <a:srgbClr val="FFC830"/>
                </a:solidFill>
              </a:rPr>
              <a:t>	</a:t>
            </a:r>
            <a:r>
              <a:rPr lang="en-US" sz="2400" dirty="0" smtClean="0">
                <a:solidFill>
                  <a:srgbClr val="FFC830"/>
                </a:solidFill>
              </a:rPr>
              <a:t>(+16)  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830"/>
                </a:solidFill>
              </a:rPr>
              <a:t>   </a:t>
            </a:r>
            <a:r>
              <a:rPr lang="en-US" sz="2800" b="1" dirty="0" smtClean="0">
                <a:solidFill>
                  <a:schemeClr val="bg1"/>
                </a:solidFill>
              </a:rPr>
              <a:t>59</a:t>
            </a:r>
            <a:r>
              <a:rPr lang="en-US" sz="2800" dirty="0" smtClean="0">
                <a:solidFill>
                  <a:srgbClr val="FFC830"/>
                </a:solidFill>
              </a:rPr>
              <a:t> 	Research Grants and Contracts for       	  (</a:t>
            </a:r>
            <a:r>
              <a:rPr lang="en-US" sz="2400" dirty="0" smtClean="0">
                <a:solidFill>
                  <a:srgbClr val="FF0000"/>
                </a:solidFill>
              </a:rPr>
              <a:t>-3</a:t>
            </a:r>
            <a:r>
              <a:rPr lang="en-US" sz="2400" dirty="0" smtClean="0">
                <a:solidFill>
                  <a:srgbClr val="FFC830"/>
                </a:solidFill>
              </a:rPr>
              <a:t>)    	</a:t>
            </a:r>
            <a:r>
              <a:rPr lang="en-US" sz="2400" dirty="0">
                <a:solidFill>
                  <a:srgbClr val="FFC830"/>
                </a:solidFill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</a:rPr>
              <a:t>$2,031,243 </a:t>
            </a:r>
            <a:r>
              <a:rPr lang="en-US" sz="2800" dirty="0" smtClean="0">
                <a:solidFill>
                  <a:srgbClr val="FFCF01"/>
                </a:solidFill>
              </a:rPr>
              <a:t>in annual expenditures</a:t>
            </a:r>
            <a:r>
              <a:rPr lang="en-US" sz="2800" dirty="0" smtClean="0">
                <a:solidFill>
                  <a:srgbClr val="FFC830"/>
                </a:solidFill>
              </a:rPr>
              <a:t>							 	 </a:t>
            </a:r>
            <a:r>
              <a:rPr lang="en-US" sz="2400" dirty="0" smtClean="0">
                <a:solidFill>
                  <a:srgbClr val="FFC830"/>
                </a:solidFill>
              </a:rPr>
              <a:t> </a:t>
            </a:r>
          </a:p>
          <a:p>
            <a:pPr algn="l"/>
            <a:r>
              <a:rPr lang="en-US" sz="1600" dirty="0" smtClean="0">
                <a:solidFill>
                  <a:srgbClr val="FAA523"/>
                </a:solidFill>
              </a:rPr>
              <a:t>														</a:t>
            </a:r>
            <a:endParaRPr lang="en-US" sz="1600" dirty="0">
              <a:solidFill>
                <a:srgbClr val="FAA5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8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18865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8865"/>
            <a:ext cx="9144000" cy="6416821"/>
          </a:xfrm>
          <a:solidFill>
            <a:srgbClr val="005643"/>
          </a:solidFill>
        </p:spPr>
        <p:txBody>
          <a:bodyPr/>
          <a:lstStyle/>
          <a:p>
            <a:r>
              <a:rPr lang="en-US" b="1" dirty="0" smtClean="0">
                <a:solidFill>
                  <a:srgbClr val="FFCF01"/>
                </a:solidFill>
              </a:rPr>
              <a:t>Distinguished University &amp; Scholarly Awards</a:t>
            </a:r>
            <a:endParaRPr lang="en-US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US" sz="500" i="1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FFCF01"/>
                </a:solidFill>
              </a:rPr>
              <a:t>Waldron </a:t>
            </a:r>
            <a:r>
              <a:rPr lang="en-US" sz="2800" i="1" dirty="0">
                <a:solidFill>
                  <a:srgbClr val="FFCF01"/>
                </a:solidFill>
              </a:rPr>
              <a:t>Award for </a:t>
            </a:r>
            <a:r>
              <a:rPr lang="en-US" sz="2800" i="1" dirty="0" smtClean="0">
                <a:solidFill>
                  <a:srgbClr val="FFCF01"/>
                </a:solidFill>
              </a:rPr>
              <a:t>Research </a:t>
            </a:r>
            <a:r>
              <a:rPr lang="en-US" sz="2800" i="1" dirty="0">
                <a:solidFill>
                  <a:srgbClr val="FFCF01"/>
                </a:solidFill>
              </a:rPr>
              <a:t>Excellence </a:t>
            </a:r>
            <a:r>
              <a:rPr lang="en-US" sz="2800" dirty="0" smtClean="0">
                <a:solidFill>
                  <a:schemeClr val="bg1"/>
                </a:solidFill>
              </a:rPr>
              <a:t>(Robert L.) </a:t>
            </a:r>
            <a:endParaRPr lang="en-US" sz="2800" dirty="0">
              <a:solidFill>
                <a:schemeClr val="bg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FFCF01"/>
                </a:solidFill>
              </a:rPr>
              <a:t>Tapestry </a:t>
            </a:r>
            <a:r>
              <a:rPr lang="en-US" sz="2800" i="1" dirty="0">
                <a:solidFill>
                  <a:srgbClr val="FFCF01"/>
                </a:solidFill>
              </a:rPr>
              <a:t>of Diversity </a:t>
            </a:r>
            <a:r>
              <a:rPr lang="en-US" sz="2800" i="1" dirty="0" smtClean="0">
                <a:solidFill>
                  <a:srgbClr val="FFCF01"/>
                </a:solidFill>
              </a:rPr>
              <a:t>Award </a:t>
            </a:r>
            <a:r>
              <a:rPr lang="en-US" sz="2800" dirty="0" smtClean="0">
                <a:solidFill>
                  <a:schemeClr val="bg1"/>
                </a:solidFill>
              </a:rPr>
              <a:t>(Miriam Mara)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FFCF01"/>
                </a:solidFill>
              </a:rPr>
              <a:t>Tapestry of Diversity Award </a:t>
            </a:r>
            <a:r>
              <a:rPr lang="en-US" sz="2800" dirty="0" smtClean="0">
                <a:solidFill>
                  <a:schemeClr val="bg1"/>
                </a:solidFill>
              </a:rPr>
              <a:t>(Clifford Canku)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FFCF01"/>
                </a:solidFill>
              </a:rPr>
              <a:t>Tapestry of Diversity Award </a:t>
            </a:r>
            <a:r>
              <a:rPr lang="en-US" sz="2800" dirty="0" smtClean="0">
                <a:solidFill>
                  <a:srgbClr val="FFCF01"/>
                </a:solidFill>
              </a:rPr>
              <a:t>(</a:t>
            </a:r>
            <a:r>
              <a:rPr lang="en-US" sz="2800" dirty="0" smtClean="0">
                <a:solidFill>
                  <a:schemeClr val="bg1"/>
                </a:solidFill>
              </a:rPr>
              <a:t>Louise Hanson)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FFCF01"/>
                </a:solidFill>
              </a:rPr>
              <a:t>NDSU Staff Excellence Award </a:t>
            </a:r>
            <a:r>
              <a:rPr lang="en-US" sz="2800" dirty="0" smtClean="0">
                <a:solidFill>
                  <a:schemeClr val="bg1"/>
                </a:solidFill>
              </a:rPr>
              <a:t>(Michele Sherman)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FFCF01"/>
                </a:solidFill>
              </a:rPr>
              <a:t>NDSU Horizon Alumni Award </a:t>
            </a:r>
            <a:r>
              <a:rPr lang="en-US" sz="2800" dirty="0" smtClean="0">
                <a:solidFill>
                  <a:schemeClr val="bg1"/>
                </a:solidFill>
              </a:rPr>
              <a:t>(Amy </a:t>
            </a:r>
            <a:r>
              <a:rPr lang="en-US" sz="2800" dirty="0" err="1" smtClean="0">
                <a:solidFill>
                  <a:schemeClr val="bg1"/>
                </a:solidFill>
              </a:rPr>
              <a:t>Uthus</a:t>
            </a:r>
            <a:r>
              <a:rPr lang="en-US" sz="2800" dirty="0" smtClean="0">
                <a:solidFill>
                  <a:schemeClr val="bg1"/>
                </a:solidFill>
              </a:rPr>
              <a:t>) 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FFCF01"/>
                </a:solidFill>
              </a:rPr>
              <a:t>Faculty Fulbright Award </a:t>
            </a:r>
            <a:r>
              <a:rPr lang="en-US" sz="2800" dirty="0" smtClean="0">
                <a:solidFill>
                  <a:schemeClr val="bg1"/>
                </a:solidFill>
              </a:rPr>
              <a:t>(John Cox)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FFCF01"/>
                </a:solidFill>
              </a:rPr>
              <a:t>Fulbright Student TA Awards </a:t>
            </a:r>
            <a:r>
              <a:rPr lang="en-US" sz="2800" dirty="0" smtClean="0">
                <a:solidFill>
                  <a:schemeClr val="bg1"/>
                </a:solidFill>
              </a:rPr>
              <a:t>(Kate T., Emily G., and Annie G. – Belgium, Turkey, and Slovak Republic)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algn="l"/>
            <a:r>
              <a:rPr lang="en-US" sz="2600" dirty="0" smtClean="0">
                <a:solidFill>
                  <a:srgbClr val="FFCF01"/>
                </a:solidFill>
              </a:rPr>
              <a:t>* Members of</a:t>
            </a:r>
            <a:r>
              <a:rPr lang="en-US" sz="2400" dirty="0" smtClean="0">
                <a:solidFill>
                  <a:srgbClr val="FFCF01"/>
                </a:solidFill>
              </a:rPr>
              <a:t> our college have received </a:t>
            </a:r>
            <a:r>
              <a:rPr lang="en-US" sz="2400" u="sng" dirty="0" smtClean="0">
                <a:solidFill>
                  <a:schemeClr val="bg1"/>
                </a:solidFill>
              </a:rPr>
              <a:t>more than 20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rgbClr val="FFCF01"/>
                </a:solidFill>
              </a:rPr>
              <a:t>distinguished scholarly and university awards in the past 2 years</a:t>
            </a:r>
          </a:p>
        </p:txBody>
      </p:sp>
    </p:spTree>
    <p:extLst>
      <p:ext uri="{BB962C8B-B14F-4D97-AF65-F5344CB8AC3E}">
        <p14:creationId xmlns:p14="http://schemas.microsoft.com/office/powerpoint/2010/main" val="158108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01485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69430"/>
            <a:ext cx="9144000" cy="5988570"/>
          </a:xfrm>
          <a:solidFill>
            <a:srgbClr val="005643"/>
          </a:solidFill>
        </p:spPr>
        <p:txBody>
          <a:bodyPr/>
          <a:lstStyle/>
          <a:p>
            <a:r>
              <a:rPr lang="en-US" b="1" dirty="0" smtClean="0">
                <a:solidFill>
                  <a:srgbClr val="FFCF01"/>
                </a:solidFill>
              </a:rPr>
              <a:t>Distinguished Scholarly Awards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bg1"/>
                </a:solidFill>
              </a:rPr>
              <a:t>Kevin Brooks </a:t>
            </a:r>
            <a:r>
              <a:rPr lang="en-US" sz="2400" dirty="0" smtClean="0">
                <a:solidFill>
                  <a:srgbClr val="FFCF01"/>
                </a:solidFill>
              </a:rPr>
              <a:t>– Awarded a </a:t>
            </a:r>
            <a:r>
              <a:rPr lang="en-US" sz="2400" dirty="0" smtClean="0">
                <a:solidFill>
                  <a:schemeClr val="bg1"/>
                </a:solidFill>
              </a:rPr>
              <a:t>Bush Fellowship </a:t>
            </a:r>
            <a:r>
              <a:rPr lang="en-US" sz="2400" dirty="0">
                <a:solidFill>
                  <a:srgbClr val="FFCF01"/>
                </a:solidFill>
              </a:rPr>
              <a:t>to </a:t>
            </a:r>
            <a:r>
              <a:rPr lang="en-US" sz="2400" dirty="0" smtClean="0">
                <a:solidFill>
                  <a:srgbClr val="FFCF01"/>
                </a:solidFill>
              </a:rPr>
              <a:t>improve </a:t>
            </a:r>
            <a:r>
              <a:rPr lang="en-US" sz="2400" dirty="0">
                <a:solidFill>
                  <a:srgbClr val="FFCF01"/>
                </a:solidFill>
              </a:rPr>
              <a:t>and expand English </a:t>
            </a:r>
            <a:r>
              <a:rPr lang="en-US" sz="2400" dirty="0" smtClean="0">
                <a:solidFill>
                  <a:srgbClr val="FFCF01"/>
                </a:solidFill>
              </a:rPr>
              <a:t>language learning </a:t>
            </a:r>
            <a:r>
              <a:rPr lang="en-US" sz="2400" dirty="0">
                <a:solidFill>
                  <a:srgbClr val="FFCF01"/>
                </a:solidFill>
              </a:rPr>
              <a:t>opportunities for </a:t>
            </a:r>
            <a:r>
              <a:rPr lang="en-US" sz="2400" dirty="0" smtClean="0">
                <a:solidFill>
                  <a:srgbClr val="FFCF01"/>
                </a:solidFill>
              </a:rPr>
              <a:t>new </a:t>
            </a:r>
            <a:r>
              <a:rPr lang="en-US" sz="2400" dirty="0">
                <a:solidFill>
                  <a:srgbClr val="FFCF01"/>
                </a:solidFill>
              </a:rPr>
              <a:t>Americans and </a:t>
            </a:r>
            <a:r>
              <a:rPr lang="en-US" sz="2400" dirty="0" smtClean="0">
                <a:solidFill>
                  <a:srgbClr val="FFCF01"/>
                </a:solidFill>
              </a:rPr>
              <a:t>immigrants </a:t>
            </a:r>
            <a:r>
              <a:rPr lang="en-US" sz="2400" dirty="0">
                <a:solidFill>
                  <a:srgbClr val="FFCF01"/>
                </a:solidFill>
              </a:rPr>
              <a:t>in </a:t>
            </a:r>
            <a:r>
              <a:rPr lang="en-US" sz="2400" dirty="0" smtClean="0">
                <a:solidFill>
                  <a:srgbClr val="FFCF01"/>
                </a:solidFill>
              </a:rPr>
              <a:t>Fargo-Moorhead.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bg1"/>
                </a:solidFill>
              </a:rPr>
              <a:t>Michael Strand </a:t>
            </a:r>
            <a:r>
              <a:rPr lang="en-US" sz="2400" dirty="0" smtClean="0">
                <a:solidFill>
                  <a:srgbClr val="FFCF01"/>
                </a:solidFill>
              </a:rPr>
              <a:t>– Granted a </a:t>
            </a:r>
            <a:r>
              <a:rPr lang="en-US" sz="2400" dirty="0" smtClean="0">
                <a:solidFill>
                  <a:schemeClr val="bg1"/>
                </a:solidFill>
              </a:rPr>
              <a:t>Bush Fellowship </a:t>
            </a:r>
            <a:r>
              <a:rPr lang="en-US" sz="2400" dirty="0">
                <a:solidFill>
                  <a:srgbClr val="FFCF01"/>
                </a:solidFill>
              </a:rPr>
              <a:t>to </a:t>
            </a:r>
            <a:r>
              <a:rPr lang="en-US" sz="2400" dirty="0" smtClean="0">
                <a:solidFill>
                  <a:srgbClr val="FFCF01"/>
                </a:solidFill>
              </a:rPr>
              <a:t>increase </a:t>
            </a:r>
            <a:r>
              <a:rPr lang="en-US" sz="2400" dirty="0">
                <a:solidFill>
                  <a:srgbClr val="FFCF01"/>
                </a:solidFill>
              </a:rPr>
              <a:t>his </a:t>
            </a:r>
            <a:r>
              <a:rPr lang="en-US" sz="2400" dirty="0" smtClean="0">
                <a:solidFill>
                  <a:srgbClr val="FFCF01"/>
                </a:solidFill>
              </a:rPr>
              <a:t>knowledge of the fields of rhetoric </a:t>
            </a:r>
            <a:r>
              <a:rPr lang="en-US" sz="2400" dirty="0">
                <a:solidFill>
                  <a:srgbClr val="FFCF01"/>
                </a:solidFill>
              </a:rPr>
              <a:t>and communications, </a:t>
            </a:r>
            <a:r>
              <a:rPr lang="en-US" sz="2400" dirty="0" smtClean="0">
                <a:solidFill>
                  <a:srgbClr val="FFCF01"/>
                </a:solidFill>
              </a:rPr>
              <a:t>to </a:t>
            </a:r>
            <a:r>
              <a:rPr lang="en-US" sz="2400" dirty="0">
                <a:solidFill>
                  <a:srgbClr val="FFCF01"/>
                </a:solidFill>
              </a:rPr>
              <a:t>leverage this knowledge to </a:t>
            </a:r>
            <a:r>
              <a:rPr lang="en-US" sz="2400" dirty="0" smtClean="0">
                <a:solidFill>
                  <a:srgbClr val="FFCF01"/>
                </a:solidFill>
              </a:rPr>
              <a:t>deepen his </a:t>
            </a:r>
            <a:r>
              <a:rPr lang="en-US" sz="2400" dirty="0">
                <a:solidFill>
                  <a:srgbClr val="FFCF01"/>
                </a:solidFill>
              </a:rPr>
              <a:t>artistic practice, and </a:t>
            </a:r>
            <a:r>
              <a:rPr lang="en-US" sz="2400" dirty="0" smtClean="0">
                <a:solidFill>
                  <a:srgbClr val="FFCF01"/>
                </a:solidFill>
              </a:rPr>
              <a:t>to engage in “system hacking” for the public good.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bg1"/>
                </a:solidFill>
              </a:rPr>
              <a:t>Amy O’Connor</a:t>
            </a:r>
            <a:r>
              <a:rPr lang="en-US" sz="2400" dirty="0" smtClean="0">
                <a:solidFill>
                  <a:srgbClr val="FFCF01"/>
                </a:solidFill>
              </a:rPr>
              <a:t> – Awarded an </a:t>
            </a:r>
            <a:r>
              <a:rPr lang="en-US" sz="2400" dirty="0" smtClean="0">
                <a:solidFill>
                  <a:schemeClr val="bg1"/>
                </a:solidFill>
              </a:rPr>
              <a:t>NSF Grant </a:t>
            </a:r>
            <a:r>
              <a:rPr lang="en-US" sz="2400" dirty="0" smtClean="0">
                <a:solidFill>
                  <a:srgbClr val="FFCF01"/>
                </a:solidFill>
              </a:rPr>
              <a:t>for a collaborative research project </a:t>
            </a:r>
            <a:r>
              <a:rPr lang="en-US" sz="2400" dirty="0">
                <a:solidFill>
                  <a:srgbClr val="FFCF01"/>
                </a:solidFill>
              </a:rPr>
              <a:t>entitled “Mind Mapping </a:t>
            </a:r>
            <a:r>
              <a:rPr lang="en-US" sz="2400" dirty="0" smtClean="0">
                <a:solidFill>
                  <a:srgbClr val="FFCF01"/>
                </a:solidFill>
              </a:rPr>
              <a:t>Consumers’ </a:t>
            </a:r>
            <a:r>
              <a:rPr lang="en-US" sz="2400" dirty="0">
                <a:solidFill>
                  <a:srgbClr val="FFCF01"/>
                </a:solidFill>
              </a:rPr>
              <a:t>and </a:t>
            </a:r>
            <a:r>
              <a:rPr lang="en-US" sz="2400" dirty="0" smtClean="0">
                <a:solidFill>
                  <a:srgbClr val="FFCF01"/>
                </a:solidFill>
              </a:rPr>
              <a:t>Activists’ Responses </a:t>
            </a:r>
            <a:r>
              <a:rPr lang="en-US" sz="2400" dirty="0">
                <a:solidFill>
                  <a:srgbClr val="FFCF01"/>
                </a:solidFill>
              </a:rPr>
              <a:t>to </a:t>
            </a:r>
            <a:r>
              <a:rPr lang="en-US" sz="2400" dirty="0" smtClean="0">
                <a:solidFill>
                  <a:srgbClr val="FFCF01"/>
                </a:solidFill>
              </a:rPr>
              <a:t>NGO-Corporate Partnerships”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bg1"/>
                </a:solidFill>
              </a:rPr>
              <a:t>Dan Pemstein </a:t>
            </a:r>
            <a:r>
              <a:rPr lang="en-US" sz="2400" dirty="0" smtClean="0">
                <a:solidFill>
                  <a:srgbClr val="FFCF01"/>
                </a:solidFill>
              </a:rPr>
              <a:t>– Received an </a:t>
            </a:r>
            <a:r>
              <a:rPr lang="en-US" sz="2400" dirty="0" smtClean="0">
                <a:solidFill>
                  <a:schemeClr val="bg1"/>
                </a:solidFill>
              </a:rPr>
              <a:t>NSF Grant </a:t>
            </a:r>
            <a:r>
              <a:rPr lang="en-US" sz="2400" dirty="0" smtClean="0">
                <a:solidFill>
                  <a:srgbClr val="FFCF01"/>
                </a:solidFill>
              </a:rPr>
              <a:t>for a collaborative research project </a:t>
            </a:r>
            <a:r>
              <a:rPr lang="en-US" sz="2400" dirty="0">
                <a:solidFill>
                  <a:srgbClr val="FFCF01"/>
                </a:solidFill>
              </a:rPr>
              <a:t>entitled </a:t>
            </a:r>
            <a:r>
              <a:rPr lang="en-US" sz="2400" dirty="0" smtClean="0">
                <a:solidFill>
                  <a:srgbClr val="FFCF01"/>
                </a:solidFill>
              </a:rPr>
              <a:t>“Institutions </a:t>
            </a:r>
            <a:r>
              <a:rPr lang="en-US" sz="2400" dirty="0">
                <a:solidFill>
                  <a:srgbClr val="FFCF01"/>
                </a:solidFill>
              </a:rPr>
              <a:t>and Development: </a:t>
            </a:r>
            <a:r>
              <a:rPr lang="en-US" sz="2400" dirty="0" smtClean="0">
                <a:solidFill>
                  <a:srgbClr val="FFCF01"/>
                </a:solidFill>
              </a:rPr>
              <a:t>A </a:t>
            </a:r>
            <a:r>
              <a:rPr lang="en-US" sz="2400" dirty="0">
                <a:solidFill>
                  <a:srgbClr val="FFCF01"/>
                </a:solidFill>
              </a:rPr>
              <a:t>Disaggregated Historical </a:t>
            </a:r>
            <a:r>
              <a:rPr lang="en-US" sz="2400" dirty="0" smtClean="0">
                <a:solidFill>
                  <a:srgbClr val="FFCF01"/>
                </a:solidFill>
              </a:rPr>
              <a:t>Analysis” 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sz="2400" dirty="0" smtClean="0">
              <a:solidFill>
                <a:srgbClr val="FFCF01"/>
              </a:solidFill>
            </a:endParaRPr>
          </a:p>
          <a:p>
            <a:pPr algn="l"/>
            <a:endParaRPr lang="en-US" sz="2400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US" sz="2400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US" sz="2400" dirty="0" smtClean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2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01485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69430"/>
            <a:ext cx="9144000" cy="5988570"/>
          </a:xfrm>
          <a:solidFill>
            <a:srgbClr val="005643"/>
          </a:solidFill>
        </p:spPr>
        <p:txBody>
          <a:bodyPr/>
          <a:lstStyle/>
          <a:p>
            <a:r>
              <a:rPr lang="en-US" b="1" dirty="0" smtClean="0">
                <a:solidFill>
                  <a:srgbClr val="FFCF01"/>
                </a:solidFill>
              </a:rPr>
              <a:t>Distinguished Scholarly Awards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sz="800" dirty="0" smtClean="0">
              <a:solidFill>
                <a:schemeClr val="bg1"/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400" b="1" i="1" dirty="0">
                <a:solidFill>
                  <a:prstClr val="white"/>
                </a:solidFill>
              </a:rPr>
              <a:t>Gary Goreham </a:t>
            </a:r>
            <a:r>
              <a:rPr lang="en-US" sz="2400" dirty="0">
                <a:solidFill>
                  <a:srgbClr val="FFCF01"/>
                </a:solidFill>
              </a:rPr>
              <a:t>– Awarded an NSF TCUP grant in partnership with Sisseton-Wahpeton Tribal College to develop and evaluate a Behavioral Sciences degree program</a:t>
            </a:r>
            <a:r>
              <a:rPr lang="en-US" sz="2400" dirty="0" smtClean="0">
                <a:solidFill>
                  <a:srgbClr val="FFCF01"/>
                </a:solidFill>
              </a:rPr>
              <a:t>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bg1"/>
                </a:solidFill>
              </a:rPr>
              <a:t>Bradley Benton</a:t>
            </a:r>
            <a:r>
              <a:rPr lang="en-US" sz="2400" b="1" i="1" dirty="0" smtClean="0">
                <a:solidFill>
                  <a:srgbClr val="FFCF01"/>
                </a:solidFill>
              </a:rPr>
              <a:t> </a:t>
            </a:r>
            <a:r>
              <a:rPr lang="en-US" sz="2400" dirty="0" smtClean="0">
                <a:solidFill>
                  <a:srgbClr val="FFCF01"/>
                </a:solidFill>
              </a:rPr>
              <a:t>and colleagues – Awarded an NEH </a:t>
            </a:r>
            <a:r>
              <a:rPr lang="en-US" sz="2400" dirty="0">
                <a:solidFill>
                  <a:srgbClr val="FFCF01"/>
                </a:solidFill>
              </a:rPr>
              <a:t>Scholarly Editions and Translations </a:t>
            </a:r>
            <a:r>
              <a:rPr lang="en-US" sz="2400" dirty="0" smtClean="0">
                <a:solidFill>
                  <a:srgbClr val="FFCF01"/>
                </a:solidFill>
              </a:rPr>
              <a:t>Grant. Their project, entitled </a:t>
            </a:r>
            <a:r>
              <a:rPr lang="en-US" sz="2400" dirty="0">
                <a:solidFill>
                  <a:srgbClr val="FFCF01"/>
                </a:solidFill>
              </a:rPr>
              <a:t>“Rise of the </a:t>
            </a:r>
            <a:r>
              <a:rPr lang="en-US" sz="2400" dirty="0" err="1" smtClean="0">
                <a:solidFill>
                  <a:srgbClr val="FFCF01"/>
                </a:solidFill>
              </a:rPr>
              <a:t>Chichimeca</a:t>
            </a:r>
            <a:r>
              <a:rPr lang="en-US" sz="2400" dirty="0" smtClean="0">
                <a:solidFill>
                  <a:srgbClr val="FFCF01"/>
                </a:solidFill>
              </a:rPr>
              <a:t>,” will produce a </a:t>
            </a:r>
            <a:r>
              <a:rPr lang="en-US" sz="2400" dirty="0">
                <a:solidFill>
                  <a:srgbClr val="FFCF01"/>
                </a:solidFill>
              </a:rPr>
              <a:t>translation </a:t>
            </a:r>
            <a:r>
              <a:rPr lang="en-US" sz="2400" dirty="0" smtClean="0">
                <a:solidFill>
                  <a:srgbClr val="FFCF01"/>
                </a:solidFill>
              </a:rPr>
              <a:t>of </a:t>
            </a:r>
            <a:r>
              <a:rPr lang="en-US" sz="2400" i="1" dirty="0" err="1" smtClean="0">
                <a:solidFill>
                  <a:srgbClr val="FFCF01"/>
                </a:solidFill>
              </a:rPr>
              <a:t>Historia</a:t>
            </a:r>
            <a:r>
              <a:rPr lang="en-US" sz="2400" i="1" dirty="0" smtClean="0">
                <a:solidFill>
                  <a:srgbClr val="FFCF01"/>
                </a:solidFill>
              </a:rPr>
              <a:t> de la </a:t>
            </a:r>
            <a:r>
              <a:rPr lang="en-US" sz="2400" i="1" dirty="0" err="1">
                <a:solidFill>
                  <a:srgbClr val="FFCF01"/>
                </a:solidFill>
              </a:rPr>
              <a:t>N</a:t>
            </a:r>
            <a:r>
              <a:rPr lang="en-US" sz="2400" i="1" dirty="0" err="1" smtClean="0">
                <a:solidFill>
                  <a:srgbClr val="FFCF01"/>
                </a:solidFill>
              </a:rPr>
              <a:t>ación</a:t>
            </a:r>
            <a:r>
              <a:rPr lang="en-US" sz="2400" i="1" dirty="0" smtClean="0">
                <a:solidFill>
                  <a:srgbClr val="FFCF01"/>
                </a:solidFill>
              </a:rPr>
              <a:t> </a:t>
            </a:r>
            <a:r>
              <a:rPr lang="en-US" sz="2400" i="1" dirty="0" err="1" smtClean="0">
                <a:solidFill>
                  <a:srgbClr val="FFCF01"/>
                </a:solidFill>
              </a:rPr>
              <a:t>Chichimeca</a:t>
            </a:r>
            <a:r>
              <a:rPr lang="en-US" sz="2400" dirty="0">
                <a:solidFill>
                  <a:srgbClr val="FFCF01"/>
                </a:solidFill>
              </a:rPr>
              <a:t> </a:t>
            </a:r>
            <a:r>
              <a:rPr lang="en-US" sz="2400" dirty="0" smtClean="0">
                <a:solidFill>
                  <a:srgbClr val="FFCF01"/>
                </a:solidFill>
              </a:rPr>
              <a:t>by </a:t>
            </a:r>
            <a:r>
              <a:rPr lang="en-US" sz="2400" dirty="0">
                <a:solidFill>
                  <a:srgbClr val="FFCF01"/>
                </a:solidFill>
              </a:rPr>
              <a:t>Don Fernando de Alva </a:t>
            </a:r>
            <a:r>
              <a:rPr lang="en-US" sz="2400" dirty="0" err="1" smtClean="0">
                <a:solidFill>
                  <a:srgbClr val="FFCF01"/>
                </a:solidFill>
              </a:rPr>
              <a:t>Ixtlilxochitl</a:t>
            </a:r>
            <a:r>
              <a:rPr lang="en-US" sz="2400" dirty="0" smtClean="0">
                <a:solidFill>
                  <a:srgbClr val="FFCF01"/>
                </a:solidFill>
              </a:rPr>
              <a:t> (ca. 1578-1650).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bg1"/>
                </a:solidFill>
              </a:rPr>
              <a:t>Chris Whitsel </a:t>
            </a:r>
            <a:r>
              <a:rPr lang="en-US" sz="2400" dirty="0" smtClean="0">
                <a:solidFill>
                  <a:srgbClr val="FFCF01"/>
                </a:solidFill>
              </a:rPr>
              <a:t>– Received </a:t>
            </a:r>
            <a:r>
              <a:rPr lang="en-US" sz="2400" dirty="0">
                <a:solidFill>
                  <a:srgbClr val="FFCF01"/>
                </a:solidFill>
              </a:rPr>
              <a:t>a </a:t>
            </a:r>
            <a:r>
              <a:rPr lang="en-US" sz="2400" dirty="0" smtClean="0">
                <a:solidFill>
                  <a:srgbClr val="FFCF01"/>
                </a:solidFill>
              </a:rPr>
              <a:t>research </a:t>
            </a:r>
            <a:r>
              <a:rPr lang="en-US" sz="2400" dirty="0">
                <a:solidFill>
                  <a:srgbClr val="FFCF01"/>
                </a:solidFill>
              </a:rPr>
              <a:t>grant </a:t>
            </a:r>
            <a:r>
              <a:rPr lang="en-US" sz="2400" dirty="0" smtClean="0">
                <a:solidFill>
                  <a:srgbClr val="FFCF01"/>
                </a:solidFill>
              </a:rPr>
              <a:t>from the US Dep’t of State to engage in fieldwork</a:t>
            </a:r>
            <a:r>
              <a:rPr lang="en-US" sz="2400" dirty="0">
                <a:solidFill>
                  <a:srgbClr val="FFCF01"/>
                </a:solidFill>
              </a:rPr>
              <a:t>, </a:t>
            </a:r>
            <a:r>
              <a:rPr lang="en-US" sz="2400" dirty="0" smtClean="0">
                <a:solidFill>
                  <a:srgbClr val="FFCF01"/>
                </a:solidFill>
              </a:rPr>
              <a:t>submitted </a:t>
            </a:r>
            <a:r>
              <a:rPr lang="en-US" sz="2400" dirty="0">
                <a:solidFill>
                  <a:srgbClr val="FFCF01"/>
                </a:solidFill>
              </a:rPr>
              <a:t>a successful </a:t>
            </a:r>
            <a:r>
              <a:rPr lang="en-US" sz="2400" dirty="0" smtClean="0">
                <a:solidFill>
                  <a:srgbClr val="FFCF01"/>
                </a:solidFill>
              </a:rPr>
              <a:t>collaborative grant </a:t>
            </a:r>
            <a:r>
              <a:rPr lang="en-US" sz="2400" dirty="0">
                <a:solidFill>
                  <a:srgbClr val="FFCF01"/>
                </a:solidFill>
              </a:rPr>
              <a:t>application to NDSU </a:t>
            </a:r>
            <a:r>
              <a:rPr lang="en-US" sz="2400" dirty="0" smtClean="0">
                <a:solidFill>
                  <a:srgbClr val="FFCF01"/>
                </a:solidFill>
              </a:rPr>
              <a:t>FORWARD, </a:t>
            </a:r>
            <a:r>
              <a:rPr lang="en-US" sz="2400" dirty="0">
                <a:solidFill>
                  <a:srgbClr val="FFCF01"/>
                </a:solidFill>
              </a:rPr>
              <a:t>and </a:t>
            </a:r>
            <a:r>
              <a:rPr lang="en-US" sz="2400" dirty="0" smtClean="0">
                <a:solidFill>
                  <a:srgbClr val="FFCF01"/>
                </a:solidFill>
              </a:rPr>
              <a:t>received </a:t>
            </a:r>
            <a:r>
              <a:rPr lang="en-US" sz="2400" dirty="0">
                <a:solidFill>
                  <a:srgbClr val="FFCF01"/>
                </a:solidFill>
              </a:rPr>
              <a:t>a seed grant from </a:t>
            </a:r>
            <a:r>
              <a:rPr lang="en-US" sz="2400" dirty="0" err="1">
                <a:solidFill>
                  <a:srgbClr val="FFCF01"/>
                </a:solidFill>
              </a:rPr>
              <a:t>Nazarbayev</a:t>
            </a:r>
            <a:r>
              <a:rPr lang="en-US" sz="2400" dirty="0">
                <a:solidFill>
                  <a:srgbClr val="FFCF01"/>
                </a:solidFill>
              </a:rPr>
              <a:t> University. </a:t>
            </a:r>
            <a:r>
              <a:rPr lang="en-US" sz="2400" dirty="0" smtClean="0">
                <a:solidFill>
                  <a:srgbClr val="FFCF01"/>
                </a:solidFill>
              </a:rPr>
              <a:t> (Also published 3 articles and a book chapter.) 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sz="2400" dirty="0" smtClean="0">
              <a:solidFill>
                <a:srgbClr val="FFCF01"/>
              </a:solidFill>
            </a:endParaRPr>
          </a:p>
          <a:p>
            <a:pPr algn="l"/>
            <a:endParaRPr lang="en-US" sz="2400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US" sz="2400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US" sz="2400" dirty="0" smtClean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33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18865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8866"/>
            <a:ext cx="9144000" cy="6039134"/>
          </a:xfrm>
          <a:solidFill>
            <a:srgbClr val="005643"/>
          </a:solidFill>
        </p:spPr>
        <p:txBody>
          <a:bodyPr/>
          <a:lstStyle/>
          <a:p>
            <a:endParaRPr lang="en-US" sz="800" b="1" dirty="0" smtClean="0">
              <a:solidFill>
                <a:srgbClr val="FFCF01"/>
              </a:solidFill>
            </a:endParaRPr>
          </a:p>
          <a:p>
            <a:r>
              <a:rPr lang="en-US" sz="3600" b="1" dirty="0" smtClean="0">
                <a:solidFill>
                  <a:srgbClr val="FFCF01"/>
                </a:solidFill>
              </a:rPr>
              <a:t>Key College Goals Attained in AY 13-14</a:t>
            </a:r>
          </a:p>
          <a:p>
            <a:endParaRPr lang="en-US" sz="800" b="1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F01"/>
                </a:solidFill>
              </a:rPr>
              <a:t>Implemented the </a:t>
            </a:r>
            <a:r>
              <a:rPr lang="en-US" sz="2800" dirty="0" smtClean="0">
                <a:solidFill>
                  <a:schemeClr val="bg1"/>
                </a:solidFill>
              </a:rPr>
              <a:t>UNITE</a:t>
            </a:r>
            <a:r>
              <a:rPr lang="en-US" sz="2800" dirty="0" smtClean="0">
                <a:solidFill>
                  <a:srgbClr val="FFCF01"/>
                </a:solidFill>
              </a:rPr>
              <a:t> Initiative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dirty="0">
                <a:solidFill>
                  <a:srgbClr val="FFCF01"/>
                </a:solidFill>
              </a:rPr>
              <a:t>Increased the Size and Diversity of the </a:t>
            </a:r>
            <a:r>
              <a:rPr lang="en-US" sz="2800" dirty="0" smtClean="0">
                <a:solidFill>
                  <a:srgbClr val="FFCF01"/>
                </a:solidFill>
              </a:rPr>
              <a:t>Faculty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F01"/>
                </a:solidFill>
              </a:rPr>
              <a:t>Increased Faculty Involvement in Grant Seeking and Sponsored Research 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F01"/>
                </a:solidFill>
              </a:rPr>
              <a:t>Formed and Revitalized Centers for Research and Community Engagement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dirty="0">
                <a:solidFill>
                  <a:srgbClr val="FFCF01"/>
                </a:solidFill>
              </a:rPr>
              <a:t>Welcomed and Integrated ALA into the College 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F01"/>
                </a:solidFill>
              </a:rPr>
              <a:t>Supported Equity and Diversity Initiatives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F01"/>
                </a:solidFill>
              </a:rPr>
              <a:t>Expanded Development Efforts and Alumni Outreach</a:t>
            </a:r>
          </a:p>
          <a:p>
            <a:pPr algn="l"/>
            <a:r>
              <a:rPr lang="en-US" sz="2800" dirty="0" smtClean="0">
                <a:solidFill>
                  <a:srgbClr val="FFCF01"/>
                </a:solidFill>
              </a:rPr>
              <a:t> </a:t>
            </a:r>
            <a:endParaRPr lang="en-US" sz="2800" dirty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5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18865"/>
          </a:xfrm>
          <a:solidFill>
            <a:srgbClr val="00564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Accomplish?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8866"/>
            <a:ext cx="9144000" cy="6039134"/>
          </a:xfrm>
          <a:solidFill>
            <a:srgbClr val="005643"/>
          </a:solidFill>
        </p:spPr>
        <p:txBody>
          <a:bodyPr/>
          <a:lstStyle/>
          <a:p>
            <a:r>
              <a:rPr lang="en-US" sz="4000" b="1" dirty="0" smtClean="0">
                <a:solidFill>
                  <a:srgbClr val="FFCF01"/>
                </a:solidFill>
              </a:rPr>
              <a:t>Department of Communication</a:t>
            </a:r>
          </a:p>
          <a:p>
            <a:endParaRPr lang="en-US" sz="800" b="1" dirty="0" smtClean="0">
              <a:solidFill>
                <a:srgbClr val="FFCF01"/>
              </a:solidFill>
            </a:endParaRPr>
          </a:p>
          <a:p>
            <a:endParaRPr lang="en-US" sz="800" b="1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Served more than </a:t>
            </a:r>
            <a:r>
              <a:rPr lang="en-US" sz="2700" b="1" dirty="0" smtClean="0">
                <a:solidFill>
                  <a:schemeClr val="bg1"/>
                </a:solidFill>
              </a:rPr>
              <a:t>350</a:t>
            </a:r>
            <a:r>
              <a:rPr lang="en-US" sz="2700" dirty="0" smtClean="0">
                <a:solidFill>
                  <a:srgbClr val="FFCF01"/>
                </a:solidFill>
              </a:rPr>
              <a:t> majors and </a:t>
            </a:r>
            <a:r>
              <a:rPr lang="en-US" sz="2700" b="1" dirty="0" smtClean="0">
                <a:solidFill>
                  <a:schemeClr val="bg1"/>
                </a:solidFill>
              </a:rPr>
              <a:t>42</a:t>
            </a:r>
            <a:r>
              <a:rPr lang="en-US" sz="2700" dirty="0" smtClean="0">
                <a:solidFill>
                  <a:srgbClr val="FFCF01"/>
                </a:solidFill>
              </a:rPr>
              <a:t> grad students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Received </a:t>
            </a:r>
            <a:r>
              <a:rPr lang="en-US" sz="2700" b="1" dirty="0" smtClean="0">
                <a:solidFill>
                  <a:schemeClr val="bg1"/>
                </a:solidFill>
              </a:rPr>
              <a:t>5</a:t>
            </a:r>
            <a:r>
              <a:rPr lang="en-US" sz="2700" dirty="0" smtClean="0">
                <a:solidFill>
                  <a:srgbClr val="FFCF01"/>
                </a:solidFill>
              </a:rPr>
              <a:t> grants ($124k), including 1 NSF grant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Published </a:t>
            </a:r>
            <a:r>
              <a:rPr lang="en-US" sz="2700" b="1" dirty="0" smtClean="0">
                <a:solidFill>
                  <a:schemeClr val="bg1"/>
                </a:solidFill>
              </a:rPr>
              <a:t>44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scholarly works: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rgbClr val="FFCF01"/>
                </a:solidFill>
              </a:rPr>
              <a:t>4 books, 17 ISI-equivalent publications, 16 other peer-reviewed articles, and 8 book </a:t>
            </a:r>
            <a:r>
              <a:rPr lang="en-US" sz="2700" dirty="0">
                <a:solidFill>
                  <a:srgbClr val="FFCF01"/>
                </a:solidFill>
              </a:rPr>
              <a:t>chapters </a:t>
            </a:r>
            <a:endParaRPr lang="en-US" sz="2700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Presented </a:t>
            </a:r>
            <a:r>
              <a:rPr lang="en-US" sz="2700" b="1" dirty="0" smtClean="0">
                <a:solidFill>
                  <a:schemeClr val="bg1"/>
                </a:solidFill>
              </a:rPr>
              <a:t>34</a:t>
            </a:r>
            <a:r>
              <a:rPr lang="en-US" sz="2700" dirty="0" smtClean="0">
                <a:solidFill>
                  <a:srgbClr val="FFCF01"/>
                </a:solidFill>
              </a:rPr>
              <a:t> scholarly papers at regional, national and international conferences 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sz="800" dirty="0" smtClean="0">
              <a:solidFill>
                <a:srgbClr val="FFCF0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FFCF01"/>
                </a:solidFill>
              </a:rPr>
              <a:t>Successfully tenured and/or promoted </a:t>
            </a:r>
            <a:r>
              <a:rPr lang="en-US" sz="2700" b="1" dirty="0" smtClean="0">
                <a:solidFill>
                  <a:schemeClr val="bg1"/>
                </a:solidFill>
              </a:rPr>
              <a:t>4</a:t>
            </a:r>
            <a:r>
              <a:rPr lang="en-US" sz="2700" dirty="0" smtClean="0">
                <a:solidFill>
                  <a:srgbClr val="FFCF01"/>
                </a:solidFill>
              </a:rPr>
              <a:t> faculty</a:t>
            </a:r>
          </a:p>
          <a:p>
            <a:pPr algn="l"/>
            <a:r>
              <a:rPr lang="en-US" sz="2800" dirty="0" smtClean="0">
                <a:solidFill>
                  <a:srgbClr val="FFCF01"/>
                </a:solidFill>
              </a:rPr>
              <a:t> </a:t>
            </a:r>
            <a:endParaRPr lang="en-US" sz="2800" dirty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95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dsu-template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ndsu-template6</Template>
  <TotalTime>2815</TotalTime>
  <Words>1979</Words>
  <Application>Microsoft Office PowerPoint</Application>
  <PresentationFormat>On-screen Show (4:3)</PresentationFormat>
  <Paragraphs>255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ＭＳ Ｐゴシック</vt:lpstr>
      <vt:lpstr>Arial</vt:lpstr>
      <vt:lpstr>Calibri</vt:lpstr>
      <vt:lpstr>Wingdings</vt:lpstr>
      <vt:lpstr>ndsu-template6</vt:lpstr>
      <vt:lpstr> College of Arts, Humanities and Social Sciences</vt:lpstr>
      <vt:lpstr>What Did We Accomplish?</vt:lpstr>
      <vt:lpstr>What Did We Accomplish?</vt:lpstr>
      <vt:lpstr>What Did We Accomplish?</vt:lpstr>
      <vt:lpstr>What Did We Accomplish?</vt:lpstr>
      <vt:lpstr>What Did We Accomplish?</vt:lpstr>
      <vt:lpstr>What Did We Accomplish?</vt:lpstr>
      <vt:lpstr>What Did We Accomplish?</vt:lpstr>
      <vt:lpstr>What Did We Accomplish?</vt:lpstr>
      <vt:lpstr>What Did We Accomplish?</vt:lpstr>
      <vt:lpstr>What Did We Accomplish?</vt:lpstr>
      <vt:lpstr>What Did We Accomplish?</vt:lpstr>
      <vt:lpstr>What Did We Accomplish?</vt:lpstr>
      <vt:lpstr>What Did We Accomplish?</vt:lpstr>
      <vt:lpstr>What Did We Accomplish?</vt:lpstr>
      <vt:lpstr>What Did We Accomplish?</vt:lpstr>
      <vt:lpstr>What Did We Accomplish?</vt:lpstr>
      <vt:lpstr>What Did We Accomplish?</vt:lpstr>
      <vt:lpstr>What Did We Accomplish?</vt:lpstr>
      <vt:lpstr>What Did We Accomplish?</vt:lpstr>
      <vt:lpstr>What Did We Accomplish?</vt:lpstr>
      <vt:lpstr>Where Are We Headed?</vt:lpstr>
      <vt:lpstr>Where Are We Headed?</vt:lpstr>
      <vt:lpstr>Reasons for Optimism</vt:lpstr>
      <vt:lpstr>More Reasons for Optimism</vt:lpstr>
      <vt:lpstr>Best Reason for Optimism</vt:lpstr>
    </vt:vector>
  </TitlesOfParts>
  <Company>North Dakota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Catherine Heiraas</cp:lastModifiedBy>
  <cp:revision>162</cp:revision>
  <dcterms:created xsi:type="dcterms:W3CDTF">2012-09-18T03:42:49Z</dcterms:created>
  <dcterms:modified xsi:type="dcterms:W3CDTF">2014-09-17T18:54:39Z</dcterms:modified>
</cp:coreProperties>
</file>