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"/>
  </p:notesMasterIdLst>
  <p:sldIdLst>
    <p:sldId id="259" r:id="rId2"/>
  </p:sldIdLst>
  <p:sldSz cx="36576000" cy="329184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15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-Martinez, Giancarlo" initials="LG" lastIdx="2" clrIdx="0"/>
  <p:cmAuthor id="2" name="REU" initials="R" lastIdx="1" clrIdx="1">
    <p:extLst>
      <p:ext uri="{19B8F6BF-5375-455C-9EA6-DF929625EA0E}">
        <p15:presenceInfo xmlns:p15="http://schemas.microsoft.com/office/powerpoint/2012/main" userId="RE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C6E5FE"/>
    <a:srgbClr val="3399FF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44" autoAdjust="0"/>
    <p:restoredTop sz="92884" autoAdjust="0"/>
  </p:normalViewPr>
  <p:slideViewPr>
    <p:cSldViewPr>
      <p:cViewPr>
        <p:scale>
          <a:sx n="20" d="100"/>
          <a:sy n="20" d="100"/>
        </p:scale>
        <p:origin x="3096" y="504"/>
      </p:cViewPr>
      <p:guideLst>
        <p:guide orient="horz" pos="2160"/>
        <p:guide pos="2880"/>
        <p:guide orient="horz" pos="10368"/>
        <p:guide pos="115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28B202A-2C96-4AD6-9F23-E57571C5DADA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6600" y="547688"/>
            <a:ext cx="30480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F898750-5CDE-4BC8-9442-FA5F5ABC8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985528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3971056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5956584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7942113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9927641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11913169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13898697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5884225" algn="l" defTabSz="3971056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6600" y="547688"/>
            <a:ext cx="30480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98750-5CDE-4BC8-9442-FA5F5ABC8E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7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9666" y="12070087"/>
            <a:ext cx="26401804" cy="10861349"/>
          </a:xfrm>
        </p:spPr>
        <p:txBody>
          <a:bodyPr anchor="b">
            <a:normAutofit/>
          </a:bodyPr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9666" y="22931427"/>
            <a:ext cx="26401804" cy="540615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126874" y="20741564"/>
            <a:ext cx="5581892" cy="375254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93336" y="21741802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0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62" y="2926080"/>
            <a:ext cx="26367940" cy="14961792"/>
          </a:xfrm>
        </p:spPr>
        <p:txBody>
          <a:bodyPr anchor="ctr">
            <a:normAutofit/>
          </a:bodyPr>
          <a:lstStyle>
            <a:lvl1pPr algn="l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9662" y="20899424"/>
            <a:ext cx="26367940" cy="7468147"/>
          </a:xfrm>
        </p:spPr>
        <p:txBody>
          <a:bodyPr anchor="ctr">
            <a:normAutofit/>
          </a:bodyPr>
          <a:lstStyle>
            <a:lvl1pPr marL="0" indent="0" algn="l">
              <a:buNone/>
              <a:defRPr sz="7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4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4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49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2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47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2996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15199332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915" y="15571874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8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497" y="2926080"/>
            <a:ext cx="24438348" cy="13898880"/>
          </a:xfrm>
        </p:spPr>
        <p:txBody>
          <a:bodyPr anchor="ctr">
            <a:normAutofit/>
          </a:bodyPr>
          <a:lstStyle>
            <a:lvl1pPr algn="l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63888" y="16824960"/>
            <a:ext cx="22615552" cy="182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28746" indent="0">
              <a:buFontTx/>
              <a:buNone/>
              <a:defRPr/>
            </a:lvl2pPr>
            <a:lvl3pPr marL="3657490" indent="0">
              <a:buFontTx/>
              <a:buNone/>
              <a:defRPr/>
            </a:lvl3pPr>
            <a:lvl4pPr marL="5486236" indent="0">
              <a:buFontTx/>
              <a:buNone/>
              <a:defRPr/>
            </a:lvl4pPr>
            <a:lvl5pPr marL="7314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9662" y="20899424"/>
            <a:ext cx="26367940" cy="7468147"/>
          </a:xfrm>
        </p:spPr>
        <p:txBody>
          <a:bodyPr anchor="ctr">
            <a:normAutofit/>
          </a:bodyPr>
          <a:lstStyle>
            <a:lvl1pPr marL="0" indent="0" algn="l">
              <a:buNone/>
              <a:defRPr sz="7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4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4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49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2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47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2996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232" y="15199332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915" y="15571874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3266" y="3110425"/>
            <a:ext cx="1829276" cy="2806925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/>
          <a:p>
            <a:pPr lvl="0"/>
            <a:r>
              <a:rPr lang="en-US" sz="3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78134" y="13945471"/>
            <a:ext cx="1829276" cy="2806925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/>
          <a:p>
            <a:pPr lvl="0"/>
            <a:r>
              <a:rPr lang="en-US" sz="3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22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62" y="11704330"/>
            <a:ext cx="26367940" cy="13079256"/>
          </a:xfrm>
        </p:spPr>
        <p:txBody>
          <a:bodyPr anchor="b">
            <a:normAutofit/>
          </a:bodyPr>
          <a:lstStyle>
            <a:lvl1pPr algn="l">
              <a:defRPr sz="19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662" y="24871680"/>
            <a:ext cx="26367940" cy="3502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32" y="23571170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44915" y="23918825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0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52497" y="2926080"/>
            <a:ext cx="24438348" cy="13898880"/>
          </a:xfrm>
        </p:spPr>
        <p:txBody>
          <a:bodyPr anchor="ctr">
            <a:normAutofit/>
          </a:bodyPr>
          <a:lstStyle>
            <a:lvl1pPr algn="l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69660" y="20848320"/>
            <a:ext cx="26753168" cy="4023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9600">
                <a:solidFill>
                  <a:schemeClr val="accent1"/>
                </a:solidFill>
              </a:defRPr>
            </a:lvl1pPr>
            <a:lvl2pPr marL="1828746" indent="0">
              <a:buFontTx/>
              <a:buNone/>
              <a:defRPr/>
            </a:lvl2pPr>
            <a:lvl3pPr marL="3657490" indent="0">
              <a:buFontTx/>
              <a:buNone/>
              <a:defRPr/>
            </a:lvl3pPr>
            <a:lvl4pPr marL="5486236" indent="0">
              <a:buFontTx/>
              <a:buNone/>
              <a:defRPr/>
            </a:lvl4pPr>
            <a:lvl5pPr marL="7314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660" y="24871680"/>
            <a:ext cx="26753168" cy="3502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232" y="23571170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44915" y="23918825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3266" y="3110425"/>
            <a:ext cx="1829276" cy="2806925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/>
          <a:p>
            <a:pPr lvl="0"/>
            <a:r>
              <a:rPr lang="en-US" sz="3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78134" y="13945471"/>
            <a:ext cx="1829276" cy="2806925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/>
          <a:p>
            <a:pPr lvl="0"/>
            <a:r>
              <a:rPr lang="en-US" sz="3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0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64" y="3011555"/>
            <a:ext cx="26367936" cy="13824096"/>
          </a:xfrm>
        </p:spPr>
        <p:txBody>
          <a:bodyPr anchor="ctr">
            <a:normAutofit/>
          </a:bodyPr>
          <a:lstStyle>
            <a:lvl1pPr algn="l">
              <a:defRPr sz="19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69662" y="20848320"/>
            <a:ext cx="26367940" cy="4023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9600">
                <a:solidFill>
                  <a:schemeClr val="accent1"/>
                </a:solidFill>
              </a:defRPr>
            </a:lvl1pPr>
            <a:lvl2pPr marL="1828746" indent="0">
              <a:buFontTx/>
              <a:buNone/>
              <a:defRPr/>
            </a:lvl2pPr>
            <a:lvl3pPr marL="3657490" indent="0">
              <a:buFontTx/>
              <a:buNone/>
              <a:defRPr/>
            </a:lvl3pPr>
            <a:lvl4pPr marL="5486236" indent="0">
              <a:buFontTx/>
              <a:buNone/>
              <a:defRPr/>
            </a:lvl4pPr>
            <a:lvl5pPr marL="7314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662" y="24871680"/>
            <a:ext cx="26367940" cy="3502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23571170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44915" y="23918825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8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2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14140" y="3011551"/>
            <a:ext cx="6624528" cy="2536232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69665" y="3011551"/>
            <a:ext cx="18865392" cy="25362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806" y="2995730"/>
            <a:ext cx="26356796" cy="6148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662" y="10241280"/>
            <a:ext cx="26367940" cy="18132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7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62" y="9957898"/>
            <a:ext cx="26367940" cy="7050240"/>
          </a:xfrm>
        </p:spPr>
        <p:txBody>
          <a:bodyPr anchor="b"/>
          <a:lstStyle>
            <a:lvl1pPr algn="l">
              <a:defRPr sz="1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9662" y="17190720"/>
            <a:ext cx="26367940" cy="4129920"/>
          </a:xfrm>
        </p:spPr>
        <p:txBody>
          <a:bodyPr anchor="t"/>
          <a:lstStyle>
            <a:lvl1pPr marL="0" indent="0" algn="l">
              <a:buNone/>
              <a:defRPr sz="8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2874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4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2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498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72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47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21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2996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32" y="15199332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915" y="15571874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9666" y="10256191"/>
            <a:ext cx="12790124" cy="1808350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49233" y="10256191"/>
            <a:ext cx="12788372" cy="1808350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915" y="3781361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4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408" y="10687805"/>
            <a:ext cx="11498384" cy="2766058"/>
          </a:xfrm>
        </p:spPr>
        <p:txBody>
          <a:bodyPr anchor="b">
            <a:noAutofit/>
          </a:bodyPr>
          <a:lstStyle>
            <a:lvl1pPr marL="0" indent="0">
              <a:buNone/>
              <a:defRPr sz="9600" b="0"/>
            </a:lvl1pPr>
            <a:lvl2pPr marL="1828746" indent="0">
              <a:buNone/>
              <a:defRPr sz="8000" b="1"/>
            </a:lvl2pPr>
            <a:lvl3pPr marL="3657490" indent="0">
              <a:buNone/>
              <a:defRPr sz="7200" b="1"/>
            </a:lvl3pPr>
            <a:lvl4pPr marL="5486236" indent="0">
              <a:buNone/>
              <a:defRPr sz="6400" b="1"/>
            </a:lvl4pPr>
            <a:lvl5pPr marL="7314980" indent="0">
              <a:buNone/>
              <a:defRPr sz="6400" b="1"/>
            </a:lvl5pPr>
            <a:lvl6pPr marL="9143726" indent="0">
              <a:buNone/>
              <a:defRPr sz="6400" b="1"/>
            </a:lvl6pPr>
            <a:lvl7pPr marL="10972471" indent="0">
              <a:buNone/>
              <a:defRPr sz="6400" b="1"/>
            </a:lvl7pPr>
            <a:lvl8pPr marL="12801216" indent="0">
              <a:buNone/>
              <a:defRPr sz="6400" b="1"/>
            </a:lvl8pPr>
            <a:lvl9pPr marL="14629962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9660" y="13453867"/>
            <a:ext cx="12790128" cy="149073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24618" y="10672310"/>
            <a:ext cx="11492956" cy="2766058"/>
          </a:xfrm>
        </p:spPr>
        <p:txBody>
          <a:bodyPr anchor="b">
            <a:noAutofit/>
          </a:bodyPr>
          <a:lstStyle>
            <a:lvl1pPr marL="0" indent="0">
              <a:buNone/>
              <a:defRPr sz="9600" b="0"/>
            </a:lvl1pPr>
            <a:lvl2pPr marL="1828746" indent="0">
              <a:buNone/>
              <a:defRPr sz="8000" b="1"/>
            </a:lvl2pPr>
            <a:lvl3pPr marL="3657490" indent="0">
              <a:buNone/>
              <a:defRPr sz="7200" b="1"/>
            </a:lvl3pPr>
            <a:lvl4pPr marL="5486236" indent="0">
              <a:buNone/>
              <a:defRPr sz="6400" b="1"/>
            </a:lvl4pPr>
            <a:lvl5pPr marL="7314980" indent="0">
              <a:buNone/>
              <a:defRPr sz="6400" b="1"/>
            </a:lvl5pPr>
            <a:lvl6pPr marL="9143726" indent="0">
              <a:buNone/>
              <a:defRPr sz="6400" b="1"/>
            </a:lvl6pPr>
            <a:lvl7pPr marL="10972471" indent="0">
              <a:buNone/>
              <a:defRPr sz="6400" b="1"/>
            </a:lvl7pPr>
            <a:lvl8pPr marL="12801216" indent="0">
              <a:buNone/>
              <a:defRPr sz="6400" b="1"/>
            </a:lvl8pPr>
            <a:lvl9pPr marL="14629962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34860" y="13438371"/>
            <a:ext cx="12782720" cy="149073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915" y="3781361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9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800" y="2995730"/>
            <a:ext cx="26356800" cy="6148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1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60" y="2141222"/>
            <a:ext cx="10518336" cy="4686298"/>
          </a:xfrm>
        </p:spPr>
        <p:txBody>
          <a:bodyPr anchor="b"/>
          <a:lstStyle>
            <a:lvl1pPr algn="l"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976" y="2141230"/>
            <a:ext cx="15163624" cy="259918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660" y="7673342"/>
            <a:ext cx="10518336" cy="20459693"/>
          </a:xfrm>
        </p:spPr>
        <p:txBody>
          <a:bodyPr/>
          <a:lstStyle>
            <a:lvl1pPr marL="0" indent="0">
              <a:buNone/>
              <a:defRPr sz="5600"/>
            </a:lvl1pPr>
            <a:lvl2pPr marL="1828746" indent="0">
              <a:buNone/>
              <a:defRPr sz="4800"/>
            </a:lvl2pPr>
            <a:lvl3pPr marL="3657490" indent="0">
              <a:buNone/>
              <a:defRPr sz="4000"/>
            </a:lvl3pPr>
            <a:lvl4pPr marL="5486236" indent="0">
              <a:buNone/>
              <a:defRPr sz="3600"/>
            </a:lvl4pPr>
            <a:lvl5pPr marL="7314980" indent="0">
              <a:buNone/>
              <a:defRPr sz="3600"/>
            </a:lvl5pPr>
            <a:lvl6pPr marL="9143726" indent="0">
              <a:buNone/>
              <a:defRPr sz="3600"/>
            </a:lvl6pPr>
            <a:lvl7pPr marL="10972471" indent="0">
              <a:buNone/>
              <a:defRPr sz="3600"/>
            </a:lvl7pPr>
            <a:lvl8pPr marL="12801216" indent="0">
              <a:buNone/>
              <a:defRPr sz="3600"/>
            </a:lvl8pPr>
            <a:lvl9pPr marL="14629962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3413734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1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662" y="23042880"/>
            <a:ext cx="26367940" cy="2720342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69662" y="3047832"/>
            <a:ext cx="26367940" cy="18503856"/>
          </a:xfrm>
        </p:spPr>
        <p:txBody>
          <a:bodyPr anchor="t">
            <a:normAutofit/>
          </a:bodyPr>
          <a:lstStyle>
            <a:lvl1pPr marL="0" indent="0" algn="ctr">
              <a:buNone/>
              <a:defRPr sz="6400"/>
            </a:lvl1pPr>
            <a:lvl2pPr marL="1828746" indent="0">
              <a:buNone/>
              <a:defRPr sz="6400"/>
            </a:lvl2pPr>
            <a:lvl3pPr marL="3657490" indent="0">
              <a:buNone/>
              <a:defRPr sz="6400"/>
            </a:lvl3pPr>
            <a:lvl4pPr marL="5486236" indent="0">
              <a:buNone/>
              <a:defRPr sz="6400"/>
            </a:lvl4pPr>
            <a:lvl5pPr marL="7314980" indent="0">
              <a:buNone/>
              <a:defRPr sz="6400"/>
            </a:lvl5pPr>
            <a:lvl6pPr marL="9143726" indent="0">
              <a:buNone/>
              <a:defRPr sz="6400"/>
            </a:lvl6pPr>
            <a:lvl7pPr marL="10972471" indent="0">
              <a:buNone/>
              <a:defRPr sz="6400"/>
            </a:lvl7pPr>
            <a:lvl8pPr marL="12801216" indent="0">
              <a:buNone/>
              <a:defRPr sz="6400"/>
            </a:lvl8pPr>
            <a:lvl9pPr marL="14629962" indent="0">
              <a:buNone/>
              <a:defRPr sz="6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662" y="25763222"/>
            <a:ext cx="26367940" cy="2369818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1828746" indent="0">
              <a:buNone/>
              <a:defRPr sz="4800"/>
            </a:lvl2pPr>
            <a:lvl3pPr marL="3657490" indent="0">
              <a:buNone/>
              <a:defRPr sz="4000"/>
            </a:lvl3pPr>
            <a:lvl4pPr marL="5486236" indent="0">
              <a:buNone/>
              <a:defRPr sz="3600"/>
            </a:lvl4pPr>
            <a:lvl5pPr marL="7314980" indent="0">
              <a:buNone/>
              <a:defRPr sz="3600"/>
            </a:lvl5pPr>
            <a:lvl6pPr marL="9143726" indent="0">
              <a:buNone/>
              <a:defRPr sz="3600"/>
            </a:lvl6pPr>
            <a:lvl7pPr marL="10972471" indent="0">
              <a:buNone/>
              <a:defRPr sz="3600"/>
            </a:lvl7pPr>
            <a:lvl8pPr marL="12801216" indent="0">
              <a:buNone/>
              <a:defRPr sz="3600"/>
            </a:lvl8pPr>
            <a:lvl9pPr marL="14629962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32" y="23571170"/>
            <a:ext cx="5433424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44915" y="23918825"/>
            <a:ext cx="2339912" cy="1752600"/>
          </a:xfrm>
        </p:spPr>
        <p:txBody>
          <a:bodyPr/>
          <a:lstStyle/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" y="1097280"/>
            <a:ext cx="7924800" cy="3186541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81687" y="984"/>
            <a:ext cx="7809088" cy="32894635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731520" cy="32918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0800" y="2995730"/>
            <a:ext cx="26356800" cy="61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9662" y="10241280"/>
            <a:ext cx="26367940" cy="18653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089600" y="29448430"/>
            <a:ext cx="3065520" cy="1776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3D862-D4D1-44C0-8D14-0FA23C8934B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9663" y="29451887"/>
            <a:ext cx="22865952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4915" y="3781361"/>
            <a:ext cx="2339912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0">
                <a:solidFill>
                  <a:srgbClr val="FEFFFF"/>
                </a:solidFill>
              </a:defRPr>
            </a:lvl1pPr>
          </a:lstStyle>
          <a:p>
            <a:fld id="{F4B0657E-62FE-4D21-8BA1-0A62C1706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1828746" rtl="0" eaLnBrk="1" latinLnBrk="0" hangingPunct="1">
        <a:spcBef>
          <a:spcPct val="0"/>
        </a:spcBef>
        <a:buNone/>
        <a:defRPr sz="1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71559" indent="-1371559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7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71710" indent="-1142966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6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571863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400608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29353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058098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886843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715589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544335" indent="-914373" algn="l" defTabSz="1828746" rtl="0" eaLnBrk="1" latinLnBrk="0" hangingPunct="1">
        <a:spcBef>
          <a:spcPts val="4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46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90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36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980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26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471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216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962" algn="l" defTabSz="1828746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31" Type="http://schemas.openxmlformats.org/officeDocument/2006/relationships/image" Target="../media/image27.jpe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Relationship Id="rId27" Type="http://schemas.microsoft.com/office/2007/relationships/hdphoto" Target="../media/hdphoto2.wdp"/><Relationship Id="rId30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7AA58C-AEC2-44F4-90C7-A06F502A6519}"/>
              </a:ext>
            </a:extLst>
          </p:cNvPr>
          <p:cNvSpPr txBox="1">
            <a:spLocks/>
          </p:cNvSpPr>
          <p:nvPr/>
        </p:nvSpPr>
        <p:spPr>
          <a:xfrm>
            <a:off x="8866959" y="6594816"/>
            <a:ext cx="18714373" cy="25332984"/>
          </a:xfrm>
          <a:prstGeom prst="roundRect">
            <a:avLst>
              <a:gd name="adj" fmla="val 178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44376" y="223314"/>
            <a:ext cx="36053276" cy="4544636"/>
          </a:xfrm>
          <a:prstGeom prst="roundRect">
            <a:avLst>
              <a:gd name="adj" fmla="val 10519"/>
            </a:avLst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7106" tIns="198553" rIns="397106" bIns="19855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48" y="789365"/>
            <a:ext cx="36671217" cy="4544636"/>
          </a:xfrm>
        </p:spPr>
        <p:txBody>
          <a:bodyPr>
            <a:normAutofit/>
          </a:bodyPr>
          <a:lstStyle/>
          <a:p>
            <a:pPr algn="ctr"/>
            <a:r>
              <a:rPr lang="en-US" sz="8700" b="1" dirty="0">
                <a:solidFill>
                  <a:schemeClr val="accent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  <a:t>A Tale of Two –oxias:</a:t>
            </a:r>
            <a:br>
              <a:rPr lang="en-US" sz="8700" b="1" dirty="0">
                <a:solidFill>
                  <a:schemeClr val="accent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sz="8700" b="1" dirty="0">
                <a:solidFill>
                  <a:schemeClr val="accent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  <a:t>When Living Longer Comes with Better Performance</a:t>
            </a:r>
            <a:br>
              <a:rPr lang="en-US" sz="8700" b="1" dirty="0">
                <a:solidFill>
                  <a:schemeClr val="accent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sz="4300" b="1" dirty="0">
                <a:latin typeface="Malgun Gothic" pitchFamily="34" charset="-127"/>
                <a:ea typeface="Malgun Gothic" pitchFamily="34" charset="-127"/>
              </a:rPr>
              <a:t>Michaelyne Jo Wilkinson</a:t>
            </a:r>
            <a:r>
              <a:rPr lang="en-US" sz="4300" b="1" baseline="30000" dirty="0">
                <a:latin typeface="Malgun Gothic" pitchFamily="34" charset="-127"/>
                <a:ea typeface="Malgun Gothic" pitchFamily="34" charset="-127"/>
              </a:rPr>
              <a:t>1</a:t>
            </a:r>
            <a:r>
              <a:rPr lang="en-US" sz="4300" b="1" dirty="0">
                <a:latin typeface="Malgun Gothic" pitchFamily="34" charset="-127"/>
                <a:ea typeface="Malgun Gothic" pitchFamily="34" charset="-127"/>
              </a:rPr>
              <a:t> and Giancarlo López-Martínez</a:t>
            </a:r>
            <a:r>
              <a:rPr lang="en-US" sz="4300" b="1" baseline="30000" dirty="0">
                <a:latin typeface="Malgun Gothic" pitchFamily="34" charset="-127"/>
                <a:ea typeface="Malgun Gothic" pitchFamily="34" charset="-127"/>
              </a:rPr>
              <a:t>2</a:t>
            </a:r>
            <a:br>
              <a:rPr lang="en-US" sz="4300" b="1" dirty="0">
                <a:latin typeface="Malgun Gothic" pitchFamily="34" charset="-127"/>
                <a:ea typeface="Malgun Gothic" pitchFamily="34" charset="-127"/>
              </a:rPr>
            </a:br>
            <a:r>
              <a:rPr lang="en-US" sz="2600" b="1" baseline="30000" dirty="0">
                <a:latin typeface="Malgun Gothic" pitchFamily="34" charset="-127"/>
                <a:ea typeface="Malgun Gothic" pitchFamily="34" charset="-127"/>
              </a:rPr>
              <a:t>1</a:t>
            </a:r>
            <a:r>
              <a:rPr lang="en-US" sz="2600" b="1" dirty="0">
                <a:latin typeface="Malgun Gothic" pitchFamily="34" charset="-127"/>
                <a:ea typeface="Malgun Gothic" pitchFamily="34" charset="-127"/>
              </a:rPr>
              <a:t>New Mexico State University</a:t>
            </a:r>
            <a:r>
              <a:rPr lang="en-US" sz="2600" b="1" baseline="30000" dirty="0">
                <a:latin typeface="Malgun Gothic" pitchFamily="34" charset="-127"/>
                <a:ea typeface="Malgun Gothic" pitchFamily="34" charset="-127"/>
              </a:rPr>
              <a:t>, 2</a:t>
            </a:r>
            <a:r>
              <a:rPr lang="en-US" sz="2600" b="1" dirty="0">
                <a:latin typeface="Malgun Gothic" pitchFamily="34" charset="-127"/>
                <a:ea typeface="Malgun Gothic" pitchFamily="34" charset="-127"/>
              </a:rPr>
              <a:t>North Dakota State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4764-F3C2-4317-80F4-38BDCF34CE70}"/>
              </a:ext>
            </a:extLst>
          </p:cNvPr>
          <p:cNvSpPr txBox="1"/>
          <p:nvPr/>
        </p:nvSpPr>
        <p:spPr>
          <a:xfrm>
            <a:off x="15962272" y="5025111"/>
            <a:ext cx="4917778" cy="1482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6100" b="1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FA048-8CC9-4C09-9A77-12BB393189EE}"/>
              </a:ext>
            </a:extLst>
          </p:cNvPr>
          <p:cNvSpPr txBox="1"/>
          <p:nvPr/>
        </p:nvSpPr>
        <p:spPr>
          <a:xfrm>
            <a:off x="28037256" y="5036937"/>
            <a:ext cx="8285456" cy="1482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6100" b="1" dirty="0"/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07A8B-D48C-4793-9C9F-8B5350A82395}"/>
              </a:ext>
            </a:extLst>
          </p:cNvPr>
          <p:cNvSpPr txBox="1"/>
          <p:nvPr/>
        </p:nvSpPr>
        <p:spPr>
          <a:xfrm>
            <a:off x="381317" y="20547197"/>
            <a:ext cx="7992240" cy="1482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6100" b="1" dirty="0"/>
              <a:t>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378" y="22150150"/>
            <a:ext cx="8267113" cy="10496055"/>
          </a:xfrm>
          <a:prstGeom prst="roundRect">
            <a:avLst>
              <a:gd name="adj" fmla="val 189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marL="744550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Adult bees emerging within 24 hours were captured, placed in syringes, flushed with nitrogen gas, and sealed in a bag.</a:t>
            </a:r>
          </a:p>
          <a:p>
            <a:pPr marL="744550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Bees were under anoxia for 1, 3, 6, 8, 10, 12, 20, or 24 hrs.</a:t>
            </a:r>
          </a:p>
          <a:p>
            <a:pPr marL="744550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One hour was determined to be the hormetic dose. </a:t>
            </a:r>
          </a:p>
          <a:p>
            <a:pPr marL="744550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Bees were then used in:</a:t>
            </a:r>
          </a:p>
          <a:p>
            <a:pPr marL="1658923" lvl="2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Anoxia recovery</a:t>
            </a:r>
          </a:p>
          <a:p>
            <a:pPr marL="1658923" lvl="2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Activity throughout life</a:t>
            </a:r>
          </a:p>
          <a:p>
            <a:pPr marL="1658923" lvl="2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Starvation resistance</a:t>
            </a:r>
          </a:p>
          <a:p>
            <a:pPr marL="1658923" lvl="2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Reproduction</a:t>
            </a:r>
          </a:p>
          <a:p>
            <a:pPr marL="1658923" lvl="2" indent="-744550">
              <a:buSzPct val="11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buSzPct val="110000"/>
            </a:pP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buSzPct val="110000"/>
            </a:pPr>
            <a:endParaRPr lang="en-US" sz="3600" dirty="0"/>
          </a:p>
          <a:p>
            <a:pPr>
              <a:buSzPct val="110000"/>
            </a:pPr>
            <a:endParaRPr lang="en-US" sz="4000" dirty="0"/>
          </a:p>
          <a:p>
            <a:pPr>
              <a:buSzPct val="110000"/>
            </a:pP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9DE425-F318-40CB-B891-0CC20FAE48E4}"/>
              </a:ext>
            </a:extLst>
          </p:cNvPr>
          <p:cNvSpPr txBox="1"/>
          <p:nvPr/>
        </p:nvSpPr>
        <p:spPr>
          <a:xfrm>
            <a:off x="8978029" y="32062309"/>
            <a:ext cx="18164786" cy="57888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Thanks to: Joseph P. Rinehart, USDA ARS, and the ICE. Network. Funded by: NSF OIA RII Track-2 #1826834 and USDA NACA #58-3060-9-025.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707864-C71E-45FB-88F4-E2CDDD62F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000" y1="16667" x2="39000" y2="44000"/>
                        <a14:foregroundMark x1="20333" y1="20000" x2="20333" y2="45000"/>
                        <a14:foregroundMark x1="40333" y1="17333" x2="40667" y2="42000"/>
                        <a14:foregroundMark x1="53667" y1="17000" x2="52000" y2="43333"/>
                        <a14:foregroundMark x1="56000" y1="19000" x2="66667" y2="44667"/>
                        <a14:foregroundMark x1="80000" y1="17667" x2="68667" y2="38667"/>
                        <a14:foregroundMark x1="79667" y1="23000" x2="81000" y2="45000"/>
                        <a14:foregroundMark x1="18000" y1="58667" x2="86000" y2="57667"/>
                        <a14:foregroundMark x1="15000" y1="53000" x2="17333" y2="57000"/>
                        <a14:foregroundMark x1="65667" y1="51667" x2="66000" y2="58000"/>
                        <a14:foregroundMark x1="80333" y1="65333" x2="85333" y2="64000"/>
                        <a14:foregroundMark x1="13667" y1="71667" x2="85667" y2="7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78" y="320625"/>
            <a:ext cx="2188081" cy="2209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88A50E-C9F0-426C-87BE-8666C00BEE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-22080" r="60063"/>
          <a:stretch/>
        </p:blipFill>
        <p:spPr>
          <a:xfrm>
            <a:off x="32842201" y="161531"/>
            <a:ext cx="3157104" cy="19234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10202" y="20776666"/>
            <a:ext cx="18368147" cy="1016537"/>
          </a:xfrm>
          <a:prstGeom prst="rect">
            <a:avLst/>
          </a:prstGeom>
          <a:noFill/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4: A) Male walking activity declines with age (p = 0.0034) and anoxia does not prevent that (p = 0.1571). B) Female activity remains constant throughout life (p = 0.1326) and anoxia treatment has no effect (p = 0.9827).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037256" y="6742365"/>
            <a:ext cx="8285456" cy="6055874"/>
          </a:xfrm>
          <a:prstGeom prst="roundRect">
            <a:avLst>
              <a:gd name="adj" fmla="val 379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marL="571483" indent="-571483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Anoxia hormesis improves starvation resistance in bees as they age.</a:t>
            </a:r>
          </a:p>
          <a:p>
            <a:pPr marL="571483" indent="-571483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Anoxia doesn’t negatively affect activity as bees age.</a:t>
            </a:r>
          </a:p>
          <a:p>
            <a:pPr marL="571483" indent="-571483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The cost of anoxia hormesis rests on reproductive output.</a:t>
            </a:r>
          </a:p>
          <a:p>
            <a:pPr marL="571483" indent="-571483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Anoxia recovery in normoxia (21%) takes the longest.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8753074" y="5241074"/>
            <a:ext cx="0" cy="2708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707802" y="5241074"/>
            <a:ext cx="0" cy="2708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B7F76D1-EC25-4381-9FE5-32E80CC638A1}"/>
              </a:ext>
            </a:extLst>
          </p:cNvPr>
          <p:cNvSpPr txBox="1"/>
          <p:nvPr/>
        </p:nvSpPr>
        <p:spPr>
          <a:xfrm>
            <a:off x="247608" y="5128147"/>
            <a:ext cx="8032001" cy="1482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6100" b="1" dirty="0"/>
              <a:t>Introduction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A34764-F3C2-4317-80F4-38BDCF34CE70}"/>
              </a:ext>
            </a:extLst>
          </p:cNvPr>
          <p:cNvSpPr txBox="1"/>
          <p:nvPr/>
        </p:nvSpPr>
        <p:spPr>
          <a:xfrm>
            <a:off x="28067085" y="13087013"/>
            <a:ext cx="8264676" cy="1417442"/>
          </a:xfrm>
          <a:prstGeom prst="roundRect">
            <a:avLst>
              <a:gd name="adj" fmla="val 981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6100" b="1" dirty="0"/>
              <a:t>Further Research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4297" y="31277500"/>
            <a:ext cx="4609497" cy="1324314"/>
          </a:xfrm>
          <a:prstGeom prst="rect">
            <a:avLst/>
          </a:prstGeom>
          <a:noFill/>
        </p:spPr>
        <p:txBody>
          <a:bodyPr wrap="square" lIns="397106" tIns="198553" rIns="397106" bIns="198553" rtlCol="0">
            <a:spAutoFit/>
          </a:bodyPr>
          <a:lstStyle/>
          <a:p>
            <a:pPr>
              <a:buSzPct val="110000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2: A) Drosophila Activity Monitor (DAM) and B) fluorescent powdered bees for field release.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94660" y="31013403"/>
            <a:ext cx="9580408" cy="708761"/>
          </a:xfrm>
          <a:prstGeom prst="rect">
            <a:avLst/>
          </a:prstGeom>
          <a:noFill/>
        </p:spPr>
        <p:txBody>
          <a:bodyPr wrap="square" lIns="397106" tIns="198553" rIns="397106" bIns="198553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6: Unidirectional brood cell (top) V.S. a bidirectional brood cell (bottom)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8C540-5BCC-4BA9-AD14-857F72B42426}"/>
              </a:ext>
            </a:extLst>
          </p:cNvPr>
          <p:cNvSpPr txBox="1"/>
          <p:nvPr/>
        </p:nvSpPr>
        <p:spPr>
          <a:xfrm>
            <a:off x="28020010" y="14621458"/>
            <a:ext cx="8425662" cy="18013680"/>
          </a:xfrm>
          <a:prstGeom prst="roundRect">
            <a:avLst>
              <a:gd name="adj" fmla="val 703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Examine the effects of recovery in different oxygen concentrations: 5, 10, 15, and 21% to determine the extend of oxidative damage. Test where recovery conditions affects hormesis potential. </a:t>
            </a: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47298A-7AB9-4ECE-9FCB-79E468DBC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6" y="29811596"/>
            <a:ext cx="3622679" cy="27170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6559AD6-D26B-4AFC-9E67-91371D6C15F3}"/>
              </a:ext>
            </a:extLst>
          </p:cNvPr>
          <p:cNvSpPr txBox="1"/>
          <p:nvPr/>
        </p:nvSpPr>
        <p:spPr>
          <a:xfrm>
            <a:off x="212119" y="6742366"/>
            <a:ext cx="8220356" cy="13388280"/>
          </a:xfrm>
          <a:prstGeom prst="roundRect">
            <a:avLst>
              <a:gd name="adj" fmla="val 212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Anoxia, oxygen-free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environment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, is known to elicit hormetic responses, which are low dose responses that improve performance.  Previously shown in the 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Alfalfa leafcutter bee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, anoxia hormesis improves short-term activity, starvation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resistance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, and longevity. This improvement is related to a decrease in free radical production in the mitochondria, which leads to lower oxidative damage in tissues. Here we explored  the long-term effects of anoxia hormesis.</a:t>
            </a:r>
          </a:p>
          <a:p>
            <a:pPr algn="just"/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FA430D9-7CBD-4D58-AF44-2F7D33142D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1" y="29037157"/>
            <a:ext cx="2689388" cy="25858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202" y="16034406"/>
            <a:ext cx="2321770" cy="2863196"/>
          </a:xfrm>
          <a:prstGeom prst="rect">
            <a:avLst/>
          </a:prstGeom>
          <a:noFill/>
        </p:spPr>
        <p:txBody>
          <a:bodyPr wrap="square" lIns="397106" tIns="198553" rIns="397106" bIns="198553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1: dose response to anoxia measured by the time it took for the bees to recover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C5306-254E-4CC8-8840-26D9862D7DB8}"/>
              </a:ext>
            </a:extLst>
          </p:cNvPr>
          <p:cNvSpPr txBox="1"/>
          <p:nvPr/>
        </p:nvSpPr>
        <p:spPr>
          <a:xfrm>
            <a:off x="8866962" y="13354430"/>
            <a:ext cx="1856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Figures 3 A,B: Bees treated with anoxia were not negatively affected in starvation resistance early in life (A) p =0.4204 ; (B) p=0.743.  Bees later in life were positively affected by the treatment (male p&lt;0.0001top left; female p=0.0231 top right)</a:t>
            </a:r>
            <a:endParaRPr lang="en-US" sz="20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A27E50FB-8611-4548-B649-D639ABF3D1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6" y="2493730"/>
            <a:ext cx="3087244" cy="22092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05DB68-B8F3-4F8B-83DE-BA3A1BC72FB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8674" r="1307" b="20122"/>
          <a:stretch/>
        </p:blipFill>
        <p:spPr>
          <a:xfrm flipH="1">
            <a:off x="23901585" y="4982571"/>
            <a:ext cx="1925541" cy="141744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E409D48-186C-4039-8E97-A1C09CB2F2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60" y="29811596"/>
            <a:ext cx="9580408" cy="13716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6896D4B-2D41-4026-A170-B144E799D5DE}"/>
              </a:ext>
            </a:extLst>
          </p:cNvPr>
          <p:cNvSpPr txBox="1"/>
          <p:nvPr/>
        </p:nvSpPr>
        <p:spPr>
          <a:xfrm>
            <a:off x="18847950" y="29223833"/>
            <a:ext cx="195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7(left): straws being collected 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8(right): ecosystem around nest boxes. 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37ABD48-5774-4F88-A86D-11D9717DA7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72379" y="2373769"/>
            <a:ext cx="3289222" cy="2353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1ACAB-0A9E-48B7-B212-CEFC7FED17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7800" y="14169723"/>
            <a:ext cx="9202506" cy="6667502"/>
          </a:xfrm>
          <a:prstGeom prst="roundRect">
            <a:avLst>
              <a:gd name="adj" fmla="val 56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85E0F9-7B33-4BF4-BDC7-9A1B99685925}"/>
              </a:ext>
            </a:extLst>
          </p:cNvPr>
          <p:cNvGrpSpPr/>
          <p:nvPr/>
        </p:nvGrpSpPr>
        <p:grpSpPr>
          <a:xfrm>
            <a:off x="8994661" y="6742366"/>
            <a:ext cx="9312616" cy="6432633"/>
            <a:chOff x="8994660" y="6742364"/>
            <a:chExt cx="9312616" cy="6432633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E284667-751F-45A6-AE6E-BC8F96DDB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994660" y="6742364"/>
              <a:ext cx="9312616" cy="6432633"/>
            </a:xfrm>
            <a:prstGeom prst="roundRect">
              <a:avLst>
                <a:gd name="adj" fmla="val 651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E00848-07A5-4509-A0F1-2A3684F02EA2}"/>
                </a:ext>
              </a:extLst>
            </p:cNvPr>
            <p:cNvSpPr txBox="1"/>
            <p:nvPr/>
          </p:nvSpPr>
          <p:spPr>
            <a:xfrm>
              <a:off x="10871885" y="7003647"/>
              <a:ext cx="533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40C8F8-82F5-4622-B2A9-930E1A239480}"/>
              </a:ext>
            </a:extLst>
          </p:cNvPr>
          <p:cNvGrpSpPr/>
          <p:nvPr/>
        </p:nvGrpSpPr>
        <p:grpSpPr>
          <a:xfrm>
            <a:off x="18421165" y="6742365"/>
            <a:ext cx="9020557" cy="6373254"/>
            <a:chOff x="18421161" y="6742364"/>
            <a:chExt cx="9020557" cy="637325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6EE96DB-347E-4198-B735-666C7622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421161" y="6742364"/>
              <a:ext cx="9020557" cy="6373254"/>
            </a:xfrm>
            <a:prstGeom prst="roundRect">
              <a:avLst>
                <a:gd name="adj" fmla="val 557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820FA1-B89E-426A-9E3B-A3C0FDB42E8D}"/>
                </a:ext>
              </a:extLst>
            </p:cNvPr>
            <p:cNvSpPr txBox="1"/>
            <p:nvPr/>
          </p:nvSpPr>
          <p:spPr>
            <a:xfrm>
              <a:off x="20164854" y="6908436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0123BA-C8B6-4F34-97C0-807F719E1A9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21161" y="14164458"/>
            <a:ext cx="9024156" cy="6667502"/>
          </a:xfrm>
          <a:prstGeom prst="roundRect">
            <a:avLst>
              <a:gd name="adj" fmla="val 43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7FFB4A69-ADD9-42E1-8635-15ABDFCA5CC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13574"/>
          <a:stretch/>
        </p:blipFill>
        <p:spPr>
          <a:xfrm>
            <a:off x="30731892" y="18583343"/>
            <a:ext cx="5460842" cy="4779367"/>
          </a:xfrm>
          <a:prstGeom prst="roundRect">
            <a:avLst>
              <a:gd name="adj" fmla="val 56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694371-8266-4E4C-9DDD-D4AFFF02CD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364304" y="27889202"/>
            <a:ext cx="5906899" cy="4579272"/>
          </a:xfrm>
          <a:prstGeom prst="roundRect">
            <a:avLst>
              <a:gd name="adj" fmla="val 54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047406-0F72-4B1E-A6D6-77FAE9B99A0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067085" y="23491903"/>
            <a:ext cx="5746402" cy="4263448"/>
          </a:xfrm>
          <a:prstGeom prst="roundRect">
            <a:avLst>
              <a:gd name="adj" fmla="val 37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 descr="Chart, box and whisker chart&#10;&#10;Description automatically generated">
            <a:extLst>
              <a:ext uri="{FF2B5EF4-FFF2-40B4-BE49-F238E27FC236}">
                <a16:creationId xmlns:a16="http://schemas.microsoft.com/office/drawing/2014/main" id="{A1560CF8-CD2F-4A04-A4BD-63771E53498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421280" y="21664268"/>
            <a:ext cx="9024157" cy="6773826"/>
          </a:xfrm>
          <a:prstGeom prst="roundRect">
            <a:avLst>
              <a:gd name="adj" fmla="val 57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3C2538-5DC6-4793-9472-A4E2FEA9736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64766" y="21704165"/>
            <a:ext cx="9202506" cy="6718723"/>
          </a:xfrm>
          <a:prstGeom prst="roundRect">
            <a:avLst>
              <a:gd name="adj" fmla="val 71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9D0E8B-0061-45E4-8ACA-29F02C337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602" y="29037156"/>
            <a:ext cx="3447792" cy="25858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F47156-CDFB-426F-AAC7-D89F173389B9}"/>
              </a:ext>
            </a:extLst>
          </p:cNvPr>
          <p:cNvSpPr txBox="1"/>
          <p:nvPr/>
        </p:nvSpPr>
        <p:spPr>
          <a:xfrm>
            <a:off x="9132592" y="28467908"/>
            <a:ext cx="903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5: A) Anoxia hormesis bees experienced a 71% reduction in total reproductive output (p = 0.0029), even though the total number of nest straws changed, the total number of offspring/straw did not (p = 0.7261). B) Nest caps are smaller in anoxia treated bees (p = 0.401).  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27EECF-37A5-4B78-B510-55389CB51A08}"/>
              </a:ext>
            </a:extLst>
          </p:cNvPr>
          <p:cNvGrpSpPr/>
          <p:nvPr/>
        </p:nvGrpSpPr>
        <p:grpSpPr>
          <a:xfrm>
            <a:off x="28029573" y="18644056"/>
            <a:ext cx="2334729" cy="4596948"/>
            <a:chOff x="28029572" y="18138691"/>
            <a:chExt cx="2334729" cy="45969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FD8AD36-62BE-420B-AA48-F74AACA13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" t="-145" r="-17" b="320"/>
            <a:stretch/>
          </p:blipFill>
          <p:spPr>
            <a:xfrm>
              <a:off x="28057431" y="18138691"/>
              <a:ext cx="2238102" cy="326984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526F5C-25EE-43F5-8D65-289FA3A13BD8}"/>
                </a:ext>
              </a:extLst>
            </p:cNvPr>
            <p:cNvSpPr txBox="1"/>
            <p:nvPr/>
          </p:nvSpPr>
          <p:spPr>
            <a:xfrm>
              <a:off x="28029572" y="21412200"/>
              <a:ext cx="23347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Figure 9: Gas mixing(ROXY) and activity monitoring (DAM) setup.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DB85804-C251-4432-9D5F-F41627A7F55B}"/>
              </a:ext>
            </a:extLst>
          </p:cNvPr>
          <p:cNvSpPr txBox="1"/>
          <p:nvPr/>
        </p:nvSpPr>
        <p:spPr>
          <a:xfrm>
            <a:off x="33876688" y="23469603"/>
            <a:ext cx="24460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Figure 10: A) During anoxia recovery, the oxygen concen-tration does not impact time to first twitch (p = 0.1299). B) Bees recovering in 10%  O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start walking sooner (p &lt; 0.0001). C) But 10 and 15% O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treated bees resume average activity first 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(p &lt; 0.001).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E64EDBC-5FBA-4DC9-994A-34557F5D9F3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8674" r="1307" b="20122"/>
          <a:stretch/>
        </p:blipFill>
        <p:spPr>
          <a:xfrm>
            <a:off x="11015202" y="4982571"/>
            <a:ext cx="1925541" cy="14174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4B26F2-BF3D-4F37-A489-88CA4AF6E2E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70056" y="15392401"/>
            <a:ext cx="6144446" cy="4463162"/>
          </a:xfrm>
          <a:prstGeom prst="rect">
            <a:avLst/>
          </a:prstGeom>
        </p:spPr>
      </p:pic>
      <p:pic>
        <p:nvPicPr>
          <p:cNvPr id="44" name="Picture 43" descr="A close-up of a bee&#10;&#10;Description automatically generated with low confidence">
            <a:extLst>
              <a:ext uri="{FF2B5EF4-FFF2-40B4-BE49-F238E27FC236}">
                <a16:creationId xmlns:a16="http://schemas.microsoft.com/office/drawing/2014/main" id="{6F4A3D44-F8CC-4680-A6FF-CB338BF13C3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1" y="29129103"/>
            <a:ext cx="1945069" cy="218909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E6DCC99E-495F-4C89-BEF8-F95235780203}"/>
              </a:ext>
            </a:extLst>
          </p:cNvPr>
          <p:cNvGrpSpPr/>
          <p:nvPr/>
        </p:nvGrpSpPr>
        <p:grpSpPr>
          <a:xfrm>
            <a:off x="5305983" y="29179646"/>
            <a:ext cx="2879516" cy="2138556"/>
            <a:chOff x="9388684" y="18562972"/>
            <a:chExt cx="14984013" cy="11130965"/>
          </a:xfrm>
        </p:grpSpPr>
        <p:pic>
          <p:nvPicPr>
            <p:cNvPr id="50" name="Picture 49" descr="A picture containing hydrozoan, night sky, ocean floor&#10;&#10;Description automatically generated">
              <a:extLst>
                <a:ext uri="{FF2B5EF4-FFF2-40B4-BE49-F238E27FC236}">
                  <a16:creationId xmlns:a16="http://schemas.microsoft.com/office/drawing/2014/main" id="{71F61EC6-0D6A-4D06-9C1E-3DAE5E3AB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8684" y="23097712"/>
              <a:ext cx="14984013" cy="6596225"/>
            </a:xfrm>
            <a:prstGeom prst="rect">
              <a:avLst/>
            </a:prstGeom>
          </p:spPr>
        </p:pic>
        <p:pic>
          <p:nvPicPr>
            <p:cNvPr id="53" name="Picture 52" descr="A picture containing ocean floor&#10;&#10;Description automatically generated">
              <a:extLst>
                <a:ext uri="{FF2B5EF4-FFF2-40B4-BE49-F238E27FC236}">
                  <a16:creationId xmlns:a16="http://schemas.microsoft.com/office/drawing/2014/main" id="{03461E2C-AE63-442C-A8E2-792DFF9F6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8684" y="18562972"/>
              <a:ext cx="14984013" cy="452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4524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11628</TotalTime>
  <Words>620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Arial</vt:lpstr>
      <vt:lpstr>Calibri</vt:lpstr>
      <vt:lpstr>Cambria Math</vt:lpstr>
      <vt:lpstr>Century Gothic</vt:lpstr>
      <vt:lpstr>Wingdings 3</vt:lpstr>
      <vt:lpstr>Wisp</vt:lpstr>
      <vt:lpstr>A Tale of Two –oxias: When Living Longer Comes with Better Performance Michaelyne Jo Wilkinson1 and Giancarlo López-Martínez2 1New Mexico State University, 2North Dakota State University</vt:lpstr>
    </vt:vector>
  </TitlesOfParts>
  <Company>New Mexico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Activity From 11:00-7:00 AM</dc:title>
  <dc:creator>Lidia Cervantes</dc:creator>
  <cp:lastModifiedBy>Lopez-Martinez, Giancarlo</cp:lastModifiedBy>
  <cp:revision>188</cp:revision>
  <dcterms:created xsi:type="dcterms:W3CDTF">2019-06-25T19:54:33Z</dcterms:created>
  <dcterms:modified xsi:type="dcterms:W3CDTF">2021-08-03T23:22:47Z</dcterms:modified>
</cp:coreProperties>
</file>