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7" r:id="rId2"/>
    <p:sldId id="1698" r:id="rId3"/>
    <p:sldId id="1700" r:id="rId4"/>
    <p:sldId id="1589" r:id="rId5"/>
    <p:sldId id="1662" r:id="rId6"/>
    <p:sldId id="1656" r:id="rId7"/>
    <p:sldId id="1658" r:id="rId8"/>
    <p:sldId id="1659" r:id="rId9"/>
    <p:sldId id="1661" r:id="rId10"/>
    <p:sldId id="1663" r:id="rId11"/>
    <p:sldId id="1664" r:id="rId12"/>
    <p:sldId id="264" r:id="rId13"/>
    <p:sldId id="1717" r:id="rId14"/>
    <p:sldId id="1719" r:id="rId15"/>
    <p:sldId id="1727" r:id="rId16"/>
    <p:sldId id="1728" r:id="rId17"/>
    <p:sldId id="1731" r:id="rId18"/>
    <p:sldId id="1704" r:id="rId19"/>
    <p:sldId id="1705" r:id="rId20"/>
    <p:sldId id="1730" r:id="rId21"/>
    <p:sldId id="1721" r:id="rId22"/>
    <p:sldId id="1734" r:id="rId23"/>
    <p:sldId id="1707" r:id="rId24"/>
    <p:sldId id="1701" r:id="rId25"/>
    <p:sldId id="1733" r:id="rId26"/>
    <p:sldId id="1703" r:id="rId27"/>
    <p:sldId id="1740" r:id="rId28"/>
    <p:sldId id="1722" r:id="rId29"/>
    <p:sldId id="1767" r:id="rId30"/>
    <p:sldId id="1768" r:id="rId31"/>
    <p:sldId id="1739" r:id="rId32"/>
    <p:sldId id="1760" r:id="rId33"/>
    <p:sldId id="1709" r:id="rId34"/>
    <p:sldId id="1769" r:id="rId35"/>
    <p:sldId id="1737" r:id="rId36"/>
    <p:sldId id="1723" r:id="rId37"/>
    <p:sldId id="1744" r:id="rId38"/>
    <p:sldId id="1752" r:id="rId39"/>
    <p:sldId id="1762" r:id="rId40"/>
    <p:sldId id="1710" r:id="rId41"/>
    <p:sldId id="1684" r:id="rId42"/>
    <p:sldId id="1742" r:id="rId43"/>
    <p:sldId id="890" r:id="rId44"/>
    <p:sldId id="1750" r:id="rId45"/>
    <p:sldId id="1751" r:id="rId46"/>
    <p:sldId id="1676" r:id="rId47"/>
    <p:sldId id="1677" r:id="rId48"/>
    <p:sldId id="1678" r:id="rId49"/>
    <p:sldId id="1679" r:id="rId50"/>
    <p:sldId id="1680" r:id="rId51"/>
    <p:sldId id="1682" r:id="rId52"/>
    <p:sldId id="1771" r:id="rId53"/>
    <p:sldId id="1725" r:id="rId54"/>
    <p:sldId id="1745" r:id="rId55"/>
    <p:sldId id="1686" r:id="rId56"/>
    <p:sldId id="1687" r:id="rId57"/>
    <p:sldId id="953" r:id="rId58"/>
    <p:sldId id="1772" r:id="rId59"/>
    <p:sldId id="954" r:id="rId60"/>
    <p:sldId id="1773" r:id="rId61"/>
    <p:sldId id="1753" r:id="rId62"/>
    <p:sldId id="1716" r:id="rId63"/>
    <p:sldId id="1756" r:id="rId64"/>
    <p:sldId id="1757" r:id="rId65"/>
    <p:sldId id="1714" r:id="rId66"/>
    <p:sldId id="1715" r:id="rId67"/>
    <p:sldId id="1774" r:id="rId68"/>
    <p:sldId id="1713" r:id="rId69"/>
    <p:sldId id="1712" r:id="rId70"/>
    <p:sldId id="1666" r:id="rId71"/>
    <p:sldId id="1711" r:id="rId72"/>
    <p:sldId id="1699" r:id="rId73"/>
    <p:sldId id="1690" r:id="rId74"/>
    <p:sldId id="1641" r:id="rId75"/>
    <p:sldId id="1718"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75530-E064-4D3B-BD03-4B770C56B02D}" v="1556" dt="2024-04-15T21:46:06.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46" autoAdjust="0"/>
    <p:restoredTop sz="94660"/>
  </p:normalViewPr>
  <p:slideViewPr>
    <p:cSldViewPr snapToGrid="0">
      <p:cViewPr varScale="1">
        <p:scale>
          <a:sx n="106" d="100"/>
          <a:sy n="106" d="100"/>
        </p:scale>
        <p:origin x="120" y="282"/>
      </p:cViewPr>
      <p:guideLst/>
    </p:cSldViewPr>
  </p:slideViewPr>
  <p:notesTextViewPr>
    <p:cViewPr>
      <p:scale>
        <a:sx n="1" d="1"/>
        <a:sy n="1" d="1"/>
      </p:scale>
      <p:origin x="0" y="0"/>
    </p:cViewPr>
  </p:notesTextViewPr>
  <p:sorterViewPr>
    <p:cViewPr>
      <p:scale>
        <a:sx n="100" d="100"/>
        <a:sy n="100" d="100"/>
      </p:scale>
      <p:origin x="0" y="-139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62BF6E-BFE0-4870-9383-8A489731504F}"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F3A9B1BB-867E-480B-B71E-5724326B3D46}">
      <dgm:prSet phldrT="[Text]" custT="1"/>
      <dgm:spPr/>
      <dgm:t>
        <a:bodyPr/>
        <a:lstStyle/>
        <a:p>
          <a:r>
            <a:rPr lang="en-US" sz="2800" b="1" u="sng" dirty="0">
              <a:latin typeface="Calibri" panose="020F0502020204030204" pitchFamily="34" charset="0"/>
              <a:cs typeface="Calibri" panose="020F0502020204030204" pitchFamily="34" charset="0"/>
            </a:rPr>
            <a:t>Diabetes</a:t>
          </a:r>
        </a:p>
      </dgm:t>
    </dgm:pt>
    <dgm:pt modelId="{CA7F7A04-C70F-4175-AF1E-6C879740485F}" type="parTrans" cxnId="{44A84A08-2430-48F7-BE06-F4F6A4F426A5}">
      <dgm:prSet/>
      <dgm:spPr/>
      <dgm:t>
        <a:bodyPr/>
        <a:lstStyle/>
        <a:p>
          <a:endParaRPr lang="en-US"/>
        </a:p>
      </dgm:t>
    </dgm:pt>
    <dgm:pt modelId="{2A1A5A6C-EA4F-4917-8421-0E5A4B03E8A9}" type="sibTrans" cxnId="{44A84A08-2430-48F7-BE06-F4F6A4F426A5}">
      <dgm:prSet/>
      <dgm:spPr/>
      <dgm:t>
        <a:bodyPr/>
        <a:lstStyle/>
        <a:p>
          <a:endParaRPr lang="en-US"/>
        </a:p>
      </dgm:t>
    </dgm:pt>
    <dgm:pt modelId="{1454820B-E0DB-42D2-98A5-06B78CD7A60B}">
      <dgm:prSet phldrT="[Text]" custT="1"/>
      <dgm:spPr/>
      <dgm:t>
        <a:bodyPr/>
        <a:lstStyle/>
        <a:p>
          <a:r>
            <a:rPr lang="en-US" sz="2800" dirty="0">
              <a:latin typeface="Calibri" panose="020F0502020204030204" pitchFamily="34" charset="0"/>
              <a:cs typeface="Calibri" panose="020F0502020204030204" pitchFamily="34" charset="0"/>
            </a:rPr>
            <a:t>29.7 million </a:t>
          </a:r>
          <a:r>
            <a:rPr lang="en-US" sz="2800" u="sng" dirty="0">
              <a:latin typeface="Calibri" panose="020F0502020204030204" pitchFamily="34" charset="0"/>
              <a:cs typeface="Calibri" panose="020F0502020204030204" pitchFamily="34" charset="0"/>
            </a:rPr>
            <a:t>with</a:t>
          </a:r>
          <a:r>
            <a:rPr lang="en-US" sz="2800" dirty="0">
              <a:latin typeface="Calibri" panose="020F0502020204030204" pitchFamily="34" charset="0"/>
              <a:cs typeface="Calibri" panose="020F0502020204030204" pitchFamily="34" charset="0"/>
            </a:rPr>
            <a:t> vs 8.7 million </a:t>
          </a:r>
          <a:r>
            <a:rPr lang="en-US" sz="2800" u="sng" dirty="0">
              <a:latin typeface="Calibri" panose="020F0502020204030204" pitchFamily="34" charset="0"/>
              <a:cs typeface="Calibri" panose="020F0502020204030204" pitchFamily="34" charset="0"/>
            </a:rPr>
            <a:t>without</a:t>
          </a:r>
          <a:r>
            <a:rPr lang="en-US" sz="2800" dirty="0">
              <a:latin typeface="Calibri" panose="020F0502020204030204" pitchFamily="34" charset="0"/>
              <a:cs typeface="Calibri" panose="020F0502020204030204" pitchFamily="34" charset="0"/>
            </a:rPr>
            <a:t> diagnosis</a:t>
          </a:r>
        </a:p>
      </dgm:t>
    </dgm:pt>
    <dgm:pt modelId="{558BBE57-6071-431B-9214-649EBBB0A17C}" type="parTrans" cxnId="{447055F9-A32A-45C5-8F5C-D7B6879253AA}">
      <dgm:prSet/>
      <dgm:spPr/>
      <dgm:t>
        <a:bodyPr/>
        <a:lstStyle/>
        <a:p>
          <a:endParaRPr lang="en-US"/>
        </a:p>
      </dgm:t>
    </dgm:pt>
    <dgm:pt modelId="{FE65BC31-C126-4418-B2F1-CC71D52EDB8D}" type="sibTrans" cxnId="{447055F9-A32A-45C5-8F5C-D7B6879253AA}">
      <dgm:prSet/>
      <dgm:spPr/>
      <dgm:t>
        <a:bodyPr/>
        <a:lstStyle/>
        <a:p>
          <a:endParaRPr lang="en-US"/>
        </a:p>
      </dgm:t>
    </dgm:pt>
    <dgm:pt modelId="{D91541D4-2CF6-493F-8702-0483ACD8A39D}">
      <dgm:prSet phldrT="[Text]" custT="1"/>
      <dgm:spPr/>
      <dgm:t>
        <a:bodyPr/>
        <a:lstStyle/>
        <a:p>
          <a:r>
            <a:rPr lang="en-US" sz="2800" dirty="0">
              <a:latin typeface="Calibri" panose="020F0502020204030204" pitchFamily="34" charset="0"/>
              <a:cs typeface="Calibri" panose="020F0502020204030204" pitchFamily="34" charset="0"/>
            </a:rPr>
            <a:t>38.4 million with the condition (11.6%)</a:t>
          </a:r>
        </a:p>
      </dgm:t>
    </dgm:pt>
    <dgm:pt modelId="{CCE91C1C-3F07-46EB-915C-90F2A18E7A1B}" type="parTrans" cxnId="{322730BD-9F87-43C3-9972-0AB9808859B0}">
      <dgm:prSet/>
      <dgm:spPr/>
      <dgm:t>
        <a:bodyPr/>
        <a:lstStyle/>
        <a:p>
          <a:endParaRPr lang="en-US"/>
        </a:p>
      </dgm:t>
    </dgm:pt>
    <dgm:pt modelId="{1E9A512A-BFCC-4FB0-BB94-71ED9D3722F1}" type="sibTrans" cxnId="{322730BD-9F87-43C3-9972-0AB9808859B0}">
      <dgm:prSet/>
      <dgm:spPr/>
      <dgm:t>
        <a:bodyPr/>
        <a:lstStyle/>
        <a:p>
          <a:endParaRPr lang="en-US"/>
        </a:p>
      </dgm:t>
    </dgm:pt>
    <dgm:pt modelId="{7FB6FD9F-82B1-4AE0-8EE8-453DBF488A0C}">
      <dgm:prSet phldrT="[Text]" custT="1"/>
      <dgm:spPr/>
      <dgm:t>
        <a:bodyPr/>
        <a:lstStyle/>
        <a:p>
          <a:r>
            <a:rPr lang="en-US" sz="2800" b="1" u="sng" dirty="0">
              <a:latin typeface="Calibri" panose="020F0502020204030204" pitchFamily="34" charset="0"/>
              <a:cs typeface="Calibri" panose="020F0502020204030204" pitchFamily="34" charset="0"/>
            </a:rPr>
            <a:t>Prediabetes</a:t>
          </a:r>
        </a:p>
      </dgm:t>
    </dgm:pt>
    <dgm:pt modelId="{1AB7607A-29A9-48AE-879C-4C68CF8D2E11}" type="parTrans" cxnId="{6081A1E4-C97E-4C7A-9F8E-57FB0D658F49}">
      <dgm:prSet/>
      <dgm:spPr/>
      <dgm:t>
        <a:bodyPr/>
        <a:lstStyle/>
        <a:p>
          <a:endParaRPr lang="en-US"/>
        </a:p>
      </dgm:t>
    </dgm:pt>
    <dgm:pt modelId="{C9058994-B537-488D-906D-74C31B845613}" type="sibTrans" cxnId="{6081A1E4-C97E-4C7A-9F8E-57FB0D658F49}">
      <dgm:prSet/>
      <dgm:spPr/>
      <dgm:t>
        <a:bodyPr/>
        <a:lstStyle/>
        <a:p>
          <a:endParaRPr lang="en-US"/>
        </a:p>
      </dgm:t>
    </dgm:pt>
    <dgm:pt modelId="{01CC5693-DDAE-4418-9D55-C8B26D326201}">
      <dgm:prSet phldrT="[Text]" custT="1"/>
      <dgm:spPr/>
      <dgm:t>
        <a:bodyPr/>
        <a:lstStyle/>
        <a:p>
          <a:r>
            <a:rPr lang="en-US" sz="2800" dirty="0">
              <a:latin typeface="Calibri" panose="020F0502020204030204" pitchFamily="34" charset="0"/>
              <a:cs typeface="Calibri" panose="020F0502020204030204" pitchFamily="34" charset="0"/>
            </a:rPr>
            <a:t>97.6 million adults with the condition (38%)</a:t>
          </a:r>
        </a:p>
      </dgm:t>
    </dgm:pt>
    <dgm:pt modelId="{48612ED2-0EF1-4B95-B420-E93EB2D11894}" type="parTrans" cxnId="{B21B5CF9-0836-45C2-9AAF-BF2B1CE4DF68}">
      <dgm:prSet/>
      <dgm:spPr/>
      <dgm:t>
        <a:bodyPr/>
        <a:lstStyle/>
        <a:p>
          <a:endParaRPr lang="en-US"/>
        </a:p>
      </dgm:t>
    </dgm:pt>
    <dgm:pt modelId="{17E77AA8-2E83-4F3B-8290-DF51C5AE7532}" type="sibTrans" cxnId="{B21B5CF9-0836-45C2-9AAF-BF2B1CE4DF68}">
      <dgm:prSet/>
      <dgm:spPr/>
      <dgm:t>
        <a:bodyPr/>
        <a:lstStyle/>
        <a:p>
          <a:endParaRPr lang="en-US"/>
        </a:p>
      </dgm:t>
    </dgm:pt>
    <dgm:pt modelId="{BE79ED7C-9782-42E8-A88E-1B0043BC0AA0}">
      <dgm:prSet phldrT="[Text]" custT="1"/>
      <dgm:spPr/>
      <dgm:t>
        <a:bodyPr/>
        <a:lstStyle/>
        <a:p>
          <a:r>
            <a:rPr lang="en-US" sz="2800" dirty="0">
              <a:latin typeface="Calibri" panose="020F0502020204030204" pitchFamily="34" charset="0"/>
              <a:cs typeface="Calibri" panose="020F0502020204030204" pitchFamily="34" charset="0"/>
            </a:rPr>
            <a:t>27.2 million adults over 65 years with condition (48.8%) </a:t>
          </a:r>
        </a:p>
      </dgm:t>
    </dgm:pt>
    <dgm:pt modelId="{C28F93ED-C4E3-46D7-A0DA-6E1B8887C3D7}" type="parTrans" cxnId="{CB026311-9FDC-4573-927A-684949838762}">
      <dgm:prSet/>
      <dgm:spPr/>
      <dgm:t>
        <a:bodyPr/>
        <a:lstStyle/>
        <a:p>
          <a:endParaRPr lang="en-US"/>
        </a:p>
      </dgm:t>
    </dgm:pt>
    <dgm:pt modelId="{826FBE17-B062-4BA9-B0B5-29F5DB33257F}" type="sibTrans" cxnId="{CB026311-9FDC-4573-927A-684949838762}">
      <dgm:prSet/>
      <dgm:spPr/>
      <dgm:t>
        <a:bodyPr/>
        <a:lstStyle/>
        <a:p>
          <a:endParaRPr lang="en-US"/>
        </a:p>
      </dgm:t>
    </dgm:pt>
    <dgm:pt modelId="{C128116F-F41D-43EE-877C-7DFE0B50C5F5}" type="pres">
      <dgm:prSet presAssocID="{A262BF6E-BFE0-4870-9383-8A489731504F}" presName="diagram" presStyleCnt="0">
        <dgm:presLayoutVars>
          <dgm:dir/>
          <dgm:resizeHandles val="exact"/>
        </dgm:presLayoutVars>
      </dgm:prSet>
      <dgm:spPr/>
    </dgm:pt>
    <dgm:pt modelId="{AA8A732D-4F94-4C80-93E8-46385CB46198}" type="pres">
      <dgm:prSet presAssocID="{F3A9B1BB-867E-480B-B71E-5724326B3D46}" presName="node" presStyleLbl="node1" presStyleIdx="0" presStyleCnt="2" custScaleY="126384">
        <dgm:presLayoutVars>
          <dgm:bulletEnabled val="1"/>
        </dgm:presLayoutVars>
      </dgm:prSet>
      <dgm:spPr/>
    </dgm:pt>
    <dgm:pt modelId="{B5E675F2-46E3-4D0B-B844-B13518AF8D05}" type="pres">
      <dgm:prSet presAssocID="{2A1A5A6C-EA4F-4917-8421-0E5A4B03E8A9}" presName="sibTrans" presStyleCnt="0"/>
      <dgm:spPr/>
    </dgm:pt>
    <dgm:pt modelId="{ED1610AE-31E6-4558-B8AF-53BA4F7EC552}" type="pres">
      <dgm:prSet presAssocID="{7FB6FD9F-82B1-4AE0-8EE8-453DBF488A0C}" presName="node" presStyleLbl="node1" presStyleIdx="1" presStyleCnt="2" custScaleY="126384">
        <dgm:presLayoutVars>
          <dgm:bulletEnabled val="1"/>
        </dgm:presLayoutVars>
      </dgm:prSet>
      <dgm:spPr/>
    </dgm:pt>
  </dgm:ptLst>
  <dgm:cxnLst>
    <dgm:cxn modelId="{44A84A08-2430-48F7-BE06-F4F6A4F426A5}" srcId="{A262BF6E-BFE0-4870-9383-8A489731504F}" destId="{F3A9B1BB-867E-480B-B71E-5724326B3D46}" srcOrd="0" destOrd="0" parTransId="{CA7F7A04-C70F-4175-AF1E-6C879740485F}" sibTransId="{2A1A5A6C-EA4F-4917-8421-0E5A4B03E8A9}"/>
    <dgm:cxn modelId="{CB026311-9FDC-4573-927A-684949838762}" srcId="{7FB6FD9F-82B1-4AE0-8EE8-453DBF488A0C}" destId="{BE79ED7C-9782-42E8-A88E-1B0043BC0AA0}" srcOrd="1" destOrd="0" parTransId="{C28F93ED-C4E3-46D7-A0DA-6E1B8887C3D7}" sibTransId="{826FBE17-B062-4BA9-B0B5-29F5DB33257F}"/>
    <dgm:cxn modelId="{770B9F64-0043-4F23-A9EF-69B099251DD0}" type="presOf" srcId="{7FB6FD9F-82B1-4AE0-8EE8-453DBF488A0C}" destId="{ED1610AE-31E6-4558-B8AF-53BA4F7EC552}" srcOrd="0" destOrd="0" presId="urn:microsoft.com/office/officeart/2005/8/layout/default"/>
    <dgm:cxn modelId="{604E1E98-612D-4905-8D0F-BFCE2141AC1E}" type="presOf" srcId="{BE79ED7C-9782-42E8-A88E-1B0043BC0AA0}" destId="{ED1610AE-31E6-4558-B8AF-53BA4F7EC552}" srcOrd="0" destOrd="2" presId="urn:microsoft.com/office/officeart/2005/8/layout/default"/>
    <dgm:cxn modelId="{ADAE799B-0D11-41F9-8BE0-DF2988F5E907}" type="presOf" srcId="{F3A9B1BB-867E-480B-B71E-5724326B3D46}" destId="{AA8A732D-4F94-4C80-93E8-46385CB46198}" srcOrd="0" destOrd="0" presId="urn:microsoft.com/office/officeart/2005/8/layout/default"/>
    <dgm:cxn modelId="{1DB9E3B5-7CC5-4086-BA91-DC437E17446E}" type="presOf" srcId="{1454820B-E0DB-42D2-98A5-06B78CD7A60B}" destId="{AA8A732D-4F94-4C80-93E8-46385CB46198}" srcOrd="0" destOrd="2" presId="urn:microsoft.com/office/officeart/2005/8/layout/default"/>
    <dgm:cxn modelId="{B1AC4CBB-2571-49CB-8EDE-228301DF986B}" type="presOf" srcId="{A262BF6E-BFE0-4870-9383-8A489731504F}" destId="{C128116F-F41D-43EE-877C-7DFE0B50C5F5}" srcOrd="0" destOrd="0" presId="urn:microsoft.com/office/officeart/2005/8/layout/default"/>
    <dgm:cxn modelId="{322730BD-9F87-43C3-9972-0AB9808859B0}" srcId="{F3A9B1BB-867E-480B-B71E-5724326B3D46}" destId="{D91541D4-2CF6-493F-8702-0483ACD8A39D}" srcOrd="0" destOrd="0" parTransId="{CCE91C1C-3F07-46EB-915C-90F2A18E7A1B}" sibTransId="{1E9A512A-BFCC-4FB0-BB94-71ED9D3722F1}"/>
    <dgm:cxn modelId="{211E7FC5-B33B-4820-B0B6-DB9B9B070F3D}" type="presOf" srcId="{01CC5693-DDAE-4418-9D55-C8B26D326201}" destId="{ED1610AE-31E6-4558-B8AF-53BA4F7EC552}" srcOrd="0" destOrd="1" presId="urn:microsoft.com/office/officeart/2005/8/layout/default"/>
    <dgm:cxn modelId="{6081A1E4-C97E-4C7A-9F8E-57FB0D658F49}" srcId="{A262BF6E-BFE0-4870-9383-8A489731504F}" destId="{7FB6FD9F-82B1-4AE0-8EE8-453DBF488A0C}" srcOrd="1" destOrd="0" parTransId="{1AB7607A-29A9-48AE-879C-4C68CF8D2E11}" sibTransId="{C9058994-B537-488D-906D-74C31B845613}"/>
    <dgm:cxn modelId="{1F57A9E5-E83A-47F2-8901-613D06395F44}" type="presOf" srcId="{D91541D4-2CF6-493F-8702-0483ACD8A39D}" destId="{AA8A732D-4F94-4C80-93E8-46385CB46198}" srcOrd="0" destOrd="1" presId="urn:microsoft.com/office/officeart/2005/8/layout/default"/>
    <dgm:cxn modelId="{B21B5CF9-0836-45C2-9AAF-BF2B1CE4DF68}" srcId="{7FB6FD9F-82B1-4AE0-8EE8-453DBF488A0C}" destId="{01CC5693-DDAE-4418-9D55-C8B26D326201}" srcOrd="0" destOrd="0" parTransId="{48612ED2-0EF1-4B95-B420-E93EB2D11894}" sibTransId="{17E77AA8-2E83-4F3B-8290-DF51C5AE7532}"/>
    <dgm:cxn modelId="{447055F9-A32A-45C5-8F5C-D7B6879253AA}" srcId="{D91541D4-2CF6-493F-8702-0483ACD8A39D}" destId="{1454820B-E0DB-42D2-98A5-06B78CD7A60B}" srcOrd="0" destOrd="0" parTransId="{558BBE57-6071-431B-9214-649EBBB0A17C}" sibTransId="{FE65BC31-C126-4418-B2F1-CC71D52EDB8D}"/>
    <dgm:cxn modelId="{41253AE5-88BE-4EA1-BF0F-083E1DBADB7A}" type="presParOf" srcId="{C128116F-F41D-43EE-877C-7DFE0B50C5F5}" destId="{AA8A732D-4F94-4C80-93E8-46385CB46198}" srcOrd="0" destOrd="0" presId="urn:microsoft.com/office/officeart/2005/8/layout/default"/>
    <dgm:cxn modelId="{CB9FCC0D-DBE8-475E-8139-388CE773F6CE}" type="presParOf" srcId="{C128116F-F41D-43EE-877C-7DFE0B50C5F5}" destId="{B5E675F2-46E3-4D0B-B844-B13518AF8D05}" srcOrd="1" destOrd="0" presId="urn:microsoft.com/office/officeart/2005/8/layout/default"/>
    <dgm:cxn modelId="{351218FF-D4C2-49B7-A28D-4C4154FBCBD0}" type="presParOf" srcId="{C128116F-F41D-43EE-877C-7DFE0B50C5F5}" destId="{ED1610AE-31E6-4558-B8AF-53BA4F7EC55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89C279-B7D0-440E-9138-D7E3478BAB99}"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n-US"/>
        </a:p>
      </dgm:t>
    </dgm:pt>
    <dgm:pt modelId="{5DFA96A3-CBC2-403B-AAB9-658A584B31DE}">
      <dgm:prSet phldrT="[Text]"/>
      <dgm:spPr/>
      <dgm:t>
        <a:bodyPr/>
        <a:lstStyle/>
        <a:p>
          <a:r>
            <a:rPr lang="en-US" b="1" u="sng" dirty="0">
              <a:latin typeface="Calibri" panose="020F0502020204030204" pitchFamily="34" charset="0"/>
              <a:cs typeface="Calibri" panose="020F0502020204030204" pitchFamily="34" charset="0"/>
            </a:rPr>
            <a:t>REASSESS</a:t>
          </a:r>
          <a:endParaRPr lang="en-US" dirty="0"/>
        </a:p>
      </dgm:t>
    </dgm:pt>
    <dgm:pt modelId="{2859D868-D137-4DD9-84E1-051E3BC3CBE3}" type="parTrans" cxnId="{0F10305B-917D-44DB-B3E7-0018F9834027}">
      <dgm:prSet/>
      <dgm:spPr/>
      <dgm:t>
        <a:bodyPr/>
        <a:lstStyle/>
        <a:p>
          <a:endParaRPr lang="en-US"/>
        </a:p>
      </dgm:t>
    </dgm:pt>
    <dgm:pt modelId="{69AC8CC7-C882-4A63-8A1D-630D491AD812}" type="sibTrans" cxnId="{0F10305B-917D-44DB-B3E7-0018F9834027}">
      <dgm:prSet/>
      <dgm:spPr/>
      <dgm:t>
        <a:bodyPr/>
        <a:lstStyle/>
        <a:p>
          <a:endParaRPr lang="en-US"/>
        </a:p>
      </dgm:t>
    </dgm:pt>
    <dgm:pt modelId="{326F3149-26BD-495E-95F5-0A384332D000}">
      <dgm:prSet phldrT="[Text]"/>
      <dgm:spPr/>
      <dgm:t>
        <a:bodyPr/>
        <a:lstStyle/>
        <a:p>
          <a:r>
            <a:rPr lang="en-US" b="1" u="sng" dirty="0">
              <a:latin typeface="Calibri" panose="020F0502020204030204" pitchFamily="34" charset="0"/>
              <a:cs typeface="Calibri" panose="020F0502020204030204" pitchFamily="34" charset="0"/>
            </a:rPr>
            <a:t>MODIFY</a:t>
          </a:r>
          <a:endParaRPr lang="en-US" dirty="0"/>
        </a:p>
      </dgm:t>
    </dgm:pt>
    <dgm:pt modelId="{7299C3C9-0056-44A1-80DF-7BDB88363FB3}" type="parTrans" cxnId="{3A9E0A02-0AC1-49DC-A377-23FD0AC5F859}">
      <dgm:prSet/>
      <dgm:spPr/>
      <dgm:t>
        <a:bodyPr/>
        <a:lstStyle/>
        <a:p>
          <a:endParaRPr lang="en-US"/>
        </a:p>
      </dgm:t>
    </dgm:pt>
    <dgm:pt modelId="{43D7B69A-B1D8-466B-97B9-90E128EBEE3D}" type="sibTrans" cxnId="{3A9E0A02-0AC1-49DC-A377-23FD0AC5F859}">
      <dgm:prSet/>
      <dgm:spPr/>
      <dgm:t>
        <a:bodyPr/>
        <a:lstStyle/>
        <a:p>
          <a:endParaRPr lang="en-US"/>
        </a:p>
      </dgm:t>
    </dgm:pt>
    <dgm:pt modelId="{B7F3D824-31E2-4445-9DF3-3AC95042E568}" type="pres">
      <dgm:prSet presAssocID="{5889C279-B7D0-440E-9138-D7E3478BAB99}" presName="Name0" presStyleCnt="0">
        <dgm:presLayoutVars>
          <dgm:dir/>
          <dgm:resizeHandles val="exact"/>
        </dgm:presLayoutVars>
      </dgm:prSet>
      <dgm:spPr/>
    </dgm:pt>
    <dgm:pt modelId="{95240A4D-FACC-4BA2-94F1-B86D4B7A0217}" type="pres">
      <dgm:prSet presAssocID="{5889C279-B7D0-440E-9138-D7E3478BAB99}" presName="node1" presStyleLbl="node1" presStyleIdx="0" presStyleCnt="2">
        <dgm:presLayoutVars>
          <dgm:bulletEnabled val="1"/>
        </dgm:presLayoutVars>
      </dgm:prSet>
      <dgm:spPr/>
    </dgm:pt>
    <dgm:pt modelId="{D7B38F16-20CA-422C-8EC0-CD8CB8B50B64}" type="pres">
      <dgm:prSet presAssocID="{5889C279-B7D0-440E-9138-D7E3478BAB99}" presName="sibTrans" presStyleLbl="bgShp" presStyleIdx="0" presStyleCnt="1"/>
      <dgm:spPr/>
    </dgm:pt>
    <dgm:pt modelId="{9655BDA6-FF39-4736-B43D-43817E4EBCFF}" type="pres">
      <dgm:prSet presAssocID="{5889C279-B7D0-440E-9138-D7E3478BAB99}" presName="node2" presStyleLbl="node1" presStyleIdx="1" presStyleCnt="2">
        <dgm:presLayoutVars>
          <dgm:bulletEnabled val="1"/>
        </dgm:presLayoutVars>
      </dgm:prSet>
      <dgm:spPr/>
    </dgm:pt>
    <dgm:pt modelId="{763606E0-EA17-4C84-83DA-D1C71345506A}" type="pres">
      <dgm:prSet presAssocID="{5889C279-B7D0-440E-9138-D7E3478BAB99}" presName="sp1" presStyleCnt="0"/>
      <dgm:spPr/>
    </dgm:pt>
    <dgm:pt modelId="{DD27044B-425A-4F7A-B65C-7F8A895B9504}" type="pres">
      <dgm:prSet presAssocID="{5889C279-B7D0-440E-9138-D7E3478BAB99}" presName="sp2" presStyleCnt="0"/>
      <dgm:spPr/>
    </dgm:pt>
  </dgm:ptLst>
  <dgm:cxnLst>
    <dgm:cxn modelId="{3A9E0A02-0AC1-49DC-A377-23FD0AC5F859}" srcId="{5889C279-B7D0-440E-9138-D7E3478BAB99}" destId="{326F3149-26BD-495E-95F5-0A384332D000}" srcOrd="1" destOrd="0" parTransId="{7299C3C9-0056-44A1-80DF-7BDB88363FB3}" sibTransId="{43D7B69A-B1D8-466B-97B9-90E128EBEE3D}"/>
    <dgm:cxn modelId="{0F10305B-917D-44DB-B3E7-0018F9834027}" srcId="{5889C279-B7D0-440E-9138-D7E3478BAB99}" destId="{5DFA96A3-CBC2-403B-AAB9-658A584B31DE}" srcOrd="0" destOrd="0" parTransId="{2859D868-D137-4DD9-84E1-051E3BC3CBE3}" sibTransId="{69AC8CC7-C882-4A63-8A1D-630D491AD812}"/>
    <dgm:cxn modelId="{A46A5E85-253F-4280-9FCD-3D3D449B9F5C}" type="presOf" srcId="{5889C279-B7D0-440E-9138-D7E3478BAB99}" destId="{B7F3D824-31E2-4445-9DF3-3AC95042E568}" srcOrd="0" destOrd="0" presId="urn:microsoft.com/office/officeart/2005/8/layout/cycle3"/>
    <dgm:cxn modelId="{D6A1FCA9-3F7C-4023-B14A-0CD68D8EA54B}" type="presOf" srcId="{5DFA96A3-CBC2-403B-AAB9-658A584B31DE}" destId="{95240A4D-FACC-4BA2-94F1-B86D4B7A0217}" srcOrd="0" destOrd="0" presId="urn:microsoft.com/office/officeart/2005/8/layout/cycle3"/>
    <dgm:cxn modelId="{C5B4BBC8-663A-40D0-9E63-CB1832DFBB02}" type="presOf" srcId="{69AC8CC7-C882-4A63-8A1D-630D491AD812}" destId="{D7B38F16-20CA-422C-8EC0-CD8CB8B50B64}" srcOrd="0" destOrd="0" presId="urn:microsoft.com/office/officeart/2005/8/layout/cycle3"/>
    <dgm:cxn modelId="{0C4955E8-03F7-4A71-A08C-14115B94F74B}" type="presOf" srcId="{326F3149-26BD-495E-95F5-0A384332D000}" destId="{9655BDA6-FF39-4736-B43D-43817E4EBCFF}" srcOrd="0" destOrd="0" presId="urn:microsoft.com/office/officeart/2005/8/layout/cycle3"/>
    <dgm:cxn modelId="{EB0C27B8-D8AD-4E7A-A51D-61B22EF93505}" type="presParOf" srcId="{B7F3D824-31E2-4445-9DF3-3AC95042E568}" destId="{95240A4D-FACC-4BA2-94F1-B86D4B7A0217}" srcOrd="0" destOrd="0" presId="urn:microsoft.com/office/officeart/2005/8/layout/cycle3"/>
    <dgm:cxn modelId="{BDD6EDDE-B2CB-4A04-954D-21AB2DEB06EF}" type="presParOf" srcId="{B7F3D824-31E2-4445-9DF3-3AC95042E568}" destId="{D7B38F16-20CA-422C-8EC0-CD8CB8B50B64}" srcOrd="1" destOrd="0" presId="urn:microsoft.com/office/officeart/2005/8/layout/cycle3"/>
    <dgm:cxn modelId="{832A5316-8079-4E93-9105-55B128B35D95}" type="presParOf" srcId="{B7F3D824-31E2-4445-9DF3-3AC95042E568}" destId="{9655BDA6-FF39-4736-B43D-43817E4EBCFF}" srcOrd="2" destOrd="0" presId="urn:microsoft.com/office/officeart/2005/8/layout/cycle3"/>
    <dgm:cxn modelId="{AE871531-F665-4998-81E5-63713D99D2FF}" type="presParOf" srcId="{B7F3D824-31E2-4445-9DF3-3AC95042E568}" destId="{763606E0-EA17-4C84-83DA-D1C71345506A}" srcOrd="3" destOrd="0" presId="urn:microsoft.com/office/officeart/2005/8/layout/cycle3"/>
    <dgm:cxn modelId="{DD3B2818-306C-4A82-815F-4BE31913380F}" type="presParOf" srcId="{B7F3D824-31E2-4445-9DF3-3AC95042E568}" destId="{DD27044B-425A-4F7A-B65C-7F8A895B9504}" srcOrd="4"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FA2DDB-C1D4-4226-9D91-26D2A9980436}"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US"/>
        </a:p>
      </dgm:t>
    </dgm:pt>
    <dgm:pt modelId="{F99E7D89-261C-411C-AD8D-39C012E7986B}">
      <dgm:prSet custT="1"/>
      <dgm:spPr/>
      <dgm:t>
        <a:bodyPr/>
        <a:lstStyle/>
        <a:p>
          <a:r>
            <a:rPr lang="en-US" sz="3000" dirty="0">
              <a:latin typeface="Calibri" panose="020F0502020204030204" pitchFamily="34" charset="0"/>
              <a:cs typeface="Calibri" panose="020F0502020204030204" pitchFamily="34" charset="0"/>
            </a:rPr>
            <a:t>Established ASCVD</a:t>
          </a:r>
        </a:p>
      </dgm:t>
    </dgm:pt>
    <dgm:pt modelId="{35200270-4A89-48A1-964E-B522D7EC901D}" type="parTrans" cxnId="{414A47E3-3077-44F3-89BB-BCFCC977915D}">
      <dgm:prSet/>
      <dgm:spPr/>
      <dgm:t>
        <a:bodyPr/>
        <a:lstStyle/>
        <a:p>
          <a:endParaRPr lang="en-US"/>
        </a:p>
      </dgm:t>
    </dgm:pt>
    <dgm:pt modelId="{DFCC8512-33EA-4EA9-A219-A90433EA551A}" type="sibTrans" cxnId="{414A47E3-3077-44F3-89BB-BCFCC977915D}">
      <dgm:prSet/>
      <dgm:spPr/>
      <dgm:t>
        <a:bodyPr/>
        <a:lstStyle/>
        <a:p>
          <a:endParaRPr lang="en-US"/>
        </a:p>
      </dgm:t>
    </dgm:pt>
    <dgm:pt modelId="{483F3725-EDFF-4B58-88A2-9B0D0B2D3C9A}">
      <dgm:prSet phldrT="[Text]" custT="1"/>
      <dgm:spPr/>
      <dgm:t>
        <a:bodyPr/>
        <a:lstStyle/>
        <a:p>
          <a:r>
            <a:rPr lang="en-US" sz="2800" b="0" dirty="0">
              <a:latin typeface="Calibri" panose="020F0502020204030204" pitchFamily="34" charset="0"/>
              <a:cs typeface="Calibri" panose="020F0502020204030204" pitchFamily="34" charset="0"/>
            </a:rPr>
            <a:t>GLP-1 RA with </a:t>
          </a:r>
          <a:r>
            <a:rPr lang="en-US" sz="2800" b="0" u="sng" dirty="0">
              <a:latin typeface="Calibri" panose="020F0502020204030204" pitchFamily="34" charset="0"/>
              <a:cs typeface="Calibri" panose="020F0502020204030204" pitchFamily="34" charset="0"/>
            </a:rPr>
            <a:t>proven benefit</a:t>
          </a:r>
          <a:r>
            <a:rPr lang="en-US" sz="2800" b="0" dirty="0">
              <a:latin typeface="Calibri" panose="020F0502020204030204" pitchFamily="34" charset="0"/>
              <a:cs typeface="Calibri" panose="020F0502020204030204" pitchFamily="34" charset="0"/>
            </a:rPr>
            <a:t> (independent of metformin)</a:t>
          </a:r>
        </a:p>
      </dgm:t>
    </dgm:pt>
    <dgm:pt modelId="{39F6B34D-E206-4A12-9E84-3BDA96E4886C}" type="parTrans" cxnId="{C38C4C95-6AF9-4808-9AA3-21541122E21C}">
      <dgm:prSet/>
      <dgm:spPr/>
      <dgm:t>
        <a:bodyPr/>
        <a:lstStyle/>
        <a:p>
          <a:endParaRPr lang="en-US"/>
        </a:p>
      </dgm:t>
    </dgm:pt>
    <dgm:pt modelId="{23A499DE-80B8-4D59-893A-38AA78C147C5}" type="sibTrans" cxnId="{C38C4C95-6AF9-4808-9AA3-21541122E21C}">
      <dgm:prSet/>
      <dgm:spPr/>
      <dgm:t>
        <a:bodyPr/>
        <a:lstStyle/>
        <a:p>
          <a:endParaRPr lang="en-US"/>
        </a:p>
      </dgm:t>
    </dgm:pt>
    <dgm:pt modelId="{3DE750FC-2354-43AA-BE05-FCC29A83FB75}">
      <dgm:prSet phldrT="[Text]" custT="1"/>
      <dgm:spPr/>
      <dgm:t>
        <a:bodyPr/>
        <a:lstStyle/>
        <a:p>
          <a:r>
            <a:rPr lang="en-US" sz="2800" b="1" dirty="0">
              <a:latin typeface="Calibri" panose="020F0502020204030204" pitchFamily="34" charset="0"/>
              <a:cs typeface="Calibri" panose="020F0502020204030204" pitchFamily="34" charset="0"/>
            </a:rPr>
            <a:t>dulaglutide, liraglutide, semaglutide (subc.)</a:t>
          </a:r>
        </a:p>
      </dgm:t>
    </dgm:pt>
    <dgm:pt modelId="{156422B2-588E-42FA-B42C-D1C84D583E76}" type="parTrans" cxnId="{4403F9A5-313A-4194-B029-16D67E238BF0}">
      <dgm:prSet/>
      <dgm:spPr/>
      <dgm:t>
        <a:bodyPr/>
        <a:lstStyle/>
        <a:p>
          <a:endParaRPr lang="en-US"/>
        </a:p>
      </dgm:t>
    </dgm:pt>
    <dgm:pt modelId="{851CA1A8-A964-47A3-ACB2-71AA4EB718EC}" type="sibTrans" cxnId="{4403F9A5-313A-4194-B029-16D67E238BF0}">
      <dgm:prSet/>
      <dgm:spPr/>
      <dgm:t>
        <a:bodyPr/>
        <a:lstStyle/>
        <a:p>
          <a:endParaRPr lang="en-US"/>
        </a:p>
      </dgm:t>
    </dgm:pt>
    <dgm:pt modelId="{1978A39C-8773-4E56-937F-0378331B6A3C}">
      <dgm:prSet phldrT="[Text]" custT="1"/>
      <dgm:spPr/>
      <dgm:t>
        <a:bodyPr/>
        <a:lstStyle/>
        <a:p>
          <a:r>
            <a:rPr lang="en-US" sz="2800" b="0" dirty="0">
              <a:latin typeface="Calibri" panose="020F0502020204030204" pitchFamily="34" charset="0"/>
              <a:cs typeface="Calibri" panose="020F0502020204030204" pitchFamily="34" charset="0"/>
            </a:rPr>
            <a:t>SGLT2i with </a:t>
          </a:r>
          <a:r>
            <a:rPr lang="en-US" sz="2800" b="0" u="sng" dirty="0">
              <a:latin typeface="Calibri" panose="020F0502020204030204" pitchFamily="34" charset="0"/>
              <a:cs typeface="Calibri" panose="020F0502020204030204" pitchFamily="34" charset="0"/>
            </a:rPr>
            <a:t>proven benefit</a:t>
          </a:r>
          <a:r>
            <a:rPr lang="en-US" sz="2800" b="0" dirty="0">
              <a:latin typeface="Calibri" panose="020F0502020204030204" pitchFamily="34" charset="0"/>
              <a:cs typeface="Calibri" panose="020F0502020204030204" pitchFamily="34" charset="0"/>
            </a:rPr>
            <a:t> (independent of metformin)</a:t>
          </a:r>
        </a:p>
      </dgm:t>
    </dgm:pt>
    <dgm:pt modelId="{2C9325A3-E276-416A-8B1E-D5D13EFD21E0}" type="parTrans" cxnId="{215C5749-96AC-4D62-9BAE-237569D35AB2}">
      <dgm:prSet/>
      <dgm:spPr/>
      <dgm:t>
        <a:bodyPr/>
        <a:lstStyle/>
        <a:p>
          <a:endParaRPr lang="en-US"/>
        </a:p>
      </dgm:t>
    </dgm:pt>
    <dgm:pt modelId="{4F7D48B1-A482-48A7-B2BA-B67FE2F3F0B3}" type="sibTrans" cxnId="{215C5749-96AC-4D62-9BAE-237569D35AB2}">
      <dgm:prSet/>
      <dgm:spPr/>
      <dgm:t>
        <a:bodyPr/>
        <a:lstStyle/>
        <a:p>
          <a:endParaRPr lang="en-US"/>
        </a:p>
      </dgm:t>
    </dgm:pt>
    <dgm:pt modelId="{8CF21762-F772-4C10-9D48-D61655F72A26}">
      <dgm:prSet phldrT="[Text]" custT="1"/>
      <dgm:spPr/>
      <dgm:t>
        <a:bodyPr/>
        <a:lstStyle/>
        <a:p>
          <a:r>
            <a:rPr lang="en-US" sz="2800" b="1" dirty="0">
              <a:latin typeface="Calibri" panose="020F0502020204030204" pitchFamily="34" charset="0"/>
              <a:cs typeface="Calibri" panose="020F0502020204030204" pitchFamily="34" charset="0"/>
            </a:rPr>
            <a:t>canagliflozin, empagliflozin </a:t>
          </a:r>
        </a:p>
      </dgm:t>
    </dgm:pt>
    <dgm:pt modelId="{1DDC7A78-B1DF-4856-9ECF-E9C80DF32F19}" type="parTrans" cxnId="{B1FC3F05-C129-41BC-A7A5-1D824EB4EA17}">
      <dgm:prSet/>
      <dgm:spPr/>
      <dgm:t>
        <a:bodyPr/>
        <a:lstStyle/>
        <a:p>
          <a:endParaRPr lang="en-US"/>
        </a:p>
      </dgm:t>
    </dgm:pt>
    <dgm:pt modelId="{483C0B17-1794-40C0-AAEB-7522E30B2B3F}" type="sibTrans" cxnId="{B1FC3F05-C129-41BC-A7A5-1D824EB4EA17}">
      <dgm:prSet/>
      <dgm:spPr/>
      <dgm:t>
        <a:bodyPr/>
        <a:lstStyle/>
        <a:p>
          <a:endParaRPr lang="en-US"/>
        </a:p>
      </dgm:t>
    </dgm:pt>
    <dgm:pt modelId="{F426B08E-43C8-414F-8573-3566F18F010E}" type="pres">
      <dgm:prSet presAssocID="{C4FA2DDB-C1D4-4226-9D91-26D2A9980436}" presName="Name0" presStyleCnt="0">
        <dgm:presLayoutVars>
          <dgm:chPref val="1"/>
          <dgm:dir/>
          <dgm:animOne val="branch"/>
          <dgm:animLvl val="lvl"/>
          <dgm:resizeHandles/>
        </dgm:presLayoutVars>
      </dgm:prSet>
      <dgm:spPr/>
    </dgm:pt>
    <dgm:pt modelId="{AFB47294-7FBA-4723-A094-7E6DEF5E8E7D}" type="pres">
      <dgm:prSet presAssocID="{F99E7D89-261C-411C-AD8D-39C012E7986B}" presName="vertOne" presStyleCnt="0"/>
      <dgm:spPr/>
    </dgm:pt>
    <dgm:pt modelId="{2EEF99A1-F150-4157-BF9E-5CA271C8C2EE}" type="pres">
      <dgm:prSet presAssocID="{F99E7D89-261C-411C-AD8D-39C012E7986B}" presName="txOne" presStyleLbl="node0" presStyleIdx="0" presStyleCnt="1" custScaleY="88347">
        <dgm:presLayoutVars>
          <dgm:chPref val="3"/>
        </dgm:presLayoutVars>
      </dgm:prSet>
      <dgm:spPr/>
    </dgm:pt>
    <dgm:pt modelId="{863AF51D-0BB9-4CC5-9258-9D008EDC7CF5}" type="pres">
      <dgm:prSet presAssocID="{F99E7D89-261C-411C-AD8D-39C012E7986B}" presName="parTransOne" presStyleCnt="0"/>
      <dgm:spPr/>
    </dgm:pt>
    <dgm:pt modelId="{BB9BC729-6268-4D08-90A7-CC414522784D}" type="pres">
      <dgm:prSet presAssocID="{F99E7D89-261C-411C-AD8D-39C012E7986B}" presName="horzOne" presStyleCnt="0"/>
      <dgm:spPr/>
    </dgm:pt>
    <dgm:pt modelId="{85D14875-4B7E-484F-B7A3-61FDDF1D777B}" type="pres">
      <dgm:prSet presAssocID="{483F3725-EDFF-4B58-88A2-9B0D0B2D3C9A}" presName="vertTwo" presStyleCnt="0"/>
      <dgm:spPr/>
    </dgm:pt>
    <dgm:pt modelId="{83CFD16D-9568-40A3-B331-E42C16738AF9}" type="pres">
      <dgm:prSet presAssocID="{483F3725-EDFF-4B58-88A2-9B0D0B2D3C9A}" presName="txTwo" presStyleLbl="node2" presStyleIdx="0" presStyleCnt="2">
        <dgm:presLayoutVars>
          <dgm:chPref val="3"/>
        </dgm:presLayoutVars>
      </dgm:prSet>
      <dgm:spPr/>
    </dgm:pt>
    <dgm:pt modelId="{5D958117-5CF2-4A9B-BD9D-46226F4D74D2}" type="pres">
      <dgm:prSet presAssocID="{483F3725-EDFF-4B58-88A2-9B0D0B2D3C9A}" presName="parTransTwo" presStyleCnt="0"/>
      <dgm:spPr/>
    </dgm:pt>
    <dgm:pt modelId="{AE5E9CD1-4A0C-4D06-98CF-F6A4BCF68AAB}" type="pres">
      <dgm:prSet presAssocID="{483F3725-EDFF-4B58-88A2-9B0D0B2D3C9A}" presName="horzTwo" presStyleCnt="0"/>
      <dgm:spPr/>
    </dgm:pt>
    <dgm:pt modelId="{63956415-FA8D-4262-AA58-3A07FD2EAE66}" type="pres">
      <dgm:prSet presAssocID="{3DE750FC-2354-43AA-BE05-FCC29A83FB75}" presName="vertThree" presStyleCnt="0"/>
      <dgm:spPr/>
    </dgm:pt>
    <dgm:pt modelId="{22AFB47C-D5FE-4F07-AD2B-EC5496FCCB2C}" type="pres">
      <dgm:prSet presAssocID="{3DE750FC-2354-43AA-BE05-FCC29A83FB75}" presName="txThree" presStyleLbl="node3" presStyleIdx="0" presStyleCnt="2" custLinFactNeighborY="4072">
        <dgm:presLayoutVars>
          <dgm:chPref val="3"/>
        </dgm:presLayoutVars>
      </dgm:prSet>
      <dgm:spPr/>
    </dgm:pt>
    <dgm:pt modelId="{7A831F83-8262-4CEB-AAF3-D5468C09EEC3}" type="pres">
      <dgm:prSet presAssocID="{3DE750FC-2354-43AA-BE05-FCC29A83FB75}" presName="horzThree" presStyleCnt="0"/>
      <dgm:spPr/>
    </dgm:pt>
    <dgm:pt modelId="{3C37DFAA-2245-4218-B744-7A9D70E1BF4A}" type="pres">
      <dgm:prSet presAssocID="{23A499DE-80B8-4D59-893A-38AA78C147C5}" presName="sibSpaceTwo" presStyleCnt="0"/>
      <dgm:spPr/>
    </dgm:pt>
    <dgm:pt modelId="{1CA5FA6C-6921-44ED-944A-BBBDE61EC529}" type="pres">
      <dgm:prSet presAssocID="{1978A39C-8773-4E56-937F-0378331B6A3C}" presName="vertTwo" presStyleCnt="0"/>
      <dgm:spPr/>
    </dgm:pt>
    <dgm:pt modelId="{7D5A3A84-8CDC-45F5-B3F7-1A2B4B4BA499}" type="pres">
      <dgm:prSet presAssocID="{1978A39C-8773-4E56-937F-0378331B6A3C}" presName="txTwo" presStyleLbl="node2" presStyleIdx="1" presStyleCnt="2">
        <dgm:presLayoutVars>
          <dgm:chPref val="3"/>
        </dgm:presLayoutVars>
      </dgm:prSet>
      <dgm:spPr/>
    </dgm:pt>
    <dgm:pt modelId="{480FC39F-0B4A-4E45-8408-64CF95CF19AB}" type="pres">
      <dgm:prSet presAssocID="{1978A39C-8773-4E56-937F-0378331B6A3C}" presName="parTransTwo" presStyleCnt="0"/>
      <dgm:spPr/>
    </dgm:pt>
    <dgm:pt modelId="{1BE315BC-E781-42BA-977C-B24A443D0A45}" type="pres">
      <dgm:prSet presAssocID="{1978A39C-8773-4E56-937F-0378331B6A3C}" presName="horzTwo" presStyleCnt="0"/>
      <dgm:spPr/>
    </dgm:pt>
    <dgm:pt modelId="{0122C575-3B98-421B-A140-2B9CA26B1F36}" type="pres">
      <dgm:prSet presAssocID="{8CF21762-F772-4C10-9D48-D61655F72A26}" presName="vertThree" presStyleCnt="0"/>
      <dgm:spPr/>
    </dgm:pt>
    <dgm:pt modelId="{D32D87F8-DBAD-48E1-B82F-C0D816EB0EBC}" type="pres">
      <dgm:prSet presAssocID="{8CF21762-F772-4C10-9D48-D61655F72A26}" presName="txThree" presStyleLbl="node3" presStyleIdx="1" presStyleCnt="2">
        <dgm:presLayoutVars>
          <dgm:chPref val="3"/>
        </dgm:presLayoutVars>
      </dgm:prSet>
      <dgm:spPr/>
    </dgm:pt>
    <dgm:pt modelId="{FDB175C6-F90A-45F4-AAA7-2A5F6DC707B6}" type="pres">
      <dgm:prSet presAssocID="{8CF21762-F772-4C10-9D48-D61655F72A26}" presName="horzThree" presStyleCnt="0"/>
      <dgm:spPr/>
    </dgm:pt>
  </dgm:ptLst>
  <dgm:cxnLst>
    <dgm:cxn modelId="{B1FC3F05-C129-41BC-A7A5-1D824EB4EA17}" srcId="{1978A39C-8773-4E56-937F-0378331B6A3C}" destId="{8CF21762-F772-4C10-9D48-D61655F72A26}" srcOrd="0" destOrd="0" parTransId="{1DDC7A78-B1DF-4856-9ECF-E9C80DF32F19}" sibTransId="{483C0B17-1794-40C0-AAEB-7522E30B2B3F}"/>
    <dgm:cxn modelId="{2B97BB18-808C-4F69-AC89-0DA4A73424F7}" type="presOf" srcId="{8CF21762-F772-4C10-9D48-D61655F72A26}" destId="{D32D87F8-DBAD-48E1-B82F-C0D816EB0EBC}" srcOrd="0" destOrd="0" presId="urn:microsoft.com/office/officeart/2005/8/layout/hierarchy4"/>
    <dgm:cxn modelId="{C231395B-8C71-4A55-B062-D8A0F601A8AB}" type="presOf" srcId="{483F3725-EDFF-4B58-88A2-9B0D0B2D3C9A}" destId="{83CFD16D-9568-40A3-B331-E42C16738AF9}" srcOrd="0" destOrd="0" presId="urn:microsoft.com/office/officeart/2005/8/layout/hierarchy4"/>
    <dgm:cxn modelId="{215C5749-96AC-4D62-9BAE-237569D35AB2}" srcId="{F99E7D89-261C-411C-AD8D-39C012E7986B}" destId="{1978A39C-8773-4E56-937F-0378331B6A3C}" srcOrd="1" destOrd="0" parTransId="{2C9325A3-E276-416A-8B1E-D5D13EFD21E0}" sibTransId="{4F7D48B1-A482-48A7-B2BA-B67FE2F3F0B3}"/>
    <dgm:cxn modelId="{5F8BB074-EFA1-45D5-BF86-C9633E14DF7C}" type="presOf" srcId="{1978A39C-8773-4E56-937F-0378331B6A3C}" destId="{7D5A3A84-8CDC-45F5-B3F7-1A2B4B4BA499}" srcOrd="0" destOrd="0" presId="urn:microsoft.com/office/officeart/2005/8/layout/hierarchy4"/>
    <dgm:cxn modelId="{E9B8D059-9C09-4013-A3FF-05B8D1CEB14E}" type="presOf" srcId="{C4FA2DDB-C1D4-4226-9D91-26D2A9980436}" destId="{F426B08E-43C8-414F-8573-3566F18F010E}" srcOrd="0" destOrd="0" presId="urn:microsoft.com/office/officeart/2005/8/layout/hierarchy4"/>
    <dgm:cxn modelId="{C38C4C95-6AF9-4808-9AA3-21541122E21C}" srcId="{F99E7D89-261C-411C-AD8D-39C012E7986B}" destId="{483F3725-EDFF-4B58-88A2-9B0D0B2D3C9A}" srcOrd="0" destOrd="0" parTransId="{39F6B34D-E206-4A12-9E84-3BDA96E4886C}" sibTransId="{23A499DE-80B8-4D59-893A-38AA78C147C5}"/>
    <dgm:cxn modelId="{5FAEEBA5-EEBE-47D4-926A-9481989E9566}" type="presOf" srcId="{3DE750FC-2354-43AA-BE05-FCC29A83FB75}" destId="{22AFB47C-D5FE-4F07-AD2B-EC5496FCCB2C}" srcOrd="0" destOrd="0" presId="urn:microsoft.com/office/officeart/2005/8/layout/hierarchy4"/>
    <dgm:cxn modelId="{4403F9A5-313A-4194-B029-16D67E238BF0}" srcId="{483F3725-EDFF-4B58-88A2-9B0D0B2D3C9A}" destId="{3DE750FC-2354-43AA-BE05-FCC29A83FB75}" srcOrd="0" destOrd="0" parTransId="{156422B2-588E-42FA-B42C-D1C84D583E76}" sibTransId="{851CA1A8-A964-47A3-ACB2-71AA4EB718EC}"/>
    <dgm:cxn modelId="{33AEE4B9-39DB-4B38-A09E-441711F9F39B}" type="presOf" srcId="{F99E7D89-261C-411C-AD8D-39C012E7986B}" destId="{2EEF99A1-F150-4157-BF9E-5CA271C8C2EE}" srcOrd="0" destOrd="0" presId="urn:microsoft.com/office/officeart/2005/8/layout/hierarchy4"/>
    <dgm:cxn modelId="{414A47E3-3077-44F3-89BB-BCFCC977915D}" srcId="{C4FA2DDB-C1D4-4226-9D91-26D2A9980436}" destId="{F99E7D89-261C-411C-AD8D-39C012E7986B}" srcOrd="0" destOrd="0" parTransId="{35200270-4A89-48A1-964E-B522D7EC901D}" sibTransId="{DFCC8512-33EA-4EA9-A219-A90433EA551A}"/>
    <dgm:cxn modelId="{CFBB6A53-8E31-45A1-869A-A566C8C7353C}" type="presParOf" srcId="{F426B08E-43C8-414F-8573-3566F18F010E}" destId="{AFB47294-7FBA-4723-A094-7E6DEF5E8E7D}" srcOrd="0" destOrd="0" presId="urn:microsoft.com/office/officeart/2005/8/layout/hierarchy4"/>
    <dgm:cxn modelId="{55E12EE0-BD4D-447B-8975-6E62CC1A21CF}" type="presParOf" srcId="{AFB47294-7FBA-4723-A094-7E6DEF5E8E7D}" destId="{2EEF99A1-F150-4157-BF9E-5CA271C8C2EE}" srcOrd="0" destOrd="0" presId="urn:microsoft.com/office/officeart/2005/8/layout/hierarchy4"/>
    <dgm:cxn modelId="{9D78D7B4-015E-4C08-AA72-16B012D247C9}" type="presParOf" srcId="{AFB47294-7FBA-4723-A094-7E6DEF5E8E7D}" destId="{863AF51D-0BB9-4CC5-9258-9D008EDC7CF5}" srcOrd="1" destOrd="0" presId="urn:microsoft.com/office/officeart/2005/8/layout/hierarchy4"/>
    <dgm:cxn modelId="{524418D4-E2BF-4E7A-96D6-65A0024DD0E5}" type="presParOf" srcId="{AFB47294-7FBA-4723-A094-7E6DEF5E8E7D}" destId="{BB9BC729-6268-4D08-90A7-CC414522784D}" srcOrd="2" destOrd="0" presId="urn:microsoft.com/office/officeart/2005/8/layout/hierarchy4"/>
    <dgm:cxn modelId="{C06D91C5-2804-42D1-BF7A-8E1AE898B2FE}" type="presParOf" srcId="{BB9BC729-6268-4D08-90A7-CC414522784D}" destId="{85D14875-4B7E-484F-B7A3-61FDDF1D777B}" srcOrd="0" destOrd="0" presId="urn:microsoft.com/office/officeart/2005/8/layout/hierarchy4"/>
    <dgm:cxn modelId="{B4FCBE89-FE1D-44FF-AA08-E5F4702DF2D5}" type="presParOf" srcId="{85D14875-4B7E-484F-B7A3-61FDDF1D777B}" destId="{83CFD16D-9568-40A3-B331-E42C16738AF9}" srcOrd="0" destOrd="0" presId="urn:microsoft.com/office/officeart/2005/8/layout/hierarchy4"/>
    <dgm:cxn modelId="{42A07B39-7361-470B-8AA3-35563A9890B3}" type="presParOf" srcId="{85D14875-4B7E-484F-B7A3-61FDDF1D777B}" destId="{5D958117-5CF2-4A9B-BD9D-46226F4D74D2}" srcOrd="1" destOrd="0" presId="urn:microsoft.com/office/officeart/2005/8/layout/hierarchy4"/>
    <dgm:cxn modelId="{6FF5D06E-FF41-4279-AB6C-676A3EEF55B9}" type="presParOf" srcId="{85D14875-4B7E-484F-B7A3-61FDDF1D777B}" destId="{AE5E9CD1-4A0C-4D06-98CF-F6A4BCF68AAB}" srcOrd="2" destOrd="0" presId="urn:microsoft.com/office/officeart/2005/8/layout/hierarchy4"/>
    <dgm:cxn modelId="{5B538BD8-3E2C-4E81-856B-5AD2D64F8A91}" type="presParOf" srcId="{AE5E9CD1-4A0C-4D06-98CF-F6A4BCF68AAB}" destId="{63956415-FA8D-4262-AA58-3A07FD2EAE66}" srcOrd="0" destOrd="0" presId="urn:microsoft.com/office/officeart/2005/8/layout/hierarchy4"/>
    <dgm:cxn modelId="{ADF123A8-971D-4ABD-86E8-2A27860C54CF}" type="presParOf" srcId="{63956415-FA8D-4262-AA58-3A07FD2EAE66}" destId="{22AFB47C-D5FE-4F07-AD2B-EC5496FCCB2C}" srcOrd="0" destOrd="0" presId="urn:microsoft.com/office/officeart/2005/8/layout/hierarchy4"/>
    <dgm:cxn modelId="{DF3DCD98-A0BA-4243-8ED1-BF8204E735B2}" type="presParOf" srcId="{63956415-FA8D-4262-AA58-3A07FD2EAE66}" destId="{7A831F83-8262-4CEB-AAF3-D5468C09EEC3}" srcOrd="1" destOrd="0" presId="urn:microsoft.com/office/officeart/2005/8/layout/hierarchy4"/>
    <dgm:cxn modelId="{7FF2A8DF-580B-4677-A4A6-12EBF0D05DFF}" type="presParOf" srcId="{BB9BC729-6268-4D08-90A7-CC414522784D}" destId="{3C37DFAA-2245-4218-B744-7A9D70E1BF4A}" srcOrd="1" destOrd="0" presId="urn:microsoft.com/office/officeart/2005/8/layout/hierarchy4"/>
    <dgm:cxn modelId="{001501A1-46DF-450B-8000-D46D1AF61392}" type="presParOf" srcId="{BB9BC729-6268-4D08-90A7-CC414522784D}" destId="{1CA5FA6C-6921-44ED-944A-BBBDE61EC529}" srcOrd="2" destOrd="0" presId="urn:microsoft.com/office/officeart/2005/8/layout/hierarchy4"/>
    <dgm:cxn modelId="{368C6196-E163-4D76-A985-1E99016F952A}" type="presParOf" srcId="{1CA5FA6C-6921-44ED-944A-BBBDE61EC529}" destId="{7D5A3A84-8CDC-45F5-B3F7-1A2B4B4BA499}" srcOrd="0" destOrd="0" presId="urn:microsoft.com/office/officeart/2005/8/layout/hierarchy4"/>
    <dgm:cxn modelId="{6BFFBB0B-26CA-4AD9-82CC-17561BC36193}" type="presParOf" srcId="{1CA5FA6C-6921-44ED-944A-BBBDE61EC529}" destId="{480FC39F-0B4A-4E45-8408-64CF95CF19AB}" srcOrd="1" destOrd="0" presId="urn:microsoft.com/office/officeart/2005/8/layout/hierarchy4"/>
    <dgm:cxn modelId="{59C89391-8BAA-4F33-B2D5-3031EF9C60C2}" type="presParOf" srcId="{1CA5FA6C-6921-44ED-944A-BBBDE61EC529}" destId="{1BE315BC-E781-42BA-977C-B24A443D0A45}" srcOrd="2" destOrd="0" presId="urn:microsoft.com/office/officeart/2005/8/layout/hierarchy4"/>
    <dgm:cxn modelId="{DCDAF320-420A-4D30-A5F4-018E9DCF510D}" type="presParOf" srcId="{1BE315BC-E781-42BA-977C-B24A443D0A45}" destId="{0122C575-3B98-421B-A140-2B9CA26B1F36}" srcOrd="0" destOrd="0" presId="urn:microsoft.com/office/officeart/2005/8/layout/hierarchy4"/>
    <dgm:cxn modelId="{F6ECA3EB-7360-4453-885C-2A5A7669CC94}" type="presParOf" srcId="{0122C575-3B98-421B-A140-2B9CA26B1F36}" destId="{D32D87F8-DBAD-48E1-B82F-C0D816EB0EBC}" srcOrd="0" destOrd="0" presId="urn:microsoft.com/office/officeart/2005/8/layout/hierarchy4"/>
    <dgm:cxn modelId="{153B009E-5804-4731-BE98-BEECED7CA587}" type="presParOf" srcId="{0122C575-3B98-421B-A140-2B9CA26B1F36}" destId="{FDB175C6-F90A-45F4-AAA7-2A5F6DC707B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89C279-B7D0-440E-9138-D7E3478BAB99}"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n-US"/>
        </a:p>
      </dgm:t>
    </dgm:pt>
    <dgm:pt modelId="{5DFA96A3-CBC2-403B-AAB9-658A584B31DE}">
      <dgm:prSet phldrT="[Text]"/>
      <dgm:spPr/>
      <dgm:t>
        <a:bodyPr/>
        <a:lstStyle/>
        <a:p>
          <a:r>
            <a:rPr lang="en-US" b="1" u="sng" dirty="0">
              <a:latin typeface="Calibri" panose="020F0502020204030204" pitchFamily="34" charset="0"/>
              <a:cs typeface="Calibri" panose="020F0502020204030204" pitchFamily="34" charset="0"/>
            </a:rPr>
            <a:t>REASSESS</a:t>
          </a:r>
          <a:endParaRPr lang="en-US" dirty="0"/>
        </a:p>
      </dgm:t>
    </dgm:pt>
    <dgm:pt modelId="{2859D868-D137-4DD9-84E1-051E3BC3CBE3}" type="parTrans" cxnId="{0F10305B-917D-44DB-B3E7-0018F9834027}">
      <dgm:prSet/>
      <dgm:spPr/>
      <dgm:t>
        <a:bodyPr/>
        <a:lstStyle/>
        <a:p>
          <a:endParaRPr lang="en-US"/>
        </a:p>
      </dgm:t>
    </dgm:pt>
    <dgm:pt modelId="{69AC8CC7-C882-4A63-8A1D-630D491AD812}" type="sibTrans" cxnId="{0F10305B-917D-44DB-B3E7-0018F9834027}">
      <dgm:prSet/>
      <dgm:spPr/>
      <dgm:t>
        <a:bodyPr/>
        <a:lstStyle/>
        <a:p>
          <a:endParaRPr lang="en-US"/>
        </a:p>
      </dgm:t>
    </dgm:pt>
    <dgm:pt modelId="{326F3149-26BD-495E-95F5-0A384332D000}">
      <dgm:prSet phldrT="[Text]"/>
      <dgm:spPr/>
      <dgm:t>
        <a:bodyPr/>
        <a:lstStyle/>
        <a:p>
          <a:r>
            <a:rPr lang="en-US" b="1" u="sng" dirty="0">
              <a:latin typeface="Calibri" panose="020F0502020204030204" pitchFamily="34" charset="0"/>
              <a:cs typeface="Calibri" panose="020F0502020204030204" pitchFamily="34" charset="0"/>
            </a:rPr>
            <a:t>MODIFY</a:t>
          </a:r>
          <a:endParaRPr lang="en-US" dirty="0"/>
        </a:p>
      </dgm:t>
    </dgm:pt>
    <dgm:pt modelId="{7299C3C9-0056-44A1-80DF-7BDB88363FB3}" type="parTrans" cxnId="{3A9E0A02-0AC1-49DC-A377-23FD0AC5F859}">
      <dgm:prSet/>
      <dgm:spPr/>
      <dgm:t>
        <a:bodyPr/>
        <a:lstStyle/>
        <a:p>
          <a:endParaRPr lang="en-US"/>
        </a:p>
      </dgm:t>
    </dgm:pt>
    <dgm:pt modelId="{43D7B69A-B1D8-466B-97B9-90E128EBEE3D}" type="sibTrans" cxnId="{3A9E0A02-0AC1-49DC-A377-23FD0AC5F859}">
      <dgm:prSet/>
      <dgm:spPr/>
      <dgm:t>
        <a:bodyPr/>
        <a:lstStyle/>
        <a:p>
          <a:endParaRPr lang="en-US"/>
        </a:p>
      </dgm:t>
    </dgm:pt>
    <dgm:pt modelId="{B7F3D824-31E2-4445-9DF3-3AC95042E568}" type="pres">
      <dgm:prSet presAssocID="{5889C279-B7D0-440E-9138-D7E3478BAB99}" presName="Name0" presStyleCnt="0">
        <dgm:presLayoutVars>
          <dgm:dir/>
          <dgm:resizeHandles val="exact"/>
        </dgm:presLayoutVars>
      </dgm:prSet>
      <dgm:spPr/>
    </dgm:pt>
    <dgm:pt modelId="{95240A4D-FACC-4BA2-94F1-B86D4B7A0217}" type="pres">
      <dgm:prSet presAssocID="{5889C279-B7D0-440E-9138-D7E3478BAB99}" presName="node1" presStyleLbl="node1" presStyleIdx="0" presStyleCnt="2">
        <dgm:presLayoutVars>
          <dgm:bulletEnabled val="1"/>
        </dgm:presLayoutVars>
      </dgm:prSet>
      <dgm:spPr/>
    </dgm:pt>
    <dgm:pt modelId="{D7B38F16-20CA-422C-8EC0-CD8CB8B50B64}" type="pres">
      <dgm:prSet presAssocID="{5889C279-B7D0-440E-9138-D7E3478BAB99}" presName="sibTrans" presStyleLbl="bgShp" presStyleIdx="0" presStyleCnt="1"/>
      <dgm:spPr/>
    </dgm:pt>
    <dgm:pt modelId="{9655BDA6-FF39-4736-B43D-43817E4EBCFF}" type="pres">
      <dgm:prSet presAssocID="{5889C279-B7D0-440E-9138-D7E3478BAB99}" presName="node2" presStyleLbl="node1" presStyleIdx="1" presStyleCnt="2">
        <dgm:presLayoutVars>
          <dgm:bulletEnabled val="1"/>
        </dgm:presLayoutVars>
      </dgm:prSet>
      <dgm:spPr/>
    </dgm:pt>
    <dgm:pt modelId="{763606E0-EA17-4C84-83DA-D1C71345506A}" type="pres">
      <dgm:prSet presAssocID="{5889C279-B7D0-440E-9138-D7E3478BAB99}" presName="sp1" presStyleCnt="0"/>
      <dgm:spPr/>
    </dgm:pt>
    <dgm:pt modelId="{DD27044B-425A-4F7A-B65C-7F8A895B9504}" type="pres">
      <dgm:prSet presAssocID="{5889C279-B7D0-440E-9138-D7E3478BAB99}" presName="sp2" presStyleCnt="0"/>
      <dgm:spPr/>
    </dgm:pt>
  </dgm:ptLst>
  <dgm:cxnLst>
    <dgm:cxn modelId="{3A9E0A02-0AC1-49DC-A377-23FD0AC5F859}" srcId="{5889C279-B7D0-440E-9138-D7E3478BAB99}" destId="{326F3149-26BD-495E-95F5-0A384332D000}" srcOrd="1" destOrd="0" parTransId="{7299C3C9-0056-44A1-80DF-7BDB88363FB3}" sibTransId="{43D7B69A-B1D8-466B-97B9-90E128EBEE3D}"/>
    <dgm:cxn modelId="{0F10305B-917D-44DB-B3E7-0018F9834027}" srcId="{5889C279-B7D0-440E-9138-D7E3478BAB99}" destId="{5DFA96A3-CBC2-403B-AAB9-658A584B31DE}" srcOrd="0" destOrd="0" parTransId="{2859D868-D137-4DD9-84E1-051E3BC3CBE3}" sibTransId="{69AC8CC7-C882-4A63-8A1D-630D491AD812}"/>
    <dgm:cxn modelId="{A46A5E85-253F-4280-9FCD-3D3D449B9F5C}" type="presOf" srcId="{5889C279-B7D0-440E-9138-D7E3478BAB99}" destId="{B7F3D824-31E2-4445-9DF3-3AC95042E568}" srcOrd="0" destOrd="0" presId="urn:microsoft.com/office/officeart/2005/8/layout/cycle3"/>
    <dgm:cxn modelId="{D6A1FCA9-3F7C-4023-B14A-0CD68D8EA54B}" type="presOf" srcId="{5DFA96A3-CBC2-403B-AAB9-658A584B31DE}" destId="{95240A4D-FACC-4BA2-94F1-B86D4B7A0217}" srcOrd="0" destOrd="0" presId="urn:microsoft.com/office/officeart/2005/8/layout/cycle3"/>
    <dgm:cxn modelId="{C5B4BBC8-663A-40D0-9E63-CB1832DFBB02}" type="presOf" srcId="{69AC8CC7-C882-4A63-8A1D-630D491AD812}" destId="{D7B38F16-20CA-422C-8EC0-CD8CB8B50B64}" srcOrd="0" destOrd="0" presId="urn:microsoft.com/office/officeart/2005/8/layout/cycle3"/>
    <dgm:cxn modelId="{0C4955E8-03F7-4A71-A08C-14115B94F74B}" type="presOf" srcId="{326F3149-26BD-495E-95F5-0A384332D000}" destId="{9655BDA6-FF39-4736-B43D-43817E4EBCFF}" srcOrd="0" destOrd="0" presId="urn:microsoft.com/office/officeart/2005/8/layout/cycle3"/>
    <dgm:cxn modelId="{EB0C27B8-D8AD-4E7A-A51D-61B22EF93505}" type="presParOf" srcId="{B7F3D824-31E2-4445-9DF3-3AC95042E568}" destId="{95240A4D-FACC-4BA2-94F1-B86D4B7A0217}" srcOrd="0" destOrd="0" presId="urn:microsoft.com/office/officeart/2005/8/layout/cycle3"/>
    <dgm:cxn modelId="{BDD6EDDE-B2CB-4A04-954D-21AB2DEB06EF}" type="presParOf" srcId="{B7F3D824-31E2-4445-9DF3-3AC95042E568}" destId="{D7B38F16-20CA-422C-8EC0-CD8CB8B50B64}" srcOrd="1" destOrd="0" presId="urn:microsoft.com/office/officeart/2005/8/layout/cycle3"/>
    <dgm:cxn modelId="{832A5316-8079-4E93-9105-55B128B35D95}" type="presParOf" srcId="{B7F3D824-31E2-4445-9DF3-3AC95042E568}" destId="{9655BDA6-FF39-4736-B43D-43817E4EBCFF}" srcOrd="2" destOrd="0" presId="urn:microsoft.com/office/officeart/2005/8/layout/cycle3"/>
    <dgm:cxn modelId="{AE871531-F665-4998-81E5-63713D99D2FF}" type="presParOf" srcId="{B7F3D824-31E2-4445-9DF3-3AC95042E568}" destId="{763606E0-EA17-4C84-83DA-D1C71345506A}" srcOrd="3" destOrd="0" presId="urn:microsoft.com/office/officeart/2005/8/layout/cycle3"/>
    <dgm:cxn modelId="{DD3B2818-306C-4A82-815F-4BE31913380F}" type="presParOf" srcId="{B7F3D824-31E2-4445-9DF3-3AC95042E568}" destId="{DD27044B-425A-4F7A-B65C-7F8A895B9504}" srcOrd="4"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4FA2DDB-C1D4-4226-9D91-26D2A9980436}"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US"/>
        </a:p>
      </dgm:t>
    </dgm:pt>
    <dgm:pt modelId="{F99E7D89-261C-411C-AD8D-39C012E7986B}">
      <dgm:prSet custT="1"/>
      <dgm:spPr/>
      <dgm:t>
        <a:bodyPr/>
        <a:lstStyle/>
        <a:p>
          <a:r>
            <a:rPr lang="en-US" sz="3000" dirty="0">
              <a:latin typeface="Calibri" panose="020F0502020204030204" pitchFamily="34" charset="0"/>
              <a:cs typeface="Calibri" panose="020F0502020204030204" pitchFamily="34" charset="0"/>
            </a:rPr>
            <a:t>High-risk ASCVD</a:t>
          </a:r>
        </a:p>
      </dgm:t>
    </dgm:pt>
    <dgm:pt modelId="{35200270-4A89-48A1-964E-B522D7EC901D}" type="parTrans" cxnId="{414A47E3-3077-44F3-89BB-BCFCC977915D}">
      <dgm:prSet/>
      <dgm:spPr/>
      <dgm:t>
        <a:bodyPr/>
        <a:lstStyle/>
        <a:p>
          <a:endParaRPr lang="en-US"/>
        </a:p>
      </dgm:t>
    </dgm:pt>
    <dgm:pt modelId="{DFCC8512-33EA-4EA9-A219-A90433EA551A}" type="sibTrans" cxnId="{414A47E3-3077-44F3-89BB-BCFCC977915D}">
      <dgm:prSet/>
      <dgm:spPr/>
      <dgm:t>
        <a:bodyPr/>
        <a:lstStyle/>
        <a:p>
          <a:endParaRPr lang="en-US"/>
        </a:p>
      </dgm:t>
    </dgm:pt>
    <dgm:pt modelId="{E9286C38-EF3C-49AC-BFF9-4A4774BD2597}">
      <dgm:prSet phldrT="[Text]" custT="1"/>
      <dgm:spPr/>
      <dgm:t>
        <a:bodyPr/>
        <a:lstStyle/>
        <a:p>
          <a:r>
            <a:rPr lang="en-US" sz="2800" dirty="0">
              <a:latin typeface="Calibri" panose="020F0502020204030204" pitchFamily="34" charset="0"/>
              <a:cs typeface="Calibri" panose="020F0502020204030204" pitchFamily="34" charset="0"/>
            </a:rPr>
            <a:t>GLP-1 RA with </a:t>
          </a:r>
          <a:r>
            <a:rPr lang="en-US" sz="2800" u="sng" dirty="0">
              <a:latin typeface="Calibri" panose="020F0502020204030204" pitchFamily="34" charset="0"/>
              <a:cs typeface="Calibri" panose="020F0502020204030204" pitchFamily="34" charset="0"/>
            </a:rPr>
            <a:t>proven benefit</a:t>
          </a:r>
          <a:r>
            <a:rPr lang="en-US" sz="2800" dirty="0">
              <a:latin typeface="Calibri" panose="020F0502020204030204" pitchFamily="34" charset="0"/>
              <a:cs typeface="Calibri" panose="020F0502020204030204" pitchFamily="34" charset="0"/>
            </a:rPr>
            <a:t> (independent of metformin)</a:t>
          </a:r>
        </a:p>
      </dgm:t>
    </dgm:pt>
    <dgm:pt modelId="{64A97A14-62E6-4D19-99B6-25082EF1A982}" type="parTrans" cxnId="{4E39B9BE-4A30-4CEB-BAEF-BA06B9C1092A}">
      <dgm:prSet/>
      <dgm:spPr/>
      <dgm:t>
        <a:bodyPr/>
        <a:lstStyle/>
        <a:p>
          <a:endParaRPr lang="en-US"/>
        </a:p>
      </dgm:t>
    </dgm:pt>
    <dgm:pt modelId="{5ECB8ED0-B908-4F25-AF28-A9E71539E59A}" type="sibTrans" cxnId="{4E39B9BE-4A30-4CEB-BAEF-BA06B9C1092A}">
      <dgm:prSet/>
      <dgm:spPr/>
      <dgm:t>
        <a:bodyPr/>
        <a:lstStyle/>
        <a:p>
          <a:endParaRPr lang="en-US"/>
        </a:p>
      </dgm:t>
    </dgm:pt>
    <dgm:pt modelId="{F06C9067-A702-4428-AB1C-5A5BAAA2FB5E}">
      <dgm:prSet phldrT="[Text]" custT="1"/>
      <dgm:spPr/>
      <dgm:t>
        <a:bodyPr/>
        <a:lstStyle/>
        <a:p>
          <a:r>
            <a:rPr lang="en-US" sz="2800" b="1" dirty="0">
              <a:latin typeface="Calibri" panose="020F0502020204030204" pitchFamily="34" charset="0"/>
              <a:cs typeface="Calibri" panose="020F0502020204030204" pitchFamily="34" charset="0"/>
            </a:rPr>
            <a:t>dulaglutide, liraglutide, semaglutide (subc.)</a:t>
          </a:r>
        </a:p>
      </dgm:t>
    </dgm:pt>
    <dgm:pt modelId="{8C2ABA89-95A9-46D5-BDCA-7F1E7BC2E729}" type="parTrans" cxnId="{125982F9-4F0F-4250-B1C2-4143D55E5DCB}">
      <dgm:prSet/>
      <dgm:spPr/>
      <dgm:t>
        <a:bodyPr/>
        <a:lstStyle/>
        <a:p>
          <a:endParaRPr lang="en-US"/>
        </a:p>
      </dgm:t>
    </dgm:pt>
    <dgm:pt modelId="{62233454-3120-4A1A-AC61-9F7F2825523D}" type="sibTrans" cxnId="{125982F9-4F0F-4250-B1C2-4143D55E5DCB}">
      <dgm:prSet/>
      <dgm:spPr/>
      <dgm:t>
        <a:bodyPr/>
        <a:lstStyle/>
        <a:p>
          <a:endParaRPr lang="en-US"/>
        </a:p>
      </dgm:t>
    </dgm:pt>
    <dgm:pt modelId="{8DB8835A-B65E-425A-BFE8-FCB1D42DC392}">
      <dgm:prSet phldrT="[Text]" custT="1"/>
      <dgm:spPr/>
      <dgm:t>
        <a:bodyPr/>
        <a:lstStyle/>
        <a:p>
          <a:r>
            <a:rPr lang="en-US" sz="2800" dirty="0">
              <a:latin typeface="Calibri" panose="020F0502020204030204" pitchFamily="34" charset="0"/>
              <a:cs typeface="Calibri" panose="020F0502020204030204" pitchFamily="34" charset="0"/>
            </a:rPr>
            <a:t>SGLT2i with </a:t>
          </a:r>
          <a:r>
            <a:rPr lang="en-US" sz="2800" u="sng" dirty="0">
              <a:latin typeface="Calibri" panose="020F0502020204030204" pitchFamily="34" charset="0"/>
              <a:cs typeface="Calibri" panose="020F0502020204030204" pitchFamily="34" charset="0"/>
            </a:rPr>
            <a:t>proven benefit</a:t>
          </a:r>
          <a:r>
            <a:rPr lang="en-US" sz="2800" dirty="0">
              <a:latin typeface="Calibri" panose="020F0502020204030204" pitchFamily="34" charset="0"/>
              <a:cs typeface="Calibri" panose="020F0502020204030204" pitchFamily="34" charset="0"/>
            </a:rPr>
            <a:t> (independent of metformin)</a:t>
          </a:r>
        </a:p>
      </dgm:t>
    </dgm:pt>
    <dgm:pt modelId="{D6EFC3A1-5043-4067-B875-D10038C95052}" type="parTrans" cxnId="{2C45AF92-1CAC-41EB-A3BD-80BC05BBC73B}">
      <dgm:prSet/>
      <dgm:spPr/>
      <dgm:t>
        <a:bodyPr/>
        <a:lstStyle/>
        <a:p>
          <a:endParaRPr lang="en-US"/>
        </a:p>
      </dgm:t>
    </dgm:pt>
    <dgm:pt modelId="{29790F23-4824-4067-8198-1662E71D623B}" type="sibTrans" cxnId="{2C45AF92-1CAC-41EB-A3BD-80BC05BBC73B}">
      <dgm:prSet/>
      <dgm:spPr/>
      <dgm:t>
        <a:bodyPr/>
        <a:lstStyle/>
        <a:p>
          <a:endParaRPr lang="en-US"/>
        </a:p>
      </dgm:t>
    </dgm:pt>
    <dgm:pt modelId="{A6F67254-4744-4330-8414-919B8E351A69}">
      <dgm:prSet phldrT="[Text]" custT="1"/>
      <dgm:spPr/>
      <dgm:t>
        <a:bodyPr/>
        <a:lstStyle/>
        <a:p>
          <a:r>
            <a:rPr lang="en-US" sz="2800" b="1" dirty="0">
              <a:latin typeface="Calibri" panose="020F0502020204030204" pitchFamily="34" charset="0"/>
              <a:cs typeface="Calibri" panose="020F0502020204030204" pitchFamily="34" charset="0"/>
            </a:rPr>
            <a:t>canagliflozin, empagliflozin </a:t>
          </a:r>
        </a:p>
      </dgm:t>
    </dgm:pt>
    <dgm:pt modelId="{DA73B238-8AD5-4440-BFAA-144C49CE0128}" type="parTrans" cxnId="{055E9103-DE38-4BFE-9001-16CA1FE1B723}">
      <dgm:prSet/>
      <dgm:spPr/>
      <dgm:t>
        <a:bodyPr/>
        <a:lstStyle/>
        <a:p>
          <a:endParaRPr lang="en-US"/>
        </a:p>
      </dgm:t>
    </dgm:pt>
    <dgm:pt modelId="{D46C3D18-1D06-418D-A8E9-E562B8DDDFF3}" type="sibTrans" cxnId="{055E9103-DE38-4BFE-9001-16CA1FE1B723}">
      <dgm:prSet/>
      <dgm:spPr/>
      <dgm:t>
        <a:bodyPr/>
        <a:lstStyle/>
        <a:p>
          <a:endParaRPr lang="en-US"/>
        </a:p>
      </dgm:t>
    </dgm:pt>
    <dgm:pt modelId="{F426B08E-43C8-414F-8573-3566F18F010E}" type="pres">
      <dgm:prSet presAssocID="{C4FA2DDB-C1D4-4226-9D91-26D2A9980436}" presName="Name0" presStyleCnt="0">
        <dgm:presLayoutVars>
          <dgm:chPref val="1"/>
          <dgm:dir/>
          <dgm:animOne val="branch"/>
          <dgm:animLvl val="lvl"/>
          <dgm:resizeHandles/>
        </dgm:presLayoutVars>
      </dgm:prSet>
      <dgm:spPr/>
    </dgm:pt>
    <dgm:pt modelId="{AFB47294-7FBA-4723-A094-7E6DEF5E8E7D}" type="pres">
      <dgm:prSet presAssocID="{F99E7D89-261C-411C-AD8D-39C012E7986B}" presName="vertOne" presStyleCnt="0"/>
      <dgm:spPr/>
    </dgm:pt>
    <dgm:pt modelId="{2EEF99A1-F150-4157-BF9E-5CA271C8C2EE}" type="pres">
      <dgm:prSet presAssocID="{F99E7D89-261C-411C-AD8D-39C012E7986B}" presName="txOne" presStyleLbl="node0" presStyleIdx="0" presStyleCnt="1" custScaleY="88347">
        <dgm:presLayoutVars>
          <dgm:chPref val="3"/>
        </dgm:presLayoutVars>
      </dgm:prSet>
      <dgm:spPr/>
    </dgm:pt>
    <dgm:pt modelId="{863AF51D-0BB9-4CC5-9258-9D008EDC7CF5}" type="pres">
      <dgm:prSet presAssocID="{F99E7D89-261C-411C-AD8D-39C012E7986B}" presName="parTransOne" presStyleCnt="0"/>
      <dgm:spPr/>
    </dgm:pt>
    <dgm:pt modelId="{BB9BC729-6268-4D08-90A7-CC414522784D}" type="pres">
      <dgm:prSet presAssocID="{F99E7D89-261C-411C-AD8D-39C012E7986B}" presName="horzOne" presStyleCnt="0"/>
      <dgm:spPr/>
    </dgm:pt>
    <dgm:pt modelId="{79A79F00-B9C1-48A6-92E0-EAE5EB525BA0}" type="pres">
      <dgm:prSet presAssocID="{E9286C38-EF3C-49AC-BFF9-4A4774BD2597}" presName="vertTwo" presStyleCnt="0"/>
      <dgm:spPr/>
    </dgm:pt>
    <dgm:pt modelId="{CAB2F3A4-6482-434E-8B11-4716312DE55D}" type="pres">
      <dgm:prSet presAssocID="{E9286C38-EF3C-49AC-BFF9-4A4774BD2597}" presName="txTwo" presStyleLbl="node2" presStyleIdx="0" presStyleCnt="2">
        <dgm:presLayoutVars>
          <dgm:chPref val="3"/>
        </dgm:presLayoutVars>
      </dgm:prSet>
      <dgm:spPr/>
    </dgm:pt>
    <dgm:pt modelId="{76E324E4-A730-4D2F-B79D-52C96AE3E7C3}" type="pres">
      <dgm:prSet presAssocID="{E9286C38-EF3C-49AC-BFF9-4A4774BD2597}" presName="parTransTwo" presStyleCnt="0"/>
      <dgm:spPr/>
    </dgm:pt>
    <dgm:pt modelId="{C16FF6C1-99BB-4465-A217-F966C1CF3149}" type="pres">
      <dgm:prSet presAssocID="{E9286C38-EF3C-49AC-BFF9-4A4774BD2597}" presName="horzTwo" presStyleCnt="0"/>
      <dgm:spPr/>
    </dgm:pt>
    <dgm:pt modelId="{87C57643-5EDC-4794-AD0A-A0CBDAE4C00D}" type="pres">
      <dgm:prSet presAssocID="{F06C9067-A702-4428-AB1C-5A5BAAA2FB5E}" presName="vertThree" presStyleCnt="0"/>
      <dgm:spPr/>
    </dgm:pt>
    <dgm:pt modelId="{B08FB1BE-E6C8-4F8C-A18C-A2D024ED19D5}" type="pres">
      <dgm:prSet presAssocID="{F06C9067-A702-4428-AB1C-5A5BAAA2FB5E}" presName="txThree" presStyleLbl="node3" presStyleIdx="0" presStyleCnt="2">
        <dgm:presLayoutVars>
          <dgm:chPref val="3"/>
        </dgm:presLayoutVars>
      </dgm:prSet>
      <dgm:spPr/>
    </dgm:pt>
    <dgm:pt modelId="{F801833B-8F53-4F9D-B7F6-77F1799B23D4}" type="pres">
      <dgm:prSet presAssocID="{F06C9067-A702-4428-AB1C-5A5BAAA2FB5E}" presName="horzThree" presStyleCnt="0"/>
      <dgm:spPr/>
    </dgm:pt>
    <dgm:pt modelId="{DB537EE7-BCCA-419C-995C-C0B31FDA044B}" type="pres">
      <dgm:prSet presAssocID="{5ECB8ED0-B908-4F25-AF28-A9E71539E59A}" presName="sibSpaceTwo" presStyleCnt="0"/>
      <dgm:spPr/>
    </dgm:pt>
    <dgm:pt modelId="{3964C043-3F97-41A2-9F5C-DDCE949BB4A5}" type="pres">
      <dgm:prSet presAssocID="{8DB8835A-B65E-425A-BFE8-FCB1D42DC392}" presName="vertTwo" presStyleCnt="0"/>
      <dgm:spPr/>
    </dgm:pt>
    <dgm:pt modelId="{B67A82FA-0D12-4D1B-8443-4134C53C0C58}" type="pres">
      <dgm:prSet presAssocID="{8DB8835A-B65E-425A-BFE8-FCB1D42DC392}" presName="txTwo" presStyleLbl="node2" presStyleIdx="1" presStyleCnt="2">
        <dgm:presLayoutVars>
          <dgm:chPref val="3"/>
        </dgm:presLayoutVars>
      </dgm:prSet>
      <dgm:spPr/>
    </dgm:pt>
    <dgm:pt modelId="{E68D4D75-3584-4ADC-A659-033C64CFCCCD}" type="pres">
      <dgm:prSet presAssocID="{8DB8835A-B65E-425A-BFE8-FCB1D42DC392}" presName="parTransTwo" presStyleCnt="0"/>
      <dgm:spPr/>
    </dgm:pt>
    <dgm:pt modelId="{B481A9AD-60F2-41D8-BBBC-F101C366D849}" type="pres">
      <dgm:prSet presAssocID="{8DB8835A-B65E-425A-BFE8-FCB1D42DC392}" presName="horzTwo" presStyleCnt="0"/>
      <dgm:spPr/>
    </dgm:pt>
    <dgm:pt modelId="{E7012D76-0D17-4AC8-9ED4-8DF4E1A5BB49}" type="pres">
      <dgm:prSet presAssocID="{A6F67254-4744-4330-8414-919B8E351A69}" presName="vertThree" presStyleCnt="0"/>
      <dgm:spPr/>
    </dgm:pt>
    <dgm:pt modelId="{1AA8916E-A035-40DE-BDEB-DE8B60A74A2B}" type="pres">
      <dgm:prSet presAssocID="{A6F67254-4744-4330-8414-919B8E351A69}" presName="txThree" presStyleLbl="node3" presStyleIdx="1" presStyleCnt="2">
        <dgm:presLayoutVars>
          <dgm:chPref val="3"/>
        </dgm:presLayoutVars>
      </dgm:prSet>
      <dgm:spPr/>
    </dgm:pt>
    <dgm:pt modelId="{0AD3D142-4902-4740-B02D-73330EA6EC2A}" type="pres">
      <dgm:prSet presAssocID="{A6F67254-4744-4330-8414-919B8E351A69}" presName="horzThree" presStyleCnt="0"/>
      <dgm:spPr/>
    </dgm:pt>
  </dgm:ptLst>
  <dgm:cxnLst>
    <dgm:cxn modelId="{055E9103-DE38-4BFE-9001-16CA1FE1B723}" srcId="{8DB8835A-B65E-425A-BFE8-FCB1D42DC392}" destId="{A6F67254-4744-4330-8414-919B8E351A69}" srcOrd="0" destOrd="0" parTransId="{DA73B238-8AD5-4440-BFAA-144C49CE0128}" sibTransId="{D46C3D18-1D06-418D-A8E9-E562B8DDDFF3}"/>
    <dgm:cxn modelId="{1CD7F80D-DC26-406A-B27F-7C22651A2766}" type="presOf" srcId="{8DB8835A-B65E-425A-BFE8-FCB1D42DC392}" destId="{B67A82FA-0D12-4D1B-8443-4134C53C0C58}" srcOrd="0" destOrd="0" presId="urn:microsoft.com/office/officeart/2005/8/layout/hierarchy4"/>
    <dgm:cxn modelId="{E9B8D059-9C09-4013-A3FF-05B8D1CEB14E}" type="presOf" srcId="{C4FA2DDB-C1D4-4226-9D91-26D2A9980436}" destId="{F426B08E-43C8-414F-8573-3566F18F010E}" srcOrd="0" destOrd="0" presId="urn:microsoft.com/office/officeart/2005/8/layout/hierarchy4"/>
    <dgm:cxn modelId="{6492CB8F-36CF-44CF-9A2A-CCDDFAC7F2EC}" type="presOf" srcId="{A6F67254-4744-4330-8414-919B8E351A69}" destId="{1AA8916E-A035-40DE-BDEB-DE8B60A74A2B}" srcOrd="0" destOrd="0" presId="urn:microsoft.com/office/officeart/2005/8/layout/hierarchy4"/>
    <dgm:cxn modelId="{2C45AF92-1CAC-41EB-A3BD-80BC05BBC73B}" srcId="{F99E7D89-261C-411C-AD8D-39C012E7986B}" destId="{8DB8835A-B65E-425A-BFE8-FCB1D42DC392}" srcOrd="1" destOrd="0" parTransId="{D6EFC3A1-5043-4067-B875-D10038C95052}" sibTransId="{29790F23-4824-4067-8198-1662E71D623B}"/>
    <dgm:cxn modelId="{33AEE4B9-39DB-4B38-A09E-441711F9F39B}" type="presOf" srcId="{F99E7D89-261C-411C-AD8D-39C012E7986B}" destId="{2EEF99A1-F150-4157-BF9E-5CA271C8C2EE}" srcOrd="0" destOrd="0" presId="urn:microsoft.com/office/officeart/2005/8/layout/hierarchy4"/>
    <dgm:cxn modelId="{4E39B9BE-4A30-4CEB-BAEF-BA06B9C1092A}" srcId="{F99E7D89-261C-411C-AD8D-39C012E7986B}" destId="{E9286C38-EF3C-49AC-BFF9-4A4774BD2597}" srcOrd="0" destOrd="0" parTransId="{64A97A14-62E6-4D19-99B6-25082EF1A982}" sibTransId="{5ECB8ED0-B908-4F25-AF28-A9E71539E59A}"/>
    <dgm:cxn modelId="{5609B3DF-E9BB-48C3-AB00-6835BDE9EAB2}" type="presOf" srcId="{F06C9067-A702-4428-AB1C-5A5BAAA2FB5E}" destId="{B08FB1BE-E6C8-4F8C-A18C-A2D024ED19D5}" srcOrd="0" destOrd="0" presId="urn:microsoft.com/office/officeart/2005/8/layout/hierarchy4"/>
    <dgm:cxn modelId="{414A47E3-3077-44F3-89BB-BCFCC977915D}" srcId="{C4FA2DDB-C1D4-4226-9D91-26D2A9980436}" destId="{F99E7D89-261C-411C-AD8D-39C012E7986B}" srcOrd="0" destOrd="0" parTransId="{35200270-4A89-48A1-964E-B522D7EC901D}" sibTransId="{DFCC8512-33EA-4EA9-A219-A90433EA551A}"/>
    <dgm:cxn modelId="{125982F9-4F0F-4250-B1C2-4143D55E5DCB}" srcId="{E9286C38-EF3C-49AC-BFF9-4A4774BD2597}" destId="{F06C9067-A702-4428-AB1C-5A5BAAA2FB5E}" srcOrd="0" destOrd="0" parTransId="{8C2ABA89-95A9-46D5-BDCA-7F1E7BC2E729}" sibTransId="{62233454-3120-4A1A-AC61-9F7F2825523D}"/>
    <dgm:cxn modelId="{1CFAD3FA-E50A-4C57-8A34-A4E4FD5E3462}" type="presOf" srcId="{E9286C38-EF3C-49AC-BFF9-4A4774BD2597}" destId="{CAB2F3A4-6482-434E-8B11-4716312DE55D}" srcOrd="0" destOrd="0" presId="urn:microsoft.com/office/officeart/2005/8/layout/hierarchy4"/>
    <dgm:cxn modelId="{CFBB6A53-8E31-45A1-869A-A566C8C7353C}" type="presParOf" srcId="{F426B08E-43C8-414F-8573-3566F18F010E}" destId="{AFB47294-7FBA-4723-A094-7E6DEF5E8E7D}" srcOrd="0" destOrd="0" presId="urn:microsoft.com/office/officeart/2005/8/layout/hierarchy4"/>
    <dgm:cxn modelId="{55E12EE0-BD4D-447B-8975-6E62CC1A21CF}" type="presParOf" srcId="{AFB47294-7FBA-4723-A094-7E6DEF5E8E7D}" destId="{2EEF99A1-F150-4157-BF9E-5CA271C8C2EE}" srcOrd="0" destOrd="0" presId="urn:microsoft.com/office/officeart/2005/8/layout/hierarchy4"/>
    <dgm:cxn modelId="{9D78D7B4-015E-4C08-AA72-16B012D247C9}" type="presParOf" srcId="{AFB47294-7FBA-4723-A094-7E6DEF5E8E7D}" destId="{863AF51D-0BB9-4CC5-9258-9D008EDC7CF5}" srcOrd="1" destOrd="0" presId="urn:microsoft.com/office/officeart/2005/8/layout/hierarchy4"/>
    <dgm:cxn modelId="{524418D4-E2BF-4E7A-96D6-65A0024DD0E5}" type="presParOf" srcId="{AFB47294-7FBA-4723-A094-7E6DEF5E8E7D}" destId="{BB9BC729-6268-4D08-90A7-CC414522784D}" srcOrd="2" destOrd="0" presId="urn:microsoft.com/office/officeart/2005/8/layout/hierarchy4"/>
    <dgm:cxn modelId="{49E2C507-44D8-4D19-B502-C5B854D1A89D}" type="presParOf" srcId="{BB9BC729-6268-4D08-90A7-CC414522784D}" destId="{79A79F00-B9C1-48A6-92E0-EAE5EB525BA0}" srcOrd="0" destOrd="0" presId="urn:microsoft.com/office/officeart/2005/8/layout/hierarchy4"/>
    <dgm:cxn modelId="{12B14F8B-2120-4DF3-B694-E7354A4FB6F8}" type="presParOf" srcId="{79A79F00-B9C1-48A6-92E0-EAE5EB525BA0}" destId="{CAB2F3A4-6482-434E-8B11-4716312DE55D}" srcOrd="0" destOrd="0" presId="urn:microsoft.com/office/officeart/2005/8/layout/hierarchy4"/>
    <dgm:cxn modelId="{49361B01-A658-4A0C-B044-50BBF357B981}" type="presParOf" srcId="{79A79F00-B9C1-48A6-92E0-EAE5EB525BA0}" destId="{76E324E4-A730-4D2F-B79D-52C96AE3E7C3}" srcOrd="1" destOrd="0" presId="urn:microsoft.com/office/officeart/2005/8/layout/hierarchy4"/>
    <dgm:cxn modelId="{B2D35E97-A2A0-4172-B566-F12E6B9714D0}" type="presParOf" srcId="{79A79F00-B9C1-48A6-92E0-EAE5EB525BA0}" destId="{C16FF6C1-99BB-4465-A217-F966C1CF3149}" srcOrd="2" destOrd="0" presId="urn:microsoft.com/office/officeart/2005/8/layout/hierarchy4"/>
    <dgm:cxn modelId="{835449A4-7410-41BA-9DA7-7690C15977D6}" type="presParOf" srcId="{C16FF6C1-99BB-4465-A217-F966C1CF3149}" destId="{87C57643-5EDC-4794-AD0A-A0CBDAE4C00D}" srcOrd="0" destOrd="0" presId="urn:microsoft.com/office/officeart/2005/8/layout/hierarchy4"/>
    <dgm:cxn modelId="{286B7B09-7EBB-48B0-95DA-B13A5B6D8C59}" type="presParOf" srcId="{87C57643-5EDC-4794-AD0A-A0CBDAE4C00D}" destId="{B08FB1BE-E6C8-4F8C-A18C-A2D024ED19D5}" srcOrd="0" destOrd="0" presId="urn:microsoft.com/office/officeart/2005/8/layout/hierarchy4"/>
    <dgm:cxn modelId="{4CF6F95A-A980-4CCD-AFB3-ED2EADE6495E}" type="presParOf" srcId="{87C57643-5EDC-4794-AD0A-A0CBDAE4C00D}" destId="{F801833B-8F53-4F9D-B7F6-77F1799B23D4}" srcOrd="1" destOrd="0" presId="urn:microsoft.com/office/officeart/2005/8/layout/hierarchy4"/>
    <dgm:cxn modelId="{42D4F148-1DED-44E2-8882-6265C210959D}" type="presParOf" srcId="{BB9BC729-6268-4D08-90A7-CC414522784D}" destId="{DB537EE7-BCCA-419C-995C-C0B31FDA044B}" srcOrd="1" destOrd="0" presId="urn:microsoft.com/office/officeart/2005/8/layout/hierarchy4"/>
    <dgm:cxn modelId="{ABB3DD98-BABA-44EE-A1DA-9D79773E2FC9}" type="presParOf" srcId="{BB9BC729-6268-4D08-90A7-CC414522784D}" destId="{3964C043-3F97-41A2-9F5C-DDCE949BB4A5}" srcOrd="2" destOrd="0" presId="urn:microsoft.com/office/officeart/2005/8/layout/hierarchy4"/>
    <dgm:cxn modelId="{02978CCC-12BE-4A22-9B86-AAB2C89D6F48}" type="presParOf" srcId="{3964C043-3F97-41A2-9F5C-DDCE949BB4A5}" destId="{B67A82FA-0D12-4D1B-8443-4134C53C0C58}" srcOrd="0" destOrd="0" presId="urn:microsoft.com/office/officeart/2005/8/layout/hierarchy4"/>
    <dgm:cxn modelId="{3F558CC0-C3A7-4E2F-82C3-B9EBBBDCD3B5}" type="presParOf" srcId="{3964C043-3F97-41A2-9F5C-DDCE949BB4A5}" destId="{E68D4D75-3584-4ADC-A659-033C64CFCCCD}" srcOrd="1" destOrd="0" presId="urn:microsoft.com/office/officeart/2005/8/layout/hierarchy4"/>
    <dgm:cxn modelId="{249F5B0A-9855-4922-B597-8A53856B3EFE}" type="presParOf" srcId="{3964C043-3F97-41A2-9F5C-DDCE949BB4A5}" destId="{B481A9AD-60F2-41D8-BBBC-F101C366D849}" srcOrd="2" destOrd="0" presId="urn:microsoft.com/office/officeart/2005/8/layout/hierarchy4"/>
    <dgm:cxn modelId="{2976AF05-7280-415D-9842-D84684CA3B77}" type="presParOf" srcId="{B481A9AD-60F2-41D8-BBBC-F101C366D849}" destId="{E7012D76-0D17-4AC8-9ED4-8DF4E1A5BB49}" srcOrd="0" destOrd="0" presId="urn:microsoft.com/office/officeart/2005/8/layout/hierarchy4"/>
    <dgm:cxn modelId="{CE05C67F-3725-41D6-9468-BE802AC5FC68}" type="presParOf" srcId="{E7012D76-0D17-4AC8-9ED4-8DF4E1A5BB49}" destId="{1AA8916E-A035-40DE-BDEB-DE8B60A74A2B}" srcOrd="0" destOrd="0" presId="urn:microsoft.com/office/officeart/2005/8/layout/hierarchy4"/>
    <dgm:cxn modelId="{BFDB241D-F727-474F-BA10-4BBD73E32654}" type="presParOf" srcId="{E7012D76-0D17-4AC8-9ED4-8DF4E1A5BB49}" destId="{0AD3D142-4902-4740-B02D-73330EA6EC2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89C279-B7D0-440E-9138-D7E3478BAB99}"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n-US"/>
        </a:p>
      </dgm:t>
    </dgm:pt>
    <dgm:pt modelId="{5DFA96A3-CBC2-403B-AAB9-658A584B31DE}">
      <dgm:prSet phldrT="[Text]"/>
      <dgm:spPr/>
      <dgm:t>
        <a:bodyPr/>
        <a:lstStyle/>
        <a:p>
          <a:r>
            <a:rPr lang="en-US" b="1" u="sng" dirty="0">
              <a:latin typeface="Calibri" panose="020F0502020204030204" pitchFamily="34" charset="0"/>
              <a:cs typeface="Calibri" panose="020F0502020204030204" pitchFamily="34" charset="0"/>
            </a:rPr>
            <a:t>REASSESS</a:t>
          </a:r>
          <a:endParaRPr lang="en-US" dirty="0"/>
        </a:p>
      </dgm:t>
    </dgm:pt>
    <dgm:pt modelId="{2859D868-D137-4DD9-84E1-051E3BC3CBE3}" type="parTrans" cxnId="{0F10305B-917D-44DB-B3E7-0018F9834027}">
      <dgm:prSet/>
      <dgm:spPr/>
      <dgm:t>
        <a:bodyPr/>
        <a:lstStyle/>
        <a:p>
          <a:endParaRPr lang="en-US"/>
        </a:p>
      </dgm:t>
    </dgm:pt>
    <dgm:pt modelId="{69AC8CC7-C882-4A63-8A1D-630D491AD812}" type="sibTrans" cxnId="{0F10305B-917D-44DB-B3E7-0018F9834027}">
      <dgm:prSet/>
      <dgm:spPr/>
      <dgm:t>
        <a:bodyPr/>
        <a:lstStyle/>
        <a:p>
          <a:endParaRPr lang="en-US"/>
        </a:p>
      </dgm:t>
    </dgm:pt>
    <dgm:pt modelId="{326F3149-26BD-495E-95F5-0A384332D000}">
      <dgm:prSet phldrT="[Text]"/>
      <dgm:spPr/>
      <dgm:t>
        <a:bodyPr/>
        <a:lstStyle/>
        <a:p>
          <a:r>
            <a:rPr lang="en-US" b="1" u="sng" dirty="0">
              <a:latin typeface="Calibri" panose="020F0502020204030204" pitchFamily="34" charset="0"/>
              <a:cs typeface="Calibri" panose="020F0502020204030204" pitchFamily="34" charset="0"/>
            </a:rPr>
            <a:t>MODIFY</a:t>
          </a:r>
          <a:endParaRPr lang="en-US" dirty="0"/>
        </a:p>
      </dgm:t>
    </dgm:pt>
    <dgm:pt modelId="{7299C3C9-0056-44A1-80DF-7BDB88363FB3}" type="parTrans" cxnId="{3A9E0A02-0AC1-49DC-A377-23FD0AC5F859}">
      <dgm:prSet/>
      <dgm:spPr/>
      <dgm:t>
        <a:bodyPr/>
        <a:lstStyle/>
        <a:p>
          <a:endParaRPr lang="en-US"/>
        </a:p>
      </dgm:t>
    </dgm:pt>
    <dgm:pt modelId="{43D7B69A-B1D8-466B-97B9-90E128EBEE3D}" type="sibTrans" cxnId="{3A9E0A02-0AC1-49DC-A377-23FD0AC5F859}">
      <dgm:prSet/>
      <dgm:spPr/>
      <dgm:t>
        <a:bodyPr/>
        <a:lstStyle/>
        <a:p>
          <a:endParaRPr lang="en-US"/>
        </a:p>
      </dgm:t>
    </dgm:pt>
    <dgm:pt modelId="{B7F3D824-31E2-4445-9DF3-3AC95042E568}" type="pres">
      <dgm:prSet presAssocID="{5889C279-B7D0-440E-9138-D7E3478BAB99}" presName="Name0" presStyleCnt="0">
        <dgm:presLayoutVars>
          <dgm:dir/>
          <dgm:resizeHandles val="exact"/>
        </dgm:presLayoutVars>
      </dgm:prSet>
      <dgm:spPr/>
    </dgm:pt>
    <dgm:pt modelId="{95240A4D-FACC-4BA2-94F1-B86D4B7A0217}" type="pres">
      <dgm:prSet presAssocID="{5889C279-B7D0-440E-9138-D7E3478BAB99}" presName="node1" presStyleLbl="node1" presStyleIdx="0" presStyleCnt="2">
        <dgm:presLayoutVars>
          <dgm:bulletEnabled val="1"/>
        </dgm:presLayoutVars>
      </dgm:prSet>
      <dgm:spPr/>
    </dgm:pt>
    <dgm:pt modelId="{D7B38F16-20CA-422C-8EC0-CD8CB8B50B64}" type="pres">
      <dgm:prSet presAssocID="{5889C279-B7D0-440E-9138-D7E3478BAB99}" presName="sibTrans" presStyleLbl="bgShp" presStyleIdx="0" presStyleCnt="1"/>
      <dgm:spPr/>
    </dgm:pt>
    <dgm:pt modelId="{9655BDA6-FF39-4736-B43D-43817E4EBCFF}" type="pres">
      <dgm:prSet presAssocID="{5889C279-B7D0-440E-9138-D7E3478BAB99}" presName="node2" presStyleLbl="node1" presStyleIdx="1" presStyleCnt="2">
        <dgm:presLayoutVars>
          <dgm:bulletEnabled val="1"/>
        </dgm:presLayoutVars>
      </dgm:prSet>
      <dgm:spPr/>
    </dgm:pt>
    <dgm:pt modelId="{763606E0-EA17-4C84-83DA-D1C71345506A}" type="pres">
      <dgm:prSet presAssocID="{5889C279-B7D0-440E-9138-D7E3478BAB99}" presName="sp1" presStyleCnt="0"/>
      <dgm:spPr/>
    </dgm:pt>
    <dgm:pt modelId="{DD27044B-425A-4F7A-B65C-7F8A895B9504}" type="pres">
      <dgm:prSet presAssocID="{5889C279-B7D0-440E-9138-D7E3478BAB99}" presName="sp2" presStyleCnt="0"/>
      <dgm:spPr/>
    </dgm:pt>
  </dgm:ptLst>
  <dgm:cxnLst>
    <dgm:cxn modelId="{3A9E0A02-0AC1-49DC-A377-23FD0AC5F859}" srcId="{5889C279-B7D0-440E-9138-D7E3478BAB99}" destId="{326F3149-26BD-495E-95F5-0A384332D000}" srcOrd="1" destOrd="0" parTransId="{7299C3C9-0056-44A1-80DF-7BDB88363FB3}" sibTransId="{43D7B69A-B1D8-466B-97B9-90E128EBEE3D}"/>
    <dgm:cxn modelId="{0F10305B-917D-44DB-B3E7-0018F9834027}" srcId="{5889C279-B7D0-440E-9138-D7E3478BAB99}" destId="{5DFA96A3-CBC2-403B-AAB9-658A584B31DE}" srcOrd="0" destOrd="0" parTransId="{2859D868-D137-4DD9-84E1-051E3BC3CBE3}" sibTransId="{69AC8CC7-C882-4A63-8A1D-630D491AD812}"/>
    <dgm:cxn modelId="{A46A5E85-253F-4280-9FCD-3D3D449B9F5C}" type="presOf" srcId="{5889C279-B7D0-440E-9138-D7E3478BAB99}" destId="{B7F3D824-31E2-4445-9DF3-3AC95042E568}" srcOrd="0" destOrd="0" presId="urn:microsoft.com/office/officeart/2005/8/layout/cycle3"/>
    <dgm:cxn modelId="{D6A1FCA9-3F7C-4023-B14A-0CD68D8EA54B}" type="presOf" srcId="{5DFA96A3-CBC2-403B-AAB9-658A584B31DE}" destId="{95240A4D-FACC-4BA2-94F1-B86D4B7A0217}" srcOrd="0" destOrd="0" presId="urn:microsoft.com/office/officeart/2005/8/layout/cycle3"/>
    <dgm:cxn modelId="{C5B4BBC8-663A-40D0-9E63-CB1832DFBB02}" type="presOf" srcId="{69AC8CC7-C882-4A63-8A1D-630D491AD812}" destId="{D7B38F16-20CA-422C-8EC0-CD8CB8B50B64}" srcOrd="0" destOrd="0" presId="urn:microsoft.com/office/officeart/2005/8/layout/cycle3"/>
    <dgm:cxn modelId="{0C4955E8-03F7-4A71-A08C-14115B94F74B}" type="presOf" srcId="{326F3149-26BD-495E-95F5-0A384332D000}" destId="{9655BDA6-FF39-4736-B43D-43817E4EBCFF}" srcOrd="0" destOrd="0" presId="urn:microsoft.com/office/officeart/2005/8/layout/cycle3"/>
    <dgm:cxn modelId="{EB0C27B8-D8AD-4E7A-A51D-61B22EF93505}" type="presParOf" srcId="{B7F3D824-31E2-4445-9DF3-3AC95042E568}" destId="{95240A4D-FACC-4BA2-94F1-B86D4B7A0217}" srcOrd="0" destOrd="0" presId="urn:microsoft.com/office/officeart/2005/8/layout/cycle3"/>
    <dgm:cxn modelId="{BDD6EDDE-B2CB-4A04-954D-21AB2DEB06EF}" type="presParOf" srcId="{B7F3D824-31E2-4445-9DF3-3AC95042E568}" destId="{D7B38F16-20CA-422C-8EC0-CD8CB8B50B64}" srcOrd="1" destOrd="0" presId="urn:microsoft.com/office/officeart/2005/8/layout/cycle3"/>
    <dgm:cxn modelId="{832A5316-8079-4E93-9105-55B128B35D95}" type="presParOf" srcId="{B7F3D824-31E2-4445-9DF3-3AC95042E568}" destId="{9655BDA6-FF39-4736-B43D-43817E4EBCFF}" srcOrd="2" destOrd="0" presId="urn:microsoft.com/office/officeart/2005/8/layout/cycle3"/>
    <dgm:cxn modelId="{AE871531-F665-4998-81E5-63713D99D2FF}" type="presParOf" srcId="{B7F3D824-31E2-4445-9DF3-3AC95042E568}" destId="{763606E0-EA17-4C84-83DA-D1C71345506A}" srcOrd="3" destOrd="0" presId="urn:microsoft.com/office/officeart/2005/8/layout/cycle3"/>
    <dgm:cxn modelId="{DD3B2818-306C-4A82-815F-4BE31913380F}" type="presParOf" srcId="{B7F3D824-31E2-4445-9DF3-3AC95042E568}" destId="{DD27044B-425A-4F7A-B65C-7F8A895B9504}" srcOrd="4"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FA2DDB-C1D4-4226-9D91-26D2A9980436}"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US"/>
        </a:p>
      </dgm:t>
    </dgm:pt>
    <dgm:pt modelId="{F99E7D89-261C-411C-AD8D-39C012E7986B}">
      <dgm:prSet custT="1"/>
      <dgm:spPr/>
      <dgm:t>
        <a:bodyPr/>
        <a:lstStyle/>
        <a:p>
          <a:r>
            <a:rPr lang="en-US" sz="3000" dirty="0">
              <a:latin typeface="Calibri" panose="020F0502020204030204" pitchFamily="34" charset="0"/>
              <a:cs typeface="Calibri" panose="020F0502020204030204" pitchFamily="34" charset="0"/>
            </a:rPr>
            <a:t>HF</a:t>
          </a:r>
        </a:p>
      </dgm:t>
    </dgm:pt>
    <dgm:pt modelId="{35200270-4A89-48A1-964E-B522D7EC901D}" type="parTrans" cxnId="{414A47E3-3077-44F3-89BB-BCFCC977915D}">
      <dgm:prSet/>
      <dgm:spPr/>
      <dgm:t>
        <a:bodyPr/>
        <a:lstStyle/>
        <a:p>
          <a:endParaRPr lang="en-US"/>
        </a:p>
      </dgm:t>
    </dgm:pt>
    <dgm:pt modelId="{DFCC8512-33EA-4EA9-A219-A90433EA551A}" type="sibTrans" cxnId="{414A47E3-3077-44F3-89BB-BCFCC977915D}">
      <dgm:prSet/>
      <dgm:spPr/>
      <dgm:t>
        <a:bodyPr/>
        <a:lstStyle/>
        <a:p>
          <a:endParaRPr lang="en-US"/>
        </a:p>
      </dgm:t>
    </dgm:pt>
    <dgm:pt modelId="{99CD37D4-C348-4502-AC2A-6A0D2AA2A3CD}">
      <dgm:prSet phldrT="[Text]" custT="1"/>
      <dgm:spPr/>
      <dgm:t>
        <a:bodyPr/>
        <a:lstStyle/>
        <a:p>
          <a:r>
            <a:rPr lang="en-US" sz="2800" dirty="0">
              <a:latin typeface="Calibri" panose="020F0502020204030204" pitchFamily="34" charset="0"/>
              <a:cs typeface="Calibri" panose="020F0502020204030204" pitchFamily="34" charset="0"/>
            </a:rPr>
            <a:t>SGLT2i</a:t>
          </a:r>
        </a:p>
      </dgm:t>
    </dgm:pt>
    <dgm:pt modelId="{C44083C8-A3D9-427F-9CBE-43BC25A7E522}" type="parTrans" cxnId="{1EE0038F-9A8A-4146-A9CB-DF1491E23915}">
      <dgm:prSet/>
      <dgm:spPr/>
      <dgm:t>
        <a:bodyPr/>
        <a:lstStyle/>
        <a:p>
          <a:endParaRPr lang="en-US"/>
        </a:p>
      </dgm:t>
    </dgm:pt>
    <dgm:pt modelId="{711DD7CB-73BE-4CBC-BBD3-7E5D2406B599}" type="sibTrans" cxnId="{1EE0038F-9A8A-4146-A9CB-DF1491E23915}">
      <dgm:prSet/>
      <dgm:spPr/>
      <dgm:t>
        <a:bodyPr/>
        <a:lstStyle/>
        <a:p>
          <a:endParaRPr lang="en-US"/>
        </a:p>
      </dgm:t>
    </dgm:pt>
    <dgm:pt modelId="{1F3AB876-231D-4C10-964E-F8FD4DBD36E7}">
      <dgm:prSet phldrT="[Text]" custT="1"/>
      <dgm:spPr/>
      <dgm:t>
        <a:bodyPr/>
        <a:lstStyle/>
        <a:p>
          <a:r>
            <a:rPr lang="en-US" sz="2800" b="1" dirty="0">
              <a:latin typeface="Calibri" panose="020F0502020204030204" pitchFamily="34" charset="0"/>
              <a:cs typeface="Calibri" panose="020F0502020204030204" pitchFamily="34" charset="0"/>
            </a:rPr>
            <a:t>canagliflozin, dapagliflozin, empagliflozin, ertugliflozin</a:t>
          </a:r>
        </a:p>
      </dgm:t>
    </dgm:pt>
    <dgm:pt modelId="{8B62FC33-4DCE-4C98-9093-1A3F9DC0B45A}" type="parTrans" cxnId="{4A58BE86-5438-4E39-A14C-18A189F18C47}">
      <dgm:prSet/>
      <dgm:spPr/>
      <dgm:t>
        <a:bodyPr/>
        <a:lstStyle/>
        <a:p>
          <a:endParaRPr lang="en-US"/>
        </a:p>
      </dgm:t>
    </dgm:pt>
    <dgm:pt modelId="{B5F05074-951C-4723-9274-93509A5D25A7}" type="sibTrans" cxnId="{4A58BE86-5438-4E39-A14C-18A189F18C47}">
      <dgm:prSet/>
      <dgm:spPr/>
      <dgm:t>
        <a:bodyPr/>
        <a:lstStyle/>
        <a:p>
          <a:endParaRPr lang="en-US"/>
        </a:p>
      </dgm:t>
    </dgm:pt>
    <dgm:pt modelId="{F426B08E-43C8-414F-8573-3566F18F010E}" type="pres">
      <dgm:prSet presAssocID="{C4FA2DDB-C1D4-4226-9D91-26D2A9980436}" presName="Name0" presStyleCnt="0">
        <dgm:presLayoutVars>
          <dgm:chPref val="1"/>
          <dgm:dir/>
          <dgm:animOne val="branch"/>
          <dgm:animLvl val="lvl"/>
          <dgm:resizeHandles/>
        </dgm:presLayoutVars>
      </dgm:prSet>
      <dgm:spPr/>
    </dgm:pt>
    <dgm:pt modelId="{AFB47294-7FBA-4723-A094-7E6DEF5E8E7D}" type="pres">
      <dgm:prSet presAssocID="{F99E7D89-261C-411C-AD8D-39C012E7986B}" presName="vertOne" presStyleCnt="0"/>
      <dgm:spPr/>
    </dgm:pt>
    <dgm:pt modelId="{2EEF99A1-F150-4157-BF9E-5CA271C8C2EE}" type="pres">
      <dgm:prSet presAssocID="{F99E7D89-261C-411C-AD8D-39C012E7986B}" presName="txOne" presStyleLbl="node0" presStyleIdx="0" presStyleCnt="1" custScaleY="88347">
        <dgm:presLayoutVars>
          <dgm:chPref val="3"/>
        </dgm:presLayoutVars>
      </dgm:prSet>
      <dgm:spPr/>
    </dgm:pt>
    <dgm:pt modelId="{863AF51D-0BB9-4CC5-9258-9D008EDC7CF5}" type="pres">
      <dgm:prSet presAssocID="{F99E7D89-261C-411C-AD8D-39C012E7986B}" presName="parTransOne" presStyleCnt="0"/>
      <dgm:spPr/>
    </dgm:pt>
    <dgm:pt modelId="{BB9BC729-6268-4D08-90A7-CC414522784D}" type="pres">
      <dgm:prSet presAssocID="{F99E7D89-261C-411C-AD8D-39C012E7986B}" presName="horzOne" presStyleCnt="0"/>
      <dgm:spPr/>
    </dgm:pt>
    <dgm:pt modelId="{05BDBACF-EB5E-4D46-914E-0589996BD340}" type="pres">
      <dgm:prSet presAssocID="{99CD37D4-C348-4502-AC2A-6A0D2AA2A3CD}" presName="vertTwo" presStyleCnt="0"/>
      <dgm:spPr/>
    </dgm:pt>
    <dgm:pt modelId="{8DCB1B38-4405-4BBF-9CBD-F22A30120409}" type="pres">
      <dgm:prSet presAssocID="{99CD37D4-C348-4502-AC2A-6A0D2AA2A3CD}" presName="txTwo" presStyleLbl="node2" presStyleIdx="0" presStyleCnt="1">
        <dgm:presLayoutVars>
          <dgm:chPref val="3"/>
        </dgm:presLayoutVars>
      </dgm:prSet>
      <dgm:spPr/>
    </dgm:pt>
    <dgm:pt modelId="{60412C35-369E-41DF-9841-7F2637C537D6}" type="pres">
      <dgm:prSet presAssocID="{99CD37D4-C348-4502-AC2A-6A0D2AA2A3CD}" presName="parTransTwo" presStyleCnt="0"/>
      <dgm:spPr/>
    </dgm:pt>
    <dgm:pt modelId="{4ECDD8CF-A053-43F1-9514-6A409DC19F2B}" type="pres">
      <dgm:prSet presAssocID="{99CD37D4-C348-4502-AC2A-6A0D2AA2A3CD}" presName="horzTwo" presStyleCnt="0"/>
      <dgm:spPr/>
    </dgm:pt>
    <dgm:pt modelId="{E80315D6-BF58-4636-B67D-7740BD59F6DD}" type="pres">
      <dgm:prSet presAssocID="{1F3AB876-231D-4C10-964E-F8FD4DBD36E7}" presName="vertThree" presStyleCnt="0"/>
      <dgm:spPr/>
    </dgm:pt>
    <dgm:pt modelId="{129607AF-748A-4C65-81FA-8768ED196E5A}" type="pres">
      <dgm:prSet presAssocID="{1F3AB876-231D-4C10-964E-F8FD4DBD36E7}" presName="txThree" presStyleLbl="node3" presStyleIdx="0" presStyleCnt="1">
        <dgm:presLayoutVars>
          <dgm:chPref val="3"/>
        </dgm:presLayoutVars>
      </dgm:prSet>
      <dgm:spPr/>
    </dgm:pt>
    <dgm:pt modelId="{34A8AFC1-8302-4674-BCF6-7AC35BD537B6}" type="pres">
      <dgm:prSet presAssocID="{1F3AB876-231D-4C10-964E-F8FD4DBD36E7}" presName="horzThree" presStyleCnt="0"/>
      <dgm:spPr/>
    </dgm:pt>
  </dgm:ptLst>
  <dgm:cxnLst>
    <dgm:cxn modelId="{E9B8D059-9C09-4013-A3FF-05B8D1CEB14E}" type="presOf" srcId="{C4FA2DDB-C1D4-4226-9D91-26D2A9980436}" destId="{F426B08E-43C8-414F-8573-3566F18F010E}" srcOrd="0" destOrd="0" presId="urn:microsoft.com/office/officeart/2005/8/layout/hierarchy4"/>
    <dgm:cxn modelId="{4A58BE86-5438-4E39-A14C-18A189F18C47}" srcId="{99CD37D4-C348-4502-AC2A-6A0D2AA2A3CD}" destId="{1F3AB876-231D-4C10-964E-F8FD4DBD36E7}" srcOrd="0" destOrd="0" parTransId="{8B62FC33-4DCE-4C98-9093-1A3F9DC0B45A}" sibTransId="{B5F05074-951C-4723-9274-93509A5D25A7}"/>
    <dgm:cxn modelId="{1EE0038F-9A8A-4146-A9CB-DF1491E23915}" srcId="{F99E7D89-261C-411C-AD8D-39C012E7986B}" destId="{99CD37D4-C348-4502-AC2A-6A0D2AA2A3CD}" srcOrd="0" destOrd="0" parTransId="{C44083C8-A3D9-427F-9CBE-43BC25A7E522}" sibTransId="{711DD7CB-73BE-4CBC-BBD3-7E5D2406B599}"/>
    <dgm:cxn modelId="{B9873196-7F88-41D1-A1ED-8B973485430D}" type="presOf" srcId="{99CD37D4-C348-4502-AC2A-6A0D2AA2A3CD}" destId="{8DCB1B38-4405-4BBF-9CBD-F22A30120409}" srcOrd="0" destOrd="0" presId="urn:microsoft.com/office/officeart/2005/8/layout/hierarchy4"/>
    <dgm:cxn modelId="{12C65EA4-285E-443A-9862-7FBEEE65D66F}" type="presOf" srcId="{1F3AB876-231D-4C10-964E-F8FD4DBD36E7}" destId="{129607AF-748A-4C65-81FA-8768ED196E5A}" srcOrd="0" destOrd="0" presId="urn:microsoft.com/office/officeart/2005/8/layout/hierarchy4"/>
    <dgm:cxn modelId="{33AEE4B9-39DB-4B38-A09E-441711F9F39B}" type="presOf" srcId="{F99E7D89-261C-411C-AD8D-39C012E7986B}" destId="{2EEF99A1-F150-4157-BF9E-5CA271C8C2EE}" srcOrd="0" destOrd="0" presId="urn:microsoft.com/office/officeart/2005/8/layout/hierarchy4"/>
    <dgm:cxn modelId="{414A47E3-3077-44F3-89BB-BCFCC977915D}" srcId="{C4FA2DDB-C1D4-4226-9D91-26D2A9980436}" destId="{F99E7D89-261C-411C-AD8D-39C012E7986B}" srcOrd="0" destOrd="0" parTransId="{35200270-4A89-48A1-964E-B522D7EC901D}" sibTransId="{DFCC8512-33EA-4EA9-A219-A90433EA551A}"/>
    <dgm:cxn modelId="{CFBB6A53-8E31-45A1-869A-A566C8C7353C}" type="presParOf" srcId="{F426B08E-43C8-414F-8573-3566F18F010E}" destId="{AFB47294-7FBA-4723-A094-7E6DEF5E8E7D}" srcOrd="0" destOrd="0" presId="urn:microsoft.com/office/officeart/2005/8/layout/hierarchy4"/>
    <dgm:cxn modelId="{55E12EE0-BD4D-447B-8975-6E62CC1A21CF}" type="presParOf" srcId="{AFB47294-7FBA-4723-A094-7E6DEF5E8E7D}" destId="{2EEF99A1-F150-4157-BF9E-5CA271C8C2EE}" srcOrd="0" destOrd="0" presId="urn:microsoft.com/office/officeart/2005/8/layout/hierarchy4"/>
    <dgm:cxn modelId="{9D78D7B4-015E-4C08-AA72-16B012D247C9}" type="presParOf" srcId="{AFB47294-7FBA-4723-A094-7E6DEF5E8E7D}" destId="{863AF51D-0BB9-4CC5-9258-9D008EDC7CF5}" srcOrd="1" destOrd="0" presId="urn:microsoft.com/office/officeart/2005/8/layout/hierarchy4"/>
    <dgm:cxn modelId="{524418D4-E2BF-4E7A-96D6-65A0024DD0E5}" type="presParOf" srcId="{AFB47294-7FBA-4723-A094-7E6DEF5E8E7D}" destId="{BB9BC729-6268-4D08-90A7-CC414522784D}" srcOrd="2" destOrd="0" presId="urn:microsoft.com/office/officeart/2005/8/layout/hierarchy4"/>
    <dgm:cxn modelId="{F9D4EC2B-9D33-476C-B477-8AE474440149}" type="presParOf" srcId="{BB9BC729-6268-4D08-90A7-CC414522784D}" destId="{05BDBACF-EB5E-4D46-914E-0589996BD340}" srcOrd="0" destOrd="0" presId="urn:microsoft.com/office/officeart/2005/8/layout/hierarchy4"/>
    <dgm:cxn modelId="{BC2F9E4E-4215-4172-B1EE-A67BD3258B93}" type="presParOf" srcId="{05BDBACF-EB5E-4D46-914E-0589996BD340}" destId="{8DCB1B38-4405-4BBF-9CBD-F22A30120409}" srcOrd="0" destOrd="0" presId="urn:microsoft.com/office/officeart/2005/8/layout/hierarchy4"/>
    <dgm:cxn modelId="{D01FF572-DC5F-42A5-BF37-1CFFBEBF1A0D}" type="presParOf" srcId="{05BDBACF-EB5E-4D46-914E-0589996BD340}" destId="{60412C35-369E-41DF-9841-7F2637C537D6}" srcOrd="1" destOrd="0" presId="urn:microsoft.com/office/officeart/2005/8/layout/hierarchy4"/>
    <dgm:cxn modelId="{8FC52F75-98C7-40CB-8E41-E5ABDF8AF2F0}" type="presParOf" srcId="{05BDBACF-EB5E-4D46-914E-0589996BD340}" destId="{4ECDD8CF-A053-43F1-9514-6A409DC19F2B}" srcOrd="2" destOrd="0" presId="urn:microsoft.com/office/officeart/2005/8/layout/hierarchy4"/>
    <dgm:cxn modelId="{C1827128-B480-40D4-A357-843A1C2E1D9A}" type="presParOf" srcId="{4ECDD8CF-A053-43F1-9514-6A409DC19F2B}" destId="{E80315D6-BF58-4636-B67D-7740BD59F6DD}" srcOrd="0" destOrd="0" presId="urn:microsoft.com/office/officeart/2005/8/layout/hierarchy4"/>
    <dgm:cxn modelId="{3DE03ED8-B24D-4837-99F5-52D805869D8C}" type="presParOf" srcId="{E80315D6-BF58-4636-B67D-7740BD59F6DD}" destId="{129607AF-748A-4C65-81FA-8768ED196E5A}" srcOrd="0" destOrd="0" presId="urn:microsoft.com/office/officeart/2005/8/layout/hierarchy4"/>
    <dgm:cxn modelId="{32365FCD-2371-4CEE-87B5-33C37C258382}" type="presParOf" srcId="{E80315D6-BF58-4636-B67D-7740BD59F6DD}" destId="{34A8AFC1-8302-4674-BCF6-7AC35BD537B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89C279-B7D0-440E-9138-D7E3478BAB99}"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n-US"/>
        </a:p>
      </dgm:t>
    </dgm:pt>
    <dgm:pt modelId="{5DFA96A3-CBC2-403B-AAB9-658A584B31DE}">
      <dgm:prSet phldrT="[Text]"/>
      <dgm:spPr/>
      <dgm:t>
        <a:bodyPr/>
        <a:lstStyle/>
        <a:p>
          <a:r>
            <a:rPr lang="en-US" b="1" u="sng" dirty="0">
              <a:latin typeface="Calibri" panose="020F0502020204030204" pitchFamily="34" charset="0"/>
              <a:cs typeface="Calibri" panose="020F0502020204030204" pitchFamily="34" charset="0"/>
            </a:rPr>
            <a:t>REASSESS</a:t>
          </a:r>
          <a:endParaRPr lang="en-US" dirty="0"/>
        </a:p>
      </dgm:t>
    </dgm:pt>
    <dgm:pt modelId="{2859D868-D137-4DD9-84E1-051E3BC3CBE3}" type="parTrans" cxnId="{0F10305B-917D-44DB-B3E7-0018F9834027}">
      <dgm:prSet/>
      <dgm:spPr/>
      <dgm:t>
        <a:bodyPr/>
        <a:lstStyle/>
        <a:p>
          <a:endParaRPr lang="en-US"/>
        </a:p>
      </dgm:t>
    </dgm:pt>
    <dgm:pt modelId="{69AC8CC7-C882-4A63-8A1D-630D491AD812}" type="sibTrans" cxnId="{0F10305B-917D-44DB-B3E7-0018F9834027}">
      <dgm:prSet/>
      <dgm:spPr/>
      <dgm:t>
        <a:bodyPr/>
        <a:lstStyle/>
        <a:p>
          <a:endParaRPr lang="en-US"/>
        </a:p>
      </dgm:t>
    </dgm:pt>
    <dgm:pt modelId="{326F3149-26BD-495E-95F5-0A384332D000}">
      <dgm:prSet phldrT="[Text]"/>
      <dgm:spPr/>
      <dgm:t>
        <a:bodyPr/>
        <a:lstStyle/>
        <a:p>
          <a:r>
            <a:rPr lang="en-US" b="1" u="sng" dirty="0">
              <a:latin typeface="Calibri" panose="020F0502020204030204" pitchFamily="34" charset="0"/>
              <a:cs typeface="Calibri" panose="020F0502020204030204" pitchFamily="34" charset="0"/>
            </a:rPr>
            <a:t>MODIFY</a:t>
          </a:r>
          <a:endParaRPr lang="en-US" dirty="0"/>
        </a:p>
      </dgm:t>
    </dgm:pt>
    <dgm:pt modelId="{7299C3C9-0056-44A1-80DF-7BDB88363FB3}" type="parTrans" cxnId="{3A9E0A02-0AC1-49DC-A377-23FD0AC5F859}">
      <dgm:prSet/>
      <dgm:spPr/>
      <dgm:t>
        <a:bodyPr/>
        <a:lstStyle/>
        <a:p>
          <a:endParaRPr lang="en-US"/>
        </a:p>
      </dgm:t>
    </dgm:pt>
    <dgm:pt modelId="{43D7B69A-B1D8-466B-97B9-90E128EBEE3D}" type="sibTrans" cxnId="{3A9E0A02-0AC1-49DC-A377-23FD0AC5F859}">
      <dgm:prSet/>
      <dgm:spPr/>
      <dgm:t>
        <a:bodyPr/>
        <a:lstStyle/>
        <a:p>
          <a:endParaRPr lang="en-US"/>
        </a:p>
      </dgm:t>
    </dgm:pt>
    <dgm:pt modelId="{B7F3D824-31E2-4445-9DF3-3AC95042E568}" type="pres">
      <dgm:prSet presAssocID="{5889C279-B7D0-440E-9138-D7E3478BAB99}" presName="Name0" presStyleCnt="0">
        <dgm:presLayoutVars>
          <dgm:dir/>
          <dgm:resizeHandles val="exact"/>
        </dgm:presLayoutVars>
      </dgm:prSet>
      <dgm:spPr/>
    </dgm:pt>
    <dgm:pt modelId="{95240A4D-FACC-4BA2-94F1-B86D4B7A0217}" type="pres">
      <dgm:prSet presAssocID="{5889C279-B7D0-440E-9138-D7E3478BAB99}" presName="node1" presStyleLbl="node1" presStyleIdx="0" presStyleCnt="2">
        <dgm:presLayoutVars>
          <dgm:bulletEnabled val="1"/>
        </dgm:presLayoutVars>
      </dgm:prSet>
      <dgm:spPr/>
    </dgm:pt>
    <dgm:pt modelId="{D7B38F16-20CA-422C-8EC0-CD8CB8B50B64}" type="pres">
      <dgm:prSet presAssocID="{5889C279-B7D0-440E-9138-D7E3478BAB99}" presName="sibTrans" presStyleLbl="bgShp" presStyleIdx="0" presStyleCnt="1"/>
      <dgm:spPr/>
    </dgm:pt>
    <dgm:pt modelId="{9655BDA6-FF39-4736-B43D-43817E4EBCFF}" type="pres">
      <dgm:prSet presAssocID="{5889C279-B7D0-440E-9138-D7E3478BAB99}" presName="node2" presStyleLbl="node1" presStyleIdx="1" presStyleCnt="2">
        <dgm:presLayoutVars>
          <dgm:bulletEnabled val="1"/>
        </dgm:presLayoutVars>
      </dgm:prSet>
      <dgm:spPr/>
    </dgm:pt>
    <dgm:pt modelId="{763606E0-EA17-4C84-83DA-D1C71345506A}" type="pres">
      <dgm:prSet presAssocID="{5889C279-B7D0-440E-9138-D7E3478BAB99}" presName="sp1" presStyleCnt="0"/>
      <dgm:spPr/>
    </dgm:pt>
    <dgm:pt modelId="{DD27044B-425A-4F7A-B65C-7F8A895B9504}" type="pres">
      <dgm:prSet presAssocID="{5889C279-B7D0-440E-9138-D7E3478BAB99}" presName="sp2" presStyleCnt="0"/>
      <dgm:spPr/>
    </dgm:pt>
  </dgm:ptLst>
  <dgm:cxnLst>
    <dgm:cxn modelId="{3A9E0A02-0AC1-49DC-A377-23FD0AC5F859}" srcId="{5889C279-B7D0-440E-9138-D7E3478BAB99}" destId="{326F3149-26BD-495E-95F5-0A384332D000}" srcOrd="1" destOrd="0" parTransId="{7299C3C9-0056-44A1-80DF-7BDB88363FB3}" sibTransId="{43D7B69A-B1D8-466B-97B9-90E128EBEE3D}"/>
    <dgm:cxn modelId="{0F10305B-917D-44DB-B3E7-0018F9834027}" srcId="{5889C279-B7D0-440E-9138-D7E3478BAB99}" destId="{5DFA96A3-CBC2-403B-AAB9-658A584B31DE}" srcOrd="0" destOrd="0" parTransId="{2859D868-D137-4DD9-84E1-051E3BC3CBE3}" sibTransId="{69AC8CC7-C882-4A63-8A1D-630D491AD812}"/>
    <dgm:cxn modelId="{A46A5E85-253F-4280-9FCD-3D3D449B9F5C}" type="presOf" srcId="{5889C279-B7D0-440E-9138-D7E3478BAB99}" destId="{B7F3D824-31E2-4445-9DF3-3AC95042E568}" srcOrd="0" destOrd="0" presId="urn:microsoft.com/office/officeart/2005/8/layout/cycle3"/>
    <dgm:cxn modelId="{D6A1FCA9-3F7C-4023-B14A-0CD68D8EA54B}" type="presOf" srcId="{5DFA96A3-CBC2-403B-AAB9-658A584B31DE}" destId="{95240A4D-FACC-4BA2-94F1-B86D4B7A0217}" srcOrd="0" destOrd="0" presId="urn:microsoft.com/office/officeart/2005/8/layout/cycle3"/>
    <dgm:cxn modelId="{C5B4BBC8-663A-40D0-9E63-CB1832DFBB02}" type="presOf" srcId="{69AC8CC7-C882-4A63-8A1D-630D491AD812}" destId="{D7B38F16-20CA-422C-8EC0-CD8CB8B50B64}" srcOrd="0" destOrd="0" presId="urn:microsoft.com/office/officeart/2005/8/layout/cycle3"/>
    <dgm:cxn modelId="{0C4955E8-03F7-4A71-A08C-14115B94F74B}" type="presOf" srcId="{326F3149-26BD-495E-95F5-0A384332D000}" destId="{9655BDA6-FF39-4736-B43D-43817E4EBCFF}" srcOrd="0" destOrd="0" presId="urn:microsoft.com/office/officeart/2005/8/layout/cycle3"/>
    <dgm:cxn modelId="{EB0C27B8-D8AD-4E7A-A51D-61B22EF93505}" type="presParOf" srcId="{B7F3D824-31E2-4445-9DF3-3AC95042E568}" destId="{95240A4D-FACC-4BA2-94F1-B86D4B7A0217}" srcOrd="0" destOrd="0" presId="urn:microsoft.com/office/officeart/2005/8/layout/cycle3"/>
    <dgm:cxn modelId="{BDD6EDDE-B2CB-4A04-954D-21AB2DEB06EF}" type="presParOf" srcId="{B7F3D824-31E2-4445-9DF3-3AC95042E568}" destId="{D7B38F16-20CA-422C-8EC0-CD8CB8B50B64}" srcOrd="1" destOrd="0" presId="urn:microsoft.com/office/officeart/2005/8/layout/cycle3"/>
    <dgm:cxn modelId="{832A5316-8079-4E93-9105-55B128B35D95}" type="presParOf" srcId="{B7F3D824-31E2-4445-9DF3-3AC95042E568}" destId="{9655BDA6-FF39-4736-B43D-43817E4EBCFF}" srcOrd="2" destOrd="0" presId="urn:microsoft.com/office/officeart/2005/8/layout/cycle3"/>
    <dgm:cxn modelId="{AE871531-F665-4998-81E5-63713D99D2FF}" type="presParOf" srcId="{B7F3D824-31E2-4445-9DF3-3AC95042E568}" destId="{763606E0-EA17-4C84-83DA-D1C71345506A}" srcOrd="3" destOrd="0" presId="urn:microsoft.com/office/officeart/2005/8/layout/cycle3"/>
    <dgm:cxn modelId="{DD3B2818-306C-4A82-815F-4BE31913380F}" type="presParOf" srcId="{B7F3D824-31E2-4445-9DF3-3AC95042E568}" destId="{DD27044B-425A-4F7A-B65C-7F8A895B9504}" srcOrd="4"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4FA2DDB-C1D4-4226-9D91-26D2A9980436}"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US"/>
        </a:p>
      </dgm:t>
    </dgm:pt>
    <dgm:pt modelId="{F99E7D89-261C-411C-AD8D-39C012E7986B}">
      <dgm:prSet custT="1"/>
      <dgm:spPr/>
      <dgm:t>
        <a:bodyPr/>
        <a:lstStyle/>
        <a:p>
          <a:r>
            <a:rPr lang="en-US" sz="3000" dirty="0">
              <a:latin typeface="Calibri" panose="020F0502020204030204" pitchFamily="34" charset="0"/>
              <a:cs typeface="Calibri" panose="020F0502020204030204" pitchFamily="34" charset="0"/>
            </a:rPr>
            <a:t>CKD</a:t>
          </a:r>
        </a:p>
      </dgm:t>
    </dgm:pt>
    <dgm:pt modelId="{35200270-4A89-48A1-964E-B522D7EC901D}" type="parTrans" cxnId="{414A47E3-3077-44F3-89BB-BCFCC977915D}">
      <dgm:prSet/>
      <dgm:spPr/>
      <dgm:t>
        <a:bodyPr/>
        <a:lstStyle/>
        <a:p>
          <a:endParaRPr lang="en-US"/>
        </a:p>
      </dgm:t>
    </dgm:pt>
    <dgm:pt modelId="{DFCC8512-33EA-4EA9-A219-A90433EA551A}" type="sibTrans" cxnId="{414A47E3-3077-44F3-89BB-BCFCC977915D}">
      <dgm:prSet/>
      <dgm:spPr/>
      <dgm:t>
        <a:bodyPr/>
        <a:lstStyle/>
        <a:p>
          <a:endParaRPr lang="en-US"/>
        </a:p>
      </dgm:t>
    </dgm:pt>
    <dgm:pt modelId="{FD48F83B-7238-4706-8681-F071D1C5AB72}">
      <dgm:prSet phldrT="[Text]" custT="1"/>
      <dgm:spPr/>
      <dgm:t>
        <a:bodyPr/>
        <a:lstStyle/>
        <a:p>
          <a:r>
            <a:rPr lang="en-US" sz="2100" b="1" u="sng" dirty="0">
              <a:latin typeface="Calibri" panose="020F0502020204030204" pitchFamily="34" charset="0"/>
              <a:cs typeface="Calibri" panose="020F0502020204030204" pitchFamily="34" charset="0"/>
            </a:rPr>
            <a:t>Preferably</a:t>
          </a:r>
          <a:r>
            <a:rPr lang="en-US" sz="2100" b="0" dirty="0">
              <a:latin typeface="Calibri" panose="020F0502020204030204" pitchFamily="34" charset="0"/>
              <a:cs typeface="Calibri" panose="020F0502020204030204" pitchFamily="34" charset="0"/>
            </a:rPr>
            <a:t> SGLT2i with </a:t>
          </a:r>
          <a:r>
            <a:rPr lang="en-US" sz="2100" b="0" u="sng" dirty="0">
              <a:latin typeface="Calibri" panose="020F0502020204030204" pitchFamily="34" charset="0"/>
              <a:cs typeface="Calibri" panose="020F0502020204030204" pitchFamily="34" charset="0"/>
            </a:rPr>
            <a:t>primary evidence</a:t>
          </a:r>
          <a:r>
            <a:rPr lang="en-US" sz="2100" b="0" dirty="0">
              <a:latin typeface="Calibri" panose="020F0502020204030204" pitchFamily="34" charset="0"/>
              <a:cs typeface="Calibri" panose="020F0502020204030204" pitchFamily="34" charset="0"/>
            </a:rPr>
            <a:t> (eGFR &gt; 20 mL/min/1.73 m</a:t>
          </a:r>
          <a:r>
            <a:rPr lang="en-US" sz="2100" b="0" baseline="30000" dirty="0">
              <a:latin typeface="Calibri" panose="020F0502020204030204" pitchFamily="34" charset="0"/>
              <a:cs typeface="Calibri" panose="020F0502020204030204" pitchFamily="34" charset="0"/>
            </a:rPr>
            <a:t>2</a:t>
          </a:r>
          <a:r>
            <a:rPr lang="en-US" sz="2100" b="0" dirty="0">
              <a:latin typeface="Calibri" panose="020F0502020204030204" pitchFamily="34" charset="0"/>
              <a:cs typeface="Calibri" panose="020F0502020204030204" pitchFamily="34" charset="0"/>
            </a:rPr>
            <a:t> and continue until initiation of dialysis or transplantation)</a:t>
          </a:r>
          <a:endParaRPr lang="en-US" sz="2100" dirty="0">
            <a:latin typeface="Calibri" panose="020F0502020204030204" pitchFamily="34" charset="0"/>
            <a:cs typeface="Calibri" panose="020F0502020204030204" pitchFamily="34" charset="0"/>
          </a:endParaRPr>
        </a:p>
      </dgm:t>
    </dgm:pt>
    <dgm:pt modelId="{7E57B878-2143-4511-9D85-66571568CAEA}" type="parTrans" cxnId="{CD1B09DF-8435-4370-8A3E-20F8DF32F686}">
      <dgm:prSet/>
      <dgm:spPr/>
      <dgm:t>
        <a:bodyPr/>
        <a:lstStyle/>
        <a:p>
          <a:endParaRPr lang="en-US"/>
        </a:p>
      </dgm:t>
    </dgm:pt>
    <dgm:pt modelId="{6B59A9CB-1779-4346-BD2F-0CE85AF2D640}" type="sibTrans" cxnId="{CD1B09DF-8435-4370-8A3E-20F8DF32F686}">
      <dgm:prSet/>
      <dgm:spPr/>
      <dgm:t>
        <a:bodyPr/>
        <a:lstStyle/>
        <a:p>
          <a:endParaRPr lang="en-US"/>
        </a:p>
      </dgm:t>
    </dgm:pt>
    <dgm:pt modelId="{EA91DB63-FFBE-480D-833E-15FA648DF367}">
      <dgm:prSet phldrT="[Text]" custT="1"/>
      <dgm:spPr/>
      <dgm:t>
        <a:bodyPr/>
        <a:lstStyle/>
        <a:p>
          <a:r>
            <a:rPr lang="en-US" sz="2100" b="1" dirty="0">
              <a:latin typeface="Calibri" panose="020F0502020204030204" pitchFamily="34" charset="0"/>
              <a:cs typeface="Calibri" panose="020F0502020204030204" pitchFamily="34" charset="0"/>
            </a:rPr>
            <a:t>canagliflozin, dapagliflozin, empagliflozin</a:t>
          </a:r>
        </a:p>
      </dgm:t>
    </dgm:pt>
    <dgm:pt modelId="{86EA94C4-6249-476C-985F-210620368103}" type="parTrans" cxnId="{ADF54A31-0D1A-4C8F-8314-AC96BE319E8E}">
      <dgm:prSet/>
      <dgm:spPr/>
      <dgm:t>
        <a:bodyPr/>
        <a:lstStyle/>
        <a:p>
          <a:endParaRPr lang="en-US"/>
        </a:p>
      </dgm:t>
    </dgm:pt>
    <dgm:pt modelId="{5768914B-EEF4-47B8-A0F6-5DC55F5D99D0}" type="sibTrans" cxnId="{ADF54A31-0D1A-4C8F-8314-AC96BE319E8E}">
      <dgm:prSet/>
      <dgm:spPr/>
      <dgm:t>
        <a:bodyPr/>
        <a:lstStyle/>
        <a:p>
          <a:endParaRPr lang="en-US"/>
        </a:p>
      </dgm:t>
    </dgm:pt>
    <dgm:pt modelId="{B6E12E97-07E5-4293-B2E2-2D0261064A41}">
      <dgm:prSet phldrT="[Text]" custT="1"/>
      <dgm:spPr/>
      <dgm:t>
        <a:bodyPr/>
        <a:lstStyle/>
        <a:p>
          <a:r>
            <a:rPr lang="en-US" sz="2100" dirty="0">
              <a:latin typeface="Calibri" panose="020F0502020204030204" pitchFamily="34" charset="0"/>
              <a:cs typeface="Calibri" panose="020F0502020204030204" pitchFamily="34" charset="0"/>
            </a:rPr>
            <a:t>GLP-1 RA with </a:t>
          </a:r>
          <a:r>
            <a:rPr lang="en-US" sz="2100" u="sng" dirty="0">
              <a:latin typeface="Calibri" panose="020F0502020204030204" pitchFamily="34" charset="0"/>
              <a:cs typeface="Calibri" panose="020F0502020204030204" pitchFamily="34" charset="0"/>
            </a:rPr>
            <a:t>proven CVD benefit</a:t>
          </a:r>
          <a:r>
            <a:rPr lang="en-US" sz="2100" dirty="0">
              <a:latin typeface="Calibri" panose="020F0502020204030204" pitchFamily="34" charset="0"/>
              <a:cs typeface="Calibri" panose="020F0502020204030204" pitchFamily="34" charset="0"/>
            </a:rPr>
            <a:t> if SGLT2i contraindicated or not tolerated</a:t>
          </a:r>
        </a:p>
      </dgm:t>
    </dgm:pt>
    <dgm:pt modelId="{C8BEE2EC-154A-4249-9E53-477E7D3EC396}" type="parTrans" cxnId="{09514610-9394-456B-9BD1-D45FA31C8228}">
      <dgm:prSet/>
      <dgm:spPr/>
      <dgm:t>
        <a:bodyPr/>
        <a:lstStyle/>
        <a:p>
          <a:endParaRPr lang="en-US"/>
        </a:p>
      </dgm:t>
    </dgm:pt>
    <dgm:pt modelId="{D2052411-1E5E-4399-A648-A8AD46ACAEC6}" type="sibTrans" cxnId="{09514610-9394-456B-9BD1-D45FA31C8228}">
      <dgm:prSet/>
      <dgm:spPr/>
      <dgm:t>
        <a:bodyPr/>
        <a:lstStyle/>
        <a:p>
          <a:endParaRPr lang="en-US"/>
        </a:p>
      </dgm:t>
    </dgm:pt>
    <dgm:pt modelId="{A11A7B43-5E1E-457A-BF52-65D1335A7542}">
      <dgm:prSet phldrT="[Text]" custT="1"/>
      <dgm:spPr/>
      <dgm:t>
        <a:bodyPr/>
        <a:lstStyle/>
        <a:p>
          <a:r>
            <a:rPr lang="en-US" sz="2100" b="1" dirty="0">
              <a:latin typeface="Calibri" panose="020F0502020204030204" pitchFamily="34" charset="0"/>
              <a:cs typeface="Calibri" panose="020F0502020204030204" pitchFamily="34" charset="0"/>
            </a:rPr>
            <a:t>dulaglutide, liraglutide, semaglutide (subc.)</a:t>
          </a:r>
        </a:p>
      </dgm:t>
    </dgm:pt>
    <dgm:pt modelId="{28FDB395-64D3-445A-882B-1787378918F7}" type="parTrans" cxnId="{26DEEAC1-FFA1-44A1-A634-2A1B6FBE30FC}">
      <dgm:prSet/>
      <dgm:spPr/>
      <dgm:t>
        <a:bodyPr/>
        <a:lstStyle/>
        <a:p>
          <a:endParaRPr lang="en-US"/>
        </a:p>
      </dgm:t>
    </dgm:pt>
    <dgm:pt modelId="{CF9030C9-8FE1-4EFE-A559-76EBE3CE432C}" type="sibTrans" cxnId="{26DEEAC1-FFA1-44A1-A634-2A1B6FBE30FC}">
      <dgm:prSet/>
      <dgm:spPr/>
      <dgm:t>
        <a:bodyPr/>
        <a:lstStyle/>
        <a:p>
          <a:endParaRPr lang="en-US"/>
        </a:p>
      </dgm:t>
    </dgm:pt>
    <dgm:pt modelId="{868F2EBF-BFEF-4DA5-94DF-59FC1B3ABCCD}">
      <dgm:prSet custT="1"/>
      <dgm:spPr/>
      <dgm:t>
        <a:bodyPr/>
        <a:lstStyle/>
        <a:p>
          <a:r>
            <a:rPr lang="en-US" sz="3000" dirty="0">
              <a:latin typeface="Calibri" panose="020F0502020204030204" pitchFamily="34" charset="0"/>
              <a:cs typeface="Calibri" panose="020F0502020204030204" pitchFamily="34" charset="0"/>
            </a:rPr>
            <a:t>Maximally tolerated ACE inhibitor or ARB</a:t>
          </a:r>
        </a:p>
      </dgm:t>
    </dgm:pt>
    <dgm:pt modelId="{3D66BCF8-166C-4E23-8FBB-B5D6A43102FF}" type="parTrans" cxnId="{F22C1C09-47EE-41A6-AD8E-F59EB5108637}">
      <dgm:prSet/>
      <dgm:spPr/>
      <dgm:t>
        <a:bodyPr/>
        <a:lstStyle/>
        <a:p>
          <a:endParaRPr lang="en-US"/>
        </a:p>
      </dgm:t>
    </dgm:pt>
    <dgm:pt modelId="{87C7B157-E1B6-4BA2-9725-910FEC685861}" type="sibTrans" cxnId="{F22C1C09-47EE-41A6-AD8E-F59EB5108637}">
      <dgm:prSet/>
      <dgm:spPr/>
      <dgm:t>
        <a:bodyPr/>
        <a:lstStyle/>
        <a:p>
          <a:endParaRPr lang="en-US"/>
        </a:p>
      </dgm:t>
    </dgm:pt>
    <dgm:pt modelId="{F426B08E-43C8-414F-8573-3566F18F010E}" type="pres">
      <dgm:prSet presAssocID="{C4FA2DDB-C1D4-4226-9D91-26D2A9980436}" presName="Name0" presStyleCnt="0">
        <dgm:presLayoutVars>
          <dgm:chPref val="1"/>
          <dgm:dir/>
          <dgm:animOne val="branch"/>
          <dgm:animLvl val="lvl"/>
          <dgm:resizeHandles/>
        </dgm:presLayoutVars>
      </dgm:prSet>
      <dgm:spPr/>
    </dgm:pt>
    <dgm:pt modelId="{AFB47294-7FBA-4723-A094-7E6DEF5E8E7D}" type="pres">
      <dgm:prSet presAssocID="{F99E7D89-261C-411C-AD8D-39C012E7986B}" presName="vertOne" presStyleCnt="0"/>
      <dgm:spPr/>
    </dgm:pt>
    <dgm:pt modelId="{2EEF99A1-F150-4157-BF9E-5CA271C8C2EE}" type="pres">
      <dgm:prSet presAssocID="{F99E7D89-261C-411C-AD8D-39C012E7986B}" presName="txOne" presStyleLbl="node0" presStyleIdx="0" presStyleCnt="1" custScaleY="67762">
        <dgm:presLayoutVars>
          <dgm:chPref val="3"/>
        </dgm:presLayoutVars>
      </dgm:prSet>
      <dgm:spPr/>
    </dgm:pt>
    <dgm:pt modelId="{7682BE83-E444-41FC-818C-DD83C2B04D17}" type="pres">
      <dgm:prSet presAssocID="{F99E7D89-261C-411C-AD8D-39C012E7986B}" presName="parTransOne" presStyleCnt="0"/>
      <dgm:spPr/>
    </dgm:pt>
    <dgm:pt modelId="{BB9BC729-6268-4D08-90A7-CC414522784D}" type="pres">
      <dgm:prSet presAssocID="{F99E7D89-261C-411C-AD8D-39C012E7986B}" presName="horzOne" presStyleCnt="0"/>
      <dgm:spPr/>
    </dgm:pt>
    <dgm:pt modelId="{5EDD9AD2-4915-420C-859B-70A82EA382B1}" type="pres">
      <dgm:prSet presAssocID="{868F2EBF-BFEF-4DA5-94DF-59FC1B3ABCCD}" presName="vertTwo" presStyleCnt="0"/>
      <dgm:spPr/>
    </dgm:pt>
    <dgm:pt modelId="{EDAB3578-CE69-43FF-9BE0-2B19C607B2A9}" type="pres">
      <dgm:prSet presAssocID="{868F2EBF-BFEF-4DA5-94DF-59FC1B3ABCCD}" presName="txTwo" presStyleLbl="node2" presStyleIdx="0" presStyleCnt="1" custScaleY="62950">
        <dgm:presLayoutVars>
          <dgm:chPref val="3"/>
        </dgm:presLayoutVars>
      </dgm:prSet>
      <dgm:spPr/>
    </dgm:pt>
    <dgm:pt modelId="{168259FD-02E5-47F3-8BFA-A571B429FF59}" type="pres">
      <dgm:prSet presAssocID="{868F2EBF-BFEF-4DA5-94DF-59FC1B3ABCCD}" presName="parTransTwo" presStyleCnt="0"/>
      <dgm:spPr/>
    </dgm:pt>
    <dgm:pt modelId="{F031A18B-DC27-4C77-A6FD-944A1CB201AC}" type="pres">
      <dgm:prSet presAssocID="{868F2EBF-BFEF-4DA5-94DF-59FC1B3ABCCD}" presName="horzTwo" presStyleCnt="0"/>
      <dgm:spPr/>
    </dgm:pt>
    <dgm:pt modelId="{98087897-78DB-41D4-8833-AAB1A5AFA2D7}" type="pres">
      <dgm:prSet presAssocID="{FD48F83B-7238-4706-8681-F071D1C5AB72}" presName="vertThree" presStyleCnt="0"/>
      <dgm:spPr/>
    </dgm:pt>
    <dgm:pt modelId="{665978C5-CB5B-4569-868C-502054503CC4}" type="pres">
      <dgm:prSet presAssocID="{FD48F83B-7238-4706-8681-F071D1C5AB72}" presName="txThree" presStyleLbl="node3" presStyleIdx="0" presStyleCnt="2">
        <dgm:presLayoutVars>
          <dgm:chPref val="3"/>
        </dgm:presLayoutVars>
      </dgm:prSet>
      <dgm:spPr/>
    </dgm:pt>
    <dgm:pt modelId="{F8E279C4-73E3-4225-9ADC-EEC9FBEB8FE0}" type="pres">
      <dgm:prSet presAssocID="{FD48F83B-7238-4706-8681-F071D1C5AB72}" presName="parTransThree" presStyleCnt="0"/>
      <dgm:spPr/>
    </dgm:pt>
    <dgm:pt modelId="{F6953C6F-D2BB-41BB-A7FC-ED793E5F41D1}" type="pres">
      <dgm:prSet presAssocID="{FD48F83B-7238-4706-8681-F071D1C5AB72}" presName="horzThree" presStyleCnt="0"/>
      <dgm:spPr/>
    </dgm:pt>
    <dgm:pt modelId="{45CEE5E2-F686-4944-86E9-3ED763785261}" type="pres">
      <dgm:prSet presAssocID="{EA91DB63-FFBE-480D-833E-15FA648DF367}" presName="vertFour" presStyleCnt="0">
        <dgm:presLayoutVars>
          <dgm:chPref val="3"/>
        </dgm:presLayoutVars>
      </dgm:prSet>
      <dgm:spPr/>
    </dgm:pt>
    <dgm:pt modelId="{3A277122-F284-448C-AFC5-3461B457AB73}" type="pres">
      <dgm:prSet presAssocID="{EA91DB63-FFBE-480D-833E-15FA648DF367}" presName="txFour" presStyleLbl="node4" presStyleIdx="0" presStyleCnt="2">
        <dgm:presLayoutVars>
          <dgm:chPref val="3"/>
        </dgm:presLayoutVars>
      </dgm:prSet>
      <dgm:spPr/>
    </dgm:pt>
    <dgm:pt modelId="{38269D45-8E51-42E7-A8C6-161E7E6E5EC9}" type="pres">
      <dgm:prSet presAssocID="{EA91DB63-FFBE-480D-833E-15FA648DF367}" presName="horzFour" presStyleCnt="0"/>
      <dgm:spPr/>
    </dgm:pt>
    <dgm:pt modelId="{A44C6097-BE9E-42B0-84B7-38F7729D2FDF}" type="pres">
      <dgm:prSet presAssocID="{6B59A9CB-1779-4346-BD2F-0CE85AF2D640}" presName="sibSpaceThree" presStyleCnt="0"/>
      <dgm:spPr/>
    </dgm:pt>
    <dgm:pt modelId="{9DD12BF1-B476-4EE6-85DC-2329AAFD45B7}" type="pres">
      <dgm:prSet presAssocID="{B6E12E97-07E5-4293-B2E2-2D0261064A41}" presName="vertThree" presStyleCnt="0"/>
      <dgm:spPr/>
    </dgm:pt>
    <dgm:pt modelId="{FC4E9570-9DB5-4DE6-A86F-C0325AD89E6B}" type="pres">
      <dgm:prSet presAssocID="{B6E12E97-07E5-4293-B2E2-2D0261064A41}" presName="txThree" presStyleLbl="node3" presStyleIdx="1" presStyleCnt="2">
        <dgm:presLayoutVars>
          <dgm:chPref val="3"/>
        </dgm:presLayoutVars>
      </dgm:prSet>
      <dgm:spPr/>
    </dgm:pt>
    <dgm:pt modelId="{440E8B71-1B55-49D2-B966-96AA4735A70A}" type="pres">
      <dgm:prSet presAssocID="{B6E12E97-07E5-4293-B2E2-2D0261064A41}" presName="parTransThree" presStyleCnt="0"/>
      <dgm:spPr/>
    </dgm:pt>
    <dgm:pt modelId="{9FC27D01-BD58-42D1-B827-0BBCD6CF7B72}" type="pres">
      <dgm:prSet presAssocID="{B6E12E97-07E5-4293-B2E2-2D0261064A41}" presName="horzThree" presStyleCnt="0"/>
      <dgm:spPr/>
    </dgm:pt>
    <dgm:pt modelId="{D39EA5BF-D61B-43BE-AF8B-2868A4665137}" type="pres">
      <dgm:prSet presAssocID="{A11A7B43-5E1E-457A-BF52-65D1335A7542}" presName="vertFour" presStyleCnt="0">
        <dgm:presLayoutVars>
          <dgm:chPref val="3"/>
        </dgm:presLayoutVars>
      </dgm:prSet>
      <dgm:spPr/>
    </dgm:pt>
    <dgm:pt modelId="{48C6912C-AC0C-434F-B37D-82024656A719}" type="pres">
      <dgm:prSet presAssocID="{A11A7B43-5E1E-457A-BF52-65D1335A7542}" presName="txFour" presStyleLbl="node4" presStyleIdx="1" presStyleCnt="2">
        <dgm:presLayoutVars>
          <dgm:chPref val="3"/>
        </dgm:presLayoutVars>
      </dgm:prSet>
      <dgm:spPr/>
    </dgm:pt>
    <dgm:pt modelId="{011242D3-FC5A-4EDA-B7F6-32E8E7AD9D38}" type="pres">
      <dgm:prSet presAssocID="{A11A7B43-5E1E-457A-BF52-65D1335A7542}" presName="horzFour" presStyleCnt="0"/>
      <dgm:spPr/>
    </dgm:pt>
  </dgm:ptLst>
  <dgm:cxnLst>
    <dgm:cxn modelId="{F22C1C09-47EE-41A6-AD8E-F59EB5108637}" srcId="{F99E7D89-261C-411C-AD8D-39C012E7986B}" destId="{868F2EBF-BFEF-4DA5-94DF-59FC1B3ABCCD}" srcOrd="0" destOrd="0" parTransId="{3D66BCF8-166C-4E23-8FBB-B5D6A43102FF}" sibTransId="{87C7B157-E1B6-4BA2-9725-910FEC685861}"/>
    <dgm:cxn modelId="{09514610-9394-456B-9BD1-D45FA31C8228}" srcId="{868F2EBF-BFEF-4DA5-94DF-59FC1B3ABCCD}" destId="{B6E12E97-07E5-4293-B2E2-2D0261064A41}" srcOrd="1" destOrd="0" parTransId="{C8BEE2EC-154A-4249-9E53-477E7D3EC396}" sibTransId="{D2052411-1E5E-4399-A648-A8AD46ACAEC6}"/>
    <dgm:cxn modelId="{5D942A16-35C6-4F99-A4A3-E591210505D6}" type="presOf" srcId="{FD48F83B-7238-4706-8681-F071D1C5AB72}" destId="{665978C5-CB5B-4569-868C-502054503CC4}" srcOrd="0" destOrd="0" presId="urn:microsoft.com/office/officeart/2005/8/layout/hierarchy4"/>
    <dgm:cxn modelId="{ADF54A31-0D1A-4C8F-8314-AC96BE319E8E}" srcId="{FD48F83B-7238-4706-8681-F071D1C5AB72}" destId="{EA91DB63-FFBE-480D-833E-15FA648DF367}" srcOrd="0" destOrd="0" parTransId="{86EA94C4-6249-476C-985F-210620368103}" sibTransId="{5768914B-EEF4-47B8-A0F6-5DC55F5D99D0}"/>
    <dgm:cxn modelId="{E9B8D059-9C09-4013-A3FF-05B8D1CEB14E}" type="presOf" srcId="{C4FA2DDB-C1D4-4226-9D91-26D2A9980436}" destId="{F426B08E-43C8-414F-8573-3566F18F010E}" srcOrd="0" destOrd="0" presId="urn:microsoft.com/office/officeart/2005/8/layout/hierarchy4"/>
    <dgm:cxn modelId="{66E8147F-9D77-478A-AEFD-AA9B645BBDAF}" type="presOf" srcId="{A11A7B43-5E1E-457A-BF52-65D1335A7542}" destId="{48C6912C-AC0C-434F-B37D-82024656A719}" srcOrd="0" destOrd="0" presId="urn:microsoft.com/office/officeart/2005/8/layout/hierarchy4"/>
    <dgm:cxn modelId="{7AADEE88-9399-4A66-9FEC-0A5B4F767DA0}" type="presOf" srcId="{EA91DB63-FFBE-480D-833E-15FA648DF367}" destId="{3A277122-F284-448C-AFC5-3461B457AB73}" srcOrd="0" destOrd="0" presId="urn:microsoft.com/office/officeart/2005/8/layout/hierarchy4"/>
    <dgm:cxn modelId="{EAEBC29A-A2FB-431C-B566-CB452F9C8D00}" type="presOf" srcId="{868F2EBF-BFEF-4DA5-94DF-59FC1B3ABCCD}" destId="{EDAB3578-CE69-43FF-9BE0-2B19C607B2A9}" srcOrd="0" destOrd="0" presId="urn:microsoft.com/office/officeart/2005/8/layout/hierarchy4"/>
    <dgm:cxn modelId="{33AEE4B9-39DB-4B38-A09E-441711F9F39B}" type="presOf" srcId="{F99E7D89-261C-411C-AD8D-39C012E7986B}" destId="{2EEF99A1-F150-4157-BF9E-5CA271C8C2EE}" srcOrd="0" destOrd="0" presId="urn:microsoft.com/office/officeart/2005/8/layout/hierarchy4"/>
    <dgm:cxn modelId="{26DEEAC1-FFA1-44A1-A634-2A1B6FBE30FC}" srcId="{B6E12E97-07E5-4293-B2E2-2D0261064A41}" destId="{A11A7B43-5E1E-457A-BF52-65D1335A7542}" srcOrd="0" destOrd="0" parTransId="{28FDB395-64D3-445A-882B-1787378918F7}" sibTransId="{CF9030C9-8FE1-4EFE-A559-76EBE3CE432C}"/>
    <dgm:cxn modelId="{CD1B09DF-8435-4370-8A3E-20F8DF32F686}" srcId="{868F2EBF-BFEF-4DA5-94DF-59FC1B3ABCCD}" destId="{FD48F83B-7238-4706-8681-F071D1C5AB72}" srcOrd="0" destOrd="0" parTransId="{7E57B878-2143-4511-9D85-66571568CAEA}" sibTransId="{6B59A9CB-1779-4346-BD2F-0CE85AF2D640}"/>
    <dgm:cxn modelId="{414A47E3-3077-44F3-89BB-BCFCC977915D}" srcId="{C4FA2DDB-C1D4-4226-9D91-26D2A9980436}" destId="{F99E7D89-261C-411C-AD8D-39C012E7986B}" srcOrd="0" destOrd="0" parTransId="{35200270-4A89-48A1-964E-B522D7EC901D}" sibTransId="{DFCC8512-33EA-4EA9-A219-A90433EA551A}"/>
    <dgm:cxn modelId="{F852FDEE-A3F9-4F8E-A9E3-5412FA86CE98}" type="presOf" srcId="{B6E12E97-07E5-4293-B2E2-2D0261064A41}" destId="{FC4E9570-9DB5-4DE6-A86F-C0325AD89E6B}" srcOrd="0" destOrd="0" presId="urn:microsoft.com/office/officeart/2005/8/layout/hierarchy4"/>
    <dgm:cxn modelId="{CFBB6A53-8E31-45A1-869A-A566C8C7353C}" type="presParOf" srcId="{F426B08E-43C8-414F-8573-3566F18F010E}" destId="{AFB47294-7FBA-4723-A094-7E6DEF5E8E7D}" srcOrd="0" destOrd="0" presId="urn:microsoft.com/office/officeart/2005/8/layout/hierarchy4"/>
    <dgm:cxn modelId="{55E12EE0-BD4D-447B-8975-6E62CC1A21CF}" type="presParOf" srcId="{AFB47294-7FBA-4723-A094-7E6DEF5E8E7D}" destId="{2EEF99A1-F150-4157-BF9E-5CA271C8C2EE}" srcOrd="0" destOrd="0" presId="urn:microsoft.com/office/officeart/2005/8/layout/hierarchy4"/>
    <dgm:cxn modelId="{E012218F-545B-47D9-AB1A-097FA14ABAA0}" type="presParOf" srcId="{AFB47294-7FBA-4723-A094-7E6DEF5E8E7D}" destId="{7682BE83-E444-41FC-818C-DD83C2B04D17}" srcOrd="1" destOrd="0" presId="urn:microsoft.com/office/officeart/2005/8/layout/hierarchy4"/>
    <dgm:cxn modelId="{524418D4-E2BF-4E7A-96D6-65A0024DD0E5}" type="presParOf" srcId="{AFB47294-7FBA-4723-A094-7E6DEF5E8E7D}" destId="{BB9BC729-6268-4D08-90A7-CC414522784D}" srcOrd="2" destOrd="0" presId="urn:microsoft.com/office/officeart/2005/8/layout/hierarchy4"/>
    <dgm:cxn modelId="{E8712DFB-847F-4AA5-9033-736511F0969F}" type="presParOf" srcId="{BB9BC729-6268-4D08-90A7-CC414522784D}" destId="{5EDD9AD2-4915-420C-859B-70A82EA382B1}" srcOrd="0" destOrd="0" presId="urn:microsoft.com/office/officeart/2005/8/layout/hierarchy4"/>
    <dgm:cxn modelId="{B9130737-A380-465B-B063-29EBE4797441}" type="presParOf" srcId="{5EDD9AD2-4915-420C-859B-70A82EA382B1}" destId="{EDAB3578-CE69-43FF-9BE0-2B19C607B2A9}" srcOrd="0" destOrd="0" presId="urn:microsoft.com/office/officeart/2005/8/layout/hierarchy4"/>
    <dgm:cxn modelId="{C93FD837-65D4-4EAA-82D4-C902CED45641}" type="presParOf" srcId="{5EDD9AD2-4915-420C-859B-70A82EA382B1}" destId="{168259FD-02E5-47F3-8BFA-A571B429FF59}" srcOrd="1" destOrd="0" presId="urn:microsoft.com/office/officeart/2005/8/layout/hierarchy4"/>
    <dgm:cxn modelId="{CFCA686B-BEF4-4EE7-AB0A-292538DC8755}" type="presParOf" srcId="{5EDD9AD2-4915-420C-859B-70A82EA382B1}" destId="{F031A18B-DC27-4C77-A6FD-944A1CB201AC}" srcOrd="2" destOrd="0" presId="urn:microsoft.com/office/officeart/2005/8/layout/hierarchy4"/>
    <dgm:cxn modelId="{329367B2-8B75-4E40-984B-90B7CA0B8D6A}" type="presParOf" srcId="{F031A18B-DC27-4C77-A6FD-944A1CB201AC}" destId="{98087897-78DB-41D4-8833-AAB1A5AFA2D7}" srcOrd="0" destOrd="0" presId="urn:microsoft.com/office/officeart/2005/8/layout/hierarchy4"/>
    <dgm:cxn modelId="{61027806-740B-43CF-9415-7E83F14088CA}" type="presParOf" srcId="{98087897-78DB-41D4-8833-AAB1A5AFA2D7}" destId="{665978C5-CB5B-4569-868C-502054503CC4}" srcOrd="0" destOrd="0" presId="urn:microsoft.com/office/officeart/2005/8/layout/hierarchy4"/>
    <dgm:cxn modelId="{CBC1776B-7583-4BB4-BFC2-A495C4C6F665}" type="presParOf" srcId="{98087897-78DB-41D4-8833-AAB1A5AFA2D7}" destId="{F8E279C4-73E3-4225-9ADC-EEC9FBEB8FE0}" srcOrd="1" destOrd="0" presId="urn:microsoft.com/office/officeart/2005/8/layout/hierarchy4"/>
    <dgm:cxn modelId="{9D047FB2-9BB9-4616-B35D-03A7EDF550B6}" type="presParOf" srcId="{98087897-78DB-41D4-8833-AAB1A5AFA2D7}" destId="{F6953C6F-D2BB-41BB-A7FC-ED793E5F41D1}" srcOrd="2" destOrd="0" presId="urn:microsoft.com/office/officeart/2005/8/layout/hierarchy4"/>
    <dgm:cxn modelId="{C2A486F8-9980-492D-B19D-442CF05D0C40}" type="presParOf" srcId="{F6953C6F-D2BB-41BB-A7FC-ED793E5F41D1}" destId="{45CEE5E2-F686-4944-86E9-3ED763785261}" srcOrd="0" destOrd="0" presId="urn:microsoft.com/office/officeart/2005/8/layout/hierarchy4"/>
    <dgm:cxn modelId="{67B63AD5-0D15-4D64-A3C2-D81500DB5034}" type="presParOf" srcId="{45CEE5E2-F686-4944-86E9-3ED763785261}" destId="{3A277122-F284-448C-AFC5-3461B457AB73}" srcOrd="0" destOrd="0" presId="urn:microsoft.com/office/officeart/2005/8/layout/hierarchy4"/>
    <dgm:cxn modelId="{A32AF426-DB41-43FD-9721-3AD6F7AD030C}" type="presParOf" srcId="{45CEE5E2-F686-4944-86E9-3ED763785261}" destId="{38269D45-8E51-42E7-A8C6-161E7E6E5EC9}" srcOrd="1" destOrd="0" presId="urn:microsoft.com/office/officeart/2005/8/layout/hierarchy4"/>
    <dgm:cxn modelId="{A1AB94CA-32DB-43C2-A9F7-843B1507C5DC}" type="presParOf" srcId="{F031A18B-DC27-4C77-A6FD-944A1CB201AC}" destId="{A44C6097-BE9E-42B0-84B7-38F7729D2FDF}" srcOrd="1" destOrd="0" presId="urn:microsoft.com/office/officeart/2005/8/layout/hierarchy4"/>
    <dgm:cxn modelId="{CCB58A48-7D6B-46BF-9D36-47172C847345}" type="presParOf" srcId="{F031A18B-DC27-4C77-A6FD-944A1CB201AC}" destId="{9DD12BF1-B476-4EE6-85DC-2329AAFD45B7}" srcOrd="2" destOrd="0" presId="urn:microsoft.com/office/officeart/2005/8/layout/hierarchy4"/>
    <dgm:cxn modelId="{BECDC157-E27E-4CD4-961A-0EFCDF44D092}" type="presParOf" srcId="{9DD12BF1-B476-4EE6-85DC-2329AAFD45B7}" destId="{FC4E9570-9DB5-4DE6-A86F-C0325AD89E6B}" srcOrd="0" destOrd="0" presId="urn:microsoft.com/office/officeart/2005/8/layout/hierarchy4"/>
    <dgm:cxn modelId="{CC7DC5A6-DCE7-44BE-B88F-B7194768756B}" type="presParOf" srcId="{9DD12BF1-B476-4EE6-85DC-2329AAFD45B7}" destId="{440E8B71-1B55-49D2-B966-96AA4735A70A}" srcOrd="1" destOrd="0" presId="urn:microsoft.com/office/officeart/2005/8/layout/hierarchy4"/>
    <dgm:cxn modelId="{B9915263-8CBD-4431-9FDD-0D0369CD7F05}" type="presParOf" srcId="{9DD12BF1-B476-4EE6-85DC-2329AAFD45B7}" destId="{9FC27D01-BD58-42D1-B827-0BBCD6CF7B72}" srcOrd="2" destOrd="0" presId="urn:microsoft.com/office/officeart/2005/8/layout/hierarchy4"/>
    <dgm:cxn modelId="{BCB97B97-0616-4FA8-A035-516C68517D51}" type="presParOf" srcId="{9FC27D01-BD58-42D1-B827-0BBCD6CF7B72}" destId="{D39EA5BF-D61B-43BE-AF8B-2868A4665137}" srcOrd="0" destOrd="0" presId="urn:microsoft.com/office/officeart/2005/8/layout/hierarchy4"/>
    <dgm:cxn modelId="{87B34903-B55E-4FD2-94C5-D7D3F7F91A58}" type="presParOf" srcId="{D39EA5BF-D61B-43BE-AF8B-2868A4665137}" destId="{48C6912C-AC0C-434F-B37D-82024656A719}" srcOrd="0" destOrd="0" presId="urn:microsoft.com/office/officeart/2005/8/layout/hierarchy4"/>
    <dgm:cxn modelId="{1541DC36-E97B-4675-B1BA-700673D98C10}" type="presParOf" srcId="{D39EA5BF-D61B-43BE-AF8B-2868A4665137}" destId="{011242D3-FC5A-4EDA-B7F6-32E8E7AD9D3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889C279-B7D0-440E-9138-D7E3478BAB99}"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n-US"/>
        </a:p>
      </dgm:t>
    </dgm:pt>
    <dgm:pt modelId="{5DFA96A3-CBC2-403B-AAB9-658A584B31DE}">
      <dgm:prSet phldrT="[Text]"/>
      <dgm:spPr/>
      <dgm:t>
        <a:bodyPr/>
        <a:lstStyle/>
        <a:p>
          <a:r>
            <a:rPr lang="en-US" b="1" u="sng" dirty="0">
              <a:latin typeface="Calibri" panose="020F0502020204030204" pitchFamily="34" charset="0"/>
              <a:cs typeface="Calibri" panose="020F0502020204030204" pitchFamily="34" charset="0"/>
            </a:rPr>
            <a:t>REASSESS</a:t>
          </a:r>
          <a:endParaRPr lang="en-US" dirty="0"/>
        </a:p>
      </dgm:t>
    </dgm:pt>
    <dgm:pt modelId="{2859D868-D137-4DD9-84E1-051E3BC3CBE3}" type="parTrans" cxnId="{0F10305B-917D-44DB-B3E7-0018F9834027}">
      <dgm:prSet/>
      <dgm:spPr/>
      <dgm:t>
        <a:bodyPr/>
        <a:lstStyle/>
        <a:p>
          <a:endParaRPr lang="en-US"/>
        </a:p>
      </dgm:t>
    </dgm:pt>
    <dgm:pt modelId="{69AC8CC7-C882-4A63-8A1D-630D491AD812}" type="sibTrans" cxnId="{0F10305B-917D-44DB-B3E7-0018F9834027}">
      <dgm:prSet/>
      <dgm:spPr/>
      <dgm:t>
        <a:bodyPr/>
        <a:lstStyle/>
        <a:p>
          <a:endParaRPr lang="en-US"/>
        </a:p>
      </dgm:t>
    </dgm:pt>
    <dgm:pt modelId="{326F3149-26BD-495E-95F5-0A384332D000}">
      <dgm:prSet phldrT="[Text]"/>
      <dgm:spPr/>
      <dgm:t>
        <a:bodyPr/>
        <a:lstStyle/>
        <a:p>
          <a:r>
            <a:rPr lang="en-US" b="1" u="sng" dirty="0">
              <a:latin typeface="Calibri" panose="020F0502020204030204" pitchFamily="34" charset="0"/>
              <a:cs typeface="Calibri" panose="020F0502020204030204" pitchFamily="34" charset="0"/>
            </a:rPr>
            <a:t>MODIFY</a:t>
          </a:r>
          <a:endParaRPr lang="en-US" dirty="0"/>
        </a:p>
      </dgm:t>
    </dgm:pt>
    <dgm:pt modelId="{7299C3C9-0056-44A1-80DF-7BDB88363FB3}" type="parTrans" cxnId="{3A9E0A02-0AC1-49DC-A377-23FD0AC5F859}">
      <dgm:prSet/>
      <dgm:spPr/>
      <dgm:t>
        <a:bodyPr/>
        <a:lstStyle/>
        <a:p>
          <a:endParaRPr lang="en-US"/>
        </a:p>
      </dgm:t>
    </dgm:pt>
    <dgm:pt modelId="{43D7B69A-B1D8-466B-97B9-90E128EBEE3D}" type="sibTrans" cxnId="{3A9E0A02-0AC1-49DC-A377-23FD0AC5F859}">
      <dgm:prSet/>
      <dgm:spPr/>
      <dgm:t>
        <a:bodyPr/>
        <a:lstStyle/>
        <a:p>
          <a:endParaRPr lang="en-US"/>
        </a:p>
      </dgm:t>
    </dgm:pt>
    <dgm:pt modelId="{B7F3D824-31E2-4445-9DF3-3AC95042E568}" type="pres">
      <dgm:prSet presAssocID="{5889C279-B7D0-440E-9138-D7E3478BAB99}" presName="Name0" presStyleCnt="0">
        <dgm:presLayoutVars>
          <dgm:dir/>
          <dgm:resizeHandles val="exact"/>
        </dgm:presLayoutVars>
      </dgm:prSet>
      <dgm:spPr/>
    </dgm:pt>
    <dgm:pt modelId="{95240A4D-FACC-4BA2-94F1-B86D4B7A0217}" type="pres">
      <dgm:prSet presAssocID="{5889C279-B7D0-440E-9138-D7E3478BAB99}" presName="node1" presStyleLbl="node1" presStyleIdx="0" presStyleCnt="2">
        <dgm:presLayoutVars>
          <dgm:bulletEnabled val="1"/>
        </dgm:presLayoutVars>
      </dgm:prSet>
      <dgm:spPr/>
    </dgm:pt>
    <dgm:pt modelId="{D7B38F16-20CA-422C-8EC0-CD8CB8B50B64}" type="pres">
      <dgm:prSet presAssocID="{5889C279-B7D0-440E-9138-D7E3478BAB99}" presName="sibTrans" presStyleLbl="bgShp" presStyleIdx="0" presStyleCnt="1"/>
      <dgm:spPr/>
    </dgm:pt>
    <dgm:pt modelId="{9655BDA6-FF39-4736-B43D-43817E4EBCFF}" type="pres">
      <dgm:prSet presAssocID="{5889C279-B7D0-440E-9138-D7E3478BAB99}" presName="node2" presStyleLbl="node1" presStyleIdx="1" presStyleCnt="2">
        <dgm:presLayoutVars>
          <dgm:bulletEnabled val="1"/>
        </dgm:presLayoutVars>
      </dgm:prSet>
      <dgm:spPr/>
    </dgm:pt>
    <dgm:pt modelId="{763606E0-EA17-4C84-83DA-D1C71345506A}" type="pres">
      <dgm:prSet presAssocID="{5889C279-B7D0-440E-9138-D7E3478BAB99}" presName="sp1" presStyleCnt="0"/>
      <dgm:spPr/>
    </dgm:pt>
    <dgm:pt modelId="{DD27044B-425A-4F7A-B65C-7F8A895B9504}" type="pres">
      <dgm:prSet presAssocID="{5889C279-B7D0-440E-9138-D7E3478BAB99}" presName="sp2" presStyleCnt="0"/>
      <dgm:spPr/>
    </dgm:pt>
  </dgm:ptLst>
  <dgm:cxnLst>
    <dgm:cxn modelId="{3A9E0A02-0AC1-49DC-A377-23FD0AC5F859}" srcId="{5889C279-B7D0-440E-9138-D7E3478BAB99}" destId="{326F3149-26BD-495E-95F5-0A384332D000}" srcOrd="1" destOrd="0" parTransId="{7299C3C9-0056-44A1-80DF-7BDB88363FB3}" sibTransId="{43D7B69A-B1D8-466B-97B9-90E128EBEE3D}"/>
    <dgm:cxn modelId="{0F10305B-917D-44DB-B3E7-0018F9834027}" srcId="{5889C279-B7D0-440E-9138-D7E3478BAB99}" destId="{5DFA96A3-CBC2-403B-AAB9-658A584B31DE}" srcOrd="0" destOrd="0" parTransId="{2859D868-D137-4DD9-84E1-051E3BC3CBE3}" sibTransId="{69AC8CC7-C882-4A63-8A1D-630D491AD812}"/>
    <dgm:cxn modelId="{A46A5E85-253F-4280-9FCD-3D3D449B9F5C}" type="presOf" srcId="{5889C279-B7D0-440E-9138-D7E3478BAB99}" destId="{B7F3D824-31E2-4445-9DF3-3AC95042E568}" srcOrd="0" destOrd="0" presId="urn:microsoft.com/office/officeart/2005/8/layout/cycle3"/>
    <dgm:cxn modelId="{D6A1FCA9-3F7C-4023-B14A-0CD68D8EA54B}" type="presOf" srcId="{5DFA96A3-CBC2-403B-AAB9-658A584B31DE}" destId="{95240A4D-FACC-4BA2-94F1-B86D4B7A0217}" srcOrd="0" destOrd="0" presId="urn:microsoft.com/office/officeart/2005/8/layout/cycle3"/>
    <dgm:cxn modelId="{C5B4BBC8-663A-40D0-9E63-CB1832DFBB02}" type="presOf" srcId="{69AC8CC7-C882-4A63-8A1D-630D491AD812}" destId="{D7B38F16-20CA-422C-8EC0-CD8CB8B50B64}" srcOrd="0" destOrd="0" presId="urn:microsoft.com/office/officeart/2005/8/layout/cycle3"/>
    <dgm:cxn modelId="{0C4955E8-03F7-4A71-A08C-14115B94F74B}" type="presOf" srcId="{326F3149-26BD-495E-95F5-0A384332D000}" destId="{9655BDA6-FF39-4736-B43D-43817E4EBCFF}" srcOrd="0" destOrd="0" presId="urn:microsoft.com/office/officeart/2005/8/layout/cycle3"/>
    <dgm:cxn modelId="{EB0C27B8-D8AD-4E7A-A51D-61B22EF93505}" type="presParOf" srcId="{B7F3D824-31E2-4445-9DF3-3AC95042E568}" destId="{95240A4D-FACC-4BA2-94F1-B86D4B7A0217}" srcOrd="0" destOrd="0" presId="urn:microsoft.com/office/officeart/2005/8/layout/cycle3"/>
    <dgm:cxn modelId="{BDD6EDDE-B2CB-4A04-954D-21AB2DEB06EF}" type="presParOf" srcId="{B7F3D824-31E2-4445-9DF3-3AC95042E568}" destId="{D7B38F16-20CA-422C-8EC0-CD8CB8B50B64}" srcOrd="1" destOrd="0" presId="urn:microsoft.com/office/officeart/2005/8/layout/cycle3"/>
    <dgm:cxn modelId="{832A5316-8079-4E93-9105-55B128B35D95}" type="presParOf" srcId="{B7F3D824-31E2-4445-9DF3-3AC95042E568}" destId="{9655BDA6-FF39-4736-B43D-43817E4EBCFF}" srcOrd="2" destOrd="0" presId="urn:microsoft.com/office/officeart/2005/8/layout/cycle3"/>
    <dgm:cxn modelId="{AE871531-F665-4998-81E5-63713D99D2FF}" type="presParOf" srcId="{B7F3D824-31E2-4445-9DF3-3AC95042E568}" destId="{763606E0-EA17-4C84-83DA-D1C71345506A}" srcOrd="3" destOrd="0" presId="urn:microsoft.com/office/officeart/2005/8/layout/cycle3"/>
    <dgm:cxn modelId="{DD3B2818-306C-4A82-815F-4BE31913380F}" type="presParOf" srcId="{B7F3D824-31E2-4445-9DF3-3AC95042E568}" destId="{DD27044B-425A-4F7A-B65C-7F8A895B9504}" srcOrd="4"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4FA2DDB-C1D4-4226-9D91-26D2A9980436}"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US"/>
        </a:p>
      </dgm:t>
    </dgm:pt>
    <dgm:pt modelId="{F99E7D89-261C-411C-AD8D-39C012E7986B}">
      <dgm:prSet custT="1"/>
      <dgm:spPr/>
      <dgm:t>
        <a:bodyPr/>
        <a:lstStyle/>
        <a:p>
          <a:r>
            <a:rPr lang="en-US" sz="3000" dirty="0">
              <a:latin typeface="Calibri" panose="020F0502020204030204" pitchFamily="34" charset="0"/>
              <a:cs typeface="Calibri" panose="020F0502020204030204" pitchFamily="34" charset="0"/>
            </a:rPr>
            <a:t>Person-centered approach that provides efficacy towards achievement and maintenance of desired goals</a:t>
          </a:r>
        </a:p>
      </dgm:t>
    </dgm:pt>
    <dgm:pt modelId="{35200270-4A89-48A1-964E-B522D7EC901D}" type="parTrans" cxnId="{414A47E3-3077-44F3-89BB-BCFCC977915D}">
      <dgm:prSet/>
      <dgm:spPr/>
      <dgm:t>
        <a:bodyPr/>
        <a:lstStyle/>
        <a:p>
          <a:endParaRPr lang="en-US"/>
        </a:p>
      </dgm:t>
    </dgm:pt>
    <dgm:pt modelId="{DFCC8512-33EA-4EA9-A219-A90433EA551A}" type="sibTrans" cxnId="{414A47E3-3077-44F3-89BB-BCFCC977915D}">
      <dgm:prSet/>
      <dgm:spPr/>
      <dgm:t>
        <a:bodyPr/>
        <a:lstStyle/>
        <a:p>
          <a:endParaRPr lang="en-US"/>
        </a:p>
      </dgm:t>
    </dgm:pt>
    <dgm:pt modelId="{FBA09A51-BC17-4A25-91F0-170F6488E752}">
      <dgm:prSet phldrT="[Text]" custT="1"/>
      <dgm:spPr/>
      <dgm:t>
        <a:bodyPr/>
        <a:lstStyle/>
        <a:p>
          <a:r>
            <a:rPr lang="en-US" sz="2600" b="0" dirty="0">
              <a:latin typeface="Calibri" panose="020F0502020204030204" pitchFamily="34" charset="0"/>
              <a:cs typeface="Calibri" panose="020F0502020204030204" pitchFamily="34" charset="0"/>
            </a:rPr>
            <a:t>Consider </a:t>
          </a:r>
          <a:r>
            <a:rPr lang="en-US" sz="2600" b="0" i="1" dirty="0">
              <a:latin typeface="Calibri" panose="020F0502020204030204" pitchFamily="34" charset="0"/>
              <a:cs typeface="Calibri" panose="020F0502020204030204" pitchFamily="34" charset="0"/>
            </a:rPr>
            <a:t>metformin</a:t>
          </a:r>
          <a:r>
            <a:rPr lang="en-US" sz="2600" b="0" dirty="0">
              <a:latin typeface="Calibri" panose="020F0502020204030204" pitchFamily="34" charset="0"/>
              <a:cs typeface="Calibri" panose="020F0502020204030204" pitchFamily="34" charset="0"/>
            </a:rPr>
            <a:t> or </a:t>
          </a:r>
          <a:r>
            <a:rPr lang="en-US" sz="2600" b="0" i="1" dirty="0">
              <a:latin typeface="Calibri" panose="020F0502020204030204" pitchFamily="34" charset="0"/>
              <a:cs typeface="Calibri" panose="020F0502020204030204" pitchFamily="34" charset="0"/>
            </a:rPr>
            <a:t>combination therapy</a:t>
          </a:r>
          <a:r>
            <a:rPr lang="en-US" sz="2600" b="0" dirty="0">
              <a:latin typeface="Calibri" panose="020F0502020204030204" pitchFamily="34" charset="0"/>
              <a:cs typeface="Calibri" panose="020F0502020204030204" pitchFamily="34" charset="0"/>
            </a:rPr>
            <a:t> with </a:t>
          </a:r>
          <a:r>
            <a:rPr lang="en-US" sz="2600" b="0" u="sng" dirty="0">
              <a:latin typeface="Calibri" panose="020F0502020204030204" pitchFamily="34" charset="0"/>
              <a:cs typeface="Calibri" panose="020F0502020204030204" pitchFamily="34" charset="0"/>
            </a:rPr>
            <a:t>adequate efficacy</a:t>
          </a:r>
          <a:r>
            <a:rPr lang="en-US" sz="2600" b="0" dirty="0">
              <a:latin typeface="Calibri" panose="020F0502020204030204" pitchFamily="34" charset="0"/>
              <a:cs typeface="Calibri" panose="020F0502020204030204" pitchFamily="34" charset="0"/>
            </a:rPr>
            <a:t>.</a:t>
          </a:r>
        </a:p>
      </dgm:t>
    </dgm:pt>
    <dgm:pt modelId="{8ADE3F41-127B-41A2-BDA8-EF1EFB299D75}" type="parTrans" cxnId="{DA10ACD1-3A6B-4E0D-BBAB-BAFD2F576914}">
      <dgm:prSet/>
      <dgm:spPr/>
      <dgm:t>
        <a:bodyPr/>
        <a:lstStyle/>
        <a:p>
          <a:endParaRPr lang="en-US"/>
        </a:p>
      </dgm:t>
    </dgm:pt>
    <dgm:pt modelId="{8D1F6CD7-A35C-4E1F-9AA1-7872E70EF85F}" type="sibTrans" cxnId="{DA10ACD1-3A6B-4E0D-BBAB-BAFD2F576914}">
      <dgm:prSet/>
      <dgm:spPr/>
      <dgm:t>
        <a:bodyPr/>
        <a:lstStyle/>
        <a:p>
          <a:endParaRPr lang="en-US"/>
        </a:p>
      </dgm:t>
    </dgm:pt>
    <dgm:pt modelId="{599E9532-C3B1-41D7-918C-38F7256031E3}">
      <dgm:prSet phldrT="[Text]" custT="1"/>
      <dgm:spPr/>
      <dgm:t>
        <a:bodyPr/>
        <a:lstStyle/>
        <a:p>
          <a:r>
            <a:rPr lang="en-US" sz="2600" b="0" dirty="0">
              <a:latin typeface="Calibri" panose="020F0502020204030204" pitchFamily="34" charset="0"/>
              <a:cs typeface="Calibri" panose="020F0502020204030204" pitchFamily="34" charset="0"/>
            </a:rPr>
            <a:t>Consider avoidance of hypoglycemia in high-risk individuals.</a:t>
          </a:r>
        </a:p>
      </dgm:t>
    </dgm:pt>
    <dgm:pt modelId="{6AFAE328-F907-46EA-86AA-82D79AD87AAE}" type="parTrans" cxnId="{8C8B161A-09D2-4683-BF60-4B8026B4FE90}">
      <dgm:prSet/>
      <dgm:spPr/>
      <dgm:t>
        <a:bodyPr/>
        <a:lstStyle/>
        <a:p>
          <a:endParaRPr lang="en-US"/>
        </a:p>
      </dgm:t>
    </dgm:pt>
    <dgm:pt modelId="{BD124483-771D-49DB-A3F5-7D102072BC60}" type="sibTrans" cxnId="{8C8B161A-09D2-4683-BF60-4B8026B4FE90}">
      <dgm:prSet/>
      <dgm:spPr/>
      <dgm:t>
        <a:bodyPr/>
        <a:lstStyle/>
        <a:p>
          <a:endParaRPr lang="en-US"/>
        </a:p>
      </dgm:t>
    </dgm:pt>
    <dgm:pt modelId="{55D61279-969C-47A2-8A2C-0EBB892C32B3}">
      <dgm:prSet phldrT="[Text]" custT="1"/>
      <dgm:spPr/>
      <dgm:t>
        <a:bodyPr/>
        <a:lstStyle/>
        <a:p>
          <a:r>
            <a:rPr lang="en-US" sz="2600" b="0" dirty="0">
              <a:latin typeface="Calibri" panose="020F0502020204030204" pitchFamily="34" charset="0"/>
              <a:cs typeface="Calibri" panose="020F0502020204030204" pitchFamily="34" charset="0"/>
            </a:rPr>
            <a:t>Higher efficacy approaches have greater likelihood of achieving glycemic goals.</a:t>
          </a:r>
        </a:p>
      </dgm:t>
    </dgm:pt>
    <dgm:pt modelId="{2AF7104B-9DA7-4C74-89E2-F4C6B165D30A}" type="parTrans" cxnId="{1BED8A58-A530-408C-A4E1-C1F247D867C1}">
      <dgm:prSet/>
      <dgm:spPr/>
      <dgm:t>
        <a:bodyPr/>
        <a:lstStyle/>
        <a:p>
          <a:endParaRPr lang="en-US"/>
        </a:p>
      </dgm:t>
    </dgm:pt>
    <dgm:pt modelId="{482D92D2-E383-43BC-9E9D-BFA9515A1F83}" type="sibTrans" cxnId="{1BED8A58-A530-408C-A4E1-C1F247D867C1}">
      <dgm:prSet/>
      <dgm:spPr/>
      <dgm:t>
        <a:bodyPr/>
        <a:lstStyle/>
        <a:p>
          <a:endParaRPr lang="en-US"/>
        </a:p>
      </dgm:t>
    </dgm:pt>
    <dgm:pt modelId="{F426B08E-43C8-414F-8573-3566F18F010E}" type="pres">
      <dgm:prSet presAssocID="{C4FA2DDB-C1D4-4226-9D91-26D2A9980436}" presName="Name0" presStyleCnt="0">
        <dgm:presLayoutVars>
          <dgm:chPref val="1"/>
          <dgm:dir/>
          <dgm:animOne val="branch"/>
          <dgm:animLvl val="lvl"/>
          <dgm:resizeHandles/>
        </dgm:presLayoutVars>
      </dgm:prSet>
      <dgm:spPr/>
    </dgm:pt>
    <dgm:pt modelId="{AFB47294-7FBA-4723-A094-7E6DEF5E8E7D}" type="pres">
      <dgm:prSet presAssocID="{F99E7D89-261C-411C-AD8D-39C012E7986B}" presName="vertOne" presStyleCnt="0"/>
      <dgm:spPr/>
    </dgm:pt>
    <dgm:pt modelId="{2EEF99A1-F150-4157-BF9E-5CA271C8C2EE}" type="pres">
      <dgm:prSet presAssocID="{F99E7D89-261C-411C-AD8D-39C012E7986B}" presName="txOne" presStyleLbl="node0" presStyleIdx="0" presStyleCnt="1" custScaleY="61457">
        <dgm:presLayoutVars>
          <dgm:chPref val="3"/>
        </dgm:presLayoutVars>
      </dgm:prSet>
      <dgm:spPr/>
    </dgm:pt>
    <dgm:pt modelId="{863AF51D-0BB9-4CC5-9258-9D008EDC7CF5}" type="pres">
      <dgm:prSet presAssocID="{F99E7D89-261C-411C-AD8D-39C012E7986B}" presName="parTransOne" presStyleCnt="0"/>
      <dgm:spPr/>
    </dgm:pt>
    <dgm:pt modelId="{BB9BC729-6268-4D08-90A7-CC414522784D}" type="pres">
      <dgm:prSet presAssocID="{F99E7D89-261C-411C-AD8D-39C012E7986B}" presName="horzOne" presStyleCnt="0"/>
      <dgm:spPr/>
    </dgm:pt>
    <dgm:pt modelId="{AA630A40-91B4-4C3A-A628-960AE93B7EEA}" type="pres">
      <dgm:prSet presAssocID="{FBA09A51-BC17-4A25-91F0-170F6488E752}" presName="vertTwo" presStyleCnt="0"/>
      <dgm:spPr/>
    </dgm:pt>
    <dgm:pt modelId="{BDD6E651-529A-49B4-AD1E-E1F63007C969}" type="pres">
      <dgm:prSet presAssocID="{FBA09A51-BC17-4A25-91F0-170F6488E752}" presName="txTwo" presStyleLbl="node2" presStyleIdx="0" presStyleCnt="3">
        <dgm:presLayoutVars>
          <dgm:chPref val="3"/>
        </dgm:presLayoutVars>
      </dgm:prSet>
      <dgm:spPr/>
    </dgm:pt>
    <dgm:pt modelId="{295E4202-BD7C-4CE2-BECA-7599646D1C4C}" type="pres">
      <dgm:prSet presAssocID="{FBA09A51-BC17-4A25-91F0-170F6488E752}" presName="horzTwo" presStyleCnt="0"/>
      <dgm:spPr/>
    </dgm:pt>
    <dgm:pt modelId="{AAFA51A7-503A-46B9-A77D-4E07CD5D04EF}" type="pres">
      <dgm:prSet presAssocID="{8D1F6CD7-A35C-4E1F-9AA1-7872E70EF85F}" presName="sibSpaceTwo" presStyleCnt="0"/>
      <dgm:spPr/>
    </dgm:pt>
    <dgm:pt modelId="{516BAA7D-CA15-49D8-A170-4D19C887BE15}" type="pres">
      <dgm:prSet presAssocID="{599E9532-C3B1-41D7-918C-38F7256031E3}" presName="vertTwo" presStyleCnt="0"/>
      <dgm:spPr/>
    </dgm:pt>
    <dgm:pt modelId="{506ACDF8-2746-49D7-8DAE-C0324F508150}" type="pres">
      <dgm:prSet presAssocID="{599E9532-C3B1-41D7-918C-38F7256031E3}" presName="txTwo" presStyleLbl="node2" presStyleIdx="1" presStyleCnt="3">
        <dgm:presLayoutVars>
          <dgm:chPref val="3"/>
        </dgm:presLayoutVars>
      </dgm:prSet>
      <dgm:spPr/>
    </dgm:pt>
    <dgm:pt modelId="{4BF5B3F1-2EBB-47AE-9B21-6129A42DD043}" type="pres">
      <dgm:prSet presAssocID="{599E9532-C3B1-41D7-918C-38F7256031E3}" presName="horzTwo" presStyleCnt="0"/>
      <dgm:spPr/>
    </dgm:pt>
    <dgm:pt modelId="{739EB9B7-F7EF-4A38-9D29-A7B92F81A9AA}" type="pres">
      <dgm:prSet presAssocID="{BD124483-771D-49DB-A3F5-7D102072BC60}" presName="sibSpaceTwo" presStyleCnt="0"/>
      <dgm:spPr/>
    </dgm:pt>
    <dgm:pt modelId="{F8D4F358-E881-4702-867F-5CE1C6EEF189}" type="pres">
      <dgm:prSet presAssocID="{55D61279-969C-47A2-8A2C-0EBB892C32B3}" presName="vertTwo" presStyleCnt="0"/>
      <dgm:spPr/>
    </dgm:pt>
    <dgm:pt modelId="{311ED5B6-EC60-4FB8-9C25-796CD87A75E5}" type="pres">
      <dgm:prSet presAssocID="{55D61279-969C-47A2-8A2C-0EBB892C32B3}" presName="txTwo" presStyleLbl="node2" presStyleIdx="2" presStyleCnt="3">
        <dgm:presLayoutVars>
          <dgm:chPref val="3"/>
        </dgm:presLayoutVars>
      </dgm:prSet>
      <dgm:spPr/>
    </dgm:pt>
    <dgm:pt modelId="{E30A88FE-3BBA-4D5F-B87F-EFAFC272498B}" type="pres">
      <dgm:prSet presAssocID="{55D61279-969C-47A2-8A2C-0EBB892C32B3}" presName="horzTwo" presStyleCnt="0"/>
      <dgm:spPr/>
    </dgm:pt>
  </dgm:ptLst>
  <dgm:cxnLst>
    <dgm:cxn modelId="{CCC32604-747D-49FB-9362-41D6A66B2F97}" type="presOf" srcId="{599E9532-C3B1-41D7-918C-38F7256031E3}" destId="{506ACDF8-2746-49D7-8DAE-C0324F508150}" srcOrd="0" destOrd="0" presId="urn:microsoft.com/office/officeart/2005/8/layout/hierarchy4"/>
    <dgm:cxn modelId="{8C8B161A-09D2-4683-BF60-4B8026B4FE90}" srcId="{F99E7D89-261C-411C-AD8D-39C012E7986B}" destId="{599E9532-C3B1-41D7-918C-38F7256031E3}" srcOrd="1" destOrd="0" parTransId="{6AFAE328-F907-46EA-86AA-82D79AD87AAE}" sibTransId="{BD124483-771D-49DB-A3F5-7D102072BC60}"/>
    <dgm:cxn modelId="{1BED8A58-A530-408C-A4E1-C1F247D867C1}" srcId="{F99E7D89-261C-411C-AD8D-39C012E7986B}" destId="{55D61279-969C-47A2-8A2C-0EBB892C32B3}" srcOrd="2" destOrd="0" parTransId="{2AF7104B-9DA7-4C74-89E2-F4C6B165D30A}" sibTransId="{482D92D2-E383-43BC-9E9D-BFA9515A1F83}"/>
    <dgm:cxn modelId="{E9B8D059-9C09-4013-A3FF-05B8D1CEB14E}" type="presOf" srcId="{C4FA2DDB-C1D4-4226-9D91-26D2A9980436}" destId="{F426B08E-43C8-414F-8573-3566F18F010E}" srcOrd="0" destOrd="0" presId="urn:microsoft.com/office/officeart/2005/8/layout/hierarchy4"/>
    <dgm:cxn modelId="{3190A896-00E4-4E96-8C0F-919287C7BDFE}" type="presOf" srcId="{55D61279-969C-47A2-8A2C-0EBB892C32B3}" destId="{311ED5B6-EC60-4FB8-9C25-796CD87A75E5}" srcOrd="0" destOrd="0" presId="urn:microsoft.com/office/officeart/2005/8/layout/hierarchy4"/>
    <dgm:cxn modelId="{33AEE4B9-39DB-4B38-A09E-441711F9F39B}" type="presOf" srcId="{F99E7D89-261C-411C-AD8D-39C012E7986B}" destId="{2EEF99A1-F150-4157-BF9E-5CA271C8C2EE}" srcOrd="0" destOrd="0" presId="urn:microsoft.com/office/officeart/2005/8/layout/hierarchy4"/>
    <dgm:cxn modelId="{DA10ACD1-3A6B-4E0D-BBAB-BAFD2F576914}" srcId="{F99E7D89-261C-411C-AD8D-39C012E7986B}" destId="{FBA09A51-BC17-4A25-91F0-170F6488E752}" srcOrd="0" destOrd="0" parTransId="{8ADE3F41-127B-41A2-BDA8-EF1EFB299D75}" sibTransId="{8D1F6CD7-A35C-4E1F-9AA1-7872E70EF85F}"/>
    <dgm:cxn modelId="{414A47E3-3077-44F3-89BB-BCFCC977915D}" srcId="{C4FA2DDB-C1D4-4226-9D91-26D2A9980436}" destId="{F99E7D89-261C-411C-AD8D-39C012E7986B}" srcOrd="0" destOrd="0" parTransId="{35200270-4A89-48A1-964E-B522D7EC901D}" sibTransId="{DFCC8512-33EA-4EA9-A219-A90433EA551A}"/>
    <dgm:cxn modelId="{E9143AE5-7433-4344-BFDC-027CDF6A2012}" type="presOf" srcId="{FBA09A51-BC17-4A25-91F0-170F6488E752}" destId="{BDD6E651-529A-49B4-AD1E-E1F63007C969}" srcOrd="0" destOrd="0" presId="urn:microsoft.com/office/officeart/2005/8/layout/hierarchy4"/>
    <dgm:cxn modelId="{CFBB6A53-8E31-45A1-869A-A566C8C7353C}" type="presParOf" srcId="{F426B08E-43C8-414F-8573-3566F18F010E}" destId="{AFB47294-7FBA-4723-A094-7E6DEF5E8E7D}" srcOrd="0" destOrd="0" presId="urn:microsoft.com/office/officeart/2005/8/layout/hierarchy4"/>
    <dgm:cxn modelId="{55E12EE0-BD4D-447B-8975-6E62CC1A21CF}" type="presParOf" srcId="{AFB47294-7FBA-4723-A094-7E6DEF5E8E7D}" destId="{2EEF99A1-F150-4157-BF9E-5CA271C8C2EE}" srcOrd="0" destOrd="0" presId="urn:microsoft.com/office/officeart/2005/8/layout/hierarchy4"/>
    <dgm:cxn modelId="{9D78D7B4-015E-4C08-AA72-16B012D247C9}" type="presParOf" srcId="{AFB47294-7FBA-4723-A094-7E6DEF5E8E7D}" destId="{863AF51D-0BB9-4CC5-9258-9D008EDC7CF5}" srcOrd="1" destOrd="0" presId="urn:microsoft.com/office/officeart/2005/8/layout/hierarchy4"/>
    <dgm:cxn modelId="{524418D4-E2BF-4E7A-96D6-65A0024DD0E5}" type="presParOf" srcId="{AFB47294-7FBA-4723-A094-7E6DEF5E8E7D}" destId="{BB9BC729-6268-4D08-90A7-CC414522784D}" srcOrd="2" destOrd="0" presId="urn:microsoft.com/office/officeart/2005/8/layout/hierarchy4"/>
    <dgm:cxn modelId="{BE679189-2FA3-4A43-9379-723F23E91149}" type="presParOf" srcId="{BB9BC729-6268-4D08-90A7-CC414522784D}" destId="{AA630A40-91B4-4C3A-A628-960AE93B7EEA}" srcOrd="0" destOrd="0" presId="urn:microsoft.com/office/officeart/2005/8/layout/hierarchy4"/>
    <dgm:cxn modelId="{18425918-07C6-4E08-9592-FAAA6D249FEB}" type="presParOf" srcId="{AA630A40-91B4-4C3A-A628-960AE93B7EEA}" destId="{BDD6E651-529A-49B4-AD1E-E1F63007C969}" srcOrd="0" destOrd="0" presId="urn:microsoft.com/office/officeart/2005/8/layout/hierarchy4"/>
    <dgm:cxn modelId="{2CFFF6FB-6A18-4F72-9525-92123C890178}" type="presParOf" srcId="{AA630A40-91B4-4C3A-A628-960AE93B7EEA}" destId="{295E4202-BD7C-4CE2-BECA-7599646D1C4C}" srcOrd="1" destOrd="0" presId="urn:microsoft.com/office/officeart/2005/8/layout/hierarchy4"/>
    <dgm:cxn modelId="{FE6548D2-D2F4-41BE-A3C5-2264635F9854}" type="presParOf" srcId="{BB9BC729-6268-4D08-90A7-CC414522784D}" destId="{AAFA51A7-503A-46B9-A77D-4E07CD5D04EF}" srcOrd="1" destOrd="0" presId="urn:microsoft.com/office/officeart/2005/8/layout/hierarchy4"/>
    <dgm:cxn modelId="{77A19895-D576-437D-AFE5-6A4D212AE7AA}" type="presParOf" srcId="{BB9BC729-6268-4D08-90A7-CC414522784D}" destId="{516BAA7D-CA15-49D8-A170-4D19C887BE15}" srcOrd="2" destOrd="0" presId="urn:microsoft.com/office/officeart/2005/8/layout/hierarchy4"/>
    <dgm:cxn modelId="{5FEBCE74-5677-442E-BFCF-CEB6C54AB98F}" type="presParOf" srcId="{516BAA7D-CA15-49D8-A170-4D19C887BE15}" destId="{506ACDF8-2746-49D7-8DAE-C0324F508150}" srcOrd="0" destOrd="0" presId="urn:microsoft.com/office/officeart/2005/8/layout/hierarchy4"/>
    <dgm:cxn modelId="{70872BE4-4B80-4A8F-BC4B-87F26BAA9118}" type="presParOf" srcId="{516BAA7D-CA15-49D8-A170-4D19C887BE15}" destId="{4BF5B3F1-2EBB-47AE-9B21-6129A42DD043}" srcOrd="1" destOrd="0" presId="urn:microsoft.com/office/officeart/2005/8/layout/hierarchy4"/>
    <dgm:cxn modelId="{C999D924-511A-4A60-8C98-09EBD5B2CE14}" type="presParOf" srcId="{BB9BC729-6268-4D08-90A7-CC414522784D}" destId="{739EB9B7-F7EF-4A38-9D29-A7B92F81A9AA}" srcOrd="3" destOrd="0" presId="urn:microsoft.com/office/officeart/2005/8/layout/hierarchy4"/>
    <dgm:cxn modelId="{6CB6F6A7-21AE-43E7-80F2-15A9F8326CF5}" type="presParOf" srcId="{BB9BC729-6268-4D08-90A7-CC414522784D}" destId="{F8D4F358-E881-4702-867F-5CE1C6EEF189}" srcOrd="4" destOrd="0" presId="urn:microsoft.com/office/officeart/2005/8/layout/hierarchy4"/>
    <dgm:cxn modelId="{3926BE15-0D94-46A5-9871-DEE558A8C908}" type="presParOf" srcId="{F8D4F358-E881-4702-867F-5CE1C6EEF189}" destId="{311ED5B6-EC60-4FB8-9C25-796CD87A75E5}" srcOrd="0" destOrd="0" presId="urn:microsoft.com/office/officeart/2005/8/layout/hierarchy4"/>
    <dgm:cxn modelId="{ABC2A3EE-5315-4C7D-850D-98BC95FB6F60}" type="presParOf" srcId="{F8D4F358-E881-4702-867F-5CE1C6EEF189}" destId="{E30A88FE-3BBA-4D5F-B87F-EFAFC272498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B2E040-F1AC-4129-9216-AF8497E8DD1A}" type="doc">
      <dgm:prSet loTypeId="urn:microsoft.com/office/officeart/2005/8/layout/cycle1" loCatId="cycle" qsTypeId="urn:microsoft.com/office/officeart/2005/8/quickstyle/simple1" qsCatId="simple" csTypeId="urn:microsoft.com/office/officeart/2005/8/colors/accent1_1" csCatId="accent1" phldr="1"/>
      <dgm:spPr/>
      <dgm:t>
        <a:bodyPr/>
        <a:lstStyle/>
        <a:p>
          <a:endParaRPr lang="en-US"/>
        </a:p>
      </dgm:t>
    </dgm:pt>
    <dgm:pt modelId="{0C27FD8B-2F8A-42AC-8A2A-115D24DFF533}">
      <dgm:prSet phldrT="[Text]" custT="1"/>
      <dgm:spPr/>
      <dgm:t>
        <a:bodyPr/>
        <a:lstStyle/>
        <a:p>
          <a:pPr>
            <a:buFont typeface="+mj-lt"/>
            <a:buAutoNum type="arabicPeriod"/>
          </a:pPr>
          <a:r>
            <a:rPr lang="en-US" sz="1600" b="1" dirty="0">
              <a:latin typeface="Calibri" panose="020F0502020204030204" pitchFamily="34" charset="0"/>
              <a:cs typeface="Calibri" panose="020F0502020204030204" pitchFamily="34" charset="0"/>
            </a:rPr>
            <a:t>Assess key person characteristics.</a:t>
          </a:r>
          <a:endParaRPr lang="en-US" sz="1600" b="1" dirty="0"/>
        </a:p>
      </dgm:t>
    </dgm:pt>
    <dgm:pt modelId="{062B94A3-5DC2-406E-92C5-95B29D2DD623}" type="parTrans" cxnId="{9C4CBE4F-9B62-43B9-AE9E-51EF26E87E1D}">
      <dgm:prSet/>
      <dgm:spPr/>
      <dgm:t>
        <a:bodyPr/>
        <a:lstStyle/>
        <a:p>
          <a:endParaRPr lang="en-US"/>
        </a:p>
      </dgm:t>
    </dgm:pt>
    <dgm:pt modelId="{33EDF820-3C0A-4009-8951-C6ED3EC0FED2}" type="sibTrans" cxnId="{9C4CBE4F-9B62-43B9-AE9E-51EF26E87E1D}">
      <dgm:prSet/>
      <dgm:spPr/>
      <dgm:t>
        <a:bodyPr/>
        <a:lstStyle/>
        <a:p>
          <a:endParaRPr lang="en-US"/>
        </a:p>
      </dgm:t>
    </dgm:pt>
    <dgm:pt modelId="{BAF2145D-0AF1-4A40-BCA1-1A3FBFEC2FF7}">
      <dgm:prSet custT="1"/>
      <dgm:spPr/>
      <dgm:t>
        <a:bodyPr/>
        <a:lstStyle/>
        <a:p>
          <a:r>
            <a:rPr lang="en-US" sz="1600" b="1" dirty="0">
              <a:latin typeface="Calibri" panose="020F0502020204030204" pitchFamily="34" charset="0"/>
              <a:cs typeface="Calibri" panose="020F0502020204030204" pitchFamily="34" charset="0"/>
            </a:rPr>
            <a:t>Consider specific factors that impact choice of treatment.</a:t>
          </a:r>
        </a:p>
      </dgm:t>
    </dgm:pt>
    <dgm:pt modelId="{361240BC-8F9A-41F8-B81B-4834433A0E66}" type="parTrans" cxnId="{B90A14AA-6EDB-4C69-8171-40D99A05CCD6}">
      <dgm:prSet/>
      <dgm:spPr/>
      <dgm:t>
        <a:bodyPr/>
        <a:lstStyle/>
        <a:p>
          <a:endParaRPr lang="en-US"/>
        </a:p>
      </dgm:t>
    </dgm:pt>
    <dgm:pt modelId="{871229B7-ECA4-438F-866F-A24C5ED57F4F}" type="sibTrans" cxnId="{B90A14AA-6EDB-4C69-8171-40D99A05CCD6}">
      <dgm:prSet/>
      <dgm:spPr/>
      <dgm:t>
        <a:bodyPr/>
        <a:lstStyle/>
        <a:p>
          <a:endParaRPr lang="en-US"/>
        </a:p>
      </dgm:t>
    </dgm:pt>
    <dgm:pt modelId="{256CE4DA-F84F-43CB-A0DC-0FA69D0382AC}">
      <dgm:prSet custT="1"/>
      <dgm:spPr/>
      <dgm:t>
        <a:bodyPr/>
        <a:lstStyle/>
        <a:p>
          <a:r>
            <a:rPr lang="en-US" sz="1600" b="1" dirty="0">
              <a:latin typeface="Calibri" panose="020F0502020204030204" pitchFamily="34" charset="0"/>
              <a:cs typeface="Calibri" panose="020F0502020204030204" pitchFamily="34" charset="0"/>
            </a:rPr>
            <a:t>Utilize SDM to create a management plan.</a:t>
          </a:r>
        </a:p>
      </dgm:t>
    </dgm:pt>
    <dgm:pt modelId="{CF496CEA-9B66-45FA-979D-781AEEF607AD}" type="parTrans" cxnId="{A5527048-2E1B-45FC-9214-840CBC546E85}">
      <dgm:prSet/>
      <dgm:spPr/>
      <dgm:t>
        <a:bodyPr/>
        <a:lstStyle/>
        <a:p>
          <a:endParaRPr lang="en-US"/>
        </a:p>
      </dgm:t>
    </dgm:pt>
    <dgm:pt modelId="{348042F6-4797-4848-8980-D32AF37A9B8A}" type="sibTrans" cxnId="{A5527048-2E1B-45FC-9214-840CBC546E85}">
      <dgm:prSet/>
      <dgm:spPr/>
      <dgm:t>
        <a:bodyPr/>
        <a:lstStyle/>
        <a:p>
          <a:endParaRPr lang="en-US"/>
        </a:p>
      </dgm:t>
    </dgm:pt>
    <dgm:pt modelId="{13DC9C37-8188-4C40-8A34-DDC952DBB6B7}">
      <dgm:prSet custT="1"/>
      <dgm:spPr/>
      <dgm:t>
        <a:bodyPr/>
        <a:lstStyle/>
        <a:p>
          <a:r>
            <a:rPr lang="en-US" sz="1600" b="1" dirty="0">
              <a:latin typeface="Calibri" panose="020F0502020204030204" pitchFamily="34" charset="0"/>
              <a:cs typeface="Calibri" panose="020F0502020204030204" pitchFamily="34" charset="0"/>
            </a:rPr>
            <a:t>Agree on management plan.</a:t>
          </a:r>
        </a:p>
      </dgm:t>
    </dgm:pt>
    <dgm:pt modelId="{C0873E8C-7043-4273-B371-90B2954E960D}" type="parTrans" cxnId="{E13F1BDC-3544-435E-A013-97774241F2CF}">
      <dgm:prSet/>
      <dgm:spPr/>
      <dgm:t>
        <a:bodyPr/>
        <a:lstStyle/>
        <a:p>
          <a:endParaRPr lang="en-US"/>
        </a:p>
      </dgm:t>
    </dgm:pt>
    <dgm:pt modelId="{748D5A4B-1149-491A-BE27-E196F3F2772C}" type="sibTrans" cxnId="{E13F1BDC-3544-435E-A013-97774241F2CF}">
      <dgm:prSet/>
      <dgm:spPr/>
      <dgm:t>
        <a:bodyPr/>
        <a:lstStyle/>
        <a:p>
          <a:endParaRPr lang="en-US"/>
        </a:p>
      </dgm:t>
    </dgm:pt>
    <dgm:pt modelId="{27987B7C-6CC0-438D-ABAA-9A08E186A8DC}">
      <dgm:prSet custT="1"/>
      <dgm:spPr/>
      <dgm:t>
        <a:bodyPr/>
        <a:lstStyle/>
        <a:p>
          <a:r>
            <a:rPr lang="en-US" sz="1600" b="1" dirty="0">
              <a:latin typeface="Calibri" panose="020F0502020204030204" pitchFamily="34" charset="0"/>
              <a:cs typeface="Calibri" panose="020F0502020204030204" pitchFamily="34" charset="0"/>
            </a:rPr>
            <a:t>Implement management plan.</a:t>
          </a:r>
        </a:p>
      </dgm:t>
    </dgm:pt>
    <dgm:pt modelId="{D35996DB-7B32-4DBC-B5CF-78313BCF4AC0}" type="parTrans" cxnId="{A1776EB9-4C22-4485-BE7B-17363D491858}">
      <dgm:prSet/>
      <dgm:spPr/>
      <dgm:t>
        <a:bodyPr/>
        <a:lstStyle/>
        <a:p>
          <a:endParaRPr lang="en-US"/>
        </a:p>
      </dgm:t>
    </dgm:pt>
    <dgm:pt modelId="{8B98A2EC-40D3-4BE1-AFE0-3A014E5C324D}" type="sibTrans" cxnId="{A1776EB9-4C22-4485-BE7B-17363D491858}">
      <dgm:prSet/>
      <dgm:spPr/>
      <dgm:t>
        <a:bodyPr/>
        <a:lstStyle/>
        <a:p>
          <a:endParaRPr lang="en-US"/>
        </a:p>
      </dgm:t>
    </dgm:pt>
    <dgm:pt modelId="{719A36E4-437A-4C2D-B75A-F726B30DFBA7}">
      <dgm:prSet custT="1"/>
      <dgm:spPr/>
      <dgm:t>
        <a:bodyPr/>
        <a:lstStyle/>
        <a:p>
          <a:r>
            <a:rPr lang="en-US" sz="1600" b="1" dirty="0">
              <a:latin typeface="Calibri" panose="020F0502020204030204" pitchFamily="34" charset="0"/>
              <a:cs typeface="Calibri" panose="020F0502020204030204" pitchFamily="34" charset="0"/>
            </a:rPr>
            <a:t>Provide ongoing support and monitoring.</a:t>
          </a:r>
        </a:p>
      </dgm:t>
    </dgm:pt>
    <dgm:pt modelId="{506B42C1-B4DD-43DA-9EBB-C4F829334ED6}" type="parTrans" cxnId="{F5C581EC-CF23-4748-936A-FDC46ADAC080}">
      <dgm:prSet/>
      <dgm:spPr/>
      <dgm:t>
        <a:bodyPr/>
        <a:lstStyle/>
        <a:p>
          <a:endParaRPr lang="en-US"/>
        </a:p>
      </dgm:t>
    </dgm:pt>
    <dgm:pt modelId="{24E6AB22-AA28-42FF-9940-DE4784FE4BAD}" type="sibTrans" cxnId="{F5C581EC-CF23-4748-936A-FDC46ADAC080}">
      <dgm:prSet/>
      <dgm:spPr/>
      <dgm:t>
        <a:bodyPr/>
        <a:lstStyle/>
        <a:p>
          <a:endParaRPr lang="en-US"/>
        </a:p>
      </dgm:t>
    </dgm:pt>
    <dgm:pt modelId="{B60FD336-5D07-4B58-98BA-70A6356405CF}">
      <dgm:prSet custT="1"/>
      <dgm:spPr/>
      <dgm:t>
        <a:bodyPr/>
        <a:lstStyle/>
        <a:p>
          <a:r>
            <a:rPr lang="en-US" sz="1600" b="1" dirty="0">
              <a:latin typeface="Calibri" panose="020F0502020204030204" pitchFamily="34" charset="0"/>
              <a:cs typeface="Calibri" panose="020F0502020204030204" pitchFamily="34" charset="0"/>
            </a:rPr>
            <a:t>Review and agree on management plan.</a:t>
          </a:r>
        </a:p>
      </dgm:t>
    </dgm:pt>
    <dgm:pt modelId="{B70BD3AA-35B4-4B56-AE68-D4126EBA443D}" type="parTrans" cxnId="{D544A7CB-F83E-4538-8606-A8B2B2E30ECD}">
      <dgm:prSet/>
      <dgm:spPr/>
      <dgm:t>
        <a:bodyPr/>
        <a:lstStyle/>
        <a:p>
          <a:endParaRPr lang="en-US"/>
        </a:p>
      </dgm:t>
    </dgm:pt>
    <dgm:pt modelId="{480D586D-3169-436D-955D-06392495DE06}" type="sibTrans" cxnId="{D544A7CB-F83E-4538-8606-A8B2B2E30ECD}">
      <dgm:prSet/>
      <dgm:spPr/>
      <dgm:t>
        <a:bodyPr/>
        <a:lstStyle/>
        <a:p>
          <a:endParaRPr lang="en-US"/>
        </a:p>
      </dgm:t>
    </dgm:pt>
    <dgm:pt modelId="{CE8B42AC-90DC-4901-A8E6-1869992A8AF7}" type="pres">
      <dgm:prSet presAssocID="{A2B2E040-F1AC-4129-9216-AF8497E8DD1A}" presName="cycle" presStyleCnt="0">
        <dgm:presLayoutVars>
          <dgm:dir/>
          <dgm:resizeHandles val="exact"/>
        </dgm:presLayoutVars>
      </dgm:prSet>
      <dgm:spPr/>
    </dgm:pt>
    <dgm:pt modelId="{2222BE79-9669-4165-BD4F-3621A2BA6621}" type="pres">
      <dgm:prSet presAssocID="{0C27FD8B-2F8A-42AC-8A2A-115D24DFF533}" presName="dummy" presStyleCnt="0"/>
      <dgm:spPr/>
    </dgm:pt>
    <dgm:pt modelId="{3871CD8B-A043-41E8-9BE6-98FA72F675FB}" type="pres">
      <dgm:prSet presAssocID="{0C27FD8B-2F8A-42AC-8A2A-115D24DFF533}" presName="node" presStyleLbl="revTx" presStyleIdx="0" presStyleCnt="7" custScaleX="199232" custRadScaleRad="107346" custRadScaleInc="40637">
        <dgm:presLayoutVars>
          <dgm:bulletEnabled val="1"/>
        </dgm:presLayoutVars>
      </dgm:prSet>
      <dgm:spPr/>
    </dgm:pt>
    <dgm:pt modelId="{B06FE4A9-7A88-434C-B78F-5885654F5603}" type="pres">
      <dgm:prSet presAssocID="{33EDF820-3C0A-4009-8951-C6ED3EC0FED2}" presName="sibTrans" presStyleLbl="node1" presStyleIdx="0" presStyleCnt="7"/>
      <dgm:spPr/>
    </dgm:pt>
    <dgm:pt modelId="{AC00FD35-C852-4F98-805B-DD5FDD2F1568}" type="pres">
      <dgm:prSet presAssocID="{BAF2145D-0AF1-4A40-BCA1-1A3FBFEC2FF7}" presName="dummy" presStyleCnt="0"/>
      <dgm:spPr/>
    </dgm:pt>
    <dgm:pt modelId="{C21D264F-9CF5-4B6F-899B-F66764697EDC}" type="pres">
      <dgm:prSet presAssocID="{BAF2145D-0AF1-4A40-BCA1-1A3FBFEC2FF7}" presName="node" presStyleLbl="revTx" presStyleIdx="1" presStyleCnt="7" custScaleX="231387">
        <dgm:presLayoutVars>
          <dgm:bulletEnabled val="1"/>
        </dgm:presLayoutVars>
      </dgm:prSet>
      <dgm:spPr/>
    </dgm:pt>
    <dgm:pt modelId="{D6E6143D-AAAE-490B-A712-CB1280995525}" type="pres">
      <dgm:prSet presAssocID="{871229B7-ECA4-438F-866F-A24C5ED57F4F}" presName="sibTrans" presStyleLbl="node1" presStyleIdx="1" presStyleCnt="7"/>
      <dgm:spPr/>
    </dgm:pt>
    <dgm:pt modelId="{835F9392-639D-4205-B165-1150464CCE8B}" type="pres">
      <dgm:prSet presAssocID="{256CE4DA-F84F-43CB-A0DC-0FA69D0382AC}" presName="dummy" presStyleCnt="0"/>
      <dgm:spPr/>
    </dgm:pt>
    <dgm:pt modelId="{0DEA114D-8C45-42D3-B455-2EE7DD4A263D}" type="pres">
      <dgm:prSet presAssocID="{256CE4DA-F84F-43CB-A0DC-0FA69D0382AC}" presName="node" presStyleLbl="revTx" presStyleIdx="2" presStyleCnt="7" custScaleX="260571">
        <dgm:presLayoutVars>
          <dgm:bulletEnabled val="1"/>
        </dgm:presLayoutVars>
      </dgm:prSet>
      <dgm:spPr/>
    </dgm:pt>
    <dgm:pt modelId="{9BCE0B81-0319-40E1-9A80-0AE5CEE7E21C}" type="pres">
      <dgm:prSet presAssocID="{348042F6-4797-4848-8980-D32AF37A9B8A}" presName="sibTrans" presStyleLbl="node1" presStyleIdx="2" presStyleCnt="7"/>
      <dgm:spPr/>
    </dgm:pt>
    <dgm:pt modelId="{B95A70FB-3CF0-49A3-94C3-050870E31154}" type="pres">
      <dgm:prSet presAssocID="{13DC9C37-8188-4C40-8A34-DDC952DBB6B7}" presName="dummy" presStyleCnt="0"/>
      <dgm:spPr/>
    </dgm:pt>
    <dgm:pt modelId="{7935BCE3-4276-4D48-B089-F97D423E46A9}" type="pres">
      <dgm:prSet presAssocID="{13DC9C37-8188-4C40-8A34-DDC952DBB6B7}" presName="node" presStyleLbl="revTx" presStyleIdx="3" presStyleCnt="7" custScaleX="180618">
        <dgm:presLayoutVars>
          <dgm:bulletEnabled val="1"/>
        </dgm:presLayoutVars>
      </dgm:prSet>
      <dgm:spPr/>
    </dgm:pt>
    <dgm:pt modelId="{4C059FF0-D0B7-4FC3-A21E-1EFF688E1E8F}" type="pres">
      <dgm:prSet presAssocID="{748D5A4B-1149-491A-BE27-E196F3F2772C}" presName="sibTrans" presStyleLbl="node1" presStyleIdx="3" presStyleCnt="7"/>
      <dgm:spPr/>
    </dgm:pt>
    <dgm:pt modelId="{5ED00B2C-320D-4419-A4F4-1BFA7103291B}" type="pres">
      <dgm:prSet presAssocID="{27987B7C-6CC0-438D-ABAA-9A08E186A8DC}" presName="dummy" presStyleCnt="0"/>
      <dgm:spPr/>
    </dgm:pt>
    <dgm:pt modelId="{CD7D2852-CF81-498A-BD77-5D14A495AB19}" type="pres">
      <dgm:prSet presAssocID="{27987B7C-6CC0-438D-ABAA-9A08E186A8DC}" presName="node" presStyleLbl="revTx" presStyleIdx="4" presStyleCnt="7" custScaleX="167156">
        <dgm:presLayoutVars>
          <dgm:bulletEnabled val="1"/>
        </dgm:presLayoutVars>
      </dgm:prSet>
      <dgm:spPr/>
    </dgm:pt>
    <dgm:pt modelId="{6253BEA9-155D-4697-B709-7F300121CDE0}" type="pres">
      <dgm:prSet presAssocID="{8B98A2EC-40D3-4BE1-AFE0-3A014E5C324D}" presName="sibTrans" presStyleLbl="node1" presStyleIdx="4" presStyleCnt="7"/>
      <dgm:spPr/>
    </dgm:pt>
    <dgm:pt modelId="{BBF924F4-686F-436C-AA70-F430DC7B490B}" type="pres">
      <dgm:prSet presAssocID="{719A36E4-437A-4C2D-B75A-F726B30DFBA7}" presName="dummy" presStyleCnt="0"/>
      <dgm:spPr/>
    </dgm:pt>
    <dgm:pt modelId="{46C9444B-F6DD-4867-B841-72DB740433CE}" type="pres">
      <dgm:prSet presAssocID="{719A36E4-437A-4C2D-B75A-F726B30DFBA7}" presName="node" presStyleLbl="revTx" presStyleIdx="5" presStyleCnt="7" custScaleX="235682">
        <dgm:presLayoutVars>
          <dgm:bulletEnabled val="1"/>
        </dgm:presLayoutVars>
      </dgm:prSet>
      <dgm:spPr/>
    </dgm:pt>
    <dgm:pt modelId="{48BFAFFF-58F9-44EC-A573-5F7C0BFB6FA7}" type="pres">
      <dgm:prSet presAssocID="{24E6AB22-AA28-42FF-9940-DE4784FE4BAD}" presName="sibTrans" presStyleLbl="node1" presStyleIdx="5" presStyleCnt="7"/>
      <dgm:spPr/>
    </dgm:pt>
    <dgm:pt modelId="{58EB838A-CC00-40EA-9BB9-716644872647}" type="pres">
      <dgm:prSet presAssocID="{B60FD336-5D07-4B58-98BA-70A6356405CF}" presName="dummy" presStyleCnt="0"/>
      <dgm:spPr/>
    </dgm:pt>
    <dgm:pt modelId="{82DCE5AF-314F-4063-BBF3-4C00832DAD86}" type="pres">
      <dgm:prSet presAssocID="{B60FD336-5D07-4B58-98BA-70A6356405CF}" presName="node" presStyleLbl="revTx" presStyleIdx="6" presStyleCnt="7" custScaleX="208998" custRadScaleRad="102811" custRadScaleInc="-17981">
        <dgm:presLayoutVars>
          <dgm:bulletEnabled val="1"/>
        </dgm:presLayoutVars>
      </dgm:prSet>
      <dgm:spPr/>
    </dgm:pt>
    <dgm:pt modelId="{42E24772-3BBD-4876-ACFE-20BF02C1B6E0}" type="pres">
      <dgm:prSet presAssocID="{480D586D-3169-436D-955D-06392495DE06}" presName="sibTrans" presStyleLbl="node1" presStyleIdx="6" presStyleCnt="7" custScaleX="109214"/>
      <dgm:spPr/>
    </dgm:pt>
  </dgm:ptLst>
  <dgm:cxnLst>
    <dgm:cxn modelId="{4DD0D61A-E7B4-46DF-A887-36E247B05025}" type="presOf" srcId="{480D586D-3169-436D-955D-06392495DE06}" destId="{42E24772-3BBD-4876-ACFE-20BF02C1B6E0}" srcOrd="0" destOrd="0" presId="urn:microsoft.com/office/officeart/2005/8/layout/cycle1"/>
    <dgm:cxn modelId="{A5B2AA24-FCB6-47E6-AFA2-930E08367218}" type="presOf" srcId="{348042F6-4797-4848-8980-D32AF37A9B8A}" destId="{9BCE0B81-0319-40E1-9A80-0AE5CEE7E21C}" srcOrd="0" destOrd="0" presId="urn:microsoft.com/office/officeart/2005/8/layout/cycle1"/>
    <dgm:cxn modelId="{225BC535-F956-455A-97A6-4E7AFDD4C375}" type="presOf" srcId="{33EDF820-3C0A-4009-8951-C6ED3EC0FED2}" destId="{B06FE4A9-7A88-434C-B78F-5885654F5603}" srcOrd="0" destOrd="0" presId="urn:microsoft.com/office/officeart/2005/8/layout/cycle1"/>
    <dgm:cxn modelId="{A5527048-2E1B-45FC-9214-840CBC546E85}" srcId="{A2B2E040-F1AC-4129-9216-AF8497E8DD1A}" destId="{256CE4DA-F84F-43CB-A0DC-0FA69D0382AC}" srcOrd="2" destOrd="0" parTransId="{CF496CEA-9B66-45FA-979D-781AEEF607AD}" sibTransId="{348042F6-4797-4848-8980-D32AF37A9B8A}"/>
    <dgm:cxn modelId="{8F245C6B-F18A-470A-90B5-DBA2AB077507}" type="presOf" srcId="{24E6AB22-AA28-42FF-9940-DE4784FE4BAD}" destId="{48BFAFFF-58F9-44EC-A573-5F7C0BFB6FA7}" srcOrd="0" destOrd="0" presId="urn:microsoft.com/office/officeart/2005/8/layout/cycle1"/>
    <dgm:cxn modelId="{9C4CBE4F-9B62-43B9-AE9E-51EF26E87E1D}" srcId="{A2B2E040-F1AC-4129-9216-AF8497E8DD1A}" destId="{0C27FD8B-2F8A-42AC-8A2A-115D24DFF533}" srcOrd="0" destOrd="0" parTransId="{062B94A3-5DC2-406E-92C5-95B29D2DD623}" sibTransId="{33EDF820-3C0A-4009-8951-C6ED3EC0FED2}"/>
    <dgm:cxn modelId="{53059550-0ECE-4A92-BF0B-010EB438D920}" type="presOf" srcId="{27987B7C-6CC0-438D-ABAA-9A08E186A8DC}" destId="{CD7D2852-CF81-498A-BD77-5D14A495AB19}" srcOrd="0" destOrd="0" presId="urn:microsoft.com/office/officeart/2005/8/layout/cycle1"/>
    <dgm:cxn modelId="{F805CE5A-A44B-4C83-94A3-882C04DA9B1C}" type="presOf" srcId="{8B98A2EC-40D3-4BE1-AFE0-3A014E5C324D}" destId="{6253BEA9-155D-4697-B709-7F300121CDE0}" srcOrd="0" destOrd="0" presId="urn:microsoft.com/office/officeart/2005/8/layout/cycle1"/>
    <dgm:cxn modelId="{B90A14AA-6EDB-4C69-8171-40D99A05CCD6}" srcId="{A2B2E040-F1AC-4129-9216-AF8497E8DD1A}" destId="{BAF2145D-0AF1-4A40-BCA1-1A3FBFEC2FF7}" srcOrd="1" destOrd="0" parTransId="{361240BC-8F9A-41F8-B81B-4834433A0E66}" sibTransId="{871229B7-ECA4-438F-866F-A24C5ED57F4F}"/>
    <dgm:cxn modelId="{A1776EB9-4C22-4485-BE7B-17363D491858}" srcId="{A2B2E040-F1AC-4129-9216-AF8497E8DD1A}" destId="{27987B7C-6CC0-438D-ABAA-9A08E186A8DC}" srcOrd="4" destOrd="0" parTransId="{D35996DB-7B32-4DBC-B5CF-78313BCF4AC0}" sibTransId="{8B98A2EC-40D3-4BE1-AFE0-3A014E5C324D}"/>
    <dgm:cxn modelId="{78A43CBC-8FF5-4061-B325-97A293ED1BFE}" type="presOf" srcId="{871229B7-ECA4-438F-866F-A24C5ED57F4F}" destId="{D6E6143D-AAAE-490B-A712-CB1280995525}" srcOrd="0" destOrd="0" presId="urn:microsoft.com/office/officeart/2005/8/layout/cycle1"/>
    <dgm:cxn modelId="{5105BCC6-E8A7-489D-BF9A-8BF6E84D5C1D}" type="presOf" srcId="{13DC9C37-8188-4C40-8A34-DDC952DBB6B7}" destId="{7935BCE3-4276-4D48-B089-F97D423E46A9}" srcOrd="0" destOrd="0" presId="urn:microsoft.com/office/officeart/2005/8/layout/cycle1"/>
    <dgm:cxn modelId="{160978C8-8DE6-4481-A87A-237B64D4E22E}" type="presOf" srcId="{719A36E4-437A-4C2D-B75A-F726B30DFBA7}" destId="{46C9444B-F6DD-4867-B841-72DB740433CE}" srcOrd="0" destOrd="0" presId="urn:microsoft.com/office/officeart/2005/8/layout/cycle1"/>
    <dgm:cxn modelId="{D544A7CB-F83E-4538-8606-A8B2B2E30ECD}" srcId="{A2B2E040-F1AC-4129-9216-AF8497E8DD1A}" destId="{B60FD336-5D07-4B58-98BA-70A6356405CF}" srcOrd="6" destOrd="0" parTransId="{B70BD3AA-35B4-4B56-AE68-D4126EBA443D}" sibTransId="{480D586D-3169-436D-955D-06392495DE06}"/>
    <dgm:cxn modelId="{19AFB4CC-B1DB-444B-9D91-8C699EC83C70}" type="presOf" srcId="{256CE4DA-F84F-43CB-A0DC-0FA69D0382AC}" destId="{0DEA114D-8C45-42D3-B455-2EE7DD4A263D}" srcOrd="0" destOrd="0" presId="urn:microsoft.com/office/officeart/2005/8/layout/cycle1"/>
    <dgm:cxn modelId="{3D63B5D2-C1D8-4758-9BD9-A63993812CAD}" type="presOf" srcId="{748D5A4B-1149-491A-BE27-E196F3F2772C}" destId="{4C059FF0-D0B7-4FC3-A21E-1EFF688E1E8F}" srcOrd="0" destOrd="0" presId="urn:microsoft.com/office/officeart/2005/8/layout/cycle1"/>
    <dgm:cxn modelId="{306CC9D8-C44B-4FA8-B395-F5357DBD40DF}" type="presOf" srcId="{B60FD336-5D07-4B58-98BA-70A6356405CF}" destId="{82DCE5AF-314F-4063-BBF3-4C00832DAD86}" srcOrd="0" destOrd="0" presId="urn:microsoft.com/office/officeart/2005/8/layout/cycle1"/>
    <dgm:cxn modelId="{E13F1BDC-3544-435E-A013-97774241F2CF}" srcId="{A2B2E040-F1AC-4129-9216-AF8497E8DD1A}" destId="{13DC9C37-8188-4C40-8A34-DDC952DBB6B7}" srcOrd="3" destOrd="0" parTransId="{C0873E8C-7043-4273-B371-90B2954E960D}" sibTransId="{748D5A4B-1149-491A-BE27-E196F3F2772C}"/>
    <dgm:cxn modelId="{22174CDF-64CB-4136-95ED-D7861017A2CE}" type="presOf" srcId="{0C27FD8B-2F8A-42AC-8A2A-115D24DFF533}" destId="{3871CD8B-A043-41E8-9BE6-98FA72F675FB}" srcOrd="0" destOrd="0" presId="urn:microsoft.com/office/officeart/2005/8/layout/cycle1"/>
    <dgm:cxn modelId="{A70667E4-CA15-4B22-8F83-0659E2B1B762}" type="presOf" srcId="{BAF2145D-0AF1-4A40-BCA1-1A3FBFEC2FF7}" destId="{C21D264F-9CF5-4B6F-899B-F66764697EDC}" srcOrd="0" destOrd="0" presId="urn:microsoft.com/office/officeart/2005/8/layout/cycle1"/>
    <dgm:cxn modelId="{F5C581EC-CF23-4748-936A-FDC46ADAC080}" srcId="{A2B2E040-F1AC-4129-9216-AF8497E8DD1A}" destId="{719A36E4-437A-4C2D-B75A-F726B30DFBA7}" srcOrd="5" destOrd="0" parTransId="{506B42C1-B4DD-43DA-9EBB-C4F829334ED6}" sibTransId="{24E6AB22-AA28-42FF-9940-DE4784FE4BAD}"/>
    <dgm:cxn modelId="{95D453FB-7B37-4D97-90DE-E7BB12F234F7}" type="presOf" srcId="{A2B2E040-F1AC-4129-9216-AF8497E8DD1A}" destId="{CE8B42AC-90DC-4901-A8E6-1869992A8AF7}" srcOrd="0" destOrd="0" presId="urn:microsoft.com/office/officeart/2005/8/layout/cycle1"/>
    <dgm:cxn modelId="{DC688805-AC82-4127-9538-75E576FD4654}" type="presParOf" srcId="{CE8B42AC-90DC-4901-A8E6-1869992A8AF7}" destId="{2222BE79-9669-4165-BD4F-3621A2BA6621}" srcOrd="0" destOrd="0" presId="urn:microsoft.com/office/officeart/2005/8/layout/cycle1"/>
    <dgm:cxn modelId="{1F14B1F2-7BD0-4F97-BB09-9AE77E0ABB1A}" type="presParOf" srcId="{CE8B42AC-90DC-4901-A8E6-1869992A8AF7}" destId="{3871CD8B-A043-41E8-9BE6-98FA72F675FB}" srcOrd="1" destOrd="0" presId="urn:microsoft.com/office/officeart/2005/8/layout/cycle1"/>
    <dgm:cxn modelId="{2F39C131-79AB-450F-874E-2D8FF191D5D2}" type="presParOf" srcId="{CE8B42AC-90DC-4901-A8E6-1869992A8AF7}" destId="{B06FE4A9-7A88-434C-B78F-5885654F5603}" srcOrd="2" destOrd="0" presId="urn:microsoft.com/office/officeart/2005/8/layout/cycle1"/>
    <dgm:cxn modelId="{E7ECD922-9C6A-429F-A7A9-F4EDE126D223}" type="presParOf" srcId="{CE8B42AC-90DC-4901-A8E6-1869992A8AF7}" destId="{AC00FD35-C852-4F98-805B-DD5FDD2F1568}" srcOrd="3" destOrd="0" presId="urn:microsoft.com/office/officeart/2005/8/layout/cycle1"/>
    <dgm:cxn modelId="{0F99D1DD-4A6F-44DA-B909-7AB8CC539D7D}" type="presParOf" srcId="{CE8B42AC-90DC-4901-A8E6-1869992A8AF7}" destId="{C21D264F-9CF5-4B6F-899B-F66764697EDC}" srcOrd="4" destOrd="0" presId="urn:microsoft.com/office/officeart/2005/8/layout/cycle1"/>
    <dgm:cxn modelId="{EC5D2D47-5B32-452A-AF28-A55DBF9D0991}" type="presParOf" srcId="{CE8B42AC-90DC-4901-A8E6-1869992A8AF7}" destId="{D6E6143D-AAAE-490B-A712-CB1280995525}" srcOrd="5" destOrd="0" presId="urn:microsoft.com/office/officeart/2005/8/layout/cycle1"/>
    <dgm:cxn modelId="{CA9C718A-BDBB-4BCC-BB77-631A6840B291}" type="presParOf" srcId="{CE8B42AC-90DC-4901-A8E6-1869992A8AF7}" destId="{835F9392-639D-4205-B165-1150464CCE8B}" srcOrd="6" destOrd="0" presId="urn:microsoft.com/office/officeart/2005/8/layout/cycle1"/>
    <dgm:cxn modelId="{0E73FCD9-796F-4E90-86A7-BAF4E7D7E2EE}" type="presParOf" srcId="{CE8B42AC-90DC-4901-A8E6-1869992A8AF7}" destId="{0DEA114D-8C45-42D3-B455-2EE7DD4A263D}" srcOrd="7" destOrd="0" presId="urn:microsoft.com/office/officeart/2005/8/layout/cycle1"/>
    <dgm:cxn modelId="{E59A103B-D807-4D06-8069-222432DA3E1C}" type="presParOf" srcId="{CE8B42AC-90DC-4901-A8E6-1869992A8AF7}" destId="{9BCE0B81-0319-40E1-9A80-0AE5CEE7E21C}" srcOrd="8" destOrd="0" presId="urn:microsoft.com/office/officeart/2005/8/layout/cycle1"/>
    <dgm:cxn modelId="{B156E4E4-5FEE-4C6F-B685-225B87C17C17}" type="presParOf" srcId="{CE8B42AC-90DC-4901-A8E6-1869992A8AF7}" destId="{B95A70FB-3CF0-49A3-94C3-050870E31154}" srcOrd="9" destOrd="0" presId="urn:microsoft.com/office/officeart/2005/8/layout/cycle1"/>
    <dgm:cxn modelId="{0E77AC0F-189B-47DB-8326-8F43CF72A17D}" type="presParOf" srcId="{CE8B42AC-90DC-4901-A8E6-1869992A8AF7}" destId="{7935BCE3-4276-4D48-B089-F97D423E46A9}" srcOrd="10" destOrd="0" presId="urn:microsoft.com/office/officeart/2005/8/layout/cycle1"/>
    <dgm:cxn modelId="{D2911223-5E03-457F-A6C3-3CF5016B7571}" type="presParOf" srcId="{CE8B42AC-90DC-4901-A8E6-1869992A8AF7}" destId="{4C059FF0-D0B7-4FC3-A21E-1EFF688E1E8F}" srcOrd="11" destOrd="0" presId="urn:microsoft.com/office/officeart/2005/8/layout/cycle1"/>
    <dgm:cxn modelId="{6E7A83D0-0618-45C8-B8D7-D7DEEECD8F82}" type="presParOf" srcId="{CE8B42AC-90DC-4901-A8E6-1869992A8AF7}" destId="{5ED00B2C-320D-4419-A4F4-1BFA7103291B}" srcOrd="12" destOrd="0" presId="urn:microsoft.com/office/officeart/2005/8/layout/cycle1"/>
    <dgm:cxn modelId="{4528CF06-DD76-4843-9D34-65B0067419F6}" type="presParOf" srcId="{CE8B42AC-90DC-4901-A8E6-1869992A8AF7}" destId="{CD7D2852-CF81-498A-BD77-5D14A495AB19}" srcOrd="13" destOrd="0" presId="urn:microsoft.com/office/officeart/2005/8/layout/cycle1"/>
    <dgm:cxn modelId="{3B7078F0-8885-4196-9B81-A6FE18DB3D38}" type="presParOf" srcId="{CE8B42AC-90DC-4901-A8E6-1869992A8AF7}" destId="{6253BEA9-155D-4697-B709-7F300121CDE0}" srcOrd="14" destOrd="0" presId="urn:microsoft.com/office/officeart/2005/8/layout/cycle1"/>
    <dgm:cxn modelId="{A98DF22F-A646-432A-A2D3-401B2844C756}" type="presParOf" srcId="{CE8B42AC-90DC-4901-A8E6-1869992A8AF7}" destId="{BBF924F4-686F-436C-AA70-F430DC7B490B}" srcOrd="15" destOrd="0" presId="urn:microsoft.com/office/officeart/2005/8/layout/cycle1"/>
    <dgm:cxn modelId="{2B21778E-CACB-4D15-BA95-A80BA17CB912}" type="presParOf" srcId="{CE8B42AC-90DC-4901-A8E6-1869992A8AF7}" destId="{46C9444B-F6DD-4867-B841-72DB740433CE}" srcOrd="16" destOrd="0" presId="urn:microsoft.com/office/officeart/2005/8/layout/cycle1"/>
    <dgm:cxn modelId="{67B30E67-ADE6-40D0-9727-547F014ACE65}" type="presParOf" srcId="{CE8B42AC-90DC-4901-A8E6-1869992A8AF7}" destId="{48BFAFFF-58F9-44EC-A573-5F7C0BFB6FA7}" srcOrd="17" destOrd="0" presId="urn:microsoft.com/office/officeart/2005/8/layout/cycle1"/>
    <dgm:cxn modelId="{8DC8010F-A0F3-43F9-ADA1-361BDA152FE8}" type="presParOf" srcId="{CE8B42AC-90DC-4901-A8E6-1869992A8AF7}" destId="{58EB838A-CC00-40EA-9BB9-716644872647}" srcOrd="18" destOrd="0" presId="urn:microsoft.com/office/officeart/2005/8/layout/cycle1"/>
    <dgm:cxn modelId="{696DA620-E01F-4735-94F2-5457121AB94C}" type="presParOf" srcId="{CE8B42AC-90DC-4901-A8E6-1869992A8AF7}" destId="{82DCE5AF-314F-4063-BBF3-4C00832DAD86}" srcOrd="19" destOrd="0" presId="urn:microsoft.com/office/officeart/2005/8/layout/cycle1"/>
    <dgm:cxn modelId="{1CB8829E-C6C1-412B-A75B-96F3E21C4833}" type="presParOf" srcId="{CE8B42AC-90DC-4901-A8E6-1869992A8AF7}" destId="{42E24772-3BBD-4876-ACFE-20BF02C1B6E0}"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889C279-B7D0-440E-9138-D7E3478BAB99}"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n-US"/>
        </a:p>
      </dgm:t>
    </dgm:pt>
    <dgm:pt modelId="{5DFA96A3-CBC2-403B-AAB9-658A584B31DE}">
      <dgm:prSet phldrT="[Text]"/>
      <dgm:spPr/>
      <dgm:t>
        <a:bodyPr/>
        <a:lstStyle/>
        <a:p>
          <a:r>
            <a:rPr lang="en-US" b="1" u="sng" dirty="0">
              <a:latin typeface="Calibri" panose="020F0502020204030204" pitchFamily="34" charset="0"/>
              <a:cs typeface="Calibri" panose="020F0502020204030204" pitchFamily="34" charset="0"/>
            </a:rPr>
            <a:t>REASSESS</a:t>
          </a:r>
          <a:endParaRPr lang="en-US" dirty="0"/>
        </a:p>
      </dgm:t>
    </dgm:pt>
    <dgm:pt modelId="{2859D868-D137-4DD9-84E1-051E3BC3CBE3}" type="parTrans" cxnId="{0F10305B-917D-44DB-B3E7-0018F9834027}">
      <dgm:prSet/>
      <dgm:spPr/>
      <dgm:t>
        <a:bodyPr/>
        <a:lstStyle/>
        <a:p>
          <a:endParaRPr lang="en-US"/>
        </a:p>
      </dgm:t>
    </dgm:pt>
    <dgm:pt modelId="{69AC8CC7-C882-4A63-8A1D-630D491AD812}" type="sibTrans" cxnId="{0F10305B-917D-44DB-B3E7-0018F9834027}">
      <dgm:prSet/>
      <dgm:spPr/>
      <dgm:t>
        <a:bodyPr/>
        <a:lstStyle/>
        <a:p>
          <a:endParaRPr lang="en-US"/>
        </a:p>
      </dgm:t>
    </dgm:pt>
    <dgm:pt modelId="{326F3149-26BD-495E-95F5-0A384332D000}">
      <dgm:prSet phldrT="[Text]"/>
      <dgm:spPr/>
      <dgm:t>
        <a:bodyPr/>
        <a:lstStyle/>
        <a:p>
          <a:r>
            <a:rPr lang="en-US" b="1" u="sng" dirty="0">
              <a:latin typeface="Calibri" panose="020F0502020204030204" pitchFamily="34" charset="0"/>
              <a:cs typeface="Calibri" panose="020F0502020204030204" pitchFamily="34" charset="0"/>
            </a:rPr>
            <a:t>MODIFY</a:t>
          </a:r>
          <a:endParaRPr lang="en-US" dirty="0"/>
        </a:p>
      </dgm:t>
    </dgm:pt>
    <dgm:pt modelId="{7299C3C9-0056-44A1-80DF-7BDB88363FB3}" type="parTrans" cxnId="{3A9E0A02-0AC1-49DC-A377-23FD0AC5F859}">
      <dgm:prSet/>
      <dgm:spPr/>
      <dgm:t>
        <a:bodyPr/>
        <a:lstStyle/>
        <a:p>
          <a:endParaRPr lang="en-US"/>
        </a:p>
      </dgm:t>
    </dgm:pt>
    <dgm:pt modelId="{43D7B69A-B1D8-466B-97B9-90E128EBEE3D}" type="sibTrans" cxnId="{3A9E0A02-0AC1-49DC-A377-23FD0AC5F859}">
      <dgm:prSet/>
      <dgm:spPr/>
      <dgm:t>
        <a:bodyPr/>
        <a:lstStyle/>
        <a:p>
          <a:endParaRPr lang="en-US"/>
        </a:p>
      </dgm:t>
    </dgm:pt>
    <dgm:pt modelId="{B7F3D824-31E2-4445-9DF3-3AC95042E568}" type="pres">
      <dgm:prSet presAssocID="{5889C279-B7D0-440E-9138-D7E3478BAB99}" presName="Name0" presStyleCnt="0">
        <dgm:presLayoutVars>
          <dgm:dir/>
          <dgm:resizeHandles val="exact"/>
        </dgm:presLayoutVars>
      </dgm:prSet>
      <dgm:spPr/>
    </dgm:pt>
    <dgm:pt modelId="{95240A4D-FACC-4BA2-94F1-B86D4B7A0217}" type="pres">
      <dgm:prSet presAssocID="{5889C279-B7D0-440E-9138-D7E3478BAB99}" presName="node1" presStyleLbl="node1" presStyleIdx="0" presStyleCnt="2">
        <dgm:presLayoutVars>
          <dgm:bulletEnabled val="1"/>
        </dgm:presLayoutVars>
      </dgm:prSet>
      <dgm:spPr/>
    </dgm:pt>
    <dgm:pt modelId="{D7B38F16-20CA-422C-8EC0-CD8CB8B50B64}" type="pres">
      <dgm:prSet presAssocID="{5889C279-B7D0-440E-9138-D7E3478BAB99}" presName="sibTrans" presStyleLbl="bgShp" presStyleIdx="0" presStyleCnt="1"/>
      <dgm:spPr/>
    </dgm:pt>
    <dgm:pt modelId="{9655BDA6-FF39-4736-B43D-43817E4EBCFF}" type="pres">
      <dgm:prSet presAssocID="{5889C279-B7D0-440E-9138-D7E3478BAB99}" presName="node2" presStyleLbl="node1" presStyleIdx="1" presStyleCnt="2">
        <dgm:presLayoutVars>
          <dgm:bulletEnabled val="1"/>
        </dgm:presLayoutVars>
      </dgm:prSet>
      <dgm:spPr/>
    </dgm:pt>
    <dgm:pt modelId="{763606E0-EA17-4C84-83DA-D1C71345506A}" type="pres">
      <dgm:prSet presAssocID="{5889C279-B7D0-440E-9138-D7E3478BAB99}" presName="sp1" presStyleCnt="0"/>
      <dgm:spPr/>
    </dgm:pt>
    <dgm:pt modelId="{DD27044B-425A-4F7A-B65C-7F8A895B9504}" type="pres">
      <dgm:prSet presAssocID="{5889C279-B7D0-440E-9138-D7E3478BAB99}" presName="sp2" presStyleCnt="0"/>
      <dgm:spPr/>
    </dgm:pt>
  </dgm:ptLst>
  <dgm:cxnLst>
    <dgm:cxn modelId="{3A9E0A02-0AC1-49DC-A377-23FD0AC5F859}" srcId="{5889C279-B7D0-440E-9138-D7E3478BAB99}" destId="{326F3149-26BD-495E-95F5-0A384332D000}" srcOrd="1" destOrd="0" parTransId="{7299C3C9-0056-44A1-80DF-7BDB88363FB3}" sibTransId="{43D7B69A-B1D8-466B-97B9-90E128EBEE3D}"/>
    <dgm:cxn modelId="{0F10305B-917D-44DB-B3E7-0018F9834027}" srcId="{5889C279-B7D0-440E-9138-D7E3478BAB99}" destId="{5DFA96A3-CBC2-403B-AAB9-658A584B31DE}" srcOrd="0" destOrd="0" parTransId="{2859D868-D137-4DD9-84E1-051E3BC3CBE3}" sibTransId="{69AC8CC7-C882-4A63-8A1D-630D491AD812}"/>
    <dgm:cxn modelId="{A46A5E85-253F-4280-9FCD-3D3D449B9F5C}" type="presOf" srcId="{5889C279-B7D0-440E-9138-D7E3478BAB99}" destId="{B7F3D824-31E2-4445-9DF3-3AC95042E568}" srcOrd="0" destOrd="0" presId="urn:microsoft.com/office/officeart/2005/8/layout/cycle3"/>
    <dgm:cxn modelId="{D6A1FCA9-3F7C-4023-B14A-0CD68D8EA54B}" type="presOf" srcId="{5DFA96A3-CBC2-403B-AAB9-658A584B31DE}" destId="{95240A4D-FACC-4BA2-94F1-B86D4B7A0217}" srcOrd="0" destOrd="0" presId="urn:microsoft.com/office/officeart/2005/8/layout/cycle3"/>
    <dgm:cxn modelId="{C5B4BBC8-663A-40D0-9E63-CB1832DFBB02}" type="presOf" srcId="{69AC8CC7-C882-4A63-8A1D-630D491AD812}" destId="{D7B38F16-20CA-422C-8EC0-CD8CB8B50B64}" srcOrd="0" destOrd="0" presId="urn:microsoft.com/office/officeart/2005/8/layout/cycle3"/>
    <dgm:cxn modelId="{0C4955E8-03F7-4A71-A08C-14115B94F74B}" type="presOf" srcId="{326F3149-26BD-495E-95F5-0A384332D000}" destId="{9655BDA6-FF39-4736-B43D-43817E4EBCFF}" srcOrd="0" destOrd="0" presId="urn:microsoft.com/office/officeart/2005/8/layout/cycle3"/>
    <dgm:cxn modelId="{EB0C27B8-D8AD-4E7A-A51D-61B22EF93505}" type="presParOf" srcId="{B7F3D824-31E2-4445-9DF3-3AC95042E568}" destId="{95240A4D-FACC-4BA2-94F1-B86D4B7A0217}" srcOrd="0" destOrd="0" presId="urn:microsoft.com/office/officeart/2005/8/layout/cycle3"/>
    <dgm:cxn modelId="{BDD6EDDE-B2CB-4A04-954D-21AB2DEB06EF}" type="presParOf" srcId="{B7F3D824-31E2-4445-9DF3-3AC95042E568}" destId="{D7B38F16-20CA-422C-8EC0-CD8CB8B50B64}" srcOrd="1" destOrd="0" presId="urn:microsoft.com/office/officeart/2005/8/layout/cycle3"/>
    <dgm:cxn modelId="{832A5316-8079-4E93-9105-55B128B35D95}" type="presParOf" srcId="{B7F3D824-31E2-4445-9DF3-3AC95042E568}" destId="{9655BDA6-FF39-4736-B43D-43817E4EBCFF}" srcOrd="2" destOrd="0" presId="urn:microsoft.com/office/officeart/2005/8/layout/cycle3"/>
    <dgm:cxn modelId="{AE871531-F665-4998-81E5-63713D99D2FF}" type="presParOf" srcId="{B7F3D824-31E2-4445-9DF3-3AC95042E568}" destId="{763606E0-EA17-4C84-83DA-D1C71345506A}" srcOrd="3" destOrd="0" presId="urn:microsoft.com/office/officeart/2005/8/layout/cycle3"/>
    <dgm:cxn modelId="{DD3B2818-306C-4A82-815F-4BE31913380F}" type="presParOf" srcId="{B7F3D824-31E2-4445-9DF3-3AC95042E568}" destId="{DD27044B-425A-4F7A-B65C-7F8A895B9504}" srcOrd="4"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4FA2DDB-C1D4-4226-9D91-26D2A9980436}"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US"/>
        </a:p>
      </dgm:t>
    </dgm:pt>
    <dgm:pt modelId="{F99E7D89-261C-411C-AD8D-39C012E7986B}">
      <dgm:prSet custT="1"/>
      <dgm:spPr/>
      <dgm:t>
        <a:bodyPr/>
        <a:lstStyle/>
        <a:p>
          <a:r>
            <a:rPr lang="en-US" sz="3500" dirty="0">
              <a:latin typeface="Calibri" panose="020F0502020204030204" pitchFamily="34" charset="0"/>
              <a:cs typeface="Calibri" panose="020F0502020204030204" pitchFamily="34" charset="0"/>
            </a:rPr>
            <a:t>Achievement and maintenance of individualized goals</a:t>
          </a:r>
        </a:p>
      </dgm:t>
    </dgm:pt>
    <dgm:pt modelId="{35200270-4A89-48A1-964E-B522D7EC901D}" type="parTrans" cxnId="{414A47E3-3077-44F3-89BB-BCFCC977915D}">
      <dgm:prSet/>
      <dgm:spPr/>
      <dgm:t>
        <a:bodyPr/>
        <a:lstStyle/>
        <a:p>
          <a:endParaRPr lang="en-US"/>
        </a:p>
      </dgm:t>
    </dgm:pt>
    <dgm:pt modelId="{DFCC8512-33EA-4EA9-A219-A90433EA551A}" type="sibTrans" cxnId="{414A47E3-3077-44F3-89BB-BCFCC977915D}">
      <dgm:prSet/>
      <dgm:spPr/>
      <dgm:t>
        <a:bodyPr/>
        <a:lstStyle/>
        <a:p>
          <a:endParaRPr lang="en-US"/>
        </a:p>
      </dgm:t>
    </dgm:pt>
    <dgm:pt modelId="{F7A8789D-F68A-4818-9006-007D5592D082}">
      <dgm:prSet phldrT="[Text]" custT="1"/>
      <dgm:spPr/>
      <dgm:t>
        <a:bodyPr/>
        <a:lstStyle/>
        <a:p>
          <a:r>
            <a:rPr lang="en-US" sz="2400" b="0" dirty="0">
              <a:latin typeface="Calibri" panose="020F0502020204030204" pitchFamily="34" charset="0"/>
              <a:cs typeface="Calibri" panose="020F0502020204030204" pitchFamily="34" charset="0"/>
            </a:rPr>
            <a:t>Lifestyle advice</a:t>
          </a:r>
        </a:p>
      </dgm:t>
    </dgm:pt>
    <dgm:pt modelId="{8783BF0C-4B5D-46D1-BC49-5F3A396FA523}" type="parTrans" cxnId="{8779DEC2-8265-4807-BB15-E1B028F9DE3D}">
      <dgm:prSet/>
      <dgm:spPr/>
      <dgm:t>
        <a:bodyPr/>
        <a:lstStyle/>
        <a:p>
          <a:endParaRPr lang="en-US"/>
        </a:p>
      </dgm:t>
    </dgm:pt>
    <dgm:pt modelId="{6D50C190-B6E8-436B-934A-9DC57A0D57B0}" type="sibTrans" cxnId="{8779DEC2-8265-4807-BB15-E1B028F9DE3D}">
      <dgm:prSet/>
      <dgm:spPr/>
      <dgm:t>
        <a:bodyPr/>
        <a:lstStyle/>
        <a:p>
          <a:endParaRPr lang="en-US"/>
        </a:p>
      </dgm:t>
    </dgm:pt>
    <dgm:pt modelId="{5DCB2146-9C83-4EA4-924A-8C3931A60064}">
      <dgm:prSet phldrT="[Text]" custT="1"/>
      <dgm:spPr/>
      <dgm:t>
        <a:bodyPr/>
        <a:lstStyle/>
        <a:p>
          <a:r>
            <a:rPr lang="en-US" sz="2400" b="0" dirty="0">
              <a:latin typeface="Calibri" panose="020F0502020204030204" pitchFamily="34" charset="0"/>
              <a:cs typeface="Calibri" panose="020F0502020204030204" pitchFamily="34" charset="0"/>
            </a:rPr>
            <a:t>Evidence-based program</a:t>
          </a:r>
        </a:p>
      </dgm:t>
    </dgm:pt>
    <dgm:pt modelId="{6BE08B8F-92B9-4126-B080-B02626F25DF8}" type="parTrans" cxnId="{3F355894-EE04-4C57-8244-8113FABB1322}">
      <dgm:prSet/>
      <dgm:spPr/>
      <dgm:t>
        <a:bodyPr/>
        <a:lstStyle/>
        <a:p>
          <a:endParaRPr lang="en-US"/>
        </a:p>
      </dgm:t>
    </dgm:pt>
    <dgm:pt modelId="{5839F1CC-E557-40DD-9E84-863B8404A152}" type="sibTrans" cxnId="{3F355894-EE04-4C57-8244-8113FABB1322}">
      <dgm:prSet/>
      <dgm:spPr/>
      <dgm:t>
        <a:bodyPr/>
        <a:lstStyle/>
        <a:p>
          <a:endParaRPr lang="en-US"/>
        </a:p>
      </dgm:t>
    </dgm:pt>
    <dgm:pt modelId="{6739C8EE-E5F0-44FD-90E1-2CEC0B048599}">
      <dgm:prSet phldrT="[Text]" custT="1"/>
      <dgm:spPr/>
      <dgm:t>
        <a:bodyPr/>
        <a:lstStyle/>
        <a:p>
          <a:r>
            <a:rPr lang="en-US" sz="2400" b="0" dirty="0">
              <a:latin typeface="Calibri" panose="020F0502020204030204" pitchFamily="34" charset="0"/>
              <a:cs typeface="Calibri" panose="020F0502020204030204" pitchFamily="34" charset="0"/>
            </a:rPr>
            <a:t>Pharmaco-therapy</a:t>
          </a:r>
        </a:p>
      </dgm:t>
    </dgm:pt>
    <dgm:pt modelId="{164004D0-64B5-4265-93CE-5C0475F9A76D}" type="parTrans" cxnId="{CF39715C-4D2D-45D7-A0B9-1FF2CA13C1F4}">
      <dgm:prSet/>
      <dgm:spPr/>
      <dgm:t>
        <a:bodyPr/>
        <a:lstStyle/>
        <a:p>
          <a:endParaRPr lang="en-US"/>
        </a:p>
      </dgm:t>
    </dgm:pt>
    <dgm:pt modelId="{23624858-D4CE-4AF8-A12B-AF2B6808904B}" type="sibTrans" cxnId="{CF39715C-4D2D-45D7-A0B9-1FF2CA13C1F4}">
      <dgm:prSet/>
      <dgm:spPr/>
      <dgm:t>
        <a:bodyPr/>
        <a:lstStyle/>
        <a:p>
          <a:endParaRPr lang="en-US"/>
        </a:p>
      </dgm:t>
    </dgm:pt>
    <dgm:pt modelId="{4342DAB8-B544-465E-B1B0-C4E55E5643DF}">
      <dgm:prSet phldrT="[Text]" custT="1"/>
      <dgm:spPr/>
      <dgm:t>
        <a:bodyPr/>
        <a:lstStyle/>
        <a:p>
          <a:r>
            <a:rPr lang="en-US" sz="2400" b="0" dirty="0">
              <a:latin typeface="Calibri" panose="020F0502020204030204" pitchFamily="34" charset="0"/>
              <a:cs typeface="Calibri" panose="020F0502020204030204" pitchFamily="34" charset="0"/>
            </a:rPr>
            <a:t>Metabolic surgery</a:t>
          </a:r>
        </a:p>
      </dgm:t>
    </dgm:pt>
    <dgm:pt modelId="{856F86B8-6DDC-44D4-9F04-86C14CA56A60}" type="parTrans" cxnId="{C6BA4D72-C300-4E64-BF10-6879234D26FD}">
      <dgm:prSet/>
      <dgm:spPr/>
      <dgm:t>
        <a:bodyPr/>
        <a:lstStyle/>
        <a:p>
          <a:endParaRPr lang="en-US"/>
        </a:p>
      </dgm:t>
    </dgm:pt>
    <dgm:pt modelId="{31FEFB06-693B-4D20-A4D5-6E6494F053AE}" type="sibTrans" cxnId="{C6BA4D72-C300-4E64-BF10-6879234D26FD}">
      <dgm:prSet/>
      <dgm:spPr/>
      <dgm:t>
        <a:bodyPr/>
        <a:lstStyle/>
        <a:p>
          <a:endParaRPr lang="en-US"/>
        </a:p>
      </dgm:t>
    </dgm:pt>
    <dgm:pt modelId="{78EEA7A4-B4CB-469B-BDE2-1C3BBCE8CB74}">
      <dgm:prSet phldrT="[Text]"/>
      <dgm:spPr/>
      <dgm:t>
        <a:bodyPr/>
        <a:lstStyle/>
        <a:p>
          <a:r>
            <a:rPr lang="en-US" dirty="0">
              <a:latin typeface="Calibri" panose="020F0502020204030204" pitchFamily="34" charset="0"/>
              <a:cs typeface="Calibri" panose="020F0502020204030204" pitchFamily="34" charset="0"/>
            </a:rPr>
            <a:t>Consider </a:t>
          </a:r>
          <a:r>
            <a:rPr lang="en-US" b="1" u="sng" dirty="0">
              <a:latin typeface="Calibri" panose="020F0502020204030204" pitchFamily="34" charset="0"/>
              <a:cs typeface="Calibri" panose="020F0502020204030204" pitchFamily="34" charset="0"/>
            </a:rPr>
            <a:t>efficacy</a:t>
          </a:r>
          <a:r>
            <a:rPr lang="en-US" dirty="0">
              <a:latin typeface="Calibri" panose="020F0502020204030204" pitchFamily="34" charset="0"/>
              <a:cs typeface="Calibri" panose="020F0502020204030204" pitchFamily="34" charset="0"/>
            </a:rPr>
            <a:t> on weight when choosing glucose-lowering therapies. </a:t>
          </a:r>
        </a:p>
      </dgm:t>
    </dgm:pt>
    <dgm:pt modelId="{3799D671-36BF-4847-B9BB-66696B471E1D}" type="parTrans" cxnId="{43457F7D-AA86-4737-A9BF-E568D28E03A4}">
      <dgm:prSet/>
      <dgm:spPr/>
      <dgm:t>
        <a:bodyPr/>
        <a:lstStyle/>
        <a:p>
          <a:endParaRPr lang="en-US"/>
        </a:p>
      </dgm:t>
    </dgm:pt>
    <dgm:pt modelId="{B2608878-A801-425A-92A9-A70E10FDAB06}" type="sibTrans" cxnId="{43457F7D-AA86-4737-A9BF-E568D28E03A4}">
      <dgm:prSet/>
      <dgm:spPr/>
      <dgm:t>
        <a:bodyPr/>
        <a:lstStyle/>
        <a:p>
          <a:endParaRPr lang="en-US"/>
        </a:p>
      </dgm:t>
    </dgm:pt>
    <dgm:pt modelId="{F426B08E-43C8-414F-8573-3566F18F010E}" type="pres">
      <dgm:prSet presAssocID="{C4FA2DDB-C1D4-4226-9D91-26D2A9980436}" presName="Name0" presStyleCnt="0">
        <dgm:presLayoutVars>
          <dgm:chPref val="1"/>
          <dgm:dir/>
          <dgm:animOne val="branch"/>
          <dgm:animLvl val="lvl"/>
          <dgm:resizeHandles/>
        </dgm:presLayoutVars>
      </dgm:prSet>
      <dgm:spPr/>
    </dgm:pt>
    <dgm:pt modelId="{AFB47294-7FBA-4723-A094-7E6DEF5E8E7D}" type="pres">
      <dgm:prSet presAssocID="{F99E7D89-261C-411C-AD8D-39C012E7986B}" presName="vertOne" presStyleCnt="0"/>
      <dgm:spPr/>
    </dgm:pt>
    <dgm:pt modelId="{2EEF99A1-F150-4157-BF9E-5CA271C8C2EE}" type="pres">
      <dgm:prSet presAssocID="{F99E7D89-261C-411C-AD8D-39C012E7986B}" presName="txOne" presStyleLbl="node0" presStyleIdx="0" presStyleCnt="2" custScaleY="88347">
        <dgm:presLayoutVars>
          <dgm:chPref val="3"/>
        </dgm:presLayoutVars>
      </dgm:prSet>
      <dgm:spPr/>
    </dgm:pt>
    <dgm:pt modelId="{863AF51D-0BB9-4CC5-9258-9D008EDC7CF5}" type="pres">
      <dgm:prSet presAssocID="{F99E7D89-261C-411C-AD8D-39C012E7986B}" presName="parTransOne" presStyleCnt="0"/>
      <dgm:spPr/>
    </dgm:pt>
    <dgm:pt modelId="{BB9BC729-6268-4D08-90A7-CC414522784D}" type="pres">
      <dgm:prSet presAssocID="{F99E7D89-261C-411C-AD8D-39C012E7986B}" presName="horzOne" presStyleCnt="0"/>
      <dgm:spPr/>
    </dgm:pt>
    <dgm:pt modelId="{7407FDE0-448F-490D-B9CA-9BECF28675FF}" type="pres">
      <dgm:prSet presAssocID="{F7A8789D-F68A-4818-9006-007D5592D082}" presName="vertTwo" presStyleCnt="0"/>
      <dgm:spPr/>
    </dgm:pt>
    <dgm:pt modelId="{55C8F268-70AF-41C1-966A-E1DF41C7C761}" type="pres">
      <dgm:prSet presAssocID="{F7A8789D-F68A-4818-9006-007D5592D082}" presName="txTwo" presStyleLbl="node2" presStyleIdx="0" presStyleCnt="4" custScaleX="119042" custScaleY="144115" custLinFactNeighborX="-1312" custLinFactNeighborY="283">
        <dgm:presLayoutVars>
          <dgm:chPref val="3"/>
        </dgm:presLayoutVars>
      </dgm:prSet>
      <dgm:spPr/>
    </dgm:pt>
    <dgm:pt modelId="{40EED04F-8E6F-411A-AECF-67FF04F83707}" type="pres">
      <dgm:prSet presAssocID="{F7A8789D-F68A-4818-9006-007D5592D082}" presName="horzTwo" presStyleCnt="0"/>
      <dgm:spPr/>
    </dgm:pt>
    <dgm:pt modelId="{649687C0-AEB4-4844-90C1-8A9FA8A60119}" type="pres">
      <dgm:prSet presAssocID="{6D50C190-B6E8-436B-934A-9DC57A0D57B0}" presName="sibSpaceTwo" presStyleCnt="0"/>
      <dgm:spPr/>
    </dgm:pt>
    <dgm:pt modelId="{959D49D5-FF65-49DD-85F9-D5A122441120}" type="pres">
      <dgm:prSet presAssocID="{5DCB2146-9C83-4EA4-924A-8C3931A60064}" presName="vertTwo" presStyleCnt="0"/>
      <dgm:spPr/>
    </dgm:pt>
    <dgm:pt modelId="{4C9E2B86-EAD9-4FDF-8E41-FA4D20662B26}" type="pres">
      <dgm:prSet presAssocID="{5DCB2146-9C83-4EA4-924A-8C3931A60064}" presName="txTwo" presStyleLbl="node2" presStyleIdx="1" presStyleCnt="4" custScaleX="119042" custScaleY="144115" custLinFactNeighborX="-1312" custLinFactNeighborY="283">
        <dgm:presLayoutVars>
          <dgm:chPref val="3"/>
        </dgm:presLayoutVars>
      </dgm:prSet>
      <dgm:spPr/>
    </dgm:pt>
    <dgm:pt modelId="{7D5D1210-C12C-46A6-81F8-752081E266C7}" type="pres">
      <dgm:prSet presAssocID="{5DCB2146-9C83-4EA4-924A-8C3931A60064}" presName="horzTwo" presStyleCnt="0"/>
      <dgm:spPr/>
    </dgm:pt>
    <dgm:pt modelId="{96EBB44E-8ED6-4F9A-8B3D-AB5A9E0C1B7E}" type="pres">
      <dgm:prSet presAssocID="{5839F1CC-E557-40DD-9E84-863B8404A152}" presName="sibSpaceTwo" presStyleCnt="0"/>
      <dgm:spPr/>
    </dgm:pt>
    <dgm:pt modelId="{73C876D6-0E22-4E68-A5C2-6C1046B96F63}" type="pres">
      <dgm:prSet presAssocID="{6739C8EE-E5F0-44FD-90E1-2CEC0B048599}" presName="vertTwo" presStyleCnt="0"/>
      <dgm:spPr/>
    </dgm:pt>
    <dgm:pt modelId="{7B2A2F87-FB80-4865-BAC1-D9836C43A8B4}" type="pres">
      <dgm:prSet presAssocID="{6739C8EE-E5F0-44FD-90E1-2CEC0B048599}" presName="txTwo" presStyleLbl="node2" presStyleIdx="2" presStyleCnt="4" custScaleX="119042" custScaleY="144115">
        <dgm:presLayoutVars>
          <dgm:chPref val="3"/>
        </dgm:presLayoutVars>
      </dgm:prSet>
      <dgm:spPr/>
    </dgm:pt>
    <dgm:pt modelId="{39327A61-3D58-4C35-B21D-B30E6A884300}" type="pres">
      <dgm:prSet presAssocID="{6739C8EE-E5F0-44FD-90E1-2CEC0B048599}" presName="horzTwo" presStyleCnt="0"/>
      <dgm:spPr/>
    </dgm:pt>
    <dgm:pt modelId="{240717DA-402F-4808-BDC9-22FBA30FBCD1}" type="pres">
      <dgm:prSet presAssocID="{23624858-D4CE-4AF8-A12B-AF2B6808904B}" presName="sibSpaceTwo" presStyleCnt="0"/>
      <dgm:spPr/>
    </dgm:pt>
    <dgm:pt modelId="{4955EE8A-64EB-439D-BF9A-CBC190FEAB11}" type="pres">
      <dgm:prSet presAssocID="{4342DAB8-B544-465E-B1B0-C4E55E5643DF}" presName="vertTwo" presStyleCnt="0"/>
      <dgm:spPr/>
    </dgm:pt>
    <dgm:pt modelId="{8B57448C-BD40-40A0-B9F6-996434AC9772}" type="pres">
      <dgm:prSet presAssocID="{4342DAB8-B544-465E-B1B0-C4E55E5643DF}" presName="txTwo" presStyleLbl="node2" presStyleIdx="3" presStyleCnt="4" custScaleX="119042" custScaleY="144115">
        <dgm:presLayoutVars>
          <dgm:chPref val="3"/>
        </dgm:presLayoutVars>
      </dgm:prSet>
      <dgm:spPr/>
    </dgm:pt>
    <dgm:pt modelId="{75C86BFB-991C-41F0-8C94-31153C31D172}" type="pres">
      <dgm:prSet presAssocID="{4342DAB8-B544-465E-B1B0-C4E55E5643DF}" presName="horzTwo" presStyleCnt="0"/>
      <dgm:spPr/>
    </dgm:pt>
    <dgm:pt modelId="{1E21AB4F-4311-4C43-93E2-0E549B4D56D2}" type="pres">
      <dgm:prSet presAssocID="{DFCC8512-33EA-4EA9-A219-A90433EA551A}" presName="sibSpaceOne" presStyleCnt="0"/>
      <dgm:spPr/>
    </dgm:pt>
    <dgm:pt modelId="{6E9ECB9A-9937-4C2E-9D24-04A6329B8665}" type="pres">
      <dgm:prSet presAssocID="{78EEA7A4-B4CB-469B-BDE2-1C3BBCE8CB74}" presName="vertOne" presStyleCnt="0"/>
      <dgm:spPr/>
    </dgm:pt>
    <dgm:pt modelId="{5DFDF4E3-E5FE-454B-97FE-343F4CAAB70D}" type="pres">
      <dgm:prSet presAssocID="{78EEA7A4-B4CB-469B-BDE2-1C3BBCE8CB74}" presName="txOne" presStyleLbl="node0" presStyleIdx="1" presStyleCnt="2" custScaleX="155550" custScaleY="245564" custLinFactNeighborY="-89">
        <dgm:presLayoutVars>
          <dgm:chPref val="3"/>
        </dgm:presLayoutVars>
      </dgm:prSet>
      <dgm:spPr/>
    </dgm:pt>
    <dgm:pt modelId="{ED0FB6C5-113E-4B04-888B-2146B3BE8EFF}" type="pres">
      <dgm:prSet presAssocID="{78EEA7A4-B4CB-469B-BDE2-1C3BBCE8CB74}" presName="horzOne" presStyleCnt="0"/>
      <dgm:spPr/>
    </dgm:pt>
  </dgm:ptLst>
  <dgm:cxnLst>
    <dgm:cxn modelId="{F5118A1E-993F-475C-89EC-48CA99A9F246}" type="presOf" srcId="{78EEA7A4-B4CB-469B-BDE2-1C3BBCE8CB74}" destId="{5DFDF4E3-E5FE-454B-97FE-343F4CAAB70D}" srcOrd="0" destOrd="0" presId="urn:microsoft.com/office/officeart/2005/8/layout/hierarchy4"/>
    <dgm:cxn modelId="{83426833-91A7-4216-AB1A-C808B5BB69B4}" type="presOf" srcId="{6739C8EE-E5F0-44FD-90E1-2CEC0B048599}" destId="{7B2A2F87-FB80-4865-BAC1-D9836C43A8B4}" srcOrd="0" destOrd="0" presId="urn:microsoft.com/office/officeart/2005/8/layout/hierarchy4"/>
    <dgm:cxn modelId="{CF39715C-4D2D-45D7-A0B9-1FF2CA13C1F4}" srcId="{F99E7D89-261C-411C-AD8D-39C012E7986B}" destId="{6739C8EE-E5F0-44FD-90E1-2CEC0B048599}" srcOrd="2" destOrd="0" parTransId="{164004D0-64B5-4265-93CE-5C0475F9A76D}" sibTransId="{23624858-D4CE-4AF8-A12B-AF2B6808904B}"/>
    <dgm:cxn modelId="{C6BA4D72-C300-4E64-BF10-6879234D26FD}" srcId="{F99E7D89-261C-411C-AD8D-39C012E7986B}" destId="{4342DAB8-B544-465E-B1B0-C4E55E5643DF}" srcOrd="3" destOrd="0" parTransId="{856F86B8-6DDC-44D4-9F04-86C14CA56A60}" sibTransId="{31FEFB06-693B-4D20-A4D5-6E6494F053AE}"/>
    <dgm:cxn modelId="{E9B8D059-9C09-4013-A3FF-05B8D1CEB14E}" type="presOf" srcId="{C4FA2DDB-C1D4-4226-9D91-26D2A9980436}" destId="{F426B08E-43C8-414F-8573-3566F18F010E}" srcOrd="0" destOrd="0" presId="urn:microsoft.com/office/officeart/2005/8/layout/hierarchy4"/>
    <dgm:cxn modelId="{E023DF79-08FB-4504-A167-D0FB5391882C}" type="presOf" srcId="{5DCB2146-9C83-4EA4-924A-8C3931A60064}" destId="{4C9E2B86-EAD9-4FDF-8E41-FA4D20662B26}" srcOrd="0" destOrd="0" presId="urn:microsoft.com/office/officeart/2005/8/layout/hierarchy4"/>
    <dgm:cxn modelId="{43457F7D-AA86-4737-A9BF-E568D28E03A4}" srcId="{C4FA2DDB-C1D4-4226-9D91-26D2A9980436}" destId="{78EEA7A4-B4CB-469B-BDE2-1C3BBCE8CB74}" srcOrd="1" destOrd="0" parTransId="{3799D671-36BF-4847-B9BB-66696B471E1D}" sibTransId="{B2608878-A801-425A-92A9-A70E10FDAB06}"/>
    <dgm:cxn modelId="{3F355894-EE04-4C57-8244-8113FABB1322}" srcId="{F99E7D89-261C-411C-AD8D-39C012E7986B}" destId="{5DCB2146-9C83-4EA4-924A-8C3931A60064}" srcOrd="1" destOrd="0" parTransId="{6BE08B8F-92B9-4126-B080-B02626F25DF8}" sibTransId="{5839F1CC-E557-40DD-9E84-863B8404A152}"/>
    <dgm:cxn modelId="{33AEE4B9-39DB-4B38-A09E-441711F9F39B}" type="presOf" srcId="{F99E7D89-261C-411C-AD8D-39C012E7986B}" destId="{2EEF99A1-F150-4157-BF9E-5CA271C8C2EE}" srcOrd="0" destOrd="0" presId="urn:microsoft.com/office/officeart/2005/8/layout/hierarchy4"/>
    <dgm:cxn modelId="{8779DEC2-8265-4807-BB15-E1B028F9DE3D}" srcId="{F99E7D89-261C-411C-AD8D-39C012E7986B}" destId="{F7A8789D-F68A-4818-9006-007D5592D082}" srcOrd="0" destOrd="0" parTransId="{8783BF0C-4B5D-46D1-BC49-5F3A396FA523}" sibTransId="{6D50C190-B6E8-436B-934A-9DC57A0D57B0}"/>
    <dgm:cxn modelId="{5E90CBD0-D5FC-45CB-BB97-2367EDBDD548}" type="presOf" srcId="{4342DAB8-B544-465E-B1B0-C4E55E5643DF}" destId="{8B57448C-BD40-40A0-B9F6-996434AC9772}" srcOrd="0" destOrd="0" presId="urn:microsoft.com/office/officeart/2005/8/layout/hierarchy4"/>
    <dgm:cxn modelId="{414A47E3-3077-44F3-89BB-BCFCC977915D}" srcId="{C4FA2DDB-C1D4-4226-9D91-26D2A9980436}" destId="{F99E7D89-261C-411C-AD8D-39C012E7986B}" srcOrd="0" destOrd="0" parTransId="{35200270-4A89-48A1-964E-B522D7EC901D}" sibTransId="{DFCC8512-33EA-4EA9-A219-A90433EA551A}"/>
    <dgm:cxn modelId="{A9AF28F9-6AC1-4721-8F19-AADFDF31E1C4}" type="presOf" srcId="{F7A8789D-F68A-4818-9006-007D5592D082}" destId="{55C8F268-70AF-41C1-966A-E1DF41C7C761}" srcOrd="0" destOrd="0" presId="urn:microsoft.com/office/officeart/2005/8/layout/hierarchy4"/>
    <dgm:cxn modelId="{CFBB6A53-8E31-45A1-869A-A566C8C7353C}" type="presParOf" srcId="{F426B08E-43C8-414F-8573-3566F18F010E}" destId="{AFB47294-7FBA-4723-A094-7E6DEF5E8E7D}" srcOrd="0" destOrd="0" presId="urn:microsoft.com/office/officeart/2005/8/layout/hierarchy4"/>
    <dgm:cxn modelId="{55E12EE0-BD4D-447B-8975-6E62CC1A21CF}" type="presParOf" srcId="{AFB47294-7FBA-4723-A094-7E6DEF5E8E7D}" destId="{2EEF99A1-F150-4157-BF9E-5CA271C8C2EE}" srcOrd="0" destOrd="0" presId="urn:microsoft.com/office/officeart/2005/8/layout/hierarchy4"/>
    <dgm:cxn modelId="{9D78D7B4-015E-4C08-AA72-16B012D247C9}" type="presParOf" srcId="{AFB47294-7FBA-4723-A094-7E6DEF5E8E7D}" destId="{863AF51D-0BB9-4CC5-9258-9D008EDC7CF5}" srcOrd="1" destOrd="0" presId="urn:microsoft.com/office/officeart/2005/8/layout/hierarchy4"/>
    <dgm:cxn modelId="{524418D4-E2BF-4E7A-96D6-65A0024DD0E5}" type="presParOf" srcId="{AFB47294-7FBA-4723-A094-7E6DEF5E8E7D}" destId="{BB9BC729-6268-4D08-90A7-CC414522784D}" srcOrd="2" destOrd="0" presId="urn:microsoft.com/office/officeart/2005/8/layout/hierarchy4"/>
    <dgm:cxn modelId="{8F5A4743-6C1A-4BFB-8558-E260E7632138}" type="presParOf" srcId="{BB9BC729-6268-4D08-90A7-CC414522784D}" destId="{7407FDE0-448F-490D-B9CA-9BECF28675FF}" srcOrd="0" destOrd="0" presId="urn:microsoft.com/office/officeart/2005/8/layout/hierarchy4"/>
    <dgm:cxn modelId="{7941CDA1-DBAA-493A-BAED-29FC292A888A}" type="presParOf" srcId="{7407FDE0-448F-490D-B9CA-9BECF28675FF}" destId="{55C8F268-70AF-41C1-966A-E1DF41C7C761}" srcOrd="0" destOrd="0" presId="urn:microsoft.com/office/officeart/2005/8/layout/hierarchy4"/>
    <dgm:cxn modelId="{A0020C48-C095-4F3A-9E01-D0AE24F5A37F}" type="presParOf" srcId="{7407FDE0-448F-490D-B9CA-9BECF28675FF}" destId="{40EED04F-8E6F-411A-AECF-67FF04F83707}" srcOrd="1" destOrd="0" presId="urn:microsoft.com/office/officeart/2005/8/layout/hierarchy4"/>
    <dgm:cxn modelId="{82289A34-5C31-48CD-BB0A-72134203A6BA}" type="presParOf" srcId="{BB9BC729-6268-4D08-90A7-CC414522784D}" destId="{649687C0-AEB4-4844-90C1-8A9FA8A60119}" srcOrd="1" destOrd="0" presId="urn:microsoft.com/office/officeart/2005/8/layout/hierarchy4"/>
    <dgm:cxn modelId="{A5BC2C48-0423-429B-93FF-2126BC868608}" type="presParOf" srcId="{BB9BC729-6268-4D08-90A7-CC414522784D}" destId="{959D49D5-FF65-49DD-85F9-D5A122441120}" srcOrd="2" destOrd="0" presId="urn:microsoft.com/office/officeart/2005/8/layout/hierarchy4"/>
    <dgm:cxn modelId="{560E6A2A-61BD-4751-B53F-6E500CBA9405}" type="presParOf" srcId="{959D49D5-FF65-49DD-85F9-D5A122441120}" destId="{4C9E2B86-EAD9-4FDF-8E41-FA4D20662B26}" srcOrd="0" destOrd="0" presId="urn:microsoft.com/office/officeart/2005/8/layout/hierarchy4"/>
    <dgm:cxn modelId="{B5932789-59F4-4EDF-B4D1-B5990D0670B6}" type="presParOf" srcId="{959D49D5-FF65-49DD-85F9-D5A122441120}" destId="{7D5D1210-C12C-46A6-81F8-752081E266C7}" srcOrd="1" destOrd="0" presId="urn:microsoft.com/office/officeart/2005/8/layout/hierarchy4"/>
    <dgm:cxn modelId="{41B515E1-7C7F-44F2-8C6B-D8541B284257}" type="presParOf" srcId="{BB9BC729-6268-4D08-90A7-CC414522784D}" destId="{96EBB44E-8ED6-4F9A-8B3D-AB5A9E0C1B7E}" srcOrd="3" destOrd="0" presId="urn:microsoft.com/office/officeart/2005/8/layout/hierarchy4"/>
    <dgm:cxn modelId="{604D8B42-D45A-4D87-899D-9420A0467902}" type="presParOf" srcId="{BB9BC729-6268-4D08-90A7-CC414522784D}" destId="{73C876D6-0E22-4E68-A5C2-6C1046B96F63}" srcOrd="4" destOrd="0" presId="urn:microsoft.com/office/officeart/2005/8/layout/hierarchy4"/>
    <dgm:cxn modelId="{612C7197-D66C-461B-A048-3DE90EE1A0DD}" type="presParOf" srcId="{73C876D6-0E22-4E68-A5C2-6C1046B96F63}" destId="{7B2A2F87-FB80-4865-BAC1-D9836C43A8B4}" srcOrd="0" destOrd="0" presId="urn:microsoft.com/office/officeart/2005/8/layout/hierarchy4"/>
    <dgm:cxn modelId="{248C9D15-97C9-4BD7-940B-92CAE4F68F48}" type="presParOf" srcId="{73C876D6-0E22-4E68-A5C2-6C1046B96F63}" destId="{39327A61-3D58-4C35-B21D-B30E6A884300}" srcOrd="1" destOrd="0" presId="urn:microsoft.com/office/officeart/2005/8/layout/hierarchy4"/>
    <dgm:cxn modelId="{2B89CCA1-F887-44A1-A52D-46FC9647FDF1}" type="presParOf" srcId="{BB9BC729-6268-4D08-90A7-CC414522784D}" destId="{240717DA-402F-4808-BDC9-22FBA30FBCD1}" srcOrd="5" destOrd="0" presId="urn:microsoft.com/office/officeart/2005/8/layout/hierarchy4"/>
    <dgm:cxn modelId="{E4E1FAC5-91A3-4068-966E-53E45840BA75}" type="presParOf" srcId="{BB9BC729-6268-4D08-90A7-CC414522784D}" destId="{4955EE8A-64EB-439D-BF9A-CBC190FEAB11}" srcOrd="6" destOrd="0" presId="urn:microsoft.com/office/officeart/2005/8/layout/hierarchy4"/>
    <dgm:cxn modelId="{ACC92AEF-A32D-4EB3-9614-CE07AC3ED338}" type="presParOf" srcId="{4955EE8A-64EB-439D-BF9A-CBC190FEAB11}" destId="{8B57448C-BD40-40A0-B9F6-996434AC9772}" srcOrd="0" destOrd="0" presId="urn:microsoft.com/office/officeart/2005/8/layout/hierarchy4"/>
    <dgm:cxn modelId="{ABF95DDB-3817-405F-A02F-B16ABE2D7BDF}" type="presParOf" srcId="{4955EE8A-64EB-439D-BF9A-CBC190FEAB11}" destId="{75C86BFB-991C-41F0-8C94-31153C31D172}" srcOrd="1" destOrd="0" presId="urn:microsoft.com/office/officeart/2005/8/layout/hierarchy4"/>
    <dgm:cxn modelId="{B99E0DBF-65C7-4A21-B64B-47A770F444D3}" type="presParOf" srcId="{F426B08E-43C8-414F-8573-3566F18F010E}" destId="{1E21AB4F-4311-4C43-93E2-0E549B4D56D2}" srcOrd="1" destOrd="0" presId="urn:microsoft.com/office/officeart/2005/8/layout/hierarchy4"/>
    <dgm:cxn modelId="{0AF434EA-34F9-4CA7-A331-375E3CB1382F}" type="presParOf" srcId="{F426B08E-43C8-414F-8573-3566F18F010E}" destId="{6E9ECB9A-9937-4C2E-9D24-04A6329B8665}" srcOrd="2" destOrd="0" presId="urn:microsoft.com/office/officeart/2005/8/layout/hierarchy4"/>
    <dgm:cxn modelId="{F75A39D3-0614-496D-B593-FBA8856D15E3}" type="presParOf" srcId="{6E9ECB9A-9937-4C2E-9D24-04A6329B8665}" destId="{5DFDF4E3-E5FE-454B-97FE-343F4CAAB70D}" srcOrd="0" destOrd="0" presId="urn:microsoft.com/office/officeart/2005/8/layout/hierarchy4"/>
    <dgm:cxn modelId="{83B407C0-8C63-4BBD-86FF-C79AC24B698F}" type="presParOf" srcId="{6E9ECB9A-9937-4C2E-9D24-04A6329B8665}" destId="{ED0FB6C5-113E-4B04-888B-2146B3BE8EF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889C279-B7D0-440E-9138-D7E3478BAB99}"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n-US"/>
        </a:p>
      </dgm:t>
    </dgm:pt>
    <dgm:pt modelId="{5DFA96A3-CBC2-403B-AAB9-658A584B31DE}">
      <dgm:prSet phldrT="[Text]"/>
      <dgm:spPr/>
      <dgm:t>
        <a:bodyPr/>
        <a:lstStyle/>
        <a:p>
          <a:r>
            <a:rPr lang="en-US" b="1" u="sng" dirty="0">
              <a:latin typeface="Calibri" panose="020F0502020204030204" pitchFamily="34" charset="0"/>
              <a:cs typeface="Calibri" panose="020F0502020204030204" pitchFamily="34" charset="0"/>
            </a:rPr>
            <a:t>REASSESS</a:t>
          </a:r>
          <a:endParaRPr lang="en-US" dirty="0"/>
        </a:p>
      </dgm:t>
    </dgm:pt>
    <dgm:pt modelId="{2859D868-D137-4DD9-84E1-051E3BC3CBE3}" type="parTrans" cxnId="{0F10305B-917D-44DB-B3E7-0018F9834027}">
      <dgm:prSet/>
      <dgm:spPr/>
      <dgm:t>
        <a:bodyPr/>
        <a:lstStyle/>
        <a:p>
          <a:endParaRPr lang="en-US"/>
        </a:p>
      </dgm:t>
    </dgm:pt>
    <dgm:pt modelId="{69AC8CC7-C882-4A63-8A1D-630D491AD812}" type="sibTrans" cxnId="{0F10305B-917D-44DB-B3E7-0018F9834027}">
      <dgm:prSet/>
      <dgm:spPr/>
      <dgm:t>
        <a:bodyPr/>
        <a:lstStyle/>
        <a:p>
          <a:endParaRPr lang="en-US"/>
        </a:p>
      </dgm:t>
    </dgm:pt>
    <dgm:pt modelId="{326F3149-26BD-495E-95F5-0A384332D000}">
      <dgm:prSet phldrT="[Text]"/>
      <dgm:spPr/>
      <dgm:t>
        <a:bodyPr/>
        <a:lstStyle/>
        <a:p>
          <a:r>
            <a:rPr lang="en-US" b="1" u="sng" dirty="0">
              <a:latin typeface="Calibri" panose="020F0502020204030204" pitchFamily="34" charset="0"/>
              <a:cs typeface="Calibri" panose="020F0502020204030204" pitchFamily="34" charset="0"/>
            </a:rPr>
            <a:t>MODIFY</a:t>
          </a:r>
          <a:endParaRPr lang="en-US" dirty="0"/>
        </a:p>
      </dgm:t>
    </dgm:pt>
    <dgm:pt modelId="{7299C3C9-0056-44A1-80DF-7BDB88363FB3}" type="parTrans" cxnId="{3A9E0A02-0AC1-49DC-A377-23FD0AC5F859}">
      <dgm:prSet/>
      <dgm:spPr/>
      <dgm:t>
        <a:bodyPr/>
        <a:lstStyle/>
        <a:p>
          <a:endParaRPr lang="en-US"/>
        </a:p>
      </dgm:t>
    </dgm:pt>
    <dgm:pt modelId="{43D7B69A-B1D8-466B-97B9-90E128EBEE3D}" type="sibTrans" cxnId="{3A9E0A02-0AC1-49DC-A377-23FD0AC5F859}">
      <dgm:prSet/>
      <dgm:spPr/>
      <dgm:t>
        <a:bodyPr/>
        <a:lstStyle/>
        <a:p>
          <a:endParaRPr lang="en-US"/>
        </a:p>
      </dgm:t>
    </dgm:pt>
    <dgm:pt modelId="{B7F3D824-31E2-4445-9DF3-3AC95042E568}" type="pres">
      <dgm:prSet presAssocID="{5889C279-B7D0-440E-9138-D7E3478BAB99}" presName="Name0" presStyleCnt="0">
        <dgm:presLayoutVars>
          <dgm:dir/>
          <dgm:resizeHandles val="exact"/>
        </dgm:presLayoutVars>
      </dgm:prSet>
      <dgm:spPr/>
    </dgm:pt>
    <dgm:pt modelId="{95240A4D-FACC-4BA2-94F1-B86D4B7A0217}" type="pres">
      <dgm:prSet presAssocID="{5889C279-B7D0-440E-9138-D7E3478BAB99}" presName="node1" presStyleLbl="node1" presStyleIdx="0" presStyleCnt="2">
        <dgm:presLayoutVars>
          <dgm:bulletEnabled val="1"/>
        </dgm:presLayoutVars>
      </dgm:prSet>
      <dgm:spPr/>
    </dgm:pt>
    <dgm:pt modelId="{D7B38F16-20CA-422C-8EC0-CD8CB8B50B64}" type="pres">
      <dgm:prSet presAssocID="{5889C279-B7D0-440E-9138-D7E3478BAB99}" presName="sibTrans" presStyleLbl="bgShp" presStyleIdx="0" presStyleCnt="1"/>
      <dgm:spPr/>
    </dgm:pt>
    <dgm:pt modelId="{9655BDA6-FF39-4736-B43D-43817E4EBCFF}" type="pres">
      <dgm:prSet presAssocID="{5889C279-B7D0-440E-9138-D7E3478BAB99}" presName="node2" presStyleLbl="node1" presStyleIdx="1" presStyleCnt="2">
        <dgm:presLayoutVars>
          <dgm:bulletEnabled val="1"/>
        </dgm:presLayoutVars>
      </dgm:prSet>
      <dgm:spPr/>
    </dgm:pt>
    <dgm:pt modelId="{763606E0-EA17-4C84-83DA-D1C71345506A}" type="pres">
      <dgm:prSet presAssocID="{5889C279-B7D0-440E-9138-D7E3478BAB99}" presName="sp1" presStyleCnt="0"/>
      <dgm:spPr/>
    </dgm:pt>
    <dgm:pt modelId="{DD27044B-425A-4F7A-B65C-7F8A895B9504}" type="pres">
      <dgm:prSet presAssocID="{5889C279-B7D0-440E-9138-D7E3478BAB99}" presName="sp2" presStyleCnt="0"/>
      <dgm:spPr/>
    </dgm:pt>
  </dgm:ptLst>
  <dgm:cxnLst>
    <dgm:cxn modelId="{3A9E0A02-0AC1-49DC-A377-23FD0AC5F859}" srcId="{5889C279-B7D0-440E-9138-D7E3478BAB99}" destId="{326F3149-26BD-495E-95F5-0A384332D000}" srcOrd="1" destOrd="0" parTransId="{7299C3C9-0056-44A1-80DF-7BDB88363FB3}" sibTransId="{43D7B69A-B1D8-466B-97B9-90E128EBEE3D}"/>
    <dgm:cxn modelId="{0F10305B-917D-44DB-B3E7-0018F9834027}" srcId="{5889C279-B7D0-440E-9138-D7E3478BAB99}" destId="{5DFA96A3-CBC2-403B-AAB9-658A584B31DE}" srcOrd="0" destOrd="0" parTransId="{2859D868-D137-4DD9-84E1-051E3BC3CBE3}" sibTransId="{69AC8CC7-C882-4A63-8A1D-630D491AD812}"/>
    <dgm:cxn modelId="{A46A5E85-253F-4280-9FCD-3D3D449B9F5C}" type="presOf" srcId="{5889C279-B7D0-440E-9138-D7E3478BAB99}" destId="{B7F3D824-31E2-4445-9DF3-3AC95042E568}" srcOrd="0" destOrd="0" presId="urn:microsoft.com/office/officeart/2005/8/layout/cycle3"/>
    <dgm:cxn modelId="{D6A1FCA9-3F7C-4023-B14A-0CD68D8EA54B}" type="presOf" srcId="{5DFA96A3-CBC2-403B-AAB9-658A584B31DE}" destId="{95240A4D-FACC-4BA2-94F1-B86D4B7A0217}" srcOrd="0" destOrd="0" presId="urn:microsoft.com/office/officeart/2005/8/layout/cycle3"/>
    <dgm:cxn modelId="{C5B4BBC8-663A-40D0-9E63-CB1832DFBB02}" type="presOf" srcId="{69AC8CC7-C882-4A63-8A1D-630D491AD812}" destId="{D7B38F16-20CA-422C-8EC0-CD8CB8B50B64}" srcOrd="0" destOrd="0" presId="urn:microsoft.com/office/officeart/2005/8/layout/cycle3"/>
    <dgm:cxn modelId="{0C4955E8-03F7-4A71-A08C-14115B94F74B}" type="presOf" srcId="{326F3149-26BD-495E-95F5-0A384332D000}" destId="{9655BDA6-FF39-4736-B43D-43817E4EBCFF}" srcOrd="0" destOrd="0" presId="urn:microsoft.com/office/officeart/2005/8/layout/cycle3"/>
    <dgm:cxn modelId="{EB0C27B8-D8AD-4E7A-A51D-61B22EF93505}" type="presParOf" srcId="{B7F3D824-31E2-4445-9DF3-3AC95042E568}" destId="{95240A4D-FACC-4BA2-94F1-B86D4B7A0217}" srcOrd="0" destOrd="0" presId="urn:microsoft.com/office/officeart/2005/8/layout/cycle3"/>
    <dgm:cxn modelId="{BDD6EDDE-B2CB-4A04-954D-21AB2DEB06EF}" type="presParOf" srcId="{B7F3D824-31E2-4445-9DF3-3AC95042E568}" destId="{D7B38F16-20CA-422C-8EC0-CD8CB8B50B64}" srcOrd="1" destOrd="0" presId="urn:microsoft.com/office/officeart/2005/8/layout/cycle3"/>
    <dgm:cxn modelId="{832A5316-8079-4E93-9105-55B128B35D95}" type="presParOf" srcId="{B7F3D824-31E2-4445-9DF3-3AC95042E568}" destId="{9655BDA6-FF39-4736-B43D-43817E4EBCFF}" srcOrd="2" destOrd="0" presId="urn:microsoft.com/office/officeart/2005/8/layout/cycle3"/>
    <dgm:cxn modelId="{AE871531-F665-4998-81E5-63713D99D2FF}" type="presParOf" srcId="{B7F3D824-31E2-4445-9DF3-3AC95042E568}" destId="{763606E0-EA17-4C84-83DA-D1C71345506A}" srcOrd="3" destOrd="0" presId="urn:microsoft.com/office/officeart/2005/8/layout/cycle3"/>
    <dgm:cxn modelId="{DD3B2818-306C-4A82-815F-4BE31913380F}" type="presParOf" srcId="{B7F3D824-31E2-4445-9DF3-3AC95042E568}" destId="{DD27044B-425A-4F7A-B65C-7F8A895B9504}" srcOrd="4"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202946-769A-4BD0-87F6-B1DC6AD552EA}"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C70C4034-8F16-49D6-870C-E7CD302A355E}">
      <dgm:prSet phldrT="[Text]"/>
      <dgm:spPr/>
      <dgm:t>
        <a:bodyPr/>
        <a:lstStyle/>
        <a:p>
          <a:r>
            <a:rPr lang="en-US" dirty="0"/>
            <a:t>Positive indication on validated tool for distress</a:t>
          </a:r>
        </a:p>
      </dgm:t>
    </dgm:pt>
    <dgm:pt modelId="{42C4431E-1409-4E6B-B9C7-DA7FEC979BA9}" type="parTrans" cxnId="{AA89E77B-C37E-4FB0-A45A-23FFCCD6B486}">
      <dgm:prSet/>
      <dgm:spPr/>
      <dgm:t>
        <a:bodyPr/>
        <a:lstStyle/>
        <a:p>
          <a:endParaRPr lang="en-US"/>
        </a:p>
      </dgm:t>
    </dgm:pt>
    <dgm:pt modelId="{71601BD9-D0C7-44EF-BBD8-EF82729BC220}" type="sibTrans" cxnId="{AA89E77B-C37E-4FB0-A45A-23FFCCD6B486}">
      <dgm:prSet/>
      <dgm:spPr/>
      <dgm:t>
        <a:bodyPr/>
        <a:lstStyle/>
        <a:p>
          <a:endParaRPr lang="en-US"/>
        </a:p>
      </dgm:t>
    </dgm:pt>
    <dgm:pt modelId="{5F68B887-5974-4511-8A4E-747C128F2684}">
      <dgm:prSet phldrT="[Text]"/>
      <dgm:spPr/>
      <dgm:t>
        <a:bodyPr/>
        <a:lstStyle/>
        <a:p>
          <a:r>
            <a:rPr lang="en-US" dirty="0"/>
            <a:t>Presence of symptoms or suspicions of eating disorder</a:t>
          </a:r>
        </a:p>
      </dgm:t>
    </dgm:pt>
    <dgm:pt modelId="{845383B8-8A2A-422A-B735-0D5C346E1DB4}" type="parTrans" cxnId="{029BFB40-854E-45FB-A3FE-0397B97FAC4C}">
      <dgm:prSet/>
      <dgm:spPr/>
      <dgm:t>
        <a:bodyPr/>
        <a:lstStyle/>
        <a:p>
          <a:endParaRPr lang="en-US"/>
        </a:p>
      </dgm:t>
    </dgm:pt>
    <dgm:pt modelId="{28250C6C-9647-4483-9E8B-4E21AC1C2990}" type="sibTrans" cxnId="{029BFB40-854E-45FB-A3FE-0397B97FAC4C}">
      <dgm:prSet/>
      <dgm:spPr/>
      <dgm:t>
        <a:bodyPr/>
        <a:lstStyle/>
        <a:p>
          <a:endParaRPr lang="en-US"/>
        </a:p>
      </dgm:t>
    </dgm:pt>
    <dgm:pt modelId="{0FBC3531-EC8F-4EA8-8CFD-BCDF1CF5BE0F}">
      <dgm:prSet phldrT="[Text]"/>
      <dgm:spPr/>
      <dgm:t>
        <a:bodyPr/>
        <a:lstStyle/>
        <a:p>
          <a:r>
            <a:rPr lang="en-US" dirty="0"/>
            <a:t>Intentional omissions of insulin or oral medication for weight loss</a:t>
          </a:r>
        </a:p>
      </dgm:t>
    </dgm:pt>
    <dgm:pt modelId="{96D1070C-FB11-43B1-A74F-7BB8837A626C}" type="parTrans" cxnId="{C8091A40-B27D-4FA2-8270-1433E565F795}">
      <dgm:prSet/>
      <dgm:spPr/>
      <dgm:t>
        <a:bodyPr/>
        <a:lstStyle/>
        <a:p>
          <a:endParaRPr lang="en-US"/>
        </a:p>
      </dgm:t>
    </dgm:pt>
    <dgm:pt modelId="{A1104061-1624-4509-A711-D0AAC724F0DA}" type="sibTrans" cxnId="{C8091A40-B27D-4FA2-8270-1433E565F795}">
      <dgm:prSet/>
      <dgm:spPr/>
      <dgm:t>
        <a:bodyPr/>
        <a:lstStyle/>
        <a:p>
          <a:endParaRPr lang="en-US"/>
        </a:p>
      </dgm:t>
    </dgm:pt>
    <dgm:pt modelId="{1620D031-F784-4C1B-A4E3-73CD9CDE21D7}">
      <dgm:prSet phldrT="[Text]"/>
      <dgm:spPr/>
      <dgm:t>
        <a:bodyPr/>
        <a:lstStyle/>
        <a:p>
          <a:r>
            <a:rPr lang="en-US" dirty="0"/>
            <a:t>Suspected mental disorder</a:t>
          </a:r>
        </a:p>
      </dgm:t>
    </dgm:pt>
    <dgm:pt modelId="{C8FB59FD-4DC7-4616-A7DC-CBA2AC2B9473}" type="parTrans" cxnId="{368941E8-04C0-4E93-AEC1-9F3AB0383C32}">
      <dgm:prSet/>
      <dgm:spPr/>
      <dgm:t>
        <a:bodyPr/>
        <a:lstStyle/>
        <a:p>
          <a:endParaRPr lang="en-US"/>
        </a:p>
      </dgm:t>
    </dgm:pt>
    <dgm:pt modelId="{C758EF9E-415A-4AE0-87FF-5B57B6E51688}" type="sibTrans" cxnId="{368941E8-04C0-4E93-AEC1-9F3AB0383C32}">
      <dgm:prSet/>
      <dgm:spPr/>
      <dgm:t>
        <a:bodyPr/>
        <a:lstStyle/>
        <a:p>
          <a:endParaRPr lang="en-US"/>
        </a:p>
      </dgm:t>
    </dgm:pt>
    <dgm:pt modelId="{562EBA06-09EB-4642-81EF-957FE986F6EC}">
      <dgm:prSet phldrT="[Text]"/>
      <dgm:spPr/>
      <dgm:t>
        <a:bodyPr/>
        <a:lstStyle/>
        <a:p>
          <a:r>
            <a:rPr lang="en-US" dirty="0"/>
            <a:t>Distress related to home situation, hospitalization, failure to achieve milestones</a:t>
          </a:r>
        </a:p>
      </dgm:t>
    </dgm:pt>
    <dgm:pt modelId="{2C3F2769-1EED-49AC-A814-1D4683E865E0}" type="parTrans" cxnId="{72BB25A9-A1B2-4913-A5BF-43D5CAC50418}">
      <dgm:prSet/>
      <dgm:spPr/>
      <dgm:t>
        <a:bodyPr/>
        <a:lstStyle/>
        <a:p>
          <a:endParaRPr lang="en-US"/>
        </a:p>
      </dgm:t>
    </dgm:pt>
    <dgm:pt modelId="{1460B251-4C14-4EB1-B918-FA80F27CE2D4}" type="sibTrans" cxnId="{72BB25A9-A1B2-4913-A5BF-43D5CAC50418}">
      <dgm:prSet/>
      <dgm:spPr/>
      <dgm:t>
        <a:bodyPr/>
        <a:lstStyle/>
        <a:p>
          <a:endParaRPr lang="en-US"/>
        </a:p>
      </dgm:t>
    </dgm:pt>
    <dgm:pt modelId="{1A0A2E54-EA7E-447C-92BF-1531343B8A6A}">
      <dgm:prSet phldrT="[Text]"/>
      <dgm:spPr/>
      <dgm:t>
        <a:bodyPr/>
        <a:lstStyle/>
        <a:p>
          <a:r>
            <a:rPr lang="en-US" dirty="0"/>
            <a:t>Low engagement in self-management behaviors</a:t>
          </a:r>
        </a:p>
      </dgm:t>
    </dgm:pt>
    <dgm:pt modelId="{018FEC71-1CC4-4D96-AFA2-445DD524FFCF}" type="parTrans" cxnId="{12EA5984-F418-46BC-A282-71C34C2F7ED8}">
      <dgm:prSet/>
      <dgm:spPr/>
      <dgm:t>
        <a:bodyPr/>
        <a:lstStyle/>
        <a:p>
          <a:endParaRPr lang="en-US"/>
        </a:p>
      </dgm:t>
    </dgm:pt>
    <dgm:pt modelId="{06059BEB-6CE2-4870-BA18-2F9D661CB38C}" type="sibTrans" cxnId="{12EA5984-F418-46BC-A282-71C34C2F7ED8}">
      <dgm:prSet/>
      <dgm:spPr/>
      <dgm:t>
        <a:bodyPr/>
        <a:lstStyle/>
        <a:p>
          <a:endParaRPr lang="en-US"/>
        </a:p>
      </dgm:t>
    </dgm:pt>
    <dgm:pt modelId="{E378E4EA-DC64-4D19-BEEE-4ECEA8138EF5}">
      <dgm:prSet phldrT="[Text]"/>
      <dgm:spPr/>
      <dgm:t>
        <a:bodyPr/>
        <a:lstStyle/>
        <a:p>
          <a:r>
            <a:rPr lang="en-US" dirty="0"/>
            <a:t>Bariatric or metabolic surgery</a:t>
          </a:r>
        </a:p>
      </dgm:t>
    </dgm:pt>
    <dgm:pt modelId="{181F3C55-B1F8-43F9-95E5-49A9AB856BDE}" type="parTrans" cxnId="{3CC24489-276B-4156-A2AC-A8C0F30E24DF}">
      <dgm:prSet/>
      <dgm:spPr/>
      <dgm:t>
        <a:bodyPr/>
        <a:lstStyle/>
        <a:p>
          <a:endParaRPr lang="en-US"/>
        </a:p>
      </dgm:t>
    </dgm:pt>
    <dgm:pt modelId="{904334CD-7C59-4D27-A59D-2D29A5D0DC0F}" type="sibTrans" cxnId="{3CC24489-276B-4156-A2AC-A8C0F30E24DF}">
      <dgm:prSet/>
      <dgm:spPr/>
      <dgm:t>
        <a:bodyPr/>
        <a:lstStyle/>
        <a:p>
          <a:endParaRPr lang="en-US"/>
        </a:p>
      </dgm:t>
    </dgm:pt>
    <dgm:pt modelId="{312E82AB-77A9-4E7A-B2D7-6481FC918F21}" type="pres">
      <dgm:prSet presAssocID="{ED202946-769A-4BD0-87F6-B1DC6AD552EA}" presName="diagram" presStyleCnt="0">
        <dgm:presLayoutVars>
          <dgm:dir/>
          <dgm:resizeHandles val="exact"/>
        </dgm:presLayoutVars>
      </dgm:prSet>
      <dgm:spPr/>
    </dgm:pt>
    <dgm:pt modelId="{E68AA450-BFA1-46B5-B4AA-7B18DBADA2CD}" type="pres">
      <dgm:prSet presAssocID="{C70C4034-8F16-49D6-870C-E7CD302A355E}" presName="node" presStyleLbl="node1" presStyleIdx="0" presStyleCnt="7" custScaleY="136549">
        <dgm:presLayoutVars>
          <dgm:bulletEnabled val="1"/>
        </dgm:presLayoutVars>
      </dgm:prSet>
      <dgm:spPr/>
    </dgm:pt>
    <dgm:pt modelId="{7CF5D34B-F561-4407-A9F8-B199B1161838}" type="pres">
      <dgm:prSet presAssocID="{71601BD9-D0C7-44EF-BBD8-EF82729BC220}" presName="sibTrans" presStyleCnt="0"/>
      <dgm:spPr/>
    </dgm:pt>
    <dgm:pt modelId="{937B3E8F-F2BA-483B-9336-00C97BE5AC01}" type="pres">
      <dgm:prSet presAssocID="{5F68B887-5974-4511-8A4E-747C128F2684}" presName="node" presStyleLbl="node1" presStyleIdx="1" presStyleCnt="7" custScaleY="136549">
        <dgm:presLayoutVars>
          <dgm:bulletEnabled val="1"/>
        </dgm:presLayoutVars>
      </dgm:prSet>
      <dgm:spPr/>
    </dgm:pt>
    <dgm:pt modelId="{197BCEC8-ED4C-433E-B810-FF80862E0766}" type="pres">
      <dgm:prSet presAssocID="{28250C6C-9647-4483-9E8B-4E21AC1C2990}" presName="sibTrans" presStyleCnt="0"/>
      <dgm:spPr/>
    </dgm:pt>
    <dgm:pt modelId="{0BFADA8F-3152-45C2-9DF5-53AA3689EC66}" type="pres">
      <dgm:prSet presAssocID="{0FBC3531-EC8F-4EA8-8CFD-BCDF1CF5BE0F}" presName="node" presStyleLbl="node1" presStyleIdx="2" presStyleCnt="7" custScaleY="136549">
        <dgm:presLayoutVars>
          <dgm:bulletEnabled val="1"/>
        </dgm:presLayoutVars>
      </dgm:prSet>
      <dgm:spPr/>
    </dgm:pt>
    <dgm:pt modelId="{0CE1519A-0C79-49E8-ABA3-2FCD5B499478}" type="pres">
      <dgm:prSet presAssocID="{A1104061-1624-4509-A711-D0AAC724F0DA}" presName="sibTrans" presStyleCnt="0"/>
      <dgm:spPr/>
    </dgm:pt>
    <dgm:pt modelId="{7E0015CF-6EA6-49AE-8565-EEB8DD6157C5}" type="pres">
      <dgm:prSet presAssocID="{1620D031-F784-4C1B-A4E3-73CD9CDE21D7}" presName="node" presStyleLbl="node1" presStyleIdx="3" presStyleCnt="7" custScaleY="136549">
        <dgm:presLayoutVars>
          <dgm:bulletEnabled val="1"/>
        </dgm:presLayoutVars>
      </dgm:prSet>
      <dgm:spPr/>
    </dgm:pt>
    <dgm:pt modelId="{377E272D-83E7-452F-A5B5-827C380F1FF7}" type="pres">
      <dgm:prSet presAssocID="{C758EF9E-415A-4AE0-87FF-5B57B6E51688}" presName="sibTrans" presStyleCnt="0"/>
      <dgm:spPr/>
    </dgm:pt>
    <dgm:pt modelId="{2C27388F-7E32-485A-9529-2634F46BEEC5}" type="pres">
      <dgm:prSet presAssocID="{562EBA06-09EB-4642-81EF-957FE986F6EC}" presName="node" presStyleLbl="node1" presStyleIdx="4" presStyleCnt="7" custScaleY="136549">
        <dgm:presLayoutVars>
          <dgm:bulletEnabled val="1"/>
        </dgm:presLayoutVars>
      </dgm:prSet>
      <dgm:spPr/>
    </dgm:pt>
    <dgm:pt modelId="{3C9B27B2-E6C4-48BA-8C14-87322C1A00B7}" type="pres">
      <dgm:prSet presAssocID="{1460B251-4C14-4EB1-B918-FA80F27CE2D4}" presName="sibTrans" presStyleCnt="0"/>
      <dgm:spPr/>
    </dgm:pt>
    <dgm:pt modelId="{8CB6E0F4-8D2B-4493-A86D-3EDDA934520B}" type="pres">
      <dgm:prSet presAssocID="{1A0A2E54-EA7E-447C-92BF-1531343B8A6A}" presName="node" presStyleLbl="node1" presStyleIdx="5" presStyleCnt="7" custScaleY="136549">
        <dgm:presLayoutVars>
          <dgm:bulletEnabled val="1"/>
        </dgm:presLayoutVars>
      </dgm:prSet>
      <dgm:spPr/>
    </dgm:pt>
    <dgm:pt modelId="{E48DBD2C-7E83-4E66-A0D2-380FAB518196}" type="pres">
      <dgm:prSet presAssocID="{06059BEB-6CE2-4870-BA18-2F9D661CB38C}" presName="sibTrans" presStyleCnt="0"/>
      <dgm:spPr/>
    </dgm:pt>
    <dgm:pt modelId="{E39D007C-A412-47C6-BFEF-64CEF4A35375}" type="pres">
      <dgm:prSet presAssocID="{E378E4EA-DC64-4D19-BEEE-4ECEA8138EF5}" presName="node" presStyleLbl="node1" presStyleIdx="6" presStyleCnt="7" custScaleY="136549">
        <dgm:presLayoutVars>
          <dgm:bulletEnabled val="1"/>
        </dgm:presLayoutVars>
      </dgm:prSet>
      <dgm:spPr/>
    </dgm:pt>
  </dgm:ptLst>
  <dgm:cxnLst>
    <dgm:cxn modelId="{FECCCF25-F9EE-46B7-9C31-357D23642D3F}" type="presOf" srcId="{1620D031-F784-4C1B-A4E3-73CD9CDE21D7}" destId="{7E0015CF-6EA6-49AE-8565-EEB8DD6157C5}" srcOrd="0" destOrd="0" presId="urn:microsoft.com/office/officeart/2005/8/layout/default"/>
    <dgm:cxn modelId="{071F5E28-AD57-4467-9193-62566B7EBD12}" type="presOf" srcId="{562EBA06-09EB-4642-81EF-957FE986F6EC}" destId="{2C27388F-7E32-485A-9529-2634F46BEEC5}" srcOrd="0" destOrd="0" presId="urn:microsoft.com/office/officeart/2005/8/layout/default"/>
    <dgm:cxn modelId="{54D5A22C-AA2E-4014-81B6-E00F02631CFB}" type="presOf" srcId="{ED202946-769A-4BD0-87F6-B1DC6AD552EA}" destId="{312E82AB-77A9-4E7A-B2D7-6481FC918F21}" srcOrd="0" destOrd="0" presId="urn:microsoft.com/office/officeart/2005/8/layout/default"/>
    <dgm:cxn modelId="{CAD02436-2D48-4FA2-9F75-54CB24158E3B}" type="presOf" srcId="{E378E4EA-DC64-4D19-BEEE-4ECEA8138EF5}" destId="{E39D007C-A412-47C6-BFEF-64CEF4A35375}" srcOrd="0" destOrd="0" presId="urn:microsoft.com/office/officeart/2005/8/layout/default"/>
    <dgm:cxn modelId="{C8091A40-B27D-4FA2-8270-1433E565F795}" srcId="{ED202946-769A-4BD0-87F6-B1DC6AD552EA}" destId="{0FBC3531-EC8F-4EA8-8CFD-BCDF1CF5BE0F}" srcOrd="2" destOrd="0" parTransId="{96D1070C-FB11-43B1-A74F-7BB8837A626C}" sibTransId="{A1104061-1624-4509-A711-D0AAC724F0DA}"/>
    <dgm:cxn modelId="{029BFB40-854E-45FB-A3FE-0397B97FAC4C}" srcId="{ED202946-769A-4BD0-87F6-B1DC6AD552EA}" destId="{5F68B887-5974-4511-8A4E-747C128F2684}" srcOrd="1" destOrd="0" parTransId="{845383B8-8A2A-422A-B735-0D5C346E1DB4}" sibTransId="{28250C6C-9647-4483-9E8B-4E21AC1C2990}"/>
    <dgm:cxn modelId="{BA2C735E-ED23-46D8-8BE0-4F64306EA183}" type="presOf" srcId="{5F68B887-5974-4511-8A4E-747C128F2684}" destId="{937B3E8F-F2BA-483B-9336-00C97BE5AC01}" srcOrd="0" destOrd="0" presId="urn:microsoft.com/office/officeart/2005/8/layout/default"/>
    <dgm:cxn modelId="{DA96B86C-9CC4-44A9-BBC0-E538CF4B22E3}" type="presOf" srcId="{C70C4034-8F16-49D6-870C-E7CD302A355E}" destId="{E68AA450-BFA1-46B5-B4AA-7B18DBADA2CD}" srcOrd="0" destOrd="0" presId="urn:microsoft.com/office/officeart/2005/8/layout/default"/>
    <dgm:cxn modelId="{AA89E77B-C37E-4FB0-A45A-23FFCCD6B486}" srcId="{ED202946-769A-4BD0-87F6-B1DC6AD552EA}" destId="{C70C4034-8F16-49D6-870C-E7CD302A355E}" srcOrd="0" destOrd="0" parTransId="{42C4431E-1409-4E6B-B9C7-DA7FEC979BA9}" sibTransId="{71601BD9-D0C7-44EF-BBD8-EF82729BC220}"/>
    <dgm:cxn modelId="{59A9947C-7678-4199-A62D-DDBFB1D9AE46}" type="presOf" srcId="{0FBC3531-EC8F-4EA8-8CFD-BCDF1CF5BE0F}" destId="{0BFADA8F-3152-45C2-9DF5-53AA3689EC66}" srcOrd="0" destOrd="0" presId="urn:microsoft.com/office/officeart/2005/8/layout/default"/>
    <dgm:cxn modelId="{12EA5984-F418-46BC-A282-71C34C2F7ED8}" srcId="{ED202946-769A-4BD0-87F6-B1DC6AD552EA}" destId="{1A0A2E54-EA7E-447C-92BF-1531343B8A6A}" srcOrd="5" destOrd="0" parTransId="{018FEC71-1CC4-4D96-AFA2-445DD524FFCF}" sibTransId="{06059BEB-6CE2-4870-BA18-2F9D661CB38C}"/>
    <dgm:cxn modelId="{12DB3A87-7E2D-4D56-8680-383FB9F8D1E6}" type="presOf" srcId="{1A0A2E54-EA7E-447C-92BF-1531343B8A6A}" destId="{8CB6E0F4-8D2B-4493-A86D-3EDDA934520B}" srcOrd="0" destOrd="0" presId="urn:microsoft.com/office/officeart/2005/8/layout/default"/>
    <dgm:cxn modelId="{3CC24489-276B-4156-A2AC-A8C0F30E24DF}" srcId="{ED202946-769A-4BD0-87F6-B1DC6AD552EA}" destId="{E378E4EA-DC64-4D19-BEEE-4ECEA8138EF5}" srcOrd="6" destOrd="0" parTransId="{181F3C55-B1F8-43F9-95E5-49A9AB856BDE}" sibTransId="{904334CD-7C59-4D27-A59D-2D29A5D0DC0F}"/>
    <dgm:cxn modelId="{72BB25A9-A1B2-4913-A5BF-43D5CAC50418}" srcId="{ED202946-769A-4BD0-87F6-B1DC6AD552EA}" destId="{562EBA06-09EB-4642-81EF-957FE986F6EC}" srcOrd="4" destOrd="0" parTransId="{2C3F2769-1EED-49AC-A814-1D4683E865E0}" sibTransId="{1460B251-4C14-4EB1-B918-FA80F27CE2D4}"/>
    <dgm:cxn modelId="{368941E8-04C0-4E93-AEC1-9F3AB0383C32}" srcId="{ED202946-769A-4BD0-87F6-B1DC6AD552EA}" destId="{1620D031-F784-4C1B-A4E3-73CD9CDE21D7}" srcOrd="3" destOrd="0" parTransId="{C8FB59FD-4DC7-4616-A7DC-CBA2AC2B9473}" sibTransId="{C758EF9E-415A-4AE0-87FF-5B57B6E51688}"/>
    <dgm:cxn modelId="{FFDCAB7E-33C2-41B6-87F1-A55F36D0E42B}" type="presParOf" srcId="{312E82AB-77A9-4E7A-B2D7-6481FC918F21}" destId="{E68AA450-BFA1-46B5-B4AA-7B18DBADA2CD}" srcOrd="0" destOrd="0" presId="urn:microsoft.com/office/officeart/2005/8/layout/default"/>
    <dgm:cxn modelId="{8AEDBF1F-5461-4E5C-894C-2832D7F5CB7A}" type="presParOf" srcId="{312E82AB-77A9-4E7A-B2D7-6481FC918F21}" destId="{7CF5D34B-F561-4407-A9F8-B199B1161838}" srcOrd="1" destOrd="0" presId="urn:microsoft.com/office/officeart/2005/8/layout/default"/>
    <dgm:cxn modelId="{1AC7812D-1E8C-44FC-84FA-2265D6680E1E}" type="presParOf" srcId="{312E82AB-77A9-4E7A-B2D7-6481FC918F21}" destId="{937B3E8F-F2BA-483B-9336-00C97BE5AC01}" srcOrd="2" destOrd="0" presId="urn:microsoft.com/office/officeart/2005/8/layout/default"/>
    <dgm:cxn modelId="{4D98F661-C0D7-4B02-87D6-9EA441CE2FA8}" type="presParOf" srcId="{312E82AB-77A9-4E7A-B2D7-6481FC918F21}" destId="{197BCEC8-ED4C-433E-B810-FF80862E0766}" srcOrd="3" destOrd="0" presId="urn:microsoft.com/office/officeart/2005/8/layout/default"/>
    <dgm:cxn modelId="{1CA946F6-3D7E-4EA2-844C-65B0412370DC}" type="presParOf" srcId="{312E82AB-77A9-4E7A-B2D7-6481FC918F21}" destId="{0BFADA8F-3152-45C2-9DF5-53AA3689EC66}" srcOrd="4" destOrd="0" presId="urn:microsoft.com/office/officeart/2005/8/layout/default"/>
    <dgm:cxn modelId="{E0CC1344-1D58-4A9C-89A4-3DD7666901B4}" type="presParOf" srcId="{312E82AB-77A9-4E7A-B2D7-6481FC918F21}" destId="{0CE1519A-0C79-49E8-ABA3-2FCD5B499478}" srcOrd="5" destOrd="0" presId="urn:microsoft.com/office/officeart/2005/8/layout/default"/>
    <dgm:cxn modelId="{FB771A65-68A7-48D8-A39A-1BCC2A90E79D}" type="presParOf" srcId="{312E82AB-77A9-4E7A-B2D7-6481FC918F21}" destId="{7E0015CF-6EA6-49AE-8565-EEB8DD6157C5}" srcOrd="6" destOrd="0" presId="urn:microsoft.com/office/officeart/2005/8/layout/default"/>
    <dgm:cxn modelId="{D2C814D7-68F0-4F8C-82E6-43FA7AF13EFB}" type="presParOf" srcId="{312E82AB-77A9-4E7A-B2D7-6481FC918F21}" destId="{377E272D-83E7-452F-A5B5-827C380F1FF7}" srcOrd="7" destOrd="0" presId="urn:microsoft.com/office/officeart/2005/8/layout/default"/>
    <dgm:cxn modelId="{15B9A8A0-80C2-4625-9E92-D57E0D379CCA}" type="presParOf" srcId="{312E82AB-77A9-4E7A-B2D7-6481FC918F21}" destId="{2C27388F-7E32-485A-9529-2634F46BEEC5}" srcOrd="8" destOrd="0" presId="urn:microsoft.com/office/officeart/2005/8/layout/default"/>
    <dgm:cxn modelId="{9609A93E-436E-4E36-AECA-D75B1973F4BE}" type="presParOf" srcId="{312E82AB-77A9-4E7A-B2D7-6481FC918F21}" destId="{3C9B27B2-E6C4-48BA-8C14-87322C1A00B7}" srcOrd="9" destOrd="0" presId="urn:microsoft.com/office/officeart/2005/8/layout/default"/>
    <dgm:cxn modelId="{41275531-0E1C-4866-8072-068374806E51}" type="presParOf" srcId="{312E82AB-77A9-4E7A-B2D7-6481FC918F21}" destId="{8CB6E0F4-8D2B-4493-A86D-3EDDA934520B}" srcOrd="10" destOrd="0" presId="urn:microsoft.com/office/officeart/2005/8/layout/default"/>
    <dgm:cxn modelId="{8C358CBD-CEC7-4B62-95BE-43B520849FCF}" type="presParOf" srcId="{312E82AB-77A9-4E7A-B2D7-6481FC918F21}" destId="{E48DBD2C-7E83-4E66-A0D2-380FAB518196}" srcOrd="11" destOrd="0" presId="urn:microsoft.com/office/officeart/2005/8/layout/default"/>
    <dgm:cxn modelId="{C7467790-EAAE-401A-877F-42552E991F8D}" type="presParOf" srcId="{312E82AB-77A9-4E7A-B2D7-6481FC918F21}" destId="{E39D007C-A412-47C6-BFEF-64CEF4A3537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7815BC-EA2B-4D37-A949-D755B2F1EBA7}"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2D3DEC16-46FD-476B-B795-C8ADEDF5D133}">
      <dgm:prSet phldrT="[Text]"/>
      <dgm:spPr/>
      <dgm:t>
        <a:bodyPr/>
        <a:lstStyle/>
        <a:p>
          <a:r>
            <a:rPr lang="en-US" b="1" u="sng" dirty="0"/>
            <a:t>Recommendation 6.8a</a:t>
          </a:r>
        </a:p>
      </dgm:t>
    </dgm:pt>
    <dgm:pt modelId="{AD531A6A-ED27-4A8F-BD8C-AEFA8EE1727A}" type="parTrans" cxnId="{B0F02AE3-D1BF-4FA7-AF92-0F303AC8D7CA}">
      <dgm:prSet/>
      <dgm:spPr/>
      <dgm:t>
        <a:bodyPr/>
        <a:lstStyle/>
        <a:p>
          <a:endParaRPr lang="en-US"/>
        </a:p>
      </dgm:t>
    </dgm:pt>
    <dgm:pt modelId="{AE0BC7E6-A675-4177-8880-570B28F785A2}" type="sibTrans" cxnId="{B0F02AE3-D1BF-4FA7-AF92-0F303AC8D7CA}">
      <dgm:prSet/>
      <dgm:spPr/>
      <dgm:t>
        <a:bodyPr/>
        <a:lstStyle/>
        <a:p>
          <a:endParaRPr lang="en-US"/>
        </a:p>
      </dgm:t>
    </dgm:pt>
    <dgm:pt modelId="{F2E17045-3AFF-45ED-B34B-E4AF07A4CFD4}">
      <dgm:prSet phldrT="[Text]"/>
      <dgm:spPr/>
      <dgm:t>
        <a:bodyPr/>
        <a:lstStyle/>
        <a:p>
          <a:r>
            <a:rPr lang="en-US" b="1" u="sng" dirty="0"/>
            <a:t>Recommendation 6.8b</a:t>
          </a:r>
        </a:p>
      </dgm:t>
    </dgm:pt>
    <dgm:pt modelId="{513CB000-3144-4693-B4B1-71ED28DAF48F}" type="parTrans" cxnId="{D3DFB830-5C8D-43A2-B3A5-B2C25CE7099F}">
      <dgm:prSet/>
      <dgm:spPr/>
      <dgm:t>
        <a:bodyPr/>
        <a:lstStyle/>
        <a:p>
          <a:endParaRPr lang="en-US"/>
        </a:p>
      </dgm:t>
    </dgm:pt>
    <dgm:pt modelId="{680AA538-9217-499C-8AE6-EBD1A23AB2F2}" type="sibTrans" cxnId="{D3DFB830-5C8D-43A2-B3A5-B2C25CE7099F}">
      <dgm:prSet/>
      <dgm:spPr/>
      <dgm:t>
        <a:bodyPr/>
        <a:lstStyle/>
        <a:p>
          <a:endParaRPr lang="en-US"/>
        </a:p>
      </dgm:t>
    </dgm:pt>
    <dgm:pt modelId="{497836A4-AB31-4D61-B3EB-DFE2A41DB599}">
      <dgm:prSet phldrT="[Text]"/>
      <dgm:spPr/>
      <dgm:t>
        <a:bodyPr/>
        <a:lstStyle/>
        <a:p>
          <a:r>
            <a:rPr lang="en-US" dirty="0"/>
            <a:t>Deintensify hypoglycemia-causing medication or switch to a class with lower hypoglycemia risk. </a:t>
          </a:r>
          <a:r>
            <a:rPr lang="en-US" b="1" dirty="0"/>
            <a:t>B</a:t>
          </a:r>
          <a:endParaRPr lang="en-US" dirty="0"/>
        </a:p>
      </dgm:t>
    </dgm:pt>
    <dgm:pt modelId="{499638DC-8A86-4A54-967B-C0800687D291}" type="parTrans" cxnId="{A125B81F-FD49-4E10-992B-C46D9CBBA3B4}">
      <dgm:prSet/>
      <dgm:spPr/>
      <dgm:t>
        <a:bodyPr/>
        <a:lstStyle/>
        <a:p>
          <a:endParaRPr lang="en-US"/>
        </a:p>
      </dgm:t>
    </dgm:pt>
    <dgm:pt modelId="{7240357A-AD0C-42B8-A5B5-F1E7E0EE71EF}" type="sibTrans" cxnId="{A125B81F-FD49-4E10-992B-C46D9CBBA3B4}">
      <dgm:prSet/>
      <dgm:spPr/>
      <dgm:t>
        <a:bodyPr/>
        <a:lstStyle/>
        <a:p>
          <a:endParaRPr lang="en-US"/>
        </a:p>
      </dgm:t>
    </dgm:pt>
    <dgm:pt modelId="{A4960B4A-E072-4403-B5CB-6EC82845DE4F}">
      <dgm:prSet phldrT="[Text]"/>
      <dgm:spPr/>
      <dgm:t>
        <a:bodyPr/>
        <a:lstStyle/>
        <a:p>
          <a:r>
            <a:rPr lang="en-US" dirty="0"/>
            <a:t>Deintensify diabetes medications for individuals for whom the harms and/or burdens of treatment may be greater than the benefits. </a:t>
          </a:r>
          <a:r>
            <a:rPr lang="en-US" b="1" dirty="0"/>
            <a:t>B</a:t>
          </a:r>
          <a:endParaRPr lang="en-US" dirty="0"/>
        </a:p>
      </dgm:t>
    </dgm:pt>
    <dgm:pt modelId="{A5B15EA0-2182-452D-A774-CE4A2E57E52F}" type="parTrans" cxnId="{CDFA23F7-3080-4988-A200-369E3D098FFD}">
      <dgm:prSet/>
      <dgm:spPr/>
      <dgm:t>
        <a:bodyPr/>
        <a:lstStyle/>
        <a:p>
          <a:endParaRPr lang="en-US"/>
        </a:p>
      </dgm:t>
    </dgm:pt>
    <dgm:pt modelId="{B793025C-8209-4F8D-B699-9599F8B6848C}" type="sibTrans" cxnId="{CDFA23F7-3080-4988-A200-369E3D098FFD}">
      <dgm:prSet/>
      <dgm:spPr/>
      <dgm:t>
        <a:bodyPr/>
        <a:lstStyle/>
        <a:p>
          <a:endParaRPr lang="en-US"/>
        </a:p>
      </dgm:t>
    </dgm:pt>
    <dgm:pt modelId="{3B24E99F-C278-4753-B2D1-385378873C60}" type="pres">
      <dgm:prSet presAssocID="{ED7815BC-EA2B-4D37-A949-D755B2F1EBA7}" presName="diagram" presStyleCnt="0">
        <dgm:presLayoutVars>
          <dgm:dir/>
          <dgm:resizeHandles val="exact"/>
        </dgm:presLayoutVars>
      </dgm:prSet>
      <dgm:spPr/>
    </dgm:pt>
    <dgm:pt modelId="{8735EAAB-B9FA-437B-8621-F3E6C64BA018}" type="pres">
      <dgm:prSet presAssocID="{2D3DEC16-46FD-476B-B795-C8ADEDF5D133}" presName="node" presStyleLbl="node1" presStyleIdx="0" presStyleCnt="2" custScaleY="114682">
        <dgm:presLayoutVars>
          <dgm:bulletEnabled val="1"/>
        </dgm:presLayoutVars>
      </dgm:prSet>
      <dgm:spPr/>
    </dgm:pt>
    <dgm:pt modelId="{B30A26AF-D3E9-4C61-84CD-5FF7A399763D}" type="pres">
      <dgm:prSet presAssocID="{AE0BC7E6-A675-4177-8880-570B28F785A2}" presName="sibTrans" presStyleCnt="0"/>
      <dgm:spPr/>
    </dgm:pt>
    <dgm:pt modelId="{89503C3E-E463-406E-B3ED-96EF4A4DADA5}" type="pres">
      <dgm:prSet presAssocID="{F2E17045-3AFF-45ED-B34B-E4AF07A4CFD4}" presName="node" presStyleLbl="node1" presStyleIdx="1" presStyleCnt="2" custScaleY="114682">
        <dgm:presLayoutVars>
          <dgm:bulletEnabled val="1"/>
        </dgm:presLayoutVars>
      </dgm:prSet>
      <dgm:spPr/>
    </dgm:pt>
  </dgm:ptLst>
  <dgm:cxnLst>
    <dgm:cxn modelId="{A125B81F-FD49-4E10-992B-C46D9CBBA3B4}" srcId="{2D3DEC16-46FD-476B-B795-C8ADEDF5D133}" destId="{497836A4-AB31-4D61-B3EB-DFE2A41DB599}" srcOrd="0" destOrd="0" parTransId="{499638DC-8A86-4A54-967B-C0800687D291}" sibTransId="{7240357A-AD0C-42B8-A5B5-F1E7E0EE71EF}"/>
    <dgm:cxn modelId="{1FACB52E-3457-4B0A-9A34-82E9A98354B2}" type="presOf" srcId="{A4960B4A-E072-4403-B5CB-6EC82845DE4F}" destId="{89503C3E-E463-406E-B3ED-96EF4A4DADA5}" srcOrd="0" destOrd="1" presId="urn:microsoft.com/office/officeart/2005/8/layout/default"/>
    <dgm:cxn modelId="{D3DFB830-5C8D-43A2-B3A5-B2C25CE7099F}" srcId="{ED7815BC-EA2B-4D37-A949-D755B2F1EBA7}" destId="{F2E17045-3AFF-45ED-B34B-E4AF07A4CFD4}" srcOrd="1" destOrd="0" parTransId="{513CB000-3144-4693-B4B1-71ED28DAF48F}" sibTransId="{680AA538-9217-499C-8AE6-EBD1A23AB2F2}"/>
    <dgm:cxn modelId="{3FE80736-570A-4708-94F2-26AAF895C9F2}" type="presOf" srcId="{2D3DEC16-46FD-476B-B795-C8ADEDF5D133}" destId="{8735EAAB-B9FA-437B-8621-F3E6C64BA018}" srcOrd="0" destOrd="0" presId="urn:microsoft.com/office/officeart/2005/8/layout/default"/>
    <dgm:cxn modelId="{D6F9183F-BC3E-4271-9AC0-B30D5A7A5B7D}" type="presOf" srcId="{497836A4-AB31-4D61-B3EB-DFE2A41DB599}" destId="{8735EAAB-B9FA-437B-8621-F3E6C64BA018}" srcOrd="0" destOrd="1" presId="urn:microsoft.com/office/officeart/2005/8/layout/default"/>
    <dgm:cxn modelId="{8F17E2C2-4C83-41B4-B028-DD8EE91A55CF}" type="presOf" srcId="{ED7815BC-EA2B-4D37-A949-D755B2F1EBA7}" destId="{3B24E99F-C278-4753-B2D1-385378873C60}" srcOrd="0" destOrd="0" presId="urn:microsoft.com/office/officeart/2005/8/layout/default"/>
    <dgm:cxn modelId="{B0F02AE3-D1BF-4FA7-AF92-0F303AC8D7CA}" srcId="{ED7815BC-EA2B-4D37-A949-D755B2F1EBA7}" destId="{2D3DEC16-46FD-476B-B795-C8ADEDF5D133}" srcOrd="0" destOrd="0" parTransId="{AD531A6A-ED27-4A8F-BD8C-AEFA8EE1727A}" sibTransId="{AE0BC7E6-A675-4177-8880-570B28F785A2}"/>
    <dgm:cxn modelId="{36AA61EA-B381-496D-AD50-E31536B09201}" type="presOf" srcId="{F2E17045-3AFF-45ED-B34B-E4AF07A4CFD4}" destId="{89503C3E-E463-406E-B3ED-96EF4A4DADA5}" srcOrd="0" destOrd="0" presId="urn:microsoft.com/office/officeart/2005/8/layout/default"/>
    <dgm:cxn modelId="{CDFA23F7-3080-4988-A200-369E3D098FFD}" srcId="{F2E17045-3AFF-45ED-B34B-E4AF07A4CFD4}" destId="{A4960B4A-E072-4403-B5CB-6EC82845DE4F}" srcOrd="0" destOrd="0" parTransId="{A5B15EA0-2182-452D-A774-CE4A2E57E52F}" sibTransId="{B793025C-8209-4F8D-B699-9599F8B6848C}"/>
    <dgm:cxn modelId="{9646226C-BA16-4ACE-8E82-0C88D81A6B5F}" type="presParOf" srcId="{3B24E99F-C278-4753-B2D1-385378873C60}" destId="{8735EAAB-B9FA-437B-8621-F3E6C64BA018}" srcOrd="0" destOrd="0" presId="urn:microsoft.com/office/officeart/2005/8/layout/default"/>
    <dgm:cxn modelId="{5DB56885-CD80-4CA3-99A1-1A730385F7A9}" type="presParOf" srcId="{3B24E99F-C278-4753-B2D1-385378873C60}" destId="{B30A26AF-D3E9-4C61-84CD-5FF7A399763D}" srcOrd="1" destOrd="0" presId="urn:microsoft.com/office/officeart/2005/8/layout/default"/>
    <dgm:cxn modelId="{39DE6C0E-CCD8-45BD-B4A6-B729E5054AFB}" type="presParOf" srcId="{3B24E99F-C278-4753-B2D1-385378873C60}" destId="{89503C3E-E463-406E-B3ED-96EF4A4DADA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13D992-E544-46C8-8E3F-D68E293DC595}"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7EDCF01D-370B-4782-96FC-B5882C5BD934}">
      <dgm:prSet phldrT="[Text]" custT="1"/>
      <dgm:spPr/>
      <dgm:t>
        <a:bodyPr/>
        <a:lstStyle/>
        <a:p>
          <a:r>
            <a:rPr lang="en-US" sz="4000" dirty="0"/>
            <a:t>BMI</a:t>
          </a:r>
        </a:p>
      </dgm:t>
    </dgm:pt>
    <dgm:pt modelId="{9267E883-077B-4E01-8882-0089C6E1A075}" type="parTrans" cxnId="{48E4C3C9-DD83-43DA-9DE4-B6CEB149B3B9}">
      <dgm:prSet/>
      <dgm:spPr/>
      <dgm:t>
        <a:bodyPr/>
        <a:lstStyle/>
        <a:p>
          <a:endParaRPr lang="en-US"/>
        </a:p>
      </dgm:t>
    </dgm:pt>
    <dgm:pt modelId="{7DE78AD7-C04C-4BD8-8491-14FCDCFFF479}" type="sibTrans" cxnId="{48E4C3C9-DD83-43DA-9DE4-B6CEB149B3B9}">
      <dgm:prSet/>
      <dgm:spPr/>
      <dgm:t>
        <a:bodyPr/>
        <a:lstStyle/>
        <a:p>
          <a:endParaRPr lang="en-US"/>
        </a:p>
      </dgm:t>
    </dgm:pt>
    <dgm:pt modelId="{2148B9BA-EF12-43B7-BFBC-A4BA55263602}">
      <dgm:prSet phldrT="[Text]" custT="1"/>
      <dgm:spPr/>
      <dgm:t>
        <a:bodyPr/>
        <a:lstStyle/>
        <a:p>
          <a:r>
            <a:rPr lang="en-US" sz="4000" dirty="0"/>
            <a:t>Body fat Distribution</a:t>
          </a:r>
        </a:p>
      </dgm:t>
    </dgm:pt>
    <dgm:pt modelId="{161A5D42-73CE-4BEE-85EE-BB0C96CED8E8}" type="parTrans" cxnId="{926721B6-6304-4491-AA33-25DEE551F8A0}">
      <dgm:prSet/>
      <dgm:spPr/>
      <dgm:t>
        <a:bodyPr/>
        <a:lstStyle/>
        <a:p>
          <a:endParaRPr lang="en-US"/>
        </a:p>
      </dgm:t>
    </dgm:pt>
    <dgm:pt modelId="{C893C006-7A4E-4001-AECA-3F3738CEFF7D}" type="sibTrans" cxnId="{926721B6-6304-4491-AA33-25DEE551F8A0}">
      <dgm:prSet/>
      <dgm:spPr/>
      <dgm:t>
        <a:bodyPr/>
        <a:lstStyle/>
        <a:p>
          <a:endParaRPr lang="en-US"/>
        </a:p>
      </dgm:t>
    </dgm:pt>
    <dgm:pt modelId="{A01F02E5-24E9-49BF-892E-4C5B78CC1250}" type="pres">
      <dgm:prSet presAssocID="{6913D992-E544-46C8-8E3F-D68E293DC595}" presName="diagram" presStyleCnt="0">
        <dgm:presLayoutVars>
          <dgm:dir/>
          <dgm:resizeHandles val="exact"/>
        </dgm:presLayoutVars>
      </dgm:prSet>
      <dgm:spPr/>
    </dgm:pt>
    <dgm:pt modelId="{A96F86D7-CC74-4C9C-A2B7-7FC6B421C393}" type="pres">
      <dgm:prSet presAssocID="{7EDCF01D-370B-4782-96FC-B5882C5BD934}" presName="node" presStyleLbl="node1" presStyleIdx="0" presStyleCnt="2">
        <dgm:presLayoutVars>
          <dgm:bulletEnabled val="1"/>
        </dgm:presLayoutVars>
      </dgm:prSet>
      <dgm:spPr/>
    </dgm:pt>
    <dgm:pt modelId="{FB4CA9A1-C16E-4310-83A5-CCE0D14D4004}" type="pres">
      <dgm:prSet presAssocID="{7DE78AD7-C04C-4BD8-8491-14FCDCFFF479}" presName="sibTrans" presStyleCnt="0"/>
      <dgm:spPr/>
    </dgm:pt>
    <dgm:pt modelId="{3F4D1C34-297A-4147-8348-2B31CF9DB168}" type="pres">
      <dgm:prSet presAssocID="{2148B9BA-EF12-43B7-BFBC-A4BA55263602}" presName="node" presStyleLbl="node1" presStyleIdx="1" presStyleCnt="2">
        <dgm:presLayoutVars>
          <dgm:bulletEnabled val="1"/>
        </dgm:presLayoutVars>
      </dgm:prSet>
      <dgm:spPr/>
    </dgm:pt>
  </dgm:ptLst>
  <dgm:cxnLst>
    <dgm:cxn modelId="{9446DB79-D096-4399-A363-BFF984B2DB5E}" type="presOf" srcId="{7EDCF01D-370B-4782-96FC-B5882C5BD934}" destId="{A96F86D7-CC74-4C9C-A2B7-7FC6B421C393}" srcOrd="0" destOrd="0" presId="urn:microsoft.com/office/officeart/2005/8/layout/default"/>
    <dgm:cxn modelId="{A9008292-FC48-49E7-951C-BE1FCF21CD4C}" type="presOf" srcId="{6913D992-E544-46C8-8E3F-D68E293DC595}" destId="{A01F02E5-24E9-49BF-892E-4C5B78CC1250}" srcOrd="0" destOrd="0" presId="urn:microsoft.com/office/officeart/2005/8/layout/default"/>
    <dgm:cxn modelId="{F67935B3-9524-4018-80E8-F4DEBF08A5E7}" type="presOf" srcId="{2148B9BA-EF12-43B7-BFBC-A4BA55263602}" destId="{3F4D1C34-297A-4147-8348-2B31CF9DB168}" srcOrd="0" destOrd="0" presId="urn:microsoft.com/office/officeart/2005/8/layout/default"/>
    <dgm:cxn modelId="{926721B6-6304-4491-AA33-25DEE551F8A0}" srcId="{6913D992-E544-46C8-8E3F-D68E293DC595}" destId="{2148B9BA-EF12-43B7-BFBC-A4BA55263602}" srcOrd="1" destOrd="0" parTransId="{161A5D42-73CE-4BEE-85EE-BB0C96CED8E8}" sibTransId="{C893C006-7A4E-4001-AECA-3F3738CEFF7D}"/>
    <dgm:cxn modelId="{48E4C3C9-DD83-43DA-9DE4-B6CEB149B3B9}" srcId="{6913D992-E544-46C8-8E3F-D68E293DC595}" destId="{7EDCF01D-370B-4782-96FC-B5882C5BD934}" srcOrd="0" destOrd="0" parTransId="{9267E883-077B-4E01-8882-0089C6E1A075}" sibTransId="{7DE78AD7-C04C-4BD8-8491-14FCDCFFF479}"/>
    <dgm:cxn modelId="{9F9ACE62-ECEB-4C20-B450-FF5073CC96F7}" type="presParOf" srcId="{A01F02E5-24E9-49BF-892E-4C5B78CC1250}" destId="{A96F86D7-CC74-4C9C-A2B7-7FC6B421C393}" srcOrd="0" destOrd="0" presId="urn:microsoft.com/office/officeart/2005/8/layout/default"/>
    <dgm:cxn modelId="{12AD18F4-1344-4074-9847-BED904B9B499}" type="presParOf" srcId="{A01F02E5-24E9-49BF-892E-4C5B78CC1250}" destId="{FB4CA9A1-C16E-4310-83A5-CCE0D14D4004}" srcOrd="1" destOrd="0" presId="urn:microsoft.com/office/officeart/2005/8/layout/default"/>
    <dgm:cxn modelId="{D2EFC6B7-49F3-4438-A551-5E4DDEC944EA}" type="presParOf" srcId="{A01F02E5-24E9-49BF-892E-4C5B78CC1250}" destId="{3F4D1C34-297A-4147-8348-2B31CF9DB16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13153B-9BCD-4BDD-9FD3-9C2B62216008}" type="doc">
      <dgm:prSet loTypeId="urn:microsoft.com/office/officeart/2005/8/layout/funnel1" loCatId="relationship" qsTypeId="urn:microsoft.com/office/officeart/2005/8/quickstyle/simple1" qsCatId="simple" csTypeId="urn:microsoft.com/office/officeart/2005/8/colors/accent2_1" csCatId="accent2" phldr="1"/>
      <dgm:spPr/>
      <dgm:t>
        <a:bodyPr/>
        <a:lstStyle/>
        <a:p>
          <a:endParaRPr lang="en-US"/>
        </a:p>
      </dgm:t>
    </dgm:pt>
    <dgm:pt modelId="{1C451C2B-5017-4EDD-93E9-A09B283AF20A}">
      <dgm:prSet phldrT="[Text]" custT="1"/>
      <dgm:spPr/>
      <dgm:t>
        <a:bodyPr/>
        <a:lstStyle/>
        <a:p>
          <a:r>
            <a:rPr lang="en-US" sz="2400" dirty="0">
              <a:latin typeface="Calibri" panose="020F0502020204030204" pitchFamily="34" charset="0"/>
              <a:cs typeface="Calibri" panose="020F0502020204030204" pitchFamily="34" charset="0"/>
            </a:rPr>
            <a:t>Medical Device</a:t>
          </a:r>
        </a:p>
      </dgm:t>
    </dgm:pt>
    <dgm:pt modelId="{D3452F21-7E5C-46A5-9561-1DB0C007B94E}" type="parTrans" cxnId="{E871E5D2-4CEB-4E91-9AF2-2B12D81EC9A4}">
      <dgm:prSet/>
      <dgm:spPr/>
      <dgm:t>
        <a:bodyPr/>
        <a:lstStyle/>
        <a:p>
          <a:endParaRPr lang="en-US"/>
        </a:p>
      </dgm:t>
    </dgm:pt>
    <dgm:pt modelId="{E537AEC4-D930-4D0F-9CE6-130CD86F9FDC}" type="sibTrans" cxnId="{E871E5D2-4CEB-4E91-9AF2-2B12D81EC9A4}">
      <dgm:prSet/>
      <dgm:spPr/>
      <dgm:t>
        <a:bodyPr/>
        <a:lstStyle/>
        <a:p>
          <a:endParaRPr lang="en-US"/>
        </a:p>
      </dgm:t>
    </dgm:pt>
    <dgm:pt modelId="{3A63C1C9-E3E3-4F8D-A824-F779C7106AEF}">
      <dgm:prSet phldrT="[Text]" custT="1"/>
      <dgm:spPr/>
      <dgm:t>
        <a:bodyPr/>
        <a:lstStyle/>
        <a:p>
          <a:r>
            <a:rPr lang="en-US" sz="2400" dirty="0">
              <a:latin typeface="Calibri" panose="020F0502020204030204" pitchFamily="34" charset="0"/>
              <a:cs typeface="Calibri" panose="020F0502020204030204" pitchFamily="34" charset="0"/>
            </a:rPr>
            <a:t>Anti-obesity Medication</a:t>
          </a:r>
        </a:p>
      </dgm:t>
    </dgm:pt>
    <dgm:pt modelId="{056F1ACC-FD0C-4AEA-BEFF-03F8E9ECAF7B}" type="parTrans" cxnId="{9FD028DB-9223-45D2-BE05-60C8B610BFA0}">
      <dgm:prSet/>
      <dgm:spPr/>
      <dgm:t>
        <a:bodyPr/>
        <a:lstStyle/>
        <a:p>
          <a:endParaRPr lang="en-US"/>
        </a:p>
      </dgm:t>
    </dgm:pt>
    <dgm:pt modelId="{A0F675BB-01B5-419C-8BCE-7B5F611E6BD6}" type="sibTrans" cxnId="{9FD028DB-9223-45D2-BE05-60C8B610BFA0}">
      <dgm:prSet/>
      <dgm:spPr/>
      <dgm:t>
        <a:bodyPr/>
        <a:lstStyle/>
        <a:p>
          <a:endParaRPr lang="en-US"/>
        </a:p>
      </dgm:t>
    </dgm:pt>
    <dgm:pt modelId="{A3AAC07A-2A13-4186-9EA7-E881793B83FF}">
      <dgm:prSet phldrT="[Text]" custT="1"/>
      <dgm:spPr/>
      <dgm:t>
        <a:bodyPr/>
        <a:lstStyle/>
        <a:p>
          <a:r>
            <a:rPr lang="en-US" sz="2400" dirty="0">
              <a:latin typeface="Calibri" panose="020F0502020204030204" pitchFamily="34" charset="0"/>
              <a:cs typeface="Calibri" panose="020F0502020204030204" pitchFamily="34" charset="0"/>
            </a:rPr>
            <a:t>Bariatric Surgery</a:t>
          </a:r>
        </a:p>
      </dgm:t>
    </dgm:pt>
    <dgm:pt modelId="{640DCF29-1420-4892-A255-2F50E40B3CD8}" type="parTrans" cxnId="{3B4E2494-32BA-4561-A60F-7F2B3A2EF9A9}">
      <dgm:prSet/>
      <dgm:spPr/>
      <dgm:t>
        <a:bodyPr/>
        <a:lstStyle/>
        <a:p>
          <a:endParaRPr lang="en-US"/>
        </a:p>
      </dgm:t>
    </dgm:pt>
    <dgm:pt modelId="{48C329F0-FDED-4A0C-B5D4-5B2E2FE0F1F1}" type="sibTrans" cxnId="{3B4E2494-32BA-4561-A60F-7F2B3A2EF9A9}">
      <dgm:prSet/>
      <dgm:spPr/>
      <dgm:t>
        <a:bodyPr/>
        <a:lstStyle/>
        <a:p>
          <a:endParaRPr lang="en-US"/>
        </a:p>
      </dgm:t>
    </dgm:pt>
    <dgm:pt modelId="{AA8514DB-716A-4421-9FAE-6277ECB4AA50}">
      <dgm:prSet phldrT="[Text]" custT="1"/>
      <dgm:spPr/>
      <dgm:t>
        <a:bodyPr/>
        <a:lstStyle/>
        <a:p>
          <a:r>
            <a:rPr lang="en-US" sz="3000" dirty="0">
              <a:latin typeface="Calibri" panose="020F0502020204030204" pitchFamily="34" charset="0"/>
              <a:cs typeface="Calibri" panose="020F0502020204030204" pitchFamily="34" charset="0"/>
            </a:rPr>
            <a:t>Person-Centered Approach</a:t>
          </a:r>
        </a:p>
      </dgm:t>
    </dgm:pt>
    <dgm:pt modelId="{A80AE6A7-6049-47DC-9494-CE5FB4E6AC51}" type="parTrans" cxnId="{45F44B42-AC6F-4647-9E84-280DF5853DF8}">
      <dgm:prSet/>
      <dgm:spPr/>
      <dgm:t>
        <a:bodyPr/>
        <a:lstStyle/>
        <a:p>
          <a:endParaRPr lang="en-US"/>
        </a:p>
      </dgm:t>
    </dgm:pt>
    <dgm:pt modelId="{B86CD604-31AD-4778-9148-0DF597415F4C}" type="sibTrans" cxnId="{45F44B42-AC6F-4647-9E84-280DF5853DF8}">
      <dgm:prSet/>
      <dgm:spPr/>
      <dgm:t>
        <a:bodyPr/>
        <a:lstStyle/>
        <a:p>
          <a:endParaRPr lang="en-US"/>
        </a:p>
      </dgm:t>
    </dgm:pt>
    <dgm:pt modelId="{7908A4D0-4232-4DD0-9A3D-0B8B85836F2D}" type="pres">
      <dgm:prSet presAssocID="{EB13153B-9BCD-4BDD-9FD3-9C2B62216008}" presName="Name0" presStyleCnt="0">
        <dgm:presLayoutVars>
          <dgm:chMax val="4"/>
          <dgm:resizeHandles val="exact"/>
        </dgm:presLayoutVars>
      </dgm:prSet>
      <dgm:spPr/>
    </dgm:pt>
    <dgm:pt modelId="{FE5FC70C-96B1-4D05-AFB4-9367E32934BD}" type="pres">
      <dgm:prSet presAssocID="{EB13153B-9BCD-4BDD-9FD3-9C2B62216008}" presName="ellipse" presStyleLbl="trBgShp" presStyleIdx="0" presStyleCnt="1" custScaleX="135833"/>
      <dgm:spPr/>
    </dgm:pt>
    <dgm:pt modelId="{3076818C-597B-4E1B-8457-654D66002101}" type="pres">
      <dgm:prSet presAssocID="{EB13153B-9BCD-4BDD-9FD3-9C2B62216008}" presName="arrow1" presStyleLbl="fgShp" presStyleIdx="0" presStyleCnt="1"/>
      <dgm:spPr/>
    </dgm:pt>
    <dgm:pt modelId="{166B2C25-9EC7-4BC2-A733-4623534A3164}" type="pres">
      <dgm:prSet presAssocID="{EB13153B-9BCD-4BDD-9FD3-9C2B62216008}" presName="rectangle" presStyleLbl="revTx" presStyleIdx="0" presStyleCnt="1" custScaleX="160014">
        <dgm:presLayoutVars>
          <dgm:bulletEnabled val="1"/>
        </dgm:presLayoutVars>
      </dgm:prSet>
      <dgm:spPr/>
    </dgm:pt>
    <dgm:pt modelId="{23F4E712-EA0A-4965-BE5A-5C2F57EE30D1}" type="pres">
      <dgm:prSet presAssocID="{3A63C1C9-E3E3-4F8D-A824-F779C7106AEF}" presName="item1" presStyleLbl="node1" presStyleIdx="0" presStyleCnt="3" custScaleX="198907" custScaleY="118750" custLinFactNeighborX="-11885" custLinFactNeighborY="-6557">
        <dgm:presLayoutVars>
          <dgm:bulletEnabled val="1"/>
        </dgm:presLayoutVars>
      </dgm:prSet>
      <dgm:spPr/>
    </dgm:pt>
    <dgm:pt modelId="{F2E269EC-75AF-4052-9A9C-4C3B31E1C034}" type="pres">
      <dgm:prSet presAssocID="{A3AAC07A-2A13-4186-9EA7-E881793B83FF}" presName="item2" presStyleLbl="node1" presStyleIdx="1" presStyleCnt="3" custScaleX="198907" custScaleY="118750" custLinFactNeighborX="-11066" custLinFactNeighborY="-17621">
        <dgm:presLayoutVars>
          <dgm:bulletEnabled val="1"/>
        </dgm:presLayoutVars>
      </dgm:prSet>
      <dgm:spPr/>
    </dgm:pt>
    <dgm:pt modelId="{920EDB87-8113-4620-BAE1-0A66562167BD}" type="pres">
      <dgm:prSet presAssocID="{AA8514DB-716A-4421-9FAE-6277ECB4AA50}" presName="item3" presStyleLbl="node1" presStyleIdx="2" presStyleCnt="3" custScaleX="198907" custScaleY="118750" custLinFactNeighborX="45899" custLinFactNeighborY="10245">
        <dgm:presLayoutVars>
          <dgm:bulletEnabled val="1"/>
        </dgm:presLayoutVars>
      </dgm:prSet>
      <dgm:spPr/>
    </dgm:pt>
    <dgm:pt modelId="{C826EB9D-8605-4E6C-80F6-F9212E7E2FCF}" type="pres">
      <dgm:prSet presAssocID="{EB13153B-9BCD-4BDD-9FD3-9C2B62216008}" presName="funnel" presStyleLbl="trAlignAcc1" presStyleIdx="0" presStyleCnt="1" custScaleX="133305"/>
      <dgm:spPr/>
    </dgm:pt>
  </dgm:ptLst>
  <dgm:cxnLst>
    <dgm:cxn modelId="{03163D37-7A20-48EB-8DCA-25B3616EF358}" type="presOf" srcId="{AA8514DB-716A-4421-9FAE-6277ECB4AA50}" destId="{166B2C25-9EC7-4BC2-A733-4623534A3164}" srcOrd="0" destOrd="0" presId="urn:microsoft.com/office/officeart/2005/8/layout/funnel1"/>
    <dgm:cxn modelId="{45F44B42-AC6F-4647-9E84-280DF5853DF8}" srcId="{EB13153B-9BCD-4BDD-9FD3-9C2B62216008}" destId="{AA8514DB-716A-4421-9FAE-6277ECB4AA50}" srcOrd="3" destOrd="0" parTransId="{A80AE6A7-6049-47DC-9494-CE5FB4E6AC51}" sibTransId="{B86CD604-31AD-4778-9148-0DF597415F4C}"/>
    <dgm:cxn modelId="{F31C6B6B-C477-442A-AB7B-AF322F4BD75F}" type="presOf" srcId="{A3AAC07A-2A13-4186-9EA7-E881793B83FF}" destId="{23F4E712-EA0A-4965-BE5A-5C2F57EE30D1}" srcOrd="0" destOrd="0" presId="urn:microsoft.com/office/officeart/2005/8/layout/funnel1"/>
    <dgm:cxn modelId="{7E2CAF4C-05AF-4B57-A4EC-79C733979E26}" type="presOf" srcId="{1C451C2B-5017-4EDD-93E9-A09B283AF20A}" destId="{920EDB87-8113-4620-BAE1-0A66562167BD}" srcOrd="0" destOrd="0" presId="urn:microsoft.com/office/officeart/2005/8/layout/funnel1"/>
    <dgm:cxn modelId="{3B4E2494-32BA-4561-A60F-7F2B3A2EF9A9}" srcId="{EB13153B-9BCD-4BDD-9FD3-9C2B62216008}" destId="{A3AAC07A-2A13-4186-9EA7-E881793B83FF}" srcOrd="2" destOrd="0" parTransId="{640DCF29-1420-4892-A255-2F50E40B3CD8}" sibTransId="{48C329F0-FDED-4A0C-B5D4-5B2E2FE0F1F1}"/>
    <dgm:cxn modelId="{5110B0C0-2E1F-452A-B6CE-CD7B2E869850}" type="presOf" srcId="{EB13153B-9BCD-4BDD-9FD3-9C2B62216008}" destId="{7908A4D0-4232-4DD0-9A3D-0B8B85836F2D}" srcOrd="0" destOrd="0" presId="urn:microsoft.com/office/officeart/2005/8/layout/funnel1"/>
    <dgm:cxn modelId="{C6591FC2-66CD-4DF5-9485-B83FEDB1E376}" type="presOf" srcId="{3A63C1C9-E3E3-4F8D-A824-F779C7106AEF}" destId="{F2E269EC-75AF-4052-9A9C-4C3B31E1C034}" srcOrd="0" destOrd="0" presId="urn:microsoft.com/office/officeart/2005/8/layout/funnel1"/>
    <dgm:cxn modelId="{E871E5D2-4CEB-4E91-9AF2-2B12D81EC9A4}" srcId="{EB13153B-9BCD-4BDD-9FD3-9C2B62216008}" destId="{1C451C2B-5017-4EDD-93E9-A09B283AF20A}" srcOrd="0" destOrd="0" parTransId="{D3452F21-7E5C-46A5-9561-1DB0C007B94E}" sibTransId="{E537AEC4-D930-4D0F-9CE6-130CD86F9FDC}"/>
    <dgm:cxn modelId="{9FD028DB-9223-45D2-BE05-60C8B610BFA0}" srcId="{EB13153B-9BCD-4BDD-9FD3-9C2B62216008}" destId="{3A63C1C9-E3E3-4F8D-A824-F779C7106AEF}" srcOrd="1" destOrd="0" parTransId="{056F1ACC-FD0C-4AEA-BEFF-03F8E9ECAF7B}" sibTransId="{A0F675BB-01B5-419C-8BCE-7B5F611E6BD6}"/>
    <dgm:cxn modelId="{326952E7-8409-4955-AE13-9500F31A88D8}" type="presParOf" srcId="{7908A4D0-4232-4DD0-9A3D-0B8B85836F2D}" destId="{FE5FC70C-96B1-4D05-AFB4-9367E32934BD}" srcOrd="0" destOrd="0" presId="urn:microsoft.com/office/officeart/2005/8/layout/funnel1"/>
    <dgm:cxn modelId="{23BEFEE3-F2D8-4088-A831-234863B6C3F1}" type="presParOf" srcId="{7908A4D0-4232-4DD0-9A3D-0B8B85836F2D}" destId="{3076818C-597B-4E1B-8457-654D66002101}" srcOrd="1" destOrd="0" presId="urn:microsoft.com/office/officeart/2005/8/layout/funnel1"/>
    <dgm:cxn modelId="{D8A22299-0748-47C4-A8A0-5FD4C35334BE}" type="presParOf" srcId="{7908A4D0-4232-4DD0-9A3D-0B8B85836F2D}" destId="{166B2C25-9EC7-4BC2-A733-4623534A3164}" srcOrd="2" destOrd="0" presId="urn:microsoft.com/office/officeart/2005/8/layout/funnel1"/>
    <dgm:cxn modelId="{ECD43722-F401-4971-808F-4FB124D6F955}" type="presParOf" srcId="{7908A4D0-4232-4DD0-9A3D-0B8B85836F2D}" destId="{23F4E712-EA0A-4965-BE5A-5C2F57EE30D1}" srcOrd="3" destOrd="0" presId="urn:microsoft.com/office/officeart/2005/8/layout/funnel1"/>
    <dgm:cxn modelId="{10967A21-CCD9-44BD-8FA3-B814090629B1}" type="presParOf" srcId="{7908A4D0-4232-4DD0-9A3D-0B8B85836F2D}" destId="{F2E269EC-75AF-4052-9A9C-4C3B31E1C034}" srcOrd="4" destOrd="0" presId="urn:microsoft.com/office/officeart/2005/8/layout/funnel1"/>
    <dgm:cxn modelId="{3DD53AD5-673F-43FD-A06F-0D18C69B78B5}" type="presParOf" srcId="{7908A4D0-4232-4DD0-9A3D-0B8B85836F2D}" destId="{920EDB87-8113-4620-BAE1-0A66562167BD}" srcOrd="5" destOrd="0" presId="urn:microsoft.com/office/officeart/2005/8/layout/funnel1"/>
    <dgm:cxn modelId="{9578FC43-9BEB-4BF0-9250-FCE4966BF5FE}" type="presParOf" srcId="{7908A4D0-4232-4DD0-9A3D-0B8B85836F2D}" destId="{C826EB9D-8605-4E6C-80F6-F9212E7E2FCF}"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10C8EB-8A6C-4793-9A23-51E5C4DDBBC9}" type="doc">
      <dgm:prSet loTypeId="urn:microsoft.com/office/officeart/2005/8/layout/hierarchy4" loCatId="hierarchy" qsTypeId="urn:microsoft.com/office/officeart/2005/8/quickstyle/simple1" qsCatId="simple" csTypeId="urn:microsoft.com/office/officeart/2005/8/colors/accent1_1" csCatId="accent1" phldr="1"/>
      <dgm:spPr/>
      <dgm:t>
        <a:bodyPr/>
        <a:lstStyle/>
        <a:p>
          <a:endParaRPr lang="en-US"/>
        </a:p>
      </dgm:t>
    </dgm:pt>
    <dgm:pt modelId="{C057CE3F-3FF3-4429-9D03-9204B0AA76B1}">
      <dgm:prSet phldrT="[Text]" custT="1"/>
      <dgm:spPr/>
      <dgm:t>
        <a:bodyPr/>
        <a:lstStyle/>
        <a:p>
          <a:r>
            <a:rPr lang="en-US" sz="2400" b="1" dirty="0"/>
            <a:t>Recommendation 8.5:</a:t>
          </a:r>
          <a:r>
            <a:rPr lang="en-US" sz="2400" dirty="0"/>
            <a:t> Sustained loss of &gt; 10% of body weight usually confers greater benefits.</a:t>
          </a:r>
        </a:p>
      </dgm:t>
    </dgm:pt>
    <dgm:pt modelId="{0432ABAA-DB7B-4DBC-9ED0-0B4B4F396BB6}" type="parTrans" cxnId="{A5E1581C-3A90-4282-AA6C-BD83E8788601}">
      <dgm:prSet/>
      <dgm:spPr/>
      <dgm:t>
        <a:bodyPr/>
        <a:lstStyle/>
        <a:p>
          <a:endParaRPr lang="en-US"/>
        </a:p>
      </dgm:t>
    </dgm:pt>
    <dgm:pt modelId="{2648F572-C93D-41B5-847A-52F282B3D07A}" type="sibTrans" cxnId="{A5E1581C-3A90-4282-AA6C-BD83E8788601}">
      <dgm:prSet/>
      <dgm:spPr/>
      <dgm:t>
        <a:bodyPr/>
        <a:lstStyle/>
        <a:p>
          <a:endParaRPr lang="en-US"/>
        </a:p>
      </dgm:t>
    </dgm:pt>
    <dgm:pt modelId="{DC53C637-BA60-4374-9141-04B60C331B20}">
      <dgm:prSet phldrT="[Text]" custT="1"/>
      <dgm:spPr/>
      <dgm:t>
        <a:bodyPr/>
        <a:lstStyle/>
        <a:p>
          <a:r>
            <a:rPr lang="en-US" sz="2400" b="1" dirty="0"/>
            <a:t>Recommendation 8.17:</a:t>
          </a:r>
          <a:r>
            <a:rPr lang="en-US" sz="2400" dirty="0"/>
            <a:t> In people with diabetes and overweight or obesity, the preferred pharmacotherapy should be a GLP-1 RA or dual GIP/GLP-1 RA with greater weight loss efficacy.</a:t>
          </a:r>
        </a:p>
      </dgm:t>
    </dgm:pt>
    <dgm:pt modelId="{F6CBBD05-BA71-43CF-B05A-25E1E5387C35}" type="parTrans" cxnId="{4D402A09-52AF-47D3-9107-65DB684B1458}">
      <dgm:prSet/>
      <dgm:spPr/>
      <dgm:t>
        <a:bodyPr/>
        <a:lstStyle/>
        <a:p>
          <a:endParaRPr lang="en-US"/>
        </a:p>
      </dgm:t>
    </dgm:pt>
    <dgm:pt modelId="{D4538274-96F1-498B-A79E-E46BD53D3D70}" type="sibTrans" cxnId="{4D402A09-52AF-47D3-9107-65DB684B1458}">
      <dgm:prSet/>
      <dgm:spPr/>
      <dgm:t>
        <a:bodyPr/>
        <a:lstStyle/>
        <a:p>
          <a:endParaRPr lang="en-US"/>
        </a:p>
      </dgm:t>
    </dgm:pt>
    <dgm:pt modelId="{238D15C2-3870-4A9E-872D-28D0A934A4BA}">
      <dgm:prSet phldrT="[Text]" custT="1"/>
      <dgm:spPr/>
      <dgm:t>
        <a:bodyPr/>
        <a:lstStyle/>
        <a:p>
          <a:r>
            <a:rPr lang="en-US" sz="2400" b="1" dirty="0"/>
            <a:t>Recommendation 8.18:</a:t>
          </a:r>
          <a:r>
            <a:rPr lang="en-US" sz="2400" dirty="0"/>
            <a:t> To prevent therapeutic inertia, reevaluate weight management therapies and intensify treatment with additional approaches.</a:t>
          </a:r>
        </a:p>
      </dgm:t>
    </dgm:pt>
    <dgm:pt modelId="{2F3262BA-39C8-416B-B607-CB7BE7D97993}" type="parTrans" cxnId="{87FB1DE9-400D-48A7-ABA5-E7045CB4D81A}">
      <dgm:prSet/>
      <dgm:spPr/>
      <dgm:t>
        <a:bodyPr/>
        <a:lstStyle/>
        <a:p>
          <a:endParaRPr lang="en-US"/>
        </a:p>
      </dgm:t>
    </dgm:pt>
    <dgm:pt modelId="{0A8A0B53-1321-45DF-AD41-FD19237AF30A}" type="sibTrans" cxnId="{87FB1DE9-400D-48A7-ABA5-E7045CB4D81A}">
      <dgm:prSet/>
      <dgm:spPr/>
      <dgm:t>
        <a:bodyPr/>
        <a:lstStyle/>
        <a:p>
          <a:endParaRPr lang="en-US"/>
        </a:p>
      </dgm:t>
    </dgm:pt>
    <dgm:pt modelId="{2387C82A-430F-4F9C-8F58-19CCD251146E}" type="pres">
      <dgm:prSet presAssocID="{3410C8EB-8A6C-4793-9A23-51E5C4DDBBC9}" presName="Name0" presStyleCnt="0">
        <dgm:presLayoutVars>
          <dgm:chPref val="1"/>
          <dgm:dir/>
          <dgm:animOne val="branch"/>
          <dgm:animLvl val="lvl"/>
          <dgm:resizeHandles/>
        </dgm:presLayoutVars>
      </dgm:prSet>
      <dgm:spPr/>
    </dgm:pt>
    <dgm:pt modelId="{49EBD63D-642E-498F-ADC8-2F569ECA0CC2}" type="pres">
      <dgm:prSet presAssocID="{C057CE3F-3FF3-4429-9D03-9204B0AA76B1}" presName="vertOne" presStyleCnt="0"/>
      <dgm:spPr/>
    </dgm:pt>
    <dgm:pt modelId="{D506F72A-6684-4E4C-9324-4205108B5AD0}" type="pres">
      <dgm:prSet presAssocID="{C057CE3F-3FF3-4429-9D03-9204B0AA76B1}" presName="txOne" presStyleLbl="node0" presStyleIdx="0" presStyleCnt="1">
        <dgm:presLayoutVars>
          <dgm:chPref val="3"/>
        </dgm:presLayoutVars>
      </dgm:prSet>
      <dgm:spPr/>
    </dgm:pt>
    <dgm:pt modelId="{4DD42432-AD9E-44A6-B01F-663523835667}" type="pres">
      <dgm:prSet presAssocID="{C057CE3F-3FF3-4429-9D03-9204B0AA76B1}" presName="parTransOne" presStyleCnt="0"/>
      <dgm:spPr/>
    </dgm:pt>
    <dgm:pt modelId="{85909614-D37B-4480-8005-C996D0E09571}" type="pres">
      <dgm:prSet presAssocID="{C057CE3F-3FF3-4429-9D03-9204B0AA76B1}" presName="horzOne" presStyleCnt="0"/>
      <dgm:spPr/>
    </dgm:pt>
    <dgm:pt modelId="{58C37744-50DF-46F5-88C2-B1F8CECA0F15}" type="pres">
      <dgm:prSet presAssocID="{DC53C637-BA60-4374-9141-04B60C331B20}" presName="vertTwo" presStyleCnt="0"/>
      <dgm:spPr/>
    </dgm:pt>
    <dgm:pt modelId="{61EF6B24-D214-4661-9E1E-92A3D0D9BDAF}" type="pres">
      <dgm:prSet presAssocID="{DC53C637-BA60-4374-9141-04B60C331B20}" presName="txTwo" presStyleLbl="node2" presStyleIdx="0" presStyleCnt="1">
        <dgm:presLayoutVars>
          <dgm:chPref val="3"/>
        </dgm:presLayoutVars>
      </dgm:prSet>
      <dgm:spPr/>
    </dgm:pt>
    <dgm:pt modelId="{04B35E9D-8DF2-42DB-98C1-FCF0F2750B27}" type="pres">
      <dgm:prSet presAssocID="{DC53C637-BA60-4374-9141-04B60C331B20}" presName="parTransTwo" presStyleCnt="0"/>
      <dgm:spPr/>
    </dgm:pt>
    <dgm:pt modelId="{2B6C9329-CAE4-4E8D-98EA-657548DBA1AF}" type="pres">
      <dgm:prSet presAssocID="{DC53C637-BA60-4374-9141-04B60C331B20}" presName="horzTwo" presStyleCnt="0"/>
      <dgm:spPr/>
    </dgm:pt>
    <dgm:pt modelId="{9A6ACB0D-D741-42DF-B70A-899EEC4D16B0}" type="pres">
      <dgm:prSet presAssocID="{238D15C2-3870-4A9E-872D-28D0A934A4BA}" presName="vertThree" presStyleCnt="0"/>
      <dgm:spPr/>
    </dgm:pt>
    <dgm:pt modelId="{2390A784-D096-411E-8795-638DE06D9A6C}" type="pres">
      <dgm:prSet presAssocID="{238D15C2-3870-4A9E-872D-28D0A934A4BA}" presName="txThree" presStyleLbl="node3" presStyleIdx="0" presStyleCnt="1">
        <dgm:presLayoutVars>
          <dgm:chPref val="3"/>
        </dgm:presLayoutVars>
      </dgm:prSet>
      <dgm:spPr/>
    </dgm:pt>
    <dgm:pt modelId="{175385DE-9FA2-4549-8387-63358E7D5331}" type="pres">
      <dgm:prSet presAssocID="{238D15C2-3870-4A9E-872D-28D0A934A4BA}" presName="horzThree" presStyleCnt="0"/>
      <dgm:spPr/>
    </dgm:pt>
  </dgm:ptLst>
  <dgm:cxnLst>
    <dgm:cxn modelId="{4D402A09-52AF-47D3-9107-65DB684B1458}" srcId="{C057CE3F-3FF3-4429-9D03-9204B0AA76B1}" destId="{DC53C637-BA60-4374-9141-04B60C331B20}" srcOrd="0" destOrd="0" parTransId="{F6CBBD05-BA71-43CF-B05A-25E1E5387C35}" sibTransId="{D4538274-96F1-498B-A79E-E46BD53D3D70}"/>
    <dgm:cxn modelId="{BD15421B-3FA0-4B9C-B9CD-1BFC95026117}" type="presOf" srcId="{DC53C637-BA60-4374-9141-04B60C331B20}" destId="{61EF6B24-D214-4661-9E1E-92A3D0D9BDAF}" srcOrd="0" destOrd="0" presId="urn:microsoft.com/office/officeart/2005/8/layout/hierarchy4"/>
    <dgm:cxn modelId="{A5E1581C-3A90-4282-AA6C-BD83E8788601}" srcId="{3410C8EB-8A6C-4793-9A23-51E5C4DDBBC9}" destId="{C057CE3F-3FF3-4429-9D03-9204B0AA76B1}" srcOrd="0" destOrd="0" parTransId="{0432ABAA-DB7B-4DBC-9ED0-0B4B4F396BB6}" sibTransId="{2648F572-C93D-41B5-847A-52F282B3D07A}"/>
    <dgm:cxn modelId="{1D15A036-74BC-4212-A3EE-90B5AA5A19EA}" type="presOf" srcId="{3410C8EB-8A6C-4793-9A23-51E5C4DDBBC9}" destId="{2387C82A-430F-4F9C-8F58-19CCD251146E}" srcOrd="0" destOrd="0" presId="urn:microsoft.com/office/officeart/2005/8/layout/hierarchy4"/>
    <dgm:cxn modelId="{1BB25F9E-3D01-414E-9084-FDE3ECE8AC0A}" type="presOf" srcId="{C057CE3F-3FF3-4429-9D03-9204B0AA76B1}" destId="{D506F72A-6684-4E4C-9324-4205108B5AD0}" srcOrd="0" destOrd="0" presId="urn:microsoft.com/office/officeart/2005/8/layout/hierarchy4"/>
    <dgm:cxn modelId="{87FB1DE9-400D-48A7-ABA5-E7045CB4D81A}" srcId="{DC53C637-BA60-4374-9141-04B60C331B20}" destId="{238D15C2-3870-4A9E-872D-28D0A934A4BA}" srcOrd="0" destOrd="0" parTransId="{2F3262BA-39C8-416B-B607-CB7BE7D97993}" sibTransId="{0A8A0B53-1321-45DF-AD41-FD19237AF30A}"/>
    <dgm:cxn modelId="{0F318EFF-7A1A-4B00-9BEB-40A94D32E72F}" type="presOf" srcId="{238D15C2-3870-4A9E-872D-28D0A934A4BA}" destId="{2390A784-D096-411E-8795-638DE06D9A6C}" srcOrd="0" destOrd="0" presId="urn:microsoft.com/office/officeart/2005/8/layout/hierarchy4"/>
    <dgm:cxn modelId="{EBCAAEC2-5A98-485A-BFA8-1C6A5A87B9A9}" type="presParOf" srcId="{2387C82A-430F-4F9C-8F58-19CCD251146E}" destId="{49EBD63D-642E-498F-ADC8-2F569ECA0CC2}" srcOrd="0" destOrd="0" presId="urn:microsoft.com/office/officeart/2005/8/layout/hierarchy4"/>
    <dgm:cxn modelId="{974E88D0-0EA3-42E4-A19D-C59D17A53E0E}" type="presParOf" srcId="{49EBD63D-642E-498F-ADC8-2F569ECA0CC2}" destId="{D506F72A-6684-4E4C-9324-4205108B5AD0}" srcOrd="0" destOrd="0" presId="urn:microsoft.com/office/officeart/2005/8/layout/hierarchy4"/>
    <dgm:cxn modelId="{717CDDA8-71F2-44C9-8C75-9B2403822B46}" type="presParOf" srcId="{49EBD63D-642E-498F-ADC8-2F569ECA0CC2}" destId="{4DD42432-AD9E-44A6-B01F-663523835667}" srcOrd="1" destOrd="0" presId="urn:microsoft.com/office/officeart/2005/8/layout/hierarchy4"/>
    <dgm:cxn modelId="{104DC833-1509-43FB-8AFC-C0C26F247FF1}" type="presParOf" srcId="{49EBD63D-642E-498F-ADC8-2F569ECA0CC2}" destId="{85909614-D37B-4480-8005-C996D0E09571}" srcOrd="2" destOrd="0" presId="urn:microsoft.com/office/officeart/2005/8/layout/hierarchy4"/>
    <dgm:cxn modelId="{A2BB07DE-EB9D-4CF4-B330-88206DA23888}" type="presParOf" srcId="{85909614-D37B-4480-8005-C996D0E09571}" destId="{58C37744-50DF-46F5-88C2-B1F8CECA0F15}" srcOrd="0" destOrd="0" presId="urn:microsoft.com/office/officeart/2005/8/layout/hierarchy4"/>
    <dgm:cxn modelId="{FDD4B17D-848C-4B11-8A8D-7757BE42BCF8}" type="presParOf" srcId="{58C37744-50DF-46F5-88C2-B1F8CECA0F15}" destId="{61EF6B24-D214-4661-9E1E-92A3D0D9BDAF}" srcOrd="0" destOrd="0" presId="urn:microsoft.com/office/officeart/2005/8/layout/hierarchy4"/>
    <dgm:cxn modelId="{31EE83A3-2B91-47EE-B3D2-95EBC27CE6B9}" type="presParOf" srcId="{58C37744-50DF-46F5-88C2-B1F8CECA0F15}" destId="{04B35E9D-8DF2-42DB-98C1-FCF0F2750B27}" srcOrd="1" destOrd="0" presId="urn:microsoft.com/office/officeart/2005/8/layout/hierarchy4"/>
    <dgm:cxn modelId="{F2348D8F-ADE2-4DFF-A7E9-B425F10498B6}" type="presParOf" srcId="{58C37744-50DF-46F5-88C2-B1F8CECA0F15}" destId="{2B6C9329-CAE4-4E8D-98EA-657548DBA1AF}" srcOrd="2" destOrd="0" presId="urn:microsoft.com/office/officeart/2005/8/layout/hierarchy4"/>
    <dgm:cxn modelId="{386B08E8-C075-4EBB-BA52-22058750464B}" type="presParOf" srcId="{2B6C9329-CAE4-4E8D-98EA-657548DBA1AF}" destId="{9A6ACB0D-D741-42DF-B70A-899EEC4D16B0}" srcOrd="0" destOrd="0" presId="urn:microsoft.com/office/officeart/2005/8/layout/hierarchy4"/>
    <dgm:cxn modelId="{0052CAD0-71F9-40AC-9FE9-4543AE062ADF}" type="presParOf" srcId="{9A6ACB0D-D741-42DF-B70A-899EEC4D16B0}" destId="{2390A784-D096-411E-8795-638DE06D9A6C}" srcOrd="0" destOrd="0" presId="urn:microsoft.com/office/officeart/2005/8/layout/hierarchy4"/>
    <dgm:cxn modelId="{68A38E81-215B-4987-8375-4F44C279FA14}" type="presParOf" srcId="{9A6ACB0D-D741-42DF-B70A-899EEC4D16B0}" destId="{175385DE-9FA2-4549-8387-63358E7D533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00C766-8E11-40D6-A8E1-ED8D8B2A7CD2}"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E6B84940-7626-4D56-AABA-7BBC59683CE3}">
      <dgm:prSet phldrT="[Text]"/>
      <dgm:spPr/>
      <dgm:t>
        <a:bodyPr/>
        <a:lstStyle/>
        <a:p>
          <a:r>
            <a:rPr lang="en-US" b="1" dirty="0"/>
            <a:t>Non-Drug Therapy</a:t>
          </a:r>
        </a:p>
      </dgm:t>
    </dgm:pt>
    <dgm:pt modelId="{7542F4F9-7312-4056-A677-D2F9F7679FF0}" type="parTrans" cxnId="{1C39FB98-9296-4A37-A929-C2CB65A32D74}">
      <dgm:prSet/>
      <dgm:spPr/>
      <dgm:t>
        <a:bodyPr/>
        <a:lstStyle/>
        <a:p>
          <a:endParaRPr lang="en-US"/>
        </a:p>
      </dgm:t>
    </dgm:pt>
    <dgm:pt modelId="{7598A1E5-070C-4124-B816-20AE3D81DDDA}" type="sibTrans" cxnId="{1C39FB98-9296-4A37-A929-C2CB65A32D74}">
      <dgm:prSet/>
      <dgm:spPr/>
      <dgm:t>
        <a:bodyPr/>
        <a:lstStyle/>
        <a:p>
          <a:endParaRPr lang="en-US"/>
        </a:p>
      </dgm:t>
    </dgm:pt>
    <dgm:pt modelId="{094CF2E2-7FB0-43E6-BB37-4A39BE399412}">
      <dgm:prSet phldrT="[Text]"/>
      <dgm:spPr/>
      <dgm:t>
        <a:bodyPr/>
        <a:lstStyle/>
        <a:p>
          <a:r>
            <a:rPr lang="en-US" dirty="0"/>
            <a:t>Nutrition</a:t>
          </a:r>
        </a:p>
      </dgm:t>
    </dgm:pt>
    <dgm:pt modelId="{325CC7A9-B345-4D53-B48E-3EF4169E5205}" type="parTrans" cxnId="{C73AF553-3822-4C50-8B64-0F35E98E1A74}">
      <dgm:prSet/>
      <dgm:spPr/>
      <dgm:t>
        <a:bodyPr/>
        <a:lstStyle/>
        <a:p>
          <a:endParaRPr lang="en-US"/>
        </a:p>
      </dgm:t>
    </dgm:pt>
    <dgm:pt modelId="{10B38AF1-8F9B-4D5A-8057-DB3BF209C902}" type="sibTrans" cxnId="{C73AF553-3822-4C50-8B64-0F35E98E1A74}">
      <dgm:prSet/>
      <dgm:spPr/>
      <dgm:t>
        <a:bodyPr/>
        <a:lstStyle/>
        <a:p>
          <a:endParaRPr lang="en-US"/>
        </a:p>
      </dgm:t>
    </dgm:pt>
    <dgm:pt modelId="{D25AD5C4-A2AF-4F3F-B807-235656749144}">
      <dgm:prSet phldrT="[Text]"/>
      <dgm:spPr/>
      <dgm:t>
        <a:bodyPr/>
        <a:lstStyle/>
        <a:p>
          <a:r>
            <a:rPr lang="en-US" dirty="0"/>
            <a:t>Behavioral therapy</a:t>
          </a:r>
        </a:p>
      </dgm:t>
    </dgm:pt>
    <dgm:pt modelId="{894CAFD9-19D8-4881-9EB2-2C72DA2E3596}" type="parTrans" cxnId="{A7844F7F-E2B3-44F9-80E6-A6C483798D7C}">
      <dgm:prSet/>
      <dgm:spPr/>
      <dgm:t>
        <a:bodyPr/>
        <a:lstStyle/>
        <a:p>
          <a:endParaRPr lang="en-US"/>
        </a:p>
      </dgm:t>
    </dgm:pt>
    <dgm:pt modelId="{32CFA619-5125-4371-9494-B30F3C67E0F7}" type="sibTrans" cxnId="{A7844F7F-E2B3-44F9-80E6-A6C483798D7C}">
      <dgm:prSet/>
      <dgm:spPr/>
      <dgm:t>
        <a:bodyPr/>
        <a:lstStyle/>
        <a:p>
          <a:endParaRPr lang="en-US"/>
        </a:p>
      </dgm:t>
    </dgm:pt>
    <dgm:pt modelId="{D8BB1333-DBD2-4956-9E5D-6B9A00E485E3}">
      <dgm:prSet phldrT="[Text]"/>
      <dgm:spPr/>
      <dgm:t>
        <a:bodyPr/>
        <a:lstStyle/>
        <a:p>
          <a:r>
            <a:rPr lang="en-US" b="1" dirty="0"/>
            <a:t>Glucose-lowering Agents</a:t>
          </a:r>
        </a:p>
      </dgm:t>
    </dgm:pt>
    <dgm:pt modelId="{DAD1F7D6-B205-4F65-B4B7-B4D833B33528}" type="parTrans" cxnId="{723AF9E0-76C1-4CEE-8EAD-C69B3F7079AA}">
      <dgm:prSet/>
      <dgm:spPr/>
      <dgm:t>
        <a:bodyPr/>
        <a:lstStyle/>
        <a:p>
          <a:endParaRPr lang="en-US"/>
        </a:p>
      </dgm:t>
    </dgm:pt>
    <dgm:pt modelId="{E1A2C92A-7B21-4FA4-BCB1-D861E24D4702}" type="sibTrans" cxnId="{723AF9E0-76C1-4CEE-8EAD-C69B3F7079AA}">
      <dgm:prSet/>
      <dgm:spPr/>
      <dgm:t>
        <a:bodyPr/>
        <a:lstStyle/>
        <a:p>
          <a:endParaRPr lang="en-US"/>
        </a:p>
      </dgm:t>
    </dgm:pt>
    <dgm:pt modelId="{ECA5E0DF-2879-469E-AA8D-72AD4CA1F03C}">
      <dgm:prSet phldrT="[Text]"/>
      <dgm:spPr/>
      <dgm:t>
        <a:bodyPr/>
        <a:lstStyle/>
        <a:p>
          <a:r>
            <a:rPr lang="en-US" dirty="0"/>
            <a:t>metformin</a:t>
          </a:r>
        </a:p>
      </dgm:t>
    </dgm:pt>
    <dgm:pt modelId="{1553D0F9-9468-4070-BB5A-29146AC7DA29}" type="parTrans" cxnId="{41C91753-3BBC-4764-9EA7-CBF64D988CD5}">
      <dgm:prSet/>
      <dgm:spPr/>
      <dgm:t>
        <a:bodyPr/>
        <a:lstStyle/>
        <a:p>
          <a:endParaRPr lang="en-US"/>
        </a:p>
      </dgm:t>
    </dgm:pt>
    <dgm:pt modelId="{6A19FBDE-CE26-4E0A-A1E6-92D2F412F30C}" type="sibTrans" cxnId="{41C91753-3BBC-4764-9EA7-CBF64D988CD5}">
      <dgm:prSet/>
      <dgm:spPr/>
      <dgm:t>
        <a:bodyPr/>
        <a:lstStyle/>
        <a:p>
          <a:endParaRPr lang="en-US"/>
        </a:p>
      </dgm:t>
    </dgm:pt>
    <dgm:pt modelId="{AB51E3B1-1F57-4192-8230-04D455B51EAB}">
      <dgm:prSet phldrT="[Text]"/>
      <dgm:spPr/>
      <dgm:t>
        <a:bodyPr/>
        <a:lstStyle/>
        <a:p>
          <a:r>
            <a:rPr lang="en-US" dirty="0"/>
            <a:t>SGLT2i</a:t>
          </a:r>
        </a:p>
      </dgm:t>
    </dgm:pt>
    <dgm:pt modelId="{EA9EA64B-35A8-4C8A-9A93-012EDF10E6FF}" type="parTrans" cxnId="{F6D26952-9688-4ED1-AC80-BF9E43E9F6A8}">
      <dgm:prSet/>
      <dgm:spPr/>
      <dgm:t>
        <a:bodyPr/>
        <a:lstStyle/>
        <a:p>
          <a:endParaRPr lang="en-US"/>
        </a:p>
      </dgm:t>
    </dgm:pt>
    <dgm:pt modelId="{6FEDFD34-F67E-4F04-9567-F6A4C7273424}" type="sibTrans" cxnId="{F6D26952-9688-4ED1-AC80-BF9E43E9F6A8}">
      <dgm:prSet/>
      <dgm:spPr/>
      <dgm:t>
        <a:bodyPr/>
        <a:lstStyle/>
        <a:p>
          <a:endParaRPr lang="en-US"/>
        </a:p>
      </dgm:t>
    </dgm:pt>
    <dgm:pt modelId="{EFF28471-03DF-4E3B-AB80-9FB7B3784DC3}">
      <dgm:prSet phldrT="[Text]"/>
      <dgm:spPr/>
      <dgm:t>
        <a:bodyPr/>
        <a:lstStyle/>
        <a:p>
          <a:r>
            <a:rPr lang="en-US" b="1" dirty="0"/>
            <a:t>Anti-obesity Medications</a:t>
          </a:r>
        </a:p>
      </dgm:t>
    </dgm:pt>
    <dgm:pt modelId="{B9EBFFE8-BF67-45A7-898A-5B869DCEF49C}" type="parTrans" cxnId="{533B68C6-F6E9-4085-B2CB-A837AC62153F}">
      <dgm:prSet/>
      <dgm:spPr/>
      <dgm:t>
        <a:bodyPr/>
        <a:lstStyle/>
        <a:p>
          <a:endParaRPr lang="en-US"/>
        </a:p>
      </dgm:t>
    </dgm:pt>
    <dgm:pt modelId="{5A18FE4C-CDB7-4EA5-8886-1B52EB1D0957}" type="sibTrans" cxnId="{533B68C6-F6E9-4085-B2CB-A837AC62153F}">
      <dgm:prSet/>
      <dgm:spPr/>
      <dgm:t>
        <a:bodyPr/>
        <a:lstStyle/>
        <a:p>
          <a:endParaRPr lang="en-US"/>
        </a:p>
      </dgm:t>
    </dgm:pt>
    <dgm:pt modelId="{6113CE2C-4005-4DF1-A50B-3377CAA45F9F}">
      <dgm:prSet phldrT="[Text]"/>
      <dgm:spPr/>
      <dgm:t>
        <a:bodyPr/>
        <a:lstStyle/>
        <a:p>
          <a:r>
            <a:rPr lang="en-US" dirty="0"/>
            <a:t>phentermine + topiramate </a:t>
          </a:r>
        </a:p>
      </dgm:t>
    </dgm:pt>
    <dgm:pt modelId="{2A628702-7F65-40D1-B9B2-E1A7BF6097C4}" type="parTrans" cxnId="{3B49DF5A-B1A5-4154-B53A-2C2B7ABF5138}">
      <dgm:prSet/>
      <dgm:spPr/>
      <dgm:t>
        <a:bodyPr/>
        <a:lstStyle/>
        <a:p>
          <a:endParaRPr lang="en-US"/>
        </a:p>
      </dgm:t>
    </dgm:pt>
    <dgm:pt modelId="{3E8B4850-CFAD-4B2D-A605-637BBDA9F68C}" type="sibTrans" cxnId="{3B49DF5A-B1A5-4154-B53A-2C2B7ABF5138}">
      <dgm:prSet/>
      <dgm:spPr/>
      <dgm:t>
        <a:bodyPr/>
        <a:lstStyle/>
        <a:p>
          <a:endParaRPr lang="en-US"/>
        </a:p>
      </dgm:t>
    </dgm:pt>
    <dgm:pt modelId="{B6DAFB6A-5DF5-42E6-A61A-71B9DDE6B1D1}">
      <dgm:prSet phldrT="[Text]"/>
      <dgm:spPr/>
      <dgm:t>
        <a:bodyPr/>
        <a:lstStyle/>
        <a:p>
          <a:r>
            <a:rPr lang="en-US" dirty="0"/>
            <a:t>bupropion + naltrexone</a:t>
          </a:r>
        </a:p>
      </dgm:t>
    </dgm:pt>
    <dgm:pt modelId="{50A64F47-A059-4893-B7EC-C0F8B73D2C60}" type="parTrans" cxnId="{192FE5D9-C8AF-4134-BD59-01DA74A0B439}">
      <dgm:prSet/>
      <dgm:spPr/>
      <dgm:t>
        <a:bodyPr/>
        <a:lstStyle/>
        <a:p>
          <a:endParaRPr lang="en-US"/>
        </a:p>
      </dgm:t>
    </dgm:pt>
    <dgm:pt modelId="{5A244C0F-8033-4C32-9743-3726F1699F07}" type="sibTrans" cxnId="{192FE5D9-C8AF-4134-BD59-01DA74A0B439}">
      <dgm:prSet/>
      <dgm:spPr/>
      <dgm:t>
        <a:bodyPr/>
        <a:lstStyle/>
        <a:p>
          <a:endParaRPr lang="en-US"/>
        </a:p>
      </dgm:t>
    </dgm:pt>
    <dgm:pt modelId="{A62A277E-3177-4E49-9E45-C31BF17F18F3}">
      <dgm:prSet phldrT="[Text]"/>
      <dgm:spPr/>
      <dgm:t>
        <a:bodyPr/>
        <a:lstStyle/>
        <a:p>
          <a:r>
            <a:rPr lang="en-US" dirty="0"/>
            <a:t>Physical activity</a:t>
          </a:r>
        </a:p>
      </dgm:t>
    </dgm:pt>
    <dgm:pt modelId="{16BE50AC-2CAF-452E-A5DF-282530A54CB8}" type="parTrans" cxnId="{700F8E7D-5FE1-4D55-B3FF-08A46F86EC33}">
      <dgm:prSet/>
      <dgm:spPr/>
      <dgm:t>
        <a:bodyPr/>
        <a:lstStyle/>
        <a:p>
          <a:endParaRPr lang="en-US"/>
        </a:p>
      </dgm:t>
    </dgm:pt>
    <dgm:pt modelId="{564E54FC-CA90-4B1C-8EC6-F689AD5B2FAF}" type="sibTrans" cxnId="{700F8E7D-5FE1-4D55-B3FF-08A46F86EC33}">
      <dgm:prSet/>
      <dgm:spPr/>
      <dgm:t>
        <a:bodyPr/>
        <a:lstStyle/>
        <a:p>
          <a:endParaRPr lang="en-US"/>
        </a:p>
      </dgm:t>
    </dgm:pt>
    <dgm:pt modelId="{3E2A1371-C5CC-43FF-B9B2-FBB97CC41575}">
      <dgm:prSet phldrT="[Text]"/>
      <dgm:spPr/>
      <dgm:t>
        <a:bodyPr/>
        <a:lstStyle/>
        <a:p>
          <a:r>
            <a:rPr lang="en-US" dirty="0"/>
            <a:t>acarbose</a:t>
          </a:r>
        </a:p>
      </dgm:t>
    </dgm:pt>
    <dgm:pt modelId="{91A39FB1-E9E5-4AA1-B174-6EFB02A07CB2}" type="parTrans" cxnId="{EC050C60-5F36-4B42-B901-B20E969C7538}">
      <dgm:prSet/>
      <dgm:spPr/>
      <dgm:t>
        <a:bodyPr/>
        <a:lstStyle/>
        <a:p>
          <a:endParaRPr lang="en-US"/>
        </a:p>
      </dgm:t>
    </dgm:pt>
    <dgm:pt modelId="{77000139-5F98-428F-A2A8-BF9EC66E929B}" type="sibTrans" cxnId="{EC050C60-5F36-4B42-B901-B20E969C7538}">
      <dgm:prSet/>
      <dgm:spPr/>
      <dgm:t>
        <a:bodyPr/>
        <a:lstStyle/>
        <a:p>
          <a:endParaRPr lang="en-US"/>
        </a:p>
      </dgm:t>
    </dgm:pt>
    <dgm:pt modelId="{323FC23B-4BEE-4653-9618-C019479D83EB}">
      <dgm:prSet phldrT="[Text]"/>
      <dgm:spPr/>
      <dgm:t>
        <a:bodyPr/>
        <a:lstStyle/>
        <a:p>
          <a:r>
            <a:rPr lang="en-US" dirty="0"/>
            <a:t>GLP-1 RA</a:t>
          </a:r>
        </a:p>
      </dgm:t>
    </dgm:pt>
    <dgm:pt modelId="{C014E816-2D27-4603-A2EF-533E46D202EE}" type="parTrans" cxnId="{B7F62293-4961-471F-8D50-B4000840B067}">
      <dgm:prSet/>
      <dgm:spPr/>
      <dgm:t>
        <a:bodyPr/>
        <a:lstStyle/>
        <a:p>
          <a:endParaRPr lang="en-US"/>
        </a:p>
      </dgm:t>
    </dgm:pt>
    <dgm:pt modelId="{7E82B205-43CB-458F-AA42-420A10F075AD}" type="sibTrans" cxnId="{B7F62293-4961-471F-8D50-B4000840B067}">
      <dgm:prSet/>
      <dgm:spPr/>
      <dgm:t>
        <a:bodyPr/>
        <a:lstStyle/>
        <a:p>
          <a:endParaRPr lang="en-US"/>
        </a:p>
      </dgm:t>
    </dgm:pt>
    <dgm:pt modelId="{EC3B6F24-F0AD-4080-8568-FB5DF85E3DF8}">
      <dgm:prSet phldrT="[Text]"/>
      <dgm:spPr/>
      <dgm:t>
        <a:bodyPr/>
        <a:lstStyle/>
        <a:p>
          <a:r>
            <a:rPr lang="en-US" dirty="0"/>
            <a:t>tirzepatide</a:t>
          </a:r>
        </a:p>
      </dgm:t>
    </dgm:pt>
    <dgm:pt modelId="{988329AB-BE4E-45F5-B230-D0CF6BB5BCA0}" type="parTrans" cxnId="{590939B2-847B-4AF6-BC01-71EE3C3DC4A7}">
      <dgm:prSet/>
      <dgm:spPr/>
      <dgm:t>
        <a:bodyPr/>
        <a:lstStyle/>
        <a:p>
          <a:endParaRPr lang="en-US"/>
        </a:p>
      </dgm:t>
    </dgm:pt>
    <dgm:pt modelId="{E74D2418-72D6-4DD8-A934-991B7D44C60C}" type="sibTrans" cxnId="{590939B2-847B-4AF6-BC01-71EE3C3DC4A7}">
      <dgm:prSet/>
      <dgm:spPr/>
      <dgm:t>
        <a:bodyPr/>
        <a:lstStyle/>
        <a:p>
          <a:endParaRPr lang="en-US"/>
        </a:p>
      </dgm:t>
    </dgm:pt>
    <dgm:pt modelId="{520EC7E8-B3C4-439D-80CD-85683F9F553C}">
      <dgm:prSet phldrT="[Text]"/>
      <dgm:spPr/>
      <dgm:t>
        <a:bodyPr/>
        <a:lstStyle/>
        <a:p>
          <a:r>
            <a:rPr lang="en-US" dirty="0"/>
            <a:t>pramlintide</a:t>
          </a:r>
        </a:p>
      </dgm:t>
    </dgm:pt>
    <dgm:pt modelId="{0AD3961B-13F1-4C39-9FAD-39CAB0019897}" type="parTrans" cxnId="{8DEE7360-95DF-416D-ACD5-142D8FC6DE68}">
      <dgm:prSet/>
      <dgm:spPr/>
      <dgm:t>
        <a:bodyPr/>
        <a:lstStyle/>
        <a:p>
          <a:endParaRPr lang="en-US"/>
        </a:p>
      </dgm:t>
    </dgm:pt>
    <dgm:pt modelId="{7D9CE1CD-9969-45A0-8D16-FC18A71AD4D6}" type="sibTrans" cxnId="{8DEE7360-95DF-416D-ACD5-142D8FC6DE68}">
      <dgm:prSet/>
      <dgm:spPr/>
      <dgm:t>
        <a:bodyPr/>
        <a:lstStyle/>
        <a:p>
          <a:endParaRPr lang="en-US"/>
        </a:p>
      </dgm:t>
    </dgm:pt>
    <dgm:pt modelId="{24AA77A3-F034-444E-8B34-B68D69056C9C}">
      <dgm:prSet phldrT="[Text]"/>
      <dgm:spPr/>
      <dgm:t>
        <a:bodyPr/>
        <a:lstStyle/>
        <a:p>
          <a:r>
            <a:rPr lang="en-US" dirty="0"/>
            <a:t>phentermine</a:t>
          </a:r>
        </a:p>
      </dgm:t>
    </dgm:pt>
    <dgm:pt modelId="{EAB2AB0D-F20C-4BC1-9980-672EFB933177}" type="parTrans" cxnId="{A304A920-36BA-462E-9F91-E75FA6A82FF8}">
      <dgm:prSet/>
      <dgm:spPr/>
      <dgm:t>
        <a:bodyPr/>
        <a:lstStyle/>
        <a:p>
          <a:endParaRPr lang="en-US"/>
        </a:p>
      </dgm:t>
    </dgm:pt>
    <dgm:pt modelId="{747E65D7-ECAF-4B13-A034-56A736CFD55E}" type="sibTrans" cxnId="{A304A920-36BA-462E-9F91-E75FA6A82FF8}">
      <dgm:prSet/>
      <dgm:spPr/>
      <dgm:t>
        <a:bodyPr/>
        <a:lstStyle/>
        <a:p>
          <a:endParaRPr lang="en-US"/>
        </a:p>
      </dgm:t>
    </dgm:pt>
    <dgm:pt modelId="{32446F97-EDEC-44EF-B309-CB6526C5E326}">
      <dgm:prSet phldrT="[Text]"/>
      <dgm:spPr/>
      <dgm:t>
        <a:bodyPr/>
        <a:lstStyle/>
        <a:p>
          <a:r>
            <a:rPr lang="en-US" dirty="0"/>
            <a:t>orlistat</a:t>
          </a:r>
        </a:p>
      </dgm:t>
    </dgm:pt>
    <dgm:pt modelId="{AFDDBE98-A87E-47F5-9731-5E5EA4A10130}" type="parTrans" cxnId="{A30924A2-3C28-4E07-A8F6-A4DED6ED4AFE}">
      <dgm:prSet/>
      <dgm:spPr/>
      <dgm:t>
        <a:bodyPr/>
        <a:lstStyle/>
        <a:p>
          <a:endParaRPr lang="en-US"/>
        </a:p>
      </dgm:t>
    </dgm:pt>
    <dgm:pt modelId="{073CE48B-0AD1-416E-90D6-A0F7E93FA41E}" type="sibTrans" cxnId="{A30924A2-3C28-4E07-A8F6-A4DED6ED4AFE}">
      <dgm:prSet/>
      <dgm:spPr/>
      <dgm:t>
        <a:bodyPr/>
        <a:lstStyle/>
        <a:p>
          <a:endParaRPr lang="en-US"/>
        </a:p>
      </dgm:t>
    </dgm:pt>
    <dgm:pt modelId="{79279F19-1387-479A-91B0-6CA1F5464468}">
      <dgm:prSet phldrT="[Text]"/>
      <dgm:spPr/>
      <dgm:t>
        <a:bodyPr/>
        <a:lstStyle/>
        <a:p>
          <a:r>
            <a:rPr lang="en-US" dirty="0"/>
            <a:t>liraglutide (3 mg)</a:t>
          </a:r>
        </a:p>
      </dgm:t>
    </dgm:pt>
    <dgm:pt modelId="{D2E0BC2D-B08A-4898-979B-3CAEFC322961}" type="parTrans" cxnId="{4A800F25-5676-4325-B18E-A46957655B5C}">
      <dgm:prSet/>
      <dgm:spPr/>
      <dgm:t>
        <a:bodyPr/>
        <a:lstStyle/>
        <a:p>
          <a:endParaRPr lang="en-US"/>
        </a:p>
      </dgm:t>
    </dgm:pt>
    <dgm:pt modelId="{C912AD5A-7222-4810-9F4F-0855E91D6882}" type="sibTrans" cxnId="{4A800F25-5676-4325-B18E-A46957655B5C}">
      <dgm:prSet/>
      <dgm:spPr/>
      <dgm:t>
        <a:bodyPr/>
        <a:lstStyle/>
        <a:p>
          <a:endParaRPr lang="en-US"/>
        </a:p>
      </dgm:t>
    </dgm:pt>
    <dgm:pt modelId="{212389A5-109C-4397-81F1-024C9666F6E7}">
      <dgm:prSet phldrT="[Text]"/>
      <dgm:spPr/>
      <dgm:t>
        <a:bodyPr/>
        <a:lstStyle/>
        <a:p>
          <a:r>
            <a:rPr lang="en-US" dirty="0"/>
            <a:t>semaglutide (2.4 mg)</a:t>
          </a:r>
        </a:p>
      </dgm:t>
    </dgm:pt>
    <dgm:pt modelId="{2A643739-2B65-4CC0-9B09-CCD64F598D30}" type="parTrans" cxnId="{C4D81A7F-0952-44AC-8E3D-F11EF9BEAD46}">
      <dgm:prSet/>
      <dgm:spPr/>
      <dgm:t>
        <a:bodyPr/>
        <a:lstStyle/>
        <a:p>
          <a:endParaRPr lang="en-US"/>
        </a:p>
      </dgm:t>
    </dgm:pt>
    <dgm:pt modelId="{5F390E3B-9236-43DF-9CDC-8F1C2A830C03}" type="sibTrans" cxnId="{C4D81A7F-0952-44AC-8E3D-F11EF9BEAD46}">
      <dgm:prSet/>
      <dgm:spPr/>
      <dgm:t>
        <a:bodyPr/>
        <a:lstStyle/>
        <a:p>
          <a:endParaRPr lang="en-US"/>
        </a:p>
      </dgm:t>
    </dgm:pt>
    <dgm:pt modelId="{45724AD5-2985-484B-B13F-8CA074E4B0C2}">
      <dgm:prSet phldrT="[Text]"/>
      <dgm:spPr/>
      <dgm:t>
        <a:bodyPr/>
        <a:lstStyle/>
        <a:p>
          <a:r>
            <a:rPr lang="en-US" b="1" dirty="0"/>
            <a:t>Medical Devices</a:t>
          </a:r>
          <a:endParaRPr lang="en-US" dirty="0"/>
        </a:p>
      </dgm:t>
    </dgm:pt>
    <dgm:pt modelId="{EC674FC7-0D18-404A-AB76-506E44E87340}" type="parTrans" cxnId="{3250D958-5AF1-4156-A877-64A841642531}">
      <dgm:prSet/>
      <dgm:spPr/>
      <dgm:t>
        <a:bodyPr/>
        <a:lstStyle/>
        <a:p>
          <a:endParaRPr lang="en-US"/>
        </a:p>
      </dgm:t>
    </dgm:pt>
    <dgm:pt modelId="{6A290313-B09C-4A01-98FC-03E53DBEBC81}" type="sibTrans" cxnId="{3250D958-5AF1-4156-A877-64A841642531}">
      <dgm:prSet/>
      <dgm:spPr/>
      <dgm:t>
        <a:bodyPr/>
        <a:lstStyle/>
        <a:p>
          <a:endParaRPr lang="en-US"/>
        </a:p>
      </dgm:t>
    </dgm:pt>
    <dgm:pt modelId="{31C47818-94B8-40AE-A67E-888F56A9DC8E}">
      <dgm:prSet phldrT="[Text]"/>
      <dgm:spPr/>
      <dgm:t>
        <a:bodyPr/>
        <a:lstStyle/>
        <a:p>
          <a:r>
            <a:rPr lang="en-US" dirty="0"/>
            <a:t>Implanted gastric balloons</a:t>
          </a:r>
        </a:p>
      </dgm:t>
    </dgm:pt>
    <dgm:pt modelId="{ACF75946-B67C-44DE-8912-8C2CE0FC8A57}" type="parTrans" cxnId="{6C6148CD-A861-4D9F-B81B-034A6FCF791F}">
      <dgm:prSet/>
      <dgm:spPr/>
      <dgm:t>
        <a:bodyPr/>
        <a:lstStyle/>
        <a:p>
          <a:endParaRPr lang="en-US"/>
        </a:p>
      </dgm:t>
    </dgm:pt>
    <dgm:pt modelId="{1C3DE15C-10B8-437E-9079-D2F5BA9AAEE3}" type="sibTrans" cxnId="{6C6148CD-A861-4D9F-B81B-034A6FCF791F}">
      <dgm:prSet/>
      <dgm:spPr/>
      <dgm:t>
        <a:bodyPr/>
        <a:lstStyle/>
        <a:p>
          <a:endParaRPr lang="en-US"/>
        </a:p>
      </dgm:t>
    </dgm:pt>
    <dgm:pt modelId="{AD259DB6-2FCF-4776-A854-E41A0C50F2BA}">
      <dgm:prSet phldrT="[Text]"/>
      <dgm:spPr/>
      <dgm:t>
        <a:bodyPr/>
        <a:lstStyle/>
        <a:p>
          <a:r>
            <a:rPr lang="en-US" dirty="0"/>
            <a:t>Vagus nerve stimulator</a:t>
          </a:r>
        </a:p>
      </dgm:t>
    </dgm:pt>
    <dgm:pt modelId="{6BA6A811-37BA-4591-969E-10D6A6B05E46}" type="parTrans" cxnId="{59CE933F-4DEB-4AA5-B7DF-45388368ED80}">
      <dgm:prSet/>
      <dgm:spPr/>
      <dgm:t>
        <a:bodyPr/>
        <a:lstStyle/>
        <a:p>
          <a:endParaRPr lang="en-US"/>
        </a:p>
      </dgm:t>
    </dgm:pt>
    <dgm:pt modelId="{1DC8BF3B-CF76-40F1-937B-92348E438CE8}" type="sibTrans" cxnId="{59CE933F-4DEB-4AA5-B7DF-45388368ED80}">
      <dgm:prSet/>
      <dgm:spPr/>
      <dgm:t>
        <a:bodyPr/>
        <a:lstStyle/>
        <a:p>
          <a:endParaRPr lang="en-US"/>
        </a:p>
      </dgm:t>
    </dgm:pt>
    <dgm:pt modelId="{6CD3A9EA-9FC5-4AD6-BE94-225D6D578628}">
      <dgm:prSet phldrT="[Text]"/>
      <dgm:spPr/>
      <dgm:t>
        <a:bodyPr/>
        <a:lstStyle/>
        <a:p>
          <a:r>
            <a:rPr lang="en-US" dirty="0"/>
            <a:t>Gastric aspiration therapy</a:t>
          </a:r>
        </a:p>
      </dgm:t>
    </dgm:pt>
    <dgm:pt modelId="{D38C85C1-6D8F-4EB2-850F-3B3B464C87E9}" type="parTrans" cxnId="{4CF46682-7AA4-4864-B6AE-E3030AE4D99C}">
      <dgm:prSet/>
      <dgm:spPr/>
      <dgm:t>
        <a:bodyPr/>
        <a:lstStyle/>
        <a:p>
          <a:endParaRPr lang="en-US"/>
        </a:p>
      </dgm:t>
    </dgm:pt>
    <dgm:pt modelId="{8BD12F46-EC1A-4FB4-8D3A-6082F9A42ACA}" type="sibTrans" cxnId="{4CF46682-7AA4-4864-B6AE-E3030AE4D99C}">
      <dgm:prSet/>
      <dgm:spPr/>
      <dgm:t>
        <a:bodyPr/>
        <a:lstStyle/>
        <a:p>
          <a:endParaRPr lang="en-US"/>
        </a:p>
      </dgm:t>
    </dgm:pt>
    <dgm:pt modelId="{3FE81D89-4B86-4534-BDD5-10159FA08078}">
      <dgm:prSet phldrT="[Text]"/>
      <dgm:spPr/>
      <dgm:t>
        <a:bodyPr/>
        <a:lstStyle/>
        <a:p>
          <a:r>
            <a:rPr lang="en-US" dirty="0"/>
            <a:t>Oral hydrogel</a:t>
          </a:r>
        </a:p>
      </dgm:t>
    </dgm:pt>
    <dgm:pt modelId="{348434A9-449C-4EB0-8E13-9EDDE4D67212}" type="parTrans" cxnId="{7CD2336F-3BE4-48AB-8736-C214D681278F}">
      <dgm:prSet/>
      <dgm:spPr/>
      <dgm:t>
        <a:bodyPr/>
        <a:lstStyle/>
        <a:p>
          <a:endParaRPr lang="en-US"/>
        </a:p>
      </dgm:t>
    </dgm:pt>
    <dgm:pt modelId="{4FDAF9F3-2D14-40AB-883F-7115B40AD796}" type="sibTrans" cxnId="{7CD2336F-3BE4-48AB-8736-C214D681278F}">
      <dgm:prSet/>
      <dgm:spPr/>
      <dgm:t>
        <a:bodyPr/>
        <a:lstStyle/>
        <a:p>
          <a:endParaRPr lang="en-US"/>
        </a:p>
      </dgm:t>
    </dgm:pt>
    <dgm:pt modelId="{EB1BF53A-4E6A-42FF-9794-F89FD71A5D55}">
      <dgm:prSet phldrT="[Text]"/>
      <dgm:spPr/>
      <dgm:t>
        <a:bodyPr/>
        <a:lstStyle/>
        <a:p>
          <a:r>
            <a:rPr lang="en-US" b="1" dirty="0"/>
            <a:t>Metabolic Surgery</a:t>
          </a:r>
        </a:p>
      </dgm:t>
    </dgm:pt>
    <dgm:pt modelId="{8040B2EE-8B99-424B-88C2-11E3B13F0396}" type="parTrans" cxnId="{F48288C2-1F80-4F15-8F3D-A9523883ABFE}">
      <dgm:prSet/>
      <dgm:spPr/>
      <dgm:t>
        <a:bodyPr/>
        <a:lstStyle/>
        <a:p>
          <a:endParaRPr lang="en-US"/>
        </a:p>
      </dgm:t>
    </dgm:pt>
    <dgm:pt modelId="{87D74FE1-B3BA-415E-8993-D4F52F151A45}" type="sibTrans" cxnId="{F48288C2-1F80-4F15-8F3D-A9523883ABFE}">
      <dgm:prSet/>
      <dgm:spPr/>
      <dgm:t>
        <a:bodyPr/>
        <a:lstStyle/>
        <a:p>
          <a:endParaRPr lang="en-US"/>
        </a:p>
      </dgm:t>
    </dgm:pt>
    <dgm:pt modelId="{E2DA8707-749A-4E75-9C76-5BE5AA6EBB08}">
      <dgm:prSet phldrT="[Text]"/>
      <dgm:spPr/>
      <dgm:t>
        <a:bodyPr/>
        <a:lstStyle/>
        <a:p>
          <a:r>
            <a:rPr lang="en-US" dirty="0"/>
            <a:t>Gastrectomy</a:t>
          </a:r>
        </a:p>
      </dgm:t>
    </dgm:pt>
    <dgm:pt modelId="{1C98DC4E-51A1-49E4-9D69-B8E999C279B3}" type="parTrans" cxnId="{CA9FCECD-AC17-40C9-8C9A-E9ED07B98ACA}">
      <dgm:prSet/>
      <dgm:spPr/>
      <dgm:t>
        <a:bodyPr/>
        <a:lstStyle/>
        <a:p>
          <a:endParaRPr lang="en-US"/>
        </a:p>
      </dgm:t>
    </dgm:pt>
    <dgm:pt modelId="{6EAE279A-BFCD-413E-9C0E-DFF5FDB16700}" type="sibTrans" cxnId="{CA9FCECD-AC17-40C9-8C9A-E9ED07B98ACA}">
      <dgm:prSet/>
      <dgm:spPr/>
      <dgm:t>
        <a:bodyPr/>
        <a:lstStyle/>
        <a:p>
          <a:endParaRPr lang="en-US"/>
        </a:p>
      </dgm:t>
    </dgm:pt>
    <dgm:pt modelId="{BEF1B388-E431-44FD-891F-27B7AE6B07E3}">
      <dgm:prSet phldrT="[Text]"/>
      <dgm:spPr/>
      <dgm:t>
        <a:bodyPr/>
        <a:lstStyle/>
        <a:p>
          <a:r>
            <a:rPr lang="en-US" dirty="0"/>
            <a:t>Roux-en-Y gastric bypass </a:t>
          </a:r>
        </a:p>
      </dgm:t>
    </dgm:pt>
    <dgm:pt modelId="{F6A66051-2C95-4793-A023-D6F9253DC870}" type="parTrans" cxnId="{4521BD4F-4F96-412A-9930-8771588665D9}">
      <dgm:prSet/>
      <dgm:spPr/>
      <dgm:t>
        <a:bodyPr/>
        <a:lstStyle/>
        <a:p>
          <a:endParaRPr lang="en-US"/>
        </a:p>
      </dgm:t>
    </dgm:pt>
    <dgm:pt modelId="{D67B5D42-83DB-4E08-948F-D98F6BEB3DCF}" type="sibTrans" cxnId="{4521BD4F-4F96-412A-9930-8771588665D9}">
      <dgm:prSet/>
      <dgm:spPr/>
      <dgm:t>
        <a:bodyPr/>
        <a:lstStyle/>
        <a:p>
          <a:endParaRPr lang="en-US"/>
        </a:p>
      </dgm:t>
    </dgm:pt>
    <dgm:pt modelId="{7F73ED3F-AFAA-4BA3-9071-CD36F596B5EC}" type="pres">
      <dgm:prSet presAssocID="{2700C766-8E11-40D6-A8E1-ED8D8B2A7CD2}" presName="Name0" presStyleCnt="0">
        <dgm:presLayoutVars>
          <dgm:dir/>
          <dgm:animLvl val="lvl"/>
          <dgm:resizeHandles val="exact"/>
        </dgm:presLayoutVars>
      </dgm:prSet>
      <dgm:spPr/>
    </dgm:pt>
    <dgm:pt modelId="{665B62DF-1E4C-4CA7-9F95-30FBFEB5ED98}" type="pres">
      <dgm:prSet presAssocID="{E6B84940-7626-4D56-AABA-7BBC59683CE3}" presName="composite" presStyleCnt="0"/>
      <dgm:spPr/>
    </dgm:pt>
    <dgm:pt modelId="{F249570F-3BDE-48E6-B656-199939AC02BB}" type="pres">
      <dgm:prSet presAssocID="{E6B84940-7626-4D56-AABA-7BBC59683CE3}" presName="parTx" presStyleLbl="alignNode1" presStyleIdx="0" presStyleCnt="5">
        <dgm:presLayoutVars>
          <dgm:chMax val="0"/>
          <dgm:chPref val="0"/>
          <dgm:bulletEnabled val="1"/>
        </dgm:presLayoutVars>
      </dgm:prSet>
      <dgm:spPr/>
    </dgm:pt>
    <dgm:pt modelId="{C2884D70-32F4-44EC-87BF-726C41C87C0F}" type="pres">
      <dgm:prSet presAssocID="{E6B84940-7626-4D56-AABA-7BBC59683CE3}" presName="desTx" presStyleLbl="alignAccFollowNode1" presStyleIdx="0" presStyleCnt="5">
        <dgm:presLayoutVars>
          <dgm:bulletEnabled val="1"/>
        </dgm:presLayoutVars>
      </dgm:prSet>
      <dgm:spPr/>
    </dgm:pt>
    <dgm:pt modelId="{7CF95000-CD5C-4A29-B7A8-235DF609529F}" type="pres">
      <dgm:prSet presAssocID="{7598A1E5-070C-4124-B816-20AE3D81DDDA}" presName="space" presStyleCnt="0"/>
      <dgm:spPr/>
    </dgm:pt>
    <dgm:pt modelId="{DD6692CC-9E16-47DE-939E-36045F4380F1}" type="pres">
      <dgm:prSet presAssocID="{D8BB1333-DBD2-4956-9E5D-6B9A00E485E3}" presName="composite" presStyleCnt="0"/>
      <dgm:spPr/>
    </dgm:pt>
    <dgm:pt modelId="{2827FB74-81F7-4FA7-B742-E21B5F6054DE}" type="pres">
      <dgm:prSet presAssocID="{D8BB1333-DBD2-4956-9E5D-6B9A00E485E3}" presName="parTx" presStyleLbl="alignNode1" presStyleIdx="1" presStyleCnt="5">
        <dgm:presLayoutVars>
          <dgm:chMax val="0"/>
          <dgm:chPref val="0"/>
          <dgm:bulletEnabled val="1"/>
        </dgm:presLayoutVars>
      </dgm:prSet>
      <dgm:spPr/>
    </dgm:pt>
    <dgm:pt modelId="{354D6EE0-CEE5-45D1-BDA0-A61C7C47B25D}" type="pres">
      <dgm:prSet presAssocID="{D8BB1333-DBD2-4956-9E5D-6B9A00E485E3}" presName="desTx" presStyleLbl="alignAccFollowNode1" presStyleIdx="1" presStyleCnt="5">
        <dgm:presLayoutVars>
          <dgm:bulletEnabled val="1"/>
        </dgm:presLayoutVars>
      </dgm:prSet>
      <dgm:spPr/>
    </dgm:pt>
    <dgm:pt modelId="{1703536A-6C6A-4C8D-A522-7EAE532300BB}" type="pres">
      <dgm:prSet presAssocID="{E1A2C92A-7B21-4FA4-BCB1-D861E24D4702}" presName="space" presStyleCnt="0"/>
      <dgm:spPr/>
    </dgm:pt>
    <dgm:pt modelId="{4B61A799-8F19-47B0-BDA2-ABFC1CB36032}" type="pres">
      <dgm:prSet presAssocID="{EFF28471-03DF-4E3B-AB80-9FB7B3784DC3}" presName="composite" presStyleCnt="0"/>
      <dgm:spPr/>
    </dgm:pt>
    <dgm:pt modelId="{4EA8B3F4-E0B0-4354-98D4-F5C12548FBFB}" type="pres">
      <dgm:prSet presAssocID="{EFF28471-03DF-4E3B-AB80-9FB7B3784DC3}" presName="parTx" presStyleLbl="alignNode1" presStyleIdx="2" presStyleCnt="5">
        <dgm:presLayoutVars>
          <dgm:chMax val="0"/>
          <dgm:chPref val="0"/>
          <dgm:bulletEnabled val="1"/>
        </dgm:presLayoutVars>
      </dgm:prSet>
      <dgm:spPr/>
    </dgm:pt>
    <dgm:pt modelId="{94B5AABA-C855-4C0F-BB7F-AB3B657A37CD}" type="pres">
      <dgm:prSet presAssocID="{EFF28471-03DF-4E3B-AB80-9FB7B3784DC3}" presName="desTx" presStyleLbl="alignAccFollowNode1" presStyleIdx="2" presStyleCnt="5">
        <dgm:presLayoutVars>
          <dgm:bulletEnabled val="1"/>
        </dgm:presLayoutVars>
      </dgm:prSet>
      <dgm:spPr/>
    </dgm:pt>
    <dgm:pt modelId="{565CBB73-C045-41A0-83EC-4B2B0EEDB7E1}" type="pres">
      <dgm:prSet presAssocID="{5A18FE4C-CDB7-4EA5-8886-1B52EB1D0957}" presName="space" presStyleCnt="0"/>
      <dgm:spPr/>
    </dgm:pt>
    <dgm:pt modelId="{B889EC91-D26B-43A1-93F6-2764FF57EBF1}" type="pres">
      <dgm:prSet presAssocID="{45724AD5-2985-484B-B13F-8CA074E4B0C2}" presName="composite" presStyleCnt="0"/>
      <dgm:spPr/>
    </dgm:pt>
    <dgm:pt modelId="{60AAE1D6-A251-4AF2-89E3-01248C43A59D}" type="pres">
      <dgm:prSet presAssocID="{45724AD5-2985-484B-B13F-8CA074E4B0C2}" presName="parTx" presStyleLbl="alignNode1" presStyleIdx="3" presStyleCnt="5">
        <dgm:presLayoutVars>
          <dgm:chMax val="0"/>
          <dgm:chPref val="0"/>
          <dgm:bulletEnabled val="1"/>
        </dgm:presLayoutVars>
      </dgm:prSet>
      <dgm:spPr/>
    </dgm:pt>
    <dgm:pt modelId="{7984240B-F603-4963-9290-F365C02A6E3F}" type="pres">
      <dgm:prSet presAssocID="{45724AD5-2985-484B-B13F-8CA074E4B0C2}" presName="desTx" presStyleLbl="alignAccFollowNode1" presStyleIdx="3" presStyleCnt="5">
        <dgm:presLayoutVars>
          <dgm:bulletEnabled val="1"/>
        </dgm:presLayoutVars>
      </dgm:prSet>
      <dgm:spPr/>
    </dgm:pt>
    <dgm:pt modelId="{7B82F6CB-9273-4CEA-B219-911EDC136B66}" type="pres">
      <dgm:prSet presAssocID="{6A290313-B09C-4A01-98FC-03E53DBEBC81}" presName="space" presStyleCnt="0"/>
      <dgm:spPr/>
    </dgm:pt>
    <dgm:pt modelId="{5C14DCA0-C842-4CA8-8C4E-13EA8D37D8E3}" type="pres">
      <dgm:prSet presAssocID="{EB1BF53A-4E6A-42FF-9794-F89FD71A5D55}" presName="composite" presStyleCnt="0"/>
      <dgm:spPr/>
    </dgm:pt>
    <dgm:pt modelId="{05F2F568-B926-4974-B294-F589E69084EB}" type="pres">
      <dgm:prSet presAssocID="{EB1BF53A-4E6A-42FF-9794-F89FD71A5D55}" presName="parTx" presStyleLbl="alignNode1" presStyleIdx="4" presStyleCnt="5">
        <dgm:presLayoutVars>
          <dgm:chMax val="0"/>
          <dgm:chPref val="0"/>
          <dgm:bulletEnabled val="1"/>
        </dgm:presLayoutVars>
      </dgm:prSet>
      <dgm:spPr/>
    </dgm:pt>
    <dgm:pt modelId="{0CA8768D-B21F-4C2D-AA57-E9419DE59EF0}" type="pres">
      <dgm:prSet presAssocID="{EB1BF53A-4E6A-42FF-9794-F89FD71A5D55}" presName="desTx" presStyleLbl="alignAccFollowNode1" presStyleIdx="4" presStyleCnt="5">
        <dgm:presLayoutVars>
          <dgm:bulletEnabled val="1"/>
        </dgm:presLayoutVars>
      </dgm:prSet>
      <dgm:spPr/>
    </dgm:pt>
  </dgm:ptLst>
  <dgm:cxnLst>
    <dgm:cxn modelId="{5851F507-19DC-4A1B-9D31-342D292E761E}" type="presOf" srcId="{32446F97-EDEC-44EF-B309-CB6526C5E326}" destId="{94B5AABA-C855-4C0F-BB7F-AB3B657A37CD}" srcOrd="0" destOrd="1" presId="urn:microsoft.com/office/officeart/2005/8/layout/hList1"/>
    <dgm:cxn modelId="{FAD5A40C-A37D-47A8-8C89-D564B948931B}" type="presOf" srcId="{3FE81D89-4B86-4534-BDD5-10159FA08078}" destId="{7984240B-F603-4963-9290-F365C02A6E3F}" srcOrd="0" destOrd="3" presId="urn:microsoft.com/office/officeart/2005/8/layout/hList1"/>
    <dgm:cxn modelId="{13D70B1D-2D17-466E-AF55-79169CEAEF56}" type="presOf" srcId="{31C47818-94B8-40AE-A67E-888F56A9DC8E}" destId="{7984240B-F603-4963-9290-F365C02A6E3F}" srcOrd="0" destOrd="0" presId="urn:microsoft.com/office/officeart/2005/8/layout/hList1"/>
    <dgm:cxn modelId="{A304A920-36BA-462E-9F91-E75FA6A82FF8}" srcId="{EFF28471-03DF-4E3B-AB80-9FB7B3784DC3}" destId="{24AA77A3-F034-444E-8B34-B68D69056C9C}" srcOrd="0" destOrd="0" parTransId="{EAB2AB0D-F20C-4BC1-9980-672EFB933177}" sibTransId="{747E65D7-ECAF-4B13-A034-56A736CFD55E}"/>
    <dgm:cxn modelId="{D2E85524-9874-4315-B571-02A7270388B3}" type="presOf" srcId="{094CF2E2-7FB0-43E6-BB37-4A39BE399412}" destId="{C2884D70-32F4-44EC-87BF-726C41C87C0F}" srcOrd="0" destOrd="0" presId="urn:microsoft.com/office/officeart/2005/8/layout/hList1"/>
    <dgm:cxn modelId="{4A800F25-5676-4325-B18E-A46957655B5C}" srcId="{EFF28471-03DF-4E3B-AB80-9FB7B3784DC3}" destId="{79279F19-1387-479A-91B0-6CA1F5464468}" srcOrd="4" destOrd="0" parTransId="{D2E0BC2D-B08A-4898-979B-3CAEFC322961}" sibTransId="{C912AD5A-7222-4810-9F4F-0855E91D6882}"/>
    <dgm:cxn modelId="{C96AD929-7FAB-4B81-A2DD-ED02DF86C9EC}" type="presOf" srcId="{6113CE2C-4005-4DF1-A50B-3377CAA45F9F}" destId="{94B5AABA-C855-4C0F-BB7F-AB3B657A37CD}" srcOrd="0" destOrd="2" presId="urn:microsoft.com/office/officeart/2005/8/layout/hList1"/>
    <dgm:cxn modelId="{59CE933F-4DEB-4AA5-B7DF-45388368ED80}" srcId="{45724AD5-2985-484B-B13F-8CA074E4B0C2}" destId="{AD259DB6-2FCF-4776-A854-E41A0C50F2BA}" srcOrd="1" destOrd="0" parTransId="{6BA6A811-37BA-4591-969E-10D6A6B05E46}" sibTransId="{1DC8BF3B-CF76-40F1-937B-92348E438CE8}"/>
    <dgm:cxn modelId="{EC050C60-5F36-4B42-B901-B20E969C7538}" srcId="{D8BB1333-DBD2-4956-9E5D-6B9A00E485E3}" destId="{3E2A1371-C5CC-43FF-B9B2-FBB97CC41575}" srcOrd="1" destOrd="0" parTransId="{91A39FB1-E9E5-4AA1-B174-6EFB02A07CB2}" sibTransId="{77000139-5F98-428F-A2A8-BF9EC66E929B}"/>
    <dgm:cxn modelId="{8DEE7360-95DF-416D-ACD5-142D8FC6DE68}" srcId="{D8BB1333-DBD2-4956-9E5D-6B9A00E485E3}" destId="{520EC7E8-B3C4-439D-80CD-85683F9F553C}" srcOrd="5" destOrd="0" parTransId="{0AD3961B-13F1-4C39-9FAD-39CAB0019897}" sibTransId="{7D9CE1CD-9969-45A0-8D16-FC18A71AD4D6}"/>
    <dgm:cxn modelId="{923C2C67-979C-499E-A9AD-BCEFAC2169D0}" type="presOf" srcId="{24AA77A3-F034-444E-8B34-B68D69056C9C}" destId="{94B5AABA-C855-4C0F-BB7F-AB3B657A37CD}" srcOrd="0" destOrd="0" presId="urn:microsoft.com/office/officeart/2005/8/layout/hList1"/>
    <dgm:cxn modelId="{D5C06349-BB4A-4EED-8428-987ED0A24F38}" type="presOf" srcId="{D25AD5C4-A2AF-4F3F-B807-235656749144}" destId="{C2884D70-32F4-44EC-87BF-726C41C87C0F}" srcOrd="0" destOrd="2" presId="urn:microsoft.com/office/officeart/2005/8/layout/hList1"/>
    <dgm:cxn modelId="{D473F14A-1A27-4850-915F-4FD9FB21D07E}" type="presOf" srcId="{D8BB1333-DBD2-4956-9E5D-6B9A00E485E3}" destId="{2827FB74-81F7-4FA7-B742-E21B5F6054DE}" srcOrd="0" destOrd="0" presId="urn:microsoft.com/office/officeart/2005/8/layout/hList1"/>
    <dgm:cxn modelId="{7CD2336F-3BE4-48AB-8736-C214D681278F}" srcId="{45724AD5-2985-484B-B13F-8CA074E4B0C2}" destId="{3FE81D89-4B86-4534-BDD5-10159FA08078}" srcOrd="3" destOrd="0" parTransId="{348434A9-449C-4EB0-8E13-9EDDE4D67212}" sibTransId="{4FDAF9F3-2D14-40AB-883F-7115B40AD796}"/>
    <dgm:cxn modelId="{3AD2984F-D53C-43DC-A1D3-AC8987316B20}" type="presOf" srcId="{ECA5E0DF-2879-469E-AA8D-72AD4CA1F03C}" destId="{354D6EE0-CEE5-45D1-BDA0-A61C7C47B25D}" srcOrd="0" destOrd="0" presId="urn:microsoft.com/office/officeart/2005/8/layout/hList1"/>
    <dgm:cxn modelId="{4521BD4F-4F96-412A-9930-8771588665D9}" srcId="{EB1BF53A-4E6A-42FF-9794-F89FD71A5D55}" destId="{BEF1B388-E431-44FD-891F-27B7AE6B07E3}" srcOrd="1" destOrd="0" parTransId="{F6A66051-2C95-4793-A023-D6F9253DC870}" sibTransId="{D67B5D42-83DB-4E08-948F-D98F6BEB3DCF}"/>
    <dgm:cxn modelId="{9FE35571-AE3A-4083-8C15-1ADE48C9A1E3}" type="presOf" srcId="{2700C766-8E11-40D6-A8E1-ED8D8B2A7CD2}" destId="{7F73ED3F-AFAA-4BA3-9071-CD36F596B5EC}" srcOrd="0" destOrd="0" presId="urn:microsoft.com/office/officeart/2005/8/layout/hList1"/>
    <dgm:cxn modelId="{F6D26952-9688-4ED1-AC80-BF9E43E9F6A8}" srcId="{D8BB1333-DBD2-4956-9E5D-6B9A00E485E3}" destId="{AB51E3B1-1F57-4192-8230-04D455B51EAB}" srcOrd="2" destOrd="0" parTransId="{EA9EA64B-35A8-4C8A-9A93-012EDF10E6FF}" sibTransId="{6FEDFD34-F67E-4F04-9567-F6A4C7273424}"/>
    <dgm:cxn modelId="{41C91753-3BBC-4764-9EA7-CBF64D988CD5}" srcId="{D8BB1333-DBD2-4956-9E5D-6B9A00E485E3}" destId="{ECA5E0DF-2879-469E-AA8D-72AD4CA1F03C}" srcOrd="0" destOrd="0" parTransId="{1553D0F9-9468-4070-BB5A-29146AC7DA29}" sibTransId="{6A19FBDE-CE26-4E0A-A1E6-92D2F412F30C}"/>
    <dgm:cxn modelId="{C73AF553-3822-4C50-8B64-0F35E98E1A74}" srcId="{E6B84940-7626-4D56-AABA-7BBC59683CE3}" destId="{094CF2E2-7FB0-43E6-BB37-4A39BE399412}" srcOrd="0" destOrd="0" parTransId="{325CC7A9-B345-4D53-B48E-3EF4169E5205}" sibTransId="{10B38AF1-8F9B-4D5A-8057-DB3BF209C902}"/>
    <dgm:cxn modelId="{003D0658-3A65-48DA-903A-76272FA3ADB5}" type="presOf" srcId="{6CD3A9EA-9FC5-4AD6-BE94-225D6D578628}" destId="{7984240B-F603-4963-9290-F365C02A6E3F}" srcOrd="0" destOrd="2" presId="urn:microsoft.com/office/officeart/2005/8/layout/hList1"/>
    <dgm:cxn modelId="{3250D958-5AF1-4156-A877-64A841642531}" srcId="{2700C766-8E11-40D6-A8E1-ED8D8B2A7CD2}" destId="{45724AD5-2985-484B-B13F-8CA074E4B0C2}" srcOrd="3" destOrd="0" parTransId="{EC674FC7-0D18-404A-AB76-506E44E87340}" sibTransId="{6A290313-B09C-4A01-98FC-03E53DBEBC81}"/>
    <dgm:cxn modelId="{3B49DF5A-B1A5-4154-B53A-2C2B7ABF5138}" srcId="{EFF28471-03DF-4E3B-AB80-9FB7B3784DC3}" destId="{6113CE2C-4005-4DF1-A50B-3377CAA45F9F}" srcOrd="2" destOrd="0" parTransId="{2A628702-7F65-40D1-B9B2-E1A7BF6097C4}" sibTransId="{3E8B4850-CFAD-4B2D-A605-637BBDA9F68C}"/>
    <dgm:cxn modelId="{DD53307B-6B01-40BF-87D9-75666D1910D4}" type="presOf" srcId="{BEF1B388-E431-44FD-891F-27B7AE6B07E3}" destId="{0CA8768D-B21F-4C2D-AA57-E9419DE59EF0}" srcOrd="0" destOrd="1" presId="urn:microsoft.com/office/officeart/2005/8/layout/hList1"/>
    <dgm:cxn modelId="{700F8E7D-5FE1-4D55-B3FF-08A46F86EC33}" srcId="{E6B84940-7626-4D56-AABA-7BBC59683CE3}" destId="{A62A277E-3177-4E49-9E45-C31BF17F18F3}" srcOrd="1" destOrd="0" parTransId="{16BE50AC-2CAF-452E-A5DF-282530A54CB8}" sibTransId="{564E54FC-CA90-4B1C-8EC6-F689AD5B2FAF}"/>
    <dgm:cxn modelId="{C4D81A7F-0952-44AC-8E3D-F11EF9BEAD46}" srcId="{EFF28471-03DF-4E3B-AB80-9FB7B3784DC3}" destId="{212389A5-109C-4397-81F1-024C9666F6E7}" srcOrd="5" destOrd="0" parTransId="{2A643739-2B65-4CC0-9B09-CCD64F598D30}" sibTransId="{5F390E3B-9236-43DF-9CDC-8F1C2A830C03}"/>
    <dgm:cxn modelId="{A7844F7F-E2B3-44F9-80E6-A6C483798D7C}" srcId="{E6B84940-7626-4D56-AABA-7BBC59683CE3}" destId="{D25AD5C4-A2AF-4F3F-B807-235656749144}" srcOrd="2" destOrd="0" parTransId="{894CAFD9-19D8-4881-9EB2-2C72DA2E3596}" sibTransId="{32CFA619-5125-4371-9494-B30F3C67E0F7}"/>
    <dgm:cxn modelId="{4CF46682-7AA4-4864-B6AE-E3030AE4D99C}" srcId="{45724AD5-2985-484B-B13F-8CA074E4B0C2}" destId="{6CD3A9EA-9FC5-4AD6-BE94-225D6D578628}" srcOrd="2" destOrd="0" parTransId="{D38C85C1-6D8F-4EB2-850F-3B3B464C87E9}" sibTransId="{8BD12F46-EC1A-4FB4-8D3A-6082F9A42ACA}"/>
    <dgm:cxn modelId="{AA3BA68C-BF97-4874-9398-EF56583A6E17}" type="presOf" srcId="{E2DA8707-749A-4E75-9C76-5BE5AA6EBB08}" destId="{0CA8768D-B21F-4C2D-AA57-E9419DE59EF0}" srcOrd="0" destOrd="0" presId="urn:microsoft.com/office/officeart/2005/8/layout/hList1"/>
    <dgm:cxn modelId="{B7F62293-4961-471F-8D50-B4000840B067}" srcId="{D8BB1333-DBD2-4956-9E5D-6B9A00E485E3}" destId="{323FC23B-4BEE-4653-9618-C019479D83EB}" srcOrd="3" destOrd="0" parTransId="{C014E816-2D27-4603-A2EF-533E46D202EE}" sibTransId="{7E82B205-43CB-458F-AA42-420A10F075AD}"/>
    <dgm:cxn modelId="{88CF0E94-189C-4178-B37B-607BEFF6506A}" type="presOf" srcId="{79279F19-1387-479A-91B0-6CA1F5464468}" destId="{94B5AABA-C855-4C0F-BB7F-AB3B657A37CD}" srcOrd="0" destOrd="4" presId="urn:microsoft.com/office/officeart/2005/8/layout/hList1"/>
    <dgm:cxn modelId="{1C39FB98-9296-4A37-A929-C2CB65A32D74}" srcId="{2700C766-8E11-40D6-A8E1-ED8D8B2A7CD2}" destId="{E6B84940-7626-4D56-AABA-7BBC59683CE3}" srcOrd="0" destOrd="0" parTransId="{7542F4F9-7312-4056-A677-D2F9F7679FF0}" sibTransId="{7598A1E5-070C-4124-B816-20AE3D81DDDA}"/>
    <dgm:cxn modelId="{13E2AB9A-4382-4C50-BB17-22923CEAE1D3}" type="presOf" srcId="{AD259DB6-2FCF-4776-A854-E41A0C50F2BA}" destId="{7984240B-F603-4963-9290-F365C02A6E3F}" srcOrd="0" destOrd="1" presId="urn:microsoft.com/office/officeart/2005/8/layout/hList1"/>
    <dgm:cxn modelId="{A5638D9D-3EED-4856-B109-FA4C5C17D596}" type="presOf" srcId="{A62A277E-3177-4E49-9E45-C31BF17F18F3}" destId="{C2884D70-32F4-44EC-87BF-726C41C87C0F}" srcOrd="0" destOrd="1" presId="urn:microsoft.com/office/officeart/2005/8/layout/hList1"/>
    <dgm:cxn modelId="{04BD869F-AF10-4C6B-8233-23264B17C3C6}" type="presOf" srcId="{EB1BF53A-4E6A-42FF-9794-F89FD71A5D55}" destId="{05F2F568-B926-4974-B294-F589E69084EB}" srcOrd="0" destOrd="0" presId="urn:microsoft.com/office/officeart/2005/8/layout/hList1"/>
    <dgm:cxn modelId="{A30924A2-3C28-4E07-A8F6-A4DED6ED4AFE}" srcId="{EFF28471-03DF-4E3B-AB80-9FB7B3784DC3}" destId="{32446F97-EDEC-44EF-B309-CB6526C5E326}" srcOrd="1" destOrd="0" parTransId="{AFDDBE98-A87E-47F5-9731-5E5EA4A10130}" sibTransId="{073CE48B-0AD1-416E-90D6-A0F7E93FA41E}"/>
    <dgm:cxn modelId="{7B8CCDAA-6AD3-4918-BE66-6A506BD8AD6A}" type="presOf" srcId="{212389A5-109C-4397-81F1-024C9666F6E7}" destId="{94B5AABA-C855-4C0F-BB7F-AB3B657A37CD}" srcOrd="0" destOrd="5" presId="urn:microsoft.com/office/officeart/2005/8/layout/hList1"/>
    <dgm:cxn modelId="{EF35F9AC-4243-41C2-9CEB-42687C868803}" type="presOf" srcId="{45724AD5-2985-484B-B13F-8CA074E4B0C2}" destId="{60AAE1D6-A251-4AF2-89E3-01248C43A59D}" srcOrd="0" destOrd="0" presId="urn:microsoft.com/office/officeart/2005/8/layout/hList1"/>
    <dgm:cxn modelId="{DE65DEAE-A7D3-46B3-8357-EF8EA1C6EC97}" type="presOf" srcId="{323FC23B-4BEE-4653-9618-C019479D83EB}" destId="{354D6EE0-CEE5-45D1-BDA0-A61C7C47B25D}" srcOrd="0" destOrd="3" presId="urn:microsoft.com/office/officeart/2005/8/layout/hList1"/>
    <dgm:cxn modelId="{590939B2-847B-4AF6-BC01-71EE3C3DC4A7}" srcId="{D8BB1333-DBD2-4956-9E5D-6B9A00E485E3}" destId="{EC3B6F24-F0AD-4080-8568-FB5DF85E3DF8}" srcOrd="4" destOrd="0" parTransId="{988329AB-BE4E-45F5-B230-D0CF6BB5BCA0}" sibTransId="{E74D2418-72D6-4DD8-A934-991B7D44C60C}"/>
    <dgm:cxn modelId="{8EB8F7B6-8100-417B-88FF-3DB154419073}" type="presOf" srcId="{EC3B6F24-F0AD-4080-8568-FB5DF85E3DF8}" destId="{354D6EE0-CEE5-45D1-BDA0-A61C7C47B25D}" srcOrd="0" destOrd="4" presId="urn:microsoft.com/office/officeart/2005/8/layout/hList1"/>
    <dgm:cxn modelId="{F48288C2-1F80-4F15-8F3D-A9523883ABFE}" srcId="{2700C766-8E11-40D6-A8E1-ED8D8B2A7CD2}" destId="{EB1BF53A-4E6A-42FF-9794-F89FD71A5D55}" srcOrd="4" destOrd="0" parTransId="{8040B2EE-8B99-424B-88C2-11E3B13F0396}" sibTransId="{87D74FE1-B3BA-415E-8993-D4F52F151A45}"/>
    <dgm:cxn modelId="{533B68C6-F6E9-4085-B2CB-A837AC62153F}" srcId="{2700C766-8E11-40D6-A8E1-ED8D8B2A7CD2}" destId="{EFF28471-03DF-4E3B-AB80-9FB7B3784DC3}" srcOrd="2" destOrd="0" parTransId="{B9EBFFE8-BF67-45A7-898A-5B869DCEF49C}" sibTransId="{5A18FE4C-CDB7-4EA5-8886-1B52EB1D0957}"/>
    <dgm:cxn modelId="{303A96C9-76DA-4A6A-BB11-2C8B134CE7DD}" type="presOf" srcId="{B6DAFB6A-5DF5-42E6-A61A-71B9DDE6B1D1}" destId="{94B5AABA-C855-4C0F-BB7F-AB3B657A37CD}" srcOrd="0" destOrd="3" presId="urn:microsoft.com/office/officeart/2005/8/layout/hList1"/>
    <dgm:cxn modelId="{A0D795CA-CB73-4B06-9115-446DF5D47CA4}" type="presOf" srcId="{520EC7E8-B3C4-439D-80CD-85683F9F553C}" destId="{354D6EE0-CEE5-45D1-BDA0-A61C7C47B25D}" srcOrd="0" destOrd="5" presId="urn:microsoft.com/office/officeart/2005/8/layout/hList1"/>
    <dgm:cxn modelId="{6C6148CD-A861-4D9F-B81B-034A6FCF791F}" srcId="{45724AD5-2985-484B-B13F-8CA074E4B0C2}" destId="{31C47818-94B8-40AE-A67E-888F56A9DC8E}" srcOrd="0" destOrd="0" parTransId="{ACF75946-B67C-44DE-8912-8C2CE0FC8A57}" sibTransId="{1C3DE15C-10B8-437E-9079-D2F5BA9AAEE3}"/>
    <dgm:cxn modelId="{CA9FCECD-AC17-40C9-8C9A-E9ED07B98ACA}" srcId="{EB1BF53A-4E6A-42FF-9794-F89FD71A5D55}" destId="{E2DA8707-749A-4E75-9C76-5BE5AA6EBB08}" srcOrd="0" destOrd="0" parTransId="{1C98DC4E-51A1-49E4-9D69-B8E999C279B3}" sibTransId="{6EAE279A-BFCD-413E-9C0E-DFF5FDB16700}"/>
    <dgm:cxn modelId="{192FE5D9-C8AF-4134-BD59-01DA74A0B439}" srcId="{EFF28471-03DF-4E3B-AB80-9FB7B3784DC3}" destId="{B6DAFB6A-5DF5-42E6-A61A-71B9DDE6B1D1}" srcOrd="3" destOrd="0" parTransId="{50A64F47-A059-4893-B7EC-C0F8B73D2C60}" sibTransId="{5A244C0F-8033-4C32-9743-3726F1699F07}"/>
    <dgm:cxn modelId="{CA81C2DA-315F-4A2E-AD31-7414C3B19F3E}" type="presOf" srcId="{AB51E3B1-1F57-4192-8230-04D455B51EAB}" destId="{354D6EE0-CEE5-45D1-BDA0-A61C7C47B25D}" srcOrd="0" destOrd="2" presId="urn:microsoft.com/office/officeart/2005/8/layout/hList1"/>
    <dgm:cxn modelId="{723AF9E0-76C1-4CEE-8EAD-C69B3F7079AA}" srcId="{2700C766-8E11-40D6-A8E1-ED8D8B2A7CD2}" destId="{D8BB1333-DBD2-4956-9E5D-6B9A00E485E3}" srcOrd="1" destOrd="0" parTransId="{DAD1F7D6-B205-4F65-B4B7-B4D833B33528}" sibTransId="{E1A2C92A-7B21-4FA4-BCB1-D861E24D4702}"/>
    <dgm:cxn modelId="{848D62F0-1C42-4B15-986D-5FC64A65B3EC}" type="presOf" srcId="{E6B84940-7626-4D56-AABA-7BBC59683CE3}" destId="{F249570F-3BDE-48E6-B656-199939AC02BB}" srcOrd="0" destOrd="0" presId="urn:microsoft.com/office/officeart/2005/8/layout/hList1"/>
    <dgm:cxn modelId="{05CA43F2-D6D9-49BF-96C5-DB6770992169}" type="presOf" srcId="{3E2A1371-C5CC-43FF-B9B2-FBB97CC41575}" destId="{354D6EE0-CEE5-45D1-BDA0-A61C7C47B25D}" srcOrd="0" destOrd="1" presId="urn:microsoft.com/office/officeart/2005/8/layout/hList1"/>
    <dgm:cxn modelId="{B01D69F7-F08C-49A9-8137-9760EE646F41}" type="presOf" srcId="{EFF28471-03DF-4E3B-AB80-9FB7B3784DC3}" destId="{4EA8B3F4-E0B0-4354-98D4-F5C12548FBFB}" srcOrd="0" destOrd="0" presId="urn:microsoft.com/office/officeart/2005/8/layout/hList1"/>
    <dgm:cxn modelId="{15ED56BA-41C2-4CC3-9496-685AE90CE6FF}" type="presParOf" srcId="{7F73ED3F-AFAA-4BA3-9071-CD36F596B5EC}" destId="{665B62DF-1E4C-4CA7-9F95-30FBFEB5ED98}" srcOrd="0" destOrd="0" presId="urn:microsoft.com/office/officeart/2005/8/layout/hList1"/>
    <dgm:cxn modelId="{179A2710-B408-4C6E-8F01-020F7353DE07}" type="presParOf" srcId="{665B62DF-1E4C-4CA7-9F95-30FBFEB5ED98}" destId="{F249570F-3BDE-48E6-B656-199939AC02BB}" srcOrd="0" destOrd="0" presId="urn:microsoft.com/office/officeart/2005/8/layout/hList1"/>
    <dgm:cxn modelId="{88BC8463-CACB-43F3-BA75-3A84707C4E2C}" type="presParOf" srcId="{665B62DF-1E4C-4CA7-9F95-30FBFEB5ED98}" destId="{C2884D70-32F4-44EC-87BF-726C41C87C0F}" srcOrd="1" destOrd="0" presId="urn:microsoft.com/office/officeart/2005/8/layout/hList1"/>
    <dgm:cxn modelId="{FF798C8A-7063-465A-AC43-82F0C2617E28}" type="presParOf" srcId="{7F73ED3F-AFAA-4BA3-9071-CD36F596B5EC}" destId="{7CF95000-CD5C-4A29-B7A8-235DF609529F}" srcOrd="1" destOrd="0" presId="urn:microsoft.com/office/officeart/2005/8/layout/hList1"/>
    <dgm:cxn modelId="{A0008BB3-3623-4454-A044-997ED667A80E}" type="presParOf" srcId="{7F73ED3F-AFAA-4BA3-9071-CD36F596B5EC}" destId="{DD6692CC-9E16-47DE-939E-36045F4380F1}" srcOrd="2" destOrd="0" presId="urn:microsoft.com/office/officeart/2005/8/layout/hList1"/>
    <dgm:cxn modelId="{31B028AF-3642-473A-B150-F2CFD3411E7E}" type="presParOf" srcId="{DD6692CC-9E16-47DE-939E-36045F4380F1}" destId="{2827FB74-81F7-4FA7-B742-E21B5F6054DE}" srcOrd="0" destOrd="0" presId="urn:microsoft.com/office/officeart/2005/8/layout/hList1"/>
    <dgm:cxn modelId="{2BCE6828-6BE7-444B-A284-B51FAA95E689}" type="presParOf" srcId="{DD6692CC-9E16-47DE-939E-36045F4380F1}" destId="{354D6EE0-CEE5-45D1-BDA0-A61C7C47B25D}" srcOrd="1" destOrd="0" presId="urn:microsoft.com/office/officeart/2005/8/layout/hList1"/>
    <dgm:cxn modelId="{3CD6B91D-F0D7-4BB8-BCD8-D36378C768FB}" type="presParOf" srcId="{7F73ED3F-AFAA-4BA3-9071-CD36F596B5EC}" destId="{1703536A-6C6A-4C8D-A522-7EAE532300BB}" srcOrd="3" destOrd="0" presId="urn:microsoft.com/office/officeart/2005/8/layout/hList1"/>
    <dgm:cxn modelId="{F4CA6E6A-8945-4A26-955D-D145B2B407E5}" type="presParOf" srcId="{7F73ED3F-AFAA-4BA3-9071-CD36F596B5EC}" destId="{4B61A799-8F19-47B0-BDA2-ABFC1CB36032}" srcOrd="4" destOrd="0" presId="urn:microsoft.com/office/officeart/2005/8/layout/hList1"/>
    <dgm:cxn modelId="{1FE96A0D-5F41-4D62-A577-EA2E45965A71}" type="presParOf" srcId="{4B61A799-8F19-47B0-BDA2-ABFC1CB36032}" destId="{4EA8B3F4-E0B0-4354-98D4-F5C12548FBFB}" srcOrd="0" destOrd="0" presId="urn:microsoft.com/office/officeart/2005/8/layout/hList1"/>
    <dgm:cxn modelId="{021A4657-AAF6-4D40-998E-00B2AD783B09}" type="presParOf" srcId="{4B61A799-8F19-47B0-BDA2-ABFC1CB36032}" destId="{94B5AABA-C855-4C0F-BB7F-AB3B657A37CD}" srcOrd="1" destOrd="0" presId="urn:microsoft.com/office/officeart/2005/8/layout/hList1"/>
    <dgm:cxn modelId="{B143470C-38B9-4D1C-B071-7956710FCC66}" type="presParOf" srcId="{7F73ED3F-AFAA-4BA3-9071-CD36F596B5EC}" destId="{565CBB73-C045-41A0-83EC-4B2B0EEDB7E1}" srcOrd="5" destOrd="0" presId="urn:microsoft.com/office/officeart/2005/8/layout/hList1"/>
    <dgm:cxn modelId="{94DCF378-8865-4252-B4D0-401B7939E059}" type="presParOf" srcId="{7F73ED3F-AFAA-4BA3-9071-CD36F596B5EC}" destId="{B889EC91-D26B-43A1-93F6-2764FF57EBF1}" srcOrd="6" destOrd="0" presId="urn:microsoft.com/office/officeart/2005/8/layout/hList1"/>
    <dgm:cxn modelId="{A1A90759-E1F2-4149-B079-5730D9305D60}" type="presParOf" srcId="{B889EC91-D26B-43A1-93F6-2764FF57EBF1}" destId="{60AAE1D6-A251-4AF2-89E3-01248C43A59D}" srcOrd="0" destOrd="0" presId="urn:microsoft.com/office/officeart/2005/8/layout/hList1"/>
    <dgm:cxn modelId="{1CF85F06-9A73-446E-A667-B64E7CE5937C}" type="presParOf" srcId="{B889EC91-D26B-43A1-93F6-2764FF57EBF1}" destId="{7984240B-F603-4963-9290-F365C02A6E3F}" srcOrd="1" destOrd="0" presId="urn:microsoft.com/office/officeart/2005/8/layout/hList1"/>
    <dgm:cxn modelId="{5A35171D-24CD-4980-933F-25BDBDD4D9E8}" type="presParOf" srcId="{7F73ED3F-AFAA-4BA3-9071-CD36F596B5EC}" destId="{7B82F6CB-9273-4CEA-B219-911EDC136B66}" srcOrd="7" destOrd="0" presId="urn:microsoft.com/office/officeart/2005/8/layout/hList1"/>
    <dgm:cxn modelId="{E231D248-A121-487A-AC52-626107B1BA23}" type="presParOf" srcId="{7F73ED3F-AFAA-4BA3-9071-CD36F596B5EC}" destId="{5C14DCA0-C842-4CA8-8C4E-13EA8D37D8E3}" srcOrd="8" destOrd="0" presId="urn:microsoft.com/office/officeart/2005/8/layout/hList1"/>
    <dgm:cxn modelId="{4196B650-2ADB-4181-99B7-8640121B71C4}" type="presParOf" srcId="{5C14DCA0-C842-4CA8-8C4E-13EA8D37D8E3}" destId="{05F2F568-B926-4974-B294-F589E69084EB}" srcOrd="0" destOrd="0" presId="urn:microsoft.com/office/officeart/2005/8/layout/hList1"/>
    <dgm:cxn modelId="{1C323D80-B53A-4F68-A518-E6C0193BD2DA}" type="presParOf" srcId="{5C14DCA0-C842-4CA8-8C4E-13EA8D37D8E3}" destId="{0CA8768D-B21F-4C2D-AA57-E9419DE59EF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FA2DDB-C1D4-4226-9D91-26D2A9980436}"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US"/>
        </a:p>
      </dgm:t>
    </dgm:pt>
    <dgm:pt modelId="{F99E7D89-261C-411C-AD8D-39C012E7986B}">
      <dgm:prSet custT="1"/>
      <dgm:spPr/>
      <dgm:t>
        <a:bodyPr/>
        <a:lstStyle/>
        <a:p>
          <a:r>
            <a:rPr lang="en-US" sz="3000" dirty="0">
              <a:latin typeface="Calibri" panose="020F0502020204030204" pitchFamily="34" charset="0"/>
              <a:cs typeface="Calibri" panose="020F0502020204030204" pitchFamily="34" charset="0"/>
            </a:rPr>
            <a:t>Healthy lifestyle behaviors + DSMES + SDOH</a:t>
          </a:r>
        </a:p>
      </dgm:t>
    </dgm:pt>
    <dgm:pt modelId="{35200270-4A89-48A1-964E-B522D7EC901D}" type="parTrans" cxnId="{414A47E3-3077-44F3-89BB-BCFCC977915D}">
      <dgm:prSet/>
      <dgm:spPr/>
      <dgm:t>
        <a:bodyPr/>
        <a:lstStyle/>
        <a:p>
          <a:endParaRPr lang="en-US"/>
        </a:p>
      </dgm:t>
    </dgm:pt>
    <dgm:pt modelId="{DFCC8512-33EA-4EA9-A219-A90433EA551A}" type="sibTrans" cxnId="{414A47E3-3077-44F3-89BB-BCFCC977915D}">
      <dgm:prSet/>
      <dgm:spPr/>
      <dgm:t>
        <a:bodyPr/>
        <a:lstStyle/>
        <a:p>
          <a:endParaRPr lang="en-US"/>
        </a:p>
      </dgm:t>
    </dgm:pt>
    <dgm:pt modelId="{59545624-D49A-4111-9594-672D429955CD}">
      <dgm:prSet custT="1"/>
      <dgm:spPr/>
      <dgm:t>
        <a:bodyPr/>
        <a:lstStyle/>
        <a:p>
          <a:r>
            <a:rPr lang="en-US" sz="2300" dirty="0">
              <a:latin typeface="Calibri" panose="020F0502020204030204" pitchFamily="34" charset="0"/>
              <a:cs typeface="Calibri" panose="020F0502020204030204" pitchFamily="34" charset="0"/>
            </a:rPr>
            <a:t>Cardiorenal risk reduction (+ comprehensive CV risk management)</a:t>
          </a:r>
        </a:p>
      </dgm:t>
    </dgm:pt>
    <dgm:pt modelId="{4763549C-831B-4258-BF4B-85011BFD139B}" type="parTrans" cxnId="{4DE8D3F9-5D8C-4621-91F7-A725A307A587}">
      <dgm:prSet/>
      <dgm:spPr/>
      <dgm:t>
        <a:bodyPr/>
        <a:lstStyle/>
        <a:p>
          <a:endParaRPr lang="en-US"/>
        </a:p>
      </dgm:t>
    </dgm:pt>
    <dgm:pt modelId="{52A7322B-0803-4914-81D1-B2BAED16CDE3}" type="sibTrans" cxnId="{4DE8D3F9-5D8C-4621-91F7-A725A307A587}">
      <dgm:prSet/>
      <dgm:spPr/>
      <dgm:t>
        <a:bodyPr/>
        <a:lstStyle/>
        <a:p>
          <a:endParaRPr lang="en-US"/>
        </a:p>
      </dgm:t>
    </dgm:pt>
    <dgm:pt modelId="{6D00350A-74A2-4FC5-920E-ED39946125A8}">
      <dgm:prSet custT="1"/>
      <dgm:spPr/>
      <dgm:t>
        <a:bodyPr/>
        <a:lstStyle/>
        <a:p>
          <a:r>
            <a:rPr lang="en-US" sz="2300" dirty="0">
              <a:latin typeface="Calibri" panose="020F0502020204030204" pitchFamily="34" charset="0"/>
              <a:cs typeface="Calibri" panose="020F0502020204030204" pitchFamily="34" charset="0"/>
            </a:rPr>
            <a:t>Glycemic and weight management</a:t>
          </a:r>
        </a:p>
      </dgm:t>
    </dgm:pt>
    <dgm:pt modelId="{F9B6150E-2FCE-49AB-B864-143E4C76C5C5}" type="parTrans" cxnId="{DC0CDFC5-5DA3-4534-95A5-29E7482A120F}">
      <dgm:prSet/>
      <dgm:spPr/>
      <dgm:t>
        <a:bodyPr/>
        <a:lstStyle/>
        <a:p>
          <a:endParaRPr lang="en-US"/>
        </a:p>
      </dgm:t>
    </dgm:pt>
    <dgm:pt modelId="{CD8149FC-76DD-47B1-8608-1739FA8802DA}" type="sibTrans" cxnId="{DC0CDFC5-5DA3-4534-95A5-29E7482A120F}">
      <dgm:prSet/>
      <dgm:spPr/>
      <dgm:t>
        <a:bodyPr/>
        <a:lstStyle/>
        <a:p>
          <a:endParaRPr lang="en-US"/>
        </a:p>
      </dgm:t>
    </dgm:pt>
    <dgm:pt modelId="{859D36FF-0A3A-472D-A422-7E723DF13CC9}">
      <dgm:prSet custT="1"/>
      <dgm:spPr/>
      <dgm:t>
        <a:bodyPr/>
        <a:lstStyle/>
        <a:p>
          <a:r>
            <a:rPr lang="en-US" sz="2300" b="1" dirty="0">
              <a:latin typeface="Calibri" panose="020F0502020204030204" pitchFamily="34" charset="0"/>
              <a:cs typeface="Calibri" panose="020F0502020204030204" pitchFamily="34" charset="0"/>
            </a:rPr>
            <a:t>ASCVD</a:t>
          </a:r>
        </a:p>
      </dgm:t>
    </dgm:pt>
    <dgm:pt modelId="{CC399098-515B-481F-87F3-A8310D8AF1EB}" type="parTrans" cxnId="{B35ED606-5A21-441A-ABD6-F983E6D28E4C}">
      <dgm:prSet/>
      <dgm:spPr/>
      <dgm:t>
        <a:bodyPr/>
        <a:lstStyle/>
        <a:p>
          <a:endParaRPr lang="en-US"/>
        </a:p>
      </dgm:t>
    </dgm:pt>
    <dgm:pt modelId="{490EC79E-C51F-4A24-B300-7D1107FA9140}" type="sibTrans" cxnId="{B35ED606-5A21-441A-ABD6-F983E6D28E4C}">
      <dgm:prSet/>
      <dgm:spPr/>
      <dgm:t>
        <a:bodyPr/>
        <a:lstStyle/>
        <a:p>
          <a:endParaRPr lang="en-US"/>
        </a:p>
      </dgm:t>
    </dgm:pt>
    <dgm:pt modelId="{4FB90CC1-4C8C-43CD-B26A-4C7CA72F43B1}">
      <dgm:prSet custT="1"/>
      <dgm:spPr/>
      <dgm:t>
        <a:bodyPr/>
        <a:lstStyle/>
        <a:p>
          <a:r>
            <a:rPr lang="en-US" sz="2300" b="1" dirty="0">
              <a:latin typeface="Calibri" panose="020F0502020204030204" pitchFamily="34" charset="0"/>
              <a:cs typeface="Calibri" panose="020F0502020204030204" pitchFamily="34" charset="0"/>
            </a:rPr>
            <a:t>High-risk of ASCVD</a:t>
          </a:r>
        </a:p>
      </dgm:t>
    </dgm:pt>
    <dgm:pt modelId="{2C110F5C-179B-4BA4-9AE6-5192F7ECFDF9}" type="parTrans" cxnId="{6200562A-B4D7-4600-849F-BA0355EA94BA}">
      <dgm:prSet/>
      <dgm:spPr/>
      <dgm:t>
        <a:bodyPr/>
        <a:lstStyle/>
        <a:p>
          <a:endParaRPr lang="en-US"/>
        </a:p>
      </dgm:t>
    </dgm:pt>
    <dgm:pt modelId="{253D1840-8DE8-49A8-894F-82025291E88B}" type="sibTrans" cxnId="{6200562A-B4D7-4600-849F-BA0355EA94BA}">
      <dgm:prSet/>
      <dgm:spPr/>
      <dgm:t>
        <a:bodyPr/>
        <a:lstStyle/>
        <a:p>
          <a:endParaRPr lang="en-US"/>
        </a:p>
      </dgm:t>
    </dgm:pt>
    <dgm:pt modelId="{ABE48F34-78BD-40A6-A2AF-4B1983B92C59}">
      <dgm:prSet custT="1"/>
      <dgm:spPr/>
      <dgm:t>
        <a:bodyPr/>
        <a:lstStyle/>
        <a:p>
          <a:r>
            <a:rPr lang="en-US" sz="2300" b="1" dirty="0">
              <a:latin typeface="Calibri" panose="020F0502020204030204" pitchFamily="34" charset="0"/>
              <a:cs typeface="Calibri" panose="020F0502020204030204" pitchFamily="34" charset="0"/>
            </a:rPr>
            <a:t>HF</a:t>
          </a:r>
        </a:p>
      </dgm:t>
    </dgm:pt>
    <dgm:pt modelId="{619E470B-53FF-4A1C-906F-7C264C2E55E6}" type="parTrans" cxnId="{603DD451-7097-49E4-A198-92F61DA3BAAC}">
      <dgm:prSet/>
      <dgm:spPr/>
      <dgm:t>
        <a:bodyPr/>
        <a:lstStyle/>
        <a:p>
          <a:endParaRPr lang="en-US"/>
        </a:p>
      </dgm:t>
    </dgm:pt>
    <dgm:pt modelId="{57134B7A-C5C3-40F5-82B9-CD48398B9159}" type="sibTrans" cxnId="{603DD451-7097-49E4-A198-92F61DA3BAAC}">
      <dgm:prSet/>
      <dgm:spPr/>
      <dgm:t>
        <a:bodyPr/>
        <a:lstStyle/>
        <a:p>
          <a:endParaRPr lang="en-US"/>
        </a:p>
      </dgm:t>
    </dgm:pt>
    <dgm:pt modelId="{A91F6EBF-18A0-4324-BA35-7BADDB3A5A5A}">
      <dgm:prSet custT="1"/>
      <dgm:spPr/>
      <dgm:t>
        <a:bodyPr/>
        <a:lstStyle/>
        <a:p>
          <a:r>
            <a:rPr lang="en-US" sz="2300" b="1" dirty="0">
              <a:latin typeface="Calibri" panose="020F0502020204030204" pitchFamily="34" charset="0"/>
              <a:cs typeface="Calibri" panose="020F0502020204030204" pitchFamily="34" charset="0"/>
            </a:rPr>
            <a:t>CKD</a:t>
          </a:r>
        </a:p>
      </dgm:t>
    </dgm:pt>
    <dgm:pt modelId="{A802CF81-8F19-49C2-AB26-86602A043AB5}" type="parTrans" cxnId="{4151CA14-F5AB-4FD5-A4C8-48D59797A234}">
      <dgm:prSet/>
      <dgm:spPr/>
      <dgm:t>
        <a:bodyPr/>
        <a:lstStyle/>
        <a:p>
          <a:endParaRPr lang="en-US"/>
        </a:p>
      </dgm:t>
    </dgm:pt>
    <dgm:pt modelId="{4B75BDD7-C052-4777-AB41-2352D26ADB12}" type="sibTrans" cxnId="{4151CA14-F5AB-4FD5-A4C8-48D59797A234}">
      <dgm:prSet/>
      <dgm:spPr/>
      <dgm:t>
        <a:bodyPr/>
        <a:lstStyle/>
        <a:p>
          <a:endParaRPr lang="en-US"/>
        </a:p>
      </dgm:t>
    </dgm:pt>
    <dgm:pt modelId="{F426B08E-43C8-414F-8573-3566F18F010E}" type="pres">
      <dgm:prSet presAssocID="{C4FA2DDB-C1D4-4226-9D91-26D2A9980436}" presName="Name0" presStyleCnt="0">
        <dgm:presLayoutVars>
          <dgm:chPref val="1"/>
          <dgm:dir/>
          <dgm:animOne val="branch"/>
          <dgm:animLvl val="lvl"/>
          <dgm:resizeHandles/>
        </dgm:presLayoutVars>
      </dgm:prSet>
      <dgm:spPr/>
    </dgm:pt>
    <dgm:pt modelId="{AFB47294-7FBA-4723-A094-7E6DEF5E8E7D}" type="pres">
      <dgm:prSet presAssocID="{F99E7D89-261C-411C-AD8D-39C012E7986B}" presName="vertOne" presStyleCnt="0"/>
      <dgm:spPr/>
    </dgm:pt>
    <dgm:pt modelId="{2EEF99A1-F150-4157-BF9E-5CA271C8C2EE}" type="pres">
      <dgm:prSet presAssocID="{F99E7D89-261C-411C-AD8D-39C012E7986B}" presName="txOne" presStyleLbl="node0" presStyleIdx="0" presStyleCnt="1" custScaleY="88347">
        <dgm:presLayoutVars>
          <dgm:chPref val="3"/>
        </dgm:presLayoutVars>
      </dgm:prSet>
      <dgm:spPr/>
    </dgm:pt>
    <dgm:pt modelId="{863AF51D-0BB9-4CC5-9258-9D008EDC7CF5}" type="pres">
      <dgm:prSet presAssocID="{F99E7D89-261C-411C-AD8D-39C012E7986B}" presName="parTransOne" presStyleCnt="0"/>
      <dgm:spPr/>
    </dgm:pt>
    <dgm:pt modelId="{BB9BC729-6268-4D08-90A7-CC414522784D}" type="pres">
      <dgm:prSet presAssocID="{F99E7D89-261C-411C-AD8D-39C012E7986B}" presName="horzOne" presStyleCnt="0"/>
      <dgm:spPr/>
    </dgm:pt>
    <dgm:pt modelId="{DB092F4E-5C88-4561-8638-646C59D63A72}" type="pres">
      <dgm:prSet presAssocID="{59545624-D49A-4111-9594-672D429955CD}" presName="vertTwo" presStyleCnt="0"/>
      <dgm:spPr/>
    </dgm:pt>
    <dgm:pt modelId="{CDE95C91-889C-4269-AC9D-32035D2E615F}" type="pres">
      <dgm:prSet presAssocID="{59545624-D49A-4111-9594-672D429955CD}" presName="txTwo" presStyleLbl="node2" presStyleIdx="0" presStyleCnt="2" custScaleY="110821" custLinFactNeighborX="-15">
        <dgm:presLayoutVars>
          <dgm:chPref val="3"/>
        </dgm:presLayoutVars>
      </dgm:prSet>
      <dgm:spPr/>
    </dgm:pt>
    <dgm:pt modelId="{FB8BCFB6-A807-4834-AC3F-AA72D99348E4}" type="pres">
      <dgm:prSet presAssocID="{59545624-D49A-4111-9594-672D429955CD}" presName="parTransTwo" presStyleCnt="0"/>
      <dgm:spPr/>
    </dgm:pt>
    <dgm:pt modelId="{F3DA03B5-CEC8-47E1-9B78-91C65A24427B}" type="pres">
      <dgm:prSet presAssocID="{59545624-D49A-4111-9594-672D429955CD}" presName="horzTwo" presStyleCnt="0"/>
      <dgm:spPr/>
    </dgm:pt>
    <dgm:pt modelId="{CDD2ADB0-E68D-4765-8DE0-7FF19D209E75}" type="pres">
      <dgm:prSet presAssocID="{859D36FF-0A3A-472D-A422-7E723DF13CC9}" presName="vertThree" presStyleCnt="0"/>
      <dgm:spPr/>
    </dgm:pt>
    <dgm:pt modelId="{EC740075-3946-4CE9-9DDA-9E644C7EC080}" type="pres">
      <dgm:prSet presAssocID="{859D36FF-0A3A-472D-A422-7E723DF13CC9}" presName="txThree" presStyleLbl="node3" presStyleIdx="0" presStyleCnt="4" custScaleY="145215">
        <dgm:presLayoutVars>
          <dgm:chPref val="3"/>
        </dgm:presLayoutVars>
      </dgm:prSet>
      <dgm:spPr/>
    </dgm:pt>
    <dgm:pt modelId="{224E6C3A-F36D-4E8B-AF2A-82CA4B8A763B}" type="pres">
      <dgm:prSet presAssocID="{859D36FF-0A3A-472D-A422-7E723DF13CC9}" presName="horzThree" presStyleCnt="0"/>
      <dgm:spPr/>
    </dgm:pt>
    <dgm:pt modelId="{EE2AC5CA-9523-46DC-AA25-C4CAD35DC798}" type="pres">
      <dgm:prSet presAssocID="{490EC79E-C51F-4A24-B300-7D1107FA9140}" presName="sibSpaceThree" presStyleCnt="0"/>
      <dgm:spPr/>
    </dgm:pt>
    <dgm:pt modelId="{9A6A5566-17D1-409D-A4A5-FBE1E9C042EE}" type="pres">
      <dgm:prSet presAssocID="{4FB90CC1-4C8C-43CD-B26A-4C7CA72F43B1}" presName="vertThree" presStyleCnt="0"/>
      <dgm:spPr/>
    </dgm:pt>
    <dgm:pt modelId="{52B63F98-48B6-412A-8584-4FBAFE7F07E8}" type="pres">
      <dgm:prSet presAssocID="{4FB90CC1-4C8C-43CD-B26A-4C7CA72F43B1}" presName="txThree" presStyleLbl="node3" presStyleIdx="1" presStyleCnt="4" custScaleY="145215">
        <dgm:presLayoutVars>
          <dgm:chPref val="3"/>
        </dgm:presLayoutVars>
      </dgm:prSet>
      <dgm:spPr/>
    </dgm:pt>
    <dgm:pt modelId="{BFB52A8F-164B-4434-9D51-5440250CB97D}" type="pres">
      <dgm:prSet presAssocID="{4FB90CC1-4C8C-43CD-B26A-4C7CA72F43B1}" presName="horzThree" presStyleCnt="0"/>
      <dgm:spPr/>
    </dgm:pt>
    <dgm:pt modelId="{1996E4A1-6AB7-4DC5-BBF9-C6B45C5F5564}" type="pres">
      <dgm:prSet presAssocID="{253D1840-8DE8-49A8-894F-82025291E88B}" presName="sibSpaceThree" presStyleCnt="0"/>
      <dgm:spPr/>
    </dgm:pt>
    <dgm:pt modelId="{4F4304B8-832C-4D0B-9AD7-60FDC46FAADE}" type="pres">
      <dgm:prSet presAssocID="{ABE48F34-78BD-40A6-A2AF-4B1983B92C59}" presName="vertThree" presStyleCnt="0"/>
      <dgm:spPr/>
    </dgm:pt>
    <dgm:pt modelId="{6C0A3C88-C155-46FF-9572-98AF4829C0CA}" type="pres">
      <dgm:prSet presAssocID="{ABE48F34-78BD-40A6-A2AF-4B1983B92C59}" presName="txThree" presStyleLbl="node3" presStyleIdx="2" presStyleCnt="4" custScaleY="145215">
        <dgm:presLayoutVars>
          <dgm:chPref val="3"/>
        </dgm:presLayoutVars>
      </dgm:prSet>
      <dgm:spPr/>
    </dgm:pt>
    <dgm:pt modelId="{709791CE-19EA-4302-B54B-3108EDEF3055}" type="pres">
      <dgm:prSet presAssocID="{ABE48F34-78BD-40A6-A2AF-4B1983B92C59}" presName="horzThree" presStyleCnt="0"/>
      <dgm:spPr/>
    </dgm:pt>
    <dgm:pt modelId="{5DBA2393-26ED-4A49-A571-457A13A4F106}" type="pres">
      <dgm:prSet presAssocID="{57134B7A-C5C3-40F5-82B9-CD48398B9159}" presName="sibSpaceThree" presStyleCnt="0"/>
      <dgm:spPr/>
    </dgm:pt>
    <dgm:pt modelId="{4B131037-B94E-4893-947C-22478B7DDB29}" type="pres">
      <dgm:prSet presAssocID="{A91F6EBF-18A0-4324-BA35-7BADDB3A5A5A}" presName="vertThree" presStyleCnt="0"/>
      <dgm:spPr/>
    </dgm:pt>
    <dgm:pt modelId="{0713AC29-D571-470A-8F49-63BE837B4B22}" type="pres">
      <dgm:prSet presAssocID="{A91F6EBF-18A0-4324-BA35-7BADDB3A5A5A}" presName="txThree" presStyleLbl="node3" presStyleIdx="3" presStyleCnt="4" custScaleY="145215">
        <dgm:presLayoutVars>
          <dgm:chPref val="3"/>
        </dgm:presLayoutVars>
      </dgm:prSet>
      <dgm:spPr/>
    </dgm:pt>
    <dgm:pt modelId="{44507652-2BD1-4F4C-A64F-1878C22A428E}" type="pres">
      <dgm:prSet presAssocID="{A91F6EBF-18A0-4324-BA35-7BADDB3A5A5A}" presName="horzThree" presStyleCnt="0"/>
      <dgm:spPr/>
    </dgm:pt>
    <dgm:pt modelId="{B425D465-3F97-4E1E-BF32-D2681231AF82}" type="pres">
      <dgm:prSet presAssocID="{52A7322B-0803-4914-81D1-B2BAED16CDE3}" presName="sibSpaceTwo" presStyleCnt="0"/>
      <dgm:spPr/>
    </dgm:pt>
    <dgm:pt modelId="{63CB9A50-E087-478D-AAB1-354C525B3A0D}" type="pres">
      <dgm:prSet presAssocID="{6D00350A-74A2-4FC5-920E-ED39946125A8}" presName="vertTwo" presStyleCnt="0"/>
      <dgm:spPr/>
    </dgm:pt>
    <dgm:pt modelId="{D56C35D5-FC63-406D-8F3E-0F0BC7B6EF7A}" type="pres">
      <dgm:prSet presAssocID="{6D00350A-74A2-4FC5-920E-ED39946125A8}" presName="txTwo" presStyleLbl="node2" presStyleIdx="1" presStyleCnt="2" custScaleY="110821">
        <dgm:presLayoutVars>
          <dgm:chPref val="3"/>
        </dgm:presLayoutVars>
      </dgm:prSet>
      <dgm:spPr/>
    </dgm:pt>
    <dgm:pt modelId="{FF1D9F21-406C-4A1F-B012-549C86EF6133}" type="pres">
      <dgm:prSet presAssocID="{6D00350A-74A2-4FC5-920E-ED39946125A8}" presName="horzTwo" presStyleCnt="0"/>
      <dgm:spPr/>
    </dgm:pt>
  </dgm:ptLst>
  <dgm:cxnLst>
    <dgm:cxn modelId="{0F617705-B84A-4E96-B104-9F6FA9136AE5}" type="presOf" srcId="{6D00350A-74A2-4FC5-920E-ED39946125A8}" destId="{D56C35D5-FC63-406D-8F3E-0F0BC7B6EF7A}" srcOrd="0" destOrd="0" presId="urn:microsoft.com/office/officeart/2005/8/layout/hierarchy4"/>
    <dgm:cxn modelId="{B35ED606-5A21-441A-ABD6-F983E6D28E4C}" srcId="{59545624-D49A-4111-9594-672D429955CD}" destId="{859D36FF-0A3A-472D-A422-7E723DF13CC9}" srcOrd="0" destOrd="0" parTransId="{CC399098-515B-481F-87F3-A8310D8AF1EB}" sibTransId="{490EC79E-C51F-4A24-B300-7D1107FA9140}"/>
    <dgm:cxn modelId="{2E64990C-FC7B-4173-A5E1-4DCFA28A5670}" type="presOf" srcId="{ABE48F34-78BD-40A6-A2AF-4B1983B92C59}" destId="{6C0A3C88-C155-46FF-9572-98AF4829C0CA}" srcOrd="0" destOrd="0" presId="urn:microsoft.com/office/officeart/2005/8/layout/hierarchy4"/>
    <dgm:cxn modelId="{1B5A2514-2C75-4EF5-A026-A4823FFCA9C5}" type="presOf" srcId="{59545624-D49A-4111-9594-672D429955CD}" destId="{CDE95C91-889C-4269-AC9D-32035D2E615F}" srcOrd="0" destOrd="0" presId="urn:microsoft.com/office/officeart/2005/8/layout/hierarchy4"/>
    <dgm:cxn modelId="{4151CA14-F5AB-4FD5-A4C8-48D59797A234}" srcId="{59545624-D49A-4111-9594-672D429955CD}" destId="{A91F6EBF-18A0-4324-BA35-7BADDB3A5A5A}" srcOrd="3" destOrd="0" parTransId="{A802CF81-8F19-49C2-AB26-86602A043AB5}" sibTransId="{4B75BDD7-C052-4777-AB41-2352D26ADB12}"/>
    <dgm:cxn modelId="{6200562A-B4D7-4600-849F-BA0355EA94BA}" srcId="{59545624-D49A-4111-9594-672D429955CD}" destId="{4FB90CC1-4C8C-43CD-B26A-4C7CA72F43B1}" srcOrd="1" destOrd="0" parTransId="{2C110F5C-179B-4BA4-9AE6-5192F7ECFDF9}" sibTransId="{253D1840-8DE8-49A8-894F-82025291E88B}"/>
    <dgm:cxn modelId="{1ED70635-1794-47CE-885E-37D472C30F38}" type="presOf" srcId="{4FB90CC1-4C8C-43CD-B26A-4C7CA72F43B1}" destId="{52B63F98-48B6-412A-8584-4FBAFE7F07E8}" srcOrd="0" destOrd="0" presId="urn:microsoft.com/office/officeart/2005/8/layout/hierarchy4"/>
    <dgm:cxn modelId="{603DD451-7097-49E4-A198-92F61DA3BAAC}" srcId="{59545624-D49A-4111-9594-672D429955CD}" destId="{ABE48F34-78BD-40A6-A2AF-4B1983B92C59}" srcOrd="2" destOrd="0" parTransId="{619E470B-53FF-4A1C-906F-7C264C2E55E6}" sibTransId="{57134B7A-C5C3-40F5-82B9-CD48398B9159}"/>
    <dgm:cxn modelId="{E9B8D059-9C09-4013-A3FF-05B8D1CEB14E}" type="presOf" srcId="{C4FA2DDB-C1D4-4226-9D91-26D2A9980436}" destId="{F426B08E-43C8-414F-8573-3566F18F010E}" srcOrd="0" destOrd="0" presId="urn:microsoft.com/office/officeart/2005/8/layout/hierarchy4"/>
    <dgm:cxn modelId="{33AEE4B9-39DB-4B38-A09E-441711F9F39B}" type="presOf" srcId="{F99E7D89-261C-411C-AD8D-39C012E7986B}" destId="{2EEF99A1-F150-4157-BF9E-5CA271C8C2EE}" srcOrd="0" destOrd="0" presId="urn:microsoft.com/office/officeart/2005/8/layout/hierarchy4"/>
    <dgm:cxn modelId="{B1BCC0C4-ED36-4A47-923B-10FF2FD64A29}" type="presOf" srcId="{A91F6EBF-18A0-4324-BA35-7BADDB3A5A5A}" destId="{0713AC29-D571-470A-8F49-63BE837B4B22}" srcOrd="0" destOrd="0" presId="urn:microsoft.com/office/officeart/2005/8/layout/hierarchy4"/>
    <dgm:cxn modelId="{DC0CDFC5-5DA3-4534-95A5-29E7482A120F}" srcId="{F99E7D89-261C-411C-AD8D-39C012E7986B}" destId="{6D00350A-74A2-4FC5-920E-ED39946125A8}" srcOrd="1" destOrd="0" parTransId="{F9B6150E-2FCE-49AB-B864-143E4C76C5C5}" sibTransId="{CD8149FC-76DD-47B1-8608-1739FA8802DA}"/>
    <dgm:cxn modelId="{414A47E3-3077-44F3-89BB-BCFCC977915D}" srcId="{C4FA2DDB-C1D4-4226-9D91-26D2A9980436}" destId="{F99E7D89-261C-411C-AD8D-39C012E7986B}" srcOrd="0" destOrd="0" parTransId="{35200270-4A89-48A1-964E-B522D7EC901D}" sibTransId="{DFCC8512-33EA-4EA9-A219-A90433EA551A}"/>
    <dgm:cxn modelId="{ABBDCFE9-025E-4CD3-A149-E28810454AD0}" type="presOf" srcId="{859D36FF-0A3A-472D-A422-7E723DF13CC9}" destId="{EC740075-3946-4CE9-9DDA-9E644C7EC080}" srcOrd="0" destOrd="0" presId="urn:microsoft.com/office/officeart/2005/8/layout/hierarchy4"/>
    <dgm:cxn modelId="{4DE8D3F9-5D8C-4621-91F7-A725A307A587}" srcId="{F99E7D89-261C-411C-AD8D-39C012E7986B}" destId="{59545624-D49A-4111-9594-672D429955CD}" srcOrd="0" destOrd="0" parTransId="{4763549C-831B-4258-BF4B-85011BFD139B}" sibTransId="{52A7322B-0803-4914-81D1-B2BAED16CDE3}"/>
    <dgm:cxn modelId="{CFBB6A53-8E31-45A1-869A-A566C8C7353C}" type="presParOf" srcId="{F426B08E-43C8-414F-8573-3566F18F010E}" destId="{AFB47294-7FBA-4723-A094-7E6DEF5E8E7D}" srcOrd="0" destOrd="0" presId="urn:microsoft.com/office/officeart/2005/8/layout/hierarchy4"/>
    <dgm:cxn modelId="{55E12EE0-BD4D-447B-8975-6E62CC1A21CF}" type="presParOf" srcId="{AFB47294-7FBA-4723-A094-7E6DEF5E8E7D}" destId="{2EEF99A1-F150-4157-BF9E-5CA271C8C2EE}" srcOrd="0" destOrd="0" presId="urn:microsoft.com/office/officeart/2005/8/layout/hierarchy4"/>
    <dgm:cxn modelId="{9D78D7B4-015E-4C08-AA72-16B012D247C9}" type="presParOf" srcId="{AFB47294-7FBA-4723-A094-7E6DEF5E8E7D}" destId="{863AF51D-0BB9-4CC5-9258-9D008EDC7CF5}" srcOrd="1" destOrd="0" presId="urn:microsoft.com/office/officeart/2005/8/layout/hierarchy4"/>
    <dgm:cxn modelId="{524418D4-E2BF-4E7A-96D6-65A0024DD0E5}" type="presParOf" srcId="{AFB47294-7FBA-4723-A094-7E6DEF5E8E7D}" destId="{BB9BC729-6268-4D08-90A7-CC414522784D}" srcOrd="2" destOrd="0" presId="urn:microsoft.com/office/officeart/2005/8/layout/hierarchy4"/>
    <dgm:cxn modelId="{97FDFED7-8383-4D2D-96AD-1F1CF5BC268A}" type="presParOf" srcId="{BB9BC729-6268-4D08-90A7-CC414522784D}" destId="{DB092F4E-5C88-4561-8638-646C59D63A72}" srcOrd="0" destOrd="0" presId="urn:microsoft.com/office/officeart/2005/8/layout/hierarchy4"/>
    <dgm:cxn modelId="{7730C795-36A2-4745-AB3E-E42260E1BD87}" type="presParOf" srcId="{DB092F4E-5C88-4561-8638-646C59D63A72}" destId="{CDE95C91-889C-4269-AC9D-32035D2E615F}" srcOrd="0" destOrd="0" presId="urn:microsoft.com/office/officeart/2005/8/layout/hierarchy4"/>
    <dgm:cxn modelId="{98621FCC-8919-4016-93C3-110F5D7DF513}" type="presParOf" srcId="{DB092F4E-5C88-4561-8638-646C59D63A72}" destId="{FB8BCFB6-A807-4834-AC3F-AA72D99348E4}" srcOrd="1" destOrd="0" presId="urn:microsoft.com/office/officeart/2005/8/layout/hierarchy4"/>
    <dgm:cxn modelId="{0B6357EF-8DE8-4D73-8494-051615EB8BCA}" type="presParOf" srcId="{DB092F4E-5C88-4561-8638-646C59D63A72}" destId="{F3DA03B5-CEC8-47E1-9B78-91C65A24427B}" srcOrd="2" destOrd="0" presId="urn:microsoft.com/office/officeart/2005/8/layout/hierarchy4"/>
    <dgm:cxn modelId="{5E575D22-ED7E-452C-BE40-D48781BA76EF}" type="presParOf" srcId="{F3DA03B5-CEC8-47E1-9B78-91C65A24427B}" destId="{CDD2ADB0-E68D-4765-8DE0-7FF19D209E75}" srcOrd="0" destOrd="0" presId="urn:microsoft.com/office/officeart/2005/8/layout/hierarchy4"/>
    <dgm:cxn modelId="{DFAF17CD-0B2D-4886-8347-F8C646DEF0B4}" type="presParOf" srcId="{CDD2ADB0-E68D-4765-8DE0-7FF19D209E75}" destId="{EC740075-3946-4CE9-9DDA-9E644C7EC080}" srcOrd="0" destOrd="0" presId="urn:microsoft.com/office/officeart/2005/8/layout/hierarchy4"/>
    <dgm:cxn modelId="{16DC3F23-D14A-4225-803A-B91EC8FCABBC}" type="presParOf" srcId="{CDD2ADB0-E68D-4765-8DE0-7FF19D209E75}" destId="{224E6C3A-F36D-4E8B-AF2A-82CA4B8A763B}" srcOrd="1" destOrd="0" presId="urn:microsoft.com/office/officeart/2005/8/layout/hierarchy4"/>
    <dgm:cxn modelId="{B9AB5BA1-A101-4950-823F-29F4A8CFDC2D}" type="presParOf" srcId="{F3DA03B5-CEC8-47E1-9B78-91C65A24427B}" destId="{EE2AC5CA-9523-46DC-AA25-C4CAD35DC798}" srcOrd="1" destOrd="0" presId="urn:microsoft.com/office/officeart/2005/8/layout/hierarchy4"/>
    <dgm:cxn modelId="{BA40189F-E277-488E-8279-72D6BE0A2AB3}" type="presParOf" srcId="{F3DA03B5-CEC8-47E1-9B78-91C65A24427B}" destId="{9A6A5566-17D1-409D-A4A5-FBE1E9C042EE}" srcOrd="2" destOrd="0" presId="urn:microsoft.com/office/officeart/2005/8/layout/hierarchy4"/>
    <dgm:cxn modelId="{94379EAF-0D46-4FF9-AD9C-EA543B2EA834}" type="presParOf" srcId="{9A6A5566-17D1-409D-A4A5-FBE1E9C042EE}" destId="{52B63F98-48B6-412A-8584-4FBAFE7F07E8}" srcOrd="0" destOrd="0" presId="urn:microsoft.com/office/officeart/2005/8/layout/hierarchy4"/>
    <dgm:cxn modelId="{22623E00-403D-4993-A260-C5884F5695DC}" type="presParOf" srcId="{9A6A5566-17D1-409D-A4A5-FBE1E9C042EE}" destId="{BFB52A8F-164B-4434-9D51-5440250CB97D}" srcOrd="1" destOrd="0" presId="urn:microsoft.com/office/officeart/2005/8/layout/hierarchy4"/>
    <dgm:cxn modelId="{9BAC1C82-E3C4-4AFE-ACC6-68A925E20BFB}" type="presParOf" srcId="{F3DA03B5-CEC8-47E1-9B78-91C65A24427B}" destId="{1996E4A1-6AB7-4DC5-BBF9-C6B45C5F5564}" srcOrd="3" destOrd="0" presId="urn:microsoft.com/office/officeart/2005/8/layout/hierarchy4"/>
    <dgm:cxn modelId="{90F4651A-D047-4D20-906B-890A3692E5CD}" type="presParOf" srcId="{F3DA03B5-CEC8-47E1-9B78-91C65A24427B}" destId="{4F4304B8-832C-4D0B-9AD7-60FDC46FAADE}" srcOrd="4" destOrd="0" presId="urn:microsoft.com/office/officeart/2005/8/layout/hierarchy4"/>
    <dgm:cxn modelId="{24374E4A-41AB-4A18-8C7F-7129532247A2}" type="presParOf" srcId="{4F4304B8-832C-4D0B-9AD7-60FDC46FAADE}" destId="{6C0A3C88-C155-46FF-9572-98AF4829C0CA}" srcOrd="0" destOrd="0" presId="urn:microsoft.com/office/officeart/2005/8/layout/hierarchy4"/>
    <dgm:cxn modelId="{321AE289-6A6F-4DE5-9343-F3975D4338FA}" type="presParOf" srcId="{4F4304B8-832C-4D0B-9AD7-60FDC46FAADE}" destId="{709791CE-19EA-4302-B54B-3108EDEF3055}" srcOrd="1" destOrd="0" presId="urn:microsoft.com/office/officeart/2005/8/layout/hierarchy4"/>
    <dgm:cxn modelId="{5BE4EEF6-5201-4B21-9ACF-0FF78670AAEA}" type="presParOf" srcId="{F3DA03B5-CEC8-47E1-9B78-91C65A24427B}" destId="{5DBA2393-26ED-4A49-A571-457A13A4F106}" srcOrd="5" destOrd="0" presId="urn:microsoft.com/office/officeart/2005/8/layout/hierarchy4"/>
    <dgm:cxn modelId="{3B1DCF06-C99F-4A16-9D0E-0431690BF62E}" type="presParOf" srcId="{F3DA03B5-CEC8-47E1-9B78-91C65A24427B}" destId="{4B131037-B94E-4893-947C-22478B7DDB29}" srcOrd="6" destOrd="0" presId="urn:microsoft.com/office/officeart/2005/8/layout/hierarchy4"/>
    <dgm:cxn modelId="{966B0670-3BE9-4435-913D-64E9BC0B5138}" type="presParOf" srcId="{4B131037-B94E-4893-947C-22478B7DDB29}" destId="{0713AC29-D571-470A-8F49-63BE837B4B22}" srcOrd="0" destOrd="0" presId="urn:microsoft.com/office/officeart/2005/8/layout/hierarchy4"/>
    <dgm:cxn modelId="{2EDB139B-FDAD-42FD-9F35-5DE796B67195}" type="presParOf" srcId="{4B131037-B94E-4893-947C-22478B7DDB29}" destId="{44507652-2BD1-4F4C-A64F-1878C22A428E}" srcOrd="1" destOrd="0" presId="urn:microsoft.com/office/officeart/2005/8/layout/hierarchy4"/>
    <dgm:cxn modelId="{2896F37F-DEDB-48DA-A641-1CB05025FF53}" type="presParOf" srcId="{BB9BC729-6268-4D08-90A7-CC414522784D}" destId="{B425D465-3F97-4E1E-BF32-D2681231AF82}" srcOrd="1" destOrd="0" presId="urn:microsoft.com/office/officeart/2005/8/layout/hierarchy4"/>
    <dgm:cxn modelId="{82307909-B2DD-4166-8F24-E8A9B2647FEB}" type="presParOf" srcId="{BB9BC729-6268-4D08-90A7-CC414522784D}" destId="{63CB9A50-E087-478D-AAB1-354C525B3A0D}" srcOrd="2" destOrd="0" presId="urn:microsoft.com/office/officeart/2005/8/layout/hierarchy4"/>
    <dgm:cxn modelId="{EC22283E-D4AA-4227-85B0-097A772CB707}" type="presParOf" srcId="{63CB9A50-E087-478D-AAB1-354C525B3A0D}" destId="{D56C35D5-FC63-406D-8F3E-0F0BC7B6EF7A}" srcOrd="0" destOrd="0" presId="urn:microsoft.com/office/officeart/2005/8/layout/hierarchy4"/>
    <dgm:cxn modelId="{BAF6AB1F-FC61-43A0-984B-7DD5654EBBA2}" type="presParOf" srcId="{63CB9A50-E087-478D-AAB1-354C525B3A0D}" destId="{FF1D9F21-406C-4A1F-B012-549C86EF613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A732D-4F94-4C80-93E8-46385CB46198}">
      <dsp:nvSpPr>
        <dsp:cNvPr id="0" name=""/>
        <dsp:cNvSpPr/>
      </dsp:nvSpPr>
      <dsp:spPr>
        <a:xfrm>
          <a:off x="1215" y="398561"/>
          <a:ext cx="4740948" cy="359508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u="sng" kern="1200" dirty="0">
              <a:latin typeface="Calibri" panose="020F0502020204030204" pitchFamily="34" charset="0"/>
              <a:cs typeface="Calibri" panose="020F0502020204030204" pitchFamily="34" charset="0"/>
            </a:rPr>
            <a:t>Diabetes</a:t>
          </a:r>
        </a:p>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38.4 million with the condition (11.6%)</a:t>
          </a:r>
        </a:p>
        <a:p>
          <a:pPr marL="571500" lvl="2"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29.7 million </a:t>
          </a:r>
          <a:r>
            <a:rPr lang="en-US" sz="2800" u="sng" kern="1200" dirty="0">
              <a:latin typeface="Calibri" panose="020F0502020204030204" pitchFamily="34" charset="0"/>
              <a:cs typeface="Calibri" panose="020F0502020204030204" pitchFamily="34" charset="0"/>
            </a:rPr>
            <a:t>with</a:t>
          </a:r>
          <a:r>
            <a:rPr lang="en-US" sz="2800" kern="1200" dirty="0">
              <a:latin typeface="Calibri" panose="020F0502020204030204" pitchFamily="34" charset="0"/>
              <a:cs typeface="Calibri" panose="020F0502020204030204" pitchFamily="34" charset="0"/>
            </a:rPr>
            <a:t> vs 8.7 million </a:t>
          </a:r>
          <a:r>
            <a:rPr lang="en-US" sz="2800" u="sng" kern="1200" dirty="0">
              <a:latin typeface="Calibri" panose="020F0502020204030204" pitchFamily="34" charset="0"/>
              <a:cs typeface="Calibri" panose="020F0502020204030204" pitchFamily="34" charset="0"/>
            </a:rPr>
            <a:t>without</a:t>
          </a:r>
          <a:r>
            <a:rPr lang="en-US" sz="2800" kern="1200" dirty="0">
              <a:latin typeface="Calibri" panose="020F0502020204030204" pitchFamily="34" charset="0"/>
              <a:cs typeface="Calibri" panose="020F0502020204030204" pitchFamily="34" charset="0"/>
            </a:rPr>
            <a:t> diagnosis</a:t>
          </a:r>
        </a:p>
      </dsp:txBody>
      <dsp:txXfrm>
        <a:off x="1215" y="398561"/>
        <a:ext cx="4740948" cy="3595080"/>
      </dsp:txXfrm>
    </dsp:sp>
    <dsp:sp modelId="{ED1610AE-31E6-4558-B8AF-53BA4F7EC552}">
      <dsp:nvSpPr>
        <dsp:cNvPr id="0" name=""/>
        <dsp:cNvSpPr/>
      </dsp:nvSpPr>
      <dsp:spPr>
        <a:xfrm>
          <a:off x="5216259" y="398561"/>
          <a:ext cx="4740948" cy="359508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u="sng" kern="1200" dirty="0">
              <a:latin typeface="Calibri" panose="020F0502020204030204" pitchFamily="34" charset="0"/>
              <a:cs typeface="Calibri" panose="020F0502020204030204" pitchFamily="34" charset="0"/>
            </a:rPr>
            <a:t>Prediabetes</a:t>
          </a:r>
        </a:p>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97.6 million adults with the condition (38%)</a:t>
          </a:r>
        </a:p>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27.2 million adults over 65 years with condition (48.8%) </a:t>
          </a:r>
        </a:p>
      </dsp:txBody>
      <dsp:txXfrm>
        <a:off x="5216259" y="398561"/>
        <a:ext cx="4740948" cy="35950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38F16-20CA-422C-8EC0-CD8CB8B50B64}">
      <dsp:nvSpPr>
        <dsp:cNvPr id="0" name=""/>
        <dsp:cNvSpPr/>
      </dsp:nvSpPr>
      <dsp:spPr>
        <a:xfrm>
          <a:off x="346472" y="-53284"/>
          <a:ext cx="1307660" cy="1307660"/>
        </a:xfrm>
        <a:prstGeom prst="circularArrow">
          <a:avLst>
            <a:gd name="adj1" fmla="val 5310"/>
            <a:gd name="adj2" fmla="val 343918"/>
            <a:gd name="adj3" fmla="val 12695751"/>
            <a:gd name="adj4" fmla="val 18075192"/>
            <a:gd name="adj5" fmla="val 6195"/>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40A4D-FACC-4BA2-94F1-B86D4B7A0217}">
      <dsp:nvSpPr>
        <dsp:cNvPr id="0" name=""/>
        <dsp:cNvSpPr/>
      </dsp:nvSpPr>
      <dsp:spPr>
        <a:xfrm>
          <a:off x="567696" y="0"/>
          <a:ext cx="865212" cy="4326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latin typeface="Calibri" panose="020F0502020204030204" pitchFamily="34" charset="0"/>
              <a:cs typeface="Calibri" panose="020F0502020204030204" pitchFamily="34" charset="0"/>
            </a:rPr>
            <a:t>REASSESS</a:t>
          </a:r>
          <a:endParaRPr lang="en-US" sz="1400" kern="1200" dirty="0"/>
        </a:p>
      </dsp:txBody>
      <dsp:txXfrm>
        <a:off x="588814" y="21118"/>
        <a:ext cx="822976" cy="390370"/>
      </dsp:txXfrm>
    </dsp:sp>
    <dsp:sp modelId="{9655BDA6-FF39-4736-B43D-43817E4EBCFF}">
      <dsp:nvSpPr>
        <dsp:cNvPr id="0" name=""/>
        <dsp:cNvSpPr/>
      </dsp:nvSpPr>
      <dsp:spPr>
        <a:xfrm>
          <a:off x="567696" y="769077"/>
          <a:ext cx="865212" cy="4326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latin typeface="Calibri" panose="020F0502020204030204" pitchFamily="34" charset="0"/>
              <a:cs typeface="Calibri" panose="020F0502020204030204" pitchFamily="34" charset="0"/>
            </a:rPr>
            <a:t>MODIFY</a:t>
          </a:r>
          <a:endParaRPr lang="en-US" sz="1400" kern="1200" dirty="0"/>
        </a:p>
      </dsp:txBody>
      <dsp:txXfrm>
        <a:off x="588814" y="790195"/>
        <a:ext cx="822976" cy="3903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F99A1-F150-4157-BF9E-5CA271C8C2EE}">
      <dsp:nvSpPr>
        <dsp:cNvPr id="0" name=""/>
        <dsp:cNvSpPr/>
      </dsp:nvSpPr>
      <dsp:spPr>
        <a:xfrm>
          <a:off x="3685" y="2651"/>
          <a:ext cx="9977054" cy="1238988"/>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Established ASCVD</a:t>
          </a:r>
        </a:p>
      </dsp:txBody>
      <dsp:txXfrm>
        <a:off x="39974" y="38940"/>
        <a:ext cx="9904476" cy="1166410"/>
      </dsp:txXfrm>
    </dsp:sp>
    <dsp:sp modelId="{83CFD16D-9568-40A3-B331-E42C16738AF9}">
      <dsp:nvSpPr>
        <dsp:cNvPr id="0" name=""/>
        <dsp:cNvSpPr/>
      </dsp:nvSpPr>
      <dsp:spPr>
        <a:xfrm>
          <a:off x="3685" y="1419642"/>
          <a:ext cx="4787454" cy="140241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latin typeface="Calibri" panose="020F0502020204030204" pitchFamily="34" charset="0"/>
              <a:cs typeface="Calibri" panose="020F0502020204030204" pitchFamily="34" charset="0"/>
            </a:rPr>
            <a:t>GLP-1 RA with </a:t>
          </a:r>
          <a:r>
            <a:rPr lang="en-US" sz="2800" b="0" u="sng" kern="1200" dirty="0">
              <a:latin typeface="Calibri" panose="020F0502020204030204" pitchFamily="34" charset="0"/>
              <a:cs typeface="Calibri" panose="020F0502020204030204" pitchFamily="34" charset="0"/>
            </a:rPr>
            <a:t>proven benefit</a:t>
          </a:r>
          <a:r>
            <a:rPr lang="en-US" sz="2800" b="0" kern="1200" dirty="0">
              <a:latin typeface="Calibri" panose="020F0502020204030204" pitchFamily="34" charset="0"/>
              <a:cs typeface="Calibri" panose="020F0502020204030204" pitchFamily="34" charset="0"/>
            </a:rPr>
            <a:t> (independent of metformin)</a:t>
          </a:r>
        </a:p>
      </dsp:txBody>
      <dsp:txXfrm>
        <a:off x="44760" y="1460717"/>
        <a:ext cx="4705304" cy="1320261"/>
      </dsp:txXfrm>
    </dsp:sp>
    <dsp:sp modelId="{22AFB47C-D5FE-4F07-AD2B-EC5496FCCB2C}">
      <dsp:nvSpPr>
        <dsp:cNvPr id="0" name=""/>
        <dsp:cNvSpPr/>
      </dsp:nvSpPr>
      <dsp:spPr>
        <a:xfrm>
          <a:off x="3685" y="3002708"/>
          <a:ext cx="4787454" cy="140241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dulaglutide, liraglutide, semaglutide (subc.)</a:t>
          </a:r>
        </a:p>
      </dsp:txBody>
      <dsp:txXfrm>
        <a:off x="44760" y="3043783"/>
        <a:ext cx="4705304" cy="1320261"/>
      </dsp:txXfrm>
    </dsp:sp>
    <dsp:sp modelId="{7D5A3A84-8CDC-45F5-B3F7-1A2B4B4BA499}">
      <dsp:nvSpPr>
        <dsp:cNvPr id="0" name=""/>
        <dsp:cNvSpPr/>
      </dsp:nvSpPr>
      <dsp:spPr>
        <a:xfrm>
          <a:off x="5193286" y="1419642"/>
          <a:ext cx="4787454" cy="140241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latin typeface="Calibri" panose="020F0502020204030204" pitchFamily="34" charset="0"/>
              <a:cs typeface="Calibri" panose="020F0502020204030204" pitchFamily="34" charset="0"/>
            </a:rPr>
            <a:t>SGLT2i with </a:t>
          </a:r>
          <a:r>
            <a:rPr lang="en-US" sz="2800" b="0" u="sng" kern="1200" dirty="0">
              <a:latin typeface="Calibri" panose="020F0502020204030204" pitchFamily="34" charset="0"/>
              <a:cs typeface="Calibri" panose="020F0502020204030204" pitchFamily="34" charset="0"/>
            </a:rPr>
            <a:t>proven benefit</a:t>
          </a:r>
          <a:r>
            <a:rPr lang="en-US" sz="2800" b="0" kern="1200" dirty="0">
              <a:latin typeface="Calibri" panose="020F0502020204030204" pitchFamily="34" charset="0"/>
              <a:cs typeface="Calibri" panose="020F0502020204030204" pitchFamily="34" charset="0"/>
            </a:rPr>
            <a:t> (independent of metformin)</a:t>
          </a:r>
        </a:p>
      </dsp:txBody>
      <dsp:txXfrm>
        <a:off x="5234361" y="1460717"/>
        <a:ext cx="4705304" cy="1320261"/>
      </dsp:txXfrm>
    </dsp:sp>
    <dsp:sp modelId="{D32D87F8-DBAD-48E1-B82F-C0D816EB0EBC}">
      <dsp:nvSpPr>
        <dsp:cNvPr id="0" name=""/>
        <dsp:cNvSpPr/>
      </dsp:nvSpPr>
      <dsp:spPr>
        <a:xfrm>
          <a:off x="5193286" y="3000057"/>
          <a:ext cx="4787454" cy="140241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canagliflozin, empagliflozin </a:t>
          </a:r>
        </a:p>
      </dsp:txBody>
      <dsp:txXfrm>
        <a:off x="5234361" y="3041132"/>
        <a:ext cx="4705304" cy="13202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38F16-20CA-422C-8EC0-CD8CB8B50B64}">
      <dsp:nvSpPr>
        <dsp:cNvPr id="0" name=""/>
        <dsp:cNvSpPr/>
      </dsp:nvSpPr>
      <dsp:spPr>
        <a:xfrm>
          <a:off x="346472" y="-53284"/>
          <a:ext cx="1307660" cy="1307660"/>
        </a:xfrm>
        <a:prstGeom prst="circularArrow">
          <a:avLst>
            <a:gd name="adj1" fmla="val 5310"/>
            <a:gd name="adj2" fmla="val 343918"/>
            <a:gd name="adj3" fmla="val 12695751"/>
            <a:gd name="adj4" fmla="val 18075192"/>
            <a:gd name="adj5" fmla="val 6195"/>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40A4D-FACC-4BA2-94F1-B86D4B7A0217}">
      <dsp:nvSpPr>
        <dsp:cNvPr id="0" name=""/>
        <dsp:cNvSpPr/>
      </dsp:nvSpPr>
      <dsp:spPr>
        <a:xfrm>
          <a:off x="567696" y="0"/>
          <a:ext cx="865212" cy="4326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latin typeface="Calibri" panose="020F0502020204030204" pitchFamily="34" charset="0"/>
              <a:cs typeface="Calibri" panose="020F0502020204030204" pitchFamily="34" charset="0"/>
            </a:rPr>
            <a:t>REASSESS</a:t>
          </a:r>
          <a:endParaRPr lang="en-US" sz="1400" kern="1200" dirty="0"/>
        </a:p>
      </dsp:txBody>
      <dsp:txXfrm>
        <a:off x="588814" y="21118"/>
        <a:ext cx="822976" cy="390370"/>
      </dsp:txXfrm>
    </dsp:sp>
    <dsp:sp modelId="{9655BDA6-FF39-4736-B43D-43817E4EBCFF}">
      <dsp:nvSpPr>
        <dsp:cNvPr id="0" name=""/>
        <dsp:cNvSpPr/>
      </dsp:nvSpPr>
      <dsp:spPr>
        <a:xfrm>
          <a:off x="567696" y="769077"/>
          <a:ext cx="865212" cy="4326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latin typeface="Calibri" panose="020F0502020204030204" pitchFamily="34" charset="0"/>
              <a:cs typeface="Calibri" panose="020F0502020204030204" pitchFamily="34" charset="0"/>
            </a:rPr>
            <a:t>MODIFY</a:t>
          </a:r>
          <a:endParaRPr lang="en-US" sz="1400" kern="1200" dirty="0"/>
        </a:p>
      </dsp:txBody>
      <dsp:txXfrm>
        <a:off x="588814" y="790195"/>
        <a:ext cx="822976" cy="3903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F99A1-F150-4157-BF9E-5CA271C8C2EE}">
      <dsp:nvSpPr>
        <dsp:cNvPr id="0" name=""/>
        <dsp:cNvSpPr/>
      </dsp:nvSpPr>
      <dsp:spPr>
        <a:xfrm>
          <a:off x="3693" y="3287"/>
          <a:ext cx="9997810" cy="122114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High-risk ASCVD</a:t>
          </a:r>
        </a:p>
      </dsp:txBody>
      <dsp:txXfrm>
        <a:off x="39459" y="39053"/>
        <a:ext cx="9926278" cy="1149612"/>
      </dsp:txXfrm>
    </dsp:sp>
    <dsp:sp modelId="{CAB2F3A4-6482-434E-8B11-4716312DE55D}">
      <dsp:nvSpPr>
        <dsp:cNvPr id="0" name=""/>
        <dsp:cNvSpPr/>
      </dsp:nvSpPr>
      <dsp:spPr>
        <a:xfrm>
          <a:off x="3693" y="1402531"/>
          <a:ext cx="4797413" cy="1382213"/>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GLP-1 RA with </a:t>
          </a:r>
          <a:r>
            <a:rPr lang="en-US" sz="2800" u="sng" kern="1200" dirty="0">
              <a:latin typeface="Calibri" panose="020F0502020204030204" pitchFamily="34" charset="0"/>
              <a:cs typeface="Calibri" panose="020F0502020204030204" pitchFamily="34" charset="0"/>
            </a:rPr>
            <a:t>proven benefit</a:t>
          </a:r>
          <a:r>
            <a:rPr lang="en-US" sz="2800" kern="1200" dirty="0">
              <a:latin typeface="Calibri" panose="020F0502020204030204" pitchFamily="34" charset="0"/>
              <a:cs typeface="Calibri" panose="020F0502020204030204" pitchFamily="34" charset="0"/>
            </a:rPr>
            <a:t> (independent of metformin)</a:t>
          </a:r>
        </a:p>
      </dsp:txBody>
      <dsp:txXfrm>
        <a:off x="44177" y="1443015"/>
        <a:ext cx="4716445" cy="1301245"/>
      </dsp:txXfrm>
    </dsp:sp>
    <dsp:sp modelId="{B08FB1BE-E6C8-4F8C-A18C-A2D024ED19D5}">
      <dsp:nvSpPr>
        <dsp:cNvPr id="0" name=""/>
        <dsp:cNvSpPr/>
      </dsp:nvSpPr>
      <dsp:spPr>
        <a:xfrm>
          <a:off x="3693" y="2962845"/>
          <a:ext cx="4797413" cy="1382213"/>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dulaglutide, liraglutide, semaglutide (subc.)</a:t>
          </a:r>
        </a:p>
      </dsp:txBody>
      <dsp:txXfrm>
        <a:off x="44177" y="3003329"/>
        <a:ext cx="4716445" cy="1301245"/>
      </dsp:txXfrm>
    </dsp:sp>
    <dsp:sp modelId="{B67A82FA-0D12-4D1B-8443-4134C53C0C58}">
      <dsp:nvSpPr>
        <dsp:cNvPr id="0" name=""/>
        <dsp:cNvSpPr/>
      </dsp:nvSpPr>
      <dsp:spPr>
        <a:xfrm>
          <a:off x="5204089" y="1402531"/>
          <a:ext cx="4797413" cy="1382213"/>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SGLT2i with </a:t>
          </a:r>
          <a:r>
            <a:rPr lang="en-US" sz="2800" u="sng" kern="1200" dirty="0">
              <a:latin typeface="Calibri" panose="020F0502020204030204" pitchFamily="34" charset="0"/>
              <a:cs typeface="Calibri" panose="020F0502020204030204" pitchFamily="34" charset="0"/>
            </a:rPr>
            <a:t>proven benefit</a:t>
          </a:r>
          <a:r>
            <a:rPr lang="en-US" sz="2800" kern="1200" dirty="0">
              <a:latin typeface="Calibri" panose="020F0502020204030204" pitchFamily="34" charset="0"/>
              <a:cs typeface="Calibri" panose="020F0502020204030204" pitchFamily="34" charset="0"/>
            </a:rPr>
            <a:t> (independent of metformin)</a:t>
          </a:r>
        </a:p>
      </dsp:txBody>
      <dsp:txXfrm>
        <a:off x="5244573" y="1443015"/>
        <a:ext cx="4716445" cy="1301245"/>
      </dsp:txXfrm>
    </dsp:sp>
    <dsp:sp modelId="{1AA8916E-A035-40DE-BDEB-DE8B60A74A2B}">
      <dsp:nvSpPr>
        <dsp:cNvPr id="0" name=""/>
        <dsp:cNvSpPr/>
      </dsp:nvSpPr>
      <dsp:spPr>
        <a:xfrm>
          <a:off x="5204089" y="2962845"/>
          <a:ext cx="4797413" cy="1382213"/>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canagliflozin, empagliflozin </a:t>
          </a:r>
        </a:p>
      </dsp:txBody>
      <dsp:txXfrm>
        <a:off x="5244573" y="3003329"/>
        <a:ext cx="4716445" cy="13012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38F16-20CA-422C-8EC0-CD8CB8B50B64}">
      <dsp:nvSpPr>
        <dsp:cNvPr id="0" name=""/>
        <dsp:cNvSpPr/>
      </dsp:nvSpPr>
      <dsp:spPr>
        <a:xfrm>
          <a:off x="346472" y="-53284"/>
          <a:ext cx="1307660" cy="1307660"/>
        </a:xfrm>
        <a:prstGeom prst="circularArrow">
          <a:avLst>
            <a:gd name="adj1" fmla="val 5310"/>
            <a:gd name="adj2" fmla="val 343918"/>
            <a:gd name="adj3" fmla="val 12695751"/>
            <a:gd name="adj4" fmla="val 18075192"/>
            <a:gd name="adj5" fmla="val 6195"/>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40A4D-FACC-4BA2-94F1-B86D4B7A0217}">
      <dsp:nvSpPr>
        <dsp:cNvPr id="0" name=""/>
        <dsp:cNvSpPr/>
      </dsp:nvSpPr>
      <dsp:spPr>
        <a:xfrm>
          <a:off x="567696" y="0"/>
          <a:ext cx="865212" cy="4326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latin typeface="Calibri" panose="020F0502020204030204" pitchFamily="34" charset="0"/>
              <a:cs typeface="Calibri" panose="020F0502020204030204" pitchFamily="34" charset="0"/>
            </a:rPr>
            <a:t>REASSESS</a:t>
          </a:r>
          <a:endParaRPr lang="en-US" sz="1400" kern="1200" dirty="0"/>
        </a:p>
      </dsp:txBody>
      <dsp:txXfrm>
        <a:off x="588814" y="21118"/>
        <a:ext cx="822976" cy="390370"/>
      </dsp:txXfrm>
    </dsp:sp>
    <dsp:sp modelId="{9655BDA6-FF39-4736-B43D-43817E4EBCFF}">
      <dsp:nvSpPr>
        <dsp:cNvPr id="0" name=""/>
        <dsp:cNvSpPr/>
      </dsp:nvSpPr>
      <dsp:spPr>
        <a:xfrm>
          <a:off x="567696" y="769077"/>
          <a:ext cx="865212" cy="4326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latin typeface="Calibri" panose="020F0502020204030204" pitchFamily="34" charset="0"/>
              <a:cs typeface="Calibri" panose="020F0502020204030204" pitchFamily="34" charset="0"/>
            </a:rPr>
            <a:t>MODIFY</a:t>
          </a:r>
          <a:endParaRPr lang="en-US" sz="1400" kern="1200" dirty="0"/>
        </a:p>
      </dsp:txBody>
      <dsp:txXfrm>
        <a:off x="588814" y="790195"/>
        <a:ext cx="822976" cy="3903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F99A1-F150-4157-BF9E-5CA271C8C2EE}">
      <dsp:nvSpPr>
        <dsp:cNvPr id="0" name=""/>
        <dsp:cNvSpPr/>
      </dsp:nvSpPr>
      <dsp:spPr>
        <a:xfrm>
          <a:off x="4911" y="489"/>
          <a:ext cx="10048577" cy="1233208"/>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HF</a:t>
          </a:r>
        </a:p>
      </dsp:txBody>
      <dsp:txXfrm>
        <a:off x="41030" y="36608"/>
        <a:ext cx="9976339" cy="1160970"/>
      </dsp:txXfrm>
    </dsp:sp>
    <dsp:sp modelId="{8DCB1B38-4405-4BBF-9CBD-F22A30120409}">
      <dsp:nvSpPr>
        <dsp:cNvPr id="0" name=""/>
        <dsp:cNvSpPr/>
      </dsp:nvSpPr>
      <dsp:spPr>
        <a:xfrm>
          <a:off x="4911" y="1413020"/>
          <a:ext cx="10048577" cy="1395869"/>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SGLT2i</a:t>
          </a:r>
        </a:p>
      </dsp:txBody>
      <dsp:txXfrm>
        <a:off x="45795" y="1453904"/>
        <a:ext cx="9966809" cy="1314101"/>
      </dsp:txXfrm>
    </dsp:sp>
    <dsp:sp modelId="{129607AF-748A-4C65-81FA-8768ED196E5A}">
      <dsp:nvSpPr>
        <dsp:cNvPr id="0" name=""/>
        <dsp:cNvSpPr/>
      </dsp:nvSpPr>
      <dsp:spPr>
        <a:xfrm>
          <a:off x="4911" y="2988212"/>
          <a:ext cx="10048577" cy="1395869"/>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canagliflozin, dapagliflozin, empagliflozin, ertugliflozin</a:t>
          </a:r>
        </a:p>
      </dsp:txBody>
      <dsp:txXfrm>
        <a:off x="45795" y="3029096"/>
        <a:ext cx="9966809" cy="13141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38F16-20CA-422C-8EC0-CD8CB8B50B64}">
      <dsp:nvSpPr>
        <dsp:cNvPr id="0" name=""/>
        <dsp:cNvSpPr/>
      </dsp:nvSpPr>
      <dsp:spPr>
        <a:xfrm>
          <a:off x="346472" y="-53284"/>
          <a:ext cx="1307660" cy="1307660"/>
        </a:xfrm>
        <a:prstGeom prst="circularArrow">
          <a:avLst>
            <a:gd name="adj1" fmla="val 5310"/>
            <a:gd name="adj2" fmla="val 343918"/>
            <a:gd name="adj3" fmla="val 12695751"/>
            <a:gd name="adj4" fmla="val 18075192"/>
            <a:gd name="adj5" fmla="val 6195"/>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40A4D-FACC-4BA2-94F1-B86D4B7A0217}">
      <dsp:nvSpPr>
        <dsp:cNvPr id="0" name=""/>
        <dsp:cNvSpPr/>
      </dsp:nvSpPr>
      <dsp:spPr>
        <a:xfrm>
          <a:off x="567696" y="0"/>
          <a:ext cx="865212" cy="4326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latin typeface="Calibri" panose="020F0502020204030204" pitchFamily="34" charset="0"/>
              <a:cs typeface="Calibri" panose="020F0502020204030204" pitchFamily="34" charset="0"/>
            </a:rPr>
            <a:t>REASSESS</a:t>
          </a:r>
          <a:endParaRPr lang="en-US" sz="1400" kern="1200" dirty="0"/>
        </a:p>
      </dsp:txBody>
      <dsp:txXfrm>
        <a:off x="588814" y="21118"/>
        <a:ext cx="822976" cy="390370"/>
      </dsp:txXfrm>
    </dsp:sp>
    <dsp:sp modelId="{9655BDA6-FF39-4736-B43D-43817E4EBCFF}">
      <dsp:nvSpPr>
        <dsp:cNvPr id="0" name=""/>
        <dsp:cNvSpPr/>
      </dsp:nvSpPr>
      <dsp:spPr>
        <a:xfrm>
          <a:off x="567696" y="769077"/>
          <a:ext cx="865212" cy="4326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latin typeface="Calibri" panose="020F0502020204030204" pitchFamily="34" charset="0"/>
              <a:cs typeface="Calibri" panose="020F0502020204030204" pitchFamily="34" charset="0"/>
            </a:rPr>
            <a:t>MODIFY</a:t>
          </a:r>
          <a:endParaRPr lang="en-US" sz="1400" kern="1200" dirty="0"/>
        </a:p>
      </dsp:txBody>
      <dsp:txXfrm>
        <a:off x="588814" y="790195"/>
        <a:ext cx="822976" cy="3903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F99A1-F150-4157-BF9E-5CA271C8C2EE}">
      <dsp:nvSpPr>
        <dsp:cNvPr id="0" name=""/>
        <dsp:cNvSpPr/>
      </dsp:nvSpPr>
      <dsp:spPr>
        <a:xfrm>
          <a:off x="4677" y="1931"/>
          <a:ext cx="9990482" cy="797058"/>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CKD</a:t>
          </a:r>
        </a:p>
      </dsp:txBody>
      <dsp:txXfrm>
        <a:off x="28022" y="25276"/>
        <a:ext cx="9943792" cy="750368"/>
      </dsp:txXfrm>
    </dsp:sp>
    <dsp:sp modelId="{EDAB3578-CE69-43FF-9BE0-2B19C607B2A9}">
      <dsp:nvSpPr>
        <dsp:cNvPr id="0" name=""/>
        <dsp:cNvSpPr/>
      </dsp:nvSpPr>
      <dsp:spPr>
        <a:xfrm>
          <a:off x="14429" y="950471"/>
          <a:ext cx="9970979" cy="740456"/>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Maximally tolerated ACE inhibitor or ARB</a:t>
          </a:r>
        </a:p>
      </dsp:txBody>
      <dsp:txXfrm>
        <a:off x="36116" y="972158"/>
        <a:ext cx="9927605" cy="697082"/>
      </dsp:txXfrm>
    </dsp:sp>
    <dsp:sp modelId="{665978C5-CB5B-4569-868C-502054503CC4}">
      <dsp:nvSpPr>
        <dsp:cNvPr id="0" name=""/>
        <dsp:cNvSpPr/>
      </dsp:nvSpPr>
      <dsp:spPr>
        <a:xfrm>
          <a:off x="14429" y="1842410"/>
          <a:ext cx="4882947" cy="117626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u="sng" kern="1200" dirty="0">
              <a:latin typeface="Calibri" panose="020F0502020204030204" pitchFamily="34" charset="0"/>
              <a:cs typeface="Calibri" panose="020F0502020204030204" pitchFamily="34" charset="0"/>
            </a:rPr>
            <a:t>Preferably</a:t>
          </a:r>
          <a:r>
            <a:rPr lang="en-US" sz="2100" b="0" kern="1200" dirty="0">
              <a:latin typeface="Calibri" panose="020F0502020204030204" pitchFamily="34" charset="0"/>
              <a:cs typeface="Calibri" panose="020F0502020204030204" pitchFamily="34" charset="0"/>
            </a:rPr>
            <a:t> SGLT2i with </a:t>
          </a:r>
          <a:r>
            <a:rPr lang="en-US" sz="2100" b="0" u="sng" kern="1200" dirty="0">
              <a:latin typeface="Calibri" panose="020F0502020204030204" pitchFamily="34" charset="0"/>
              <a:cs typeface="Calibri" panose="020F0502020204030204" pitchFamily="34" charset="0"/>
            </a:rPr>
            <a:t>primary evidence</a:t>
          </a:r>
          <a:r>
            <a:rPr lang="en-US" sz="2100" b="0" kern="1200" dirty="0">
              <a:latin typeface="Calibri" panose="020F0502020204030204" pitchFamily="34" charset="0"/>
              <a:cs typeface="Calibri" panose="020F0502020204030204" pitchFamily="34" charset="0"/>
            </a:rPr>
            <a:t> (eGFR &gt; 20 mL/min/1.73 m</a:t>
          </a:r>
          <a:r>
            <a:rPr lang="en-US" sz="2100" b="0" kern="1200" baseline="30000" dirty="0">
              <a:latin typeface="Calibri" panose="020F0502020204030204" pitchFamily="34" charset="0"/>
              <a:cs typeface="Calibri" panose="020F0502020204030204" pitchFamily="34" charset="0"/>
            </a:rPr>
            <a:t>2</a:t>
          </a:r>
          <a:r>
            <a:rPr lang="en-US" sz="2100" b="0" kern="1200" dirty="0">
              <a:latin typeface="Calibri" panose="020F0502020204030204" pitchFamily="34" charset="0"/>
              <a:cs typeface="Calibri" panose="020F0502020204030204" pitchFamily="34" charset="0"/>
            </a:rPr>
            <a:t> and continue until initiation of dialysis or transplantation)</a:t>
          </a:r>
          <a:endParaRPr lang="en-US" sz="2100" kern="1200" dirty="0">
            <a:latin typeface="Calibri" panose="020F0502020204030204" pitchFamily="34" charset="0"/>
            <a:cs typeface="Calibri" panose="020F0502020204030204" pitchFamily="34" charset="0"/>
          </a:endParaRPr>
        </a:p>
      </dsp:txBody>
      <dsp:txXfrm>
        <a:off x="48881" y="1876862"/>
        <a:ext cx="4814043" cy="1107357"/>
      </dsp:txXfrm>
    </dsp:sp>
    <dsp:sp modelId="{3A277122-F284-448C-AFC5-3461B457AB73}">
      <dsp:nvSpPr>
        <dsp:cNvPr id="0" name=""/>
        <dsp:cNvSpPr/>
      </dsp:nvSpPr>
      <dsp:spPr>
        <a:xfrm>
          <a:off x="14429" y="3170154"/>
          <a:ext cx="4882947" cy="117626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Calibri" panose="020F0502020204030204" pitchFamily="34" charset="0"/>
              <a:cs typeface="Calibri" panose="020F0502020204030204" pitchFamily="34" charset="0"/>
            </a:rPr>
            <a:t>canagliflozin, dapagliflozin, empagliflozin</a:t>
          </a:r>
        </a:p>
      </dsp:txBody>
      <dsp:txXfrm>
        <a:off x="48881" y="3204606"/>
        <a:ext cx="4814043" cy="1107357"/>
      </dsp:txXfrm>
    </dsp:sp>
    <dsp:sp modelId="{FC4E9570-9DB5-4DE6-A86F-C0325AD89E6B}">
      <dsp:nvSpPr>
        <dsp:cNvPr id="0" name=""/>
        <dsp:cNvSpPr/>
      </dsp:nvSpPr>
      <dsp:spPr>
        <a:xfrm>
          <a:off x="5102460" y="1842410"/>
          <a:ext cx="4882947" cy="117626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GLP-1 RA with </a:t>
          </a:r>
          <a:r>
            <a:rPr lang="en-US" sz="2100" u="sng" kern="1200" dirty="0">
              <a:latin typeface="Calibri" panose="020F0502020204030204" pitchFamily="34" charset="0"/>
              <a:cs typeface="Calibri" panose="020F0502020204030204" pitchFamily="34" charset="0"/>
            </a:rPr>
            <a:t>proven CVD benefit</a:t>
          </a:r>
          <a:r>
            <a:rPr lang="en-US" sz="2100" kern="1200" dirty="0">
              <a:latin typeface="Calibri" panose="020F0502020204030204" pitchFamily="34" charset="0"/>
              <a:cs typeface="Calibri" panose="020F0502020204030204" pitchFamily="34" charset="0"/>
            </a:rPr>
            <a:t> if SGLT2i contraindicated or not tolerated</a:t>
          </a:r>
        </a:p>
      </dsp:txBody>
      <dsp:txXfrm>
        <a:off x="5136912" y="1876862"/>
        <a:ext cx="4814043" cy="1107357"/>
      </dsp:txXfrm>
    </dsp:sp>
    <dsp:sp modelId="{48C6912C-AC0C-434F-B37D-82024656A719}">
      <dsp:nvSpPr>
        <dsp:cNvPr id="0" name=""/>
        <dsp:cNvSpPr/>
      </dsp:nvSpPr>
      <dsp:spPr>
        <a:xfrm>
          <a:off x="5102460" y="3170154"/>
          <a:ext cx="4882947" cy="117626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Calibri" panose="020F0502020204030204" pitchFamily="34" charset="0"/>
              <a:cs typeface="Calibri" panose="020F0502020204030204" pitchFamily="34" charset="0"/>
            </a:rPr>
            <a:t>dulaglutide, liraglutide, semaglutide (subc.)</a:t>
          </a:r>
        </a:p>
      </dsp:txBody>
      <dsp:txXfrm>
        <a:off x="5136912" y="3204606"/>
        <a:ext cx="4814043" cy="110735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38F16-20CA-422C-8EC0-CD8CB8B50B64}">
      <dsp:nvSpPr>
        <dsp:cNvPr id="0" name=""/>
        <dsp:cNvSpPr/>
      </dsp:nvSpPr>
      <dsp:spPr>
        <a:xfrm>
          <a:off x="346472" y="-53284"/>
          <a:ext cx="1307660" cy="1307660"/>
        </a:xfrm>
        <a:prstGeom prst="circularArrow">
          <a:avLst>
            <a:gd name="adj1" fmla="val 5310"/>
            <a:gd name="adj2" fmla="val 343918"/>
            <a:gd name="adj3" fmla="val 12695751"/>
            <a:gd name="adj4" fmla="val 18075192"/>
            <a:gd name="adj5" fmla="val 6195"/>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40A4D-FACC-4BA2-94F1-B86D4B7A0217}">
      <dsp:nvSpPr>
        <dsp:cNvPr id="0" name=""/>
        <dsp:cNvSpPr/>
      </dsp:nvSpPr>
      <dsp:spPr>
        <a:xfrm>
          <a:off x="567696" y="0"/>
          <a:ext cx="865212" cy="4326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latin typeface="Calibri" panose="020F0502020204030204" pitchFamily="34" charset="0"/>
              <a:cs typeface="Calibri" panose="020F0502020204030204" pitchFamily="34" charset="0"/>
            </a:rPr>
            <a:t>REASSESS</a:t>
          </a:r>
          <a:endParaRPr lang="en-US" sz="1400" kern="1200" dirty="0"/>
        </a:p>
      </dsp:txBody>
      <dsp:txXfrm>
        <a:off x="588814" y="21118"/>
        <a:ext cx="822976" cy="390370"/>
      </dsp:txXfrm>
    </dsp:sp>
    <dsp:sp modelId="{9655BDA6-FF39-4736-B43D-43817E4EBCFF}">
      <dsp:nvSpPr>
        <dsp:cNvPr id="0" name=""/>
        <dsp:cNvSpPr/>
      </dsp:nvSpPr>
      <dsp:spPr>
        <a:xfrm>
          <a:off x="567696" y="769077"/>
          <a:ext cx="865212" cy="4326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latin typeface="Calibri" panose="020F0502020204030204" pitchFamily="34" charset="0"/>
              <a:cs typeface="Calibri" panose="020F0502020204030204" pitchFamily="34" charset="0"/>
            </a:rPr>
            <a:t>MODIFY</a:t>
          </a:r>
          <a:endParaRPr lang="en-US" sz="1400" kern="1200" dirty="0"/>
        </a:p>
      </dsp:txBody>
      <dsp:txXfrm>
        <a:off x="588814" y="790195"/>
        <a:ext cx="822976" cy="39037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F99A1-F150-4157-BF9E-5CA271C8C2EE}">
      <dsp:nvSpPr>
        <dsp:cNvPr id="0" name=""/>
        <dsp:cNvSpPr/>
      </dsp:nvSpPr>
      <dsp:spPr>
        <a:xfrm>
          <a:off x="3586" y="1714"/>
          <a:ext cx="9972117" cy="153191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Person-centered approach that provides efficacy towards achievement and maintenance of desired goals</a:t>
          </a:r>
        </a:p>
      </dsp:txBody>
      <dsp:txXfrm>
        <a:off x="48454" y="46582"/>
        <a:ext cx="9882381" cy="1442175"/>
      </dsp:txXfrm>
    </dsp:sp>
    <dsp:sp modelId="{BDD6E651-529A-49B4-AD1E-E1F63007C969}">
      <dsp:nvSpPr>
        <dsp:cNvPr id="0" name=""/>
        <dsp:cNvSpPr/>
      </dsp:nvSpPr>
      <dsp:spPr>
        <a:xfrm>
          <a:off x="3586" y="1853976"/>
          <a:ext cx="3147764" cy="2492655"/>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latin typeface="Calibri" panose="020F0502020204030204" pitchFamily="34" charset="0"/>
              <a:cs typeface="Calibri" panose="020F0502020204030204" pitchFamily="34" charset="0"/>
            </a:rPr>
            <a:t>Consider </a:t>
          </a:r>
          <a:r>
            <a:rPr lang="en-US" sz="2600" b="0" i="1" kern="1200" dirty="0">
              <a:latin typeface="Calibri" panose="020F0502020204030204" pitchFamily="34" charset="0"/>
              <a:cs typeface="Calibri" panose="020F0502020204030204" pitchFamily="34" charset="0"/>
            </a:rPr>
            <a:t>metformin</a:t>
          </a:r>
          <a:r>
            <a:rPr lang="en-US" sz="2600" b="0" kern="1200" dirty="0">
              <a:latin typeface="Calibri" panose="020F0502020204030204" pitchFamily="34" charset="0"/>
              <a:cs typeface="Calibri" panose="020F0502020204030204" pitchFamily="34" charset="0"/>
            </a:rPr>
            <a:t> or </a:t>
          </a:r>
          <a:r>
            <a:rPr lang="en-US" sz="2600" b="0" i="1" kern="1200" dirty="0">
              <a:latin typeface="Calibri" panose="020F0502020204030204" pitchFamily="34" charset="0"/>
              <a:cs typeface="Calibri" panose="020F0502020204030204" pitchFamily="34" charset="0"/>
            </a:rPr>
            <a:t>combination therapy</a:t>
          </a:r>
          <a:r>
            <a:rPr lang="en-US" sz="2600" b="0" kern="1200" dirty="0">
              <a:latin typeface="Calibri" panose="020F0502020204030204" pitchFamily="34" charset="0"/>
              <a:cs typeface="Calibri" panose="020F0502020204030204" pitchFamily="34" charset="0"/>
            </a:rPr>
            <a:t> with </a:t>
          </a:r>
          <a:r>
            <a:rPr lang="en-US" sz="2600" b="0" u="sng" kern="1200" dirty="0">
              <a:latin typeface="Calibri" panose="020F0502020204030204" pitchFamily="34" charset="0"/>
              <a:cs typeface="Calibri" panose="020F0502020204030204" pitchFamily="34" charset="0"/>
            </a:rPr>
            <a:t>adequate efficacy</a:t>
          </a:r>
          <a:r>
            <a:rPr lang="en-US" sz="2600" b="0" kern="1200" dirty="0">
              <a:latin typeface="Calibri" panose="020F0502020204030204" pitchFamily="34" charset="0"/>
              <a:cs typeface="Calibri" panose="020F0502020204030204" pitchFamily="34" charset="0"/>
            </a:rPr>
            <a:t>.</a:t>
          </a:r>
        </a:p>
      </dsp:txBody>
      <dsp:txXfrm>
        <a:off x="76593" y="1926983"/>
        <a:ext cx="3001750" cy="2346641"/>
      </dsp:txXfrm>
    </dsp:sp>
    <dsp:sp modelId="{506ACDF8-2746-49D7-8DAE-C0324F508150}">
      <dsp:nvSpPr>
        <dsp:cNvPr id="0" name=""/>
        <dsp:cNvSpPr/>
      </dsp:nvSpPr>
      <dsp:spPr>
        <a:xfrm>
          <a:off x="3415762" y="1853976"/>
          <a:ext cx="3147764" cy="2492655"/>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latin typeface="Calibri" panose="020F0502020204030204" pitchFamily="34" charset="0"/>
              <a:cs typeface="Calibri" panose="020F0502020204030204" pitchFamily="34" charset="0"/>
            </a:rPr>
            <a:t>Consider avoidance of hypoglycemia in high-risk individuals.</a:t>
          </a:r>
        </a:p>
      </dsp:txBody>
      <dsp:txXfrm>
        <a:off x="3488769" y="1926983"/>
        <a:ext cx="3001750" cy="2346641"/>
      </dsp:txXfrm>
    </dsp:sp>
    <dsp:sp modelId="{311ED5B6-EC60-4FB8-9C25-796CD87A75E5}">
      <dsp:nvSpPr>
        <dsp:cNvPr id="0" name=""/>
        <dsp:cNvSpPr/>
      </dsp:nvSpPr>
      <dsp:spPr>
        <a:xfrm>
          <a:off x="6827939" y="1853976"/>
          <a:ext cx="3147764" cy="2492655"/>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latin typeface="Calibri" panose="020F0502020204030204" pitchFamily="34" charset="0"/>
              <a:cs typeface="Calibri" panose="020F0502020204030204" pitchFamily="34" charset="0"/>
            </a:rPr>
            <a:t>Higher efficacy approaches have greater likelihood of achieving glycemic goals.</a:t>
          </a:r>
        </a:p>
      </dsp:txBody>
      <dsp:txXfrm>
        <a:off x="6900946" y="1926983"/>
        <a:ext cx="3001750" cy="2346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1CD8B-A043-41E8-9BE6-98FA72F675FB}">
      <dsp:nvSpPr>
        <dsp:cNvPr id="0" name=""/>
        <dsp:cNvSpPr/>
      </dsp:nvSpPr>
      <dsp:spPr>
        <a:xfrm>
          <a:off x="3190082" y="0"/>
          <a:ext cx="1569328" cy="78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mj-lt"/>
            <a:buNone/>
          </a:pPr>
          <a:r>
            <a:rPr lang="en-US" sz="1600" b="1" kern="1200" dirty="0">
              <a:latin typeface="Calibri" panose="020F0502020204030204" pitchFamily="34" charset="0"/>
              <a:cs typeface="Calibri" panose="020F0502020204030204" pitchFamily="34" charset="0"/>
            </a:rPr>
            <a:t>Assess key person characteristics.</a:t>
          </a:r>
          <a:endParaRPr lang="en-US" sz="1600" b="1" kern="1200" dirty="0"/>
        </a:p>
      </dsp:txBody>
      <dsp:txXfrm>
        <a:off x="3190082" y="0"/>
        <a:ext cx="1569328" cy="787689"/>
      </dsp:txXfrm>
    </dsp:sp>
    <dsp:sp modelId="{B06FE4A9-7A88-434C-B78F-5885654F5603}">
      <dsp:nvSpPr>
        <dsp:cNvPr id="0" name=""/>
        <dsp:cNvSpPr/>
      </dsp:nvSpPr>
      <dsp:spPr>
        <a:xfrm>
          <a:off x="692895" y="-446707"/>
          <a:ext cx="4078686" cy="4078686"/>
        </a:xfrm>
        <a:prstGeom prst="circularArrow">
          <a:avLst>
            <a:gd name="adj1" fmla="val 3766"/>
            <a:gd name="adj2" fmla="val 234986"/>
            <a:gd name="adj3" fmla="val 20774169"/>
            <a:gd name="adj4" fmla="val 20072798"/>
            <a:gd name="adj5" fmla="val 4394"/>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1D264F-9CF5-4B6F-899B-F66764697EDC}">
      <dsp:nvSpPr>
        <dsp:cNvPr id="0" name=""/>
        <dsp:cNvSpPr/>
      </dsp:nvSpPr>
      <dsp:spPr>
        <a:xfrm>
          <a:off x="3803829" y="1272315"/>
          <a:ext cx="1822610" cy="78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Consider specific factors that impact choice of treatment.</a:t>
          </a:r>
        </a:p>
      </dsp:txBody>
      <dsp:txXfrm>
        <a:off x="3803829" y="1272315"/>
        <a:ext cx="1822610" cy="787689"/>
      </dsp:txXfrm>
    </dsp:sp>
    <dsp:sp modelId="{D6E6143D-AAAE-490B-A712-CB1280995525}">
      <dsp:nvSpPr>
        <dsp:cNvPr id="0" name=""/>
        <dsp:cNvSpPr/>
      </dsp:nvSpPr>
      <dsp:spPr>
        <a:xfrm>
          <a:off x="849806" y="43585"/>
          <a:ext cx="4078686" cy="4078686"/>
        </a:xfrm>
        <a:prstGeom prst="circularArrow">
          <a:avLst>
            <a:gd name="adj1" fmla="val 3766"/>
            <a:gd name="adj2" fmla="val 234986"/>
            <a:gd name="adj3" fmla="val 1229408"/>
            <a:gd name="adj4" fmla="val 21557921"/>
            <a:gd name="adj5" fmla="val 4394"/>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A114D-8C45-42D3-B455-2EE7DD4A263D}">
      <dsp:nvSpPr>
        <dsp:cNvPr id="0" name=""/>
        <dsp:cNvSpPr/>
      </dsp:nvSpPr>
      <dsp:spPr>
        <a:xfrm>
          <a:off x="3327231" y="2856845"/>
          <a:ext cx="2052489" cy="78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Utilize SDM to create a management plan.</a:t>
          </a:r>
        </a:p>
      </dsp:txBody>
      <dsp:txXfrm>
        <a:off x="3327231" y="2856845"/>
        <a:ext cx="2052489" cy="787689"/>
      </dsp:txXfrm>
    </dsp:sp>
    <dsp:sp modelId="{9BCE0B81-0319-40E1-9A80-0AE5CEE7E21C}">
      <dsp:nvSpPr>
        <dsp:cNvPr id="0" name=""/>
        <dsp:cNvSpPr/>
      </dsp:nvSpPr>
      <dsp:spPr>
        <a:xfrm>
          <a:off x="849806" y="43585"/>
          <a:ext cx="4078686" cy="4078686"/>
        </a:xfrm>
        <a:prstGeom prst="circularArrow">
          <a:avLst>
            <a:gd name="adj1" fmla="val 3766"/>
            <a:gd name="adj2" fmla="val 234986"/>
            <a:gd name="adj3" fmla="val 3825716"/>
            <a:gd name="adj4" fmla="val 3389284"/>
            <a:gd name="adj5" fmla="val 4394"/>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35BCE3-4276-4D48-B089-F97D423E46A9}">
      <dsp:nvSpPr>
        <dsp:cNvPr id="0" name=""/>
        <dsp:cNvSpPr/>
      </dsp:nvSpPr>
      <dsp:spPr>
        <a:xfrm>
          <a:off x="2177795" y="3562028"/>
          <a:ext cx="1422708" cy="78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Agree on management plan.</a:t>
          </a:r>
        </a:p>
      </dsp:txBody>
      <dsp:txXfrm>
        <a:off x="2177795" y="3562028"/>
        <a:ext cx="1422708" cy="787689"/>
      </dsp:txXfrm>
    </dsp:sp>
    <dsp:sp modelId="{4C059FF0-D0B7-4FC3-A21E-1EFF688E1E8F}">
      <dsp:nvSpPr>
        <dsp:cNvPr id="0" name=""/>
        <dsp:cNvSpPr/>
      </dsp:nvSpPr>
      <dsp:spPr>
        <a:xfrm>
          <a:off x="849806" y="43585"/>
          <a:ext cx="4078686" cy="4078686"/>
        </a:xfrm>
        <a:prstGeom prst="circularArrow">
          <a:avLst>
            <a:gd name="adj1" fmla="val 3766"/>
            <a:gd name="adj2" fmla="val 234986"/>
            <a:gd name="adj3" fmla="val 7175730"/>
            <a:gd name="adj4" fmla="val 6739298"/>
            <a:gd name="adj5" fmla="val 4394"/>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7D2852-CF81-498A-BD77-5D14A495AB19}">
      <dsp:nvSpPr>
        <dsp:cNvPr id="0" name=""/>
        <dsp:cNvSpPr/>
      </dsp:nvSpPr>
      <dsp:spPr>
        <a:xfrm>
          <a:off x="766488" y="2856845"/>
          <a:ext cx="1316669" cy="78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Implement management plan.</a:t>
          </a:r>
        </a:p>
      </dsp:txBody>
      <dsp:txXfrm>
        <a:off x="766488" y="2856845"/>
        <a:ext cx="1316669" cy="787689"/>
      </dsp:txXfrm>
    </dsp:sp>
    <dsp:sp modelId="{6253BEA9-155D-4697-B709-7F300121CDE0}">
      <dsp:nvSpPr>
        <dsp:cNvPr id="0" name=""/>
        <dsp:cNvSpPr/>
      </dsp:nvSpPr>
      <dsp:spPr>
        <a:xfrm>
          <a:off x="849806" y="43585"/>
          <a:ext cx="4078686" cy="4078686"/>
        </a:xfrm>
        <a:prstGeom prst="circularArrow">
          <a:avLst>
            <a:gd name="adj1" fmla="val 3766"/>
            <a:gd name="adj2" fmla="val 234986"/>
            <a:gd name="adj3" fmla="val 10607093"/>
            <a:gd name="adj4" fmla="val 9335606"/>
            <a:gd name="adj5" fmla="val 4394"/>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9444B-F6DD-4867-B841-72DB740433CE}">
      <dsp:nvSpPr>
        <dsp:cNvPr id="0" name=""/>
        <dsp:cNvSpPr/>
      </dsp:nvSpPr>
      <dsp:spPr>
        <a:xfrm>
          <a:off x="134943" y="1272315"/>
          <a:ext cx="1856441" cy="78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Provide ongoing support and monitoring.</a:t>
          </a:r>
        </a:p>
      </dsp:txBody>
      <dsp:txXfrm>
        <a:off x="134943" y="1272315"/>
        <a:ext cx="1856441" cy="787689"/>
      </dsp:txXfrm>
    </dsp:sp>
    <dsp:sp modelId="{48BFAFFF-58F9-44EC-A573-5F7C0BFB6FA7}">
      <dsp:nvSpPr>
        <dsp:cNvPr id="0" name=""/>
        <dsp:cNvSpPr/>
      </dsp:nvSpPr>
      <dsp:spPr>
        <a:xfrm>
          <a:off x="920801" y="-124913"/>
          <a:ext cx="4078686" cy="4078686"/>
        </a:xfrm>
        <a:prstGeom prst="circularArrow">
          <a:avLst>
            <a:gd name="adj1" fmla="val 3766"/>
            <a:gd name="adj2" fmla="val 234986"/>
            <a:gd name="adj3" fmla="val 12780310"/>
            <a:gd name="adj4" fmla="val 12002988"/>
            <a:gd name="adj5" fmla="val 4394"/>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CE5AF-314F-4063-BBF3-4C00832DAD86}">
      <dsp:nvSpPr>
        <dsp:cNvPr id="0" name=""/>
        <dsp:cNvSpPr/>
      </dsp:nvSpPr>
      <dsp:spPr>
        <a:xfrm>
          <a:off x="1138456" y="1622"/>
          <a:ext cx="1646254" cy="78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Review and agree on management plan.</a:t>
          </a:r>
        </a:p>
      </dsp:txBody>
      <dsp:txXfrm>
        <a:off x="1138456" y="1622"/>
        <a:ext cx="1646254" cy="787689"/>
      </dsp:txXfrm>
    </dsp:sp>
    <dsp:sp modelId="{42E24772-3BBD-4876-ACFE-20BF02C1B6E0}">
      <dsp:nvSpPr>
        <dsp:cNvPr id="0" name=""/>
        <dsp:cNvSpPr/>
      </dsp:nvSpPr>
      <dsp:spPr>
        <a:xfrm>
          <a:off x="1043516" y="-70395"/>
          <a:ext cx="4454496" cy="4078686"/>
        </a:xfrm>
        <a:prstGeom prst="circularArrow">
          <a:avLst>
            <a:gd name="adj1" fmla="val 3766"/>
            <a:gd name="adj2" fmla="val 234986"/>
            <a:gd name="adj3" fmla="val 15816879"/>
            <a:gd name="adj4" fmla="val 15297531"/>
            <a:gd name="adj5" fmla="val 4394"/>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38F16-20CA-422C-8EC0-CD8CB8B50B64}">
      <dsp:nvSpPr>
        <dsp:cNvPr id="0" name=""/>
        <dsp:cNvSpPr/>
      </dsp:nvSpPr>
      <dsp:spPr>
        <a:xfrm>
          <a:off x="346472" y="-53284"/>
          <a:ext cx="1307660" cy="1307660"/>
        </a:xfrm>
        <a:prstGeom prst="circularArrow">
          <a:avLst>
            <a:gd name="adj1" fmla="val 5310"/>
            <a:gd name="adj2" fmla="val 343918"/>
            <a:gd name="adj3" fmla="val 12695751"/>
            <a:gd name="adj4" fmla="val 18075192"/>
            <a:gd name="adj5" fmla="val 6195"/>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40A4D-FACC-4BA2-94F1-B86D4B7A0217}">
      <dsp:nvSpPr>
        <dsp:cNvPr id="0" name=""/>
        <dsp:cNvSpPr/>
      </dsp:nvSpPr>
      <dsp:spPr>
        <a:xfrm>
          <a:off x="567696" y="0"/>
          <a:ext cx="865212" cy="4326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latin typeface="Calibri" panose="020F0502020204030204" pitchFamily="34" charset="0"/>
              <a:cs typeface="Calibri" panose="020F0502020204030204" pitchFamily="34" charset="0"/>
            </a:rPr>
            <a:t>REASSESS</a:t>
          </a:r>
          <a:endParaRPr lang="en-US" sz="1400" kern="1200" dirty="0"/>
        </a:p>
      </dsp:txBody>
      <dsp:txXfrm>
        <a:off x="588814" y="21118"/>
        <a:ext cx="822976" cy="390370"/>
      </dsp:txXfrm>
    </dsp:sp>
    <dsp:sp modelId="{9655BDA6-FF39-4736-B43D-43817E4EBCFF}">
      <dsp:nvSpPr>
        <dsp:cNvPr id="0" name=""/>
        <dsp:cNvSpPr/>
      </dsp:nvSpPr>
      <dsp:spPr>
        <a:xfrm>
          <a:off x="567696" y="769077"/>
          <a:ext cx="865212" cy="4326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latin typeface="Calibri" panose="020F0502020204030204" pitchFamily="34" charset="0"/>
              <a:cs typeface="Calibri" panose="020F0502020204030204" pitchFamily="34" charset="0"/>
            </a:rPr>
            <a:t>MODIFY</a:t>
          </a:r>
          <a:endParaRPr lang="en-US" sz="1400" kern="1200" dirty="0"/>
        </a:p>
      </dsp:txBody>
      <dsp:txXfrm>
        <a:off x="588814" y="790195"/>
        <a:ext cx="822976" cy="39037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F99A1-F150-4157-BF9E-5CA271C8C2EE}">
      <dsp:nvSpPr>
        <dsp:cNvPr id="0" name=""/>
        <dsp:cNvSpPr/>
      </dsp:nvSpPr>
      <dsp:spPr>
        <a:xfrm>
          <a:off x="8098" y="2119"/>
          <a:ext cx="7433636" cy="156288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Calibri" panose="020F0502020204030204" pitchFamily="34" charset="0"/>
              <a:cs typeface="Calibri" panose="020F0502020204030204" pitchFamily="34" charset="0"/>
            </a:rPr>
            <a:t>Achievement and maintenance of individualized goals</a:t>
          </a:r>
        </a:p>
      </dsp:txBody>
      <dsp:txXfrm>
        <a:off x="53873" y="47894"/>
        <a:ext cx="7342086" cy="1471337"/>
      </dsp:txXfrm>
    </dsp:sp>
    <dsp:sp modelId="{55C8F268-70AF-41C1-966A-E1DF41C7C761}">
      <dsp:nvSpPr>
        <dsp:cNvPr id="0" name=""/>
        <dsp:cNvSpPr/>
      </dsp:nvSpPr>
      <dsp:spPr>
        <a:xfrm>
          <a:off x="0" y="1798173"/>
          <a:ext cx="1761555" cy="254944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Lifestyle advice</a:t>
          </a:r>
        </a:p>
      </dsp:txBody>
      <dsp:txXfrm>
        <a:off x="51594" y="1849767"/>
        <a:ext cx="1658367" cy="2446253"/>
      </dsp:txXfrm>
    </dsp:sp>
    <dsp:sp modelId="{4C9E2B86-EAD9-4FDF-8E41-FA4D20662B26}">
      <dsp:nvSpPr>
        <dsp:cNvPr id="0" name=""/>
        <dsp:cNvSpPr/>
      </dsp:nvSpPr>
      <dsp:spPr>
        <a:xfrm>
          <a:off x="1881796" y="1798173"/>
          <a:ext cx="1761555" cy="254944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Evidence-based program</a:t>
          </a:r>
        </a:p>
      </dsp:txBody>
      <dsp:txXfrm>
        <a:off x="1933390" y="1849767"/>
        <a:ext cx="1658367" cy="2446253"/>
      </dsp:txXfrm>
    </dsp:sp>
    <dsp:sp modelId="{7B2A2F87-FB80-4865-BAC1-D9836C43A8B4}">
      <dsp:nvSpPr>
        <dsp:cNvPr id="0" name=""/>
        <dsp:cNvSpPr/>
      </dsp:nvSpPr>
      <dsp:spPr>
        <a:xfrm>
          <a:off x="3787067" y="1793166"/>
          <a:ext cx="1761555" cy="254944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Pharmaco-therapy</a:t>
          </a:r>
        </a:p>
      </dsp:txBody>
      <dsp:txXfrm>
        <a:off x="3838661" y="1844760"/>
        <a:ext cx="1658367" cy="2446253"/>
      </dsp:txXfrm>
    </dsp:sp>
    <dsp:sp modelId="{8B57448C-BD40-40A0-B9F6-996434AC9772}">
      <dsp:nvSpPr>
        <dsp:cNvPr id="0" name=""/>
        <dsp:cNvSpPr/>
      </dsp:nvSpPr>
      <dsp:spPr>
        <a:xfrm>
          <a:off x="5672924" y="1793166"/>
          <a:ext cx="1761555" cy="254944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Metabolic surgery</a:t>
          </a:r>
        </a:p>
      </dsp:txBody>
      <dsp:txXfrm>
        <a:off x="5724518" y="1844760"/>
        <a:ext cx="1658367" cy="2446253"/>
      </dsp:txXfrm>
    </dsp:sp>
    <dsp:sp modelId="{5DFDF4E3-E5FE-454B-97FE-343F4CAAB70D}">
      <dsp:nvSpPr>
        <dsp:cNvPr id="0" name=""/>
        <dsp:cNvSpPr/>
      </dsp:nvSpPr>
      <dsp:spPr>
        <a:xfrm>
          <a:off x="7690580" y="544"/>
          <a:ext cx="2306294" cy="434410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Calibri" panose="020F0502020204030204" pitchFamily="34" charset="0"/>
              <a:cs typeface="Calibri" panose="020F0502020204030204" pitchFamily="34" charset="0"/>
            </a:rPr>
            <a:t>Consider </a:t>
          </a:r>
          <a:r>
            <a:rPr lang="en-US" sz="3500" b="1" u="sng" kern="1200" dirty="0">
              <a:latin typeface="Calibri" panose="020F0502020204030204" pitchFamily="34" charset="0"/>
              <a:cs typeface="Calibri" panose="020F0502020204030204" pitchFamily="34" charset="0"/>
            </a:rPr>
            <a:t>efficacy</a:t>
          </a:r>
          <a:r>
            <a:rPr lang="en-US" sz="3500" kern="1200" dirty="0">
              <a:latin typeface="Calibri" panose="020F0502020204030204" pitchFamily="34" charset="0"/>
              <a:cs typeface="Calibri" panose="020F0502020204030204" pitchFamily="34" charset="0"/>
            </a:rPr>
            <a:t> on weight when choosing glucose-lowering therapies. </a:t>
          </a:r>
        </a:p>
      </dsp:txBody>
      <dsp:txXfrm>
        <a:off x="7758129" y="68093"/>
        <a:ext cx="2171196" cy="420900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38F16-20CA-422C-8EC0-CD8CB8B50B64}">
      <dsp:nvSpPr>
        <dsp:cNvPr id="0" name=""/>
        <dsp:cNvSpPr/>
      </dsp:nvSpPr>
      <dsp:spPr>
        <a:xfrm>
          <a:off x="346472" y="-53284"/>
          <a:ext cx="1307660" cy="1307660"/>
        </a:xfrm>
        <a:prstGeom prst="circularArrow">
          <a:avLst>
            <a:gd name="adj1" fmla="val 5310"/>
            <a:gd name="adj2" fmla="val 343918"/>
            <a:gd name="adj3" fmla="val 12695751"/>
            <a:gd name="adj4" fmla="val 18075192"/>
            <a:gd name="adj5" fmla="val 6195"/>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40A4D-FACC-4BA2-94F1-B86D4B7A0217}">
      <dsp:nvSpPr>
        <dsp:cNvPr id="0" name=""/>
        <dsp:cNvSpPr/>
      </dsp:nvSpPr>
      <dsp:spPr>
        <a:xfrm>
          <a:off x="567696" y="0"/>
          <a:ext cx="865212" cy="4326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latin typeface="Calibri" panose="020F0502020204030204" pitchFamily="34" charset="0"/>
              <a:cs typeface="Calibri" panose="020F0502020204030204" pitchFamily="34" charset="0"/>
            </a:rPr>
            <a:t>REASSESS</a:t>
          </a:r>
          <a:endParaRPr lang="en-US" sz="1400" kern="1200" dirty="0"/>
        </a:p>
      </dsp:txBody>
      <dsp:txXfrm>
        <a:off x="588814" y="21118"/>
        <a:ext cx="822976" cy="390370"/>
      </dsp:txXfrm>
    </dsp:sp>
    <dsp:sp modelId="{9655BDA6-FF39-4736-B43D-43817E4EBCFF}">
      <dsp:nvSpPr>
        <dsp:cNvPr id="0" name=""/>
        <dsp:cNvSpPr/>
      </dsp:nvSpPr>
      <dsp:spPr>
        <a:xfrm>
          <a:off x="567696" y="769077"/>
          <a:ext cx="865212" cy="4326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latin typeface="Calibri" panose="020F0502020204030204" pitchFamily="34" charset="0"/>
              <a:cs typeface="Calibri" panose="020F0502020204030204" pitchFamily="34" charset="0"/>
            </a:rPr>
            <a:t>MODIFY</a:t>
          </a:r>
          <a:endParaRPr lang="en-US" sz="1400" kern="1200" dirty="0"/>
        </a:p>
      </dsp:txBody>
      <dsp:txXfrm>
        <a:off x="588814" y="790195"/>
        <a:ext cx="822976" cy="390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A450-BFA1-46B5-B4AA-7B18DBADA2CD}">
      <dsp:nvSpPr>
        <dsp:cNvPr id="0" name=""/>
        <dsp:cNvSpPr/>
      </dsp:nvSpPr>
      <dsp:spPr>
        <a:xfrm>
          <a:off x="2919" y="100538"/>
          <a:ext cx="2315823" cy="189734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Positive indication on validated tool for distress</a:t>
          </a:r>
        </a:p>
      </dsp:txBody>
      <dsp:txXfrm>
        <a:off x="2919" y="100538"/>
        <a:ext cx="2315823" cy="1897340"/>
      </dsp:txXfrm>
    </dsp:sp>
    <dsp:sp modelId="{937B3E8F-F2BA-483B-9336-00C97BE5AC01}">
      <dsp:nvSpPr>
        <dsp:cNvPr id="0" name=""/>
        <dsp:cNvSpPr/>
      </dsp:nvSpPr>
      <dsp:spPr>
        <a:xfrm>
          <a:off x="2550324" y="100538"/>
          <a:ext cx="2315823" cy="189734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Presence of symptoms or suspicions of eating disorder</a:t>
          </a:r>
        </a:p>
      </dsp:txBody>
      <dsp:txXfrm>
        <a:off x="2550324" y="100538"/>
        <a:ext cx="2315823" cy="1897340"/>
      </dsp:txXfrm>
    </dsp:sp>
    <dsp:sp modelId="{0BFADA8F-3152-45C2-9DF5-53AA3689EC66}">
      <dsp:nvSpPr>
        <dsp:cNvPr id="0" name=""/>
        <dsp:cNvSpPr/>
      </dsp:nvSpPr>
      <dsp:spPr>
        <a:xfrm>
          <a:off x="5097730" y="100538"/>
          <a:ext cx="2315823" cy="189734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Intentional omissions of insulin or oral medication for weight loss</a:t>
          </a:r>
        </a:p>
      </dsp:txBody>
      <dsp:txXfrm>
        <a:off x="5097730" y="100538"/>
        <a:ext cx="2315823" cy="1897340"/>
      </dsp:txXfrm>
    </dsp:sp>
    <dsp:sp modelId="{7E0015CF-6EA6-49AE-8565-EEB8DD6157C5}">
      <dsp:nvSpPr>
        <dsp:cNvPr id="0" name=""/>
        <dsp:cNvSpPr/>
      </dsp:nvSpPr>
      <dsp:spPr>
        <a:xfrm>
          <a:off x="7645135" y="100538"/>
          <a:ext cx="2315823" cy="189734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Suspected mental disorder</a:t>
          </a:r>
        </a:p>
      </dsp:txBody>
      <dsp:txXfrm>
        <a:off x="7645135" y="100538"/>
        <a:ext cx="2315823" cy="1897340"/>
      </dsp:txXfrm>
    </dsp:sp>
    <dsp:sp modelId="{2C27388F-7E32-485A-9529-2634F46BEEC5}">
      <dsp:nvSpPr>
        <dsp:cNvPr id="0" name=""/>
        <dsp:cNvSpPr/>
      </dsp:nvSpPr>
      <dsp:spPr>
        <a:xfrm>
          <a:off x="1276621" y="2229461"/>
          <a:ext cx="2315823" cy="189734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Distress related to home situation, hospitalization, failure to achieve milestones</a:t>
          </a:r>
        </a:p>
      </dsp:txBody>
      <dsp:txXfrm>
        <a:off x="1276621" y="2229461"/>
        <a:ext cx="2315823" cy="1897340"/>
      </dsp:txXfrm>
    </dsp:sp>
    <dsp:sp modelId="{8CB6E0F4-8D2B-4493-A86D-3EDDA934520B}">
      <dsp:nvSpPr>
        <dsp:cNvPr id="0" name=""/>
        <dsp:cNvSpPr/>
      </dsp:nvSpPr>
      <dsp:spPr>
        <a:xfrm>
          <a:off x="3824027" y="2229461"/>
          <a:ext cx="2315823" cy="189734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Low engagement in self-management behaviors</a:t>
          </a:r>
        </a:p>
      </dsp:txBody>
      <dsp:txXfrm>
        <a:off x="3824027" y="2229461"/>
        <a:ext cx="2315823" cy="1897340"/>
      </dsp:txXfrm>
    </dsp:sp>
    <dsp:sp modelId="{E39D007C-A412-47C6-BFEF-64CEF4A35375}">
      <dsp:nvSpPr>
        <dsp:cNvPr id="0" name=""/>
        <dsp:cNvSpPr/>
      </dsp:nvSpPr>
      <dsp:spPr>
        <a:xfrm>
          <a:off x="6371432" y="2229461"/>
          <a:ext cx="2315823" cy="189734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Bariatric or metabolic surgery</a:t>
          </a:r>
        </a:p>
      </dsp:txBody>
      <dsp:txXfrm>
        <a:off x="6371432" y="2229461"/>
        <a:ext cx="2315823" cy="1897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5EAAB-B9FA-437B-8621-F3E6C64BA018}">
      <dsp:nvSpPr>
        <dsp:cNvPr id="0" name=""/>
        <dsp:cNvSpPr/>
      </dsp:nvSpPr>
      <dsp:spPr>
        <a:xfrm>
          <a:off x="1219" y="575359"/>
          <a:ext cx="4755622" cy="327230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u="sng" kern="1200" dirty="0"/>
            <a:t>Recommendation 6.8a</a:t>
          </a:r>
        </a:p>
        <a:p>
          <a:pPr marL="228600" lvl="1" indent="-228600" algn="l" defTabSz="1200150">
            <a:lnSpc>
              <a:spcPct val="90000"/>
            </a:lnSpc>
            <a:spcBef>
              <a:spcPct val="0"/>
            </a:spcBef>
            <a:spcAft>
              <a:spcPct val="15000"/>
            </a:spcAft>
            <a:buChar char="•"/>
          </a:pPr>
          <a:r>
            <a:rPr lang="en-US" sz="2700" kern="1200" dirty="0"/>
            <a:t>Deintensify hypoglycemia-causing medication or switch to a class with lower hypoglycemia risk. </a:t>
          </a:r>
          <a:r>
            <a:rPr lang="en-US" sz="2700" b="1" kern="1200" dirty="0"/>
            <a:t>B</a:t>
          </a:r>
          <a:endParaRPr lang="en-US" sz="2700" kern="1200" dirty="0"/>
        </a:p>
      </dsp:txBody>
      <dsp:txXfrm>
        <a:off x="1219" y="575359"/>
        <a:ext cx="4755622" cy="3272305"/>
      </dsp:txXfrm>
    </dsp:sp>
    <dsp:sp modelId="{89503C3E-E463-406E-B3ED-96EF4A4DADA5}">
      <dsp:nvSpPr>
        <dsp:cNvPr id="0" name=""/>
        <dsp:cNvSpPr/>
      </dsp:nvSpPr>
      <dsp:spPr>
        <a:xfrm>
          <a:off x="5232404" y="575359"/>
          <a:ext cx="4755622" cy="327230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u="sng" kern="1200" dirty="0"/>
            <a:t>Recommendation 6.8b</a:t>
          </a:r>
        </a:p>
        <a:p>
          <a:pPr marL="228600" lvl="1" indent="-228600" algn="l" defTabSz="1200150">
            <a:lnSpc>
              <a:spcPct val="90000"/>
            </a:lnSpc>
            <a:spcBef>
              <a:spcPct val="0"/>
            </a:spcBef>
            <a:spcAft>
              <a:spcPct val="15000"/>
            </a:spcAft>
            <a:buChar char="•"/>
          </a:pPr>
          <a:r>
            <a:rPr lang="en-US" sz="2700" kern="1200" dirty="0"/>
            <a:t>Deintensify diabetes medications for individuals for whom the harms and/or burdens of treatment may be greater than the benefits. </a:t>
          </a:r>
          <a:r>
            <a:rPr lang="en-US" sz="2700" b="1" kern="1200" dirty="0"/>
            <a:t>B</a:t>
          </a:r>
          <a:endParaRPr lang="en-US" sz="2700" kern="1200" dirty="0"/>
        </a:p>
      </dsp:txBody>
      <dsp:txXfrm>
        <a:off x="5232404" y="575359"/>
        <a:ext cx="4755622" cy="32723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F86D7-CC74-4C9C-A2B7-7FC6B421C393}">
      <dsp:nvSpPr>
        <dsp:cNvPr id="0" name=""/>
        <dsp:cNvSpPr/>
      </dsp:nvSpPr>
      <dsp:spPr>
        <a:xfrm>
          <a:off x="620703" y="481"/>
          <a:ext cx="3029270" cy="181756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BMI</a:t>
          </a:r>
        </a:p>
      </dsp:txBody>
      <dsp:txXfrm>
        <a:off x="620703" y="481"/>
        <a:ext cx="3029270" cy="1817562"/>
      </dsp:txXfrm>
    </dsp:sp>
    <dsp:sp modelId="{3F4D1C34-297A-4147-8348-2B31CF9DB168}">
      <dsp:nvSpPr>
        <dsp:cNvPr id="0" name=""/>
        <dsp:cNvSpPr/>
      </dsp:nvSpPr>
      <dsp:spPr>
        <a:xfrm>
          <a:off x="3952901" y="481"/>
          <a:ext cx="3029270" cy="181756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Body fat Distribution</a:t>
          </a:r>
        </a:p>
      </dsp:txBody>
      <dsp:txXfrm>
        <a:off x="3952901" y="481"/>
        <a:ext cx="3029270" cy="18175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FC70C-96B1-4D05-AFB4-9367E32934BD}">
      <dsp:nvSpPr>
        <dsp:cNvPr id="0" name=""/>
        <dsp:cNvSpPr/>
      </dsp:nvSpPr>
      <dsp:spPr>
        <a:xfrm>
          <a:off x="1594485" y="173258"/>
          <a:ext cx="4670631" cy="1194149"/>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76818C-597B-4E1B-8457-654D66002101}">
      <dsp:nvSpPr>
        <dsp:cNvPr id="0" name=""/>
        <dsp:cNvSpPr/>
      </dsp:nvSpPr>
      <dsp:spPr>
        <a:xfrm>
          <a:off x="3601943" y="3097324"/>
          <a:ext cx="666377" cy="426481"/>
        </a:xfrm>
        <a:prstGeom prst="downArrow">
          <a:avLst/>
        </a:prstGeom>
        <a:solidFill>
          <a:schemeClr val="accent2">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6B2C25-9EC7-4BC2-A733-4623534A3164}">
      <dsp:nvSpPr>
        <dsp:cNvPr id="0" name=""/>
        <dsp:cNvSpPr/>
      </dsp:nvSpPr>
      <dsp:spPr>
        <a:xfrm>
          <a:off x="1376016" y="3438510"/>
          <a:ext cx="5118230" cy="799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Person-Centered Approach</a:t>
          </a:r>
        </a:p>
      </dsp:txBody>
      <dsp:txXfrm>
        <a:off x="1376016" y="3438510"/>
        <a:ext cx="5118230" cy="799653"/>
      </dsp:txXfrm>
    </dsp:sp>
    <dsp:sp modelId="{23F4E712-EA0A-4965-BE5A-5C2F57EE30D1}">
      <dsp:nvSpPr>
        <dsp:cNvPr id="0" name=""/>
        <dsp:cNvSpPr/>
      </dsp:nvSpPr>
      <dsp:spPr>
        <a:xfrm>
          <a:off x="2724927" y="1268533"/>
          <a:ext cx="2385850" cy="1424382"/>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Bariatric Surgery</a:t>
          </a:r>
        </a:p>
      </dsp:txBody>
      <dsp:txXfrm>
        <a:off x="3074327" y="1477129"/>
        <a:ext cx="1687050" cy="1007190"/>
      </dsp:txXfrm>
    </dsp:sp>
    <dsp:sp modelId="{F2E269EC-75AF-4052-9A9C-4C3B31E1C034}">
      <dsp:nvSpPr>
        <dsp:cNvPr id="0" name=""/>
        <dsp:cNvSpPr/>
      </dsp:nvSpPr>
      <dsp:spPr>
        <a:xfrm>
          <a:off x="1876456" y="235945"/>
          <a:ext cx="2385850" cy="1424382"/>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Anti-obesity Medication</a:t>
          </a:r>
        </a:p>
      </dsp:txBody>
      <dsp:txXfrm>
        <a:off x="2225856" y="444541"/>
        <a:ext cx="1687050" cy="1007190"/>
      </dsp:txXfrm>
    </dsp:sp>
    <dsp:sp modelId="{920EDB87-8113-4620-BAE1-0A66562167BD}">
      <dsp:nvSpPr>
        <dsp:cNvPr id="0" name=""/>
        <dsp:cNvSpPr/>
      </dsp:nvSpPr>
      <dsp:spPr>
        <a:xfrm>
          <a:off x="3785875" y="280185"/>
          <a:ext cx="2385850" cy="1424382"/>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Medical Device</a:t>
          </a:r>
        </a:p>
      </dsp:txBody>
      <dsp:txXfrm>
        <a:off x="4135275" y="488781"/>
        <a:ext cx="1687050" cy="1007190"/>
      </dsp:txXfrm>
    </dsp:sp>
    <dsp:sp modelId="{C826EB9D-8605-4E6C-80F6-F9212E7E2FCF}">
      <dsp:nvSpPr>
        <dsp:cNvPr id="0" name=""/>
        <dsp:cNvSpPr/>
      </dsp:nvSpPr>
      <dsp:spPr>
        <a:xfrm>
          <a:off x="1447849" y="26655"/>
          <a:ext cx="4974564" cy="2985373"/>
        </a:xfrm>
        <a:prstGeom prst="funnel">
          <a:avLst/>
        </a:prstGeom>
        <a:solidFill>
          <a:schemeClr val="accent2">
            <a:alpha val="4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6F72A-6684-4E4C-9324-4205108B5AD0}">
      <dsp:nvSpPr>
        <dsp:cNvPr id="0" name=""/>
        <dsp:cNvSpPr/>
      </dsp:nvSpPr>
      <dsp:spPr>
        <a:xfrm>
          <a:off x="4865" y="1887"/>
          <a:ext cx="9953830" cy="132477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Recommendation 8.5:</a:t>
          </a:r>
          <a:r>
            <a:rPr lang="en-US" sz="2400" kern="1200" dirty="0"/>
            <a:t> Sustained loss of &gt; 10% of body weight usually confers greater benefits.</a:t>
          </a:r>
        </a:p>
      </dsp:txBody>
      <dsp:txXfrm>
        <a:off x="43666" y="40688"/>
        <a:ext cx="9876228" cy="1247172"/>
      </dsp:txXfrm>
    </dsp:sp>
    <dsp:sp modelId="{61EF6B24-D214-4661-9E1E-92A3D0D9BDAF}">
      <dsp:nvSpPr>
        <dsp:cNvPr id="0" name=""/>
        <dsp:cNvSpPr/>
      </dsp:nvSpPr>
      <dsp:spPr>
        <a:xfrm>
          <a:off x="4865" y="1497754"/>
          <a:ext cx="9953830" cy="132477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Recommendation 8.17:</a:t>
          </a:r>
          <a:r>
            <a:rPr lang="en-US" sz="2400" kern="1200" dirty="0"/>
            <a:t> In people with diabetes and overweight or obesity, the preferred pharmacotherapy should be a GLP-1 RA or dual GIP/GLP-1 RA with greater weight loss efficacy.</a:t>
          </a:r>
        </a:p>
      </dsp:txBody>
      <dsp:txXfrm>
        <a:off x="43666" y="1536555"/>
        <a:ext cx="9876228" cy="1247172"/>
      </dsp:txXfrm>
    </dsp:sp>
    <dsp:sp modelId="{2390A784-D096-411E-8795-638DE06D9A6C}">
      <dsp:nvSpPr>
        <dsp:cNvPr id="0" name=""/>
        <dsp:cNvSpPr/>
      </dsp:nvSpPr>
      <dsp:spPr>
        <a:xfrm>
          <a:off x="4865" y="2993621"/>
          <a:ext cx="9953830" cy="132477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Recommendation 8.18:</a:t>
          </a:r>
          <a:r>
            <a:rPr lang="en-US" sz="2400" kern="1200" dirty="0"/>
            <a:t> To prevent therapeutic inertia, reevaluate weight management therapies and intensify treatment with additional approaches.</a:t>
          </a:r>
        </a:p>
      </dsp:txBody>
      <dsp:txXfrm>
        <a:off x="43666" y="3032422"/>
        <a:ext cx="9876228" cy="1247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9570F-3BDE-48E6-B656-199939AC02BB}">
      <dsp:nvSpPr>
        <dsp:cNvPr id="0" name=""/>
        <dsp:cNvSpPr/>
      </dsp:nvSpPr>
      <dsp:spPr>
        <a:xfrm>
          <a:off x="4668" y="358496"/>
          <a:ext cx="1789461" cy="65410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Non-Drug Therapy</a:t>
          </a:r>
        </a:p>
      </dsp:txBody>
      <dsp:txXfrm>
        <a:off x="4668" y="358496"/>
        <a:ext cx="1789461" cy="654101"/>
      </dsp:txXfrm>
    </dsp:sp>
    <dsp:sp modelId="{C2884D70-32F4-44EC-87BF-726C41C87C0F}">
      <dsp:nvSpPr>
        <dsp:cNvPr id="0" name=""/>
        <dsp:cNvSpPr/>
      </dsp:nvSpPr>
      <dsp:spPr>
        <a:xfrm>
          <a:off x="4668" y="1012597"/>
          <a:ext cx="1789461" cy="2964599"/>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Nutrition</a:t>
          </a:r>
        </a:p>
        <a:p>
          <a:pPr marL="171450" lvl="1" indent="-171450" algn="l" defTabSz="800100">
            <a:lnSpc>
              <a:spcPct val="90000"/>
            </a:lnSpc>
            <a:spcBef>
              <a:spcPct val="0"/>
            </a:spcBef>
            <a:spcAft>
              <a:spcPct val="15000"/>
            </a:spcAft>
            <a:buChar char="•"/>
          </a:pPr>
          <a:r>
            <a:rPr lang="en-US" sz="1800" kern="1200" dirty="0"/>
            <a:t>Physical activity</a:t>
          </a:r>
        </a:p>
        <a:p>
          <a:pPr marL="171450" lvl="1" indent="-171450" algn="l" defTabSz="800100">
            <a:lnSpc>
              <a:spcPct val="90000"/>
            </a:lnSpc>
            <a:spcBef>
              <a:spcPct val="0"/>
            </a:spcBef>
            <a:spcAft>
              <a:spcPct val="15000"/>
            </a:spcAft>
            <a:buChar char="•"/>
          </a:pPr>
          <a:r>
            <a:rPr lang="en-US" sz="1800" kern="1200" dirty="0"/>
            <a:t>Behavioral therapy</a:t>
          </a:r>
        </a:p>
      </dsp:txBody>
      <dsp:txXfrm>
        <a:off x="4668" y="1012597"/>
        <a:ext cx="1789461" cy="2964599"/>
      </dsp:txXfrm>
    </dsp:sp>
    <dsp:sp modelId="{2827FB74-81F7-4FA7-B742-E21B5F6054DE}">
      <dsp:nvSpPr>
        <dsp:cNvPr id="0" name=""/>
        <dsp:cNvSpPr/>
      </dsp:nvSpPr>
      <dsp:spPr>
        <a:xfrm>
          <a:off x="2044654" y="358496"/>
          <a:ext cx="1789461" cy="65410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Glucose-lowering Agents</a:t>
          </a:r>
        </a:p>
      </dsp:txBody>
      <dsp:txXfrm>
        <a:off x="2044654" y="358496"/>
        <a:ext cx="1789461" cy="654101"/>
      </dsp:txXfrm>
    </dsp:sp>
    <dsp:sp modelId="{354D6EE0-CEE5-45D1-BDA0-A61C7C47B25D}">
      <dsp:nvSpPr>
        <dsp:cNvPr id="0" name=""/>
        <dsp:cNvSpPr/>
      </dsp:nvSpPr>
      <dsp:spPr>
        <a:xfrm>
          <a:off x="2044654" y="1012597"/>
          <a:ext cx="1789461" cy="2964599"/>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metformin</a:t>
          </a:r>
        </a:p>
        <a:p>
          <a:pPr marL="171450" lvl="1" indent="-171450" algn="l" defTabSz="800100">
            <a:lnSpc>
              <a:spcPct val="90000"/>
            </a:lnSpc>
            <a:spcBef>
              <a:spcPct val="0"/>
            </a:spcBef>
            <a:spcAft>
              <a:spcPct val="15000"/>
            </a:spcAft>
            <a:buChar char="•"/>
          </a:pPr>
          <a:r>
            <a:rPr lang="en-US" sz="1800" kern="1200" dirty="0"/>
            <a:t>acarbose</a:t>
          </a:r>
        </a:p>
        <a:p>
          <a:pPr marL="171450" lvl="1" indent="-171450" algn="l" defTabSz="800100">
            <a:lnSpc>
              <a:spcPct val="90000"/>
            </a:lnSpc>
            <a:spcBef>
              <a:spcPct val="0"/>
            </a:spcBef>
            <a:spcAft>
              <a:spcPct val="15000"/>
            </a:spcAft>
            <a:buChar char="•"/>
          </a:pPr>
          <a:r>
            <a:rPr lang="en-US" sz="1800" kern="1200" dirty="0"/>
            <a:t>SGLT2i</a:t>
          </a:r>
        </a:p>
        <a:p>
          <a:pPr marL="171450" lvl="1" indent="-171450" algn="l" defTabSz="800100">
            <a:lnSpc>
              <a:spcPct val="90000"/>
            </a:lnSpc>
            <a:spcBef>
              <a:spcPct val="0"/>
            </a:spcBef>
            <a:spcAft>
              <a:spcPct val="15000"/>
            </a:spcAft>
            <a:buChar char="•"/>
          </a:pPr>
          <a:r>
            <a:rPr lang="en-US" sz="1800" kern="1200" dirty="0"/>
            <a:t>GLP-1 RA</a:t>
          </a:r>
        </a:p>
        <a:p>
          <a:pPr marL="171450" lvl="1" indent="-171450" algn="l" defTabSz="800100">
            <a:lnSpc>
              <a:spcPct val="90000"/>
            </a:lnSpc>
            <a:spcBef>
              <a:spcPct val="0"/>
            </a:spcBef>
            <a:spcAft>
              <a:spcPct val="15000"/>
            </a:spcAft>
            <a:buChar char="•"/>
          </a:pPr>
          <a:r>
            <a:rPr lang="en-US" sz="1800" kern="1200" dirty="0"/>
            <a:t>tirzepatide</a:t>
          </a:r>
        </a:p>
        <a:p>
          <a:pPr marL="171450" lvl="1" indent="-171450" algn="l" defTabSz="800100">
            <a:lnSpc>
              <a:spcPct val="90000"/>
            </a:lnSpc>
            <a:spcBef>
              <a:spcPct val="0"/>
            </a:spcBef>
            <a:spcAft>
              <a:spcPct val="15000"/>
            </a:spcAft>
            <a:buChar char="•"/>
          </a:pPr>
          <a:r>
            <a:rPr lang="en-US" sz="1800" kern="1200" dirty="0"/>
            <a:t>pramlintide</a:t>
          </a:r>
        </a:p>
      </dsp:txBody>
      <dsp:txXfrm>
        <a:off x="2044654" y="1012597"/>
        <a:ext cx="1789461" cy="2964599"/>
      </dsp:txXfrm>
    </dsp:sp>
    <dsp:sp modelId="{4EA8B3F4-E0B0-4354-98D4-F5C12548FBFB}">
      <dsp:nvSpPr>
        <dsp:cNvPr id="0" name=""/>
        <dsp:cNvSpPr/>
      </dsp:nvSpPr>
      <dsp:spPr>
        <a:xfrm>
          <a:off x="4084640" y="358496"/>
          <a:ext cx="1789461" cy="65410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Anti-obesity Medications</a:t>
          </a:r>
        </a:p>
      </dsp:txBody>
      <dsp:txXfrm>
        <a:off x="4084640" y="358496"/>
        <a:ext cx="1789461" cy="654101"/>
      </dsp:txXfrm>
    </dsp:sp>
    <dsp:sp modelId="{94B5AABA-C855-4C0F-BB7F-AB3B657A37CD}">
      <dsp:nvSpPr>
        <dsp:cNvPr id="0" name=""/>
        <dsp:cNvSpPr/>
      </dsp:nvSpPr>
      <dsp:spPr>
        <a:xfrm>
          <a:off x="4084640" y="1012597"/>
          <a:ext cx="1789461" cy="2964599"/>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phentermine</a:t>
          </a:r>
        </a:p>
        <a:p>
          <a:pPr marL="171450" lvl="1" indent="-171450" algn="l" defTabSz="800100">
            <a:lnSpc>
              <a:spcPct val="90000"/>
            </a:lnSpc>
            <a:spcBef>
              <a:spcPct val="0"/>
            </a:spcBef>
            <a:spcAft>
              <a:spcPct val="15000"/>
            </a:spcAft>
            <a:buChar char="•"/>
          </a:pPr>
          <a:r>
            <a:rPr lang="en-US" sz="1800" kern="1200" dirty="0"/>
            <a:t>orlistat</a:t>
          </a:r>
        </a:p>
        <a:p>
          <a:pPr marL="171450" lvl="1" indent="-171450" algn="l" defTabSz="800100">
            <a:lnSpc>
              <a:spcPct val="90000"/>
            </a:lnSpc>
            <a:spcBef>
              <a:spcPct val="0"/>
            </a:spcBef>
            <a:spcAft>
              <a:spcPct val="15000"/>
            </a:spcAft>
            <a:buChar char="•"/>
          </a:pPr>
          <a:r>
            <a:rPr lang="en-US" sz="1800" kern="1200" dirty="0"/>
            <a:t>phentermine + topiramate </a:t>
          </a:r>
        </a:p>
        <a:p>
          <a:pPr marL="171450" lvl="1" indent="-171450" algn="l" defTabSz="800100">
            <a:lnSpc>
              <a:spcPct val="90000"/>
            </a:lnSpc>
            <a:spcBef>
              <a:spcPct val="0"/>
            </a:spcBef>
            <a:spcAft>
              <a:spcPct val="15000"/>
            </a:spcAft>
            <a:buChar char="•"/>
          </a:pPr>
          <a:r>
            <a:rPr lang="en-US" sz="1800" kern="1200" dirty="0"/>
            <a:t>bupropion + naltrexone</a:t>
          </a:r>
        </a:p>
        <a:p>
          <a:pPr marL="171450" lvl="1" indent="-171450" algn="l" defTabSz="800100">
            <a:lnSpc>
              <a:spcPct val="90000"/>
            </a:lnSpc>
            <a:spcBef>
              <a:spcPct val="0"/>
            </a:spcBef>
            <a:spcAft>
              <a:spcPct val="15000"/>
            </a:spcAft>
            <a:buChar char="•"/>
          </a:pPr>
          <a:r>
            <a:rPr lang="en-US" sz="1800" kern="1200" dirty="0"/>
            <a:t>liraglutide (3 mg)</a:t>
          </a:r>
        </a:p>
        <a:p>
          <a:pPr marL="171450" lvl="1" indent="-171450" algn="l" defTabSz="800100">
            <a:lnSpc>
              <a:spcPct val="90000"/>
            </a:lnSpc>
            <a:spcBef>
              <a:spcPct val="0"/>
            </a:spcBef>
            <a:spcAft>
              <a:spcPct val="15000"/>
            </a:spcAft>
            <a:buChar char="•"/>
          </a:pPr>
          <a:r>
            <a:rPr lang="en-US" sz="1800" kern="1200" dirty="0"/>
            <a:t>semaglutide (2.4 mg)</a:t>
          </a:r>
        </a:p>
      </dsp:txBody>
      <dsp:txXfrm>
        <a:off x="4084640" y="1012597"/>
        <a:ext cx="1789461" cy="2964599"/>
      </dsp:txXfrm>
    </dsp:sp>
    <dsp:sp modelId="{60AAE1D6-A251-4AF2-89E3-01248C43A59D}">
      <dsp:nvSpPr>
        <dsp:cNvPr id="0" name=""/>
        <dsp:cNvSpPr/>
      </dsp:nvSpPr>
      <dsp:spPr>
        <a:xfrm>
          <a:off x="6124626" y="358496"/>
          <a:ext cx="1789461" cy="65410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Medical Devices</a:t>
          </a:r>
          <a:endParaRPr lang="en-US" sz="1800" kern="1200" dirty="0"/>
        </a:p>
      </dsp:txBody>
      <dsp:txXfrm>
        <a:off x="6124626" y="358496"/>
        <a:ext cx="1789461" cy="654101"/>
      </dsp:txXfrm>
    </dsp:sp>
    <dsp:sp modelId="{7984240B-F603-4963-9290-F365C02A6E3F}">
      <dsp:nvSpPr>
        <dsp:cNvPr id="0" name=""/>
        <dsp:cNvSpPr/>
      </dsp:nvSpPr>
      <dsp:spPr>
        <a:xfrm>
          <a:off x="6124626" y="1012597"/>
          <a:ext cx="1789461" cy="2964599"/>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Implanted gastric balloons</a:t>
          </a:r>
        </a:p>
        <a:p>
          <a:pPr marL="171450" lvl="1" indent="-171450" algn="l" defTabSz="800100">
            <a:lnSpc>
              <a:spcPct val="90000"/>
            </a:lnSpc>
            <a:spcBef>
              <a:spcPct val="0"/>
            </a:spcBef>
            <a:spcAft>
              <a:spcPct val="15000"/>
            </a:spcAft>
            <a:buChar char="•"/>
          </a:pPr>
          <a:r>
            <a:rPr lang="en-US" sz="1800" kern="1200" dirty="0"/>
            <a:t>Vagus nerve stimulator</a:t>
          </a:r>
        </a:p>
        <a:p>
          <a:pPr marL="171450" lvl="1" indent="-171450" algn="l" defTabSz="800100">
            <a:lnSpc>
              <a:spcPct val="90000"/>
            </a:lnSpc>
            <a:spcBef>
              <a:spcPct val="0"/>
            </a:spcBef>
            <a:spcAft>
              <a:spcPct val="15000"/>
            </a:spcAft>
            <a:buChar char="•"/>
          </a:pPr>
          <a:r>
            <a:rPr lang="en-US" sz="1800" kern="1200" dirty="0"/>
            <a:t>Gastric aspiration therapy</a:t>
          </a:r>
        </a:p>
        <a:p>
          <a:pPr marL="171450" lvl="1" indent="-171450" algn="l" defTabSz="800100">
            <a:lnSpc>
              <a:spcPct val="90000"/>
            </a:lnSpc>
            <a:spcBef>
              <a:spcPct val="0"/>
            </a:spcBef>
            <a:spcAft>
              <a:spcPct val="15000"/>
            </a:spcAft>
            <a:buChar char="•"/>
          </a:pPr>
          <a:r>
            <a:rPr lang="en-US" sz="1800" kern="1200" dirty="0"/>
            <a:t>Oral hydrogel</a:t>
          </a:r>
        </a:p>
      </dsp:txBody>
      <dsp:txXfrm>
        <a:off x="6124626" y="1012597"/>
        <a:ext cx="1789461" cy="2964599"/>
      </dsp:txXfrm>
    </dsp:sp>
    <dsp:sp modelId="{05F2F568-B926-4974-B294-F589E69084EB}">
      <dsp:nvSpPr>
        <dsp:cNvPr id="0" name=""/>
        <dsp:cNvSpPr/>
      </dsp:nvSpPr>
      <dsp:spPr>
        <a:xfrm>
          <a:off x="8164612" y="358496"/>
          <a:ext cx="1789461" cy="65410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Metabolic Surgery</a:t>
          </a:r>
        </a:p>
      </dsp:txBody>
      <dsp:txXfrm>
        <a:off x="8164612" y="358496"/>
        <a:ext cx="1789461" cy="654101"/>
      </dsp:txXfrm>
    </dsp:sp>
    <dsp:sp modelId="{0CA8768D-B21F-4C2D-AA57-E9419DE59EF0}">
      <dsp:nvSpPr>
        <dsp:cNvPr id="0" name=""/>
        <dsp:cNvSpPr/>
      </dsp:nvSpPr>
      <dsp:spPr>
        <a:xfrm>
          <a:off x="8164612" y="1012597"/>
          <a:ext cx="1789461" cy="2964599"/>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Gastrectomy</a:t>
          </a:r>
        </a:p>
        <a:p>
          <a:pPr marL="171450" lvl="1" indent="-171450" algn="l" defTabSz="800100">
            <a:lnSpc>
              <a:spcPct val="90000"/>
            </a:lnSpc>
            <a:spcBef>
              <a:spcPct val="0"/>
            </a:spcBef>
            <a:spcAft>
              <a:spcPct val="15000"/>
            </a:spcAft>
            <a:buChar char="•"/>
          </a:pPr>
          <a:r>
            <a:rPr lang="en-US" sz="1800" kern="1200" dirty="0"/>
            <a:t>Roux-en-Y gastric bypass </a:t>
          </a:r>
        </a:p>
      </dsp:txBody>
      <dsp:txXfrm>
        <a:off x="8164612" y="1012597"/>
        <a:ext cx="1789461" cy="29645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F99A1-F150-4157-BF9E-5CA271C8C2EE}">
      <dsp:nvSpPr>
        <dsp:cNvPr id="0" name=""/>
        <dsp:cNvSpPr/>
      </dsp:nvSpPr>
      <dsp:spPr>
        <a:xfrm>
          <a:off x="1221" y="2831"/>
          <a:ext cx="9961434" cy="104473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Healthy lifestyle behaviors + DSMES + SDOH</a:t>
          </a:r>
        </a:p>
      </dsp:txBody>
      <dsp:txXfrm>
        <a:off x="31820" y="33430"/>
        <a:ext cx="9900236" cy="983534"/>
      </dsp:txXfrm>
    </dsp:sp>
    <dsp:sp modelId="{CDE95C91-889C-4269-AC9D-32035D2E615F}">
      <dsp:nvSpPr>
        <dsp:cNvPr id="0" name=""/>
        <dsp:cNvSpPr/>
      </dsp:nvSpPr>
      <dsp:spPr>
        <a:xfrm>
          <a:off x="9763" y="1198228"/>
          <a:ext cx="7873567" cy="131049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Cardiorenal risk reduction (+ comprehensive CV risk management)</a:t>
          </a:r>
        </a:p>
      </dsp:txBody>
      <dsp:txXfrm>
        <a:off x="48146" y="1236611"/>
        <a:ext cx="7796801" cy="1233728"/>
      </dsp:txXfrm>
    </dsp:sp>
    <dsp:sp modelId="{EC740075-3946-4CE9-9DDA-9E644C7EC080}">
      <dsp:nvSpPr>
        <dsp:cNvPr id="0" name=""/>
        <dsp:cNvSpPr/>
      </dsp:nvSpPr>
      <dsp:spPr>
        <a:xfrm>
          <a:off x="26300" y="2659388"/>
          <a:ext cx="1900837" cy="1717215"/>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Calibri" panose="020F0502020204030204" pitchFamily="34" charset="0"/>
              <a:cs typeface="Calibri" panose="020F0502020204030204" pitchFamily="34" charset="0"/>
            </a:rPr>
            <a:t>ASCVD</a:t>
          </a:r>
        </a:p>
      </dsp:txBody>
      <dsp:txXfrm>
        <a:off x="76596" y="2709684"/>
        <a:ext cx="1800245" cy="1616623"/>
      </dsp:txXfrm>
    </dsp:sp>
    <dsp:sp modelId="{52B63F98-48B6-412A-8584-4FBAFE7F07E8}">
      <dsp:nvSpPr>
        <dsp:cNvPr id="0" name=""/>
        <dsp:cNvSpPr/>
      </dsp:nvSpPr>
      <dsp:spPr>
        <a:xfrm>
          <a:off x="2006973" y="2659388"/>
          <a:ext cx="1900837" cy="1717215"/>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Calibri" panose="020F0502020204030204" pitchFamily="34" charset="0"/>
              <a:cs typeface="Calibri" panose="020F0502020204030204" pitchFamily="34" charset="0"/>
            </a:rPr>
            <a:t>High-risk of ASCVD</a:t>
          </a:r>
        </a:p>
      </dsp:txBody>
      <dsp:txXfrm>
        <a:off x="2057269" y="2709684"/>
        <a:ext cx="1800245" cy="1616623"/>
      </dsp:txXfrm>
    </dsp:sp>
    <dsp:sp modelId="{6C0A3C88-C155-46FF-9572-98AF4829C0CA}">
      <dsp:nvSpPr>
        <dsp:cNvPr id="0" name=""/>
        <dsp:cNvSpPr/>
      </dsp:nvSpPr>
      <dsp:spPr>
        <a:xfrm>
          <a:off x="3987646" y="2659388"/>
          <a:ext cx="1900837" cy="1717215"/>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Calibri" panose="020F0502020204030204" pitchFamily="34" charset="0"/>
              <a:cs typeface="Calibri" panose="020F0502020204030204" pitchFamily="34" charset="0"/>
            </a:rPr>
            <a:t>HF</a:t>
          </a:r>
        </a:p>
      </dsp:txBody>
      <dsp:txXfrm>
        <a:off x="4037942" y="2709684"/>
        <a:ext cx="1800245" cy="1616623"/>
      </dsp:txXfrm>
    </dsp:sp>
    <dsp:sp modelId="{0713AC29-D571-470A-8F49-63BE837B4B22}">
      <dsp:nvSpPr>
        <dsp:cNvPr id="0" name=""/>
        <dsp:cNvSpPr/>
      </dsp:nvSpPr>
      <dsp:spPr>
        <a:xfrm>
          <a:off x="5968319" y="2659388"/>
          <a:ext cx="1900837" cy="1717215"/>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Calibri" panose="020F0502020204030204" pitchFamily="34" charset="0"/>
              <a:cs typeface="Calibri" panose="020F0502020204030204" pitchFamily="34" charset="0"/>
            </a:rPr>
            <a:t>CKD</a:t>
          </a:r>
        </a:p>
      </dsp:txBody>
      <dsp:txXfrm>
        <a:off x="6018615" y="2709684"/>
        <a:ext cx="1800245" cy="1616623"/>
      </dsp:txXfrm>
    </dsp:sp>
    <dsp:sp modelId="{D56C35D5-FC63-406D-8F3E-0F0BC7B6EF7A}">
      <dsp:nvSpPr>
        <dsp:cNvPr id="0" name=""/>
        <dsp:cNvSpPr/>
      </dsp:nvSpPr>
      <dsp:spPr>
        <a:xfrm>
          <a:off x="8044651" y="1198228"/>
          <a:ext cx="1908281" cy="131049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Glycemic and weight management</a:t>
          </a:r>
        </a:p>
      </dsp:txBody>
      <dsp:txXfrm>
        <a:off x="8083034" y="1236611"/>
        <a:ext cx="1831515" cy="12337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CDF728F9-E9FB-4DAD-B08F-CB80E1755112}" type="datetimeFigureOut">
              <a:rPr lang="en-US" smtClean="0"/>
              <a:pPr/>
              <a:t>4/17/2024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8A580E60-385E-4F34-93D5-A7E7617EEA61}" type="slidenum">
              <a:rPr lang="en-US" smtClean="0"/>
              <a:pPr/>
              <a:t>‹#›</a:t>
            </a:fld>
            <a:endParaRPr lang="en-US" dirty="0"/>
          </a:p>
        </p:txBody>
      </p:sp>
    </p:spTree>
    <p:extLst>
      <p:ext uri="{BB962C8B-B14F-4D97-AF65-F5344CB8AC3E}">
        <p14:creationId xmlns:p14="http://schemas.microsoft.com/office/powerpoint/2010/main" val="355025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35C9D-37E5-0D40-94BE-D59609B98317}" type="slidenum">
              <a:rPr lang="en-US" smtClean="0"/>
              <a:t>4</a:t>
            </a:fld>
            <a:endParaRPr lang="en-US" dirty="0"/>
          </a:p>
        </p:txBody>
      </p:sp>
    </p:spTree>
    <p:extLst>
      <p:ext uri="{BB962C8B-B14F-4D97-AF65-F5344CB8AC3E}">
        <p14:creationId xmlns:p14="http://schemas.microsoft.com/office/powerpoint/2010/main" val="30854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Calibri" panose="020F050202020403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D4AD6829-E112-447C-8DD6-19D1C6921D82}"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B6951A-FA2E-4E07-A905-EA78DF51D79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84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D6829-E112-447C-8DD6-19D1C6921D82}"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B6951A-FA2E-4E07-A905-EA78DF51D79D}" type="slidenum">
              <a:rPr lang="en-US" smtClean="0"/>
              <a:t>‹#›</a:t>
            </a:fld>
            <a:endParaRPr lang="en-US" dirty="0"/>
          </a:p>
        </p:txBody>
      </p:sp>
    </p:spTree>
    <p:extLst>
      <p:ext uri="{BB962C8B-B14F-4D97-AF65-F5344CB8AC3E}">
        <p14:creationId xmlns:p14="http://schemas.microsoft.com/office/powerpoint/2010/main" val="19989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D6829-E112-447C-8DD6-19D1C6921D82}"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B6951A-FA2E-4E07-A905-EA78DF51D79D}" type="slidenum">
              <a:rPr lang="en-US" smtClean="0"/>
              <a:t>‹#›</a:t>
            </a:fld>
            <a:endParaRPr lang="en-US" dirty="0"/>
          </a:p>
        </p:txBody>
      </p:sp>
    </p:spTree>
    <p:extLst>
      <p:ext uri="{BB962C8B-B14F-4D97-AF65-F5344CB8AC3E}">
        <p14:creationId xmlns:p14="http://schemas.microsoft.com/office/powerpoint/2010/main" val="273925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D6829-E112-447C-8DD6-19D1C6921D82}"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B6951A-FA2E-4E07-A905-EA78DF51D79D}" type="slidenum">
              <a:rPr lang="en-US" smtClean="0"/>
              <a:t>‹#›</a:t>
            </a:fld>
            <a:endParaRPr lang="en-US" dirty="0"/>
          </a:p>
        </p:txBody>
      </p:sp>
    </p:spTree>
    <p:extLst>
      <p:ext uri="{BB962C8B-B14F-4D97-AF65-F5344CB8AC3E}">
        <p14:creationId xmlns:p14="http://schemas.microsoft.com/office/powerpoint/2010/main" val="145104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4AD6829-E112-447C-8DD6-19D1C6921D82}"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B6951A-FA2E-4E07-A905-EA78DF51D79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91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AD6829-E112-447C-8DD6-19D1C6921D82}" type="datetimeFigureOut">
              <a:rPr lang="en-US" smtClean="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B6951A-FA2E-4E07-A905-EA78DF51D79D}" type="slidenum">
              <a:rPr lang="en-US" smtClean="0"/>
              <a:t>‹#›</a:t>
            </a:fld>
            <a:endParaRPr lang="en-US" dirty="0"/>
          </a:p>
        </p:txBody>
      </p:sp>
    </p:spTree>
    <p:extLst>
      <p:ext uri="{BB962C8B-B14F-4D97-AF65-F5344CB8AC3E}">
        <p14:creationId xmlns:p14="http://schemas.microsoft.com/office/powerpoint/2010/main" val="81227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AD6829-E112-447C-8DD6-19D1C6921D82}" type="datetimeFigureOut">
              <a:rPr lang="en-US" smtClean="0"/>
              <a:t>4/17/2024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B6951A-FA2E-4E07-A905-EA78DF51D79D}" type="slidenum">
              <a:rPr lang="en-US" smtClean="0"/>
              <a:t>‹#›</a:t>
            </a:fld>
            <a:endParaRPr lang="en-US" dirty="0"/>
          </a:p>
        </p:txBody>
      </p:sp>
    </p:spTree>
    <p:extLst>
      <p:ext uri="{BB962C8B-B14F-4D97-AF65-F5344CB8AC3E}">
        <p14:creationId xmlns:p14="http://schemas.microsoft.com/office/powerpoint/2010/main" val="388529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AD6829-E112-447C-8DD6-19D1C6921D82}" type="datetimeFigureOut">
              <a:rPr lang="en-US" smtClean="0"/>
              <a:t>4/17/2024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B6951A-FA2E-4E07-A905-EA78DF51D79D}" type="slidenum">
              <a:rPr lang="en-US" smtClean="0"/>
              <a:t>‹#›</a:t>
            </a:fld>
            <a:endParaRPr lang="en-US" dirty="0"/>
          </a:p>
        </p:txBody>
      </p:sp>
    </p:spTree>
    <p:extLst>
      <p:ext uri="{BB962C8B-B14F-4D97-AF65-F5344CB8AC3E}">
        <p14:creationId xmlns:p14="http://schemas.microsoft.com/office/powerpoint/2010/main" val="293640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4AD6829-E112-447C-8DD6-19D1C6921D82}" type="datetimeFigureOut">
              <a:rPr lang="en-US" smtClean="0"/>
              <a:t>4/17/2024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6B6951A-FA2E-4E07-A905-EA78DF51D79D}" type="slidenum">
              <a:rPr lang="en-US" smtClean="0"/>
              <a:t>‹#›</a:t>
            </a:fld>
            <a:endParaRPr lang="en-US" dirty="0"/>
          </a:p>
        </p:txBody>
      </p:sp>
    </p:spTree>
    <p:extLst>
      <p:ext uri="{BB962C8B-B14F-4D97-AF65-F5344CB8AC3E}">
        <p14:creationId xmlns:p14="http://schemas.microsoft.com/office/powerpoint/2010/main" val="361463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4AD6829-E112-447C-8DD6-19D1C6921D82}" type="datetimeFigureOut">
              <a:rPr lang="en-US" smtClean="0"/>
              <a:t>4/17/2024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B6951A-FA2E-4E07-A905-EA78DF51D79D}" type="slidenum">
              <a:rPr lang="en-US" smtClean="0"/>
              <a:t>‹#›</a:t>
            </a:fld>
            <a:endParaRPr lang="en-US" dirty="0"/>
          </a:p>
        </p:txBody>
      </p:sp>
    </p:spTree>
    <p:extLst>
      <p:ext uri="{BB962C8B-B14F-4D97-AF65-F5344CB8AC3E}">
        <p14:creationId xmlns:p14="http://schemas.microsoft.com/office/powerpoint/2010/main" val="351300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AD6829-E112-447C-8DD6-19D1C6921D82}" type="datetimeFigureOut">
              <a:rPr lang="en-US" smtClean="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B6951A-FA2E-4E07-A905-EA78DF51D79D}" type="slidenum">
              <a:rPr lang="en-US" smtClean="0"/>
              <a:t>‹#›</a:t>
            </a:fld>
            <a:endParaRPr lang="en-US" dirty="0"/>
          </a:p>
        </p:txBody>
      </p:sp>
    </p:spTree>
    <p:extLst>
      <p:ext uri="{BB962C8B-B14F-4D97-AF65-F5344CB8AC3E}">
        <p14:creationId xmlns:p14="http://schemas.microsoft.com/office/powerpoint/2010/main" val="366693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4AD6829-E112-447C-8DD6-19D1C6921D82}" type="datetimeFigureOut">
              <a:rPr lang="en-US" smtClean="0"/>
              <a:t>4/17/2024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B6951A-FA2E-4E07-A905-EA78DF51D79D}"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891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Calibri" panose="020F050202020403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cdc.gov/diabetes/data/statistics-report/index.html"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15B4-5FF9-414F-B24A-8ED2C93E0361}"/>
              </a:ext>
            </a:extLst>
          </p:cNvPr>
          <p:cNvSpPr>
            <a:spLocks noGrp="1"/>
          </p:cNvSpPr>
          <p:nvPr>
            <p:ph type="ctrTitle"/>
          </p:nvPr>
        </p:nvSpPr>
        <p:spPr>
          <a:xfrm>
            <a:off x="1524000" y="1596860"/>
            <a:ext cx="9144000" cy="2569311"/>
          </a:xfrm>
        </p:spPr>
        <p:txBody>
          <a:bodyPr>
            <a:normAutofit fontScale="90000"/>
          </a:bodyPr>
          <a:lstStyle/>
          <a:p>
            <a:pPr algn="ctr"/>
            <a:r>
              <a:rPr lang="en-US" b="1" dirty="0">
                <a:solidFill>
                  <a:schemeClr val="tx1"/>
                </a:solidFill>
              </a:rPr>
              <a:t>Decoding Diabetes: Your Roadmap to the Updated Standards</a:t>
            </a:r>
          </a:p>
        </p:txBody>
      </p:sp>
    </p:spTree>
    <p:extLst>
      <p:ext uri="{BB962C8B-B14F-4D97-AF65-F5344CB8AC3E}">
        <p14:creationId xmlns:p14="http://schemas.microsoft.com/office/powerpoint/2010/main" val="2856104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C210-A122-B227-BA25-F6D7B7DF6F13}"/>
              </a:ext>
            </a:extLst>
          </p:cNvPr>
          <p:cNvSpPr>
            <a:spLocks noGrp="1"/>
          </p:cNvSpPr>
          <p:nvPr>
            <p:ph type="title"/>
          </p:nvPr>
        </p:nvSpPr>
        <p:spPr/>
        <p:txBody>
          <a:bodyPr/>
          <a:lstStyle/>
          <a:p>
            <a:r>
              <a:rPr lang="en-US" b="1" dirty="0">
                <a:solidFill>
                  <a:schemeClr val="tx1"/>
                </a:solidFill>
              </a:rPr>
              <a:t>Grading of Evidence</a:t>
            </a:r>
          </a:p>
        </p:txBody>
      </p:sp>
      <p:graphicFrame>
        <p:nvGraphicFramePr>
          <p:cNvPr id="4" name="Table 4">
            <a:extLst>
              <a:ext uri="{FF2B5EF4-FFF2-40B4-BE49-F238E27FC236}">
                <a16:creationId xmlns:a16="http://schemas.microsoft.com/office/drawing/2014/main" id="{57F2F5BF-ECBE-D13D-A496-C7FEEBC5AA28}"/>
              </a:ext>
            </a:extLst>
          </p:cNvPr>
          <p:cNvGraphicFramePr>
            <a:graphicFrameLocks noGrp="1"/>
          </p:cNvGraphicFramePr>
          <p:nvPr>
            <p:ph idx="1"/>
            <p:extLst>
              <p:ext uri="{D42A27DB-BD31-4B8C-83A1-F6EECF244321}">
                <p14:modId xmlns:p14="http://schemas.microsoft.com/office/powerpoint/2010/main" val="129055683"/>
              </p:ext>
            </p:extLst>
          </p:nvPr>
        </p:nvGraphicFramePr>
        <p:xfrm>
          <a:off x="1207697" y="1846263"/>
          <a:ext cx="9947665" cy="3810000"/>
        </p:xfrm>
        <a:graphic>
          <a:graphicData uri="http://schemas.openxmlformats.org/drawingml/2006/table">
            <a:tbl>
              <a:tblPr firstRow="1" bandRow="1">
                <a:tableStyleId>{69012ECD-51FC-41F1-AA8D-1B2483CD663E}</a:tableStyleId>
              </a:tblPr>
              <a:tblGrid>
                <a:gridCol w="1369606">
                  <a:extLst>
                    <a:ext uri="{9D8B030D-6E8A-4147-A177-3AD203B41FA5}">
                      <a16:colId xmlns:a16="http://schemas.microsoft.com/office/drawing/2014/main" val="3225794076"/>
                    </a:ext>
                  </a:extLst>
                </a:gridCol>
                <a:gridCol w="8578059">
                  <a:extLst>
                    <a:ext uri="{9D8B030D-6E8A-4147-A177-3AD203B41FA5}">
                      <a16:colId xmlns:a16="http://schemas.microsoft.com/office/drawing/2014/main" val="1278891072"/>
                    </a:ext>
                  </a:extLst>
                </a:gridCol>
              </a:tblGrid>
              <a:tr h="370840">
                <a:tc>
                  <a:txBody>
                    <a:bodyPr/>
                    <a:lstStyle/>
                    <a:p>
                      <a:pPr algn="ctr"/>
                      <a:r>
                        <a:rPr lang="en-US" sz="2200" dirty="0"/>
                        <a:t>LOE</a:t>
                      </a:r>
                      <a:endParaRPr lang="en-US" sz="2200" dirty="0">
                        <a:latin typeface="Calibri" panose="020F0502020204030204" pitchFamily="34" charset="0"/>
                      </a:endParaRPr>
                    </a:p>
                  </a:txBody>
                  <a:tcPr marL="87464" marR="87464" anchor="ctr"/>
                </a:tc>
                <a:tc>
                  <a:txBody>
                    <a:bodyPr/>
                    <a:lstStyle/>
                    <a:p>
                      <a:pPr algn="ctr"/>
                      <a:r>
                        <a:rPr lang="en-US" sz="2200" dirty="0"/>
                        <a:t>Description</a:t>
                      </a:r>
                      <a:endParaRPr lang="en-US" sz="2200" dirty="0">
                        <a:latin typeface="Calibri" panose="020F0502020204030204" pitchFamily="34" charset="0"/>
                      </a:endParaRPr>
                    </a:p>
                  </a:txBody>
                  <a:tcPr marL="87464" marR="87464" anchor="ctr"/>
                </a:tc>
                <a:extLst>
                  <a:ext uri="{0D108BD9-81ED-4DB2-BD59-A6C34878D82A}">
                    <a16:rowId xmlns:a16="http://schemas.microsoft.com/office/drawing/2014/main" val="2121002936"/>
                  </a:ext>
                </a:extLst>
              </a:tr>
              <a:tr h="370840">
                <a:tc>
                  <a:txBody>
                    <a:bodyPr/>
                    <a:lstStyle/>
                    <a:p>
                      <a:pPr algn="ctr"/>
                      <a:r>
                        <a:rPr lang="en-US" sz="2200" dirty="0"/>
                        <a:t>A</a:t>
                      </a:r>
                      <a:endParaRPr lang="en-US" sz="2200" dirty="0">
                        <a:latin typeface="Calibri" panose="020F0502020204030204" pitchFamily="34" charset="0"/>
                      </a:endParaRPr>
                    </a:p>
                  </a:txBody>
                  <a:tcPr marL="87464" marR="87464" anchor="ctr"/>
                </a:tc>
                <a:tc>
                  <a:txBody>
                    <a:bodyPr/>
                    <a:lstStyle/>
                    <a:p>
                      <a:pPr algn="ctr"/>
                      <a:r>
                        <a:rPr lang="en-US" sz="2200" dirty="0"/>
                        <a:t>Clear evidence from well-conducted, generalizable randomized controlled trials that are adequately powered </a:t>
                      </a:r>
                      <a:r>
                        <a:rPr lang="en-US" sz="2200" b="1" u="sng" dirty="0"/>
                        <a:t>OR</a:t>
                      </a:r>
                      <a:r>
                        <a:rPr lang="en-US" sz="2200" b="0" u="none" dirty="0"/>
                        <a:t> supportive evidence from well-conducted randomized controlled trials that are adequately powered</a:t>
                      </a:r>
                      <a:endParaRPr lang="en-US" sz="2200" b="1" u="sng" dirty="0">
                        <a:latin typeface="Calibri" panose="020F0502020204030204" pitchFamily="34" charset="0"/>
                      </a:endParaRPr>
                    </a:p>
                  </a:txBody>
                  <a:tcPr marL="87464" marR="87464" anchor="ctr"/>
                </a:tc>
                <a:extLst>
                  <a:ext uri="{0D108BD9-81ED-4DB2-BD59-A6C34878D82A}">
                    <a16:rowId xmlns:a16="http://schemas.microsoft.com/office/drawing/2014/main" val="3887632196"/>
                  </a:ext>
                </a:extLst>
              </a:tr>
              <a:tr h="370840">
                <a:tc>
                  <a:txBody>
                    <a:bodyPr/>
                    <a:lstStyle/>
                    <a:p>
                      <a:pPr algn="ctr"/>
                      <a:r>
                        <a:rPr lang="en-US" sz="2200" dirty="0"/>
                        <a:t>B</a:t>
                      </a:r>
                      <a:endParaRPr lang="en-US" sz="2200" dirty="0">
                        <a:latin typeface="Calibri" panose="020F0502020204030204" pitchFamily="34" charset="0"/>
                      </a:endParaRPr>
                    </a:p>
                  </a:txBody>
                  <a:tcPr marL="87464" marR="87464" anchor="ctr"/>
                </a:tc>
                <a:tc>
                  <a:txBody>
                    <a:bodyPr/>
                    <a:lstStyle/>
                    <a:p>
                      <a:pPr algn="ctr"/>
                      <a:r>
                        <a:rPr lang="en-US" sz="2200" dirty="0"/>
                        <a:t>Supportive evidence from well-conducted cohort studies </a:t>
                      </a:r>
                      <a:r>
                        <a:rPr lang="en-US" sz="2200" b="1" u="sng" dirty="0"/>
                        <a:t>OR</a:t>
                      </a:r>
                      <a:r>
                        <a:rPr lang="en-US" sz="2200" dirty="0"/>
                        <a:t> a case-control study</a:t>
                      </a:r>
                      <a:endParaRPr lang="en-US" sz="2200" dirty="0">
                        <a:latin typeface="Calibri" panose="020F0502020204030204" pitchFamily="34" charset="0"/>
                      </a:endParaRPr>
                    </a:p>
                  </a:txBody>
                  <a:tcPr marL="87464" marR="87464" anchor="ctr"/>
                </a:tc>
                <a:extLst>
                  <a:ext uri="{0D108BD9-81ED-4DB2-BD59-A6C34878D82A}">
                    <a16:rowId xmlns:a16="http://schemas.microsoft.com/office/drawing/2014/main" val="3386147810"/>
                  </a:ext>
                </a:extLst>
              </a:tr>
              <a:tr h="370840">
                <a:tc>
                  <a:txBody>
                    <a:bodyPr/>
                    <a:lstStyle/>
                    <a:p>
                      <a:pPr algn="ctr"/>
                      <a:r>
                        <a:rPr lang="en-US" sz="2200" dirty="0"/>
                        <a:t>C</a:t>
                      </a:r>
                      <a:endParaRPr lang="en-US" sz="2200" dirty="0">
                        <a:latin typeface="Calibri" panose="020F0502020204030204" pitchFamily="34" charset="0"/>
                      </a:endParaRPr>
                    </a:p>
                  </a:txBody>
                  <a:tcPr marL="87464" marR="87464" anchor="ctr"/>
                </a:tc>
                <a:tc>
                  <a:txBody>
                    <a:bodyPr/>
                    <a:lstStyle/>
                    <a:p>
                      <a:pPr algn="ctr"/>
                      <a:r>
                        <a:rPr lang="en-US" sz="2200" dirty="0"/>
                        <a:t>Supportive evidence from poorly controlled or uncontrolled studies </a:t>
                      </a:r>
                      <a:r>
                        <a:rPr lang="en-US" sz="2200" b="1" u="sng" dirty="0"/>
                        <a:t>OR</a:t>
                      </a:r>
                      <a:r>
                        <a:rPr lang="en-US" sz="2200" dirty="0"/>
                        <a:t> conflicting evidence with weight of evidence supporting the recommendation</a:t>
                      </a:r>
                      <a:endParaRPr lang="en-US" sz="2200" dirty="0">
                        <a:latin typeface="Calibri" panose="020F0502020204030204" pitchFamily="34" charset="0"/>
                      </a:endParaRPr>
                    </a:p>
                  </a:txBody>
                  <a:tcPr marL="87464" marR="87464" anchor="ctr"/>
                </a:tc>
                <a:extLst>
                  <a:ext uri="{0D108BD9-81ED-4DB2-BD59-A6C34878D82A}">
                    <a16:rowId xmlns:a16="http://schemas.microsoft.com/office/drawing/2014/main" val="2022537487"/>
                  </a:ext>
                </a:extLst>
              </a:tr>
              <a:tr h="370840">
                <a:tc>
                  <a:txBody>
                    <a:bodyPr/>
                    <a:lstStyle/>
                    <a:p>
                      <a:pPr algn="ctr"/>
                      <a:r>
                        <a:rPr lang="en-US" sz="2200" dirty="0"/>
                        <a:t>E</a:t>
                      </a:r>
                      <a:endParaRPr lang="en-US" sz="2200" dirty="0">
                        <a:latin typeface="Calibri" panose="020F0502020204030204" pitchFamily="34" charset="0"/>
                      </a:endParaRPr>
                    </a:p>
                  </a:txBody>
                  <a:tcPr marL="87464" marR="87464" anchor="ctr"/>
                </a:tc>
                <a:tc>
                  <a:txBody>
                    <a:bodyPr/>
                    <a:lstStyle/>
                    <a:p>
                      <a:pPr algn="ctr"/>
                      <a:r>
                        <a:rPr lang="en-US" sz="2200" dirty="0"/>
                        <a:t>Expert consensus </a:t>
                      </a:r>
                      <a:r>
                        <a:rPr lang="en-US" sz="2200" b="1" u="sng" dirty="0"/>
                        <a:t>OR</a:t>
                      </a:r>
                      <a:r>
                        <a:rPr lang="en-US" sz="2200" dirty="0"/>
                        <a:t> clinical experience</a:t>
                      </a:r>
                      <a:endParaRPr lang="en-US" sz="2200" dirty="0">
                        <a:latin typeface="Calibri" panose="020F0502020204030204" pitchFamily="34" charset="0"/>
                      </a:endParaRPr>
                    </a:p>
                  </a:txBody>
                  <a:tcPr marL="87464" marR="87464" anchor="ctr"/>
                </a:tc>
                <a:extLst>
                  <a:ext uri="{0D108BD9-81ED-4DB2-BD59-A6C34878D82A}">
                    <a16:rowId xmlns:a16="http://schemas.microsoft.com/office/drawing/2014/main" val="821824111"/>
                  </a:ext>
                </a:extLst>
              </a:tr>
            </a:tbl>
          </a:graphicData>
        </a:graphic>
      </p:graphicFrame>
      <p:sp>
        <p:nvSpPr>
          <p:cNvPr id="3" name="TextBox 2">
            <a:extLst>
              <a:ext uri="{FF2B5EF4-FFF2-40B4-BE49-F238E27FC236}">
                <a16:creationId xmlns:a16="http://schemas.microsoft.com/office/drawing/2014/main" id="{460AEFF7-C3FF-1095-74F8-F80287643DBD}"/>
              </a:ext>
            </a:extLst>
          </p:cNvPr>
          <p:cNvSpPr txBox="1"/>
          <p:nvPr/>
        </p:nvSpPr>
        <p:spPr>
          <a:xfrm>
            <a:off x="4970" y="6334780"/>
            <a:ext cx="12187030" cy="523220"/>
          </a:xfrm>
          <a:prstGeom prst="rect">
            <a:avLst/>
          </a:prstGeom>
          <a:noFill/>
        </p:spPr>
        <p:txBody>
          <a:bodyPr wrap="square" rtlCol="0">
            <a:spAutoFit/>
          </a:bodyPr>
          <a:lstStyle/>
          <a:p>
            <a:r>
              <a:rPr lang="en-US" sz="1400" dirty="0">
                <a:solidFill>
                  <a:schemeClr val="bg1"/>
                </a:solidFill>
                <a:latin typeface="Calibri" panose="020F0502020204030204" pitchFamily="34" charset="0"/>
              </a:rPr>
              <a:t>American Diabetes Association Professional Practice Committee. Introduction and methodology: Standards of Care in Diabetes – 2024. Diabetes Care. 2024;47(Suppl 1):S1-S4.</a:t>
            </a:r>
          </a:p>
        </p:txBody>
      </p:sp>
      <p:sp>
        <p:nvSpPr>
          <p:cNvPr id="5" name="TextBox 4">
            <a:extLst>
              <a:ext uri="{FF2B5EF4-FFF2-40B4-BE49-F238E27FC236}">
                <a16:creationId xmlns:a16="http://schemas.microsoft.com/office/drawing/2014/main" id="{F7D6B937-AF3C-5335-D592-AC5EC043CFB8}"/>
              </a:ext>
            </a:extLst>
          </p:cNvPr>
          <p:cNvSpPr txBox="1"/>
          <p:nvPr/>
        </p:nvSpPr>
        <p:spPr>
          <a:xfrm>
            <a:off x="6997492" y="177700"/>
            <a:ext cx="4157870" cy="1446550"/>
          </a:xfrm>
          <a:prstGeom prst="rect">
            <a:avLst/>
          </a:prstGeom>
          <a:solidFill>
            <a:schemeClr val="bg1"/>
          </a:solidFill>
          <a:ln w="38100">
            <a:solidFill>
              <a:schemeClr val="tx1"/>
            </a:solidFill>
          </a:ln>
        </p:spPr>
        <p:txBody>
          <a:bodyPr wrap="square" rtlCol="0">
            <a:spAutoFit/>
          </a:bodyPr>
          <a:lstStyle/>
          <a:p>
            <a:pPr algn="ctr"/>
            <a:r>
              <a:rPr lang="en-US" sz="2200" dirty="0">
                <a:latin typeface="Calibri" panose="020F0502020204030204" pitchFamily="34" charset="0"/>
              </a:rPr>
              <a:t>The Standards of Care are a “living” document; therefore, pressing updates can occur throughout the year.</a:t>
            </a:r>
          </a:p>
        </p:txBody>
      </p:sp>
    </p:spTree>
    <p:extLst>
      <p:ext uri="{BB962C8B-B14F-4D97-AF65-F5344CB8AC3E}">
        <p14:creationId xmlns:p14="http://schemas.microsoft.com/office/powerpoint/2010/main" val="374924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484F8-F2D3-A68D-9321-9D27882D382B}"/>
              </a:ext>
            </a:extLst>
          </p:cNvPr>
          <p:cNvSpPr>
            <a:spLocks noGrp="1"/>
          </p:cNvSpPr>
          <p:nvPr>
            <p:ph type="title"/>
          </p:nvPr>
        </p:nvSpPr>
        <p:spPr/>
        <p:txBody>
          <a:bodyPr/>
          <a:lstStyle/>
          <a:p>
            <a:r>
              <a:rPr lang="en-US" b="1" dirty="0">
                <a:solidFill>
                  <a:schemeClr val="tx1"/>
                </a:solidFill>
              </a:rPr>
              <a:t>Sections in the 2024 Standards</a:t>
            </a:r>
          </a:p>
        </p:txBody>
      </p:sp>
      <p:graphicFrame>
        <p:nvGraphicFramePr>
          <p:cNvPr id="6" name="Table 6">
            <a:extLst>
              <a:ext uri="{FF2B5EF4-FFF2-40B4-BE49-F238E27FC236}">
                <a16:creationId xmlns:a16="http://schemas.microsoft.com/office/drawing/2014/main" id="{EC39CB53-88F9-E6AE-CB49-4C771BF543ED}"/>
              </a:ext>
            </a:extLst>
          </p:cNvPr>
          <p:cNvGraphicFramePr>
            <a:graphicFrameLocks noGrp="1"/>
          </p:cNvGraphicFramePr>
          <p:nvPr>
            <p:ph sz="half" idx="1"/>
            <p:extLst>
              <p:ext uri="{D42A27DB-BD31-4B8C-83A1-F6EECF244321}">
                <p14:modId xmlns:p14="http://schemas.microsoft.com/office/powerpoint/2010/main" val="3606071011"/>
              </p:ext>
            </p:extLst>
          </p:nvPr>
        </p:nvGraphicFramePr>
        <p:xfrm>
          <a:off x="1186665" y="1846263"/>
          <a:ext cx="4849011" cy="4226560"/>
        </p:xfrm>
        <a:graphic>
          <a:graphicData uri="http://schemas.openxmlformats.org/drawingml/2006/table">
            <a:tbl>
              <a:tblPr firstRow="1" bandRow="1">
                <a:tableStyleId>{69012ECD-51FC-41F1-AA8D-1B2483CD663E}</a:tableStyleId>
              </a:tblPr>
              <a:tblGrid>
                <a:gridCol w="1803098">
                  <a:extLst>
                    <a:ext uri="{9D8B030D-6E8A-4147-A177-3AD203B41FA5}">
                      <a16:colId xmlns:a16="http://schemas.microsoft.com/office/drawing/2014/main" val="2146435027"/>
                    </a:ext>
                  </a:extLst>
                </a:gridCol>
                <a:gridCol w="3045913">
                  <a:extLst>
                    <a:ext uri="{9D8B030D-6E8A-4147-A177-3AD203B41FA5}">
                      <a16:colId xmlns:a16="http://schemas.microsoft.com/office/drawing/2014/main" val="1100421431"/>
                    </a:ext>
                  </a:extLst>
                </a:gridCol>
              </a:tblGrid>
              <a:tr h="370840">
                <a:tc>
                  <a:txBody>
                    <a:bodyPr/>
                    <a:lstStyle/>
                    <a:p>
                      <a:pPr algn="ctr"/>
                      <a:r>
                        <a:rPr lang="en-US" sz="1400" dirty="0"/>
                        <a:t>Number / Initial Page</a:t>
                      </a:r>
                      <a:endParaRPr lang="en-US" sz="1400" dirty="0">
                        <a:latin typeface="Calibri" panose="020F0502020204030204" pitchFamily="34" charset="0"/>
                      </a:endParaRPr>
                    </a:p>
                  </a:txBody>
                  <a:tcPr marL="87154" marR="87154"/>
                </a:tc>
                <a:tc>
                  <a:txBody>
                    <a:bodyPr/>
                    <a:lstStyle/>
                    <a:p>
                      <a:pPr algn="ctr"/>
                      <a:r>
                        <a:rPr lang="en-US" sz="1400" dirty="0"/>
                        <a:t>Title</a:t>
                      </a:r>
                      <a:endParaRPr lang="en-US" sz="1400" dirty="0">
                        <a:latin typeface="Calibri" panose="020F0502020204030204" pitchFamily="34" charset="0"/>
                      </a:endParaRPr>
                    </a:p>
                  </a:txBody>
                  <a:tcPr marL="87154" marR="87154"/>
                </a:tc>
                <a:extLst>
                  <a:ext uri="{0D108BD9-81ED-4DB2-BD59-A6C34878D82A}">
                    <a16:rowId xmlns:a16="http://schemas.microsoft.com/office/drawing/2014/main" val="2490199723"/>
                  </a:ext>
                </a:extLst>
              </a:tr>
              <a:tr h="370840">
                <a:tc>
                  <a:txBody>
                    <a:bodyPr/>
                    <a:lstStyle/>
                    <a:p>
                      <a:r>
                        <a:rPr lang="en-US" sz="1200" dirty="0"/>
                        <a:t>1 / S11</a:t>
                      </a:r>
                      <a:endParaRPr lang="en-US" sz="1200" dirty="0">
                        <a:latin typeface="Calibri" panose="020F0502020204030204" pitchFamily="34" charset="0"/>
                      </a:endParaRPr>
                    </a:p>
                  </a:txBody>
                  <a:tcPr marL="87154" marR="87154"/>
                </a:tc>
                <a:tc>
                  <a:txBody>
                    <a:bodyPr/>
                    <a:lstStyle/>
                    <a:p>
                      <a:r>
                        <a:rPr lang="en-US" sz="1200" dirty="0"/>
                        <a:t>Improving Care and Promoting Health in Populations</a:t>
                      </a:r>
                      <a:endParaRPr lang="en-US" sz="1200" dirty="0">
                        <a:latin typeface="Calibri" panose="020F0502020204030204" pitchFamily="34" charset="0"/>
                      </a:endParaRPr>
                    </a:p>
                  </a:txBody>
                  <a:tcPr marL="87154" marR="87154"/>
                </a:tc>
                <a:extLst>
                  <a:ext uri="{0D108BD9-81ED-4DB2-BD59-A6C34878D82A}">
                    <a16:rowId xmlns:a16="http://schemas.microsoft.com/office/drawing/2014/main" val="1942289146"/>
                  </a:ext>
                </a:extLst>
              </a:tr>
              <a:tr h="370840">
                <a:tc>
                  <a:txBody>
                    <a:bodyPr/>
                    <a:lstStyle/>
                    <a:p>
                      <a:r>
                        <a:rPr lang="en-US" sz="1200" dirty="0"/>
                        <a:t>2 / S20</a:t>
                      </a:r>
                      <a:endParaRPr lang="en-US" sz="1200" dirty="0">
                        <a:latin typeface="Calibri" panose="020F0502020204030204" pitchFamily="34" charset="0"/>
                      </a:endParaRPr>
                    </a:p>
                  </a:txBody>
                  <a:tcPr marL="87154" marR="87154"/>
                </a:tc>
                <a:tc>
                  <a:txBody>
                    <a:bodyPr/>
                    <a:lstStyle/>
                    <a:p>
                      <a:r>
                        <a:rPr lang="en-US" sz="1200" dirty="0"/>
                        <a:t>Diagnosis and Classification of Diabetes</a:t>
                      </a:r>
                      <a:endParaRPr lang="en-US" sz="1200" dirty="0">
                        <a:latin typeface="Calibri" panose="020F0502020204030204" pitchFamily="34" charset="0"/>
                      </a:endParaRPr>
                    </a:p>
                  </a:txBody>
                  <a:tcPr marL="87154" marR="87154"/>
                </a:tc>
                <a:extLst>
                  <a:ext uri="{0D108BD9-81ED-4DB2-BD59-A6C34878D82A}">
                    <a16:rowId xmlns:a16="http://schemas.microsoft.com/office/drawing/2014/main" val="2342319705"/>
                  </a:ext>
                </a:extLst>
              </a:tr>
              <a:tr h="370840">
                <a:tc>
                  <a:txBody>
                    <a:bodyPr/>
                    <a:lstStyle/>
                    <a:p>
                      <a:r>
                        <a:rPr lang="en-US" sz="1200" dirty="0"/>
                        <a:t>3 / S43</a:t>
                      </a:r>
                      <a:endParaRPr lang="en-US" sz="1200" dirty="0">
                        <a:latin typeface="Calibri" panose="020F0502020204030204" pitchFamily="34" charset="0"/>
                      </a:endParaRPr>
                    </a:p>
                  </a:txBody>
                  <a:tcPr marL="87154" marR="87154"/>
                </a:tc>
                <a:tc>
                  <a:txBody>
                    <a:bodyPr/>
                    <a:lstStyle/>
                    <a:p>
                      <a:r>
                        <a:rPr lang="en-US" sz="1200" dirty="0"/>
                        <a:t>Prevention or Delay of Diabetes and Associated Comorbidities</a:t>
                      </a:r>
                      <a:endParaRPr lang="en-US" sz="1200" dirty="0">
                        <a:latin typeface="Calibri" panose="020F0502020204030204" pitchFamily="34" charset="0"/>
                      </a:endParaRPr>
                    </a:p>
                  </a:txBody>
                  <a:tcPr marL="87154" marR="87154"/>
                </a:tc>
                <a:extLst>
                  <a:ext uri="{0D108BD9-81ED-4DB2-BD59-A6C34878D82A}">
                    <a16:rowId xmlns:a16="http://schemas.microsoft.com/office/drawing/2014/main" val="1146878972"/>
                  </a:ext>
                </a:extLst>
              </a:tr>
              <a:tr h="370840">
                <a:tc>
                  <a:txBody>
                    <a:bodyPr/>
                    <a:lstStyle/>
                    <a:p>
                      <a:r>
                        <a:rPr lang="en-US" sz="1200" dirty="0"/>
                        <a:t>4 / S52</a:t>
                      </a:r>
                      <a:endParaRPr lang="en-US" sz="1200" dirty="0">
                        <a:latin typeface="Calibri" panose="020F0502020204030204" pitchFamily="34" charset="0"/>
                      </a:endParaRPr>
                    </a:p>
                  </a:txBody>
                  <a:tcPr marL="87154" marR="87154"/>
                </a:tc>
                <a:tc>
                  <a:txBody>
                    <a:bodyPr/>
                    <a:lstStyle/>
                    <a:p>
                      <a:r>
                        <a:rPr lang="en-US" sz="1200" dirty="0"/>
                        <a:t>Comprehensive Medical Evaluation and Assessment of Comorbidities</a:t>
                      </a:r>
                      <a:endParaRPr lang="en-US" sz="1200" dirty="0">
                        <a:latin typeface="Calibri" panose="020F0502020204030204" pitchFamily="34" charset="0"/>
                      </a:endParaRPr>
                    </a:p>
                  </a:txBody>
                  <a:tcPr marL="87154" marR="87154"/>
                </a:tc>
                <a:extLst>
                  <a:ext uri="{0D108BD9-81ED-4DB2-BD59-A6C34878D82A}">
                    <a16:rowId xmlns:a16="http://schemas.microsoft.com/office/drawing/2014/main" val="1234599541"/>
                  </a:ext>
                </a:extLst>
              </a:tr>
              <a:tr h="370840">
                <a:tc>
                  <a:txBody>
                    <a:bodyPr/>
                    <a:lstStyle/>
                    <a:p>
                      <a:r>
                        <a:rPr lang="en-US" sz="1200" dirty="0"/>
                        <a:t>5 / S77</a:t>
                      </a:r>
                      <a:endParaRPr lang="en-US" sz="1200" dirty="0">
                        <a:latin typeface="Calibri" panose="020F0502020204030204" pitchFamily="34" charset="0"/>
                      </a:endParaRPr>
                    </a:p>
                  </a:txBody>
                  <a:tcPr marL="87154" marR="87154"/>
                </a:tc>
                <a:tc>
                  <a:txBody>
                    <a:bodyPr/>
                    <a:lstStyle/>
                    <a:p>
                      <a:r>
                        <a:rPr lang="en-US" sz="1200" dirty="0"/>
                        <a:t>Facilitating Positive Health Behaviors and Well-being to Improve Health Outcomes</a:t>
                      </a:r>
                      <a:endParaRPr lang="en-US" sz="1200" dirty="0">
                        <a:latin typeface="Calibri" panose="020F0502020204030204" pitchFamily="34" charset="0"/>
                      </a:endParaRPr>
                    </a:p>
                  </a:txBody>
                  <a:tcPr marL="87154" marR="87154"/>
                </a:tc>
                <a:extLst>
                  <a:ext uri="{0D108BD9-81ED-4DB2-BD59-A6C34878D82A}">
                    <a16:rowId xmlns:a16="http://schemas.microsoft.com/office/drawing/2014/main" val="274148169"/>
                  </a:ext>
                </a:extLst>
              </a:tr>
              <a:tr h="370840">
                <a:tc>
                  <a:txBody>
                    <a:bodyPr/>
                    <a:lstStyle/>
                    <a:p>
                      <a:r>
                        <a:rPr lang="en-US" sz="1200" dirty="0"/>
                        <a:t>6 / S111</a:t>
                      </a:r>
                      <a:endParaRPr lang="en-US" sz="1200" dirty="0">
                        <a:latin typeface="Calibri" panose="020F0502020204030204" pitchFamily="34" charset="0"/>
                      </a:endParaRPr>
                    </a:p>
                  </a:txBody>
                  <a:tcPr marL="87154" marR="87154"/>
                </a:tc>
                <a:tc>
                  <a:txBody>
                    <a:bodyPr/>
                    <a:lstStyle/>
                    <a:p>
                      <a:r>
                        <a:rPr lang="en-US" sz="1200" dirty="0"/>
                        <a:t>Glycemic Goals and Hypoglycemia</a:t>
                      </a:r>
                      <a:endParaRPr lang="en-US" sz="1200" dirty="0">
                        <a:latin typeface="Calibri" panose="020F0502020204030204" pitchFamily="34" charset="0"/>
                      </a:endParaRPr>
                    </a:p>
                  </a:txBody>
                  <a:tcPr marL="87154" marR="87154"/>
                </a:tc>
                <a:extLst>
                  <a:ext uri="{0D108BD9-81ED-4DB2-BD59-A6C34878D82A}">
                    <a16:rowId xmlns:a16="http://schemas.microsoft.com/office/drawing/2014/main" val="1622836759"/>
                  </a:ext>
                </a:extLst>
              </a:tr>
              <a:tr h="370840">
                <a:tc>
                  <a:txBody>
                    <a:bodyPr/>
                    <a:lstStyle/>
                    <a:p>
                      <a:r>
                        <a:rPr lang="en-US" sz="1200" dirty="0"/>
                        <a:t>7 / S126</a:t>
                      </a:r>
                      <a:endParaRPr lang="en-US" sz="1200" dirty="0">
                        <a:latin typeface="Calibri" panose="020F0502020204030204" pitchFamily="34" charset="0"/>
                      </a:endParaRPr>
                    </a:p>
                  </a:txBody>
                  <a:tcPr marL="87154" marR="87154"/>
                </a:tc>
                <a:tc>
                  <a:txBody>
                    <a:bodyPr/>
                    <a:lstStyle/>
                    <a:p>
                      <a:r>
                        <a:rPr lang="en-US" sz="1200" dirty="0"/>
                        <a:t>Diabetes Technology</a:t>
                      </a:r>
                      <a:endParaRPr lang="en-US" sz="1200" dirty="0">
                        <a:latin typeface="Calibri" panose="020F0502020204030204" pitchFamily="34" charset="0"/>
                      </a:endParaRPr>
                    </a:p>
                  </a:txBody>
                  <a:tcPr marL="87154" marR="87154"/>
                </a:tc>
                <a:extLst>
                  <a:ext uri="{0D108BD9-81ED-4DB2-BD59-A6C34878D82A}">
                    <a16:rowId xmlns:a16="http://schemas.microsoft.com/office/drawing/2014/main" val="3180604062"/>
                  </a:ext>
                </a:extLst>
              </a:tr>
              <a:tr h="370840">
                <a:tc>
                  <a:txBody>
                    <a:bodyPr/>
                    <a:lstStyle/>
                    <a:p>
                      <a:r>
                        <a:rPr lang="en-US" sz="1200" dirty="0"/>
                        <a:t>8 / S145</a:t>
                      </a:r>
                      <a:endParaRPr lang="en-US" sz="1200" dirty="0">
                        <a:latin typeface="Calibri" panose="020F0502020204030204" pitchFamily="34" charset="0"/>
                      </a:endParaRPr>
                    </a:p>
                  </a:txBody>
                  <a:tcPr marL="87154" marR="87154"/>
                </a:tc>
                <a:tc>
                  <a:txBody>
                    <a:bodyPr/>
                    <a:lstStyle/>
                    <a:p>
                      <a:r>
                        <a:rPr lang="en-US" sz="1200" dirty="0"/>
                        <a:t>Obesity and Weight Management for the Prevention and Treatment of Type 2 Diabetes</a:t>
                      </a:r>
                      <a:endParaRPr lang="en-US" sz="1200" dirty="0">
                        <a:latin typeface="Calibri" panose="020F0502020204030204" pitchFamily="34" charset="0"/>
                      </a:endParaRPr>
                    </a:p>
                  </a:txBody>
                  <a:tcPr marL="87154" marR="87154"/>
                </a:tc>
                <a:extLst>
                  <a:ext uri="{0D108BD9-81ED-4DB2-BD59-A6C34878D82A}">
                    <a16:rowId xmlns:a16="http://schemas.microsoft.com/office/drawing/2014/main" val="1257935586"/>
                  </a:ext>
                </a:extLst>
              </a:tr>
              <a:tr h="370840">
                <a:tc>
                  <a:txBody>
                    <a:bodyPr/>
                    <a:lstStyle/>
                    <a:p>
                      <a:r>
                        <a:rPr lang="en-US" sz="1200" dirty="0"/>
                        <a:t>9 / S158</a:t>
                      </a:r>
                      <a:endParaRPr lang="en-US" sz="1200" dirty="0">
                        <a:latin typeface="Calibri" panose="020F0502020204030204" pitchFamily="34" charset="0"/>
                      </a:endParaRPr>
                    </a:p>
                  </a:txBody>
                  <a:tcPr marL="87154" marR="87154"/>
                </a:tc>
                <a:tc>
                  <a:txBody>
                    <a:bodyPr/>
                    <a:lstStyle/>
                    <a:p>
                      <a:r>
                        <a:rPr lang="en-US" sz="1200" dirty="0"/>
                        <a:t>Pharmacologic Approaches to Glycemic Treatment</a:t>
                      </a:r>
                      <a:endParaRPr lang="en-US" sz="1200" dirty="0">
                        <a:latin typeface="Calibri" panose="020F0502020204030204" pitchFamily="34" charset="0"/>
                      </a:endParaRPr>
                    </a:p>
                  </a:txBody>
                  <a:tcPr marL="87154" marR="87154"/>
                </a:tc>
                <a:extLst>
                  <a:ext uri="{0D108BD9-81ED-4DB2-BD59-A6C34878D82A}">
                    <a16:rowId xmlns:a16="http://schemas.microsoft.com/office/drawing/2014/main" val="3064604359"/>
                  </a:ext>
                </a:extLst>
              </a:tr>
            </a:tbl>
          </a:graphicData>
        </a:graphic>
      </p:graphicFrame>
      <p:graphicFrame>
        <p:nvGraphicFramePr>
          <p:cNvPr id="7" name="Table 7">
            <a:extLst>
              <a:ext uri="{FF2B5EF4-FFF2-40B4-BE49-F238E27FC236}">
                <a16:creationId xmlns:a16="http://schemas.microsoft.com/office/drawing/2014/main" id="{208A6076-C9FE-0115-8C29-2DA2B501559D}"/>
              </a:ext>
            </a:extLst>
          </p:cNvPr>
          <p:cNvGraphicFramePr>
            <a:graphicFrameLocks noGrp="1"/>
          </p:cNvGraphicFramePr>
          <p:nvPr>
            <p:ph sz="half" idx="2"/>
            <p:extLst>
              <p:ext uri="{D42A27DB-BD31-4B8C-83A1-F6EECF244321}">
                <p14:modId xmlns:p14="http://schemas.microsoft.com/office/powerpoint/2010/main" val="3877505193"/>
              </p:ext>
            </p:extLst>
          </p:nvPr>
        </p:nvGraphicFramePr>
        <p:xfrm>
          <a:off x="6218238" y="1846263"/>
          <a:ext cx="4937125" cy="3337560"/>
        </p:xfrm>
        <a:graphic>
          <a:graphicData uri="http://schemas.openxmlformats.org/drawingml/2006/table">
            <a:tbl>
              <a:tblPr firstRow="1" bandRow="1">
                <a:tableStyleId>{69012ECD-51FC-41F1-AA8D-1B2483CD663E}</a:tableStyleId>
              </a:tblPr>
              <a:tblGrid>
                <a:gridCol w="1857250">
                  <a:extLst>
                    <a:ext uri="{9D8B030D-6E8A-4147-A177-3AD203B41FA5}">
                      <a16:colId xmlns:a16="http://schemas.microsoft.com/office/drawing/2014/main" val="937395559"/>
                    </a:ext>
                  </a:extLst>
                </a:gridCol>
                <a:gridCol w="3079875">
                  <a:extLst>
                    <a:ext uri="{9D8B030D-6E8A-4147-A177-3AD203B41FA5}">
                      <a16:colId xmlns:a16="http://schemas.microsoft.com/office/drawing/2014/main" val="2593104714"/>
                    </a:ext>
                  </a:extLst>
                </a:gridCol>
              </a:tblGrid>
              <a:tr h="370840">
                <a:tc>
                  <a:txBody>
                    <a:bodyPr/>
                    <a:lstStyle/>
                    <a:p>
                      <a:pPr algn="ctr"/>
                      <a:r>
                        <a:rPr lang="en-US" sz="1400" dirty="0"/>
                        <a:t>Number / Initial Page</a:t>
                      </a:r>
                      <a:endParaRPr lang="en-US" sz="1400" dirty="0">
                        <a:latin typeface="Calibri" panose="020F0502020204030204" pitchFamily="34" charset="0"/>
                      </a:endParaRPr>
                    </a:p>
                  </a:txBody>
                  <a:tcPr marL="87126" marR="87126"/>
                </a:tc>
                <a:tc>
                  <a:txBody>
                    <a:bodyPr/>
                    <a:lstStyle/>
                    <a:p>
                      <a:pPr algn="ctr"/>
                      <a:r>
                        <a:rPr lang="en-US" sz="1400" dirty="0"/>
                        <a:t>Title</a:t>
                      </a:r>
                      <a:endParaRPr lang="en-US" sz="1400" dirty="0">
                        <a:latin typeface="Calibri" panose="020F0502020204030204" pitchFamily="34" charset="0"/>
                      </a:endParaRPr>
                    </a:p>
                  </a:txBody>
                  <a:tcPr marL="87126" marR="87126"/>
                </a:tc>
                <a:extLst>
                  <a:ext uri="{0D108BD9-81ED-4DB2-BD59-A6C34878D82A}">
                    <a16:rowId xmlns:a16="http://schemas.microsoft.com/office/drawing/2014/main" val="630511029"/>
                  </a:ext>
                </a:extLst>
              </a:tr>
              <a:tr h="370840">
                <a:tc>
                  <a:txBody>
                    <a:bodyPr/>
                    <a:lstStyle/>
                    <a:p>
                      <a:r>
                        <a:rPr lang="en-US" sz="1200" dirty="0"/>
                        <a:t>10 / S179</a:t>
                      </a:r>
                      <a:endParaRPr lang="en-US" sz="1200" dirty="0">
                        <a:latin typeface="Calibri" panose="020F0502020204030204" pitchFamily="34" charset="0"/>
                      </a:endParaRPr>
                    </a:p>
                  </a:txBody>
                  <a:tcPr marL="87126" marR="87126"/>
                </a:tc>
                <a:tc>
                  <a:txBody>
                    <a:bodyPr/>
                    <a:lstStyle/>
                    <a:p>
                      <a:r>
                        <a:rPr lang="en-US" sz="1200" dirty="0"/>
                        <a:t>Cardiovascular Disease and Risk Management</a:t>
                      </a:r>
                      <a:endParaRPr lang="en-US" sz="1200" dirty="0">
                        <a:latin typeface="Calibri" panose="020F0502020204030204" pitchFamily="34" charset="0"/>
                      </a:endParaRPr>
                    </a:p>
                  </a:txBody>
                  <a:tcPr marL="87126" marR="87126"/>
                </a:tc>
                <a:extLst>
                  <a:ext uri="{0D108BD9-81ED-4DB2-BD59-A6C34878D82A}">
                    <a16:rowId xmlns:a16="http://schemas.microsoft.com/office/drawing/2014/main" val="1705232644"/>
                  </a:ext>
                </a:extLst>
              </a:tr>
              <a:tr h="370840">
                <a:tc>
                  <a:txBody>
                    <a:bodyPr/>
                    <a:lstStyle/>
                    <a:p>
                      <a:r>
                        <a:rPr lang="en-US" sz="1200" dirty="0"/>
                        <a:t>11 / S219</a:t>
                      </a:r>
                      <a:endParaRPr lang="en-US" sz="1200" dirty="0">
                        <a:latin typeface="Calibri" panose="020F0502020204030204" pitchFamily="34" charset="0"/>
                      </a:endParaRPr>
                    </a:p>
                  </a:txBody>
                  <a:tcPr marL="87126" marR="87126"/>
                </a:tc>
                <a:tc>
                  <a:txBody>
                    <a:bodyPr/>
                    <a:lstStyle/>
                    <a:p>
                      <a:r>
                        <a:rPr lang="en-US" sz="1200" dirty="0"/>
                        <a:t>Chronic Kidney Disease and Risk Management</a:t>
                      </a:r>
                      <a:endParaRPr lang="en-US" sz="1200" dirty="0">
                        <a:latin typeface="Calibri" panose="020F0502020204030204" pitchFamily="34" charset="0"/>
                      </a:endParaRPr>
                    </a:p>
                  </a:txBody>
                  <a:tcPr marL="87126" marR="87126"/>
                </a:tc>
                <a:extLst>
                  <a:ext uri="{0D108BD9-81ED-4DB2-BD59-A6C34878D82A}">
                    <a16:rowId xmlns:a16="http://schemas.microsoft.com/office/drawing/2014/main" val="271217551"/>
                  </a:ext>
                </a:extLst>
              </a:tr>
              <a:tr h="370840">
                <a:tc>
                  <a:txBody>
                    <a:bodyPr/>
                    <a:lstStyle/>
                    <a:p>
                      <a:r>
                        <a:rPr lang="en-US" sz="1200" dirty="0"/>
                        <a:t>12 / S231</a:t>
                      </a:r>
                      <a:endParaRPr lang="en-US" sz="1200" dirty="0">
                        <a:latin typeface="Calibri" panose="020F0502020204030204" pitchFamily="34" charset="0"/>
                      </a:endParaRPr>
                    </a:p>
                  </a:txBody>
                  <a:tcPr marL="87126" marR="87126"/>
                </a:tc>
                <a:tc>
                  <a:txBody>
                    <a:bodyPr/>
                    <a:lstStyle/>
                    <a:p>
                      <a:r>
                        <a:rPr lang="en-US" sz="1200" dirty="0"/>
                        <a:t>Retinopathy, Neuropathy, and Foot Care</a:t>
                      </a:r>
                      <a:endParaRPr lang="en-US" sz="1200" dirty="0">
                        <a:latin typeface="Calibri" panose="020F0502020204030204" pitchFamily="34" charset="0"/>
                      </a:endParaRPr>
                    </a:p>
                  </a:txBody>
                  <a:tcPr marL="87126" marR="87126"/>
                </a:tc>
                <a:extLst>
                  <a:ext uri="{0D108BD9-81ED-4DB2-BD59-A6C34878D82A}">
                    <a16:rowId xmlns:a16="http://schemas.microsoft.com/office/drawing/2014/main" val="2031655621"/>
                  </a:ext>
                </a:extLst>
              </a:tr>
              <a:tr h="370840">
                <a:tc>
                  <a:txBody>
                    <a:bodyPr/>
                    <a:lstStyle/>
                    <a:p>
                      <a:r>
                        <a:rPr lang="en-US" sz="1200" dirty="0"/>
                        <a:t>13 / S244</a:t>
                      </a:r>
                      <a:endParaRPr lang="en-US" sz="1200" dirty="0">
                        <a:latin typeface="Calibri" panose="020F0502020204030204" pitchFamily="34" charset="0"/>
                      </a:endParaRPr>
                    </a:p>
                  </a:txBody>
                  <a:tcPr marL="87126" marR="87126"/>
                </a:tc>
                <a:tc>
                  <a:txBody>
                    <a:bodyPr/>
                    <a:lstStyle/>
                    <a:p>
                      <a:r>
                        <a:rPr lang="en-US" sz="1200" dirty="0"/>
                        <a:t>Older Adults</a:t>
                      </a:r>
                      <a:endParaRPr lang="en-US" sz="1200" dirty="0">
                        <a:latin typeface="Calibri" panose="020F0502020204030204" pitchFamily="34" charset="0"/>
                      </a:endParaRPr>
                    </a:p>
                  </a:txBody>
                  <a:tcPr marL="87126" marR="87126"/>
                </a:tc>
                <a:extLst>
                  <a:ext uri="{0D108BD9-81ED-4DB2-BD59-A6C34878D82A}">
                    <a16:rowId xmlns:a16="http://schemas.microsoft.com/office/drawing/2014/main" val="47178710"/>
                  </a:ext>
                </a:extLst>
              </a:tr>
              <a:tr h="370840">
                <a:tc>
                  <a:txBody>
                    <a:bodyPr/>
                    <a:lstStyle/>
                    <a:p>
                      <a:r>
                        <a:rPr lang="en-US" sz="1200" dirty="0"/>
                        <a:t>14 / S258</a:t>
                      </a:r>
                      <a:endParaRPr lang="en-US" sz="1200" dirty="0">
                        <a:latin typeface="Calibri" panose="020F0502020204030204" pitchFamily="34" charset="0"/>
                      </a:endParaRPr>
                    </a:p>
                  </a:txBody>
                  <a:tcPr marL="87126" marR="87126"/>
                </a:tc>
                <a:tc>
                  <a:txBody>
                    <a:bodyPr/>
                    <a:lstStyle/>
                    <a:p>
                      <a:r>
                        <a:rPr lang="en-US" sz="1200" dirty="0"/>
                        <a:t>Children and Adolescents</a:t>
                      </a:r>
                      <a:endParaRPr lang="en-US" sz="1200" dirty="0">
                        <a:latin typeface="Calibri" panose="020F0502020204030204" pitchFamily="34" charset="0"/>
                      </a:endParaRPr>
                    </a:p>
                  </a:txBody>
                  <a:tcPr marL="87126" marR="87126"/>
                </a:tc>
                <a:extLst>
                  <a:ext uri="{0D108BD9-81ED-4DB2-BD59-A6C34878D82A}">
                    <a16:rowId xmlns:a16="http://schemas.microsoft.com/office/drawing/2014/main" val="193033749"/>
                  </a:ext>
                </a:extLst>
              </a:tr>
              <a:tr h="370840">
                <a:tc>
                  <a:txBody>
                    <a:bodyPr/>
                    <a:lstStyle/>
                    <a:p>
                      <a:r>
                        <a:rPr lang="en-US" sz="1200" dirty="0"/>
                        <a:t>15 / S282</a:t>
                      </a:r>
                      <a:endParaRPr lang="en-US" sz="1200" dirty="0">
                        <a:latin typeface="Calibri" panose="020F0502020204030204" pitchFamily="34" charset="0"/>
                      </a:endParaRPr>
                    </a:p>
                  </a:txBody>
                  <a:tcPr marL="87126" marR="87126"/>
                </a:tc>
                <a:tc>
                  <a:txBody>
                    <a:bodyPr/>
                    <a:lstStyle/>
                    <a:p>
                      <a:r>
                        <a:rPr lang="en-US" sz="1200" dirty="0"/>
                        <a:t>Management of Diabetes in Pregnancy</a:t>
                      </a:r>
                      <a:endParaRPr lang="en-US" sz="1200" dirty="0">
                        <a:latin typeface="Calibri" panose="020F0502020204030204" pitchFamily="34" charset="0"/>
                      </a:endParaRPr>
                    </a:p>
                  </a:txBody>
                  <a:tcPr marL="87126" marR="87126"/>
                </a:tc>
                <a:extLst>
                  <a:ext uri="{0D108BD9-81ED-4DB2-BD59-A6C34878D82A}">
                    <a16:rowId xmlns:a16="http://schemas.microsoft.com/office/drawing/2014/main" val="3252301846"/>
                  </a:ext>
                </a:extLst>
              </a:tr>
              <a:tr h="370840">
                <a:tc>
                  <a:txBody>
                    <a:bodyPr/>
                    <a:lstStyle/>
                    <a:p>
                      <a:r>
                        <a:rPr lang="en-US" sz="1200" dirty="0"/>
                        <a:t>16 / S295</a:t>
                      </a:r>
                      <a:endParaRPr lang="en-US" sz="1200" dirty="0">
                        <a:latin typeface="Calibri" panose="020F0502020204030204" pitchFamily="34" charset="0"/>
                      </a:endParaRPr>
                    </a:p>
                  </a:txBody>
                  <a:tcPr marL="87126" marR="87126"/>
                </a:tc>
                <a:tc>
                  <a:txBody>
                    <a:bodyPr/>
                    <a:lstStyle/>
                    <a:p>
                      <a:r>
                        <a:rPr lang="en-US" sz="1200" dirty="0"/>
                        <a:t>Diabetes Care in the Hospital</a:t>
                      </a:r>
                      <a:endParaRPr lang="en-US" sz="1200" dirty="0">
                        <a:latin typeface="Calibri" panose="020F0502020204030204" pitchFamily="34" charset="0"/>
                      </a:endParaRPr>
                    </a:p>
                  </a:txBody>
                  <a:tcPr marL="87126" marR="87126"/>
                </a:tc>
                <a:extLst>
                  <a:ext uri="{0D108BD9-81ED-4DB2-BD59-A6C34878D82A}">
                    <a16:rowId xmlns:a16="http://schemas.microsoft.com/office/drawing/2014/main" val="1082825368"/>
                  </a:ext>
                </a:extLst>
              </a:tr>
              <a:tr h="370840">
                <a:tc>
                  <a:txBody>
                    <a:bodyPr/>
                    <a:lstStyle/>
                    <a:p>
                      <a:r>
                        <a:rPr lang="en-US" sz="1200" dirty="0"/>
                        <a:t>17 / S307</a:t>
                      </a:r>
                      <a:endParaRPr lang="en-US" sz="1200" dirty="0">
                        <a:latin typeface="Calibri" panose="020F0502020204030204" pitchFamily="34" charset="0"/>
                      </a:endParaRPr>
                    </a:p>
                  </a:txBody>
                  <a:tcPr marL="87126" marR="87126"/>
                </a:tc>
                <a:tc>
                  <a:txBody>
                    <a:bodyPr/>
                    <a:lstStyle/>
                    <a:p>
                      <a:r>
                        <a:rPr lang="en-US" sz="1200" dirty="0"/>
                        <a:t>Diabetes and Advocacy</a:t>
                      </a:r>
                      <a:endParaRPr lang="en-US" sz="1200" dirty="0">
                        <a:latin typeface="Calibri" panose="020F0502020204030204" pitchFamily="34" charset="0"/>
                      </a:endParaRPr>
                    </a:p>
                  </a:txBody>
                  <a:tcPr marL="87126" marR="87126"/>
                </a:tc>
                <a:extLst>
                  <a:ext uri="{0D108BD9-81ED-4DB2-BD59-A6C34878D82A}">
                    <a16:rowId xmlns:a16="http://schemas.microsoft.com/office/drawing/2014/main" val="697625990"/>
                  </a:ext>
                </a:extLst>
              </a:tr>
            </a:tbl>
          </a:graphicData>
        </a:graphic>
      </p:graphicFrame>
      <p:sp>
        <p:nvSpPr>
          <p:cNvPr id="3" name="TextBox 2">
            <a:extLst>
              <a:ext uri="{FF2B5EF4-FFF2-40B4-BE49-F238E27FC236}">
                <a16:creationId xmlns:a16="http://schemas.microsoft.com/office/drawing/2014/main" id="{734188CA-A433-39A2-D8EA-18433801085E}"/>
              </a:ext>
            </a:extLst>
          </p:cNvPr>
          <p:cNvSpPr txBox="1"/>
          <p:nvPr/>
        </p:nvSpPr>
        <p:spPr>
          <a:xfrm>
            <a:off x="0" y="6541575"/>
            <a:ext cx="12187030" cy="307777"/>
          </a:xfrm>
          <a:prstGeom prst="rect">
            <a:avLst/>
          </a:prstGeom>
          <a:noFill/>
        </p:spPr>
        <p:txBody>
          <a:bodyPr wrap="square" rtlCol="0">
            <a:spAutoFit/>
          </a:bodyPr>
          <a:lstStyle/>
          <a:p>
            <a:r>
              <a:rPr lang="en-US" sz="1400" dirty="0">
                <a:solidFill>
                  <a:schemeClr val="bg1"/>
                </a:solidFill>
                <a:latin typeface="Calibri" panose="020F0502020204030204" pitchFamily="34" charset="0"/>
              </a:rPr>
              <a:t>American Diabetes Association Professional Practice Committee. Standards of Care in Diabetes – 2024. Diabetes Care. 2024;47(Suppl 1):S1-S308.</a:t>
            </a:r>
          </a:p>
        </p:txBody>
      </p:sp>
    </p:spTree>
    <p:extLst>
      <p:ext uri="{BB962C8B-B14F-4D97-AF65-F5344CB8AC3E}">
        <p14:creationId xmlns:p14="http://schemas.microsoft.com/office/powerpoint/2010/main" val="407804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3683-2D6E-5159-69AB-61A886606087}"/>
              </a:ext>
            </a:extLst>
          </p:cNvPr>
          <p:cNvSpPr>
            <a:spLocks noGrp="1"/>
          </p:cNvSpPr>
          <p:nvPr>
            <p:ph type="title"/>
          </p:nvPr>
        </p:nvSpPr>
        <p:spPr/>
        <p:txBody>
          <a:bodyPr/>
          <a:lstStyle/>
          <a:p>
            <a:r>
              <a:rPr lang="en-US" b="1" dirty="0">
                <a:solidFill>
                  <a:schemeClr val="tx1"/>
                </a:solidFill>
              </a:rPr>
              <a:t>Person-Centered Decision Cycle</a:t>
            </a:r>
          </a:p>
        </p:txBody>
      </p:sp>
      <p:graphicFrame>
        <p:nvGraphicFramePr>
          <p:cNvPr id="4" name="Content Placeholder 3">
            <a:extLst>
              <a:ext uri="{FF2B5EF4-FFF2-40B4-BE49-F238E27FC236}">
                <a16:creationId xmlns:a16="http://schemas.microsoft.com/office/drawing/2014/main" id="{00D7A4DB-AFD0-DF11-EF8C-2514236144C2}"/>
              </a:ext>
            </a:extLst>
          </p:cNvPr>
          <p:cNvGraphicFramePr>
            <a:graphicFrameLocks noGrp="1"/>
          </p:cNvGraphicFramePr>
          <p:nvPr>
            <p:ph idx="1"/>
            <p:extLst>
              <p:ext uri="{D42A27DB-BD31-4B8C-83A1-F6EECF244321}">
                <p14:modId xmlns:p14="http://schemas.microsoft.com/office/powerpoint/2010/main" val="2004132467"/>
              </p:ext>
            </p:extLst>
          </p:nvPr>
        </p:nvGraphicFramePr>
        <p:xfrm>
          <a:off x="838200" y="1825625"/>
          <a:ext cx="576138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B1C6B1BB-C4BA-BC68-252E-8DF512F79EA9}"/>
              </a:ext>
            </a:extLst>
          </p:cNvPr>
          <p:cNvSpPr txBox="1"/>
          <p:nvPr/>
        </p:nvSpPr>
        <p:spPr>
          <a:xfrm>
            <a:off x="16328" y="6334780"/>
            <a:ext cx="1217567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Comprehensive medical evaluation and assessment of comorbidities: Standards of Care in Diabetes – 2024. </a:t>
            </a:r>
            <a:r>
              <a:rPr lang="en-US" sz="1400" dirty="0">
                <a:solidFill>
                  <a:schemeClr val="bg1"/>
                </a:solidFill>
                <a:latin typeface="Calibri" panose="020F0502020204030204" pitchFamily="34" charset="0"/>
                <a:cs typeface="Calibri" panose="020F0502020204030204" pitchFamily="34" charset="0"/>
                <a:sym typeface="Calibri"/>
              </a:rPr>
              <a:t>Diabetes Care. 2024;47(Suppl 1):S52-S76.</a:t>
            </a:r>
            <a:endParaRPr lang="en-US" sz="1400" dirty="0">
              <a:solidFill>
                <a:schemeClr val="bg1"/>
              </a:solidFill>
              <a:latin typeface="Calibri" panose="020F0502020204030204" pitchFamily="34" charset="0"/>
            </a:endParaRPr>
          </a:p>
        </p:txBody>
      </p:sp>
      <p:graphicFrame>
        <p:nvGraphicFramePr>
          <p:cNvPr id="5" name="Table 5">
            <a:extLst>
              <a:ext uri="{FF2B5EF4-FFF2-40B4-BE49-F238E27FC236}">
                <a16:creationId xmlns:a16="http://schemas.microsoft.com/office/drawing/2014/main" id="{BAFF7FF8-24FE-AEF0-EA96-54C3A11E857B}"/>
              </a:ext>
            </a:extLst>
          </p:cNvPr>
          <p:cNvGraphicFramePr>
            <a:graphicFrameLocks noGrp="1"/>
          </p:cNvGraphicFramePr>
          <p:nvPr>
            <p:extLst>
              <p:ext uri="{D42A27DB-BD31-4B8C-83A1-F6EECF244321}">
                <p14:modId xmlns:p14="http://schemas.microsoft.com/office/powerpoint/2010/main" val="3303523950"/>
              </p:ext>
            </p:extLst>
          </p:nvPr>
        </p:nvGraphicFramePr>
        <p:xfrm>
          <a:off x="6780944" y="2810034"/>
          <a:ext cx="4572856" cy="2382520"/>
        </p:xfrm>
        <a:graphic>
          <a:graphicData uri="http://schemas.openxmlformats.org/drawingml/2006/table">
            <a:tbl>
              <a:tblPr firstRow="1" bandRow="1">
                <a:tableStyleId>{69012ECD-51FC-41F1-AA8D-1B2483CD663E}</a:tableStyleId>
              </a:tblPr>
              <a:tblGrid>
                <a:gridCol w="4572856">
                  <a:extLst>
                    <a:ext uri="{9D8B030D-6E8A-4147-A177-3AD203B41FA5}">
                      <a16:colId xmlns:a16="http://schemas.microsoft.com/office/drawing/2014/main" val="445660034"/>
                    </a:ext>
                  </a:extLst>
                </a:gridCol>
              </a:tblGrid>
              <a:tr h="370840">
                <a:tc>
                  <a:txBody>
                    <a:bodyPr/>
                    <a:lstStyle/>
                    <a:p>
                      <a:pPr algn="ctr"/>
                      <a:r>
                        <a:rPr lang="en-US" b="1" dirty="0">
                          <a:solidFill>
                            <a:schemeClr val="bg1"/>
                          </a:solidFill>
                        </a:rPr>
                        <a:t>Principles of Care</a:t>
                      </a:r>
                      <a:endParaRPr lang="en-US" b="1"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8485761"/>
                  </a:ext>
                </a:extLst>
              </a:tr>
              <a:tr h="370840">
                <a:tc>
                  <a:txBody>
                    <a:bodyPr/>
                    <a:lstStyle/>
                    <a:p>
                      <a:pPr marL="285750" lvl="0" indent="-285750" algn="l">
                        <a:lnSpc>
                          <a:spcPct val="100000"/>
                        </a:lnSpc>
                        <a:buFont typeface="Arial" panose="020B0604020202020204" pitchFamily="34" charset="0"/>
                        <a:buChar char="•"/>
                      </a:pPr>
                      <a:r>
                        <a:rPr lang="en-US" sz="1800" dirty="0"/>
                        <a:t>Language</a:t>
                      </a:r>
                    </a:p>
                    <a:p>
                      <a:pPr marL="285750" lvl="0" indent="-285750" algn="l">
                        <a:lnSpc>
                          <a:spcPct val="100000"/>
                        </a:lnSpc>
                        <a:buFont typeface="Arial" panose="020B0604020202020204" pitchFamily="34" charset="0"/>
                        <a:buChar char="•"/>
                      </a:pPr>
                      <a:r>
                        <a:rPr lang="en-US" sz="1800" dirty="0"/>
                        <a:t>DSMES</a:t>
                      </a:r>
                    </a:p>
                    <a:p>
                      <a:pPr marL="285750" lvl="0" indent="-285750" algn="l">
                        <a:lnSpc>
                          <a:spcPct val="100000"/>
                        </a:lnSpc>
                        <a:buFont typeface="Arial" panose="020B0604020202020204" pitchFamily="34" charset="0"/>
                        <a:buChar char="•"/>
                      </a:pPr>
                      <a:r>
                        <a:rPr lang="en-US" sz="1800" dirty="0"/>
                        <a:t>Individualized / personalized approach</a:t>
                      </a:r>
                    </a:p>
                    <a:p>
                      <a:pPr marL="285750" lvl="0" indent="-285750" algn="l">
                        <a:lnSpc>
                          <a:spcPct val="100000"/>
                        </a:lnSpc>
                        <a:buFont typeface="Arial" panose="020B0604020202020204" pitchFamily="34" charset="0"/>
                        <a:buChar char="•"/>
                      </a:pPr>
                      <a:r>
                        <a:rPr lang="en-US" sz="1800" dirty="0"/>
                        <a:t>Weight reduction</a:t>
                      </a:r>
                    </a:p>
                    <a:p>
                      <a:pPr marL="285750" lvl="0" indent="-285750" algn="l">
                        <a:lnSpc>
                          <a:spcPct val="100000"/>
                        </a:lnSpc>
                        <a:buFont typeface="Arial" panose="020B0604020202020204" pitchFamily="34" charset="0"/>
                        <a:buChar char="•"/>
                      </a:pPr>
                      <a:r>
                        <a:rPr lang="en-US" sz="1800" dirty="0"/>
                        <a:t>Monitoring</a:t>
                      </a:r>
                    </a:p>
                    <a:p>
                      <a:pPr marL="285750" lvl="0" indent="-285750" algn="l">
                        <a:lnSpc>
                          <a:spcPct val="100000"/>
                        </a:lnSpc>
                        <a:buFont typeface="Arial" panose="020B0604020202020204" pitchFamily="34" charset="0"/>
                        <a:buChar char="•"/>
                      </a:pPr>
                      <a:r>
                        <a:rPr lang="en-US" sz="1800" dirty="0"/>
                        <a:t>Behaviors, persistence, and adherence</a:t>
                      </a:r>
                    </a:p>
                    <a:p>
                      <a:pPr marL="285750" lvl="0" indent="-285750" algn="l">
                        <a:lnSpc>
                          <a:spcPct val="100000"/>
                        </a:lnSpc>
                        <a:buFont typeface="Arial" panose="020B0604020202020204" pitchFamily="34" charset="0"/>
                        <a:buChar char="•"/>
                      </a:pPr>
                      <a:r>
                        <a:rPr lang="en-US" sz="1800" dirty="0"/>
                        <a:t>Therapeutic inertia</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77039178"/>
                  </a:ext>
                </a:extLst>
              </a:tr>
            </a:tbl>
          </a:graphicData>
        </a:graphic>
      </p:graphicFrame>
    </p:spTree>
    <p:extLst>
      <p:ext uri="{BB962C8B-B14F-4D97-AF65-F5344CB8AC3E}">
        <p14:creationId xmlns:p14="http://schemas.microsoft.com/office/powerpoint/2010/main" val="3876898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8BA1D1-EF08-743E-0B70-BF93F3DB5BEE}"/>
              </a:ext>
            </a:extLst>
          </p:cNvPr>
          <p:cNvSpPr>
            <a:spLocks noGrp="1"/>
          </p:cNvSpPr>
          <p:nvPr>
            <p:ph type="title"/>
          </p:nvPr>
        </p:nvSpPr>
        <p:spPr/>
        <p:txBody>
          <a:bodyPr/>
          <a:lstStyle/>
          <a:p>
            <a:pPr algn="ctr"/>
            <a:r>
              <a:rPr lang="en-US" b="1" dirty="0">
                <a:solidFill>
                  <a:schemeClr val="tx1"/>
                </a:solidFill>
              </a:rPr>
              <a:t>TOP 5 UPDATES</a:t>
            </a:r>
          </a:p>
        </p:txBody>
      </p:sp>
      <p:sp>
        <p:nvSpPr>
          <p:cNvPr id="5" name="Text Placeholder 4">
            <a:extLst>
              <a:ext uri="{FF2B5EF4-FFF2-40B4-BE49-F238E27FC236}">
                <a16:creationId xmlns:a16="http://schemas.microsoft.com/office/drawing/2014/main" id="{DC7C4F83-6B56-F5CF-8067-582DDE10446D}"/>
              </a:ext>
            </a:extLst>
          </p:cNvPr>
          <p:cNvSpPr>
            <a:spLocks noGrp="1"/>
          </p:cNvSpPr>
          <p:nvPr>
            <p:ph type="body" idx="1"/>
          </p:nvPr>
        </p:nvSpPr>
        <p:spPr/>
        <p:txBody>
          <a:bodyPr>
            <a:normAutofit/>
          </a:bodyPr>
          <a:lstStyle/>
          <a:p>
            <a:endParaRPr lang="en-US" dirty="0">
              <a:solidFill>
                <a:schemeClr val="tx1"/>
              </a:solidFill>
            </a:endParaRPr>
          </a:p>
        </p:txBody>
      </p:sp>
    </p:spTree>
    <p:extLst>
      <p:ext uri="{BB962C8B-B14F-4D97-AF65-F5344CB8AC3E}">
        <p14:creationId xmlns:p14="http://schemas.microsoft.com/office/powerpoint/2010/main" val="413795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893E33-FC3E-2170-67BC-D35F288A8F99}"/>
              </a:ext>
            </a:extLst>
          </p:cNvPr>
          <p:cNvSpPr>
            <a:spLocks noGrp="1"/>
          </p:cNvSpPr>
          <p:nvPr>
            <p:ph type="title"/>
          </p:nvPr>
        </p:nvSpPr>
        <p:spPr/>
        <p:txBody>
          <a:bodyPr/>
          <a:lstStyle/>
          <a:p>
            <a:pPr algn="ctr"/>
            <a:r>
              <a:rPr lang="en-US" b="1" dirty="0"/>
              <a:t>Screening and Medical Evaluation</a:t>
            </a:r>
          </a:p>
        </p:txBody>
      </p:sp>
      <p:sp>
        <p:nvSpPr>
          <p:cNvPr id="5" name="Text Placeholder 4">
            <a:extLst>
              <a:ext uri="{FF2B5EF4-FFF2-40B4-BE49-F238E27FC236}">
                <a16:creationId xmlns:a16="http://schemas.microsoft.com/office/drawing/2014/main" id="{18B5A91A-634C-0E6B-4E22-F94DB7555D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2231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9426-7265-BDDF-8ED7-C805FCC83680}"/>
              </a:ext>
            </a:extLst>
          </p:cNvPr>
          <p:cNvSpPr>
            <a:spLocks noGrp="1"/>
          </p:cNvSpPr>
          <p:nvPr>
            <p:ph type="title"/>
          </p:nvPr>
        </p:nvSpPr>
        <p:spPr/>
        <p:txBody>
          <a:bodyPr/>
          <a:lstStyle/>
          <a:p>
            <a:r>
              <a:rPr lang="en-US" b="1" dirty="0">
                <a:solidFill>
                  <a:schemeClr val="tx1"/>
                </a:solidFill>
              </a:rPr>
              <a:t>Screening of T1D</a:t>
            </a:r>
          </a:p>
        </p:txBody>
      </p:sp>
      <p:graphicFrame>
        <p:nvGraphicFramePr>
          <p:cNvPr id="5" name="Content Placeholder 4">
            <a:extLst>
              <a:ext uri="{FF2B5EF4-FFF2-40B4-BE49-F238E27FC236}">
                <a16:creationId xmlns:a16="http://schemas.microsoft.com/office/drawing/2014/main" id="{B8917F2B-99EC-DE31-A077-7329AB62659E}"/>
              </a:ext>
            </a:extLst>
          </p:cNvPr>
          <p:cNvGraphicFramePr>
            <a:graphicFrameLocks noGrp="1"/>
          </p:cNvGraphicFramePr>
          <p:nvPr>
            <p:ph idx="1"/>
            <p:extLst>
              <p:ext uri="{D42A27DB-BD31-4B8C-83A1-F6EECF244321}">
                <p14:modId xmlns:p14="http://schemas.microsoft.com/office/powerpoint/2010/main" val="553367548"/>
              </p:ext>
            </p:extLst>
          </p:nvPr>
        </p:nvGraphicFramePr>
        <p:xfrm>
          <a:off x="1181527" y="1846263"/>
          <a:ext cx="9973836" cy="3388360"/>
        </p:xfrm>
        <a:graphic>
          <a:graphicData uri="http://schemas.openxmlformats.org/drawingml/2006/table">
            <a:tbl>
              <a:tblPr firstRow="1" bandRow="1">
                <a:tableStyleId>{69012ECD-51FC-41F1-AA8D-1B2483CD663E}</a:tableStyleId>
              </a:tblPr>
              <a:tblGrid>
                <a:gridCol w="2208945">
                  <a:extLst>
                    <a:ext uri="{9D8B030D-6E8A-4147-A177-3AD203B41FA5}">
                      <a16:colId xmlns:a16="http://schemas.microsoft.com/office/drawing/2014/main" val="2728048148"/>
                    </a:ext>
                  </a:extLst>
                </a:gridCol>
                <a:gridCol w="5584004">
                  <a:extLst>
                    <a:ext uri="{9D8B030D-6E8A-4147-A177-3AD203B41FA5}">
                      <a16:colId xmlns:a16="http://schemas.microsoft.com/office/drawing/2014/main" val="1178775391"/>
                    </a:ext>
                  </a:extLst>
                </a:gridCol>
                <a:gridCol w="2180887">
                  <a:extLst>
                    <a:ext uri="{9D8B030D-6E8A-4147-A177-3AD203B41FA5}">
                      <a16:colId xmlns:a16="http://schemas.microsoft.com/office/drawing/2014/main" val="2551305443"/>
                    </a:ext>
                  </a:extLst>
                </a:gridCol>
              </a:tblGrid>
              <a:tr h="370840">
                <a:tc>
                  <a:txBody>
                    <a:bodyPr/>
                    <a:lstStyle/>
                    <a:p>
                      <a:pPr algn="ctr"/>
                      <a:r>
                        <a:rPr lang="en-US" dirty="0"/>
                        <a:t>Recommendation</a:t>
                      </a:r>
                    </a:p>
                  </a:txBody>
                  <a:tcPr/>
                </a:tc>
                <a:tc>
                  <a:txBody>
                    <a:bodyPr/>
                    <a:lstStyle/>
                    <a:p>
                      <a:pPr algn="ctr"/>
                      <a:r>
                        <a:rPr lang="en-US" dirty="0"/>
                        <a:t>Specific Comments</a:t>
                      </a:r>
                    </a:p>
                  </a:txBody>
                  <a:tcPr/>
                </a:tc>
                <a:tc>
                  <a:txBody>
                    <a:bodyPr/>
                    <a:lstStyle/>
                    <a:p>
                      <a:pPr algn="ctr"/>
                      <a:r>
                        <a:rPr lang="en-US" dirty="0"/>
                        <a:t>Level of Evidence</a:t>
                      </a:r>
                    </a:p>
                  </a:txBody>
                  <a:tcPr/>
                </a:tc>
                <a:extLst>
                  <a:ext uri="{0D108BD9-81ED-4DB2-BD59-A6C34878D82A}">
                    <a16:rowId xmlns:a16="http://schemas.microsoft.com/office/drawing/2014/main" val="2653099869"/>
                  </a:ext>
                </a:extLst>
              </a:tr>
              <a:tr h="370840">
                <a:tc>
                  <a:txBody>
                    <a:bodyPr/>
                    <a:lstStyle/>
                    <a:p>
                      <a:pPr algn="ctr"/>
                      <a:r>
                        <a:rPr lang="en-US" dirty="0"/>
                        <a:t>2.6</a:t>
                      </a:r>
                    </a:p>
                  </a:txBody>
                  <a:tcPr anchor="ctr"/>
                </a:tc>
                <a:tc>
                  <a:txBody>
                    <a:bodyPr/>
                    <a:lstStyle/>
                    <a:p>
                      <a:r>
                        <a:rPr lang="en-US" dirty="0"/>
                        <a:t>Screening for presymptomatic T1D may be done by detection of autoantibodies to insulin, GAD, IA-2, or ZnT8. </a:t>
                      </a:r>
                    </a:p>
                  </a:txBody>
                  <a:tcPr/>
                </a:tc>
                <a:tc>
                  <a:txBody>
                    <a:bodyPr/>
                    <a:lstStyle/>
                    <a:p>
                      <a:pPr algn="ctr"/>
                      <a:r>
                        <a:rPr lang="en-US" dirty="0"/>
                        <a:t>B</a:t>
                      </a:r>
                    </a:p>
                  </a:txBody>
                  <a:tcPr anchor="ctr"/>
                </a:tc>
                <a:extLst>
                  <a:ext uri="{0D108BD9-81ED-4DB2-BD59-A6C34878D82A}">
                    <a16:rowId xmlns:a16="http://schemas.microsoft.com/office/drawing/2014/main" val="869789190"/>
                  </a:ext>
                </a:extLst>
              </a:tr>
              <a:tr h="370840">
                <a:tc>
                  <a:txBody>
                    <a:bodyPr/>
                    <a:lstStyle/>
                    <a:p>
                      <a:pPr algn="ctr"/>
                      <a:r>
                        <a:rPr lang="en-US" dirty="0"/>
                        <a:t>2.7</a:t>
                      </a:r>
                    </a:p>
                  </a:txBody>
                  <a:tcPr anchor="ctr"/>
                </a:tc>
                <a:tc>
                  <a:txBody>
                    <a:bodyPr/>
                    <a:lstStyle/>
                    <a:p>
                      <a:r>
                        <a:rPr lang="en-US" dirty="0"/>
                        <a:t>When multiple islet autoantibodies are identified, referral to a specialized center for further evaluation and/or consideration of a clinical trial or approved therapy to potentially delay development of clinical diabetes should be considered.</a:t>
                      </a:r>
                    </a:p>
                  </a:txBody>
                  <a:tcPr/>
                </a:tc>
                <a:tc>
                  <a:txBody>
                    <a:bodyPr/>
                    <a:lstStyle/>
                    <a:p>
                      <a:pPr algn="ctr"/>
                      <a:r>
                        <a:rPr lang="en-US" dirty="0"/>
                        <a:t>B</a:t>
                      </a:r>
                    </a:p>
                  </a:txBody>
                  <a:tcPr anchor="ctr"/>
                </a:tc>
                <a:extLst>
                  <a:ext uri="{0D108BD9-81ED-4DB2-BD59-A6C34878D82A}">
                    <a16:rowId xmlns:a16="http://schemas.microsoft.com/office/drawing/2014/main" val="231085020"/>
                  </a:ext>
                </a:extLst>
              </a:tr>
              <a:tr h="370840">
                <a:tc>
                  <a:txBody>
                    <a:bodyPr/>
                    <a:lstStyle/>
                    <a:p>
                      <a:pPr algn="ctr"/>
                      <a:r>
                        <a:rPr lang="en-US" dirty="0"/>
                        <a:t>2.8</a:t>
                      </a:r>
                    </a:p>
                  </a:txBody>
                  <a:tcPr anchor="ctr"/>
                </a:tc>
                <a:tc>
                  <a:txBody>
                    <a:bodyPr/>
                    <a:lstStyle/>
                    <a:p>
                      <a:r>
                        <a:rPr lang="en-US" dirty="0"/>
                        <a:t>Standardized islet autoantibody tests are recommended for classification of diabetes in adults who have phenotypic risk factors that overlap with those for T1D.</a:t>
                      </a:r>
                    </a:p>
                  </a:txBody>
                  <a:tcPr/>
                </a:tc>
                <a:tc>
                  <a:txBody>
                    <a:bodyPr/>
                    <a:lstStyle/>
                    <a:p>
                      <a:pPr algn="ctr"/>
                      <a:r>
                        <a:rPr lang="en-US" dirty="0"/>
                        <a:t>E</a:t>
                      </a:r>
                    </a:p>
                  </a:txBody>
                  <a:tcPr anchor="ctr"/>
                </a:tc>
                <a:extLst>
                  <a:ext uri="{0D108BD9-81ED-4DB2-BD59-A6C34878D82A}">
                    <a16:rowId xmlns:a16="http://schemas.microsoft.com/office/drawing/2014/main" val="464003601"/>
                  </a:ext>
                </a:extLst>
              </a:tr>
            </a:tbl>
          </a:graphicData>
        </a:graphic>
      </p:graphicFrame>
      <p:sp>
        <p:nvSpPr>
          <p:cNvPr id="4" name="TextBox 3">
            <a:extLst>
              <a:ext uri="{FF2B5EF4-FFF2-40B4-BE49-F238E27FC236}">
                <a16:creationId xmlns:a16="http://schemas.microsoft.com/office/drawing/2014/main" id="{35C1077D-D742-0ADB-FF78-C5ABF3ECE5A1}"/>
              </a:ext>
            </a:extLst>
          </p:cNvPr>
          <p:cNvSpPr txBox="1"/>
          <p:nvPr/>
        </p:nvSpPr>
        <p:spPr>
          <a:xfrm>
            <a:off x="-2" y="6333856"/>
            <a:ext cx="9443359"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2. Diagnosis and classification of diabetes: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1):S20-S42.</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20096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3DE7-5A54-9B2A-103F-9D1B0C6129F1}"/>
              </a:ext>
            </a:extLst>
          </p:cNvPr>
          <p:cNvSpPr>
            <a:spLocks noGrp="1"/>
          </p:cNvSpPr>
          <p:nvPr>
            <p:ph type="title"/>
          </p:nvPr>
        </p:nvSpPr>
        <p:spPr/>
        <p:txBody>
          <a:bodyPr>
            <a:noAutofit/>
          </a:bodyPr>
          <a:lstStyle/>
          <a:p>
            <a:r>
              <a:rPr lang="en-US" sz="3500" b="1" dirty="0">
                <a:solidFill>
                  <a:schemeClr val="tx1"/>
                </a:solidFill>
              </a:rPr>
              <a:t>What medication can delay the onset of symptomatic T1D (stage 3) should be considered in selected individuals aged ≥8 years with stage 2 T1D?</a:t>
            </a:r>
          </a:p>
        </p:txBody>
      </p:sp>
      <p:sp>
        <p:nvSpPr>
          <p:cNvPr id="3" name="Content Placeholder 2">
            <a:extLst>
              <a:ext uri="{FF2B5EF4-FFF2-40B4-BE49-F238E27FC236}">
                <a16:creationId xmlns:a16="http://schemas.microsoft.com/office/drawing/2014/main" id="{C544A108-949C-6F3B-B90F-BA567AC50245}"/>
              </a:ext>
            </a:extLst>
          </p:cNvPr>
          <p:cNvSpPr>
            <a:spLocks noGrp="1"/>
          </p:cNvSpPr>
          <p:nvPr>
            <p:ph idx="1"/>
          </p:nvPr>
        </p:nvSpPr>
        <p:spPr/>
        <p:txBody>
          <a:bodyPr>
            <a:normAutofit/>
          </a:bodyPr>
          <a:lstStyle/>
          <a:p>
            <a:pPr marL="806958" lvl="1" indent="-514350">
              <a:buFont typeface="+mj-lt"/>
              <a:buAutoNum type="alphaUcPeriod"/>
            </a:pPr>
            <a:r>
              <a:rPr lang="en-US" sz="2800" dirty="0">
                <a:solidFill>
                  <a:schemeClr val="tx1"/>
                </a:solidFill>
              </a:rPr>
              <a:t>Alefacept</a:t>
            </a:r>
          </a:p>
          <a:p>
            <a:pPr marL="806958" lvl="1" indent="-514350">
              <a:buFont typeface="+mj-lt"/>
              <a:buAutoNum type="alphaUcPeriod"/>
            </a:pPr>
            <a:r>
              <a:rPr lang="en-US" sz="2800" dirty="0">
                <a:solidFill>
                  <a:schemeClr val="tx1"/>
                </a:solidFill>
              </a:rPr>
              <a:t>Abatacept</a:t>
            </a:r>
          </a:p>
          <a:p>
            <a:pPr marL="806958" lvl="1" indent="-514350">
              <a:buFont typeface="+mj-lt"/>
              <a:buAutoNum type="alphaUcPeriod"/>
            </a:pPr>
            <a:r>
              <a:rPr lang="en-US" sz="2800" dirty="0">
                <a:solidFill>
                  <a:schemeClr val="tx1"/>
                </a:solidFill>
              </a:rPr>
              <a:t>Cyclosporine</a:t>
            </a:r>
          </a:p>
          <a:p>
            <a:pPr marL="806958" lvl="1" indent="-514350">
              <a:buFont typeface="+mj-lt"/>
              <a:buAutoNum type="alphaUcPeriod"/>
            </a:pPr>
            <a:r>
              <a:rPr lang="en-US" sz="2800" dirty="0">
                <a:solidFill>
                  <a:schemeClr val="tx1"/>
                </a:solidFill>
              </a:rPr>
              <a:t>Tacrolimus</a:t>
            </a:r>
          </a:p>
          <a:p>
            <a:pPr marL="806958" lvl="1" indent="-514350">
              <a:buFont typeface="+mj-lt"/>
              <a:buAutoNum type="alphaUcPeriod"/>
            </a:pPr>
            <a:r>
              <a:rPr lang="en-US" sz="2800" dirty="0">
                <a:solidFill>
                  <a:schemeClr val="tx1"/>
                </a:solidFill>
              </a:rPr>
              <a:t>Teplizumab-mzwv</a:t>
            </a:r>
          </a:p>
          <a:p>
            <a:pPr marL="806958" lvl="1" indent="-514350">
              <a:buFont typeface="+mj-lt"/>
              <a:buAutoNum type="alphaUcPeriod"/>
            </a:pPr>
            <a:endParaRPr lang="en-US" sz="2800" dirty="0">
              <a:solidFill>
                <a:schemeClr val="tx1"/>
              </a:solidFill>
            </a:endParaRPr>
          </a:p>
        </p:txBody>
      </p:sp>
      <p:pic>
        <p:nvPicPr>
          <p:cNvPr id="1026" name="Picture 2" descr="Zoom Functions for Your Students - Learn to Flourish">
            <a:extLst>
              <a:ext uri="{FF2B5EF4-FFF2-40B4-BE49-F238E27FC236}">
                <a16:creationId xmlns:a16="http://schemas.microsoft.com/office/drawing/2014/main" id="{E92D333E-1310-1F79-739F-6828F5429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96106"/>
            <a:ext cx="1265880" cy="795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7AB5C6-2370-41D4-EBB8-252524C9340E}"/>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3. Prevention or delay of diabetes and associated comorbidities: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1):S43-S51.</a:t>
            </a:r>
            <a:endParaRPr lang="en-US" sz="1400" dirty="0">
              <a:solidFill>
                <a:schemeClr val="bg1"/>
              </a:solidFill>
              <a:latin typeface="Calibri" panose="020F0502020204030204" pitchFamily="34" charset="0"/>
            </a:endParaRPr>
          </a:p>
        </p:txBody>
      </p:sp>
      <p:sp>
        <p:nvSpPr>
          <p:cNvPr id="5" name="Content Placeholder 2">
            <a:extLst>
              <a:ext uri="{FF2B5EF4-FFF2-40B4-BE49-F238E27FC236}">
                <a16:creationId xmlns:a16="http://schemas.microsoft.com/office/drawing/2014/main" id="{306D6AA9-42D5-F43C-942D-3B38214626D4}"/>
              </a:ext>
            </a:extLst>
          </p:cNvPr>
          <p:cNvSpPr txBox="1">
            <a:spLocks/>
          </p:cNvSpPr>
          <p:nvPr/>
        </p:nvSpPr>
        <p:spPr>
          <a:xfrm>
            <a:off x="5337425" y="1886795"/>
            <a:ext cx="5818255" cy="394123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u="sng" dirty="0">
                <a:solidFill>
                  <a:schemeClr val="tx1"/>
                </a:solidFill>
              </a:rPr>
              <a:t>Recommendation 3.15</a:t>
            </a:r>
            <a:endParaRPr lang="en-US" sz="2800" dirty="0">
              <a:solidFill>
                <a:schemeClr val="tx1"/>
              </a:solidFill>
            </a:endParaRPr>
          </a:p>
          <a:p>
            <a:r>
              <a:rPr lang="en-US" sz="2800" dirty="0">
                <a:solidFill>
                  <a:schemeClr val="tx1"/>
                </a:solidFill>
              </a:rPr>
              <a:t>Teplizumab-mzwv infusion to delay the onset of symptomatic T1D (stage 3) should be considered in selected individuals aged ≥8 years with stage 2 T1D. Management should be in a specialized setting with appropriately trained personnel. </a:t>
            </a:r>
            <a:r>
              <a:rPr lang="en-US" sz="2800" b="1" dirty="0">
                <a:solidFill>
                  <a:schemeClr val="tx1"/>
                </a:solidFill>
              </a:rPr>
              <a:t>B</a:t>
            </a:r>
            <a:endParaRPr lang="en-US" sz="2800" dirty="0">
              <a:solidFill>
                <a:schemeClr val="tx1"/>
              </a:solidFill>
            </a:endParaRPr>
          </a:p>
        </p:txBody>
      </p:sp>
    </p:spTree>
    <p:extLst>
      <p:ext uri="{BB962C8B-B14F-4D97-AF65-F5344CB8AC3E}">
        <p14:creationId xmlns:p14="http://schemas.microsoft.com/office/powerpoint/2010/main" val="178003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9426-7265-BDDF-8ED7-C805FCC83680}"/>
              </a:ext>
            </a:extLst>
          </p:cNvPr>
          <p:cNvSpPr>
            <a:spLocks noGrp="1"/>
          </p:cNvSpPr>
          <p:nvPr>
            <p:ph type="title"/>
          </p:nvPr>
        </p:nvSpPr>
        <p:spPr/>
        <p:txBody>
          <a:bodyPr/>
          <a:lstStyle/>
          <a:p>
            <a:r>
              <a:rPr lang="en-US" b="1" dirty="0">
                <a:solidFill>
                  <a:schemeClr val="tx1"/>
                </a:solidFill>
              </a:rPr>
              <a:t>Screening for NAFLD/NASH</a:t>
            </a:r>
          </a:p>
        </p:txBody>
      </p:sp>
      <p:graphicFrame>
        <p:nvGraphicFramePr>
          <p:cNvPr id="5" name="Content Placeholder 4">
            <a:extLst>
              <a:ext uri="{FF2B5EF4-FFF2-40B4-BE49-F238E27FC236}">
                <a16:creationId xmlns:a16="http://schemas.microsoft.com/office/drawing/2014/main" id="{B8917F2B-99EC-DE31-A077-7329AB62659E}"/>
              </a:ext>
            </a:extLst>
          </p:cNvPr>
          <p:cNvGraphicFramePr>
            <a:graphicFrameLocks noGrp="1"/>
          </p:cNvGraphicFramePr>
          <p:nvPr>
            <p:ph idx="1"/>
            <p:extLst>
              <p:ext uri="{D42A27DB-BD31-4B8C-83A1-F6EECF244321}">
                <p14:modId xmlns:p14="http://schemas.microsoft.com/office/powerpoint/2010/main" val="1678041878"/>
              </p:ext>
            </p:extLst>
          </p:nvPr>
        </p:nvGraphicFramePr>
        <p:xfrm>
          <a:off x="1181527" y="1846263"/>
          <a:ext cx="9973836" cy="4104640"/>
        </p:xfrm>
        <a:graphic>
          <a:graphicData uri="http://schemas.openxmlformats.org/drawingml/2006/table">
            <a:tbl>
              <a:tblPr firstRow="1" bandRow="1">
                <a:tableStyleId>{69012ECD-51FC-41F1-AA8D-1B2483CD663E}</a:tableStyleId>
              </a:tblPr>
              <a:tblGrid>
                <a:gridCol w="2208945">
                  <a:extLst>
                    <a:ext uri="{9D8B030D-6E8A-4147-A177-3AD203B41FA5}">
                      <a16:colId xmlns:a16="http://schemas.microsoft.com/office/drawing/2014/main" val="2728048148"/>
                    </a:ext>
                  </a:extLst>
                </a:gridCol>
                <a:gridCol w="5584004">
                  <a:extLst>
                    <a:ext uri="{9D8B030D-6E8A-4147-A177-3AD203B41FA5}">
                      <a16:colId xmlns:a16="http://schemas.microsoft.com/office/drawing/2014/main" val="1178775391"/>
                    </a:ext>
                  </a:extLst>
                </a:gridCol>
                <a:gridCol w="2180887">
                  <a:extLst>
                    <a:ext uri="{9D8B030D-6E8A-4147-A177-3AD203B41FA5}">
                      <a16:colId xmlns:a16="http://schemas.microsoft.com/office/drawing/2014/main" val="2551305443"/>
                    </a:ext>
                  </a:extLst>
                </a:gridCol>
              </a:tblGrid>
              <a:tr h="370840">
                <a:tc>
                  <a:txBody>
                    <a:bodyPr/>
                    <a:lstStyle/>
                    <a:p>
                      <a:pPr algn="ctr"/>
                      <a:r>
                        <a:rPr lang="en-US" dirty="0"/>
                        <a:t>Recommendation</a:t>
                      </a:r>
                    </a:p>
                  </a:txBody>
                  <a:tcPr/>
                </a:tc>
                <a:tc>
                  <a:txBody>
                    <a:bodyPr/>
                    <a:lstStyle/>
                    <a:p>
                      <a:pPr algn="ctr"/>
                      <a:r>
                        <a:rPr lang="en-US" dirty="0"/>
                        <a:t>Specific Comments</a:t>
                      </a:r>
                    </a:p>
                  </a:txBody>
                  <a:tcPr/>
                </a:tc>
                <a:tc>
                  <a:txBody>
                    <a:bodyPr/>
                    <a:lstStyle/>
                    <a:p>
                      <a:pPr algn="ctr"/>
                      <a:r>
                        <a:rPr lang="en-US" dirty="0"/>
                        <a:t>Level of Evidence</a:t>
                      </a:r>
                    </a:p>
                  </a:txBody>
                  <a:tcPr/>
                </a:tc>
                <a:extLst>
                  <a:ext uri="{0D108BD9-81ED-4DB2-BD59-A6C34878D82A}">
                    <a16:rowId xmlns:a16="http://schemas.microsoft.com/office/drawing/2014/main" val="2653099869"/>
                  </a:ext>
                </a:extLst>
              </a:tr>
              <a:tr h="370840">
                <a:tc>
                  <a:txBody>
                    <a:bodyPr/>
                    <a:lstStyle/>
                    <a:p>
                      <a:pPr algn="ctr"/>
                      <a:r>
                        <a:rPr lang="en-US" sz="1700" dirty="0"/>
                        <a:t>4.24a</a:t>
                      </a:r>
                    </a:p>
                  </a:txBody>
                  <a:tcPr anchor="ctr"/>
                </a:tc>
                <a:tc>
                  <a:txBody>
                    <a:bodyPr/>
                    <a:lstStyle/>
                    <a:p>
                      <a:r>
                        <a:rPr lang="en-US" sz="1700" dirty="0"/>
                        <a:t>Adults with T2D or prediabetes, along with obesity, CV risk factors, or ASCVD, should be screened for liver fibrosis, even if they have normal liver enzymes. </a:t>
                      </a:r>
                    </a:p>
                  </a:txBody>
                  <a:tcPr/>
                </a:tc>
                <a:tc>
                  <a:txBody>
                    <a:bodyPr/>
                    <a:lstStyle/>
                    <a:p>
                      <a:pPr algn="ctr"/>
                      <a:r>
                        <a:rPr lang="en-US" sz="1700" dirty="0"/>
                        <a:t>B</a:t>
                      </a:r>
                    </a:p>
                  </a:txBody>
                  <a:tcPr anchor="ctr"/>
                </a:tc>
                <a:extLst>
                  <a:ext uri="{0D108BD9-81ED-4DB2-BD59-A6C34878D82A}">
                    <a16:rowId xmlns:a16="http://schemas.microsoft.com/office/drawing/2014/main" val="869789190"/>
                  </a:ext>
                </a:extLst>
              </a:tr>
              <a:tr h="370840">
                <a:tc>
                  <a:txBody>
                    <a:bodyPr/>
                    <a:lstStyle/>
                    <a:p>
                      <a:pPr algn="ctr"/>
                      <a:r>
                        <a:rPr lang="en-US" sz="1700" dirty="0"/>
                        <a:t>4.24b</a:t>
                      </a:r>
                    </a:p>
                  </a:txBody>
                  <a:tcPr anchor="ctr"/>
                </a:tc>
                <a:tc>
                  <a:txBody>
                    <a:bodyPr/>
                    <a:lstStyle/>
                    <a:p>
                      <a:r>
                        <a:rPr lang="en-US" sz="1700" dirty="0"/>
                        <a:t>Adults with diabetes or prediabetes with persistently elevated liver enzymes for &gt; 6 months and low fibrosis index score should be evaluated for other causes of liver disease.</a:t>
                      </a:r>
                    </a:p>
                  </a:txBody>
                  <a:tcPr/>
                </a:tc>
                <a:tc>
                  <a:txBody>
                    <a:bodyPr/>
                    <a:lstStyle/>
                    <a:p>
                      <a:pPr algn="ctr"/>
                      <a:r>
                        <a:rPr lang="en-US" sz="1700" dirty="0"/>
                        <a:t>B</a:t>
                      </a:r>
                    </a:p>
                  </a:txBody>
                  <a:tcPr anchor="ctr"/>
                </a:tc>
                <a:extLst>
                  <a:ext uri="{0D108BD9-81ED-4DB2-BD59-A6C34878D82A}">
                    <a16:rowId xmlns:a16="http://schemas.microsoft.com/office/drawing/2014/main" val="231085020"/>
                  </a:ext>
                </a:extLst>
              </a:tr>
              <a:tr h="370840">
                <a:tc>
                  <a:txBody>
                    <a:bodyPr/>
                    <a:lstStyle/>
                    <a:p>
                      <a:pPr algn="ctr"/>
                      <a:r>
                        <a:rPr lang="en-US" sz="1700" dirty="0"/>
                        <a:t>4.25</a:t>
                      </a:r>
                    </a:p>
                  </a:txBody>
                  <a:tcPr anchor="ctr"/>
                </a:tc>
                <a:tc>
                  <a:txBody>
                    <a:bodyPr/>
                    <a:lstStyle/>
                    <a:p>
                      <a:r>
                        <a:rPr lang="en-US" sz="1700" dirty="0"/>
                        <a:t>Adults with T2D or prediabetes with an indeterminate or high fibrosis index score should have additional risk stratification with transient elastography or blood biomarker enhanced liver fibrosis.</a:t>
                      </a:r>
                    </a:p>
                  </a:txBody>
                  <a:tcPr/>
                </a:tc>
                <a:tc>
                  <a:txBody>
                    <a:bodyPr/>
                    <a:lstStyle/>
                    <a:p>
                      <a:pPr algn="ctr"/>
                      <a:r>
                        <a:rPr lang="en-US" sz="1700" dirty="0"/>
                        <a:t>B</a:t>
                      </a:r>
                    </a:p>
                  </a:txBody>
                  <a:tcPr anchor="ctr"/>
                </a:tc>
                <a:extLst>
                  <a:ext uri="{0D108BD9-81ED-4DB2-BD59-A6C34878D82A}">
                    <a16:rowId xmlns:a16="http://schemas.microsoft.com/office/drawing/2014/main" val="464003601"/>
                  </a:ext>
                </a:extLst>
              </a:tr>
              <a:tr h="370840">
                <a:tc>
                  <a:txBody>
                    <a:bodyPr/>
                    <a:lstStyle/>
                    <a:p>
                      <a:pPr algn="ctr"/>
                      <a:r>
                        <a:rPr lang="en-US" sz="1700" dirty="0"/>
                        <a:t>4.26</a:t>
                      </a:r>
                    </a:p>
                  </a:txBody>
                  <a:tcPr anchor="ctr"/>
                </a:tc>
                <a:tc>
                  <a:txBody>
                    <a:bodyPr/>
                    <a:lstStyle/>
                    <a:p>
                      <a:r>
                        <a:rPr lang="en-US" sz="1700" dirty="0"/>
                        <a:t>Adults with T2D or prediabetes with indeterminate results or at high risk for significant liver fibrosis should be referred to gastroenterologist or hepatologist.</a:t>
                      </a:r>
                    </a:p>
                  </a:txBody>
                  <a:tcPr/>
                </a:tc>
                <a:tc>
                  <a:txBody>
                    <a:bodyPr/>
                    <a:lstStyle/>
                    <a:p>
                      <a:pPr algn="ctr"/>
                      <a:r>
                        <a:rPr lang="en-US" sz="1700" dirty="0"/>
                        <a:t>B</a:t>
                      </a:r>
                    </a:p>
                  </a:txBody>
                  <a:tcPr anchor="ctr"/>
                </a:tc>
                <a:extLst>
                  <a:ext uri="{0D108BD9-81ED-4DB2-BD59-A6C34878D82A}">
                    <a16:rowId xmlns:a16="http://schemas.microsoft.com/office/drawing/2014/main" val="1007049024"/>
                  </a:ext>
                </a:extLst>
              </a:tr>
            </a:tbl>
          </a:graphicData>
        </a:graphic>
      </p:graphicFrame>
      <p:sp>
        <p:nvSpPr>
          <p:cNvPr id="4" name="TextBox 3">
            <a:extLst>
              <a:ext uri="{FF2B5EF4-FFF2-40B4-BE49-F238E27FC236}">
                <a16:creationId xmlns:a16="http://schemas.microsoft.com/office/drawing/2014/main" id="{35C1077D-D742-0ADB-FF78-C5ABF3ECE5A1}"/>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4. Comprehensive medical evaluation and assessment of comorbidities: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1):S52-S76.</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25182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9426-7265-BDDF-8ED7-C805FCC83680}"/>
              </a:ext>
            </a:extLst>
          </p:cNvPr>
          <p:cNvSpPr>
            <a:spLocks noGrp="1"/>
          </p:cNvSpPr>
          <p:nvPr>
            <p:ph type="title"/>
          </p:nvPr>
        </p:nvSpPr>
        <p:spPr/>
        <p:txBody>
          <a:bodyPr/>
          <a:lstStyle/>
          <a:p>
            <a:r>
              <a:rPr lang="en-US" b="1" dirty="0">
                <a:solidFill>
                  <a:schemeClr val="tx1"/>
                </a:solidFill>
              </a:rPr>
              <a:t>Bone Health</a:t>
            </a:r>
          </a:p>
        </p:txBody>
      </p:sp>
      <p:sp>
        <p:nvSpPr>
          <p:cNvPr id="3" name="Content Placeholder 2">
            <a:extLst>
              <a:ext uri="{FF2B5EF4-FFF2-40B4-BE49-F238E27FC236}">
                <a16:creationId xmlns:a16="http://schemas.microsoft.com/office/drawing/2014/main" id="{08B0547B-4CD6-FE92-5D89-992B844C73CA}"/>
              </a:ext>
            </a:extLst>
          </p:cNvPr>
          <p:cNvSpPr>
            <a:spLocks noGrp="1"/>
          </p:cNvSpPr>
          <p:nvPr>
            <p:ph idx="1"/>
          </p:nvPr>
        </p:nvSpPr>
        <p:spPr>
          <a:xfrm>
            <a:off x="1191802" y="1845734"/>
            <a:ext cx="9963878" cy="4023360"/>
          </a:xfrm>
        </p:spPr>
        <p:txBody>
          <a:bodyPr>
            <a:normAutofit/>
          </a:bodyPr>
          <a:lstStyle/>
          <a:p>
            <a:r>
              <a:rPr lang="en-US" sz="2800" b="1" u="sng" dirty="0">
                <a:solidFill>
                  <a:schemeClr val="tx1"/>
                </a:solidFill>
              </a:rPr>
              <a:t>Recommendation 4.9</a:t>
            </a:r>
            <a:endParaRPr lang="en-US" sz="2800" dirty="0">
              <a:solidFill>
                <a:schemeClr val="tx1"/>
              </a:solidFill>
            </a:endParaRPr>
          </a:p>
          <a:p>
            <a:r>
              <a:rPr lang="en-US" sz="2800" dirty="0">
                <a:solidFill>
                  <a:schemeClr val="tx1"/>
                </a:solidFill>
              </a:rPr>
              <a:t>Assess fracture risk in older adults with diabetes as a part of routine care, according to risk factors and comorbidities. </a:t>
            </a:r>
            <a:r>
              <a:rPr lang="en-US" sz="2800" b="1" dirty="0">
                <a:solidFill>
                  <a:schemeClr val="tx1"/>
                </a:solidFill>
              </a:rPr>
              <a:t>A</a:t>
            </a:r>
            <a:endParaRPr lang="en-US" sz="2800" dirty="0">
              <a:solidFill>
                <a:schemeClr val="tx1"/>
              </a:solidFill>
            </a:endParaRPr>
          </a:p>
          <a:p>
            <a:r>
              <a:rPr lang="en-US" sz="2800" b="1" u="sng" dirty="0">
                <a:solidFill>
                  <a:schemeClr val="tx1"/>
                </a:solidFill>
              </a:rPr>
              <a:t>Recommendation 4.10</a:t>
            </a:r>
            <a:endParaRPr lang="en-US" sz="2800" dirty="0">
              <a:solidFill>
                <a:schemeClr val="tx1"/>
              </a:solidFill>
            </a:endParaRPr>
          </a:p>
          <a:p>
            <a:r>
              <a:rPr lang="en-US" sz="2800" dirty="0">
                <a:solidFill>
                  <a:schemeClr val="tx1"/>
                </a:solidFill>
              </a:rPr>
              <a:t>Monitor bone mineral density using dual-energy X-ray absorptiometry of high-risk older adults with diabetes and younger individuals with diabetes and multiple risk factors every 2-3 years. </a:t>
            </a:r>
            <a:r>
              <a:rPr lang="en-US" sz="2800" b="1" dirty="0">
                <a:solidFill>
                  <a:schemeClr val="tx1"/>
                </a:solidFill>
              </a:rPr>
              <a:t>A</a:t>
            </a:r>
          </a:p>
          <a:p>
            <a:endParaRPr lang="en-US" sz="2800" dirty="0">
              <a:solidFill>
                <a:schemeClr val="tx1"/>
              </a:solidFill>
            </a:endParaRPr>
          </a:p>
        </p:txBody>
      </p:sp>
      <p:sp>
        <p:nvSpPr>
          <p:cNvPr id="4" name="TextBox 3">
            <a:extLst>
              <a:ext uri="{FF2B5EF4-FFF2-40B4-BE49-F238E27FC236}">
                <a16:creationId xmlns:a16="http://schemas.microsoft.com/office/drawing/2014/main" id="{35C1077D-D742-0ADB-FF78-C5ABF3ECE5A1}"/>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4. Comprehensive medical evaluation and assessment of comorbidities: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1):S52-S76.</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11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9426-7265-BDDF-8ED7-C805FCC83680}"/>
              </a:ext>
            </a:extLst>
          </p:cNvPr>
          <p:cNvSpPr>
            <a:spLocks noGrp="1"/>
          </p:cNvSpPr>
          <p:nvPr>
            <p:ph type="title"/>
          </p:nvPr>
        </p:nvSpPr>
        <p:spPr/>
        <p:txBody>
          <a:bodyPr/>
          <a:lstStyle/>
          <a:p>
            <a:r>
              <a:rPr lang="en-US" b="1" dirty="0">
                <a:solidFill>
                  <a:schemeClr val="tx1"/>
                </a:solidFill>
              </a:rPr>
              <a:t>Bone Health</a:t>
            </a:r>
          </a:p>
        </p:txBody>
      </p:sp>
      <p:sp>
        <p:nvSpPr>
          <p:cNvPr id="3" name="Content Placeholder 2">
            <a:extLst>
              <a:ext uri="{FF2B5EF4-FFF2-40B4-BE49-F238E27FC236}">
                <a16:creationId xmlns:a16="http://schemas.microsoft.com/office/drawing/2014/main" id="{08B0547B-4CD6-FE92-5D89-992B844C73CA}"/>
              </a:ext>
            </a:extLst>
          </p:cNvPr>
          <p:cNvSpPr>
            <a:spLocks noGrp="1"/>
          </p:cNvSpPr>
          <p:nvPr>
            <p:ph idx="1"/>
          </p:nvPr>
        </p:nvSpPr>
        <p:spPr>
          <a:xfrm>
            <a:off x="1191802" y="1845734"/>
            <a:ext cx="9963878" cy="4023360"/>
          </a:xfrm>
        </p:spPr>
        <p:txBody>
          <a:bodyPr>
            <a:noAutofit/>
          </a:bodyPr>
          <a:lstStyle/>
          <a:p>
            <a:r>
              <a:rPr lang="en-US" sz="2800" b="1" u="sng" dirty="0">
                <a:solidFill>
                  <a:schemeClr val="tx1"/>
                </a:solidFill>
              </a:rPr>
              <a:t>Recommendation 4.11</a:t>
            </a:r>
            <a:endParaRPr lang="en-US" sz="2800" dirty="0">
              <a:solidFill>
                <a:schemeClr val="tx1"/>
              </a:solidFill>
            </a:endParaRPr>
          </a:p>
          <a:p>
            <a:r>
              <a:rPr lang="en-US" sz="2800" dirty="0">
                <a:solidFill>
                  <a:schemeClr val="tx1"/>
                </a:solidFill>
              </a:rPr>
              <a:t>Consider the potential adverse impact on bone health when selecting pharmacological options to lower glucose levels. Prioritize medications with a proven safety profile for bones, particularly for those at high fracture risk. </a:t>
            </a:r>
            <a:r>
              <a:rPr lang="en-US" sz="2800" b="1" dirty="0">
                <a:solidFill>
                  <a:schemeClr val="tx1"/>
                </a:solidFill>
              </a:rPr>
              <a:t>A</a:t>
            </a:r>
            <a:endParaRPr lang="en-US" sz="2800" dirty="0">
              <a:solidFill>
                <a:schemeClr val="tx1"/>
              </a:solidFill>
            </a:endParaRPr>
          </a:p>
          <a:p>
            <a:r>
              <a:rPr lang="en-US" sz="2800" b="1" u="sng" dirty="0">
                <a:solidFill>
                  <a:schemeClr val="tx1"/>
                </a:solidFill>
              </a:rPr>
              <a:t>Recommendation 4.12</a:t>
            </a:r>
            <a:endParaRPr lang="en-US" sz="2800" dirty="0">
              <a:solidFill>
                <a:schemeClr val="tx1"/>
              </a:solidFill>
            </a:endParaRPr>
          </a:p>
          <a:p>
            <a:r>
              <a:rPr lang="en-US" sz="2800" dirty="0">
                <a:solidFill>
                  <a:schemeClr val="tx1"/>
                </a:solidFill>
              </a:rPr>
              <a:t>Individualize glycemic management to reduce the risk of falls and fractures. </a:t>
            </a:r>
            <a:r>
              <a:rPr lang="en-US" sz="2800" b="1" dirty="0">
                <a:solidFill>
                  <a:schemeClr val="tx1"/>
                </a:solidFill>
              </a:rPr>
              <a:t>C </a:t>
            </a:r>
            <a:r>
              <a:rPr lang="en-US" sz="2800" dirty="0">
                <a:solidFill>
                  <a:schemeClr val="tx1"/>
                </a:solidFill>
              </a:rPr>
              <a:t>Prioritize use of glucose-lowering medications that are associated with low risk of hypoglycemia to avoid falls. </a:t>
            </a:r>
            <a:r>
              <a:rPr lang="en-US" sz="2800" b="1" dirty="0">
                <a:solidFill>
                  <a:schemeClr val="tx1"/>
                </a:solidFill>
              </a:rPr>
              <a:t>E</a:t>
            </a:r>
            <a:endParaRPr lang="en-US" sz="2800" dirty="0">
              <a:solidFill>
                <a:schemeClr val="tx1"/>
              </a:solidFill>
            </a:endParaRPr>
          </a:p>
        </p:txBody>
      </p:sp>
      <p:sp>
        <p:nvSpPr>
          <p:cNvPr id="5" name="TextBox 4">
            <a:extLst>
              <a:ext uri="{FF2B5EF4-FFF2-40B4-BE49-F238E27FC236}">
                <a16:creationId xmlns:a16="http://schemas.microsoft.com/office/drawing/2014/main" id="{743F986D-332C-EF97-7397-366D68FD4C29}"/>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4. Comprehensive medical evaluation and assessment of comorbidities: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1):S52-S76.</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5558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38C09-4089-F569-1AEA-D8BD430F645A}"/>
              </a:ext>
            </a:extLst>
          </p:cNvPr>
          <p:cNvSpPr>
            <a:spLocks noGrp="1"/>
          </p:cNvSpPr>
          <p:nvPr>
            <p:ph type="title"/>
          </p:nvPr>
        </p:nvSpPr>
        <p:spPr/>
        <p:txBody>
          <a:bodyPr>
            <a:normAutofit/>
          </a:bodyPr>
          <a:lstStyle/>
          <a:p>
            <a:r>
              <a:rPr lang="en-US" sz="6000" b="1" dirty="0">
                <a:solidFill>
                  <a:schemeClr val="tx1"/>
                </a:solidFill>
              </a:rPr>
              <a:t>Presenter</a:t>
            </a:r>
          </a:p>
        </p:txBody>
      </p:sp>
      <p:sp>
        <p:nvSpPr>
          <p:cNvPr id="3" name="Content Placeholder 2">
            <a:extLst>
              <a:ext uri="{FF2B5EF4-FFF2-40B4-BE49-F238E27FC236}">
                <a16:creationId xmlns:a16="http://schemas.microsoft.com/office/drawing/2014/main" id="{5DFE35DA-19EA-44E8-CE7E-7D0CB8B98CB2}"/>
              </a:ext>
            </a:extLst>
          </p:cNvPr>
          <p:cNvSpPr>
            <a:spLocks noGrp="1"/>
          </p:cNvSpPr>
          <p:nvPr>
            <p:ph idx="1"/>
          </p:nvPr>
        </p:nvSpPr>
        <p:spPr>
          <a:xfrm>
            <a:off x="1196938" y="1845734"/>
            <a:ext cx="9958741" cy="4023360"/>
          </a:xfrm>
        </p:spPr>
        <p:txBody>
          <a:bodyPr>
            <a:normAutofit/>
          </a:bodyPr>
          <a:lstStyle/>
          <a:p>
            <a:pPr marL="0" indent="0" algn="ctr">
              <a:buNone/>
            </a:pPr>
            <a:r>
              <a:rPr lang="en-US" sz="2500" b="1" dirty="0">
                <a:solidFill>
                  <a:schemeClr val="tx1"/>
                </a:solidFill>
              </a:rPr>
              <a:t>Jennifer N. Clements, PharmD, FCCP, FADCES, BCPS, CDCES, BCACP, BC-ADM</a:t>
            </a:r>
          </a:p>
          <a:p>
            <a:pPr marL="0" indent="0">
              <a:buNone/>
            </a:pPr>
            <a:endParaRPr lang="en-US" sz="2500" u="sng" dirty="0">
              <a:solidFill>
                <a:schemeClr val="tx1"/>
              </a:solidFill>
            </a:endParaRPr>
          </a:p>
          <a:p>
            <a:pPr marL="0" indent="0">
              <a:buNone/>
            </a:pPr>
            <a:r>
              <a:rPr lang="en-US" sz="2500" u="sng" dirty="0">
                <a:solidFill>
                  <a:schemeClr val="tx1"/>
                </a:solidFill>
              </a:rPr>
              <a:t>PharmD:</a:t>
            </a:r>
            <a:r>
              <a:rPr lang="en-US" sz="2500" dirty="0">
                <a:solidFill>
                  <a:schemeClr val="tx1"/>
                </a:solidFill>
              </a:rPr>
              <a:t> Campbell University</a:t>
            </a:r>
          </a:p>
          <a:p>
            <a:pPr marL="0" indent="0">
              <a:buNone/>
            </a:pPr>
            <a:r>
              <a:rPr lang="en-US" sz="2500" u="sng" dirty="0">
                <a:solidFill>
                  <a:schemeClr val="tx1"/>
                </a:solidFill>
              </a:rPr>
              <a:t>Postgraduate Training:</a:t>
            </a:r>
            <a:r>
              <a:rPr lang="en-US" sz="2500" dirty="0">
                <a:solidFill>
                  <a:schemeClr val="tx1"/>
                </a:solidFill>
              </a:rPr>
              <a:t> Ralph H. Johnson Veterans Affairs Medical Center</a:t>
            </a:r>
          </a:p>
          <a:p>
            <a:pPr marL="0" indent="0">
              <a:buNone/>
            </a:pPr>
            <a:r>
              <a:rPr lang="en-US" sz="2500" u="sng" dirty="0">
                <a:solidFill>
                  <a:schemeClr val="tx1"/>
                </a:solidFill>
              </a:rPr>
              <a:t>Current Position:</a:t>
            </a:r>
            <a:r>
              <a:rPr lang="en-US" sz="2500" dirty="0">
                <a:solidFill>
                  <a:schemeClr val="tx1"/>
                </a:solidFill>
              </a:rPr>
              <a:t> University of South Carolina College of Pharmacy</a:t>
            </a:r>
          </a:p>
          <a:p>
            <a:pPr marL="0" indent="0">
              <a:buNone/>
            </a:pPr>
            <a:r>
              <a:rPr lang="en-US" sz="2500" u="sng" dirty="0">
                <a:solidFill>
                  <a:schemeClr val="tx1"/>
                </a:solidFill>
              </a:rPr>
              <a:t>Interests:</a:t>
            </a:r>
            <a:r>
              <a:rPr lang="en-US" sz="2500" dirty="0">
                <a:solidFill>
                  <a:schemeClr val="tx1"/>
                </a:solidFill>
              </a:rPr>
              <a:t> diabetes, utilization of glucagon for hypoglycemia, weight management, innovative educational strategies</a:t>
            </a:r>
          </a:p>
        </p:txBody>
      </p:sp>
    </p:spTree>
    <p:extLst>
      <p:ext uri="{BB962C8B-B14F-4D97-AF65-F5344CB8AC3E}">
        <p14:creationId xmlns:p14="http://schemas.microsoft.com/office/powerpoint/2010/main" val="3871182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9426-7265-BDDF-8ED7-C805FCC83680}"/>
              </a:ext>
            </a:extLst>
          </p:cNvPr>
          <p:cNvSpPr>
            <a:spLocks noGrp="1"/>
          </p:cNvSpPr>
          <p:nvPr>
            <p:ph type="title"/>
          </p:nvPr>
        </p:nvSpPr>
        <p:spPr/>
        <p:txBody>
          <a:bodyPr/>
          <a:lstStyle/>
          <a:p>
            <a:r>
              <a:rPr lang="en-US" b="1" dirty="0">
                <a:solidFill>
                  <a:schemeClr val="tx1"/>
                </a:solidFill>
              </a:rPr>
              <a:t>Screening for CVD</a:t>
            </a:r>
          </a:p>
        </p:txBody>
      </p:sp>
      <p:graphicFrame>
        <p:nvGraphicFramePr>
          <p:cNvPr id="5" name="Content Placeholder 4">
            <a:extLst>
              <a:ext uri="{FF2B5EF4-FFF2-40B4-BE49-F238E27FC236}">
                <a16:creationId xmlns:a16="http://schemas.microsoft.com/office/drawing/2014/main" id="{B8917F2B-99EC-DE31-A077-7329AB62659E}"/>
              </a:ext>
            </a:extLst>
          </p:cNvPr>
          <p:cNvGraphicFramePr>
            <a:graphicFrameLocks noGrp="1"/>
          </p:cNvGraphicFramePr>
          <p:nvPr>
            <p:ph idx="1"/>
            <p:extLst>
              <p:ext uri="{D42A27DB-BD31-4B8C-83A1-F6EECF244321}">
                <p14:modId xmlns:p14="http://schemas.microsoft.com/office/powerpoint/2010/main" val="3374317869"/>
              </p:ext>
            </p:extLst>
          </p:nvPr>
        </p:nvGraphicFramePr>
        <p:xfrm>
          <a:off x="1213449" y="1846263"/>
          <a:ext cx="9941913" cy="4363720"/>
        </p:xfrm>
        <a:graphic>
          <a:graphicData uri="http://schemas.openxmlformats.org/drawingml/2006/table">
            <a:tbl>
              <a:tblPr firstRow="1" bandRow="1">
                <a:tableStyleId>{69012ECD-51FC-41F1-AA8D-1B2483CD663E}</a:tableStyleId>
              </a:tblPr>
              <a:tblGrid>
                <a:gridCol w="2201875">
                  <a:extLst>
                    <a:ext uri="{9D8B030D-6E8A-4147-A177-3AD203B41FA5}">
                      <a16:colId xmlns:a16="http://schemas.microsoft.com/office/drawing/2014/main" val="2728048148"/>
                    </a:ext>
                  </a:extLst>
                </a:gridCol>
                <a:gridCol w="5566131">
                  <a:extLst>
                    <a:ext uri="{9D8B030D-6E8A-4147-A177-3AD203B41FA5}">
                      <a16:colId xmlns:a16="http://schemas.microsoft.com/office/drawing/2014/main" val="1178775391"/>
                    </a:ext>
                  </a:extLst>
                </a:gridCol>
                <a:gridCol w="2173907">
                  <a:extLst>
                    <a:ext uri="{9D8B030D-6E8A-4147-A177-3AD203B41FA5}">
                      <a16:colId xmlns:a16="http://schemas.microsoft.com/office/drawing/2014/main" val="2551305443"/>
                    </a:ext>
                  </a:extLst>
                </a:gridCol>
              </a:tblGrid>
              <a:tr h="370840">
                <a:tc>
                  <a:txBody>
                    <a:bodyPr/>
                    <a:lstStyle/>
                    <a:p>
                      <a:pPr algn="ctr"/>
                      <a:r>
                        <a:rPr lang="en-US" dirty="0"/>
                        <a:t>Recommendation</a:t>
                      </a:r>
                    </a:p>
                  </a:txBody>
                  <a:tcPr/>
                </a:tc>
                <a:tc>
                  <a:txBody>
                    <a:bodyPr/>
                    <a:lstStyle/>
                    <a:p>
                      <a:pPr algn="ctr"/>
                      <a:r>
                        <a:rPr lang="en-US" dirty="0"/>
                        <a:t>Specific Comments</a:t>
                      </a:r>
                    </a:p>
                  </a:txBody>
                  <a:tcPr/>
                </a:tc>
                <a:tc>
                  <a:txBody>
                    <a:bodyPr/>
                    <a:lstStyle/>
                    <a:p>
                      <a:pPr algn="ctr"/>
                      <a:r>
                        <a:rPr lang="en-US" dirty="0"/>
                        <a:t>Level of Evidence</a:t>
                      </a:r>
                    </a:p>
                  </a:txBody>
                  <a:tcPr/>
                </a:tc>
                <a:extLst>
                  <a:ext uri="{0D108BD9-81ED-4DB2-BD59-A6C34878D82A}">
                    <a16:rowId xmlns:a16="http://schemas.microsoft.com/office/drawing/2014/main" val="2653099869"/>
                  </a:ext>
                </a:extLst>
              </a:tr>
              <a:tr h="370840">
                <a:tc>
                  <a:txBody>
                    <a:bodyPr/>
                    <a:lstStyle/>
                    <a:p>
                      <a:pPr algn="ctr"/>
                      <a:r>
                        <a:rPr lang="en-US" sz="1700" dirty="0"/>
                        <a:t>10.39a</a:t>
                      </a:r>
                    </a:p>
                  </a:txBody>
                  <a:tcPr anchor="ctr"/>
                </a:tc>
                <a:tc>
                  <a:txBody>
                    <a:bodyPr/>
                    <a:lstStyle/>
                    <a:p>
                      <a:r>
                        <a:rPr lang="en-US" sz="1700" dirty="0"/>
                        <a:t>Consider screening adults with diabetes by measure a B-type or N-terminal natriuretic peptide to facilitate prevention of stage C HF.</a:t>
                      </a:r>
                    </a:p>
                  </a:txBody>
                  <a:tcPr/>
                </a:tc>
                <a:tc>
                  <a:txBody>
                    <a:bodyPr/>
                    <a:lstStyle/>
                    <a:p>
                      <a:pPr algn="ctr"/>
                      <a:r>
                        <a:rPr lang="en-US" sz="1700" dirty="0"/>
                        <a:t>B</a:t>
                      </a:r>
                    </a:p>
                  </a:txBody>
                  <a:tcPr anchor="ctr"/>
                </a:tc>
                <a:extLst>
                  <a:ext uri="{0D108BD9-81ED-4DB2-BD59-A6C34878D82A}">
                    <a16:rowId xmlns:a16="http://schemas.microsoft.com/office/drawing/2014/main" val="869789190"/>
                  </a:ext>
                </a:extLst>
              </a:tr>
              <a:tr h="370840">
                <a:tc>
                  <a:txBody>
                    <a:bodyPr/>
                    <a:lstStyle/>
                    <a:p>
                      <a:pPr algn="ctr"/>
                      <a:r>
                        <a:rPr lang="en-US" sz="1700" dirty="0"/>
                        <a:t>10.39b</a:t>
                      </a:r>
                    </a:p>
                  </a:txBody>
                  <a:tcPr anchor="ctr"/>
                </a:tc>
                <a:tc>
                  <a:txBody>
                    <a:bodyPr/>
                    <a:lstStyle/>
                    <a:p>
                      <a:r>
                        <a:rPr lang="en-US" sz="1700" dirty="0"/>
                        <a:t>In asymptomatic individuals with diabetes and abnormal natriuretic peptide levels, echocardiography is recommended to identify stage B HF.</a:t>
                      </a:r>
                    </a:p>
                  </a:txBody>
                  <a:tcPr/>
                </a:tc>
                <a:tc>
                  <a:txBody>
                    <a:bodyPr/>
                    <a:lstStyle/>
                    <a:p>
                      <a:pPr algn="ctr"/>
                      <a:r>
                        <a:rPr lang="en-US" sz="1700" dirty="0"/>
                        <a:t>A</a:t>
                      </a:r>
                    </a:p>
                  </a:txBody>
                  <a:tcPr anchor="ctr"/>
                </a:tc>
                <a:extLst>
                  <a:ext uri="{0D108BD9-81ED-4DB2-BD59-A6C34878D82A}">
                    <a16:rowId xmlns:a16="http://schemas.microsoft.com/office/drawing/2014/main" val="231085020"/>
                  </a:ext>
                </a:extLst>
              </a:tr>
              <a:tr h="370840">
                <a:tc>
                  <a:txBody>
                    <a:bodyPr/>
                    <a:lstStyle/>
                    <a:p>
                      <a:pPr algn="ctr"/>
                      <a:r>
                        <a:rPr lang="en-US" sz="1700" dirty="0"/>
                        <a:t>10.40</a:t>
                      </a:r>
                    </a:p>
                  </a:txBody>
                  <a:tcPr anchor="ctr"/>
                </a:tc>
                <a:tc>
                  <a:txBody>
                    <a:bodyPr/>
                    <a:lstStyle/>
                    <a:p>
                      <a:r>
                        <a:rPr lang="en-US" sz="1700" dirty="0"/>
                        <a:t>In asymptomatic individuals with diabetes and older than 50 years, microvascular disease in any location or foot complications or any end-organ damage from diabetes, screening for PAD with ankle-brachial index testing is recommended to guide treatment for CVD prevention and limb preservation. </a:t>
                      </a:r>
                    </a:p>
                  </a:txBody>
                  <a:tcPr/>
                </a:tc>
                <a:tc>
                  <a:txBody>
                    <a:bodyPr/>
                    <a:lstStyle/>
                    <a:p>
                      <a:pPr algn="ctr"/>
                      <a:r>
                        <a:rPr lang="en-US" sz="1700" dirty="0"/>
                        <a:t>A</a:t>
                      </a:r>
                    </a:p>
                  </a:txBody>
                  <a:tcPr anchor="ctr"/>
                </a:tc>
                <a:extLst>
                  <a:ext uri="{0D108BD9-81ED-4DB2-BD59-A6C34878D82A}">
                    <a16:rowId xmlns:a16="http://schemas.microsoft.com/office/drawing/2014/main" val="464003601"/>
                  </a:ext>
                </a:extLst>
              </a:tr>
              <a:tr h="370840">
                <a:tc>
                  <a:txBody>
                    <a:bodyPr/>
                    <a:lstStyle/>
                    <a:p>
                      <a:pPr algn="ctr"/>
                      <a:r>
                        <a:rPr lang="en-US" sz="1700" dirty="0"/>
                        <a:t>10.40</a:t>
                      </a:r>
                    </a:p>
                  </a:txBody>
                  <a:tcPr anchor="ctr"/>
                </a:tc>
                <a:tc>
                  <a:txBody>
                    <a:bodyPr/>
                    <a:lstStyle/>
                    <a:p>
                      <a:r>
                        <a:rPr lang="en-US" sz="1700" dirty="0"/>
                        <a:t>In those with diabetes for longer than 10 years, screening for PAD should be considered.</a:t>
                      </a:r>
                    </a:p>
                  </a:txBody>
                  <a:tcPr/>
                </a:tc>
                <a:tc>
                  <a:txBody>
                    <a:bodyPr/>
                    <a:lstStyle/>
                    <a:p>
                      <a:pPr algn="ctr"/>
                      <a:r>
                        <a:rPr lang="en-US" sz="1700" dirty="0"/>
                        <a:t>B</a:t>
                      </a:r>
                    </a:p>
                  </a:txBody>
                  <a:tcPr anchor="ctr"/>
                </a:tc>
                <a:extLst>
                  <a:ext uri="{0D108BD9-81ED-4DB2-BD59-A6C34878D82A}">
                    <a16:rowId xmlns:a16="http://schemas.microsoft.com/office/drawing/2014/main" val="1007049024"/>
                  </a:ext>
                </a:extLst>
              </a:tr>
            </a:tbl>
          </a:graphicData>
        </a:graphic>
      </p:graphicFrame>
      <p:sp>
        <p:nvSpPr>
          <p:cNvPr id="4" name="TextBox 3">
            <a:extLst>
              <a:ext uri="{FF2B5EF4-FFF2-40B4-BE49-F238E27FC236}">
                <a16:creationId xmlns:a16="http://schemas.microsoft.com/office/drawing/2014/main" id="{35C1077D-D742-0ADB-FF78-C5ABF3ECE5A1}"/>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10. Cardiovascular disease and risk management: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1):S179-S218.</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0988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893E33-FC3E-2170-67BC-D35F288A8F99}"/>
              </a:ext>
            </a:extLst>
          </p:cNvPr>
          <p:cNvSpPr>
            <a:spLocks noGrp="1"/>
          </p:cNvSpPr>
          <p:nvPr>
            <p:ph type="title"/>
          </p:nvPr>
        </p:nvSpPr>
        <p:spPr/>
        <p:txBody>
          <a:bodyPr/>
          <a:lstStyle/>
          <a:p>
            <a:pPr algn="ctr"/>
            <a:r>
              <a:rPr lang="en-US" b="1" dirty="0"/>
              <a:t>Health and Well-being</a:t>
            </a:r>
          </a:p>
        </p:txBody>
      </p:sp>
      <p:sp>
        <p:nvSpPr>
          <p:cNvPr id="5" name="Text Placeholder 4">
            <a:extLst>
              <a:ext uri="{FF2B5EF4-FFF2-40B4-BE49-F238E27FC236}">
                <a16:creationId xmlns:a16="http://schemas.microsoft.com/office/drawing/2014/main" id="{18B5A91A-634C-0E6B-4E22-F94DB7555D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8876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3DE7-5A54-9B2A-103F-9D1B0C6129F1}"/>
              </a:ext>
            </a:extLst>
          </p:cNvPr>
          <p:cNvSpPr>
            <a:spLocks noGrp="1"/>
          </p:cNvSpPr>
          <p:nvPr>
            <p:ph type="title"/>
          </p:nvPr>
        </p:nvSpPr>
        <p:spPr/>
        <p:txBody>
          <a:bodyPr>
            <a:noAutofit/>
          </a:bodyPr>
          <a:lstStyle/>
          <a:p>
            <a:r>
              <a:rPr lang="en-US" b="1" dirty="0">
                <a:solidFill>
                  <a:schemeClr val="tx1"/>
                </a:solidFill>
              </a:rPr>
              <a:t>Which immunization is highly recommended for adults with diabetes?</a:t>
            </a:r>
          </a:p>
        </p:txBody>
      </p:sp>
      <p:sp>
        <p:nvSpPr>
          <p:cNvPr id="3" name="Content Placeholder 2">
            <a:extLst>
              <a:ext uri="{FF2B5EF4-FFF2-40B4-BE49-F238E27FC236}">
                <a16:creationId xmlns:a16="http://schemas.microsoft.com/office/drawing/2014/main" id="{C544A108-949C-6F3B-B90F-BA567AC50245}"/>
              </a:ext>
            </a:extLst>
          </p:cNvPr>
          <p:cNvSpPr>
            <a:spLocks noGrp="1"/>
          </p:cNvSpPr>
          <p:nvPr>
            <p:ph idx="1"/>
          </p:nvPr>
        </p:nvSpPr>
        <p:spPr/>
        <p:txBody>
          <a:bodyPr>
            <a:normAutofit/>
          </a:bodyPr>
          <a:lstStyle/>
          <a:p>
            <a:pPr marL="806958" lvl="1" indent="-514350">
              <a:buFont typeface="+mj-lt"/>
              <a:buAutoNum type="alphaUcPeriod"/>
            </a:pPr>
            <a:r>
              <a:rPr lang="en-US" sz="2800" dirty="0">
                <a:solidFill>
                  <a:schemeClr val="tx1"/>
                </a:solidFill>
              </a:rPr>
              <a:t>Hepatitis A</a:t>
            </a:r>
          </a:p>
          <a:p>
            <a:pPr marL="806958" lvl="1" indent="-514350">
              <a:buFont typeface="+mj-lt"/>
              <a:buAutoNum type="alphaUcPeriod"/>
            </a:pPr>
            <a:r>
              <a:rPr lang="en-US" sz="2800" dirty="0">
                <a:solidFill>
                  <a:schemeClr val="tx1"/>
                </a:solidFill>
              </a:rPr>
              <a:t>Human papillomavirus</a:t>
            </a:r>
          </a:p>
          <a:p>
            <a:pPr marL="806958" lvl="1" indent="-514350">
              <a:buFont typeface="+mj-lt"/>
              <a:buAutoNum type="alphaUcPeriod"/>
            </a:pPr>
            <a:r>
              <a:rPr lang="en-US" sz="2800" dirty="0">
                <a:solidFill>
                  <a:schemeClr val="tx1"/>
                </a:solidFill>
              </a:rPr>
              <a:t>Meningococcal</a:t>
            </a:r>
          </a:p>
          <a:p>
            <a:pPr marL="806958" lvl="1" indent="-514350">
              <a:buFont typeface="+mj-lt"/>
              <a:buAutoNum type="alphaUcPeriod"/>
            </a:pPr>
            <a:r>
              <a:rPr lang="en-US" sz="2800" dirty="0">
                <a:solidFill>
                  <a:schemeClr val="tx1"/>
                </a:solidFill>
              </a:rPr>
              <a:t>Pneumococcal</a:t>
            </a:r>
          </a:p>
          <a:p>
            <a:pPr marL="806958" lvl="1" indent="-514350">
              <a:buFont typeface="+mj-lt"/>
              <a:buAutoNum type="alphaUcPeriod"/>
            </a:pPr>
            <a:endParaRPr lang="en-US" sz="2800" dirty="0">
              <a:solidFill>
                <a:schemeClr val="tx1"/>
              </a:solidFill>
            </a:endParaRPr>
          </a:p>
        </p:txBody>
      </p:sp>
      <p:pic>
        <p:nvPicPr>
          <p:cNvPr id="1026" name="Picture 2" descr="Zoom Functions for Your Students - Learn to Flourish">
            <a:extLst>
              <a:ext uri="{FF2B5EF4-FFF2-40B4-BE49-F238E27FC236}">
                <a16:creationId xmlns:a16="http://schemas.microsoft.com/office/drawing/2014/main" id="{E92D333E-1310-1F79-739F-6828F5429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96106"/>
            <a:ext cx="1265880" cy="795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7AB5C6-2370-41D4-EBB8-252524C9340E}"/>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3. Prevention or delay of diabetes and associated comorbidities: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1):S43-S51.</a:t>
            </a:r>
            <a:endParaRPr lang="en-US" sz="1400" dirty="0">
              <a:solidFill>
                <a:schemeClr val="bg1"/>
              </a:solidFill>
              <a:latin typeface="Calibri" panose="020F0502020204030204" pitchFamily="34" charset="0"/>
            </a:endParaRPr>
          </a:p>
        </p:txBody>
      </p:sp>
      <p:sp>
        <p:nvSpPr>
          <p:cNvPr id="5" name="Content Placeholder 2">
            <a:extLst>
              <a:ext uri="{FF2B5EF4-FFF2-40B4-BE49-F238E27FC236}">
                <a16:creationId xmlns:a16="http://schemas.microsoft.com/office/drawing/2014/main" id="{306D6AA9-42D5-F43C-942D-3B38214626D4}"/>
              </a:ext>
            </a:extLst>
          </p:cNvPr>
          <p:cNvSpPr txBox="1">
            <a:spLocks/>
          </p:cNvSpPr>
          <p:nvPr/>
        </p:nvSpPr>
        <p:spPr>
          <a:xfrm>
            <a:off x="5582653" y="1886795"/>
            <a:ext cx="5573027" cy="3941237"/>
          </a:xfrm>
          <a:prstGeom prst="rect">
            <a:avLst/>
          </a:prstGeom>
        </p:spPr>
        <p:txBody>
          <a:bodyPr vert="horz" lIns="0" tIns="45720" rIns="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u="sng" dirty="0">
                <a:solidFill>
                  <a:schemeClr val="tx1"/>
                </a:solidFill>
              </a:rPr>
              <a:t>Table 4.4 – Highly Recommendation Immunizations</a:t>
            </a:r>
            <a:endParaRPr lang="en-US" sz="2800" dirty="0">
              <a:solidFill>
                <a:schemeClr val="tx1"/>
              </a:solidFill>
            </a:endParaRPr>
          </a:p>
          <a:p>
            <a:pPr marL="201168" lvl="1" indent="0">
              <a:buNone/>
            </a:pPr>
            <a:r>
              <a:rPr lang="en-US" sz="2800" dirty="0">
                <a:solidFill>
                  <a:schemeClr val="tx1"/>
                </a:solidFill>
              </a:rPr>
              <a:t>COVID-19		Hepatitis B</a:t>
            </a:r>
          </a:p>
          <a:p>
            <a:pPr marL="201168" lvl="1" indent="0">
              <a:buNone/>
            </a:pPr>
            <a:r>
              <a:rPr lang="en-US" sz="2800" dirty="0">
                <a:solidFill>
                  <a:schemeClr val="tx1"/>
                </a:solidFill>
              </a:rPr>
              <a:t>Influenza		Pneumonia</a:t>
            </a:r>
          </a:p>
          <a:p>
            <a:pPr marL="201168" lvl="1" indent="0">
              <a:buNone/>
            </a:pPr>
            <a:r>
              <a:rPr lang="en-US" sz="2800" dirty="0">
                <a:solidFill>
                  <a:schemeClr val="tx1"/>
                </a:solidFill>
              </a:rPr>
              <a:t>PCV20/PCV15	RSV</a:t>
            </a:r>
          </a:p>
          <a:p>
            <a:pPr marL="201168" lvl="1" indent="0">
              <a:buNone/>
            </a:pPr>
            <a:r>
              <a:rPr lang="en-US" sz="2800" dirty="0">
                <a:solidFill>
                  <a:schemeClr val="tx1"/>
                </a:solidFill>
              </a:rPr>
              <a:t>Tdap			Zoster</a:t>
            </a:r>
          </a:p>
        </p:txBody>
      </p:sp>
    </p:spTree>
    <p:extLst>
      <p:ext uri="{BB962C8B-B14F-4D97-AF65-F5344CB8AC3E}">
        <p14:creationId xmlns:p14="http://schemas.microsoft.com/office/powerpoint/2010/main" val="65461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9426-7265-BDDF-8ED7-C805FCC83680}"/>
              </a:ext>
            </a:extLst>
          </p:cNvPr>
          <p:cNvSpPr>
            <a:spLocks noGrp="1"/>
          </p:cNvSpPr>
          <p:nvPr>
            <p:ph type="title"/>
          </p:nvPr>
        </p:nvSpPr>
        <p:spPr/>
        <p:txBody>
          <a:bodyPr/>
          <a:lstStyle/>
          <a:p>
            <a:r>
              <a:rPr lang="en-US" b="1" dirty="0">
                <a:solidFill>
                  <a:schemeClr val="tx1"/>
                </a:solidFill>
              </a:rPr>
              <a:t>Immunizations</a:t>
            </a:r>
          </a:p>
        </p:txBody>
      </p:sp>
      <p:sp>
        <p:nvSpPr>
          <p:cNvPr id="3" name="Content Placeholder 2">
            <a:extLst>
              <a:ext uri="{FF2B5EF4-FFF2-40B4-BE49-F238E27FC236}">
                <a16:creationId xmlns:a16="http://schemas.microsoft.com/office/drawing/2014/main" id="{08B0547B-4CD6-FE92-5D89-992B844C73CA}"/>
              </a:ext>
            </a:extLst>
          </p:cNvPr>
          <p:cNvSpPr>
            <a:spLocks noGrp="1"/>
          </p:cNvSpPr>
          <p:nvPr>
            <p:ph idx="1"/>
          </p:nvPr>
        </p:nvSpPr>
        <p:spPr>
          <a:xfrm>
            <a:off x="1191802" y="1845734"/>
            <a:ext cx="9963878" cy="4023360"/>
          </a:xfrm>
        </p:spPr>
        <p:txBody>
          <a:bodyPr>
            <a:normAutofit/>
          </a:bodyPr>
          <a:lstStyle/>
          <a:p>
            <a:r>
              <a:rPr lang="en-US" sz="2800" dirty="0">
                <a:solidFill>
                  <a:schemeClr val="tx1"/>
                </a:solidFill>
              </a:rPr>
              <a:t>The respiratory syncytial virus vaccine was added to the list of highly recommended immunizations for adults with diabetes.</a:t>
            </a:r>
          </a:p>
          <a:p>
            <a:endParaRPr lang="en-US" sz="2800" dirty="0">
              <a:solidFill>
                <a:schemeClr val="tx1"/>
              </a:solidFill>
            </a:endParaRPr>
          </a:p>
          <a:p>
            <a:endParaRPr lang="en-US" sz="2800" dirty="0">
              <a:solidFill>
                <a:schemeClr val="tx1"/>
              </a:solidFill>
            </a:endParaRPr>
          </a:p>
        </p:txBody>
      </p:sp>
      <p:graphicFrame>
        <p:nvGraphicFramePr>
          <p:cNvPr id="5" name="Table 4">
            <a:extLst>
              <a:ext uri="{FF2B5EF4-FFF2-40B4-BE49-F238E27FC236}">
                <a16:creationId xmlns:a16="http://schemas.microsoft.com/office/drawing/2014/main" id="{A6AC724E-B983-1BF0-2852-96B3A198BBA2}"/>
              </a:ext>
            </a:extLst>
          </p:cNvPr>
          <p:cNvGraphicFramePr>
            <a:graphicFrameLocks noGrp="1"/>
          </p:cNvGraphicFramePr>
          <p:nvPr>
            <p:extLst>
              <p:ext uri="{D42A27DB-BD31-4B8C-83A1-F6EECF244321}">
                <p14:modId xmlns:p14="http://schemas.microsoft.com/office/powerpoint/2010/main" val="1993843372"/>
              </p:ext>
            </p:extLst>
          </p:nvPr>
        </p:nvGraphicFramePr>
        <p:xfrm>
          <a:off x="2032000" y="2923473"/>
          <a:ext cx="8128000" cy="1737360"/>
        </p:xfrm>
        <a:graphic>
          <a:graphicData uri="http://schemas.openxmlformats.org/drawingml/2006/table">
            <a:tbl>
              <a:tblPr firstRow="1" bandRow="1">
                <a:tableStyleId>{69012ECD-51FC-41F1-AA8D-1B2483CD663E}</a:tableStyleId>
              </a:tblPr>
              <a:tblGrid>
                <a:gridCol w="3680431">
                  <a:extLst>
                    <a:ext uri="{9D8B030D-6E8A-4147-A177-3AD203B41FA5}">
                      <a16:colId xmlns:a16="http://schemas.microsoft.com/office/drawing/2014/main" val="3770218634"/>
                    </a:ext>
                  </a:extLst>
                </a:gridCol>
                <a:gridCol w="4447569">
                  <a:extLst>
                    <a:ext uri="{9D8B030D-6E8A-4147-A177-3AD203B41FA5}">
                      <a16:colId xmlns:a16="http://schemas.microsoft.com/office/drawing/2014/main" val="1246484544"/>
                    </a:ext>
                  </a:extLst>
                </a:gridCol>
              </a:tblGrid>
              <a:tr h="370840">
                <a:tc gridSpan="2">
                  <a:txBody>
                    <a:bodyPr/>
                    <a:lstStyle/>
                    <a:p>
                      <a:pPr algn="ctr"/>
                      <a:r>
                        <a:rPr lang="en-US" sz="2400" dirty="0"/>
                        <a:t>RSV Vaccine</a:t>
                      </a:r>
                    </a:p>
                  </a:txBody>
                  <a:tcPr anchor="ctr"/>
                </a:tc>
                <a:tc hMerge="1">
                  <a:txBody>
                    <a:bodyPr/>
                    <a:lstStyle/>
                    <a:p>
                      <a:endParaRPr lang="en-US" dirty="0"/>
                    </a:p>
                  </a:txBody>
                  <a:tcPr/>
                </a:tc>
                <a:extLst>
                  <a:ext uri="{0D108BD9-81ED-4DB2-BD59-A6C34878D82A}">
                    <a16:rowId xmlns:a16="http://schemas.microsoft.com/office/drawing/2014/main" val="2785733191"/>
                  </a:ext>
                </a:extLst>
              </a:tr>
              <a:tr h="370840">
                <a:tc>
                  <a:txBody>
                    <a:bodyPr/>
                    <a:lstStyle/>
                    <a:p>
                      <a:pPr algn="ctr"/>
                      <a:r>
                        <a:rPr lang="en-US" sz="2400" b="1" dirty="0"/>
                        <a:t>Recommended Ages</a:t>
                      </a:r>
                    </a:p>
                  </a:txBody>
                  <a:tcPr anchor="ctr"/>
                </a:tc>
                <a:tc>
                  <a:txBody>
                    <a:bodyPr/>
                    <a:lstStyle/>
                    <a:p>
                      <a:pPr algn="ctr"/>
                      <a:r>
                        <a:rPr lang="en-US" sz="2400" dirty="0"/>
                        <a:t>Older adults (≥ 60 years of age) with diabetes</a:t>
                      </a:r>
                    </a:p>
                  </a:txBody>
                  <a:tcPr anchor="ctr"/>
                </a:tc>
                <a:extLst>
                  <a:ext uri="{0D108BD9-81ED-4DB2-BD59-A6C34878D82A}">
                    <a16:rowId xmlns:a16="http://schemas.microsoft.com/office/drawing/2014/main" val="1459493618"/>
                  </a:ext>
                </a:extLst>
              </a:tr>
              <a:tr h="370840">
                <a:tc>
                  <a:txBody>
                    <a:bodyPr/>
                    <a:lstStyle/>
                    <a:p>
                      <a:pPr algn="ctr"/>
                      <a:r>
                        <a:rPr lang="en-US" sz="2400" b="1" dirty="0"/>
                        <a:t>Schedule</a:t>
                      </a:r>
                    </a:p>
                  </a:txBody>
                  <a:tcPr anchor="ctr"/>
                </a:tc>
                <a:tc>
                  <a:txBody>
                    <a:bodyPr/>
                    <a:lstStyle/>
                    <a:p>
                      <a:pPr algn="ctr"/>
                      <a:r>
                        <a:rPr lang="en-US" sz="2400" dirty="0"/>
                        <a:t>Single dose</a:t>
                      </a:r>
                    </a:p>
                  </a:txBody>
                  <a:tcPr anchor="ctr"/>
                </a:tc>
                <a:extLst>
                  <a:ext uri="{0D108BD9-81ED-4DB2-BD59-A6C34878D82A}">
                    <a16:rowId xmlns:a16="http://schemas.microsoft.com/office/drawing/2014/main" val="363361373"/>
                  </a:ext>
                </a:extLst>
              </a:tr>
            </a:tbl>
          </a:graphicData>
        </a:graphic>
      </p:graphicFrame>
      <p:sp>
        <p:nvSpPr>
          <p:cNvPr id="6" name="TextBox 5">
            <a:extLst>
              <a:ext uri="{FF2B5EF4-FFF2-40B4-BE49-F238E27FC236}">
                <a16:creationId xmlns:a16="http://schemas.microsoft.com/office/drawing/2014/main" id="{635395C5-AA7A-7480-9781-6970A95991D1}"/>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4. Comprehensive medical evaluation and assessment of comorbidities: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1):S52-S76.</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35457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9426-7265-BDDF-8ED7-C805FCC83680}"/>
              </a:ext>
            </a:extLst>
          </p:cNvPr>
          <p:cNvSpPr>
            <a:spLocks noGrp="1"/>
          </p:cNvSpPr>
          <p:nvPr>
            <p:ph type="title"/>
          </p:nvPr>
        </p:nvSpPr>
        <p:spPr/>
        <p:txBody>
          <a:bodyPr/>
          <a:lstStyle/>
          <a:p>
            <a:r>
              <a:rPr lang="en-US" b="1" dirty="0">
                <a:solidFill>
                  <a:schemeClr val="tx1"/>
                </a:solidFill>
              </a:rPr>
              <a:t>Diabetes Distress</a:t>
            </a:r>
          </a:p>
        </p:txBody>
      </p:sp>
      <p:sp>
        <p:nvSpPr>
          <p:cNvPr id="3" name="Content Placeholder 2">
            <a:extLst>
              <a:ext uri="{FF2B5EF4-FFF2-40B4-BE49-F238E27FC236}">
                <a16:creationId xmlns:a16="http://schemas.microsoft.com/office/drawing/2014/main" id="{08B0547B-4CD6-FE92-5D89-992B844C73CA}"/>
              </a:ext>
            </a:extLst>
          </p:cNvPr>
          <p:cNvSpPr>
            <a:spLocks noGrp="1"/>
          </p:cNvSpPr>
          <p:nvPr>
            <p:ph idx="1"/>
          </p:nvPr>
        </p:nvSpPr>
        <p:spPr>
          <a:xfrm>
            <a:off x="1191802" y="1845734"/>
            <a:ext cx="9963878" cy="4023360"/>
          </a:xfrm>
        </p:spPr>
        <p:txBody>
          <a:bodyPr>
            <a:normAutofit/>
          </a:bodyPr>
          <a:lstStyle/>
          <a:p>
            <a:r>
              <a:rPr lang="en-US" sz="2800" b="1" u="sng" dirty="0">
                <a:solidFill>
                  <a:schemeClr val="tx1"/>
                </a:solidFill>
              </a:rPr>
              <a:t>Recommendation 5.39</a:t>
            </a:r>
            <a:endParaRPr lang="en-US" sz="2800" dirty="0">
              <a:solidFill>
                <a:schemeClr val="tx1"/>
              </a:solidFill>
            </a:endParaRPr>
          </a:p>
          <a:p>
            <a:r>
              <a:rPr lang="en-US" sz="2800" dirty="0">
                <a:solidFill>
                  <a:schemeClr val="tx1"/>
                </a:solidFill>
              </a:rPr>
              <a:t>Screen people with diabetes, caregivers, and family members for diabetes distress at least annually, and consider more frequent monitoring when treatment targets are not met at transitional times, and/or in the presence of complications. </a:t>
            </a:r>
            <a:r>
              <a:rPr lang="en-US" sz="2800" b="1" dirty="0">
                <a:solidFill>
                  <a:schemeClr val="tx1"/>
                </a:solidFill>
              </a:rPr>
              <a:t>B</a:t>
            </a:r>
            <a:endParaRPr lang="en-US" sz="2800" dirty="0">
              <a:solidFill>
                <a:schemeClr val="tx1"/>
              </a:solidFill>
            </a:endParaRPr>
          </a:p>
          <a:p>
            <a:endParaRPr lang="en-US" sz="2800" dirty="0">
              <a:solidFill>
                <a:schemeClr val="tx1"/>
              </a:solidFill>
            </a:endParaRPr>
          </a:p>
          <a:p>
            <a:endParaRPr lang="en-US" sz="2800" dirty="0">
              <a:solidFill>
                <a:schemeClr val="tx1"/>
              </a:solidFill>
            </a:endParaRPr>
          </a:p>
        </p:txBody>
      </p:sp>
      <p:sp>
        <p:nvSpPr>
          <p:cNvPr id="4" name="TextBox 3">
            <a:extLst>
              <a:ext uri="{FF2B5EF4-FFF2-40B4-BE49-F238E27FC236}">
                <a16:creationId xmlns:a16="http://schemas.microsoft.com/office/drawing/2014/main" id="{35C1077D-D742-0ADB-FF78-C5ABF3ECE5A1}"/>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5. Facilitating positive health behaviors and well-being to improve health outcomes: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1):S77-S110.</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68740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9426-7265-BDDF-8ED7-C805FCC83680}"/>
              </a:ext>
            </a:extLst>
          </p:cNvPr>
          <p:cNvSpPr>
            <a:spLocks noGrp="1"/>
          </p:cNvSpPr>
          <p:nvPr>
            <p:ph type="title"/>
          </p:nvPr>
        </p:nvSpPr>
        <p:spPr/>
        <p:txBody>
          <a:bodyPr/>
          <a:lstStyle/>
          <a:p>
            <a:r>
              <a:rPr lang="en-US" b="1" dirty="0">
                <a:solidFill>
                  <a:schemeClr val="tx1"/>
                </a:solidFill>
              </a:rPr>
              <a:t>Anxiety and Depression</a:t>
            </a:r>
          </a:p>
        </p:txBody>
      </p:sp>
      <p:sp>
        <p:nvSpPr>
          <p:cNvPr id="3" name="Content Placeholder 2">
            <a:extLst>
              <a:ext uri="{FF2B5EF4-FFF2-40B4-BE49-F238E27FC236}">
                <a16:creationId xmlns:a16="http://schemas.microsoft.com/office/drawing/2014/main" id="{08B0547B-4CD6-FE92-5D89-992B844C73CA}"/>
              </a:ext>
            </a:extLst>
          </p:cNvPr>
          <p:cNvSpPr>
            <a:spLocks noGrp="1"/>
          </p:cNvSpPr>
          <p:nvPr>
            <p:ph idx="1"/>
          </p:nvPr>
        </p:nvSpPr>
        <p:spPr>
          <a:xfrm>
            <a:off x="1191802" y="1845734"/>
            <a:ext cx="9963878" cy="4023360"/>
          </a:xfrm>
        </p:spPr>
        <p:txBody>
          <a:bodyPr>
            <a:normAutofit/>
          </a:bodyPr>
          <a:lstStyle/>
          <a:p>
            <a:r>
              <a:rPr lang="en-US" sz="2800" b="1" u="sng" dirty="0">
                <a:solidFill>
                  <a:schemeClr val="tx1"/>
                </a:solidFill>
              </a:rPr>
              <a:t>Recommendation 5.40</a:t>
            </a:r>
            <a:endParaRPr lang="en-US" sz="2800" dirty="0">
              <a:solidFill>
                <a:schemeClr val="tx1"/>
              </a:solidFill>
            </a:endParaRPr>
          </a:p>
          <a:p>
            <a:r>
              <a:rPr lang="en-US" sz="2800" dirty="0">
                <a:solidFill>
                  <a:schemeClr val="tx1"/>
                </a:solidFill>
              </a:rPr>
              <a:t>Consider screening for anxiety symptoms, fear or hypoglycemia, or diabetes-related worries. </a:t>
            </a:r>
            <a:r>
              <a:rPr lang="en-US" sz="2800" b="1" dirty="0">
                <a:solidFill>
                  <a:schemeClr val="tx1"/>
                </a:solidFill>
              </a:rPr>
              <a:t>B</a:t>
            </a:r>
            <a:endParaRPr lang="en-US" sz="2800" dirty="0">
              <a:solidFill>
                <a:schemeClr val="tx1"/>
              </a:solidFill>
            </a:endParaRPr>
          </a:p>
          <a:p>
            <a:endParaRPr lang="en-US" sz="2800" dirty="0">
              <a:solidFill>
                <a:schemeClr val="tx1"/>
              </a:solidFill>
            </a:endParaRPr>
          </a:p>
          <a:p>
            <a:r>
              <a:rPr lang="en-US" sz="2800" b="1" u="sng" dirty="0">
                <a:solidFill>
                  <a:schemeClr val="tx1"/>
                </a:solidFill>
              </a:rPr>
              <a:t>Recommendation 5.41</a:t>
            </a:r>
            <a:endParaRPr lang="en-US" sz="2800" dirty="0">
              <a:solidFill>
                <a:schemeClr val="tx1"/>
              </a:solidFill>
            </a:endParaRPr>
          </a:p>
          <a:p>
            <a:r>
              <a:rPr lang="en-US" sz="2800" dirty="0">
                <a:solidFill>
                  <a:schemeClr val="tx1"/>
                </a:solidFill>
              </a:rPr>
              <a:t>Conduct at least annual screening of depressive symptoms in all people with diabetes and more frequently among those with a self-reported history of depression. </a:t>
            </a:r>
            <a:r>
              <a:rPr lang="en-US" sz="2800" b="1" dirty="0">
                <a:solidFill>
                  <a:schemeClr val="tx1"/>
                </a:solidFill>
              </a:rPr>
              <a:t>B</a:t>
            </a:r>
            <a:endParaRPr lang="en-US" sz="2800" dirty="0">
              <a:solidFill>
                <a:schemeClr val="tx1"/>
              </a:solidFill>
            </a:endParaRPr>
          </a:p>
          <a:p>
            <a:endParaRPr lang="en-US" sz="2800" dirty="0">
              <a:solidFill>
                <a:schemeClr val="tx1"/>
              </a:solidFill>
            </a:endParaRPr>
          </a:p>
        </p:txBody>
      </p:sp>
      <p:sp>
        <p:nvSpPr>
          <p:cNvPr id="4" name="TextBox 3">
            <a:extLst>
              <a:ext uri="{FF2B5EF4-FFF2-40B4-BE49-F238E27FC236}">
                <a16:creationId xmlns:a16="http://schemas.microsoft.com/office/drawing/2014/main" id="{35C1077D-D742-0ADB-FF78-C5ABF3ECE5A1}"/>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5. Facilitating positive health behaviors and well-being to improve health outcomes: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1):S77-S110.</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29102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9426-7265-BDDF-8ED7-C805FCC83680}"/>
              </a:ext>
            </a:extLst>
          </p:cNvPr>
          <p:cNvSpPr>
            <a:spLocks noGrp="1"/>
          </p:cNvSpPr>
          <p:nvPr>
            <p:ph type="title"/>
          </p:nvPr>
        </p:nvSpPr>
        <p:spPr/>
        <p:txBody>
          <a:bodyPr/>
          <a:lstStyle/>
          <a:p>
            <a:r>
              <a:rPr lang="en-US" b="1" dirty="0">
                <a:solidFill>
                  <a:schemeClr val="tx1"/>
                </a:solidFill>
              </a:rPr>
              <a:t>Referrals to Qualified Professional</a:t>
            </a:r>
          </a:p>
        </p:txBody>
      </p:sp>
      <p:sp>
        <p:nvSpPr>
          <p:cNvPr id="3" name="Content Placeholder 2">
            <a:extLst>
              <a:ext uri="{FF2B5EF4-FFF2-40B4-BE49-F238E27FC236}">
                <a16:creationId xmlns:a16="http://schemas.microsoft.com/office/drawing/2014/main" id="{08B0547B-4CD6-FE92-5D89-992B844C73CA}"/>
              </a:ext>
            </a:extLst>
          </p:cNvPr>
          <p:cNvSpPr>
            <a:spLocks noGrp="1"/>
          </p:cNvSpPr>
          <p:nvPr>
            <p:ph idx="1"/>
          </p:nvPr>
        </p:nvSpPr>
        <p:spPr>
          <a:xfrm>
            <a:off x="1191802" y="1845734"/>
            <a:ext cx="9963878" cy="4023360"/>
          </a:xfrm>
        </p:spPr>
        <p:txBody>
          <a:bodyPr>
            <a:normAutofit/>
          </a:bodyPr>
          <a:lstStyle/>
          <a:p>
            <a:endParaRPr lang="en-US" sz="2800" dirty="0">
              <a:solidFill>
                <a:schemeClr val="tx1"/>
              </a:solidFill>
            </a:endParaRPr>
          </a:p>
          <a:p>
            <a:endParaRPr lang="en-US" sz="2800" dirty="0">
              <a:solidFill>
                <a:schemeClr val="tx1"/>
              </a:solidFill>
            </a:endParaRPr>
          </a:p>
        </p:txBody>
      </p:sp>
      <p:graphicFrame>
        <p:nvGraphicFramePr>
          <p:cNvPr id="5" name="Diagram 4">
            <a:extLst>
              <a:ext uri="{FF2B5EF4-FFF2-40B4-BE49-F238E27FC236}">
                <a16:creationId xmlns:a16="http://schemas.microsoft.com/office/drawing/2014/main" id="{8EBB9C12-2EE3-BC09-1863-07416B33F0AA}"/>
              </a:ext>
            </a:extLst>
          </p:cNvPr>
          <p:cNvGraphicFramePr/>
          <p:nvPr>
            <p:extLst>
              <p:ext uri="{D42A27DB-BD31-4B8C-83A1-F6EECF244321}">
                <p14:modId xmlns:p14="http://schemas.microsoft.com/office/powerpoint/2010/main" val="3310658202"/>
              </p:ext>
            </p:extLst>
          </p:nvPr>
        </p:nvGraphicFramePr>
        <p:xfrm>
          <a:off x="1191802" y="1910993"/>
          <a:ext cx="9963878" cy="4227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3C34A15-44D0-F0EA-21D4-98E29B1C7358}"/>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5. Facilitating positive health behaviors and well-being to improve health outcomes: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1):S77-S110.</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33057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3DE7-5A54-9B2A-103F-9D1B0C6129F1}"/>
              </a:ext>
            </a:extLst>
          </p:cNvPr>
          <p:cNvSpPr>
            <a:spLocks noGrp="1"/>
          </p:cNvSpPr>
          <p:nvPr>
            <p:ph type="title"/>
          </p:nvPr>
        </p:nvSpPr>
        <p:spPr/>
        <p:txBody>
          <a:bodyPr>
            <a:noAutofit/>
          </a:bodyPr>
          <a:lstStyle/>
          <a:p>
            <a:r>
              <a:rPr lang="en-US" sz="4400" b="1" dirty="0">
                <a:solidFill>
                  <a:schemeClr val="tx1"/>
                </a:solidFill>
              </a:rPr>
              <a:t>Should people with diabetes be counseled on sleep-promoting routines and habits?</a:t>
            </a:r>
          </a:p>
        </p:txBody>
      </p:sp>
      <p:sp>
        <p:nvSpPr>
          <p:cNvPr id="3" name="Content Placeholder 2">
            <a:extLst>
              <a:ext uri="{FF2B5EF4-FFF2-40B4-BE49-F238E27FC236}">
                <a16:creationId xmlns:a16="http://schemas.microsoft.com/office/drawing/2014/main" id="{C544A108-949C-6F3B-B90F-BA567AC50245}"/>
              </a:ext>
            </a:extLst>
          </p:cNvPr>
          <p:cNvSpPr>
            <a:spLocks noGrp="1"/>
          </p:cNvSpPr>
          <p:nvPr>
            <p:ph idx="1"/>
          </p:nvPr>
        </p:nvSpPr>
        <p:spPr/>
        <p:txBody>
          <a:bodyPr>
            <a:normAutofit/>
          </a:bodyPr>
          <a:lstStyle/>
          <a:p>
            <a:pPr marL="806958" lvl="1" indent="-514350">
              <a:buFont typeface="+mj-lt"/>
              <a:buAutoNum type="alphaUcPeriod"/>
            </a:pPr>
            <a:r>
              <a:rPr lang="en-US" sz="2800" dirty="0">
                <a:solidFill>
                  <a:schemeClr val="tx1"/>
                </a:solidFill>
              </a:rPr>
              <a:t>Yes</a:t>
            </a:r>
          </a:p>
          <a:p>
            <a:pPr marL="806958" lvl="1" indent="-514350">
              <a:buFont typeface="+mj-lt"/>
              <a:buAutoNum type="alphaUcPeriod"/>
            </a:pPr>
            <a:r>
              <a:rPr lang="en-US" sz="2800" dirty="0">
                <a:solidFill>
                  <a:schemeClr val="tx1"/>
                </a:solidFill>
              </a:rPr>
              <a:t>No</a:t>
            </a:r>
          </a:p>
          <a:p>
            <a:pPr marL="806958" lvl="1" indent="-514350">
              <a:buFont typeface="+mj-lt"/>
              <a:buAutoNum type="alphaUcPeriod"/>
            </a:pPr>
            <a:r>
              <a:rPr lang="en-US" sz="2800" dirty="0">
                <a:solidFill>
                  <a:schemeClr val="tx1"/>
                </a:solidFill>
              </a:rPr>
              <a:t>Maybe</a:t>
            </a:r>
          </a:p>
          <a:p>
            <a:pPr marL="806958" lvl="1" indent="-514350">
              <a:buFont typeface="+mj-lt"/>
              <a:buAutoNum type="alphaUcPeriod"/>
            </a:pPr>
            <a:endParaRPr lang="en-US" sz="2800" dirty="0">
              <a:solidFill>
                <a:schemeClr val="tx1"/>
              </a:solidFill>
            </a:endParaRPr>
          </a:p>
        </p:txBody>
      </p:sp>
      <p:pic>
        <p:nvPicPr>
          <p:cNvPr id="1026" name="Picture 2" descr="Zoom Functions for Your Students - Learn to Flourish">
            <a:extLst>
              <a:ext uri="{FF2B5EF4-FFF2-40B4-BE49-F238E27FC236}">
                <a16:creationId xmlns:a16="http://schemas.microsoft.com/office/drawing/2014/main" id="{E92D333E-1310-1F79-739F-6828F5429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96106"/>
            <a:ext cx="1265880" cy="795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7AB5C6-2370-41D4-EBB8-252524C9340E}"/>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5. Facilitating positive health behaviors and well-being to improve health outcomes: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1):S77-S110.</a:t>
            </a:r>
            <a:endParaRPr lang="en-US" sz="1400" dirty="0">
              <a:solidFill>
                <a:schemeClr val="bg1"/>
              </a:solidFill>
              <a:latin typeface="Calibri" panose="020F0502020204030204" pitchFamily="34" charset="0"/>
            </a:endParaRPr>
          </a:p>
        </p:txBody>
      </p:sp>
      <p:sp>
        <p:nvSpPr>
          <p:cNvPr id="5" name="Content Placeholder 2">
            <a:extLst>
              <a:ext uri="{FF2B5EF4-FFF2-40B4-BE49-F238E27FC236}">
                <a16:creationId xmlns:a16="http://schemas.microsoft.com/office/drawing/2014/main" id="{306D6AA9-42D5-F43C-942D-3B38214626D4}"/>
              </a:ext>
            </a:extLst>
          </p:cNvPr>
          <p:cNvSpPr txBox="1">
            <a:spLocks/>
          </p:cNvSpPr>
          <p:nvPr/>
        </p:nvSpPr>
        <p:spPr>
          <a:xfrm>
            <a:off x="4859677" y="1886795"/>
            <a:ext cx="6296004" cy="394123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u="sng" dirty="0">
                <a:solidFill>
                  <a:schemeClr val="tx1"/>
                </a:solidFill>
              </a:rPr>
              <a:t>Recommendation 5.51</a:t>
            </a:r>
          </a:p>
          <a:p>
            <a:r>
              <a:rPr lang="en-US" sz="2800" dirty="0">
                <a:solidFill>
                  <a:schemeClr val="tx1"/>
                </a:solidFill>
              </a:rPr>
              <a:t>Counsel people with diabetes to practice sleep-promoting routines and habits. </a:t>
            </a:r>
            <a:r>
              <a:rPr lang="en-US" sz="2800" b="1" dirty="0">
                <a:solidFill>
                  <a:schemeClr val="tx1"/>
                </a:solidFill>
              </a:rPr>
              <a:t>A</a:t>
            </a:r>
            <a:endParaRPr lang="en-US" sz="2800" dirty="0">
              <a:solidFill>
                <a:schemeClr val="tx1"/>
              </a:solidFill>
            </a:endParaRPr>
          </a:p>
        </p:txBody>
      </p:sp>
    </p:spTree>
    <p:extLst>
      <p:ext uri="{BB962C8B-B14F-4D97-AF65-F5344CB8AC3E}">
        <p14:creationId xmlns:p14="http://schemas.microsoft.com/office/powerpoint/2010/main" val="230917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893E33-FC3E-2170-67BC-D35F288A8F99}"/>
              </a:ext>
            </a:extLst>
          </p:cNvPr>
          <p:cNvSpPr>
            <a:spLocks noGrp="1"/>
          </p:cNvSpPr>
          <p:nvPr>
            <p:ph type="title"/>
          </p:nvPr>
        </p:nvSpPr>
        <p:spPr/>
        <p:txBody>
          <a:bodyPr/>
          <a:lstStyle/>
          <a:p>
            <a:pPr algn="ctr"/>
            <a:r>
              <a:rPr lang="en-US" b="1" dirty="0"/>
              <a:t>Hypoglycemia and Glucagon</a:t>
            </a:r>
          </a:p>
        </p:txBody>
      </p:sp>
      <p:sp>
        <p:nvSpPr>
          <p:cNvPr id="5" name="Text Placeholder 4">
            <a:extLst>
              <a:ext uri="{FF2B5EF4-FFF2-40B4-BE49-F238E27FC236}">
                <a16:creationId xmlns:a16="http://schemas.microsoft.com/office/drawing/2014/main" id="{18B5A91A-634C-0E6B-4E22-F94DB7555D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0063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46CC-8E14-4DF9-B6D4-53C01BE681D7}"/>
              </a:ext>
            </a:extLst>
          </p:cNvPr>
          <p:cNvSpPr>
            <a:spLocks noGrp="1"/>
          </p:cNvSpPr>
          <p:nvPr>
            <p:ph type="title"/>
          </p:nvPr>
        </p:nvSpPr>
        <p:spPr/>
        <p:txBody>
          <a:bodyPr>
            <a:normAutofit/>
          </a:bodyPr>
          <a:lstStyle/>
          <a:p>
            <a:r>
              <a:rPr lang="en-US" b="1" dirty="0">
                <a:solidFill>
                  <a:schemeClr val="tx1"/>
                </a:solidFill>
              </a:rPr>
              <a:t>Scenario #1</a:t>
            </a:r>
          </a:p>
        </p:txBody>
      </p:sp>
      <p:sp>
        <p:nvSpPr>
          <p:cNvPr id="3" name="Content Placeholder 2">
            <a:extLst>
              <a:ext uri="{FF2B5EF4-FFF2-40B4-BE49-F238E27FC236}">
                <a16:creationId xmlns:a16="http://schemas.microsoft.com/office/drawing/2014/main" id="{965E436B-DF73-44EB-9367-176A61313756}"/>
              </a:ext>
            </a:extLst>
          </p:cNvPr>
          <p:cNvSpPr>
            <a:spLocks noGrp="1"/>
          </p:cNvSpPr>
          <p:nvPr>
            <p:ph idx="1"/>
          </p:nvPr>
        </p:nvSpPr>
        <p:spPr/>
        <p:txBody>
          <a:bodyPr>
            <a:normAutofit/>
          </a:bodyPr>
          <a:lstStyle/>
          <a:p>
            <a:r>
              <a:rPr lang="en-US" sz="2800" dirty="0">
                <a:solidFill>
                  <a:schemeClr val="tx1"/>
                </a:solidFill>
                <a:sym typeface="Calibri"/>
              </a:rPr>
              <a:t>A 72-year-old man with T2D on insulin therapy is found unresponsive by his wife at home. She recalls him mentioning feeling unwell earlier in the day and refusing dinner. Emergency medical services arrive and measure glucose level at 30 mg/dL. The individual is also unresponsive to verbal stimuli and shows no signs of seizure activity. </a:t>
            </a:r>
            <a:endParaRPr lang="en-US" sz="2800" dirty="0">
              <a:solidFill>
                <a:schemeClr val="tx1"/>
              </a:solidFill>
            </a:endParaRPr>
          </a:p>
        </p:txBody>
      </p:sp>
    </p:spTree>
    <p:extLst>
      <p:ext uri="{BB962C8B-B14F-4D97-AF65-F5344CB8AC3E}">
        <p14:creationId xmlns:p14="http://schemas.microsoft.com/office/powerpoint/2010/main" val="137293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CD35-0A79-B2EF-7D6E-F31D444F97BF}"/>
              </a:ext>
            </a:extLst>
          </p:cNvPr>
          <p:cNvSpPr>
            <a:spLocks noGrp="1"/>
          </p:cNvSpPr>
          <p:nvPr>
            <p:ph type="title"/>
          </p:nvPr>
        </p:nvSpPr>
        <p:spPr/>
        <p:txBody>
          <a:bodyPr>
            <a:normAutofit/>
          </a:bodyPr>
          <a:lstStyle/>
          <a:p>
            <a:r>
              <a:rPr lang="en-US" b="1" dirty="0">
                <a:solidFill>
                  <a:schemeClr val="tx1"/>
                </a:solidFill>
              </a:rPr>
              <a:t>Disclosures</a:t>
            </a:r>
          </a:p>
        </p:txBody>
      </p:sp>
      <p:graphicFrame>
        <p:nvGraphicFramePr>
          <p:cNvPr id="4" name="Content Placeholder 3">
            <a:extLst>
              <a:ext uri="{FF2B5EF4-FFF2-40B4-BE49-F238E27FC236}">
                <a16:creationId xmlns:a16="http://schemas.microsoft.com/office/drawing/2014/main" id="{7438B793-44C2-2EEC-57CE-68FB03E61362}"/>
              </a:ext>
            </a:extLst>
          </p:cNvPr>
          <p:cNvGraphicFramePr>
            <a:graphicFrameLocks noGrp="1"/>
          </p:cNvGraphicFramePr>
          <p:nvPr>
            <p:ph idx="1"/>
            <p:extLst>
              <p:ext uri="{D42A27DB-BD31-4B8C-83A1-F6EECF244321}">
                <p14:modId xmlns:p14="http://schemas.microsoft.com/office/powerpoint/2010/main" val="3995123238"/>
              </p:ext>
            </p:extLst>
          </p:nvPr>
        </p:nvGraphicFramePr>
        <p:xfrm>
          <a:off x="1202076" y="1846263"/>
          <a:ext cx="9953283" cy="2926080"/>
        </p:xfrm>
        <a:graphic>
          <a:graphicData uri="http://schemas.openxmlformats.org/drawingml/2006/table">
            <a:tbl>
              <a:tblPr firstRow="1" bandRow="1">
                <a:tableStyleId>{69012ECD-51FC-41F1-AA8D-1B2483CD663E}</a:tableStyleId>
              </a:tblPr>
              <a:tblGrid>
                <a:gridCol w="4371654">
                  <a:extLst>
                    <a:ext uri="{9D8B030D-6E8A-4147-A177-3AD203B41FA5}">
                      <a16:colId xmlns:a16="http://schemas.microsoft.com/office/drawing/2014/main" val="1040890005"/>
                    </a:ext>
                  </a:extLst>
                </a:gridCol>
                <a:gridCol w="3143892">
                  <a:extLst>
                    <a:ext uri="{9D8B030D-6E8A-4147-A177-3AD203B41FA5}">
                      <a16:colId xmlns:a16="http://schemas.microsoft.com/office/drawing/2014/main" val="131948612"/>
                    </a:ext>
                  </a:extLst>
                </a:gridCol>
                <a:gridCol w="2437737">
                  <a:extLst>
                    <a:ext uri="{9D8B030D-6E8A-4147-A177-3AD203B41FA5}">
                      <a16:colId xmlns:a16="http://schemas.microsoft.com/office/drawing/2014/main" val="3185009890"/>
                    </a:ext>
                  </a:extLst>
                </a:gridCol>
              </a:tblGrid>
              <a:tr h="370840">
                <a:tc>
                  <a:txBody>
                    <a:bodyPr/>
                    <a:lstStyle/>
                    <a:p>
                      <a:pPr algn="ctr"/>
                      <a:r>
                        <a:rPr lang="en-US" sz="2600" dirty="0"/>
                        <a:t>Company</a:t>
                      </a:r>
                    </a:p>
                  </a:txBody>
                  <a:tcPr anchor="ctr"/>
                </a:tc>
                <a:tc>
                  <a:txBody>
                    <a:bodyPr/>
                    <a:lstStyle/>
                    <a:p>
                      <a:pPr algn="ctr"/>
                      <a:r>
                        <a:rPr lang="en-US" sz="2600" dirty="0"/>
                        <a:t>Role</a:t>
                      </a:r>
                    </a:p>
                  </a:txBody>
                  <a:tcPr anchor="ctr"/>
                </a:tc>
                <a:tc>
                  <a:txBody>
                    <a:bodyPr/>
                    <a:lstStyle/>
                    <a:p>
                      <a:pPr algn="ctr"/>
                      <a:r>
                        <a:rPr lang="en-US" sz="2600" dirty="0"/>
                        <a:t>Status</a:t>
                      </a:r>
                    </a:p>
                  </a:txBody>
                  <a:tcPr anchor="ctr"/>
                </a:tc>
                <a:extLst>
                  <a:ext uri="{0D108BD9-81ED-4DB2-BD59-A6C34878D82A}">
                    <a16:rowId xmlns:a16="http://schemas.microsoft.com/office/drawing/2014/main" val="3281935870"/>
                  </a:ext>
                </a:extLst>
              </a:tr>
              <a:tr h="370840">
                <a:tc>
                  <a:txBody>
                    <a:bodyPr/>
                    <a:lstStyle/>
                    <a:p>
                      <a:pPr algn="ctr"/>
                      <a:r>
                        <a:rPr lang="en-US" sz="2600" dirty="0"/>
                        <a:t>Eli Lilly</a:t>
                      </a:r>
                    </a:p>
                  </a:txBody>
                  <a:tcPr anchor="ctr"/>
                </a:tc>
                <a:tc>
                  <a:txBody>
                    <a:bodyPr/>
                    <a:lstStyle/>
                    <a:p>
                      <a:pPr algn="ctr"/>
                      <a:r>
                        <a:rPr lang="en-US" sz="2600" dirty="0"/>
                        <a:t>Speaker’s Bureau</a:t>
                      </a:r>
                    </a:p>
                  </a:txBody>
                  <a:tcPr anchor="ctr"/>
                </a:tc>
                <a:tc>
                  <a:txBody>
                    <a:bodyPr/>
                    <a:lstStyle/>
                    <a:p>
                      <a:pPr algn="ctr"/>
                      <a:r>
                        <a:rPr lang="en-US" sz="2600" dirty="0"/>
                        <a:t>Ongoing</a:t>
                      </a:r>
                    </a:p>
                  </a:txBody>
                  <a:tcPr anchor="ctr"/>
                </a:tc>
                <a:extLst>
                  <a:ext uri="{0D108BD9-81ED-4DB2-BD59-A6C34878D82A}">
                    <a16:rowId xmlns:a16="http://schemas.microsoft.com/office/drawing/2014/main" val="1570209808"/>
                  </a:ext>
                </a:extLst>
              </a:tr>
              <a:tr h="370840">
                <a:tc>
                  <a:txBody>
                    <a:bodyPr/>
                    <a:lstStyle/>
                    <a:p>
                      <a:pPr algn="ctr"/>
                      <a:r>
                        <a:rPr lang="en-US" sz="2600" dirty="0"/>
                        <a:t>Embecta</a:t>
                      </a:r>
                    </a:p>
                  </a:txBody>
                  <a:tcPr anchor="ctr"/>
                </a:tc>
                <a:tc>
                  <a:txBody>
                    <a:bodyPr/>
                    <a:lstStyle/>
                    <a:p>
                      <a:pPr algn="ctr"/>
                      <a:r>
                        <a:rPr lang="en-US" sz="2600" dirty="0"/>
                        <a:t>Advisory Board</a:t>
                      </a:r>
                    </a:p>
                  </a:txBody>
                  <a:tcPr anchor="ctr"/>
                </a:tc>
                <a:tc>
                  <a:txBody>
                    <a:bodyPr/>
                    <a:lstStyle/>
                    <a:p>
                      <a:pPr algn="ctr"/>
                      <a:r>
                        <a:rPr lang="en-US" sz="2600" dirty="0"/>
                        <a:t>Concluded</a:t>
                      </a:r>
                    </a:p>
                  </a:txBody>
                  <a:tcPr anchor="ctr"/>
                </a:tc>
                <a:extLst>
                  <a:ext uri="{0D108BD9-81ED-4DB2-BD59-A6C34878D82A}">
                    <a16:rowId xmlns:a16="http://schemas.microsoft.com/office/drawing/2014/main" val="846734516"/>
                  </a:ext>
                </a:extLst>
              </a:tr>
              <a:tr h="370840">
                <a:tc>
                  <a:txBody>
                    <a:bodyPr/>
                    <a:lstStyle/>
                    <a:p>
                      <a:pPr algn="ctr"/>
                      <a:r>
                        <a:rPr lang="en-US" sz="2600" dirty="0"/>
                        <a:t>Leapfrog Group</a:t>
                      </a:r>
                    </a:p>
                  </a:txBody>
                  <a:tcPr anchor="ctr"/>
                </a:tc>
                <a:tc>
                  <a:txBody>
                    <a:bodyPr/>
                    <a:lstStyle/>
                    <a:p>
                      <a:pPr algn="ctr"/>
                      <a:r>
                        <a:rPr lang="en-US" sz="2600" dirty="0"/>
                        <a:t>Expert Panelist</a:t>
                      </a:r>
                    </a:p>
                  </a:txBody>
                  <a:tcPr anchor="ctr"/>
                </a:tc>
                <a:tc>
                  <a:txBody>
                    <a:bodyPr/>
                    <a:lstStyle/>
                    <a:p>
                      <a:pPr algn="ctr"/>
                      <a:r>
                        <a:rPr lang="en-US" sz="2600" dirty="0"/>
                        <a:t>Ongoing</a:t>
                      </a:r>
                    </a:p>
                  </a:txBody>
                  <a:tcPr anchor="ctr"/>
                </a:tc>
                <a:extLst>
                  <a:ext uri="{0D108BD9-81ED-4DB2-BD59-A6C34878D82A}">
                    <a16:rowId xmlns:a16="http://schemas.microsoft.com/office/drawing/2014/main" val="2076705607"/>
                  </a:ext>
                </a:extLst>
              </a:tr>
              <a:tr h="370840">
                <a:tc>
                  <a:txBody>
                    <a:bodyPr/>
                    <a:lstStyle/>
                    <a:p>
                      <a:pPr algn="ctr"/>
                      <a:r>
                        <a:rPr lang="en-US" sz="2600" dirty="0"/>
                        <a:t>Novo Nordisk</a:t>
                      </a:r>
                    </a:p>
                  </a:txBody>
                  <a:tcPr anchor="ctr"/>
                </a:tc>
                <a:tc>
                  <a:txBody>
                    <a:bodyPr/>
                    <a:lstStyle/>
                    <a:p>
                      <a:pPr algn="ctr"/>
                      <a:r>
                        <a:rPr lang="en-US" sz="2600" dirty="0"/>
                        <a:t>Speaker’s Bureau</a:t>
                      </a:r>
                    </a:p>
                  </a:txBody>
                  <a:tcPr anchor="ctr"/>
                </a:tc>
                <a:tc>
                  <a:txBody>
                    <a:bodyPr/>
                    <a:lstStyle/>
                    <a:p>
                      <a:pPr algn="ctr"/>
                      <a:r>
                        <a:rPr lang="en-US" sz="2600" dirty="0"/>
                        <a:t>Ongoing</a:t>
                      </a:r>
                    </a:p>
                  </a:txBody>
                  <a:tcPr anchor="ctr"/>
                </a:tc>
                <a:extLst>
                  <a:ext uri="{0D108BD9-81ED-4DB2-BD59-A6C34878D82A}">
                    <a16:rowId xmlns:a16="http://schemas.microsoft.com/office/drawing/2014/main" val="3321479871"/>
                  </a:ext>
                </a:extLst>
              </a:tr>
              <a:tr h="370840">
                <a:tc>
                  <a:txBody>
                    <a:bodyPr/>
                    <a:lstStyle/>
                    <a:p>
                      <a:pPr algn="ctr"/>
                      <a:r>
                        <a:rPr lang="en-US" sz="2600" dirty="0"/>
                        <a:t>Xeris Pharmaceuticals, Inc</a:t>
                      </a:r>
                    </a:p>
                  </a:txBody>
                  <a:tcPr anchor="ctr"/>
                </a:tc>
                <a:tc>
                  <a:txBody>
                    <a:bodyPr/>
                    <a:lstStyle/>
                    <a:p>
                      <a:pPr algn="ctr"/>
                      <a:r>
                        <a:rPr lang="en-US" sz="2600" dirty="0"/>
                        <a:t>Consultant</a:t>
                      </a:r>
                    </a:p>
                  </a:txBody>
                  <a:tcPr anchor="ctr"/>
                </a:tc>
                <a:tc>
                  <a:txBody>
                    <a:bodyPr/>
                    <a:lstStyle/>
                    <a:p>
                      <a:pPr algn="ctr"/>
                      <a:r>
                        <a:rPr lang="en-US" sz="2600" dirty="0"/>
                        <a:t>Concluded</a:t>
                      </a:r>
                    </a:p>
                  </a:txBody>
                  <a:tcPr anchor="ctr"/>
                </a:tc>
                <a:extLst>
                  <a:ext uri="{0D108BD9-81ED-4DB2-BD59-A6C34878D82A}">
                    <a16:rowId xmlns:a16="http://schemas.microsoft.com/office/drawing/2014/main" val="3014655037"/>
                  </a:ext>
                </a:extLst>
              </a:tr>
            </a:tbl>
          </a:graphicData>
        </a:graphic>
      </p:graphicFrame>
    </p:spTree>
    <p:extLst>
      <p:ext uri="{BB962C8B-B14F-4D97-AF65-F5344CB8AC3E}">
        <p14:creationId xmlns:p14="http://schemas.microsoft.com/office/powerpoint/2010/main" val="787798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07CD-9BE6-660C-4F0D-83E42BE7566C}"/>
              </a:ext>
            </a:extLst>
          </p:cNvPr>
          <p:cNvSpPr>
            <a:spLocks noGrp="1"/>
          </p:cNvSpPr>
          <p:nvPr>
            <p:ph type="title"/>
          </p:nvPr>
        </p:nvSpPr>
        <p:spPr/>
        <p:txBody>
          <a:bodyPr>
            <a:normAutofit/>
          </a:bodyPr>
          <a:lstStyle/>
          <a:p>
            <a:r>
              <a:rPr lang="en-US" b="1" dirty="0">
                <a:solidFill>
                  <a:schemeClr val="tx1"/>
                </a:solidFill>
              </a:rPr>
              <a:t>SAQ #1: </a:t>
            </a:r>
            <a:r>
              <a:rPr lang="en-US" sz="4800" b="1" dirty="0">
                <a:solidFill>
                  <a:schemeClr val="tx1"/>
                </a:solidFill>
                <a:sym typeface="Calibri"/>
              </a:rPr>
              <a:t>Which choice reflects the </a:t>
            </a:r>
            <a:br>
              <a:rPr lang="en-US" sz="4800" b="1" dirty="0">
                <a:solidFill>
                  <a:schemeClr val="tx1"/>
                </a:solidFill>
                <a:sym typeface="Calibri"/>
              </a:rPr>
            </a:br>
            <a:r>
              <a:rPr lang="en-US" sz="4800" b="1" dirty="0">
                <a:solidFill>
                  <a:schemeClr val="tx1"/>
                </a:solidFill>
                <a:sym typeface="Calibri"/>
              </a:rPr>
              <a:t>most appropriate initial action?</a:t>
            </a:r>
            <a:endParaRPr lang="en-US" b="1" dirty="0">
              <a:solidFill>
                <a:schemeClr val="tx1"/>
              </a:solidFill>
            </a:endParaRPr>
          </a:p>
        </p:txBody>
      </p:sp>
      <p:sp>
        <p:nvSpPr>
          <p:cNvPr id="3" name="Content Placeholder 2">
            <a:extLst>
              <a:ext uri="{FF2B5EF4-FFF2-40B4-BE49-F238E27FC236}">
                <a16:creationId xmlns:a16="http://schemas.microsoft.com/office/drawing/2014/main" id="{9ABDF7DC-69AD-BD8A-8C33-1335B96DAD6B}"/>
              </a:ext>
            </a:extLst>
          </p:cNvPr>
          <p:cNvSpPr>
            <a:spLocks noGrp="1"/>
          </p:cNvSpPr>
          <p:nvPr>
            <p:ph idx="1"/>
          </p:nvPr>
        </p:nvSpPr>
        <p:spPr/>
        <p:txBody>
          <a:bodyPr>
            <a:normAutofit/>
          </a:bodyPr>
          <a:lstStyle/>
          <a:p>
            <a:pPr marL="806958" lvl="1" indent="-514350">
              <a:buFont typeface="+mj-lt"/>
              <a:buAutoNum type="alphaUcPeriod"/>
            </a:pPr>
            <a:r>
              <a:rPr lang="en-US" sz="2800" dirty="0">
                <a:solidFill>
                  <a:schemeClr val="tx1"/>
                </a:solidFill>
              </a:rPr>
              <a:t>Administer a glucagon injection intramuscularly. </a:t>
            </a:r>
          </a:p>
          <a:p>
            <a:pPr marL="806958" lvl="1" indent="-514350">
              <a:buFont typeface="+mj-lt"/>
              <a:buAutoNum type="alphaUcPeriod"/>
            </a:pPr>
            <a:r>
              <a:rPr lang="en-US" sz="2800" dirty="0">
                <a:solidFill>
                  <a:schemeClr val="tx1"/>
                </a:solidFill>
              </a:rPr>
              <a:t>Administer an oral glucose gel.</a:t>
            </a:r>
          </a:p>
          <a:p>
            <a:pPr marL="806958" lvl="1" indent="-514350">
              <a:buFont typeface="+mj-lt"/>
              <a:buAutoNum type="alphaUcPeriod"/>
            </a:pPr>
            <a:r>
              <a:rPr lang="en-US" sz="2800" dirty="0">
                <a:solidFill>
                  <a:schemeClr val="tx1"/>
                </a:solidFill>
              </a:rPr>
              <a:t>Transport the individual to the emergency department now.</a:t>
            </a:r>
          </a:p>
          <a:p>
            <a:pPr marL="806958" lvl="1" indent="-514350">
              <a:buFont typeface="+mj-lt"/>
              <a:buAutoNum type="alphaUcPeriod"/>
            </a:pPr>
            <a:r>
              <a:rPr lang="en-US" sz="2800" dirty="0">
                <a:solidFill>
                  <a:schemeClr val="tx1"/>
                </a:solidFill>
              </a:rPr>
              <a:t>Wait for further assessment by a qualified healthcare professional before treatment.</a:t>
            </a:r>
          </a:p>
        </p:txBody>
      </p:sp>
      <p:pic>
        <p:nvPicPr>
          <p:cNvPr id="4" name="Picture 2" descr="Zoom Functions for Your Students - Learn to Flourish">
            <a:extLst>
              <a:ext uri="{FF2B5EF4-FFF2-40B4-BE49-F238E27FC236}">
                <a16:creationId xmlns:a16="http://schemas.microsoft.com/office/drawing/2014/main" id="{ED553968-E227-CC97-1F6F-690C0CA8C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96106"/>
            <a:ext cx="1265880" cy="79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224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9426-7265-BDDF-8ED7-C805FCC83680}"/>
              </a:ext>
            </a:extLst>
          </p:cNvPr>
          <p:cNvSpPr>
            <a:spLocks noGrp="1"/>
          </p:cNvSpPr>
          <p:nvPr>
            <p:ph type="title"/>
          </p:nvPr>
        </p:nvSpPr>
        <p:spPr/>
        <p:txBody>
          <a:bodyPr/>
          <a:lstStyle/>
          <a:p>
            <a:r>
              <a:rPr lang="en-US" b="1" dirty="0">
                <a:solidFill>
                  <a:schemeClr val="tx1"/>
                </a:solidFill>
              </a:rPr>
              <a:t>Hypoglycemia</a:t>
            </a:r>
          </a:p>
        </p:txBody>
      </p:sp>
      <p:graphicFrame>
        <p:nvGraphicFramePr>
          <p:cNvPr id="5" name="Content Placeholder 4">
            <a:extLst>
              <a:ext uri="{FF2B5EF4-FFF2-40B4-BE49-F238E27FC236}">
                <a16:creationId xmlns:a16="http://schemas.microsoft.com/office/drawing/2014/main" id="{14B87BEA-A728-FFD4-2FE9-2959C57D8093}"/>
              </a:ext>
            </a:extLst>
          </p:cNvPr>
          <p:cNvGraphicFramePr>
            <a:graphicFrameLocks noGrp="1"/>
          </p:cNvGraphicFramePr>
          <p:nvPr>
            <p:ph idx="1"/>
            <p:extLst>
              <p:ext uri="{D42A27DB-BD31-4B8C-83A1-F6EECF244321}">
                <p14:modId xmlns:p14="http://schemas.microsoft.com/office/powerpoint/2010/main" val="2625844928"/>
              </p:ext>
            </p:extLst>
          </p:nvPr>
        </p:nvGraphicFramePr>
        <p:xfrm>
          <a:off x="1166117" y="1818527"/>
          <a:ext cx="9989246" cy="4423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5C1077D-D742-0ADB-FF78-C5ABF3ECE5A1}"/>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6. Glycemic goals and hypoglycemia: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1):S111-S125.</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28664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3DE7-5A54-9B2A-103F-9D1B0C6129F1}"/>
              </a:ext>
            </a:extLst>
          </p:cNvPr>
          <p:cNvSpPr>
            <a:spLocks noGrp="1"/>
          </p:cNvSpPr>
          <p:nvPr>
            <p:ph type="title"/>
          </p:nvPr>
        </p:nvSpPr>
        <p:spPr/>
        <p:txBody>
          <a:bodyPr>
            <a:noAutofit/>
          </a:bodyPr>
          <a:lstStyle/>
          <a:p>
            <a:r>
              <a:rPr lang="en-US" sz="4400" b="1" dirty="0">
                <a:solidFill>
                  <a:schemeClr val="tx1"/>
                </a:solidFill>
              </a:rPr>
              <a:t>How often do you recommend glucagon </a:t>
            </a:r>
            <a:br>
              <a:rPr lang="en-US" sz="4400" b="1" dirty="0">
                <a:solidFill>
                  <a:schemeClr val="tx1"/>
                </a:solidFill>
              </a:rPr>
            </a:br>
            <a:r>
              <a:rPr lang="en-US" sz="4400" b="1" dirty="0">
                <a:solidFill>
                  <a:schemeClr val="tx1"/>
                </a:solidFill>
              </a:rPr>
              <a:t>for people with diabetes on insulin therapy?</a:t>
            </a:r>
          </a:p>
        </p:txBody>
      </p:sp>
      <p:sp>
        <p:nvSpPr>
          <p:cNvPr id="3" name="Content Placeholder 2">
            <a:extLst>
              <a:ext uri="{FF2B5EF4-FFF2-40B4-BE49-F238E27FC236}">
                <a16:creationId xmlns:a16="http://schemas.microsoft.com/office/drawing/2014/main" id="{C544A108-949C-6F3B-B90F-BA567AC50245}"/>
              </a:ext>
            </a:extLst>
          </p:cNvPr>
          <p:cNvSpPr>
            <a:spLocks noGrp="1"/>
          </p:cNvSpPr>
          <p:nvPr>
            <p:ph idx="1"/>
          </p:nvPr>
        </p:nvSpPr>
        <p:spPr/>
        <p:txBody>
          <a:bodyPr>
            <a:normAutofit/>
          </a:bodyPr>
          <a:lstStyle/>
          <a:p>
            <a:pPr marL="806958" lvl="1" indent="-514350">
              <a:buFont typeface="+mj-lt"/>
              <a:buAutoNum type="alphaUcPeriod"/>
            </a:pPr>
            <a:r>
              <a:rPr lang="en-US" sz="2800" dirty="0">
                <a:solidFill>
                  <a:schemeClr val="tx1"/>
                </a:solidFill>
              </a:rPr>
              <a:t>Never</a:t>
            </a:r>
          </a:p>
          <a:p>
            <a:pPr marL="806958" lvl="1" indent="-514350">
              <a:buFont typeface="+mj-lt"/>
              <a:buAutoNum type="alphaUcPeriod"/>
            </a:pPr>
            <a:r>
              <a:rPr lang="en-US" sz="2800" dirty="0">
                <a:solidFill>
                  <a:schemeClr val="tx1"/>
                </a:solidFill>
              </a:rPr>
              <a:t>Rarely</a:t>
            </a:r>
          </a:p>
          <a:p>
            <a:pPr marL="806958" lvl="1" indent="-514350">
              <a:buFont typeface="+mj-lt"/>
              <a:buAutoNum type="alphaUcPeriod"/>
            </a:pPr>
            <a:r>
              <a:rPr lang="en-US" sz="2800" dirty="0">
                <a:solidFill>
                  <a:schemeClr val="tx1"/>
                </a:solidFill>
              </a:rPr>
              <a:t>Sometimes</a:t>
            </a:r>
          </a:p>
          <a:p>
            <a:pPr marL="806958" lvl="1" indent="-514350">
              <a:buFont typeface="+mj-lt"/>
              <a:buAutoNum type="alphaUcPeriod"/>
            </a:pPr>
            <a:r>
              <a:rPr lang="en-US" sz="2800" dirty="0">
                <a:solidFill>
                  <a:schemeClr val="tx1"/>
                </a:solidFill>
              </a:rPr>
              <a:t>Often</a:t>
            </a:r>
          </a:p>
          <a:p>
            <a:pPr marL="806958" lvl="1" indent="-514350">
              <a:buFont typeface="+mj-lt"/>
              <a:buAutoNum type="alphaUcPeriod"/>
            </a:pPr>
            <a:r>
              <a:rPr lang="en-US" sz="2800" dirty="0">
                <a:solidFill>
                  <a:schemeClr val="tx1"/>
                </a:solidFill>
              </a:rPr>
              <a:t>Always</a:t>
            </a:r>
          </a:p>
          <a:p>
            <a:pPr marL="806958" lvl="1" indent="-514350">
              <a:buFont typeface="+mj-lt"/>
              <a:buAutoNum type="alphaUcPeriod"/>
            </a:pPr>
            <a:endParaRPr lang="en-US" sz="2800" dirty="0">
              <a:solidFill>
                <a:schemeClr val="tx1"/>
              </a:solidFill>
            </a:endParaRPr>
          </a:p>
        </p:txBody>
      </p:sp>
      <p:pic>
        <p:nvPicPr>
          <p:cNvPr id="1026" name="Picture 2" descr="Zoom Functions for Your Students - Learn to Flourish">
            <a:extLst>
              <a:ext uri="{FF2B5EF4-FFF2-40B4-BE49-F238E27FC236}">
                <a16:creationId xmlns:a16="http://schemas.microsoft.com/office/drawing/2014/main" id="{E92D333E-1310-1F79-739F-6828F5429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96106"/>
            <a:ext cx="1265880" cy="79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521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9426-7265-BDDF-8ED7-C805FCC83680}"/>
              </a:ext>
            </a:extLst>
          </p:cNvPr>
          <p:cNvSpPr>
            <a:spLocks noGrp="1"/>
          </p:cNvSpPr>
          <p:nvPr>
            <p:ph type="title"/>
          </p:nvPr>
        </p:nvSpPr>
        <p:spPr/>
        <p:txBody>
          <a:bodyPr/>
          <a:lstStyle/>
          <a:p>
            <a:r>
              <a:rPr lang="en-US" b="1" dirty="0">
                <a:solidFill>
                  <a:schemeClr val="tx1"/>
                </a:solidFill>
              </a:rPr>
              <a:t>Hypoglycemia</a:t>
            </a:r>
          </a:p>
        </p:txBody>
      </p:sp>
      <p:sp>
        <p:nvSpPr>
          <p:cNvPr id="3" name="Content Placeholder 2">
            <a:extLst>
              <a:ext uri="{FF2B5EF4-FFF2-40B4-BE49-F238E27FC236}">
                <a16:creationId xmlns:a16="http://schemas.microsoft.com/office/drawing/2014/main" id="{08B0547B-4CD6-FE92-5D89-992B844C73CA}"/>
              </a:ext>
            </a:extLst>
          </p:cNvPr>
          <p:cNvSpPr>
            <a:spLocks noGrp="1"/>
          </p:cNvSpPr>
          <p:nvPr>
            <p:ph idx="1"/>
          </p:nvPr>
        </p:nvSpPr>
        <p:spPr>
          <a:xfrm>
            <a:off x="1191802" y="1845734"/>
            <a:ext cx="9963878" cy="4023360"/>
          </a:xfrm>
        </p:spPr>
        <p:txBody>
          <a:bodyPr>
            <a:normAutofit/>
          </a:bodyPr>
          <a:lstStyle/>
          <a:p>
            <a:r>
              <a:rPr lang="en-US" sz="2800" b="1" u="sng" dirty="0">
                <a:solidFill>
                  <a:schemeClr val="tx1"/>
                </a:solidFill>
              </a:rPr>
              <a:t>Recommendation 6.13</a:t>
            </a:r>
            <a:endParaRPr lang="en-US" sz="2800" dirty="0">
              <a:solidFill>
                <a:schemeClr val="tx1"/>
              </a:solidFill>
            </a:endParaRPr>
          </a:p>
          <a:p>
            <a:r>
              <a:rPr lang="en-US" sz="2800" dirty="0">
                <a:solidFill>
                  <a:schemeClr val="tx1"/>
                </a:solidFill>
              </a:rPr>
              <a:t>Glucagon should be prescribed for all individuals taking insulin or at high risk for hypoglycemia. Family, caregivers, school personnel, and other providing support to these individuals should know its location and be educated on how to administer it. Glucagon preparations that do not have to be reconstituted are preferred. </a:t>
            </a:r>
            <a:r>
              <a:rPr lang="en-US" sz="2800" b="1" dirty="0">
                <a:solidFill>
                  <a:schemeClr val="tx1"/>
                </a:solidFill>
              </a:rPr>
              <a:t>E</a:t>
            </a:r>
            <a:endParaRPr lang="en-US" sz="2800" dirty="0">
              <a:solidFill>
                <a:schemeClr val="tx1"/>
              </a:solidFill>
            </a:endParaRPr>
          </a:p>
          <a:p>
            <a:endParaRPr lang="en-US" sz="2800" dirty="0">
              <a:solidFill>
                <a:schemeClr val="tx1"/>
              </a:solidFill>
            </a:endParaRPr>
          </a:p>
          <a:p>
            <a:endParaRPr lang="en-US" sz="2800" dirty="0">
              <a:solidFill>
                <a:schemeClr val="tx1"/>
              </a:solidFill>
            </a:endParaRPr>
          </a:p>
        </p:txBody>
      </p:sp>
      <p:sp>
        <p:nvSpPr>
          <p:cNvPr id="4" name="TextBox 3">
            <a:extLst>
              <a:ext uri="{FF2B5EF4-FFF2-40B4-BE49-F238E27FC236}">
                <a16:creationId xmlns:a16="http://schemas.microsoft.com/office/drawing/2014/main" id="{35C1077D-D742-0ADB-FF78-C5ABF3ECE5A1}"/>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6. Glycemic goals and hypoglycemia: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1):S111-S125.</a:t>
            </a:r>
            <a:endParaRPr lang="en-US" sz="1400" dirty="0">
              <a:solidFill>
                <a:schemeClr val="bg1"/>
              </a:solidFill>
              <a:latin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695B794B-96F1-D12D-7E9B-72B1A09E1C72}"/>
              </a:ext>
            </a:extLst>
          </p:cNvPr>
          <p:cNvGraphicFramePr>
            <a:graphicFrameLocks/>
          </p:cNvGraphicFramePr>
          <p:nvPr>
            <p:extLst>
              <p:ext uri="{D42A27DB-BD31-4B8C-83A1-F6EECF244321}">
                <p14:modId xmlns:p14="http://schemas.microsoft.com/office/powerpoint/2010/main" val="2871323813"/>
              </p:ext>
            </p:extLst>
          </p:nvPr>
        </p:nvGraphicFramePr>
        <p:xfrm>
          <a:off x="1186823" y="4399682"/>
          <a:ext cx="9973836" cy="1854200"/>
        </p:xfrm>
        <a:graphic>
          <a:graphicData uri="http://schemas.openxmlformats.org/drawingml/2006/table">
            <a:tbl>
              <a:tblPr firstRow="1" bandRow="1">
                <a:tableStyleId>{69012ECD-51FC-41F1-AA8D-1B2483CD663E}</a:tableStyleId>
              </a:tblPr>
              <a:tblGrid>
                <a:gridCol w="2008599">
                  <a:extLst>
                    <a:ext uri="{9D8B030D-6E8A-4147-A177-3AD203B41FA5}">
                      <a16:colId xmlns:a16="http://schemas.microsoft.com/office/drawing/2014/main" val="2728048148"/>
                    </a:ext>
                  </a:extLst>
                </a:gridCol>
                <a:gridCol w="5974422">
                  <a:extLst>
                    <a:ext uri="{9D8B030D-6E8A-4147-A177-3AD203B41FA5}">
                      <a16:colId xmlns:a16="http://schemas.microsoft.com/office/drawing/2014/main" val="1178775391"/>
                    </a:ext>
                  </a:extLst>
                </a:gridCol>
                <a:gridCol w="1990815">
                  <a:extLst>
                    <a:ext uri="{9D8B030D-6E8A-4147-A177-3AD203B41FA5}">
                      <a16:colId xmlns:a16="http://schemas.microsoft.com/office/drawing/2014/main" val="2551305443"/>
                    </a:ext>
                  </a:extLst>
                </a:gridCol>
              </a:tblGrid>
              <a:tr h="370840">
                <a:tc>
                  <a:txBody>
                    <a:bodyPr/>
                    <a:lstStyle/>
                    <a:p>
                      <a:pPr algn="ctr"/>
                      <a:r>
                        <a:rPr lang="en-US" sz="1600" dirty="0"/>
                        <a:t>Product</a:t>
                      </a:r>
                    </a:p>
                  </a:txBody>
                  <a:tcPr/>
                </a:tc>
                <a:tc>
                  <a:txBody>
                    <a:bodyPr/>
                    <a:lstStyle/>
                    <a:p>
                      <a:pPr algn="ctr"/>
                      <a:r>
                        <a:rPr lang="en-US" sz="1600" dirty="0"/>
                        <a:t>Form</a:t>
                      </a:r>
                    </a:p>
                  </a:txBody>
                  <a:tcPr/>
                </a:tc>
                <a:tc>
                  <a:txBody>
                    <a:bodyPr/>
                    <a:lstStyle/>
                    <a:p>
                      <a:pPr algn="ctr"/>
                      <a:r>
                        <a:rPr lang="en-US" sz="1600" dirty="0"/>
                        <a:t>Dosage</a:t>
                      </a:r>
                    </a:p>
                  </a:txBody>
                  <a:tcPr/>
                </a:tc>
                <a:extLst>
                  <a:ext uri="{0D108BD9-81ED-4DB2-BD59-A6C34878D82A}">
                    <a16:rowId xmlns:a16="http://schemas.microsoft.com/office/drawing/2014/main" val="2653099869"/>
                  </a:ext>
                </a:extLst>
              </a:tr>
              <a:tr h="370840">
                <a:tc rowSpan="3">
                  <a:txBody>
                    <a:bodyPr/>
                    <a:lstStyle/>
                    <a:p>
                      <a:pPr algn="ctr"/>
                      <a:r>
                        <a:rPr lang="en-US" sz="1600" dirty="0"/>
                        <a:t>Glucagon</a:t>
                      </a:r>
                    </a:p>
                  </a:txBody>
                  <a:tcPr anchor="ctr"/>
                </a:tc>
                <a:tc>
                  <a:txBody>
                    <a:bodyPr/>
                    <a:lstStyle/>
                    <a:p>
                      <a:pPr algn="ctr"/>
                      <a:r>
                        <a:rPr lang="en-US" sz="1600" dirty="0"/>
                        <a:t>Injection powder with diluent for reconstitution</a:t>
                      </a:r>
                    </a:p>
                  </a:txBody>
                  <a:tcPr/>
                </a:tc>
                <a:tc>
                  <a:txBody>
                    <a:bodyPr/>
                    <a:lstStyle/>
                    <a:p>
                      <a:pPr algn="ctr"/>
                      <a:r>
                        <a:rPr lang="en-US" sz="1600" dirty="0"/>
                        <a:t>1 mg</a:t>
                      </a:r>
                    </a:p>
                  </a:txBody>
                  <a:tcPr anchor="ctr"/>
                </a:tc>
                <a:extLst>
                  <a:ext uri="{0D108BD9-81ED-4DB2-BD59-A6C34878D82A}">
                    <a16:rowId xmlns:a16="http://schemas.microsoft.com/office/drawing/2014/main" val="869789190"/>
                  </a:ext>
                </a:extLst>
              </a:tr>
              <a:tr h="370840">
                <a:tc vMerge="1">
                  <a:txBody>
                    <a:bodyPr/>
                    <a:lstStyle/>
                    <a:p>
                      <a:pPr algn="ctr"/>
                      <a:endParaRPr lang="en-US" sz="2400" dirty="0"/>
                    </a:p>
                  </a:txBody>
                  <a:tcPr anchor="ctr"/>
                </a:tc>
                <a:tc>
                  <a:txBody>
                    <a:bodyPr/>
                    <a:lstStyle/>
                    <a:p>
                      <a:pPr algn="ctr"/>
                      <a:r>
                        <a:rPr lang="en-US" sz="1600" dirty="0"/>
                        <a:t>Nasal powder</a:t>
                      </a:r>
                    </a:p>
                  </a:txBody>
                  <a:tcPr/>
                </a:tc>
                <a:tc>
                  <a:txBody>
                    <a:bodyPr/>
                    <a:lstStyle/>
                    <a:p>
                      <a:pPr algn="ctr"/>
                      <a:r>
                        <a:rPr lang="en-US" sz="1600" dirty="0"/>
                        <a:t>3 mg</a:t>
                      </a:r>
                    </a:p>
                  </a:txBody>
                  <a:tcPr anchor="ctr"/>
                </a:tc>
                <a:extLst>
                  <a:ext uri="{0D108BD9-81ED-4DB2-BD59-A6C34878D82A}">
                    <a16:rowId xmlns:a16="http://schemas.microsoft.com/office/drawing/2014/main" val="231085020"/>
                  </a:ext>
                </a:extLst>
              </a:tr>
              <a:tr h="370840">
                <a:tc vMerge="1">
                  <a:txBody>
                    <a:bodyPr/>
                    <a:lstStyle/>
                    <a:p>
                      <a:pPr algn="ctr"/>
                      <a:endParaRPr lang="en-US" sz="2400" dirty="0"/>
                    </a:p>
                  </a:txBody>
                  <a:tcPr anchor="ctr"/>
                </a:tc>
                <a:tc>
                  <a:txBody>
                    <a:bodyPr/>
                    <a:lstStyle/>
                    <a:p>
                      <a:pPr algn="ctr"/>
                      <a:r>
                        <a:rPr lang="en-US" sz="1600" dirty="0"/>
                        <a:t>Prefilled pen and syringe</a:t>
                      </a:r>
                    </a:p>
                  </a:txBody>
                  <a:tcPr/>
                </a:tc>
                <a:tc>
                  <a:txBody>
                    <a:bodyPr/>
                    <a:lstStyle/>
                    <a:p>
                      <a:pPr algn="ctr"/>
                      <a:r>
                        <a:rPr lang="en-US" sz="1600" dirty="0"/>
                        <a:t>0.5 and 1 mg</a:t>
                      </a:r>
                    </a:p>
                  </a:txBody>
                  <a:tcPr anchor="ctr"/>
                </a:tc>
                <a:extLst>
                  <a:ext uri="{0D108BD9-81ED-4DB2-BD59-A6C34878D82A}">
                    <a16:rowId xmlns:a16="http://schemas.microsoft.com/office/drawing/2014/main" val="464003601"/>
                  </a:ext>
                </a:extLst>
              </a:tr>
              <a:tr h="370840">
                <a:tc>
                  <a:txBody>
                    <a:bodyPr/>
                    <a:lstStyle/>
                    <a:p>
                      <a:pPr algn="ctr"/>
                      <a:r>
                        <a:rPr lang="en-US" sz="1600" dirty="0"/>
                        <a:t>Dasiglucagon</a:t>
                      </a:r>
                    </a:p>
                  </a:txBody>
                  <a:tcPr anchor="ctr"/>
                </a:tc>
                <a:tc>
                  <a:txBody>
                    <a:bodyPr/>
                    <a:lstStyle/>
                    <a:p>
                      <a:pPr algn="ctr"/>
                      <a:r>
                        <a:rPr lang="en-US" sz="1600" dirty="0"/>
                        <a:t>Prefilled pen and syringe</a:t>
                      </a:r>
                    </a:p>
                  </a:txBody>
                  <a:tcPr/>
                </a:tc>
                <a:tc>
                  <a:txBody>
                    <a:bodyPr/>
                    <a:lstStyle/>
                    <a:p>
                      <a:pPr algn="ctr"/>
                      <a:r>
                        <a:rPr lang="en-US" sz="1600" dirty="0"/>
                        <a:t>0.6 mg</a:t>
                      </a:r>
                    </a:p>
                  </a:txBody>
                  <a:tcPr anchor="ctr"/>
                </a:tc>
                <a:extLst>
                  <a:ext uri="{0D108BD9-81ED-4DB2-BD59-A6C34878D82A}">
                    <a16:rowId xmlns:a16="http://schemas.microsoft.com/office/drawing/2014/main" val="1007049024"/>
                  </a:ext>
                </a:extLst>
              </a:tr>
            </a:tbl>
          </a:graphicData>
        </a:graphic>
      </p:graphicFrame>
      <p:sp>
        <p:nvSpPr>
          <p:cNvPr id="6" name="Content Placeholder 2">
            <a:extLst>
              <a:ext uri="{FF2B5EF4-FFF2-40B4-BE49-F238E27FC236}">
                <a16:creationId xmlns:a16="http://schemas.microsoft.com/office/drawing/2014/main" id="{39ECD470-56BC-B2C0-F979-FDAF487F6856}"/>
              </a:ext>
            </a:extLst>
          </p:cNvPr>
          <p:cNvSpPr txBox="1">
            <a:spLocks/>
          </p:cNvSpPr>
          <p:nvPr/>
        </p:nvSpPr>
        <p:spPr>
          <a:xfrm>
            <a:off x="6239774" y="718868"/>
            <a:ext cx="4915906" cy="769861"/>
          </a:xfrm>
          <a:prstGeom prst="rect">
            <a:avLst/>
          </a:prstGeom>
        </p:spPr>
        <p:style>
          <a:lnRef idx="2">
            <a:schemeClr val="dk1"/>
          </a:lnRef>
          <a:fillRef idx="1">
            <a:schemeClr val="lt1"/>
          </a:fillRef>
          <a:effectRef idx="0">
            <a:schemeClr val="dk1"/>
          </a:effectRef>
          <a:fontRef idx="minor">
            <a:schemeClr val="dk1"/>
          </a:fontRef>
        </p:style>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dirty="0">
                <a:solidFill>
                  <a:schemeClr val="tx1"/>
                </a:solidFill>
              </a:rPr>
              <a:t>Ready-to-use glucagon products are preferred due to ease of administration, resulting in more rapid correction of hypoglycemia.</a:t>
            </a:r>
          </a:p>
        </p:txBody>
      </p:sp>
    </p:spTree>
    <p:extLst>
      <p:ext uri="{BB962C8B-B14F-4D97-AF65-F5344CB8AC3E}">
        <p14:creationId xmlns:p14="http://schemas.microsoft.com/office/powerpoint/2010/main" val="2291848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07CD-9BE6-660C-4F0D-83E42BE7566C}"/>
              </a:ext>
            </a:extLst>
          </p:cNvPr>
          <p:cNvSpPr>
            <a:spLocks noGrp="1"/>
          </p:cNvSpPr>
          <p:nvPr>
            <p:ph type="title"/>
          </p:nvPr>
        </p:nvSpPr>
        <p:spPr/>
        <p:txBody>
          <a:bodyPr>
            <a:normAutofit/>
          </a:bodyPr>
          <a:lstStyle/>
          <a:p>
            <a:r>
              <a:rPr lang="en-US" b="1" dirty="0">
                <a:solidFill>
                  <a:schemeClr val="tx1"/>
                </a:solidFill>
              </a:rPr>
              <a:t>SAQ #1: </a:t>
            </a:r>
            <a:r>
              <a:rPr lang="en-US" sz="4800" b="1" dirty="0">
                <a:solidFill>
                  <a:schemeClr val="tx1"/>
                </a:solidFill>
                <a:sym typeface="Calibri"/>
              </a:rPr>
              <a:t>Which choice reflects the </a:t>
            </a:r>
            <a:br>
              <a:rPr lang="en-US" sz="4800" b="1" dirty="0">
                <a:solidFill>
                  <a:schemeClr val="tx1"/>
                </a:solidFill>
                <a:sym typeface="Calibri"/>
              </a:rPr>
            </a:br>
            <a:r>
              <a:rPr lang="en-US" sz="4800" b="1" dirty="0">
                <a:solidFill>
                  <a:schemeClr val="tx1"/>
                </a:solidFill>
                <a:sym typeface="Calibri"/>
              </a:rPr>
              <a:t>most appropriate initial action?</a:t>
            </a:r>
            <a:endParaRPr lang="en-US" b="1" dirty="0">
              <a:solidFill>
                <a:schemeClr val="tx1"/>
              </a:solidFill>
            </a:endParaRPr>
          </a:p>
        </p:txBody>
      </p:sp>
      <p:sp>
        <p:nvSpPr>
          <p:cNvPr id="3" name="Content Placeholder 2">
            <a:extLst>
              <a:ext uri="{FF2B5EF4-FFF2-40B4-BE49-F238E27FC236}">
                <a16:creationId xmlns:a16="http://schemas.microsoft.com/office/drawing/2014/main" id="{9ABDF7DC-69AD-BD8A-8C33-1335B96DAD6B}"/>
              </a:ext>
            </a:extLst>
          </p:cNvPr>
          <p:cNvSpPr>
            <a:spLocks noGrp="1"/>
          </p:cNvSpPr>
          <p:nvPr>
            <p:ph idx="1"/>
          </p:nvPr>
        </p:nvSpPr>
        <p:spPr/>
        <p:txBody>
          <a:bodyPr>
            <a:normAutofit/>
          </a:bodyPr>
          <a:lstStyle/>
          <a:p>
            <a:pPr marL="806958" lvl="1" indent="-514350">
              <a:buFont typeface="+mj-lt"/>
              <a:buAutoNum type="alphaUcPeriod"/>
            </a:pPr>
            <a:r>
              <a:rPr lang="en-US" sz="2800" dirty="0">
                <a:solidFill>
                  <a:schemeClr val="tx1"/>
                </a:solidFill>
              </a:rPr>
              <a:t>Administer a glucagon injection intramuscularly. </a:t>
            </a:r>
          </a:p>
          <a:p>
            <a:pPr marL="806958" lvl="1" indent="-514350">
              <a:buFont typeface="+mj-lt"/>
              <a:buAutoNum type="alphaUcPeriod"/>
            </a:pPr>
            <a:r>
              <a:rPr lang="en-US" sz="2800" dirty="0">
                <a:solidFill>
                  <a:schemeClr val="tx1"/>
                </a:solidFill>
              </a:rPr>
              <a:t>Administer an oral glucose gel.</a:t>
            </a:r>
          </a:p>
          <a:p>
            <a:pPr marL="806958" lvl="1" indent="-514350">
              <a:buFont typeface="+mj-lt"/>
              <a:buAutoNum type="alphaUcPeriod"/>
            </a:pPr>
            <a:r>
              <a:rPr lang="en-US" sz="2800" dirty="0">
                <a:solidFill>
                  <a:schemeClr val="tx1"/>
                </a:solidFill>
              </a:rPr>
              <a:t>Transport the individual to the emergency department now.</a:t>
            </a:r>
          </a:p>
          <a:p>
            <a:pPr marL="806958" lvl="1" indent="-514350">
              <a:buFont typeface="+mj-lt"/>
              <a:buAutoNum type="alphaUcPeriod"/>
            </a:pPr>
            <a:r>
              <a:rPr lang="en-US" sz="2800" dirty="0">
                <a:solidFill>
                  <a:schemeClr val="tx1"/>
                </a:solidFill>
              </a:rPr>
              <a:t>Wait for further assessment by a qualified healthcare professional before treatment.</a:t>
            </a:r>
          </a:p>
        </p:txBody>
      </p:sp>
      <p:sp>
        <p:nvSpPr>
          <p:cNvPr id="4" name="Rectangle 3">
            <a:extLst>
              <a:ext uri="{FF2B5EF4-FFF2-40B4-BE49-F238E27FC236}">
                <a16:creationId xmlns:a16="http://schemas.microsoft.com/office/drawing/2014/main" id="{F490C5FA-281C-0C13-3B46-9EA60AB2A7C2}"/>
              </a:ext>
            </a:extLst>
          </p:cNvPr>
          <p:cNvSpPr/>
          <p:nvPr/>
        </p:nvSpPr>
        <p:spPr>
          <a:xfrm>
            <a:off x="1224951" y="1816979"/>
            <a:ext cx="7763774" cy="51683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5" name="Picture 2" descr="Zoom Functions for Your Students - Learn to Flourish">
            <a:extLst>
              <a:ext uri="{FF2B5EF4-FFF2-40B4-BE49-F238E27FC236}">
                <a16:creationId xmlns:a16="http://schemas.microsoft.com/office/drawing/2014/main" id="{3315FED7-70C0-92B4-610D-69A4B68DB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96106"/>
            <a:ext cx="1265880" cy="79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56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9426-7265-BDDF-8ED7-C805FCC83680}"/>
              </a:ext>
            </a:extLst>
          </p:cNvPr>
          <p:cNvSpPr>
            <a:spLocks noGrp="1"/>
          </p:cNvSpPr>
          <p:nvPr>
            <p:ph type="title"/>
          </p:nvPr>
        </p:nvSpPr>
        <p:spPr/>
        <p:txBody>
          <a:bodyPr/>
          <a:lstStyle/>
          <a:p>
            <a:r>
              <a:rPr lang="en-US" b="1" dirty="0">
                <a:solidFill>
                  <a:schemeClr val="tx1"/>
                </a:solidFill>
              </a:rPr>
              <a:t>Technology</a:t>
            </a:r>
          </a:p>
        </p:txBody>
      </p:sp>
      <p:sp>
        <p:nvSpPr>
          <p:cNvPr id="3" name="Content Placeholder 2">
            <a:extLst>
              <a:ext uri="{FF2B5EF4-FFF2-40B4-BE49-F238E27FC236}">
                <a16:creationId xmlns:a16="http://schemas.microsoft.com/office/drawing/2014/main" id="{08B0547B-4CD6-FE92-5D89-992B844C73CA}"/>
              </a:ext>
            </a:extLst>
          </p:cNvPr>
          <p:cNvSpPr>
            <a:spLocks noGrp="1"/>
          </p:cNvSpPr>
          <p:nvPr>
            <p:ph idx="1"/>
          </p:nvPr>
        </p:nvSpPr>
        <p:spPr>
          <a:xfrm>
            <a:off x="1191802" y="1845734"/>
            <a:ext cx="9963878" cy="4023360"/>
          </a:xfrm>
        </p:spPr>
        <p:txBody>
          <a:bodyPr>
            <a:normAutofit/>
          </a:bodyPr>
          <a:lstStyle/>
          <a:p>
            <a:r>
              <a:rPr lang="en-US" sz="2800" b="1" u="sng" dirty="0">
                <a:solidFill>
                  <a:schemeClr val="tx1"/>
                </a:solidFill>
              </a:rPr>
              <a:t>Recommendation 6.11d</a:t>
            </a:r>
            <a:endParaRPr lang="en-US" sz="2800" dirty="0">
              <a:solidFill>
                <a:schemeClr val="tx1"/>
              </a:solidFill>
            </a:endParaRPr>
          </a:p>
          <a:p>
            <a:r>
              <a:rPr lang="en-US" sz="2800" dirty="0">
                <a:solidFill>
                  <a:schemeClr val="tx1"/>
                </a:solidFill>
              </a:rPr>
              <a:t>Use of CGM is beneficial and recommended for individuals at high risk for hypoglycemia. </a:t>
            </a:r>
            <a:r>
              <a:rPr lang="en-US" sz="2800" b="1" dirty="0">
                <a:solidFill>
                  <a:schemeClr val="tx1"/>
                </a:solidFill>
              </a:rPr>
              <a:t>A</a:t>
            </a:r>
          </a:p>
          <a:p>
            <a:r>
              <a:rPr lang="en-US" sz="2800" b="1" u="sng" dirty="0">
                <a:solidFill>
                  <a:schemeClr val="tx1"/>
                </a:solidFill>
              </a:rPr>
              <a:t>Recommendation 7.1</a:t>
            </a:r>
            <a:endParaRPr lang="en-US" sz="2800" dirty="0">
              <a:solidFill>
                <a:schemeClr val="tx1"/>
              </a:solidFill>
            </a:endParaRPr>
          </a:p>
          <a:p>
            <a:r>
              <a:rPr lang="en-US" sz="2800" dirty="0">
                <a:solidFill>
                  <a:schemeClr val="tx1"/>
                </a:solidFill>
              </a:rPr>
              <a:t>Diabetes devices should be offered to people with diabetes. </a:t>
            </a:r>
            <a:r>
              <a:rPr lang="en-US" sz="2800" b="1" dirty="0">
                <a:solidFill>
                  <a:schemeClr val="tx1"/>
                </a:solidFill>
              </a:rPr>
              <a:t>A</a:t>
            </a:r>
          </a:p>
          <a:p>
            <a:endParaRPr lang="en-US" sz="2800" u="sng" dirty="0">
              <a:solidFill>
                <a:schemeClr val="tx1"/>
              </a:solidFill>
            </a:endParaRPr>
          </a:p>
          <a:p>
            <a:endParaRPr lang="en-US" sz="2800" b="1" dirty="0">
              <a:solidFill>
                <a:schemeClr val="tx1"/>
              </a:solidFill>
            </a:endParaRPr>
          </a:p>
          <a:p>
            <a:endParaRPr lang="en-US" sz="2800" b="1" dirty="0">
              <a:solidFill>
                <a:schemeClr val="tx1"/>
              </a:solidFill>
            </a:endParaRPr>
          </a:p>
          <a:p>
            <a:endParaRPr lang="en-US" sz="2800" dirty="0">
              <a:solidFill>
                <a:schemeClr val="tx1"/>
              </a:solidFill>
            </a:endParaRPr>
          </a:p>
          <a:p>
            <a:endParaRPr lang="en-US" sz="2800" dirty="0">
              <a:solidFill>
                <a:schemeClr val="tx1"/>
              </a:solidFill>
            </a:endParaRPr>
          </a:p>
        </p:txBody>
      </p:sp>
      <p:sp>
        <p:nvSpPr>
          <p:cNvPr id="4" name="TextBox 3">
            <a:extLst>
              <a:ext uri="{FF2B5EF4-FFF2-40B4-BE49-F238E27FC236}">
                <a16:creationId xmlns:a16="http://schemas.microsoft.com/office/drawing/2014/main" id="{35C1077D-D742-0ADB-FF78-C5ABF3ECE5A1}"/>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6. Glycemic goals and hypoglycemia: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1):S111-S125, and 7. Diabetes technology: Standards of Care in Diabetes – 2024. Diabetes Care. 2024;47(Suppl 1):S126-S144.</a:t>
            </a:r>
            <a:endParaRPr lang="en-US" sz="1400" dirty="0">
              <a:solidFill>
                <a:schemeClr val="bg1"/>
              </a:solidFill>
              <a:latin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A1245035-79C4-8329-5153-3BF19601C1E6}"/>
              </a:ext>
            </a:extLst>
          </p:cNvPr>
          <p:cNvGraphicFramePr>
            <a:graphicFrameLocks/>
          </p:cNvGraphicFramePr>
          <p:nvPr>
            <p:extLst>
              <p:ext uri="{D42A27DB-BD31-4B8C-83A1-F6EECF244321}">
                <p14:modId xmlns:p14="http://schemas.microsoft.com/office/powerpoint/2010/main" val="785904424"/>
              </p:ext>
            </p:extLst>
          </p:nvPr>
        </p:nvGraphicFramePr>
        <p:xfrm>
          <a:off x="1139562" y="4388180"/>
          <a:ext cx="9973836" cy="1854200"/>
        </p:xfrm>
        <a:graphic>
          <a:graphicData uri="http://schemas.openxmlformats.org/drawingml/2006/table">
            <a:tbl>
              <a:tblPr firstRow="1" bandRow="1">
                <a:tableStyleId>{69012ECD-51FC-41F1-AA8D-1B2483CD663E}</a:tableStyleId>
              </a:tblPr>
              <a:tblGrid>
                <a:gridCol w="5948738">
                  <a:extLst>
                    <a:ext uri="{9D8B030D-6E8A-4147-A177-3AD203B41FA5}">
                      <a16:colId xmlns:a16="http://schemas.microsoft.com/office/drawing/2014/main" val="2728048148"/>
                    </a:ext>
                  </a:extLst>
                </a:gridCol>
                <a:gridCol w="2034283">
                  <a:extLst>
                    <a:ext uri="{9D8B030D-6E8A-4147-A177-3AD203B41FA5}">
                      <a16:colId xmlns:a16="http://schemas.microsoft.com/office/drawing/2014/main" val="1178775391"/>
                    </a:ext>
                  </a:extLst>
                </a:gridCol>
                <a:gridCol w="1990815">
                  <a:extLst>
                    <a:ext uri="{9D8B030D-6E8A-4147-A177-3AD203B41FA5}">
                      <a16:colId xmlns:a16="http://schemas.microsoft.com/office/drawing/2014/main" val="2551305443"/>
                    </a:ext>
                  </a:extLst>
                </a:gridCol>
              </a:tblGrid>
              <a:tr h="370840">
                <a:tc>
                  <a:txBody>
                    <a:bodyPr/>
                    <a:lstStyle/>
                    <a:p>
                      <a:pPr algn="ctr"/>
                      <a:r>
                        <a:rPr lang="en-US" sz="1800" dirty="0"/>
                        <a:t>Populations</a:t>
                      </a:r>
                    </a:p>
                  </a:txBody>
                  <a:tcPr/>
                </a:tc>
                <a:tc>
                  <a:txBody>
                    <a:bodyPr/>
                    <a:lstStyle/>
                    <a:p>
                      <a:pPr algn="ctr"/>
                      <a:r>
                        <a:rPr lang="en-US" sz="1800" dirty="0"/>
                        <a:t>rtCGM</a:t>
                      </a:r>
                    </a:p>
                  </a:txBody>
                  <a:tcPr/>
                </a:tc>
                <a:tc>
                  <a:txBody>
                    <a:bodyPr/>
                    <a:lstStyle/>
                    <a:p>
                      <a:pPr algn="ctr"/>
                      <a:r>
                        <a:rPr lang="en-US" sz="1800" dirty="0"/>
                        <a:t>isCGM</a:t>
                      </a:r>
                    </a:p>
                  </a:txBody>
                  <a:tcPr/>
                </a:tc>
                <a:extLst>
                  <a:ext uri="{0D108BD9-81ED-4DB2-BD59-A6C34878D82A}">
                    <a16:rowId xmlns:a16="http://schemas.microsoft.com/office/drawing/2014/main" val="2653099869"/>
                  </a:ext>
                </a:extLst>
              </a:tr>
              <a:tr h="370840">
                <a:tc>
                  <a:txBody>
                    <a:bodyPr/>
                    <a:lstStyle/>
                    <a:p>
                      <a:pPr algn="ctr"/>
                      <a:r>
                        <a:rPr lang="en-US" sz="1800" dirty="0"/>
                        <a:t>Adults with diabetes on MDI or CSII</a:t>
                      </a:r>
                    </a:p>
                  </a:txBody>
                  <a:tcPr/>
                </a:tc>
                <a:tc>
                  <a:txBody>
                    <a:bodyPr/>
                    <a:lstStyle/>
                    <a:p>
                      <a:pPr algn="ctr"/>
                      <a:r>
                        <a:rPr lang="en-US" sz="1800" dirty="0"/>
                        <a:t>A</a:t>
                      </a:r>
                    </a:p>
                  </a:txBody>
                  <a:tcPr/>
                </a:tc>
                <a:tc>
                  <a:txBody>
                    <a:bodyPr/>
                    <a:lstStyle/>
                    <a:p>
                      <a:pPr algn="ctr"/>
                      <a:r>
                        <a:rPr lang="en-US" sz="1800" dirty="0"/>
                        <a:t>B</a:t>
                      </a:r>
                    </a:p>
                  </a:txBody>
                  <a:tcPr/>
                </a:tc>
                <a:extLst>
                  <a:ext uri="{0D108BD9-81ED-4DB2-BD59-A6C34878D82A}">
                    <a16:rowId xmlns:a16="http://schemas.microsoft.com/office/drawing/2014/main" val="4189478987"/>
                  </a:ext>
                </a:extLst>
              </a:tr>
              <a:tr h="370840">
                <a:tc>
                  <a:txBody>
                    <a:bodyPr/>
                    <a:lstStyle/>
                    <a:p>
                      <a:pPr algn="ctr"/>
                      <a:r>
                        <a:rPr lang="en-US" sz="1800" dirty="0"/>
                        <a:t>Adults with diabetes on basal insulin</a:t>
                      </a:r>
                    </a:p>
                  </a:txBody>
                  <a:tcPr/>
                </a:tc>
                <a:tc>
                  <a:txBody>
                    <a:bodyPr/>
                    <a:lstStyle/>
                    <a:p>
                      <a:pPr algn="ctr"/>
                      <a:r>
                        <a:rPr lang="en-US" sz="1800" dirty="0"/>
                        <a:t>A</a:t>
                      </a:r>
                    </a:p>
                  </a:txBody>
                  <a:tcPr/>
                </a:tc>
                <a:tc>
                  <a:txBody>
                    <a:bodyPr/>
                    <a:lstStyle/>
                    <a:p>
                      <a:pPr algn="ctr"/>
                      <a:r>
                        <a:rPr lang="en-US" sz="1800" dirty="0"/>
                        <a:t>B</a:t>
                      </a:r>
                    </a:p>
                  </a:txBody>
                  <a:tcPr/>
                </a:tc>
                <a:extLst>
                  <a:ext uri="{0D108BD9-81ED-4DB2-BD59-A6C34878D82A}">
                    <a16:rowId xmlns:a16="http://schemas.microsoft.com/office/drawing/2014/main" val="1504429473"/>
                  </a:ext>
                </a:extLst>
              </a:tr>
              <a:tr h="370840">
                <a:tc>
                  <a:txBody>
                    <a:bodyPr/>
                    <a:lstStyle/>
                    <a:p>
                      <a:pPr algn="ctr"/>
                      <a:r>
                        <a:rPr lang="en-US" sz="1800" dirty="0"/>
                        <a:t>Youth with T1D on MDI or CSII</a:t>
                      </a:r>
                    </a:p>
                  </a:txBody>
                  <a:tcPr/>
                </a:tc>
                <a:tc>
                  <a:txBody>
                    <a:bodyPr/>
                    <a:lstStyle/>
                    <a:p>
                      <a:pPr algn="ctr"/>
                      <a:r>
                        <a:rPr lang="en-US" sz="1800" dirty="0"/>
                        <a:t>A</a:t>
                      </a:r>
                    </a:p>
                  </a:txBody>
                  <a:tcPr/>
                </a:tc>
                <a:tc>
                  <a:txBody>
                    <a:bodyPr/>
                    <a:lstStyle/>
                    <a:p>
                      <a:pPr algn="ctr"/>
                      <a:r>
                        <a:rPr lang="en-US" sz="1800" dirty="0"/>
                        <a:t>E</a:t>
                      </a:r>
                    </a:p>
                  </a:txBody>
                  <a:tcPr/>
                </a:tc>
                <a:extLst>
                  <a:ext uri="{0D108BD9-81ED-4DB2-BD59-A6C34878D82A}">
                    <a16:rowId xmlns:a16="http://schemas.microsoft.com/office/drawing/2014/main" val="1001348823"/>
                  </a:ext>
                </a:extLst>
              </a:tr>
              <a:tr h="370840">
                <a:tc>
                  <a:txBody>
                    <a:bodyPr/>
                    <a:lstStyle/>
                    <a:p>
                      <a:pPr algn="ctr"/>
                      <a:r>
                        <a:rPr lang="en-US" sz="1800" dirty="0"/>
                        <a:t>Youth with T2D on MDI or CSII</a:t>
                      </a:r>
                    </a:p>
                  </a:txBody>
                  <a:tcPr/>
                </a:tc>
                <a:tc>
                  <a:txBody>
                    <a:bodyPr/>
                    <a:lstStyle/>
                    <a:p>
                      <a:pPr algn="ctr"/>
                      <a:r>
                        <a:rPr lang="en-US" sz="1800" dirty="0"/>
                        <a:t>E</a:t>
                      </a:r>
                    </a:p>
                  </a:txBody>
                  <a:tcPr/>
                </a:tc>
                <a:tc>
                  <a:txBody>
                    <a:bodyPr/>
                    <a:lstStyle/>
                    <a:p>
                      <a:pPr algn="ctr"/>
                      <a:r>
                        <a:rPr lang="en-US" sz="1800" dirty="0"/>
                        <a:t>E</a:t>
                      </a:r>
                    </a:p>
                  </a:txBody>
                  <a:tcPr/>
                </a:tc>
                <a:extLst>
                  <a:ext uri="{0D108BD9-81ED-4DB2-BD59-A6C34878D82A}">
                    <a16:rowId xmlns:a16="http://schemas.microsoft.com/office/drawing/2014/main" val="102146864"/>
                  </a:ext>
                </a:extLst>
              </a:tr>
            </a:tbl>
          </a:graphicData>
        </a:graphic>
      </p:graphicFrame>
    </p:spTree>
    <p:extLst>
      <p:ext uri="{BB962C8B-B14F-4D97-AF65-F5344CB8AC3E}">
        <p14:creationId xmlns:p14="http://schemas.microsoft.com/office/powerpoint/2010/main" val="2934167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893E33-FC3E-2170-67BC-D35F288A8F99}"/>
              </a:ext>
            </a:extLst>
          </p:cNvPr>
          <p:cNvSpPr>
            <a:spLocks noGrp="1"/>
          </p:cNvSpPr>
          <p:nvPr>
            <p:ph type="title"/>
          </p:nvPr>
        </p:nvSpPr>
        <p:spPr/>
        <p:txBody>
          <a:bodyPr/>
          <a:lstStyle/>
          <a:p>
            <a:pPr algn="ctr"/>
            <a:r>
              <a:rPr lang="en-US" b="1" dirty="0"/>
              <a:t>Weight Management</a:t>
            </a:r>
          </a:p>
        </p:txBody>
      </p:sp>
      <p:sp>
        <p:nvSpPr>
          <p:cNvPr id="5" name="Text Placeholder 4">
            <a:extLst>
              <a:ext uri="{FF2B5EF4-FFF2-40B4-BE49-F238E27FC236}">
                <a16:creationId xmlns:a16="http://schemas.microsoft.com/office/drawing/2014/main" id="{18B5A91A-634C-0E6B-4E22-F94DB7555D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8398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9426-7265-BDDF-8ED7-C805FCC83680}"/>
              </a:ext>
            </a:extLst>
          </p:cNvPr>
          <p:cNvSpPr>
            <a:spLocks noGrp="1"/>
          </p:cNvSpPr>
          <p:nvPr>
            <p:ph type="title"/>
          </p:nvPr>
        </p:nvSpPr>
        <p:spPr/>
        <p:txBody>
          <a:bodyPr/>
          <a:lstStyle/>
          <a:p>
            <a:r>
              <a:rPr lang="en-US" b="1" dirty="0">
                <a:solidFill>
                  <a:schemeClr val="tx1"/>
                </a:solidFill>
              </a:rPr>
              <a:t>Measurements of Weight</a:t>
            </a:r>
          </a:p>
        </p:txBody>
      </p:sp>
      <p:sp>
        <p:nvSpPr>
          <p:cNvPr id="4" name="TextBox 3">
            <a:extLst>
              <a:ext uri="{FF2B5EF4-FFF2-40B4-BE49-F238E27FC236}">
                <a16:creationId xmlns:a16="http://schemas.microsoft.com/office/drawing/2014/main" id="{35C1077D-D742-0ADB-FF78-C5ABF3ECE5A1}"/>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8. Obesity and weight management for the prevention and treatment of type 2 diabetes: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1):S145-S157.</a:t>
            </a:r>
            <a:endParaRPr lang="en-US" sz="1400" dirty="0">
              <a:solidFill>
                <a:schemeClr val="bg1"/>
              </a:solidFill>
              <a:latin typeface="Calibri" panose="020F0502020204030204" pitchFamily="34" charset="0"/>
            </a:endParaRPr>
          </a:p>
        </p:txBody>
      </p:sp>
      <p:graphicFrame>
        <p:nvGraphicFramePr>
          <p:cNvPr id="6" name="Diagram 5">
            <a:extLst>
              <a:ext uri="{FF2B5EF4-FFF2-40B4-BE49-F238E27FC236}">
                <a16:creationId xmlns:a16="http://schemas.microsoft.com/office/drawing/2014/main" id="{44F3A488-237C-967A-ACFB-142B8262F90C}"/>
              </a:ext>
            </a:extLst>
          </p:cNvPr>
          <p:cNvGraphicFramePr/>
          <p:nvPr>
            <p:extLst>
              <p:ext uri="{D42A27DB-BD31-4B8C-83A1-F6EECF244321}">
                <p14:modId xmlns:p14="http://schemas.microsoft.com/office/powerpoint/2010/main" val="721028473"/>
              </p:ext>
            </p:extLst>
          </p:nvPr>
        </p:nvGraphicFramePr>
        <p:xfrm>
          <a:off x="2294562" y="1962364"/>
          <a:ext cx="7602876" cy="1818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lus Sign 6">
            <a:extLst>
              <a:ext uri="{FF2B5EF4-FFF2-40B4-BE49-F238E27FC236}">
                <a16:creationId xmlns:a16="http://schemas.microsoft.com/office/drawing/2014/main" id="{4EFCCC02-33D9-CEA6-AB06-EF8A3F6EAAFB}"/>
              </a:ext>
            </a:extLst>
          </p:cNvPr>
          <p:cNvSpPr/>
          <p:nvPr/>
        </p:nvSpPr>
        <p:spPr>
          <a:xfrm>
            <a:off x="5794625" y="2666144"/>
            <a:ext cx="575353" cy="523220"/>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A9544FDD-216B-4525-138A-81C65C5FCA29}"/>
              </a:ext>
            </a:extLst>
          </p:cNvPr>
          <p:cNvSpPr txBox="1">
            <a:spLocks/>
          </p:cNvSpPr>
          <p:nvPr/>
        </p:nvSpPr>
        <p:spPr>
          <a:xfrm>
            <a:off x="1139403" y="4236030"/>
            <a:ext cx="9974153" cy="88461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400" dirty="0">
                <a:solidFill>
                  <a:schemeClr val="tx1"/>
                </a:solidFill>
              </a:rPr>
              <a:t>Monitor obesity-related anthropometric measurements at least annually for treatment considerations.</a:t>
            </a:r>
          </a:p>
        </p:txBody>
      </p:sp>
    </p:spTree>
    <p:extLst>
      <p:ext uri="{BB962C8B-B14F-4D97-AF65-F5344CB8AC3E}">
        <p14:creationId xmlns:p14="http://schemas.microsoft.com/office/powerpoint/2010/main" val="2198074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BDE3-A319-1CB8-920B-11E26E8564B1}"/>
              </a:ext>
            </a:extLst>
          </p:cNvPr>
          <p:cNvSpPr>
            <a:spLocks noGrp="1"/>
          </p:cNvSpPr>
          <p:nvPr>
            <p:ph type="title"/>
          </p:nvPr>
        </p:nvSpPr>
        <p:spPr/>
        <p:txBody>
          <a:bodyPr/>
          <a:lstStyle/>
          <a:p>
            <a:r>
              <a:rPr lang="en-US" b="1" dirty="0">
                <a:solidFill>
                  <a:schemeClr val="tx1"/>
                </a:solidFill>
              </a:rPr>
              <a:t>Weight Management Strategy</a:t>
            </a:r>
          </a:p>
        </p:txBody>
      </p:sp>
      <p:graphicFrame>
        <p:nvGraphicFramePr>
          <p:cNvPr id="4" name="Diagram 3">
            <a:extLst>
              <a:ext uri="{FF2B5EF4-FFF2-40B4-BE49-F238E27FC236}">
                <a16:creationId xmlns:a16="http://schemas.microsoft.com/office/drawing/2014/main" id="{191EE4DF-0331-23FE-4B2D-F43F3A46CB41}"/>
              </a:ext>
            </a:extLst>
          </p:cNvPr>
          <p:cNvGraphicFramePr/>
          <p:nvPr>
            <p:extLst>
              <p:ext uri="{D42A27DB-BD31-4B8C-83A1-F6EECF244321}">
                <p14:modId xmlns:p14="http://schemas.microsoft.com/office/powerpoint/2010/main" val="1583417177"/>
              </p:ext>
            </p:extLst>
          </p:nvPr>
        </p:nvGraphicFramePr>
        <p:xfrm>
          <a:off x="4398284" y="2306578"/>
          <a:ext cx="7870264" cy="4264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7ADB50D-E3FC-E026-F22E-0A0C05B8C2CC}"/>
              </a:ext>
            </a:extLst>
          </p:cNvPr>
          <p:cNvSpPr txBox="1"/>
          <p:nvPr/>
        </p:nvSpPr>
        <p:spPr>
          <a:xfrm>
            <a:off x="586927" y="3329095"/>
            <a:ext cx="390422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chemeClr val="tx1"/>
                </a:solidFill>
                <a:cs typeface="Arial" panose="020B0604020202020204" pitchFamily="34" charset="0"/>
              </a:rPr>
              <a:t>“SMART” Lifestyle Modifications</a:t>
            </a:r>
            <a:endParaRPr lang="en-US" sz="2800" i="0" dirty="0">
              <a:solidFill>
                <a:schemeClr val="tx1"/>
              </a:solidFill>
              <a:effectLst/>
              <a:cs typeface="Arial" panose="020B0604020202020204" pitchFamily="34" charset="0"/>
            </a:endParaRPr>
          </a:p>
        </p:txBody>
      </p:sp>
      <p:sp>
        <p:nvSpPr>
          <p:cNvPr id="6" name="TextBox 5">
            <a:extLst>
              <a:ext uri="{FF2B5EF4-FFF2-40B4-BE49-F238E27FC236}">
                <a16:creationId xmlns:a16="http://schemas.microsoft.com/office/drawing/2014/main" id="{A85FACFB-5473-AC2D-B2DD-20BB0234DE6B}"/>
              </a:ext>
            </a:extLst>
          </p:cNvPr>
          <p:cNvSpPr txBox="1"/>
          <p:nvPr/>
        </p:nvSpPr>
        <p:spPr>
          <a:xfrm>
            <a:off x="5372100" y="1836612"/>
            <a:ext cx="5836444" cy="476726"/>
          </a:xfrm>
          <a:prstGeom prst="roundRect">
            <a:avLst/>
          </a:prstGeom>
          <a:solidFill>
            <a:schemeClr val="accent2">
              <a:lumMod val="20000"/>
              <a:lumOff val="8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200" b="1" dirty="0">
                <a:solidFill>
                  <a:schemeClr val="tx1"/>
                </a:solidFill>
                <a:latin typeface="Calibri" panose="020F0502020204030204" pitchFamily="34" charset="0"/>
                <a:cs typeface="Calibri" panose="020F0502020204030204" pitchFamily="34" charset="0"/>
              </a:rPr>
              <a:t>Consider risk, efficacy, and cost of each option.</a:t>
            </a:r>
            <a:endParaRPr lang="en-US" sz="2200" i="0" dirty="0">
              <a:solidFill>
                <a:schemeClr val="tx1"/>
              </a:solidFill>
              <a:effectLst/>
              <a:latin typeface="Calibri" panose="020F0502020204030204" pitchFamily="34" charset="0"/>
              <a:cs typeface="Calibri" panose="020F0502020204030204" pitchFamily="34" charset="0"/>
            </a:endParaRPr>
          </a:p>
        </p:txBody>
      </p:sp>
      <p:sp>
        <p:nvSpPr>
          <p:cNvPr id="7" name="Plus Sign 6">
            <a:extLst>
              <a:ext uri="{FF2B5EF4-FFF2-40B4-BE49-F238E27FC236}">
                <a16:creationId xmlns:a16="http://schemas.microsoft.com/office/drawing/2014/main" id="{41233568-DE03-40E1-1684-8EF162F76660}"/>
              </a:ext>
            </a:extLst>
          </p:cNvPr>
          <p:cNvSpPr/>
          <p:nvPr/>
        </p:nvSpPr>
        <p:spPr>
          <a:xfrm>
            <a:off x="5064842" y="3572213"/>
            <a:ext cx="614516" cy="580103"/>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1B69941-F9E9-900B-017F-614F53923855}"/>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8. Obesity and weight management for the prevention and treatment of type 2 diabetes: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1):S145-S157.</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6297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3DE7-5A54-9B2A-103F-9D1B0C6129F1}"/>
              </a:ext>
            </a:extLst>
          </p:cNvPr>
          <p:cNvSpPr>
            <a:spLocks noGrp="1"/>
          </p:cNvSpPr>
          <p:nvPr>
            <p:ph type="title"/>
          </p:nvPr>
        </p:nvSpPr>
        <p:spPr/>
        <p:txBody>
          <a:bodyPr>
            <a:noAutofit/>
          </a:bodyPr>
          <a:lstStyle/>
          <a:p>
            <a:r>
              <a:rPr lang="en-US" b="1" dirty="0">
                <a:solidFill>
                  <a:schemeClr val="tx1"/>
                </a:solidFill>
              </a:rPr>
              <a:t>Which class of medications can promote weight loss?</a:t>
            </a:r>
          </a:p>
        </p:txBody>
      </p:sp>
      <p:sp>
        <p:nvSpPr>
          <p:cNvPr id="3" name="Content Placeholder 2">
            <a:extLst>
              <a:ext uri="{FF2B5EF4-FFF2-40B4-BE49-F238E27FC236}">
                <a16:creationId xmlns:a16="http://schemas.microsoft.com/office/drawing/2014/main" id="{C544A108-949C-6F3B-B90F-BA567AC50245}"/>
              </a:ext>
            </a:extLst>
          </p:cNvPr>
          <p:cNvSpPr>
            <a:spLocks noGrp="1"/>
          </p:cNvSpPr>
          <p:nvPr>
            <p:ph idx="1"/>
          </p:nvPr>
        </p:nvSpPr>
        <p:spPr/>
        <p:txBody>
          <a:bodyPr>
            <a:normAutofit/>
          </a:bodyPr>
          <a:lstStyle/>
          <a:p>
            <a:pPr marL="806958" lvl="1" indent="-514350">
              <a:buFont typeface="+mj-lt"/>
              <a:buAutoNum type="alphaUcPeriod"/>
            </a:pPr>
            <a:r>
              <a:rPr lang="en-US" sz="2800" dirty="0">
                <a:solidFill>
                  <a:schemeClr val="tx1"/>
                </a:solidFill>
              </a:rPr>
              <a:t>Biguanides</a:t>
            </a:r>
          </a:p>
          <a:p>
            <a:pPr marL="806958" lvl="1" indent="-514350">
              <a:buFont typeface="+mj-lt"/>
              <a:buAutoNum type="alphaUcPeriod"/>
            </a:pPr>
            <a:r>
              <a:rPr lang="en-US" sz="2800" dirty="0">
                <a:solidFill>
                  <a:schemeClr val="tx1"/>
                </a:solidFill>
              </a:rPr>
              <a:t>Dipeptidyl peptidase-4 inhibitors</a:t>
            </a:r>
          </a:p>
          <a:p>
            <a:pPr marL="806958" lvl="1" indent="-514350">
              <a:buFont typeface="+mj-lt"/>
              <a:buAutoNum type="alphaUcPeriod"/>
            </a:pPr>
            <a:r>
              <a:rPr lang="en-US" sz="2800" dirty="0">
                <a:solidFill>
                  <a:schemeClr val="tx1"/>
                </a:solidFill>
              </a:rPr>
              <a:t>Glucagon-like peptide-1 receptor agonists</a:t>
            </a:r>
          </a:p>
          <a:p>
            <a:pPr marL="806958" lvl="1" indent="-514350">
              <a:buFont typeface="+mj-lt"/>
              <a:buAutoNum type="alphaUcPeriod"/>
            </a:pPr>
            <a:r>
              <a:rPr lang="en-US" sz="2800" dirty="0">
                <a:solidFill>
                  <a:schemeClr val="tx1"/>
                </a:solidFill>
              </a:rPr>
              <a:t>Sulfonylureas</a:t>
            </a:r>
          </a:p>
          <a:p>
            <a:pPr marL="806958" lvl="1" indent="-514350">
              <a:buFont typeface="+mj-lt"/>
              <a:buAutoNum type="alphaUcPeriod"/>
            </a:pPr>
            <a:r>
              <a:rPr lang="en-US" sz="2800" dirty="0">
                <a:solidFill>
                  <a:schemeClr val="tx1"/>
                </a:solidFill>
              </a:rPr>
              <a:t>Thiazolidinediones</a:t>
            </a:r>
          </a:p>
          <a:p>
            <a:pPr marL="806958" lvl="1" indent="-514350">
              <a:buFont typeface="+mj-lt"/>
              <a:buAutoNum type="alphaUcPeriod"/>
            </a:pPr>
            <a:endParaRPr lang="en-US" sz="2800" dirty="0">
              <a:solidFill>
                <a:schemeClr val="tx1"/>
              </a:solidFill>
            </a:endParaRPr>
          </a:p>
        </p:txBody>
      </p:sp>
      <p:pic>
        <p:nvPicPr>
          <p:cNvPr id="1026" name="Picture 2" descr="Zoom Functions for Your Students - Learn to Flourish">
            <a:extLst>
              <a:ext uri="{FF2B5EF4-FFF2-40B4-BE49-F238E27FC236}">
                <a16:creationId xmlns:a16="http://schemas.microsoft.com/office/drawing/2014/main" id="{E92D333E-1310-1F79-739F-6828F5429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96106"/>
            <a:ext cx="1265880" cy="79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71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4B837-659D-674D-BDE0-53FD406A2A92}"/>
              </a:ext>
            </a:extLst>
          </p:cNvPr>
          <p:cNvSpPr>
            <a:spLocks noGrp="1"/>
          </p:cNvSpPr>
          <p:nvPr>
            <p:ph type="title"/>
          </p:nvPr>
        </p:nvSpPr>
        <p:spPr/>
        <p:txBody>
          <a:bodyPr>
            <a:normAutofit/>
          </a:bodyPr>
          <a:lstStyle/>
          <a:p>
            <a:r>
              <a:rPr lang="en-US" b="1" dirty="0">
                <a:solidFill>
                  <a:schemeClr val="tx1"/>
                </a:solidFill>
              </a:rPr>
              <a:t>Learning Objectives </a:t>
            </a:r>
          </a:p>
        </p:txBody>
      </p:sp>
      <p:sp>
        <p:nvSpPr>
          <p:cNvPr id="2" name="Text Placeholder 1">
            <a:extLst>
              <a:ext uri="{FF2B5EF4-FFF2-40B4-BE49-F238E27FC236}">
                <a16:creationId xmlns:a16="http://schemas.microsoft.com/office/drawing/2014/main" id="{3CE7EF08-CCEA-9C43-9BE5-6901B3B57E7A}"/>
              </a:ext>
            </a:extLst>
          </p:cNvPr>
          <p:cNvSpPr>
            <a:spLocks noGrp="1"/>
          </p:cNvSpPr>
          <p:nvPr>
            <p:ph idx="1"/>
          </p:nvPr>
        </p:nvSpPr>
        <p:spPr>
          <a:xfrm>
            <a:off x="1181528" y="1845734"/>
            <a:ext cx="9974152" cy="4023360"/>
          </a:xfrm>
        </p:spPr>
        <p:txBody>
          <a:bodyPr>
            <a:noAutofit/>
          </a:bodyPr>
          <a:lstStyle/>
          <a:p>
            <a:pPr marL="114300" indent="0">
              <a:buNone/>
              <a:defRPr/>
            </a:pPr>
            <a:r>
              <a:rPr lang="en-US" sz="2800" dirty="0">
                <a:solidFill>
                  <a:schemeClr val="tx1"/>
                </a:solidFill>
              </a:rPr>
              <a:t>Upon successful completion of this </a:t>
            </a:r>
            <a:r>
              <a:rPr lang="en-US" sz="2800" b="1" u="sng" dirty="0">
                <a:solidFill>
                  <a:schemeClr val="tx1"/>
                </a:solidFill>
              </a:rPr>
              <a:t>application-based</a:t>
            </a:r>
            <a:r>
              <a:rPr lang="en-US" sz="2800" dirty="0">
                <a:solidFill>
                  <a:schemeClr val="tx1"/>
                </a:solidFill>
              </a:rPr>
              <a:t> course, pharmacists should be able to:</a:t>
            </a:r>
          </a:p>
          <a:p>
            <a:pPr marL="628650" indent="-514350">
              <a:lnSpc>
                <a:spcPct val="100000"/>
              </a:lnSpc>
              <a:buAutoNum type="arabicPeriod"/>
              <a:defRPr/>
            </a:pPr>
            <a:r>
              <a:rPr lang="en-US" sz="2800" dirty="0">
                <a:solidFill>
                  <a:schemeClr val="tx1"/>
                </a:solidFill>
              </a:rPr>
              <a:t>Review key updates to the 2024 Standards of Care in Diabetes.</a:t>
            </a:r>
          </a:p>
          <a:p>
            <a:pPr marL="628650" indent="-514350">
              <a:lnSpc>
                <a:spcPct val="100000"/>
              </a:lnSpc>
              <a:buAutoNum type="arabicPeriod"/>
              <a:defRPr/>
            </a:pPr>
            <a:r>
              <a:rPr lang="en-US" sz="2800" dirty="0">
                <a:solidFill>
                  <a:schemeClr val="tx1"/>
                </a:solidFill>
              </a:rPr>
              <a:t>Evaluate impactful changes in the new standards to 2022 and 2023 publications.</a:t>
            </a:r>
          </a:p>
          <a:p>
            <a:pPr marL="628650" indent="-514350">
              <a:lnSpc>
                <a:spcPct val="100000"/>
              </a:lnSpc>
              <a:buAutoNum type="arabicPeriod"/>
              <a:defRPr/>
            </a:pPr>
            <a:r>
              <a:rPr lang="en-US" sz="2800" dirty="0">
                <a:solidFill>
                  <a:schemeClr val="tx1"/>
                </a:solidFill>
              </a:rPr>
              <a:t>Apply recommendations to pharmacy practice.</a:t>
            </a:r>
          </a:p>
          <a:p>
            <a:endParaRPr lang="en-US" sz="2800" dirty="0">
              <a:solidFill>
                <a:schemeClr val="tx1"/>
              </a:solidFill>
            </a:endParaRPr>
          </a:p>
        </p:txBody>
      </p:sp>
      <p:sp>
        <p:nvSpPr>
          <p:cNvPr id="5" name="Rectangle 1">
            <a:extLst>
              <a:ext uri="{FF2B5EF4-FFF2-40B4-BE49-F238E27FC236}">
                <a16:creationId xmlns:a16="http://schemas.microsoft.com/office/drawing/2014/main" id="{7DB10752-FD86-1D4E-AF60-B4EE08B9DC10}"/>
              </a:ext>
            </a:extLst>
          </p:cNvPr>
          <p:cNvSpPr>
            <a:spLocks noChangeArrowheads="1"/>
          </p:cNvSpPr>
          <p:nvPr/>
        </p:nvSpPr>
        <p:spPr bwMode="auto">
          <a:xfrm>
            <a:off x="928688" y="3312210"/>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Calibri" panose="020F0502020204030204" pitchFamily="34" charset="0"/>
              </a:rPr>
            </a:br>
            <a:endParaRPr kumimoji="0" lang="en-US" altLang="en-US" sz="1800" b="0" i="0" u="none" strike="noStrike" cap="none" normalizeH="0" baseline="0" dirty="0">
              <a:ln>
                <a:noFill/>
              </a:ln>
              <a:solidFill>
                <a:schemeClr val="tx1"/>
              </a:solidFill>
              <a:effectLst/>
              <a:latin typeface="Calibri" panose="020F0502020204030204" pitchFamily="34" charset="0"/>
            </a:endParaRPr>
          </a:p>
        </p:txBody>
      </p:sp>
      <p:sp>
        <p:nvSpPr>
          <p:cNvPr id="7" name="Rectangle 2">
            <a:extLst>
              <a:ext uri="{FF2B5EF4-FFF2-40B4-BE49-F238E27FC236}">
                <a16:creationId xmlns:a16="http://schemas.microsoft.com/office/drawing/2014/main" id="{4C12105F-F580-C842-9FAF-5E5CCADE9976}"/>
              </a:ext>
            </a:extLst>
          </p:cNvPr>
          <p:cNvSpPr>
            <a:spLocks noChangeArrowheads="1"/>
          </p:cNvSpPr>
          <p:nvPr/>
        </p:nvSpPr>
        <p:spPr bwMode="auto">
          <a:xfrm>
            <a:off x="928688" y="317568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Calibri" panose="020F0502020204030204" pitchFamily="34" charset="0"/>
              </a:rPr>
            </a:br>
            <a:endParaRPr kumimoji="0" lang="en-US" altLang="en-US" sz="1800" b="0" i="0" u="none" strike="noStrike" cap="none" normalizeH="0" baseline="0" dirty="0">
              <a:ln>
                <a:noFill/>
              </a:ln>
              <a:solidFill>
                <a:schemeClr val="tx1"/>
              </a:solidFill>
              <a:effectLst/>
              <a:latin typeface="Calibri" panose="020F0502020204030204" pitchFamily="34" charset="0"/>
            </a:endParaRPr>
          </a:p>
        </p:txBody>
      </p:sp>
      <p:sp>
        <p:nvSpPr>
          <p:cNvPr id="9" name="Rectangle 3">
            <a:extLst>
              <a:ext uri="{FF2B5EF4-FFF2-40B4-BE49-F238E27FC236}">
                <a16:creationId xmlns:a16="http://schemas.microsoft.com/office/drawing/2014/main" id="{40E836D7-801D-AF4F-B255-31955818AB91}"/>
              </a:ext>
            </a:extLst>
          </p:cNvPr>
          <p:cNvSpPr>
            <a:spLocks noChangeArrowheads="1"/>
          </p:cNvSpPr>
          <p:nvPr/>
        </p:nvSpPr>
        <p:spPr bwMode="auto">
          <a:xfrm>
            <a:off x="928688" y="317568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Calibri" panose="020F0502020204030204" pitchFamily="34" charset="0"/>
              </a:rPr>
            </a:br>
            <a:endParaRPr kumimoji="0" lang="en-US" altLang="en-US" sz="1800" b="0" i="0" u="none" strike="noStrike" cap="none" normalizeH="0" baseline="0" dirty="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35653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9426-7265-BDDF-8ED7-C805FCC83680}"/>
              </a:ext>
            </a:extLst>
          </p:cNvPr>
          <p:cNvSpPr>
            <a:spLocks noGrp="1"/>
          </p:cNvSpPr>
          <p:nvPr>
            <p:ph type="title"/>
          </p:nvPr>
        </p:nvSpPr>
        <p:spPr/>
        <p:txBody>
          <a:bodyPr/>
          <a:lstStyle/>
          <a:p>
            <a:r>
              <a:rPr lang="en-US" b="1" dirty="0">
                <a:solidFill>
                  <a:schemeClr val="tx1"/>
                </a:solidFill>
              </a:rPr>
              <a:t>Weight Management</a:t>
            </a:r>
          </a:p>
        </p:txBody>
      </p:sp>
      <p:graphicFrame>
        <p:nvGraphicFramePr>
          <p:cNvPr id="5" name="Content Placeholder 4">
            <a:extLst>
              <a:ext uri="{FF2B5EF4-FFF2-40B4-BE49-F238E27FC236}">
                <a16:creationId xmlns:a16="http://schemas.microsoft.com/office/drawing/2014/main" id="{C613A88C-42FA-FE99-499B-63A84CF63B66}"/>
              </a:ext>
            </a:extLst>
          </p:cNvPr>
          <p:cNvGraphicFramePr>
            <a:graphicFrameLocks noGrp="1"/>
          </p:cNvGraphicFramePr>
          <p:nvPr>
            <p:ph idx="1"/>
            <p:extLst>
              <p:ext uri="{D42A27DB-BD31-4B8C-83A1-F6EECF244321}">
                <p14:modId xmlns:p14="http://schemas.microsoft.com/office/powerpoint/2010/main" val="918336712"/>
              </p:ext>
            </p:extLst>
          </p:nvPr>
        </p:nvGraphicFramePr>
        <p:xfrm>
          <a:off x="1191801" y="1849347"/>
          <a:ext cx="9963561" cy="4320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5C1077D-D742-0ADB-FF78-C5ABF3ECE5A1}"/>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8. Obesity and weight management for the prevention and treatment of type 2 diabetes: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1):S145-S157.</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00489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3526-0257-0A2D-B788-4A50AB60A452}"/>
              </a:ext>
            </a:extLst>
          </p:cNvPr>
          <p:cNvSpPr>
            <a:spLocks noGrp="1"/>
          </p:cNvSpPr>
          <p:nvPr>
            <p:ph type="title"/>
          </p:nvPr>
        </p:nvSpPr>
        <p:spPr/>
        <p:txBody>
          <a:bodyPr/>
          <a:lstStyle/>
          <a:p>
            <a:r>
              <a:rPr lang="en-US" b="1" dirty="0">
                <a:solidFill>
                  <a:schemeClr val="tx1"/>
                </a:solidFill>
              </a:rPr>
              <a:t>Options for Weight Loss</a:t>
            </a:r>
          </a:p>
        </p:txBody>
      </p:sp>
      <p:graphicFrame>
        <p:nvGraphicFramePr>
          <p:cNvPr id="5" name="Content Placeholder 4">
            <a:extLst>
              <a:ext uri="{FF2B5EF4-FFF2-40B4-BE49-F238E27FC236}">
                <a16:creationId xmlns:a16="http://schemas.microsoft.com/office/drawing/2014/main" id="{CBBED325-763C-6C86-48B8-4CA5BF1846B9}"/>
              </a:ext>
            </a:extLst>
          </p:cNvPr>
          <p:cNvGraphicFramePr>
            <a:graphicFrameLocks noGrp="1"/>
          </p:cNvGraphicFramePr>
          <p:nvPr>
            <p:ph idx="1"/>
            <p:extLst>
              <p:ext uri="{D42A27DB-BD31-4B8C-83A1-F6EECF244321}">
                <p14:modId xmlns:p14="http://schemas.microsoft.com/office/powerpoint/2010/main" val="3888124311"/>
              </p:ext>
            </p:extLst>
          </p:nvPr>
        </p:nvGraphicFramePr>
        <p:xfrm>
          <a:off x="1196939" y="1828800"/>
          <a:ext cx="9958742" cy="4335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C22956B-9A42-75E9-1774-DDA8E56BD807}"/>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8. Obesity and weight management for the prevention and treatment of type 2 diabetes: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1):S145-S157.</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89497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893E33-FC3E-2170-67BC-D35F288A8F99}"/>
              </a:ext>
            </a:extLst>
          </p:cNvPr>
          <p:cNvSpPr>
            <a:spLocks noGrp="1"/>
          </p:cNvSpPr>
          <p:nvPr>
            <p:ph type="title"/>
          </p:nvPr>
        </p:nvSpPr>
        <p:spPr/>
        <p:txBody>
          <a:bodyPr>
            <a:normAutofit/>
          </a:bodyPr>
          <a:lstStyle/>
          <a:p>
            <a:pPr algn="ctr"/>
            <a:r>
              <a:rPr lang="en-US" sz="5600" b="1" dirty="0"/>
              <a:t>…and intensification or prioritization remains important with pharmacologic approaches for glycemic management.</a:t>
            </a:r>
          </a:p>
        </p:txBody>
      </p:sp>
      <p:sp>
        <p:nvSpPr>
          <p:cNvPr id="5" name="Text Placeholder 4">
            <a:extLst>
              <a:ext uri="{FF2B5EF4-FFF2-40B4-BE49-F238E27FC236}">
                <a16:creationId xmlns:a16="http://schemas.microsoft.com/office/drawing/2014/main" id="{18B5A91A-634C-0E6B-4E22-F94DB7555D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6739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3683-2D6E-5159-69AB-61A886606087}"/>
              </a:ext>
            </a:extLst>
          </p:cNvPr>
          <p:cNvSpPr>
            <a:spLocks noGrp="1"/>
          </p:cNvSpPr>
          <p:nvPr>
            <p:ph type="title"/>
          </p:nvPr>
        </p:nvSpPr>
        <p:spPr/>
        <p:txBody>
          <a:bodyPr/>
          <a:lstStyle/>
          <a:p>
            <a:r>
              <a:rPr lang="en-US" b="1" dirty="0">
                <a:solidFill>
                  <a:schemeClr val="tx1"/>
                </a:solidFill>
              </a:rPr>
              <a:t>Management of T2D</a:t>
            </a:r>
          </a:p>
        </p:txBody>
      </p:sp>
      <p:graphicFrame>
        <p:nvGraphicFramePr>
          <p:cNvPr id="4" name="Content Placeholder 3">
            <a:extLst>
              <a:ext uri="{FF2B5EF4-FFF2-40B4-BE49-F238E27FC236}">
                <a16:creationId xmlns:a16="http://schemas.microsoft.com/office/drawing/2014/main" id="{EC59D97F-CB27-510D-5B83-F5E6DD8B7F7C}"/>
              </a:ext>
            </a:extLst>
          </p:cNvPr>
          <p:cNvGraphicFramePr>
            <a:graphicFrameLocks noGrp="1"/>
          </p:cNvGraphicFramePr>
          <p:nvPr>
            <p:ph idx="1"/>
            <p:extLst>
              <p:ext uri="{D42A27DB-BD31-4B8C-83A1-F6EECF244321}">
                <p14:modId xmlns:p14="http://schemas.microsoft.com/office/powerpoint/2010/main" val="1506767495"/>
              </p:ext>
            </p:extLst>
          </p:nvPr>
        </p:nvGraphicFramePr>
        <p:xfrm>
          <a:off x="1191802" y="1815881"/>
          <a:ext cx="9963878" cy="4379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id="{B2DF7FE4-A41C-BCAD-5B71-E002D34A0330}"/>
              </a:ext>
            </a:extLst>
          </p:cNvPr>
          <p:cNvGraphicFramePr/>
          <p:nvPr>
            <p:extLst>
              <p:ext uri="{D42A27DB-BD31-4B8C-83A1-F6EECF244321}">
                <p14:modId xmlns:p14="http://schemas.microsoft.com/office/powerpoint/2010/main" val="1629501216"/>
              </p:ext>
            </p:extLst>
          </p:nvPr>
        </p:nvGraphicFramePr>
        <p:xfrm>
          <a:off x="9353194" y="365125"/>
          <a:ext cx="2000606" cy="12016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76E9F79A-176C-62D2-3AE1-E6C92D19C21F}"/>
              </a:ext>
            </a:extLst>
          </p:cNvPr>
          <p:cNvSpPr txBox="1"/>
          <p:nvPr/>
        </p:nvSpPr>
        <p:spPr>
          <a:xfrm>
            <a:off x="16328" y="6334780"/>
            <a:ext cx="1217567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9. Pharmacologic approaches to glycemic management: Standards of Care in Diabetes – 2024. </a:t>
            </a:r>
            <a:r>
              <a:rPr lang="en-US" sz="1400" dirty="0">
                <a:solidFill>
                  <a:schemeClr val="bg1"/>
                </a:solidFill>
                <a:latin typeface="Calibri" panose="020F0502020204030204" pitchFamily="34" charset="0"/>
                <a:cs typeface="Calibri" panose="020F0502020204030204" pitchFamily="34" charset="0"/>
                <a:sym typeface="Calibri"/>
              </a:rPr>
              <a:t>Diabetes Care. 2024;47(Suppl 1):S158-S178.</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400496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46CC-8E14-4DF9-B6D4-53C01BE681D7}"/>
              </a:ext>
            </a:extLst>
          </p:cNvPr>
          <p:cNvSpPr>
            <a:spLocks noGrp="1"/>
          </p:cNvSpPr>
          <p:nvPr>
            <p:ph type="title"/>
          </p:nvPr>
        </p:nvSpPr>
        <p:spPr/>
        <p:txBody>
          <a:bodyPr>
            <a:normAutofit/>
          </a:bodyPr>
          <a:lstStyle/>
          <a:p>
            <a:r>
              <a:rPr lang="en-US" b="1" dirty="0">
                <a:solidFill>
                  <a:schemeClr val="tx1"/>
                </a:solidFill>
              </a:rPr>
              <a:t>Scenario #2</a:t>
            </a:r>
          </a:p>
        </p:txBody>
      </p:sp>
      <p:sp>
        <p:nvSpPr>
          <p:cNvPr id="3" name="Content Placeholder 2">
            <a:extLst>
              <a:ext uri="{FF2B5EF4-FFF2-40B4-BE49-F238E27FC236}">
                <a16:creationId xmlns:a16="http://schemas.microsoft.com/office/drawing/2014/main" id="{965E436B-DF73-44EB-9367-176A61313756}"/>
              </a:ext>
            </a:extLst>
          </p:cNvPr>
          <p:cNvSpPr>
            <a:spLocks noGrp="1"/>
          </p:cNvSpPr>
          <p:nvPr>
            <p:ph idx="1"/>
          </p:nvPr>
        </p:nvSpPr>
        <p:spPr/>
        <p:txBody>
          <a:bodyPr>
            <a:normAutofit/>
          </a:bodyPr>
          <a:lstStyle/>
          <a:p>
            <a:r>
              <a:rPr lang="en-US" sz="2800" dirty="0">
                <a:solidFill>
                  <a:schemeClr val="tx1"/>
                </a:solidFill>
              </a:rPr>
              <a:t>A 45-year-old non-Hispanic black woman with Stage 4 CKD (eGFR 25 mL/min/1.73m</a:t>
            </a:r>
            <a:r>
              <a:rPr lang="en-US" sz="2800" baseline="30000" dirty="0">
                <a:solidFill>
                  <a:schemeClr val="tx1"/>
                </a:solidFill>
              </a:rPr>
              <a:t>2</a:t>
            </a:r>
            <a:r>
              <a:rPr lang="en-US" sz="2800" dirty="0">
                <a:solidFill>
                  <a:schemeClr val="tx1"/>
                </a:solidFill>
              </a:rPr>
              <a:t>) presents to the primary care office for follow-up on glycemic management. Her medical history includes HTN and T2D. Medications include metformin, hydrochlorothiazide, and losartan. Today’s BP measurement is 128/78 mm Hg (sitting, right arm, adult cuff) and weight has been stable (70 kg). Laboratory values include A1C = 7.1% and UACR = 350 mg/g (unchanged from last year). </a:t>
            </a:r>
          </a:p>
        </p:txBody>
      </p:sp>
    </p:spTree>
    <p:extLst>
      <p:ext uri="{BB962C8B-B14F-4D97-AF65-F5344CB8AC3E}">
        <p14:creationId xmlns:p14="http://schemas.microsoft.com/office/powerpoint/2010/main" val="1517098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07CD-9BE6-660C-4F0D-83E42BE7566C}"/>
              </a:ext>
            </a:extLst>
          </p:cNvPr>
          <p:cNvSpPr>
            <a:spLocks noGrp="1"/>
          </p:cNvSpPr>
          <p:nvPr>
            <p:ph type="title"/>
          </p:nvPr>
        </p:nvSpPr>
        <p:spPr/>
        <p:txBody>
          <a:bodyPr>
            <a:noAutofit/>
          </a:bodyPr>
          <a:lstStyle/>
          <a:p>
            <a:r>
              <a:rPr lang="en-US" sz="4400" b="1" dirty="0">
                <a:solidFill>
                  <a:schemeClr val="tx1"/>
                </a:solidFill>
              </a:rPr>
              <a:t>SAQ #2: Which medication would be the most appropriate option to initiate today?</a:t>
            </a:r>
          </a:p>
        </p:txBody>
      </p:sp>
      <p:sp>
        <p:nvSpPr>
          <p:cNvPr id="3" name="Content Placeholder 2">
            <a:extLst>
              <a:ext uri="{FF2B5EF4-FFF2-40B4-BE49-F238E27FC236}">
                <a16:creationId xmlns:a16="http://schemas.microsoft.com/office/drawing/2014/main" id="{9ABDF7DC-69AD-BD8A-8C33-1335B96DAD6B}"/>
              </a:ext>
            </a:extLst>
          </p:cNvPr>
          <p:cNvSpPr>
            <a:spLocks noGrp="1"/>
          </p:cNvSpPr>
          <p:nvPr>
            <p:ph idx="1"/>
          </p:nvPr>
        </p:nvSpPr>
        <p:spPr/>
        <p:txBody>
          <a:bodyPr>
            <a:normAutofit/>
          </a:bodyPr>
          <a:lstStyle/>
          <a:p>
            <a:pPr marL="806958" lvl="1" indent="-514350">
              <a:buFont typeface="+mj-lt"/>
              <a:buAutoNum type="alphaUcPeriod"/>
            </a:pPr>
            <a:r>
              <a:rPr lang="en-US" sz="2800" dirty="0">
                <a:solidFill>
                  <a:schemeClr val="tx1"/>
                </a:solidFill>
              </a:rPr>
              <a:t>Dapagliflozin 10 mg by mouth in the morning</a:t>
            </a:r>
          </a:p>
          <a:p>
            <a:pPr marL="806958" lvl="1" indent="-514350">
              <a:buFont typeface="+mj-lt"/>
              <a:buAutoNum type="alphaUcPeriod"/>
            </a:pPr>
            <a:r>
              <a:rPr lang="en-US" sz="2800" dirty="0">
                <a:solidFill>
                  <a:schemeClr val="tx1"/>
                </a:solidFill>
              </a:rPr>
              <a:t>Dulaglutide 0.75 mg subcutaneously every Tuesday</a:t>
            </a:r>
          </a:p>
          <a:p>
            <a:pPr marL="806958" lvl="1" indent="-514350">
              <a:buFont typeface="+mj-lt"/>
              <a:buAutoNum type="alphaUcPeriod"/>
            </a:pPr>
            <a:r>
              <a:rPr lang="en-US" sz="2800" dirty="0">
                <a:solidFill>
                  <a:schemeClr val="tx1"/>
                </a:solidFill>
              </a:rPr>
              <a:t>Sitagliptin 100 mg by mouth in the morning</a:t>
            </a:r>
          </a:p>
          <a:p>
            <a:pPr marL="806958" lvl="1" indent="-514350">
              <a:buFont typeface="+mj-lt"/>
              <a:buAutoNum type="alphaUcPeriod"/>
            </a:pPr>
            <a:r>
              <a:rPr lang="en-US" sz="2800" dirty="0">
                <a:solidFill>
                  <a:schemeClr val="tx1"/>
                </a:solidFill>
              </a:rPr>
              <a:t>Tirzepatide 2.5 mg subcutaneously every Tuesday</a:t>
            </a:r>
          </a:p>
        </p:txBody>
      </p:sp>
      <p:pic>
        <p:nvPicPr>
          <p:cNvPr id="4" name="Picture 2" descr="Zoom Functions for Your Students - Learn to Flourish">
            <a:extLst>
              <a:ext uri="{FF2B5EF4-FFF2-40B4-BE49-F238E27FC236}">
                <a16:creationId xmlns:a16="http://schemas.microsoft.com/office/drawing/2014/main" id="{95CFBB4A-7168-4C8B-DD65-42D9AC392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96106"/>
            <a:ext cx="1265880" cy="79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679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3683-2D6E-5159-69AB-61A886606087}"/>
              </a:ext>
            </a:extLst>
          </p:cNvPr>
          <p:cNvSpPr>
            <a:spLocks noGrp="1"/>
          </p:cNvSpPr>
          <p:nvPr>
            <p:ph type="title"/>
          </p:nvPr>
        </p:nvSpPr>
        <p:spPr/>
        <p:txBody>
          <a:bodyPr/>
          <a:lstStyle/>
          <a:p>
            <a:r>
              <a:rPr lang="en-US" b="1" dirty="0">
                <a:solidFill>
                  <a:schemeClr val="tx1"/>
                </a:solidFill>
              </a:rPr>
              <a:t>Cardiorenal Risk Reduction</a:t>
            </a:r>
          </a:p>
        </p:txBody>
      </p:sp>
      <p:graphicFrame>
        <p:nvGraphicFramePr>
          <p:cNvPr id="4" name="Content Placeholder 3">
            <a:extLst>
              <a:ext uri="{FF2B5EF4-FFF2-40B4-BE49-F238E27FC236}">
                <a16:creationId xmlns:a16="http://schemas.microsoft.com/office/drawing/2014/main" id="{EC59D97F-CB27-510D-5B83-F5E6DD8B7F7C}"/>
              </a:ext>
            </a:extLst>
          </p:cNvPr>
          <p:cNvGraphicFramePr>
            <a:graphicFrameLocks noGrp="1"/>
          </p:cNvGraphicFramePr>
          <p:nvPr>
            <p:ph idx="1"/>
            <p:extLst>
              <p:ext uri="{D42A27DB-BD31-4B8C-83A1-F6EECF244321}">
                <p14:modId xmlns:p14="http://schemas.microsoft.com/office/powerpoint/2010/main" val="1464423644"/>
              </p:ext>
            </p:extLst>
          </p:nvPr>
        </p:nvGraphicFramePr>
        <p:xfrm>
          <a:off x="1171254" y="1815882"/>
          <a:ext cx="9984426" cy="4405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E2944A9F-226F-B5A8-6579-47DDA61F6A7E}"/>
              </a:ext>
            </a:extLst>
          </p:cNvPr>
          <p:cNvSpPr/>
          <p:nvPr/>
        </p:nvSpPr>
        <p:spPr>
          <a:xfrm>
            <a:off x="7859997" y="2030562"/>
            <a:ext cx="3160749" cy="8522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Calibri" panose="020F0502020204030204" pitchFamily="34" charset="0"/>
                <a:cs typeface="Calibri" panose="020F0502020204030204" pitchFamily="34" charset="0"/>
              </a:rPr>
              <a:t>CVD (MI, stroke, any revascularization procedure); other conditions (TIA, unstable angina, amputation, symptomatic or asymptomatic CAD)</a:t>
            </a:r>
          </a:p>
        </p:txBody>
      </p:sp>
      <p:sp>
        <p:nvSpPr>
          <p:cNvPr id="5" name="Flowchart: Connector 4">
            <a:extLst>
              <a:ext uri="{FF2B5EF4-FFF2-40B4-BE49-F238E27FC236}">
                <a16:creationId xmlns:a16="http://schemas.microsoft.com/office/drawing/2014/main" id="{B692AFFF-8795-D221-2B68-BAFA744E1D62}"/>
              </a:ext>
            </a:extLst>
          </p:cNvPr>
          <p:cNvSpPr/>
          <p:nvPr/>
        </p:nvSpPr>
        <p:spPr>
          <a:xfrm>
            <a:off x="5471588" y="4439919"/>
            <a:ext cx="1383758" cy="74427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Either/or</a:t>
            </a:r>
          </a:p>
        </p:txBody>
      </p:sp>
      <p:graphicFrame>
        <p:nvGraphicFramePr>
          <p:cNvPr id="6" name="Diagram 5">
            <a:extLst>
              <a:ext uri="{FF2B5EF4-FFF2-40B4-BE49-F238E27FC236}">
                <a16:creationId xmlns:a16="http://schemas.microsoft.com/office/drawing/2014/main" id="{544EDF9C-E646-0D3A-1B0B-0A54B6E91D44}"/>
              </a:ext>
            </a:extLst>
          </p:cNvPr>
          <p:cNvGraphicFramePr/>
          <p:nvPr>
            <p:extLst>
              <p:ext uri="{D42A27DB-BD31-4B8C-83A1-F6EECF244321}">
                <p14:modId xmlns:p14="http://schemas.microsoft.com/office/powerpoint/2010/main" val="2161097920"/>
              </p:ext>
            </p:extLst>
          </p:nvPr>
        </p:nvGraphicFramePr>
        <p:xfrm>
          <a:off x="9353194" y="365125"/>
          <a:ext cx="2000606" cy="12016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04EAF16D-664B-1632-D86B-C9850FDBB58E}"/>
              </a:ext>
            </a:extLst>
          </p:cNvPr>
          <p:cNvSpPr txBox="1"/>
          <p:nvPr/>
        </p:nvSpPr>
        <p:spPr>
          <a:xfrm>
            <a:off x="16328" y="6334780"/>
            <a:ext cx="1217567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9. Pharmacologic approaches to glycemic management: Standards of Care in Diabetes – 2024. </a:t>
            </a:r>
            <a:r>
              <a:rPr lang="en-US" sz="1400" dirty="0">
                <a:solidFill>
                  <a:schemeClr val="bg1"/>
                </a:solidFill>
                <a:latin typeface="Calibri" panose="020F0502020204030204" pitchFamily="34" charset="0"/>
                <a:cs typeface="Calibri" panose="020F0502020204030204" pitchFamily="34" charset="0"/>
                <a:sym typeface="Calibri"/>
              </a:rPr>
              <a:t>Diabetes Care. 2024;47(Suppl 1):S158-S178.</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34783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3683-2D6E-5159-69AB-61A886606087}"/>
              </a:ext>
            </a:extLst>
          </p:cNvPr>
          <p:cNvSpPr>
            <a:spLocks noGrp="1"/>
          </p:cNvSpPr>
          <p:nvPr>
            <p:ph type="title"/>
          </p:nvPr>
        </p:nvSpPr>
        <p:spPr/>
        <p:txBody>
          <a:bodyPr/>
          <a:lstStyle/>
          <a:p>
            <a:r>
              <a:rPr lang="en-US" b="1" dirty="0">
                <a:solidFill>
                  <a:schemeClr val="tx1"/>
                </a:solidFill>
              </a:rPr>
              <a:t>Cardiorenal Risk Reduction</a:t>
            </a:r>
          </a:p>
        </p:txBody>
      </p:sp>
      <p:graphicFrame>
        <p:nvGraphicFramePr>
          <p:cNvPr id="4" name="Content Placeholder 3">
            <a:extLst>
              <a:ext uri="{FF2B5EF4-FFF2-40B4-BE49-F238E27FC236}">
                <a16:creationId xmlns:a16="http://schemas.microsoft.com/office/drawing/2014/main" id="{EC59D97F-CB27-510D-5B83-F5E6DD8B7F7C}"/>
              </a:ext>
            </a:extLst>
          </p:cNvPr>
          <p:cNvGraphicFramePr>
            <a:graphicFrameLocks noGrp="1"/>
          </p:cNvGraphicFramePr>
          <p:nvPr>
            <p:ph idx="1"/>
            <p:extLst>
              <p:ext uri="{D42A27DB-BD31-4B8C-83A1-F6EECF244321}">
                <p14:modId xmlns:p14="http://schemas.microsoft.com/office/powerpoint/2010/main" val="970493898"/>
              </p:ext>
            </p:extLst>
          </p:nvPr>
        </p:nvGraphicFramePr>
        <p:xfrm>
          <a:off x="1150482" y="1815882"/>
          <a:ext cx="10005197" cy="434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E2944A9F-226F-B5A8-6579-47DDA61F6A7E}"/>
              </a:ext>
            </a:extLst>
          </p:cNvPr>
          <p:cNvSpPr/>
          <p:nvPr/>
        </p:nvSpPr>
        <p:spPr>
          <a:xfrm>
            <a:off x="7839671" y="2004877"/>
            <a:ext cx="3160749" cy="8522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dirty="0">
                <a:latin typeface="Calibri" panose="020F0502020204030204" pitchFamily="34" charset="0"/>
                <a:cs typeface="Calibri" panose="020F0502020204030204" pitchFamily="34" charset="0"/>
              </a:rPr>
              <a:t>≥ 55 years of age with ≥ 2 risk factors (obesity, HTN, smoking, dyslipidemia, or albuminuria)</a:t>
            </a:r>
          </a:p>
        </p:txBody>
      </p:sp>
      <p:graphicFrame>
        <p:nvGraphicFramePr>
          <p:cNvPr id="6" name="Diagram 5">
            <a:extLst>
              <a:ext uri="{FF2B5EF4-FFF2-40B4-BE49-F238E27FC236}">
                <a16:creationId xmlns:a16="http://schemas.microsoft.com/office/drawing/2014/main" id="{0F017023-9F8E-71C6-F93D-DD7DFE0F2827}"/>
              </a:ext>
            </a:extLst>
          </p:cNvPr>
          <p:cNvGraphicFramePr/>
          <p:nvPr>
            <p:extLst>
              <p:ext uri="{D42A27DB-BD31-4B8C-83A1-F6EECF244321}">
                <p14:modId xmlns:p14="http://schemas.microsoft.com/office/powerpoint/2010/main" val="2161097920"/>
              </p:ext>
            </p:extLst>
          </p:nvPr>
        </p:nvGraphicFramePr>
        <p:xfrm>
          <a:off x="9353194" y="365125"/>
          <a:ext cx="2000606" cy="12016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BF378615-43BA-6AC5-B0A2-497F173B09CA}"/>
              </a:ext>
            </a:extLst>
          </p:cNvPr>
          <p:cNvSpPr txBox="1"/>
          <p:nvPr/>
        </p:nvSpPr>
        <p:spPr>
          <a:xfrm>
            <a:off x="16328" y="6334780"/>
            <a:ext cx="1217567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9. Pharmacologic approaches to glycemic management: Standards of Care in Diabetes – 2024. </a:t>
            </a:r>
            <a:r>
              <a:rPr lang="en-US" sz="1400" dirty="0">
                <a:solidFill>
                  <a:schemeClr val="bg1"/>
                </a:solidFill>
                <a:latin typeface="Calibri" panose="020F0502020204030204" pitchFamily="34" charset="0"/>
                <a:cs typeface="Calibri" panose="020F0502020204030204" pitchFamily="34" charset="0"/>
                <a:sym typeface="Calibri"/>
              </a:rPr>
              <a:t>Diabetes Care. 2024;47(Suppl 1):S158-S178.</a:t>
            </a:r>
            <a:endParaRPr lang="en-US" sz="1400" dirty="0">
              <a:solidFill>
                <a:schemeClr val="bg1"/>
              </a:solidFill>
              <a:latin typeface="Calibri" panose="020F0502020204030204" pitchFamily="34" charset="0"/>
            </a:endParaRPr>
          </a:p>
        </p:txBody>
      </p:sp>
      <p:sp>
        <p:nvSpPr>
          <p:cNvPr id="9" name="Flowchart: Connector 8">
            <a:extLst>
              <a:ext uri="{FF2B5EF4-FFF2-40B4-BE49-F238E27FC236}">
                <a16:creationId xmlns:a16="http://schemas.microsoft.com/office/drawing/2014/main" id="{CA057DE0-996F-4A33-2C20-70B4BA76BD06}"/>
              </a:ext>
            </a:extLst>
          </p:cNvPr>
          <p:cNvSpPr/>
          <p:nvPr/>
        </p:nvSpPr>
        <p:spPr>
          <a:xfrm>
            <a:off x="5471588" y="4439919"/>
            <a:ext cx="1383758" cy="74427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Either/or</a:t>
            </a:r>
          </a:p>
        </p:txBody>
      </p:sp>
    </p:spTree>
    <p:extLst>
      <p:ext uri="{BB962C8B-B14F-4D97-AF65-F5344CB8AC3E}">
        <p14:creationId xmlns:p14="http://schemas.microsoft.com/office/powerpoint/2010/main" val="2180500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3683-2D6E-5159-69AB-61A886606087}"/>
              </a:ext>
            </a:extLst>
          </p:cNvPr>
          <p:cNvSpPr>
            <a:spLocks noGrp="1"/>
          </p:cNvSpPr>
          <p:nvPr>
            <p:ph type="title"/>
          </p:nvPr>
        </p:nvSpPr>
        <p:spPr/>
        <p:txBody>
          <a:bodyPr/>
          <a:lstStyle/>
          <a:p>
            <a:r>
              <a:rPr lang="en-US" b="1" dirty="0">
                <a:solidFill>
                  <a:schemeClr val="tx1"/>
                </a:solidFill>
              </a:rPr>
              <a:t>Cardiorenal Risk Reduction</a:t>
            </a:r>
          </a:p>
        </p:txBody>
      </p:sp>
      <p:graphicFrame>
        <p:nvGraphicFramePr>
          <p:cNvPr id="4" name="Content Placeholder 3">
            <a:extLst>
              <a:ext uri="{FF2B5EF4-FFF2-40B4-BE49-F238E27FC236}">
                <a16:creationId xmlns:a16="http://schemas.microsoft.com/office/drawing/2014/main" id="{EC59D97F-CB27-510D-5B83-F5E6DD8B7F7C}"/>
              </a:ext>
            </a:extLst>
          </p:cNvPr>
          <p:cNvGraphicFramePr>
            <a:graphicFrameLocks noGrp="1"/>
          </p:cNvGraphicFramePr>
          <p:nvPr>
            <p:ph idx="1"/>
            <p:extLst>
              <p:ext uri="{D42A27DB-BD31-4B8C-83A1-F6EECF244321}">
                <p14:modId xmlns:p14="http://schemas.microsoft.com/office/powerpoint/2010/main" val="2439865403"/>
              </p:ext>
            </p:extLst>
          </p:nvPr>
        </p:nvGraphicFramePr>
        <p:xfrm>
          <a:off x="1097280" y="1815882"/>
          <a:ext cx="10058400" cy="438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E2944A9F-226F-B5A8-6579-47DDA61F6A7E}"/>
              </a:ext>
            </a:extLst>
          </p:cNvPr>
          <p:cNvSpPr/>
          <p:nvPr/>
        </p:nvSpPr>
        <p:spPr>
          <a:xfrm>
            <a:off x="7885904" y="2010014"/>
            <a:ext cx="3160749" cy="8522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dirty="0">
                <a:latin typeface="Calibri" panose="020F0502020204030204" pitchFamily="34" charset="0"/>
                <a:cs typeface="Calibri" panose="020F0502020204030204" pitchFamily="34" charset="0"/>
              </a:rPr>
              <a:t>Current or prior symptoms of HF with documented HFrEF or HFpEF</a:t>
            </a:r>
          </a:p>
        </p:txBody>
      </p:sp>
      <p:graphicFrame>
        <p:nvGraphicFramePr>
          <p:cNvPr id="6" name="Diagram 5">
            <a:extLst>
              <a:ext uri="{FF2B5EF4-FFF2-40B4-BE49-F238E27FC236}">
                <a16:creationId xmlns:a16="http://schemas.microsoft.com/office/drawing/2014/main" id="{69E0B346-5374-170F-D569-38193D68B965}"/>
              </a:ext>
            </a:extLst>
          </p:cNvPr>
          <p:cNvGraphicFramePr/>
          <p:nvPr>
            <p:extLst>
              <p:ext uri="{D42A27DB-BD31-4B8C-83A1-F6EECF244321}">
                <p14:modId xmlns:p14="http://schemas.microsoft.com/office/powerpoint/2010/main" val="2161097920"/>
              </p:ext>
            </p:extLst>
          </p:nvPr>
        </p:nvGraphicFramePr>
        <p:xfrm>
          <a:off x="9353194" y="365125"/>
          <a:ext cx="2000606" cy="12016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73ACB51C-C72D-439C-9159-14856A380D7C}"/>
              </a:ext>
            </a:extLst>
          </p:cNvPr>
          <p:cNvSpPr txBox="1"/>
          <p:nvPr/>
        </p:nvSpPr>
        <p:spPr>
          <a:xfrm>
            <a:off x="16328" y="6334780"/>
            <a:ext cx="1217567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9. Pharmacologic approaches to glycemic management: Standards of Care in Diabetes – 2024. </a:t>
            </a:r>
            <a:r>
              <a:rPr lang="en-US" sz="1400" dirty="0">
                <a:solidFill>
                  <a:schemeClr val="bg1"/>
                </a:solidFill>
                <a:latin typeface="Calibri" panose="020F0502020204030204" pitchFamily="34" charset="0"/>
                <a:cs typeface="Calibri" panose="020F0502020204030204" pitchFamily="34" charset="0"/>
                <a:sym typeface="Calibri"/>
              </a:rPr>
              <a:t>Diabetes Care. 2024;47(Suppl 1):S158-S178.</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22617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3683-2D6E-5159-69AB-61A886606087}"/>
              </a:ext>
            </a:extLst>
          </p:cNvPr>
          <p:cNvSpPr>
            <a:spLocks noGrp="1"/>
          </p:cNvSpPr>
          <p:nvPr>
            <p:ph type="title"/>
          </p:nvPr>
        </p:nvSpPr>
        <p:spPr/>
        <p:txBody>
          <a:bodyPr/>
          <a:lstStyle/>
          <a:p>
            <a:r>
              <a:rPr lang="en-US" b="1" dirty="0">
                <a:solidFill>
                  <a:schemeClr val="tx1"/>
                </a:solidFill>
              </a:rPr>
              <a:t>Cardiorenal Risk Reduction</a:t>
            </a:r>
          </a:p>
        </p:txBody>
      </p:sp>
      <p:graphicFrame>
        <p:nvGraphicFramePr>
          <p:cNvPr id="4" name="Content Placeholder 3">
            <a:extLst>
              <a:ext uri="{FF2B5EF4-FFF2-40B4-BE49-F238E27FC236}">
                <a16:creationId xmlns:a16="http://schemas.microsoft.com/office/drawing/2014/main" id="{EC59D97F-CB27-510D-5B83-F5E6DD8B7F7C}"/>
              </a:ext>
            </a:extLst>
          </p:cNvPr>
          <p:cNvGraphicFramePr>
            <a:graphicFrameLocks noGrp="1"/>
          </p:cNvGraphicFramePr>
          <p:nvPr>
            <p:ph idx="1"/>
            <p:extLst>
              <p:ext uri="{D42A27DB-BD31-4B8C-83A1-F6EECF244321}">
                <p14:modId xmlns:p14="http://schemas.microsoft.com/office/powerpoint/2010/main" val="600954313"/>
              </p:ext>
            </p:extLst>
          </p:nvPr>
        </p:nvGraphicFramePr>
        <p:xfrm>
          <a:off x="1155843" y="1815881"/>
          <a:ext cx="9999838" cy="4348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E2944A9F-226F-B5A8-6579-47DDA61F6A7E}"/>
              </a:ext>
            </a:extLst>
          </p:cNvPr>
          <p:cNvSpPr/>
          <p:nvPr/>
        </p:nvSpPr>
        <p:spPr>
          <a:xfrm>
            <a:off x="8455631" y="1856977"/>
            <a:ext cx="2580526" cy="7324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dirty="0">
                <a:latin typeface="Calibri" panose="020F0502020204030204" pitchFamily="34" charset="0"/>
                <a:cs typeface="Calibri" panose="020F0502020204030204" pitchFamily="34" charset="0"/>
              </a:rPr>
              <a:t>eGFR &lt; 60 mL/min/1.73 m</a:t>
            </a:r>
            <a:r>
              <a:rPr lang="en-US" sz="1500" baseline="30000" dirty="0">
                <a:latin typeface="Calibri" panose="020F0502020204030204" pitchFamily="34" charset="0"/>
                <a:cs typeface="Calibri" panose="020F0502020204030204" pitchFamily="34" charset="0"/>
              </a:rPr>
              <a:t>2</a:t>
            </a:r>
            <a:r>
              <a:rPr lang="en-US" sz="1500" dirty="0">
                <a:latin typeface="Calibri" panose="020F0502020204030204" pitchFamily="34" charset="0"/>
                <a:cs typeface="Calibri" panose="020F0502020204030204" pitchFamily="34" charset="0"/>
              </a:rPr>
              <a:t> OR albuminuria (ACR ≥ 30 mg/g)</a:t>
            </a:r>
          </a:p>
        </p:txBody>
      </p:sp>
      <p:sp>
        <p:nvSpPr>
          <p:cNvPr id="5" name="Flowchart: Connector 4">
            <a:extLst>
              <a:ext uri="{FF2B5EF4-FFF2-40B4-BE49-F238E27FC236}">
                <a16:creationId xmlns:a16="http://schemas.microsoft.com/office/drawing/2014/main" id="{B692AFFF-8795-D221-2B68-BAFA744E1D62}"/>
              </a:ext>
            </a:extLst>
          </p:cNvPr>
          <p:cNvSpPr/>
          <p:nvPr/>
        </p:nvSpPr>
        <p:spPr>
          <a:xfrm>
            <a:off x="5589827" y="4568348"/>
            <a:ext cx="1131870" cy="74427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Or</a:t>
            </a:r>
          </a:p>
        </p:txBody>
      </p:sp>
      <p:graphicFrame>
        <p:nvGraphicFramePr>
          <p:cNvPr id="6" name="Diagram 5">
            <a:extLst>
              <a:ext uri="{FF2B5EF4-FFF2-40B4-BE49-F238E27FC236}">
                <a16:creationId xmlns:a16="http://schemas.microsoft.com/office/drawing/2014/main" id="{B96A95F9-ADFE-06F4-DE91-A890CCAAEE33}"/>
              </a:ext>
            </a:extLst>
          </p:cNvPr>
          <p:cNvGraphicFramePr/>
          <p:nvPr>
            <p:extLst>
              <p:ext uri="{D42A27DB-BD31-4B8C-83A1-F6EECF244321}">
                <p14:modId xmlns:p14="http://schemas.microsoft.com/office/powerpoint/2010/main" val="2161097920"/>
              </p:ext>
            </p:extLst>
          </p:nvPr>
        </p:nvGraphicFramePr>
        <p:xfrm>
          <a:off x="9353194" y="365125"/>
          <a:ext cx="2000606" cy="12016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850AE9CB-C03B-D65D-1029-12F307C7B8D2}"/>
              </a:ext>
            </a:extLst>
          </p:cNvPr>
          <p:cNvSpPr txBox="1"/>
          <p:nvPr/>
        </p:nvSpPr>
        <p:spPr>
          <a:xfrm>
            <a:off x="16328" y="6334780"/>
            <a:ext cx="1217567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9. Pharmacologic approaches to glycemic management: Standards of Care in Diabetes – 2024. </a:t>
            </a:r>
            <a:r>
              <a:rPr lang="en-US" sz="1400" dirty="0">
                <a:solidFill>
                  <a:schemeClr val="bg1"/>
                </a:solidFill>
                <a:latin typeface="Calibri" panose="020F0502020204030204" pitchFamily="34" charset="0"/>
                <a:cs typeface="Calibri" panose="020F0502020204030204" pitchFamily="34" charset="0"/>
                <a:sym typeface="Calibri"/>
              </a:rPr>
              <a:t>Diabetes Care. 2024;47(Suppl 1):S158-S178.</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7298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A6FE-9028-F013-5597-4235EC47F81B}"/>
              </a:ext>
            </a:extLst>
          </p:cNvPr>
          <p:cNvSpPr>
            <a:spLocks noGrp="1"/>
          </p:cNvSpPr>
          <p:nvPr>
            <p:ph type="title"/>
          </p:nvPr>
        </p:nvSpPr>
        <p:spPr/>
        <p:txBody>
          <a:bodyPr>
            <a:normAutofit/>
          </a:bodyPr>
          <a:lstStyle/>
          <a:p>
            <a:r>
              <a:rPr lang="en-US" b="1" dirty="0">
                <a:solidFill>
                  <a:schemeClr val="tx1"/>
                </a:solidFill>
              </a:rPr>
              <a:t>Abbreviations</a:t>
            </a:r>
          </a:p>
        </p:txBody>
      </p:sp>
      <p:sp>
        <p:nvSpPr>
          <p:cNvPr id="3" name="Content Placeholder 2">
            <a:extLst>
              <a:ext uri="{FF2B5EF4-FFF2-40B4-BE49-F238E27FC236}">
                <a16:creationId xmlns:a16="http://schemas.microsoft.com/office/drawing/2014/main" id="{71736AD2-3439-72F2-56BF-3454296BBFC8}"/>
              </a:ext>
            </a:extLst>
          </p:cNvPr>
          <p:cNvSpPr>
            <a:spLocks noGrp="1"/>
          </p:cNvSpPr>
          <p:nvPr>
            <p:ph idx="1"/>
          </p:nvPr>
        </p:nvSpPr>
        <p:spPr>
          <a:xfrm>
            <a:off x="1196938" y="1845734"/>
            <a:ext cx="9958741" cy="4023360"/>
          </a:xfrm>
        </p:spPr>
        <p:txBody>
          <a:bodyPr numCol="2">
            <a:normAutofit fontScale="85000" lnSpcReduction="20000"/>
          </a:bodyPr>
          <a:lstStyle/>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AC/HS	before meals and at bedtime</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ACE	angiotensin converting enzyme</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ARB	angiotensin receptor blocker(s)</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ASCVD	atherosclerotic CVD</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BP	blood pressure</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CAD	coronary artery disease</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CGM	continuous glucose monitor/</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CKD	chronic kidney disease</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CSII	continuous subcutaneous insulin infusion</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CV	cardiovascular</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CVD 	cardiovascular disease</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DSMES	diabetes self-management education and support</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eGFR	estimated glomerular filtration rate</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GAD	glutamic acid decarboxylase</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GIP	glucose-dependent insulinotropic polypeptide</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GLP-1	glucagon-like peptide-1</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HF	heart failure</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HFpEF	heart failure with preserved ejection fraction</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HFrEF	heart failure with reduced ejection fraction</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HTN	hypertension</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IA-2	insulin antigen-2</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LDL 	low-density lipoprotein</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LOE	level of evidence</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MDI 	multiple daily injections</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	myocardial infarction</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MRA	mineralocorticoid receptor antagonist(s)</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NAFLD	nonalcoholic fatty liver disease</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NASH	nonalcoholic steatohepatitis</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PAD	peripheral arterial disease</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PCSK	proprotein convertase subtilisin/</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kexin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PCV	pneumococcal conjugate vaccine</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QID	four times per day</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	receptor agonist(s)</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RSV	respiratory syncytial virus</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SDM	shared decision making</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SDOH	social determinants of health</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SGLT2i	sodium glucose co-transporter-2 inhibitor(s)</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SMART	specific, measurable, attainable, realistic, timely</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T1D	type 1 diabetes</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T2D	type 2 diabetes</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Tdap	diphtheria, tetanus, and acellular pertussis vaccine</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TIA	transient ischemic attach</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TID	three times per day</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UACR	urinary albumin-to-creatinine ratio</a:t>
            </a:r>
          </a:p>
          <a:p>
            <a:pPr marL="0" marR="0" lvl="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ZnT8	zinc transporter 8</a:t>
            </a:r>
          </a:p>
          <a:p>
            <a:pPr marL="0" marR="0" lvl="0" indent="0">
              <a:spcBef>
                <a:spcPts val="0"/>
              </a:spcBef>
              <a:spcAft>
                <a:spcPts val="0"/>
              </a:spcAft>
              <a:buNone/>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sz="1400" dirty="0">
              <a:solidFill>
                <a:schemeClr val="tx1"/>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5020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3683-2D6E-5159-69AB-61A886606087}"/>
              </a:ext>
            </a:extLst>
          </p:cNvPr>
          <p:cNvSpPr>
            <a:spLocks noGrp="1"/>
          </p:cNvSpPr>
          <p:nvPr>
            <p:ph type="title"/>
          </p:nvPr>
        </p:nvSpPr>
        <p:spPr/>
        <p:txBody>
          <a:bodyPr/>
          <a:lstStyle/>
          <a:p>
            <a:r>
              <a:rPr lang="en-US" b="1" dirty="0">
                <a:solidFill>
                  <a:schemeClr val="tx1"/>
                </a:solidFill>
              </a:rPr>
              <a:t>Glycemic Management</a:t>
            </a:r>
          </a:p>
        </p:txBody>
      </p:sp>
      <p:graphicFrame>
        <p:nvGraphicFramePr>
          <p:cNvPr id="4" name="Content Placeholder 3">
            <a:extLst>
              <a:ext uri="{FF2B5EF4-FFF2-40B4-BE49-F238E27FC236}">
                <a16:creationId xmlns:a16="http://schemas.microsoft.com/office/drawing/2014/main" id="{EC59D97F-CB27-510D-5B83-F5E6DD8B7F7C}"/>
              </a:ext>
            </a:extLst>
          </p:cNvPr>
          <p:cNvGraphicFramePr>
            <a:graphicFrameLocks noGrp="1"/>
          </p:cNvGraphicFramePr>
          <p:nvPr>
            <p:ph idx="1"/>
            <p:extLst>
              <p:ext uri="{D42A27DB-BD31-4B8C-83A1-F6EECF244321}">
                <p14:modId xmlns:p14="http://schemas.microsoft.com/office/powerpoint/2010/main" val="3435486013"/>
              </p:ext>
            </p:extLst>
          </p:nvPr>
        </p:nvGraphicFramePr>
        <p:xfrm>
          <a:off x="1176391" y="1815881"/>
          <a:ext cx="9979290" cy="4348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BCF7552F-C7E0-015C-18B7-6D2C4537EFAD}"/>
              </a:ext>
            </a:extLst>
          </p:cNvPr>
          <p:cNvGraphicFramePr/>
          <p:nvPr>
            <p:extLst>
              <p:ext uri="{D42A27DB-BD31-4B8C-83A1-F6EECF244321}">
                <p14:modId xmlns:p14="http://schemas.microsoft.com/office/powerpoint/2010/main" val="2161097920"/>
              </p:ext>
            </p:extLst>
          </p:nvPr>
        </p:nvGraphicFramePr>
        <p:xfrm>
          <a:off x="9353194" y="365125"/>
          <a:ext cx="2000606" cy="12016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6A55BE31-7524-5F04-02C4-7BBAABC91FD5}"/>
              </a:ext>
            </a:extLst>
          </p:cNvPr>
          <p:cNvSpPr txBox="1"/>
          <p:nvPr/>
        </p:nvSpPr>
        <p:spPr>
          <a:xfrm>
            <a:off x="16328" y="6334780"/>
            <a:ext cx="1217567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9. Pharmacologic approaches to glycemic management: Standards of Care in Diabetes – 2024. </a:t>
            </a:r>
            <a:r>
              <a:rPr lang="en-US" sz="1400" dirty="0">
                <a:solidFill>
                  <a:schemeClr val="bg1"/>
                </a:solidFill>
                <a:latin typeface="Calibri" panose="020F0502020204030204" pitchFamily="34" charset="0"/>
                <a:cs typeface="Calibri" panose="020F0502020204030204" pitchFamily="34" charset="0"/>
                <a:sym typeface="Calibri"/>
              </a:rPr>
              <a:t>Diabetes Care. 2024;47(Suppl 1):S158-S178.</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945362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3683-2D6E-5159-69AB-61A886606087}"/>
              </a:ext>
            </a:extLst>
          </p:cNvPr>
          <p:cNvSpPr>
            <a:spLocks noGrp="1"/>
          </p:cNvSpPr>
          <p:nvPr>
            <p:ph type="title"/>
          </p:nvPr>
        </p:nvSpPr>
        <p:spPr/>
        <p:txBody>
          <a:bodyPr/>
          <a:lstStyle/>
          <a:p>
            <a:r>
              <a:rPr lang="en-US" b="1" dirty="0">
                <a:solidFill>
                  <a:schemeClr val="tx1"/>
                </a:solidFill>
              </a:rPr>
              <a:t>Weight Management</a:t>
            </a:r>
          </a:p>
        </p:txBody>
      </p:sp>
      <p:graphicFrame>
        <p:nvGraphicFramePr>
          <p:cNvPr id="4" name="Content Placeholder 3">
            <a:extLst>
              <a:ext uri="{FF2B5EF4-FFF2-40B4-BE49-F238E27FC236}">
                <a16:creationId xmlns:a16="http://schemas.microsoft.com/office/drawing/2014/main" id="{EC59D97F-CB27-510D-5B83-F5E6DD8B7F7C}"/>
              </a:ext>
            </a:extLst>
          </p:cNvPr>
          <p:cNvGraphicFramePr>
            <a:graphicFrameLocks noGrp="1"/>
          </p:cNvGraphicFramePr>
          <p:nvPr>
            <p:ph idx="1"/>
            <p:extLst>
              <p:ext uri="{D42A27DB-BD31-4B8C-83A1-F6EECF244321}">
                <p14:modId xmlns:p14="http://schemas.microsoft.com/office/powerpoint/2010/main" val="3561784847"/>
              </p:ext>
            </p:extLst>
          </p:nvPr>
        </p:nvGraphicFramePr>
        <p:xfrm>
          <a:off x="1150706" y="1815882"/>
          <a:ext cx="10004974" cy="434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945F7EAB-65EE-024A-D6C8-75639978B586}"/>
              </a:ext>
            </a:extLst>
          </p:cNvPr>
          <p:cNvGraphicFramePr/>
          <p:nvPr>
            <p:extLst>
              <p:ext uri="{D42A27DB-BD31-4B8C-83A1-F6EECF244321}">
                <p14:modId xmlns:p14="http://schemas.microsoft.com/office/powerpoint/2010/main" val="2161097920"/>
              </p:ext>
            </p:extLst>
          </p:nvPr>
        </p:nvGraphicFramePr>
        <p:xfrm>
          <a:off x="9353194" y="365125"/>
          <a:ext cx="2000606" cy="12016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665B7ACD-D7A6-1471-F831-DF90D0132ABF}"/>
              </a:ext>
            </a:extLst>
          </p:cNvPr>
          <p:cNvSpPr txBox="1"/>
          <p:nvPr/>
        </p:nvSpPr>
        <p:spPr>
          <a:xfrm>
            <a:off x="16328" y="6334780"/>
            <a:ext cx="1217567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9. Pharmacologic approaches to glycemic management: Standards of Care in Diabetes – 2024. </a:t>
            </a:r>
            <a:r>
              <a:rPr lang="en-US" sz="1400" dirty="0">
                <a:solidFill>
                  <a:schemeClr val="bg1"/>
                </a:solidFill>
                <a:latin typeface="Calibri" panose="020F0502020204030204" pitchFamily="34" charset="0"/>
                <a:cs typeface="Calibri" panose="020F0502020204030204" pitchFamily="34" charset="0"/>
                <a:sym typeface="Calibri"/>
              </a:rPr>
              <a:t>Diabetes Care. 2024;47(Suppl 1):S158-S178.</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33848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07CD-9BE6-660C-4F0D-83E42BE7566C}"/>
              </a:ext>
            </a:extLst>
          </p:cNvPr>
          <p:cNvSpPr>
            <a:spLocks noGrp="1"/>
          </p:cNvSpPr>
          <p:nvPr>
            <p:ph type="title"/>
          </p:nvPr>
        </p:nvSpPr>
        <p:spPr/>
        <p:txBody>
          <a:bodyPr>
            <a:normAutofit/>
          </a:bodyPr>
          <a:lstStyle/>
          <a:p>
            <a:r>
              <a:rPr lang="en-US" sz="4400" b="1" dirty="0">
                <a:solidFill>
                  <a:schemeClr val="tx1"/>
                </a:solidFill>
              </a:rPr>
              <a:t>SAQ #2: Which medication would be the most appropriate option to initiate today?</a:t>
            </a:r>
          </a:p>
        </p:txBody>
      </p:sp>
      <p:sp>
        <p:nvSpPr>
          <p:cNvPr id="3" name="Content Placeholder 2">
            <a:extLst>
              <a:ext uri="{FF2B5EF4-FFF2-40B4-BE49-F238E27FC236}">
                <a16:creationId xmlns:a16="http://schemas.microsoft.com/office/drawing/2014/main" id="{9ABDF7DC-69AD-BD8A-8C33-1335B96DAD6B}"/>
              </a:ext>
            </a:extLst>
          </p:cNvPr>
          <p:cNvSpPr>
            <a:spLocks noGrp="1"/>
          </p:cNvSpPr>
          <p:nvPr>
            <p:ph idx="1"/>
          </p:nvPr>
        </p:nvSpPr>
        <p:spPr/>
        <p:txBody>
          <a:bodyPr>
            <a:normAutofit/>
          </a:bodyPr>
          <a:lstStyle/>
          <a:p>
            <a:pPr marL="806958" lvl="1" indent="-514350">
              <a:buFont typeface="+mj-lt"/>
              <a:buAutoNum type="alphaUcPeriod"/>
            </a:pPr>
            <a:r>
              <a:rPr lang="en-US" sz="2800" dirty="0">
                <a:solidFill>
                  <a:schemeClr val="tx1"/>
                </a:solidFill>
              </a:rPr>
              <a:t>Dapagliflozin 10 mg by mouth in the morning</a:t>
            </a:r>
          </a:p>
          <a:p>
            <a:pPr marL="806958" lvl="1" indent="-514350">
              <a:buFont typeface="+mj-lt"/>
              <a:buAutoNum type="alphaUcPeriod"/>
            </a:pPr>
            <a:r>
              <a:rPr lang="en-US" sz="2800" dirty="0">
                <a:solidFill>
                  <a:schemeClr val="tx1"/>
                </a:solidFill>
              </a:rPr>
              <a:t>Dulaglutide 0.75 mg subcutaneously every Tuesday</a:t>
            </a:r>
          </a:p>
          <a:p>
            <a:pPr marL="806958" lvl="1" indent="-514350">
              <a:buFont typeface="+mj-lt"/>
              <a:buAutoNum type="alphaUcPeriod"/>
            </a:pPr>
            <a:r>
              <a:rPr lang="en-US" sz="2800" dirty="0">
                <a:solidFill>
                  <a:schemeClr val="tx1"/>
                </a:solidFill>
              </a:rPr>
              <a:t>Sitagliptin 100 mg by mouth in the morning</a:t>
            </a:r>
          </a:p>
          <a:p>
            <a:pPr marL="806958" lvl="1" indent="-514350">
              <a:buFont typeface="+mj-lt"/>
              <a:buAutoNum type="alphaUcPeriod"/>
            </a:pPr>
            <a:r>
              <a:rPr lang="en-US" sz="2800" dirty="0">
                <a:solidFill>
                  <a:schemeClr val="tx1"/>
                </a:solidFill>
              </a:rPr>
              <a:t>Tirzepatide 2.5 mg subcutaneously every Tuesday</a:t>
            </a:r>
          </a:p>
        </p:txBody>
      </p:sp>
      <p:sp>
        <p:nvSpPr>
          <p:cNvPr id="4" name="Rectangle 3">
            <a:extLst>
              <a:ext uri="{FF2B5EF4-FFF2-40B4-BE49-F238E27FC236}">
                <a16:creationId xmlns:a16="http://schemas.microsoft.com/office/drawing/2014/main" id="{F8852D1A-C547-5C8A-9D22-4A156DBD0904}"/>
              </a:ext>
            </a:extLst>
          </p:cNvPr>
          <p:cNvSpPr/>
          <p:nvPr/>
        </p:nvSpPr>
        <p:spPr>
          <a:xfrm>
            <a:off x="1224951" y="1816979"/>
            <a:ext cx="7401464" cy="51683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5" name="Picture 2" descr="Zoom Functions for Your Students - Learn to Flourish">
            <a:extLst>
              <a:ext uri="{FF2B5EF4-FFF2-40B4-BE49-F238E27FC236}">
                <a16:creationId xmlns:a16="http://schemas.microsoft.com/office/drawing/2014/main" id="{3737595F-9588-42D4-14AA-B2F1048FC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96106"/>
            <a:ext cx="1265880" cy="79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6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893E33-FC3E-2170-67BC-D35F288A8F99}"/>
              </a:ext>
            </a:extLst>
          </p:cNvPr>
          <p:cNvSpPr>
            <a:spLocks noGrp="1"/>
          </p:cNvSpPr>
          <p:nvPr>
            <p:ph type="title"/>
          </p:nvPr>
        </p:nvSpPr>
        <p:spPr/>
        <p:txBody>
          <a:bodyPr/>
          <a:lstStyle/>
          <a:p>
            <a:pPr algn="ctr"/>
            <a:r>
              <a:rPr lang="en-US" b="1" dirty="0"/>
              <a:t>Other Recommendations for Medications</a:t>
            </a:r>
          </a:p>
        </p:txBody>
      </p:sp>
      <p:sp>
        <p:nvSpPr>
          <p:cNvPr id="5" name="Text Placeholder 4">
            <a:extLst>
              <a:ext uri="{FF2B5EF4-FFF2-40B4-BE49-F238E27FC236}">
                <a16:creationId xmlns:a16="http://schemas.microsoft.com/office/drawing/2014/main" id="{18B5A91A-634C-0E6B-4E22-F94DB7555D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1494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3DE7-5A54-9B2A-103F-9D1B0C6129F1}"/>
              </a:ext>
            </a:extLst>
          </p:cNvPr>
          <p:cNvSpPr>
            <a:spLocks noGrp="1"/>
          </p:cNvSpPr>
          <p:nvPr>
            <p:ph type="title"/>
          </p:nvPr>
        </p:nvSpPr>
        <p:spPr/>
        <p:txBody>
          <a:bodyPr>
            <a:noAutofit/>
          </a:bodyPr>
          <a:lstStyle/>
          <a:p>
            <a:r>
              <a:rPr lang="en-US" sz="4400" b="1" dirty="0">
                <a:solidFill>
                  <a:schemeClr val="tx1"/>
                </a:solidFill>
              </a:rPr>
              <a:t>For CVD and risk management, what is the BP goal for a person with T2D and HTN?</a:t>
            </a:r>
          </a:p>
        </p:txBody>
      </p:sp>
      <p:sp>
        <p:nvSpPr>
          <p:cNvPr id="3" name="Content Placeholder 2">
            <a:extLst>
              <a:ext uri="{FF2B5EF4-FFF2-40B4-BE49-F238E27FC236}">
                <a16:creationId xmlns:a16="http://schemas.microsoft.com/office/drawing/2014/main" id="{C544A108-949C-6F3B-B90F-BA567AC50245}"/>
              </a:ext>
            </a:extLst>
          </p:cNvPr>
          <p:cNvSpPr>
            <a:spLocks noGrp="1"/>
          </p:cNvSpPr>
          <p:nvPr>
            <p:ph idx="1"/>
          </p:nvPr>
        </p:nvSpPr>
        <p:spPr/>
        <p:txBody>
          <a:bodyPr>
            <a:normAutofit/>
          </a:bodyPr>
          <a:lstStyle/>
          <a:p>
            <a:pPr marL="806958" lvl="1" indent="-514350">
              <a:buFont typeface="+mj-lt"/>
              <a:buAutoNum type="alphaUcPeriod"/>
            </a:pPr>
            <a:r>
              <a:rPr lang="en-US" sz="2800" dirty="0">
                <a:solidFill>
                  <a:schemeClr val="tx1"/>
                </a:solidFill>
              </a:rPr>
              <a:t>&lt; 120 / 80 mm Hg</a:t>
            </a:r>
          </a:p>
          <a:p>
            <a:pPr marL="806958" lvl="1" indent="-514350">
              <a:buFont typeface="+mj-lt"/>
              <a:buAutoNum type="alphaUcPeriod"/>
            </a:pPr>
            <a:r>
              <a:rPr lang="en-US" sz="2800" dirty="0">
                <a:solidFill>
                  <a:schemeClr val="tx1"/>
                </a:solidFill>
              </a:rPr>
              <a:t>&lt; 130 / 80 mm Hg</a:t>
            </a:r>
          </a:p>
          <a:p>
            <a:pPr marL="806958" lvl="1" indent="-514350">
              <a:buFont typeface="+mj-lt"/>
              <a:buAutoNum type="alphaUcPeriod"/>
            </a:pPr>
            <a:r>
              <a:rPr lang="en-US" sz="2800" dirty="0">
                <a:solidFill>
                  <a:schemeClr val="tx1"/>
                </a:solidFill>
              </a:rPr>
              <a:t>&lt; 135 / 85 mm Hg</a:t>
            </a:r>
          </a:p>
          <a:p>
            <a:pPr marL="806958" lvl="1" indent="-514350">
              <a:buFont typeface="+mj-lt"/>
              <a:buAutoNum type="alphaUcPeriod"/>
            </a:pPr>
            <a:r>
              <a:rPr lang="en-US" sz="2800" dirty="0">
                <a:solidFill>
                  <a:schemeClr val="tx1"/>
                </a:solidFill>
              </a:rPr>
              <a:t>&lt; 140 / 90 mm Hg</a:t>
            </a:r>
          </a:p>
          <a:p>
            <a:pPr marL="806958" lvl="1" indent="-514350">
              <a:buFont typeface="+mj-lt"/>
              <a:buAutoNum type="alphaUcPeriod"/>
            </a:pPr>
            <a:endParaRPr lang="en-US" sz="2800" dirty="0">
              <a:solidFill>
                <a:schemeClr val="tx1"/>
              </a:solidFill>
            </a:endParaRPr>
          </a:p>
        </p:txBody>
      </p:sp>
      <p:pic>
        <p:nvPicPr>
          <p:cNvPr id="1026" name="Picture 2" descr="Zoom Functions for Your Students - Learn to Flourish">
            <a:extLst>
              <a:ext uri="{FF2B5EF4-FFF2-40B4-BE49-F238E27FC236}">
                <a16:creationId xmlns:a16="http://schemas.microsoft.com/office/drawing/2014/main" id="{E92D333E-1310-1F79-739F-6828F5429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96106"/>
            <a:ext cx="1265880" cy="795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7AB5C6-2370-41D4-EBB8-252524C9340E}"/>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5. Facilitating positive health behaviors and well-being to improve health outcomes: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1):S77-S110.</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32389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1E66-9DFF-BE30-EDEE-2E0033D53BE5}"/>
              </a:ext>
            </a:extLst>
          </p:cNvPr>
          <p:cNvSpPr>
            <a:spLocks noGrp="1"/>
          </p:cNvSpPr>
          <p:nvPr>
            <p:ph type="title"/>
          </p:nvPr>
        </p:nvSpPr>
        <p:spPr/>
        <p:txBody>
          <a:bodyPr>
            <a:normAutofit/>
          </a:bodyPr>
          <a:lstStyle/>
          <a:p>
            <a:r>
              <a:rPr lang="en-US" b="1" dirty="0">
                <a:solidFill>
                  <a:schemeClr val="tx1"/>
                </a:solidFill>
              </a:rPr>
              <a:t>BP Management</a:t>
            </a:r>
          </a:p>
        </p:txBody>
      </p:sp>
      <p:graphicFrame>
        <p:nvGraphicFramePr>
          <p:cNvPr id="4" name="Table 4">
            <a:extLst>
              <a:ext uri="{FF2B5EF4-FFF2-40B4-BE49-F238E27FC236}">
                <a16:creationId xmlns:a16="http://schemas.microsoft.com/office/drawing/2014/main" id="{FD607691-755A-05DA-8F86-DB16FC1DFCF6}"/>
              </a:ext>
            </a:extLst>
          </p:cNvPr>
          <p:cNvGraphicFramePr>
            <a:graphicFrameLocks noGrp="1"/>
          </p:cNvGraphicFramePr>
          <p:nvPr>
            <p:ph idx="1"/>
            <p:extLst>
              <p:ext uri="{D42A27DB-BD31-4B8C-83A1-F6EECF244321}">
                <p14:modId xmlns:p14="http://schemas.microsoft.com/office/powerpoint/2010/main" val="98301472"/>
              </p:ext>
            </p:extLst>
          </p:nvPr>
        </p:nvGraphicFramePr>
        <p:xfrm>
          <a:off x="1219200" y="1846263"/>
          <a:ext cx="9936161" cy="4058920"/>
        </p:xfrm>
        <a:graphic>
          <a:graphicData uri="http://schemas.openxmlformats.org/drawingml/2006/table">
            <a:tbl>
              <a:tblPr firstRow="1" bandRow="1">
                <a:tableStyleId>{69012ECD-51FC-41F1-AA8D-1B2483CD663E}</a:tableStyleId>
              </a:tblPr>
              <a:tblGrid>
                <a:gridCol w="2003898">
                  <a:extLst>
                    <a:ext uri="{9D8B030D-6E8A-4147-A177-3AD203B41FA5}">
                      <a16:colId xmlns:a16="http://schemas.microsoft.com/office/drawing/2014/main" val="1032085787"/>
                    </a:ext>
                  </a:extLst>
                </a:gridCol>
                <a:gridCol w="3815254">
                  <a:extLst>
                    <a:ext uri="{9D8B030D-6E8A-4147-A177-3AD203B41FA5}">
                      <a16:colId xmlns:a16="http://schemas.microsoft.com/office/drawing/2014/main" val="1702405388"/>
                    </a:ext>
                  </a:extLst>
                </a:gridCol>
                <a:gridCol w="4117009">
                  <a:extLst>
                    <a:ext uri="{9D8B030D-6E8A-4147-A177-3AD203B41FA5}">
                      <a16:colId xmlns:a16="http://schemas.microsoft.com/office/drawing/2014/main" val="447732215"/>
                    </a:ext>
                  </a:extLst>
                </a:gridCol>
              </a:tblGrid>
              <a:tr h="370840">
                <a:tc>
                  <a:txBody>
                    <a:bodyPr/>
                    <a:lstStyle/>
                    <a:p>
                      <a:pPr algn="ctr"/>
                      <a:r>
                        <a:rPr lang="en-US" sz="1800" b="1" dirty="0">
                          <a:solidFill>
                            <a:schemeClr val="bg1"/>
                          </a:solidFill>
                          <a:effectLst/>
                        </a:rPr>
                        <a:t>Recommendation</a:t>
                      </a:r>
                      <a:endParaRPr lang="en-US" sz="1800" dirty="0">
                        <a:solidFill>
                          <a:schemeClr val="bg1"/>
                        </a:solidFill>
                        <a:effectLst/>
                      </a:endParaRPr>
                    </a:p>
                  </a:txBody>
                  <a:tcPr marL="87464" marR="87464" anchor="ctr"/>
                </a:tc>
                <a:tc>
                  <a:txBody>
                    <a:bodyPr/>
                    <a:lstStyle/>
                    <a:p>
                      <a:pPr algn="ctr"/>
                      <a:r>
                        <a:rPr lang="en-US" sz="1800" b="1" dirty="0">
                          <a:solidFill>
                            <a:schemeClr val="bg1"/>
                          </a:solidFill>
                          <a:effectLst/>
                        </a:rPr>
                        <a:t>ADA 2022</a:t>
                      </a:r>
                      <a:endParaRPr lang="en-US" sz="1800" dirty="0">
                        <a:solidFill>
                          <a:schemeClr val="bg1"/>
                        </a:solidFill>
                        <a:effectLst/>
                      </a:endParaRPr>
                    </a:p>
                  </a:txBody>
                  <a:tcPr marL="87464" marR="87464" anchor="ctr"/>
                </a:tc>
                <a:tc>
                  <a:txBody>
                    <a:bodyPr/>
                    <a:lstStyle/>
                    <a:p>
                      <a:pPr algn="ctr"/>
                      <a:r>
                        <a:rPr lang="en-US" sz="1800" b="1" dirty="0">
                          <a:solidFill>
                            <a:schemeClr val="bg1"/>
                          </a:solidFill>
                          <a:effectLst/>
                        </a:rPr>
                        <a:t>ADA 2023 and 2024</a:t>
                      </a:r>
                      <a:endParaRPr lang="en-US" sz="1800" dirty="0">
                        <a:solidFill>
                          <a:schemeClr val="bg1"/>
                        </a:solidFill>
                        <a:effectLst/>
                      </a:endParaRPr>
                    </a:p>
                  </a:txBody>
                  <a:tcPr marL="87464" marR="87464" anchor="ctr"/>
                </a:tc>
                <a:extLst>
                  <a:ext uri="{0D108BD9-81ED-4DB2-BD59-A6C34878D82A}">
                    <a16:rowId xmlns:a16="http://schemas.microsoft.com/office/drawing/2014/main" val="4125868716"/>
                  </a:ext>
                </a:extLst>
              </a:tr>
              <a:tr h="370840">
                <a:tc rowSpan="3">
                  <a:txBody>
                    <a:bodyPr/>
                    <a:lstStyle/>
                    <a:p>
                      <a:pPr algn="ctr"/>
                      <a:r>
                        <a:rPr lang="en-US" sz="1800" b="0" u="sng" dirty="0">
                          <a:effectLst/>
                        </a:rPr>
                        <a:t>Screening and Diagnosis</a:t>
                      </a:r>
                      <a:endParaRPr lang="en-US" sz="1800" b="0" u="sng" dirty="0">
                        <a:effectLst/>
                        <a:latin typeface="Calibri" panose="020F0502020204030204" pitchFamily="34" charset="0"/>
                        <a:cs typeface="Calibri" panose="020F0502020204030204" pitchFamily="34" charset="0"/>
                      </a:endParaRPr>
                    </a:p>
                  </a:txBody>
                  <a:tcPr marL="87464" marR="87464" anchor="ctr"/>
                </a:tc>
                <a:tc>
                  <a:txBody>
                    <a:bodyPr/>
                    <a:lstStyle/>
                    <a:p>
                      <a:r>
                        <a:rPr lang="en-US" sz="1600" dirty="0">
                          <a:effectLst/>
                        </a:rPr>
                        <a:t>BP should be measured at every routine clinical visit. When possible, patients found to have elevated BP (≥ 140/90 mm Hg) should have BP confirmed using multiple readings, including measurements on a separate day, to diagnose HTN. </a:t>
                      </a:r>
                      <a:r>
                        <a:rPr lang="en-US" sz="1600" b="1" dirty="0">
                          <a:effectLst/>
                        </a:rPr>
                        <a:t>A</a:t>
                      </a:r>
                      <a:endParaRPr lang="en-US" sz="1600" b="0" dirty="0">
                        <a:effectLst/>
                        <a:latin typeface="Calibri" panose="020F0502020204030204" pitchFamily="34" charset="0"/>
                        <a:cs typeface="Calibri" panose="020F0502020204030204" pitchFamily="34" charset="0"/>
                      </a:endParaRPr>
                    </a:p>
                  </a:txBody>
                  <a:tcPr marL="87464" marR="87464"/>
                </a:tc>
                <a:tc>
                  <a:txBody>
                    <a:bodyPr/>
                    <a:lstStyle/>
                    <a:p>
                      <a:r>
                        <a:rPr lang="en-US" sz="1600" u="none" dirty="0">
                          <a:effectLst/>
                        </a:rPr>
                        <a:t>BP should be measured at every routine clinic visit. When possible, individuals found to have elevated BP </a:t>
                      </a:r>
                      <a:r>
                        <a:rPr lang="en-US" sz="1600" b="1" u="none" dirty="0">
                          <a:effectLst/>
                        </a:rPr>
                        <a:t>(120-129 mm Hg and &lt; 80 mm Hg)</a:t>
                      </a:r>
                      <a:r>
                        <a:rPr lang="en-US" sz="1600" u="none" dirty="0">
                          <a:effectLst/>
                        </a:rPr>
                        <a:t> should have BP confirmed using multiple readings, including measurements on a separate day to diagnosis HTN. </a:t>
                      </a:r>
                      <a:r>
                        <a:rPr lang="en-US" sz="1600" b="1" u="none" dirty="0">
                          <a:effectLst/>
                        </a:rPr>
                        <a:t>A</a:t>
                      </a:r>
                      <a:endParaRPr lang="en-US" sz="1600" u="none" dirty="0">
                        <a:effectLst/>
                        <a:latin typeface="Calibri" panose="020F0502020204030204" pitchFamily="34" charset="0"/>
                        <a:cs typeface="Calibri" panose="020F0502020204030204" pitchFamily="34" charset="0"/>
                      </a:endParaRPr>
                    </a:p>
                  </a:txBody>
                  <a:tcPr marL="87464" marR="87464"/>
                </a:tc>
                <a:extLst>
                  <a:ext uri="{0D108BD9-81ED-4DB2-BD59-A6C34878D82A}">
                    <a16:rowId xmlns:a16="http://schemas.microsoft.com/office/drawing/2014/main" val="4072987743"/>
                  </a:ext>
                </a:extLst>
              </a:tr>
              <a:tr h="370840">
                <a:tc vMerge="1">
                  <a:txBody>
                    <a:bodyPr/>
                    <a:lstStyle/>
                    <a:p>
                      <a:pPr algn="ctr"/>
                      <a:endParaRPr lang="en-US" sz="1600" dirty="0">
                        <a:effectLst/>
                      </a:endParaRPr>
                    </a:p>
                  </a:txBody>
                  <a:tcPr anchor="ctr">
                    <a:solidFill>
                      <a:schemeClr val="bg1"/>
                    </a:solidFill>
                  </a:tcPr>
                </a:tc>
                <a:tc>
                  <a:txBody>
                    <a:bodyPr/>
                    <a:lstStyle/>
                    <a:p>
                      <a:r>
                        <a:rPr lang="en-US" sz="1600" b="0" dirty="0">
                          <a:effectLst/>
                        </a:rPr>
                        <a:t>Patients with BP </a:t>
                      </a:r>
                      <a:r>
                        <a:rPr lang="en-US" sz="1600" dirty="0">
                          <a:effectLst/>
                        </a:rPr>
                        <a:t>≥ 180/110 mm Hg and CVD could be diagnosed with HTN at a single visit. </a:t>
                      </a:r>
                      <a:r>
                        <a:rPr lang="en-US" sz="1600" b="1" dirty="0">
                          <a:effectLst/>
                        </a:rPr>
                        <a:t>E</a:t>
                      </a:r>
                      <a:endParaRPr lang="en-US" sz="1600" b="0" dirty="0">
                        <a:effectLst/>
                        <a:latin typeface="Calibri" panose="020F0502020204030204" pitchFamily="34" charset="0"/>
                        <a:cs typeface="Calibri" panose="020F0502020204030204" pitchFamily="34" charset="0"/>
                      </a:endParaRPr>
                    </a:p>
                  </a:txBody>
                  <a:tcPr marL="87464" marR="874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rPr>
                        <a:t>Patients with BP </a:t>
                      </a:r>
                      <a:r>
                        <a:rPr lang="en-US" sz="1600" dirty="0">
                          <a:effectLst/>
                        </a:rPr>
                        <a:t>≥ 180/110 mm Hg and CVD could be diagnosed with HTN at a single visit. </a:t>
                      </a:r>
                      <a:r>
                        <a:rPr lang="en-US" sz="1600" b="1" dirty="0">
                          <a:effectLst/>
                        </a:rPr>
                        <a:t>E (no change)</a:t>
                      </a:r>
                      <a:endParaRPr lang="en-US" sz="1600" b="0" dirty="0">
                        <a:effectLst/>
                      </a:endParaRPr>
                    </a:p>
                    <a:p>
                      <a:endParaRPr lang="en-US" sz="1600" dirty="0">
                        <a:effectLst/>
                        <a:latin typeface="Calibri" panose="020F0502020204030204" pitchFamily="34" charset="0"/>
                        <a:cs typeface="Calibri" panose="020F0502020204030204" pitchFamily="34" charset="0"/>
                      </a:endParaRPr>
                    </a:p>
                  </a:txBody>
                  <a:tcPr marL="87464" marR="87464"/>
                </a:tc>
                <a:extLst>
                  <a:ext uri="{0D108BD9-81ED-4DB2-BD59-A6C34878D82A}">
                    <a16:rowId xmlns:a16="http://schemas.microsoft.com/office/drawing/2014/main" val="565961747"/>
                  </a:ext>
                </a:extLst>
              </a:tr>
              <a:tr h="370840">
                <a:tc vMerge="1">
                  <a:txBody>
                    <a:bodyPr/>
                    <a:lstStyle/>
                    <a:p>
                      <a:pPr algn="ctr"/>
                      <a:endParaRPr lang="en-US" sz="1600" dirty="0">
                        <a:effectLst/>
                      </a:endParaRPr>
                    </a:p>
                  </a:txBody>
                  <a:tcPr anchor="ctr">
                    <a:solidFill>
                      <a:schemeClr val="bg1"/>
                    </a:solidFill>
                  </a:tcPr>
                </a:tc>
                <a:tc>
                  <a:txBody>
                    <a:bodyPr/>
                    <a:lstStyle/>
                    <a:p>
                      <a:endParaRPr lang="en-US" sz="1600" b="0" dirty="0">
                        <a:effectLst/>
                        <a:latin typeface="Calibri" panose="020F0502020204030204" pitchFamily="34" charset="0"/>
                        <a:cs typeface="Calibri" panose="020F0502020204030204" pitchFamily="34" charset="0"/>
                      </a:endParaRPr>
                    </a:p>
                  </a:txBody>
                  <a:tcPr marL="87464" marR="87464"/>
                </a:tc>
                <a:tc>
                  <a:txBody>
                    <a:bodyPr/>
                    <a:lstStyle/>
                    <a:p>
                      <a:r>
                        <a:rPr lang="en-US" sz="1600" b="1" u="none" dirty="0">
                          <a:effectLst/>
                        </a:rPr>
                        <a:t>HTN is defined as a systolic BP ≥ 130 mm Hg and diastolic BP ≥ 80 mm Hg based on an average of ≥ 2 measurements on ≥ 2 occasions. A</a:t>
                      </a:r>
                      <a:endParaRPr lang="en-US" sz="1600" b="1" u="none" dirty="0">
                        <a:effectLst/>
                        <a:latin typeface="Calibri" panose="020F0502020204030204" pitchFamily="34" charset="0"/>
                        <a:cs typeface="Calibri" panose="020F0502020204030204" pitchFamily="34" charset="0"/>
                      </a:endParaRPr>
                    </a:p>
                  </a:txBody>
                  <a:tcPr marL="87464" marR="87464"/>
                </a:tc>
                <a:extLst>
                  <a:ext uri="{0D108BD9-81ED-4DB2-BD59-A6C34878D82A}">
                    <a16:rowId xmlns:a16="http://schemas.microsoft.com/office/drawing/2014/main" val="2392478555"/>
                  </a:ext>
                </a:extLst>
              </a:tr>
            </a:tbl>
          </a:graphicData>
        </a:graphic>
      </p:graphicFrame>
      <p:sp>
        <p:nvSpPr>
          <p:cNvPr id="3" name="TextBox 2">
            <a:extLst>
              <a:ext uri="{FF2B5EF4-FFF2-40B4-BE49-F238E27FC236}">
                <a16:creationId xmlns:a16="http://schemas.microsoft.com/office/drawing/2014/main" id="{D4E9D4DC-EC15-28E6-59AD-AA8344407BE4}"/>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10. Cardiovascular disease and risk management: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1):S179-S218.</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98693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1E66-9DFF-BE30-EDEE-2E0033D53BE5}"/>
              </a:ext>
            </a:extLst>
          </p:cNvPr>
          <p:cNvSpPr>
            <a:spLocks noGrp="1"/>
          </p:cNvSpPr>
          <p:nvPr>
            <p:ph type="title"/>
          </p:nvPr>
        </p:nvSpPr>
        <p:spPr/>
        <p:txBody>
          <a:bodyPr>
            <a:normAutofit/>
          </a:bodyPr>
          <a:lstStyle/>
          <a:p>
            <a:r>
              <a:rPr lang="en-US" b="1" dirty="0">
                <a:solidFill>
                  <a:schemeClr val="tx1"/>
                </a:solidFill>
              </a:rPr>
              <a:t>BP Management</a:t>
            </a:r>
          </a:p>
        </p:txBody>
      </p:sp>
      <p:graphicFrame>
        <p:nvGraphicFramePr>
          <p:cNvPr id="4" name="Table 4">
            <a:extLst>
              <a:ext uri="{FF2B5EF4-FFF2-40B4-BE49-F238E27FC236}">
                <a16:creationId xmlns:a16="http://schemas.microsoft.com/office/drawing/2014/main" id="{FD607691-755A-05DA-8F86-DB16FC1DFCF6}"/>
              </a:ext>
            </a:extLst>
          </p:cNvPr>
          <p:cNvGraphicFramePr>
            <a:graphicFrameLocks noGrp="1"/>
          </p:cNvGraphicFramePr>
          <p:nvPr>
            <p:ph idx="1"/>
            <p:extLst>
              <p:ext uri="{D42A27DB-BD31-4B8C-83A1-F6EECF244321}">
                <p14:modId xmlns:p14="http://schemas.microsoft.com/office/powerpoint/2010/main" val="551870441"/>
              </p:ext>
            </p:extLst>
          </p:nvPr>
        </p:nvGraphicFramePr>
        <p:xfrm>
          <a:off x="1196196" y="1846263"/>
          <a:ext cx="9959166" cy="3723640"/>
        </p:xfrm>
        <a:graphic>
          <a:graphicData uri="http://schemas.openxmlformats.org/drawingml/2006/table">
            <a:tbl>
              <a:tblPr firstRow="1" bandRow="1">
                <a:tableStyleId>{69012ECD-51FC-41F1-AA8D-1B2483CD663E}</a:tableStyleId>
              </a:tblPr>
              <a:tblGrid>
                <a:gridCol w="2720196">
                  <a:extLst>
                    <a:ext uri="{9D8B030D-6E8A-4147-A177-3AD203B41FA5}">
                      <a16:colId xmlns:a16="http://schemas.microsoft.com/office/drawing/2014/main" val="1032085787"/>
                    </a:ext>
                  </a:extLst>
                </a:gridCol>
                <a:gridCol w="2461404">
                  <a:extLst>
                    <a:ext uri="{9D8B030D-6E8A-4147-A177-3AD203B41FA5}">
                      <a16:colId xmlns:a16="http://schemas.microsoft.com/office/drawing/2014/main" val="1702405388"/>
                    </a:ext>
                  </a:extLst>
                </a:gridCol>
                <a:gridCol w="2403895">
                  <a:extLst>
                    <a:ext uri="{9D8B030D-6E8A-4147-A177-3AD203B41FA5}">
                      <a16:colId xmlns:a16="http://schemas.microsoft.com/office/drawing/2014/main" val="447732215"/>
                    </a:ext>
                  </a:extLst>
                </a:gridCol>
                <a:gridCol w="2373671">
                  <a:extLst>
                    <a:ext uri="{9D8B030D-6E8A-4147-A177-3AD203B41FA5}">
                      <a16:colId xmlns:a16="http://schemas.microsoft.com/office/drawing/2014/main" val="1602822988"/>
                    </a:ext>
                  </a:extLst>
                </a:gridCol>
              </a:tblGrid>
              <a:tr h="370840">
                <a:tc>
                  <a:txBody>
                    <a:bodyPr/>
                    <a:lstStyle/>
                    <a:p>
                      <a:pPr algn="ctr"/>
                      <a:r>
                        <a:rPr lang="en-US" sz="1800" b="1" dirty="0">
                          <a:solidFill>
                            <a:schemeClr val="bg1"/>
                          </a:solidFill>
                          <a:effectLst/>
                        </a:rPr>
                        <a:t>Recommendation</a:t>
                      </a:r>
                      <a:endParaRPr lang="en-US" sz="1800" dirty="0">
                        <a:solidFill>
                          <a:schemeClr val="bg1"/>
                        </a:solidFill>
                        <a:effectLst/>
                      </a:endParaRPr>
                    </a:p>
                  </a:txBody>
                  <a:tcPr marL="87464" marR="87464" anchor="ctr"/>
                </a:tc>
                <a:tc>
                  <a:txBody>
                    <a:bodyPr/>
                    <a:lstStyle/>
                    <a:p>
                      <a:pPr algn="ctr"/>
                      <a:r>
                        <a:rPr lang="en-US" sz="1800" b="1" dirty="0">
                          <a:solidFill>
                            <a:schemeClr val="bg1"/>
                          </a:solidFill>
                          <a:effectLst/>
                        </a:rPr>
                        <a:t>ADA 2022</a:t>
                      </a:r>
                      <a:endParaRPr lang="en-US" sz="1800" dirty="0">
                        <a:solidFill>
                          <a:schemeClr val="bg1"/>
                        </a:solidFill>
                        <a:effectLst/>
                      </a:endParaRPr>
                    </a:p>
                  </a:txBody>
                  <a:tcPr marL="87464" marR="87464" anchor="ctr"/>
                </a:tc>
                <a:tc>
                  <a:txBody>
                    <a:bodyPr/>
                    <a:lstStyle/>
                    <a:p>
                      <a:pPr algn="ctr"/>
                      <a:r>
                        <a:rPr lang="en-US" sz="1800" b="1" dirty="0">
                          <a:solidFill>
                            <a:schemeClr val="bg1"/>
                          </a:solidFill>
                          <a:effectLst/>
                        </a:rPr>
                        <a:t>ADA 2023</a:t>
                      </a:r>
                      <a:endParaRPr lang="en-US" sz="1800" dirty="0">
                        <a:solidFill>
                          <a:schemeClr val="bg1"/>
                        </a:solidFill>
                        <a:effectLst/>
                      </a:endParaRPr>
                    </a:p>
                  </a:txBody>
                  <a:tcPr marL="87464" marR="87464" anchor="ctr"/>
                </a:tc>
                <a:tc>
                  <a:txBody>
                    <a:bodyPr/>
                    <a:lstStyle/>
                    <a:p>
                      <a:pPr algn="ctr"/>
                      <a:r>
                        <a:rPr lang="en-US" sz="1800" dirty="0">
                          <a:solidFill>
                            <a:schemeClr val="bg1"/>
                          </a:solidFill>
                          <a:effectLst/>
                        </a:rPr>
                        <a:t>ADA 2024</a:t>
                      </a:r>
                    </a:p>
                  </a:txBody>
                  <a:tcPr marL="87464" marR="87464" anchor="ctr"/>
                </a:tc>
                <a:extLst>
                  <a:ext uri="{0D108BD9-81ED-4DB2-BD59-A6C34878D82A}">
                    <a16:rowId xmlns:a16="http://schemas.microsoft.com/office/drawing/2014/main" val="4125868716"/>
                  </a:ext>
                </a:extLst>
              </a:tr>
              <a:tr h="370840">
                <a:tc rowSpan="2">
                  <a:txBody>
                    <a:bodyPr/>
                    <a:lstStyle/>
                    <a:p>
                      <a:pPr algn="ctr"/>
                      <a:r>
                        <a:rPr lang="en-US" sz="1600" u="sng" dirty="0">
                          <a:effectLst/>
                        </a:rPr>
                        <a:t>Treatment Goals</a:t>
                      </a:r>
                    </a:p>
                  </a:txBody>
                  <a:tcPr marL="87464" marR="87464" anchor="ctr"/>
                </a:tc>
                <a:tc>
                  <a:txBody>
                    <a:bodyPr/>
                    <a:lstStyle/>
                    <a:p>
                      <a:r>
                        <a:rPr lang="en-US" sz="1600" dirty="0">
                          <a:effectLst/>
                        </a:rPr>
                        <a:t>For individuals with DM and HTN at higher CV risk or 10-year ASCVD risk ≥ 15%, a BP target of &lt; 130/80 mm Hg may be appropriate, if safely attained. </a:t>
                      </a:r>
                      <a:r>
                        <a:rPr lang="en-US" sz="1600" b="1" dirty="0">
                          <a:effectLst/>
                        </a:rPr>
                        <a:t>B</a:t>
                      </a:r>
                      <a:endParaRPr lang="en-US" sz="1600" dirty="0">
                        <a:effectLst/>
                        <a:latin typeface="Calibri" panose="020F0502020204030204" pitchFamily="34" charset="0"/>
                        <a:cs typeface="Calibri" panose="020F0502020204030204" pitchFamily="34" charset="0"/>
                      </a:endParaRPr>
                    </a:p>
                  </a:txBody>
                  <a:tcPr marL="87464" marR="87464"/>
                </a:tc>
                <a:tc>
                  <a:txBody>
                    <a:bodyPr/>
                    <a:lstStyle/>
                    <a:p>
                      <a:r>
                        <a:rPr lang="en-US" sz="1600" b="0" u="none" dirty="0">
                          <a:effectLst/>
                        </a:rPr>
                        <a:t>People with DM and HTN qualify for anti-hypertensive drug therapy when the blood pressure is persistently elevated ≥ 130/80 mm Hg. The on-treatment target BP goal is &lt; 130/80 mm Hg, if safely attained. </a:t>
                      </a:r>
                      <a:r>
                        <a:rPr lang="en-US" sz="1600" b="1" u="none" dirty="0">
                          <a:effectLst/>
                        </a:rPr>
                        <a:t>B</a:t>
                      </a:r>
                      <a:endParaRPr lang="en-US" sz="1600" b="1" u="none" dirty="0">
                        <a:effectLst/>
                        <a:latin typeface="Calibri" panose="020F0502020204030204" pitchFamily="34" charset="0"/>
                        <a:cs typeface="Calibri" panose="020F0502020204030204" pitchFamily="34" charset="0"/>
                      </a:endParaRPr>
                    </a:p>
                  </a:txBody>
                  <a:tcPr marL="87464" marR="87464"/>
                </a:tc>
                <a:tc>
                  <a:txBody>
                    <a:bodyPr/>
                    <a:lstStyle/>
                    <a:p>
                      <a:r>
                        <a:rPr lang="en-US" sz="1600" b="1" u="none" dirty="0">
                          <a:effectLst/>
                          <a:latin typeface="Calibri" panose="020F0502020204030204" pitchFamily="34" charset="0"/>
                          <a:cs typeface="Calibri" panose="020F0502020204030204" pitchFamily="34" charset="0"/>
                        </a:rPr>
                        <a:t>The on-treatment target blood pressure goal is &lt; 130/80 mmHg, if safely attained. A</a:t>
                      </a:r>
                    </a:p>
                  </a:txBody>
                  <a:tcPr marL="87464" marR="87464"/>
                </a:tc>
                <a:extLst>
                  <a:ext uri="{0D108BD9-81ED-4DB2-BD59-A6C34878D82A}">
                    <a16:rowId xmlns:a16="http://schemas.microsoft.com/office/drawing/2014/main" val="3128977677"/>
                  </a:ext>
                </a:extLst>
              </a:tr>
              <a:tr h="370840">
                <a:tc vMerge="1">
                  <a:txBody>
                    <a:bodyPr/>
                    <a:lstStyle/>
                    <a:p>
                      <a:pPr algn="ctr"/>
                      <a:endParaRPr lang="en-US" sz="1600" dirty="0">
                        <a:effectLst/>
                      </a:endParaRPr>
                    </a:p>
                  </a:txBody>
                  <a:tcPr anchor="ctr">
                    <a:solidFill>
                      <a:schemeClr val="bg1"/>
                    </a:solidFill>
                  </a:tcPr>
                </a:tc>
                <a:tc>
                  <a:txBody>
                    <a:bodyPr/>
                    <a:lstStyle/>
                    <a:p>
                      <a:r>
                        <a:rPr lang="en-US" sz="1600" dirty="0">
                          <a:effectLst/>
                        </a:rPr>
                        <a:t>For individuals with DM and HTN at lower risk for CVD, treat to a BP target of &lt; 140/90 mm Hg. </a:t>
                      </a:r>
                      <a:r>
                        <a:rPr lang="en-US" sz="1600" b="1" dirty="0">
                          <a:effectLst/>
                        </a:rPr>
                        <a:t>A</a:t>
                      </a:r>
                      <a:endParaRPr lang="en-US" sz="1600" dirty="0">
                        <a:effectLst/>
                        <a:latin typeface="Calibri" panose="020F0502020204030204" pitchFamily="34" charset="0"/>
                        <a:cs typeface="Calibri" panose="020F0502020204030204" pitchFamily="34" charset="0"/>
                      </a:endParaRPr>
                    </a:p>
                  </a:txBody>
                  <a:tcPr marL="87464" marR="87464"/>
                </a:tc>
                <a:tc>
                  <a:txBody>
                    <a:bodyPr/>
                    <a:lstStyle/>
                    <a:p>
                      <a:endParaRPr lang="en-US" sz="1600" dirty="0">
                        <a:effectLst/>
                        <a:latin typeface="Calibri" panose="020F0502020204030204" pitchFamily="34" charset="0"/>
                        <a:cs typeface="Calibri" panose="020F0502020204030204" pitchFamily="34" charset="0"/>
                      </a:endParaRPr>
                    </a:p>
                  </a:txBody>
                  <a:tcPr marL="87464" marR="87464"/>
                </a:tc>
                <a:tc>
                  <a:txBody>
                    <a:bodyPr/>
                    <a:lstStyle/>
                    <a:p>
                      <a:endParaRPr lang="en-US" sz="1600" dirty="0">
                        <a:effectLst/>
                        <a:latin typeface="Calibri" panose="020F0502020204030204" pitchFamily="34" charset="0"/>
                        <a:cs typeface="Calibri" panose="020F0502020204030204" pitchFamily="34" charset="0"/>
                      </a:endParaRPr>
                    </a:p>
                  </a:txBody>
                  <a:tcPr marL="87464" marR="87464"/>
                </a:tc>
                <a:extLst>
                  <a:ext uri="{0D108BD9-81ED-4DB2-BD59-A6C34878D82A}">
                    <a16:rowId xmlns:a16="http://schemas.microsoft.com/office/drawing/2014/main" val="3399928494"/>
                  </a:ext>
                </a:extLst>
              </a:tr>
            </a:tbl>
          </a:graphicData>
        </a:graphic>
      </p:graphicFrame>
      <p:sp>
        <p:nvSpPr>
          <p:cNvPr id="5" name="TextBox 4">
            <a:extLst>
              <a:ext uri="{FF2B5EF4-FFF2-40B4-BE49-F238E27FC236}">
                <a16:creationId xmlns:a16="http://schemas.microsoft.com/office/drawing/2014/main" id="{F3D31EC0-2C5C-C767-17BF-A1866DE90832}"/>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10. Cardiovascular disease and risk management: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1):S179-S218.</a:t>
            </a:r>
            <a:endParaRPr lang="en-US" sz="1400" dirty="0">
              <a:solidFill>
                <a:schemeClr val="bg1"/>
              </a:solidFill>
              <a:latin typeface="Calibri" panose="020F0502020204030204" pitchFamily="34" charset="0"/>
            </a:endParaRPr>
          </a:p>
        </p:txBody>
      </p:sp>
      <p:sp>
        <p:nvSpPr>
          <p:cNvPr id="6" name="Rectangle 5">
            <a:extLst>
              <a:ext uri="{FF2B5EF4-FFF2-40B4-BE49-F238E27FC236}">
                <a16:creationId xmlns:a16="http://schemas.microsoft.com/office/drawing/2014/main" id="{15D38792-B520-7FCE-E56A-90A9CB1AA57A}"/>
              </a:ext>
            </a:extLst>
          </p:cNvPr>
          <p:cNvSpPr/>
          <p:nvPr/>
        </p:nvSpPr>
        <p:spPr>
          <a:xfrm>
            <a:off x="8869315" y="4665692"/>
            <a:ext cx="3160749" cy="15325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u="sng" dirty="0">
                <a:latin typeface="Calibri" panose="020F0502020204030204" pitchFamily="34" charset="0"/>
                <a:cs typeface="Calibri" panose="020F0502020204030204" pitchFamily="34" charset="0"/>
              </a:rPr>
              <a:t>2024:</a:t>
            </a:r>
            <a:r>
              <a:rPr lang="en-US" sz="1500" dirty="0">
                <a:latin typeface="Calibri" panose="020F0502020204030204" pitchFamily="34" charset="0"/>
                <a:cs typeface="Calibri" panose="020F0502020204030204" pitchFamily="34" charset="0"/>
              </a:rPr>
              <a:t> SCr/eGFR and potassium levels should be monitored within 7-14 days after initiation of therapy and at least annually with ACE inhibitor, ARB, MRA, or diuretic. </a:t>
            </a:r>
            <a:r>
              <a:rPr lang="en-US" sz="1500" b="1" dirty="0">
                <a:latin typeface="Calibri" panose="020F0502020204030204" pitchFamily="34" charset="0"/>
                <a:cs typeface="Calibri" panose="020F0502020204030204" pitchFamily="34" charset="0"/>
              </a:rPr>
              <a:t>B</a:t>
            </a:r>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2077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1E66-9DFF-BE30-EDEE-2E0033D53BE5}"/>
              </a:ext>
            </a:extLst>
          </p:cNvPr>
          <p:cNvSpPr>
            <a:spLocks noGrp="1"/>
          </p:cNvSpPr>
          <p:nvPr>
            <p:ph type="title"/>
          </p:nvPr>
        </p:nvSpPr>
        <p:spPr/>
        <p:txBody>
          <a:bodyPr>
            <a:normAutofit/>
          </a:bodyPr>
          <a:lstStyle/>
          <a:p>
            <a:r>
              <a:rPr lang="en-US" b="1" dirty="0">
                <a:solidFill>
                  <a:schemeClr val="tx1"/>
                </a:solidFill>
              </a:rPr>
              <a:t>Lipid Management</a:t>
            </a:r>
          </a:p>
        </p:txBody>
      </p:sp>
      <p:graphicFrame>
        <p:nvGraphicFramePr>
          <p:cNvPr id="4" name="Table 4">
            <a:extLst>
              <a:ext uri="{FF2B5EF4-FFF2-40B4-BE49-F238E27FC236}">
                <a16:creationId xmlns:a16="http://schemas.microsoft.com/office/drawing/2014/main" id="{FD607691-755A-05DA-8F86-DB16FC1DFCF6}"/>
              </a:ext>
            </a:extLst>
          </p:cNvPr>
          <p:cNvGraphicFramePr>
            <a:graphicFrameLocks noGrp="1"/>
          </p:cNvGraphicFramePr>
          <p:nvPr>
            <p:ph idx="1"/>
            <p:extLst>
              <p:ext uri="{D42A27DB-BD31-4B8C-83A1-F6EECF244321}">
                <p14:modId xmlns:p14="http://schemas.microsoft.com/office/powerpoint/2010/main" val="1474283270"/>
              </p:ext>
            </p:extLst>
          </p:nvPr>
        </p:nvGraphicFramePr>
        <p:xfrm>
          <a:off x="1196196" y="1846263"/>
          <a:ext cx="9959164" cy="4058920"/>
        </p:xfrm>
        <a:graphic>
          <a:graphicData uri="http://schemas.openxmlformats.org/drawingml/2006/table">
            <a:tbl>
              <a:tblPr firstRow="1" bandRow="1">
                <a:tableStyleId>{69012ECD-51FC-41F1-AA8D-1B2483CD663E}</a:tableStyleId>
              </a:tblPr>
              <a:tblGrid>
                <a:gridCol w="2008537">
                  <a:extLst>
                    <a:ext uri="{9D8B030D-6E8A-4147-A177-3AD203B41FA5}">
                      <a16:colId xmlns:a16="http://schemas.microsoft.com/office/drawing/2014/main" val="1032085787"/>
                    </a:ext>
                  </a:extLst>
                </a:gridCol>
                <a:gridCol w="3644641">
                  <a:extLst>
                    <a:ext uri="{9D8B030D-6E8A-4147-A177-3AD203B41FA5}">
                      <a16:colId xmlns:a16="http://schemas.microsoft.com/office/drawing/2014/main" val="1702405388"/>
                    </a:ext>
                  </a:extLst>
                </a:gridCol>
                <a:gridCol w="4305986">
                  <a:extLst>
                    <a:ext uri="{9D8B030D-6E8A-4147-A177-3AD203B41FA5}">
                      <a16:colId xmlns:a16="http://schemas.microsoft.com/office/drawing/2014/main" val="447732215"/>
                    </a:ext>
                  </a:extLst>
                </a:gridCol>
              </a:tblGrid>
              <a:tr h="370840">
                <a:tc>
                  <a:txBody>
                    <a:bodyPr/>
                    <a:lstStyle/>
                    <a:p>
                      <a:pPr algn="ctr"/>
                      <a:r>
                        <a:rPr lang="en-US" sz="1800" b="1" dirty="0">
                          <a:solidFill>
                            <a:schemeClr val="bg1"/>
                          </a:solidFill>
                          <a:effectLst/>
                        </a:rPr>
                        <a:t>Recommendation</a:t>
                      </a:r>
                      <a:endParaRPr lang="en-US" sz="1800" dirty="0">
                        <a:solidFill>
                          <a:schemeClr val="bg1"/>
                        </a:solidFill>
                        <a:effectLst/>
                      </a:endParaRPr>
                    </a:p>
                  </a:txBody>
                  <a:tcPr marL="87464" marR="87464" anchor="ctr"/>
                </a:tc>
                <a:tc>
                  <a:txBody>
                    <a:bodyPr/>
                    <a:lstStyle/>
                    <a:p>
                      <a:pPr algn="ctr"/>
                      <a:r>
                        <a:rPr lang="en-US" sz="1800" b="1" dirty="0">
                          <a:solidFill>
                            <a:schemeClr val="bg1"/>
                          </a:solidFill>
                          <a:effectLst/>
                        </a:rPr>
                        <a:t>ADA 2022</a:t>
                      </a:r>
                      <a:endParaRPr lang="en-US" sz="1800" dirty="0">
                        <a:solidFill>
                          <a:schemeClr val="bg1"/>
                        </a:solidFill>
                        <a:effectLst/>
                      </a:endParaRPr>
                    </a:p>
                  </a:txBody>
                  <a:tcPr marL="87464" marR="87464" anchor="ctr"/>
                </a:tc>
                <a:tc>
                  <a:txBody>
                    <a:bodyPr/>
                    <a:lstStyle/>
                    <a:p>
                      <a:pPr algn="ctr"/>
                      <a:r>
                        <a:rPr lang="en-US" sz="1800" b="1" dirty="0">
                          <a:solidFill>
                            <a:schemeClr val="bg1"/>
                          </a:solidFill>
                          <a:effectLst/>
                        </a:rPr>
                        <a:t>ADA 2023 and 2024</a:t>
                      </a:r>
                      <a:endParaRPr lang="en-US" sz="1800" dirty="0">
                        <a:solidFill>
                          <a:schemeClr val="bg1"/>
                        </a:solidFill>
                        <a:effectLst/>
                      </a:endParaRPr>
                    </a:p>
                  </a:txBody>
                  <a:tcPr marL="87464" marR="87464" anchor="ctr"/>
                </a:tc>
                <a:extLst>
                  <a:ext uri="{0D108BD9-81ED-4DB2-BD59-A6C34878D82A}">
                    <a16:rowId xmlns:a16="http://schemas.microsoft.com/office/drawing/2014/main" val="4125868716"/>
                  </a:ext>
                </a:extLst>
              </a:tr>
              <a:tr h="370840">
                <a:tc rowSpan="3">
                  <a:txBody>
                    <a:bodyPr/>
                    <a:lstStyle/>
                    <a:p>
                      <a:pPr algn="ctr"/>
                      <a:r>
                        <a:rPr lang="en-US" sz="1600" u="sng" dirty="0">
                          <a:effectLst/>
                        </a:rPr>
                        <a:t>Primary Prevention</a:t>
                      </a:r>
                      <a:endParaRPr lang="en-US" sz="1600" u="sng" dirty="0">
                        <a:effectLst/>
                        <a:latin typeface="Calibri" panose="020F0502020204030204" pitchFamily="34" charset="0"/>
                        <a:cs typeface="Calibri" panose="020F0502020204030204" pitchFamily="34" charset="0"/>
                      </a:endParaRPr>
                    </a:p>
                  </a:txBody>
                  <a:tcPr marL="87464" marR="87464" anchor="ctr"/>
                </a:tc>
                <a:tc>
                  <a:txBody>
                    <a:bodyPr/>
                    <a:lstStyle/>
                    <a:p>
                      <a:r>
                        <a:rPr lang="en-US" sz="1600" dirty="0">
                          <a:effectLst/>
                        </a:rPr>
                        <a:t>… aged 40 to 75 years without ASCVD, use moderate-intensity statin therapy in addition to lifestyle therapy. </a:t>
                      </a:r>
                      <a:r>
                        <a:rPr lang="en-US" sz="1600" b="1" dirty="0">
                          <a:effectLst/>
                        </a:rPr>
                        <a:t>A</a:t>
                      </a:r>
                      <a:endParaRPr lang="en-US" sz="1600" dirty="0">
                        <a:effectLst/>
                        <a:latin typeface="Calibri" panose="020F0502020204030204" pitchFamily="34" charset="0"/>
                        <a:cs typeface="Calibri" panose="020F0502020204030204" pitchFamily="34" charset="0"/>
                      </a:endParaRPr>
                    </a:p>
                  </a:txBody>
                  <a:tcPr marL="87464" marR="87464"/>
                </a:tc>
                <a:tc>
                  <a:txBody>
                    <a:bodyPr/>
                    <a:lstStyle/>
                    <a:p>
                      <a:r>
                        <a:rPr lang="en-US" sz="1600" dirty="0">
                          <a:effectLst/>
                        </a:rPr>
                        <a:t>… aged 40 to 75 years without ASCVD, use moderate-intensity statin therapy in addition to lifestyle therapy. </a:t>
                      </a:r>
                      <a:r>
                        <a:rPr lang="en-US" sz="1600" b="1" dirty="0">
                          <a:effectLst/>
                        </a:rPr>
                        <a:t>A</a:t>
                      </a:r>
                      <a:endParaRPr lang="en-US" sz="1600" dirty="0">
                        <a:effectLst/>
                        <a:latin typeface="Calibri" panose="020F0502020204030204" pitchFamily="34" charset="0"/>
                        <a:cs typeface="Calibri" panose="020F0502020204030204" pitchFamily="34" charset="0"/>
                      </a:endParaRPr>
                    </a:p>
                  </a:txBody>
                  <a:tcPr marL="87464" marR="87464"/>
                </a:tc>
                <a:extLst>
                  <a:ext uri="{0D108BD9-81ED-4DB2-BD59-A6C34878D82A}">
                    <a16:rowId xmlns:a16="http://schemas.microsoft.com/office/drawing/2014/main" val="4072987743"/>
                  </a:ext>
                </a:extLst>
              </a:tr>
              <a:tr h="370840">
                <a:tc vMerge="1">
                  <a:txBody>
                    <a:bodyPr/>
                    <a:lstStyle/>
                    <a:p>
                      <a:endParaRPr lang="en-US"/>
                    </a:p>
                  </a:txBody>
                  <a:tcPr/>
                </a:tc>
                <a:tc>
                  <a:txBody>
                    <a:bodyPr/>
                    <a:lstStyle/>
                    <a:p>
                      <a:r>
                        <a:rPr lang="en-US" sz="1600" dirty="0">
                          <a:effectLst/>
                        </a:rPr>
                        <a:t>… at higher risk, especially those with multiple ASCVD risk factors or aged 50 to 70 years, it is reasonable to use high-intensity statin therapy. </a:t>
                      </a:r>
                      <a:r>
                        <a:rPr lang="en-US" sz="1600" b="1" dirty="0">
                          <a:effectLst/>
                        </a:rPr>
                        <a:t>B</a:t>
                      </a:r>
                      <a:endParaRPr lang="en-US" sz="1600" dirty="0">
                        <a:effectLst/>
                        <a:latin typeface="Calibri" panose="020F0502020204030204" pitchFamily="34" charset="0"/>
                        <a:cs typeface="Calibri" panose="020F0502020204030204" pitchFamily="34" charset="0"/>
                      </a:endParaRPr>
                    </a:p>
                  </a:txBody>
                  <a:tcPr marL="87464" marR="87464"/>
                </a:tc>
                <a:tc>
                  <a:txBody>
                    <a:bodyPr/>
                    <a:lstStyle/>
                    <a:p>
                      <a:r>
                        <a:rPr lang="en-US" sz="1600" u="none" dirty="0">
                          <a:effectLst/>
                        </a:rPr>
                        <a:t>… aged 40 to 75 years at higher CV risk, including those with one or more ASCVD risk factors, it is recommended to use high-intensity statin therapy to </a:t>
                      </a:r>
                      <a:r>
                        <a:rPr lang="en-US" sz="1600" b="1" u="none" dirty="0">
                          <a:effectLst/>
                        </a:rPr>
                        <a:t>reduce LDL cholesterol by ≥ 50% of baseline and to target an LDL cholesterol goal of &lt; 70 mg/dL. B (2023) and A (2024)</a:t>
                      </a:r>
                      <a:endParaRPr lang="en-US" sz="1600" u="none" dirty="0">
                        <a:effectLst/>
                        <a:latin typeface="Calibri" panose="020F0502020204030204" pitchFamily="34" charset="0"/>
                        <a:cs typeface="Calibri" panose="020F0502020204030204" pitchFamily="34" charset="0"/>
                      </a:endParaRPr>
                    </a:p>
                  </a:txBody>
                  <a:tcPr marL="87464" marR="87464"/>
                </a:tc>
                <a:extLst>
                  <a:ext uri="{0D108BD9-81ED-4DB2-BD59-A6C34878D82A}">
                    <a16:rowId xmlns:a16="http://schemas.microsoft.com/office/drawing/2014/main" val="652473132"/>
                  </a:ext>
                </a:extLst>
              </a:tr>
              <a:tr h="370840">
                <a:tc vMerge="1">
                  <a:txBody>
                    <a:bodyPr/>
                    <a:lstStyle/>
                    <a:p>
                      <a:endParaRPr lang="en-US"/>
                    </a:p>
                  </a:txBody>
                  <a:tcPr/>
                </a:tc>
                <a:tc>
                  <a:txBody>
                    <a:bodyPr/>
                    <a:lstStyle/>
                    <a:p>
                      <a:r>
                        <a:rPr lang="en-US" sz="1600" dirty="0">
                          <a:effectLst/>
                        </a:rPr>
                        <a:t>… 10-year ASCVD risk of 20% or higher, it may be reasonable to add ezetimibe to maximally tolerated statin therapy to reduce LDL cholesterol levels by 50% or more. </a:t>
                      </a:r>
                      <a:r>
                        <a:rPr lang="en-US" sz="1600" b="1" dirty="0">
                          <a:effectLst/>
                        </a:rPr>
                        <a:t>C</a:t>
                      </a:r>
                      <a:endParaRPr lang="en-US" sz="1600" dirty="0">
                        <a:effectLst/>
                        <a:latin typeface="Calibri" panose="020F0502020204030204" pitchFamily="34" charset="0"/>
                        <a:cs typeface="Calibri" panose="020F0502020204030204" pitchFamily="34" charset="0"/>
                      </a:endParaRPr>
                    </a:p>
                  </a:txBody>
                  <a:tcPr marL="87464" marR="87464"/>
                </a:tc>
                <a:tc>
                  <a:txBody>
                    <a:bodyPr/>
                    <a:lstStyle/>
                    <a:p>
                      <a:r>
                        <a:rPr lang="en-US" sz="1600" u="none" dirty="0">
                          <a:effectLst/>
                        </a:rPr>
                        <a:t>…aged 40 to 75 years at higher CV risk, especially those with multiple ASCVD risk factors and </a:t>
                      </a:r>
                      <a:r>
                        <a:rPr lang="en-US" sz="1600" b="1" u="none" dirty="0">
                          <a:effectLst/>
                        </a:rPr>
                        <a:t>LDL cholesterol ≥ 70 mg/dL, it may be reasonable to add ezetimibe or a PCSK9 inhibitor to maximum tolerated statin therapy.</a:t>
                      </a:r>
                      <a:r>
                        <a:rPr lang="en-US" sz="1600" u="none" dirty="0">
                          <a:effectLst/>
                        </a:rPr>
                        <a:t> </a:t>
                      </a:r>
                      <a:r>
                        <a:rPr lang="en-US" sz="1600" b="1" u="none" dirty="0">
                          <a:effectLst/>
                        </a:rPr>
                        <a:t>C (2023) and B (2024)</a:t>
                      </a:r>
                      <a:endParaRPr lang="en-US" sz="1600" u="none" dirty="0">
                        <a:effectLst/>
                        <a:latin typeface="Calibri" panose="020F0502020204030204" pitchFamily="34" charset="0"/>
                        <a:cs typeface="Calibri" panose="020F0502020204030204" pitchFamily="34" charset="0"/>
                      </a:endParaRPr>
                    </a:p>
                  </a:txBody>
                  <a:tcPr marL="87464" marR="87464"/>
                </a:tc>
                <a:extLst>
                  <a:ext uri="{0D108BD9-81ED-4DB2-BD59-A6C34878D82A}">
                    <a16:rowId xmlns:a16="http://schemas.microsoft.com/office/drawing/2014/main" val="1633217380"/>
                  </a:ext>
                </a:extLst>
              </a:tr>
            </a:tbl>
          </a:graphicData>
        </a:graphic>
      </p:graphicFrame>
      <p:sp>
        <p:nvSpPr>
          <p:cNvPr id="5" name="TextBox 4">
            <a:extLst>
              <a:ext uri="{FF2B5EF4-FFF2-40B4-BE49-F238E27FC236}">
                <a16:creationId xmlns:a16="http://schemas.microsoft.com/office/drawing/2014/main" id="{DD7A7B06-85AF-0E50-5EDE-C48E5D318E98}"/>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10. Cardiovascular disease and risk management: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1):S179-S218.</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496868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1E66-9DFF-BE30-EDEE-2E0033D53BE5}"/>
              </a:ext>
            </a:extLst>
          </p:cNvPr>
          <p:cNvSpPr>
            <a:spLocks noGrp="1"/>
          </p:cNvSpPr>
          <p:nvPr>
            <p:ph type="title"/>
          </p:nvPr>
        </p:nvSpPr>
        <p:spPr/>
        <p:txBody>
          <a:bodyPr>
            <a:normAutofit/>
          </a:bodyPr>
          <a:lstStyle/>
          <a:p>
            <a:r>
              <a:rPr lang="en-US" b="1" dirty="0">
                <a:solidFill>
                  <a:schemeClr val="tx1"/>
                </a:solidFill>
              </a:rPr>
              <a:t>Lipid Management</a:t>
            </a:r>
          </a:p>
        </p:txBody>
      </p:sp>
      <p:graphicFrame>
        <p:nvGraphicFramePr>
          <p:cNvPr id="4" name="Table 4">
            <a:extLst>
              <a:ext uri="{FF2B5EF4-FFF2-40B4-BE49-F238E27FC236}">
                <a16:creationId xmlns:a16="http://schemas.microsoft.com/office/drawing/2014/main" id="{FD607691-755A-05DA-8F86-DB16FC1DFCF6}"/>
              </a:ext>
            </a:extLst>
          </p:cNvPr>
          <p:cNvGraphicFramePr>
            <a:graphicFrameLocks noGrp="1"/>
          </p:cNvGraphicFramePr>
          <p:nvPr>
            <p:ph idx="1"/>
          </p:nvPr>
        </p:nvGraphicFramePr>
        <p:xfrm>
          <a:off x="1196196" y="1846263"/>
          <a:ext cx="9959164" cy="4058920"/>
        </p:xfrm>
        <a:graphic>
          <a:graphicData uri="http://schemas.openxmlformats.org/drawingml/2006/table">
            <a:tbl>
              <a:tblPr firstRow="1" bandRow="1">
                <a:tableStyleId>{69012ECD-51FC-41F1-AA8D-1B2483CD663E}</a:tableStyleId>
              </a:tblPr>
              <a:tblGrid>
                <a:gridCol w="2008537">
                  <a:extLst>
                    <a:ext uri="{9D8B030D-6E8A-4147-A177-3AD203B41FA5}">
                      <a16:colId xmlns:a16="http://schemas.microsoft.com/office/drawing/2014/main" val="1032085787"/>
                    </a:ext>
                  </a:extLst>
                </a:gridCol>
                <a:gridCol w="3644641">
                  <a:extLst>
                    <a:ext uri="{9D8B030D-6E8A-4147-A177-3AD203B41FA5}">
                      <a16:colId xmlns:a16="http://schemas.microsoft.com/office/drawing/2014/main" val="1702405388"/>
                    </a:ext>
                  </a:extLst>
                </a:gridCol>
                <a:gridCol w="4305986">
                  <a:extLst>
                    <a:ext uri="{9D8B030D-6E8A-4147-A177-3AD203B41FA5}">
                      <a16:colId xmlns:a16="http://schemas.microsoft.com/office/drawing/2014/main" val="447732215"/>
                    </a:ext>
                  </a:extLst>
                </a:gridCol>
              </a:tblGrid>
              <a:tr h="370840">
                <a:tc>
                  <a:txBody>
                    <a:bodyPr/>
                    <a:lstStyle/>
                    <a:p>
                      <a:pPr algn="ctr"/>
                      <a:r>
                        <a:rPr lang="en-US" sz="1800" b="1" dirty="0">
                          <a:solidFill>
                            <a:schemeClr val="bg1"/>
                          </a:solidFill>
                          <a:effectLst/>
                        </a:rPr>
                        <a:t>Recommendation</a:t>
                      </a:r>
                      <a:endParaRPr lang="en-US" sz="1800" dirty="0">
                        <a:solidFill>
                          <a:schemeClr val="bg1"/>
                        </a:solidFill>
                        <a:effectLst/>
                      </a:endParaRPr>
                    </a:p>
                  </a:txBody>
                  <a:tcPr marL="87464" marR="87464" anchor="ctr"/>
                </a:tc>
                <a:tc>
                  <a:txBody>
                    <a:bodyPr/>
                    <a:lstStyle/>
                    <a:p>
                      <a:pPr algn="ctr"/>
                      <a:r>
                        <a:rPr lang="en-US" sz="1800" b="1" dirty="0">
                          <a:solidFill>
                            <a:schemeClr val="bg1"/>
                          </a:solidFill>
                          <a:effectLst/>
                        </a:rPr>
                        <a:t>ADA 2022</a:t>
                      </a:r>
                      <a:endParaRPr lang="en-US" sz="1800" dirty="0">
                        <a:solidFill>
                          <a:schemeClr val="bg1"/>
                        </a:solidFill>
                        <a:effectLst/>
                      </a:endParaRPr>
                    </a:p>
                  </a:txBody>
                  <a:tcPr marL="87464" marR="87464" anchor="ctr"/>
                </a:tc>
                <a:tc>
                  <a:txBody>
                    <a:bodyPr/>
                    <a:lstStyle/>
                    <a:p>
                      <a:pPr algn="ctr"/>
                      <a:r>
                        <a:rPr lang="en-US" sz="1800" b="1" dirty="0">
                          <a:solidFill>
                            <a:schemeClr val="bg1"/>
                          </a:solidFill>
                          <a:effectLst/>
                        </a:rPr>
                        <a:t>ADA 2023 and 2024</a:t>
                      </a:r>
                      <a:endParaRPr lang="en-US" sz="1800" dirty="0">
                        <a:solidFill>
                          <a:schemeClr val="bg1"/>
                        </a:solidFill>
                        <a:effectLst/>
                      </a:endParaRPr>
                    </a:p>
                  </a:txBody>
                  <a:tcPr marL="87464" marR="87464" anchor="ctr"/>
                </a:tc>
                <a:extLst>
                  <a:ext uri="{0D108BD9-81ED-4DB2-BD59-A6C34878D82A}">
                    <a16:rowId xmlns:a16="http://schemas.microsoft.com/office/drawing/2014/main" val="4125868716"/>
                  </a:ext>
                </a:extLst>
              </a:tr>
              <a:tr h="370840">
                <a:tc rowSpan="3">
                  <a:txBody>
                    <a:bodyPr/>
                    <a:lstStyle/>
                    <a:p>
                      <a:pPr algn="ctr"/>
                      <a:r>
                        <a:rPr lang="en-US" sz="1600" u="sng" dirty="0">
                          <a:effectLst/>
                        </a:rPr>
                        <a:t>Primary Prevention</a:t>
                      </a:r>
                      <a:endParaRPr lang="en-US" sz="1600" u="sng" dirty="0">
                        <a:effectLst/>
                        <a:latin typeface="Calibri" panose="020F0502020204030204" pitchFamily="34" charset="0"/>
                        <a:cs typeface="Calibri" panose="020F0502020204030204" pitchFamily="34" charset="0"/>
                      </a:endParaRPr>
                    </a:p>
                  </a:txBody>
                  <a:tcPr marL="87464" marR="87464" anchor="ctr"/>
                </a:tc>
                <a:tc>
                  <a:txBody>
                    <a:bodyPr/>
                    <a:lstStyle/>
                    <a:p>
                      <a:r>
                        <a:rPr lang="en-US" sz="1600" dirty="0">
                          <a:effectLst/>
                        </a:rPr>
                        <a:t>… aged 40 to 75 years without ASCVD, use moderate-intensity statin therapy in addition to lifestyle therapy. </a:t>
                      </a:r>
                      <a:r>
                        <a:rPr lang="en-US" sz="1600" b="1" dirty="0">
                          <a:effectLst/>
                        </a:rPr>
                        <a:t>A</a:t>
                      </a:r>
                      <a:endParaRPr lang="en-US" sz="1600" dirty="0">
                        <a:effectLst/>
                        <a:latin typeface="Calibri" panose="020F0502020204030204" pitchFamily="34" charset="0"/>
                        <a:cs typeface="Calibri" panose="020F0502020204030204" pitchFamily="34" charset="0"/>
                      </a:endParaRPr>
                    </a:p>
                  </a:txBody>
                  <a:tcPr marL="87464" marR="87464"/>
                </a:tc>
                <a:tc>
                  <a:txBody>
                    <a:bodyPr/>
                    <a:lstStyle/>
                    <a:p>
                      <a:r>
                        <a:rPr lang="en-US" sz="1600" dirty="0">
                          <a:effectLst/>
                        </a:rPr>
                        <a:t>… aged 40 to 75 years without ASCVD, use moderate-intensity statin therapy in addition to lifestyle therapy. </a:t>
                      </a:r>
                      <a:r>
                        <a:rPr lang="en-US" sz="1600" b="1" dirty="0">
                          <a:effectLst/>
                        </a:rPr>
                        <a:t>A</a:t>
                      </a:r>
                      <a:endParaRPr lang="en-US" sz="1600" dirty="0">
                        <a:effectLst/>
                        <a:latin typeface="Calibri" panose="020F0502020204030204" pitchFamily="34" charset="0"/>
                        <a:cs typeface="Calibri" panose="020F0502020204030204" pitchFamily="34" charset="0"/>
                      </a:endParaRPr>
                    </a:p>
                  </a:txBody>
                  <a:tcPr marL="87464" marR="87464"/>
                </a:tc>
                <a:extLst>
                  <a:ext uri="{0D108BD9-81ED-4DB2-BD59-A6C34878D82A}">
                    <a16:rowId xmlns:a16="http://schemas.microsoft.com/office/drawing/2014/main" val="4072987743"/>
                  </a:ext>
                </a:extLst>
              </a:tr>
              <a:tr h="370840">
                <a:tc vMerge="1">
                  <a:txBody>
                    <a:bodyPr/>
                    <a:lstStyle/>
                    <a:p>
                      <a:endParaRPr lang="en-US"/>
                    </a:p>
                  </a:txBody>
                  <a:tcPr/>
                </a:tc>
                <a:tc>
                  <a:txBody>
                    <a:bodyPr/>
                    <a:lstStyle/>
                    <a:p>
                      <a:r>
                        <a:rPr lang="en-US" sz="1600" dirty="0">
                          <a:effectLst/>
                        </a:rPr>
                        <a:t>… at higher risk, especially those with multiple ASCVD risk factors or aged 50 to 70 years, it is reasonable to use high-intensity statin therapy. </a:t>
                      </a:r>
                      <a:r>
                        <a:rPr lang="en-US" sz="1600" b="1" dirty="0">
                          <a:effectLst/>
                        </a:rPr>
                        <a:t>B</a:t>
                      </a:r>
                      <a:endParaRPr lang="en-US" sz="1600" dirty="0">
                        <a:effectLst/>
                        <a:latin typeface="Calibri" panose="020F0502020204030204" pitchFamily="34" charset="0"/>
                        <a:cs typeface="Calibri" panose="020F0502020204030204" pitchFamily="34" charset="0"/>
                      </a:endParaRPr>
                    </a:p>
                  </a:txBody>
                  <a:tcPr marL="87464" marR="87464"/>
                </a:tc>
                <a:tc>
                  <a:txBody>
                    <a:bodyPr/>
                    <a:lstStyle/>
                    <a:p>
                      <a:r>
                        <a:rPr lang="en-US" sz="1600" u="none" dirty="0">
                          <a:effectLst/>
                        </a:rPr>
                        <a:t>… aged 40 to 75 years at higher CV risk, including those with one or more ASCVD risk factors, it is recommended to use high-intensity statin therapy to </a:t>
                      </a:r>
                      <a:r>
                        <a:rPr lang="en-US" sz="1600" b="1" u="none" dirty="0">
                          <a:effectLst/>
                        </a:rPr>
                        <a:t>reduce LDL cholesterol by ≥ 50% of baseline and to target an LDL cholesterol goal of &lt; 70 mg/dL. B (2023) and A (2024)</a:t>
                      </a:r>
                      <a:endParaRPr lang="en-US" sz="1600" u="none" dirty="0">
                        <a:effectLst/>
                        <a:latin typeface="Calibri" panose="020F0502020204030204" pitchFamily="34" charset="0"/>
                        <a:cs typeface="Calibri" panose="020F0502020204030204" pitchFamily="34" charset="0"/>
                      </a:endParaRPr>
                    </a:p>
                  </a:txBody>
                  <a:tcPr marL="87464" marR="87464"/>
                </a:tc>
                <a:extLst>
                  <a:ext uri="{0D108BD9-81ED-4DB2-BD59-A6C34878D82A}">
                    <a16:rowId xmlns:a16="http://schemas.microsoft.com/office/drawing/2014/main" val="652473132"/>
                  </a:ext>
                </a:extLst>
              </a:tr>
              <a:tr h="370840">
                <a:tc vMerge="1">
                  <a:txBody>
                    <a:bodyPr/>
                    <a:lstStyle/>
                    <a:p>
                      <a:endParaRPr lang="en-US"/>
                    </a:p>
                  </a:txBody>
                  <a:tcPr/>
                </a:tc>
                <a:tc>
                  <a:txBody>
                    <a:bodyPr/>
                    <a:lstStyle/>
                    <a:p>
                      <a:r>
                        <a:rPr lang="en-US" sz="1600" dirty="0">
                          <a:effectLst/>
                        </a:rPr>
                        <a:t>… 10-year ASCVD risk of 20% or higher, it may be reasonable to add ezetimibe to maximally tolerated statin therapy to reduce LDL cholesterol levels by 50% or more. </a:t>
                      </a:r>
                      <a:r>
                        <a:rPr lang="en-US" sz="1600" b="1" dirty="0">
                          <a:effectLst/>
                        </a:rPr>
                        <a:t>C</a:t>
                      </a:r>
                      <a:endParaRPr lang="en-US" sz="1600" dirty="0">
                        <a:effectLst/>
                        <a:latin typeface="Calibri" panose="020F0502020204030204" pitchFamily="34" charset="0"/>
                        <a:cs typeface="Calibri" panose="020F0502020204030204" pitchFamily="34" charset="0"/>
                      </a:endParaRPr>
                    </a:p>
                  </a:txBody>
                  <a:tcPr marL="87464" marR="87464"/>
                </a:tc>
                <a:tc>
                  <a:txBody>
                    <a:bodyPr/>
                    <a:lstStyle/>
                    <a:p>
                      <a:r>
                        <a:rPr lang="en-US" sz="1600" u="none" dirty="0">
                          <a:effectLst/>
                        </a:rPr>
                        <a:t>…aged 40 to 75 years at higher CV risk, especially those with multiple ASCVD risk factors and </a:t>
                      </a:r>
                      <a:r>
                        <a:rPr lang="en-US" sz="1600" b="1" u="none" dirty="0">
                          <a:effectLst/>
                        </a:rPr>
                        <a:t>LDL cholesterol ≥70 mg/dL, it may be reasonable to add ezetimibe or a PCSK9 inhibitor to maximum tolerated statin therapy.</a:t>
                      </a:r>
                      <a:r>
                        <a:rPr lang="en-US" sz="1600" u="none" dirty="0">
                          <a:effectLst/>
                        </a:rPr>
                        <a:t> </a:t>
                      </a:r>
                      <a:r>
                        <a:rPr lang="en-US" sz="1600" b="1" u="none" dirty="0">
                          <a:effectLst/>
                        </a:rPr>
                        <a:t>C (2023) and B (2024)</a:t>
                      </a:r>
                      <a:endParaRPr lang="en-US" sz="1600" u="none" dirty="0">
                        <a:effectLst/>
                        <a:latin typeface="Calibri" panose="020F0502020204030204" pitchFamily="34" charset="0"/>
                        <a:cs typeface="Calibri" panose="020F0502020204030204" pitchFamily="34" charset="0"/>
                      </a:endParaRPr>
                    </a:p>
                  </a:txBody>
                  <a:tcPr marL="87464" marR="87464"/>
                </a:tc>
                <a:extLst>
                  <a:ext uri="{0D108BD9-81ED-4DB2-BD59-A6C34878D82A}">
                    <a16:rowId xmlns:a16="http://schemas.microsoft.com/office/drawing/2014/main" val="1633217380"/>
                  </a:ext>
                </a:extLst>
              </a:tr>
            </a:tbl>
          </a:graphicData>
        </a:graphic>
      </p:graphicFrame>
      <p:sp>
        <p:nvSpPr>
          <p:cNvPr id="5" name="TextBox 4">
            <a:extLst>
              <a:ext uri="{FF2B5EF4-FFF2-40B4-BE49-F238E27FC236}">
                <a16:creationId xmlns:a16="http://schemas.microsoft.com/office/drawing/2014/main" id="{DD7A7B06-85AF-0E50-5EDE-C48E5D318E98}"/>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10. Cardiovascular disease and risk management: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1):S179-S218.</a:t>
            </a:r>
            <a:endParaRPr lang="en-US" sz="1400" dirty="0">
              <a:solidFill>
                <a:schemeClr val="bg1"/>
              </a:solidFill>
              <a:latin typeface="Calibri" panose="020F0502020204030204" pitchFamily="34" charset="0"/>
            </a:endParaRPr>
          </a:p>
        </p:txBody>
      </p:sp>
      <p:sp>
        <p:nvSpPr>
          <p:cNvPr id="3" name="Rectangle 2">
            <a:extLst>
              <a:ext uri="{FF2B5EF4-FFF2-40B4-BE49-F238E27FC236}">
                <a16:creationId xmlns:a16="http://schemas.microsoft.com/office/drawing/2014/main" id="{13119D4D-CC92-375B-5600-37CA7EFFE308}"/>
              </a:ext>
            </a:extLst>
          </p:cNvPr>
          <p:cNvSpPr/>
          <p:nvPr/>
        </p:nvSpPr>
        <p:spPr>
          <a:xfrm>
            <a:off x="2549028" y="2710371"/>
            <a:ext cx="7279334" cy="28680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u="sng" dirty="0">
                <a:latin typeface="Calibri" panose="020F0502020204030204" pitchFamily="34" charset="0"/>
                <a:cs typeface="Calibri" panose="020F0502020204030204" pitchFamily="34" charset="0"/>
              </a:rPr>
              <a:t>2024:</a:t>
            </a:r>
            <a:r>
              <a:rPr lang="en-US" sz="3200" dirty="0">
                <a:latin typeface="Calibri" panose="020F0502020204030204" pitchFamily="34" charset="0"/>
                <a:cs typeface="Calibri" panose="020F0502020204030204" pitchFamily="34" charset="0"/>
              </a:rPr>
              <a:t> In people with diabetes intolerant to statin therapy, treatment with bempedoic acid is recommended to reduce CV event rates as an alternative cholesterol-lowering plan. </a:t>
            </a:r>
            <a:r>
              <a:rPr lang="en-US" sz="3200" b="1" dirty="0">
                <a:latin typeface="Calibri" panose="020F0502020204030204" pitchFamily="34" charset="0"/>
                <a:cs typeface="Calibri" panose="020F0502020204030204" pitchFamily="34" charset="0"/>
              </a:rPr>
              <a:t>A</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57892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1E66-9DFF-BE30-EDEE-2E0033D53BE5}"/>
              </a:ext>
            </a:extLst>
          </p:cNvPr>
          <p:cNvSpPr>
            <a:spLocks noGrp="1"/>
          </p:cNvSpPr>
          <p:nvPr>
            <p:ph type="title"/>
          </p:nvPr>
        </p:nvSpPr>
        <p:spPr/>
        <p:txBody>
          <a:bodyPr>
            <a:normAutofit/>
          </a:bodyPr>
          <a:lstStyle/>
          <a:p>
            <a:r>
              <a:rPr lang="en-US" b="1" dirty="0">
                <a:solidFill>
                  <a:schemeClr val="tx1"/>
                </a:solidFill>
              </a:rPr>
              <a:t>Lipid Management</a:t>
            </a:r>
          </a:p>
        </p:txBody>
      </p:sp>
      <p:graphicFrame>
        <p:nvGraphicFramePr>
          <p:cNvPr id="4" name="Table 4">
            <a:extLst>
              <a:ext uri="{FF2B5EF4-FFF2-40B4-BE49-F238E27FC236}">
                <a16:creationId xmlns:a16="http://schemas.microsoft.com/office/drawing/2014/main" id="{FD607691-755A-05DA-8F86-DB16FC1DFCF6}"/>
              </a:ext>
            </a:extLst>
          </p:cNvPr>
          <p:cNvGraphicFramePr>
            <a:graphicFrameLocks noGrp="1"/>
          </p:cNvGraphicFramePr>
          <p:nvPr>
            <p:ph idx="1"/>
            <p:extLst>
              <p:ext uri="{D42A27DB-BD31-4B8C-83A1-F6EECF244321}">
                <p14:modId xmlns:p14="http://schemas.microsoft.com/office/powerpoint/2010/main" val="4089457674"/>
              </p:ext>
            </p:extLst>
          </p:nvPr>
        </p:nvGraphicFramePr>
        <p:xfrm>
          <a:off x="1167442" y="1846263"/>
          <a:ext cx="9987918" cy="2656840"/>
        </p:xfrm>
        <a:graphic>
          <a:graphicData uri="http://schemas.openxmlformats.org/drawingml/2006/table">
            <a:tbl>
              <a:tblPr firstRow="1" bandRow="1">
                <a:tableStyleId>{69012ECD-51FC-41F1-AA8D-1B2483CD663E}</a:tableStyleId>
              </a:tblPr>
              <a:tblGrid>
                <a:gridCol w="2024094">
                  <a:extLst>
                    <a:ext uri="{9D8B030D-6E8A-4147-A177-3AD203B41FA5}">
                      <a16:colId xmlns:a16="http://schemas.microsoft.com/office/drawing/2014/main" val="1032085787"/>
                    </a:ext>
                  </a:extLst>
                </a:gridCol>
                <a:gridCol w="3825370">
                  <a:extLst>
                    <a:ext uri="{9D8B030D-6E8A-4147-A177-3AD203B41FA5}">
                      <a16:colId xmlns:a16="http://schemas.microsoft.com/office/drawing/2014/main" val="1702405388"/>
                    </a:ext>
                  </a:extLst>
                </a:gridCol>
                <a:gridCol w="4138454">
                  <a:extLst>
                    <a:ext uri="{9D8B030D-6E8A-4147-A177-3AD203B41FA5}">
                      <a16:colId xmlns:a16="http://schemas.microsoft.com/office/drawing/2014/main" val="447732215"/>
                    </a:ext>
                  </a:extLst>
                </a:gridCol>
              </a:tblGrid>
              <a:tr h="370840">
                <a:tc>
                  <a:txBody>
                    <a:bodyPr/>
                    <a:lstStyle/>
                    <a:p>
                      <a:pPr algn="ctr"/>
                      <a:r>
                        <a:rPr lang="en-US" sz="1800" b="1" dirty="0">
                          <a:solidFill>
                            <a:schemeClr val="bg1"/>
                          </a:solidFill>
                          <a:effectLst/>
                        </a:rPr>
                        <a:t>Recommendation</a:t>
                      </a:r>
                      <a:endParaRPr lang="en-US" sz="1800" dirty="0">
                        <a:solidFill>
                          <a:schemeClr val="bg1"/>
                        </a:solidFill>
                        <a:effectLst/>
                      </a:endParaRPr>
                    </a:p>
                  </a:txBody>
                  <a:tcPr marL="87464" marR="87464" anchor="ctr"/>
                </a:tc>
                <a:tc>
                  <a:txBody>
                    <a:bodyPr/>
                    <a:lstStyle/>
                    <a:p>
                      <a:pPr algn="ctr"/>
                      <a:r>
                        <a:rPr lang="en-US" sz="1800" b="1" dirty="0">
                          <a:solidFill>
                            <a:schemeClr val="bg1"/>
                          </a:solidFill>
                          <a:effectLst/>
                        </a:rPr>
                        <a:t>ADA 2022</a:t>
                      </a:r>
                      <a:endParaRPr lang="en-US" sz="1800" dirty="0">
                        <a:solidFill>
                          <a:schemeClr val="bg1"/>
                        </a:solidFill>
                        <a:effectLst/>
                      </a:endParaRPr>
                    </a:p>
                  </a:txBody>
                  <a:tcPr marL="87464" marR="87464" anchor="ctr"/>
                </a:tc>
                <a:tc>
                  <a:txBody>
                    <a:bodyPr/>
                    <a:lstStyle/>
                    <a:p>
                      <a:pPr algn="ctr"/>
                      <a:r>
                        <a:rPr lang="en-US" sz="1800" b="1" dirty="0">
                          <a:solidFill>
                            <a:schemeClr val="bg1"/>
                          </a:solidFill>
                          <a:effectLst/>
                        </a:rPr>
                        <a:t>ADA 2023 and 2024</a:t>
                      </a:r>
                      <a:endParaRPr lang="en-US" sz="1800" dirty="0">
                        <a:solidFill>
                          <a:schemeClr val="bg1"/>
                        </a:solidFill>
                        <a:effectLst/>
                      </a:endParaRPr>
                    </a:p>
                  </a:txBody>
                  <a:tcPr marL="87464" marR="87464" anchor="ctr"/>
                </a:tc>
                <a:extLst>
                  <a:ext uri="{0D108BD9-81ED-4DB2-BD59-A6C34878D82A}">
                    <a16:rowId xmlns:a16="http://schemas.microsoft.com/office/drawing/2014/main" val="4125868716"/>
                  </a:ext>
                </a:extLst>
              </a:tr>
              <a:tr h="370840">
                <a:tc>
                  <a:txBody>
                    <a:bodyPr/>
                    <a:lstStyle/>
                    <a:p>
                      <a:pPr algn="ctr"/>
                      <a:r>
                        <a:rPr lang="en-US" sz="1600" u="sng" dirty="0">
                          <a:effectLst/>
                        </a:rPr>
                        <a:t>Secondary Prevention</a:t>
                      </a:r>
                      <a:endParaRPr lang="en-US" sz="1600" u="sng" dirty="0">
                        <a:effectLst/>
                        <a:latin typeface="Calibri" panose="020F0502020204030204" pitchFamily="34" charset="0"/>
                      </a:endParaRPr>
                    </a:p>
                  </a:txBody>
                  <a:tcPr marL="87464" marR="87464" anchor="ctr"/>
                </a:tc>
                <a:tc>
                  <a:txBody>
                    <a:bodyPr/>
                    <a:lstStyle/>
                    <a:p>
                      <a:r>
                        <a:rPr lang="en-US" sz="1600" dirty="0">
                          <a:effectLst/>
                        </a:rPr>
                        <a:t>For people with diabetes and ASCVD considered very high risk using specific criteria, if LDL cholesterol is ≥ 70 mg/dL on maximally tolerated statin dose, consider adding additional LDL-lowering therapy (such as ezetimibe or PCSK9 inhibitor). </a:t>
                      </a:r>
                      <a:r>
                        <a:rPr lang="en-US" sz="1600" b="1" dirty="0">
                          <a:effectLst/>
                        </a:rPr>
                        <a:t>A</a:t>
                      </a:r>
                      <a:endParaRPr lang="en-US" sz="1600" dirty="0">
                        <a:effectLst/>
                        <a:latin typeface="Calibri" panose="020F0502020204030204" pitchFamily="34" charset="0"/>
                        <a:cs typeface="Calibri" panose="020F0502020204030204" pitchFamily="34" charset="0"/>
                      </a:endParaRPr>
                    </a:p>
                  </a:txBody>
                  <a:tcPr marL="87464" marR="87464"/>
                </a:tc>
                <a:tc>
                  <a:txBody>
                    <a:bodyPr/>
                    <a:lstStyle/>
                    <a:p>
                      <a:r>
                        <a:rPr lang="en-US" sz="1600" u="none" dirty="0">
                          <a:effectLst/>
                        </a:rPr>
                        <a:t>For people with diabetes and ASCVD, treatment with high-intensity statin therapy is </a:t>
                      </a:r>
                      <a:r>
                        <a:rPr lang="en-US" sz="1600" b="1" u="none" dirty="0">
                          <a:effectLst/>
                        </a:rPr>
                        <a:t>recommended to target an LDL cholesterol reduction of ≥ 50% from baseline and LDL cholesterol goal of &lt; 55 mg/dL. Addition of ezetimibe or a PCSK9 inhibitor with proven benefit in this population is recommended if this goal is not achieved on maximum tolerated statin therapy.</a:t>
                      </a:r>
                      <a:r>
                        <a:rPr lang="en-US" sz="1600" u="none" dirty="0">
                          <a:effectLst/>
                        </a:rPr>
                        <a:t> </a:t>
                      </a:r>
                      <a:r>
                        <a:rPr lang="en-US" sz="1600" b="1" u="none" dirty="0">
                          <a:effectLst/>
                        </a:rPr>
                        <a:t>B</a:t>
                      </a:r>
                      <a:endParaRPr lang="en-US" sz="1600" u="none" dirty="0">
                        <a:effectLst/>
                        <a:latin typeface="Calibri" panose="020F0502020204030204" pitchFamily="34" charset="0"/>
                        <a:cs typeface="Calibri" panose="020F0502020204030204" pitchFamily="34" charset="0"/>
                      </a:endParaRPr>
                    </a:p>
                  </a:txBody>
                  <a:tcPr marL="87464" marR="87464"/>
                </a:tc>
                <a:extLst>
                  <a:ext uri="{0D108BD9-81ED-4DB2-BD59-A6C34878D82A}">
                    <a16:rowId xmlns:a16="http://schemas.microsoft.com/office/drawing/2014/main" val="3713444505"/>
                  </a:ext>
                </a:extLst>
              </a:tr>
            </a:tbl>
          </a:graphicData>
        </a:graphic>
      </p:graphicFrame>
      <p:sp>
        <p:nvSpPr>
          <p:cNvPr id="5" name="TextBox 4">
            <a:extLst>
              <a:ext uri="{FF2B5EF4-FFF2-40B4-BE49-F238E27FC236}">
                <a16:creationId xmlns:a16="http://schemas.microsoft.com/office/drawing/2014/main" id="{51B03769-274F-185D-DC48-03869BB264BA}"/>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10. Cardiovascular disease and risk management: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1):S179-S218.</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8771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3DE7-5A54-9B2A-103F-9D1B0C6129F1}"/>
              </a:ext>
            </a:extLst>
          </p:cNvPr>
          <p:cNvSpPr>
            <a:spLocks noGrp="1"/>
          </p:cNvSpPr>
          <p:nvPr>
            <p:ph type="title"/>
          </p:nvPr>
        </p:nvSpPr>
        <p:spPr/>
        <p:txBody>
          <a:bodyPr>
            <a:noAutofit/>
          </a:bodyPr>
          <a:lstStyle/>
          <a:p>
            <a:r>
              <a:rPr lang="en-US" b="1" dirty="0">
                <a:solidFill>
                  <a:schemeClr val="tx1"/>
                </a:solidFill>
              </a:rPr>
              <a:t>What is your primary practice setting?</a:t>
            </a:r>
          </a:p>
        </p:txBody>
      </p:sp>
      <p:sp>
        <p:nvSpPr>
          <p:cNvPr id="3" name="Content Placeholder 2">
            <a:extLst>
              <a:ext uri="{FF2B5EF4-FFF2-40B4-BE49-F238E27FC236}">
                <a16:creationId xmlns:a16="http://schemas.microsoft.com/office/drawing/2014/main" id="{C544A108-949C-6F3B-B90F-BA567AC50245}"/>
              </a:ext>
            </a:extLst>
          </p:cNvPr>
          <p:cNvSpPr>
            <a:spLocks noGrp="1"/>
          </p:cNvSpPr>
          <p:nvPr>
            <p:ph idx="1"/>
          </p:nvPr>
        </p:nvSpPr>
        <p:spPr/>
        <p:txBody>
          <a:bodyPr>
            <a:normAutofit/>
          </a:bodyPr>
          <a:lstStyle/>
          <a:p>
            <a:pPr marL="806958" lvl="1" indent="-514350">
              <a:buFont typeface="+mj-lt"/>
              <a:buAutoNum type="alphaUcPeriod"/>
            </a:pPr>
            <a:r>
              <a:rPr lang="en-US" sz="2800" dirty="0">
                <a:solidFill>
                  <a:schemeClr val="tx1"/>
                </a:solidFill>
              </a:rPr>
              <a:t>Ambulatory care (outpatient)</a:t>
            </a:r>
          </a:p>
          <a:p>
            <a:pPr marL="806958" lvl="1" indent="-514350">
              <a:buFont typeface="+mj-lt"/>
              <a:buAutoNum type="alphaUcPeriod"/>
            </a:pPr>
            <a:r>
              <a:rPr lang="en-US" sz="2800" dirty="0">
                <a:solidFill>
                  <a:schemeClr val="tx1"/>
                </a:solidFill>
              </a:rPr>
              <a:t>Community-based</a:t>
            </a:r>
          </a:p>
          <a:p>
            <a:pPr marL="806958" lvl="1" indent="-514350">
              <a:buFont typeface="+mj-lt"/>
              <a:buAutoNum type="alphaUcPeriod"/>
            </a:pPr>
            <a:r>
              <a:rPr lang="en-US" sz="2800" dirty="0">
                <a:solidFill>
                  <a:schemeClr val="tx1"/>
                </a:solidFill>
              </a:rPr>
              <a:t>Health-system/Hospital</a:t>
            </a:r>
          </a:p>
          <a:p>
            <a:pPr marL="806958" lvl="1" indent="-514350">
              <a:buFont typeface="+mj-lt"/>
              <a:buAutoNum type="alphaUcPeriod"/>
            </a:pPr>
            <a:r>
              <a:rPr lang="en-US" sz="2800" dirty="0">
                <a:solidFill>
                  <a:schemeClr val="tx1"/>
                </a:solidFill>
              </a:rPr>
              <a:t>Long-term Care</a:t>
            </a:r>
          </a:p>
          <a:p>
            <a:pPr marL="806958" lvl="1" indent="-514350">
              <a:buFont typeface="+mj-lt"/>
              <a:buAutoNum type="alphaUcPeriod"/>
            </a:pPr>
            <a:r>
              <a:rPr lang="en-US" sz="2800" dirty="0">
                <a:solidFill>
                  <a:schemeClr val="tx1"/>
                </a:solidFill>
              </a:rPr>
              <a:t>Managed Care</a:t>
            </a:r>
          </a:p>
          <a:p>
            <a:pPr marL="806958" lvl="1" indent="-514350">
              <a:buFont typeface="+mj-lt"/>
              <a:buAutoNum type="alphaUcPeriod"/>
            </a:pPr>
            <a:r>
              <a:rPr lang="en-US" sz="2800" dirty="0">
                <a:solidFill>
                  <a:schemeClr val="tx1"/>
                </a:solidFill>
              </a:rPr>
              <a:t>Other</a:t>
            </a:r>
          </a:p>
        </p:txBody>
      </p:sp>
      <p:pic>
        <p:nvPicPr>
          <p:cNvPr id="1026" name="Picture 2" descr="Zoom Functions for Your Students - Learn to Flourish">
            <a:extLst>
              <a:ext uri="{FF2B5EF4-FFF2-40B4-BE49-F238E27FC236}">
                <a16:creationId xmlns:a16="http://schemas.microsoft.com/office/drawing/2014/main" id="{E92D333E-1310-1F79-739F-6828F5429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96106"/>
            <a:ext cx="1265880" cy="79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94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1E66-9DFF-BE30-EDEE-2E0033D53BE5}"/>
              </a:ext>
            </a:extLst>
          </p:cNvPr>
          <p:cNvSpPr>
            <a:spLocks noGrp="1"/>
          </p:cNvSpPr>
          <p:nvPr>
            <p:ph type="title"/>
          </p:nvPr>
        </p:nvSpPr>
        <p:spPr/>
        <p:txBody>
          <a:bodyPr>
            <a:normAutofit/>
          </a:bodyPr>
          <a:lstStyle/>
          <a:p>
            <a:r>
              <a:rPr lang="en-US" b="1" dirty="0">
                <a:solidFill>
                  <a:schemeClr val="tx1"/>
                </a:solidFill>
              </a:rPr>
              <a:t>Lipid Management</a:t>
            </a:r>
          </a:p>
        </p:txBody>
      </p:sp>
      <p:graphicFrame>
        <p:nvGraphicFramePr>
          <p:cNvPr id="4" name="Table 4">
            <a:extLst>
              <a:ext uri="{FF2B5EF4-FFF2-40B4-BE49-F238E27FC236}">
                <a16:creationId xmlns:a16="http://schemas.microsoft.com/office/drawing/2014/main" id="{FD607691-755A-05DA-8F86-DB16FC1DFCF6}"/>
              </a:ext>
            </a:extLst>
          </p:cNvPr>
          <p:cNvGraphicFramePr>
            <a:graphicFrameLocks noGrp="1"/>
          </p:cNvGraphicFramePr>
          <p:nvPr>
            <p:ph idx="1"/>
          </p:nvPr>
        </p:nvGraphicFramePr>
        <p:xfrm>
          <a:off x="1167442" y="1846263"/>
          <a:ext cx="9987918" cy="2656840"/>
        </p:xfrm>
        <a:graphic>
          <a:graphicData uri="http://schemas.openxmlformats.org/drawingml/2006/table">
            <a:tbl>
              <a:tblPr firstRow="1" bandRow="1">
                <a:tableStyleId>{69012ECD-51FC-41F1-AA8D-1B2483CD663E}</a:tableStyleId>
              </a:tblPr>
              <a:tblGrid>
                <a:gridCol w="2024094">
                  <a:extLst>
                    <a:ext uri="{9D8B030D-6E8A-4147-A177-3AD203B41FA5}">
                      <a16:colId xmlns:a16="http://schemas.microsoft.com/office/drawing/2014/main" val="1032085787"/>
                    </a:ext>
                  </a:extLst>
                </a:gridCol>
                <a:gridCol w="3825370">
                  <a:extLst>
                    <a:ext uri="{9D8B030D-6E8A-4147-A177-3AD203B41FA5}">
                      <a16:colId xmlns:a16="http://schemas.microsoft.com/office/drawing/2014/main" val="1702405388"/>
                    </a:ext>
                  </a:extLst>
                </a:gridCol>
                <a:gridCol w="4138454">
                  <a:extLst>
                    <a:ext uri="{9D8B030D-6E8A-4147-A177-3AD203B41FA5}">
                      <a16:colId xmlns:a16="http://schemas.microsoft.com/office/drawing/2014/main" val="447732215"/>
                    </a:ext>
                  </a:extLst>
                </a:gridCol>
              </a:tblGrid>
              <a:tr h="370840">
                <a:tc>
                  <a:txBody>
                    <a:bodyPr/>
                    <a:lstStyle/>
                    <a:p>
                      <a:pPr algn="ctr"/>
                      <a:r>
                        <a:rPr lang="en-US" sz="1800" b="1" dirty="0">
                          <a:solidFill>
                            <a:schemeClr val="bg1"/>
                          </a:solidFill>
                          <a:effectLst/>
                        </a:rPr>
                        <a:t>Recommendation</a:t>
                      </a:r>
                      <a:endParaRPr lang="en-US" sz="1800" dirty="0">
                        <a:solidFill>
                          <a:schemeClr val="bg1"/>
                        </a:solidFill>
                        <a:effectLst/>
                      </a:endParaRPr>
                    </a:p>
                  </a:txBody>
                  <a:tcPr marL="87464" marR="87464" anchor="ctr"/>
                </a:tc>
                <a:tc>
                  <a:txBody>
                    <a:bodyPr/>
                    <a:lstStyle/>
                    <a:p>
                      <a:pPr algn="ctr"/>
                      <a:r>
                        <a:rPr lang="en-US" sz="1800" b="1" dirty="0">
                          <a:solidFill>
                            <a:schemeClr val="bg1"/>
                          </a:solidFill>
                          <a:effectLst/>
                        </a:rPr>
                        <a:t>ADA 2022</a:t>
                      </a:r>
                      <a:endParaRPr lang="en-US" sz="1800" dirty="0">
                        <a:solidFill>
                          <a:schemeClr val="bg1"/>
                        </a:solidFill>
                        <a:effectLst/>
                      </a:endParaRPr>
                    </a:p>
                  </a:txBody>
                  <a:tcPr marL="87464" marR="87464" anchor="ctr"/>
                </a:tc>
                <a:tc>
                  <a:txBody>
                    <a:bodyPr/>
                    <a:lstStyle/>
                    <a:p>
                      <a:pPr algn="ctr"/>
                      <a:r>
                        <a:rPr lang="en-US" sz="1800" b="1" dirty="0">
                          <a:solidFill>
                            <a:schemeClr val="bg1"/>
                          </a:solidFill>
                          <a:effectLst/>
                        </a:rPr>
                        <a:t>ADA 2023 and 2024</a:t>
                      </a:r>
                      <a:endParaRPr lang="en-US" sz="1800" dirty="0">
                        <a:solidFill>
                          <a:schemeClr val="bg1"/>
                        </a:solidFill>
                        <a:effectLst/>
                      </a:endParaRPr>
                    </a:p>
                  </a:txBody>
                  <a:tcPr marL="87464" marR="87464" anchor="ctr"/>
                </a:tc>
                <a:extLst>
                  <a:ext uri="{0D108BD9-81ED-4DB2-BD59-A6C34878D82A}">
                    <a16:rowId xmlns:a16="http://schemas.microsoft.com/office/drawing/2014/main" val="4125868716"/>
                  </a:ext>
                </a:extLst>
              </a:tr>
              <a:tr h="370840">
                <a:tc>
                  <a:txBody>
                    <a:bodyPr/>
                    <a:lstStyle/>
                    <a:p>
                      <a:pPr algn="ctr"/>
                      <a:r>
                        <a:rPr lang="en-US" sz="1600" u="sng" dirty="0">
                          <a:effectLst/>
                        </a:rPr>
                        <a:t>Secondary Prevention</a:t>
                      </a:r>
                      <a:endParaRPr lang="en-US" sz="1600" u="sng" dirty="0">
                        <a:effectLst/>
                        <a:latin typeface="Calibri" panose="020F0502020204030204" pitchFamily="34" charset="0"/>
                      </a:endParaRPr>
                    </a:p>
                  </a:txBody>
                  <a:tcPr marL="87464" marR="87464" anchor="ctr"/>
                </a:tc>
                <a:tc>
                  <a:txBody>
                    <a:bodyPr/>
                    <a:lstStyle/>
                    <a:p>
                      <a:r>
                        <a:rPr lang="en-US" sz="1600" dirty="0">
                          <a:effectLst/>
                        </a:rPr>
                        <a:t>For people with diabetes and ASCVD considered very high risk using specific criteria, if LDL cholesterol is ≥ 70 mg/dL on maximally tolerated statin dose, consider adding additional LDL-lowering therapy (such as ezetimibe or PCSK9 inhibitor). </a:t>
                      </a:r>
                      <a:r>
                        <a:rPr lang="en-US" sz="1600" b="1" dirty="0">
                          <a:effectLst/>
                        </a:rPr>
                        <a:t>A</a:t>
                      </a:r>
                      <a:endParaRPr lang="en-US" sz="1600" dirty="0">
                        <a:effectLst/>
                        <a:latin typeface="Calibri" panose="020F0502020204030204" pitchFamily="34" charset="0"/>
                        <a:cs typeface="Calibri" panose="020F0502020204030204" pitchFamily="34" charset="0"/>
                      </a:endParaRPr>
                    </a:p>
                  </a:txBody>
                  <a:tcPr marL="87464" marR="87464"/>
                </a:tc>
                <a:tc>
                  <a:txBody>
                    <a:bodyPr/>
                    <a:lstStyle/>
                    <a:p>
                      <a:r>
                        <a:rPr lang="en-US" sz="1600" u="none" dirty="0">
                          <a:effectLst/>
                        </a:rPr>
                        <a:t>For people with diabetes and ASCVD, treatment with high-intensity statin therapy is </a:t>
                      </a:r>
                      <a:r>
                        <a:rPr lang="en-US" sz="1600" b="1" u="none" dirty="0">
                          <a:effectLst/>
                        </a:rPr>
                        <a:t>recommended to target an LDL cholesterol reduction of ≥ 50% from baseline and LDL cholesterol goal of &lt; 55 mg/dL. Addition of ezetimibe or a PCSK9 inhibitor with proven benefit in this population is recommended if this goal is not achieved on maximum tolerated statin therapy.</a:t>
                      </a:r>
                      <a:r>
                        <a:rPr lang="en-US" sz="1600" u="none" dirty="0">
                          <a:effectLst/>
                        </a:rPr>
                        <a:t> </a:t>
                      </a:r>
                      <a:r>
                        <a:rPr lang="en-US" sz="1600" b="1" u="none" dirty="0">
                          <a:effectLst/>
                        </a:rPr>
                        <a:t>B</a:t>
                      </a:r>
                      <a:endParaRPr lang="en-US" sz="1600" u="none" dirty="0">
                        <a:effectLst/>
                        <a:latin typeface="Calibri" panose="020F0502020204030204" pitchFamily="34" charset="0"/>
                        <a:cs typeface="Calibri" panose="020F0502020204030204" pitchFamily="34" charset="0"/>
                      </a:endParaRPr>
                    </a:p>
                  </a:txBody>
                  <a:tcPr marL="87464" marR="87464"/>
                </a:tc>
                <a:extLst>
                  <a:ext uri="{0D108BD9-81ED-4DB2-BD59-A6C34878D82A}">
                    <a16:rowId xmlns:a16="http://schemas.microsoft.com/office/drawing/2014/main" val="3713444505"/>
                  </a:ext>
                </a:extLst>
              </a:tr>
            </a:tbl>
          </a:graphicData>
        </a:graphic>
      </p:graphicFrame>
      <p:sp>
        <p:nvSpPr>
          <p:cNvPr id="5" name="TextBox 4">
            <a:extLst>
              <a:ext uri="{FF2B5EF4-FFF2-40B4-BE49-F238E27FC236}">
                <a16:creationId xmlns:a16="http://schemas.microsoft.com/office/drawing/2014/main" id="{51B03769-274F-185D-DC48-03869BB264BA}"/>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10. Cardiovascular disease and risk management: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1):S179-S218.</a:t>
            </a:r>
            <a:endParaRPr lang="en-US" sz="1400" dirty="0">
              <a:solidFill>
                <a:schemeClr val="bg1"/>
              </a:solidFill>
              <a:latin typeface="Calibri" panose="020F0502020204030204" pitchFamily="34" charset="0"/>
            </a:endParaRPr>
          </a:p>
        </p:txBody>
      </p:sp>
      <p:sp>
        <p:nvSpPr>
          <p:cNvPr id="3" name="Rectangle 2">
            <a:extLst>
              <a:ext uri="{FF2B5EF4-FFF2-40B4-BE49-F238E27FC236}">
                <a16:creationId xmlns:a16="http://schemas.microsoft.com/office/drawing/2014/main" id="{CC2E1B73-93E5-5254-252B-E85615F9A563}"/>
              </a:ext>
            </a:extLst>
          </p:cNvPr>
          <p:cNvSpPr/>
          <p:nvPr/>
        </p:nvSpPr>
        <p:spPr>
          <a:xfrm>
            <a:off x="2549028" y="2710371"/>
            <a:ext cx="7279334" cy="28680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500" b="1" u="sng" dirty="0">
                <a:latin typeface="Calibri" panose="020F0502020204030204" pitchFamily="34" charset="0"/>
                <a:cs typeface="Calibri" panose="020F0502020204030204" pitchFamily="34" charset="0"/>
              </a:rPr>
              <a:t>2024:</a:t>
            </a:r>
            <a:r>
              <a:rPr lang="en-US" sz="2500" dirty="0">
                <a:latin typeface="Calibri" panose="020F0502020204030204" pitchFamily="34" charset="0"/>
                <a:cs typeface="Calibri" panose="020F0502020204030204" pitchFamily="34" charset="0"/>
              </a:rPr>
              <a:t> For people with diabetes and ASCVD intolerant to statin therapy, PCSK9 inhibitor therapy with monoclonal antibody treatment (</a:t>
            </a:r>
            <a:r>
              <a:rPr lang="en-US" sz="2500" b="1" dirty="0">
                <a:latin typeface="Calibri" panose="020F0502020204030204" pitchFamily="34" charset="0"/>
                <a:cs typeface="Calibri" panose="020F0502020204030204" pitchFamily="34" charset="0"/>
              </a:rPr>
              <a:t>A</a:t>
            </a:r>
            <a:r>
              <a:rPr lang="en-US" sz="2500" dirty="0">
                <a:latin typeface="Calibri" panose="020F0502020204030204" pitchFamily="34" charset="0"/>
                <a:cs typeface="Calibri" panose="020F0502020204030204" pitchFamily="34" charset="0"/>
              </a:rPr>
              <a:t>), bempedoic acid therapy (</a:t>
            </a:r>
            <a:r>
              <a:rPr lang="en-US" sz="2500" b="1" dirty="0">
                <a:latin typeface="Calibri" panose="020F0502020204030204" pitchFamily="34" charset="0"/>
                <a:cs typeface="Calibri" panose="020F0502020204030204" pitchFamily="34" charset="0"/>
              </a:rPr>
              <a:t>A</a:t>
            </a:r>
            <a:r>
              <a:rPr lang="en-US" sz="2500" dirty="0">
                <a:latin typeface="Calibri" panose="020F0502020204030204" pitchFamily="34" charset="0"/>
                <a:cs typeface="Calibri" panose="020F0502020204030204" pitchFamily="34" charset="0"/>
              </a:rPr>
              <a:t>), or PCSK9 inhibitor therapy with inclisiran siRNA (</a:t>
            </a:r>
            <a:r>
              <a:rPr lang="en-US" sz="2500" b="1" dirty="0">
                <a:latin typeface="Calibri" panose="020F0502020204030204" pitchFamily="34" charset="0"/>
                <a:cs typeface="Calibri" panose="020F0502020204030204" pitchFamily="34" charset="0"/>
              </a:rPr>
              <a:t>E</a:t>
            </a:r>
            <a:r>
              <a:rPr lang="en-US" sz="2500" dirty="0">
                <a:latin typeface="Calibri" panose="020F0502020204030204" pitchFamily="34" charset="0"/>
                <a:cs typeface="Calibri" panose="020F0502020204030204" pitchFamily="34" charset="0"/>
              </a:rPr>
              <a:t>) should be considered as an alternative cholesterol-lowering therapy. </a:t>
            </a:r>
          </a:p>
        </p:txBody>
      </p:sp>
    </p:spTree>
    <p:extLst>
      <p:ext uri="{BB962C8B-B14F-4D97-AF65-F5344CB8AC3E}">
        <p14:creationId xmlns:p14="http://schemas.microsoft.com/office/powerpoint/2010/main" val="22950142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9426-7265-BDDF-8ED7-C805FCC83680}"/>
              </a:ext>
            </a:extLst>
          </p:cNvPr>
          <p:cNvSpPr>
            <a:spLocks noGrp="1"/>
          </p:cNvSpPr>
          <p:nvPr>
            <p:ph type="title"/>
          </p:nvPr>
        </p:nvSpPr>
        <p:spPr/>
        <p:txBody>
          <a:bodyPr/>
          <a:lstStyle/>
          <a:p>
            <a:r>
              <a:rPr lang="en-US" b="1" dirty="0">
                <a:solidFill>
                  <a:schemeClr val="tx1"/>
                </a:solidFill>
              </a:rPr>
              <a:t>New Medication for HF</a:t>
            </a:r>
          </a:p>
        </p:txBody>
      </p:sp>
      <p:sp>
        <p:nvSpPr>
          <p:cNvPr id="3" name="Content Placeholder 2">
            <a:extLst>
              <a:ext uri="{FF2B5EF4-FFF2-40B4-BE49-F238E27FC236}">
                <a16:creationId xmlns:a16="http://schemas.microsoft.com/office/drawing/2014/main" id="{08B0547B-4CD6-FE92-5D89-992B844C73CA}"/>
              </a:ext>
            </a:extLst>
          </p:cNvPr>
          <p:cNvSpPr>
            <a:spLocks noGrp="1"/>
          </p:cNvSpPr>
          <p:nvPr>
            <p:ph idx="1"/>
          </p:nvPr>
        </p:nvSpPr>
        <p:spPr>
          <a:xfrm>
            <a:off x="1191802" y="1845734"/>
            <a:ext cx="9963878" cy="4023360"/>
          </a:xfrm>
        </p:spPr>
        <p:txBody>
          <a:bodyPr>
            <a:normAutofit/>
          </a:bodyPr>
          <a:lstStyle/>
          <a:p>
            <a:r>
              <a:rPr lang="en-US" sz="2800" b="1" u="sng" dirty="0">
                <a:solidFill>
                  <a:schemeClr val="tx1"/>
                </a:solidFill>
              </a:rPr>
              <a:t>Recommendation 10.42a</a:t>
            </a:r>
          </a:p>
          <a:p>
            <a:r>
              <a:rPr lang="en-US" sz="2800" dirty="0">
                <a:solidFill>
                  <a:schemeClr val="tx1"/>
                </a:solidFill>
              </a:rPr>
              <a:t>In people with T2D and established HFrEF, an SGLT2i </a:t>
            </a:r>
            <a:r>
              <a:rPr lang="en-US" sz="2800" b="1" dirty="0">
                <a:solidFill>
                  <a:schemeClr val="tx1"/>
                </a:solidFill>
              </a:rPr>
              <a:t>(including SGLT1/2i)</a:t>
            </a:r>
            <a:r>
              <a:rPr lang="en-US" sz="2800" dirty="0">
                <a:solidFill>
                  <a:schemeClr val="tx1"/>
                </a:solidFill>
              </a:rPr>
              <a:t> with proven benefit in this population is recommended to reduce the risk of worsening HF and CV death. </a:t>
            </a:r>
            <a:r>
              <a:rPr lang="en-US" sz="2800" b="1" dirty="0">
                <a:solidFill>
                  <a:schemeClr val="tx1"/>
                </a:solidFill>
              </a:rPr>
              <a:t>A</a:t>
            </a:r>
          </a:p>
          <a:p>
            <a:endParaRPr lang="en-US" sz="2800" dirty="0">
              <a:solidFill>
                <a:schemeClr val="tx1"/>
              </a:solidFill>
            </a:endParaRPr>
          </a:p>
          <a:p>
            <a:endParaRPr lang="en-US" sz="2800" dirty="0">
              <a:solidFill>
                <a:schemeClr val="tx1"/>
              </a:solidFill>
            </a:endParaRPr>
          </a:p>
        </p:txBody>
      </p:sp>
      <p:sp>
        <p:nvSpPr>
          <p:cNvPr id="4" name="TextBox 3">
            <a:extLst>
              <a:ext uri="{FF2B5EF4-FFF2-40B4-BE49-F238E27FC236}">
                <a16:creationId xmlns:a16="http://schemas.microsoft.com/office/drawing/2014/main" id="{35C1077D-D742-0ADB-FF78-C5ABF3ECE5A1}"/>
              </a:ext>
            </a:extLst>
          </p:cNvPr>
          <p:cNvSpPr txBox="1"/>
          <p:nvPr/>
        </p:nvSpPr>
        <p:spPr>
          <a:xfrm>
            <a:off x="-2" y="6333856"/>
            <a:ext cx="12192002" cy="523220"/>
          </a:xfrm>
          <a:prstGeom prst="rect">
            <a:avLst/>
          </a:prstGeom>
          <a:noFill/>
        </p:spPr>
        <p:txBody>
          <a:bodyPr wrap="square" rtlCol="0">
            <a:spAutoFit/>
          </a:bodyPr>
          <a:lstStyle/>
          <a:p>
            <a:pPr marL="0" marR="0" lvl="0" indent="0" algn="l" rtl="0">
              <a:spcBef>
                <a:spcPts val="0"/>
              </a:spcBef>
              <a:spcAft>
                <a:spcPts val="0"/>
              </a:spcAft>
              <a:buNone/>
            </a:pPr>
            <a:r>
              <a:rPr lang="en-US" sz="1400" dirty="0">
                <a:solidFill>
                  <a:schemeClr val="bg1"/>
                </a:solidFill>
                <a:latin typeface="Calibri" panose="020F0502020204030204" pitchFamily="34" charset="0"/>
              </a:rPr>
              <a:t>American Diabetes Association Professional Practice Committee. 10. Cardiovascular disease and risk management: Standards of Care in Diabetes – 2024. </a:t>
            </a:r>
            <a:r>
              <a:rPr lang="en-US" sz="1400" dirty="0">
                <a:solidFill>
                  <a:schemeClr val="bg1"/>
                </a:solidFill>
                <a:latin typeface="Calibri" panose="020F0502020204030204" pitchFamily="34" charset="0"/>
                <a:ea typeface="Calibri"/>
                <a:cs typeface="Calibri" panose="020F0502020204030204" pitchFamily="34" charset="0"/>
                <a:sym typeface="Calibri"/>
              </a:rPr>
              <a:t>Diabetes Care. </a:t>
            </a:r>
            <a:r>
              <a:rPr lang="en-US" sz="1400" dirty="0">
                <a:solidFill>
                  <a:schemeClr val="bg1"/>
                </a:solidFill>
                <a:latin typeface="Calibri" panose="020F0502020204030204" pitchFamily="34" charset="0"/>
                <a:cs typeface="Calibri" panose="020F0502020204030204" pitchFamily="34" charset="0"/>
                <a:sym typeface="Calibri"/>
              </a:rPr>
              <a:t>2024;47(Suppl 1):S179-S218.</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473993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8BA1D1-EF08-743E-0B70-BF93F3DB5BEE}"/>
              </a:ext>
            </a:extLst>
          </p:cNvPr>
          <p:cNvSpPr>
            <a:spLocks noGrp="1"/>
          </p:cNvSpPr>
          <p:nvPr>
            <p:ph type="title"/>
          </p:nvPr>
        </p:nvSpPr>
        <p:spPr/>
        <p:txBody>
          <a:bodyPr/>
          <a:lstStyle/>
          <a:p>
            <a:pPr algn="ctr"/>
            <a:r>
              <a:rPr lang="en-US" b="1" dirty="0">
                <a:solidFill>
                  <a:schemeClr val="tx1"/>
                </a:solidFill>
              </a:rPr>
              <a:t>BONUS UPDATE</a:t>
            </a:r>
          </a:p>
        </p:txBody>
      </p:sp>
      <p:sp>
        <p:nvSpPr>
          <p:cNvPr id="5" name="Text Placeholder 4">
            <a:extLst>
              <a:ext uri="{FF2B5EF4-FFF2-40B4-BE49-F238E27FC236}">
                <a16:creationId xmlns:a16="http://schemas.microsoft.com/office/drawing/2014/main" id="{DC7C4F83-6B56-F5CF-8067-582DDE10446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47813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46CC-8E14-4DF9-B6D4-53C01BE681D7}"/>
              </a:ext>
            </a:extLst>
          </p:cNvPr>
          <p:cNvSpPr>
            <a:spLocks noGrp="1"/>
          </p:cNvSpPr>
          <p:nvPr>
            <p:ph type="title"/>
          </p:nvPr>
        </p:nvSpPr>
        <p:spPr/>
        <p:txBody>
          <a:bodyPr>
            <a:normAutofit/>
          </a:bodyPr>
          <a:lstStyle/>
          <a:p>
            <a:r>
              <a:rPr lang="en-US" b="1" dirty="0">
                <a:solidFill>
                  <a:schemeClr val="tx1"/>
                </a:solidFill>
              </a:rPr>
              <a:t>Scenario #3</a:t>
            </a:r>
          </a:p>
        </p:txBody>
      </p:sp>
      <p:sp>
        <p:nvSpPr>
          <p:cNvPr id="3" name="Content Placeholder 2">
            <a:extLst>
              <a:ext uri="{FF2B5EF4-FFF2-40B4-BE49-F238E27FC236}">
                <a16:creationId xmlns:a16="http://schemas.microsoft.com/office/drawing/2014/main" id="{965E436B-DF73-44EB-9367-176A61313756}"/>
              </a:ext>
            </a:extLst>
          </p:cNvPr>
          <p:cNvSpPr>
            <a:spLocks noGrp="1"/>
          </p:cNvSpPr>
          <p:nvPr>
            <p:ph idx="1"/>
          </p:nvPr>
        </p:nvSpPr>
        <p:spPr/>
        <p:txBody>
          <a:bodyPr>
            <a:normAutofit/>
          </a:bodyPr>
          <a:lstStyle/>
          <a:p>
            <a:r>
              <a:rPr lang="en-US" sz="2800" dirty="0">
                <a:solidFill>
                  <a:schemeClr val="tx1"/>
                </a:solidFill>
                <a:sym typeface="Calibri"/>
              </a:rPr>
              <a:t>A 49-year-old individual was admitted to the critical care unit, after presenting with diabetes-related ketoacidosis. Outpatient endocrinology records noted 14-year history of T1D and current use of an automated insulin pump with CGM. </a:t>
            </a:r>
            <a:r>
              <a:rPr lang="en-US" sz="2800" dirty="0">
                <a:solidFill>
                  <a:schemeClr val="tx1"/>
                </a:solidFill>
              </a:rPr>
              <a:t>Once the individual’s condition stabilized, orders for insulin lispro 6 units subcutaneously TID and 0-16 units subcutaneously QID AC/HS were entered by the medical resident to transition from intravenous to subcutaneous insulin therapy.</a:t>
            </a:r>
          </a:p>
          <a:p>
            <a:endParaRPr lang="en-US" sz="2800" dirty="0">
              <a:solidFill>
                <a:schemeClr val="tx1"/>
              </a:solidFill>
            </a:endParaRPr>
          </a:p>
        </p:txBody>
      </p:sp>
    </p:spTree>
    <p:extLst>
      <p:ext uri="{BB962C8B-B14F-4D97-AF65-F5344CB8AC3E}">
        <p14:creationId xmlns:p14="http://schemas.microsoft.com/office/powerpoint/2010/main" val="1876752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07CD-9BE6-660C-4F0D-83E42BE7566C}"/>
              </a:ext>
            </a:extLst>
          </p:cNvPr>
          <p:cNvSpPr>
            <a:spLocks noGrp="1"/>
          </p:cNvSpPr>
          <p:nvPr>
            <p:ph type="title"/>
          </p:nvPr>
        </p:nvSpPr>
        <p:spPr/>
        <p:txBody>
          <a:bodyPr>
            <a:normAutofit/>
          </a:bodyPr>
          <a:lstStyle/>
          <a:p>
            <a:r>
              <a:rPr lang="en-US" sz="4400" b="1" dirty="0">
                <a:solidFill>
                  <a:schemeClr val="tx1"/>
                </a:solidFill>
              </a:rPr>
              <a:t>SAQ #3: Which statement reflects the </a:t>
            </a:r>
            <a:br>
              <a:rPr lang="en-US" sz="4400" b="1" dirty="0">
                <a:solidFill>
                  <a:schemeClr val="tx1"/>
                </a:solidFill>
              </a:rPr>
            </a:br>
            <a:r>
              <a:rPr lang="en-US" sz="4400" b="1" dirty="0">
                <a:solidFill>
                  <a:schemeClr val="tx1"/>
                </a:solidFill>
              </a:rPr>
              <a:t>most appropriate action for this individual?</a:t>
            </a:r>
          </a:p>
        </p:txBody>
      </p:sp>
      <p:sp>
        <p:nvSpPr>
          <p:cNvPr id="3" name="Content Placeholder 2">
            <a:extLst>
              <a:ext uri="{FF2B5EF4-FFF2-40B4-BE49-F238E27FC236}">
                <a16:creationId xmlns:a16="http://schemas.microsoft.com/office/drawing/2014/main" id="{9ABDF7DC-69AD-BD8A-8C33-1335B96DAD6B}"/>
              </a:ext>
            </a:extLst>
          </p:cNvPr>
          <p:cNvSpPr>
            <a:spLocks noGrp="1"/>
          </p:cNvSpPr>
          <p:nvPr>
            <p:ph idx="1"/>
          </p:nvPr>
        </p:nvSpPr>
        <p:spPr/>
        <p:txBody>
          <a:bodyPr>
            <a:normAutofit/>
          </a:bodyPr>
          <a:lstStyle/>
          <a:p>
            <a:pPr marL="806958" lvl="1" indent="-514350">
              <a:buFont typeface="+mj-lt"/>
              <a:buAutoNum type="alphaUcPeriod"/>
            </a:pPr>
            <a:r>
              <a:rPr lang="en-US" sz="2800" dirty="0">
                <a:solidFill>
                  <a:schemeClr val="tx1"/>
                </a:solidFill>
              </a:rPr>
              <a:t>Change frequency of bolus insulin to every 1-2 hours.</a:t>
            </a:r>
          </a:p>
          <a:p>
            <a:pPr marL="806958" lvl="1" indent="-514350">
              <a:buFont typeface="+mj-lt"/>
              <a:buAutoNum type="alphaUcPeriod"/>
            </a:pPr>
            <a:r>
              <a:rPr lang="en-US" sz="2800" dirty="0">
                <a:solidFill>
                  <a:schemeClr val="tx1"/>
                </a:solidFill>
              </a:rPr>
              <a:t>Recommend initiation of basal insulin to prevent ketoacidosis. </a:t>
            </a:r>
          </a:p>
          <a:p>
            <a:pPr marL="806958" lvl="1" indent="-514350">
              <a:buFont typeface="+mj-lt"/>
              <a:buAutoNum type="alphaUcPeriod"/>
            </a:pPr>
            <a:r>
              <a:rPr lang="en-US" sz="2800" dirty="0">
                <a:solidFill>
                  <a:schemeClr val="tx1"/>
                </a:solidFill>
              </a:rPr>
              <a:t>Restart technology 2 hours after infusion is discontinued.</a:t>
            </a:r>
          </a:p>
          <a:p>
            <a:pPr marL="806958" lvl="1" indent="-514350">
              <a:buFont typeface="+mj-lt"/>
              <a:buAutoNum type="alphaUcPeriod"/>
            </a:pPr>
            <a:r>
              <a:rPr lang="en-US" sz="2800" dirty="0">
                <a:solidFill>
                  <a:schemeClr val="tx1"/>
                </a:solidFill>
              </a:rPr>
              <a:t>Verify the two orders for prandial and correctional insulin. </a:t>
            </a:r>
          </a:p>
        </p:txBody>
      </p:sp>
      <p:pic>
        <p:nvPicPr>
          <p:cNvPr id="4" name="Picture 2" descr="Zoom Functions for Your Students - Learn to Flourish">
            <a:extLst>
              <a:ext uri="{FF2B5EF4-FFF2-40B4-BE49-F238E27FC236}">
                <a16:creationId xmlns:a16="http://schemas.microsoft.com/office/drawing/2014/main" id="{F3E2156E-B281-3DE4-5808-C2447B9E5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96106"/>
            <a:ext cx="1265880" cy="79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726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9443-E5FD-A936-052A-6F062591B180}"/>
              </a:ext>
            </a:extLst>
          </p:cNvPr>
          <p:cNvSpPr>
            <a:spLocks noGrp="1"/>
          </p:cNvSpPr>
          <p:nvPr>
            <p:ph type="title"/>
          </p:nvPr>
        </p:nvSpPr>
        <p:spPr/>
        <p:txBody>
          <a:bodyPr/>
          <a:lstStyle/>
          <a:p>
            <a:r>
              <a:rPr lang="en-US" b="1" dirty="0">
                <a:solidFill>
                  <a:schemeClr val="tx1"/>
                </a:solidFill>
              </a:rPr>
              <a:t>Diabetes Care in the Hospital</a:t>
            </a:r>
          </a:p>
        </p:txBody>
      </p:sp>
      <p:graphicFrame>
        <p:nvGraphicFramePr>
          <p:cNvPr id="4" name="Content Placeholder 3">
            <a:extLst>
              <a:ext uri="{FF2B5EF4-FFF2-40B4-BE49-F238E27FC236}">
                <a16:creationId xmlns:a16="http://schemas.microsoft.com/office/drawing/2014/main" id="{EC637857-1BAF-3AB0-7745-A4D55650A4DA}"/>
              </a:ext>
            </a:extLst>
          </p:cNvPr>
          <p:cNvGraphicFramePr>
            <a:graphicFrameLocks noGrp="1"/>
          </p:cNvGraphicFramePr>
          <p:nvPr>
            <p:ph idx="1"/>
            <p:extLst>
              <p:ext uri="{D42A27DB-BD31-4B8C-83A1-F6EECF244321}">
                <p14:modId xmlns:p14="http://schemas.microsoft.com/office/powerpoint/2010/main" val="2494187565"/>
              </p:ext>
            </p:extLst>
          </p:nvPr>
        </p:nvGraphicFramePr>
        <p:xfrm>
          <a:off x="1191802" y="1846263"/>
          <a:ext cx="9963561" cy="4119880"/>
        </p:xfrm>
        <a:graphic>
          <a:graphicData uri="http://schemas.openxmlformats.org/drawingml/2006/table">
            <a:tbl>
              <a:tblPr firstRow="1" bandRow="1">
                <a:tableStyleId>{69012ECD-51FC-41F1-AA8D-1B2483CD663E}</a:tableStyleId>
              </a:tblPr>
              <a:tblGrid>
                <a:gridCol w="1968809">
                  <a:extLst>
                    <a:ext uri="{9D8B030D-6E8A-4147-A177-3AD203B41FA5}">
                      <a16:colId xmlns:a16="http://schemas.microsoft.com/office/drawing/2014/main" val="2656113626"/>
                    </a:ext>
                  </a:extLst>
                </a:gridCol>
                <a:gridCol w="7994752">
                  <a:extLst>
                    <a:ext uri="{9D8B030D-6E8A-4147-A177-3AD203B41FA5}">
                      <a16:colId xmlns:a16="http://schemas.microsoft.com/office/drawing/2014/main" val="3583994585"/>
                    </a:ext>
                  </a:extLst>
                </a:gridCol>
              </a:tblGrid>
              <a:tr h="370840">
                <a:tc>
                  <a:txBody>
                    <a:bodyPr/>
                    <a:lstStyle/>
                    <a:p>
                      <a:pPr algn="ctr"/>
                      <a:r>
                        <a:rPr lang="en-US" sz="1800" dirty="0"/>
                        <a:t>Recommendation</a:t>
                      </a:r>
                      <a:endParaRPr lang="en-US" sz="1800" i="1" dirty="0"/>
                    </a:p>
                  </a:txBody>
                  <a:tcPr/>
                </a:tc>
                <a:tc>
                  <a:txBody>
                    <a:bodyPr/>
                    <a:lstStyle/>
                    <a:p>
                      <a:pPr algn="ctr"/>
                      <a:r>
                        <a:rPr lang="en-US" sz="1800" dirty="0"/>
                        <a:t>Comments</a:t>
                      </a:r>
                      <a:endParaRPr lang="en-US" sz="1800" i="1" dirty="0"/>
                    </a:p>
                  </a:txBody>
                  <a:tcPr/>
                </a:tc>
                <a:extLst>
                  <a:ext uri="{0D108BD9-81ED-4DB2-BD59-A6C34878D82A}">
                    <a16:rowId xmlns:a16="http://schemas.microsoft.com/office/drawing/2014/main" val="670495039"/>
                  </a:ext>
                </a:extLst>
              </a:tr>
              <a:tr h="370840">
                <a:tc>
                  <a:txBody>
                    <a:bodyPr/>
                    <a:lstStyle/>
                    <a:p>
                      <a:pPr algn="ctr"/>
                      <a:r>
                        <a:rPr lang="en-US" sz="1800" dirty="0"/>
                        <a:t>16.2</a:t>
                      </a:r>
                      <a:endParaRPr lang="en-US" sz="1800" i="0" dirty="0"/>
                    </a:p>
                  </a:txBody>
                  <a:tcPr anchor="ctr"/>
                </a:tc>
                <a:tc>
                  <a:txBody>
                    <a:bodyPr/>
                    <a:lstStyle/>
                    <a:p>
                      <a:r>
                        <a:rPr lang="en-US" sz="1800" dirty="0"/>
                        <a:t>Expansion on the need for personalized approaches in many areas/departments of the hospital and for regular audits to monitor proper use of protocols; and promotion of education/training programs for staff</a:t>
                      </a:r>
                      <a:endParaRPr lang="en-US" sz="1800" i="0" dirty="0"/>
                    </a:p>
                  </a:txBody>
                  <a:tcPr/>
                </a:tc>
                <a:extLst>
                  <a:ext uri="{0D108BD9-81ED-4DB2-BD59-A6C34878D82A}">
                    <a16:rowId xmlns:a16="http://schemas.microsoft.com/office/drawing/2014/main" val="4153630903"/>
                  </a:ext>
                </a:extLst>
              </a:tr>
              <a:tr h="370840">
                <a:tc>
                  <a:txBody>
                    <a:bodyPr/>
                    <a:lstStyle/>
                    <a:p>
                      <a:pPr algn="ctr"/>
                      <a:r>
                        <a:rPr lang="en-US" sz="1800" dirty="0"/>
                        <a:t>16.4</a:t>
                      </a:r>
                      <a:endParaRPr lang="en-US" sz="1800" i="0" dirty="0"/>
                    </a:p>
                  </a:txBody>
                  <a:tcPr anchor="ctr"/>
                </a:tc>
                <a:tc>
                  <a:txBody>
                    <a:bodyPr/>
                    <a:lstStyle/>
                    <a:p>
                      <a:r>
                        <a:rPr lang="en-US" sz="1800" dirty="0"/>
                        <a:t>Update on initiation or intensification of insulin and other therapies for treatment of persistent hyperglycemia starting at a threshold of 180 mg/dL</a:t>
                      </a:r>
                      <a:endParaRPr lang="en-US" sz="1800" i="0" dirty="0"/>
                    </a:p>
                  </a:txBody>
                  <a:tcPr/>
                </a:tc>
                <a:extLst>
                  <a:ext uri="{0D108BD9-81ED-4DB2-BD59-A6C34878D82A}">
                    <a16:rowId xmlns:a16="http://schemas.microsoft.com/office/drawing/2014/main" val="2098798703"/>
                  </a:ext>
                </a:extLst>
              </a:tr>
              <a:tr h="370840">
                <a:tc>
                  <a:txBody>
                    <a:bodyPr/>
                    <a:lstStyle/>
                    <a:p>
                      <a:pPr algn="ctr"/>
                      <a:r>
                        <a:rPr lang="en-US" sz="1800" dirty="0"/>
                        <a:t>16.5a/b</a:t>
                      </a:r>
                      <a:endParaRPr lang="en-US" sz="1800" i="0" dirty="0"/>
                    </a:p>
                  </a:txBody>
                  <a:tcPr anchor="ctr"/>
                </a:tc>
                <a:tc>
                  <a:txBody>
                    <a:bodyPr/>
                    <a:lstStyle/>
                    <a:p>
                      <a:r>
                        <a:rPr lang="en-US" sz="1800" dirty="0"/>
                        <a:t>Delineation of glycemic goals for most critically ill individuals and suggestion of more stringent goals for selected critically ill individuals</a:t>
                      </a:r>
                      <a:endParaRPr lang="en-US" sz="1800" i="0" dirty="0"/>
                    </a:p>
                  </a:txBody>
                  <a:tcPr/>
                </a:tc>
                <a:extLst>
                  <a:ext uri="{0D108BD9-81ED-4DB2-BD59-A6C34878D82A}">
                    <a16:rowId xmlns:a16="http://schemas.microsoft.com/office/drawing/2014/main" val="2020506805"/>
                  </a:ext>
                </a:extLst>
              </a:tr>
              <a:tr h="370840">
                <a:tc>
                  <a:txBody>
                    <a:bodyPr/>
                    <a:lstStyle/>
                    <a:p>
                      <a:pPr algn="ctr"/>
                      <a:r>
                        <a:rPr lang="en-US" sz="1800" dirty="0"/>
                        <a:t>16.6 and 16.7</a:t>
                      </a:r>
                      <a:endParaRPr lang="en-US" sz="1800" i="0" dirty="0"/>
                    </a:p>
                  </a:txBody>
                  <a:tcPr anchor="ctr"/>
                </a:tc>
                <a:tc>
                  <a:txBody>
                    <a:bodyPr/>
                    <a:lstStyle/>
                    <a:p>
                      <a:r>
                        <a:rPr lang="en-US" sz="1800" dirty="0"/>
                        <a:t>Addition of continued use of personal diabetes technology in the inpatient setting, if clinically appropriate with confirmatory measurements and hypoglycemia assessment</a:t>
                      </a:r>
                      <a:endParaRPr lang="en-US" sz="1800" i="0" dirty="0"/>
                    </a:p>
                  </a:txBody>
                  <a:tcPr/>
                </a:tc>
                <a:extLst>
                  <a:ext uri="{0D108BD9-81ED-4DB2-BD59-A6C34878D82A}">
                    <a16:rowId xmlns:a16="http://schemas.microsoft.com/office/drawing/2014/main" val="3243098123"/>
                  </a:ext>
                </a:extLst>
              </a:tr>
              <a:tr h="370840">
                <a:tc>
                  <a:txBody>
                    <a:bodyPr/>
                    <a:lstStyle/>
                    <a:p>
                      <a:pPr algn="ctr"/>
                      <a:r>
                        <a:rPr lang="en-US" sz="1800" dirty="0"/>
                        <a:t>16.11</a:t>
                      </a:r>
                      <a:endParaRPr lang="en-US" sz="1800" i="0" dirty="0"/>
                    </a:p>
                  </a:txBody>
                  <a:tcPr anchor="ctr"/>
                </a:tc>
                <a:tc>
                  <a:txBody>
                    <a:bodyPr/>
                    <a:lstStyle/>
                    <a:p>
                      <a:r>
                        <a:rPr lang="en-US" sz="1800" dirty="0"/>
                        <a:t>Continuation of SGLT2i for diabetes and HF after recovery from acute illness if no contraindications are present</a:t>
                      </a:r>
                      <a:endParaRPr lang="en-US" sz="1800" i="0" dirty="0"/>
                    </a:p>
                  </a:txBody>
                  <a:tcPr/>
                </a:tc>
                <a:extLst>
                  <a:ext uri="{0D108BD9-81ED-4DB2-BD59-A6C34878D82A}">
                    <a16:rowId xmlns:a16="http://schemas.microsoft.com/office/drawing/2014/main" val="2646606120"/>
                  </a:ext>
                </a:extLst>
              </a:tr>
            </a:tbl>
          </a:graphicData>
        </a:graphic>
      </p:graphicFrame>
      <p:sp>
        <p:nvSpPr>
          <p:cNvPr id="5" name="TextBox 4">
            <a:extLst>
              <a:ext uri="{FF2B5EF4-FFF2-40B4-BE49-F238E27FC236}">
                <a16:creationId xmlns:a16="http://schemas.microsoft.com/office/drawing/2014/main" id="{8AFD4AF2-FF70-2F73-2074-EEA6CC1B18AA}"/>
              </a:ext>
            </a:extLst>
          </p:cNvPr>
          <p:cNvSpPr txBox="1"/>
          <p:nvPr/>
        </p:nvSpPr>
        <p:spPr>
          <a:xfrm>
            <a:off x="0" y="6334780"/>
            <a:ext cx="12187030" cy="523220"/>
          </a:xfrm>
          <a:prstGeom prst="rect">
            <a:avLst/>
          </a:prstGeom>
          <a:noFill/>
        </p:spPr>
        <p:txBody>
          <a:bodyPr wrap="square" rtlCol="0">
            <a:spAutoFit/>
          </a:bodyPr>
          <a:lstStyle/>
          <a:p>
            <a:r>
              <a:rPr lang="en-US" sz="1400" dirty="0">
                <a:solidFill>
                  <a:schemeClr val="bg1"/>
                </a:solidFill>
                <a:latin typeface="Calibri" panose="020F0502020204030204" pitchFamily="34" charset="0"/>
              </a:rPr>
              <a:t>American Diabetes Association Professional Practice Committee. 16. Diabetes care in the hospital: Standards of Care in Diabetes – 2024. Diabetes Care. 2024;47(Suppl 1):S295-S306.</a:t>
            </a:r>
          </a:p>
        </p:txBody>
      </p:sp>
    </p:spTree>
    <p:extLst>
      <p:ext uri="{BB962C8B-B14F-4D97-AF65-F5344CB8AC3E}">
        <p14:creationId xmlns:p14="http://schemas.microsoft.com/office/powerpoint/2010/main" val="12579923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9443-E5FD-A936-052A-6F062591B180}"/>
              </a:ext>
            </a:extLst>
          </p:cNvPr>
          <p:cNvSpPr>
            <a:spLocks noGrp="1"/>
          </p:cNvSpPr>
          <p:nvPr>
            <p:ph type="title"/>
          </p:nvPr>
        </p:nvSpPr>
        <p:spPr/>
        <p:txBody>
          <a:bodyPr/>
          <a:lstStyle/>
          <a:p>
            <a:r>
              <a:rPr lang="en-US" b="1" dirty="0">
                <a:solidFill>
                  <a:schemeClr val="tx1"/>
                </a:solidFill>
              </a:rPr>
              <a:t>Diabetes Care in the Hospital</a:t>
            </a:r>
          </a:p>
        </p:txBody>
      </p:sp>
      <p:graphicFrame>
        <p:nvGraphicFramePr>
          <p:cNvPr id="4" name="Content Placeholder 3">
            <a:extLst>
              <a:ext uri="{FF2B5EF4-FFF2-40B4-BE49-F238E27FC236}">
                <a16:creationId xmlns:a16="http://schemas.microsoft.com/office/drawing/2014/main" id="{EC637857-1BAF-3AB0-7745-A4D55650A4DA}"/>
              </a:ext>
            </a:extLst>
          </p:cNvPr>
          <p:cNvGraphicFramePr>
            <a:graphicFrameLocks noGrp="1"/>
          </p:cNvGraphicFramePr>
          <p:nvPr>
            <p:ph idx="1"/>
            <p:extLst>
              <p:ext uri="{D42A27DB-BD31-4B8C-83A1-F6EECF244321}">
                <p14:modId xmlns:p14="http://schemas.microsoft.com/office/powerpoint/2010/main" val="3171685550"/>
              </p:ext>
            </p:extLst>
          </p:nvPr>
        </p:nvGraphicFramePr>
        <p:xfrm>
          <a:off x="1181528" y="1846263"/>
          <a:ext cx="9973835" cy="2021840"/>
        </p:xfrm>
        <a:graphic>
          <a:graphicData uri="http://schemas.openxmlformats.org/drawingml/2006/table">
            <a:tbl>
              <a:tblPr firstRow="1" bandRow="1">
                <a:tableStyleId>{69012ECD-51FC-41F1-AA8D-1B2483CD663E}</a:tableStyleId>
              </a:tblPr>
              <a:tblGrid>
                <a:gridCol w="2892175">
                  <a:extLst>
                    <a:ext uri="{9D8B030D-6E8A-4147-A177-3AD203B41FA5}">
                      <a16:colId xmlns:a16="http://schemas.microsoft.com/office/drawing/2014/main" val="2656113626"/>
                    </a:ext>
                  </a:extLst>
                </a:gridCol>
                <a:gridCol w="7081660">
                  <a:extLst>
                    <a:ext uri="{9D8B030D-6E8A-4147-A177-3AD203B41FA5}">
                      <a16:colId xmlns:a16="http://schemas.microsoft.com/office/drawing/2014/main" val="3583994585"/>
                    </a:ext>
                  </a:extLst>
                </a:gridCol>
              </a:tblGrid>
              <a:tr h="370840">
                <a:tc>
                  <a:txBody>
                    <a:bodyPr/>
                    <a:lstStyle/>
                    <a:p>
                      <a:pPr algn="ctr"/>
                      <a:r>
                        <a:rPr lang="en-US" i="1" dirty="0"/>
                        <a:t>Subsection</a:t>
                      </a:r>
                    </a:p>
                  </a:txBody>
                  <a:tcPr/>
                </a:tc>
                <a:tc>
                  <a:txBody>
                    <a:bodyPr/>
                    <a:lstStyle/>
                    <a:p>
                      <a:pPr algn="ctr"/>
                      <a:r>
                        <a:rPr lang="en-US" i="1" dirty="0"/>
                        <a:t>Comments</a:t>
                      </a:r>
                    </a:p>
                  </a:txBody>
                  <a:tcPr/>
                </a:tc>
                <a:extLst>
                  <a:ext uri="{0D108BD9-81ED-4DB2-BD59-A6C34878D82A}">
                    <a16:rowId xmlns:a16="http://schemas.microsoft.com/office/drawing/2014/main" val="670495039"/>
                  </a:ext>
                </a:extLst>
              </a:tr>
              <a:tr h="370840">
                <a:tc>
                  <a:txBody>
                    <a:bodyPr/>
                    <a:lstStyle/>
                    <a:p>
                      <a:r>
                        <a:rPr lang="en-US" i="0" dirty="0"/>
                        <a:t>Perioperative Care</a:t>
                      </a:r>
                    </a:p>
                  </a:txBody>
                  <a:tcPr/>
                </a:tc>
                <a:tc>
                  <a:txBody>
                    <a:bodyPr/>
                    <a:lstStyle/>
                    <a:p>
                      <a:r>
                        <a:rPr lang="en-US" i="0" dirty="0"/>
                        <a:t>Addition of safe use of GLP-1 RA in the perioperative period</a:t>
                      </a:r>
                    </a:p>
                  </a:txBody>
                  <a:tcPr/>
                </a:tc>
                <a:extLst>
                  <a:ext uri="{0D108BD9-81ED-4DB2-BD59-A6C34878D82A}">
                    <a16:rowId xmlns:a16="http://schemas.microsoft.com/office/drawing/2014/main" val="4153630903"/>
                  </a:ext>
                </a:extLst>
              </a:tr>
              <a:tr h="370840">
                <a:tc>
                  <a:txBody>
                    <a:bodyPr/>
                    <a:lstStyle/>
                    <a:p>
                      <a:r>
                        <a:rPr lang="en-US" i="0" dirty="0"/>
                        <a:t>Glucose-Lowering Treatment in Hospitalized Patients</a:t>
                      </a:r>
                    </a:p>
                  </a:txBody>
                  <a:tcPr/>
                </a:tc>
                <a:tc>
                  <a:txBody>
                    <a:bodyPr/>
                    <a:lstStyle/>
                    <a:p>
                      <a:r>
                        <a:rPr lang="en-US" i="0" dirty="0"/>
                        <a:t>Inclusion of emerging evidence for co-administered low-dose basal insulin with intravenous insulin infusion</a:t>
                      </a:r>
                    </a:p>
                  </a:txBody>
                  <a:tcPr/>
                </a:tc>
                <a:extLst>
                  <a:ext uri="{0D108BD9-81ED-4DB2-BD59-A6C34878D82A}">
                    <a16:rowId xmlns:a16="http://schemas.microsoft.com/office/drawing/2014/main" val="2098798703"/>
                  </a:ext>
                </a:extLst>
              </a:tr>
              <a:tr h="370840">
                <a:tc>
                  <a:txBody>
                    <a:bodyPr/>
                    <a:lstStyle/>
                    <a:p>
                      <a:r>
                        <a:rPr lang="en-US" i="0" dirty="0"/>
                        <a:t>Hyperglycemia Crises</a:t>
                      </a:r>
                    </a:p>
                  </a:txBody>
                  <a:tcPr/>
                </a:tc>
                <a:tc>
                  <a:txBody>
                    <a:bodyPr/>
                    <a:lstStyle/>
                    <a:p>
                      <a:r>
                        <a:rPr lang="en-US" i="0" dirty="0"/>
                        <a:t>Expansion on nurse-driven protocol with a variable rate based on glucose values as an option</a:t>
                      </a:r>
                    </a:p>
                  </a:txBody>
                  <a:tcPr/>
                </a:tc>
                <a:extLst>
                  <a:ext uri="{0D108BD9-81ED-4DB2-BD59-A6C34878D82A}">
                    <a16:rowId xmlns:a16="http://schemas.microsoft.com/office/drawing/2014/main" val="2020506805"/>
                  </a:ext>
                </a:extLst>
              </a:tr>
            </a:tbl>
          </a:graphicData>
        </a:graphic>
      </p:graphicFrame>
      <p:sp>
        <p:nvSpPr>
          <p:cNvPr id="5" name="TextBox 4">
            <a:extLst>
              <a:ext uri="{FF2B5EF4-FFF2-40B4-BE49-F238E27FC236}">
                <a16:creationId xmlns:a16="http://schemas.microsoft.com/office/drawing/2014/main" id="{8AFD4AF2-FF70-2F73-2074-EEA6CC1B18AA}"/>
              </a:ext>
            </a:extLst>
          </p:cNvPr>
          <p:cNvSpPr txBox="1"/>
          <p:nvPr/>
        </p:nvSpPr>
        <p:spPr>
          <a:xfrm>
            <a:off x="0" y="6334780"/>
            <a:ext cx="12187030" cy="523220"/>
          </a:xfrm>
          <a:prstGeom prst="rect">
            <a:avLst/>
          </a:prstGeom>
          <a:noFill/>
        </p:spPr>
        <p:txBody>
          <a:bodyPr wrap="square" rtlCol="0">
            <a:spAutoFit/>
          </a:bodyPr>
          <a:lstStyle/>
          <a:p>
            <a:r>
              <a:rPr lang="en-US" sz="1400" dirty="0">
                <a:solidFill>
                  <a:schemeClr val="bg1"/>
                </a:solidFill>
                <a:latin typeface="Calibri" panose="020F0502020204030204" pitchFamily="34" charset="0"/>
              </a:rPr>
              <a:t>American Diabetes Association Professional Practice Committee. 16. Diabetes care in the hospital: Standards of Care in Diabetes – 2024. Diabetes Care. 2024;47(Suppl 1):S295-S306.</a:t>
            </a:r>
          </a:p>
        </p:txBody>
      </p:sp>
    </p:spTree>
    <p:extLst>
      <p:ext uri="{BB962C8B-B14F-4D97-AF65-F5344CB8AC3E}">
        <p14:creationId xmlns:p14="http://schemas.microsoft.com/office/powerpoint/2010/main" val="29158731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07CD-9BE6-660C-4F0D-83E42BE7566C}"/>
              </a:ext>
            </a:extLst>
          </p:cNvPr>
          <p:cNvSpPr>
            <a:spLocks noGrp="1"/>
          </p:cNvSpPr>
          <p:nvPr>
            <p:ph type="title"/>
          </p:nvPr>
        </p:nvSpPr>
        <p:spPr/>
        <p:txBody>
          <a:bodyPr>
            <a:normAutofit/>
          </a:bodyPr>
          <a:lstStyle/>
          <a:p>
            <a:r>
              <a:rPr lang="en-US" sz="4400" b="1" dirty="0">
                <a:solidFill>
                  <a:schemeClr val="tx1"/>
                </a:solidFill>
              </a:rPr>
              <a:t>SAQ #3: Which statement reflects the </a:t>
            </a:r>
            <a:br>
              <a:rPr lang="en-US" sz="4400" b="1" dirty="0">
                <a:solidFill>
                  <a:schemeClr val="tx1"/>
                </a:solidFill>
              </a:rPr>
            </a:br>
            <a:r>
              <a:rPr lang="en-US" sz="4400" b="1" dirty="0">
                <a:solidFill>
                  <a:schemeClr val="tx1"/>
                </a:solidFill>
              </a:rPr>
              <a:t>most appropriate action for this individual?</a:t>
            </a:r>
          </a:p>
        </p:txBody>
      </p:sp>
      <p:sp>
        <p:nvSpPr>
          <p:cNvPr id="3" name="Content Placeholder 2">
            <a:extLst>
              <a:ext uri="{FF2B5EF4-FFF2-40B4-BE49-F238E27FC236}">
                <a16:creationId xmlns:a16="http://schemas.microsoft.com/office/drawing/2014/main" id="{9ABDF7DC-69AD-BD8A-8C33-1335B96DAD6B}"/>
              </a:ext>
            </a:extLst>
          </p:cNvPr>
          <p:cNvSpPr>
            <a:spLocks noGrp="1"/>
          </p:cNvSpPr>
          <p:nvPr>
            <p:ph idx="1"/>
          </p:nvPr>
        </p:nvSpPr>
        <p:spPr/>
        <p:txBody>
          <a:bodyPr>
            <a:normAutofit/>
          </a:bodyPr>
          <a:lstStyle/>
          <a:p>
            <a:pPr marL="806958" lvl="1" indent="-514350">
              <a:buFont typeface="+mj-lt"/>
              <a:buAutoNum type="alphaUcPeriod"/>
            </a:pPr>
            <a:r>
              <a:rPr lang="en-US" sz="2800" dirty="0">
                <a:solidFill>
                  <a:schemeClr val="tx1"/>
                </a:solidFill>
              </a:rPr>
              <a:t>Change frequency of bolus insulin to every 1-2 hours.</a:t>
            </a:r>
          </a:p>
          <a:p>
            <a:pPr marL="806958" lvl="1" indent="-514350">
              <a:buFont typeface="+mj-lt"/>
              <a:buAutoNum type="alphaUcPeriod"/>
            </a:pPr>
            <a:r>
              <a:rPr lang="en-US" sz="2800" dirty="0">
                <a:solidFill>
                  <a:schemeClr val="tx1"/>
                </a:solidFill>
              </a:rPr>
              <a:t>Recommend initiation of basal insulin to prevent ketoacidosis. </a:t>
            </a:r>
          </a:p>
          <a:p>
            <a:pPr marL="806958" lvl="1" indent="-514350">
              <a:buFont typeface="+mj-lt"/>
              <a:buAutoNum type="alphaUcPeriod"/>
            </a:pPr>
            <a:r>
              <a:rPr lang="en-US" sz="2800" dirty="0">
                <a:solidFill>
                  <a:schemeClr val="tx1"/>
                </a:solidFill>
              </a:rPr>
              <a:t>Restart technology 2 hours after infusion is discontinued.</a:t>
            </a:r>
          </a:p>
          <a:p>
            <a:pPr marL="806958" lvl="1" indent="-514350">
              <a:buFont typeface="+mj-lt"/>
              <a:buAutoNum type="alphaUcPeriod"/>
            </a:pPr>
            <a:r>
              <a:rPr lang="en-US" sz="2800" dirty="0">
                <a:solidFill>
                  <a:schemeClr val="tx1"/>
                </a:solidFill>
              </a:rPr>
              <a:t>Verify the two orders for prandial and correctional insulin. </a:t>
            </a:r>
          </a:p>
        </p:txBody>
      </p:sp>
      <p:pic>
        <p:nvPicPr>
          <p:cNvPr id="4" name="Picture 2" descr="Zoom Functions for Your Students - Learn to Flourish">
            <a:extLst>
              <a:ext uri="{FF2B5EF4-FFF2-40B4-BE49-F238E27FC236}">
                <a16:creationId xmlns:a16="http://schemas.microsoft.com/office/drawing/2014/main" id="{F3E2156E-B281-3DE4-5808-C2447B9E5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96106"/>
            <a:ext cx="1265880" cy="7959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A00D824-20C3-310B-C015-560619AEEE01}"/>
              </a:ext>
            </a:extLst>
          </p:cNvPr>
          <p:cNvSpPr/>
          <p:nvPr/>
        </p:nvSpPr>
        <p:spPr>
          <a:xfrm>
            <a:off x="1219199" y="2271304"/>
            <a:ext cx="9782355" cy="51683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136297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D2CF-9C2D-3ABE-C7A5-90F35F7CF483}"/>
              </a:ext>
            </a:extLst>
          </p:cNvPr>
          <p:cNvSpPr>
            <a:spLocks noGrp="1"/>
          </p:cNvSpPr>
          <p:nvPr>
            <p:ph type="title"/>
          </p:nvPr>
        </p:nvSpPr>
        <p:spPr/>
        <p:txBody>
          <a:bodyPr/>
          <a:lstStyle/>
          <a:p>
            <a:r>
              <a:rPr lang="en-US" b="1" dirty="0">
                <a:solidFill>
                  <a:schemeClr val="tx1"/>
                </a:solidFill>
              </a:rPr>
              <a:t>Honorable Mentions – Care and Health</a:t>
            </a:r>
          </a:p>
        </p:txBody>
      </p:sp>
      <p:graphicFrame>
        <p:nvGraphicFramePr>
          <p:cNvPr id="4" name="Table 4">
            <a:extLst>
              <a:ext uri="{FF2B5EF4-FFF2-40B4-BE49-F238E27FC236}">
                <a16:creationId xmlns:a16="http://schemas.microsoft.com/office/drawing/2014/main" id="{4DDD8D8F-2CBA-B008-4C11-7415DBD01803}"/>
              </a:ext>
            </a:extLst>
          </p:cNvPr>
          <p:cNvGraphicFramePr>
            <a:graphicFrameLocks noGrp="1"/>
          </p:cNvGraphicFramePr>
          <p:nvPr>
            <p:ph idx="1"/>
            <p:extLst>
              <p:ext uri="{D42A27DB-BD31-4B8C-83A1-F6EECF244321}">
                <p14:modId xmlns:p14="http://schemas.microsoft.com/office/powerpoint/2010/main" val="554134432"/>
              </p:ext>
            </p:extLst>
          </p:nvPr>
        </p:nvGraphicFramePr>
        <p:xfrm>
          <a:off x="1217487" y="1846263"/>
          <a:ext cx="9937875" cy="1188720"/>
        </p:xfrm>
        <a:graphic>
          <a:graphicData uri="http://schemas.openxmlformats.org/drawingml/2006/table">
            <a:tbl>
              <a:tblPr firstRow="1" bandRow="1">
                <a:tableStyleId>{69012ECD-51FC-41F1-AA8D-1B2483CD663E}</a:tableStyleId>
              </a:tblPr>
              <a:tblGrid>
                <a:gridCol w="1401134">
                  <a:extLst>
                    <a:ext uri="{9D8B030D-6E8A-4147-A177-3AD203B41FA5}">
                      <a16:colId xmlns:a16="http://schemas.microsoft.com/office/drawing/2014/main" val="994588319"/>
                    </a:ext>
                  </a:extLst>
                </a:gridCol>
                <a:gridCol w="8536741">
                  <a:extLst>
                    <a:ext uri="{9D8B030D-6E8A-4147-A177-3AD203B41FA5}">
                      <a16:colId xmlns:a16="http://schemas.microsoft.com/office/drawing/2014/main" val="1328259724"/>
                    </a:ext>
                  </a:extLst>
                </a:gridCol>
              </a:tblGrid>
              <a:tr h="370840">
                <a:tc>
                  <a:txBody>
                    <a:bodyPr/>
                    <a:lstStyle/>
                    <a:p>
                      <a:pPr algn="ctr"/>
                      <a:r>
                        <a:rPr lang="en-US" sz="2200" dirty="0"/>
                        <a:t>Section </a:t>
                      </a:r>
                      <a:endParaRPr lang="en-US" sz="2200" dirty="0">
                        <a:latin typeface="Calibri" panose="020F0502020204030204" pitchFamily="34" charset="0"/>
                      </a:endParaRPr>
                    </a:p>
                  </a:txBody>
                  <a:tcPr marL="87464" marR="87464"/>
                </a:tc>
                <a:tc>
                  <a:txBody>
                    <a:bodyPr/>
                    <a:lstStyle/>
                    <a:p>
                      <a:pPr algn="ctr"/>
                      <a:r>
                        <a:rPr lang="en-US" sz="2200" dirty="0"/>
                        <a:t>Summary of Changes</a:t>
                      </a:r>
                      <a:endParaRPr lang="en-US" sz="2200" dirty="0">
                        <a:latin typeface="Calibri" panose="020F0502020204030204" pitchFamily="34" charset="0"/>
                      </a:endParaRPr>
                    </a:p>
                  </a:txBody>
                  <a:tcPr marL="87464" marR="87464"/>
                </a:tc>
                <a:extLst>
                  <a:ext uri="{0D108BD9-81ED-4DB2-BD59-A6C34878D82A}">
                    <a16:rowId xmlns:a16="http://schemas.microsoft.com/office/drawing/2014/main" val="2967210790"/>
                  </a:ext>
                </a:extLst>
              </a:tr>
              <a:tr h="370840">
                <a:tc>
                  <a:txBody>
                    <a:bodyPr/>
                    <a:lstStyle/>
                    <a:p>
                      <a:pPr algn="ctr"/>
                      <a:r>
                        <a:rPr lang="en-US" sz="2200" dirty="0">
                          <a:latin typeface="Calibri" panose="020F0502020204030204" pitchFamily="34" charset="0"/>
                          <a:cs typeface="Calibri" panose="020F0502020204030204" pitchFamily="34" charset="0"/>
                        </a:rPr>
                        <a:t>1</a:t>
                      </a:r>
                    </a:p>
                  </a:txBody>
                  <a:tcPr marL="87464" marR="87464" anchor="ctr"/>
                </a:tc>
                <a:tc>
                  <a:txBody>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Addition of information on costs of insulin and glucose monitoring devices under considerations for medication-taking behavior</a:t>
                      </a:r>
                    </a:p>
                  </a:txBody>
                  <a:tcPr marL="87464" marR="87464"/>
                </a:tc>
                <a:extLst>
                  <a:ext uri="{0D108BD9-81ED-4DB2-BD59-A6C34878D82A}">
                    <a16:rowId xmlns:a16="http://schemas.microsoft.com/office/drawing/2014/main" val="1032156819"/>
                  </a:ext>
                </a:extLst>
              </a:tr>
            </a:tbl>
          </a:graphicData>
        </a:graphic>
      </p:graphicFrame>
      <p:sp>
        <p:nvSpPr>
          <p:cNvPr id="3" name="TextBox 2">
            <a:extLst>
              <a:ext uri="{FF2B5EF4-FFF2-40B4-BE49-F238E27FC236}">
                <a16:creationId xmlns:a16="http://schemas.microsoft.com/office/drawing/2014/main" id="{737B68C0-5FAD-1800-572A-4149D3DA76F8}"/>
              </a:ext>
            </a:extLst>
          </p:cNvPr>
          <p:cNvSpPr txBox="1"/>
          <p:nvPr/>
        </p:nvSpPr>
        <p:spPr>
          <a:xfrm>
            <a:off x="0" y="6334780"/>
            <a:ext cx="12187030" cy="523220"/>
          </a:xfrm>
          <a:prstGeom prst="rect">
            <a:avLst/>
          </a:prstGeom>
          <a:noFill/>
        </p:spPr>
        <p:txBody>
          <a:bodyPr wrap="square" rtlCol="0">
            <a:spAutoFit/>
          </a:bodyPr>
          <a:lstStyle/>
          <a:p>
            <a:r>
              <a:rPr lang="en-US" sz="1400" dirty="0">
                <a:solidFill>
                  <a:schemeClr val="bg1"/>
                </a:solidFill>
                <a:latin typeface="Calibri" panose="020F0502020204030204" pitchFamily="34" charset="0"/>
              </a:rPr>
              <a:t>American Diabetes Association Professional Practice Committee. 1. Improving care and promoting health in populations: Standards of Care in Diabetes – 2024. Diabetes Care. 2024;47(Suppl 1):S11-S19.</a:t>
            </a:r>
          </a:p>
        </p:txBody>
      </p:sp>
    </p:spTree>
    <p:extLst>
      <p:ext uri="{BB962C8B-B14F-4D97-AF65-F5344CB8AC3E}">
        <p14:creationId xmlns:p14="http://schemas.microsoft.com/office/powerpoint/2010/main" val="32457260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D2CF-9C2D-3ABE-C7A5-90F35F7CF483}"/>
              </a:ext>
            </a:extLst>
          </p:cNvPr>
          <p:cNvSpPr>
            <a:spLocks noGrp="1"/>
          </p:cNvSpPr>
          <p:nvPr>
            <p:ph type="title"/>
          </p:nvPr>
        </p:nvSpPr>
        <p:spPr/>
        <p:txBody>
          <a:bodyPr/>
          <a:lstStyle/>
          <a:p>
            <a:r>
              <a:rPr lang="en-US" b="1" dirty="0">
                <a:solidFill>
                  <a:schemeClr val="tx1"/>
                </a:solidFill>
              </a:rPr>
              <a:t>Honorable Mentions – Positive Health</a:t>
            </a:r>
          </a:p>
        </p:txBody>
      </p:sp>
      <p:graphicFrame>
        <p:nvGraphicFramePr>
          <p:cNvPr id="4" name="Table 4">
            <a:extLst>
              <a:ext uri="{FF2B5EF4-FFF2-40B4-BE49-F238E27FC236}">
                <a16:creationId xmlns:a16="http://schemas.microsoft.com/office/drawing/2014/main" id="{4DDD8D8F-2CBA-B008-4C11-7415DBD01803}"/>
              </a:ext>
            </a:extLst>
          </p:cNvPr>
          <p:cNvGraphicFramePr>
            <a:graphicFrameLocks noGrp="1"/>
          </p:cNvGraphicFramePr>
          <p:nvPr>
            <p:ph idx="1"/>
            <p:extLst>
              <p:ext uri="{D42A27DB-BD31-4B8C-83A1-F6EECF244321}">
                <p14:modId xmlns:p14="http://schemas.microsoft.com/office/powerpoint/2010/main" val="2621472061"/>
              </p:ext>
            </p:extLst>
          </p:nvPr>
        </p:nvGraphicFramePr>
        <p:xfrm>
          <a:off x="1217487" y="1846263"/>
          <a:ext cx="9937875" cy="2529840"/>
        </p:xfrm>
        <a:graphic>
          <a:graphicData uri="http://schemas.openxmlformats.org/drawingml/2006/table">
            <a:tbl>
              <a:tblPr firstRow="1" bandRow="1">
                <a:tableStyleId>{69012ECD-51FC-41F1-AA8D-1B2483CD663E}</a:tableStyleId>
              </a:tblPr>
              <a:tblGrid>
                <a:gridCol w="1401134">
                  <a:extLst>
                    <a:ext uri="{9D8B030D-6E8A-4147-A177-3AD203B41FA5}">
                      <a16:colId xmlns:a16="http://schemas.microsoft.com/office/drawing/2014/main" val="994588319"/>
                    </a:ext>
                  </a:extLst>
                </a:gridCol>
                <a:gridCol w="8536741">
                  <a:extLst>
                    <a:ext uri="{9D8B030D-6E8A-4147-A177-3AD203B41FA5}">
                      <a16:colId xmlns:a16="http://schemas.microsoft.com/office/drawing/2014/main" val="1328259724"/>
                    </a:ext>
                  </a:extLst>
                </a:gridCol>
              </a:tblGrid>
              <a:tr h="370840">
                <a:tc>
                  <a:txBody>
                    <a:bodyPr/>
                    <a:lstStyle/>
                    <a:p>
                      <a:pPr algn="ctr"/>
                      <a:r>
                        <a:rPr lang="en-US" sz="2200" dirty="0"/>
                        <a:t>Section </a:t>
                      </a:r>
                      <a:endParaRPr lang="en-US" sz="2200" dirty="0">
                        <a:latin typeface="Calibri" panose="020F0502020204030204" pitchFamily="34" charset="0"/>
                      </a:endParaRPr>
                    </a:p>
                  </a:txBody>
                  <a:tcPr marL="87464" marR="87464"/>
                </a:tc>
                <a:tc>
                  <a:txBody>
                    <a:bodyPr/>
                    <a:lstStyle/>
                    <a:p>
                      <a:pPr algn="ctr"/>
                      <a:r>
                        <a:rPr lang="en-US" sz="2200" dirty="0"/>
                        <a:t>Summary of Changes</a:t>
                      </a:r>
                      <a:endParaRPr lang="en-US" sz="2200" dirty="0">
                        <a:latin typeface="Calibri" panose="020F0502020204030204" pitchFamily="34" charset="0"/>
                      </a:endParaRPr>
                    </a:p>
                  </a:txBody>
                  <a:tcPr marL="87464" marR="87464"/>
                </a:tc>
                <a:extLst>
                  <a:ext uri="{0D108BD9-81ED-4DB2-BD59-A6C34878D82A}">
                    <a16:rowId xmlns:a16="http://schemas.microsoft.com/office/drawing/2014/main" val="2967210790"/>
                  </a:ext>
                </a:extLst>
              </a:tr>
              <a:tr h="370840">
                <a:tc>
                  <a:txBody>
                    <a:bodyPr/>
                    <a:lstStyle/>
                    <a:p>
                      <a:pPr algn="ctr"/>
                      <a:r>
                        <a:rPr lang="en-US" sz="2200" dirty="0">
                          <a:latin typeface="Calibri" panose="020F0502020204030204" pitchFamily="34" charset="0"/>
                          <a:cs typeface="Calibri" panose="020F0502020204030204" pitchFamily="34" charset="0"/>
                        </a:rPr>
                        <a:t>5</a:t>
                      </a:r>
                    </a:p>
                  </a:txBody>
                  <a:tcPr marL="87464" marR="87464" anchor="ctr"/>
                </a:tc>
                <a:tc>
                  <a:txBody>
                    <a:bodyPr/>
                    <a:lstStyle/>
                    <a:p>
                      <a:pPr marL="285750" indent="-285750">
                        <a:buFont typeface="Arial" panose="020B0604020202020204" pitchFamily="34" charset="0"/>
                        <a:buChar char="•"/>
                      </a:pPr>
                      <a:r>
                        <a:rPr lang="en-US" sz="2200" dirty="0"/>
                        <a:t>Update to reflect five critical times for DSMES</a:t>
                      </a:r>
                    </a:p>
                    <a:p>
                      <a:pPr marL="742950" lvl="1"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At diagnosis </a:t>
                      </a:r>
                    </a:p>
                    <a:p>
                      <a:pPr marL="742950" lvl="1"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When not meeting treatment goals</a:t>
                      </a:r>
                    </a:p>
                    <a:p>
                      <a:pPr marL="742950" lvl="1"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Annually</a:t>
                      </a:r>
                    </a:p>
                    <a:p>
                      <a:pPr marL="742950" lvl="1"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When complicating factors develop</a:t>
                      </a:r>
                    </a:p>
                    <a:p>
                      <a:pPr marL="742950" lvl="1"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When transitions in life and care occur</a:t>
                      </a:r>
                    </a:p>
                  </a:txBody>
                  <a:tcPr marL="87464" marR="87464"/>
                </a:tc>
                <a:extLst>
                  <a:ext uri="{0D108BD9-81ED-4DB2-BD59-A6C34878D82A}">
                    <a16:rowId xmlns:a16="http://schemas.microsoft.com/office/drawing/2014/main" val="1032156819"/>
                  </a:ext>
                </a:extLst>
              </a:tr>
            </a:tbl>
          </a:graphicData>
        </a:graphic>
      </p:graphicFrame>
      <p:sp>
        <p:nvSpPr>
          <p:cNvPr id="3" name="TextBox 2">
            <a:extLst>
              <a:ext uri="{FF2B5EF4-FFF2-40B4-BE49-F238E27FC236}">
                <a16:creationId xmlns:a16="http://schemas.microsoft.com/office/drawing/2014/main" id="{737B68C0-5FAD-1800-572A-4149D3DA76F8}"/>
              </a:ext>
            </a:extLst>
          </p:cNvPr>
          <p:cNvSpPr txBox="1"/>
          <p:nvPr/>
        </p:nvSpPr>
        <p:spPr>
          <a:xfrm>
            <a:off x="0" y="6334780"/>
            <a:ext cx="12187030" cy="523220"/>
          </a:xfrm>
          <a:prstGeom prst="rect">
            <a:avLst/>
          </a:prstGeom>
          <a:noFill/>
        </p:spPr>
        <p:txBody>
          <a:bodyPr wrap="square" rtlCol="0">
            <a:spAutoFit/>
          </a:bodyPr>
          <a:lstStyle/>
          <a:p>
            <a:r>
              <a:rPr lang="en-US" sz="1400" dirty="0">
                <a:solidFill>
                  <a:schemeClr val="bg1"/>
                </a:solidFill>
                <a:latin typeface="Calibri" panose="020F0502020204030204" pitchFamily="34" charset="0"/>
              </a:rPr>
              <a:t>American Diabetes Association Professional Practice Committee. 5. Facilitating positive health behaviors and well-being to improve health outcomes: Standards of Care in Diabetes – 2024. Diabetes Care. 2024;47(Suppl 1):S77-S110.</a:t>
            </a:r>
          </a:p>
        </p:txBody>
      </p:sp>
    </p:spTree>
    <p:extLst>
      <p:ext uri="{BB962C8B-B14F-4D97-AF65-F5344CB8AC3E}">
        <p14:creationId xmlns:p14="http://schemas.microsoft.com/office/powerpoint/2010/main" val="179285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07CD-9BE6-660C-4F0D-83E42BE7566C}"/>
              </a:ext>
            </a:extLst>
          </p:cNvPr>
          <p:cNvSpPr>
            <a:spLocks noGrp="1"/>
          </p:cNvSpPr>
          <p:nvPr>
            <p:ph type="title"/>
          </p:nvPr>
        </p:nvSpPr>
        <p:spPr/>
        <p:txBody>
          <a:bodyPr>
            <a:normAutofit/>
          </a:bodyPr>
          <a:lstStyle/>
          <a:p>
            <a:r>
              <a:rPr lang="en-US" b="1" dirty="0">
                <a:solidFill>
                  <a:schemeClr val="tx1"/>
                </a:solidFill>
              </a:rPr>
              <a:t>How do you stay up-to-date on the Standards of Care each year?</a:t>
            </a:r>
          </a:p>
        </p:txBody>
      </p:sp>
      <p:sp>
        <p:nvSpPr>
          <p:cNvPr id="3" name="Content Placeholder 2">
            <a:extLst>
              <a:ext uri="{FF2B5EF4-FFF2-40B4-BE49-F238E27FC236}">
                <a16:creationId xmlns:a16="http://schemas.microsoft.com/office/drawing/2014/main" id="{9ABDF7DC-69AD-BD8A-8C33-1335B96DAD6B}"/>
              </a:ext>
            </a:extLst>
          </p:cNvPr>
          <p:cNvSpPr>
            <a:spLocks noGrp="1"/>
          </p:cNvSpPr>
          <p:nvPr>
            <p:ph idx="1"/>
          </p:nvPr>
        </p:nvSpPr>
        <p:spPr/>
        <p:txBody>
          <a:bodyPr>
            <a:normAutofit/>
          </a:bodyPr>
          <a:lstStyle/>
          <a:p>
            <a:pPr marL="806958" lvl="1" indent="-514350">
              <a:buFont typeface="+mj-lt"/>
              <a:buAutoNum type="alphaUcPeriod"/>
            </a:pPr>
            <a:r>
              <a:rPr lang="en-US" sz="2800" dirty="0">
                <a:solidFill>
                  <a:schemeClr val="tx1"/>
                </a:solidFill>
              </a:rPr>
              <a:t>I do not stay up-to-date on the Standards of Care.</a:t>
            </a:r>
          </a:p>
          <a:p>
            <a:pPr marL="806958" lvl="1" indent="-514350">
              <a:buFont typeface="+mj-lt"/>
              <a:buAutoNum type="alphaUcPeriod"/>
            </a:pPr>
            <a:r>
              <a:rPr lang="en-US" sz="2800" dirty="0">
                <a:solidFill>
                  <a:schemeClr val="tx1"/>
                </a:solidFill>
              </a:rPr>
              <a:t>I read only the summary of revisions.</a:t>
            </a:r>
          </a:p>
          <a:p>
            <a:pPr marL="806958" lvl="1" indent="-514350">
              <a:buFont typeface="+mj-lt"/>
              <a:buAutoNum type="alphaUcPeriod"/>
            </a:pPr>
            <a:r>
              <a:rPr lang="en-US" sz="2800" dirty="0">
                <a:solidFill>
                  <a:schemeClr val="tx1"/>
                </a:solidFill>
              </a:rPr>
              <a:t>I read only the sections relevant to my practice.</a:t>
            </a:r>
          </a:p>
          <a:p>
            <a:pPr marL="806958" lvl="1" indent="-514350">
              <a:buFont typeface="+mj-lt"/>
              <a:buAutoNum type="alphaUcPeriod"/>
            </a:pPr>
            <a:r>
              <a:rPr lang="en-US" sz="2800" dirty="0">
                <a:solidFill>
                  <a:schemeClr val="tx1"/>
                </a:solidFill>
              </a:rPr>
              <a:t>I read all sections of the Standards of Care.</a:t>
            </a:r>
          </a:p>
          <a:p>
            <a:pPr marL="806958" lvl="1" indent="-514350">
              <a:buFont typeface="+mj-lt"/>
              <a:buAutoNum type="alphaUcPeriod"/>
            </a:pPr>
            <a:r>
              <a:rPr lang="en-US" sz="2800" dirty="0">
                <a:solidFill>
                  <a:schemeClr val="tx1"/>
                </a:solidFill>
              </a:rPr>
              <a:t>I review the Standards of Care throughout the year.</a:t>
            </a:r>
          </a:p>
        </p:txBody>
      </p:sp>
      <p:pic>
        <p:nvPicPr>
          <p:cNvPr id="4" name="Picture 2" descr="Zoom Functions for Your Students - Learn to Flourish">
            <a:extLst>
              <a:ext uri="{FF2B5EF4-FFF2-40B4-BE49-F238E27FC236}">
                <a16:creationId xmlns:a16="http://schemas.microsoft.com/office/drawing/2014/main" id="{FE242C45-2D71-A209-6DB2-C46376967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96106"/>
            <a:ext cx="1265880" cy="79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4453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D2CF-9C2D-3ABE-C7A5-90F35F7CF483}"/>
              </a:ext>
            </a:extLst>
          </p:cNvPr>
          <p:cNvSpPr>
            <a:spLocks noGrp="1"/>
          </p:cNvSpPr>
          <p:nvPr>
            <p:ph type="title"/>
          </p:nvPr>
        </p:nvSpPr>
        <p:spPr/>
        <p:txBody>
          <a:bodyPr/>
          <a:lstStyle/>
          <a:p>
            <a:r>
              <a:rPr lang="en-US" b="1" dirty="0">
                <a:solidFill>
                  <a:schemeClr val="tx1"/>
                </a:solidFill>
              </a:rPr>
              <a:t>Honorable Mentions – Older Adults</a:t>
            </a:r>
          </a:p>
        </p:txBody>
      </p:sp>
      <p:graphicFrame>
        <p:nvGraphicFramePr>
          <p:cNvPr id="4" name="Table 4">
            <a:extLst>
              <a:ext uri="{FF2B5EF4-FFF2-40B4-BE49-F238E27FC236}">
                <a16:creationId xmlns:a16="http://schemas.microsoft.com/office/drawing/2014/main" id="{4DDD8D8F-2CBA-B008-4C11-7415DBD01803}"/>
              </a:ext>
            </a:extLst>
          </p:cNvPr>
          <p:cNvGraphicFramePr>
            <a:graphicFrameLocks noGrp="1"/>
          </p:cNvGraphicFramePr>
          <p:nvPr>
            <p:ph idx="1"/>
            <p:extLst>
              <p:ext uri="{D42A27DB-BD31-4B8C-83A1-F6EECF244321}">
                <p14:modId xmlns:p14="http://schemas.microsoft.com/office/powerpoint/2010/main" val="4118005087"/>
              </p:ext>
            </p:extLst>
          </p:nvPr>
        </p:nvGraphicFramePr>
        <p:xfrm>
          <a:off x="1217487" y="1846263"/>
          <a:ext cx="9937875" cy="2529840"/>
        </p:xfrm>
        <a:graphic>
          <a:graphicData uri="http://schemas.openxmlformats.org/drawingml/2006/table">
            <a:tbl>
              <a:tblPr firstRow="1" bandRow="1">
                <a:tableStyleId>{69012ECD-51FC-41F1-AA8D-1B2483CD663E}</a:tableStyleId>
              </a:tblPr>
              <a:tblGrid>
                <a:gridCol w="1401134">
                  <a:extLst>
                    <a:ext uri="{9D8B030D-6E8A-4147-A177-3AD203B41FA5}">
                      <a16:colId xmlns:a16="http://schemas.microsoft.com/office/drawing/2014/main" val="994588319"/>
                    </a:ext>
                  </a:extLst>
                </a:gridCol>
                <a:gridCol w="8536741">
                  <a:extLst>
                    <a:ext uri="{9D8B030D-6E8A-4147-A177-3AD203B41FA5}">
                      <a16:colId xmlns:a16="http://schemas.microsoft.com/office/drawing/2014/main" val="1328259724"/>
                    </a:ext>
                  </a:extLst>
                </a:gridCol>
              </a:tblGrid>
              <a:tr h="370840">
                <a:tc>
                  <a:txBody>
                    <a:bodyPr/>
                    <a:lstStyle/>
                    <a:p>
                      <a:pPr algn="ctr"/>
                      <a:r>
                        <a:rPr lang="en-US" sz="2200" dirty="0"/>
                        <a:t>Section </a:t>
                      </a:r>
                      <a:endParaRPr lang="en-US" sz="2200" dirty="0">
                        <a:latin typeface="Calibri" panose="020F0502020204030204" pitchFamily="34" charset="0"/>
                      </a:endParaRPr>
                    </a:p>
                  </a:txBody>
                  <a:tcPr marL="87464" marR="87464"/>
                </a:tc>
                <a:tc>
                  <a:txBody>
                    <a:bodyPr/>
                    <a:lstStyle/>
                    <a:p>
                      <a:pPr algn="ctr"/>
                      <a:r>
                        <a:rPr lang="en-US" sz="2200" dirty="0"/>
                        <a:t>Summary of Changes</a:t>
                      </a:r>
                      <a:endParaRPr lang="en-US" sz="2200" dirty="0">
                        <a:latin typeface="Calibri" panose="020F0502020204030204" pitchFamily="34" charset="0"/>
                      </a:endParaRPr>
                    </a:p>
                  </a:txBody>
                  <a:tcPr marL="87464" marR="87464"/>
                </a:tc>
                <a:extLst>
                  <a:ext uri="{0D108BD9-81ED-4DB2-BD59-A6C34878D82A}">
                    <a16:rowId xmlns:a16="http://schemas.microsoft.com/office/drawing/2014/main" val="2967210790"/>
                  </a:ext>
                </a:extLst>
              </a:tr>
              <a:tr h="370840">
                <a:tc>
                  <a:txBody>
                    <a:bodyPr/>
                    <a:lstStyle/>
                    <a:p>
                      <a:pPr algn="ctr"/>
                      <a:r>
                        <a:rPr lang="en-US" sz="2200" dirty="0"/>
                        <a:t>13</a:t>
                      </a:r>
                      <a:endParaRPr lang="en-US" sz="2200" dirty="0">
                        <a:latin typeface="Calibri" panose="020F0502020204030204" pitchFamily="34" charset="0"/>
                        <a:cs typeface="Calibri" panose="020F0502020204030204" pitchFamily="34" charset="0"/>
                      </a:endParaRPr>
                    </a:p>
                  </a:txBody>
                  <a:tcPr marL="87464" marR="87464" anchor="ctr"/>
                </a:tc>
                <a:tc>
                  <a:txBody>
                    <a:bodyPr/>
                    <a:lstStyle/>
                    <a:p>
                      <a:pPr marL="285750" indent="-285750">
                        <a:buFont typeface="Arial" panose="020B0604020202020204" pitchFamily="34" charset="0"/>
                        <a:buChar char="•"/>
                      </a:pPr>
                      <a:r>
                        <a:rPr lang="en-US" sz="2200" dirty="0"/>
                        <a:t>Alignment with revised Medicare reimbursement rules with CGM for adults with T2D on any insulin</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Amendment to highlight treatment goals for older adults </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Update to highlight deintensification, switching, or utilizing specific medications for older adults due to risk of hypoglycemia or presence of cardiorenal conditions</a:t>
                      </a:r>
                    </a:p>
                  </a:txBody>
                  <a:tcPr marL="87464" marR="87464"/>
                </a:tc>
                <a:extLst>
                  <a:ext uri="{0D108BD9-81ED-4DB2-BD59-A6C34878D82A}">
                    <a16:rowId xmlns:a16="http://schemas.microsoft.com/office/drawing/2014/main" val="1032156819"/>
                  </a:ext>
                </a:extLst>
              </a:tr>
            </a:tbl>
          </a:graphicData>
        </a:graphic>
      </p:graphicFrame>
      <p:sp>
        <p:nvSpPr>
          <p:cNvPr id="3" name="TextBox 2">
            <a:extLst>
              <a:ext uri="{FF2B5EF4-FFF2-40B4-BE49-F238E27FC236}">
                <a16:creationId xmlns:a16="http://schemas.microsoft.com/office/drawing/2014/main" id="{737B68C0-5FAD-1800-572A-4149D3DA76F8}"/>
              </a:ext>
            </a:extLst>
          </p:cNvPr>
          <p:cNvSpPr txBox="1"/>
          <p:nvPr/>
        </p:nvSpPr>
        <p:spPr>
          <a:xfrm>
            <a:off x="0" y="6541575"/>
            <a:ext cx="12187030" cy="307777"/>
          </a:xfrm>
          <a:prstGeom prst="rect">
            <a:avLst/>
          </a:prstGeom>
          <a:noFill/>
        </p:spPr>
        <p:txBody>
          <a:bodyPr wrap="square" rtlCol="0">
            <a:spAutoFit/>
          </a:bodyPr>
          <a:lstStyle/>
          <a:p>
            <a:r>
              <a:rPr lang="en-US" sz="1400" dirty="0">
                <a:solidFill>
                  <a:schemeClr val="bg1"/>
                </a:solidFill>
                <a:latin typeface="Calibri" panose="020F0502020204030204" pitchFamily="34" charset="0"/>
              </a:rPr>
              <a:t>American Diabetes Association Professional Practice Committee. 13. Older adults: Standards of Care in Diabetes – 2024. Diabetes Care. 2024;47(Suppl 1):S244-S257.</a:t>
            </a:r>
          </a:p>
        </p:txBody>
      </p:sp>
    </p:spTree>
    <p:extLst>
      <p:ext uri="{BB962C8B-B14F-4D97-AF65-F5344CB8AC3E}">
        <p14:creationId xmlns:p14="http://schemas.microsoft.com/office/powerpoint/2010/main" val="36235809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D2CF-9C2D-3ABE-C7A5-90F35F7CF483}"/>
              </a:ext>
            </a:extLst>
          </p:cNvPr>
          <p:cNvSpPr>
            <a:spLocks noGrp="1"/>
          </p:cNvSpPr>
          <p:nvPr>
            <p:ph type="title"/>
          </p:nvPr>
        </p:nvSpPr>
        <p:spPr/>
        <p:txBody>
          <a:bodyPr/>
          <a:lstStyle/>
          <a:p>
            <a:r>
              <a:rPr lang="en-US" b="1" dirty="0">
                <a:solidFill>
                  <a:schemeClr val="tx1"/>
                </a:solidFill>
              </a:rPr>
              <a:t>Honorable Mentions – Pediatrics</a:t>
            </a:r>
          </a:p>
        </p:txBody>
      </p:sp>
      <p:graphicFrame>
        <p:nvGraphicFramePr>
          <p:cNvPr id="4" name="Table 4">
            <a:extLst>
              <a:ext uri="{FF2B5EF4-FFF2-40B4-BE49-F238E27FC236}">
                <a16:creationId xmlns:a16="http://schemas.microsoft.com/office/drawing/2014/main" id="{4DDD8D8F-2CBA-B008-4C11-7415DBD01803}"/>
              </a:ext>
            </a:extLst>
          </p:cNvPr>
          <p:cNvGraphicFramePr>
            <a:graphicFrameLocks noGrp="1"/>
          </p:cNvGraphicFramePr>
          <p:nvPr>
            <p:ph idx="1"/>
            <p:extLst>
              <p:ext uri="{D42A27DB-BD31-4B8C-83A1-F6EECF244321}">
                <p14:modId xmlns:p14="http://schemas.microsoft.com/office/powerpoint/2010/main" val="2613064027"/>
              </p:ext>
            </p:extLst>
          </p:nvPr>
        </p:nvGraphicFramePr>
        <p:xfrm>
          <a:off x="1217487" y="1846263"/>
          <a:ext cx="9937875" cy="3870960"/>
        </p:xfrm>
        <a:graphic>
          <a:graphicData uri="http://schemas.openxmlformats.org/drawingml/2006/table">
            <a:tbl>
              <a:tblPr firstRow="1" bandRow="1">
                <a:tableStyleId>{69012ECD-51FC-41F1-AA8D-1B2483CD663E}</a:tableStyleId>
              </a:tblPr>
              <a:tblGrid>
                <a:gridCol w="1401134">
                  <a:extLst>
                    <a:ext uri="{9D8B030D-6E8A-4147-A177-3AD203B41FA5}">
                      <a16:colId xmlns:a16="http://schemas.microsoft.com/office/drawing/2014/main" val="994588319"/>
                    </a:ext>
                  </a:extLst>
                </a:gridCol>
                <a:gridCol w="8536741">
                  <a:extLst>
                    <a:ext uri="{9D8B030D-6E8A-4147-A177-3AD203B41FA5}">
                      <a16:colId xmlns:a16="http://schemas.microsoft.com/office/drawing/2014/main" val="1328259724"/>
                    </a:ext>
                  </a:extLst>
                </a:gridCol>
              </a:tblGrid>
              <a:tr h="370840">
                <a:tc>
                  <a:txBody>
                    <a:bodyPr/>
                    <a:lstStyle/>
                    <a:p>
                      <a:pPr algn="ctr"/>
                      <a:r>
                        <a:rPr lang="en-US" sz="2200" dirty="0"/>
                        <a:t>Section </a:t>
                      </a:r>
                      <a:endParaRPr lang="en-US" sz="2200" dirty="0">
                        <a:latin typeface="Calibri" panose="020F0502020204030204" pitchFamily="34" charset="0"/>
                      </a:endParaRPr>
                    </a:p>
                  </a:txBody>
                  <a:tcPr marL="87464" marR="87464"/>
                </a:tc>
                <a:tc>
                  <a:txBody>
                    <a:bodyPr/>
                    <a:lstStyle/>
                    <a:p>
                      <a:pPr algn="ctr"/>
                      <a:r>
                        <a:rPr lang="en-US" sz="2200" dirty="0"/>
                        <a:t>Summary of Changes</a:t>
                      </a:r>
                      <a:endParaRPr lang="en-US" sz="2200" dirty="0">
                        <a:latin typeface="Calibri" panose="020F0502020204030204" pitchFamily="34" charset="0"/>
                      </a:endParaRPr>
                    </a:p>
                  </a:txBody>
                  <a:tcPr marL="87464" marR="87464"/>
                </a:tc>
                <a:extLst>
                  <a:ext uri="{0D108BD9-81ED-4DB2-BD59-A6C34878D82A}">
                    <a16:rowId xmlns:a16="http://schemas.microsoft.com/office/drawing/2014/main" val="2967210790"/>
                  </a:ext>
                </a:extLst>
              </a:tr>
              <a:tr h="370840">
                <a:tc>
                  <a:txBody>
                    <a:bodyPr/>
                    <a:lstStyle/>
                    <a:p>
                      <a:pPr algn="ctr"/>
                      <a:r>
                        <a:rPr lang="en-US" sz="2200" dirty="0"/>
                        <a:t>14</a:t>
                      </a:r>
                      <a:endParaRPr lang="en-US" sz="2200" dirty="0">
                        <a:latin typeface="Calibri" panose="020F0502020204030204" pitchFamily="34" charset="0"/>
                        <a:cs typeface="Calibri" panose="020F0502020204030204" pitchFamily="34" charset="0"/>
                      </a:endParaRPr>
                    </a:p>
                  </a:txBody>
                  <a:tcPr marL="87464" marR="87464" anchor="ctr"/>
                </a:tc>
                <a:tc>
                  <a:txBody>
                    <a:bodyPr/>
                    <a:lstStyle/>
                    <a:p>
                      <a:pPr marL="285750" indent="-285750">
                        <a:buFont typeface="Arial" panose="020B0604020202020204" pitchFamily="34" charset="0"/>
                        <a:buChar char="•"/>
                      </a:pPr>
                      <a:r>
                        <a:rPr lang="en-US" sz="2200" dirty="0"/>
                        <a:t>Addition of insulin dosing adjustments according to meal composition</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Revision to screening details for psychosocial and behavioral health concerns, including when to refer</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Modification to weight loss goal in youth with overweight and obesity with T2D</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Consideration for empagliflozin prior to insulin therapy</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Clarification on protein intake for those with nephropathy</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Discouragement of smoking and encouragement of cessation</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Revision to reflect the role of interprofessional teams in the transitions from pediatric to adult care and with person-centered approach</a:t>
                      </a:r>
                    </a:p>
                  </a:txBody>
                  <a:tcPr marL="87464" marR="87464"/>
                </a:tc>
                <a:extLst>
                  <a:ext uri="{0D108BD9-81ED-4DB2-BD59-A6C34878D82A}">
                    <a16:rowId xmlns:a16="http://schemas.microsoft.com/office/drawing/2014/main" val="1032156819"/>
                  </a:ext>
                </a:extLst>
              </a:tr>
            </a:tbl>
          </a:graphicData>
        </a:graphic>
      </p:graphicFrame>
      <p:sp>
        <p:nvSpPr>
          <p:cNvPr id="3" name="TextBox 2">
            <a:extLst>
              <a:ext uri="{FF2B5EF4-FFF2-40B4-BE49-F238E27FC236}">
                <a16:creationId xmlns:a16="http://schemas.microsoft.com/office/drawing/2014/main" id="{737B68C0-5FAD-1800-572A-4149D3DA76F8}"/>
              </a:ext>
            </a:extLst>
          </p:cNvPr>
          <p:cNvSpPr txBox="1"/>
          <p:nvPr/>
        </p:nvSpPr>
        <p:spPr>
          <a:xfrm>
            <a:off x="0" y="6334780"/>
            <a:ext cx="12187030" cy="523220"/>
          </a:xfrm>
          <a:prstGeom prst="rect">
            <a:avLst/>
          </a:prstGeom>
          <a:noFill/>
        </p:spPr>
        <p:txBody>
          <a:bodyPr wrap="square" rtlCol="0">
            <a:spAutoFit/>
          </a:bodyPr>
          <a:lstStyle/>
          <a:p>
            <a:r>
              <a:rPr lang="en-US" sz="1400" dirty="0">
                <a:solidFill>
                  <a:schemeClr val="bg1"/>
                </a:solidFill>
                <a:latin typeface="Calibri" panose="020F0502020204030204" pitchFamily="34" charset="0"/>
              </a:rPr>
              <a:t>American Diabetes Association Professional Practice Committee. 14. Children and adolescents: Standards of Care in Diabetes – 2024. Diabetes Care. 2024;47(Suppl 1):S258-S281.</a:t>
            </a:r>
          </a:p>
        </p:txBody>
      </p:sp>
    </p:spTree>
    <p:extLst>
      <p:ext uri="{BB962C8B-B14F-4D97-AF65-F5344CB8AC3E}">
        <p14:creationId xmlns:p14="http://schemas.microsoft.com/office/powerpoint/2010/main" val="20406025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07CD-9BE6-660C-4F0D-83E42BE7566C}"/>
              </a:ext>
            </a:extLst>
          </p:cNvPr>
          <p:cNvSpPr>
            <a:spLocks noGrp="1"/>
          </p:cNvSpPr>
          <p:nvPr>
            <p:ph type="title"/>
          </p:nvPr>
        </p:nvSpPr>
        <p:spPr/>
        <p:txBody>
          <a:bodyPr/>
          <a:lstStyle/>
          <a:p>
            <a:r>
              <a:rPr lang="en-US" b="1" dirty="0">
                <a:solidFill>
                  <a:schemeClr val="tx1"/>
                </a:solidFill>
              </a:rPr>
              <a:t>Final Thoughts / Self-Reflection</a:t>
            </a:r>
          </a:p>
        </p:txBody>
      </p:sp>
      <p:sp>
        <p:nvSpPr>
          <p:cNvPr id="3" name="Content Placeholder 2">
            <a:extLst>
              <a:ext uri="{FF2B5EF4-FFF2-40B4-BE49-F238E27FC236}">
                <a16:creationId xmlns:a16="http://schemas.microsoft.com/office/drawing/2014/main" id="{9ABDF7DC-69AD-BD8A-8C33-1335B96DAD6B}"/>
              </a:ext>
            </a:extLst>
          </p:cNvPr>
          <p:cNvSpPr>
            <a:spLocks noGrp="1"/>
          </p:cNvSpPr>
          <p:nvPr>
            <p:ph idx="1"/>
          </p:nvPr>
        </p:nvSpPr>
        <p:spPr>
          <a:xfrm>
            <a:off x="1171254" y="1845734"/>
            <a:ext cx="9984426" cy="4023360"/>
          </a:xfrm>
        </p:spPr>
        <p:txBody>
          <a:bodyPr>
            <a:noAutofit/>
          </a:bodyPr>
          <a:lstStyle/>
          <a:p>
            <a:r>
              <a:rPr lang="en-US" sz="3600" dirty="0">
                <a:solidFill>
                  <a:schemeClr val="tx1"/>
                </a:solidFill>
              </a:rPr>
              <a:t>What changes in the 2024 Standards will impact your practice/site?</a:t>
            </a:r>
          </a:p>
          <a:p>
            <a:endParaRPr lang="en-US" sz="3600" dirty="0">
              <a:solidFill>
                <a:schemeClr val="tx1"/>
              </a:solidFill>
            </a:endParaRPr>
          </a:p>
          <a:p>
            <a:r>
              <a:rPr lang="en-US" sz="3600" dirty="0">
                <a:solidFill>
                  <a:schemeClr val="tx1"/>
                </a:solidFill>
              </a:rPr>
              <a:t>What recommendations from the 2024 Standards will you be able to implement tomorrow?</a:t>
            </a:r>
          </a:p>
        </p:txBody>
      </p:sp>
    </p:spTree>
    <p:extLst>
      <p:ext uri="{BB962C8B-B14F-4D97-AF65-F5344CB8AC3E}">
        <p14:creationId xmlns:p14="http://schemas.microsoft.com/office/powerpoint/2010/main" val="33422755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FA09-0ACE-46AD-4697-0FA185D100BC}"/>
              </a:ext>
            </a:extLst>
          </p:cNvPr>
          <p:cNvSpPr>
            <a:spLocks noGrp="1"/>
          </p:cNvSpPr>
          <p:nvPr>
            <p:ph type="title"/>
          </p:nvPr>
        </p:nvSpPr>
        <p:spPr/>
        <p:txBody>
          <a:bodyPr/>
          <a:lstStyle/>
          <a:p>
            <a:r>
              <a:rPr lang="en-US" b="1" dirty="0">
                <a:solidFill>
                  <a:schemeClr val="tx1"/>
                </a:solidFill>
              </a:rPr>
              <a:t>Conclusion</a:t>
            </a:r>
          </a:p>
        </p:txBody>
      </p:sp>
      <p:sp>
        <p:nvSpPr>
          <p:cNvPr id="3" name="Content Placeholder 2">
            <a:extLst>
              <a:ext uri="{FF2B5EF4-FFF2-40B4-BE49-F238E27FC236}">
                <a16:creationId xmlns:a16="http://schemas.microsoft.com/office/drawing/2014/main" id="{E1B87761-A502-8F33-D0DA-0FD8EE967B5E}"/>
              </a:ext>
            </a:extLst>
          </p:cNvPr>
          <p:cNvSpPr>
            <a:spLocks noGrp="1"/>
          </p:cNvSpPr>
          <p:nvPr>
            <p:ph idx="1"/>
          </p:nvPr>
        </p:nvSpPr>
        <p:spPr>
          <a:xfrm>
            <a:off x="1207212" y="1845734"/>
            <a:ext cx="9948467" cy="4023360"/>
          </a:xfrm>
        </p:spPr>
        <p:txBody>
          <a:bodyPr>
            <a:noAutofit/>
          </a:bodyPr>
          <a:lstStyle/>
          <a:p>
            <a:pPr marL="457200" indent="-457200">
              <a:buFont typeface="+mj-lt"/>
              <a:buAutoNum type="arabicPeriod"/>
            </a:pPr>
            <a:r>
              <a:rPr lang="en-US" sz="3200" dirty="0">
                <a:solidFill>
                  <a:schemeClr val="tx1"/>
                </a:solidFill>
              </a:rPr>
              <a:t>There are some major and minor updates to the 2024 Standards of Care in Diabetes.</a:t>
            </a:r>
          </a:p>
          <a:p>
            <a:pPr marL="457200" indent="-457200">
              <a:buFont typeface="+mj-lt"/>
              <a:buAutoNum type="arabicPeriod"/>
            </a:pPr>
            <a:r>
              <a:rPr lang="en-US" sz="3200" dirty="0">
                <a:solidFill>
                  <a:schemeClr val="tx1"/>
                </a:solidFill>
              </a:rPr>
              <a:t>There are several recommendations that apply to pharmacy practice and can be implemented (or promoted) by pharmacists. </a:t>
            </a:r>
          </a:p>
          <a:p>
            <a:pPr marL="457200" indent="-457200">
              <a:buFont typeface="+mj-lt"/>
              <a:buAutoNum type="arabicPeriod"/>
            </a:pPr>
            <a:r>
              <a:rPr lang="en-US" sz="3200" dirty="0">
                <a:solidFill>
                  <a:schemeClr val="tx1"/>
                </a:solidFill>
              </a:rPr>
              <a:t>In clinical practice, the principles of care should be applied to people with DM to optimize outcomes.</a:t>
            </a:r>
          </a:p>
        </p:txBody>
      </p:sp>
    </p:spTree>
    <p:extLst>
      <p:ext uri="{BB962C8B-B14F-4D97-AF65-F5344CB8AC3E}">
        <p14:creationId xmlns:p14="http://schemas.microsoft.com/office/powerpoint/2010/main" val="19259974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Back of people's heads and raised hands at corporate presentation with speaker and whiteboard out of focus in background">
            <a:extLst>
              <a:ext uri="{FF2B5EF4-FFF2-40B4-BE49-F238E27FC236}">
                <a16:creationId xmlns:a16="http://schemas.microsoft.com/office/drawing/2014/main" id="{460CE8C2-AB16-2C27-85EA-168905909D8E}"/>
              </a:ext>
            </a:extLst>
          </p:cNvPr>
          <p:cNvPicPr>
            <a:picLocks noGrp="1" noChangeAspect="1"/>
          </p:cNvPicPr>
          <p:nvPr>
            <p:ph idx="1"/>
          </p:nvPr>
        </p:nvPicPr>
        <p:blipFill rotWithShape="1">
          <a:blip r:embed="rId2">
            <a:duotone>
              <a:prstClr val="black"/>
              <a:schemeClr val="tx2">
                <a:tint val="45000"/>
                <a:satMod val="400000"/>
              </a:schemeClr>
            </a:duotone>
            <a:alphaModFix amt="40000"/>
          </a:blip>
          <a:srcRect t="15413"/>
          <a:stretch/>
        </p:blipFill>
        <p:spPr>
          <a:xfrm>
            <a:off x="20" y="10"/>
            <a:ext cx="12191980" cy="6857991"/>
          </a:xfrm>
          <a:prstGeom prst="rect">
            <a:avLst/>
          </a:prstGeom>
          <a:noFill/>
        </p:spPr>
      </p:pic>
      <p:sp>
        <p:nvSpPr>
          <p:cNvPr id="2" name="Title 1">
            <a:extLst>
              <a:ext uri="{FF2B5EF4-FFF2-40B4-BE49-F238E27FC236}">
                <a16:creationId xmlns:a16="http://schemas.microsoft.com/office/drawing/2014/main" id="{E004EDE2-0EA3-3E41-B55D-BEC1781A88AD}"/>
              </a:ext>
            </a:extLst>
          </p:cNvPr>
          <p:cNvSpPr>
            <a:spLocks noGrp="1"/>
          </p:cNvSpPr>
          <p:nvPr>
            <p:ph type="title"/>
          </p:nvPr>
        </p:nvSpPr>
        <p:spPr>
          <a:xfrm>
            <a:off x="1097280" y="758952"/>
            <a:ext cx="10058400" cy="3566160"/>
          </a:xfrm>
        </p:spPr>
        <p:txBody>
          <a:bodyPr vert="horz" lIns="91440" tIns="45720" rIns="91440" bIns="45720" rtlCol="0" anchor="b">
            <a:normAutofit/>
          </a:bodyPr>
          <a:lstStyle/>
          <a:p>
            <a:pPr algn="ctr"/>
            <a:r>
              <a:rPr lang="en-US" sz="8000" b="1" dirty="0">
                <a:solidFill>
                  <a:schemeClr val="tx1">
                    <a:lumMod val="85000"/>
                    <a:lumOff val="15000"/>
                  </a:schemeClr>
                </a:solidFill>
                <a:latin typeface="+mj-lt"/>
              </a:rPr>
              <a:t>Questions are Free! </a:t>
            </a:r>
          </a:p>
        </p:txBody>
      </p:sp>
      <p:cxnSp>
        <p:nvCxnSpPr>
          <p:cNvPr id="16" name="Straight Connector 15">
            <a:extLst>
              <a:ext uri="{FF2B5EF4-FFF2-40B4-BE49-F238E27FC236}">
                <a16:creationId xmlns:a16="http://schemas.microsoft.com/office/drawing/2014/main" id="{E6E50488-8E5E-4E36-9763-092234CAED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9E780F8-2452-4595-A281-E594BA83D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A917F44A-7774-4C79-BEDC-0CC73C8C0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377371670"/>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15B4-5FF9-414F-B24A-8ED2C93E0361}"/>
              </a:ext>
            </a:extLst>
          </p:cNvPr>
          <p:cNvSpPr>
            <a:spLocks noGrp="1"/>
          </p:cNvSpPr>
          <p:nvPr>
            <p:ph type="ctrTitle"/>
          </p:nvPr>
        </p:nvSpPr>
        <p:spPr/>
        <p:txBody>
          <a:bodyPr>
            <a:noAutofit/>
          </a:bodyPr>
          <a:lstStyle/>
          <a:p>
            <a:pPr algn="ctr"/>
            <a:r>
              <a:rPr lang="en-US" sz="5000" b="1" dirty="0">
                <a:solidFill>
                  <a:schemeClr val="tx1"/>
                </a:solidFill>
              </a:rPr>
              <a:t>Thank you for attending, listening, and participating in Decoding Diabetes: Your Roadmap to the Updated Standards.</a:t>
            </a:r>
          </a:p>
        </p:txBody>
      </p:sp>
      <p:sp>
        <p:nvSpPr>
          <p:cNvPr id="3" name="Subtitle 2">
            <a:extLst>
              <a:ext uri="{FF2B5EF4-FFF2-40B4-BE49-F238E27FC236}">
                <a16:creationId xmlns:a16="http://schemas.microsoft.com/office/drawing/2014/main" id="{5DC73A28-1ADA-A5AC-EAAF-817D90E8AE6C}"/>
              </a:ext>
            </a:extLst>
          </p:cNvPr>
          <p:cNvSpPr>
            <a:spLocks noGrp="1"/>
          </p:cNvSpPr>
          <p:nvPr>
            <p:ph type="subTitle" idx="1"/>
          </p:nvPr>
        </p:nvSpPr>
        <p:spPr/>
        <p:txBody>
          <a:bodyPr/>
          <a:lstStyle/>
          <a:p>
            <a:pPr algn="ctr"/>
            <a:r>
              <a:rPr lang="en-US" dirty="0">
                <a:solidFill>
                  <a:schemeClr val="tx1"/>
                </a:solidFill>
              </a:rPr>
              <a:t>Jennifer N. Clements, PharmD | jc151@mailbox.sc.edu</a:t>
            </a:r>
          </a:p>
          <a:p>
            <a:pPr algn="ctr"/>
            <a:r>
              <a:rPr lang="en-US" dirty="0">
                <a:solidFill>
                  <a:schemeClr val="tx1"/>
                </a:solidFill>
              </a:rPr>
              <a:t>April 16, 2024</a:t>
            </a:r>
          </a:p>
        </p:txBody>
      </p:sp>
    </p:spTree>
    <p:extLst>
      <p:ext uri="{BB962C8B-B14F-4D97-AF65-F5344CB8AC3E}">
        <p14:creationId xmlns:p14="http://schemas.microsoft.com/office/powerpoint/2010/main" val="106342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E079-47F2-3454-8092-8203BD2A6049}"/>
              </a:ext>
            </a:extLst>
          </p:cNvPr>
          <p:cNvSpPr>
            <a:spLocks noGrp="1"/>
          </p:cNvSpPr>
          <p:nvPr>
            <p:ph type="title"/>
          </p:nvPr>
        </p:nvSpPr>
        <p:spPr/>
        <p:txBody>
          <a:bodyPr/>
          <a:lstStyle/>
          <a:p>
            <a:r>
              <a:rPr lang="en-US" b="1" dirty="0">
                <a:solidFill>
                  <a:schemeClr val="tx1"/>
                </a:solidFill>
              </a:rPr>
              <a:t>Introduction</a:t>
            </a:r>
          </a:p>
        </p:txBody>
      </p:sp>
      <p:sp>
        <p:nvSpPr>
          <p:cNvPr id="3" name="Content Placeholder 2">
            <a:extLst>
              <a:ext uri="{FF2B5EF4-FFF2-40B4-BE49-F238E27FC236}">
                <a16:creationId xmlns:a16="http://schemas.microsoft.com/office/drawing/2014/main" id="{6EC0C53C-8A21-1944-757E-6BCE6C6F0182}"/>
              </a:ext>
            </a:extLst>
          </p:cNvPr>
          <p:cNvSpPr>
            <a:spLocks noGrp="1"/>
          </p:cNvSpPr>
          <p:nvPr>
            <p:ph idx="1"/>
          </p:nvPr>
        </p:nvSpPr>
        <p:spPr/>
        <p:txBody>
          <a:bodyPr>
            <a:normAutofit/>
          </a:bodyPr>
          <a:lstStyle/>
          <a:p>
            <a:pPr marL="0" indent="0" algn="ctr">
              <a:buNone/>
            </a:pPr>
            <a:r>
              <a:rPr lang="en-US" sz="3200" dirty="0">
                <a:solidFill>
                  <a:schemeClr val="tx1"/>
                </a:solidFill>
              </a:rPr>
              <a:t>Diabetes is a </a:t>
            </a:r>
            <a:r>
              <a:rPr lang="en-US" sz="3200" b="1" dirty="0">
                <a:solidFill>
                  <a:schemeClr val="tx1"/>
                </a:solidFill>
              </a:rPr>
              <a:t>complex</a:t>
            </a:r>
            <a:r>
              <a:rPr lang="en-US" sz="3200" dirty="0">
                <a:solidFill>
                  <a:schemeClr val="tx1"/>
                </a:solidFill>
              </a:rPr>
              <a:t>, </a:t>
            </a:r>
            <a:r>
              <a:rPr lang="en-US" sz="3200" b="1" dirty="0">
                <a:solidFill>
                  <a:schemeClr val="tx1"/>
                </a:solidFill>
              </a:rPr>
              <a:t>chronic condition</a:t>
            </a:r>
            <a:r>
              <a:rPr lang="en-US" sz="3200" dirty="0">
                <a:solidFill>
                  <a:schemeClr val="tx1"/>
                </a:solidFill>
              </a:rPr>
              <a:t> requiring </a:t>
            </a:r>
            <a:r>
              <a:rPr lang="en-US" sz="3200" b="1" dirty="0">
                <a:solidFill>
                  <a:schemeClr val="tx1"/>
                </a:solidFill>
              </a:rPr>
              <a:t>continuous medical care</a:t>
            </a:r>
            <a:r>
              <a:rPr lang="en-US" sz="3200" dirty="0">
                <a:solidFill>
                  <a:schemeClr val="tx1"/>
                </a:solidFill>
              </a:rPr>
              <a:t> with </a:t>
            </a:r>
            <a:r>
              <a:rPr lang="en-US" sz="3200" b="1" dirty="0">
                <a:solidFill>
                  <a:schemeClr val="tx1"/>
                </a:solidFill>
              </a:rPr>
              <a:t>multifactorial risk-reduction strategies</a:t>
            </a:r>
            <a:r>
              <a:rPr lang="en-US" sz="3200" dirty="0">
                <a:solidFill>
                  <a:schemeClr val="tx1"/>
                </a:solidFill>
              </a:rPr>
              <a:t> beyond glucose management. Ongoing diabetes self-management education and support are critical to </a:t>
            </a:r>
            <a:r>
              <a:rPr lang="en-US" sz="3200" b="1" dirty="0">
                <a:solidFill>
                  <a:schemeClr val="tx1"/>
                </a:solidFill>
              </a:rPr>
              <a:t>empowering people</a:t>
            </a:r>
            <a:r>
              <a:rPr lang="en-US" sz="3200" dirty="0">
                <a:solidFill>
                  <a:schemeClr val="tx1"/>
                </a:solidFill>
              </a:rPr>
              <a:t>, </a:t>
            </a:r>
            <a:r>
              <a:rPr lang="en-US" sz="3200" b="1" dirty="0">
                <a:solidFill>
                  <a:schemeClr val="tx1"/>
                </a:solidFill>
              </a:rPr>
              <a:t>preventing acute complications</a:t>
            </a:r>
            <a:r>
              <a:rPr lang="en-US" sz="3200" dirty="0">
                <a:solidFill>
                  <a:schemeClr val="tx1"/>
                </a:solidFill>
              </a:rPr>
              <a:t>, and </a:t>
            </a:r>
            <a:r>
              <a:rPr lang="en-US" sz="3200" b="1" dirty="0">
                <a:solidFill>
                  <a:schemeClr val="tx1"/>
                </a:solidFill>
              </a:rPr>
              <a:t>reducing the risk of long-term complications</a:t>
            </a:r>
            <a:r>
              <a:rPr lang="en-US" sz="3200" dirty="0">
                <a:solidFill>
                  <a:schemeClr val="tx1"/>
                </a:solidFill>
              </a:rPr>
              <a:t>. </a:t>
            </a:r>
            <a:r>
              <a:rPr lang="en-US" sz="3200" b="1" dirty="0">
                <a:solidFill>
                  <a:schemeClr val="tx1"/>
                </a:solidFill>
              </a:rPr>
              <a:t>Significant evidence </a:t>
            </a:r>
            <a:r>
              <a:rPr lang="en-US" sz="3200" dirty="0">
                <a:solidFill>
                  <a:schemeClr val="tx1"/>
                </a:solidFill>
              </a:rPr>
              <a:t>exists that supports a </a:t>
            </a:r>
            <a:r>
              <a:rPr lang="en-US" sz="3200" b="1" dirty="0">
                <a:solidFill>
                  <a:schemeClr val="tx1"/>
                </a:solidFill>
              </a:rPr>
              <a:t>range of interventions </a:t>
            </a:r>
            <a:r>
              <a:rPr lang="en-US" sz="3200" dirty="0">
                <a:solidFill>
                  <a:schemeClr val="tx1"/>
                </a:solidFill>
              </a:rPr>
              <a:t>to </a:t>
            </a:r>
            <a:r>
              <a:rPr lang="en-US" sz="3200" b="1" dirty="0">
                <a:solidFill>
                  <a:schemeClr val="tx1"/>
                </a:solidFill>
              </a:rPr>
              <a:t>improve diabetes outcomes</a:t>
            </a:r>
            <a:r>
              <a:rPr lang="en-US" sz="3200" dirty="0">
                <a:solidFill>
                  <a:schemeClr val="tx1"/>
                </a:solidFill>
              </a:rPr>
              <a:t>. </a:t>
            </a:r>
            <a:endParaRPr lang="en-US" sz="3200" i="1" dirty="0">
              <a:solidFill>
                <a:schemeClr val="tx1"/>
              </a:solidFill>
            </a:endParaRPr>
          </a:p>
        </p:txBody>
      </p:sp>
      <p:sp>
        <p:nvSpPr>
          <p:cNvPr id="4" name="TextBox 3">
            <a:extLst>
              <a:ext uri="{FF2B5EF4-FFF2-40B4-BE49-F238E27FC236}">
                <a16:creationId xmlns:a16="http://schemas.microsoft.com/office/drawing/2014/main" id="{1A5B071B-B220-6F13-BBE8-F0E3AA50D9E3}"/>
              </a:ext>
            </a:extLst>
          </p:cNvPr>
          <p:cNvSpPr txBox="1"/>
          <p:nvPr/>
        </p:nvSpPr>
        <p:spPr>
          <a:xfrm>
            <a:off x="0" y="6334780"/>
            <a:ext cx="12187030" cy="523220"/>
          </a:xfrm>
          <a:prstGeom prst="rect">
            <a:avLst/>
          </a:prstGeom>
          <a:noFill/>
        </p:spPr>
        <p:txBody>
          <a:bodyPr wrap="square" rtlCol="0">
            <a:spAutoFit/>
          </a:bodyPr>
          <a:lstStyle/>
          <a:p>
            <a:r>
              <a:rPr lang="en-US" sz="1400" dirty="0">
                <a:solidFill>
                  <a:schemeClr val="bg1"/>
                </a:solidFill>
                <a:latin typeface="Calibri" panose="020F0502020204030204" pitchFamily="34" charset="0"/>
              </a:rPr>
              <a:t>American Diabetes Association Professional Practice Committee. Introduction and methodology: Standards of Care in Diabetes – 2024. Diabetes Care. 2024;47(Suppl 1):S1-S4.</a:t>
            </a:r>
          </a:p>
        </p:txBody>
      </p:sp>
    </p:spTree>
    <p:extLst>
      <p:ext uri="{BB962C8B-B14F-4D97-AF65-F5344CB8AC3E}">
        <p14:creationId xmlns:p14="http://schemas.microsoft.com/office/powerpoint/2010/main" val="119147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39E0E-349B-C68E-A3E9-020364CC8435}"/>
              </a:ext>
            </a:extLst>
          </p:cNvPr>
          <p:cNvSpPr>
            <a:spLocks noGrp="1"/>
          </p:cNvSpPr>
          <p:nvPr>
            <p:ph type="title"/>
          </p:nvPr>
        </p:nvSpPr>
        <p:spPr/>
        <p:txBody>
          <a:bodyPr/>
          <a:lstStyle/>
          <a:p>
            <a:r>
              <a:rPr lang="en-US" b="1" dirty="0">
                <a:solidFill>
                  <a:schemeClr val="tx1"/>
                </a:solidFill>
              </a:rPr>
              <a:t>Current Prevalence (2023)</a:t>
            </a:r>
          </a:p>
        </p:txBody>
      </p:sp>
      <p:graphicFrame>
        <p:nvGraphicFramePr>
          <p:cNvPr id="4" name="Content Placeholder 3">
            <a:extLst>
              <a:ext uri="{FF2B5EF4-FFF2-40B4-BE49-F238E27FC236}">
                <a16:creationId xmlns:a16="http://schemas.microsoft.com/office/drawing/2014/main" id="{F1B9ACB2-A688-6892-5F57-D9D96E0FDB6D}"/>
              </a:ext>
            </a:extLst>
          </p:cNvPr>
          <p:cNvGraphicFramePr>
            <a:graphicFrameLocks noGrp="1"/>
          </p:cNvGraphicFramePr>
          <p:nvPr>
            <p:ph idx="1"/>
            <p:extLst>
              <p:ext uri="{D42A27DB-BD31-4B8C-83A1-F6EECF244321}">
                <p14:modId xmlns:p14="http://schemas.microsoft.com/office/powerpoint/2010/main" val="912350331"/>
              </p:ext>
            </p:extLst>
          </p:nvPr>
        </p:nvGraphicFramePr>
        <p:xfrm>
          <a:off x="1196939" y="1849347"/>
          <a:ext cx="9958424" cy="4392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4666D87-39BD-B1A1-1657-A0B4764970A4}"/>
              </a:ext>
            </a:extLst>
          </p:cNvPr>
          <p:cNvSpPr txBox="1"/>
          <p:nvPr/>
        </p:nvSpPr>
        <p:spPr>
          <a:xfrm>
            <a:off x="4970" y="6335200"/>
            <a:ext cx="12187030" cy="523220"/>
          </a:xfrm>
          <a:prstGeom prst="rect">
            <a:avLst/>
          </a:prstGeom>
          <a:noFill/>
        </p:spPr>
        <p:txBody>
          <a:bodyPr wrap="square" rtlCol="0">
            <a:spAutoFit/>
          </a:bodyPr>
          <a:lstStyle/>
          <a:p>
            <a:r>
              <a:rPr lang="en-US" sz="1400" b="0" i="0" dirty="0">
                <a:solidFill>
                  <a:schemeClr val="bg1"/>
                </a:solidFill>
                <a:effectLst/>
                <a:latin typeface="Calibri" panose="020F0502020204030204" pitchFamily="34" charset="0"/>
              </a:rPr>
              <a:t>Centers for Disease Control and Prevention. National Diabetes Statistics Report website. November 29, 2023. </a:t>
            </a:r>
            <a:r>
              <a:rPr lang="en-US" sz="1400" u="sng" dirty="0">
                <a:solidFill>
                  <a:schemeClr val="bg1"/>
                </a:solidFill>
                <a:hlinkClick r:id="rId7">
                  <a:extLst>
                    <a:ext uri="{A12FA001-AC4F-418D-AE19-62706E023703}">
                      <ahyp:hlinkClr xmlns:ahyp="http://schemas.microsoft.com/office/drawing/2018/hyperlinkcolor" val="tx"/>
                    </a:ext>
                  </a:extLst>
                </a:hlinkClick>
              </a:rPr>
              <a:t> </a:t>
            </a:r>
            <a:r>
              <a:rPr lang="en-US" sz="1400" dirty="0">
                <a:solidFill>
                  <a:schemeClr val="bg1"/>
                </a:solidFill>
                <a:hlinkClick r:id="rId7">
                  <a:extLst>
                    <a:ext uri="{A12FA001-AC4F-418D-AE19-62706E023703}">
                      <ahyp:hlinkClr xmlns:ahyp="http://schemas.microsoft.com/office/drawing/2018/hyperlinkcolor" val="tx"/>
                    </a:ext>
                  </a:extLst>
                </a:hlinkClick>
              </a:rPr>
              <a:t>National Diabetes Statistics Report | Diabetes | CDC</a:t>
            </a:r>
            <a:r>
              <a:rPr lang="en-US" sz="1400" b="0" i="0" dirty="0">
                <a:solidFill>
                  <a:schemeClr val="bg1"/>
                </a:solidFill>
                <a:effectLst/>
                <a:latin typeface="Calibri" panose="020F0502020204030204" pitchFamily="34" charset="0"/>
              </a:rPr>
              <a:t>. Accessed on March 12, 2024. </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927983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913</TotalTime>
  <Words>6332</Words>
  <Application>Microsoft Office PowerPoint</Application>
  <PresentationFormat>Widescreen</PresentationFormat>
  <Paragraphs>660</Paragraphs>
  <Slides>75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Calibri Light</vt:lpstr>
      <vt:lpstr>Retrospect</vt:lpstr>
      <vt:lpstr>Decoding Diabetes: Your Roadmap to the Updated Standards</vt:lpstr>
      <vt:lpstr>Presenter</vt:lpstr>
      <vt:lpstr>Disclosures</vt:lpstr>
      <vt:lpstr>Learning Objectives </vt:lpstr>
      <vt:lpstr>Abbreviations</vt:lpstr>
      <vt:lpstr>What is your primary practice setting?</vt:lpstr>
      <vt:lpstr>How do you stay up-to-date on the Standards of Care each year?</vt:lpstr>
      <vt:lpstr>Introduction</vt:lpstr>
      <vt:lpstr>Current Prevalence (2023)</vt:lpstr>
      <vt:lpstr>Grading of Evidence</vt:lpstr>
      <vt:lpstr>Sections in the 2024 Standards</vt:lpstr>
      <vt:lpstr>Person-Centered Decision Cycle</vt:lpstr>
      <vt:lpstr>TOP 5 UPDATES</vt:lpstr>
      <vt:lpstr>Screening and Medical Evaluation</vt:lpstr>
      <vt:lpstr>Screening of T1D</vt:lpstr>
      <vt:lpstr>What medication can delay the onset of symptomatic T1D (stage 3) should be considered in selected individuals aged ≥8 years with stage 2 T1D?</vt:lpstr>
      <vt:lpstr>Screening for NAFLD/NASH</vt:lpstr>
      <vt:lpstr>Bone Health</vt:lpstr>
      <vt:lpstr>Bone Health</vt:lpstr>
      <vt:lpstr>Screening for CVD</vt:lpstr>
      <vt:lpstr>Health and Well-being</vt:lpstr>
      <vt:lpstr>Which immunization is highly recommended for adults with diabetes?</vt:lpstr>
      <vt:lpstr>Immunizations</vt:lpstr>
      <vt:lpstr>Diabetes Distress</vt:lpstr>
      <vt:lpstr>Anxiety and Depression</vt:lpstr>
      <vt:lpstr>Referrals to Qualified Professional</vt:lpstr>
      <vt:lpstr>Should people with diabetes be counseled on sleep-promoting routines and habits?</vt:lpstr>
      <vt:lpstr>Hypoglycemia and Glucagon</vt:lpstr>
      <vt:lpstr>Scenario #1</vt:lpstr>
      <vt:lpstr>SAQ #1: Which choice reflects the  most appropriate initial action?</vt:lpstr>
      <vt:lpstr>Hypoglycemia</vt:lpstr>
      <vt:lpstr>How often do you recommend glucagon  for people with diabetes on insulin therapy?</vt:lpstr>
      <vt:lpstr>Hypoglycemia</vt:lpstr>
      <vt:lpstr>SAQ #1: Which choice reflects the  most appropriate initial action?</vt:lpstr>
      <vt:lpstr>Technology</vt:lpstr>
      <vt:lpstr>Weight Management</vt:lpstr>
      <vt:lpstr>Measurements of Weight</vt:lpstr>
      <vt:lpstr>Weight Management Strategy</vt:lpstr>
      <vt:lpstr>Which class of medications can promote weight loss?</vt:lpstr>
      <vt:lpstr>Weight Management</vt:lpstr>
      <vt:lpstr>Options for Weight Loss</vt:lpstr>
      <vt:lpstr>…and intensification or prioritization remains important with pharmacologic approaches for glycemic management.</vt:lpstr>
      <vt:lpstr>Management of T2D</vt:lpstr>
      <vt:lpstr>Scenario #2</vt:lpstr>
      <vt:lpstr>SAQ #2: Which medication would be the most appropriate option to initiate today?</vt:lpstr>
      <vt:lpstr>Cardiorenal Risk Reduction</vt:lpstr>
      <vt:lpstr>Cardiorenal Risk Reduction</vt:lpstr>
      <vt:lpstr>Cardiorenal Risk Reduction</vt:lpstr>
      <vt:lpstr>Cardiorenal Risk Reduction</vt:lpstr>
      <vt:lpstr>Glycemic Management</vt:lpstr>
      <vt:lpstr>Weight Management</vt:lpstr>
      <vt:lpstr>SAQ #2: Which medication would be the most appropriate option to initiate today?</vt:lpstr>
      <vt:lpstr>Other Recommendations for Medications</vt:lpstr>
      <vt:lpstr>For CVD and risk management, what is the BP goal for a person with T2D and HTN?</vt:lpstr>
      <vt:lpstr>BP Management</vt:lpstr>
      <vt:lpstr>BP Management</vt:lpstr>
      <vt:lpstr>Lipid Management</vt:lpstr>
      <vt:lpstr>Lipid Management</vt:lpstr>
      <vt:lpstr>Lipid Management</vt:lpstr>
      <vt:lpstr>Lipid Management</vt:lpstr>
      <vt:lpstr>New Medication for HF</vt:lpstr>
      <vt:lpstr>BONUS UPDATE</vt:lpstr>
      <vt:lpstr>Scenario #3</vt:lpstr>
      <vt:lpstr>SAQ #3: Which statement reflects the  most appropriate action for this individual?</vt:lpstr>
      <vt:lpstr>Diabetes Care in the Hospital</vt:lpstr>
      <vt:lpstr>Diabetes Care in the Hospital</vt:lpstr>
      <vt:lpstr>SAQ #3: Which statement reflects the  most appropriate action for this individual?</vt:lpstr>
      <vt:lpstr>Honorable Mentions – Care and Health</vt:lpstr>
      <vt:lpstr>Honorable Mentions – Positive Health</vt:lpstr>
      <vt:lpstr>Honorable Mentions – Older Adults</vt:lpstr>
      <vt:lpstr>Honorable Mentions – Pediatrics</vt:lpstr>
      <vt:lpstr>Final Thoughts / Self-Reflection</vt:lpstr>
      <vt:lpstr>Conclusion</vt:lpstr>
      <vt:lpstr>Questions are Free! </vt:lpstr>
      <vt:lpstr>Thank you for attending, listening, and participating in Decoding Diabetes: Your Roadmap to the Updated Standards.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Decoding Diabetes: Your Roadmap to the Updated Standards</dc:title>
  <dc:creator>Jennifer Clements</dc:creator>
  <cp:lastModifiedBy>Nagel, Lisa</cp:lastModifiedBy>
  <cp:revision>3</cp:revision>
  <dcterms:created xsi:type="dcterms:W3CDTF">2024-03-11T22:08:08Z</dcterms:created>
  <dcterms:modified xsi:type="dcterms:W3CDTF">2024-04-17T17:31:11Z</dcterms:modified>
</cp:coreProperties>
</file>