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30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3" r:id="rId5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7B74-09A2-42DD-984B-8684817B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76D24-7B99-4154-AD4D-A312A9799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657A8-A5FB-42C4-BC71-F6A752900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BAE5C-19B1-47AE-95A6-1BEDEE3D6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19209-4771-4536-A8EF-94A8F8F28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8A78C-1334-42A6-AEEE-9C284BE9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E8B0-E2AA-49C7-B02B-5E7BA966BDFE}" type="datetimeFigureOut">
              <a:rPr lang="en-US" smtClean="0"/>
              <a:t>6/3/24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8007F-03BD-4AC0-8925-5962B2D9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D8468-E582-4F82-A69C-379550E4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7401-F90B-4AD2-8F12-2C193FA5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5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8FA3-D821-4F10-BB45-868BAC3E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9E984-4192-4D11-BEDA-4D923BBF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E8B0-E2AA-49C7-B02B-5E7BA966BDFE}" type="datetimeFigureOut">
              <a:rPr lang="en-US" smtClean="0"/>
              <a:t>6/3/24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6EF86-8D4E-46E4-82A3-EDE235C0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EFD9E-B9B2-40A2-A099-39068C9C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7401-F90B-4AD2-8F12-2C193FA5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5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DAA48-F1CA-425B-8DC7-E3D905EF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E8B0-E2AA-49C7-B02B-5E7BA966BDFE}" type="datetimeFigureOut">
              <a:rPr lang="en-US" smtClean="0"/>
              <a:t>6/3/24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CD27A-4E49-411A-AA5E-4606FDE3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AB8A9-BB72-4DA1-AF4C-E7EB6A85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7401-F90B-4AD2-8F12-2C193FA5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5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F1A7-6546-4E98-87C4-217E39BE8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52804-DBA5-4205-872A-9F7015CA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D9F95-70E8-49C0-B1C4-765BAF2C2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73F2E-5E70-42B4-982C-BC74F908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E8B0-E2AA-49C7-B02B-5E7BA966BDFE}" type="datetimeFigureOut">
              <a:rPr lang="en-US" smtClean="0"/>
              <a:t>6/3/24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B8B1A-4FF1-4132-9A43-684F8430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8FE48-57F9-4CD7-AB7B-34F9052B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7401-F90B-4AD2-8F12-2C193FA5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44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9466-2D89-4197-9396-29196DAA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6D8334-7D58-4E4A-80DC-4E2D6B202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E7187-729C-4CE4-B0D5-9D792756E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CD0F3-C70D-4FB0-9EA6-BC72F0B5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E8B0-E2AA-49C7-B02B-5E7BA966BDFE}" type="datetimeFigureOut">
              <a:rPr lang="en-US" smtClean="0"/>
              <a:t>6/3/24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444F5-C462-4941-B746-F8085C9D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C76D7-8B90-4E88-AE56-2840B473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7401-F90B-4AD2-8F12-2C193FA5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1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66F2-5FE5-40AE-8183-0614DE5CB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AF94D-9135-4BC9-A68A-64306B783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1A33C-B4DA-4399-8A50-FD83790B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E8B0-E2AA-49C7-B02B-5E7BA966BDFE}" type="datetimeFigureOut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21E11-AEC8-4D22-887D-DF489E77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722A6-513C-4946-A34F-A545CFB5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7401-F90B-4AD2-8F12-2C193FA5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305946-2C49-4F4B-A207-825A901AF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45323-AC4A-43EE-BF04-C0D1D3DF5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8FFFA-E053-4773-8626-8A0ACF23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E8B0-E2AA-49C7-B02B-5E7BA966BDFE}" type="datetimeFigureOut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F54ED-D358-4F89-9EBD-25A485A6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88E90-29C4-4AF8-9E6A-5F057295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7401-F90B-4AD2-8F12-2C193FA5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/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307531" y="6062928"/>
            <a:ext cx="5721920" cy="581010"/>
          </a:xfrm>
          <a:prstGeom prst="rect">
            <a:avLst/>
          </a:prstGeom>
        </p:spPr>
        <p:txBody>
          <a:bodyPr tIns="91440">
            <a:no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footnote content goes here. To place footnotes on additional slides, copy and paste this footnote onto those slides.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91A5427-DB1D-F143-A86C-104FEB5002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4952" y="6166751"/>
            <a:ext cx="355119" cy="182880"/>
          </a:xfrm>
        </p:spPr>
        <p:txBody>
          <a:bodyPr/>
          <a:lstStyle/>
          <a:p>
            <a:fld id="{34971C27-C87E-45F4-8EEB-007BFB32C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610636D-7196-EE47-AD8B-090073B425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7530" y="1795463"/>
            <a:ext cx="9231778" cy="3966359"/>
          </a:xfrm>
          <a:prstGeom prst="rect">
            <a:avLst/>
          </a:prstGeom>
        </p:spPr>
        <p:txBody>
          <a:bodyPr/>
          <a:lstStyle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90C09F-3611-9349-BBBD-09398FCC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30" y="566898"/>
            <a:ext cx="10360246" cy="3464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Title, Georgia Bold 34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668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406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406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260975" cy="6858000"/>
          </a:xfrm>
          <a:custGeom>
            <a:avLst/>
            <a:gdLst/>
            <a:ahLst/>
            <a:cxnLst/>
            <a:rect l="l" t="t" r="r" b="b"/>
            <a:pathLst>
              <a:path w="5260975" h="6858000">
                <a:moveTo>
                  <a:pt x="0" y="6858000"/>
                </a:moveTo>
                <a:lnTo>
                  <a:pt x="5260848" y="6858000"/>
                </a:lnTo>
                <a:lnTo>
                  <a:pt x="526084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406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03498" y="5588686"/>
            <a:ext cx="3677304" cy="691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7ACB8-FCC5-4CE6-8575-1AAE7D04A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F4D7A-C7DA-4088-B256-AC42E5A53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5430F-9B45-4135-A654-3BCACE2A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E8B0-E2AA-49C7-B02B-5E7BA966BDFE}" type="datetimeFigureOut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1227-4AFE-40F6-9D0A-26061699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029F8-4F36-41AE-BB34-0C25AB95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7401-F90B-4AD2-8F12-2C193FA5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0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F8D3-781B-46B3-9AAA-36E679A4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BF56A-B232-4B2B-90E2-D168B5035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9CB83-10D7-4EF7-8728-4B26E608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E8B0-E2AA-49C7-B02B-5E7BA966BDFE}" type="datetimeFigureOut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DE202-E9E1-452C-8992-5E397222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8D95A-8343-4421-8330-C6EDD8D4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7401-F90B-4AD2-8F12-2C193FA5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0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F8A5-A35F-4602-A5B0-EE77EF6B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A822D-12CA-4186-9098-3E450145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8CD82-E030-4557-8097-0D5BDA89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E8B0-E2AA-49C7-B02B-5E7BA966BDFE}" type="datetimeFigureOut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1A7C6-7653-4298-9930-5AA9C42D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307BE-327B-4A45-B2A7-9198C357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7401-F90B-4AD2-8F12-2C193FA5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6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ED35-D8F8-43E6-B3FF-99356A67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8CBB7-7E4A-4C1A-B54E-DBCC8701C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05CBA-342E-4D45-893B-A22B24467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4626A-2EAC-4FBA-B677-CC350F19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E8B0-E2AA-49C7-B02B-5E7BA966BDFE}" type="datetimeFigureOut">
              <a:rPr lang="en-US" smtClean="0"/>
              <a:t>6/3/24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DD430-97AF-43DC-828B-EDE32A32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6812C-60B3-472D-BC48-0F2AA011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7401-F90B-4AD2-8F12-2C193FA5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8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314" y="666445"/>
            <a:ext cx="10977371" cy="173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D406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035" y="2250694"/>
            <a:ext cx="11107928" cy="3578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5C8083-1F19-481E-8324-2F3FA3FA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C2D4B-5210-4D5D-B940-5F18C2425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24971-94E0-47CD-A8F9-FB8EB7B0C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9E8B0-E2AA-49C7-B02B-5E7BA966BDFE}" type="datetimeFigureOut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C0929-BACA-485F-AAD8-A7BD89912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475C2-3A5B-4F97-A3D8-B81BEB6AF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7401-F90B-4AD2-8F12-2C193FA5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0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hhs-engagement@nd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newsroom/press-" TargetMode="External"/><Relationship Id="rId7" Type="http://schemas.openxmlformats.org/officeDocument/2006/relationships/hyperlink" Target="http://www.ncbi.nlm.nih.gov/books/NBK39597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index.htm" TargetMode="External"/><Relationship Id="rId5" Type="http://schemas.openxmlformats.org/officeDocument/2006/relationships/hyperlink" Target="http://www.cdc.gov/about/sdoh/index.html#%3A~%3Atext%3DHealthy%20People%202030%20sets%20data" TargetMode="External"/><Relationship Id="rId4" Type="http://schemas.openxmlformats.org/officeDocument/2006/relationships/hyperlink" Target="http://www.cdc.gov/publichealthgateway/sdoh/index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library/stories/2020/09/poverty-rates-for-blacks-and-hispanics-reached-historic-lows-in-2019.html" TargetMode="External"/><Relationship Id="rId7" Type="http://schemas.openxmlformats.org/officeDocument/2006/relationships/hyperlink" Target="http://www.abtassociates.com/insights/perspectives-blog/primary-care-on-the-front-lines-of-social-determinants-of-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prepyourhealth/discussionguides/education.htm#%3A~%3Atext%3DEducation%20Access%20%26%20Quality%26text%3DSocial%20determinants%20of%20health%252" TargetMode="External"/><Relationship Id="rId5" Type="http://schemas.openxmlformats.org/officeDocument/2006/relationships/hyperlink" Target="http://www.cwla.org/wp-content/uploads/2021/06/SDOH-One-Pager-" TargetMode="External"/><Relationship Id="rId4" Type="http://schemas.openxmlformats.org/officeDocument/2006/relationships/hyperlink" Target="http://www.rwjf.org/en/insights/our-research/2017/10/discrimination-in-america--experiences-and-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pagetoday.com/publichealthpolicy/publichealth/8819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ff.org/policy-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immigrationcouncil.org/research/immigrants-in-north-dakot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ralhealthinfo.org/topics/telehealth" TargetMode="External"/><Relationship Id="rId5" Type="http://schemas.openxmlformats.org/officeDocument/2006/relationships/hyperlink" Target="http://www.ruralhealthresearch.org/publications/1270" TargetMode="External"/><Relationship Id="rId4" Type="http://schemas.openxmlformats.org/officeDocument/2006/relationships/hyperlink" Target="http://www.ihs.gov/newsroom/factsheets/disparities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aryguidelines.gov/sites/default/files/2020-" TargetMode="External"/><Relationship Id="rId7" Type="http://schemas.openxmlformats.org/officeDocument/2006/relationships/hyperlink" Target="http://www.who.in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lthliteracysolutions.org/learning-lab/introduction-to-health-" TargetMode="External"/><Relationship Id="rId5" Type="http://schemas.openxmlformats.org/officeDocument/2006/relationships/hyperlink" Target="http://www.hhs.nd.gov/vital" TargetMode="External"/><Relationship Id="rId4" Type="http://schemas.openxmlformats.org/officeDocument/2006/relationships/hyperlink" Target="http://www.census.gov/library/stories/2022/12/languages-we-speak-in-united-states.html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832" y="5094878"/>
            <a:ext cx="5957570" cy="118808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465"/>
              </a:spcBef>
            </a:pPr>
            <a:r>
              <a:rPr sz="3600" b="1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3600" b="1" spc="-10" dirty="0">
                <a:solidFill>
                  <a:srgbClr val="0D406A"/>
                </a:solidFill>
                <a:latin typeface="Segoe UI"/>
                <a:cs typeface="Segoe UI"/>
              </a:rPr>
              <a:t>Drivers </a:t>
            </a:r>
            <a:r>
              <a:rPr sz="3600" b="1" spc="-5" dirty="0">
                <a:solidFill>
                  <a:srgbClr val="0D406A"/>
                </a:solidFill>
                <a:latin typeface="Segoe UI"/>
                <a:cs typeface="Segoe UI"/>
              </a:rPr>
              <a:t>of</a:t>
            </a:r>
            <a:r>
              <a:rPr sz="3600" b="1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3600" b="1" spc="-5" dirty="0">
                <a:solidFill>
                  <a:srgbClr val="0D406A"/>
                </a:solidFill>
                <a:latin typeface="Segoe UI"/>
                <a:cs typeface="Segoe UI"/>
              </a:rPr>
              <a:t>Health</a:t>
            </a:r>
            <a:endParaRPr sz="3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spc="-10" dirty="0">
                <a:latin typeface="Segoe UI"/>
                <a:cs typeface="Segoe UI"/>
              </a:rPr>
              <a:t>Jorden </a:t>
            </a:r>
            <a:r>
              <a:rPr sz="2200" spc="-25" dirty="0">
                <a:latin typeface="Segoe UI"/>
                <a:cs typeface="Segoe UI"/>
              </a:rPr>
              <a:t>Laducer, </a:t>
            </a:r>
            <a:r>
              <a:rPr sz="2200" spc="-5" dirty="0">
                <a:latin typeface="Segoe UI"/>
                <a:cs typeface="Segoe UI"/>
              </a:rPr>
              <a:t>Special </a:t>
            </a:r>
            <a:r>
              <a:rPr sz="2200" spc="-15" dirty="0">
                <a:latin typeface="Segoe UI"/>
                <a:cs typeface="Segoe UI"/>
              </a:rPr>
              <a:t>Populations</a:t>
            </a:r>
            <a:r>
              <a:rPr sz="2200" spc="11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Coordinator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5006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37291" y="5503316"/>
            <a:ext cx="487362" cy="487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6483"/>
            <a:ext cx="5260975" cy="5271770"/>
          </a:xfrm>
          <a:custGeom>
            <a:avLst/>
            <a:gdLst/>
            <a:ahLst/>
            <a:cxnLst/>
            <a:rect l="l" t="t" r="r" b="b"/>
            <a:pathLst>
              <a:path w="5260975" h="5271770">
                <a:moveTo>
                  <a:pt x="0" y="5271516"/>
                </a:moveTo>
                <a:lnTo>
                  <a:pt x="5260848" y="5271516"/>
                </a:lnTo>
                <a:lnTo>
                  <a:pt x="5260848" y="0"/>
                </a:lnTo>
                <a:lnTo>
                  <a:pt x="0" y="0"/>
                </a:lnTo>
                <a:lnTo>
                  <a:pt x="0" y="5271516"/>
                </a:lnTo>
                <a:close/>
              </a:path>
            </a:pathLst>
          </a:custGeom>
          <a:solidFill>
            <a:srgbClr val="037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4034" y="2129688"/>
            <a:ext cx="4570095" cy="331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0000"/>
              </a:lnSpc>
              <a:spcBef>
                <a:spcPts val="100"/>
              </a:spcBef>
            </a:pPr>
            <a:r>
              <a:rPr sz="2800" spc="-5" dirty="0">
                <a:latin typeface="Segoe UI"/>
                <a:cs typeface="Segoe UI"/>
              </a:rPr>
              <a:t>The conditions in the  environments </a:t>
            </a:r>
            <a:r>
              <a:rPr sz="2800" spc="-10" dirty="0">
                <a:latin typeface="Segoe UI"/>
                <a:cs typeface="Segoe UI"/>
              </a:rPr>
              <a:t>where </a:t>
            </a:r>
            <a:r>
              <a:rPr sz="2800" spc="-5" dirty="0">
                <a:latin typeface="Segoe UI"/>
                <a:cs typeface="Segoe UI"/>
              </a:rPr>
              <a:t>people  </a:t>
            </a:r>
            <a:r>
              <a:rPr sz="2800" spc="-15" dirty="0">
                <a:latin typeface="Segoe UI"/>
                <a:cs typeface="Segoe UI"/>
              </a:rPr>
              <a:t>are </a:t>
            </a:r>
            <a:r>
              <a:rPr sz="2800" spc="-5" dirty="0">
                <a:latin typeface="Segoe UI"/>
                <a:cs typeface="Segoe UI"/>
              </a:rPr>
              <a:t>born, </a:t>
            </a:r>
            <a:r>
              <a:rPr sz="2800" spc="-10" dirty="0">
                <a:latin typeface="Segoe UI"/>
                <a:cs typeface="Segoe UI"/>
              </a:rPr>
              <a:t>live, </a:t>
            </a:r>
            <a:r>
              <a:rPr sz="2800" spc="-5" dirty="0">
                <a:latin typeface="Segoe UI"/>
                <a:cs typeface="Segoe UI"/>
              </a:rPr>
              <a:t>learn, </a:t>
            </a:r>
            <a:r>
              <a:rPr sz="2800" spc="15" dirty="0">
                <a:latin typeface="Segoe UI"/>
                <a:cs typeface="Segoe UI"/>
              </a:rPr>
              <a:t>work,  </a:t>
            </a:r>
            <a:r>
              <a:rPr sz="2800" spc="-30" dirty="0">
                <a:latin typeface="Segoe UI"/>
                <a:cs typeface="Segoe UI"/>
              </a:rPr>
              <a:t>play, </a:t>
            </a:r>
            <a:r>
              <a:rPr sz="2800" spc="-5" dirty="0">
                <a:latin typeface="Segoe UI"/>
                <a:cs typeface="Segoe UI"/>
              </a:rPr>
              <a:t>worship, and age that  affect a wide range </a:t>
            </a:r>
            <a:r>
              <a:rPr sz="2800" spc="-25" dirty="0">
                <a:latin typeface="Segoe UI"/>
                <a:cs typeface="Segoe UI"/>
              </a:rPr>
              <a:t>of </a:t>
            </a:r>
            <a:r>
              <a:rPr sz="2800" spc="-5" dirty="0">
                <a:latin typeface="Segoe UI"/>
                <a:cs typeface="Segoe UI"/>
              </a:rPr>
              <a:t>health,  functioning, and </a:t>
            </a:r>
            <a:r>
              <a:rPr sz="2800" spc="-10" dirty="0">
                <a:latin typeface="Segoe UI"/>
                <a:cs typeface="Segoe UI"/>
              </a:rPr>
              <a:t>quality-of-  life </a:t>
            </a:r>
            <a:r>
              <a:rPr sz="2800" spc="-5" dirty="0">
                <a:latin typeface="Segoe UI"/>
                <a:cs typeface="Segoe UI"/>
              </a:rPr>
              <a:t>outcomes and</a:t>
            </a:r>
            <a:r>
              <a:rPr sz="2800" spc="-3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risks.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0453" y="433578"/>
            <a:ext cx="5623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Social </a:t>
            </a:r>
            <a:r>
              <a:rPr spc="-10" dirty="0"/>
              <a:t>Drivers </a:t>
            </a:r>
            <a:r>
              <a:rPr spc="-35" dirty="0"/>
              <a:t>of</a:t>
            </a:r>
            <a:r>
              <a:rPr spc="-40" dirty="0"/>
              <a:t> </a:t>
            </a:r>
            <a:r>
              <a:rPr spc="-5" dirty="0"/>
              <a:t>Health</a:t>
            </a:r>
          </a:p>
        </p:txBody>
      </p:sp>
      <p:sp>
        <p:nvSpPr>
          <p:cNvPr id="7" name="object 7"/>
          <p:cNvSpPr/>
          <p:nvPr/>
        </p:nvSpPr>
        <p:spPr>
          <a:xfrm>
            <a:off x="313943" y="2084832"/>
            <a:ext cx="5782055" cy="3854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0" y="0"/>
            <a:ext cx="35052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58102" y="358521"/>
            <a:ext cx="4087495" cy="17322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spc="-5" dirty="0"/>
              <a:t>Importance </a:t>
            </a:r>
            <a:r>
              <a:rPr spc="-10" dirty="0"/>
              <a:t>and  </a:t>
            </a:r>
            <a:r>
              <a:rPr spc="-5" dirty="0"/>
              <a:t>Impact of </a:t>
            </a:r>
            <a:r>
              <a:rPr dirty="0"/>
              <a:t>Social  </a:t>
            </a:r>
            <a:r>
              <a:rPr spc="-5" dirty="0"/>
              <a:t>Drivers of</a:t>
            </a:r>
            <a:r>
              <a:rPr spc="-95" dirty="0"/>
              <a:t> </a:t>
            </a:r>
            <a:r>
              <a:rPr spc="-10" dirty="0"/>
              <a:t>Health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17283" y="2327910"/>
            <a:ext cx="480758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Segoe UI"/>
                <a:cs typeface="Segoe UI"/>
              </a:rPr>
              <a:t>Social Drivers touch people’s  lives and impact their wellness  and </a:t>
            </a:r>
            <a:r>
              <a:rPr sz="2800" spc="-10" dirty="0">
                <a:latin typeface="Segoe UI"/>
                <a:cs typeface="Segoe UI"/>
              </a:rPr>
              <a:t>longevity </a:t>
            </a:r>
            <a:r>
              <a:rPr sz="2800" spc="-5" dirty="0">
                <a:latin typeface="Segoe UI"/>
                <a:cs typeface="Segoe UI"/>
              </a:rPr>
              <a:t>as they form the  fundamental social and  structural factors necessary for  livelihood.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7467" y="417576"/>
            <a:ext cx="10037064" cy="5366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05821" y="6590792"/>
            <a:ext cx="18961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Graphic: </a:t>
            </a:r>
            <a:r>
              <a:rPr sz="1000" spc="-10" dirty="0">
                <a:latin typeface="Segoe UI"/>
                <a:cs typeface="Segoe UI"/>
              </a:rPr>
              <a:t>CDC. </a:t>
            </a:r>
            <a:r>
              <a:rPr sz="1000" spc="-5" dirty="0">
                <a:latin typeface="Segoe UI"/>
                <a:cs typeface="Segoe UI"/>
              </a:rPr>
              <a:t>(2020, October</a:t>
            </a:r>
            <a:r>
              <a:rPr sz="1000" spc="3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23).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37291" y="5503316"/>
            <a:ext cx="487362" cy="487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6483"/>
            <a:ext cx="5260975" cy="5271770"/>
          </a:xfrm>
          <a:custGeom>
            <a:avLst/>
            <a:gdLst/>
            <a:ahLst/>
            <a:cxnLst/>
            <a:rect l="l" t="t" r="r" b="b"/>
            <a:pathLst>
              <a:path w="5260975" h="5271770">
                <a:moveTo>
                  <a:pt x="0" y="5271516"/>
                </a:moveTo>
                <a:lnTo>
                  <a:pt x="5260848" y="5271516"/>
                </a:lnTo>
                <a:lnTo>
                  <a:pt x="5260848" y="0"/>
                </a:lnTo>
                <a:lnTo>
                  <a:pt x="0" y="0"/>
                </a:lnTo>
                <a:lnTo>
                  <a:pt x="0" y="5271516"/>
                </a:lnTo>
                <a:close/>
              </a:path>
            </a:pathLst>
          </a:custGeom>
          <a:solidFill>
            <a:srgbClr val="037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86345" y="2639720"/>
            <a:ext cx="4304030" cy="190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0000"/>
              </a:lnSpc>
              <a:spcBef>
                <a:spcPts val="100"/>
              </a:spcBef>
            </a:pPr>
            <a:r>
              <a:rPr sz="2800" spc="-5" dirty="0">
                <a:latin typeface="Segoe UI"/>
                <a:cs typeface="Segoe UI"/>
              </a:rPr>
              <a:t>Early and continued quality  education </a:t>
            </a:r>
            <a:r>
              <a:rPr sz="2800" spc="-30" dirty="0">
                <a:latin typeface="Segoe UI"/>
                <a:cs typeface="Segoe UI"/>
              </a:rPr>
              <a:t>of </a:t>
            </a:r>
            <a:r>
              <a:rPr sz="2800" spc="-5" dirty="0">
                <a:latin typeface="Segoe UI"/>
                <a:cs typeface="Segoe UI"/>
              </a:rPr>
              <a:t>a child has  been associated with  positive </a:t>
            </a:r>
            <a:r>
              <a:rPr sz="2800" spc="-10" dirty="0">
                <a:latin typeface="Segoe UI"/>
                <a:cs typeface="Segoe UI"/>
              </a:rPr>
              <a:t>long-term</a:t>
            </a:r>
            <a:r>
              <a:rPr sz="2800" spc="-3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impacts.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0453" y="83922"/>
            <a:ext cx="10186035" cy="1329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spc="-5" dirty="0"/>
              <a:t>Social </a:t>
            </a:r>
            <a:r>
              <a:rPr spc="-10" dirty="0"/>
              <a:t>Drivers </a:t>
            </a:r>
            <a:r>
              <a:rPr spc="-35" dirty="0"/>
              <a:t>of </a:t>
            </a:r>
            <a:r>
              <a:rPr spc="-5" dirty="0"/>
              <a:t>Health - </a:t>
            </a:r>
            <a:r>
              <a:rPr spc="-10" dirty="0"/>
              <a:t>Education Access  </a:t>
            </a:r>
            <a:r>
              <a:rPr spc="-5" dirty="0"/>
              <a:t>and</a:t>
            </a:r>
            <a:r>
              <a:rPr spc="-10" dirty="0"/>
              <a:t> Quality</a:t>
            </a:r>
          </a:p>
        </p:txBody>
      </p:sp>
      <p:sp>
        <p:nvSpPr>
          <p:cNvPr id="7" name="object 7"/>
          <p:cNvSpPr/>
          <p:nvPr/>
        </p:nvSpPr>
        <p:spPr>
          <a:xfrm>
            <a:off x="451104" y="2103120"/>
            <a:ext cx="5969508" cy="3979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6483"/>
            <a:ext cx="5260975" cy="5271770"/>
          </a:xfrm>
          <a:custGeom>
            <a:avLst/>
            <a:gdLst/>
            <a:ahLst/>
            <a:cxnLst/>
            <a:rect l="l" t="t" r="r" b="b"/>
            <a:pathLst>
              <a:path w="5260975" h="5271770">
                <a:moveTo>
                  <a:pt x="0" y="5271516"/>
                </a:moveTo>
                <a:lnTo>
                  <a:pt x="5260848" y="5271516"/>
                </a:lnTo>
                <a:lnTo>
                  <a:pt x="5260848" y="0"/>
                </a:lnTo>
                <a:lnTo>
                  <a:pt x="0" y="0"/>
                </a:lnTo>
                <a:lnTo>
                  <a:pt x="0" y="5271516"/>
                </a:lnTo>
                <a:close/>
              </a:path>
            </a:pathLst>
          </a:custGeom>
          <a:solidFill>
            <a:srgbClr val="037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76084" y="2375775"/>
            <a:ext cx="4857750" cy="284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ctr">
              <a:lnSpc>
                <a:spcPct val="110000"/>
              </a:lnSpc>
              <a:spcBef>
                <a:spcPts val="95"/>
              </a:spcBef>
            </a:pPr>
            <a:r>
              <a:rPr sz="2800" i="1" spc="-10" dirty="0">
                <a:latin typeface="Segoe UI"/>
                <a:cs typeface="Segoe UI"/>
              </a:rPr>
              <a:t>“Health, </a:t>
            </a:r>
            <a:r>
              <a:rPr sz="2800" i="1" spc="-5" dirty="0">
                <a:latin typeface="Segoe UI"/>
                <a:cs typeface="Segoe UI"/>
              </a:rPr>
              <a:t>Health </a:t>
            </a:r>
            <a:r>
              <a:rPr sz="2800" i="1" spc="-10" dirty="0">
                <a:latin typeface="Segoe UI"/>
                <a:cs typeface="Segoe UI"/>
              </a:rPr>
              <a:t>Access </a:t>
            </a:r>
            <a:r>
              <a:rPr sz="2800" i="1" spc="-5" dirty="0">
                <a:latin typeface="Segoe UI"/>
                <a:cs typeface="Segoe UI"/>
              </a:rPr>
              <a:t>and  Quality is defined as the extent  to </a:t>
            </a:r>
            <a:r>
              <a:rPr sz="2800" i="1" spc="-10" dirty="0">
                <a:latin typeface="Segoe UI"/>
                <a:cs typeface="Segoe UI"/>
              </a:rPr>
              <a:t>which people have equitable,  </a:t>
            </a:r>
            <a:r>
              <a:rPr sz="2800" i="1" dirty="0">
                <a:latin typeface="Segoe UI"/>
                <a:cs typeface="Segoe UI"/>
              </a:rPr>
              <a:t>affordable </a:t>
            </a:r>
            <a:r>
              <a:rPr sz="2800" i="1" spc="-5" dirty="0">
                <a:latin typeface="Segoe UI"/>
                <a:cs typeface="Segoe UI"/>
              </a:rPr>
              <a:t>and </a:t>
            </a:r>
            <a:r>
              <a:rPr sz="2800" i="1" spc="-10" dirty="0">
                <a:latin typeface="Segoe UI"/>
                <a:cs typeface="Segoe UI"/>
              </a:rPr>
              <a:t>available access  </a:t>
            </a:r>
            <a:r>
              <a:rPr sz="2800" i="1" spc="-5" dirty="0">
                <a:latin typeface="Segoe UI"/>
                <a:cs typeface="Segoe UI"/>
              </a:rPr>
              <a:t>to </a:t>
            </a:r>
            <a:r>
              <a:rPr sz="2800" i="1" spc="-10" dirty="0">
                <a:latin typeface="Segoe UI"/>
                <a:cs typeface="Segoe UI"/>
              </a:rPr>
              <a:t>needed healthcare</a:t>
            </a:r>
            <a:r>
              <a:rPr sz="2800" i="1" spc="45" dirty="0">
                <a:latin typeface="Segoe UI"/>
                <a:cs typeface="Segoe UI"/>
              </a:rPr>
              <a:t> </a:t>
            </a:r>
            <a:r>
              <a:rPr sz="2800" i="1" spc="-55" dirty="0">
                <a:latin typeface="Segoe UI"/>
                <a:cs typeface="Segoe UI"/>
              </a:rPr>
              <a:t>services.”</a:t>
            </a:r>
            <a:endParaRPr sz="2800">
              <a:latin typeface="Segoe UI"/>
              <a:cs typeface="Segoe UI"/>
            </a:endParaRPr>
          </a:p>
          <a:p>
            <a:pPr marL="5080" algn="ctr">
              <a:lnSpc>
                <a:spcPct val="100000"/>
              </a:lnSpc>
              <a:spcBef>
                <a:spcPts val="340"/>
              </a:spcBef>
            </a:pPr>
            <a:r>
              <a:rPr sz="2800" i="1" spc="-5" dirty="0">
                <a:latin typeface="Segoe UI"/>
                <a:cs typeface="Segoe UI"/>
              </a:rPr>
              <a:t>–Healthy </a:t>
            </a:r>
            <a:r>
              <a:rPr sz="2800" i="1" spc="-15" dirty="0">
                <a:latin typeface="Segoe UI"/>
                <a:cs typeface="Segoe UI"/>
              </a:rPr>
              <a:t>People</a:t>
            </a:r>
            <a:r>
              <a:rPr sz="2800" i="1" spc="35" dirty="0">
                <a:latin typeface="Segoe UI"/>
                <a:cs typeface="Segoe UI"/>
              </a:rPr>
              <a:t> </a:t>
            </a:r>
            <a:r>
              <a:rPr sz="2800" i="1" spc="-5" dirty="0">
                <a:latin typeface="Segoe UI"/>
                <a:cs typeface="Segoe UI"/>
              </a:rPr>
              <a:t>2030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0453" y="83922"/>
            <a:ext cx="9990455" cy="1329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spc="-5" dirty="0"/>
              <a:t>Social </a:t>
            </a:r>
            <a:r>
              <a:rPr spc="-10" dirty="0"/>
              <a:t>Drivers </a:t>
            </a:r>
            <a:r>
              <a:rPr spc="-35" dirty="0"/>
              <a:t>of </a:t>
            </a:r>
            <a:r>
              <a:rPr spc="-5" dirty="0"/>
              <a:t>Health - </a:t>
            </a:r>
            <a:r>
              <a:rPr spc="-10" dirty="0"/>
              <a:t>Health </a:t>
            </a:r>
            <a:r>
              <a:rPr spc="-5" dirty="0"/>
              <a:t>&amp; </a:t>
            </a:r>
            <a:r>
              <a:rPr spc="-10" dirty="0"/>
              <a:t>Health  </a:t>
            </a:r>
            <a:r>
              <a:rPr spc="-5" dirty="0"/>
              <a:t>Care</a:t>
            </a:r>
            <a:r>
              <a:rPr spc="-20" dirty="0"/>
              <a:t> </a:t>
            </a:r>
            <a:r>
              <a:rPr spc="-5" dirty="0"/>
              <a:t>Access</a:t>
            </a:r>
          </a:p>
        </p:txBody>
      </p:sp>
      <p:sp>
        <p:nvSpPr>
          <p:cNvPr id="7" name="object 7"/>
          <p:cNvSpPr/>
          <p:nvPr/>
        </p:nvSpPr>
        <p:spPr>
          <a:xfrm>
            <a:off x="330708" y="2258567"/>
            <a:ext cx="5765291" cy="3843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53811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20" y="0"/>
            <a:ext cx="35052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9495" y="388061"/>
            <a:ext cx="3910965" cy="173291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  <a:tabLst>
                <a:tab pos="3392804" algn="l"/>
              </a:tabLst>
            </a:pPr>
            <a:r>
              <a:rPr spc="-5" dirty="0"/>
              <a:t>So</a:t>
            </a:r>
            <a:r>
              <a:rPr dirty="0"/>
              <a:t>c</a:t>
            </a:r>
            <a:r>
              <a:rPr spc="-10" dirty="0"/>
              <a:t>ia</a:t>
            </a:r>
            <a:r>
              <a:rPr spc="-5" dirty="0"/>
              <a:t>l</a:t>
            </a:r>
            <a:r>
              <a:rPr spc="5" dirty="0"/>
              <a:t> </a:t>
            </a:r>
            <a:r>
              <a:rPr spc="-10" dirty="0"/>
              <a:t>Dr</a:t>
            </a:r>
            <a:r>
              <a:rPr dirty="0"/>
              <a:t>i</a:t>
            </a:r>
            <a:r>
              <a:rPr spc="-5" dirty="0"/>
              <a:t>vers</a:t>
            </a:r>
            <a:r>
              <a:rPr dirty="0"/>
              <a:t>	</a:t>
            </a:r>
            <a:r>
              <a:rPr spc="-10" dirty="0"/>
              <a:t>of  </a:t>
            </a:r>
            <a:r>
              <a:rPr spc="-5" dirty="0"/>
              <a:t>Health - </a:t>
            </a:r>
            <a:r>
              <a:rPr spc="-10" dirty="0"/>
              <a:t>Health  </a:t>
            </a:r>
            <a:r>
              <a:rPr spc="-5" dirty="0"/>
              <a:t>Access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31583" y="2298954"/>
            <a:ext cx="4548505" cy="1604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Segoe UI"/>
                <a:cs typeface="Segoe UI"/>
              </a:rPr>
              <a:t>Health care access is the  timely use of personal health  </a:t>
            </a:r>
            <a:r>
              <a:rPr sz="2800" spc="-10" dirty="0">
                <a:latin typeface="Segoe UI"/>
                <a:cs typeface="Segoe UI"/>
              </a:rPr>
              <a:t>services </a:t>
            </a:r>
            <a:r>
              <a:rPr sz="2800" spc="-5" dirty="0">
                <a:latin typeface="Segoe UI"/>
                <a:cs typeface="Segoe UI"/>
              </a:rPr>
              <a:t>to achieve the best  possible health</a:t>
            </a:r>
            <a:r>
              <a:rPr sz="2800" spc="-2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outcomes.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7911" y="0"/>
            <a:ext cx="2648712" cy="6854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72402" y="324992"/>
            <a:ext cx="4310380" cy="17322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spc="-5" dirty="0"/>
              <a:t>Social </a:t>
            </a:r>
            <a:r>
              <a:rPr spc="-10" dirty="0"/>
              <a:t>Drivers of  </a:t>
            </a:r>
            <a:r>
              <a:rPr spc="-5" dirty="0"/>
              <a:t>Health - Access</a:t>
            </a:r>
            <a:r>
              <a:rPr spc="-75" dirty="0"/>
              <a:t> </a:t>
            </a:r>
            <a:r>
              <a:rPr spc="-10" dirty="0"/>
              <a:t>to  </a:t>
            </a:r>
            <a:r>
              <a:rPr spc="-5" dirty="0"/>
              <a:t>Primary</a:t>
            </a:r>
            <a:r>
              <a:rPr spc="-15" dirty="0"/>
              <a:t> </a:t>
            </a:r>
            <a:r>
              <a:rPr spc="-10" dirty="0"/>
              <a:t>Care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14184" y="2289174"/>
            <a:ext cx="5207635" cy="23723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10" dirty="0">
                <a:latin typeface="Segoe UI"/>
                <a:cs typeface="Segoe UI"/>
              </a:rPr>
              <a:t>Primary </a:t>
            </a:r>
            <a:r>
              <a:rPr sz="2800" dirty="0">
                <a:latin typeface="Segoe UI"/>
                <a:cs typeface="Segoe UI"/>
              </a:rPr>
              <a:t>care </a:t>
            </a:r>
            <a:r>
              <a:rPr sz="2800" spc="-5" dirty="0">
                <a:latin typeface="Segoe UI"/>
                <a:cs typeface="Segoe UI"/>
              </a:rPr>
              <a:t>is the provision </a:t>
            </a:r>
            <a:r>
              <a:rPr sz="2800" dirty="0">
                <a:latin typeface="Segoe UI"/>
                <a:cs typeface="Segoe UI"/>
              </a:rPr>
              <a:t>of  </a:t>
            </a:r>
            <a:r>
              <a:rPr sz="2800" spc="-10" dirty="0">
                <a:latin typeface="Segoe UI"/>
                <a:cs typeface="Segoe UI"/>
              </a:rPr>
              <a:t>integrated, </a:t>
            </a:r>
            <a:r>
              <a:rPr sz="2800" spc="-5" dirty="0">
                <a:latin typeface="Segoe UI"/>
                <a:cs typeface="Segoe UI"/>
              </a:rPr>
              <a:t>accessible health care  </a:t>
            </a:r>
            <a:r>
              <a:rPr sz="2800" spc="-10" dirty="0">
                <a:latin typeface="Segoe UI"/>
                <a:cs typeface="Segoe UI"/>
              </a:rPr>
              <a:t>services </a:t>
            </a:r>
            <a:r>
              <a:rPr sz="2800" spc="-5" dirty="0">
                <a:latin typeface="Segoe UI"/>
                <a:cs typeface="Segoe UI"/>
              </a:rPr>
              <a:t>by clinicians </a:t>
            </a:r>
            <a:r>
              <a:rPr sz="2800" spc="-10" dirty="0">
                <a:latin typeface="Segoe UI"/>
                <a:cs typeface="Segoe UI"/>
              </a:rPr>
              <a:t>who </a:t>
            </a:r>
            <a:r>
              <a:rPr sz="2800" dirty="0">
                <a:latin typeface="Segoe UI"/>
                <a:cs typeface="Segoe UI"/>
              </a:rPr>
              <a:t>are  </a:t>
            </a:r>
            <a:r>
              <a:rPr sz="2800" spc="-5" dirty="0">
                <a:latin typeface="Segoe UI"/>
                <a:cs typeface="Segoe UI"/>
              </a:rPr>
              <a:t>accountable for addressing a  </a:t>
            </a:r>
            <a:r>
              <a:rPr sz="2800" spc="-10" dirty="0">
                <a:latin typeface="Segoe UI"/>
                <a:cs typeface="Segoe UI"/>
              </a:rPr>
              <a:t>large majority </a:t>
            </a:r>
            <a:r>
              <a:rPr sz="2800" spc="-5" dirty="0">
                <a:latin typeface="Segoe UI"/>
                <a:cs typeface="Segoe UI"/>
              </a:rPr>
              <a:t>of personal health  care needs.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9371" y="0"/>
            <a:ext cx="2648711" cy="6854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48093" y="591692"/>
            <a:ext cx="3907154" cy="17322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spc="-5" dirty="0"/>
              <a:t>Social </a:t>
            </a:r>
            <a:r>
              <a:rPr spc="-10" dirty="0"/>
              <a:t>Drivers of  </a:t>
            </a:r>
            <a:r>
              <a:rPr spc="-5" dirty="0"/>
              <a:t>Health - </a:t>
            </a:r>
            <a:r>
              <a:rPr spc="-10" dirty="0"/>
              <a:t>Health  Literacy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48093" y="2639009"/>
            <a:ext cx="4595495" cy="16046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latin typeface="Segoe UI"/>
                <a:cs typeface="Segoe UI"/>
              </a:rPr>
              <a:t>Health literacy has been  declared as a foundational  principle and overarching  goal by Healthy People</a:t>
            </a:r>
            <a:r>
              <a:rPr sz="2800" spc="-3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2030.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4655" y="0"/>
            <a:ext cx="2650236" cy="6854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21322" y="475310"/>
            <a:ext cx="4140835" cy="173291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spc="-5" dirty="0"/>
              <a:t>Social Drivers </a:t>
            </a:r>
            <a:r>
              <a:rPr spc="-10" dirty="0"/>
              <a:t>of  Health </a:t>
            </a:r>
            <a:r>
              <a:rPr spc="-5" dirty="0"/>
              <a:t>- </a:t>
            </a:r>
            <a:r>
              <a:rPr spc="-10" dirty="0"/>
              <a:t>Personal  </a:t>
            </a:r>
            <a:r>
              <a:rPr spc="-5" dirty="0"/>
              <a:t>Health</a:t>
            </a:r>
            <a:r>
              <a:rPr spc="-25" dirty="0"/>
              <a:t> </a:t>
            </a:r>
            <a:r>
              <a:rPr spc="-5" dirty="0"/>
              <a:t>Literacy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7578" rIns="0" bIns="0" rtlCol="0">
            <a:spAutoFit/>
          </a:bodyPr>
          <a:lstStyle/>
          <a:p>
            <a:pPr marL="599186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/>
              <a:t>Personal health </a:t>
            </a:r>
            <a:r>
              <a:rPr sz="2800" spc="-10" dirty="0"/>
              <a:t>literacy </a:t>
            </a:r>
            <a:r>
              <a:rPr sz="2800" spc="-5" dirty="0"/>
              <a:t>is the  degree to which </a:t>
            </a:r>
            <a:r>
              <a:rPr sz="2800" spc="-10" dirty="0"/>
              <a:t>individuals </a:t>
            </a:r>
            <a:r>
              <a:rPr sz="2800" spc="-5" dirty="0"/>
              <a:t>can  find, understand and use  information and </a:t>
            </a:r>
            <a:r>
              <a:rPr sz="2800" spc="-10" dirty="0"/>
              <a:t>services </a:t>
            </a:r>
            <a:r>
              <a:rPr sz="2800" spc="-5" dirty="0"/>
              <a:t>to  inform health-related</a:t>
            </a:r>
            <a:r>
              <a:rPr sz="2800" dirty="0"/>
              <a:t> </a:t>
            </a:r>
            <a:r>
              <a:rPr sz="2800" spc="-5" dirty="0"/>
              <a:t>decisions.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8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679" y="0"/>
            <a:ext cx="2852927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28105" y="196342"/>
            <a:ext cx="5979795" cy="17322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spc="-5" dirty="0"/>
              <a:t>Social </a:t>
            </a:r>
            <a:r>
              <a:rPr spc="-10" dirty="0"/>
              <a:t>Drivers </a:t>
            </a:r>
            <a:r>
              <a:rPr spc="-5" dirty="0"/>
              <a:t>of </a:t>
            </a:r>
            <a:r>
              <a:rPr spc="-10" dirty="0"/>
              <a:t>Health </a:t>
            </a:r>
            <a:r>
              <a:rPr spc="-5" dirty="0"/>
              <a:t>-  Organizational </a:t>
            </a:r>
            <a:r>
              <a:rPr spc="-10" dirty="0"/>
              <a:t>Health  Literacy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11417" y="2058669"/>
            <a:ext cx="5186045" cy="27565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Segoe UI"/>
                <a:cs typeface="Segoe UI"/>
              </a:rPr>
              <a:t>Organizational health </a:t>
            </a:r>
            <a:r>
              <a:rPr sz="2800" spc="-10" dirty="0">
                <a:latin typeface="Segoe UI"/>
                <a:cs typeface="Segoe UI"/>
              </a:rPr>
              <a:t>literacy is  </a:t>
            </a:r>
            <a:r>
              <a:rPr sz="2800" spc="-5" dirty="0">
                <a:latin typeface="Segoe UI"/>
                <a:cs typeface="Segoe UI"/>
              </a:rPr>
              <a:t>the degree to which  organizations equitably enable  individuals to find, understand  and use </a:t>
            </a:r>
            <a:r>
              <a:rPr sz="2800" spc="-10" dirty="0">
                <a:latin typeface="Segoe UI"/>
                <a:cs typeface="Segoe UI"/>
              </a:rPr>
              <a:t>information </a:t>
            </a:r>
            <a:r>
              <a:rPr sz="2800" spc="-5" dirty="0">
                <a:latin typeface="Segoe UI"/>
                <a:cs typeface="Segoe UI"/>
              </a:rPr>
              <a:t>and services  to inform health-related  decisions.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453" y="1435734"/>
            <a:ext cx="11214735" cy="386259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700"/>
              </a:spcBef>
              <a:tabLst>
                <a:tab pos="527685" algn="l"/>
                <a:tab pos="528320" algn="l"/>
              </a:tabLst>
            </a:pPr>
            <a:r>
              <a:rPr lang="en-US" sz="2400" spc="-5" dirty="0">
                <a:latin typeface="Segoe UI"/>
                <a:cs typeface="Segoe UI"/>
              </a:rPr>
              <a:t>1. Define health equity and its significance. </a:t>
            </a:r>
          </a:p>
          <a:p>
            <a:pPr marL="12065">
              <a:lnSpc>
                <a:spcPct val="100000"/>
              </a:lnSpc>
              <a:spcBef>
                <a:spcPts val="700"/>
              </a:spcBef>
              <a:tabLst>
                <a:tab pos="527685" algn="l"/>
                <a:tab pos="528320" algn="l"/>
              </a:tabLst>
            </a:pPr>
            <a:r>
              <a:rPr lang="en-US" sz="2400" spc="-5" dirty="0">
                <a:latin typeface="Segoe UI"/>
                <a:cs typeface="Segoe UI"/>
              </a:rPr>
              <a:t>2. Identify social determinants of health, their categories, and their interconnectedness. </a:t>
            </a:r>
          </a:p>
          <a:p>
            <a:pPr marL="12065">
              <a:lnSpc>
                <a:spcPct val="100000"/>
              </a:lnSpc>
              <a:spcBef>
                <a:spcPts val="700"/>
              </a:spcBef>
              <a:tabLst>
                <a:tab pos="527685" algn="l"/>
                <a:tab pos="528320" algn="l"/>
              </a:tabLst>
            </a:pPr>
            <a:r>
              <a:rPr lang="en-US" sz="2400" spc="-5" dirty="0">
                <a:latin typeface="Segoe UI"/>
                <a:cs typeface="Segoe UI"/>
              </a:rPr>
              <a:t>3. Analyze the connection among social determinants of health, health disparities, and health equity. </a:t>
            </a:r>
          </a:p>
          <a:p>
            <a:pPr marL="12065">
              <a:lnSpc>
                <a:spcPct val="100000"/>
              </a:lnSpc>
              <a:spcBef>
                <a:spcPts val="700"/>
              </a:spcBef>
              <a:tabLst>
                <a:tab pos="527685" algn="l"/>
                <a:tab pos="528320" algn="l"/>
              </a:tabLst>
            </a:pPr>
            <a:r>
              <a:rPr lang="en-US" sz="2400" spc="-5" dirty="0">
                <a:latin typeface="Segoe UI"/>
                <a:cs typeface="Segoe UI"/>
              </a:rPr>
              <a:t>4. Differentiate health-related social needs from social determinants of health. </a:t>
            </a:r>
          </a:p>
          <a:p>
            <a:pPr marL="12065">
              <a:lnSpc>
                <a:spcPct val="100000"/>
              </a:lnSpc>
              <a:spcBef>
                <a:spcPts val="700"/>
              </a:spcBef>
              <a:tabLst>
                <a:tab pos="527685" algn="l"/>
                <a:tab pos="528320" algn="l"/>
              </a:tabLst>
            </a:pPr>
            <a:r>
              <a:rPr lang="en-US" sz="2400" spc="-5" dirty="0">
                <a:latin typeface="Segoe UI"/>
                <a:cs typeface="Segoe UI"/>
              </a:rPr>
              <a:t>5. Describe population-specific social drivers of health. </a:t>
            </a:r>
          </a:p>
          <a:p>
            <a:pPr marL="12065">
              <a:lnSpc>
                <a:spcPct val="100000"/>
              </a:lnSpc>
              <a:spcBef>
                <a:spcPts val="700"/>
              </a:spcBef>
              <a:tabLst>
                <a:tab pos="527685" algn="l"/>
                <a:tab pos="528320" algn="l"/>
              </a:tabLst>
            </a:pPr>
            <a:r>
              <a:rPr lang="en-US" sz="2400" spc="-5" dirty="0">
                <a:latin typeface="Segoe UI"/>
                <a:cs typeface="Segoe UI"/>
              </a:rPr>
              <a:t>6. Apply established frameworks and models to address social determinants of health. 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452" y="433578"/>
            <a:ext cx="609894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/>
              <a:t>Learning Objectives</a:t>
            </a:r>
            <a:br>
              <a:rPr lang="en-US" spc="-5" dirty="0"/>
            </a:br>
            <a:r>
              <a:rPr lang="en-US" sz="1600" i="1" spc="-5" dirty="0"/>
              <a:t>At the completion of this activity, the learner will be able to:</a:t>
            </a:r>
            <a:endParaRPr i="1" spc="-10" dirty="0"/>
          </a:p>
        </p:txBody>
      </p:sp>
      <p:sp>
        <p:nvSpPr>
          <p:cNvPr id="4" name="object 4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6483"/>
            <a:ext cx="5260975" cy="5271770"/>
          </a:xfrm>
          <a:custGeom>
            <a:avLst/>
            <a:gdLst/>
            <a:ahLst/>
            <a:cxnLst/>
            <a:rect l="l" t="t" r="r" b="b"/>
            <a:pathLst>
              <a:path w="5260975" h="5271770">
                <a:moveTo>
                  <a:pt x="0" y="5271516"/>
                </a:moveTo>
                <a:lnTo>
                  <a:pt x="5260848" y="5271516"/>
                </a:lnTo>
                <a:lnTo>
                  <a:pt x="5260848" y="0"/>
                </a:lnTo>
                <a:lnTo>
                  <a:pt x="0" y="0"/>
                </a:lnTo>
                <a:lnTo>
                  <a:pt x="0" y="5271516"/>
                </a:lnTo>
                <a:close/>
              </a:path>
            </a:pathLst>
          </a:custGeom>
          <a:solidFill>
            <a:srgbClr val="037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8820" y="2546806"/>
            <a:ext cx="5010150" cy="220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100"/>
              </a:spcBef>
            </a:pPr>
            <a:r>
              <a:rPr sz="2600" spc="-5" dirty="0">
                <a:latin typeface="Segoe UI"/>
                <a:cs typeface="Segoe UI"/>
              </a:rPr>
              <a:t>Neighborhood </a:t>
            </a:r>
            <a:r>
              <a:rPr sz="2600" dirty="0">
                <a:latin typeface="Segoe UI"/>
                <a:cs typeface="Segoe UI"/>
              </a:rPr>
              <a:t>and built  </a:t>
            </a:r>
            <a:r>
              <a:rPr sz="2600" spc="-5" dirty="0">
                <a:latin typeface="Segoe UI"/>
                <a:cs typeface="Segoe UI"/>
              </a:rPr>
              <a:t>environment </a:t>
            </a:r>
            <a:r>
              <a:rPr sz="2600" dirty="0">
                <a:latin typeface="Segoe UI"/>
                <a:cs typeface="Segoe UI"/>
              </a:rPr>
              <a:t>includes </a:t>
            </a:r>
            <a:r>
              <a:rPr sz="2600" spc="-15" dirty="0">
                <a:latin typeface="Segoe UI"/>
                <a:cs typeface="Segoe UI"/>
              </a:rPr>
              <a:t>key </a:t>
            </a:r>
            <a:r>
              <a:rPr sz="2600" spc="-5" dirty="0">
                <a:latin typeface="Segoe UI"/>
                <a:cs typeface="Segoe UI"/>
              </a:rPr>
              <a:t>issues  such as </a:t>
            </a:r>
            <a:r>
              <a:rPr sz="2600" dirty="0">
                <a:latin typeface="Segoe UI"/>
                <a:cs typeface="Segoe UI"/>
              </a:rPr>
              <a:t>quality </a:t>
            </a:r>
            <a:r>
              <a:rPr sz="2600" spc="-25" dirty="0">
                <a:latin typeface="Segoe UI"/>
                <a:cs typeface="Segoe UI"/>
              </a:rPr>
              <a:t>of </a:t>
            </a:r>
            <a:r>
              <a:rPr sz="2600" dirty="0">
                <a:latin typeface="Segoe UI"/>
                <a:cs typeface="Segoe UI"/>
              </a:rPr>
              <a:t>housing, </a:t>
            </a:r>
            <a:r>
              <a:rPr sz="2600" spc="-5" dirty="0">
                <a:latin typeface="Segoe UI"/>
                <a:cs typeface="Segoe UI"/>
              </a:rPr>
              <a:t>access  </a:t>
            </a:r>
            <a:r>
              <a:rPr sz="2600" spc="-10" dirty="0">
                <a:latin typeface="Segoe UI"/>
                <a:cs typeface="Segoe UI"/>
              </a:rPr>
              <a:t>to </a:t>
            </a:r>
            <a:r>
              <a:rPr sz="2600" dirty="0">
                <a:latin typeface="Segoe UI"/>
                <a:cs typeface="Segoe UI"/>
              </a:rPr>
              <a:t>transportation and  neighborhood </a:t>
            </a:r>
            <a:r>
              <a:rPr sz="2600" spc="-5" dirty="0">
                <a:latin typeface="Segoe UI"/>
                <a:cs typeface="Segoe UI"/>
              </a:rPr>
              <a:t>crime and</a:t>
            </a:r>
            <a:r>
              <a:rPr sz="2600" spc="-9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violence.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0453" y="83922"/>
            <a:ext cx="10658475" cy="1329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spc="-5" dirty="0"/>
              <a:t>Social </a:t>
            </a:r>
            <a:r>
              <a:rPr spc="-10" dirty="0"/>
              <a:t>Drivers </a:t>
            </a:r>
            <a:r>
              <a:rPr spc="-35" dirty="0"/>
              <a:t>of </a:t>
            </a:r>
            <a:r>
              <a:rPr spc="-5" dirty="0"/>
              <a:t>Health - </a:t>
            </a:r>
            <a:r>
              <a:rPr spc="-10" dirty="0"/>
              <a:t>Neighborhood and  Built</a:t>
            </a:r>
            <a:r>
              <a:rPr spc="10" dirty="0"/>
              <a:t> </a:t>
            </a:r>
            <a:r>
              <a:rPr spc="-10" dirty="0"/>
              <a:t>Environment</a:t>
            </a:r>
          </a:p>
        </p:txBody>
      </p:sp>
      <p:sp>
        <p:nvSpPr>
          <p:cNvPr id="7" name="object 7"/>
          <p:cNvSpPr/>
          <p:nvPr/>
        </p:nvSpPr>
        <p:spPr>
          <a:xfrm>
            <a:off x="237743" y="2258567"/>
            <a:ext cx="5718047" cy="3813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26023" cy="6845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3488" y="0"/>
            <a:ext cx="2648712" cy="6845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940425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Social Drivers </a:t>
            </a:r>
            <a:r>
              <a:rPr spc="-10" dirty="0"/>
              <a:t>of  Health </a:t>
            </a:r>
            <a:r>
              <a:rPr spc="-5" dirty="0"/>
              <a:t>- </a:t>
            </a:r>
            <a:r>
              <a:rPr spc="-10" dirty="0"/>
              <a:t>Access to  Healthy</a:t>
            </a:r>
            <a:r>
              <a:rPr spc="-15" dirty="0"/>
              <a:t> </a:t>
            </a:r>
            <a:r>
              <a:rPr spc="-10" dirty="0"/>
              <a:t>Food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35039" y="2523185"/>
            <a:ext cx="4516755" cy="19888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latin typeface="Segoe UI"/>
                <a:cs typeface="Segoe UI"/>
              </a:rPr>
              <a:t>Access to foods that </a:t>
            </a:r>
            <a:r>
              <a:rPr sz="2800" spc="-10" dirty="0">
                <a:latin typeface="Segoe UI"/>
                <a:cs typeface="Segoe UI"/>
              </a:rPr>
              <a:t>support  </a:t>
            </a:r>
            <a:r>
              <a:rPr sz="2800" spc="-5" dirty="0">
                <a:latin typeface="Segoe UI"/>
                <a:cs typeface="Segoe UI"/>
              </a:rPr>
              <a:t>healthy dietary patterns  supports health across the  lifespan </a:t>
            </a:r>
            <a:r>
              <a:rPr sz="2800" dirty="0">
                <a:latin typeface="Segoe UI"/>
                <a:cs typeface="Segoe UI"/>
              </a:rPr>
              <a:t>and </a:t>
            </a:r>
            <a:r>
              <a:rPr sz="2800" spc="-5" dirty="0">
                <a:latin typeface="Segoe UI"/>
                <a:cs typeface="Segoe UI"/>
              </a:rPr>
              <a:t>potentially for  future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generations.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3488" y="0"/>
            <a:ext cx="2648712" cy="6845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5859145" marR="5080">
              <a:lnSpc>
                <a:spcPct val="90000"/>
              </a:lnSpc>
              <a:spcBef>
                <a:spcPts val="575"/>
              </a:spcBef>
            </a:pPr>
            <a:r>
              <a:rPr spc="-5" dirty="0"/>
              <a:t>Social Drivers </a:t>
            </a:r>
            <a:r>
              <a:rPr spc="-10" dirty="0"/>
              <a:t>of  Health </a:t>
            </a:r>
            <a:r>
              <a:rPr spc="-5" dirty="0"/>
              <a:t>- Crime </a:t>
            </a:r>
            <a:r>
              <a:rPr spc="-10" dirty="0"/>
              <a:t>and  </a:t>
            </a:r>
            <a:r>
              <a:rPr spc="-5" dirty="0"/>
              <a:t>Violence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2637" rIns="0" bIns="0" rtlCol="0">
            <a:spAutoFit/>
          </a:bodyPr>
          <a:lstStyle/>
          <a:p>
            <a:pPr marL="592455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/>
              <a:t>Every individual and/or  population can potentially be  affected either directly or  indirectly by crime and</a:t>
            </a:r>
            <a:r>
              <a:rPr sz="2800" spc="-20" dirty="0"/>
              <a:t> </a:t>
            </a:r>
            <a:r>
              <a:rPr sz="2800" spc="-5" dirty="0"/>
              <a:t>violence.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9371" y="0"/>
            <a:ext cx="2648711" cy="6854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25971" y="575894"/>
            <a:ext cx="5569585" cy="1732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Social Drivers </a:t>
            </a:r>
            <a:r>
              <a:rPr spc="-10" dirty="0"/>
              <a:t>of  Health </a:t>
            </a:r>
            <a:r>
              <a:rPr spc="-5" dirty="0"/>
              <a:t>- </a:t>
            </a:r>
            <a:r>
              <a:rPr spc="-10" dirty="0"/>
              <a:t>Environmental  Conditions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27496" y="2624454"/>
            <a:ext cx="4072890" cy="1604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Segoe UI"/>
                <a:cs typeface="Segoe UI"/>
              </a:rPr>
              <a:t>The environment in</a:t>
            </a:r>
            <a:r>
              <a:rPr sz="2800" spc="-9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which  we </a:t>
            </a:r>
            <a:r>
              <a:rPr sz="2800" spc="-10" dirty="0">
                <a:latin typeface="Segoe UI"/>
                <a:cs typeface="Segoe UI"/>
              </a:rPr>
              <a:t>live </a:t>
            </a:r>
            <a:r>
              <a:rPr sz="2800" spc="-5" dirty="0">
                <a:latin typeface="Segoe UI"/>
                <a:cs typeface="Segoe UI"/>
              </a:rPr>
              <a:t>has a very  significant impact </a:t>
            </a:r>
            <a:r>
              <a:rPr sz="2800" dirty="0">
                <a:latin typeface="Segoe UI"/>
                <a:cs typeface="Segoe UI"/>
              </a:rPr>
              <a:t>on </a:t>
            </a:r>
            <a:r>
              <a:rPr sz="2800" spc="-5" dirty="0">
                <a:latin typeface="Segoe UI"/>
                <a:cs typeface="Segoe UI"/>
              </a:rPr>
              <a:t>our  lives.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17108" cy="685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2691" y="3047"/>
            <a:ext cx="2851404" cy="6854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652272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Social Drivers </a:t>
            </a:r>
            <a:r>
              <a:rPr spc="-10" dirty="0"/>
              <a:t>of  Health </a:t>
            </a:r>
            <a:r>
              <a:rPr spc="-5" dirty="0"/>
              <a:t>- Quality </a:t>
            </a:r>
            <a:r>
              <a:rPr spc="-10" dirty="0"/>
              <a:t>of  Housing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17460" y="2583942"/>
            <a:ext cx="4524375" cy="1988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Segoe UI"/>
                <a:cs typeface="Segoe UI"/>
              </a:rPr>
              <a:t>Quality of Housing </a:t>
            </a:r>
            <a:r>
              <a:rPr sz="2800" spc="-10" dirty="0">
                <a:latin typeface="Segoe UI"/>
                <a:cs typeface="Segoe UI"/>
              </a:rPr>
              <a:t>is  </a:t>
            </a:r>
            <a:r>
              <a:rPr sz="2800" spc="-5" dirty="0">
                <a:latin typeface="Segoe UI"/>
                <a:cs typeface="Segoe UI"/>
              </a:rPr>
              <a:t>considered in terms of  affordability, stability, quality  and safety and surrounding  neighborhoods.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61359" y="0"/>
            <a:ext cx="317601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6341745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Social </a:t>
            </a:r>
            <a:r>
              <a:rPr spc="-10" dirty="0"/>
              <a:t>Drivers of  </a:t>
            </a:r>
            <a:r>
              <a:rPr spc="-5" dirty="0"/>
              <a:t>Health -</a:t>
            </a:r>
            <a:r>
              <a:rPr spc="-95" dirty="0"/>
              <a:t> </a:t>
            </a:r>
            <a:r>
              <a:rPr spc="-5" dirty="0"/>
              <a:t>Ecosystem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6485" y="2285492"/>
            <a:ext cx="4689475" cy="27565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Segoe UI"/>
                <a:cs typeface="Segoe UI"/>
              </a:rPr>
              <a:t>Upstream factors are the root  causes </a:t>
            </a:r>
            <a:r>
              <a:rPr sz="2800" spc="-10" dirty="0">
                <a:latin typeface="Segoe UI"/>
                <a:cs typeface="Segoe UI"/>
              </a:rPr>
              <a:t>stemming </a:t>
            </a:r>
            <a:r>
              <a:rPr sz="2800" spc="-5" dirty="0">
                <a:latin typeface="Segoe UI"/>
                <a:cs typeface="Segoe UI"/>
              </a:rPr>
              <a:t>from social  and economic conditions that  result in the differences </a:t>
            </a:r>
            <a:r>
              <a:rPr sz="2800" spc="-10" dirty="0">
                <a:latin typeface="Segoe UI"/>
                <a:cs typeface="Segoe UI"/>
              </a:rPr>
              <a:t>in  </a:t>
            </a:r>
            <a:r>
              <a:rPr sz="2800" spc="-5" dirty="0">
                <a:latin typeface="Segoe UI"/>
                <a:cs typeface="Segoe UI"/>
              </a:rPr>
              <a:t>Social </a:t>
            </a:r>
            <a:r>
              <a:rPr sz="2800" spc="-10" dirty="0">
                <a:latin typeface="Segoe UI"/>
                <a:cs typeface="Segoe UI"/>
              </a:rPr>
              <a:t>Drivers </a:t>
            </a:r>
            <a:r>
              <a:rPr sz="2800" spc="-5" dirty="0">
                <a:latin typeface="Segoe UI"/>
                <a:cs typeface="Segoe UI"/>
              </a:rPr>
              <a:t>which  establishes downstream  effects.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6483"/>
            <a:ext cx="5260975" cy="5271770"/>
          </a:xfrm>
          <a:custGeom>
            <a:avLst/>
            <a:gdLst/>
            <a:ahLst/>
            <a:cxnLst/>
            <a:rect l="l" t="t" r="r" b="b"/>
            <a:pathLst>
              <a:path w="5260975" h="5271770">
                <a:moveTo>
                  <a:pt x="0" y="5271516"/>
                </a:moveTo>
                <a:lnTo>
                  <a:pt x="5260848" y="5271516"/>
                </a:lnTo>
                <a:lnTo>
                  <a:pt x="5260848" y="0"/>
                </a:lnTo>
                <a:lnTo>
                  <a:pt x="0" y="0"/>
                </a:lnTo>
                <a:lnTo>
                  <a:pt x="0" y="5271516"/>
                </a:lnTo>
                <a:close/>
              </a:path>
            </a:pathLst>
          </a:custGeom>
          <a:solidFill>
            <a:srgbClr val="037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78854" y="2011121"/>
            <a:ext cx="446278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Segoe UI"/>
                <a:cs typeface="Segoe UI"/>
              </a:rPr>
              <a:t>Social and community  context encompasses civic  participation, discrimination,  </a:t>
            </a:r>
            <a:r>
              <a:rPr sz="2800" spc="-10" dirty="0">
                <a:latin typeface="Segoe UI"/>
                <a:cs typeface="Segoe UI"/>
              </a:rPr>
              <a:t>incarceration </a:t>
            </a:r>
            <a:r>
              <a:rPr sz="2800" spc="-5" dirty="0">
                <a:latin typeface="Segoe UI"/>
                <a:cs typeface="Segoe UI"/>
              </a:rPr>
              <a:t>and </a:t>
            </a:r>
            <a:r>
              <a:rPr sz="2800" spc="-10" dirty="0">
                <a:latin typeface="Segoe UI"/>
                <a:cs typeface="Segoe UI"/>
              </a:rPr>
              <a:t>social  </a:t>
            </a:r>
            <a:r>
              <a:rPr sz="2800" spc="-5" dirty="0">
                <a:latin typeface="Segoe UI"/>
                <a:cs typeface="Segoe UI"/>
              </a:rPr>
              <a:t>cohesion.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8987" y="9931"/>
            <a:ext cx="8545830" cy="133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pc="-5" dirty="0"/>
              <a:t>Social </a:t>
            </a:r>
            <a:r>
              <a:rPr spc="-10" dirty="0"/>
              <a:t>Drivers </a:t>
            </a:r>
            <a:r>
              <a:rPr spc="-35" dirty="0"/>
              <a:t>of </a:t>
            </a:r>
            <a:r>
              <a:rPr spc="-5" dirty="0"/>
              <a:t>Health - Social </a:t>
            </a:r>
            <a:r>
              <a:rPr spc="-15" dirty="0"/>
              <a:t>and  </a:t>
            </a:r>
            <a:r>
              <a:rPr spc="-10" dirty="0"/>
              <a:t>Community</a:t>
            </a:r>
            <a:r>
              <a:rPr spc="30" dirty="0"/>
              <a:t> </a:t>
            </a:r>
            <a:r>
              <a:rPr spc="-10" dirty="0"/>
              <a:t>Context</a:t>
            </a:r>
          </a:p>
        </p:txBody>
      </p:sp>
      <p:sp>
        <p:nvSpPr>
          <p:cNvPr id="7" name="object 7"/>
          <p:cNvSpPr/>
          <p:nvPr/>
        </p:nvSpPr>
        <p:spPr>
          <a:xfrm>
            <a:off x="605027" y="1895855"/>
            <a:ext cx="5490971" cy="4480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6483"/>
            <a:ext cx="5260975" cy="5271770"/>
          </a:xfrm>
          <a:custGeom>
            <a:avLst/>
            <a:gdLst/>
            <a:ahLst/>
            <a:cxnLst/>
            <a:rect l="l" t="t" r="r" b="b"/>
            <a:pathLst>
              <a:path w="5260975" h="5271770">
                <a:moveTo>
                  <a:pt x="0" y="5271516"/>
                </a:moveTo>
                <a:lnTo>
                  <a:pt x="5260848" y="5271516"/>
                </a:lnTo>
                <a:lnTo>
                  <a:pt x="5260848" y="0"/>
                </a:lnTo>
                <a:lnTo>
                  <a:pt x="0" y="0"/>
                </a:lnTo>
                <a:lnTo>
                  <a:pt x="0" y="5271516"/>
                </a:lnTo>
                <a:close/>
              </a:path>
            </a:pathLst>
          </a:custGeom>
          <a:solidFill>
            <a:srgbClr val="037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41083" y="2055342"/>
            <a:ext cx="4637405" cy="3513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10000"/>
              </a:lnSpc>
              <a:spcBef>
                <a:spcPts val="100"/>
              </a:spcBef>
            </a:pPr>
            <a:r>
              <a:rPr sz="2600" dirty="0">
                <a:latin typeface="Segoe UI"/>
                <a:cs typeface="Segoe UI"/>
              </a:rPr>
              <a:t>The </a:t>
            </a:r>
            <a:r>
              <a:rPr sz="2600" spc="-5" dirty="0">
                <a:latin typeface="Segoe UI"/>
                <a:cs typeface="Segoe UI"/>
              </a:rPr>
              <a:t>federal poverty level is </a:t>
            </a:r>
            <a:r>
              <a:rPr sz="2600" dirty="0">
                <a:latin typeface="Segoe UI"/>
                <a:cs typeface="Segoe UI"/>
              </a:rPr>
              <a:t>a  </a:t>
            </a:r>
            <a:r>
              <a:rPr sz="2600" spc="-5" dirty="0">
                <a:latin typeface="Segoe UI"/>
                <a:cs typeface="Segoe UI"/>
              </a:rPr>
              <a:t>standard measure </a:t>
            </a:r>
            <a:r>
              <a:rPr sz="2600" dirty="0">
                <a:latin typeface="Segoe UI"/>
                <a:cs typeface="Segoe UI"/>
              </a:rPr>
              <a:t>used to  decide whether individuals or  families have </a:t>
            </a:r>
            <a:r>
              <a:rPr sz="2600" spc="-5" dirty="0">
                <a:latin typeface="Segoe UI"/>
                <a:cs typeface="Segoe UI"/>
              </a:rPr>
              <a:t>low </a:t>
            </a:r>
            <a:r>
              <a:rPr sz="2600" dirty="0">
                <a:latin typeface="Segoe UI"/>
                <a:cs typeface="Segoe UI"/>
              </a:rPr>
              <a:t>incomes  </a:t>
            </a:r>
            <a:r>
              <a:rPr sz="2600" spc="-5" dirty="0">
                <a:latin typeface="Segoe UI"/>
                <a:cs typeface="Segoe UI"/>
              </a:rPr>
              <a:t>making </a:t>
            </a:r>
            <a:r>
              <a:rPr sz="2600" dirty="0">
                <a:latin typeface="Segoe UI"/>
                <a:cs typeface="Segoe UI"/>
              </a:rPr>
              <a:t>them unable to </a:t>
            </a:r>
            <a:r>
              <a:rPr sz="2600" spc="-5" dirty="0">
                <a:latin typeface="Segoe UI"/>
                <a:cs typeface="Segoe UI"/>
              </a:rPr>
              <a:t>meet  </a:t>
            </a:r>
            <a:r>
              <a:rPr sz="2600" dirty="0">
                <a:latin typeface="Segoe UI"/>
                <a:cs typeface="Segoe UI"/>
              </a:rPr>
              <a:t>basic economic </a:t>
            </a:r>
            <a:r>
              <a:rPr sz="2600" spc="-5" dirty="0">
                <a:latin typeface="Segoe UI"/>
                <a:cs typeface="Segoe UI"/>
              </a:rPr>
              <a:t>needs. It may  </a:t>
            </a:r>
            <a:r>
              <a:rPr sz="2600" dirty="0">
                <a:latin typeface="Segoe UI"/>
                <a:cs typeface="Segoe UI"/>
              </a:rPr>
              <a:t>be </a:t>
            </a:r>
            <a:r>
              <a:rPr sz="2600" spc="-5" dirty="0">
                <a:latin typeface="Segoe UI"/>
                <a:cs typeface="Segoe UI"/>
              </a:rPr>
              <a:t>used </a:t>
            </a:r>
            <a:r>
              <a:rPr sz="2600" dirty="0">
                <a:latin typeface="Segoe UI"/>
                <a:cs typeface="Segoe UI"/>
              </a:rPr>
              <a:t>to decide who</a:t>
            </a:r>
            <a:r>
              <a:rPr sz="2600" spc="-9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qualifies  for benefits and</a:t>
            </a:r>
            <a:r>
              <a:rPr sz="2600" spc="-8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programs.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7555" y="367741"/>
            <a:ext cx="10511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Social </a:t>
            </a:r>
            <a:r>
              <a:rPr spc="-10" dirty="0"/>
              <a:t>Drivers </a:t>
            </a:r>
            <a:r>
              <a:rPr spc="-35" dirty="0"/>
              <a:t>of </a:t>
            </a:r>
            <a:r>
              <a:rPr spc="-5" dirty="0"/>
              <a:t>Health - </a:t>
            </a:r>
            <a:r>
              <a:rPr spc="-10" dirty="0"/>
              <a:t>Economic</a:t>
            </a:r>
            <a:r>
              <a:rPr spc="90" dirty="0"/>
              <a:t> </a:t>
            </a:r>
            <a:r>
              <a:rPr spc="-15" dirty="0"/>
              <a:t>Stability</a:t>
            </a:r>
          </a:p>
        </p:txBody>
      </p:sp>
      <p:sp>
        <p:nvSpPr>
          <p:cNvPr id="7" name="object 7"/>
          <p:cNvSpPr/>
          <p:nvPr/>
        </p:nvSpPr>
        <p:spPr>
          <a:xfrm>
            <a:off x="419100" y="2063495"/>
            <a:ext cx="5257800" cy="430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37291" y="5503316"/>
            <a:ext cx="487362" cy="487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3488" y="0"/>
            <a:ext cx="2648712" cy="6845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54266" y="384429"/>
            <a:ext cx="517080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Health-Related Social  </a:t>
            </a:r>
            <a:r>
              <a:rPr spc="-10" dirty="0"/>
              <a:t>Needs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54266" y="1894458"/>
            <a:ext cx="4632960" cy="23723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Segoe UI"/>
                <a:cs typeface="Segoe UI"/>
              </a:rPr>
              <a:t>Health-related social needs  refers to the social and  economic needs </a:t>
            </a:r>
            <a:r>
              <a:rPr sz="2800" dirty="0">
                <a:latin typeface="Segoe UI"/>
                <a:cs typeface="Segoe UI"/>
              </a:rPr>
              <a:t>that  </a:t>
            </a:r>
            <a:r>
              <a:rPr sz="2800" spc="-10" dirty="0">
                <a:latin typeface="Segoe UI"/>
                <a:cs typeface="Segoe UI"/>
              </a:rPr>
              <a:t>individuals </a:t>
            </a:r>
            <a:r>
              <a:rPr sz="2800" spc="-5" dirty="0">
                <a:latin typeface="Segoe UI"/>
                <a:cs typeface="Segoe UI"/>
              </a:rPr>
              <a:t>experience that  affect their ability to </a:t>
            </a:r>
            <a:r>
              <a:rPr sz="2800" spc="-10" dirty="0">
                <a:latin typeface="Segoe UI"/>
                <a:cs typeface="Segoe UI"/>
              </a:rPr>
              <a:t>maintain  </a:t>
            </a:r>
            <a:r>
              <a:rPr sz="2800" spc="-5" dirty="0">
                <a:latin typeface="Segoe UI"/>
                <a:cs typeface="Segoe UI"/>
              </a:rPr>
              <a:t>their health and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well-being.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3488" y="0"/>
            <a:ext cx="2648712" cy="6845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58153" y="635253"/>
            <a:ext cx="5104130" cy="15621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0"/>
              </a:spcBef>
            </a:pPr>
            <a:r>
              <a:rPr sz="3600" spc="-5" dirty="0"/>
              <a:t>Health-Related Social  Needs </a:t>
            </a:r>
            <a:r>
              <a:rPr sz="3600" dirty="0"/>
              <a:t>vs. </a:t>
            </a:r>
            <a:r>
              <a:rPr sz="3600" spc="-5" dirty="0"/>
              <a:t>Social </a:t>
            </a:r>
            <a:r>
              <a:rPr sz="3600" spc="-10" dirty="0"/>
              <a:t>Drivers  </a:t>
            </a:r>
            <a:r>
              <a:rPr sz="3600" spc="-5" dirty="0"/>
              <a:t>of</a:t>
            </a:r>
            <a:r>
              <a:rPr sz="3600" spc="-20" dirty="0"/>
              <a:t> </a:t>
            </a:r>
            <a:r>
              <a:rPr sz="3600" spc="-5" dirty="0"/>
              <a:t>Health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6558153" y="2358339"/>
            <a:ext cx="4826635" cy="23729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latin typeface="Segoe UI"/>
                <a:cs typeface="Segoe UI"/>
              </a:rPr>
              <a:t>Social drivers are broader  social conditions, whereas  health-related social needs are  more </a:t>
            </a:r>
            <a:r>
              <a:rPr sz="2800" spc="-10" dirty="0">
                <a:latin typeface="Segoe UI"/>
                <a:cs typeface="Segoe UI"/>
              </a:rPr>
              <a:t>immediate individual, </a:t>
            </a:r>
            <a:r>
              <a:rPr sz="2800" spc="-5" dirty="0">
                <a:latin typeface="Segoe UI"/>
                <a:cs typeface="Segoe UI"/>
              </a:rPr>
              <a:t>or  family needs </a:t>
            </a:r>
            <a:r>
              <a:rPr sz="2800" spc="-10" dirty="0">
                <a:latin typeface="Segoe UI"/>
                <a:cs typeface="Segoe UI"/>
              </a:rPr>
              <a:t>impacted </a:t>
            </a:r>
            <a:r>
              <a:rPr sz="2800" spc="-5" dirty="0">
                <a:latin typeface="Segoe UI"/>
                <a:cs typeface="Segoe UI"/>
              </a:rPr>
              <a:t>by  those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conditions.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453" y="1435734"/>
            <a:ext cx="11214735" cy="4217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Font typeface="Segoe UI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Segoe UI"/>
                <a:cs typeface="Segoe UI"/>
              </a:rPr>
              <a:t>Community </a:t>
            </a:r>
            <a:r>
              <a:rPr sz="2400" dirty="0">
                <a:latin typeface="Segoe UI"/>
                <a:cs typeface="Segoe UI"/>
              </a:rPr>
              <a:t>Engagement</a:t>
            </a:r>
            <a:r>
              <a:rPr sz="2400" spc="3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Unit</a:t>
            </a:r>
            <a:endParaRPr sz="2400">
              <a:latin typeface="Segoe UI"/>
              <a:cs typeface="Segoe U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Segoe UI"/>
                <a:cs typeface="Segoe UI"/>
              </a:rPr>
              <a:t>What is </a:t>
            </a:r>
            <a:r>
              <a:rPr sz="2400" dirty="0">
                <a:latin typeface="Segoe UI"/>
                <a:cs typeface="Segoe UI"/>
              </a:rPr>
              <a:t>Health </a:t>
            </a:r>
            <a:r>
              <a:rPr sz="2400" spc="-5" dirty="0">
                <a:latin typeface="Segoe UI"/>
                <a:cs typeface="Segoe UI"/>
              </a:rPr>
              <a:t>Equity </a:t>
            </a:r>
            <a:r>
              <a:rPr sz="2400" dirty="0">
                <a:latin typeface="Segoe UI"/>
                <a:cs typeface="Segoe UI"/>
              </a:rPr>
              <a:t>and why does </a:t>
            </a:r>
            <a:r>
              <a:rPr sz="2400" spc="-5" dirty="0">
                <a:latin typeface="Segoe UI"/>
                <a:cs typeface="Segoe UI"/>
              </a:rPr>
              <a:t>it</a:t>
            </a:r>
            <a:r>
              <a:rPr sz="2400" spc="3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matter?</a:t>
            </a:r>
            <a:endParaRPr sz="2400">
              <a:latin typeface="Segoe UI"/>
              <a:cs typeface="Segoe UI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Segoe UI"/>
                <a:cs typeface="Segoe UI"/>
              </a:rPr>
              <a:t>Define </a:t>
            </a:r>
            <a:r>
              <a:rPr sz="2400" dirty="0">
                <a:latin typeface="Segoe UI"/>
                <a:cs typeface="Segoe UI"/>
              </a:rPr>
              <a:t>the </a:t>
            </a:r>
            <a:r>
              <a:rPr sz="2400" spc="-5" dirty="0">
                <a:latin typeface="Segoe UI"/>
                <a:cs typeface="Segoe UI"/>
              </a:rPr>
              <a:t>Social Drivers </a:t>
            </a:r>
            <a:r>
              <a:rPr sz="2400" spc="-25" dirty="0">
                <a:latin typeface="Segoe UI"/>
                <a:cs typeface="Segoe UI"/>
              </a:rPr>
              <a:t>of </a:t>
            </a:r>
            <a:r>
              <a:rPr sz="2400" dirty="0">
                <a:latin typeface="Segoe UI"/>
                <a:cs typeface="Segoe UI"/>
              </a:rPr>
              <a:t>Health, the types and the</a:t>
            </a:r>
            <a:r>
              <a:rPr sz="2400" spc="7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ecosystem.</a:t>
            </a:r>
            <a:endParaRPr sz="2400">
              <a:latin typeface="Segoe UI"/>
              <a:cs typeface="Segoe UI"/>
            </a:endParaRPr>
          </a:p>
          <a:p>
            <a:pPr marL="527685" marR="92392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Segoe UI"/>
                <a:cs typeface="Segoe UI"/>
              </a:rPr>
              <a:t>Understand the </a:t>
            </a:r>
            <a:r>
              <a:rPr sz="2400" spc="-10" dirty="0">
                <a:latin typeface="Segoe UI"/>
                <a:cs typeface="Segoe UI"/>
              </a:rPr>
              <a:t>relationship </a:t>
            </a:r>
            <a:r>
              <a:rPr sz="2400" dirty="0">
                <a:latin typeface="Segoe UI"/>
                <a:cs typeface="Segoe UI"/>
              </a:rPr>
              <a:t>between the </a:t>
            </a:r>
            <a:r>
              <a:rPr sz="2400" spc="-5" dirty="0">
                <a:latin typeface="Segoe UI"/>
                <a:cs typeface="Segoe UI"/>
              </a:rPr>
              <a:t>Social Drivers </a:t>
            </a:r>
            <a:r>
              <a:rPr sz="2400" spc="-25" dirty="0">
                <a:latin typeface="Segoe UI"/>
                <a:cs typeface="Segoe UI"/>
              </a:rPr>
              <a:t>of </a:t>
            </a:r>
            <a:r>
              <a:rPr sz="2400" dirty="0">
                <a:latin typeface="Segoe UI"/>
                <a:cs typeface="Segoe UI"/>
              </a:rPr>
              <a:t>Health, Health  </a:t>
            </a:r>
            <a:r>
              <a:rPr sz="2400" spc="-10" dirty="0">
                <a:latin typeface="Segoe UI"/>
                <a:cs typeface="Segoe UI"/>
              </a:rPr>
              <a:t>Disparities </a:t>
            </a:r>
            <a:r>
              <a:rPr sz="2400" dirty="0">
                <a:latin typeface="Segoe UI"/>
                <a:cs typeface="Segoe UI"/>
              </a:rPr>
              <a:t>and Health</a:t>
            </a:r>
            <a:r>
              <a:rPr sz="2400" spc="4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Inequities.</a:t>
            </a:r>
            <a:endParaRPr sz="2400">
              <a:latin typeface="Segoe UI"/>
              <a:cs typeface="Segoe UI"/>
            </a:endParaRPr>
          </a:p>
          <a:p>
            <a:pPr marL="527685" marR="52006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Segoe UI"/>
                <a:cs typeface="Segoe UI"/>
              </a:rPr>
              <a:t>Define </a:t>
            </a:r>
            <a:r>
              <a:rPr sz="2400" spc="-10" dirty="0">
                <a:latin typeface="Segoe UI"/>
                <a:cs typeface="Segoe UI"/>
              </a:rPr>
              <a:t>Health-Related </a:t>
            </a:r>
            <a:r>
              <a:rPr sz="2400" spc="-5" dirty="0">
                <a:latin typeface="Segoe UI"/>
                <a:cs typeface="Segoe UI"/>
              </a:rPr>
              <a:t>Social </a:t>
            </a:r>
            <a:r>
              <a:rPr sz="2400" dirty="0">
                <a:latin typeface="Segoe UI"/>
                <a:cs typeface="Segoe UI"/>
              </a:rPr>
              <a:t>Needs and understand the </a:t>
            </a:r>
            <a:r>
              <a:rPr sz="2400" spc="-5" dirty="0">
                <a:latin typeface="Segoe UI"/>
                <a:cs typeface="Segoe UI"/>
              </a:rPr>
              <a:t>difference </a:t>
            </a:r>
            <a:r>
              <a:rPr sz="2400" dirty="0">
                <a:latin typeface="Segoe UI"/>
                <a:cs typeface="Segoe UI"/>
              </a:rPr>
              <a:t>between  </a:t>
            </a:r>
            <a:r>
              <a:rPr sz="2400" spc="-10" dirty="0">
                <a:latin typeface="Segoe UI"/>
                <a:cs typeface="Segoe UI"/>
              </a:rPr>
              <a:t>Health-Related </a:t>
            </a:r>
            <a:r>
              <a:rPr sz="2400" spc="-5" dirty="0">
                <a:latin typeface="Segoe UI"/>
                <a:cs typeface="Segoe UI"/>
              </a:rPr>
              <a:t>Social </a:t>
            </a:r>
            <a:r>
              <a:rPr sz="2400" dirty="0">
                <a:latin typeface="Segoe UI"/>
                <a:cs typeface="Segoe UI"/>
              </a:rPr>
              <a:t>Needs and the </a:t>
            </a:r>
            <a:r>
              <a:rPr sz="2400" spc="-10" dirty="0">
                <a:latin typeface="Segoe UI"/>
                <a:cs typeface="Segoe UI"/>
              </a:rPr>
              <a:t>Social </a:t>
            </a:r>
            <a:r>
              <a:rPr sz="2400" spc="-5" dirty="0">
                <a:latin typeface="Segoe UI"/>
                <a:cs typeface="Segoe UI"/>
              </a:rPr>
              <a:t>Drivers </a:t>
            </a:r>
            <a:r>
              <a:rPr sz="2400" spc="-30" dirty="0">
                <a:latin typeface="Segoe UI"/>
                <a:cs typeface="Segoe UI"/>
              </a:rPr>
              <a:t>of</a:t>
            </a:r>
            <a:r>
              <a:rPr sz="2400" spc="10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Health.</a:t>
            </a:r>
            <a:endParaRPr sz="2400">
              <a:latin typeface="Segoe UI"/>
              <a:cs typeface="Segoe UI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Segoe UI"/>
                <a:cs typeface="Segoe UI"/>
              </a:rPr>
              <a:t>Describe population-specific </a:t>
            </a:r>
            <a:r>
              <a:rPr sz="2400" spc="-10" dirty="0">
                <a:latin typeface="Segoe UI"/>
                <a:cs typeface="Segoe UI"/>
              </a:rPr>
              <a:t>Social </a:t>
            </a:r>
            <a:r>
              <a:rPr sz="2400" spc="-5" dirty="0">
                <a:latin typeface="Segoe UI"/>
                <a:cs typeface="Segoe UI"/>
              </a:rPr>
              <a:t>Drivers </a:t>
            </a:r>
            <a:r>
              <a:rPr sz="2400" spc="-25" dirty="0">
                <a:latin typeface="Segoe UI"/>
                <a:cs typeface="Segoe UI"/>
              </a:rPr>
              <a:t>of</a:t>
            </a:r>
            <a:r>
              <a:rPr sz="2400" spc="1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Health.</a:t>
            </a:r>
            <a:endParaRPr sz="2400">
              <a:latin typeface="Segoe UI"/>
              <a:cs typeface="Segoe UI"/>
            </a:endParaRPr>
          </a:p>
          <a:p>
            <a:pPr marL="527685" marR="5080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Segoe UI"/>
                <a:cs typeface="Segoe UI"/>
              </a:rPr>
              <a:t>Understand and apply the </a:t>
            </a:r>
            <a:r>
              <a:rPr sz="2400" spc="-5" dirty="0">
                <a:latin typeface="Segoe UI"/>
                <a:cs typeface="Segoe UI"/>
              </a:rPr>
              <a:t>existing </a:t>
            </a:r>
            <a:r>
              <a:rPr sz="2400" dirty="0">
                <a:latin typeface="Segoe UI"/>
                <a:cs typeface="Segoe UI"/>
              </a:rPr>
              <a:t>framework and </a:t>
            </a:r>
            <a:r>
              <a:rPr sz="2400" spc="-5" dirty="0">
                <a:latin typeface="Segoe UI"/>
                <a:cs typeface="Segoe UI"/>
              </a:rPr>
              <a:t>models </a:t>
            </a:r>
            <a:r>
              <a:rPr sz="2400" spc="-10" dirty="0">
                <a:latin typeface="Segoe UI"/>
                <a:cs typeface="Segoe UI"/>
              </a:rPr>
              <a:t>to </a:t>
            </a:r>
            <a:r>
              <a:rPr sz="2400" spc="-5" dirty="0">
                <a:latin typeface="Segoe UI"/>
                <a:cs typeface="Segoe UI"/>
              </a:rPr>
              <a:t>address </a:t>
            </a:r>
            <a:r>
              <a:rPr sz="2400" dirty="0">
                <a:latin typeface="Segoe UI"/>
                <a:cs typeface="Segoe UI"/>
              </a:rPr>
              <a:t>the </a:t>
            </a:r>
            <a:r>
              <a:rPr sz="2400" spc="-5" dirty="0">
                <a:latin typeface="Segoe UI"/>
                <a:cs typeface="Segoe UI"/>
              </a:rPr>
              <a:t>Social  Drivers </a:t>
            </a:r>
            <a:r>
              <a:rPr sz="2400" spc="-25" dirty="0">
                <a:latin typeface="Segoe UI"/>
                <a:cs typeface="Segoe UI"/>
              </a:rPr>
              <a:t>of</a:t>
            </a:r>
            <a:r>
              <a:rPr sz="2400" spc="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Health.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453" y="433578"/>
            <a:ext cx="35642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Course</a:t>
            </a:r>
            <a:r>
              <a:rPr spc="-30" dirty="0"/>
              <a:t> </a:t>
            </a:r>
            <a:r>
              <a:rPr spc="-10" dirty="0"/>
              <a:t>Outline</a:t>
            </a:r>
          </a:p>
        </p:txBody>
      </p:sp>
      <p:sp>
        <p:nvSpPr>
          <p:cNvPr id="4" name="object 4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0728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8244" y="0"/>
            <a:ext cx="2650235" cy="6854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51623" y="595375"/>
            <a:ext cx="4088765" cy="1732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10" dirty="0"/>
              <a:t>Population  </a:t>
            </a:r>
            <a:r>
              <a:rPr spc="-5" dirty="0"/>
              <a:t>Specific Social  Drivers of</a:t>
            </a:r>
            <a:r>
              <a:rPr spc="-70" dirty="0"/>
              <a:t> </a:t>
            </a:r>
            <a:r>
              <a:rPr spc="-10" dirty="0"/>
              <a:t>Health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51623" y="2557729"/>
            <a:ext cx="4666615" cy="16046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latin typeface="Segoe UI"/>
                <a:cs typeface="Segoe UI"/>
              </a:rPr>
              <a:t>Health equity recognizes that  not everyone has the same  opportunity to attain the best  health outcomes.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28288" y="0"/>
            <a:ext cx="2648712" cy="6854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9778" rIns="0" bIns="0" rtlCol="0">
            <a:spAutoFit/>
          </a:bodyPr>
          <a:lstStyle/>
          <a:p>
            <a:pPr marL="5962015" marR="5080">
              <a:lnSpc>
                <a:spcPts val="4320"/>
              </a:lnSpc>
              <a:spcBef>
                <a:spcPts val="640"/>
              </a:spcBef>
            </a:pPr>
            <a:r>
              <a:rPr spc="-10" dirty="0"/>
              <a:t>Population </a:t>
            </a:r>
            <a:r>
              <a:rPr spc="-5" dirty="0"/>
              <a:t>Specific:  Rural</a:t>
            </a:r>
            <a:r>
              <a:rPr spc="-10" dirty="0"/>
              <a:t> </a:t>
            </a:r>
            <a:r>
              <a:rPr spc="-5" dirty="0"/>
              <a:t>Health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56629" y="2715513"/>
            <a:ext cx="4658360" cy="1988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Segoe UI"/>
                <a:cs typeface="Segoe UI"/>
              </a:rPr>
              <a:t>Even </a:t>
            </a:r>
            <a:r>
              <a:rPr sz="2800" spc="-10" dirty="0">
                <a:latin typeface="Segoe UI"/>
                <a:cs typeface="Segoe UI"/>
              </a:rPr>
              <a:t>while </a:t>
            </a:r>
            <a:r>
              <a:rPr sz="2800" spc="-5" dirty="0">
                <a:latin typeface="Segoe UI"/>
                <a:cs typeface="Segoe UI"/>
              </a:rPr>
              <a:t>working and </a:t>
            </a:r>
            <a:r>
              <a:rPr sz="2800" spc="-10" dirty="0">
                <a:latin typeface="Segoe UI"/>
                <a:cs typeface="Segoe UI"/>
              </a:rPr>
              <a:t>living  </a:t>
            </a:r>
            <a:r>
              <a:rPr sz="2800" spc="-5" dirty="0">
                <a:latin typeface="Segoe UI"/>
                <a:cs typeface="Segoe UI"/>
              </a:rPr>
              <a:t>in rural areas has numerous  benefits, rural communities  </a:t>
            </a:r>
            <a:r>
              <a:rPr sz="2800" spc="-10" dirty="0">
                <a:latin typeface="Segoe UI"/>
                <a:cs typeface="Segoe UI"/>
              </a:rPr>
              <a:t>still </a:t>
            </a:r>
            <a:r>
              <a:rPr sz="2800" spc="-5" dirty="0">
                <a:latin typeface="Segoe UI"/>
                <a:cs typeface="Segoe UI"/>
              </a:rPr>
              <a:t>face </a:t>
            </a:r>
            <a:r>
              <a:rPr sz="2800" spc="-10" dirty="0">
                <a:latin typeface="Segoe UI"/>
                <a:cs typeface="Segoe UI"/>
              </a:rPr>
              <a:t>significant </a:t>
            </a:r>
            <a:r>
              <a:rPr sz="2800" spc="-5" dirty="0">
                <a:latin typeface="Segoe UI"/>
                <a:cs typeface="Segoe UI"/>
              </a:rPr>
              <a:t>health  disparities.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12647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3488" y="10667"/>
            <a:ext cx="2926079" cy="6847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06109" y="430529"/>
            <a:ext cx="4773930" cy="2280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spc="-10" dirty="0"/>
              <a:t>Population </a:t>
            </a:r>
            <a:r>
              <a:rPr spc="-5" dirty="0"/>
              <a:t>Specific:  </a:t>
            </a:r>
            <a:r>
              <a:rPr spc="-10" dirty="0"/>
              <a:t>American  </a:t>
            </a:r>
            <a:r>
              <a:rPr spc="-5" dirty="0"/>
              <a:t>Indian/Alaska  </a:t>
            </a:r>
            <a:r>
              <a:rPr spc="-10" dirty="0"/>
              <a:t>Natives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24980" y="2830194"/>
            <a:ext cx="4348480" cy="1604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10" dirty="0">
                <a:latin typeface="Segoe UI"/>
                <a:cs typeface="Segoe UI"/>
              </a:rPr>
              <a:t>American Indian/Alaska  Natives </a:t>
            </a:r>
            <a:r>
              <a:rPr sz="2800" dirty="0">
                <a:latin typeface="Segoe UI"/>
                <a:cs typeface="Segoe UI"/>
              </a:rPr>
              <a:t>are </a:t>
            </a:r>
            <a:r>
              <a:rPr sz="2800" spc="-5" dirty="0">
                <a:latin typeface="Segoe UI"/>
                <a:cs typeface="Segoe UI"/>
              </a:rPr>
              <a:t>diverse in terms  of </a:t>
            </a:r>
            <a:r>
              <a:rPr sz="2800" spc="-10" dirty="0">
                <a:latin typeface="Segoe UI"/>
                <a:cs typeface="Segoe UI"/>
              </a:rPr>
              <a:t>history, </a:t>
            </a:r>
            <a:r>
              <a:rPr sz="2800" spc="-5" dirty="0">
                <a:latin typeface="Segoe UI"/>
                <a:cs typeface="Segoe UI"/>
              </a:rPr>
              <a:t>culture, disease  and nutritional health.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3488" y="0"/>
            <a:ext cx="2648712" cy="6845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1575" y="2725292"/>
            <a:ext cx="4660900" cy="23723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10" dirty="0">
                <a:latin typeface="Segoe UI"/>
                <a:cs typeface="Segoe UI"/>
              </a:rPr>
              <a:t>Racial </a:t>
            </a:r>
            <a:r>
              <a:rPr sz="2800" spc="-5" dirty="0">
                <a:latin typeface="Segoe UI"/>
                <a:cs typeface="Segoe UI"/>
              </a:rPr>
              <a:t>and ethnic </a:t>
            </a:r>
            <a:r>
              <a:rPr sz="2800" spc="-10" dirty="0">
                <a:latin typeface="Segoe UI"/>
                <a:cs typeface="Segoe UI"/>
              </a:rPr>
              <a:t>minorities’  </a:t>
            </a:r>
            <a:r>
              <a:rPr sz="2800" spc="-5" dirty="0">
                <a:latin typeface="Segoe UI"/>
                <a:cs typeface="Segoe UI"/>
              </a:rPr>
              <a:t>Social </a:t>
            </a:r>
            <a:r>
              <a:rPr sz="2800" spc="-10" dirty="0">
                <a:latin typeface="Segoe UI"/>
                <a:cs typeface="Segoe UI"/>
              </a:rPr>
              <a:t>Drivers </a:t>
            </a:r>
            <a:r>
              <a:rPr sz="2800" spc="-5" dirty="0">
                <a:latin typeface="Segoe UI"/>
                <a:cs typeface="Segoe UI"/>
              </a:rPr>
              <a:t>are significantly  impacted by both structural  and </a:t>
            </a:r>
            <a:r>
              <a:rPr sz="2800" spc="-10" dirty="0">
                <a:latin typeface="Segoe UI"/>
                <a:cs typeface="Segoe UI"/>
              </a:rPr>
              <a:t>individual discrimination,  </a:t>
            </a:r>
            <a:r>
              <a:rPr sz="2800" spc="-5" dirty="0">
                <a:latin typeface="Segoe UI"/>
                <a:cs typeface="Segoe UI"/>
              </a:rPr>
              <a:t>according to Healthy </a:t>
            </a:r>
            <a:r>
              <a:rPr sz="2800" spc="-10" dirty="0">
                <a:latin typeface="Segoe UI"/>
                <a:cs typeface="Segoe UI"/>
              </a:rPr>
              <a:t>People  </a:t>
            </a:r>
            <a:r>
              <a:rPr sz="2800" spc="-5" dirty="0">
                <a:latin typeface="Segoe UI"/>
                <a:cs typeface="Segoe UI"/>
              </a:rPr>
              <a:t>2030.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51575" y="618820"/>
            <a:ext cx="4777740" cy="18395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55"/>
              </a:spcBef>
            </a:pPr>
            <a:r>
              <a:rPr spc="-5" dirty="0"/>
              <a:t>Population Specific:  Other Minority  Populations</a:t>
            </a: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90"/>
            <a:ext cx="5300471" cy="6845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9396" y="0"/>
            <a:ext cx="2648712" cy="6845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5375" y="165303"/>
            <a:ext cx="4528820" cy="22815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spc="-5" dirty="0"/>
              <a:t>Population  Specific: </a:t>
            </a:r>
            <a:r>
              <a:rPr spc="-10" dirty="0"/>
              <a:t>Limited  English </a:t>
            </a:r>
            <a:r>
              <a:rPr spc="-5" dirty="0"/>
              <a:t>Proficiency  Populations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5375" y="2504693"/>
            <a:ext cx="5660390" cy="1988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Segoe UI"/>
                <a:cs typeface="Segoe UI"/>
              </a:rPr>
              <a:t>Communication between a patient  and a </a:t>
            </a:r>
            <a:r>
              <a:rPr sz="2800" spc="-10" dirty="0">
                <a:latin typeface="Segoe UI"/>
                <a:cs typeface="Segoe UI"/>
              </a:rPr>
              <a:t>medical </a:t>
            </a:r>
            <a:r>
              <a:rPr sz="2800" spc="-5" dirty="0">
                <a:latin typeface="Segoe UI"/>
                <a:cs typeface="Segoe UI"/>
              </a:rPr>
              <a:t>professional is critical  for managing health concerns,  particularly </a:t>
            </a:r>
            <a:r>
              <a:rPr sz="2800" dirty="0">
                <a:latin typeface="Segoe UI"/>
                <a:cs typeface="Segoe UI"/>
              </a:rPr>
              <a:t>for </a:t>
            </a:r>
            <a:r>
              <a:rPr sz="2800" spc="-5" dirty="0">
                <a:latin typeface="Segoe UI"/>
                <a:cs typeface="Segoe UI"/>
              </a:rPr>
              <a:t>patients with chronic  conditions.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6483"/>
            <a:ext cx="5260975" cy="5271770"/>
          </a:xfrm>
          <a:custGeom>
            <a:avLst/>
            <a:gdLst/>
            <a:ahLst/>
            <a:cxnLst/>
            <a:rect l="l" t="t" r="r" b="b"/>
            <a:pathLst>
              <a:path w="5260975" h="5271770">
                <a:moveTo>
                  <a:pt x="0" y="5271516"/>
                </a:moveTo>
                <a:lnTo>
                  <a:pt x="5260848" y="5271516"/>
                </a:lnTo>
                <a:lnTo>
                  <a:pt x="5260848" y="0"/>
                </a:lnTo>
                <a:lnTo>
                  <a:pt x="0" y="0"/>
                </a:lnTo>
                <a:lnTo>
                  <a:pt x="0" y="5271516"/>
                </a:lnTo>
                <a:close/>
              </a:path>
            </a:pathLst>
          </a:custGeom>
          <a:solidFill>
            <a:srgbClr val="037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37452" y="2112261"/>
            <a:ext cx="4229100" cy="2843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5"/>
              </a:spcBef>
            </a:pPr>
            <a:r>
              <a:rPr sz="2800" spc="-5" dirty="0">
                <a:latin typeface="Segoe UI"/>
                <a:cs typeface="Segoe UI"/>
              </a:rPr>
              <a:t>Social Drivers framework  have been </a:t>
            </a:r>
            <a:r>
              <a:rPr sz="2800" spc="-10" dirty="0">
                <a:latin typeface="Segoe UI"/>
                <a:cs typeface="Segoe UI"/>
              </a:rPr>
              <a:t>established </a:t>
            </a:r>
            <a:r>
              <a:rPr sz="2800" spc="-15" dirty="0">
                <a:latin typeface="Segoe UI"/>
                <a:cs typeface="Segoe UI"/>
              </a:rPr>
              <a:t>to  </a:t>
            </a:r>
            <a:r>
              <a:rPr sz="2800" spc="-5" dirty="0">
                <a:latin typeface="Segoe UI"/>
                <a:cs typeface="Segoe UI"/>
              </a:rPr>
              <a:t>assist communities, health  </a:t>
            </a:r>
            <a:r>
              <a:rPr sz="2800" spc="-10" dirty="0">
                <a:latin typeface="Segoe UI"/>
                <a:cs typeface="Segoe UI"/>
              </a:rPr>
              <a:t>professionals </a:t>
            </a:r>
            <a:r>
              <a:rPr sz="2800" spc="-5" dirty="0">
                <a:latin typeface="Segoe UI"/>
                <a:cs typeface="Segoe UI"/>
              </a:rPr>
              <a:t>and </a:t>
            </a:r>
            <a:r>
              <a:rPr sz="2800" dirty="0">
                <a:latin typeface="Segoe UI"/>
                <a:cs typeface="Segoe UI"/>
              </a:rPr>
              <a:t>others</a:t>
            </a:r>
            <a:r>
              <a:rPr sz="2800" spc="-4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in  addressing various </a:t>
            </a:r>
            <a:r>
              <a:rPr sz="2800" spc="-5" dirty="0">
                <a:latin typeface="Segoe UI"/>
                <a:cs typeface="Segoe UI"/>
              </a:rPr>
              <a:t>health-  </a:t>
            </a:r>
            <a:r>
              <a:rPr sz="2800" spc="-10" dirty="0">
                <a:latin typeface="Segoe UI"/>
                <a:cs typeface="Segoe UI"/>
              </a:rPr>
              <a:t>related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problems.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276" y="155457"/>
            <a:ext cx="10796905" cy="133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pc="-5" dirty="0"/>
              <a:t>Existing </a:t>
            </a:r>
            <a:r>
              <a:rPr spc="-10" dirty="0"/>
              <a:t>Framework </a:t>
            </a:r>
            <a:r>
              <a:rPr spc="-5" dirty="0"/>
              <a:t>to </a:t>
            </a:r>
            <a:r>
              <a:rPr spc="-10" dirty="0"/>
              <a:t>Address </a:t>
            </a:r>
            <a:r>
              <a:rPr dirty="0"/>
              <a:t>Social </a:t>
            </a:r>
            <a:r>
              <a:rPr spc="-10" dirty="0"/>
              <a:t>Drivers  </a:t>
            </a:r>
            <a:r>
              <a:rPr spc="-30" dirty="0"/>
              <a:t>of</a:t>
            </a:r>
            <a:r>
              <a:rPr spc="-10" dirty="0"/>
              <a:t> </a:t>
            </a:r>
            <a:r>
              <a:rPr spc="-5" dirty="0"/>
              <a:t>Health</a:t>
            </a:r>
          </a:p>
        </p:txBody>
      </p:sp>
      <p:sp>
        <p:nvSpPr>
          <p:cNvPr id="7" name="object 7"/>
          <p:cNvSpPr/>
          <p:nvPr/>
        </p:nvSpPr>
        <p:spPr>
          <a:xfrm>
            <a:off x="304800" y="2318004"/>
            <a:ext cx="5672328" cy="3787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6483"/>
            <a:ext cx="5260975" cy="5271770"/>
          </a:xfrm>
          <a:custGeom>
            <a:avLst/>
            <a:gdLst/>
            <a:ahLst/>
            <a:cxnLst/>
            <a:rect l="l" t="t" r="r" b="b"/>
            <a:pathLst>
              <a:path w="5260975" h="5271770">
                <a:moveTo>
                  <a:pt x="0" y="5271516"/>
                </a:moveTo>
                <a:lnTo>
                  <a:pt x="5260848" y="5271516"/>
                </a:lnTo>
                <a:lnTo>
                  <a:pt x="5260848" y="0"/>
                </a:lnTo>
                <a:lnTo>
                  <a:pt x="0" y="0"/>
                </a:lnTo>
                <a:lnTo>
                  <a:pt x="0" y="5271516"/>
                </a:lnTo>
                <a:close/>
              </a:path>
            </a:pathLst>
          </a:custGeom>
          <a:solidFill>
            <a:srgbClr val="037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49010" marR="351155">
              <a:lnSpc>
                <a:spcPct val="100000"/>
              </a:lnSpc>
              <a:spcBef>
                <a:spcPts val="105"/>
              </a:spcBef>
            </a:pPr>
            <a:r>
              <a:rPr dirty="0"/>
              <a:t>Healthy </a:t>
            </a:r>
            <a:r>
              <a:rPr spc="-15" dirty="0"/>
              <a:t>People </a:t>
            </a:r>
            <a:r>
              <a:rPr dirty="0"/>
              <a:t>2030</a:t>
            </a:r>
            <a:r>
              <a:rPr spc="-65" dirty="0"/>
              <a:t> </a:t>
            </a:r>
            <a:r>
              <a:rPr spc="-5" dirty="0"/>
              <a:t>Framework  Pillars:</a:t>
            </a:r>
          </a:p>
          <a:p>
            <a:pPr marL="656399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564630" algn="l"/>
                <a:tab pos="6565265" algn="l"/>
              </a:tabLst>
            </a:pP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Stability</a:t>
            </a:r>
          </a:p>
          <a:p>
            <a:pPr marL="656399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564630" algn="l"/>
                <a:tab pos="6565265" algn="l"/>
              </a:tabLst>
            </a:pPr>
            <a:r>
              <a:rPr dirty="0"/>
              <a:t>Education </a:t>
            </a:r>
            <a:r>
              <a:rPr spc="-5" dirty="0"/>
              <a:t>Access and</a:t>
            </a:r>
            <a:r>
              <a:rPr spc="-80" dirty="0"/>
              <a:t> </a:t>
            </a:r>
            <a:r>
              <a:rPr dirty="0"/>
              <a:t>Quality</a:t>
            </a:r>
          </a:p>
          <a:p>
            <a:pPr marL="656399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564630" algn="l"/>
                <a:tab pos="6565265" algn="l"/>
              </a:tabLst>
            </a:pPr>
            <a:r>
              <a:rPr dirty="0"/>
              <a:t>Health </a:t>
            </a:r>
            <a:r>
              <a:rPr spc="-15" dirty="0"/>
              <a:t>Care </a:t>
            </a:r>
            <a:r>
              <a:rPr spc="-5" dirty="0"/>
              <a:t>Access and</a:t>
            </a:r>
            <a:r>
              <a:rPr spc="-30" dirty="0"/>
              <a:t> </a:t>
            </a:r>
            <a:r>
              <a:rPr dirty="0"/>
              <a:t>Quality</a:t>
            </a:r>
          </a:p>
          <a:p>
            <a:pPr marL="6563995" marR="100393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564630" algn="l"/>
                <a:tab pos="6565265" algn="l"/>
              </a:tabLst>
            </a:pPr>
            <a:r>
              <a:rPr dirty="0"/>
              <a:t>Neighborhood and</a:t>
            </a:r>
            <a:r>
              <a:rPr spc="-110" dirty="0"/>
              <a:t> </a:t>
            </a:r>
            <a:r>
              <a:rPr spc="-5" dirty="0"/>
              <a:t>Built  Environment</a:t>
            </a:r>
          </a:p>
          <a:p>
            <a:pPr marL="6563995" indent="-51562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6564630" algn="l"/>
                <a:tab pos="6565265" algn="l"/>
              </a:tabLst>
            </a:pPr>
            <a:r>
              <a:rPr spc="-5" dirty="0"/>
              <a:t>Social and Community</a:t>
            </a:r>
            <a:r>
              <a:rPr spc="-60" dirty="0"/>
              <a:t> </a:t>
            </a:r>
            <a:r>
              <a:rPr spc="-5" dirty="0"/>
              <a:t>Context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6516" y="441452"/>
            <a:ext cx="7781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Healthy </a:t>
            </a:r>
            <a:r>
              <a:rPr spc="-5" dirty="0"/>
              <a:t>People 2030</a:t>
            </a:r>
            <a:r>
              <a:rPr spc="-15" dirty="0"/>
              <a:t> </a:t>
            </a:r>
            <a:r>
              <a:rPr spc="-10" dirty="0"/>
              <a:t>Framework</a:t>
            </a:r>
          </a:p>
        </p:txBody>
      </p:sp>
      <p:sp>
        <p:nvSpPr>
          <p:cNvPr id="7" name="object 7"/>
          <p:cNvSpPr/>
          <p:nvPr/>
        </p:nvSpPr>
        <p:spPr>
          <a:xfrm>
            <a:off x="344424" y="2162555"/>
            <a:ext cx="5801867" cy="3867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58685" y="6638950"/>
            <a:ext cx="51606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Graphic: (Healthy People 2030: HHS Prioritizes </a:t>
            </a:r>
            <a:r>
              <a:rPr sz="1000" spc="-10" dirty="0">
                <a:latin typeface="Calibri"/>
                <a:cs typeface="Calibri"/>
              </a:rPr>
              <a:t>Socioeconomic </a:t>
            </a:r>
            <a:r>
              <a:rPr sz="1000" spc="-5" dirty="0">
                <a:latin typeface="Calibri"/>
                <a:cs typeface="Calibri"/>
              </a:rPr>
              <a:t>Disparities, Overall Well-Being,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2020)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37291" y="5503316"/>
            <a:ext cx="487362" cy="487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6483"/>
            <a:ext cx="5260975" cy="5271770"/>
          </a:xfrm>
          <a:custGeom>
            <a:avLst/>
            <a:gdLst/>
            <a:ahLst/>
            <a:cxnLst/>
            <a:rect l="l" t="t" r="r" b="b"/>
            <a:pathLst>
              <a:path w="5260975" h="5271770">
                <a:moveTo>
                  <a:pt x="0" y="5271516"/>
                </a:moveTo>
                <a:lnTo>
                  <a:pt x="5260848" y="5271516"/>
                </a:lnTo>
                <a:lnTo>
                  <a:pt x="5260848" y="0"/>
                </a:lnTo>
                <a:lnTo>
                  <a:pt x="0" y="0"/>
                </a:lnTo>
                <a:lnTo>
                  <a:pt x="0" y="5271516"/>
                </a:lnTo>
                <a:close/>
              </a:path>
            </a:pathLst>
          </a:custGeom>
          <a:solidFill>
            <a:srgbClr val="037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8909" y="453009"/>
            <a:ext cx="10451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Center </a:t>
            </a:r>
            <a:r>
              <a:rPr spc="-5" dirty="0"/>
              <a:t>of Disease Control </a:t>
            </a:r>
            <a:r>
              <a:rPr spc="-10" dirty="0"/>
              <a:t>(CDC)</a:t>
            </a:r>
            <a:r>
              <a:rPr spc="65" dirty="0"/>
              <a:t> </a:t>
            </a:r>
            <a:r>
              <a:rPr spc="-5" dirty="0"/>
              <a:t>Framework</a:t>
            </a:r>
          </a:p>
        </p:txBody>
      </p:sp>
      <p:sp>
        <p:nvSpPr>
          <p:cNvPr id="6" name="object 6"/>
          <p:cNvSpPr/>
          <p:nvPr/>
        </p:nvSpPr>
        <p:spPr>
          <a:xfrm>
            <a:off x="344424" y="2054351"/>
            <a:ext cx="6013703" cy="428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21467" y="6481673"/>
            <a:ext cx="10941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Graphic: </a:t>
            </a:r>
            <a:r>
              <a:rPr sz="1000" spc="-10" dirty="0">
                <a:latin typeface="Calibri"/>
                <a:cs typeface="Calibri"/>
              </a:rPr>
              <a:t>(CDC,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2023)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8854" y="2141985"/>
            <a:ext cx="5335905" cy="361061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600" spc="-5" dirty="0">
                <a:latin typeface="Segoe UI"/>
                <a:cs typeface="Segoe UI"/>
              </a:rPr>
              <a:t>CDC </a:t>
            </a:r>
            <a:r>
              <a:rPr sz="2600" dirty="0">
                <a:latin typeface="Segoe UI"/>
                <a:cs typeface="Segoe UI"/>
              </a:rPr>
              <a:t>Framework </a:t>
            </a:r>
            <a:r>
              <a:rPr sz="2600" spc="-5" dirty="0">
                <a:latin typeface="Segoe UI"/>
                <a:cs typeface="Segoe UI"/>
              </a:rPr>
              <a:t>Pillars:</a:t>
            </a:r>
            <a:endParaRPr sz="2600">
              <a:latin typeface="Segoe UI"/>
              <a:cs typeface="Segoe UI"/>
            </a:endParaRPr>
          </a:p>
          <a:p>
            <a:pPr marL="527685" indent="-515620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Segoe UI"/>
                <a:cs typeface="Segoe UI"/>
              </a:rPr>
              <a:t>Data </a:t>
            </a:r>
            <a:r>
              <a:rPr sz="2600" dirty="0">
                <a:latin typeface="Segoe UI"/>
                <a:cs typeface="Segoe UI"/>
              </a:rPr>
              <a:t>and</a:t>
            </a:r>
            <a:r>
              <a:rPr sz="2600" spc="-20" dirty="0">
                <a:latin typeface="Segoe UI"/>
                <a:cs typeface="Segoe UI"/>
              </a:rPr>
              <a:t> </a:t>
            </a:r>
            <a:r>
              <a:rPr sz="2600" spc="5" dirty="0">
                <a:latin typeface="Segoe UI"/>
                <a:cs typeface="Segoe UI"/>
              </a:rPr>
              <a:t>Surveillance</a:t>
            </a:r>
            <a:endParaRPr sz="2600">
              <a:latin typeface="Segoe UI"/>
              <a:cs typeface="Segoe UI"/>
            </a:endParaRPr>
          </a:p>
          <a:p>
            <a:pPr marL="527685" indent="-515620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Segoe UI"/>
                <a:cs typeface="Segoe UI"/>
              </a:rPr>
              <a:t>Evaluation </a:t>
            </a:r>
            <a:r>
              <a:rPr sz="2600" dirty="0">
                <a:latin typeface="Segoe UI"/>
                <a:cs typeface="Segoe UI"/>
              </a:rPr>
              <a:t>and Evidence</a:t>
            </a:r>
            <a:r>
              <a:rPr sz="2600" spc="-9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Building</a:t>
            </a:r>
            <a:endParaRPr sz="2600">
              <a:latin typeface="Segoe UI"/>
              <a:cs typeface="Segoe UI"/>
            </a:endParaRPr>
          </a:p>
          <a:p>
            <a:pPr marL="527685" indent="-515620">
              <a:lnSpc>
                <a:spcPct val="100000"/>
              </a:lnSpc>
              <a:spcBef>
                <a:spcPts val="9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latin typeface="Segoe UI"/>
                <a:cs typeface="Segoe UI"/>
              </a:rPr>
              <a:t>Partnerships and</a:t>
            </a:r>
            <a:r>
              <a:rPr sz="2600" spc="-8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Collaboration</a:t>
            </a:r>
            <a:endParaRPr sz="2600">
              <a:latin typeface="Segoe UI"/>
              <a:cs typeface="Segoe UI"/>
            </a:endParaRPr>
          </a:p>
          <a:p>
            <a:pPr marL="527685" indent="-515620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Segoe UI"/>
                <a:cs typeface="Segoe UI"/>
              </a:rPr>
              <a:t>Community</a:t>
            </a:r>
            <a:r>
              <a:rPr sz="2600" spc="-3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Engagement</a:t>
            </a:r>
            <a:endParaRPr sz="2600">
              <a:latin typeface="Segoe UI"/>
              <a:cs typeface="Segoe UI"/>
            </a:endParaRPr>
          </a:p>
          <a:p>
            <a:pPr marL="527685" indent="-515620">
              <a:lnSpc>
                <a:spcPct val="100000"/>
              </a:lnSpc>
              <a:spcBef>
                <a:spcPts val="9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Segoe UI"/>
                <a:cs typeface="Segoe UI"/>
              </a:rPr>
              <a:t>Infrastructure </a:t>
            </a:r>
            <a:r>
              <a:rPr sz="2600" dirty="0">
                <a:latin typeface="Segoe UI"/>
                <a:cs typeface="Segoe UI"/>
              </a:rPr>
              <a:t>and</a:t>
            </a:r>
            <a:r>
              <a:rPr sz="2600" spc="-30" dirty="0">
                <a:latin typeface="Segoe UI"/>
                <a:cs typeface="Segoe UI"/>
              </a:rPr>
              <a:t> </a:t>
            </a:r>
            <a:r>
              <a:rPr sz="2600" spc="-10" dirty="0">
                <a:latin typeface="Segoe UI"/>
                <a:cs typeface="Segoe UI"/>
              </a:rPr>
              <a:t>Capacity</a:t>
            </a:r>
            <a:endParaRPr sz="2600">
              <a:latin typeface="Segoe UI"/>
              <a:cs typeface="Segoe UI"/>
            </a:endParaRPr>
          </a:p>
          <a:p>
            <a:pPr marL="527685" indent="-515620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15" dirty="0">
                <a:latin typeface="Segoe UI"/>
                <a:cs typeface="Segoe UI"/>
              </a:rPr>
              <a:t>Policy </a:t>
            </a:r>
            <a:r>
              <a:rPr sz="2600" dirty="0">
                <a:latin typeface="Segoe UI"/>
                <a:cs typeface="Segoe UI"/>
              </a:rPr>
              <a:t>and</a:t>
            </a:r>
            <a:r>
              <a:rPr sz="2600" spc="-4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Law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6483"/>
            <a:ext cx="5260975" cy="5271770"/>
          </a:xfrm>
          <a:custGeom>
            <a:avLst/>
            <a:gdLst/>
            <a:ahLst/>
            <a:cxnLst/>
            <a:rect l="l" t="t" r="r" b="b"/>
            <a:pathLst>
              <a:path w="5260975" h="5271770">
                <a:moveTo>
                  <a:pt x="0" y="5271516"/>
                </a:moveTo>
                <a:lnTo>
                  <a:pt x="5260848" y="5271516"/>
                </a:lnTo>
                <a:lnTo>
                  <a:pt x="5260848" y="0"/>
                </a:lnTo>
                <a:lnTo>
                  <a:pt x="0" y="0"/>
                </a:lnTo>
                <a:lnTo>
                  <a:pt x="0" y="5271516"/>
                </a:lnTo>
                <a:close/>
              </a:path>
            </a:pathLst>
          </a:custGeom>
          <a:solidFill>
            <a:srgbClr val="037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0453" y="453009"/>
            <a:ext cx="11094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World </a:t>
            </a:r>
            <a:r>
              <a:rPr spc="-10" dirty="0"/>
              <a:t>Health </a:t>
            </a:r>
            <a:r>
              <a:rPr spc="-5" dirty="0"/>
              <a:t>Organization (WHO)</a:t>
            </a:r>
            <a:r>
              <a:rPr spc="-30" dirty="0"/>
              <a:t> </a:t>
            </a:r>
            <a:r>
              <a:rPr spc="-5" dirty="0"/>
              <a:t>Framework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21467" y="6481673"/>
            <a:ext cx="11563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Graphic: </a:t>
            </a:r>
            <a:r>
              <a:rPr sz="1000" spc="-10" dirty="0">
                <a:latin typeface="Calibri"/>
                <a:cs typeface="Calibri"/>
              </a:rPr>
              <a:t>(WHO,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2023)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3983" y="1972055"/>
            <a:ext cx="5245608" cy="421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78854" y="2149862"/>
            <a:ext cx="4926965" cy="310134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600" dirty="0">
                <a:latin typeface="Segoe UI"/>
                <a:cs typeface="Segoe UI"/>
              </a:rPr>
              <a:t>WHO </a:t>
            </a:r>
            <a:r>
              <a:rPr sz="2600" spc="-5" dirty="0">
                <a:latin typeface="Segoe UI"/>
                <a:cs typeface="Segoe UI"/>
              </a:rPr>
              <a:t>Framework</a:t>
            </a:r>
            <a:r>
              <a:rPr sz="2600" spc="-15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Pillars:</a:t>
            </a:r>
            <a:endParaRPr sz="2600">
              <a:latin typeface="Segoe UI"/>
              <a:cs typeface="Segoe UI"/>
            </a:endParaRPr>
          </a:p>
          <a:p>
            <a:pPr marL="527685" indent="-515620">
              <a:lnSpc>
                <a:spcPct val="100000"/>
              </a:lnSpc>
              <a:spcBef>
                <a:spcPts val="9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Segoe UI"/>
                <a:cs typeface="Segoe UI"/>
              </a:rPr>
              <a:t>Improve </a:t>
            </a:r>
            <a:r>
              <a:rPr sz="2800" spc="-5" dirty="0">
                <a:latin typeface="Segoe UI"/>
                <a:cs typeface="Segoe UI"/>
              </a:rPr>
              <a:t>Living</a:t>
            </a:r>
            <a:r>
              <a:rPr sz="2800" spc="-3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Conditions</a:t>
            </a:r>
            <a:endParaRPr sz="2800">
              <a:latin typeface="Segoe UI"/>
              <a:cs typeface="Segoe UI"/>
            </a:endParaRPr>
          </a:p>
          <a:p>
            <a:pPr marL="527685" marR="5080" indent="-515620">
              <a:lnSpc>
                <a:spcPct val="11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Segoe UI"/>
                <a:cs typeface="Segoe UI"/>
              </a:rPr>
              <a:t>Address </a:t>
            </a:r>
            <a:r>
              <a:rPr sz="2800" spc="-10" dirty="0">
                <a:latin typeface="Segoe UI"/>
                <a:cs typeface="Segoe UI"/>
              </a:rPr>
              <a:t>Inequities </a:t>
            </a:r>
            <a:r>
              <a:rPr sz="2800" spc="-25" dirty="0">
                <a:latin typeface="Segoe UI"/>
                <a:cs typeface="Segoe UI"/>
              </a:rPr>
              <a:t>of </a:t>
            </a:r>
            <a:r>
              <a:rPr sz="2800" spc="-65" dirty="0">
                <a:latin typeface="Segoe UI"/>
                <a:cs typeface="Segoe UI"/>
              </a:rPr>
              <a:t>Power,  </a:t>
            </a:r>
            <a:r>
              <a:rPr sz="2800" spc="-5" dirty="0">
                <a:latin typeface="Segoe UI"/>
                <a:cs typeface="Segoe UI"/>
              </a:rPr>
              <a:t>Money and</a:t>
            </a:r>
            <a:r>
              <a:rPr sz="2800" spc="-15" dirty="0">
                <a:latin typeface="Segoe UI"/>
                <a:cs typeface="Segoe UI"/>
              </a:rPr>
              <a:t> Resources</a:t>
            </a:r>
            <a:endParaRPr sz="2800">
              <a:latin typeface="Segoe UI"/>
              <a:cs typeface="Segoe UI"/>
            </a:endParaRPr>
          </a:p>
          <a:p>
            <a:pPr marL="527685" marR="434340" indent="-515620">
              <a:lnSpc>
                <a:spcPct val="110000"/>
              </a:lnSpc>
              <a:spcBef>
                <a:spcPts val="6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Segoe UI"/>
                <a:cs typeface="Segoe UI"/>
              </a:rPr>
              <a:t>Measure </a:t>
            </a:r>
            <a:r>
              <a:rPr sz="2800" spc="-5" dirty="0">
                <a:latin typeface="Segoe UI"/>
                <a:cs typeface="Segoe UI"/>
              </a:rPr>
              <a:t>and Understand  </a:t>
            </a:r>
            <a:r>
              <a:rPr sz="2800" spc="-10" dirty="0">
                <a:latin typeface="Segoe UI"/>
                <a:cs typeface="Segoe UI"/>
              </a:rPr>
              <a:t>Impact </a:t>
            </a:r>
            <a:r>
              <a:rPr sz="2800" spc="-25" dirty="0">
                <a:latin typeface="Segoe UI"/>
                <a:cs typeface="Segoe UI"/>
              </a:rPr>
              <a:t>of</a:t>
            </a:r>
            <a:r>
              <a:rPr sz="2800" spc="-3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Action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453" y="1385248"/>
            <a:ext cx="11077575" cy="46761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200" spc="-70" dirty="0">
                <a:latin typeface="Segoe UI"/>
                <a:cs typeface="Segoe UI"/>
              </a:rPr>
              <a:t>You </a:t>
            </a:r>
            <a:r>
              <a:rPr sz="2200" dirty="0">
                <a:latin typeface="Segoe UI"/>
                <a:cs typeface="Segoe UI"/>
              </a:rPr>
              <a:t>should </a:t>
            </a:r>
            <a:r>
              <a:rPr sz="2200" spc="-5" dirty="0">
                <a:latin typeface="Segoe UI"/>
                <a:cs typeface="Segoe UI"/>
              </a:rPr>
              <a:t>now be able</a:t>
            </a:r>
            <a:r>
              <a:rPr sz="2200" spc="80" dirty="0">
                <a:latin typeface="Segoe UI"/>
                <a:cs typeface="Segoe UI"/>
              </a:rPr>
              <a:t> </a:t>
            </a:r>
            <a:r>
              <a:rPr sz="2200" spc="-10" dirty="0">
                <a:latin typeface="Segoe UI"/>
                <a:cs typeface="Segoe UI"/>
              </a:rPr>
              <a:t>to:</a:t>
            </a:r>
            <a:endParaRPr sz="2200">
              <a:latin typeface="Segoe UI"/>
              <a:cs typeface="Segoe UI"/>
            </a:endParaRPr>
          </a:p>
          <a:p>
            <a:pPr marL="241300" marR="588010" indent="-228600">
              <a:lnSpc>
                <a:spcPts val="3429"/>
              </a:lnSpc>
              <a:spcBef>
                <a:spcPts val="1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Segoe UI"/>
                <a:cs typeface="Segoe UI"/>
              </a:rPr>
              <a:t>Define </a:t>
            </a:r>
            <a:r>
              <a:rPr sz="2200" spc="-5" dirty="0">
                <a:latin typeface="Segoe UI"/>
                <a:cs typeface="Segoe UI"/>
              </a:rPr>
              <a:t>the </a:t>
            </a:r>
            <a:r>
              <a:rPr sz="2200" spc="-10" dirty="0">
                <a:latin typeface="Segoe UI"/>
                <a:cs typeface="Segoe UI"/>
              </a:rPr>
              <a:t>Social </a:t>
            </a:r>
            <a:r>
              <a:rPr sz="2200" spc="-5" dirty="0">
                <a:latin typeface="Segoe UI"/>
                <a:cs typeface="Segoe UI"/>
              </a:rPr>
              <a:t>Drivers </a:t>
            </a:r>
            <a:r>
              <a:rPr sz="2200" spc="-20" dirty="0">
                <a:latin typeface="Segoe UI"/>
                <a:cs typeface="Segoe UI"/>
              </a:rPr>
              <a:t>of </a:t>
            </a:r>
            <a:r>
              <a:rPr sz="2200" spc="-5" dirty="0">
                <a:latin typeface="Segoe UI"/>
                <a:cs typeface="Segoe UI"/>
              </a:rPr>
              <a:t>Health, the types and the ecosystem </a:t>
            </a:r>
            <a:r>
              <a:rPr sz="2200" spc="-25" dirty="0">
                <a:latin typeface="Segoe UI"/>
                <a:cs typeface="Segoe UI"/>
              </a:rPr>
              <a:t>of </a:t>
            </a:r>
            <a:r>
              <a:rPr sz="2200" spc="-10" dirty="0">
                <a:latin typeface="Segoe UI"/>
                <a:cs typeface="Segoe UI"/>
              </a:rPr>
              <a:t>Social </a:t>
            </a:r>
            <a:r>
              <a:rPr sz="2200" spc="-5" dirty="0">
                <a:latin typeface="Segoe UI"/>
                <a:cs typeface="Segoe UI"/>
              </a:rPr>
              <a:t>Drivers </a:t>
            </a:r>
            <a:r>
              <a:rPr sz="2200" spc="-25" dirty="0">
                <a:latin typeface="Segoe UI"/>
                <a:cs typeface="Segoe UI"/>
              </a:rPr>
              <a:t>of  </a:t>
            </a:r>
            <a:r>
              <a:rPr sz="2200" spc="-5" dirty="0">
                <a:latin typeface="Segoe UI"/>
                <a:cs typeface="Segoe UI"/>
              </a:rPr>
              <a:t>Health.</a:t>
            </a:r>
            <a:endParaRPr sz="2200">
              <a:latin typeface="Segoe UI"/>
              <a:cs typeface="Segoe UI"/>
            </a:endParaRPr>
          </a:p>
          <a:p>
            <a:pPr marL="241300" marR="5080" indent="-228600">
              <a:lnSpc>
                <a:spcPct val="13000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Segoe UI"/>
                <a:cs typeface="Segoe UI"/>
              </a:rPr>
              <a:t>Understand the relationship between the </a:t>
            </a:r>
            <a:r>
              <a:rPr sz="2200" spc="-10" dirty="0">
                <a:latin typeface="Segoe UI"/>
                <a:cs typeface="Segoe UI"/>
              </a:rPr>
              <a:t>Social </a:t>
            </a:r>
            <a:r>
              <a:rPr sz="2200" spc="-5" dirty="0">
                <a:latin typeface="Segoe UI"/>
                <a:cs typeface="Segoe UI"/>
              </a:rPr>
              <a:t>Drivers </a:t>
            </a:r>
            <a:r>
              <a:rPr sz="2200" spc="-20" dirty="0">
                <a:latin typeface="Segoe UI"/>
                <a:cs typeface="Segoe UI"/>
              </a:rPr>
              <a:t>of </a:t>
            </a:r>
            <a:r>
              <a:rPr sz="2200" spc="-5" dirty="0">
                <a:latin typeface="Segoe UI"/>
                <a:cs typeface="Segoe UI"/>
              </a:rPr>
              <a:t>Health, Health </a:t>
            </a:r>
            <a:r>
              <a:rPr sz="2200" spc="-10" dirty="0">
                <a:latin typeface="Segoe UI"/>
                <a:cs typeface="Segoe UI"/>
              </a:rPr>
              <a:t>Disparities </a:t>
            </a:r>
            <a:r>
              <a:rPr sz="2200" spc="-5" dirty="0">
                <a:latin typeface="Segoe UI"/>
                <a:cs typeface="Segoe UI"/>
              </a:rPr>
              <a:t>and  Health</a:t>
            </a:r>
            <a:r>
              <a:rPr sz="2200" spc="15" dirty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Inequities.</a:t>
            </a:r>
            <a:endParaRPr sz="22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Segoe UI"/>
                <a:cs typeface="Segoe UI"/>
              </a:rPr>
              <a:t>Define Health-Related </a:t>
            </a:r>
            <a:r>
              <a:rPr sz="2200" spc="-5" dirty="0">
                <a:latin typeface="Segoe UI"/>
                <a:cs typeface="Segoe UI"/>
              </a:rPr>
              <a:t>Social Needs and understand the difference between</a:t>
            </a:r>
            <a:r>
              <a:rPr sz="2200" spc="200" dirty="0">
                <a:latin typeface="Segoe UI"/>
                <a:cs typeface="Segoe UI"/>
              </a:rPr>
              <a:t> </a:t>
            </a:r>
            <a:r>
              <a:rPr sz="2200" dirty="0">
                <a:latin typeface="Segoe UI"/>
                <a:cs typeface="Segoe UI"/>
              </a:rPr>
              <a:t>Health-</a:t>
            </a:r>
            <a:endParaRPr sz="2200">
              <a:latin typeface="Segoe UI"/>
              <a:cs typeface="Segoe UI"/>
            </a:endParaRPr>
          </a:p>
          <a:p>
            <a:pPr marL="241300">
              <a:lnSpc>
                <a:spcPct val="100000"/>
              </a:lnSpc>
              <a:spcBef>
                <a:spcPts val="795"/>
              </a:spcBef>
            </a:pPr>
            <a:r>
              <a:rPr sz="2200" spc="-15" dirty="0">
                <a:latin typeface="Segoe UI"/>
                <a:cs typeface="Segoe UI"/>
              </a:rPr>
              <a:t>Related </a:t>
            </a:r>
            <a:r>
              <a:rPr sz="2200" spc="-10" dirty="0">
                <a:latin typeface="Segoe UI"/>
                <a:cs typeface="Segoe UI"/>
              </a:rPr>
              <a:t>Social </a:t>
            </a:r>
            <a:r>
              <a:rPr sz="2200" spc="-5" dirty="0">
                <a:latin typeface="Segoe UI"/>
                <a:cs typeface="Segoe UI"/>
              </a:rPr>
              <a:t>Needs and the Social Drivers </a:t>
            </a:r>
            <a:r>
              <a:rPr sz="2200" spc="-20" dirty="0">
                <a:latin typeface="Segoe UI"/>
                <a:cs typeface="Segoe UI"/>
              </a:rPr>
              <a:t>of</a:t>
            </a:r>
            <a:r>
              <a:rPr sz="2200" spc="130" dirty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Health.</a:t>
            </a:r>
            <a:endParaRPr sz="22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Segoe UI"/>
                <a:cs typeface="Segoe UI"/>
              </a:rPr>
              <a:t>Describe </a:t>
            </a:r>
            <a:r>
              <a:rPr sz="2200" spc="-10" dirty="0">
                <a:latin typeface="Segoe UI"/>
                <a:cs typeface="Segoe UI"/>
              </a:rPr>
              <a:t>Population-Specific Social </a:t>
            </a:r>
            <a:r>
              <a:rPr sz="2200" spc="-5" dirty="0">
                <a:latin typeface="Segoe UI"/>
                <a:cs typeface="Segoe UI"/>
              </a:rPr>
              <a:t>Drivers </a:t>
            </a:r>
            <a:r>
              <a:rPr sz="2200" spc="-25" dirty="0">
                <a:latin typeface="Segoe UI"/>
                <a:cs typeface="Segoe UI"/>
              </a:rPr>
              <a:t>of</a:t>
            </a:r>
            <a:r>
              <a:rPr sz="2200" spc="65" dirty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Health.</a:t>
            </a:r>
            <a:endParaRPr sz="2200">
              <a:latin typeface="Segoe UI"/>
              <a:cs typeface="Segoe UI"/>
            </a:endParaRPr>
          </a:p>
          <a:p>
            <a:pPr marL="241300" marR="121285" indent="-228600">
              <a:lnSpc>
                <a:spcPct val="13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Segoe UI"/>
                <a:cs typeface="Segoe UI"/>
              </a:rPr>
              <a:t>Understand and apply the existing framework and models </a:t>
            </a:r>
            <a:r>
              <a:rPr sz="2200" spc="-10" dirty="0">
                <a:latin typeface="Segoe UI"/>
                <a:cs typeface="Segoe UI"/>
              </a:rPr>
              <a:t>to </a:t>
            </a:r>
            <a:r>
              <a:rPr sz="2200" spc="-5" dirty="0">
                <a:latin typeface="Segoe UI"/>
                <a:cs typeface="Segoe UI"/>
              </a:rPr>
              <a:t>address the </a:t>
            </a:r>
            <a:r>
              <a:rPr sz="2200" spc="-10" dirty="0">
                <a:latin typeface="Segoe UI"/>
                <a:cs typeface="Segoe UI"/>
              </a:rPr>
              <a:t>Social </a:t>
            </a:r>
            <a:r>
              <a:rPr sz="2200" spc="-5" dirty="0">
                <a:latin typeface="Segoe UI"/>
                <a:cs typeface="Segoe UI"/>
              </a:rPr>
              <a:t>Drivers  </a:t>
            </a:r>
            <a:r>
              <a:rPr sz="2200" spc="-25" dirty="0">
                <a:latin typeface="Segoe UI"/>
                <a:cs typeface="Segoe UI"/>
              </a:rPr>
              <a:t>of</a:t>
            </a:r>
            <a:r>
              <a:rPr sz="2200" spc="-10" dirty="0">
                <a:latin typeface="Segoe UI"/>
                <a:cs typeface="Segoe UI"/>
              </a:rPr>
              <a:t> </a:t>
            </a:r>
            <a:r>
              <a:rPr sz="2200" spc="-5" dirty="0">
                <a:latin typeface="Segoe UI"/>
                <a:cs typeface="Segoe UI"/>
              </a:rPr>
              <a:t>Health.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453" y="433578"/>
            <a:ext cx="2296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</a:p>
        </p:txBody>
      </p:sp>
      <p:sp>
        <p:nvSpPr>
          <p:cNvPr id="4" name="object 4"/>
          <p:cNvSpPr/>
          <p:nvPr/>
        </p:nvSpPr>
        <p:spPr>
          <a:xfrm>
            <a:off x="10837291" y="5503316"/>
            <a:ext cx="487362" cy="487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0453" y="2393442"/>
            <a:ext cx="1093978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mission of </a:t>
            </a:r>
            <a:r>
              <a:rPr sz="2800" spc="-5" dirty="0">
                <a:latin typeface="Arial"/>
                <a:cs typeface="Arial"/>
              </a:rPr>
              <a:t>the Community Engagement (CE) Unit is to  </a:t>
            </a:r>
            <a:r>
              <a:rPr sz="2800" dirty="0">
                <a:latin typeface="Arial"/>
                <a:cs typeface="Arial"/>
              </a:rPr>
              <a:t>understand and </a:t>
            </a:r>
            <a:r>
              <a:rPr sz="2800" spc="-5" dirty="0">
                <a:latin typeface="Arial"/>
                <a:cs typeface="Arial"/>
              </a:rPr>
              <a:t>reduce </a:t>
            </a:r>
            <a:r>
              <a:rPr sz="2800" dirty="0">
                <a:latin typeface="Arial"/>
                <a:cs typeface="Arial"/>
              </a:rPr>
              <a:t>health disparities </a:t>
            </a:r>
            <a:r>
              <a:rPr sz="2800" spc="-5" dirty="0">
                <a:latin typeface="Arial"/>
                <a:cs typeface="Arial"/>
              </a:rPr>
              <a:t>among all North </a:t>
            </a:r>
            <a:r>
              <a:rPr sz="2800" dirty="0">
                <a:latin typeface="Arial"/>
                <a:cs typeface="Arial"/>
              </a:rPr>
              <a:t>Dakotans.  </a:t>
            </a:r>
            <a:r>
              <a:rPr sz="2800" spc="-5" dirty="0">
                <a:latin typeface="Arial"/>
                <a:cs typeface="Arial"/>
              </a:rPr>
              <a:t>The primary </a:t>
            </a:r>
            <a:r>
              <a:rPr sz="2800" dirty="0">
                <a:latin typeface="Arial"/>
                <a:cs typeface="Arial"/>
              </a:rPr>
              <a:t>goal </a:t>
            </a:r>
            <a:r>
              <a:rPr sz="2800" spc="-5" dirty="0">
                <a:latin typeface="Arial"/>
                <a:cs typeface="Arial"/>
              </a:rPr>
              <a:t>is to </a:t>
            </a:r>
            <a:r>
              <a:rPr sz="2800" dirty="0">
                <a:latin typeface="Arial"/>
                <a:cs typeface="Arial"/>
              </a:rPr>
              <a:t>work alongside </a:t>
            </a:r>
            <a:r>
              <a:rPr sz="2800" spc="-5" dirty="0">
                <a:latin typeface="Arial"/>
                <a:cs typeface="Arial"/>
              </a:rPr>
              <a:t>North Dakota </a:t>
            </a:r>
            <a:r>
              <a:rPr sz="2800" dirty="0">
                <a:latin typeface="Arial"/>
                <a:cs typeface="Arial"/>
              </a:rPr>
              <a:t>communities </a:t>
            </a:r>
            <a:r>
              <a:rPr sz="2800" spc="-5" dirty="0">
                <a:latin typeface="Arial"/>
                <a:cs typeface="Arial"/>
              </a:rPr>
              <a:t>in  </a:t>
            </a:r>
            <a:r>
              <a:rPr sz="2800" dirty="0">
                <a:latin typeface="Arial"/>
                <a:cs typeface="Arial"/>
              </a:rPr>
              <a:t>addressing health-related </a:t>
            </a:r>
            <a:r>
              <a:rPr sz="2800" spc="-5" dirty="0">
                <a:latin typeface="Arial"/>
                <a:cs typeface="Arial"/>
              </a:rPr>
              <a:t>needs to reduce disease </a:t>
            </a:r>
            <a:r>
              <a:rPr sz="2800" dirty="0">
                <a:latin typeface="Arial"/>
                <a:cs typeface="Arial"/>
              </a:rPr>
              <a:t>rates </a:t>
            </a:r>
            <a:r>
              <a:rPr sz="2800" spc="-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providing  opportunities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interventions </a:t>
            </a:r>
            <a:r>
              <a:rPr sz="2800" spc="-5" dirty="0">
                <a:latin typeface="Arial"/>
                <a:cs typeface="Arial"/>
              </a:rPr>
              <a:t>and improving access to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health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care. This </a:t>
            </a:r>
            <a:r>
              <a:rPr sz="2800" dirty="0">
                <a:latin typeface="Arial"/>
                <a:cs typeface="Arial"/>
              </a:rPr>
              <a:t>will ensure that </a:t>
            </a:r>
            <a:r>
              <a:rPr sz="2800" spc="-5" dirty="0">
                <a:latin typeface="Arial"/>
                <a:cs typeface="Arial"/>
              </a:rPr>
              <a:t>all </a:t>
            </a:r>
            <a:r>
              <a:rPr sz="2800" dirty="0">
                <a:latin typeface="Arial"/>
                <a:cs typeface="Arial"/>
              </a:rPr>
              <a:t>North Dakotans have the </a:t>
            </a:r>
            <a:r>
              <a:rPr sz="2800" spc="-5" dirty="0">
                <a:latin typeface="Arial"/>
                <a:cs typeface="Arial"/>
              </a:rPr>
              <a:t>ability to reach  </a:t>
            </a:r>
            <a:r>
              <a:rPr sz="2800" dirty="0">
                <a:latin typeface="Arial"/>
                <a:cs typeface="Arial"/>
              </a:rPr>
              <a:t>their </a:t>
            </a:r>
            <a:r>
              <a:rPr sz="2800" spc="-5" dirty="0">
                <a:latin typeface="Arial"/>
                <a:cs typeface="Arial"/>
              </a:rPr>
              <a:t>optimal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health.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0453" y="433578"/>
            <a:ext cx="82111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Community Engagement (CE)</a:t>
            </a:r>
            <a:r>
              <a:rPr spc="55" dirty="0"/>
              <a:t> </a:t>
            </a:r>
            <a:r>
              <a:rPr spc="-10" dirty="0"/>
              <a:t>Unit</a:t>
            </a: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6217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1368" y="433831"/>
            <a:ext cx="8107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Revisiting </a:t>
            </a:r>
            <a:r>
              <a:rPr spc="-5" dirty="0"/>
              <a:t>Social Drivers </a:t>
            </a:r>
            <a:r>
              <a:rPr spc="-30" dirty="0"/>
              <a:t>of</a:t>
            </a:r>
            <a:r>
              <a:rPr spc="-85" dirty="0"/>
              <a:t> </a:t>
            </a:r>
            <a:r>
              <a:rPr spc="-5" dirty="0"/>
              <a:t>Health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6881" y="2165985"/>
            <a:ext cx="9949815" cy="300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Segoe UI"/>
                <a:cs typeface="Segoe UI"/>
              </a:rPr>
              <a:t>Social </a:t>
            </a:r>
            <a:r>
              <a:rPr sz="2800" spc="-5" dirty="0">
                <a:latin typeface="Segoe UI"/>
                <a:cs typeface="Segoe UI"/>
              </a:rPr>
              <a:t>Drivers </a:t>
            </a:r>
            <a:r>
              <a:rPr sz="2800" b="1" spc="-10" dirty="0">
                <a:solidFill>
                  <a:srgbClr val="037EAD"/>
                </a:solidFill>
                <a:latin typeface="Segoe UI"/>
                <a:cs typeface="Segoe UI"/>
              </a:rPr>
              <a:t>are often </a:t>
            </a:r>
            <a:r>
              <a:rPr sz="2800" spc="-5" dirty="0">
                <a:latin typeface="Segoe UI"/>
                <a:cs typeface="Segoe UI"/>
              </a:rPr>
              <a:t>(not always) the </a:t>
            </a:r>
            <a:r>
              <a:rPr sz="2800" spc="-10" dirty="0">
                <a:latin typeface="Segoe UI"/>
                <a:cs typeface="Segoe UI"/>
              </a:rPr>
              <a:t>reason inequities</a:t>
            </a:r>
            <a:r>
              <a:rPr sz="2800" spc="9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exist.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Segoe UI"/>
              <a:cs typeface="Segoe UI"/>
            </a:endParaRPr>
          </a:p>
          <a:p>
            <a:pPr marL="1905" algn="ctr">
              <a:lnSpc>
                <a:spcPct val="100000"/>
              </a:lnSpc>
            </a:pPr>
            <a:r>
              <a:rPr sz="2800" spc="-5" dirty="0">
                <a:latin typeface="Segoe UI"/>
                <a:cs typeface="Segoe UI"/>
              </a:rPr>
              <a:t>Many Social Drivers have been </a:t>
            </a:r>
            <a:r>
              <a:rPr sz="2800" b="1" spc="-5" dirty="0">
                <a:solidFill>
                  <a:srgbClr val="037EAD"/>
                </a:solidFill>
                <a:latin typeface="Segoe UI"/>
                <a:cs typeface="Segoe UI"/>
              </a:rPr>
              <a:t>shaped </a:t>
            </a:r>
            <a:r>
              <a:rPr sz="2800" spc="-5" dirty="0">
                <a:latin typeface="Segoe UI"/>
                <a:cs typeface="Segoe UI"/>
              </a:rPr>
              <a:t>by </a:t>
            </a:r>
            <a:r>
              <a:rPr sz="2800" spc="-10" dirty="0">
                <a:latin typeface="Segoe UI"/>
                <a:cs typeface="Segoe UI"/>
              </a:rPr>
              <a:t>‘upstream’</a:t>
            </a:r>
            <a:r>
              <a:rPr sz="2800" spc="4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issues.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Segoe UI"/>
              <a:cs typeface="Segoe UI"/>
            </a:endParaRPr>
          </a:p>
          <a:p>
            <a:pPr marL="97155" algn="ctr">
              <a:lnSpc>
                <a:spcPct val="100000"/>
              </a:lnSpc>
            </a:pPr>
            <a:r>
              <a:rPr sz="2800" spc="-15" dirty="0">
                <a:latin typeface="Segoe UI"/>
                <a:cs typeface="Segoe UI"/>
              </a:rPr>
              <a:t>Systems </a:t>
            </a:r>
            <a:r>
              <a:rPr sz="2800" spc="-5" dirty="0">
                <a:latin typeface="Segoe UI"/>
                <a:cs typeface="Segoe UI"/>
              </a:rPr>
              <a:t>that don’t focus on Social Drivers </a:t>
            </a:r>
            <a:r>
              <a:rPr sz="2800" spc="-10" dirty="0">
                <a:latin typeface="Segoe UI"/>
                <a:cs typeface="Segoe UI"/>
              </a:rPr>
              <a:t>will tend</a:t>
            </a:r>
            <a:r>
              <a:rPr sz="2800" spc="2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to</a:t>
            </a:r>
            <a:endParaRPr sz="2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2800" b="1" dirty="0">
                <a:solidFill>
                  <a:srgbClr val="037EAD"/>
                </a:solidFill>
                <a:latin typeface="Segoe UI"/>
                <a:cs typeface="Segoe UI"/>
              </a:rPr>
              <a:t>intensify</a:t>
            </a:r>
            <a:r>
              <a:rPr sz="2800" b="1" spc="20" dirty="0">
                <a:solidFill>
                  <a:srgbClr val="037EAD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inequities.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856" y="5332999"/>
            <a:ext cx="6484620" cy="10693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4000" b="1" spc="-5" dirty="0">
                <a:solidFill>
                  <a:srgbClr val="0D406A"/>
                </a:solidFill>
                <a:latin typeface="Segoe UI"/>
                <a:cs typeface="Segoe UI"/>
              </a:rPr>
              <a:t>Thank</a:t>
            </a:r>
            <a:r>
              <a:rPr sz="4000" b="1" spc="1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4000" b="1" spc="-130" dirty="0">
                <a:solidFill>
                  <a:srgbClr val="0D406A"/>
                </a:solidFill>
                <a:latin typeface="Segoe UI"/>
                <a:cs typeface="Segoe UI"/>
              </a:rPr>
              <a:t>You</a:t>
            </a:r>
            <a:endParaRPr sz="4000">
              <a:latin typeface="Segoe UI"/>
              <a:cs typeface="Segoe UI"/>
            </a:endParaRPr>
          </a:p>
          <a:p>
            <a:pPr marL="81915">
              <a:lnSpc>
                <a:spcPct val="100000"/>
              </a:lnSpc>
              <a:spcBef>
                <a:spcPts val="280"/>
              </a:spcBef>
            </a:pPr>
            <a:r>
              <a:rPr sz="2200" spc="-5" dirty="0">
                <a:latin typeface="Segoe UI"/>
                <a:cs typeface="Segoe UI"/>
              </a:rPr>
              <a:t>Community Engagement |</a:t>
            </a:r>
            <a:r>
              <a:rPr sz="2200" spc="110" dirty="0">
                <a:latin typeface="Segoe UI"/>
                <a:cs typeface="Segoe UI"/>
              </a:rPr>
              <a:t> </a:t>
            </a:r>
            <a:r>
              <a:rPr sz="2200" i="1" spc="-10" dirty="0">
                <a:latin typeface="Segoe UI"/>
                <a:cs typeface="Segoe UI"/>
                <a:hlinkClick r:id="rId2"/>
              </a:rPr>
              <a:t>hhs-engagement@nd.gov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5006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37291" y="5503316"/>
            <a:ext cx="487362" cy="487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871" y="1435049"/>
            <a:ext cx="3801745" cy="311213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35"/>
              </a:spcBef>
            </a:pPr>
            <a:r>
              <a:rPr sz="4400" spc="-5" dirty="0">
                <a:solidFill>
                  <a:srgbClr val="FFFFFF"/>
                </a:solidFill>
              </a:rPr>
              <a:t>Click each  image for  additional  training  oppo</a:t>
            </a:r>
            <a:r>
              <a:rPr sz="4400" spc="120" dirty="0">
                <a:solidFill>
                  <a:srgbClr val="FFFFFF"/>
                </a:solidFill>
              </a:rPr>
              <a:t>r</a:t>
            </a:r>
            <a:r>
              <a:rPr sz="4400" spc="-5" dirty="0">
                <a:solidFill>
                  <a:srgbClr val="FFFFFF"/>
                </a:solidFill>
              </a:rPr>
              <a:t>tuniti</a:t>
            </a:r>
            <a:r>
              <a:rPr sz="4400" spc="-15" dirty="0">
                <a:solidFill>
                  <a:srgbClr val="FFFFFF"/>
                </a:solidFill>
              </a:rPr>
              <a:t>e</a:t>
            </a:r>
            <a:r>
              <a:rPr sz="4400" dirty="0">
                <a:solidFill>
                  <a:srgbClr val="FFFFFF"/>
                </a:solidFill>
              </a:rPr>
              <a:t>s!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220456" y="2502234"/>
            <a:ext cx="1676400" cy="1675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3599" y="1489374"/>
            <a:ext cx="2578755" cy="440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3300" y="4733544"/>
            <a:ext cx="3447288" cy="669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0453" y="433578"/>
            <a:ext cx="2613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References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8617" y="1802638"/>
            <a:ext cx="10828655" cy="4553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Bosch,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R.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(2021,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April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16).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The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Key to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SDOH: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Health literacy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MedCity News.</a:t>
            </a:r>
            <a:r>
              <a:rPr sz="1100" spc="-114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https://medcitynews.com/2021/04/the-key-to-sdoh-health-literacy/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Bureau, U. C. (2020,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December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10).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American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Community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Survey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2015-2019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5-Year Data Release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. The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United States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Census Bureau.</a:t>
            </a:r>
            <a:r>
              <a:rPr sz="1100" spc="-13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3"/>
              </a:rPr>
              <a:t>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ww.c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3"/>
              </a:rPr>
              <a:t>ensus.gov/newsroom/press-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kits/2020/acs-5-year.html</a:t>
            </a:r>
            <a:endParaRPr sz="1100">
              <a:latin typeface="Segoe UI"/>
              <a:cs typeface="Segoe UI"/>
            </a:endParaRPr>
          </a:p>
          <a:p>
            <a:pPr marL="469900" marR="933450" indent="-457200">
              <a:lnSpc>
                <a:spcPct val="2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Castrucci, B.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(2019, January 16).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Health Affairs: Meeting Individual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Needs Falls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Short Of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Addressing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Determinants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Of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Health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. </a:t>
            </a:r>
            <a:r>
              <a:rPr sz="1100" spc="5" dirty="0">
                <a:solidFill>
                  <a:srgbClr val="0D406A"/>
                </a:solidFill>
                <a:latin typeface="Segoe UI"/>
                <a:cs typeface="Segoe UI"/>
              </a:rPr>
              <a:t>De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Beaumont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Foundation.  https://debeaumont.org/news/2019/meeting-individual-social-needs-falls-short-of-addressing-social-determinants-of-health/</a:t>
            </a:r>
            <a:endParaRPr sz="1100">
              <a:latin typeface="Segoe UI"/>
              <a:cs typeface="Segoe UI"/>
            </a:endParaRPr>
          </a:p>
          <a:p>
            <a:pPr marL="12700" marR="1441450">
              <a:lnSpc>
                <a:spcPct val="200000"/>
              </a:lnSpc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CDC. (2020,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October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23).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CDC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-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Determinants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of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Health -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STLT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Gateway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Www.cdc.gov. htt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4"/>
              </a:rPr>
              <a:t>ps://w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ww.c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4"/>
              </a:rPr>
              <a:t>dc.gov/publichealthgateway/sdoh/index.html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CDC. (2022, December 8).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Determinants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of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Health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Centers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for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Disease Control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</a:t>
            </a:r>
            <a:r>
              <a:rPr sz="1100" spc="-15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Prevention.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5"/>
              </a:rPr>
              <a:t>ps://w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ww.c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5"/>
              </a:rPr>
              <a:t>dc.gov/about/sdoh/index.html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#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5"/>
              </a:rPr>
              <a:t>:~:text=Healthy%20People%202030%20sets%20data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CDC. (2023).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Centers for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Disease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Control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and Prevention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Centers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for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Disease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Control and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Prevention.</a:t>
            </a:r>
            <a:r>
              <a:rPr sz="1100" spc="-204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6"/>
              </a:rPr>
              <a:t>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ww.c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6"/>
              </a:rPr>
              <a:t>dc.gov/index.htm</a:t>
            </a:r>
            <a:endParaRPr sz="1100">
              <a:latin typeface="Segoe UI"/>
              <a:cs typeface="Segoe UI"/>
            </a:endParaRPr>
          </a:p>
          <a:p>
            <a:pPr marL="469900" marR="5080" indent="-457200">
              <a:lnSpc>
                <a:spcPct val="200000"/>
              </a:lnSpc>
            </a:pP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Civic Participation - Healthy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People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2030 | health.gov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. (2020). Health.gov.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https://health.gov/healthypeople/priority-areas/social-determinants-health/literature-summaries/civic-  participation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Committee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on Educating Health Professionals to Address the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Determinants 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Health,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Board on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Global Health, Institute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Medicine,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&amp; National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Academies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of</a:t>
            </a:r>
            <a:r>
              <a:rPr sz="1100" spc="110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Sciences,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Engineering,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Medicine.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(2016,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October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14).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Frameworks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for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Addressing </a:t>
            </a:r>
            <a:r>
              <a:rPr sz="1100" i="1" spc="-5" dirty="0">
                <a:solidFill>
                  <a:srgbClr val="0D406A"/>
                </a:solidFill>
                <a:latin typeface="Segoe UI"/>
                <a:cs typeface="Segoe UI"/>
              </a:rPr>
              <a:t>the </a:t>
            </a:r>
            <a:r>
              <a:rPr sz="1100" i="1" dirty="0">
                <a:solidFill>
                  <a:srgbClr val="0D406A"/>
                </a:solidFill>
                <a:latin typeface="Segoe UI"/>
                <a:cs typeface="Segoe UI"/>
              </a:rPr>
              <a:t>Social Determinants of Health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. Nih.gov;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National Academies Press</a:t>
            </a:r>
            <a:r>
              <a:rPr sz="1100" spc="-160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(US).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7"/>
              </a:rPr>
              <a:t>ps://w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ww.nc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7"/>
              </a:rPr>
              <a:t>bi.nlm.nih.gov/books/NBK395979/</a:t>
            </a:r>
            <a:endParaRPr sz="11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0453" y="433578"/>
            <a:ext cx="2613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References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8617" y="1802638"/>
            <a:ext cx="10985500" cy="4553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Creamer,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J. (2020,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September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15). Poverty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Rates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for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Blacks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Hispanics Reached Historic Lows in 2019.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The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United States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Census</a:t>
            </a:r>
            <a:r>
              <a:rPr sz="1100" spc="-12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Bureau.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3"/>
              </a:rPr>
              <a:t>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ww.c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3"/>
              </a:rPr>
              <a:t>ensus.gov/library/stories/2020/09/poverty-rates-for-blacks-and-hispanics-reached-historic-lows-in-2019.html</a:t>
            </a:r>
            <a:endParaRPr sz="1100">
              <a:latin typeface="Segoe UI"/>
              <a:cs typeface="Segoe UI"/>
            </a:endParaRPr>
          </a:p>
          <a:p>
            <a:pPr marL="469900" marR="1374775" indent="-457200">
              <a:lnSpc>
                <a:spcPct val="2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Discrimination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- Healthy People 2030 | health.gov. (2022). Health.gov. https://health.gov/healthypeople/priority-areas/social-determinants-health/literature- 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summaries/discrimination</a:t>
            </a:r>
            <a:endParaRPr sz="1100">
              <a:latin typeface="Segoe UI"/>
              <a:cs typeface="Segoe UI"/>
            </a:endParaRPr>
          </a:p>
          <a:p>
            <a:pPr marL="469900" marR="42545" indent="-457200">
              <a:lnSpc>
                <a:spcPts val="2640"/>
              </a:lnSpc>
              <a:spcBef>
                <a:spcPts val="310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Discrimination in America: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Experiences and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Views.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(2019,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October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24).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RWJF. htt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4"/>
              </a:rPr>
              <a:t>ps://w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ww.rw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4"/>
              </a:rPr>
              <a:t>jf.org/en/insights/our-research/2017/10/discrimination-in-america--experiences-and-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 views.html</a:t>
            </a:r>
            <a:endParaRPr sz="1100">
              <a:latin typeface="Segoe UI"/>
              <a:cs typeface="Segoe UI"/>
            </a:endParaRPr>
          </a:p>
          <a:p>
            <a:pPr marL="469900" marR="179705" indent="-457200">
              <a:lnSpc>
                <a:spcPts val="2640"/>
              </a:lnSpc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Economic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Stability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 SDOH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DETERMINANTS 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HEALTH. (2020). Centene Corporation CWLA. htt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5"/>
              </a:rPr>
              <a:t>ps://w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ww.cw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5"/>
              </a:rPr>
              <a:t>la.org/wp-content/uploads/2021/06/SDOH-One-Pager-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 EconomicStability.pdf</a:t>
            </a:r>
            <a:endParaRPr sz="11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Education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Access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Quality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| Prepare Your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Health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| CDC. (2023, March 27).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Www.cdc.gov; Center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of Disease Control and</a:t>
            </a:r>
            <a:r>
              <a:rPr sz="1100" spc="-114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Prevention.</a:t>
            </a:r>
            <a:endParaRPr sz="1100">
              <a:latin typeface="Segoe UI"/>
              <a:cs typeface="Segoe UI"/>
            </a:endParaRPr>
          </a:p>
          <a:p>
            <a:pPr marL="469900" marR="5080">
              <a:lnSpc>
                <a:spcPct val="2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6"/>
              </a:rPr>
              <a:t>ps://w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ww.c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6"/>
              </a:rPr>
              <a:t>dc.gov/prep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y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6"/>
              </a:rPr>
              <a:t>ourhealth/discussionguides/education.htm#:~:text=Education%20Access%20%26%20Quality&amp;text=Social%20determinants%20of%20health%2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0(SDOH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Gerteis,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J., &amp; Booker,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(2021, July 16).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Primary Care: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On the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Front Lines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Determinants 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Health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| Abt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Associates.</a:t>
            </a:r>
            <a:r>
              <a:rPr sz="1100" spc="-80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Www.abtassociates.com.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7"/>
              </a:rPr>
              <a:t>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7"/>
              </a:rPr>
              <a:t>.abtassoc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i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7"/>
              </a:rPr>
              <a:t>ates.com/insi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g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7"/>
              </a:rPr>
              <a:t>hts/perspectives-blog/primary-care-on-the-front-lines-of-social-determinants-of-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health#:~:text=Increasingly%2C%20primary%20care%20providers%20understand</a:t>
            </a:r>
            <a:endParaRPr sz="11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0453" y="433578"/>
            <a:ext cx="2613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References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8617" y="1802638"/>
            <a:ext cx="10953750" cy="3883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Hacker, K.,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&amp; Houry, D. (2022).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Social Needs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Determinants: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The Role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of the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Centers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for Disease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Control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 Prevention and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Public Health. Public Health Reports,</a:t>
            </a:r>
            <a:r>
              <a:rPr sz="1100" spc="100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137(6),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003335492211202.</a:t>
            </a:r>
            <a:r>
              <a:rPr sz="1100" spc="-4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https://doi.org/10.1177/00333549221120244</a:t>
            </a:r>
            <a:endParaRPr sz="1100">
              <a:latin typeface="Segoe UI"/>
              <a:cs typeface="Segoe UI"/>
            </a:endParaRPr>
          </a:p>
          <a:p>
            <a:pPr marL="469900" marR="154305" indent="-457200">
              <a:lnSpc>
                <a:spcPct val="200000"/>
              </a:lnSpc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Health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Literacy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- Healthy People 2030 | health.gov. (2020). Health.gov.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https://health.gov/healthypeople/priority-areas/social-determinants-health/literature-summaries/health-  literacy</a:t>
            </a:r>
            <a:endParaRPr sz="1100">
              <a:latin typeface="Segoe UI"/>
              <a:cs typeface="Segoe UI"/>
            </a:endParaRPr>
          </a:p>
          <a:p>
            <a:pPr marL="469900" marR="222885" indent="-457200">
              <a:lnSpc>
                <a:spcPts val="2640"/>
              </a:lnSpc>
              <a:spcBef>
                <a:spcPts val="310"/>
              </a:spcBef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Healthy People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2030.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(2020).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Access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to Foods That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Support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Healthy Dietary Patterns - Healthy People 2030 | health.gov. Health.gov. https://health.gov/healthypeople/priority- 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areas/social-determinants-health/literature-summaries/access-foods-support-healthy-dietary-patterns</a:t>
            </a:r>
            <a:endParaRPr sz="1100">
              <a:latin typeface="Segoe UI"/>
              <a:cs typeface="Segoe UI"/>
            </a:endParaRPr>
          </a:p>
          <a:p>
            <a:pPr marL="469900" marR="2976245" indent="-457200">
              <a:lnSpc>
                <a:spcPts val="2640"/>
              </a:lnSpc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Healthy People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2030: HHS Prioritizes Socioeconomic Disparities,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Overall Well-Being. (2020,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August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20). Www.medpagetoday.com.  htt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  <a:hlinkClick r:id="rId3"/>
              </a:rPr>
              <a:t>ps://w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ww.me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  <a:hlinkClick r:id="rId3"/>
              </a:rPr>
              <a:t>dpagetoday.com/publichealthpolicy/publichealth/88191</a:t>
            </a:r>
            <a:endParaRPr sz="11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Heath,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(2023,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April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12).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Understanding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Crime,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Violence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as a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Determinant 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Health.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Patient Engagement ;</a:t>
            </a:r>
            <a:r>
              <a:rPr sz="1100" spc="-8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TechTarget.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https://patientengagementhit.com/features/understanding-crime-violence-as-a-social-determinant-of-health</a:t>
            </a:r>
            <a:endParaRPr sz="1100">
              <a:latin typeface="Segoe UI"/>
              <a:cs typeface="Segoe UI"/>
            </a:endParaRPr>
          </a:p>
          <a:p>
            <a:pPr marL="469900" marR="127000" indent="-457200">
              <a:lnSpc>
                <a:spcPct val="2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Hinton,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E. (2023,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February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22). A Look at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Recent Medicaid Guidance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to Address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Determinants 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Health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 Health-Related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Social Needs. KFF.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htt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  <a:hlinkClick r:id="rId4"/>
              </a:rPr>
              <a:t>ps://w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ww.k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  <a:hlinkClick r:id="rId4"/>
              </a:rPr>
              <a:t>ff.org/poli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c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  <a:hlinkClick r:id="rId4"/>
              </a:rPr>
              <a:t>y-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watch/a-look-at-recent-medicaid-guidance-to-address-social-determinants-of-health-and-health-related-social-needs/</a:t>
            </a:r>
            <a:endParaRPr sz="11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0453" y="433578"/>
            <a:ext cx="2613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References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8617" y="1802638"/>
            <a:ext cx="11018520" cy="421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Immigrants in North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Dakota. (2020,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August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6).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American Immigration Council.</a:t>
            </a:r>
            <a:r>
              <a:rPr sz="1100" spc="80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3"/>
              </a:rPr>
              <a:t>ps://w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3"/>
              </a:rPr>
              <a:t>.ameri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3"/>
              </a:rPr>
              <a:t>anim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mi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3"/>
              </a:rPr>
              <a:t>grationcouncil.org/research/immigrants-in-north-dakota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Indian Health Service.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(2019,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October). Disparities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|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Fact Sheets. Indian Health Service. http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4"/>
              </a:rPr>
              <a:t>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ww.i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4"/>
              </a:rPr>
              <a:t>hs.gov/newsroom/factsheets/disparities/</a:t>
            </a:r>
            <a:endParaRPr sz="1100">
              <a:latin typeface="Segoe UI"/>
              <a:cs typeface="Segoe UI"/>
            </a:endParaRPr>
          </a:p>
          <a:p>
            <a:pPr marL="469900" marR="129539" indent="-457200">
              <a:lnSpc>
                <a:spcPct val="2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Kleinman,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V.,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Pronk,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N.,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Gómez,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C. A., Wrenn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Gordon,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G. L., Ochiai,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E.,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Blakey, C.,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Johnson,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A.,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&amp; Brewer,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K. H.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(2021). Addressing health equity and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social determinants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of health  through healthy people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2030.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Journal 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Public Health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Management and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Practice,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27(6).</a:t>
            </a:r>
            <a:r>
              <a:rPr sz="1100" spc="-6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https://doi.org/10.1097/phh.0000000000001297</a:t>
            </a:r>
            <a:endParaRPr sz="1100">
              <a:latin typeface="Segoe UI"/>
              <a:cs typeface="Segoe UI"/>
            </a:endParaRPr>
          </a:p>
          <a:p>
            <a:pPr marL="12700" marR="129539">
              <a:lnSpc>
                <a:spcPts val="2640"/>
              </a:lnSpc>
              <a:spcBef>
                <a:spcPts val="310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North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Dakota -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2020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-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III.B.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Overview of the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State.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(2020).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Mchb.tvisdata.hrsa.gov. https://mchb.tvisdata.hrsa.gov/Narratives/Overview/074d9a67-d145-4681-9742-7c490a227d9d  Office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Disease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Prevention and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Health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Promotion. (2020). Education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access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quality.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Health.gov.</a:t>
            </a:r>
            <a:r>
              <a:rPr sz="1100" spc="-20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https://health.gov/healthypeople/objectives-and-data/browse-</a:t>
            </a:r>
            <a:endParaRPr sz="11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1015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objectives/education-access-and-quality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Perez, D. (2021,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February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21).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WHO’s “Conceptual Framework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for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Action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on the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Determinants 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Health”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– A Synopsis – Deanna</a:t>
            </a:r>
            <a:r>
              <a:rPr sz="1100" spc="-60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Perez.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https://blogs.oregonstate.edu/deanna/2021/02/21/whos-social-determinants-of-health-synopsis/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Probst, J., &amp;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Ajmal, F.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(2019, July).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Publication Details: Social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Determinants of Health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Among Rural American Indian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 Alaska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Native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Populations -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Rural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Health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Research</a:t>
            </a:r>
            <a:r>
              <a:rPr sz="1100" spc="120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Gateway.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Www.ruralhealthresearch.org.</a:t>
            </a:r>
            <a:r>
              <a:rPr sz="1100" spc="1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htt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  <a:hlinkClick r:id="rId5"/>
              </a:rPr>
              <a:t>ps://w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ww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  <a:hlinkClick r:id="rId5"/>
              </a:rPr>
              <a:t>.ruralhe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alt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  <a:hlinkClick r:id="rId5"/>
              </a:rPr>
              <a:t>hresearch.org/publications/1270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Rural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Health Information Hub. (2021).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Telehealth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Use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in Rural Healthcare Introduction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-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Rural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Health Information Hub.</a:t>
            </a:r>
            <a:r>
              <a:rPr sz="1100" spc="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Ruralhealthinfo.org.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6"/>
              </a:rPr>
              <a:t>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6"/>
              </a:rPr>
              <a:t>.rural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6"/>
              </a:rPr>
              <a:t>althinfo.org/topics/telehealth</a:t>
            </a:r>
            <a:endParaRPr sz="11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86865"/>
          </a:xfrm>
          <a:custGeom>
            <a:avLst/>
            <a:gdLst/>
            <a:ahLst/>
            <a:cxnLst/>
            <a:rect l="l" t="t" r="r" b="b"/>
            <a:pathLst>
              <a:path w="12192000" h="1586865">
                <a:moveTo>
                  <a:pt x="0" y="1586484"/>
                </a:moveTo>
                <a:lnTo>
                  <a:pt x="12192000" y="1586484"/>
                </a:lnTo>
                <a:lnTo>
                  <a:pt x="12192000" y="0"/>
                </a:lnTo>
                <a:lnTo>
                  <a:pt x="0" y="0"/>
                </a:lnTo>
                <a:lnTo>
                  <a:pt x="0" y="1586484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70218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0453" y="433578"/>
            <a:ext cx="2613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References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8617" y="1802638"/>
            <a:ext cx="11022330" cy="4553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Shivanand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Yaresheemi,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Raj, A.,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Jangam,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K. V.,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Padmavathy Doraiswamy, Manoj Kumar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Sharma,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&amp;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Chandra,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(2023). Outcome 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capacity building in mental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health for</a:t>
            </a:r>
            <a:r>
              <a:rPr sz="1100" spc="7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well-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being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volunteers. Frontiers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in Psychiatry, 14.</a:t>
            </a:r>
            <a:r>
              <a:rPr sz="1100" spc="-5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https://doi.org/10.3389/fpsyt.2023.1205344</a:t>
            </a:r>
            <a:endParaRPr sz="1100">
              <a:latin typeface="Segoe UI"/>
              <a:cs typeface="Segoe UI"/>
            </a:endParaRPr>
          </a:p>
          <a:p>
            <a:pPr marL="469900" marR="1720850" indent="-457200">
              <a:lnSpc>
                <a:spcPct val="200000"/>
              </a:lnSpc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U.S. Department 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Health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 Human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Services.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(2023). Healthy people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2030.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Healthy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People 2030; Office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Disease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Prevention and Health Promotion.  https://health.gov/healthypeople</a:t>
            </a:r>
            <a:endParaRPr sz="1100">
              <a:latin typeface="Segoe UI"/>
              <a:cs typeface="Segoe UI"/>
            </a:endParaRPr>
          </a:p>
          <a:p>
            <a:pPr marL="469900" marR="1515745" indent="-457200">
              <a:lnSpc>
                <a:spcPts val="2640"/>
              </a:lnSpc>
              <a:spcBef>
                <a:spcPts val="310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United States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Department 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Agriculture.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(2020). Dietary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Guidelines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for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Americans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2020 -2025 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3"/>
              </a:rPr>
              <a:t>ps://ww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w.di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3"/>
              </a:rPr>
              <a:t>etaryguidelines.gov/sites/default/files/2020-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 12/Dietary_Guidelines_for_Americans_2020-2025.pdf</a:t>
            </a:r>
            <a:endParaRPr sz="1100">
              <a:latin typeface="Segoe UI"/>
              <a:cs typeface="Segoe UI"/>
            </a:endParaRPr>
          </a:p>
          <a:p>
            <a:pPr marL="469900" marR="974725" indent="-457200">
              <a:lnSpc>
                <a:spcPts val="2640"/>
              </a:lnSpc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US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Census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Bureau. (2022, December 6).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Nearly 68 Million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People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Spoke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 Language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Other Than English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at Home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in 2019.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Census.gov;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United States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Census Bureau. 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4"/>
              </a:rPr>
              <a:t>ps://w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ww.c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4"/>
              </a:rPr>
              <a:t>ensus.gov/library/stories/2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0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4"/>
              </a:rPr>
              <a:t>22/12/languages-we-speak-in-united-states.html</a:t>
            </a:r>
            <a:endParaRPr sz="11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Vital Records.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(2020).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Health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 Human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Services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North Dakota.</a:t>
            </a:r>
            <a:r>
              <a:rPr sz="1100" spc="-70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5"/>
              </a:rPr>
              <a:t>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5"/>
              </a:rPr>
              <a:t>.hhs.n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d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5"/>
              </a:rPr>
              <a:t>.gov/v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i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5"/>
              </a:rPr>
              <a:t>tal</a:t>
            </a:r>
            <a:endParaRPr sz="1100">
              <a:latin typeface="Segoe UI"/>
              <a:cs typeface="Segoe UI"/>
            </a:endParaRPr>
          </a:p>
          <a:p>
            <a:pPr marL="469900" marR="264160" indent="-457200">
              <a:lnSpc>
                <a:spcPct val="200000"/>
              </a:lnSpc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What is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Health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Literacy.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(2023).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Www.healthliteracysolutions.org;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Health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Literacy Solutions Center. htt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6"/>
              </a:rPr>
              <a:t>ps://w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6"/>
              </a:rPr>
              <a:t>.healt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hl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6"/>
              </a:rPr>
              <a:t>iterac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y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6"/>
              </a:rPr>
              <a:t>solutions.org/learning-lab/introduction-to-health-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 literacy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Whitman, A., </a:t>
            </a:r>
            <a:r>
              <a:rPr sz="1100" spc="5" dirty="0">
                <a:solidFill>
                  <a:srgbClr val="0D406A"/>
                </a:solidFill>
                <a:latin typeface="Segoe UI"/>
                <a:cs typeface="Segoe UI"/>
              </a:rPr>
              <a:t>De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Lew, N., Chappel, A., Aysola, V., Zuckerman, R.,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&amp;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Sommers, B.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(2022). Addressing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Social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Determinants 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Health: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Examples of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Successful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Evidence-Based</a:t>
            </a:r>
            <a:r>
              <a:rPr sz="1100" spc="145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Strategies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and Current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Federal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Efforts.</a:t>
            </a:r>
            <a:r>
              <a:rPr sz="1100" spc="10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https://aspe.hhs.gov/sites/default/files/documents/e2b650cd64cf84aae8ff0fae7474af82/SDOH-Evidence-Review.pdf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WHO. (2023). World Health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Organization.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Who.int; World Health </a:t>
            </a:r>
            <a:r>
              <a:rPr sz="1100" dirty="0">
                <a:solidFill>
                  <a:srgbClr val="0D406A"/>
                </a:solidFill>
                <a:latin typeface="Segoe UI"/>
                <a:cs typeface="Segoe UI"/>
              </a:rPr>
              <a:t>Organization.</a:t>
            </a:r>
            <a:r>
              <a:rPr sz="1100" spc="-60" dirty="0">
                <a:solidFill>
                  <a:srgbClr val="0D406A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htt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7"/>
              </a:rPr>
              <a:t>ps://w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</a:rPr>
              <a:t>ww.w</a:t>
            </a:r>
            <a:r>
              <a:rPr sz="1100" spc="-5" dirty="0">
                <a:solidFill>
                  <a:srgbClr val="0D406A"/>
                </a:solidFill>
                <a:latin typeface="Segoe UI"/>
                <a:cs typeface="Segoe UI"/>
                <a:hlinkClick r:id="rId7"/>
              </a:rPr>
              <a:t>ho.int/</a:t>
            </a:r>
            <a:endParaRPr sz="11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99D165-DE70-440E-B46E-3B1AEFCF5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71C27-C87E-45F4-8EEB-007BFB32C23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7DD64-55BD-44C1-98D9-4BB77E56B5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9200" y="4269758"/>
            <a:ext cx="9868698" cy="2302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100" b="1" dirty="0">
                <a:ea typeface="ＭＳ Ｐゴシック" panose="020B0600070205080204" pitchFamily="34" charset="-128"/>
              </a:rPr>
              <a:t>Pharmacist Code: T4kJNG</a:t>
            </a:r>
          </a:p>
          <a:p>
            <a:pPr marL="0" indent="0">
              <a:buNone/>
            </a:pPr>
            <a:r>
              <a:rPr lang="en-US" altLang="en-US" sz="4100" b="1" dirty="0">
                <a:ea typeface="ＭＳ Ｐゴシック" panose="020B0600070205080204" pitchFamily="34" charset="-128"/>
              </a:rPr>
              <a:t>Technician Code</a:t>
            </a:r>
            <a:r>
              <a:rPr lang="en-US" altLang="en-US" sz="4100" b="1">
                <a:ea typeface="ＭＳ Ｐゴシック" panose="020B0600070205080204" pitchFamily="34" charset="-128"/>
              </a:rPr>
              <a:t>: 64X4QW</a:t>
            </a:r>
            <a:endParaRPr lang="en-US" altLang="en-US" sz="4100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3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64FD25-C274-4A06-ADB4-D464EFC5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CPE Instructions for: </a:t>
            </a:r>
            <a:br>
              <a:rPr lang="en-US" sz="2800" b="1" dirty="0"/>
            </a:br>
            <a:r>
              <a:rPr lang="en-US" sz="2000" b="1" dirty="0">
                <a:solidFill>
                  <a:srgbClr val="00B050"/>
                </a:solidFill>
                <a:latin typeface="Raleway" pitchFamily="2" charset="77"/>
              </a:rPr>
              <a:t>Social Drivers of Health</a:t>
            </a:r>
            <a:br>
              <a:rPr lang="en-US" sz="7200" b="1" dirty="0">
                <a:solidFill>
                  <a:srgbClr val="00B050"/>
                </a:solidFill>
              </a:rPr>
            </a:br>
            <a:br>
              <a:rPr lang="en-US" sz="11500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2791A6-084F-4283-9270-8FE97E48AC6B}"/>
              </a:ext>
            </a:extLst>
          </p:cNvPr>
          <p:cNvSpPr/>
          <p:nvPr/>
        </p:nvSpPr>
        <p:spPr>
          <a:xfrm>
            <a:off x="7849835" y="2003817"/>
            <a:ext cx="3238063" cy="213836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F2780-06CA-497C-90E3-749BC2A030D8}"/>
              </a:ext>
            </a:extLst>
          </p:cNvPr>
          <p:cNvSpPr/>
          <p:nvPr/>
        </p:nvSpPr>
        <p:spPr>
          <a:xfrm>
            <a:off x="4536597" y="1999033"/>
            <a:ext cx="3238063" cy="213836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135C4-2AFC-448D-B97B-E31FA4818D06}"/>
              </a:ext>
            </a:extLst>
          </p:cNvPr>
          <p:cNvSpPr/>
          <p:nvPr/>
        </p:nvSpPr>
        <p:spPr>
          <a:xfrm>
            <a:off x="1307759" y="1988192"/>
            <a:ext cx="3077868" cy="213836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F7DC05-AE6A-4019-9E75-C62B281AF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758" y="2162671"/>
            <a:ext cx="279554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1313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Redeem your credit online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649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CEimpact.com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31313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1313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*If this is the first time you have utilized the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1313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CEimpact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1313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 Learning Management System (LMS) you will need to create an account.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CD63E28-0CE5-4E35-8F91-9DE2DB108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645" y="2195561"/>
            <a:ext cx="3407305" cy="84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22860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1313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ahoma" panose="020B0604030504040204" pitchFamily="34" charset="0"/>
              </a:rPr>
              <a:t>From the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649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ahoma" panose="020B0604030504040204" pitchFamily="34" charset="0"/>
              </a:rPr>
              <a:t>CEimpact.com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1313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ahoma" panose="020B0604030504040204" pitchFamily="34" charset="0"/>
              </a:rPr>
              <a:t>Homepage – enter the code provided in the ‘Enter Code’ box and click SUBMIT.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1313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89C463A-030B-4EFB-9437-4750FBF11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200" y="2162670"/>
            <a:ext cx="3532882" cy="187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22860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1313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ahoma" panose="020B0604030504040204" pitchFamily="34" charset="0"/>
              </a:rPr>
              <a:t>Complete the Exam &amp; Evaluation as prompted; click SUBMIT to send your information to CPE Monitor.  Follow instructions to access your CPE Statement of Credit on 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1313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1313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ahoma" panose="020B0604030504040204" pitchFamily="34" charset="0"/>
              </a:rPr>
              <a:t>CPE Monitor or access your Certificate of Completion in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1313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ahoma" panose="020B0604030504040204" pitchFamily="34" charset="0"/>
              </a:rPr>
              <a:t>MyCourse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1313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ahoma" panose="020B0604030504040204" pitchFamily="34" charset="0"/>
              </a:rPr>
              <a:t>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A140E5-67BF-404B-9B01-0A772FBC3254}"/>
              </a:ext>
            </a:extLst>
          </p:cNvPr>
          <p:cNvSpPr/>
          <p:nvPr/>
        </p:nvSpPr>
        <p:spPr>
          <a:xfrm>
            <a:off x="2631408" y="1632949"/>
            <a:ext cx="533401" cy="529721"/>
          </a:xfrm>
          <a:prstGeom prst="rect">
            <a:avLst/>
          </a:prstGeom>
          <a:solidFill>
            <a:srgbClr val="00B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A44C66A-17E9-4EDB-95EA-6E736FAA6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166" y="1527874"/>
            <a:ext cx="53340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08FF26-74FA-4495-AC55-8B90DB1EF48C}"/>
              </a:ext>
            </a:extLst>
          </p:cNvPr>
          <p:cNvSpPr/>
          <p:nvPr/>
        </p:nvSpPr>
        <p:spPr>
          <a:xfrm>
            <a:off x="5884728" y="1579856"/>
            <a:ext cx="533400" cy="508328"/>
          </a:xfrm>
          <a:prstGeom prst="rect">
            <a:avLst/>
          </a:prstGeom>
          <a:solidFill>
            <a:srgbClr val="00B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81949282-5E1C-45AA-86AD-FC2FC1939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139" y="1495702"/>
            <a:ext cx="58269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BBA51-BBA7-4ADC-8BB7-7C431B7F64F2}"/>
              </a:ext>
            </a:extLst>
          </p:cNvPr>
          <p:cNvSpPr/>
          <p:nvPr/>
        </p:nvSpPr>
        <p:spPr>
          <a:xfrm>
            <a:off x="9273678" y="1579854"/>
            <a:ext cx="533400" cy="534851"/>
          </a:xfrm>
          <a:prstGeom prst="rect">
            <a:avLst/>
          </a:prstGeom>
          <a:solidFill>
            <a:srgbClr val="00B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107E26CC-0923-405B-B74F-DD5BFF084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738" y="1461621"/>
            <a:ext cx="58269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BAF451-F7BD-4B61-8CBB-D74FA016D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5" y="3275031"/>
            <a:ext cx="1731264" cy="7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015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42" y="1441212"/>
            <a:ext cx="8835834" cy="2662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77924" y="1441213"/>
            <a:ext cx="1488911" cy="1404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47" y="4238144"/>
            <a:ext cx="2599493" cy="2161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1420" y="4238144"/>
            <a:ext cx="2599493" cy="2149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67714" y="4360281"/>
            <a:ext cx="2733738" cy="9770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61730" y="5532794"/>
            <a:ext cx="463759" cy="4519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0109" y="378623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451906"/>
                </a:moveTo>
                <a:lnTo>
                  <a:pt x="0" y="0"/>
                </a:lnTo>
              </a:path>
            </a:pathLst>
          </a:custGeom>
          <a:ln w="213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00845" y="3004564"/>
            <a:ext cx="0" cy="1588135"/>
          </a:xfrm>
          <a:custGeom>
            <a:avLst/>
            <a:gdLst/>
            <a:ahLst/>
            <a:cxnLst/>
            <a:rect l="l" t="t" r="r" b="b"/>
            <a:pathLst>
              <a:path h="1588135">
                <a:moveTo>
                  <a:pt x="0" y="1587778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09922" y="1453427"/>
            <a:ext cx="0" cy="1637030"/>
          </a:xfrm>
          <a:custGeom>
            <a:avLst/>
            <a:gdLst/>
            <a:ahLst/>
            <a:cxnLst/>
            <a:rect l="l" t="t" r="r" b="b"/>
            <a:pathLst>
              <a:path h="1637030">
                <a:moveTo>
                  <a:pt x="0" y="1636632"/>
                </a:moveTo>
                <a:lnTo>
                  <a:pt x="0" y="0"/>
                </a:lnTo>
              </a:path>
            </a:pathLst>
          </a:custGeom>
          <a:ln w="213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534" y="1190833"/>
            <a:ext cx="11459845" cy="0"/>
          </a:xfrm>
          <a:custGeom>
            <a:avLst/>
            <a:gdLst/>
            <a:ahLst/>
            <a:cxnLst/>
            <a:rect l="l" t="t" r="r" b="b"/>
            <a:pathLst>
              <a:path w="11459845">
                <a:moveTo>
                  <a:pt x="0" y="0"/>
                </a:moveTo>
                <a:lnTo>
                  <a:pt x="11459736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66836" y="1462587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0" y="0"/>
                </a:moveTo>
                <a:lnTo>
                  <a:pt x="561392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66836" y="2766398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4942" y="0"/>
                </a:lnTo>
              </a:path>
            </a:pathLst>
          </a:custGeom>
          <a:ln w="73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41819" y="3013724"/>
            <a:ext cx="1391285" cy="0"/>
          </a:xfrm>
          <a:custGeom>
            <a:avLst/>
            <a:gdLst/>
            <a:ahLst/>
            <a:cxnLst/>
            <a:rect l="l" t="t" r="r" b="b"/>
            <a:pathLst>
              <a:path w="1391284">
                <a:moveTo>
                  <a:pt x="0" y="0"/>
                </a:moveTo>
                <a:lnTo>
                  <a:pt x="1391277" y="0"/>
                </a:lnTo>
              </a:path>
            </a:pathLst>
          </a:custGeom>
          <a:ln w="27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90128" y="3062579"/>
            <a:ext cx="2038350" cy="0"/>
          </a:xfrm>
          <a:custGeom>
            <a:avLst/>
            <a:gdLst/>
            <a:ahLst/>
            <a:cxnLst/>
            <a:rect l="l" t="t" r="r" b="b"/>
            <a:pathLst>
              <a:path w="2038350">
                <a:moveTo>
                  <a:pt x="0" y="0"/>
                </a:moveTo>
                <a:lnTo>
                  <a:pt x="2038100" y="0"/>
                </a:lnTo>
              </a:path>
            </a:pathLst>
          </a:custGeom>
          <a:ln w="21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88641" y="3841201"/>
            <a:ext cx="586105" cy="0"/>
          </a:xfrm>
          <a:custGeom>
            <a:avLst/>
            <a:gdLst/>
            <a:ahLst/>
            <a:cxnLst/>
            <a:rect l="l" t="t" r="r" b="b"/>
            <a:pathLst>
              <a:path w="586104">
                <a:moveTo>
                  <a:pt x="0" y="0"/>
                </a:moveTo>
                <a:lnTo>
                  <a:pt x="585801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88641" y="4381656"/>
            <a:ext cx="1379220" cy="0"/>
          </a:xfrm>
          <a:custGeom>
            <a:avLst/>
            <a:gdLst/>
            <a:ahLst/>
            <a:cxnLst/>
            <a:rect l="l" t="t" r="r" b="b"/>
            <a:pathLst>
              <a:path w="1379220">
                <a:moveTo>
                  <a:pt x="0" y="0"/>
                </a:moveTo>
                <a:lnTo>
                  <a:pt x="1379073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01751" y="237425"/>
            <a:ext cx="48387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250" dirty="0">
                <a:solidFill>
                  <a:srgbClr val="6B6B6B"/>
                </a:solidFill>
                <a:latin typeface="Arial"/>
                <a:cs typeface="Arial"/>
              </a:rPr>
              <a:t>NORTH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9969" y="252611"/>
            <a:ext cx="2337435" cy="4533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b="1" spc="-105" dirty="0">
                <a:solidFill>
                  <a:srgbClr val="C64D36"/>
                </a:solidFill>
                <a:latin typeface="Arial"/>
                <a:cs typeface="Arial"/>
              </a:rPr>
              <a:t>Dakota </a:t>
            </a:r>
            <a:r>
              <a:rPr sz="1450" spc="-130" dirty="0">
                <a:solidFill>
                  <a:srgbClr val="161616"/>
                </a:solidFill>
                <a:latin typeface="Arial"/>
                <a:cs typeface="Arial"/>
              </a:rPr>
              <a:t>I </a:t>
            </a:r>
            <a:r>
              <a:rPr sz="850" spc="-200" dirty="0">
                <a:solidFill>
                  <a:srgbClr val="080808"/>
                </a:solidFill>
                <a:latin typeface="Arial"/>
                <a:cs typeface="Arial"/>
              </a:rPr>
              <a:t>H </a:t>
            </a:r>
            <a:r>
              <a:rPr sz="850" spc="5" dirty="0">
                <a:solidFill>
                  <a:srgbClr val="080808"/>
                </a:solidFill>
                <a:latin typeface="Arial"/>
                <a:cs typeface="Arial"/>
              </a:rPr>
              <a:t>e</a:t>
            </a:r>
            <a:r>
              <a:rPr sz="850" spc="5" dirty="0">
                <a:solidFill>
                  <a:srgbClr val="2A2A2A"/>
                </a:solidFill>
                <a:latin typeface="Arial"/>
                <a:cs typeface="Arial"/>
              </a:rPr>
              <a:t>alth </a:t>
            </a:r>
            <a:r>
              <a:rPr sz="900" spc="50" dirty="0">
                <a:solidFill>
                  <a:srgbClr val="161616"/>
                </a:solidFill>
                <a:latin typeface="Arial"/>
                <a:cs typeface="Arial"/>
              </a:rPr>
              <a:t>&amp; </a:t>
            </a:r>
            <a:r>
              <a:rPr sz="850" spc="20" dirty="0">
                <a:solidFill>
                  <a:srgbClr val="2A2A2A"/>
                </a:solidFill>
                <a:latin typeface="Arial"/>
                <a:cs typeface="Arial"/>
              </a:rPr>
              <a:t>Huma</a:t>
            </a:r>
            <a:r>
              <a:rPr sz="850" spc="20" dirty="0">
                <a:solidFill>
                  <a:srgbClr val="080808"/>
                </a:solidFill>
                <a:latin typeface="Arial"/>
                <a:cs typeface="Arial"/>
              </a:rPr>
              <a:t>n</a:t>
            </a:r>
            <a:r>
              <a:rPr sz="850" spc="-9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61616"/>
                </a:solidFill>
                <a:latin typeface="Arial"/>
                <a:cs typeface="Arial"/>
              </a:rPr>
              <a:t>Services</a:t>
            </a:r>
            <a:endParaRPr sz="850">
              <a:latin typeface="Arial"/>
              <a:cs typeface="Arial"/>
            </a:endParaRPr>
          </a:p>
          <a:p>
            <a:pPr marL="349885">
              <a:lnSpc>
                <a:spcPct val="100000"/>
              </a:lnSpc>
              <a:spcBef>
                <a:spcPts val="55"/>
              </a:spcBef>
            </a:pPr>
            <a:r>
              <a:rPr sz="600" spc="-40" dirty="0">
                <a:solidFill>
                  <a:srgbClr val="2A2A2A"/>
                </a:solidFill>
                <a:latin typeface="Times New Roman"/>
                <a:cs typeface="Times New Roman"/>
              </a:rPr>
              <a:t>B</a:t>
            </a:r>
            <a:r>
              <a:rPr sz="600" spc="-40" dirty="0">
                <a:solidFill>
                  <a:srgbClr val="6B6B6B"/>
                </a:solidFill>
                <a:latin typeface="Times New Roman"/>
                <a:cs typeface="Times New Roman"/>
              </a:rPr>
              <a:t>o </a:t>
            </a:r>
            <a:r>
              <a:rPr sz="600" spc="25" dirty="0">
                <a:solidFill>
                  <a:srgbClr val="2A2A2A"/>
                </a:solidFill>
                <a:latin typeface="Times New Roman"/>
                <a:cs typeface="Times New Roman"/>
              </a:rPr>
              <a:t>l</a:t>
            </a:r>
            <a:r>
              <a:rPr sz="600" spc="25" dirty="0">
                <a:solidFill>
                  <a:srgbClr val="4D4D4D"/>
                </a:solidFill>
                <a:latin typeface="Times New Roman"/>
                <a:cs typeface="Times New Roman"/>
              </a:rPr>
              <a:t>egenda</a:t>
            </a:r>
            <a:r>
              <a:rPr sz="600" spc="-90" dirty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600" spc="-15" dirty="0">
                <a:solidFill>
                  <a:srgbClr val="4D4D4D"/>
                </a:solidFill>
                <a:latin typeface="Times New Roman"/>
                <a:cs typeface="Times New Roman"/>
              </a:rPr>
              <a:t>ry</a:t>
            </a:r>
            <a:r>
              <a:rPr sz="600" spc="-15" dirty="0">
                <a:solidFill>
                  <a:srgbClr val="6B6B6B"/>
                </a:solidFill>
                <a:latin typeface="Times New Roman"/>
                <a:cs typeface="Times New Roman"/>
              </a:rPr>
              <a:t>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3872" y="408926"/>
            <a:ext cx="32499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25" dirty="0">
                <a:solidFill>
                  <a:srgbClr val="080808"/>
                </a:solidFill>
                <a:latin typeface="Arial"/>
                <a:cs typeface="Arial"/>
              </a:rPr>
              <a:t>Healthy </a:t>
            </a:r>
            <a:r>
              <a:rPr sz="1150" b="1" spc="20" dirty="0">
                <a:solidFill>
                  <a:srgbClr val="080808"/>
                </a:solidFill>
                <a:latin typeface="Arial"/>
                <a:cs typeface="Arial"/>
              </a:rPr>
              <a:t>and </a:t>
            </a:r>
            <a:r>
              <a:rPr sz="1150" b="1" spc="-20" dirty="0">
                <a:solidFill>
                  <a:srgbClr val="080808"/>
                </a:solidFill>
                <a:latin typeface="Arial"/>
                <a:cs typeface="Arial"/>
              </a:rPr>
              <a:t>Safe </a:t>
            </a:r>
            <a:r>
              <a:rPr sz="1150" b="1" dirty="0">
                <a:solidFill>
                  <a:srgbClr val="080808"/>
                </a:solidFill>
                <a:latin typeface="Arial"/>
                <a:cs typeface="Arial"/>
              </a:rPr>
              <a:t>Communities </a:t>
            </a:r>
            <a:r>
              <a:rPr sz="1150" b="1" spc="-25" dirty="0">
                <a:solidFill>
                  <a:srgbClr val="080808"/>
                </a:solidFill>
                <a:latin typeface="Arial"/>
                <a:cs typeface="Arial"/>
              </a:rPr>
              <a:t>(HSC)</a:t>
            </a:r>
            <a:r>
              <a:rPr sz="1150" b="1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080808"/>
                </a:solidFill>
                <a:latin typeface="Arial"/>
                <a:cs typeface="Arial"/>
              </a:rPr>
              <a:t>Section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77804" y="599764"/>
            <a:ext cx="498602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72280" algn="l"/>
              </a:tabLst>
            </a:pPr>
            <a:r>
              <a:rPr sz="2650" b="1" spc="60" dirty="0">
                <a:solidFill>
                  <a:srgbClr val="080808"/>
                </a:solidFill>
                <a:latin typeface="Arial"/>
                <a:cs typeface="Arial"/>
              </a:rPr>
              <a:t>Community</a:t>
            </a:r>
            <a:r>
              <a:rPr sz="2650" b="1" spc="31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2650" b="1" spc="30" dirty="0">
                <a:solidFill>
                  <a:srgbClr val="080808"/>
                </a:solidFill>
                <a:latin typeface="Arial"/>
                <a:cs typeface="Arial"/>
              </a:rPr>
              <a:t>Engagemen</a:t>
            </a:r>
            <a:r>
              <a:rPr sz="2650" b="1" spc="15" dirty="0">
                <a:solidFill>
                  <a:srgbClr val="080808"/>
                </a:solidFill>
                <a:latin typeface="Arial"/>
                <a:cs typeface="Arial"/>
              </a:rPr>
              <a:t>t</a:t>
            </a:r>
            <a:r>
              <a:rPr sz="2650" b="1" dirty="0">
                <a:solidFill>
                  <a:srgbClr val="080808"/>
                </a:solidFill>
                <a:latin typeface="Arial"/>
                <a:cs typeface="Arial"/>
              </a:rPr>
              <a:t>	</a:t>
            </a:r>
            <a:r>
              <a:rPr sz="2650" b="1" spc="85" dirty="0">
                <a:solidFill>
                  <a:srgbClr val="080808"/>
                </a:solidFill>
                <a:latin typeface="Arial"/>
                <a:cs typeface="Arial"/>
              </a:rPr>
              <a:t>Unit</a:t>
            </a:r>
            <a:endParaRPr sz="2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63412" y="524956"/>
            <a:ext cx="76390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15" dirty="0">
                <a:solidFill>
                  <a:srgbClr val="F9E9DB"/>
                </a:solidFill>
                <a:latin typeface="Arial"/>
                <a:cs typeface="Arial"/>
              </a:rPr>
              <a:t>Kim</a:t>
            </a:r>
            <a:r>
              <a:rPr sz="1150" b="1" spc="-65" dirty="0">
                <a:solidFill>
                  <a:srgbClr val="F9E9DB"/>
                </a:solidFill>
                <a:latin typeface="Arial"/>
                <a:cs typeface="Arial"/>
              </a:rPr>
              <a:t> </a:t>
            </a:r>
            <a:r>
              <a:rPr sz="1150" b="1" spc="65" dirty="0">
                <a:solidFill>
                  <a:srgbClr val="F9E9DB"/>
                </a:solidFill>
                <a:latin typeface="Arial"/>
                <a:cs typeface="Arial"/>
              </a:rPr>
              <a:t>Mertz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83149" y="723937"/>
            <a:ext cx="10795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35" dirty="0">
                <a:solidFill>
                  <a:srgbClr val="F6564D"/>
                </a:solidFill>
                <a:latin typeface="Arial"/>
                <a:cs typeface="Arial"/>
              </a:rPr>
              <a:t>,</a:t>
            </a:r>
            <a:r>
              <a:rPr sz="1050" spc="-100" dirty="0">
                <a:solidFill>
                  <a:srgbClr val="B18A85"/>
                </a:solidFill>
                <a:latin typeface="Arial"/>
                <a:cs typeface="Arial"/>
              </a:rPr>
              <a:t>_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68976" y="475956"/>
            <a:ext cx="323215" cy="4337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233045" algn="l"/>
              </a:tabLst>
            </a:pPr>
            <a:r>
              <a:rPr sz="1350" u="heavy" spc="15" dirty="0">
                <a:solidFill>
                  <a:srgbClr val="B18A85"/>
                </a:solidFill>
                <a:uFill>
                  <a:solidFill>
                    <a:srgbClr val="B18A85"/>
                  </a:solidFill>
                </a:uFill>
                <a:latin typeface="Arial"/>
                <a:cs typeface="Arial"/>
              </a:rPr>
              <a:t>'</a:t>
            </a:r>
            <a:r>
              <a:rPr sz="1350" spc="15" dirty="0">
                <a:solidFill>
                  <a:srgbClr val="B18A85"/>
                </a:solidFill>
                <a:latin typeface="Arial"/>
                <a:cs typeface="Arial"/>
              </a:rPr>
              <a:t>	</a:t>
            </a:r>
            <a:r>
              <a:rPr sz="1350" u="heavy" spc="-300" dirty="0">
                <a:solidFill>
                  <a:srgbClr val="B18A85"/>
                </a:solidFill>
                <a:uFill>
                  <a:solidFill>
                    <a:srgbClr val="B18A85"/>
                  </a:solidFill>
                </a:uFill>
                <a:latin typeface="Arial"/>
                <a:cs typeface="Arial"/>
              </a:rPr>
              <a:t>A</a:t>
            </a:r>
            <a:endParaRPr sz="1350">
              <a:latin typeface="Arial"/>
              <a:cs typeface="Arial"/>
            </a:endParaRPr>
          </a:p>
          <a:p>
            <a:pPr marL="203835">
              <a:lnSpc>
                <a:spcPct val="100000"/>
              </a:lnSpc>
              <a:spcBef>
                <a:spcPts val="150"/>
              </a:spcBef>
            </a:pPr>
            <a:r>
              <a:rPr sz="1050" spc="-100" dirty="0">
                <a:solidFill>
                  <a:srgbClr val="F6564D"/>
                </a:solidFill>
                <a:latin typeface="Arial"/>
                <a:cs typeface="Arial"/>
              </a:rPr>
              <a:t>_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47437" y="739046"/>
            <a:ext cx="254635" cy="174625"/>
          </a:xfrm>
          <a:prstGeom prst="rect">
            <a:avLst/>
          </a:prstGeom>
          <a:solidFill>
            <a:srgbClr val="AA524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050" spc="-120" dirty="0">
                <a:solidFill>
                  <a:srgbClr val="F9E9DB"/>
                </a:solidFill>
                <a:latin typeface="Arial"/>
                <a:cs typeface="Arial"/>
              </a:rPr>
              <a:t>HSC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26703" y="739046"/>
            <a:ext cx="1005205" cy="174625"/>
          </a:xfrm>
          <a:prstGeom prst="rect">
            <a:avLst/>
          </a:prstGeom>
          <a:solidFill>
            <a:srgbClr val="C85D4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050" spc="5" dirty="0">
                <a:solidFill>
                  <a:srgbClr val="F9E9DB"/>
                </a:solidFill>
                <a:latin typeface="Arial"/>
                <a:cs typeface="Arial"/>
              </a:rPr>
              <a:t>Section</a:t>
            </a:r>
            <a:r>
              <a:rPr sz="1050" spc="-15" dirty="0">
                <a:solidFill>
                  <a:srgbClr val="F9E9DB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F9E9DB"/>
                </a:solidFill>
                <a:latin typeface="Arial"/>
                <a:cs typeface="Arial"/>
              </a:rPr>
              <a:t>Director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32865" y="121905"/>
            <a:ext cx="1015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080" indent="-149860">
              <a:lnSpc>
                <a:spcPct val="117900"/>
              </a:lnSpc>
              <a:spcBef>
                <a:spcPts val="100"/>
              </a:spcBef>
            </a:pPr>
            <a:r>
              <a:rPr sz="850" b="1" dirty="0">
                <a:solidFill>
                  <a:srgbClr val="080808"/>
                </a:solidFill>
                <a:latin typeface="Arial"/>
                <a:cs typeface="Arial"/>
              </a:rPr>
              <a:t>Organization </a:t>
            </a:r>
            <a:r>
              <a:rPr sz="850" b="1" spc="-10" dirty="0">
                <a:solidFill>
                  <a:srgbClr val="080808"/>
                </a:solidFill>
                <a:latin typeface="Arial"/>
                <a:cs typeface="Arial"/>
              </a:rPr>
              <a:t>Chart  </a:t>
            </a:r>
            <a:r>
              <a:rPr sz="850" b="1" spc="-15" dirty="0">
                <a:solidFill>
                  <a:srgbClr val="161616"/>
                </a:solidFill>
                <a:latin typeface="Arial"/>
                <a:cs typeface="Arial"/>
              </a:rPr>
              <a:t>January</a:t>
            </a:r>
            <a:r>
              <a:rPr sz="850" b="1" spc="50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b="1" spc="10" dirty="0">
                <a:solidFill>
                  <a:srgbClr val="080808"/>
                </a:solidFill>
                <a:latin typeface="Arial"/>
                <a:cs typeface="Arial"/>
              </a:rPr>
              <a:t>2024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83535" y="2600771"/>
            <a:ext cx="673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10" dirty="0">
                <a:solidFill>
                  <a:srgbClr val="B5B5BA"/>
                </a:solidFill>
                <a:latin typeface="Times New Roman"/>
                <a:cs typeface="Times New Roman"/>
              </a:rPr>
              <a:t>,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03224" y="3405377"/>
            <a:ext cx="454659" cy="929005"/>
          </a:xfrm>
          <a:custGeom>
            <a:avLst/>
            <a:gdLst/>
            <a:ahLst/>
            <a:cxnLst/>
            <a:rect l="l" t="t" r="r" b="b"/>
            <a:pathLst>
              <a:path w="454659" h="929004">
                <a:moveTo>
                  <a:pt x="0" y="0"/>
                </a:moveTo>
                <a:lnTo>
                  <a:pt x="454606" y="0"/>
                </a:lnTo>
                <a:lnTo>
                  <a:pt x="454606" y="928593"/>
                </a:lnTo>
                <a:lnTo>
                  <a:pt x="0" y="928593"/>
                </a:lnTo>
                <a:lnTo>
                  <a:pt x="0" y="0"/>
                </a:lnTo>
                <a:close/>
              </a:path>
            </a:pathLst>
          </a:custGeom>
          <a:solidFill>
            <a:srgbClr val="2831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290523" y="3419596"/>
            <a:ext cx="495934" cy="8426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350" spc="-865" dirty="0">
                <a:solidFill>
                  <a:srgbClr val="B5B5BA"/>
                </a:solidFill>
                <a:latin typeface="Arial"/>
                <a:cs typeface="Arial"/>
              </a:rPr>
              <a:t>tf!J</a:t>
            </a:r>
            <a:endParaRPr sz="5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63547" y="3576825"/>
            <a:ext cx="1093470" cy="209550"/>
          </a:xfrm>
          <a:prstGeom prst="rect">
            <a:avLst/>
          </a:prstGeom>
          <a:solidFill>
            <a:srgbClr val="3B5D79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150" b="1" spc="-10" dirty="0">
                <a:solidFill>
                  <a:srgbClr val="E2F2F6"/>
                </a:solidFill>
                <a:latin typeface="Arial"/>
                <a:cs typeface="Arial"/>
              </a:rPr>
              <a:t>Jorden</a:t>
            </a:r>
            <a:r>
              <a:rPr sz="1150" b="1" spc="-5" dirty="0">
                <a:solidFill>
                  <a:srgbClr val="E2F2F6"/>
                </a:solidFill>
                <a:latin typeface="Arial"/>
                <a:cs typeface="Arial"/>
              </a:rPr>
              <a:t> </a:t>
            </a:r>
            <a:r>
              <a:rPr sz="1150" b="1" spc="-25" dirty="0">
                <a:solidFill>
                  <a:srgbClr val="E2F2F6"/>
                </a:solidFill>
                <a:latin typeface="Arial"/>
                <a:cs typeface="Arial"/>
              </a:rPr>
              <a:t>Laducer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28887" y="3777356"/>
            <a:ext cx="120904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5" dirty="0">
                <a:solidFill>
                  <a:srgbClr val="E2F2F6"/>
                </a:solidFill>
                <a:latin typeface="Arial"/>
                <a:cs typeface="Arial"/>
              </a:rPr>
              <a:t>Special</a:t>
            </a:r>
            <a:r>
              <a:rPr sz="1050" spc="-25" dirty="0">
                <a:solidFill>
                  <a:srgbClr val="E2F2F6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E2F2F6"/>
                </a:solidFill>
                <a:latin typeface="Arial"/>
                <a:cs typeface="Arial"/>
              </a:rPr>
              <a:t>Populations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33475" y="3766668"/>
            <a:ext cx="36576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b="1" spc="-610" dirty="0">
                <a:solidFill>
                  <a:srgbClr val="97B1B5"/>
                </a:solidFill>
                <a:latin typeface="Times New Roman"/>
                <a:cs typeface="Times New Roman"/>
              </a:rPr>
              <a:t>7</a:t>
            </a:r>
            <a:r>
              <a:rPr sz="3150" b="1" spc="-914" baseline="37037" dirty="0">
                <a:solidFill>
                  <a:srgbClr val="97B1B5"/>
                </a:solidFill>
                <a:latin typeface="Arial"/>
                <a:cs typeface="Arial"/>
              </a:rPr>
              <a:t>k</a:t>
            </a:r>
            <a:r>
              <a:rPr sz="2550" b="1" spc="-610" dirty="0">
                <a:solidFill>
                  <a:srgbClr val="97B1B5"/>
                </a:solidFill>
                <a:latin typeface="Times New Roman"/>
                <a:cs typeface="Times New Roman"/>
              </a:rPr>
              <a:t>8</a:t>
            </a:r>
            <a:r>
              <a:rPr sz="3150" b="1" spc="-914" baseline="37037" dirty="0">
                <a:solidFill>
                  <a:srgbClr val="97B1B5"/>
                </a:solidFill>
                <a:latin typeface="Arial"/>
                <a:cs typeface="Arial"/>
              </a:rPr>
              <a:t>•</a:t>
            </a:r>
            <a:r>
              <a:rPr sz="2550" b="1" spc="-610" dirty="0">
                <a:solidFill>
                  <a:srgbClr val="97B1B5"/>
                </a:solidFill>
                <a:latin typeface="Times New Roman"/>
                <a:cs typeface="Times New Roman"/>
              </a:rPr>
              <a:t>!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08860" y="3964924"/>
            <a:ext cx="790575" cy="182245"/>
          </a:xfrm>
          <a:prstGeom prst="rect">
            <a:avLst/>
          </a:prstGeom>
          <a:solidFill>
            <a:srgbClr val="3B5D79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050" spc="25" dirty="0">
                <a:solidFill>
                  <a:srgbClr val="E2F2F6"/>
                </a:solidFill>
                <a:latin typeface="Arial"/>
                <a:cs typeface="Arial"/>
              </a:rPr>
              <a:t>Coordintator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21973" y="4108651"/>
            <a:ext cx="8763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10" dirty="0">
                <a:solidFill>
                  <a:srgbClr val="74999E"/>
                </a:solidFill>
                <a:latin typeface="Times New Roman"/>
                <a:cs typeface="Times New Roman"/>
              </a:rPr>
              <a:t>;-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597147" y="4585747"/>
            <a:ext cx="143510" cy="179070"/>
          </a:xfrm>
          <a:custGeom>
            <a:avLst/>
            <a:gdLst/>
            <a:ahLst/>
            <a:cxnLst/>
            <a:rect l="l" t="t" r="r" b="b"/>
            <a:pathLst>
              <a:path w="143509" h="179070">
                <a:moveTo>
                  <a:pt x="0" y="0"/>
                </a:moveTo>
                <a:lnTo>
                  <a:pt x="143399" y="0"/>
                </a:lnTo>
                <a:lnTo>
                  <a:pt x="143399" y="178855"/>
                </a:lnTo>
                <a:lnTo>
                  <a:pt x="0" y="178855"/>
                </a:lnTo>
                <a:lnTo>
                  <a:pt x="0" y="0"/>
                </a:lnTo>
                <a:close/>
              </a:path>
            </a:pathLst>
          </a:custGeom>
          <a:solidFill>
            <a:srgbClr val="2831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584446" y="4577350"/>
            <a:ext cx="12890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20" dirty="0">
                <a:solidFill>
                  <a:srgbClr val="B5B5BA"/>
                </a:solidFill>
                <a:latin typeface="Times New Roman"/>
                <a:cs typeface="Times New Roman"/>
              </a:rPr>
              <a:t>r-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04264" y="4417810"/>
            <a:ext cx="515620" cy="1125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254" dirty="0">
                <a:solidFill>
                  <a:srgbClr val="B18A85"/>
                </a:solidFill>
                <a:latin typeface="Times New Roman"/>
                <a:cs typeface="Times New Roman"/>
              </a:rPr>
              <a:t>1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72863" y="4807353"/>
            <a:ext cx="998219" cy="189865"/>
          </a:xfrm>
          <a:prstGeom prst="rect">
            <a:avLst/>
          </a:prstGeom>
          <a:solidFill>
            <a:srgbClr val="3B5D79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150" b="1" spc="15" dirty="0">
                <a:solidFill>
                  <a:srgbClr val="E2F2F6"/>
                </a:solidFill>
                <a:latin typeface="Arial"/>
                <a:cs typeface="Arial"/>
              </a:rPr>
              <a:t>Nada</a:t>
            </a:r>
            <a:r>
              <a:rPr sz="1150" b="1" spc="40" dirty="0">
                <a:solidFill>
                  <a:srgbClr val="E2F2F6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E2F2F6"/>
                </a:solidFill>
                <a:latin typeface="Arial"/>
                <a:cs typeface="Arial"/>
              </a:rPr>
              <a:t>Soliman</a:t>
            </a:r>
            <a:endParaRPr sz="11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312790" y="4996980"/>
            <a:ext cx="1169035" cy="67945"/>
          </a:xfrm>
          <a:custGeom>
            <a:avLst/>
            <a:gdLst/>
            <a:ahLst/>
            <a:cxnLst/>
            <a:rect l="l" t="t" r="r" b="b"/>
            <a:pathLst>
              <a:path w="1169034" h="67945">
                <a:moveTo>
                  <a:pt x="0" y="67750"/>
                </a:moveTo>
                <a:lnTo>
                  <a:pt x="1168532" y="67750"/>
                </a:lnTo>
                <a:lnTo>
                  <a:pt x="1168532" y="0"/>
                </a:lnTo>
                <a:lnTo>
                  <a:pt x="0" y="0"/>
                </a:lnTo>
                <a:lnTo>
                  <a:pt x="0" y="67750"/>
                </a:lnTo>
                <a:close/>
              </a:path>
            </a:pathLst>
          </a:custGeom>
          <a:solidFill>
            <a:srgbClr val="3B5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312789" y="5014917"/>
            <a:ext cx="118173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50" spc="30" dirty="0">
                <a:solidFill>
                  <a:srgbClr val="E2F2F6"/>
                </a:solidFill>
                <a:latin typeface="Arial"/>
                <a:cs typeface="Arial"/>
              </a:rPr>
              <a:t>Community</a:t>
            </a:r>
            <a:r>
              <a:rPr sz="1050" spc="10" dirty="0">
                <a:solidFill>
                  <a:srgbClr val="E2F2F6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E2F2F6"/>
                </a:solidFill>
                <a:latin typeface="Arial"/>
                <a:cs typeface="Arial"/>
              </a:rPr>
              <a:t>Liaison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097221" y="5064730"/>
            <a:ext cx="1867535" cy="382270"/>
          </a:xfrm>
          <a:custGeom>
            <a:avLst/>
            <a:gdLst/>
            <a:ahLst/>
            <a:cxnLst/>
            <a:rect l="l" t="t" r="r" b="b"/>
            <a:pathLst>
              <a:path w="1867534" h="382270">
                <a:moveTo>
                  <a:pt x="0" y="0"/>
                </a:moveTo>
                <a:lnTo>
                  <a:pt x="1867241" y="0"/>
                </a:lnTo>
                <a:lnTo>
                  <a:pt x="1867241" y="381851"/>
                </a:lnTo>
                <a:lnTo>
                  <a:pt x="0" y="381851"/>
                </a:lnTo>
                <a:lnTo>
                  <a:pt x="0" y="0"/>
                </a:lnTo>
                <a:close/>
              </a:path>
            </a:pathLst>
          </a:custGeom>
          <a:solidFill>
            <a:srgbClr val="070A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387636" y="5063099"/>
            <a:ext cx="7562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934" algn="l"/>
              </a:tabLst>
            </a:pPr>
            <a:r>
              <a:rPr sz="1750" b="1" spc="-350" dirty="0">
                <a:solidFill>
                  <a:srgbClr val="9E93AF"/>
                </a:solidFill>
                <a:latin typeface="Arial"/>
                <a:cs typeface="Arial"/>
              </a:rPr>
              <a:t>i1'J	</a:t>
            </a:r>
            <a:r>
              <a:rPr sz="2200" spc="-520" dirty="0">
                <a:solidFill>
                  <a:srgbClr val="B17754"/>
                </a:solidFill>
                <a:latin typeface="Arial"/>
                <a:cs typeface="Arial"/>
              </a:rPr>
              <a:t>z</a:t>
            </a:r>
            <a:r>
              <a:rPr sz="2200" spc="-459" dirty="0">
                <a:solidFill>
                  <a:srgbClr val="B17754"/>
                </a:solidFill>
                <a:latin typeface="Arial"/>
                <a:cs typeface="Arial"/>
              </a:rPr>
              <a:t> </a:t>
            </a:r>
            <a:r>
              <a:rPr sz="2200" spc="-495" dirty="0">
                <a:solidFill>
                  <a:srgbClr val="9E93AF"/>
                </a:solidFill>
                <a:latin typeface="Arial"/>
                <a:cs typeface="Arial"/>
              </a:rPr>
              <a:t>-</a:t>
            </a:r>
            <a:r>
              <a:rPr sz="2200" spc="-495" dirty="0">
                <a:solidFill>
                  <a:srgbClr val="B5B5BA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95728" y="5063099"/>
            <a:ext cx="13042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  <a:tab pos="635000" algn="l"/>
                <a:tab pos="946150" algn="l"/>
                <a:tab pos="1257300" algn="l"/>
              </a:tabLst>
            </a:pPr>
            <a:r>
              <a:rPr sz="2200" spc="-470" dirty="0">
                <a:solidFill>
                  <a:srgbClr val="B5B5BA"/>
                </a:solidFill>
                <a:latin typeface="Arial"/>
                <a:cs typeface="Arial"/>
              </a:rPr>
              <a:t>-	-	-	-	-</a:t>
            </a:r>
            <a:endParaRPr sz="2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108910" y="5738645"/>
            <a:ext cx="870585" cy="189865"/>
          </a:xfrm>
          <a:prstGeom prst="rect">
            <a:avLst/>
          </a:prstGeom>
          <a:solidFill>
            <a:srgbClr val="3B5D79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150" b="1" spc="10" dirty="0">
                <a:solidFill>
                  <a:srgbClr val="E2F2F6"/>
                </a:solidFill>
                <a:latin typeface="Arial"/>
                <a:cs typeface="Arial"/>
              </a:rPr>
              <a:t>Ruth</a:t>
            </a:r>
            <a:r>
              <a:rPr sz="1150" b="1" spc="-45" dirty="0">
                <a:solidFill>
                  <a:srgbClr val="E2F2F6"/>
                </a:solidFill>
                <a:latin typeface="Arial"/>
                <a:cs typeface="Arial"/>
              </a:rPr>
              <a:t> </a:t>
            </a:r>
            <a:r>
              <a:rPr sz="1150" b="1" spc="50" dirty="0">
                <a:solidFill>
                  <a:srgbClr val="E2F2F6"/>
                </a:solidFill>
                <a:latin typeface="Arial"/>
                <a:cs typeface="Arial"/>
              </a:rPr>
              <a:t>Nwatu</a:t>
            </a:r>
            <a:endParaRPr sz="11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88361" y="5749101"/>
            <a:ext cx="13525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60" dirty="0">
                <a:solidFill>
                  <a:srgbClr val="6691DB"/>
                </a:solidFill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810855" y="5928273"/>
            <a:ext cx="1512570" cy="182245"/>
          </a:xfrm>
          <a:prstGeom prst="rect">
            <a:avLst/>
          </a:prstGeom>
          <a:solidFill>
            <a:srgbClr val="3B5D79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050" spc="25" dirty="0">
                <a:solidFill>
                  <a:srgbClr val="E2F2F6"/>
                </a:solidFill>
                <a:latin typeface="Arial"/>
                <a:cs typeface="Arial"/>
              </a:rPr>
              <a:t>Community</a:t>
            </a:r>
            <a:r>
              <a:rPr sz="1050" spc="5" dirty="0">
                <a:solidFill>
                  <a:srgbClr val="E2F2F6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E2F2F6"/>
                </a:solidFill>
                <a:latin typeface="Arial"/>
                <a:cs typeface="Arial"/>
              </a:rPr>
              <a:t>Engagement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83505" y="6138959"/>
            <a:ext cx="549275" cy="182245"/>
          </a:xfrm>
          <a:prstGeom prst="rect">
            <a:avLst/>
          </a:prstGeom>
          <a:solidFill>
            <a:srgbClr val="565472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050" dirty="0">
                <a:solidFill>
                  <a:srgbClr val="DAD6BC"/>
                </a:solidFill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161725" y="6138959"/>
            <a:ext cx="767080" cy="182245"/>
          </a:xfrm>
          <a:prstGeom prst="rect">
            <a:avLst/>
          </a:prstGeom>
          <a:solidFill>
            <a:srgbClr val="3B5D79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050" spc="25" dirty="0">
                <a:solidFill>
                  <a:srgbClr val="E2F2F6"/>
                </a:solidFill>
                <a:latin typeface="Arial"/>
                <a:cs typeface="Arial"/>
              </a:rPr>
              <a:t>Coordinator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809" y="0"/>
            <a:ext cx="551619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9496" y="3702552"/>
            <a:ext cx="422369" cy="254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35204" y="3688984"/>
            <a:ext cx="371475" cy="214629"/>
          </a:xfrm>
          <a:custGeom>
            <a:avLst/>
            <a:gdLst/>
            <a:ahLst/>
            <a:cxnLst/>
            <a:rect l="l" t="t" r="r" b="b"/>
            <a:pathLst>
              <a:path w="371475" h="214629">
                <a:moveTo>
                  <a:pt x="362510" y="207682"/>
                </a:moveTo>
                <a:lnTo>
                  <a:pt x="336522" y="207682"/>
                </a:lnTo>
                <a:lnTo>
                  <a:pt x="345938" y="207993"/>
                </a:lnTo>
                <a:lnTo>
                  <a:pt x="355033" y="209277"/>
                </a:lnTo>
                <a:lnTo>
                  <a:pt x="363564" y="211481"/>
                </a:lnTo>
                <a:lnTo>
                  <a:pt x="371290" y="214554"/>
                </a:lnTo>
                <a:lnTo>
                  <a:pt x="363242" y="208936"/>
                </a:lnTo>
                <a:lnTo>
                  <a:pt x="362510" y="207682"/>
                </a:lnTo>
                <a:close/>
              </a:path>
              <a:path w="371475" h="214629">
                <a:moveTo>
                  <a:pt x="18980" y="0"/>
                </a:moveTo>
                <a:lnTo>
                  <a:pt x="12483" y="727"/>
                </a:lnTo>
                <a:lnTo>
                  <a:pt x="6760" y="2910"/>
                </a:lnTo>
                <a:lnTo>
                  <a:pt x="107" y="6792"/>
                </a:lnTo>
                <a:lnTo>
                  <a:pt x="0" y="13128"/>
                </a:lnTo>
                <a:lnTo>
                  <a:pt x="334805" y="207510"/>
                </a:lnTo>
                <a:lnTo>
                  <a:pt x="335663" y="207692"/>
                </a:lnTo>
                <a:lnTo>
                  <a:pt x="336522" y="207682"/>
                </a:lnTo>
                <a:lnTo>
                  <a:pt x="362510" y="207682"/>
                </a:lnTo>
                <a:lnTo>
                  <a:pt x="359057" y="201763"/>
                </a:lnTo>
                <a:lnTo>
                  <a:pt x="359486" y="194387"/>
                </a:lnTo>
                <a:lnTo>
                  <a:pt x="359486" y="193894"/>
                </a:lnTo>
                <a:lnTo>
                  <a:pt x="359271" y="193422"/>
                </a:lnTo>
                <a:lnTo>
                  <a:pt x="358628" y="193068"/>
                </a:lnTo>
                <a:lnTo>
                  <a:pt x="31138" y="2910"/>
                </a:lnTo>
                <a:lnTo>
                  <a:pt x="25457" y="727"/>
                </a:lnTo>
                <a:lnTo>
                  <a:pt x="18980" y="0"/>
                </a:lnTo>
                <a:close/>
              </a:path>
              <a:path w="371475" h="214629">
                <a:moveTo>
                  <a:pt x="31119" y="2900"/>
                </a:move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12561" y="3717433"/>
            <a:ext cx="461009" cy="249554"/>
          </a:xfrm>
          <a:custGeom>
            <a:avLst/>
            <a:gdLst/>
            <a:ahLst/>
            <a:cxnLst/>
            <a:rect l="l" t="t" r="r" b="b"/>
            <a:pathLst>
              <a:path w="461009" h="249554">
                <a:moveTo>
                  <a:pt x="396525" y="222000"/>
                </a:moveTo>
                <a:lnTo>
                  <a:pt x="382343" y="222000"/>
                </a:lnTo>
                <a:lnTo>
                  <a:pt x="382665" y="222386"/>
                </a:lnTo>
                <a:lnTo>
                  <a:pt x="382980" y="222630"/>
                </a:lnTo>
                <a:lnTo>
                  <a:pt x="386206" y="224520"/>
                </a:lnTo>
                <a:lnTo>
                  <a:pt x="388889" y="226053"/>
                </a:lnTo>
                <a:lnTo>
                  <a:pt x="391464" y="227576"/>
                </a:lnTo>
                <a:lnTo>
                  <a:pt x="403376" y="234448"/>
                </a:lnTo>
                <a:lnTo>
                  <a:pt x="407239" y="236743"/>
                </a:lnTo>
                <a:lnTo>
                  <a:pt x="423120" y="245899"/>
                </a:lnTo>
                <a:lnTo>
                  <a:pt x="436856" y="249533"/>
                </a:lnTo>
                <a:lnTo>
                  <a:pt x="438251" y="249448"/>
                </a:lnTo>
                <a:lnTo>
                  <a:pt x="447480" y="247389"/>
                </a:lnTo>
                <a:lnTo>
                  <a:pt x="449304" y="246585"/>
                </a:lnTo>
                <a:lnTo>
                  <a:pt x="451343" y="245459"/>
                </a:lnTo>
                <a:lnTo>
                  <a:pt x="452309" y="244752"/>
                </a:lnTo>
                <a:lnTo>
                  <a:pt x="453167" y="244173"/>
                </a:lnTo>
                <a:lnTo>
                  <a:pt x="454026" y="243486"/>
                </a:lnTo>
                <a:lnTo>
                  <a:pt x="455743" y="242007"/>
                </a:lnTo>
                <a:lnTo>
                  <a:pt x="457352" y="239938"/>
                </a:lnTo>
                <a:lnTo>
                  <a:pt x="457600" y="239584"/>
                </a:lnTo>
                <a:lnTo>
                  <a:pt x="436762" y="239584"/>
                </a:lnTo>
                <a:lnTo>
                  <a:pt x="427720" y="238563"/>
                </a:lnTo>
                <a:lnTo>
                  <a:pt x="419794" y="235499"/>
                </a:lnTo>
                <a:lnTo>
                  <a:pt x="396525" y="222000"/>
                </a:lnTo>
                <a:close/>
              </a:path>
              <a:path w="461009" h="249554">
                <a:moveTo>
                  <a:pt x="460893" y="229173"/>
                </a:moveTo>
                <a:lnTo>
                  <a:pt x="458533" y="232765"/>
                </a:lnTo>
                <a:lnTo>
                  <a:pt x="453811" y="235499"/>
                </a:lnTo>
                <a:lnTo>
                  <a:pt x="445825" y="238563"/>
                </a:lnTo>
                <a:lnTo>
                  <a:pt x="436762" y="239584"/>
                </a:lnTo>
                <a:lnTo>
                  <a:pt x="457600" y="239584"/>
                </a:lnTo>
                <a:lnTo>
                  <a:pt x="460786" y="231360"/>
                </a:lnTo>
                <a:lnTo>
                  <a:pt x="460893" y="229173"/>
                </a:lnTo>
                <a:close/>
              </a:path>
              <a:path w="461009" h="249554">
                <a:moveTo>
                  <a:pt x="389373" y="217851"/>
                </a:moveTo>
                <a:lnTo>
                  <a:pt x="363671" y="217851"/>
                </a:lnTo>
                <a:lnTo>
                  <a:pt x="369895" y="218462"/>
                </a:lnTo>
                <a:lnTo>
                  <a:pt x="376226" y="219835"/>
                </a:lnTo>
                <a:lnTo>
                  <a:pt x="379124" y="220928"/>
                </a:lnTo>
                <a:lnTo>
                  <a:pt x="380089" y="221250"/>
                </a:lnTo>
                <a:lnTo>
                  <a:pt x="381863" y="222000"/>
                </a:lnTo>
                <a:lnTo>
                  <a:pt x="382980" y="222630"/>
                </a:lnTo>
                <a:lnTo>
                  <a:pt x="382665" y="222386"/>
                </a:lnTo>
                <a:lnTo>
                  <a:pt x="382343" y="222000"/>
                </a:lnTo>
                <a:lnTo>
                  <a:pt x="396525" y="222000"/>
                </a:lnTo>
                <a:lnTo>
                  <a:pt x="389373" y="217851"/>
                </a:lnTo>
                <a:close/>
              </a:path>
              <a:path w="461009" h="249554">
                <a:moveTo>
                  <a:pt x="381980" y="213563"/>
                </a:moveTo>
                <a:lnTo>
                  <a:pt x="342746" y="213563"/>
                </a:lnTo>
                <a:lnTo>
                  <a:pt x="342960" y="213723"/>
                </a:lnTo>
                <a:lnTo>
                  <a:pt x="344141" y="214377"/>
                </a:lnTo>
                <a:lnTo>
                  <a:pt x="345107" y="214946"/>
                </a:lnTo>
                <a:lnTo>
                  <a:pt x="357769" y="217894"/>
                </a:lnTo>
                <a:lnTo>
                  <a:pt x="389373" y="217851"/>
                </a:lnTo>
                <a:lnTo>
                  <a:pt x="381980" y="213563"/>
                </a:lnTo>
                <a:close/>
              </a:path>
              <a:path w="461009" h="249554">
                <a:moveTo>
                  <a:pt x="342853" y="213664"/>
                </a:moveTo>
                <a:close/>
              </a:path>
              <a:path w="461009" h="249554">
                <a:moveTo>
                  <a:pt x="222" y="2776"/>
                </a:moveTo>
                <a:lnTo>
                  <a:pt x="321" y="3312"/>
                </a:lnTo>
                <a:lnTo>
                  <a:pt x="536" y="4856"/>
                </a:lnTo>
                <a:lnTo>
                  <a:pt x="858" y="5971"/>
                </a:lnTo>
                <a:lnTo>
                  <a:pt x="1287" y="7215"/>
                </a:lnTo>
                <a:lnTo>
                  <a:pt x="1824" y="8877"/>
                </a:lnTo>
                <a:lnTo>
                  <a:pt x="2360" y="10067"/>
                </a:lnTo>
                <a:lnTo>
                  <a:pt x="2897" y="11128"/>
                </a:lnTo>
                <a:lnTo>
                  <a:pt x="3648" y="12458"/>
                </a:lnTo>
                <a:lnTo>
                  <a:pt x="4292" y="13423"/>
                </a:lnTo>
                <a:lnTo>
                  <a:pt x="4828" y="14356"/>
                </a:lnTo>
                <a:lnTo>
                  <a:pt x="5794" y="15524"/>
                </a:lnTo>
                <a:lnTo>
                  <a:pt x="6545" y="16350"/>
                </a:lnTo>
                <a:lnTo>
                  <a:pt x="7404" y="17411"/>
                </a:lnTo>
                <a:lnTo>
                  <a:pt x="342746" y="213599"/>
                </a:lnTo>
                <a:lnTo>
                  <a:pt x="381980" y="213563"/>
                </a:lnTo>
                <a:lnTo>
                  <a:pt x="374939" y="209478"/>
                </a:lnTo>
                <a:lnTo>
                  <a:pt x="368902" y="208105"/>
                </a:lnTo>
                <a:lnTo>
                  <a:pt x="352404" y="208105"/>
                </a:lnTo>
                <a:lnTo>
                  <a:pt x="344999" y="206433"/>
                </a:lnTo>
                <a:lnTo>
                  <a:pt x="12181" y="13198"/>
                </a:lnTo>
                <a:lnTo>
                  <a:pt x="4077" y="8534"/>
                </a:lnTo>
                <a:lnTo>
                  <a:pt x="222" y="2776"/>
                </a:lnTo>
                <a:close/>
              </a:path>
              <a:path w="461009" h="249554">
                <a:moveTo>
                  <a:pt x="367534" y="207794"/>
                </a:moveTo>
                <a:lnTo>
                  <a:pt x="352404" y="208105"/>
                </a:lnTo>
                <a:lnTo>
                  <a:pt x="368902" y="208105"/>
                </a:lnTo>
                <a:lnTo>
                  <a:pt x="367534" y="207794"/>
                </a:lnTo>
                <a:close/>
              </a:path>
              <a:path w="461009" h="249554">
                <a:moveTo>
                  <a:pt x="12125" y="13166"/>
                </a:moveTo>
                <a:close/>
              </a:path>
              <a:path w="461009" h="249554">
                <a:moveTo>
                  <a:pt x="0" y="0"/>
                </a:moveTo>
                <a:lnTo>
                  <a:pt x="0" y="2444"/>
                </a:lnTo>
                <a:lnTo>
                  <a:pt x="222" y="2776"/>
                </a:lnTo>
                <a:lnTo>
                  <a:pt x="107" y="643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98635" y="2798659"/>
            <a:ext cx="1636022" cy="1409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29710" y="3703839"/>
            <a:ext cx="167402" cy="101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2019" y="3426015"/>
            <a:ext cx="496225" cy="360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96371" y="3855410"/>
            <a:ext cx="273022" cy="745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67433" y="3789000"/>
            <a:ext cx="454566" cy="757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85325" y="4290341"/>
            <a:ext cx="270510" cy="164465"/>
          </a:xfrm>
          <a:custGeom>
            <a:avLst/>
            <a:gdLst/>
            <a:ahLst/>
            <a:cxnLst/>
            <a:rect l="l" t="t" r="r" b="b"/>
            <a:pathLst>
              <a:path w="270509" h="164464">
                <a:moveTo>
                  <a:pt x="173651" y="0"/>
                </a:moveTo>
                <a:lnTo>
                  <a:pt x="119971" y="3912"/>
                </a:lnTo>
                <a:lnTo>
                  <a:pt x="68600" y="20101"/>
                </a:lnTo>
                <a:lnTo>
                  <a:pt x="28919" y="45048"/>
                </a:lnTo>
                <a:lnTo>
                  <a:pt x="4771" y="75411"/>
                </a:lnTo>
                <a:lnTo>
                  <a:pt x="0" y="107847"/>
                </a:lnTo>
                <a:lnTo>
                  <a:pt x="16421" y="136219"/>
                </a:lnTo>
                <a:lnTo>
                  <a:pt x="50086" y="155514"/>
                </a:lnTo>
                <a:lnTo>
                  <a:pt x="96186" y="164047"/>
                </a:lnTo>
                <a:lnTo>
                  <a:pt x="149911" y="160136"/>
                </a:lnTo>
                <a:lnTo>
                  <a:pt x="201236" y="143948"/>
                </a:lnTo>
                <a:lnTo>
                  <a:pt x="240922" y="119000"/>
                </a:lnTo>
                <a:lnTo>
                  <a:pt x="265096" y="88637"/>
                </a:lnTo>
                <a:lnTo>
                  <a:pt x="269883" y="56201"/>
                </a:lnTo>
                <a:lnTo>
                  <a:pt x="253446" y="27825"/>
                </a:lnTo>
                <a:lnTo>
                  <a:pt x="219756" y="8531"/>
                </a:lnTo>
                <a:lnTo>
                  <a:pt x="17365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288" y="4310719"/>
            <a:ext cx="96041" cy="759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66880" y="4032283"/>
            <a:ext cx="96520" cy="304165"/>
          </a:xfrm>
          <a:custGeom>
            <a:avLst/>
            <a:gdLst/>
            <a:ahLst/>
            <a:cxnLst/>
            <a:rect l="l" t="t" r="r" b="b"/>
            <a:pathLst>
              <a:path w="96520" h="304164">
                <a:moveTo>
                  <a:pt x="55785" y="294575"/>
                </a:moveTo>
                <a:lnTo>
                  <a:pt x="16311" y="294575"/>
                </a:lnTo>
                <a:lnTo>
                  <a:pt x="22320" y="298113"/>
                </a:lnTo>
                <a:lnTo>
                  <a:pt x="33785" y="302950"/>
                </a:lnTo>
                <a:lnTo>
                  <a:pt x="44748" y="304059"/>
                </a:lnTo>
                <a:lnTo>
                  <a:pt x="53134" y="300684"/>
                </a:lnTo>
                <a:lnTo>
                  <a:pt x="55785" y="294575"/>
                </a:lnTo>
                <a:close/>
              </a:path>
              <a:path w="96520" h="304164">
                <a:moveTo>
                  <a:pt x="15043" y="297716"/>
                </a:moveTo>
                <a:lnTo>
                  <a:pt x="12769" y="297716"/>
                </a:lnTo>
                <a:lnTo>
                  <a:pt x="12984" y="302820"/>
                </a:lnTo>
                <a:lnTo>
                  <a:pt x="15043" y="297716"/>
                </a:lnTo>
                <a:close/>
              </a:path>
              <a:path w="96520" h="304164">
                <a:moveTo>
                  <a:pt x="14379" y="0"/>
                </a:moveTo>
                <a:lnTo>
                  <a:pt x="12026" y="22075"/>
                </a:lnTo>
                <a:lnTo>
                  <a:pt x="6908" y="72361"/>
                </a:lnTo>
                <a:lnTo>
                  <a:pt x="1929" y="126942"/>
                </a:lnTo>
                <a:lnTo>
                  <a:pt x="0" y="161906"/>
                </a:lnTo>
                <a:lnTo>
                  <a:pt x="1887" y="187515"/>
                </a:lnTo>
                <a:lnTo>
                  <a:pt x="5365" y="218181"/>
                </a:lnTo>
                <a:lnTo>
                  <a:pt x="9325" y="254664"/>
                </a:lnTo>
                <a:lnTo>
                  <a:pt x="12662" y="297727"/>
                </a:lnTo>
                <a:lnTo>
                  <a:pt x="15043" y="297716"/>
                </a:lnTo>
                <a:lnTo>
                  <a:pt x="16311" y="294575"/>
                </a:lnTo>
                <a:lnTo>
                  <a:pt x="55785" y="294575"/>
                </a:lnTo>
                <a:lnTo>
                  <a:pt x="56874" y="292066"/>
                </a:lnTo>
                <a:lnTo>
                  <a:pt x="53656" y="253083"/>
                </a:lnTo>
                <a:lnTo>
                  <a:pt x="53024" y="220079"/>
                </a:lnTo>
                <a:lnTo>
                  <a:pt x="52090" y="192490"/>
                </a:lnTo>
                <a:lnTo>
                  <a:pt x="47967" y="169754"/>
                </a:lnTo>
                <a:lnTo>
                  <a:pt x="96256" y="13198"/>
                </a:lnTo>
                <a:lnTo>
                  <a:pt x="1437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62171" y="4345493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18631" y="0"/>
                </a:moveTo>
                <a:lnTo>
                  <a:pt x="5970" y="2290"/>
                </a:lnTo>
                <a:lnTo>
                  <a:pt x="321" y="4470"/>
                </a:lnTo>
                <a:lnTo>
                  <a:pt x="751" y="25163"/>
                </a:lnTo>
                <a:lnTo>
                  <a:pt x="0" y="26761"/>
                </a:lnTo>
                <a:lnTo>
                  <a:pt x="23043" y="34328"/>
                </a:lnTo>
                <a:lnTo>
                  <a:pt x="28758" y="36045"/>
                </a:lnTo>
                <a:lnTo>
                  <a:pt x="33158" y="30331"/>
                </a:lnTo>
                <a:lnTo>
                  <a:pt x="39811" y="26653"/>
                </a:lnTo>
                <a:lnTo>
                  <a:pt x="39275" y="20585"/>
                </a:lnTo>
                <a:lnTo>
                  <a:pt x="31875" y="3973"/>
                </a:lnTo>
                <a:lnTo>
                  <a:pt x="18631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89105" y="4349546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4" h="32385">
                <a:moveTo>
                  <a:pt x="0" y="0"/>
                </a:moveTo>
                <a:lnTo>
                  <a:pt x="1824" y="31982"/>
                </a:lnTo>
                <a:lnTo>
                  <a:pt x="6223" y="26267"/>
                </a:lnTo>
                <a:lnTo>
                  <a:pt x="12877" y="22590"/>
                </a:lnTo>
                <a:lnTo>
                  <a:pt x="12340" y="16521"/>
                </a:lnTo>
                <a:lnTo>
                  <a:pt x="11374" y="6390"/>
                </a:lnTo>
                <a:lnTo>
                  <a:pt x="4828" y="27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39652" y="4338642"/>
            <a:ext cx="61594" cy="76835"/>
          </a:xfrm>
          <a:custGeom>
            <a:avLst/>
            <a:gdLst/>
            <a:ahLst/>
            <a:cxnLst/>
            <a:rect l="l" t="t" r="r" b="b"/>
            <a:pathLst>
              <a:path w="61595" h="76835">
                <a:moveTo>
                  <a:pt x="41686" y="0"/>
                </a:moveTo>
                <a:lnTo>
                  <a:pt x="29689" y="2099"/>
                </a:lnTo>
                <a:lnTo>
                  <a:pt x="24342" y="4192"/>
                </a:lnTo>
                <a:lnTo>
                  <a:pt x="23465" y="7479"/>
                </a:lnTo>
                <a:lnTo>
                  <a:pt x="20948" y="16105"/>
                </a:lnTo>
                <a:lnTo>
                  <a:pt x="16963" y="28214"/>
                </a:lnTo>
                <a:lnTo>
                  <a:pt x="11679" y="41953"/>
                </a:lnTo>
                <a:lnTo>
                  <a:pt x="6726" y="51907"/>
                </a:lnTo>
                <a:lnTo>
                  <a:pt x="2397" y="59506"/>
                </a:lnTo>
                <a:lnTo>
                  <a:pt x="0" y="65780"/>
                </a:lnTo>
                <a:lnTo>
                  <a:pt x="841" y="71759"/>
                </a:lnTo>
                <a:lnTo>
                  <a:pt x="6752" y="75416"/>
                </a:lnTo>
                <a:lnTo>
                  <a:pt x="17863" y="76426"/>
                </a:lnTo>
                <a:lnTo>
                  <a:pt x="30765" y="73764"/>
                </a:lnTo>
                <a:lnTo>
                  <a:pt x="42048" y="66409"/>
                </a:lnTo>
                <a:lnTo>
                  <a:pt x="46662" y="61316"/>
                </a:lnTo>
                <a:lnTo>
                  <a:pt x="45804" y="53125"/>
                </a:lnTo>
                <a:lnTo>
                  <a:pt x="48701" y="44022"/>
                </a:lnTo>
                <a:lnTo>
                  <a:pt x="53200" y="34356"/>
                </a:lnTo>
                <a:lnTo>
                  <a:pt x="57487" y="29335"/>
                </a:lnTo>
                <a:lnTo>
                  <a:pt x="60547" y="25868"/>
                </a:lnTo>
                <a:lnTo>
                  <a:pt x="61364" y="20864"/>
                </a:lnTo>
                <a:lnTo>
                  <a:pt x="54266" y="4164"/>
                </a:lnTo>
                <a:lnTo>
                  <a:pt x="41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8894" y="4334267"/>
            <a:ext cx="62230" cy="77470"/>
          </a:xfrm>
          <a:custGeom>
            <a:avLst/>
            <a:gdLst/>
            <a:ahLst/>
            <a:cxnLst/>
            <a:rect l="l" t="t" r="r" b="b"/>
            <a:pathLst>
              <a:path w="62229" h="77470">
                <a:moveTo>
                  <a:pt x="25828" y="75351"/>
                </a:moveTo>
                <a:lnTo>
                  <a:pt x="2565" y="75351"/>
                </a:lnTo>
                <a:lnTo>
                  <a:pt x="10689" y="77308"/>
                </a:lnTo>
                <a:lnTo>
                  <a:pt x="21599" y="76665"/>
                </a:lnTo>
                <a:lnTo>
                  <a:pt x="25828" y="75351"/>
                </a:lnTo>
                <a:close/>
              </a:path>
              <a:path w="62229" h="77470">
                <a:moveTo>
                  <a:pt x="42229" y="0"/>
                </a:moveTo>
                <a:lnTo>
                  <a:pt x="30232" y="2099"/>
                </a:lnTo>
                <a:lnTo>
                  <a:pt x="24885" y="4192"/>
                </a:lnTo>
                <a:lnTo>
                  <a:pt x="24008" y="7479"/>
                </a:lnTo>
                <a:lnTo>
                  <a:pt x="21492" y="16105"/>
                </a:lnTo>
                <a:lnTo>
                  <a:pt x="17506" y="28214"/>
                </a:lnTo>
                <a:lnTo>
                  <a:pt x="12223" y="41953"/>
                </a:lnTo>
                <a:lnTo>
                  <a:pt x="6914" y="53125"/>
                </a:lnTo>
                <a:lnTo>
                  <a:pt x="2162" y="62903"/>
                </a:lnTo>
                <a:lnTo>
                  <a:pt x="0" y="70615"/>
                </a:lnTo>
                <a:lnTo>
                  <a:pt x="2565" y="75361"/>
                </a:lnTo>
                <a:lnTo>
                  <a:pt x="25828" y="75351"/>
                </a:lnTo>
                <a:lnTo>
                  <a:pt x="32972" y="73130"/>
                </a:lnTo>
                <a:lnTo>
                  <a:pt x="42484" y="66409"/>
                </a:lnTo>
                <a:lnTo>
                  <a:pt x="47206" y="61316"/>
                </a:lnTo>
                <a:lnTo>
                  <a:pt x="46347" y="53125"/>
                </a:lnTo>
                <a:lnTo>
                  <a:pt x="49244" y="44033"/>
                </a:lnTo>
                <a:lnTo>
                  <a:pt x="53743" y="34361"/>
                </a:lnTo>
                <a:lnTo>
                  <a:pt x="58030" y="29336"/>
                </a:lnTo>
                <a:lnTo>
                  <a:pt x="61090" y="25868"/>
                </a:lnTo>
                <a:lnTo>
                  <a:pt x="61907" y="20864"/>
                </a:lnTo>
                <a:lnTo>
                  <a:pt x="54809" y="4164"/>
                </a:lnTo>
                <a:lnTo>
                  <a:pt x="42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23754" y="4042567"/>
            <a:ext cx="83185" cy="307340"/>
          </a:xfrm>
          <a:custGeom>
            <a:avLst/>
            <a:gdLst/>
            <a:ahLst/>
            <a:cxnLst/>
            <a:rect l="l" t="t" r="r" b="b"/>
            <a:pathLst>
              <a:path w="83184" h="307339">
                <a:moveTo>
                  <a:pt x="74960" y="302099"/>
                </a:moveTo>
                <a:lnTo>
                  <a:pt x="48946" y="302099"/>
                </a:lnTo>
                <a:lnTo>
                  <a:pt x="58751" y="304866"/>
                </a:lnTo>
                <a:lnTo>
                  <a:pt x="67350" y="306805"/>
                </a:lnTo>
                <a:lnTo>
                  <a:pt x="74902" y="303601"/>
                </a:lnTo>
                <a:lnTo>
                  <a:pt x="74960" y="302099"/>
                </a:lnTo>
                <a:close/>
              </a:path>
              <a:path w="83184" h="307339">
                <a:moveTo>
                  <a:pt x="41756" y="0"/>
                </a:moveTo>
                <a:lnTo>
                  <a:pt x="14927" y="2039"/>
                </a:lnTo>
                <a:lnTo>
                  <a:pt x="0" y="9937"/>
                </a:lnTo>
                <a:lnTo>
                  <a:pt x="1524" y="29361"/>
                </a:lnTo>
                <a:lnTo>
                  <a:pt x="8651" y="69703"/>
                </a:lnTo>
                <a:lnTo>
                  <a:pt x="17489" y="120955"/>
                </a:lnTo>
                <a:lnTo>
                  <a:pt x="24144" y="173109"/>
                </a:lnTo>
                <a:lnTo>
                  <a:pt x="27617" y="207247"/>
                </a:lnTo>
                <a:lnTo>
                  <a:pt x="30999" y="234988"/>
                </a:lnTo>
                <a:lnTo>
                  <a:pt x="34360" y="264217"/>
                </a:lnTo>
                <a:lnTo>
                  <a:pt x="37772" y="302818"/>
                </a:lnTo>
                <a:lnTo>
                  <a:pt x="48946" y="302099"/>
                </a:lnTo>
                <a:lnTo>
                  <a:pt x="74960" y="302099"/>
                </a:lnTo>
                <a:lnTo>
                  <a:pt x="75656" y="284269"/>
                </a:lnTo>
                <a:lnTo>
                  <a:pt x="76592" y="252944"/>
                </a:lnTo>
                <a:lnTo>
                  <a:pt x="76441" y="215279"/>
                </a:lnTo>
                <a:lnTo>
                  <a:pt x="73936" y="176926"/>
                </a:lnTo>
                <a:lnTo>
                  <a:pt x="73961" y="125862"/>
                </a:lnTo>
                <a:lnTo>
                  <a:pt x="78483" y="79730"/>
                </a:lnTo>
                <a:lnTo>
                  <a:pt x="82582" y="40991"/>
                </a:lnTo>
                <a:lnTo>
                  <a:pt x="81340" y="12103"/>
                </a:lnTo>
                <a:lnTo>
                  <a:pt x="68042" y="3470"/>
                </a:lnTo>
                <a:lnTo>
                  <a:pt x="4175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42413" y="3745353"/>
            <a:ext cx="152057" cy="3160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08623" y="3805093"/>
            <a:ext cx="109855" cy="488950"/>
          </a:xfrm>
          <a:custGeom>
            <a:avLst/>
            <a:gdLst/>
            <a:ahLst/>
            <a:cxnLst/>
            <a:rect l="l" t="t" r="r" b="b"/>
            <a:pathLst>
              <a:path w="109854" h="488950">
                <a:moveTo>
                  <a:pt x="55800" y="0"/>
                </a:moveTo>
                <a:lnTo>
                  <a:pt x="45150" y="11728"/>
                </a:lnTo>
                <a:lnTo>
                  <a:pt x="26290" y="45541"/>
                </a:lnTo>
                <a:lnTo>
                  <a:pt x="8235" y="85386"/>
                </a:lnTo>
                <a:lnTo>
                  <a:pt x="0" y="115214"/>
                </a:lnTo>
                <a:lnTo>
                  <a:pt x="484" y="141719"/>
                </a:lnTo>
                <a:lnTo>
                  <a:pt x="2089" y="190857"/>
                </a:lnTo>
                <a:lnTo>
                  <a:pt x="4491" y="253800"/>
                </a:lnTo>
                <a:lnTo>
                  <a:pt x="7363" y="321718"/>
                </a:lnTo>
                <a:lnTo>
                  <a:pt x="10382" y="385782"/>
                </a:lnTo>
                <a:lnTo>
                  <a:pt x="13222" y="437163"/>
                </a:lnTo>
                <a:lnTo>
                  <a:pt x="22159" y="481018"/>
                </a:lnTo>
                <a:lnTo>
                  <a:pt x="54689" y="488382"/>
                </a:lnTo>
                <a:lnTo>
                  <a:pt x="77490" y="483407"/>
                </a:lnTo>
                <a:lnTo>
                  <a:pt x="95644" y="473139"/>
                </a:lnTo>
                <a:lnTo>
                  <a:pt x="103446" y="457360"/>
                </a:lnTo>
                <a:lnTo>
                  <a:pt x="103659" y="439313"/>
                </a:lnTo>
                <a:lnTo>
                  <a:pt x="103584" y="385782"/>
                </a:lnTo>
                <a:lnTo>
                  <a:pt x="102676" y="329979"/>
                </a:lnTo>
                <a:lnTo>
                  <a:pt x="99690" y="262056"/>
                </a:lnTo>
                <a:lnTo>
                  <a:pt x="91414" y="202915"/>
                </a:lnTo>
                <a:lnTo>
                  <a:pt x="86848" y="178940"/>
                </a:lnTo>
                <a:lnTo>
                  <a:pt x="84345" y="160941"/>
                </a:lnTo>
                <a:lnTo>
                  <a:pt x="87827" y="130173"/>
                </a:lnTo>
                <a:lnTo>
                  <a:pt x="97638" y="99473"/>
                </a:lnTo>
                <a:lnTo>
                  <a:pt x="107026" y="71191"/>
                </a:lnTo>
                <a:lnTo>
                  <a:pt x="109240" y="47678"/>
                </a:lnTo>
                <a:lnTo>
                  <a:pt x="105674" y="35368"/>
                </a:lnTo>
                <a:lnTo>
                  <a:pt x="99784" y="26671"/>
                </a:lnTo>
                <a:lnTo>
                  <a:pt x="91057" y="20396"/>
                </a:lnTo>
                <a:lnTo>
                  <a:pt x="73320" y="12961"/>
                </a:lnTo>
                <a:lnTo>
                  <a:pt x="66625" y="9304"/>
                </a:lnTo>
                <a:lnTo>
                  <a:pt x="60312" y="4833"/>
                </a:lnTo>
                <a:lnTo>
                  <a:pt x="558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16874" y="3917277"/>
            <a:ext cx="57785" cy="60325"/>
          </a:xfrm>
          <a:custGeom>
            <a:avLst/>
            <a:gdLst/>
            <a:ahLst/>
            <a:cxnLst/>
            <a:rect l="l" t="t" r="r" b="b"/>
            <a:pathLst>
              <a:path w="57784" h="60325">
                <a:moveTo>
                  <a:pt x="32169" y="0"/>
                </a:moveTo>
                <a:lnTo>
                  <a:pt x="8343" y="33240"/>
                </a:lnTo>
                <a:lnTo>
                  <a:pt x="0" y="59714"/>
                </a:lnTo>
                <a:lnTo>
                  <a:pt x="41314" y="55083"/>
                </a:lnTo>
                <a:lnTo>
                  <a:pt x="44618" y="47677"/>
                </a:lnTo>
                <a:lnTo>
                  <a:pt x="48597" y="36869"/>
                </a:lnTo>
                <a:lnTo>
                  <a:pt x="53039" y="24554"/>
                </a:lnTo>
                <a:lnTo>
                  <a:pt x="57732" y="12625"/>
                </a:lnTo>
                <a:lnTo>
                  <a:pt x="55368" y="5066"/>
                </a:lnTo>
                <a:lnTo>
                  <a:pt x="44855" y="368"/>
                </a:lnTo>
                <a:lnTo>
                  <a:pt x="3216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60589" y="3803327"/>
            <a:ext cx="66675" cy="488315"/>
          </a:xfrm>
          <a:custGeom>
            <a:avLst/>
            <a:gdLst/>
            <a:ahLst/>
            <a:cxnLst/>
            <a:rect l="l" t="t" r="r" b="b"/>
            <a:pathLst>
              <a:path w="66675" h="488314">
                <a:moveTo>
                  <a:pt x="32719" y="0"/>
                </a:moveTo>
                <a:lnTo>
                  <a:pt x="19624" y="3950"/>
                </a:lnTo>
                <a:lnTo>
                  <a:pt x="8178" y="11926"/>
                </a:lnTo>
                <a:lnTo>
                  <a:pt x="818" y="22844"/>
                </a:lnTo>
                <a:lnTo>
                  <a:pt x="0" y="50032"/>
                </a:lnTo>
                <a:lnTo>
                  <a:pt x="7229" y="88743"/>
                </a:lnTo>
                <a:lnTo>
                  <a:pt x="16029" y="130999"/>
                </a:lnTo>
                <a:lnTo>
                  <a:pt x="19919" y="168829"/>
                </a:lnTo>
                <a:lnTo>
                  <a:pt x="17300" y="206531"/>
                </a:lnTo>
                <a:lnTo>
                  <a:pt x="12005" y="261058"/>
                </a:lnTo>
                <a:lnTo>
                  <a:pt x="6187" y="322679"/>
                </a:lnTo>
                <a:lnTo>
                  <a:pt x="1998" y="381663"/>
                </a:lnTo>
                <a:lnTo>
                  <a:pt x="1898" y="412348"/>
                </a:lnTo>
                <a:lnTo>
                  <a:pt x="3769" y="435959"/>
                </a:lnTo>
                <a:lnTo>
                  <a:pt x="24319" y="478077"/>
                </a:lnTo>
                <a:lnTo>
                  <a:pt x="56941" y="488000"/>
                </a:lnTo>
                <a:lnTo>
                  <a:pt x="66491" y="484172"/>
                </a:lnTo>
                <a:lnTo>
                  <a:pt x="65203" y="474662"/>
                </a:lnTo>
                <a:lnTo>
                  <a:pt x="62656" y="444579"/>
                </a:lnTo>
                <a:lnTo>
                  <a:pt x="59445" y="392353"/>
                </a:lnTo>
                <a:lnTo>
                  <a:pt x="56013" y="327115"/>
                </a:lnTo>
                <a:lnTo>
                  <a:pt x="52801" y="257997"/>
                </a:lnTo>
                <a:lnTo>
                  <a:pt x="50249" y="194130"/>
                </a:lnTo>
                <a:lnTo>
                  <a:pt x="48799" y="144645"/>
                </a:lnTo>
                <a:lnTo>
                  <a:pt x="48892" y="118674"/>
                </a:lnTo>
                <a:lnTo>
                  <a:pt x="46446" y="106466"/>
                </a:lnTo>
                <a:lnTo>
                  <a:pt x="40026" y="91696"/>
                </a:lnTo>
                <a:lnTo>
                  <a:pt x="33666" y="75224"/>
                </a:lnTo>
                <a:lnTo>
                  <a:pt x="31401" y="57915"/>
                </a:lnTo>
                <a:lnTo>
                  <a:pt x="33289" y="38986"/>
                </a:lnTo>
                <a:lnTo>
                  <a:pt x="36203" y="22153"/>
                </a:lnTo>
                <a:lnTo>
                  <a:pt x="40123" y="9010"/>
                </a:lnTo>
                <a:lnTo>
                  <a:pt x="45029" y="1155"/>
                </a:lnTo>
                <a:lnTo>
                  <a:pt x="32719" y="0"/>
                </a:lnTo>
                <a:close/>
              </a:path>
              <a:path w="66675" h="488314">
                <a:moveTo>
                  <a:pt x="818" y="22834"/>
                </a:move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376525" y="3680526"/>
            <a:ext cx="277559" cy="4147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77970" y="2790296"/>
            <a:ext cx="559940" cy="774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27464" y="2876605"/>
            <a:ext cx="197020" cy="1942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26388" y="2793298"/>
            <a:ext cx="436174" cy="3257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88391" y="353060"/>
            <a:ext cx="6483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37EAD"/>
                </a:solidFill>
              </a:rPr>
              <a:t>Why Health </a:t>
            </a:r>
            <a:r>
              <a:rPr spc="-10" dirty="0">
                <a:solidFill>
                  <a:srgbClr val="037EAD"/>
                </a:solidFill>
              </a:rPr>
              <a:t>Equity</a:t>
            </a:r>
            <a:r>
              <a:rPr spc="-20" dirty="0">
                <a:solidFill>
                  <a:srgbClr val="037EAD"/>
                </a:solidFill>
              </a:rPr>
              <a:t> </a:t>
            </a:r>
            <a:r>
              <a:rPr spc="-5" dirty="0">
                <a:solidFill>
                  <a:srgbClr val="037EAD"/>
                </a:solidFill>
              </a:rPr>
              <a:t>Matters</a:t>
            </a:r>
          </a:p>
        </p:txBody>
      </p:sp>
      <p:sp>
        <p:nvSpPr>
          <p:cNvPr id="28" name="object 28"/>
          <p:cNvSpPr/>
          <p:nvPr/>
        </p:nvSpPr>
        <p:spPr>
          <a:xfrm>
            <a:off x="5897879" y="5888735"/>
            <a:ext cx="1303020" cy="969644"/>
          </a:xfrm>
          <a:custGeom>
            <a:avLst/>
            <a:gdLst/>
            <a:ahLst/>
            <a:cxnLst/>
            <a:rect l="l" t="t" r="r" b="b"/>
            <a:pathLst>
              <a:path w="1303020" h="969645">
                <a:moveTo>
                  <a:pt x="651510" y="0"/>
                </a:moveTo>
                <a:lnTo>
                  <a:pt x="604985" y="1691"/>
                </a:lnTo>
                <a:lnTo>
                  <a:pt x="559342" y="6689"/>
                </a:lnTo>
                <a:lnTo>
                  <a:pt x="514692" y="14879"/>
                </a:lnTo>
                <a:lnTo>
                  <a:pt x="471146" y="26149"/>
                </a:lnTo>
                <a:lnTo>
                  <a:pt x="428812" y="40383"/>
                </a:lnTo>
                <a:lnTo>
                  <a:pt x="387802" y="57467"/>
                </a:lnTo>
                <a:lnTo>
                  <a:pt x="348226" y="77289"/>
                </a:lnTo>
                <a:lnTo>
                  <a:pt x="310193" y="99733"/>
                </a:lnTo>
                <a:lnTo>
                  <a:pt x="273816" y="124686"/>
                </a:lnTo>
                <a:lnTo>
                  <a:pt x="239202" y="152033"/>
                </a:lnTo>
                <a:lnTo>
                  <a:pt x="206464" y="181662"/>
                </a:lnTo>
                <a:lnTo>
                  <a:pt x="175711" y="213457"/>
                </a:lnTo>
                <a:lnTo>
                  <a:pt x="147054" y="247305"/>
                </a:lnTo>
                <a:lnTo>
                  <a:pt x="120603" y="283091"/>
                </a:lnTo>
                <a:lnTo>
                  <a:pt x="96467" y="320703"/>
                </a:lnTo>
                <a:lnTo>
                  <a:pt x="74758" y="360025"/>
                </a:lnTo>
                <a:lnTo>
                  <a:pt x="55586" y="400944"/>
                </a:lnTo>
                <a:lnTo>
                  <a:pt x="39061" y="443346"/>
                </a:lnTo>
                <a:lnTo>
                  <a:pt x="25293" y="487116"/>
                </a:lnTo>
                <a:lnTo>
                  <a:pt x="14392" y="532142"/>
                </a:lnTo>
                <a:lnTo>
                  <a:pt x="6470" y="578308"/>
                </a:lnTo>
                <a:lnTo>
                  <a:pt x="1635" y="625501"/>
                </a:lnTo>
                <a:lnTo>
                  <a:pt x="0" y="673607"/>
                </a:lnTo>
                <a:lnTo>
                  <a:pt x="1635" y="721714"/>
                </a:lnTo>
                <a:lnTo>
                  <a:pt x="6470" y="768907"/>
                </a:lnTo>
                <a:lnTo>
                  <a:pt x="14392" y="815073"/>
                </a:lnTo>
                <a:lnTo>
                  <a:pt x="25293" y="860099"/>
                </a:lnTo>
                <a:lnTo>
                  <a:pt x="39061" y="903870"/>
                </a:lnTo>
                <a:lnTo>
                  <a:pt x="55586" y="946272"/>
                </a:lnTo>
                <a:lnTo>
                  <a:pt x="66357" y="969260"/>
                </a:lnTo>
                <a:lnTo>
                  <a:pt x="1236662" y="969260"/>
                </a:lnTo>
                <a:lnTo>
                  <a:pt x="1263958" y="903870"/>
                </a:lnTo>
                <a:lnTo>
                  <a:pt x="1277726" y="860099"/>
                </a:lnTo>
                <a:lnTo>
                  <a:pt x="1288627" y="815073"/>
                </a:lnTo>
                <a:lnTo>
                  <a:pt x="1296549" y="768907"/>
                </a:lnTo>
                <a:lnTo>
                  <a:pt x="1301384" y="721714"/>
                </a:lnTo>
                <a:lnTo>
                  <a:pt x="1303020" y="673607"/>
                </a:lnTo>
                <a:lnTo>
                  <a:pt x="1301384" y="625501"/>
                </a:lnTo>
                <a:lnTo>
                  <a:pt x="1296549" y="578308"/>
                </a:lnTo>
                <a:lnTo>
                  <a:pt x="1288627" y="532142"/>
                </a:lnTo>
                <a:lnTo>
                  <a:pt x="1277726" y="487116"/>
                </a:lnTo>
                <a:lnTo>
                  <a:pt x="1263958" y="443346"/>
                </a:lnTo>
                <a:lnTo>
                  <a:pt x="1247433" y="400944"/>
                </a:lnTo>
                <a:lnTo>
                  <a:pt x="1228261" y="360025"/>
                </a:lnTo>
                <a:lnTo>
                  <a:pt x="1206552" y="320703"/>
                </a:lnTo>
                <a:lnTo>
                  <a:pt x="1182416" y="283091"/>
                </a:lnTo>
                <a:lnTo>
                  <a:pt x="1155965" y="247305"/>
                </a:lnTo>
                <a:lnTo>
                  <a:pt x="1127308" y="213457"/>
                </a:lnTo>
                <a:lnTo>
                  <a:pt x="1096555" y="181662"/>
                </a:lnTo>
                <a:lnTo>
                  <a:pt x="1063817" y="152033"/>
                </a:lnTo>
                <a:lnTo>
                  <a:pt x="1029203" y="124686"/>
                </a:lnTo>
                <a:lnTo>
                  <a:pt x="992826" y="99733"/>
                </a:lnTo>
                <a:lnTo>
                  <a:pt x="954793" y="77289"/>
                </a:lnTo>
                <a:lnTo>
                  <a:pt x="915217" y="57467"/>
                </a:lnTo>
                <a:lnTo>
                  <a:pt x="874207" y="40383"/>
                </a:lnTo>
                <a:lnTo>
                  <a:pt x="831873" y="26149"/>
                </a:lnTo>
                <a:lnTo>
                  <a:pt x="788327" y="14879"/>
                </a:lnTo>
                <a:lnTo>
                  <a:pt x="743677" y="6689"/>
                </a:lnTo>
                <a:lnTo>
                  <a:pt x="698034" y="1691"/>
                </a:lnTo>
                <a:lnTo>
                  <a:pt x="65151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3928" y="1271168"/>
            <a:ext cx="8063865" cy="49041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Segoe UI"/>
                <a:cs typeface="Segoe UI"/>
              </a:rPr>
              <a:t>Health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Equity:</a:t>
            </a:r>
            <a:endParaRPr sz="280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  <a:spcBef>
                <a:spcPts val="605"/>
              </a:spcBef>
            </a:pPr>
            <a:r>
              <a:rPr sz="2800" i="1" spc="-5" dirty="0">
                <a:latin typeface="Segoe UI"/>
                <a:cs typeface="Segoe UI"/>
              </a:rPr>
              <a:t>Giving </a:t>
            </a:r>
            <a:r>
              <a:rPr sz="2800" i="1" dirty="0">
                <a:latin typeface="Segoe UI"/>
                <a:cs typeface="Segoe UI"/>
              </a:rPr>
              <a:t>everyone </a:t>
            </a:r>
            <a:r>
              <a:rPr sz="2800" i="1" spc="-10" dirty="0">
                <a:latin typeface="Segoe UI"/>
                <a:cs typeface="Segoe UI"/>
              </a:rPr>
              <a:t>the same </a:t>
            </a:r>
            <a:r>
              <a:rPr sz="2800" i="1" spc="-5" dirty="0">
                <a:latin typeface="Segoe UI"/>
                <a:cs typeface="Segoe UI"/>
              </a:rPr>
              <a:t>opportunity to </a:t>
            </a:r>
            <a:r>
              <a:rPr sz="2800" i="1" spc="-10" dirty="0">
                <a:latin typeface="Segoe UI"/>
                <a:cs typeface="Segoe UI"/>
              </a:rPr>
              <a:t>the highest  level </a:t>
            </a:r>
            <a:r>
              <a:rPr sz="2800" i="1" spc="-30" dirty="0">
                <a:latin typeface="Segoe UI"/>
                <a:cs typeface="Segoe UI"/>
              </a:rPr>
              <a:t>of </a:t>
            </a:r>
            <a:r>
              <a:rPr sz="2800" i="1" spc="-10" dirty="0">
                <a:latin typeface="Segoe UI"/>
                <a:cs typeface="Segoe UI"/>
              </a:rPr>
              <a:t>health care that </a:t>
            </a:r>
            <a:r>
              <a:rPr sz="2800" i="1" spc="-5" dirty="0">
                <a:latin typeface="Segoe UI"/>
                <a:cs typeface="Segoe UI"/>
              </a:rPr>
              <a:t>meets </a:t>
            </a:r>
            <a:r>
              <a:rPr sz="2800" i="1" spc="-10" dirty="0">
                <a:latin typeface="Segoe UI"/>
                <a:cs typeface="Segoe UI"/>
              </a:rPr>
              <a:t>their</a:t>
            </a:r>
            <a:r>
              <a:rPr sz="2800" i="1" spc="150" dirty="0">
                <a:latin typeface="Segoe UI"/>
                <a:cs typeface="Segoe UI"/>
              </a:rPr>
              <a:t> </a:t>
            </a:r>
            <a:r>
              <a:rPr sz="2800" i="1" spc="-5" dirty="0">
                <a:latin typeface="Segoe UI"/>
                <a:cs typeface="Segoe UI"/>
              </a:rPr>
              <a:t>needs.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Segoe UI"/>
              <a:cs typeface="Segoe UI"/>
            </a:endParaRPr>
          </a:p>
          <a:p>
            <a:pPr marL="3175" algn="ctr">
              <a:lnSpc>
                <a:spcPct val="100000"/>
              </a:lnSpc>
            </a:pPr>
            <a:r>
              <a:rPr sz="2800" spc="-5" dirty="0">
                <a:latin typeface="Segoe UI"/>
                <a:cs typeface="Segoe UI"/>
              </a:rPr>
              <a:t>Health </a:t>
            </a:r>
            <a:r>
              <a:rPr sz="2800" spc="-10" dirty="0">
                <a:latin typeface="Segoe UI"/>
                <a:cs typeface="Segoe UI"/>
              </a:rPr>
              <a:t>influences </a:t>
            </a:r>
            <a:r>
              <a:rPr sz="2800" b="1" spc="-5" dirty="0">
                <a:solidFill>
                  <a:srgbClr val="037EAD"/>
                </a:solidFill>
                <a:latin typeface="Segoe UI"/>
                <a:cs typeface="Segoe UI"/>
              </a:rPr>
              <a:t>all </a:t>
            </a:r>
            <a:r>
              <a:rPr sz="2800" b="1" spc="-10" dirty="0">
                <a:solidFill>
                  <a:srgbClr val="037EAD"/>
                </a:solidFill>
                <a:latin typeface="Segoe UI"/>
                <a:cs typeface="Segoe UI"/>
              </a:rPr>
              <a:t>areas </a:t>
            </a:r>
            <a:r>
              <a:rPr sz="2800" b="1" spc="-30" dirty="0">
                <a:solidFill>
                  <a:srgbClr val="037EAD"/>
                </a:solidFill>
                <a:latin typeface="Segoe UI"/>
                <a:cs typeface="Segoe UI"/>
              </a:rPr>
              <a:t>of</a:t>
            </a:r>
            <a:r>
              <a:rPr sz="2800" b="1" spc="90" dirty="0">
                <a:solidFill>
                  <a:srgbClr val="037EAD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37EAD"/>
                </a:solidFill>
                <a:latin typeface="Segoe UI"/>
                <a:cs typeface="Segoe UI"/>
              </a:rPr>
              <a:t>life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Segoe UI"/>
              <a:cs typeface="Segoe UI"/>
            </a:endParaRPr>
          </a:p>
          <a:p>
            <a:pPr marL="3810" algn="ctr">
              <a:lnSpc>
                <a:spcPct val="100000"/>
              </a:lnSpc>
            </a:pPr>
            <a:r>
              <a:rPr sz="2800" spc="-5" dirty="0">
                <a:latin typeface="Segoe UI"/>
                <a:cs typeface="Segoe UI"/>
              </a:rPr>
              <a:t>Health equity </a:t>
            </a:r>
            <a:r>
              <a:rPr sz="2800" spc="-10" dirty="0">
                <a:latin typeface="Segoe UI"/>
                <a:cs typeface="Segoe UI"/>
              </a:rPr>
              <a:t>strives </a:t>
            </a:r>
            <a:r>
              <a:rPr sz="2800" spc="-20" dirty="0">
                <a:latin typeface="Segoe UI"/>
                <a:cs typeface="Segoe UI"/>
              </a:rPr>
              <a:t>to </a:t>
            </a:r>
            <a:r>
              <a:rPr sz="2800" spc="-10" dirty="0">
                <a:latin typeface="Segoe UI"/>
                <a:cs typeface="Segoe UI"/>
              </a:rPr>
              <a:t>improve </a:t>
            </a:r>
            <a:r>
              <a:rPr sz="2800" spc="-5" dirty="0">
                <a:latin typeface="Segoe UI"/>
                <a:cs typeface="Segoe UI"/>
              </a:rPr>
              <a:t>the </a:t>
            </a:r>
            <a:r>
              <a:rPr sz="2800" b="1" spc="-10" dirty="0">
                <a:solidFill>
                  <a:srgbClr val="037EAD"/>
                </a:solidFill>
                <a:latin typeface="Segoe UI"/>
                <a:cs typeface="Segoe UI"/>
              </a:rPr>
              <a:t>quality </a:t>
            </a:r>
            <a:r>
              <a:rPr sz="2800" b="1" spc="-30" dirty="0">
                <a:solidFill>
                  <a:srgbClr val="037EAD"/>
                </a:solidFill>
                <a:latin typeface="Segoe UI"/>
                <a:cs typeface="Segoe UI"/>
              </a:rPr>
              <a:t>of</a:t>
            </a:r>
            <a:r>
              <a:rPr sz="2800" b="1" spc="120" dirty="0">
                <a:solidFill>
                  <a:srgbClr val="037EAD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37EAD"/>
                </a:solidFill>
                <a:latin typeface="Segoe UI"/>
                <a:cs typeface="Segoe UI"/>
              </a:rPr>
              <a:t>life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Segoe UI"/>
              <a:cs typeface="Segoe UI"/>
            </a:endParaRPr>
          </a:p>
          <a:p>
            <a:pPr marL="626745" marR="217170" indent="-398145">
              <a:lnSpc>
                <a:spcPct val="100000"/>
              </a:lnSpc>
            </a:pPr>
            <a:r>
              <a:rPr sz="2800" spc="-10" dirty="0">
                <a:latin typeface="Segoe UI"/>
                <a:cs typeface="Segoe UI"/>
              </a:rPr>
              <a:t>Achieving </a:t>
            </a:r>
            <a:r>
              <a:rPr sz="2800" spc="-5" dirty="0">
                <a:latin typeface="Segoe UI"/>
                <a:cs typeface="Segoe UI"/>
              </a:rPr>
              <a:t>health equity </a:t>
            </a:r>
            <a:r>
              <a:rPr sz="2800" spc="-10" dirty="0">
                <a:latin typeface="Segoe UI"/>
                <a:cs typeface="Segoe UI"/>
              </a:rPr>
              <a:t>improves </a:t>
            </a:r>
            <a:r>
              <a:rPr sz="2800" spc="-5" dirty="0">
                <a:latin typeface="Segoe UI"/>
                <a:cs typeface="Segoe UI"/>
              </a:rPr>
              <a:t>all </a:t>
            </a:r>
            <a:r>
              <a:rPr sz="2800" spc="-10" dirty="0">
                <a:latin typeface="Segoe UI"/>
                <a:cs typeface="Segoe UI"/>
              </a:rPr>
              <a:t>areas </a:t>
            </a:r>
            <a:r>
              <a:rPr sz="2800" spc="-30" dirty="0">
                <a:latin typeface="Segoe UI"/>
                <a:cs typeface="Segoe UI"/>
              </a:rPr>
              <a:t>of </a:t>
            </a:r>
            <a:r>
              <a:rPr sz="2800" spc="-5" dirty="0">
                <a:latin typeface="Segoe UI"/>
                <a:cs typeface="Segoe UI"/>
              </a:rPr>
              <a:t>our  physical, mental, and emotional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37EAD"/>
                </a:solidFill>
                <a:latin typeface="Segoe UI"/>
                <a:cs typeface="Segoe UI"/>
              </a:rPr>
              <a:t>well-being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837291" y="5503316"/>
            <a:ext cx="487362" cy="4873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1152" y="0"/>
            <a:ext cx="5260975" cy="6858000"/>
          </a:xfrm>
          <a:custGeom>
            <a:avLst/>
            <a:gdLst/>
            <a:ahLst/>
            <a:cxnLst/>
            <a:rect l="l" t="t" r="r" b="b"/>
            <a:pathLst>
              <a:path w="5260975" h="6858000">
                <a:moveTo>
                  <a:pt x="5260848" y="6857998"/>
                </a:moveTo>
                <a:lnTo>
                  <a:pt x="5260848" y="0"/>
                </a:lnTo>
                <a:lnTo>
                  <a:pt x="0" y="0"/>
                </a:lnTo>
                <a:lnTo>
                  <a:pt x="0" y="6857998"/>
                </a:lnTo>
                <a:lnTo>
                  <a:pt x="5260848" y="6857998"/>
                </a:lnTo>
                <a:close/>
              </a:path>
            </a:pathLst>
          </a:custGeom>
          <a:solidFill>
            <a:srgbClr val="0D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6217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180" y="184404"/>
            <a:ext cx="10835640" cy="5928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37291" y="5503316"/>
            <a:ext cx="487362" cy="487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5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8244" y="0"/>
            <a:ext cx="2650235" cy="6854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51623" y="869696"/>
            <a:ext cx="391160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Drivers Instead  of</a:t>
            </a:r>
            <a:r>
              <a:rPr spc="-45" dirty="0"/>
              <a:t> </a:t>
            </a:r>
            <a:r>
              <a:rPr spc="-10" dirty="0"/>
              <a:t>Determinants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51623" y="2557729"/>
            <a:ext cx="4346575" cy="16046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spc="-10" dirty="0">
                <a:latin typeface="Segoe UI"/>
                <a:cs typeface="Segoe UI"/>
              </a:rPr>
              <a:t>Reframing </a:t>
            </a:r>
            <a:r>
              <a:rPr sz="2800" spc="-5" dirty="0">
                <a:latin typeface="Segoe UI"/>
                <a:cs typeface="Segoe UI"/>
              </a:rPr>
              <a:t>the conversation  about health, social factors  drive </a:t>
            </a:r>
            <a:r>
              <a:rPr sz="2800" dirty="0">
                <a:latin typeface="Segoe UI"/>
                <a:cs typeface="Segoe UI"/>
              </a:rPr>
              <a:t>our </a:t>
            </a:r>
            <a:r>
              <a:rPr sz="2800" spc="-5" dirty="0">
                <a:latin typeface="Segoe UI"/>
                <a:cs typeface="Segoe UI"/>
              </a:rPr>
              <a:t>health; they don’t  have to determine them.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7291" y="5517109"/>
            <a:ext cx="487362" cy="47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217" y="6102498"/>
            <a:ext cx="2246612" cy="42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9316" y="0"/>
            <a:ext cx="547268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1096" y="0"/>
            <a:ext cx="2843783" cy="685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958" y="542620"/>
            <a:ext cx="5640705" cy="173291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spc="-10" dirty="0"/>
              <a:t>Understanding the  </a:t>
            </a:r>
            <a:r>
              <a:rPr spc="-5" dirty="0"/>
              <a:t>Rationale </a:t>
            </a:r>
            <a:r>
              <a:rPr spc="-10" dirty="0"/>
              <a:t>Behind </a:t>
            </a:r>
            <a:r>
              <a:rPr spc="-5" dirty="0"/>
              <a:t>Social  Drivers of</a:t>
            </a:r>
            <a:r>
              <a:rPr spc="-35" dirty="0"/>
              <a:t> </a:t>
            </a:r>
            <a:r>
              <a:rPr spc="-10" dirty="0"/>
              <a:t>Health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1691" y="2630169"/>
            <a:ext cx="5229225" cy="1988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Segoe UI"/>
                <a:cs typeface="Segoe UI"/>
              </a:rPr>
              <a:t>Our homes, schools, workplaces,  distant and </a:t>
            </a:r>
            <a:r>
              <a:rPr sz="2800" spc="-10" dirty="0">
                <a:latin typeface="Segoe UI"/>
                <a:cs typeface="Segoe UI"/>
              </a:rPr>
              <a:t>immediate  </a:t>
            </a:r>
            <a:r>
              <a:rPr sz="2800" spc="-5" dirty="0">
                <a:latin typeface="Segoe UI"/>
                <a:cs typeface="Segoe UI"/>
              </a:rPr>
              <a:t>neighborhoods and communities  </a:t>
            </a:r>
            <a:r>
              <a:rPr sz="2800" spc="-10" dirty="0">
                <a:latin typeface="Segoe UI"/>
                <a:cs typeface="Segoe UI"/>
              </a:rPr>
              <a:t>serve </a:t>
            </a:r>
            <a:r>
              <a:rPr sz="2800" spc="-5" dirty="0">
                <a:latin typeface="Segoe UI"/>
                <a:cs typeface="Segoe UI"/>
              </a:rPr>
              <a:t>as the starting point of our  health.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37291" y="5503316"/>
            <a:ext cx="487362" cy="4873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3140</Words>
  <Application>Microsoft Macintosh PowerPoint</Application>
  <PresentationFormat>Widescreen</PresentationFormat>
  <Paragraphs>249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Raleway</vt:lpstr>
      <vt:lpstr>Segoe UI</vt:lpstr>
      <vt:lpstr>Times New Roman</vt:lpstr>
      <vt:lpstr>Office Theme</vt:lpstr>
      <vt:lpstr>1_Office Theme</vt:lpstr>
      <vt:lpstr>PowerPoint Presentation</vt:lpstr>
      <vt:lpstr>Learning Objectives At the completion of this activity, the learner will be able to:</vt:lpstr>
      <vt:lpstr>Course Outline</vt:lpstr>
      <vt:lpstr>Community Engagement (CE) Unit</vt:lpstr>
      <vt:lpstr>PowerPoint Presentation</vt:lpstr>
      <vt:lpstr>Why Health Equity Matters</vt:lpstr>
      <vt:lpstr>PowerPoint Presentation</vt:lpstr>
      <vt:lpstr>Drivers Instead  of Determinants</vt:lpstr>
      <vt:lpstr>Understanding the  Rationale Behind Social  Drivers of Health</vt:lpstr>
      <vt:lpstr>Social Drivers of Health</vt:lpstr>
      <vt:lpstr>Importance and  Impact of Social  Drivers of Health</vt:lpstr>
      <vt:lpstr>PowerPoint Presentation</vt:lpstr>
      <vt:lpstr>Social Drivers of Health - Education Access  and Quality</vt:lpstr>
      <vt:lpstr>Social Drivers of Health - Health &amp; Health  Care Access</vt:lpstr>
      <vt:lpstr>Social Drivers of  Health - Health  Access</vt:lpstr>
      <vt:lpstr>Social Drivers of  Health - Access to  Primary Care</vt:lpstr>
      <vt:lpstr>Social Drivers of  Health - Health  Literacy</vt:lpstr>
      <vt:lpstr>Social Drivers of  Health - Personal  Health Literacy</vt:lpstr>
      <vt:lpstr>Social Drivers of Health -  Organizational Health  Literacy</vt:lpstr>
      <vt:lpstr>Social Drivers of Health - Neighborhood and  Built Environment</vt:lpstr>
      <vt:lpstr>Social Drivers of  Health - Access to  Healthy Food</vt:lpstr>
      <vt:lpstr>Social Drivers of  Health - Crime and  Violence</vt:lpstr>
      <vt:lpstr>Social Drivers of  Health - Environmental  Conditions</vt:lpstr>
      <vt:lpstr>Social Drivers of  Health - Quality of  Housing</vt:lpstr>
      <vt:lpstr>Social Drivers of  Health - Ecosystem</vt:lpstr>
      <vt:lpstr>Social Drivers of Health - Social and  Community Context</vt:lpstr>
      <vt:lpstr>Social Drivers of Health - Economic Stability</vt:lpstr>
      <vt:lpstr>Health-Related Social  Needs</vt:lpstr>
      <vt:lpstr>Health-Related Social  Needs vs. Social Drivers  of Health</vt:lpstr>
      <vt:lpstr>Population  Specific Social  Drivers of Health</vt:lpstr>
      <vt:lpstr>Population Specific:  Rural Health</vt:lpstr>
      <vt:lpstr>Population Specific:  American  Indian/Alaska  Natives</vt:lpstr>
      <vt:lpstr>Population Specific:  Other Minority  Populations</vt:lpstr>
      <vt:lpstr>Population  Specific: Limited  English Proficiency  Populations</vt:lpstr>
      <vt:lpstr>Existing Framework to Address Social Drivers  of Health</vt:lpstr>
      <vt:lpstr>Healthy People 2030 Framework</vt:lpstr>
      <vt:lpstr>Center of Disease Control (CDC) Framework</vt:lpstr>
      <vt:lpstr>World Health Organization (WHO) Framework</vt:lpstr>
      <vt:lpstr>Summary</vt:lpstr>
      <vt:lpstr>Revisiting Social Drivers of Health</vt:lpstr>
      <vt:lpstr>PowerPoint Presentation</vt:lpstr>
      <vt:lpstr>Click each  image for  additional  training  opportunities!</vt:lpstr>
      <vt:lpstr>References</vt:lpstr>
      <vt:lpstr>References</vt:lpstr>
      <vt:lpstr>References</vt:lpstr>
      <vt:lpstr>References</vt:lpstr>
      <vt:lpstr>References</vt:lpstr>
      <vt:lpstr>CPE Instructions for:  Social Drivers of Health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Determinants of Health</dc:title>
  <dc:creator>Laducer-Dix, Jorden</dc:creator>
  <cp:lastModifiedBy>Nichole Foster</cp:lastModifiedBy>
  <cp:revision>4</cp:revision>
  <dcterms:created xsi:type="dcterms:W3CDTF">2024-05-09T17:03:16Z</dcterms:created>
  <dcterms:modified xsi:type="dcterms:W3CDTF">2024-06-03T15:33:34Z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2024-05-09T00:00:00Z</vt:filetime>
  </property>
</Properties>
</file>