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6" r:id="rId2"/>
  </p:sldMasterIdLst>
  <p:notesMasterIdLst>
    <p:notesMasterId r:id="rId54"/>
  </p:notesMasterIdLst>
  <p:handoutMasterIdLst>
    <p:handoutMasterId r:id="rId55"/>
  </p:handoutMasterIdLst>
  <p:sldIdLst>
    <p:sldId id="256" r:id="rId3"/>
    <p:sldId id="258" r:id="rId4"/>
    <p:sldId id="367" r:id="rId5"/>
    <p:sldId id="368"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266" r:id="rId20"/>
    <p:sldId id="267" r:id="rId21"/>
    <p:sldId id="268" r:id="rId22"/>
    <p:sldId id="270" r:id="rId23"/>
    <p:sldId id="273" r:id="rId24"/>
    <p:sldId id="269" r:id="rId25"/>
    <p:sldId id="271" r:id="rId26"/>
    <p:sldId id="272" r:id="rId27"/>
    <p:sldId id="296" r:id="rId28"/>
    <p:sldId id="276" r:id="rId29"/>
    <p:sldId id="277" r:id="rId30"/>
    <p:sldId id="278" r:id="rId31"/>
    <p:sldId id="294" r:id="rId32"/>
    <p:sldId id="301" r:id="rId33"/>
    <p:sldId id="274" r:id="rId34"/>
    <p:sldId id="275" r:id="rId35"/>
    <p:sldId id="281" r:id="rId36"/>
    <p:sldId id="282" r:id="rId37"/>
    <p:sldId id="283" r:id="rId38"/>
    <p:sldId id="317" r:id="rId39"/>
    <p:sldId id="318" r:id="rId40"/>
    <p:sldId id="319" r:id="rId41"/>
    <p:sldId id="320" r:id="rId42"/>
    <p:sldId id="321" r:id="rId43"/>
    <p:sldId id="366" r:id="rId44"/>
    <p:sldId id="358" r:id="rId45"/>
    <p:sldId id="359" r:id="rId46"/>
    <p:sldId id="360" r:id="rId47"/>
    <p:sldId id="361" r:id="rId48"/>
    <p:sldId id="362" r:id="rId49"/>
    <p:sldId id="363" r:id="rId50"/>
    <p:sldId id="364" r:id="rId51"/>
    <p:sldId id="365" r:id="rId52"/>
    <p:sldId id="369" r:id="rId53"/>
  </p:sldIdLst>
  <p:sldSz cx="9144000" cy="6858000" type="screen4x3"/>
  <p:notesSz cx="7010400" cy="92964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B15F00-81C2-2549-A734-D8AC941DFF04}">
          <p14:sldIdLst>
            <p14:sldId id="256"/>
            <p14:sldId id="258"/>
            <p14:sldId id="367"/>
            <p14:sldId id="368"/>
            <p14:sldId id="344"/>
            <p14:sldId id="345"/>
            <p14:sldId id="346"/>
            <p14:sldId id="347"/>
            <p14:sldId id="348"/>
            <p14:sldId id="349"/>
            <p14:sldId id="350"/>
            <p14:sldId id="351"/>
            <p14:sldId id="352"/>
            <p14:sldId id="353"/>
            <p14:sldId id="354"/>
            <p14:sldId id="355"/>
            <p14:sldId id="356"/>
            <p14:sldId id="266"/>
            <p14:sldId id="267"/>
            <p14:sldId id="268"/>
            <p14:sldId id="270"/>
            <p14:sldId id="273"/>
            <p14:sldId id="269"/>
            <p14:sldId id="271"/>
            <p14:sldId id="272"/>
            <p14:sldId id="296"/>
            <p14:sldId id="276"/>
            <p14:sldId id="277"/>
            <p14:sldId id="278"/>
            <p14:sldId id="294"/>
            <p14:sldId id="301"/>
            <p14:sldId id="274"/>
            <p14:sldId id="275"/>
            <p14:sldId id="281"/>
            <p14:sldId id="282"/>
            <p14:sldId id="283"/>
            <p14:sldId id="317"/>
            <p14:sldId id="318"/>
            <p14:sldId id="319"/>
            <p14:sldId id="320"/>
            <p14:sldId id="321"/>
            <p14:sldId id="366"/>
            <p14:sldId id="358"/>
            <p14:sldId id="359"/>
            <p14:sldId id="360"/>
            <p14:sldId id="361"/>
            <p14:sldId id="362"/>
            <p14:sldId id="363"/>
            <p14:sldId id="364"/>
            <p14:sldId id="365"/>
            <p14:sldId id="369"/>
          </p14:sldIdLst>
        </p14:section>
      </p14:sectionLst>
    </p:ext>
    <p:ext uri="{EFAFB233-063F-42B5-8137-9DF3F51BA10A}">
      <p15:sldGuideLst xmlns:p15="http://schemas.microsoft.com/office/powerpoint/2012/main">
        <p15:guide id="1" orient="horz" pos="904">
          <p15:clr>
            <a:srgbClr val="A4A3A4"/>
          </p15:clr>
        </p15:guide>
        <p15:guide id="2" orient="horz" pos="2748">
          <p15:clr>
            <a:srgbClr val="A4A3A4"/>
          </p15:clr>
        </p15:guide>
        <p15:guide id="3" pos="293">
          <p15:clr>
            <a:srgbClr val="A4A3A4"/>
          </p15:clr>
        </p15:guide>
        <p15:guide id="4" pos="777">
          <p15:clr>
            <a:srgbClr val="A4A3A4"/>
          </p15:clr>
        </p15:guide>
        <p15:guide id="5" pos="574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Harrison" initials="LAH" lastIdx="5" clrIdx="0">
    <p:extLst>
      <p:ext uri="{19B8F6BF-5375-455C-9EA6-DF929625EA0E}">
        <p15:presenceInfo xmlns:p15="http://schemas.microsoft.com/office/powerpoint/2012/main" userId="Linda Harr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85E37"/>
    <a:srgbClr val="BE141B"/>
    <a:srgbClr val="BD2037"/>
    <a:srgbClr val="333333"/>
    <a:srgbClr val="00559A"/>
    <a:srgbClr val="0095D8"/>
    <a:srgbClr val="5C9C21"/>
    <a:srgbClr val="80C2BF"/>
    <a:srgbClr val="006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10" autoAdjust="0"/>
    <p:restoredTop sz="66628" autoAdjust="0"/>
  </p:normalViewPr>
  <p:slideViewPr>
    <p:cSldViewPr snapToGrid="0">
      <p:cViewPr varScale="1">
        <p:scale>
          <a:sx n="77" d="100"/>
          <a:sy n="77" d="100"/>
        </p:scale>
        <p:origin x="2226" y="96"/>
      </p:cViewPr>
      <p:guideLst>
        <p:guide orient="horz" pos="904"/>
        <p:guide orient="horz" pos="2748"/>
        <p:guide pos="293"/>
        <p:guide pos="777"/>
        <p:guide pos="574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602"/>
    </p:cViewPr>
  </p:sorterViewPr>
  <p:notesViewPr>
    <p:cSldViewPr snapToGrid="0">
      <p:cViewPr varScale="1">
        <p:scale>
          <a:sx n="84" d="100"/>
          <a:sy n="84" d="100"/>
        </p:scale>
        <p:origin x="-38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inda\Documents\SANS\2016_Spending_Survey\Paper%20Development\20151216%20Spending%20Survey%20DEIDENT.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Linda\Documents\SANS\2016_Spending_Survey\Paper%20Development\20151216%20Spending%20Survey%20DEIDENT.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inda\Documents\SANS\2016_Spending_Survey\Paper%20Development\20151216%20Spending%20Survey%20DEIDENT.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hoech\Desktop\Identity\Marketing\Vendors\SANS\20151115%20ID%20Finder%20Additional%20Analysis%20151117.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hoech\Desktop\Identity\Marketing\Vendors\SANS\2015117%20Insurance%20Coverage%20v2.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oleObject" Target="file:///C:\Users\Linda\Documents\SANS\2015_Identity_Finder_Custom\Paper%20Development\20151110_IdentityFinder_Summary_DEIDENT.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Linda\Documents\SANS\2016_Spending_Survey\Paper%20Development\20151216%20Spending%20Survey%20DEIDENT.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200" baseline="0"/>
            </a:pPr>
            <a:r>
              <a:rPr lang="en-US" sz="1200"/>
              <a:t>What is your primary role in the organization?</a:t>
            </a:r>
          </a:p>
        </c:rich>
      </c:tx>
      <c:layout>
        <c:manualLayout>
          <c:xMode val="edge"/>
          <c:yMode val="edge"/>
          <c:x val="0.15507322185433536"/>
          <c:y val="1.0146656196277352E-2"/>
        </c:manualLayout>
      </c:layout>
      <c:overlay val="0"/>
    </c:title>
    <c:autoTitleDeleted val="0"/>
    <c:plotArea>
      <c:layout>
        <c:manualLayout>
          <c:layoutTarget val="inner"/>
          <c:xMode val="edge"/>
          <c:yMode val="edge"/>
          <c:x val="9.5486273000544089E-2"/>
          <c:y val="0.19251336898395718"/>
          <c:w val="0.46701468067538932"/>
          <c:h val="0.71925133689839715"/>
        </c:manualLayout>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spPr>
              <a:noFill/>
              <a:ln w="25400">
                <a:noFill/>
              </a:ln>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'Question 5'!$A$42:$A$51</c:f>
              <c:strCache>
                <c:ptCount val="10"/>
                <c:pt idx="0">
                  <c:v>Security analyst</c:v>
                </c:pt>
                <c:pt idx="1">
                  <c:v>IT operations director or VP</c:v>
                </c:pt>
                <c:pt idx="2">
                  <c:v>IT security director or VP</c:v>
                </c:pt>
                <c:pt idx="3">
                  <c:v>CSO/CISO</c:v>
                </c:pt>
                <c:pt idx="4">
                  <c:v>Security architect</c:v>
                </c:pt>
                <c:pt idx="5">
                  <c:v>Other</c:v>
                </c:pt>
                <c:pt idx="6">
                  <c:v>CIO/CTO</c:v>
                </c:pt>
                <c:pt idx="7">
                  <c:v>Business unit manager</c:v>
                </c:pt>
                <c:pt idx="8">
                  <c:v>CEO</c:v>
                </c:pt>
                <c:pt idx="9">
                  <c:v>Compliance officer/Internal audit director</c:v>
                </c:pt>
              </c:strCache>
            </c:strRef>
          </c:cat>
          <c:val>
            <c:numRef>
              <c:f>'Question 5'!$B$42:$B$51</c:f>
              <c:numCache>
                <c:formatCode>0.0%</c:formatCode>
                <c:ptCount val="10"/>
                <c:pt idx="0">
                  <c:v>0.19500000000000001</c:v>
                </c:pt>
                <c:pt idx="1">
                  <c:v>0.13</c:v>
                </c:pt>
                <c:pt idx="2">
                  <c:v>0.13</c:v>
                </c:pt>
                <c:pt idx="3">
                  <c:v>0.124</c:v>
                </c:pt>
                <c:pt idx="4">
                  <c:v>0.11199999999999999</c:v>
                </c:pt>
                <c:pt idx="5">
                  <c:v>0.107</c:v>
                </c:pt>
                <c:pt idx="6">
                  <c:v>0.10099999999999999</c:v>
                </c:pt>
                <c:pt idx="7">
                  <c:v>3.6000000000000004E-2</c:v>
                </c:pt>
                <c:pt idx="8">
                  <c:v>3.6000000000000004E-2</c:v>
                </c:pt>
                <c:pt idx="9">
                  <c:v>0.03</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5107233455114588"/>
          <c:y val="0.10681634568978626"/>
          <c:w val="0.33255991242300736"/>
          <c:h val="0.82775190836994428"/>
        </c:manualLayout>
      </c:layout>
      <c:overlay val="0"/>
      <c:txPr>
        <a:bodyPr/>
        <a:lstStyle/>
        <a:p>
          <a:pPr>
            <a:defRPr sz="1100"/>
          </a:pPr>
          <a:endParaRPr lang="en-US"/>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333333"/>
                </a:solidFill>
                <a:latin typeface="Arial"/>
                <a:ea typeface="Arial"/>
                <a:cs typeface="Arial"/>
              </a:defRPr>
            </a:pPr>
            <a:r>
              <a:rPr lang="en-US" sz="1200"/>
              <a:t>What are the most significant drivers behind your spending on information security? </a:t>
            </a:r>
          </a:p>
        </c:rich>
      </c:tx>
      <c:layout>
        <c:manualLayout>
          <c:xMode val="edge"/>
          <c:yMode val="edge"/>
          <c:x val="0.1777710992232841"/>
          <c:y val="4.7485380116959061E-2"/>
        </c:manualLayout>
      </c:layout>
      <c:overlay val="0"/>
    </c:title>
    <c:autoTitleDeleted val="0"/>
    <c:plotArea>
      <c:layout>
        <c:manualLayout>
          <c:layoutTarget val="inner"/>
          <c:xMode val="edge"/>
          <c:yMode val="edge"/>
          <c:x val="0.58135240728496729"/>
          <c:y val="0.19349726021089472"/>
          <c:w val="0.38979260724028258"/>
          <c:h val="0.66764801764708526"/>
        </c:manualLayout>
      </c:layout>
      <c:barChart>
        <c:barDir val="bar"/>
        <c:grouping val="clustered"/>
        <c:varyColors val="1"/>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cat>
            <c:strRef>
              <c:f>'Question 7'!$A$11:$A$21</c:f>
              <c:strCache>
                <c:ptCount val="11"/>
                <c:pt idx="0">
                  <c:v>Improving incident response</c:v>
                </c:pt>
                <c:pt idx="1">
                  <c:v>End user education and awareness</c:v>
                </c:pt>
                <c:pt idx="2">
                  <c:v>New, advanced threats and techniques</c:v>
                </c:pt>
                <c:pt idx="3">
                  <c:v>Improving visibility into security operations</c:v>
                </c:pt>
                <c:pt idx="4">
                  <c:v>Reducing attack surface</c:v>
                </c:pt>
                <c:pt idx="5">
                  <c:v>Protecting brand reputation</c:v>
                </c:pt>
                <c:pt idx="6">
                  <c:v>Alignment with organizational and IT strategic planning</c:v>
                </c:pt>
                <c:pt idx="7">
                  <c:v>Protection of intellectual property</c:v>
                </c:pt>
                <c:pt idx="8">
                  <c:v>Reducing incidents and breaches</c:v>
                </c:pt>
                <c:pt idx="9">
                  <c:v>Regulatory compliance</c:v>
                </c:pt>
                <c:pt idx="10">
                  <c:v>Protection of sensitive data </c:v>
                </c:pt>
              </c:strCache>
            </c:strRef>
          </c:cat>
          <c:val>
            <c:numRef>
              <c:f>'Question 7'!$G$11:$G$21</c:f>
              <c:numCache>
                <c:formatCode>0.0%</c:formatCode>
                <c:ptCount val="11"/>
                <c:pt idx="0">
                  <c:v>8.4337349397590355E-2</c:v>
                </c:pt>
                <c:pt idx="1">
                  <c:v>8.4337349397590355E-2</c:v>
                </c:pt>
                <c:pt idx="2">
                  <c:v>9.036144578313253E-2</c:v>
                </c:pt>
                <c:pt idx="3">
                  <c:v>0.14457831325301204</c:v>
                </c:pt>
                <c:pt idx="4">
                  <c:v>0.15662650602409639</c:v>
                </c:pt>
                <c:pt idx="5">
                  <c:v>0.15662650602409639</c:v>
                </c:pt>
                <c:pt idx="6">
                  <c:v>0.18674698795180722</c:v>
                </c:pt>
                <c:pt idx="7">
                  <c:v>0.19879518072289157</c:v>
                </c:pt>
                <c:pt idx="8">
                  <c:v>0.30722891566265059</c:v>
                </c:pt>
                <c:pt idx="9">
                  <c:v>0.56024096385542166</c:v>
                </c:pt>
                <c:pt idx="10">
                  <c:v>0.62650602409638556</c:v>
                </c:pt>
              </c:numCache>
            </c:numRef>
          </c:val>
        </c:ser>
        <c:dLbls>
          <c:showLegendKey val="0"/>
          <c:showVal val="0"/>
          <c:showCatName val="0"/>
          <c:showSerName val="0"/>
          <c:showPercent val="0"/>
          <c:showBubbleSize val="0"/>
        </c:dLbls>
        <c:gapWidth val="150"/>
        <c:axId val="338600864"/>
        <c:axId val="338605960"/>
      </c:barChart>
      <c:catAx>
        <c:axId val="338600864"/>
        <c:scaling>
          <c:orientation val="minMax"/>
        </c:scaling>
        <c:delete val="0"/>
        <c:axPos val="l"/>
        <c:numFmt formatCode="General" sourceLinked="1"/>
        <c:majorTickMark val="out"/>
        <c:minorTickMark val="none"/>
        <c:tickLblPos val="nextTo"/>
        <c:spPr>
          <a:ln w="3175">
            <a:solidFill>
              <a:srgbClr val="808080"/>
            </a:solidFill>
            <a:prstDash val="solid"/>
          </a:ln>
        </c:spPr>
        <c:txPr>
          <a:bodyPr rot="0" vert="horz"/>
          <a:lstStyle/>
          <a:p>
            <a:pPr>
              <a:defRPr sz="1100" b="0" i="0" u="none" strike="noStrike" baseline="0">
                <a:solidFill>
                  <a:srgbClr val="333333"/>
                </a:solidFill>
                <a:latin typeface="Arial"/>
                <a:ea typeface="Arial"/>
                <a:cs typeface="Arial"/>
              </a:defRPr>
            </a:pPr>
            <a:endParaRPr lang="en-US"/>
          </a:p>
        </c:txPr>
        <c:crossAx val="338605960"/>
        <c:crosses val="autoZero"/>
        <c:auto val="1"/>
        <c:lblAlgn val="ctr"/>
        <c:lblOffset val="100"/>
        <c:tickLblSkip val="1"/>
        <c:tickMarkSkip val="1"/>
        <c:noMultiLvlLbl val="0"/>
      </c:catAx>
      <c:valAx>
        <c:axId val="338605960"/>
        <c:scaling>
          <c:orientation val="minMax"/>
          <c:max val="0.70000000000000007"/>
          <c:min val="0"/>
        </c:scaling>
        <c:delete val="0"/>
        <c:axPos val="b"/>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100" b="0" i="0" u="none" strike="noStrike" baseline="0">
                <a:solidFill>
                  <a:srgbClr val="333333"/>
                </a:solidFill>
                <a:latin typeface="Arial"/>
                <a:ea typeface="Arial"/>
                <a:cs typeface="Arial"/>
              </a:defRPr>
            </a:pPr>
            <a:endParaRPr lang="en-US"/>
          </a:p>
        </c:txPr>
        <c:crossAx val="338600864"/>
        <c:crossesAt val="1"/>
        <c:crossBetween val="between"/>
      </c:valAx>
    </c:plotArea>
    <c:plotVisOnly val="1"/>
    <c:dispBlanksAs val="gap"/>
    <c:showDLblsOverMax val="0"/>
  </c:chart>
  <c:spPr>
    <a:noFill/>
    <a:ln w="3175">
      <a:noFill/>
      <a:prstDash val="solid"/>
    </a:ln>
  </c:spPr>
  <c:txPr>
    <a:bodyPr/>
    <a:lstStyle/>
    <a:p>
      <a:pPr>
        <a:defRPr sz="1000" b="0" i="0" u="none" strike="noStrike" baseline="0">
          <a:solidFill>
            <a:srgbClr val="333333"/>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333333"/>
                </a:solidFill>
                <a:latin typeface="Arial"/>
                <a:ea typeface="Arial"/>
                <a:cs typeface="Arial"/>
              </a:defRPr>
            </a:pPr>
            <a:r>
              <a:rPr lang="en-US" sz="1200" b="1" i="0" u="none" strike="noStrike" baseline="0">
                <a:solidFill>
                  <a:srgbClr val="333333"/>
                </a:solidFill>
                <a:latin typeface="Arial"/>
                <a:cs typeface="Arial"/>
              </a:rPr>
              <a:t>For which technologies are you currently spending?</a:t>
            </a:r>
          </a:p>
          <a:p>
            <a:pPr>
              <a:defRPr sz="1200" b="0" i="0" u="none" strike="noStrike" baseline="0">
                <a:solidFill>
                  <a:srgbClr val="333333"/>
                </a:solidFill>
                <a:latin typeface="Arial"/>
                <a:ea typeface="Arial"/>
                <a:cs typeface="Arial"/>
              </a:defRPr>
            </a:pPr>
            <a:r>
              <a:rPr lang="en-US" sz="1200" b="1" i="0" u="none" strike="noStrike" baseline="0">
                <a:solidFill>
                  <a:srgbClr val="333333"/>
                </a:solidFill>
                <a:latin typeface="Arial"/>
                <a:cs typeface="Arial"/>
              </a:rPr>
              <a:t>(Top 10) </a:t>
            </a:r>
          </a:p>
        </c:rich>
      </c:tx>
      <c:layout>
        <c:manualLayout>
          <c:xMode val="edge"/>
          <c:yMode val="edge"/>
          <c:x val="0.29549057414163848"/>
          <c:y val="1.8479767516688034E-2"/>
        </c:manualLayout>
      </c:layout>
      <c:overlay val="0"/>
      <c:spPr>
        <a:ln>
          <a:noFill/>
        </a:ln>
      </c:spPr>
    </c:title>
    <c:autoTitleDeleted val="0"/>
    <c:plotArea>
      <c:layout>
        <c:manualLayout>
          <c:layoutTarget val="inner"/>
          <c:xMode val="edge"/>
          <c:yMode val="edge"/>
          <c:x val="0.5155409014575959"/>
          <c:y val="0.17011845612321716"/>
          <c:w val="0.39429812122679392"/>
          <c:h val="0.64890597977578379"/>
        </c:manualLayout>
      </c:layout>
      <c:barChart>
        <c:barDir val="bar"/>
        <c:grouping val="stacked"/>
        <c:varyColors val="0"/>
        <c:ser>
          <c:idx val="1"/>
          <c:order val="0"/>
          <c:tx>
            <c:v>In-House</c:v>
          </c:tx>
          <c:spPr>
            <a:solidFill>
              <a:srgbClr val="C0504D"/>
            </a:solidFill>
            <a:ln w="3175">
              <a:solidFill>
                <a:srgbClr val="C0C0C0"/>
              </a:solidFill>
              <a:prstDash val="solid"/>
            </a:ln>
          </c:spPr>
          <c:invertIfNegative val="0"/>
          <c:cat>
            <c:strRef>
              <c:f>'Question 11'!$A$14:$A$24</c:f>
              <c:strCache>
                <c:ptCount val="11"/>
                <c:pt idx="0">
                  <c:v>Analytics (including visualization)</c:v>
                </c:pt>
                <c:pt idx="1">
                  <c:v>BYOD security (MDM/NAC, etc.)</c:v>
                </c:pt>
                <c:pt idx="2">
                  <c:v>Vulnerability management</c:v>
                </c:pt>
                <c:pt idx="3">
                  <c:v>Network traffic visibility (monitoring, decryptors, etc.)</c:v>
                </c:pt>
                <c:pt idx="4">
                  <c:v>Log management</c:v>
                </c:pt>
                <c:pt idx="5">
                  <c:v>Continuous monitoring</c:v>
                </c:pt>
                <c:pt idx="6">
                  <c:v>Data protection (DLP)/Encryption</c:v>
                </c:pt>
                <c:pt idx="7">
                  <c:v>Wireless security</c:v>
                </c:pt>
                <c:pt idx="8">
                  <c:v>Endpoint security (other than BYOD protections)</c:v>
                </c:pt>
                <c:pt idx="9">
                  <c:v>Advanced malware prevention (IPS/UTM, other)</c:v>
                </c:pt>
                <c:pt idx="10">
                  <c:v>Access and authentication</c:v>
                </c:pt>
              </c:strCache>
            </c:strRef>
          </c:cat>
          <c:val>
            <c:numRef>
              <c:f>'Question 11'!$C$14:$C$24</c:f>
              <c:numCache>
                <c:formatCode>0.0%</c:formatCode>
                <c:ptCount val="11"/>
                <c:pt idx="0">
                  <c:v>0.37301587301587302</c:v>
                </c:pt>
                <c:pt idx="1">
                  <c:v>0.41269841269841268</c:v>
                </c:pt>
                <c:pt idx="2">
                  <c:v>0.40476190476190477</c:v>
                </c:pt>
                <c:pt idx="3">
                  <c:v>0.54761904761904767</c:v>
                </c:pt>
                <c:pt idx="4">
                  <c:v>0.5</c:v>
                </c:pt>
                <c:pt idx="5">
                  <c:v>0.46825396825396826</c:v>
                </c:pt>
                <c:pt idx="6">
                  <c:v>0.53174603174603174</c:v>
                </c:pt>
                <c:pt idx="7">
                  <c:v>0.61111111111111116</c:v>
                </c:pt>
                <c:pt idx="8">
                  <c:v>0.58730158730158732</c:v>
                </c:pt>
                <c:pt idx="9">
                  <c:v>0.58730158730158732</c:v>
                </c:pt>
                <c:pt idx="10">
                  <c:v>0.72222222222222221</c:v>
                </c:pt>
              </c:numCache>
            </c:numRef>
          </c:val>
        </c:ser>
        <c:ser>
          <c:idx val="3"/>
          <c:order val="1"/>
          <c:tx>
            <c:v>Both</c:v>
          </c:tx>
          <c:spPr>
            <a:solidFill>
              <a:srgbClr val="8064A2"/>
            </a:solidFill>
            <a:ln w="3175">
              <a:solidFill>
                <a:srgbClr val="C0C0C0"/>
              </a:solidFill>
              <a:prstDash val="solid"/>
            </a:ln>
          </c:spPr>
          <c:invertIfNegative val="0"/>
          <c:cat>
            <c:strRef>
              <c:f>'Question 11'!$A$14:$A$24</c:f>
              <c:strCache>
                <c:ptCount val="11"/>
                <c:pt idx="0">
                  <c:v>Analytics (including visualization)</c:v>
                </c:pt>
                <c:pt idx="1">
                  <c:v>BYOD security (MDM/NAC, etc.)</c:v>
                </c:pt>
                <c:pt idx="2">
                  <c:v>Vulnerability management</c:v>
                </c:pt>
                <c:pt idx="3">
                  <c:v>Network traffic visibility (monitoring, decryptors, etc.)</c:v>
                </c:pt>
                <c:pt idx="4">
                  <c:v>Log management</c:v>
                </c:pt>
                <c:pt idx="5">
                  <c:v>Continuous monitoring</c:v>
                </c:pt>
                <c:pt idx="6">
                  <c:v>Data protection (DLP)/Encryption</c:v>
                </c:pt>
                <c:pt idx="7">
                  <c:v>Wireless security</c:v>
                </c:pt>
                <c:pt idx="8">
                  <c:v>Endpoint security (other than BYOD protections)</c:v>
                </c:pt>
                <c:pt idx="9">
                  <c:v>Advanced malware prevention (IPS/UTM, other)</c:v>
                </c:pt>
                <c:pt idx="10">
                  <c:v>Access and authentication</c:v>
                </c:pt>
              </c:strCache>
            </c:strRef>
          </c:cat>
          <c:val>
            <c:numRef>
              <c:f>'Question 11'!$E$14:$E$24</c:f>
              <c:numCache>
                <c:formatCode>0.0%</c:formatCode>
                <c:ptCount val="11"/>
                <c:pt idx="0">
                  <c:v>0.16666666666666666</c:v>
                </c:pt>
                <c:pt idx="1">
                  <c:v>7.1428571428571425E-2</c:v>
                </c:pt>
                <c:pt idx="2">
                  <c:v>0.1111111111111111</c:v>
                </c:pt>
                <c:pt idx="3">
                  <c:v>0.10317460317460317</c:v>
                </c:pt>
                <c:pt idx="4">
                  <c:v>8.7301587301587297E-2</c:v>
                </c:pt>
                <c:pt idx="5">
                  <c:v>0.13492063492063491</c:v>
                </c:pt>
                <c:pt idx="6">
                  <c:v>9.5238095238095233E-2</c:v>
                </c:pt>
                <c:pt idx="7">
                  <c:v>3.968253968253968E-2</c:v>
                </c:pt>
                <c:pt idx="8">
                  <c:v>0.10317460317460317</c:v>
                </c:pt>
                <c:pt idx="9">
                  <c:v>0.12698412698412698</c:v>
                </c:pt>
                <c:pt idx="10">
                  <c:v>0.13492063492063491</c:v>
                </c:pt>
              </c:numCache>
            </c:numRef>
          </c:val>
        </c:ser>
        <c:ser>
          <c:idx val="2"/>
          <c:order val="2"/>
          <c:tx>
            <c:v>Cloud Service</c:v>
          </c:tx>
          <c:spPr>
            <a:solidFill>
              <a:srgbClr val="9BBB59"/>
            </a:solidFill>
            <a:ln w="3175">
              <a:solidFill>
                <a:srgbClr val="C0C0C0"/>
              </a:solidFill>
              <a:prstDash val="solid"/>
            </a:ln>
          </c:spPr>
          <c:invertIfNegative val="0"/>
          <c:cat>
            <c:strRef>
              <c:f>'Question 11'!$A$14:$A$24</c:f>
              <c:strCache>
                <c:ptCount val="11"/>
                <c:pt idx="0">
                  <c:v>Analytics (including visualization)</c:v>
                </c:pt>
                <c:pt idx="1">
                  <c:v>BYOD security (MDM/NAC, etc.)</c:v>
                </c:pt>
                <c:pt idx="2">
                  <c:v>Vulnerability management</c:v>
                </c:pt>
                <c:pt idx="3">
                  <c:v>Network traffic visibility (monitoring, decryptors, etc.)</c:v>
                </c:pt>
                <c:pt idx="4">
                  <c:v>Log management</c:v>
                </c:pt>
                <c:pt idx="5">
                  <c:v>Continuous monitoring</c:v>
                </c:pt>
                <c:pt idx="6">
                  <c:v>Data protection (DLP)/Encryption</c:v>
                </c:pt>
                <c:pt idx="7">
                  <c:v>Wireless security</c:v>
                </c:pt>
                <c:pt idx="8">
                  <c:v>Endpoint security (other than BYOD protections)</c:v>
                </c:pt>
                <c:pt idx="9">
                  <c:v>Advanced malware prevention (IPS/UTM, other)</c:v>
                </c:pt>
                <c:pt idx="10">
                  <c:v>Access and authentication</c:v>
                </c:pt>
              </c:strCache>
            </c:strRef>
          </c:cat>
          <c:val>
            <c:numRef>
              <c:f>'Question 11'!$D$14:$D$24</c:f>
              <c:numCache>
                <c:formatCode>0.0%</c:formatCode>
                <c:ptCount val="11"/>
                <c:pt idx="0">
                  <c:v>5.5555555555555552E-2</c:v>
                </c:pt>
                <c:pt idx="1">
                  <c:v>0.1111111111111111</c:v>
                </c:pt>
                <c:pt idx="2">
                  <c:v>0.12698412698412698</c:v>
                </c:pt>
                <c:pt idx="3">
                  <c:v>1.5873015873015872E-2</c:v>
                </c:pt>
                <c:pt idx="4">
                  <c:v>8.7301587301587297E-2</c:v>
                </c:pt>
                <c:pt idx="5">
                  <c:v>8.7301587301587297E-2</c:v>
                </c:pt>
                <c:pt idx="6">
                  <c:v>7.1428571428571425E-2</c:v>
                </c:pt>
                <c:pt idx="7">
                  <c:v>4.7619047619047616E-2</c:v>
                </c:pt>
                <c:pt idx="8">
                  <c:v>5.5555555555555552E-2</c:v>
                </c:pt>
                <c:pt idx="9">
                  <c:v>8.7301587301587297E-2</c:v>
                </c:pt>
                <c:pt idx="10">
                  <c:v>2.3809523809523808E-2</c:v>
                </c:pt>
              </c:numCache>
            </c:numRef>
          </c:val>
        </c:ser>
        <c:dLbls>
          <c:showLegendKey val="0"/>
          <c:showVal val="0"/>
          <c:showCatName val="0"/>
          <c:showSerName val="0"/>
          <c:showPercent val="0"/>
          <c:showBubbleSize val="0"/>
        </c:dLbls>
        <c:gapWidth val="150"/>
        <c:overlap val="100"/>
        <c:axId val="338599688"/>
        <c:axId val="338598904"/>
      </c:barChart>
      <c:catAx>
        <c:axId val="338599688"/>
        <c:scaling>
          <c:orientation val="minMax"/>
        </c:scaling>
        <c:delete val="0"/>
        <c:axPos val="l"/>
        <c:numFmt formatCode="General" sourceLinked="1"/>
        <c:majorTickMark val="out"/>
        <c:minorTickMark val="none"/>
        <c:tickLblPos val="nextTo"/>
        <c:spPr>
          <a:ln w="3175">
            <a:solidFill>
              <a:srgbClr val="808080"/>
            </a:solidFill>
            <a:prstDash val="solid"/>
          </a:ln>
        </c:spPr>
        <c:txPr>
          <a:bodyPr rot="0" vert="horz"/>
          <a:lstStyle/>
          <a:p>
            <a:pPr>
              <a:defRPr sz="1100" b="0" i="0" u="none" strike="noStrike" baseline="0">
                <a:solidFill>
                  <a:srgbClr val="333333"/>
                </a:solidFill>
                <a:latin typeface="Arial"/>
                <a:ea typeface="Arial"/>
                <a:cs typeface="Arial"/>
              </a:defRPr>
            </a:pPr>
            <a:endParaRPr lang="en-US"/>
          </a:p>
        </c:txPr>
        <c:crossAx val="338598904"/>
        <c:crosses val="autoZero"/>
        <c:auto val="1"/>
        <c:lblAlgn val="ctr"/>
        <c:lblOffset val="100"/>
        <c:tickLblSkip val="1"/>
        <c:noMultiLvlLbl val="0"/>
      </c:catAx>
      <c:valAx>
        <c:axId val="338598904"/>
        <c:scaling>
          <c:orientation val="minMax"/>
          <c:max val="0.9"/>
          <c:min val="0"/>
        </c:scaling>
        <c:delete val="0"/>
        <c:axPos val="b"/>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333333"/>
                </a:solidFill>
                <a:latin typeface="Arial"/>
                <a:ea typeface="Arial"/>
                <a:cs typeface="Arial"/>
              </a:defRPr>
            </a:pPr>
            <a:endParaRPr lang="en-US"/>
          </a:p>
        </c:txPr>
        <c:crossAx val="338599688"/>
        <c:crossesAt val="1"/>
        <c:crossBetween val="between"/>
      </c:valAx>
    </c:plotArea>
    <c:legend>
      <c:legendPos val="r"/>
      <c:layout>
        <c:manualLayout>
          <c:xMode val="edge"/>
          <c:yMode val="edge"/>
          <c:x val="0.22083916593759115"/>
          <c:y val="0.10054636541262278"/>
          <c:w val="0.44281819823766533"/>
          <c:h val="0.10581840986690823"/>
        </c:manualLayout>
      </c:layout>
      <c:overlay val="0"/>
      <c:txPr>
        <a:bodyPr/>
        <a:lstStyle/>
        <a:p>
          <a:pPr>
            <a:defRPr sz="1100" b="0" i="0" u="none" strike="noStrike" baseline="0">
              <a:solidFill>
                <a:srgbClr val="333333"/>
              </a:solidFill>
              <a:latin typeface="Arial"/>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333333"/>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Financial Loss vs. Sensitive Data</a:t>
            </a:r>
            <a:r>
              <a:rPr lang="en-US" sz="2000" b="1" baseline="0">
                <a:solidFill>
                  <a:sysClr val="windowText" lastClr="000000"/>
                </a:solidFill>
              </a:rPr>
              <a:t> Breached</a:t>
            </a:r>
            <a:endParaRPr lang="en-US" sz="2000"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'Q16 vs Q14'!$J$53</c:f>
              <c:strCache>
                <c:ptCount val="1"/>
                <c:pt idx="0">
                  <c:v>Financial Loss</c:v>
                </c:pt>
              </c:strCache>
            </c:strRef>
          </c:tx>
          <c:spPr>
            <a:ln w="25400" cap="rnd">
              <a:noFill/>
              <a:round/>
            </a:ln>
            <a:effectLst/>
          </c:spPr>
          <c:marker>
            <c:symbol val="circle"/>
            <c:size val="5"/>
            <c:spPr>
              <a:solidFill>
                <a:schemeClr val="accent1"/>
              </a:solidFill>
              <a:ln w="25400">
                <a:solidFill>
                  <a:schemeClr val="accent1"/>
                </a:solidFill>
              </a:ln>
              <a:effectLst/>
            </c:spPr>
          </c:marker>
          <c:trendline>
            <c:spPr>
              <a:ln w="31750" cap="rnd">
                <a:solidFill>
                  <a:schemeClr val="accent1"/>
                </a:solidFill>
                <a:prstDash val="sysDot"/>
              </a:ln>
              <a:effectLst/>
            </c:spPr>
            <c:trendlineType val="exp"/>
            <c:dispRSqr val="0"/>
            <c:dispEq val="0"/>
          </c:trendline>
          <c:xVal>
            <c:numRef>
              <c:f>'Q16 vs Q14'!$I$54:$I$73</c:f>
              <c:numCache>
                <c:formatCode>0%</c:formatCode>
                <c:ptCount val="20"/>
                <c:pt idx="0">
                  <c:v>0.125</c:v>
                </c:pt>
                <c:pt idx="1">
                  <c:v>0.125</c:v>
                </c:pt>
                <c:pt idx="2">
                  <c:v>0.87</c:v>
                </c:pt>
                <c:pt idx="3">
                  <c:v>0.125</c:v>
                </c:pt>
                <c:pt idx="4">
                  <c:v>0.87</c:v>
                </c:pt>
                <c:pt idx="5">
                  <c:v>0.62</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xVal>
          <c:yVal>
            <c:numRef>
              <c:f>'Q16 vs Q14'!$J$54:$J$73</c:f>
              <c:numCache>
                <c:formatCode>"$"#,##0</c:formatCode>
                <c:ptCount val="20"/>
                <c:pt idx="0">
                  <c:v>500</c:v>
                </c:pt>
                <c:pt idx="1">
                  <c:v>50500</c:v>
                </c:pt>
                <c:pt idx="2">
                  <c:v>300000.5</c:v>
                </c:pt>
                <c:pt idx="3">
                  <c:v>750000.5</c:v>
                </c:pt>
                <c:pt idx="4">
                  <c:v>5500000.5</c:v>
                </c:pt>
                <c:pt idx="5">
                  <c:v>30000000.5</c:v>
                </c:pt>
                <c:pt idx="6">
                  <c:v>100000000</c:v>
                </c:pt>
                <c:pt idx="7">
                  <c:v>100000000</c:v>
                </c:pt>
                <c:pt idx="8">
                  <c:v>100000000</c:v>
                </c:pt>
                <c:pt idx="9">
                  <c:v>100000000</c:v>
                </c:pt>
                <c:pt idx="10">
                  <c:v>100000000</c:v>
                </c:pt>
                <c:pt idx="11">
                  <c:v>100000000</c:v>
                </c:pt>
                <c:pt idx="12">
                  <c:v>100000000</c:v>
                </c:pt>
                <c:pt idx="13">
                  <c:v>100000000</c:v>
                </c:pt>
                <c:pt idx="14">
                  <c:v>100000000</c:v>
                </c:pt>
                <c:pt idx="15">
                  <c:v>100000000</c:v>
                </c:pt>
                <c:pt idx="16">
                  <c:v>100000000</c:v>
                </c:pt>
                <c:pt idx="17">
                  <c:v>100000000</c:v>
                </c:pt>
                <c:pt idx="18">
                  <c:v>100000000</c:v>
                </c:pt>
                <c:pt idx="19">
                  <c:v>100000000</c:v>
                </c:pt>
              </c:numCache>
            </c:numRef>
          </c:yVal>
          <c:smooth val="0"/>
        </c:ser>
        <c:dLbls>
          <c:showLegendKey val="0"/>
          <c:showVal val="0"/>
          <c:showCatName val="0"/>
          <c:showSerName val="0"/>
          <c:showPercent val="0"/>
          <c:showBubbleSize val="0"/>
        </c:dLbls>
        <c:axId val="338601256"/>
        <c:axId val="338605176"/>
      </c:scatterChart>
      <c:valAx>
        <c:axId val="33860125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 Sensitive Dat</a:t>
                </a:r>
                <a:r>
                  <a:rPr lang="en-US" sz="1400" b="1" baseline="0">
                    <a:solidFill>
                      <a:sysClr val="windowText" lastClr="000000"/>
                    </a:solidFill>
                  </a:rPr>
                  <a:t>a Breached</a:t>
                </a:r>
                <a:endParaRPr lang="en-US" sz="1400"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38605176"/>
        <c:crosses val="autoZero"/>
        <c:crossBetween val="midCat"/>
        <c:majorUnit val="0.2"/>
      </c:valAx>
      <c:valAx>
        <c:axId val="338605176"/>
        <c:scaling>
          <c:orientation val="minMax"/>
          <c:max val="1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Total Financial Loss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38601256"/>
        <c:crosses val="autoZero"/>
        <c:crossBetween val="midCat"/>
        <c:majorUnit val="2000000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dirty="0"/>
              <a:t>Fraction of Post-Breach</a:t>
            </a:r>
            <a:r>
              <a:rPr lang="en-US" sz="1800" baseline="0" dirty="0"/>
              <a:t> Losses </a:t>
            </a:r>
            <a:r>
              <a:rPr lang="en-US" sz="1800" baseline="0" dirty="0" smtClean="0"/>
              <a:t>That Were </a:t>
            </a:r>
            <a:r>
              <a:rPr lang="en-US" sz="1800" baseline="0" dirty="0"/>
              <a:t>Insured</a:t>
            </a:r>
            <a:endParaRPr lang="en-US" sz="1800" dirty="0"/>
          </a:p>
        </c:rich>
      </c:tx>
      <c:layout>
        <c:manualLayout>
          <c:xMode val="edge"/>
          <c:yMode val="edge"/>
          <c:x val="0.19676246052999721"/>
          <c:y val="4.255681202914468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681764931822546"/>
          <c:y val="0.15495444208963072"/>
          <c:w val="0.66921149926056189"/>
          <c:h val="0.56086376799799265"/>
        </c:manualLayout>
      </c:layout>
      <c:barChart>
        <c:barDir val="col"/>
        <c:grouping val="percentStacked"/>
        <c:varyColors val="0"/>
        <c:ser>
          <c:idx val="3"/>
          <c:order val="0"/>
          <c:tx>
            <c:strRef>
              <c:f>'Question 1'!$C$87</c:f>
              <c:strCache>
                <c:ptCount val="1"/>
                <c:pt idx="0">
                  <c:v>Total coverage</c:v>
                </c:pt>
              </c:strCache>
            </c:strRef>
          </c:tx>
          <c:spPr>
            <a:solidFill>
              <a:schemeClr val="accent6">
                <a:lumMod val="75000"/>
              </a:schemeClr>
            </a:solidFill>
            <a:ln w="6350" cap="flat" cmpd="sng" algn="ctr">
              <a:solidFill>
                <a:schemeClr val="lt1"/>
              </a:solidFill>
              <a:prstDash val="solid"/>
              <a:round/>
            </a:ln>
            <a:effectLst/>
          </c:spPr>
          <c:invertIfNegative val="0"/>
          <c:cat>
            <c:strRef>
              <c:f>'Question 1'!$B$88:$B$91</c:f>
              <c:strCache>
                <c:ptCount val="4"/>
                <c:pt idx="0">
                  <c:v>$0–$100K</c:v>
                </c:pt>
                <c:pt idx="1">
                  <c:v>$100K–$1M</c:v>
                </c:pt>
                <c:pt idx="2">
                  <c:v>$1M–$10M</c:v>
                </c:pt>
                <c:pt idx="3">
                  <c:v>&gt; $10M</c:v>
                </c:pt>
              </c:strCache>
            </c:strRef>
          </c:cat>
          <c:val>
            <c:numRef>
              <c:f>'Question 1'!$C$88:$C$91</c:f>
              <c:numCache>
                <c:formatCode>0.0%</c:formatCode>
                <c:ptCount val="4"/>
                <c:pt idx="0">
                  <c:v>0.04</c:v>
                </c:pt>
                <c:pt idx="1">
                  <c:v>0.04</c:v>
                </c:pt>
                <c:pt idx="2">
                  <c:v>0.04</c:v>
                </c:pt>
                <c:pt idx="3">
                  <c:v>0.04</c:v>
                </c:pt>
              </c:numCache>
            </c:numRef>
          </c:val>
        </c:ser>
        <c:ser>
          <c:idx val="4"/>
          <c:order val="1"/>
          <c:tx>
            <c:strRef>
              <c:f>'Question 1'!$D$87</c:f>
              <c:strCache>
                <c:ptCount val="1"/>
                <c:pt idx="0">
                  <c:v>Partial coverage</c:v>
                </c:pt>
              </c:strCache>
            </c:strRef>
          </c:tx>
          <c:spPr>
            <a:solidFill>
              <a:schemeClr val="accent6">
                <a:lumMod val="60000"/>
                <a:lumOff val="40000"/>
              </a:schemeClr>
            </a:solidFill>
            <a:ln w="6350" cap="flat" cmpd="sng" algn="ctr">
              <a:solidFill>
                <a:schemeClr val="lt1"/>
              </a:solidFill>
              <a:prstDash val="solid"/>
              <a:round/>
            </a:ln>
            <a:effectLst/>
          </c:spPr>
          <c:invertIfNegative val="0"/>
          <c:cat>
            <c:strRef>
              <c:f>'Question 1'!$B$88:$B$91</c:f>
              <c:strCache>
                <c:ptCount val="4"/>
                <c:pt idx="0">
                  <c:v>$0–$100K</c:v>
                </c:pt>
                <c:pt idx="1">
                  <c:v>$100K–$1M</c:v>
                </c:pt>
                <c:pt idx="2">
                  <c:v>$1M–$10M</c:v>
                </c:pt>
                <c:pt idx="3">
                  <c:v>&gt; $10M</c:v>
                </c:pt>
              </c:strCache>
            </c:strRef>
          </c:cat>
          <c:val>
            <c:numRef>
              <c:f>'Question 1'!$D$88:$D$91</c:f>
              <c:numCache>
                <c:formatCode>0.0%</c:formatCode>
                <c:ptCount val="4"/>
                <c:pt idx="0">
                  <c:v>0.04</c:v>
                </c:pt>
                <c:pt idx="1">
                  <c:v>0.04</c:v>
                </c:pt>
                <c:pt idx="2">
                  <c:v>0.04</c:v>
                </c:pt>
                <c:pt idx="3">
                  <c:v>0</c:v>
                </c:pt>
              </c:numCache>
            </c:numRef>
          </c:val>
        </c:ser>
        <c:ser>
          <c:idx val="0"/>
          <c:order val="2"/>
          <c:tx>
            <c:strRef>
              <c:f>'Question 1'!$E$87</c:f>
              <c:strCache>
                <c:ptCount val="1"/>
                <c:pt idx="0">
                  <c:v>N/A (self insured)</c:v>
                </c:pt>
              </c:strCache>
            </c:strRef>
          </c:tx>
          <c:spPr>
            <a:solidFill>
              <a:schemeClr val="accent2">
                <a:lumMod val="40000"/>
                <a:lumOff val="60000"/>
              </a:schemeClr>
            </a:solidFill>
            <a:ln w="6350" cap="flat" cmpd="sng" algn="ctr">
              <a:solidFill>
                <a:schemeClr val="lt1"/>
              </a:solidFill>
              <a:prstDash val="solid"/>
              <a:round/>
            </a:ln>
            <a:effectLst/>
          </c:spPr>
          <c:invertIfNegative val="0"/>
          <c:cat>
            <c:strRef>
              <c:f>'Question 1'!$B$88:$B$91</c:f>
              <c:strCache>
                <c:ptCount val="4"/>
                <c:pt idx="0">
                  <c:v>$0–$100K</c:v>
                </c:pt>
                <c:pt idx="1">
                  <c:v>$100K–$1M</c:v>
                </c:pt>
                <c:pt idx="2">
                  <c:v>$1M–$10M</c:v>
                </c:pt>
                <c:pt idx="3">
                  <c:v>&gt; $10M</c:v>
                </c:pt>
              </c:strCache>
            </c:strRef>
          </c:cat>
          <c:val>
            <c:numRef>
              <c:f>'Question 1'!$E$88:$E$91</c:f>
              <c:numCache>
                <c:formatCode>0.0%</c:formatCode>
                <c:ptCount val="4"/>
                <c:pt idx="0">
                  <c:v>0.12</c:v>
                </c:pt>
                <c:pt idx="1">
                  <c:v>0.08</c:v>
                </c:pt>
                <c:pt idx="2">
                  <c:v>0.08</c:v>
                </c:pt>
                <c:pt idx="3">
                  <c:v>0</c:v>
                </c:pt>
              </c:numCache>
            </c:numRef>
          </c:val>
        </c:ser>
        <c:ser>
          <c:idx val="2"/>
          <c:order val="3"/>
          <c:tx>
            <c:strRef>
              <c:f>'Question 1'!$F$87</c:f>
              <c:strCache>
                <c:ptCount val="1"/>
                <c:pt idx="0">
                  <c:v>N/A (no policy)</c:v>
                </c:pt>
              </c:strCache>
            </c:strRef>
          </c:tx>
          <c:spPr>
            <a:solidFill>
              <a:schemeClr val="accent2">
                <a:lumMod val="60000"/>
                <a:lumOff val="40000"/>
              </a:schemeClr>
            </a:solidFill>
            <a:ln w="6350" cap="flat" cmpd="sng" algn="ctr">
              <a:solidFill>
                <a:schemeClr val="lt1"/>
              </a:solidFill>
              <a:prstDash val="solid"/>
              <a:round/>
            </a:ln>
            <a:effectLst/>
          </c:spPr>
          <c:invertIfNegative val="0"/>
          <c:cat>
            <c:strRef>
              <c:f>'Question 1'!$B$88:$B$91</c:f>
              <c:strCache>
                <c:ptCount val="4"/>
                <c:pt idx="0">
                  <c:v>$0–$100K</c:v>
                </c:pt>
                <c:pt idx="1">
                  <c:v>$100K–$1M</c:v>
                </c:pt>
                <c:pt idx="2">
                  <c:v>$1M–$10M</c:v>
                </c:pt>
                <c:pt idx="3">
                  <c:v>&gt; $10M</c:v>
                </c:pt>
              </c:strCache>
            </c:strRef>
          </c:cat>
          <c:val>
            <c:numRef>
              <c:f>'Question 1'!$F$88:$F$91</c:f>
              <c:numCache>
                <c:formatCode>0.0%</c:formatCode>
                <c:ptCount val="4"/>
                <c:pt idx="0">
                  <c:v>0.08</c:v>
                </c:pt>
                <c:pt idx="1">
                  <c:v>0.12</c:v>
                </c:pt>
                <c:pt idx="2">
                  <c:v>0</c:v>
                </c:pt>
                <c:pt idx="3">
                  <c:v>0.08</c:v>
                </c:pt>
              </c:numCache>
            </c:numRef>
          </c:val>
        </c:ser>
        <c:dLbls>
          <c:showLegendKey val="0"/>
          <c:showVal val="0"/>
          <c:showCatName val="0"/>
          <c:showSerName val="0"/>
          <c:showPercent val="0"/>
          <c:showBubbleSize val="0"/>
        </c:dLbls>
        <c:gapWidth val="150"/>
        <c:overlap val="100"/>
        <c:axId val="338602432"/>
        <c:axId val="338604784"/>
      </c:barChart>
      <c:catAx>
        <c:axId val="33860243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dirty="0"/>
                  <a:t>Post-Breach </a:t>
                </a:r>
                <a:r>
                  <a:rPr lang="en-US" sz="1600" dirty="0" smtClean="0"/>
                  <a:t>Loss </a:t>
                </a:r>
                <a:r>
                  <a:rPr lang="en-US" sz="1600" dirty="0"/>
                  <a:t>Size</a:t>
                </a:r>
                <a:r>
                  <a:rPr lang="en-US" sz="1600" baseline="0" dirty="0"/>
                  <a:t> Category</a:t>
                </a:r>
                <a:endParaRPr lang="en-US" sz="1600" dirty="0"/>
              </a:p>
            </c:rich>
          </c:tx>
          <c:layout>
            <c:manualLayout>
              <c:xMode val="edge"/>
              <c:yMode val="edge"/>
              <c:x val="0.31211502794166468"/>
              <c:y val="0.9337007562495465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38604784"/>
        <c:crosses val="autoZero"/>
        <c:auto val="1"/>
        <c:lblAlgn val="ctr"/>
        <c:lblOffset val="100"/>
        <c:noMultiLvlLbl val="0"/>
      </c:catAx>
      <c:valAx>
        <c:axId val="3386047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38602432"/>
        <c:crossesAt val="1"/>
        <c:crossBetween val="between"/>
      </c:valAx>
      <c:spPr>
        <a:noFill/>
        <a:ln>
          <a:noFill/>
        </a:ln>
        <a:effectLst/>
      </c:spPr>
    </c:plotArea>
    <c:legend>
      <c:legendPos val="r"/>
      <c:layout>
        <c:manualLayout>
          <c:xMode val="edge"/>
          <c:yMode val="edge"/>
          <c:x val="0.80407840041568401"/>
          <c:y val="0.271498125602669"/>
          <c:w val="0.17849491069713846"/>
          <c:h val="0.263570481980518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pPr>
            <a:r>
              <a:rPr lang="en-US" dirty="0"/>
              <a:t>Additional Controls </a:t>
            </a:r>
            <a:r>
              <a:rPr lang="en-US" dirty="0" smtClean="0"/>
              <a:t>Acquired </a:t>
            </a:r>
            <a:r>
              <a:rPr lang="en-US" dirty="0"/>
              <a:t>as Result of Breach</a:t>
            </a:r>
          </a:p>
        </c:rich>
      </c:tx>
      <c:layout>
        <c:manualLayout>
          <c:xMode val="edge"/>
          <c:yMode val="edge"/>
          <c:x val="0.21255837059115748"/>
          <c:y val="0.1242928710344328"/>
        </c:manualLayout>
      </c:layout>
      <c:overlay val="0"/>
    </c:title>
    <c:autoTitleDeleted val="0"/>
    <c:plotArea>
      <c:layout>
        <c:manualLayout>
          <c:layoutTarget val="inner"/>
          <c:xMode val="edge"/>
          <c:yMode val="edge"/>
          <c:x val="0.10937518543698729"/>
          <c:y val="0.2165775401069519"/>
          <c:w val="0.86632091322312166"/>
          <c:h val="0.43582887700534928"/>
        </c:manualLayout>
      </c:layout>
      <c:barChart>
        <c:barDir val="col"/>
        <c:grouping val="clustered"/>
        <c:varyColors val="1"/>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'Question 24'!$A$5:$B$10</c:f>
              <c:strCache>
                <c:ptCount val="6"/>
                <c:pt idx="0">
                  <c:v>Administrative policy development</c:v>
                </c:pt>
                <c:pt idx="1">
                  <c:v>Administrative training and awareness</c:v>
                </c:pt>
                <c:pt idx="2">
                  <c:v>Technical tools purchased not already planned or in current approved budget</c:v>
                </c:pt>
                <c:pt idx="3">
                  <c:v>Physical controls</c:v>
                </c:pt>
                <c:pt idx="4">
                  <c:v>Acquisition or changes in managed services</c:v>
                </c:pt>
                <c:pt idx="5">
                  <c:v>Additional staffing</c:v>
                </c:pt>
              </c:strCache>
            </c:strRef>
          </c:cat>
          <c:val>
            <c:numRef>
              <c:f>'Question 24'!$C$5:$C$10</c:f>
              <c:numCache>
                <c:formatCode>0.0%</c:formatCode>
                <c:ptCount val="6"/>
                <c:pt idx="0">
                  <c:v>0.73076923076923073</c:v>
                </c:pt>
                <c:pt idx="1">
                  <c:v>0.65384615384615385</c:v>
                </c:pt>
                <c:pt idx="2">
                  <c:v>0.65384615384615385</c:v>
                </c:pt>
                <c:pt idx="3">
                  <c:v>0.61538461538461542</c:v>
                </c:pt>
                <c:pt idx="4">
                  <c:v>0.34615384615384615</c:v>
                </c:pt>
                <c:pt idx="5">
                  <c:v>0.23076923076923078</c:v>
                </c:pt>
              </c:numCache>
            </c:numRef>
          </c:val>
        </c:ser>
        <c:dLbls>
          <c:showLegendKey val="0"/>
          <c:showVal val="0"/>
          <c:showCatName val="0"/>
          <c:showSerName val="0"/>
          <c:showPercent val="0"/>
          <c:showBubbleSize val="0"/>
        </c:dLbls>
        <c:gapWidth val="150"/>
        <c:axId val="338603608"/>
        <c:axId val="334908736"/>
      </c:barChart>
      <c:catAx>
        <c:axId val="33860360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4908736"/>
        <c:crosses val="autoZero"/>
        <c:auto val="1"/>
        <c:lblAlgn val="ctr"/>
        <c:lblOffset val="100"/>
        <c:tickLblSkip val="1"/>
        <c:tickMarkSkip val="1"/>
        <c:noMultiLvlLbl val="0"/>
      </c:catAx>
      <c:valAx>
        <c:axId val="334908736"/>
        <c:scaling>
          <c:orientation val="minMax"/>
        </c:scaling>
        <c:delete val="0"/>
        <c:axPos val="l"/>
        <c:majorGridlines/>
        <c:numFmt formatCode="0%" sourceLinked="0"/>
        <c:majorTickMark val="out"/>
        <c:minorTickMark val="none"/>
        <c:tickLblPos val="nextTo"/>
        <c:txPr>
          <a:bodyPr rot="0" vert="horz"/>
          <a:lstStyle/>
          <a:p>
            <a:pPr>
              <a:defRPr/>
            </a:pPr>
            <a:endParaRPr lang="en-US"/>
          </a:p>
        </c:txPr>
        <c:crossAx val="338603608"/>
        <c:crossesAt val="1"/>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pPr>
            <a:r>
              <a:rPr lang="en-US"/>
              <a:t>What are the major operational areas in which you currently spend your security dollars? Where do you plan to spend them over the next year? Select all that apply.</a:t>
            </a:r>
          </a:p>
        </c:rich>
      </c:tx>
      <c:layout>
        <c:manualLayout>
          <c:xMode val="edge"/>
          <c:yMode val="edge"/>
          <c:x val="0.13715291946451341"/>
          <c:y val="1.8910294315977301E-2"/>
        </c:manualLayout>
      </c:layout>
      <c:overlay val="0"/>
    </c:title>
    <c:autoTitleDeleted val="0"/>
    <c:plotArea>
      <c:layout>
        <c:manualLayout>
          <c:layoutTarget val="inner"/>
          <c:xMode val="edge"/>
          <c:yMode val="edge"/>
          <c:x val="0.10937518543698727"/>
          <c:y val="0.2165775401069519"/>
          <c:w val="0.86632091322312144"/>
          <c:h val="0.43582887700534911"/>
        </c:manualLayout>
      </c:layout>
      <c:barChart>
        <c:barDir val="col"/>
        <c:grouping val="clustered"/>
        <c:varyColors val="0"/>
        <c:ser>
          <c:idx val="1"/>
          <c:order val="0"/>
          <c:tx>
            <c:v>Current Spending</c:v>
          </c:tx>
          <c:spPr>
            <a:solidFill>
              <a:srgbClr val="0070C0"/>
            </a:solidFill>
          </c:spPr>
          <c:invertIfNegative val="0"/>
          <c:cat>
            <c:strRef>
              <c:f>'Question 10'!$A$4:$A$13</c:f>
              <c:strCache>
                <c:ptCount val="10"/>
                <c:pt idx="0">
                  <c:v>Detection and response</c:v>
                </c:pt>
                <c:pt idx="1">
                  <c:v>Protection and prevention</c:v>
                </c:pt>
                <c:pt idx="2">
                  <c:v>Compliance and audit (including legal)</c:v>
                </c:pt>
                <c:pt idx="3">
                  <c:v>Risk reduction</c:v>
                </c:pt>
                <c:pt idx="4">
                  <c:v>End-user training and awareness</c:v>
                </c:pt>
                <c:pt idx="5">
                  <c:v>Staff training and certification</c:v>
                </c:pt>
                <c:pt idx="6">
                  <c:v>Governance/Policies</c:v>
                </c:pt>
                <c:pt idx="7">
                  <c:v>Security program or project management</c:v>
                </c:pt>
                <c:pt idx="8">
                  <c:v>Discovery and forensics</c:v>
                </c:pt>
                <c:pt idx="9">
                  <c:v>Design/Development</c:v>
                </c:pt>
              </c:strCache>
            </c:strRef>
          </c:cat>
          <c:val>
            <c:numRef>
              <c:f>'Question 10'!$C$4:$C$13</c:f>
              <c:numCache>
                <c:formatCode>0.0%</c:formatCode>
                <c:ptCount val="10"/>
                <c:pt idx="0">
                  <c:v>0.62758620689655176</c:v>
                </c:pt>
                <c:pt idx="1">
                  <c:v>0.72413793103448276</c:v>
                </c:pt>
                <c:pt idx="2">
                  <c:v>0.58620689655172409</c:v>
                </c:pt>
                <c:pt idx="3">
                  <c:v>0.49655172413793103</c:v>
                </c:pt>
                <c:pt idx="4">
                  <c:v>0.45517241379310347</c:v>
                </c:pt>
                <c:pt idx="5">
                  <c:v>0.39310344827586208</c:v>
                </c:pt>
                <c:pt idx="6">
                  <c:v>0.43448275862068964</c:v>
                </c:pt>
                <c:pt idx="7">
                  <c:v>0.38620689655172413</c:v>
                </c:pt>
                <c:pt idx="8">
                  <c:v>0.31724137931034485</c:v>
                </c:pt>
                <c:pt idx="9">
                  <c:v>0.34482758620689657</c:v>
                </c:pt>
              </c:numCache>
            </c:numRef>
          </c:val>
        </c:ser>
        <c:ser>
          <c:idx val="0"/>
          <c:order val="1"/>
          <c:tx>
            <c:v>New to Next Year's Budget</c:v>
          </c:tx>
          <c:spPr>
            <a:solidFill>
              <a:srgbClr val="C00000"/>
            </a:solidFill>
          </c:spPr>
          <c:invertIfNegative val="0"/>
          <c:cat>
            <c:strRef>
              <c:f>'Question 10'!$A$4:$A$13</c:f>
              <c:strCache>
                <c:ptCount val="10"/>
                <c:pt idx="0">
                  <c:v>Detection and response</c:v>
                </c:pt>
                <c:pt idx="1">
                  <c:v>Protection and prevention</c:v>
                </c:pt>
                <c:pt idx="2">
                  <c:v>Compliance and audit (including legal)</c:v>
                </c:pt>
                <c:pt idx="3">
                  <c:v>Risk reduction</c:v>
                </c:pt>
                <c:pt idx="4">
                  <c:v>End-user training and awareness</c:v>
                </c:pt>
                <c:pt idx="5">
                  <c:v>Staff training and certification</c:v>
                </c:pt>
                <c:pt idx="6">
                  <c:v>Governance/Policies</c:v>
                </c:pt>
                <c:pt idx="7">
                  <c:v>Security program or project management</c:v>
                </c:pt>
                <c:pt idx="8">
                  <c:v>Discovery and forensics</c:v>
                </c:pt>
                <c:pt idx="9">
                  <c:v>Design/Development</c:v>
                </c:pt>
              </c:strCache>
            </c:strRef>
          </c:cat>
          <c:val>
            <c:numRef>
              <c:f>'Question 10'!$D$4:$D$13</c:f>
              <c:numCache>
                <c:formatCode>0.0%</c:formatCode>
                <c:ptCount val="10"/>
                <c:pt idx="0">
                  <c:v>0.20689655172413793</c:v>
                </c:pt>
                <c:pt idx="1">
                  <c:v>8.9655172413793102E-2</c:v>
                </c:pt>
                <c:pt idx="2">
                  <c:v>0.11724137931034483</c:v>
                </c:pt>
                <c:pt idx="3">
                  <c:v>0.17241379310344829</c:v>
                </c:pt>
                <c:pt idx="4">
                  <c:v>0.20689655172413793</c:v>
                </c:pt>
                <c:pt idx="5">
                  <c:v>0.25517241379310346</c:v>
                </c:pt>
                <c:pt idx="6">
                  <c:v>0.16551724137931034</c:v>
                </c:pt>
                <c:pt idx="7">
                  <c:v>0.20689655172413793</c:v>
                </c:pt>
                <c:pt idx="8">
                  <c:v>0.22068965517241379</c:v>
                </c:pt>
                <c:pt idx="9">
                  <c:v>0.13793103448275862</c:v>
                </c:pt>
              </c:numCache>
            </c:numRef>
          </c:val>
        </c:ser>
        <c:dLbls>
          <c:showLegendKey val="0"/>
          <c:showVal val="0"/>
          <c:showCatName val="0"/>
          <c:showSerName val="0"/>
          <c:showPercent val="0"/>
          <c:showBubbleSize val="0"/>
        </c:dLbls>
        <c:gapWidth val="150"/>
        <c:axId val="336173120"/>
        <c:axId val="373471720"/>
      </c:barChart>
      <c:catAx>
        <c:axId val="336173120"/>
        <c:scaling>
          <c:orientation val="minMax"/>
        </c:scaling>
        <c:delete val="0"/>
        <c:axPos val="b"/>
        <c:numFmt formatCode="General" sourceLinked="1"/>
        <c:majorTickMark val="out"/>
        <c:minorTickMark val="none"/>
        <c:tickLblPos val="nextTo"/>
        <c:txPr>
          <a:bodyPr rot="-5400000" vert="horz"/>
          <a:lstStyle/>
          <a:p>
            <a:pPr>
              <a:defRPr sz="1100"/>
            </a:pPr>
            <a:endParaRPr lang="en-US"/>
          </a:p>
        </c:txPr>
        <c:crossAx val="373471720"/>
        <c:crosses val="autoZero"/>
        <c:auto val="1"/>
        <c:lblAlgn val="ctr"/>
        <c:lblOffset val="100"/>
        <c:tickLblSkip val="1"/>
        <c:tickMarkSkip val="1"/>
        <c:noMultiLvlLbl val="0"/>
      </c:catAx>
      <c:valAx>
        <c:axId val="373471720"/>
        <c:scaling>
          <c:orientation val="minMax"/>
        </c:scaling>
        <c:delete val="0"/>
        <c:axPos val="l"/>
        <c:majorGridlines/>
        <c:numFmt formatCode="0%" sourceLinked="0"/>
        <c:majorTickMark val="out"/>
        <c:minorTickMark val="none"/>
        <c:tickLblPos val="nextTo"/>
        <c:txPr>
          <a:bodyPr rot="0" vert="horz"/>
          <a:lstStyle/>
          <a:p>
            <a:pPr>
              <a:defRPr sz="1100"/>
            </a:pPr>
            <a:endParaRPr lang="en-US"/>
          </a:p>
        </c:txPr>
        <c:crossAx val="336173120"/>
        <c:crossesAt val="1"/>
        <c:crossBetween val="between"/>
      </c:valAx>
    </c:plotArea>
    <c:legend>
      <c:legendPos val="t"/>
      <c:layout>
        <c:manualLayout>
          <c:xMode val="edge"/>
          <c:yMode val="edge"/>
          <c:x val="0.26147757077065042"/>
          <c:y val="0.13072463768115941"/>
          <c:w val="0.47704485845869921"/>
          <c:h val="4.7870903488842549E-2"/>
        </c:manualLayout>
      </c:layout>
      <c:overlay val="0"/>
      <c:txPr>
        <a:bodyPr/>
        <a:lstStyle/>
        <a:p>
          <a:pPr>
            <a:defRPr sz="1100"/>
          </a:pPr>
          <a:endParaRPr lang="en-US"/>
        </a:p>
      </c:txPr>
    </c:legend>
    <c:plotVisOnly val="1"/>
    <c:dispBlanksAs val="gap"/>
    <c:showDLblsOverMax val="0"/>
  </c:chart>
  <c:spPr>
    <a:no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C26A8-597B-4364-A45A-53EA3279A29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D76B1A4-0C02-412F-B0CB-80A2155B24C5}">
      <dgm:prSet phldrT="[Text]"/>
      <dgm:spPr/>
      <dgm:t>
        <a:bodyPr/>
        <a:lstStyle/>
        <a:p>
          <a:r>
            <a:rPr lang="en-US" dirty="0" smtClean="0"/>
            <a:t>Step One; Strategize</a:t>
          </a:r>
          <a:endParaRPr lang="en-US" dirty="0"/>
        </a:p>
      </dgm:t>
    </dgm:pt>
    <dgm:pt modelId="{48155755-D7B6-4D60-A3EC-0D91729106F0}" type="parTrans" cxnId="{CCB6E1B1-AC21-4304-A783-FC2FFD46D0C2}">
      <dgm:prSet/>
      <dgm:spPr/>
      <dgm:t>
        <a:bodyPr/>
        <a:lstStyle/>
        <a:p>
          <a:endParaRPr lang="en-US"/>
        </a:p>
      </dgm:t>
    </dgm:pt>
    <dgm:pt modelId="{0490C85E-5F4F-44EA-9F53-C40BF4543F3F}" type="sibTrans" cxnId="{CCB6E1B1-AC21-4304-A783-FC2FFD46D0C2}">
      <dgm:prSet/>
      <dgm:spPr/>
      <dgm:t>
        <a:bodyPr/>
        <a:lstStyle/>
        <a:p>
          <a:endParaRPr lang="en-US"/>
        </a:p>
      </dgm:t>
    </dgm:pt>
    <dgm:pt modelId="{71683DD3-2595-4423-8542-99BE5B97B51B}">
      <dgm:prSet phldrT="[Text]"/>
      <dgm:spPr/>
      <dgm:t>
        <a:bodyPr/>
        <a:lstStyle/>
        <a:p>
          <a:r>
            <a:rPr lang="en-US" dirty="0" smtClean="0"/>
            <a:t>Step Two Plan</a:t>
          </a:r>
          <a:endParaRPr lang="en-US" dirty="0"/>
        </a:p>
      </dgm:t>
    </dgm:pt>
    <dgm:pt modelId="{C9D07DD9-9E85-4A33-82D0-A03BCF1D4AC7}" type="parTrans" cxnId="{32DBA1C3-4EEB-4A2F-ADE0-BF38548F49A0}">
      <dgm:prSet/>
      <dgm:spPr/>
      <dgm:t>
        <a:bodyPr/>
        <a:lstStyle/>
        <a:p>
          <a:endParaRPr lang="en-US"/>
        </a:p>
      </dgm:t>
    </dgm:pt>
    <dgm:pt modelId="{7DE82612-6E31-48AF-8689-50258EF10246}" type="sibTrans" cxnId="{32DBA1C3-4EEB-4A2F-ADE0-BF38548F49A0}">
      <dgm:prSet/>
      <dgm:spPr/>
      <dgm:t>
        <a:bodyPr/>
        <a:lstStyle/>
        <a:p>
          <a:endParaRPr lang="en-US"/>
        </a:p>
      </dgm:t>
    </dgm:pt>
    <dgm:pt modelId="{16A0AD6E-6E09-49D4-AF16-86209707F851}">
      <dgm:prSet phldrT="[Text]"/>
      <dgm:spPr/>
      <dgm:t>
        <a:bodyPr/>
        <a:lstStyle/>
        <a:p>
          <a:r>
            <a:rPr lang="en-US" dirty="0" smtClean="0"/>
            <a:t>Step Three: Implement/Operate</a:t>
          </a:r>
          <a:endParaRPr lang="en-US" dirty="0"/>
        </a:p>
      </dgm:t>
    </dgm:pt>
    <dgm:pt modelId="{A336F045-C68E-4A83-BD4A-21A5707FDB5C}" type="parTrans" cxnId="{2C507266-F76F-463D-892F-44FFE81FBC45}">
      <dgm:prSet/>
      <dgm:spPr/>
      <dgm:t>
        <a:bodyPr/>
        <a:lstStyle/>
        <a:p>
          <a:endParaRPr lang="en-US"/>
        </a:p>
      </dgm:t>
    </dgm:pt>
    <dgm:pt modelId="{4110C737-E12F-457C-B233-E5C1BA974E4D}" type="sibTrans" cxnId="{2C507266-F76F-463D-892F-44FFE81FBC45}">
      <dgm:prSet/>
      <dgm:spPr/>
      <dgm:t>
        <a:bodyPr/>
        <a:lstStyle/>
        <a:p>
          <a:endParaRPr lang="en-US"/>
        </a:p>
      </dgm:t>
    </dgm:pt>
    <dgm:pt modelId="{F6037CC3-16FA-47A1-9D20-1B3E7046C0F6}">
      <dgm:prSet phldrT="[Text]"/>
      <dgm:spPr/>
      <dgm:t>
        <a:bodyPr/>
        <a:lstStyle/>
        <a:p>
          <a:r>
            <a:rPr lang="en-US" b="1" dirty="0" smtClean="0"/>
            <a:t>Management Updates On Program/Project Spending And Variances</a:t>
          </a:r>
          <a:endParaRPr lang="en-US" dirty="0"/>
        </a:p>
      </dgm:t>
    </dgm:pt>
    <dgm:pt modelId="{4BFD3E84-A25A-4393-8EFB-89409F9C179B}" type="parTrans" cxnId="{31AC7E71-37A1-4CF3-8312-E4C89CC760FA}">
      <dgm:prSet/>
      <dgm:spPr/>
      <dgm:t>
        <a:bodyPr/>
        <a:lstStyle/>
        <a:p>
          <a:endParaRPr lang="en-US"/>
        </a:p>
      </dgm:t>
    </dgm:pt>
    <dgm:pt modelId="{B5C8AC6F-26B8-4442-AE90-7DB205710CF4}" type="sibTrans" cxnId="{31AC7E71-37A1-4CF3-8312-E4C89CC760FA}">
      <dgm:prSet/>
      <dgm:spPr/>
      <dgm:t>
        <a:bodyPr/>
        <a:lstStyle/>
        <a:p>
          <a:endParaRPr lang="en-US"/>
        </a:p>
      </dgm:t>
    </dgm:pt>
    <dgm:pt modelId="{95EE609F-0D4A-42A9-9BBD-180113919278}">
      <dgm:prSet phldrT="[Text]"/>
      <dgm:spPr/>
      <dgm:t>
        <a:bodyPr/>
        <a:lstStyle/>
        <a:p>
          <a:r>
            <a:rPr lang="en-US" dirty="0" smtClean="0"/>
            <a:t>Step Four: Evaluate and Feedback</a:t>
          </a:r>
          <a:endParaRPr lang="en-US" dirty="0"/>
        </a:p>
      </dgm:t>
    </dgm:pt>
    <dgm:pt modelId="{2850EDEA-14CC-4C69-9A40-470F568CF0C0}" type="parTrans" cxnId="{A6416839-5899-45BC-9314-2AA1C9F31325}">
      <dgm:prSet/>
      <dgm:spPr/>
      <dgm:t>
        <a:bodyPr/>
        <a:lstStyle/>
        <a:p>
          <a:endParaRPr lang="en-US"/>
        </a:p>
      </dgm:t>
    </dgm:pt>
    <dgm:pt modelId="{CAFA46AA-83C0-49E1-AF1D-2CE78B697A7A}" type="sibTrans" cxnId="{A6416839-5899-45BC-9314-2AA1C9F31325}">
      <dgm:prSet/>
      <dgm:spPr/>
      <dgm:t>
        <a:bodyPr/>
        <a:lstStyle/>
        <a:p>
          <a:endParaRPr lang="en-US"/>
        </a:p>
      </dgm:t>
    </dgm:pt>
    <dgm:pt modelId="{EE1D5C3D-93B2-4CC6-84F8-D0C1BAC8D7D8}">
      <dgm:prSet/>
      <dgm:spPr/>
      <dgm:t>
        <a:bodyPr/>
        <a:lstStyle/>
        <a:p>
          <a:r>
            <a:rPr lang="en-US" b="1" dirty="0" smtClean="0"/>
            <a:t>Strategic Security Budget</a:t>
          </a:r>
          <a:endParaRPr lang="en-US" b="1" dirty="0"/>
        </a:p>
      </dgm:t>
    </dgm:pt>
    <dgm:pt modelId="{72F5C0CD-37ED-4327-8789-4100AB214204}" type="parTrans" cxnId="{45B2FD1C-30C7-464C-B010-4343750F8805}">
      <dgm:prSet/>
      <dgm:spPr/>
      <dgm:t>
        <a:bodyPr/>
        <a:lstStyle/>
        <a:p>
          <a:endParaRPr lang="en-US"/>
        </a:p>
      </dgm:t>
    </dgm:pt>
    <dgm:pt modelId="{ED228650-0D86-497E-AF0B-8EF2216D2AD5}" type="sibTrans" cxnId="{45B2FD1C-30C7-464C-B010-4343750F8805}">
      <dgm:prSet/>
      <dgm:spPr/>
      <dgm:t>
        <a:bodyPr/>
        <a:lstStyle/>
        <a:p>
          <a:endParaRPr lang="en-US"/>
        </a:p>
      </dgm:t>
    </dgm:pt>
    <dgm:pt modelId="{A7CA7CC8-F967-4BAC-8774-BD6D7B4EB616}">
      <dgm:prSet phldrT="[Text]"/>
      <dgm:spPr/>
      <dgm:t>
        <a:bodyPr/>
        <a:lstStyle/>
        <a:p>
          <a:r>
            <a:rPr lang="en-US" b="1" dirty="0" smtClean="0"/>
            <a:t>Operational Budget</a:t>
          </a:r>
          <a:endParaRPr lang="en-US" dirty="0"/>
        </a:p>
      </dgm:t>
    </dgm:pt>
    <dgm:pt modelId="{045F18D5-D32B-4D65-A60D-0F9999D05A9A}" type="parTrans" cxnId="{D80482E2-E5AA-48C9-B90D-C682DDFD538E}">
      <dgm:prSet/>
      <dgm:spPr/>
      <dgm:t>
        <a:bodyPr/>
        <a:lstStyle/>
        <a:p>
          <a:endParaRPr lang="en-US"/>
        </a:p>
      </dgm:t>
    </dgm:pt>
    <dgm:pt modelId="{227D2561-9435-4684-B70D-1155269A6EFF}" type="sibTrans" cxnId="{D80482E2-E5AA-48C9-B90D-C682DDFD538E}">
      <dgm:prSet/>
      <dgm:spPr/>
      <dgm:t>
        <a:bodyPr/>
        <a:lstStyle/>
        <a:p>
          <a:endParaRPr lang="en-US"/>
        </a:p>
      </dgm:t>
    </dgm:pt>
    <dgm:pt modelId="{4C4C8BF6-D302-455B-ADCA-35441FB0BBCD}">
      <dgm:prSet phldrT="[Text]"/>
      <dgm:spPr/>
      <dgm:t>
        <a:bodyPr/>
        <a:lstStyle/>
        <a:p>
          <a:r>
            <a:rPr lang="en-US" b="1" dirty="0" smtClean="0"/>
            <a:t>Year-End </a:t>
          </a:r>
          <a:r>
            <a:rPr lang="en-US" b="1" dirty="0" smtClean="0"/>
            <a:t>Spending </a:t>
          </a:r>
          <a:r>
            <a:rPr lang="en-US" b="1" dirty="0" smtClean="0"/>
            <a:t>Report</a:t>
          </a:r>
          <a:endParaRPr lang="en-US" dirty="0"/>
        </a:p>
      </dgm:t>
    </dgm:pt>
    <dgm:pt modelId="{B2520885-47A9-4896-B2EB-96D8454C5B6D}" type="parTrans" cxnId="{F583A1E8-1981-42F8-9FD8-4CAD8265D7B0}">
      <dgm:prSet/>
      <dgm:spPr/>
      <dgm:t>
        <a:bodyPr/>
        <a:lstStyle/>
        <a:p>
          <a:endParaRPr lang="en-US"/>
        </a:p>
      </dgm:t>
    </dgm:pt>
    <dgm:pt modelId="{5AB86602-406B-41CF-B3DE-DBEA486E8186}" type="sibTrans" cxnId="{F583A1E8-1981-42F8-9FD8-4CAD8265D7B0}">
      <dgm:prSet/>
      <dgm:spPr/>
      <dgm:t>
        <a:bodyPr/>
        <a:lstStyle/>
        <a:p>
          <a:endParaRPr lang="en-US"/>
        </a:p>
      </dgm:t>
    </dgm:pt>
    <dgm:pt modelId="{1706FF65-4AB8-4F83-9405-62E858236822}">
      <dgm:prSet phldrT="[Text]"/>
      <dgm:spPr/>
      <dgm:t>
        <a:bodyPr/>
        <a:lstStyle/>
        <a:p>
          <a:r>
            <a:rPr lang="en-US" b="1" dirty="0" smtClean="0"/>
            <a:t>Updated Budget</a:t>
          </a:r>
          <a:endParaRPr lang="en-US" dirty="0"/>
        </a:p>
      </dgm:t>
    </dgm:pt>
    <dgm:pt modelId="{66CEF4C6-AB00-4468-ADCD-90A35358C70F}" type="parTrans" cxnId="{BDA3BB23-0D65-47CD-B864-BD39B543045A}">
      <dgm:prSet/>
      <dgm:spPr/>
      <dgm:t>
        <a:bodyPr/>
        <a:lstStyle/>
        <a:p>
          <a:endParaRPr lang="en-US"/>
        </a:p>
      </dgm:t>
    </dgm:pt>
    <dgm:pt modelId="{0D15B172-ADC5-4399-AE66-34CE8F3DA396}" type="sibTrans" cxnId="{BDA3BB23-0D65-47CD-B864-BD39B543045A}">
      <dgm:prSet/>
      <dgm:spPr/>
      <dgm:t>
        <a:bodyPr/>
        <a:lstStyle/>
        <a:p>
          <a:endParaRPr lang="en-US"/>
        </a:p>
      </dgm:t>
    </dgm:pt>
    <dgm:pt modelId="{AC3D6730-2E1B-45E8-A110-A918C10E6CE3}">
      <dgm:prSet phldrT="[Text]"/>
      <dgm:spPr/>
      <dgm:t>
        <a:bodyPr/>
        <a:lstStyle/>
        <a:p>
          <a:r>
            <a:rPr lang="en-US" b="1" dirty="0" smtClean="0"/>
            <a:t>Long Term Roadmap          (1-3 </a:t>
          </a:r>
          <a:r>
            <a:rPr lang="en-US" b="1" dirty="0" err="1" smtClean="0"/>
            <a:t>yr</a:t>
          </a:r>
          <a:r>
            <a:rPr lang="en-US" b="1" dirty="0" smtClean="0"/>
            <a:t>)</a:t>
          </a:r>
          <a:endParaRPr lang="en-US" dirty="0"/>
        </a:p>
      </dgm:t>
    </dgm:pt>
    <dgm:pt modelId="{13F2496F-B723-4768-83FC-3E7113E8EAF1}" type="parTrans" cxnId="{46709B62-54FC-402B-B052-C38184C57F17}">
      <dgm:prSet/>
      <dgm:spPr/>
      <dgm:t>
        <a:bodyPr/>
        <a:lstStyle/>
        <a:p>
          <a:endParaRPr lang="en-US"/>
        </a:p>
      </dgm:t>
    </dgm:pt>
    <dgm:pt modelId="{CD31FA70-143E-45E1-A1D3-20C82B87A56A}" type="sibTrans" cxnId="{46709B62-54FC-402B-B052-C38184C57F17}">
      <dgm:prSet/>
      <dgm:spPr/>
      <dgm:t>
        <a:bodyPr/>
        <a:lstStyle/>
        <a:p>
          <a:endParaRPr lang="en-US"/>
        </a:p>
      </dgm:t>
    </dgm:pt>
    <dgm:pt modelId="{76E47388-5354-44AE-87CF-3A49DAEF4EA6}">
      <dgm:prSet phldrT="[Text]"/>
      <dgm:spPr/>
      <dgm:t>
        <a:bodyPr/>
        <a:lstStyle/>
        <a:p>
          <a:r>
            <a:rPr lang="en-US" b="1" dirty="0" smtClean="0"/>
            <a:t>Tactical Plan             (&lt;1 </a:t>
          </a:r>
          <a:r>
            <a:rPr lang="en-US" b="1" dirty="0" err="1" smtClean="0"/>
            <a:t>yr</a:t>
          </a:r>
          <a:r>
            <a:rPr lang="en-US" b="1" dirty="0" smtClean="0"/>
            <a:t>)</a:t>
          </a:r>
          <a:endParaRPr lang="en-US" dirty="0"/>
        </a:p>
      </dgm:t>
    </dgm:pt>
    <dgm:pt modelId="{9837D367-2EC2-4D6C-B3F7-DD305504DC83}" type="parTrans" cxnId="{781B9D90-0490-4C99-AEF0-941DFD866BA5}">
      <dgm:prSet/>
      <dgm:spPr/>
      <dgm:t>
        <a:bodyPr/>
        <a:lstStyle/>
        <a:p>
          <a:endParaRPr lang="en-US"/>
        </a:p>
      </dgm:t>
    </dgm:pt>
    <dgm:pt modelId="{EB72171F-B6A0-4AAE-989E-77C6660E2E16}" type="sibTrans" cxnId="{781B9D90-0490-4C99-AEF0-941DFD866BA5}">
      <dgm:prSet/>
      <dgm:spPr/>
      <dgm:t>
        <a:bodyPr/>
        <a:lstStyle/>
        <a:p>
          <a:endParaRPr lang="en-US"/>
        </a:p>
      </dgm:t>
    </dgm:pt>
    <dgm:pt modelId="{253C4D25-9C0F-4E54-AF09-6D92A8A33DC7}" type="pres">
      <dgm:prSet presAssocID="{2F7C26A8-597B-4364-A45A-53EA3279A29A}" presName="theList" presStyleCnt="0">
        <dgm:presLayoutVars>
          <dgm:dir/>
          <dgm:animLvl val="lvl"/>
          <dgm:resizeHandles val="exact"/>
        </dgm:presLayoutVars>
      </dgm:prSet>
      <dgm:spPr/>
      <dgm:t>
        <a:bodyPr/>
        <a:lstStyle/>
        <a:p>
          <a:endParaRPr lang="en-US"/>
        </a:p>
      </dgm:t>
    </dgm:pt>
    <dgm:pt modelId="{8C2AC584-8AD7-43AC-ACF3-5007D9A3FB01}" type="pres">
      <dgm:prSet presAssocID="{6D76B1A4-0C02-412F-B0CB-80A2155B24C5}" presName="compNode" presStyleCnt="0"/>
      <dgm:spPr/>
    </dgm:pt>
    <dgm:pt modelId="{D30905A8-46B9-4CCD-82B0-FE80C761AAAA}" type="pres">
      <dgm:prSet presAssocID="{6D76B1A4-0C02-412F-B0CB-80A2155B24C5}" presName="aNode" presStyleLbl="bgShp" presStyleIdx="0" presStyleCnt="4"/>
      <dgm:spPr/>
      <dgm:t>
        <a:bodyPr/>
        <a:lstStyle/>
        <a:p>
          <a:endParaRPr lang="en-US"/>
        </a:p>
      </dgm:t>
    </dgm:pt>
    <dgm:pt modelId="{46887F28-65C7-4987-ACCD-B0719721D0BB}" type="pres">
      <dgm:prSet presAssocID="{6D76B1A4-0C02-412F-B0CB-80A2155B24C5}" presName="textNode" presStyleLbl="bgShp" presStyleIdx="0" presStyleCnt="4"/>
      <dgm:spPr/>
      <dgm:t>
        <a:bodyPr/>
        <a:lstStyle/>
        <a:p>
          <a:endParaRPr lang="en-US"/>
        </a:p>
      </dgm:t>
    </dgm:pt>
    <dgm:pt modelId="{651B11B0-63E8-434D-B59C-1F79E89BA654}" type="pres">
      <dgm:prSet presAssocID="{6D76B1A4-0C02-412F-B0CB-80A2155B24C5}" presName="compChildNode" presStyleCnt="0"/>
      <dgm:spPr/>
    </dgm:pt>
    <dgm:pt modelId="{3F156E62-EC49-4C4B-9807-0A5B10296B98}" type="pres">
      <dgm:prSet presAssocID="{6D76B1A4-0C02-412F-B0CB-80A2155B24C5}" presName="theInnerList" presStyleCnt="0"/>
      <dgm:spPr/>
    </dgm:pt>
    <dgm:pt modelId="{D973A77F-EC66-4E8B-886D-C5D78495C532}" type="pres">
      <dgm:prSet presAssocID="{AC3D6730-2E1B-45E8-A110-A918C10E6CE3}" presName="childNode" presStyleLbl="node1" presStyleIdx="0" presStyleCnt="7">
        <dgm:presLayoutVars>
          <dgm:bulletEnabled val="1"/>
        </dgm:presLayoutVars>
      </dgm:prSet>
      <dgm:spPr/>
      <dgm:t>
        <a:bodyPr/>
        <a:lstStyle/>
        <a:p>
          <a:endParaRPr lang="en-US"/>
        </a:p>
      </dgm:t>
    </dgm:pt>
    <dgm:pt modelId="{B5313574-4653-4B42-A77A-219E292D9D80}" type="pres">
      <dgm:prSet presAssocID="{AC3D6730-2E1B-45E8-A110-A918C10E6CE3}" presName="aSpace2" presStyleCnt="0"/>
      <dgm:spPr/>
    </dgm:pt>
    <dgm:pt modelId="{DE9A6535-64B5-40DE-A7C4-65018D23F5BD}" type="pres">
      <dgm:prSet presAssocID="{EE1D5C3D-93B2-4CC6-84F8-D0C1BAC8D7D8}" presName="childNode" presStyleLbl="node1" presStyleIdx="1" presStyleCnt="7">
        <dgm:presLayoutVars>
          <dgm:bulletEnabled val="1"/>
        </dgm:presLayoutVars>
      </dgm:prSet>
      <dgm:spPr/>
      <dgm:t>
        <a:bodyPr/>
        <a:lstStyle/>
        <a:p>
          <a:endParaRPr lang="en-US"/>
        </a:p>
      </dgm:t>
    </dgm:pt>
    <dgm:pt modelId="{D99F2DE9-5FE1-4E6F-8B4C-8717E8C917FF}" type="pres">
      <dgm:prSet presAssocID="{6D76B1A4-0C02-412F-B0CB-80A2155B24C5}" presName="aSpace" presStyleCnt="0"/>
      <dgm:spPr/>
    </dgm:pt>
    <dgm:pt modelId="{49F08220-FE83-47A8-AB34-A8EFA6FA8006}" type="pres">
      <dgm:prSet presAssocID="{71683DD3-2595-4423-8542-99BE5B97B51B}" presName="compNode" presStyleCnt="0"/>
      <dgm:spPr/>
    </dgm:pt>
    <dgm:pt modelId="{46976390-5412-44C5-9027-246CE6B01E61}" type="pres">
      <dgm:prSet presAssocID="{71683DD3-2595-4423-8542-99BE5B97B51B}" presName="aNode" presStyleLbl="bgShp" presStyleIdx="1" presStyleCnt="4"/>
      <dgm:spPr/>
      <dgm:t>
        <a:bodyPr/>
        <a:lstStyle/>
        <a:p>
          <a:endParaRPr lang="en-US"/>
        </a:p>
      </dgm:t>
    </dgm:pt>
    <dgm:pt modelId="{55B9858F-E4E1-4F95-945D-2BD8DE2B9BCA}" type="pres">
      <dgm:prSet presAssocID="{71683DD3-2595-4423-8542-99BE5B97B51B}" presName="textNode" presStyleLbl="bgShp" presStyleIdx="1" presStyleCnt="4"/>
      <dgm:spPr/>
      <dgm:t>
        <a:bodyPr/>
        <a:lstStyle/>
        <a:p>
          <a:endParaRPr lang="en-US"/>
        </a:p>
      </dgm:t>
    </dgm:pt>
    <dgm:pt modelId="{8F940422-646E-4743-986A-C70638AE5906}" type="pres">
      <dgm:prSet presAssocID="{71683DD3-2595-4423-8542-99BE5B97B51B}" presName="compChildNode" presStyleCnt="0"/>
      <dgm:spPr/>
    </dgm:pt>
    <dgm:pt modelId="{D7B64455-975E-495D-9496-570D3443B363}" type="pres">
      <dgm:prSet presAssocID="{71683DD3-2595-4423-8542-99BE5B97B51B}" presName="theInnerList" presStyleCnt="0"/>
      <dgm:spPr/>
    </dgm:pt>
    <dgm:pt modelId="{C8A6A730-5967-4C3B-AAD1-B73EA6B67001}" type="pres">
      <dgm:prSet presAssocID="{76E47388-5354-44AE-87CF-3A49DAEF4EA6}" presName="childNode" presStyleLbl="node1" presStyleIdx="2" presStyleCnt="7">
        <dgm:presLayoutVars>
          <dgm:bulletEnabled val="1"/>
        </dgm:presLayoutVars>
      </dgm:prSet>
      <dgm:spPr/>
      <dgm:t>
        <a:bodyPr/>
        <a:lstStyle/>
        <a:p>
          <a:endParaRPr lang="en-US"/>
        </a:p>
      </dgm:t>
    </dgm:pt>
    <dgm:pt modelId="{85EFCDA1-197E-4CB1-9EEB-FB14F103DE28}" type="pres">
      <dgm:prSet presAssocID="{76E47388-5354-44AE-87CF-3A49DAEF4EA6}" presName="aSpace2" presStyleCnt="0"/>
      <dgm:spPr/>
    </dgm:pt>
    <dgm:pt modelId="{693F8D76-F31D-41F8-B6A4-484B2D33F026}" type="pres">
      <dgm:prSet presAssocID="{A7CA7CC8-F967-4BAC-8774-BD6D7B4EB616}" presName="childNode" presStyleLbl="node1" presStyleIdx="3" presStyleCnt="7">
        <dgm:presLayoutVars>
          <dgm:bulletEnabled val="1"/>
        </dgm:presLayoutVars>
      </dgm:prSet>
      <dgm:spPr/>
      <dgm:t>
        <a:bodyPr/>
        <a:lstStyle/>
        <a:p>
          <a:endParaRPr lang="en-US"/>
        </a:p>
      </dgm:t>
    </dgm:pt>
    <dgm:pt modelId="{72D13A63-C756-4839-8C1A-C68EA5E8AD81}" type="pres">
      <dgm:prSet presAssocID="{71683DD3-2595-4423-8542-99BE5B97B51B}" presName="aSpace" presStyleCnt="0"/>
      <dgm:spPr/>
    </dgm:pt>
    <dgm:pt modelId="{B4072F8C-4A96-40B7-9390-BF2A79020BF2}" type="pres">
      <dgm:prSet presAssocID="{16A0AD6E-6E09-49D4-AF16-86209707F851}" presName="compNode" presStyleCnt="0"/>
      <dgm:spPr/>
    </dgm:pt>
    <dgm:pt modelId="{97166911-DD53-48BB-9AA5-A2E282AE2C17}" type="pres">
      <dgm:prSet presAssocID="{16A0AD6E-6E09-49D4-AF16-86209707F851}" presName="aNode" presStyleLbl="bgShp" presStyleIdx="2" presStyleCnt="4"/>
      <dgm:spPr/>
      <dgm:t>
        <a:bodyPr/>
        <a:lstStyle/>
        <a:p>
          <a:endParaRPr lang="en-US"/>
        </a:p>
      </dgm:t>
    </dgm:pt>
    <dgm:pt modelId="{9A81C520-4DE0-4193-9A38-9E7BD1B02FC2}" type="pres">
      <dgm:prSet presAssocID="{16A0AD6E-6E09-49D4-AF16-86209707F851}" presName="textNode" presStyleLbl="bgShp" presStyleIdx="2" presStyleCnt="4"/>
      <dgm:spPr/>
      <dgm:t>
        <a:bodyPr/>
        <a:lstStyle/>
        <a:p>
          <a:endParaRPr lang="en-US"/>
        </a:p>
      </dgm:t>
    </dgm:pt>
    <dgm:pt modelId="{A48A6078-2429-43B3-B52A-33613F2D2CE1}" type="pres">
      <dgm:prSet presAssocID="{16A0AD6E-6E09-49D4-AF16-86209707F851}" presName="compChildNode" presStyleCnt="0"/>
      <dgm:spPr/>
    </dgm:pt>
    <dgm:pt modelId="{045A4C88-6FBF-4DCE-97EC-71F99BF5AA42}" type="pres">
      <dgm:prSet presAssocID="{16A0AD6E-6E09-49D4-AF16-86209707F851}" presName="theInnerList" presStyleCnt="0"/>
      <dgm:spPr/>
    </dgm:pt>
    <dgm:pt modelId="{B4F83C0D-9F82-4190-AE14-194F684AE633}" type="pres">
      <dgm:prSet presAssocID="{F6037CC3-16FA-47A1-9D20-1B3E7046C0F6}" presName="childNode" presStyleLbl="node1" presStyleIdx="4" presStyleCnt="7">
        <dgm:presLayoutVars>
          <dgm:bulletEnabled val="1"/>
        </dgm:presLayoutVars>
      </dgm:prSet>
      <dgm:spPr/>
      <dgm:t>
        <a:bodyPr/>
        <a:lstStyle/>
        <a:p>
          <a:endParaRPr lang="en-US"/>
        </a:p>
      </dgm:t>
    </dgm:pt>
    <dgm:pt modelId="{6DB61A0F-8A35-4228-AD7E-32A76728C4D1}" type="pres">
      <dgm:prSet presAssocID="{16A0AD6E-6E09-49D4-AF16-86209707F851}" presName="aSpace" presStyleCnt="0"/>
      <dgm:spPr/>
    </dgm:pt>
    <dgm:pt modelId="{D37033D4-1722-40B4-A473-49D358330485}" type="pres">
      <dgm:prSet presAssocID="{95EE609F-0D4A-42A9-9BBD-180113919278}" presName="compNode" presStyleCnt="0"/>
      <dgm:spPr/>
    </dgm:pt>
    <dgm:pt modelId="{43F8CA0B-A8C6-45F3-B583-BCCE6BC387D6}" type="pres">
      <dgm:prSet presAssocID="{95EE609F-0D4A-42A9-9BBD-180113919278}" presName="aNode" presStyleLbl="bgShp" presStyleIdx="3" presStyleCnt="4"/>
      <dgm:spPr/>
      <dgm:t>
        <a:bodyPr/>
        <a:lstStyle/>
        <a:p>
          <a:endParaRPr lang="en-US"/>
        </a:p>
      </dgm:t>
    </dgm:pt>
    <dgm:pt modelId="{87B58CC6-3FAC-4178-84B3-AF469CDFD8EA}" type="pres">
      <dgm:prSet presAssocID="{95EE609F-0D4A-42A9-9BBD-180113919278}" presName="textNode" presStyleLbl="bgShp" presStyleIdx="3" presStyleCnt="4"/>
      <dgm:spPr/>
      <dgm:t>
        <a:bodyPr/>
        <a:lstStyle/>
        <a:p>
          <a:endParaRPr lang="en-US"/>
        </a:p>
      </dgm:t>
    </dgm:pt>
    <dgm:pt modelId="{D2F7BD40-D60A-4401-9DE0-0C5E1121BFFC}" type="pres">
      <dgm:prSet presAssocID="{95EE609F-0D4A-42A9-9BBD-180113919278}" presName="compChildNode" presStyleCnt="0"/>
      <dgm:spPr/>
    </dgm:pt>
    <dgm:pt modelId="{4182F21E-D7E1-4156-BC0B-A7DDF0275592}" type="pres">
      <dgm:prSet presAssocID="{95EE609F-0D4A-42A9-9BBD-180113919278}" presName="theInnerList" presStyleCnt="0"/>
      <dgm:spPr/>
    </dgm:pt>
    <dgm:pt modelId="{44060E3D-60B6-488D-BA87-514340C77718}" type="pres">
      <dgm:prSet presAssocID="{4C4C8BF6-D302-455B-ADCA-35441FB0BBCD}" presName="childNode" presStyleLbl="node1" presStyleIdx="5" presStyleCnt="7">
        <dgm:presLayoutVars>
          <dgm:bulletEnabled val="1"/>
        </dgm:presLayoutVars>
      </dgm:prSet>
      <dgm:spPr/>
      <dgm:t>
        <a:bodyPr/>
        <a:lstStyle/>
        <a:p>
          <a:endParaRPr lang="en-US"/>
        </a:p>
      </dgm:t>
    </dgm:pt>
    <dgm:pt modelId="{F90B1A26-147F-48A5-A572-048977F90DD8}" type="pres">
      <dgm:prSet presAssocID="{4C4C8BF6-D302-455B-ADCA-35441FB0BBCD}" presName="aSpace2" presStyleCnt="0"/>
      <dgm:spPr/>
    </dgm:pt>
    <dgm:pt modelId="{E2EEB4B9-BF28-4ED9-AA2C-CADC70363C8F}" type="pres">
      <dgm:prSet presAssocID="{1706FF65-4AB8-4F83-9405-62E858236822}" presName="childNode" presStyleLbl="node1" presStyleIdx="6" presStyleCnt="7">
        <dgm:presLayoutVars>
          <dgm:bulletEnabled val="1"/>
        </dgm:presLayoutVars>
      </dgm:prSet>
      <dgm:spPr/>
      <dgm:t>
        <a:bodyPr/>
        <a:lstStyle/>
        <a:p>
          <a:endParaRPr lang="en-US"/>
        </a:p>
      </dgm:t>
    </dgm:pt>
  </dgm:ptLst>
  <dgm:cxnLst>
    <dgm:cxn modelId="{BDA3BB23-0D65-47CD-B864-BD39B543045A}" srcId="{95EE609F-0D4A-42A9-9BBD-180113919278}" destId="{1706FF65-4AB8-4F83-9405-62E858236822}" srcOrd="1" destOrd="0" parTransId="{66CEF4C6-AB00-4468-ADCD-90A35358C70F}" sibTransId="{0D15B172-ADC5-4399-AE66-34CE8F3DA396}"/>
    <dgm:cxn modelId="{42AB263F-8512-4E9C-A24D-6BA05AA9E238}" type="presOf" srcId="{76E47388-5354-44AE-87CF-3A49DAEF4EA6}" destId="{C8A6A730-5967-4C3B-AAD1-B73EA6B67001}" srcOrd="0" destOrd="0" presId="urn:microsoft.com/office/officeart/2005/8/layout/lProcess2"/>
    <dgm:cxn modelId="{290AF344-0EA1-4285-9842-D5188F4D7449}" type="presOf" srcId="{95EE609F-0D4A-42A9-9BBD-180113919278}" destId="{87B58CC6-3FAC-4178-84B3-AF469CDFD8EA}" srcOrd="1" destOrd="0" presId="urn:microsoft.com/office/officeart/2005/8/layout/lProcess2"/>
    <dgm:cxn modelId="{CC9E32F8-8C30-4A42-B34F-0B150DF3AAC5}" type="presOf" srcId="{6D76B1A4-0C02-412F-B0CB-80A2155B24C5}" destId="{D30905A8-46B9-4CCD-82B0-FE80C761AAAA}" srcOrd="0" destOrd="0" presId="urn:microsoft.com/office/officeart/2005/8/layout/lProcess2"/>
    <dgm:cxn modelId="{CCB6E1B1-AC21-4304-A783-FC2FFD46D0C2}" srcId="{2F7C26A8-597B-4364-A45A-53EA3279A29A}" destId="{6D76B1A4-0C02-412F-B0CB-80A2155B24C5}" srcOrd="0" destOrd="0" parTransId="{48155755-D7B6-4D60-A3EC-0D91729106F0}" sibTransId="{0490C85E-5F4F-44EA-9F53-C40BF4543F3F}"/>
    <dgm:cxn modelId="{A6416839-5899-45BC-9314-2AA1C9F31325}" srcId="{2F7C26A8-597B-4364-A45A-53EA3279A29A}" destId="{95EE609F-0D4A-42A9-9BBD-180113919278}" srcOrd="3" destOrd="0" parTransId="{2850EDEA-14CC-4C69-9A40-470F568CF0C0}" sibTransId="{CAFA46AA-83C0-49E1-AF1D-2CE78B697A7A}"/>
    <dgm:cxn modelId="{FCC665C5-3274-4445-BD73-14B07C92DDB5}" type="presOf" srcId="{95EE609F-0D4A-42A9-9BBD-180113919278}" destId="{43F8CA0B-A8C6-45F3-B583-BCCE6BC387D6}" srcOrd="0" destOrd="0" presId="urn:microsoft.com/office/officeart/2005/8/layout/lProcess2"/>
    <dgm:cxn modelId="{46709B62-54FC-402B-B052-C38184C57F17}" srcId="{6D76B1A4-0C02-412F-B0CB-80A2155B24C5}" destId="{AC3D6730-2E1B-45E8-A110-A918C10E6CE3}" srcOrd="0" destOrd="0" parTransId="{13F2496F-B723-4768-83FC-3E7113E8EAF1}" sibTransId="{CD31FA70-143E-45E1-A1D3-20C82B87A56A}"/>
    <dgm:cxn modelId="{31AC7E71-37A1-4CF3-8312-E4C89CC760FA}" srcId="{16A0AD6E-6E09-49D4-AF16-86209707F851}" destId="{F6037CC3-16FA-47A1-9D20-1B3E7046C0F6}" srcOrd="0" destOrd="0" parTransId="{4BFD3E84-A25A-4393-8EFB-89409F9C179B}" sibTransId="{B5C8AC6F-26B8-4442-AE90-7DB205710CF4}"/>
    <dgm:cxn modelId="{6ED9852E-729C-4956-9FF8-FFB669959284}" type="presOf" srcId="{2F7C26A8-597B-4364-A45A-53EA3279A29A}" destId="{253C4D25-9C0F-4E54-AF09-6D92A8A33DC7}" srcOrd="0" destOrd="0" presId="urn:microsoft.com/office/officeart/2005/8/layout/lProcess2"/>
    <dgm:cxn modelId="{781B9D90-0490-4C99-AEF0-941DFD866BA5}" srcId="{71683DD3-2595-4423-8542-99BE5B97B51B}" destId="{76E47388-5354-44AE-87CF-3A49DAEF4EA6}" srcOrd="0" destOrd="0" parTransId="{9837D367-2EC2-4D6C-B3F7-DD305504DC83}" sibTransId="{EB72171F-B6A0-4AAE-989E-77C6660E2E16}"/>
    <dgm:cxn modelId="{CA00A70A-B9A6-453C-9BA3-CCF115340ADA}" type="presOf" srcId="{AC3D6730-2E1B-45E8-A110-A918C10E6CE3}" destId="{D973A77F-EC66-4E8B-886D-C5D78495C532}" srcOrd="0" destOrd="0" presId="urn:microsoft.com/office/officeart/2005/8/layout/lProcess2"/>
    <dgm:cxn modelId="{4237C2B8-C6A0-4B58-BCD3-A0789061BFC9}" type="presOf" srcId="{16A0AD6E-6E09-49D4-AF16-86209707F851}" destId="{9A81C520-4DE0-4193-9A38-9E7BD1B02FC2}" srcOrd="1" destOrd="0" presId="urn:microsoft.com/office/officeart/2005/8/layout/lProcess2"/>
    <dgm:cxn modelId="{32DBA1C3-4EEB-4A2F-ADE0-BF38548F49A0}" srcId="{2F7C26A8-597B-4364-A45A-53EA3279A29A}" destId="{71683DD3-2595-4423-8542-99BE5B97B51B}" srcOrd="1" destOrd="0" parTransId="{C9D07DD9-9E85-4A33-82D0-A03BCF1D4AC7}" sibTransId="{7DE82612-6E31-48AF-8689-50258EF10246}"/>
    <dgm:cxn modelId="{554D9C9B-F5ED-4513-8F55-63DCFEC898B5}" type="presOf" srcId="{F6037CC3-16FA-47A1-9D20-1B3E7046C0F6}" destId="{B4F83C0D-9F82-4190-AE14-194F684AE633}" srcOrd="0" destOrd="0" presId="urn:microsoft.com/office/officeart/2005/8/layout/lProcess2"/>
    <dgm:cxn modelId="{F9F28FE0-CA00-48CB-9871-BD9B573635EA}" type="presOf" srcId="{1706FF65-4AB8-4F83-9405-62E858236822}" destId="{E2EEB4B9-BF28-4ED9-AA2C-CADC70363C8F}" srcOrd="0" destOrd="0" presId="urn:microsoft.com/office/officeart/2005/8/layout/lProcess2"/>
    <dgm:cxn modelId="{F35ECBD4-BC0C-45F8-B11F-7433D77EB429}" type="presOf" srcId="{A7CA7CC8-F967-4BAC-8774-BD6D7B4EB616}" destId="{693F8D76-F31D-41F8-B6A4-484B2D33F026}" srcOrd="0" destOrd="0" presId="urn:microsoft.com/office/officeart/2005/8/layout/lProcess2"/>
    <dgm:cxn modelId="{3898309A-2ECF-418E-8424-7854B5908D1A}" type="presOf" srcId="{71683DD3-2595-4423-8542-99BE5B97B51B}" destId="{55B9858F-E4E1-4F95-945D-2BD8DE2B9BCA}" srcOrd="1" destOrd="0" presId="urn:microsoft.com/office/officeart/2005/8/layout/lProcess2"/>
    <dgm:cxn modelId="{B7E78EE1-6FEB-49F7-9E68-B33BFBD93A7A}" type="presOf" srcId="{4C4C8BF6-D302-455B-ADCA-35441FB0BBCD}" destId="{44060E3D-60B6-488D-BA87-514340C77718}" srcOrd="0" destOrd="0" presId="urn:microsoft.com/office/officeart/2005/8/layout/lProcess2"/>
    <dgm:cxn modelId="{F583A1E8-1981-42F8-9FD8-4CAD8265D7B0}" srcId="{95EE609F-0D4A-42A9-9BBD-180113919278}" destId="{4C4C8BF6-D302-455B-ADCA-35441FB0BBCD}" srcOrd="0" destOrd="0" parTransId="{B2520885-47A9-4896-B2EB-96D8454C5B6D}" sibTransId="{5AB86602-406B-41CF-B3DE-DBEA486E8186}"/>
    <dgm:cxn modelId="{45B2FD1C-30C7-464C-B010-4343750F8805}" srcId="{6D76B1A4-0C02-412F-B0CB-80A2155B24C5}" destId="{EE1D5C3D-93B2-4CC6-84F8-D0C1BAC8D7D8}" srcOrd="1" destOrd="0" parTransId="{72F5C0CD-37ED-4327-8789-4100AB214204}" sibTransId="{ED228650-0D86-497E-AF0B-8EF2216D2AD5}"/>
    <dgm:cxn modelId="{D80482E2-E5AA-48C9-B90D-C682DDFD538E}" srcId="{71683DD3-2595-4423-8542-99BE5B97B51B}" destId="{A7CA7CC8-F967-4BAC-8774-BD6D7B4EB616}" srcOrd="1" destOrd="0" parTransId="{045F18D5-D32B-4D65-A60D-0F9999D05A9A}" sibTransId="{227D2561-9435-4684-B70D-1155269A6EFF}"/>
    <dgm:cxn modelId="{95D3EAE9-3494-41F6-BFB3-3202EB951497}" type="presOf" srcId="{71683DD3-2595-4423-8542-99BE5B97B51B}" destId="{46976390-5412-44C5-9027-246CE6B01E61}" srcOrd="0" destOrd="0" presId="urn:microsoft.com/office/officeart/2005/8/layout/lProcess2"/>
    <dgm:cxn modelId="{2C507266-F76F-463D-892F-44FFE81FBC45}" srcId="{2F7C26A8-597B-4364-A45A-53EA3279A29A}" destId="{16A0AD6E-6E09-49D4-AF16-86209707F851}" srcOrd="2" destOrd="0" parTransId="{A336F045-C68E-4A83-BD4A-21A5707FDB5C}" sibTransId="{4110C737-E12F-457C-B233-E5C1BA974E4D}"/>
    <dgm:cxn modelId="{AC0440F0-17B6-42B3-AF4A-E8CB8DFC3593}" type="presOf" srcId="{6D76B1A4-0C02-412F-B0CB-80A2155B24C5}" destId="{46887F28-65C7-4987-ACCD-B0719721D0BB}" srcOrd="1" destOrd="0" presId="urn:microsoft.com/office/officeart/2005/8/layout/lProcess2"/>
    <dgm:cxn modelId="{0CC36B02-9160-4AC7-B618-5302002A08F9}" type="presOf" srcId="{EE1D5C3D-93B2-4CC6-84F8-D0C1BAC8D7D8}" destId="{DE9A6535-64B5-40DE-A7C4-65018D23F5BD}" srcOrd="0" destOrd="0" presId="urn:microsoft.com/office/officeart/2005/8/layout/lProcess2"/>
    <dgm:cxn modelId="{C6935CE7-EFFD-4E83-957A-615A73443D9E}" type="presOf" srcId="{16A0AD6E-6E09-49D4-AF16-86209707F851}" destId="{97166911-DD53-48BB-9AA5-A2E282AE2C17}" srcOrd="0" destOrd="0" presId="urn:microsoft.com/office/officeart/2005/8/layout/lProcess2"/>
    <dgm:cxn modelId="{F9ADCC32-E0C9-408F-A776-9EF309B27E89}" type="presParOf" srcId="{253C4D25-9C0F-4E54-AF09-6D92A8A33DC7}" destId="{8C2AC584-8AD7-43AC-ACF3-5007D9A3FB01}" srcOrd="0" destOrd="0" presId="urn:microsoft.com/office/officeart/2005/8/layout/lProcess2"/>
    <dgm:cxn modelId="{89BCACEF-DF4C-4F8C-8FEE-6FCB1833410A}" type="presParOf" srcId="{8C2AC584-8AD7-43AC-ACF3-5007D9A3FB01}" destId="{D30905A8-46B9-4CCD-82B0-FE80C761AAAA}" srcOrd="0" destOrd="0" presId="urn:microsoft.com/office/officeart/2005/8/layout/lProcess2"/>
    <dgm:cxn modelId="{EE5292B4-3059-406B-A932-1395F53D8C99}" type="presParOf" srcId="{8C2AC584-8AD7-43AC-ACF3-5007D9A3FB01}" destId="{46887F28-65C7-4987-ACCD-B0719721D0BB}" srcOrd="1" destOrd="0" presId="urn:microsoft.com/office/officeart/2005/8/layout/lProcess2"/>
    <dgm:cxn modelId="{F13BEC70-1D38-4FF4-8F96-71AD7EE97198}" type="presParOf" srcId="{8C2AC584-8AD7-43AC-ACF3-5007D9A3FB01}" destId="{651B11B0-63E8-434D-B59C-1F79E89BA654}" srcOrd="2" destOrd="0" presId="urn:microsoft.com/office/officeart/2005/8/layout/lProcess2"/>
    <dgm:cxn modelId="{B9E5A423-9476-47DA-A00F-34BDBA60592C}" type="presParOf" srcId="{651B11B0-63E8-434D-B59C-1F79E89BA654}" destId="{3F156E62-EC49-4C4B-9807-0A5B10296B98}" srcOrd="0" destOrd="0" presId="urn:microsoft.com/office/officeart/2005/8/layout/lProcess2"/>
    <dgm:cxn modelId="{7E130768-4ECA-430C-B781-C956D8C0CFF1}" type="presParOf" srcId="{3F156E62-EC49-4C4B-9807-0A5B10296B98}" destId="{D973A77F-EC66-4E8B-886D-C5D78495C532}" srcOrd="0" destOrd="0" presId="urn:microsoft.com/office/officeart/2005/8/layout/lProcess2"/>
    <dgm:cxn modelId="{5935F0D6-BF41-439C-B7DA-E2C510A196C0}" type="presParOf" srcId="{3F156E62-EC49-4C4B-9807-0A5B10296B98}" destId="{B5313574-4653-4B42-A77A-219E292D9D80}" srcOrd="1" destOrd="0" presId="urn:microsoft.com/office/officeart/2005/8/layout/lProcess2"/>
    <dgm:cxn modelId="{4D20618C-595E-43D7-B0E1-D705B4A6816C}" type="presParOf" srcId="{3F156E62-EC49-4C4B-9807-0A5B10296B98}" destId="{DE9A6535-64B5-40DE-A7C4-65018D23F5BD}" srcOrd="2" destOrd="0" presId="urn:microsoft.com/office/officeart/2005/8/layout/lProcess2"/>
    <dgm:cxn modelId="{F0D528BB-21A0-4912-A222-51DE6ACD763D}" type="presParOf" srcId="{253C4D25-9C0F-4E54-AF09-6D92A8A33DC7}" destId="{D99F2DE9-5FE1-4E6F-8B4C-8717E8C917FF}" srcOrd="1" destOrd="0" presId="urn:microsoft.com/office/officeart/2005/8/layout/lProcess2"/>
    <dgm:cxn modelId="{590D0F88-1A26-478C-BCD6-C4E211B467E9}" type="presParOf" srcId="{253C4D25-9C0F-4E54-AF09-6D92A8A33DC7}" destId="{49F08220-FE83-47A8-AB34-A8EFA6FA8006}" srcOrd="2" destOrd="0" presId="urn:microsoft.com/office/officeart/2005/8/layout/lProcess2"/>
    <dgm:cxn modelId="{EA08E439-F0B2-405B-808A-DA5C2507BC57}" type="presParOf" srcId="{49F08220-FE83-47A8-AB34-A8EFA6FA8006}" destId="{46976390-5412-44C5-9027-246CE6B01E61}" srcOrd="0" destOrd="0" presId="urn:microsoft.com/office/officeart/2005/8/layout/lProcess2"/>
    <dgm:cxn modelId="{4FA3C21C-6EF2-49E5-B7A0-511D76628F45}" type="presParOf" srcId="{49F08220-FE83-47A8-AB34-A8EFA6FA8006}" destId="{55B9858F-E4E1-4F95-945D-2BD8DE2B9BCA}" srcOrd="1" destOrd="0" presId="urn:microsoft.com/office/officeart/2005/8/layout/lProcess2"/>
    <dgm:cxn modelId="{7285817F-E486-4B37-9C18-FDE8AEC4EF7A}" type="presParOf" srcId="{49F08220-FE83-47A8-AB34-A8EFA6FA8006}" destId="{8F940422-646E-4743-986A-C70638AE5906}" srcOrd="2" destOrd="0" presId="urn:microsoft.com/office/officeart/2005/8/layout/lProcess2"/>
    <dgm:cxn modelId="{76E27DE5-3D71-43B8-9183-9F709974F76B}" type="presParOf" srcId="{8F940422-646E-4743-986A-C70638AE5906}" destId="{D7B64455-975E-495D-9496-570D3443B363}" srcOrd="0" destOrd="0" presId="urn:microsoft.com/office/officeart/2005/8/layout/lProcess2"/>
    <dgm:cxn modelId="{DBBB4E3C-C150-4B92-9A38-C61D4531AD88}" type="presParOf" srcId="{D7B64455-975E-495D-9496-570D3443B363}" destId="{C8A6A730-5967-4C3B-AAD1-B73EA6B67001}" srcOrd="0" destOrd="0" presId="urn:microsoft.com/office/officeart/2005/8/layout/lProcess2"/>
    <dgm:cxn modelId="{489F6B1E-72AD-4C8D-A7DC-C07ED1358DAB}" type="presParOf" srcId="{D7B64455-975E-495D-9496-570D3443B363}" destId="{85EFCDA1-197E-4CB1-9EEB-FB14F103DE28}" srcOrd="1" destOrd="0" presId="urn:microsoft.com/office/officeart/2005/8/layout/lProcess2"/>
    <dgm:cxn modelId="{DB7BD8D8-7DCB-4B16-9C1D-7D21AF54901A}" type="presParOf" srcId="{D7B64455-975E-495D-9496-570D3443B363}" destId="{693F8D76-F31D-41F8-B6A4-484B2D33F026}" srcOrd="2" destOrd="0" presId="urn:microsoft.com/office/officeart/2005/8/layout/lProcess2"/>
    <dgm:cxn modelId="{3EECF6C0-1531-4999-9AB9-98C1B5B326A1}" type="presParOf" srcId="{253C4D25-9C0F-4E54-AF09-6D92A8A33DC7}" destId="{72D13A63-C756-4839-8C1A-C68EA5E8AD81}" srcOrd="3" destOrd="0" presId="urn:microsoft.com/office/officeart/2005/8/layout/lProcess2"/>
    <dgm:cxn modelId="{9548358E-86F9-4C66-AC0D-BD296624CBC3}" type="presParOf" srcId="{253C4D25-9C0F-4E54-AF09-6D92A8A33DC7}" destId="{B4072F8C-4A96-40B7-9390-BF2A79020BF2}" srcOrd="4" destOrd="0" presId="urn:microsoft.com/office/officeart/2005/8/layout/lProcess2"/>
    <dgm:cxn modelId="{2796FC67-52CE-4FB7-A403-DFB62603850E}" type="presParOf" srcId="{B4072F8C-4A96-40B7-9390-BF2A79020BF2}" destId="{97166911-DD53-48BB-9AA5-A2E282AE2C17}" srcOrd="0" destOrd="0" presId="urn:microsoft.com/office/officeart/2005/8/layout/lProcess2"/>
    <dgm:cxn modelId="{6EC4037E-5302-4CD3-985F-55AD620CC461}" type="presParOf" srcId="{B4072F8C-4A96-40B7-9390-BF2A79020BF2}" destId="{9A81C520-4DE0-4193-9A38-9E7BD1B02FC2}" srcOrd="1" destOrd="0" presId="urn:microsoft.com/office/officeart/2005/8/layout/lProcess2"/>
    <dgm:cxn modelId="{494ADEF9-C464-4293-85D5-13DF80A17FB2}" type="presParOf" srcId="{B4072F8C-4A96-40B7-9390-BF2A79020BF2}" destId="{A48A6078-2429-43B3-B52A-33613F2D2CE1}" srcOrd="2" destOrd="0" presId="urn:microsoft.com/office/officeart/2005/8/layout/lProcess2"/>
    <dgm:cxn modelId="{915EAF58-714D-4DBF-BA34-D18404B56CE8}" type="presParOf" srcId="{A48A6078-2429-43B3-B52A-33613F2D2CE1}" destId="{045A4C88-6FBF-4DCE-97EC-71F99BF5AA42}" srcOrd="0" destOrd="0" presId="urn:microsoft.com/office/officeart/2005/8/layout/lProcess2"/>
    <dgm:cxn modelId="{8086B606-9B61-4E62-B2E5-2B04F51CB688}" type="presParOf" srcId="{045A4C88-6FBF-4DCE-97EC-71F99BF5AA42}" destId="{B4F83C0D-9F82-4190-AE14-194F684AE633}" srcOrd="0" destOrd="0" presId="urn:microsoft.com/office/officeart/2005/8/layout/lProcess2"/>
    <dgm:cxn modelId="{7C0DC787-54F9-403A-B6B2-60E5F8B274CA}" type="presParOf" srcId="{253C4D25-9C0F-4E54-AF09-6D92A8A33DC7}" destId="{6DB61A0F-8A35-4228-AD7E-32A76728C4D1}" srcOrd="5" destOrd="0" presId="urn:microsoft.com/office/officeart/2005/8/layout/lProcess2"/>
    <dgm:cxn modelId="{1E106229-4DBA-49F4-B486-6A2336019237}" type="presParOf" srcId="{253C4D25-9C0F-4E54-AF09-6D92A8A33DC7}" destId="{D37033D4-1722-40B4-A473-49D358330485}" srcOrd="6" destOrd="0" presId="urn:microsoft.com/office/officeart/2005/8/layout/lProcess2"/>
    <dgm:cxn modelId="{C61145E8-FF91-420A-B660-BE096D58337F}" type="presParOf" srcId="{D37033D4-1722-40B4-A473-49D358330485}" destId="{43F8CA0B-A8C6-45F3-B583-BCCE6BC387D6}" srcOrd="0" destOrd="0" presId="urn:microsoft.com/office/officeart/2005/8/layout/lProcess2"/>
    <dgm:cxn modelId="{548C2CF5-F36A-48D8-AB70-5D2C8BF9A15D}" type="presParOf" srcId="{D37033D4-1722-40B4-A473-49D358330485}" destId="{87B58CC6-3FAC-4178-84B3-AF469CDFD8EA}" srcOrd="1" destOrd="0" presId="urn:microsoft.com/office/officeart/2005/8/layout/lProcess2"/>
    <dgm:cxn modelId="{9221CCD5-6A4D-4389-9896-2F4B67CE3E77}" type="presParOf" srcId="{D37033D4-1722-40B4-A473-49D358330485}" destId="{D2F7BD40-D60A-4401-9DE0-0C5E1121BFFC}" srcOrd="2" destOrd="0" presId="urn:microsoft.com/office/officeart/2005/8/layout/lProcess2"/>
    <dgm:cxn modelId="{39CB5F70-BB72-4A6B-92EA-51B6534287AD}" type="presParOf" srcId="{D2F7BD40-D60A-4401-9DE0-0C5E1121BFFC}" destId="{4182F21E-D7E1-4156-BC0B-A7DDF0275592}" srcOrd="0" destOrd="0" presId="urn:microsoft.com/office/officeart/2005/8/layout/lProcess2"/>
    <dgm:cxn modelId="{B0998DD2-A06B-4585-BE3F-6814D2170E1A}" type="presParOf" srcId="{4182F21E-D7E1-4156-BC0B-A7DDF0275592}" destId="{44060E3D-60B6-488D-BA87-514340C77718}" srcOrd="0" destOrd="0" presId="urn:microsoft.com/office/officeart/2005/8/layout/lProcess2"/>
    <dgm:cxn modelId="{DB2F013C-27AC-494E-A84C-3510C0D28F12}" type="presParOf" srcId="{4182F21E-D7E1-4156-BC0B-A7DDF0275592}" destId="{F90B1A26-147F-48A5-A572-048977F90DD8}" srcOrd="1" destOrd="0" presId="urn:microsoft.com/office/officeart/2005/8/layout/lProcess2"/>
    <dgm:cxn modelId="{2C60BB6D-AEC2-406F-A5F2-DD70505CC8BF}" type="presParOf" srcId="{4182F21E-D7E1-4156-BC0B-A7DDF0275592}" destId="{E2EEB4B9-BF28-4ED9-AA2C-CADC70363C8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905A8-46B9-4CCD-82B0-FE80C761AAAA}">
      <dsp:nvSpPr>
        <dsp:cNvPr id="0" name=""/>
        <dsp:cNvSpPr/>
      </dsp:nvSpPr>
      <dsp:spPr>
        <a:xfrm>
          <a:off x="1886" y="0"/>
          <a:ext cx="1850752" cy="46274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One; Strategize</a:t>
          </a:r>
          <a:endParaRPr lang="en-US" sz="1600" kern="1200" dirty="0"/>
        </a:p>
      </dsp:txBody>
      <dsp:txXfrm>
        <a:off x="1886" y="0"/>
        <a:ext cx="1850752" cy="1388225"/>
      </dsp:txXfrm>
    </dsp:sp>
    <dsp:sp modelId="{D973A77F-EC66-4E8B-886D-C5D78495C532}">
      <dsp:nvSpPr>
        <dsp:cNvPr id="0" name=""/>
        <dsp:cNvSpPr/>
      </dsp:nvSpPr>
      <dsp:spPr>
        <a:xfrm>
          <a:off x="186961" y="1389581"/>
          <a:ext cx="1480601" cy="1395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Long Term Roadmap          (1-3 </a:t>
          </a:r>
          <a:r>
            <a:rPr lang="en-US" sz="1500" b="1" kern="1200" dirty="0" err="1" smtClean="0"/>
            <a:t>yr</a:t>
          </a:r>
          <a:r>
            <a:rPr lang="en-US" sz="1500" b="1" kern="1200" dirty="0" smtClean="0"/>
            <a:t>)</a:t>
          </a:r>
          <a:endParaRPr lang="en-US" sz="1500" kern="1200" dirty="0"/>
        </a:p>
      </dsp:txBody>
      <dsp:txXfrm>
        <a:off x="227826" y="1430446"/>
        <a:ext cx="1398871" cy="1313500"/>
      </dsp:txXfrm>
    </dsp:sp>
    <dsp:sp modelId="{DE9A6535-64B5-40DE-A7C4-65018D23F5BD}">
      <dsp:nvSpPr>
        <dsp:cNvPr id="0" name=""/>
        <dsp:cNvSpPr/>
      </dsp:nvSpPr>
      <dsp:spPr>
        <a:xfrm>
          <a:off x="186961" y="2999462"/>
          <a:ext cx="1480601" cy="1395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Strategic Security Budget</a:t>
          </a:r>
          <a:endParaRPr lang="en-US" sz="1500" b="1" kern="1200" dirty="0"/>
        </a:p>
      </dsp:txBody>
      <dsp:txXfrm>
        <a:off x="227826" y="3040327"/>
        <a:ext cx="1398871" cy="1313500"/>
      </dsp:txXfrm>
    </dsp:sp>
    <dsp:sp modelId="{46976390-5412-44C5-9027-246CE6B01E61}">
      <dsp:nvSpPr>
        <dsp:cNvPr id="0" name=""/>
        <dsp:cNvSpPr/>
      </dsp:nvSpPr>
      <dsp:spPr>
        <a:xfrm>
          <a:off x="1991444" y="0"/>
          <a:ext cx="1850752" cy="46274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Two Plan</a:t>
          </a:r>
          <a:endParaRPr lang="en-US" sz="1600" kern="1200" dirty="0"/>
        </a:p>
      </dsp:txBody>
      <dsp:txXfrm>
        <a:off x="1991444" y="0"/>
        <a:ext cx="1850752" cy="1388225"/>
      </dsp:txXfrm>
    </dsp:sp>
    <dsp:sp modelId="{C8A6A730-5967-4C3B-AAD1-B73EA6B67001}">
      <dsp:nvSpPr>
        <dsp:cNvPr id="0" name=""/>
        <dsp:cNvSpPr/>
      </dsp:nvSpPr>
      <dsp:spPr>
        <a:xfrm>
          <a:off x="2176519" y="1389581"/>
          <a:ext cx="1480601" cy="1395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Tactical Plan             (&lt;1 </a:t>
          </a:r>
          <a:r>
            <a:rPr lang="en-US" sz="1500" b="1" kern="1200" dirty="0" err="1" smtClean="0"/>
            <a:t>yr</a:t>
          </a:r>
          <a:r>
            <a:rPr lang="en-US" sz="1500" b="1" kern="1200" dirty="0" smtClean="0"/>
            <a:t>)</a:t>
          </a:r>
          <a:endParaRPr lang="en-US" sz="1500" kern="1200" dirty="0"/>
        </a:p>
      </dsp:txBody>
      <dsp:txXfrm>
        <a:off x="2217384" y="1430446"/>
        <a:ext cx="1398871" cy="1313500"/>
      </dsp:txXfrm>
    </dsp:sp>
    <dsp:sp modelId="{693F8D76-F31D-41F8-B6A4-484B2D33F026}">
      <dsp:nvSpPr>
        <dsp:cNvPr id="0" name=""/>
        <dsp:cNvSpPr/>
      </dsp:nvSpPr>
      <dsp:spPr>
        <a:xfrm>
          <a:off x="2176519" y="2999462"/>
          <a:ext cx="1480601" cy="1395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Operational Budget</a:t>
          </a:r>
          <a:endParaRPr lang="en-US" sz="1500" kern="1200" dirty="0"/>
        </a:p>
      </dsp:txBody>
      <dsp:txXfrm>
        <a:off x="2217384" y="3040327"/>
        <a:ext cx="1398871" cy="1313500"/>
      </dsp:txXfrm>
    </dsp:sp>
    <dsp:sp modelId="{97166911-DD53-48BB-9AA5-A2E282AE2C17}">
      <dsp:nvSpPr>
        <dsp:cNvPr id="0" name=""/>
        <dsp:cNvSpPr/>
      </dsp:nvSpPr>
      <dsp:spPr>
        <a:xfrm>
          <a:off x="3981003" y="0"/>
          <a:ext cx="1850752" cy="46274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Three: Implement/Operate</a:t>
          </a:r>
          <a:endParaRPr lang="en-US" sz="1600" kern="1200" dirty="0"/>
        </a:p>
      </dsp:txBody>
      <dsp:txXfrm>
        <a:off x="3981003" y="0"/>
        <a:ext cx="1850752" cy="1388225"/>
      </dsp:txXfrm>
    </dsp:sp>
    <dsp:sp modelId="{B4F83C0D-9F82-4190-AE14-194F684AE633}">
      <dsp:nvSpPr>
        <dsp:cNvPr id="0" name=""/>
        <dsp:cNvSpPr/>
      </dsp:nvSpPr>
      <dsp:spPr>
        <a:xfrm>
          <a:off x="4166078" y="1388225"/>
          <a:ext cx="1480601" cy="300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Management Updates On Program/Project Spending And Variances</a:t>
          </a:r>
          <a:endParaRPr lang="en-US" sz="1500" kern="1200" dirty="0"/>
        </a:p>
      </dsp:txBody>
      <dsp:txXfrm>
        <a:off x="4209443" y="1431590"/>
        <a:ext cx="1393871" cy="2921092"/>
      </dsp:txXfrm>
    </dsp:sp>
    <dsp:sp modelId="{43F8CA0B-A8C6-45F3-B583-BCCE6BC387D6}">
      <dsp:nvSpPr>
        <dsp:cNvPr id="0" name=""/>
        <dsp:cNvSpPr/>
      </dsp:nvSpPr>
      <dsp:spPr>
        <a:xfrm>
          <a:off x="5970561" y="0"/>
          <a:ext cx="1850752" cy="46274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Step Four: Evaluate and Feedback</a:t>
          </a:r>
          <a:endParaRPr lang="en-US" sz="1600" kern="1200" dirty="0"/>
        </a:p>
      </dsp:txBody>
      <dsp:txXfrm>
        <a:off x="5970561" y="0"/>
        <a:ext cx="1850752" cy="1388225"/>
      </dsp:txXfrm>
    </dsp:sp>
    <dsp:sp modelId="{44060E3D-60B6-488D-BA87-514340C77718}">
      <dsp:nvSpPr>
        <dsp:cNvPr id="0" name=""/>
        <dsp:cNvSpPr/>
      </dsp:nvSpPr>
      <dsp:spPr>
        <a:xfrm>
          <a:off x="6155636" y="1389581"/>
          <a:ext cx="1480601" cy="1395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Year-End </a:t>
          </a:r>
          <a:r>
            <a:rPr lang="en-US" sz="1500" b="1" kern="1200" dirty="0" smtClean="0"/>
            <a:t>Spending </a:t>
          </a:r>
          <a:r>
            <a:rPr lang="en-US" sz="1500" b="1" kern="1200" dirty="0" smtClean="0"/>
            <a:t>Report</a:t>
          </a:r>
          <a:endParaRPr lang="en-US" sz="1500" kern="1200" dirty="0"/>
        </a:p>
      </dsp:txBody>
      <dsp:txXfrm>
        <a:off x="6196501" y="1430446"/>
        <a:ext cx="1398871" cy="1313500"/>
      </dsp:txXfrm>
    </dsp:sp>
    <dsp:sp modelId="{E2EEB4B9-BF28-4ED9-AA2C-CADC70363C8F}">
      <dsp:nvSpPr>
        <dsp:cNvPr id="0" name=""/>
        <dsp:cNvSpPr/>
      </dsp:nvSpPr>
      <dsp:spPr>
        <a:xfrm>
          <a:off x="6155636" y="2999462"/>
          <a:ext cx="1480601" cy="1395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Updated Budget</a:t>
          </a:r>
          <a:endParaRPr lang="en-US" sz="1500" kern="1200" dirty="0"/>
        </a:p>
      </dsp:txBody>
      <dsp:txXfrm>
        <a:off x="6196501" y="3040327"/>
        <a:ext cx="1398871" cy="13135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570F47D-D26A-4A28-BF6D-A8CF912A0CB9}" type="datetimeFigureOut">
              <a:rPr lang="en-US" smtClean="0"/>
              <a:pPr/>
              <a:t>3/12/2016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96677D-93ED-421D-8F07-BA3E735AE403}" type="slidenum">
              <a:rPr lang="en-US" smtClean="0"/>
              <a:pPr/>
              <a:t>‹#›</a:t>
            </a:fld>
            <a:endParaRPr lang="en-US"/>
          </a:p>
        </p:txBody>
      </p:sp>
    </p:spTree>
    <p:extLst>
      <p:ext uri="{BB962C8B-B14F-4D97-AF65-F5344CB8AC3E}">
        <p14:creationId xmlns:p14="http://schemas.microsoft.com/office/powerpoint/2010/main" val="180943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AAC0F7-BA95-4E7B-9FAC-7561ED530708}" type="datetimeFigureOut">
              <a:rPr lang="en-US" smtClean="0"/>
              <a:pPr/>
              <a:t>3/12/2016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3B49D4-7C2E-4626-BC60-EBB68E138BAE}" type="slidenum">
              <a:rPr lang="en-US" smtClean="0"/>
              <a:pPr/>
              <a:t>‹#›</a:t>
            </a:fld>
            <a:endParaRPr lang="en-US"/>
          </a:p>
        </p:txBody>
      </p:sp>
    </p:spTree>
    <p:extLst>
      <p:ext uri="{BB962C8B-B14F-4D97-AF65-F5344CB8AC3E}">
        <p14:creationId xmlns:p14="http://schemas.microsoft.com/office/powerpoint/2010/main" val="11087872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1</a:t>
            </a:fld>
            <a:endParaRPr lang="en-US"/>
          </a:p>
        </p:txBody>
      </p:sp>
    </p:spTree>
    <p:extLst>
      <p:ext uri="{BB962C8B-B14F-4D97-AF65-F5344CB8AC3E}">
        <p14:creationId xmlns:p14="http://schemas.microsoft.com/office/powerpoint/2010/main" val="366945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19</a:t>
            </a:fld>
            <a:endParaRPr lang="en-US"/>
          </a:p>
        </p:txBody>
      </p:sp>
    </p:spTree>
    <p:extLst>
      <p:ext uri="{BB962C8B-B14F-4D97-AF65-F5344CB8AC3E}">
        <p14:creationId xmlns:p14="http://schemas.microsoft.com/office/powerpoint/2010/main" val="175894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20</a:t>
            </a:fld>
            <a:endParaRPr lang="en-US"/>
          </a:p>
        </p:txBody>
      </p:sp>
    </p:spTree>
    <p:extLst>
      <p:ext uri="{BB962C8B-B14F-4D97-AF65-F5344CB8AC3E}">
        <p14:creationId xmlns:p14="http://schemas.microsoft.com/office/powerpoint/2010/main" val="208821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21</a:t>
            </a:fld>
            <a:endParaRPr lang="en-US"/>
          </a:p>
        </p:txBody>
      </p:sp>
    </p:spTree>
    <p:extLst>
      <p:ext uri="{BB962C8B-B14F-4D97-AF65-F5344CB8AC3E}">
        <p14:creationId xmlns:p14="http://schemas.microsoft.com/office/powerpoint/2010/main" val="362587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22</a:t>
            </a:fld>
            <a:endParaRPr lang="en-US"/>
          </a:p>
        </p:txBody>
      </p:sp>
    </p:spTree>
    <p:extLst>
      <p:ext uri="{BB962C8B-B14F-4D97-AF65-F5344CB8AC3E}">
        <p14:creationId xmlns:p14="http://schemas.microsoft.com/office/powerpoint/2010/main" val="171887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23</a:t>
            </a:fld>
            <a:endParaRPr lang="en-US"/>
          </a:p>
        </p:txBody>
      </p:sp>
    </p:spTree>
    <p:extLst>
      <p:ext uri="{BB962C8B-B14F-4D97-AF65-F5344CB8AC3E}">
        <p14:creationId xmlns:p14="http://schemas.microsoft.com/office/powerpoint/2010/main" val="317369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24</a:t>
            </a:fld>
            <a:endParaRPr lang="en-US"/>
          </a:p>
        </p:txBody>
      </p:sp>
    </p:spTree>
    <p:extLst>
      <p:ext uri="{BB962C8B-B14F-4D97-AF65-F5344CB8AC3E}">
        <p14:creationId xmlns:p14="http://schemas.microsoft.com/office/powerpoint/2010/main" val="423704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25</a:t>
            </a:fld>
            <a:endParaRPr lang="en-US"/>
          </a:p>
        </p:txBody>
      </p:sp>
    </p:spTree>
    <p:extLst>
      <p:ext uri="{BB962C8B-B14F-4D97-AF65-F5344CB8AC3E}">
        <p14:creationId xmlns:p14="http://schemas.microsoft.com/office/powerpoint/2010/main" val="175594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26</a:t>
            </a:fld>
            <a:endParaRPr lang="en-US"/>
          </a:p>
        </p:txBody>
      </p:sp>
    </p:spTree>
    <p:extLst>
      <p:ext uri="{BB962C8B-B14F-4D97-AF65-F5344CB8AC3E}">
        <p14:creationId xmlns:p14="http://schemas.microsoft.com/office/powerpoint/2010/main" val="347865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27</a:t>
            </a:fld>
            <a:endParaRPr lang="en-US"/>
          </a:p>
        </p:txBody>
      </p:sp>
    </p:spTree>
    <p:extLst>
      <p:ext uri="{BB962C8B-B14F-4D97-AF65-F5344CB8AC3E}">
        <p14:creationId xmlns:p14="http://schemas.microsoft.com/office/powerpoint/2010/main" val="366395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28</a:t>
            </a:fld>
            <a:endParaRPr lang="en-US"/>
          </a:p>
        </p:txBody>
      </p:sp>
    </p:spTree>
    <p:extLst>
      <p:ext uri="{BB962C8B-B14F-4D97-AF65-F5344CB8AC3E}">
        <p14:creationId xmlns:p14="http://schemas.microsoft.com/office/powerpoint/2010/main" val="120449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a:t>
            </a:fld>
            <a:endParaRPr lang="en-US"/>
          </a:p>
        </p:txBody>
      </p:sp>
    </p:spTree>
    <p:extLst>
      <p:ext uri="{BB962C8B-B14F-4D97-AF65-F5344CB8AC3E}">
        <p14:creationId xmlns:p14="http://schemas.microsoft.com/office/powerpoint/2010/main" val="3023375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29</a:t>
            </a:fld>
            <a:endParaRPr lang="en-US"/>
          </a:p>
        </p:txBody>
      </p:sp>
    </p:spTree>
    <p:extLst>
      <p:ext uri="{BB962C8B-B14F-4D97-AF65-F5344CB8AC3E}">
        <p14:creationId xmlns:p14="http://schemas.microsoft.com/office/powerpoint/2010/main" val="215338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30</a:t>
            </a:fld>
            <a:endParaRPr lang="en-US"/>
          </a:p>
        </p:txBody>
      </p:sp>
    </p:spTree>
    <p:extLst>
      <p:ext uri="{BB962C8B-B14F-4D97-AF65-F5344CB8AC3E}">
        <p14:creationId xmlns:p14="http://schemas.microsoft.com/office/powerpoint/2010/main" val="91577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31</a:t>
            </a:fld>
            <a:endParaRPr lang="en-US"/>
          </a:p>
        </p:txBody>
      </p:sp>
    </p:spTree>
    <p:extLst>
      <p:ext uri="{BB962C8B-B14F-4D97-AF65-F5344CB8AC3E}">
        <p14:creationId xmlns:p14="http://schemas.microsoft.com/office/powerpoint/2010/main" val="4284536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32</a:t>
            </a:fld>
            <a:endParaRPr lang="en-US"/>
          </a:p>
        </p:txBody>
      </p:sp>
    </p:spTree>
    <p:extLst>
      <p:ext uri="{BB962C8B-B14F-4D97-AF65-F5344CB8AC3E}">
        <p14:creationId xmlns:p14="http://schemas.microsoft.com/office/powerpoint/2010/main" val="404354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33</a:t>
            </a:fld>
            <a:endParaRPr lang="en-US"/>
          </a:p>
        </p:txBody>
      </p:sp>
    </p:spTree>
    <p:extLst>
      <p:ext uri="{BB962C8B-B14F-4D97-AF65-F5344CB8AC3E}">
        <p14:creationId xmlns:p14="http://schemas.microsoft.com/office/powerpoint/2010/main" val="294670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34</a:t>
            </a:fld>
            <a:endParaRPr lang="en-US"/>
          </a:p>
        </p:txBody>
      </p:sp>
    </p:spTree>
    <p:extLst>
      <p:ext uri="{BB962C8B-B14F-4D97-AF65-F5344CB8AC3E}">
        <p14:creationId xmlns:p14="http://schemas.microsoft.com/office/powerpoint/2010/main" val="349729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35</a:t>
            </a:fld>
            <a:endParaRPr lang="en-US"/>
          </a:p>
        </p:txBody>
      </p:sp>
    </p:spTree>
    <p:extLst>
      <p:ext uri="{BB962C8B-B14F-4D97-AF65-F5344CB8AC3E}">
        <p14:creationId xmlns:p14="http://schemas.microsoft.com/office/powerpoint/2010/main" val="165995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36</a:t>
            </a:fld>
            <a:endParaRPr lang="en-US"/>
          </a:p>
        </p:txBody>
      </p:sp>
    </p:spTree>
    <p:extLst>
      <p:ext uri="{BB962C8B-B14F-4D97-AF65-F5344CB8AC3E}">
        <p14:creationId xmlns:p14="http://schemas.microsoft.com/office/powerpoint/2010/main" val="506324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39</a:t>
            </a:fld>
            <a:endParaRPr lang="en-US"/>
          </a:p>
        </p:txBody>
      </p:sp>
    </p:spTree>
    <p:extLst>
      <p:ext uri="{BB962C8B-B14F-4D97-AF65-F5344CB8AC3E}">
        <p14:creationId xmlns:p14="http://schemas.microsoft.com/office/powerpoint/2010/main" val="3593057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40</a:t>
            </a:fld>
            <a:endParaRPr lang="en-US"/>
          </a:p>
        </p:txBody>
      </p:sp>
    </p:spTree>
    <p:extLst>
      <p:ext uri="{BB962C8B-B14F-4D97-AF65-F5344CB8AC3E}">
        <p14:creationId xmlns:p14="http://schemas.microsoft.com/office/powerpoint/2010/main" val="275567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3</a:t>
            </a:fld>
            <a:endParaRPr lang="en-US"/>
          </a:p>
        </p:txBody>
      </p:sp>
    </p:spTree>
    <p:extLst>
      <p:ext uri="{BB962C8B-B14F-4D97-AF65-F5344CB8AC3E}">
        <p14:creationId xmlns:p14="http://schemas.microsoft.com/office/powerpoint/2010/main" val="1419243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42</a:t>
            </a:fld>
            <a:endParaRPr lang="en-US"/>
          </a:p>
        </p:txBody>
      </p:sp>
    </p:spTree>
    <p:extLst>
      <p:ext uri="{BB962C8B-B14F-4D97-AF65-F5344CB8AC3E}">
        <p14:creationId xmlns:p14="http://schemas.microsoft.com/office/powerpoint/2010/main" val="146953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1: Webcast -- https://www.sans.org/webcasts/2016-security-spending-strategies-survey-100997</a:t>
            </a:r>
          </a:p>
          <a:p>
            <a:r>
              <a:rPr lang="en-US" dirty="0" smtClean="0"/>
              <a:t>White</a:t>
            </a:r>
            <a:r>
              <a:rPr lang="en-US" baseline="0" dirty="0" smtClean="0"/>
              <a:t> Paper -- https://www.sans.org/reading-room/whitepapers/analyst/security-spending-trends-36697</a:t>
            </a:r>
            <a:endParaRPr lang="en-US" dirty="0" smtClean="0"/>
          </a:p>
          <a:p>
            <a:r>
              <a:rPr lang="en-US" dirty="0" smtClean="0"/>
              <a:t>Reference 2: Webcast -- </a:t>
            </a:r>
            <a:r>
              <a:rPr lang="en-US" sz="800" dirty="0" smtClean="0"/>
              <a:t>https://www.sans.org/webcasts/post-breach-impact-cost-compendium-100757?utm_medium=Referral&amp;utm_source=PR+Log&amp;utm_content=Webcast+Analyst+PostBreach+PR+11+2015&amp;utm_campaign=SANS+Webcast+Analyst</a:t>
            </a:r>
          </a:p>
          <a:p>
            <a:r>
              <a:rPr lang="en-US" sz="800" dirty="0" smtClean="0"/>
              <a:t>White Paper -- https://www.sans.org/reading-room/whitepapers/analyst/cleaning-breach-post-breach-impact-cost-compendium-36517</a:t>
            </a:r>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51</a:t>
            </a:fld>
            <a:endParaRPr lang="en-US"/>
          </a:p>
        </p:txBody>
      </p:sp>
    </p:spTree>
    <p:extLst>
      <p:ext uri="{BB962C8B-B14F-4D97-AF65-F5344CB8AC3E}">
        <p14:creationId xmlns:p14="http://schemas.microsoft.com/office/powerpoint/2010/main" val="242487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4</a:t>
            </a:fld>
            <a:endParaRPr lang="en-US"/>
          </a:p>
        </p:txBody>
      </p:sp>
    </p:spTree>
    <p:extLst>
      <p:ext uri="{BB962C8B-B14F-4D97-AF65-F5344CB8AC3E}">
        <p14:creationId xmlns:p14="http://schemas.microsoft.com/office/powerpoint/2010/main" val="346082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questions, not necessarily in this order.</a:t>
            </a:r>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5</a:t>
            </a:fld>
            <a:endParaRPr lang="en-US"/>
          </a:p>
        </p:txBody>
      </p:sp>
    </p:spTree>
    <p:extLst>
      <p:ext uri="{BB962C8B-B14F-4D97-AF65-F5344CB8AC3E}">
        <p14:creationId xmlns:p14="http://schemas.microsoft.com/office/powerpoint/2010/main" val="424220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7</a:t>
            </a:fld>
            <a:endParaRPr lang="en-US"/>
          </a:p>
        </p:txBody>
      </p:sp>
    </p:spTree>
    <p:extLst>
      <p:ext uri="{BB962C8B-B14F-4D97-AF65-F5344CB8AC3E}">
        <p14:creationId xmlns:p14="http://schemas.microsoft.com/office/powerpoint/2010/main" val="278912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8</a:t>
            </a:fld>
            <a:endParaRPr lang="en-US"/>
          </a:p>
        </p:txBody>
      </p:sp>
    </p:spTree>
    <p:extLst>
      <p:ext uri="{BB962C8B-B14F-4D97-AF65-F5344CB8AC3E}">
        <p14:creationId xmlns:p14="http://schemas.microsoft.com/office/powerpoint/2010/main" val="6871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B49D4-7C2E-4626-BC60-EBB68E138BAE}" type="slidenum">
              <a:rPr lang="en-US" smtClean="0"/>
              <a:pPr/>
              <a:t>17</a:t>
            </a:fld>
            <a:endParaRPr lang="en-US"/>
          </a:p>
        </p:txBody>
      </p:sp>
    </p:spTree>
    <p:extLst>
      <p:ext uri="{BB962C8B-B14F-4D97-AF65-F5344CB8AC3E}">
        <p14:creationId xmlns:p14="http://schemas.microsoft.com/office/powerpoint/2010/main" val="62380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B49D4-7C2E-4626-BC60-EBB68E138BAE}" type="slidenum">
              <a:rPr lang="en-US" smtClean="0"/>
              <a:pPr/>
              <a:t>18</a:t>
            </a:fld>
            <a:endParaRPr lang="en-US"/>
          </a:p>
        </p:txBody>
      </p:sp>
    </p:spTree>
    <p:extLst>
      <p:ext uri="{BB962C8B-B14F-4D97-AF65-F5344CB8AC3E}">
        <p14:creationId xmlns:p14="http://schemas.microsoft.com/office/powerpoint/2010/main" val="4008908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11" name="Picture 10"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2" name="Title 1"/>
          <p:cNvSpPr>
            <a:spLocks noGrp="1"/>
          </p:cNvSpPr>
          <p:nvPr>
            <p:ph type="title"/>
          </p:nvPr>
        </p:nvSpPr>
        <p:spPr/>
        <p:txBody>
          <a:bodyPr anchor="ctr">
            <a:normAutofit/>
          </a:bodyPr>
          <a:lstStyle>
            <a:lvl1pPr algn="l" defTabSz="914400" rtl="0" eaLnBrk="1" latinLnBrk="0" hangingPunct="1">
              <a:spcBef>
                <a:spcPts val="600"/>
              </a:spcBef>
              <a:buNone/>
              <a:defRPr lang="en-US" sz="4000" b="1" kern="1200" dirty="0">
                <a:solidFill>
                  <a:srgbClr val="185E37"/>
                </a:solidFill>
                <a:latin typeface="+mj-lt"/>
                <a:ea typeface="+mj-ea"/>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421098"/>
            <a:ext cx="8229600" cy="4699303"/>
          </a:xfrm>
        </p:spPr>
        <p:txBody>
          <a:bodyPr/>
          <a:lstStyle/>
          <a:p>
            <a:pPr lvl="0"/>
            <a:r>
              <a:rPr lang="en-US" dirty="0" smtClean="0"/>
              <a:t>Click to edit Master text styles</a:t>
            </a:r>
          </a:p>
          <a:p>
            <a:pPr lvl="1"/>
            <a:r>
              <a:rPr lang="en-US" dirty="0" smtClean="0"/>
              <a:t>Level 1 bullet point</a:t>
            </a:r>
          </a:p>
          <a:p>
            <a:pPr lvl="2"/>
            <a:r>
              <a:rPr lang="en-US" dirty="0" smtClean="0"/>
              <a:t>Level 2 bullet point</a:t>
            </a:r>
          </a:p>
          <a:p>
            <a:pPr lvl="3"/>
            <a:r>
              <a:rPr lang="en-US" dirty="0" smtClean="0"/>
              <a:t>Level 3 bullet point</a:t>
            </a:r>
          </a:p>
          <a:p>
            <a:pPr lvl="4"/>
            <a:r>
              <a:rPr lang="en-US" dirty="0" smtClean="0"/>
              <a:t>Level 4 bullet point</a:t>
            </a:r>
          </a:p>
        </p:txBody>
      </p:sp>
      <p:sp>
        <p:nvSpPr>
          <p:cNvPr id="10"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2015 The SANS™ Institute – www.sans.org </a:t>
            </a:r>
            <a:endParaRPr lang="en-US" dirty="0" smtClean="0"/>
          </a:p>
        </p:txBody>
      </p:sp>
    </p:spTree>
    <p:extLst>
      <p:ext uri="{BB962C8B-B14F-4D97-AF65-F5344CB8AC3E}">
        <p14:creationId xmlns:p14="http://schemas.microsoft.com/office/powerpoint/2010/main" val="3095597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celestrial-mapping-illustration-flat.jpg"/>
          <p:cNvPicPr>
            <a:picLocks noChangeAspect="1"/>
          </p:cNvPicPr>
          <p:nvPr userDrawn="1"/>
        </p:nvPicPr>
        <p:blipFill rotWithShape="1">
          <a:blip r:embed="rId2">
            <a:extLst>
              <a:ext uri="{28A0092B-C50C-407E-A947-70E740481C1C}">
                <a14:useLocalDpi xmlns:a14="http://schemas.microsoft.com/office/drawing/2010/main" val="0"/>
              </a:ext>
            </a:extLst>
          </a:blip>
          <a:srcRect r="10870"/>
          <a:stretch/>
        </p:blipFill>
        <p:spPr>
          <a:xfrm>
            <a:off x="0" y="-7029"/>
            <a:ext cx="9144000" cy="6186156"/>
          </a:xfrm>
          <a:prstGeom prst="rect">
            <a:avLst/>
          </a:prstGeom>
        </p:spPr>
      </p:pic>
      <p:sp>
        <p:nvSpPr>
          <p:cNvPr id="2" name="Title 1"/>
          <p:cNvSpPr>
            <a:spLocks noGrp="1"/>
          </p:cNvSpPr>
          <p:nvPr>
            <p:ph type="ctrTitle"/>
          </p:nvPr>
        </p:nvSpPr>
        <p:spPr>
          <a:xfrm>
            <a:off x="1143000" y="2576945"/>
            <a:ext cx="6858000" cy="933018"/>
          </a:xfrm>
        </p:spPr>
        <p:txBody>
          <a:bodyPr anchor="b"/>
          <a:lstStyle>
            <a:lvl1pPr algn="ctr">
              <a:defRPr sz="45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3657458"/>
            <a:ext cx="6858000" cy="59588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 2015 The SANS™ Institute – www.sans.org </a:t>
            </a:r>
            <a:endParaRPr lang="en-US" dirty="0" smtClean="0"/>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a:p>
        </p:txBody>
      </p:sp>
      <p:sp>
        <p:nvSpPr>
          <p:cNvPr id="12" name="Text Placeholder 11"/>
          <p:cNvSpPr>
            <a:spLocks noGrp="1"/>
          </p:cNvSpPr>
          <p:nvPr>
            <p:ph type="body" sz="quarter" idx="13"/>
          </p:nvPr>
        </p:nvSpPr>
        <p:spPr>
          <a:xfrm>
            <a:off x="1143000" y="4358410"/>
            <a:ext cx="3595688" cy="706438"/>
          </a:xfrm>
        </p:spPr>
        <p:txBody>
          <a:bodyPr anchor="ctr">
            <a:normAutofit/>
          </a:bodyPr>
          <a:lstStyle>
            <a:lvl1pPr marL="0" indent="0" algn="l">
              <a:buNone/>
              <a:defRPr sz="15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p>
        </p:txBody>
      </p:sp>
      <p:sp>
        <p:nvSpPr>
          <p:cNvPr id="14" name="Text Placeholder 13"/>
          <p:cNvSpPr>
            <a:spLocks noGrp="1"/>
          </p:cNvSpPr>
          <p:nvPr>
            <p:ph type="body" sz="quarter" idx="14"/>
          </p:nvPr>
        </p:nvSpPr>
        <p:spPr>
          <a:xfrm>
            <a:off x="1143000" y="5064848"/>
            <a:ext cx="3595688" cy="581314"/>
          </a:xfrm>
        </p:spPr>
        <p:txBody>
          <a:bodyPr anchor="ctr">
            <a:normAutofit/>
          </a:bodyPr>
          <a:lstStyle>
            <a:lvl1pPr marL="0" indent="0">
              <a:buNone/>
              <a:defRPr sz="1500">
                <a:solidFill>
                  <a:schemeClr val="bg1"/>
                </a:solidFill>
              </a:defRPr>
            </a:lvl1pPr>
          </a:lstStyle>
          <a:p>
            <a:pPr lvl="0"/>
            <a:r>
              <a:rPr lang="en-US" dirty="0" smtClean="0"/>
              <a:t>Click to edit Master text styles</a:t>
            </a:r>
          </a:p>
        </p:txBody>
      </p:sp>
      <p:cxnSp>
        <p:nvCxnSpPr>
          <p:cNvPr id="16" name="Straight Connector 15"/>
          <p:cNvCxnSpPr/>
          <p:nvPr userDrawn="1"/>
        </p:nvCxnSpPr>
        <p:spPr>
          <a:xfrm>
            <a:off x="1143000" y="3574328"/>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8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2015 Identity Finder, LLC</a:t>
            </a:r>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dirty="0"/>
          </a:p>
        </p:txBody>
      </p:sp>
    </p:spTree>
    <p:extLst>
      <p:ext uri="{BB962C8B-B14F-4D97-AF65-F5344CB8AC3E}">
        <p14:creationId xmlns:p14="http://schemas.microsoft.com/office/powerpoint/2010/main" val="278838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celestrial-mapping-illustration-flat.jpg"/>
          <p:cNvPicPr>
            <a:picLocks noChangeAspect="1"/>
          </p:cNvPicPr>
          <p:nvPr userDrawn="1"/>
        </p:nvPicPr>
        <p:blipFill rotWithShape="1">
          <a:blip r:embed="rId2">
            <a:extLst>
              <a:ext uri="{28A0092B-C50C-407E-A947-70E740481C1C}">
                <a14:useLocalDpi xmlns:a14="http://schemas.microsoft.com/office/drawing/2010/main" val="0"/>
              </a:ext>
            </a:extLst>
          </a:blip>
          <a:srcRect r="10870"/>
          <a:stretch/>
        </p:blipFill>
        <p:spPr>
          <a:xfrm>
            <a:off x="0" y="-7029"/>
            <a:ext cx="9144000" cy="6186156"/>
          </a:xfrm>
          <a:prstGeom prst="rect">
            <a:avLst/>
          </a:prstGeom>
        </p:spPr>
      </p:pic>
      <p:sp>
        <p:nvSpPr>
          <p:cNvPr id="2" name="Title 1"/>
          <p:cNvSpPr>
            <a:spLocks noGrp="1"/>
          </p:cNvSpPr>
          <p:nvPr>
            <p:ph type="ctrTitle"/>
          </p:nvPr>
        </p:nvSpPr>
        <p:spPr>
          <a:xfrm>
            <a:off x="1143000" y="2576945"/>
            <a:ext cx="6858000" cy="933018"/>
          </a:xfrm>
        </p:spPr>
        <p:txBody>
          <a:bodyPr anchor="b"/>
          <a:lstStyle>
            <a:lvl1pPr algn="ctr">
              <a:defRPr sz="45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3657458"/>
            <a:ext cx="6858000" cy="59588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2015 Identity Finder, LLC</a:t>
            </a:r>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a:p>
        </p:txBody>
      </p:sp>
      <p:sp>
        <p:nvSpPr>
          <p:cNvPr id="12" name="Text Placeholder 11"/>
          <p:cNvSpPr>
            <a:spLocks noGrp="1"/>
          </p:cNvSpPr>
          <p:nvPr>
            <p:ph type="body" sz="quarter" idx="13"/>
          </p:nvPr>
        </p:nvSpPr>
        <p:spPr>
          <a:xfrm>
            <a:off x="1143000" y="4358410"/>
            <a:ext cx="3595688" cy="706438"/>
          </a:xfrm>
        </p:spPr>
        <p:txBody>
          <a:bodyPr anchor="ctr">
            <a:normAutofit/>
          </a:bodyPr>
          <a:lstStyle>
            <a:lvl1pPr marL="0" indent="0" algn="l">
              <a:buNone/>
              <a:defRPr sz="15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p>
        </p:txBody>
      </p:sp>
      <p:sp>
        <p:nvSpPr>
          <p:cNvPr id="14" name="Text Placeholder 13"/>
          <p:cNvSpPr>
            <a:spLocks noGrp="1"/>
          </p:cNvSpPr>
          <p:nvPr>
            <p:ph type="body" sz="quarter" idx="14"/>
          </p:nvPr>
        </p:nvSpPr>
        <p:spPr>
          <a:xfrm>
            <a:off x="1143000" y="5064848"/>
            <a:ext cx="3595688" cy="581314"/>
          </a:xfrm>
        </p:spPr>
        <p:txBody>
          <a:bodyPr anchor="ctr">
            <a:normAutofit/>
          </a:bodyPr>
          <a:lstStyle>
            <a:lvl1pPr marL="0" indent="0">
              <a:buNone/>
              <a:defRPr sz="1500">
                <a:solidFill>
                  <a:schemeClr val="bg1"/>
                </a:solidFill>
              </a:defRPr>
            </a:lvl1pPr>
          </a:lstStyle>
          <a:p>
            <a:pPr lvl="0"/>
            <a:r>
              <a:rPr lang="en-US" dirty="0" smtClean="0"/>
              <a:t>Click to edit Master text styles</a:t>
            </a:r>
          </a:p>
        </p:txBody>
      </p:sp>
      <p:cxnSp>
        <p:nvCxnSpPr>
          <p:cNvPr id="16" name="Straight Connector 15"/>
          <p:cNvCxnSpPr/>
          <p:nvPr userDrawn="1"/>
        </p:nvCxnSpPr>
        <p:spPr>
          <a:xfrm>
            <a:off x="1143000" y="3574328"/>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4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37703" y="994345"/>
            <a:ext cx="8677697" cy="4351338"/>
          </a:xfrm>
        </p:spPr>
        <p:txBody>
          <a:bodyPr>
            <a:normAutofit/>
          </a:bodyPr>
          <a:lstStyle>
            <a:lvl1pPr>
              <a:defRPr sz="1350">
                <a:solidFill>
                  <a:schemeClr val="bg1">
                    <a:lumMod val="50000"/>
                  </a:schemeClr>
                </a:solidFill>
              </a:defRPr>
            </a:lvl1pPr>
            <a:lvl2pPr>
              <a:defRPr sz="1350">
                <a:solidFill>
                  <a:schemeClr val="bg1">
                    <a:lumMod val="50000"/>
                  </a:schemeClr>
                </a:solidFill>
              </a:defRPr>
            </a:lvl2pPr>
            <a:lvl3pPr>
              <a:defRPr sz="1350">
                <a:solidFill>
                  <a:schemeClr val="bg1">
                    <a:lumMod val="50000"/>
                  </a:schemeClr>
                </a:solidFill>
              </a:defRPr>
            </a:lvl3pPr>
            <a:lvl4pPr>
              <a:defRPr sz="1350">
                <a:solidFill>
                  <a:schemeClr val="bg1">
                    <a:lumMod val="50000"/>
                  </a:schemeClr>
                </a:solidFill>
              </a:defRPr>
            </a:lvl4pPr>
            <a:lvl5pPr>
              <a:defRPr sz="135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Identity Finder, LLC</a:t>
            </a:r>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78567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2015 Identity Finder, LLC</a:t>
            </a:r>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371433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7703" y="1058192"/>
            <a:ext cx="4251170" cy="4351338"/>
          </a:xfrm>
        </p:spPr>
        <p:txBody>
          <a:bodyPr>
            <a:normAutofit/>
          </a:bodyPr>
          <a:lstStyle>
            <a:lvl1pPr>
              <a:defRPr sz="1350">
                <a:solidFill>
                  <a:schemeClr val="bg1">
                    <a:lumMod val="50000"/>
                  </a:schemeClr>
                </a:solidFill>
              </a:defRPr>
            </a:lvl1pPr>
            <a:lvl2pPr>
              <a:defRPr sz="1350">
                <a:solidFill>
                  <a:schemeClr val="bg1">
                    <a:lumMod val="50000"/>
                  </a:schemeClr>
                </a:solidFill>
              </a:defRPr>
            </a:lvl2pPr>
            <a:lvl3pPr>
              <a:defRPr sz="1350">
                <a:solidFill>
                  <a:schemeClr val="bg1">
                    <a:lumMod val="50000"/>
                  </a:schemeClr>
                </a:solidFill>
              </a:defRPr>
            </a:lvl3pPr>
            <a:lvl4pPr>
              <a:defRPr sz="1350">
                <a:solidFill>
                  <a:schemeClr val="bg1">
                    <a:lumMod val="50000"/>
                  </a:schemeClr>
                </a:solidFill>
              </a:defRPr>
            </a:lvl4pPr>
            <a:lvl5pPr>
              <a:defRPr sz="135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3564" y="1058192"/>
            <a:ext cx="4255077" cy="4351338"/>
          </a:xfrm>
        </p:spPr>
        <p:txBody>
          <a:bodyPr>
            <a:normAutofit/>
          </a:bodyPr>
          <a:lstStyle>
            <a:lvl1pPr>
              <a:defRPr sz="1350">
                <a:solidFill>
                  <a:schemeClr val="bg1">
                    <a:lumMod val="50000"/>
                  </a:schemeClr>
                </a:solidFill>
              </a:defRPr>
            </a:lvl1pPr>
            <a:lvl2pPr>
              <a:defRPr sz="1350">
                <a:solidFill>
                  <a:schemeClr val="bg1">
                    <a:lumMod val="50000"/>
                  </a:schemeClr>
                </a:solidFill>
              </a:defRPr>
            </a:lvl2pPr>
            <a:lvl3pPr>
              <a:defRPr sz="1350">
                <a:solidFill>
                  <a:schemeClr val="bg1">
                    <a:lumMod val="50000"/>
                  </a:schemeClr>
                </a:solidFill>
              </a:defRPr>
            </a:lvl3pPr>
            <a:lvl4pPr>
              <a:defRPr sz="1350">
                <a:solidFill>
                  <a:schemeClr val="bg1">
                    <a:lumMod val="50000"/>
                  </a:schemeClr>
                </a:solidFill>
              </a:defRPr>
            </a:lvl4pPr>
            <a:lvl5pPr>
              <a:defRPr sz="135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Identity Finder, LLC</a:t>
            </a:r>
          </a:p>
        </p:txBody>
      </p:sp>
      <p:sp>
        <p:nvSpPr>
          <p:cNvPr id="7" name="Slide Number Placeholder 6"/>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22278181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703" y="0"/>
            <a:ext cx="7886700" cy="68695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37703" y="857251"/>
            <a:ext cx="429273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37703" y="1862717"/>
            <a:ext cx="4292734" cy="3684588"/>
          </a:xfrm>
        </p:spPr>
        <p:txBody>
          <a:bodyPr>
            <a:normAutofit/>
          </a:bodyPr>
          <a:lstStyle>
            <a:lvl1pPr>
              <a:defRPr sz="1350"/>
            </a:lvl1pPr>
            <a:lvl2pPr>
              <a:defRPr sz="1350"/>
            </a:lvl2pPr>
            <a:lvl3pPr>
              <a:defRPr sz="135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Copyright © 2015 Identity Finder, LLC</a:t>
            </a:r>
          </a:p>
        </p:txBody>
      </p:sp>
      <p:sp>
        <p:nvSpPr>
          <p:cNvPr id="9" name="Slide Number Placeholder 8"/>
          <p:cNvSpPr>
            <a:spLocks noGrp="1"/>
          </p:cNvSpPr>
          <p:nvPr>
            <p:ph type="sldNum" sz="quarter" idx="12"/>
          </p:nvPr>
        </p:nvSpPr>
        <p:spPr/>
        <p:txBody>
          <a:bodyPr/>
          <a:lstStyle/>
          <a:p>
            <a:fld id="{DD0ED5F0-C24E-4041-B81E-2C3803595325}" type="slidenum">
              <a:rPr lang="en-US" smtClean="0"/>
              <a:t>‹#›</a:t>
            </a:fld>
            <a:endParaRPr lang="en-US"/>
          </a:p>
        </p:txBody>
      </p:sp>
      <p:sp>
        <p:nvSpPr>
          <p:cNvPr id="10" name="Text Placeholder 2"/>
          <p:cNvSpPr>
            <a:spLocks noGrp="1"/>
          </p:cNvSpPr>
          <p:nvPr>
            <p:ph type="body" idx="13"/>
          </p:nvPr>
        </p:nvSpPr>
        <p:spPr>
          <a:xfrm>
            <a:off x="4643448" y="857251"/>
            <a:ext cx="429273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3"/>
          <p:cNvSpPr>
            <a:spLocks noGrp="1"/>
          </p:cNvSpPr>
          <p:nvPr>
            <p:ph sz="half" idx="14"/>
          </p:nvPr>
        </p:nvSpPr>
        <p:spPr>
          <a:xfrm>
            <a:off x="4643448" y="1862717"/>
            <a:ext cx="4292734" cy="3684588"/>
          </a:xfrm>
        </p:spPr>
        <p:txBody>
          <a:bodyPr>
            <a:normAutofit/>
          </a:bodyPr>
          <a:lstStyle>
            <a:lvl1pPr>
              <a:defRPr sz="1350"/>
            </a:lvl1pPr>
            <a:lvl2pPr>
              <a:defRPr sz="1350"/>
            </a:lvl2pPr>
            <a:lvl3pPr>
              <a:defRPr sz="135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578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Identity Finder, LLC</a:t>
            </a:r>
          </a:p>
        </p:txBody>
      </p:sp>
      <p:sp>
        <p:nvSpPr>
          <p:cNvPr id="5" name="Slide Number Placeholder 4"/>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7807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Identity Finder, LLC</a:t>
            </a:r>
          </a:p>
        </p:txBody>
      </p:sp>
      <p:sp>
        <p:nvSpPr>
          <p:cNvPr id="4" name="Slide Number Placeholder 3"/>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104160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03" y="991178"/>
            <a:ext cx="2949178" cy="1069975"/>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323803" y="991178"/>
            <a:ext cx="5581206" cy="4873625"/>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7703" y="2220480"/>
            <a:ext cx="2949178" cy="365226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2015 Identity Finder, LLC</a:t>
            </a:r>
          </a:p>
        </p:txBody>
      </p:sp>
      <p:sp>
        <p:nvSpPr>
          <p:cNvPr id="7" name="Slide Number Placeholder 6"/>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4064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9" name="Picture 8"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8"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2015 The SANS™ Institute – www.sans.org </a:t>
            </a:r>
          </a:p>
        </p:txBody>
      </p:sp>
    </p:spTree>
    <p:extLst>
      <p:ext uri="{BB962C8B-B14F-4D97-AF65-F5344CB8AC3E}">
        <p14:creationId xmlns:p14="http://schemas.microsoft.com/office/powerpoint/2010/main" val="11196951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03" y="987426"/>
            <a:ext cx="2949178" cy="1069975"/>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323802" y="987426"/>
            <a:ext cx="556042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7703" y="2202874"/>
            <a:ext cx="2949178" cy="366611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2015 Identity Finder, LLC</a:t>
            </a:r>
          </a:p>
        </p:txBody>
      </p:sp>
      <p:sp>
        <p:nvSpPr>
          <p:cNvPr id="7" name="Slide Number Placeholder 6"/>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94195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2015 Identity Finder, LLC</a:t>
            </a:r>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2670816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900546"/>
            <a:ext cx="1971675" cy="50984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900546"/>
            <a:ext cx="5800725" cy="50984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2015 Identity Finder, LLC</a:t>
            </a:r>
          </a:p>
        </p:txBody>
      </p:sp>
      <p:sp>
        <p:nvSpPr>
          <p:cNvPr id="6" name="Slide Number Placeholder 5"/>
          <p:cNvSpPr>
            <a:spLocks noGrp="1"/>
          </p:cNvSpPr>
          <p:nvPr>
            <p:ph type="sldNum" sz="quarter" idx="12"/>
          </p:nvPr>
        </p:nvSpPr>
        <p:spPr/>
        <p:txBody>
          <a:bodyPr/>
          <a:lstStyle/>
          <a:p>
            <a:fld id="{DD0ED5F0-C24E-4041-B81E-2C3803595325}" type="slidenum">
              <a:rPr lang="en-US" smtClean="0"/>
              <a:t>‹#›</a:t>
            </a:fld>
            <a:endParaRPr lang="en-US"/>
          </a:p>
        </p:txBody>
      </p:sp>
    </p:spTree>
    <p:extLst>
      <p:ext uri="{BB962C8B-B14F-4D97-AF65-F5344CB8AC3E}">
        <p14:creationId xmlns:p14="http://schemas.microsoft.com/office/powerpoint/2010/main" val="3849283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idea icon">
    <p:spTree>
      <p:nvGrpSpPr>
        <p:cNvPr id="1" name=""/>
        <p:cNvGrpSpPr/>
        <p:nvPr/>
      </p:nvGrpSpPr>
      <p:grpSpPr>
        <a:xfrm>
          <a:off x="0" y="0"/>
          <a:ext cx="0" cy="0"/>
          <a:chOff x="0" y="0"/>
          <a:chExt cx="0" cy="0"/>
        </a:xfrm>
      </p:grpSpPr>
      <p:sp>
        <p:nvSpPr>
          <p:cNvPr id="8" name="Rectangle 7"/>
          <p:cNvSpPr/>
          <p:nvPr userDrawn="1"/>
        </p:nvSpPr>
        <p:spPr>
          <a:xfrm>
            <a:off x="0" y="1"/>
            <a:ext cx="9144000" cy="6176963"/>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6"/>
          <p:cNvSpPr>
            <a:spLocks noGrp="1"/>
          </p:cNvSpPr>
          <p:nvPr>
            <p:ph type="sldNum" sz="quarter" idx="12"/>
          </p:nvPr>
        </p:nvSpPr>
        <p:spPr/>
        <p:txBody>
          <a:bodyPr/>
          <a:lstStyle>
            <a:lvl1pPr>
              <a:defRPr>
                <a:latin typeface="Segoe UI Light" panose="020B0502040204020203" pitchFamily="34" charset="0"/>
                <a:cs typeface="Segoe UI Light" panose="020B0502040204020203" pitchFamily="34" charset="0"/>
              </a:defRPr>
            </a:lvl1pPr>
          </a:lstStyle>
          <a:p>
            <a:fld id="{A9BFE2E9-C877-3840-8FB0-E4D9A5513067}" type="slidenum">
              <a:rPr lang="en-US" smtClean="0"/>
              <a:pPr/>
              <a:t>‹#›</a:t>
            </a:fld>
            <a:endParaRPr lang="en-US"/>
          </a:p>
        </p:txBody>
      </p:sp>
      <p:sp>
        <p:nvSpPr>
          <p:cNvPr id="10" name="Footer Placeholder 4"/>
          <p:cNvSpPr>
            <a:spLocks noGrp="1"/>
          </p:cNvSpPr>
          <p:nvPr>
            <p:ph type="ftr" sz="quarter" idx="11"/>
          </p:nvPr>
        </p:nvSpPr>
        <p:spPr>
          <a:xfrm>
            <a:off x="237703" y="6339610"/>
            <a:ext cx="3086100" cy="365125"/>
          </a:xfrm>
        </p:spPr>
        <p:txBody>
          <a:bodyPr/>
          <a:lstStyle/>
          <a:p>
            <a:r>
              <a:rPr lang="en-US" dirty="0" smtClean="0"/>
              <a:t>Copyright © 2015 Identity Finder, LLC</a:t>
            </a:r>
          </a:p>
        </p:txBody>
      </p:sp>
      <p:sp>
        <p:nvSpPr>
          <p:cNvPr id="9" name="Title 1"/>
          <p:cNvSpPr>
            <a:spLocks noGrp="1"/>
          </p:cNvSpPr>
          <p:nvPr>
            <p:ph type="title"/>
          </p:nvPr>
        </p:nvSpPr>
        <p:spPr>
          <a:xfrm>
            <a:off x="1609303" y="2781571"/>
            <a:ext cx="5925394" cy="613821"/>
          </a:xfrm>
        </p:spPr>
        <p:txBody>
          <a:bodyPr/>
          <a:lstStyle>
            <a:lvl1pPr algn="ctr">
              <a:defRPr b="1">
                <a:solidFill>
                  <a:schemeClr val="bg1"/>
                </a:solidFill>
              </a:defRPr>
            </a:lvl1pPr>
          </a:lstStyle>
          <a:p>
            <a:r>
              <a:rPr lang="en-US" smtClean="0"/>
              <a:t>Click to edit Master title style</a:t>
            </a:r>
            <a:endParaRPr lang="en-US"/>
          </a:p>
        </p:txBody>
      </p:sp>
      <p:pic>
        <p:nvPicPr>
          <p:cNvPr id="11" name="Picture 10"/>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t="10907" r="2265" b="22939"/>
          <a:stretch/>
        </p:blipFill>
        <p:spPr>
          <a:xfrm>
            <a:off x="-16668" y="-1"/>
            <a:ext cx="9146381" cy="6153151"/>
          </a:xfrm>
          <a:prstGeom prst="rect">
            <a:avLst/>
          </a:prstGeom>
        </p:spPr>
      </p:pic>
    </p:spTree>
    <p:extLst>
      <p:ext uri="{BB962C8B-B14F-4D97-AF65-F5344CB8AC3E}">
        <p14:creationId xmlns:p14="http://schemas.microsoft.com/office/powerpoint/2010/main" val="2842146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Paragraph">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11" name="Picture 10"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2" name="Title 1"/>
          <p:cNvSpPr>
            <a:spLocks noGrp="1"/>
          </p:cNvSpPr>
          <p:nvPr>
            <p:ph type="title"/>
          </p:nvPr>
        </p:nvSpPr>
        <p:spPr/>
        <p:txBody>
          <a:bodyPr anchor="ctr">
            <a:normAutofit/>
          </a:bodyPr>
          <a:lstStyle>
            <a:lvl1pPr algn="l" defTabSz="914400" rtl="0" eaLnBrk="1" latinLnBrk="0" hangingPunct="1">
              <a:spcBef>
                <a:spcPts val="600"/>
              </a:spcBef>
              <a:buNone/>
              <a:defRPr lang="en-US" sz="4000" b="1" kern="1200" dirty="0">
                <a:solidFill>
                  <a:srgbClr val="185E37"/>
                </a:solidFill>
                <a:latin typeface="+mj-lt"/>
                <a:ea typeface="+mj-ea"/>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200" y="1421099"/>
            <a:ext cx="8229600" cy="4661110"/>
          </a:xfrm>
        </p:spPr>
        <p:txBody>
          <a:bodyPr/>
          <a:lstStyle>
            <a:lvl1pPr marL="0" indent="0">
              <a:buNone/>
              <a:defRPr/>
            </a:lvl1pPr>
          </a:lstStyle>
          <a:p>
            <a:pPr lvl="0"/>
            <a:r>
              <a:rPr lang="en-US" dirty="0" smtClean="0"/>
              <a:t>Click to add paragraph text</a:t>
            </a:r>
          </a:p>
        </p:txBody>
      </p:sp>
      <p:sp>
        <p:nvSpPr>
          <p:cNvPr id="10"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2016 The SANS™ Institute – www.sans.org </a:t>
            </a:r>
          </a:p>
        </p:txBody>
      </p:sp>
    </p:spTree>
    <p:extLst>
      <p:ext uri="{BB962C8B-B14F-4D97-AF65-F5344CB8AC3E}">
        <p14:creationId xmlns:p14="http://schemas.microsoft.com/office/powerpoint/2010/main" val="3240419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pic>
        <p:nvPicPr>
          <p:cNvPr id="3" name="Picture 2"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6"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2015 The SANS™ Institute – www.sans.org </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11" name="Picture 10"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2" name="Title 1"/>
          <p:cNvSpPr>
            <a:spLocks noGrp="1"/>
          </p:cNvSpPr>
          <p:nvPr>
            <p:ph type="title"/>
          </p:nvPr>
        </p:nvSpPr>
        <p:spPr/>
        <p:txBody>
          <a:bodyPr anchor="ctr">
            <a:normAutofit/>
          </a:bodyPr>
          <a:lstStyle>
            <a:lvl1pPr algn="l" defTabSz="914400" rtl="0" eaLnBrk="1" latinLnBrk="0" hangingPunct="1">
              <a:spcBef>
                <a:spcPts val="600"/>
              </a:spcBef>
              <a:buNone/>
              <a:defRPr lang="en-US" sz="4000" b="1" kern="1200" dirty="0">
                <a:solidFill>
                  <a:srgbClr val="185E37"/>
                </a:solidFill>
                <a:latin typeface="+mj-lt"/>
                <a:ea typeface="+mj-ea"/>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200" y="1421099"/>
            <a:ext cx="8229600" cy="4661110"/>
          </a:xfrm>
        </p:spPr>
        <p:txBody>
          <a:bodyPr/>
          <a:lstStyle>
            <a:lvl1pPr marL="0" indent="0">
              <a:buNone/>
              <a:defRPr/>
            </a:lvl1pPr>
          </a:lstStyle>
          <a:p>
            <a:pPr lvl="0"/>
            <a:r>
              <a:rPr lang="en-US" dirty="0" smtClean="0"/>
              <a:t>Click to add paragraph text</a:t>
            </a:r>
          </a:p>
        </p:txBody>
      </p:sp>
      <p:sp>
        <p:nvSpPr>
          <p:cNvPr id="10"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2015 The SANS™ Institute – www.sans.org </a:t>
            </a:r>
          </a:p>
        </p:txBody>
      </p:sp>
    </p:spTree>
    <p:extLst>
      <p:ext uri="{BB962C8B-B14F-4D97-AF65-F5344CB8AC3E}">
        <p14:creationId xmlns:p14="http://schemas.microsoft.com/office/powerpoint/2010/main" val="3510938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11" name="Picture 10"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2" name="Title 1"/>
          <p:cNvSpPr>
            <a:spLocks noGrp="1"/>
          </p:cNvSpPr>
          <p:nvPr>
            <p:ph type="title"/>
          </p:nvPr>
        </p:nvSpPr>
        <p:spPr>
          <a:xfrm>
            <a:off x="457200" y="274638"/>
            <a:ext cx="8229600" cy="512762"/>
          </a:xfrm>
        </p:spPr>
        <p:txBody>
          <a:bodyPr anchor="ctr">
            <a:noAutofit/>
          </a:bodyPr>
          <a:lstStyle>
            <a:lvl1pPr algn="l" defTabSz="914400" rtl="0" eaLnBrk="1" latinLnBrk="0" hangingPunct="1">
              <a:spcBef>
                <a:spcPts val="600"/>
              </a:spcBef>
              <a:buNone/>
              <a:defRPr lang="en-US" sz="3600" b="1" kern="1200" dirty="0">
                <a:solidFill>
                  <a:srgbClr val="185E37"/>
                </a:solidFill>
                <a:latin typeface="+mj-lt"/>
                <a:ea typeface="+mj-ea"/>
                <a:cs typeface="Arial" pitchFamily="34" charset="0"/>
              </a:defRPr>
            </a:lvl1pPr>
          </a:lstStyle>
          <a:p>
            <a:r>
              <a:rPr lang="en-US" dirty="0" smtClean="0"/>
              <a:t>Click to edit Master title style</a:t>
            </a:r>
            <a:endParaRPr lang="en-US" dirty="0"/>
          </a:p>
        </p:txBody>
      </p:sp>
      <p:sp>
        <p:nvSpPr>
          <p:cNvPr id="4" name="Text Placeholder 5"/>
          <p:cNvSpPr>
            <a:spLocks noGrp="1"/>
          </p:cNvSpPr>
          <p:nvPr>
            <p:ph type="body" sz="quarter" idx="10" hasCustomPrompt="1"/>
          </p:nvPr>
        </p:nvSpPr>
        <p:spPr>
          <a:xfrm>
            <a:off x="457200" y="800100"/>
            <a:ext cx="8242300" cy="406400"/>
          </a:xfrm>
        </p:spPr>
        <p:txBody>
          <a:bodyPr/>
          <a:lstStyle>
            <a:lvl1pPr marL="0" indent="0">
              <a:buNone/>
              <a:defRPr sz="2000" b="1" i="1" baseline="0"/>
            </a:lvl1pPr>
          </a:lstStyle>
          <a:p>
            <a:pPr lvl="0"/>
            <a:r>
              <a:rPr lang="en-US" dirty="0" smtClean="0"/>
              <a:t>Click to add a subtitle</a:t>
            </a:r>
            <a:endParaRPr lang="en-US" dirty="0"/>
          </a:p>
        </p:txBody>
      </p:sp>
      <p:sp>
        <p:nvSpPr>
          <p:cNvPr id="7" name="Content Placeholder 2"/>
          <p:cNvSpPr>
            <a:spLocks noGrp="1"/>
          </p:cNvSpPr>
          <p:nvPr>
            <p:ph idx="1"/>
          </p:nvPr>
        </p:nvSpPr>
        <p:spPr>
          <a:xfrm>
            <a:off x="457200" y="1421098"/>
            <a:ext cx="8229600" cy="4699303"/>
          </a:xfrm>
        </p:spPr>
        <p:txBody>
          <a:bodyPr/>
          <a:lstStyle/>
          <a:p>
            <a:pPr lvl="0"/>
            <a:r>
              <a:rPr lang="en-US" dirty="0" smtClean="0"/>
              <a:t>Click to edit Master text styles</a:t>
            </a:r>
          </a:p>
          <a:p>
            <a:pPr lvl="1"/>
            <a:r>
              <a:rPr lang="en-US" dirty="0" smtClean="0"/>
              <a:t>Level 1 bullet point</a:t>
            </a:r>
          </a:p>
          <a:p>
            <a:pPr lvl="2"/>
            <a:r>
              <a:rPr lang="en-US" dirty="0" smtClean="0"/>
              <a:t>Level 2 bullet point</a:t>
            </a:r>
          </a:p>
          <a:p>
            <a:pPr lvl="3"/>
            <a:r>
              <a:rPr lang="en-US" dirty="0" smtClean="0"/>
              <a:t>Level 3 bullet point</a:t>
            </a:r>
          </a:p>
          <a:p>
            <a:pPr lvl="4"/>
            <a:r>
              <a:rPr lang="en-US" dirty="0" smtClean="0"/>
              <a:t>Level 4 bullet point</a:t>
            </a:r>
          </a:p>
        </p:txBody>
      </p:sp>
      <p:sp>
        <p:nvSpPr>
          <p:cNvPr id="10"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2015 The SANS™ Institute – www.sans.org </a:t>
            </a:r>
            <a:endParaRPr lang="en-US" dirty="0" smtClean="0"/>
          </a:p>
        </p:txBody>
      </p:sp>
    </p:spTree>
    <p:extLst>
      <p:ext uri="{BB962C8B-B14F-4D97-AF65-F5344CB8AC3E}">
        <p14:creationId xmlns:p14="http://schemas.microsoft.com/office/powerpoint/2010/main" val="1345717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No Content">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10" name="Picture 9"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2" name="Title 1"/>
          <p:cNvSpPr>
            <a:spLocks noGrp="1"/>
          </p:cNvSpPr>
          <p:nvPr>
            <p:ph type="title"/>
          </p:nvPr>
        </p:nvSpPr>
        <p:spPr>
          <a:xfrm>
            <a:off x="457200" y="274638"/>
            <a:ext cx="8229600" cy="512762"/>
          </a:xfrm>
        </p:spPr>
        <p:txBody>
          <a:bodyPr anchor="ctr">
            <a:normAutofit/>
          </a:bodyPr>
          <a:lstStyle>
            <a:lvl1pPr algn="l" defTabSz="914400" rtl="0" eaLnBrk="1" latinLnBrk="0" hangingPunct="1">
              <a:spcBef>
                <a:spcPts val="600"/>
              </a:spcBef>
              <a:buNone/>
              <a:defRPr lang="en-US" sz="3600" b="1" kern="1200" dirty="0">
                <a:solidFill>
                  <a:srgbClr val="185E37"/>
                </a:solidFill>
                <a:latin typeface="+mj-lt"/>
                <a:ea typeface="+mj-ea"/>
                <a:cs typeface="Arial" pitchFamily="34" charset="0"/>
              </a:defRPr>
            </a:lvl1pPr>
          </a:lstStyle>
          <a:p>
            <a:r>
              <a:rPr lang="en-US" dirty="0" smtClean="0"/>
              <a:t>Click to edit Master title style</a:t>
            </a:r>
            <a:endParaRPr lang="en-US" dirty="0"/>
          </a:p>
        </p:txBody>
      </p:sp>
      <p:sp>
        <p:nvSpPr>
          <p:cNvPr id="4" name="Text Placeholder 5"/>
          <p:cNvSpPr>
            <a:spLocks noGrp="1"/>
          </p:cNvSpPr>
          <p:nvPr>
            <p:ph type="body" sz="quarter" idx="10" hasCustomPrompt="1"/>
          </p:nvPr>
        </p:nvSpPr>
        <p:spPr>
          <a:xfrm>
            <a:off x="457200" y="800100"/>
            <a:ext cx="8242300" cy="406400"/>
          </a:xfrm>
        </p:spPr>
        <p:txBody>
          <a:bodyPr/>
          <a:lstStyle>
            <a:lvl1pPr marL="0" indent="0">
              <a:buNone/>
              <a:defRPr sz="2000" b="1" i="1" baseline="0"/>
            </a:lvl1pPr>
          </a:lstStyle>
          <a:p>
            <a:pPr lvl="0"/>
            <a:r>
              <a:rPr lang="en-US" dirty="0" smtClean="0"/>
              <a:t>Click to add a subtitle</a:t>
            </a:r>
            <a:endParaRPr lang="en-US" dirty="0"/>
          </a:p>
        </p:txBody>
      </p:sp>
      <p:sp>
        <p:nvSpPr>
          <p:cNvPr id="9"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2015 The SANS™ Institute – www.sans.org </a:t>
            </a:r>
            <a:endParaRPr lang="en-US" dirty="0" smtClean="0"/>
          </a:p>
        </p:txBody>
      </p:sp>
    </p:spTree>
    <p:extLst>
      <p:ext uri="{BB962C8B-B14F-4D97-AF65-F5344CB8AC3E}">
        <p14:creationId xmlns:p14="http://schemas.microsoft.com/office/powerpoint/2010/main" val="3148013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pic>
        <p:nvPicPr>
          <p:cNvPr id="11" name="Picture 10" descr="SANS_Analyst_Logo.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77" y="6107449"/>
            <a:ext cx="1283938" cy="645705"/>
          </a:xfrm>
          <a:prstGeom prst="rect">
            <a:avLst/>
          </a:prstGeom>
        </p:spPr>
      </p:pic>
      <p:sp>
        <p:nvSpPr>
          <p:cNvPr id="3" name="Content Placeholder 2"/>
          <p:cNvSpPr>
            <a:spLocks noGrp="1"/>
          </p:cNvSpPr>
          <p:nvPr>
            <p:ph sz="quarter" idx="10"/>
          </p:nvPr>
        </p:nvSpPr>
        <p:spPr>
          <a:xfrm>
            <a:off x="447735" y="1441004"/>
            <a:ext cx="3988925" cy="4669849"/>
          </a:xfrm>
        </p:spPr>
        <p:txBody>
          <a:bodyPr/>
          <a:lstStyle/>
          <a:p>
            <a:pPr lvl="0"/>
            <a:r>
              <a:rPr lang="en-US" dirty="0" smtClean="0"/>
              <a:t>Click to edit Master text styles</a:t>
            </a:r>
          </a:p>
          <a:p>
            <a:pPr lvl="1"/>
            <a:r>
              <a:rPr lang="en-US" dirty="0" smtClean="0"/>
              <a:t>Level 1 bullet point</a:t>
            </a:r>
          </a:p>
          <a:p>
            <a:pPr lvl="2"/>
            <a:r>
              <a:rPr lang="en-US" dirty="0" smtClean="0"/>
              <a:t>Level 2 bullet point</a:t>
            </a:r>
          </a:p>
        </p:txBody>
      </p:sp>
      <p:sp>
        <p:nvSpPr>
          <p:cNvPr id="4" name="Content Placeholder 2"/>
          <p:cNvSpPr>
            <a:spLocks noGrp="1"/>
          </p:cNvSpPr>
          <p:nvPr>
            <p:ph sz="quarter" idx="11"/>
          </p:nvPr>
        </p:nvSpPr>
        <p:spPr>
          <a:xfrm>
            <a:off x="4680881" y="1449146"/>
            <a:ext cx="4029629" cy="4661707"/>
          </a:xfrm>
        </p:spPr>
        <p:txBody>
          <a:bodyPr/>
          <a:lstStyle/>
          <a:p>
            <a:pPr lvl="0"/>
            <a:r>
              <a:rPr lang="en-US" dirty="0" smtClean="0"/>
              <a:t>Click to edit Master text styles</a:t>
            </a:r>
          </a:p>
          <a:p>
            <a:pPr lvl="1"/>
            <a:r>
              <a:rPr lang="en-US" dirty="0" smtClean="0"/>
              <a:t>Level 1 bullet point</a:t>
            </a:r>
          </a:p>
          <a:p>
            <a:pPr lvl="2"/>
            <a:r>
              <a:rPr lang="en-US" dirty="0" smtClean="0"/>
              <a:t>Level 2 bullet point</a:t>
            </a:r>
          </a:p>
        </p:txBody>
      </p:sp>
      <p:sp>
        <p:nvSpPr>
          <p:cNvPr id="5" name="Title 1"/>
          <p:cNvSpPr>
            <a:spLocks noGrp="1"/>
          </p:cNvSpPr>
          <p:nvPr>
            <p:ph type="title"/>
          </p:nvPr>
        </p:nvSpPr>
        <p:spPr>
          <a:xfrm>
            <a:off x="457200" y="274638"/>
            <a:ext cx="8229600" cy="976192"/>
          </a:xfrm>
        </p:spPr>
        <p:txBody>
          <a:bodyPr anchor="ctr">
            <a:normAutofit/>
          </a:bodyPr>
          <a:lstStyle>
            <a:lvl1pPr algn="l" defTabSz="914400" rtl="0" eaLnBrk="1" latinLnBrk="0" hangingPunct="1">
              <a:spcBef>
                <a:spcPts val="600"/>
              </a:spcBef>
              <a:buNone/>
              <a:defRPr lang="en-US" sz="4000" b="1" kern="1200" dirty="0">
                <a:solidFill>
                  <a:srgbClr val="185E37"/>
                </a:solidFill>
                <a:latin typeface="+mj-lt"/>
                <a:ea typeface="+mj-ea"/>
                <a:cs typeface="Arial" pitchFamily="34" charset="0"/>
              </a:defRPr>
            </a:lvl1pPr>
          </a:lstStyle>
          <a:p>
            <a:r>
              <a:rPr lang="en-US" dirty="0" smtClean="0"/>
              <a:t>Click to edit Master title style</a:t>
            </a:r>
            <a:endParaRPr lang="en-US" dirty="0"/>
          </a:p>
        </p:txBody>
      </p:sp>
      <p:sp>
        <p:nvSpPr>
          <p:cNvPr id="10" name="Footer Placeholder 3"/>
          <p:cNvSpPr txBox="1">
            <a:spLocks/>
          </p:cNvSpPr>
          <p:nvPr userDrawn="1"/>
        </p:nvSpPr>
        <p:spPr>
          <a:xfrm>
            <a:off x="2789098" y="6616908"/>
            <a:ext cx="3565804" cy="256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2015 The SANS™ Institute – www.sans.org </a:t>
            </a:r>
            <a:endParaRPr lang="en-US"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SANS_Analyst_Logo mon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08" y="190591"/>
            <a:ext cx="3581400" cy="1801118"/>
          </a:xfrm>
          <a:prstGeom prst="rect">
            <a:avLst/>
          </a:prstGeom>
        </p:spPr>
      </p:pic>
      <p:sp>
        <p:nvSpPr>
          <p:cNvPr id="2" name="Title 1"/>
          <p:cNvSpPr>
            <a:spLocks noGrp="1"/>
          </p:cNvSpPr>
          <p:nvPr>
            <p:ph type="ctrTitle"/>
          </p:nvPr>
        </p:nvSpPr>
        <p:spPr>
          <a:xfrm>
            <a:off x="685800" y="2693988"/>
            <a:ext cx="7772400" cy="1470025"/>
          </a:xfrm>
        </p:spPr>
        <p:txBody>
          <a:bodyPr>
            <a:normAutofit/>
          </a:bodyPr>
          <a:lstStyle>
            <a:lvl1pPr algn="ctr">
              <a:defRPr sz="4400">
                <a:solidFill>
                  <a:srgbClr val="185E3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060550"/>
            <a:ext cx="6400800" cy="5782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3"/>
          <p:cNvSpPr>
            <a:spLocks noGrp="1"/>
          </p:cNvSpPr>
          <p:nvPr>
            <p:ph type="ftr" sz="quarter" idx="10"/>
          </p:nvPr>
        </p:nvSpPr>
        <p:spPr/>
        <p:txBody>
          <a:bodyPr/>
          <a:lstStyle/>
          <a:p>
            <a:r>
              <a:rPr lang="en-US" smtClean="0"/>
              <a:t>© 2015 The SANS™ Institute – www.sans.org </a:t>
            </a:r>
            <a:endParaRPr lang="en-US" dirty="0" smtClean="0"/>
          </a:p>
        </p:txBody>
      </p:sp>
    </p:spTree>
    <p:extLst>
      <p:ext uri="{BB962C8B-B14F-4D97-AF65-F5344CB8AC3E}">
        <p14:creationId xmlns:p14="http://schemas.microsoft.com/office/powerpoint/2010/main" val="56454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Header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9AA"/>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8C00"/>
              </a:buClr>
              <a:defRPr/>
            </a:lvl1pPr>
            <a:lvl2pPr>
              <a:buClr>
                <a:srgbClr val="FF8C00"/>
              </a:buClr>
              <a:defRPr/>
            </a:lvl2pPr>
            <a:lvl3pPr>
              <a:buClr>
                <a:srgbClr val="FF8C00"/>
              </a:buClr>
              <a:defRPr/>
            </a:lvl3pPr>
            <a:lvl4pPr>
              <a:buClr>
                <a:srgbClr val="FF8C00"/>
              </a:buClr>
              <a:defRPr/>
            </a:lvl4pPr>
            <a:lvl5pPr>
              <a:buClr>
                <a:srgbClr val="FF8C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www.identityfinder.com</a:t>
            </a:r>
            <a:endParaRPr lang="en-US"/>
          </a:p>
        </p:txBody>
      </p:sp>
      <p:sp>
        <p:nvSpPr>
          <p:cNvPr id="6" name="Slide Number Placeholder 5"/>
          <p:cNvSpPr>
            <a:spLocks noGrp="1"/>
          </p:cNvSpPr>
          <p:nvPr>
            <p:ph type="sldNum" sz="quarter" idx="12"/>
          </p:nvPr>
        </p:nvSpPr>
        <p:spPr/>
        <p:txBody>
          <a:bodyPr/>
          <a:lstStyle/>
          <a:p>
            <a:fld id="{A9BFE2E9-C877-3840-8FB0-E4D9A5513067}" type="slidenum">
              <a:rPr lang="en-US" smtClean="0"/>
              <a:t>‹#›</a:t>
            </a:fld>
            <a:endParaRPr lang="en-US"/>
          </a:p>
        </p:txBody>
      </p:sp>
      <p:cxnSp>
        <p:nvCxnSpPr>
          <p:cNvPr id="7" name="Straight Connector 6"/>
          <p:cNvCxnSpPr/>
          <p:nvPr userDrawn="1"/>
        </p:nvCxnSpPr>
        <p:spPr>
          <a:xfrm>
            <a:off x="0" y="1432411"/>
            <a:ext cx="7480738" cy="0"/>
          </a:xfrm>
          <a:prstGeom prst="line">
            <a:avLst/>
          </a:prstGeom>
          <a:ln>
            <a:solidFill>
              <a:srgbClr val="FF8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46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Rectangle 43"/>
          <p:cNvSpPr/>
          <p:nvPr userDrawn="1"/>
        </p:nvSpPr>
        <p:spPr>
          <a:xfrm>
            <a:off x="0" y="6607702"/>
            <a:ext cx="9144000" cy="269394"/>
          </a:xfrm>
          <a:prstGeom prst="rect">
            <a:avLst/>
          </a:prstGeom>
          <a:solidFill>
            <a:srgbClr val="185E37"/>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53" name="Rectangle 52"/>
          <p:cNvSpPr/>
          <p:nvPr/>
        </p:nvSpPr>
        <p:spPr>
          <a:xfrm>
            <a:off x="0" y="0"/>
            <a:ext cx="9144000" cy="84667"/>
          </a:xfrm>
          <a:prstGeom prst="rect">
            <a:avLst/>
          </a:prstGeom>
          <a:solidFill>
            <a:srgbClr val="185E37"/>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5" name="Slide Number Placeholder 4"/>
          <p:cNvSpPr>
            <a:spLocks noGrp="1"/>
          </p:cNvSpPr>
          <p:nvPr>
            <p:ph type="sldNum" sz="quarter" idx="4"/>
          </p:nvPr>
        </p:nvSpPr>
        <p:spPr>
          <a:xfrm>
            <a:off x="8269107" y="6607359"/>
            <a:ext cx="856946" cy="257336"/>
          </a:xfrm>
          <a:prstGeom prst="rect">
            <a:avLst/>
          </a:prstGeom>
        </p:spPr>
        <p:txBody>
          <a:bodyPr vert="horz" lIns="91440" tIns="45720" rIns="91440" bIns="45720" rtlCol="0" anchor="ctr"/>
          <a:lstStyle>
            <a:lvl1pPr algn="r">
              <a:defRPr sz="1200">
                <a:solidFill>
                  <a:schemeClr val="bg1"/>
                </a:solidFill>
              </a:defRPr>
            </a:lvl1pPr>
          </a:lstStyle>
          <a:p>
            <a:fld id="{A81085FB-1819-8447-A3A8-E9707BD3B05F}" type="slidenum">
              <a:rPr lang="en-US" smtClean="0"/>
              <a:pPr/>
              <a:t>‹#›</a:t>
            </a:fld>
            <a:endParaRPr lang="en-US" dirty="0"/>
          </a:p>
        </p:txBody>
      </p:sp>
      <p:sp>
        <p:nvSpPr>
          <p:cNvPr id="2" name="Title Placeholder 1"/>
          <p:cNvSpPr>
            <a:spLocks noGrp="1"/>
          </p:cNvSpPr>
          <p:nvPr>
            <p:ph type="title"/>
          </p:nvPr>
        </p:nvSpPr>
        <p:spPr>
          <a:xfrm>
            <a:off x="457200" y="274638"/>
            <a:ext cx="8229600" cy="97619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3223"/>
            <a:ext cx="8229600" cy="47731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Level 1 bullet point</a:t>
            </a:r>
          </a:p>
          <a:p>
            <a:pPr lvl="2"/>
            <a:r>
              <a:rPr lang="en-US" dirty="0" smtClean="0"/>
              <a:t>Level 2 bullet point</a:t>
            </a:r>
          </a:p>
          <a:p>
            <a:pPr lvl="3"/>
            <a:r>
              <a:rPr lang="en-US" dirty="0" smtClean="0"/>
              <a:t>Level 3 bullet point</a:t>
            </a:r>
          </a:p>
          <a:p>
            <a:pPr lvl="4"/>
            <a:r>
              <a:rPr lang="en-US" dirty="0" smtClean="0"/>
              <a:t>Level 4 bullet point</a:t>
            </a:r>
          </a:p>
          <a:p>
            <a:pPr lvl="0"/>
            <a:endParaRPr lang="en-US" dirty="0" smtClean="0"/>
          </a:p>
        </p:txBody>
      </p:sp>
      <p:sp>
        <p:nvSpPr>
          <p:cNvPr id="14" name="Footer Placeholder 3"/>
          <p:cNvSpPr>
            <a:spLocks noGrp="1"/>
          </p:cNvSpPr>
          <p:nvPr>
            <p:ph type="ftr" sz="quarter" idx="3"/>
          </p:nvPr>
        </p:nvSpPr>
        <p:spPr>
          <a:xfrm>
            <a:off x="2789098" y="6626456"/>
            <a:ext cx="3565804" cy="241092"/>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 2015 The SANS™ Institute – www.sans.org </a:t>
            </a:r>
          </a:p>
        </p:txBody>
      </p:sp>
    </p:spTree>
  </p:cSld>
  <p:clrMap bg1="lt1" tx1="dk1" bg2="lt2" tx2="dk2" accent1="accent1" accent2="accent2" accent3="accent3" accent4="accent4" accent5="accent5" accent6="accent6" hlink="hlink" folHlink="folHlink"/>
  <p:sldLayoutIdLst>
    <p:sldLayoutId id="2147483679" r:id="rId1"/>
    <p:sldLayoutId id="2147483684" r:id="rId2"/>
    <p:sldLayoutId id="2147483654" r:id="rId3"/>
    <p:sldLayoutId id="2147483688" r:id="rId4"/>
    <p:sldLayoutId id="2147483687" r:id="rId5"/>
    <p:sldLayoutId id="2147483689" r:id="rId6"/>
    <p:sldLayoutId id="2147483665" r:id="rId7"/>
    <p:sldLayoutId id="2147483690" r:id="rId8"/>
    <p:sldLayoutId id="2147483691" r:id="rId9"/>
    <p:sldLayoutId id="2147483740" r:id="rId10"/>
  </p:sldLayoutIdLst>
  <p:timing>
    <p:tnLst>
      <p:par>
        <p:cTn id="1" dur="indefinite" restart="never" nodeType="tmRoot"/>
      </p:par>
    </p:tnLst>
  </p:timing>
  <p:hf hdr="0" dt="0"/>
  <p:txStyles>
    <p:titleStyle>
      <a:lvl1pPr algn="l" defTabSz="914400" rtl="0" eaLnBrk="1" latinLnBrk="0" hangingPunct="1">
        <a:spcBef>
          <a:spcPts val="600"/>
        </a:spcBef>
        <a:buNone/>
        <a:defRPr lang="en-US" sz="4000" b="1" kern="1200" dirty="0" smtClean="0">
          <a:solidFill>
            <a:srgbClr val="185E37"/>
          </a:solidFill>
          <a:latin typeface="+mj-lt"/>
          <a:ea typeface="+mj-ea"/>
          <a:cs typeface="Arial" pitchFamily="34" charset="0"/>
        </a:defRPr>
      </a:lvl1pPr>
    </p:titleStyle>
    <p:bodyStyle>
      <a:lvl1pPr marL="0" indent="0" algn="l" defTabSz="914400" rtl="0" eaLnBrk="1" latinLnBrk="0" hangingPunct="1">
        <a:spcBef>
          <a:spcPct val="20000"/>
        </a:spcBef>
        <a:buClr>
          <a:srgbClr val="0077C5"/>
        </a:buClr>
        <a:buFont typeface="Arial" pitchFamily="34" charset="0"/>
        <a:buNone/>
        <a:defRPr lang="en-US" sz="3200" kern="1200" dirty="0" smtClean="0">
          <a:solidFill>
            <a:schemeClr val="tx1"/>
          </a:solidFill>
          <a:latin typeface="+mn-lt"/>
          <a:ea typeface="+mn-ea"/>
          <a:cs typeface="Arial" pitchFamily="34" charset="0"/>
        </a:defRPr>
      </a:lvl1pPr>
      <a:lvl2pPr marL="466344" indent="-219456" algn="l" defTabSz="914400" rtl="0" eaLnBrk="1" latinLnBrk="0" hangingPunct="1">
        <a:spcBef>
          <a:spcPts val="480"/>
        </a:spcBef>
        <a:spcAft>
          <a:spcPts val="0"/>
        </a:spcAft>
        <a:buClrTx/>
        <a:buSzPct val="100000"/>
        <a:buFont typeface="Arial Unicode MS"/>
        <a:buChar char="–"/>
        <a:defRPr lang="en-US" sz="2800" kern="1200" baseline="0" dirty="0" smtClean="0">
          <a:solidFill>
            <a:schemeClr val="tx1"/>
          </a:solidFill>
          <a:latin typeface="+mn-lt"/>
          <a:ea typeface="+mn-ea"/>
          <a:cs typeface="Arial" pitchFamily="34" charset="0"/>
        </a:defRPr>
      </a:lvl2pPr>
      <a:lvl3pPr marL="803275" indent="-219456" algn="l" defTabSz="914400" rtl="0" eaLnBrk="1" latinLnBrk="0" hangingPunct="1">
        <a:spcBef>
          <a:spcPct val="20000"/>
        </a:spcBef>
        <a:buClrTx/>
        <a:buSzPct val="90000"/>
        <a:buFont typeface="Lucida Grande"/>
        <a:buChar char="‒"/>
        <a:defRPr lang="en-US" sz="2400" kern="1200" dirty="0" smtClean="0">
          <a:solidFill>
            <a:schemeClr val="tx1"/>
          </a:solidFill>
          <a:latin typeface="+mn-lt"/>
          <a:ea typeface="+mn-ea"/>
          <a:cs typeface="Arial" pitchFamily="34" charset="0"/>
        </a:defRPr>
      </a:lvl3pPr>
      <a:lvl4pPr marL="1144588" indent="-219456" algn="l" defTabSz="914400" rtl="0" eaLnBrk="1" latinLnBrk="0" hangingPunct="1">
        <a:spcBef>
          <a:spcPct val="20000"/>
        </a:spcBef>
        <a:buClrTx/>
        <a:buFont typeface="Wingdings" charset="2"/>
        <a:buChar char=""/>
        <a:defRPr lang="en-US" sz="2000" kern="1200" dirty="0" smtClean="0">
          <a:solidFill>
            <a:schemeClr val="tx1"/>
          </a:solidFill>
          <a:latin typeface="+mn-lt"/>
          <a:ea typeface="+mn-ea"/>
          <a:cs typeface="Arial" pitchFamily="34" charset="0"/>
        </a:defRPr>
      </a:lvl4pPr>
      <a:lvl5pPr marL="1371600" indent="-228600" algn="l" defTabSz="914400" rtl="0" eaLnBrk="1" latinLnBrk="0" hangingPunct="1">
        <a:spcBef>
          <a:spcPct val="20000"/>
        </a:spcBef>
        <a:buClrTx/>
        <a:buFont typeface="Arial" pitchFamily="34" charset="0"/>
        <a:buChar char="•"/>
        <a:defRPr lang="en-US" sz="1600" kern="1200" dirty="0" smtClean="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176964"/>
            <a:ext cx="9144000" cy="681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237704" y="96183"/>
            <a:ext cx="5925394" cy="61382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37703" y="1022054"/>
            <a:ext cx="8591971" cy="50017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37703" y="6339610"/>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Copyright © 2015 Identity Finder, LLC</a:t>
            </a:r>
          </a:p>
        </p:txBody>
      </p:sp>
      <p:sp>
        <p:nvSpPr>
          <p:cNvPr id="6" name="Slide Number Placeholder 5"/>
          <p:cNvSpPr>
            <a:spLocks noGrp="1"/>
          </p:cNvSpPr>
          <p:nvPr>
            <p:ph type="sldNum" sz="quarter" idx="4"/>
          </p:nvPr>
        </p:nvSpPr>
        <p:spPr>
          <a:xfrm>
            <a:off x="8393627" y="6356351"/>
            <a:ext cx="58708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0ED5F0-C24E-4041-B81E-2C3803595325}" type="slidenum">
              <a:rPr lang="en-US" smtClean="0"/>
              <a:t>‹#›</a:t>
            </a:fld>
            <a:endParaRPr lang="en-US"/>
          </a:p>
        </p:txBody>
      </p:sp>
      <p:cxnSp>
        <p:nvCxnSpPr>
          <p:cNvPr id="8" name="Straight Connector 7"/>
          <p:cNvCxnSpPr/>
          <p:nvPr userDrawn="1"/>
        </p:nvCxnSpPr>
        <p:spPr>
          <a:xfrm>
            <a:off x="0" y="710003"/>
            <a:ext cx="9144000" cy="0"/>
          </a:xfrm>
          <a:prstGeom prst="line">
            <a:avLst/>
          </a:prstGeom>
          <a:ln>
            <a:solidFill>
              <a:srgbClr val="FF8C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50732" y="6241309"/>
            <a:ext cx="628650" cy="530960"/>
          </a:xfrm>
          <a:prstGeom prst="rect">
            <a:avLst/>
          </a:prstGeom>
        </p:spPr>
      </p:pic>
    </p:spTree>
    <p:extLst>
      <p:ext uri="{BB962C8B-B14F-4D97-AF65-F5344CB8AC3E}">
        <p14:creationId xmlns:p14="http://schemas.microsoft.com/office/powerpoint/2010/main" val="11837884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1" r:id="rId14"/>
  </p:sldLayoutIdLst>
  <p:hf hdr="0" dt="0"/>
  <p:txStyles>
    <p:titleStyle>
      <a:lvl1pPr algn="l" defTabSz="685800" rtl="0" eaLnBrk="1" latinLnBrk="0" hangingPunct="1">
        <a:lnSpc>
          <a:spcPct val="90000"/>
        </a:lnSpc>
        <a:spcBef>
          <a:spcPct val="0"/>
        </a:spcBef>
        <a:buNone/>
        <a:defRPr sz="2700" kern="1200" baseline="0">
          <a:solidFill>
            <a:srgbClr val="0069AA"/>
          </a:solidFill>
          <a:latin typeface="Segoe UI Light" charset="0"/>
          <a:ea typeface="Segoe Print" charset="0"/>
          <a:cs typeface="Segoe Print" charset="0"/>
        </a:defRPr>
      </a:lvl1pPr>
    </p:titleStyle>
    <p:bodyStyle>
      <a:lvl1pPr marL="171450" indent="-171450" algn="l" defTabSz="685800" rtl="0" eaLnBrk="1" latinLnBrk="0" hangingPunct="1">
        <a:lnSpc>
          <a:spcPct val="90000"/>
        </a:lnSpc>
        <a:spcBef>
          <a:spcPts val="750"/>
        </a:spcBef>
        <a:buFont typeface="Arial"/>
        <a:buChar char="•"/>
        <a:defRPr sz="1350" kern="1200" baseline="0">
          <a:solidFill>
            <a:schemeClr val="bg1">
              <a:lumMod val="50000"/>
            </a:schemeClr>
          </a:solidFill>
          <a:latin typeface="Segoe UI Light" charset="0"/>
          <a:ea typeface="Segoe Print" charset="0"/>
          <a:cs typeface="Segoe Print" charset="0"/>
        </a:defRPr>
      </a:lvl1pPr>
      <a:lvl2pPr marL="514350" indent="-171450" algn="l" defTabSz="685800" rtl="0" eaLnBrk="1" latinLnBrk="0" hangingPunct="1">
        <a:lnSpc>
          <a:spcPct val="90000"/>
        </a:lnSpc>
        <a:spcBef>
          <a:spcPts val="375"/>
        </a:spcBef>
        <a:buFont typeface="Arial"/>
        <a:buChar char="•"/>
        <a:defRPr sz="1350" kern="1200" baseline="0">
          <a:solidFill>
            <a:schemeClr val="bg1">
              <a:lumMod val="50000"/>
            </a:schemeClr>
          </a:solidFill>
          <a:latin typeface="Segoe UI Light" charset="0"/>
          <a:ea typeface="Segoe Print" charset="0"/>
          <a:cs typeface="Segoe Print" charset="0"/>
        </a:defRPr>
      </a:lvl2pPr>
      <a:lvl3pPr marL="857250" indent="-171450" algn="l" defTabSz="685800" rtl="0" eaLnBrk="1" latinLnBrk="0" hangingPunct="1">
        <a:lnSpc>
          <a:spcPct val="90000"/>
        </a:lnSpc>
        <a:spcBef>
          <a:spcPts val="375"/>
        </a:spcBef>
        <a:buFont typeface="Arial"/>
        <a:buChar char="•"/>
        <a:defRPr sz="1350" kern="1200" baseline="0">
          <a:solidFill>
            <a:schemeClr val="bg1">
              <a:lumMod val="50000"/>
            </a:schemeClr>
          </a:solidFill>
          <a:latin typeface="Segoe UI Light" charset="0"/>
          <a:ea typeface="Segoe Print" charset="0"/>
          <a:cs typeface="Segoe Print" charset="0"/>
        </a:defRPr>
      </a:lvl3pPr>
      <a:lvl4pPr marL="1200150" indent="-171450" algn="l" defTabSz="685800" rtl="0" eaLnBrk="1" latinLnBrk="0" hangingPunct="1">
        <a:lnSpc>
          <a:spcPct val="90000"/>
        </a:lnSpc>
        <a:spcBef>
          <a:spcPts val="375"/>
        </a:spcBef>
        <a:buFont typeface="Arial"/>
        <a:buChar char="•"/>
        <a:defRPr sz="1350" kern="1200" baseline="0">
          <a:solidFill>
            <a:schemeClr val="bg1">
              <a:lumMod val="50000"/>
            </a:schemeClr>
          </a:solidFill>
          <a:latin typeface="Segoe UI Light" charset="0"/>
          <a:ea typeface="Segoe Print" charset="0"/>
          <a:cs typeface="Segoe Print" charset="0"/>
        </a:defRPr>
      </a:lvl4pPr>
      <a:lvl5pPr marL="1543050" indent="-171450" algn="l" defTabSz="685800" rtl="0" eaLnBrk="1" latinLnBrk="0" hangingPunct="1">
        <a:lnSpc>
          <a:spcPct val="90000"/>
        </a:lnSpc>
        <a:spcBef>
          <a:spcPts val="375"/>
        </a:spcBef>
        <a:buFont typeface="Arial"/>
        <a:buChar char="•"/>
        <a:defRPr sz="1350" kern="1200" baseline="0">
          <a:solidFill>
            <a:schemeClr val="bg1">
              <a:lumMod val="50000"/>
            </a:schemeClr>
          </a:solidFill>
          <a:latin typeface="Segoe UI Light" charset="0"/>
          <a:ea typeface="Segoe Print" charset="0"/>
          <a:cs typeface="Segoe Print"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mailto:bfilkins@sans.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fontScale="90000"/>
          </a:bodyPr>
          <a:lstStyle/>
          <a:p>
            <a:r>
              <a:rPr lang="en-US" dirty="0" smtClean="0"/>
              <a:t>Math </a:t>
            </a:r>
            <a:r>
              <a:rPr lang="en-US" dirty="0"/>
              <a:t>for the </a:t>
            </a:r>
            <a:r>
              <a:rPr lang="en-US" dirty="0" smtClean="0"/>
              <a:t>Aftermath:</a:t>
            </a:r>
            <a:r>
              <a:rPr lang="en-US" dirty="0"/>
              <a:t/>
            </a:r>
            <a:br>
              <a:rPr lang="en-US" dirty="0"/>
            </a:br>
            <a:r>
              <a:rPr lang="en-US" dirty="0" smtClean="0"/>
              <a:t>Budgets, Breaches, and Back Again</a:t>
            </a:r>
            <a:endParaRPr lang="en-US" sz="4400" dirty="0">
              <a:solidFill>
                <a:srgbClr val="185E37"/>
              </a:solidFill>
            </a:endParaRPr>
          </a:p>
        </p:txBody>
      </p:sp>
      <p:sp>
        <p:nvSpPr>
          <p:cNvPr id="3" name="Subtitle 2"/>
          <p:cNvSpPr>
            <a:spLocks noGrp="1"/>
          </p:cNvSpPr>
          <p:nvPr>
            <p:ph type="subTitle" idx="1"/>
          </p:nvPr>
        </p:nvSpPr>
        <p:spPr>
          <a:xfrm>
            <a:off x="1371600" y="4910666"/>
            <a:ext cx="6400800" cy="602074"/>
          </a:xfrm>
        </p:spPr>
        <p:txBody>
          <a:bodyPr>
            <a:normAutofit fontScale="55000" lnSpcReduction="20000"/>
          </a:bodyPr>
          <a:lstStyle/>
          <a:p>
            <a:pPr algn="r"/>
            <a:r>
              <a:rPr lang="en-US" dirty="0" smtClean="0"/>
              <a:t>Barbara Filkins</a:t>
            </a:r>
          </a:p>
          <a:p>
            <a:pPr algn="r"/>
            <a:r>
              <a:rPr lang="en-US" dirty="0" smtClean="0"/>
              <a:t>Senior SANS Analyst</a:t>
            </a:r>
          </a:p>
        </p:txBody>
      </p:sp>
      <p:sp>
        <p:nvSpPr>
          <p:cNvPr id="7" name="Footer Placeholder 6"/>
          <p:cNvSpPr>
            <a:spLocks noGrp="1"/>
          </p:cNvSpPr>
          <p:nvPr>
            <p:ph type="ftr" sz="quarter" idx="10"/>
          </p:nvPr>
        </p:nvSpPr>
        <p:spPr/>
        <p:txBody>
          <a:bodyPr/>
          <a:lstStyle/>
          <a:p>
            <a:r>
              <a:rPr lang="en-US" smtClean="0"/>
              <a:t>© 2015 The SANS™ Institute – www.sans.org </a:t>
            </a:r>
            <a:endParaRPr lang="en-US" dirty="0"/>
          </a:p>
        </p:txBody>
      </p:sp>
    </p:spTree>
    <p:extLst>
      <p:ext uri="{BB962C8B-B14F-4D97-AF65-F5344CB8AC3E}">
        <p14:creationId xmlns:p14="http://schemas.microsoft.com/office/powerpoint/2010/main" val="328037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10</a:t>
            </a:fld>
            <a:endParaRPr lang="en-US" dirty="0"/>
          </a:p>
        </p:txBody>
      </p:sp>
      <p:sp>
        <p:nvSpPr>
          <p:cNvPr id="3" name="Title 2"/>
          <p:cNvSpPr>
            <a:spLocks noGrp="1"/>
          </p:cNvSpPr>
          <p:nvPr>
            <p:ph type="title"/>
          </p:nvPr>
        </p:nvSpPr>
        <p:spPr>
          <a:xfrm>
            <a:off x="399535" y="274638"/>
            <a:ext cx="8229600" cy="976192"/>
          </a:xfrm>
        </p:spPr>
        <p:txBody>
          <a:bodyPr/>
          <a:lstStyle/>
          <a:p>
            <a:r>
              <a:rPr lang="en-US" dirty="0" smtClean="0"/>
              <a:t>The What…..</a:t>
            </a:r>
            <a:endParaRPr lang="en-US" dirty="0"/>
          </a:p>
        </p:txBody>
      </p:sp>
      <p:pic>
        <p:nvPicPr>
          <p:cNvPr id="13" name="Picture 12"/>
          <p:cNvPicPr>
            <a:picLocks noChangeAspect="1"/>
          </p:cNvPicPr>
          <p:nvPr/>
        </p:nvPicPr>
        <p:blipFill>
          <a:blip r:embed="rId2"/>
          <a:stretch>
            <a:fillRect/>
          </a:stretch>
        </p:blipFill>
        <p:spPr>
          <a:xfrm>
            <a:off x="267747" y="1981200"/>
            <a:ext cx="9127265" cy="3173506"/>
          </a:xfrm>
          <a:prstGeom prst="rect">
            <a:avLst/>
          </a:prstGeom>
        </p:spPr>
      </p:pic>
      <p:sp>
        <p:nvSpPr>
          <p:cNvPr id="14" name="TextBox 13"/>
          <p:cNvSpPr txBox="1"/>
          <p:nvPr/>
        </p:nvSpPr>
        <p:spPr>
          <a:xfrm>
            <a:off x="659027" y="1251254"/>
            <a:ext cx="3855308" cy="707886"/>
          </a:xfrm>
          <a:prstGeom prst="rect">
            <a:avLst/>
          </a:prstGeom>
          <a:noFill/>
        </p:spPr>
        <p:txBody>
          <a:bodyPr wrap="square" rtlCol="0">
            <a:spAutoFit/>
          </a:bodyPr>
          <a:lstStyle/>
          <a:p>
            <a:r>
              <a:rPr lang="en-US" sz="4000" dirty="0" smtClean="0"/>
              <a:t>Size matters….</a:t>
            </a:r>
            <a:endParaRPr lang="en-US" sz="4000" dirty="0"/>
          </a:p>
        </p:txBody>
      </p:sp>
    </p:spTree>
    <p:extLst>
      <p:ext uri="{BB962C8B-B14F-4D97-AF65-F5344CB8AC3E}">
        <p14:creationId xmlns:p14="http://schemas.microsoft.com/office/powerpoint/2010/main" val="125585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11</a:t>
            </a:fld>
            <a:endParaRPr lang="en-US" dirty="0"/>
          </a:p>
        </p:txBody>
      </p:sp>
      <p:sp>
        <p:nvSpPr>
          <p:cNvPr id="3" name="Title 2"/>
          <p:cNvSpPr>
            <a:spLocks noGrp="1"/>
          </p:cNvSpPr>
          <p:nvPr>
            <p:ph type="title"/>
          </p:nvPr>
        </p:nvSpPr>
        <p:spPr>
          <a:xfrm>
            <a:off x="399535" y="274638"/>
            <a:ext cx="8229600" cy="976192"/>
          </a:xfrm>
        </p:spPr>
        <p:txBody>
          <a:bodyPr/>
          <a:lstStyle/>
          <a:p>
            <a:r>
              <a:rPr lang="en-US" dirty="0" smtClean="0"/>
              <a:t>The What…..</a:t>
            </a:r>
            <a:endParaRPr lang="en-US" dirty="0"/>
          </a:p>
        </p:txBody>
      </p:sp>
      <p:pic>
        <p:nvPicPr>
          <p:cNvPr id="12" name="Picture 11"/>
          <p:cNvPicPr>
            <a:picLocks noChangeAspect="1"/>
          </p:cNvPicPr>
          <p:nvPr/>
        </p:nvPicPr>
        <p:blipFill>
          <a:blip r:embed="rId2"/>
          <a:stretch>
            <a:fillRect/>
          </a:stretch>
        </p:blipFill>
        <p:spPr>
          <a:xfrm>
            <a:off x="218151" y="2227022"/>
            <a:ext cx="8607536" cy="3637352"/>
          </a:xfrm>
          <a:prstGeom prst="rect">
            <a:avLst/>
          </a:prstGeom>
        </p:spPr>
      </p:pic>
      <p:sp>
        <p:nvSpPr>
          <p:cNvPr id="14" name="TextBox 13"/>
          <p:cNvSpPr txBox="1"/>
          <p:nvPr/>
        </p:nvSpPr>
        <p:spPr>
          <a:xfrm>
            <a:off x="1779614" y="1250830"/>
            <a:ext cx="6073467" cy="707886"/>
          </a:xfrm>
          <a:prstGeom prst="rect">
            <a:avLst/>
          </a:prstGeom>
          <a:noFill/>
        </p:spPr>
        <p:txBody>
          <a:bodyPr wrap="square" rtlCol="0">
            <a:spAutoFit/>
          </a:bodyPr>
          <a:lstStyle/>
          <a:p>
            <a:r>
              <a:rPr lang="en-US" sz="4000" dirty="0"/>
              <a:t>As does industry….</a:t>
            </a:r>
          </a:p>
        </p:txBody>
      </p:sp>
    </p:spTree>
    <p:extLst>
      <p:ext uri="{BB962C8B-B14F-4D97-AF65-F5344CB8AC3E}">
        <p14:creationId xmlns:p14="http://schemas.microsoft.com/office/powerpoint/2010/main" val="211745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12</a:t>
            </a:fld>
            <a:endParaRPr lang="en-US" dirty="0"/>
          </a:p>
        </p:txBody>
      </p:sp>
      <p:sp>
        <p:nvSpPr>
          <p:cNvPr id="3" name="Title 2"/>
          <p:cNvSpPr>
            <a:spLocks noGrp="1"/>
          </p:cNvSpPr>
          <p:nvPr>
            <p:ph type="title"/>
          </p:nvPr>
        </p:nvSpPr>
        <p:spPr/>
        <p:txBody>
          <a:bodyPr>
            <a:normAutofit/>
          </a:bodyPr>
          <a:lstStyle/>
          <a:p>
            <a:r>
              <a:rPr lang="en-US" dirty="0" smtClean="0"/>
              <a:t>The Where…..</a:t>
            </a:r>
            <a:endParaRPr lang="en-US" dirty="0"/>
          </a:p>
        </p:txBody>
      </p:sp>
      <p:sp>
        <p:nvSpPr>
          <p:cNvPr id="6" name="Rectangle 5"/>
          <p:cNvSpPr/>
          <p:nvPr/>
        </p:nvSpPr>
        <p:spPr>
          <a:xfrm>
            <a:off x="1186249" y="2315509"/>
            <a:ext cx="7082858" cy="2862322"/>
          </a:xfrm>
          <a:prstGeom prst="rect">
            <a:avLst/>
          </a:prstGeom>
        </p:spPr>
        <p:txBody>
          <a:bodyPr wrap="square">
            <a:spAutoFit/>
          </a:bodyPr>
          <a:lstStyle/>
          <a:p>
            <a:pPr marL="285750" indent="-285750">
              <a:buFont typeface="Arial" panose="020B0604020202020204" pitchFamily="34" charset="0"/>
              <a:buChar char="•"/>
            </a:pPr>
            <a:r>
              <a:rPr lang="en-US" dirty="0" smtClean="0"/>
              <a:t>Protection </a:t>
            </a:r>
            <a:r>
              <a:rPr lang="en-US" dirty="0"/>
              <a:t>and prevention	</a:t>
            </a:r>
            <a:r>
              <a:rPr lang="en-US" dirty="0" smtClean="0"/>
              <a:t>		72.4</a:t>
            </a:r>
            <a:r>
              <a:rPr lang="en-US" dirty="0"/>
              <a:t>%</a:t>
            </a:r>
          </a:p>
          <a:p>
            <a:pPr marL="285750" indent="-285750">
              <a:buFont typeface="Arial" panose="020B0604020202020204" pitchFamily="34" charset="0"/>
              <a:buChar char="•"/>
            </a:pPr>
            <a:r>
              <a:rPr lang="en-US" dirty="0"/>
              <a:t>Detection and response	</a:t>
            </a:r>
            <a:r>
              <a:rPr lang="en-US" dirty="0" smtClean="0"/>
              <a:t>		62.8</a:t>
            </a:r>
            <a:r>
              <a:rPr lang="en-US" dirty="0"/>
              <a:t>%</a:t>
            </a:r>
          </a:p>
          <a:p>
            <a:pPr marL="285750" indent="-285750">
              <a:buFont typeface="Arial" panose="020B0604020202020204" pitchFamily="34" charset="0"/>
              <a:buChar char="•"/>
            </a:pPr>
            <a:r>
              <a:rPr lang="en-US" dirty="0"/>
              <a:t>Compliance and audit (including legal)	58.6%</a:t>
            </a:r>
          </a:p>
          <a:p>
            <a:pPr marL="285750" indent="-285750">
              <a:buFont typeface="Arial" panose="020B0604020202020204" pitchFamily="34" charset="0"/>
              <a:buChar char="•"/>
            </a:pPr>
            <a:r>
              <a:rPr lang="en-US" dirty="0"/>
              <a:t>Risk reduction	</a:t>
            </a:r>
            <a:r>
              <a:rPr lang="en-US" dirty="0" smtClean="0"/>
              <a:t>			49.7</a:t>
            </a:r>
            <a:r>
              <a:rPr lang="en-US" dirty="0"/>
              <a:t>%</a:t>
            </a:r>
          </a:p>
          <a:p>
            <a:pPr marL="285750" indent="-285750">
              <a:buFont typeface="Arial" panose="020B0604020202020204" pitchFamily="34" charset="0"/>
              <a:buChar char="•"/>
            </a:pPr>
            <a:r>
              <a:rPr lang="en-US" dirty="0"/>
              <a:t>End-user training and awareness	</a:t>
            </a:r>
            <a:r>
              <a:rPr lang="en-US" dirty="0" smtClean="0"/>
              <a:t>	45.5</a:t>
            </a:r>
            <a:r>
              <a:rPr lang="en-US" dirty="0"/>
              <a:t>%</a:t>
            </a:r>
          </a:p>
          <a:p>
            <a:pPr marL="285750" indent="-285750">
              <a:buFont typeface="Arial" panose="020B0604020202020204" pitchFamily="34" charset="0"/>
              <a:buChar char="•"/>
            </a:pPr>
            <a:r>
              <a:rPr lang="en-US" dirty="0"/>
              <a:t>Governance/Policies	</a:t>
            </a:r>
            <a:r>
              <a:rPr lang="en-US" dirty="0" smtClean="0"/>
              <a:t>		43.4</a:t>
            </a:r>
            <a:r>
              <a:rPr lang="en-US" dirty="0"/>
              <a:t>%</a:t>
            </a:r>
          </a:p>
          <a:p>
            <a:pPr marL="285750" indent="-285750">
              <a:buFont typeface="Arial" panose="020B0604020202020204" pitchFamily="34" charset="0"/>
              <a:buChar char="•"/>
            </a:pPr>
            <a:r>
              <a:rPr lang="en-US" dirty="0"/>
              <a:t>Staff training and certification	</a:t>
            </a:r>
            <a:r>
              <a:rPr lang="en-US" dirty="0" smtClean="0"/>
              <a:t>	39.3</a:t>
            </a:r>
            <a:r>
              <a:rPr lang="en-US" dirty="0"/>
              <a:t>%</a:t>
            </a:r>
          </a:p>
          <a:p>
            <a:pPr marL="285750" indent="-285750">
              <a:buFont typeface="Arial" panose="020B0604020202020204" pitchFamily="34" charset="0"/>
              <a:buChar char="•"/>
            </a:pPr>
            <a:r>
              <a:rPr lang="en-US" dirty="0"/>
              <a:t>Security program or project management	38.6%</a:t>
            </a:r>
          </a:p>
          <a:p>
            <a:pPr marL="285750" indent="-285750">
              <a:buFont typeface="Arial" panose="020B0604020202020204" pitchFamily="34" charset="0"/>
              <a:buChar char="•"/>
            </a:pPr>
            <a:r>
              <a:rPr lang="en-US" dirty="0"/>
              <a:t>Design/Development	</a:t>
            </a:r>
            <a:r>
              <a:rPr lang="en-US" dirty="0" smtClean="0"/>
              <a:t>		34.5</a:t>
            </a:r>
            <a:r>
              <a:rPr lang="en-US" dirty="0"/>
              <a:t>%</a:t>
            </a:r>
          </a:p>
          <a:p>
            <a:pPr marL="285750" indent="-285750">
              <a:buFont typeface="Arial" panose="020B0604020202020204" pitchFamily="34" charset="0"/>
              <a:buChar char="•"/>
            </a:pPr>
            <a:r>
              <a:rPr lang="en-US" dirty="0"/>
              <a:t>Discovery and forensics	</a:t>
            </a:r>
            <a:r>
              <a:rPr lang="en-US" dirty="0" smtClean="0"/>
              <a:t>		31.7%</a:t>
            </a:r>
            <a:endParaRPr lang="en-US" dirty="0"/>
          </a:p>
        </p:txBody>
      </p:sp>
      <p:sp>
        <p:nvSpPr>
          <p:cNvPr id="7" name="Rectangle 6"/>
          <p:cNvSpPr/>
          <p:nvPr/>
        </p:nvSpPr>
        <p:spPr>
          <a:xfrm>
            <a:off x="457200" y="1564230"/>
            <a:ext cx="6973330" cy="461665"/>
          </a:xfrm>
          <a:prstGeom prst="rect">
            <a:avLst/>
          </a:prstGeom>
        </p:spPr>
        <p:txBody>
          <a:bodyPr wrap="square">
            <a:spAutoFit/>
          </a:bodyPr>
          <a:lstStyle/>
          <a:p>
            <a:r>
              <a:rPr lang="en-US" sz="2400" dirty="0"/>
              <a:t>Operational </a:t>
            </a:r>
            <a:r>
              <a:rPr lang="en-US" sz="2400" dirty="0" smtClean="0"/>
              <a:t>areas accounting </a:t>
            </a:r>
            <a:r>
              <a:rPr lang="en-US" sz="2400" dirty="0"/>
              <a:t>for </a:t>
            </a:r>
            <a:r>
              <a:rPr lang="en-US" sz="2400" dirty="0" smtClean="0"/>
              <a:t>security spending:</a:t>
            </a:r>
            <a:endParaRPr lang="en-US" sz="2400" dirty="0"/>
          </a:p>
        </p:txBody>
      </p:sp>
    </p:spTree>
    <p:extLst>
      <p:ext uri="{BB962C8B-B14F-4D97-AF65-F5344CB8AC3E}">
        <p14:creationId xmlns:p14="http://schemas.microsoft.com/office/powerpoint/2010/main" val="392667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13</a:t>
            </a:fld>
            <a:endParaRPr lang="en-US" dirty="0"/>
          </a:p>
        </p:txBody>
      </p:sp>
      <p:sp>
        <p:nvSpPr>
          <p:cNvPr id="3" name="Title 2"/>
          <p:cNvSpPr>
            <a:spLocks noGrp="1"/>
          </p:cNvSpPr>
          <p:nvPr>
            <p:ph type="title"/>
          </p:nvPr>
        </p:nvSpPr>
        <p:spPr/>
        <p:txBody>
          <a:bodyPr>
            <a:normAutofit/>
          </a:bodyPr>
          <a:lstStyle/>
          <a:p>
            <a:r>
              <a:rPr lang="en-US" dirty="0" smtClean="0"/>
              <a:t>The Where…..</a:t>
            </a:r>
            <a:endParaRPr lang="en-US" dirty="0"/>
          </a:p>
        </p:txBody>
      </p:sp>
      <p:sp>
        <p:nvSpPr>
          <p:cNvPr id="4" name="Content Placeholder 3"/>
          <p:cNvSpPr>
            <a:spLocks noGrp="1"/>
          </p:cNvSpPr>
          <p:nvPr>
            <p:ph idx="1"/>
          </p:nvPr>
        </p:nvSpPr>
        <p:spPr/>
        <p:txBody>
          <a:bodyPr>
            <a:normAutofit fontScale="92500" lnSpcReduction="10000"/>
          </a:bodyPr>
          <a:lstStyle/>
          <a:p>
            <a:r>
              <a:rPr lang="en-US" dirty="0"/>
              <a:t>Major categories </a:t>
            </a:r>
            <a:r>
              <a:rPr lang="en-US" dirty="0" smtClean="0"/>
              <a:t>in a budget</a:t>
            </a:r>
            <a:r>
              <a:rPr lang="en-US" dirty="0" smtClean="0">
                <a:sym typeface="Wingdings" panose="05000000000000000000" pitchFamily="2" charset="2"/>
              </a:rPr>
              <a:t></a:t>
            </a:r>
          </a:p>
          <a:p>
            <a:pPr marL="457200" lvl="0" indent="-457200">
              <a:buFont typeface="Arial" panose="020B0604020202020204" pitchFamily="34" charset="0"/>
              <a:buChar char="•"/>
            </a:pPr>
            <a:r>
              <a:rPr lang="en-US" dirty="0" smtClean="0"/>
              <a:t>Skilled </a:t>
            </a:r>
            <a:r>
              <a:rPr lang="en-US" dirty="0"/>
              <a:t>staff (salaries and benefits, consultants)</a:t>
            </a:r>
          </a:p>
          <a:p>
            <a:pPr marL="457200" lvl="0" indent="-457200">
              <a:buFont typeface="Arial" panose="020B0604020202020204" pitchFamily="34" charset="0"/>
              <a:buChar char="•"/>
            </a:pPr>
            <a:r>
              <a:rPr lang="en-US" dirty="0"/>
              <a:t>Tools and technology (hardware and software purchases, licenses, maintenance)</a:t>
            </a:r>
          </a:p>
          <a:p>
            <a:pPr marL="457200" lvl="0" indent="-457200">
              <a:buFont typeface="Arial" panose="020B0604020202020204" pitchFamily="34" charset="0"/>
              <a:buChar char="•"/>
            </a:pPr>
            <a:r>
              <a:rPr lang="en-US" dirty="0"/>
              <a:t>In-house operational expenses (data center)</a:t>
            </a:r>
          </a:p>
          <a:p>
            <a:pPr marL="457200" lvl="0" indent="-457200">
              <a:buFont typeface="Arial" panose="020B0604020202020204" pitchFamily="34" charset="0"/>
              <a:buChar char="•"/>
            </a:pPr>
            <a:r>
              <a:rPr lang="en-US" dirty="0"/>
              <a:t>Contracted services (telecommunications, hosting, managed and/or cloud services)</a:t>
            </a:r>
          </a:p>
          <a:p>
            <a:pPr marL="457200" lvl="0" indent="-457200">
              <a:buFont typeface="Arial" panose="020B0604020202020204" pitchFamily="34" charset="0"/>
              <a:buChar char="•"/>
            </a:pPr>
            <a:r>
              <a:rPr lang="en-US" dirty="0"/>
              <a:t>Other direct costs such as travel, conferences and training</a:t>
            </a:r>
          </a:p>
          <a:p>
            <a:endParaRPr lang="en-US" dirty="0"/>
          </a:p>
        </p:txBody>
      </p:sp>
      <p:sp>
        <p:nvSpPr>
          <p:cNvPr id="5" name="5-Point Star 4"/>
          <p:cNvSpPr/>
          <p:nvPr/>
        </p:nvSpPr>
        <p:spPr>
          <a:xfrm>
            <a:off x="8160599" y="1668291"/>
            <a:ext cx="494270" cy="46955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315075" y="2821587"/>
            <a:ext cx="494270" cy="46955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297437" y="4150454"/>
            <a:ext cx="494270" cy="46955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728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14</a:t>
            </a:fld>
            <a:endParaRPr lang="en-US" dirty="0"/>
          </a:p>
        </p:txBody>
      </p:sp>
      <p:sp>
        <p:nvSpPr>
          <p:cNvPr id="3" name="Title 2"/>
          <p:cNvSpPr>
            <a:spLocks noGrp="1"/>
          </p:cNvSpPr>
          <p:nvPr>
            <p:ph type="title"/>
          </p:nvPr>
        </p:nvSpPr>
        <p:spPr/>
        <p:txBody>
          <a:bodyPr>
            <a:normAutofit/>
          </a:bodyPr>
          <a:lstStyle/>
          <a:p>
            <a:r>
              <a:rPr lang="en-US" dirty="0" smtClean="0"/>
              <a:t>The Where—Staff and Skills</a:t>
            </a:r>
            <a:endParaRPr lang="en-US" dirty="0"/>
          </a:p>
        </p:txBody>
      </p:sp>
      <p:pic>
        <p:nvPicPr>
          <p:cNvPr id="5" name="Picture 4"/>
          <p:cNvPicPr>
            <a:picLocks noChangeAspect="1"/>
          </p:cNvPicPr>
          <p:nvPr/>
        </p:nvPicPr>
        <p:blipFill>
          <a:blip r:embed="rId2"/>
          <a:stretch>
            <a:fillRect/>
          </a:stretch>
        </p:blipFill>
        <p:spPr>
          <a:xfrm>
            <a:off x="743584" y="1331313"/>
            <a:ext cx="6177785" cy="4051848"/>
          </a:xfrm>
          <a:prstGeom prst="rect">
            <a:avLst/>
          </a:prstGeom>
        </p:spPr>
      </p:pic>
      <p:sp>
        <p:nvSpPr>
          <p:cNvPr id="9" name="Rectangle 8"/>
          <p:cNvSpPr/>
          <p:nvPr/>
        </p:nvSpPr>
        <p:spPr>
          <a:xfrm>
            <a:off x="6930143" y="2206537"/>
            <a:ext cx="1972962" cy="830997"/>
          </a:xfrm>
          <a:prstGeom prst="rect">
            <a:avLst/>
          </a:prstGeom>
        </p:spPr>
        <p:txBody>
          <a:bodyPr wrap="square">
            <a:spAutoFit/>
          </a:bodyPr>
          <a:lstStyle/>
          <a:p>
            <a:r>
              <a:rPr lang="en-US" i="1" dirty="0"/>
              <a:t>Invest in people before </a:t>
            </a:r>
            <a:r>
              <a:rPr lang="en-US" i="1" dirty="0" smtClean="0"/>
              <a:t>tools.</a:t>
            </a:r>
          </a:p>
          <a:p>
            <a:pPr algn="r"/>
            <a:r>
              <a:rPr lang="en-US" sz="1200" i="1" dirty="0" smtClean="0"/>
              <a:t> </a:t>
            </a:r>
            <a:r>
              <a:rPr lang="en-US" sz="1200" dirty="0"/>
              <a:t>– Survey Respondent</a:t>
            </a:r>
          </a:p>
        </p:txBody>
      </p:sp>
    </p:spTree>
    <p:extLst>
      <p:ext uri="{BB962C8B-B14F-4D97-AF65-F5344CB8AC3E}">
        <p14:creationId xmlns:p14="http://schemas.microsoft.com/office/powerpoint/2010/main" val="325806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smtClean="0"/>
              <a:t>The Where—Staff and Skills</a:t>
            </a:r>
            <a:endParaRPr lang="en-US" dirty="0"/>
          </a:p>
        </p:txBody>
      </p:sp>
      <p:pic>
        <p:nvPicPr>
          <p:cNvPr id="7" name="Picture 6"/>
          <p:cNvPicPr>
            <a:picLocks noChangeAspect="1"/>
          </p:cNvPicPr>
          <p:nvPr/>
        </p:nvPicPr>
        <p:blipFill>
          <a:blip r:embed="rId2"/>
          <a:stretch>
            <a:fillRect/>
          </a:stretch>
        </p:blipFill>
        <p:spPr>
          <a:xfrm>
            <a:off x="8898" y="3706256"/>
            <a:ext cx="9135102" cy="1654637"/>
          </a:xfrm>
          <a:prstGeom prst="rect">
            <a:avLst/>
          </a:prstGeom>
        </p:spPr>
      </p:pic>
      <p:sp>
        <p:nvSpPr>
          <p:cNvPr id="8" name="Rectangle 7"/>
          <p:cNvSpPr/>
          <p:nvPr/>
        </p:nvSpPr>
        <p:spPr>
          <a:xfrm>
            <a:off x="781143" y="3109234"/>
            <a:ext cx="7033079" cy="523220"/>
          </a:xfrm>
          <a:prstGeom prst="rect">
            <a:avLst/>
          </a:prstGeom>
        </p:spPr>
        <p:txBody>
          <a:bodyPr wrap="none">
            <a:spAutoFit/>
          </a:bodyPr>
          <a:lstStyle/>
          <a:p>
            <a:r>
              <a:rPr lang="en-US" sz="2800" dirty="0"/>
              <a:t>Percentage of IT Budget Spent on Security Staff</a:t>
            </a:r>
          </a:p>
        </p:txBody>
      </p:sp>
      <p:sp>
        <p:nvSpPr>
          <p:cNvPr id="9" name="Rectangle 8"/>
          <p:cNvSpPr/>
          <p:nvPr/>
        </p:nvSpPr>
        <p:spPr>
          <a:xfrm>
            <a:off x="781143" y="1453502"/>
            <a:ext cx="7135481" cy="1015663"/>
          </a:xfrm>
          <a:prstGeom prst="rect">
            <a:avLst/>
          </a:prstGeom>
        </p:spPr>
        <p:txBody>
          <a:bodyPr wrap="square">
            <a:spAutoFit/>
          </a:bodyPr>
          <a:lstStyle/>
          <a:p>
            <a:r>
              <a:rPr lang="en-US" sz="3200" i="1" dirty="0"/>
              <a:t>Invest in people before </a:t>
            </a:r>
            <a:r>
              <a:rPr lang="en-US" sz="3200" i="1" dirty="0" smtClean="0"/>
              <a:t>tools.</a:t>
            </a:r>
          </a:p>
          <a:p>
            <a:pPr algn="r"/>
            <a:r>
              <a:rPr lang="en-US" sz="2800" i="1" dirty="0" smtClean="0"/>
              <a:t> </a:t>
            </a:r>
            <a:r>
              <a:rPr lang="en-US" sz="2800" dirty="0"/>
              <a:t>– Survey Respondent</a:t>
            </a:r>
          </a:p>
        </p:txBody>
      </p:sp>
    </p:spTree>
    <p:extLst>
      <p:ext uri="{BB962C8B-B14F-4D97-AF65-F5344CB8AC3E}">
        <p14:creationId xmlns:p14="http://schemas.microsoft.com/office/powerpoint/2010/main" val="158703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16</a:t>
            </a:fld>
            <a:endParaRPr lang="en-US" dirty="0"/>
          </a:p>
        </p:txBody>
      </p:sp>
      <p:sp>
        <p:nvSpPr>
          <p:cNvPr id="3" name="Title 2"/>
          <p:cNvSpPr>
            <a:spLocks noGrp="1"/>
          </p:cNvSpPr>
          <p:nvPr>
            <p:ph type="title"/>
          </p:nvPr>
        </p:nvSpPr>
        <p:spPr>
          <a:xfrm>
            <a:off x="607513" y="224534"/>
            <a:ext cx="8229600" cy="976192"/>
          </a:xfrm>
        </p:spPr>
        <p:txBody>
          <a:bodyPr>
            <a:normAutofit/>
          </a:bodyPr>
          <a:lstStyle/>
          <a:p>
            <a:r>
              <a:rPr lang="en-US" dirty="0" smtClean="0"/>
              <a:t>The Where—Technology and Tools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8290317"/>
              </p:ext>
            </p:extLst>
          </p:nvPr>
        </p:nvGraphicFramePr>
        <p:xfrm>
          <a:off x="100208" y="1380565"/>
          <a:ext cx="8586592" cy="4894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536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17</a:t>
            </a:fld>
            <a:endParaRPr lang="en-US" dirty="0"/>
          </a:p>
        </p:txBody>
      </p:sp>
      <p:sp>
        <p:nvSpPr>
          <p:cNvPr id="3" name="Title 2"/>
          <p:cNvSpPr>
            <a:spLocks noGrp="1"/>
          </p:cNvSpPr>
          <p:nvPr>
            <p:ph type="title"/>
          </p:nvPr>
        </p:nvSpPr>
        <p:spPr/>
        <p:txBody>
          <a:bodyPr>
            <a:normAutofit/>
          </a:bodyPr>
          <a:lstStyle/>
          <a:p>
            <a:r>
              <a:rPr lang="en-US" dirty="0" smtClean="0"/>
              <a:t>The </a:t>
            </a:r>
            <a:r>
              <a:rPr lang="en-US" dirty="0"/>
              <a:t>Gap—Unfilled </a:t>
            </a:r>
            <a:r>
              <a:rPr lang="en-US" dirty="0" smtClean="0"/>
              <a:t>Requisitions</a:t>
            </a:r>
            <a:endParaRPr lang="en-US" dirty="0"/>
          </a:p>
        </p:txBody>
      </p:sp>
      <p:graphicFrame>
        <p:nvGraphicFramePr>
          <p:cNvPr id="14" name="Table 13"/>
          <p:cNvGraphicFramePr>
            <a:graphicFrameLocks noGrp="1"/>
          </p:cNvGraphicFramePr>
          <p:nvPr>
            <p:extLst/>
          </p:nvPr>
        </p:nvGraphicFramePr>
        <p:xfrm>
          <a:off x="529839" y="1458100"/>
          <a:ext cx="7551479" cy="3902424"/>
        </p:xfrm>
        <a:graphic>
          <a:graphicData uri="http://schemas.openxmlformats.org/drawingml/2006/table">
            <a:tbl>
              <a:tblPr firstRow="1" firstCol="1" bandRow="1">
                <a:tableStyleId>{5C22544A-7EE6-4342-B048-85BDC9FD1C3A}</a:tableStyleId>
              </a:tblPr>
              <a:tblGrid>
                <a:gridCol w="3760150"/>
                <a:gridCol w="1239140"/>
                <a:gridCol w="1206381"/>
                <a:gridCol w="1345808"/>
              </a:tblGrid>
              <a:tr h="290055">
                <a:tc>
                  <a:txBody>
                    <a:bodyPr/>
                    <a:lstStyle/>
                    <a:p>
                      <a:pPr marL="0" marR="0" algn="ctr">
                        <a:lnSpc>
                          <a:spcPct val="115000"/>
                        </a:lnSpc>
                        <a:spcBef>
                          <a:spcPts val="0"/>
                        </a:spcBef>
                        <a:spcAft>
                          <a:spcPts val="0"/>
                        </a:spcAft>
                      </a:pPr>
                      <a:r>
                        <a:rPr lang="en-US" sz="1800" dirty="0">
                          <a:effectLst/>
                        </a:rPr>
                        <a:t>Operational Area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Tools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Staff</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Services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34936">
                <a:tc>
                  <a:txBody>
                    <a:bodyPr/>
                    <a:lstStyle/>
                    <a:p>
                      <a:pPr marL="0" marR="0">
                        <a:lnSpc>
                          <a:spcPct val="115000"/>
                        </a:lnSpc>
                        <a:spcBef>
                          <a:spcPts val="0"/>
                        </a:spcBef>
                        <a:spcAft>
                          <a:spcPts val="0"/>
                        </a:spcAft>
                      </a:pPr>
                      <a:r>
                        <a:rPr lang="en-US" sz="1800">
                          <a:effectLst/>
                        </a:rPr>
                        <a:t>Compliance and audit (including legal)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18.3%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23.1% (2)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12.5% (3)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90055">
                <a:tc>
                  <a:txBody>
                    <a:bodyPr/>
                    <a:lstStyle/>
                    <a:p>
                      <a:pPr marL="0" marR="0">
                        <a:lnSpc>
                          <a:spcPct val="115000"/>
                        </a:lnSpc>
                        <a:spcBef>
                          <a:spcPts val="0"/>
                        </a:spcBef>
                        <a:spcAft>
                          <a:spcPts val="0"/>
                        </a:spcAft>
                      </a:pPr>
                      <a:r>
                        <a:rPr lang="en-US" sz="1800">
                          <a:effectLst/>
                        </a:rPr>
                        <a:t>Design/Development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12.5%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16.3%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4.8%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334936">
                <a:tc>
                  <a:txBody>
                    <a:bodyPr/>
                    <a:lstStyle/>
                    <a:p>
                      <a:pPr marL="0" marR="0">
                        <a:lnSpc>
                          <a:spcPct val="115000"/>
                        </a:lnSpc>
                        <a:spcBef>
                          <a:spcPts val="0"/>
                        </a:spcBef>
                        <a:spcAft>
                          <a:spcPts val="0"/>
                        </a:spcAft>
                      </a:pPr>
                      <a:r>
                        <a:rPr lang="en-US" sz="1800">
                          <a:effectLst/>
                        </a:rPr>
                        <a:t>Detection and response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27.9% (1)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26.0% (1)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6.7%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334936">
                <a:tc>
                  <a:txBody>
                    <a:bodyPr/>
                    <a:lstStyle/>
                    <a:p>
                      <a:pPr marL="0" marR="0">
                        <a:lnSpc>
                          <a:spcPct val="115000"/>
                        </a:lnSpc>
                        <a:spcBef>
                          <a:spcPts val="0"/>
                        </a:spcBef>
                        <a:spcAft>
                          <a:spcPts val="0"/>
                        </a:spcAft>
                      </a:pPr>
                      <a:r>
                        <a:rPr lang="en-US" sz="1800" dirty="0">
                          <a:effectLst/>
                        </a:rPr>
                        <a:t>Discovery and forensics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21.2% (3)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14.4%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7.7%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334936">
                <a:tc>
                  <a:txBody>
                    <a:bodyPr/>
                    <a:lstStyle/>
                    <a:p>
                      <a:pPr marL="0" marR="0">
                        <a:lnSpc>
                          <a:spcPct val="115000"/>
                        </a:lnSpc>
                        <a:spcBef>
                          <a:spcPts val="0"/>
                        </a:spcBef>
                        <a:spcAft>
                          <a:spcPts val="0"/>
                        </a:spcAft>
                      </a:pPr>
                      <a:r>
                        <a:rPr lang="en-US" sz="1800">
                          <a:effectLst/>
                        </a:rPr>
                        <a:t>End-user training and awareness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16.3%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22.1% (3)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16.3% (1)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90055">
                <a:tc>
                  <a:txBody>
                    <a:bodyPr/>
                    <a:lstStyle/>
                    <a:p>
                      <a:pPr marL="0" marR="0">
                        <a:lnSpc>
                          <a:spcPct val="115000"/>
                        </a:lnSpc>
                        <a:spcBef>
                          <a:spcPts val="0"/>
                        </a:spcBef>
                        <a:spcAft>
                          <a:spcPts val="0"/>
                        </a:spcAft>
                      </a:pPr>
                      <a:r>
                        <a:rPr lang="en-US" sz="1800">
                          <a:effectLst/>
                        </a:rPr>
                        <a:t>Governance/Policies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9.6%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18.3%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7.7%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334936">
                <a:tc>
                  <a:txBody>
                    <a:bodyPr/>
                    <a:lstStyle/>
                    <a:p>
                      <a:pPr marL="0" marR="0">
                        <a:lnSpc>
                          <a:spcPct val="115000"/>
                        </a:lnSpc>
                        <a:spcBef>
                          <a:spcPts val="0"/>
                        </a:spcBef>
                        <a:spcAft>
                          <a:spcPts val="0"/>
                        </a:spcAft>
                      </a:pPr>
                      <a:r>
                        <a:rPr lang="en-US" sz="1800">
                          <a:effectLst/>
                        </a:rPr>
                        <a:t>Protection and prevention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25.0% (2)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17.3%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7.7%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90055">
                <a:tc>
                  <a:txBody>
                    <a:bodyPr/>
                    <a:lstStyle/>
                    <a:p>
                      <a:pPr marL="0" marR="0">
                        <a:lnSpc>
                          <a:spcPct val="115000"/>
                        </a:lnSpc>
                        <a:spcBef>
                          <a:spcPts val="0"/>
                        </a:spcBef>
                        <a:spcAft>
                          <a:spcPts val="0"/>
                        </a:spcAft>
                      </a:pPr>
                      <a:r>
                        <a:rPr lang="en-US" sz="1800">
                          <a:effectLst/>
                        </a:rPr>
                        <a:t>Risk reduction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19.2%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18.3%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6.7%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90055">
                <a:tc>
                  <a:txBody>
                    <a:bodyPr/>
                    <a:lstStyle/>
                    <a:p>
                      <a:pPr marL="0" marR="0">
                        <a:lnSpc>
                          <a:spcPct val="115000"/>
                        </a:lnSpc>
                        <a:spcBef>
                          <a:spcPts val="0"/>
                        </a:spcBef>
                        <a:spcAft>
                          <a:spcPts val="0"/>
                        </a:spcAft>
                      </a:pPr>
                      <a:r>
                        <a:rPr lang="en-US" sz="1800">
                          <a:effectLst/>
                        </a:rPr>
                        <a:t>Security program or project management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12.5%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334936">
                <a:tc>
                  <a:txBody>
                    <a:bodyPr/>
                    <a:lstStyle/>
                    <a:p>
                      <a:pPr marL="0" marR="0">
                        <a:lnSpc>
                          <a:spcPct val="115000"/>
                        </a:lnSpc>
                        <a:spcBef>
                          <a:spcPts val="0"/>
                        </a:spcBef>
                        <a:spcAft>
                          <a:spcPts val="0"/>
                        </a:spcAft>
                      </a:pPr>
                      <a:r>
                        <a:rPr lang="en-US" sz="1800">
                          <a:effectLst/>
                        </a:rPr>
                        <a:t>Staff training and certification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14.4%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20.2%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15.4% (2)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11333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651157" y="2513153"/>
            <a:ext cx="2553729" cy="40942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74638"/>
            <a:ext cx="8248389" cy="976192"/>
          </a:xfrm>
        </p:spPr>
        <p:txBody>
          <a:bodyPr>
            <a:normAutofit fontScale="90000"/>
          </a:bodyPr>
          <a:lstStyle/>
          <a:p>
            <a:r>
              <a:rPr lang="en-US" b="1" dirty="0" smtClean="0"/>
              <a:t> Now Let’s Discuss the Post-Breach Era…</a:t>
            </a:r>
            <a:endParaRPr lang="en-US" b="1" dirty="0"/>
          </a:p>
        </p:txBody>
      </p:sp>
      <p:sp>
        <p:nvSpPr>
          <p:cNvPr id="7" name="Slide Number Placeholder 6"/>
          <p:cNvSpPr>
            <a:spLocks noGrp="1"/>
          </p:cNvSpPr>
          <p:nvPr>
            <p:ph type="sldNum" sz="quarter" idx="4"/>
          </p:nvPr>
        </p:nvSpPr>
        <p:spPr/>
        <p:txBody>
          <a:bodyPr/>
          <a:lstStyle/>
          <a:p>
            <a:fld id="{A81085FB-1819-8447-A3A8-E9707BD3B05F}" type="slidenum">
              <a:rPr lang="en-US" smtClean="0"/>
              <a:pPr/>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169684"/>
              </p:ext>
            </p:extLst>
          </p:nvPr>
        </p:nvGraphicFramePr>
        <p:xfrm>
          <a:off x="1745804" y="3223080"/>
          <a:ext cx="6080760" cy="2181860"/>
        </p:xfrm>
        <a:graphic>
          <a:graphicData uri="http://schemas.openxmlformats.org/drawingml/2006/table">
            <a:tbl>
              <a:tblPr firstRow="1" firstCol="1" bandRow="1"/>
              <a:tblGrid>
                <a:gridCol w="2026920"/>
                <a:gridCol w="2026920"/>
                <a:gridCol w="2026920"/>
              </a:tblGrid>
              <a:tr h="0">
                <a:tc>
                  <a:txBody>
                    <a:bodyPr/>
                    <a:lstStyle/>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Pre Breach Era</a:t>
                      </a:r>
                    </a:p>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Incidents)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Breach Era</a:t>
                      </a:r>
                    </a:p>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(Incident as Breach to Near Term Remediation Complete)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Post-Breach </a:t>
                      </a:r>
                      <a:r>
                        <a:rPr lang="en-US" sz="1100" dirty="0">
                          <a:effectLst/>
                          <a:latin typeface="Calibri" panose="020F0502020204030204" pitchFamily="34" charset="0"/>
                          <a:ea typeface="Calibri" panose="020F0502020204030204" pitchFamily="34" charset="0"/>
                          <a:cs typeface="Times New Roman" panose="02020603050405020304" pitchFamily="18" charset="0"/>
                        </a:rPr>
                        <a:t>Era</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(Near term remediation  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Incident Handling Steps:</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Preparation</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Identification</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Containment</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Eradication</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Recovery</a:t>
                      </a:r>
                    </a:p>
                    <a:p>
                      <a:pPr marL="342900" marR="0" lvl="0" indent="-342900">
                        <a:lnSpc>
                          <a:spcPct val="115000"/>
                        </a:lnSpc>
                        <a:spcBef>
                          <a:spcPts val="0"/>
                        </a:spcBef>
                        <a:spcAft>
                          <a:spcPts val="10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Lessons learned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Determination of Incident as a Breach</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Root Cause Determination</a:t>
                      </a:r>
                    </a:p>
                    <a:p>
                      <a:pPr marL="742950" marR="0" lvl="1" indent="-285750">
                        <a:lnSpc>
                          <a:spcPct val="115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Forensics</a:t>
                      </a:r>
                    </a:p>
                    <a:p>
                      <a:pPr marL="342900" marR="0" lvl="0" indent="-342900">
                        <a:lnSpc>
                          <a:spcPct val="115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Near-term Remediation</a:t>
                      </a:r>
                    </a:p>
                    <a:p>
                      <a:pPr marL="742950" marR="0" lvl="1" indent="-285750">
                        <a:lnSpc>
                          <a:spcPct val="115000"/>
                        </a:lnSpc>
                        <a:spcBef>
                          <a:spcPts val="0"/>
                        </a:spcBef>
                        <a:spcAft>
                          <a:spcPts val="10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Data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Long-term Recovery</a:t>
                      </a: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Legal</a:t>
                      </a: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Additional Controls</a:t>
                      </a: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Customer/Client Support</a:t>
                      </a:r>
                    </a:p>
                    <a:p>
                      <a:pPr marL="342900" marR="0" lvl="0" indent="-342900">
                        <a:lnSpc>
                          <a:spcPct val="115000"/>
                        </a:lnSpc>
                        <a:spcBef>
                          <a:spcPts val="0"/>
                        </a:spcBef>
                        <a:spcAft>
                          <a:spcPts val="10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Reputation/Brand Protection and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49436" y="1229178"/>
            <a:ext cx="8863913" cy="646331"/>
          </a:xfrm>
          <a:prstGeom prst="rect">
            <a:avLst/>
          </a:prstGeom>
        </p:spPr>
        <p:txBody>
          <a:bodyPr wrap="square">
            <a:spAutoFit/>
          </a:bodyPr>
          <a:lstStyle/>
          <a:p>
            <a:endParaRPr lang="en-US" i="1" dirty="0" smtClean="0">
              <a:latin typeface="Calibri" panose="020F0502020204030204" pitchFamily="34" charset="0"/>
              <a:ea typeface="Calibri" panose="020F0502020204030204" pitchFamily="34" charset="0"/>
              <a:cs typeface="Times New Roman" panose="02020603050405020304" pitchFamily="18" charset="0"/>
            </a:endParaRPr>
          </a:p>
          <a:p>
            <a:r>
              <a:rPr lang="en-US" i="1" dirty="0" smtClean="0">
                <a:latin typeface="Calibri" panose="020F0502020204030204" pitchFamily="34" charset="0"/>
                <a:ea typeface="Calibri" panose="020F0502020204030204" pitchFamily="34" charset="0"/>
                <a:cs typeface="Times New Roman" panose="02020603050405020304" pitchFamily="18" charset="0"/>
              </a:rPr>
              <a:t>Breach:</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any impermissible acquisition, access of or disclosure of sensitive information.” </a:t>
            </a:r>
            <a:endParaRPr lang="en-US" dirty="0"/>
          </a:p>
        </p:txBody>
      </p:sp>
      <p:cxnSp>
        <p:nvCxnSpPr>
          <p:cNvPr id="10" name="Straight Arrow Connector 9"/>
          <p:cNvCxnSpPr/>
          <p:nvPr/>
        </p:nvCxnSpPr>
        <p:spPr>
          <a:xfrm>
            <a:off x="3319849" y="1853856"/>
            <a:ext cx="1103870" cy="14659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71784" y="2328487"/>
            <a:ext cx="2636108" cy="369332"/>
          </a:xfrm>
          <a:prstGeom prst="rect">
            <a:avLst/>
          </a:prstGeom>
          <a:noFill/>
        </p:spPr>
        <p:txBody>
          <a:bodyPr wrap="square" rtlCol="0">
            <a:spAutoFit/>
          </a:bodyPr>
          <a:lstStyle/>
          <a:p>
            <a:r>
              <a:rPr lang="en-US" dirty="0" smtClean="0"/>
              <a:t>Most focus here</a:t>
            </a:r>
            <a:endParaRPr lang="en-US" dirty="0"/>
          </a:p>
        </p:txBody>
      </p:sp>
      <p:sp>
        <p:nvSpPr>
          <p:cNvPr id="13" name="TextBox 12"/>
          <p:cNvSpPr txBox="1"/>
          <p:nvPr/>
        </p:nvSpPr>
        <p:spPr>
          <a:xfrm>
            <a:off x="3319849" y="5881816"/>
            <a:ext cx="2752278" cy="369332"/>
          </a:xfrm>
          <a:prstGeom prst="rect">
            <a:avLst/>
          </a:prstGeom>
          <a:noFill/>
        </p:spPr>
        <p:txBody>
          <a:bodyPr wrap="square" rtlCol="0">
            <a:spAutoFit/>
          </a:bodyPr>
          <a:lstStyle/>
          <a:p>
            <a:r>
              <a:rPr lang="en-US" dirty="0" smtClean="0"/>
              <a:t>SANS survey focused here</a:t>
            </a:r>
            <a:endParaRPr lang="en-US" dirty="0"/>
          </a:p>
        </p:txBody>
      </p:sp>
      <p:cxnSp>
        <p:nvCxnSpPr>
          <p:cNvPr id="15" name="Straight Arrow Connector 14"/>
          <p:cNvCxnSpPr/>
          <p:nvPr/>
        </p:nvCxnSpPr>
        <p:spPr>
          <a:xfrm flipV="1">
            <a:off x="4966138" y="5544065"/>
            <a:ext cx="620798" cy="337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395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Post Breach Survey Background</a:t>
            </a:r>
            <a:endParaRPr lang="en-US" b="1" dirty="0"/>
          </a:p>
        </p:txBody>
      </p:sp>
      <p:sp>
        <p:nvSpPr>
          <p:cNvPr id="7" name="Slide Number Placeholder 6"/>
          <p:cNvSpPr>
            <a:spLocks noGrp="1"/>
          </p:cNvSpPr>
          <p:nvPr>
            <p:ph type="sldNum" sz="quarter" idx="4"/>
          </p:nvPr>
        </p:nvSpPr>
        <p:spPr/>
        <p:txBody>
          <a:bodyPr/>
          <a:lstStyle/>
          <a:p>
            <a:fld id="{A81085FB-1819-8447-A3A8-E9707BD3B05F}" type="slidenum">
              <a:rPr lang="en-US" smtClean="0"/>
              <a:pPr/>
              <a:t>19</a:t>
            </a:fld>
            <a:endParaRPr lang="en-US" dirty="0"/>
          </a:p>
        </p:txBody>
      </p:sp>
      <p:pic>
        <p:nvPicPr>
          <p:cNvPr id="4" name="Content Placeholder 3"/>
          <p:cNvPicPr>
            <a:picLocks noGrp="1" noChangeAspect="1"/>
          </p:cNvPicPr>
          <p:nvPr>
            <p:ph idx="1"/>
          </p:nvPr>
        </p:nvPicPr>
        <p:blipFill>
          <a:blip r:embed="rId3"/>
          <a:stretch>
            <a:fillRect/>
          </a:stretch>
        </p:blipFill>
        <p:spPr>
          <a:xfrm>
            <a:off x="991118" y="1379624"/>
            <a:ext cx="7161764" cy="4699000"/>
          </a:xfrm>
          <a:prstGeom prst="rect">
            <a:avLst/>
          </a:prstGeom>
        </p:spPr>
      </p:pic>
      <p:sp>
        <p:nvSpPr>
          <p:cNvPr id="5" name="TextBox 4"/>
          <p:cNvSpPr txBox="1"/>
          <p:nvPr/>
        </p:nvSpPr>
        <p:spPr>
          <a:xfrm>
            <a:off x="4712043" y="1598141"/>
            <a:ext cx="3231077" cy="646331"/>
          </a:xfrm>
          <a:prstGeom prst="rect">
            <a:avLst/>
          </a:prstGeom>
          <a:noFill/>
        </p:spPr>
        <p:txBody>
          <a:bodyPr wrap="none" rtlCol="0">
            <a:spAutoFit/>
          </a:bodyPr>
          <a:lstStyle/>
          <a:p>
            <a:r>
              <a:rPr lang="en-US" dirty="0" smtClean="0"/>
              <a:t>Limited to industries of interest</a:t>
            </a:r>
          </a:p>
          <a:p>
            <a:pPr marL="285750" indent="-285750">
              <a:buFont typeface="Arial" panose="020B0604020202020204" pitchFamily="34" charset="0"/>
              <a:buChar char="•"/>
            </a:pPr>
            <a:r>
              <a:rPr lang="en-US" dirty="0" smtClean="0"/>
              <a:t>Interviews and online survey</a:t>
            </a:r>
            <a:endParaRPr lang="en-US" dirty="0"/>
          </a:p>
        </p:txBody>
      </p:sp>
      <p:sp>
        <p:nvSpPr>
          <p:cNvPr id="9" name="TextBox 8"/>
          <p:cNvSpPr txBox="1"/>
          <p:nvPr/>
        </p:nvSpPr>
        <p:spPr>
          <a:xfrm>
            <a:off x="5041557" y="5082746"/>
            <a:ext cx="3227550" cy="646331"/>
          </a:xfrm>
          <a:prstGeom prst="rect">
            <a:avLst/>
          </a:prstGeom>
          <a:noFill/>
        </p:spPr>
        <p:txBody>
          <a:bodyPr wrap="square" rtlCol="0">
            <a:spAutoFit/>
          </a:bodyPr>
          <a:lstStyle/>
          <a:p>
            <a:r>
              <a:rPr lang="en-US" dirty="0" smtClean="0"/>
              <a:t>De-identified information </a:t>
            </a:r>
            <a:r>
              <a:rPr lang="en-US" dirty="0" smtClean="0">
                <a:sym typeface="Wingdings" panose="05000000000000000000" pitchFamily="2" charset="2"/>
              </a:rPr>
              <a:t> “buckets of costs”</a:t>
            </a:r>
            <a:endParaRPr lang="en-US" dirty="0"/>
          </a:p>
        </p:txBody>
      </p:sp>
    </p:spTree>
    <p:extLst>
      <p:ext uri="{BB962C8B-B14F-4D97-AF65-F5344CB8AC3E}">
        <p14:creationId xmlns:p14="http://schemas.microsoft.com/office/powerpoint/2010/main" val="1840457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Breaches, Breaches Everywhere…..</a:t>
            </a:r>
            <a:endParaRPr lang="en-US" b="1" dirty="0"/>
          </a:p>
        </p:txBody>
      </p:sp>
      <p:sp>
        <p:nvSpPr>
          <p:cNvPr id="3" name="Content Placeholder 2"/>
          <p:cNvSpPr>
            <a:spLocks noGrp="1"/>
          </p:cNvSpPr>
          <p:nvPr>
            <p:ph idx="1"/>
          </p:nvPr>
        </p:nvSpPr>
        <p:spPr>
          <a:xfrm>
            <a:off x="467980" y="1430335"/>
            <a:ext cx="8229600" cy="4699303"/>
          </a:xfrm>
        </p:spPr>
        <p:txBody>
          <a:bodyPr>
            <a:normAutofit fontScale="77500" lnSpcReduction="20000"/>
          </a:bodyPr>
          <a:lstStyle/>
          <a:p>
            <a:r>
              <a:rPr lang="en-US" dirty="0" smtClean="0"/>
              <a:t>2015 has been called the “year of the breach”:</a:t>
            </a:r>
          </a:p>
          <a:p>
            <a:pPr marL="457200" indent="-457200">
              <a:buFont typeface="Arial" panose="020B0604020202020204" pitchFamily="34" charset="0"/>
              <a:buChar char="•"/>
            </a:pPr>
            <a:r>
              <a:rPr lang="en-US" dirty="0" smtClean="0"/>
              <a:t>Even the best [security] firms are at risk (Kaspersky)</a:t>
            </a:r>
          </a:p>
          <a:p>
            <a:pPr marL="457200" indent="-457200">
              <a:buFont typeface="Arial" panose="020B0604020202020204" pitchFamily="34" charset="0"/>
              <a:buChar char="•"/>
            </a:pPr>
            <a:r>
              <a:rPr lang="en-US" dirty="0" smtClean="0"/>
              <a:t>Fantasy or fact (Ashley Madison)</a:t>
            </a:r>
          </a:p>
          <a:p>
            <a:pPr marL="457200" indent="-457200">
              <a:buFont typeface="Arial" panose="020B0604020202020204" pitchFamily="34" charset="0"/>
              <a:buChar char="•"/>
            </a:pPr>
            <a:r>
              <a:rPr lang="en-US" dirty="0" smtClean="0"/>
              <a:t>Watch your password manager! (</a:t>
            </a:r>
            <a:r>
              <a:rPr lang="en-US" dirty="0" err="1" smtClean="0"/>
              <a:t>LastPass</a:t>
            </a:r>
            <a:r>
              <a:rPr lang="en-US" dirty="0" smtClean="0"/>
              <a:t>)</a:t>
            </a:r>
          </a:p>
          <a:p>
            <a:pPr marL="457200" indent="-457200">
              <a:buFont typeface="Arial" panose="020B0604020202020204" pitchFamily="34" charset="0"/>
              <a:buChar char="•"/>
            </a:pPr>
            <a:r>
              <a:rPr lang="en-US" dirty="0" smtClean="0"/>
              <a:t>Remember who checks your credit (Experian/T-Mobile)</a:t>
            </a:r>
          </a:p>
          <a:p>
            <a:pPr marL="457200" indent="-457200">
              <a:buFont typeface="Arial" panose="020B0604020202020204" pitchFamily="34" charset="0"/>
              <a:buChar char="•"/>
            </a:pPr>
            <a:r>
              <a:rPr lang="en-US" dirty="0" smtClean="0"/>
              <a:t>4.5M records, no encryption (UCLA Health)</a:t>
            </a:r>
          </a:p>
          <a:p>
            <a:pPr marL="457200" indent="-457200">
              <a:buFont typeface="Arial" panose="020B0604020202020204" pitchFamily="34" charset="0"/>
              <a:buChar char="•"/>
            </a:pPr>
            <a:r>
              <a:rPr lang="en-US" dirty="0" smtClean="0"/>
              <a:t>80M records and patient portal still is 8 character password…. (Anthem)</a:t>
            </a:r>
          </a:p>
          <a:p>
            <a:pPr marL="457200" indent="-457200">
              <a:buFont typeface="Arial" panose="020B0604020202020204" pitchFamily="34" charset="0"/>
              <a:buChar char="•"/>
            </a:pPr>
            <a:r>
              <a:rPr lang="en-US" dirty="0" smtClean="0"/>
              <a:t>$50M in fraudulent claims (but it wasn’t that ‘big’) (IRS)</a:t>
            </a:r>
          </a:p>
          <a:p>
            <a:pPr marL="457200" indent="-457200">
              <a:buFont typeface="Arial" panose="020B0604020202020204" pitchFamily="34" charset="0"/>
              <a:buChar char="•"/>
            </a:pPr>
            <a:r>
              <a:rPr lang="en-US" dirty="0" smtClean="0"/>
              <a:t>22.1 million affected (and counting) (OPM)</a:t>
            </a:r>
          </a:p>
          <a:p>
            <a:pPr marL="457200" indent="-457200">
              <a:buFont typeface="Arial" panose="020B0604020202020204" pitchFamily="34" charset="0"/>
              <a:buChar char="•"/>
            </a:pPr>
            <a:endParaRPr lang="en-US" dirty="0"/>
          </a:p>
          <a:p>
            <a:pPr algn="r"/>
            <a:endParaRPr lang="en-US" dirty="0" smtClean="0"/>
          </a:p>
        </p:txBody>
      </p:sp>
      <p:sp>
        <p:nvSpPr>
          <p:cNvPr id="7" name="Slide Number Placeholder 6"/>
          <p:cNvSpPr>
            <a:spLocks noGrp="1"/>
          </p:cNvSpPr>
          <p:nvPr>
            <p:ph type="sldNum" sz="quarter" idx="4"/>
          </p:nvPr>
        </p:nvSpPr>
        <p:spPr/>
        <p:txBody>
          <a:bodyPr/>
          <a:lstStyle/>
          <a:p>
            <a:fld id="{A81085FB-1819-8447-A3A8-E9707BD3B05F}" type="slidenum">
              <a:rPr lang="en-US" smtClean="0"/>
              <a:pPr/>
              <a:t>2</a:t>
            </a:fld>
            <a:endParaRPr lang="en-US" dirty="0"/>
          </a:p>
        </p:txBody>
      </p:sp>
    </p:spTree>
    <p:extLst>
      <p:ext uri="{BB962C8B-B14F-4D97-AF65-F5344CB8AC3E}">
        <p14:creationId xmlns:p14="http://schemas.microsoft.com/office/powerpoint/2010/main" val="4266879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a:t>
            </a:r>
            <a:r>
              <a:rPr lang="en-US" dirty="0" smtClean="0">
                <a:sym typeface="Wingdings" panose="05000000000000000000" pitchFamily="2" charset="2"/>
              </a:rPr>
              <a:t>About the </a:t>
            </a:r>
            <a:r>
              <a:rPr lang="en-US" dirty="0" smtClean="0"/>
              <a:t>Breaches!</a:t>
            </a:r>
            <a:endParaRPr lang="en-US" b="1" dirty="0"/>
          </a:p>
        </p:txBody>
      </p:sp>
      <p:sp>
        <p:nvSpPr>
          <p:cNvPr id="7" name="Slide Number Placeholder 6"/>
          <p:cNvSpPr>
            <a:spLocks noGrp="1"/>
          </p:cNvSpPr>
          <p:nvPr>
            <p:ph type="sldNum" sz="quarter" idx="4"/>
          </p:nvPr>
        </p:nvSpPr>
        <p:spPr/>
        <p:txBody>
          <a:bodyPr/>
          <a:lstStyle/>
          <a:p>
            <a:fld id="{A81085FB-1819-8447-A3A8-E9707BD3B05F}" type="slidenum">
              <a:rPr lang="en-US" smtClean="0"/>
              <a:pPr/>
              <a:t>20</a:t>
            </a:fld>
            <a:endParaRPr lang="en-US" dirty="0"/>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411" y="1606379"/>
            <a:ext cx="7960236" cy="4050810"/>
          </a:xfrm>
          <a:prstGeom prst="rect">
            <a:avLst/>
          </a:prstGeom>
          <a:noFill/>
        </p:spPr>
      </p:pic>
    </p:spTree>
    <p:extLst>
      <p:ext uri="{BB962C8B-B14F-4D97-AF65-F5344CB8AC3E}">
        <p14:creationId xmlns:p14="http://schemas.microsoft.com/office/powerpoint/2010/main" val="440477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About the Breaches (Source)</a:t>
            </a:r>
            <a:endParaRPr lang="en-US" dirty="0"/>
          </a:p>
        </p:txBody>
      </p:sp>
      <p:pic>
        <p:nvPicPr>
          <p:cNvPr id="3" name="Picture 2"/>
          <p:cNvPicPr>
            <a:picLocks noChangeAspect="1"/>
          </p:cNvPicPr>
          <p:nvPr/>
        </p:nvPicPr>
        <p:blipFill>
          <a:blip r:embed="rId3"/>
          <a:stretch>
            <a:fillRect/>
          </a:stretch>
        </p:blipFill>
        <p:spPr>
          <a:xfrm>
            <a:off x="891556" y="1582406"/>
            <a:ext cx="7360887" cy="4077001"/>
          </a:xfrm>
          <a:prstGeom prst="rect">
            <a:avLst/>
          </a:prstGeom>
        </p:spPr>
      </p:pic>
      <p:sp>
        <p:nvSpPr>
          <p:cNvPr id="4" name="TextBox 3"/>
          <p:cNvSpPr txBox="1"/>
          <p:nvPr/>
        </p:nvSpPr>
        <p:spPr>
          <a:xfrm>
            <a:off x="5840627" y="4456670"/>
            <a:ext cx="2520778" cy="923330"/>
          </a:xfrm>
          <a:prstGeom prst="rect">
            <a:avLst/>
          </a:prstGeom>
          <a:noFill/>
        </p:spPr>
        <p:txBody>
          <a:bodyPr wrap="square" rtlCol="0">
            <a:spAutoFit/>
          </a:bodyPr>
          <a:lstStyle/>
          <a:p>
            <a:r>
              <a:rPr lang="en-US" dirty="0" smtClean="0"/>
              <a:t>SANS Survey</a:t>
            </a:r>
          </a:p>
          <a:p>
            <a:r>
              <a:rPr lang="en-US" dirty="0" smtClean="0"/>
              <a:t>compared to data from PrivacyRights.org</a:t>
            </a:r>
            <a:endParaRPr lang="en-US" dirty="0"/>
          </a:p>
        </p:txBody>
      </p:sp>
      <p:cxnSp>
        <p:nvCxnSpPr>
          <p:cNvPr id="6" name="Straight Arrow Connector 5"/>
          <p:cNvCxnSpPr/>
          <p:nvPr/>
        </p:nvCxnSpPr>
        <p:spPr>
          <a:xfrm flipH="1" flipV="1">
            <a:off x="5049795" y="5148650"/>
            <a:ext cx="790832" cy="6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211331" y="4047582"/>
            <a:ext cx="283" cy="4749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181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About the Breaches (Data)</a:t>
            </a:r>
            <a:endParaRPr lang="en-US" dirty="0"/>
          </a:p>
        </p:txBody>
      </p:sp>
      <p:pic>
        <p:nvPicPr>
          <p:cNvPr id="4" name="Picture 3"/>
          <p:cNvPicPr>
            <a:picLocks noChangeAspect="1"/>
          </p:cNvPicPr>
          <p:nvPr/>
        </p:nvPicPr>
        <p:blipFill>
          <a:blip r:embed="rId3"/>
          <a:stretch>
            <a:fillRect/>
          </a:stretch>
        </p:blipFill>
        <p:spPr>
          <a:xfrm>
            <a:off x="1225006" y="1250830"/>
            <a:ext cx="6693988" cy="469432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92239586"/>
              </p:ext>
            </p:extLst>
          </p:nvPr>
        </p:nvGraphicFramePr>
        <p:xfrm>
          <a:off x="213326" y="4348982"/>
          <a:ext cx="3263900" cy="1051560"/>
        </p:xfrm>
        <a:graphic>
          <a:graphicData uri="http://schemas.openxmlformats.org/drawingml/2006/table">
            <a:tbl>
              <a:tblPr firstRow="1" firstCol="1" bandRow="1"/>
              <a:tblGrid>
                <a:gridCol w="1689100"/>
                <a:gridCol w="1574800"/>
              </a:tblGrid>
              <a:tr h="161925">
                <a:tc>
                  <a:txBody>
                    <a:bodyPr/>
                    <a:lstStyle/>
                    <a:p>
                      <a:pPr marL="0" marR="0" algn="ctr">
                        <a:lnSpc>
                          <a:spcPct val="115000"/>
                        </a:lnSpc>
                        <a:spcBef>
                          <a:spcPts val="0"/>
                        </a:spcBef>
                        <a:spcAft>
                          <a:spcPts val="0"/>
                        </a:spcAft>
                      </a:pPr>
                      <a:r>
                        <a:rPr lang="en-US" sz="1000" b="1" dirty="0">
                          <a:effectLst/>
                          <a:latin typeface="Microsoft Sans Serif" panose="020B0604020202020204" pitchFamily="34" charset="0"/>
                          <a:ea typeface="Times New Roman" panose="02020603050405020304" pitchFamily="18" charset="0"/>
                          <a:cs typeface="Times New Roman" panose="02020603050405020304" pitchFamily="18" charset="0"/>
                        </a:rPr>
                        <a:t>Number of Data Types </a:t>
                      </a:r>
                      <a:r>
                        <a:rPr lang="en-US" sz="1000" b="1" dirty="0" smtClean="0">
                          <a:effectLst/>
                          <a:latin typeface="Microsoft Sans Serif" panose="020B0604020202020204" pitchFamily="34" charset="0"/>
                          <a:ea typeface="Times New Roman" panose="02020603050405020304" pitchFamily="18" charset="0"/>
                          <a:cs typeface="Times New Roman" panose="02020603050405020304" pitchFamily="18" charset="0"/>
                        </a:rPr>
                        <a:t>Breached Per Breach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dirty="0">
                          <a:effectLst/>
                          <a:latin typeface="Microsoft Sans Serif" panose="020B0604020202020204" pitchFamily="34" charset="0"/>
                          <a:ea typeface="Times New Roman" panose="02020603050405020304" pitchFamily="18" charset="0"/>
                          <a:cs typeface="Times New Roman" panose="02020603050405020304" pitchFamily="18" charset="0"/>
                        </a:rPr>
                        <a:t>Percentage of Breaches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161925">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161925">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161925">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161925">
                <a:tc>
                  <a:txBody>
                    <a:bodyPr/>
                    <a:lstStyle/>
                    <a:p>
                      <a:pPr marL="0" marR="0" algn="ctr">
                        <a:lnSpc>
                          <a:spcPct val="115000"/>
                        </a:lnSpc>
                        <a:spcBef>
                          <a:spcPts val="0"/>
                        </a:spcBef>
                        <a:spcAft>
                          <a:spcPts val="0"/>
                        </a:spcAft>
                      </a:pPr>
                      <a:r>
                        <a:rPr lang="en-US" sz="1000">
                          <a:effectLst/>
                          <a:latin typeface="Microsoft Sans Serif"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Microsoft Sans Serif" panose="020B0604020202020204" pitchFamily="34" charset="0"/>
                          <a:ea typeface="Times New Roman" panose="02020603050405020304" pitchFamily="18" charset="0"/>
                          <a:cs typeface="Times New Roman" panose="02020603050405020304" pitchFamily="18" charset="0"/>
                        </a:rPr>
                        <a:t>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bl>
          </a:graphicData>
        </a:graphic>
      </p:graphicFrame>
      <p:sp>
        <p:nvSpPr>
          <p:cNvPr id="6" name="TextBox 5"/>
          <p:cNvSpPr txBox="1"/>
          <p:nvPr/>
        </p:nvSpPr>
        <p:spPr>
          <a:xfrm>
            <a:off x="5914768" y="1626857"/>
            <a:ext cx="2108886" cy="1200329"/>
          </a:xfrm>
          <a:prstGeom prst="rect">
            <a:avLst/>
          </a:prstGeom>
          <a:noFill/>
        </p:spPr>
        <p:txBody>
          <a:bodyPr wrap="square" rtlCol="0">
            <a:spAutoFit/>
          </a:bodyPr>
          <a:lstStyle/>
          <a:p>
            <a:r>
              <a:rPr lang="en-US" dirty="0" smtClean="0"/>
              <a:t>81% of respondents had data classification program/policy</a:t>
            </a:r>
            <a:endParaRPr lang="en-US" dirty="0"/>
          </a:p>
        </p:txBody>
      </p:sp>
    </p:spTree>
    <p:extLst>
      <p:ext uri="{BB962C8B-B14F-4D97-AF65-F5344CB8AC3E}">
        <p14:creationId xmlns:p14="http://schemas.microsoft.com/office/powerpoint/2010/main" val="2799749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34289" y="1205770"/>
            <a:ext cx="4237711" cy="2926572"/>
          </a:xfrm>
          <a:prstGeom prst="rect">
            <a:avLst/>
          </a:prstGeom>
        </p:spPr>
      </p:pic>
      <p:sp>
        <p:nvSpPr>
          <p:cNvPr id="2" name="Title 1"/>
          <p:cNvSpPr>
            <a:spLocks noGrp="1"/>
          </p:cNvSpPr>
          <p:nvPr>
            <p:ph type="title"/>
          </p:nvPr>
        </p:nvSpPr>
        <p:spPr/>
        <p:txBody>
          <a:bodyPr>
            <a:normAutofit/>
          </a:bodyPr>
          <a:lstStyle/>
          <a:p>
            <a:r>
              <a:rPr lang="en-US" dirty="0" smtClean="0">
                <a:sym typeface="Wingdings" panose="05000000000000000000" pitchFamily="2" charset="2"/>
              </a:rPr>
              <a:t>About the </a:t>
            </a:r>
            <a:r>
              <a:rPr lang="en-US" dirty="0" smtClean="0"/>
              <a:t>Breaches! (Size)</a:t>
            </a:r>
            <a:endParaRPr lang="en-US" b="1" dirty="0"/>
          </a:p>
        </p:txBody>
      </p:sp>
      <p:sp>
        <p:nvSpPr>
          <p:cNvPr id="7" name="Slide Number Placeholder 6"/>
          <p:cNvSpPr>
            <a:spLocks noGrp="1"/>
          </p:cNvSpPr>
          <p:nvPr>
            <p:ph type="sldNum" sz="quarter" idx="4"/>
          </p:nvPr>
        </p:nvSpPr>
        <p:spPr/>
        <p:txBody>
          <a:bodyPr/>
          <a:lstStyle/>
          <a:p>
            <a:fld id="{A81085FB-1819-8447-A3A8-E9707BD3B05F}" type="slidenum">
              <a:rPr lang="en-US" smtClean="0"/>
              <a:pPr/>
              <a:t>23</a:t>
            </a:fld>
            <a:endParaRPr lang="en-US" dirty="0"/>
          </a:p>
        </p:txBody>
      </p:sp>
      <p:sp>
        <p:nvSpPr>
          <p:cNvPr id="4" name="Rectangle 3"/>
          <p:cNvSpPr/>
          <p:nvPr/>
        </p:nvSpPr>
        <p:spPr>
          <a:xfrm>
            <a:off x="4572000" y="1806824"/>
            <a:ext cx="4572000" cy="1477328"/>
          </a:xfrm>
          <a:prstGeom prst="rect">
            <a:avLst/>
          </a:prstGeom>
        </p:spPr>
        <p:txBody>
          <a:bodyPr>
            <a:spAutoFit/>
          </a:bodyPr>
          <a:lstStyle/>
          <a:p>
            <a:pPr algn="ctr"/>
            <a:r>
              <a:rPr lang="en-US" b="1" dirty="0" smtClean="0"/>
              <a:t>Factors Used </a:t>
            </a:r>
            <a:r>
              <a:rPr lang="en-US" b="1" dirty="0"/>
              <a:t>to </a:t>
            </a:r>
            <a:r>
              <a:rPr lang="en-US" b="1" dirty="0" smtClean="0"/>
              <a:t>Gauge Breach Impact</a:t>
            </a:r>
            <a:r>
              <a:rPr lang="en-US" dirty="0" smtClean="0"/>
              <a:t> </a:t>
            </a:r>
            <a:endParaRPr lang="en-US" dirty="0"/>
          </a:p>
          <a:p>
            <a:pPr marL="285750" indent="-285750">
              <a:buFont typeface="Arial" panose="020B0604020202020204" pitchFamily="34" charset="0"/>
              <a:buChar char="•"/>
            </a:pPr>
            <a:r>
              <a:rPr lang="en-US" dirty="0" smtClean="0"/>
              <a:t># systems </a:t>
            </a:r>
            <a:r>
              <a:rPr lang="en-US" dirty="0"/>
              <a:t>or applications impacted</a:t>
            </a:r>
          </a:p>
          <a:p>
            <a:pPr marL="285750" indent="-285750">
              <a:buFont typeface="Arial" panose="020B0604020202020204" pitchFamily="34" charset="0"/>
              <a:buChar char="•"/>
            </a:pPr>
            <a:r>
              <a:rPr lang="en-US" dirty="0" smtClean="0"/>
              <a:t># </a:t>
            </a:r>
            <a:r>
              <a:rPr lang="en-US" dirty="0"/>
              <a:t>records breached</a:t>
            </a:r>
          </a:p>
          <a:p>
            <a:pPr marL="285750" indent="-285750">
              <a:buFont typeface="Arial" panose="020B0604020202020204" pitchFamily="34" charset="0"/>
              <a:buChar char="•"/>
            </a:pPr>
            <a:r>
              <a:rPr lang="en-US" dirty="0" smtClean="0"/>
              <a:t># individuals </a:t>
            </a:r>
            <a:r>
              <a:rPr lang="en-US" dirty="0"/>
              <a:t>impacted (actual or potential) </a:t>
            </a:r>
          </a:p>
          <a:p>
            <a:pPr marL="285750" indent="-285750">
              <a:buFont typeface="Arial" panose="020B0604020202020204" pitchFamily="34" charset="0"/>
              <a:buChar char="•"/>
            </a:pPr>
            <a:r>
              <a:rPr lang="en-US" dirty="0" smtClean="0"/>
              <a:t># </a:t>
            </a:r>
            <a:r>
              <a:rPr lang="en-US" dirty="0"/>
              <a:t>third parties </a:t>
            </a:r>
            <a:r>
              <a:rPr lang="en-US" dirty="0" smtClean="0"/>
              <a:t>impacted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0240422"/>
              </p:ext>
            </p:extLst>
          </p:nvPr>
        </p:nvGraphicFramePr>
        <p:xfrm>
          <a:off x="918355" y="3837122"/>
          <a:ext cx="7228867" cy="1748132"/>
        </p:xfrm>
        <a:graphic>
          <a:graphicData uri="http://schemas.openxmlformats.org/drawingml/2006/table">
            <a:tbl>
              <a:tblPr firstRow="1" firstCol="1" bandRow="1">
                <a:tableStyleId>{5C22544A-7EE6-4342-B048-85BDC9FD1C3A}</a:tableStyleId>
              </a:tblPr>
              <a:tblGrid>
                <a:gridCol w="1652156"/>
                <a:gridCol w="1823879"/>
                <a:gridCol w="1365165"/>
                <a:gridCol w="2387667"/>
              </a:tblGrid>
              <a:tr h="235099">
                <a:tc>
                  <a:txBody>
                    <a:bodyPr/>
                    <a:lstStyle/>
                    <a:p>
                      <a:pPr marL="91440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4238">
                <a:tc>
                  <a:txBody>
                    <a:bodyPr/>
                    <a:lstStyle/>
                    <a:p>
                      <a:pPr marL="0" marR="0">
                        <a:lnSpc>
                          <a:spcPct val="115000"/>
                        </a:lnSpc>
                        <a:spcBef>
                          <a:spcPts val="0"/>
                        </a:spcBef>
                        <a:spcAft>
                          <a:spcPts val="0"/>
                        </a:spcAft>
                      </a:pPr>
                      <a:r>
                        <a:rPr lang="en-US" sz="1000">
                          <a:effectLst/>
                        </a:rPr>
                        <a:t>Total Financial Loss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382270">
                        <a:lnSpc>
                          <a:spcPct val="115000"/>
                        </a:lnSpc>
                        <a:spcBef>
                          <a:spcPts val="0"/>
                        </a:spcBef>
                        <a:spcAft>
                          <a:spcPts val="0"/>
                        </a:spcAft>
                      </a:pPr>
                      <a:r>
                        <a:rPr lang="en-US" sz="1000">
                          <a:effectLst/>
                        </a:rPr>
                        <a:t>&lt; $1,000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 to $500K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382270">
                        <a:lnSpc>
                          <a:spcPct val="115000"/>
                        </a:lnSpc>
                        <a:spcBef>
                          <a:spcPts val="0"/>
                        </a:spcBef>
                        <a:spcAft>
                          <a:spcPts val="0"/>
                        </a:spcAft>
                      </a:pPr>
                      <a:r>
                        <a:rPr lang="en-US" sz="1000">
                          <a:effectLst/>
                        </a:rPr>
                        <a:t>&gt; $100M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9759">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9759">
                <a:tc>
                  <a:txBody>
                    <a:bodyPr/>
                    <a:lstStyle/>
                    <a:p>
                      <a:pPr marL="0" marR="0">
                        <a:lnSpc>
                          <a:spcPct val="115000"/>
                        </a:lnSpc>
                        <a:spcBef>
                          <a:spcPts val="0"/>
                        </a:spcBef>
                        <a:spcAft>
                          <a:spcPts val="0"/>
                        </a:spcAft>
                      </a:pPr>
                      <a:r>
                        <a:rPr lang="en-US" sz="1000">
                          <a:effectLst/>
                        </a:rPr>
                        <a:t>Systems Impacted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 to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11 to 100 (19.2%)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9759">
                <a:tc>
                  <a:txBody>
                    <a:bodyPr/>
                    <a:lstStyle/>
                    <a:p>
                      <a:pPr marL="0" marR="0">
                        <a:lnSpc>
                          <a:spcPct val="115000"/>
                        </a:lnSpc>
                        <a:spcBef>
                          <a:spcPts val="0"/>
                        </a:spcBef>
                        <a:spcAft>
                          <a:spcPts val="0"/>
                        </a:spcAft>
                      </a:pPr>
                      <a:r>
                        <a:rPr lang="en-US" sz="1000">
                          <a:effectLst/>
                        </a:rPr>
                        <a:t>Records Breached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 100M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9759">
                <a:tc>
                  <a:txBody>
                    <a:bodyPr/>
                    <a:lstStyle/>
                    <a:p>
                      <a:pPr marL="0" marR="0">
                        <a:lnSpc>
                          <a:spcPct val="115000"/>
                        </a:lnSpc>
                        <a:spcBef>
                          <a:spcPts val="0"/>
                        </a:spcBef>
                        <a:spcAft>
                          <a:spcPts val="0"/>
                        </a:spcAft>
                      </a:pPr>
                      <a:r>
                        <a:rPr lang="en-US" sz="1000">
                          <a:effectLst/>
                        </a:rPr>
                        <a:t>Individual Impacted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&gt;100M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9759">
                <a:tc>
                  <a:txBody>
                    <a:bodyPr/>
                    <a:lstStyle/>
                    <a:p>
                      <a:pPr marL="0" marR="0">
                        <a:lnSpc>
                          <a:spcPct val="115000"/>
                        </a:lnSpc>
                        <a:spcBef>
                          <a:spcPts val="0"/>
                        </a:spcBef>
                        <a:spcAft>
                          <a:spcPts val="0"/>
                        </a:spcAft>
                      </a:pPr>
                      <a:r>
                        <a:rPr lang="en-US" sz="1000">
                          <a:effectLst/>
                        </a:rPr>
                        <a:t>Third Parties Impacted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 to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&gt;10,000 (11.5%)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391652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About the Breaches (Time)</a:t>
            </a:r>
            <a:endParaRPr lang="en-US" dirty="0"/>
          </a:p>
        </p:txBody>
      </p:sp>
      <p:sp>
        <p:nvSpPr>
          <p:cNvPr id="3" name="Content Placeholder 2"/>
          <p:cNvSpPr>
            <a:spLocks noGrp="1"/>
          </p:cNvSpPr>
          <p:nvPr>
            <p:ph idx="1"/>
          </p:nvPr>
        </p:nvSpPr>
        <p:spPr/>
        <p:txBody>
          <a:bodyPr>
            <a:normAutofit/>
          </a:bodyPr>
          <a:lstStyle/>
          <a:p>
            <a:r>
              <a:rPr lang="en-US" dirty="0" smtClean="0"/>
              <a:t>Looked at three time periods:</a:t>
            </a:r>
          </a:p>
          <a:p>
            <a:pPr marL="457200" indent="-457200">
              <a:buFont typeface="Arial" panose="020B0604020202020204" pitchFamily="34" charset="0"/>
              <a:buChar char="•"/>
            </a:pPr>
            <a:r>
              <a:rPr lang="en-US" dirty="0" smtClean="0"/>
              <a:t>Detection of breach to remediation</a:t>
            </a:r>
          </a:p>
          <a:p>
            <a:pPr marL="457200" indent="-457200">
              <a:buFont typeface="Arial" panose="020B0604020202020204" pitchFamily="34" charset="0"/>
              <a:buChar char="•"/>
            </a:pPr>
            <a:r>
              <a:rPr lang="en-US" dirty="0" smtClean="0"/>
              <a:t>Period of greatest financial impact </a:t>
            </a:r>
          </a:p>
          <a:p>
            <a:pPr marL="457200" indent="-457200">
              <a:buFont typeface="Arial" panose="020B0604020202020204" pitchFamily="34" charset="0"/>
              <a:buChar char="•"/>
            </a:pPr>
            <a:r>
              <a:rPr lang="en-US" dirty="0" smtClean="0"/>
              <a:t>Period after remediation continued to feel effects</a:t>
            </a:r>
          </a:p>
          <a:p>
            <a:r>
              <a:rPr lang="en-US" dirty="0" smtClean="0"/>
              <a:t>Shorter detection to remediation times =</a:t>
            </a:r>
          </a:p>
          <a:p>
            <a:pPr marL="923544" lvl="1" indent="-457200">
              <a:buFont typeface="Arial" panose="020B0604020202020204" pitchFamily="34" charset="0"/>
              <a:buChar char="•"/>
            </a:pPr>
            <a:r>
              <a:rPr lang="en-US" dirty="0" smtClean="0"/>
              <a:t>Shorter period of greatest financial impact</a:t>
            </a:r>
          </a:p>
          <a:p>
            <a:pPr marL="923544" lvl="1" indent="-457200">
              <a:buFont typeface="Arial" panose="020B0604020202020204" pitchFamily="34" charset="0"/>
              <a:buChar char="•"/>
            </a:pPr>
            <a:r>
              <a:rPr lang="en-US" dirty="0" smtClean="0"/>
              <a:t>Improved chance of no lingering effects</a:t>
            </a:r>
            <a:endParaRPr lang="en-US" dirty="0"/>
          </a:p>
          <a:p>
            <a:endParaRPr lang="en-US" dirty="0"/>
          </a:p>
        </p:txBody>
      </p:sp>
    </p:spTree>
    <p:extLst>
      <p:ext uri="{BB962C8B-B14F-4D97-AF65-F5344CB8AC3E}">
        <p14:creationId xmlns:p14="http://schemas.microsoft.com/office/powerpoint/2010/main" val="950910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panose="05000000000000000000" pitchFamily="2" charset="2"/>
              </a:rPr>
              <a:t>About </a:t>
            </a:r>
            <a:r>
              <a:rPr lang="en-US" dirty="0" smtClean="0">
                <a:sym typeface="Wingdings" panose="05000000000000000000" pitchFamily="2" charset="2"/>
              </a:rPr>
              <a:t>the Breaches (Time)</a:t>
            </a:r>
            <a:endParaRPr lang="en-US" dirty="0"/>
          </a:p>
        </p:txBody>
      </p:sp>
      <p:pic>
        <p:nvPicPr>
          <p:cNvPr id="4" name="Picture 3"/>
          <p:cNvPicPr>
            <a:picLocks noChangeAspect="1"/>
          </p:cNvPicPr>
          <p:nvPr/>
        </p:nvPicPr>
        <p:blipFill>
          <a:blip r:embed="rId3"/>
          <a:stretch>
            <a:fillRect/>
          </a:stretch>
        </p:blipFill>
        <p:spPr>
          <a:xfrm>
            <a:off x="848497" y="1313504"/>
            <a:ext cx="6991242" cy="4526047"/>
          </a:xfrm>
          <a:prstGeom prst="rect">
            <a:avLst/>
          </a:prstGeom>
        </p:spPr>
      </p:pic>
    </p:spTree>
    <p:extLst>
      <p:ext uri="{BB962C8B-B14F-4D97-AF65-F5344CB8AC3E}">
        <p14:creationId xmlns:p14="http://schemas.microsoft.com/office/powerpoint/2010/main" val="1719087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Breach Costs vs. Sensitive Data</a:t>
            </a:r>
            <a:endParaRPr lang="en-US" dirty="0"/>
          </a:p>
        </p:txBody>
      </p:sp>
      <p:sp>
        <p:nvSpPr>
          <p:cNvPr id="4" name="Footer Placeholder 4"/>
          <p:cNvSpPr>
            <a:spLocks noGrp="1"/>
          </p:cNvSpPr>
          <p:nvPr>
            <p:ph type="ftr" sz="quarter" idx="4294967295"/>
          </p:nvPr>
        </p:nvSpPr>
        <p:spPr>
          <a:xfrm>
            <a:off x="0" y="6338888"/>
            <a:ext cx="3086100" cy="365125"/>
          </a:xfrm>
          <a:prstGeom prst="rect">
            <a:avLst/>
          </a:prstGeom>
        </p:spPr>
        <p:txBody>
          <a:bodyPr/>
          <a:lstStyle/>
          <a:p>
            <a:r>
              <a:rPr lang="en-US" smtClean="0"/>
              <a:t>© 2015 The SANS™ Institute – www.sans.org </a:t>
            </a:r>
            <a:endParaRPr lang="en-US" dirty="0" smtClean="0"/>
          </a:p>
        </p:txBody>
      </p:sp>
      <p:sp>
        <p:nvSpPr>
          <p:cNvPr id="5" name="Slide Number Placeholder 5"/>
          <p:cNvSpPr>
            <a:spLocks noGrp="1"/>
          </p:cNvSpPr>
          <p:nvPr>
            <p:ph type="sldNum" sz="quarter" idx="4294967295"/>
          </p:nvPr>
        </p:nvSpPr>
        <p:spPr>
          <a:xfrm>
            <a:off x="8556625" y="6356350"/>
            <a:ext cx="587375" cy="365125"/>
          </a:xfrm>
          <a:prstGeom prst="rect">
            <a:avLst/>
          </a:prstGeom>
        </p:spPr>
        <p:txBody>
          <a:bodyPr/>
          <a:lstStyle/>
          <a:p>
            <a:r>
              <a:rPr lang="en-US" dirty="0" smtClean="0"/>
              <a:t>23</a:t>
            </a:r>
            <a:endParaRPr lang="en-US" dirty="0"/>
          </a:p>
        </p:txBody>
      </p:sp>
      <p:graphicFrame>
        <p:nvGraphicFramePr>
          <p:cNvPr id="9" name="Chart 8"/>
          <p:cNvGraphicFramePr>
            <a:graphicFrameLocks/>
          </p:cNvGraphicFramePr>
          <p:nvPr>
            <p:extLst/>
          </p:nvPr>
        </p:nvGraphicFramePr>
        <p:xfrm>
          <a:off x="598714" y="1513114"/>
          <a:ext cx="6945086" cy="4201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950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27</a:t>
            </a:fld>
            <a:endParaRPr lang="en-US" dirty="0"/>
          </a:p>
        </p:txBody>
      </p:sp>
      <p:sp>
        <p:nvSpPr>
          <p:cNvPr id="3" name="Content Placeholder 2"/>
          <p:cNvSpPr>
            <a:spLocks noGrp="1"/>
          </p:cNvSpPr>
          <p:nvPr>
            <p:ph sz="quarter" idx="10"/>
          </p:nvPr>
        </p:nvSpPr>
        <p:spPr/>
        <p:txBody>
          <a:bodyPr/>
          <a:lstStyle/>
          <a:p>
            <a:r>
              <a:rPr lang="en-US" dirty="0" smtClean="0"/>
              <a:t>Associated Costs:</a:t>
            </a:r>
          </a:p>
          <a:p>
            <a:pPr marL="457200" indent="-457200">
              <a:buFont typeface="Arial" panose="020B0604020202020204" pitchFamily="34" charset="0"/>
              <a:buChar char="•"/>
            </a:pPr>
            <a:r>
              <a:rPr lang="en-US" dirty="0" smtClean="0"/>
              <a:t>Data recovery &amp; forensics services and tools</a:t>
            </a:r>
          </a:p>
          <a:p>
            <a:pPr marL="457200" indent="-457200">
              <a:buFont typeface="Arial" panose="020B0604020202020204" pitchFamily="34" charset="0"/>
              <a:buChar char="•"/>
            </a:pPr>
            <a:r>
              <a:rPr lang="en-US" dirty="0" smtClean="0"/>
              <a:t>Legal counsel</a:t>
            </a:r>
          </a:p>
          <a:p>
            <a:pPr marL="457200" indent="-457200">
              <a:buFont typeface="Arial" panose="020B0604020202020204" pitchFamily="34" charset="0"/>
              <a:buChar char="•"/>
            </a:pPr>
            <a:r>
              <a:rPr lang="en-US" dirty="0" smtClean="0"/>
              <a:t>Insurance</a:t>
            </a:r>
            <a:endParaRPr lang="en-US" dirty="0"/>
          </a:p>
        </p:txBody>
      </p:sp>
      <p:sp>
        <p:nvSpPr>
          <p:cNvPr id="4" name="Content Placeholder 3"/>
          <p:cNvSpPr>
            <a:spLocks noGrp="1"/>
          </p:cNvSpPr>
          <p:nvPr>
            <p:ph sz="quarter" idx="11"/>
          </p:nvPr>
        </p:nvSpPr>
        <p:spPr/>
        <p:txBody>
          <a:bodyPr>
            <a:normAutofit/>
          </a:bodyPr>
          <a:lstStyle/>
          <a:p>
            <a:r>
              <a:rPr lang="en-US" dirty="0" smtClean="0"/>
              <a:t>Investment:</a:t>
            </a:r>
          </a:p>
          <a:p>
            <a:pPr marL="457200" indent="-457200">
              <a:buFont typeface="Arial" panose="020B0604020202020204" pitchFamily="34" charset="0"/>
              <a:buChar char="•"/>
            </a:pPr>
            <a:r>
              <a:rPr lang="en-US" dirty="0" smtClean="0"/>
              <a:t>Administrative</a:t>
            </a:r>
          </a:p>
          <a:p>
            <a:pPr marL="457200" indent="-457200">
              <a:buFont typeface="Arial" panose="020B0604020202020204" pitchFamily="34" charset="0"/>
              <a:buChar char="•"/>
            </a:pPr>
            <a:r>
              <a:rPr lang="en-US" dirty="0" smtClean="0"/>
              <a:t>Technical</a:t>
            </a:r>
          </a:p>
          <a:p>
            <a:pPr marL="457200" indent="-457200">
              <a:buFont typeface="Arial" panose="020B0604020202020204" pitchFamily="34" charset="0"/>
              <a:buChar char="•"/>
            </a:pPr>
            <a:r>
              <a:rPr lang="en-US" dirty="0" smtClean="0"/>
              <a:t>Physical</a:t>
            </a:r>
          </a:p>
          <a:p>
            <a:pPr marL="457200" indent="-457200">
              <a:buFont typeface="Arial" panose="020B0604020202020204" pitchFamily="34" charset="0"/>
              <a:buChar char="•"/>
            </a:pPr>
            <a:r>
              <a:rPr lang="en-US" dirty="0" smtClean="0"/>
              <a:t>Managed services</a:t>
            </a:r>
          </a:p>
          <a:p>
            <a:pPr marL="457200" indent="-457200">
              <a:buFont typeface="Arial" panose="020B0604020202020204" pitchFamily="34" charset="0"/>
              <a:buChar char="•"/>
            </a:pPr>
            <a:r>
              <a:rPr lang="en-US" dirty="0" smtClean="0"/>
              <a:t>Staffing</a:t>
            </a:r>
          </a:p>
          <a:p>
            <a:pPr marL="457200" indent="-457200">
              <a:buFont typeface="Arial" panose="020B0604020202020204" pitchFamily="34" charset="0"/>
              <a:buChar char="•"/>
            </a:pPr>
            <a:endParaRPr lang="en-US" dirty="0"/>
          </a:p>
        </p:txBody>
      </p:sp>
      <p:sp>
        <p:nvSpPr>
          <p:cNvPr id="5" name="Title 4"/>
          <p:cNvSpPr>
            <a:spLocks noGrp="1"/>
          </p:cNvSpPr>
          <p:nvPr>
            <p:ph type="title"/>
          </p:nvPr>
        </p:nvSpPr>
        <p:spPr/>
        <p:txBody>
          <a:bodyPr>
            <a:normAutofit/>
          </a:bodyPr>
          <a:lstStyle/>
          <a:p>
            <a:r>
              <a:rPr lang="en-US" dirty="0" smtClean="0"/>
              <a:t>Post-Breach Factors Considered</a:t>
            </a:r>
            <a:endParaRPr lang="en-US" dirty="0"/>
          </a:p>
        </p:txBody>
      </p:sp>
    </p:spTree>
    <p:extLst>
      <p:ext uri="{BB962C8B-B14F-4D97-AF65-F5344CB8AC3E}">
        <p14:creationId xmlns:p14="http://schemas.microsoft.com/office/powerpoint/2010/main" val="1941456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28</a:t>
            </a:fld>
            <a:endParaRPr lang="en-US" dirty="0"/>
          </a:p>
        </p:txBody>
      </p:sp>
      <p:sp>
        <p:nvSpPr>
          <p:cNvPr id="3" name="Content Placeholder 2"/>
          <p:cNvSpPr>
            <a:spLocks noGrp="1"/>
          </p:cNvSpPr>
          <p:nvPr>
            <p:ph sz="quarter" idx="10"/>
          </p:nvPr>
        </p:nvSpPr>
        <p:spPr/>
        <p:txBody>
          <a:bodyPr/>
          <a:lstStyle/>
          <a:p>
            <a:r>
              <a:rPr lang="en-US" dirty="0" smtClean="0"/>
              <a:t>Customer Services:</a:t>
            </a:r>
          </a:p>
          <a:p>
            <a:pPr marL="457200" indent="-457200">
              <a:buFont typeface="Arial" panose="020B0604020202020204" pitchFamily="34" charset="0"/>
              <a:buChar char="•"/>
            </a:pPr>
            <a:r>
              <a:rPr lang="en-US" dirty="0" smtClean="0"/>
              <a:t>Notification</a:t>
            </a:r>
          </a:p>
          <a:p>
            <a:pPr marL="457200" indent="-457200">
              <a:buFont typeface="Arial" panose="020B0604020202020204" pitchFamily="34" charset="0"/>
              <a:buChar char="•"/>
            </a:pPr>
            <a:r>
              <a:rPr lang="en-US" dirty="0" smtClean="0"/>
              <a:t>Credit monitoring</a:t>
            </a:r>
          </a:p>
          <a:p>
            <a:pPr marL="457200" indent="-457200">
              <a:buFont typeface="Arial" panose="020B0604020202020204" pitchFamily="34" charset="0"/>
              <a:buChar char="•"/>
            </a:pPr>
            <a:r>
              <a:rPr lang="en-US" dirty="0" smtClean="0"/>
              <a:t>Information hotlines</a:t>
            </a:r>
          </a:p>
          <a:p>
            <a:pPr marL="457200" indent="-457200">
              <a:buFont typeface="Arial" panose="020B0604020202020204" pitchFamily="34" charset="0"/>
              <a:buChar char="•"/>
            </a:pPr>
            <a:r>
              <a:rPr lang="en-US" dirty="0" smtClean="0"/>
              <a:t>Credit card reissuance </a:t>
            </a:r>
            <a:endParaRPr lang="en-US" dirty="0"/>
          </a:p>
        </p:txBody>
      </p:sp>
      <p:sp>
        <p:nvSpPr>
          <p:cNvPr id="4" name="Content Placeholder 3"/>
          <p:cNvSpPr>
            <a:spLocks noGrp="1"/>
          </p:cNvSpPr>
          <p:nvPr>
            <p:ph sz="quarter" idx="11"/>
          </p:nvPr>
        </p:nvSpPr>
        <p:spPr>
          <a:xfrm>
            <a:off x="4572000" y="1449146"/>
            <a:ext cx="4029629" cy="4661707"/>
          </a:xfrm>
        </p:spPr>
        <p:txBody>
          <a:bodyPr>
            <a:normAutofit/>
          </a:bodyPr>
          <a:lstStyle/>
          <a:p>
            <a:r>
              <a:rPr lang="en-US" dirty="0" smtClean="0"/>
              <a:t>Brand &amp; Reputation:</a:t>
            </a:r>
          </a:p>
          <a:p>
            <a:pPr marL="457200" indent="-457200">
              <a:buFont typeface="Arial" panose="020B0604020202020204" pitchFamily="34" charset="0"/>
              <a:buChar char="•"/>
            </a:pPr>
            <a:r>
              <a:rPr lang="en-US" dirty="0" smtClean="0"/>
              <a:t>Drop in stock value</a:t>
            </a:r>
          </a:p>
          <a:p>
            <a:pPr marL="457200" indent="-457200">
              <a:buFont typeface="Arial" panose="020B0604020202020204" pitchFamily="34" charset="0"/>
              <a:buChar char="•"/>
            </a:pPr>
            <a:r>
              <a:rPr lang="en-US" dirty="0" smtClean="0"/>
              <a:t>Drop in revenue</a:t>
            </a:r>
          </a:p>
          <a:p>
            <a:pPr marL="457200" indent="-457200">
              <a:buFont typeface="Arial" panose="020B0604020202020204" pitchFamily="34" charset="0"/>
              <a:buChar char="•"/>
            </a:pPr>
            <a:r>
              <a:rPr lang="en-US" dirty="0" smtClean="0"/>
              <a:t>Drop in sales</a:t>
            </a:r>
          </a:p>
          <a:p>
            <a:pPr marL="457200" indent="-457200">
              <a:buFont typeface="Arial" panose="020B0604020202020204" pitchFamily="34" charset="0"/>
              <a:buChar char="•"/>
            </a:pPr>
            <a:r>
              <a:rPr lang="en-US" dirty="0" smtClean="0"/>
              <a:t>Customer churn</a:t>
            </a:r>
          </a:p>
          <a:p>
            <a:pPr marL="457200" indent="-457200">
              <a:buFont typeface="Arial" panose="020B0604020202020204" pitchFamily="34" charset="0"/>
              <a:buChar char="•"/>
            </a:pPr>
            <a:r>
              <a:rPr lang="en-US" dirty="0" smtClean="0"/>
              <a:t>Loss of brand</a:t>
            </a:r>
            <a:endParaRPr lang="en-US" dirty="0"/>
          </a:p>
          <a:p>
            <a:pPr marL="457200" indent="-457200">
              <a:buFont typeface="Arial" panose="020B0604020202020204" pitchFamily="34" charset="0"/>
              <a:buChar char="•"/>
            </a:pPr>
            <a:r>
              <a:rPr lang="en-US" dirty="0" smtClean="0"/>
              <a:t>Public relations</a:t>
            </a:r>
          </a:p>
          <a:p>
            <a:pPr marL="457200" indent="-457200">
              <a:buFont typeface="Arial" panose="020B0604020202020204" pitchFamily="34" charset="0"/>
              <a:buChar char="•"/>
            </a:pPr>
            <a:endParaRPr lang="en-US" dirty="0"/>
          </a:p>
        </p:txBody>
      </p:sp>
      <p:sp>
        <p:nvSpPr>
          <p:cNvPr id="5" name="Title 4"/>
          <p:cNvSpPr>
            <a:spLocks noGrp="1"/>
          </p:cNvSpPr>
          <p:nvPr>
            <p:ph type="title"/>
          </p:nvPr>
        </p:nvSpPr>
        <p:spPr/>
        <p:txBody>
          <a:bodyPr>
            <a:normAutofit fontScale="90000"/>
          </a:bodyPr>
          <a:lstStyle/>
          <a:p>
            <a:r>
              <a:rPr lang="en-US" dirty="0" smtClean="0"/>
              <a:t>Post-Breach Factors Considered (Cont.)</a:t>
            </a:r>
            <a:endParaRPr lang="en-US" dirty="0"/>
          </a:p>
        </p:txBody>
      </p:sp>
    </p:spTree>
    <p:extLst>
      <p:ext uri="{BB962C8B-B14F-4D97-AF65-F5344CB8AC3E}">
        <p14:creationId xmlns:p14="http://schemas.microsoft.com/office/powerpoint/2010/main" val="2871407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Post-Breach: Associated Costs</a:t>
            </a:r>
            <a:endParaRPr lang="en-US" dirty="0"/>
          </a:p>
        </p:txBody>
      </p:sp>
      <p:sp>
        <p:nvSpPr>
          <p:cNvPr id="3" name="Content Placeholder 2"/>
          <p:cNvSpPr>
            <a:spLocks noGrp="1"/>
          </p:cNvSpPr>
          <p:nvPr>
            <p:ph idx="1"/>
          </p:nvPr>
        </p:nvSpPr>
        <p:spPr>
          <a:xfrm>
            <a:off x="457200" y="1250830"/>
            <a:ext cx="8229600" cy="4869571"/>
          </a:xfrm>
        </p:spPr>
        <p:txBody>
          <a:bodyPr>
            <a:normAutofit/>
          </a:bodyPr>
          <a:lstStyle/>
          <a:p>
            <a:r>
              <a:rPr lang="en-US" dirty="0" smtClean="0"/>
              <a:t>Data recovery/forensics external consulting</a:t>
            </a:r>
          </a:p>
          <a:p>
            <a:pPr marL="457200" indent="-457200">
              <a:buFont typeface="Arial" panose="020B0604020202020204" pitchFamily="34" charset="0"/>
              <a:buChar char="•"/>
            </a:pPr>
            <a:r>
              <a:rPr lang="en-US" dirty="0" smtClean="0"/>
              <a:t>In-house resources only: 50%</a:t>
            </a:r>
          </a:p>
          <a:p>
            <a:pPr marL="457200" indent="-457200">
              <a:buFont typeface="Arial" panose="020B0604020202020204" pitchFamily="34" charset="0"/>
              <a:buChar char="•"/>
            </a:pPr>
            <a:r>
              <a:rPr lang="en-US" dirty="0" smtClean="0"/>
              <a:t>Augmented in-house: 46%</a:t>
            </a:r>
          </a:p>
          <a:p>
            <a:pPr marL="457200" indent="-457200">
              <a:buFont typeface="Arial" panose="020B0604020202020204" pitchFamily="34" charset="0"/>
              <a:buChar char="•"/>
            </a:pPr>
            <a:r>
              <a:rPr lang="en-US" dirty="0" smtClean="0"/>
              <a:t>Note: 58% acquired new tools</a:t>
            </a:r>
          </a:p>
          <a:p>
            <a:r>
              <a:rPr lang="en-US" dirty="0" smtClean="0"/>
              <a:t>Legal costs</a:t>
            </a:r>
          </a:p>
          <a:p>
            <a:pPr marL="457200" indent="-457200">
              <a:buFont typeface="Arial" panose="020B0604020202020204" pitchFamily="34" charset="0"/>
              <a:buChar char="•"/>
            </a:pPr>
            <a:r>
              <a:rPr lang="en-US" dirty="0" smtClean="0"/>
              <a:t>73% relied on internal counsel</a:t>
            </a:r>
          </a:p>
          <a:p>
            <a:pPr marL="457200" indent="-457200">
              <a:buFont typeface="Arial" panose="020B0604020202020204" pitchFamily="34" charset="0"/>
              <a:buChar char="•"/>
            </a:pPr>
            <a:r>
              <a:rPr lang="en-US" dirty="0" smtClean="0"/>
              <a:t>92</a:t>
            </a:r>
            <a:r>
              <a:rPr lang="en-US" dirty="0"/>
              <a:t>% </a:t>
            </a:r>
            <a:r>
              <a:rPr lang="en-US" dirty="0" smtClean="0"/>
              <a:t>had no legal or regulatory impact</a:t>
            </a:r>
          </a:p>
          <a:p>
            <a:r>
              <a:rPr lang="en-US" dirty="0" smtClean="0"/>
              <a:t>Being proactive pays!</a:t>
            </a:r>
          </a:p>
          <a:p>
            <a:endParaRPr lang="en-US" dirty="0" smtClean="0"/>
          </a:p>
        </p:txBody>
      </p:sp>
    </p:spTree>
    <p:extLst>
      <p:ext uri="{BB962C8B-B14F-4D97-AF65-F5344CB8AC3E}">
        <p14:creationId xmlns:p14="http://schemas.microsoft.com/office/powerpoint/2010/main" val="390558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But Now Here Comes 2016…. </a:t>
            </a:r>
            <a:endParaRPr lang="en-US" b="1" dirty="0"/>
          </a:p>
        </p:txBody>
      </p:sp>
      <p:sp>
        <p:nvSpPr>
          <p:cNvPr id="3" name="Content Placeholder 2"/>
          <p:cNvSpPr>
            <a:spLocks noGrp="1"/>
          </p:cNvSpPr>
          <p:nvPr>
            <p:ph idx="1"/>
          </p:nvPr>
        </p:nvSpPr>
        <p:spPr>
          <a:xfrm>
            <a:off x="467980" y="1250831"/>
            <a:ext cx="8229600" cy="4878808"/>
          </a:xfrm>
        </p:spPr>
        <p:txBody>
          <a:bodyPr>
            <a:normAutofit fontScale="92500" lnSpcReduction="20000"/>
          </a:bodyPr>
          <a:lstStyle/>
          <a:p>
            <a:pPr marL="457200" indent="-457200">
              <a:buFont typeface="Arial" panose="020B0604020202020204" pitchFamily="34" charset="0"/>
              <a:buChar char="•"/>
            </a:pPr>
            <a:r>
              <a:rPr lang="en-US" dirty="0" smtClean="0"/>
              <a:t>January</a:t>
            </a:r>
          </a:p>
          <a:p>
            <a:pPr marL="923544" lvl="1" indent="-457200">
              <a:buFont typeface="Arial" panose="020B0604020202020204" pitchFamily="34" charset="0"/>
              <a:buChar char="•"/>
            </a:pPr>
            <a:r>
              <a:rPr lang="en-US" dirty="0" err="1" smtClean="0"/>
              <a:t>FACC</a:t>
            </a:r>
            <a:r>
              <a:rPr lang="en-US" dirty="0" smtClean="0"/>
              <a:t> loses €</a:t>
            </a:r>
            <a:r>
              <a:rPr lang="en-US" dirty="0"/>
              <a:t>50 </a:t>
            </a:r>
            <a:r>
              <a:rPr lang="en-US" dirty="0" smtClean="0"/>
              <a:t>million (~ $54.5M) to hackers</a:t>
            </a:r>
          </a:p>
          <a:p>
            <a:pPr marL="457200" indent="-457200">
              <a:buFont typeface="Arial" panose="020B0604020202020204" pitchFamily="34" charset="0"/>
              <a:buChar char="•"/>
            </a:pPr>
            <a:r>
              <a:rPr lang="en-US" dirty="0" smtClean="0"/>
              <a:t>February</a:t>
            </a:r>
          </a:p>
          <a:p>
            <a:pPr marL="923544" lvl="1" indent="-457200">
              <a:buFont typeface="Arial" panose="020B0604020202020204" pitchFamily="34" charset="0"/>
              <a:buChar char="•"/>
            </a:pPr>
            <a:r>
              <a:rPr lang="en-US" dirty="0" smtClean="0"/>
              <a:t>University of Central Florida breach affects 63,000 </a:t>
            </a:r>
          </a:p>
          <a:p>
            <a:pPr marL="923544" lvl="1" indent="-457200">
              <a:buFont typeface="Arial" panose="020B0604020202020204" pitchFamily="34" charset="0"/>
              <a:buChar char="•"/>
            </a:pPr>
            <a:r>
              <a:rPr lang="en-US" dirty="0" smtClean="0"/>
              <a:t>US DOJ hacked, information on 10,000 DHS and 20,000 FBI employees released</a:t>
            </a:r>
          </a:p>
          <a:p>
            <a:pPr marL="923544" lvl="1" indent="-457200">
              <a:buFont typeface="Arial" panose="020B0604020202020204" pitchFamily="34" charset="0"/>
              <a:buChar char="•"/>
            </a:pPr>
            <a:r>
              <a:rPr lang="en-US" dirty="0" smtClean="0"/>
              <a:t>UC Berkley breach of financial data affects 80,000  </a:t>
            </a:r>
          </a:p>
          <a:p>
            <a:pPr marL="457200" indent="-457200">
              <a:buFont typeface="Arial" panose="020B0604020202020204" pitchFamily="34" charset="0"/>
              <a:buChar char="•"/>
            </a:pPr>
            <a:r>
              <a:rPr lang="en-US" dirty="0" smtClean="0"/>
              <a:t>March</a:t>
            </a:r>
          </a:p>
          <a:p>
            <a:pPr marL="923544" lvl="1" indent="-457200">
              <a:buFont typeface="Arial" panose="020B0604020202020204" pitchFamily="34" charset="0"/>
              <a:buChar char="•"/>
            </a:pPr>
            <a:r>
              <a:rPr lang="en-US" dirty="0" err="1" smtClean="0"/>
              <a:t>Snapchart</a:t>
            </a:r>
            <a:r>
              <a:rPr lang="en-US" dirty="0" smtClean="0"/>
              <a:t> employees phished </a:t>
            </a:r>
            <a:r>
              <a:rPr lang="en-US" dirty="0" smtClean="0">
                <a:sym typeface="Wingdings" panose="05000000000000000000" pitchFamily="2" charset="2"/>
              </a:rPr>
              <a:t> </a:t>
            </a:r>
            <a:r>
              <a:rPr lang="en-US" dirty="0" smtClean="0"/>
              <a:t>names, SSN, payroll</a:t>
            </a:r>
          </a:p>
          <a:p>
            <a:pPr marL="923544" lvl="1" indent="-457200">
              <a:buFont typeface="Arial" panose="020B0604020202020204" pitchFamily="34" charset="0"/>
              <a:buChar char="•"/>
            </a:pPr>
            <a:r>
              <a:rPr lang="en-US" dirty="0" smtClean="0"/>
              <a:t>Premier Healthcare breach affects 200,000 patients (stolen, unencrypted laptop)</a:t>
            </a:r>
          </a:p>
          <a:p>
            <a:pPr marL="923544" lvl="1" indent="-457200">
              <a:buFont typeface="Arial" panose="020B0604020202020204" pitchFamily="34" charset="0"/>
              <a:buChar char="•"/>
            </a:pPr>
            <a:r>
              <a:rPr lang="en-US" dirty="0" smtClean="0"/>
              <a:t>Hollywood Presbyterians suffers ransomware attack </a:t>
            </a:r>
            <a:endParaRPr lang="en-US" dirty="0"/>
          </a:p>
          <a:p>
            <a:pPr algn="r"/>
            <a:endParaRPr lang="en-US" dirty="0" smtClean="0"/>
          </a:p>
        </p:txBody>
      </p:sp>
      <p:sp>
        <p:nvSpPr>
          <p:cNvPr id="7" name="Slide Number Placeholder 6"/>
          <p:cNvSpPr>
            <a:spLocks noGrp="1"/>
          </p:cNvSpPr>
          <p:nvPr>
            <p:ph type="sldNum" sz="quarter" idx="4"/>
          </p:nvPr>
        </p:nvSpPr>
        <p:spPr/>
        <p:txBody>
          <a:bodyPr/>
          <a:lstStyle/>
          <a:p>
            <a:fld id="{A81085FB-1819-8447-A3A8-E9707BD3B05F}" type="slidenum">
              <a:rPr lang="en-US" smtClean="0"/>
              <a:pPr/>
              <a:t>3</a:t>
            </a:fld>
            <a:endParaRPr lang="en-US" dirty="0"/>
          </a:p>
        </p:txBody>
      </p:sp>
    </p:spTree>
    <p:extLst>
      <p:ext uri="{BB962C8B-B14F-4D97-AF65-F5344CB8AC3E}">
        <p14:creationId xmlns:p14="http://schemas.microsoft.com/office/powerpoint/2010/main" val="1688125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Post-Breach: Associated Costs</a:t>
            </a:r>
            <a:endParaRPr lang="en-US" dirty="0"/>
          </a:p>
        </p:txBody>
      </p:sp>
      <p:sp>
        <p:nvSpPr>
          <p:cNvPr id="8" name="Content Placeholder 7"/>
          <p:cNvSpPr>
            <a:spLocks noGrp="1"/>
          </p:cNvSpPr>
          <p:nvPr>
            <p:ph idx="1"/>
          </p:nvPr>
        </p:nvSpPr>
        <p:spPr>
          <a:xfrm>
            <a:off x="457200" y="1250830"/>
            <a:ext cx="8229600" cy="4869571"/>
          </a:xfrm>
        </p:spPr>
        <p:txBody>
          <a:bodyPr>
            <a:normAutofit/>
          </a:bodyPr>
          <a:lstStyle/>
          <a:p>
            <a:r>
              <a:rPr lang="en-US" sz="1800" b="1" dirty="0" smtClean="0"/>
              <a:t>About two-thirds of post-breach losses typically end up not covered by insurance.</a:t>
            </a:r>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1219892833"/>
              </p:ext>
            </p:extLst>
          </p:nvPr>
        </p:nvGraphicFramePr>
        <p:xfrm>
          <a:off x="-114300" y="1681919"/>
          <a:ext cx="9227457" cy="4633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3544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Breach: Investment</a:t>
            </a:r>
            <a:endParaRPr lang="en-US" dirty="0"/>
          </a:p>
        </p:txBody>
      </p:sp>
      <p:graphicFrame>
        <p:nvGraphicFramePr>
          <p:cNvPr id="5" name="Chart 4"/>
          <p:cNvGraphicFramePr>
            <a:graphicFrameLocks/>
          </p:cNvGraphicFramePr>
          <p:nvPr>
            <p:extLst/>
          </p:nvPr>
        </p:nvGraphicFramePr>
        <p:xfrm>
          <a:off x="528638" y="1100137"/>
          <a:ext cx="8086724" cy="4972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225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Post-Breach: Investment</a:t>
            </a:r>
            <a:endParaRPr lang="en-US" dirty="0"/>
          </a:p>
        </p:txBody>
      </p:sp>
      <p:pic>
        <p:nvPicPr>
          <p:cNvPr id="5" name="Picture 4"/>
          <p:cNvPicPr>
            <a:picLocks noChangeAspect="1"/>
          </p:cNvPicPr>
          <p:nvPr/>
        </p:nvPicPr>
        <p:blipFill>
          <a:blip r:embed="rId3"/>
          <a:stretch>
            <a:fillRect/>
          </a:stretch>
        </p:blipFill>
        <p:spPr>
          <a:xfrm>
            <a:off x="534691" y="1250831"/>
            <a:ext cx="4127925" cy="29865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71288083"/>
              </p:ext>
            </p:extLst>
          </p:nvPr>
        </p:nvGraphicFramePr>
        <p:xfrm>
          <a:off x="3020668" y="4056848"/>
          <a:ext cx="5465056" cy="2103120"/>
        </p:xfrm>
        <a:graphic>
          <a:graphicData uri="http://schemas.openxmlformats.org/drawingml/2006/table">
            <a:tbl>
              <a:tblPr firstRow="1" firstCol="1" bandRow="1">
                <a:tableStyleId>{5C22544A-7EE6-4342-B048-85BDC9FD1C3A}</a:tableStyleId>
              </a:tblPr>
              <a:tblGrid>
                <a:gridCol w="1105150"/>
                <a:gridCol w="1105150"/>
                <a:gridCol w="1015120"/>
                <a:gridCol w="1119818"/>
                <a:gridCol w="1119818"/>
              </a:tblGrid>
              <a:tr h="165100">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rowSpan="6">
                  <a:txBody>
                    <a:bodyPr/>
                    <a:lstStyle/>
                    <a:p>
                      <a:pPr marL="0" marR="0" algn="ctr">
                        <a:lnSpc>
                          <a:spcPct val="115000"/>
                        </a:lnSpc>
                        <a:spcBef>
                          <a:spcPts val="0"/>
                        </a:spcBef>
                        <a:spcAft>
                          <a:spcPts val="0"/>
                        </a:spcAft>
                      </a:pPr>
                      <a:r>
                        <a:rPr lang="en-US" sz="1000">
                          <a:effectLst/>
                        </a:rPr>
                        <a:t>Controls Acquired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nSpc>
                          <a:spcPct val="115000"/>
                        </a:lnSpc>
                        <a:spcBef>
                          <a:spcPts val="0"/>
                        </a:spcBef>
                        <a:spcAft>
                          <a:spcPts val="0"/>
                        </a:spcAft>
                      </a:pPr>
                      <a:r>
                        <a:rPr lang="en-US" sz="1000">
                          <a:effectLst/>
                        </a:rPr>
                        <a:t>Admin Policy Developed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&lt;$25,000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 to $10M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Training and Awareness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&lt;$25,000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 to $10M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Additional Staffing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 to $500K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 to $10M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Managed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$25K to $100K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&gt;$50M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Technical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&lt;$25K (15.4%)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$25K to $100K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 to $10M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Physical Controls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$25K to $100K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$500K to $10M (3.8%)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TextBox 6"/>
          <p:cNvSpPr txBox="1"/>
          <p:nvPr/>
        </p:nvSpPr>
        <p:spPr>
          <a:xfrm>
            <a:off x="5675870" y="3723503"/>
            <a:ext cx="1332160" cy="369332"/>
          </a:xfrm>
          <a:prstGeom prst="rect">
            <a:avLst/>
          </a:prstGeom>
          <a:noFill/>
        </p:spPr>
        <p:txBody>
          <a:bodyPr wrap="none" rtlCol="0">
            <a:spAutoFit/>
          </a:bodyPr>
          <a:lstStyle/>
          <a:p>
            <a:r>
              <a:rPr lang="en-US" b="1" dirty="0" smtClean="0"/>
              <a:t>Cost Ranges</a:t>
            </a:r>
            <a:endParaRPr lang="en-US" b="1" dirty="0"/>
          </a:p>
        </p:txBody>
      </p:sp>
    </p:spTree>
    <p:extLst>
      <p:ext uri="{BB962C8B-B14F-4D97-AF65-F5344CB8AC3E}">
        <p14:creationId xmlns:p14="http://schemas.microsoft.com/office/powerpoint/2010/main" val="2660379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Post-Breach: Customer Support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41676329"/>
              </p:ext>
            </p:extLst>
          </p:nvPr>
        </p:nvGraphicFramePr>
        <p:xfrm>
          <a:off x="624445" y="1697402"/>
          <a:ext cx="4616450" cy="1000125"/>
        </p:xfrm>
        <a:graphic>
          <a:graphicData uri="http://schemas.openxmlformats.org/drawingml/2006/table">
            <a:tbl>
              <a:tblPr firstRow="1" firstCol="1" bandRow="1">
                <a:tableStyleId>{5C22544A-7EE6-4342-B048-85BDC9FD1C3A}</a:tableStyleId>
              </a:tblPr>
              <a:tblGrid>
                <a:gridCol w="2825750"/>
                <a:gridCol w="1790700"/>
              </a:tblGrid>
              <a:tr h="200025">
                <a:tc>
                  <a:txBody>
                    <a:bodyPr/>
                    <a:lstStyle/>
                    <a:p>
                      <a:pPr marL="0" marR="0" algn="ctr">
                        <a:lnSpc>
                          <a:spcPct val="115000"/>
                        </a:lnSpc>
                        <a:spcBef>
                          <a:spcPts val="0"/>
                        </a:spcBef>
                        <a:spcAft>
                          <a:spcPts val="1000"/>
                        </a:spcAft>
                      </a:pPr>
                      <a:r>
                        <a:rPr lang="en-US" sz="1100">
                          <a:effectLst/>
                        </a:rPr>
                        <a:t>Cost 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00">
                          <a:effectLst/>
                        </a:rPr>
                        <a:t>Respondent Percentage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nSpc>
                          <a:spcPct val="115000"/>
                        </a:lnSpc>
                        <a:spcBef>
                          <a:spcPts val="0"/>
                        </a:spcBef>
                        <a:spcAft>
                          <a:spcPts val="1000"/>
                        </a:spcAft>
                      </a:pPr>
                      <a:r>
                        <a:rPr lang="en-US" sz="1100">
                          <a:effectLst/>
                        </a:rPr>
                        <a:t>Customer notification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nSpc>
                          <a:spcPct val="115000"/>
                        </a:lnSpc>
                        <a:spcBef>
                          <a:spcPts val="0"/>
                        </a:spcBef>
                        <a:spcAft>
                          <a:spcPts val="1000"/>
                        </a:spcAft>
                      </a:pPr>
                      <a:r>
                        <a:rPr lang="en-US" sz="1100">
                          <a:effectLst/>
                        </a:rPr>
                        <a:t>Credit monitoring subscriptions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nSpc>
                          <a:spcPct val="115000"/>
                        </a:lnSpc>
                        <a:spcBef>
                          <a:spcPts val="0"/>
                        </a:spcBef>
                        <a:spcAft>
                          <a:spcPts val="1000"/>
                        </a:spcAft>
                      </a:pPr>
                      <a:r>
                        <a:rPr lang="en-US" sz="1100">
                          <a:effectLst/>
                        </a:rPr>
                        <a:t>Information hotlines for customer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nSpc>
                          <a:spcPct val="115000"/>
                        </a:lnSpc>
                        <a:spcBef>
                          <a:spcPts val="0"/>
                        </a:spcBef>
                        <a:spcAft>
                          <a:spcPts val="1000"/>
                        </a:spcAft>
                      </a:pPr>
                      <a:r>
                        <a:rPr lang="en-US" sz="1100">
                          <a:effectLst/>
                        </a:rPr>
                        <a:t>Credit card reissuance fees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558543" y="1354909"/>
            <a:ext cx="4680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charset="0"/>
              </a:rPr>
              <a:t>Customer-Related Costs</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49559904"/>
              </p:ext>
            </p:extLst>
          </p:nvPr>
        </p:nvGraphicFramePr>
        <p:xfrm>
          <a:off x="3332438" y="2943195"/>
          <a:ext cx="5467514" cy="3154680"/>
        </p:xfrm>
        <a:graphic>
          <a:graphicData uri="http://schemas.openxmlformats.org/drawingml/2006/table">
            <a:tbl>
              <a:tblPr firstRow="1" firstCol="1" bandRow="1">
                <a:tableStyleId>{5C22544A-7EE6-4342-B048-85BDC9FD1C3A}</a:tableStyleId>
              </a:tblPr>
              <a:tblGrid>
                <a:gridCol w="1105744"/>
                <a:gridCol w="1105744"/>
                <a:gridCol w="1015200"/>
                <a:gridCol w="1120413"/>
                <a:gridCol w="1120413"/>
              </a:tblGrid>
              <a:tr h="152400">
                <a:tc>
                  <a:txBody>
                    <a:bodyPr/>
                    <a:lstStyle/>
                    <a:p>
                      <a:endParaRPr lang="en-US" sz="1000">
                        <a:effectLst/>
                        <a:latin typeface="Calibri" panose="020F0502020204030204" pitchFamily="34"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rowSpan="8">
                  <a:txBody>
                    <a:bodyPr/>
                    <a:lstStyle/>
                    <a:p>
                      <a:pPr marL="0" marR="0" algn="ctr">
                        <a:lnSpc>
                          <a:spcPct val="115000"/>
                        </a:lnSpc>
                        <a:spcBef>
                          <a:spcPts val="0"/>
                        </a:spcBef>
                        <a:spcAft>
                          <a:spcPts val="0"/>
                        </a:spcAft>
                      </a:pPr>
                      <a:r>
                        <a:rPr lang="en-US" sz="1000">
                          <a:effectLst/>
                        </a:rPr>
                        <a:t>Customer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nSpc>
                          <a:spcPct val="115000"/>
                        </a:lnSpc>
                        <a:spcBef>
                          <a:spcPts val="0"/>
                        </a:spcBef>
                        <a:spcAft>
                          <a:spcPts val="0"/>
                        </a:spcAft>
                      </a:pPr>
                      <a:r>
                        <a:rPr lang="en-US" sz="1000">
                          <a:effectLst/>
                        </a:rPr>
                        <a:t>Credit Card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&lt;$5,000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$1M to $10M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Credit Card Per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$11 to $29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&gt;$30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Information Hotline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&lt;$5,000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$25K to $100K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$10M to $50M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Information Hotline Per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$11 to $29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&gt;$30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Credit Monitoring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&lt;$5,000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$25K to $100K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$1M to $10M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Credit Monitoring Per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$11 to $29 (15.4%)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$11 to $29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&gt;$30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Customer Notification 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&lt;$5,000 (26.9%)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$5K to $25K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$10M to $50M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2400">
                <a:tc vMerge="1">
                  <a:txBody>
                    <a:bodyPr/>
                    <a:lstStyle/>
                    <a:p>
                      <a:endParaRPr lang="en-US"/>
                    </a:p>
                  </a:txBody>
                  <a:tcPr/>
                </a:tc>
                <a:tc>
                  <a:txBody>
                    <a:bodyPr/>
                    <a:lstStyle/>
                    <a:p>
                      <a:pPr marL="0" marR="0">
                        <a:lnSpc>
                          <a:spcPct val="115000"/>
                        </a:lnSpc>
                        <a:spcBef>
                          <a:spcPts val="0"/>
                        </a:spcBef>
                        <a:spcAft>
                          <a:spcPts val="0"/>
                        </a:spcAft>
                      </a:pPr>
                      <a:r>
                        <a:rPr lang="en-US" sz="1000">
                          <a:effectLst/>
                        </a:rPr>
                        <a:t>Customer Notification Per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None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&gt;$30 (11.5%)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Rectangle 1"/>
          <p:cNvSpPr>
            <a:spLocks noChangeArrowheads="1"/>
          </p:cNvSpPr>
          <p:nvPr/>
        </p:nvSpPr>
        <p:spPr bwMode="auto">
          <a:xfrm>
            <a:off x="5810165" y="2569991"/>
            <a:ext cx="310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charset="0"/>
              </a:rPr>
              <a:t>Cost Ranges</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5444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Post-Breach: Brand Reputation Damage</a:t>
            </a:r>
            <a:endParaRPr lang="en-US" dirty="0"/>
          </a:p>
        </p:txBody>
      </p:sp>
      <p:sp>
        <p:nvSpPr>
          <p:cNvPr id="4" name="TextBox 3"/>
          <p:cNvSpPr txBox="1"/>
          <p:nvPr/>
        </p:nvSpPr>
        <p:spPr>
          <a:xfrm>
            <a:off x="5090984" y="1482811"/>
            <a:ext cx="3212757" cy="2031325"/>
          </a:xfrm>
          <a:prstGeom prst="rect">
            <a:avLst/>
          </a:prstGeom>
          <a:noFill/>
        </p:spPr>
        <p:txBody>
          <a:bodyPr wrap="square" rtlCol="0">
            <a:spAutoFit/>
          </a:bodyPr>
          <a:lstStyle/>
          <a:p>
            <a:pPr algn="ctr"/>
            <a:r>
              <a:rPr lang="en-US" b="1" dirty="0" smtClean="0"/>
              <a:t>Three Key Factors</a:t>
            </a:r>
            <a:endParaRPr lang="en-US" dirty="0" smtClean="0"/>
          </a:p>
          <a:p>
            <a:pPr marL="285750" indent="-285750">
              <a:buFont typeface="Arial" panose="020B0604020202020204" pitchFamily="34" charset="0"/>
              <a:buChar char="•"/>
            </a:pPr>
            <a:r>
              <a:rPr lang="en-US" dirty="0" smtClean="0"/>
              <a:t>Amount </a:t>
            </a:r>
            <a:r>
              <a:rPr lang="en-US" dirty="0"/>
              <a:t>of information compromised</a:t>
            </a:r>
          </a:p>
          <a:p>
            <a:pPr marL="285750" indent="-285750">
              <a:buFont typeface="Arial" panose="020B0604020202020204" pitchFamily="34" charset="0"/>
              <a:buChar char="•"/>
            </a:pPr>
            <a:r>
              <a:rPr lang="en-US" dirty="0" smtClean="0"/>
              <a:t>Complexity </a:t>
            </a:r>
            <a:r>
              <a:rPr lang="en-US" dirty="0"/>
              <a:t>of that information</a:t>
            </a:r>
          </a:p>
          <a:p>
            <a:pPr marL="285750" indent="-285750">
              <a:buFont typeface="Arial" panose="020B0604020202020204" pitchFamily="34" charset="0"/>
              <a:buChar char="•"/>
            </a:pPr>
            <a:r>
              <a:rPr lang="en-US" dirty="0" smtClean="0"/>
              <a:t>Media </a:t>
            </a:r>
            <a:r>
              <a:rPr lang="en-US" dirty="0"/>
              <a:t>involvement (or the lack thereof)</a:t>
            </a:r>
          </a:p>
        </p:txBody>
      </p:sp>
      <p:pic>
        <p:nvPicPr>
          <p:cNvPr id="5" name="Picture 4"/>
          <p:cNvPicPr>
            <a:picLocks noChangeAspect="1"/>
          </p:cNvPicPr>
          <p:nvPr/>
        </p:nvPicPr>
        <p:blipFill>
          <a:blip r:embed="rId3"/>
          <a:stretch>
            <a:fillRect/>
          </a:stretch>
        </p:blipFill>
        <p:spPr>
          <a:xfrm>
            <a:off x="273700" y="1189181"/>
            <a:ext cx="4540791" cy="309449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57611104"/>
              </p:ext>
            </p:extLst>
          </p:nvPr>
        </p:nvGraphicFramePr>
        <p:xfrm>
          <a:off x="2778873" y="4119681"/>
          <a:ext cx="5907927" cy="1927860"/>
        </p:xfrm>
        <a:graphic>
          <a:graphicData uri="http://schemas.openxmlformats.org/drawingml/2006/table">
            <a:tbl>
              <a:tblPr firstRow="1" firstCol="1" bandRow="1">
                <a:tableStyleId>{5C22544A-7EE6-4342-B048-85BDC9FD1C3A}</a:tableStyleId>
              </a:tblPr>
              <a:tblGrid>
                <a:gridCol w="957465"/>
                <a:gridCol w="957465"/>
                <a:gridCol w="1290986"/>
                <a:gridCol w="1021492"/>
                <a:gridCol w="1680519"/>
              </a:tblGrid>
              <a:tr h="165100">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rowSpan="6">
                  <a:txBody>
                    <a:bodyPr/>
                    <a:lstStyle/>
                    <a:p>
                      <a:pPr marL="0" marR="0" algn="ctr">
                        <a:lnSpc>
                          <a:spcPct val="115000"/>
                        </a:lnSpc>
                        <a:spcBef>
                          <a:spcPts val="0"/>
                        </a:spcBef>
                        <a:spcAft>
                          <a:spcPts val="0"/>
                        </a:spcAft>
                      </a:pPr>
                      <a:r>
                        <a:rPr lang="en-US" sz="1000">
                          <a:effectLst/>
                        </a:rPr>
                        <a:t>Loss of Brand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nSpc>
                          <a:spcPct val="115000"/>
                        </a:lnSpc>
                        <a:spcBef>
                          <a:spcPts val="0"/>
                        </a:spcBef>
                        <a:spcAft>
                          <a:spcPts val="0"/>
                        </a:spcAft>
                      </a:pPr>
                      <a:r>
                        <a:rPr lang="en-US" sz="1000">
                          <a:effectLst/>
                        </a:rPr>
                        <a:t>Drop in stock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 to $500K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 to $500K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 o $1M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Drop in 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$5K to $25K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&gt;$50M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Drop in sales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$25K to $100K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 to $500K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&gt;$50M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Customer churn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$100K to $500K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$500K to $1M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$10M to $50M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PR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&lt;$5,000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$1M to $10M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5100">
                <a:tc vMerge="1">
                  <a:txBody>
                    <a:bodyPr/>
                    <a:lstStyle/>
                    <a:p>
                      <a:endParaRPr lang="en-US"/>
                    </a:p>
                  </a:txBody>
                  <a:tcPr/>
                </a:tc>
                <a:tc>
                  <a:txBody>
                    <a:bodyPr/>
                    <a:lstStyle/>
                    <a:p>
                      <a:pPr marL="0" marR="0">
                        <a:lnSpc>
                          <a:spcPct val="115000"/>
                        </a:lnSpc>
                        <a:spcBef>
                          <a:spcPts val="0"/>
                        </a:spcBef>
                        <a:spcAft>
                          <a:spcPts val="0"/>
                        </a:spcAft>
                      </a:pPr>
                      <a:r>
                        <a:rPr lang="en-US" sz="1000">
                          <a:effectLst/>
                        </a:rPr>
                        <a:t>Loss of Brand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&lt;$5,000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$10M to $50M (3.8%)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Rectangle 1"/>
          <p:cNvSpPr>
            <a:spLocks noChangeArrowheads="1"/>
          </p:cNvSpPr>
          <p:nvPr/>
        </p:nvSpPr>
        <p:spPr bwMode="auto">
          <a:xfrm>
            <a:off x="5373559" y="3746117"/>
            <a:ext cx="310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charset="0"/>
              </a:rPr>
              <a:t>Cost Ranges</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7507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Governance</a:t>
            </a:r>
            <a:endParaRPr lang="en-US" dirty="0"/>
          </a:p>
        </p:txBody>
      </p:sp>
      <p:sp>
        <p:nvSpPr>
          <p:cNvPr id="3" name="Content Placeholder 2"/>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Establish information classification policies</a:t>
            </a:r>
          </a:p>
          <a:p>
            <a:pPr marL="923544" lvl="1" indent="-457200">
              <a:buFont typeface="Arial" panose="020B0604020202020204" pitchFamily="34" charset="0"/>
              <a:buChar char="•"/>
            </a:pPr>
            <a:r>
              <a:rPr lang="en-US" dirty="0"/>
              <a:t>Assess risk</a:t>
            </a:r>
          </a:p>
          <a:p>
            <a:pPr marL="923544" lvl="1" indent="-457200">
              <a:buFont typeface="Arial" panose="020B0604020202020204" pitchFamily="34" charset="0"/>
              <a:buChar char="•"/>
            </a:pPr>
            <a:r>
              <a:rPr lang="en-US" dirty="0"/>
              <a:t>Classify your data and information</a:t>
            </a:r>
          </a:p>
          <a:p>
            <a:pPr marL="923544" lvl="1" indent="-457200">
              <a:buFont typeface="Arial" panose="020B0604020202020204" pitchFamily="34" charset="0"/>
              <a:buChar char="•"/>
            </a:pPr>
            <a:r>
              <a:rPr lang="en-US" dirty="0"/>
              <a:t>Implement protections accordingly! Establish </a:t>
            </a:r>
            <a:r>
              <a:rPr lang="en-US" dirty="0" smtClean="0"/>
              <a:t>information governance</a:t>
            </a:r>
          </a:p>
          <a:p>
            <a:pPr marL="923544" lvl="1" indent="-457200">
              <a:buFont typeface="Arial" panose="020B0604020202020204" pitchFamily="34" charset="0"/>
              <a:buChar char="•"/>
            </a:pPr>
            <a:r>
              <a:rPr lang="en-US" dirty="0" smtClean="0"/>
              <a:t>81% had a program in place – possible reason for success?</a:t>
            </a:r>
          </a:p>
          <a:p>
            <a:pPr marL="457200" indent="-457200">
              <a:buFont typeface="Arial" panose="020B0604020202020204" pitchFamily="34" charset="0"/>
              <a:buChar char="•"/>
            </a:pPr>
            <a:r>
              <a:rPr lang="en-US" dirty="0" smtClean="0"/>
              <a:t>Act information smart / shrink your information footprint</a:t>
            </a:r>
          </a:p>
          <a:p>
            <a:pPr marL="923544" lvl="1" indent="-457200">
              <a:buFont typeface="Arial" panose="020B0604020202020204" pitchFamily="34" charset="0"/>
              <a:buChar char="•"/>
            </a:pPr>
            <a:r>
              <a:rPr lang="en-US" dirty="0" smtClean="0"/>
              <a:t>Watch what you extract from your secure business systems and place in Office files</a:t>
            </a:r>
          </a:p>
          <a:p>
            <a:pPr marL="923544" lvl="1" indent="-457200">
              <a:buFont typeface="Arial" panose="020B0604020202020204" pitchFamily="34" charset="0"/>
              <a:buChar char="•"/>
            </a:pPr>
            <a:r>
              <a:rPr lang="en-US" dirty="0" smtClean="0"/>
              <a:t>Prevent employees from copying sensitive data from one spreadsheet to another, not realizing they included Social Security Numbers.</a:t>
            </a:r>
          </a:p>
          <a:p>
            <a:pPr marL="923544" lvl="1" indent="-457200">
              <a:buFont typeface="Arial" panose="020B0604020202020204" pitchFamily="34" charset="0"/>
              <a:buChar char="•"/>
            </a:pPr>
            <a:r>
              <a:rPr lang="en-US" dirty="0" smtClean="0"/>
              <a:t>Don’t </a:t>
            </a:r>
            <a:r>
              <a:rPr lang="en-US" dirty="0"/>
              <a:t>store 600 copies of the same data in multiple locations creating a larger footprint and a bigger target.</a:t>
            </a:r>
          </a:p>
          <a:p>
            <a:pPr marL="923544" lvl="1" indent="-457200">
              <a:buFont typeface="Arial" panose="020B0604020202020204" pitchFamily="34" charset="0"/>
              <a:buChar char="•"/>
            </a:pPr>
            <a:r>
              <a:rPr lang="en-US" dirty="0" smtClean="0"/>
              <a:t>Reduce </a:t>
            </a:r>
            <a:r>
              <a:rPr lang="en-US" dirty="0"/>
              <a:t>your cardholder data environment or at least the number of people who have access to it</a:t>
            </a:r>
            <a:r>
              <a:rPr lang="en-US" dirty="0" smtClean="0"/>
              <a:t>.</a:t>
            </a:r>
          </a:p>
          <a:p>
            <a:pPr marL="457200" indent="-457200">
              <a:buFont typeface="Arial" panose="020B0604020202020204" pitchFamily="34" charset="0"/>
              <a:buChar char="•"/>
            </a:pPr>
            <a:r>
              <a:rPr lang="en-US" dirty="0" smtClean="0"/>
              <a:t>Consider getting cyber-insured</a:t>
            </a:r>
          </a:p>
          <a:p>
            <a:pPr marL="457200" indent="-457200">
              <a:buFont typeface="Arial" panose="020B0604020202020204" pitchFamily="34" charset="0"/>
              <a:buChar char="•"/>
            </a:pPr>
            <a:r>
              <a:rPr lang="en-US" dirty="0" smtClean="0"/>
              <a:t>Be ready to act!</a:t>
            </a:r>
            <a:endParaRPr lang="en-US" dirty="0"/>
          </a:p>
        </p:txBody>
      </p:sp>
    </p:spTree>
    <p:extLst>
      <p:ext uri="{BB962C8B-B14F-4D97-AF65-F5344CB8AC3E}">
        <p14:creationId xmlns:p14="http://schemas.microsoft.com/office/powerpoint/2010/main" val="2523095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Post-Breach Action Plan Checklist</a:t>
            </a:r>
            <a:endParaRPr lang="en-US" dirty="0"/>
          </a:p>
        </p:txBody>
      </p:sp>
      <p:sp>
        <p:nvSpPr>
          <p:cNvPr id="3" name="Content Placeholder 2"/>
          <p:cNvSpPr>
            <a:spLocks noGrp="1"/>
          </p:cNvSpPr>
          <p:nvPr>
            <p:ph idx="1"/>
          </p:nvPr>
        </p:nvSpPr>
        <p:spPr/>
        <p:txBody>
          <a:bodyPr>
            <a:normAutofit fontScale="70000" lnSpcReduction="20000"/>
          </a:bodyPr>
          <a:lstStyle/>
          <a:p>
            <a:pPr marL="514350" lvl="0" indent="-514350">
              <a:buAutoNum type="arabicPeriod"/>
            </a:pPr>
            <a:r>
              <a:rPr lang="en-US" dirty="0" smtClean="0"/>
              <a:t>Catalog your organization’s </a:t>
            </a:r>
            <a:r>
              <a:rPr lang="en-US" dirty="0"/>
              <a:t>major business </a:t>
            </a:r>
            <a:r>
              <a:rPr lang="en-US" dirty="0" smtClean="0"/>
              <a:t>processes.</a:t>
            </a:r>
            <a:endParaRPr lang="en-US" dirty="0"/>
          </a:p>
          <a:p>
            <a:pPr marL="514350" indent="-514350">
              <a:buFont typeface="Arial" pitchFamily="34" charset="0"/>
              <a:buAutoNum type="arabicPeriod"/>
            </a:pPr>
            <a:r>
              <a:rPr lang="en-US" sz="3100" dirty="0" smtClean="0"/>
              <a:t>Identify which </a:t>
            </a:r>
            <a:r>
              <a:rPr lang="en-US" sz="3100" dirty="0"/>
              <a:t>processes handle critical or sensitive </a:t>
            </a:r>
            <a:r>
              <a:rPr lang="en-US" sz="3100" dirty="0" smtClean="0"/>
              <a:t>data.</a:t>
            </a:r>
            <a:endParaRPr lang="en-US" sz="3100" dirty="0"/>
          </a:p>
          <a:p>
            <a:pPr marL="514350" lvl="0" indent="-514350">
              <a:buFont typeface="Arial" pitchFamily="34" charset="0"/>
              <a:buAutoNum type="arabicPeriod"/>
            </a:pPr>
            <a:r>
              <a:rPr lang="en-US" dirty="0" smtClean="0"/>
              <a:t>Create </a:t>
            </a:r>
            <a:r>
              <a:rPr lang="en-US" dirty="0"/>
              <a:t>an access control system.</a:t>
            </a:r>
          </a:p>
          <a:p>
            <a:pPr marL="514350" lvl="0" indent="-514350">
              <a:buFont typeface="Arial" pitchFamily="34" charset="0"/>
              <a:buAutoNum type="arabicPeriod"/>
            </a:pPr>
            <a:r>
              <a:rPr lang="en-US" dirty="0" smtClean="0"/>
              <a:t>Identify </a:t>
            </a:r>
            <a:r>
              <a:rPr lang="en-US" dirty="0"/>
              <a:t>what assets hold or carry that data.</a:t>
            </a:r>
          </a:p>
          <a:p>
            <a:pPr marL="514350" lvl="0" indent="-514350">
              <a:buFont typeface="Arial" pitchFamily="34" charset="0"/>
              <a:buAutoNum type="arabicPeriod"/>
            </a:pPr>
            <a:r>
              <a:rPr lang="en-US" dirty="0" smtClean="0"/>
              <a:t>Determine </a:t>
            </a:r>
            <a:r>
              <a:rPr lang="en-US" dirty="0"/>
              <a:t>what data threat actors would want to steal.</a:t>
            </a:r>
          </a:p>
          <a:p>
            <a:pPr marL="514350" lvl="0" indent="-514350">
              <a:buFont typeface="Arial" pitchFamily="34" charset="0"/>
              <a:buAutoNum type="arabicPeriod"/>
            </a:pPr>
            <a:r>
              <a:rPr lang="en-US" dirty="0" smtClean="0"/>
              <a:t>Determine </a:t>
            </a:r>
            <a:r>
              <a:rPr lang="en-US" dirty="0"/>
              <a:t>what would be disrupted or cease to occur if those important or sensitive assets were compromised.</a:t>
            </a:r>
          </a:p>
          <a:p>
            <a:pPr marL="514350" lvl="0" indent="-514350">
              <a:buFont typeface="Arial" pitchFamily="34" charset="0"/>
              <a:buAutoNum type="arabicPeriod"/>
            </a:pPr>
            <a:r>
              <a:rPr lang="en-US" dirty="0" smtClean="0"/>
              <a:t>Develop </a:t>
            </a:r>
            <a:r>
              <a:rPr lang="en-US" dirty="0"/>
              <a:t>realistic </a:t>
            </a:r>
            <a:r>
              <a:rPr lang="en-US" dirty="0" smtClean="0"/>
              <a:t>scenarios:</a:t>
            </a:r>
          </a:p>
          <a:p>
            <a:pPr marL="980694" lvl="1" indent="-514350"/>
            <a:r>
              <a:rPr lang="en-US" dirty="0" smtClean="0"/>
              <a:t>Identify </a:t>
            </a:r>
            <a:r>
              <a:rPr lang="en-US" dirty="0"/>
              <a:t>obvious elements that can lead to financial </a:t>
            </a:r>
            <a:r>
              <a:rPr lang="en-US" dirty="0" smtClean="0"/>
              <a:t>loss.</a:t>
            </a:r>
          </a:p>
          <a:p>
            <a:pPr marL="980694" lvl="1" indent="-514350"/>
            <a:r>
              <a:rPr lang="en-US" dirty="0" smtClean="0"/>
              <a:t>Identify </a:t>
            </a:r>
            <a:r>
              <a:rPr lang="en-US" dirty="0"/>
              <a:t>possible chain </a:t>
            </a:r>
            <a:r>
              <a:rPr lang="en-US" dirty="0" smtClean="0"/>
              <a:t>reactions that </a:t>
            </a:r>
            <a:r>
              <a:rPr lang="en-US" dirty="0"/>
              <a:t>can lead to even greater loss.</a:t>
            </a:r>
          </a:p>
          <a:p>
            <a:pPr marL="514350" lvl="0" indent="-514350">
              <a:buFont typeface="Arial" pitchFamily="34" charset="0"/>
              <a:buAutoNum type="arabicPeriod"/>
            </a:pPr>
            <a:r>
              <a:rPr lang="en-US" dirty="0" smtClean="0"/>
              <a:t>Calculate </a:t>
            </a:r>
            <a:r>
              <a:rPr lang="en-US" dirty="0"/>
              <a:t>the potential loss of the systems or breach of </a:t>
            </a:r>
            <a:r>
              <a:rPr lang="en-US" dirty="0" smtClean="0"/>
              <a:t>data using these scenarios.</a:t>
            </a:r>
            <a:endParaRPr lang="en-US" dirty="0"/>
          </a:p>
          <a:p>
            <a:endParaRPr lang="en-US" dirty="0"/>
          </a:p>
          <a:p>
            <a:pPr algn="r"/>
            <a:r>
              <a:rPr lang="en-US" sz="4000" b="1" dirty="0" smtClean="0"/>
              <a:t>Now develop your post-breach plan!</a:t>
            </a:r>
          </a:p>
        </p:txBody>
      </p:sp>
    </p:spTree>
    <p:extLst>
      <p:ext uri="{BB962C8B-B14F-4D97-AF65-F5344CB8AC3E}">
        <p14:creationId xmlns:p14="http://schemas.microsoft.com/office/powerpoint/2010/main" val="92546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Looking Ahead (2016…)</a:t>
            </a:r>
            <a:endParaRPr lang="en-US" dirty="0"/>
          </a:p>
        </p:txBody>
      </p:sp>
      <p:sp>
        <p:nvSpPr>
          <p:cNvPr id="2" name="Slide Number Placeholder 1"/>
          <p:cNvSpPr>
            <a:spLocks noGrp="1"/>
          </p:cNvSpPr>
          <p:nvPr>
            <p:ph type="sldNum" sz="quarter" idx="4294967295"/>
          </p:nvPr>
        </p:nvSpPr>
        <p:spPr>
          <a:xfrm>
            <a:off x="8286750" y="6607175"/>
            <a:ext cx="857250" cy="257175"/>
          </a:xfrm>
        </p:spPr>
        <p:txBody>
          <a:bodyPr/>
          <a:lstStyle/>
          <a:p>
            <a:fld id="{A81085FB-1819-8447-A3A8-E9707BD3B05F}" type="slidenum">
              <a:rPr lang="en-US" smtClean="0"/>
              <a:pPr/>
              <a:t>37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26107785"/>
              </p:ext>
            </p:extLst>
          </p:nvPr>
        </p:nvGraphicFramePr>
        <p:xfrm>
          <a:off x="376516" y="1164630"/>
          <a:ext cx="8113363" cy="5052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3815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a:t>
            </a:r>
            <a:r>
              <a:rPr lang="en-US" dirty="0"/>
              <a:t>How—Getting </a:t>
            </a:r>
            <a:r>
              <a:rPr lang="en-US" dirty="0" smtClean="0"/>
              <a:t>the Budget You Need</a:t>
            </a:r>
            <a:endParaRPr lang="en-US" dirty="0"/>
          </a:p>
        </p:txBody>
      </p:sp>
      <p:sp>
        <p:nvSpPr>
          <p:cNvPr id="6" name="Content Placeholder 5"/>
          <p:cNvSpPr>
            <a:spLocks noGrp="1"/>
          </p:cNvSpPr>
          <p:nvPr>
            <p:ph idx="4294967295"/>
          </p:nvPr>
        </p:nvSpPr>
        <p:spPr>
          <a:xfrm>
            <a:off x="457200" y="1481138"/>
            <a:ext cx="8474075" cy="4660900"/>
          </a:xfrm>
        </p:spPr>
        <p:txBody>
          <a:bodyPr>
            <a:normAutofit fontScale="70000" lnSpcReduction="20000"/>
          </a:bodyPr>
          <a:lstStyle/>
          <a:p>
            <a:r>
              <a:rPr lang="en-US" b="1" dirty="0" smtClean="0"/>
              <a:t>Justification Methods:</a:t>
            </a:r>
          </a:p>
          <a:p>
            <a:pPr marL="457200" indent="-457200" fontAlgn="b">
              <a:buFont typeface="Arial" panose="020B0604020202020204" pitchFamily="34" charset="0"/>
              <a:buChar char="•"/>
            </a:pPr>
            <a:r>
              <a:rPr lang="en-US" dirty="0" smtClean="0"/>
              <a:t>Comply </a:t>
            </a:r>
            <a:r>
              <a:rPr lang="en-US" dirty="0"/>
              <a:t>with regulatory </a:t>
            </a:r>
            <a:r>
              <a:rPr lang="en-US" dirty="0" smtClean="0"/>
              <a:t>requirements			79.8</a:t>
            </a:r>
            <a:r>
              <a:rPr lang="en-US" dirty="0"/>
              <a:t>%</a:t>
            </a:r>
          </a:p>
          <a:p>
            <a:pPr marL="457200" indent="-457200" fontAlgn="b">
              <a:buFont typeface="Arial" panose="020B0604020202020204" pitchFamily="34" charset="0"/>
              <a:buChar char="•"/>
            </a:pPr>
            <a:r>
              <a:rPr lang="en-US" dirty="0"/>
              <a:t>Align with business </a:t>
            </a:r>
            <a:r>
              <a:rPr lang="en-US" dirty="0" smtClean="0"/>
              <a:t>objectives, reflect </a:t>
            </a:r>
            <a:r>
              <a:rPr lang="en-US" dirty="0"/>
              <a:t>security as </a:t>
            </a:r>
            <a:r>
              <a:rPr lang="en-US" dirty="0" smtClean="0"/>
              <a:t>“enabler”	78.1</a:t>
            </a:r>
            <a:r>
              <a:rPr lang="en-US" dirty="0"/>
              <a:t>%</a:t>
            </a:r>
          </a:p>
          <a:p>
            <a:pPr marL="457200" indent="-457200" fontAlgn="b">
              <a:buFont typeface="Arial" panose="020B0604020202020204" pitchFamily="34" charset="0"/>
              <a:buChar char="•"/>
            </a:pPr>
            <a:r>
              <a:rPr lang="en-US" dirty="0"/>
              <a:t>Reduce events, incidents, and </a:t>
            </a:r>
            <a:r>
              <a:rPr lang="en-US" dirty="0" smtClean="0"/>
              <a:t>breaches</a:t>
            </a:r>
            <a:r>
              <a:rPr lang="en-US" dirty="0"/>
              <a:t>	</a:t>
            </a:r>
            <a:r>
              <a:rPr lang="en-US" dirty="0" smtClean="0"/>
              <a:t>		72.8</a:t>
            </a:r>
            <a:r>
              <a:rPr lang="en-US" dirty="0"/>
              <a:t>%</a:t>
            </a:r>
          </a:p>
          <a:p>
            <a:pPr marL="457200" indent="-457200" fontAlgn="b">
              <a:buFont typeface="Arial" panose="020B0604020202020204" pitchFamily="34" charset="0"/>
              <a:buChar char="•"/>
            </a:pPr>
            <a:r>
              <a:rPr lang="en-US" dirty="0"/>
              <a:t>Improve risk </a:t>
            </a:r>
            <a:r>
              <a:rPr lang="en-US" dirty="0" smtClean="0"/>
              <a:t>profile						64.0</a:t>
            </a:r>
            <a:r>
              <a:rPr lang="en-US" dirty="0"/>
              <a:t>%</a:t>
            </a:r>
          </a:p>
          <a:p>
            <a:pPr marL="457200" indent="-457200" fontAlgn="b">
              <a:buFont typeface="Arial" panose="020B0604020202020204" pitchFamily="34" charset="0"/>
              <a:buChar char="•"/>
            </a:pPr>
            <a:r>
              <a:rPr lang="en-US" dirty="0"/>
              <a:t>Correlate with actual threats encountered on the </a:t>
            </a:r>
            <a:r>
              <a:rPr lang="en-US" dirty="0" smtClean="0"/>
              <a:t>network	64.0</a:t>
            </a:r>
            <a:r>
              <a:rPr lang="en-US" dirty="0"/>
              <a:t>%</a:t>
            </a:r>
          </a:p>
          <a:p>
            <a:pPr marL="457200" indent="-457200" fontAlgn="b">
              <a:buFont typeface="Arial" panose="020B0604020202020204" pitchFamily="34" charset="0"/>
              <a:buChar char="•"/>
            </a:pPr>
            <a:r>
              <a:rPr lang="en-US" dirty="0"/>
              <a:t>Measure/track improvements </a:t>
            </a:r>
            <a:r>
              <a:rPr lang="en-US" dirty="0" smtClean="0"/>
              <a:t>(response</a:t>
            </a:r>
            <a:r>
              <a:rPr lang="en-US" dirty="0"/>
              <a:t>, attack </a:t>
            </a:r>
            <a:r>
              <a:rPr lang="en-US" dirty="0" smtClean="0"/>
              <a:t>surface) 	</a:t>
            </a:r>
            <a:r>
              <a:rPr lang="en-US" dirty="0"/>
              <a:t>56.1%</a:t>
            </a:r>
          </a:p>
          <a:p>
            <a:pPr marL="457200" indent="-457200" fontAlgn="b">
              <a:buFont typeface="Arial" panose="020B0604020202020204" pitchFamily="34" charset="0"/>
              <a:buChar char="•"/>
            </a:pPr>
            <a:r>
              <a:rPr lang="en-US" dirty="0" smtClean="0"/>
              <a:t>Reduce </a:t>
            </a:r>
            <a:r>
              <a:rPr lang="en-US" dirty="0"/>
              <a:t>staffing costs through IT </a:t>
            </a:r>
            <a:r>
              <a:rPr lang="en-US" dirty="0" smtClean="0"/>
              <a:t>spending			39.5</a:t>
            </a:r>
            <a:r>
              <a:rPr lang="en-US" dirty="0"/>
              <a:t>%</a:t>
            </a:r>
          </a:p>
          <a:p>
            <a:pPr marL="457200" indent="-457200" fontAlgn="b">
              <a:buFont typeface="Arial" panose="020B0604020202020204" pitchFamily="34" charset="0"/>
              <a:buChar char="•"/>
            </a:pPr>
            <a:r>
              <a:rPr lang="en-US" dirty="0"/>
              <a:t>Maintain risk profile for optimal cyber insurance </a:t>
            </a:r>
            <a:r>
              <a:rPr lang="en-US" dirty="0" smtClean="0"/>
              <a:t>rates	36.8%</a:t>
            </a:r>
            <a:endParaRPr lang="en-US" dirty="0"/>
          </a:p>
        </p:txBody>
      </p:sp>
      <p:sp>
        <p:nvSpPr>
          <p:cNvPr id="2" name="Slide Number Placeholder 1"/>
          <p:cNvSpPr>
            <a:spLocks noGrp="1"/>
          </p:cNvSpPr>
          <p:nvPr>
            <p:ph type="sldNum" sz="quarter" idx="4294967295"/>
          </p:nvPr>
        </p:nvSpPr>
        <p:spPr>
          <a:xfrm>
            <a:off x="8286750" y="6607175"/>
            <a:ext cx="857250" cy="257175"/>
          </a:xfrm>
        </p:spPr>
        <p:txBody>
          <a:bodyPr/>
          <a:lstStyle/>
          <a:p>
            <a:fld id="{A81085FB-1819-8447-A3A8-E9707BD3B05F}" type="slidenum">
              <a:rPr lang="en-US" smtClean="0"/>
              <a:pPr/>
              <a:t>38</a:t>
            </a:fld>
            <a:endParaRPr lang="en-US" dirty="0"/>
          </a:p>
        </p:txBody>
      </p:sp>
      <p:sp>
        <p:nvSpPr>
          <p:cNvPr id="7" name="Rectangle 6"/>
          <p:cNvSpPr/>
          <p:nvPr/>
        </p:nvSpPr>
        <p:spPr>
          <a:xfrm>
            <a:off x="2226278" y="5112041"/>
            <a:ext cx="6471302" cy="923330"/>
          </a:xfrm>
          <a:prstGeom prst="rect">
            <a:avLst/>
          </a:prstGeom>
        </p:spPr>
        <p:txBody>
          <a:bodyPr wrap="square">
            <a:spAutoFit/>
          </a:bodyPr>
          <a:lstStyle/>
          <a:p>
            <a:r>
              <a:rPr lang="en-US" i="1" dirty="0"/>
              <a:t>“Have proper, strategic, forward-thinking plans.” </a:t>
            </a:r>
          </a:p>
          <a:p>
            <a:r>
              <a:rPr lang="en-US" i="1" dirty="0"/>
              <a:t>“Think out long-term solutions never [just] short-term ones.” </a:t>
            </a:r>
            <a:endParaRPr lang="en-US" i="1" dirty="0" smtClean="0"/>
          </a:p>
          <a:p>
            <a:pPr algn="r"/>
            <a:r>
              <a:rPr lang="en-US" dirty="0" smtClean="0"/>
              <a:t>—Survey responses</a:t>
            </a:r>
            <a:endParaRPr lang="en-US" dirty="0"/>
          </a:p>
        </p:txBody>
      </p:sp>
    </p:spTree>
    <p:extLst>
      <p:ext uri="{BB962C8B-B14F-4D97-AF65-F5344CB8AC3E}">
        <p14:creationId xmlns:p14="http://schemas.microsoft.com/office/powerpoint/2010/main" val="1589931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How—Impediments </a:t>
            </a:r>
            <a:endParaRPr lang="en-US" dirty="0"/>
          </a:p>
        </p:txBody>
      </p:sp>
      <p:sp>
        <p:nvSpPr>
          <p:cNvPr id="2" name="Slide Number Placeholder 1"/>
          <p:cNvSpPr>
            <a:spLocks noGrp="1"/>
          </p:cNvSpPr>
          <p:nvPr>
            <p:ph type="sldNum" sz="quarter" idx="4294967295"/>
          </p:nvPr>
        </p:nvSpPr>
        <p:spPr>
          <a:xfrm>
            <a:off x="8286750" y="6607175"/>
            <a:ext cx="857250" cy="257175"/>
          </a:xfrm>
        </p:spPr>
        <p:txBody>
          <a:bodyPr/>
          <a:lstStyle/>
          <a:p>
            <a:fld id="{A81085FB-1819-8447-A3A8-E9707BD3B05F}" type="slidenum">
              <a:rPr lang="en-US" smtClean="0"/>
              <a:pPr/>
              <a:t>39</a:t>
            </a:fld>
            <a:endParaRPr lang="en-US" dirty="0"/>
          </a:p>
        </p:txBody>
      </p:sp>
      <p:pic>
        <p:nvPicPr>
          <p:cNvPr id="5" name="Content Placeholder 4"/>
          <p:cNvPicPr>
            <a:picLocks noGrp="1" noChangeAspect="1"/>
          </p:cNvPicPr>
          <p:nvPr>
            <p:ph idx="4294967295"/>
          </p:nvPr>
        </p:nvPicPr>
        <p:blipFill>
          <a:blip r:embed="rId3"/>
          <a:stretch>
            <a:fillRect/>
          </a:stretch>
        </p:blipFill>
        <p:spPr>
          <a:xfrm>
            <a:off x="914400" y="1250830"/>
            <a:ext cx="6935788" cy="4219575"/>
          </a:xfrm>
          <a:prstGeom prst="rect">
            <a:avLst/>
          </a:prstGeom>
          <a:ln>
            <a:noFill/>
          </a:ln>
        </p:spPr>
      </p:pic>
      <p:sp>
        <p:nvSpPr>
          <p:cNvPr id="4" name="Rectangle 3"/>
          <p:cNvSpPr/>
          <p:nvPr/>
        </p:nvSpPr>
        <p:spPr>
          <a:xfrm>
            <a:off x="2967317" y="5632171"/>
            <a:ext cx="5979459" cy="369332"/>
          </a:xfrm>
          <a:prstGeom prst="rect">
            <a:avLst/>
          </a:prstGeom>
        </p:spPr>
        <p:txBody>
          <a:bodyPr wrap="square">
            <a:spAutoFit/>
          </a:bodyPr>
          <a:lstStyle/>
          <a:p>
            <a:r>
              <a:rPr lang="en-US" dirty="0" smtClean="0">
                <a:solidFill>
                  <a:srgbClr val="231F20"/>
                </a:solidFill>
                <a:latin typeface="MyriadPro-Regular"/>
              </a:rPr>
              <a:t>Over 54% develop budget/spending profile centrally</a:t>
            </a:r>
            <a:endParaRPr lang="en-US" dirty="0"/>
          </a:p>
        </p:txBody>
      </p:sp>
    </p:spTree>
    <p:extLst>
      <p:ext uri="{BB962C8B-B14F-4D97-AF65-F5344CB8AC3E}">
        <p14:creationId xmlns:p14="http://schemas.microsoft.com/office/powerpoint/2010/main" val="559195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a:t>
            </a:fld>
            <a:endParaRPr lang="en-US" dirty="0"/>
          </a:p>
        </p:txBody>
      </p:sp>
      <p:sp>
        <p:nvSpPr>
          <p:cNvPr id="3" name="Title 2"/>
          <p:cNvSpPr>
            <a:spLocks noGrp="1"/>
          </p:cNvSpPr>
          <p:nvPr>
            <p:ph type="title"/>
          </p:nvPr>
        </p:nvSpPr>
        <p:spPr/>
        <p:txBody>
          <a:bodyPr/>
          <a:lstStyle/>
          <a:p>
            <a:r>
              <a:rPr lang="en-US" dirty="0" smtClean="0"/>
              <a:t>The Problem Statement</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Keep information safe = implement security</a:t>
            </a:r>
          </a:p>
          <a:p>
            <a:pPr marL="457200" indent="-457200">
              <a:buFont typeface="Arial" panose="020B0604020202020204" pitchFamily="34" charset="0"/>
              <a:buChar char="•"/>
            </a:pPr>
            <a:r>
              <a:rPr lang="en-US" dirty="0" smtClean="0"/>
              <a:t>Implement security = ∑ Resources </a:t>
            </a:r>
          </a:p>
          <a:p>
            <a:pPr lvl="2" indent="0">
              <a:buNone/>
            </a:pPr>
            <a:r>
              <a:rPr lang="en-US" sz="2800" dirty="0" smtClean="0"/>
              <a:t>Resources (staff) </a:t>
            </a:r>
          </a:p>
          <a:p>
            <a:pPr lvl="2" indent="0">
              <a:buNone/>
            </a:pPr>
            <a:r>
              <a:rPr lang="en-US" sz="2800" dirty="0" smtClean="0"/>
              <a:t>Process (policies and procedures)  </a:t>
            </a:r>
          </a:p>
          <a:p>
            <a:pPr lvl="2" indent="0">
              <a:buNone/>
            </a:pPr>
            <a:r>
              <a:rPr lang="en-US" sz="2800" dirty="0" smtClean="0"/>
              <a:t>Technology (tools) </a:t>
            </a:r>
          </a:p>
          <a:p>
            <a:pPr lvl="2" indent="0">
              <a:buNone/>
            </a:pPr>
            <a:r>
              <a:rPr lang="en-US" sz="2800" dirty="0" smtClean="0"/>
              <a:t>Project Management + Plans</a:t>
            </a:r>
          </a:p>
          <a:p>
            <a:pPr marL="457200" indent="-457200">
              <a:buFont typeface="Arial" panose="020B0604020202020204" pitchFamily="34" charset="0"/>
              <a:buChar char="•"/>
            </a:pPr>
            <a:r>
              <a:rPr lang="en-US" dirty="0"/>
              <a:t>∑ </a:t>
            </a:r>
            <a:r>
              <a:rPr lang="en-US" dirty="0" smtClean="0"/>
              <a:t>Resources = Investment</a:t>
            </a:r>
          </a:p>
          <a:p>
            <a:pPr marL="457200" indent="-457200">
              <a:buFont typeface="Arial" panose="020B0604020202020204" pitchFamily="34" charset="0"/>
              <a:buChar char="•"/>
            </a:pPr>
            <a:r>
              <a:rPr lang="en-US" dirty="0" smtClean="0"/>
              <a:t>Investment = </a:t>
            </a:r>
            <a:endParaRPr lang="en-US" dirty="0"/>
          </a:p>
        </p:txBody>
      </p:sp>
      <p:sp>
        <p:nvSpPr>
          <p:cNvPr id="5" name="Rectangle 4"/>
          <p:cNvSpPr/>
          <p:nvPr/>
        </p:nvSpPr>
        <p:spPr>
          <a:xfrm>
            <a:off x="3225382" y="5158879"/>
            <a:ext cx="524855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Spending Money!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ouble Brace 5"/>
          <p:cNvSpPr/>
          <p:nvPr/>
        </p:nvSpPr>
        <p:spPr>
          <a:xfrm>
            <a:off x="964720" y="2746962"/>
            <a:ext cx="5899544" cy="1853852"/>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6975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How—Impediments </a:t>
            </a:r>
            <a:endParaRPr lang="en-US" dirty="0"/>
          </a:p>
        </p:txBody>
      </p:sp>
      <p:sp>
        <p:nvSpPr>
          <p:cNvPr id="2" name="Slide Number Placeholder 1"/>
          <p:cNvSpPr>
            <a:spLocks noGrp="1"/>
          </p:cNvSpPr>
          <p:nvPr>
            <p:ph type="sldNum" sz="quarter" idx="4294967295"/>
          </p:nvPr>
        </p:nvSpPr>
        <p:spPr>
          <a:xfrm>
            <a:off x="8286750" y="6607175"/>
            <a:ext cx="857250" cy="257175"/>
          </a:xfrm>
        </p:spPr>
        <p:txBody>
          <a:bodyPr/>
          <a:lstStyle/>
          <a:p>
            <a:fld id="{A81085FB-1819-8447-A3A8-E9707BD3B05F}" type="slidenum">
              <a:rPr lang="en-US" smtClean="0"/>
              <a:pPr/>
              <a:t>40</a:t>
            </a:fld>
            <a:endParaRPr lang="en-US" dirty="0"/>
          </a:p>
        </p:txBody>
      </p:sp>
      <p:sp>
        <p:nvSpPr>
          <p:cNvPr id="7" name="Rectangle 6"/>
          <p:cNvSpPr/>
          <p:nvPr/>
        </p:nvSpPr>
        <p:spPr>
          <a:xfrm>
            <a:off x="1803721" y="4659448"/>
            <a:ext cx="6893859" cy="1200329"/>
          </a:xfrm>
          <a:prstGeom prst="rect">
            <a:avLst/>
          </a:prstGeom>
        </p:spPr>
        <p:txBody>
          <a:bodyPr wrap="square">
            <a:spAutoFit/>
          </a:bodyPr>
          <a:lstStyle/>
          <a:p>
            <a:r>
              <a:rPr lang="en-US" i="1" dirty="0"/>
              <a:t>It’s hard to leverage the differences in “what is important” when you’re sitting in the IT meeting space, versus the executive board room and operations offices</a:t>
            </a:r>
            <a:r>
              <a:rPr lang="en-US" i="1" dirty="0" smtClean="0"/>
              <a:t>.</a:t>
            </a:r>
          </a:p>
          <a:p>
            <a:pPr algn="r"/>
            <a:r>
              <a:rPr lang="en-US" dirty="0" smtClean="0"/>
              <a:t>—</a:t>
            </a:r>
            <a:r>
              <a:rPr lang="en-US" dirty="0"/>
              <a:t>Survey Respondent</a:t>
            </a:r>
          </a:p>
        </p:txBody>
      </p:sp>
      <p:sp>
        <p:nvSpPr>
          <p:cNvPr id="8" name="TextBox 7"/>
          <p:cNvSpPr txBox="1"/>
          <p:nvPr/>
        </p:nvSpPr>
        <p:spPr>
          <a:xfrm>
            <a:off x="548229" y="1454204"/>
            <a:ext cx="8138571" cy="2831544"/>
          </a:xfrm>
          <a:prstGeom prst="rect">
            <a:avLst/>
          </a:prstGeom>
          <a:noFill/>
        </p:spPr>
        <p:txBody>
          <a:bodyPr wrap="square" rtlCol="0">
            <a:spAutoFit/>
          </a:bodyPr>
          <a:lstStyle/>
          <a:p>
            <a:r>
              <a:rPr lang="en-US" sz="3200" dirty="0" smtClean="0"/>
              <a:t>This leads to issues such as:</a:t>
            </a:r>
          </a:p>
          <a:p>
            <a:pPr marL="742950" lvl="1" indent="-285750">
              <a:buFont typeface="Arial" panose="020B0604020202020204" pitchFamily="34" charset="0"/>
              <a:buChar char="•"/>
            </a:pPr>
            <a:r>
              <a:rPr lang="en-US" sz="3200" dirty="0" smtClean="0"/>
              <a:t>Lack </a:t>
            </a:r>
            <a:r>
              <a:rPr lang="en-US" sz="3200" dirty="0"/>
              <a:t>of visibility into security $$</a:t>
            </a:r>
          </a:p>
          <a:p>
            <a:pPr marL="742950" lvl="1" indent="-285750">
              <a:buFont typeface="Arial" panose="020B0604020202020204" pitchFamily="34" charset="0"/>
              <a:buChar char="•"/>
            </a:pPr>
            <a:r>
              <a:rPr lang="en-US" sz="3200" dirty="0"/>
              <a:t>Not clearly tied to business objectives</a:t>
            </a:r>
          </a:p>
          <a:p>
            <a:pPr marL="742950" lvl="1" indent="-285750">
              <a:buFont typeface="Arial" panose="020B0604020202020204" pitchFamily="34" charset="0"/>
              <a:buChar char="•"/>
            </a:pPr>
            <a:r>
              <a:rPr lang="en-US" sz="3200" dirty="0"/>
              <a:t>Unclear reporting and approval structure</a:t>
            </a:r>
          </a:p>
          <a:p>
            <a:pPr marL="742950" lvl="1" indent="-285750">
              <a:buFont typeface="Arial" panose="020B0604020202020204" pitchFamily="34" charset="0"/>
              <a:buChar char="•"/>
            </a:pPr>
            <a:r>
              <a:rPr lang="en-US" sz="3200" dirty="0"/>
              <a:t>Lack of benchmarks and metrics</a:t>
            </a:r>
          </a:p>
          <a:p>
            <a:endParaRPr lang="en-US" dirty="0"/>
          </a:p>
        </p:txBody>
      </p:sp>
    </p:spTree>
    <p:extLst>
      <p:ext uri="{BB962C8B-B14F-4D97-AF65-F5344CB8AC3E}">
        <p14:creationId xmlns:p14="http://schemas.microsoft.com/office/powerpoint/2010/main" val="515359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So, </a:t>
            </a:r>
            <a:r>
              <a:rPr lang="en-US" dirty="0" smtClean="0"/>
              <a:t>Here’s the Challenge….</a:t>
            </a:r>
            <a:endParaRPr lang="en-US" dirty="0"/>
          </a:p>
        </p:txBody>
      </p:sp>
      <p:sp>
        <p:nvSpPr>
          <p:cNvPr id="2" name="Slide Number Placeholder 1"/>
          <p:cNvSpPr>
            <a:spLocks noGrp="1"/>
          </p:cNvSpPr>
          <p:nvPr>
            <p:ph type="sldNum" sz="quarter" idx="4294967295"/>
          </p:nvPr>
        </p:nvSpPr>
        <p:spPr>
          <a:xfrm>
            <a:off x="8286750" y="6607175"/>
            <a:ext cx="857250" cy="257175"/>
          </a:xfrm>
        </p:spPr>
        <p:txBody>
          <a:bodyPr/>
          <a:lstStyle/>
          <a:p>
            <a:fld id="{A81085FB-1819-8447-A3A8-E9707BD3B05F}" type="slidenum">
              <a:rPr lang="en-US" smtClean="0"/>
              <a:pPr/>
              <a:t>41</a:t>
            </a:fld>
            <a:endParaRPr lang="en-US" dirty="0"/>
          </a:p>
        </p:txBody>
      </p:sp>
      <p:sp>
        <p:nvSpPr>
          <p:cNvPr id="4" name="Content Placeholder 3"/>
          <p:cNvSpPr>
            <a:spLocks noGrp="1"/>
          </p:cNvSpPr>
          <p:nvPr>
            <p:ph idx="4294967295"/>
          </p:nvPr>
        </p:nvSpPr>
        <p:spPr>
          <a:xfrm>
            <a:off x="457200" y="1250830"/>
            <a:ext cx="8229600" cy="4660900"/>
          </a:xfrm>
        </p:spPr>
        <p:txBody>
          <a:bodyPr>
            <a:normAutofit fontScale="92500" lnSpcReduction="20000"/>
          </a:bodyPr>
          <a:lstStyle/>
          <a:p>
            <a:pPr indent="-457200" defTabSz="914400">
              <a:buFont typeface="Wingdings" panose="05000000000000000000" pitchFamily="2" charset="2"/>
              <a:buChar char="ü"/>
            </a:pPr>
            <a:r>
              <a:rPr lang="en-US" sz="3200" dirty="0">
                <a:solidFill>
                  <a:schemeClr val="tx1"/>
                </a:solidFill>
                <a:latin typeface="+mn-lt"/>
                <a:ea typeface="+mn-ea"/>
                <a:cs typeface="+mn-cs"/>
              </a:rPr>
              <a:t>Know the budgeting and cost tracking processes in your organization from long-range strategic planning to short-range operational needs.</a:t>
            </a:r>
          </a:p>
          <a:p>
            <a:pPr indent="-457200" defTabSz="914400">
              <a:buFont typeface="Wingdings" panose="05000000000000000000" pitchFamily="2" charset="2"/>
              <a:buChar char="ü"/>
            </a:pPr>
            <a:r>
              <a:rPr lang="en-US" sz="3200" dirty="0">
                <a:solidFill>
                  <a:schemeClr val="tx1"/>
                </a:solidFill>
                <a:latin typeface="+mn-lt"/>
                <a:ea typeface="+mn-ea"/>
                <a:cs typeface="+mn-cs"/>
              </a:rPr>
              <a:t>Know your organization’s business cycles.</a:t>
            </a:r>
          </a:p>
          <a:p>
            <a:pPr indent="-457200" defTabSz="914400">
              <a:buFont typeface="Wingdings" panose="05000000000000000000" pitchFamily="2" charset="2"/>
              <a:buChar char="ü"/>
            </a:pPr>
            <a:r>
              <a:rPr lang="en-US" sz="3200" dirty="0">
                <a:solidFill>
                  <a:schemeClr val="tx1"/>
                </a:solidFill>
                <a:latin typeface="+mn-lt"/>
                <a:ea typeface="+mn-ea"/>
                <a:cs typeface="+mn-cs"/>
              </a:rPr>
              <a:t>Be able to prove the relationship between dollars spent and benefits achieved.</a:t>
            </a:r>
          </a:p>
          <a:p>
            <a:pPr indent="-457200" defTabSz="914400">
              <a:buFont typeface="Wingdings" panose="05000000000000000000" pitchFamily="2" charset="2"/>
              <a:buChar char="ü"/>
            </a:pPr>
            <a:r>
              <a:rPr lang="en-US" sz="3200" dirty="0">
                <a:solidFill>
                  <a:schemeClr val="tx1"/>
                </a:solidFill>
                <a:latin typeface="+mn-lt"/>
                <a:ea typeface="+mn-ea"/>
                <a:cs typeface="+mn-cs"/>
              </a:rPr>
              <a:t>Establish methods and metrics to visibly answer those key questions of who, what, why, where and how security spending supports your business objectives</a:t>
            </a:r>
            <a:r>
              <a:rPr lang="en-US" sz="3200" dirty="0" smtClean="0">
                <a:solidFill>
                  <a:schemeClr val="tx1"/>
                </a:solidFill>
                <a:latin typeface="+mn-lt"/>
                <a:ea typeface="+mn-ea"/>
                <a:cs typeface="+mn-cs"/>
              </a:rPr>
              <a:t>.</a:t>
            </a:r>
          </a:p>
          <a:p>
            <a:pPr algn="r" defTabSz="914400"/>
            <a:r>
              <a:rPr lang="en-US" sz="3200" b="1" dirty="0" smtClean="0">
                <a:solidFill>
                  <a:schemeClr val="tx1"/>
                </a:solidFill>
                <a:latin typeface="+mn-lt"/>
                <a:ea typeface="+mn-ea"/>
                <a:cs typeface="+mn-cs"/>
              </a:rPr>
              <a:t>With the goal of creating an actionable plan….</a:t>
            </a:r>
            <a:endParaRPr lang="en-US" sz="3200" b="1" dirty="0">
              <a:solidFill>
                <a:schemeClr val="tx1"/>
              </a:solidFill>
              <a:latin typeface="+mn-lt"/>
              <a:ea typeface="+mn-ea"/>
              <a:cs typeface="+mn-cs"/>
            </a:endParaRPr>
          </a:p>
          <a:p>
            <a:pPr marL="457200" indent="-457200">
              <a:buFont typeface="Arial" panose="020B0604020202020204" pitchFamily="34" charset="0"/>
              <a:buChar char="•"/>
            </a:pPr>
            <a:endParaRPr lang="en-US" b="1" dirty="0"/>
          </a:p>
        </p:txBody>
      </p:sp>
    </p:spTree>
    <p:extLst>
      <p:ext uri="{BB962C8B-B14F-4D97-AF65-F5344CB8AC3E}">
        <p14:creationId xmlns:p14="http://schemas.microsoft.com/office/powerpoint/2010/main" val="666349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Schematic for Actionable Plan</a:t>
            </a:r>
            <a:endParaRPr lang="en-US" dirty="0"/>
          </a:p>
        </p:txBody>
      </p:sp>
      <p:graphicFrame>
        <p:nvGraphicFramePr>
          <p:cNvPr id="3" name="Diagram 2"/>
          <p:cNvGraphicFramePr/>
          <p:nvPr>
            <p:extLst>
              <p:ext uri="{D42A27DB-BD31-4B8C-83A1-F6EECF244321}">
                <p14:modId xmlns:p14="http://schemas.microsoft.com/office/powerpoint/2010/main" val="3632989013"/>
              </p:ext>
            </p:extLst>
          </p:nvPr>
        </p:nvGraphicFramePr>
        <p:xfrm>
          <a:off x="822036" y="1154545"/>
          <a:ext cx="7823200" cy="4627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357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Step One: Strategize</a:t>
            </a:r>
            <a:endParaRPr lang="en-US" dirty="0"/>
          </a:p>
        </p:txBody>
      </p:sp>
      <p:sp>
        <p:nvSpPr>
          <p:cNvPr id="3" name="Content Placeholder 2"/>
          <p:cNvSpPr>
            <a:spLocks noGrp="1"/>
          </p:cNvSpPr>
          <p:nvPr>
            <p:ph idx="1"/>
          </p:nvPr>
        </p:nvSpPr>
        <p:spPr>
          <a:xfrm>
            <a:off x="457200" y="1250830"/>
            <a:ext cx="8229600" cy="4869571"/>
          </a:xfrm>
        </p:spPr>
        <p:txBody>
          <a:bodyPr>
            <a:noAutofit/>
          </a:bodyPr>
          <a:lstStyle/>
          <a:p>
            <a:pPr marL="276606" indent="-285750">
              <a:lnSpc>
                <a:spcPct val="90000"/>
              </a:lnSpc>
              <a:spcBef>
                <a:spcPct val="0"/>
              </a:spcBef>
              <a:spcAft>
                <a:spcPct val="35000"/>
              </a:spcAft>
              <a:buFont typeface="Arial" panose="020B0604020202020204" pitchFamily="34" charset="0"/>
              <a:buChar char="•"/>
            </a:pPr>
            <a:r>
              <a:rPr lang="en-US" sz="3600" b="1" dirty="0" smtClean="0">
                <a:cs typeface="+mn-cs"/>
              </a:rPr>
              <a:t>Events:</a:t>
            </a:r>
          </a:p>
          <a:p>
            <a:pPr marL="1079881" lvl="2" indent="-285750">
              <a:lnSpc>
                <a:spcPct val="90000"/>
              </a:lnSpc>
              <a:spcBef>
                <a:spcPct val="0"/>
              </a:spcBef>
              <a:spcAft>
                <a:spcPct val="35000"/>
              </a:spcAft>
              <a:buFont typeface="Arial" panose="020B0604020202020204" pitchFamily="34" charset="0"/>
              <a:buChar char="•"/>
            </a:pPr>
            <a:r>
              <a:rPr lang="en-US" dirty="0" smtClean="0">
                <a:cs typeface="+mn-cs"/>
              </a:rPr>
              <a:t>Establish </a:t>
            </a:r>
            <a:r>
              <a:rPr lang="en-US" dirty="0">
                <a:cs typeface="+mn-cs"/>
              </a:rPr>
              <a:t>long term security </a:t>
            </a:r>
            <a:r>
              <a:rPr lang="en-US" dirty="0" smtClean="0">
                <a:cs typeface="+mn-cs"/>
              </a:rPr>
              <a:t>goals/objectives</a:t>
            </a:r>
            <a:endParaRPr lang="en-US" dirty="0">
              <a:cs typeface="+mn-cs"/>
            </a:endParaRPr>
          </a:p>
          <a:p>
            <a:pPr marL="1079881" lvl="2" indent="-285750">
              <a:lnSpc>
                <a:spcPct val="90000"/>
              </a:lnSpc>
              <a:spcBef>
                <a:spcPct val="0"/>
              </a:spcBef>
              <a:spcAft>
                <a:spcPct val="35000"/>
              </a:spcAft>
              <a:buFont typeface="Arial" panose="020B0604020202020204" pitchFamily="34" charset="0"/>
              <a:buChar char="•"/>
            </a:pPr>
            <a:r>
              <a:rPr lang="en-US" dirty="0">
                <a:cs typeface="+mn-cs"/>
              </a:rPr>
              <a:t>Communicate value proposition to stakeholders (management)</a:t>
            </a:r>
          </a:p>
          <a:p>
            <a:pPr marL="1079881" lvl="2" indent="-285750">
              <a:lnSpc>
                <a:spcPct val="90000"/>
              </a:lnSpc>
              <a:spcBef>
                <a:spcPct val="0"/>
              </a:spcBef>
              <a:spcAft>
                <a:spcPct val="35000"/>
              </a:spcAft>
              <a:buFont typeface="Arial" panose="020B0604020202020204" pitchFamily="34" charset="0"/>
              <a:buChar char="•"/>
            </a:pPr>
            <a:r>
              <a:rPr lang="en-US" dirty="0">
                <a:cs typeface="+mn-cs"/>
              </a:rPr>
              <a:t>Identify barriers and enablers</a:t>
            </a:r>
          </a:p>
          <a:p>
            <a:pPr marL="1079881" lvl="2" indent="-285750">
              <a:lnSpc>
                <a:spcPct val="90000"/>
              </a:lnSpc>
              <a:spcBef>
                <a:spcPct val="0"/>
              </a:spcBef>
              <a:spcAft>
                <a:spcPct val="35000"/>
              </a:spcAft>
              <a:buFont typeface="Arial" panose="020B0604020202020204" pitchFamily="34" charset="0"/>
              <a:buChar char="•"/>
            </a:pPr>
            <a:r>
              <a:rPr lang="en-US" dirty="0">
                <a:cs typeface="+mn-cs"/>
              </a:rPr>
              <a:t>Establish </a:t>
            </a:r>
            <a:r>
              <a:rPr lang="en-US" dirty="0" smtClean="0">
                <a:cs typeface="+mn-cs"/>
              </a:rPr>
              <a:t>security touchpoints (</a:t>
            </a:r>
            <a:r>
              <a:rPr lang="en-US" dirty="0">
                <a:cs typeface="+mn-cs"/>
              </a:rPr>
              <a:t>IT, compliance, </a:t>
            </a:r>
            <a:r>
              <a:rPr lang="en-US" dirty="0" smtClean="0">
                <a:cs typeface="+mn-cs"/>
              </a:rPr>
              <a:t>business)</a:t>
            </a:r>
            <a:endParaRPr lang="en-US" dirty="0">
              <a:cs typeface="+mn-cs"/>
            </a:endParaRPr>
          </a:p>
          <a:p>
            <a:pPr marL="1079881" lvl="2" indent="-285750">
              <a:lnSpc>
                <a:spcPct val="90000"/>
              </a:lnSpc>
              <a:spcBef>
                <a:spcPct val="0"/>
              </a:spcBef>
              <a:spcAft>
                <a:spcPct val="35000"/>
              </a:spcAft>
              <a:buFont typeface="Arial" panose="020B0604020202020204" pitchFamily="34" charset="0"/>
              <a:buChar char="•"/>
            </a:pPr>
            <a:r>
              <a:rPr lang="en-US" dirty="0">
                <a:cs typeface="+mn-cs"/>
              </a:rPr>
              <a:t>Identify key areas of risks and potential threats, cost tracking metrics</a:t>
            </a:r>
          </a:p>
          <a:p>
            <a:pPr marL="276606" indent="-285750">
              <a:lnSpc>
                <a:spcPct val="90000"/>
              </a:lnSpc>
              <a:spcBef>
                <a:spcPct val="0"/>
              </a:spcBef>
              <a:spcAft>
                <a:spcPct val="35000"/>
              </a:spcAft>
              <a:buFont typeface="Arial" panose="020B0604020202020204" pitchFamily="34" charset="0"/>
              <a:buChar char="•"/>
            </a:pPr>
            <a:r>
              <a:rPr lang="en-US" sz="3600" b="1" dirty="0" smtClean="0">
                <a:cs typeface="+mn-cs"/>
              </a:rPr>
              <a:t>Outcomes: </a:t>
            </a:r>
            <a:r>
              <a:rPr lang="en-US" sz="3600" dirty="0">
                <a:cs typeface="+mn-cs"/>
              </a:rPr>
              <a:t>Long Term </a:t>
            </a:r>
            <a:r>
              <a:rPr lang="en-US" sz="3600" dirty="0" smtClean="0">
                <a:cs typeface="+mn-cs"/>
              </a:rPr>
              <a:t>Roadmap, Strategic Security Budget</a:t>
            </a:r>
            <a:endParaRPr lang="en-US" sz="3600" dirty="0">
              <a:cs typeface="+mn-cs"/>
            </a:endParaRPr>
          </a:p>
        </p:txBody>
      </p:sp>
    </p:spTree>
    <p:extLst>
      <p:ext uri="{BB962C8B-B14F-4D97-AF65-F5344CB8AC3E}">
        <p14:creationId xmlns:p14="http://schemas.microsoft.com/office/powerpoint/2010/main" val="3728365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44</a:t>
            </a:fld>
            <a:endParaRPr lang="en-US" dirty="0"/>
          </a:p>
        </p:txBody>
      </p:sp>
      <p:sp>
        <p:nvSpPr>
          <p:cNvPr id="3" name="Title 2"/>
          <p:cNvSpPr>
            <a:spLocks noGrp="1"/>
          </p:cNvSpPr>
          <p:nvPr>
            <p:ph type="title"/>
          </p:nvPr>
        </p:nvSpPr>
        <p:spPr/>
        <p:txBody>
          <a:bodyPr>
            <a:normAutofit/>
          </a:bodyPr>
          <a:lstStyle/>
          <a:p>
            <a:r>
              <a:rPr lang="en-US" dirty="0" smtClean="0"/>
              <a:t>Advice: Strategize</a:t>
            </a:r>
            <a:endParaRPr lang="en-US" dirty="0"/>
          </a:p>
        </p:txBody>
      </p:sp>
      <p:sp>
        <p:nvSpPr>
          <p:cNvPr id="4" name="Content Placeholder 3"/>
          <p:cNvSpPr>
            <a:spLocks noGrp="1"/>
          </p:cNvSpPr>
          <p:nvPr>
            <p:ph idx="1"/>
          </p:nvPr>
        </p:nvSpPr>
        <p:spPr/>
        <p:txBody>
          <a:bodyPr>
            <a:noAutofit/>
          </a:bodyPr>
          <a:lstStyle/>
          <a:p>
            <a:pPr marL="333756" indent="-342900">
              <a:lnSpc>
                <a:spcPct val="90000"/>
              </a:lnSpc>
              <a:spcBef>
                <a:spcPct val="0"/>
              </a:spcBef>
              <a:spcAft>
                <a:spcPct val="35000"/>
              </a:spcAft>
              <a:buFont typeface="Arial" panose="020B0604020202020204" pitchFamily="34" charset="0"/>
              <a:buChar char="•"/>
            </a:pPr>
            <a:r>
              <a:rPr lang="en-US" sz="2400" dirty="0">
                <a:cs typeface="+mn-cs"/>
              </a:rPr>
              <a:t>Have proper, strategic, forward-thinking plans.</a:t>
            </a:r>
          </a:p>
          <a:p>
            <a:pPr marL="333756" indent="-342900">
              <a:lnSpc>
                <a:spcPct val="90000"/>
              </a:lnSpc>
              <a:spcBef>
                <a:spcPct val="0"/>
              </a:spcBef>
              <a:spcAft>
                <a:spcPct val="35000"/>
              </a:spcAft>
              <a:buFont typeface="Arial" panose="020B0604020202020204" pitchFamily="34" charset="0"/>
              <a:buChar char="•"/>
            </a:pPr>
            <a:r>
              <a:rPr lang="en-US" sz="2400" dirty="0">
                <a:cs typeface="+mn-cs"/>
              </a:rPr>
              <a:t>Think out long term solutions never [just] short term ones</a:t>
            </a:r>
            <a:r>
              <a:rPr lang="en-US" sz="2400" dirty="0" smtClean="0">
                <a:cs typeface="+mn-cs"/>
              </a:rPr>
              <a:t>.</a:t>
            </a:r>
          </a:p>
          <a:p>
            <a:pPr marL="333756" indent="-342900">
              <a:lnSpc>
                <a:spcPct val="90000"/>
              </a:lnSpc>
              <a:spcBef>
                <a:spcPct val="0"/>
              </a:spcBef>
              <a:spcAft>
                <a:spcPct val="35000"/>
              </a:spcAft>
              <a:buFont typeface="Arial" panose="020B0604020202020204" pitchFamily="34" charset="0"/>
              <a:buChar char="•"/>
            </a:pPr>
            <a:r>
              <a:rPr lang="en-US" sz="2400" dirty="0" smtClean="0">
                <a:cs typeface="+mn-cs"/>
              </a:rPr>
              <a:t>Use </a:t>
            </a:r>
            <a:r>
              <a:rPr lang="en-US" sz="2400" dirty="0">
                <a:cs typeface="+mn-cs"/>
              </a:rPr>
              <a:t>technology to fulfill business security requirement, rather letting security technology drive business requirements.</a:t>
            </a:r>
          </a:p>
          <a:p>
            <a:pPr marL="333756" indent="-342900">
              <a:lnSpc>
                <a:spcPct val="90000"/>
              </a:lnSpc>
              <a:spcBef>
                <a:spcPct val="0"/>
              </a:spcBef>
              <a:spcAft>
                <a:spcPct val="35000"/>
              </a:spcAft>
              <a:buFont typeface="Arial" panose="020B0604020202020204" pitchFamily="34" charset="0"/>
              <a:buChar char="•"/>
            </a:pPr>
            <a:r>
              <a:rPr lang="en-US" sz="2400" dirty="0" smtClean="0">
                <a:cs typeface="+mn-cs"/>
              </a:rPr>
              <a:t>Make </a:t>
            </a:r>
            <a:r>
              <a:rPr lang="en-US" sz="2400" dirty="0">
                <a:cs typeface="+mn-cs"/>
              </a:rPr>
              <a:t>sure to size your security technology to fit your company.  Do not overspend for tools that you do not have the personnel nor the expertise to use.  Make sure that the tools are even necessary before throwing money at the problem.</a:t>
            </a:r>
          </a:p>
          <a:p>
            <a:pPr marL="333756" indent="-342900">
              <a:lnSpc>
                <a:spcPct val="90000"/>
              </a:lnSpc>
              <a:spcBef>
                <a:spcPct val="0"/>
              </a:spcBef>
              <a:spcAft>
                <a:spcPct val="35000"/>
              </a:spcAft>
              <a:buFont typeface="Arial" panose="020B0604020202020204" pitchFamily="34" charset="0"/>
              <a:buChar char="•"/>
            </a:pPr>
            <a:r>
              <a:rPr lang="en-US" sz="2400" dirty="0">
                <a:cs typeface="+mn-cs"/>
              </a:rPr>
              <a:t>Understand your company's mission/purpose and then tie your security purchases into supporting that securely.  If you are successful in that, it is easier to get budget approved. </a:t>
            </a:r>
          </a:p>
        </p:txBody>
      </p:sp>
    </p:spTree>
    <p:extLst>
      <p:ext uri="{BB962C8B-B14F-4D97-AF65-F5344CB8AC3E}">
        <p14:creationId xmlns:p14="http://schemas.microsoft.com/office/powerpoint/2010/main" val="2033423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45</a:t>
            </a:fld>
            <a:endParaRPr lang="en-US" dirty="0"/>
          </a:p>
        </p:txBody>
      </p:sp>
      <p:sp>
        <p:nvSpPr>
          <p:cNvPr id="3" name="Title 2"/>
          <p:cNvSpPr>
            <a:spLocks noGrp="1"/>
          </p:cNvSpPr>
          <p:nvPr>
            <p:ph type="title"/>
          </p:nvPr>
        </p:nvSpPr>
        <p:spPr/>
        <p:txBody>
          <a:bodyPr/>
          <a:lstStyle/>
          <a:p>
            <a:r>
              <a:rPr lang="en-US" dirty="0" smtClean="0"/>
              <a:t>Step Two: Plan</a:t>
            </a:r>
            <a:endParaRPr lang="en-US" dirty="0"/>
          </a:p>
        </p:txBody>
      </p:sp>
      <p:sp>
        <p:nvSpPr>
          <p:cNvPr id="4" name="Content Placeholder 3"/>
          <p:cNvSpPr>
            <a:spLocks noGrp="1"/>
          </p:cNvSpPr>
          <p:nvPr>
            <p:ph idx="1"/>
          </p:nvPr>
        </p:nvSpPr>
        <p:spPr/>
        <p:txBody>
          <a:bodyPr>
            <a:normAutofit fontScale="92500"/>
          </a:bodyPr>
          <a:lstStyle/>
          <a:p>
            <a:pPr marL="171450" indent="-285750">
              <a:lnSpc>
                <a:spcPct val="90000"/>
              </a:lnSpc>
              <a:spcBef>
                <a:spcPct val="0"/>
              </a:spcBef>
              <a:spcAft>
                <a:spcPct val="35000"/>
              </a:spcAft>
              <a:buFont typeface="Arial" panose="020B0604020202020204" pitchFamily="34" charset="0"/>
              <a:buChar char="•"/>
            </a:pPr>
            <a:r>
              <a:rPr lang="en-US" sz="3600" b="1" dirty="0" smtClean="0">
                <a:cs typeface="+mn-cs"/>
              </a:rPr>
              <a:t>Events:</a:t>
            </a:r>
          </a:p>
          <a:p>
            <a:pPr marL="637794" lvl="1" indent="-285750">
              <a:lnSpc>
                <a:spcPct val="90000"/>
              </a:lnSpc>
              <a:spcBef>
                <a:spcPct val="0"/>
              </a:spcBef>
              <a:spcAft>
                <a:spcPct val="35000"/>
              </a:spcAft>
              <a:buFont typeface="Arial" panose="020B0604020202020204" pitchFamily="34" charset="0"/>
              <a:buChar char="•"/>
            </a:pPr>
            <a:r>
              <a:rPr lang="en-US" dirty="0" smtClean="0">
                <a:cs typeface="+mn-cs"/>
              </a:rPr>
              <a:t>Assess </a:t>
            </a:r>
            <a:r>
              <a:rPr lang="en-US" dirty="0">
                <a:cs typeface="+mn-cs"/>
              </a:rPr>
              <a:t>current operational status, risks, and threats</a:t>
            </a:r>
          </a:p>
          <a:p>
            <a:pPr marL="637794" lvl="1" indent="-285750">
              <a:lnSpc>
                <a:spcPct val="90000"/>
              </a:lnSpc>
              <a:spcBef>
                <a:spcPct val="0"/>
              </a:spcBef>
              <a:spcAft>
                <a:spcPct val="35000"/>
              </a:spcAft>
              <a:buFont typeface="Arial" panose="020B0604020202020204" pitchFamily="34" charset="0"/>
              <a:buChar char="•"/>
            </a:pPr>
            <a:r>
              <a:rPr lang="en-US" dirty="0">
                <a:cs typeface="+mn-cs"/>
              </a:rPr>
              <a:t>Determine gaps and </a:t>
            </a:r>
            <a:r>
              <a:rPr lang="en-US" dirty="0" smtClean="0">
                <a:cs typeface="+mn-cs"/>
              </a:rPr>
              <a:t>needs</a:t>
            </a:r>
            <a:endParaRPr lang="en-US" dirty="0">
              <a:cs typeface="+mn-cs"/>
            </a:endParaRPr>
          </a:p>
          <a:p>
            <a:pPr marL="637794" lvl="1" indent="-285750">
              <a:lnSpc>
                <a:spcPct val="90000"/>
              </a:lnSpc>
              <a:spcBef>
                <a:spcPct val="0"/>
              </a:spcBef>
              <a:spcAft>
                <a:spcPct val="35000"/>
              </a:spcAft>
              <a:buFont typeface="Arial" panose="020B0604020202020204" pitchFamily="34" charset="0"/>
              <a:buChar char="•"/>
            </a:pPr>
            <a:r>
              <a:rPr lang="en-US" dirty="0">
                <a:cs typeface="+mn-cs"/>
              </a:rPr>
              <a:t>Identify alternatives</a:t>
            </a:r>
          </a:p>
          <a:p>
            <a:pPr marL="637794" lvl="1" indent="-285750">
              <a:lnSpc>
                <a:spcPct val="90000"/>
              </a:lnSpc>
              <a:spcBef>
                <a:spcPct val="0"/>
              </a:spcBef>
              <a:spcAft>
                <a:spcPct val="35000"/>
              </a:spcAft>
              <a:buFont typeface="Arial" panose="020B0604020202020204" pitchFamily="34" charset="0"/>
              <a:buChar char="•"/>
            </a:pPr>
            <a:r>
              <a:rPr lang="en-US" dirty="0">
                <a:cs typeface="+mn-cs"/>
              </a:rPr>
              <a:t>Perform cost/benefit analysis (risk/threats vs. implementation approaches &amp;  costs)</a:t>
            </a:r>
          </a:p>
          <a:p>
            <a:pPr marL="637794" lvl="1" indent="-285750">
              <a:lnSpc>
                <a:spcPct val="90000"/>
              </a:lnSpc>
              <a:spcBef>
                <a:spcPct val="0"/>
              </a:spcBef>
              <a:spcAft>
                <a:spcPct val="35000"/>
              </a:spcAft>
              <a:buFont typeface="Arial" panose="020B0604020202020204" pitchFamily="34" charset="0"/>
              <a:buChar char="•"/>
            </a:pPr>
            <a:r>
              <a:rPr lang="en-US" dirty="0">
                <a:cs typeface="+mn-cs"/>
              </a:rPr>
              <a:t>Develop program/project plans that address budget &amp; cost management</a:t>
            </a:r>
          </a:p>
          <a:p>
            <a:pPr marL="171450" indent="-285750">
              <a:lnSpc>
                <a:spcPct val="90000"/>
              </a:lnSpc>
              <a:spcBef>
                <a:spcPct val="0"/>
              </a:spcBef>
              <a:spcAft>
                <a:spcPct val="35000"/>
              </a:spcAft>
              <a:buFont typeface="Arial" panose="020B0604020202020204" pitchFamily="34" charset="0"/>
              <a:buChar char="•"/>
            </a:pPr>
            <a:r>
              <a:rPr lang="en-US" sz="3600" b="1" dirty="0" smtClean="0">
                <a:cs typeface="+mn-cs"/>
              </a:rPr>
              <a:t>Outcomes: </a:t>
            </a:r>
            <a:r>
              <a:rPr lang="en-US" sz="3600" dirty="0" smtClean="0">
                <a:cs typeface="+mn-cs"/>
              </a:rPr>
              <a:t>Tactical Plan, Operational Budget</a:t>
            </a:r>
            <a:endParaRPr lang="en-US" sz="3600" dirty="0" smtClean="0">
              <a:cs typeface="+mn-cs"/>
            </a:endParaRPr>
          </a:p>
          <a:p>
            <a:endParaRPr lang="en-US" dirty="0"/>
          </a:p>
        </p:txBody>
      </p:sp>
    </p:spTree>
    <p:extLst>
      <p:ext uri="{BB962C8B-B14F-4D97-AF65-F5344CB8AC3E}">
        <p14:creationId xmlns:p14="http://schemas.microsoft.com/office/powerpoint/2010/main" val="3465688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46</a:t>
            </a:fld>
            <a:endParaRPr lang="en-US" dirty="0"/>
          </a:p>
        </p:txBody>
      </p:sp>
      <p:sp>
        <p:nvSpPr>
          <p:cNvPr id="3" name="Title 2"/>
          <p:cNvSpPr>
            <a:spLocks noGrp="1"/>
          </p:cNvSpPr>
          <p:nvPr>
            <p:ph type="title"/>
          </p:nvPr>
        </p:nvSpPr>
        <p:spPr/>
        <p:txBody>
          <a:bodyPr/>
          <a:lstStyle/>
          <a:p>
            <a:r>
              <a:rPr lang="en-US" dirty="0" smtClean="0"/>
              <a:t>Advice: Plan</a:t>
            </a:r>
            <a:endParaRPr lang="en-US" dirty="0"/>
          </a:p>
        </p:txBody>
      </p:sp>
      <p:sp>
        <p:nvSpPr>
          <p:cNvPr id="4" name="Content Placeholder 3"/>
          <p:cNvSpPr>
            <a:spLocks noGrp="1"/>
          </p:cNvSpPr>
          <p:nvPr>
            <p:ph idx="1"/>
          </p:nvPr>
        </p:nvSpPr>
        <p:spPr>
          <a:xfrm>
            <a:off x="467980" y="1337973"/>
            <a:ext cx="8229600" cy="4661110"/>
          </a:xfrm>
        </p:spPr>
        <p:txBody>
          <a:bodyPr>
            <a:normAutofit fontScale="92500" lnSpcReduction="10000"/>
          </a:bodyPr>
          <a:lstStyle/>
          <a:p>
            <a:pPr marL="333756" indent="-342900">
              <a:lnSpc>
                <a:spcPct val="110000"/>
              </a:lnSpc>
              <a:spcBef>
                <a:spcPct val="0"/>
              </a:spcBef>
              <a:spcAft>
                <a:spcPct val="35000"/>
              </a:spcAft>
              <a:buFont typeface="Arial" panose="020B0604020202020204" pitchFamily="34" charset="0"/>
              <a:buChar char="•"/>
            </a:pPr>
            <a:r>
              <a:rPr lang="en-US" sz="2600" dirty="0">
                <a:cs typeface="+mn-cs"/>
              </a:rPr>
              <a:t>Work to align purchasing [procurement] with established security goals and priorities.</a:t>
            </a:r>
          </a:p>
          <a:p>
            <a:pPr marL="333756" indent="-342900">
              <a:lnSpc>
                <a:spcPct val="110000"/>
              </a:lnSpc>
              <a:spcBef>
                <a:spcPct val="0"/>
              </a:spcBef>
              <a:spcAft>
                <a:spcPct val="35000"/>
              </a:spcAft>
              <a:buFont typeface="Arial" panose="020B0604020202020204" pitchFamily="34" charset="0"/>
              <a:buChar char="•"/>
            </a:pPr>
            <a:r>
              <a:rPr lang="en-US" sz="2600" dirty="0">
                <a:cs typeface="+mn-cs"/>
              </a:rPr>
              <a:t>First: determine your risks. Second: prioritize your risks. Third: Use this list to guide your spending plans.</a:t>
            </a:r>
          </a:p>
          <a:p>
            <a:pPr marL="333756" indent="-342900">
              <a:lnSpc>
                <a:spcPct val="110000"/>
              </a:lnSpc>
              <a:spcBef>
                <a:spcPct val="0"/>
              </a:spcBef>
              <a:spcAft>
                <a:spcPct val="35000"/>
              </a:spcAft>
              <a:buFont typeface="Arial" panose="020B0604020202020204" pitchFamily="34" charset="0"/>
              <a:buChar char="•"/>
            </a:pPr>
            <a:r>
              <a:rPr lang="en-US" sz="2600" dirty="0">
                <a:cs typeface="+mn-cs"/>
              </a:rPr>
              <a:t>Start with initiatives that benefit both Security and Operations to ensure that both buy into these and nurture these initiatives together.</a:t>
            </a:r>
          </a:p>
          <a:p>
            <a:pPr marL="333756" indent="-342900">
              <a:lnSpc>
                <a:spcPct val="110000"/>
              </a:lnSpc>
              <a:spcBef>
                <a:spcPct val="0"/>
              </a:spcBef>
              <a:spcAft>
                <a:spcPct val="35000"/>
              </a:spcAft>
              <a:buFont typeface="Arial" panose="020B0604020202020204" pitchFamily="34" charset="0"/>
              <a:buChar char="•"/>
            </a:pPr>
            <a:r>
              <a:rPr lang="en-US" sz="2600" dirty="0">
                <a:cs typeface="+mn-cs"/>
              </a:rPr>
              <a:t>Always calculate the operations and capital expense, don’t just focus on capital.</a:t>
            </a:r>
          </a:p>
          <a:p>
            <a:pPr marL="333756" indent="-342900">
              <a:lnSpc>
                <a:spcPct val="110000"/>
              </a:lnSpc>
              <a:spcBef>
                <a:spcPct val="0"/>
              </a:spcBef>
              <a:spcAft>
                <a:spcPct val="35000"/>
              </a:spcAft>
              <a:buFont typeface="Arial" panose="020B0604020202020204" pitchFamily="34" charset="0"/>
              <a:buChar char="•"/>
            </a:pPr>
            <a:r>
              <a:rPr lang="en-US" sz="2600" dirty="0">
                <a:cs typeface="+mn-cs"/>
              </a:rPr>
              <a:t>Spent towards your present threats</a:t>
            </a:r>
          </a:p>
          <a:p>
            <a:endParaRPr lang="en-US" dirty="0"/>
          </a:p>
        </p:txBody>
      </p:sp>
    </p:spTree>
    <p:extLst>
      <p:ext uri="{BB962C8B-B14F-4D97-AF65-F5344CB8AC3E}">
        <p14:creationId xmlns:p14="http://schemas.microsoft.com/office/powerpoint/2010/main" val="671940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47</a:t>
            </a:fld>
            <a:endParaRPr lang="en-US" dirty="0"/>
          </a:p>
        </p:txBody>
      </p:sp>
      <p:sp>
        <p:nvSpPr>
          <p:cNvPr id="3" name="Title 2"/>
          <p:cNvSpPr>
            <a:spLocks noGrp="1"/>
          </p:cNvSpPr>
          <p:nvPr>
            <p:ph type="title"/>
          </p:nvPr>
        </p:nvSpPr>
        <p:spPr/>
        <p:txBody>
          <a:bodyPr/>
          <a:lstStyle/>
          <a:p>
            <a:r>
              <a:rPr lang="en-US" dirty="0" smtClean="0"/>
              <a:t>Step Three: Implement/Operate</a:t>
            </a:r>
            <a:endParaRPr lang="en-US" dirty="0"/>
          </a:p>
        </p:txBody>
      </p:sp>
      <p:sp>
        <p:nvSpPr>
          <p:cNvPr id="4" name="Content Placeholder 3"/>
          <p:cNvSpPr>
            <a:spLocks noGrp="1"/>
          </p:cNvSpPr>
          <p:nvPr>
            <p:ph idx="1"/>
          </p:nvPr>
        </p:nvSpPr>
        <p:spPr/>
        <p:txBody>
          <a:bodyPr>
            <a:normAutofit/>
          </a:bodyPr>
          <a:lstStyle/>
          <a:p>
            <a:pPr indent="-285750">
              <a:lnSpc>
                <a:spcPct val="70000"/>
              </a:lnSpc>
              <a:spcBef>
                <a:spcPct val="0"/>
              </a:spcBef>
              <a:spcAft>
                <a:spcPct val="35000"/>
              </a:spcAft>
              <a:buFont typeface="Arial" panose="020B0604020202020204" pitchFamily="34" charset="0"/>
              <a:buChar char="•"/>
            </a:pPr>
            <a:r>
              <a:rPr lang="en-US" sz="3300" b="1" dirty="0" smtClean="0">
                <a:cs typeface="+mn-cs"/>
              </a:rPr>
              <a:t>Events:</a:t>
            </a:r>
          </a:p>
          <a:p>
            <a:pPr lvl="1" indent="-285750">
              <a:lnSpc>
                <a:spcPct val="70000"/>
              </a:lnSpc>
              <a:spcBef>
                <a:spcPct val="0"/>
              </a:spcBef>
              <a:spcAft>
                <a:spcPct val="35000"/>
              </a:spcAft>
              <a:buFont typeface="Arial" panose="020B0604020202020204" pitchFamily="34" charset="0"/>
              <a:buChar char="•"/>
            </a:pPr>
            <a:r>
              <a:rPr lang="en-US" sz="2900" dirty="0" smtClean="0">
                <a:cs typeface="+mn-cs"/>
              </a:rPr>
              <a:t>Conduct </a:t>
            </a:r>
            <a:r>
              <a:rPr lang="en-US" sz="2900" dirty="0">
                <a:cs typeface="+mn-cs"/>
              </a:rPr>
              <a:t>procurements/ development (if required)</a:t>
            </a:r>
          </a:p>
          <a:p>
            <a:pPr lvl="1" indent="-285750">
              <a:lnSpc>
                <a:spcPct val="70000"/>
              </a:lnSpc>
              <a:spcBef>
                <a:spcPct val="0"/>
              </a:spcBef>
              <a:spcAft>
                <a:spcPct val="35000"/>
              </a:spcAft>
              <a:buFont typeface="Arial" panose="020B0604020202020204" pitchFamily="34" charset="0"/>
              <a:buChar char="•"/>
            </a:pPr>
            <a:r>
              <a:rPr lang="en-US" sz="2900" dirty="0">
                <a:cs typeface="+mn-cs"/>
              </a:rPr>
              <a:t>Work with established management </a:t>
            </a:r>
            <a:r>
              <a:rPr lang="en-US" sz="2900" dirty="0" smtClean="0">
                <a:cs typeface="+mn-cs"/>
              </a:rPr>
              <a:t>processes; change and configuration management control</a:t>
            </a:r>
            <a:endParaRPr lang="en-US" sz="2900" dirty="0">
              <a:cs typeface="+mn-cs"/>
            </a:endParaRPr>
          </a:p>
          <a:p>
            <a:pPr lvl="1" indent="-285750">
              <a:lnSpc>
                <a:spcPct val="70000"/>
              </a:lnSpc>
              <a:spcBef>
                <a:spcPct val="0"/>
              </a:spcBef>
              <a:spcAft>
                <a:spcPct val="35000"/>
              </a:spcAft>
              <a:buFont typeface="Arial" panose="020B0604020202020204" pitchFamily="34" charset="0"/>
              <a:buChar char="•"/>
            </a:pPr>
            <a:r>
              <a:rPr lang="en-US" sz="2900" dirty="0">
                <a:cs typeface="+mn-cs"/>
              </a:rPr>
              <a:t>Provide maintenance and support services</a:t>
            </a:r>
          </a:p>
          <a:p>
            <a:pPr lvl="1" indent="-285750">
              <a:lnSpc>
                <a:spcPct val="70000"/>
              </a:lnSpc>
              <a:spcBef>
                <a:spcPct val="0"/>
              </a:spcBef>
              <a:spcAft>
                <a:spcPct val="35000"/>
              </a:spcAft>
              <a:buFont typeface="Arial" panose="020B0604020202020204" pitchFamily="34" charset="0"/>
              <a:buChar char="•"/>
            </a:pPr>
            <a:r>
              <a:rPr lang="en-US" sz="2900" dirty="0">
                <a:cs typeface="+mn-cs"/>
              </a:rPr>
              <a:t>Track costs against </a:t>
            </a:r>
            <a:r>
              <a:rPr lang="en-US" sz="2900" dirty="0" smtClean="0">
                <a:cs typeface="+mn-cs"/>
              </a:rPr>
              <a:t>operational budget</a:t>
            </a:r>
          </a:p>
          <a:p>
            <a:pPr indent="-285750">
              <a:lnSpc>
                <a:spcPct val="70000"/>
              </a:lnSpc>
              <a:spcBef>
                <a:spcPct val="0"/>
              </a:spcBef>
              <a:spcAft>
                <a:spcPct val="35000"/>
              </a:spcAft>
              <a:buFont typeface="Arial" panose="020B0604020202020204" pitchFamily="34" charset="0"/>
              <a:buChar char="•"/>
            </a:pPr>
            <a:r>
              <a:rPr lang="en-US" sz="3300" b="1" dirty="0" smtClean="0">
                <a:cs typeface="+mn-cs"/>
              </a:rPr>
              <a:t>Outcomes: </a:t>
            </a:r>
            <a:r>
              <a:rPr lang="en-US" sz="3300" dirty="0" smtClean="0">
                <a:cs typeface="+mn-cs"/>
              </a:rPr>
              <a:t>Management </a:t>
            </a:r>
            <a:r>
              <a:rPr lang="en-US" sz="3300" dirty="0" smtClean="0">
                <a:cs typeface="+mn-cs"/>
              </a:rPr>
              <a:t>Updates</a:t>
            </a:r>
          </a:p>
          <a:p>
            <a:pPr lvl="1" indent="-285750">
              <a:lnSpc>
                <a:spcPct val="70000"/>
              </a:lnSpc>
              <a:spcBef>
                <a:spcPct val="0"/>
              </a:spcBef>
              <a:spcAft>
                <a:spcPct val="35000"/>
              </a:spcAft>
              <a:buFont typeface="Arial" panose="020B0604020202020204" pitchFamily="34" charset="0"/>
              <a:buChar char="•"/>
            </a:pPr>
            <a:r>
              <a:rPr lang="en-US" sz="2900" dirty="0" smtClean="0">
                <a:cs typeface="+mn-cs"/>
              </a:rPr>
              <a:t>Program/Project Actual Spending</a:t>
            </a:r>
          </a:p>
          <a:p>
            <a:pPr lvl="1" indent="-285750">
              <a:lnSpc>
                <a:spcPct val="70000"/>
              </a:lnSpc>
              <a:spcBef>
                <a:spcPct val="0"/>
              </a:spcBef>
              <a:spcAft>
                <a:spcPct val="35000"/>
              </a:spcAft>
              <a:buFont typeface="Arial" panose="020B0604020202020204" pitchFamily="34" charset="0"/>
              <a:buChar char="•"/>
            </a:pPr>
            <a:r>
              <a:rPr lang="en-US" sz="2900" dirty="0" smtClean="0">
                <a:cs typeface="+mn-cs"/>
              </a:rPr>
              <a:t>Variances</a:t>
            </a:r>
          </a:p>
          <a:p>
            <a:endParaRPr lang="en-US" dirty="0"/>
          </a:p>
        </p:txBody>
      </p:sp>
    </p:spTree>
    <p:extLst>
      <p:ext uri="{BB962C8B-B14F-4D97-AF65-F5344CB8AC3E}">
        <p14:creationId xmlns:p14="http://schemas.microsoft.com/office/powerpoint/2010/main" val="2343908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48</a:t>
            </a:fld>
            <a:endParaRPr lang="en-US" dirty="0"/>
          </a:p>
        </p:txBody>
      </p:sp>
      <p:sp>
        <p:nvSpPr>
          <p:cNvPr id="3" name="Title 2"/>
          <p:cNvSpPr>
            <a:spLocks noGrp="1"/>
          </p:cNvSpPr>
          <p:nvPr>
            <p:ph type="title"/>
          </p:nvPr>
        </p:nvSpPr>
        <p:spPr/>
        <p:txBody>
          <a:bodyPr/>
          <a:lstStyle/>
          <a:p>
            <a:r>
              <a:rPr lang="en-US" dirty="0" smtClean="0"/>
              <a:t>Advice: Implement/Operate</a:t>
            </a:r>
            <a:endParaRPr lang="en-US" dirty="0"/>
          </a:p>
        </p:txBody>
      </p:sp>
      <p:sp>
        <p:nvSpPr>
          <p:cNvPr id="4" name="Content Placeholder 3"/>
          <p:cNvSpPr>
            <a:spLocks noGrp="1"/>
          </p:cNvSpPr>
          <p:nvPr>
            <p:ph idx="1"/>
          </p:nvPr>
        </p:nvSpPr>
        <p:spPr/>
        <p:txBody>
          <a:bodyPr>
            <a:normAutofit fontScale="70000" lnSpcReduction="20000"/>
          </a:bodyPr>
          <a:lstStyle/>
          <a:p>
            <a:pPr marL="333756" indent="-342900">
              <a:lnSpc>
                <a:spcPct val="120000"/>
              </a:lnSpc>
              <a:spcBef>
                <a:spcPct val="0"/>
              </a:spcBef>
              <a:spcAft>
                <a:spcPct val="35000"/>
              </a:spcAft>
              <a:buFont typeface="Arial" panose="020B0604020202020204" pitchFamily="34" charset="0"/>
              <a:buChar char="•"/>
            </a:pPr>
            <a:r>
              <a:rPr lang="en-US" sz="3100" dirty="0">
                <a:cs typeface="+mn-cs"/>
              </a:rPr>
              <a:t>Develop process/policy and then select a tool to suit the business that you can support in maintenance mode. Too many failures are related to no one to take over internally after the consultant leaves resulting in what is effectively shelf ware.</a:t>
            </a:r>
          </a:p>
          <a:p>
            <a:pPr marL="333756" indent="-342900">
              <a:lnSpc>
                <a:spcPct val="120000"/>
              </a:lnSpc>
              <a:spcBef>
                <a:spcPct val="0"/>
              </a:spcBef>
              <a:spcAft>
                <a:spcPct val="35000"/>
              </a:spcAft>
              <a:buFont typeface="Arial" panose="020B0604020202020204" pitchFamily="34" charset="0"/>
              <a:buChar char="•"/>
            </a:pPr>
            <a:r>
              <a:rPr lang="en-US" sz="3100" dirty="0">
                <a:cs typeface="+mn-cs"/>
              </a:rPr>
              <a:t>Consider ongoing costs not just purchase price, remembering to factor into the equation staff time or what it would take to hire someone to manage.</a:t>
            </a:r>
          </a:p>
          <a:p>
            <a:pPr marL="333756" indent="-342900">
              <a:lnSpc>
                <a:spcPct val="120000"/>
              </a:lnSpc>
              <a:spcBef>
                <a:spcPct val="0"/>
              </a:spcBef>
              <a:spcAft>
                <a:spcPct val="35000"/>
              </a:spcAft>
              <a:buFont typeface="Arial" panose="020B0604020202020204" pitchFamily="34" charset="0"/>
              <a:buChar char="•"/>
            </a:pPr>
            <a:r>
              <a:rPr lang="en-US" sz="3100" dirty="0">
                <a:cs typeface="+mn-cs"/>
              </a:rPr>
              <a:t>Each environment is unique and requires research and education on what product will work for your environment, don't just buy brand name assume you are covered.</a:t>
            </a:r>
          </a:p>
          <a:p>
            <a:pPr marL="333756" indent="-342900">
              <a:lnSpc>
                <a:spcPct val="120000"/>
              </a:lnSpc>
              <a:spcBef>
                <a:spcPct val="0"/>
              </a:spcBef>
              <a:spcAft>
                <a:spcPct val="35000"/>
              </a:spcAft>
              <a:buFont typeface="Arial" panose="020B0604020202020204" pitchFamily="34" charset="0"/>
              <a:buChar char="•"/>
            </a:pPr>
            <a:r>
              <a:rPr lang="en-US" sz="3100" dirty="0">
                <a:cs typeface="+mn-cs"/>
              </a:rPr>
              <a:t>Make a decision on what works best for your organization</a:t>
            </a:r>
            <a:r>
              <a:rPr lang="en-US" dirty="0"/>
              <a:t>.</a:t>
            </a:r>
          </a:p>
          <a:p>
            <a:endParaRPr lang="en-US" dirty="0"/>
          </a:p>
        </p:txBody>
      </p:sp>
    </p:spTree>
    <p:extLst>
      <p:ext uri="{BB962C8B-B14F-4D97-AF65-F5344CB8AC3E}">
        <p14:creationId xmlns:p14="http://schemas.microsoft.com/office/powerpoint/2010/main" val="4280109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49</a:t>
            </a:fld>
            <a:endParaRPr lang="en-US" dirty="0"/>
          </a:p>
        </p:txBody>
      </p:sp>
      <p:sp>
        <p:nvSpPr>
          <p:cNvPr id="3" name="Title 2"/>
          <p:cNvSpPr>
            <a:spLocks noGrp="1"/>
          </p:cNvSpPr>
          <p:nvPr>
            <p:ph type="title"/>
          </p:nvPr>
        </p:nvSpPr>
        <p:spPr/>
        <p:txBody>
          <a:bodyPr/>
          <a:lstStyle/>
          <a:p>
            <a:r>
              <a:rPr lang="en-US" dirty="0" smtClean="0"/>
              <a:t>Step Four: Evaluate and Feedback</a:t>
            </a:r>
            <a:endParaRPr lang="en-US" dirty="0"/>
          </a:p>
        </p:txBody>
      </p:sp>
      <p:sp>
        <p:nvSpPr>
          <p:cNvPr id="4" name="Content Placeholder 3"/>
          <p:cNvSpPr>
            <a:spLocks noGrp="1"/>
          </p:cNvSpPr>
          <p:nvPr>
            <p:ph idx="1"/>
          </p:nvPr>
        </p:nvSpPr>
        <p:spPr/>
        <p:txBody>
          <a:bodyPr/>
          <a:lstStyle/>
          <a:p>
            <a:pPr indent="-285750">
              <a:lnSpc>
                <a:spcPct val="70000"/>
              </a:lnSpc>
              <a:spcBef>
                <a:spcPct val="0"/>
              </a:spcBef>
              <a:spcAft>
                <a:spcPct val="35000"/>
              </a:spcAft>
              <a:buFont typeface="Arial" panose="020B0604020202020204" pitchFamily="34" charset="0"/>
              <a:buChar char="•"/>
            </a:pPr>
            <a:r>
              <a:rPr lang="en-US" sz="3300" b="1" dirty="0" smtClean="0">
                <a:cs typeface="+mn-cs"/>
              </a:rPr>
              <a:t>Events:</a:t>
            </a:r>
          </a:p>
          <a:p>
            <a:pPr lvl="1" indent="-285750">
              <a:lnSpc>
                <a:spcPct val="70000"/>
              </a:lnSpc>
              <a:spcBef>
                <a:spcPct val="0"/>
              </a:spcBef>
              <a:spcAft>
                <a:spcPct val="35000"/>
              </a:spcAft>
              <a:buFont typeface="Arial" panose="020B0604020202020204" pitchFamily="34" charset="0"/>
              <a:buChar char="•"/>
            </a:pPr>
            <a:r>
              <a:rPr lang="en-US" sz="2900" dirty="0" smtClean="0">
                <a:cs typeface="+mn-cs"/>
              </a:rPr>
              <a:t>Weigh </a:t>
            </a:r>
            <a:r>
              <a:rPr lang="en-US" sz="2900" dirty="0">
                <a:cs typeface="+mn-cs"/>
              </a:rPr>
              <a:t>actual expenditures against </a:t>
            </a:r>
            <a:r>
              <a:rPr lang="en-US" sz="2900" dirty="0" smtClean="0">
                <a:cs typeface="+mn-cs"/>
              </a:rPr>
              <a:t>metrics</a:t>
            </a:r>
          </a:p>
          <a:p>
            <a:pPr lvl="2" indent="-285750">
              <a:lnSpc>
                <a:spcPct val="70000"/>
              </a:lnSpc>
              <a:spcBef>
                <a:spcPct val="0"/>
              </a:spcBef>
              <a:spcAft>
                <a:spcPct val="35000"/>
              </a:spcAft>
              <a:buFont typeface="Arial" panose="020B0604020202020204" pitchFamily="34" charset="0"/>
              <a:buChar char="•"/>
            </a:pPr>
            <a:r>
              <a:rPr lang="en-US" sz="2500" dirty="0" smtClean="0">
                <a:cs typeface="+mn-cs"/>
              </a:rPr>
              <a:t>Technical effectiveness</a:t>
            </a:r>
          </a:p>
          <a:p>
            <a:pPr lvl="2" indent="-285750">
              <a:lnSpc>
                <a:spcPct val="70000"/>
              </a:lnSpc>
              <a:spcBef>
                <a:spcPct val="0"/>
              </a:spcBef>
              <a:spcAft>
                <a:spcPct val="35000"/>
              </a:spcAft>
              <a:buFont typeface="Arial" panose="020B0604020202020204" pitchFamily="34" charset="0"/>
              <a:buChar char="•"/>
            </a:pPr>
            <a:r>
              <a:rPr lang="en-US" sz="2500" dirty="0" smtClean="0">
                <a:cs typeface="+mn-cs"/>
              </a:rPr>
              <a:t>Cost variance</a:t>
            </a:r>
          </a:p>
          <a:p>
            <a:pPr lvl="2" indent="-285750">
              <a:lnSpc>
                <a:spcPct val="70000"/>
              </a:lnSpc>
              <a:spcBef>
                <a:spcPct val="0"/>
              </a:spcBef>
              <a:spcAft>
                <a:spcPct val="35000"/>
              </a:spcAft>
              <a:buFont typeface="Arial" panose="020B0604020202020204" pitchFamily="34" charset="0"/>
              <a:buChar char="•"/>
            </a:pPr>
            <a:r>
              <a:rPr lang="en-US" sz="2500" dirty="0" smtClean="0">
                <a:cs typeface="+mn-cs"/>
              </a:rPr>
              <a:t>Return on investment, total cost of ownership</a:t>
            </a:r>
            <a:endParaRPr lang="en-US" sz="2500" dirty="0">
              <a:cs typeface="+mn-cs"/>
            </a:endParaRPr>
          </a:p>
          <a:p>
            <a:pPr lvl="1" indent="-285750">
              <a:lnSpc>
                <a:spcPct val="70000"/>
              </a:lnSpc>
              <a:spcBef>
                <a:spcPct val="0"/>
              </a:spcBef>
              <a:spcAft>
                <a:spcPct val="35000"/>
              </a:spcAft>
              <a:buFont typeface="Arial" panose="020B0604020202020204" pitchFamily="34" charset="0"/>
              <a:buChar char="•"/>
            </a:pPr>
            <a:r>
              <a:rPr lang="en-US" sz="2900" dirty="0" smtClean="0">
                <a:cs typeface="+mn-cs"/>
              </a:rPr>
              <a:t>Revise</a:t>
            </a:r>
          </a:p>
          <a:p>
            <a:pPr lvl="2" indent="-285750">
              <a:lnSpc>
                <a:spcPct val="70000"/>
              </a:lnSpc>
              <a:spcBef>
                <a:spcPct val="0"/>
              </a:spcBef>
              <a:spcAft>
                <a:spcPct val="35000"/>
              </a:spcAft>
              <a:buFont typeface="Arial" panose="020B0604020202020204" pitchFamily="34" charset="0"/>
              <a:buChar char="•"/>
            </a:pPr>
            <a:r>
              <a:rPr lang="en-US" sz="2500" dirty="0" smtClean="0">
                <a:cs typeface="+mn-cs"/>
              </a:rPr>
              <a:t>Security roadmap and </a:t>
            </a:r>
            <a:r>
              <a:rPr lang="en-US" sz="2500" dirty="0" smtClean="0">
                <a:cs typeface="+mn-cs"/>
              </a:rPr>
              <a:t>tactical plan</a:t>
            </a:r>
            <a:endParaRPr lang="en-US" sz="2500" dirty="0" smtClean="0">
              <a:cs typeface="+mn-cs"/>
            </a:endParaRPr>
          </a:p>
          <a:p>
            <a:pPr lvl="2" indent="-285750">
              <a:lnSpc>
                <a:spcPct val="70000"/>
              </a:lnSpc>
              <a:spcBef>
                <a:spcPct val="0"/>
              </a:spcBef>
              <a:spcAft>
                <a:spcPct val="35000"/>
              </a:spcAft>
              <a:buFont typeface="Arial" panose="020B0604020202020204" pitchFamily="34" charset="0"/>
              <a:buChar char="•"/>
            </a:pPr>
            <a:r>
              <a:rPr lang="en-US" sz="2500" dirty="0" smtClean="0">
                <a:cs typeface="+mn-cs"/>
              </a:rPr>
              <a:t>Strategic and operational budgets</a:t>
            </a:r>
            <a:endParaRPr lang="en-US" sz="2500" dirty="0">
              <a:cs typeface="+mn-cs"/>
            </a:endParaRPr>
          </a:p>
          <a:p>
            <a:pPr indent="-285750">
              <a:lnSpc>
                <a:spcPct val="70000"/>
              </a:lnSpc>
              <a:spcBef>
                <a:spcPct val="0"/>
              </a:spcBef>
              <a:spcAft>
                <a:spcPct val="35000"/>
              </a:spcAft>
              <a:buFont typeface="Arial" panose="020B0604020202020204" pitchFamily="34" charset="0"/>
              <a:buChar char="•"/>
            </a:pPr>
            <a:r>
              <a:rPr lang="en-US" sz="3300" b="1" dirty="0" smtClean="0">
                <a:cs typeface="+mn-cs"/>
              </a:rPr>
              <a:t>Outcome: </a:t>
            </a:r>
            <a:r>
              <a:rPr lang="en-US" sz="3300" dirty="0" smtClean="0">
                <a:cs typeface="+mn-cs"/>
              </a:rPr>
              <a:t>Spending </a:t>
            </a:r>
            <a:r>
              <a:rPr lang="en-US" sz="3300" dirty="0" smtClean="0">
                <a:cs typeface="+mn-cs"/>
              </a:rPr>
              <a:t>Report, Budget Updates</a:t>
            </a:r>
          </a:p>
          <a:p>
            <a:endParaRPr lang="en-US" dirty="0"/>
          </a:p>
        </p:txBody>
      </p:sp>
    </p:spTree>
    <p:extLst>
      <p:ext uri="{BB962C8B-B14F-4D97-AF65-F5344CB8AC3E}">
        <p14:creationId xmlns:p14="http://schemas.microsoft.com/office/powerpoint/2010/main" val="396070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 Today’s Topic…..</a:t>
            </a:r>
            <a:endParaRPr lang="en-US" b="1" dirty="0"/>
          </a:p>
        </p:txBody>
      </p:sp>
      <p:sp>
        <p:nvSpPr>
          <p:cNvPr id="3" name="Content Placeholder 2"/>
          <p:cNvSpPr>
            <a:spLocks noGrp="1"/>
          </p:cNvSpPr>
          <p:nvPr>
            <p:ph idx="1"/>
          </p:nvPr>
        </p:nvSpPr>
        <p:spPr/>
        <p:txBody>
          <a:bodyPr>
            <a:normAutofit fontScale="92500" lnSpcReduction="10000"/>
          </a:bodyPr>
          <a:lstStyle/>
          <a:p>
            <a:pPr marL="514350" indent="-514350">
              <a:buFont typeface="Arial" panose="020B0604020202020204" pitchFamily="34" charset="0"/>
              <a:buChar char="•"/>
            </a:pPr>
            <a:r>
              <a:rPr lang="en-US" dirty="0" smtClean="0"/>
              <a:t>First, explore key questions around security budgets and spending:</a:t>
            </a:r>
            <a:endParaRPr lang="en-US" dirty="0"/>
          </a:p>
          <a:p>
            <a:pPr marL="1260475" lvl="2" indent="-457200">
              <a:buFont typeface="Arial" panose="020B0604020202020204" pitchFamily="34" charset="0"/>
              <a:buChar char="•"/>
            </a:pPr>
            <a:r>
              <a:rPr lang="en-US" dirty="0" smtClean="0"/>
              <a:t>Who </a:t>
            </a:r>
            <a:r>
              <a:rPr lang="en-US" dirty="0"/>
              <a:t>is involved in budgeting and spending for security?</a:t>
            </a:r>
          </a:p>
          <a:p>
            <a:pPr marL="1260475" lvl="2" indent="-457200">
              <a:buFont typeface="Arial" panose="020B0604020202020204" pitchFamily="34" charset="0"/>
              <a:buChar char="•"/>
            </a:pPr>
            <a:r>
              <a:rPr lang="en-US" dirty="0" smtClean="0"/>
              <a:t>What </a:t>
            </a:r>
            <a:r>
              <a:rPr lang="en-US" dirty="0"/>
              <a:t>amounts are actually being budgeted and spent? </a:t>
            </a:r>
          </a:p>
          <a:p>
            <a:pPr marL="1260475" lvl="2" indent="-457200">
              <a:buFont typeface="Arial" panose="020B0604020202020204" pitchFamily="34" charset="0"/>
              <a:buChar char="•"/>
            </a:pPr>
            <a:r>
              <a:rPr lang="en-US" dirty="0" smtClean="0"/>
              <a:t>Why </a:t>
            </a:r>
            <a:r>
              <a:rPr lang="en-US" dirty="0"/>
              <a:t>is the money being allocated and/or spent?</a:t>
            </a:r>
          </a:p>
          <a:p>
            <a:pPr marL="1260475" lvl="2" indent="-457200">
              <a:buFont typeface="Arial" panose="020B0604020202020204" pitchFamily="34" charset="0"/>
              <a:buChar char="•"/>
            </a:pPr>
            <a:r>
              <a:rPr lang="en-US" dirty="0" smtClean="0"/>
              <a:t>Where </a:t>
            </a:r>
            <a:r>
              <a:rPr lang="en-US" dirty="0"/>
              <a:t>are the dollars going?</a:t>
            </a:r>
          </a:p>
          <a:p>
            <a:pPr marL="1260475" lvl="2" indent="-457200">
              <a:buFont typeface="Arial" panose="020B0604020202020204" pitchFamily="34" charset="0"/>
              <a:buChar char="•"/>
            </a:pPr>
            <a:r>
              <a:rPr lang="en-US" dirty="0" smtClean="0"/>
              <a:t>How </a:t>
            </a:r>
            <a:r>
              <a:rPr lang="en-US" dirty="0"/>
              <a:t>are budgets and spending being justified, tracked and controlled? </a:t>
            </a:r>
            <a:endParaRPr lang="en-US" dirty="0" smtClean="0"/>
          </a:p>
          <a:p>
            <a:pPr marL="514350" indent="-514350">
              <a:buFont typeface="Arial" panose="020B0604020202020204" pitchFamily="34" charset="0"/>
              <a:buChar char="•"/>
            </a:pPr>
            <a:r>
              <a:rPr lang="en-US" dirty="0" smtClean="0"/>
              <a:t>Then, look at post breach considerations</a:t>
            </a:r>
          </a:p>
          <a:p>
            <a:pPr marL="514350" indent="-514350">
              <a:buFont typeface="Arial" panose="020B0604020202020204" pitchFamily="34" charset="0"/>
              <a:buChar char="•"/>
            </a:pPr>
            <a:r>
              <a:rPr lang="en-US" dirty="0" smtClean="0"/>
              <a:t>And wrap up with some actionable takeaways</a:t>
            </a:r>
          </a:p>
          <a:p>
            <a:pPr algn="r"/>
            <a:r>
              <a:rPr lang="en-US" sz="2200" b="1" i="1" dirty="0" smtClean="0"/>
              <a:t>Sources: SANS 2015 Spending Survey,</a:t>
            </a:r>
            <a:br>
              <a:rPr lang="en-US" sz="2200" b="1" i="1" dirty="0" smtClean="0"/>
            </a:br>
            <a:r>
              <a:rPr lang="en-US" sz="2200" b="1" i="1" dirty="0" smtClean="0"/>
              <a:t>SANS 2015Post-Breach Surveys</a:t>
            </a:r>
          </a:p>
          <a:p>
            <a:pPr marL="514350" indent="-514350">
              <a:buFont typeface="+mj-lt"/>
              <a:buAutoNum type="arabicPeriod"/>
            </a:pPr>
            <a:endParaRPr lang="en-US" sz="2200" dirty="0"/>
          </a:p>
        </p:txBody>
      </p:sp>
      <p:sp>
        <p:nvSpPr>
          <p:cNvPr id="7" name="Slide Number Placeholder 6"/>
          <p:cNvSpPr>
            <a:spLocks noGrp="1"/>
          </p:cNvSpPr>
          <p:nvPr>
            <p:ph type="sldNum" sz="quarter" idx="4294967295"/>
          </p:nvPr>
        </p:nvSpPr>
        <p:spPr>
          <a:xfrm>
            <a:off x="8269107" y="6607359"/>
            <a:ext cx="856946" cy="257336"/>
          </a:xfrm>
          <a:prstGeom prst="rect">
            <a:avLst/>
          </a:prstGeom>
        </p:spPr>
        <p:txBody>
          <a:bodyPr/>
          <a:lstStyle/>
          <a:p>
            <a:fld id="{A81085FB-1819-8447-A3A8-E9707BD3B05F}" type="slidenum">
              <a:rPr lang="en-US" smtClean="0"/>
              <a:pPr/>
              <a:t>5</a:t>
            </a:fld>
            <a:endParaRPr lang="en-US" dirty="0"/>
          </a:p>
        </p:txBody>
      </p:sp>
    </p:spTree>
    <p:extLst>
      <p:ext uri="{BB962C8B-B14F-4D97-AF65-F5344CB8AC3E}">
        <p14:creationId xmlns:p14="http://schemas.microsoft.com/office/powerpoint/2010/main" val="3702317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50</a:t>
            </a:fld>
            <a:endParaRPr lang="en-US" dirty="0"/>
          </a:p>
        </p:txBody>
      </p:sp>
      <p:sp>
        <p:nvSpPr>
          <p:cNvPr id="3" name="Title 2"/>
          <p:cNvSpPr>
            <a:spLocks noGrp="1"/>
          </p:cNvSpPr>
          <p:nvPr>
            <p:ph type="title"/>
          </p:nvPr>
        </p:nvSpPr>
        <p:spPr/>
        <p:txBody>
          <a:bodyPr/>
          <a:lstStyle/>
          <a:p>
            <a:r>
              <a:rPr lang="en-US" dirty="0" smtClean="0"/>
              <a:t>Advice: Evaluate and Feedback</a:t>
            </a:r>
            <a:endParaRPr lang="en-US" dirty="0"/>
          </a:p>
        </p:txBody>
      </p:sp>
      <p:sp>
        <p:nvSpPr>
          <p:cNvPr id="4" name="Content Placeholder 3"/>
          <p:cNvSpPr>
            <a:spLocks noGrp="1"/>
          </p:cNvSpPr>
          <p:nvPr>
            <p:ph idx="1"/>
          </p:nvPr>
        </p:nvSpPr>
        <p:spPr/>
        <p:txBody>
          <a:bodyPr>
            <a:normAutofit fontScale="85000" lnSpcReduction="10000"/>
          </a:bodyPr>
          <a:lstStyle/>
          <a:p>
            <a:pPr marL="333756" indent="-342900">
              <a:lnSpc>
                <a:spcPct val="110000"/>
              </a:lnSpc>
              <a:spcBef>
                <a:spcPct val="0"/>
              </a:spcBef>
              <a:spcAft>
                <a:spcPct val="35000"/>
              </a:spcAft>
              <a:buFont typeface="Arial" panose="020B0604020202020204" pitchFamily="34" charset="0"/>
              <a:buChar char="•"/>
            </a:pPr>
            <a:r>
              <a:rPr lang="en-US" sz="2600" dirty="0">
                <a:cs typeface="+mn-cs"/>
              </a:rPr>
              <a:t>Share the success of current security controls, then request according to [your] organization’s strategic plan, not just based on your risk index.</a:t>
            </a:r>
          </a:p>
          <a:p>
            <a:pPr marL="333756" indent="-342900">
              <a:lnSpc>
                <a:spcPct val="110000"/>
              </a:lnSpc>
              <a:spcBef>
                <a:spcPct val="0"/>
              </a:spcBef>
              <a:spcAft>
                <a:spcPct val="35000"/>
              </a:spcAft>
              <a:buFont typeface="Arial" panose="020B0604020202020204" pitchFamily="34" charset="0"/>
              <a:buChar char="•"/>
            </a:pPr>
            <a:r>
              <a:rPr lang="en-US" sz="2600" dirty="0">
                <a:cs typeface="+mn-cs"/>
              </a:rPr>
              <a:t>Prioritize [new] efforts based on need and </a:t>
            </a:r>
            <a:r>
              <a:rPr lang="en-US" sz="2600" dirty="0" smtClean="0">
                <a:cs typeface="+mn-cs"/>
              </a:rPr>
              <a:t>return/results</a:t>
            </a:r>
            <a:endParaRPr lang="en-US" sz="2600" dirty="0">
              <a:cs typeface="+mn-cs"/>
            </a:endParaRPr>
          </a:p>
          <a:p>
            <a:pPr marL="333756" indent="-342900">
              <a:lnSpc>
                <a:spcPct val="110000"/>
              </a:lnSpc>
              <a:spcBef>
                <a:spcPct val="0"/>
              </a:spcBef>
              <a:spcAft>
                <a:spcPct val="35000"/>
              </a:spcAft>
              <a:buFont typeface="Arial" panose="020B0604020202020204" pitchFamily="34" charset="0"/>
              <a:buChar char="•"/>
            </a:pPr>
            <a:r>
              <a:rPr lang="en-US" sz="2600" dirty="0">
                <a:cs typeface="+mn-cs"/>
              </a:rPr>
              <a:t>[</a:t>
            </a:r>
            <a:r>
              <a:rPr lang="en-US" sz="2600" dirty="0" smtClean="0">
                <a:cs typeface="+mn-cs"/>
              </a:rPr>
              <a:t>Align] </a:t>
            </a:r>
            <a:r>
              <a:rPr lang="en-US" sz="2600" dirty="0">
                <a:cs typeface="+mn-cs"/>
              </a:rPr>
              <a:t>with strategic objectives, risk reduction and tangible return on investments.</a:t>
            </a:r>
          </a:p>
          <a:p>
            <a:pPr marL="333756" indent="-342900">
              <a:lnSpc>
                <a:spcPct val="110000"/>
              </a:lnSpc>
              <a:spcBef>
                <a:spcPct val="0"/>
              </a:spcBef>
              <a:spcAft>
                <a:spcPct val="35000"/>
              </a:spcAft>
              <a:buFont typeface="Arial" panose="020B0604020202020204" pitchFamily="34" charset="0"/>
              <a:buChar char="•"/>
            </a:pPr>
            <a:r>
              <a:rPr lang="en-US" sz="2600" dirty="0" smtClean="0">
                <a:cs typeface="+mn-cs"/>
              </a:rPr>
              <a:t>[Perform] continuous </a:t>
            </a:r>
            <a:r>
              <a:rPr lang="en-US" sz="2600" dirty="0">
                <a:cs typeface="+mn-cs"/>
              </a:rPr>
              <a:t>assessment of your spending and objectives</a:t>
            </a:r>
          </a:p>
          <a:p>
            <a:pPr marL="333756" indent="-342900">
              <a:lnSpc>
                <a:spcPct val="110000"/>
              </a:lnSpc>
              <a:spcBef>
                <a:spcPct val="0"/>
              </a:spcBef>
              <a:spcAft>
                <a:spcPct val="35000"/>
              </a:spcAft>
              <a:buFont typeface="Arial" panose="020B0604020202020204" pitchFamily="34" charset="0"/>
              <a:buChar char="•"/>
            </a:pPr>
            <a:r>
              <a:rPr lang="en-US" sz="2600" dirty="0">
                <a:cs typeface="+mn-cs"/>
              </a:rPr>
              <a:t>We currently invest a minimal amount and it is closely scrutinized, which means that it must be effective or the expenditure would be reallocated to something that is effective.</a:t>
            </a:r>
          </a:p>
          <a:p>
            <a:endParaRPr lang="en-US" dirty="0"/>
          </a:p>
        </p:txBody>
      </p:sp>
    </p:spTree>
    <p:extLst>
      <p:ext uri="{BB962C8B-B14F-4D97-AF65-F5344CB8AC3E}">
        <p14:creationId xmlns:p14="http://schemas.microsoft.com/office/powerpoint/2010/main" val="479926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51</a:t>
            </a:fld>
            <a:endParaRPr lang="en-US"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References:</a:t>
            </a:r>
          </a:p>
          <a:p>
            <a:pPr marL="980694" lvl="1" indent="-514350">
              <a:buFont typeface="+mj-lt"/>
              <a:buAutoNum type="arabicPeriod"/>
            </a:pPr>
            <a:r>
              <a:rPr lang="en-US" dirty="0" smtClean="0"/>
              <a:t>IT Security Spending Trends, February 2016, slides 6 – 17 and 37 - 41</a:t>
            </a:r>
          </a:p>
          <a:p>
            <a:pPr marL="980694" lvl="1" indent="-514350">
              <a:buFont typeface="+mj-lt"/>
              <a:buAutoNum type="arabicPeriod"/>
            </a:pPr>
            <a:r>
              <a:rPr lang="en-US" dirty="0" smtClean="0"/>
              <a:t>Post-Breach </a:t>
            </a:r>
            <a:r>
              <a:rPr lang="en-US" dirty="0"/>
              <a:t>Impact: A Cost </a:t>
            </a:r>
            <a:r>
              <a:rPr lang="en-US" dirty="0" smtClean="0"/>
              <a:t>Compendium, November 2015, slides 18 - 36</a:t>
            </a:r>
          </a:p>
          <a:p>
            <a:pPr marL="583819" lvl="2" indent="0">
              <a:buNone/>
            </a:pPr>
            <a:r>
              <a:rPr lang="en-US" dirty="0" smtClean="0"/>
              <a:t>	</a:t>
            </a:r>
          </a:p>
          <a:p>
            <a:r>
              <a:rPr lang="en-US" dirty="0" smtClean="0"/>
              <a:t>Contact: Barbara Filkins</a:t>
            </a:r>
          </a:p>
          <a:p>
            <a:r>
              <a:rPr lang="en-US" dirty="0"/>
              <a:t>	 </a:t>
            </a:r>
            <a:r>
              <a:rPr lang="en-US" dirty="0" smtClean="0"/>
              <a:t>     </a:t>
            </a:r>
            <a:r>
              <a:rPr lang="en-US" dirty="0" smtClean="0">
                <a:hlinkClick r:id="rId3"/>
              </a:rPr>
              <a:t>bfilkins@sans.org</a:t>
            </a:r>
            <a:endParaRPr lang="en-US" dirty="0" smtClean="0"/>
          </a:p>
          <a:p>
            <a:r>
              <a:rPr lang="en-US" dirty="0"/>
              <a:t>	</a:t>
            </a:r>
            <a:r>
              <a:rPr lang="en-US" dirty="0" smtClean="0"/>
              <a:t>      805-524-4282 (office)</a:t>
            </a:r>
          </a:p>
          <a:p>
            <a:r>
              <a:rPr lang="en-US" dirty="0"/>
              <a:t>	</a:t>
            </a:r>
            <a:r>
              <a:rPr lang="en-US" dirty="0" smtClean="0"/>
              <a:t>      805-795-0322 (cell)</a:t>
            </a:r>
            <a:endParaRPr lang="en-US" dirty="0"/>
          </a:p>
        </p:txBody>
      </p:sp>
    </p:spTree>
    <p:extLst>
      <p:ext uri="{BB962C8B-B14F-4D97-AF65-F5344CB8AC3E}">
        <p14:creationId xmlns:p14="http://schemas.microsoft.com/office/powerpoint/2010/main" val="70906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6</a:t>
            </a:fld>
            <a:endParaRPr lang="en-US" dirty="0"/>
          </a:p>
        </p:txBody>
      </p:sp>
      <p:sp>
        <p:nvSpPr>
          <p:cNvPr id="3" name="Title 2"/>
          <p:cNvSpPr>
            <a:spLocks noGrp="1"/>
          </p:cNvSpPr>
          <p:nvPr>
            <p:ph type="title"/>
          </p:nvPr>
        </p:nvSpPr>
        <p:spPr/>
        <p:txBody>
          <a:bodyPr>
            <a:normAutofit/>
          </a:bodyPr>
          <a:lstStyle/>
          <a:p>
            <a:r>
              <a:rPr lang="en-US" dirty="0" smtClean="0"/>
              <a:t>The Who……</a:t>
            </a:r>
            <a:endParaRPr lang="en-US" dirty="0"/>
          </a:p>
        </p:txBody>
      </p:sp>
      <p:sp>
        <p:nvSpPr>
          <p:cNvPr id="5" name="Rectangle 4"/>
          <p:cNvSpPr/>
          <p:nvPr/>
        </p:nvSpPr>
        <p:spPr>
          <a:xfrm>
            <a:off x="596096" y="1130412"/>
            <a:ext cx="7899722" cy="646331"/>
          </a:xfrm>
          <a:prstGeom prst="rect">
            <a:avLst/>
          </a:prstGeom>
        </p:spPr>
        <p:txBody>
          <a:bodyPr wrap="square">
            <a:spAutoFit/>
          </a:bodyPr>
          <a:lstStyle/>
          <a:p>
            <a:pPr marL="457200" indent="-457200">
              <a:lnSpc>
                <a:spcPct val="90000"/>
              </a:lnSpc>
              <a:spcBef>
                <a:spcPct val="20000"/>
              </a:spcBef>
              <a:buClr>
                <a:srgbClr val="0077C5"/>
              </a:buClr>
              <a:buFont typeface="Arial" pitchFamily="34" charset="0"/>
              <a:buChar char="•"/>
            </a:pPr>
            <a:r>
              <a:rPr lang="en-US" sz="2000" dirty="0">
                <a:cs typeface="Arial" pitchFamily="34" charset="0"/>
              </a:rPr>
              <a:t>169 qualified respondents with budgetary control or insight into their IT and security budgets, mostly (72%) based in the United States</a:t>
            </a:r>
          </a:p>
        </p:txBody>
      </p:sp>
      <p:sp>
        <p:nvSpPr>
          <p:cNvPr id="6" name="Rectangle 5"/>
          <p:cNvSpPr/>
          <p:nvPr/>
        </p:nvSpPr>
        <p:spPr>
          <a:xfrm>
            <a:off x="596096" y="1776743"/>
            <a:ext cx="8296892" cy="646331"/>
          </a:xfrm>
          <a:prstGeom prst="rect">
            <a:avLst/>
          </a:prstGeom>
        </p:spPr>
        <p:txBody>
          <a:bodyPr wrap="square">
            <a:spAutoFit/>
          </a:bodyPr>
          <a:lstStyle/>
          <a:p>
            <a:pPr marL="457200" indent="-457200">
              <a:lnSpc>
                <a:spcPct val="90000"/>
              </a:lnSpc>
              <a:spcBef>
                <a:spcPct val="20000"/>
              </a:spcBef>
              <a:buClr>
                <a:srgbClr val="0077C5"/>
              </a:buClr>
              <a:buFont typeface="Arial" pitchFamily="34" charset="0"/>
              <a:buChar char="•"/>
            </a:pPr>
            <a:r>
              <a:rPr lang="en-US" sz="2000" dirty="0">
                <a:cs typeface="Arial" pitchFamily="34" charset="0"/>
              </a:rPr>
              <a:t>56% executive-level staff in both security and IT as well as business unit managers</a:t>
            </a:r>
          </a:p>
        </p:txBody>
      </p:sp>
      <p:graphicFrame>
        <p:nvGraphicFramePr>
          <p:cNvPr id="7" name="Chart 6"/>
          <p:cNvGraphicFramePr>
            <a:graphicFrameLocks/>
          </p:cNvGraphicFramePr>
          <p:nvPr>
            <p:extLst/>
          </p:nvPr>
        </p:nvGraphicFramePr>
        <p:xfrm>
          <a:off x="1595719" y="2302656"/>
          <a:ext cx="6224598" cy="4304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655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smtClean="0"/>
              <a:t>The Why….</a:t>
            </a:r>
            <a:endParaRPr lang="en-US" dirty="0"/>
          </a:p>
        </p:txBody>
      </p:sp>
      <p:sp>
        <p:nvSpPr>
          <p:cNvPr id="5" name="Rectangle 2"/>
          <p:cNvSpPr>
            <a:spLocks noChangeArrowheads="1"/>
          </p:cNvSpPr>
          <p:nvPr/>
        </p:nvSpPr>
        <p:spPr bwMode="auto">
          <a:xfrm>
            <a:off x="457200" y="1205111"/>
            <a:ext cx="60031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Chart 12"/>
          <p:cNvGraphicFramePr>
            <a:graphicFrameLocks/>
          </p:cNvGraphicFramePr>
          <p:nvPr>
            <p:extLst/>
          </p:nvPr>
        </p:nvGraphicFramePr>
        <p:xfrm>
          <a:off x="242045" y="1250830"/>
          <a:ext cx="8256495" cy="4567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993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smtClean="0"/>
              <a:t>The Why….</a:t>
            </a:r>
            <a:endParaRPr lang="en-US" dirty="0"/>
          </a:p>
        </p:txBody>
      </p:sp>
      <p:sp>
        <p:nvSpPr>
          <p:cNvPr id="5" name="Rectangle 2"/>
          <p:cNvSpPr>
            <a:spLocks noChangeArrowheads="1"/>
          </p:cNvSpPr>
          <p:nvPr/>
        </p:nvSpPr>
        <p:spPr bwMode="auto">
          <a:xfrm>
            <a:off x="457200" y="1205111"/>
            <a:ext cx="60031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a:stretch>
            <a:fillRect/>
          </a:stretch>
        </p:blipFill>
        <p:spPr>
          <a:xfrm>
            <a:off x="573022" y="2181302"/>
            <a:ext cx="7484436" cy="3412673"/>
          </a:xfrm>
          <a:prstGeom prst="rect">
            <a:avLst/>
          </a:prstGeom>
          <a:solidFill>
            <a:schemeClr val="bg1"/>
          </a:solidFill>
        </p:spPr>
      </p:pic>
      <p:sp>
        <p:nvSpPr>
          <p:cNvPr id="7" name="TextBox 6"/>
          <p:cNvSpPr txBox="1"/>
          <p:nvPr/>
        </p:nvSpPr>
        <p:spPr>
          <a:xfrm>
            <a:off x="690087" y="1308466"/>
            <a:ext cx="7647164" cy="646331"/>
          </a:xfrm>
          <a:prstGeom prst="rect">
            <a:avLst/>
          </a:prstGeom>
          <a:noFill/>
        </p:spPr>
        <p:txBody>
          <a:bodyPr wrap="square" rtlCol="0">
            <a:spAutoFit/>
          </a:bodyPr>
          <a:lstStyle/>
          <a:p>
            <a:pPr marL="457200" indent="-457200">
              <a:lnSpc>
                <a:spcPct val="90000"/>
              </a:lnSpc>
              <a:spcBef>
                <a:spcPct val="20000"/>
              </a:spcBef>
              <a:buClr>
                <a:srgbClr val="0077C5"/>
              </a:buClr>
              <a:buFont typeface="Arial" pitchFamily="34" charset="0"/>
              <a:buChar char="•"/>
            </a:pPr>
            <a:r>
              <a:rPr lang="en-US" sz="2000" dirty="0">
                <a:cs typeface="Arial" pitchFamily="34" charset="0"/>
              </a:rPr>
              <a:t>The top two business drivers reflect the nature of the top 5 industries. </a:t>
            </a:r>
          </a:p>
        </p:txBody>
      </p:sp>
    </p:spTree>
    <p:extLst>
      <p:ext uri="{BB962C8B-B14F-4D97-AF65-F5344CB8AC3E}">
        <p14:creationId xmlns:p14="http://schemas.microsoft.com/office/powerpoint/2010/main" val="1764432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81085FB-1819-8447-A3A8-E9707BD3B05F}"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smtClean="0"/>
              <a:t>The What…..</a:t>
            </a:r>
            <a:endParaRPr lang="en-US" dirty="0"/>
          </a:p>
        </p:txBody>
      </p:sp>
      <p:pic>
        <p:nvPicPr>
          <p:cNvPr id="9" name="Picture 8"/>
          <p:cNvPicPr>
            <a:picLocks noChangeAspect="1"/>
          </p:cNvPicPr>
          <p:nvPr/>
        </p:nvPicPr>
        <p:blipFill>
          <a:blip r:embed="rId2"/>
          <a:stretch>
            <a:fillRect/>
          </a:stretch>
        </p:blipFill>
        <p:spPr>
          <a:xfrm>
            <a:off x="-421515" y="4790424"/>
            <a:ext cx="8095626" cy="1530745"/>
          </a:xfrm>
          <a:prstGeom prst="rect">
            <a:avLst/>
          </a:prstGeom>
        </p:spPr>
      </p:pic>
      <p:sp>
        <p:nvSpPr>
          <p:cNvPr id="12" name="Right Arrow 11"/>
          <p:cNvSpPr/>
          <p:nvPr/>
        </p:nvSpPr>
        <p:spPr>
          <a:xfrm rot="10800000">
            <a:off x="7234276" y="5349134"/>
            <a:ext cx="1318054" cy="41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3000" y="1477314"/>
            <a:ext cx="7883824" cy="3145476"/>
          </a:xfrm>
          <a:prstGeom prst="rect">
            <a:avLst/>
          </a:prstGeom>
        </p:spPr>
        <p:txBody>
          <a:bodyPr wrap="square">
            <a:spAutoFit/>
          </a:bodyPr>
          <a:lstStyle/>
          <a:p>
            <a:pPr marL="457200" indent="-457200">
              <a:lnSpc>
                <a:spcPct val="90000"/>
              </a:lnSpc>
              <a:spcBef>
                <a:spcPct val="20000"/>
              </a:spcBef>
              <a:buClr>
                <a:srgbClr val="0077C5"/>
              </a:buClr>
              <a:buFont typeface="Arial" pitchFamily="34" charset="0"/>
              <a:buChar char="•"/>
            </a:pPr>
            <a:r>
              <a:rPr lang="en-US" sz="3200" dirty="0">
                <a:cs typeface="Arial" pitchFamily="34" charset="0"/>
              </a:rPr>
              <a:t>Security budgets </a:t>
            </a:r>
            <a:r>
              <a:rPr lang="en-US" sz="3200" dirty="0" smtClean="0">
                <a:cs typeface="Arial" pitchFamily="34" charset="0"/>
              </a:rPr>
              <a:t>as a percentage of the IT budget have increased </a:t>
            </a:r>
            <a:r>
              <a:rPr lang="en-US" sz="3200" dirty="0">
                <a:cs typeface="Arial" pitchFamily="34" charset="0"/>
              </a:rPr>
              <a:t>since </a:t>
            </a:r>
            <a:r>
              <a:rPr lang="en-US" sz="3200" dirty="0" smtClean="0">
                <a:cs typeface="Arial" pitchFamily="34" charset="0"/>
              </a:rPr>
              <a:t>2014</a:t>
            </a:r>
          </a:p>
          <a:p>
            <a:pPr marL="742950" lvl="1" indent="-285750">
              <a:buFont typeface="Arial" panose="020B0604020202020204" pitchFamily="34" charset="0"/>
              <a:buChar char="•"/>
            </a:pPr>
            <a:r>
              <a:rPr lang="en-US" sz="2400" dirty="0" smtClean="0"/>
              <a:t>Lowest range (0% to 3%) shrinking</a:t>
            </a:r>
          </a:p>
          <a:p>
            <a:pPr marL="742950" lvl="1" indent="-285750">
              <a:buFont typeface="Arial" panose="020B0604020202020204" pitchFamily="34" charset="0"/>
              <a:buChar char="•"/>
            </a:pPr>
            <a:r>
              <a:rPr lang="en-US" sz="2400" dirty="0" smtClean="0"/>
              <a:t>Higher </a:t>
            </a:r>
            <a:r>
              <a:rPr lang="en-US" sz="2400" dirty="0"/>
              <a:t>ranges </a:t>
            </a:r>
            <a:r>
              <a:rPr lang="en-US" sz="2400" dirty="0" smtClean="0"/>
              <a:t>(4–6%, </a:t>
            </a:r>
            <a:r>
              <a:rPr lang="en-US" sz="2400" dirty="0"/>
              <a:t>10–12</a:t>
            </a:r>
            <a:r>
              <a:rPr lang="en-US" sz="2400" dirty="0" smtClean="0"/>
              <a:t>%) growing</a:t>
            </a:r>
          </a:p>
          <a:p>
            <a:pPr marL="457200" indent="-457200">
              <a:lnSpc>
                <a:spcPct val="90000"/>
              </a:lnSpc>
              <a:spcBef>
                <a:spcPct val="20000"/>
              </a:spcBef>
              <a:buClr>
                <a:srgbClr val="0077C5"/>
              </a:buClr>
              <a:buFont typeface="Arial" pitchFamily="34" charset="0"/>
              <a:buChar char="•"/>
            </a:pPr>
            <a:r>
              <a:rPr lang="en-US" sz="3200" dirty="0" smtClean="0">
                <a:cs typeface="Arial" pitchFamily="34" charset="0"/>
              </a:rPr>
              <a:t>The overall median IT budget and percentage allocated to security by year shows this trend also heading into FY2016</a:t>
            </a:r>
            <a:endParaRPr lang="en-US" sz="3200" dirty="0">
              <a:cs typeface="Arial" pitchFamily="34" charset="0"/>
            </a:endParaRPr>
          </a:p>
        </p:txBody>
      </p:sp>
      <p:sp>
        <p:nvSpPr>
          <p:cNvPr id="13" name="TextBox 12"/>
          <p:cNvSpPr txBox="1"/>
          <p:nvPr/>
        </p:nvSpPr>
        <p:spPr>
          <a:xfrm>
            <a:off x="7546587" y="5695539"/>
            <a:ext cx="1301578" cy="369332"/>
          </a:xfrm>
          <a:prstGeom prst="rect">
            <a:avLst/>
          </a:prstGeom>
          <a:noFill/>
        </p:spPr>
        <p:txBody>
          <a:bodyPr wrap="square" rtlCol="0">
            <a:spAutoFit/>
          </a:bodyPr>
          <a:lstStyle/>
          <a:p>
            <a:r>
              <a:rPr lang="en-US" dirty="0" smtClean="0"/>
              <a:t>Increase</a:t>
            </a:r>
            <a:endParaRPr lang="en-US" dirty="0"/>
          </a:p>
        </p:txBody>
      </p:sp>
      <p:sp>
        <p:nvSpPr>
          <p:cNvPr id="4" name="Oval 3"/>
          <p:cNvSpPr/>
          <p:nvPr/>
        </p:nvSpPr>
        <p:spPr>
          <a:xfrm>
            <a:off x="5585092" y="5349134"/>
            <a:ext cx="1541929" cy="4133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632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ee777c395adb73fc4319f96aef2aaafbf38aee"/>
</p:tagLst>
</file>

<file path=ppt/theme/theme1.xml><?xml version="1.0" encoding="utf-8"?>
<a:theme xmlns:a="http://schemas.openxmlformats.org/drawingml/2006/main" name="blank">
  <a:themeElements>
    <a:clrScheme name="Custom 9">
      <a:dk1>
        <a:srgbClr val="333333"/>
      </a:dk1>
      <a:lt1>
        <a:sysClr val="window" lastClr="FFFFFF"/>
      </a:lt1>
      <a:dk2>
        <a:srgbClr val="0068B1"/>
      </a:dk2>
      <a:lt2>
        <a:srgbClr val="F2F2F2"/>
      </a:lt2>
      <a:accent1>
        <a:srgbClr val="0070C0"/>
      </a:accent1>
      <a:accent2>
        <a:srgbClr val="E46200"/>
      </a:accent2>
      <a:accent3>
        <a:srgbClr val="009796"/>
      </a:accent3>
      <a:accent4>
        <a:srgbClr val="7F7F7F"/>
      </a:accent4>
      <a:accent5>
        <a:srgbClr val="72AD64"/>
      </a:accent5>
      <a:accent6>
        <a:srgbClr val="AACEA2"/>
      </a:accent6>
      <a:hlink>
        <a:srgbClr val="00B0F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IDF-ppt-template-092915</Template>
  <TotalTime>22946</TotalTime>
  <Words>2926</Words>
  <Application>Microsoft Office PowerPoint</Application>
  <PresentationFormat>On-screen Show (4:3)</PresentationFormat>
  <Paragraphs>603</Paragraphs>
  <Slides>51</Slides>
  <Notes>31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51</vt:i4>
      </vt:variant>
    </vt:vector>
  </HeadingPairs>
  <TitlesOfParts>
    <vt:vector size="67" baseType="lpstr">
      <vt:lpstr>Arial Unicode MS</vt:lpstr>
      <vt:lpstr>Arial</vt:lpstr>
      <vt:lpstr>Calibri</vt:lpstr>
      <vt:lpstr>Calibri Light</vt:lpstr>
      <vt:lpstr>Courier</vt:lpstr>
      <vt:lpstr>Courier New</vt:lpstr>
      <vt:lpstr>Lucida Grande</vt:lpstr>
      <vt:lpstr>Microsoft Sans Serif</vt:lpstr>
      <vt:lpstr>MyriadPro-Regular</vt:lpstr>
      <vt:lpstr>Segoe Print</vt:lpstr>
      <vt:lpstr>Segoe UI Light</vt:lpstr>
      <vt:lpstr>Symbol</vt:lpstr>
      <vt:lpstr>Times New Roman</vt:lpstr>
      <vt:lpstr>Wingdings</vt:lpstr>
      <vt:lpstr>blank</vt:lpstr>
      <vt:lpstr>Office Theme</vt:lpstr>
      <vt:lpstr>Math for the Aftermath: Budgets, Breaches, and Back Again</vt:lpstr>
      <vt:lpstr> Breaches, Breaches Everywhere…..</vt:lpstr>
      <vt:lpstr> But Now Here Comes 2016…. </vt:lpstr>
      <vt:lpstr>The Problem Statement</vt:lpstr>
      <vt:lpstr>So – Today’s Topic…..</vt:lpstr>
      <vt:lpstr>The Who……</vt:lpstr>
      <vt:lpstr>The Why….</vt:lpstr>
      <vt:lpstr>The Why….</vt:lpstr>
      <vt:lpstr>The What…..</vt:lpstr>
      <vt:lpstr>The What…..</vt:lpstr>
      <vt:lpstr>The What…..</vt:lpstr>
      <vt:lpstr>The Where…..</vt:lpstr>
      <vt:lpstr>The Where…..</vt:lpstr>
      <vt:lpstr>The Where—Staff and Skills</vt:lpstr>
      <vt:lpstr>The Where—Staff and Skills</vt:lpstr>
      <vt:lpstr>The Where—Technology and Tools</vt:lpstr>
      <vt:lpstr>The Gap—Unfilled Requisitions</vt:lpstr>
      <vt:lpstr> Now Let’s Discuss the Post-Breach Era…</vt:lpstr>
      <vt:lpstr>First: Post Breach Survey Background</vt:lpstr>
      <vt:lpstr>Next: About the Breaches!</vt:lpstr>
      <vt:lpstr>About the Breaches (Source)</vt:lpstr>
      <vt:lpstr>About the Breaches (Data)</vt:lpstr>
      <vt:lpstr>About the Breaches! (Size)</vt:lpstr>
      <vt:lpstr>About the Breaches (Time)</vt:lpstr>
      <vt:lpstr>About the Breaches (Time)</vt:lpstr>
      <vt:lpstr>Breach Costs vs. Sensitive Data</vt:lpstr>
      <vt:lpstr>Post-Breach Factors Considered</vt:lpstr>
      <vt:lpstr>Post-Breach Factors Considered (Cont.)</vt:lpstr>
      <vt:lpstr>Post-Breach: Associated Costs</vt:lpstr>
      <vt:lpstr>Post-Breach: Associated Costs</vt:lpstr>
      <vt:lpstr>Post Breach: Investment</vt:lpstr>
      <vt:lpstr>Post-Breach: Investment</vt:lpstr>
      <vt:lpstr>Post-Breach: Customer Support</vt:lpstr>
      <vt:lpstr>Post-Breach: Brand Reputation Damage</vt:lpstr>
      <vt:lpstr>Information Governance</vt:lpstr>
      <vt:lpstr>Post-Breach Action Plan Checklist</vt:lpstr>
      <vt:lpstr>Looking Ahead (2016…)</vt:lpstr>
      <vt:lpstr>The How—Getting the Budget You Need</vt:lpstr>
      <vt:lpstr>The How—Impediments </vt:lpstr>
      <vt:lpstr>The How—Impediments </vt:lpstr>
      <vt:lpstr>So, Here’s the Challenge….</vt:lpstr>
      <vt:lpstr>Schematic for Actionable Plan</vt:lpstr>
      <vt:lpstr>Step One: Strategize</vt:lpstr>
      <vt:lpstr>Advice: Strategize</vt:lpstr>
      <vt:lpstr>Step Two: Plan</vt:lpstr>
      <vt:lpstr>Advice: Plan</vt:lpstr>
      <vt:lpstr>Step Three: Implement/Operate</vt:lpstr>
      <vt:lpstr>Advice: Implement/Operate</vt:lpstr>
      <vt:lpstr>Step Four: Evaluate and Feedback</vt:lpstr>
      <vt:lpstr>Advice: Evaluate and Feedback</vt:lpstr>
      <vt:lpstr>Questions?</vt:lpstr>
    </vt:vector>
  </TitlesOfParts>
  <Manager/>
  <Company>SANS Analyst Program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SANS AP Slide Master 2015 v3</dc:title>
  <dc:subject/>
  <dc:creator>pjc</dc:creator>
  <cp:keywords/>
  <dc:description/>
  <cp:lastModifiedBy>Barbara L. Filkins</cp:lastModifiedBy>
  <cp:revision>234</cp:revision>
  <cp:lastPrinted>2015-11-19T16:10:12Z</cp:lastPrinted>
  <dcterms:created xsi:type="dcterms:W3CDTF">2014-02-28T16:07:55Z</dcterms:created>
  <dcterms:modified xsi:type="dcterms:W3CDTF">2016-03-13T01:49:17Z</dcterms:modified>
  <cp:category/>
</cp:coreProperties>
</file>