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4" r:id="rId77"/>
    <p:sldId id="335" r:id="rId78"/>
    <p:sldId id="336" r:id="rId79"/>
    <p:sldId id="337" r:id="rId80"/>
    <p:sldId id="338" r:id="rId81"/>
    <p:sldId id="339" r:id="rId82"/>
    <p:sldId id="341" r:id="rId83"/>
    <p:sldId id="342" r:id="rId84"/>
    <p:sldId id="343" r:id="rId85"/>
    <p:sldId id="344" r:id="rId86"/>
    <p:sldId id="345" r:id="rId87"/>
    <p:sldId id="346" r:id="rId88"/>
    <p:sldId id="347" r:id="rId89"/>
    <p:sldId id="348" r:id="rId90"/>
    <p:sldId id="349" r:id="rId91"/>
    <p:sldId id="350" r:id="rId92"/>
    <p:sldId id="352" r:id="rId93"/>
    <p:sldId id="351" r:id="rId94"/>
    <p:sldId id="353" r:id="rId95"/>
    <p:sldId id="354" r:id="rId96"/>
    <p:sldId id="355" r:id="rId97"/>
    <p:sldId id="356" r:id="rId98"/>
    <p:sldId id="357" r:id="rId99"/>
    <p:sldId id="358" r:id="rId100"/>
    <p:sldId id="359" r:id="rId101"/>
    <p:sldId id="360" r:id="rId102"/>
    <p:sldId id="368" r:id="rId103"/>
    <p:sldId id="362" r:id="rId104"/>
    <p:sldId id="361" r:id="rId105"/>
    <p:sldId id="363" r:id="rId106"/>
    <p:sldId id="364" r:id="rId107"/>
    <p:sldId id="365" r:id="rId108"/>
    <p:sldId id="366" r:id="rId109"/>
    <p:sldId id="367" r:id="rId110"/>
    <p:sldId id="369" r:id="rId111"/>
    <p:sldId id="370" r:id="rId112"/>
    <p:sldId id="371" r:id="rId113"/>
    <p:sldId id="372" r:id="rId114"/>
    <p:sldId id="373" r:id="rId115"/>
  </p:sldIdLst>
  <p:sldSz cx="10077450" cy="75628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67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Times New Roman" pitchFamily="18"/>
              <a:ea typeface="Arial Unicode MS" pitchFamily="2"/>
              <a:cs typeface="Tahoma"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Times New Roman" pitchFamily="18"/>
              <a:ea typeface="Arial Unicode MS" pitchFamily="2"/>
              <a:cs typeface="Tahoma"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Times New Roman" pitchFamily="18"/>
              <a:ea typeface="Arial Unicode MS" pitchFamily="2"/>
              <a:cs typeface="Tahoma"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4BAFA405-E207-4003-B994-D13B03340DDF}" type="slidenum">
              <a:t>‹#›</a:t>
            </a:fld>
            <a:endParaRPr lang="en-US" sz="1400" b="0" i="0" u="none" strike="noStrike" kern="1200">
              <a:ln>
                <a:noFill/>
              </a:ln>
              <a:latin typeface="Times New Roman" pitchFamily="18"/>
              <a:ea typeface="Arial Unicode MS" pitchFamily="2"/>
              <a:cs typeface="Tahoma" pitchFamily="2"/>
            </a:endParaRPr>
          </a:p>
        </p:txBody>
      </p:sp>
    </p:spTree>
    <p:extLst>
      <p:ext uri="{BB962C8B-B14F-4D97-AF65-F5344CB8AC3E}">
        <p14:creationId xmlns:p14="http://schemas.microsoft.com/office/powerpoint/2010/main" val="1955738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E809729C-5DE9-47A8-B379-29B65DB7DE64}" type="slidenum">
              <a:t>‹#›</a:t>
            </a:fld>
            <a:endParaRPr lang="en-US"/>
          </a:p>
        </p:txBody>
      </p:sp>
    </p:spTree>
    <p:extLst>
      <p:ext uri="{BB962C8B-B14F-4D97-AF65-F5344CB8AC3E}">
        <p14:creationId xmlns:p14="http://schemas.microsoft.com/office/powerpoint/2010/main" val="3868627428"/>
      </p:ext>
    </p:extLst>
  </p:cSld>
  <p:clrMap bg1="lt1" tx1="dk1" bg2="lt2" tx2="dk2" accent1="accent1" accent2="accent2" accent3="accent3" accent4="accent4" accent5="accent5" accent6="accent6" hlink="hlink" folHlink="folHlink"/>
  <p:notesStyle>
    <a:lvl1pPr marL="216000" marR="0" indent="0" rtl="0" hangingPunct="0">
      <a:tabLst/>
      <a:defRPr lang="en-US" sz="2000" b="0" i="0" u="none" strike="noStrike" kern="1200">
        <a:ln>
          <a:noFill/>
        </a:ln>
        <a:latin typeface="Times New Roman"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8E44FB6-4C27-40C9-935D-EA7F6D5D212B}" type="slidenum">
              <a:t>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8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9DA4A2A-5F91-43E1-B5EC-1F3898B19CF7}" type="slidenum">
              <a:t>10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3817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08467EA-D22B-4EFC-88D6-CD5A974726F9}" type="slidenum">
              <a:t>11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3420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2ABD722-BD19-4FEA-B696-11602A14544A}" type="slidenum">
              <a:t>12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1088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44FB1A4-CBAF-4076-A3EB-8D56D7666760}" type="slidenum">
              <a:t>13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1965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EAFAD21-BD7B-4600-8E85-1FE2D9E13DC3}" type="slidenum">
              <a:t>14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8926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8DD23E3-F147-4414-907A-91BF04E92342}" type="slidenum">
              <a:t>15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0593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858E2A1-8CBA-428A-A34E-8A6494093C6C}" type="slidenum">
              <a:t>16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69715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60CADDA-5DDD-4C77-92FF-15BA6D4814E5}" type="slidenum">
              <a:t>17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7640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C748FCD-22DE-4E70-B5A5-D8512E938F92}" type="slidenum">
              <a:t>18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5967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970FF79-A851-4EC9-B7DF-5006F028B2D2}" type="slidenum">
              <a:t>19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1093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7CE56B4-B3AF-4EF6-AA47-D15D4C5C6DCC}" type="slidenum">
              <a:t>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3212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BBFC6F9-949C-4E97-AF3A-4726DE44BAF5}" type="slidenum">
              <a:t>20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15585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BB0854F-2F60-49A0-9F1D-1595DF6E4B2C}" type="slidenum">
              <a:t>21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9366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C635310-30AB-41BA-82BC-1A5E84CD55D5}" type="slidenum">
              <a:t>22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10278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BD69262-2387-4A8D-A35D-59B67345C017}" type="slidenum">
              <a:t>23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510230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BE36D64-C232-4F7C-9E9D-0E996FDC9387}" type="slidenum">
              <a:t>24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23715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FDD1A2E7-2F64-4AF4-98A4-4116F2D42936}" type="slidenum">
              <a:t>25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91159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83BE294-608C-47FD-B621-AF697AB2F011}" type="slidenum">
              <a:t>26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568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CA19E6F-759A-4E6B-B4D4-42FFCEFF840C}" type="slidenum">
              <a:t>27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7739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DB04520-A9BF-412E-B80D-D1FBDC4E9B68}" type="slidenum">
              <a:t>28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12913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BCFB0A3-DFC0-4AC8-A9AE-266FEA5E1540}" type="slidenum">
              <a:t>29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5083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B1D2BAB-87DE-490C-BA51-6D4983EF3A6E}" type="slidenum">
              <a:t>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93817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4FFC34E-B31E-46E9-B905-49BC9A8EC327}" type="slidenum">
              <a:t>30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7975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EDD587D-6590-41C5-8FCC-43FC9B8BB88B}" type="slidenum">
              <a:t>31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14432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ACCF440-D712-4B20-B2FC-58CA14D9225B}" type="slidenum">
              <a:t>32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19269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C697E68-E160-4945-BC67-DAC5662CD4E6}" type="slidenum">
              <a:t>33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5550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BDF47E1-8C75-48B4-8316-326CFD7BB5A7}" type="slidenum">
              <a:t>34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15073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2269A49-9864-4EE1-8495-1CCBF3048009}" type="slidenum">
              <a:t>35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44369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CE13102-42F0-41BC-B089-D74B595AB1E0}" type="slidenum">
              <a:t>36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3955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8D6171A-4F66-437E-8769-AF19BD27A7E0}" type="slidenum">
              <a:t>37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661356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75094FD-3113-4EB4-A384-BFBB5ADF85AF}" type="slidenum">
              <a:t>38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53078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79874B0-FFE5-4E53-975E-E7AEC6BB2852}" type="slidenum">
              <a:t>39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1950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3E2A411-22B6-4AF1-B27D-ABB8B9A59976}" type="slidenum">
              <a:t>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98225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6C5BF68-E06A-4B7B-8373-D006DFDE78D4}" type="slidenum">
              <a:t>40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25196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FADCCB6-182D-4B7F-9321-6036B52E880C}" type="slidenum">
              <a:t>41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36812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C40C0C2-D942-4EEC-B32B-0E8F8C0A4A64}" type="slidenum">
              <a:t>42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59947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96A1A1D-1D8D-4C9F-A6D3-80FD3E8C4D43}" type="slidenum">
              <a:t>43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13968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B481AFC-379B-43C0-A15C-D4C7973B4762}" type="slidenum">
              <a:t>44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61053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994CD4A-2781-4ED0-B806-85420C585940}" type="slidenum">
              <a:t>45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3585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8CFC1C1-092D-4321-A786-A5992355344E}" type="slidenum">
              <a:t>46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07239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34CB40A-7AEC-4C3C-A2F0-F7EDB49DCE43}" type="slidenum">
              <a:t>47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42596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C60B2DC-AD62-4CB8-80A1-7338D28DBEE3}" type="slidenum">
              <a:t>48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47035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A634015-5954-4932-B186-BE344DC110DC}" type="slidenum">
              <a:t>49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347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5E48573-2D99-4630-A3BE-B12A841A88E7}" type="slidenum">
              <a:t>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1706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D3F527D-EACA-4A6F-9E71-55FD61EC1FC1}" type="slidenum">
              <a:t>50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84063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23F797A-27E1-4063-A582-1FF4738E78E4}" type="slidenum">
              <a:t>51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10654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103A634-0758-45F3-9D7A-AC17AD053B39}" type="slidenum">
              <a:t>52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77262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5063310-6393-48EF-BD72-703729DE240A}" type="slidenum">
              <a:t>53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79631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34614AC-904A-43AA-85B5-17B1FC01F170}" type="slidenum">
              <a:t>54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45697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CA0608A-18D3-4DF6-9C39-661239CF3A1B}" type="slidenum">
              <a:t>55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01334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86932F3-00D0-4623-AA1A-50715A4671A1}" type="slidenum">
              <a:t>56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09645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1A40FCB-3AFC-4707-BE42-3A60F03FB1CE}" type="slidenum">
              <a:t>57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02454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6DBDEEA-EA07-4287-A7FE-B59B6A9D0634}" type="slidenum">
              <a:t>58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98065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6ED2441-A774-407D-8F10-137B395EC4A6}" type="slidenum">
              <a:t>59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3603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DD20137-48AE-4558-A096-26A4DA3DBFB2}" type="slidenum">
              <a:t>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159336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BF337EF-E4CD-45C5-8E88-DF73B734D4AA}" type="slidenum">
              <a:t>60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071384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BB85891-CFE5-4087-98C1-84C9F7F7C590}" type="slidenum">
              <a:t>61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020314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D20F400-A72F-4ABE-870D-33710684DE46}" type="slidenum">
              <a:t>62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23341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1AF134C-0E51-421F-9613-A35B9630FA1A}" type="slidenum">
              <a:t>63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308914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1FCAF7A-635B-4B5E-88B4-885EDA6954D2}" type="slidenum">
              <a:t>64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95563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E22A4EB-C63B-437B-B302-6FB15849A0EE}" type="slidenum">
              <a:t>65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382351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5D1D6E2-43FD-41B4-876E-88DEBC268075}" type="slidenum">
              <a:t>66</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17465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CC2B70C-E8EB-4B16-B95E-EC698421271F}" type="slidenum">
              <a:t>67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645138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B832A28-F916-46C1-AC00-CF173BA86A3D}" type="slidenum">
              <a:t>68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29088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AA00598-FA4F-4A95-BEAE-64B86FA501A8}" type="slidenum">
              <a:t>69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0116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119071D-193F-42C0-8DEA-82F2E613E7CD}" type="slidenum">
              <a:t>7</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4943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F4C839F-4A5C-412F-A814-D403016EF26A}" type="slidenum">
              <a:t>70</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724126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2A7621B-EA49-49DD-8DF8-CB2900202138}" type="slidenum">
              <a:t>71</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47630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03523D8-3A17-4D56-BE09-5FF32B387733}" type="slidenum">
              <a:t>72</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938930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B0E8DC4B-71B9-47D7-921E-E99D7E09C480}" type="slidenum">
              <a:t>73</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16797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1781F08-E841-4AB4-ADAC-B6586BC31FB3}" type="slidenum">
              <a:t>74</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1532645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5F2F35E-600E-4E32-B2A5-9FD64C6ECDA5}" type="slidenum">
              <a:t>75</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7799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26025"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E809729C-5DE9-47A8-B379-29B65DB7DE64}" type="slidenum">
              <a:rPr lang="en-US" smtClean="0"/>
              <a:t>96</a:t>
            </a:fld>
            <a:endParaRPr lang="en-US"/>
          </a:p>
        </p:txBody>
      </p:sp>
    </p:spTree>
    <p:extLst>
      <p:ext uri="{BB962C8B-B14F-4D97-AF65-F5344CB8AC3E}">
        <p14:creationId xmlns:p14="http://schemas.microsoft.com/office/powerpoint/2010/main" val="102181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84EC277-AB32-409D-911F-3819BD80894B}" type="slidenum">
              <a:t>8</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6519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1253781-B2C0-4A2A-AE1B-F3FF586036F7}" type="slidenum">
              <a:t>9</a:t>
            </a:fld>
            <a:endParaRPr lang="en-US"/>
          </a:p>
        </p:txBody>
      </p:sp>
      <p:sp>
        <p:nvSpPr>
          <p:cNvPr id="2" name="Slide Image Placeholder 1"/>
          <p:cNvSpPr>
            <a:spLocks noGrp="1" noRot="1" noChangeAspect="1" noResize="1"/>
          </p:cNvSpPr>
          <p:nvPr>
            <p:ph type="sldImg"/>
          </p:nvPr>
        </p:nvSpPr>
        <p:spPr>
          <a:xfrm>
            <a:off x="1373188" y="763588"/>
            <a:ext cx="5026025" cy="3771900"/>
          </a:xfrm>
          <a:solidFill>
            <a:srgbClr val="729FCF"/>
          </a:solidFill>
          <a:ln w="25400">
            <a:solidFill>
              <a:srgbClr val="3465AF"/>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4688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8250"/>
            <a:ext cx="7558088" cy="26320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60475" y="3971925"/>
            <a:ext cx="7558088"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1E127C9-5965-4CCD-B811-38A3EDE4CECD}" type="slidenum">
              <a:t>‹#›</a:t>
            </a:fld>
            <a:endParaRPr lang="en-US"/>
          </a:p>
        </p:txBody>
      </p:sp>
    </p:spTree>
    <p:extLst>
      <p:ext uri="{BB962C8B-B14F-4D97-AF65-F5344CB8AC3E}">
        <p14:creationId xmlns:p14="http://schemas.microsoft.com/office/powerpoint/2010/main" val="401539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34B9D46-D11E-404D-8C1A-B07BABC47968}" type="slidenum">
              <a:t>‹#›</a:t>
            </a:fld>
            <a:endParaRPr lang="en-US"/>
          </a:p>
        </p:txBody>
      </p:sp>
    </p:spTree>
    <p:extLst>
      <p:ext uri="{BB962C8B-B14F-4D97-AF65-F5344CB8AC3E}">
        <p14:creationId xmlns:p14="http://schemas.microsoft.com/office/powerpoint/2010/main" val="240894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53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2160F2F-8594-40A7-95C5-15F48309981C}" type="slidenum">
              <a:t>‹#›</a:t>
            </a:fld>
            <a:endParaRPr lang="en-US"/>
          </a:p>
        </p:txBody>
      </p:sp>
    </p:spTree>
    <p:extLst>
      <p:ext uri="{BB962C8B-B14F-4D97-AF65-F5344CB8AC3E}">
        <p14:creationId xmlns:p14="http://schemas.microsoft.com/office/powerpoint/2010/main" val="290603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3B6C5FA-E927-49EF-B739-00B15E81A939}" type="slidenum">
              <a:t>‹#›</a:t>
            </a:fld>
            <a:endParaRPr lang="en-US"/>
          </a:p>
        </p:txBody>
      </p:sp>
    </p:spTree>
    <p:extLst>
      <p:ext uri="{BB962C8B-B14F-4D97-AF65-F5344CB8AC3E}">
        <p14:creationId xmlns:p14="http://schemas.microsoft.com/office/powerpoint/2010/main" val="400028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5950"/>
            <a:ext cx="8691562" cy="314483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7388" y="5060950"/>
            <a:ext cx="8691562"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8F6FFFF-1329-440E-86F6-0E9C1D6650C0}" type="slidenum">
              <a:t>‹#›</a:t>
            </a:fld>
            <a:endParaRPr lang="en-US"/>
          </a:p>
        </p:txBody>
      </p:sp>
    </p:spTree>
    <p:extLst>
      <p:ext uri="{BB962C8B-B14F-4D97-AF65-F5344CB8AC3E}">
        <p14:creationId xmlns:p14="http://schemas.microsoft.com/office/powerpoint/2010/main" val="361603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70063"/>
            <a:ext cx="4457700" cy="438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70063"/>
            <a:ext cx="4459287" cy="438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7EDFF1B-7244-466D-8DED-D8379C29FD2D}" type="slidenum">
              <a:t>‹#›</a:t>
            </a:fld>
            <a:endParaRPr lang="en-US"/>
          </a:p>
        </p:txBody>
      </p:sp>
    </p:spTree>
    <p:extLst>
      <p:ext uri="{BB962C8B-B14F-4D97-AF65-F5344CB8AC3E}">
        <p14:creationId xmlns:p14="http://schemas.microsoft.com/office/powerpoint/2010/main" val="403904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1562" cy="14605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738" y="1854200"/>
            <a:ext cx="42640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2250"/>
            <a:ext cx="4264025" cy="40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2225" y="1854200"/>
            <a:ext cx="42830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5" y="2762250"/>
            <a:ext cx="4283075" cy="40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748A6CC-D0D3-4620-B6EE-E3F20627E365}" type="slidenum">
              <a:t>‹#›</a:t>
            </a:fld>
            <a:endParaRPr lang="en-US"/>
          </a:p>
        </p:txBody>
      </p:sp>
    </p:spTree>
    <p:extLst>
      <p:ext uri="{BB962C8B-B14F-4D97-AF65-F5344CB8AC3E}">
        <p14:creationId xmlns:p14="http://schemas.microsoft.com/office/powerpoint/2010/main" val="117116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E99BA46-9CC6-4ED7-8F67-5075247B9587}" type="slidenum">
              <a:t>‹#›</a:t>
            </a:fld>
            <a:endParaRPr lang="en-US"/>
          </a:p>
        </p:txBody>
      </p:sp>
    </p:spTree>
    <p:extLst>
      <p:ext uri="{BB962C8B-B14F-4D97-AF65-F5344CB8AC3E}">
        <p14:creationId xmlns:p14="http://schemas.microsoft.com/office/powerpoint/2010/main" val="328736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E56176-C98E-4203-A3FE-192AB1EE1CE8}" type="slidenum">
              <a:t>‹#›</a:t>
            </a:fld>
            <a:endParaRPr lang="en-US"/>
          </a:p>
        </p:txBody>
      </p:sp>
    </p:spTree>
    <p:extLst>
      <p:ext uri="{BB962C8B-B14F-4D97-AF65-F5344CB8AC3E}">
        <p14:creationId xmlns:p14="http://schemas.microsoft.com/office/powerpoint/2010/main" val="336045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51200" cy="17637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84663" y="1089025"/>
            <a:ext cx="5100637"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3738" y="2268538"/>
            <a:ext cx="3251200"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0AC5F94-6AFA-45CB-B055-E9F3BA4DFED9}" type="slidenum">
              <a:t>‹#›</a:t>
            </a:fld>
            <a:endParaRPr lang="en-US"/>
          </a:p>
        </p:txBody>
      </p:sp>
    </p:spTree>
    <p:extLst>
      <p:ext uri="{BB962C8B-B14F-4D97-AF65-F5344CB8AC3E}">
        <p14:creationId xmlns:p14="http://schemas.microsoft.com/office/powerpoint/2010/main" val="381641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51200" cy="17637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84663" y="1089025"/>
            <a:ext cx="5100637"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268538"/>
            <a:ext cx="3251200"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E0D4299-5119-4606-A42D-5517AF9BF9C2}" type="slidenum">
              <a:t>‹#›</a:t>
            </a:fld>
            <a:endParaRPr lang="en-US"/>
          </a:p>
        </p:txBody>
      </p:sp>
    </p:spTree>
    <p:extLst>
      <p:ext uri="{BB962C8B-B14F-4D97-AF65-F5344CB8AC3E}">
        <p14:creationId xmlns:p14="http://schemas.microsoft.com/office/powerpoint/2010/main" val="370044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640" y="301320"/>
            <a:ext cx="9068760" cy="1262520"/>
          </a:xfrm>
          <a:prstGeom prst="rect">
            <a:avLst/>
          </a:prstGeom>
          <a:noFill/>
          <a:ln>
            <a:noFill/>
          </a:ln>
        </p:spPr>
        <p:txBody>
          <a:bodyPr lIns="0" tIns="0" rIns="0" bIns="0" anchor="ctr"/>
          <a:lstStyle/>
          <a:p>
            <a:endParaRPr lang="en-US"/>
          </a:p>
        </p:txBody>
      </p:sp>
      <p:sp>
        <p:nvSpPr>
          <p:cNvPr id="3" name="Text Placeholder 2"/>
          <p:cNvSpPr txBox="1">
            <a:spLocks noGrp="1"/>
          </p:cNvSpPr>
          <p:nvPr>
            <p:ph type="body" idx="1"/>
          </p:nvPr>
        </p:nvSpPr>
        <p:spPr>
          <a:xfrm>
            <a:off x="503640" y="1769400"/>
            <a:ext cx="9068760" cy="4385880"/>
          </a:xfrm>
          <a:prstGeom prst="rect">
            <a:avLst/>
          </a:prstGeom>
          <a:noFill/>
          <a:ln>
            <a:noFill/>
          </a:ln>
        </p:spPr>
        <p:txBody>
          <a:bodyPr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503640" y="6888960"/>
            <a:ext cx="2347560" cy="52128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Footer Placeholder 4"/>
          <p:cNvSpPr txBox="1">
            <a:spLocks noGrp="1"/>
          </p:cNvSpPr>
          <p:nvPr>
            <p:ph type="ftr" sz="quarter" idx="3"/>
          </p:nvPr>
        </p:nvSpPr>
        <p:spPr>
          <a:xfrm>
            <a:off x="3445920" y="6888960"/>
            <a:ext cx="3193920" cy="521280"/>
          </a:xfrm>
          <a:prstGeom prst="rect">
            <a:avLst/>
          </a:prstGeom>
          <a:noFill/>
          <a:ln>
            <a:noFill/>
          </a:ln>
        </p:spPr>
        <p:txBody>
          <a:bodyPr lIns="0" tIns="0" rIns="0" bIns="0" anchorCtr="0">
            <a:noAutofit/>
          </a:bodyPr>
          <a:lstStyle>
            <a:lvl1pPr lvl="0" algn="ct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7224840" y="6888960"/>
            <a:ext cx="2347560" cy="52128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CA699322-4AFB-4023-9496-7BCCD4EAF0D5}"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US" sz="4400" b="0" i="0" u="none" strike="noStrike" kern="1200">
          <a:ln>
            <a:noFill/>
          </a:ln>
          <a:latin typeface="Times New Roman" pitchFamily="18"/>
          <a:ea typeface="Arial Unicode MS" pitchFamily="2"/>
          <a:cs typeface="Tahoma" pitchFamily="2"/>
        </a:defRPr>
      </a:lvl1pPr>
    </p:titleStyle>
    <p:bodyStyle>
      <a:lvl1pPr marL="0" marR="0" indent="0" rtl="0" hangingPunct="0">
        <a:spcBef>
          <a:spcPts val="0"/>
        </a:spcBef>
        <a:spcAft>
          <a:spcPts val="1414"/>
        </a:spcAft>
        <a:tabLst/>
        <a:defRPr lang="en-US" sz="3200" b="0" i="0" u="none" strike="noStrike" kern="1200">
          <a:ln>
            <a:noFill/>
          </a:ln>
          <a:latin typeface="Times New Roman" pitchFamily="18"/>
          <a:ea typeface="Arial Unicode MS"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kindleid@free.kindle.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ocialsecuritynumerology.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03185" y="2445431"/>
            <a:ext cx="7817400" cy="1262520"/>
          </a:xfrm>
        </p:spPr>
        <p:txBody>
          <a:bodyPr>
            <a:spAutoFit/>
          </a:bodyPr>
          <a:lstStyle/>
          <a:p>
            <a:pPr lvl="0"/>
            <a:r>
              <a:rPr lang="en-US" dirty="0">
                <a:solidFill>
                  <a:srgbClr val="FFFFFF"/>
                </a:solidFill>
                <a:latin typeface="Bitstream Vera Sans Mono" pitchFamily="49"/>
              </a:rPr>
              <a:t>Google Hacking</a:t>
            </a:r>
          </a:p>
        </p:txBody>
      </p:sp>
      <p:sp>
        <p:nvSpPr>
          <p:cNvPr id="3" name="Subtitle 2"/>
          <p:cNvSpPr txBox="1">
            <a:spLocks noGrp="1"/>
          </p:cNvSpPr>
          <p:nvPr>
            <p:ph type="subTitle" idx="4294967295"/>
          </p:nvPr>
        </p:nvSpPr>
        <p:spPr>
          <a:xfrm>
            <a:off x="3147945" y="3707951"/>
            <a:ext cx="3474720" cy="918200"/>
          </a:xfrm>
        </p:spPr>
        <p:txBody>
          <a:bodyPr anchor="ctr">
            <a:spAutoFit/>
          </a:bodyPr>
          <a:lstStyle/>
          <a:p>
            <a:pPr lvl="0" algn="ctr"/>
            <a:r>
              <a:rPr lang="en-US" sz="2400" dirty="0" smtClean="0">
                <a:solidFill>
                  <a:srgbClr val="FFFFFF"/>
                </a:solidFill>
                <a:effectLst>
                  <a:outerShdw dist="17961" dir="2700000">
                    <a:scrgbClr r="0" g="0" b="0"/>
                  </a:outerShdw>
                </a:effectLst>
                <a:latin typeface="Bitstream Vera Sans Mono" pitchFamily="49"/>
              </a:rPr>
              <a:t>19 </a:t>
            </a:r>
            <a:r>
              <a:rPr lang="en-US" sz="2400" dirty="0">
                <a:solidFill>
                  <a:srgbClr val="FFFFFF"/>
                </a:solidFill>
                <a:effectLst>
                  <a:outerShdw dist="17961" dir="2700000">
                    <a:scrgbClr r="0" g="0" b="0"/>
                  </a:outerShdw>
                </a:effectLst>
                <a:latin typeface="Bitstream Vera Sans Mono" pitchFamily="49"/>
              </a:rPr>
              <a:t>September </a:t>
            </a:r>
            <a:r>
              <a:rPr lang="en-US" sz="2400" dirty="0" smtClean="0">
                <a:solidFill>
                  <a:srgbClr val="FFFFFF"/>
                </a:solidFill>
                <a:effectLst>
                  <a:outerShdw dist="17961" dir="2700000">
                    <a:scrgbClr r="0" g="0" b="0"/>
                  </a:outerShdw>
                </a:effectLst>
                <a:latin typeface="Bitstream Vera Sans Mono" pitchFamily="49"/>
              </a:rPr>
              <a:t>2013</a:t>
            </a:r>
          </a:p>
          <a:p>
            <a:pPr lvl="0" algn="ctr"/>
            <a:r>
              <a:rPr lang="en-US" sz="2400" dirty="0" smtClean="0">
                <a:solidFill>
                  <a:srgbClr val="FFFFFF"/>
                </a:solidFill>
                <a:effectLst>
                  <a:outerShdw dist="17961" dir="2700000">
                    <a:scrgbClr r="0" g="0" b="0"/>
                  </a:outerShdw>
                </a:effectLst>
                <a:latin typeface="Bitstream Vera Sans Mono" pitchFamily="49"/>
              </a:rPr>
              <a:t>Updated August 2015</a:t>
            </a:r>
            <a:endParaRPr lang="en-US" sz="2400" dirty="0">
              <a:solidFill>
                <a:srgbClr val="FFFFFF"/>
              </a:solidFill>
              <a:effectLst>
                <a:outerShdw dist="17961" dir="2700000">
                  <a:scrgbClr r="0" g="0" b="0"/>
                </a:outerShdw>
              </a:effectLst>
              <a:latin typeface="Bitstream Vera Sans Mono" pitchFamily="49"/>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82869" y="-1"/>
            <a:ext cx="8629771" cy="614855"/>
          </a:xfrm>
        </p:spPr>
        <p:txBody>
          <a:bodyPr/>
          <a:lstStyle/>
          <a:p>
            <a:pPr lvl="0"/>
            <a:r>
              <a:rPr lang="en-US" dirty="0">
                <a:solidFill>
                  <a:srgbClr val="FFFFFF"/>
                </a:solidFill>
              </a:rPr>
              <a:t>Rigging a Sweepstakes</a:t>
            </a:r>
          </a:p>
        </p:txBody>
      </p:sp>
      <p:pic>
        <p:nvPicPr>
          <p:cNvPr id="3" name="Picture 2"/>
          <p:cNvPicPr>
            <a:picLocks noChangeAspect="1"/>
          </p:cNvPicPr>
          <p:nvPr/>
        </p:nvPicPr>
        <p:blipFill>
          <a:blip r:embed="rId3">
            <a:alphaModFix/>
            <a:lum bright="-3000"/>
          </a:blip>
          <a:srcRect/>
          <a:stretch>
            <a:fillRect/>
          </a:stretch>
        </p:blipFill>
        <p:spPr>
          <a:xfrm>
            <a:off x="-1" y="614854"/>
            <a:ext cx="10115509" cy="69479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013" y="530257"/>
            <a:ext cx="9396248" cy="6236553"/>
          </a:xfrm>
          <a:prstGeom prst="rect">
            <a:avLst/>
          </a:prstGeom>
        </p:spPr>
      </p:pic>
    </p:spTree>
    <p:extLst>
      <p:ext uri="{BB962C8B-B14F-4D97-AF65-F5344CB8AC3E}">
        <p14:creationId xmlns:p14="http://schemas.microsoft.com/office/powerpoint/2010/main" val="214097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4437"/>
            <a:ext cx="9945286" cy="6515453"/>
          </a:xfrm>
          <a:prstGeom prst="rect">
            <a:avLst/>
          </a:prstGeom>
        </p:spPr>
      </p:pic>
    </p:spTree>
    <p:extLst>
      <p:ext uri="{BB962C8B-B14F-4D97-AF65-F5344CB8AC3E}">
        <p14:creationId xmlns:p14="http://schemas.microsoft.com/office/powerpoint/2010/main" val="265970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7975"/>
            <a:ext cx="10077450" cy="4852451"/>
          </a:xfrm>
          <a:prstGeom prst="rect">
            <a:avLst/>
          </a:prstGeom>
        </p:spPr>
      </p:pic>
    </p:spTree>
    <p:extLst>
      <p:ext uri="{BB962C8B-B14F-4D97-AF65-F5344CB8AC3E}">
        <p14:creationId xmlns:p14="http://schemas.microsoft.com/office/powerpoint/2010/main" val="348713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6192"/>
            <a:ext cx="10392085" cy="4065659"/>
          </a:xfrm>
          <a:prstGeom prst="rect">
            <a:avLst/>
          </a:prstGeom>
        </p:spPr>
      </p:pic>
    </p:spTree>
    <p:extLst>
      <p:ext uri="{BB962C8B-B14F-4D97-AF65-F5344CB8AC3E}">
        <p14:creationId xmlns:p14="http://schemas.microsoft.com/office/powerpoint/2010/main" val="332480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6385"/>
            <a:ext cx="10560141" cy="5952079"/>
          </a:xfrm>
          <a:prstGeom prst="rect">
            <a:avLst/>
          </a:prstGeom>
        </p:spPr>
      </p:pic>
    </p:spTree>
    <p:extLst>
      <p:ext uri="{BB962C8B-B14F-4D97-AF65-F5344CB8AC3E}">
        <p14:creationId xmlns:p14="http://schemas.microsoft.com/office/powerpoint/2010/main" val="99148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34" y="1371601"/>
            <a:ext cx="10161320" cy="4808482"/>
          </a:xfrm>
          <a:prstGeom prst="rect">
            <a:avLst/>
          </a:prstGeom>
        </p:spPr>
      </p:pic>
    </p:spTree>
    <p:extLst>
      <p:ext uri="{BB962C8B-B14F-4D97-AF65-F5344CB8AC3E}">
        <p14:creationId xmlns:p14="http://schemas.microsoft.com/office/powerpoint/2010/main" val="106649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8637"/>
            <a:ext cx="10077450" cy="6562060"/>
          </a:xfrm>
          <a:prstGeom prst="rect">
            <a:avLst/>
          </a:prstGeom>
        </p:spPr>
      </p:pic>
    </p:spTree>
    <p:extLst>
      <p:ext uri="{BB962C8B-B14F-4D97-AF65-F5344CB8AC3E}">
        <p14:creationId xmlns:p14="http://schemas.microsoft.com/office/powerpoint/2010/main" val="221651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4138"/>
            <a:ext cx="10113339" cy="6148552"/>
          </a:xfrm>
          <a:prstGeom prst="rect">
            <a:avLst/>
          </a:prstGeom>
        </p:spPr>
      </p:pic>
    </p:spTree>
    <p:extLst>
      <p:ext uri="{BB962C8B-B14F-4D97-AF65-F5344CB8AC3E}">
        <p14:creationId xmlns:p14="http://schemas.microsoft.com/office/powerpoint/2010/main" val="7460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2196"/>
            <a:ext cx="10023359" cy="6261928"/>
          </a:xfrm>
          <a:prstGeom prst="rect">
            <a:avLst/>
          </a:prstGeom>
        </p:spPr>
      </p:pic>
    </p:spTree>
    <p:extLst>
      <p:ext uri="{BB962C8B-B14F-4D97-AF65-F5344CB8AC3E}">
        <p14:creationId xmlns:p14="http://schemas.microsoft.com/office/powerpoint/2010/main" val="140037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7774" y="0"/>
            <a:ext cx="6442378" cy="7486116"/>
          </a:xfrm>
          <a:prstGeom prst="rect">
            <a:avLst/>
          </a:prstGeom>
        </p:spPr>
      </p:pic>
    </p:spTree>
    <p:extLst>
      <p:ext uri="{BB962C8B-B14F-4D97-AF65-F5344CB8AC3E}">
        <p14:creationId xmlns:p14="http://schemas.microsoft.com/office/powerpoint/2010/main" val="112427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70233" y="0"/>
            <a:ext cx="6214345" cy="870156"/>
          </a:xfrm>
        </p:spPr>
        <p:txBody>
          <a:bodyPr/>
          <a:lstStyle/>
          <a:p>
            <a:pPr lvl="0"/>
            <a:r>
              <a:rPr lang="en-US" dirty="0">
                <a:solidFill>
                  <a:srgbClr val="FFFFFF"/>
                </a:solidFill>
              </a:rPr>
              <a:t>Rigging a Sweepstakes</a:t>
            </a:r>
          </a:p>
        </p:txBody>
      </p:sp>
      <p:pic>
        <p:nvPicPr>
          <p:cNvPr id="3" name="Picture 2"/>
          <p:cNvPicPr>
            <a:picLocks noChangeAspect="1"/>
          </p:cNvPicPr>
          <p:nvPr/>
        </p:nvPicPr>
        <p:blipFill>
          <a:blip r:embed="rId3">
            <a:alphaModFix/>
          </a:blip>
          <a:srcRect/>
          <a:stretch>
            <a:fillRect/>
          </a:stretch>
        </p:blipFill>
        <p:spPr>
          <a:xfrm>
            <a:off x="181590" y="870156"/>
            <a:ext cx="9608796" cy="66687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1751" y="839514"/>
            <a:ext cx="9036171" cy="5955424"/>
          </a:xfrm>
          <a:prstGeom prst="rect">
            <a:avLst/>
          </a:prstGeom>
        </p:spPr>
      </p:pic>
    </p:spTree>
    <p:extLst>
      <p:ext uri="{BB962C8B-B14F-4D97-AF65-F5344CB8AC3E}">
        <p14:creationId xmlns:p14="http://schemas.microsoft.com/office/powerpoint/2010/main" val="293496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52" y="0"/>
            <a:ext cx="9317420" cy="7568696"/>
          </a:xfrm>
          <a:prstGeom prst="rect">
            <a:avLst/>
          </a:prstGeom>
        </p:spPr>
      </p:pic>
    </p:spTree>
    <p:extLst>
      <p:ext uri="{BB962C8B-B14F-4D97-AF65-F5344CB8AC3E}">
        <p14:creationId xmlns:p14="http://schemas.microsoft.com/office/powerpoint/2010/main" val="2442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245" y="0"/>
            <a:ext cx="6007589" cy="7561275"/>
          </a:xfrm>
          <a:prstGeom prst="rect">
            <a:avLst/>
          </a:prstGeom>
        </p:spPr>
      </p:pic>
    </p:spTree>
    <p:extLst>
      <p:ext uri="{BB962C8B-B14F-4D97-AF65-F5344CB8AC3E}">
        <p14:creationId xmlns:p14="http://schemas.microsoft.com/office/powerpoint/2010/main" val="313593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52933"/>
            <a:ext cx="9934261" cy="6627181"/>
          </a:xfrm>
          <a:prstGeom prst="rect">
            <a:avLst/>
          </a:prstGeom>
        </p:spPr>
      </p:pic>
    </p:spTree>
    <p:extLst>
      <p:ext uri="{BB962C8B-B14F-4D97-AF65-F5344CB8AC3E}">
        <p14:creationId xmlns:p14="http://schemas.microsoft.com/office/powerpoint/2010/main" val="409839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181" y="0"/>
            <a:ext cx="9109033" cy="7562850"/>
          </a:xfrm>
          <a:prstGeom prst="rect">
            <a:avLst/>
          </a:prstGeom>
        </p:spPr>
      </p:pic>
    </p:spTree>
    <p:extLst>
      <p:ext uri="{BB962C8B-B14F-4D97-AF65-F5344CB8AC3E}">
        <p14:creationId xmlns:p14="http://schemas.microsoft.com/office/powerpoint/2010/main" val="34541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Rigging a Sweepstakes</a:t>
            </a:r>
          </a:p>
        </p:txBody>
      </p:sp>
      <p:pic>
        <p:nvPicPr>
          <p:cNvPr id="3" name="Picture 2"/>
          <p:cNvPicPr>
            <a:picLocks noChangeAspect="1"/>
          </p:cNvPicPr>
          <p:nvPr/>
        </p:nvPicPr>
        <p:blipFill>
          <a:blip r:embed="rId3">
            <a:lum bright="-50000"/>
            <a:alphaModFix/>
          </a:blip>
          <a:srcRect/>
          <a:stretch>
            <a:fillRect/>
          </a:stretch>
        </p:blipFill>
        <p:spPr>
          <a:xfrm>
            <a:off x="548640" y="2363760"/>
            <a:ext cx="9024120" cy="1385280"/>
          </a:xfrm>
          <a:prstGeom prst="rect">
            <a:avLst/>
          </a:prstGeom>
          <a:noFill/>
          <a:ln>
            <a:noFill/>
          </a:ln>
        </p:spPr>
      </p:pic>
      <p:sp>
        <p:nvSpPr>
          <p:cNvPr id="4" name="Text Placeholder 3"/>
          <p:cNvSpPr txBox="1">
            <a:spLocks noGrp="1"/>
          </p:cNvSpPr>
          <p:nvPr>
            <p:ph type="body" idx="4294967295"/>
          </p:nvPr>
        </p:nvSpPr>
        <p:spPr>
          <a:xfrm>
            <a:off x="548640" y="1463039"/>
            <a:ext cx="9024120" cy="5303520"/>
          </a:xfrm>
        </p:spPr>
        <p:txBody>
          <a:bodyPr/>
          <a:lstStyle/>
          <a:p>
            <a:pPr lvl="0"/>
            <a:r>
              <a:rPr lang="en-US" sz="2400" dirty="0">
                <a:solidFill>
                  <a:srgbClr val="FFFFFF"/>
                </a:solidFill>
                <a:latin typeface="Bitstream Vera Sans Mono" pitchFamily="49"/>
              </a:rPr>
              <a:t>So those numbers count up with each entry, eh? I wonder what happens when they hit “41/41” ...</a:t>
            </a:r>
          </a:p>
          <a:p>
            <a:pPr lvl="0"/>
            <a:endParaRPr lang="en-US" sz="2400" dirty="0">
              <a:latin typeface="Bitstream Vera Sans Mono" pitchFamily="49"/>
            </a:endParaRPr>
          </a:p>
          <a:p>
            <a:pPr lvl="0"/>
            <a:endParaRPr lang="en-US" sz="2400" dirty="0">
              <a:latin typeface="Bitstream Vera Sans Mono" pitchFamily="49"/>
            </a:endParaRPr>
          </a:p>
          <a:p>
            <a:pPr lvl="0"/>
            <a:endParaRPr lang="en-US" sz="2400" dirty="0">
              <a:latin typeface="Bitstream Vera Sans Mono" pitchFamily="49"/>
            </a:endParaRPr>
          </a:p>
          <a:p>
            <a:pPr lvl="0" algn="ctr"/>
            <a:r>
              <a:rPr lang="en-US" sz="2400" dirty="0">
                <a:solidFill>
                  <a:srgbClr val="E6FF00"/>
                </a:solidFill>
                <a:latin typeface="Bitstream Vera Sans Mono" pitchFamily="49"/>
              </a:rPr>
              <a:t>Winner!!!</a:t>
            </a:r>
          </a:p>
          <a:p>
            <a:pPr lvl="0" algn="l"/>
            <a:endParaRPr lang="en-US" sz="2400" dirty="0">
              <a:latin typeface="Bitstream Vera Sans Mono" pitchFamily="49"/>
            </a:endParaRPr>
          </a:p>
          <a:p>
            <a:pPr lvl="0" algn="l"/>
            <a:r>
              <a:rPr lang="en-US" sz="2400" dirty="0">
                <a:solidFill>
                  <a:srgbClr val="FFFFFF"/>
                </a:solidFill>
                <a:latin typeface="Bitstream Vera Sans Mono" pitchFamily="49"/>
              </a:rPr>
              <a:t>Now tomorrow, we can just watch the entries txt file, wait until it gets close, and enter when we know we'll win!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Something Sinister</a:t>
            </a:r>
          </a:p>
        </p:txBody>
      </p:sp>
      <p:sp>
        <p:nvSpPr>
          <p:cNvPr id="3" name="Text Placeholder 2"/>
          <p:cNvSpPr txBox="1">
            <a:spLocks noGrp="1"/>
          </p:cNvSpPr>
          <p:nvPr>
            <p:ph type="body" idx="4294967295"/>
          </p:nvPr>
        </p:nvSpPr>
        <p:spPr>
          <a:xfrm>
            <a:off x="548640" y="1280159"/>
            <a:ext cx="9024120" cy="5486399"/>
          </a:xfrm>
        </p:spPr>
        <p:txBody>
          <a:bodyPr/>
          <a:lstStyle/>
          <a:p>
            <a:pPr lvl="0"/>
            <a:r>
              <a:rPr lang="en-US" sz="2200">
                <a:solidFill>
                  <a:srgbClr val="FFFFFF"/>
                </a:solidFill>
                <a:latin typeface="Bitstream Vera Sans Mono" pitchFamily="49"/>
              </a:rPr>
              <a:t>While searching the same site, I stumbled upon this:</a:t>
            </a:r>
          </a:p>
        </p:txBody>
      </p:sp>
      <p:pic>
        <p:nvPicPr>
          <p:cNvPr id="4" name="Picture 3"/>
          <p:cNvPicPr>
            <a:picLocks noChangeAspect="1"/>
          </p:cNvPicPr>
          <p:nvPr/>
        </p:nvPicPr>
        <p:blipFill>
          <a:blip r:embed="rId3">
            <a:alphaModFix/>
            <a:lum bright="-7000"/>
          </a:blip>
          <a:srcRect/>
          <a:stretch>
            <a:fillRect/>
          </a:stretch>
        </p:blipFill>
        <p:spPr>
          <a:xfrm>
            <a:off x="947519" y="1645920"/>
            <a:ext cx="8183160" cy="5760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94820" y="0"/>
            <a:ext cx="9068760" cy="1262520"/>
          </a:xfrm>
        </p:spPr>
        <p:txBody>
          <a:bodyPr/>
          <a:lstStyle/>
          <a:p>
            <a:pPr lvl="0"/>
            <a:r>
              <a:rPr lang="en-US" dirty="0">
                <a:solidFill>
                  <a:srgbClr val="FFFFFF"/>
                </a:solidFill>
              </a:rPr>
              <a:t>Something Sinister</a:t>
            </a:r>
          </a:p>
        </p:txBody>
      </p:sp>
      <p:pic>
        <p:nvPicPr>
          <p:cNvPr id="3" name="Picture 2"/>
          <p:cNvPicPr>
            <a:picLocks noChangeAspect="1"/>
          </p:cNvPicPr>
          <p:nvPr/>
        </p:nvPicPr>
        <p:blipFill>
          <a:blip r:embed="rId3">
            <a:alphaModFix/>
          </a:blip>
          <a:srcRect/>
          <a:stretch>
            <a:fillRect/>
          </a:stretch>
        </p:blipFill>
        <p:spPr>
          <a:xfrm>
            <a:off x="91440" y="1314360"/>
            <a:ext cx="9986010" cy="56056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Something Sinister</a:t>
            </a:r>
          </a:p>
        </p:txBody>
      </p:sp>
      <p:sp>
        <p:nvSpPr>
          <p:cNvPr id="3" name="Text Placeholder 2"/>
          <p:cNvSpPr txBox="1">
            <a:spLocks noGrp="1"/>
          </p:cNvSpPr>
          <p:nvPr>
            <p:ph type="body" idx="4294967295"/>
          </p:nvPr>
        </p:nvSpPr>
        <p:spPr>
          <a:xfrm>
            <a:off x="548640" y="1463039"/>
            <a:ext cx="9024120" cy="5303520"/>
          </a:xfrm>
        </p:spPr>
        <p:txBody>
          <a:bodyPr/>
          <a:lstStyle/>
          <a:p>
            <a:pPr lvl="0"/>
            <a:r>
              <a:rPr lang="en-US" sz="2400">
                <a:solidFill>
                  <a:srgbClr val="FFFFFF"/>
                </a:solidFill>
                <a:latin typeface="Bitstream Vera Sans Mono" pitchFamily="49"/>
              </a:rPr>
              <a:t>That is an admin for a link manager. They have links across their site that point to the ID numbers. This software tracks the clicks, then forwards the client on to the destination.</a:t>
            </a:r>
          </a:p>
          <a:p>
            <a:pPr lvl="0"/>
            <a:r>
              <a:rPr lang="en-US" sz="2400">
                <a:solidFill>
                  <a:srgbClr val="FFFFFF"/>
                </a:solidFill>
                <a:latin typeface="Bitstream Vera Sans Mono" pitchFamily="49"/>
              </a:rPr>
              <a:t>So if we edit the destinations to our phishing sites, visitors would book a hotel through our phony site!</a:t>
            </a:r>
          </a:p>
          <a:p>
            <a:pPr lvl="0"/>
            <a:endParaRPr lang="en-US" sz="2400">
              <a:latin typeface="Bitstream Vera Sans Mono" pitchFamily="49"/>
            </a:endParaRPr>
          </a:p>
          <a:p>
            <a:pPr lvl="0"/>
            <a:endParaRPr lang="en-US" sz="2400">
              <a:latin typeface="Bitstream Vera Sans Mono" pitchFamily="49"/>
            </a:endParaRPr>
          </a:p>
          <a:p>
            <a:pPr lvl="0"/>
            <a:endParaRPr lang="en-US" sz="2400">
              <a:latin typeface="Bitstream Vera Sans Mono" pitchFamily="49"/>
            </a:endParaRPr>
          </a:p>
          <a:p>
            <a:pPr lvl="0"/>
            <a:endParaRPr lang="en-US" sz="2400">
              <a:latin typeface="Bitstream Vera Sans Mono" pitchFamily="49"/>
            </a:endParaRPr>
          </a:p>
          <a:p>
            <a:pPr lvl="0"/>
            <a:r>
              <a:rPr lang="en-US" sz="2400">
                <a:latin typeface="Bitstream Vera Sans Mono" pitchFamily="49"/>
              </a:rPr>
              <a:t>           </a:t>
            </a:r>
            <a:r>
              <a:rPr lang="en-US" sz="2400">
                <a:solidFill>
                  <a:srgbClr val="FFFFFF"/>
                </a:solidFill>
                <a:latin typeface="Bitstream Vera Sans Mono" pitchFamily="49"/>
              </a:rPr>
              <a:t>Thanks for the </a:t>
            </a:r>
            <a:r>
              <a:rPr lang="en-US" sz="2400">
                <a:solidFill>
                  <a:srgbClr val="23FF23"/>
                </a:solidFill>
                <a:latin typeface="Bitstream Vera Sans Mono" pitchFamily="49"/>
              </a:rPr>
              <a:t>CC#s!</a:t>
            </a:r>
          </a:p>
        </p:txBody>
      </p:sp>
      <p:pic>
        <p:nvPicPr>
          <p:cNvPr id="4" name="Picture 3"/>
          <p:cNvPicPr>
            <a:picLocks noChangeAspect="1"/>
          </p:cNvPicPr>
          <p:nvPr/>
        </p:nvPicPr>
        <p:blipFill>
          <a:blip r:embed="rId3">
            <a:alphaModFix/>
          </a:blip>
          <a:srcRect/>
          <a:stretch>
            <a:fillRect/>
          </a:stretch>
        </p:blipFill>
        <p:spPr>
          <a:xfrm>
            <a:off x="1006200" y="5029200"/>
            <a:ext cx="2285640" cy="1828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640" y="301320"/>
            <a:ext cx="9068760" cy="5853599"/>
          </a:xfrm>
        </p:spPr>
        <p:txBody>
          <a:bodyPr anchor="ctr">
            <a:spAutoFit/>
          </a:bodyPr>
          <a:lstStyle/>
          <a:p>
            <a:pPr lvl="0" algn="ctr"/>
            <a:r>
              <a:rPr lang="en-US">
                <a:solidFill>
                  <a:srgbClr val="FFFFFF"/>
                </a:solidFill>
              </a:rPr>
              <a:t>Amazon Wispernet</a:t>
            </a:r>
          </a:p>
          <a:p>
            <a:pPr lvl="0" algn="ctr"/>
            <a:r>
              <a:rPr lang="en-US">
                <a:solidFill>
                  <a:srgbClr val="FFFFFF"/>
                </a:solidFill>
              </a:rPr>
              <a:t>Kindles, Cloud Storage,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Kindle</a:t>
            </a:r>
          </a:p>
        </p:txBody>
      </p:sp>
      <p:sp>
        <p:nvSpPr>
          <p:cNvPr id="3" name="Subtitle 2"/>
          <p:cNvSpPr txBox="1">
            <a:spLocks noGrp="1"/>
          </p:cNvSpPr>
          <p:nvPr>
            <p:ph type="subTitle" idx="4294967295"/>
          </p:nvPr>
        </p:nvSpPr>
        <p:spPr/>
        <p:txBody>
          <a:bodyPr anchor="ctr"/>
          <a:lstStyle/>
          <a:p>
            <a:pPr lvl="0" algn="l"/>
            <a:r>
              <a:rPr lang="en-US">
                <a:solidFill>
                  <a:srgbClr val="FFFFFF"/>
                </a:solidFill>
              </a:rPr>
              <a:t>Steps to add file to Kindle:</a:t>
            </a:r>
          </a:p>
          <a:p>
            <a:pPr lvl="0" algn="l"/>
            <a:r>
              <a:rPr lang="en-US">
                <a:solidFill>
                  <a:srgbClr val="FFFFFF"/>
                </a:solidFill>
              </a:rPr>
              <a:t>1. Email file to </a:t>
            </a:r>
            <a:r>
              <a:rPr lang="en-US">
                <a:solidFill>
                  <a:srgbClr val="FFFFFF"/>
                </a:solidFill>
                <a:hlinkClick r:id="rId3"/>
              </a:rPr>
              <a:t>kindleid@free.kindle.com</a:t>
            </a:r>
          </a:p>
          <a:p>
            <a:pPr lvl="0" algn="l"/>
            <a:r>
              <a:rPr lang="en-US">
                <a:solidFill>
                  <a:srgbClr val="FFFFFF"/>
                </a:solidFill>
              </a:rPr>
              <a:t>2. Wait for file to show up on your Kindle</a:t>
            </a:r>
          </a:p>
          <a:p>
            <a:pPr lvl="0" algn="l"/>
            <a:r>
              <a:rPr lang="en-US">
                <a:solidFill>
                  <a:srgbClr val="FFFFFF"/>
                </a:solidFill>
              </a:rPr>
              <a:t>3. File is automatically stored on Amazon S3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Amazon Wisper</a:t>
            </a:r>
          </a:p>
        </p:txBody>
      </p:sp>
      <p:sp>
        <p:nvSpPr>
          <p:cNvPr id="3" name="Subtitle 2"/>
          <p:cNvSpPr txBox="1">
            <a:spLocks noGrp="1"/>
          </p:cNvSpPr>
          <p:nvPr>
            <p:ph type="subTitle" idx="4294967295"/>
          </p:nvPr>
        </p:nvSpPr>
        <p:spPr/>
        <p:txBody>
          <a:bodyPr anchor="ctr"/>
          <a:lstStyle/>
          <a:p>
            <a:pPr lvl="0" algn="l"/>
            <a:r>
              <a:rPr lang="en-US">
                <a:solidFill>
                  <a:srgbClr val="FFFFFF"/>
                </a:solidFill>
              </a:rPr>
              <a:t>List of consultants in a company</a:t>
            </a:r>
          </a:p>
          <a:p>
            <a:pPr lvl="0" algn="l"/>
            <a:endParaRPr lang="en-US"/>
          </a:p>
          <a:p>
            <a:pPr lvl="0" algn="l"/>
            <a:endParaRPr lang="en-US"/>
          </a:p>
          <a:p>
            <a:pPr lvl="0" algn="l"/>
            <a:endParaRPr lang="en-US"/>
          </a:p>
          <a:p>
            <a:pPr lvl="0" algn="l"/>
            <a:endParaRPr lang="en-US"/>
          </a:p>
          <a:p>
            <a:pPr lvl="0" algn="l"/>
            <a:endParaRPr lang="en-US"/>
          </a:p>
          <a:p>
            <a:pPr lvl="0" algn="l"/>
            <a:endParaRPr lang="en-US"/>
          </a:p>
          <a:p>
            <a:pPr lvl="0" algn="l"/>
            <a:endParaRPr lang="en-US"/>
          </a:p>
          <a:p>
            <a:pPr lvl="0" algn="l"/>
            <a:endParaRPr lang="en-US"/>
          </a:p>
        </p:txBody>
      </p:sp>
      <p:pic>
        <p:nvPicPr>
          <p:cNvPr id="4" name="Picture 3"/>
          <p:cNvPicPr>
            <a:picLocks noChangeAspect="1"/>
          </p:cNvPicPr>
          <p:nvPr/>
        </p:nvPicPr>
        <p:blipFill>
          <a:blip r:embed="rId3">
            <a:alphaModFix/>
          </a:blip>
          <a:srcRect/>
          <a:stretch>
            <a:fillRect/>
          </a:stretch>
        </p:blipFill>
        <p:spPr>
          <a:xfrm>
            <a:off x="1645920" y="2468880"/>
            <a:ext cx="6949440" cy="4591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Amazon Wispernet</a:t>
            </a:r>
          </a:p>
        </p:txBody>
      </p:sp>
      <p:sp>
        <p:nvSpPr>
          <p:cNvPr id="3" name="Text Placeholder 2"/>
          <p:cNvSpPr txBox="1">
            <a:spLocks noGrp="1"/>
          </p:cNvSpPr>
          <p:nvPr>
            <p:ph type="body" idx="4294967295"/>
          </p:nvPr>
        </p:nvSpPr>
        <p:spPr/>
        <p:txBody>
          <a:bodyPr/>
          <a:lstStyle/>
          <a:p>
            <a:pPr lvl="0">
              <a:buSzPct val="45000"/>
              <a:buFont typeface="StarSymbol"/>
              <a:buChar char="●"/>
            </a:pPr>
            <a:r>
              <a:rPr lang="en-US">
                <a:solidFill>
                  <a:srgbClr val="FFFFFF"/>
                </a:solidFill>
              </a:rPr>
              <a:t>Doctor Roster</a:t>
            </a:r>
          </a:p>
        </p:txBody>
      </p:sp>
      <p:pic>
        <p:nvPicPr>
          <p:cNvPr id="4" name="Picture 3"/>
          <p:cNvPicPr>
            <a:picLocks noChangeAspect="1"/>
          </p:cNvPicPr>
          <p:nvPr/>
        </p:nvPicPr>
        <p:blipFill>
          <a:blip r:embed="rId3">
            <a:alphaModFix/>
          </a:blip>
          <a:srcRect/>
          <a:stretch>
            <a:fillRect/>
          </a:stretch>
        </p:blipFill>
        <p:spPr>
          <a:xfrm>
            <a:off x="0" y="2210040"/>
            <a:ext cx="10149840" cy="53521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a:solidFill>
                  <a:srgbClr val="FFFFFF"/>
                </a:solidFill>
                <a:latin typeface="Bitstream Vera Sans Mono" pitchFamily="49"/>
              </a:rPr>
              <a:t>#s</a:t>
            </a:r>
          </a:p>
        </p:txBody>
      </p:sp>
      <p:sp>
        <p:nvSpPr>
          <p:cNvPr id="3" name="Text Placeholder 2"/>
          <p:cNvSpPr txBox="1">
            <a:spLocks noGrp="1"/>
          </p:cNvSpPr>
          <p:nvPr>
            <p:ph type="body" idx="4294967295"/>
          </p:nvPr>
        </p:nvSpPr>
        <p:spPr/>
        <p:txBody>
          <a:bodyPr/>
          <a:lstStyle/>
          <a:p>
            <a:pPr lvl="0"/>
            <a:r>
              <a:rPr lang="en-US" dirty="0">
                <a:solidFill>
                  <a:srgbClr val="FFFFFF"/>
                </a:solidFill>
                <a:latin typeface="Bitstream Vera Sans Mono" pitchFamily="49"/>
              </a:rPr>
              <a:t>Google's cache is over 95 Petabytes</a:t>
            </a:r>
          </a:p>
          <a:p>
            <a:pPr lvl="0"/>
            <a:endParaRPr lang="en-US" dirty="0">
              <a:latin typeface="Bitstream Vera Sans Mono" pitchFamily="49"/>
            </a:endParaRPr>
          </a:p>
          <a:p>
            <a:pPr lvl="0"/>
            <a:r>
              <a:rPr lang="en-US" dirty="0">
                <a:solidFill>
                  <a:srgbClr val="FFFFFF"/>
                </a:solidFill>
                <a:latin typeface="Bitstream Vera Sans Mono" pitchFamily="49"/>
              </a:rPr>
              <a:t>Google crawls </a:t>
            </a:r>
            <a:r>
              <a:rPr lang="en-US" dirty="0">
                <a:solidFill>
                  <a:srgbClr val="FF420E"/>
                </a:solidFill>
                <a:latin typeface="Bitstream Vera Sans Mono" pitchFamily="49"/>
              </a:rPr>
              <a:t>300</a:t>
            </a:r>
            <a:r>
              <a:rPr lang="en-US" dirty="0">
                <a:solidFill>
                  <a:srgbClr val="FFFFFF"/>
                </a:solidFill>
                <a:latin typeface="Bitstream Vera Sans Mono" pitchFamily="49"/>
              </a:rPr>
              <a:t> cached entries per </a:t>
            </a:r>
            <a:r>
              <a:rPr lang="en-US" dirty="0" smtClean="0">
                <a:solidFill>
                  <a:srgbClr val="FFFFFF"/>
                </a:solidFill>
                <a:latin typeface="Bitstream Vera Sans Mono" pitchFamily="49"/>
              </a:rPr>
              <a:t>host </a:t>
            </a:r>
            <a:r>
              <a:rPr lang="en-US" dirty="0">
                <a:solidFill>
                  <a:srgbClr val="FFFFFF"/>
                </a:solidFill>
                <a:latin typeface="Bitstream Vera Sans Mono" pitchFamily="49"/>
              </a:rPr>
              <a:t>by default</a:t>
            </a:r>
            <a:br>
              <a:rPr lang="en-US" dirty="0">
                <a:solidFill>
                  <a:srgbClr val="FFFFFF"/>
                </a:solidFill>
                <a:latin typeface="Bitstream Vera Sans Mono" pitchFamily="49"/>
              </a:rPr>
            </a:br>
            <a:r>
              <a:rPr lang="en-US" dirty="0">
                <a:solidFill>
                  <a:srgbClr val="FFFFFF"/>
                </a:solidFill>
                <a:latin typeface="Bitstream Vera Sans Mono" pitchFamily="49"/>
              </a:rPr>
              <a:t>(If the site's SEO ranking is higher, then Google crawls deeper</a:t>
            </a:r>
            <a:r>
              <a:rPr lang="en-US" dirty="0" smtClean="0">
                <a:solidFill>
                  <a:srgbClr val="FFFFFF"/>
                </a:solidFill>
                <a:latin typeface="Bitstream Vera Sans Mono" pitchFamily="49"/>
              </a:rPr>
              <a:t>)</a:t>
            </a:r>
            <a:endParaRPr lang="en-US" dirty="0">
              <a:solidFill>
                <a:srgbClr val="FFFFFF"/>
              </a:solidFill>
              <a:latin typeface="Bitstream Vera Sans Mono" pitchFamily="49"/>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640" y="301320"/>
            <a:ext cx="9068760" cy="5853599"/>
          </a:xfrm>
        </p:spPr>
        <p:txBody>
          <a:bodyPr anchor="ctr"/>
          <a:lstStyle/>
          <a:p>
            <a:pPr lvl="0" algn="ctr"/>
            <a:r>
              <a:rPr lang="en-US">
                <a:solidFill>
                  <a:srgbClr val="FFFFFF"/>
                </a:solidFill>
              </a:rPr>
              <a:t>Amazon is a treasure trove of company users, emails, and social engineering info.</a:t>
            </a:r>
          </a:p>
          <a:p>
            <a:pPr lvl="0" algn="ctr"/>
            <a:endParaRPr lang="en-US">
              <a:solidFill>
                <a:srgbClr val="FFFFFF"/>
              </a:solidFill>
            </a:endParaRPr>
          </a:p>
          <a:p>
            <a:pPr lvl="0" algn="ctr"/>
            <a:r>
              <a:rPr lang="en-US">
                <a:solidFill>
                  <a:srgbClr val="FFFFFF"/>
                </a:solidFill>
              </a:rPr>
              <a:t>Try it yourself:</a:t>
            </a:r>
          </a:p>
          <a:p>
            <a:pPr lvl="0" algn="ctr"/>
            <a:r>
              <a:rPr lang="en-US">
                <a:solidFill>
                  <a:srgbClr val="FFFFFF"/>
                </a:solidFill>
              </a:rPr>
              <a:t>site:s3.amazonaws.com filetype:xls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S/NOFORN</a:t>
            </a:r>
          </a:p>
        </p:txBody>
      </p:sp>
      <p:sp>
        <p:nvSpPr>
          <p:cNvPr id="3" name="Subtitle 2"/>
          <p:cNvSpPr txBox="1">
            <a:spLocks noGrp="1"/>
          </p:cNvSpPr>
          <p:nvPr>
            <p:ph type="subTitle" idx="4294967295"/>
          </p:nvPr>
        </p:nvSpPr>
        <p:spPr/>
        <p:txBody>
          <a:bodyPr anchor="ctr"/>
          <a:lstStyle/>
          <a:p>
            <a:pPr lvl="0" algn="ctr"/>
            <a:r>
              <a:rPr lang="en-US">
                <a:solidFill>
                  <a:srgbClr val="FF420E"/>
                </a:solidFill>
              </a:rPr>
              <a:t>Gov</a:t>
            </a:r>
            <a:r>
              <a:rPr lang="en-US">
                <a:solidFill>
                  <a:srgbClr val="FFFFFF"/>
                </a:solidFill>
              </a:rPr>
              <a:t>ernm</a:t>
            </a:r>
            <a:r>
              <a:rPr lang="en-US">
                <a:solidFill>
                  <a:srgbClr val="0000FF"/>
                </a:solidFill>
              </a:rPr>
              <a:t>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Disclaimer</a:t>
            </a:r>
          </a:p>
        </p:txBody>
      </p:sp>
      <p:sp>
        <p:nvSpPr>
          <p:cNvPr id="3" name="Text Placeholder 2"/>
          <p:cNvSpPr txBox="1">
            <a:spLocks noGrp="1"/>
          </p:cNvSpPr>
          <p:nvPr>
            <p:ph type="body" idx="4294967295"/>
          </p:nvPr>
        </p:nvSpPr>
        <p:spPr/>
        <p:txBody>
          <a:bodyPr/>
          <a:lstStyle/>
          <a:p>
            <a:pPr lvl="0">
              <a:buSzPct val="45000"/>
            </a:pPr>
            <a:r>
              <a:rPr lang="en-US" dirty="0">
                <a:solidFill>
                  <a:srgbClr val="FFFFFF"/>
                </a:solidFill>
              </a:rPr>
              <a:t>Mining for classified, restricted, or interesting military and government data </a:t>
            </a:r>
            <a:r>
              <a:rPr lang="en-US" dirty="0" smtClean="0">
                <a:solidFill>
                  <a:srgbClr val="FFFFFF"/>
                </a:solidFill>
              </a:rPr>
              <a:t>without written authorization is </a:t>
            </a:r>
            <a:r>
              <a:rPr lang="en-US" dirty="0">
                <a:solidFill>
                  <a:srgbClr val="FFFFFF"/>
                </a:solidFill>
              </a:rPr>
              <a:t>likely to lead to incarceration</a:t>
            </a:r>
            <a:r>
              <a:rPr lang="en-US" dirty="0" smtClean="0">
                <a:solidFill>
                  <a:srgbClr val="FFFFFF"/>
                </a:solidFill>
              </a:rPr>
              <a:t>.</a:t>
            </a:r>
            <a:endParaRPr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City Govt – Rib Cookoff</a:t>
            </a:r>
          </a:p>
        </p:txBody>
      </p:sp>
      <p:pic>
        <p:nvPicPr>
          <p:cNvPr id="4" name="Picture 3"/>
          <p:cNvPicPr>
            <a:picLocks noChangeAspect="1"/>
          </p:cNvPicPr>
          <p:nvPr/>
        </p:nvPicPr>
        <p:blipFill>
          <a:blip r:embed="rId3"/>
          <a:stretch>
            <a:fillRect/>
          </a:stretch>
        </p:blipFill>
        <p:spPr>
          <a:xfrm>
            <a:off x="46920" y="1563840"/>
            <a:ext cx="9982200" cy="5543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City Gov – Employee Census</a:t>
            </a:r>
          </a:p>
        </p:txBody>
      </p:sp>
      <p:pic>
        <p:nvPicPr>
          <p:cNvPr id="3" name="Picture 2"/>
          <p:cNvPicPr>
            <a:picLocks noChangeAspect="1"/>
          </p:cNvPicPr>
          <p:nvPr/>
        </p:nvPicPr>
        <p:blipFill>
          <a:blip r:embed="rId3">
            <a:alphaModFix/>
          </a:blip>
          <a:srcRect/>
          <a:stretch>
            <a:fillRect/>
          </a:stretch>
        </p:blipFill>
        <p:spPr>
          <a:xfrm>
            <a:off x="530280" y="2197439"/>
            <a:ext cx="9253800" cy="3197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The Census</a:t>
            </a:r>
          </a:p>
        </p:txBody>
      </p:sp>
      <p:pic>
        <p:nvPicPr>
          <p:cNvPr id="3" name="Picture 2"/>
          <p:cNvPicPr>
            <a:picLocks noChangeAspect="1"/>
          </p:cNvPicPr>
          <p:nvPr/>
        </p:nvPicPr>
        <p:blipFill>
          <a:blip r:embed="rId3">
            <a:alphaModFix/>
          </a:blip>
          <a:srcRect/>
          <a:stretch>
            <a:fillRect/>
          </a:stretch>
        </p:blipFill>
        <p:spPr>
          <a:xfrm>
            <a:off x="110880" y="1447199"/>
            <a:ext cx="9893879" cy="4756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State Auditors – CC#</a:t>
            </a:r>
          </a:p>
        </p:txBody>
      </p:sp>
      <p:sp>
        <p:nvSpPr>
          <p:cNvPr id="3" name="Text Placeholder 2"/>
          <p:cNvSpPr txBox="1">
            <a:spLocks noGrp="1"/>
          </p:cNvSpPr>
          <p:nvPr>
            <p:ph type="body" idx="4294967295"/>
          </p:nvPr>
        </p:nvSpPr>
        <p:spPr/>
        <p:txBody>
          <a:bodyPr/>
          <a:lstStyle/>
          <a:p>
            <a:pPr lvl="0">
              <a:buSzPct val="45000"/>
            </a:pPr>
            <a:r>
              <a:rPr lang="en-US" dirty="0">
                <a:solidFill>
                  <a:srgbClr val="FFFFFF"/>
                </a:solidFill>
              </a:rPr>
              <a:t>Document unfortunately taken down</a:t>
            </a:r>
          </a:p>
        </p:txBody>
      </p:sp>
      <p:pic>
        <p:nvPicPr>
          <p:cNvPr id="5" name="Picture 4"/>
          <p:cNvPicPr>
            <a:picLocks noChangeAspect="1"/>
          </p:cNvPicPr>
          <p:nvPr/>
        </p:nvPicPr>
        <p:blipFill>
          <a:blip r:embed="rId3"/>
          <a:stretch>
            <a:fillRect/>
          </a:stretch>
        </p:blipFill>
        <p:spPr>
          <a:xfrm>
            <a:off x="146932" y="2886705"/>
            <a:ext cx="9782175" cy="3268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State Gov't – HIPAA Viloation</a:t>
            </a:r>
          </a:p>
        </p:txBody>
      </p:sp>
      <p:pic>
        <p:nvPicPr>
          <p:cNvPr id="3" name="Picture 2"/>
          <p:cNvPicPr>
            <a:picLocks noChangeAspect="1"/>
          </p:cNvPicPr>
          <p:nvPr/>
        </p:nvPicPr>
        <p:blipFill>
          <a:blip r:embed="rId3">
            <a:alphaModFix/>
          </a:blip>
          <a:srcRect/>
          <a:stretch>
            <a:fillRect/>
          </a:stretch>
        </p:blipFill>
        <p:spPr>
          <a:xfrm>
            <a:off x="503640" y="1851839"/>
            <a:ext cx="9189000" cy="3451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Think of the Children...</a:t>
            </a:r>
            <a:br>
              <a:rPr lang="en-US">
                <a:solidFill>
                  <a:srgbClr val="FFFFFF"/>
                </a:solidFill>
              </a:rPr>
            </a:br>
            <a:r>
              <a:rPr lang="en-US">
                <a:solidFill>
                  <a:srgbClr val="FFFFFF"/>
                </a:solidFill>
              </a:rPr>
              <a:t>Over 1000 Children...</a:t>
            </a:r>
          </a:p>
        </p:txBody>
      </p:sp>
      <p:pic>
        <p:nvPicPr>
          <p:cNvPr id="3" name="Picture 2"/>
          <p:cNvPicPr>
            <a:picLocks noChangeAspect="1"/>
          </p:cNvPicPr>
          <p:nvPr/>
        </p:nvPicPr>
        <p:blipFill>
          <a:blip r:embed="rId3">
            <a:alphaModFix/>
          </a:blip>
          <a:srcRect/>
          <a:stretch>
            <a:fillRect/>
          </a:stretch>
        </p:blipFill>
        <p:spPr>
          <a:xfrm>
            <a:off x="0" y="1793520"/>
            <a:ext cx="10076760" cy="5089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The above slides were unrelated</a:t>
            </a:r>
          </a:p>
        </p:txBody>
      </p:sp>
      <p:sp>
        <p:nvSpPr>
          <p:cNvPr id="3" name="Text Placeholder 2"/>
          <p:cNvSpPr txBox="1">
            <a:spLocks noGrp="1"/>
          </p:cNvSpPr>
          <p:nvPr>
            <p:ph type="body" idx="4294967295"/>
          </p:nvPr>
        </p:nvSpPr>
        <p:spPr/>
        <p:txBody>
          <a:bodyPr/>
          <a:lstStyle/>
          <a:p>
            <a:pPr lvl="0">
              <a:buSzPct val="45000"/>
              <a:buFont typeface="StarSymbol"/>
              <a:buChar char="●"/>
            </a:pPr>
            <a:r>
              <a:rPr lang="en-US">
                <a:solidFill>
                  <a:srgbClr val="FFFFFF"/>
                </a:solidFill>
              </a:rPr>
              <a:t>The 2</a:t>
            </a:r>
            <a:r>
              <a:rPr lang="en-US" baseline="30000">
                <a:solidFill>
                  <a:srgbClr val="FFFFFF"/>
                </a:solidFill>
              </a:rPr>
              <a:t>nd</a:t>
            </a:r>
            <a:r>
              <a:rPr lang="en-US">
                <a:solidFill>
                  <a:srgbClr val="FFFFFF"/>
                </a:solidFill>
              </a:rPr>
              <a:t> was from Texas</a:t>
            </a:r>
          </a:p>
          <a:p>
            <a:pPr lvl="0">
              <a:buSzPct val="45000"/>
              <a:buFont typeface="StarSymbol"/>
              <a:buChar char="●"/>
            </a:pPr>
            <a:r>
              <a:rPr lang="en-US">
                <a:solidFill>
                  <a:srgbClr val="FFFFFF"/>
                </a:solidFill>
                <a:hlinkClick r:id="rId3"/>
              </a:rPr>
              <a:t>http://socialsecuritynumerology.com</a:t>
            </a:r>
            <a:r>
              <a:rPr lang="en-US">
                <a:solidFill>
                  <a:srgbClr val="FFFFFF"/>
                </a:solidFill>
              </a:rPr>
              <a:t> Will help you identify the social security number's prefix if you know the state and year that the person was born.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dirty="0" smtClean="0">
                <a:solidFill>
                  <a:srgbClr val="FFFFFF"/>
                </a:solidFill>
                <a:latin typeface="Bitstream Vera Sans Mono" pitchFamily="49"/>
              </a:rPr>
              <a:t>Getting Google To Scan For You</a:t>
            </a:r>
            <a:endParaRPr lang="en-US" dirty="0">
              <a:solidFill>
                <a:srgbClr val="FFFFFF"/>
              </a:solidFill>
              <a:latin typeface="Bitstream Vera Sans Mono" pitchFamily="49"/>
            </a:endParaRPr>
          </a:p>
        </p:txBody>
      </p:sp>
      <p:sp>
        <p:nvSpPr>
          <p:cNvPr id="3" name="Text Placeholder 2"/>
          <p:cNvSpPr txBox="1">
            <a:spLocks noGrp="1"/>
          </p:cNvSpPr>
          <p:nvPr>
            <p:ph type="body" idx="4294967295"/>
          </p:nvPr>
        </p:nvSpPr>
        <p:spPr>
          <a:xfrm>
            <a:off x="503640" y="1769400"/>
            <a:ext cx="9068760" cy="5088600"/>
          </a:xfrm>
        </p:spPr>
        <p:txBody>
          <a:bodyPr/>
          <a:lstStyle/>
          <a:p>
            <a:pPr lvl="0"/>
            <a:r>
              <a:rPr lang="en-US" sz="2400" dirty="0">
                <a:solidFill>
                  <a:srgbClr val="FFFFFF"/>
                </a:solidFill>
                <a:latin typeface="Bitstream Vera Sans Mono" pitchFamily="49"/>
              </a:rPr>
              <a:t>If a site isn't being crawled for some reason, (like it doesn't have a DNS entry) you can solve this problem by:</a:t>
            </a:r>
          </a:p>
          <a:p>
            <a:pPr lvl="0">
              <a:buSzPct val="100000"/>
              <a:buAutoNum type="alphaLcParenR"/>
            </a:pPr>
            <a:r>
              <a:rPr lang="en-US" sz="2400" dirty="0">
                <a:solidFill>
                  <a:srgbClr val="FFFFFF"/>
                </a:solidFill>
                <a:latin typeface="Bitstream Vera Sans Mono" pitchFamily="49"/>
              </a:rPr>
              <a:t> Adding a </a:t>
            </a:r>
            <a:r>
              <a:rPr lang="en-US" sz="2400" dirty="0">
                <a:solidFill>
                  <a:srgbClr val="FF420E"/>
                </a:solidFill>
                <a:latin typeface="Bitstream Vera Sans Mono" pitchFamily="49"/>
              </a:rPr>
              <a:t>DNS entry</a:t>
            </a:r>
            <a:r>
              <a:rPr lang="en-US" sz="2400" dirty="0">
                <a:solidFill>
                  <a:srgbClr val="FFFFFF"/>
                </a:solidFill>
                <a:latin typeface="Bitstream Vera Sans Mono" pitchFamily="49"/>
              </a:rPr>
              <a:t> for the site publicly</a:t>
            </a:r>
          </a:p>
          <a:p>
            <a:pPr lvl="0">
              <a:buSzPct val="100000"/>
              <a:buAutoNum type="alphaLcParenR"/>
            </a:pPr>
            <a:r>
              <a:rPr lang="en-US" sz="2400" dirty="0">
                <a:solidFill>
                  <a:srgbClr val="FFFFFF"/>
                </a:solidFill>
                <a:latin typeface="Bitstream Vera Sans Mono" pitchFamily="49"/>
              </a:rPr>
              <a:t> Creating a </a:t>
            </a:r>
            <a:r>
              <a:rPr lang="en-US" sz="2400" dirty="0">
                <a:solidFill>
                  <a:srgbClr val="FF420E"/>
                </a:solidFill>
                <a:latin typeface="Bitstream Vera Sans Mono" pitchFamily="49"/>
              </a:rPr>
              <a:t>Custom Search</a:t>
            </a:r>
            <a:r>
              <a:rPr lang="en-US" sz="2400" dirty="0">
                <a:solidFill>
                  <a:srgbClr val="FFFFFF"/>
                </a:solidFill>
                <a:latin typeface="Bitstream Vera Sans Mono" pitchFamily="49"/>
              </a:rPr>
              <a:t> under a Google user account</a:t>
            </a:r>
          </a:p>
          <a:p>
            <a:pPr lvl="0">
              <a:buSzPct val="100000"/>
              <a:buAutoNum type="alphaLcParenR"/>
            </a:pPr>
            <a:endParaRPr lang="en-US" dirty="0">
              <a:latin typeface="Bitstream Vera Sans Mono" pitchFamily="49"/>
            </a:endParaRPr>
          </a:p>
          <a:p>
            <a:pPr lvl="0"/>
            <a:r>
              <a:rPr lang="en-US" dirty="0">
                <a:solidFill>
                  <a:srgbClr val="FFFFFF"/>
                </a:solidFill>
                <a:latin typeface="Bitstream Vera Sans Mono" pitchFamily="49"/>
              </a:rPr>
              <a:t>If you create a custom search and add the IP, the site will be indexed within 7 days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Research Labs</a:t>
            </a:r>
          </a:p>
        </p:txBody>
      </p:sp>
      <p:sp>
        <p:nvSpPr>
          <p:cNvPr id="3" name="Text Placeholder 2"/>
          <p:cNvSpPr txBox="1">
            <a:spLocks noGrp="1"/>
          </p:cNvSpPr>
          <p:nvPr>
            <p:ph type="body" idx="4294967295"/>
          </p:nvPr>
        </p:nvSpPr>
        <p:spPr/>
        <p:txBody>
          <a:bodyPr/>
          <a:lstStyle/>
          <a:p>
            <a:pPr lvl="0">
              <a:buSzPct val="45000"/>
            </a:pPr>
            <a:r>
              <a:rPr lang="en-US" dirty="0">
                <a:solidFill>
                  <a:srgbClr val="FFFFFF"/>
                </a:solidFill>
              </a:rPr>
              <a:t>Government Research labs have some of the worst security worldwide.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CERN</a:t>
            </a:r>
          </a:p>
        </p:txBody>
      </p:sp>
      <p:pic>
        <p:nvPicPr>
          <p:cNvPr id="3" name="Picture 2"/>
          <p:cNvPicPr>
            <a:picLocks noChangeAspect="1"/>
          </p:cNvPicPr>
          <p:nvPr/>
        </p:nvPicPr>
        <p:blipFill>
          <a:blip r:embed="rId3">
            <a:alphaModFix/>
          </a:blip>
          <a:srcRect/>
          <a:stretch>
            <a:fillRect/>
          </a:stretch>
        </p:blipFill>
        <p:spPr>
          <a:xfrm>
            <a:off x="97560" y="2299680"/>
            <a:ext cx="9979200" cy="5106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solidFill>
                  <a:srgbClr val="FFFFFF"/>
                </a:solidFill>
              </a:rPr>
              <a:t>Nat'l Lab </a:t>
            </a:r>
            <a:r>
              <a:rPr lang="en-US" dirty="0" smtClean="0">
                <a:solidFill>
                  <a:srgbClr val="FFFFFF"/>
                </a:solidFill>
              </a:rPr>
              <a:t>Directory Traversal</a:t>
            </a:r>
            <a:endParaRPr lang="en-US" dirty="0">
              <a:solidFill>
                <a:srgbClr val="FFFFFF"/>
              </a:solidFill>
            </a:endParaRPr>
          </a:p>
        </p:txBody>
      </p:sp>
      <p:pic>
        <p:nvPicPr>
          <p:cNvPr id="3" name="Picture 2"/>
          <p:cNvPicPr>
            <a:picLocks noChangeAspect="1"/>
          </p:cNvPicPr>
          <p:nvPr/>
        </p:nvPicPr>
        <p:blipFill>
          <a:blip r:embed="rId3">
            <a:alphaModFix/>
          </a:blip>
          <a:srcRect/>
          <a:stretch>
            <a:fillRect/>
          </a:stretch>
        </p:blipFill>
        <p:spPr>
          <a:xfrm>
            <a:off x="822960" y="1730160"/>
            <a:ext cx="7368120" cy="5676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FNAL Fail</a:t>
            </a:r>
          </a:p>
        </p:txBody>
      </p:sp>
      <p:pic>
        <p:nvPicPr>
          <p:cNvPr id="3" name="Picture 2"/>
          <p:cNvPicPr>
            <a:picLocks noChangeAspect="1"/>
          </p:cNvPicPr>
          <p:nvPr/>
        </p:nvPicPr>
        <p:blipFill>
          <a:blip r:embed="rId3">
            <a:alphaModFix/>
          </a:blip>
          <a:srcRect/>
          <a:stretch>
            <a:fillRect/>
          </a:stretch>
        </p:blipFill>
        <p:spPr>
          <a:xfrm>
            <a:off x="548640" y="2286000"/>
            <a:ext cx="8321040" cy="4846320"/>
          </a:xfrm>
          <a:prstGeom prst="rect">
            <a:avLst/>
          </a:prstGeom>
          <a:noFill/>
          <a:ln>
            <a:noFill/>
          </a:ln>
        </p:spPr>
      </p:pic>
      <p:sp>
        <p:nvSpPr>
          <p:cNvPr id="6" name="Right Arrow 5"/>
          <p:cNvSpPr/>
          <p:nvPr/>
        </p:nvSpPr>
        <p:spPr>
          <a:xfrm>
            <a:off x="0" y="4441146"/>
            <a:ext cx="548640" cy="2680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0" y="6274676"/>
            <a:ext cx="503640" cy="2837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106920" y="274320"/>
            <a:ext cx="7574040" cy="7132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Linux Logs</a:t>
            </a:r>
          </a:p>
        </p:txBody>
      </p:sp>
      <p:pic>
        <p:nvPicPr>
          <p:cNvPr id="3" name="Picture 2"/>
          <p:cNvPicPr>
            <a:picLocks noChangeAspect="1"/>
          </p:cNvPicPr>
          <p:nvPr/>
        </p:nvPicPr>
        <p:blipFill>
          <a:blip r:embed="rId3">
            <a:alphaModFix/>
          </a:blip>
          <a:srcRect/>
          <a:stretch>
            <a:fillRect/>
          </a:stretch>
        </p:blipFill>
        <p:spPr>
          <a:xfrm>
            <a:off x="4320" y="2435039"/>
            <a:ext cx="10072440" cy="360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I said the worst right?</a:t>
            </a:r>
          </a:p>
        </p:txBody>
      </p:sp>
      <p:pic>
        <p:nvPicPr>
          <p:cNvPr id="3" name="Picture 2"/>
          <p:cNvPicPr>
            <a:picLocks noChangeAspect="1"/>
          </p:cNvPicPr>
          <p:nvPr/>
        </p:nvPicPr>
        <p:blipFill>
          <a:blip r:embed="rId3">
            <a:alphaModFix/>
          </a:blip>
          <a:srcRect/>
          <a:stretch>
            <a:fillRect/>
          </a:stretch>
        </p:blipFill>
        <p:spPr>
          <a:xfrm>
            <a:off x="120240" y="1463039"/>
            <a:ext cx="9572400" cy="60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38880" y="1583640"/>
            <a:ext cx="7680960" cy="5562360"/>
          </a:xfrm>
          <a:prstGeom prst="rect">
            <a:avLst/>
          </a:prstGeom>
          <a:noFill/>
          <a:ln>
            <a:noFill/>
          </a:ln>
        </p:spPr>
      </p:pic>
      <p:sp>
        <p:nvSpPr>
          <p:cNvPr id="3" name="Title 2"/>
          <p:cNvSpPr txBox="1">
            <a:spLocks noGrp="1"/>
          </p:cNvSpPr>
          <p:nvPr>
            <p:ph type="title" idx="4294967295"/>
          </p:nvPr>
        </p:nvSpPr>
        <p:spPr/>
        <p:txBody>
          <a:bodyPr/>
          <a:lstStyle/>
          <a:p>
            <a:pPr lvl="0"/>
            <a:r>
              <a:rPr lang="en-US">
                <a:solidFill>
                  <a:srgbClr val="FFFFFF"/>
                </a:solidFill>
              </a:rPr>
              <a:t>The Military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GPS From an Carrier</a:t>
            </a:r>
          </a:p>
        </p:txBody>
      </p:sp>
      <p:pic>
        <p:nvPicPr>
          <p:cNvPr id="3" name="Picture 2"/>
          <p:cNvPicPr>
            <a:picLocks noChangeAspect="1"/>
          </p:cNvPicPr>
          <p:nvPr/>
        </p:nvPicPr>
        <p:blipFill>
          <a:blip r:embed="rId3">
            <a:alphaModFix/>
          </a:blip>
          <a:srcRect/>
          <a:stretch>
            <a:fillRect/>
          </a:stretch>
        </p:blipFill>
        <p:spPr>
          <a:xfrm>
            <a:off x="127440" y="2396880"/>
            <a:ext cx="9875520" cy="4023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DARPA Conference</a:t>
            </a:r>
          </a:p>
        </p:txBody>
      </p:sp>
      <p:pic>
        <p:nvPicPr>
          <p:cNvPr id="3" name="Picture 2"/>
          <p:cNvPicPr>
            <a:picLocks noChangeAspect="1"/>
          </p:cNvPicPr>
          <p:nvPr/>
        </p:nvPicPr>
        <p:blipFill>
          <a:blip r:embed="rId3">
            <a:alphaModFix/>
          </a:blip>
          <a:srcRect/>
          <a:stretch>
            <a:fillRect/>
          </a:stretch>
        </p:blipFill>
        <p:spPr>
          <a:xfrm>
            <a:off x="274320" y="2926079"/>
            <a:ext cx="9743040" cy="2801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dirty="0">
                <a:solidFill>
                  <a:srgbClr val="FFFFFF"/>
                </a:solidFill>
                <a:latin typeface="Bitstream Vera Sans Mono" pitchFamily="49"/>
              </a:rPr>
              <a:t>#s</a:t>
            </a:r>
          </a:p>
        </p:txBody>
      </p:sp>
      <p:graphicFrame>
        <p:nvGraphicFramePr>
          <p:cNvPr id="3" name="Table 2"/>
          <p:cNvGraphicFramePr>
            <a:graphicFrameLocks noGrp="1"/>
          </p:cNvGraphicFramePr>
          <p:nvPr>
            <p:extLst>
              <p:ext uri="{D42A27DB-BD31-4B8C-83A1-F6EECF244321}">
                <p14:modId xmlns:p14="http://schemas.microsoft.com/office/powerpoint/2010/main" val="2516909614"/>
              </p:ext>
            </p:extLst>
          </p:nvPr>
        </p:nvGraphicFramePr>
        <p:xfrm>
          <a:off x="182880" y="1671144"/>
          <a:ext cx="9784080" cy="2773680"/>
        </p:xfrm>
        <a:graphic>
          <a:graphicData uri="http://schemas.openxmlformats.org/drawingml/2006/table">
            <a:tbl>
              <a:tblPr firstRow="1" bandRow="1"/>
              <a:tblGrid>
                <a:gridCol w="4892040"/>
                <a:gridCol w="4892040"/>
              </a:tblGrid>
              <a:tr h="2585544">
                <a:tc>
                  <a:txBody>
                    <a:bodyPr/>
                    <a:lstStyle/>
                    <a:p>
                      <a:pPr marL="0" marR="0" lvl="0" indent="0" algn="r"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Numbers From</a:t>
                      </a:r>
                      <a:r>
                        <a:rPr lang="en-US" sz="2200" b="0" i="0" u="none" strike="noStrike" kern="1200" baseline="0" dirty="0" smtClean="0">
                          <a:ln>
                            <a:noFill/>
                          </a:ln>
                          <a:solidFill>
                            <a:srgbClr val="FFFFFF"/>
                          </a:solidFill>
                          <a:latin typeface="Bitstream Vera Sans Mono" pitchFamily="49"/>
                          <a:ea typeface="Arial Unicode MS" pitchFamily="2"/>
                          <a:cs typeface="Tahoma" pitchFamily="2"/>
                        </a:rPr>
                        <a:t> Sept 2013</a:t>
                      </a:r>
                      <a:endParaRPr lang="en-US" sz="2200" b="0" i="0" u="none" strike="noStrike" kern="1200" dirty="0" smtClean="0">
                        <a:ln>
                          <a:noFill/>
                        </a:ln>
                        <a:solidFill>
                          <a:srgbClr val="FFFFFF"/>
                        </a:solidFill>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a:ln>
                            <a:noFill/>
                          </a:ln>
                          <a:solidFill>
                            <a:srgbClr val="FFFFFF"/>
                          </a:solidFill>
                          <a:latin typeface="Bitstream Vera Sans Mono" pitchFamily="49"/>
                          <a:ea typeface="Arial Unicode MS" pitchFamily="2"/>
                          <a:cs typeface="Tahoma" pitchFamily="2"/>
                        </a:rPr>
                        <a:t>com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25,270,000,000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.org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2,510,000,000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jp</a:t>
                      </a:r>
                      <a:r>
                        <a:rPr lang="en-US" sz="2200" b="0" i="0" u="none" strike="noStrike" kern="1200" dirty="0">
                          <a:ln>
                            <a:noFill/>
                          </a:ln>
                          <a:solidFill>
                            <a:srgbClr val="FFFFFF"/>
                          </a:solidFill>
                          <a:latin typeface="Bitstream Vera Sans Mono" pitchFamily="49"/>
                          <a:ea typeface="Arial Unicode MS" pitchFamily="2"/>
                          <a:cs typeface="Tahoma" pitchFamily="2"/>
                        </a:rPr>
                        <a:t>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15,550,000,000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cn</a:t>
                      </a:r>
                      <a:r>
                        <a:rPr lang="en-US" sz="2200" b="0" i="0" u="none" strike="noStrike" kern="1200" dirty="0">
                          <a:ln>
                            <a:noFill/>
                          </a:ln>
                          <a:solidFill>
                            <a:srgbClr val="FFFFFF"/>
                          </a:solidFill>
                          <a:latin typeface="Bitstream Vera Sans Mono" pitchFamily="49"/>
                          <a:ea typeface="Arial Unicode MS" pitchFamily="2"/>
                          <a:cs typeface="Tahoma" pitchFamily="2"/>
                        </a:rPr>
                        <a:t>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1,610,000,000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ru</a:t>
                      </a:r>
                      <a:r>
                        <a:rPr lang="en-US" sz="2200" b="0" i="0" u="none" strike="noStrike" kern="1200" dirty="0">
                          <a:ln>
                            <a:noFill/>
                          </a:ln>
                          <a:solidFill>
                            <a:srgbClr val="FFFFFF"/>
                          </a:solidFill>
                          <a:latin typeface="Bitstream Vera Sans Mono" pitchFamily="49"/>
                          <a:ea typeface="Arial Unicode MS" pitchFamily="2"/>
                          <a:cs typeface="Tahoma" pitchFamily="2"/>
                        </a:rPr>
                        <a:t> sites: </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1,560,000,000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uk</a:t>
                      </a:r>
                      <a:r>
                        <a:rPr lang="en-US" sz="2200" b="0" i="0" u="none" strike="noStrike" kern="1200" dirty="0">
                          <a:ln>
                            <a:noFill/>
                          </a:ln>
                          <a:solidFill>
                            <a:srgbClr val="FFFFFF"/>
                          </a:solidFill>
                          <a:latin typeface="Bitstream Vera Sans Mono" pitchFamily="49"/>
                          <a:ea typeface="Arial Unicode MS" pitchFamily="2"/>
                          <a:cs typeface="Tahoma" pitchFamily="2"/>
                        </a:rPr>
                        <a:t>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982,000,000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.ca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400,000,000</a:t>
                      </a:r>
                    </a:p>
                  </a:txBody>
                  <a:tcPr/>
                </a:tc>
                <a:tc>
                  <a:txBody>
                    <a:bodyPr/>
                    <a:lstStyle/>
                    <a:p>
                      <a:pPr marL="0" marR="0" lvl="0" indent="0" rtl="0" hangingPunct="0">
                        <a:lnSpc>
                          <a:spcPct val="100000"/>
                        </a:lnSpc>
                        <a:spcBef>
                          <a:spcPts val="0"/>
                        </a:spcBef>
                        <a:spcAft>
                          <a:spcPts val="0"/>
                        </a:spcAft>
                        <a:buNone/>
                        <a:tabLst/>
                        <a:defRPr>
                          <a:latin typeface="Bitstream Vera Sans Mono" pitchFamily="49"/>
                        </a:defRPr>
                      </a:pPr>
                      <a:endParaRPr lang="en-US" sz="2200" b="0" i="0" u="none" strike="noStrike" kern="1200" dirty="0" smtClean="0">
                        <a:ln>
                          <a:noFill/>
                        </a:ln>
                        <a:solidFill>
                          <a:srgbClr val="FFFFFF"/>
                        </a:solidFill>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gov</a:t>
                      </a:r>
                      <a:r>
                        <a:rPr lang="en-US" sz="2200" b="0" i="0" u="none" strike="noStrike" kern="1200" dirty="0">
                          <a:ln>
                            <a:noFill/>
                          </a:ln>
                          <a:solidFill>
                            <a:srgbClr val="FFFFFF"/>
                          </a:solidFill>
                          <a:latin typeface="Bitstream Vera Sans Mono" pitchFamily="49"/>
                          <a:ea typeface="Arial Unicode MS" pitchFamily="2"/>
                          <a:cs typeface="Tahoma" pitchFamily="2"/>
                        </a:rPr>
                        <a:t>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207,000,000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.us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178,000,000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.mil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5,600,000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.ny.us: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4,870,000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.mn.us: </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3,430,000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.ca.us: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3,070,000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.nd.us: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3333"/>
                          </a:solidFill>
                          <a:latin typeface="Bitstream Vera Sans Mono" pitchFamily="49"/>
                          <a:ea typeface="Arial Unicode MS" pitchFamily="2"/>
                          <a:cs typeface="Tahoma" pitchFamily="2"/>
                        </a:rPr>
                        <a:t>711,000</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54138753"/>
              </p:ext>
            </p:extLst>
          </p:nvPr>
        </p:nvGraphicFramePr>
        <p:xfrm>
          <a:off x="114563" y="4238588"/>
          <a:ext cx="9784080" cy="3200400"/>
        </p:xfrm>
        <a:graphic>
          <a:graphicData uri="http://schemas.openxmlformats.org/drawingml/2006/table">
            <a:tbl>
              <a:tblPr firstRow="1" bandRow="1"/>
              <a:tblGrid>
                <a:gridCol w="4892040"/>
                <a:gridCol w="4892040"/>
              </a:tblGrid>
              <a:tr h="2379465">
                <a:tc>
                  <a:txBody>
                    <a:bodyPr/>
                    <a:lstStyle/>
                    <a:p>
                      <a:pPr marL="0" marR="0" lvl="0" indent="0" algn="r"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Numbers From</a:t>
                      </a:r>
                      <a:r>
                        <a:rPr lang="en-US" sz="2200" b="0" i="0" u="none" strike="noStrike" kern="1200" baseline="0" dirty="0" smtClean="0">
                          <a:ln>
                            <a:noFill/>
                          </a:ln>
                          <a:solidFill>
                            <a:srgbClr val="FFFFFF"/>
                          </a:solidFill>
                          <a:latin typeface="Bitstream Vera Sans Mono" pitchFamily="49"/>
                          <a:ea typeface="Arial Unicode MS" pitchFamily="2"/>
                          <a:cs typeface="Tahoma" pitchFamily="2"/>
                        </a:rPr>
                        <a:t> Aug 2015</a:t>
                      </a:r>
                      <a:endParaRPr lang="en-US" sz="2200" b="0" i="0" u="none" strike="noStrike" kern="1200" dirty="0" smtClean="0">
                        <a:ln>
                          <a:noFill/>
                        </a:ln>
                        <a:solidFill>
                          <a:srgbClr val="FFFFFF"/>
                        </a:solidFill>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a:ln>
                            <a:noFill/>
                          </a:ln>
                          <a:solidFill>
                            <a:srgbClr val="FFFFFF"/>
                          </a:solidFill>
                          <a:latin typeface="Bitstream Vera Sans Mono" pitchFamily="49"/>
                          <a:ea typeface="Arial Unicode MS" pitchFamily="2"/>
                          <a:cs typeface="Tahoma" pitchFamily="2"/>
                        </a:rPr>
                        <a:t>com sites</a:t>
                      </a: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baseline="0" dirty="0" smtClean="0">
                          <a:ln>
                            <a:noFill/>
                          </a:ln>
                          <a:solidFill>
                            <a:schemeClr val="tx1"/>
                          </a:solidFill>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25,270,000,000</a:t>
                      </a:r>
                      <a:endParaRPr lang="en-US" sz="2200" b="0" i="0" u="none" strike="noStrike" kern="1200" dirty="0" smtClean="0">
                        <a:ln>
                          <a:noFill/>
                        </a:ln>
                        <a:solidFill>
                          <a:srgbClr val="FF0000"/>
                        </a:solidFill>
                        <a:latin typeface="Bitstream Vera Sans Mono"/>
                        <a:ea typeface="Arial Unicode MS" pitchFamily="2"/>
                        <a:cs typeface="Tahoma" pitchFamily="2"/>
                      </a:endParaRP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.org sites:</a:t>
                      </a:r>
                      <a:r>
                        <a:rPr lang="en-US" sz="2200" b="0" i="0" u="none" strike="noStrike" kern="1200" dirty="0" smtClean="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6,560,000,000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smtClean="0">
                          <a:ln>
                            <a:noFill/>
                          </a:ln>
                          <a:solidFill>
                            <a:srgbClr val="FFFFFF"/>
                          </a:solidFill>
                          <a:latin typeface="Bitstream Vera Sans Mono" pitchFamily="49"/>
                          <a:ea typeface="Arial Unicode MS" pitchFamily="2"/>
                          <a:cs typeface="Tahoma" pitchFamily="2"/>
                        </a:rPr>
                        <a:t>jp</a:t>
                      </a:r>
                      <a:r>
                        <a:rPr lang="en-US" sz="2200" b="0" i="0" u="none" strike="noStrike" kern="1200" dirty="0" smtClean="0">
                          <a:ln>
                            <a:noFill/>
                          </a:ln>
                          <a:solidFill>
                            <a:srgbClr val="FFFFFF"/>
                          </a:solidFill>
                          <a:latin typeface="Bitstream Vera Sans Mono" pitchFamily="49"/>
                          <a:ea typeface="Arial Unicode MS" pitchFamily="2"/>
                          <a:cs typeface="Tahoma" pitchFamily="2"/>
                        </a:rPr>
                        <a:t> </a:t>
                      </a:r>
                      <a:r>
                        <a:rPr lang="en-US" sz="2200" b="0" i="0" u="none" strike="noStrike" kern="1200" dirty="0">
                          <a:ln>
                            <a:noFill/>
                          </a:ln>
                          <a:solidFill>
                            <a:srgbClr val="FFFFFF"/>
                          </a:solidFill>
                          <a:latin typeface="Bitstream Vera Sans Mono" pitchFamily="49"/>
                          <a:ea typeface="Arial Unicode MS" pitchFamily="2"/>
                          <a:cs typeface="Tahoma" pitchFamily="2"/>
                        </a:rPr>
                        <a:t>sites: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633,000,000</a:t>
                      </a:r>
                    </a:p>
                    <a:p>
                      <a:pPr marL="0" marR="0" lvl="0" indent="0" rtl="0" hangingPunct="0">
                        <a:lnSpc>
                          <a:spcPct val="100000"/>
                        </a:lnSpc>
                        <a:spcBef>
                          <a:spcPts val="0"/>
                        </a:spcBef>
                        <a:spcAft>
                          <a:spcPts val="0"/>
                        </a:spcAft>
                        <a:buNone/>
                        <a:tabLst/>
                        <a:defRPr sz="2200">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smtClean="0">
                          <a:ln>
                            <a:noFill/>
                          </a:ln>
                          <a:solidFill>
                            <a:srgbClr val="FFFFFF"/>
                          </a:solidFill>
                          <a:latin typeface="Bitstream Vera Sans Mono" pitchFamily="49"/>
                          <a:ea typeface="Arial Unicode MS" pitchFamily="2"/>
                          <a:cs typeface="Tahoma" pitchFamily="2"/>
                        </a:rPr>
                        <a:t>cn</a:t>
                      </a:r>
                      <a:r>
                        <a:rPr lang="en-US" sz="2200" b="0" i="0" u="none" strike="noStrike" kern="1200" dirty="0" smtClean="0">
                          <a:ln>
                            <a:noFill/>
                          </a:ln>
                          <a:solidFill>
                            <a:srgbClr val="FFFFFF"/>
                          </a:solidFill>
                          <a:latin typeface="Bitstream Vera Sans Mono" pitchFamily="49"/>
                          <a:ea typeface="Arial Unicode MS" pitchFamily="2"/>
                          <a:cs typeface="Tahoma" pitchFamily="2"/>
                        </a:rPr>
                        <a:t> </a:t>
                      </a:r>
                      <a:r>
                        <a:rPr lang="en-US" sz="2200" b="0" i="0" u="none" strike="noStrike" kern="1200" dirty="0">
                          <a:ln>
                            <a:noFill/>
                          </a:ln>
                          <a:solidFill>
                            <a:srgbClr val="FFFFFF"/>
                          </a:solidFill>
                          <a:latin typeface="Bitstream Vera Sans Mono" pitchFamily="49"/>
                          <a:ea typeface="Arial Unicode MS" pitchFamily="2"/>
                          <a:cs typeface="Tahoma" pitchFamily="2"/>
                        </a:rPr>
                        <a:t>sites: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336,000,000</a:t>
                      </a:r>
                      <a:r>
                        <a:rPr lang="en-US" sz="2200" kern="1200" dirty="0" smtClean="0">
                          <a:solidFill>
                            <a:schemeClr val="tx1"/>
                          </a:solidFill>
                          <a:latin typeface="+mn-lt"/>
                          <a:ea typeface="+mn-ea"/>
                          <a:cs typeface="+mn-cs"/>
                        </a:rPr>
                        <a:t/>
                      </a:r>
                      <a:br>
                        <a:rPr lang="en-US" sz="2200" kern="1200" dirty="0" smtClean="0">
                          <a:solidFill>
                            <a:schemeClr val="tx1"/>
                          </a:solidFill>
                          <a:latin typeface="+mn-lt"/>
                          <a:ea typeface="+mn-ea"/>
                          <a:cs typeface="+mn-cs"/>
                        </a:rPr>
                      </a:b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smtClean="0">
                          <a:ln>
                            <a:noFill/>
                          </a:ln>
                          <a:solidFill>
                            <a:srgbClr val="FFFFFF"/>
                          </a:solidFill>
                          <a:latin typeface="Bitstream Vera Sans Mono" pitchFamily="49"/>
                          <a:ea typeface="Arial Unicode MS" pitchFamily="2"/>
                          <a:cs typeface="Tahoma" pitchFamily="2"/>
                        </a:rPr>
                        <a:t>ru</a:t>
                      </a:r>
                      <a:r>
                        <a:rPr lang="en-US" sz="2200" b="0" i="0" u="none" strike="noStrike" kern="1200" dirty="0" smtClean="0">
                          <a:ln>
                            <a:noFill/>
                          </a:ln>
                          <a:solidFill>
                            <a:srgbClr val="FFFFFF"/>
                          </a:solidFill>
                          <a:latin typeface="Bitstream Vera Sans Mono" pitchFamily="49"/>
                          <a:ea typeface="Arial Unicode MS" pitchFamily="2"/>
                          <a:cs typeface="Tahoma" pitchFamily="2"/>
                        </a:rPr>
                        <a:t> </a:t>
                      </a:r>
                      <a:r>
                        <a:rPr lang="en-US" sz="2200" b="0" i="0" u="none" strike="noStrike" kern="1200" dirty="0">
                          <a:ln>
                            <a:noFill/>
                          </a:ln>
                          <a:solidFill>
                            <a:srgbClr val="FFFFFF"/>
                          </a:solidFill>
                          <a:latin typeface="Bitstream Vera Sans Mono" pitchFamily="49"/>
                          <a:ea typeface="Arial Unicode MS" pitchFamily="2"/>
                          <a:cs typeface="Tahoma" pitchFamily="2"/>
                        </a:rPr>
                        <a:t>sites: </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1,070,000,000</a:t>
                      </a:r>
                      <a:r>
                        <a:rPr lang="en-US" sz="2200" kern="1200" dirty="0" smtClean="0">
                          <a:solidFill>
                            <a:schemeClr val="tx1"/>
                          </a:solidFill>
                          <a:latin typeface="+mn-lt"/>
                          <a:ea typeface="+mn-ea"/>
                          <a:cs typeface="+mn-cs"/>
                        </a:rPr>
                        <a:t/>
                      </a:r>
                      <a:br>
                        <a:rPr lang="en-US" sz="2200" kern="1200" dirty="0" smtClean="0">
                          <a:solidFill>
                            <a:schemeClr val="tx1"/>
                          </a:solidFill>
                          <a:latin typeface="+mn-lt"/>
                          <a:ea typeface="+mn-ea"/>
                          <a:cs typeface="+mn-cs"/>
                        </a:rPr>
                      </a:b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smtClean="0">
                          <a:ln>
                            <a:noFill/>
                          </a:ln>
                          <a:solidFill>
                            <a:srgbClr val="FFFFFF"/>
                          </a:solidFill>
                          <a:latin typeface="Bitstream Vera Sans Mono" pitchFamily="49"/>
                          <a:ea typeface="Arial Unicode MS" pitchFamily="2"/>
                          <a:cs typeface="Tahoma" pitchFamily="2"/>
                        </a:rPr>
                        <a:t>uk</a:t>
                      </a:r>
                      <a:r>
                        <a:rPr lang="en-US" sz="2200" b="0" i="0" u="none" strike="noStrike" kern="1200" dirty="0" smtClean="0">
                          <a:ln>
                            <a:noFill/>
                          </a:ln>
                          <a:solidFill>
                            <a:srgbClr val="FFFFFF"/>
                          </a:solidFill>
                          <a:latin typeface="Bitstream Vera Sans Mono" pitchFamily="49"/>
                          <a:ea typeface="Arial Unicode MS" pitchFamily="2"/>
                          <a:cs typeface="Tahoma" pitchFamily="2"/>
                        </a:rPr>
                        <a:t> </a:t>
                      </a:r>
                      <a:r>
                        <a:rPr lang="en-US" sz="2200" b="0" i="0" u="none" strike="noStrike" kern="1200" dirty="0">
                          <a:ln>
                            <a:noFill/>
                          </a:ln>
                          <a:solidFill>
                            <a:srgbClr val="FFFFFF"/>
                          </a:solidFill>
                          <a:latin typeface="Bitstream Vera Sans Mono" pitchFamily="49"/>
                          <a:ea typeface="Arial Unicode MS" pitchFamily="2"/>
                          <a:cs typeface="Tahoma" pitchFamily="2"/>
                        </a:rPr>
                        <a:t>sites: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2,130,000,000</a:t>
                      </a:r>
                      <a:br>
                        <a:rPr lang="en-US" sz="2200" kern="1200" dirty="0" smtClean="0">
                          <a:solidFill>
                            <a:srgbClr val="FF0000"/>
                          </a:solidFill>
                          <a:latin typeface="Bitstream Vera Sans Mono"/>
                          <a:ea typeface="+mn-ea"/>
                          <a:cs typeface="+mn-cs"/>
                        </a:rPr>
                      </a:br>
                      <a:r>
                        <a:rPr lang="en-US" sz="2200" b="0" i="0" u="none" strike="noStrike" kern="1200" dirty="0" smtClean="0">
                          <a:ln>
                            <a:noFill/>
                          </a:ln>
                          <a:solidFill>
                            <a:srgbClr val="FFFFFF"/>
                          </a:solidFill>
                          <a:latin typeface="Bitstream Vera Sans Mono" pitchFamily="49"/>
                          <a:ea typeface="Arial Unicode MS" pitchFamily="2"/>
                          <a:cs typeface="Tahoma" pitchFamily="2"/>
                        </a:rPr>
                        <a:t>.ca </a:t>
                      </a:r>
                      <a:r>
                        <a:rPr lang="en-US" sz="2200" b="0" i="0" u="none" strike="noStrike" kern="1200" dirty="0">
                          <a:ln>
                            <a:noFill/>
                          </a:ln>
                          <a:solidFill>
                            <a:srgbClr val="FFFFFF"/>
                          </a:solidFill>
                          <a:latin typeface="Bitstream Vera Sans Mono" pitchFamily="49"/>
                          <a:ea typeface="Arial Unicode MS" pitchFamily="2"/>
                          <a:cs typeface="Tahoma" pitchFamily="2"/>
                        </a:rPr>
                        <a:t>sites: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1,070,000,000</a:t>
                      </a:r>
                      <a:endParaRPr lang="en-US" sz="2200" b="0" i="0" u="none" strike="noStrike" kern="1200" dirty="0">
                        <a:ln>
                          <a:noFill/>
                        </a:ln>
                        <a:solidFill>
                          <a:srgbClr val="FF0000"/>
                        </a:solidFill>
                        <a:latin typeface="Bitstream Vera Sans Mono"/>
                        <a:ea typeface="Arial Unicode MS" pitchFamily="2"/>
                        <a:cs typeface="Tahoma" pitchFamily="2"/>
                      </a:endParaRPr>
                    </a:p>
                  </a:txBody>
                  <a:tcPr/>
                </a:tc>
                <a:tc>
                  <a:txBody>
                    <a:bodyPr/>
                    <a:lstStyle/>
                    <a:p>
                      <a:pPr marL="0" marR="0" lvl="0" indent="0" rtl="0" hangingPunct="0">
                        <a:lnSpc>
                          <a:spcPct val="100000"/>
                        </a:lnSpc>
                        <a:spcBef>
                          <a:spcPts val="0"/>
                        </a:spcBef>
                        <a:spcAft>
                          <a:spcPts val="0"/>
                        </a:spcAft>
                        <a:buNone/>
                        <a:tabLst/>
                        <a:defRPr>
                          <a:latin typeface="Bitstream Vera Sans Mono" pitchFamily="49"/>
                        </a:defRPr>
                      </a:pPr>
                      <a:endParaRPr lang="en-US" sz="2200" b="0" i="0" u="none" strike="noStrike" kern="1200" dirty="0" smtClean="0">
                        <a:ln>
                          <a:noFill/>
                        </a:ln>
                        <a:solidFill>
                          <a:srgbClr val="FFFFFF"/>
                        </a:solidFill>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err="1">
                          <a:ln>
                            <a:noFill/>
                          </a:ln>
                          <a:solidFill>
                            <a:srgbClr val="FFFFFF"/>
                          </a:solidFill>
                          <a:latin typeface="Bitstream Vera Sans Mono" pitchFamily="49"/>
                          <a:ea typeface="Arial Unicode MS" pitchFamily="2"/>
                          <a:cs typeface="Tahoma" pitchFamily="2"/>
                        </a:rPr>
                        <a:t>gov</a:t>
                      </a:r>
                      <a:r>
                        <a:rPr lang="en-US" sz="2200" b="0" i="0" u="none" strike="noStrike" kern="1200" dirty="0">
                          <a:ln>
                            <a:noFill/>
                          </a:ln>
                          <a:solidFill>
                            <a:srgbClr val="FFFFFF"/>
                          </a:solidFill>
                          <a:latin typeface="Bitstream Vera Sans Mono" pitchFamily="49"/>
                          <a:ea typeface="Arial Unicode MS" pitchFamily="2"/>
                          <a:cs typeface="Tahoma" pitchFamily="2"/>
                        </a:rPr>
                        <a:t> sites: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814,000,000</a:t>
                      </a:r>
                      <a:endParaRPr lang="en-US" sz="2200" b="0" i="0" u="none" strike="noStrike" kern="1200" dirty="0">
                        <a:ln>
                          <a:noFill/>
                        </a:ln>
                        <a:solidFill>
                          <a:srgbClr val="FF0000"/>
                        </a:solidFill>
                        <a:latin typeface="Bitstream Vera Sans Mono"/>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.us sites:</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a:ln>
                            <a:noFill/>
                          </a:ln>
                          <a:solidFill>
                            <a:srgbClr val="FF0000"/>
                          </a:solidFill>
                          <a:latin typeface="Bitstream Vera Sans Mono" pitchFamily="49"/>
                          <a:ea typeface="Arial Unicode MS" pitchFamily="2"/>
                          <a:cs typeface="Tahoma" pitchFamily="2"/>
                        </a:rPr>
                        <a:t>178,000,000</a:t>
                      </a: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.mil </a:t>
                      </a:r>
                      <a:r>
                        <a:rPr lang="en-US" sz="2200" b="0" i="0" u="none" strike="noStrike" kern="1200" dirty="0" smtClean="0">
                          <a:ln>
                            <a:noFill/>
                          </a:ln>
                          <a:solidFill>
                            <a:schemeClr val="bg1"/>
                          </a:solidFill>
                          <a:latin typeface="Bitstream Vera Sans Mono"/>
                          <a:ea typeface="Arial Unicode MS" pitchFamily="2"/>
                          <a:cs typeface="Tahoma" pitchFamily="2"/>
                        </a:rPr>
                        <a:t>sites: </a:t>
                      </a:r>
                      <a:r>
                        <a:rPr lang="en-US" sz="2200" kern="1200" dirty="0" smtClean="0">
                          <a:solidFill>
                            <a:srgbClr val="FF0000"/>
                          </a:solidFill>
                          <a:latin typeface="Bitstream Vera Sans Mono"/>
                          <a:ea typeface="+mn-ea"/>
                          <a:cs typeface="+mn-cs"/>
                        </a:rPr>
                        <a:t>42,300,000</a:t>
                      </a:r>
                      <a:br>
                        <a:rPr lang="en-US" sz="2200" kern="1200" dirty="0" smtClean="0">
                          <a:solidFill>
                            <a:srgbClr val="FF0000"/>
                          </a:solidFill>
                          <a:latin typeface="Bitstream Vera Sans Mono"/>
                          <a:ea typeface="+mn-ea"/>
                          <a:cs typeface="+mn-cs"/>
                        </a:rPr>
                      </a:br>
                      <a:r>
                        <a:rPr lang="en-US" sz="2200" b="0" i="0" u="none" strike="noStrike" kern="1200" dirty="0" smtClean="0">
                          <a:ln>
                            <a:noFill/>
                          </a:ln>
                          <a:solidFill>
                            <a:srgbClr val="FFFFFF"/>
                          </a:solidFill>
                          <a:latin typeface="Bitstream Vera Sans Mono" pitchFamily="49"/>
                          <a:ea typeface="Arial Unicode MS" pitchFamily="2"/>
                          <a:cs typeface="Tahoma" pitchFamily="2"/>
                        </a:rPr>
                        <a:t>.ny.us:     </a:t>
                      </a:r>
                      <a:r>
                        <a:rPr lang="en-US" sz="2200" b="0" i="0" u="none" strike="noStrike" kern="1200" dirty="0" smtClean="0">
                          <a:ln>
                            <a:noFill/>
                          </a:ln>
                          <a:solidFill>
                            <a:srgbClr val="FF0000"/>
                          </a:solidFill>
                          <a:latin typeface="Bitstream Vera Sans Mono" pitchFamily="49"/>
                          <a:ea typeface="Arial Unicode MS" pitchFamily="2"/>
                          <a:cs typeface="Tahoma" pitchFamily="2"/>
                        </a:rPr>
                        <a:t>8,610,000</a:t>
                      </a:r>
                      <a:r>
                        <a:rPr lang="en-US" sz="2200" b="0" i="0" u="none" strike="noStrike" kern="1200" dirty="0" smtClean="0">
                          <a:ln>
                            <a:noFill/>
                          </a:ln>
                          <a:solidFill>
                            <a:srgbClr val="FFFFFF"/>
                          </a:solidFill>
                          <a:latin typeface="Bitstream Vera Sans Mono" pitchFamily="49"/>
                          <a:ea typeface="Arial Unicode MS" pitchFamily="2"/>
                          <a:cs typeface="Tahoma" pitchFamily="2"/>
                        </a:rPr>
                        <a:t/>
                      </a:r>
                      <a:br>
                        <a:rPr lang="en-US" sz="2200" b="0" i="0" u="none" strike="noStrike" kern="1200" dirty="0" smtClean="0">
                          <a:ln>
                            <a:noFill/>
                          </a:ln>
                          <a:solidFill>
                            <a:srgbClr val="FFFFFF"/>
                          </a:solidFill>
                          <a:latin typeface="Bitstream Vera Sans Mono" pitchFamily="49"/>
                          <a:ea typeface="Arial Unicode MS" pitchFamily="2"/>
                          <a:cs typeface="Tahoma" pitchFamily="2"/>
                        </a:rPr>
                      </a:br>
                      <a:r>
                        <a:rPr lang="en-US" sz="2200" b="0" i="0" u="none" strike="noStrike" kern="1200" dirty="0" smtClean="0">
                          <a:ln>
                            <a:noFill/>
                          </a:ln>
                          <a:solidFill>
                            <a:srgbClr val="FFFFFF"/>
                          </a:solidFill>
                          <a:latin typeface="Bitstream Vera Sans Mono" pitchFamily="49"/>
                          <a:ea typeface="Arial Unicode MS" pitchFamily="2"/>
                          <a:cs typeface="Tahoma" pitchFamily="2"/>
                        </a:rPr>
                        <a:t>.</a:t>
                      </a:r>
                      <a:r>
                        <a:rPr lang="en-US" sz="2200" b="0" i="0" u="none" strike="noStrike" kern="1200" dirty="0">
                          <a:ln>
                            <a:noFill/>
                          </a:ln>
                          <a:solidFill>
                            <a:srgbClr val="FFFFFF"/>
                          </a:solidFill>
                          <a:latin typeface="Bitstream Vera Sans Mono" pitchFamily="49"/>
                          <a:ea typeface="Arial Unicode MS" pitchFamily="2"/>
                          <a:cs typeface="Tahoma" pitchFamily="2"/>
                        </a:rPr>
                        <a:t>mn.us: </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smtClean="0">
                          <a:ln>
                            <a:noFill/>
                          </a:ln>
                          <a:solidFill>
                            <a:srgbClr val="FF0000"/>
                          </a:solidFill>
                          <a:latin typeface="Bitstream Vera Sans Mono" pitchFamily="49"/>
                          <a:ea typeface="Arial Unicode MS" pitchFamily="2"/>
                          <a:cs typeface="Tahoma" pitchFamily="2"/>
                        </a:rPr>
                        <a:t>15,100,000</a:t>
                      </a:r>
                      <a:endParaRPr lang="en-US" sz="2200" b="0" i="0" u="none" strike="noStrike" kern="1200" dirty="0">
                        <a:ln>
                          <a:noFill/>
                        </a:ln>
                        <a:solidFill>
                          <a:srgbClr val="FF0000"/>
                        </a:solidFill>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2200" b="0" i="0" u="none" strike="noStrike" kern="1200" dirty="0">
                          <a:ln>
                            <a:noFill/>
                          </a:ln>
                          <a:solidFill>
                            <a:srgbClr val="FFFFFF"/>
                          </a:solidFill>
                          <a:latin typeface="Bitstream Vera Sans Mono" pitchFamily="49"/>
                          <a:ea typeface="Arial Unicode MS" pitchFamily="2"/>
                          <a:cs typeface="Tahoma" pitchFamily="2"/>
                        </a:rPr>
                        <a:t>.ca.us:</a:t>
                      </a:r>
                      <a:r>
                        <a:rPr lang="en-US" sz="2200" b="0" i="0" u="none" strike="noStrike" kern="1200" dirty="0">
                          <a:ln>
                            <a:noFill/>
                          </a:ln>
                          <a:latin typeface="Bitstream Vera Sans Mono" pitchFamily="49"/>
                          <a:ea typeface="Arial Unicode MS" pitchFamily="2"/>
                          <a:cs typeface="Tahoma" pitchFamily="2"/>
                        </a:rPr>
                        <a:t>     </a:t>
                      </a:r>
                      <a:r>
                        <a:rPr lang="en-US" sz="2200" kern="1200" dirty="0" smtClean="0">
                          <a:solidFill>
                            <a:srgbClr val="FF0000"/>
                          </a:solidFill>
                          <a:latin typeface="Bitstream Vera Sans Mono"/>
                          <a:ea typeface="+mn-ea"/>
                          <a:cs typeface="+mn-cs"/>
                        </a:rPr>
                        <a:t>28,200,000</a:t>
                      </a:r>
                      <a:br>
                        <a:rPr lang="en-US" sz="2200" kern="1200" dirty="0" smtClean="0">
                          <a:solidFill>
                            <a:srgbClr val="FF0000"/>
                          </a:solidFill>
                          <a:latin typeface="Bitstream Vera Sans Mono"/>
                          <a:ea typeface="+mn-ea"/>
                          <a:cs typeface="+mn-cs"/>
                        </a:rPr>
                      </a:br>
                      <a:r>
                        <a:rPr lang="en-US" sz="2200" b="0" i="0" u="none" strike="noStrike" kern="1200" dirty="0" smtClean="0">
                          <a:ln>
                            <a:noFill/>
                          </a:ln>
                          <a:solidFill>
                            <a:srgbClr val="FFFFFF"/>
                          </a:solidFill>
                          <a:latin typeface="Bitstream Vera Sans Mono" pitchFamily="49"/>
                          <a:ea typeface="Arial Unicode MS" pitchFamily="2"/>
                          <a:cs typeface="Tahoma" pitchFamily="2"/>
                        </a:rPr>
                        <a:t>.nd.us</a:t>
                      </a:r>
                      <a:r>
                        <a:rPr lang="en-US" sz="2200" b="0" i="0" u="none" strike="noStrike" kern="1200" dirty="0">
                          <a:ln>
                            <a:noFill/>
                          </a:ln>
                          <a:solidFill>
                            <a:srgbClr val="FFFFFF"/>
                          </a:solidFill>
                          <a:latin typeface="Bitstream Vera Sans Mono" pitchFamily="49"/>
                          <a:ea typeface="Arial Unicode MS" pitchFamily="2"/>
                          <a:cs typeface="Tahoma" pitchFamily="2"/>
                        </a:rPr>
                        <a:t>:</a:t>
                      </a:r>
                      <a:r>
                        <a:rPr lang="en-US" sz="2200" b="0" i="0" u="none" strike="noStrike" kern="1200" dirty="0">
                          <a:ln>
                            <a:noFill/>
                          </a:ln>
                          <a:latin typeface="Bitstream Vera Sans Mono" pitchFamily="49"/>
                          <a:ea typeface="Arial Unicode MS" pitchFamily="2"/>
                          <a:cs typeface="Tahoma" pitchFamily="2"/>
                        </a:rPr>
                        <a:t>     </a:t>
                      </a:r>
                      <a:r>
                        <a:rPr lang="en-US" sz="2200" b="0" i="0" u="none" strike="noStrike" kern="1200" dirty="0" smtClean="0">
                          <a:ln>
                            <a:noFill/>
                          </a:ln>
                          <a:solidFill>
                            <a:srgbClr val="FF0000"/>
                          </a:solidFill>
                          <a:latin typeface="Bitstream Vera Sans Mono" pitchFamily="49"/>
                          <a:ea typeface="Arial Unicode MS" pitchFamily="2"/>
                          <a:cs typeface="Tahoma" pitchFamily="2"/>
                        </a:rPr>
                        <a:t>306,000</a:t>
                      </a:r>
                      <a:endParaRPr lang="en-US" sz="2200" b="0" i="0" u="none" strike="noStrike" kern="1200" dirty="0">
                        <a:ln>
                          <a:noFill/>
                        </a:ln>
                        <a:solidFill>
                          <a:srgbClr val="FF0000"/>
                        </a:solidFill>
                        <a:latin typeface="Bitstream Vera Sans Mono" pitchFamily="49"/>
                        <a:ea typeface="Arial Unicode MS" pitchFamily="2"/>
                        <a:cs typeface="Tahoma" pitchFamily="2"/>
                      </a:endParaRPr>
                    </a:p>
                  </a:txBody>
                  <a:tcPr/>
                </a:tc>
              </a:tr>
              <a:tr h="366071">
                <a:tc>
                  <a:txBody>
                    <a:bodyPr/>
                    <a:lstStyle/>
                    <a:p>
                      <a:pPr marL="0" marR="0" lvl="0" indent="0" rtl="0" hangingPunct="0">
                        <a:lnSpc>
                          <a:spcPct val="100000"/>
                        </a:lnSpc>
                        <a:spcBef>
                          <a:spcPts val="0"/>
                        </a:spcBef>
                        <a:spcAft>
                          <a:spcPts val="0"/>
                        </a:spcAft>
                        <a:buNone/>
                        <a:tabLst/>
                        <a:defRPr sz="2200">
                          <a:latin typeface="Bitstream Vera Sans Mono" pitchFamily="49"/>
                        </a:defRPr>
                      </a:pPr>
                      <a:endParaRPr lang="en-US" sz="2200" b="0" i="0" u="none" strike="noStrike" kern="1200" dirty="0">
                        <a:ln>
                          <a:noFill/>
                        </a:ln>
                        <a:solidFill>
                          <a:srgbClr val="FF0000"/>
                        </a:solidFill>
                        <a:latin typeface="Bitstream Vera Sans Mono"/>
                        <a:ea typeface="Arial Unicode MS" pitchFamily="2"/>
                        <a:cs typeface="Tahoma" pitchFamily="2"/>
                      </a:endParaRPr>
                    </a:p>
                  </a:txBody>
                  <a:tcPr/>
                </a:tc>
                <a:tc>
                  <a:txBody>
                    <a:bodyPr/>
                    <a:lstStyle/>
                    <a:p>
                      <a:pPr marL="0" marR="0" lvl="0" indent="0" rtl="0" hangingPunct="0">
                        <a:lnSpc>
                          <a:spcPct val="100000"/>
                        </a:lnSpc>
                        <a:spcBef>
                          <a:spcPts val="0"/>
                        </a:spcBef>
                        <a:spcAft>
                          <a:spcPts val="0"/>
                        </a:spcAft>
                        <a:buNone/>
                        <a:tabLst/>
                        <a:defRPr>
                          <a:latin typeface="Bitstream Vera Sans Mono" pitchFamily="49"/>
                        </a:defRPr>
                      </a:pPr>
                      <a:endParaRPr lang="en-US" sz="2200" b="0" i="0" u="none" strike="noStrike" kern="1200" dirty="0">
                        <a:ln>
                          <a:noFill/>
                        </a:ln>
                        <a:solidFill>
                          <a:srgbClr val="FF3333"/>
                        </a:solidFill>
                        <a:latin typeface="Bitstream Vera Sans Mono" pitchFamily="49"/>
                        <a:ea typeface="Arial Unicode MS" pitchFamily="2"/>
                        <a:cs typeface="Tahoma" pitchFamily="2"/>
                      </a:endParaRPr>
                    </a:p>
                  </a:txBody>
                  <a:tcPr/>
                </a:tc>
              </a:tr>
            </a:tbl>
          </a:graphicData>
        </a:graphic>
      </p:graphicFrame>
      <p:pic>
        <p:nvPicPr>
          <p:cNvPr id="9" name="Picture 8"/>
          <p:cNvPicPr>
            <a:picLocks noChangeAspect="1"/>
          </p:cNvPicPr>
          <p:nvPr/>
        </p:nvPicPr>
        <p:blipFill>
          <a:blip r:embed="rId3"/>
          <a:stretch>
            <a:fillRect/>
          </a:stretch>
        </p:blipFill>
        <p:spPr>
          <a:xfrm>
            <a:off x="7152745" y="946570"/>
            <a:ext cx="2276183" cy="617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DARPA Conference</a:t>
            </a:r>
            <a:br>
              <a:rPr lang="en-US">
                <a:solidFill>
                  <a:srgbClr val="FFFFFF"/>
                </a:solidFill>
              </a:rPr>
            </a:br>
            <a:r>
              <a:rPr lang="en-US">
                <a:solidFill>
                  <a:srgbClr val="FFFFFF"/>
                </a:solidFill>
              </a:rPr>
              <a:t>Detail</a:t>
            </a:r>
          </a:p>
        </p:txBody>
      </p:sp>
      <p:pic>
        <p:nvPicPr>
          <p:cNvPr id="3" name="Picture 2"/>
          <p:cNvPicPr>
            <a:picLocks noChangeAspect="1"/>
          </p:cNvPicPr>
          <p:nvPr/>
        </p:nvPicPr>
        <p:blipFill>
          <a:blip r:embed="rId3">
            <a:alphaModFix/>
          </a:blip>
          <a:srcRect/>
          <a:stretch>
            <a:fillRect/>
          </a:stretch>
        </p:blipFill>
        <p:spPr>
          <a:xfrm>
            <a:off x="65160" y="2646000"/>
            <a:ext cx="10011600" cy="4663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FOIA Request List</a:t>
            </a:r>
          </a:p>
        </p:txBody>
      </p:sp>
      <p:pic>
        <p:nvPicPr>
          <p:cNvPr id="3" name="Picture 2"/>
          <p:cNvPicPr>
            <a:picLocks noChangeAspect="1"/>
          </p:cNvPicPr>
          <p:nvPr/>
        </p:nvPicPr>
        <p:blipFill>
          <a:blip r:embed="rId3">
            <a:alphaModFix/>
          </a:blip>
          <a:srcRect/>
          <a:stretch>
            <a:fillRect/>
          </a:stretch>
        </p:blipFill>
        <p:spPr>
          <a:xfrm>
            <a:off x="360" y="2560319"/>
            <a:ext cx="10149480" cy="3383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Are you Human?</a:t>
            </a:r>
          </a:p>
        </p:txBody>
      </p:sp>
      <p:sp>
        <p:nvSpPr>
          <p:cNvPr id="3" name="Text Placeholder 2"/>
          <p:cNvSpPr txBox="1">
            <a:spLocks noGrp="1"/>
          </p:cNvSpPr>
          <p:nvPr>
            <p:ph type="body" idx="4294967295"/>
          </p:nvPr>
        </p:nvSpPr>
        <p:spPr/>
        <p:txBody>
          <a:bodyPr/>
          <a:lstStyle/>
          <a:p>
            <a:pPr lvl="0">
              <a:buSzPct val="45000"/>
            </a:pPr>
            <a:r>
              <a:rPr lang="en-US" dirty="0">
                <a:solidFill>
                  <a:srgbClr val="FFFFFF"/>
                </a:solidFill>
              </a:rPr>
              <a:t>This is </a:t>
            </a:r>
            <a:r>
              <a:rPr lang="en-US" dirty="0" smtClean="0">
                <a:solidFill>
                  <a:srgbClr val="FFFFFF"/>
                </a:solidFill>
              </a:rPr>
              <a:t>when Google </a:t>
            </a:r>
            <a:r>
              <a:rPr lang="en-US" dirty="0">
                <a:solidFill>
                  <a:srgbClr val="FFFFFF"/>
                </a:solidFill>
              </a:rPr>
              <a:t>starts asking if I'm actually human:</a:t>
            </a:r>
          </a:p>
        </p:txBody>
      </p:sp>
      <p:pic>
        <p:nvPicPr>
          <p:cNvPr id="4" name="Picture 3"/>
          <p:cNvPicPr>
            <a:picLocks noChangeAspect="1"/>
          </p:cNvPicPr>
          <p:nvPr/>
        </p:nvPicPr>
        <p:blipFill>
          <a:blip r:embed="rId3">
            <a:alphaModFix/>
          </a:blip>
          <a:srcRect/>
          <a:stretch>
            <a:fillRect/>
          </a:stretch>
        </p:blipFill>
        <p:spPr>
          <a:xfrm>
            <a:off x="402480" y="2886479"/>
            <a:ext cx="9381600" cy="4428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alphaModFix/>
          </a:blip>
          <a:srcRect/>
          <a:stretch>
            <a:fillRect/>
          </a:stretch>
        </p:blipFill>
        <p:spPr>
          <a:xfrm>
            <a:off x="91440" y="2210760"/>
            <a:ext cx="9985320" cy="4372919"/>
          </a:xfrm>
        </p:spPr>
      </p:pic>
      <p:sp>
        <p:nvSpPr>
          <p:cNvPr id="3" name="Title 2"/>
          <p:cNvSpPr txBox="1">
            <a:spLocks noGrp="1"/>
          </p:cNvSpPr>
          <p:nvPr>
            <p:ph type="title" idx="4294967295"/>
          </p:nvPr>
        </p:nvSpPr>
        <p:spPr/>
        <p:txBody>
          <a:bodyPr/>
          <a:lstStyle/>
          <a:p>
            <a:pPr lvl="0"/>
            <a:r>
              <a:rPr lang="en-US">
                <a:solidFill>
                  <a:srgbClr val="FFFFFF"/>
                </a:solidFill>
              </a:rPr>
              <a:t>Fly me to the moon...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Military Plane Crashes</a:t>
            </a:r>
            <a:br>
              <a:rPr lang="en-US">
                <a:solidFill>
                  <a:srgbClr val="FFFFFF"/>
                </a:solidFill>
              </a:rPr>
            </a:br>
            <a:r>
              <a:rPr lang="en-US">
                <a:solidFill>
                  <a:srgbClr val="FFFFFF"/>
                </a:solidFill>
              </a:rPr>
              <a:t>Including UAV</a:t>
            </a:r>
          </a:p>
        </p:txBody>
      </p:sp>
      <p:pic>
        <p:nvPicPr>
          <p:cNvPr id="3" name="Picture 2"/>
          <p:cNvPicPr>
            <a:picLocks noChangeAspect="1"/>
          </p:cNvPicPr>
          <p:nvPr/>
        </p:nvPicPr>
        <p:blipFill>
          <a:blip r:embed="rId3">
            <a:alphaModFix/>
          </a:blip>
          <a:srcRect/>
          <a:stretch>
            <a:fillRect/>
          </a:stretch>
        </p:blipFill>
        <p:spPr>
          <a:xfrm>
            <a:off x="360" y="3200400"/>
            <a:ext cx="10076400" cy="228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We lost your picture...</a:t>
            </a:r>
          </a:p>
        </p:txBody>
      </p:sp>
      <p:pic>
        <p:nvPicPr>
          <p:cNvPr id="3" name="Picture 2"/>
          <p:cNvPicPr>
            <a:picLocks noChangeAspect="1"/>
          </p:cNvPicPr>
          <p:nvPr/>
        </p:nvPicPr>
        <p:blipFill>
          <a:blip r:embed="rId3">
            <a:alphaModFix/>
          </a:blip>
          <a:srcRect/>
          <a:stretch>
            <a:fillRect/>
          </a:stretch>
        </p:blipFill>
        <p:spPr>
          <a:xfrm>
            <a:off x="0" y="2834640"/>
            <a:ext cx="10076760" cy="2651760"/>
          </a:xfrm>
          <a:prstGeom prst="rect">
            <a:avLst/>
          </a:prstGeom>
          <a:noFill/>
          <a:ln>
            <a:noFill/>
          </a:ln>
        </p:spPr>
      </p:pic>
      <p:sp>
        <p:nvSpPr>
          <p:cNvPr id="6" name="TextBox 5"/>
          <p:cNvSpPr txBox="1"/>
          <p:nvPr/>
        </p:nvSpPr>
        <p:spPr>
          <a:xfrm>
            <a:off x="126124" y="5880538"/>
            <a:ext cx="9601200" cy="923330"/>
          </a:xfrm>
          <a:prstGeom prst="rect">
            <a:avLst/>
          </a:prstGeom>
          <a:noFill/>
        </p:spPr>
        <p:txBody>
          <a:bodyPr wrap="square" rtlCol="0">
            <a:spAutoFit/>
          </a:bodyPr>
          <a:lstStyle/>
          <a:p>
            <a:r>
              <a:rPr lang="en-US" dirty="0" smtClean="0">
                <a:solidFill>
                  <a:schemeClr val="bg1"/>
                </a:solidFill>
              </a:rPr>
              <a:t>Document of over 100,000 service members, their contact numbers, location in the world, and  the branch. Because their ID pictures were lost and need to be re-taken. Now I have a list of who doesn’t have a picture, and I know where they are…</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Known Terrorist DB</a:t>
            </a:r>
          </a:p>
        </p:txBody>
      </p:sp>
      <p:pic>
        <p:nvPicPr>
          <p:cNvPr id="3" name="Picture 2"/>
          <p:cNvPicPr>
            <a:picLocks noChangeAspect="1"/>
          </p:cNvPicPr>
          <p:nvPr/>
        </p:nvPicPr>
        <p:blipFill>
          <a:blip r:embed="rId3">
            <a:alphaModFix/>
          </a:blip>
          <a:srcRect/>
          <a:stretch>
            <a:fillRect/>
          </a:stretch>
        </p:blipFill>
        <p:spPr>
          <a:xfrm>
            <a:off x="57600" y="2926079"/>
            <a:ext cx="10019160" cy="2926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solidFill>
                  <a:srgbClr val="FFFFFF"/>
                </a:solidFill>
              </a:rPr>
              <a:t>Military Jobsite </a:t>
            </a:r>
            <a:r>
              <a:rPr lang="en-US" dirty="0" smtClean="0">
                <a:solidFill>
                  <a:srgbClr val="FFFFFF"/>
                </a:solidFill>
              </a:rPr>
              <a:t> internal Code</a:t>
            </a:r>
            <a:endParaRPr lang="en-US" dirty="0">
              <a:solidFill>
                <a:srgbClr val="FFFFFF"/>
              </a:solidFill>
            </a:endParaRPr>
          </a:p>
        </p:txBody>
      </p:sp>
      <p:pic>
        <p:nvPicPr>
          <p:cNvPr id="3" name="Picture 2"/>
          <p:cNvPicPr>
            <a:picLocks noChangeAspect="1"/>
          </p:cNvPicPr>
          <p:nvPr/>
        </p:nvPicPr>
        <p:blipFill>
          <a:blip r:embed="rId3">
            <a:alphaModFix/>
          </a:blip>
          <a:srcRect/>
          <a:stretch>
            <a:fillRect/>
          </a:stretch>
        </p:blipFill>
        <p:spPr>
          <a:xfrm>
            <a:off x="1014660" y="1564530"/>
            <a:ext cx="8046720" cy="5998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Databases in Google</a:t>
            </a:r>
          </a:p>
        </p:txBody>
      </p:sp>
      <p:pic>
        <p:nvPicPr>
          <p:cNvPr id="3" name="Picture 2"/>
          <p:cNvPicPr>
            <a:picLocks noChangeAspect="1"/>
          </p:cNvPicPr>
          <p:nvPr/>
        </p:nvPicPr>
        <p:blipFill>
          <a:blip r:embed="rId3">
            <a:alphaModFix/>
          </a:blip>
          <a:srcRect/>
          <a:stretch>
            <a:fillRect/>
          </a:stretch>
        </p:blipFill>
        <p:spPr>
          <a:xfrm>
            <a:off x="918720" y="1563840"/>
            <a:ext cx="8238599" cy="5798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pic>
        <p:nvPicPr>
          <p:cNvPr id="3" name="Picture 2"/>
          <p:cNvPicPr>
            <a:picLocks noChangeAspect="1"/>
          </p:cNvPicPr>
          <p:nvPr/>
        </p:nvPicPr>
        <p:blipFill>
          <a:blip r:embed="rId3">
            <a:lum bright="-50000"/>
            <a:alphaModFix/>
          </a:blip>
          <a:srcRect/>
          <a:stretch>
            <a:fillRect/>
          </a:stretch>
        </p:blipFill>
        <p:spPr>
          <a:xfrm>
            <a:off x="3474720" y="2468880"/>
            <a:ext cx="3249719" cy="3017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a:solidFill>
                  <a:srgbClr val="FFFFFF"/>
                </a:solidFill>
                <a:latin typeface="Bitstream Vera Sans Mono" pitchFamily="49"/>
              </a:rPr>
              <a:t>Common Functions</a:t>
            </a:r>
          </a:p>
        </p:txBody>
      </p:sp>
      <p:sp>
        <p:nvSpPr>
          <p:cNvPr id="3" name="Text Placeholder 2"/>
          <p:cNvSpPr txBox="1">
            <a:spLocks noGrp="1"/>
          </p:cNvSpPr>
          <p:nvPr>
            <p:ph type="body" idx="4294967295"/>
          </p:nvPr>
        </p:nvSpPr>
        <p:spPr/>
        <p:txBody>
          <a:bodyPr/>
          <a:lstStyle/>
          <a:p>
            <a:pPr lvl="0">
              <a:buSzPct val="100000"/>
              <a:buAutoNum type="arabicPeriod"/>
            </a:pPr>
            <a:r>
              <a:rPr lang="en-US">
                <a:solidFill>
                  <a:srgbClr val="FF3333"/>
                </a:solidFill>
                <a:latin typeface="Bitstream Vera Sans Mono" pitchFamily="49"/>
              </a:rPr>
              <a:t>site:</a:t>
            </a:r>
          </a:p>
          <a:p>
            <a:pPr lvl="0">
              <a:buSzPct val="100000"/>
              <a:buAutoNum type="arabicPeriod"/>
            </a:pPr>
            <a:r>
              <a:rPr lang="en-US">
                <a:solidFill>
                  <a:srgbClr val="FF3333"/>
                </a:solidFill>
                <a:latin typeface="Bitstream Vera Sans Mono" pitchFamily="49"/>
              </a:rPr>
              <a:t>intitle:</a:t>
            </a:r>
          </a:p>
          <a:p>
            <a:pPr lvl="0">
              <a:buSzPct val="100000"/>
              <a:buAutoNum type="arabicPeriod"/>
            </a:pPr>
            <a:r>
              <a:rPr lang="en-US">
                <a:solidFill>
                  <a:srgbClr val="FF3333"/>
                </a:solidFill>
                <a:latin typeface="Bitstream Vera Sans Mono" pitchFamily="49"/>
              </a:rPr>
              <a:t>inurl:</a:t>
            </a:r>
          </a:p>
          <a:p>
            <a:pPr lvl="0">
              <a:buSzPct val="100000"/>
              <a:buAutoNum type="arabicPeriod"/>
            </a:pPr>
            <a:r>
              <a:rPr lang="en-US">
                <a:solidFill>
                  <a:srgbClr val="FF3333"/>
                </a:solidFill>
                <a:latin typeface="Bitstream Vera Sans Mono" pitchFamily="49"/>
              </a:rPr>
              <a:t>filetype: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p>
            <a:pPr lvl="0"/>
            <a:r>
              <a:rPr lang="en-US">
                <a:solidFill>
                  <a:srgbClr val="FFFFFF"/>
                </a:solidFill>
              </a:rPr>
              <a:t>Taliban Suspect List anyone?</a:t>
            </a:r>
            <a:r>
              <a:rPr lang="en-US"/>
              <a:t/>
            </a:r>
            <a:br>
              <a:rPr lang="en-US"/>
            </a:br>
            <a:endParaRPr lang="en-US"/>
          </a:p>
        </p:txBody>
      </p:sp>
      <p:sp>
        <p:nvSpPr>
          <p:cNvPr id="3" name="Text Placeholder 2"/>
          <p:cNvSpPr txBox="1">
            <a:spLocks noGrp="1"/>
          </p:cNvSpPr>
          <p:nvPr>
            <p:ph type="body" idx="4294967295"/>
          </p:nvPr>
        </p:nvSpPr>
        <p:spPr/>
        <p:txBody>
          <a:bodyPr/>
          <a:lstStyle/>
          <a:p>
            <a:pPr lvl="0"/>
            <a:r>
              <a:rPr lang="en-US" dirty="0">
                <a:solidFill>
                  <a:srgbClr val="FFFFFF"/>
                </a:solidFill>
              </a:rPr>
              <a:t>Came with a </a:t>
            </a:r>
            <a:r>
              <a:rPr lang="en-US" strike="sngStrike" dirty="0">
                <a:solidFill>
                  <a:srgbClr val="FFFFFF"/>
                </a:solidFill>
              </a:rPr>
              <a:t>Secret</a:t>
            </a:r>
            <a:r>
              <a:rPr lang="en-US" dirty="0">
                <a:solidFill>
                  <a:srgbClr val="FFFFFF"/>
                </a:solidFill>
              </a:rPr>
              <a:t>/NOFORN </a:t>
            </a:r>
            <a:r>
              <a:rPr lang="en-US" dirty="0" smtClean="0">
                <a:solidFill>
                  <a:srgbClr val="FFFFFF"/>
                </a:solidFill>
              </a:rPr>
              <a:t>clearance</a:t>
            </a:r>
            <a:r>
              <a:rPr lang="en-US" dirty="0">
                <a:solidFill>
                  <a:srgbClr val="FFFFFF"/>
                </a:solidFill>
              </a:rPr>
              <a:t/>
            </a:r>
            <a:br>
              <a:rPr lang="en-US" dirty="0">
                <a:solidFill>
                  <a:srgbClr val="FFFFFF"/>
                </a:solidFill>
              </a:rPr>
            </a:br>
            <a:r>
              <a:rPr lang="en-US" dirty="0">
                <a:solidFill>
                  <a:srgbClr val="FFFFFF"/>
                </a:solidFill>
              </a:rPr>
              <a:t>On an Australian Military Site...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0" y="1324303"/>
            <a:ext cx="10076760" cy="51206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NASA SQL Files</a:t>
            </a:r>
          </a:p>
        </p:txBody>
      </p:sp>
      <p:pic>
        <p:nvPicPr>
          <p:cNvPr id="3" name="Picture 2"/>
          <p:cNvPicPr>
            <a:picLocks noChangeAspect="1"/>
          </p:cNvPicPr>
          <p:nvPr/>
        </p:nvPicPr>
        <p:blipFill>
          <a:blip r:embed="rId3">
            <a:alphaModFix/>
          </a:blip>
          <a:srcRect/>
          <a:stretch>
            <a:fillRect/>
          </a:stretch>
        </p:blipFill>
        <p:spPr>
          <a:xfrm>
            <a:off x="1119600" y="1324303"/>
            <a:ext cx="7836839" cy="5669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Voicemail</a:t>
            </a:r>
          </a:p>
        </p:txBody>
      </p:sp>
      <p:pic>
        <p:nvPicPr>
          <p:cNvPr id="3" name="Picture 2"/>
          <p:cNvPicPr>
            <a:picLocks noChangeAspect="1"/>
          </p:cNvPicPr>
          <p:nvPr/>
        </p:nvPicPr>
        <p:blipFill>
          <a:blip r:embed="rId3">
            <a:alphaModFix/>
          </a:blip>
          <a:srcRect/>
          <a:stretch>
            <a:fillRect/>
          </a:stretch>
        </p:blipFill>
        <p:spPr>
          <a:xfrm>
            <a:off x="95760" y="2926079"/>
            <a:ext cx="9779760" cy="3200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640" y="301320"/>
            <a:ext cx="9068760" cy="5853599"/>
          </a:xfrm>
        </p:spPr>
        <p:txBody>
          <a:bodyPr anchor="ctr"/>
          <a:lstStyle/>
          <a:p>
            <a:pPr lvl="0" algn="ctr"/>
            <a:r>
              <a:rPr lang="en-US">
                <a:solidFill>
                  <a:srgbClr val="FFFFFF"/>
                </a:solidFill>
              </a:rPr>
              <a:t>You know what'd be convenient? A list of recent recruits who maybe haven't set up their voicemail yet...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28800" y="3200400"/>
            <a:ext cx="10047960" cy="25603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150840" y="2743199"/>
            <a:ext cx="9925920" cy="25603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alphaModFix/>
          </a:blip>
          <a:srcRect/>
          <a:stretch>
            <a:fillRect/>
          </a:stretch>
        </p:blipFill>
        <p:spPr>
          <a:xfrm>
            <a:off x="0" y="2319840"/>
            <a:ext cx="10076760" cy="5086800"/>
          </a:xfrm>
        </p:spPr>
      </p:pic>
      <p:sp>
        <p:nvSpPr>
          <p:cNvPr id="3" name="Title 2"/>
          <p:cNvSpPr txBox="1">
            <a:spLocks noGrp="1"/>
          </p:cNvSpPr>
          <p:nvPr>
            <p:ph type="title" idx="4294967295"/>
          </p:nvPr>
        </p:nvSpPr>
        <p:spPr/>
        <p:txBody>
          <a:bodyPr/>
          <a:lstStyle/>
          <a:p>
            <a:pPr lvl="0"/>
            <a:r>
              <a:rPr lang="en-US">
                <a:solidFill>
                  <a:srgbClr val="FFFFFF"/>
                </a:solidFill>
              </a:rPr>
              <a:t>Snoop onto them...</a:t>
            </a:r>
            <a:br>
              <a:rPr lang="en-US">
                <a:solidFill>
                  <a:srgbClr val="FFFFFF"/>
                </a:solidFill>
              </a:rPr>
            </a:br>
            <a:r>
              <a:rPr lang="en-US">
                <a:solidFill>
                  <a:srgbClr val="FFFFFF"/>
                </a:solidFill>
              </a:rPr>
              <a:t>As they snoop onto 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640" y="301320"/>
            <a:ext cx="9068760" cy="5853599"/>
          </a:xfrm>
        </p:spPr>
        <p:txBody>
          <a:bodyPr anchor="ctr"/>
          <a:lstStyle/>
          <a:p>
            <a:pPr lvl="0" algn="ctr"/>
            <a:r>
              <a:rPr lang="en-US">
                <a:solidFill>
                  <a:srgbClr val="FFFFFF"/>
                </a:solidFill>
              </a:rPr>
              <a:t>Obviously these are security problems. Someone should tell DISA so they can assist in remediation...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627888" y="0"/>
            <a:ext cx="8913565" cy="7562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dirty="0" smtClean="0">
                <a:solidFill>
                  <a:srgbClr val="FFFFFF"/>
                </a:solidFill>
                <a:latin typeface="Bitstream Vera Sans Mono" pitchFamily="49"/>
              </a:rPr>
              <a:t>Examples from 2013</a:t>
            </a:r>
            <a:endParaRPr lang="en-US" dirty="0">
              <a:solidFill>
                <a:srgbClr val="FFFFFF"/>
              </a:solidFill>
              <a:latin typeface="Bitstream Vera Sans Mono" pitchFamily="49"/>
            </a:endParaRPr>
          </a:p>
        </p:txBody>
      </p:sp>
      <p:graphicFrame>
        <p:nvGraphicFramePr>
          <p:cNvPr id="3" name="Table 2"/>
          <p:cNvGraphicFramePr>
            <a:graphicFrameLocks noGrp="1"/>
          </p:cNvGraphicFramePr>
          <p:nvPr/>
        </p:nvGraphicFramePr>
        <p:xfrm>
          <a:off x="182880" y="2068200"/>
          <a:ext cx="9784080" cy="4206240"/>
        </p:xfrm>
        <a:graphic>
          <a:graphicData uri="http://schemas.openxmlformats.org/drawingml/2006/table">
            <a:tbl>
              <a:tblPr firstRow="1" bandRow="1"/>
              <a:tblGrid>
                <a:gridCol w="4892040"/>
                <a:gridCol w="4892040"/>
              </a:tblGrid>
              <a:tr h="4073400">
                <a:tc>
                  <a:txBody>
                    <a:bodyPr/>
                    <a:lstStyle/>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filetype:log</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205,000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filetype:ini</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40,200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filetype:conf</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11,400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filetype:xls</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3,740,000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filetype:xlsx</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137,000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filetype:doc</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12,200,000</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filetype:docx</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818,000</a:t>
                      </a:r>
                    </a:p>
                    <a:p>
                      <a:pPr marL="0" marR="0" lvl="0" indent="0" rtl="0" hangingPunct="0">
                        <a:lnSpc>
                          <a:spcPct val="100000"/>
                        </a:lnSpc>
                        <a:spcBef>
                          <a:spcPts val="0"/>
                        </a:spcBef>
                        <a:spcAft>
                          <a:spcPts val="0"/>
                        </a:spcAft>
                        <a:buNone/>
                        <a:tabLst/>
                        <a:defRPr sz="1800">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1800">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filetype:rdp username</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774</a:t>
                      </a:r>
                    </a:p>
                    <a:p>
                      <a:pPr marL="0" marR="0" lvl="0" indent="0" rtl="0" hangingPunct="0">
                        <a:lnSpc>
                          <a:spcPct val="100000"/>
                        </a:lnSpc>
                        <a:spcBef>
                          <a:spcPts val="0"/>
                        </a:spcBef>
                        <a:spcAft>
                          <a:spcPts val="0"/>
                        </a:spcAft>
                        <a:buNone/>
                        <a:tabLst/>
                        <a:defRPr sz="1800">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filetype:xls visa "12/13"</a:t>
                      </a:r>
                    </a:p>
                    <a:p>
                      <a:pPr marL="0" marR="0" lvl="0" indent="0" rtl="0" hangingPunct="0">
                        <a:lnSpc>
                          <a:spcPct val="100000"/>
                        </a:lnSpc>
                        <a:spcBef>
                          <a:spcPts val="0"/>
                        </a:spcBef>
                        <a:spcAft>
                          <a:spcPts val="0"/>
                        </a:spcAft>
                        <a:buNone/>
                        <a:tabLst/>
                        <a:defRPr sz="1800">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filetype:xls SSN DOB 1965</a:t>
                      </a:r>
                    </a:p>
                    <a:p>
                      <a:pPr marL="0" marR="0" lvl="0" indent="0" rtl="0" hangingPunct="0">
                        <a:lnSpc>
                          <a:spcPct val="100000"/>
                        </a:lnSpc>
                        <a:spcBef>
                          <a:spcPts val="0"/>
                        </a:spcBef>
                        <a:spcAft>
                          <a:spcPts val="0"/>
                        </a:spcAft>
                        <a:buNone/>
                        <a:tabLst/>
                        <a:defRPr sz="1800">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sz="1800">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txBody>
                  <a:tcPr/>
                </a:tc>
                <a:tc>
                  <a:txBody>
                    <a:bodyPr/>
                    <a:lstStyle/>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filetype:mdb</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274</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site:gov filetype:sql</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7,880</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site:mil filetype:sql</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1</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site:mil filetype:mdb</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4</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FFFF"/>
                          </a:solidFill>
                          <a:latin typeface="Bitstream Vera Sans Mono" pitchFamily="49"/>
                          <a:ea typeface="Arial Unicode MS" pitchFamily="2"/>
                          <a:cs typeface="Tahoma" pitchFamily="2"/>
                        </a:rPr>
                        <a:t>(1 in cache)</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site:mil filetype:ini</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9</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site:mil filetype:txt</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696,000</a:t>
                      </a: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site:mil noforn</a:t>
                      </a:r>
                      <a:r>
                        <a:rPr lang="en-US" sz="1800" b="0" i="0" u="none" strike="noStrike" kern="1200">
                          <a:ln>
                            <a:noFill/>
                          </a:ln>
                          <a:latin typeface="Bitstream Vera Sans Mono" pitchFamily="49"/>
                          <a:ea typeface="Arial Unicode MS" pitchFamily="2"/>
                          <a:cs typeface="Tahoma" pitchFamily="2"/>
                        </a:rPr>
                        <a:t>          </a:t>
                      </a:r>
                      <a:r>
                        <a:rPr lang="en-US" sz="1800" b="0" i="0" u="none" strike="noStrike" kern="1200">
                          <a:ln>
                            <a:noFill/>
                          </a:ln>
                          <a:solidFill>
                            <a:srgbClr val="FF3333"/>
                          </a:solidFill>
                          <a:latin typeface="Bitstream Vera Sans Mono" pitchFamily="49"/>
                          <a:ea typeface="Arial Unicode MS" pitchFamily="2"/>
                          <a:cs typeface="Tahoma" pitchFamily="2"/>
                        </a:rPr>
                        <a:t>95,800</a:t>
                      </a:r>
                    </a:p>
                    <a:p>
                      <a:pPr marL="0" marR="0" lvl="0" indent="0" rtl="0" hangingPunct="0">
                        <a:lnSpc>
                          <a:spcPct val="100000"/>
                        </a:lnSpc>
                        <a:spcBef>
                          <a:spcPts val="0"/>
                        </a:spcBef>
                        <a:spcAft>
                          <a:spcPts val="0"/>
                        </a:spcAft>
                        <a:buNone/>
                        <a:tabLst/>
                        <a:defRPr>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inurl:allstathomehealth.com/Users</a:t>
                      </a:r>
                    </a:p>
                    <a:p>
                      <a:pPr marL="0" marR="0" lvl="0" indent="0" rtl="0" hangingPunct="0">
                        <a:lnSpc>
                          <a:spcPct val="100000"/>
                        </a:lnSpc>
                        <a:spcBef>
                          <a:spcPts val="0"/>
                        </a:spcBef>
                        <a:spcAft>
                          <a:spcPts val="0"/>
                        </a:spcAft>
                        <a:buNone/>
                        <a:tabLst/>
                        <a:defRPr>
                          <a:latin typeface="Bitstream Vera Sans Mono" pitchFamily="49"/>
                        </a:defRPr>
                      </a:pPr>
                      <a:endParaRPr lang="en-US" sz="1800" b="0" i="0" u="none" strike="noStrike" kern="1200">
                        <a:ln>
                          <a:noFill/>
                        </a:ln>
                        <a:latin typeface="Bitstream Vera Sans Mono" pitchFamily="49"/>
                        <a:ea typeface="Arial Unicode MS" pitchFamily="2"/>
                        <a:cs typeface="Tahoma" pitchFamily="2"/>
                      </a:endParaRPr>
                    </a:p>
                    <a:p>
                      <a:pPr marL="0" marR="0" lvl="0" indent="0" rtl="0" hangingPunct="0">
                        <a:lnSpc>
                          <a:spcPct val="100000"/>
                        </a:lnSpc>
                        <a:spcBef>
                          <a:spcPts val="0"/>
                        </a:spcBef>
                        <a:spcAft>
                          <a:spcPts val="0"/>
                        </a:spcAft>
                        <a:buNone/>
                        <a:tabLst/>
                        <a:defRPr>
                          <a:latin typeface="Bitstream Vera Sans Mono" pitchFamily="49"/>
                        </a:defRPr>
                      </a:pPr>
                      <a:r>
                        <a:rPr lang="en-US" sz="1800" b="0" i="0" u="none" strike="noStrike" kern="1200">
                          <a:ln>
                            <a:noFill/>
                          </a:ln>
                          <a:solidFill>
                            <a:srgbClr val="FFFFFF"/>
                          </a:solidFill>
                          <a:latin typeface="Bitstream Vera Sans Mono" pitchFamily="49"/>
                          <a:ea typeface="Arial Unicode MS" pitchFamily="2"/>
                          <a:cs typeface="Tahoma" pitchFamily="2"/>
                        </a:rPr>
                        <a:t>filetype:rdp password</a:t>
                      </a:r>
                    </a:p>
                  </a:txBody>
                  <a:tcPr/>
                </a:tc>
              </a:tr>
            </a:tbl>
          </a:graphicData>
        </a:graphic>
      </p:graphicFrame>
      <p:sp>
        <p:nvSpPr>
          <p:cNvPr id="4" name="TextBox 3"/>
          <p:cNvSpPr txBox="1"/>
          <p:nvPr/>
        </p:nvSpPr>
        <p:spPr>
          <a:xfrm>
            <a:off x="202320" y="5870880"/>
            <a:ext cx="9875520" cy="6213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US" sz="1600" b="0" i="0" u="none" strike="noStrike" kern="1200">
                <a:ln>
                  <a:noFill/>
                </a:ln>
                <a:solidFill>
                  <a:srgbClr val="FFFFFF"/>
                </a:solidFill>
                <a:latin typeface="Bitstream Vera Sans Mono" pitchFamily="49"/>
                <a:ea typeface="Arial Unicode MS" pitchFamily="2"/>
                <a:cs typeface="Tahoma" pitchFamily="2"/>
              </a:rPr>
              <a:t>inurl:https://mail.piginc.net/bidforms/LF18/115 Bldg. LF-18 NETWARCOM/Badging/</a:t>
            </a:r>
          </a:p>
          <a:p>
            <a:pPr marL="0" marR="0" lvl="0" indent="0" rtl="0" hangingPunct="0">
              <a:lnSpc>
                <a:spcPct val="100000"/>
              </a:lnSpc>
              <a:spcBef>
                <a:spcPts val="0"/>
              </a:spcBef>
              <a:spcAft>
                <a:spcPts val="0"/>
              </a:spcAft>
              <a:buNone/>
              <a:tabLst/>
            </a:pPr>
            <a:r>
              <a:rPr lang="en-US" sz="1600" b="0" i="0" u="none" strike="noStrike" kern="1200">
                <a:ln>
                  <a:noFill/>
                </a:ln>
                <a:solidFill>
                  <a:srgbClr val="FFFFFF"/>
                </a:solidFill>
                <a:latin typeface="Bitstream Vera Sans Mono" pitchFamily="49"/>
                <a:ea typeface="Arial Unicode MS" pitchFamily="2"/>
                <a:cs typeface="Tahoma" pitchFamily="2"/>
              </a:rPr>
              <a:t>site:s3.amazonaws.com filetype:xls yourcompanyname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640" y="301320"/>
            <a:ext cx="9068760" cy="5853599"/>
          </a:xfrm>
        </p:spPr>
        <p:txBody>
          <a:bodyPr anchor="ctr"/>
          <a:lstStyle/>
          <a:p>
            <a:pPr lvl="0" algn="ctr"/>
            <a:r>
              <a:rPr lang="en-US">
                <a:solidFill>
                  <a:srgbClr val="FFFFFF"/>
                </a:solidFill>
              </a:rPr>
              <a:t>Other stupid things that shouldn't be in Google.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2100 Employee Records</a:t>
            </a:r>
          </a:p>
        </p:txBody>
      </p:sp>
      <p:pic>
        <p:nvPicPr>
          <p:cNvPr id="3" name="Picture 2"/>
          <p:cNvPicPr>
            <a:picLocks noChangeAspect="1"/>
          </p:cNvPicPr>
          <p:nvPr/>
        </p:nvPicPr>
        <p:blipFill>
          <a:blip r:embed="rId3">
            <a:alphaModFix/>
          </a:blip>
          <a:srcRect/>
          <a:stretch>
            <a:fillRect/>
          </a:stretch>
        </p:blipFill>
        <p:spPr>
          <a:xfrm>
            <a:off x="91440" y="2377439"/>
            <a:ext cx="9784080" cy="4937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Physical Security Data</a:t>
            </a:r>
          </a:p>
        </p:txBody>
      </p:sp>
      <p:pic>
        <p:nvPicPr>
          <p:cNvPr id="3" name="Picture 2"/>
          <p:cNvPicPr>
            <a:picLocks noChangeAspect="1"/>
          </p:cNvPicPr>
          <p:nvPr/>
        </p:nvPicPr>
        <p:blipFill>
          <a:blip r:embed="rId3">
            <a:alphaModFix/>
          </a:blip>
          <a:srcRect/>
          <a:stretch>
            <a:fillRect/>
          </a:stretch>
        </p:blipFill>
        <p:spPr>
          <a:xfrm>
            <a:off x="0" y="2011680"/>
            <a:ext cx="9966960" cy="555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Contractor Door Card Pass</a:t>
            </a:r>
          </a:p>
        </p:txBody>
      </p:sp>
      <p:pic>
        <p:nvPicPr>
          <p:cNvPr id="5" name="Picture 4"/>
          <p:cNvPicPr>
            <a:picLocks noChangeAspect="1"/>
          </p:cNvPicPr>
          <p:nvPr/>
        </p:nvPicPr>
        <p:blipFill>
          <a:blip r:embed="rId3"/>
          <a:stretch>
            <a:fillRect/>
          </a:stretch>
        </p:blipFill>
        <p:spPr>
          <a:xfrm>
            <a:off x="38100" y="3124200"/>
            <a:ext cx="10001250" cy="1314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93375" y="188593"/>
            <a:ext cx="9068760" cy="1262520"/>
          </a:xfrm>
        </p:spPr>
        <p:txBody>
          <a:bodyPr/>
          <a:lstStyle/>
          <a:p>
            <a:pPr lvl="0"/>
            <a:r>
              <a:rPr lang="en-US" dirty="0">
                <a:solidFill>
                  <a:srgbClr val="FFFFFF"/>
                </a:solidFill>
              </a:rPr>
              <a:t>RDP File to directly login</a:t>
            </a:r>
            <a:br>
              <a:rPr lang="en-US" dirty="0">
                <a:solidFill>
                  <a:srgbClr val="FFFFFF"/>
                </a:solidFill>
              </a:rPr>
            </a:br>
            <a:r>
              <a:rPr lang="en-US" dirty="0">
                <a:solidFill>
                  <a:srgbClr val="FFFFFF"/>
                </a:solidFill>
              </a:rPr>
              <a:t>To a BANK</a:t>
            </a:r>
          </a:p>
        </p:txBody>
      </p:sp>
      <p:pic>
        <p:nvPicPr>
          <p:cNvPr id="3" name="Picture 2"/>
          <p:cNvPicPr>
            <a:picLocks noChangeAspect="1"/>
          </p:cNvPicPr>
          <p:nvPr/>
        </p:nvPicPr>
        <p:blipFill>
          <a:blip r:embed="rId3">
            <a:alphaModFix/>
          </a:blip>
          <a:srcRect/>
          <a:stretch>
            <a:fillRect/>
          </a:stretch>
        </p:blipFill>
        <p:spPr>
          <a:xfrm>
            <a:off x="1679932" y="1451113"/>
            <a:ext cx="6695647" cy="61117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smtClean="0">
                <a:solidFill>
                  <a:srgbClr val="FFFFFF"/>
                </a:solidFill>
              </a:rPr>
              <a:t>Canadian Finance Group </a:t>
            </a:r>
            <a:r>
              <a:rPr lang="en-US" dirty="0">
                <a:solidFill>
                  <a:srgbClr val="FFFFFF"/>
                </a:solidFill>
              </a:rPr>
              <a:t>Trash Files</a:t>
            </a:r>
          </a:p>
        </p:txBody>
      </p:sp>
      <p:pic>
        <p:nvPicPr>
          <p:cNvPr id="3" name="Picture 2"/>
          <p:cNvPicPr>
            <a:picLocks noChangeAspect="1"/>
          </p:cNvPicPr>
          <p:nvPr/>
        </p:nvPicPr>
        <p:blipFill>
          <a:blip r:embed="rId3">
            <a:alphaModFix/>
          </a:blip>
          <a:srcRect/>
          <a:stretch>
            <a:fillRect/>
          </a:stretch>
        </p:blipFill>
        <p:spPr>
          <a:xfrm>
            <a:off x="47880" y="3431159"/>
            <a:ext cx="10028880" cy="1872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Canadian Finance Group's Logs</a:t>
            </a:r>
          </a:p>
        </p:txBody>
      </p:sp>
      <p:pic>
        <p:nvPicPr>
          <p:cNvPr id="3" name="Picture 2"/>
          <p:cNvPicPr>
            <a:picLocks noChangeAspect="1"/>
          </p:cNvPicPr>
          <p:nvPr/>
        </p:nvPicPr>
        <p:blipFill>
          <a:blip r:embed="rId3">
            <a:alphaModFix/>
          </a:blip>
          <a:srcRect/>
          <a:stretch>
            <a:fillRect/>
          </a:stretch>
        </p:blipFill>
        <p:spPr>
          <a:xfrm>
            <a:off x="877500" y="1841412"/>
            <a:ext cx="8321040" cy="5554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HIPAA Who?</a:t>
            </a:r>
          </a:p>
        </p:txBody>
      </p:sp>
      <p:pic>
        <p:nvPicPr>
          <p:cNvPr id="3" name="Picture 2"/>
          <p:cNvPicPr>
            <a:picLocks noChangeAspect="1"/>
          </p:cNvPicPr>
          <p:nvPr/>
        </p:nvPicPr>
        <p:blipFill>
          <a:blip r:embed="rId3">
            <a:alphaModFix/>
          </a:blip>
          <a:srcRect/>
          <a:stretch>
            <a:fillRect/>
          </a:stretch>
        </p:blipFill>
        <p:spPr>
          <a:xfrm>
            <a:off x="32760" y="2738519"/>
            <a:ext cx="10044000" cy="1467720"/>
          </a:xfrm>
          <a:prstGeom prst="rect">
            <a:avLst/>
          </a:prstGeom>
          <a:noFill/>
          <a:ln>
            <a:noFill/>
          </a:ln>
        </p:spPr>
      </p:pic>
      <p:pic>
        <p:nvPicPr>
          <p:cNvPr id="4" name="Picture 3"/>
          <p:cNvPicPr>
            <a:picLocks noChangeAspect="1"/>
          </p:cNvPicPr>
          <p:nvPr/>
        </p:nvPicPr>
        <p:blipFill>
          <a:blip r:embed="rId4">
            <a:alphaModFix/>
          </a:blip>
          <a:srcRect/>
          <a:stretch>
            <a:fillRect/>
          </a:stretch>
        </p:blipFill>
        <p:spPr>
          <a:xfrm>
            <a:off x="4320" y="4357080"/>
            <a:ext cx="10072440" cy="16779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rcRect/>
          <a:stretch>
            <a:fillRect/>
          </a:stretch>
        </p:blipFill>
        <p:spPr>
          <a:xfrm>
            <a:off x="1008993" y="246210"/>
            <a:ext cx="7772400" cy="7316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Nursing Home</a:t>
            </a:r>
          </a:p>
        </p:txBody>
      </p:sp>
      <p:pic>
        <p:nvPicPr>
          <p:cNvPr id="3" name="Picture 2"/>
          <p:cNvPicPr>
            <a:picLocks noChangeAspect="1"/>
          </p:cNvPicPr>
          <p:nvPr/>
        </p:nvPicPr>
        <p:blipFill>
          <a:blip r:embed="rId3">
            <a:alphaModFix/>
          </a:blip>
          <a:srcRect/>
          <a:stretch>
            <a:fillRect/>
          </a:stretch>
        </p:blipFill>
        <p:spPr>
          <a:xfrm>
            <a:off x="116640" y="2435039"/>
            <a:ext cx="9960120" cy="14968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a:solidFill>
                  <a:srgbClr val="FFFFFF"/>
                </a:solidFill>
                <a:latin typeface="Bitstream Vera Sans Mono" pitchFamily="49"/>
              </a:rPr>
              <a:t>A Word of Caution</a:t>
            </a:r>
          </a:p>
        </p:txBody>
      </p:sp>
      <p:sp>
        <p:nvSpPr>
          <p:cNvPr id="3" name="Text Placeholder 2"/>
          <p:cNvSpPr txBox="1">
            <a:spLocks noGrp="1"/>
          </p:cNvSpPr>
          <p:nvPr>
            <p:ph type="body" idx="4294967295"/>
          </p:nvPr>
        </p:nvSpPr>
        <p:spPr/>
        <p:txBody>
          <a:bodyPr/>
          <a:lstStyle/>
          <a:p>
            <a:pPr lvl="0"/>
            <a:r>
              <a:rPr lang="en-US" sz="2400" dirty="0">
                <a:solidFill>
                  <a:srgbClr val="FFFFFF"/>
                </a:solidFill>
                <a:latin typeface="Bitstream Vera Sans Mono" pitchFamily="49"/>
              </a:rPr>
              <a:t>Hackers love pulling practical jokes on each other. What constitutes a practical joke is a personal decision that can range from a funny message, a 'like a sir' image, or deleting your computer.</a:t>
            </a:r>
          </a:p>
          <a:p>
            <a:pPr lvl="0"/>
            <a:r>
              <a:rPr lang="en-US" sz="2400" dirty="0">
                <a:solidFill>
                  <a:srgbClr val="FFFFFF"/>
                </a:solidFill>
                <a:latin typeface="Bitstream Vera Sans Mono" pitchFamily="49"/>
              </a:rPr>
              <a:t>You should always hack on a </a:t>
            </a:r>
            <a:br>
              <a:rPr lang="en-US" sz="2400" dirty="0">
                <a:solidFill>
                  <a:srgbClr val="FFFFFF"/>
                </a:solidFill>
                <a:latin typeface="Bitstream Vera Sans Mono" pitchFamily="49"/>
              </a:rPr>
            </a:br>
            <a:r>
              <a:rPr lang="en-US" sz="2400" dirty="0">
                <a:solidFill>
                  <a:srgbClr val="FFFFFF"/>
                </a:solidFill>
                <a:latin typeface="Bitstream Vera Sans Mono" pitchFamily="49"/>
              </a:rPr>
              <a:t>machine that's useless and </a:t>
            </a:r>
            <a:br>
              <a:rPr lang="en-US" sz="2400" dirty="0">
                <a:solidFill>
                  <a:srgbClr val="FFFFFF"/>
                </a:solidFill>
                <a:latin typeface="Bitstream Vera Sans Mono" pitchFamily="49"/>
              </a:rPr>
            </a:br>
            <a:r>
              <a:rPr lang="en-US" sz="2400" dirty="0" err="1" smtClean="0">
                <a:solidFill>
                  <a:srgbClr val="FFFFFF"/>
                </a:solidFill>
                <a:latin typeface="Bitstream Vera Sans Mono" pitchFamily="49"/>
              </a:rPr>
              <a:t>and</a:t>
            </a:r>
            <a:r>
              <a:rPr lang="en-US" sz="2400" dirty="0" smtClean="0">
                <a:solidFill>
                  <a:srgbClr val="FFFFFF"/>
                </a:solidFill>
                <a:latin typeface="Bitstream Vera Sans Mono" pitchFamily="49"/>
              </a:rPr>
              <a:t> on a separate network than</a:t>
            </a:r>
          </a:p>
          <a:p>
            <a:pPr lvl="0"/>
            <a:r>
              <a:rPr lang="en-US" sz="2400" dirty="0" smtClean="0">
                <a:solidFill>
                  <a:srgbClr val="FFFFFF"/>
                </a:solidFill>
                <a:latin typeface="Bitstream Vera Sans Mono" pitchFamily="49"/>
              </a:rPr>
              <a:t>Machines containing sensitive</a:t>
            </a:r>
          </a:p>
          <a:p>
            <a:pPr lvl="0"/>
            <a:r>
              <a:rPr lang="en-US" sz="2400" dirty="0" smtClean="0">
                <a:solidFill>
                  <a:srgbClr val="FFFFFF"/>
                </a:solidFill>
                <a:latin typeface="Bitstream Vera Sans Mono" pitchFamily="49"/>
              </a:rPr>
              <a:t>Data.</a:t>
            </a:r>
            <a:endParaRPr lang="en-US" sz="2400" dirty="0">
              <a:solidFill>
                <a:srgbClr val="FFFFFF"/>
              </a:solidFill>
              <a:latin typeface="Bitstream Vera Sans Mono" pitchFamily="49"/>
            </a:endParaRPr>
          </a:p>
        </p:txBody>
      </p:sp>
      <p:pic>
        <p:nvPicPr>
          <p:cNvPr id="4" name="Picture 3"/>
          <p:cNvPicPr>
            <a:picLocks noChangeAspect="1"/>
          </p:cNvPicPr>
          <p:nvPr/>
        </p:nvPicPr>
        <p:blipFill>
          <a:blip r:embed="rId3">
            <a:lum bright="-50000"/>
            <a:alphaModFix/>
          </a:blip>
          <a:srcRect/>
          <a:stretch>
            <a:fillRect/>
          </a:stretch>
        </p:blipFill>
        <p:spPr>
          <a:xfrm>
            <a:off x="6492240" y="3566160"/>
            <a:ext cx="2657160" cy="2842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Nursing 2</a:t>
            </a:r>
          </a:p>
        </p:txBody>
      </p:sp>
      <p:pic>
        <p:nvPicPr>
          <p:cNvPr id="3" name="Picture 2"/>
          <p:cNvPicPr>
            <a:picLocks noChangeAspect="1"/>
          </p:cNvPicPr>
          <p:nvPr/>
        </p:nvPicPr>
        <p:blipFill>
          <a:blip r:embed="rId3">
            <a:alphaModFix/>
          </a:blip>
          <a:srcRect/>
          <a:stretch>
            <a:fillRect/>
          </a:stretch>
        </p:blipFill>
        <p:spPr>
          <a:xfrm>
            <a:off x="0" y="2651760"/>
            <a:ext cx="10076760" cy="3474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More RDP</a:t>
            </a:r>
          </a:p>
        </p:txBody>
      </p:sp>
      <p:pic>
        <p:nvPicPr>
          <p:cNvPr id="3" name="Picture 2"/>
          <p:cNvPicPr>
            <a:picLocks noChangeAspect="1"/>
          </p:cNvPicPr>
          <p:nvPr/>
        </p:nvPicPr>
        <p:blipFill>
          <a:blip r:embed="rId3">
            <a:alphaModFix/>
          </a:blip>
          <a:srcRect/>
          <a:stretch>
            <a:fillRect/>
          </a:stretch>
        </p:blipFill>
        <p:spPr>
          <a:xfrm>
            <a:off x="76680" y="1333800"/>
            <a:ext cx="7970040" cy="6228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HR Database</a:t>
            </a:r>
          </a:p>
        </p:txBody>
      </p:sp>
      <p:pic>
        <p:nvPicPr>
          <p:cNvPr id="3" name="Picture 2"/>
          <p:cNvPicPr>
            <a:picLocks noChangeAspect="1"/>
          </p:cNvPicPr>
          <p:nvPr/>
        </p:nvPicPr>
        <p:blipFill>
          <a:blip r:embed="rId3">
            <a:alphaModFix/>
          </a:blip>
          <a:srcRect/>
          <a:stretch>
            <a:fillRect/>
          </a:stretch>
        </p:blipFill>
        <p:spPr>
          <a:xfrm>
            <a:off x="17640" y="1563839"/>
            <a:ext cx="10059119" cy="59342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Wordpress - OpenInviter</a:t>
            </a:r>
          </a:p>
        </p:txBody>
      </p:sp>
      <p:pic>
        <p:nvPicPr>
          <p:cNvPr id="3" name="Picture 2"/>
          <p:cNvPicPr>
            <a:picLocks noChangeAspect="1"/>
          </p:cNvPicPr>
          <p:nvPr/>
        </p:nvPicPr>
        <p:blipFill>
          <a:blip r:embed="rId3">
            <a:alphaModFix/>
          </a:blip>
          <a:srcRect/>
          <a:stretch>
            <a:fillRect/>
          </a:stretch>
        </p:blipFill>
        <p:spPr>
          <a:xfrm>
            <a:off x="1243159" y="1347810"/>
            <a:ext cx="7783560" cy="62150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solidFill>
                  <a:srgbClr val="FFFFFF"/>
                </a:solidFill>
              </a:rPr>
              <a:t>Stupidest....</a:t>
            </a:r>
          </a:p>
        </p:txBody>
      </p:sp>
      <p:pic>
        <p:nvPicPr>
          <p:cNvPr id="4" name="Picture 3"/>
          <p:cNvPicPr>
            <a:picLocks noChangeAspect="1"/>
          </p:cNvPicPr>
          <p:nvPr/>
        </p:nvPicPr>
        <p:blipFill>
          <a:blip r:embed="rId3"/>
          <a:stretch>
            <a:fillRect/>
          </a:stretch>
        </p:blipFill>
        <p:spPr>
          <a:xfrm>
            <a:off x="166687" y="2652712"/>
            <a:ext cx="9744075" cy="2257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019175"/>
            <a:ext cx="10077450" cy="552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2015 Updated Content</a:t>
            </a:r>
            <a:endParaRPr lang="en-US" dirty="0">
              <a:solidFill>
                <a:schemeClr val="bg1"/>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032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00453" y="301320"/>
            <a:ext cx="4028811" cy="786501"/>
          </a:xfrm>
          <a:prstGeom prst="rect">
            <a:avLst/>
          </a:prstGeom>
        </p:spPr>
      </p:pic>
      <p:sp>
        <p:nvSpPr>
          <p:cNvPr id="4" name="Title 3"/>
          <p:cNvSpPr>
            <a:spLocks noGrp="1"/>
          </p:cNvSpPr>
          <p:nvPr>
            <p:ph type="title"/>
          </p:nvPr>
        </p:nvSpPr>
        <p:spPr>
          <a:xfrm>
            <a:off x="503640" y="301320"/>
            <a:ext cx="8703422" cy="628846"/>
          </a:xfrm>
        </p:spPr>
        <p:txBody>
          <a:bodyPr/>
          <a:lstStyle/>
          <a:p>
            <a:r>
              <a:rPr lang="en-US" dirty="0" smtClean="0"/>
              <a:t>	</a:t>
            </a:r>
            <a:endParaRPr lang="en-US" dirty="0"/>
          </a:p>
        </p:txBody>
      </p:sp>
      <p:pic>
        <p:nvPicPr>
          <p:cNvPr id="7" name="Content Placeholder 6"/>
          <p:cNvPicPr>
            <a:picLocks noGrp="1" noChangeAspect="1"/>
          </p:cNvPicPr>
          <p:nvPr>
            <p:ph idx="1"/>
          </p:nvPr>
        </p:nvPicPr>
        <p:blipFill>
          <a:blip r:embed="rId3"/>
          <a:stretch>
            <a:fillRect/>
          </a:stretch>
        </p:blipFill>
        <p:spPr>
          <a:xfrm>
            <a:off x="857807" y="1358132"/>
            <a:ext cx="7497917" cy="6017437"/>
          </a:xfrm>
          <a:prstGeom prst="rect">
            <a:avLst/>
          </a:prstGeom>
        </p:spPr>
      </p:pic>
    </p:spTree>
    <p:extLst>
      <p:ext uri="{BB962C8B-B14F-4D97-AF65-F5344CB8AC3E}">
        <p14:creationId xmlns:p14="http://schemas.microsoft.com/office/powerpoint/2010/main" val="73917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bg1"/>
                </a:solidFill>
              </a:rPr>
              <a:t>Access to Source Code allows attackers to create exploits much faster. Subversion (SVN) repositories may also leak passwords and other sensitive information by mistake.</a:t>
            </a:r>
            <a:endParaRPr lang="en-US" sz="2400" dirty="0">
              <a:solidFill>
                <a:schemeClr val="bg1"/>
              </a:solidFill>
            </a:endParaRPr>
          </a:p>
        </p:txBody>
      </p:sp>
      <p:pic>
        <p:nvPicPr>
          <p:cNvPr id="5" name="Picture 4"/>
          <p:cNvPicPr>
            <a:picLocks noChangeAspect="1"/>
          </p:cNvPicPr>
          <p:nvPr/>
        </p:nvPicPr>
        <p:blipFill>
          <a:blip r:embed="rId2"/>
          <a:stretch>
            <a:fillRect/>
          </a:stretch>
        </p:blipFill>
        <p:spPr>
          <a:xfrm>
            <a:off x="2148003" y="1555691"/>
            <a:ext cx="4914948" cy="6007159"/>
          </a:xfrm>
          <a:prstGeom prst="rect">
            <a:avLst/>
          </a:prstGeom>
        </p:spPr>
      </p:pic>
    </p:spTree>
    <p:extLst>
      <p:ext uri="{BB962C8B-B14F-4D97-AF65-F5344CB8AC3E}">
        <p14:creationId xmlns:p14="http://schemas.microsoft.com/office/powerpoint/2010/main" val="53089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SolarWinds</a:t>
            </a:r>
            <a:r>
              <a:rPr lang="en-US" dirty="0" smtClean="0">
                <a:solidFill>
                  <a:schemeClr val="bg1"/>
                </a:solidFill>
              </a:rPr>
              <a:t> Database Logs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0" y="3896548"/>
            <a:ext cx="5348561" cy="3224868"/>
          </a:xfrm>
          <a:prstGeom prst="rect">
            <a:avLst/>
          </a:prstGeom>
        </p:spPr>
      </p:pic>
      <p:pic>
        <p:nvPicPr>
          <p:cNvPr id="5" name="Picture 4"/>
          <p:cNvPicPr>
            <a:picLocks noChangeAspect="1"/>
          </p:cNvPicPr>
          <p:nvPr/>
        </p:nvPicPr>
        <p:blipFill>
          <a:blip r:embed="rId3"/>
          <a:stretch>
            <a:fillRect/>
          </a:stretch>
        </p:blipFill>
        <p:spPr>
          <a:xfrm>
            <a:off x="-1" y="1563840"/>
            <a:ext cx="5328745" cy="2332708"/>
          </a:xfrm>
          <a:prstGeom prst="rect">
            <a:avLst/>
          </a:prstGeom>
        </p:spPr>
      </p:pic>
      <p:pic>
        <p:nvPicPr>
          <p:cNvPr id="6" name="Picture 5"/>
          <p:cNvPicPr>
            <a:picLocks noChangeAspect="1"/>
          </p:cNvPicPr>
          <p:nvPr/>
        </p:nvPicPr>
        <p:blipFill>
          <a:blip r:embed="rId4"/>
          <a:stretch>
            <a:fillRect/>
          </a:stretch>
        </p:blipFill>
        <p:spPr>
          <a:xfrm>
            <a:off x="5328744" y="1563840"/>
            <a:ext cx="4903703" cy="2332708"/>
          </a:xfrm>
          <a:prstGeom prst="rect">
            <a:avLst/>
          </a:prstGeom>
        </p:spPr>
      </p:pic>
    </p:spTree>
    <p:extLst>
      <p:ext uri="{BB962C8B-B14F-4D97-AF65-F5344CB8AC3E}">
        <p14:creationId xmlns:p14="http://schemas.microsoft.com/office/powerpoint/2010/main" val="80095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a:latin typeface="Bitstream Vera Sans Mono" pitchFamily="49"/>
              </a:rPr>
              <a:t>A Word of Caution</a:t>
            </a:r>
          </a:p>
        </p:txBody>
      </p:sp>
      <p:pic>
        <p:nvPicPr>
          <p:cNvPr id="3" name="Picture 2"/>
          <p:cNvPicPr>
            <a:picLocks noChangeAspect="1"/>
          </p:cNvPicPr>
          <p:nvPr/>
        </p:nvPicPr>
        <p:blipFill>
          <a:blip r:embed="rId3">
            <a:alphaModFix/>
          </a:blip>
          <a:srcRect/>
          <a:stretch>
            <a:fillRect/>
          </a:stretch>
        </p:blipFill>
        <p:spPr>
          <a:xfrm>
            <a:off x="182880" y="91440"/>
            <a:ext cx="9692640" cy="7315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773810" cy="728826"/>
          </a:xfrm>
          <a:prstGeom prst="rect">
            <a:avLst/>
          </a:prstGeom>
        </p:spPr>
      </p:pic>
      <p:pic>
        <p:nvPicPr>
          <p:cNvPr id="5" name="Picture 4"/>
          <p:cNvPicPr>
            <a:picLocks noChangeAspect="1"/>
          </p:cNvPicPr>
          <p:nvPr/>
        </p:nvPicPr>
        <p:blipFill>
          <a:blip r:embed="rId3"/>
          <a:stretch>
            <a:fillRect/>
          </a:stretch>
        </p:blipFill>
        <p:spPr>
          <a:xfrm>
            <a:off x="4773809" y="0"/>
            <a:ext cx="5168039" cy="728826"/>
          </a:xfrm>
          <a:prstGeom prst="rect">
            <a:avLst/>
          </a:prstGeom>
        </p:spPr>
      </p:pic>
      <p:pic>
        <p:nvPicPr>
          <p:cNvPr id="6" name="Picture 5"/>
          <p:cNvPicPr>
            <a:picLocks noChangeAspect="1"/>
          </p:cNvPicPr>
          <p:nvPr/>
        </p:nvPicPr>
        <p:blipFill>
          <a:blip r:embed="rId4"/>
          <a:stretch>
            <a:fillRect/>
          </a:stretch>
        </p:blipFill>
        <p:spPr>
          <a:xfrm>
            <a:off x="29536" y="2774730"/>
            <a:ext cx="10047914" cy="2858321"/>
          </a:xfrm>
          <a:prstGeom prst="rect">
            <a:avLst/>
          </a:prstGeom>
        </p:spPr>
      </p:pic>
    </p:spTree>
    <p:extLst>
      <p:ext uri="{BB962C8B-B14F-4D97-AF65-F5344CB8AC3E}">
        <p14:creationId xmlns:p14="http://schemas.microsoft.com/office/powerpoint/2010/main" val="141207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35318"/>
            <a:ext cx="10058400" cy="3714750"/>
          </a:xfrm>
          <a:prstGeom prst="rect">
            <a:avLst/>
          </a:prstGeom>
        </p:spPr>
      </p:pic>
      <p:sp>
        <p:nvSpPr>
          <p:cNvPr id="3" name="TextBox 2"/>
          <p:cNvSpPr txBox="1"/>
          <p:nvPr/>
        </p:nvSpPr>
        <p:spPr>
          <a:xfrm>
            <a:off x="1" y="0"/>
            <a:ext cx="9680027" cy="1200329"/>
          </a:xfrm>
          <a:prstGeom prst="rect">
            <a:avLst/>
          </a:prstGeom>
          <a:noFill/>
        </p:spPr>
        <p:txBody>
          <a:bodyPr wrap="square" rtlCol="0">
            <a:spAutoFit/>
          </a:bodyPr>
          <a:lstStyle/>
          <a:p>
            <a:r>
              <a:rPr lang="en-US" dirty="0" smtClean="0">
                <a:solidFill>
                  <a:schemeClr val="bg1"/>
                </a:solidFill>
              </a:rPr>
              <a:t>This data is on a Military University website. The log is showing not only internal directory information, but that data is being linked externally. The medpix.50megs.com site no longer exists. I can register it myself and replace these images with ones containing exploit code. When the images are pulled up by users they may get infected.</a:t>
            </a:r>
            <a:endParaRPr lang="en-US" dirty="0">
              <a:solidFill>
                <a:schemeClr val="bg1"/>
              </a:solidFill>
            </a:endParaRPr>
          </a:p>
        </p:txBody>
      </p:sp>
    </p:spTree>
    <p:extLst>
      <p:ext uri="{BB962C8B-B14F-4D97-AF65-F5344CB8AC3E}">
        <p14:creationId xmlns:p14="http://schemas.microsoft.com/office/powerpoint/2010/main" val="90119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bg1"/>
                </a:solidFill>
              </a:rPr>
              <a:t>Switching to Gov’t sites since .mil doesn’t have nearly as much as it used to. That likely means its being monitored more as well and I don’t want to get arrested…</a:t>
            </a:r>
            <a:endParaRPr lang="en-US" sz="2400" dirty="0">
              <a:solidFill>
                <a:schemeClr val="bg1"/>
              </a:solidFill>
            </a:endParaRPr>
          </a:p>
        </p:txBody>
      </p:sp>
    </p:spTree>
    <p:extLst>
      <p:ext uri="{BB962C8B-B14F-4D97-AF65-F5344CB8AC3E}">
        <p14:creationId xmlns:p14="http://schemas.microsoft.com/office/powerpoint/2010/main" val="305943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767" y="1891862"/>
            <a:ext cx="8858211" cy="3515710"/>
          </a:xfrm>
          <a:prstGeom prst="rect">
            <a:avLst/>
          </a:prstGeom>
          <a:noFill/>
        </p:spPr>
      </p:pic>
      <p:sp>
        <p:nvSpPr>
          <p:cNvPr id="6" name="Up Arrow 5"/>
          <p:cNvSpPr/>
          <p:nvPr/>
        </p:nvSpPr>
        <p:spPr>
          <a:xfrm>
            <a:off x="3310759" y="5265683"/>
            <a:ext cx="409903" cy="7882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72510" y="5265683"/>
            <a:ext cx="457200" cy="7882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55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6324" y="48510"/>
            <a:ext cx="6416566" cy="7514340"/>
          </a:xfrm>
          <a:prstGeom prst="rect">
            <a:avLst/>
          </a:prstGeom>
        </p:spPr>
      </p:pic>
      <p:sp>
        <p:nvSpPr>
          <p:cNvPr id="3" name="Left Arrow 2"/>
          <p:cNvSpPr/>
          <p:nvPr/>
        </p:nvSpPr>
        <p:spPr>
          <a:xfrm>
            <a:off x="4934607" y="1828800"/>
            <a:ext cx="788276" cy="2837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3452648" y="1655379"/>
            <a:ext cx="740980" cy="1734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4445876" y="2837793"/>
            <a:ext cx="772510" cy="1576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934607" y="3342290"/>
            <a:ext cx="788276" cy="1261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823138" y="3484179"/>
            <a:ext cx="622738" cy="2364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689131" y="7267903"/>
            <a:ext cx="756745" cy="1734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15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124" y="2253840"/>
            <a:ext cx="4198613" cy="783021"/>
          </a:xfrm>
          <a:prstGeom prst="rect">
            <a:avLst/>
          </a:prstGeom>
        </p:spPr>
      </p:pic>
      <p:sp>
        <p:nvSpPr>
          <p:cNvPr id="3" name="TextBox 2"/>
          <p:cNvSpPr txBox="1"/>
          <p:nvPr/>
        </p:nvSpPr>
        <p:spPr>
          <a:xfrm>
            <a:off x="126124" y="299545"/>
            <a:ext cx="9112469" cy="1754326"/>
          </a:xfrm>
          <a:prstGeom prst="rect">
            <a:avLst/>
          </a:prstGeom>
          <a:noFill/>
        </p:spPr>
        <p:txBody>
          <a:bodyPr wrap="square" rtlCol="0">
            <a:spAutoFit/>
          </a:bodyPr>
          <a:lstStyle/>
          <a:p>
            <a:r>
              <a:rPr lang="en-US" dirty="0" err="1" smtClean="0">
                <a:solidFill>
                  <a:schemeClr val="bg1"/>
                </a:solidFill>
              </a:rPr>
              <a:t>Htacess</a:t>
            </a:r>
            <a:r>
              <a:rPr lang="en-US" dirty="0" smtClean="0">
                <a:solidFill>
                  <a:schemeClr val="bg1"/>
                </a:solidFill>
              </a:rPr>
              <a:t> files are used in Linux and Unix systems to control directory permissions on web servers. These can contain passwords, usernames, or as seen below, internal IP addresses allowed to access the folder. If we know what this scientist is working on, we now know which internal machine is his and the IP’s of co-workers working on the same project. Excellent targeting information to gather before breaking into the network. Its good that he has this set, because his entire profile and saved documents is publically available on the internet</a:t>
            </a:r>
            <a:r>
              <a:rPr lang="en-US" dirty="0" smtClean="0">
                <a:solidFill>
                  <a:schemeClr val="bg1"/>
                </a:solidFill>
              </a:rPr>
              <a:t>....</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126124" y="4266571"/>
            <a:ext cx="5334165" cy="2486746"/>
          </a:xfrm>
          <a:prstGeom prst="rect">
            <a:avLst/>
          </a:prstGeom>
        </p:spPr>
      </p:pic>
      <p:pic>
        <p:nvPicPr>
          <p:cNvPr id="5" name="Picture 4"/>
          <p:cNvPicPr>
            <a:picLocks noChangeAspect="1"/>
          </p:cNvPicPr>
          <p:nvPr/>
        </p:nvPicPr>
        <p:blipFill>
          <a:blip r:embed="rId4"/>
          <a:stretch>
            <a:fillRect/>
          </a:stretch>
        </p:blipFill>
        <p:spPr>
          <a:xfrm>
            <a:off x="5460289" y="2253840"/>
            <a:ext cx="4476750" cy="3629025"/>
          </a:xfrm>
          <a:prstGeom prst="rect">
            <a:avLst/>
          </a:prstGeom>
        </p:spPr>
      </p:pic>
    </p:spTree>
    <p:extLst>
      <p:ext uri="{BB962C8B-B14F-4D97-AF65-F5344CB8AC3E}">
        <p14:creationId xmlns:p14="http://schemas.microsoft.com/office/powerpoint/2010/main" val="215049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455" y="677917"/>
            <a:ext cx="184731" cy="369332"/>
          </a:xfrm>
          <a:prstGeom prst="rect">
            <a:avLst/>
          </a:prstGeom>
          <a:noFill/>
        </p:spPr>
        <p:txBody>
          <a:bodyPr wrap="none" rtlCol="0">
            <a:spAutoFit/>
          </a:bodyPr>
          <a:lstStyle/>
          <a:p>
            <a:endParaRPr lang="en-US" dirty="0"/>
          </a:p>
        </p:txBody>
      </p:sp>
      <p:sp>
        <p:nvSpPr>
          <p:cNvPr id="3" name="TextBox 2"/>
          <p:cNvSpPr txBox="1"/>
          <p:nvPr/>
        </p:nvSpPr>
        <p:spPr>
          <a:xfrm>
            <a:off x="299258" y="266007"/>
            <a:ext cx="9410007" cy="1477328"/>
          </a:xfrm>
          <a:prstGeom prst="rect">
            <a:avLst/>
          </a:prstGeom>
          <a:noFill/>
        </p:spPr>
        <p:txBody>
          <a:bodyPr wrap="square" rtlCol="0">
            <a:spAutoFit/>
          </a:bodyPr>
          <a:lstStyle/>
          <a:p>
            <a:r>
              <a:rPr lang="en-US" dirty="0" smtClean="0">
                <a:solidFill>
                  <a:schemeClr val="bg1"/>
                </a:solidFill>
              </a:rPr>
              <a:t>The previous slide showed an example of Directory Traversal. This is when a directory on a webserver is not locked down, and an unauthorized user can </a:t>
            </a:r>
            <a:r>
              <a:rPr lang="en-US" dirty="0" smtClean="0">
                <a:solidFill>
                  <a:schemeClr val="bg1"/>
                </a:solidFill>
              </a:rPr>
              <a:t>browse </a:t>
            </a:r>
            <a:r>
              <a:rPr lang="en-US" dirty="0" smtClean="0">
                <a:solidFill>
                  <a:schemeClr val="bg1"/>
                </a:solidFill>
              </a:rPr>
              <a:t>files. Desired behavior would be to show a “you are not authorized” error message. Being able to traverse directories allows us to find files we really shouldn’t have access to. To reliably locate directory traversal attack points, use the following search.</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155862" y="3581831"/>
            <a:ext cx="9421435" cy="3384234"/>
          </a:xfrm>
          <a:prstGeom prst="rect">
            <a:avLst/>
          </a:prstGeom>
        </p:spPr>
      </p:pic>
      <p:pic>
        <p:nvPicPr>
          <p:cNvPr id="5" name="Picture 4"/>
          <p:cNvPicPr>
            <a:picLocks noChangeAspect="1"/>
          </p:cNvPicPr>
          <p:nvPr/>
        </p:nvPicPr>
        <p:blipFill>
          <a:blip r:embed="rId3"/>
          <a:stretch>
            <a:fillRect/>
          </a:stretch>
        </p:blipFill>
        <p:spPr>
          <a:xfrm>
            <a:off x="461448" y="2272057"/>
            <a:ext cx="5457214" cy="623247"/>
          </a:xfrm>
          <a:prstGeom prst="rect">
            <a:avLst/>
          </a:prstGeom>
        </p:spPr>
      </p:pic>
    </p:spTree>
    <p:extLst>
      <p:ext uri="{BB962C8B-B14F-4D97-AF65-F5344CB8AC3E}">
        <p14:creationId xmlns:p14="http://schemas.microsoft.com/office/powerpoint/2010/main" val="225661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15883"/>
            <a:ext cx="9094124" cy="646331"/>
          </a:xfrm>
          <a:prstGeom prst="rect">
            <a:avLst/>
          </a:prstGeom>
          <a:noFill/>
        </p:spPr>
        <p:txBody>
          <a:bodyPr wrap="square" rtlCol="0">
            <a:spAutoFit/>
          </a:bodyPr>
          <a:lstStyle/>
          <a:p>
            <a:r>
              <a:rPr lang="en-US" dirty="0" smtClean="0">
                <a:solidFill>
                  <a:schemeClr val="bg1"/>
                </a:solidFill>
              </a:rPr>
              <a:t>Directory traversal is specifically disallowed on any DISA STIG/SRG compliance webserver. Locating any server with this allowed is showing us a list of unhardened targets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694238" y="962214"/>
            <a:ext cx="5654213" cy="6362417"/>
          </a:xfrm>
          <a:prstGeom prst="rect">
            <a:avLst/>
          </a:prstGeom>
        </p:spPr>
      </p:pic>
      <p:sp>
        <p:nvSpPr>
          <p:cNvPr id="4" name="Right Arrow 3"/>
          <p:cNvSpPr/>
          <p:nvPr/>
        </p:nvSpPr>
        <p:spPr>
          <a:xfrm>
            <a:off x="1030778" y="962214"/>
            <a:ext cx="532015" cy="234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46872" y="1945178"/>
            <a:ext cx="865303" cy="3491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9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4951" y="2857335"/>
            <a:ext cx="6456801" cy="4368211"/>
          </a:xfrm>
          <a:prstGeom prst="rect">
            <a:avLst/>
          </a:prstGeom>
        </p:spPr>
      </p:pic>
      <p:sp>
        <p:nvSpPr>
          <p:cNvPr id="3" name="Right Arrow 2"/>
          <p:cNvSpPr/>
          <p:nvPr/>
        </p:nvSpPr>
        <p:spPr>
          <a:xfrm>
            <a:off x="1718441" y="5912069"/>
            <a:ext cx="725214" cy="2680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20662" y="851338"/>
            <a:ext cx="2222596" cy="369332"/>
          </a:xfrm>
          <a:prstGeom prst="rect">
            <a:avLst/>
          </a:prstGeom>
          <a:noFill/>
        </p:spPr>
        <p:txBody>
          <a:bodyPr wrap="none" rtlCol="0">
            <a:spAutoFit/>
          </a:bodyPr>
          <a:lstStyle/>
          <a:p>
            <a:r>
              <a:rPr lang="en-US" dirty="0" smtClean="0">
                <a:solidFill>
                  <a:schemeClr val="bg1"/>
                </a:solidFill>
              </a:rPr>
              <a:t>This is very not good.</a:t>
            </a:r>
            <a:endParaRPr lang="en-US" dirty="0">
              <a:solidFill>
                <a:schemeClr val="bg1"/>
              </a:solidFill>
            </a:endParaRPr>
          </a:p>
        </p:txBody>
      </p:sp>
    </p:spTree>
    <p:extLst>
      <p:ext uri="{BB962C8B-B14F-4D97-AF65-F5344CB8AC3E}">
        <p14:creationId xmlns:p14="http://schemas.microsoft.com/office/powerpoint/2010/main" val="165888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261" y="3055883"/>
            <a:ext cx="9511316" cy="4180490"/>
          </a:xfrm>
          <a:prstGeom prst="rect">
            <a:avLst/>
          </a:prstGeom>
        </p:spPr>
      </p:pic>
      <p:sp>
        <p:nvSpPr>
          <p:cNvPr id="3" name="Left Arrow 2"/>
          <p:cNvSpPr/>
          <p:nvPr/>
        </p:nvSpPr>
        <p:spPr>
          <a:xfrm>
            <a:off x="7315200" y="3436883"/>
            <a:ext cx="993228" cy="1261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3484179" y="3799490"/>
            <a:ext cx="914400" cy="1576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610303" y="4225159"/>
            <a:ext cx="867104" cy="1576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5573" y="551793"/>
            <a:ext cx="8324194" cy="2308324"/>
          </a:xfrm>
          <a:prstGeom prst="rect">
            <a:avLst/>
          </a:prstGeom>
          <a:noFill/>
        </p:spPr>
        <p:txBody>
          <a:bodyPr wrap="square" rtlCol="0">
            <a:spAutoFit/>
          </a:bodyPr>
          <a:lstStyle/>
          <a:p>
            <a:r>
              <a:rPr lang="en-US" dirty="0" smtClean="0">
                <a:solidFill>
                  <a:schemeClr val="bg1"/>
                </a:solidFill>
              </a:rPr>
              <a:t>This is the log file found in the previous slide. Note that the username, failed password, and IP address is logged. The IP shows that this system is accessible over the internet. Users often fat-finger passwords, and as such if I download this file and pull all passwords for the user, I will likely see the common misspells and be able to guess the real password reliably before the account is locked out. </a:t>
            </a:r>
          </a:p>
          <a:p>
            <a:r>
              <a:rPr lang="en-US" dirty="0">
                <a:solidFill>
                  <a:schemeClr val="bg1"/>
                </a:solidFill>
              </a:rPr>
              <a:t/>
            </a:r>
            <a:br>
              <a:rPr lang="en-US" dirty="0">
                <a:solidFill>
                  <a:schemeClr val="bg1"/>
                </a:solidFill>
              </a:rPr>
            </a:br>
            <a:r>
              <a:rPr lang="en-US" dirty="0" smtClean="0">
                <a:solidFill>
                  <a:schemeClr val="bg1"/>
                </a:solidFill>
              </a:rPr>
              <a:t>If the user logs in from home I can also target his home network, which will have significantly less security than the military networks. I hope.</a:t>
            </a:r>
            <a:endParaRPr lang="en-US" dirty="0">
              <a:solidFill>
                <a:schemeClr val="bg1"/>
              </a:solidFill>
            </a:endParaRPr>
          </a:p>
        </p:txBody>
      </p:sp>
    </p:spTree>
    <p:extLst>
      <p:ext uri="{BB962C8B-B14F-4D97-AF65-F5344CB8AC3E}">
        <p14:creationId xmlns:p14="http://schemas.microsoft.com/office/powerpoint/2010/main" val="109998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640" y="301320"/>
            <a:ext cx="8091720" cy="1262520"/>
          </a:xfrm>
        </p:spPr>
        <p:txBody>
          <a:bodyPr/>
          <a:lstStyle/>
          <a:p>
            <a:pPr lvl="0"/>
            <a:r>
              <a:rPr lang="en-US">
                <a:solidFill>
                  <a:srgbClr val="FFFFFF"/>
                </a:solidFill>
                <a:latin typeface="Bitstream Vera Sans Mono" pitchFamily="49"/>
              </a:rPr>
              <a:t>Rigging a Sweepstakes</a:t>
            </a:r>
          </a:p>
        </p:txBody>
      </p:sp>
      <p:sp>
        <p:nvSpPr>
          <p:cNvPr id="3" name="Text Placeholder 2"/>
          <p:cNvSpPr txBox="1">
            <a:spLocks noGrp="1"/>
          </p:cNvSpPr>
          <p:nvPr>
            <p:ph type="body" idx="4294967295"/>
          </p:nvPr>
        </p:nvSpPr>
        <p:spPr/>
        <p:txBody>
          <a:bodyPr/>
          <a:lstStyle/>
          <a:p>
            <a:pPr lvl="0"/>
            <a:endParaRPr lang="en-US" sz="2800">
              <a:solidFill>
                <a:srgbClr val="FFFFFF"/>
              </a:solidFill>
              <a:latin typeface="Bitstream Vera Sans Mono" pitchFamily="49"/>
            </a:endParaRPr>
          </a:p>
          <a:p>
            <a:pPr lvl="0"/>
            <a:r>
              <a:rPr lang="en-US" sz="2800">
                <a:solidFill>
                  <a:srgbClr val="FFFFFF"/>
                </a:solidFill>
                <a:latin typeface="Bitstream Vera Sans Mono" pitchFamily="49"/>
              </a:rPr>
              <a:t>Lotteries are fun and all... but they're considerably more fun when you win. Let's see if we can increase our odds!</a:t>
            </a:r>
          </a:p>
          <a:p>
            <a:pPr lvl="0"/>
            <a:endParaRPr lang="en-US" sz="2400">
              <a:latin typeface="Bitstream Vera Sans Mono" pitchFamily="49"/>
            </a:endParaRPr>
          </a:p>
          <a:p>
            <a:pPr lvl="0"/>
            <a:endParaRPr lang="en-US" sz="2400">
              <a:latin typeface="Bitstream Vera Sans Mono" pitchFamily="49"/>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952" y="299545"/>
            <a:ext cx="9680027" cy="1200329"/>
          </a:xfrm>
          <a:prstGeom prst="rect">
            <a:avLst/>
          </a:prstGeom>
          <a:noFill/>
        </p:spPr>
        <p:txBody>
          <a:bodyPr wrap="square" rtlCol="0">
            <a:spAutoFit/>
          </a:bodyPr>
          <a:lstStyle/>
          <a:p>
            <a:r>
              <a:rPr lang="en-US" dirty="0" smtClean="0">
                <a:solidFill>
                  <a:schemeClr val="bg1"/>
                </a:solidFill>
              </a:rPr>
              <a:t>To break into a system we often need a username and a password. Usernames are sometimes more difficult to locate than passwords, since we have password lists that can guess. Its useless and time consuming to guess usernames as well as passwords. So if we can find a list of known users of a system, then half of the authentication challenge has been solved.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204952" y="1622369"/>
            <a:ext cx="4867275" cy="2047875"/>
          </a:xfrm>
          <a:prstGeom prst="rect">
            <a:avLst/>
          </a:prstGeom>
        </p:spPr>
      </p:pic>
      <p:pic>
        <p:nvPicPr>
          <p:cNvPr id="4" name="Picture 3"/>
          <p:cNvPicPr>
            <a:picLocks noChangeAspect="1"/>
          </p:cNvPicPr>
          <p:nvPr/>
        </p:nvPicPr>
        <p:blipFill>
          <a:blip r:embed="rId3"/>
          <a:stretch>
            <a:fillRect/>
          </a:stretch>
        </p:blipFill>
        <p:spPr>
          <a:xfrm>
            <a:off x="0" y="4402558"/>
            <a:ext cx="10077450" cy="2732323"/>
          </a:xfrm>
          <a:prstGeom prst="rect">
            <a:avLst/>
          </a:prstGeom>
        </p:spPr>
      </p:pic>
      <p:sp>
        <p:nvSpPr>
          <p:cNvPr id="5" name="Down Arrow 4"/>
          <p:cNvSpPr/>
          <p:nvPr/>
        </p:nvSpPr>
        <p:spPr>
          <a:xfrm>
            <a:off x="3846786" y="3815255"/>
            <a:ext cx="472966" cy="5873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04952" y="3499945"/>
            <a:ext cx="441434" cy="1702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81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793" y="314640"/>
            <a:ext cx="8923283" cy="3139321"/>
          </a:xfrm>
          <a:prstGeom prst="rect">
            <a:avLst/>
          </a:prstGeom>
          <a:noFill/>
        </p:spPr>
        <p:txBody>
          <a:bodyPr wrap="square" rtlCol="0">
            <a:spAutoFit/>
          </a:bodyPr>
          <a:lstStyle/>
          <a:p>
            <a:r>
              <a:rPr lang="en-US" dirty="0" smtClean="0">
                <a:solidFill>
                  <a:schemeClr val="bg1"/>
                </a:solidFill>
              </a:rPr>
              <a:t>The following is an interesting security vulnerability in Microsoft Sharepoint which has never officially been disclosed. This would be considered a feature except that it can have </a:t>
            </a:r>
            <a:r>
              <a:rPr lang="en-US" dirty="0" err="1" smtClean="0">
                <a:solidFill>
                  <a:schemeClr val="bg1"/>
                </a:solidFill>
              </a:rPr>
              <a:t>devisating</a:t>
            </a:r>
            <a:r>
              <a:rPr lang="en-US" dirty="0" smtClean="0">
                <a:solidFill>
                  <a:schemeClr val="bg1"/>
                </a:solidFill>
              </a:rPr>
              <a:t> effect. Sharepoint has users, and is often tied to Microsoft Active Directory. To setup users in Sharepoint, an admin goes to a page called aclinv.aspx. Unfortunately any authenticated user can view this page, they just can’t setup users. This can disclose a lot of internal user information such as name, email, phone number, title, internal </a:t>
            </a:r>
            <a:r>
              <a:rPr lang="en-US" dirty="0" err="1" smtClean="0">
                <a:solidFill>
                  <a:schemeClr val="bg1"/>
                </a:solidFill>
              </a:rPr>
              <a:t>usrid</a:t>
            </a:r>
            <a:r>
              <a:rPr lang="en-US" dirty="0" smtClean="0">
                <a:solidFill>
                  <a:schemeClr val="bg1"/>
                </a:solidFill>
              </a:rPr>
              <a:t>, etc. For the entire organization. The big problem is that many organizations allow external visitors to create an account to login and make them have “guest” or low-level access. Sharepoint doesn’t recognize the custom permissions, which allows someone from the internet to login and interrogate your Active Directory. This is a good example of using </a:t>
            </a:r>
            <a:r>
              <a:rPr lang="en-US" dirty="0" err="1" smtClean="0">
                <a:solidFill>
                  <a:schemeClr val="bg1"/>
                </a:solidFill>
              </a:rPr>
              <a:t>inurl</a:t>
            </a:r>
            <a:r>
              <a:rPr lang="en-US" dirty="0" smtClean="0">
                <a:solidFill>
                  <a:schemeClr val="bg1"/>
                </a:solidFill>
              </a:rPr>
              <a:t> to locate known vulnerable websites.</a:t>
            </a:r>
            <a:endParaRPr lang="en-US" dirty="0">
              <a:solidFill>
                <a:schemeClr val="bg1"/>
              </a:solidFill>
            </a:endParaRPr>
          </a:p>
        </p:txBody>
      </p:sp>
      <p:sp>
        <p:nvSpPr>
          <p:cNvPr id="3" name="Rectangle 2"/>
          <p:cNvSpPr/>
          <p:nvPr/>
        </p:nvSpPr>
        <p:spPr>
          <a:xfrm>
            <a:off x="4433303" y="3596759"/>
            <a:ext cx="1210844" cy="369332"/>
          </a:xfrm>
          <a:prstGeom prst="rect">
            <a:avLst/>
          </a:prstGeom>
        </p:spPr>
        <p:txBody>
          <a:bodyPr wrap="none">
            <a:spAutoFit/>
          </a:bodyPr>
          <a:lstStyle/>
          <a:p>
            <a:r>
              <a:rPr lang="en-US" b="1" dirty="0" smtClean="0">
                <a:effectLst/>
                <a:latin typeface="Calibri" panose="020F0502020204030204" pitchFamily="34" charset="0"/>
                <a:ea typeface="Times New Roman" panose="02020603050405020304" pitchFamily="18" charset="0"/>
                <a:cs typeface="Arial" panose="020B0604020202020204" pitchFamily="34" charset="0"/>
              </a:rPr>
              <a:t>aclinv.aspx</a:t>
            </a:r>
            <a:endParaRPr lang="en-US" dirty="0"/>
          </a:p>
        </p:txBody>
      </p:sp>
      <p:sp>
        <p:nvSpPr>
          <p:cNvPr id="4" name="Rectangle 3"/>
          <p:cNvSpPr/>
          <p:nvPr/>
        </p:nvSpPr>
        <p:spPr>
          <a:xfrm>
            <a:off x="4433303" y="3596759"/>
            <a:ext cx="1210844" cy="369332"/>
          </a:xfrm>
          <a:prstGeom prst="rect">
            <a:avLst/>
          </a:prstGeom>
        </p:spPr>
        <p:txBody>
          <a:bodyPr wrap="none">
            <a:spAutoFit/>
          </a:bodyPr>
          <a:lstStyle/>
          <a:p>
            <a:r>
              <a:rPr lang="en-US" b="1" dirty="0" smtClean="0">
                <a:effectLst/>
                <a:latin typeface="Calibri" panose="020F0502020204030204" pitchFamily="34" charset="0"/>
                <a:ea typeface="Times New Roman" panose="02020603050405020304" pitchFamily="18" charset="0"/>
                <a:cs typeface="Arial" panose="020B0604020202020204" pitchFamily="34" charset="0"/>
              </a:rPr>
              <a:t>aclinv.aspx</a:t>
            </a:r>
            <a:endParaRPr lang="en-US" dirty="0"/>
          </a:p>
        </p:txBody>
      </p:sp>
      <p:pic>
        <p:nvPicPr>
          <p:cNvPr id="5" name="Picture 4"/>
          <p:cNvPicPr>
            <a:picLocks noChangeAspect="1"/>
          </p:cNvPicPr>
          <p:nvPr/>
        </p:nvPicPr>
        <p:blipFill>
          <a:blip r:embed="rId2"/>
          <a:stretch>
            <a:fillRect/>
          </a:stretch>
        </p:blipFill>
        <p:spPr>
          <a:xfrm>
            <a:off x="551793" y="3453961"/>
            <a:ext cx="3389586" cy="753241"/>
          </a:xfrm>
          <a:prstGeom prst="rect">
            <a:avLst/>
          </a:prstGeom>
        </p:spPr>
      </p:pic>
      <p:pic>
        <p:nvPicPr>
          <p:cNvPr id="6" name="Picture 5"/>
          <p:cNvPicPr>
            <a:picLocks noChangeAspect="1"/>
          </p:cNvPicPr>
          <p:nvPr/>
        </p:nvPicPr>
        <p:blipFill>
          <a:blip r:embed="rId3"/>
          <a:stretch>
            <a:fillRect/>
          </a:stretch>
        </p:blipFill>
        <p:spPr>
          <a:xfrm>
            <a:off x="551793" y="4484439"/>
            <a:ext cx="6668814" cy="2603483"/>
          </a:xfrm>
          <a:prstGeom prst="rect">
            <a:avLst/>
          </a:prstGeom>
        </p:spPr>
      </p:pic>
    </p:spTree>
    <p:extLst>
      <p:ext uri="{BB962C8B-B14F-4D97-AF65-F5344CB8AC3E}">
        <p14:creationId xmlns:p14="http://schemas.microsoft.com/office/powerpoint/2010/main" val="328566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56059"/>
            <a:ext cx="10037745" cy="4629430"/>
          </a:xfrm>
          <a:prstGeom prst="rect">
            <a:avLst/>
          </a:prstGeom>
        </p:spPr>
      </p:pic>
    </p:spTree>
    <p:extLst>
      <p:ext uri="{BB962C8B-B14F-4D97-AF65-F5344CB8AC3E}">
        <p14:creationId xmlns:p14="http://schemas.microsoft.com/office/powerpoint/2010/main" val="273700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179" y="520262"/>
            <a:ext cx="6973769" cy="369332"/>
          </a:xfrm>
          <a:prstGeom prst="rect">
            <a:avLst/>
          </a:prstGeom>
          <a:noFill/>
        </p:spPr>
        <p:txBody>
          <a:bodyPr wrap="none" rtlCol="0">
            <a:spAutoFit/>
          </a:bodyPr>
          <a:lstStyle/>
          <a:p>
            <a:r>
              <a:rPr lang="en-US" dirty="0" smtClean="0">
                <a:solidFill>
                  <a:schemeClr val="bg1"/>
                </a:solidFill>
              </a:rPr>
              <a:t>Below is a German site which allows user creation and then guest access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442496" y="889594"/>
            <a:ext cx="8485133" cy="4808502"/>
          </a:xfrm>
          <a:prstGeom prst="rect">
            <a:avLst/>
          </a:prstGeom>
        </p:spPr>
      </p:pic>
      <p:sp>
        <p:nvSpPr>
          <p:cNvPr id="4" name="Down Arrow 3"/>
          <p:cNvSpPr/>
          <p:nvPr/>
        </p:nvSpPr>
        <p:spPr>
          <a:xfrm>
            <a:off x="8403020" y="2727435"/>
            <a:ext cx="331076" cy="409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656694" y="4738690"/>
            <a:ext cx="7867650" cy="2657475"/>
          </a:xfrm>
          <a:prstGeom prst="rect">
            <a:avLst/>
          </a:prstGeom>
        </p:spPr>
      </p:pic>
    </p:spTree>
    <p:extLst>
      <p:ext uri="{BB962C8B-B14F-4D97-AF65-F5344CB8AC3E}">
        <p14:creationId xmlns:p14="http://schemas.microsoft.com/office/powerpoint/2010/main" val="111249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7242"/>
            <a:ext cx="10077450" cy="5754788"/>
          </a:xfrm>
          <a:prstGeom prst="rect">
            <a:avLst/>
          </a:prstGeom>
        </p:spPr>
      </p:pic>
      <p:sp>
        <p:nvSpPr>
          <p:cNvPr id="3" name="Left Arrow 2"/>
          <p:cNvSpPr/>
          <p:nvPr/>
        </p:nvSpPr>
        <p:spPr>
          <a:xfrm>
            <a:off x="3099566" y="4461642"/>
            <a:ext cx="1939159" cy="4099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504386" y="4288221"/>
            <a:ext cx="315311" cy="977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2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539587" cy="3702837"/>
          </a:xfrm>
          <a:prstGeom prst="rect">
            <a:avLst/>
          </a:prstGeom>
        </p:spPr>
      </p:pic>
      <p:pic>
        <p:nvPicPr>
          <p:cNvPr id="3" name="Picture 2"/>
          <p:cNvPicPr>
            <a:picLocks noChangeAspect="1"/>
          </p:cNvPicPr>
          <p:nvPr/>
        </p:nvPicPr>
        <p:blipFill>
          <a:blip r:embed="rId3"/>
          <a:stretch>
            <a:fillRect/>
          </a:stretch>
        </p:blipFill>
        <p:spPr>
          <a:xfrm>
            <a:off x="0" y="4128505"/>
            <a:ext cx="10073732" cy="3297053"/>
          </a:xfrm>
          <a:prstGeom prst="rect">
            <a:avLst/>
          </a:prstGeom>
        </p:spPr>
      </p:pic>
    </p:spTree>
    <p:extLst>
      <p:ext uri="{BB962C8B-B14F-4D97-AF65-F5344CB8AC3E}">
        <p14:creationId xmlns:p14="http://schemas.microsoft.com/office/powerpoint/2010/main" val="365594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06216"/>
            <a:ext cx="10181588" cy="6467550"/>
          </a:xfrm>
          <a:prstGeom prst="rect">
            <a:avLst/>
          </a:prstGeom>
        </p:spPr>
      </p:pic>
    </p:spTree>
    <p:extLst>
      <p:ext uri="{BB962C8B-B14F-4D97-AF65-F5344CB8AC3E}">
        <p14:creationId xmlns:p14="http://schemas.microsoft.com/office/powerpoint/2010/main" val="100987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841" y="131827"/>
            <a:ext cx="9153007" cy="7431023"/>
          </a:xfrm>
          <a:prstGeom prst="rect">
            <a:avLst/>
          </a:prstGeom>
        </p:spPr>
      </p:pic>
    </p:spTree>
    <p:extLst>
      <p:ext uri="{BB962C8B-B14F-4D97-AF65-F5344CB8AC3E}">
        <p14:creationId xmlns:p14="http://schemas.microsoft.com/office/powerpoint/2010/main" val="403399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669" y="0"/>
            <a:ext cx="9207062" cy="7545299"/>
          </a:xfrm>
          <a:prstGeom prst="rect">
            <a:avLst/>
          </a:prstGeom>
        </p:spPr>
      </p:pic>
    </p:spTree>
    <p:extLst>
      <p:ext uri="{BB962C8B-B14F-4D97-AF65-F5344CB8AC3E}">
        <p14:creationId xmlns:p14="http://schemas.microsoft.com/office/powerpoint/2010/main" val="37665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6" y="1135117"/>
            <a:ext cx="10072713" cy="5491927"/>
          </a:xfrm>
          <a:prstGeom prst="rect">
            <a:avLst/>
          </a:prstGeom>
        </p:spPr>
      </p:pic>
    </p:spTree>
    <p:extLst>
      <p:ext uri="{BB962C8B-B14F-4D97-AF65-F5344CB8AC3E}">
        <p14:creationId xmlns:p14="http://schemas.microsoft.com/office/powerpoint/2010/main" val="310677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taridLab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1661</Words>
  <Application>Microsoft Office PowerPoint</Application>
  <PresentationFormat>Custom</PresentationFormat>
  <Paragraphs>274</Paragraphs>
  <Slides>114</Slides>
  <Notes>76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114</vt:i4>
      </vt:variant>
    </vt:vector>
  </HeadingPairs>
  <TitlesOfParts>
    <vt:vector size="122" baseType="lpstr">
      <vt:lpstr>Arial Unicode MS</vt:lpstr>
      <vt:lpstr>Arial</vt:lpstr>
      <vt:lpstr>Bitstream Vera Sans Mono</vt:lpstr>
      <vt:lpstr>Calibri</vt:lpstr>
      <vt:lpstr>StarSymbol</vt:lpstr>
      <vt:lpstr>Tahoma</vt:lpstr>
      <vt:lpstr>Times New Roman</vt:lpstr>
      <vt:lpstr>StaridLabs</vt:lpstr>
      <vt:lpstr>Google Hacking</vt:lpstr>
      <vt:lpstr>#s</vt:lpstr>
      <vt:lpstr>Getting Google To Scan For You</vt:lpstr>
      <vt:lpstr>#s</vt:lpstr>
      <vt:lpstr>Common Functions</vt:lpstr>
      <vt:lpstr>Examples from 2013</vt:lpstr>
      <vt:lpstr>A Word of Caution</vt:lpstr>
      <vt:lpstr>A Word of Caution</vt:lpstr>
      <vt:lpstr>Rigging a Sweepstakes</vt:lpstr>
      <vt:lpstr>Rigging a Sweepstakes</vt:lpstr>
      <vt:lpstr>Rigging a Sweepstakes</vt:lpstr>
      <vt:lpstr>Rigging a Sweepstakes</vt:lpstr>
      <vt:lpstr>Something Sinister</vt:lpstr>
      <vt:lpstr>Something Sinister</vt:lpstr>
      <vt:lpstr>Something Sinister</vt:lpstr>
      <vt:lpstr>PowerPoint Presentation</vt:lpstr>
      <vt:lpstr>Kindle</vt:lpstr>
      <vt:lpstr>Amazon Wisper</vt:lpstr>
      <vt:lpstr>Amazon Wispernet</vt:lpstr>
      <vt:lpstr>PowerPoint Presentation</vt:lpstr>
      <vt:lpstr>S/NOFORN</vt:lpstr>
      <vt:lpstr>Disclaimer</vt:lpstr>
      <vt:lpstr>City Govt – Rib Cookoff</vt:lpstr>
      <vt:lpstr>City Gov – Employee Census</vt:lpstr>
      <vt:lpstr>The Census</vt:lpstr>
      <vt:lpstr>State Auditors – CC#</vt:lpstr>
      <vt:lpstr>State Gov't – HIPAA Viloation</vt:lpstr>
      <vt:lpstr>Think of the Children... Over 1000 Children...</vt:lpstr>
      <vt:lpstr>The above slides were unrelated</vt:lpstr>
      <vt:lpstr>Research Labs</vt:lpstr>
      <vt:lpstr>CERN</vt:lpstr>
      <vt:lpstr>Nat'l Lab Directory Traversal</vt:lpstr>
      <vt:lpstr>FNAL Fail</vt:lpstr>
      <vt:lpstr>PowerPoint Presentation</vt:lpstr>
      <vt:lpstr>Linux Logs</vt:lpstr>
      <vt:lpstr>I said the worst right?</vt:lpstr>
      <vt:lpstr>The Military</vt:lpstr>
      <vt:lpstr>GPS From an Carrier</vt:lpstr>
      <vt:lpstr>DARPA Conference</vt:lpstr>
      <vt:lpstr>DARPA Conference Detail</vt:lpstr>
      <vt:lpstr>FOIA Request List</vt:lpstr>
      <vt:lpstr>Are you Human?</vt:lpstr>
      <vt:lpstr>Fly me to the moon...</vt:lpstr>
      <vt:lpstr>Military Plane Crashes Including UAV</vt:lpstr>
      <vt:lpstr>We lost your picture...</vt:lpstr>
      <vt:lpstr>Known Terrorist DB</vt:lpstr>
      <vt:lpstr>Military Jobsite  internal Code</vt:lpstr>
      <vt:lpstr>Databases in Google</vt:lpstr>
      <vt:lpstr>PowerPoint Presentation</vt:lpstr>
      <vt:lpstr>Taliban Suspect List anyone? </vt:lpstr>
      <vt:lpstr>PowerPoint Presentation</vt:lpstr>
      <vt:lpstr>NASA SQL Files</vt:lpstr>
      <vt:lpstr>Voicemail</vt:lpstr>
      <vt:lpstr>PowerPoint Presentation</vt:lpstr>
      <vt:lpstr>PowerPoint Presentation</vt:lpstr>
      <vt:lpstr>PowerPoint Presentation</vt:lpstr>
      <vt:lpstr>Snoop onto them... As they snoop onto us!</vt:lpstr>
      <vt:lpstr>PowerPoint Presentation</vt:lpstr>
      <vt:lpstr>PowerPoint Presentation</vt:lpstr>
      <vt:lpstr>PowerPoint Presentation</vt:lpstr>
      <vt:lpstr>2100 Employee Records</vt:lpstr>
      <vt:lpstr>Physical Security Data</vt:lpstr>
      <vt:lpstr>Contractor Door Card Pass</vt:lpstr>
      <vt:lpstr>RDP File to directly login To a BANK</vt:lpstr>
      <vt:lpstr>Canadian Finance Group Trash Files</vt:lpstr>
      <vt:lpstr>Canadian Finance Group's Logs</vt:lpstr>
      <vt:lpstr>HIPAA Who?</vt:lpstr>
      <vt:lpstr>PowerPoint Presentation</vt:lpstr>
      <vt:lpstr>Nursing Home</vt:lpstr>
      <vt:lpstr>Nursing 2</vt:lpstr>
      <vt:lpstr>More RDP</vt:lpstr>
      <vt:lpstr>HR Database</vt:lpstr>
      <vt:lpstr>Wordpress - OpenInviter</vt:lpstr>
      <vt:lpstr>Stupidest....</vt:lpstr>
      <vt:lpstr>PowerPoint Presentation</vt:lpstr>
      <vt:lpstr>2015 Updated Content</vt:lpstr>
      <vt:lpstr> </vt:lpstr>
      <vt:lpstr>Access to Source Code allows attackers to create exploits much faster. Subversion (SVN) repositories may also leak passwords and other sensitive information by mistake.</vt:lpstr>
      <vt:lpstr>SolarWinds Database Logs</vt:lpstr>
      <vt:lpstr>PowerPoint Presentation</vt:lpstr>
      <vt:lpstr>PowerPoint Presentation</vt:lpstr>
      <vt:lpstr>Switching to Gov’t sites since .mil doesn’t have nearly as much as it used to. That likely means its being monitored more as well and I don’t want to get arrested…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StaridLabs</dc:title>
  <dc:creator>iceman</dc:creator>
  <cp:lastModifiedBy>Tim Jensen</cp:lastModifiedBy>
  <cp:revision>54</cp:revision>
  <dcterms:created xsi:type="dcterms:W3CDTF">2013-09-10T22:09:21Z</dcterms:created>
  <dcterms:modified xsi:type="dcterms:W3CDTF">2016-03-15T19:00:14Z</dcterms:modified>
</cp:coreProperties>
</file>