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notesMasterIdLst>
    <p:notesMasterId r:id="rId21"/>
  </p:notesMasterIdLst>
  <p:handoutMasterIdLst>
    <p:handoutMasterId r:id="rId22"/>
  </p:handoutMasterIdLst>
  <p:sldIdLst>
    <p:sldId id="300" r:id="rId2"/>
    <p:sldId id="340" r:id="rId3"/>
    <p:sldId id="341" r:id="rId4"/>
    <p:sldId id="324" r:id="rId5"/>
    <p:sldId id="337" r:id="rId6"/>
    <p:sldId id="339" r:id="rId7"/>
    <p:sldId id="322" r:id="rId8"/>
    <p:sldId id="334" r:id="rId9"/>
    <p:sldId id="338" r:id="rId10"/>
    <p:sldId id="323" r:id="rId11"/>
    <p:sldId id="333" r:id="rId12"/>
    <p:sldId id="326" r:id="rId13"/>
    <p:sldId id="331" r:id="rId14"/>
    <p:sldId id="328" r:id="rId15"/>
    <p:sldId id="329" r:id="rId16"/>
    <p:sldId id="335" r:id="rId17"/>
    <p:sldId id="342" r:id="rId18"/>
    <p:sldId id="330" r:id="rId19"/>
    <p:sldId id="319" r:id="rId20"/>
  </p:sldIdLst>
  <p:sldSz cx="9144000" cy="6858000" type="screen4x3"/>
  <p:notesSz cx="9296400" cy="7010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A4CC4EA-4EC1-4A1F-B689-AE04DF097055}">
          <p14:sldIdLst>
            <p14:sldId id="300"/>
            <p14:sldId id="340"/>
            <p14:sldId id="341"/>
            <p14:sldId id="324"/>
            <p14:sldId id="337"/>
            <p14:sldId id="339"/>
            <p14:sldId id="322"/>
            <p14:sldId id="334"/>
            <p14:sldId id="338"/>
            <p14:sldId id="323"/>
          </p14:sldIdLst>
        </p14:section>
        <p14:section name="Untitled Section" id="{0B626EBC-BA0A-4737-8D1F-00CC0391F0D9}">
          <p14:sldIdLst>
            <p14:sldId id="333"/>
            <p14:sldId id="326"/>
            <p14:sldId id="331"/>
            <p14:sldId id="328"/>
            <p14:sldId id="329"/>
            <p14:sldId id="335"/>
            <p14:sldId id="342"/>
            <p14:sldId id="330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43"/>
    <a:srgbClr val="FFFF99"/>
    <a:srgbClr val="E2F96F"/>
    <a:srgbClr val="74913B"/>
    <a:srgbClr val="C3D48C"/>
    <a:srgbClr val="B1C76B"/>
    <a:srgbClr val="FFCF01"/>
    <a:srgbClr val="A3BD51"/>
    <a:srgbClr val="001409"/>
    <a:srgbClr val="FAA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>
        <p:scale>
          <a:sx n="150" d="100"/>
          <a:sy n="150" d="100"/>
        </p:scale>
        <p:origin x="456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z, Annette" userId="100300009FA9FBA8@LIVE.COM" providerId="AD" clId="Web-{C3898032-77AA-40E3-A65E-F2308C41E40A}"/>
    <pc:docChg chg="modSld">
      <pc:chgData name="Ruiz, Annette" userId="100300009FA9FBA8@LIVE.COM" providerId="AD" clId="Web-{C3898032-77AA-40E3-A65E-F2308C41E40A}" dt="2018-01-17T20:37:54.309" v="3"/>
      <pc:docMkLst>
        <pc:docMk/>
      </pc:docMkLst>
      <pc:sldChg chg="modSp">
        <pc:chgData name="Ruiz, Annette" userId="100300009FA9FBA8@LIVE.COM" providerId="AD" clId="Web-{C3898032-77AA-40E3-A65E-F2308C41E40A}" dt="2018-01-17T20:37:54.309" v="3"/>
        <pc:sldMkLst>
          <pc:docMk/>
          <pc:sldMk cId="2871542880" sldId="301"/>
        </pc:sldMkLst>
        <pc:spChg chg="mod">
          <ac:chgData name="Ruiz, Annette" userId="100300009FA9FBA8@LIVE.COM" providerId="AD" clId="Web-{C3898032-77AA-40E3-A65E-F2308C41E40A}" dt="2018-01-17T20:37:54.309" v="3"/>
          <ac:spMkLst>
            <pc:docMk/>
            <pc:sldMk cId="2871542880" sldId="30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9" y="1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62C20F4-0BC6-4AD7-AA00-CF1A1D926321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658443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9" y="6658443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4C2FFFF-44FD-42C1-ABE1-4626CD75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7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r">
              <a:defRPr sz="1200"/>
            </a:lvl1pPr>
          </a:lstStyle>
          <a:p>
            <a:fld id="{E47412CC-2AE5-474E-8830-1562CA43BC41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5" rIns="93168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168" tIns="46585" rIns="93168" bIns="465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6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6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r">
              <a:defRPr sz="1200"/>
            </a:lvl1pPr>
          </a:lstStyle>
          <a:p>
            <a:fld id="{C0844909-5650-46AA-BFB1-48CDF7C90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2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44909-5650-46AA-BFB1-48CDF7C9083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9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75938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8E3AE-0742-9F48-B67D-AF6BBB5DD93C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0DC0F-CA37-8B4B-9614-6754108E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56B30-DD1A-414B-BF4F-F98FEDC524A0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27770-A543-0248-864D-1066C895BE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6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A2601-7FD5-6A4F-A49E-A46CEB55E3C0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F8CB7-E356-2E47-9236-3A07EB1D6D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-76200" y="-152400"/>
            <a:ext cx="9372600" cy="7162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3801-2747-479D-BB84-62E9C8A67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03929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04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_arrow_red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5400" y="-2667000"/>
            <a:ext cx="3738908" cy="85344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81200" y="1752600"/>
            <a:ext cx="5518203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887512" y="3886200"/>
            <a:ext cx="657068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NDSU FORWARD_Rtype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6" y="6206292"/>
            <a:ext cx="8128000" cy="518160"/>
          </a:xfrm>
          <a:prstGeom prst="rect">
            <a:avLst/>
          </a:prstGeom>
        </p:spPr>
      </p:pic>
      <p:pic>
        <p:nvPicPr>
          <p:cNvPr id="8" name="Picture 7" descr="F_purple.w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382" y="291755"/>
            <a:ext cx="1831618" cy="146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342900">
              <a:buFont typeface="Arial" panose="020B0604020202020204" pitchFamily="34" charset="0"/>
              <a:buChar char="−"/>
              <a:defRPr/>
            </a:lvl2pPr>
            <a:lvl3pPr marL="857250" indent="-171450">
              <a:buFont typeface="Arial" panose="020B0604020202020204" pitchFamily="34" charset="0"/>
              <a:buChar char="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63029-B9C8-6645-8DFE-B9101264DDEA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817FE-FADC-DD43-B305-F0AD66032B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FBB282-3507-EF45-92F6-C260C190250D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4FB3D-74D4-2D41-8CAD-A66577C467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8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8523E-9C4E-634D-84D5-05AF431ADC04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940CD-94FF-3A45-B07F-7BBE0A431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7B670-8D6D-8240-AF48-50F8B9B86FB0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90F9B-118B-3A44-9FBB-6525D0E9C2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rgbClr val="00564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23FED-E7F0-374A-8945-498088DB323B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AD3B8-17B2-5140-99FC-BBB7B5DC9F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4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894A-A85E-5A45-9059-F525828AAFBC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FB420-7864-4749-AE65-8B8EC645F7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CF4E6-576B-2143-A417-8561E038C444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E21D5-6CE2-834A-BAFE-C9D34525BE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2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63572-D47A-B948-9532-A9EBA5A0FDD0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3AA59-61F4-BF42-8D4B-678D2BC86E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7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D5CA51-7C9E-2B4A-B1B4-F269E8CCC834}" type="datetime1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D5E307-B1CA-E040-9297-9C23FCD0F8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727" r:id="rId13"/>
    <p:sldLayoutId id="2147483728" r:id="rId1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643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dsu.edu/digitalmeasures/" TargetMode="External"/><Relationship Id="rId2" Type="http://schemas.openxmlformats.org/officeDocument/2006/relationships/hyperlink" Target="https://www.digitalmeasures.com/login/ndsu/facult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hyperlink" Target="https://www.ndsu.edu/digitalmeasures/using_digital_measures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measures.com/activity-insight/docs/directdataimports/" TargetMode="External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dsu.edu/fileadmin/digitalmeasures/DM_Revisions_Made__Screens___Reports_/Screen_Revision-Scheduled_Teaching-SROIs.pdf" TargetMode="External"/><Relationship Id="rId2" Type="http://schemas.openxmlformats.org/officeDocument/2006/relationships/hyperlink" Target="https://www.ndsu.edu/fileadmin/digitalmeasures/DM_Revisions_Made__Screens___Reports_/Screen_Revision-Academic_Advising-DSA-fields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nette.ruiz@nd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measures.com/activity-insight/docs/reporting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78" y="795130"/>
            <a:ext cx="7772400" cy="1992524"/>
          </a:xfrm>
        </p:spPr>
        <p:txBody>
          <a:bodyPr/>
          <a:lstStyle/>
          <a:p>
            <a:r>
              <a:rPr lang="en-US"/>
              <a:t> </a:t>
            </a:r>
            <a:r>
              <a:rPr lang="en-US" sz="4000" b="1">
                <a:solidFill>
                  <a:srgbClr val="005643"/>
                </a:solidFill>
              </a:rPr>
              <a:t>Digital Measures</a:t>
            </a:r>
            <a:br>
              <a:rPr lang="en-US" sz="4000" b="1">
                <a:solidFill>
                  <a:srgbClr val="005643"/>
                </a:solidFill>
              </a:rPr>
            </a:br>
            <a:r>
              <a:rPr lang="en-US" sz="3200" b="1">
                <a:solidFill>
                  <a:srgbClr val="005643"/>
                </a:solidFill>
              </a:rPr>
              <a:t>Web-based Activity Reporting System </a:t>
            </a:r>
            <a:br>
              <a:rPr lang="en-US" sz="3200" b="1">
                <a:solidFill>
                  <a:srgbClr val="005643"/>
                </a:solidFill>
              </a:rPr>
            </a:br>
            <a:r>
              <a:rPr lang="en-US" sz="3200" b="1"/>
              <a:t>Help </a:t>
            </a:r>
            <a:r>
              <a:rPr lang="en-US" sz="3200" b="1">
                <a:solidFill>
                  <a:srgbClr val="005643"/>
                </a:solidFill>
              </a:rPr>
              <a:t>Session</a:t>
            </a:r>
            <a:endParaRPr lang="en-US" sz="3200">
              <a:solidFill>
                <a:srgbClr val="005643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17871" y="3274671"/>
            <a:ext cx="6858000" cy="1655762"/>
          </a:xfrm>
        </p:spPr>
        <p:txBody>
          <a:bodyPr>
            <a:normAutofit fontScale="7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>
                <a:solidFill>
                  <a:srgbClr val="005643"/>
                </a:solidFill>
              </a:rPr>
              <a:t>About Digital Measures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Data Upload (teaching, advising, SROIs)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Unlink Records Entered by Another Faculty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Import Data (Google Scholar, PubMed)</a:t>
            </a: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Creating Reports (Vita, Annual Report, PTE Portfolio)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9823" y="4943093"/>
            <a:ext cx="83643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005643"/>
                </a:solidFill>
                <a:cs typeface="Times New Roman" pitchFamily="18" charset="0"/>
              </a:rPr>
              <a:t>Login: </a:t>
            </a:r>
            <a:r>
              <a:rPr lang="en-US" sz="2800" u="sng">
                <a:hlinkClick r:id="rId2"/>
              </a:rPr>
              <a:t>https://www.digitalmeasures.com/login/ndsu/faculty</a:t>
            </a:r>
            <a:endParaRPr lang="en-US" sz="2800" u="sng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>
                <a:hlinkClick r:id="rId3"/>
              </a:rPr>
              <a:t>https://www.ndsu.edu/digitalmeasures/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064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0"/>
            <a:ext cx="7886700" cy="1325563"/>
          </a:xfrm>
        </p:spPr>
        <p:txBody>
          <a:bodyPr/>
          <a:lstStyle/>
          <a:p>
            <a:r>
              <a:rPr lang="en-US" b="1" dirty="0" smtClean="0"/>
              <a:t>DIGITAL MEASURES: </a:t>
            </a:r>
            <a:br>
              <a:rPr lang="en-US" b="1" dirty="0" smtClean="0"/>
            </a:br>
            <a:r>
              <a:rPr lang="en-US" b="1" dirty="0" smtClean="0"/>
              <a:t>DATA UPDATE SCHEDULE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335" y="1325563"/>
            <a:ext cx="6139327" cy="480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b="1" dirty="0" smtClean="0"/>
              <a:t>TIPS AND KEY NOTES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152" y="1325563"/>
            <a:ext cx="8119696" cy="511040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ACTIVITIES NEED </a:t>
            </a:r>
            <a:r>
              <a:rPr lang="en-US" b="1" dirty="0" smtClean="0"/>
              <a:t>DATES: </a:t>
            </a:r>
            <a:r>
              <a:rPr lang="en-US" dirty="0" smtClean="0"/>
              <a:t>Enter </a:t>
            </a:r>
            <a:r>
              <a:rPr lang="en-US" dirty="0"/>
              <a:t>at </a:t>
            </a:r>
            <a:r>
              <a:rPr lang="en-US" u="sng" dirty="0"/>
              <a:t>least one year </a:t>
            </a:r>
            <a:r>
              <a:rPr lang="en-US" dirty="0"/>
              <a:t>for each activity. Otherwise, activities will not save and will not print in the </a:t>
            </a:r>
            <a:r>
              <a:rPr lang="en-US" dirty="0" smtClean="0"/>
              <a:t>reports</a:t>
            </a:r>
          </a:p>
          <a:p>
            <a:pPr lvl="1"/>
            <a:endParaRPr lang="en-US" dirty="0"/>
          </a:p>
          <a:p>
            <a:r>
              <a:rPr lang="en-US" b="1" dirty="0" smtClean="0"/>
              <a:t>INDICATE PUBLICATION STATUS </a:t>
            </a:r>
            <a:r>
              <a:rPr lang="en-US" sz="1600" b="1" dirty="0" smtClean="0"/>
              <a:t>: </a:t>
            </a:r>
            <a:r>
              <a:rPr lang="en-US" dirty="0" smtClean="0"/>
              <a:t>Publications need “</a:t>
            </a:r>
            <a:r>
              <a:rPr lang="en-US" b="1" dirty="0" smtClean="0"/>
              <a:t>Current Status</a:t>
            </a:r>
            <a:r>
              <a:rPr lang="en-US" dirty="0" smtClean="0"/>
              <a:t>”</a:t>
            </a:r>
            <a:r>
              <a:rPr lang="en-US" b="1" dirty="0"/>
              <a:t> </a:t>
            </a:r>
            <a:r>
              <a:rPr lang="en-US" i="1" dirty="0"/>
              <a:t>(e.g., accepted, published)</a:t>
            </a:r>
            <a:r>
              <a:rPr lang="en-US" i="1" dirty="0" smtClean="0"/>
              <a:t> </a:t>
            </a:r>
            <a:r>
              <a:rPr lang="en-US" dirty="0" smtClean="0"/>
              <a:t>indicated, otherwise the report does not include these records</a:t>
            </a:r>
          </a:p>
          <a:p>
            <a:pPr marL="342900" lvl="1" indent="0">
              <a:buNone/>
            </a:pPr>
            <a:endParaRPr lang="en-US" b="1" dirty="0"/>
          </a:p>
          <a:p>
            <a:r>
              <a:rPr lang="en-US" b="1" dirty="0" smtClean="0"/>
              <a:t>ADD ANOTHER CONTRIBUTOR : </a:t>
            </a:r>
            <a:r>
              <a:rPr lang="en-US" dirty="0" smtClean="0"/>
              <a:t>The </a:t>
            </a:r>
            <a:r>
              <a:rPr lang="en-US" dirty="0"/>
              <a:t>first to create a record is the record owner and his or her last name </a:t>
            </a:r>
            <a:r>
              <a:rPr lang="en-US" dirty="0" smtClean="0"/>
              <a:t>will appear in </a:t>
            </a:r>
            <a:r>
              <a:rPr lang="en-US" dirty="0"/>
              <a:t>the far left drop-down list </a:t>
            </a:r>
            <a:r>
              <a:rPr lang="en-US" dirty="0" smtClean="0"/>
              <a:t>“</a:t>
            </a:r>
            <a:r>
              <a:rPr lang="en-US" b="1" dirty="0" smtClean="0"/>
              <a:t>People </a:t>
            </a:r>
            <a:r>
              <a:rPr lang="en-US" b="1" dirty="0"/>
              <a:t>at North </a:t>
            </a:r>
            <a:r>
              <a:rPr lang="en-US" b="1" dirty="0" smtClean="0"/>
              <a:t>Dakota </a:t>
            </a:r>
            <a:r>
              <a:rPr lang="en-US" b="1" dirty="0"/>
              <a:t>State </a:t>
            </a:r>
            <a:r>
              <a:rPr lang="en-US" b="1" dirty="0" smtClean="0"/>
              <a:t>University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ADD NDSU CONTRIBUTOR: </a:t>
            </a:r>
            <a:r>
              <a:rPr lang="en-US" dirty="0" smtClean="0"/>
              <a:t>select </a:t>
            </a:r>
            <a:r>
              <a:rPr lang="en-US" dirty="0"/>
              <a:t>his or her last name in the far left drop-down list </a:t>
            </a:r>
            <a:r>
              <a:rPr lang="en-US" dirty="0" smtClean="0"/>
              <a:t>“</a:t>
            </a:r>
            <a:r>
              <a:rPr lang="en-US" b="1" dirty="0" smtClean="0"/>
              <a:t>People </a:t>
            </a:r>
            <a:r>
              <a:rPr lang="en-US" b="1" dirty="0"/>
              <a:t>at North Dakota State </a:t>
            </a:r>
            <a:r>
              <a:rPr lang="en-US" b="1" dirty="0" smtClean="0"/>
              <a:t>University”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ADD NON-NDSU CONTRIBUTOR: </a:t>
            </a:r>
            <a:r>
              <a:rPr lang="en-US" dirty="0" smtClean="0"/>
              <a:t>type </a:t>
            </a:r>
            <a:r>
              <a:rPr lang="en-US" dirty="0"/>
              <a:t>their name in the </a:t>
            </a:r>
            <a:r>
              <a:rPr lang="en-US" dirty="0" smtClean="0"/>
              <a:t>fields, </a:t>
            </a:r>
            <a:r>
              <a:rPr lang="en-US" b="1" dirty="0"/>
              <a:t>“First Name, M., Last Name”.</a:t>
            </a:r>
            <a:r>
              <a:rPr lang="en-US" dirty="0"/>
              <a:t> </a:t>
            </a:r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28700"/>
          </a:xfrm>
        </p:spPr>
        <p:txBody>
          <a:bodyPr/>
          <a:lstStyle/>
          <a:p>
            <a:r>
              <a:rPr lang="en-US" b="1" dirty="0" smtClean="0"/>
              <a:t>RE-ORDER CONTRIBUTORS LIST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6662" y="1389551"/>
            <a:ext cx="5431829" cy="4351338"/>
          </a:xfrm>
        </p:spPr>
        <p:txBody>
          <a:bodyPr/>
          <a:lstStyle/>
          <a:p>
            <a:pPr marL="0">
              <a:buNone/>
            </a:pPr>
            <a:r>
              <a:rPr lang="en-US" b="1" dirty="0"/>
              <a:t>NOTE: </a:t>
            </a:r>
            <a:r>
              <a:rPr lang="en-US" dirty="0"/>
              <a:t>Use the arrows to re-order contributors in a list. You would do the same in any kind of record where you see this feature. 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NOTE: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The first to create a record is the record owner and his or her last name in the far left drop-down list "</a:t>
            </a:r>
            <a:r>
              <a:rPr lang="en-US" b="1" dirty="0"/>
              <a:t>People at North </a:t>
            </a:r>
            <a:r>
              <a:rPr lang="en-US" b="1" dirty="0" smtClean="0"/>
              <a:t>Dakota </a:t>
            </a:r>
            <a:r>
              <a:rPr lang="en-US" b="1" dirty="0"/>
              <a:t>State University</a:t>
            </a:r>
            <a:r>
              <a:rPr lang="en-US" dirty="0"/>
              <a:t>"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2290518"/>
            <a:ext cx="3325308" cy="254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0"/>
            <a:ext cx="7886700" cy="1325563"/>
          </a:xfrm>
        </p:spPr>
        <p:txBody>
          <a:bodyPr/>
          <a:lstStyle/>
          <a:p>
            <a:r>
              <a:rPr lang="en-US" b="1" dirty="0" smtClean="0"/>
              <a:t>REMOVE TAGGED RECORD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86861" y="1415451"/>
            <a:ext cx="86164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NOTE: You CAN remove or edit records linked to your account,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 spite of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the lock icon. </a:t>
            </a:r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/>
              <a:t>SCENARIO EXAMPLE: </a:t>
            </a:r>
            <a:endParaRPr lang="en-US" b="1" dirty="0" smtClean="0"/>
          </a:p>
          <a:p>
            <a:r>
              <a:rPr lang="en-US" b="1" dirty="0" smtClean="0"/>
              <a:t>Faculty </a:t>
            </a:r>
            <a:r>
              <a:rPr lang="en-US" b="1" dirty="0"/>
              <a:t>member A </a:t>
            </a:r>
            <a:r>
              <a:rPr lang="en-US" dirty="0"/>
              <a:t>creates a record and tags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/>
              <a:t>faculty </a:t>
            </a:r>
            <a:r>
              <a:rPr lang="en-US" b="1" dirty="0"/>
              <a:t>member B</a:t>
            </a:r>
            <a:r>
              <a:rPr lang="en-US" dirty="0"/>
              <a:t>, but </a:t>
            </a:r>
            <a:r>
              <a:rPr lang="en-US" b="1" dirty="0"/>
              <a:t>faculty member B </a:t>
            </a:r>
            <a:r>
              <a:rPr lang="en-US" dirty="0"/>
              <a:t>already created the record in their account, so now there is a duplicate.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Faculty </a:t>
            </a:r>
            <a:r>
              <a:rPr lang="en-US" b="1" dirty="0"/>
              <a:t>member B</a:t>
            </a:r>
            <a:r>
              <a:rPr lang="en-US" dirty="0"/>
              <a:t> logs into their account and notices they have a duplicate. 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See step-by-step instructions: </a:t>
            </a:r>
          </a:p>
          <a:p>
            <a:r>
              <a:rPr lang="en-US" dirty="0">
                <a:hlinkClick r:id="rId2"/>
              </a:rPr>
              <a:t>https://www.ndsu.edu/digitalmeasures/using_digital_measures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885" y="3717215"/>
            <a:ext cx="5644662" cy="152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68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IMPORT CITATIONS FROM OTHER SYSTEMS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77081"/>
            <a:ext cx="9073662" cy="4123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TWO WAYS TO IMPORT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b="1" dirty="0" smtClean="0"/>
              <a:t>BIBTEX FILES: </a:t>
            </a:r>
          </a:p>
          <a:p>
            <a:pPr marL="685800" lvl="2" indent="0">
              <a:buNone/>
            </a:pPr>
            <a:r>
              <a:rPr lang="en-US" sz="2000" dirty="0" smtClean="0"/>
              <a:t>EndNote, Google Scholar, </a:t>
            </a:r>
            <a:r>
              <a:rPr lang="en-US" sz="2000" dirty="0" err="1" smtClean="0"/>
              <a:t>RefWorks</a:t>
            </a:r>
            <a:r>
              <a:rPr lang="en-US" sz="2000" dirty="0" smtClean="0"/>
              <a:t>... and more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b="1" dirty="0" smtClean="0"/>
              <a:t>DIRECT IMPORT: </a:t>
            </a:r>
            <a:r>
              <a:rPr lang="en-US" sz="2000" dirty="0" smtClean="0"/>
              <a:t>from </a:t>
            </a:r>
            <a:r>
              <a:rPr lang="en-US" sz="2000" dirty="0" err="1" smtClean="0"/>
              <a:t>Crossref</a:t>
            </a:r>
            <a:r>
              <a:rPr lang="en-US" sz="2000" dirty="0" smtClean="0"/>
              <a:t>, PubMed, Scopus, Web of Science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" t="2471" r="19094" b="2517"/>
          <a:stretch/>
        </p:blipFill>
        <p:spPr>
          <a:xfrm>
            <a:off x="1235521" y="2769577"/>
            <a:ext cx="6672957" cy="30421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6184" y="5974349"/>
            <a:ext cx="9144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details on this feature visit: </a:t>
            </a:r>
            <a:r>
              <a:rPr lang="en-US" sz="1400" dirty="0">
                <a:hlinkClick r:id="rId3"/>
              </a:rPr>
              <a:t>https://www.digitalmeasures.com/activity-insight/docs/directdataimports/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85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98" y="0"/>
            <a:ext cx="7644912" cy="714743"/>
          </a:xfrm>
        </p:spPr>
        <p:txBody>
          <a:bodyPr>
            <a:normAutofit/>
          </a:bodyPr>
          <a:lstStyle/>
          <a:p>
            <a:r>
              <a:rPr lang="en-US" b="1" dirty="0" smtClean="0"/>
              <a:t>RECENTLY DELIVERED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446" y="870438"/>
            <a:ext cx="8110904" cy="5389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Revised Academic Advising Screen.</a:t>
            </a:r>
          </a:p>
          <a:p>
            <a:pPr lvl="1"/>
            <a:r>
              <a:rPr lang="en-US" u="sng" dirty="0" smtClean="0">
                <a:hlinkClick r:id="rId2"/>
              </a:rPr>
              <a:t>Has been updated so </a:t>
            </a:r>
            <a:r>
              <a:rPr lang="en-US" u="sng" dirty="0" smtClean="0"/>
              <a:t>faculty can adjust the number of undergraduate/graduate advisees </a:t>
            </a:r>
            <a:endParaRPr lang="en-US" u="sng" dirty="0"/>
          </a:p>
          <a:p>
            <a:pPr lvl="1"/>
            <a:r>
              <a:rPr lang="en-US" dirty="0" smtClean="0"/>
              <a:t>Updated so faculty can </a:t>
            </a:r>
            <a:r>
              <a:rPr lang="en-US" u="sng" dirty="0" smtClean="0">
                <a:hlinkClick r:id="rId3"/>
              </a:rPr>
              <a:t>upload </a:t>
            </a:r>
            <a:r>
              <a:rPr lang="en-US" u="sng" dirty="0">
                <a:hlinkClick r:id="rId3"/>
              </a:rPr>
              <a:t>multiple SROI </a:t>
            </a:r>
            <a:r>
              <a:rPr lang="en-US" u="sng" dirty="0" smtClean="0">
                <a:hlinkClick r:id="rId3"/>
              </a:rPr>
              <a:t>files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Revised </a:t>
            </a:r>
            <a:r>
              <a:rPr lang="en-US" b="1" dirty="0" smtClean="0"/>
              <a:t>Scheduled Teaching; Contracts Fellowships Grants and Sponsored Research Screen.</a:t>
            </a:r>
          </a:p>
          <a:p>
            <a:pPr lvl="1"/>
            <a:r>
              <a:rPr lang="en-US" dirty="0" smtClean="0"/>
              <a:t>Enabled </a:t>
            </a:r>
            <a:r>
              <a:rPr lang="en-US" dirty="0"/>
              <a:t>faculty to upload multiple </a:t>
            </a:r>
            <a:r>
              <a:rPr lang="en-US" dirty="0" smtClean="0"/>
              <a:t>files</a:t>
            </a:r>
            <a:br>
              <a:rPr lang="en-US" dirty="0" smtClean="0"/>
            </a:b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US" b="1" dirty="0"/>
              <a:t>Scheduled </a:t>
            </a:r>
            <a:r>
              <a:rPr lang="en-US" b="1" dirty="0" smtClean="0"/>
              <a:t>Teaching &amp; Academic Advising </a:t>
            </a:r>
            <a:r>
              <a:rPr lang="en-US" b="1" dirty="0"/>
              <a:t>at </a:t>
            </a:r>
            <a:r>
              <a:rPr lang="en-US" b="1" u="sng" dirty="0"/>
              <a:t>Other Institutions</a:t>
            </a:r>
            <a:endParaRPr lang="en-US" u="sn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8" y="1861893"/>
            <a:ext cx="4116389" cy="3036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346" y="1897539"/>
            <a:ext cx="4518223" cy="29650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2591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88" y="0"/>
            <a:ext cx="7886700" cy="1325563"/>
          </a:xfrm>
        </p:spPr>
        <p:txBody>
          <a:bodyPr/>
          <a:lstStyle/>
          <a:p>
            <a:r>
              <a:rPr lang="en-US" b="1" dirty="0" smtClean="0"/>
              <a:t>Teaching Innovation &amp; Curriculum Development</a:t>
            </a:r>
            <a:endParaRPr lang="en-US" b="1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80" y="1783893"/>
            <a:ext cx="6554115" cy="3924848"/>
          </a:xfrm>
        </p:spPr>
      </p:pic>
    </p:spTree>
    <p:extLst>
      <p:ext uri="{BB962C8B-B14F-4D97-AF65-F5344CB8AC3E}">
        <p14:creationId xmlns:p14="http://schemas.microsoft.com/office/powerpoint/2010/main" val="2017873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113"/>
            <a:ext cx="9154821" cy="421180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l"/>
            <a:r>
              <a:rPr lang="en-US" b="1" dirty="0"/>
              <a:t>COMING MID 2018</a:t>
            </a:r>
            <a:br>
              <a:rPr lang="en-US" b="1" dirty="0"/>
            </a:br>
            <a:r>
              <a:rPr lang="en-US" sz="2700" dirty="0"/>
              <a:t>Notifications that tell a user when a collaborator adds a record and links them to it, and that give the user the option to accept or reject the record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50631"/>
          </a:xfrm>
        </p:spPr>
        <p:txBody>
          <a:bodyPr/>
          <a:lstStyle/>
          <a:p>
            <a:r>
              <a:rPr lang="en-US" sz="3600" b="1" dirty="0" smtClean="0"/>
              <a:t>CONTACTS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39860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Canan </a:t>
            </a: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Bilen-Green, Office of th</a:t>
            </a:r>
            <a:r>
              <a:rPr lang="en-US" sz="2000" b="1" dirty="0">
                <a:cs typeface="Times New Roman" pitchFamily="18" charset="0"/>
              </a:rPr>
              <a:t>e Provost </a:t>
            </a:r>
            <a:r>
              <a:rPr lang="en-US" sz="2000" b="1" dirty="0" smtClean="0">
                <a:cs typeface="Times New Roman" pitchFamily="18" charset="0"/>
              </a:rPr>
              <a:t/>
            </a:r>
            <a:br>
              <a:rPr lang="en-US" sz="2000" b="1" dirty="0" smtClean="0">
                <a:cs typeface="Times New Roman" pitchFamily="18" charset="0"/>
              </a:rPr>
            </a:b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Emily Berg, Institutional Research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</a:b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Annette Ruiz, </a:t>
            </a:r>
            <a:r>
              <a:rPr lang="en-US" sz="2000" b="1" dirty="0">
                <a:cs typeface="Times New Roman" pitchFamily="18" charset="0"/>
              </a:rPr>
              <a:t>Office of the Provost </a:t>
            </a:r>
            <a:r>
              <a:rPr lang="en-US" sz="2000" b="1" dirty="0" smtClean="0">
                <a:cs typeface="Times New Roman" pitchFamily="18" charset="0"/>
              </a:rPr>
              <a:t/>
            </a:r>
            <a:br>
              <a:rPr lang="en-US" sz="2000" b="1" dirty="0" smtClean="0">
                <a:cs typeface="Times New Roman" pitchFamily="18" charset="0"/>
              </a:rPr>
            </a:br>
            <a:endParaRPr lang="en-US" sz="2000" b="1" dirty="0"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David Buchanan,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AFSNR</a:t>
            </a:r>
            <a:b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</a:b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Dan Friesner,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HP</a:t>
            </a:r>
            <a:b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</a:b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Joel </a:t>
            </a: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Hektner, Human Development and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Education</a:t>
            </a:r>
            <a:b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 </a:t>
            </a: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Christina Weber,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AHSS</a:t>
            </a:r>
            <a:b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</a:br>
            <a:endParaRPr lang="en-US" sz="2000" b="1" dirty="0"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Rhonda Kitch, Registration &amp;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Records</a:t>
            </a:r>
            <a:b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</a:b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Richard Frovarp, ITS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</a:b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Viet Doan, Enrollment Management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b="1" dirty="0" smtClean="0"/>
              <a:t>ABOUT DIGITAL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Customizable web-based system: </a:t>
            </a:r>
            <a:r>
              <a:rPr lang="en-US" dirty="0" smtClean="0"/>
              <a:t>collects and reports faculty activities in an easy to use digital format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Improve unit ability to respond to data requests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Improve consistency and accuracy across campus reporting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Over 2,000 institutions use Digital Measures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82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MEASURES AT </a:t>
            </a:r>
            <a:r>
              <a:rPr lang="en-US" b="1" dirty="0"/>
              <a:t>NDSU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 Steering Committee: </a:t>
            </a:r>
            <a:r>
              <a:rPr lang="en-US" dirty="0" smtClean="0"/>
              <a:t>includes faculty and staff from each college, OIRA, R&amp;R, ITS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Pre-loaded data: </a:t>
            </a:r>
            <a:r>
              <a:rPr lang="en-US" dirty="0" smtClean="0"/>
              <a:t>imported data from PeopleSoft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Optional PTE portfolio preparation: </a:t>
            </a:r>
            <a:r>
              <a:rPr lang="en-US" dirty="0" smtClean="0"/>
              <a:t>2018 applicants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Data Entry Service: </a:t>
            </a:r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annette.ruiz@ndsu.edu</a:t>
            </a:r>
            <a:r>
              <a:rPr lang="en-US" dirty="0" smtClean="0"/>
              <a:t> for assistance in entering your CV into 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3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Left-Hand Menu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87391" y="193431"/>
            <a:ext cx="4629150" cy="65414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Manage Activities:</a:t>
            </a:r>
            <a:r>
              <a:rPr lang="en-US" dirty="0"/>
              <a:t> Add or update information about the activities you accomplish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Rapid Reports: </a:t>
            </a:r>
            <a:r>
              <a:rPr lang="en-US" dirty="0" smtClean="0"/>
              <a:t>Provides a quick way to see how the data will be presented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PasteBoard</a:t>
            </a:r>
            <a:r>
              <a:rPr lang="en-US" b="1" dirty="0" smtClean="0"/>
              <a:t>: </a:t>
            </a:r>
            <a:r>
              <a:rPr lang="en-US" dirty="0" smtClean="0"/>
              <a:t>Tool that allows you to copy-and-paste content from other sources such as MS Word or PDF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Run Reports:</a:t>
            </a:r>
            <a:r>
              <a:rPr lang="en-US" dirty="0"/>
              <a:t> Run reports that have been custom-built for your campus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Help:</a:t>
            </a:r>
            <a:r>
              <a:rPr lang="en-US" dirty="0"/>
              <a:t> Submit suggestions on how to improve the system, questions about use of the system, or report system errors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980" y="1864701"/>
            <a:ext cx="2628900" cy="386715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4" t="12584" r="729" b="64442"/>
          <a:stretch/>
        </p:blipFill>
        <p:spPr>
          <a:xfrm>
            <a:off x="770785" y="1864701"/>
            <a:ext cx="2648095" cy="97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9565" y="1090246"/>
            <a:ext cx="2942648" cy="1046284"/>
          </a:xfrm>
        </p:spPr>
        <p:txBody>
          <a:bodyPr/>
          <a:lstStyle/>
          <a:p>
            <a:pPr algn="l"/>
            <a:r>
              <a:rPr lang="en-US" b="1" dirty="0" smtClean="0"/>
              <a:t>MANAGE ACTIVITIES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>
          <a:xfrm>
            <a:off x="0" y="2136530"/>
            <a:ext cx="2982213" cy="3811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Will take you to the screens where you will enter your data (and review data which has been already entered from PeopleSoft).</a:t>
            </a: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213" y="1090246"/>
            <a:ext cx="5867054" cy="42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9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704" y="0"/>
            <a:ext cx="7886700" cy="949569"/>
          </a:xfrm>
        </p:spPr>
        <p:txBody>
          <a:bodyPr/>
          <a:lstStyle/>
          <a:p>
            <a:r>
              <a:rPr lang="en-US" b="1" dirty="0" smtClean="0"/>
              <a:t>ACTION BUTTONS</a:t>
            </a:r>
            <a:endParaRPr lang="en-US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996" y="1099036"/>
            <a:ext cx="7054115" cy="48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7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624254"/>
          </a:xfrm>
        </p:spPr>
        <p:txBody>
          <a:bodyPr/>
          <a:lstStyle/>
          <a:p>
            <a:r>
              <a:rPr lang="en-US" b="1" dirty="0" smtClean="0"/>
              <a:t>RAPID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54" y="624255"/>
            <a:ext cx="8119696" cy="60403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cs typeface="Times New Roman" pitchFamily="18" charset="0"/>
              </a:rPr>
              <a:t>RUN RAPID REPORTS </a:t>
            </a:r>
            <a:r>
              <a:rPr lang="en-US" sz="1400" b="1" dirty="0" smtClean="0">
                <a:cs typeface="Times New Roman" pitchFamily="18" charset="0"/>
              </a:rPr>
              <a:t>e.g., Annual Report, Vita, Promotion and Tenure</a:t>
            </a:r>
            <a:endParaRPr lang="en-US" sz="1400" b="1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cs typeface="Times New Roman" pitchFamily="18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In the left menu column, select </a:t>
            </a:r>
            <a:r>
              <a:rPr lang="en-US" b="1" dirty="0"/>
              <a:t>Rapid Reports</a:t>
            </a:r>
            <a:r>
              <a:rPr lang="en-US" b="1" dirty="0" smtClean="0"/>
              <a:t>.</a:t>
            </a:r>
          </a:p>
          <a:p>
            <a:pPr marL="0" indent="0" fontAlgn="base">
              <a:buNone/>
            </a:pP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To run a report, select the </a:t>
            </a:r>
            <a:r>
              <a:rPr lang="en-US" b="1" dirty="0"/>
              <a:t>Report </a:t>
            </a:r>
            <a:r>
              <a:rPr lang="en-US" dirty="0"/>
              <a:t>template from the drop down menu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Change the </a:t>
            </a:r>
            <a:r>
              <a:rPr lang="en-US" b="1" dirty="0"/>
              <a:t>Start Date </a:t>
            </a:r>
            <a:r>
              <a:rPr lang="en-US" dirty="0"/>
              <a:t>so that Digital Measures can assemble your data. </a:t>
            </a:r>
            <a:r>
              <a:rPr lang="en-US" b="1" dirty="0"/>
              <a:t>This step is important</a:t>
            </a:r>
            <a:r>
              <a:rPr lang="en-US" dirty="0"/>
              <a:t>. </a:t>
            </a:r>
            <a:endParaRPr lang="en-US" dirty="0" smtClean="0"/>
          </a:p>
          <a:p>
            <a:pPr marL="514350" lvl="1" indent="0" fontAlgn="base">
              <a:buNone/>
            </a:pPr>
            <a:r>
              <a:rPr lang="en-US" sz="2000" dirty="0" smtClean="0"/>
              <a:t>Select </a:t>
            </a:r>
            <a:r>
              <a:rPr lang="en-US" sz="2000" dirty="0"/>
              <a:t>dates that apply to the report you are generating. For example, the Annual Faculty Activity Report covers only January 1-December 31 whereas tenure and promotions reports may need the Start Date to be six years or more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Select the </a:t>
            </a:r>
            <a:r>
              <a:rPr lang="en-US" b="1" dirty="0"/>
              <a:t>File Format</a:t>
            </a:r>
            <a:r>
              <a:rPr lang="en-US" dirty="0"/>
              <a:t> (e.g., Word, PDF, or HTML).</a:t>
            </a:r>
          </a:p>
          <a:p>
            <a:pPr lvl="1">
              <a:spcBef>
                <a:spcPts val="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lvl="1"/>
            <a:endParaRPr lang="en-US" sz="15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b="1" dirty="0" smtClean="0"/>
              <a:t>PROMOTION &amp; TENURE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494335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smtClean="0"/>
              <a:t>NOTE: </a:t>
            </a:r>
            <a:r>
              <a:rPr lang="en-US" dirty="0" smtClean="0"/>
              <a:t>Before </a:t>
            </a:r>
            <a:r>
              <a:rPr lang="en-US" dirty="0"/>
              <a:t>creating the PTE portfolio/report make sure to enter your data to the “Promotion and Tenure” screen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Click on  “</a:t>
            </a:r>
            <a:r>
              <a:rPr lang="en-US" b="1" dirty="0"/>
              <a:t>Rapid </a:t>
            </a:r>
            <a:r>
              <a:rPr lang="en-US" b="1" dirty="0" smtClean="0"/>
              <a:t>Reports</a:t>
            </a:r>
            <a:r>
              <a:rPr lang="en-US" dirty="0" smtClean="0"/>
              <a:t>“</a:t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Select “</a:t>
            </a:r>
            <a:r>
              <a:rPr lang="en-US" b="1" dirty="0"/>
              <a:t>Promotion and Tenure Portfolio</a:t>
            </a:r>
            <a:r>
              <a:rPr lang="en-US" dirty="0"/>
              <a:t>” from the drop-down list.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Select the date range to use for the </a:t>
            </a:r>
            <a:r>
              <a:rPr lang="en-US" dirty="0" smtClean="0"/>
              <a:t>portfolio.</a:t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Select the file format as </a:t>
            </a:r>
            <a:r>
              <a:rPr lang="en-US" b="1" dirty="0"/>
              <a:t>Microsoft </a:t>
            </a:r>
            <a:r>
              <a:rPr lang="en-US" b="1" dirty="0" smtClean="0"/>
              <a:t>Word or PDF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on “</a:t>
            </a:r>
            <a:r>
              <a:rPr lang="en-US" b="1" dirty="0"/>
              <a:t>Run Report</a:t>
            </a:r>
            <a:r>
              <a:rPr lang="en-US" dirty="0"/>
              <a:t>.” </a:t>
            </a:r>
          </a:p>
        </p:txBody>
      </p:sp>
    </p:spTree>
    <p:extLst>
      <p:ext uri="{BB962C8B-B14F-4D97-AF65-F5344CB8AC3E}">
        <p14:creationId xmlns:p14="http://schemas.microsoft.com/office/powerpoint/2010/main" val="28745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US" b="1" dirty="0" smtClean="0"/>
              <a:t>RUN REPORTS (CUSTOMIZE YOUR CV)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this utility to run reports that were </a:t>
            </a:r>
            <a:r>
              <a:rPr lang="en-US" u="sng" dirty="0"/>
              <a:t>custom-built </a:t>
            </a:r>
            <a:r>
              <a:rPr lang="en-US" dirty="0"/>
              <a:t>for </a:t>
            </a:r>
            <a:r>
              <a:rPr lang="en-US" dirty="0" smtClean="0"/>
              <a:t>NDSU or </a:t>
            </a:r>
            <a:r>
              <a:rPr lang="en-US" dirty="0"/>
              <a:t>to create a new CV to your own specifications</a:t>
            </a:r>
            <a:r>
              <a:rPr lang="en-US" dirty="0" smtClean="0"/>
              <a:t>.</a:t>
            </a:r>
          </a:p>
        </p:txBody>
      </p:sp>
      <p:pic>
        <p:nvPicPr>
          <p:cNvPr id="5" name="Picture 2" descr="selct report st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825625"/>
            <a:ext cx="421957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8651" y="5605027"/>
            <a:ext cx="7886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SEE GUIDE: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www.digitalmeasures.com/activity-insight/docs/reporting.html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98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507</Words>
  <Application>Microsoft Office PowerPoint</Application>
  <PresentationFormat>On-screen Show (4:3)</PresentationFormat>
  <Paragraphs>112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Wingdings</vt:lpstr>
      <vt:lpstr>Office Theme</vt:lpstr>
      <vt:lpstr> Digital Measures Web-based Activity Reporting System  Help Session</vt:lpstr>
      <vt:lpstr>ABOUT DIGITAL MEASURES</vt:lpstr>
      <vt:lpstr>DIGITAL MEASURES AT NDSU</vt:lpstr>
      <vt:lpstr>Left-Hand Menu </vt:lpstr>
      <vt:lpstr>MANAGE ACTIVITIES</vt:lpstr>
      <vt:lpstr>ACTION BUTTONS</vt:lpstr>
      <vt:lpstr>RAPID REPORTS</vt:lpstr>
      <vt:lpstr>PROMOTION &amp; TENURE REPORT</vt:lpstr>
      <vt:lpstr>RUN REPORTS (CUSTOMIZE YOUR CV)</vt:lpstr>
      <vt:lpstr>DIGITAL MEASURES:  DATA UPDATE SCHEDULE</vt:lpstr>
      <vt:lpstr>TIPS AND KEY NOTES</vt:lpstr>
      <vt:lpstr>RE-ORDER CONTRIBUTORS LIST</vt:lpstr>
      <vt:lpstr>REMOVE TAGGED RECORD </vt:lpstr>
      <vt:lpstr> IMPORT CITATIONS FROM OTHER SYSTEMS </vt:lpstr>
      <vt:lpstr>RECENTLY DELIVERED UPDATES</vt:lpstr>
      <vt:lpstr>Scheduled Teaching &amp; Academic Advising at Other Institutions</vt:lpstr>
      <vt:lpstr>Teaching Innovation &amp; Curriculum Development</vt:lpstr>
      <vt:lpstr>COMING MID 2018 Notifications that tell a user when a collaborator adds a record and links them to it, and that give the user the option to accept or reject the record 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Measures Web-based Activity Reporting System  Help Session</dc:title>
  <dc:creator>Annette Ruiz</dc:creator>
  <cp:lastModifiedBy>Annette Ruiz</cp:lastModifiedBy>
  <cp:revision>43</cp:revision>
  <cp:lastPrinted>2018-04-19T19:12:32Z</cp:lastPrinted>
  <dcterms:modified xsi:type="dcterms:W3CDTF">2018-04-19T19:14:43Z</dcterms:modified>
</cp:coreProperties>
</file>