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theme/themeOverride1.xml" ContentType="application/vnd.openxmlformats-officedocument.themeOverride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notesSlides/notesSlide15.xml" ContentType="application/vnd.openxmlformats-officedocument.presentationml.notesSlide+xml"/>
  <Override PartName="/ppt/charts/chart10.xml" ContentType="application/vnd.openxmlformats-officedocument.drawingml.chart+xml"/>
  <Override PartName="/ppt/notesSlides/notesSlide16.xml" ContentType="application/vnd.openxmlformats-officedocument.presentationml.notesSlide+xml"/>
  <Override PartName="/ppt/charts/chart11.xml" ContentType="application/vnd.openxmlformats-officedocument.drawingml.chart+xml"/>
  <Override PartName="/ppt/notesSlides/notesSlide17.xml" ContentType="application/vnd.openxmlformats-officedocument.presentationml.notesSlide+xml"/>
  <Override PartName="/ppt/charts/chart12.xml" ContentType="application/vnd.openxmlformats-officedocument.drawingml.chart+xml"/>
  <Override PartName="/ppt/notesSlides/notesSlide18.xml" ContentType="application/vnd.openxmlformats-officedocument.presentationml.notesSlide+xml"/>
  <Override PartName="/ppt/charts/chart13.xml" ContentType="application/vnd.openxmlformats-officedocument.drawingml.chart+xml"/>
  <Override PartName="/ppt/notesSlides/notesSlide19.xml" ContentType="application/vnd.openxmlformats-officedocument.presentationml.notesSl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0"/>
  </p:notesMasterIdLst>
  <p:handoutMasterIdLst>
    <p:handoutMasterId r:id="rId31"/>
  </p:handoutMasterIdLst>
  <p:sldIdLst>
    <p:sldId id="341" r:id="rId2"/>
    <p:sldId id="256" r:id="rId3"/>
    <p:sldId id="284" r:id="rId4"/>
    <p:sldId id="275" r:id="rId5"/>
    <p:sldId id="257" r:id="rId6"/>
    <p:sldId id="304" r:id="rId7"/>
    <p:sldId id="314" r:id="rId8"/>
    <p:sldId id="316" r:id="rId9"/>
    <p:sldId id="315" r:id="rId10"/>
    <p:sldId id="317" r:id="rId11"/>
    <p:sldId id="262" r:id="rId12"/>
    <p:sldId id="266" r:id="rId13"/>
    <p:sldId id="334" r:id="rId14"/>
    <p:sldId id="320" r:id="rId15"/>
    <p:sldId id="263" r:id="rId16"/>
    <p:sldId id="322" r:id="rId17"/>
    <p:sldId id="323" r:id="rId18"/>
    <p:sldId id="324" r:id="rId19"/>
    <p:sldId id="325" r:id="rId20"/>
    <p:sldId id="326" r:id="rId21"/>
    <p:sldId id="327" r:id="rId22"/>
    <p:sldId id="297" r:id="rId23"/>
    <p:sldId id="337" r:id="rId24"/>
    <p:sldId id="338" r:id="rId25"/>
    <p:sldId id="339" r:id="rId26"/>
    <p:sldId id="301" r:id="rId27"/>
    <p:sldId id="302" r:id="rId28"/>
    <p:sldId id="264" r:id="rId2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  <a:srgbClr val="FF5050"/>
    <a:srgbClr val="0099CC"/>
    <a:srgbClr val="FF7C80"/>
    <a:srgbClr val="FF9900"/>
    <a:srgbClr val="3333CC"/>
    <a:srgbClr val="FF9966"/>
    <a:srgbClr val="CCFF66"/>
    <a:srgbClr val="66CCFF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81803" autoAdjust="0"/>
  </p:normalViewPr>
  <p:slideViewPr>
    <p:cSldViewPr>
      <p:cViewPr varScale="1">
        <p:scale>
          <a:sx n="95" d="100"/>
          <a:sy n="95" d="100"/>
        </p:scale>
        <p:origin x="210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bg1"/>
                </a:solidFill>
              </a:defRPr>
            </a:pPr>
            <a:r>
              <a:rPr lang="en-US" dirty="0">
                <a:solidFill>
                  <a:schemeClr val="bg1"/>
                </a:solidFill>
              </a:rPr>
              <a:t>1,661 total </a:t>
            </a:r>
            <a:r>
              <a:rPr lang="en-US" dirty="0" smtClean="0">
                <a:solidFill>
                  <a:schemeClr val="bg1"/>
                </a:solidFill>
              </a:rPr>
              <a:t>participants, 2009</a:t>
            </a:r>
            <a:endParaRPr lang="en-US" dirty="0">
              <a:solidFill>
                <a:schemeClr val="bg1"/>
              </a:solidFill>
            </a:endParaRP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1,661 total participants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Students</c:v>
                </c:pt>
                <c:pt idx="1">
                  <c:v>Faculty</c:v>
                </c:pt>
                <c:pt idx="2">
                  <c:v>Staff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849</c:v>
                </c:pt>
                <c:pt idx="1">
                  <c:v>289</c:v>
                </c:pt>
                <c:pt idx="2">
                  <c:v>523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LGB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Heterosexual</c:v>
                </c:pt>
              </c:strCache>
            </c:strRef>
          </c:tx>
          <c:spPr>
            <a:solidFill>
              <a:srgbClr val="0099CC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76%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9925752"/>
        <c:axId val="229926144"/>
      </c:barChart>
      <c:catAx>
        <c:axId val="2299257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29926144"/>
        <c:crosses val="autoZero"/>
        <c:auto val="1"/>
        <c:lblAlgn val="ctr"/>
        <c:lblOffset val="100"/>
        <c:noMultiLvlLbl val="0"/>
      </c:catAx>
      <c:valAx>
        <c:axId val="229926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29925752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FF5050"/>
            </a:solidFill>
          </c:spPr>
          <c:invertIfNegative val="0"/>
          <c:dLbls>
            <c:dLbl>
              <c:idx val="0"/>
              <c:layout>
                <c:manualLayout>
                  <c:x val="6.1728395061728392E-3"/>
                  <c:y val="-2.806032660894488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9999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9926536"/>
        <c:axId val="229926928"/>
      </c:barChart>
      <c:catAx>
        <c:axId val="2299265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29926928"/>
        <c:crosses val="autoZero"/>
        <c:auto val="1"/>
        <c:lblAlgn val="ctr"/>
        <c:lblOffset val="100"/>
        <c:noMultiLvlLbl val="0"/>
      </c:catAx>
      <c:valAx>
        <c:axId val="22992692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299265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People of Color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46%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 People of Color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1861816"/>
        <c:axId val="231862208"/>
      </c:barChart>
      <c:catAx>
        <c:axId val="2318618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1862208"/>
        <c:crosses val="autoZero"/>
        <c:auto val="1"/>
        <c:lblAlgn val="ctr"/>
        <c:lblOffset val="100"/>
        <c:noMultiLvlLbl val="0"/>
      </c:catAx>
      <c:valAx>
        <c:axId val="2318622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318618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LGB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50%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Heterosexual</c:v>
                </c:pt>
              </c:strCache>
            </c:strRef>
          </c:tx>
          <c:spPr>
            <a:solidFill>
              <a:srgbClr val="0099CC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55%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1863384"/>
        <c:axId val="231863776"/>
      </c:barChart>
      <c:catAx>
        <c:axId val="231863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31863776"/>
        <c:crosses val="autoZero"/>
        <c:auto val="1"/>
        <c:lblAlgn val="ctr"/>
        <c:lblOffset val="100"/>
        <c:noMultiLvlLbl val="0"/>
      </c:catAx>
      <c:valAx>
        <c:axId val="2318637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3186338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47026143790849678"/>
          <c:y val="0"/>
        </c:manualLayout>
      </c:layout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Staff</c:v>
                </c:pt>
              </c:strCache>
            </c:strRef>
          </c:tx>
          <c:dLbls>
            <c:dLbl>
              <c:idx val="0"/>
              <c:layout>
                <c:manualLayout>
                  <c:x val="3.1713935063672656E-2"/>
                  <c:y val="9.8598684964945588E-2"/>
                </c:manualLayout>
              </c:layout>
              <c:tx>
                <c:rich>
                  <a:bodyPr/>
                  <a:lstStyle/>
                  <a:p>
                    <a:r>
                      <a:rPr lang="en-US">
                        <a:solidFill>
                          <a:schemeClr val="bg1"/>
                        </a:solidFill>
                      </a:rPr>
                      <a:t>Diversity Workshop</a:t>
                    </a:r>
                    <a:r>
                      <a:rPr lang="en-US" smtClean="0">
                        <a:solidFill>
                          <a:schemeClr val="bg1"/>
                        </a:solidFill>
                      </a:rPr>
                      <a:t>/</a:t>
                    </a:r>
                  </a:p>
                  <a:p>
                    <a:r>
                      <a:rPr lang="en-US" smtClean="0">
                        <a:solidFill>
                          <a:schemeClr val="bg1"/>
                        </a:solidFill>
                      </a:rPr>
                      <a:t>Training</a:t>
                    </a:r>
                    <a:r>
                      <a:rPr lang="en-US">
                        <a:solidFill>
                          <a:schemeClr val="bg1"/>
                        </a:solidFill>
                      </a:rPr>
                      <a:t>
22%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485807329639351E-2"/>
                  <c:y val="-4.896526993260891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6951978224944481E-4"/>
                  <c:y val="-5.03682862630561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3585046660834063E-2"/>
                  <c:y val="7.9876923430439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Diversity Workshop/Training</c:v>
                </c:pt>
                <c:pt idx="1">
                  <c:v>New Staff Orientation </c:v>
                </c:pt>
                <c:pt idx="2">
                  <c:v>Anti-Racism Training</c:v>
                </c:pt>
                <c:pt idx="3">
                  <c:v>Safe Zone Ally Training</c:v>
                </c:pt>
                <c:pt idx="4">
                  <c:v>Diversity Program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</c:v>
                </c:pt>
                <c:pt idx="1">
                  <c:v>61</c:v>
                </c:pt>
                <c:pt idx="2">
                  <c:v>28</c:v>
                </c:pt>
                <c:pt idx="3">
                  <c:v>19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FFFF66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78%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NDSU</c:v>
                </c:pt>
                <c:pt idx="1">
                  <c:v>Work Area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78</c:v>
                </c:pt>
                <c:pt idx="1">
                  <c:v>77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2003</c:v>
                </c:pt>
              </c:strCache>
            </c:strRef>
          </c:tx>
          <c:spPr>
            <a:solidFill>
              <a:srgbClr val="993366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81%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</c:f>
              <c:strCache>
                <c:ptCount val="2"/>
                <c:pt idx="0">
                  <c:v>NDSU</c:v>
                </c:pt>
                <c:pt idx="1">
                  <c:v>Work Area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82</c:v>
                </c:pt>
                <c:pt idx="1">
                  <c:v>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72600616"/>
        <c:axId val="172601008"/>
      </c:barChart>
      <c:catAx>
        <c:axId val="172600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72601008"/>
        <c:crosses val="autoZero"/>
        <c:auto val="1"/>
        <c:lblAlgn val="ctr"/>
        <c:lblOffset val="100"/>
        <c:noMultiLvlLbl val="0"/>
      </c:catAx>
      <c:valAx>
        <c:axId val="172601008"/>
        <c:scaling>
          <c:orientation val="minMax"/>
          <c:max val="100"/>
          <c:min val="10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7260061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0.82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2373624"/>
        <c:axId val="232374016"/>
      </c:barChart>
      <c:catAx>
        <c:axId val="23237362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2374016"/>
        <c:crosses val="autoZero"/>
        <c:auto val="1"/>
        <c:lblAlgn val="ctr"/>
        <c:lblOffset val="100"/>
        <c:noMultiLvlLbl val="0"/>
      </c:catAx>
      <c:valAx>
        <c:axId val="232374016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32373624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People of Color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0.69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 People of Color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2374800"/>
        <c:axId val="232375192"/>
      </c:barChart>
      <c:catAx>
        <c:axId val="2323748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32375192"/>
        <c:crosses val="autoZero"/>
        <c:auto val="1"/>
        <c:lblAlgn val="ctr"/>
        <c:lblOffset val="100"/>
        <c:noMultiLvlLbl val="0"/>
      </c:catAx>
      <c:valAx>
        <c:axId val="23237519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3237480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LGB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62%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62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Heterosexual</c:v>
                </c:pt>
              </c:strCache>
            </c:strRef>
          </c:tx>
          <c:spPr>
            <a:solidFill>
              <a:srgbClr val="0099CC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78%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78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32375976"/>
        <c:axId val="232376368"/>
      </c:barChart>
      <c:catAx>
        <c:axId val="232375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32376368"/>
        <c:crosses val="autoZero"/>
        <c:auto val="1"/>
        <c:lblAlgn val="ctr"/>
        <c:lblOffset val="100"/>
        <c:noMultiLvlLbl val="0"/>
      </c:catAx>
      <c:valAx>
        <c:axId val="2323763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323759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6999380285797667"/>
          <c:y val="0.86038529258856311"/>
          <c:w val="0.30322214931467023"/>
          <c:h val="7.7881988871760552E-2"/>
        </c:manualLayout>
      </c:layout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529128711852555E-2"/>
          <c:y val="5.5516914552347828E-2"/>
          <c:w val="0.89203296279141453"/>
          <c:h val="0.625328813065034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993366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87%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29%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17%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Ignored/Excluded</c:v>
                </c:pt>
                <c:pt idx="1">
                  <c:v>Derogatory Remarks</c:v>
                </c:pt>
                <c:pt idx="2">
                  <c:v>Stares</c:v>
                </c:pt>
                <c:pt idx="3">
                  <c:v>Written Comments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87</c:v>
                </c:pt>
                <c:pt idx="1">
                  <c:v>29</c:v>
                </c:pt>
                <c:pt idx="2">
                  <c:v>17</c:v>
                </c:pt>
                <c:pt idx="3">
                  <c:v>16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2003</c:v>
                </c:pt>
              </c:strCache>
            </c:strRef>
          </c:tx>
          <c:spPr>
            <a:solidFill>
              <a:srgbClr val="FFFF66"/>
            </a:solidFill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75%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38%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/>
                      <a:t>24%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/>
                      <a:t>11%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Ignored/Excluded</c:v>
                </c:pt>
                <c:pt idx="1">
                  <c:v>Derogatory Remarks</c:v>
                </c:pt>
                <c:pt idx="2">
                  <c:v>Stares</c:v>
                </c:pt>
                <c:pt idx="3">
                  <c:v>Written Comments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75</c:v>
                </c:pt>
                <c:pt idx="1">
                  <c:v>38</c:v>
                </c:pt>
                <c:pt idx="2">
                  <c:v>24</c:v>
                </c:pt>
                <c:pt idx="3">
                  <c:v>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9919480"/>
        <c:axId val="229919872"/>
      </c:barChart>
      <c:catAx>
        <c:axId val="229919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9919872"/>
        <c:crosses val="autoZero"/>
        <c:auto val="1"/>
        <c:lblAlgn val="ctr"/>
        <c:lblOffset val="100"/>
        <c:noMultiLvlLbl val="0"/>
      </c:catAx>
      <c:valAx>
        <c:axId val="229919872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crossAx val="2299194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Source: Student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52%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 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Source: Faculty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38%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66%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19%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 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Source: Staff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14%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56%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 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Source: Admin.</c:v>
                </c:pt>
              </c:strCache>
            </c:strRef>
          </c:tx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39%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32%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 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229921048"/>
        <c:axId val="229921440"/>
      </c:barChart>
      <c:catAx>
        <c:axId val="2299210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229921440"/>
        <c:crosses val="autoZero"/>
        <c:auto val="1"/>
        <c:lblAlgn val="ctr"/>
        <c:lblOffset val="100"/>
        <c:noMultiLvlLbl val="0"/>
      </c:catAx>
      <c:valAx>
        <c:axId val="22992144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one"/>
        <c:crossAx val="229921048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Women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0.73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Men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0.81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9922616"/>
        <c:axId val="229923008"/>
      </c:barChart>
      <c:catAx>
        <c:axId val="229922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9923008"/>
        <c:crosses val="autoZero"/>
        <c:auto val="1"/>
        <c:lblAlgn val="ctr"/>
        <c:lblOffset val="100"/>
        <c:noMultiLvlLbl val="0"/>
      </c:catAx>
      <c:valAx>
        <c:axId val="229923008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2992261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People of Color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 People of Color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</c:f>
              <c:strCache>
                <c:ptCount val="1"/>
                <c:pt idx="0">
                  <c:v>Staff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229923792"/>
        <c:axId val="229924184"/>
      </c:barChart>
      <c:catAx>
        <c:axId val="229923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29924184"/>
        <c:crosses val="autoZero"/>
        <c:auto val="1"/>
        <c:lblAlgn val="ctr"/>
        <c:lblOffset val="100"/>
        <c:noMultiLvlLbl val="0"/>
      </c:catAx>
      <c:valAx>
        <c:axId val="2299241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crossAx val="22992379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E1AE79-DD89-4029-9DAE-4232C36490C5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B60C1C-E368-40BD-A367-550BFC71C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83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DCC827-CB47-4FA2-930E-4672C7DD04ED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CBB5AB7-20ED-4DF6-9227-8C60188A11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6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231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The highest</a:t>
            </a:r>
            <a:r>
              <a:rPr lang="en-US" b="1" baseline="0" dirty="0" smtClean="0"/>
              <a:t> categories for harassment to be based upon were:  </a:t>
            </a:r>
            <a:r>
              <a:rPr lang="en-US" b="1" dirty="0" smtClean="0"/>
              <a:t>Employment category –</a:t>
            </a:r>
            <a:r>
              <a:rPr lang="en-US" b="1" baseline="0" dirty="0" smtClean="0"/>
              <a:t> 45%; Age – 32%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5780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NOTE: “Sex” is defined</a:t>
            </a:r>
            <a:r>
              <a:rPr lang="en-US" b="1" baseline="0" dirty="0" smtClean="0"/>
              <a:t> as biological sex; “gender identity” is defined as one’s internal conviction of gender and is not always the same as one’s biological sex (as is the case for transgender individuals).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2702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NOTE:  Across</a:t>
            </a:r>
            <a:r>
              <a:rPr lang="en-US" b="1" baseline="0" dirty="0" smtClean="0"/>
              <a:t> student, faculty and staff respondent groups, sources of harassing conduct were primarily from the respondents’ own peer groups.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2009 results:</a:t>
            </a:r>
          </a:p>
          <a:p>
            <a:r>
              <a:rPr lang="en-US" dirty="0" smtClean="0"/>
              <a:t>Students reported</a:t>
            </a:r>
            <a:r>
              <a:rPr lang="en-US" baseline="0" dirty="0" smtClean="0"/>
              <a:t> source of conduct as: </a:t>
            </a:r>
            <a:r>
              <a:rPr lang="en-US" b="1" baseline="0" dirty="0" smtClean="0"/>
              <a:t>52.4% students</a:t>
            </a:r>
            <a:r>
              <a:rPr lang="en-US" baseline="0" dirty="0" smtClean="0"/>
              <a:t>, </a:t>
            </a:r>
            <a:r>
              <a:rPr lang="en-US" b="1" baseline="0" dirty="0" smtClean="0"/>
              <a:t>38.1% faculty</a:t>
            </a:r>
            <a:r>
              <a:rPr lang="en-US" baseline="0" dirty="0" smtClean="0"/>
              <a:t>, 15.5% staff, 11.95% administrators</a:t>
            </a:r>
          </a:p>
          <a:p>
            <a:r>
              <a:rPr lang="en-US" baseline="0" dirty="0" smtClean="0"/>
              <a:t>Faculty reported source of conduct as: 22.5% students, </a:t>
            </a:r>
            <a:r>
              <a:rPr lang="en-US" b="1" baseline="0" dirty="0" smtClean="0"/>
              <a:t>66.3% faculty</a:t>
            </a:r>
            <a:r>
              <a:rPr lang="en-US" baseline="0" dirty="0" smtClean="0"/>
              <a:t>, 13.8% staff, 38.8% administrators</a:t>
            </a:r>
          </a:p>
          <a:p>
            <a:r>
              <a:rPr lang="en-US" baseline="0" dirty="0" smtClean="0"/>
              <a:t>Staff reported source of conduct as: 8.3% students, 19% faculty, </a:t>
            </a:r>
            <a:r>
              <a:rPr lang="en-US" b="1" baseline="0" dirty="0" smtClean="0"/>
              <a:t>56.2% staff</a:t>
            </a:r>
            <a:r>
              <a:rPr lang="en-US" baseline="0" dirty="0" smtClean="0"/>
              <a:t>, 32.2% administrators</a:t>
            </a:r>
          </a:p>
          <a:p>
            <a:endParaRPr lang="en-US" baseline="0" dirty="0" smtClean="0"/>
          </a:p>
          <a:p>
            <a:r>
              <a:rPr lang="en-US" baseline="0" dirty="0" smtClean="0"/>
              <a:t>2003 results:</a:t>
            </a:r>
          </a:p>
          <a:p>
            <a:r>
              <a:rPr lang="en-US" baseline="0" dirty="0" smtClean="0"/>
              <a:t>Students reported source of conduct as: </a:t>
            </a:r>
            <a:r>
              <a:rPr lang="en-US" b="1" baseline="0" dirty="0" smtClean="0"/>
              <a:t>78% students,</a:t>
            </a:r>
            <a:r>
              <a:rPr lang="en-US" b="0" baseline="0" dirty="0" smtClean="0"/>
              <a:t> 19% faculty, 17% staff, 22% administrators</a:t>
            </a:r>
          </a:p>
          <a:p>
            <a:r>
              <a:rPr lang="en-US" b="0" baseline="0" dirty="0" smtClean="0"/>
              <a:t>Faculty reported source of conduct as: 31% students, </a:t>
            </a:r>
            <a:r>
              <a:rPr lang="en-US" b="1" baseline="0" dirty="0" smtClean="0"/>
              <a:t>45% faculty,</a:t>
            </a:r>
            <a:r>
              <a:rPr lang="en-US" b="0" baseline="0" dirty="0" smtClean="0"/>
              <a:t> 33% staff, </a:t>
            </a:r>
            <a:r>
              <a:rPr lang="en-US" b="1" baseline="0" dirty="0" smtClean="0"/>
              <a:t>44% administrators</a:t>
            </a:r>
          </a:p>
          <a:p>
            <a:r>
              <a:rPr lang="en-US" b="0" baseline="0" dirty="0" smtClean="0"/>
              <a:t>Staff reported source of conduct as: 15% students, 7% faculty, </a:t>
            </a:r>
            <a:r>
              <a:rPr lang="en-US" b="1" baseline="0" dirty="0" smtClean="0"/>
              <a:t>42% staff, 33% administrators</a:t>
            </a:r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8124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Women: 61% students, 69% faculty, 73% staff</a:t>
            </a:r>
          </a:p>
          <a:p>
            <a:r>
              <a:rPr lang="en-US" dirty="0" smtClean="0"/>
              <a:t>Men: 59% students,</a:t>
            </a:r>
            <a:r>
              <a:rPr lang="en-US" baseline="0" dirty="0" smtClean="0"/>
              <a:t> 76% faculty, 81% staff</a:t>
            </a:r>
          </a:p>
          <a:p>
            <a:endParaRPr lang="en-US" dirty="0" smtClean="0"/>
          </a:p>
          <a:p>
            <a:r>
              <a:rPr lang="en-US" b="1" dirty="0" smtClean="0"/>
              <a:t>Note:</a:t>
            </a:r>
            <a:r>
              <a:rPr lang="en-US" b="1" baseline="0" dirty="0" smtClean="0"/>
              <a:t> This question was not asked in 2003; therefore, no comparison is available.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18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of Color: 60% students, 70% faculty, 61% staff</a:t>
            </a:r>
          </a:p>
          <a:p>
            <a:r>
              <a:rPr lang="en-US" dirty="0" smtClean="0"/>
              <a:t>Non People of Color: 60% students,</a:t>
            </a:r>
            <a:r>
              <a:rPr lang="en-US" baseline="0" dirty="0" smtClean="0"/>
              <a:t> 75% faculty, 76% staff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NOTE: Respondent</a:t>
            </a:r>
            <a:r>
              <a:rPr lang="en-US" b="1" baseline="0" dirty="0" smtClean="0"/>
              <a:t> break-down by race for each respondent category: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Faculty: 30 people of color/256 non people of color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Staff: 23 people of color/490 non people of color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Students: 138 people of color; 675 non people of color</a:t>
            </a:r>
            <a:endParaRPr lang="en-US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Note:</a:t>
            </a:r>
            <a:r>
              <a:rPr lang="en-US" b="1" baseline="0" dirty="0" smtClean="0"/>
              <a:t> This question was not asked in 2003; therefore, no comparison is available.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3272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NOTE: This slide refers to sexual orientation, therefore data was included</a:t>
            </a:r>
            <a:r>
              <a:rPr lang="en-US" b="1" baseline="0" dirty="0" smtClean="0"/>
              <a:t> for LGB (lesbian, gay, bisexual). Any significant information related to gender identity (transgender) would have been included in the gender slide.</a:t>
            </a:r>
            <a:endParaRPr lang="en-US" b="1" dirty="0" smtClean="0"/>
          </a:p>
          <a:p>
            <a:endParaRPr lang="en-US" dirty="0" smtClean="0"/>
          </a:p>
          <a:p>
            <a:r>
              <a:rPr lang="en-US" b="1" dirty="0" smtClean="0"/>
              <a:t>NOTE: Respondent</a:t>
            </a:r>
            <a:r>
              <a:rPr lang="en-US" b="1" baseline="0" dirty="0" smtClean="0"/>
              <a:t> breakdown by sexual orientation:</a:t>
            </a:r>
          </a:p>
          <a:p>
            <a:r>
              <a:rPr lang="en-US" b="1" baseline="0" dirty="0" smtClean="0"/>
              <a:t>Faculty: 14 identified as LGB; 4 selected “uncertain”</a:t>
            </a:r>
          </a:p>
          <a:p>
            <a:r>
              <a:rPr lang="en-US" b="1" baseline="0" dirty="0" smtClean="0"/>
              <a:t>Staff: 26 identified as LGB; 3 selected “uncertain”</a:t>
            </a:r>
          </a:p>
          <a:p>
            <a:endParaRPr lang="en-US" b="1" dirty="0" smtClean="0"/>
          </a:p>
          <a:p>
            <a:r>
              <a:rPr lang="en-US" dirty="0" smtClean="0"/>
              <a:t>LGB: 79%</a:t>
            </a:r>
            <a:r>
              <a:rPr lang="en-US" baseline="0" dirty="0" smtClean="0"/>
              <a:t> faculty, 58% staff; students – no data available</a:t>
            </a:r>
          </a:p>
          <a:p>
            <a:r>
              <a:rPr lang="en-US" baseline="0" dirty="0" smtClean="0"/>
              <a:t>Heterosexual: 74% faculty; 76% staff, students – no data available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Note:</a:t>
            </a:r>
            <a:r>
              <a:rPr lang="en-US" b="1" baseline="0" dirty="0" smtClean="0"/>
              <a:t> This question was not asked in 2003; therefore, no comparison is available.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021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Women: 58% faculty; 61%</a:t>
            </a:r>
            <a:r>
              <a:rPr lang="en-US" baseline="0" dirty="0" smtClean="0"/>
              <a:t> staff</a:t>
            </a:r>
          </a:p>
          <a:p>
            <a:r>
              <a:rPr lang="en-US" baseline="0" dirty="0" smtClean="0"/>
              <a:t>Men: 52% faculty; 68%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747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People of Color: 46% faculty; 61% staff</a:t>
            </a:r>
          </a:p>
          <a:p>
            <a:r>
              <a:rPr lang="en-US" baseline="0" dirty="0" smtClean="0"/>
              <a:t>White People: 55% faculty; 64%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845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LGB: 50% faculty; 54% staff</a:t>
            </a:r>
          </a:p>
          <a:p>
            <a:r>
              <a:rPr lang="en-US" baseline="0" dirty="0" smtClean="0"/>
              <a:t>Heterosexual: 55% faculty; 64% staff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326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Additional information</a:t>
            </a:r>
            <a:r>
              <a:rPr lang="en-US" baseline="0" dirty="0" smtClean="0"/>
              <a:t> not noted on this chart:</a:t>
            </a:r>
          </a:p>
          <a:p>
            <a:r>
              <a:rPr lang="en-US" dirty="0" smtClean="0"/>
              <a:t>A higher percentage of Staff of Color (48%) than other staff</a:t>
            </a:r>
            <a:r>
              <a:rPr lang="en-US" baseline="0" dirty="0" smtClean="0"/>
              <a:t> groups attended anti-racism training. </a:t>
            </a:r>
          </a:p>
          <a:p>
            <a:r>
              <a:rPr lang="en-US" b="1" baseline="0" dirty="0" smtClean="0"/>
              <a:t>A lower percentage of LGBT staff than other groups attended Safe Zone Ally/LGBTQ training.</a:t>
            </a:r>
          </a:p>
          <a:p>
            <a:r>
              <a:rPr lang="en-US" baseline="0" dirty="0" smtClean="0"/>
              <a:t>People of Color were the most likely to have attended a diversity program at NDSU.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600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2009 results:</a:t>
            </a:r>
          </a:p>
          <a:p>
            <a:r>
              <a:rPr lang="en-US" dirty="0" smtClean="0"/>
              <a:t>Total number of Participants</a:t>
            </a:r>
            <a:r>
              <a:rPr lang="en-US" baseline="0" dirty="0" smtClean="0"/>
              <a:t> = 1,661 (1,625 in 2003)</a:t>
            </a:r>
          </a:p>
          <a:p>
            <a:endParaRPr lang="en-US" baseline="0" dirty="0" smtClean="0"/>
          </a:p>
          <a:p>
            <a:r>
              <a:rPr lang="en-US" dirty="0" smtClean="0"/>
              <a:t>Students</a:t>
            </a:r>
            <a:r>
              <a:rPr lang="en-US" baseline="0" dirty="0" smtClean="0"/>
              <a:t> = 849 (854 in 2003); Faculty = 289 (242 in 2003); Staff = 523 (432 in 2003)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didn’t have a separate survey for Administrators – it would be interesting to see which they would have completed.</a:t>
            </a:r>
          </a:p>
          <a:p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3704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2003 results:  Staff response</a:t>
            </a:r>
            <a:r>
              <a:rPr lang="en-US" baseline="0" dirty="0" smtClean="0"/>
              <a:t> rate = 32%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73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1545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Data suggest no significant</a:t>
            </a:r>
            <a:r>
              <a:rPr lang="en-US" b="1" baseline="0" dirty="0" smtClean="0"/>
              <a:t> change – no evidence of improvement.</a:t>
            </a:r>
          </a:p>
          <a:p>
            <a:endParaRPr lang="en-US" b="1" dirty="0" smtClean="0"/>
          </a:p>
          <a:p>
            <a:r>
              <a:rPr lang="en-US" dirty="0" smtClean="0"/>
              <a:t>2009 results:</a:t>
            </a:r>
          </a:p>
          <a:p>
            <a:r>
              <a:rPr lang="en-US" dirty="0" smtClean="0"/>
              <a:t>NDSU Overall = 78%; Department/Work Area = 77%</a:t>
            </a:r>
          </a:p>
          <a:p>
            <a:endParaRPr lang="en-US" dirty="0" smtClean="0"/>
          </a:p>
          <a:p>
            <a:r>
              <a:rPr lang="en-US" dirty="0" smtClean="0"/>
              <a:t>2003 results:</a:t>
            </a:r>
          </a:p>
          <a:p>
            <a:r>
              <a:rPr lang="en-US" dirty="0" smtClean="0"/>
              <a:t>NDSU Overall = 82%; Department/Work Area = 81%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79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Largest difference here is</a:t>
            </a:r>
            <a:r>
              <a:rPr lang="en-US" b="1" baseline="0" dirty="0" smtClean="0"/>
              <a:t> in the faculty respondent group.</a:t>
            </a:r>
          </a:p>
          <a:p>
            <a:endParaRPr lang="en-US" b="1" baseline="0" dirty="0" smtClean="0"/>
          </a:p>
          <a:p>
            <a:r>
              <a:rPr lang="en-US" b="1" dirty="0" smtClean="0"/>
              <a:t>NOTE:  In order to protect the identities</a:t>
            </a:r>
            <a:r>
              <a:rPr lang="en-US" b="1" baseline="0" dirty="0" smtClean="0"/>
              <a:t> of groups with fewer than 5 respondents, no results are reported here for Transgender individuals.</a:t>
            </a:r>
          </a:p>
          <a:p>
            <a:endParaRPr lang="en-US" b="1" baseline="0" dirty="0" smtClean="0"/>
          </a:p>
          <a:p>
            <a:r>
              <a:rPr lang="en-US" dirty="0" smtClean="0"/>
              <a:t>2009 Results:</a:t>
            </a:r>
          </a:p>
          <a:p>
            <a:r>
              <a:rPr lang="en-US" dirty="0" smtClean="0"/>
              <a:t>Women Students – 84%</a:t>
            </a:r>
          </a:p>
          <a:p>
            <a:r>
              <a:rPr lang="en-US" dirty="0" smtClean="0"/>
              <a:t>Men Students</a:t>
            </a:r>
            <a:r>
              <a:rPr lang="en-US" baseline="0" dirty="0" smtClean="0"/>
              <a:t> – 80%</a:t>
            </a:r>
          </a:p>
          <a:p>
            <a:r>
              <a:rPr lang="en-US" baseline="0" dirty="0" smtClean="0"/>
              <a:t>Women Staff – 75%</a:t>
            </a:r>
          </a:p>
          <a:p>
            <a:r>
              <a:rPr lang="en-US" baseline="0" dirty="0" smtClean="0"/>
              <a:t>Men Staff – 82%</a:t>
            </a:r>
          </a:p>
          <a:p>
            <a:r>
              <a:rPr lang="en-US" baseline="0" dirty="0" smtClean="0"/>
              <a:t>Women Faculty – 60%</a:t>
            </a:r>
          </a:p>
          <a:p>
            <a:r>
              <a:rPr lang="en-US" baseline="0" dirty="0" smtClean="0"/>
              <a:t>Men Faculty – 72%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616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Students,</a:t>
            </a:r>
            <a:r>
              <a:rPr lang="en-US" b="1" baseline="0" dirty="0" smtClean="0"/>
              <a:t> in general, are more comfortable across these groups.  People of color are less comfortable.</a:t>
            </a:r>
          </a:p>
          <a:p>
            <a:endParaRPr lang="en-US" b="1" dirty="0" smtClean="0"/>
          </a:p>
          <a:p>
            <a:r>
              <a:rPr lang="en-US" dirty="0" smtClean="0"/>
              <a:t>2009 Results:</a:t>
            </a:r>
          </a:p>
          <a:p>
            <a:r>
              <a:rPr lang="en-US" dirty="0" smtClean="0"/>
              <a:t>Students </a:t>
            </a:r>
          </a:p>
          <a:p>
            <a:r>
              <a:rPr lang="en-US" dirty="0" smtClean="0"/>
              <a:t>People of Color</a:t>
            </a:r>
            <a:r>
              <a:rPr lang="en-US" baseline="0" dirty="0" smtClean="0"/>
              <a:t> – 76%</a:t>
            </a:r>
          </a:p>
          <a:p>
            <a:r>
              <a:rPr lang="en-US" baseline="0" dirty="0" smtClean="0"/>
              <a:t>Non people of color – 85%</a:t>
            </a:r>
          </a:p>
          <a:p>
            <a:endParaRPr lang="en-US" baseline="0" dirty="0" smtClean="0"/>
          </a:p>
          <a:p>
            <a:r>
              <a:rPr lang="en-US" baseline="0" dirty="0" smtClean="0"/>
              <a:t>Staff </a:t>
            </a:r>
          </a:p>
          <a:p>
            <a:r>
              <a:rPr lang="en-US" baseline="0" dirty="0" smtClean="0"/>
              <a:t>People of Color – 69%</a:t>
            </a:r>
          </a:p>
          <a:p>
            <a:r>
              <a:rPr lang="en-US" baseline="0" dirty="0" smtClean="0"/>
              <a:t>Non people of color – 78%</a:t>
            </a:r>
          </a:p>
          <a:p>
            <a:endParaRPr lang="en-US" baseline="0" dirty="0" smtClean="0"/>
          </a:p>
          <a:p>
            <a:r>
              <a:rPr lang="en-US" baseline="0" dirty="0" smtClean="0"/>
              <a:t>Faculty</a:t>
            </a:r>
          </a:p>
          <a:p>
            <a:r>
              <a:rPr lang="en-US" baseline="0" dirty="0" smtClean="0"/>
              <a:t>People of Color – 64%</a:t>
            </a:r>
          </a:p>
          <a:p>
            <a:r>
              <a:rPr lang="en-US" baseline="0" dirty="0" smtClean="0"/>
              <a:t>Non people of color – 69%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02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NOTE: This slide refers to sexual orientation, therefore data was included</a:t>
            </a:r>
            <a:r>
              <a:rPr lang="en-US" b="1" baseline="0" dirty="0" smtClean="0"/>
              <a:t> for LGB (lesbian, gay, bisexual). Any significant information related to gender identity (transgender) would have been included in the gender slide.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2009 Results:</a:t>
            </a:r>
          </a:p>
          <a:p>
            <a:r>
              <a:rPr lang="en-US" dirty="0" smtClean="0"/>
              <a:t>LGB Staff</a:t>
            </a:r>
            <a:r>
              <a:rPr lang="en-US" baseline="0" dirty="0" smtClean="0"/>
              <a:t> – 62%</a:t>
            </a:r>
          </a:p>
          <a:p>
            <a:r>
              <a:rPr lang="en-US" baseline="0" dirty="0" smtClean="0"/>
              <a:t>Heterosexual Staff – 78%</a:t>
            </a:r>
          </a:p>
          <a:p>
            <a:r>
              <a:rPr lang="en-US" baseline="0" dirty="0" smtClean="0"/>
              <a:t>LGB Faculty – 64%</a:t>
            </a:r>
          </a:p>
          <a:p>
            <a:r>
              <a:rPr lang="en-US" baseline="0" dirty="0" smtClean="0"/>
              <a:t>Heterosexual Faculty – 68%</a:t>
            </a:r>
          </a:p>
          <a:p>
            <a:endParaRPr lang="en-US" baseline="0" dirty="0" smtClean="0"/>
          </a:p>
          <a:p>
            <a:r>
              <a:rPr lang="en-US" baseline="0" dirty="0" smtClean="0"/>
              <a:t>No data was available from students based on sexual orientation.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3889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Respondents could answer more than once.</a:t>
            </a:r>
          </a:p>
          <a:p>
            <a:endParaRPr lang="en-US" dirty="0" smtClean="0"/>
          </a:p>
          <a:p>
            <a:r>
              <a:rPr lang="en-US" dirty="0" smtClean="0"/>
              <a:t>2009 results:</a:t>
            </a:r>
          </a:p>
          <a:p>
            <a:r>
              <a:rPr lang="en-US" dirty="0" smtClean="0"/>
              <a:t>Ignored/Excluded: 75% students;</a:t>
            </a:r>
            <a:r>
              <a:rPr lang="en-US" baseline="0" dirty="0" smtClean="0"/>
              <a:t> 93.8% faculty; 90.1% staff</a:t>
            </a:r>
          </a:p>
          <a:p>
            <a:r>
              <a:rPr lang="en-US" baseline="0" dirty="0" smtClean="0"/>
              <a:t>Derogatory Remarks: 32.1% students; 23.8% faculty; 29.8% staff</a:t>
            </a:r>
          </a:p>
          <a:p>
            <a:r>
              <a:rPr lang="en-US" baseline="0" dirty="0" smtClean="0"/>
              <a:t>Stares: 21.4% students; 6.3% faculty; 20.7% staff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Written Comments: 11.9% students; 26.3% faculty; 13.2% staff</a:t>
            </a:r>
          </a:p>
          <a:p>
            <a:endParaRPr lang="en-US" baseline="0" dirty="0" smtClean="0"/>
          </a:p>
          <a:p>
            <a:r>
              <a:rPr lang="en-US" baseline="0" dirty="0" smtClean="0"/>
              <a:t>2003 results:(respondents were combined)</a:t>
            </a:r>
          </a:p>
          <a:p>
            <a:r>
              <a:rPr lang="en-US" baseline="0" dirty="0" smtClean="0"/>
              <a:t>Ignored/Excluded: 75%</a:t>
            </a:r>
          </a:p>
          <a:p>
            <a:r>
              <a:rPr lang="en-US" baseline="0" dirty="0" smtClean="0"/>
              <a:t>Derogatory Remarks: 38%</a:t>
            </a:r>
          </a:p>
          <a:p>
            <a:r>
              <a:rPr lang="en-US" baseline="0" dirty="0" smtClean="0"/>
              <a:t>Stares: 24%</a:t>
            </a:r>
          </a:p>
          <a:p>
            <a:r>
              <a:rPr lang="en-US" dirty="0" smtClean="0"/>
              <a:t>Written Comments: 11%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B5AB7-20ED-4DF6-9227-8C60188A119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176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bigNDSU.white.ep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9225"/>
            <a:ext cx="8318500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NorthDakota7.eps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38300" y="2933700"/>
            <a:ext cx="56769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4495800"/>
            <a:ext cx="6400800" cy="584200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rgbClr val="FFFFFF"/>
                </a:solidFill>
                <a:latin typeface="Helvetica 55 Roman"/>
                <a:cs typeface="Helvetica 55 Roman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1269C1-8D63-45F8-94B2-7106D109E228}" type="datetimeFigureOut">
              <a:rPr lang="en-US" smtClean="0"/>
              <a:pPr/>
              <a:t>7/24/2015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4E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l" defTabSz="457200" rtl="0" eaLnBrk="1" fontAlgn="auto" latinLnBrk="0" hangingPunct="1">
              <a:spcBef>
                <a:spcPts val="0"/>
              </a:spcBef>
              <a:spcAft>
                <a:spcPts val="0"/>
              </a:spcAft>
              <a:defRPr lang="en-US" sz="1200" kern="1200" dirty="0" smtClean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A48B06-4EBC-42CA-82C5-9CA62FF1423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9" name="Picture 10" descr="NDSU logo.webyellow.eps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886200" y="6313488"/>
            <a:ext cx="1371600" cy="37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kern="1200">
          <a:solidFill>
            <a:srgbClr val="FFFFFF"/>
          </a:solidFill>
          <a:latin typeface="Helvetica 55 Roman"/>
          <a:ea typeface="ＭＳ Ｐゴシック" pitchFamily="24" charset="-128"/>
          <a:cs typeface="Helvetica 55 Roman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Helvetica 55 Roman" pitchFamily="24" charset="0"/>
          <a:ea typeface="ＭＳ Ｐゴシック" pitchFamily="24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24" charset="0"/>
        <a:buChar char="•"/>
        <a:defRPr sz="3000" kern="1200">
          <a:solidFill>
            <a:srgbClr val="FFFFFF"/>
          </a:solidFill>
          <a:latin typeface="Helvetica 45 Light"/>
          <a:ea typeface="ＭＳ Ｐゴシック" pitchFamily="24" charset="-128"/>
          <a:cs typeface="Helvetica 45 Light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24" charset="0"/>
        <a:buChar char="–"/>
        <a:defRPr sz="2600" kern="1200">
          <a:solidFill>
            <a:srgbClr val="FFFFFF"/>
          </a:solidFill>
          <a:latin typeface="Helvetica 45 Light"/>
          <a:ea typeface="ＭＳ Ｐゴシック" pitchFamily="24" charset="-128"/>
          <a:cs typeface="Helvetica 45 Light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24" charset="0"/>
        <a:buChar char="•"/>
        <a:defRPr sz="2300" kern="1200">
          <a:solidFill>
            <a:srgbClr val="FFFFFF"/>
          </a:solidFill>
          <a:latin typeface="Helvetica 45 Light"/>
          <a:ea typeface="ＭＳ Ｐゴシック" pitchFamily="24" charset="-128"/>
          <a:cs typeface="Helvetica 45 Light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24" charset="0"/>
        <a:buChar char="–"/>
        <a:defRPr sz="2000" kern="1200">
          <a:solidFill>
            <a:srgbClr val="FFFFFF"/>
          </a:solidFill>
          <a:latin typeface="Helvetica 45 Light"/>
          <a:ea typeface="ＭＳ Ｐゴシック" pitchFamily="24" charset="-128"/>
          <a:cs typeface="Helvetica 45 Light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24" charset="0"/>
        <a:buChar char="»"/>
        <a:defRPr sz="2000" kern="1200">
          <a:solidFill>
            <a:srgbClr val="FFFFFF"/>
          </a:solidFill>
          <a:latin typeface="Helvetica 45 Light"/>
          <a:ea typeface="ＭＳ Ｐゴシック" pitchFamily="24" charset="-128"/>
          <a:cs typeface="Helvetica 45 Ligh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314450" y="4495800"/>
            <a:ext cx="64008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Campus Climate Survey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9624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If you personally experienced harassment at NDSU…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“How did you experience this conflict?”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 Harassment is defined as: conduct you feel has created an offensive, hostile, or intimidating working or learning environment.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74E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Forms of Harassment Experienced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6388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“Ignored/Excluded” category includes deliberate exclusion and exclusion from activities.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Staff Experiences with Harassment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sz="2200" dirty="0" smtClean="0">
                <a:solidFill>
                  <a:schemeClr val="bg1"/>
                </a:solidFill>
              </a:rPr>
              <a:t>Harassment based on employment category and age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Sources of harassment are primarily other staff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Where the harassment occurs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84% while working on campus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30% in a campus office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23% in a meeting with a group of people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22% in a meeting with one other person</a:t>
            </a:r>
          </a:p>
          <a:p>
            <a:r>
              <a:rPr lang="en-US" sz="2200" dirty="0" smtClean="0">
                <a:solidFill>
                  <a:schemeClr val="bg1"/>
                </a:solidFill>
              </a:rPr>
              <a:t>Reporting harassing behaviors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34% did not report for fear of retaliation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26% made an official complaint</a:t>
            </a:r>
          </a:p>
          <a:p>
            <a:pPr lvl="1"/>
            <a:r>
              <a:rPr lang="en-US" sz="2200" dirty="0" smtClean="0">
                <a:solidFill>
                  <a:schemeClr val="bg1"/>
                </a:solidFill>
              </a:rPr>
              <a:t>21% did not know where to go</a:t>
            </a:r>
            <a:endParaRPr lang="en-US" sz="2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8768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“Have you observed or personally been made aware of any harassment?”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If so - “What do you feel this conduct was based on?”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/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sz="2800" dirty="0" smtClean="0">
                <a:solidFill>
                  <a:srgbClr val="FFFF00"/>
                </a:solidFill>
              </a:rPr>
              <a:t> Harassment is defined as: conduct you feel has created an offensive, hostile, or intimidating working or learning environment.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Staff Responses to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Observed Harassment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39% of Staff reported observations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30% of those reported it was based on employment category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27% of those reported it was based on sex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25% of those reported it was based on race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If respondents experienced or were made aware of harassing conduct, “Who was the source of this conduct?”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905000"/>
          <a:ext cx="77724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University Addresses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Issues of Diversity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14478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Respondents indicated “Agree” or “Strongly Agree”</a:t>
            </a:r>
          </a:p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University Addresses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Issues of Diversity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600" y="1447800"/>
            <a:ext cx="556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Respondents indicated “Agree” or “Strongly Agree”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University Addresses 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Issues of Diversity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6764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5791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Due to an error in the survey instrument, data was not available from students based on sexual orientation.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33600" y="13716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Respondents indicated “Agree” or “Strongly Agree”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NDSU Values my Involvement in Diversity Initiatives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28800" y="1447800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Respondents indicated “Agree” or “Strongly Agree”</a:t>
            </a:r>
          </a:p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7772400" cy="1470025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2009 Campus Climate Survey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352800"/>
            <a:ext cx="6400800" cy="1143000"/>
          </a:xfrm>
        </p:spPr>
        <p:txBody>
          <a:bodyPr/>
          <a:lstStyle/>
          <a:p>
            <a:r>
              <a:rPr lang="en-US" sz="2400" b="1" dirty="0" smtClean="0">
                <a:solidFill>
                  <a:schemeClr val="bg1"/>
                </a:solidFill>
                <a:latin typeface="Arial" charset="0"/>
              </a:rPr>
              <a:t>Diversity  Equity  Community</a:t>
            </a:r>
          </a:p>
          <a:p>
            <a:r>
              <a:rPr lang="en-US" sz="2400" b="1" dirty="0" smtClean="0">
                <a:solidFill>
                  <a:schemeClr val="bg1"/>
                </a:solidFill>
                <a:latin typeface="Arial" charset="0"/>
              </a:rPr>
              <a:t>Help Us Get There</a:t>
            </a:r>
          </a:p>
          <a:p>
            <a:endParaRPr lang="en-US" sz="2400" b="1" dirty="0" smtClean="0">
              <a:solidFill>
                <a:schemeClr val="bg1"/>
              </a:solidFill>
              <a:latin typeface="Arial" charset="0"/>
            </a:endParaRPr>
          </a:p>
          <a:p>
            <a:pPr algn="r"/>
            <a:r>
              <a:rPr lang="en-US" sz="2400" b="1" dirty="0" smtClean="0">
                <a:solidFill>
                  <a:schemeClr val="bg1"/>
                </a:solidFill>
                <a:latin typeface="Arial" charset="0"/>
              </a:rPr>
              <a:t>President’s Diversity Council</a:t>
            </a:r>
          </a:p>
          <a:p>
            <a:pPr algn="r"/>
            <a:r>
              <a:rPr lang="en-US" sz="2400" b="1" dirty="0" smtClean="0">
                <a:solidFill>
                  <a:schemeClr val="bg1"/>
                </a:solidFill>
                <a:latin typeface="Arial" charset="0"/>
              </a:rPr>
              <a:t>www.ndsu.edu/diversity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NDSU Values my Involvement in Diversity Initiatives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12954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Respondents indicated “Agree” or “Strongly Agree”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NDSU Values my Involvement in Diversity Initiatives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9812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1524000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Respondents indicated “Agree” or “Strongly Agree”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Attendance at Diversity Events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143000"/>
          <a:ext cx="77724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78% of survey participants are “comfortable” with climate for diversity at NDSU</a:t>
            </a:r>
          </a:p>
          <a:p>
            <a:r>
              <a:rPr lang="en-US" dirty="0" smtClean="0"/>
              <a:t>58-71% of key constituency groups feel that the University’s leadership visibly fosters diversity</a:t>
            </a:r>
          </a:p>
          <a:p>
            <a:endParaRPr lang="en-US" dirty="0" smtClean="0"/>
          </a:p>
          <a:p>
            <a:r>
              <a:rPr lang="en-US" dirty="0" smtClean="0"/>
              <a:t>BUT…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Conclusions, continued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28% of faculty, 23% of staff, and 10% of students </a:t>
            </a:r>
            <a:r>
              <a:rPr lang="en-US" u="sng" dirty="0" smtClean="0"/>
              <a:t>personally experienced harassment</a:t>
            </a:r>
            <a:r>
              <a:rPr lang="en-US" dirty="0" smtClean="0"/>
              <a:t> at NDSU</a:t>
            </a:r>
          </a:p>
          <a:p>
            <a:r>
              <a:rPr lang="en-US" dirty="0" smtClean="0"/>
              <a:t>Less than 1/3 of those who experienced harassment </a:t>
            </a:r>
            <a:r>
              <a:rPr lang="en-US" u="sng" dirty="0" smtClean="0"/>
              <a:t>reported the behavior</a:t>
            </a:r>
            <a:endParaRPr lang="en-US" dirty="0" smtClean="0"/>
          </a:p>
          <a:p>
            <a:r>
              <a:rPr lang="en-US" dirty="0" smtClean="0"/>
              <a:t>The majority of those who experienced harassment reported it was </a:t>
            </a:r>
            <a:r>
              <a:rPr lang="en-US" u="sng" dirty="0" smtClean="0"/>
              <a:t>perpetrated by members of their peer groups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Conclusions, continued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Among faculty and staff, the majority of incidents related to the individual’s </a:t>
            </a:r>
            <a:r>
              <a:rPr lang="en-US" u="sng" dirty="0" smtClean="0"/>
              <a:t>age, employment category, and sex</a:t>
            </a:r>
            <a:endParaRPr lang="en-US" dirty="0" smtClean="0"/>
          </a:p>
          <a:p>
            <a:r>
              <a:rPr lang="en-US" dirty="0" smtClean="0"/>
              <a:t>Among students, the majority of incidents related to the student’s </a:t>
            </a:r>
            <a:r>
              <a:rPr lang="en-US" u="sng" dirty="0" smtClean="0"/>
              <a:t>age, ethnicity, gender identity, race, and sex</a:t>
            </a:r>
            <a:endParaRPr lang="en-US" dirty="0" smtClean="0"/>
          </a:p>
          <a:p>
            <a:r>
              <a:rPr lang="en-US" dirty="0" smtClean="0"/>
              <a:t>Faculty (49%), staff (39%), and students (26%) </a:t>
            </a:r>
            <a:r>
              <a:rPr lang="en-US" u="sng" dirty="0" smtClean="0"/>
              <a:t>observed conduct</a:t>
            </a:r>
            <a:r>
              <a:rPr lang="en-US" dirty="0" smtClean="0"/>
              <a:t> on campus that created an offensive, hostile, or intimidating working or learning environment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More recommendations…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chemeClr val="bg1"/>
                </a:solidFill>
              </a:rPr>
              <a:t>Recommendations for Faculty and Staff: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Need to create a university-wide family leave policy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Mentor and promote women to higher level academic leadership positions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Administrators need to talk individually with faculty to get their input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Offer domestic partner benefits, including same-sex domestic partner benefits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Need to integrate diversity into the classroom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More recommendations…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400" b="1" dirty="0" smtClean="0">
                <a:solidFill>
                  <a:schemeClr val="bg1"/>
                </a:solidFill>
              </a:rPr>
              <a:t>General Recommendations: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Diversity programs predominately focus on race/ethnicity/country of origin to the exclusion of sexual orientation, disability and veterans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Need to be more welcoming of diverse religious/spiritual affiliations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More gender neutral/family restroom options on campus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Diaper-changing stations in men’s and women’s restrooms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More awareness/anti-bias training that is mandatory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Improve awareness and acceptance of mental health issues</a:t>
            </a:r>
          </a:p>
          <a:p>
            <a:r>
              <a:rPr lang="en-US" sz="3400" dirty="0" smtClean="0">
                <a:solidFill>
                  <a:schemeClr val="bg1"/>
                </a:solidFill>
              </a:rPr>
              <a:t>Address concerns about “reverse discrimination”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Next Steps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Review findings in relation to Strategic Plan for Diversity, Equity &amp; Community, 2005-2010.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Revise &amp; create new Strategic Plan for Diversity, Equity &amp; Community, 2011-2016.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Analyze the impact of the diversity-related trainings and events that faculty, staff and students are attending.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Survey Participants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Staff Respondents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32% response rate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23 people of color; 490 non people of color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27 staff identified with a physical disability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 staff identified with a learning disability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14 staff identified with a psychological condition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26 staff identified as LGB; 3 selected “uncertain”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353 women; 158 men; 1 transgender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88 people identified spiritual affiliation as other than Christian (including no affiliation)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057400"/>
            <a:ext cx="7772400" cy="2438400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rgbClr val="FFFF00"/>
                </a:solidFill>
              </a:rPr>
              <a:t>Results of 2009 Campus climate survey</a:t>
            </a:r>
            <a:endParaRPr lang="en-US" sz="48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Overall, How Comfortable are You with the Climate for Diversity?</a:t>
            </a:r>
            <a:endParaRPr lang="en-US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0" y="14478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Respondents indicated “Comfortable” or “Very Comfortable”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7630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Who is reporting being “comfortable” or “very comfortable” with overall climate at NDSU? 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Who is reporting being “comfortable” or “very comfortable” with overall climate at NDSU?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6868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Who is reporting being “comfortable” or “very comfortable” with overall climate at NDSU?</a:t>
            </a:r>
            <a:r>
              <a:rPr lang="en-US" sz="2200" dirty="0" smtClean="0">
                <a:solidFill>
                  <a:srgbClr val="FFFF00"/>
                </a:solidFill>
              </a:rPr>
              <a:t> 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57150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Due to an error in the survey instrument, data were not available from students based on sexual orientation.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dsu-templat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3281</TotalTime>
  <Words>1923</Words>
  <Application>Microsoft Office PowerPoint</Application>
  <PresentationFormat>On-screen Show (4:3)</PresentationFormat>
  <Paragraphs>270</Paragraphs>
  <Slides>28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ＭＳ Ｐゴシック</vt:lpstr>
      <vt:lpstr>Arial</vt:lpstr>
      <vt:lpstr>Calibri</vt:lpstr>
      <vt:lpstr>Helvetica 45 Light</vt:lpstr>
      <vt:lpstr>Helvetica 55 Roman</vt:lpstr>
      <vt:lpstr>ndsu-template1</vt:lpstr>
      <vt:lpstr>PowerPoint Presentation</vt:lpstr>
      <vt:lpstr>2009 Campus Climate Survey</vt:lpstr>
      <vt:lpstr>Survey Participants</vt:lpstr>
      <vt:lpstr>Staff Respondents</vt:lpstr>
      <vt:lpstr>Results of 2009 Campus climate survey</vt:lpstr>
      <vt:lpstr>Overall, How Comfortable are You with the Climate for Diversity?</vt:lpstr>
      <vt:lpstr>Who is reporting being “comfortable” or “very comfortable” with overall climate at NDSU? </vt:lpstr>
      <vt:lpstr>Who is reporting being “comfortable” or “very comfortable” with overall climate at NDSU? </vt:lpstr>
      <vt:lpstr>Who is reporting being “comfortable” or “very comfortable” with overall climate at NDSU? </vt:lpstr>
      <vt:lpstr>If you personally experienced harassment at NDSU…  “How did you experience this conflict?”   Harassment is defined as: conduct you feel has created an offensive, hostile, or intimidating working or learning environment.</vt:lpstr>
      <vt:lpstr>Forms of Harassment Experienced</vt:lpstr>
      <vt:lpstr>Staff Experiences with Harassment</vt:lpstr>
      <vt:lpstr>“Have you observed or personally been made aware of any harassment?”  If so - “What do you feel this conduct was based on?”   Harassment is defined as: conduct you feel has created an offensive, hostile, or intimidating working or learning environment.</vt:lpstr>
      <vt:lpstr>Staff Responses to  Observed Harassment</vt:lpstr>
      <vt:lpstr>If respondents experienced or were made aware of harassing conduct, “Who was the source of this conduct?”</vt:lpstr>
      <vt:lpstr>University Addresses  Issues of Diversity</vt:lpstr>
      <vt:lpstr>University Addresses  Issues of Diversity</vt:lpstr>
      <vt:lpstr>University Addresses  Issues of Diversity</vt:lpstr>
      <vt:lpstr>NDSU Values my Involvement in Diversity Initiatives</vt:lpstr>
      <vt:lpstr>NDSU Values my Involvement in Diversity Initiatives</vt:lpstr>
      <vt:lpstr>NDSU Values my Involvement in Diversity Initiatives</vt:lpstr>
      <vt:lpstr>Attendance at Diversity Events</vt:lpstr>
      <vt:lpstr>Conclusions</vt:lpstr>
      <vt:lpstr>Conclusions, continued</vt:lpstr>
      <vt:lpstr>Conclusions, continued</vt:lpstr>
      <vt:lpstr>More recommendations…</vt:lpstr>
      <vt:lpstr>More recommendations…</vt:lpstr>
      <vt:lpstr>Next Steps</vt:lpstr>
    </vt:vector>
  </TitlesOfParts>
  <Company>North Dakota State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2009 Campus Climate Survey</dc:title>
  <dc:creator>Kara.Gravley-stack</dc:creator>
  <cp:lastModifiedBy>Tamara Blanich</cp:lastModifiedBy>
  <cp:revision>190</cp:revision>
  <dcterms:created xsi:type="dcterms:W3CDTF">2009-09-04T20:26:10Z</dcterms:created>
  <dcterms:modified xsi:type="dcterms:W3CDTF">2015-07-24T20:18:56Z</dcterms:modified>
</cp:coreProperties>
</file>