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859221-EE71-41C6-AEFB-3A40A3B74B0D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39EBA0-B818-461B-8D86-AC72DE23D74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the Gender Gap in Higher Education Salaries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Rhonda Magel</a:t>
            </a:r>
          </a:p>
          <a:p>
            <a:r>
              <a:rPr lang="en-US" dirty="0" smtClean="0"/>
              <a:t>Professor and Chair</a:t>
            </a:r>
          </a:p>
          <a:p>
            <a:r>
              <a:rPr lang="en-US" dirty="0" smtClean="0"/>
              <a:t>Department of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Climate not as Good for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Female faculty in STEM not supported in research as much as Male faculty (</a:t>
            </a:r>
            <a:r>
              <a:rPr lang="en-US" dirty="0" err="1" smtClean="0"/>
              <a:t>Xu</a:t>
            </a:r>
            <a:r>
              <a:rPr lang="en-US" dirty="0" smtClean="0"/>
              <a:t> 2008)</a:t>
            </a:r>
          </a:p>
          <a:p>
            <a:r>
              <a:rPr lang="en-US" dirty="0" smtClean="0"/>
              <a:t>Gander (1999) and Park (1996) also report less research support</a:t>
            </a:r>
          </a:p>
          <a:p>
            <a:r>
              <a:rPr lang="en-US" dirty="0" smtClean="0"/>
              <a:t>Female faculty have lower job satisfaction and not as good of work climate (Settles, Cortina, </a:t>
            </a:r>
            <a:r>
              <a:rPr lang="en-US" dirty="0" err="1" smtClean="0"/>
              <a:t>Maley</a:t>
            </a:r>
            <a:r>
              <a:rPr lang="en-US" dirty="0" smtClean="0"/>
              <a:t>, Stewart (2006); </a:t>
            </a:r>
            <a:r>
              <a:rPr lang="en-US" dirty="0" err="1" smtClean="0"/>
              <a:t>Valian</a:t>
            </a:r>
            <a:r>
              <a:rPr lang="en-US" dirty="0" smtClean="0"/>
              <a:t> (2005))</a:t>
            </a:r>
          </a:p>
          <a:p>
            <a:r>
              <a:rPr lang="en-US" dirty="0" smtClean="0"/>
              <a:t>Female Faculty felt excluded from discussions at work (Bronstein and Farnsworth (1998)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Cress and Hart (2009) found that the climate within the same department could be totally different for female and male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NDSU Study – Research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Slobin</a:t>
            </a:r>
            <a:r>
              <a:rPr lang="en-US" dirty="0" smtClean="0"/>
              <a:t>, </a:t>
            </a:r>
            <a:r>
              <a:rPr lang="en-US" dirty="0" err="1" smtClean="0"/>
              <a:t>McCulla</a:t>
            </a:r>
            <a:r>
              <a:rPr lang="en-US" dirty="0" smtClean="0"/>
              <a:t>, Magel (2002)</a:t>
            </a:r>
          </a:p>
          <a:p>
            <a:r>
              <a:rPr lang="en-US" dirty="0" smtClean="0"/>
              <a:t>Sampled 49 female faculty members at NDSU and paired each of them with a male faculty member of same rank in a similar discipline</a:t>
            </a:r>
          </a:p>
          <a:p>
            <a:r>
              <a:rPr lang="en-US" dirty="0" smtClean="0"/>
              <a:t>Asked each faculty member to give number in each category of presentations, publications, book chapters, performances, etc. within the past two years – then they were also asked to do that over their entire career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Paired difference in research productivity between male and female faculty was not significant over a two year period (although the sample average was lower for female faculty)</a:t>
            </a:r>
          </a:p>
          <a:p>
            <a:r>
              <a:rPr lang="en-US" dirty="0" smtClean="0"/>
              <a:t>Paired difference in research productivity between male and female faculty was significant over a career</a:t>
            </a:r>
          </a:p>
          <a:p>
            <a:r>
              <a:rPr lang="en-US" dirty="0" smtClean="0"/>
              <a:t>Female faculty appeared to loose a little ground every year in terms of research productivity when compared to male faculty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Perna</a:t>
            </a:r>
            <a:r>
              <a:rPr lang="en-US" dirty="0" smtClean="0"/>
              <a:t> (2001)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 that females had fewer research accomplishments over their career than males of the same rank with similar experience controlling for academic field and type of university</a:t>
            </a:r>
          </a:p>
          <a:p>
            <a:r>
              <a:rPr lang="en-US" dirty="0" smtClean="0"/>
              <a:t>Proportion of time women spent on teaching compared to research was higher than for men</a:t>
            </a:r>
          </a:p>
          <a:p>
            <a:r>
              <a:rPr lang="en-US" dirty="0" err="1" smtClean="0"/>
              <a:t>Bellas</a:t>
            </a:r>
            <a:r>
              <a:rPr lang="en-US" dirty="0" smtClean="0"/>
              <a:t> and </a:t>
            </a:r>
            <a:r>
              <a:rPr lang="en-US" dirty="0" err="1" smtClean="0"/>
              <a:t>Toutkoushian</a:t>
            </a:r>
            <a:r>
              <a:rPr lang="en-US" dirty="0" smtClean="0"/>
              <a:t> (1999) found male faculty spent 6% more time on research than female faculty and 6% less time on teaching than female faculty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U.K. (Todd et al. (2008)) – found male faculty had a much more realistic view of how they would be evaluated (maybe because fewer women in higher levels to mentor other women) – found female faculty were more likely to work overtime on teaching because they had to while male faculty were more likely to work overtime on research because they wanted to</a:t>
            </a:r>
          </a:p>
          <a:p>
            <a:r>
              <a:rPr lang="en-US" dirty="0" smtClean="0"/>
              <a:t>Sweden (</a:t>
            </a:r>
            <a:r>
              <a:rPr lang="en-US" dirty="0" err="1" smtClean="0"/>
              <a:t>Viefers</a:t>
            </a:r>
            <a:r>
              <a:rPr lang="en-US" dirty="0" smtClean="0"/>
              <a:t> et al. (2006)) – climate not conducive to women faculty in physics</a:t>
            </a:r>
          </a:p>
          <a:p>
            <a:r>
              <a:rPr lang="en-US" dirty="0" smtClean="0"/>
              <a:t>Van Anders (2004) -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Female faculty spend on the average more time on teaching than male faculty to meet the gendered expectations of their students</a:t>
            </a:r>
          </a:p>
          <a:p>
            <a:r>
              <a:rPr lang="en-US" dirty="0" smtClean="0"/>
              <a:t>Overall, support climate not as good for female faculty and they are not kept as informed (maybe because fewer women at higher levels to mentor other women)</a:t>
            </a:r>
          </a:p>
          <a:p>
            <a:r>
              <a:rPr lang="en-US" dirty="0" smtClean="0"/>
              <a:t>As student ratings of instruction increase for female faculty, their salary will decrease with the opposite being true for male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Percentages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 90’s – Approximately 3% of full professors were women at NDSU</a:t>
            </a:r>
          </a:p>
          <a:p>
            <a:r>
              <a:rPr lang="en-US" dirty="0" smtClean="0"/>
              <a:t>Fall 2011 – 11% of full professors were women</a:t>
            </a:r>
          </a:p>
          <a:p>
            <a:r>
              <a:rPr lang="en-US" dirty="0" smtClean="0"/>
              <a:t>Mid 90-s – 7-8% of associate professors were women</a:t>
            </a:r>
          </a:p>
          <a:p>
            <a:r>
              <a:rPr lang="en-US" dirty="0" smtClean="0"/>
              <a:t>Fall 2011 – 30% of associate professors were women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51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Life Survey – Early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tenured and tenure-track faculty given a chance to respond</a:t>
            </a:r>
          </a:p>
          <a:p>
            <a:r>
              <a:rPr lang="en-US" dirty="0" smtClean="0"/>
              <a:t>Faculty asked what percentages of time they presently spend on the areas of teaching, research and service and what percentages of time they would like to spend</a:t>
            </a:r>
          </a:p>
          <a:p>
            <a:r>
              <a:rPr lang="en-US" dirty="0" smtClean="0"/>
              <a:t>Female faculty spent significantly more time on teaching than they wanted to compared to male faculty</a:t>
            </a:r>
          </a:p>
          <a:p>
            <a:r>
              <a:rPr lang="en-US" dirty="0" smtClean="0"/>
              <a:t>Female faculty spent less time on research than they wanted to compared to male faculty (but not significant)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9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Climate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 </a:t>
            </a:r>
            <a:r>
              <a:rPr lang="en-US" smtClean="0"/>
              <a:t>to 20 </a:t>
            </a:r>
            <a:r>
              <a:rPr lang="en-US" dirty="0" smtClean="0"/>
              <a:t>items on a scale of 1 to 4 – respected by students, faculty, staff; feel isolated in the University; excluded from informal network; research is mainstream; etc.</a:t>
            </a:r>
          </a:p>
          <a:p>
            <a:r>
              <a:rPr lang="en-US" dirty="0" smtClean="0"/>
              <a:t>Scores ranged from 20 to 80 (higher score better) with 50=“neutral”</a:t>
            </a:r>
          </a:p>
          <a:p>
            <a:r>
              <a:rPr lang="en-US" dirty="0" smtClean="0"/>
              <a:t>Male – average 62.9</a:t>
            </a:r>
          </a:p>
          <a:p>
            <a:r>
              <a:rPr lang="en-US" dirty="0" smtClean="0"/>
              <a:t>Female – average 56.2 </a:t>
            </a:r>
          </a:p>
          <a:p>
            <a:r>
              <a:rPr lang="en-US" dirty="0" smtClean="0"/>
              <a:t>Significant at .001 – no significant difference in STEM/Non-STEM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9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Perna</a:t>
            </a:r>
            <a:r>
              <a:rPr lang="en-US" dirty="0" smtClean="0"/>
              <a:t> (2001)- theoretical perspectives of salary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Human capital theory-accomplishments of faculty member (rank, number of publications, teaching effectiveness, length of time in job, etc.)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Structural Theory – characteristics of the institution or subject area (type of university, geographical location, academic area,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Standardized SROI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Z=(Class Average – Average for Class Level)/standard deviation of class level</a:t>
            </a:r>
          </a:p>
          <a:p>
            <a:r>
              <a:rPr lang="en-US" dirty="0" smtClean="0"/>
              <a:t>Standardized SROI scores averaged for every faculty member teaching at least one class during 2008-2009 academic year</a:t>
            </a:r>
          </a:p>
          <a:p>
            <a:r>
              <a:rPr lang="en-US" dirty="0" smtClean="0"/>
              <a:t>No significant differences in number of classes taught by male and female faculty (2.85, 2.73)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Salary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Nine month faculty salaries regressed on Market Salary, Rank, Whether or not in STEM, Average standardized SROI score, gender, interaction between gender and SROI score, race, number of classes</a:t>
            </a:r>
          </a:p>
          <a:p>
            <a:r>
              <a:rPr lang="en-US" dirty="0" smtClean="0"/>
              <a:t>Number of Classes, Race taken out of model – not 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average standardized SROI score for male faculty increased by 1 unit, salary increased by $1847</a:t>
            </a:r>
          </a:p>
          <a:p>
            <a:r>
              <a:rPr lang="en-US" dirty="0" smtClean="0"/>
              <a:t>As the average standardized SROI score for female faculty increased by 1 unit, salary decreased by $701.00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ADVANCE/FORWARD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 the entire university climate to try to get everyone included</a:t>
            </a:r>
          </a:p>
          <a:p>
            <a:r>
              <a:rPr lang="en-US" dirty="0" smtClean="0"/>
              <a:t>Course release grants – to give women more time to work on research</a:t>
            </a:r>
          </a:p>
          <a:p>
            <a:r>
              <a:rPr lang="en-US" dirty="0" smtClean="0"/>
              <a:t>Promotion to Professor seminars – to make sure faculty know what is expected of them to be promoted</a:t>
            </a:r>
          </a:p>
          <a:p>
            <a:r>
              <a:rPr lang="en-US" dirty="0" smtClean="0"/>
              <a:t>Mentoring groups – again to make sure faculty are aware of what they need to do</a:t>
            </a:r>
          </a:p>
          <a:p>
            <a:r>
              <a:rPr lang="en-US" dirty="0" smtClean="0"/>
              <a:t>SROIs – trying to get these changed to become less gender biased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Advance/Forward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women in full professor levels has increased</a:t>
            </a:r>
          </a:p>
          <a:p>
            <a:r>
              <a:rPr lang="en-US" dirty="0" smtClean="0"/>
              <a:t>The number of women at associate professor levels has increased</a:t>
            </a:r>
          </a:p>
          <a:p>
            <a:r>
              <a:rPr lang="en-US" dirty="0" smtClean="0"/>
              <a:t>The number of women in leadership positions </a:t>
            </a:r>
            <a:r>
              <a:rPr lang="en-US" smtClean="0"/>
              <a:t>has increased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5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2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Studies involving both theories have found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Bellas</a:t>
            </a:r>
            <a:r>
              <a:rPr lang="en-US" dirty="0" smtClean="0"/>
              <a:t> (1993) – average female faculty salary approximately 25% below average male salary</a:t>
            </a:r>
          </a:p>
          <a:p>
            <a:r>
              <a:rPr lang="en-US" dirty="0" err="1" smtClean="0"/>
              <a:t>Barbezat</a:t>
            </a:r>
            <a:r>
              <a:rPr lang="en-US" dirty="0" smtClean="0"/>
              <a:t> and Hughes (2005)-controlled for several factors and still found 17-23% of variation in faculty salaries (with women making less) not accounted for</a:t>
            </a:r>
          </a:p>
          <a:p>
            <a:r>
              <a:rPr lang="en-US" dirty="0" smtClean="0"/>
              <a:t>Pay Gap Significantly higher at research </a:t>
            </a:r>
            <a:r>
              <a:rPr lang="en-US" dirty="0" err="1" smtClean="0"/>
              <a:t>universites</a:t>
            </a:r>
            <a:r>
              <a:rPr lang="en-US" dirty="0" smtClean="0"/>
              <a:t> (</a:t>
            </a:r>
            <a:r>
              <a:rPr lang="en-US" dirty="0" err="1" smtClean="0"/>
              <a:t>Barbezat</a:t>
            </a:r>
            <a:r>
              <a:rPr lang="en-US" dirty="0" smtClean="0"/>
              <a:t> and Hughes (2005)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Black Issues in Higher Ed (2005)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 similar findings to </a:t>
            </a:r>
            <a:r>
              <a:rPr lang="en-US" dirty="0" err="1" smtClean="0"/>
              <a:t>Barbezat</a:t>
            </a:r>
            <a:r>
              <a:rPr lang="en-US" dirty="0" smtClean="0"/>
              <a:t> and Hughes (2005)</a:t>
            </a:r>
          </a:p>
          <a:p>
            <a:r>
              <a:rPr lang="en-US" dirty="0" smtClean="0"/>
              <a:t>Women earn 96% of what men earn at community colleges</a:t>
            </a:r>
          </a:p>
          <a:p>
            <a:r>
              <a:rPr lang="en-US" dirty="0" smtClean="0"/>
              <a:t>89% of what men earn at baccalaureate institutions</a:t>
            </a:r>
          </a:p>
          <a:p>
            <a:r>
              <a:rPr lang="en-US" dirty="0" smtClean="0"/>
              <a:t>87% of what men earn at master’s institutions</a:t>
            </a:r>
          </a:p>
          <a:p>
            <a:r>
              <a:rPr lang="en-US" dirty="0" smtClean="0"/>
              <a:t>78% of what men earn at doctoral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Travis, Gross Johnson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make less money than men in fields that are traditionally considered female fields</a:t>
            </a:r>
          </a:p>
          <a:p>
            <a:r>
              <a:rPr lang="en-US" dirty="0" smtClean="0"/>
              <a:t>Women make less money in science fields that have few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  <a:r>
              <a:rPr lang="en-US" smtClean="0"/>
              <a:t>of 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Steinpreis</a:t>
            </a:r>
            <a:r>
              <a:rPr lang="en-US" dirty="0" smtClean="0"/>
              <a:t>, Anders, and </a:t>
            </a:r>
            <a:r>
              <a:rPr lang="en-US" dirty="0" err="1" smtClean="0"/>
              <a:t>Ritzke</a:t>
            </a:r>
            <a:r>
              <a:rPr lang="en-US" dirty="0" smtClean="0"/>
              <a:t> (1999) – both men and women faculty rated male accomplishments higher than female accomplishments for job applicants even though equally qualified</a:t>
            </a:r>
          </a:p>
          <a:p>
            <a:r>
              <a:rPr lang="en-US" dirty="0" err="1" smtClean="0"/>
              <a:t>Toumanoff</a:t>
            </a:r>
            <a:r>
              <a:rPr lang="en-US" dirty="0" smtClean="0"/>
              <a:t> (2005) – male faculty paid more at time of hire</a:t>
            </a:r>
          </a:p>
          <a:p>
            <a:r>
              <a:rPr lang="en-US" dirty="0" err="1" smtClean="0"/>
              <a:t>Toutkoushian</a:t>
            </a:r>
            <a:r>
              <a:rPr lang="en-US" dirty="0" smtClean="0"/>
              <a:t> and Moore (2008) – male faculty paid more at time of hire but there is more of a gap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Components in Relation to 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Kasten</a:t>
            </a:r>
            <a:r>
              <a:rPr lang="en-US" dirty="0" smtClean="0"/>
              <a:t> (1984) and </a:t>
            </a:r>
            <a:r>
              <a:rPr lang="en-US" dirty="0" err="1" smtClean="0"/>
              <a:t>Jauch</a:t>
            </a:r>
            <a:r>
              <a:rPr lang="en-US" dirty="0" smtClean="0"/>
              <a:t> (2007) found research has largest effect on salaries;  </a:t>
            </a:r>
            <a:r>
              <a:rPr lang="en-US" dirty="0" err="1" smtClean="0"/>
              <a:t>Jauch</a:t>
            </a:r>
            <a:r>
              <a:rPr lang="en-US" dirty="0" smtClean="0"/>
              <a:t> studied 23 “hard science” disciplines and found faculty who had better research evaluations spent more time on research and less time on teaching – rewards went to faculty with stronger research records</a:t>
            </a:r>
          </a:p>
          <a:p>
            <a:r>
              <a:rPr lang="en-US" dirty="0" err="1" smtClean="0"/>
              <a:t>Fairweather</a:t>
            </a:r>
            <a:r>
              <a:rPr lang="en-US" dirty="0" smtClean="0"/>
              <a:t> (2005)- considered number of hours faculty taught per week and number of research publications (not fine arts)-found salary went down for those faculty who taught an extra hour per week and went up with an additional publication (particularly at research universities)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Ratings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mainly evaluated at research universities through SROIs (Read, Rama, and </a:t>
            </a:r>
            <a:r>
              <a:rPr lang="en-US" dirty="0" err="1" smtClean="0"/>
              <a:t>Raghunandan</a:t>
            </a:r>
            <a:r>
              <a:rPr lang="en-US" dirty="0" smtClean="0"/>
              <a:t> 2001)</a:t>
            </a:r>
          </a:p>
          <a:p>
            <a:r>
              <a:rPr lang="en-US" dirty="0" smtClean="0"/>
              <a:t>SROIs have gender bias (Brady and </a:t>
            </a:r>
            <a:r>
              <a:rPr lang="en-US" dirty="0" err="1" smtClean="0"/>
              <a:t>Eisler</a:t>
            </a:r>
            <a:r>
              <a:rPr lang="en-US" dirty="0" smtClean="0"/>
              <a:t> 1999; Worthington 2002; Arbuckle and Williams 2003)</a:t>
            </a:r>
          </a:p>
          <a:p>
            <a:r>
              <a:rPr lang="en-US" dirty="0" smtClean="0"/>
              <a:t>In younger faculty, men got better ratings than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6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Gendered Expectations of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Female faculty must spend more time on teaching to meet their gendered expectations (caring, nurturing, available more often)</a:t>
            </a:r>
          </a:p>
          <a:p>
            <a:r>
              <a:rPr lang="en-US" dirty="0" smtClean="0"/>
              <a:t>Male gendered expectations (funny, energetic, intelligent)  (Sprague and </a:t>
            </a:r>
            <a:r>
              <a:rPr lang="en-US" dirty="0" err="1" smtClean="0"/>
              <a:t>Massoni</a:t>
            </a:r>
            <a:r>
              <a:rPr lang="en-US" dirty="0" smtClean="0"/>
              <a:t> 2005; </a:t>
            </a:r>
            <a:r>
              <a:rPr lang="en-US" dirty="0" err="1" smtClean="0"/>
              <a:t>Laube</a:t>
            </a:r>
            <a:r>
              <a:rPr lang="en-US" dirty="0" smtClean="0"/>
              <a:t>, </a:t>
            </a:r>
            <a:r>
              <a:rPr lang="en-US" dirty="0" err="1" smtClean="0"/>
              <a:t>Massoni</a:t>
            </a:r>
            <a:r>
              <a:rPr lang="en-US" dirty="0" smtClean="0"/>
              <a:t>, Sprague, and Ferber 2007)</a:t>
            </a:r>
          </a:p>
          <a:p>
            <a:r>
              <a:rPr lang="en-US" dirty="0" smtClean="0"/>
              <a:t>Students expect female teachers to be available more often (Burns-Glover and </a:t>
            </a:r>
            <a:r>
              <a:rPr lang="en-US" dirty="0" err="1" smtClean="0"/>
              <a:t>Veith</a:t>
            </a:r>
            <a:r>
              <a:rPr lang="en-US" dirty="0" smtClean="0"/>
              <a:t> 1995)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</TotalTime>
  <Words>1448</Words>
  <Application>Microsoft Office PowerPoint</Application>
  <PresentationFormat>On-screen Show (4:3)</PresentationFormat>
  <Paragraphs>100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Reasons for the Gender Gap in Higher Education Salaries</vt:lpstr>
      <vt:lpstr>Perna (2001)- theoretical perspectives of salary studies</vt:lpstr>
      <vt:lpstr>Studies involving both theories have found gaps</vt:lpstr>
      <vt:lpstr> Black Issues in Higher Ed (2005)</vt:lpstr>
      <vt:lpstr>Travis, Gross Johnson (2009)</vt:lpstr>
      <vt:lpstr>Time of Hire</vt:lpstr>
      <vt:lpstr> Components in Relation to Salary</vt:lpstr>
      <vt:lpstr>Student Ratings of Instruction</vt:lpstr>
      <vt:lpstr>Gendered Expectations of Students</vt:lpstr>
      <vt:lpstr>University Climate not as Good for Women</vt:lpstr>
      <vt:lpstr>Climate (Continued)</vt:lpstr>
      <vt:lpstr>   NDSU Study – Research Productivity</vt:lpstr>
      <vt:lpstr>Findings</vt:lpstr>
      <vt:lpstr>Perna (2001)</vt:lpstr>
      <vt:lpstr>Other Countries</vt:lpstr>
      <vt:lpstr> Theory</vt:lpstr>
      <vt:lpstr>Changes in Percentages of Women</vt:lpstr>
      <vt:lpstr>Work Life Survey – Early 2009</vt:lpstr>
      <vt:lpstr>University Climate Score</vt:lpstr>
      <vt:lpstr>Standardized SROI Scores</vt:lpstr>
      <vt:lpstr>Faculty Salary Study</vt:lpstr>
      <vt:lpstr>Findings</vt:lpstr>
      <vt:lpstr>ADVANCE/FORWARD</vt:lpstr>
      <vt:lpstr>Advance/Forward</vt:lpstr>
      <vt:lpstr>Questions???????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Rhonda.Magel</dc:creator>
  <cp:lastModifiedBy>Audra Hart</cp:lastModifiedBy>
  <cp:revision>20</cp:revision>
  <dcterms:created xsi:type="dcterms:W3CDTF">2013-03-06T17:35:23Z</dcterms:created>
  <dcterms:modified xsi:type="dcterms:W3CDTF">2013-04-01T18:42:25Z</dcterms:modified>
</cp:coreProperties>
</file>