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5" r:id="rId1"/>
  </p:sld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 id="268" r:id="rId14"/>
    <p:sldId id="269" r:id="rId15"/>
    <p:sldId id="270" r:id="rId16"/>
    <p:sldId id="272" r:id="rId17"/>
    <p:sldId id="289" r:id="rId18"/>
    <p:sldId id="271" r:id="rId19"/>
    <p:sldId id="273" r:id="rId20"/>
    <p:sldId id="274" r:id="rId21"/>
    <p:sldId id="275" r:id="rId22"/>
    <p:sldId id="276" r:id="rId23"/>
    <p:sldId id="283" r:id="rId24"/>
    <p:sldId id="277" r:id="rId25"/>
    <p:sldId id="282" r:id="rId26"/>
    <p:sldId id="281" r:id="rId27"/>
    <p:sldId id="288" r:id="rId28"/>
    <p:sldId id="284" r:id="rId29"/>
    <p:sldId id="285" r:id="rId30"/>
    <p:sldId id="278" r:id="rId31"/>
    <p:sldId id="279" r:id="rId32"/>
    <p:sldId id="286" r:id="rId33"/>
    <p:sldId id="287" r:id="rId34"/>
    <p:sldId id="28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974" autoAdjust="0"/>
    <p:restoredTop sz="86452" autoAdjust="0"/>
  </p:normalViewPr>
  <p:slideViewPr>
    <p:cSldViewPr snapToGrid="0">
      <p:cViewPr varScale="1">
        <p:scale>
          <a:sx n="86" d="100"/>
          <a:sy n="86" d="100"/>
        </p:scale>
        <p:origin x="120" y="3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1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669858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872322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591636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132770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7024088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771183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38039253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31246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944510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839736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16859512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974896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5692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661540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82926091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32164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1/30/2020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354497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Lst>
  <p:transition spd="med"/>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GI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bing.com/videos/search?q=rigol+ds1102ca+digital+oscilloscope+tutorial&amp;qpvt=rigol+ds1102ca+digital+oscilloscope+tutorial&amp;view=detail&amp;mid=AEBF732B648C99A9DE0CAEBF732B648C99A9DE0C&amp;FORM=VRDGAR"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6.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NDSU ECE Laboratory</a:t>
            </a:r>
            <a:br>
              <a:rPr lang="en-US" dirty="0" smtClean="0"/>
            </a:br>
            <a:endParaRPr lang="en-US" dirty="0"/>
          </a:p>
        </p:txBody>
      </p:sp>
      <p:sp>
        <p:nvSpPr>
          <p:cNvPr id="3" name="Subtitle 2"/>
          <p:cNvSpPr>
            <a:spLocks noGrp="1"/>
          </p:cNvSpPr>
          <p:nvPr>
            <p:ph type="subTitle" idx="1"/>
          </p:nvPr>
        </p:nvSpPr>
        <p:spPr>
          <a:xfrm>
            <a:off x="1507067" y="3299189"/>
            <a:ext cx="7766936" cy="1096899"/>
          </a:xfrm>
        </p:spPr>
        <p:txBody>
          <a:bodyPr/>
          <a:lstStyle/>
          <a:p>
            <a:r>
              <a:rPr lang="en-US" dirty="0" smtClean="0"/>
              <a:t>Equipment Operation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08" y="376517"/>
            <a:ext cx="1811992" cy="18119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373" y="68820"/>
            <a:ext cx="2430836" cy="233379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097" y="4825575"/>
            <a:ext cx="2638985" cy="174311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1392" y="58182"/>
            <a:ext cx="2921094" cy="244866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6920" y="4518884"/>
            <a:ext cx="3236540" cy="1878304"/>
          </a:xfrm>
          <a:prstGeom prst="rect">
            <a:avLst/>
          </a:prstGeom>
        </p:spPr>
      </p:pic>
      <p:sp>
        <p:nvSpPr>
          <p:cNvPr id="10" name="TextBox 9"/>
          <p:cNvSpPr txBox="1"/>
          <p:nvPr/>
        </p:nvSpPr>
        <p:spPr>
          <a:xfrm>
            <a:off x="10158761" y="1973766"/>
            <a:ext cx="1432603" cy="369332"/>
          </a:xfrm>
          <a:prstGeom prst="rect">
            <a:avLst/>
          </a:prstGeom>
          <a:noFill/>
        </p:spPr>
        <p:txBody>
          <a:bodyPr wrap="square" rtlCol="0">
            <a:spAutoFit/>
          </a:bodyPr>
          <a:lstStyle/>
          <a:p>
            <a:r>
              <a:rPr lang="en-US" dirty="0" smtClean="0"/>
              <a:t>Cadet</a:t>
            </a:r>
            <a:endParaRPr lang="en-US" dirty="0"/>
          </a:p>
        </p:txBody>
      </p:sp>
      <p:sp>
        <p:nvSpPr>
          <p:cNvPr id="11" name="TextBox 10"/>
          <p:cNvSpPr txBox="1"/>
          <p:nvPr/>
        </p:nvSpPr>
        <p:spPr>
          <a:xfrm>
            <a:off x="1191838" y="6212522"/>
            <a:ext cx="1918010" cy="369332"/>
          </a:xfrm>
          <a:prstGeom prst="rect">
            <a:avLst/>
          </a:prstGeom>
          <a:noFill/>
        </p:spPr>
        <p:txBody>
          <a:bodyPr wrap="square" rtlCol="0">
            <a:spAutoFit/>
          </a:bodyPr>
          <a:lstStyle/>
          <a:p>
            <a:r>
              <a:rPr lang="en-US" dirty="0" smtClean="0"/>
              <a:t>DC Power Supply</a:t>
            </a:r>
            <a:endParaRPr lang="en-US" dirty="0"/>
          </a:p>
        </p:txBody>
      </p:sp>
      <p:sp>
        <p:nvSpPr>
          <p:cNvPr id="12" name="TextBox 11"/>
          <p:cNvSpPr txBox="1"/>
          <p:nvPr/>
        </p:nvSpPr>
        <p:spPr>
          <a:xfrm>
            <a:off x="4856624" y="6260159"/>
            <a:ext cx="2646836" cy="371936"/>
          </a:xfrm>
          <a:prstGeom prst="rect">
            <a:avLst/>
          </a:prstGeom>
          <a:noFill/>
        </p:spPr>
        <p:txBody>
          <a:bodyPr wrap="square" rtlCol="0">
            <a:spAutoFit/>
          </a:bodyPr>
          <a:lstStyle/>
          <a:p>
            <a:r>
              <a:rPr lang="en-US" dirty="0" smtClean="0"/>
              <a:t>Signal Generator</a:t>
            </a:r>
            <a:endParaRPr lang="en-US" dirty="0"/>
          </a:p>
        </p:txBody>
      </p:sp>
      <p:sp>
        <p:nvSpPr>
          <p:cNvPr id="14" name="TextBox 13"/>
          <p:cNvSpPr txBox="1"/>
          <p:nvPr/>
        </p:nvSpPr>
        <p:spPr>
          <a:xfrm>
            <a:off x="9155151" y="6112374"/>
            <a:ext cx="3116437" cy="369332"/>
          </a:xfrm>
          <a:prstGeom prst="rect">
            <a:avLst/>
          </a:prstGeom>
          <a:noFill/>
        </p:spPr>
        <p:txBody>
          <a:bodyPr wrap="square" rtlCol="0">
            <a:spAutoFit/>
          </a:bodyPr>
          <a:lstStyle/>
          <a:p>
            <a:r>
              <a:rPr lang="en-US" dirty="0" smtClean="0"/>
              <a:t>Oscilloscope</a:t>
            </a:r>
            <a:endParaRPr lang="en-US" dirty="0"/>
          </a:p>
        </p:txBody>
      </p:sp>
      <p:sp>
        <p:nvSpPr>
          <p:cNvPr id="15" name="TextBox 14"/>
          <p:cNvSpPr txBox="1"/>
          <p:nvPr/>
        </p:nvSpPr>
        <p:spPr>
          <a:xfrm>
            <a:off x="1795346" y="1778088"/>
            <a:ext cx="981307" cy="369332"/>
          </a:xfrm>
          <a:prstGeom prst="rect">
            <a:avLst/>
          </a:prstGeom>
          <a:noFill/>
        </p:spPr>
        <p:txBody>
          <a:bodyPr wrap="square" rtlCol="0">
            <a:spAutoFit/>
          </a:bodyPr>
          <a:lstStyle/>
          <a:p>
            <a:r>
              <a:rPr lang="en-US" dirty="0" smtClean="0"/>
              <a:t>DMM’s</a:t>
            </a:r>
            <a:endParaRPr lang="en-US" dirty="0"/>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74903" y="3820822"/>
            <a:ext cx="3790950" cy="2324100"/>
          </a:xfrm>
          <a:prstGeom prst="rect">
            <a:avLst/>
          </a:prstGeom>
        </p:spPr>
      </p:pic>
    </p:spTree>
    <p:extLst>
      <p:ext uri="{BB962C8B-B14F-4D97-AF65-F5344CB8AC3E}">
        <p14:creationId xmlns:p14="http://schemas.microsoft.com/office/powerpoint/2010/main" val="403460260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457200" y="125032"/>
            <a:ext cx="11574966" cy="6538153"/>
          </a:xfrm>
          <a:prstGeom prst="rect">
            <a:avLst/>
          </a:prstGeom>
        </p:spPr>
      </p:pic>
    </p:spTree>
    <p:extLst>
      <p:ext uri="{BB962C8B-B14F-4D97-AF65-F5344CB8AC3E}">
        <p14:creationId xmlns:p14="http://schemas.microsoft.com/office/powerpoint/2010/main" val="260037088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7395"/>
          </a:xfrm>
        </p:spPr>
        <p:txBody>
          <a:bodyPr>
            <a:noAutofit/>
          </a:bodyPr>
          <a:lstStyle/>
          <a:p>
            <a:pPr algn="ctr"/>
            <a:r>
              <a:rPr lang="en-US" sz="2800" dirty="0" smtClean="0"/>
              <a:t>Measuring Current with a Digital Multimeter</a:t>
            </a:r>
            <a:endParaRPr lang="en-US" sz="28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3" y="2224426"/>
            <a:ext cx="4183062" cy="3753761"/>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0926" y="1059833"/>
            <a:ext cx="6078420" cy="5882868"/>
          </a:xfrm>
        </p:spPr>
      </p:pic>
    </p:spTree>
    <p:extLst>
      <p:ext uri="{BB962C8B-B14F-4D97-AF65-F5344CB8AC3E}">
        <p14:creationId xmlns:p14="http://schemas.microsoft.com/office/powerpoint/2010/main" val="3046673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50127"/>
          </a:xfrm>
        </p:spPr>
        <p:txBody>
          <a:bodyPr>
            <a:normAutofit/>
          </a:bodyPr>
          <a:lstStyle/>
          <a:p>
            <a:pPr algn="ctr"/>
            <a:r>
              <a:rPr lang="en-US" sz="2800" dirty="0" smtClean="0"/>
              <a:t>Precautions on measuring Current with a DMM</a:t>
            </a:r>
            <a:endParaRPr lang="en-US" sz="2800" dirty="0"/>
          </a:p>
        </p:txBody>
      </p:sp>
      <p:sp>
        <p:nvSpPr>
          <p:cNvPr id="3" name="Content Placeholder 2"/>
          <p:cNvSpPr>
            <a:spLocks noGrp="1"/>
          </p:cNvSpPr>
          <p:nvPr>
            <p:ph sz="half" idx="1"/>
          </p:nvPr>
        </p:nvSpPr>
        <p:spPr>
          <a:xfrm>
            <a:off x="677333" y="1246189"/>
            <a:ext cx="10997993" cy="5288426"/>
          </a:xfrm>
        </p:spPr>
        <p:txBody>
          <a:bodyPr>
            <a:normAutofit fontScale="92500" lnSpcReduction="10000"/>
          </a:bodyPr>
          <a:lstStyle/>
          <a:p>
            <a:r>
              <a:rPr lang="en-US" dirty="0"/>
              <a:t>Precautions for measuring current with a multimeter</a:t>
            </a:r>
          </a:p>
          <a:p>
            <a:endParaRPr lang="en-US" dirty="0"/>
          </a:p>
          <a:p>
            <a:r>
              <a:rPr lang="en-US" dirty="0"/>
              <a:t>When measuring current with a multimeter, there are a few precautions that can be observed to ensure that the readings are as accurate as possible.</a:t>
            </a:r>
          </a:p>
          <a:p>
            <a:r>
              <a:rPr lang="en-US" dirty="0"/>
              <a:t>•Ensure test leads are secure:   When measuring current with a multimeter it is necessary to ensure that the connections will remain in place for a while. It may not be appropriate to use ordinary test probes, because these will only remain in place while they are held. It may be more appropriate to have connections using crocodile / alligator clips or some other method that will keep the connections in place while the circuit is switched on for the test.</a:t>
            </a:r>
          </a:p>
          <a:p>
            <a:r>
              <a:rPr lang="en-US" dirty="0"/>
              <a:t>•Meter resistance:   The leads and meter will introduce additional resistance. In most cases this will be very low and can be ignored, bit on some occasions it may be important. </a:t>
            </a:r>
          </a:p>
          <a:p>
            <a:r>
              <a:rPr lang="en-US" dirty="0"/>
              <a:t>•Lead length:   The leads used for the </a:t>
            </a:r>
            <a:r>
              <a:rPr lang="en-US" dirty="0" smtClean="0"/>
              <a:t>multimeter </a:t>
            </a:r>
            <a:r>
              <a:rPr lang="en-US" dirty="0"/>
              <a:t>may cause issues with some circuits, especially if they are long. If the circuit is carrying signals above 100kHz or is capable of operating at frequencies above this, the leads may introduce stray capacitance and inductance which can cause the circuit to malfunction. Also radiation of the signal may cause problems.</a:t>
            </a:r>
          </a:p>
          <a:p>
            <a:endParaRPr lang="en-US" dirty="0"/>
          </a:p>
          <a:p>
            <a:r>
              <a:rPr lang="en-US" dirty="0"/>
              <a:t> Some voltage regulator chips are known to oscillate if the lead length to the smoothing capacitor is too long. Local decoupling may therefore be required on some occasions. </a:t>
            </a:r>
          </a:p>
          <a:p>
            <a:endParaRPr lang="en-US" dirty="0"/>
          </a:p>
        </p:txBody>
      </p:sp>
    </p:spTree>
    <p:extLst>
      <p:ext uri="{BB962C8B-B14F-4D97-AF65-F5344CB8AC3E}">
        <p14:creationId xmlns:p14="http://schemas.microsoft.com/office/powerpoint/2010/main" val="16382643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1639"/>
          </a:xfrm>
        </p:spPr>
        <p:txBody>
          <a:bodyPr>
            <a:normAutofit/>
          </a:bodyPr>
          <a:lstStyle/>
          <a:p>
            <a:pPr algn="ctr"/>
            <a:r>
              <a:rPr lang="en-US" dirty="0" smtClean="0"/>
              <a:t>Measuring Resistance with a DMM</a:t>
            </a:r>
            <a:endParaRPr lang="en-US" dirty="0"/>
          </a:p>
        </p:txBody>
      </p:sp>
      <p:sp>
        <p:nvSpPr>
          <p:cNvPr id="3" name="Content Placeholder 2"/>
          <p:cNvSpPr>
            <a:spLocks noGrp="1"/>
          </p:cNvSpPr>
          <p:nvPr>
            <p:ph sz="half" idx="1"/>
          </p:nvPr>
        </p:nvSpPr>
        <p:spPr>
          <a:xfrm>
            <a:off x="677334" y="2160589"/>
            <a:ext cx="11187564" cy="3880772"/>
          </a:xfrm>
        </p:spPr>
        <p:txBody>
          <a:bodyPr/>
          <a:lstStyle/>
          <a:p>
            <a:r>
              <a:rPr lang="en-US" b="1" dirty="0"/>
              <a:t>- measuring resistance with a digital multimeter is straightforward, but there are a few essential hints and tips to make sure the readings are accurate.</a:t>
            </a:r>
            <a:endParaRPr lang="en-US" dirty="0"/>
          </a:p>
        </p:txBody>
      </p:sp>
      <p:sp>
        <p:nvSpPr>
          <p:cNvPr id="5" name="Rectangle 4"/>
          <p:cNvSpPr/>
          <p:nvPr/>
        </p:nvSpPr>
        <p:spPr>
          <a:xfrm>
            <a:off x="1081668" y="2999678"/>
            <a:ext cx="10638264" cy="1477328"/>
          </a:xfrm>
          <a:prstGeom prst="rect">
            <a:avLst/>
          </a:prstGeom>
        </p:spPr>
        <p:txBody>
          <a:bodyPr wrap="square">
            <a:spAutoFit/>
          </a:bodyPr>
          <a:lstStyle/>
          <a:p>
            <a:r>
              <a:rPr lang="en-US" dirty="0"/>
              <a:t>Resistance measurements are one of the common measurements that need to be made in an electronics laboratory or workshop.</a:t>
            </a:r>
          </a:p>
          <a:p>
            <a:r>
              <a:rPr lang="en-US" dirty="0"/>
              <a:t>Knowing how to measure resistance with a digital multimeter is quite straightforward, although there are a number of precautions and hints and tips that can make the measurements more reliable and accurate.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998" y="4240491"/>
            <a:ext cx="2122100" cy="2037385"/>
          </a:xfrm>
          <a:prstGeom prst="rect">
            <a:avLst/>
          </a:prstGeom>
        </p:spPr>
      </p:pic>
    </p:spTree>
    <p:extLst>
      <p:ext uri="{BB962C8B-B14F-4D97-AF65-F5344CB8AC3E}">
        <p14:creationId xmlns:p14="http://schemas.microsoft.com/office/powerpoint/2010/main" val="47802049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2790"/>
          </a:xfrm>
        </p:spPr>
        <p:txBody>
          <a:bodyPr>
            <a:normAutofit/>
          </a:bodyPr>
          <a:lstStyle/>
          <a:p>
            <a:pPr algn="ctr"/>
            <a:r>
              <a:rPr lang="en-US" b="1" dirty="0"/>
              <a:t>Digital multimeter resistance tests</a:t>
            </a:r>
            <a:endParaRPr lang="en-US" dirty="0"/>
          </a:p>
        </p:txBody>
      </p:sp>
      <p:sp>
        <p:nvSpPr>
          <p:cNvPr id="3" name="Content Placeholder 2"/>
          <p:cNvSpPr>
            <a:spLocks noGrp="1"/>
          </p:cNvSpPr>
          <p:nvPr>
            <p:ph sz="half" idx="1"/>
          </p:nvPr>
        </p:nvSpPr>
        <p:spPr/>
        <p:txBody>
          <a:bodyPr>
            <a:normAutofit/>
          </a:bodyPr>
          <a:lstStyle/>
          <a:p>
            <a:r>
              <a:rPr lang="en-US" dirty="0"/>
              <a:t>When making a resistance measurement, the digital multimeter supplies current to the item under test and measures the response. The more current the device is able to draw, the lower the resistance.</a:t>
            </a:r>
          </a:p>
          <a:p>
            <a:r>
              <a:rPr lang="en-US" dirty="0"/>
              <a:t>Often the digital multimeter will possess several ranges. Typically it is best to opt for the lowest range that does not overflow the display. </a:t>
            </a:r>
          </a:p>
          <a:p>
            <a:endParaRPr lang="en-US" dirty="0"/>
          </a:p>
        </p:txBody>
      </p:sp>
      <p:sp>
        <p:nvSpPr>
          <p:cNvPr id="4" name="Content Placeholder 3"/>
          <p:cNvSpPr>
            <a:spLocks noGrp="1"/>
          </p:cNvSpPr>
          <p:nvPr>
            <p:ph sz="half" idx="2"/>
          </p:nvPr>
        </p:nvSpPr>
        <p:spPr>
          <a:xfrm>
            <a:off x="4975668" y="1290795"/>
            <a:ext cx="4184034" cy="2645586"/>
          </a:xfrm>
        </p:spPr>
        <p:txBody>
          <a:bodyPr>
            <a:normAutofit/>
          </a:bodyPr>
          <a:lstStyle/>
          <a:p>
            <a:r>
              <a:rPr lang="en-US" b="1" dirty="0"/>
              <a:t>Basic resistance measurements</a:t>
            </a:r>
          </a:p>
          <a:p>
            <a:r>
              <a:rPr lang="en-US" dirty="0"/>
              <a:t>For accurate measurements of resistance, the item to be tested should not be affected by other components within the circuit.</a:t>
            </a:r>
          </a:p>
          <a:p>
            <a:r>
              <a:rPr lang="en-US" dirty="0"/>
              <a:t>In the very basic circuit shown below, other components will affect any readings made.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38" y="3964911"/>
            <a:ext cx="4695825" cy="2076450"/>
          </a:xfrm>
          <a:prstGeom prst="rect">
            <a:avLst/>
          </a:prstGeom>
        </p:spPr>
      </p:pic>
    </p:spTree>
    <p:extLst>
      <p:ext uri="{BB962C8B-B14F-4D97-AF65-F5344CB8AC3E}">
        <p14:creationId xmlns:p14="http://schemas.microsoft.com/office/powerpoint/2010/main" val="36207465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7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0849"/>
          </a:xfrm>
        </p:spPr>
        <p:txBody>
          <a:bodyPr/>
          <a:lstStyle/>
          <a:p>
            <a:pPr algn="ctr"/>
            <a:r>
              <a:rPr lang="en-US" dirty="0" smtClean="0"/>
              <a:t>Resistance Testing with a DMM</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6117" y="1360450"/>
            <a:ext cx="4933407" cy="5062652"/>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89525" y="3176913"/>
            <a:ext cx="4184650" cy="1848787"/>
          </a:xfrm>
        </p:spPr>
      </p:pic>
    </p:spTree>
    <p:extLst>
      <p:ext uri="{BB962C8B-B14F-4D97-AF65-F5344CB8AC3E}">
        <p14:creationId xmlns:p14="http://schemas.microsoft.com/office/powerpoint/2010/main" val="355077821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42364"/>
            <a:ext cx="8596668" cy="1320800"/>
          </a:xfrm>
        </p:spPr>
        <p:txBody>
          <a:bodyPr/>
          <a:lstStyle/>
          <a:p>
            <a:r>
              <a:rPr lang="en-US" dirty="0" smtClean="0"/>
              <a:t>Resistance Meter Check</a:t>
            </a:r>
            <a:endParaRPr lang="en-US" dirty="0"/>
          </a:p>
        </p:txBody>
      </p:sp>
      <p:sp>
        <p:nvSpPr>
          <p:cNvPr id="3" name="Content Placeholder 2"/>
          <p:cNvSpPr>
            <a:spLocks noGrp="1"/>
          </p:cNvSpPr>
          <p:nvPr>
            <p:ph sz="half" idx="1"/>
          </p:nvPr>
        </p:nvSpPr>
        <p:spPr>
          <a:xfrm>
            <a:off x="1430369" y="2039565"/>
            <a:ext cx="4184035" cy="3880772"/>
          </a:xfrm>
        </p:spPr>
        <p:txBody>
          <a:bodyPr>
            <a:normAutofit/>
          </a:bodyPr>
          <a:lstStyle/>
          <a:p>
            <a:r>
              <a:rPr lang="en-US" sz="3600" dirty="0" smtClean="0"/>
              <a:t>ALWAYS SHORT YOUR LEADS TOGETHER TO VERIFY LEADS ARE OK</a:t>
            </a:r>
            <a:endParaRPr lang="en-US" sz="3600" dirty="0"/>
          </a:p>
        </p:txBody>
      </p:sp>
      <p:pic>
        <p:nvPicPr>
          <p:cNvPr id="4" name="Picture 3"/>
          <p:cNvPicPr>
            <a:picLocks noChangeAspect="1"/>
          </p:cNvPicPr>
          <p:nvPr/>
        </p:nvPicPr>
        <p:blipFill>
          <a:blip r:embed="rId2"/>
          <a:stretch>
            <a:fillRect/>
          </a:stretch>
        </p:blipFill>
        <p:spPr>
          <a:xfrm>
            <a:off x="5319252" y="1233548"/>
            <a:ext cx="6404160" cy="4970607"/>
          </a:xfrm>
          <a:prstGeom prst="rect">
            <a:avLst/>
          </a:prstGeom>
        </p:spPr>
      </p:pic>
    </p:spTree>
    <p:extLst>
      <p:ext uri="{BB962C8B-B14F-4D97-AF65-F5344CB8AC3E}">
        <p14:creationId xmlns:p14="http://schemas.microsoft.com/office/powerpoint/2010/main" val="32563182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DIGITAL TRAINER- Prototyping</a:t>
            </a:r>
            <a:endParaRPr lang="en-US" sz="48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77497" y="1499061"/>
            <a:ext cx="5063613" cy="5063613"/>
          </a:xfrm>
        </p:spPr>
      </p:pic>
    </p:spTree>
    <p:extLst>
      <p:ext uri="{BB962C8B-B14F-4D97-AF65-F5344CB8AC3E}">
        <p14:creationId xmlns:p14="http://schemas.microsoft.com/office/powerpoint/2010/main" val="229739154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Trainer</a:t>
            </a:r>
            <a:endParaRPr lang="en-US" dirty="0"/>
          </a:p>
        </p:txBody>
      </p:sp>
      <p:sp>
        <p:nvSpPr>
          <p:cNvPr id="3" name="Content Placeholder 2"/>
          <p:cNvSpPr>
            <a:spLocks noGrp="1"/>
          </p:cNvSpPr>
          <p:nvPr>
            <p:ph sz="half" idx="1"/>
          </p:nvPr>
        </p:nvSpPr>
        <p:spPr>
          <a:xfrm>
            <a:off x="677334" y="2066460"/>
            <a:ext cx="8856631" cy="3880772"/>
          </a:xfrm>
        </p:spPr>
        <p:txBody>
          <a:bodyPr>
            <a:normAutofit fontScale="92500" lnSpcReduction="10000"/>
          </a:bodyPr>
          <a:lstStyle/>
          <a:p>
            <a:r>
              <a:rPr lang="en-US" dirty="0"/>
              <a:t>PB-503: Desktop Analog &amp; Digital Design Trainer Product Features </a:t>
            </a:r>
          </a:p>
          <a:p>
            <a:r>
              <a:rPr lang="en-US" dirty="0"/>
              <a:t>◾Ideal for analog, digital, and microprocessor circuits</a:t>
            </a:r>
          </a:p>
          <a:p>
            <a:r>
              <a:rPr lang="en-US" dirty="0"/>
              <a:t>◾Eight high &amp; low buffered logic indicators</a:t>
            </a:r>
          </a:p>
          <a:p>
            <a:r>
              <a:rPr lang="en-US" dirty="0"/>
              <a:t>◾Eight selectable logic switches</a:t>
            </a:r>
          </a:p>
          <a:p>
            <a:r>
              <a:rPr lang="en-US" dirty="0"/>
              <a:t>◾Function generator with continuously variable sine, square, and triangle waveforms and TTL pulses</a:t>
            </a:r>
          </a:p>
          <a:p>
            <a:r>
              <a:rPr lang="en-US" dirty="0"/>
              <a:t>◾Triple-output power supply offers fixed 5 VDC supply plus two variable outputs: ±1.3 to ±15 VDC</a:t>
            </a:r>
          </a:p>
          <a:p>
            <a:r>
              <a:rPr lang="en-US" dirty="0"/>
              <a:t>◾Two digital </a:t>
            </a:r>
            <a:r>
              <a:rPr lang="en-US" dirty="0" err="1"/>
              <a:t>pulsers</a:t>
            </a:r>
            <a:endParaRPr lang="en-US" dirty="0"/>
          </a:p>
          <a:p>
            <a:r>
              <a:rPr lang="en-US" dirty="0"/>
              <a:t>◾Audio experimentation speaker</a:t>
            </a:r>
          </a:p>
          <a:p>
            <a:r>
              <a:rPr lang="en-US" dirty="0"/>
              <a:t>◾Removable breadboard plate with additional plates available</a:t>
            </a:r>
          </a:p>
          <a:p>
            <a:endParaRPr lang="en-US" dirty="0"/>
          </a:p>
        </p:txBody>
      </p:sp>
      <p:sp>
        <p:nvSpPr>
          <p:cNvPr id="5" name="TextBox 4"/>
          <p:cNvSpPr txBox="1"/>
          <p:nvPr/>
        </p:nvSpPr>
        <p:spPr>
          <a:xfrm>
            <a:off x="677334" y="1169894"/>
            <a:ext cx="7126941" cy="923330"/>
          </a:xfrm>
          <a:prstGeom prst="rect">
            <a:avLst/>
          </a:prstGeom>
          <a:noFill/>
        </p:spPr>
        <p:txBody>
          <a:bodyPr wrap="square" rtlCol="0">
            <a:spAutoFit/>
          </a:bodyPr>
          <a:lstStyle/>
          <a:p>
            <a:endParaRPr lang="en-US" dirty="0" smtClean="0"/>
          </a:p>
          <a:p>
            <a:r>
              <a:rPr lang="en-US" sz="3600" dirty="0" smtClean="0"/>
              <a:t>FEATURES of the PB-503 Trainer</a:t>
            </a:r>
            <a:endParaRPr lang="en-US" sz="3600" dirty="0"/>
          </a:p>
        </p:txBody>
      </p:sp>
      <p:sp>
        <p:nvSpPr>
          <p:cNvPr id="7" name="TextBox 6"/>
          <p:cNvSpPr txBox="1"/>
          <p:nvPr/>
        </p:nvSpPr>
        <p:spPr>
          <a:xfrm>
            <a:off x="4001247" y="800562"/>
            <a:ext cx="7606055" cy="369332"/>
          </a:xfrm>
          <a:prstGeom prst="rect">
            <a:avLst/>
          </a:prstGeom>
          <a:noFill/>
        </p:spPr>
        <p:txBody>
          <a:bodyPr wrap="square" rtlCol="0">
            <a:spAutoFit/>
          </a:bodyPr>
          <a:lstStyle/>
          <a:p>
            <a:r>
              <a:rPr lang="en-US" dirty="0" smtClean="0"/>
              <a:t>Used for all levels of electronics instruction and prototyping</a:t>
            </a:r>
            <a:endParaRPr lang="en-US" dirty="0"/>
          </a:p>
        </p:txBody>
      </p:sp>
    </p:spTree>
    <p:extLst>
      <p:ext uri="{BB962C8B-B14F-4D97-AF65-F5344CB8AC3E}">
        <p14:creationId xmlns:p14="http://schemas.microsoft.com/office/powerpoint/2010/main" val="371177347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6516842" cy="600635"/>
          </a:xfrm>
        </p:spPr>
        <p:txBody>
          <a:bodyPr>
            <a:normAutofit fontScale="90000"/>
          </a:bodyPr>
          <a:lstStyle/>
          <a:p>
            <a:r>
              <a:rPr lang="en-US" dirty="0" smtClean="0"/>
              <a:t>DIGITAL TRAINER points</a:t>
            </a:r>
            <a:endParaRPr lang="en-US" dirty="0"/>
          </a:p>
        </p:txBody>
      </p:sp>
      <p:sp>
        <p:nvSpPr>
          <p:cNvPr id="3" name="Content Placeholder 2"/>
          <p:cNvSpPr>
            <a:spLocks noGrp="1"/>
          </p:cNvSpPr>
          <p:nvPr>
            <p:ph sz="half" idx="1"/>
          </p:nvPr>
        </p:nvSpPr>
        <p:spPr/>
        <p:txBody>
          <a:bodyPr/>
          <a:lstStyle/>
          <a:p>
            <a:r>
              <a:rPr lang="en-US" dirty="0" smtClean="0"/>
              <a:t>Easy to use</a:t>
            </a:r>
          </a:p>
          <a:p>
            <a:r>
              <a:rPr lang="en-US" dirty="0" smtClean="0"/>
              <a:t>Has all functions required for electronic prototyping</a:t>
            </a:r>
          </a:p>
          <a:p>
            <a:r>
              <a:rPr lang="en-US" dirty="0" smtClean="0"/>
              <a:t>Built in function generators</a:t>
            </a:r>
            <a:endParaRPr lang="en-US" dirty="0"/>
          </a:p>
          <a:p>
            <a:r>
              <a:rPr lang="en-US" dirty="0" smtClean="0"/>
              <a:t>Fused @ 650mA for a reason. Protects the internal circuitry</a:t>
            </a:r>
          </a:p>
          <a:p>
            <a:r>
              <a:rPr lang="en-US" dirty="0" smtClean="0"/>
              <a:t>Potentiometers are on board- use them</a:t>
            </a:r>
          </a:p>
          <a:p>
            <a:r>
              <a:rPr lang="en-US" dirty="0" smtClean="0"/>
              <a:t>Breadboard has 2520 tie points</a:t>
            </a:r>
            <a:endParaRPr lang="en-US" dirty="0"/>
          </a:p>
        </p:txBody>
      </p:sp>
      <p:sp>
        <p:nvSpPr>
          <p:cNvPr id="4" name="Content Placeholder 3"/>
          <p:cNvSpPr>
            <a:spLocks noGrp="1"/>
          </p:cNvSpPr>
          <p:nvPr>
            <p:ph sz="half" idx="2"/>
          </p:nvPr>
        </p:nvSpPr>
        <p:spPr/>
        <p:txBody>
          <a:bodyPr/>
          <a:lstStyle/>
          <a:p>
            <a:r>
              <a:rPr lang="en-US" dirty="0" smtClean="0"/>
              <a:t>Limited Power available 0.5A</a:t>
            </a:r>
          </a:p>
          <a:p>
            <a:r>
              <a:rPr lang="en-US" dirty="0" smtClean="0"/>
              <a:t>This runs most circuitry but will not drive a stepper motor</a:t>
            </a:r>
          </a:p>
          <a:p>
            <a:r>
              <a:rPr lang="en-US" dirty="0" smtClean="0"/>
              <a:t>Removable Prototyping board- do not remove as they are expensive and get misplaced</a:t>
            </a:r>
          </a:p>
          <a:p>
            <a:r>
              <a:rPr lang="en-US" dirty="0" smtClean="0"/>
              <a:t>They blow fuses but easily replace-</a:t>
            </a:r>
          </a:p>
          <a:p>
            <a:pPr marL="0" indent="0">
              <a:buNone/>
            </a:pPr>
            <a:r>
              <a:rPr lang="en-US" dirty="0" smtClean="0"/>
              <a:t>     able with a  650mA GMA Fuse</a:t>
            </a:r>
          </a:p>
          <a:p>
            <a:pPr marL="0" indent="0">
              <a:buNone/>
            </a:pPr>
            <a:r>
              <a:rPr lang="en-US" dirty="0"/>
              <a:t> </a:t>
            </a:r>
            <a:r>
              <a:rPr lang="en-US" dirty="0" smtClean="0"/>
              <a:t> “Note”  Cadets DO NOT SUPPLY ENOUGH CURRENT TO RUN STEPPER MOTORS</a:t>
            </a:r>
          </a:p>
          <a:p>
            <a:pPr marL="0" indent="0">
              <a:buNone/>
            </a:pPr>
            <a:endParaRPr lang="en-US" dirty="0"/>
          </a:p>
        </p:txBody>
      </p:sp>
      <p:sp>
        <p:nvSpPr>
          <p:cNvPr id="5" name="TextBox 4"/>
          <p:cNvSpPr txBox="1"/>
          <p:nvPr/>
        </p:nvSpPr>
        <p:spPr>
          <a:xfrm>
            <a:off x="860612" y="1573306"/>
            <a:ext cx="3160059" cy="369332"/>
          </a:xfrm>
          <a:prstGeom prst="rect">
            <a:avLst/>
          </a:prstGeom>
          <a:noFill/>
        </p:spPr>
        <p:txBody>
          <a:bodyPr wrap="square" rtlCol="0">
            <a:spAutoFit/>
          </a:bodyPr>
          <a:lstStyle/>
          <a:p>
            <a:r>
              <a:rPr lang="en-US" dirty="0" smtClean="0"/>
              <a:t>Advantage</a:t>
            </a:r>
            <a:endParaRPr lang="en-US" dirty="0"/>
          </a:p>
        </p:txBody>
      </p:sp>
      <p:sp>
        <p:nvSpPr>
          <p:cNvPr id="8" name="TextBox 7"/>
          <p:cNvSpPr txBox="1"/>
          <p:nvPr/>
        </p:nvSpPr>
        <p:spPr>
          <a:xfrm>
            <a:off x="5531489" y="1573306"/>
            <a:ext cx="3300995" cy="369332"/>
          </a:xfrm>
          <a:prstGeom prst="rect">
            <a:avLst/>
          </a:prstGeom>
          <a:noFill/>
        </p:spPr>
        <p:txBody>
          <a:bodyPr wrap="square" rtlCol="0">
            <a:spAutoFit/>
          </a:bodyPr>
          <a:lstStyle/>
          <a:p>
            <a:r>
              <a:rPr lang="en-US" dirty="0" smtClean="0"/>
              <a:t>Disadvantage</a:t>
            </a:r>
            <a:endParaRPr lang="en-US" dirty="0"/>
          </a:p>
        </p:txBody>
      </p:sp>
    </p:spTree>
    <p:extLst>
      <p:ext uri="{BB962C8B-B14F-4D97-AF65-F5344CB8AC3E}">
        <p14:creationId xmlns:p14="http://schemas.microsoft.com/office/powerpoint/2010/main" val="118835141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dirty="0" smtClean="0"/>
              <a:t>LAB EQUIPMENT</a:t>
            </a:r>
            <a:endParaRPr lang="en-US" sz="8000" dirty="0"/>
          </a:p>
        </p:txBody>
      </p:sp>
      <p:sp>
        <p:nvSpPr>
          <p:cNvPr id="3" name="Content Placeholder 2"/>
          <p:cNvSpPr>
            <a:spLocks noGrp="1"/>
          </p:cNvSpPr>
          <p:nvPr>
            <p:ph idx="1"/>
          </p:nvPr>
        </p:nvSpPr>
        <p:spPr>
          <a:xfrm>
            <a:off x="677334" y="2160589"/>
            <a:ext cx="8596668" cy="4468811"/>
          </a:xfrm>
        </p:spPr>
        <p:txBody>
          <a:bodyPr>
            <a:normAutofit/>
          </a:bodyPr>
          <a:lstStyle/>
          <a:p>
            <a:pPr marL="0" indent="0">
              <a:buNone/>
            </a:pPr>
            <a:r>
              <a:rPr lang="en-US" sz="2000" dirty="0" smtClean="0"/>
              <a:t>Electrical Engineering requires extensive use of different types of Electronic equipment for understanding the concept of electronics.</a:t>
            </a:r>
          </a:p>
          <a:p>
            <a:pPr marL="0" indent="0">
              <a:buNone/>
            </a:pPr>
            <a:r>
              <a:rPr lang="en-US" sz="2000" dirty="0" smtClean="0"/>
              <a:t>Typically the ECE Labs have five pieces of test equipment students will see in all laboratories, therefore we will discuss these five pieces of equipment and watch a short Oscilloscope tutorial.</a:t>
            </a:r>
          </a:p>
          <a:p>
            <a:pPr marL="0" indent="0">
              <a:buNone/>
            </a:pPr>
            <a:r>
              <a:rPr lang="en-US" sz="2000" dirty="0" smtClean="0"/>
              <a:t>Five types of equipment are : DMM or Digital Multimeter</a:t>
            </a:r>
          </a:p>
          <a:p>
            <a:pPr marL="0" indent="0">
              <a:buNone/>
            </a:pPr>
            <a:r>
              <a:rPr lang="en-US" sz="2000" dirty="0"/>
              <a:t> </a:t>
            </a:r>
            <a:r>
              <a:rPr lang="en-US" sz="2000" dirty="0" smtClean="0"/>
              <a:t>                                          : Oscilloscope</a:t>
            </a:r>
          </a:p>
          <a:p>
            <a:pPr marL="0" indent="0">
              <a:buNone/>
            </a:pPr>
            <a:r>
              <a:rPr lang="en-US" sz="2000" dirty="0"/>
              <a:t> </a:t>
            </a:r>
            <a:r>
              <a:rPr lang="en-US" sz="2000" dirty="0" smtClean="0"/>
              <a:t>                                          : Signal Generator</a:t>
            </a:r>
          </a:p>
          <a:p>
            <a:pPr marL="0" indent="0">
              <a:buNone/>
            </a:pPr>
            <a:r>
              <a:rPr lang="en-US" sz="2000" dirty="0"/>
              <a:t> </a:t>
            </a:r>
            <a:r>
              <a:rPr lang="en-US" sz="2000" dirty="0" smtClean="0"/>
              <a:t>                                          : Cadet Board</a:t>
            </a:r>
          </a:p>
          <a:p>
            <a:pPr marL="0" indent="0">
              <a:buNone/>
            </a:pPr>
            <a:r>
              <a:rPr lang="en-US" sz="2000" dirty="0"/>
              <a:t> </a:t>
            </a:r>
            <a:r>
              <a:rPr lang="en-US" sz="2000" dirty="0" smtClean="0"/>
              <a:t>                                          : DC Power Supply   </a:t>
            </a:r>
            <a:endParaRPr lang="en-US" sz="2000" dirty="0"/>
          </a:p>
        </p:txBody>
      </p:sp>
    </p:spTree>
    <p:extLst>
      <p:ext uri="{BB962C8B-B14F-4D97-AF65-F5344CB8AC3E}">
        <p14:creationId xmlns:p14="http://schemas.microsoft.com/office/powerpoint/2010/main" val="347718272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Triple Power Supply</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7577" y="1270000"/>
            <a:ext cx="5862918" cy="3872612"/>
          </a:xfrm>
        </p:spPr>
      </p:pic>
      <p:sp>
        <p:nvSpPr>
          <p:cNvPr id="8" name="TextBox 7"/>
          <p:cNvSpPr txBox="1"/>
          <p:nvPr/>
        </p:nvSpPr>
        <p:spPr>
          <a:xfrm>
            <a:off x="6508376" y="609600"/>
            <a:ext cx="5540189" cy="5355312"/>
          </a:xfrm>
          <a:prstGeom prst="rect">
            <a:avLst/>
          </a:prstGeom>
          <a:noFill/>
        </p:spPr>
        <p:txBody>
          <a:bodyPr wrap="square" rtlCol="0">
            <a:spAutoFit/>
          </a:bodyPr>
          <a:lstStyle/>
          <a:p>
            <a:r>
              <a:rPr lang="en-US" dirty="0" smtClean="0"/>
              <a:t>Electrical Components require voltage to run them. This could be AC (alternating current) or DC (Direct Current)</a:t>
            </a:r>
          </a:p>
          <a:p>
            <a:r>
              <a:rPr lang="en-US" dirty="0" smtClean="0"/>
              <a:t>This Power supply  supplies DC (Direct Current) and is programmable.</a:t>
            </a:r>
          </a:p>
          <a:p>
            <a:r>
              <a:rPr lang="en-US" dirty="0" smtClean="0"/>
              <a:t>It has three individual power supplies inside.</a:t>
            </a:r>
          </a:p>
          <a:p>
            <a:endParaRPr lang="en-US" dirty="0"/>
          </a:p>
          <a:p>
            <a:endParaRPr lang="en-US" dirty="0" smtClean="0"/>
          </a:p>
          <a:p>
            <a:r>
              <a:rPr lang="en-US" dirty="0" smtClean="0"/>
              <a:t>+/- 5 Volt DC @ 3A output</a:t>
            </a:r>
          </a:p>
          <a:p>
            <a:endParaRPr lang="en-US" dirty="0"/>
          </a:p>
          <a:p>
            <a:r>
              <a:rPr lang="en-US" dirty="0" smtClean="0"/>
              <a:t>Two  0-30V @ 3A DC output</a:t>
            </a:r>
          </a:p>
          <a:p>
            <a:endParaRPr lang="en-US" dirty="0"/>
          </a:p>
          <a:p>
            <a:r>
              <a:rPr lang="en-US" dirty="0" smtClean="0"/>
              <a:t>Set the outputs with 0.06% basic accuracy and 0.2% current output accuracy</a:t>
            </a:r>
          </a:p>
          <a:p>
            <a:endParaRPr lang="en-US" dirty="0"/>
          </a:p>
          <a:p>
            <a:r>
              <a:rPr lang="en-US" dirty="0" smtClean="0"/>
              <a:t>Connect the two power supplies in series or parallel</a:t>
            </a:r>
          </a:p>
          <a:p>
            <a:endParaRPr lang="en-US" dirty="0"/>
          </a:p>
          <a:p>
            <a:r>
              <a:rPr lang="en-US" dirty="0" smtClean="0"/>
              <a:t>Can control the Power supply from a PC (Programmable timers </a:t>
            </a:r>
            <a:r>
              <a:rPr lang="en-US" dirty="0" err="1" smtClean="0"/>
              <a:t>etc</a:t>
            </a:r>
            <a:r>
              <a:rPr lang="en-US" dirty="0" smtClean="0"/>
              <a:t>)</a:t>
            </a:r>
            <a:endParaRPr lang="en-US" dirty="0"/>
          </a:p>
        </p:txBody>
      </p:sp>
      <p:sp>
        <p:nvSpPr>
          <p:cNvPr id="3" name="TextBox 2"/>
          <p:cNvSpPr txBox="1"/>
          <p:nvPr/>
        </p:nvSpPr>
        <p:spPr>
          <a:xfrm>
            <a:off x="468924" y="4764583"/>
            <a:ext cx="5591907" cy="1200329"/>
          </a:xfrm>
          <a:prstGeom prst="rect">
            <a:avLst/>
          </a:prstGeom>
          <a:noFill/>
        </p:spPr>
        <p:txBody>
          <a:bodyPr wrap="square" rtlCol="0">
            <a:spAutoFit/>
          </a:bodyPr>
          <a:lstStyle/>
          <a:p>
            <a:r>
              <a:rPr lang="en-US" dirty="0" smtClean="0">
                <a:latin typeface="Berlin Sans FB" panose="020E0602020502020306" pitchFamily="34" charset="0"/>
              </a:rPr>
              <a:t>Practice usage by using a DMM and monitor 5 volt supply, 0-30 volt supply and how to program a voltage in series or parallel.</a:t>
            </a:r>
          </a:p>
          <a:p>
            <a:r>
              <a:rPr lang="en-US" dirty="0" smtClean="0">
                <a:latin typeface="Berlin Sans FB" panose="020E0602020502020306" pitchFamily="34" charset="0"/>
              </a:rPr>
              <a:t>Where is the fuse?</a:t>
            </a:r>
            <a:endParaRPr lang="en-US" dirty="0">
              <a:latin typeface="Berlin Sans FB" panose="020E0602020502020306" pitchFamily="34" charset="0"/>
            </a:endParaRPr>
          </a:p>
        </p:txBody>
      </p:sp>
    </p:spTree>
    <p:extLst>
      <p:ext uri="{BB962C8B-B14F-4D97-AF65-F5344CB8AC3E}">
        <p14:creationId xmlns:p14="http://schemas.microsoft.com/office/powerpoint/2010/main" val="426497673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Power supply Testing using a DMM for product hookup and configuration</a:t>
            </a:r>
            <a:endParaRPr lang="en-US" dirty="0"/>
          </a:p>
        </p:txBody>
      </p:sp>
      <p:sp>
        <p:nvSpPr>
          <p:cNvPr id="4" name="Content Placeholder 3"/>
          <p:cNvSpPr>
            <a:spLocks noGrp="1"/>
          </p:cNvSpPr>
          <p:nvPr>
            <p:ph sz="half" idx="2"/>
          </p:nvPr>
        </p:nvSpPr>
        <p:spPr>
          <a:xfrm>
            <a:off x="1294399" y="2919046"/>
            <a:ext cx="8119232" cy="2192217"/>
          </a:xfrm>
        </p:spPr>
        <p:txBody>
          <a:bodyPr/>
          <a:lstStyle/>
          <a:p>
            <a:r>
              <a:rPr lang="en-US" dirty="0"/>
              <a:t>Practice usage by using a </a:t>
            </a:r>
            <a:r>
              <a:rPr lang="en-US" dirty="0" smtClean="0"/>
              <a:t>Digital </a:t>
            </a:r>
            <a:r>
              <a:rPr lang="en-US" dirty="0"/>
              <a:t>voltmeter and monitor 5 volt supply, 0-30 volt supply and how to program a voltage in series or parallel.</a:t>
            </a:r>
          </a:p>
          <a:p>
            <a:r>
              <a:rPr lang="en-US" dirty="0"/>
              <a:t>Where is the fuse</a:t>
            </a:r>
            <a:r>
              <a:rPr lang="en-US" dirty="0" smtClean="0"/>
              <a:t>?</a:t>
            </a:r>
          </a:p>
          <a:p>
            <a:r>
              <a:rPr lang="en-US" dirty="0" smtClean="0"/>
              <a:t>What is the amperage of the fuse?</a:t>
            </a:r>
            <a:endParaRPr lang="en-US" dirty="0"/>
          </a:p>
          <a:p>
            <a:endParaRPr lang="en-US" dirty="0"/>
          </a:p>
        </p:txBody>
      </p:sp>
    </p:spTree>
    <p:extLst>
      <p:ext uri="{BB962C8B-B14F-4D97-AF65-F5344CB8AC3E}">
        <p14:creationId xmlns:p14="http://schemas.microsoft.com/office/powerpoint/2010/main" val="3725659677"/>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OSCILLOSCOPE   </a:t>
            </a:r>
            <a:endParaRPr lang="en-US" dirty="0"/>
          </a:p>
        </p:txBody>
      </p:sp>
      <p:pic>
        <p:nvPicPr>
          <p:cNvPr id="6" name="Content Placeholder 5"/>
          <p:cNvPicPr>
            <a:picLocks noGrp="1" noChangeAspect="1"/>
          </p:cNvPicPr>
          <p:nvPr>
            <p:ph sz="half" idx="1"/>
          </p:nvPr>
        </p:nvPicPr>
        <p:blipFill>
          <a:blip r:embed="rId2"/>
          <a:stretch>
            <a:fillRect/>
          </a:stretch>
        </p:blipFill>
        <p:spPr>
          <a:xfrm>
            <a:off x="1507092" y="1571576"/>
            <a:ext cx="7997635" cy="4611110"/>
          </a:xfrm>
          <a:prstGeom prst="rect">
            <a:avLst/>
          </a:prstGeom>
        </p:spPr>
      </p:pic>
    </p:spTree>
    <p:extLst>
      <p:ext uri="{BB962C8B-B14F-4D97-AF65-F5344CB8AC3E}">
        <p14:creationId xmlns:p14="http://schemas.microsoft.com/office/powerpoint/2010/main" val="139907064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0277" y="890954"/>
            <a:ext cx="11125200" cy="5909310"/>
          </a:xfrm>
          <a:prstGeom prst="rect">
            <a:avLst/>
          </a:prstGeom>
          <a:noFill/>
        </p:spPr>
        <p:txBody>
          <a:bodyPr wrap="square" rtlCol="0">
            <a:spAutoFit/>
          </a:bodyPr>
          <a:lstStyle/>
          <a:p>
            <a:r>
              <a:rPr lang="en-US" dirty="0" smtClean="0"/>
              <a:t>Oscilloscopes  are incredibly useful so the ECE engineer is required to be proficient in its usage.</a:t>
            </a:r>
          </a:p>
          <a:p>
            <a:endParaRPr lang="en-US" dirty="0" smtClean="0"/>
          </a:p>
          <a:p>
            <a:r>
              <a:rPr lang="en-US" dirty="0" smtClean="0"/>
              <a:t> Basically they draw a graph of a waveform showing amplitude over a period of time and display it on an LCD screen.</a:t>
            </a:r>
            <a:endParaRPr lang="en-US" dirty="0"/>
          </a:p>
          <a:p>
            <a:endParaRPr lang="en-US" dirty="0" smtClean="0"/>
          </a:p>
          <a:p>
            <a:endParaRPr lang="en-US" dirty="0"/>
          </a:p>
          <a:p>
            <a:r>
              <a:rPr lang="en-US" dirty="0" smtClean="0"/>
              <a:t>We cannot see electricity  although we all know it’s there.  To SEE the signals, whether it is DC, AC sine wave/ trapezoidal, square waveform, audio or pulsed we use the oscilloscope.</a:t>
            </a:r>
          </a:p>
          <a:p>
            <a:endParaRPr lang="en-US" dirty="0"/>
          </a:p>
          <a:p>
            <a:r>
              <a:rPr lang="en-US" dirty="0" smtClean="0"/>
              <a:t>The advantages of a digital storage scope is that you can look at a waveform and freeze it for further examination.</a:t>
            </a:r>
          </a:p>
          <a:p>
            <a:endParaRPr lang="en-US" dirty="0"/>
          </a:p>
          <a:p>
            <a:r>
              <a:rPr lang="en-US" dirty="0" smtClean="0"/>
              <a:t>An Oscilloscope has three sections to it.  An Vertical axis for measuring amplitude of a waveform, a horizontal axis for measuring time/frequency  and is displayed in divisions on the LCD screen and another is the trigger which </a:t>
            </a:r>
            <a:r>
              <a:rPr lang="en-US" dirty="0" smtClean="0">
                <a:solidFill>
                  <a:srgbClr val="00B050"/>
                </a:solidFill>
              </a:rPr>
              <a:t>synchronizes</a:t>
            </a:r>
            <a:r>
              <a:rPr lang="en-US" dirty="0" smtClean="0"/>
              <a:t> the horizontal sweep of the oscilloscope to the proper point of the signal.</a:t>
            </a:r>
          </a:p>
          <a:p>
            <a:endParaRPr lang="en-US" dirty="0"/>
          </a:p>
          <a:p>
            <a:r>
              <a:rPr lang="en-US" dirty="0" smtClean="0"/>
              <a:t>By repeatedly displaying similar portion of the input signal, the trigger makes the repetitive waveform look static.</a:t>
            </a:r>
          </a:p>
          <a:p>
            <a:endParaRPr lang="en-US" dirty="0"/>
          </a:p>
          <a:p>
            <a:r>
              <a:rPr lang="en-US" i="1" dirty="0" smtClean="0"/>
              <a:t>Oscilloscopes CANNOT Measure Current or Resistance, They are designed to Measure a Change in Voltage</a:t>
            </a:r>
            <a:endParaRPr lang="en-US" i="1" dirty="0"/>
          </a:p>
        </p:txBody>
      </p:sp>
    </p:spTree>
    <p:extLst>
      <p:ext uri="{BB962C8B-B14F-4D97-AF65-F5344CB8AC3E}">
        <p14:creationId xmlns:p14="http://schemas.microsoft.com/office/powerpoint/2010/main" val="185079737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Oscilloscopes-</a:t>
            </a:r>
            <a:endParaRPr lang="en-US" dirty="0"/>
          </a:p>
        </p:txBody>
      </p:sp>
      <p:sp>
        <p:nvSpPr>
          <p:cNvPr id="3" name="Content Placeholder 2"/>
          <p:cNvSpPr>
            <a:spLocks noGrp="1"/>
          </p:cNvSpPr>
          <p:nvPr>
            <p:ph sz="half" idx="1"/>
          </p:nvPr>
        </p:nvSpPr>
        <p:spPr>
          <a:xfrm>
            <a:off x="905935" y="2160589"/>
            <a:ext cx="4184035" cy="3880772"/>
          </a:xfrm>
        </p:spPr>
        <p:txBody>
          <a:bodyPr/>
          <a:lstStyle/>
          <a:p>
            <a:r>
              <a:rPr lang="en-US" dirty="0" smtClean="0"/>
              <a:t>Many manufacturers of Oscilloscopes</a:t>
            </a:r>
          </a:p>
          <a:p>
            <a:r>
              <a:rPr lang="en-US" dirty="0" err="1" smtClean="0"/>
              <a:t>Keysight</a:t>
            </a:r>
            <a:r>
              <a:rPr lang="en-US" dirty="0" smtClean="0"/>
              <a:t> scopes-Model #  1000X</a:t>
            </a:r>
            <a:endParaRPr lang="en-US" dirty="0"/>
          </a:p>
          <a:p>
            <a:r>
              <a:rPr lang="en-US" dirty="0" smtClean="0"/>
              <a:t>Purchase price--$750.00</a:t>
            </a:r>
          </a:p>
          <a:p>
            <a:r>
              <a:rPr lang="en-US" dirty="0" smtClean="0"/>
              <a:t>100MHz Bandwidth</a:t>
            </a:r>
          </a:p>
          <a:p>
            <a:r>
              <a:rPr lang="en-US" dirty="0" smtClean="0"/>
              <a:t>2 Analog Channels plus external trigger</a:t>
            </a:r>
          </a:p>
          <a:p>
            <a:r>
              <a:rPr lang="en-US" dirty="0" smtClean="0"/>
              <a:t>USB Waveform storage</a:t>
            </a:r>
          </a:p>
          <a:p>
            <a:r>
              <a:rPr lang="en-US" dirty="0" smtClean="0"/>
              <a:t>Built in Generator</a:t>
            </a:r>
          </a:p>
          <a:p>
            <a:endParaRPr lang="en-US" dirty="0" smtClean="0"/>
          </a:p>
          <a:p>
            <a:endParaRPr lang="en-US" dirty="0"/>
          </a:p>
        </p:txBody>
      </p:sp>
      <p:sp>
        <p:nvSpPr>
          <p:cNvPr id="4" name="Content Placeholder 3"/>
          <p:cNvSpPr>
            <a:spLocks noGrp="1"/>
          </p:cNvSpPr>
          <p:nvPr>
            <p:ph sz="half" idx="2"/>
          </p:nvPr>
        </p:nvSpPr>
        <p:spPr>
          <a:xfrm>
            <a:off x="5089970" y="2160589"/>
            <a:ext cx="6420712" cy="3880773"/>
          </a:xfrm>
        </p:spPr>
        <p:txBody>
          <a:bodyPr/>
          <a:lstStyle/>
          <a:p>
            <a:r>
              <a:rPr lang="en-US" dirty="0" smtClean="0"/>
              <a:t>Student Tutorial  -Cut and Paste to Watch</a:t>
            </a:r>
          </a:p>
          <a:p>
            <a:pPr marL="0" indent="0">
              <a:buNone/>
            </a:pPr>
            <a:r>
              <a:rPr lang="en-US" dirty="0" smtClean="0"/>
              <a:t> </a:t>
            </a:r>
            <a:r>
              <a:rPr lang="en-US" dirty="0" smtClean="0">
                <a:hlinkClick r:id="rId2"/>
              </a:rPr>
              <a:t>www.bing.com/videos/search?q=rigol+ds1102ca+digital+oscilloscope+tutorial&amp;qpvt=rigol+ds1102ca+digital+oscilloscope+tutorial&amp;view=detail&amp;mid=AEBF732B648C99A9DE0CAEBF732B648C99A9DE0C&amp;FORM=VRDGAR</a:t>
            </a:r>
            <a:endParaRPr lang="en-US" dirty="0" smtClean="0"/>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6319" y="236814"/>
            <a:ext cx="3022397" cy="1852927"/>
          </a:xfrm>
          <a:prstGeom prst="rect">
            <a:avLst/>
          </a:prstGeom>
        </p:spPr>
      </p:pic>
    </p:spTree>
    <p:extLst>
      <p:ext uri="{BB962C8B-B14F-4D97-AF65-F5344CB8AC3E}">
        <p14:creationId xmlns:p14="http://schemas.microsoft.com/office/powerpoint/2010/main" val="410723372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159" y="520861"/>
            <a:ext cx="11075717" cy="6007261"/>
          </a:xfrm>
          <a:prstGeom prst="rect">
            <a:avLst/>
          </a:prstGeom>
        </p:spPr>
      </p:pic>
    </p:spTree>
    <p:extLst>
      <p:ext uri="{BB962C8B-B14F-4D97-AF65-F5344CB8AC3E}">
        <p14:creationId xmlns:p14="http://schemas.microsoft.com/office/powerpoint/2010/main" val="378775448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9088" y="544010"/>
            <a:ext cx="9120850" cy="369332"/>
          </a:xfrm>
          <a:prstGeom prst="rect">
            <a:avLst/>
          </a:prstGeom>
          <a:noFill/>
        </p:spPr>
        <p:txBody>
          <a:bodyPr wrap="square" rtlCol="0">
            <a:spAutoFit/>
          </a:bodyPr>
          <a:lstStyle/>
          <a:p>
            <a:pPr algn="ctr"/>
            <a:r>
              <a:rPr lang="en-US" dirty="0" smtClean="0"/>
              <a:t>       Oscilloscope Probes</a:t>
            </a:r>
            <a:endParaRPr lang="en-US" dirty="0"/>
          </a:p>
        </p:txBody>
      </p:sp>
      <p:sp>
        <p:nvSpPr>
          <p:cNvPr id="3" name="TextBox 2"/>
          <p:cNvSpPr txBox="1"/>
          <p:nvPr/>
        </p:nvSpPr>
        <p:spPr>
          <a:xfrm>
            <a:off x="775504" y="913342"/>
            <a:ext cx="10787605" cy="369332"/>
          </a:xfrm>
          <a:prstGeom prst="rect">
            <a:avLst/>
          </a:prstGeom>
          <a:noFill/>
        </p:spPr>
        <p:txBody>
          <a:bodyPr wrap="square" rtlCol="0">
            <a:spAutoFit/>
          </a:bodyPr>
          <a:lstStyle/>
          <a:p>
            <a:r>
              <a:rPr lang="en-US" dirty="0" smtClean="0"/>
              <a:t>                   An Oscilloscope Probe is a Test Cable!        It is not a signal cable!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088" y="1434055"/>
            <a:ext cx="2743200" cy="17907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369" y="1434055"/>
            <a:ext cx="1876425" cy="20193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3049" y="1814052"/>
            <a:ext cx="1154455" cy="104561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78461"/>
            <a:ext cx="3703899" cy="267953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5125" y="4178461"/>
            <a:ext cx="4182981" cy="277285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98106" y="4266815"/>
            <a:ext cx="4116241" cy="2684505"/>
          </a:xfrm>
          <a:prstGeom prst="rect">
            <a:avLst/>
          </a:prstGeom>
        </p:spPr>
      </p:pic>
      <p:sp>
        <p:nvSpPr>
          <p:cNvPr id="10" name="TextBox 9"/>
          <p:cNvSpPr txBox="1"/>
          <p:nvPr/>
        </p:nvSpPr>
        <p:spPr>
          <a:xfrm>
            <a:off x="775504" y="3622876"/>
            <a:ext cx="9086126" cy="646331"/>
          </a:xfrm>
          <a:prstGeom prst="rect">
            <a:avLst/>
          </a:prstGeom>
          <a:noFill/>
        </p:spPr>
        <p:txBody>
          <a:bodyPr wrap="square" rtlCol="0">
            <a:spAutoFit/>
          </a:bodyPr>
          <a:lstStyle/>
          <a:p>
            <a:r>
              <a:rPr lang="en-US" dirty="0" smtClean="0"/>
              <a:t>Oscilloscope Compensation</a:t>
            </a:r>
          </a:p>
          <a:p>
            <a:endParaRPr lang="en-US" dirty="0"/>
          </a:p>
        </p:txBody>
      </p:sp>
    </p:spTree>
    <p:extLst>
      <p:ext uri="{BB962C8B-B14F-4D97-AF65-F5344CB8AC3E}">
        <p14:creationId xmlns:p14="http://schemas.microsoft.com/office/powerpoint/2010/main" val="76865761"/>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48" y="156701"/>
            <a:ext cx="5132439" cy="62103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5866" y="156700"/>
            <a:ext cx="6436134" cy="6606049"/>
          </a:xfrm>
          <a:prstGeom prst="rect">
            <a:avLst/>
          </a:prstGeom>
        </p:spPr>
      </p:pic>
    </p:spTree>
    <p:extLst>
      <p:ext uri="{BB962C8B-B14F-4D97-AF65-F5344CB8AC3E}">
        <p14:creationId xmlns:p14="http://schemas.microsoft.com/office/powerpoint/2010/main" val="2635126709"/>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550989"/>
          </a:xfrm>
        </p:spPr>
        <p:txBody>
          <a:bodyPr>
            <a:normAutofit fontScale="90000"/>
          </a:bodyPr>
          <a:lstStyle/>
          <a:p>
            <a:r>
              <a:rPr lang="en-US" dirty="0" smtClean="0"/>
              <a:t>Practice using the oscilloscope, showing waveforms from the AWG(use a BNC to BNC cable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48910" y="2819778"/>
            <a:ext cx="4183062" cy="2427611"/>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367" y="4783852"/>
            <a:ext cx="2714625" cy="1390650"/>
          </a:xfrm>
          <a:prstGeom prst="rect">
            <a:avLst/>
          </a:prstGeom>
        </p:spPr>
      </p:pic>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257786" y="2459752"/>
            <a:ext cx="4243519" cy="2324100"/>
          </a:xfrm>
        </p:spPr>
      </p:pic>
    </p:spTree>
    <p:extLst>
      <p:ext uri="{BB962C8B-B14F-4D97-AF65-F5344CB8AC3E}">
        <p14:creationId xmlns:p14="http://schemas.microsoft.com/office/powerpoint/2010/main" val="39397409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7334" y="416689"/>
            <a:ext cx="9126423" cy="5624672"/>
          </a:xfrm>
        </p:spPr>
        <p:txBody>
          <a:bodyPr>
            <a:normAutofit fontScale="62500" lnSpcReduction="20000"/>
          </a:bodyPr>
          <a:lstStyle/>
          <a:p>
            <a:r>
              <a:rPr lang="en-US" dirty="0"/>
              <a:t>Switch on the function generator and adjust the output level to produce a visible signal on the oscilloscope screen. Adjust TIME/DIV and VOLTS/DIV to obtain a clear display </a:t>
            </a:r>
            <a:r>
              <a:rPr lang="en-US" dirty="0" smtClean="0"/>
              <a:t>and </a:t>
            </a:r>
            <a:r>
              <a:rPr lang="en-US" dirty="0"/>
              <a:t>investigate the effects of pressing the waveform shape buttons.</a:t>
            </a:r>
          </a:p>
          <a:p>
            <a:endParaRPr lang="en-US" dirty="0"/>
          </a:p>
          <a:p>
            <a:r>
              <a:rPr lang="en-US" dirty="0"/>
              <a:t>The rotating FREQUENCY control and the RANGE switch are used together to determine the frequency of the output signal. With the settings shown in the diagram above, the output frequency will be 1 kHz. How would you change these setting to obtain an output frequency of 50 Hz? This is done by moving the RANGE switch to '100' and the FREQUENCY control to '.5':</a:t>
            </a:r>
          </a:p>
          <a:p>
            <a:endParaRPr lang="en-US" dirty="0"/>
          </a:p>
          <a:p>
            <a:r>
              <a:rPr lang="en-US" dirty="0"/>
              <a:t>changing the frequency</a:t>
            </a:r>
          </a:p>
          <a:p>
            <a:endParaRPr lang="en-US" dirty="0"/>
          </a:p>
          <a:p>
            <a:r>
              <a:rPr lang="en-US" dirty="0"/>
              <a:t>Experiment with these controls to produce other frequencies of output signal, such as 10 Hz, or 15 kHz. Whatever frequency and amplitude of signal you select, you should be able to change the oscilloscope settings to give a clear V/t graph of the signal on the oscilloscope screen.</a:t>
            </a:r>
          </a:p>
          <a:p>
            <a:endParaRPr lang="en-US" dirty="0"/>
          </a:p>
          <a:p>
            <a:r>
              <a:rPr lang="en-US" dirty="0"/>
              <a:t>The remaining features of the function generator are less often used. For example, it is possible to change the output frequency by connecting suitable signals to the 'Sweep in' input. The DC Offset switch and the Offset control allow you to add a DC voltage component to the output signal producing a complex waveform as described in Chapter 4.</a:t>
            </a:r>
          </a:p>
          <a:p>
            <a:endParaRPr lang="en-US" dirty="0"/>
          </a:p>
          <a:p>
            <a:r>
              <a:rPr lang="en-US" dirty="0"/>
              <a:t>The output level switch is normally set to 0 dB:</a:t>
            </a:r>
          </a:p>
          <a:p>
            <a:endParaRPr lang="en-US" dirty="0"/>
          </a:p>
          <a:p>
            <a:r>
              <a:rPr lang="en-US" dirty="0"/>
              <a:t>This gives an output signal with a peak amplitude which can be easily adjusted up to several volts. In the -40 dB position, the amplitude of the output signal is reduced to a few millivolts. Such small signals are used for testing amplifier circuits.</a:t>
            </a:r>
          </a:p>
          <a:p>
            <a:endParaRPr lang="en-US" dirty="0"/>
          </a:p>
          <a:p>
            <a:r>
              <a:rPr lang="en-US" dirty="0"/>
              <a:t>The TTL output produces pulses between 0 V and 5 V at the selected frequency and is used for testing logic circuits.</a:t>
            </a:r>
          </a:p>
        </p:txBody>
      </p:sp>
    </p:spTree>
    <p:extLst>
      <p:ext uri="{BB962C8B-B14F-4D97-AF65-F5344CB8AC3E}">
        <p14:creationId xmlns:p14="http://schemas.microsoft.com/office/powerpoint/2010/main" val="234747989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DIGITAL MULTIMETER (DMM)</a:t>
            </a:r>
            <a:endParaRPr lang="en-US" sz="4000" dirty="0"/>
          </a:p>
        </p:txBody>
      </p:sp>
      <p:sp>
        <p:nvSpPr>
          <p:cNvPr id="3" name="Content Placeholder 2"/>
          <p:cNvSpPr>
            <a:spLocks noGrp="1"/>
          </p:cNvSpPr>
          <p:nvPr>
            <p:ph idx="1"/>
          </p:nvPr>
        </p:nvSpPr>
        <p:spPr/>
        <p:txBody>
          <a:bodyPr>
            <a:normAutofit/>
          </a:bodyPr>
          <a:lstStyle/>
          <a:p>
            <a:r>
              <a:rPr lang="en-US" dirty="0" smtClean="0"/>
              <a:t>As you cannot see electricity, test equipment is required to help understand the various aspects of ohms law. An Engineer needs to measure Resistance, Voltage, Current and Frequency, to understand the concepts.</a:t>
            </a:r>
          </a:p>
          <a:p>
            <a:r>
              <a:rPr lang="en-US" dirty="0" smtClean="0"/>
              <a:t>All Engineers must be proficient in the use of this equipment and one of the most useful of all electronic test equipment is the DMM (Digital Multimeter)</a:t>
            </a:r>
          </a:p>
          <a:p>
            <a:r>
              <a:rPr lang="en-US" dirty="0" smtClean="0"/>
              <a:t>DMM’s may be Portable (Hand Held) or Bench Top.  The equipment that we typically use is all bench top.</a:t>
            </a:r>
          </a:p>
          <a:p>
            <a:endParaRPr lang="en-US" dirty="0" smtClean="0"/>
          </a:p>
          <a:p>
            <a:pPr marL="0" indent="0">
              <a:buNone/>
            </a:pPr>
            <a:r>
              <a:rPr lang="en-US" dirty="0" smtClean="0"/>
              <a:t>        Handheld DMM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7137" y="4100975"/>
            <a:ext cx="2663919" cy="25575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543" y="4697902"/>
            <a:ext cx="1960648" cy="1960648"/>
          </a:xfrm>
          <a:prstGeom prst="rect">
            <a:avLst/>
          </a:prstGeom>
        </p:spPr>
      </p:pic>
      <p:sp>
        <p:nvSpPr>
          <p:cNvPr id="6" name="Left-Right Arrow 5"/>
          <p:cNvSpPr/>
          <p:nvPr/>
        </p:nvSpPr>
        <p:spPr>
          <a:xfrm>
            <a:off x="4548173" y="5379762"/>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85317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Oscilloscope Probes and Safety</a:t>
            </a:r>
            <a:endParaRPr lang="en-US" dirty="0"/>
          </a:p>
        </p:txBody>
      </p:sp>
      <p:sp>
        <p:nvSpPr>
          <p:cNvPr id="3" name="Content Placeholder 2"/>
          <p:cNvSpPr>
            <a:spLocks noGrp="1"/>
          </p:cNvSpPr>
          <p:nvPr>
            <p:ph sz="half" idx="1"/>
          </p:nvPr>
        </p:nvSpPr>
        <p:spPr/>
        <p:txBody>
          <a:bodyPr/>
          <a:lstStyle/>
          <a:p>
            <a:r>
              <a:rPr lang="en-US" dirty="0"/>
              <a:t>https://www.youtube.com/watch?annotation_id=annotation_1102280035&amp;feature=iv&amp;src_vid=Iq4QlfH-oqk&amp;v=OiAmER1OJh4</a:t>
            </a:r>
          </a:p>
        </p:txBody>
      </p:sp>
      <p:sp>
        <p:nvSpPr>
          <p:cNvPr id="4" name="Content Placeholder 3"/>
          <p:cNvSpPr>
            <a:spLocks noGrp="1"/>
          </p:cNvSpPr>
          <p:nvPr>
            <p:ph sz="half" idx="2"/>
          </p:nvPr>
        </p:nvSpPr>
        <p:spPr/>
        <p:txBody>
          <a:bodyPr/>
          <a:lstStyle/>
          <a:p>
            <a:r>
              <a:rPr lang="en-US" dirty="0" smtClean="0"/>
              <a:t>How Not to Blow up your oscilloscope</a:t>
            </a:r>
          </a:p>
          <a:p>
            <a:endParaRPr lang="en-US" dirty="0" smtClean="0"/>
          </a:p>
          <a:p>
            <a:r>
              <a:rPr lang="en-US" dirty="0" smtClean="0"/>
              <a:t>https</a:t>
            </a:r>
            <a:r>
              <a:rPr lang="en-US" dirty="0"/>
              <a:t>://www.youtube.com/watch?annotation_id=annotation_3049017447&amp;feature=iv&amp;src_vid=Iq4QlfH-oqk&amp;v=xaELqAo4kkQ</a:t>
            </a:r>
          </a:p>
        </p:txBody>
      </p:sp>
    </p:spTree>
    <p:extLst>
      <p:ext uri="{BB962C8B-B14F-4D97-AF65-F5344CB8AC3E}">
        <p14:creationId xmlns:p14="http://schemas.microsoft.com/office/powerpoint/2010/main" val="918277226"/>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1365" y="5115633"/>
            <a:ext cx="6584078" cy="1320800"/>
          </a:xfrm>
        </p:spPr>
        <p:txBody>
          <a:bodyPr/>
          <a:lstStyle/>
          <a:p>
            <a:r>
              <a:rPr lang="en-US" dirty="0" smtClean="0"/>
              <a:t>Arbitrary Waveform Generator</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56887" y="251877"/>
            <a:ext cx="4183062" cy="2427611"/>
          </a:xfrm>
        </p:spPr>
      </p:pic>
      <p:sp>
        <p:nvSpPr>
          <p:cNvPr id="4" name="Content Placeholder 3"/>
          <p:cNvSpPr>
            <a:spLocks noGrp="1"/>
          </p:cNvSpPr>
          <p:nvPr>
            <p:ph sz="half" idx="2"/>
          </p:nvPr>
        </p:nvSpPr>
        <p:spPr>
          <a:xfrm>
            <a:off x="5336280" y="5768788"/>
            <a:ext cx="6503669" cy="1089212"/>
          </a:xfrm>
        </p:spPr>
        <p:txBody>
          <a:bodyPr>
            <a:normAutofit fontScale="85000" lnSpcReduction="10000"/>
          </a:bodyPr>
          <a:lstStyle/>
          <a:p>
            <a:endParaRPr lang="en-US" dirty="0"/>
          </a:p>
          <a:p>
            <a:r>
              <a:rPr lang="en-US" dirty="0" smtClean="0"/>
              <a:t>Tutorial</a:t>
            </a:r>
          </a:p>
          <a:p>
            <a:r>
              <a:rPr lang="en-US" dirty="0" smtClean="0"/>
              <a:t>http</a:t>
            </a:r>
            <a:r>
              <a:rPr lang="en-US" dirty="0"/>
              <a:t>://www.tek.com/signal-generator/afg3000-function-generator</a:t>
            </a:r>
          </a:p>
        </p:txBody>
      </p:sp>
      <p:sp>
        <p:nvSpPr>
          <p:cNvPr id="6" name="TextBox 5"/>
          <p:cNvSpPr txBox="1"/>
          <p:nvPr/>
        </p:nvSpPr>
        <p:spPr>
          <a:xfrm>
            <a:off x="900953" y="251877"/>
            <a:ext cx="184731" cy="646331"/>
          </a:xfrm>
          <a:prstGeom prst="rect">
            <a:avLst/>
          </a:prstGeom>
          <a:noFill/>
        </p:spPr>
        <p:txBody>
          <a:bodyPr wrap="none" rtlCol="0">
            <a:spAutoFit/>
          </a:bodyPr>
          <a:lstStyle/>
          <a:p>
            <a:endParaRPr lang="en-US" dirty="0" smtClean="0"/>
          </a:p>
          <a:p>
            <a:endParaRPr lang="en-US" dirty="0"/>
          </a:p>
        </p:txBody>
      </p:sp>
      <p:sp>
        <p:nvSpPr>
          <p:cNvPr id="7" name="TextBox 6"/>
          <p:cNvSpPr txBox="1"/>
          <p:nvPr/>
        </p:nvSpPr>
        <p:spPr>
          <a:xfrm>
            <a:off x="551329" y="251877"/>
            <a:ext cx="6360460" cy="369332"/>
          </a:xfrm>
          <a:prstGeom prst="rect">
            <a:avLst/>
          </a:prstGeom>
          <a:noFill/>
        </p:spPr>
        <p:txBody>
          <a:bodyPr wrap="square" rtlCol="0">
            <a:spAutoFit/>
          </a:bodyPr>
          <a:lstStyle/>
          <a:p>
            <a:r>
              <a:rPr lang="en-US" dirty="0" smtClean="0"/>
              <a:t>SIGNAL GENERATOR  VS ARBRITRAY WAVEFORM GENERATOR</a:t>
            </a:r>
            <a:endParaRPr lang="en-US" dirty="0"/>
          </a:p>
        </p:txBody>
      </p:sp>
      <p:sp>
        <p:nvSpPr>
          <p:cNvPr id="8" name="TextBox 7"/>
          <p:cNvSpPr txBox="1"/>
          <p:nvPr/>
        </p:nvSpPr>
        <p:spPr>
          <a:xfrm>
            <a:off x="326220" y="928922"/>
            <a:ext cx="6024282" cy="369332"/>
          </a:xfrm>
          <a:prstGeom prst="rect">
            <a:avLst/>
          </a:prstGeom>
          <a:noFill/>
        </p:spPr>
        <p:txBody>
          <a:bodyPr wrap="square" rtlCol="0">
            <a:spAutoFit/>
          </a:bodyPr>
          <a:lstStyle/>
          <a:p>
            <a:pPr algn="ctr"/>
            <a:r>
              <a:rPr lang="en-US" dirty="0" smtClean="0"/>
              <a:t>DIFFERENCES</a:t>
            </a:r>
            <a:endParaRPr lang="en-US" dirty="0"/>
          </a:p>
        </p:txBody>
      </p:sp>
      <p:sp>
        <p:nvSpPr>
          <p:cNvPr id="9" name="TextBox 8"/>
          <p:cNvSpPr txBox="1"/>
          <p:nvPr/>
        </p:nvSpPr>
        <p:spPr>
          <a:xfrm>
            <a:off x="513743" y="1412000"/>
            <a:ext cx="6360460" cy="369332"/>
          </a:xfrm>
          <a:prstGeom prst="rect">
            <a:avLst/>
          </a:prstGeom>
          <a:noFill/>
        </p:spPr>
        <p:txBody>
          <a:bodyPr wrap="square" rtlCol="0">
            <a:spAutoFit/>
          </a:bodyPr>
          <a:lstStyle/>
          <a:p>
            <a:r>
              <a:rPr lang="en-US" dirty="0" smtClean="0"/>
              <a:t>SIGNAL                                                      ARBRITRARY</a:t>
            </a:r>
            <a:endParaRPr lang="en-US" dirty="0"/>
          </a:p>
        </p:txBody>
      </p:sp>
      <p:cxnSp>
        <p:nvCxnSpPr>
          <p:cNvPr id="11" name="Straight Arrow Connector 10"/>
          <p:cNvCxnSpPr/>
          <p:nvPr/>
        </p:nvCxnSpPr>
        <p:spPr>
          <a:xfrm>
            <a:off x="11312022" y="2775277"/>
            <a:ext cx="50743" cy="277813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694" y="4419978"/>
            <a:ext cx="4067456" cy="1920090"/>
          </a:xfrm>
          <a:prstGeom prst="rect">
            <a:avLst/>
          </a:prstGeom>
        </p:spPr>
      </p:pic>
      <p:cxnSp>
        <p:nvCxnSpPr>
          <p:cNvPr id="18" name="Straight Arrow Connector 17"/>
          <p:cNvCxnSpPr/>
          <p:nvPr/>
        </p:nvCxnSpPr>
        <p:spPr>
          <a:xfrm>
            <a:off x="6549923" y="1636036"/>
            <a:ext cx="1034166" cy="123959"/>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965232" y="2199951"/>
            <a:ext cx="184731" cy="237386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8" name="Rectangle 27"/>
          <p:cNvSpPr/>
          <p:nvPr/>
        </p:nvSpPr>
        <p:spPr>
          <a:xfrm>
            <a:off x="1209260" y="1983297"/>
            <a:ext cx="2129101" cy="1200329"/>
          </a:xfrm>
          <a:prstGeom prst="rect">
            <a:avLst/>
          </a:prstGeom>
        </p:spPr>
        <p:txBody>
          <a:bodyPr wrap="square">
            <a:spAutoFit/>
          </a:bodyPr>
          <a:lstStyle/>
          <a:p>
            <a:r>
              <a:rPr lang="en-US" dirty="0"/>
              <a:t>Generates Sine, Triangle, &amp; Square waveforms from</a:t>
            </a:r>
          </a:p>
          <a:p>
            <a:r>
              <a:rPr lang="en-US" dirty="0"/>
              <a:t>0.5 Hz to 4 MHz</a:t>
            </a:r>
          </a:p>
        </p:txBody>
      </p:sp>
      <p:sp>
        <p:nvSpPr>
          <p:cNvPr id="29" name="Rectangle 28"/>
          <p:cNvSpPr/>
          <p:nvPr/>
        </p:nvSpPr>
        <p:spPr>
          <a:xfrm>
            <a:off x="3902620" y="1903192"/>
            <a:ext cx="6096000" cy="2308324"/>
          </a:xfrm>
          <a:prstGeom prst="rect">
            <a:avLst/>
          </a:prstGeom>
        </p:spPr>
        <p:txBody>
          <a:bodyPr>
            <a:spAutoFit/>
          </a:bodyPr>
          <a:lstStyle/>
          <a:p>
            <a:r>
              <a:rPr lang="en-US" dirty="0"/>
              <a:t/>
            </a:r>
            <a:br>
              <a:rPr lang="en-US" dirty="0"/>
            </a:br>
            <a:r>
              <a:rPr lang="en-US" b="1" dirty="0"/>
              <a:t>Arbitrary Waveform Generator</a:t>
            </a:r>
            <a:br>
              <a:rPr lang="en-US" b="1" dirty="0"/>
            </a:br>
            <a:r>
              <a:rPr lang="en-US" dirty="0"/>
              <a:t>Arbitrary Waveform Generators allow you to generate a user-defined waveform of any size, unlike an Arbitrary Function Generator which can only generate a custom periodic waveform. AWGs operating in Arbitrary Waveform mode only generate each sample of the waveform that is stored in memory in order</a:t>
            </a:r>
          </a:p>
        </p:txBody>
      </p:sp>
    </p:spTree>
    <p:extLst>
      <p:ext uri="{BB962C8B-B14F-4D97-AF65-F5344CB8AC3E}">
        <p14:creationId xmlns:p14="http://schemas.microsoft.com/office/powerpoint/2010/main" val="375165154"/>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8101" y="1041722"/>
            <a:ext cx="9653286" cy="369332"/>
          </a:xfrm>
          <a:prstGeom prst="rect">
            <a:avLst/>
          </a:prstGeom>
          <a:noFill/>
        </p:spPr>
        <p:txBody>
          <a:bodyPr wrap="square" rtlCol="0">
            <a:spAutoFit/>
          </a:bodyPr>
          <a:lstStyle/>
          <a:p>
            <a:pPr algn="ctr"/>
            <a:r>
              <a:rPr lang="en-US" dirty="0" smtClean="0"/>
              <a:t>High Impedance Vs. Low Impedance setting on Generator.</a:t>
            </a:r>
            <a:endParaRPr lang="en-US" dirty="0"/>
          </a:p>
        </p:txBody>
      </p:sp>
      <p:sp>
        <p:nvSpPr>
          <p:cNvPr id="3" name="TextBox 2"/>
          <p:cNvSpPr txBox="1"/>
          <p:nvPr/>
        </p:nvSpPr>
        <p:spPr>
          <a:xfrm>
            <a:off x="949124" y="1608881"/>
            <a:ext cx="10440365" cy="646331"/>
          </a:xfrm>
          <a:prstGeom prst="rect">
            <a:avLst/>
          </a:prstGeom>
          <a:noFill/>
        </p:spPr>
        <p:txBody>
          <a:bodyPr wrap="square" rtlCol="0">
            <a:spAutoFit/>
          </a:bodyPr>
          <a:lstStyle/>
          <a:p>
            <a:r>
              <a:rPr lang="en-US" dirty="0" smtClean="0"/>
              <a:t>“Note”    Sometimes upon monitoring a circuit, you will notice that the output of the Generator is double what it should be as read on the display of an oscilloscope.</a:t>
            </a:r>
            <a:endParaRPr lang="en-US" dirty="0"/>
          </a:p>
        </p:txBody>
      </p:sp>
    </p:spTree>
    <p:extLst>
      <p:ext uri="{BB962C8B-B14F-4D97-AF65-F5344CB8AC3E}">
        <p14:creationId xmlns:p14="http://schemas.microsoft.com/office/powerpoint/2010/main" val="3684080519"/>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076" y="261165"/>
            <a:ext cx="7430948" cy="6209924"/>
          </a:xfrm>
          <a:prstGeom prst="rect">
            <a:avLst/>
          </a:prstGeom>
        </p:spPr>
      </p:pic>
    </p:spTree>
    <p:extLst>
      <p:ext uri="{BB962C8B-B14F-4D97-AF65-F5344CB8AC3E}">
        <p14:creationId xmlns:p14="http://schemas.microsoft.com/office/powerpoint/2010/main" val="3938161592"/>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1894" y="318247"/>
            <a:ext cx="6316476" cy="6248400"/>
          </a:xfrm>
          <a:prstGeom prst="rect">
            <a:avLst/>
          </a:prstGeom>
        </p:spPr>
      </p:pic>
      <p:sp>
        <p:nvSpPr>
          <p:cNvPr id="3" name="TextBox 2"/>
          <p:cNvSpPr txBox="1"/>
          <p:nvPr/>
        </p:nvSpPr>
        <p:spPr>
          <a:xfrm>
            <a:off x="161364" y="1123766"/>
            <a:ext cx="3980330" cy="2031325"/>
          </a:xfrm>
          <a:prstGeom prst="rect">
            <a:avLst/>
          </a:prstGeom>
          <a:noFill/>
        </p:spPr>
        <p:txBody>
          <a:bodyPr wrap="square" rtlCol="0">
            <a:spAutoFit/>
          </a:bodyPr>
          <a:lstStyle/>
          <a:p>
            <a:r>
              <a:rPr lang="en-US" dirty="0" smtClean="0"/>
              <a:t>Using </a:t>
            </a:r>
            <a:r>
              <a:rPr lang="en-US" dirty="0" smtClean="0">
                <a:solidFill>
                  <a:srgbClr val="FF0000"/>
                </a:solidFill>
              </a:rPr>
              <a:t>Oscilloscope</a:t>
            </a:r>
            <a:r>
              <a:rPr lang="en-US" dirty="0" smtClean="0"/>
              <a:t> and </a:t>
            </a:r>
            <a:r>
              <a:rPr lang="en-US" dirty="0" smtClean="0">
                <a:solidFill>
                  <a:srgbClr val="FF0000"/>
                </a:solidFill>
              </a:rPr>
              <a:t>AWG</a:t>
            </a:r>
            <a:r>
              <a:rPr lang="en-US" dirty="0" smtClean="0"/>
              <a:t> create</a:t>
            </a:r>
          </a:p>
          <a:p>
            <a:r>
              <a:rPr lang="en-US" dirty="0" smtClean="0"/>
              <a:t>A sine wave, square wave and trapezoidal wave and show it on the oscilloscope</a:t>
            </a:r>
          </a:p>
          <a:p>
            <a:r>
              <a:rPr lang="en-US" dirty="0" smtClean="0"/>
              <a:t>1Khz,  25Khz, 150Khz and 1.1MHz</a:t>
            </a:r>
          </a:p>
          <a:p>
            <a:r>
              <a:rPr lang="en-US" dirty="0" smtClean="0"/>
              <a:t>Vary PP voltage 1V, 5V and 9V</a:t>
            </a:r>
          </a:p>
          <a:p>
            <a:endParaRPr lang="en-US" dirty="0"/>
          </a:p>
        </p:txBody>
      </p:sp>
      <p:sp>
        <p:nvSpPr>
          <p:cNvPr id="4" name="TextBox 3"/>
          <p:cNvSpPr txBox="1"/>
          <p:nvPr/>
        </p:nvSpPr>
        <p:spPr>
          <a:xfrm>
            <a:off x="1761564" y="3286349"/>
            <a:ext cx="3980330" cy="1477328"/>
          </a:xfrm>
          <a:prstGeom prst="rect">
            <a:avLst/>
          </a:prstGeom>
          <a:noFill/>
        </p:spPr>
        <p:txBody>
          <a:bodyPr wrap="square" rtlCol="0">
            <a:spAutoFit/>
          </a:bodyPr>
          <a:lstStyle/>
          <a:p>
            <a:r>
              <a:rPr lang="en-US" dirty="0" smtClean="0"/>
              <a:t>Using </a:t>
            </a:r>
            <a:r>
              <a:rPr lang="en-US" dirty="0" smtClean="0">
                <a:solidFill>
                  <a:schemeClr val="accent2"/>
                </a:solidFill>
              </a:rPr>
              <a:t>DMM</a:t>
            </a:r>
            <a:r>
              <a:rPr lang="en-US" dirty="0" smtClean="0"/>
              <a:t>,  Monitor the </a:t>
            </a:r>
            <a:r>
              <a:rPr lang="en-US" dirty="0" smtClean="0">
                <a:solidFill>
                  <a:schemeClr val="accent2"/>
                </a:solidFill>
              </a:rPr>
              <a:t>DC Power Supply</a:t>
            </a:r>
            <a:r>
              <a:rPr lang="en-US" dirty="0" smtClean="0"/>
              <a:t>, create  +11VDC and +16VDC,</a:t>
            </a:r>
          </a:p>
          <a:p>
            <a:r>
              <a:rPr lang="en-US" dirty="0" smtClean="0"/>
              <a:t>Show it on DMM and on the Digital Oscilloscope</a:t>
            </a:r>
          </a:p>
          <a:p>
            <a:endParaRPr lang="en-US" dirty="0"/>
          </a:p>
        </p:txBody>
      </p:sp>
      <p:sp>
        <p:nvSpPr>
          <p:cNvPr id="5" name="TextBox 4"/>
          <p:cNvSpPr txBox="1"/>
          <p:nvPr/>
        </p:nvSpPr>
        <p:spPr>
          <a:xfrm>
            <a:off x="699246" y="4926498"/>
            <a:ext cx="4760260" cy="1477328"/>
          </a:xfrm>
          <a:prstGeom prst="rect">
            <a:avLst/>
          </a:prstGeom>
          <a:noFill/>
        </p:spPr>
        <p:txBody>
          <a:bodyPr wrap="square" rtlCol="0">
            <a:spAutoFit/>
          </a:bodyPr>
          <a:lstStyle/>
          <a:p>
            <a:r>
              <a:rPr lang="en-US" dirty="0" smtClean="0"/>
              <a:t>Using </a:t>
            </a:r>
            <a:r>
              <a:rPr lang="en-US" dirty="0" smtClean="0">
                <a:solidFill>
                  <a:srgbClr val="00B0F0"/>
                </a:solidFill>
              </a:rPr>
              <a:t>DMM </a:t>
            </a:r>
            <a:r>
              <a:rPr lang="en-US" dirty="0" smtClean="0"/>
              <a:t>Monitor look at  all three power supplies on the </a:t>
            </a:r>
            <a:r>
              <a:rPr lang="en-US" dirty="0" smtClean="0">
                <a:solidFill>
                  <a:srgbClr val="00B0F0"/>
                </a:solidFill>
              </a:rPr>
              <a:t>cadet board</a:t>
            </a:r>
            <a:r>
              <a:rPr lang="en-US" dirty="0" smtClean="0"/>
              <a:t>, and also monitor all three waveforms of the cadet board using the </a:t>
            </a:r>
            <a:r>
              <a:rPr lang="en-US" dirty="0" smtClean="0">
                <a:solidFill>
                  <a:srgbClr val="00B0F0"/>
                </a:solidFill>
              </a:rPr>
              <a:t>Digital Oscilloscope Sine/Square/Trapezoid</a:t>
            </a:r>
            <a:endParaRPr lang="en-US" dirty="0">
              <a:solidFill>
                <a:srgbClr val="00B0F0"/>
              </a:solidFill>
            </a:endParaRPr>
          </a:p>
        </p:txBody>
      </p:sp>
      <p:sp>
        <p:nvSpPr>
          <p:cNvPr id="6" name="TextBox 5"/>
          <p:cNvSpPr txBox="1"/>
          <p:nvPr/>
        </p:nvSpPr>
        <p:spPr>
          <a:xfrm>
            <a:off x="2386850" y="200436"/>
            <a:ext cx="3603811" cy="923330"/>
          </a:xfrm>
          <a:prstGeom prst="rect">
            <a:avLst/>
          </a:prstGeom>
          <a:noFill/>
        </p:spPr>
        <p:txBody>
          <a:bodyPr wrap="square" rtlCol="0">
            <a:spAutoFit/>
          </a:bodyPr>
          <a:lstStyle/>
          <a:p>
            <a:r>
              <a:rPr lang="en-US" b="1" u="sng" dirty="0" smtClean="0"/>
              <a:t>Three Equipment exercises recommended to be completed </a:t>
            </a:r>
            <a:r>
              <a:rPr lang="en-US" dirty="0" smtClean="0"/>
              <a:t>.</a:t>
            </a:r>
            <a:endParaRPr lang="en-US" dirty="0"/>
          </a:p>
        </p:txBody>
      </p:sp>
    </p:spTree>
    <p:extLst>
      <p:ext uri="{BB962C8B-B14F-4D97-AF65-F5344CB8AC3E}">
        <p14:creationId xmlns:p14="http://schemas.microsoft.com/office/powerpoint/2010/main" val="389986614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Makes and Models</a:t>
            </a:r>
            <a:endParaRPr lang="en-US" dirty="0"/>
          </a:p>
        </p:txBody>
      </p:sp>
      <p:sp>
        <p:nvSpPr>
          <p:cNvPr id="3" name="Content Placeholder 2"/>
          <p:cNvSpPr>
            <a:spLocks noGrp="1"/>
          </p:cNvSpPr>
          <p:nvPr>
            <p:ph idx="1"/>
          </p:nvPr>
        </p:nvSpPr>
        <p:spPr/>
        <p:txBody>
          <a:bodyPr/>
          <a:lstStyle/>
          <a:p>
            <a:pPr marL="0" indent="0">
              <a:buNone/>
            </a:pPr>
            <a:r>
              <a:rPr lang="en-US" dirty="0" smtClean="0"/>
              <a:t>There is a large variety of DMM’s from very inexpensive to expensive, ($20-$2000)</a:t>
            </a:r>
          </a:p>
          <a:p>
            <a:pPr marL="0" indent="0">
              <a:buNone/>
            </a:pPr>
            <a:r>
              <a:rPr lang="en-US" dirty="0" smtClean="0"/>
              <a:t>The Bench Top Digital Multimeter on your lab bench is a model # DMM4020 and is made by Tektronix, and was purchased for $ 565.00</a:t>
            </a:r>
          </a:p>
          <a:p>
            <a:pPr marL="0" indent="0">
              <a:buNone/>
            </a:pPr>
            <a:r>
              <a:rPr lang="en-US" dirty="0" smtClean="0"/>
              <a:t> Some of the many companies that make electronic test equipment are</a:t>
            </a:r>
          </a:p>
          <a:p>
            <a:pPr marL="0" indent="0">
              <a:buNone/>
            </a:pPr>
            <a:r>
              <a:rPr lang="en-US" dirty="0" smtClean="0"/>
              <a:t>      </a:t>
            </a:r>
            <a:r>
              <a:rPr lang="en-US" dirty="0" err="1" smtClean="0"/>
              <a:t>Rigol</a:t>
            </a:r>
            <a:r>
              <a:rPr lang="en-US" dirty="0" smtClean="0"/>
              <a:t>, </a:t>
            </a:r>
            <a:r>
              <a:rPr lang="en-US" dirty="0" err="1" smtClean="0"/>
              <a:t>Keithley</a:t>
            </a:r>
            <a:r>
              <a:rPr lang="en-US" dirty="0" smtClean="0"/>
              <a:t> (HP),Fluke, Tektronix, B&amp;K </a:t>
            </a:r>
            <a:r>
              <a:rPr lang="en-US" dirty="0"/>
              <a:t>etc</a:t>
            </a:r>
            <a:r>
              <a:rPr lang="en-US" dirty="0" smtClean="0"/>
              <a:t>.</a:t>
            </a:r>
          </a:p>
          <a:p>
            <a:pPr marL="0" indent="0">
              <a:buNone/>
            </a:pP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4175" y="116717"/>
            <a:ext cx="2128857" cy="2043872"/>
          </a:xfrm>
          <a:prstGeom prst="rect">
            <a:avLst/>
          </a:prstGeom>
        </p:spPr>
      </p:pic>
    </p:spTree>
    <p:extLst>
      <p:ext uri="{BB962C8B-B14F-4D97-AF65-F5344CB8AC3E}">
        <p14:creationId xmlns:p14="http://schemas.microsoft.com/office/powerpoint/2010/main" val="136333885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0282" y="5562617"/>
            <a:ext cx="11501718" cy="369332"/>
          </a:xfrm>
          <a:prstGeom prst="rect">
            <a:avLst/>
          </a:prstGeom>
        </p:spPr>
        <p:txBody>
          <a:bodyPr wrap="square">
            <a:spAutoFit/>
          </a:bodyPr>
          <a:lstStyle/>
          <a:p>
            <a:r>
              <a:rPr lang="en-US" dirty="0"/>
              <a:t>http://www.radio-electronics.com/info/t_and_m/digital-multimeter/dmm-basics-tutorial.php</a:t>
            </a:r>
          </a:p>
        </p:txBody>
      </p:sp>
      <p:sp>
        <p:nvSpPr>
          <p:cNvPr id="3" name="Rectangle 2"/>
          <p:cNvSpPr/>
          <p:nvPr/>
        </p:nvSpPr>
        <p:spPr>
          <a:xfrm>
            <a:off x="689162" y="2191767"/>
            <a:ext cx="9705414" cy="1477328"/>
          </a:xfrm>
          <a:prstGeom prst="rect">
            <a:avLst/>
          </a:prstGeom>
        </p:spPr>
        <p:txBody>
          <a:bodyPr wrap="square">
            <a:spAutoFit/>
          </a:bodyPr>
          <a:lstStyle/>
          <a:p>
            <a:r>
              <a:rPr lang="en-US" b="1" dirty="0"/>
              <a:t>Digital Multimeter </a:t>
            </a:r>
            <a:r>
              <a:rPr lang="en-US" b="1" dirty="0" smtClean="0"/>
              <a:t>(DMM) </a:t>
            </a:r>
            <a:r>
              <a:rPr lang="en-US" b="1" dirty="0"/>
              <a:t>basics </a:t>
            </a:r>
            <a:r>
              <a:rPr lang="en-US" b="1" dirty="0" smtClean="0"/>
              <a:t>tutorial</a:t>
            </a:r>
          </a:p>
          <a:p>
            <a:endParaRPr lang="en-US" b="1" dirty="0"/>
          </a:p>
          <a:p>
            <a:r>
              <a:rPr lang="en-US" b="1" dirty="0"/>
              <a:t>- the digital multimeter, DMM is one of the most useful items of test equipment. Basic instruments can measure </a:t>
            </a:r>
            <a:r>
              <a:rPr lang="en-US" b="1" dirty="0" smtClean="0"/>
              <a:t>current, </a:t>
            </a:r>
            <a:r>
              <a:rPr lang="en-US" b="1" dirty="0"/>
              <a:t>voltage and resistance, but most </a:t>
            </a:r>
            <a:r>
              <a:rPr lang="en-US" b="1" dirty="0" smtClean="0"/>
              <a:t>DMM’s include </a:t>
            </a:r>
            <a:r>
              <a:rPr lang="en-US" b="1" dirty="0"/>
              <a:t>the capability to measure many other values.</a:t>
            </a:r>
          </a:p>
        </p:txBody>
      </p:sp>
      <p:sp>
        <p:nvSpPr>
          <p:cNvPr id="5" name="Down Arrow 4"/>
          <p:cNvSpPr/>
          <p:nvPr/>
        </p:nvSpPr>
        <p:spPr>
          <a:xfrm>
            <a:off x="2958353" y="424927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45859" y="4431190"/>
            <a:ext cx="6548717" cy="369332"/>
          </a:xfrm>
          <a:prstGeom prst="rect">
            <a:avLst/>
          </a:prstGeom>
          <a:noFill/>
        </p:spPr>
        <p:txBody>
          <a:bodyPr wrap="square" rtlCol="0">
            <a:spAutoFit/>
          </a:bodyPr>
          <a:lstStyle/>
          <a:p>
            <a:r>
              <a:rPr lang="en-US" dirty="0" smtClean="0"/>
              <a:t>Very useful tutorial on DMM’s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2759" y="100361"/>
            <a:ext cx="2507969" cy="2407850"/>
          </a:xfrm>
          <a:prstGeom prst="rect">
            <a:avLst/>
          </a:prstGeom>
        </p:spPr>
      </p:pic>
    </p:spTree>
    <p:extLst>
      <p:ext uri="{BB962C8B-B14F-4D97-AF65-F5344CB8AC3E}">
        <p14:creationId xmlns:p14="http://schemas.microsoft.com/office/powerpoint/2010/main" val="54217248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846" y="850863"/>
            <a:ext cx="10789023" cy="5078313"/>
          </a:xfrm>
          <a:prstGeom prst="rect">
            <a:avLst/>
          </a:prstGeom>
        </p:spPr>
        <p:txBody>
          <a:bodyPr wrap="square">
            <a:spAutoFit/>
          </a:bodyPr>
          <a:lstStyle/>
          <a:p>
            <a:r>
              <a:rPr lang="en-US" dirty="0"/>
              <a:t>DMM facilities</a:t>
            </a:r>
          </a:p>
          <a:p>
            <a:endParaRPr lang="en-US" dirty="0"/>
          </a:p>
          <a:p>
            <a:r>
              <a:rPr lang="en-US" dirty="0"/>
              <a:t>While the facilities that a digital </a:t>
            </a:r>
            <a:r>
              <a:rPr lang="en-US" dirty="0" smtClean="0"/>
              <a:t>multi-meter </a:t>
            </a:r>
            <a:r>
              <a:rPr lang="en-US" dirty="0"/>
              <a:t>can offer are much greater than their analogue predecessors, the cost of DMMs is relatively low. DMMs are able to offer as standard the basic measurements that would typically include:</a:t>
            </a:r>
          </a:p>
          <a:p>
            <a:r>
              <a:rPr lang="en-US" dirty="0"/>
              <a:t>•Current (DC)</a:t>
            </a:r>
          </a:p>
          <a:p>
            <a:r>
              <a:rPr lang="en-US" dirty="0"/>
              <a:t>•Current (AC)</a:t>
            </a:r>
          </a:p>
          <a:p>
            <a:r>
              <a:rPr lang="en-US" dirty="0"/>
              <a:t>•Voltage (DC)</a:t>
            </a:r>
          </a:p>
          <a:p>
            <a:r>
              <a:rPr lang="en-US" dirty="0"/>
              <a:t>•Voltage (AC)</a:t>
            </a:r>
          </a:p>
          <a:p>
            <a:r>
              <a:rPr lang="en-US" dirty="0"/>
              <a:t>•Resistance</a:t>
            </a:r>
          </a:p>
          <a:p>
            <a:endParaRPr lang="en-US" dirty="0"/>
          </a:p>
          <a:p>
            <a:r>
              <a:rPr lang="en-US" dirty="0"/>
              <a:t>However, using integrated circuit technology, most DMMs are able to offer additional test capabilities. These may include some of the following:</a:t>
            </a:r>
          </a:p>
          <a:p>
            <a:r>
              <a:rPr lang="en-US" dirty="0"/>
              <a:t>•Capacitance </a:t>
            </a:r>
          </a:p>
          <a:p>
            <a:r>
              <a:rPr lang="en-US" dirty="0"/>
              <a:t>•Temperature </a:t>
            </a:r>
          </a:p>
          <a:p>
            <a:r>
              <a:rPr lang="en-US" dirty="0"/>
              <a:t>•Frequency </a:t>
            </a:r>
          </a:p>
          <a:p>
            <a:r>
              <a:rPr lang="en-US" dirty="0"/>
              <a:t>•Transistor test - </a:t>
            </a:r>
            <a:r>
              <a:rPr lang="en-US" dirty="0" err="1"/>
              <a:t>hfe</a:t>
            </a:r>
            <a:r>
              <a:rPr lang="en-US" dirty="0"/>
              <a:t>, </a:t>
            </a:r>
            <a:r>
              <a:rPr lang="en-US" dirty="0" err="1"/>
              <a:t>etc</a:t>
            </a:r>
            <a:r>
              <a:rPr lang="en-US" dirty="0"/>
              <a:t> </a:t>
            </a:r>
          </a:p>
          <a:p>
            <a:r>
              <a:rPr lang="en-US" dirty="0"/>
              <a:t>•Continuity (buzzer) </a:t>
            </a:r>
          </a:p>
        </p:txBody>
      </p:sp>
    </p:spTree>
    <p:extLst>
      <p:ext uri="{BB962C8B-B14F-4D97-AF65-F5344CB8AC3E}">
        <p14:creationId xmlns:p14="http://schemas.microsoft.com/office/powerpoint/2010/main" val="123164590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035" y="914401"/>
            <a:ext cx="10614212" cy="4832092"/>
          </a:xfrm>
          <a:prstGeom prst="rect">
            <a:avLst/>
          </a:prstGeom>
        </p:spPr>
        <p:txBody>
          <a:bodyPr wrap="square">
            <a:spAutoFit/>
          </a:bodyPr>
          <a:lstStyle/>
          <a:p>
            <a:r>
              <a:rPr lang="en-US" dirty="0"/>
              <a:t>In addition to the additional measurement capabilities, DMMs also offer flexibility in the way measurements are made. Again this is achieved because of the additional capabilities provided by the digital electronics circuitry contained within the digital multimeter. Many instruments will offer two additional capabilities:</a:t>
            </a:r>
          </a:p>
          <a:p>
            <a:r>
              <a:rPr lang="en-US" dirty="0"/>
              <a:t>•</a:t>
            </a:r>
            <a:r>
              <a:rPr lang="en-US" sz="2800" b="1" dirty="0"/>
              <a:t>Auto-range</a:t>
            </a:r>
            <a:r>
              <a:rPr lang="en-US" dirty="0"/>
              <a:t>:   This facility enables the correct range of the digital multimeter to be selected so that the most significant digits are shown, i.e. a four-digit DMM would automatically select an appropriate range to display 1.234 mV instead of 0.012 V. Additionally it also prevent overloading, by ensuring that a volts range is selected instead of a millivolts range. Digital multimeters that incorporate an auto-range facility usually include a facility to 'freeze' the meter to a particular range. This prevents a measurement that might be on the border between two ranges causing the meter to frequently change its range which can be very distracting.</a:t>
            </a:r>
          </a:p>
          <a:p>
            <a:r>
              <a:rPr lang="en-US" dirty="0"/>
              <a:t>•</a:t>
            </a:r>
            <a:r>
              <a:rPr lang="en-US" sz="2800" b="1" dirty="0"/>
              <a:t>Auto-polarity</a:t>
            </a:r>
            <a:r>
              <a:rPr lang="en-US" dirty="0"/>
              <a:t>:   This is a very convenient facility that comes into action for direct current and voltage readings. It shows if the voltage of current being measured is positive (i.e. it is in the same sense as the meter connections) or negative (i.e. opposite polarity to meter connections). Analogue meters did not have this facility and the meter would deflect backwards and the meter leads would have to be reversed to correctly take the reading</a:t>
            </a:r>
          </a:p>
        </p:txBody>
      </p:sp>
    </p:spTree>
    <p:extLst>
      <p:ext uri="{BB962C8B-B14F-4D97-AF65-F5344CB8AC3E}">
        <p14:creationId xmlns:p14="http://schemas.microsoft.com/office/powerpoint/2010/main" val="97698418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774968" cy="2312020"/>
          </a:xfrm>
        </p:spPr>
        <p:txBody>
          <a:bodyPr/>
          <a:lstStyle/>
          <a:p>
            <a:r>
              <a:rPr lang="en-US" dirty="0" smtClean="0"/>
              <a:t>Voltage Measurements using a DMM</a:t>
            </a:r>
            <a:endParaRPr lang="en-US" dirty="0"/>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97552" y="1284750"/>
            <a:ext cx="5384835" cy="5169872"/>
          </a:xfrm>
        </p:spPr>
      </p:pic>
    </p:spTree>
    <p:extLst>
      <p:ext uri="{BB962C8B-B14F-4D97-AF65-F5344CB8AC3E}">
        <p14:creationId xmlns:p14="http://schemas.microsoft.com/office/powerpoint/2010/main" val="181522908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1271240" y="68587"/>
            <a:ext cx="11296184" cy="6757211"/>
          </a:xfrm>
          <a:prstGeom prst="rect">
            <a:avLst/>
          </a:prstGeom>
        </p:spPr>
      </p:pic>
    </p:spTree>
    <p:extLst>
      <p:ext uri="{BB962C8B-B14F-4D97-AF65-F5344CB8AC3E}">
        <p14:creationId xmlns:p14="http://schemas.microsoft.com/office/powerpoint/2010/main" val="413918869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10491</TotalTime>
  <Words>2350</Words>
  <Application>Microsoft Office PowerPoint</Application>
  <PresentationFormat>Widescreen</PresentationFormat>
  <Paragraphs>193</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Berlin Sans FB</vt:lpstr>
      <vt:lpstr>Trebuchet MS</vt:lpstr>
      <vt:lpstr>Wingdings 3</vt:lpstr>
      <vt:lpstr>Facet</vt:lpstr>
      <vt:lpstr>NDSU ECE Laboratory </vt:lpstr>
      <vt:lpstr>LAB EQUIPMENT</vt:lpstr>
      <vt:lpstr>DIGITAL MULTIMETER (DMM)</vt:lpstr>
      <vt:lpstr>Different Makes and Models</vt:lpstr>
      <vt:lpstr>PowerPoint Presentation</vt:lpstr>
      <vt:lpstr>PowerPoint Presentation</vt:lpstr>
      <vt:lpstr>PowerPoint Presentation</vt:lpstr>
      <vt:lpstr>Voltage Measurements using a DMM</vt:lpstr>
      <vt:lpstr>PowerPoint Presentation</vt:lpstr>
      <vt:lpstr>PowerPoint Presentation</vt:lpstr>
      <vt:lpstr>Measuring Current with a Digital Multimeter</vt:lpstr>
      <vt:lpstr>Precautions on measuring Current with a DMM</vt:lpstr>
      <vt:lpstr>Measuring Resistance with a DMM</vt:lpstr>
      <vt:lpstr>Digital multimeter resistance tests</vt:lpstr>
      <vt:lpstr>Resistance Testing with a DMM</vt:lpstr>
      <vt:lpstr>Resistance Meter Check</vt:lpstr>
      <vt:lpstr>DIGITAL TRAINER- Prototyping</vt:lpstr>
      <vt:lpstr>Digital Trainer</vt:lpstr>
      <vt:lpstr>DIGITAL TRAINER points</vt:lpstr>
      <vt:lpstr>DC Triple Power Supply</vt:lpstr>
      <vt:lpstr>DC Power supply Testing using a DMM for product hookup and configuration</vt:lpstr>
      <vt:lpstr>OSCILLOSCOPE   </vt:lpstr>
      <vt:lpstr>PowerPoint Presentation</vt:lpstr>
      <vt:lpstr>Digital Oscilloscopes-</vt:lpstr>
      <vt:lpstr>PowerPoint Presentation</vt:lpstr>
      <vt:lpstr>PowerPoint Presentation</vt:lpstr>
      <vt:lpstr>PowerPoint Presentation</vt:lpstr>
      <vt:lpstr>Practice using the oscilloscope, showing waveforms from the AWG(use a BNC to BNC cable</vt:lpstr>
      <vt:lpstr>PowerPoint Presentation</vt:lpstr>
      <vt:lpstr>Oscilloscope Probes and Safety</vt:lpstr>
      <vt:lpstr>Arbitrary Waveform Generator</vt:lpstr>
      <vt:lpstr>PowerPoint Presentation</vt:lpstr>
      <vt:lpstr>PowerPoint Presentation</vt:lpstr>
      <vt:lpstr>PowerPoint Presentation</vt:lpstr>
    </vt:vector>
  </TitlesOfParts>
  <Company>North Dakota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NDSU ECE Laboratory</dc:title>
  <dc:creator>Jeffrey Erickson</dc:creator>
  <cp:lastModifiedBy>Laura Dallmann</cp:lastModifiedBy>
  <cp:revision>67</cp:revision>
  <dcterms:created xsi:type="dcterms:W3CDTF">2016-12-16T20:08:02Z</dcterms:created>
  <dcterms:modified xsi:type="dcterms:W3CDTF">2020-01-30T16:52:34Z</dcterms:modified>
</cp:coreProperties>
</file>