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77" r:id="rId8"/>
    <p:sldId id="262" r:id="rId9"/>
    <p:sldId id="263" r:id="rId10"/>
    <p:sldId id="264" r:id="rId11"/>
    <p:sldId id="267" r:id="rId12"/>
    <p:sldId id="265" r:id="rId13"/>
    <p:sldId id="268" r:id="rId14"/>
    <p:sldId id="269" r:id="rId15"/>
    <p:sldId id="270" r:id="rId16"/>
    <p:sldId id="278" r:id="rId17"/>
    <p:sldId id="276" r:id="rId18"/>
    <p:sldId id="271" r:id="rId19"/>
    <p:sldId id="272" r:id="rId2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409"/>
    <a:srgbClr val="FAA523"/>
    <a:srgbClr val="FFC830"/>
    <a:srgbClr val="FFCF01"/>
    <a:srgbClr val="00564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0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ening slide">
    <p:spTree>
      <p:nvGrpSpPr>
        <p:cNvPr id="1" name=""/>
        <p:cNvGrpSpPr/>
        <p:nvPr/>
      </p:nvGrpSpPr>
      <p:grpSpPr>
        <a:xfrm>
          <a:off x="0" y="0"/>
          <a:ext cx="0" cy="0"/>
          <a:chOff x="0" y="0"/>
          <a:chExt cx="0" cy="0"/>
        </a:xfrm>
      </p:grpSpPr>
      <p:pic>
        <p:nvPicPr>
          <p:cNvPr id="2" name="Picture 7" descr="green.template_graphics2.wmf"/>
          <p:cNvPicPr>
            <a:picLocks noChangeAspect="1"/>
          </p:cNvPicPr>
          <p:nvPr/>
        </p:nvPicPr>
        <p:blipFill>
          <a:blip r:embed="rId2"/>
          <a:srcRect/>
          <a:stretch>
            <a:fillRect/>
          </a:stretch>
        </p:blipFill>
        <p:spPr bwMode="auto">
          <a:xfrm>
            <a:off x="889000" y="2732088"/>
            <a:ext cx="7366000" cy="736600"/>
          </a:xfrm>
          <a:prstGeom prst="rect">
            <a:avLst/>
          </a:prstGeom>
          <a:noFill/>
          <a:ln w="9525">
            <a:noFill/>
            <a:miter lim="800000"/>
            <a:headEnd/>
            <a:tailEnd/>
          </a:ln>
        </p:spPr>
      </p:pic>
      <p:pic>
        <p:nvPicPr>
          <p:cNvPr id="3" name="Picture 8" descr="green.template_graphics3.wmf"/>
          <p:cNvPicPr>
            <a:picLocks noChangeAspect="1"/>
          </p:cNvPicPr>
          <p:nvPr/>
        </p:nvPicPr>
        <p:blipFill>
          <a:blip r:embed="rId3"/>
          <a:srcRect/>
          <a:stretch>
            <a:fillRect/>
          </a:stretch>
        </p:blipFill>
        <p:spPr bwMode="auto">
          <a:xfrm>
            <a:off x="889000" y="5883275"/>
            <a:ext cx="7366000" cy="16351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5770F1E-5F71-4A89-80DF-E88C14AD9C09}" type="datetime1">
              <a:rPr lang="en-US"/>
              <a:pPr>
                <a:defRPr/>
              </a:pPr>
              <a:t>12/1/2010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1C0B1EC-8E5D-4F65-A96C-499C1BE7B9B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60B8C6-5223-41B1-9D9C-0884746C66E0}" type="datetime1">
              <a:rPr lang="en-US"/>
              <a:pPr>
                <a:defRPr/>
              </a:pPr>
              <a:t>12/1/2010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2855C0-ED51-4E18-849E-ADA9929383D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6AECA3-0027-460D-B9C7-72569AFB00AB}" type="datetime1">
              <a:rPr lang="en-US"/>
              <a:pPr>
                <a:defRPr/>
              </a:pPr>
              <a:t>12/1/2010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3A11D1-A7EB-49AB-831C-2158D3C2DEC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F241396-85A9-4F9B-A55A-78BF00E430C0}" type="datetime1">
              <a:rPr lang="en-US"/>
              <a:pPr>
                <a:defRPr/>
              </a:pPr>
              <a:t>12/1/2010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BC57FA0-8C48-4C86-A9BF-77B73B32BBE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E8847A6-9CBD-466A-8C65-64EB2325A48E}" type="datetime1">
              <a:rPr lang="en-US"/>
              <a:pPr>
                <a:defRPr/>
              </a:pPr>
              <a:t>12/1/2010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085FC5-6B73-4B31-B9F8-C1A71F2661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98AD33A-9151-47B2-B219-A47A9E821FC6}" type="datetime1">
              <a:rPr lang="en-US"/>
              <a:pPr>
                <a:defRPr/>
              </a:pPr>
              <a:t>12/1/2010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F2506F-AF69-4C67-ADED-CC2ACC2C8ED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DBF00D4-AA8B-4071-8867-E6487BFF08AC}" type="datetime1">
              <a:rPr lang="en-US"/>
              <a:pPr>
                <a:defRPr/>
              </a:pPr>
              <a:t>12/1/2010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921209B-4C87-400E-AF17-9B14EE9132D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A9B89D7-55D8-4895-AAFC-B0CBEA0A7D4E}" type="datetime1">
              <a:rPr lang="en-US"/>
              <a:pPr>
                <a:defRPr/>
              </a:pPr>
              <a:t>12/1/2010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1E87C3D-99A4-412C-9DE6-67FDF07F943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A2C8BD-EFCF-40D1-B13B-18A678B38B01}" type="datetime1">
              <a:rPr lang="en-US"/>
              <a:pPr>
                <a:defRPr/>
              </a:pPr>
              <a:t>12/1/2010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123B20F-7B55-4C7F-99BC-696BCFFB070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1EA0D7-FBBD-420A-A363-DCCD5836B6F4}" type="datetime1">
              <a:rPr lang="en-US"/>
              <a:pPr>
                <a:defRPr/>
              </a:pPr>
              <a:t>12/1/2010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FE50A4D-DBC8-4A02-B45D-530E202406E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DA8907-44BA-4A84-94E8-AFFBF9E67AEE}" type="datetime1">
              <a:rPr lang="en-US"/>
              <a:pPr>
                <a:defRPr/>
              </a:pPr>
              <a:t>12/1/2010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5CE79C-94F3-4572-B2D6-23DBE6C86A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1409"/>
            </a:gs>
            <a:gs pos="2000">
              <a:srgbClr val="005643"/>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45B2DA91-40CF-46FC-8BF4-43FA0D7471E4}" type="datetime1">
              <a:rPr lang="en-US"/>
              <a:pPr>
                <a:defRPr/>
              </a:pPr>
              <a:t>12/1/2010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9356D356-753D-467E-9DF3-829CF8067A6E}" type="slidenum">
              <a:rPr lang="en-US"/>
              <a:pPr>
                <a:defRPr/>
              </a:pPr>
              <a:t>‹#›</a:t>
            </a:fld>
            <a:endParaRPr lang="en-US"/>
          </a:p>
        </p:txBody>
      </p:sp>
      <p:pic>
        <p:nvPicPr>
          <p:cNvPr id="1031" name="Picture 15" descr="green.template_graphics2.wmf"/>
          <p:cNvPicPr>
            <a:picLocks noChangeAspect="1"/>
          </p:cNvPicPr>
          <p:nvPr/>
        </p:nvPicPr>
        <p:blipFill>
          <a:blip r:embed="rId14"/>
          <a:srcRect/>
          <a:stretch>
            <a:fillRect/>
          </a:stretch>
        </p:blipFill>
        <p:spPr bwMode="auto">
          <a:xfrm>
            <a:off x="508000" y="6164263"/>
            <a:ext cx="2463800" cy="2460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defTabSz="457200" rtl="0" eaLnBrk="1" fontAlgn="base" hangingPunct="1">
        <a:spcBef>
          <a:spcPct val="0"/>
        </a:spcBef>
        <a:spcAft>
          <a:spcPct val="0"/>
        </a:spcAft>
        <a:defRPr sz="4400" kern="1200">
          <a:solidFill>
            <a:srgbClr val="FFCF0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rgbClr val="FFCF0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rgbClr val="FFCF0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rgbClr val="FFCF0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rgbClr val="FFCF0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bg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bg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bg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bg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bg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mailto:aleczandre.colecorde@ndsu.edu" TargetMode="External"/><Relationship Id="rId2" Type="http://schemas.openxmlformats.org/officeDocument/2006/relationships/hyperlink" Target="mailto:dustin.jensen@ndsu.edu"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ea typeface="ＭＳ Ｐゴシック" charset="-128"/>
              </a:rPr>
              <a:t>Scenario Overview</a:t>
            </a:r>
          </a:p>
        </p:txBody>
      </p:sp>
      <p:sp>
        <p:nvSpPr>
          <p:cNvPr id="10243" name="Content Placeholder 2"/>
          <p:cNvSpPr>
            <a:spLocks noGrp="1"/>
          </p:cNvSpPr>
          <p:nvPr>
            <p:ph idx="1"/>
          </p:nvPr>
        </p:nvSpPr>
        <p:spPr/>
        <p:txBody>
          <a:bodyPr/>
          <a:lstStyle/>
          <a:p>
            <a:pPr eaLnBrk="1" hangingPunct="1"/>
            <a:r>
              <a:rPr lang="en-US" dirty="0" smtClean="0">
                <a:ea typeface="ＭＳ Ｐゴシック" charset="-128"/>
              </a:rPr>
              <a:t>Date: Thursday, December 2, 2010</a:t>
            </a:r>
          </a:p>
          <a:p>
            <a:pPr eaLnBrk="1" hangingPunct="1"/>
            <a:r>
              <a:rPr lang="en-US" dirty="0" smtClean="0">
                <a:ea typeface="ＭＳ Ｐゴシック" charset="-128"/>
              </a:rPr>
              <a:t>Time: </a:t>
            </a:r>
            <a:r>
              <a:rPr lang="en-US" dirty="0" smtClean="0">
                <a:ea typeface="ＭＳ Ｐゴシック" charset="-128"/>
              </a:rPr>
              <a:t>11:02 </a:t>
            </a:r>
            <a:r>
              <a:rPr lang="en-US" dirty="0" smtClean="0">
                <a:ea typeface="ＭＳ Ｐゴシック" charset="-128"/>
              </a:rPr>
              <a:t>AM CST</a:t>
            </a:r>
          </a:p>
          <a:p>
            <a:pPr eaLnBrk="1" hangingPunct="1"/>
            <a:r>
              <a:rPr lang="en-US" dirty="0" smtClean="0">
                <a:ea typeface="ＭＳ Ｐゴシック" charset="-128"/>
              </a:rPr>
              <a:t>Location: NDSU Memorial Union</a:t>
            </a:r>
          </a:p>
          <a:p>
            <a:pPr eaLnBrk="1" hangingPunct="1"/>
            <a:r>
              <a:rPr lang="en-US" dirty="0" smtClean="0">
                <a:ea typeface="ＭＳ Ｐゴシック" charset="-128"/>
              </a:rPr>
              <a:t>Weather : 16</a:t>
            </a:r>
            <a:r>
              <a:rPr lang="en-US" dirty="0" smtClean="0">
                <a:latin typeface="Times New Roman"/>
                <a:ea typeface="ＭＳ Ｐゴシック" charset="-128"/>
                <a:cs typeface="Times New Roman"/>
              </a:rPr>
              <a:t>°</a:t>
            </a:r>
            <a:r>
              <a:rPr lang="en-US" dirty="0" smtClean="0">
                <a:ea typeface="ＭＳ Ｐゴシック" charset="-128"/>
                <a:cs typeface="Times New Roman"/>
              </a:rPr>
              <a:t> F Mostly Sunny</a:t>
            </a:r>
            <a:endParaRPr lang="en-US" dirty="0" smtClean="0">
              <a:ea typeface="ＭＳ Ｐゴシック" charset="-128"/>
            </a:endParaRPr>
          </a:p>
          <a:p>
            <a:pPr eaLnBrk="1" hangingPunct="1"/>
            <a:r>
              <a:rPr lang="en-US" dirty="0" smtClean="0">
                <a:ea typeface="ＭＳ Ｐゴシック" charset="-128"/>
              </a:rPr>
              <a:t>All University Departments are in Normal Operations</a:t>
            </a:r>
          </a:p>
          <a:p>
            <a:pPr eaLnBrk="1" hangingPunct="1">
              <a:buFont typeface="Arial" pitchFamily="34" charset="0"/>
              <a:buNone/>
            </a:pPr>
            <a:endParaRPr lang="en-US" dirty="0" smtClean="0">
              <a:ea typeface="ＭＳ Ｐゴシック"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ea typeface="ＭＳ Ｐゴシック" charset="-128"/>
              </a:rPr>
              <a:t>Scenario Interject 1</a:t>
            </a:r>
          </a:p>
        </p:txBody>
      </p:sp>
      <p:sp>
        <p:nvSpPr>
          <p:cNvPr id="11267" name="Content Placeholder 2"/>
          <p:cNvSpPr>
            <a:spLocks noGrp="1"/>
          </p:cNvSpPr>
          <p:nvPr>
            <p:ph idx="1"/>
          </p:nvPr>
        </p:nvSpPr>
        <p:spPr>
          <a:xfrm>
            <a:off x="457200" y="1249363"/>
            <a:ext cx="8229600" cy="4349750"/>
          </a:xfrm>
        </p:spPr>
        <p:txBody>
          <a:bodyPr/>
          <a:lstStyle/>
          <a:p>
            <a:pPr eaLnBrk="1" hangingPunct="1"/>
            <a:r>
              <a:rPr lang="en-US" sz="2400" dirty="0" smtClean="0">
                <a:ea typeface="ＭＳ Ｐゴシック" charset="-128"/>
              </a:rPr>
              <a:t>Time: </a:t>
            </a:r>
            <a:r>
              <a:rPr lang="en-US" sz="2400" dirty="0" smtClean="0">
                <a:ea typeface="ＭＳ Ｐゴシック" charset="-128"/>
              </a:rPr>
              <a:t>11:02 </a:t>
            </a:r>
            <a:r>
              <a:rPr lang="en-US" sz="2400" dirty="0" smtClean="0">
                <a:ea typeface="ＭＳ Ｐゴシック" charset="-128"/>
              </a:rPr>
              <a:t>AM CST</a:t>
            </a:r>
          </a:p>
          <a:p>
            <a:pPr eaLnBrk="1" hangingPunct="1">
              <a:buFont typeface="Arial" pitchFamily="34" charset="0"/>
              <a:buNone/>
            </a:pPr>
            <a:endParaRPr lang="en-US" sz="1200" dirty="0" smtClean="0">
              <a:ea typeface="ＭＳ Ｐゴシック" charset="-128"/>
            </a:endParaRPr>
          </a:p>
          <a:p>
            <a:r>
              <a:rPr lang="en-US" sz="2400" dirty="0" smtClean="0">
                <a:ea typeface="ＭＳ Ｐゴシック" charset="-128"/>
              </a:rPr>
              <a:t>Two students rush into </a:t>
            </a:r>
            <a:r>
              <a:rPr lang="en-US" sz="2400" dirty="0" smtClean="0">
                <a:ea typeface="ＭＳ Ｐゴシック" charset="-128"/>
              </a:rPr>
              <a:t>your office </a:t>
            </a:r>
            <a:r>
              <a:rPr lang="en-US" sz="2400" dirty="0" smtClean="0">
                <a:ea typeface="ＭＳ Ｐゴシック" charset="-128"/>
              </a:rPr>
              <a:t>and report an individual is standing outside </a:t>
            </a:r>
            <a:r>
              <a:rPr lang="en-US" sz="2400" dirty="0" smtClean="0">
                <a:ea typeface="ＭＳ Ｐゴシック" charset="-128"/>
              </a:rPr>
              <a:t>the </a:t>
            </a:r>
            <a:r>
              <a:rPr lang="en-US" sz="2400" dirty="0" err="1" smtClean="0"/>
              <a:t>Brostrom</a:t>
            </a:r>
            <a:r>
              <a:rPr lang="en-US" sz="2400" dirty="0" smtClean="0"/>
              <a:t> </a:t>
            </a:r>
            <a:r>
              <a:rPr lang="en-US" sz="2400" dirty="0" smtClean="0"/>
              <a:t>Lounge </a:t>
            </a:r>
            <a:r>
              <a:rPr lang="en-US" sz="2400" dirty="0" smtClean="0">
                <a:ea typeface="ＭＳ Ｐゴシック" charset="-128"/>
              </a:rPr>
              <a:t>brandishing </a:t>
            </a:r>
            <a:r>
              <a:rPr lang="en-US" sz="2400" dirty="0" smtClean="0">
                <a:ea typeface="ＭＳ Ｐゴシック" charset="-128"/>
              </a:rPr>
              <a:t>two semi automatic handguns. </a:t>
            </a:r>
            <a:r>
              <a:rPr lang="en-US" sz="2400" dirty="0" smtClean="0">
                <a:ea typeface="ＭＳ Ｐゴシック" charset="-128"/>
              </a:rPr>
              <a:t>Students in the area are fleeing  while some are trying to take cover.</a:t>
            </a:r>
            <a:endParaRPr lang="en-US" sz="2400" dirty="0" smtClean="0">
              <a:ea typeface="ＭＳ Ｐゴシック" charset="-128"/>
            </a:endParaRPr>
          </a:p>
          <a:p>
            <a:pPr eaLnBrk="1" hangingPunct="1">
              <a:buFont typeface="Arial" pitchFamily="34" charset="0"/>
              <a:buNone/>
            </a:pPr>
            <a:endParaRPr lang="en-US" sz="1200" dirty="0" smtClean="0">
              <a:ea typeface="ＭＳ Ｐゴシック" charset="-128"/>
            </a:endParaRPr>
          </a:p>
          <a:p>
            <a:pPr eaLnBrk="1" hangingPunct="1"/>
            <a:r>
              <a:rPr lang="en-US" sz="2000" dirty="0" smtClean="0">
                <a:ea typeface="ＭＳ Ｐゴシック" charset="-128"/>
              </a:rPr>
              <a:t>Individual Description: </a:t>
            </a:r>
          </a:p>
          <a:p>
            <a:pPr lvl="1" eaLnBrk="1" hangingPunct="1"/>
            <a:r>
              <a:rPr lang="en-US" sz="2000" dirty="0" smtClean="0">
                <a:ea typeface="ＭＳ Ｐゴシック" charset="-128"/>
              </a:rPr>
              <a:t>Height: 5’ 6”- 5’ 8”</a:t>
            </a:r>
          </a:p>
          <a:p>
            <a:pPr lvl="1" eaLnBrk="1" hangingPunct="1"/>
            <a:r>
              <a:rPr lang="en-US" sz="2000" dirty="0" smtClean="0">
                <a:ea typeface="ＭＳ Ｐゴシック" charset="-128"/>
              </a:rPr>
              <a:t>Weight: 150 -170 lbs.</a:t>
            </a:r>
          </a:p>
          <a:p>
            <a:pPr lvl="1" eaLnBrk="1" hangingPunct="1"/>
            <a:r>
              <a:rPr lang="en-US" sz="2000" dirty="0" smtClean="0">
                <a:ea typeface="ＭＳ Ｐゴシック" charset="-128"/>
              </a:rPr>
              <a:t>Ethnicity: Caucasian</a:t>
            </a:r>
          </a:p>
          <a:p>
            <a:pPr lvl="1" eaLnBrk="1" hangingPunct="1"/>
            <a:r>
              <a:rPr lang="en-US" sz="2000" dirty="0" smtClean="0">
                <a:ea typeface="ＭＳ Ｐゴシック" charset="-128"/>
              </a:rPr>
              <a:t>Hair: Black/shoulder length</a:t>
            </a:r>
          </a:p>
          <a:p>
            <a:pPr lvl="1" eaLnBrk="1" hangingPunct="1"/>
            <a:r>
              <a:rPr lang="en-US" sz="2000" dirty="0" smtClean="0">
                <a:ea typeface="ＭＳ Ｐゴシック" charset="-128"/>
              </a:rPr>
              <a:t>Clothing: Blue business suit and black bag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descr="C:\Documents and Settings\Dustin.Jensen\Local Settings\Temporary Internet Files\Content.IE5\R78N04NW\MC900340824[1].wmf"/>
          <p:cNvPicPr>
            <a:picLocks noChangeAspect="1" noChangeArrowheads="1"/>
          </p:cNvPicPr>
          <p:nvPr/>
        </p:nvPicPr>
        <p:blipFill>
          <a:blip r:embed="rId2"/>
          <a:srcRect/>
          <a:stretch>
            <a:fillRect/>
          </a:stretch>
        </p:blipFill>
        <p:spPr bwMode="auto">
          <a:xfrm>
            <a:off x="4116388" y="2789238"/>
            <a:ext cx="912812" cy="912812"/>
          </a:xfrm>
          <a:prstGeom prst="rect">
            <a:avLst/>
          </a:prstGeom>
          <a:ln w="38100" cap="sq">
            <a:solidFill>
              <a:srgbClr val="000000"/>
            </a:solidFill>
            <a:prstDash val="solid"/>
            <a:miter lim="800000"/>
          </a:ln>
          <a:effectLst>
            <a:outerShdw blurRad="50800" dist="38100" dir="2700000" algn="tl" rotWithShape="0">
              <a:srgbClr val="000000">
                <a:alpha val="43000"/>
              </a:srgbClr>
            </a:outerShdw>
            <a:softEdge rad="127000"/>
          </a:effectLst>
        </p:spPr>
      </p:pic>
      <p:pic>
        <p:nvPicPr>
          <p:cNvPr id="4" name="Picture 3" descr="memorial union floorplans"/>
          <p:cNvPicPr/>
          <p:nvPr/>
        </p:nvPicPr>
        <p:blipFill>
          <a:blip r:embed="rId3" cstate="print"/>
          <a:srcRect/>
          <a:stretch>
            <a:fillRect/>
          </a:stretch>
        </p:blipFill>
        <p:spPr bwMode="auto">
          <a:xfrm>
            <a:off x="0" y="0"/>
            <a:ext cx="9144000" cy="6001555"/>
          </a:xfrm>
          <a:prstGeom prst="rect">
            <a:avLst/>
          </a:prstGeom>
          <a:noFill/>
          <a:ln w="9525">
            <a:noFill/>
            <a:miter lim="800000"/>
            <a:headEnd/>
            <a:tailEnd/>
          </a:ln>
        </p:spPr>
      </p:pic>
      <p:pic>
        <p:nvPicPr>
          <p:cNvPr id="5" name="Picture 5" descr="C:\Documents and Settings\Dustin.Jensen\Local Settings\Temporary Internet Files\Content.IE5\R78N04NW\MC900340824[1].wmf"/>
          <p:cNvPicPr>
            <a:picLocks noChangeAspect="1" noChangeArrowheads="1"/>
          </p:cNvPicPr>
          <p:nvPr/>
        </p:nvPicPr>
        <p:blipFill>
          <a:blip r:embed="rId2"/>
          <a:srcRect/>
          <a:stretch>
            <a:fillRect/>
          </a:stretch>
        </p:blipFill>
        <p:spPr bwMode="auto">
          <a:xfrm>
            <a:off x="4116387" y="3640037"/>
            <a:ext cx="744593" cy="744593"/>
          </a:xfrm>
          <a:prstGeom prst="rect">
            <a:avLst/>
          </a:prstGeom>
          <a:ln w="38100" cap="sq">
            <a:solidFill>
              <a:srgbClr val="000000"/>
            </a:solidFill>
            <a:prstDash val="solid"/>
            <a:miter lim="800000"/>
          </a:ln>
          <a:effectLst>
            <a:outerShdw blurRad="50800" dist="38100" dir="2700000" algn="tl" rotWithShape="0">
              <a:srgbClr val="000000">
                <a:alpha val="43000"/>
              </a:srgbClr>
            </a:outerShdw>
            <a:softEdge rad="1270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ea typeface="ＭＳ Ｐゴシック" charset="-128"/>
              </a:rPr>
              <a:t>Scenario Interject 1 (cont)</a:t>
            </a:r>
          </a:p>
        </p:txBody>
      </p:sp>
      <p:sp>
        <p:nvSpPr>
          <p:cNvPr id="13315" name="Content Placeholder 2"/>
          <p:cNvSpPr>
            <a:spLocks noGrp="1"/>
          </p:cNvSpPr>
          <p:nvPr>
            <p:ph idx="1"/>
          </p:nvPr>
        </p:nvSpPr>
        <p:spPr/>
        <p:txBody>
          <a:bodyPr/>
          <a:lstStyle/>
          <a:p>
            <a:pPr eaLnBrk="1" hangingPunct="1">
              <a:buFont typeface="Arial" pitchFamily="34" charset="0"/>
              <a:buNone/>
            </a:pPr>
            <a:endParaRPr lang="en-US" dirty="0" smtClean="0">
              <a:ea typeface="ＭＳ Ｐゴシック" charset="-128"/>
            </a:endParaRPr>
          </a:p>
          <a:p>
            <a:pPr eaLnBrk="1" hangingPunct="1"/>
            <a:r>
              <a:rPr lang="en-US" sz="4000" dirty="0" smtClean="0">
                <a:ea typeface="ＭＳ Ｐゴシック" charset="-128"/>
              </a:rPr>
              <a:t>What do you know?</a:t>
            </a:r>
          </a:p>
          <a:p>
            <a:pPr eaLnBrk="1" hangingPunct="1">
              <a:buFont typeface="Arial" pitchFamily="34" charset="0"/>
              <a:buNone/>
            </a:pPr>
            <a:endParaRPr lang="en-US" sz="4000" dirty="0" smtClean="0">
              <a:ea typeface="ＭＳ Ｐゴシック" charset="-128"/>
            </a:endParaRPr>
          </a:p>
          <a:p>
            <a:pPr eaLnBrk="1" hangingPunct="1"/>
            <a:r>
              <a:rPr lang="en-US" sz="4000" dirty="0" smtClean="0">
                <a:ea typeface="ＭＳ Ｐゴシック" charset="-128"/>
              </a:rPr>
              <a:t>What  do you do?</a:t>
            </a:r>
          </a:p>
          <a:p>
            <a:pPr eaLnBrk="1" hangingPunct="1">
              <a:buFont typeface="Arial" pitchFamily="34" charset="0"/>
              <a:buNone/>
            </a:pPr>
            <a:endParaRPr lang="en-US" dirty="0" smtClean="0">
              <a:ea typeface="ＭＳ Ｐゴシック"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ea typeface="ＭＳ Ｐゴシック" charset="-128"/>
              </a:rPr>
              <a:t>Scenario Interject 2</a:t>
            </a:r>
          </a:p>
        </p:txBody>
      </p:sp>
      <p:sp>
        <p:nvSpPr>
          <p:cNvPr id="14339" name="Content Placeholder 2"/>
          <p:cNvSpPr>
            <a:spLocks noGrp="1"/>
          </p:cNvSpPr>
          <p:nvPr>
            <p:ph idx="1"/>
          </p:nvPr>
        </p:nvSpPr>
        <p:spPr/>
        <p:txBody>
          <a:bodyPr/>
          <a:lstStyle/>
          <a:p>
            <a:pPr eaLnBrk="1" hangingPunct="1"/>
            <a:r>
              <a:rPr lang="en-US" sz="2800" smtClean="0">
                <a:ea typeface="ＭＳ Ｐゴシック" charset="-128"/>
              </a:rPr>
              <a:t>Time: 11:05 AM CST</a:t>
            </a:r>
            <a:endParaRPr lang="en-US" sz="2000" smtClean="0">
              <a:ea typeface="ＭＳ Ｐゴシック" charset="-128"/>
            </a:endParaRPr>
          </a:p>
          <a:p>
            <a:pPr algn="ctr" eaLnBrk="1" hangingPunct="1">
              <a:buFont typeface="Arial" pitchFamily="34" charset="0"/>
              <a:buNone/>
            </a:pPr>
            <a:r>
              <a:rPr lang="en-US" sz="2000" smtClean="0">
                <a:ea typeface="ＭＳ Ｐゴシック" charset="-128"/>
              </a:rPr>
              <a:t>Shots Fired!!</a:t>
            </a:r>
          </a:p>
          <a:p>
            <a:pPr algn="ctr" eaLnBrk="1" hangingPunct="1">
              <a:buFont typeface="Arial" pitchFamily="34" charset="0"/>
              <a:buNone/>
            </a:pPr>
            <a:r>
              <a:rPr lang="en-US" sz="2400" smtClean="0">
                <a:ea typeface="ＭＳ Ｐゴシック" charset="-128"/>
              </a:rPr>
              <a:t>Shots Fired!!</a:t>
            </a:r>
          </a:p>
          <a:p>
            <a:pPr algn="ctr" eaLnBrk="1" hangingPunct="1">
              <a:buFont typeface="Arial" pitchFamily="34" charset="0"/>
              <a:buNone/>
            </a:pPr>
            <a:r>
              <a:rPr lang="en-US" sz="2800" smtClean="0">
                <a:ea typeface="ＭＳ Ｐゴシック" charset="-128"/>
              </a:rPr>
              <a:t>Shots Fired!!</a:t>
            </a:r>
          </a:p>
          <a:p>
            <a:pPr algn="ctr" eaLnBrk="1" hangingPunct="1">
              <a:buFont typeface="Arial" pitchFamily="34" charset="0"/>
              <a:buNone/>
            </a:pPr>
            <a:r>
              <a:rPr lang="en-US" smtClean="0">
                <a:ea typeface="ＭＳ Ｐゴシック" charset="-128"/>
              </a:rPr>
              <a:t>Shots Fired!!</a:t>
            </a:r>
          </a:p>
          <a:p>
            <a:pPr algn="ctr" eaLnBrk="1" hangingPunct="1">
              <a:buFont typeface="Arial" pitchFamily="34" charset="0"/>
              <a:buNone/>
            </a:pPr>
            <a:r>
              <a:rPr lang="en-US" sz="3600" smtClean="0">
                <a:ea typeface="ＭＳ Ｐゴシック" charset="-128"/>
              </a:rPr>
              <a:t>Shots Fired!!</a:t>
            </a:r>
          </a:p>
          <a:p>
            <a:pPr algn="ctr" eaLnBrk="1" hangingPunct="1">
              <a:buFont typeface="Arial" pitchFamily="34" charset="0"/>
              <a:buNone/>
            </a:pPr>
            <a:r>
              <a:rPr lang="en-US" sz="4000" smtClean="0">
                <a:ea typeface="ＭＳ Ｐゴシック" charset="-128"/>
              </a:rPr>
              <a:t>Shots Fired!!</a:t>
            </a:r>
          </a:p>
          <a:p>
            <a:pPr eaLnBrk="1" hangingPunct="1"/>
            <a:endParaRPr lang="en-US" sz="4000" smtClean="0">
              <a:ea typeface="ＭＳ Ｐゴシック" charset="-128"/>
            </a:endParaRPr>
          </a:p>
          <a:p>
            <a:pPr eaLnBrk="1" hangingPunct="1"/>
            <a:endParaRPr lang="en-US" sz="3600" smtClean="0">
              <a:ea typeface="ＭＳ Ｐゴシック" charset="-128"/>
            </a:endParaRPr>
          </a:p>
          <a:p>
            <a:pPr eaLnBrk="1" hangingPunct="1"/>
            <a:endParaRPr lang="en-US" smtClean="0">
              <a:ea typeface="ＭＳ Ｐゴシック" charset="-128"/>
            </a:endParaRPr>
          </a:p>
          <a:p>
            <a:pPr eaLnBrk="1" hangingPunct="1"/>
            <a:endParaRPr lang="en-US" sz="2400" smtClean="0">
              <a:ea typeface="ＭＳ Ｐゴシック" charset="-128"/>
            </a:endParaRPr>
          </a:p>
          <a:p>
            <a:pPr eaLnBrk="1" hangingPunct="1"/>
            <a:endParaRPr lang="en-US" sz="2000" smtClean="0">
              <a:ea typeface="ＭＳ Ｐゴシック"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ea typeface="ＭＳ Ｐゴシック" charset="-128"/>
              </a:rPr>
              <a:t>Scenario Interject 2 (cont)</a:t>
            </a:r>
          </a:p>
        </p:txBody>
      </p:sp>
      <p:sp>
        <p:nvSpPr>
          <p:cNvPr id="15363" name="Content Placeholder 2"/>
          <p:cNvSpPr>
            <a:spLocks noGrp="1"/>
          </p:cNvSpPr>
          <p:nvPr>
            <p:ph idx="1"/>
          </p:nvPr>
        </p:nvSpPr>
        <p:spPr/>
        <p:txBody>
          <a:bodyPr/>
          <a:lstStyle/>
          <a:p>
            <a:pPr eaLnBrk="1" hangingPunct="1">
              <a:buFont typeface="Arial" pitchFamily="34" charset="0"/>
              <a:buNone/>
            </a:pPr>
            <a:endParaRPr lang="en-US" dirty="0" smtClean="0">
              <a:ea typeface="ＭＳ Ｐゴシック" charset="-128"/>
            </a:endParaRPr>
          </a:p>
          <a:p>
            <a:pPr eaLnBrk="1" hangingPunct="1"/>
            <a:r>
              <a:rPr lang="en-US" dirty="0" smtClean="0">
                <a:ea typeface="ＭＳ Ｐゴシック" charset="-128"/>
              </a:rPr>
              <a:t>What  do you do?</a:t>
            </a:r>
          </a:p>
          <a:p>
            <a:pPr eaLnBrk="1" hangingPunct="1">
              <a:buFont typeface="Arial" pitchFamily="34" charset="0"/>
              <a:buNone/>
            </a:pPr>
            <a:endParaRPr lang="en-US" dirty="0" smtClean="0">
              <a:ea typeface="ＭＳ Ｐゴシック" charset="-128"/>
            </a:endParaRPr>
          </a:p>
          <a:p>
            <a:pPr eaLnBrk="1" hangingPunct="1"/>
            <a:r>
              <a:rPr lang="en-US" dirty="0" smtClean="0">
                <a:ea typeface="ＭＳ Ｐゴシック" charset="-128"/>
              </a:rPr>
              <a:t>Where do you go?</a:t>
            </a:r>
          </a:p>
          <a:p>
            <a:pPr eaLnBrk="1" hangingPunct="1"/>
            <a:endParaRPr lang="en-US" dirty="0" smtClean="0">
              <a:ea typeface="ＭＳ Ｐゴシック" charset="-128"/>
            </a:endParaRPr>
          </a:p>
          <a:p>
            <a:pPr eaLnBrk="1" hangingPunct="1"/>
            <a:r>
              <a:rPr lang="en-US" dirty="0" smtClean="0">
                <a:ea typeface="ＭＳ Ｐゴシック" charset="-128"/>
              </a:rPr>
              <a:t>What do you do when you get there?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1873"/>
            <a:ext cx="8229600" cy="1143000"/>
          </a:xfrm>
        </p:spPr>
        <p:txBody>
          <a:bodyPr/>
          <a:lstStyle/>
          <a:p>
            <a:r>
              <a:rPr lang="en-US" dirty="0" smtClean="0"/>
              <a:t>Debrief</a:t>
            </a:r>
            <a:endParaRPr lang="en-US" dirty="0"/>
          </a:p>
        </p:txBody>
      </p:sp>
      <p:sp>
        <p:nvSpPr>
          <p:cNvPr id="3" name="Content Placeholder 2"/>
          <p:cNvSpPr>
            <a:spLocks noGrp="1"/>
          </p:cNvSpPr>
          <p:nvPr>
            <p:ph idx="1"/>
          </p:nvPr>
        </p:nvSpPr>
        <p:spPr/>
        <p:txBody>
          <a:bodyPr/>
          <a:lstStyle/>
          <a:p>
            <a:pPr>
              <a:buNone/>
            </a:pP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dirty="0" smtClean="0">
                <a:ea typeface="ＭＳ Ｐゴシック" charset="-128"/>
              </a:rPr>
              <a:t>Recommendations</a:t>
            </a:r>
          </a:p>
        </p:txBody>
      </p:sp>
      <p:sp>
        <p:nvSpPr>
          <p:cNvPr id="19459" name="Content Placeholder 2"/>
          <p:cNvSpPr>
            <a:spLocks noGrp="1"/>
          </p:cNvSpPr>
          <p:nvPr>
            <p:ph idx="1"/>
          </p:nvPr>
        </p:nvSpPr>
        <p:spPr/>
        <p:txBody>
          <a:bodyPr/>
          <a:lstStyle/>
          <a:p>
            <a:pPr eaLnBrk="1" hangingPunct="1"/>
            <a:r>
              <a:rPr lang="en-US" sz="3000" dirty="0" smtClean="0">
                <a:ea typeface="ＭＳ Ｐゴシック" charset="-128"/>
              </a:rPr>
              <a:t>Review/Discuss Active Shooter Procedures (DHS</a:t>
            </a:r>
            <a:r>
              <a:rPr lang="en-US" sz="3000" dirty="0" smtClean="0">
                <a:ea typeface="ＭＳ Ｐゴシック" charset="-128"/>
              </a:rPr>
              <a:t>)</a:t>
            </a:r>
          </a:p>
          <a:p>
            <a:pPr eaLnBrk="1" hangingPunct="1"/>
            <a:r>
              <a:rPr lang="en-US" sz="3000" dirty="0" smtClean="0">
                <a:ea typeface="ＭＳ Ｐゴシック" charset="-128"/>
              </a:rPr>
              <a:t>Develop Methods for Internal Warning Systems/Communications</a:t>
            </a:r>
          </a:p>
          <a:p>
            <a:r>
              <a:rPr lang="en-US" sz="3000" dirty="0" smtClean="0">
                <a:ea typeface="ＭＳ Ｐゴシック" charset="-128"/>
              </a:rPr>
              <a:t>Create </a:t>
            </a:r>
            <a:r>
              <a:rPr lang="en-US" sz="3000" dirty="0" smtClean="0">
                <a:ea typeface="ＭＳ Ｐゴシック" charset="-128"/>
              </a:rPr>
              <a:t>Memorial Union Phone Tree</a:t>
            </a:r>
            <a:endParaRPr lang="en-US" sz="3000" dirty="0" smtClean="0">
              <a:ea typeface="ＭＳ Ｐゴシック" charset="-128"/>
            </a:endParaRPr>
          </a:p>
          <a:p>
            <a:pPr eaLnBrk="1" hangingPunct="1"/>
            <a:r>
              <a:rPr lang="en-US" sz="3000" dirty="0" smtClean="0">
                <a:ea typeface="ＭＳ Ｐゴシック" charset="-128"/>
              </a:rPr>
              <a:t>Participate in </a:t>
            </a:r>
            <a:r>
              <a:rPr lang="en-US" sz="3000" dirty="0" smtClean="0">
                <a:ea typeface="ＭＳ Ｐゴシック" charset="-128"/>
              </a:rPr>
              <a:t>training</a:t>
            </a:r>
            <a:endParaRPr lang="en-US" sz="3000" dirty="0" smtClean="0">
              <a:ea typeface="ＭＳ Ｐゴシック" charset="-128"/>
            </a:endParaRPr>
          </a:p>
          <a:p>
            <a:pPr eaLnBrk="1" hangingPunct="1"/>
            <a:r>
              <a:rPr lang="en-US" sz="3000" dirty="0" smtClean="0">
                <a:ea typeface="ＭＳ Ｐゴシック" charset="-128"/>
              </a:rPr>
              <a:t>Review/Discuss </a:t>
            </a:r>
            <a:r>
              <a:rPr lang="en-US" sz="3000" dirty="0" smtClean="0">
                <a:ea typeface="ＭＳ Ｐゴシック" charset="-128"/>
              </a:rPr>
              <a:t>Evacuation Plans</a:t>
            </a:r>
          </a:p>
          <a:p>
            <a:pPr eaLnBrk="1" hangingPunct="1"/>
            <a:r>
              <a:rPr lang="en-US" sz="3000" dirty="0" smtClean="0">
                <a:ea typeface="ＭＳ Ｐゴシック" charset="-128"/>
              </a:rPr>
              <a:t>Review/Discuss Shelter-in-Place Procedures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ea typeface="ＭＳ Ｐゴシック" charset="-128"/>
              </a:rPr>
              <a:t>Questions?</a:t>
            </a:r>
          </a:p>
        </p:txBody>
      </p:sp>
      <p:sp>
        <p:nvSpPr>
          <p:cNvPr id="20483" name="Content Placeholder 2"/>
          <p:cNvSpPr>
            <a:spLocks noGrp="1"/>
          </p:cNvSpPr>
          <p:nvPr>
            <p:ph idx="1"/>
          </p:nvPr>
        </p:nvSpPr>
        <p:spPr/>
        <p:txBody>
          <a:bodyPr/>
          <a:lstStyle/>
          <a:p>
            <a:pPr eaLnBrk="1" hangingPunct="1"/>
            <a:endParaRPr lang="en-US" smtClean="0">
              <a:ea typeface="ＭＳ Ｐゴシック" charset="-128"/>
            </a:endParaRPr>
          </a:p>
        </p:txBody>
      </p:sp>
      <p:pic>
        <p:nvPicPr>
          <p:cNvPr id="20484" name="Picture 2" descr="C:\Documents and Settings\Dustin.Jensen\Local Settings\Temporary Internet Files\Content.IE5\R78N04NW\MC900441428[1].png"/>
          <p:cNvPicPr>
            <a:picLocks noChangeAspect="1" noChangeArrowheads="1"/>
          </p:cNvPicPr>
          <p:nvPr/>
        </p:nvPicPr>
        <p:blipFill>
          <a:blip r:embed="rId2"/>
          <a:srcRect/>
          <a:stretch>
            <a:fillRect/>
          </a:stretch>
        </p:blipFill>
        <p:spPr bwMode="auto">
          <a:xfrm>
            <a:off x="2717800" y="2047875"/>
            <a:ext cx="36576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489200"/>
            <a:ext cx="8229600" cy="1143000"/>
          </a:xfrm>
        </p:spPr>
        <p:txBody>
          <a:bodyPr/>
          <a:lstStyle/>
          <a:p>
            <a:pPr eaLnBrk="1" hangingPunct="1"/>
            <a:r>
              <a:rPr lang="en-US" sz="6600" smtClean="0">
                <a:ea typeface="ＭＳ Ｐゴシック" charset="-128"/>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ea typeface="ＭＳ Ｐゴシック" charset="-128"/>
              </a:rPr>
              <a:t>December 2, 2010</a:t>
            </a:r>
          </a:p>
        </p:txBody>
      </p:sp>
      <p:sp>
        <p:nvSpPr>
          <p:cNvPr id="3075" name="Content Placeholder 2"/>
          <p:cNvSpPr>
            <a:spLocks noGrp="1"/>
          </p:cNvSpPr>
          <p:nvPr>
            <p:ph idx="1"/>
          </p:nvPr>
        </p:nvSpPr>
        <p:spPr/>
        <p:txBody>
          <a:bodyPr/>
          <a:lstStyle/>
          <a:p>
            <a:pPr algn="ctr" eaLnBrk="1" hangingPunct="1">
              <a:buFont typeface="Arial" pitchFamily="34" charset="0"/>
              <a:buNone/>
            </a:pPr>
            <a:endParaRPr lang="en-US" sz="4400" dirty="0" smtClean="0">
              <a:ea typeface="ＭＳ Ｐゴシック" charset="-128"/>
            </a:endParaRPr>
          </a:p>
          <a:p>
            <a:pPr algn="ctr" eaLnBrk="1" hangingPunct="1">
              <a:buFont typeface="Arial" pitchFamily="34" charset="0"/>
              <a:buNone/>
            </a:pPr>
            <a:r>
              <a:rPr lang="en-US" sz="4400" dirty="0" smtClean="0">
                <a:ea typeface="ＭＳ Ｐゴシック" charset="-128"/>
              </a:rPr>
              <a:t>Operation Crosshair:</a:t>
            </a:r>
          </a:p>
          <a:p>
            <a:pPr algn="ctr" eaLnBrk="1" hangingPunct="1">
              <a:buFont typeface="Arial" pitchFamily="34" charset="0"/>
              <a:buNone/>
            </a:pPr>
            <a:r>
              <a:rPr lang="en-US" sz="4400" dirty="0" smtClean="0">
                <a:ea typeface="ＭＳ Ｐゴシック" charset="-128"/>
              </a:rPr>
              <a:t>NDSU Memorial Union      Active Shooter Table Top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smtClean="0">
                <a:ea typeface="ＭＳ Ｐゴシック" charset="-128"/>
              </a:rPr>
              <a:t>Introduction</a:t>
            </a:r>
          </a:p>
        </p:txBody>
      </p:sp>
      <p:sp>
        <p:nvSpPr>
          <p:cNvPr id="4099" name="Content Placeholder 2"/>
          <p:cNvSpPr>
            <a:spLocks noGrp="1"/>
          </p:cNvSpPr>
          <p:nvPr>
            <p:ph sz="half" idx="1"/>
          </p:nvPr>
        </p:nvSpPr>
        <p:spPr/>
        <p:txBody>
          <a:bodyPr/>
          <a:lstStyle/>
          <a:p>
            <a:pPr algn="ctr" eaLnBrk="1" hangingPunct="1">
              <a:buFont typeface="Arial" pitchFamily="34" charset="0"/>
              <a:buNone/>
            </a:pPr>
            <a:r>
              <a:rPr lang="en-US" sz="2400" u="sng" dirty="0" smtClean="0">
                <a:ea typeface="ＭＳ Ｐゴシック" charset="-128"/>
              </a:rPr>
              <a:t>Facilitator </a:t>
            </a:r>
            <a:r>
              <a:rPr lang="en-US" sz="2400" dirty="0" smtClean="0">
                <a:ea typeface="ＭＳ Ｐゴシック" charset="-128"/>
              </a:rPr>
              <a:t>   </a:t>
            </a:r>
          </a:p>
          <a:p>
            <a:pPr algn="ctr" eaLnBrk="1" hangingPunct="1">
              <a:buFont typeface="Arial" pitchFamily="34" charset="0"/>
              <a:buNone/>
            </a:pPr>
            <a:r>
              <a:rPr lang="en-US" sz="2400" dirty="0" smtClean="0">
                <a:ea typeface="ＭＳ Ｐゴシック" charset="-128"/>
              </a:rPr>
              <a:t>Dustin Jensen</a:t>
            </a:r>
          </a:p>
          <a:p>
            <a:pPr algn="ctr" eaLnBrk="1" hangingPunct="1">
              <a:buFont typeface="Arial" pitchFamily="34" charset="0"/>
              <a:buNone/>
            </a:pPr>
            <a:r>
              <a:rPr lang="en-US" sz="2400" dirty="0" smtClean="0">
                <a:ea typeface="ＭＳ Ｐゴシック" charset="-128"/>
              </a:rPr>
              <a:t>Ready Campus </a:t>
            </a:r>
          </a:p>
          <a:p>
            <a:pPr algn="ctr" eaLnBrk="1" hangingPunct="1">
              <a:buFont typeface="Arial" pitchFamily="34" charset="0"/>
              <a:buNone/>
            </a:pPr>
            <a:r>
              <a:rPr lang="en-US" sz="2400" dirty="0" smtClean="0">
                <a:ea typeface="ＭＳ Ｐゴシック" charset="-128"/>
              </a:rPr>
              <a:t>Project Director</a:t>
            </a:r>
          </a:p>
          <a:p>
            <a:pPr algn="ctr" eaLnBrk="1" hangingPunct="1">
              <a:buFont typeface="Arial" pitchFamily="34" charset="0"/>
              <a:buNone/>
            </a:pPr>
            <a:r>
              <a:rPr lang="en-US" sz="2400" dirty="0" smtClean="0">
                <a:ea typeface="ＭＳ Ｐゴシック" charset="-128"/>
              </a:rPr>
              <a:t> 701-231-8598</a:t>
            </a:r>
          </a:p>
          <a:p>
            <a:pPr algn="ctr" eaLnBrk="1" hangingPunct="1">
              <a:buFont typeface="Arial" pitchFamily="34" charset="0"/>
              <a:buNone/>
            </a:pPr>
            <a:r>
              <a:rPr lang="en-US" sz="2400" dirty="0" smtClean="0">
                <a:ea typeface="ＭＳ Ｐゴシック" charset="-128"/>
              </a:rPr>
              <a:t>    </a:t>
            </a:r>
            <a:r>
              <a:rPr lang="en-US" sz="2000" dirty="0" smtClean="0">
                <a:ea typeface="ＭＳ Ｐゴシック" charset="-128"/>
                <a:hlinkClick r:id="rId2"/>
              </a:rPr>
              <a:t>dustin.jensen@ndsu.edu</a:t>
            </a:r>
            <a:endParaRPr lang="en-US" sz="2000" dirty="0" smtClean="0">
              <a:ea typeface="ＭＳ Ｐゴシック" charset="-128"/>
            </a:endParaRPr>
          </a:p>
          <a:p>
            <a:pPr eaLnBrk="1" hangingPunct="1">
              <a:buFont typeface="Arial" pitchFamily="34" charset="0"/>
              <a:buNone/>
            </a:pPr>
            <a:r>
              <a:rPr lang="en-US" dirty="0" smtClean="0">
                <a:ea typeface="ＭＳ Ｐゴシック" charset="-128"/>
              </a:rPr>
              <a:t>   </a:t>
            </a:r>
          </a:p>
        </p:txBody>
      </p:sp>
      <p:sp>
        <p:nvSpPr>
          <p:cNvPr id="4100" name="Content Placeholder 3"/>
          <p:cNvSpPr>
            <a:spLocks noGrp="1"/>
          </p:cNvSpPr>
          <p:nvPr>
            <p:ph sz="half" idx="2"/>
          </p:nvPr>
        </p:nvSpPr>
        <p:spPr/>
        <p:txBody>
          <a:bodyPr/>
          <a:lstStyle/>
          <a:p>
            <a:pPr algn="ctr" eaLnBrk="1" hangingPunct="1">
              <a:buFont typeface="Arial" pitchFamily="34" charset="0"/>
              <a:buNone/>
            </a:pPr>
            <a:r>
              <a:rPr lang="en-US" sz="2400" u="sng" dirty="0" smtClean="0">
                <a:ea typeface="ＭＳ Ｐゴシック" charset="-128"/>
              </a:rPr>
              <a:t>Facilitator</a:t>
            </a:r>
          </a:p>
          <a:p>
            <a:pPr algn="ctr" eaLnBrk="1" hangingPunct="1">
              <a:buFont typeface="Arial" pitchFamily="34" charset="0"/>
              <a:buNone/>
            </a:pPr>
            <a:r>
              <a:rPr lang="en-US" sz="2400" dirty="0" smtClean="0">
                <a:ea typeface="ＭＳ Ｐゴシック" charset="-128"/>
              </a:rPr>
              <a:t>Alex Cole-</a:t>
            </a:r>
            <a:r>
              <a:rPr lang="en-US" sz="2400" dirty="0" err="1" smtClean="0">
                <a:ea typeface="ＭＳ Ｐゴシック" charset="-128"/>
              </a:rPr>
              <a:t>Corde</a:t>
            </a:r>
            <a:endParaRPr lang="en-US" sz="2400" dirty="0" smtClean="0">
              <a:ea typeface="ＭＳ Ｐゴシック" charset="-128"/>
            </a:endParaRPr>
          </a:p>
          <a:p>
            <a:pPr algn="ctr" eaLnBrk="1" hangingPunct="1">
              <a:buFont typeface="Arial" pitchFamily="34" charset="0"/>
              <a:buNone/>
            </a:pPr>
            <a:r>
              <a:rPr lang="en-US" sz="2400" dirty="0" smtClean="0">
                <a:ea typeface="ＭＳ Ｐゴシック" charset="-128"/>
              </a:rPr>
              <a:t>Ready Campus</a:t>
            </a:r>
          </a:p>
          <a:p>
            <a:pPr algn="ctr" eaLnBrk="1" hangingPunct="1">
              <a:buFont typeface="Arial" pitchFamily="34" charset="0"/>
              <a:buNone/>
            </a:pPr>
            <a:r>
              <a:rPr lang="en-US" sz="2400" dirty="0" smtClean="0">
                <a:ea typeface="ＭＳ Ｐゴシック" charset="-128"/>
              </a:rPr>
              <a:t>EM Specialist</a:t>
            </a:r>
          </a:p>
          <a:p>
            <a:pPr algn="ctr" eaLnBrk="1" hangingPunct="1">
              <a:buFont typeface="Arial" pitchFamily="34" charset="0"/>
              <a:buNone/>
            </a:pPr>
            <a:r>
              <a:rPr lang="en-US" sz="2400" dirty="0" smtClean="0">
                <a:ea typeface="ＭＳ Ｐゴシック" charset="-128"/>
              </a:rPr>
              <a:t>701-231-5081</a:t>
            </a:r>
          </a:p>
          <a:p>
            <a:pPr algn="ctr" eaLnBrk="1" hangingPunct="1">
              <a:buFont typeface="Arial" pitchFamily="34" charset="0"/>
              <a:buNone/>
            </a:pPr>
            <a:r>
              <a:rPr lang="en-US" sz="2000" dirty="0" smtClean="0">
                <a:ea typeface="ＭＳ Ｐゴシック" charset="-128"/>
                <a:hlinkClick r:id="rId3"/>
              </a:rPr>
              <a:t>aleczandre.colecorde@ndsu.edu</a:t>
            </a:r>
            <a:r>
              <a:rPr lang="en-US" sz="2400" dirty="0" smtClean="0">
                <a:ea typeface="ＭＳ Ｐゴシック" charset="-128"/>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ea typeface="ＭＳ Ｐゴシック" charset="-128"/>
              </a:rPr>
              <a:t>Exercise Objective</a:t>
            </a:r>
          </a:p>
        </p:txBody>
      </p:sp>
      <p:sp>
        <p:nvSpPr>
          <p:cNvPr id="5123" name="Content Placeholder 2"/>
          <p:cNvSpPr>
            <a:spLocks noGrp="1"/>
          </p:cNvSpPr>
          <p:nvPr>
            <p:ph idx="1"/>
          </p:nvPr>
        </p:nvSpPr>
        <p:spPr/>
        <p:txBody>
          <a:bodyPr/>
          <a:lstStyle/>
          <a:p>
            <a:pPr algn="ctr"/>
            <a:r>
              <a:rPr lang="en-US" dirty="0" smtClean="0">
                <a:ea typeface="ＭＳ Ｐゴシック" charset="-128"/>
              </a:rPr>
              <a:t>This Table-Top scenario is intended to stimulate discussion in regards to an Active Shooter in the Memorial Union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ea typeface="ＭＳ Ｐゴシック" charset="-128"/>
              </a:rPr>
              <a:t>Ground Rules</a:t>
            </a:r>
          </a:p>
        </p:txBody>
      </p:sp>
      <p:sp>
        <p:nvSpPr>
          <p:cNvPr id="6147" name="Content Placeholder 2"/>
          <p:cNvSpPr>
            <a:spLocks noGrp="1"/>
          </p:cNvSpPr>
          <p:nvPr>
            <p:ph idx="1"/>
          </p:nvPr>
        </p:nvSpPr>
        <p:spPr/>
        <p:txBody>
          <a:bodyPr/>
          <a:lstStyle/>
          <a:p>
            <a:pPr eaLnBrk="1" hangingPunct="1"/>
            <a:r>
              <a:rPr lang="en-US" dirty="0" smtClean="0">
                <a:ea typeface="ＭＳ Ｐゴシック" charset="-128"/>
              </a:rPr>
              <a:t>The exercise is open dialogue.  All ideas and input are welcome.</a:t>
            </a:r>
          </a:p>
          <a:p>
            <a:pPr eaLnBrk="1" hangingPunct="1">
              <a:buFont typeface="Arial" pitchFamily="34" charset="0"/>
              <a:buNone/>
            </a:pPr>
            <a:endParaRPr lang="en-US" dirty="0" smtClean="0">
              <a:ea typeface="ＭＳ Ｐゴシック" charset="-128"/>
            </a:endParaRPr>
          </a:p>
          <a:p>
            <a:pPr eaLnBrk="1" hangingPunct="1"/>
            <a:r>
              <a:rPr lang="en-US" dirty="0" smtClean="0">
                <a:ea typeface="ＭＳ Ｐゴシック" charset="-128"/>
              </a:rPr>
              <a:t>Be respectful of all opinions.</a:t>
            </a:r>
          </a:p>
          <a:p>
            <a:pPr eaLnBrk="1" hangingPunct="1"/>
            <a:endParaRPr lang="en-US" dirty="0" smtClean="0">
              <a:ea typeface="ＭＳ Ｐゴシック" charset="-128"/>
            </a:endParaRPr>
          </a:p>
          <a:p>
            <a:pPr eaLnBrk="1" hangingPunct="1"/>
            <a:r>
              <a:rPr lang="en-US" dirty="0" smtClean="0">
                <a:ea typeface="ＭＳ Ｐゴシック" charset="-128"/>
              </a:rPr>
              <a:t>Think critically:  How do outside factors influence your actions? i.e. time, weather, location…</a:t>
            </a:r>
          </a:p>
          <a:p>
            <a:pPr eaLnBrk="1" hangingPunct="1">
              <a:buFont typeface="Arial" pitchFamily="34" charset="0"/>
              <a:buNone/>
            </a:pPr>
            <a:endParaRPr lang="en-US" dirty="0" smtClean="0">
              <a:ea typeface="ＭＳ Ｐゴシック"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smtClean="0">
                <a:ea typeface="ＭＳ Ｐゴシック" charset="-128"/>
              </a:rPr>
              <a:t>Terminology</a:t>
            </a:r>
          </a:p>
        </p:txBody>
      </p:sp>
      <p:sp>
        <p:nvSpPr>
          <p:cNvPr id="7171" name="Content Placeholder 2"/>
          <p:cNvSpPr>
            <a:spLocks noGrp="1"/>
          </p:cNvSpPr>
          <p:nvPr>
            <p:ph idx="1"/>
          </p:nvPr>
        </p:nvSpPr>
        <p:spPr/>
        <p:txBody>
          <a:bodyPr/>
          <a:lstStyle/>
          <a:p>
            <a:pPr eaLnBrk="1" hangingPunct="1"/>
            <a:r>
              <a:rPr lang="en-US" b="1" u="sng" smtClean="0">
                <a:ea typeface="ＭＳ Ｐゴシック" charset="-128"/>
              </a:rPr>
              <a:t>Active Shooter</a:t>
            </a:r>
            <a:r>
              <a:rPr lang="en-US" b="1" smtClean="0">
                <a:ea typeface="ＭＳ Ｐゴシック" charset="-128"/>
              </a:rPr>
              <a:t>: </a:t>
            </a:r>
            <a:r>
              <a:rPr lang="en-US" smtClean="0">
                <a:ea typeface="ＭＳ Ｐゴシック" charset="-128"/>
              </a:rPr>
              <a:t>An individual actively engaged in killing or attempting to kill people in a confined and populated area; in most cases, active shooters use firearms(s) and there is no pattern or method to their selection of victims.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charset="-128"/>
              </a:rPr>
              <a:t>Terminology</a:t>
            </a:r>
            <a:endParaRPr lang="en-US" dirty="0"/>
          </a:p>
        </p:txBody>
      </p:sp>
      <p:sp>
        <p:nvSpPr>
          <p:cNvPr id="3" name="Content Placeholder 2"/>
          <p:cNvSpPr>
            <a:spLocks noGrp="1"/>
          </p:cNvSpPr>
          <p:nvPr>
            <p:ph idx="1"/>
          </p:nvPr>
        </p:nvSpPr>
        <p:spPr/>
        <p:txBody>
          <a:bodyPr/>
          <a:lstStyle/>
          <a:p>
            <a:r>
              <a:rPr lang="en-US" b="1" u="sng" dirty="0" smtClean="0"/>
              <a:t>Situational Awareness</a:t>
            </a:r>
            <a:r>
              <a:rPr lang="en-US" dirty="0" smtClean="0"/>
              <a:t>:(SA) involves being aware of what is happening around you to understand how information, events, and your own actions will impact your goals and objectives, both now and in the near future.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ea typeface="ＭＳ Ｐゴシック" charset="-128"/>
              </a:rPr>
              <a:t>Video Presentation</a:t>
            </a:r>
          </a:p>
        </p:txBody>
      </p:sp>
      <p:sp>
        <p:nvSpPr>
          <p:cNvPr id="8195" name="Content Placeholder 2"/>
          <p:cNvSpPr>
            <a:spLocks noGrp="1"/>
          </p:cNvSpPr>
          <p:nvPr>
            <p:ph idx="1"/>
          </p:nvPr>
        </p:nvSpPr>
        <p:spPr/>
        <p:txBody>
          <a:bodyPr/>
          <a:lstStyle/>
          <a:p>
            <a:pPr eaLnBrk="1" hangingPunct="1"/>
            <a:r>
              <a:rPr lang="en-US" i="1" dirty="0" smtClean="0">
                <a:ea typeface="ＭＳ Ｐゴシック" charset="-128"/>
              </a:rPr>
              <a:t>Shots Fired: Guidance for Surviving an Active Shooter Situation</a:t>
            </a:r>
            <a:endParaRPr lang="en-US" i="1" dirty="0" smtClean="0">
              <a:ea typeface="ＭＳ Ｐゴシック"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ea typeface="ＭＳ Ｐゴシック" charset="-128"/>
              </a:rPr>
              <a:t>Questions?</a:t>
            </a:r>
          </a:p>
        </p:txBody>
      </p:sp>
      <p:sp>
        <p:nvSpPr>
          <p:cNvPr id="9219" name="Content Placeholder 2"/>
          <p:cNvSpPr>
            <a:spLocks noGrp="1"/>
          </p:cNvSpPr>
          <p:nvPr>
            <p:ph idx="1"/>
          </p:nvPr>
        </p:nvSpPr>
        <p:spPr/>
        <p:txBody>
          <a:bodyPr/>
          <a:lstStyle/>
          <a:p>
            <a:pPr eaLnBrk="1" hangingPunct="1"/>
            <a:endParaRPr lang="en-US" dirty="0" smtClean="0">
              <a:ea typeface="ＭＳ Ｐゴシック" charset="-128"/>
            </a:endParaRPr>
          </a:p>
        </p:txBody>
      </p:sp>
      <p:pic>
        <p:nvPicPr>
          <p:cNvPr id="9220" name="Picture 2" descr="C:\Documents and Settings\Dustin.Jensen\Local Settings\Temporary Internet Files\Content.IE5\R78N04NW\MC900441428[1].png"/>
          <p:cNvPicPr>
            <a:picLocks noChangeAspect="1" noChangeArrowheads="1"/>
          </p:cNvPicPr>
          <p:nvPr/>
        </p:nvPicPr>
        <p:blipFill>
          <a:blip r:embed="rId2"/>
          <a:srcRect/>
          <a:stretch>
            <a:fillRect/>
          </a:stretch>
        </p:blipFill>
        <p:spPr bwMode="auto">
          <a:xfrm>
            <a:off x="2743200" y="1906588"/>
            <a:ext cx="36576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DSU%20Memorial%20Union%20Active%20Shooter%20Table%20Top[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NDSU%20Memorial%20Union%20Active%20Shooter%20Table%20Top[1]</Template>
  <TotalTime>200</TotalTime>
  <Words>409</Words>
  <Application>Microsoft Office PowerPoint</Application>
  <PresentationFormat>On-screen Show (4:3)</PresentationFormat>
  <Paragraphs>83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NDSU%20Memorial%20Union%20Active%20Shooter%20Table%20Top[1]</vt:lpstr>
      <vt:lpstr>Slide 1</vt:lpstr>
      <vt:lpstr>December 2, 2010</vt:lpstr>
      <vt:lpstr>Introduction</vt:lpstr>
      <vt:lpstr>Exercise Objective</vt:lpstr>
      <vt:lpstr>Ground Rules</vt:lpstr>
      <vt:lpstr>Terminology</vt:lpstr>
      <vt:lpstr>Terminology</vt:lpstr>
      <vt:lpstr>Video Presentation</vt:lpstr>
      <vt:lpstr>Questions?</vt:lpstr>
      <vt:lpstr>Scenario Overview</vt:lpstr>
      <vt:lpstr>Scenario Interject 1</vt:lpstr>
      <vt:lpstr>Slide 12</vt:lpstr>
      <vt:lpstr>Scenario Interject 1 (cont)</vt:lpstr>
      <vt:lpstr>Scenario Interject 2</vt:lpstr>
      <vt:lpstr>Scenario Interject 2 (cont)</vt:lpstr>
      <vt:lpstr>Debrief</vt:lpstr>
      <vt:lpstr>Recommendations</vt:lpstr>
      <vt:lpstr>Questions?</vt:lpstr>
      <vt:lpstr>Thank You!</vt:lpstr>
    </vt:vector>
  </TitlesOfParts>
  <Company>North Dakota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colecord</dc:creator>
  <cp:lastModifiedBy>The School Of</cp:lastModifiedBy>
  <cp:revision>14</cp:revision>
  <dcterms:created xsi:type="dcterms:W3CDTF">2010-11-29T16:14:47Z</dcterms:created>
  <dcterms:modified xsi:type="dcterms:W3CDTF">2010-12-01T18:01:54Z</dcterms:modified>
</cp:coreProperties>
</file>