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366" r:id="rId4"/>
  </p:sldMasterIdLst>
  <p:notesMasterIdLst>
    <p:notesMasterId r:id="rId29"/>
  </p:notesMasterIdLst>
  <p:handoutMasterIdLst>
    <p:handoutMasterId r:id="rId30"/>
  </p:handoutMasterIdLst>
  <p:sldIdLst>
    <p:sldId id="256" r:id="rId5"/>
    <p:sldId id="290" r:id="rId6"/>
    <p:sldId id="328" r:id="rId7"/>
    <p:sldId id="318" r:id="rId8"/>
    <p:sldId id="319" r:id="rId9"/>
    <p:sldId id="327" r:id="rId10"/>
    <p:sldId id="325" r:id="rId11"/>
    <p:sldId id="326" r:id="rId12"/>
    <p:sldId id="338" r:id="rId13"/>
    <p:sldId id="323" r:id="rId14"/>
    <p:sldId id="329" r:id="rId15"/>
    <p:sldId id="330" r:id="rId16"/>
    <p:sldId id="331" r:id="rId17"/>
    <p:sldId id="332" r:id="rId18"/>
    <p:sldId id="333" r:id="rId19"/>
    <p:sldId id="292" r:id="rId20"/>
    <p:sldId id="335" r:id="rId21"/>
    <p:sldId id="336" r:id="rId22"/>
    <p:sldId id="337" r:id="rId23"/>
    <p:sldId id="334" r:id="rId24"/>
    <p:sldId id="339" r:id="rId25"/>
    <p:sldId id="320" r:id="rId26"/>
    <p:sldId id="321" r:id="rId27"/>
    <p:sldId id="322" r:id="rId2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94671" autoAdjust="0"/>
  </p:normalViewPr>
  <p:slideViewPr>
    <p:cSldViewPr>
      <p:cViewPr varScale="1">
        <p:scale>
          <a:sx n="101" d="100"/>
          <a:sy n="101" d="100"/>
        </p:scale>
        <p:origin x="-1120" y="-120"/>
      </p:cViewPr>
      <p:guideLst>
        <p:guide orient="horz" pos="2160"/>
        <p:guide pos="2880"/>
      </p:guideLst>
    </p:cSldViewPr>
  </p:slideViewPr>
  <p:outlineViewPr>
    <p:cViewPr>
      <p:scale>
        <a:sx n="33" d="100"/>
        <a:sy n="33" d="100"/>
      </p:scale>
      <p:origin x="0" y="77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D4E9F8C2-C1C9-4CF3-A779-E1F123EB7E08}" type="datetimeFigureOut">
              <a:rPr lang="en-US" smtClean="0"/>
              <a:t>9/23/15</a:t>
            </a:fld>
            <a:endParaRPr lang="en-US"/>
          </a:p>
        </p:txBody>
      </p:sp>
      <p:sp>
        <p:nvSpPr>
          <p:cNvPr id="4" name="Footer Placeholder 3"/>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70E6DA58-5E6E-4CD1-81C2-9276FD01CA0E}" type="slidenum">
              <a:rPr lang="en-US" smtClean="0"/>
              <a:t>‹#›</a:t>
            </a:fld>
            <a:endParaRPr lang="en-US"/>
          </a:p>
        </p:txBody>
      </p:sp>
    </p:spTree>
    <p:extLst>
      <p:ext uri="{BB962C8B-B14F-4D97-AF65-F5344CB8AC3E}">
        <p14:creationId xmlns:p14="http://schemas.microsoft.com/office/powerpoint/2010/main" val="2278985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513" y="0"/>
            <a:ext cx="2982742" cy="465138"/>
          </a:xfrm>
          <a:prstGeom prst="rect">
            <a:avLst/>
          </a:prstGeom>
        </p:spPr>
        <p:txBody>
          <a:bodyPr vert="horz" lIns="91440" tIns="45720" rIns="91440" bIns="45720" rtlCol="0"/>
          <a:lstStyle>
            <a:lvl1pPr algn="r">
              <a:defRPr sz="1200"/>
            </a:lvl1pPr>
          </a:lstStyle>
          <a:p>
            <a:fld id="{93E88196-F2C5-4138-AFE4-F6686803C29B}" type="datetimeFigureOut">
              <a:rPr lang="en-US" smtClean="0"/>
              <a:t>9/23/15</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805" y="4416426"/>
            <a:ext cx="5504204"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513" y="8829675"/>
            <a:ext cx="2982742" cy="465138"/>
          </a:xfrm>
          <a:prstGeom prst="rect">
            <a:avLst/>
          </a:prstGeom>
        </p:spPr>
        <p:txBody>
          <a:bodyPr vert="horz" lIns="91440" tIns="45720" rIns="91440" bIns="45720" rtlCol="0" anchor="b"/>
          <a:lstStyle>
            <a:lvl1pPr algn="r">
              <a:defRPr sz="1200"/>
            </a:lvl1pPr>
          </a:lstStyle>
          <a:p>
            <a:fld id="{803A8B07-4902-40D1-ABDB-CDFD2C2F9720}" type="slidenum">
              <a:rPr lang="en-US" smtClean="0"/>
              <a:t>‹#›</a:t>
            </a:fld>
            <a:endParaRPr lang="en-US"/>
          </a:p>
        </p:txBody>
      </p:sp>
    </p:spTree>
    <p:extLst>
      <p:ext uri="{BB962C8B-B14F-4D97-AF65-F5344CB8AC3E}">
        <p14:creationId xmlns:p14="http://schemas.microsoft.com/office/powerpoint/2010/main" val="3065222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AF466F-BDA4-4F18-9C7B-FF0A9A1B0E80}" type="datetime1">
              <a:rPr lang="en-US" smtClean="0"/>
              <a:pPr/>
              <a:t>9/23/15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FB4290-6522-4139-852E-05BD9E7F0D2E}" type="datetime1">
              <a:rPr lang="en-US" smtClean="0"/>
              <a:pPr/>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B955F9-81EA-47C5-8059-9E5C2B437C70}" type="datetime1">
              <a:rPr lang="en-US" smtClean="0"/>
              <a:pPr/>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EF607B-A47E-422C-9BEF-122CCDB7C526}" type="datetime1">
              <a:rPr lang="en-US" smtClean="0"/>
              <a:pPr/>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9/23/15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EE300C-6FC5-4FC3-AF1A-075E4F50620D}" type="datetime1">
              <a:rPr lang="en-US" smtClean="0"/>
              <a:pPr/>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50D295D-4A77-4DEB-B04C-9F4282A8BC04}" type="datetime1">
              <a:rPr lang="en-US" smtClean="0"/>
              <a:pPr/>
              <a:t>9/23/15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2B28685-4D0C-42D5-8013-B5904CD1FCBC}" type="datetime1">
              <a:rPr lang="en-US" smtClean="0"/>
              <a:pPr/>
              <a:t>9/23/15</a:t>
            </a:fld>
            <a:endParaRPr lang="en-US"/>
          </a:p>
        </p:txBody>
      </p:sp>
      <p:sp>
        <p:nvSpPr>
          <p:cNvPr id="8" name="Slide Number Placeholder 7"/>
          <p:cNvSpPr>
            <a:spLocks noGrp="1"/>
          </p:cNvSpPr>
          <p:nvPr>
            <p:ph type="sldNum" sz="quarter" idx="11"/>
          </p:nvPr>
        </p:nvSpPr>
        <p:spPr/>
        <p:txBody>
          <a:bodyPr/>
          <a:lstStyle/>
          <a:p>
            <a:fld id="{6E2D2B3B-882E-40F3-A32F-6DD51691504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9/23/15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EE1B38-C5EB-4D66-9137-0AFE9CDEDE8F}" type="datetime1">
              <a:rPr lang="en-US" smtClean="0"/>
              <a:pPr/>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27B613C-1AD7-49D3-885D-F654C5CDBAA6}" type="datetime1">
              <a:rPr lang="en-US" smtClean="0"/>
              <a:pPr/>
              <a:t>9/23/15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27B613C-1AD7-49D3-885D-F654C5CDBAA6}" type="datetime1">
              <a:rPr lang="en-US" smtClean="0"/>
              <a:pPr/>
              <a:t>9/23/15</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E2D2B3B-882E-40F3-A32F-6DD516915044}"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5367" r:id="rId1"/>
    <p:sldLayoutId id="2147485368" r:id="rId2"/>
    <p:sldLayoutId id="2147485369" r:id="rId3"/>
    <p:sldLayoutId id="2147485370" r:id="rId4"/>
    <p:sldLayoutId id="2147485371" r:id="rId5"/>
    <p:sldLayoutId id="2147485372" r:id="rId6"/>
    <p:sldLayoutId id="2147485373" r:id="rId7"/>
    <p:sldLayoutId id="2147485374" r:id="rId8"/>
    <p:sldLayoutId id="2147485375" r:id="rId9"/>
    <p:sldLayoutId id="2147485376" r:id="rId10"/>
    <p:sldLayoutId id="2147485377" r:id="rId11"/>
  </p:sldLayoutIdLst>
  <p:hf hdr="0" ft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ndsu.edu/hr/benefits/eap/"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ndsu.edu/counseling/meditation_and_mindfulnes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ndsu.edu/fileadmin/forward/documents/FORW_6570_ResourcesBro.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ndsu.edu/fileadmin/policy/151.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ndsu.edu/english/office_procedures/" TargetMode="External"/><Relationship Id="rId3" Type="http://schemas.openxmlformats.org/officeDocument/2006/relationships/hyperlink" Target="mailto:sunshine.clark@ndsu.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www.ndsu.edu/english/mission_stat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7772400" cy="2514599"/>
          </a:xfrm>
        </p:spPr>
        <p:txBody>
          <a:bodyPr>
            <a:normAutofit/>
          </a:bodyPr>
          <a:lstStyle/>
          <a:p>
            <a:r>
              <a:rPr lang="en-US" sz="4800" dirty="0" smtClean="0">
                <a:solidFill>
                  <a:schemeClr val="tx1">
                    <a:lumMod val="95000"/>
                  </a:schemeClr>
                </a:solidFill>
              </a:rPr>
              <a:t>Fall 2015 English department meeting</a:t>
            </a:r>
            <a:r>
              <a:rPr lang="en-US" sz="5400" dirty="0" smtClean="0"/>
              <a:t/>
            </a:r>
            <a:br>
              <a:rPr lang="en-US" sz="5400" dirty="0" smtClean="0"/>
            </a:br>
            <a:endParaRPr lang="en-US" sz="5400" dirty="0"/>
          </a:p>
        </p:txBody>
      </p:sp>
      <p:sp>
        <p:nvSpPr>
          <p:cNvPr id="3" name="Subtitle 2"/>
          <p:cNvSpPr>
            <a:spLocks noGrp="1"/>
          </p:cNvSpPr>
          <p:nvPr>
            <p:ph type="subTitle" idx="1"/>
          </p:nvPr>
        </p:nvSpPr>
        <p:spPr>
          <a:xfrm>
            <a:off x="1295400" y="4495800"/>
            <a:ext cx="6400800" cy="1752600"/>
          </a:xfrm>
        </p:spPr>
        <p:txBody>
          <a:bodyPr>
            <a:normAutofit/>
          </a:bodyPr>
          <a:lstStyle/>
          <a:p>
            <a:r>
              <a:rPr lang="en-US" dirty="0" smtClean="0"/>
              <a:t>North Dakota State University</a:t>
            </a:r>
            <a:endParaRPr lang="en-US" dirty="0"/>
          </a:p>
          <a:p>
            <a:r>
              <a:rPr lang="en-US" dirty="0" smtClean="0"/>
              <a:t>August 24, 2015</a:t>
            </a:r>
            <a:endParaRPr lang="en-US" dirty="0"/>
          </a:p>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20770100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269217"/>
            <a:ext cx="8382002" cy="5632311"/>
          </a:xfrm>
          <a:prstGeom prst="rect">
            <a:avLst/>
          </a:prstGeom>
          <a:noFill/>
        </p:spPr>
        <p:txBody>
          <a:bodyPr wrap="square" rtlCol="0">
            <a:spAutoFit/>
          </a:bodyPr>
          <a:lstStyle/>
          <a:p>
            <a:r>
              <a:rPr lang="en-US" sz="3200" dirty="0" smtClean="0"/>
              <a:t>Department Goals/Priorities </a:t>
            </a:r>
            <a:r>
              <a:rPr lang="en-US" sz="3200" dirty="0"/>
              <a:t>for the Past Year:</a:t>
            </a:r>
          </a:p>
          <a:p>
            <a:endParaRPr lang="en-US" sz="3200" dirty="0" smtClean="0"/>
          </a:p>
          <a:p>
            <a:r>
              <a:rPr lang="en-US" sz="3200" dirty="0" smtClean="0"/>
              <a:t>Internal </a:t>
            </a:r>
            <a:r>
              <a:rPr lang="en-US" sz="3200" dirty="0"/>
              <a:t>Goals</a:t>
            </a:r>
          </a:p>
          <a:p>
            <a:endParaRPr lang="en-US" sz="3200" dirty="0"/>
          </a:p>
          <a:p>
            <a:pPr marL="457200" indent="-457200">
              <a:buFont typeface="Arial" panose="020B0604020202020204" pitchFamily="34" charset="0"/>
              <a:buChar char="•"/>
            </a:pPr>
            <a:r>
              <a:rPr lang="en-US" sz="2800" dirty="0" smtClean="0"/>
              <a:t>Promote </a:t>
            </a:r>
            <a:r>
              <a:rPr lang="en-US" sz="2800" dirty="0"/>
              <a:t>the humanities: Engage in one activity this academic year on campus (in or out of the classroom) or in the community that promotes the humanities, specifically the study and appreciation of language and literature and their significance and effective use in creative expression and day-to-day life</a:t>
            </a:r>
            <a:r>
              <a:rPr lang="en-US" sz="2800" dirty="0" smtClean="0"/>
              <a:t>.</a:t>
            </a:r>
            <a:endParaRPr lang="en-US" sz="2800" dirty="0"/>
          </a:p>
        </p:txBody>
      </p:sp>
    </p:spTree>
    <p:extLst>
      <p:ext uri="{BB962C8B-B14F-4D97-AF65-F5344CB8AC3E}">
        <p14:creationId xmlns:p14="http://schemas.microsoft.com/office/powerpoint/2010/main" val="285274218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269217"/>
            <a:ext cx="8382002" cy="5201424"/>
          </a:xfrm>
          <a:prstGeom prst="rect">
            <a:avLst/>
          </a:prstGeom>
          <a:noFill/>
        </p:spPr>
        <p:txBody>
          <a:bodyPr wrap="square" rtlCol="0">
            <a:spAutoFit/>
          </a:bodyPr>
          <a:lstStyle/>
          <a:p>
            <a:r>
              <a:rPr lang="en-US" sz="3200" dirty="0" smtClean="0"/>
              <a:t>Department Goals/Priorities </a:t>
            </a:r>
            <a:r>
              <a:rPr lang="en-US" sz="3200" dirty="0"/>
              <a:t>for the Past Year:</a:t>
            </a:r>
          </a:p>
          <a:p>
            <a:endParaRPr lang="en-US" sz="3200" dirty="0" smtClean="0"/>
          </a:p>
          <a:p>
            <a:r>
              <a:rPr lang="en-US" sz="3200" dirty="0" smtClean="0"/>
              <a:t>Internal Goals</a:t>
            </a:r>
          </a:p>
          <a:p>
            <a:endParaRPr lang="en-US" sz="3200" dirty="0"/>
          </a:p>
          <a:p>
            <a:pPr marL="457200" indent="-457200">
              <a:buFont typeface="Arial" panose="020B0604020202020204" pitchFamily="34" charset="0"/>
              <a:buChar char="•"/>
            </a:pPr>
            <a:r>
              <a:rPr lang="en-US" sz="2800" dirty="0" smtClean="0"/>
              <a:t>Strengthen </a:t>
            </a:r>
            <a:r>
              <a:rPr lang="en-US" sz="2800" dirty="0"/>
              <a:t>our scholarship and teaching: Complete or start one additional scholarly or professional development project this academic year. Attend one pedagogical luncheon or other event supporting teacher development.</a:t>
            </a:r>
          </a:p>
          <a:p>
            <a:endParaRPr lang="en-US" sz="3200" dirty="0"/>
          </a:p>
        </p:txBody>
      </p:sp>
    </p:spTree>
    <p:extLst>
      <p:ext uri="{BB962C8B-B14F-4D97-AF65-F5344CB8AC3E}">
        <p14:creationId xmlns:p14="http://schemas.microsoft.com/office/powerpoint/2010/main" val="31473921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269217"/>
            <a:ext cx="8382002" cy="4770537"/>
          </a:xfrm>
          <a:prstGeom prst="rect">
            <a:avLst/>
          </a:prstGeom>
          <a:noFill/>
        </p:spPr>
        <p:txBody>
          <a:bodyPr wrap="square" rtlCol="0">
            <a:spAutoFit/>
          </a:bodyPr>
          <a:lstStyle/>
          <a:p>
            <a:r>
              <a:rPr lang="en-US" sz="3200" dirty="0" smtClean="0"/>
              <a:t>Department Goals/Priorities </a:t>
            </a:r>
            <a:r>
              <a:rPr lang="en-US" sz="3200" dirty="0"/>
              <a:t>for the Past Year:</a:t>
            </a:r>
          </a:p>
          <a:p>
            <a:endParaRPr lang="en-US" sz="3200" dirty="0" smtClean="0"/>
          </a:p>
          <a:p>
            <a:r>
              <a:rPr lang="en-US" sz="3200" dirty="0" smtClean="0"/>
              <a:t>Internal Goals</a:t>
            </a:r>
          </a:p>
          <a:p>
            <a:endParaRPr lang="en-US" sz="3200" dirty="0"/>
          </a:p>
          <a:p>
            <a:pPr marL="457200" indent="-457200">
              <a:buFont typeface="Arial" panose="020B0604020202020204" pitchFamily="34" charset="0"/>
              <a:buChar char="•"/>
            </a:pPr>
            <a:r>
              <a:rPr lang="en-US" sz="2800" dirty="0"/>
              <a:t>Work across sub-disciplinary lines when possible: Share research projects at a roundtable discussion of research, held once each semester.</a:t>
            </a:r>
          </a:p>
          <a:p>
            <a:endParaRPr lang="en-US" sz="3200" dirty="0"/>
          </a:p>
        </p:txBody>
      </p:sp>
    </p:spTree>
    <p:extLst>
      <p:ext uri="{BB962C8B-B14F-4D97-AF65-F5344CB8AC3E}">
        <p14:creationId xmlns:p14="http://schemas.microsoft.com/office/powerpoint/2010/main" val="363833577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8382002" cy="6432530"/>
          </a:xfrm>
          <a:prstGeom prst="rect">
            <a:avLst/>
          </a:prstGeom>
          <a:noFill/>
        </p:spPr>
        <p:txBody>
          <a:bodyPr wrap="square" rtlCol="0">
            <a:spAutoFit/>
          </a:bodyPr>
          <a:lstStyle/>
          <a:p>
            <a:r>
              <a:rPr lang="en-US" sz="3200" dirty="0" smtClean="0"/>
              <a:t>Department Goals/Priorities </a:t>
            </a:r>
            <a:r>
              <a:rPr lang="en-US" sz="3200" dirty="0"/>
              <a:t>for the Past Year:</a:t>
            </a:r>
          </a:p>
          <a:p>
            <a:endParaRPr lang="en-US" sz="3200" dirty="0" smtClean="0"/>
          </a:p>
          <a:p>
            <a:r>
              <a:rPr lang="en-US" sz="3200" dirty="0" smtClean="0"/>
              <a:t>Internal Goals</a:t>
            </a:r>
          </a:p>
          <a:p>
            <a:endParaRPr lang="en-US" sz="3200" dirty="0"/>
          </a:p>
          <a:p>
            <a:pPr marL="457200" indent="-457200">
              <a:buFont typeface="Arial" panose="020B0604020202020204" pitchFamily="34" charset="0"/>
              <a:buChar char="•"/>
            </a:pPr>
            <a:r>
              <a:rPr lang="en-US" sz="2800" dirty="0" smtClean="0"/>
              <a:t>Maintain </a:t>
            </a:r>
            <a:r>
              <a:rPr lang="en-US" sz="2800" dirty="0"/>
              <a:t>a collegial environment: Strengthen existing or create new lines of communication with one department member this academic year. Or work specifically on one of the points listed in </a:t>
            </a:r>
            <a:r>
              <a:rPr lang="en-US" sz="2800" dirty="0" err="1"/>
              <a:t>Powerpoint</a:t>
            </a:r>
            <a:r>
              <a:rPr lang="en-US" sz="2800" dirty="0"/>
              <a:t> on department collegiality from August 2014 department meeting (link on department website).</a:t>
            </a:r>
          </a:p>
          <a:p>
            <a:endParaRPr lang="en-US" sz="2800" dirty="0"/>
          </a:p>
          <a:p>
            <a:endParaRPr lang="en-US" sz="3200" dirty="0"/>
          </a:p>
        </p:txBody>
      </p:sp>
    </p:spTree>
    <p:extLst>
      <p:ext uri="{BB962C8B-B14F-4D97-AF65-F5344CB8AC3E}">
        <p14:creationId xmlns:p14="http://schemas.microsoft.com/office/powerpoint/2010/main" val="39419854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8382002" cy="5139869"/>
          </a:xfrm>
          <a:prstGeom prst="rect">
            <a:avLst/>
          </a:prstGeom>
          <a:noFill/>
        </p:spPr>
        <p:txBody>
          <a:bodyPr wrap="square" rtlCol="0">
            <a:spAutoFit/>
          </a:bodyPr>
          <a:lstStyle/>
          <a:p>
            <a:r>
              <a:rPr lang="en-US" sz="3200" dirty="0" smtClean="0"/>
              <a:t>Department Goals/Priorities </a:t>
            </a:r>
            <a:r>
              <a:rPr lang="en-US" sz="3200" dirty="0"/>
              <a:t>for the Past Year:</a:t>
            </a:r>
          </a:p>
          <a:p>
            <a:endParaRPr lang="en-US" sz="3200" dirty="0" smtClean="0"/>
          </a:p>
          <a:p>
            <a:r>
              <a:rPr lang="en-US" sz="3200" dirty="0" smtClean="0"/>
              <a:t>External Goals</a:t>
            </a:r>
          </a:p>
          <a:p>
            <a:endParaRPr lang="en-US" sz="3200" dirty="0"/>
          </a:p>
          <a:p>
            <a:pPr marL="457200" indent="-457200">
              <a:buFont typeface="Arial" panose="020B0604020202020204" pitchFamily="34" charset="0"/>
              <a:buChar char="•"/>
            </a:pPr>
            <a:r>
              <a:rPr lang="en-US" sz="2800" dirty="0" smtClean="0"/>
              <a:t>Recruit </a:t>
            </a:r>
            <a:r>
              <a:rPr lang="en-US" sz="2800" dirty="0"/>
              <a:t>regular and tuition-paying graduate students: Develop professional writing certificate or low-residency MFA program. Create a graduate student recruitment plan.</a:t>
            </a:r>
          </a:p>
          <a:p>
            <a:pPr marL="457200" indent="-457200">
              <a:buFont typeface="Arial" panose="020B0604020202020204" pitchFamily="34" charset="0"/>
              <a:buChar char="•"/>
            </a:pPr>
            <a:r>
              <a:rPr lang="en-US" sz="2800" dirty="0" smtClean="0"/>
              <a:t>Participate </a:t>
            </a:r>
            <a:r>
              <a:rPr lang="en-US" sz="2800" dirty="0"/>
              <a:t>in the General Education reform process</a:t>
            </a:r>
            <a:r>
              <a:rPr lang="en-US" sz="2800" dirty="0" smtClean="0"/>
              <a:t>.</a:t>
            </a:r>
            <a:endParaRPr lang="en-US" sz="2800" dirty="0"/>
          </a:p>
        </p:txBody>
      </p:sp>
    </p:spTree>
    <p:extLst>
      <p:ext uri="{BB962C8B-B14F-4D97-AF65-F5344CB8AC3E}">
        <p14:creationId xmlns:p14="http://schemas.microsoft.com/office/powerpoint/2010/main" val="26414312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8382002" cy="5570756"/>
          </a:xfrm>
          <a:prstGeom prst="rect">
            <a:avLst/>
          </a:prstGeom>
          <a:noFill/>
        </p:spPr>
        <p:txBody>
          <a:bodyPr wrap="square" rtlCol="0">
            <a:spAutoFit/>
          </a:bodyPr>
          <a:lstStyle/>
          <a:p>
            <a:r>
              <a:rPr lang="en-US" sz="3200" dirty="0" smtClean="0"/>
              <a:t>Department Goals/Priorities </a:t>
            </a:r>
            <a:r>
              <a:rPr lang="en-US" sz="3200" dirty="0"/>
              <a:t>for the Past Year:</a:t>
            </a:r>
          </a:p>
          <a:p>
            <a:endParaRPr lang="en-US" sz="3200" dirty="0" smtClean="0"/>
          </a:p>
          <a:p>
            <a:r>
              <a:rPr lang="en-US" sz="3200" dirty="0" smtClean="0"/>
              <a:t>External Goals</a:t>
            </a:r>
          </a:p>
          <a:p>
            <a:endParaRPr lang="en-US" sz="3200" dirty="0"/>
          </a:p>
          <a:p>
            <a:pPr marL="457200" indent="-457200">
              <a:buFont typeface="Arial" panose="020B0604020202020204" pitchFamily="34" charset="0"/>
              <a:buChar char="•"/>
            </a:pPr>
            <a:r>
              <a:rPr lang="en-US" sz="2800" dirty="0"/>
              <a:t>Promote the Department: Via department newsletter, FB page, “Talking Points,” and outreach to alumni, advisory board, and potential donors. Invite AHSS Development Officer, Monique Anderson, to a department meeting.</a:t>
            </a:r>
          </a:p>
          <a:p>
            <a:pPr marL="457200" indent="-457200">
              <a:buFont typeface="Arial" panose="020B0604020202020204" pitchFamily="34" charset="0"/>
              <a:buChar char="•"/>
            </a:pPr>
            <a:endParaRPr lang="en-US" sz="2800" dirty="0"/>
          </a:p>
          <a:p>
            <a:endParaRPr lang="en-US" sz="2800" dirty="0"/>
          </a:p>
        </p:txBody>
      </p:sp>
    </p:spTree>
    <p:extLst>
      <p:ext uri="{BB962C8B-B14F-4D97-AF65-F5344CB8AC3E}">
        <p14:creationId xmlns:p14="http://schemas.microsoft.com/office/powerpoint/2010/main" val="1478768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fontScale="90000"/>
          </a:bodyPr>
          <a:lstStyle/>
          <a:p>
            <a:r>
              <a:rPr lang="en-US" dirty="0" smtClean="0"/>
              <a:t>Large and Diverse Department in a Land Grant Research University</a:t>
            </a:r>
            <a:br>
              <a:rPr lang="en-US" dirty="0" smtClean="0"/>
            </a:b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401099"/>
            <a:ext cx="7848602" cy="3785652"/>
          </a:xfrm>
          <a:prstGeom prst="rect">
            <a:avLst/>
          </a:prstGeom>
          <a:noFill/>
        </p:spPr>
        <p:txBody>
          <a:bodyPr wrap="square" rtlCol="0">
            <a:spAutoFit/>
          </a:bodyPr>
          <a:lstStyle/>
          <a:p>
            <a:endParaRPr lang="en-US" sz="2600" dirty="0" smtClean="0"/>
          </a:p>
          <a:p>
            <a:r>
              <a:rPr lang="en-US" sz="2600" dirty="0" smtClean="0"/>
              <a:t>Teaching as a common priority</a:t>
            </a:r>
          </a:p>
          <a:p>
            <a:endParaRPr lang="en-US" sz="2600" dirty="0"/>
          </a:p>
          <a:p>
            <a:r>
              <a:rPr lang="en-US" sz="2600" dirty="0" smtClean="0"/>
              <a:t>Varying areas of emphasis and responsibility (and, thus, varying expectations, pressures, and stressors)</a:t>
            </a:r>
          </a:p>
          <a:p>
            <a:endParaRPr lang="en-US" sz="2600" dirty="0"/>
          </a:p>
          <a:p>
            <a:r>
              <a:rPr lang="en-US" sz="2600" dirty="0" smtClean="0"/>
              <a:t>Varying evaluation criteria</a:t>
            </a:r>
          </a:p>
          <a:p>
            <a:pPr marL="457200" indent="-457200">
              <a:buFont typeface="Arial" pitchFamily="34" charset="0"/>
              <a:buChar char="•"/>
            </a:pPr>
            <a:endParaRPr lang="en-US" sz="3200" dirty="0"/>
          </a:p>
        </p:txBody>
      </p:sp>
    </p:spTree>
    <p:extLst>
      <p:ext uri="{BB962C8B-B14F-4D97-AF65-F5344CB8AC3E}">
        <p14:creationId xmlns:p14="http://schemas.microsoft.com/office/powerpoint/2010/main" val="222558529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fontScale="90000"/>
          </a:bodyPr>
          <a:lstStyle/>
          <a:p>
            <a:r>
              <a:rPr lang="en-US" dirty="0" smtClean="0"/>
              <a:t>Managing Stress, Anxiety, &amp; Conflict</a:t>
            </a:r>
            <a:br>
              <a:rPr lang="en-US" dirty="0" smtClean="0"/>
            </a:b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7848602" cy="6586418"/>
          </a:xfrm>
          <a:prstGeom prst="rect">
            <a:avLst/>
          </a:prstGeom>
          <a:noFill/>
        </p:spPr>
        <p:txBody>
          <a:bodyPr wrap="square" rtlCol="0">
            <a:spAutoFit/>
          </a:bodyPr>
          <a:lstStyle/>
          <a:p>
            <a:r>
              <a:rPr lang="en-US" sz="2600" dirty="0" smtClean="0"/>
              <a:t>2. The </a:t>
            </a:r>
            <a:r>
              <a:rPr lang="en-US" sz="2600" dirty="0"/>
              <a:t>NDSU </a:t>
            </a:r>
            <a:r>
              <a:rPr lang="en-US" sz="2600" dirty="0" err="1"/>
              <a:t>Ombud</a:t>
            </a:r>
            <a:r>
              <a:rPr lang="en-US" sz="2600" dirty="0"/>
              <a:t> Office offers various services to manage conflict and build stronger interpersonal relationships with colleagues: http://www.ndsu.edu/ombud/services/ </a:t>
            </a:r>
          </a:p>
          <a:p>
            <a:endParaRPr lang="en-US" sz="2600" dirty="0"/>
          </a:p>
          <a:p>
            <a:r>
              <a:rPr lang="en-US" sz="2600" dirty="0" smtClean="0"/>
              <a:t>3. Full-time </a:t>
            </a:r>
            <a:r>
              <a:rPr lang="en-US" sz="2600" dirty="0"/>
              <a:t>benefitted employees have access to the Employee Assistance Program, which offers counselling services for workplace issues such as the following:</a:t>
            </a:r>
          </a:p>
          <a:p>
            <a:r>
              <a:rPr lang="en-US" sz="2600" dirty="0"/>
              <a:t>•	Job-related conflict</a:t>
            </a:r>
          </a:p>
          <a:p>
            <a:r>
              <a:rPr lang="en-US" sz="2600" dirty="0"/>
              <a:t>•	Coping with change</a:t>
            </a:r>
          </a:p>
          <a:p>
            <a:r>
              <a:rPr lang="en-US" sz="2600" dirty="0"/>
              <a:t>•	Job stress coping skills</a:t>
            </a:r>
          </a:p>
          <a:p>
            <a:r>
              <a:rPr lang="en-US" sz="2600" dirty="0"/>
              <a:t>•	Dealing with difficult co-workers</a:t>
            </a:r>
          </a:p>
          <a:p>
            <a:r>
              <a:rPr lang="en-US" sz="2600" dirty="0"/>
              <a:t>Here’s the link: </a:t>
            </a:r>
            <a:r>
              <a:rPr lang="en-US" sz="2600" dirty="0">
                <a:hlinkClick r:id="rId2"/>
              </a:rPr>
              <a:t>http://www.ndsu.edu/hr/benefits/eap</a:t>
            </a:r>
            <a:r>
              <a:rPr lang="en-US" sz="2600" dirty="0" smtClean="0">
                <a:hlinkClick r:id="rId2"/>
              </a:rPr>
              <a:t>/</a:t>
            </a:r>
            <a:r>
              <a:rPr lang="en-US" sz="2600" dirty="0" smtClean="0"/>
              <a:t> </a:t>
            </a:r>
            <a:endParaRPr lang="en-US" sz="2600" dirty="0"/>
          </a:p>
          <a:p>
            <a:endParaRPr lang="en-US" sz="2600" dirty="0" smtClean="0"/>
          </a:p>
          <a:p>
            <a:pPr marL="457200" indent="-457200">
              <a:buFont typeface="Arial" pitchFamily="34" charset="0"/>
              <a:buChar char="•"/>
            </a:pPr>
            <a:endParaRPr lang="en-US" sz="3200" dirty="0"/>
          </a:p>
        </p:txBody>
      </p:sp>
    </p:spTree>
    <p:extLst>
      <p:ext uri="{BB962C8B-B14F-4D97-AF65-F5344CB8AC3E}">
        <p14:creationId xmlns:p14="http://schemas.microsoft.com/office/powerpoint/2010/main" val="233594990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fontScale="90000"/>
          </a:bodyPr>
          <a:lstStyle/>
          <a:p>
            <a:r>
              <a:rPr lang="en-US" dirty="0" smtClean="0"/>
              <a:t>Managing Stress, Anxiety, &amp; Conflict</a:t>
            </a:r>
            <a:br>
              <a:rPr lang="en-US" dirty="0" smtClean="0"/>
            </a:b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7848602" cy="6586418"/>
          </a:xfrm>
          <a:prstGeom prst="rect">
            <a:avLst/>
          </a:prstGeom>
          <a:noFill/>
        </p:spPr>
        <p:txBody>
          <a:bodyPr wrap="square" rtlCol="0">
            <a:spAutoFit/>
          </a:bodyPr>
          <a:lstStyle/>
          <a:p>
            <a:r>
              <a:rPr lang="en-US" sz="2600" dirty="0" smtClean="0"/>
              <a:t>Campus </a:t>
            </a:r>
            <a:r>
              <a:rPr lang="en-US" sz="2600" dirty="0"/>
              <a:t>resources </a:t>
            </a:r>
            <a:r>
              <a:rPr lang="en-US" sz="2600" dirty="0" smtClean="0"/>
              <a:t>are available </a:t>
            </a:r>
            <a:r>
              <a:rPr lang="en-US" sz="2600" dirty="0"/>
              <a:t>for managing stress, anxiety, and conflict, work-related or otherwise. Although I want to be helpful as chair in dealing with and strategizing about how to best mitigate these issues, we have access to professionals who are better trained and equipped to address these needs.</a:t>
            </a:r>
          </a:p>
          <a:p>
            <a:endParaRPr lang="en-US" sz="2600" dirty="0"/>
          </a:p>
          <a:p>
            <a:r>
              <a:rPr lang="en-US" sz="2600" dirty="0" smtClean="0"/>
              <a:t>1. The </a:t>
            </a:r>
            <a:r>
              <a:rPr lang="en-US" sz="2600" dirty="0"/>
              <a:t>Campus Counselling Center hosts workshops on meditation and mindfulness throughout the semester and offers many other services intended to support  good mental health: </a:t>
            </a:r>
            <a:r>
              <a:rPr lang="en-US" sz="2600" dirty="0">
                <a:hlinkClick r:id="rId2"/>
              </a:rPr>
              <a:t>http://www.ndsu.edu/counseling/meditation_and_mindfulness</a:t>
            </a:r>
            <a:r>
              <a:rPr lang="en-US" sz="2600" dirty="0" smtClean="0">
                <a:hlinkClick r:id="rId2"/>
              </a:rPr>
              <a:t>/</a:t>
            </a:r>
            <a:r>
              <a:rPr lang="en-US" sz="2600" dirty="0" smtClean="0"/>
              <a:t> </a:t>
            </a:r>
            <a:endParaRPr lang="en-US" sz="2600" dirty="0"/>
          </a:p>
          <a:p>
            <a:endParaRPr lang="en-US" sz="2600" dirty="0" smtClean="0"/>
          </a:p>
          <a:p>
            <a:pPr marL="457200" indent="-457200">
              <a:buFont typeface="Arial" pitchFamily="34" charset="0"/>
              <a:buChar char="•"/>
            </a:pPr>
            <a:endParaRPr lang="en-US" sz="3200" dirty="0"/>
          </a:p>
        </p:txBody>
      </p:sp>
    </p:spTree>
    <p:extLst>
      <p:ext uri="{BB962C8B-B14F-4D97-AF65-F5344CB8AC3E}">
        <p14:creationId xmlns:p14="http://schemas.microsoft.com/office/powerpoint/2010/main" val="28474292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fontScale="90000"/>
          </a:bodyPr>
          <a:lstStyle/>
          <a:p>
            <a:r>
              <a:rPr lang="en-US" dirty="0" smtClean="0"/>
              <a:t>Managing Stress, Anxiety, &amp; Conflict</a:t>
            </a:r>
            <a:br>
              <a:rPr lang="en-US" dirty="0" smtClean="0"/>
            </a:b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7848602" cy="2985433"/>
          </a:xfrm>
          <a:prstGeom prst="rect">
            <a:avLst/>
          </a:prstGeom>
          <a:noFill/>
        </p:spPr>
        <p:txBody>
          <a:bodyPr wrap="square" rtlCol="0">
            <a:spAutoFit/>
          </a:bodyPr>
          <a:lstStyle/>
          <a:p>
            <a:endParaRPr lang="en-US" sz="2600" dirty="0" smtClean="0"/>
          </a:p>
          <a:p>
            <a:r>
              <a:rPr lang="en-US" sz="2600" dirty="0" smtClean="0"/>
              <a:t>4. FORWARD Work-Life Satisfaction Resources: </a:t>
            </a:r>
            <a:r>
              <a:rPr lang="en-US" sz="2600" dirty="0" smtClean="0">
                <a:hlinkClick r:id="rId2"/>
              </a:rPr>
              <a:t>https</a:t>
            </a:r>
            <a:r>
              <a:rPr lang="en-US" sz="2600" dirty="0">
                <a:hlinkClick r:id="rId2"/>
              </a:rPr>
              <a:t>://</a:t>
            </a:r>
            <a:r>
              <a:rPr lang="en-US" sz="2600" dirty="0" smtClean="0">
                <a:hlinkClick r:id="rId2"/>
              </a:rPr>
              <a:t>www.ndsu.edu/fileadmin/forward/documents/FORW_6570_ResourcesBro.pdf</a:t>
            </a:r>
            <a:r>
              <a:rPr lang="en-US" sz="2600" dirty="0" smtClean="0"/>
              <a:t> </a:t>
            </a:r>
          </a:p>
          <a:p>
            <a:endParaRPr lang="en-US" sz="3200" dirty="0" smtClean="0"/>
          </a:p>
          <a:p>
            <a:r>
              <a:rPr lang="en-US" sz="2600" dirty="0" smtClean="0"/>
              <a:t>5. Steps for managing conflict from College Chair’s retreat (forthcoming)</a:t>
            </a:r>
            <a:endParaRPr lang="en-US" sz="2600" dirty="0"/>
          </a:p>
        </p:txBody>
      </p:sp>
    </p:spTree>
    <p:extLst>
      <p:ext uri="{BB962C8B-B14F-4D97-AF65-F5344CB8AC3E}">
        <p14:creationId xmlns:p14="http://schemas.microsoft.com/office/powerpoint/2010/main" val="244918961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269213"/>
            <a:ext cx="8490860" cy="3046988"/>
          </a:xfrm>
          <a:prstGeom prst="rect">
            <a:avLst/>
          </a:prstGeom>
          <a:noFill/>
        </p:spPr>
        <p:txBody>
          <a:bodyPr wrap="square" rtlCol="0">
            <a:spAutoFit/>
          </a:bodyPr>
          <a:lstStyle/>
          <a:p>
            <a:r>
              <a:rPr lang="en-US" sz="3200" dirty="0" smtClean="0"/>
              <a:t>Promotion:</a:t>
            </a:r>
          </a:p>
          <a:p>
            <a:endParaRPr lang="en-US" sz="3200" dirty="0"/>
          </a:p>
          <a:p>
            <a:r>
              <a:rPr lang="en-US" sz="3200" dirty="0" smtClean="0"/>
              <a:t>Full Professor:</a:t>
            </a:r>
          </a:p>
          <a:p>
            <a:r>
              <a:rPr lang="en-US" sz="3200" dirty="0"/>
              <a:t>	</a:t>
            </a:r>
            <a:r>
              <a:rPr lang="en-US" sz="3200" dirty="0" smtClean="0"/>
              <a:t>Miriam Mara</a:t>
            </a:r>
          </a:p>
          <a:p>
            <a:r>
              <a:rPr lang="en-US" sz="3200" dirty="0"/>
              <a:t>	</a:t>
            </a:r>
            <a:r>
              <a:rPr lang="en-US" sz="3200" dirty="0" smtClean="0"/>
              <a:t>Andrew Mara</a:t>
            </a:r>
          </a:p>
          <a:p>
            <a:endParaRPr lang="en-US" sz="3200" dirty="0"/>
          </a:p>
        </p:txBody>
      </p:sp>
    </p:spTree>
    <p:extLst>
      <p:ext uri="{BB962C8B-B14F-4D97-AF65-F5344CB8AC3E}">
        <p14:creationId xmlns:p14="http://schemas.microsoft.com/office/powerpoint/2010/main" val="146507395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Maintaining a Collegial Environment</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7848602" cy="5447645"/>
          </a:xfrm>
          <a:prstGeom prst="rect">
            <a:avLst/>
          </a:prstGeom>
          <a:noFill/>
        </p:spPr>
        <p:txBody>
          <a:bodyPr wrap="square" rtlCol="0">
            <a:spAutoFit/>
          </a:bodyPr>
          <a:lstStyle/>
          <a:p>
            <a:r>
              <a:rPr lang="en-US" sz="3200" dirty="0" smtClean="0"/>
              <a:t>Code of Conduct, NDSU Policy 151</a:t>
            </a:r>
          </a:p>
          <a:p>
            <a:endParaRPr lang="en-US" sz="3200" dirty="0"/>
          </a:p>
          <a:p>
            <a:r>
              <a:rPr lang="en-US" sz="3200" dirty="0"/>
              <a:t>E</a:t>
            </a:r>
            <a:r>
              <a:rPr lang="en-US" sz="3200" dirty="0" smtClean="0"/>
              <a:t>mployees </a:t>
            </a:r>
            <a:r>
              <a:rPr lang="en-US" sz="3200" dirty="0"/>
              <a:t>are expected to uphold the values of honesty, respect, integrity and trust. In addition, when interacting with one another and the public, all are expected to behave in a professional, collegial, cordial, civil, positive, respectful and ethical manner</a:t>
            </a:r>
            <a:r>
              <a:rPr lang="en-US" sz="3200" dirty="0" smtClean="0"/>
              <a:t>.</a:t>
            </a:r>
          </a:p>
          <a:p>
            <a:endParaRPr lang="en-US" sz="3200" dirty="0"/>
          </a:p>
          <a:p>
            <a:r>
              <a:rPr lang="en-US" sz="2800" dirty="0">
                <a:hlinkClick r:id="rId2"/>
              </a:rPr>
              <a:t>https://</a:t>
            </a:r>
            <a:r>
              <a:rPr lang="en-US" sz="2800" dirty="0" smtClean="0">
                <a:hlinkClick r:id="rId2"/>
              </a:rPr>
              <a:t>www.ndsu.edu/fileadmin/policy/151.pdf</a:t>
            </a:r>
            <a:r>
              <a:rPr lang="en-US" sz="2800" dirty="0" smtClean="0"/>
              <a:t>   </a:t>
            </a:r>
            <a:endParaRPr lang="en-US" sz="2800" dirty="0"/>
          </a:p>
        </p:txBody>
      </p:sp>
    </p:spTree>
    <p:extLst>
      <p:ext uri="{BB962C8B-B14F-4D97-AF65-F5344CB8AC3E}">
        <p14:creationId xmlns:p14="http://schemas.microsoft.com/office/powerpoint/2010/main" val="30047731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Maintaining a Collegial Environment</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401099"/>
            <a:ext cx="7848602" cy="4985980"/>
          </a:xfrm>
          <a:prstGeom prst="rect">
            <a:avLst/>
          </a:prstGeom>
          <a:noFill/>
        </p:spPr>
        <p:txBody>
          <a:bodyPr wrap="square" rtlCol="0">
            <a:spAutoFit/>
          </a:bodyPr>
          <a:lstStyle/>
          <a:p>
            <a:r>
              <a:rPr lang="en-US" sz="2600" dirty="0" smtClean="0"/>
              <a:t>1. Encouragement</a:t>
            </a:r>
          </a:p>
          <a:p>
            <a:pPr marL="514350" indent="-514350">
              <a:buAutoNum type="arabicPeriod"/>
            </a:pPr>
            <a:endParaRPr lang="en-US" sz="2600" dirty="0"/>
          </a:p>
          <a:p>
            <a:r>
              <a:rPr lang="en-US" sz="2600" dirty="0" smtClean="0"/>
              <a:t>Encouragement helps us do our best work. Let’s take time to recognize and express appreciation to our colleagues for their good work.</a:t>
            </a:r>
          </a:p>
          <a:p>
            <a:endParaRPr lang="en-US" sz="2600" dirty="0" smtClean="0"/>
          </a:p>
          <a:p>
            <a:r>
              <a:rPr lang="en-US" sz="2600" dirty="0" smtClean="0"/>
              <a:t>2. Support</a:t>
            </a:r>
          </a:p>
          <a:p>
            <a:endParaRPr lang="en-US" sz="2600" dirty="0"/>
          </a:p>
          <a:p>
            <a:r>
              <a:rPr lang="en-US" sz="2600" dirty="0" smtClean="0"/>
              <a:t>Let’s make an effort to be the type of colleague who listens to and helps a peer when it would be easier to focus on our own responsibilities and projects.</a:t>
            </a:r>
          </a:p>
          <a:p>
            <a:pPr marL="457200" indent="-457200">
              <a:buFont typeface="Arial" pitchFamily="34" charset="0"/>
              <a:buChar char="•"/>
            </a:pPr>
            <a:endParaRPr lang="en-US" sz="3200" dirty="0"/>
          </a:p>
        </p:txBody>
      </p:sp>
    </p:spTree>
    <p:extLst>
      <p:ext uri="{BB962C8B-B14F-4D97-AF65-F5344CB8AC3E}">
        <p14:creationId xmlns:p14="http://schemas.microsoft.com/office/powerpoint/2010/main" val="157885389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Maintaining a Collegial Environment</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72308"/>
            <a:ext cx="7848602" cy="5786199"/>
          </a:xfrm>
          <a:prstGeom prst="rect">
            <a:avLst/>
          </a:prstGeom>
          <a:noFill/>
        </p:spPr>
        <p:txBody>
          <a:bodyPr wrap="square" rtlCol="0">
            <a:spAutoFit/>
          </a:bodyPr>
          <a:lstStyle/>
          <a:p>
            <a:r>
              <a:rPr lang="en-US" sz="2600" dirty="0" smtClean="0"/>
              <a:t>3. Collaboration</a:t>
            </a:r>
          </a:p>
          <a:p>
            <a:pPr marL="514350" indent="-514350">
              <a:buAutoNum type="arabicPeriod"/>
            </a:pPr>
            <a:endParaRPr lang="en-US" sz="2600" dirty="0"/>
          </a:p>
          <a:p>
            <a:r>
              <a:rPr lang="en-US" sz="2600" dirty="0" smtClean="0"/>
              <a:t>As we collaborate on committees and in other settings, let’s cultivate a sense of understanding and goodwill, be willing to respectfully challenge one another when necessary, and support the results of our collective decision-making.</a:t>
            </a:r>
          </a:p>
          <a:p>
            <a:endParaRPr lang="en-US" sz="2600" dirty="0"/>
          </a:p>
          <a:p>
            <a:r>
              <a:rPr lang="en-US" sz="2600" dirty="0" smtClean="0"/>
              <a:t>4. Rapport</a:t>
            </a:r>
          </a:p>
          <a:p>
            <a:endParaRPr lang="en-US" sz="2600" dirty="0"/>
          </a:p>
          <a:p>
            <a:r>
              <a:rPr lang="en-US" sz="2600" dirty="0" smtClean="0"/>
              <a:t>Let’s find ways to build rapport with one another based on our interests both inside and outside of academe.</a:t>
            </a:r>
          </a:p>
          <a:p>
            <a:pPr marL="457200" indent="-457200">
              <a:buFont typeface="Arial" pitchFamily="34" charset="0"/>
              <a:buChar char="•"/>
            </a:pPr>
            <a:endParaRPr lang="en-US" sz="3200" dirty="0"/>
          </a:p>
        </p:txBody>
      </p:sp>
    </p:spTree>
    <p:extLst>
      <p:ext uri="{BB962C8B-B14F-4D97-AF65-F5344CB8AC3E}">
        <p14:creationId xmlns:p14="http://schemas.microsoft.com/office/powerpoint/2010/main" val="34675594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Maintaining a Collegial Environment</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838200"/>
            <a:ext cx="7848602" cy="6586418"/>
          </a:xfrm>
          <a:prstGeom prst="rect">
            <a:avLst/>
          </a:prstGeom>
          <a:noFill/>
        </p:spPr>
        <p:txBody>
          <a:bodyPr wrap="square" rtlCol="0">
            <a:spAutoFit/>
          </a:bodyPr>
          <a:lstStyle/>
          <a:p>
            <a:r>
              <a:rPr lang="en-US" sz="2600" dirty="0"/>
              <a:t>5</a:t>
            </a:r>
            <a:r>
              <a:rPr lang="en-US" sz="2600" dirty="0" smtClean="0"/>
              <a:t>. Risk and Opportunity </a:t>
            </a:r>
          </a:p>
          <a:p>
            <a:pPr marL="514350" indent="-514350">
              <a:buAutoNum type="arabicPeriod"/>
            </a:pPr>
            <a:endParaRPr lang="en-US" sz="2600" dirty="0"/>
          </a:p>
          <a:p>
            <a:r>
              <a:rPr lang="en-US" sz="2600" dirty="0" smtClean="0"/>
              <a:t>Let’s be willing to venture outside our own projects and areas of interest to explore common goals and forge new connections with our department, college, and university colleagues.</a:t>
            </a:r>
          </a:p>
          <a:p>
            <a:endParaRPr lang="en-US" sz="2600" dirty="0"/>
          </a:p>
          <a:p>
            <a:r>
              <a:rPr lang="en-US" sz="2600" dirty="0"/>
              <a:t>6</a:t>
            </a:r>
            <a:r>
              <a:rPr lang="en-US" sz="2600" dirty="0" smtClean="0"/>
              <a:t>. Guidance</a:t>
            </a:r>
          </a:p>
          <a:p>
            <a:endParaRPr lang="en-US" sz="2600" dirty="0"/>
          </a:p>
          <a:p>
            <a:r>
              <a:rPr lang="en-US" sz="2600" dirty="0" smtClean="0"/>
              <a:t>Let’s be the kind of colleague who challenges others to grow as professionals and who helps others find the positive in situations when they have lost hope or are filled with self-doubt. Let’s also be wise and humble enough to reach out and ask others for help when we need it.</a:t>
            </a:r>
          </a:p>
          <a:p>
            <a:pPr marL="457200" indent="-457200">
              <a:buFont typeface="Arial" pitchFamily="34" charset="0"/>
              <a:buChar char="•"/>
            </a:pPr>
            <a:endParaRPr lang="en-US" sz="3200" dirty="0"/>
          </a:p>
        </p:txBody>
      </p:sp>
    </p:spTree>
    <p:extLst>
      <p:ext uri="{BB962C8B-B14F-4D97-AF65-F5344CB8AC3E}">
        <p14:creationId xmlns:p14="http://schemas.microsoft.com/office/powerpoint/2010/main" val="300687333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Maintaining a Collegial Environment</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111569"/>
            <a:ext cx="7848602" cy="3385542"/>
          </a:xfrm>
          <a:prstGeom prst="rect">
            <a:avLst/>
          </a:prstGeom>
          <a:noFill/>
        </p:spPr>
        <p:txBody>
          <a:bodyPr wrap="square" rtlCol="0">
            <a:spAutoFit/>
          </a:bodyPr>
          <a:lstStyle/>
          <a:p>
            <a:r>
              <a:rPr lang="en-US" sz="2600" dirty="0" smtClean="0"/>
              <a:t>7. Live Your Definition </a:t>
            </a:r>
          </a:p>
          <a:p>
            <a:endParaRPr lang="en-US" sz="2600" dirty="0"/>
          </a:p>
          <a:p>
            <a:r>
              <a:rPr lang="en-US" sz="2600" dirty="0" smtClean="0"/>
              <a:t>No matter our position within the department structure, let’s consider our definition of a good colleague and then strive for it.</a:t>
            </a:r>
          </a:p>
          <a:p>
            <a:endParaRPr lang="en-US" sz="2600" dirty="0"/>
          </a:p>
          <a:p>
            <a:endParaRPr lang="en-US" sz="2600" dirty="0" smtClean="0"/>
          </a:p>
          <a:p>
            <a:pPr marL="457200" indent="-457200">
              <a:buFont typeface="Arial" pitchFamily="34" charset="0"/>
              <a:buChar char="•"/>
            </a:pPr>
            <a:endParaRPr lang="en-US" sz="3200" dirty="0"/>
          </a:p>
        </p:txBody>
      </p:sp>
    </p:spTree>
    <p:extLst>
      <p:ext uri="{BB962C8B-B14F-4D97-AF65-F5344CB8AC3E}">
        <p14:creationId xmlns:p14="http://schemas.microsoft.com/office/powerpoint/2010/main" val="38748393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1269213"/>
            <a:ext cx="8490860" cy="5509200"/>
          </a:xfrm>
          <a:prstGeom prst="rect">
            <a:avLst/>
          </a:prstGeom>
          <a:noFill/>
        </p:spPr>
        <p:txBody>
          <a:bodyPr wrap="square" rtlCol="0">
            <a:spAutoFit/>
          </a:bodyPr>
          <a:lstStyle/>
          <a:p>
            <a:r>
              <a:rPr lang="en-US" sz="3200" dirty="0" smtClean="0"/>
              <a:t>New Assistant Professor:</a:t>
            </a:r>
          </a:p>
          <a:p>
            <a:endParaRPr lang="en-US" sz="3200" dirty="0"/>
          </a:p>
          <a:p>
            <a:r>
              <a:rPr lang="en-US" sz="3200" dirty="0" smtClean="0"/>
              <a:t>Lisa Arnold, Rhetoric/Composition &amp; WPA</a:t>
            </a:r>
          </a:p>
          <a:p>
            <a:endParaRPr lang="en-US" sz="3200" dirty="0" smtClean="0"/>
          </a:p>
          <a:p>
            <a:endParaRPr lang="en-US" sz="3200" dirty="0"/>
          </a:p>
          <a:p>
            <a:r>
              <a:rPr lang="en-US" sz="3200" dirty="0"/>
              <a:t>New Lecturers:</a:t>
            </a:r>
          </a:p>
          <a:p>
            <a:endParaRPr lang="en-US" sz="3200" dirty="0" smtClean="0"/>
          </a:p>
          <a:p>
            <a:r>
              <a:rPr lang="en-US" sz="3200" dirty="0" smtClean="0"/>
              <a:t>Aimee Hilgers (ESL Composition)</a:t>
            </a:r>
            <a:endParaRPr lang="en-US" sz="3200" dirty="0"/>
          </a:p>
          <a:p>
            <a:r>
              <a:rPr lang="en-US" sz="3200" dirty="0" smtClean="0"/>
              <a:t>Cheryl Dunlop (UDW)</a:t>
            </a:r>
            <a:endParaRPr lang="en-US" sz="3200" dirty="0"/>
          </a:p>
          <a:p>
            <a:r>
              <a:rPr lang="en-US" sz="3200" dirty="0" smtClean="0"/>
              <a:t>Jamee Larson (FYW)</a:t>
            </a:r>
            <a:endParaRPr lang="en-US" sz="3200" dirty="0"/>
          </a:p>
          <a:p>
            <a:endParaRPr lang="en-US" sz="3200" dirty="0"/>
          </a:p>
        </p:txBody>
      </p:sp>
    </p:spTree>
    <p:extLst>
      <p:ext uri="{BB962C8B-B14F-4D97-AF65-F5344CB8AC3E}">
        <p14:creationId xmlns:p14="http://schemas.microsoft.com/office/powerpoint/2010/main" val="7716677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856357"/>
            <a:ext cx="7848602" cy="4524315"/>
          </a:xfrm>
          <a:prstGeom prst="rect">
            <a:avLst/>
          </a:prstGeom>
          <a:noFill/>
        </p:spPr>
        <p:txBody>
          <a:bodyPr wrap="square" rtlCol="0">
            <a:spAutoFit/>
          </a:bodyPr>
          <a:lstStyle/>
          <a:p>
            <a:endParaRPr lang="en-US" sz="3200" dirty="0" smtClean="0"/>
          </a:p>
          <a:p>
            <a:r>
              <a:rPr lang="en-US" sz="3200" dirty="0" smtClean="0"/>
              <a:t>New Part-time </a:t>
            </a:r>
            <a:r>
              <a:rPr lang="en-US" sz="3200" dirty="0"/>
              <a:t>Instructors:</a:t>
            </a:r>
          </a:p>
          <a:p>
            <a:endParaRPr lang="en-US" sz="3200" dirty="0"/>
          </a:p>
          <a:p>
            <a:r>
              <a:rPr lang="en-US" sz="3200" dirty="0" smtClean="0"/>
              <a:t>Kellam Barta</a:t>
            </a:r>
          </a:p>
          <a:p>
            <a:r>
              <a:rPr lang="en-US" sz="3200" dirty="0" smtClean="0"/>
              <a:t>Megan Even</a:t>
            </a:r>
          </a:p>
          <a:p>
            <a:r>
              <a:rPr lang="en-US" sz="3200" dirty="0" smtClean="0"/>
              <a:t>Crystal Gilson</a:t>
            </a:r>
          </a:p>
          <a:p>
            <a:r>
              <a:rPr lang="en-US" sz="3200" dirty="0" smtClean="0"/>
              <a:t>Heather Slomski</a:t>
            </a:r>
          </a:p>
          <a:p>
            <a:r>
              <a:rPr lang="en-US" sz="3200" dirty="0" smtClean="0"/>
              <a:t>Kai Thorstad</a:t>
            </a:r>
          </a:p>
          <a:p>
            <a:endParaRPr lang="en-US" sz="3200" dirty="0" smtClean="0"/>
          </a:p>
        </p:txBody>
      </p:sp>
    </p:spTree>
    <p:extLst>
      <p:ext uri="{BB962C8B-B14F-4D97-AF65-F5344CB8AC3E}">
        <p14:creationId xmlns:p14="http://schemas.microsoft.com/office/powerpoint/2010/main" val="3627829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07272" y="609600"/>
            <a:ext cx="7848602" cy="7786747"/>
          </a:xfrm>
          <a:prstGeom prst="rect">
            <a:avLst/>
          </a:prstGeom>
          <a:noFill/>
        </p:spPr>
        <p:txBody>
          <a:bodyPr wrap="square" rtlCol="0">
            <a:spAutoFit/>
          </a:bodyPr>
          <a:lstStyle/>
          <a:p>
            <a:endParaRPr lang="en-US" sz="3200" dirty="0" smtClean="0"/>
          </a:p>
          <a:p>
            <a:r>
              <a:rPr lang="en-US" sz="3200" dirty="0" smtClean="0"/>
              <a:t>New Graduate Student Instructors:</a:t>
            </a:r>
          </a:p>
          <a:p>
            <a:endParaRPr lang="en-US" sz="3200" dirty="0" smtClean="0"/>
          </a:p>
          <a:p>
            <a:r>
              <a:rPr lang="en-US" sz="2800" dirty="0"/>
              <a:t>Ibtissem Belmihoub </a:t>
            </a:r>
            <a:r>
              <a:rPr lang="en-US" sz="2800" dirty="0" smtClean="0"/>
              <a:t>(PhD)</a:t>
            </a:r>
            <a:endParaRPr lang="en-US" sz="2800" dirty="0"/>
          </a:p>
          <a:p>
            <a:r>
              <a:rPr lang="en-US" sz="2800" dirty="0" smtClean="0"/>
              <a:t>Carole Butcher (PhD, History)</a:t>
            </a:r>
          </a:p>
          <a:p>
            <a:r>
              <a:rPr lang="en-US" sz="2800" dirty="0"/>
              <a:t>Luc </a:t>
            </a:r>
            <a:r>
              <a:rPr lang="en-US" sz="2800" dirty="0" err="1"/>
              <a:t>Chinwongs</a:t>
            </a:r>
            <a:r>
              <a:rPr lang="en-US" sz="2800" dirty="0"/>
              <a:t> (PhD)</a:t>
            </a:r>
          </a:p>
          <a:p>
            <a:r>
              <a:rPr lang="en-US" sz="2800" dirty="0" smtClean="0"/>
              <a:t>Alison Driscoll (MA)</a:t>
            </a:r>
          </a:p>
          <a:p>
            <a:r>
              <a:rPr lang="en-US" sz="2800" dirty="0" smtClean="0"/>
              <a:t>Nesreen Eldoliefy (PhD)</a:t>
            </a:r>
          </a:p>
          <a:p>
            <a:r>
              <a:rPr lang="en-US" sz="2800" dirty="0" smtClean="0"/>
              <a:t>Jordan Olson (MA)</a:t>
            </a:r>
          </a:p>
          <a:p>
            <a:r>
              <a:rPr lang="en-US" sz="2800" dirty="0"/>
              <a:t>Ashleigh Petts (PhD</a:t>
            </a:r>
            <a:r>
              <a:rPr lang="en-US" sz="2800" dirty="0" smtClean="0"/>
              <a:t>)</a:t>
            </a:r>
          </a:p>
          <a:p>
            <a:r>
              <a:rPr lang="en-US" sz="2800" dirty="0"/>
              <a:t>Fawzia </a:t>
            </a:r>
            <a:r>
              <a:rPr lang="en-US" sz="2800" dirty="0" err="1"/>
              <a:t>Riji</a:t>
            </a:r>
            <a:r>
              <a:rPr lang="en-US" sz="2800" dirty="0"/>
              <a:t> (MA)</a:t>
            </a:r>
          </a:p>
          <a:p>
            <a:r>
              <a:rPr lang="en-US" sz="2800" dirty="0" smtClean="0"/>
              <a:t>Patricia (Tish) </a:t>
            </a:r>
            <a:r>
              <a:rPr lang="en-US" sz="2800" dirty="0" err="1" smtClean="0"/>
              <a:t>Schnase</a:t>
            </a:r>
            <a:r>
              <a:rPr lang="en-US" sz="2800" dirty="0" smtClean="0"/>
              <a:t> (MA)</a:t>
            </a:r>
          </a:p>
          <a:p>
            <a:r>
              <a:rPr lang="en-US" sz="2800" dirty="0"/>
              <a:t>Maggie Silvernail (MA)</a:t>
            </a:r>
          </a:p>
          <a:p>
            <a:r>
              <a:rPr lang="en-US" sz="2800" dirty="0" err="1" smtClean="0"/>
              <a:t>Anushi</a:t>
            </a:r>
            <a:r>
              <a:rPr lang="en-US" sz="2800" dirty="0" smtClean="0"/>
              <a:t> </a:t>
            </a:r>
            <a:r>
              <a:rPr lang="en-US" sz="2800" dirty="0" err="1" smtClean="0"/>
              <a:t>Weerasinghe</a:t>
            </a:r>
            <a:r>
              <a:rPr lang="en-US" sz="2800" dirty="0" smtClean="0"/>
              <a:t> (MA)</a:t>
            </a:r>
          </a:p>
          <a:p>
            <a:endParaRPr lang="en-US" sz="3200" dirty="0" smtClean="0"/>
          </a:p>
          <a:p>
            <a:endParaRPr lang="en-US" sz="3200" dirty="0" smtClean="0"/>
          </a:p>
          <a:p>
            <a:endParaRPr lang="en-US" sz="3200" dirty="0" smtClean="0"/>
          </a:p>
        </p:txBody>
      </p:sp>
    </p:spTree>
    <p:extLst>
      <p:ext uri="{BB962C8B-B14F-4D97-AF65-F5344CB8AC3E}">
        <p14:creationId xmlns:p14="http://schemas.microsoft.com/office/powerpoint/2010/main" val="62272182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381000" y="1196257"/>
            <a:ext cx="8868593" cy="3539430"/>
          </a:xfrm>
          <a:prstGeom prst="rect">
            <a:avLst/>
          </a:prstGeom>
          <a:noFill/>
        </p:spPr>
        <p:txBody>
          <a:bodyPr wrap="square" rtlCol="0">
            <a:spAutoFit/>
          </a:bodyPr>
          <a:lstStyle/>
          <a:p>
            <a:r>
              <a:rPr lang="en-US" sz="3200" dirty="0"/>
              <a:t>Office Procedures: </a:t>
            </a:r>
            <a:r>
              <a:rPr lang="en-US" sz="3200" dirty="0">
                <a:hlinkClick r:id="rId2"/>
              </a:rPr>
              <a:t>http://www.ndsu.edu/english/office_procedures</a:t>
            </a:r>
            <a:r>
              <a:rPr lang="en-US" sz="3200" dirty="0" smtClean="0">
                <a:hlinkClick r:id="rId2"/>
              </a:rPr>
              <a:t>/</a:t>
            </a:r>
            <a:r>
              <a:rPr lang="en-US" sz="3200" dirty="0" smtClean="0"/>
              <a:t> </a:t>
            </a:r>
            <a:endParaRPr lang="en-US" sz="3200" dirty="0"/>
          </a:p>
          <a:p>
            <a:endParaRPr lang="en-US" sz="3200" dirty="0"/>
          </a:p>
          <a:p>
            <a:r>
              <a:rPr lang="en-US" sz="3200" dirty="0" smtClean="0"/>
              <a:t>Part-time Admin. Assistant:</a:t>
            </a:r>
          </a:p>
          <a:p>
            <a:r>
              <a:rPr lang="en-US" sz="3200" dirty="0" smtClean="0"/>
              <a:t>Sunny Clark: </a:t>
            </a:r>
            <a:r>
              <a:rPr lang="en-US" sz="3200" dirty="0" smtClean="0">
                <a:hlinkClick r:id="rId3"/>
              </a:rPr>
              <a:t>sunshine.clark@ndsu.edu</a:t>
            </a:r>
            <a:r>
              <a:rPr lang="en-US" sz="3200" dirty="0" smtClean="0"/>
              <a:t> </a:t>
            </a:r>
            <a:endParaRPr lang="en-US" sz="3200" dirty="0"/>
          </a:p>
          <a:p>
            <a:endParaRPr lang="en-US" sz="3200" dirty="0" smtClean="0"/>
          </a:p>
          <a:p>
            <a:endParaRPr lang="en-US" sz="3200" dirty="0" smtClean="0"/>
          </a:p>
        </p:txBody>
      </p:sp>
    </p:spTree>
    <p:extLst>
      <p:ext uri="{BB962C8B-B14F-4D97-AF65-F5344CB8AC3E}">
        <p14:creationId xmlns:p14="http://schemas.microsoft.com/office/powerpoint/2010/main" val="15769946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7908"/>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966651"/>
            <a:ext cx="8490860" cy="6771084"/>
          </a:xfrm>
          <a:prstGeom prst="rect">
            <a:avLst/>
          </a:prstGeom>
          <a:noFill/>
        </p:spPr>
        <p:txBody>
          <a:bodyPr wrap="square" rtlCol="0">
            <a:spAutoFit/>
          </a:bodyPr>
          <a:lstStyle/>
          <a:p>
            <a:r>
              <a:rPr lang="en-US" sz="3200" dirty="0" smtClean="0"/>
              <a:t>2014-15 Highlights:</a:t>
            </a:r>
          </a:p>
          <a:p>
            <a:endParaRPr lang="en-US" sz="3200" dirty="0"/>
          </a:p>
          <a:p>
            <a:r>
              <a:rPr lang="en-US" dirty="0" smtClean="0"/>
              <a:t>Research/Scholarly/Creative </a:t>
            </a:r>
            <a:r>
              <a:rPr lang="en-US" dirty="0"/>
              <a:t>Activities</a:t>
            </a:r>
            <a:r>
              <a:rPr lang="en-US" dirty="0" smtClean="0"/>
              <a:t>:</a:t>
            </a:r>
          </a:p>
          <a:p>
            <a:endParaRPr lang="en-US" dirty="0"/>
          </a:p>
          <a:p>
            <a:r>
              <a:rPr lang="en-US" dirty="0"/>
              <a:t>Peer Reviewed Publications (published or accepted):		</a:t>
            </a:r>
            <a:r>
              <a:rPr lang="en-US" dirty="0" smtClean="0"/>
              <a:t>29</a:t>
            </a:r>
            <a:endParaRPr lang="en-US" dirty="0"/>
          </a:p>
          <a:p>
            <a:r>
              <a:rPr lang="en-US" dirty="0"/>
              <a:t>National or International Invited Presentations:		</a:t>
            </a:r>
            <a:r>
              <a:rPr lang="en-US" dirty="0" smtClean="0"/>
              <a:t>  1</a:t>
            </a:r>
            <a:endParaRPr lang="en-US" dirty="0"/>
          </a:p>
          <a:p>
            <a:r>
              <a:rPr lang="en-US" dirty="0"/>
              <a:t>Juried Presentations:					</a:t>
            </a:r>
            <a:r>
              <a:rPr lang="en-US" dirty="0" smtClean="0"/>
              <a:t>26</a:t>
            </a:r>
          </a:p>
          <a:p>
            <a:r>
              <a:rPr lang="en-US" dirty="0" smtClean="0"/>
              <a:t>New </a:t>
            </a:r>
            <a:r>
              <a:rPr lang="en-US" dirty="0"/>
              <a:t>Grants:				 </a:t>
            </a:r>
            <a:r>
              <a:rPr lang="en-US" dirty="0" smtClean="0"/>
              <a:t>       13 </a:t>
            </a:r>
            <a:r>
              <a:rPr lang="en-US" dirty="0"/>
              <a:t>@ $</a:t>
            </a:r>
            <a:r>
              <a:rPr lang="en-US" dirty="0" smtClean="0"/>
              <a:t>145,782</a:t>
            </a:r>
          </a:p>
          <a:p>
            <a:endParaRPr lang="en-US" dirty="0"/>
          </a:p>
          <a:p>
            <a:r>
              <a:rPr lang="en-US" dirty="0" smtClean="0"/>
              <a:t>Teaching:</a:t>
            </a:r>
          </a:p>
          <a:p>
            <a:endParaRPr lang="en-US" dirty="0"/>
          </a:p>
          <a:p>
            <a:r>
              <a:rPr lang="en-US" dirty="0" smtClean="0"/>
              <a:t>Strong assessment practices, revealing good levels of student learning and leading to curriculum revision (ongoing this year).</a:t>
            </a:r>
          </a:p>
          <a:p>
            <a:endParaRPr lang="en-US" dirty="0"/>
          </a:p>
          <a:p>
            <a:r>
              <a:rPr lang="en-US" dirty="0"/>
              <a:t>T</a:t>
            </a:r>
            <a:r>
              <a:rPr lang="en-US" dirty="0" smtClean="0"/>
              <a:t>eaching initiatives (Transatlantic and Pacific Project, Shakespeare/Honors Guthrie Theater Trip, Service &amp; Project-Based Learning, Community Literacy, Women &amp; Gender Studies, Career Talks)</a:t>
            </a:r>
          </a:p>
          <a:p>
            <a:endParaRPr lang="en-US" dirty="0"/>
          </a:p>
          <a:p>
            <a:endParaRPr lang="en-US" dirty="0"/>
          </a:p>
          <a:p>
            <a:endParaRPr lang="en-US" sz="3200" dirty="0" smtClean="0"/>
          </a:p>
          <a:p>
            <a:endParaRPr lang="en-US" sz="3200" dirty="0"/>
          </a:p>
        </p:txBody>
      </p:sp>
    </p:spTree>
    <p:extLst>
      <p:ext uri="{BB962C8B-B14F-4D97-AF65-F5344CB8AC3E}">
        <p14:creationId xmlns:p14="http://schemas.microsoft.com/office/powerpoint/2010/main" val="24552799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8" y="76200"/>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533400"/>
            <a:ext cx="8610602" cy="6709529"/>
          </a:xfrm>
          <a:prstGeom prst="rect">
            <a:avLst/>
          </a:prstGeom>
          <a:noFill/>
        </p:spPr>
        <p:txBody>
          <a:bodyPr wrap="square" rtlCol="0">
            <a:spAutoFit/>
          </a:bodyPr>
          <a:lstStyle/>
          <a:p>
            <a:endParaRPr lang="en-US" sz="2400" dirty="0" smtClean="0"/>
          </a:p>
          <a:p>
            <a:r>
              <a:rPr lang="en-US" sz="2400" dirty="0" smtClean="0"/>
              <a:t>2014-15 Highlights</a:t>
            </a:r>
            <a:r>
              <a:rPr lang="en-US" sz="3200" dirty="0" smtClean="0"/>
              <a:t>:</a:t>
            </a:r>
          </a:p>
          <a:p>
            <a:endParaRPr lang="en-US" sz="1400" dirty="0"/>
          </a:p>
          <a:p>
            <a:r>
              <a:rPr lang="en-US" sz="2000" dirty="0" smtClean="0"/>
              <a:t>Service and Leadership:</a:t>
            </a:r>
          </a:p>
          <a:p>
            <a:endParaRPr lang="en-US" sz="2000" dirty="0"/>
          </a:p>
          <a:p>
            <a:r>
              <a:rPr lang="en-US" sz="2000" dirty="0" smtClean="0"/>
              <a:t>Betsy Birmingham, Associate Dean</a:t>
            </a:r>
          </a:p>
          <a:p>
            <a:r>
              <a:rPr lang="en-US" sz="2000" dirty="0" smtClean="0"/>
              <a:t>Amy Rupiper Taggart, Director of General Education</a:t>
            </a:r>
          </a:p>
          <a:p>
            <a:r>
              <a:rPr lang="en-US" sz="2000" dirty="0" smtClean="0"/>
              <a:t>National and International boards and committees</a:t>
            </a:r>
          </a:p>
          <a:p>
            <a:endParaRPr lang="en-US" sz="2000" dirty="0"/>
          </a:p>
          <a:p>
            <a:r>
              <a:rPr lang="en-US" sz="2000" dirty="0" smtClean="0"/>
              <a:t>Awards:</a:t>
            </a:r>
          </a:p>
          <a:p>
            <a:endParaRPr lang="en-US" sz="2000" dirty="0"/>
          </a:p>
          <a:p>
            <a:r>
              <a:rPr lang="en-US" sz="2000" dirty="0" smtClean="0"/>
              <a:t>Emily Wicktor, Gayle Johnson: Department Vogel Teaching Award</a:t>
            </a:r>
          </a:p>
          <a:p>
            <a:r>
              <a:rPr lang="en-US" sz="2000" dirty="0" smtClean="0"/>
              <a:t>Tatjana Schell: NDSU Dissertation Fellowship</a:t>
            </a:r>
          </a:p>
          <a:p>
            <a:r>
              <a:rPr lang="en-US" sz="2000" dirty="0" smtClean="0"/>
              <a:t>Jessica Piek: Department Graduate Teaching Award</a:t>
            </a:r>
          </a:p>
          <a:p>
            <a:r>
              <a:rPr lang="en-US" sz="2000" dirty="0" smtClean="0"/>
              <a:t>Justin Atwell, Kaylee Jangula </a:t>
            </a:r>
            <a:r>
              <a:rPr lang="en-US" sz="2000" dirty="0" err="1" smtClean="0"/>
              <a:t>Mootz</a:t>
            </a:r>
            <a:r>
              <a:rPr lang="en-US" sz="2000" dirty="0" smtClean="0"/>
              <a:t>: Department Graduate Student 	Paper Awards</a:t>
            </a:r>
          </a:p>
          <a:p>
            <a:endParaRPr lang="en-US" dirty="0"/>
          </a:p>
          <a:p>
            <a:endParaRPr lang="en-US" dirty="0"/>
          </a:p>
          <a:p>
            <a:endParaRPr lang="en-US" sz="3200" dirty="0" smtClean="0"/>
          </a:p>
          <a:p>
            <a:endParaRPr lang="en-US" sz="3200" dirty="0"/>
          </a:p>
        </p:txBody>
      </p:sp>
    </p:spTree>
    <p:extLst>
      <p:ext uri="{BB962C8B-B14F-4D97-AF65-F5344CB8AC3E}">
        <p14:creationId xmlns:p14="http://schemas.microsoft.com/office/powerpoint/2010/main" val="31299280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8" y="76200"/>
            <a:ext cx="8305800" cy="914400"/>
          </a:xfrm>
        </p:spPr>
        <p:txBody>
          <a:bodyPr>
            <a:normAutofit/>
          </a:bodyPr>
          <a:lstStyle/>
          <a:p>
            <a:r>
              <a:rPr lang="en-US" dirty="0" smtClean="0"/>
              <a:t>NDSU English Department </a:t>
            </a:r>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dirty="0"/>
          </a:p>
        </p:txBody>
      </p:sp>
      <p:sp>
        <p:nvSpPr>
          <p:cNvPr id="5" name="Content Placeholder 2"/>
          <p:cNvSpPr txBox="1">
            <a:spLocks/>
          </p:cNvSpPr>
          <p:nvPr/>
        </p:nvSpPr>
        <p:spPr>
          <a:xfrm>
            <a:off x="533398" y="990600"/>
            <a:ext cx="8763001" cy="8686800"/>
          </a:xfrm>
          <a:prstGeom prst="rect">
            <a:avLst/>
          </a:prstGeom>
        </p:spPr>
        <p:txBody>
          <a:bodyPr vert="horz" lIns="45720" tIns="0" rIns="45720" bIns="0" anchor="b">
            <a:normAutofit/>
          </a:bodyPr>
          <a:lstStyle>
            <a:lvl1pPr marL="0" indent="0" algn="l" rtl="0" eaLnBrk="1" latinLnBrk="0" hangingPunct="1">
              <a:spcBef>
                <a:spcPct val="20000"/>
              </a:spcBef>
              <a:buClr>
                <a:schemeClr val="accent1"/>
              </a:buClr>
              <a:buSzPct val="80000"/>
              <a:buFont typeface="Wingdings 2"/>
              <a:buNone/>
              <a:defRPr kumimoji="0" sz="2000" kern="1200">
                <a:solidFill>
                  <a:schemeClr val="tx1"/>
                </a:solidFill>
                <a:effectLst/>
                <a:latin typeface="+mn-lt"/>
                <a:ea typeface="+mn-ea"/>
                <a:cs typeface="+mn-cs"/>
              </a:defRPr>
            </a:lvl1pPr>
            <a:lvl2pPr marL="722376" indent="-274320" algn="l" rtl="0" eaLnBrk="1" latinLnBrk="0" hangingPunct="1">
              <a:spcBef>
                <a:spcPct val="20000"/>
              </a:spcBef>
              <a:buClr>
                <a:schemeClr val="accent1"/>
              </a:buClr>
              <a:buSzPct val="90000"/>
              <a:buFont typeface="Wingdings 2"/>
              <a:buNone/>
              <a:defRPr kumimoji="0" sz="1800" kern="1200">
                <a:solidFill>
                  <a:schemeClr val="tx1">
                    <a:tint val="75000"/>
                  </a:schemeClr>
                </a:solidFill>
                <a:latin typeface="+mn-lt"/>
                <a:ea typeface="+mn-ea"/>
                <a:cs typeface="+mn-cs"/>
              </a:defRPr>
            </a:lvl2pPr>
            <a:lvl3pPr marL="1005840" indent="-256032" algn="l" rtl="0" eaLnBrk="1" latinLnBrk="0" hangingPunct="1">
              <a:spcBef>
                <a:spcPct val="20000"/>
              </a:spcBef>
              <a:buClr>
                <a:schemeClr val="accent2"/>
              </a:buClr>
              <a:buSzPct val="85000"/>
              <a:buFont typeface="Arial"/>
              <a:buNone/>
              <a:defRPr kumimoji="0" sz="1600" kern="1200">
                <a:solidFill>
                  <a:schemeClr val="tx1">
                    <a:tint val="75000"/>
                  </a:schemeClr>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None/>
              <a:defRPr kumimoji="0" sz="1400" kern="1200">
                <a:solidFill>
                  <a:schemeClr val="tx1">
                    <a:tint val="75000"/>
                  </a:schemeClr>
                </a:solidFill>
                <a:latin typeface="+mn-lt"/>
                <a:ea typeface="+mn-ea"/>
                <a:cs typeface="+mn-cs"/>
              </a:defRPr>
            </a:lvl4pPr>
            <a:lvl5pPr marL="1490472" indent="-182880" algn="l" rtl="0" eaLnBrk="1" latinLnBrk="0" hangingPunct="1">
              <a:spcBef>
                <a:spcPct val="20000"/>
              </a:spcBef>
              <a:buClr>
                <a:schemeClr val="accent4"/>
              </a:buClr>
              <a:buSzPct val="100000"/>
              <a:buFont typeface="Arial"/>
              <a:buNone/>
              <a:defRPr kumimoji="0" sz="1400" kern="1200">
                <a:solidFill>
                  <a:schemeClr val="tx1">
                    <a:tint val="75000"/>
                  </a:schemeClr>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endParaRPr lang="en-US" sz="3200" dirty="0" smtClean="0"/>
          </a:p>
          <a:p>
            <a:pPr lvl="1" indent="0"/>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smtClean="0"/>
          </a:p>
          <a:p>
            <a:pPr marL="1179576" lvl="1" indent="-457200">
              <a:buFont typeface="Arial" pitchFamily="34" charset="0"/>
              <a:buChar char="•"/>
            </a:pPr>
            <a:endParaRPr lang="en-US" sz="3000" dirty="0"/>
          </a:p>
          <a:p>
            <a:endParaRPr lang="en-US" sz="3200" dirty="0" smtClean="0"/>
          </a:p>
          <a:p>
            <a:endParaRPr lang="en-US" sz="3200" dirty="0"/>
          </a:p>
          <a:p>
            <a:endParaRPr lang="en-US" sz="3200" dirty="0" smtClean="0"/>
          </a:p>
          <a:p>
            <a:r>
              <a:rPr lang="en-US" sz="3000" dirty="0" smtClean="0"/>
              <a:t>.</a:t>
            </a:r>
            <a:endParaRPr lang="en-US" sz="3000" dirty="0"/>
          </a:p>
        </p:txBody>
      </p:sp>
      <p:sp>
        <p:nvSpPr>
          <p:cNvPr id="6" name="TextBox 5"/>
          <p:cNvSpPr txBox="1"/>
          <p:nvPr/>
        </p:nvSpPr>
        <p:spPr>
          <a:xfrm>
            <a:off x="533398" y="533400"/>
            <a:ext cx="8610602" cy="6093976"/>
          </a:xfrm>
          <a:prstGeom prst="rect">
            <a:avLst/>
          </a:prstGeom>
          <a:noFill/>
        </p:spPr>
        <p:txBody>
          <a:bodyPr wrap="square" rtlCol="0">
            <a:spAutoFit/>
          </a:bodyPr>
          <a:lstStyle/>
          <a:p>
            <a:endParaRPr lang="en-US" sz="2400" dirty="0" smtClean="0"/>
          </a:p>
          <a:p>
            <a:r>
              <a:rPr lang="en-US" sz="3200" dirty="0" smtClean="0"/>
              <a:t>Department Mission Statement:</a:t>
            </a:r>
          </a:p>
          <a:p>
            <a:endParaRPr lang="en-US" sz="3200" dirty="0"/>
          </a:p>
          <a:p>
            <a:r>
              <a:rPr lang="en-US" sz="2800" dirty="0"/>
              <a:t>The mission of the English Department at North Dakota State University is to cultivate understanding, knowledge, and appreciation of the English language, its speakers and writers, and its literatures and cultures, such that students and department members use the language creatively, critically, and effectively to participate ethically in civic and professional life.</a:t>
            </a:r>
          </a:p>
          <a:p>
            <a:endParaRPr lang="en-US" dirty="0"/>
          </a:p>
          <a:p>
            <a:r>
              <a:rPr lang="en-US" sz="2800" dirty="0">
                <a:hlinkClick r:id="rId2"/>
              </a:rPr>
              <a:t>https://www.ndsu.edu/english/mission_statement</a:t>
            </a:r>
            <a:r>
              <a:rPr lang="en-US" sz="2800" dirty="0" smtClean="0">
                <a:hlinkClick r:id="rId2"/>
              </a:rPr>
              <a:t>/</a:t>
            </a:r>
            <a:r>
              <a:rPr lang="en-US" sz="2800" dirty="0" smtClean="0"/>
              <a:t> </a:t>
            </a:r>
          </a:p>
          <a:p>
            <a:endParaRPr lang="en-US" sz="3200" dirty="0"/>
          </a:p>
        </p:txBody>
      </p:sp>
    </p:spTree>
    <p:extLst>
      <p:ext uri="{BB962C8B-B14F-4D97-AF65-F5344CB8AC3E}">
        <p14:creationId xmlns:p14="http://schemas.microsoft.com/office/powerpoint/2010/main" val="28967298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3DF79AF5792B47B0BC404E050ED5C1" ma:contentTypeVersion="0" ma:contentTypeDescription="Create a new document." ma:contentTypeScope="" ma:versionID="7fa40835c6339e381178e198e2c03554">
  <xsd:schema xmlns:xsd="http://www.w3.org/2001/XMLSchema" xmlns:xs="http://www.w3.org/2001/XMLSchema" xmlns:p="http://schemas.microsoft.com/office/2006/metadata/properties" targetNamespace="http://schemas.microsoft.com/office/2006/metadata/properties" ma:root="true" ma:fieldsID="e5b7c791224aad52f1f68ba6b754dd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9ABF60-C2E3-4D44-8F4C-9C3DCF57C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7EFBF72-78B4-40E7-90E5-C52136F5EF18}">
  <ds:schemaRefs>
    <ds:schemaRef ds:uri="http://purl.org/dc/dcmitype/"/>
    <ds:schemaRef ds:uri="http://purl.org/dc/term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848EA4A2-15F9-4DE0-BDE3-3A12B40EF4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Technic</Template>
  <TotalTime>1154</TotalTime>
  <Words>1286</Words>
  <Application>Microsoft Macintosh PowerPoint</Application>
  <PresentationFormat>On-screen Show (4:3)</PresentationFormat>
  <Paragraphs>420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Technic</vt:lpstr>
      <vt:lpstr>Fall 2015 English department meeting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NDSU English Department </vt:lpstr>
      <vt:lpstr>Large and Diverse Department in a Land Grant Research University </vt:lpstr>
      <vt:lpstr>Managing Stress, Anxiety, &amp; Conflict </vt:lpstr>
      <vt:lpstr>Managing Stress, Anxiety, &amp; Conflict </vt:lpstr>
      <vt:lpstr>Managing Stress, Anxiety, &amp; Conflict </vt:lpstr>
      <vt:lpstr>Maintaining a Collegial Environment</vt:lpstr>
      <vt:lpstr>Maintaining a Collegial Environment</vt:lpstr>
      <vt:lpstr>Maintaining a Collegial Environment</vt:lpstr>
      <vt:lpstr>Maintaining a Collegial Environment</vt:lpstr>
      <vt:lpstr>Maintaining a Collegial Environment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Totten</dc:creator>
  <cp:lastModifiedBy>Sunshine Clark</cp:lastModifiedBy>
  <cp:revision>127</cp:revision>
  <cp:lastPrinted>2015-08-24T13:56:07Z</cp:lastPrinted>
  <dcterms:created xsi:type="dcterms:W3CDTF">2013-02-02T21:33:25Z</dcterms:created>
  <dcterms:modified xsi:type="dcterms:W3CDTF">2015-09-24T02:36:46Z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0x010100113DF79AF5792B47B0BC404E050ED5C1</vt:lpwstr>
  </property>
</Properties>
</file>