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png" ContentType="image/png"/>
  <Default Extension="rels" ContentType="application/vnd.openxmlformats-package.relationships+xml"/>
  <Default Extension="jpeg" ContentType="image/jpeg"/>
  <Default Extension="xml" ContentType="application/xml"/>
  <Override PartName="/ppt/slides/slide9.xml" ContentType="application/vnd.openxmlformats-officedocument.presentationml.slide+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notesMasterIdLst>
    <p:notesMasterId r:id="rId11"/>
  </p:notesMasterIdLst>
  <p:sldIdLst>
    <p:sldId id="256" r:id="rId2"/>
    <p:sldId id="275" r:id="rId3"/>
    <p:sldId id="276" r:id="rId4"/>
    <p:sldId id="277" r:id="rId5"/>
    <p:sldId id="287" r:id="rId6"/>
    <p:sldId id="286" r:id="rId7"/>
    <p:sldId id="289" r:id="rId8"/>
    <p:sldId id="290" r:id="rId9"/>
    <p:sldId id="282"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clrMru>
    <a:srgbClr val="723C2A"/>
    <a:srgbClr val="B70202"/>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69775" autoAdjust="0"/>
  </p:normalViewPr>
  <p:slideViewPr>
    <p:cSldViewPr snapToGrid="0" snapToObjects="1">
      <p:cViewPr varScale="1">
        <p:scale>
          <a:sx n="110" d="100"/>
          <a:sy n="110" d="100"/>
        </p:scale>
        <p:origin x="-213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2F29B3-E78F-9B45-B2F3-63963B668950}" type="datetimeFigureOut">
              <a:rPr lang="en-US" smtClean="0"/>
              <a:pPr/>
              <a:t>8/15/16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00AC5E-9459-0E44-9D1A-DF99941DAB3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Rectangle 13"/>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013DEAC-6FEA-B64A-8F3F-AB223687636B}" type="slidenum">
              <a:rPr lang="en-US">
                <a:latin typeface="Times New Roman" pitchFamily="-110" charset="0"/>
                <a:ea typeface="ＭＳ Ｐゴシック" pitchFamily="-110" charset="-128"/>
                <a:cs typeface="ＭＳ Ｐゴシック" pitchFamily="-110" charset="-128"/>
              </a:rPr>
              <a:pPr fontAlgn="base">
                <a:spcBef>
                  <a:spcPct val="0"/>
                </a:spcBef>
                <a:spcAft>
                  <a:spcPct val="0"/>
                </a:spcAft>
              </a:pPr>
              <a:t>2</a:t>
            </a:fld>
            <a:endParaRPr lang="en-US">
              <a:latin typeface="Times New Roman" pitchFamily="-110" charset="0"/>
              <a:ea typeface="ＭＳ Ｐゴシック" pitchFamily="-110" charset="-128"/>
              <a:cs typeface="ＭＳ Ｐゴシック" pitchFamily="-110" charset="-128"/>
            </a:endParaRPr>
          </a:p>
        </p:txBody>
      </p:sp>
      <p:sp>
        <p:nvSpPr>
          <p:cNvPr id="33795" name="Rectangle 2"/>
          <p:cNvSpPr>
            <a:spLocks noGrp="1" noRot="1" noChangeAspect="1" noChangeArrowheads="1"/>
          </p:cNvSpPr>
          <p:nvPr>
            <p:ph type="sldImg"/>
          </p:nvPr>
        </p:nvSpPr>
        <p:spPr bwMode="auto">
          <a:noFill/>
          <a:ln>
            <a:solidFill>
              <a:srgbClr val="000000"/>
            </a:solidFill>
            <a:miter lim="800000"/>
            <a:headEnd/>
            <a:tailEnd/>
          </a:ln>
        </p:spPr>
      </p:sp>
      <p:sp>
        <p:nvSpPr>
          <p:cNvPr id="3379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a:latin typeface="Times" pitchFamily="-110" charset="0"/>
                <a:ea typeface="Times" pitchFamily="-110" charset="0"/>
                <a:cs typeface="Times" pitchFamily="-110" charset="0"/>
              </a:rPr>
              <a:t>The rationale for this effort is well documented. Here are some of the reasons that I have personally being baffled about. Particularly the disconnect between lab and lecture. Our hopes are that by combining the formats,  it will help in blending the differences in the way students apply concepts tried in lab to topics discussed in lecture.</a:t>
            </a:r>
          </a:p>
          <a:p>
            <a:pPr>
              <a:spcBef>
                <a:spcPct val="0"/>
              </a:spcBef>
            </a:pPr>
            <a:endParaRPr lang="en-US">
              <a:latin typeface="Times" pitchFamily="-110" charset="0"/>
              <a:ea typeface="Times" pitchFamily="-110" charset="0"/>
              <a:cs typeface="Times" pitchFamily="-110" charset="0"/>
            </a:endParaRPr>
          </a:p>
          <a:p>
            <a:pPr>
              <a:spcBef>
                <a:spcPct val="0"/>
              </a:spcBef>
            </a:pPr>
            <a:r>
              <a:rPr lang="en-US">
                <a:latin typeface="Times" pitchFamily="-110" charset="0"/>
                <a:ea typeface="Times" pitchFamily="-110" charset="0"/>
                <a:cs typeface="Times" pitchFamily="-110" charset="0"/>
              </a:rPr>
              <a:t>Explicit connections at the secondary level:</a:t>
            </a:r>
          </a:p>
          <a:p>
            <a:pPr>
              <a:spcBef>
                <a:spcPct val="0"/>
              </a:spcBef>
            </a:pPr>
            <a:r>
              <a:rPr lang="en-US">
                <a:latin typeface="Times" pitchFamily="-110" charset="0"/>
                <a:ea typeface="Times" pitchFamily="-110" charset="0"/>
                <a:cs typeface="Times" pitchFamily="-110" charset="0"/>
              </a:rPr>
              <a:t>Hart, C.; Mulhall, P.; Berry, A.; Loughran, J.; Gunstone, R. What is the Purpose of this Experiment? OR Can Students Learn Something from Doing Experiments? </a:t>
            </a:r>
            <a:r>
              <a:rPr lang="en-US" i="1">
                <a:latin typeface="Times" pitchFamily="-110" charset="0"/>
                <a:ea typeface="Times" pitchFamily="-110" charset="0"/>
                <a:cs typeface="Times" pitchFamily="-110" charset="0"/>
              </a:rPr>
              <a:t>J. Res. Sci. Teach. </a:t>
            </a:r>
            <a:r>
              <a:rPr lang="en-US">
                <a:latin typeface="Times" pitchFamily="-110" charset="0"/>
                <a:ea typeface="Times" pitchFamily="-110" charset="0"/>
                <a:cs typeface="Times" pitchFamily="-110" charset="0"/>
              </a:rPr>
              <a:t> </a:t>
            </a:r>
            <a:r>
              <a:rPr lang="en-US" b="1">
                <a:latin typeface="Times" pitchFamily="-110" charset="0"/>
                <a:ea typeface="Times" pitchFamily="-110" charset="0"/>
                <a:cs typeface="Times" pitchFamily="-110" charset="0"/>
              </a:rPr>
              <a:t>2000,</a:t>
            </a:r>
            <a:r>
              <a:rPr lang="en-US">
                <a:latin typeface="Times" pitchFamily="-110" charset="0"/>
                <a:ea typeface="Times" pitchFamily="-110" charset="0"/>
                <a:cs typeface="Times" pitchFamily="-110" charset="0"/>
              </a:rPr>
              <a:t> 37, 655-675.</a:t>
            </a:r>
          </a:p>
          <a:p>
            <a:pPr>
              <a:spcBef>
                <a:spcPct val="0"/>
              </a:spcBef>
            </a:pPr>
            <a:r>
              <a:rPr lang="en-US">
                <a:latin typeface="Times" pitchFamily="-110" charset="0"/>
                <a:ea typeface="Times" pitchFamily="-110" charset="0"/>
                <a:cs typeface="Times" pitchFamily="-110" charset="0"/>
              </a:rPr>
              <a:t>“Teachers need to make the pedagogical purpose of lab work explicit for students. In doing so, it might better help them to make the links between the tasks in such a way as to build a more holistic view of their science learning experiences.”</a:t>
            </a:r>
          </a:p>
          <a:p>
            <a:pPr>
              <a:spcBef>
                <a:spcPct val="0"/>
              </a:spcBef>
            </a:pPr>
            <a:endParaRPr lang="en-US">
              <a:latin typeface="Times" pitchFamily="-110" charset="0"/>
              <a:ea typeface="Times" pitchFamily="-110" charset="0"/>
              <a:cs typeface="Times" pitchFamily="-110" charset="0"/>
            </a:endParaRPr>
          </a:p>
          <a:p>
            <a:pPr>
              <a:spcBef>
                <a:spcPct val="0"/>
              </a:spcBef>
            </a:pPr>
            <a:r>
              <a:rPr lang="en-US">
                <a:latin typeface="Times" pitchFamily="-110" charset="0"/>
                <a:ea typeface="Times" pitchFamily="-110" charset="0"/>
                <a:cs typeface="Times" pitchFamily="-110" charset="0"/>
              </a:rPr>
              <a:t>Explicit connections at the undergraduate level</a:t>
            </a:r>
          </a:p>
          <a:p>
            <a:pPr>
              <a:spcBef>
                <a:spcPct val="0"/>
              </a:spcBef>
            </a:pPr>
            <a:r>
              <a:rPr lang="en-US">
                <a:latin typeface="Arial" pitchFamily="-110" charset="0"/>
              </a:rPr>
              <a:t>Russell, C.B.; Weaver, G.C. International Journal for the Scholarship of Teaching and Learning, </a:t>
            </a:r>
            <a:r>
              <a:rPr lang="en-US" b="1">
                <a:latin typeface="Arial" pitchFamily="-110" charset="0"/>
              </a:rPr>
              <a:t>2008</a:t>
            </a:r>
            <a:r>
              <a:rPr lang="en-US">
                <a:latin typeface="Arial" pitchFamily="-110" charset="0"/>
              </a:rPr>
              <a:t>, 2, 1-14.</a:t>
            </a:r>
          </a:p>
          <a:p>
            <a:pPr>
              <a:spcBef>
                <a:spcPct val="0"/>
              </a:spcBef>
            </a:pPr>
            <a:r>
              <a:rPr lang="en-US">
                <a:latin typeface="Arial" pitchFamily="-110" charset="0"/>
              </a:rPr>
              <a:t>“Student Perceptions of the Purpose and Function of the Laboratory in Science: A Grounded Theory Study”  </a:t>
            </a:r>
          </a:p>
          <a:p>
            <a:pPr>
              <a:spcBef>
                <a:spcPct val="0"/>
              </a:spcBef>
            </a:pPr>
            <a:endParaRPr lang="en-US">
              <a:latin typeface="Arial" pitchFamily="-110" charset="0"/>
            </a:endParaRPr>
          </a:p>
          <a:p>
            <a:pPr>
              <a:spcBef>
                <a:spcPct val="0"/>
              </a:spcBef>
            </a:pPr>
            <a:r>
              <a:rPr lang="en-US">
                <a:latin typeface="Arial" pitchFamily="-110" charset="0"/>
              </a:rPr>
              <a:t>Laboratory aspects:</a:t>
            </a:r>
          </a:p>
          <a:p>
            <a:pPr>
              <a:spcBef>
                <a:spcPct val="0"/>
              </a:spcBef>
            </a:pPr>
            <a:r>
              <a:rPr lang="en-US">
                <a:latin typeface="Arial" pitchFamily="-110" charset="0"/>
              </a:rPr>
              <a:t>Hifstein, A. &amp; Lunetta, V.N. (2004). The laboratory in science education: Foundations for the 21</a:t>
            </a:r>
            <a:r>
              <a:rPr lang="en-US" baseline="30000">
                <a:latin typeface="Arial" pitchFamily="-110" charset="0"/>
              </a:rPr>
              <a:t>st</a:t>
            </a:r>
            <a:r>
              <a:rPr lang="en-US">
                <a:latin typeface="Arial" pitchFamily="-110" charset="0"/>
              </a:rPr>
              <a:t> century. </a:t>
            </a:r>
            <a:r>
              <a:rPr lang="en-US" i="1">
                <a:latin typeface="Arial" pitchFamily="-110" charset="0"/>
              </a:rPr>
              <a:t>Science Education</a:t>
            </a:r>
            <a:r>
              <a:rPr lang="en-US">
                <a:latin typeface="Arial" pitchFamily="-110" charset="0"/>
              </a:rPr>
              <a:t>, 88(1), 28-54</a:t>
            </a:r>
          </a:p>
          <a:p>
            <a:pPr>
              <a:spcBef>
                <a:spcPct val="0"/>
              </a:spcBef>
            </a:pPr>
            <a:endParaRPr lang="en-US">
              <a:latin typeface="Times" pitchFamily="-110" charset="0"/>
              <a:ea typeface="Times" pitchFamily="-110" charset="0"/>
              <a:cs typeface="Times" pitchFamily="-110"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Rectangle 13"/>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F76B671-55A2-D445-956A-20764938CDB9}" type="slidenum">
              <a:rPr lang="en-US">
                <a:latin typeface="Times New Roman" pitchFamily="-110" charset="0"/>
                <a:ea typeface="ＭＳ Ｐゴシック" pitchFamily="-110" charset="-128"/>
                <a:cs typeface="ＭＳ Ｐゴシック" pitchFamily="-110" charset="-128"/>
              </a:rPr>
              <a:pPr fontAlgn="base">
                <a:spcBef>
                  <a:spcPct val="0"/>
                </a:spcBef>
                <a:spcAft>
                  <a:spcPct val="0"/>
                </a:spcAft>
              </a:pPr>
              <a:t>3</a:t>
            </a:fld>
            <a:endParaRPr lang="en-US">
              <a:latin typeface="Times New Roman" pitchFamily="-110" charset="0"/>
              <a:ea typeface="ＭＳ Ｐゴシック" pitchFamily="-110" charset="-128"/>
              <a:cs typeface="ＭＳ Ｐゴシック" pitchFamily="-110" charset="-128"/>
            </a:endParaRPr>
          </a:p>
        </p:txBody>
      </p:sp>
      <p:sp>
        <p:nvSpPr>
          <p:cNvPr id="35843" name="Rectangle 2"/>
          <p:cNvSpPr>
            <a:spLocks noGrp="1" noRot="1" noChangeAspect="1" noChangeArrowheads="1"/>
          </p:cNvSpPr>
          <p:nvPr>
            <p:ph type="sldImg"/>
          </p:nvPr>
        </p:nvSpPr>
        <p:spPr bwMode="auto">
          <a:noFill/>
          <a:ln>
            <a:solidFill>
              <a:srgbClr val="000000"/>
            </a:solidFill>
            <a:miter lim="800000"/>
            <a:headEnd/>
            <a:tailEnd/>
          </a:ln>
        </p:spPr>
      </p:sp>
      <p:sp>
        <p:nvSpPr>
          <p:cNvPr id="3584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a:latin typeface="Times New Roman" pitchFamily="-110"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Slide Image Placeholder 1"/>
          <p:cNvSpPr>
            <a:spLocks noGrp="1" noRot="1" noChangeAspec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600" dirty="0" smtClean="0">
                <a:solidFill>
                  <a:srgbClr val="660066"/>
                </a:solidFill>
                <a:ea typeface="ＭＳ Ｐゴシック" pitchFamily="-110" charset="-128"/>
                <a:cs typeface="ＭＳ Ｐゴシック" pitchFamily="-110" charset="-128"/>
              </a:rPr>
              <a:t>Active learning </a:t>
            </a:r>
            <a:r>
              <a:rPr lang="en-US" sz="1600" dirty="0" err="1" smtClean="0">
                <a:solidFill>
                  <a:srgbClr val="660066"/>
                </a:solidFill>
                <a:ea typeface="ＭＳ Ｐゴシック" pitchFamily="-110" charset="-128"/>
                <a:cs typeface="ＭＳ Ｐゴシック" pitchFamily="-110" charset="-128"/>
              </a:rPr>
              <a:t>vs</a:t>
            </a:r>
            <a:r>
              <a:rPr lang="en-US" sz="1600" dirty="0" smtClean="0">
                <a:solidFill>
                  <a:srgbClr val="660066"/>
                </a:solidFill>
                <a:ea typeface="ＭＳ Ｐゴシック" pitchFamily="-110" charset="-128"/>
                <a:cs typeface="ＭＳ Ｐゴシック" pitchFamily="-110" charset="-128"/>
              </a:rPr>
              <a:t> group work </a:t>
            </a:r>
            <a:r>
              <a:rPr lang="en-US" sz="1600" dirty="0" err="1" smtClean="0">
                <a:solidFill>
                  <a:srgbClr val="660066"/>
                </a:solidFill>
                <a:ea typeface="ＭＳ Ｐゴシック" pitchFamily="-110" charset="-128"/>
                <a:cs typeface="ＭＳ Ｐゴシック" pitchFamily="-110" charset="-128"/>
                <a:sym typeface="Wingdings"/>
              </a:rPr>
              <a:t></a:t>
            </a:r>
            <a:r>
              <a:rPr lang="en-US" sz="1600" dirty="0" smtClean="0">
                <a:solidFill>
                  <a:srgbClr val="660066"/>
                </a:solidFill>
                <a:ea typeface="ＭＳ Ｐゴシック" pitchFamily="-110" charset="-128"/>
                <a:cs typeface="ＭＳ Ｐゴシック" pitchFamily="-110" charset="-128"/>
                <a:sym typeface="Wingdings"/>
              </a:rPr>
              <a:t> individual accountability </a:t>
            </a:r>
            <a:endParaRPr lang="en-US" sz="1600" dirty="0" smtClean="0">
              <a:solidFill>
                <a:srgbClr val="660066"/>
              </a:solidFill>
              <a:ea typeface="ＭＳ Ｐゴシック" pitchFamily="-110" charset="-128"/>
              <a:cs typeface="ＭＳ Ｐゴシック" pitchFamily="-110" charset="-128"/>
            </a:endParaRPr>
          </a:p>
          <a:p>
            <a:r>
              <a:rPr lang="en-US" sz="1600" dirty="0" smtClean="0">
                <a:solidFill>
                  <a:srgbClr val="660066"/>
                </a:solidFill>
                <a:ea typeface="ＭＳ Ｐゴシック" pitchFamily="-110" charset="-128"/>
                <a:cs typeface="ＭＳ Ｐゴシック" pitchFamily="-110" charset="-128"/>
              </a:rPr>
              <a:t>Inquiry-guided</a:t>
            </a:r>
          </a:p>
          <a:p>
            <a:pPr lvl="1"/>
            <a:r>
              <a:rPr lang="en-US" sz="1600" dirty="0" smtClean="0">
                <a:solidFill>
                  <a:srgbClr val="660066"/>
                </a:solidFill>
              </a:rPr>
              <a:t>Answering questions with provoking questions</a:t>
            </a:r>
          </a:p>
          <a:p>
            <a:r>
              <a:rPr lang="en-US" sz="1600" dirty="0" smtClean="0">
                <a:solidFill>
                  <a:srgbClr val="660066"/>
                </a:solidFill>
                <a:ea typeface="ＭＳ Ｐゴシック" pitchFamily="-110" charset="-128"/>
                <a:cs typeface="ＭＳ Ｐゴシック" pitchFamily="-110" charset="-128"/>
              </a:rPr>
              <a:t>Hands-on , minds-on</a:t>
            </a:r>
          </a:p>
          <a:p>
            <a:pPr lvl="1"/>
            <a:r>
              <a:rPr lang="en-US" sz="1600" dirty="0" smtClean="0">
                <a:solidFill>
                  <a:srgbClr val="660066"/>
                </a:solidFill>
              </a:rPr>
              <a:t>Physical materials AND mental thoughts required to find meaning and pursue understanding</a:t>
            </a:r>
          </a:p>
          <a:p>
            <a:pPr>
              <a:spcBef>
                <a:spcPct val="0"/>
              </a:spcBef>
            </a:pPr>
            <a:endParaRPr lang="en-US" dirty="0">
              <a:latin typeface="Times New Roman" pitchFamily="-110" charset="0"/>
            </a:endParaRPr>
          </a:p>
        </p:txBody>
      </p:sp>
      <p:sp>
        <p:nvSpPr>
          <p:cNvPr id="37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8FE6303-96FF-514A-8023-5B2E3DCB6DAE}" type="slidenum">
              <a:rPr lang="en-US">
                <a:latin typeface="Times New Roman" pitchFamily="-110" charset="0"/>
                <a:ea typeface="ＭＳ Ｐゴシック" pitchFamily="-110" charset="-128"/>
                <a:cs typeface="ＭＳ Ｐゴシック" pitchFamily="-110" charset="-128"/>
              </a:rPr>
              <a:pPr fontAlgn="base">
                <a:spcBef>
                  <a:spcPct val="0"/>
                </a:spcBef>
                <a:spcAft>
                  <a:spcPct val="0"/>
                </a:spcAft>
              </a:pPr>
              <a:t>4</a:t>
            </a:fld>
            <a:endParaRPr lang="en-US">
              <a:latin typeface="Times New Roman" pitchFamily="-110" charset="0"/>
              <a:ea typeface="ＭＳ Ｐゴシック" pitchFamily="-110" charset="-128"/>
              <a:cs typeface="ＭＳ Ｐゴシック" pitchFamily="-110"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DEPENDS ON THE DISCIPLINE</a:t>
            </a:r>
          </a:p>
          <a:p>
            <a:r>
              <a:rPr lang="en-US" dirty="0" smtClean="0"/>
              <a:t>English</a:t>
            </a:r>
            <a:r>
              <a:rPr lang="en-US" baseline="0" dirty="0" smtClean="0"/>
              <a:t> composition class </a:t>
            </a:r>
            <a:r>
              <a:rPr lang="en-US" baseline="0" dirty="0" err="1" smtClean="0"/>
              <a:t>vs</a:t>
            </a:r>
            <a:r>
              <a:rPr lang="en-US" baseline="0" dirty="0" smtClean="0"/>
              <a:t> a philosophy course  (writing versus debate skills). </a:t>
            </a:r>
          </a:p>
          <a:p>
            <a:r>
              <a:rPr lang="en-US" baseline="0" dirty="0" smtClean="0"/>
              <a:t>Debate teams  consisting of students that have opposite pre-conceived notions – force students to look at things from a different perspective.</a:t>
            </a:r>
          </a:p>
          <a:p>
            <a:r>
              <a:rPr lang="en-US" baseline="0" dirty="0" smtClean="0"/>
              <a:t>Identify incorrect grammar and write it appropriately.</a:t>
            </a:r>
          </a:p>
          <a:p>
            <a:endParaRPr lang="en-US" baseline="0" dirty="0" smtClean="0"/>
          </a:p>
          <a:p>
            <a:r>
              <a:rPr lang="en-US" baseline="0" dirty="0" smtClean="0"/>
              <a:t>Argumentation – scientific argumentation (validation of the known) is very different from argumentation as studied in logic (forms of arguments)</a:t>
            </a:r>
          </a:p>
          <a:p>
            <a:endParaRPr lang="en-US" baseline="0" dirty="0" smtClean="0"/>
          </a:p>
          <a:p>
            <a:r>
              <a:rPr lang="en-US" baseline="0" dirty="0" smtClean="0"/>
              <a:t>RESOURCES: original	journals	workshops	discussions among peers (ad hoc groups)	conferences	websites</a:t>
            </a:r>
          </a:p>
          <a:p>
            <a:endParaRPr lang="en-US" baseline="0" dirty="0" smtClean="0"/>
          </a:p>
          <a:p>
            <a:r>
              <a:rPr lang="en-US" baseline="0" dirty="0" smtClean="0"/>
              <a:t>REQUISITES: instructors tend to adopt resources without thinking </a:t>
            </a:r>
            <a:r>
              <a:rPr lang="en-US" baseline="0" dirty="0" err="1" smtClean="0"/>
              <a:t>oi</a:t>
            </a:r>
            <a:r>
              <a:rPr lang="en-US" baseline="0" dirty="0" smtClean="0"/>
              <a:t> their </a:t>
            </a:r>
            <a:r>
              <a:rPr lang="en-US" baseline="0" dirty="0" err="1" smtClean="0"/>
              <a:t>prupose</a:t>
            </a:r>
            <a:r>
              <a:rPr lang="en-US" baseline="0" dirty="0" smtClean="0"/>
              <a:t>. For example: demonstrations – just for promoting a sense of awe about science?, for understanding a concept?, for demonstrating a phenomena </a:t>
            </a:r>
            <a:r>
              <a:rPr lang="en-US" baseline="0" dirty="0" err="1" smtClean="0"/>
              <a:t>vs</a:t>
            </a:r>
            <a:r>
              <a:rPr lang="en-US" baseline="0" dirty="0" smtClean="0"/>
              <a:t> discovering an aspect of that phenomena?, </a:t>
            </a:r>
          </a:p>
          <a:p>
            <a:endParaRPr lang="en-US" dirty="0" smtClean="0"/>
          </a:p>
        </p:txBody>
      </p:sp>
      <p:sp>
        <p:nvSpPr>
          <p:cNvPr id="4" name="Slide Number Placeholder 3"/>
          <p:cNvSpPr>
            <a:spLocks noGrp="1"/>
          </p:cNvSpPr>
          <p:nvPr>
            <p:ph type="sldNum" sz="quarter" idx="10"/>
          </p:nvPr>
        </p:nvSpPr>
        <p:spPr/>
        <p:txBody>
          <a:bodyPr/>
          <a:lstStyle/>
          <a:p>
            <a:fld id="{9800AC5E-9459-0E44-9D1A-DF99941DAB34}"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42" name="Rectangle 13"/>
          <p:cNvSpPr>
            <a:spLocks noGrp="1" noChangeArrowheads="1"/>
          </p:cNvSpPr>
          <p:nvPr>
            <p:ph type="sldNum" sz="quarter" idx="5"/>
          </p:nvPr>
        </p:nvSpPr>
        <p:spPr>
          <a:noFill/>
        </p:spPr>
        <p:txBody>
          <a:bodyPr/>
          <a:lstStyle/>
          <a:p>
            <a:fld id="{7355AFE2-9612-874E-867F-935E90D84A16}" type="slidenum">
              <a:rPr lang="en-US">
                <a:latin typeface="Times New Roman" pitchFamily="-110" charset="0"/>
              </a:rPr>
              <a:pPr/>
              <a:t>7</a:t>
            </a:fld>
            <a:endParaRPr lang="en-US">
              <a:latin typeface="Times New Roman" pitchFamily="-110" charset="0"/>
            </a:endParaRPr>
          </a:p>
        </p:txBody>
      </p:sp>
      <p:sp>
        <p:nvSpPr>
          <p:cNvPr id="61443" name="Rectangle 2"/>
          <p:cNvSpPr>
            <a:spLocks noGrp="1" noRot="1" noChangeAspect="1" noChangeArrowheads="1"/>
          </p:cNvSpPr>
          <p:nvPr>
            <p:ph type="sldImg"/>
          </p:nvPr>
        </p:nvSpPr>
        <p:spPr>
          <a:solidFill>
            <a:srgbClr val="FFFFFF"/>
          </a:solidFill>
          <a:ln/>
        </p:spPr>
      </p:sp>
      <p:sp>
        <p:nvSpPr>
          <p:cNvPr id="61444" name="Rectangle 3"/>
          <p:cNvSpPr>
            <a:spLocks noGrp="1" noChangeArrowheads="1"/>
          </p:cNvSpPr>
          <p:nvPr>
            <p:ph type="body" idx="1"/>
          </p:nvPr>
        </p:nvSpPr>
        <p:spPr>
          <a:solidFill>
            <a:srgbClr val="FFFFFF"/>
          </a:solidFill>
          <a:ln>
            <a:solidFill>
              <a:srgbClr val="000000"/>
            </a:solidFill>
          </a:ln>
        </p:spPr>
        <p:txBody>
          <a:bodyPr/>
          <a:lstStyle/>
          <a:p>
            <a:endParaRPr lang="es-ES_tradnl">
              <a:latin typeface="Times New Roman" pitchFamily="-110" charset="0"/>
              <a:ea typeface="ＭＳ Ｐゴシック" pitchFamily="-110" charset="-128"/>
              <a:cs typeface="ＭＳ Ｐゴシック" pitchFamily="-110"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Slide Image Placeholder 1"/>
          <p:cNvSpPr>
            <a:spLocks noGrp="1" noRot="1" noChangeAspect="1"/>
          </p:cNvSpPr>
          <p:nvPr>
            <p:ph type="sldImg"/>
          </p:nvPr>
        </p:nvSpPr>
        <p:spPr>
          <a:ln/>
        </p:spPr>
      </p:sp>
      <p:sp>
        <p:nvSpPr>
          <p:cNvPr id="57347" name="Notes Placeholder 2"/>
          <p:cNvSpPr>
            <a:spLocks noGrp="1"/>
          </p:cNvSpPr>
          <p:nvPr>
            <p:ph type="body" idx="1"/>
          </p:nvPr>
        </p:nvSpPr>
        <p:spPr>
          <a:noFill/>
          <a:ln w="9525"/>
        </p:spPr>
        <p:txBody>
          <a:bodyPr/>
          <a:lstStyle/>
          <a:p>
            <a:r>
              <a:rPr lang="en-US" smtClean="0">
                <a:latin typeface="Times New Roman" pitchFamily="-110" charset="0"/>
                <a:ea typeface="ＭＳ Ｐゴシック" pitchFamily="-110" charset="-128"/>
                <a:cs typeface="ＭＳ Ｐゴシック" pitchFamily="-110" charset="-128"/>
              </a:rPr>
              <a:t>Carl Weiman’s commentary - Impact is large and consistent across a) different STEM disciplines, b) course levels, and c) experimental methodologies. Measured on failure rate in courses and performance on tests.</a:t>
            </a:r>
          </a:p>
          <a:p>
            <a:r>
              <a:rPr lang="en-US" smtClean="0">
                <a:latin typeface="Times New Roman" pitchFamily="-110" charset="0"/>
                <a:ea typeface="ＭＳ Ｐゴシック" pitchFamily="-110" charset="-128"/>
                <a:cs typeface="ＭＳ Ｐゴシック" pitchFamily="-110" charset="-128"/>
              </a:rPr>
              <a:t>Comparative results between lecture and active learning were the same for one instructor using the two different methods or independent instructors using different methods. Thus, there was no indication that the relative effectiveness of the different teaching methods is instructor dependent. </a:t>
            </a:r>
          </a:p>
          <a:p>
            <a:r>
              <a:rPr lang="en-US" smtClean="0">
                <a:latin typeface="Times New Roman" pitchFamily="-110" charset="0"/>
                <a:ea typeface="ＭＳ Ｐゴシック" pitchFamily="-110" charset="-128"/>
                <a:cs typeface="ＭＳ Ｐゴシック" pitchFamily="-110" charset="-128"/>
              </a:rPr>
              <a:t>research should compare different active learning methods, because there is such overwhelming evidence that the lecture is substantially less effective</a:t>
            </a:r>
          </a:p>
        </p:txBody>
      </p:sp>
      <p:sp>
        <p:nvSpPr>
          <p:cNvPr id="57348" name="Slide Number Placeholder 3"/>
          <p:cNvSpPr>
            <a:spLocks noGrp="1"/>
          </p:cNvSpPr>
          <p:nvPr>
            <p:ph type="sldNum" sz="quarter" idx="5"/>
          </p:nvPr>
        </p:nvSpPr>
        <p:spPr>
          <a:noFill/>
        </p:spPr>
        <p:txBody>
          <a:bodyPr/>
          <a:lstStyle/>
          <a:p>
            <a:fld id="{8CF874A7-56E4-314E-8893-0AF4EAA5981C}" type="slidenum">
              <a:rPr lang="en-US" smtClean="0">
                <a:latin typeface="Times New Roman" pitchFamily="-110" charset="0"/>
              </a:rPr>
              <a:pPr/>
              <a:t>8</a:t>
            </a:fld>
            <a:endParaRPr lang="en-US" smtClean="0">
              <a:latin typeface="Times New Roman" pitchFamily="-110"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Slide Image Placeholder 1"/>
          <p:cNvSpPr>
            <a:spLocks noGrp="1" noRot="1" noChangeAspect="1"/>
          </p:cNvSpPr>
          <p:nvPr>
            <p:ph type="sldImg"/>
          </p:nvPr>
        </p:nvSpPr>
        <p:spPr>
          <a:ln/>
        </p:spPr>
      </p:sp>
      <p:sp>
        <p:nvSpPr>
          <p:cNvPr id="30723" name="Notes Placeholder 2"/>
          <p:cNvSpPr>
            <a:spLocks noGrp="1"/>
          </p:cNvSpPr>
          <p:nvPr>
            <p:ph type="body" idx="1"/>
          </p:nvPr>
        </p:nvSpPr>
        <p:spPr>
          <a:noFill/>
          <a:ln/>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latin typeface="Times New Roman" pitchFamily="-110" charset="0"/>
                <a:ea typeface="ＭＳ Ｐゴシック" pitchFamily="-110" charset="-128"/>
                <a:cs typeface="ＭＳ Ｐゴシック" pitchFamily="-110" charset="-128"/>
              </a:rPr>
              <a:t>--Student-centered approach = Shift from teacher as the provider of information to facilitator of learning</a:t>
            </a:r>
          </a:p>
          <a:p>
            <a:endParaRPr lang="en-US" dirty="0" smtClean="0">
              <a:ea typeface="Arial" pitchFamily="-110" charset="0"/>
              <a:cs typeface="Arial" pitchFamily="-110" charset="0"/>
            </a:endParaRPr>
          </a:p>
          <a:p>
            <a:endParaRPr lang="en-US" dirty="0" smtClean="0">
              <a:ea typeface="Arial" pitchFamily="-110" charset="0"/>
              <a:cs typeface="Arial" pitchFamily="-110" charset="0"/>
            </a:endParaRPr>
          </a:p>
          <a:p>
            <a:r>
              <a:rPr lang="en-US" dirty="0" smtClean="0">
                <a:ea typeface="Arial" pitchFamily="-110" charset="0"/>
                <a:cs typeface="Arial" pitchFamily="-110" charset="0"/>
              </a:rPr>
              <a:t>– provides opportunities to learn independently and from one another and coaches them in the skills</a:t>
            </a:r>
          </a:p>
          <a:p>
            <a:r>
              <a:rPr lang="en-US" dirty="0" smtClean="0">
                <a:ea typeface="Arial" pitchFamily="-110" charset="0"/>
                <a:cs typeface="Arial" pitchFamily="-110" charset="0"/>
              </a:rPr>
              <a:t>– Increase active involvement of students in class</a:t>
            </a:r>
            <a:endParaRPr lang="en-US" dirty="0" smtClean="0"/>
          </a:p>
        </p:txBody>
      </p:sp>
      <p:sp>
        <p:nvSpPr>
          <p:cNvPr id="30724" name="Slide Number Placeholder 3"/>
          <p:cNvSpPr>
            <a:spLocks noGrp="1"/>
          </p:cNvSpPr>
          <p:nvPr>
            <p:ph type="sldNum" sz="quarter" idx="5"/>
          </p:nvPr>
        </p:nvSpPr>
        <p:spPr>
          <a:noFill/>
        </p:spPr>
        <p:txBody>
          <a:bodyPr/>
          <a:lstStyle/>
          <a:p>
            <a:fld id="{828AB09D-DB41-B247-96B1-88F7365D0B3E}" type="slidenum">
              <a:rPr lang="en-US" smtClean="0">
                <a:latin typeface="Arial" pitchFamily="-110" charset="0"/>
                <a:ea typeface="ＭＳ Ｐゴシック" pitchFamily="-110" charset="-128"/>
                <a:cs typeface="ＭＳ Ｐゴシック" pitchFamily="-110" charset="-128"/>
              </a:rPr>
              <a:pPr/>
              <a:t>9</a:t>
            </a:fld>
            <a:endParaRPr lang="en-US" smtClean="0">
              <a:latin typeface="Arial" pitchFamily="-110" charset="0"/>
              <a:ea typeface="ＭＳ Ｐゴシック" pitchFamily="-110" charset="-128"/>
              <a:cs typeface="ＭＳ Ｐゴシック" pitchFamily="-110"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7EA3EA64-A974-5240-9BC8-FF3DC4B4C7C4}" type="datetimeFigureOut">
              <a:rPr lang="en-US" smtClean="0"/>
              <a:pPr/>
              <a:t>8/15/16</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6FABB3BE-7420-7C4C-8D3C-45AE343C70B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A3EA64-A974-5240-9BC8-FF3DC4B4C7C4}" type="datetimeFigureOut">
              <a:rPr lang="en-US" smtClean="0"/>
              <a:pPr/>
              <a:t>8/15/16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ABB3BE-7420-7C4C-8D3C-45AE343C70B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A3EA64-A974-5240-9BC8-FF3DC4B4C7C4}" type="datetimeFigureOut">
              <a:rPr lang="en-US" smtClean="0"/>
              <a:pPr/>
              <a:t>8/15/16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ABB3BE-7420-7C4C-8D3C-45AE343C70B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A3EA64-A974-5240-9BC8-FF3DC4B4C7C4}" type="datetimeFigureOut">
              <a:rPr lang="en-US" smtClean="0"/>
              <a:pPr/>
              <a:t>8/15/16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ABB3BE-7420-7C4C-8D3C-45AE343C70B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EA3EA64-A974-5240-9BC8-FF3DC4B4C7C4}" type="datetimeFigureOut">
              <a:rPr lang="en-US" smtClean="0"/>
              <a:pPr/>
              <a:t>8/15/16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ABB3BE-7420-7C4C-8D3C-45AE343C70B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EA3EA64-A974-5240-9BC8-FF3DC4B4C7C4}" type="datetimeFigureOut">
              <a:rPr lang="en-US" smtClean="0"/>
              <a:pPr/>
              <a:t>8/15/16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ABB3BE-7420-7C4C-8D3C-45AE343C70B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EA3EA64-A974-5240-9BC8-FF3DC4B4C7C4}" type="datetimeFigureOut">
              <a:rPr lang="en-US" smtClean="0"/>
              <a:pPr/>
              <a:t>8/15/16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ABB3BE-7420-7C4C-8D3C-45AE343C70B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EA3EA64-A974-5240-9BC8-FF3DC4B4C7C4}" type="datetimeFigureOut">
              <a:rPr lang="en-US" smtClean="0"/>
              <a:pPr/>
              <a:t>8/15/16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ABB3BE-7420-7C4C-8D3C-45AE343C70B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7EA3EA64-A974-5240-9BC8-FF3DC4B4C7C4}" type="datetimeFigureOut">
              <a:rPr lang="en-US" smtClean="0"/>
              <a:pPr/>
              <a:t>8/15/16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ABB3BE-7420-7C4C-8D3C-45AE343C70B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EA3EA64-A974-5240-9BC8-FF3DC4B4C7C4}" type="datetimeFigureOut">
              <a:rPr lang="en-US" smtClean="0"/>
              <a:pPr/>
              <a:t>8/15/16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ABB3BE-7420-7C4C-8D3C-45AE343C70B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EA3EA64-A974-5240-9BC8-FF3DC4B4C7C4}" type="datetimeFigureOut">
              <a:rPr lang="en-US" smtClean="0"/>
              <a:pPr/>
              <a:t>8/15/16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ABB3BE-7420-7C4C-8D3C-45AE343C70B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eaLnBrk="1" latinLnBrk="0" hangingPunct="1"/>
            <a:r>
              <a:rPr kumimoji="0" lang="en-US" smtClean="0"/>
              <a:t>Click icon to add picture</a:t>
            </a:r>
            <a:endParaRPr kumimoji="0" lang="en-US" dirty="0"/>
          </a:p>
        </p:txBody>
      </p:sp>
      <p:sp>
        <p:nvSpPr>
          <p:cNvPr id="9" name="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lstStyle>
          <a:p>
            <a:fld id="{7EA3EA64-A974-5240-9BC8-FF3DC4B4C7C4}" type="datetimeFigureOut">
              <a:rPr lang="en-US" smtClean="0"/>
              <a:pPr/>
              <a:t>8/15/16</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lstStyle>
          <a:p>
            <a:fld id="{6FABB3BE-7420-7C4C-8D3C-45AE343C70B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7394" y="704739"/>
            <a:ext cx="7406640" cy="2146012"/>
          </a:xfrm>
        </p:spPr>
        <p:txBody>
          <a:bodyPr>
            <a:normAutofit/>
          </a:bodyPr>
          <a:lstStyle/>
          <a:p>
            <a:pPr algn="ctr"/>
            <a:r>
              <a:rPr lang="en-US" dirty="0" smtClean="0">
                <a:solidFill>
                  <a:srgbClr val="B70202"/>
                </a:solidFill>
              </a:rPr>
              <a:t>Development, implementation, and assessment </a:t>
            </a:r>
            <a:br>
              <a:rPr lang="en-US" dirty="0" smtClean="0">
                <a:solidFill>
                  <a:srgbClr val="B70202"/>
                </a:solidFill>
              </a:rPr>
            </a:br>
            <a:r>
              <a:rPr lang="en-US" dirty="0" smtClean="0">
                <a:solidFill>
                  <a:srgbClr val="B70202"/>
                </a:solidFill>
              </a:rPr>
              <a:t>of activity-based instruction</a:t>
            </a:r>
            <a:endParaRPr lang="en-US" dirty="0">
              <a:solidFill>
                <a:srgbClr val="B70202"/>
              </a:solidFill>
            </a:endParaRPr>
          </a:p>
        </p:txBody>
      </p:sp>
      <p:sp>
        <p:nvSpPr>
          <p:cNvPr id="3" name="Subtitle 2"/>
          <p:cNvSpPr>
            <a:spLocks noGrp="1"/>
          </p:cNvSpPr>
          <p:nvPr>
            <p:ph type="subTitle" idx="1"/>
          </p:nvPr>
        </p:nvSpPr>
        <p:spPr>
          <a:xfrm>
            <a:off x="1737360" y="3407943"/>
            <a:ext cx="7406640" cy="1114385"/>
          </a:xfrm>
        </p:spPr>
        <p:txBody>
          <a:bodyPr>
            <a:normAutofit/>
          </a:bodyPr>
          <a:lstStyle/>
          <a:p>
            <a:r>
              <a:rPr lang="en-US" b="1" dirty="0" smtClean="0"/>
              <a:t>SCALE-UP</a:t>
            </a:r>
            <a:r>
              <a:rPr lang="en-US" dirty="0" smtClean="0"/>
              <a:t>: </a:t>
            </a:r>
            <a:r>
              <a:rPr lang="en-US" b="1" dirty="0" smtClean="0"/>
              <a:t>S</a:t>
            </a:r>
            <a:r>
              <a:rPr lang="en-US" dirty="0" smtClean="0"/>
              <a:t>tudent-</a:t>
            </a:r>
            <a:r>
              <a:rPr lang="en-US" b="1" dirty="0" smtClean="0"/>
              <a:t>C</a:t>
            </a:r>
            <a:r>
              <a:rPr lang="en-US" dirty="0" smtClean="0"/>
              <a:t>entered </a:t>
            </a:r>
            <a:r>
              <a:rPr lang="en-US" b="1" dirty="0" smtClean="0"/>
              <a:t>A</a:t>
            </a:r>
            <a:r>
              <a:rPr lang="en-US" dirty="0" smtClean="0"/>
              <a:t>ctive </a:t>
            </a:r>
            <a:r>
              <a:rPr lang="en-US" b="1" dirty="0" smtClean="0"/>
              <a:t>L</a:t>
            </a:r>
            <a:r>
              <a:rPr lang="en-US" dirty="0" smtClean="0"/>
              <a:t>earning </a:t>
            </a:r>
            <a:r>
              <a:rPr lang="en-US" b="1" dirty="0" smtClean="0"/>
              <a:t>E</a:t>
            </a:r>
            <a:r>
              <a:rPr lang="en-US" dirty="0" smtClean="0"/>
              <a:t>nvironment with </a:t>
            </a:r>
            <a:r>
              <a:rPr lang="en-US" b="1" dirty="0" smtClean="0"/>
              <a:t>U</a:t>
            </a:r>
            <a:r>
              <a:rPr lang="en-US" dirty="0" smtClean="0"/>
              <a:t>pside-down </a:t>
            </a:r>
            <a:r>
              <a:rPr lang="en-US" b="1" dirty="0" smtClean="0"/>
              <a:t>P</a:t>
            </a:r>
            <a:r>
              <a:rPr lang="en-US" dirty="0" smtClean="0"/>
              <a:t>edagogies</a:t>
            </a:r>
            <a:endParaRPr lang="en-US" dirty="0"/>
          </a:p>
        </p:txBody>
      </p:sp>
      <p:sp>
        <p:nvSpPr>
          <p:cNvPr id="9" name="TextBox 8"/>
          <p:cNvSpPr txBox="1"/>
          <p:nvPr/>
        </p:nvSpPr>
        <p:spPr>
          <a:xfrm>
            <a:off x="3447020" y="5393826"/>
            <a:ext cx="3011106" cy="830997"/>
          </a:xfrm>
          <a:prstGeom prst="rect">
            <a:avLst/>
          </a:prstGeom>
          <a:noFill/>
        </p:spPr>
        <p:txBody>
          <a:bodyPr wrap="none" rtlCol="0">
            <a:spAutoFit/>
          </a:bodyPr>
          <a:lstStyle/>
          <a:p>
            <a:r>
              <a:rPr lang="en-US" sz="2400" b="1" i="1" dirty="0" smtClean="0">
                <a:solidFill>
                  <a:srgbClr val="B70202"/>
                </a:solidFill>
                <a:latin typeface="Handwriting - Dakota"/>
                <a:cs typeface="Handwriting - Dakota"/>
              </a:rPr>
              <a:t>Maria Oliver-Hoyo</a:t>
            </a:r>
          </a:p>
          <a:p>
            <a:r>
              <a:rPr lang="en-US" sz="2400" b="1" i="1" dirty="0" smtClean="0">
                <a:solidFill>
                  <a:srgbClr val="B70202"/>
                </a:solidFill>
                <a:latin typeface="Handwriting - Dakota"/>
                <a:cs typeface="Handwriting - Dakota"/>
              </a:rPr>
              <a:t>August 17, 2016</a:t>
            </a:r>
            <a:endParaRPr lang="en-US" sz="2400" b="1" i="1" dirty="0">
              <a:solidFill>
                <a:srgbClr val="B70202"/>
              </a:solidFill>
              <a:latin typeface="Handwriting - Dakota"/>
              <a:cs typeface="Handwriting - Dakota"/>
            </a:endParaRPr>
          </a:p>
        </p:txBody>
      </p:sp>
      <p:pic>
        <p:nvPicPr>
          <p:cNvPr id="10" name="Picture 9"/>
          <p:cNvPicPr>
            <a:picLocks noChangeAspect="1"/>
          </p:cNvPicPr>
          <p:nvPr/>
        </p:nvPicPr>
        <p:blipFill>
          <a:blip r:embed="rId2"/>
          <a:stretch>
            <a:fillRect/>
          </a:stretch>
        </p:blipFill>
        <p:spPr>
          <a:xfrm>
            <a:off x="1029489" y="4974145"/>
            <a:ext cx="2067646" cy="1883855"/>
          </a:xfrm>
          <a:prstGeom prst="rect">
            <a:avLst/>
          </a:prstGeom>
        </p:spPr>
      </p:pic>
      <p:pic>
        <p:nvPicPr>
          <p:cNvPr id="11" name="Picture 9"/>
          <p:cNvPicPr>
            <a:picLocks noChangeAspect="1" noChangeArrowheads="1"/>
          </p:cNvPicPr>
          <p:nvPr/>
        </p:nvPicPr>
        <p:blipFill>
          <a:blip r:embed="rId3"/>
          <a:srcRect/>
          <a:stretch>
            <a:fillRect/>
          </a:stretch>
        </p:blipFill>
        <p:spPr bwMode="auto">
          <a:xfrm>
            <a:off x="6335679" y="5286375"/>
            <a:ext cx="2886075" cy="1571625"/>
          </a:xfrm>
          <a:prstGeom prst="rect">
            <a:avLst/>
          </a:prstGeom>
          <a:noFill/>
          <a:ln w="9525">
            <a:noFill/>
            <a:miter lim="800000"/>
            <a:headEnd/>
            <a:tailEnd/>
          </a:ln>
        </p:spPr>
      </p:pic>
      <p:pic>
        <p:nvPicPr>
          <p:cNvPr id="12" name="Picture 11"/>
          <p:cNvPicPr>
            <a:picLocks noChangeAspect="1" noChangeArrowheads="1"/>
          </p:cNvPicPr>
          <p:nvPr/>
        </p:nvPicPr>
        <p:blipFill>
          <a:blip r:embed="rId4"/>
          <a:srcRect/>
          <a:stretch>
            <a:fillRect/>
          </a:stretch>
        </p:blipFill>
        <p:spPr bwMode="auto">
          <a:xfrm>
            <a:off x="6909034" y="5089026"/>
            <a:ext cx="1905000" cy="304800"/>
          </a:xfrm>
          <a:prstGeom prst="rect">
            <a:avLst/>
          </a:prstGeom>
          <a:noFill/>
          <a:ln w="9525">
            <a:noFill/>
            <a:miter lim="800000"/>
            <a:headEnd/>
            <a:tailEnd/>
          </a:ln>
        </p:spPr>
      </p:pic>
      <p:sp>
        <p:nvSpPr>
          <p:cNvPr id="8" name="TextBox 7"/>
          <p:cNvSpPr txBox="1"/>
          <p:nvPr/>
        </p:nvSpPr>
        <p:spPr>
          <a:xfrm>
            <a:off x="2620819" y="219425"/>
            <a:ext cx="4826111" cy="369332"/>
          </a:xfrm>
          <a:prstGeom prst="rect">
            <a:avLst/>
          </a:prstGeom>
          <a:noFill/>
        </p:spPr>
        <p:txBody>
          <a:bodyPr wrap="none" rtlCol="0">
            <a:spAutoFit/>
          </a:bodyPr>
          <a:lstStyle/>
          <a:p>
            <a:r>
              <a:rPr lang="en-US" dirty="0" smtClean="0"/>
              <a:t>HIGHLIGHTS FROM PLENARY PRESENTATION</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a:xfrm>
            <a:off x="2473325" y="0"/>
            <a:ext cx="5791200" cy="1143000"/>
          </a:xfrm>
        </p:spPr>
        <p:txBody>
          <a:bodyPr/>
          <a:lstStyle/>
          <a:p>
            <a:pPr fontAlgn="auto">
              <a:spcAft>
                <a:spcPts val="0"/>
              </a:spcAft>
              <a:defRPr/>
            </a:pPr>
            <a:r>
              <a:rPr lang="en-US" sz="4000" dirty="0">
                <a:solidFill>
                  <a:srgbClr val="B70202"/>
                </a:solidFill>
                <a:latin typeface="Arial Black"/>
                <a:ea typeface="ＭＳ Ｐゴシック" charset="-128"/>
                <a:cs typeface="Arial Black"/>
              </a:rPr>
              <a:t>Reasons for Change</a:t>
            </a:r>
            <a:endParaRPr lang="en-US" dirty="0">
              <a:solidFill>
                <a:srgbClr val="B70202"/>
              </a:solidFill>
              <a:latin typeface="Arial Black"/>
              <a:ea typeface="ＭＳ Ｐゴシック" charset="-128"/>
              <a:cs typeface="Arial Black"/>
            </a:endParaRPr>
          </a:p>
        </p:txBody>
      </p:sp>
      <p:sp>
        <p:nvSpPr>
          <p:cNvPr id="28675" name="Rectangle 3"/>
          <p:cNvSpPr>
            <a:spLocks noGrp="1" noChangeArrowheads="1"/>
          </p:cNvSpPr>
          <p:nvPr>
            <p:ph type="subTitle" idx="1"/>
          </p:nvPr>
        </p:nvSpPr>
        <p:spPr>
          <a:xfrm>
            <a:off x="228600" y="1503363"/>
            <a:ext cx="9220200" cy="5181600"/>
          </a:xfrm>
        </p:spPr>
        <p:txBody>
          <a:bodyPr>
            <a:normAutofit/>
          </a:bodyPr>
          <a:lstStyle/>
          <a:p>
            <a:pPr fontAlgn="auto">
              <a:lnSpc>
                <a:spcPct val="90000"/>
              </a:lnSpc>
              <a:spcAft>
                <a:spcPts val="0"/>
              </a:spcAft>
              <a:buFont typeface="Wingdings" charset="2"/>
              <a:buNone/>
              <a:defRPr/>
            </a:pPr>
            <a:r>
              <a:rPr lang="en-US" sz="3600" dirty="0" smtClean="0">
                <a:latin typeface="Arial" charset="0"/>
                <a:ea typeface="ＭＳ Ｐゴシック" charset="-128"/>
                <a:cs typeface="ＭＳ Ｐゴシック" charset="-128"/>
              </a:rPr>
              <a:t>					Lab</a:t>
            </a:r>
            <a:endParaRPr lang="en-US" sz="3600" dirty="0">
              <a:latin typeface="Arial" charset="0"/>
              <a:ea typeface="ＭＳ Ｐゴシック" charset="-128"/>
              <a:cs typeface="ＭＳ Ｐゴシック" charset="-128"/>
            </a:endParaRPr>
          </a:p>
          <a:p>
            <a:pPr lvl="1" fontAlgn="auto">
              <a:lnSpc>
                <a:spcPct val="90000"/>
              </a:lnSpc>
              <a:spcAft>
                <a:spcPts val="0"/>
              </a:spcAft>
              <a:buFontTx/>
              <a:buNone/>
              <a:defRPr/>
            </a:pPr>
            <a:r>
              <a:rPr lang="en-US" sz="2400" dirty="0">
                <a:latin typeface="Arial" charset="0"/>
                <a:ea typeface="+mn-ea"/>
              </a:rPr>
              <a:t>Different teaching </a:t>
            </a:r>
            <a:r>
              <a:rPr lang="en-US" sz="2400" dirty="0" smtClean="0">
                <a:latin typeface="Arial" charset="0"/>
                <a:ea typeface="+mn-ea"/>
              </a:rPr>
              <a:t>styles</a:t>
            </a:r>
          </a:p>
          <a:p>
            <a:pPr lvl="1" fontAlgn="auto">
              <a:lnSpc>
                <a:spcPct val="90000"/>
              </a:lnSpc>
              <a:spcAft>
                <a:spcPts val="0"/>
              </a:spcAft>
              <a:buFontTx/>
              <a:buNone/>
              <a:defRPr/>
            </a:pPr>
            <a:r>
              <a:rPr lang="en-US" sz="2400" dirty="0">
                <a:latin typeface="Arial" charset="0"/>
                <a:ea typeface="+mn-ea"/>
              </a:rPr>
              <a:t>Little measurable affect on </a:t>
            </a:r>
            <a:r>
              <a:rPr lang="en-US" sz="2400" dirty="0" smtClean="0">
                <a:latin typeface="Arial" charset="0"/>
                <a:ea typeface="+mn-ea"/>
              </a:rPr>
              <a:t>achievement</a:t>
            </a:r>
            <a:endParaRPr lang="en-US" sz="2400" baseline="30000" dirty="0" smtClean="0">
              <a:latin typeface="Arial" charset="0"/>
              <a:ea typeface="+mn-ea"/>
            </a:endParaRPr>
          </a:p>
          <a:p>
            <a:pPr lvl="1" fontAlgn="auto">
              <a:lnSpc>
                <a:spcPct val="90000"/>
              </a:lnSpc>
              <a:spcAft>
                <a:spcPts val="0"/>
              </a:spcAft>
              <a:buFontTx/>
              <a:buNone/>
              <a:defRPr/>
            </a:pPr>
            <a:r>
              <a:rPr lang="en-US" sz="2400" b="1" dirty="0">
                <a:solidFill>
                  <a:srgbClr val="A20000"/>
                </a:solidFill>
                <a:latin typeface="Arial" charset="0"/>
                <a:ea typeface="+mn-ea"/>
              </a:rPr>
              <a:t>Disconnect between lab and lecture </a:t>
            </a:r>
            <a:r>
              <a:rPr lang="en-US" sz="2400" b="1" dirty="0" smtClean="0">
                <a:solidFill>
                  <a:srgbClr val="A20000"/>
                </a:solidFill>
                <a:latin typeface="Arial" charset="0"/>
                <a:ea typeface="+mn-ea"/>
              </a:rPr>
              <a:t>material</a:t>
            </a:r>
            <a:r>
              <a:rPr lang="en-US" sz="2400" baseline="30000" dirty="0" smtClean="0">
                <a:solidFill>
                  <a:srgbClr val="A20000"/>
                </a:solidFill>
                <a:latin typeface="Arial" charset="0"/>
                <a:ea typeface="+mn-ea"/>
              </a:rPr>
              <a:t>1,2,3</a:t>
            </a:r>
          </a:p>
          <a:p>
            <a:pPr lvl="1" fontAlgn="auto">
              <a:lnSpc>
                <a:spcPct val="90000"/>
              </a:lnSpc>
              <a:spcAft>
                <a:spcPts val="0"/>
              </a:spcAft>
              <a:buFontTx/>
              <a:buNone/>
              <a:defRPr/>
            </a:pPr>
            <a:r>
              <a:rPr lang="en-US" sz="2400" dirty="0">
                <a:latin typeface="Arial" charset="0"/>
                <a:ea typeface="+mn-ea"/>
              </a:rPr>
              <a:t>Influences student attitudes consistently in a positive </a:t>
            </a:r>
            <a:r>
              <a:rPr lang="en-US" sz="2400" dirty="0" smtClean="0">
                <a:latin typeface="Arial" charset="0"/>
                <a:ea typeface="+mn-ea"/>
              </a:rPr>
              <a:t>way</a:t>
            </a:r>
            <a:endParaRPr lang="en-US" sz="3200" dirty="0" smtClean="0">
              <a:latin typeface="Arial" charset="0"/>
              <a:ea typeface="+mn-ea"/>
            </a:endParaRPr>
          </a:p>
          <a:p>
            <a:pPr fontAlgn="auto">
              <a:lnSpc>
                <a:spcPct val="90000"/>
              </a:lnSpc>
              <a:spcAft>
                <a:spcPts val="0"/>
              </a:spcAft>
              <a:buFont typeface="Wingdings" charset="2"/>
              <a:buNone/>
              <a:defRPr/>
            </a:pPr>
            <a:endParaRPr lang="en-US" sz="2800" dirty="0">
              <a:latin typeface="Arial" charset="0"/>
              <a:ea typeface="ＭＳ Ｐゴシック" charset="-128"/>
              <a:cs typeface="ＭＳ Ｐゴシック" charset="-128"/>
            </a:endParaRPr>
          </a:p>
          <a:p>
            <a:pPr fontAlgn="auto">
              <a:lnSpc>
                <a:spcPct val="90000"/>
              </a:lnSpc>
              <a:spcAft>
                <a:spcPts val="0"/>
              </a:spcAft>
              <a:buFont typeface="Wingdings" charset="2"/>
              <a:buNone/>
              <a:defRPr/>
            </a:pPr>
            <a:r>
              <a:rPr lang="en-US" sz="2800" dirty="0" smtClean="0">
                <a:latin typeface="Arial" charset="0"/>
                <a:ea typeface="ＭＳ Ｐゴシック" charset="-128"/>
                <a:cs typeface="ＭＳ Ｐゴシック" charset="-128"/>
              </a:rPr>
              <a:t>					</a:t>
            </a:r>
            <a:r>
              <a:rPr lang="en-US" sz="3600" dirty="0" smtClean="0">
                <a:latin typeface="Arial" charset="0"/>
                <a:ea typeface="ＭＳ Ｐゴシック" charset="-128"/>
                <a:cs typeface="ＭＳ Ｐゴシック" charset="-128"/>
              </a:rPr>
              <a:t>Lecture</a:t>
            </a:r>
            <a:endParaRPr lang="en-US" sz="3600" dirty="0">
              <a:latin typeface="Arial" charset="0"/>
              <a:ea typeface="ＭＳ Ｐゴシック" charset="-128"/>
              <a:cs typeface="ＭＳ Ｐゴシック" charset="-128"/>
            </a:endParaRPr>
          </a:p>
          <a:p>
            <a:pPr lvl="1" fontAlgn="auto">
              <a:lnSpc>
                <a:spcPct val="90000"/>
              </a:lnSpc>
              <a:spcAft>
                <a:spcPts val="0"/>
              </a:spcAft>
              <a:buFontTx/>
              <a:buNone/>
              <a:defRPr/>
            </a:pPr>
            <a:r>
              <a:rPr lang="en-US" sz="2400" b="1" dirty="0">
                <a:solidFill>
                  <a:srgbClr val="B70202"/>
                </a:solidFill>
                <a:latin typeface="Arial" charset="0"/>
                <a:ea typeface="+mn-ea"/>
              </a:rPr>
              <a:t>Students lose interest after 20 </a:t>
            </a:r>
            <a:r>
              <a:rPr lang="en-US" sz="2400" b="1" dirty="0" smtClean="0">
                <a:solidFill>
                  <a:srgbClr val="B70202"/>
                </a:solidFill>
                <a:latin typeface="Arial" charset="0"/>
                <a:ea typeface="+mn-ea"/>
              </a:rPr>
              <a:t>minutes</a:t>
            </a:r>
            <a:endParaRPr lang="en-US" sz="2400" dirty="0" smtClean="0">
              <a:solidFill>
                <a:srgbClr val="B70202"/>
              </a:solidFill>
              <a:latin typeface="Arial" charset="0"/>
              <a:ea typeface="+mn-ea"/>
            </a:endParaRPr>
          </a:p>
          <a:p>
            <a:pPr lvl="1" fontAlgn="auto">
              <a:lnSpc>
                <a:spcPct val="90000"/>
              </a:lnSpc>
              <a:spcAft>
                <a:spcPts val="0"/>
              </a:spcAft>
              <a:buFontTx/>
              <a:buNone/>
              <a:defRPr/>
            </a:pPr>
            <a:r>
              <a:rPr lang="en-US" sz="2400" dirty="0">
                <a:latin typeface="Arial" charset="0"/>
                <a:ea typeface="+mn-ea"/>
              </a:rPr>
              <a:t>Cooperative groups improve </a:t>
            </a:r>
            <a:r>
              <a:rPr lang="en-US" sz="2400" dirty="0" smtClean="0">
                <a:latin typeface="Arial" charset="0"/>
                <a:ea typeface="+mn-ea"/>
              </a:rPr>
              <a:t>learning</a:t>
            </a:r>
            <a:endParaRPr lang="en-US" sz="2400" baseline="30000" dirty="0" smtClean="0">
              <a:latin typeface="Arial" charset="0"/>
              <a:ea typeface="+mn-ea"/>
            </a:endParaRPr>
          </a:p>
          <a:p>
            <a:pPr lvl="1" fontAlgn="auto">
              <a:lnSpc>
                <a:spcPct val="90000"/>
              </a:lnSpc>
              <a:spcAft>
                <a:spcPts val="0"/>
              </a:spcAft>
              <a:buFontTx/>
              <a:buNone/>
              <a:defRPr/>
            </a:pPr>
            <a:r>
              <a:rPr lang="en-US" sz="2400" dirty="0">
                <a:latin typeface="Arial" charset="0"/>
                <a:ea typeface="+mn-ea"/>
              </a:rPr>
              <a:t>Fails to sustain student interest in the </a:t>
            </a:r>
            <a:r>
              <a:rPr lang="en-US" sz="2400" dirty="0" smtClean="0">
                <a:latin typeface="Arial" charset="0"/>
                <a:ea typeface="+mn-ea"/>
              </a:rPr>
              <a:t>sciences</a:t>
            </a:r>
          </a:p>
          <a:p>
            <a:pPr lvl="1" fontAlgn="auto">
              <a:lnSpc>
                <a:spcPct val="90000"/>
              </a:lnSpc>
              <a:spcAft>
                <a:spcPts val="0"/>
              </a:spcAft>
              <a:buFontTx/>
              <a:buNone/>
              <a:defRPr/>
            </a:pPr>
            <a:r>
              <a:rPr lang="en-US" sz="2400" b="1" dirty="0">
                <a:solidFill>
                  <a:srgbClr val="B70202"/>
                </a:solidFill>
                <a:latin typeface="Arial" charset="0"/>
                <a:ea typeface="+mn-ea"/>
              </a:rPr>
              <a:t>Tends to decrease sense of </a:t>
            </a:r>
            <a:r>
              <a:rPr lang="en-US" sz="2400" b="1" dirty="0" smtClean="0">
                <a:solidFill>
                  <a:srgbClr val="B70202"/>
                </a:solidFill>
                <a:latin typeface="Arial" charset="0"/>
                <a:ea typeface="+mn-ea"/>
              </a:rPr>
              <a:t>accountability</a:t>
            </a:r>
            <a:r>
              <a:rPr lang="en-US" sz="2400" dirty="0" smtClean="0">
                <a:solidFill>
                  <a:srgbClr val="B70202"/>
                </a:solidFill>
                <a:latin typeface="Arial" charset="0"/>
                <a:ea typeface="+mn-ea"/>
              </a:rPr>
              <a:t> </a:t>
            </a:r>
            <a:endParaRPr lang="en-US" sz="2400" dirty="0">
              <a:solidFill>
                <a:srgbClr val="B70202"/>
              </a:solidFill>
              <a:latin typeface="Arial" charset="0"/>
              <a:ea typeface="+mn-ea"/>
            </a:endParaRPr>
          </a:p>
          <a:p>
            <a:pPr lvl="1" fontAlgn="auto">
              <a:lnSpc>
                <a:spcPct val="90000"/>
              </a:lnSpc>
              <a:spcAft>
                <a:spcPts val="0"/>
              </a:spcAft>
              <a:buFontTx/>
              <a:buNone/>
              <a:defRPr/>
            </a:pPr>
            <a:endParaRPr lang="en-US" sz="2400" dirty="0">
              <a:latin typeface="Arial" charset="0"/>
              <a:ea typeface="+mn-ea"/>
            </a:endParaRPr>
          </a:p>
          <a:p>
            <a:pPr lvl="1" fontAlgn="auto">
              <a:lnSpc>
                <a:spcPct val="90000"/>
              </a:lnSpc>
              <a:spcAft>
                <a:spcPts val="0"/>
              </a:spcAft>
              <a:buFontTx/>
              <a:buNone/>
              <a:defRPr/>
            </a:pPr>
            <a:endParaRPr lang="en-US" sz="2400" baseline="30000" dirty="0">
              <a:latin typeface="Arial" charset="0"/>
              <a:ea typeface="+mn-ea"/>
            </a:endParaRPr>
          </a:p>
          <a:p>
            <a:pPr lvl="1" fontAlgn="auto">
              <a:lnSpc>
                <a:spcPct val="90000"/>
              </a:lnSpc>
              <a:spcAft>
                <a:spcPts val="0"/>
              </a:spcAft>
              <a:buFontTx/>
              <a:buNone/>
              <a:defRPr/>
            </a:pPr>
            <a:endParaRPr lang="en-US" sz="2400" baseline="30000" dirty="0">
              <a:latin typeface="Arial" charset="0"/>
              <a:ea typeface="+mn-ea"/>
            </a:endParaRPr>
          </a:p>
          <a:p>
            <a:pPr lvl="1" fontAlgn="auto">
              <a:lnSpc>
                <a:spcPct val="90000"/>
              </a:lnSpc>
              <a:spcAft>
                <a:spcPts val="0"/>
              </a:spcAft>
              <a:buFontTx/>
              <a:buNone/>
              <a:defRPr/>
            </a:pPr>
            <a:endParaRPr lang="en-US" sz="2400" baseline="30000" dirty="0">
              <a:latin typeface="Arial" charset="0"/>
              <a:ea typeface="+mn-ea"/>
            </a:endParaRPr>
          </a:p>
          <a:p>
            <a:pPr lvl="1" fontAlgn="auto">
              <a:lnSpc>
                <a:spcPct val="90000"/>
              </a:lnSpc>
              <a:spcAft>
                <a:spcPts val="0"/>
              </a:spcAft>
              <a:buFontTx/>
              <a:buNone/>
              <a:defRPr/>
            </a:pPr>
            <a:endParaRPr lang="en-US" sz="2400" dirty="0">
              <a:latin typeface="Arial" charset="0"/>
              <a:ea typeface="+mn-ea"/>
            </a:endParaRPr>
          </a:p>
          <a:p>
            <a:pPr fontAlgn="auto">
              <a:lnSpc>
                <a:spcPct val="90000"/>
              </a:lnSpc>
              <a:spcAft>
                <a:spcPts val="0"/>
              </a:spcAft>
              <a:buFont typeface="Wingdings" charset="2"/>
              <a:buNone/>
              <a:defRPr/>
            </a:pPr>
            <a:endParaRPr lang="en-US" sz="2400" dirty="0">
              <a:latin typeface="Arial" charset="0"/>
              <a:ea typeface="ＭＳ Ｐゴシック" charset="-128"/>
              <a:cs typeface="ＭＳ Ｐゴシック" charset="-128"/>
            </a:endParaRPr>
          </a:p>
        </p:txBody>
      </p:sp>
      <p:sp>
        <p:nvSpPr>
          <p:cNvPr id="32772" name="Text Box 4"/>
          <p:cNvSpPr txBox="1">
            <a:spLocks noChangeArrowheads="1"/>
          </p:cNvSpPr>
          <p:nvPr/>
        </p:nvSpPr>
        <p:spPr bwMode="auto">
          <a:xfrm>
            <a:off x="-90488" y="4767263"/>
            <a:ext cx="1143001" cy="336550"/>
          </a:xfrm>
          <a:prstGeom prst="rect">
            <a:avLst/>
          </a:prstGeom>
          <a:noFill/>
          <a:ln w="12700" cap="sq">
            <a:noFill/>
            <a:miter lim="800000"/>
            <a:headEnd type="none" w="sm" len="sm"/>
            <a:tailEnd type="none" w="sm" len="sm"/>
          </a:ln>
        </p:spPr>
        <p:txBody>
          <a:bodyPr wrap="none">
            <a:prstTxWarp prst="textNoShape">
              <a:avLst/>
            </a:prstTxWarp>
            <a:spAutoFit/>
          </a:bodyPr>
          <a:lstStyle/>
          <a:p>
            <a:r>
              <a:rPr lang="en-US" sz="1600" dirty="0">
                <a:latin typeface="Times" pitchFamily="-110" charset="0"/>
              </a:rPr>
              <a:t>References:</a:t>
            </a:r>
            <a:endParaRPr lang="en-US" sz="2400" dirty="0">
              <a:latin typeface="Times" pitchFamily="-110" charset="0"/>
            </a:endParaRPr>
          </a:p>
        </p:txBody>
      </p:sp>
      <p:sp>
        <p:nvSpPr>
          <p:cNvPr id="32773" name="Text Box 5"/>
          <p:cNvSpPr txBox="1">
            <a:spLocks noChangeArrowheads="1"/>
          </p:cNvSpPr>
          <p:nvPr/>
        </p:nvSpPr>
        <p:spPr bwMode="auto">
          <a:xfrm>
            <a:off x="0" y="5103813"/>
            <a:ext cx="1143000" cy="1754187"/>
          </a:xfrm>
          <a:prstGeom prst="rect">
            <a:avLst/>
          </a:prstGeom>
          <a:noFill/>
          <a:ln w="12700" cap="sq">
            <a:noFill/>
            <a:miter lim="800000"/>
            <a:headEnd type="none" w="sm" len="sm"/>
            <a:tailEnd type="none" w="sm" len="sm"/>
          </a:ln>
        </p:spPr>
        <p:txBody>
          <a:bodyPr>
            <a:prstTxWarp prst="textNoShape">
              <a:avLst/>
            </a:prstTxWarp>
            <a:spAutoFit/>
          </a:bodyPr>
          <a:lstStyle/>
          <a:p>
            <a:r>
              <a:rPr lang="en-US" sz="1200" dirty="0"/>
              <a:t>1.Hart, et al.</a:t>
            </a:r>
          </a:p>
          <a:p>
            <a:r>
              <a:rPr lang="en-US" sz="1200" dirty="0"/>
              <a:t>JRST, </a:t>
            </a:r>
            <a:r>
              <a:rPr lang="en-US" sz="1200" b="1" dirty="0"/>
              <a:t>2000</a:t>
            </a:r>
          </a:p>
          <a:p>
            <a:r>
              <a:rPr lang="en-US" sz="1200" dirty="0"/>
              <a:t>2. Russell &amp; Weaver, </a:t>
            </a:r>
            <a:r>
              <a:rPr lang="en-US" sz="1200" dirty="0" err="1"/>
              <a:t>ijSOTL</a:t>
            </a:r>
            <a:r>
              <a:rPr lang="en-US" sz="1200"/>
              <a:t>, </a:t>
            </a:r>
            <a:r>
              <a:rPr lang="en-US" sz="1200" b="1"/>
              <a:t>2008</a:t>
            </a:r>
            <a:endParaRPr lang="en-US" sz="1200"/>
          </a:p>
          <a:p>
            <a:r>
              <a:rPr lang="en-US" sz="1200"/>
              <a:t>3. Hoifstein &amp; lunetta, Sci.Educ., </a:t>
            </a:r>
            <a:r>
              <a:rPr lang="en-US" sz="1200" b="1"/>
              <a:t>2004</a:t>
            </a:r>
            <a:endParaRPr lang="en-US" sz="16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pic>
        <p:nvPicPr>
          <p:cNvPr id="34818" name="Picture 2"/>
          <p:cNvPicPr>
            <a:picLocks noChangeAspect="1" noChangeArrowheads="1"/>
          </p:cNvPicPr>
          <p:nvPr/>
        </p:nvPicPr>
        <p:blipFill>
          <a:blip r:embed="rId3"/>
          <a:srcRect/>
          <a:stretch>
            <a:fillRect/>
          </a:stretch>
        </p:blipFill>
        <p:spPr bwMode="auto">
          <a:xfrm>
            <a:off x="0" y="0"/>
            <a:ext cx="9144000" cy="6477000"/>
          </a:xfrm>
          <a:prstGeom prst="rect">
            <a:avLst/>
          </a:prstGeom>
          <a:noFill/>
          <a:ln w="9525">
            <a:noFill/>
            <a:miter lim="800000"/>
            <a:headEnd/>
            <a:tailEnd/>
          </a:ln>
        </p:spPr>
      </p:pic>
      <p:sp>
        <p:nvSpPr>
          <p:cNvPr id="34819" name="Rectangle 2"/>
          <p:cNvSpPr>
            <a:spLocks noChangeArrowheads="1"/>
          </p:cNvSpPr>
          <p:nvPr/>
        </p:nvSpPr>
        <p:spPr bwMode="auto">
          <a:xfrm>
            <a:off x="1404938" y="6550025"/>
            <a:ext cx="9448800" cy="307975"/>
          </a:xfrm>
          <a:prstGeom prst="rect">
            <a:avLst/>
          </a:prstGeom>
          <a:noFill/>
          <a:ln w="9525">
            <a:noFill/>
            <a:miter lim="800000"/>
            <a:headEnd/>
            <a:tailEnd/>
          </a:ln>
        </p:spPr>
        <p:txBody>
          <a:bodyPr>
            <a:prstTxWarp prst="textNoShape">
              <a:avLst/>
            </a:prstTxWarp>
            <a:spAutoFit/>
          </a:bodyPr>
          <a:lstStyle/>
          <a:p>
            <a:r>
              <a:rPr lang="es-ES" sz="1400">
                <a:solidFill>
                  <a:srgbClr val="000000"/>
                </a:solidFill>
                <a:latin typeface="Gill Sans MT" pitchFamily="-110" charset="0"/>
              </a:rPr>
              <a:t>“Revisiting the Cone of Learning”, Thomas Lord, J. of College Science Teaching, 6, 2007, 14-17</a:t>
            </a:r>
            <a:endParaRPr lang="en-US" sz="1400">
              <a:solidFill>
                <a:srgbClr val="000000"/>
              </a:solidFill>
              <a:latin typeface="Gill Sans MT" pitchFamily="-110"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7" name="Rectangle 1027"/>
          <p:cNvSpPr>
            <a:spLocks noGrp="1" noChangeArrowheads="1"/>
          </p:cNvSpPr>
          <p:nvPr>
            <p:ph idx="1"/>
          </p:nvPr>
        </p:nvSpPr>
        <p:spPr>
          <a:xfrm>
            <a:off x="1092200" y="60325"/>
            <a:ext cx="2973388" cy="1931988"/>
          </a:xfrm>
        </p:spPr>
        <p:txBody>
          <a:bodyPr/>
          <a:lstStyle/>
          <a:p>
            <a:pPr>
              <a:buFont typeface="Wingdings" pitchFamily="-110" charset="2"/>
              <a:buNone/>
            </a:pPr>
            <a:endParaRPr lang="en-US" dirty="0"/>
          </a:p>
          <a:p>
            <a:pPr>
              <a:buFont typeface="Wingdings" pitchFamily="-110" charset="2"/>
              <a:buNone/>
            </a:pPr>
            <a:endParaRPr lang="en-US" dirty="0"/>
          </a:p>
          <a:p>
            <a:pPr>
              <a:buFont typeface="Wingdings" pitchFamily="-110" charset="2"/>
              <a:buNone/>
            </a:pPr>
            <a:r>
              <a:rPr lang="en-US" dirty="0"/>
              <a:t>Basic Approach</a:t>
            </a:r>
          </a:p>
        </p:txBody>
      </p:sp>
      <p:grpSp>
        <p:nvGrpSpPr>
          <p:cNvPr id="2" name="Group 1028"/>
          <p:cNvGrpSpPr>
            <a:grpSpLocks/>
          </p:cNvGrpSpPr>
          <p:nvPr/>
        </p:nvGrpSpPr>
        <p:grpSpPr bwMode="auto">
          <a:xfrm>
            <a:off x="1524000" y="1676400"/>
            <a:ext cx="7239000" cy="5046663"/>
            <a:chOff x="1152" y="480"/>
            <a:chExt cx="4464" cy="3836"/>
          </a:xfrm>
        </p:grpSpPr>
        <p:sp>
          <p:nvSpPr>
            <p:cNvPr id="36871" name="Oval 1029"/>
            <p:cNvSpPr>
              <a:spLocks noChangeArrowheads="1"/>
            </p:cNvSpPr>
            <p:nvPr/>
          </p:nvSpPr>
          <p:spPr bwMode="auto">
            <a:xfrm>
              <a:off x="1728" y="720"/>
              <a:ext cx="3648" cy="3264"/>
            </a:xfrm>
            <a:prstGeom prst="ellipse">
              <a:avLst/>
            </a:prstGeom>
            <a:noFill/>
            <a:ln w="25400">
              <a:solidFill>
                <a:schemeClr val="tx1"/>
              </a:solidFill>
              <a:round/>
              <a:headEnd/>
              <a:tailEnd/>
            </a:ln>
          </p:spPr>
          <p:txBody>
            <a:bodyPr wrap="none" anchor="ctr">
              <a:prstTxWarp prst="textNoShape">
                <a:avLst/>
              </a:prstTxWarp>
            </a:bodyPr>
            <a:lstStyle/>
            <a:p>
              <a:endParaRPr lang="en-US">
                <a:latin typeface="Gill Sans MT" pitchFamily="-110" charset="0"/>
              </a:endParaRPr>
            </a:p>
          </p:txBody>
        </p:sp>
        <p:sp>
          <p:nvSpPr>
            <p:cNvPr id="36872" name="Text Box 1030"/>
            <p:cNvSpPr txBox="1">
              <a:spLocks noChangeArrowheads="1"/>
            </p:cNvSpPr>
            <p:nvPr/>
          </p:nvSpPr>
          <p:spPr bwMode="auto">
            <a:xfrm>
              <a:off x="2640" y="3312"/>
              <a:ext cx="1248" cy="1004"/>
            </a:xfrm>
            <a:prstGeom prst="rect">
              <a:avLst/>
            </a:prstGeom>
            <a:solidFill>
              <a:srgbClr val="BF020B"/>
            </a:solidFill>
            <a:ln w="9525">
              <a:solidFill>
                <a:schemeClr val="tx1"/>
              </a:solidFill>
              <a:miter lim="800000"/>
              <a:headEnd/>
              <a:tailEnd/>
            </a:ln>
          </p:spPr>
          <p:txBody>
            <a:bodyPr>
              <a:prstTxWarp prst="textNoShape">
                <a:avLst/>
              </a:prstTxWarp>
              <a:spAutoFit/>
            </a:bodyPr>
            <a:lstStyle/>
            <a:p>
              <a:pPr algn="ctr"/>
              <a:r>
                <a:rPr lang="en-US" sz="4000">
                  <a:solidFill>
                    <a:srgbClr val="FFFFFF"/>
                  </a:solidFill>
                  <a:latin typeface="Times New Roman" pitchFamily="-110" charset="0"/>
                </a:rPr>
                <a:t>Group </a:t>
              </a:r>
            </a:p>
            <a:p>
              <a:pPr algn="ctr"/>
              <a:r>
                <a:rPr lang="en-US" sz="4000">
                  <a:solidFill>
                    <a:srgbClr val="FFFFFF"/>
                  </a:solidFill>
                  <a:latin typeface="Times New Roman" pitchFamily="-110" charset="0"/>
                </a:rPr>
                <a:t>Work</a:t>
              </a:r>
            </a:p>
          </p:txBody>
        </p:sp>
        <p:sp>
          <p:nvSpPr>
            <p:cNvPr id="36873" name="Text Box 1031"/>
            <p:cNvSpPr txBox="1">
              <a:spLocks noChangeArrowheads="1"/>
            </p:cNvSpPr>
            <p:nvPr/>
          </p:nvSpPr>
          <p:spPr bwMode="auto">
            <a:xfrm>
              <a:off x="1152" y="1585"/>
              <a:ext cx="1296" cy="1004"/>
            </a:xfrm>
            <a:prstGeom prst="rect">
              <a:avLst/>
            </a:prstGeom>
            <a:solidFill>
              <a:srgbClr val="BF020B"/>
            </a:solidFill>
            <a:ln w="9525">
              <a:solidFill>
                <a:schemeClr val="tx1"/>
              </a:solidFill>
              <a:miter lim="800000"/>
              <a:headEnd/>
              <a:tailEnd/>
            </a:ln>
          </p:spPr>
          <p:txBody>
            <a:bodyPr>
              <a:prstTxWarp prst="textNoShape">
                <a:avLst/>
              </a:prstTxWarp>
              <a:spAutoFit/>
            </a:bodyPr>
            <a:lstStyle/>
            <a:p>
              <a:pPr algn="ctr"/>
              <a:r>
                <a:rPr lang="en-US" sz="4000" dirty="0">
                  <a:solidFill>
                    <a:schemeClr val="bg1"/>
                  </a:solidFill>
                  <a:latin typeface="Times New Roman" pitchFamily="-110" charset="0"/>
                </a:rPr>
                <a:t>Active </a:t>
              </a:r>
            </a:p>
            <a:p>
              <a:pPr algn="ctr"/>
              <a:r>
                <a:rPr lang="en-US" sz="4000" dirty="0">
                  <a:solidFill>
                    <a:schemeClr val="bg1"/>
                  </a:solidFill>
                  <a:latin typeface="Times New Roman" pitchFamily="-110" charset="0"/>
                </a:rPr>
                <a:t>Learning</a:t>
              </a:r>
              <a:endParaRPr lang="en-US" sz="2400" dirty="0">
                <a:solidFill>
                  <a:schemeClr val="bg1"/>
                </a:solidFill>
                <a:latin typeface="Times New Roman" pitchFamily="-110" charset="0"/>
              </a:endParaRPr>
            </a:p>
          </p:txBody>
        </p:sp>
        <p:sp>
          <p:nvSpPr>
            <p:cNvPr id="36874" name="Text Box 1032"/>
            <p:cNvSpPr txBox="1">
              <a:spLocks noChangeArrowheads="1"/>
            </p:cNvSpPr>
            <p:nvPr/>
          </p:nvSpPr>
          <p:spPr bwMode="auto">
            <a:xfrm>
              <a:off x="4320" y="1825"/>
              <a:ext cx="1296" cy="1004"/>
            </a:xfrm>
            <a:prstGeom prst="rect">
              <a:avLst/>
            </a:prstGeom>
            <a:solidFill>
              <a:srgbClr val="BF020B"/>
            </a:solidFill>
            <a:ln w="9525">
              <a:solidFill>
                <a:schemeClr val="tx1"/>
              </a:solidFill>
              <a:miter lim="800000"/>
              <a:headEnd/>
              <a:tailEnd/>
            </a:ln>
          </p:spPr>
          <p:txBody>
            <a:bodyPr>
              <a:prstTxWarp prst="textNoShape">
                <a:avLst/>
              </a:prstTxWarp>
              <a:spAutoFit/>
            </a:bodyPr>
            <a:lstStyle/>
            <a:p>
              <a:r>
                <a:rPr lang="en-US" sz="4000">
                  <a:solidFill>
                    <a:srgbClr val="FFFFFF"/>
                  </a:solidFill>
                  <a:latin typeface="Times New Roman" pitchFamily="-110" charset="0"/>
                </a:rPr>
                <a:t>Short</a:t>
              </a:r>
            </a:p>
            <a:p>
              <a:r>
                <a:rPr lang="en-US" sz="4000">
                  <a:solidFill>
                    <a:srgbClr val="FFFFFF"/>
                  </a:solidFill>
                  <a:latin typeface="Times New Roman" pitchFamily="-110" charset="0"/>
                </a:rPr>
                <a:t>Lecture</a:t>
              </a:r>
            </a:p>
          </p:txBody>
        </p:sp>
        <p:sp>
          <p:nvSpPr>
            <p:cNvPr id="36875" name="Line 1033"/>
            <p:cNvSpPr>
              <a:spLocks noChangeShapeType="1"/>
            </p:cNvSpPr>
            <p:nvPr/>
          </p:nvSpPr>
          <p:spPr bwMode="auto">
            <a:xfrm rot="17299677" flipH="1">
              <a:off x="5472" y="1104"/>
              <a:ext cx="24" cy="120"/>
            </a:xfrm>
            <a:prstGeom prst="line">
              <a:avLst/>
            </a:prstGeom>
            <a:noFill/>
            <a:ln w="79375">
              <a:solidFill>
                <a:schemeClr val="tx1"/>
              </a:solidFill>
              <a:round/>
              <a:headEnd/>
              <a:tailEnd type="stealth" w="med" len="med"/>
            </a:ln>
          </p:spPr>
          <p:txBody>
            <a:bodyPr wrap="none" anchor="ctr">
              <a:prstTxWarp prst="textNoShape">
                <a:avLst/>
              </a:prstTxWarp>
            </a:bodyPr>
            <a:lstStyle/>
            <a:p>
              <a:endParaRPr lang="en-US"/>
            </a:p>
          </p:txBody>
        </p:sp>
        <p:sp>
          <p:nvSpPr>
            <p:cNvPr id="36876" name="Line 1034"/>
            <p:cNvSpPr>
              <a:spLocks noChangeShapeType="1"/>
            </p:cNvSpPr>
            <p:nvPr/>
          </p:nvSpPr>
          <p:spPr bwMode="auto">
            <a:xfrm rot="-8781161">
              <a:off x="4848" y="3456"/>
              <a:ext cx="1" cy="96"/>
            </a:xfrm>
            <a:prstGeom prst="line">
              <a:avLst/>
            </a:prstGeom>
            <a:noFill/>
            <a:ln w="79375">
              <a:solidFill>
                <a:schemeClr val="tx1"/>
              </a:solidFill>
              <a:round/>
              <a:headEnd/>
              <a:tailEnd type="stealth" w="med" len="med"/>
            </a:ln>
          </p:spPr>
          <p:txBody>
            <a:bodyPr wrap="none" anchor="ctr">
              <a:prstTxWarp prst="textNoShape">
                <a:avLst/>
              </a:prstTxWarp>
            </a:bodyPr>
            <a:lstStyle/>
            <a:p>
              <a:endParaRPr lang="en-US"/>
            </a:p>
          </p:txBody>
        </p:sp>
        <p:sp>
          <p:nvSpPr>
            <p:cNvPr id="36877" name="Line 1035"/>
            <p:cNvSpPr>
              <a:spLocks noChangeShapeType="1"/>
            </p:cNvSpPr>
            <p:nvPr/>
          </p:nvSpPr>
          <p:spPr bwMode="auto">
            <a:xfrm rot="3070819">
              <a:off x="2351" y="1057"/>
              <a:ext cx="1" cy="96"/>
            </a:xfrm>
            <a:prstGeom prst="line">
              <a:avLst/>
            </a:prstGeom>
            <a:noFill/>
            <a:ln w="79375">
              <a:solidFill>
                <a:schemeClr val="tx1"/>
              </a:solidFill>
              <a:round/>
              <a:headEnd/>
              <a:tailEnd type="stealth" w="med" len="med"/>
            </a:ln>
          </p:spPr>
          <p:txBody>
            <a:bodyPr wrap="none" anchor="ctr">
              <a:prstTxWarp prst="textNoShape">
                <a:avLst/>
              </a:prstTxWarp>
            </a:bodyPr>
            <a:lstStyle/>
            <a:p>
              <a:endParaRPr lang="en-US"/>
            </a:p>
          </p:txBody>
        </p:sp>
        <p:sp>
          <p:nvSpPr>
            <p:cNvPr id="36878" name="Line 1036"/>
            <p:cNvSpPr>
              <a:spLocks noChangeShapeType="1"/>
            </p:cNvSpPr>
            <p:nvPr/>
          </p:nvSpPr>
          <p:spPr bwMode="auto">
            <a:xfrm rot="-1679711">
              <a:off x="1920" y="3072"/>
              <a:ext cx="1" cy="96"/>
            </a:xfrm>
            <a:prstGeom prst="line">
              <a:avLst/>
            </a:prstGeom>
            <a:noFill/>
            <a:ln w="79375">
              <a:solidFill>
                <a:schemeClr val="tx1"/>
              </a:solidFill>
              <a:round/>
              <a:headEnd/>
              <a:tailEnd type="stealth" w="med" len="med"/>
            </a:ln>
          </p:spPr>
          <p:txBody>
            <a:bodyPr wrap="none" anchor="ctr">
              <a:prstTxWarp prst="textNoShape">
                <a:avLst/>
              </a:prstTxWarp>
            </a:bodyPr>
            <a:lstStyle/>
            <a:p>
              <a:endParaRPr lang="en-US"/>
            </a:p>
          </p:txBody>
        </p:sp>
        <p:sp>
          <p:nvSpPr>
            <p:cNvPr id="36879" name="Line 1037"/>
            <p:cNvSpPr>
              <a:spLocks noChangeShapeType="1"/>
            </p:cNvSpPr>
            <p:nvPr/>
          </p:nvSpPr>
          <p:spPr bwMode="auto">
            <a:xfrm rot="8118285">
              <a:off x="4848" y="1152"/>
              <a:ext cx="1" cy="96"/>
            </a:xfrm>
            <a:prstGeom prst="line">
              <a:avLst/>
            </a:prstGeom>
            <a:noFill/>
            <a:ln w="79375">
              <a:solidFill>
                <a:schemeClr val="tx1"/>
              </a:solidFill>
              <a:round/>
              <a:headEnd/>
              <a:tailEnd type="stealth" w="med" len="med"/>
            </a:ln>
          </p:spPr>
          <p:txBody>
            <a:bodyPr wrap="none" anchor="ctr">
              <a:prstTxWarp prst="textNoShape">
                <a:avLst/>
              </a:prstTxWarp>
            </a:bodyPr>
            <a:lstStyle/>
            <a:p>
              <a:endParaRPr lang="en-US"/>
            </a:p>
          </p:txBody>
        </p:sp>
        <p:sp>
          <p:nvSpPr>
            <p:cNvPr id="36880" name="Text Box 1038"/>
            <p:cNvSpPr txBox="1">
              <a:spLocks noChangeArrowheads="1"/>
            </p:cNvSpPr>
            <p:nvPr/>
          </p:nvSpPr>
          <p:spPr bwMode="auto">
            <a:xfrm>
              <a:off x="2832" y="480"/>
              <a:ext cx="1440" cy="541"/>
            </a:xfrm>
            <a:prstGeom prst="rect">
              <a:avLst/>
            </a:prstGeom>
            <a:solidFill>
              <a:srgbClr val="BF020B"/>
            </a:solidFill>
            <a:ln w="9525">
              <a:solidFill>
                <a:schemeClr val="tx1"/>
              </a:solidFill>
              <a:miter lim="800000"/>
              <a:headEnd/>
              <a:tailEnd/>
            </a:ln>
          </p:spPr>
          <p:txBody>
            <a:bodyPr>
              <a:prstTxWarp prst="textNoShape">
                <a:avLst/>
              </a:prstTxWarp>
              <a:spAutoFit/>
            </a:bodyPr>
            <a:lstStyle/>
            <a:p>
              <a:r>
                <a:rPr lang="en-US" sz="4000">
                  <a:solidFill>
                    <a:srgbClr val="FFFFFF"/>
                  </a:solidFill>
                  <a:latin typeface="Times New Roman" pitchFamily="-110" charset="0"/>
                </a:rPr>
                <a:t>Readings</a:t>
              </a:r>
            </a:p>
          </p:txBody>
        </p:sp>
        <p:cxnSp>
          <p:nvCxnSpPr>
            <p:cNvPr id="36881" name="AutoShape 1039"/>
            <p:cNvCxnSpPr>
              <a:cxnSpLocks noChangeShapeType="1"/>
              <a:stCxn id="36879" idx="0"/>
            </p:cNvCxnSpPr>
            <p:nvPr/>
          </p:nvCxnSpPr>
          <p:spPr bwMode="auto">
            <a:xfrm rot="5400000" flipH="1" flipV="1">
              <a:off x="5113" y="891"/>
              <a:ext cx="146" cy="572"/>
            </a:xfrm>
            <a:prstGeom prst="curvedConnector4">
              <a:avLst>
                <a:gd name="adj1" fmla="val -87671"/>
                <a:gd name="adj2" fmla="val 48426"/>
              </a:avLst>
            </a:prstGeom>
            <a:noFill/>
            <a:ln w="12700" cap="sq">
              <a:solidFill>
                <a:schemeClr val="tx1"/>
              </a:solidFill>
              <a:round/>
              <a:headEnd type="none" w="sm" len="sm"/>
              <a:tailEnd type="triangle" w="sm" len="sm"/>
            </a:ln>
          </p:spPr>
        </p:cxnSp>
      </p:grpSp>
      <p:sp>
        <p:nvSpPr>
          <p:cNvPr id="36869" name="Text Box 1041"/>
          <p:cNvSpPr txBox="1">
            <a:spLocks noChangeArrowheads="1"/>
          </p:cNvSpPr>
          <p:nvPr/>
        </p:nvSpPr>
        <p:spPr bwMode="auto">
          <a:xfrm>
            <a:off x="3842149" y="3445890"/>
            <a:ext cx="2647780" cy="461665"/>
          </a:xfrm>
          <a:prstGeom prst="rect">
            <a:avLst/>
          </a:prstGeom>
          <a:noFill/>
          <a:ln w="12700" cap="sq">
            <a:noFill/>
            <a:miter lim="800000"/>
            <a:headEnd type="none" w="sm" len="sm"/>
            <a:tailEnd type="none" w="sm" len="sm"/>
          </a:ln>
        </p:spPr>
        <p:txBody>
          <a:bodyPr wrap="none">
            <a:prstTxWarp prst="textNoShape">
              <a:avLst/>
            </a:prstTxWarp>
            <a:spAutoFit/>
          </a:bodyPr>
          <a:lstStyle/>
          <a:p>
            <a:r>
              <a:rPr lang="en-US" sz="2400" dirty="0" smtClean="0">
                <a:solidFill>
                  <a:srgbClr val="BF020B"/>
                </a:solidFill>
                <a:latin typeface="Arial Black" pitchFamily="-110" charset="0"/>
                <a:ea typeface="Arial Black" pitchFamily="-110" charset="0"/>
                <a:cs typeface="Arial Black" pitchFamily="-110" charset="0"/>
              </a:rPr>
              <a:t>Inquiry-Guided</a:t>
            </a:r>
            <a:endParaRPr lang="en-US" sz="2400" dirty="0">
              <a:solidFill>
                <a:srgbClr val="BF020B"/>
              </a:solidFill>
              <a:latin typeface="Arial Black" pitchFamily="-110" charset="0"/>
              <a:ea typeface="Arial Black" pitchFamily="-110" charset="0"/>
              <a:cs typeface="Arial Black" pitchFamily="-110" charset="0"/>
            </a:endParaRPr>
          </a:p>
        </p:txBody>
      </p:sp>
      <p:sp>
        <p:nvSpPr>
          <p:cNvPr id="17" name="TextBox 16"/>
          <p:cNvSpPr txBox="1">
            <a:spLocks noChangeArrowheads="1"/>
          </p:cNvSpPr>
          <p:nvPr/>
        </p:nvSpPr>
        <p:spPr bwMode="auto">
          <a:xfrm rot="-5400000">
            <a:off x="-1853406" y="4098132"/>
            <a:ext cx="4651375" cy="706437"/>
          </a:xfrm>
          <a:prstGeom prst="rect">
            <a:avLst/>
          </a:prstGeom>
          <a:noFill/>
          <a:ln w="9525">
            <a:noFill/>
            <a:miter lim="800000"/>
            <a:headEnd/>
            <a:tailEnd/>
          </a:ln>
        </p:spPr>
        <p:txBody>
          <a:bodyPr wrap="none">
            <a:prstTxWarp prst="textNoShape">
              <a:avLst/>
            </a:prstTxWarp>
            <a:spAutoFit/>
          </a:bodyPr>
          <a:lstStyle/>
          <a:p>
            <a:r>
              <a:rPr lang="en-US" sz="4000">
                <a:latin typeface="Gill Sans MT" pitchFamily="-110" charset="0"/>
              </a:rPr>
              <a:t>“hands-on, minds-on”</a:t>
            </a:r>
          </a:p>
        </p:txBody>
      </p:sp>
      <p:sp>
        <p:nvSpPr>
          <p:cNvPr id="18" name="Title 17"/>
          <p:cNvSpPr>
            <a:spLocks noGrp="1"/>
          </p:cNvSpPr>
          <p:nvPr>
            <p:ph type="title"/>
          </p:nvPr>
        </p:nvSpPr>
        <p:spPr>
          <a:xfrm>
            <a:off x="1264920" y="-52920"/>
            <a:ext cx="7498080" cy="1143000"/>
          </a:xfrm>
        </p:spPr>
        <p:txBody>
          <a:bodyPr/>
          <a:lstStyle/>
          <a:p>
            <a:pPr algn="r"/>
            <a:r>
              <a:rPr lang="en-US" b="1" dirty="0" smtClean="0">
                <a:solidFill>
                  <a:srgbClr val="B70202"/>
                </a:solidFill>
              </a:rPr>
              <a:t>Activity-based instruction</a:t>
            </a:r>
            <a:endParaRPr lang="en-US" b="1" dirty="0">
              <a:solidFill>
                <a:srgbClr val="B7020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273971" y="-57725"/>
            <a:ext cx="7498080" cy="1143000"/>
          </a:xfrm>
        </p:spPr>
        <p:txBody>
          <a:bodyPr/>
          <a:lstStyle/>
          <a:p>
            <a:pPr algn="ctr"/>
            <a:r>
              <a:rPr lang="en-US" dirty="0" smtClean="0">
                <a:solidFill>
                  <a:srgbClr val="B70202"/>
                </a:solidFill>
                <a:effectLst/>
              </a:rPr>
              <a:t>Types of activities</a:t>
            </a:r>
            <a:endParaRPr lang="en-US" dirty="0">
              <a:solidFill>
                <a:srgbClr val="B70202"/>
              </a:solidFill>
              <a:effectLst/>
            </a:endParaRPr>
          </a:p>
        </p:txBody>
      </p:sp>
      <p:sp>
        <p:nvSpPr>
          <p:cNvPr id="3" name="Content Placeholder 2"/>
          <p:cNvSpPr>
            <a:spLocks noGrp="1"/>
          </p:cNvSpPr>
          <p:nvPr>
            <p:ph idx="1"/>
          </p:nvPr>
        </p:nvSpPr>
        <p:spPr>
          <a:xfrm>
            <a:off x="1100788" y="1004455"/>
            <a:ext cx="8043211" cy="5853545"/>
          </a:xfrm>
        </p:spPr>
        <p:txBody>
          <a:bodyPr>
            <a:noAutofit/>
          </a:bodyPr>
          <a:lstStyle/>
          <a:p>
            <a:r>
              <a:rPr lang="en-US" sz="3600" dirty="0" smtClean="0"/>
              <a:t>List  </a:t>
            </a:r>
          </a:p>
          <a:p>
            <a:r>
              <a:rPr lang="en-US" sz="3600" dirty="0" smtClean="0"/>
              <a:t>Resources</a:t>
            </a:r>
          </a:p>
          <a:p>
            <a:r>
              <a:rPr lang="en-US" sz="3600" b="1" dirty="0" smtClean="0"/>
              <a:t>Requisite</a:t>
            </a:r>
            <a:r>
              <a:rPr lang="en-US" sz="3600" dirty="0" smtClean="0"/>
              <a:t> for choosing a specific type of activity: </a:t>
            </a:r>
          </a:p>
          <a:p>
            <a:pPr lvl="1"/>
            <a:r>
              <a:rPr lang="en-US" sz="3200" b="1" i="1" dirty="0" smtClean="0">
                <a:solidFill>
                  <a:srgbClr val="B70202"/>
                </a:solidFill>
              </a:rPr>
              <a:t>reflection</a:t>
            </a:r>
            <a:r>
              <a:rPr lang="en-US" sz="3200" b="1" dirty="0" smtClean="0">
                <a:solidFill>
                  <a:srgbClr val="B70202"/>
                </a:solidFill>
              </a:rPr>
              <a:t> on the learning goal pursued</a:t>
            </a:r>
          </a:p>
          <a:p>
            <a:r>
              <a:rPr lang="en-US" sz="3600" b="1" dirty="0" smtClean="0"/>
              <a:t>Requisite</a:t>
            </a:r>
            <a:r>
              <a:rPr lang="en-US" sz="3600" dirty="0" smtClean="0"/>
              <a:t> for keeping a type of activity: </a:t>
            </a:r>
          </a:p>
          <a:p>
            <a:pPr lvl="1"/>
            <a:r>
              <a:rPr lang="en-US" sz="3200" b="1" dirty="0" smtClean="0">
                <a:solidFill>
                  <a:srgbClr val="B70202"/>
                </a:solidFill>
              </a:rPr>
              <a:t>some evidence that it works and fits the need/goal = </a:t>
            </a:r>
            <a:r>
              <a:rPr lang="en-US" sz="3200" b="1" i="1" dirty="0" smtClean="0">
                <a:solidFill>
                  <a:srgbClr val="B70202"/>
                </a:solidFill>
              </a:rPr>
              <a:t>assessment or evaluation</a:t>
            </a:r>
          </a:p>
          <a:p>
            <a:endParaRPr lang="en-US" sz="3600" i="1" dirty="0" smtClean="0"/>
          </a:p>
          <a:p>
            <a:endParaRPr lang="en-US" sz="3600" dirty="0" smtClean="0"/>
          </a:p>
          <a:p>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835254" y="0"/>
            <a:ext cx="8678210" cy="1143000"/>
          </a:xfrm>
        </p:spPr>
        <p:txBody>
          <a:bodyPr>
            <a:normAutofit fontScale="90000"/>
          </a:bodyPr>
          <a:lstStyle/>
          <a:p>
            <a:r>
              <a:rPr lang="en-US" b="1" dirty="0" smtClean="0">
                <a:solidFill>
                  <a:srgbClr val="B70202"/>
                </a:solidFill>
                <a:effectLst/>
              </a:rPr>
              <a:t>Classroom Management Techniques</a:t>
            </a:r>
            <a:endParaRPr lang="en-US" b="1" dirty="0">
              <a:solidFill>
                <a:srgbClr val="B70202"/>
              </a:solidFill>
              <a:effectLst/>
            </a:endParaRPr>
          </a:p>
        </p:txBody>
      </p:sp>
      <p:sp>
        <p:nvSpPr>
          <p:cNvPr id="3" name="Content Placeholder 2"/>
          <p:cNvSpPr>
            <a:spLocks noGrp="1"/>
          </p:cNvSpPr>
          <p:nvPr>
            <p:ph idx="1"/>
          </p:nvPr>
        </p:nvSpPr>
        <p:spPr>
          <a:xfrm>
            <a:off x="1066154" y="1143000"/>
            <a:ext cx="7867534" cy="5715000"/>
          </a:xfrm>
        </p:spPr>
        <p:txBody>
          <a:bodyPr>
            <a:normAutofit/>
          </a:bodyPr>
          <a:lstStyle/>
          <a:p>
            <a:pPr>
              <a:buClr>
                <a:srgbClr val="B70202"/>
              </a:buClr>
              <a:buFont typeface="Wingdings" pitchFamily="-111" charset="2"/>
              <a:buNone/>
            </a:pPr>
            <a:r>
              <a:rPr lang="en-US" dirty="0" smtClean="0">
                <a:ea typeface="ＭＳ Ｐゴシック" pitchFamily="-111" charset="-128"/>
                <a:cs typeface="ＭＳ Ｐゴシック" pitchFamily="-111" charset="-128"/>
              </a:rPr>
              <a:t>Capitalizing on students’ learning</a:t>
            </a:r>
          </a:p>
          <a:p>
            <a:pPr>
              <a:buClr>
                <a:srgbClr val="B70202"/>
              </a:buClr>
            </a:pPr>
            <a:r>
              <a:rPr lang="en-US" b="1" dirty="0" smtClean="0">
                <a:ea typeface="ＭＳ Ｐゴシック" pitchFamily="-111" charset="-128"/>
                <a:cs typeface="ＭＳ Ｐゴシック" pitchFamily="-111" charset="-128"/>
              </a:rPr>
              <a:t>Individual accountability</a:t>
            </a:r>
            <a:endParaRPr lang="en-US" dirty="0" smtClean="0">
              <a:ea typeface="ＭＳ Ｐゴシック" pitchFamily="-111" charset="-128"/>
              <a:cs typeface="ＭＳ Ｐゴシック" pitchFamily="-111" charset="-128"/>
            </a:endParaRPr>
          </a:p>
          <a:p>
            <a:pPr lvl="1">
              <a:buClr>
                <a:srgbClr val="B70202"/>
              </a:buClr>
            </a:pPr>
            <a:r>
              <a:rPr lang="en-US" dirty="0" smtClean="0"/>
              <a:t>Roll of dice		-Room organization</a:t>
            </a:r>
          </a:p>
          <a:p>
            <a:pPr lvl="1">
              <a:buClr>
                <a:srgbClr val="B70202"/>
              </a:buClr>
            </a:pPr>
            <a:r>
              <a:rPr lang="en-US" dirty="0" smtClean="0"/>
              <a:t>Preparation for class</a:t>
            </a:r>
          </a:p>
          <a:p>
            <a:pPr>
              <a:buClr>
                <a:srgbClr val="B70202"/>
              </a:buClr>
            </a:pPr>
            <a:r>
              <a:rPr lang="en-US" b="1" dirty="0" smtClean="0">
                <a:ea typeface="ＭＳ Ｐゴシック" pitchFamily="-111" charset="-128"/>
                <a:cs typeface="ＭＳ Ｐゴシック" pitchFamily="-111" charset="-128"/>
              </a:rPr>
              <a:t>Positive interdependence</a:t>
            </a:r>
            <a:endParaRPr lang="en-US" dirty="0" smtClean="0">
              <a:ea typeface="ＭＳ Ｐゴシック" pitchFamily="-111" charset="-128"/>
              <a:cs typeface="ＭＳ Ｐゴシック" pitchFamily="-111" charset="-128"/>
            </a:endParaRPr>
          </a:p>
          <a:p>
            <a:pPr lvl="1">
              <a:buClr>
                <a:srgbClr val="B70202"/>
              </a:buClr>
            </a:pPr>
            <a:r>
              <a:rPr lang="en-US" dirty="0" smtClean="0"/>
              <a:t>Remuneration of group effort</a:t>
            </a:r>
          </a:p>
          <a:p>
            <a:pPr>
              <a:buClr>
                <a:srgbClr val="B70202"/>
              </a:buClr>
            </a:pPr>
            <a:r>
              <a:rPr lang="en-US" b="1" dirty="0" smtClean="0">
                <a:ea typeface="ＭＳ Ｐゴシック" pitchFamily="-111" charset="-128"/>
                <a:cs typeface="ＭＳ Ｐゴシック" pitchFamily="-111" charset="-128"/>
              </a:rPr>
              <a:t>Interpersonal skills</a:t>
            </a:r>
            <a:endParaRPr lang="en-US" dirty="0" smtClean="0">
              <a:ea typeface="ＭＳ Ｐゴシック" pitchFamily="-111" charset="-128"/>
              <a:cs typeface="ＭＳ Ｐゴシック" pitchFamily="-111" charset="-128"/>
            </a:endParaRPr>
          </a:p>
          <a:p>
            <a:pPr lvl="1">
              <a:buClr>
                <a:srgbClr val="B70202"/>
              </a:buClr>
            </a:pPr>
            <a:r>
              <a:rPr lang="en-US" dirty="0" smtClean="0"/>
              <a:t>Nametags		-Cooperative groups</a:t>
            </a:r>
          </a:p>
          <a:p>
            <a:pPr>
              <a:buClr>
                <a:srgbClr val="B70202"/>
              </a:buClr>
            </a:pPr>
            <a:r>
              <a:rPr lang="en-US" b="1" dirty="0" smtClean="0">
                <a:ea typeface="ＭＳ Ｐゴシック" pitchFamily="-111" charset="-128"/>
                <a:cs typeface="ＭＳ Ｐゴシック" pitchFamily="-111" charset="-128"/>
              </a:rPr>
              <a:t>Self-assessment of group functioning</a:t>
            </a:r>
            <a:endParaRPr lang="en-US" dirty="0" smtClean="0">
              <a:ea typeface="ＭＳ Ｐゴシック" pitchFamily="-111" charset="-128"/>
              <a:cs typeface="ＭＳ Ｐゴシック" pitchFamily="-111" charset="-128"/>
            </a:endParaRPr>
          </a:p>
          <a:p>
            <a:pPr lvl="1">
              <a:buClr>
                <a:srgbClr val="B70202"/>
              </a:buClr>
            </a:pPr>
            <a:r>
              <a:rPr lang="en-US" dirty="0" smtClean="0"/>
              <a:t>Evaluations</a:t>
            </a:r>
          </a:p>
          <a:p>
            <a:pPr lvl="1">
              <a:buClr>
                <a:srgbClr val="B70202"/>
              </a:buClr>
            </a:pP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7"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par>
                                <p:cTn id="39" presetID="37" presetClass="entr" presetSubtype="0" fill="hold" grpId="0" nodeType="with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44"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37"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2"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par>
                                <p:cTn id="53" presetID="37" presetClass="entr" presetSubtype="0" fill="hold" grpId="0" nodeType="with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1000"/>
                                        <p:tgtEl>
                                          <p:spTgt spid="3">
                                            <p:txEl>
                                              <p:pRg st="7" end="7"/>
                                            </p:txEl>
                                          </p:spTgt>
                                        </p:tgtEl>
                                      </p:cBhvr>
                                    </p:animEffect>
                                    <p:anim calcmode="lin" valueType="num">
                                      <p:cBhvr>
                                        <p:cTn id="5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90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90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7"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900" decel="100000" fill="hold"/>
                                        <p:tgtEl>
                                          <p:spTgt spid="3">
                                            <p:txEl>
                                              <p:pRg st="8" end="8"/>
                                            </p:txEl>
                                          </p:spTgt>
                                        </p:tgtEl>
                                        <p:attrNameLst>
                                          <p:attrName>ppt_y</p:attrName>
                                        </p:attrNameLst>
                                      </p:cBhvr>
                                      <p:tavLst>
                                        <p:tav tm="0">
                                          <p:val>
                                            <p:strVal val="#ppt_y+1"/>
                                          </p:val>
                                        </p:tav>
                                        <p:tav tm="100000">
                                          <p:val>
                                            <p:strVal val="#ppt_y-.03"/>
                                          </p:val>
                                        </p:tav>
                                      </p:tavLst>
                                    </p:anim>
                                    <p:anim calcmode="lin" valueType="num">
                                      <p:cBhvr>
                                        <p:cTn id="66" dur="100" accel="100000" fill="hold">
                                          <p:stCondLst>
                                            <p:cond delay="900"/>
                                          </p:stCondLst>
                                        </p:cTn>
                                        <p:tgtEl>
                                          <p:spTgt spid="3">
                                            <p:txEl>
                                              <p:pRg st="8" end="8"/>
                                            </p:txEl>
                                          </p:spTgt>
                                        </p:tgtEl>
                                        <p:attrNameLst>
                                          <p:attrName>ppt_y</p:attrName>
                                        </p:attrNameLst>
                                      </p:cBhvr>
                                      <p:tavLst>
                                        <p:tav tm="0">
                                          <p:val>
                                            <p:strVal val="#ppt_y-.03"/>
                                          </p:val>
                                        </p:tav>
                                        <p:tav tm="100000">
                                          <p:val>
                                            <p:strVal val="#ppt_y"/>
                                          </p:val>
                                        </p:tav>
                                      </p:tavLst>
                                    </p:anim>
                                  </p:childTnLst>
                                </p:cTn>
                              </p:par>
                              <p:par>
                                <p:cTn id="67" presetID="37" presetClass="entr" presetSubtype="0" fill="hold" grpId="0" nodeType="withEffect">
                                  <p:stCondLst>
                                    <p:cond delay="0"/>
                                  </p:stCondLst>
                                  <p:childTnLst>
                                    <p:set>
                                      <p:cBhvr>
                                        <p:cTn id="68" dur="1" fill="hold">
                                          <p:stCondLst>
                                            <p:cond delay="0"/>
                                          </p:stCondLst>
                                        </p:cTn>
                                        <p:tgtEl>
                                          <p:spTgt spid="3">
                                            <p:txEl>
                                              <p:pRg st="9" end="9"/>
                                            </p:txEl>
                                          </p:spTgt>
                                        </p:tgtEl>
                                        <p:attrNameLst>
                                          <p:attrName>style.visibility</p:attrName>
                                        </p:attrNameLst>
                                      </p:cBhvr>
                                      <p:to>
                                        <p:strVal val="visible"/>
                                      </p:to>
                                    </p:set>
                                    <p:animEffect transition="in" filter="fade">
                                      <p:cBhvr>
                                        <p:cTn id="69" dur="1000"/>
                                        <p:tgtEl>
                                          <p:spTgt spid="3">
                                            <p:txEl>
                                              <p:pRg st="9" end="9"/>
                                            </p:txEl>
                                          </p:spTgt>
                                        </p:tgtEl>
                                      </p:cBhvr>
                                    </p:animEffect>
                                    <p:anim calcmode="lin" valueType="num">
                                      <p:cBhvr>
                                        <p:cTn id="7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1" dur="900" decel="100000" fill="hold"/>
                                        <p:tgtEl>
                                          <p:spTgt spid="3">
                                            <p:txEl>
                                              <p:pRg st="9" end="9"/>
                                            </p:txEl>
                                          </p:spTgt>
                                        </p:tgtEl>
                                        <p:attrNameLst>
                                          <p:attrName>ppt_y</p:attrName>
                                        </p:attrNameLst>
                                      </p:cBhvr>
                                      <p:tavLst>
                                        <p:tav tm="0">
                                          <p:val>
                                            <p:strVal val="#ppt_y+1"/>
                                          </p:val>
                                        </p:tav>
                                        <p:tav tm="100000">
                                          <p:val>
                                            <p:strVal val="#ppt_y-.03"/>
                                          </p:val>
                                        </p:tav>
                                      </p:tavLst>
                                    </p:anim>
                                    <p:anim calcmode="lin" valueType="num">
                                      <p:cBhvr>
                                        <p:cTn id="72" dur="100" accel="100000" fill="hold">
                                          <p:stCondLst>
                                            <p:cond delay="900"/>
                                          </p:stCondLst>
                                        </p:cTn>
                                        <p:tgtEl>
                                          <p:spTgt spid="3">
                                            <p:txEl>
                                              <p:pRg st="9" end="9"/>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6650456" y="-213660"/>
            <a:ext cx="2643411" cy="1143000"/>
          </a:xfrm>
        </p:spPr>
        <p:txBody>
          <a:bodyPr/>
          <a:lstStyle/>
          <a:p>
            <a:r>
              <a:rPr lang="en-US" b="1" dirty="0">
                <a:solidFill>
                  <a:srgbClr val="B70202"/>
                </a:solidFill>
                <a:effectLst/>
                <a:latin typeface="Textile" charset="0"/>
                <a:ea typeface="ＭＳ Ｐゴシック" pitchFamily="-110" charset="-128"/>
                <a:cs typeface="ＭＳ Ｐゴシック" pitchFamily="-110" charset="-128"/>
              </a:rPr>
              <a:t>Results</a:t>
            </a:r>
            <a:r>
              <a:rPr lang="en-US" dirty="0">
                <a:solidFill>
                  <a:srgbClr val="CC0000"/>
                </a:solidFill>
                <a:latin typeface="Textile" charset="0"/>
                <a:ea typeface="ＭＳ Ｐゴシック" pitchFamily="-110" charset="-128"/>
                <a:cs typeface="ＭＳ Ｐゴシック" pitchFamily="-110" charset="-128"/>
              </a:rPr>
              <a:t> </a:t>
            </a:r>
            <a:endParaRPr lang="en-US" dirty="0">
              <a:ea typeface="ＭＳ Ｐゴシック" pitchFamily="-110" charset="-128"/>
              <a:cs typeface="ＭＳ Ｐゴシック" pitchFamily="-110" charset="-128"/>
            </a:endParaRPr>
          </a:p>
        </p:txBody>
      </p:sp>
      <p:sp>
        <p:nvSpPr>
          <p:cNvPr id="60419" name="Rectangle 3"/>
          <p:cNvSpPr>
            <a:spLocks noGrp="1" noChangeArrowheads="1"/>
          </p:cNvSpPr>
          <p:nvPr>
            <p:ph type="body" idx="1"/>
          </p:nvPr>
        </p:nvSpPr>
        <p:spPr>
          <a:xfrm>
            <a:off x="946690" y="685800"/>
            <a:ext cx="9144000" cy="5562600"/>
          </a:xfrm>
        </p:spPr>
        <p:txBody>
          <a:bodyPr/>
          <a:lstStyle/>
          <a:p>
            <a:pPr>
              <a:lnSpc>
                <a:spcPct val="70000"/>
              </a:lnSpc>
              <a:buNone/>
            </a:pPr>
            <a:r>
              <a:rPr lang="en-US" sz="2800" b="1" dirty="0">
                <a:latin typeface="Arial" pitchFamily="-110" charset="0"/>
                <a:ea typeface="Times" pitchFamily="-110" charset="0"/>
                <a:cs typeface="Times" pitchFamily="-110" charset="0"/>
              </a:rPr>
              <a:t>Inferential statistical analysis</a:t>
            </a:r>
            <a:endParaRPr lang="en-US" sz="2800" dirty="0">
              <a:latin typeface="Arial" pitchFamily="-110" charset="0"/>
              <a:ea typeface="Times" pitchFamily="-110" charset="0"/>
              <a:cs typeface="Times" pitchFamily="-110" charset="0"/>
            </a:endParaRPr>
          </a:p>
          <a:p>
            <a:pPr>
              <a:lnSpc>
                <a:spcPct val="80000"/>
              </a:lnSpc>
              <a:buFont typeface="Wingdings" pitchFamily="-110" charset="2"/>
              <a:buNone/>
            </a:pPr>
            <a:r>
              <a:rPr lang="en-US" sz="2800" dirty="0">
                <a:latin typeface="Arial" pitchFamily="-110" charset="0"/>
                <a:ea typeface="Times" pitchFamily="-110" charset="0"/>
                <a:cs typeface="Times" pitchFamily="-110" charset="0"/>
              </a:rPr>
              <a:t>positive effect on student performance</a:t>
            </a:r>
            <a:endParaRPr lang="en-US" dirty="0">
              <a:latin typeface="Arial" pitchFamily="-110" charset="0"/>
              <a:ea typeface="Times" pitchFamily="-110" charset="0"/>
              <a:cs typeface="Times" pitchFamily="-110" charset="0"/>
            </a:endParaRPr>
          </a:p>
          <a:p>
            <a:pPr>
              <a:lnSpc>
                <a:spcPct val="80000"/>
              </a:lnSpc>
              <a:buFont typeface="Wingdings" pitchFamily="-110" charset="2"/>
              <a:buNone/>
            </a:pPr>
            <a:r>
              <a:rPr lang="en-US" sz="2400" dirty="0">
                <a:latin typeface="Arial" pitchFamily="-110" charset="0"/>
                <a:ea typeface="ＭＳ Ｐゴシック" pitchFamily="-110" charset="-128"/>
                <a:cs typeface="ＭＳ Ｐゴシック" pitchFamily="-110" charset="-128"/>
              </a:rPr>
              <a:t>    </a:t>
            </a:r>
            <a:r>
              <a:rPr lang="en-US" sz="1600" dirty="0">
                <a:solidFill>
                  <a:srgbClr val="CC0000"/>
                </a:solidFill>
                <a:latin typeface="Arial" pitchFamily="-110" charset="0"/>
                <a:ea typeface="ＭＳ Ｐゴシック" pitchFamily="-110" charset="-128"/>
                <a:cs typeface="ＭＳ Ｐゴシック" pitchFamily="-110" charset="-128"/>
              </a:rPr>
              <a:t>"Effects of an Active Environment: Teaching Innovations at a Research Institution", </a:t>
            </a:r>
          </a:p>
          <a:p>
            <a:pPr>
              <a:buFont typeface="Wingdings" pitchFamily="-110" charset="2"/>
              <a:buNone/>
            </a:pPr>
            <a:r>
              <a:rPr lang="en-US" sz="1600" dirty="0">
                <a:solidFill>
                  <a:srgbClr val="CC0000"/>
                </a:solidFill>
                <a:latin typeface="Arial" pitchFamily="-110" charset="0"/>
                <a:ea typeface="ＭＳ Ｐゴシック" pitchFamily="-110" charset="-128"/>
                <a:cs typeface="ＭＳ Ｐゴシック" pitchFamily="-110" charset="-128"/>
              </a:rPr>
              <a:t>    </a:t>
            </a:r>
            <a:r>
              <a:rPr lang="en-US" sz="1600" dirty="0" smtClean="0">
                <a:solidFill>
                  <a:srgbClr val="CC0000"/>
                </a:solidFill>
                <a:latin typeface="Arial" pitchFamily="-110" charset="0"/>
                <a:ea typeface="ＭＳ Ｐゴシック" pitchFamily="-110" charset="-128"/>
                <a:cs typeface="ＭＳ Ｐゴシック" pitchFamily="-110" charset="-128"/>
              </a:rPr>
              <a:t>M. </a:t>
            </a:r>
            <a:r>
              <a:rPr lang="en-US" sz="1600" dirty="0">
                <a:solidFill>
                  <a:srgbClr val="CC0000"/>
                </a:solidFill>
                <a:latin typeface="Arial" pitchFamily="-110" charset="0"/>
                <a:ea typeface="ＭＳ Ｐゴシック" pitchFamily="-110" charset="-128"/>
                <a:cs typeface="ＭＳ Ｐゴシック" pitchFamily="-110" charset="-128"/>
              </a:rPr>
              <a:t>Oliver-Hoyo* and </a:t>
            </a:r>
            <a:r>
              <a:rPr lang="en-US" sz="1600" dirty="0" err="1">
                <a:solidFill>
                  <a:srgbClr val="CC0000"/>
                </a:solidFill>
                <a:latin typeface="Arial" pitchFamily="-110" charset="0"/>
                <a:ea typeface="ＭＳ Ｐゴシック" pitchFamily="-110" charset="-128"/>
                <a:cs typeface="ＭＳ Ｐゴシック" pitchFamily="-110" charset="-128"/>
              </a:rPr>
              <a:t>DeeDee</a:t>
            </a:r>
            <a:r>
              <a:rPr lang="en-US" sz="1600" dirty="0">
                <a:solidFill>
                  <a:srgbClr val="CC0000"/>
                </a:solidFill>
                <a:latin typeface="Arial" pitchFamily="-110" charset="0"/>
                <a:ea typeface="ＭＳ Ｐゴシック" pitchFamily="-110" charset="-128"/>
                <a:cs typeface="ＭＳ Ｐゴシック" pitchFamily="-110" charset="-128"/>
              </a:rPr>
              <a:t> Allen, </a:t>
            </a:r>
            <a:r>
              <a:rPr lang="en-US" sz="1600" dirty="0" err="1" smtClean="0">
                <a:solidFill>
                  <a:srgbClr val="CC0000"/>
                </a:solidFill>
                <a:latin typeface="Arial" pitchFamily="-110" charset="0"/>
                <a:ea typeface="ＭＳ Ｐゴシック" pitchFamily="-110" charset="-128"/>
                <a:cs typeface="ＭＳ Ｐゴシック" pitchFamily="-110" charset="-128"/>
              </a:rPr>
              <a:t>J.l</a:t>
            </a:r>
            <a:r>
              <a:rPr lang="en-US" sz="1600" dirty="0" smtClean="0">
                <a:solidFill>
                  <a:srgbClr val="CC0000"/>
                </a:solidFill>
                <a:latin typeface="Arial" pitchFamily="-110" charset="0"/>
                <a:ea typeface="ＭＳ Ｐゴシック" pitchFamily="-110" charset="-128"/>
                <a:cs typeface="ＭＳ Ｐゴシック" pitchFamily="-110" charset="-128"/>
              </a:rPr>
              <a:t> </a:t>
            </a:r>
            <a:r>
              <a:rPr lang="en-US" sz="1600" dirty="0">
                <a:solidFill>
                  <a:srgbClr val="CC0000"/>
                </a:solidFill>
                <a:latin typeface="Arial" pitchFamily="-110" charset="0"/>
                <a:ea typeface="ＭＳ Ｐゴシック" pitchFamily="-110" charset="-128"/>
                <a:cs typeface="ＭＳ Ｐゴシック" pitchFamily="-110" charset="-128"/>
              </a:rPr>
              <a:t>of Chemical Education, </a:t>
            </a:r>
            <a:r>
              <a:rPr lang="en-US" sz="1600" b="1" dirty="0">
                <a:solidFill>
                  <a:srgbClr val="CC0000"/>
                </a:solidFill>
                <a:latin typeface="Arial" pitchFamily="-110" charset="0"/>
                <a:ea typeface="ＭＳ Ｐゴシック" pitchFamily="-110" charset="-128"/>
                <a:cs typeface="ＭＳ Ｐゴシック" pitchFamily="-110" charset="-128"/>
              </a:rPr>
              <a:t>2004</a:t>
            </a:r>
            <a:r>
              <a:rPr lang="en-US" sz="1600" dirty="0">
                <a:solidFill>
                  <a:srgbClr val="CC0000"/>
                </a:solidFill>
                <a:latin typeface="Arial" pitchFamily="-110" charset="0"/>
                <a:ea typeface="ＭＳ Ｐゴシック" pitchFamily="-110" charset="-128"/>
                <a:cs typeface="ＭＳ Ｐゴシック" pitchFamily="-110" charset="-128"/>
              </a:rPr>
              <a:t>, </a:t>
            </a:r>
            <a:r>
              <a:rPr lang="en-US" sz="1600" i="1" dirty="0">
                <a:solidFill>
                  <a:srgbClr val="CC0000"/>
                </a:solidFill>
                <a:latin typeface="Arial" pitchFamily="-110" charset="0"/>
                <a:ea typeface="ＭＳ Ｐゴシック" pitchFamily="-110" charset="-128"/>
                <a:cs typeface="ＭＳ Ｐゴシック" pitchFamily="-110" charset="-128"/>
              </a:rPr>
              <a:t>81</a:t>
            </a:r>
            <a:r>
              <a:rPr lang="en-US" sz="1600" dirty="0">
                <a:solidFill>
                  <a:srgbClr val="CC0000"/>
                </a:solidFill>
                <a:latin typeface="Arial" pitchFamily="-110" charset="0"/>
                <a:ea typeface="ＭＳ Ｐゴシック" pitchFamily="-110" charset="-128"/>
                <a:cs typeface="ＭＳ Ｐゴシック" pitchFamily="-110" charset="-128"/>
              </a:rPr>
              <a:t>(3), 441-448.</a:t>
            </a:r>
            <a:endParaRPr lang="en-US" sz="1800" dirty="0">
              <a:solidFill>
                <a:srgbClr val="CC0000"/>
              </a:solidFill>
              <a:latin typeface="Arial" pitchFamily="-110" charset="0"/>
              <a:ea typeface="Times" pitchFamily="-110" charset="0"/>
              <a:cs typeface="Times" pitchFamily="-110" charset="0"/>
            </a:endParaRPr>
          </a:p>
          <a:p>
            <a:pPr>
              <a:buFont typeface="Wingdings" pitchFamily="-110" charset="2"/>
              <a:buNone/>
            </a:pPr>
            <a:endParaRPr lang="en-US" b="1" dirty="0">
              <a:latin typeface="Times" pitchFamily="-110" charset="0"/>
              <a:ea typeface="Times" pitchFamily="-110" charset="0"/>
              <a:cs typeface="Times" pitchFamily="-110" charset="0"/>
            </a:endParaRPr>
          </a:p>
        </p:txBody>
      </p:sp>
      <p:sp>
        <p:nvSpPr>
          <p:cNvPr id="60420" name="Text Box 4"/>
          <p:cNvSpPr txBox="1">
            <a:spLocks noChangeArrowheads="1"/>
          </p:cNvSpPr>
          <p:nvPr/>
        </p:nvSpPr>
        <p:spPr bwMode="auto">
          <a:xfrm>
            <a:off x="970430" y="2133600"/>
            <a:ext cx="8156800" cy="1596334"/>
          </a:xfrm>
          <a:prstGeom prst="rect">
            <a:avLst/>
          </a:prstGeom>
          <a:noFill/>
          <a:ln w="12700" cap="sq">
            <a:noFill/>
            <a:miter lim="800000"/>
            <a:headEnd type="none" w="sm" len="sm"/>
            <a:tailEnd type="none" w="sm" len="sm"/>
          </a:ln>
        </p:spPr>
        <p:txBody>
          <a:bodyPr wrap="none">
            <a:prstTxWarp prst="textNoShape">
              <a:avLst/>
            </a:prstTxWarp>
            <a:spAutoFit/>
          </a:bodyPr>
          <a:lstStyle/>
          <a:p>
            <a:pPr>
              <a:lnSpc>
                <a:spcPct val="90000"/>
              </a:lnSpc>
              <a:spcBef>
                <a:spcPct val="20000"/>
              </a:spcBef>
              <a:buClr>
                <a:schemeClr val="hlink"/>
              </a:buClr>
              <a:buSzPct val="80000"/>
            </a:pPr>
            <a:r>
              <a:rPr lang="en-US" sz="2800" b="1" dirty="0">
                <a:solidFill>
                  <a:schemeClr val="tx1"/>
                </a:solidFill>
                <a:latin typeface="Arial" pitchFamily="-110" charset="0"/>
                <a:ea typeface="Times" pitchFamily="-110" charset="0"/>
                <a:cs typeface="Times" pitchFamily="-110" charset="0"/>
              </a:rPr>
              <a:t>Quantification of Qualitative data</a:t>
            </a:r>
          </a:p>
          <a:p>
            <a:pPr>
              <a:lnSpc>
                <a:spcPct val="80000"/>
              </a:lnSpc>
              <a:spcBef>
                <a:spcPct val="20000"/>
              </a:spcBef>
              <a:buClr>
                <a:schemeClr val="hlink"/>
              </a:buClr>
              <a:buSzPct val="80000"/>
              <a:buFont typeface="Wingdings" pitchFamily="-110" charset="2"/>
              <a:buNone/>
            </a:pPr>
            <a:r>
              <a:rPr lang="en-US" sz="2800" b="0" dirty="0">
                <a:solidFill>
                  <a:schemeClr val="tx1"/>
                </a:solidFill>
                <a:latin typeface="Arial" pitchFamily="-110" charset="0"/>
                <a:ea typeface="Times" pitchFamily="-110" charset="0"/>
                <a:cs typeface="Times" pitchFamily="-110" charset="0"/>
              </a:rPr>
              <a:t> positive RGS in attitude comparisons</a:t>
            </a:r>
          </a:p>
          <a:p>
            <a:pPr>
              <a:lnSpc>
                <a:spcPct val="80000"/>
              </a:lnSpc>
              <a:spcBef>
                <a:spcPct val="20000"/>
              </a:spcBef>
              <a:buClr>
                <a:schemeClr val="hlink"/>
              </a:buClr>
              <a:buSzPct val="80000"/>
              <a:buFont typeface="Wingdings" pitchFamily="-110" charset="2"/>
              <a:buNone/>
            </a:pPr>
            <a:r>
              <a:rPr lang="en-US" sz="2800" b="0" dirty="0">
                <a:solidFill>
                  <a:schemeClr val="tx1"/>
                </a:solidFill>
                <a:latin typeface="Arial" pitchFamily="-110" charset="0"/>
                <a:ea typeface="Times" pitchFamily="-110" charset="0"/>
                <a:cs typeface="Times" pitchFamily="-110" charset="0"/>
              </a:rPr>
              <a:t>   </a:t>
            </a:r>
            <a:r>
              <a:rPr lang="en-US" sz="1600" b="0" dirty="0">
                <a:solidFill>
                  <a:srgbClr val="CC0000"/>
                </a:solidFill>
                <a:latin typeface="Arial" pitchFamily="-110" charset="0"/>
              </a:rPr>
              <a:t>"Attitudinal Effects of a Student-Centered Active Learning Environment", </a:t>
            </a:r>
          </a:p>
          <a:p>
            <a:pPr>
              <a:lnSpc>
                <a:spcPct val="80000"/>
              </a:lnSpc>
              <a:spcBef>
                <a:spcPct val="20000"/>
              </a:spcBef>
              <a:buClr>
                <a:schemeClr val="hlink"/>
              </a:buClr>
              <a:buSzPct val="80000"/>
              <a:buFont typeface="Wingdings" pitchFamily="-110" charset="2"/>
              <a:buNone/>
            </a:pPr>
            <a:r>
              <a:rPr lang="en-US" sz="1600" b="0" dirty="0">
                <a:solidFill>
                  <a:srgbClr val="CC0000"/>
                </a:solidFill>
                <a:latin typeface="Arial" pitchFamily="-110" charset="0"/>
              </a:rPr>
              <a:t>     </a:t>
            </a:r>
            <a:r>
              <a:rPr lang="en-US" sz="1600" b="0" dirty="0" smtClean="0">
                <a:solidFill>
                  <a:srgbClr val="CC0000"/>
                </a:solidFill>
                <a:latin typeface="Arial" pitchFamily="-110" charset="0"/>
              </a:rPr>
              <a:t>M. </a:t>
            </a:r>
            <a:r>
              <a:rPr lang="en-US" sz="1600" b="0" dirty="0">
                <a:solidFill>
                  <a:srgbClr val="CC0000"/>
                </a:solidFill>
                <a:latin typeface="Arial" pitchFamily="-110" charset="0"/>
              </a:rPr>
              <a:t>Oliver-Hoyo* and </a:t>
            </a:r>
            <a:r>
              <a:rPr lang="en-US" sz="1600" b="0" dirty="0" err="1">
                <a:solidFill>
                  <a:srgbClr val="CC0000"/>
                </a:solidFill>
                <a:latin typeface="Arial" pitchFamily="-110" charset="0"/>
              </a:rPr>
              <a:t>DeeDee</a:t>
            </a:r>
            <a:r>
              <a:rPr lang="en-US" sz="1600" b="0" dirty="0">
                <a:solidFill>
                  <a:srgbClr val="CC0000"/>
                </a:solidFill>
                <a:latin typeface="Arial" pitchFamily="-110" charset="0"/>
              </a:rPr>
              <a:t> Allen, </a:t>
            </a:r>
            <a:r>
              <a:rPr lang="en-US" sz="1600" b="0" dirty="0" smtClean="0">
                <a:solidFill>
                  <a:srgbClr val="CC0000"/>
                </a:solidFill>
                <a:latin typeface="Arial" pitchFamily="-110" charset="0"/>
              </a:rPr>
              <a:t>J. </a:t>
            </a:r>
            <a:r>
              <a:rPr lang="en-US" sz="1600" b="0" dirty="0">
                <a:solidFill>
                  <a:srgbClr val="CC0000"/>
                </a:solidFill>
                <a:latin typeface="Arial" pitchFamily="-110" charset="0"/>
              </a:rPr>
              <a:t>of Chemical Education, </a:t>
            </a:r>
            <a:r>
              <a:rPr lang="en-US" sz="1600" dirty="0">
                <a:solidFill>
                  <a:srgbClr val="CC0000"/>
                </a:solidFill>
                <a:latin typeface="Arial" pitchFamily="-110" charset="0"/>
              </a:rPr>
              <a:t>2005</a:t>
            </a:r>
            <a:r>
              <a:rPr lang="en-US" sz="1600" b="0" dirty="0">
                <a:solidFill>
                  <a:srgbClr val="CC0000"/>
                </a:solidFill>
                <a:latin typeface="Arial" pitchFamily="-110" charset="0"/>
              </a:rPr>
              <a:t>, 82 (6), 944-949.</a:t>
            </a:r>
            <a:endParaRPr lang="en-US" sz="1600" dirty="0">
              <a:solidFill>
                <a:schemeClr val="tx1"/>
              </a:solidFill>
              <a:latin typeface="Arial" pitchFamily="-110" charset="0"/>
              <a:ea typeface="Times" pitchFamily="-110" charset="0"/>
              <a:cs typeface="Times" pitchFamily="-110" charset="0"/>
            </a:endParaRPr>
          </a:p>
        </p:txBody>
      </p:sp>
      <p:sp>
        <p:nvSpPr>
          <p:cNvPr id="60421" name="Text Box 5"/>
          <p:cNvSpPr txBox="1">
            <a:spLocks noChangeArrowheads="1"/>
          </p:cNvSpPr>
          <p:nvPr/>
        </p:nvSpPr>
        <p:spPr bwMode="auto">
          <a:xfrm>
            <a:off x="1000125" y="3733800"/>
            <a:ext cx="8595422" cy="2004651"/>
          </a:xfrm>
          <a:prstGeom prst="rect">
            <a:avLst/>
          </a:prstGeom>
          <a:noFill/>
          <a:ln w="12700" cap="sq">
            <a:noFill/>
            <a:miter lim="800000"/>
            <a:headEnd type="none" w="sm" len="sm"/>
            <a:tailEnd type="none" w="sm" len="sm"/>
          </a:ln>
        </p:spPr>
        <p:txBody>
          <a:bodyPr wrap="none">
            <a:prstTxWarp prst="textNoShape">
              <a:avLst/>
            </a:prstTxWarp>
            <a:spAutoFit/>
          </a:bodyPr>
          <a:lstStyle/>
          <a:p>
            <a:pPr>
              <a:lnSpc>
                <a:spcPct val="90000"/>
              </a:lnSpc>
              <a:spcBef>
                <a:spcPct val="20000"/>
              </a:spcBef>
              <a:buClr>
                <a:schemeClr val="hlink"/>
              </a:buClr>
              <a:buSzPct val="80000"/>
            </a:pPr>
            <a:r>
              <a:rPr lang="en-US" sz="2800" b="1" dirty="0">
                <a:solidFill>
                  <a:schemeClr val="tx1"/>
                </a:solidFill>
                <a:latin typeface="Arial" pitchFamily="-110" charset="0"/>
                <a:ea typeface="Times" pitchFamily="-110" charset="0"/>
                <a:cs typeface="Times" pitchFamily="-110" charset="0"/>
              </a:rPr>
              <a:t>Qualitative analysis</a:t>
            </a:r>
          </a:p>
          <a:p>
            <a:pPr>
              <a:lnSpc>
                <a:spcPct val="90000"/>
              </a:lnSpc>
              <a:spcBef>
                <a:spcPct val="20000"/>
              </a:spcBef>
              <a:buClr>
                <a:schemeClr val="hlink"/>
              </a:buClr>
              <a:buSzPct val="80000"/>
              <a:buFont typeface="Wingdings" pitchFamily="-110" charset="2"/>
              <a:buNone/>
            </a:pPr>
            <a:r>
              <a:rPr lang="en-US" sz="2800" b="0" dirty="0">
                <a:solidFill>
                  <a:schemeClr val="tx1"/>
                </a:solidFill>
                <a:latin typeface="Arial" pitchFamily="-110" charset="0"/>
                <a:ea typeface="Times" pitchFamily="-110" charset="0"/>
                <a:cs typeface="Times" pitchFamily="-110" charset="0"/>
              </a:rPr>
              <a:t>positive attitudes toward teaching strategies</a:t>
            </a:r>
          </a:p>
          <a:p>
            <a:pPr>
              <a:lnSpc>
                <a:spcPct val="50000"/>
              </a:lnSpc>
              <a:spcBef>
                <a:spcPct val="20000"/>
              </a:spcBef>
              <a:buClr>
                <a:schemeClr val="hlink"/>
              </a:buClr>
              <a:buSzPct val="80000"/>
              <a:buFont typeface="Wingdings" pitchFamily="-110" charset="2"/>
              <a:buNone/>
            </a:pPr>
            <a:r>
              <a:rPr lang="en-US" sz="2800" b="0" dirty="0">
                <a:solidFill>
                  <a:schemeClr val="tx1"/>
                </a:solidFill>
                <a:latin typeface="Arial" pitchFamily="-110" charset="0"/>
                <a:ea typeface="Times" pitchFamily="-110" charset="0"/>
                <a:cs typeface="Times" pitchFamily="-110" charset="0"/>
              </a:rPr>
              <a:t>positive effect on graphing skills </a:t>
            </a:r>
            <a:r>
              <a:rPr lang="en-US" sz="2800" b="0" dirty="0" smtClean="0">
                <a:solidFill>
                  <a:schemeClr val="tx1"/>
                </a:solidFill>
                <a:latin typeface="Arial" pitchFamily="-110" charset="0"/>
                <a:ea typeface="Times" pitchFamily="-110" charset="0"/>
                <a:cs typeface="Times" pitchFamily="-110" charset="0"/>
              </a:rPr>
              <a:t>performance</a:t>
            </a:r>
          </a:p>
          <a:p>
            <a:pPr>
              <a:lnSpc>
                <a:spcPct val="50000"/>
              </a:lnSpc>
              <a:spcBef>
                <a:spcPct val="20000"/>
              </a:spcBef>
              <a:buClr>
                <a:schemeClr val="hlink"/>
              </a:buClr>
              <a:buSzPct val="80000"/>
              <a:buFont typeface="Wingdings" pitchFamily="-110" charset="2"/>
              <a:buNone/>
            </a:pPr>
            <a:endParaRPr lang="en-US" sz="2800" dirty="0" smtClean="0">
              <a:latin typeface="Arial" pitchFamily="-110" charset="0"/>
              <a:ea typeface="Times" pitchFamily="-110" charset="0"/>
              <a:cs typeface="Times" pitchFamily="-110" charset="0"/>
            </a:endParaRPr>
          </a:p>
          <a:p>
            <a:pPr>
              <a:lnSpc>
                <a:spcPct val="50000"/>
              </a:lnSpc>
              <a:spcBef>
                <a:spcPct val="20000"/>
              </a:spcBef>
              <a:buClr>
                <a:schemeClr val="hlink"/>
              </a:buClr>
              <a:buSzPct val="80000"/>
              <a:buFont typeface="Wingdings" pitchFamily="-110" charset="2"/>
              <a:buNone/>
            </a:pPr>
            <a:r>
              <a:rPr lang="en-US" sz="1600" b="0" dirty="0" smtClean="0">
                <a:solidFill>
                  <a:srgbClr val="CC0000"/>
                </a:solidFill>
                <a:latin typeface="Arial" pitchFamily="-110" charset="0"/>
              </a:rPr>
              <a:t>"</a:t>
            </a:r>
            <a:r>
              <a:rPr lang="en-US" sz="1600" b="0" dirty="0">
                <a:solidFill>
                  <a:srgbClr val="CC0000"/>
                </a:solidFill>
                <a:latin typeface="Arial" pitchFamily="-110" charset="0"/>
              </a:rPr>
              <a:t>The Use of Triangulation Methods to Validate Results of Qualitative Educational  Research",</a:t>
            </a:r>
          </a:p>
          <a:p>
            <a:pPr>
              <a:lnSpc>
                <a:spcPct val="90000"/>
              </a:lnSpc>
              <a:spcBef>
                <a:spcPct val="20000"/>
              </a:spcBef>
              <a:buClr>
                <a:schemeClr val="hlink"/>
              </a:buClr>
              <a:buSzPct val="80000"/>
              <a:buFont typeface="Wingdings" pitchFamily="-110" charset="2"/>
              <a:buNone/>
            </a:pPr>
            <a:r>
              <a:rPr lang="en-US" sz="1600" b="0" dirty="0">
                <a:solidFill>
                  <a:srgbClr val="CC0000"/>
                </a:solidFill>
                <a:latin typeface="Arial" pitchFamily="-110" charset="0"/>
              </a:rPr>
              <a:t>  </a:t>
            </a:r>
            <a:r>
              <a:rPr lang="en-US" sz="1600" b="0" dirty="0" smtClean="0">
                <a:solidFill>
                  <a:srgbClr val="CC0000"/>
                </a:solidFill>
                <a:latin typeface="Arial" pitchFamily="-110" charset="0"/>
              </a:rPr>
              <a:t> M. </a:t>
            </a:r>
            <a:r>
              <a:rPr lang="en-US" sz="1600" b="0" dirty="0">
                <a:solidFill>
                  <a:srgbClr val="CC0000"/>
                </a:solidFill>
                <a:latin typeface="Arial" pitchFamily="-110" charset="0"/>
              </a:rPr>
              <a:t>Oliver-Hoyo* and </a:t>
            </a:r>
            <a:r>
              <a:rPr lang="en-US" sz="1600" b="0" dirty="0" err="1">
                <a:solidFill>
                  <a:srgbClr val="CC0000"/>
                </a:solidFill>
                <a:latin typeface="Arial" pitchFamily="-110" charset="0"/>
              </a:rPr>
              <a:t>DeeDee</a:t>
            </a:r>
            <a:r>
              <a:rPr lang="en-US" sz="1600" b="0" dirty="0">
                <a:solidFill>
                  <a:srgbClr val="CC0000"/>
                </a:solidFill>
                <a:latin typeface="Arial" pitchFamily="-110" charset="0"/>
              </a:rPr>
              <a:t> Allen, J.</a:t>
            </a:r>
            <a:r>
              <a:rPr lang="en-US" sz="1600" b="0" dirty="0" smtClean="0">
                <a:solidFill>
                  <a:srgbClr val="CC0000"/>
                </a:solidFill>
                <a:latin typeface="Arial" pitchFamily="-110" charset="0"/>
              </a:rPr>
              <a:t> College </a:t>
            </a:r>
            <a:r>
              <a:rPr lang="en-US" sz="1600" b="0" dirty="0">
                <a:solidFill>
                  <a:srgbClr val="CC0000"/>
                </a:solidFill>
                <a:latin typeface="Arial" pitchFamily="-110" charset="0"/>
              </a:rPr>
              <a:t>Science Teaching, </a:t>
            </a:r>
            <a:r>
              <a:rPr lang="en-US" sz="1600" dirty="0">
                <a:solidFill>
                  <a:srgbClr val="CC0000"/>
                </a:solidFill>
                <a:latin typeface="Arial" pitchFamily="-110" charset="0"/>
              </a:rPr>
              <a:t>2006</a:t>
            </a:r>
            <a:r>
              <a:rPr lang="en-US" sz="1600" b="0" dirty="0">
                <a:solidFill>
                  <a:srgbClr val="CC0000"/>
                </a:solidFill>
                <a:latin typeface="Arial" pitchFamily="-110" charset="0"/>
              </a:rPr>
              <a:t>, Jan/Feb, 42-47.</a:t>
            </a:r>
            <a:endParaRPr lang="en-US" sz="1600" b="0" dirty="0">
              <a:solidFill>
                <a:srgbClr val="CC0000"/>
              </a:solidFill>
              <a:latin typeface="Arial" pitchFamily="-110" charset="0"/>
              <a:ea typeface="Times" pitchFamily="-110" charset="0"/>
              <a:cs typeface="Times" pitchFamily="-110" charset="0"/>
            </a:endParaRPr>
          </a:p>
        </p:txBody>
      </p:sp>
      <p:sp>
        <p:nvSpPr>
          <p:cNvPr id="179206" name="Text Box 6"/>
          <p:cNvSpPr txBox="1">
            <a:spLocks noChangeArrowheads="1"/>
          </p:cNvSpPr>
          <p:nvPr/>
        </p:nvSpPr>
        <p:spPr bwMode="auto">
          <a:xfrm>
            <a:off x="1007015" y="5698150"/>
            <a:ext cx="8143258" cy="2043636"/>
          </a:xfrm>
          <a:prstGeom prst="rect">
            <a:avLst/>
          </a:prstGeom>
          <a:noFill/>
          <a:ln w="12700" cap="sq">
            <a:noFill/>
            <a:miter lim="800000"/>
            <a:headEnd type="none" w="sm" len="sm"/>
            <a:tailEnd type="none" w="sm" len="sm"/>
          </a:ln>
        </p:spPr>
        <p:txBody>
          <a:bodyPr wrap="none">
            <a:prstTxWarp prst="textNoShape">
              <a:avLst/>
            </a:prstTxWarp>
            <a:spAutoFit/>
          </a:bodyPr>
          <a:lstStyle/>
          <a:p>
            <a:pPr>
              <a:lnSpc>
                <a:spcPct val="80000"/>
              </a:lnSpc>
              <a:spcBef>
                <a:spcPct val="20000"/>
              </a:spcBef>
              <a:buClr>
                <a:schemeClr val="hlink"/>
              </a:buClr>
              <a:buSzPct val="80000"/>
            </a:pPr>
            <a:r>
              <a:rPr lang="en-US" sz="2800" b="1" dirty="0" smtClean="0">
                <a:solidFill>
                  <a:schemeClr val="tx1"/>
                </a:solidFill>
                <a:latin typeface="Arial" pitchFamily="-110" charset="0"/>
                <a:ea typeface="Times" pitchFamily="-110" charset="0"/>
                <a:cs typeface="Times" pitchFamily="-110" charset="0"/>
              </a:rPr>
              <a:t>From </a:t>
            </a:r>
            <a:r>
              <a:rPr lang="en-US" sz="2800" b="1" dirty="0">
                <a:solidFill>
                  <a:schemeClr val="tx1"/>
                </a:solidFill>
                <a:latin typeface="Arial" pitchFamily="-110" charset="0"/>
                <a:ea typeface="Times" pitchFamily="-110" charset="0"/>
                <a:cs typeface="Times" pitchFamily="-110" charset="0"/>
              </a:rPr>
              <a:t>a TA:</a:t>
            </a:r>
            <a:r>
              <a:rPr lang="en-US" sz="2800" b="0" dirty="0">
                <a:solidFill>
                  <a:schemeClr val="tx1"/>
                </a:solidFill>
                <a:latin typeface="Arial" pitchFamily="-110" charset="0"/>
                <a:ea typeface="Times" pitchFamily="-110" charset="0"/>
                <a:cs typeface="Times" pitchFamily="-110" charset="0"/>
              </a:rPr>
              <a:t/>
            </a:r>
            <a:br>
              <a:rPr lang="en-US" sz="2800" b="0" dirty="0">
                <a:solidFill>
                  <a:schemeClr val="tx1"/>
                </a:solidFill>
                <a:latin typeface="Arial" pitchFamily="-110" charset="0"/>
                <a:ea typeface="Times" pitchFamily="-110" charset="0"/>
                <a:cs typeface="Times" pitchFamily="-110" charset="0"/>
              </a:rPr>
            </a:br>
            <a:r>
              <a:rPr lang="en-US" sz="2800" b="0" dirty="0">
                <a:solidFill>
                  <a:schemeClr val="tx1"/>
                </a:solidFill>
                <a:latin typeface="Arial" pitchFamily="-110" charset="0"/>
                <a:ea typeface="Times" pitchFamily="-110" charset="0"/>
                <a:cs typeface="Times" pitchFamily="-110" charset="0"/>
              </a:rPr>
              <a:t>	  “cAcL</a:t>
            </a:r>
            <a:r>
              <a:rPr lang="en-US" sz="2800" b="0" baseline="-25000" dirty="0">
                <a:solidFill>
                  <a:schemeClr val="tx1"/>
                </a:solidFill>
                <a:latin typeface="Arial" pitchFamily="-110" charset="0"/>
                <a:ea typeface="Times" pitchFamily="-110" charset="0"/>
                <a:cs typeface="Times" pitchFamily="-110" charset="0"/>
              </a:rPr>
              <a:t>2</a:t>
            </a:r>
            <a:r>
              <a:rPr lang="en-US" sz="2800" b="0" dirty="0">
                <a:solidFill>
                  <a:schemeClr val="tx1"/>
                </a:solidFill>
                <a:latin typeface="Arial" pitchFamily="-110" charset="0"/>
                <a:ea typeface="Times" pitchFamily="-110" charset="0"/>
                <a:cs typeface="Times" pitchFamily="-110" charset="0"/>
              </a:rPr>
              <a:t> not only creates an “active” classroom, </a:t>
            </a:r>
          </a:p>
          <a:p>
            <a:pPr>
              <a:lnSpc>
                <a:spcPct val="80000"/>
              </a:lnSpc>
              <a:spcBef>
                <a:spcPct val="20000"/>
              </a:spcBef>
              <a:buClr>
                <a:schemeClr val="hlink"/>
              </a:buClr>
              <a:buSzPct val="80000"/>
              <a:buFont typeface="Wingdings" pitchFamily="-110" charset="2"/>
              <a:buNone/>
            </a:pPr>
            <a:r>
              <a:rPr lang="en-US" sz="2800" b="0" dirty="0">
                <a:solidFill>
                  <a:schemeClr val="tx1"/>
                </a:solidFill>
                <a:latin typeface="Arial" pitchFamily="-110" charset="0"/>
                <a:ea typeface="Times" pitchFamily="-110" charset="0"/>
                <a:cs typeface="Times" pitchFamily="-110" charset="0"/>
              </a:rPr>
              <a:t>		but develops an “interactive” student.”</a:t>
            </a:r>
          </a:p>
          <a:p>
            <a:endParaRPr lang="es-ES_tradnl" dirty="0"/>
          </a:p>
          <a:p>
            <a:endParaRPr lang="es-ES_tradnl" dirty="0"/>
          </a:p>
          <a:p>
            <a:endParaRPr lang="es-ES_trad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9206"/>
                                        </p:tgtEl>
                                        <p:attrNameLst>
                                          <p:attrName>style.visibility</p:attrName>
                                        </p:attrNameLst>
                                      </p:cBhvr>
                                      <p:to>
                                        <p:strVal val="visible"/>
                                      </p:to>
                                    </p:set>
                                    <p:animEffect transition="in" filter="fade">
                                      <p:cBhvr>
                                        <p:cTn id="7" dur="1000"/>
                                        <p:tgtEl>
                                          <p:spTgt spid="179206"/>
                                        </p:tgtEl>
                                      </p:cBhvr>
                                    </p:animEffect>
                                    <p:anim calcmode="lin" valueType="num">
                                      <p:cBhvr>
                                        <p:cTn id="8" dur="1000" fill="hold"/>
                                        <p:tgtEl>
                                          <p:spTgt spid="179206"/>
                                        </p:tgtEl>
                                        <p:attrNameLst>
                                          <p:attrName>ppt_x</p:attrName>
                                        </p:attrNameLst>
                                      </p:cBhvr>
                                      <p:tavLst>
                                        <p:tav tm="0">
                                          <p:val>
                                            <p:strVal val="#ppt_x"/>
                                          </p:val>
                                        </p:tav>
                                        <p:tav tm="100000">
                                          <p:val>
                                            <p:strVal val="#ppt_x"/>
                                          </p:val>
                                        </p:tav>
                                      </p:tavLst>
                                    </p:anim>
                                    <p:anim calcmode="lin" valueType="num">
                                      <p:cBhvr>
                                        <p:cTn id="9" dur="1000" fill="hold"/>
                                        <p:tgtEl>
                                          <p:spTgt spid="17920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206"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2" name="TextBox 5"/>
          <p:cNvSpPr txBox="1">
            <a:spLocks noChangeArrowheads="1"/>
          </p:cNvSpPr>
          <p:nvPr/>
        </p:nvSpPr>
        <p:spPr bwMode="auto">
          <a:xfrm>
            <a:off x="5308605" y="2032000"/>
            <a:ext cx="4089400" cy="1569660"/>
          </a:xfrm>
          <a:prstGeom prst="rect">
            <a:avLst/>
          </a:prstGeom>
          <a:noFill/>
          <a:ln w="9525">
            <a:noFill/>
            <a:miter lim="800000"/>
            <a:headEnd/>
            <a:tailEnd/>
          </a:ln>
        </p:spPr>
        <p:txBody>
          <a:bodyPr wrap="square">
            <a:prstTxWarp prst="textNoShape">
              <a:avLst/>
            </a:prstTxWarp>
            <a:spAutoFit/>
          </a:bodyPr>
          <a:lstStyle/>
          <a:p>
            <a:r>
              <a:rPr lang="en-US" sz="2400" dirty="0">
                <a:solidFill>
                  <a:srgbClr val="B70202"/>
                </a:solidFill>
              </a:rPr>
              <a:t>Proceedings of the</a:t>
            </a:r>
          </a:p>
          <a:p>
            <a:r>
              <a:rPr lang="en-US" sz="2400" dirty="0">
                <a:solidFill>
                  <a:srgbClr val="B70202"/>
                </a:solidFill>
              </a:rPr>
              <a:t>National Academy of Sciences</a:t>
            </a:r>
          </a:p>
          <a:p>
            <a:endParaRPr lang="en-US" sz="2400" dirty="0">
              <a:solidFill>
                <a:srgbClr val="B70202"/>
              </a:solidFill>
            </a:endParaRPr>
          </a:p>
          <a:p>
            <a:r>
              <a:rPr lang="en-US" sz="2400" b="1" i="1" dirty="0" smtClean="0">
                <a:solidFill>
                  <a:srgbClr val="B70202"/>
                </a:solidFill>
              </a:rPr>
              <a:t>2014</a:t>
            </a:r>
            <a:r>
              <a:rPr lang="en-US" sz="2400" i="1" dirty="0" smtClean="0">
                <a:solidFill>
                  <a:srgbClr val="B70202"/>
                </a:solidFill>
              </a:rPr>
              <a:t>, </a:t>
            </a:r>
            <a:r>
              <a:rPr lang="en-US" sz="2400" i="1" dirty="0">
                <a:solidFill>
                  <a:srgbClr val="B70202"/>
                </a:solidFill>
              </a:rPr>
              <a:t>111 (23</a:t>
            </a:r>
            <a:r>
              <a:rPr lang="en-US" sz="2400" i="1" dirty="0" smtClean="0">
                <a:solidFill>
                  <a:srgbClr val="B70202"/>
                </a:solidFill>
              </a:rPr>
              <a:t>);  </a:t>
            </a:r>
            <a:r>
              <a:rPr lang="en-US" sz="2400" i="1" dirty="0">
                <a:solidFill>
                  <a:srgbClr val="B70202"/>
                </a:solidFill>
              </a:rPr>
              <a:t>8410-</a:t>
            </a:r>
            <a:r>
              <a:rPr lang="en-US" sz="2400" i="1" dirty="0" smtClean="0">
                <a:solidFill>
                  <a:srgbClr val="B70202"/>
                </a:solidFill>
              </a:rPr>
              <a:t>8415</a:t>
            </a:r>
            <a:endParaRPr lang="en-US" sz="2400" i="1" dirty="0">
              <a:solidFill>
                <a:srgbClr val="B70202"/>
              </a:solidFill>
            </a:endParaRPr>
          </a:p>
        </p:txBody>
      </p:sp>
      <p:pic>
        <p:nvPicPr>
          <p:cNvPr id="56323" name="Picture 7" descr="Picture 2.png"/>
          <p:cNvPicPr>
            <a:picLocks noChangeAspect="1"/>
          </p:cNvPicPr>
          <p:nvPr/>
        </p:nvPicPr>
        <p:blipFill>
          <a:blip r:embed="rId3"/>
          <a:srcRect/>
          <a:stretch>
            <a:fillRect/>
          </a:stretch>
        </p:blipFill>
        <p:spPr bwMode="auto">
          <a:xfrm>
            <a:off x="136525" y="0"/>
            <a:ext cx="5121275"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Title 1"/>
          <p:cNvSpPr>
            <a:spLocks noGrp="1"/>
          </p:cNvSpPr>
          <p:nvPr>
            <p:ph type="title"/>
          </p:nvPr>
        </p:nvSpPr>
        <p:spPr>
          <a:xfrm>
            <a:off x="992908" y="66675"/>
            <a:ext cx="8151091" cy="1085850"/>
          </a:xfrm>
        </p:spPr>
        <p:txBody>
          <a:bodyPr>
            <a:normAutofit fontScale="90000"/>
          </a:bodyPr>
          <a:lstStyle/>
          <a:p>
            <a:r>
              <a:rPr lang="en-US" sz="3600" b="1" dirty="0" smtClean="0">
                <a:solidFill>
                  <a:srgbClr val="800000"/>
                </a:solidFill>
              </a:rPr>
              <a:t>Take-home messages</a:t>
            </a:r>
            <a:br>
              <a:rPr lang="en-US" sz="3600" b="1" dirty="0" smtClean="0">
                <a:solidFill>
                  <a:srgbClr val="800000"/>
                </a:solidFill>
              </a:rPr>
            </a:br>
            <a:r>
              <a:rPr lang="en-US" sz="3600" b="1" dirty="0" smtClean="0">
                <a:solidFill>
                  <a:srgbClr val="800000"/>
                </a:solidFill>
              </a:rPr>
              <a:t>			Activity-based instruction</a:t>
            </a:r>
          </a:p>
        </p:txBody>
      </p:sp>
      <p:sp>
        <p:nvSpPr>
          <p:cNvPr id="31747" name="Content Placeholder 2"/>
          <p:cNvSpPr>
            <a:spLocks noGrp="1"/>
          </p:cNvSpPr>
          <p:nvPr>
            <p:ph idx="1"/>
          </p:nvPr>
        </p:nvSpPr>
        <p:spPr>
          <a:xfrm>
            <a:off x="742883" y="1623593"/>
            <a:ext cx="8401117" cy="4853412"/>
          </a:xfrm>
        </p:spPr>
        <p:txBody>
          <a:bodyPr>
            <a:normAutofit fontScale="85000" lnSpcReduction="20000"/>
          </a:bodyPr>
          <a:lstStyle/>
          <a:p>
            <a:pPr marL="0" indent="0">
              <a:defRPr/>
            </a:pPr>
            <a:r>
              <a:rPr lang="en-US" dirty="0" smtClean="0">
                <a:latin typeface="Arial" pitchFamily="-101" charset="0"/>
                <a:ea typeface="Arial" pitchFamily="-101" charset="0"/>
                <a:cs typeface="Arial" pitchFamily="-101" charset="0"/>
              </a:rPr>
              <a:t> Instructor facilitates learning</a:t>
            </a:r>
          </a:p>
          <a:p>
            <a:pPr marL="274320" lvl="1" indent="0">
              <a:defRPr/>
            </a:pPr>
            <a:r>
              <a:rPr lang="en-US" u="sng" dirty="0" smtClean="0">
                <a:latin typeface="Arial" pitchFamily="-101" charset="0"/>
                <a:ea typeface="Arial" pitchFamily="-101" charset="0"/>
                <a:cs typeface="Arial" pitchFamily="-101" charset="0"/>
              </a:rPr>
              <a:t>What</a:t>
            </a:r>
            <a:r>
              <a:rPr lang="en-US" dirty="0" smtClean="0">
                <a:latin typeface="Arial" pitchFamily="-101" charset="0"/>
                <a:ea typeface="Arial" pitchFamily="-101" charset="0"/>
                <a:cs typeface="Arial" pitchFamily="-101" charset="0"/>
              </a:rPr>
              <a:t> teachers do versus </a:t>
            </a:r>
            <a:r>
              <a:rPr lang="en-US" u="sng" dirty="0" smtClean="0">
                <a:latin typeface="Arial" pitchFamily="-101" charset="0"/>
                <a:ea typeface="Arial" pitchFamily="-101" charset="0"/>
                <a:cs typeface="Arial" pitchFamily="-101" charset="0"/>
              </a:rPr>
              <a:t>how</a:t>
            </a:r>
            <a:r>
              <a:rPr lang="en-US" dirty="0" smtClean="0">
                <a:latin typeface="Arial" pitchFamily="-101" charset="0"/>
                <a:ea typeface="Arial" pitchFamily="-101" charset="0"/>
                <a:cs typeface="Arial" pitchFamily="-101" charset="0"/>
              </a:rPr>
              <a:t> teachers may assist</a:t>
            </a:r>
          </a:p>
          <a:p>
            <a:pPr marL="0" indent="0">
              <a:defRPr/>
            </a:pPr>
            <a:r>
              <a:rPr lang="en-US" dirty="0" smtClean="0">
                <a:latin typeface="Arial" pitchFamily="-101" charset="0"/>
                <a:ea typeface="Arial" pitchFamily="-101" charset="0"/>
                <a:cs typeface="Arial" pitchFamily="-101" charset="0"/>
              </a:rPr>
              <a:t> Promotes engagement at different levels</a:t>
            </a:r>
          </a:p>
          <a:p>
            <a:pPr marL="274320" lvl="1" indent="0">
              <a:defRPr/>
            </a:pPr>
            <a:r>
              <a:rPr lang="en-US" dirty="0" smtClean="0">
                <a:latin typeface="Arial" pitchFamily="-101" charset="0"/>
                <a:ea typeface="Arial" pitchFamily="-101" charset="0"/>
                <a:cs typeface="Arial" pitchFamily="-101" charset="0"/>
              </a:rPr>
              <a:t>Inquiry – answering questions with questions</a:t>
            </a:r>
          </a:p>
          <a:p>
            <a:pPr marL="0" indent="0">
              <a:defRPr/>
            </a:pPr>
            <a:r>
              <a:rPr lang="en-US" dirty="0" smtClean="0">
                <a:latin typeface="Arial" pitchFamily="-101" charset="0"/>
                <a:ea typeface="Arial" pitchFamily="-101" charset="0"/>
                <a:cs typeface="Arial" pitchFamily="-101" charset="0"/>
              </a:rPr>
              <a:t> Students influence pace of learning</a:t>
            </a:r>
          </a:p>
          <a:p>
            <a:pPr marL="274320" lvl="1" indent="0">
              <a:defRPr/>
            </a:pPr>
            <a:r>
              <a:rPr lang="en-US" dirty="0" smtClean="0">
                <a:latin typeface="Arial" pitchFamily="-101" charset="0"/>
                <a:ea typeface="Arial" pitchFamily="-101" charset="0"/>
                <a:cs typeface="Arial" pitchFamily="-101" charset="0"/>
              </a:rPr>
              <a:t>Students’ preparation is a determining factor</a:t>
            </a:r>
            <a:endParaRPr lang="en-US" i="1" dirty="0" smtClean="0">
              <a:solidFill>
                <a:schemeClr val="bg1">
                  <a:lumMod val="50000"/>
                </a:schemeClr>
              </a:solidFill>
              <a:latin typeface="Arial" pitchFamily="-101" charset="0"/>
              <a:ea typeface="Arial" pitchFamily="-101" charset="0"/>
              <a:cs typeface="Arial" pitchFamily="-101" charset="0"/>
            </a:endParaRPr>
          </a:p>
          <a:p>
            <a:pPr marL="0" indent="0">
              <a:defRPr/>
            </a:pPr>
            <a:r>
              <a:rPr lang="en-US" dirty="0" smtClean="0"/>
              <a:t>  Transforming curricular materials; resources available</a:t>
            </a:r>
            <a:endParaRPr lang="en-US" dirty="0" smtClean="0">
              <a:solidFill>
                <a:srgbClr val="7F7F7F"/>
              </a:solidFill>
            </a:endParaRPr>
          </a:p>
          <a:p>
            <a:pPr marL="0" indent="0">
              <a:defRPr/>
            </a:pPr>
            <a:r>
              <a:rPr lang="en-US" dirty="0" smtClean="0">
                <a:latin typeface="Arial" pitchFamily="-101" charset="0"/>
                <a:ea typeface="Arial" pitchFamily="-101" charset="0"/>
                <a:cs typeface="Arial" pitchFamily="-101" charset="0"/>
              </a:rPr>
              <a:t> Self-reflection and evaluation are an integral part of       	the teaching enterprise</a:t>
            </a:r>
          </a:p>
          <a:p>
            <a:pPr marL="0" indent="0">
              <a:defRPr/>
            </a:pPr>
            <a:r>
              <a:rPr lang="en-US" dirty="0" smtClean="0">
                <a:latin typeface="Arial" pitchFamily="-101" charset="0"/>
                <a:ea typeface="Arial" pitchFamily="-101" charset="0"/>
                <a:cs typeface="Arial" pitchFamily="-101" charset="0"/>
              </a:rPr>
              <a:t> Hands-on, minds-on</a:t>
            </a:r>
          </a:p>
          <a:p>
            <a:pPr marL="274320" lvl="1" indent="0">
              <a:defRPr/>
            </a:pPr>
            <a:r>
              <a:rPr lang="en-US" dirty="0" smtClean="0"/>
              <a:t>Physical materials AND mental thoughts required to find </a:t>
            </a:r>
          </a:p>
          <a:p>
            <a:pPr marL="274320" lvl="1" indent="0">
              <a:buNone/>
              <a:defRPr/>
            </a:pPr>
            <a:r>
              <a:rPr lang="en-US" dirty="0" smtClean="0"/>
              <a:t>meaning and pursue understanding</a:t>
            </a:r>
          </a:p>
          <a:p>
            <a:pPr marL="0" indent="0">
              <a:defRPr/>
            </a:pPr>
            <a:endParaRPr lang="en-US" dirty="0" smtClean="0">
              <a:latin typeface="Arial" pitchFamily="-101" charset="0"/>
              <a:ea typeface="Arial" pitchFamily="-101" charset="0"/>
              <a:cs typeface="Arial" pitchFamily="-101" charset="0"/>
            </a:endParaRPr>
          </a:p>
          <a:p>
            <a:pPr marL="0" indent="0">
              <a:defRPr/>
            </a:pPr>
            <a:endParaRPr lang="en-US" dirty="0" smtClean="0">
              <a:solidFill>
                <a:srgbClr val="800000"/>
              </a:solidFill>
            </a:endParaRPr>
          </a:p>
          <a:p>
            <a:pPr marL="0" indent="0">
              <a:defRPr/>
            </a:pPr>
            <a:endParaRPr lang="en-US" dirty="0" smtClean="0">
              <a:latin typeface="Arial" pitchFamily="-101" charset="0"/>
              <a:ea typeface="Arial" pitchFamily="-101" charset="0"/>
              <a:cs typeface="Arial" pitchFamily="-101" charset="0"/>
            </a:endParaRPr>
          </a:p>
          <a:p>
            <a:pPr>
              <a:defRPr/>
            </a:pPr>
            <a:endParaRPr lang="en-US" dirty="0" smtClean="0"/>
          </a:p>
          <a:p>
            <a:pPr>
              <a:defRPr/>
            </a:pPr>
            <a:endParaRPr lang="en-US" dirty="0" smtClean="0"/>
          </a:p>
        </p:txBody>
      </p:sp>
      <p:sp>
        <p:nvSpPr>
          <p:cNvPr id="29700" name="TextBox 3"/>
          <p:cNvSpPr txBox="1">
            <a:spLocks noChangeArrowheads="1"/>
          </p:cNvSpPr>
          <p:nvPr/>
        </p:nvSpPr>
        <p:spPr bwMode="auto">
          <a:xfrm>
            <a:off x="3872432" y="1059654"/>
            <a:ext cx="4714896" cy="461665"/>
          </a:xfrm>
          <a:prstGeom prst="rect">
            <a:avLst/>
          </a:prstGeom>
          <a:noFill/>
          <a:ln w="9525">
            <a:noFill/>
            <a:miter lim="800000"/>
            <a:headEnd/>
            <a:tailEnd/>
          </a:ln>
        </p:spPr>
        <p:txBody>
          <a:bodyPr wrap="none">
            <a:prstTxWarp prst="textNoShape">
              <a:avLst/>
            </a:prstTxWarp>
            <a:spAutoFit/>
          </a:bodyPr>
          <a:lstStyle/>
          <a:p>
            <a:r>
              <a:rPr lang="en-US" sz="2400" i="1" u="sng" dirty="0">
                <a:solidFill>
                  <a:srgbClr val="800000"/>
                </a:solidFill>
              </a:rPr>
              <a:t>Learning responsibility shifts to learners</a:t>
            </a:r>
            <a:endParaRPr lang="en-US" sz="2400" dirty="0"/>
          </a:p>
        </p:txBody>
      </p:sp>
      <p:sp>
        <p:nvSpPr>
          <p:cNvPr id="5" name="TextBox 4"/>
          <p:cNvSpPr txBox="1"/>
          <p:nvPr/>
        </p:nvSpPr>
        <p:spPr>
          <a:xfrm>
            <a:off x="2343727" y="6246199"/>
            <a:ext cx="4863305" cy="646331"/>
          </a:xfrm>
          <a:prstGeom prst="rect">
            <a:avLst/>
          </a:prstGeom>
          <a:noFill/>
        </p:spPr>
        <p:txBody>
          <a:bodyPr wrap="none" rtlCol="0">
            <a:spAutoFit/>
          </a:bodyPr>
          <a:lstStyle/>
          <a:p>
            <a:r>
              <a:rPr lang="en-US" sz="3600" dirty="0" smtClean="0">
                <a:solidFill>
                  <a:srgbClr val="B70202"/>
                </a:solidFill>
              </a:rPr>
              <a:t>Appropriate assessments</a:t>
            </a:r>
            <a:endParaRPr lang="en-US" sz="3600" dirty="0">
              <a:solidFill>
                <a:srgbClr val="B70202"/>
              </a:solidFill>
            </a:endParaRPr>
          </a:p>
        </p:txBody>
      </p:sp>
      <p:sp>
        <p:nvSpPr>
          <p:cNvPr id="6" name="Curved Right Arrow 5"/>
          <p:cNvSpPr/>
          <p:nvPr/>
        </p:nvSpPr>
        <p:spPr>
          <a:xfrm>
            <a:off x="190500" y="4779818"/>
            <a:ext cx="750454" cy="1916546"/>
          </a:xfrm>
          <a:prstGeom prst="curved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fade">
                                      <p:cBhvr>
                                        <p:cTn id="7" dur="500"/>
                                        <p:tgtEl>
                                          <p:spTgt spid="31747">
                                            <p:txEl>
                                              <p:pRg st="0" end="0"/>
                                            </p:txEl>
                                          </p:spTgt>
                                        </p:tgtEl>
                                      </p:cBhvr>
                                    </p:animEffect>
                                    <p:anim calcmode="lin" valueType="num">
                                      <p:cBhvr>
                                        <p:cTn id="8" dur="500" fill="hold"/>
                                        <p:tgtEl>
                                          <p:spTgt spid="31747">
                                            <p:txEl>
                                              <p:pRg st="0" end="0"/>
                                            </p:txEl>
                                          </p:spTgt>
                                        </p:tgtEl>
                                        <p:attrNameLst>
                                          <p:attrName>ppt_x</p:attrName>
                                        </p:attrNameLst>
                                      </p:cBhvr>
                                      <p:tavLst>
                                        <p:tav tm="0">
                                          <p:val>
                                            <p:strVal val="#ppt_x"/>
                                          </p:val>
                                        </p:tav>
                                        <p:tav tm="100000">
                                          <p:val>
                                            <p:strVal val="#ppt_x"/>
                                          </p:val>
                                        </p:tav>
                                      </p:tavLst>
                                    </p:anim>
                                    <p:anim calcmode="lin" valueType="num">
                                      <p:cBhvr>
                                        <p:cTn id="9" dur="450" decel="100000" fill="hold"/>
                                        <p:tgtEl>
                                          <p:spTgt spid="31747">
                                            <p:txEl>
                                              <p:pRg st="0" end="0"/>
                                            </p:txEl>
                                          </p:spTgt>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31747">
                                            <p:txEl>
                                              <p:pRg st="0" end="0"/>
                                            </p:txEl>
                                          </p:spTgt>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31747">
                                            <p:txEl>
                                              <p:pRg st="1" end="1"/>
                                            </p:txEl>
                                          </p:spTgt>
                                        </p:tgtEl>
                                        <p:attrNameLst>
                                          <p:attrName>style.visibility</p:attrName>
                                        </p:attrNameLst>
                                      </p:cBhvr>
                                      <p:to>
                                        <p:strVal val="visible"/>
                                      </p:to>
                                    </p:set>
                                    <p:animEffect transition="in" filter="fade">
                                      <p:cBhvr>
                                        <p:cTn id="13" dur="500"/>
                                        <p:tgtEl>
                                          <p:spTgt spid="31747">
                                            <p:txEl>
                                              <p:pRg st="1" end="1"/>
                                            </p:txEl>
                                          </p:spTgt>
                                        </p:tgtEl>
                                      </p:cBhvr>
                                    </p:animEffect>
                                    <p:anim calcmode="lin" valueType="num">
                                      <p:cBhvr>
                                        <p:cTn id="14" dur="500" fill="hold"/>
                                        <p:tgtEl>
                                          <p:spTgt spid="31747">
                                            <p:txEl>
                                              <p:pRg st="1" end="1"/>
                                            </p:txEl>
                                          </p:spTgt>
                                        </p:tgtEl>
                                        <p:attrNameLst>
                                          <p:attrName>ppt_x</p:attrName>
                                        </p:attrNameLst>
                                      </p:cBhvr>
                                      <p:tavLst>
                                        <p:tav tm="0">
                                          <p:val>
                                            <p:strVal val="#ppt_x"/>
                                          </p:val>
                                        </p:tav>
                                        <p:tav tm="100000">
                                          <p:val>
                                            <p:strVal val="#ppt_x"/>
                                          </p:val>
                                        </p:tav>
                                      </p:tavLst>
                                    </p:anim>
                                    <p:anim calcmode="lin" valueType="num">
                                      <p:cBhvr>
                                        <p:cTn id="15" dur="450" decel="100000" fill="hold"/>
                                        <p:tgtEl>
                                          <p:spTgt spid="31747">
                                            <p:txEl>
                                              <p:pRg st="1" end="1"/>
                                            </p:txEl>
                                          </p:spTgt>
                                        </p:tgtEl>
                                        <p:attrNameLst>
                                          <p:attrName>ppt_y</p:attrName>
                                        </p:attrNameLst>
                                      </p:cBhvr>
                                      <p:tavLst>
                                        <p:tav tm="0">
                                          <p:val>
                                            <p:strVal val="#ppt_y+1"/>
                                          </p:val>
                                        </p:tav>
                                        <p:tav tm="100000">
                                          <p:val>
                                            <p:strVal val="#ppt_y-.03"/>
                                          </p:val>
                                        </p:tav>
                                      </p:tavLst>
                                    </p:anim>
                                    <p:anim calcmode="lin" valueType="num">
                                      <p:cBhvr>
                                        <p:cTn id="16" dur="50" accel="100000" fill="hold">
                                          <p:stCondLst>
                                            <p:cond delay="450"/>
                                          </p:stCondLst>
                                        </p:cTn>
                                        <p:tgtEl>
                                          <p:spTgt spid="31747">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31747">
                                            <p:txEl>
                                              <p:pRg st="2" end="2"/>
                                            </p:txEl>
                                          </p:spTgt>
                                        </p:tgtEl>
                                        <p:attrNameLst>
                                          <p:attrName>style.visibility</p:attrName>
                                        </p:attrNameLst>
                                      </p:cBhvr>
                                      <p:to>
                                        <p:strVal val="visible"/>
                                      </p:to>
                                    </p:set>
                                    <p:animEffect transition="in" filter="fade">
                                      <p:cBhvr>
                                        <p:cTn id="21" dur="500"/>
                                        <p:tgtEl>
                                          <p:spTgt spid="31747">
                                            <p:txEl>
                                              <p:pRg st="2" end="2"/>
                                            </p:txEl>
                                          </p:spTgt>
                                        </p:tgtEl>
                                      </p:cBhvr>
                                    </p:animEffect>
                                    <p:anim calcmode="lin" valueType="num">
                                      <p:cBhvr>
                                        <p:cTn id="22" dur="500" fill="hold"/>
                                        <p:tgtEl>
                                          <p:spTgt spid="31747">
                                            <p:txEl>
                                              <p:pRg st="2" end="2"/>
                                            </p:txEl>
                                          </p:spTgt>
                                        </p:tgtEl>
                                        <p:attrNameLst>
                                          <p:attrName>ppt_x</p:attrName>
                                        </p:attrNameLst>
                                      </p:cBhvr>
                                      <p:tavLst>
                                        <p:tav tm="0">
                                          <p:val>
                                            <p:strVal val="#ppt_x"/>
                                          </p:val>
                                        </p:tav>
                                        <p:tav tm="100000">
                                          <p:val>
                                            <p:strVal val="#ppt_x"/>
                                          </p:val>
                                        </p:tav>
                                      </p:tavLst>
                                    </p:anim>
                                    <p:anim calcmode="lin" valueType="num">
                                      <p:cBhvr>
                                        <p:cTn id="23" dur="450" decel="100000" fill="hold"/>
                                        <p:tgtEl>
                                          <p:spTgt spid="31747">
                                            <p:txEl>
                                              <p:pRg st="2" end="2"/>
                                            </p:txEl>
                                          </p:spTgt>
                                        </p:tgtEl>
                                        <p:attrNameLst>
                                          <p:attrName>ppt_y</p:attrName>
                                        </p:attrNameLst>
                                      </p:cBhvr>
                                      <p:tavLst>
                                        <p:tav tm="0">
                                          <p:val>
                                            <p:strVal val="#ppt_y+1"/>
                                          </p:val>
                                        </p:tav>
                                        <p:tav tm="100000">
                                          <p:val>
                                            <p:strVal val="#ppt_y-.03"/>
                                          </p:val>
                                        </p:tav>
                                      </p:tavLst>
                                    </p:anim>
                                    <p:anim calcmode="lin" valueType="num">
                                      <p:cBhvr>
                                        <p:cTn id="24" dur="50" accel="100000" fill="hold">
                                          <p:stCondLst>
                                            <p:cond delay="450"/>
                                          </p:stCondLst>
                                        </p:cTn>
                                        <p:tgtEl>
                                          <p:spTgt spid="31747">
                                            <p:txEl>
                                              <p:pRg st="2" end="2"/>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31747">
                                            <p:txEl>
                                              <p:pRg st="3" end="3"/>
                                            </p:txEl>
                                          </p:spTgt>
                                        </p:tgtEl>
                                        <p:attrNameLst>
                                          <p:attrName>style.visibility</p:attrName>
                                        </p:attrNameLst>
                                      </p:cBhvr>
                                      <p:to>
                                        <p:strVal val="visible"/>
                                      </p:to>
                                    </p:set>
                                    <p:animEffect transition="in" filter="fade">
                                      <p:cBhvr>
                                        <p:cTn id="27" dur="500"/>
                                        <p:tgtEl>
                                          <p:spTgt spid="31747">
                                            <p:txEl>
                                              <p:pRg st="3" end="3"/>
                                            </p:txEl>
                                          </p:spTgt>
                                        </p:tgtEl>
                                      </p:cBhvr>
                                    </p:animEffect>
                                    <p:anim calcmode="lin" valueType="num">
                                      <p:cBhvr>
                                        <p:cTn id="28" dur="500" fill="hold"/>
                                        <p:tgtEl>
                                          <p:spTgt spid="31747">
                                            <p:txEl>
                                              <p:pRg st="3" end="3"/>
                                            </p:txEl>
                                          </p:spTgt>
                                        </p:tgtEl>
                                        <p:attrNameLst>
                                          <p:attrName>ppt_x</p:attrName>
                                        </p:attrNameLst>
                                      </p:cBhvr>
                                      <p:tavLst>
                                        <p:tav tm="0">
                                          <p:val>
                                            <p:strVal val="#ppt_x"/>
                                          </p:val>
                                        </p:tav>
                                        <p:tav tm="100000">
                                          <p:val>
                                            <p:strVal val="#ppt_x"/>
                                          </p:val>
                                        </p:tav>
                                      </p:tavLst>
                                    </p:anim>
                                    <p:anim calcmode="lin" valueType="num">
                                      <p:cBhvr>
                                        <p:cTn id="29" dur="450" decel="100000" fill="hold"/>
                                        <p:tgtEl>
                                          <p:spTgt spid="31747">
                                            <p:txEl>
                                              <p:pRg st="3" end="3"/>
                                            </p:txEl>
                                          </p:spTgt>
                                        </p:tgtEl>
                                        <p:attrNameLst>
                                          <p:attrName>ppt_y</p:attrName>
                                        </p:attrNameLst>
                                      </p:cBhvr>
                                      <p:tavLst>
                                        <p:tav tm="0">
                                          <p:val>
                                            <p:strVal val="#ppt_y+1"/>
                                          </p:val>
                                        </p:tav>
                                        <p:tav tm="100000">
                                          <p:val>
                                            <p:strVal val="#ppt_y-.03"/>
                                          </p:val>
                                        </p:tav>
                                      </p:tavLst>
                                    </p:anim>
                                    <p:anim calcmode="lin" valueType="num">
                                      <p:cBhvr>
                                        <p:cTn id="30" dur="50" accel="100000" fill="hold">
                                          <p:stCondLst>
                                            <p:cond delay="450"/>
                                          </p:stCondLst>
                                        </p:cTn>
                                        <p:tgtEl>
                                          <p:spTgt spid="31747">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7" presetClass="entr" presetSubtype="0" fill="hold" grpId="0" nodeType="clickEffect">
                                  <p:stCondLst>
                                    <p:cond delay="0"/>
                                  </p:stCondLst>
                                  <p:childTnLst>
                                    <p:set>
                                      <p:cBhvr>
                                        <p:cTn id="34" dur="1" fill="hold">
                                          <p:stCondLst>
                                            <p:cond delay="0"/>
                                          </p:stCondLst>
                                        </p:cTn>
                                        <p:tgtEl>
                                          <p:spTgt spid="31747">
                                            <p:txEl>
                                              <p:pRg st="4" end="4"/>
                                            </p:txEl>
                                          </p:spTgt>
                                        </p:tgtEl>
                                        <p:attrNameLst>
                                          <p:attrName>style.visibility</p:attrName>
                                        </p:attrNameLst>
                                      </p:cBhvr>
                                      <p:to>
                                        <p:strVal val="visible"/>
                                      </p:to>
                                    </p:set>
                                    <p:animEffect transition="in" filter="fade">
                                      <p:cBhvr>
                                        <p:cTn id="35" dur="500"/>
                                        <p:tgtEl>
                                          <p:spTgt spid="31747">
                                            <p:txEl>
                                              <p:pRg st="4" end="4"/>
                                            </p:txEl>
                                          </p:spTgt>
                                        </p:tgtEl>
                                      </p:cBhvr>
                                    </p:animEffect>
                                    <p:anim calcmode="lin" valueType="num">
                                      <p:cBhvr>
                                        <p:cTn id="36" dur="500" fill="hold"/>
                                        <p:tgtEl>
                                          <p:spTgt spid="31747">
                                            <p:txEl>
                                              <p:pRg st="4" end="4"/>
                                            </p:txEl>
                                          </p:spTgt>
                                        </p:tgtEl>
                                        <p:attrNameLst>
                                          <p:attrName>ppt_x</p:attrName>
                                        </p:attrNameLst>
                                      </p:cBhvr>
                                      <p:tavLst>
                                        <p:tav tm="0">
                                          <p:val>
                                            <p:strVal val="#ppt_x"/>
                                          </p:val>
                                        </p:tav>
                                        <p:tav tm="100000">
                                          <p:val>
                                            <p:strVal val="#ppt_x"/>
                                          </p:val>
                                        </p:tav>
                                      </p:tavLst>
                                    </p:anim>
                                    <p:anim calcmode="lin" valueType="num">
                                      <p:cBhvr>
                                        <p:cTn id="37" dur="450" decel="100000" fill="hold"/>
                                        <p:tgtEl>
                                          <p:spTgt spid="31747">
                                            <p:txEl>
                                              <p:pRg st="4" end="4"/>
                                            </p:txEl>
                                          </p:spTgt>
                                        </p:tgtEl>
                                        <p:attrNameLst>
                                          <p:attrName>ppt_y</p:attrName>
                                        </p:attrNameLst>
                                      </p:cBhvr>
                                      <p:tavLst>
                                        <p:tav tm="0">
                                          <p:val>
                                            <p:strVal val="#ppt_y+1"/>
                                          </p:val>
                                        </p:tav>
                                        <p:tav tm="100000">
                                          <p:val>
                                            <p:strVal val="#ppt_y-.03"/>
                                          </p:val>
                                        </p:tav>
                                      </p:tavLst>
                                    </p:anim>
                                    <p:anim calcmode="lin" valueType="num">
                                      <p:cBhvr>
                                        <p:cTn id="38" dur="50" accel="100000" fill="hold">
                                          <p:stCondLst>
                                            <p:cond delay="450"/>
                                          </p:stCondLst>
                                        </p:cTn>
                                        <p:tgtEl>
                                          <p:spTgt spid="31747">
                                            <p:txEl>
                                              <p:pRg st="4" end="4"/>
                                            </p:txEl>
                                          </p:spTgt>
                                        </p:tgtEl>
                                        <p:attrNameLst>
                                          <p:attrName>ppt_y</p:attrName>
                                        </p:attrNameLst>
                                      </p:cBhvr>
                                      <p:tavLst>
                                        <p:tav tm="0">
                                          <p:val>
                                            <p:strVal val="#ppt_y-.03"/>
                                          </p:val>
                                        </p:tav>
                                        <p:tav tm="100000">
                                          <p:val>
                                            <p:strVal val="#ppt_y"/>
                                          </p:val>
                                        </p:tav>
                                      </p:tavLst>
                                    </p:anim>
                                  </p:childTnLst>
                                </p:cTn>
                              </p:par>
                              <p:par>
                                <p:cTn id="39" presetID="37" presetClass="entr" presetSubtype="0" fill="hold" grpId="0" nodeType="withEffect">
                                  <p:stCondLst>
                                    <p:cond delay="0"/>
                                  </p:stCondLst>
                                  <p:childTnLst>
                                    <p:set>
                                      <p:cBhvr>
                                        <p:cTn id="40" dur="1" fill="hold">
                                          <p:stCondLst>
                                            <p:cond delay="0"/>
                                          </p:stCondLst>
                                        </p:cTn>
                                        <p:tgtEl>
                                          <p:spTgt spid="31747">
                                            <p:txEl>
                                              <p:pRg st="5" end="5"/>
                                            </p:txEl>
                                          </p:spTgt>
                                        </p:tgtEl>
                                        <p:attrNameLst>
                                          <p:attrName>style.visibility</p:attrName>
                                        </p:attrNameLst>
                                      </p:cBhvr>
                                      <p:to>
                                        <p:strVal val="visible"/>
                                      </p:to>
                                    </p:set>
                                    <p:animEffect transition="in" filter="fade">
                                      <p:cBhvr>
                                        <p:cTn id="41" dur="500"/>
                                        <p:tgtEl>
                                          <p:spTgt spid="31747">
                                            <p:txEl>
                                              <p:pRg st="5" end="5"/>
                                            </p:txEl>
                                          </p:spTgt>
                                        </p:tgtEl>
                                      </p:cBhvr>
                                    </p:animEffect>
                                    <p:anim calcmode="lin" valueType="num">
                                      <p:cBhvr>
                                        <p:cTn id="42" dur="500" fill="hold"/>
                                        <p:tgtEl>
                                          <p:spTgt spid="31747">
                                            <p:txEl>
                                              <p:pRg st="5" end="5"/>
                                            </p:txEl>
                                          </p:spTgt>
                                        </p:tgtEl>
                                        <p:attrNameLst>
                                          <p:attrName>ppt_x</p:attrName>
                                        </p:attrNameLst>
                                      </p:cBhvr>
                                      <p:tavLst>
                                        <p:tav tm="0">
                                          <p:val>
                                            <p:strVal val="#ppt_x"/>
                                          </p:val>
                                        </p:tav>
                                        <p:tav tm="100000">
                                          <p:val>
                                            <p:strVal val="#ppt_x"/>
                                          </p:val>
                                        </p:tav>
                                      </p:tavLst>
                                    </p:anim>
                                    <p:anim calcmode="lin" valueType="num">
                                      <p:cBhvr>
                                        <p:cTn id="43" dur="450" decel="100000" fill="hold"/>
                                        <p:tgtEl>
                                          <p:spTgt spid="31747">
                                            <p:txEl>
                                              <p:pRg st="5" end="5"/>
                                            </p:txEl>
                                          </p:spTgt>
                                        </p:tgtEl>
                                        <p:attrNameLst>
                                          <p:attrName>ppt_y</p:attrName>
                                        </p:attrNameLst>
                                      </p:cBhvr>
                                      <p:tavLst>
                                        <p:tav tm="0">
                                          <p:val>
                                            <p:strVal val="#ppt_y+1"/>
                                          </p:val>
                                        </p:tav>
                                        <p:tav tm="100000">
                                          <p:val>
                                            <p:strVal val="#ppt_y-.03"/>
                                          </p:val>
                                        </p:tav>
                                      </p:tavLst>
                                    </p:anim>
                                    <p:anim calcmode="lin" valueType="num">
                                      <p:cBhvr>
                                        <p:cTn id="44" dur="50" accel="100000" fill="hold">
                                          <p:stCondLst>
                                            <p:cond delay="450"/>
                                          </p:stCondLst>
                                        </p:cTn>
                                        <p:tgtEl>
                                          <p:spTgt spid="31747">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37" presetClass="entr" presetSubtype="0" fill="hold" grpId="0" nodeType="clickEffect">
                                  <p:stCondLst>
                                    <p:cond delay="0"/>
                                  </p:stCondLst>
                                  <p:childTnLst>
                                    <p:set>
                                      <p:cBhvr>
                                        <p:cTn id="48" dur="1" fill="hold">
                                          <p:stCondLst>
                                            <p:cond delay="0"/>
                                          </p:stCondLst>
                                        </p:cTn>
                                        <p:tgtEl>
                                          <p:spTgt spid="31747">
                                            <p:txEl>
                                              <p:pRg st="6" end="6"/>
                                            </p:txEl>
                                          </p:spTgt>
                                        </p:tgtEl>
                                        <p:attrNameLst>
                                          <p:attrName>style.visibility</p:attrName>
                                        </p:attrNameLst>
                                      </p:cBhvr>
                                      <p:to>
                                        <p:strVal val="visible"/>
                                      </p:to>
                                    </p:set>
                                    <p:animEffect transition="in" filter="fade">
                                      <p:cBhvr>
                                        <p:cTn id="49" dur="500"/>
                                        <p:tgtEl>
                                          <p:spTgt spid="31747">
                                            <p:txEl>
                                              <p:pRg st="6" end="6"/>
                                            </p:txEl>
                                          </p:spTgt>
                                        </p:tgtEl>
                                      </p:cBhvr>
                                    </p:animEffect>
                                    <p:anim calcmode="lin" valueType="num">
                                      <p:cBhvr>
                                        <p:cTn id="50" dur="500" fill="hold"/>
                                        <p:tgtEl>
                                          <p:spTgt spid="31747">
                                            <p:txEl>
                                              <p:pRg st="6" end="6"/>
                                            </p:txEl>
                                          </p:spTgt>
                                        </p:tgtEl>
                                        <p:attrNameLst>
                                          <p:attrName>ppt_x</p:attrName>
                                        </p:attrNameLst>
                                      </p:cBhvr>
                                      <p:tavLst>
                                        <p:tav tm="0">
                                          <p:val>
                                            <p:strVal val="#ppt_x"/>
                                          </p:val>
                                        </p:tav>
                                        <p:tav tm="100000">
                                          <p:val>
                                            <p:strVal val="#ppt_x"/>
                                          </p:val>
                                        </p:tav>
                                      </p:tavLst>
                                    </p:anim>
                                    <p:anim calcmode="lin" valueType="num">
                                      <p:cBhvr>
                                        <p:cTn id="51" dur="450" decel="100000" fill="hold"/>
                                        <p:tgtEl>
                                          <p:spTgt spid="31747">
                                            <p:txEl>
                                              <p:pRg st="6" end="6"/>
                                            </p:txEl>
                                          </p:spTgt>
                                        </p:tgtEl>
                                        <p:attrNameLst>
                                          <p:attrName>ppt_y</p:attrName>
                                        </p:attrNameLst>
                                      </p:cBhvr>
                                      <p:tavLst>
                                        <p:tav tm="0">
                                          <p:val>
                                            <p:strVal val="#ppt_y+1"/>
                                          </p:val>
                                        </p:tav>
                                        <p:tav tm="100000">
                                          <p:val>
                                            <p:strVal val="#ppt_y-.03"/>
                                          </p:val>
                                        </p:tav>
                                      </p:tavLst>
                                    </p:anim>
                                    <p:anim calcmode="lin" valueType="num">
                                      <p:cBhvr>
                                        <p:cTn id="52" dur="50" accel="100000" fill="hold">
                                          <p:stCondLst>
                                            <p:cond delay="450"/>
                                          </p:stCondLst>
                                        </p:cTn>
                                        <p:tgtEl>
                                          <p:spTgt spid="31747">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7" presetClass="entr" presetSubtype="0" fill="hold" grpId="0" nodeType="clickEffect">
                                  <p:stCondLst>
                                    <p:cond delay="0"/>
                                  </p:stCondLst>
                                  <p:childTnLst>
                                    <p:set>
                                      <p:cBhvr>
                                        <p:cTn id="56" dur="1" fill="hold">
                                          <p:stCondLst>
                                            <p:cond delay="0"/>
                                          </p:stCondLst>
                                        </p:cTn>
                                        <p:tgtEl>
                                          <p:spTgt spid="31747">
                                            <p:txEl>
                                              <p:pRg st="7" end="7"/>
                                            </p:txEl>
                                          </p:spTgt>
                                        </p:tgtEl>
                                        <p:attrNameLst>
                                          <p:attrName>style.visibility</p:attrName>
                                        </p:attrNameLst>
                                      </p:cBhvr>
                                      <p:to>
                                        <p:strVal val="visible"/>
                                      </p:to>
                                    </p:set>
                                    <p:animEffect transition="in" filter="fade">
                                      <p:cBhvr>
                                        <p:cTn id="57" dur="500"/>
                                        <p:tgtEl>
                                          <p:spTgt spid="31747">
                                            <p:txEl>
                                              <p:pRg st="7" end="7"/>
                                            </p:txEl>
                                          </p:spTgt>
                                        </p:tgtEl>
                                      </p:cBhvr>
                                    </p:animEffect>
                                    <p:anim calcmode="lin" valueType="num">
                                      <p:cBhvr>
                                        <p:cTn id="58" dur="500" fill="hold"/>
                                        <p:tgtEl>
                                          <p:spTgt spid="31747">
                                            <p:txEl>
                                              <p:pRg st="7" end="7"/>
                                            </p:txEl>
                                          </p:spTgt>
                                        </p:tgtEl>
                                        <p:attrNameLst>
                                          <p:attrName>ppt_x</p:attrName>
                                        </p:attrNameLst>
                                      </p:cBhvr>
                                      <p:tavLst>
                                        <p:tav tm="0">
                                          <p:val>
                                            <p:strVal val="#ppt_x"/>
                                          </p:val>
                                        </p:tav>
                                        <p:tav tm="100000">
                                          <p:val>
                                            <p:strVal val="#ppt_x"/>
                                          </p:val>
                                        </p:tav>
                                      </p:tavLst>
                                    </p:anim>
                                    <p:anim calcmode="lin" valueType="num">
                                      <p:cBhvr>
                                        <p:cTn id="59" dur="450" decel="100000" fill="hold"/>
                                        <p:tgtEl>
                                          <p:spTgt spid="31747">
                                            <p:txEl>
                                              <p:pRg st="7" end="7"/>
                                            </p:txEl>
                                          </p:spTgt>
                                        </p:tgtEl>
                                        <p:attrNameLst>
                                          <p:attrName>ppt_y</p:attrName>
                                        </p:attrNameLst>
                                      </p:cBhvr>
                                      <p:tavLst>
                                        <p:tav tm="0">
                                          <p:val>
                                            <p:strVal val="#ppt_y+1"/>
                                          </p:val>
                                        </p:tav>
                                        <p:tav tm="100000">
                                          <p:val>
                                            <p:strVal val="#ppt_y-.03"/>
                                          </p:val>
                                        </p:tav>
                                      </p:tavLst>
                                    </p:anim>
                                    <p:anim calcmode="lin" valueType="num">
                                      <p:cBhvr>
                                        <p:cTn id="60" dur="50" accel="100000" fill="hold">
                                          <p:stCondLst>
                                            <p:cond delay="450"/>
                                          </p:stCondLst>
                                        </p:cTn>
                                        <p:tgtEl>
                                          <p:spTgt spid="31747">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37" presetClass="entr" presetSubtype="0" fill="hold" grpId="0" nodeType="clickEffect">
                                  <p:stCondLst>
                                    <p:cond delay="0"/>
                                  </p:stCondLst>
                                  <p:childTnLst>
                                    <p:set>
                                      <p:cBhvr>
                                        <p:cTn id="64" dur="1" fill="hold">
                                          <p:stCondLst>
                                            <p:cond delay="0"/>
                                          </p:stCondLst>
                                        </p:cTn>
                                        <p:tgtEl>
                                          <p:spTgt spid="31747">
                                            <p:txEl>
                                              <p:pRg st="8" end="8"/>
                                            </p:txEl>
                                          </p:spTgt>
                                        </p:tgtEl>
                                        <p:attrNameLst>
                                          <p:attrName>style.visibility</p:attrName>
                                        </p:attrNameLst>
                                      </p:cBhvr>
                                      <p:to>
                                        <p:strVal val="visible"/>
                                      </p:to>
                                    </p:set>
                                    <p:animEffect transition="in" filter="fade">
                                      <p:cBhvr>
                                        <p:cTn id="65" dur="500"/>
                                        <p:tgtEl>
                                          <p:spTgt spid="31747">
                                            <p:txEl>
                                              <p:pRg st="8" end="8"/>
                                            </p:txEl>
                                          </p:spTgt>
                                        </p:tgtEl>
                                      </p:cBhvr>
                                    </p:animEffect>
                                    <p:anim calcmode="lin" valueType="num">
                                      <p:cBhvr>
                                        <p:cTn id="66" dur="500" fill="hold"/>
                                        <p:tgtEl>
                                          <p:spTgt spid="31747">
                                            <p:txEl>
                                              <p:pRg st="8" end="8"/>
                                            </p:txEl>
                                          </p:spTgt>
                                        </p:tgtEl>
                                        <p:attrNameLst>
                                          <p:attrName>ppt_x</p:attrName>
                                        </p:attrNameLst>
                                      </p:cBhvr>
                                      <p:tavLst>
                                        <p:tav tm="0">
                                          <p:val>
                                            <p:strVal val="#ppt_x"/>
                                          </p:val>
                                        </p:tav>
                                        <p:tav tm="100000">
                                          <p:val>
                                            <p:strVal val="#ppt_x"/>
                                          </p:val>
                                        </p:tav>
                                      </p:tavLst>
                                    </p:anim>
                                    <p:anim calcmode="lin" valueType="num">
                                      <p:cBhvr>
                                        <p:cTn id="67" dur="450" decel="100000" fill="hold"/>
                                        <p:tgtEl>
                                          <p:spTgt spid="31747">
                                            <p:txEl>
                                              <p:pRg st="8" end="8"/>
                                            </p:txEl>
                                          </p:spTgt>
                                        </p:tgtEl>
                                        <p:attrNameLst>
                                          <p:attrName>ppt_y</p:attrName>
                                        </p:attrNameLst>
                                      </p:cBhvr>
                                      <p:tavLst>
                                        <p:tav tm="0">
                                          <p:val>
                                            <p:strVal val="#ppt_y+1"/>
                                          </p:val>
                                        </p:tav>
                                        <p:tav tm="100000">
                                          <p:val>
                                            <p:strVal val="#ppt_y-.03"/>
                                          </p:val>
                                        </p:tav>
                                      </p:tavLst>
                                    </p:anim>
                                    <p:anim calcmode="lin" valueType="num">
                                      <p:cBhvr>
                                        <p:cTn id="68" dur="50" accel="100000" fill="hold">
                                          <p:stCondLst>
                                            <p:cond delay="450"/>
                                          </p:stCondLst>
                                        </p:cTn>
                                        <p:tgtEl>
                                          <p:spTgt spid="31747">
                                            <p:txEl>
                                              <p:pRg st="8" end="8"/>
                                            </p:txEl>
                                          </p:spTgt>
                                        </p:tgtEl>
                                        <p:attrNameLst>
                                          <p:attrName>ppt_y</p:attrName>
                                        </p:attrNameLst>
                                      </p:cBhvr>
                                      <p:tavLst>
                                        <p:tav tm="0">
                                          <p:val>
                                            <p:strVal val="#ppt_y-.03"/>
                                          </p:val>
                                        </p:tav>
                                        <p:tav tm="100000">
                                          <p:val>
                                            <p:strVal val="#ppt_y"/>
                                          </p:val>
                                        </p:tav>
                                      </p:tavLst>
                                    </p:anim>
                                  </p:childTnLst>
                                </p:cTn>
                              </p:par>
                              <p:par>
                                <p:cTn id="69" presetID="37" presetClass="entr" presetSubtype="0" fill="hold" grpId="0" nodeType="withEffect">
                                  <p:stCondLst>
                                    <p:cond delay="0"/>
                                  </p:stCondLst>
                                  <p:childTnLst>
                                    <p:set>
                                      <p:cBhvr>
                                        <p:cTn id="70" dur="1" fill="hold">
                                          <p:stCondLst>
                                            <p:cond delay="0"/>
                                          </p:stCondLst>
                                        </p:cTn>
                                        <p:tgtEl>
                                          <p:spTgt spid="31747">
                                            <p:txEl>
                                              <p:pRg st="9" end="9"/>
                                            </p:txEl>
                                          </p:spTgt>
                                        </p:tgtEl>
                                        <p:attrNameLst>
                                          <p:attrName>style.visibility</p:attrName>
                                        </p:attrNameLst>
                                      </p:cBhvr>
                                      <p:to>
                                        <p:strVal val="visible"/>
                                      </p:to>
                                    </p:set>
                                    <p:animEffect transition="in" filter="fade">
                                      <p:cBhvr>
                                        <p:cTn id="71" dur="500"/>
                                        <p:tgtEl>
                                          <p:spTgt spid="31747">
                                            <p:txEl>
                                              <p:pRg st="9" end="9"/>
                                            </p:txEl>
                                          </p:spTgt>
                                        </p:tgtEl>
                                      </p:cBhvr>
                                    </p:animEffect>
                                    <p:anim calcmode="lin" valueType="num">
                                      <p:cBhvr>
                                        <p:cTn id="72" dur="500" fill="hold"/>
                                        <p:tgtEl>
                                          <p:spTgt spid="31747">
                                            <p:txEl>
                                              <p:pRg st="9" end="9"/>
                                            </p:txEl>
                                          </p:spTgt>
                                        </p:tgtEl>
                                        <p:attrNameLst>
                                          <p:attrName>ppt_x</p:attrName>
                                        </p:attrNameLst>
                                      </p:cBhvr>
                                      <p:tavLst>
                                        <p:tav tm="0">
                                          <p:val>
                                            <p:strVal val="#ppt_x"/>
                                          </p:val>
                                        </p:tav>
                                        <p:tav tm="100000">
                                          <p:val>
                                            <p:strVal val="#ppt_x"/>
                                          </p:val>
                                        </p:tav>
                                      </p:tavLst>
                                    </p:anim>
                                    <p:anim calcmode="lin" valueType="num">
                                      <p:cBhvr>
                                        <p:cTn id="73" dur="450" decel="100000" fill="hold"/>
                                        <p:tgtEl>
                                          <p:spTgt spid="31747">
                                            <p:txEl>
                                              <p:pRg st="9" end="9"/>
                                            </p:txEl>
                                          </p:spTgt>
                                        </p:tgtEl>
                                        <p:attrNameLst>
                                          <p:attrName>ppt_y</p:attrName>
                                        </p:attrNameLst>
                                      </p:cBhvr>
                                      <p:tavLst>
                                        <p:tav tm="0">
                                          <p:val>
                                            <p:strVal val="#ppt_y+1"/>
                                          </p:val>
                                        </p:tav>
                                        <p:tav tm="100000">
                                          <p:val>
                                            <p:strVal val="#ppt_y-.03"/>
                                          </p:val>
                                        </p:tav>
                                      </p:tavLst>
                                    </p:anim>
                                    <p:anim calcmode="lin" valueType="num">
                                      <p:cBhvr>
                                        <p:cTn id="74" dur="50" accel="100000" fill="hold">
                                          <p:stCondLst>
                                            <p:cond delay="450"/>
                                          </p:stCondLst>
                                        </p:cTn>
                                        <p:tgtEl>
                                          <p:spTgt spid="31747">
                                            <p:txEl>
                                              <p:pRg st="9" end="9"/>
                                            </p:txEl>
                                          </p:spTgt>
                                        </p:tgtEl>
                                        <p:attrNameLst>
                                          <p:attrName>ppt_y</p:attrName>
                                        </p:attrNameLst>
                                      </p:cBhvr>
                                      <p:tavLst>
                                        <p:tav tm="0">
                                          <p:val>
                                            <p:strVal val="#ppt_y-.03"/>
                                          </p:val>
                                        </p:tav>
                                        <p:tav tm="100000">
                                          <p:val>
                                            <p:strVal val="#ppt_y"/>
                                          </p:val>
                                        </p:tav>
                                      </p:tavLst>
                                    </p:anim>
                                  </p:childTnLst>
                                </p:cTn>
                              </p:par>
                              <p:par>
                                <p:cTn id="75" presetID="37" presetClass="entr" presetSubtype="0" fill="hold" grpId="0" nodeType="withEffect">
                                  <p:stCondLst>
                                    <p:cond delay="0"/>
                                  </p:stCondLst>
                                  <p:childTnLst>
                                    <p:set>
                                      <p:cBhvr>
                                        <p:cTn id="76" dur="1" fill="hold">
                                          <p:stCondLst>
                                            <p:cond delay="0"/>
                                          </p:stCondLst>
                                        </p:cTn>
                                        <p:tgtEl>
                                          <p:spTgt spid="31747">
                                            <p:txEl>
                                              <p:pRg st="10" end="10"/>
                                            </p:txEl>
                                          </p:spTgt>
                                        </p:tgtEl>
                                        <p:attrNameLst>
                                          <p:attrName>style.visibility</p:attrName>
                                        </p:attrNameLst>
                                      </p:cBhvr>
                                      <p:to>
                                        <p:strVal val="visible"/>
                                      </p:to>
                                    </p:set>
                                    <p:animEffect transition="in" filter="fade">
                                      <p:cBhvr>
                                        <p:cTn id="77" dur="500"/>
                                        <p:tgtEl>
                                          <p:spTgt spid="31747">
                                            <p:txEl>
                                              <p:pRg st="10" end="10"/>
                                            </p:txEl>
                                          </p:spTgt>
                                        </p:tgtEl>
                                      </p:cBhvr>
                                    </p:animEffect>
                                    <p:anim calcmode="lin" valueType="num">
                                      <p:cBhvr>
                                        <p:cTn id="78" dur="500" fill="hold"/>
                                        <p:tgtEl>
                                          <p:spTgt spid="31747">
                                            <p:txEl>
                                              <p:pRg st="10" end="10"/>
                                            </p:txEl>
                                          </p:spTgt>
                                        </p:tgtEl>
                                        <p:attrNameLst>
                                          <p:attrName>ppt_x</p:attrName>
                                        </p:attrNameLst>
                                      </p:cBhvr>
                                      <p:tavLst>
                                        <p:tav tm="0">
                                          <p:val>
                                            <p:strVal val="#ppt_x"/>
                                          </p:val>
                                        </p:tav>
                                        <p:tav tm="100000">
                                          <p:val>
                                            <p:strVal val="#ppt_x"/>
                                          </p:val>
                                        </p:tav>
                                      </p:tavLst>
                                    </p:anim>
                                    <p:anim calcmode="lin" valueType="num">
                                      <p:cBhvr>
                                        <p:cTn id="79" dur="450" decel="100000" fill="hold"/>
                                        <p:tgtEl>
                                          <p:spTgt spid="31747">
                                            <p:txEl>
                                              <p:pRg st="10" end="10"/>
                                            </p:txEl>
                                          </p:spTgt>
                                        </p:tgtEl>
                                        <p:attrNameLst>
                                          <p:attrName>ppt_y</p:attrName>
                                        </p:attrNameLst>
                                      </p:cBhvr>
                                      <p:tavLst>
                                        <p:tav tm="0">
                                          <p:val>
                                            <p:strVal val="#ppt_y+1"/>
                                          </p:val>
                                        </p:tav>
                                        <p:tav tm="100000">
                                          <p:val>
                                            <p:strVal val="#ppt_y-.03"/>
                                          </p:val>
                                        </p:tav>
                                      </p:tavLst>
                                    </p:anim>
                                    <p:anim calcmode="lin" valueType="num">
                                      <p:cBhvr>
                                        <p:cTn id="80" dur="50" accel="100000" fill="hold">
                                          <p:stCondLst>
                                            <p:cond delay="450"/>
                                          </p:stCondLst>
                                        </p:cTn>
                                        <p:tgtEl>
                                          <p:spTgt spid="31747">
                                            <p:txEl>
                                              <p:pRg st="10" end="10"/>
                                            </p:txEl>
                                          </p:spTgt>
                                        </p:tgtEl>
                                        <p:attrNameLst>
                                          <p:attrName>ppt_y</p:attrName>
                                        </p:attrNameLst>
                                      </p:cBhvr>
                                      <p:tavLst>
                                        <p:tav tm="0">
                                          <p:val>
                                            <p:strVal val="#ppt_y-.03"/>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accel="50000" decel="50000" fill="hold" grpId="0" nodeType="clickEffect">
                                  <p:stCondLst>
                                    <p:cond delay="0"/>
                                  </p:stCondLst>
                                  <p:childTnLst>
                                    <p:set>
                                      <p:cBhvr>
                                        <p:cTn id="84" dur="1" fill="hold">
                                          <p:stCondLst>
                                            <p:cond delay="0"/>
                                          </p:stCondLst>
                                        </p:cTn>
                                        <p:tgtEl>
                                          <p:spTgt spid="5"/>
                                        </p:tgtEl>
                                        <p:attrNameLst>
                                          <p:attrName>style.visibility</p:attrName>
                                        </p:attrNameLst>
                                      </p:cBhvr>
                                      <p:to>
                                        <p:strVal val="visible"/>
                                      </p:to>
                                    </p:set>
                                    <p:anim calcmode="lin" valueType="num">
                                      <p:cBhvr additive="base">
                                        <p:cTn id="85" dur="500" fill="hold"/>
                                        <p:tgtEl>
                                          <p:spTgt spid="5"/>
                                        </p:tgtEl>
                                        <p:attrNameLst>
                                          <p:attrName>ppt_x</p:attrName>
                                        </p:attrNameLst>
                                      </p:cBhvr>
                                      <p:tavLst>
                                        <p:tav tm="0">
                                          <p:val>
                                            <p:strVal val="#ppt_x"/>
                                          </p:val>
                                        </p:tav>
                                        <p:tav tm="100000">
                                          <p:val>
                                            <p:strVal val="#ppt_x"/>
                                          </p:val>
                                        </p:tav>
                                      </p:tavLst>
                                    </p:anim>
                                    <p:anim calcmode="lin" valueType="num">
                                      <p:cBhvr additive="base">
                                        <p:cTn id="86" dur="500" fill="hold"/>
                                        <p:tgtEl>
                                          <p:spTgt spid="5"/>
                                        </p:tgtEl>
                                        <p:attrNameLst>
                                          <p:attrName>ppt_y</p:attrName>
                                        </p:attrNameLst>
                                      </p:cBhvr>
                                      <p:tavLst>
                                        <p:tav tm="0">
                                          <p:val>
                                            <p:strVal val="1+#ppt_h/2"/>
                                          </p:val>
                                        </p:tav>
                                        <p:tav tm="100000">
                                          <p:val>
                                            <p:strVal val="#ppt_y"/>
                                          </p:val>
                                        </p:tav>
                                      </p:tavLst>
                                    </p:anim>
                                  </p:childTnLst>
                                </p:cTn>
                              </p:par>
                              <p:par>
                                <p:cTn id="87" presetID="1" presetClass="entr" presetSubtype="0" fill="hold" grpId="1" nodeType="withEffect">
                                  <p:stCondLst>
                                    <p:cond delay="0"/>
                                  </p:stCondLst>
                                  <p:childTnLst>
                                    <p:set>
                                      <p:cBhvr>
                                        <p:cTn id="8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5" grpId="0"/>
      <p:bldP spid="6" grpId="1"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Solstice.thmx</Template>
  <TotalTime>883</TotalTime>
  <Words>1165</Words>
  <Application>Microsoft Macintosh PowerPoint</Application>
  <PresentationFormat>On-screen Show (4:3)</PresentationFormat>
  <Paragraphs>140</Paragraphs>
  <Slides>9</Slides>
  <Notes>7</Notes>
  <HiddenSlides>0</HiddenSlides>
  <MMClips>0</MMClips>
  <ScaleCrop>false</ScaleCrop>
  <HeadingPairs>
    <vt:vector size="4" baseType="variant">
      <vt:variant>
        <vt:lpstr>Design Template</vt:lpstr>
      </vt:variant>
      <vt:variant>
        <vt:i4>1</vt:i4>
      </vt:variant>
      <vt:variant>
        <vt:lpstr>Slide Titles</vt:lpstr>
      </vt:variant>
      <vt:variant>
        <vt:i4>9</vt:i4>
      </vt:variant>
    </vt:vector>
  </HeadingPairs>
  <TitlesOfParts>
    <vt:vector size="10" baseType="lpstr">
      <vt:lpstr>Solstice</vt:lpstr>
      <vt:lpstr>Development, implementation, and assessment  of activity-based instruction</vt:lpstr>
      <vt:lpstr>Reasons for Change</vt:lpstr>
      <vt:lpstr>Slide 3</vt:lpstr>
      <vt:lpstr>Activity-based instruction</vt:lpstr>
      <vt:lpstr>Types of activities</vt:lpstr>
      <vt:lpstr>Classroom Management Techniques</vt:lpstr>
      <vt:lpstr>Results </vt:lpstr>
      <vt:lpstr>Slide 8</vt:lpstr>
      <vt:lpstr>Take-home messages    Activity-based instruction</vt:lpstr>
    </vt:vector>
  </TitlesOfParts>
  <Company>NC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implementation, and assessment  of active-based instruction</dc:title>
  <dc:creator>Maria Oliver-Hoyo</dc:creator>
  <cp:lastModifiedBy>Maria Oliver-Hoyo</cp:lastModifiedBy>
  <cp:revision>16</cp:revision>
  <dcterms:created xsi:type="dcterms:W3CDTF">2016-08-15T14:55:40Z</dcterms:created>
  <dcterms:modified xsi:type="dcterms:W3CDTF">2016-08-15T15:53:41Z</dcterms:modified>
</cp:coreProperties>
</file>