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6012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4A8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15" autoAdjust="0"/>
    <p:restoredTop sz="94660"/>
  </p:normalViewPr>
  <p:slideViewPr>
    <p:cSldViewPr snapToGrid="0">
      <p:cViewPr varScale="1">
        <p:scale>
          <a:sx n="70" d="100"/>
          <a:sy n="70" d="100"/>
        </p:scale>
        <p:origin x="108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571308"/>
            <a:ext cx="5486400" cy="3342640"/>
          </a:xfrm>
        </p:spPr>
        <p:txBody>
          <a:bodyPr anchor="b"/>
          <a:lstStyle>
            <a:lvl1pPr algn="ctr">
              <a:defRPr sz="3600"/>
            </a:lvl1pPr>
          </a:lstStyle>
          <a:p>
            <a:r>
              <a:rPr lang="en-US" smtClean="0"/>
              <a:t>Click to edit Master title style</a:t>
            </a:r>
            <a:endParaRPr lang="en-US"/>
          </a:p>
        </p:txBody>
      </p:sp>
      <p:sp>
        <p:nvSpPr>
          <p:cNvPr id="3" name="Subtitle 2"/>
          <p:cNvSpPr>
            <a:spLocks noGrp="1"/>
          </p:cNvSpPr>
          <p:nvPr>
            <p:ph type="subTitle" idx="1"/>
          </p:nvPr>
        </p:nvSpPr>
        <p:spPr>
          <a:xfrm>
            <a:off x="914400" y="5042853"/>
            <a:ext cx="5486400" cy="2318067"/>
          </a:xfrm>
        </p:spPr>
        <p:txBody>
          <a:bodyPr/>
          <a:lstStyle>
            <a:lvl1pPr marL="0" indent="0" algn="ctr">
              <a:buNone/>
              <a:defRPr sz="1440"/>
            </a:lvl1pPr>
            <a:lvl2pPr marL="274320" indent="0" algn="ctr">
              <a:buNone/>
              <a:defRPr sz="1200"/>
            </a:lvl2pPr>
            <a:lvl3pPr marL="548640" indent="0" algn="ctr">
              <a:buNone/>
              <a:defRPr sz="1080"/>
            </a:lvl3pPr>
            <a:lvl4pPr marL="822960" indent="0" algn="ctr">
              <a:buNone/>
              <a:defRPr sz="960"/>
            </a:lvl4pPr>
            <a:lvl5pPr marL="1097280" indent="0" algn="ctr">
              <a:buNone/>
              <a:defRPr sz="960"/>
            </a:lvl5pPr>
            <a:lvl6pPr marL="1371600" indent="0" algn="ctr">
              <a:buNone/>
              <a:defRPr sz="960"/>
            </a:lvl6pPr>
            <a:lvl7pPr marL="1645920" indent="0" algn="ctr">
              <a:buNone/>
              <a:defRPr sz="960"/>
            </a:lvl7pPr>
            <a:lvl8pPr marL="1920240" indent="0" algn="ctr">
              <a:buNone/>
              <a:defRPr sz="960"/>
            </a:lvl8pPr>
            <a:lvl9pPr marL="2194560" indent="0" algn="ctr">
              <a:buNone/>
              <a:defRPr sz="96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EF8BF8D-851B-4FEF-9348-0AB907EEB843}" type="datetimeFigureOut">
              <a:rPr lang="en-US" smtClean="0"/>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4B5E55-19CA-4805-9139-3F77483D7D30}" type="slidenum">
              <a:rPr lang="en-US" smtClean="0"/>
              <a:t>‹#›</a:t>
            </a:fld>
            <a:endParaRPr lang="en-US"/>
          </a:p>
        </p:txBody>
      </p:sp>
    </p:spTree>
    <p:extLst>
      <p:ext uri="{BB962C8B-B14F-4D97-AF65-F5344CB8AC3E}">
        <p14:creationId xmlns:p14="http://schemas.microsoft.com/office/powerpoint/2010/main" val="2060629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F8BF8D-851B-4FEF-9348-0AB907EEB843}" type="datetimeFigureOut">
              <a:rPr lang="en-US" smtClean="0"/>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4B5E55-19CA-4805-9139-3F77483D7D30}" type="slidenum">
              <a:rPr lang="en-US" smtClean="0"/>
              <a:t>‹#›</a:t>
            </a:fld>
            <a:endParaRPr lang="en-US"/>
          </a:p>
        </p:txBody>
      </p:sp>
    </p:spTree>
    <p:extLst>
      <p:ext uri="{BB962C8B-B14F-4D97-AF65-F5344CB8AC3E}">
        <p14:creationId xmlns:p14="http://schemas.microsoft.com/office/powerpoint/2010/main" val="1239827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1345" y="715645"/>
            <a:ext cx="945833" cy="113903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943" y="715645"/>
            <a:ext cx="2747962" cy="113903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F8BF8D-851B-4FEF-9348-0AB907EEB843}" type="datetimeFigureOut">
              <a:rPr lang="en-US" smtClean="0"/>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4B5E55-19CA-4805-9139-3F77483D7D30}" type="slidenum">
              <a:rPr lang="en-US" smtClean="0"/>
              <a:t>‹#›</a:t>
            </a:fld>
            <a:endParaRPr lang="en-US"/>
          </a:p>
        </p:txBody>
      </p:sp>
    </p:spTree>
    <p:extLst>
      <p:ext uri="{BB962C8B-B14F-4D97-AF65-F5344CB8AC3E}">
        <p14:creationId xmlns:p14="http://schemas.microsoft.com/office/powerpoint/2010/main" val="2669247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F8BF8D-851B-4FEF-9348-0AB907EEB843}" type="datetimeFigureOut">
              <a:rPr lang="en-US" smtClean="0"/>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4B5E55-19CA-4805-9139-3F77483D7D30}" type="slidenum">
              <a:rPr lang="en-US" smtClean="0"/>
              <a:t>‹#›</a:t>
            </a:fld>
            <a:endParaRPr lang="en-US"/>
          </a:p>
        </p:txBody>
      </p:sp>
    </p:spTree>
    <p:extLst>
      <p:ext uri="{BB962C8B-B14F-4D97-AF65-F5344CB8AC3E}">
        <p14:creationId xmlns:p14="http://schemas.microsoft.com/office/powerpoint/2010/main" val="2083581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393634"/>
            <a:ext cx="6309360" cy="3993832"/>
          </a:xfrm>
        </p:spPr>
        <p:txBody>
          <a:bodyPr anchor="b"/>
          <a:lstStyle>
            <a:lvl1pPr>
              <a:defRPr sz="3600"/>
            </a:lvl1pPr>
          </a:lstStyle>
          <a:p>
            <a:r>
              <a:rPr lang="en-US" smtClean="0"/>
              <a:t>Click to edit Master title style</a:t>
            </a:r>
            <a:endParaRPr lang="en-US"/>
          </a:p>
        </p:txBody>
      </p:sp>
      <p:sp>
        <p:nvSpPr>
          <p:cNvPr id="3" name="Text Placeholder 2"/>
          <p:cNvSpPr>
            <a:spLocks noGrp="1"/>
          </p:cNvSpPr>
          <p:nvPr>
            <p:ph type="body" idx="1"/>
          </p:nvPr>
        </p:nvSpPr>
        <p:spPr>
          <a:xfrm>
            <a:off x="499110" y="6425249"/>
            <a:ext cx="6309360" cy="2100262"/>
          </a:xfrm>
        </p:spPr>
        <p:txBody>
          <a:bodyPr/>
          <a:lstStyle>
            <a:lvl1pPr marL="0" indent="0">
              <a:buNone/>
              <a:defRPr sz="1440">
                <a:solidFill>
                  <a:schemeClr val="tx1">
                    <a:tint val="75000"/>
                  </a:schemeClr>
                </a:solidFill>
              </a:defRPr>
            </a:lvl1pPr>
            <a:lvl2pPr marL="274320" indent="0">
              <a:buNone/>
              <a:defRPr sz="1200">
                <a:solidFill>
                  <a:schemeClr val="tx1">
                    <a:tint val="75000"/>
                  </a:schemeClr>
                </a:solidFill>
              </a:defRPr>
            </a:lvl2pPr>
            <a:lvl3pPr marL="548640" indent="0">
              <a:buNone/>
              <a:defRPr sz="1080">
                <a:solidFill>
                  <a:schemeClr val="tx1">
                    <a:tint val="75000"/>
                  </a:schemeClr>
                </a:solidFill>
              </a:defRPr>
            </a:lvl3pPr>
            <a:lvl4pPr marL="822960" indent="0">
              <a:buNone/>
              <a:defRPr sz="960">
                <a:solidFill>
                  <a:schemeClr val="tx1">
                    <a:tint val="75000"/>
                  </a:schemeClr>
                </a:solidFill>
              </a:defRPr>
            </a:lvl4pPr>
            <a:lvl5pPr marL="1097280" indent="0">
              <a:buNone/>
              <a:defRPr sz="960">
                <a:solidFill>
                  <a:schemeClr val="tx1">
                    <a:tint val="75000"/>
                  </a:schemeClr>
                </a:solidFill>
              </a:defRPr>
            </a:lvl5pPr>
            <a:lvl6pPr marL="1371600" indent="0">
              <a:buNone/>
              <a:defRPr sz="960">
                <a:solidFill>
                  <a:schemeClr val="tx1">
                    <a:tint val="75000"/>
                  </a:schemeClr>
                </a:solidFill>
              </a:defRPr>
            </a:lvl6pPr>
            <a:lvl7pPr marL="1645920" indent="0">
              <a:buNone/>
              <a:defRPr sz="960">
                <a:solidFill>
                  <a:schemeClr val="tx1">
                    <a:tint val="75000"/>
                  </a:schemeClr>
                </a:solidFill>
              </a:defRPr>
            </a:lvl7pPr>
            <a:lvl8pPr marL="1920240" indent="0">
              <a:buNone/>
              <a:defRPr sz="960">
                <a:solidFill>
                  <a:schemeClr val="tx1">
                    <a:tint val="75000"/>
                  </a:schemeClr>
                </a:solidFill>
              </a:defRPr>
            </a:lvl8pPr>
            <a:lvl9pPr marL="2194560" indent="0">
              <a:buNone/>
              <a:defRPr sz="96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F8BF8D-851B-4FEF-9348-0AB907EEB843}" type="datetimeFigureOut">
              <a:rPr lang="en-US" smtClean="0"/>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4B5E55-19CA-4805-9139-3F77483D7D30}" type="slidenum">
              <a:rPr lang="en-US" smtClean="0"/>
              <a:t>‹#›</a:t>
            </a:fld>
            <a:endParaRPr lang="en-US"/>
          </a:p>
        </p:txBody>
      </p:sp>
    </p:spTree>
    <p:extLst>
      <p:ext uri="{BB962C8B-B14F-4D97-AF65-F5344CB8AC3E}">
        <p14:creationId xmlns:p14="http://schemas.microsoft.com/office/powerpoint/2010/main" val="136499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943" y="3578225"/>
            <a:ext cx="1846897" cy="852773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40280" y="3578225"/>
            <a:ext cx="1846898" cy="852773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F8BF8D-851B-4FEF-9348-0AB907EEB843}" type="datetimeFigureOut">
              <a:rPr lang="en-US" smtClean="0"/>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4B5E55-19CA-4805-9139-3F77483D7D30}" type="slidenum">
              <a:rPr lang="en-US" smtClean="0"/>
              <a:t>‹#›</a:t>
            </a:fld>
            <a:endParaRPr lang="en-US"/>
          </a:p>
        </p:txBody>
      </p:sp>
    </p:spTree>
    <p:extLst>
      <p:ext uri="{BB962C8B-B14F-4D97-AF65-F5344CB8AC3E}">
        <p14:creationId xmlns:p14="http://schemas.microsoft.com/office/powerpoint/2010/main" val="3498477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11176"/>
            <a:ext cx="6309360" cy="1855788"/>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03873" y="2353628"/>
            <a:ext cx="3094672" cy="1153477"/>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smtClean="0"/>
              <a:t>Click to edit Master text styles</a:t>
            </a:r>
          </a:p>
        </p:txBody>
      </p:sp>
      <p:sp>
        <p:nvSpPr>
          <p:cNvPr id="4" name="Content Placeholder 3"/>
          <p:cNvSpPr>
            <a:spLocks noGrp="1"/>
          </p:cNvSpPr>
          <p:nvPr>
            <p:ph sz="half" idx="2"/>
          </p:nvPr>
        </p:nvSpPr>
        <p:spPr>
          <a:xfrm>
            <a:off x="503873" y="3507105"/>
            <a:ext cx="3094672" cy="515842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703320" y="2353628"/>
            <a:ext cx="3109913" cy="1153477"/>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smtClean="0"/>
              <a:t>Click to edit Master text styles</a:t>
            </a:r>
          </a:p>
        </p:txBody>
      </p:sp>
      <p:sp>
        <p:nvSpPr>
          <p:cNvPr id="6" name="Content Placeholder 5"/>
          <p:cNvSpPr>
            <a:spLocks noGrp="1"/>
          </p:cNvSpPr>
          <p:nvPr>
            <p:ph sz="quarter" idx="4"/>
          </p:nvPr>
        </p:nvSpPr>
        <p:spPr>
          <a:xfrm>
            <a:off x="3703320" y="3507105"/>
            <a:ext cx="3109913" cy="515842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F8BF8D-851B-4FEF-9348-0AB907EEB843}" type="datetimeFigureOut">
              <a:rPr lang="en-US" smtClean="0"/>
              <a:t>8/15/2016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4B5E55-19CA-4805-9139-3F77483D7D30}" type="slidenum">
              <a:rPr lang="en-US" smtClean="0"/>
              <a:t>‹#›</a:t>
            </a:fld>
            <a:endParaRPr lang="en-US"/>
          </a:p>
        </p:txBody>
      </p:sp>
    </p:spTree>
    <p:extLst>
      <p:ext uri="{BB962C8B-B14F-4D97-AF65-F5344CB8AC3E}">
        <p14:creationId xmlns:p14="http://schemas.microsoft.com/office/powerpoint/2010/main" val="3067607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F8BF8D-851B-4FEF-9348-0AB907EEB843}" type="datetimeFigureOut">
              <a:rPr lang="en-US" smtClean="0"/>
              <a:t>8/15/2016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4B5E55-19CA-4805-9139-3F77483D7D30}" type="slidenum">
              <a:rPr lang="en-US" smtClean="0"/>
              <a:t>‹#›</a:t>
            </a:fld>
            <a:endParaRPr lang="en-US"/>
          </a:p>
        </p:txBody>
      </p:sp>
    </p:spTree>
    <p:extLst>
      <p:ext uri="{BB962C8B-B14F-4D97-AF65-F5344CB8AC3E}">
        <p14:creationId xmlns:p14="http://schemas.microsoft.com/office/powerpoint/2010/main" val="1506260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F8BF8D-851B-4FEF-9348-0AB907EEB843}" type="datetimeFigureOut">
              <a:rPr lang="en-US" smtClean="0"/>
              <a:t>8/15/2016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4B5E55-19CA-4805-9139-3F77483D7D30}" type="slidenum">
              <a:rPr lang="en-US" smtClean="0"/>
              <a:t>‹#›</a:t>
            </a:fld>
            <a:endParaRPr lang="en-US"/>
          </a:p>
        </p:txBody>
      </p:sp>
    </p:spTree>
    <p:extLst>
      <p:ext uri="{BB962C8B-B14F-4D97-AF65-F5344CB8AC3E}">
        <p14:creationId xmlns:p14="http://schemas.microsoft.com/office/powerpoint/2010/main" val="2942104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40080"/>
            <a:ext cx="2359342" cy="2240280"/>
          </a:xfrm>
        </p:spPr>
        <p:txBody>
          <a:bodyPr anchor="b"/>
          <a:lstStyle>
            <a:lvl1pPr>
              <a:defRPr sz="1920"/>
            </a:lvl1pPr>
          </a:lstStyle>
          <a:p>
            <a:r>
              <a:rPr lang="en-US" smtClean="0"/>
              <a:t>Click to edit Master title style</a:t>
            </a:r>
            <a:endParaRPr lang="en-US"/>
          </a:p>
        </p:txBody>
      </p:sp>
      <p:sp>
        <p:nvSpPr>
          <p:cNvPr id="3" name="Content Placeholder 2"/>
          <p:cNvSpPr>
            <a:spLocks noGrp="1"/>
          </p:cNvSpPr>
          <p:nvPr>
            <p:ph idx="1"/>
          </p:nvPr>
        </p:nvSpPr>
        <p:spPr>
          <a:xfrm>
            <a:off x="3109913" y="1382396"/>
            <a:ext cx="3703320" cy="6823075"/>
          </a:xfrm>
        </p:spPr>
        <p:txBody>
          <a:bodyPr/>
          <a:lstStyle>
            <a:lvl1pPr>
              <a:defRPr sz="1920"/>
            </a:lvl1pPr>
            <a:lvl2pPr>
              <a:defRPr sz="1680"/>
            </a:lvl2pPr>
            <a:lvl3pPr>
              <a:defRPr sz="144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3873" y="2880360"/>
            <a:ext cx="2359342" cy="5336223"/>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F8BF8D-851B-4FEF-9348-0AB907EEB843}" type="datetimeFigureOut">
              <a:rPr lang="en-US" smtClean="0"/>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4B5E55-19CA-4805-9139-3F77483D7D30}" type="slidenum">
              <a:rPr lang="en-US" smtClean="0"/>
              <a:t>‹#›</a:t>
            </a:fld>
            <a:endParaRPr lang="en-US"/>
          </a:p>
        </p:txBody>
      </p:sp>
    </p:spTree>
    <p:extLst>
      <p:ext uri="{BB962C8B-B14F-4D97-AF65-F5344CB8AC3E}">
        <p14:creationId xmlns:p14="http://schemas.microsoft.com/office/powerpoint/2010/main" val="3443224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40080"/>
            <a:ext cx="2359342" cy="2240280"/>
          </a:xfrm>
        </p:spPr>
        <p:txBody>
          <a:bodyPr anchor="b"/>
          <a:lstStyle>
            <a:lvl1pPr>
              <a:defRPr sz="1920"/>
            </a:lvl1pPr>
          </a:lstStyle>
          <a:p>
            <a:r>
              <a:rPr lang="en-US" smtClean="0"/>
              <a:t>Click to edit Master title style</a:t>
            </a:r>
            <a:endParaRPr lang="en-US"/>
          </a:p>
        </p:txBody>
      </p:sp>
      <p:sp>
        <p:nvSpPr>
          <p:cNvPr id="3" name="Picture Placeholder 2"/>
          <p:cNvSpPr>
            <a:spLocks noGrp="1"/>
          </p:cNvSpPr>
          <p:nvPr>
            <p:ph type="pic" idx="1"/>
          </p:nvPr>
        </p:nvSpPr>
        <p:spPr>
          <a:xfrm>
            <a:off x="3109913" y="1382396"/>
            <a:ext cx="3703320" cy="6823075"/>
          </a:xfrm>
        </p:spPr>
        <p:txBody>
          <a:bodyPr/>
          <a:lstStyle>
            <a:lvl1pPr marL="0" indent="0">
              <a:buNone/>
              <a:defRPr sz="1920"/>
            </a:lvl1pPr>
            <a:lvl2pPr marL="274320" indent="0">
              <a:buNone/>
              <a:defRPr sz="1680"/>
            </a:lvl2pPr>
            <a:lvl3pPr marL="548640" indent="0">
              <a:buNone/>
              <a:defRPr sz="1440"/>
            </a:lvl3pPr>
            <a:lvl4pPr marL="822960" indent="0">
              <a:buNone/>
              <a:defRPr sz="1200"/>
            </a:lvl4pPr>
            <a:lvl5pPr marL="1097280" indent="0">
              <a:buNone/>
              <a:defRPr sz="1200"/>
            </a:lvl5pPr>
            <a:lvl6pPr marL="1371600" indent="0">
              <a:buNone/>
              <a:defRPr sz="1200"/>
            </a:lvl6pPr>
            <a:lvl7pPr marL="1645920" indent="0">
              <a:buNone/>
              <a:defRPr sz="1200"/>
            </a:lvl7pPr>
            <a:lvl8pPr marL="1920240" indent="0">
              <a:buNone/>
              <a:defRPr sz="1200"/>
            </a:lvl8pPr>
            <a:lvl9pPr marL="2194560" indent="0">
              <a:buNone/>
              <a:defRPr sz="1200"/>
            </a:lvl9pPr>
          </a:lstStyle>
          <a:p>
            <a:endParaRPr lang="en-US"/>
          </a:p>
        </p:txBody>
      </p:sp>
      <p:sp>
        <p:nvSpPr>
          <p:cNvPr id="4" name="Text Placeholder 3"/>
          <p:cNvSpPr>
            <a:spLocks noGrp="1"/>
          </p:cNvSpPr>
          <p:nvPr>
            <p:ph type="body" sz="half" idx="2"/>
          </p:nvPr>
        </p:nvSpPr>
        <p:spPr>
          <a:xfrm>
            <a:off x="503873" y="2880360"/>
            <a:ext cx="2359342" cy="5336223"/>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F8BF8D-851B-4FEF-9348-0AB907EEB843}" type="datetimeFigureOut">
              <a:rPr lang="en-US" smtClean="0"/>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4B5E55-19CA-4805-9139-3F77483D7D30}" type="slidenum">
              <a:rPr lang="en-US" smtClean="0"/>
              <a:t>‹#›</a:t>
            </a:fld>
            <a:endParaRPr lang="en-US"/>
          </a:p>
        </p:txBody>
      </p:sp>
    </p:spTree>
    <p:extLst>
      <p:ext uri="{BB962C8B-B14F-4D97-AF65-F5344CB8AC3E}">
        <p14:creationId xmlns:p14="http://schemas.microsoft.com/office/powerpoint/2010/main" val="363328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511176"/>
            <a:ext cx="6309360" cy="1855788"/>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02920" y="2555875"/>
            <a:ext cx="6309360" cy="60918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02920" y="8898891"/>
            <a:ext cx="1645920" cy="511175"/>
          </a:xfrm>
          <a:prstGeom prst="rect">
            <a:avLst/>
          </a:prstGeom>
        </p:spPr>
        <p:txBody>
          <a:bodyPr vert="horz" lIns="91440" tIns="45720" rIns="91440" bIns="45720" rtlCol="0" anchor="ctr"/>
          <a:lstStyle>
            <a:lvl1pPr algn="l">
              <a:defRPr sz="720">
                <a:solidFill>
                  <a:schemeClr val="tx1">
                    <a:tint val="75000"/>
                  </a:schemeClr>
                </a:solidFill>
              </a:defRPr>
            </a:lvl1pPr>
          </a:lstStyle>
          <a:p>
            <a:fld id="{AEF8BF8D-851B-4FEF-9348-0AB907EEB843}" type="datetimeFigureOut">
              <a:rPr lang="en-US" smtClean="0"/>
              <a:t>8/15/2016</a:t>
            </a:fld>
            <a:endParaRPr lang="en-US"/>
          </a:p>
        </p:txBody>
      </p:sp>
      <p:sp>
        <p:nvSpPr>
          <p:cNvPr id="5" name="Footer Placeholder 4"/>
          <p:cNvSpPr>
            <a:spLocks noGrp="1"/>
          </p:cNvSpPr>
          <p:nvPr>
            <p:ph type="ftr" sz="quarter" idx="3"/>
          </p:nvPr>
        </p:nvSpPr>
        <p:spPr>
          <a:xfrm>
            <a:off x="2423160" y="8898891"/>
            <a:ext cx="2468880" cy="511175"/>
          </a:xfrm>
          <a:prstGeom prst="rect">
            <a:avLst/>
          </a:prstGeom>
        </p:spPr>
        <p:txBody>
          <a:bodyPr vert="horz" lIns="91440" tIns="45720" rIns="91440" bIns="45720" rtlCol="0" anchor="ctr"/>
          <a:lstStyle>
            <a:lvl1pPr algn="ctr">
              <a:defRPr sz="7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898891"/>
            <a:ext cx="1645920" cy="511175"/>
          </a:xfrm>
          <a:prstGeom prst="rect">
            <a:avLst/>
          </a:prstGeom>
        </p:spPr>
        <p:txBody>
          <a:bodyPr vert="horz" lIns="91440" tIns="45720" rIns="91440" bIns="45720" rtlCol="0" anchor="ctr"/>
          <a:lstStyle>
            <a:lvl1pPr algn="r">
              <a:defRPr sz="720">
                <a:solidFill>
                  <a:schemeClr val="tx1">
                    <a:tint val="75000"/>
                  </a:schemeClr>
                </a:solidFill>
              </a:defRPr>
            </a:lvl1pPr>
          </a:lstStyle>
          <a:p>
            <a:fld id="{144B5E55-19CA-4805-9139-3F77483D7D30}" type="slidenum">
              <a:rPr lang="en-US" smtClean="0"/>
              <a:t>‹#›</a:t>
            </a:fld>
            <a:endParaRPr lang="en-US"/>
          </a:p>
        </p:txBody>
      </p:sp>
    </p:spTree>
    <p:extLst>
      <p:ext uri="{BB962C8B-B14F-4D97-AF65-F5344CB8AC3E}">
        <p14:creationId xmlns:p14="http://schemas.microsoft.com/office/powerpoint/2010/main" val="3901838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48640" rtl="0" eaLnBrk="1" latinLnBrk="0" hangingPunct="1">
        <a:lnSpc>
          <a:spcPct val="90000"/>
        </a:lnSpc>
        <a:spcBef>
          <a:spcPct val="0"/>
        </a:spcBef>
        <a:buNone/>
        <a:defRPr sz="2640" kern="1200">
          <a:solidFill>
            <a:schemeClr val="tx1"/>
          </a:solidFill>
          <a:latin typeface="+mj-lt"/>
          <a:ea typeface="+mj-ea"/>
          <a:cs typeface="+mj-cs"/>
        </a:defRPr>
      </a:lvl1pPr>
    </p:titleStyle>
    <p:bodyStyle>
      <a:lvl1pPr marL="137160" indent="-137160" algn="l" defTabSz="548640" rtl="0" eaLnBrk="1" latinLnBrk="0" hangingPunct="1">
        <a:lnSpc>
          <a:spcPct val="90000"/>
        </a:lnSpc>
        <a:spcBef>
          <a:spcPts val="600"/>
        </a:spcBef>
        <a:buFont typeface="Arial" panose="020B0604020202020204" pitchFamily="34" charset="0"/>
        <a:buChar char="•"/>
        <a:defRPr sz="1680" kern="1200">
          <a:solidFill>
            <a:schemeClr val="tx1"/>
          </a:solidFill>
          <a:latin typeface="+mn-lt"/>
          <a:ea typeface="+mn-ea"/>
          <a:cs typeface="+mn-cs"/>
        </a:defRPr>
      </a:lvl1pPr>
      <a:lvl2pPr marL="411480" indent="-137160" algn="l" defTabSz="548640" rtl="0" eaLnBrk="1" latinLnBrk="0" hangingPunct="1">
        <a:lnSpc>
          <a:spcPct val="90000"/>
        </a:lnSpc>
        <a:spcBef>
          <a:spcPts val="300"/>
        </a:spcBef>
        <a:buFont typeface="Arial" panose="020B0604020202020204" pitchFamily="34" charset="0"/>
        <a:buChar char="•"/>
        <a:defRPr sz="1440" kern="1200">
          <a:solidFill>
            <a:schemeClr val="tx1"/>
          </a:solidFill>
          <a:latin typeface="+mn-lt"/>
          <a:ea typeface="+mn-ea"/>
          <a:cs typeface="+mn-cs"/>
        </a:defRPr>
      </a:lvl2pPr>
      <a:lvl3pPr marL="685800" indent="-137160" algn="l" defTabSz="548640" rtl="0" eaLnBrk="1" latinLnBrk="0" hangingPunct="1">
        <a:lnSpc>
          <a:spcPct val="90000"/>
        </a:lnSpc>
        <a:spcBef>
          <a:spcPts val="300"/>
        </a:spcBef>
        <a:buFont typeface="Arial" panose="020B0604020202020204" pitchFamily="34" charset="0"/>
        <a:buChar char="•"/>
        <a:defRPr sz="1200" kern="1200">
          <a:solidFill>
            <a:schemeClr val="tx1"/>
          </a:solidFill>
          <a:latin typeface="+mn-lt"/>
          <a:ea typeface="+mn-ea"/>
          <a:cs typeface="+mn-cs"/>
        </a:defRPr>
      </a:lvl3pPr>
      <a:lvl4pPr marL="9601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4pPr>
      <a:lvl5pPr marL="123444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5pPr>
      <a:lvl6pPr marL="150876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6pPr>
      <a:lvl7pPr marL="178308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7pPr>
      <a:lvl8pPr marL="205740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8pPr>
      <a:lvl9pPr marL="23317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9pPr>
    </p:bodyStyle>
    <p:otherStyle>
      <a:defPPr>
        <a:defRPr lang="en-US"/>
      </a:defPPr>
      <a:lvl1pPr marL="0" algn="l" defTabSz="548640" rtl="0" eaLnBrk="1" latinLnBrk="0" hangingPunct="1">
        <a:defRPr sz="1080" kern="1200">
          <a:solidFill>
            <a:schemeClr val="tx1"/>
          </a:solidFill>
          <a:latin typeface="+mn-lt"/>
          <a:ea typeface="+mn-ea"/>
          <a:cs typeface="+mn-cs"/>
        </a:defRPr>
      </a:lvl1pPr>
      <a:lvl2pPr marL="274320" algn="l" defTabSz="548640" rtl="0" eaLnBrk="1" latinLnBrk="0" hangingPunct="1">
        <a:defRPr sz="1080" kern="1200">
          <a:solidFill>
            <a:schemeClr val="tx1"/>
          </a:solidFill>
          <a:latin typeface="+mn-lt"/>
          <a:ea typeface="+mn-ea"/>
          <a:cs typeface="+mn-cs"/>
        </a:defRPr>
      </a:lvl2pPr>
      <a:lvl3pPr marL="548640" algn="l" defTabSz="548640" rtl="0" eaLnBrk="1" latinLnBrk="0" hangingPunct="1">
        <a:defRPr sz="1080" kern="1200">
          <a:solidFill>
            <a:schemeClr val="tx1"/>
          </a:solidFill>
          <a:latin typeface="+mn-lt"/>
          <a:ea typeface="+mn-ea"/>
          <a:cs typeface="+mn-cs"/>
        </a:defRPr>
      </a:lvl3pPr>
      <a:lvl4pPr marL="822960" algn="l" defTabSz="548640" rtl="0" eaLnBrk="1" latinLnBrk="0" hangingPunct="1">
        <a:defRPr sz="1080" kern="1200">
          <a:solidFill>
            <a:schemeClr val="tx1"/>
          </a:solidFill>
          <a:latin typeface="+mn-lt"/>
          <a:ea typeface="+mn-ea"/>
          <a:cs typeface="+mn-cs"/>
        </a:defRPr>
      </a:lvl4pPr>
      <a:lvl5pPr marL="1097280" algn="l" defTabSz="548640" rtl="0" eaLnBrk="1" latinLnBrk="0" hangingPunct="1">
        <a:defRPr sz="1080" kern="1200">
          <a:solidFill>
            <a:schemeClr val="tx1"/>
          </a:solidFill>
          <a:latin typeface="+mn-lt"/>
          <a:ea typeface="+mn-ea"/>
          <a:cs typeface="+mn-cs"/>
        </a:defRPr>
      </a:lvl5pPr>
      <a:lvl6pPr marL="1371600" algn="l" defTabSz="548640" rtl="0" eaLnBrk="1" latinLnBrk="0" hangingPunct="1">
        <a:defRPr sz="1080" kern="1200">
          <a:solidFill>
            <a:schemeClr val="tx1"/>
          </a:solidFill>
          <a:latin typeface="+mn-lt"/>
          <a:ea typeface="+mn-ea"/>
          <a:cs typeface="+mn-cs"/>
        </a:defRPr>
      </a:lvl6pPr>
      <a:lvl7pPr marL="1645920" algn="l" defTabSz="548640" rtl="0" eaLnBrk="1" latinLnBrk="0" hangingPunct="1">
        <a:defRPr sz="1080" kern="1200">
          <a:solidFill>
            <a:schemeClr val="tx1"/>
          </a:solidFill>
          <a:latin typeface="+mn-lt"/>
          <a:ea typeface="+mn-ea"/>
          <a:cs typeface="+mn-cs"/>
        </a:defRPr>
      </a:lvl7pPr>
      <a:lvl8pPr marL="1920240" algn="l" defTabSz="548640" rtl="0" eaLnBrk="1" latinLnBrk="0" hangingPunct="1">
        <a:defRPr sz="1080" kern="1200">
          <a:solidFill>
            <a:schemeClr val="tx1"/>
          </a:solidFill>
          <a:latin typeface="+mn-lt"/>
          <a:ea typeface="+mn-ea"/>
          <a:cs typeface="+mn-cs"/>
        </a:defRPr>
      </a:lvl8pPr>
      <a:lvl9pPr marL="2194560" algn="l" defTabSz="548640" rtl="0" eaLnBrk="1" latinLnBrk="0" hangingPunct="1">
        <a:defRPr sz="1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upport.proquest.com/pivot/apex/home" TargetMode="External"/><Relationship Id="rId5" Type="http://schemas.openxmlformats.org/officeDocument/2006/relationships/hyperlink" Target="mailto:ndsu.researchdev@ndsu.edu" TargetMode="External"/><Relationship Id="rId4" Type="http://schemas.openxmlformats.org/officeDocument/2006/relationships/hyperlink" Target="http://scholars.proquest.com/gallery/NDS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288757" y="408283"/>
            <a:ext cx="6689559" cy="457200"/>
            <a:chOff x="288757" y="408283"/>
            <a:chExt cx="6689559" cy="457200"/>
          </a:xfrm>
        </p:grpSpPr>
        <p:sp>
          <p:nvSpPr>
            <p:cNvPr id="6" name="object 3"/>
            <p:cNvSpPr/>
            <p:nvPr/>
          </p:nvSpPr>
          <p:spPr>
            <a:xfrm>
              <a:off x="288757" y="408283"/>
              <a:ext cx="6689559" cy="457200"/>
            </a:xfrm>
            <a:custGeom>
              <a:avLst/>
              <a:gdLst/>
              <a:ahLst/>
              <a:cxnLst/>
              <a:rect l="l" t="t" r="r" b="b"/>
              <a:pathLst>
                <a:path w="4180204" h="914400">
                  <a:moveTo>
                    <a:pt x="0" y="914400"/>
                  </a:moveTo>
                  <a:lnTo>
                    <a:pt x="4179900" y="914400"/>
                  </a:lnTo>
                  <a:lnTo>
                    <a:pt x="4179900" y="0"/>
                  </a:lnTo>
                  <a:lnTo>
                    <a:pt x="0" y="0"/>
                  </a:lnTo>
                  <a:lnTo>
                    <a:pt x="0" y="914400"/>
                  </a:lnTo>
                  <a:close/>
                </a:path>
              </a:pathLst>
            </a:custGeom>
            <a:solidFill>
              <a:srgbClr val="A4A8AA"/>
            </a:solidFill>
          </p:spPr>
          <p:txBody>
            <a:bodyPr wrap="square" lIns="0" tIns="0" rIns="0" bIns="0" rtlCol="0"/>
            <a:lstStyle/>
            <a:p>
              <a:endParaRPr dirty="0"/>
            </a:p>
          </p:txBody>
        </p:sp>
        <p:sp>
          <p:nvSpPr>
            <p:cNvPr id="9" name="TextBox 8"/>
            <p:cNvSpPr txBox="1"/>
            <p:nvPr/>
          </p:nvSpPr>
          <p:spPr>
            <a:xfrm>
              <a:off x="4961092" y="482995"/>
              <a:ext cx="1728102" cy="307777"/>
            </a:xfrm>
            <a:prstGeom prst="rect">
              <a:avLst/>
            </a:prstGeom>
            <a:solidFill>
              <a:srgbClr val="A4A8AA"/>
            </a:solidFill>
          </p:spPr>
          <p:txBody>
            <a:bodyPr wrap="none" rtlCol="0">
              <a:spAutoFit/>
            </a:bodyPr>
            <a:lstStyle/>
            <a:p>
              <a:r>
                <a:rPr lang="en-US" sz="1400" b="1" i="1" dirty="0" smtClean="0">
                  <a:solidFill>
                    <a:schemeClr val="bg1"/>
                  </a:solidFill>
                </a:rPr>
                <a:t>http://pivot.cos.com</a:t>
              </a:r>
              <a:endParaRPr lang="en-US" sz="1600" b="1" i="1" dirty="0">
                <a:solidFill>
                  <a:schemeClr val="bg1"/>
                </a:solidFill>
              </a:endParaRPr>
            </a:p>
          </p:txBody>
        </p:sp>
        <p:pic>
          <p:nvPicPr>
            <p:cNvPr id="1034" name="Picture 10" descr="http://www.dartmouth.edu/~osp/images/logo-pivot-home.png"/>
            <p:cNvPicPr>
              <a:picLocks noChangeAspect="1" noChangeArrowheads="1"/>
            </p:cNvPicPr>
            <p:nvPr/>
          </p:nvPicPr>
          <p:blipFill rotWithShape="1">
            <a:blip r:embed="rId2">
              <a:extLst>
                <a:ext uri="{28A0092B-C50C-407E-A947-70E740481C1C}">
                  <a14:useLocalDpi xmlns:a14="http://schemas.microsoft.com/office/drawing/2010/main" val="0"/>
                </a:ext>
              </a:extLst>
            </a:blip>
            <a:srcRect b="20544"/>
            <a:stretch/>
          </p:blipFill>
          <p:spPr bwMode="auto">
            <a:xfrm>
              <a:off x="1096956" y="431143"/>
              <a:ext cx="1569979" cy="41148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6" name="Group 25"/>
          <p:cNvGrpSpPr/>
          <p:nvPr/>
        </p:nvGrpSpPr>
        <p:grpSpPr>
          <a:xfrm>
            <a:off x="259073" y="8829259"/>
            <a:ext cx="6689559" cy="387186"/>
            <a:chOff x="259073" y="8867759"/>
            <a:chExt cx="6689559" cy="387186"/>
          </a:xfrm>
        </p:grpSpPr>
        <p:sp>
          <p:nvSpPr>
            <p:cNvPr id="29" name="object 3"/>
            <p:cNvSpPr/>
            <p:nvPr/>
          </p:nvSpPr>
          <p:spPr>
            <a:xfrm>
              <a:off x="259073" y="8867759"/>
              <a:ext cx="6689559" cy="387186"/>
            </a:xfrm>
            <a:custGeom>
              <a:avLst/>
              <a:gdLst/>
              <a:ahLst/>
              <a:cxnLst/>
              <a:rect l="l" t="t" r="r" b="b"/>
              <a:pathLst>
                <a:path w="4180204" h="914400">
                  <a:moveTo>
                    <a:pt x="0" y="914400"/>
                  </a:moveTo>
                  <a:lnTo>
                    <a:pt x="4179900" y="914400"/>
                  </a:lnTo>
                  <a:lnTo>
                    <a:pt x="4179900" y="0"/>
                  </a:lnTo>
                  <a:lnTo>
                    <a:pt x="0" y="0"/>
                  </a:lnTo>
                  <a:lnTo>
                    <a:pt x="0" y="914400"/>
                  </a:lnTo>
                  <a:close/>
                </a:path>
              </a:pathLst>
            </a:custGeom>
            <a:solidFill>
              <a:srgbClr val="A4A8AA"/>
            </a:solidFill>
          </p:spPr>
          <p:txBody>
            <a:bodyPr wrap="square" lIns="0" tIns="0" rIns="0" bIns="0" rtlCol="0"/>
            <a:lstStyle/>
            <a:p>
              <a:endParaRPr dirty="0"/>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30139" y="8924192"/>
              <a:ext cx="989823" cy="274320"/>
            </a:xfrm>
            <a:prstGeom prst="rect">
              <a:avLst/>
            </a:prstGeom>
          </p:spPr>
        </p:pic>
        <p:sp>
          <p:nvSpPr>
            <p:cNvPr id="25" name="TextBox 24"/>
            <p:cNvSpPr txBox="1"/>
            <p:nvPr/>
          </p:nvSpPr>
          <p:spPr>
            <a:xfrm>
              <a:off x="338386" y="8922853"/>
              <a:ext cx="4078489" cy="276999"/>
            </a:xfrm>
            <a:prstGeom prst="rect">
              <a:avLst/>
            </a:prstGeom>
            <a:noFill/>
          </p:spPr>
          <p:txBody>
            <a:bodyPr wrap="none" rtlCol="0">
              <a:spAutoFit/>
            </a:bodyPr>
            <a:lstStyle/>
            <a:p>
              <a:r>
                <a:rPr lang="en-US" sz="1200" b="1" dirty="0" smtClean="0">
                  <a:solidFill>
                    <a:schemeClr val="bg1"/>
                  </a:solidFill>
                </a:rPr>
                <a:t>Research Development Office | ndsu.researchdev@ndsu.edu</a:t>
              </a:r>
              <a:endParaRPr lang="en-US" sz="1200" b="1" dirty="0">
                <a:solidFill>
                  <a:schemeClr val="bg1"/>
                </a:solidFill>
              </a:endParaRPr>
            </a:p>
          </p:txBody>
        </p:sp>
      </p:grpSp>
      <p:sp>
        <p:nvSpPr>
          <p:cNvPr id="4" name="object 33"/>
          <p:cNvSpPr/>
          <p:nvPr/>
        </p:nvSpPr>
        <p:spPr>
          <a:xfrm>
            <a:off x="-96253" y="-105878"/>
            <a:ext cx="7411453" cy="9702264"/>
          </a:xfrm>
          <a:custGeom>
            <a:avLst/>
            <a:gdLst/>
            <a:ahLst/>
            <a:cxnLst/>
            <a:rect l="l" t="t" r="r" b="b"/>
            <a:pathLst>
              <a:path w="7772400" h="10058400">
                <a:moveTo>
                  <a:pt x="7772400" y="0"/>
                </a:moveTo>
                <a:lnTo>
                  <a:pt x="0" y="0"/>
                </a:lnTo>
                <a:lnTo>
                  <a:pt x="0" y="10058400"/>
                </a:lnTo>
                <a:lnTo>
                  <a:pt x="457200" y="10058400"/>
                </a:lnTo>
                <a:lnTo>
                  <a:pt x="457200" y="1828800"/>
                </a:lnTo>
                <a:lnTo>
                  <a:pt x="457773" y="1773387"/>
                </a:lnTo>
                <a:lnTo>
                  <a:pt x="459492" y="1719117"/>
                </a:lnTo>
                <a:lnTo>
                  <a:pt x="462357" y="1665990"/>
                </a:lnTo>
                <a:lnTo>
                  <a:pt x="466368" y="1614005"/>
                </a:lnTo>
                <a:lnTo>
                  <a:pt x="471524" y="1563163"/>
                </a:lnTo>
                <a:lnTo>
                  <a:pt x="477825" y="1513463"/>
                </a:lnTo>
                <a:lnTo>
                  <a:pt x="485271" y="1464906"/>
                </a:lnTo>
                <a:lnTo>
                  <a:pt x="493862" y="1417491"/>
                </a:lnTo>
                <a:lnTo>
                  <a:pt x="503598" y="1371219"/>
                </a:lnTo>
                <a:lnTo>
                  <a:pt x="514477" y="1326089"/>
                </a:lnTo>
                <a:lnTo>
                  <a:pt x="526501" y="1282102"/>
                </a:lnTo>
                <a:lnTo>
                  <a:pt x="539668" y="1239257"/>
                </a:lnTo>
                <a:lnTo>
                  <a:pt x="553979" y="1197555"/>
                </a:lnTo>
                <a:lnTo>
                  <a:pt x="569433" y="1156995"/>
                </a:lnTo>
                <a:lnTo>
                  <a:pt x="586031" y="1117578"/>
                </a:lnTo>
                <a:lnTo>
                  <a:pt x="603771" y="1079304"/>
                </a:lnTo>
                <a:lnTo>
                  <a:pt x="622654" y="1042172"/>
                </a:lnTo>
                <a:lnTo>
                  <a:pt x="642679" y="1006182"/>
                </a:lnTo>
                <a:lnTo>
                  <a:pt x="663846" y="971335"/>
                </a:lnTo>
                <a:lnTo>
                  <a:pt x="686155" y="937631"/>
                </a:lnTo>
                <a:lnTo>
                  <a:pt x="709606" y="905069"/>
                </a:lnTo>
                <a:lnTo>
                  <a:pt x="734198" y="873649"/>
                </a:lnTo>
                <a:lnTo>
                  <a:pt x="759932" y="843373"/>
                </a:lnTo>
                <a:lnTo>
                  <a:pt x="786806" y="814238"/>
                </a:lnTo>
                <a:lnTo>
                  <a:pt x="814821" y="786246"/>
                </a:lnTo>
                <a:lnTo>
                  <a:pt x="843977" y="759397"/>
                </a:lnTo>
                <a:lnTo>
                  <a:pt x="874273" y="733690"/>
                </a:lnTo>
                <a:lnTo>
                  <a:pt x="905709" y="709126"/>
                </a:lnTo>
                <a:lnTo>
                  <a:pt x="938284" y="685704"/>
                </a:lnTo>
                <a:lnTo>
                  <a:pt x="972000" y="663425"/>
                </a:lnTo>
                <a:lnTo>
                  <a:pt x="1006854" y="642288"/>
                </a:lnTo>
                <a:lnTo>
                  <a:pt x="1042848" y="622294"/>
                </a:lnTo>
                <a:lnTo>
                  <a:pt x="1079981" y="603443"/>
                </a:lnTo>
                <a:lnTo>
                  <a:pt x="1118252" y="585733"/>
                </a:lnTo>
                <a:lnTo>
                  <a:pt x="1157662" y="569167"/>
                </a:lnTo>
                <a:lnTo>
                  <a:pt x="1198210" y="553743"/>
                </a:lnTo>
                <a:lnTo>
                  <a:pt x="1239896" y="539461"/>
                </a:lnTo>
                <a:lnTo>
                  <a:pt x="1282719" y="526322"/>
                </a:lnTo>
                <a:lnTo>
                  <a:pt x="1326680" y="514326"/>
                </a:lnTo>
                <a:lnTo>
                  <a:pt x="1371778" y="503472"/>
                </a:lnTo>
                <a:lnTo>
                  <a:pt x="1418013" y="493760"/>
                </a:lnTo>
                <a:lnTo>
                  <a:pt x="1465385" y="485191"/>
                </a:lnTo>
                <a:lnTo>
                  <a:pt x="1513894" y="477765"/>
                </a:lnTo>
                <a:lnTo>
                  <a:pt x="1563539" y="471481"/>
                </a:lnTo>
                <a:lnTo>
                  <a:pt x="1614320" y="466340"/>
                </a:lnTo>
                <a:lnTo>
                  <a:pt x="1666237" y="462341"/>
                </a:lnTo>
                <a:lnTo>
                  <a:pt x="1719289" y="459485"/>
                </a:lnTo>
                <a:lnTo>
                  <a:pt x="1773477" y="457771"/>
                </a:lnTo>
                <a:lnTo>
                  <a:pt x="1828800" y="457200"/>
                </a:lnTo>
                <a:lnTo>
                  <a:pt x="7772400" y="457200"/>
                </a:lnTo>
                <a:lnTo>
                  <a:pt x="7772400" y="0"/>
                </a:lnTo>
                <a:close/>
              </a:path>
            </a:pathLst>
          </a:custGeom>
          <a:solidFill>
            <a:srgbClr val="14424F"/>
          </a:solidFill>
        </p:spPr>
        <p:txBody>
          <a:bodyPr wrap="square" lIns="0" tIns="0" rIns="0" bIns="0" rtlCol="0"/>
          <a:lstStyle/>
          <a:p>
            <a:endParaRPr/>
          </a:p>
        </p:txBody>
      </p:sp>
      <p:grpSp>
        <p:nvGrpSpPr>
          <p:cNvPr id="23" name="Group 22"/>
          <p:cNvGrpSpPr/>
          <p:nvPr/>
        </p:nvGrpSpPr>
        <p:grpSpPr>
          <a:xfrm>
            <a:off x="382433" y="933657"/>
            <a:ext cx="6590338" cy="1892826"/>
            <a:chOff x="382433" y="1058782"/>
            <a:chExt cx="6590338" cy="1892826"/>
          </a:xfrm>
        </p:grpSpPr>
        <p:sp>
          <p:nvSpPr>
            <p:cNvPr id="12" name="TextBox 11"/>
            <p:cNvSpPr txBox="1"/>
            <p:nvPr/>
          </p:nvSpPr>
          <p:spPr>
            <a:xfrm>
              <a:off x="382433" y="1058782"/>
              <a:ext cx="3130788" cy="1631216"/>
            </a:xfrm>
            <a:prstGeom prst="rect">
              <a:avLst/>
            </a:prstGeom>
            <a:noFill/>
          </p:spPr>
          <p:txBody>
            <a:bodyPr wrap="square" rtlCol="0">
              <a:spAutoFit/>
            </a:bodyPr>
            <a:lstStyle/>
            <a:p>
              <a:r>
                <a:rPr lang="en-US" sz="1200" b="1" dirty="0" smtClean="0">
                  <a:latin typeface="+mj-lt"/>
                </a:rPr>
                <a:t>ABOUT PIVOT: </a:t>
              </a:r>
            </a:p>
            <a:p>
              <a:r>
                <a:rPr lang="en-US" sz="1100" dirty="0" smtClean="0">
                  <a:latin typeface="+mj-lt"/>
                </a:rPr>
                <a:t>Available by subscription from ProQuest, LLC, PIVOT is free for current NDSU </a:t>
              </a:r>
              <a:r>
                <a:rPr lang="en-US" sz="1100" dirty="0" smtClean="0">
                  <a:latin typeface="+mj-lt"/>
                </a:rPr>
                <a:t>faculty, staff </a:t>
              </a:r>
              <a:r>
                <a:rPr lang="en-US" sz="1100" dirty="0" smtClean="0">
                  <a:latin typeface="+mj-lt"/>
                </a:rPr>
                <a:t>and students. NDSU subscribes to Pivot for two main purposes: </a:t>
              </a:r>
            </a:p>
            <a:p>
              <a:pPr marL="228600" indent="-228600">
                <a:buAutoNum type="arabicParenBoth"/>
              </a:pPr>
              <a:r>
                <a:rPr lang="en-US" sz="1100" dirty="0" smtClean="0">
                  <a:latin typeface="+mj-lt"/>
                </a:rPr>
                <a:t>it allows faculty to conduct customized funding searches for both public and private sources, and </a:t>
              </a:r>
            </a:p>
            <a:p>
              <a:pPr marL="228600" indent="-228600">
                <a:buAutoNum type="arabicParenBoth"/>
              </a:pPr>
              <a:r>
                <a:rPr lang="en-US" sz="1100" dirty="0" smtClean="0">
                  <a:latin typeface="+mj-lt"/>
                </a:rPr>
                <a:t>it enables an inventory of NDSU scholar expertise. </a:t>
              </a:r>
              <a:r>
                <a:rPr lang="en-US" sz="900" dirty="0" smtClean="0">
                  <a:latin typeface="+mj-lt"/>
                  <a:hlinkClick r:id="rId4"/>
                </a:rPr>
                <a:t>http</a:t>
              </a:r>
              <a:r>
                <a:rPr lang="en-US" sz="900" dirty="0">
                  <a:latin typeface="+mj-lt"/>
                  <a:hlinkClick r:id="rId4"/>
                </a:rPr>
                <a:t>://</a:t>
              </a:r>
              <a:r>
                <a:rPr lang="en-US" sz="900" dirty="0" smtClean="0">
                  <a:latin typeface="+mj-lt"/>
                  <a:hlinkClick r:id="rId4"/>
                </a:rPr>
                <a:t>scholars.proquest.com/gallery/NDSU</a:t>
              </a:r>
              <a:r>
                <a:rPr lang="en-US" sz="900" dirty="0" smtClean="0">
                  <a:latin typeface="+mj-lt"/>
                </a:rPr>
                <a:t> </a:t>
              </a:r>
              <a:endParaRPr lang="en-US" sz="900" dirty="0">
                <a:latin typeface="+mj-lt"/>
              </a:endParaRPr>
            </a:p>
          </p:txBody>
        </p:sp>
        <p:sp>
          <p:nvSpPr>
            <p:cNvPr id="13" name="TextBox 12"/>
            <p:cNvSpPr txBox="1"/>
            <p:nvPr/>
          </p:nvSpPr>
          <p:spPr>
            <a:xfrm>
              <a:off x="3421050" y="1058782"/>
              <a:ext cx="3551721" cy="1892826"/>
            </a:xfrm>
            <a:prstGeom prst="rect">
              <a:avLst/>
            </a:prstGeom>
            <a:noFill/>
          </p:spPr>
          <p:txBody>
            <a:bodyPr wrap="square" rtlCol="0">
              <a:spAutoFit/>
            </a:bodyPr>
            <a:lstStyle/>
            <a:p>
              <a:r>
                <a:rPr lang="en-US" sz="1200" b="1" dirty="0" smtClean="0">
                  <a:effectLst/>
                  <a:latin typeface="+mj-lt"/>
                  <a:ea typeface="Times New Roman" panose="02020603050405020304" pitchFamily="18" charset="0"/>
                  <a:cs typeface="Arial" panose="020B0604020202020204" pitchFamily="34" charset="0"/>
                </a:rPr>
                <a:t>YOUR ACCOUNT:</a:t>
              </a:r>
              <a:r>
                <a:rPr lang="en-US" sz="1200" b="0" dirty="0" smtClean="0">
                  <a:effectLst/>
                  <a:latin typeface="+mj-lt"/>
                  <a:ea typeface="Times New Roman" panose="02020603050405020304" pitchFamily="18" charset="0"/>
                  <a:cs typeface="Arial" panose="020B0604020202020204" pitchFamily="34" charset="0"/>
                </a:rPr>
                <a:t> </a:t>
              </a:r>
              <a:r>
                <a:rPr lang="en-US" sz="1100" b="0" dirty="0" smtClean="0">
                  <a:effectLst/>
                  <a:latin typeface="+mj-lt"/>
                  <a:ea typeface="Times New Roman" panose="02020603050405020304" pitchFamily="18" charset="0"/>
                  <a:cs typeface="Arial" panose="020B0604020202020204" pitchFamily="34" charset="0"/>
                </a:rPr>
                <a:t/>
              </a:r>
              <a:br>
                <a:rPr lang="en-US" sz="1100" b="0" dirty="0" smtClean="0">
                  <a:effectLst/>
                  <a:latin typeface="+mj-lt"/>
                  <a:ea typeface="Times New Roman" panose="02020603050405020304" pitchFamily="18" charset="0"/>
                  <a:cs typeface="Arial" panose="020B0604020202020204" pitchFamily="34" charset="0"/>
                </a:rPr>
              </a:br>
              <a:r>
                <a:rPr lang="en-US" sz="1100" b="0" dirty="0" smtClean="0">
                  <a:effectLst/>
                  <a:latin typeface="+mj-lt"/>
                  <a:ea typeface="Times New Roman" panose="02020603050405020304" pitchFamily="18" charset="0"/>
                  <a:cs typeface="Arial" panose="020B0604020202020204" pitchFamily="34" charset="0"/>
                </a:rPr>
                <a:t>New NDSU faculty are registered for Pivot accounts by the Research Development Office. Your account allows you to conduct and save customized searches for funding in your field and/or searches for scholars – perhaps potential collaborators. Students may conduct searches even without an account, from any NDSU desktop.  Access from off campus requires a username and password.  Accounts are purged from the system once individuals have left NDSU. </a:t>
              </a:r>
              <a:endParaRPr lang="en-US" sz="1100" b="1" dirty="0" smtClean="0">
                <a:effectLst/>
                <a:latin typeface="+mj-lt"/>
                <a:ea typeface="Times New Roman" panose="02020603050405020304" pitchFamily="18" charset="0"/>
              </a:endParaRPr>
            </a:p>
            <a:p>
              <a:endParaRPr lang="en-US" dirty="0">
                <a:latin typeface="+mj-lt"/>
              </a:endParaRPr>
            </a:p>
          </p:txBody>
        </p:sp>
      </p:grpSp>
      <p:sp>
        <p:nvSpPr>
          <p:cNvPr id="14" name="TextBox 13"/>
          <p:cNvSpPr txBox="1"/>
          <p:nvPr/>
        </p:nvSpPr>
        <p:spPr>
          <a:xfrm>
            <a:off x="363183" y="2531812"/>
            <a:ext cx="6609588" cy="1461939"/>
          </a:xfrm>
          <a:prstGeom prst="rect">
            <a:avLst/>
          </a:prstGeom>
          <a:noFill/>
        </p:spPr>
        <p:txBody>
          <a:bodyPr wrap="square" rtlCol="0">
            <a:spAutoFit/>
          </a:bodyPr>
          <a:lstStyle/>
          <a:p>
            <a:r>
              <a:rPr lang="en-US" sz="1200" b="1" dirty="0">
                <a:latin typeface="+mj-lt"/>
              </a:rPr>
              <a:t>YOUR PROFILE: </a:t>
            </a:r>
            <a:br>
              <a:rPr lang="en-US" sz="1200" b="1" dirty="0">
                <a:latin typeface="+mj-lt"/>
              </a:rPr>
            </a:br>
            <a:r>
              <a:rPr lang="en-US" sz="1100" dirty="0">
                <a:latin typeface="+mj-lt"/>
              </a:rPr>
              <a:t>Each account can be linked to an expertise profile, either an existing one or a newly created profile.  Pivot profiles are based on Scholar Universe, the largest database of searchable academic expert profiles. As a faculty member, you may have a profile in the system even if you are not aware of it.  If you have presented at conferences, published in journals, or been awarded grants, Pivot likely already has a profile for you, and you may simply ‘Claim Your Profile’ the first time you use your NDSU account.  In addition to faculty, Ag Experiment Station and Extension employees, non-faculty researchers, and postdocs may also maintain expertise profiles. Email </a:t>
            </a:r>
            <a:r>
              <a:rPr lang="en-US" sz="1100" u="sng" dirty="0">
                <a:latin typeface="+mj-lt"/>
                <a:hlinkClick r:id="rId5"/>
              </a:rPr>
              <a:t>ndsu.researchdev@ndsu.edu</a:t>
            </a:r>
            <a:r>
              <a:rPr lang="en-US" sz="1100" dirty="0">
                <a:latin typeface="+mj-lt"/>
              </a:rPr>
              <a:t> to ask for creation of a new profile. </a:t>
            </a:r>
          </a:p>
        </p:txBody>
      </p:sp>
      <p:sp>
        <p:nvSpPr>
          <p:cNvPr id="15" name="TextBox 14"/>
          <p:cNvSpPr txBox="1"/>
          <p:nvPr/>
        </p:nvSpPr>
        <p:spPr>
          <a:xfrm>
            <a:off x="363183" y="3995547"/>
            <a:ext cx="6682511" cy="954107"/>
          </a:xfrm>
          <a:prstGeom prst="rect">
            <a:avLst/>
          </a:prstGeom>
          <a:noFill/>
        </p:spPr>
        <p:txBody>
          <a:bodyPr wrap="square" rtlCol="0">
            <a:spAutoFit/>
          </a:bodyPr>
          <a:lstStyle/>
          <a:p>
            <a:r>
              <a:rPr lang="en-US" sz="1200" b="1" dirty="0" smtClean="0">
                <a:effectLst/>
                <a:latin typeface="+mj-lt"/>
                <a:ea typeface="Calibri" panose="020F0502020204030204" pitchFamily="34" charset="0"/>
                <a:cs typeface="Arial" panose="020B0604020202020204" pitchFamily="34" charset="0"/>
              </a:rPr>
              <a:t>GETTING STARTED IN PIVOT:  </a:t>
            </a:r>
            <a:r>
              <a:rPr lang="en-US" sz="1100" dirty="0" smtClean="0">
                <a:effectLst/>
                <a:latin typeface="+mj-lt"/>
                <a:ea typeface="Calibri" panose="020F0502020204030204" pitchFamily="34" charset="0"/>
                <a:cs typeface="Arial" panose="020B0604020202020204" pitchFamily="34" charset="0"/>
              </a:rPr>
              <a:t/>
            </a:r>
            <a:br>
              <a:rPr lang="en-US" sz="1100" dirty="0" smtClean="0">
                <a:effectLst/>
                <a:latin typeface="+mj-lt"/>
                <a:ea typeface="Calibri" panose="020F0502020204030204" pitchFamily="34" charset="0"/>
                <a:cs typeface="Arial" panose="020B0604020202020204" pitchFamily="34" charset="0"/>
              </a:rPr>
            </a:br>
            <a:r>
              <a:rPr lang="en-US" sz="1100" dirty="0" smtClean="0">
                <a:effectLst/>
                <a:latin typeface="+mj-lt"/>
                <a:ea typeface="Calibri" panose="020F0502020204030204" pitchFamily="34" charset="0"/>
                <a:cs typeface="Arial" panose="020B0604020202020204" pitchFamily="34" charset="0"/>
              </a:rPr>
              <a:t>Pivot provides lots of help for users.  Go to </a:t>
            </a:r>
            <a:r>
              <a:rPr lang="en-US" sz="1100" u="sng" dirty="0" smtClean="0">
                <a:solidFill>
                  <a:srgbClr val="0563C1"/>
                </a:solidFill>
                <a:effectLst/>
                <a:latin typeface="+mj-lt"/>
                <a:ea typeface="Calibri" panose="020F0502020204030204" pitchFamily="34" charset="0"/>
                <a:cs typeface="Arial" panose="020B0604020202020204" pitchFamily="34" charset="0"/>
                <a:hlinkClick r:id="rId6"/>
              </a:rPr>
              <a:t>http://support.proquest.com/pivot/apex/home</a:t>
            </a:r>
            <a:r>
              <a:rPr lang="en-US" sz="1100" dirty="0" smtClean="0">
                <a:effectLst/>
                <a:latin typeface="+mj-lt"/>
                <a:ea typeface="Calibri" panose="020F0502020204030204" pitchFamily="34" charset="0"/>
                <a:cs typeface="Arial" panose="020B0604020202020204" pitchFamily="34" charset="0"/>
              </a:rPr>
              <a:t> to view </a:t>
            </a:r>
            <a:r>
              <a:rPr lang="en-US" sz="1100" u="sng" dirty="0" smtClean="0">
                <a:effectLst/>
                <a:latin typeface="+mj-lt"/>
                <a:ea typeface="Calibri" panose="020F0502020204030204" pitchFamily="34" charset="0"/>
                <a:cs typeface="Arial" panose="020B0604020202020204" pitchFamily="34" charset="0"/>
              </a:rPr>
              <a:t>video tutorials</a:t>
            </a:r>
            <a:r>
              <a:rPr lang="en-US" sz="1100" dirty="0" smtClean="0">
                <a:effectLst/>
                <a:latin typeface="+mj-lt"/>
                <a:ea typeface="Calibri" panose="020F0502020204030204" pitchFamily="34" charset="0"/>
                <a:cs typeface="Arial" panose="020B0604020202020204" pitchFamily="34" charset="0"/>
              </a:rPr>
              <a:t> or to sign up for a </a:t>
            </a:r>
            <a:r>
              <a:rPr lang="en-US" sz="1100" u="sng" dirty="0" smtClean="0">
                <a:effectLst/>
                <a:latin typeface="+mj-lt"/>
                <a:ea typeface="Calibri" panose="020F0502020204030204" pitchFamily="34" charset="0"/>
                <a:cs typeface="Arial" panose="020B0604020202020204" pitchFamily="34" charset="0"/>
              </a:rPr>
              <a:t>Pivot webinar</a:t>
            </a:r>
            <a:r>
              <a:rPr lang="en-US" sz="1100" dirty="0" smtClean="0">
                <a:effectLst/>
                <a:latin typeface="+mj-lt"/>
                <a:ea typeface="Calibri" panose="020F0502020204030204" pitchFamily="34" charset="0"/>
                <a:cs typeface="Arial" panose="020B0604020202020204" pitchFamily="34" charset="0"/>
              </a:rPr>
              <a:t>. Click on the ‘Browse’ button on the menu bar to access </a:t>
            </a:r>
            <a:r>
              <a:rPr lang="en-US" sz="1100" u="sng" dirty="0" smtClean="0">
                <a:effectLst/>
                <a:latin typeface="+mj-lt"/>
                <a:ea typeface="Calibri" panose="020F0502020204030204" pitchFamily="34" charset="0"/>
                <a:cs typeface="Arial" panose="020B0604020202020204" pitchFamily="34" charset="0"/>
              </a:rPr>
              <a:t>how-to documentation</a:t>
            </a:r>
            <a:r>
              <a:rPr lang="en-US" sz="1100" dirty="0" smtClean="0">
                <a:effectLst/>
                <a:latin typeface="+mj-lt"/>
                <a:ea typeface="Calibri" panose="020F0502020204030204" pitchFamily="34" charset="0"/>
                <a:cs typeface="Arial" panose="020B0604020202020204" pitchFamily="34" charset="0"/>
              </a:rPr>
              <a:t> on many Pivot topics. Click on the Help button at the top of any page in Pivot or the Help/Support link at the bottom of any page. You can also contact the NDSU Research Development Office at </a:t>
            </a:r>
            <a:r>
              <a:rPr lang="en-US" sz="1100" u="sng" dirty="0" smtClean="0">
                <a:solidFill>
                  <a:srgbClr val="0563C1"/>
                </a:solidFill>
                <a:effectLst/>
                <a:latin typeface="+mj-lt"/>
                <a:ea typeface="Calibri" panose="020F0502020204030204" pitchFamily="34" charset="0"/>
                <a:cs typeface="Arial" panose="020B0604020202020204" pitchFamily="34" charset="0"/>
                <a:hlinkClick r:id="rId5"/>
              </a:rPr>
              <a:t>ndsu.researchdev@ndsu.edu</a:t>
            </a:r>
            <a:r>
              <a:rPr lang="en-US" sz="1100" dirty="0" smtClean="0">
                <a:latin typeface="+mj-lt"/>
                <a:ea typeface="Calibri" panose="020F0502020204030204" pitchFamily="34" charset="0"/>
                <a:cs typeface="Arial" panose="020B0604020202020204" pitchFamily="34" charset="0"/>
              </a:rPr>
              <a:t>.</a:t>
            </a:r>
            <a:endParaRPr lang="en-US" sz="1100" dirty="0">
              <a:latin typeface="+mj-lt"/>
            </a:endParaRPr>
          </a:p>
        </p:txBody>
      </p:sp>
      <p:sp>
        <p:nvSpPr>
          <p:cNvPr id="16" name="TextBox 15"/>
          <p:cNvSpPr txBox="1"/>
          <p:nvPr/>
        </p:nvSpPr>
        <p:spPr>
          <a:xfrm>
            <a:off x="338386" y="4951450"/>
            <a:ext cx="6634383" cy="2123658"/>
          </a:xfrm>
          <a:prstGeom prst="rect">
            <a:avLst/>
          </a:prstGeom>
          <a:noFill/>
        </p:spPr>
        <p:txBody>
          <a:bodyPr wrap="square" rtlCol="0">
            <a:spAutoFit/>
          </a:bodyPr>
          <a:lstStyle/>
          <a:p>
            <a:r>
              <a:rPr lang="en-US" sz="1200" b="1" dirty="0" smtClean="0">
                <a:latin typeface="+mj-lt"/>
              </a:rPr>
              <a:t>TO CLAIM OR UPDATE YOUR PROFILE: </a:t>
            </a:r>
          </a:p>
          <a:p>
            <a:r>
              <a:rPr lang="en-US" sz="1100" dirty="0" smtClean="0">
                <a:latin typeface="+mj-lt"/>
              </a:rPr>
              <a:t>The first time you log into Pivot, when you click on your name in the upper right corner, you may see the Claim Profile link to either claim an existing profile or create a new profile. At least once per year, you should update your profile to keep it current. Once logged in, click on your name to display the options and click the Your Profile link.  You will be brought to your Pivot profile. Click the Update Your Profile link to the far right of your name. Clicking the Continue button will take you out of Pivot and into the profile editing system. Click the Edit Button at top right. You will see various buttons or icons that will allow you to edit, add, and re-order information related to your profile.  Click the edit icon to modify the information in a specific section of your profile. You must click the Save or Add button for each field after making changes, adding new information, or removing information. You cannot move to another field until you either save or cancel your changes. Those with an ORCID identification number are encouraged to enter it in the designated field of your profile, since ORCID and PIVOT are integrated - information in your ORCID record will transfer to Pivot. </a:t>
            </a:r>
            <a:endParaRPr lang="en-US" sz="1100" dirty="0">
              <a:latin typeface="+mj-lt"/>
            </a:endParaRPr>
          </a:p>
        </p:txBody>
      </p:sp>
      <p:sp>
        <p:nvSpPr>
          <p:cNvPr id="5" name="object 34"/>
          <p:cNvSpPr/>
          <p:nvPr/>
        </p:nvSpPr>
        <p:spPr>
          <a:xfrm>
            <a:off x="-96253" y="-105878"/>
            <a:ext cx="7517331" cy="9859199"/>
          </a:xfrm>
          <a:custGeom>
            <a:avLst/>
            <a:gdLst/>
            <a:ahLst/>
            <a:cxnLst/>
            <a:rect l="l" t="t" r="r" b="b"/>
            <a:pathLst>
              <a:path w="7772400" h="10058400">
                <a:moveTo>
                  <a:pt x="7772400" y="0"/>
                </a:moveTo>
                <a:lnTo>
                  <a:pt x="7315200" y="0"/>
                </a:lnTo>
                <a:lnTo>
                  <a:pt x="7315200" y="8229600"/>
                </a:lnTo>
                <a:lnTo>
                  <a:pt x="7314626" y="8285012"/>
                </a:lnTo>
                <a:lnTo>
                  <a:pt x="7312907" y="8339282"/>
                </a:lnTo>
                <a:lnTo>
                  <a:pt x="7310042" y="8392409"/>
                </a:lnTo>
                <a:lnTo>
                  <a:pt x="7306031" y="8444394"/>
                </a:lnTo>
                <a:lnTo>
                  <a:pt x="7300875" y="8495236"/>
                </a:lnTo>
                <a:lnTo>
                  <a:pt x="7294574" y="8544936"/>
                </a:lnTo>
                <a:lnTo>
                  <a:pt x="7287128" y="8593493"/>
                </a:lnTo>
                <a:lnTo>
                  <a:pt x="7278537" y="8640908"/>
                </a:lnTo>
                <a:lnTo>
                  <a:pt x="7268801" y="8687180"/>
                </a:lnTo>
                <a:lnTo>
                  <a:pt x="7257922" y="8732310"/>
                </a:lnTo>
                <a:lnTo>
                  <a:pt x="7245898" y="8776297"/>
                </a:lnTo>
                <a:lnTo>
                  <a:pt x="7232731" y="8819142"/>
                </a:lnTo>
                <a:lnTo>
                  <a:pt x="7218420" y="8860844"/>
                </a:lnTo>
                <a:lnTo>
                  <a:pt x="7202966" y="8901404"/>
                </a:lnTo>
                <a:lnTo>
                  <a:pt x="7186368" y="8940821"/>
                </a:lnTo>
                <a:lnTo>
                  <a:pt x="7168628" y="8979095"/>
                </a:lnTo>
                <a:lnTo>
                  <a:pt x="7149745" y="9016227"/>
                </a:lnTo>
                <a:lnTo>
                  <a:pt x="7129720" y="9052217"/>
                </a:lnTo>
                <a:lnTo>
                  <a:pt x="7108553" y="9087064"/>
                </a:lnTo>
                <a:lnTo>
                  <a:pt x="7086244" y="9120768"/>
                </a:lnTo>
                <a:lnTo>
                  <a:pt x="7062793" y="9153330"/>
                </a:lnTo>
                <a:lnTo>
                  <a:pt x="7038201" y="9184750"/>
                </a:lnTo>
                <a:lnTo>
                  <a:pt x="7012467" y="9215026"/>
                </a:lnTo>
                <a:lnTo>
                  <a:pt x="6985593" y="9244161"/>
                </a:lnTo>
                <a:lnTo>
                  <a:pt x="6957578" y="9272153"/>
                </a:lnTo>
                <a:lnTo>
                  <a:pt x="6928422" y="9299002"/>
                </a:lnTo>
                <a:lnTo>
                  <a:pt x="6898126" y="9324709"/>
                </a:lnTo>
                <a:lnTo>
                  <a:pt x="6866690" y="9349273"/>
                </a:lnTo>
                <a:lnTo>
                  <a:pt x="6834115" y="9372695"/>
                </a:lnTo>
                <a:lnTo>
                  <a:pt x="6800399" y="9394974"/>
                </a:lnTo>
                <a:lnTo>
                  <a:pt x="6765545" y="9416111"/>
                </a:lnTo>
                <a:lnTo>
                  <a:pt x="6729551" y="9436105"/>
                </a:lnTo>
                <a:lnTo>
                  <a:pt x="6692418" y="9454956"/>
                </a:lnTo>
                <a:lnTo>
                  <a:pt x="6654147" y="9472666"/>
                </a:lnTo>
                <a:lnTo>
                  <a:pt x="6614737" y="9489232"/>
                </a:lnTo>
                <a:lnTo>
                  <a:pt x="6574189" y="9504656"/>
                </a:lnTo>
                <a:lnTo>
                  <a:pt x="6532503" y="9518938"/>
                </a:lnTo>
                <a:lnTo>
                  <a:pt x="6489680" y="9532077"/>
                </a:lnTo>
                <a:lnTo>
                  <a:pt x="6445719" y="9544073"/>
                </a:lnTo>
                <a:lnTo>
                  <a:pt x="6400621" y="9554927"/>
                </a:lnTo>
                <a:lnTo>
                  <a:pt x="6354386" y="9564639"/>
                </a:lnTo>
                <a:lnTo>
                  <a:pt x="6307014" y="9573208"/>
                </a:lnTo>
                <a:lnTo>
                  <a:pt x="6258505" y="9580634"/>
                </a:lnTo>
                <a:lnTo>
                  <a:pt x="6208860" y="9586918"/>
                </a:lnTo>
                <a:lnTo>
                  <a:pt x="6158079" y="9592059"/>
                </a:lnTo>
                <a:lnTo>
                  <a:pt x="6106162" y="9596058"/>
                </a:lnTo>
                <a:lnTo>
                  <a:pt x="6053110" y="9598914"/>
                </a:lnTo>
                <a:lnTo>
                  <a:pt x="5998922" y="9600628"/>
                </a:lnTo>
                <a:lnTo>
                  <a:pt x="5943600" y="9601200"/>
                </a:lnTo>
                <a:lnTo>
                  <a:pt x="0" y="9601200"/>
                </a:lnTo>
                <a:lnTo>
                  <a:pt x="0" y="10058400"/>
                </a:lnTo>
                <a:lnTo>
                  <a:pt x="7772400" y="10058400"/>
                </a:lnTo>
                <a:lnTo>
                  <a:pt x="7772400" y="0"/>
                </a:lnTo>
                <a:close/>
              </a:path>
            </a:pathLst>
          </a:custGeom>
          <a:solidFill>
            <a:srgbClr val="34798D"/>
          </a:solidFill>
        </p:spPr>
        <p:txBody>
          <a:bodyPr wrap="square" lIns="0" tIns="0" rIns="0" bIns="0" rtlCol="0"/>
          <a:lstStyle/>
          <a:p>
            <a:endParaRPr/>
          </a:p>
        </p:txBody>
      </p:sp>
      <p:sp>
        <p:nvSpPr>
          <p:cNvPr id="21" name="TextBox 20"/>
          <p:cNvSpPr txBox="1"/>
          <p:nvPr/>
        </p:nvSpPr>
        <p:spPr>
          <a:xfrm>
            <a:off x="345220" y="7076904"/>
            <a:ext cx="6634383" cy="954107"/>
          </a:xfrm>
          <a:prstGeom prst="rect">
            <a:avLst/>
          </a:prstGeom>
          <a:noFill/>
        </p:spPr>
        <p:txBody>
          <a:bodyPr wrap="square" rtlCol="0">
            <a:spAutoFit/>
          </a:bodyPr>
          <a:lstStyle/>
          <a:p>
            <a:r>
              <a:rPr lang="en-US" sz="1200" b="1" dirty="0" smtClean="0">
                <a:effectLst/>
                <a:latin typeface="+mj-lt"/>
                <a:ea typeface="Times New Roman" panose="02020603050405020304" pitchFamily="18" charset="0"/>
                <a:cs typeface="Arial" panose="020B0604020202020204" pitchFamily="34" charset="0"/>
              </a:rPr>
              <a:t>TO CONDUCT A SEARCH: </a:t>
            </a:r>
            <a:r>
              <a:rPr lang="en-US" sz="1200" b="0" dirty="0" smtClean="0">
                <a:effectLst/>
                <a:latin typeface="+mj-lt"/>
                <a:ea typeface="Times New Roman" panose="02020603050405020304" pitchFamily="18" charset="0"/>
                <a:cs typeface="Arial" panose="020B0604020202020204" pitchFamily="34" charset="0"/>
              </a:rPr>
              <a:t/>
            </a:r>
            <a:br>
              <a:rPr lang="en-US" sz="1200" b="0" dirty="0" smtClean="0">
                <a:effectLst/>
                <a:latin typeface="+mj-lt"/>
                <a:ea typeface="Times New Roman" panose="02020603050405020304" pitchFamily="18" charset="0"/>
                <a:cs typeface="Arial" panose="020B0604020202020204" pitchFamily="34" charset="0"/>
              </a:rPr>
            </a:br>
            <a:r>
              <a:rPr lang="en-US" sz="1100" b="0" dirty="0" smtClean="0">
                <a:effectLst/>
                <a:latin typeface="+mj-lt"/>
                <a:ea typeface="Times New Roman" panose="02020603050405020304" pitchFamily="18" charset="0"/>
                <a:cs typeface="Arial" panose="020B0604020202020204" pitchFamily="34" charset="0"/>
              </a:rPr>
              <a:t>Simply click on the Funding or </a:t>
            </a:r>
            <a:r>
              <a:rPr lang="en-US" sz="1100" b="0" smtClean="0">
                <a:effectLst/>
                <a:latin typeface="+mj-lt"/>
                <a:ea typeface="Times New Roman" panose="02020603050405020304" pitchFamily="18" charset="0"/>
                <a:cs typeface="Arial" panose="020B0604020202020204" pitchFamily="34" charset="0"/>
              </a:rPr>
              <a:t>Profiles tab on </a:t>
            </a:r>
            <a:r>
              <a:rPr lang="en-US" sz="1100" b="0" dirty="0" smtClean="0">
                <a:effectLst/>
                <a:latin typeface="+mj-lt"/>
                <a:ea typeface="Times New Roman" panose="02020603050405020304" pitchFamily="18" charset="0"/>
                <a:cs typeface="Arial" panose="020B0604020202020204" pitchFamily="34" charset="0"/>
              </a:rPr>
              <a:t>the top menu bar to start your search. Enter your search terms into the text box, and click the “Search Pivot” button.  If you use a multiple-word search term, remember to put quotation marks around the whole term to hold the words together; otherwise, Pivot will treat each word as a separate search.  You can conduct a Quick Search, Advanced Search, or, on the Funding tab - a Sponsor Search.  </a:t>
            </a:r>
            <a:endParaRPr lang="en-US" sz="1100" b="1" dirty="0" smtClean="0">
              <a:effectLst/>
              <a:latin typeface="+mj-lt"/>
              <a:ea typeface="Times New Roman" panose="02020603050405020304" pitchFamily="18" charset="0"/>
            </a:endParaRPr>
          </a:p>
        </p:txBody>
      </p:sp>
      <p:sp>
        <p:nvSpPr>
          <p:cNvPr id="22" name="TextBox 21"/>
          <p:cNvSpPr txBox="1"/>
          <p:nvPr/>
        </p:nvSpPr>
        <p:spPr>
          <a:xfrm>
            <a:off x="338386" y="8032808"/>
            <a:ext cx="6634383" cy="784830"/>
          </a:xfrm>
          <a:prstGeom prst="rect">
            <a:avLst/>
          </a:prstGeom>
          <a:noFill/>
        </p:spPr>
        <p:txBody>
          <a:bodyPr wrap="square" rtlCol="0">
            <a:spAutoFit/>
          </a:bodyPr>
          <a:lstStyle/>
          <a:p>
            <a:r>
              <a:rPr lang="en-US" sz="1200" b="1" dirty="0" smtClean="0">
                <a:effectLst/>
                <a:latin typeface="+mj-lt"/>
                <a:ea typeface="Times New Roman" panose="02020603050405020304" pitchFamily="18" charset="0"/>
                <a:cs typeface="Arial" panose="020B0604020202020204" pitchFamily="34" charset="0"/>
              </a:rPr>
              <a:t>IF YOU FORGET YOUR PASSWORD:  </a:t>
            </a:r>
            <a:r>
              <a:rPr lang="en-US" sz="1100" b="1" dirty="0" smtClean="0">
                <a:effectLst/>
                <a:latin typeface="+mj-lt"/>
                <a:ea typeface="Times New Roman" panose="02020603050405020304" pitchFamily="18" charset="0"/>
                <a:cs typeface="Arial" panose="020B0604020202020204" pitchFamily="34" charset="0"/>
              </a:rPr>
              <a:t/>
            </a:r>
            <a:br>
              <a:rPr lang="en-US" sz="1100" b="1" dirty="0" smtClean="0">
                <a:effectLst/>
                <a:latin typeface="+mj-lt"/>
                <a:ea typeface="Times New Roman" panose="02020603050405020304" pitchFamily="18" charset="0"/>
                <a:cs typeface="Arial" panose="020B0604020202020204" pitchFamily="34" charset="0"/>
              </a:rPr>
            </a:br>
            <a:r>
              <a:rPr lang="en-US" sz="1100" b="0" dirty="0" smtClean="0">
                <a:effectLst/>
                <a:latin typeface="+mj-lt"/>
                <a:ea typeface="Times New Roman" panose="02020603050405020304" pitchFamily="18" charset="0"/>
                <a:cs typeface="Arial" panose="020B0604020202020204" pitchFamily="34" charset="0"/>
              </a:rPr>
              <a:t>Do NOT create a new account or profile! Multiple accounts and profiles only create confusion. Please contact </a:t>
            </a:r>
            <a:r>
              <a:rPr lang="en-US" sz="1100" b="0" u="sng" dirty="0" smtClean="0">
                <a:solidFill>
                  <a:srgbClr val="0563C1"/>
                </a:solidFill>
                <a:effectLst/>
                <a:latin typeface="+mj-lt"/>
                <a:ea typeface="Times New Roman" panose="02020603050405020304" pitchFamily="18" charset="0"/>
                <a:cs typeface="Arial" panose="020B0604020202020204" pitchFamily="34" charset="0"/>
                <a:hlinkClick r:id="rId5"/>
              </a:rPr>
              <a:t>ndsu.researchdev@ndsu.edu</a:t>
            </a:r>
            <a:r>
              <a:rPr lang="en-US" sz="1100" b="0" dirty="0" smtClean="0">
                <a:effectLst/>
                <a:latin typeface="+mj-lt"/>
                <a:ea typeface="Times New Roman" panose="02020603050405020304" pitchFamily="18" charset="0"/>
                <a:cs typeface="Arial" panose="020B0604020202020204" pitchFamily="34" charset="0"/>
              </a:rPr>
              <a:t> to request a password reset or to ask about your account or profile. We are happy to help.  </a:t>
            </a:r>
            <a:endParaRPr lang="en-US" sz="1100" b="1" dirty="0" smtClean="0">
              <a:effectLst/>
              <a:latin typeface="+mj-lt"/>
              <a:ea typeface="Times New Roman" panose="02020603050405020304" pitchFamily="18" charset="0"/>
            </a:endParaRPr>
          </a:p>
        </p:txBody>
      </p:sp>
    </p:spTree>
    <p:extLst>
      <p:ext uri="{BB962C8B-B14F-4D97-AF65-F5344CB8AC3E}">
        <p14:creationId xmlns:p14="http://schemas.microsoft.com/office/powerpoint/2010/main" val="15930862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333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North Dakota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Cassie Johnson</dc:creator>
  <cp:lastModifiedBy>Kay Sizer</cp:lastModifiedBy>
  <cp:revision>12</cp:revision>
  <cp:lastPrinted>2016-08-15T20:40:49Z</cp:lastPrinted>
  <dcterms:created xsi:type="dcterms:W3CDTF">2016-08-15T18:53:25Z</dcterms:created>
  <dcterms:modified xsi:type="dcterms:W3CDTF">2016-08-15T20:47:37Z</dcterms:modified>
</cp:coreProperties>
</file>