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25"/>
  </p:notesMasterIdLst>
  <p:handoutMasterIdLst>
    <p:handoutMasterId r:id="rId26"/>
  </p:handoutMasterIdLst>
  <p:sldIdLst>
    <p:sldId id="256" r:id="rId2"/>
    <p:sldId id="274" r:id="rId3"/>
    <p:sldId id="257" r:id="rId4"/>
    <p:sldId id="264" r:id="rId5"/>
    <p:sldId id="265" r:id="rId6"/>
    <p:sldId id="269" r:id="rId7"/>
    <p:sldId id="295" r:id="rId8"/>
    <p:sldId id="271" r:id="rId9"/>
    <p:sldId id="294" r:id="rId10"/>
    <p:sldId id="296" r:id="rId11"/>
    <p:sldId id="258" r:id="rId12"/>
    <p:sldId id="259" r:id="rId13"/>
    <p:sldId id="297" r:id="rId14"/>
    <p:sldId id="262" r:id="rId15"/>
    <p:sldId id="275" r:id="rId16"/>
    <p:sldId id="282" r:id="rId17"/>
    <p:sldId id="293" r:id="rId18"/>
    <p:sldId id="276" r:id="rId19"/>
    <p:sldId id="263" r:id="rId20"/>
    <p:sldId id="277" r:id="rId21"/>
    <p:sldId id="291" r:id="rId22"/>
    <p:sldId id="284" r:id="rId23"/>
    <p:sldId id="281" r:id="rId2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09"/>
    <a:srgbClr val="FAA523"/>
    <a:srgbClr val="FFC830"/>
    <a:srgbClr val="FFCF01"/>
    <a:srgbClr val="00564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4" autoAdjust="0"/>
    <p:restoredTop sz="90844" autoAdjust="0"/>
  </p:normalViewPr>
  <p:slideViewPr>
    <p:cSldViewPr snapToGrid="0" snapToObjects="1">
      <p:cViewPr varScale="1">
        <p:scale>
          <a:sx n="80" d="100"/>
          <a:sy n="80" d="100"/>
        </p:scale>
        <p:origin x="115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oleObject" Target="file:///\\ad.ndsu.edu\shared\EnrollmentManagement\EM%20Private\SEM%20Committee_2015_16\IPEDS%20Peer%20comparison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'20160808'!$J$1</c:f>
              <c:strCache>
                <c:ptCount val="1"/>
                <c:pt idx="0">
                  <c:v>Not Retained - Unsuccessful</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'20160808'!$H$2:$H$5</c:f>
              <c:numCache>
                <c:formatCode>General</c:formatCode>
                <c:ptCount val="4"/>
                <c:pt idx="0">
                  <c:v>2012</c:v>
                </c:pt>
                <c:pt idx="1">
                  <c:v>2013</c:v>
                </c:pt>
                <c:pt idx="2">
                  <c:v>2014</c:v>
                </c:pt>
                <c:pt idx="3">
                  <c:v>2015</c:v>
                </c:pt>
              </c:numCache>
            </c:numRef>
          </c:cat>
          <c:val>
            <c:numRef>
              <c:f>'20160808'!$J$2:$J$6</c:f>
              <c:numCache>
                <c:formatCode>0%</c:formatCode>
                <c:ptCount val="5"/>
                <c:pt idx="0">
                  <c:v>0.11850311850311851</c:v>
                </c:pt>
                <c:pt idx="1">
                  <c:v>9.9801980198019807E-2</c:v>
                </c:pt>
                <c:pt idx="2">
                  <c:v>0.14256784123126773</c:v>
                </c:pt>
                <c:pt idx="3">
                  <c:v>0.12</c:v>
                </c:pt>
              </c:numCache>
            </c:numRef>
          </c:val>
          <c:extLst xmlns:c16r2="http://schemas.microsoft.com/office/drawing/2015/06/chart">
            <c:ext xmlns:c16="http://schemas.microsoft.com/office/drawing/2014/chart" uri="{C3380CC4-5D6E-409C-BE32-E72D297353CC}">
              <c16:uniqueId val="{00000000-0F97-4C19-BC51-1E2CC46AB0B7}"/>
            </c:ext>
          </c:extLst>
        </c:ser>
        <c:ser>
          <c:idx val="1"/>
          <c:order val="1"/>
          <c:tx>
            <c:strRef>
              <c:f>'20160808'!$I$1</c:f>
              <c:strCache>
                <c:ptCount val="1"/>
                <c:pt idx="0">
                  <c:v>Not Retained - Successful</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'20160808'!$H$2:$H$5</c:f>
              <c:numCache>
                <c:formatCode>General</c:formatCode>
                <c:ptCount val="4"/>
                <c:pt idx="0">
                  <c:v>2012</c:v>
                </c:pt>
                <c:pt idx="1">
                  <c:v>2013</c:v>
                </c:pt>
                <c:pt idx="2">
                  <c:v>2014</c:v>
                </c:pt>
                <c:pt idx="3">
                  <c:v>2015</c:v>
                </c:pt>
              </c:numCache>
            </c:numRef>
          </c:cat>
          <c:val>
            <c:numRef>
              <c:f>'20160808'!$I$2:$I$6</c:f>
              <c:numCache>
                <c:formatCode>0%</c:formatCode>
                <c:ptCount val="5"/>
                <c:pt idx="0">
                  <c:v>0.10103950103950105</c:v>
                </c:pt>
                <c:pt idx="1">
                  <c:v>9.9009900990099015E-2</c:v>
                </c:pt>
                <c:pt idx="2">
                  <c:v>8.2219522073714052E-2</c:v>
                </c:pt>
                <c:pt idx="3">
                  <c:v>8.2219522073714052E-2</c:v>
                </c:pt>
              </c:numCache>
            </c:numRef>
          </c:val>
          <c:extLst xmlns:c16r2="http://schemas.microsoft.com/office/drawing/2015/06/chart">
            <c:ext xmlns:c16="http://schemas.microsoft.com/office/drawing/2014/chart" uri="{C3380CC4-5D6E-409C-BE32-E72D297353CC}">
              <c16:uniqueId val="{00000001-0F97-4C19-BC51-1E2CC46AB0B7}"/>
            </c:ext>
          </c:extLst>
        </c:ser>
        <c:ser>
          <c:idx val="2"/>
          <c:order val="2"/>
          <c:tx>
            <c:strRef>
              <c:f>'20160808'!$K$1</c:f>
              <c:strCache>
                <c:ptCount val="1"/>
                <c:pt idx="0">
                  <c:v>Retained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'20160808'!$H$2:$H$5</c:f>
              <c:numCache>
                <c:formatCode>General</c:formatCode>
                <c:ptCount val="4"/>
                <c:pt idx="0">
                  <c:v>2012</c:v>
                </c:pt>
                <c:pt idx="1">
                  <c:v>2013</c:v>
                </c:pt>
                <c:pt idx="2">
                  <c:v>2014</c:v>
                </c:pt>
                <c:pt idx="3">
                  <c:v>2015</c:v>
                </c:pt>
              </c:numCache>
            </c:numRef>
          </c:cat>
          <c:val>
            <c:numRef>
              <c:f>'20160808'!$K$2:$K$6</c:f>
              <c:numCache>
                <c:formatCode>0%</c:formatCode>
                <c:ptCount val="5"/>
                <c:pt idx="0">
                  <c:v>0.78045738045738045</c:v>
                </c:pt>
                <c:pt idx="1">
                  <c:v>0.80118811881188123</c:v>
                </c:pt>
                <c:pt idx="2">
                  <c:v>0.77521263669501828</c:v>
                </c:pt>
                <c:pt idx="3">
                  <c:v>0.8</c:v>
                </c:pt>
              </c:numCache>
            </c:numRef>
          </c:val>
          <c:extLst xmlns:c16r2="http://schemas.microsoft.com/office/drawing/2015/06/chart">
            <c:ext xmlns:c16="http://schemas.microsoft.com/office/drawing/2014/chart" uri="{C3380CC4-5D6E-409C-BE32-E72D297353CC}">
              <c16:uniqueId val="{00000002-0F97-4C19-BC51-1E2CC46AB0B7}"/>
            </c:ext>
          </c:extLst>
        </c:ser>
        <c:dLbls>
          <c:showLegendKey val="0"/>
          <c:showVal val="0"/>
          <c:showCatName val="0"/>
          <c:showSerName val="0"/>
          <c:showPercent val="0"/>
          <c:showBubbleSize val="0"/>
        </c:dLbls>
        <c:gapWidth val="150"/>
        <c:overlap val="100"/>
        <c:axId val="343533464"/>
        <c:axId val="343534248"/>
      </c:barChart>
      <c:catAx>
        <c:axId val="343533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3534248"/>
        <c:crosses val="autoZero"/>
        <c:auto val="1"/>
        <c:lblAlgn val="ctr"/>
        <c:lblOffset val="100"/>
        <c:noMultiLvlLbl val="0"/>
      </c:catAx>
      <c:valAx>
        <c:axId val="3435342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3533464"/>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'Chart Source Data'!$I$2</c:f>
              <c:strCache>
                <c:ptCount val="1"/>
                <c:pt idx="0">
                  <c:v>Retention Rate</c:v>
                </c:pt>
              </c:strCache>
            </c:strRef>
          </c:tx>
          <c:spPr>
            <a:solidFill>
              <a:srgbClr val="FFCC00"/>
            </a:solidFill>
            <a:ln>
              <a:solidFill>
                <a:schemeClr val="tx1"/>
              </a:solidFill>
            </a:ln>
            <a:effectLst/>
          </c:spPr>
          <c:invertIfNegative val="0"/>
          <c:dPt>
            <c:idx val="6"/>
            <c:invertIfNegative val="0"/>
            <c:bubble3D val="0"/>
            <c:spPr>
              <a:solidFill>
                <a:srgbClr val="006633"/>
              </a:solidFill>
              <a:ln>
                <a:solidFill>
                  <a:schemeClr val="tx1"/>
                </a:solidFill>
              </a:ln>
              <a:effectLst/>
            </c:spPr>
            <c:extLst xmlns:c16r2="http://schemas.microsoft.com/office/drawing/2015/06/chart">
              <c:ext xmlns:c16="http://schemas.microsoft.com/office/drawing/2014/chart" uri="{C3380CC4-5D6E-409C-BE32-E72D297353CC}">
                <c16:uniqueId val="{00000001-E0EB-4087-95BA-878F92823586}"/>
              </c:ext>
            </c:extLst>
          </c:dPt>
          <c:dPt>
            <c:idx val="10"/>
            <c:invertIfNegative val="0"/>
            <c:bubble3D val="0"/>
            <c:extLst xmlns:c16r2="http://schemas.microsoft.com/office/drawing/2015/06/chart">
              <c:ext xmlns:c16="http://schemas.microsoft.com/office/drawing/2014/chart" uri="{C3380CC4-5D6E-409C-BE32-E72D297353CC}">
                <c16:uniqueId val="{00000003-E0EB-4087-95BA-878F92823586}"/>
              </c:ext>
            </c:extLst>
          </c:dPt>
          <c:dPt>
            <c:idx val="18"/>
            <c:invertIfNegative val="0"/>
            <c:bubble3D val="0"/>
            <c:extLst xmlns:c16r2="http://schemas.microsoft.com/office/drawing/2015/06/chart">
              <c:ext xmlns:c16="http://schemas.microsoft.com/office/drawing/2014/chart" uri="{C3380CC4-5D6E-409C-BE32-E72D297353CC}">
                <c16:uniqueId val="{00000005-E0EB-4087-95BA-878F9282358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Source Data'!$H$3:$H$14</c:f>
              <c:strCache>
                <c:ptCount val="12"/>
                <c:pt idx="0">
                  <c:v>Utah State University</c:v>
                </c:pt>
                <c:pt idx="1">
                  <c:v>New Mexico State University-Main Campus</c:v>
                </c:pt>
                <c:pt idx="2">
                  <c:v>Montana State University</c:v>
                </c:pt>
                <c:pt idx="3">
                  <c:v>University of Wyoming</c:v>
                </c:pt>
                <c:pt idx="4">
                  <c:v>University of Idaho</c:v>
                </c:pt>
                <c:pt idx="5">
                  <c:v>South Dakota State University</c:v>
                </c:pt>
                <c:pt idx="6">
                  <c:v>North Dakota State University-Main Campus</c:v>
                </c:pt>
                <c:pt idx="7">
                  <c:v>Mississippi State University</c:v>
                </c:pt>
                <c:pt idx="8">
                  <c:v>Oklahoma State University-Main Campus</c:v>
                </c:pt>
                <c:pt idx="9">
                  <c:v>University of Nevada-Reno</c:v>
                </c:pt>
                <c:pt idx="10">
                  <c:v>Kansas State University</c:v>
                </c:pt>
                <c:pt idx="11">
                  <c:v>University of Arkansas</c:v>
                </c:pt>
              </c:strCache>
            </c:strRef>
          </c:cat>
          <c:val>
            <c:numRef>
              <c:f>'Chart Source Data'!$I$3:$I$14</c:f>
              <c:numCache>
                <c:formatCode>0%</c:formatCode>
                <c:ptCount val="12"/>
                <c:pt idx="0">
                  <c:v>0.71</c:v>
                </c:pt>
                <c:pt idx="1">
                  <c:v>0.74</c:v>
                </c:pt>
                <c:pt idx="2">
                  <c:v>0.76</c:v>
                </c:pt>
                <c:pt idx="3">
                  <c:v>0.76</c:v>
                </c:pt>
                <c:pt idx="4">
                  <c:v>0.77</c:v>
                </c:pt>
                <c:pt idx="5">
                  <c:v>0.77</c:v>
                </c:pt>
                <c:pt idx="6">
                  <c:v>0.8</c:v>
                </c:pt>
                <c:pt idx="7">
                  <c:v>0.8</c:v>
                </c:pt>
                <c:pt idx="8">
                  <c:v>0.81</c:v>
                </c:pt>
                <c:pt idx="9">
                  <c:v>0.82000000000000006</c:v>
                </c:pt>
                <c:pt idx="10">
                  <c:v>0.83000000000000007</c:v>
                </c:pt>
                <c:pt idx="11">
                  <c:v>0.83000000000000007</c:v>
                </c:pt>
              </c:numCache>
            </c:numRef>
          </c:val>
          <c:extLst xmlns:c16r2="http://schemas.microsoft.com/office/drawing/2015/06/chart">
            <c:ext xmlns:c16="http://schemas.microsoft.com/office/drawing/2014/chart" uri="{C3380CC4-5D6E-409C-BE32-E72D297353CC}">
              <c16:uniqueId val="{00000006-E0EB-4087-95BA-878F92823586}"/>
            </c:ext>
          </c:extLst>
        </c:ser>
        <c:dLbls>
          <c:showLegendKey val="0"/>
          <c:showVal val="0"/>
          <c:showCatName val="0"/>
          <c:showSerName val="0"/>
          <c:showPercent val="0"/>
          <c:showBubbleSize val="0"/>
        </c:dLbls>
        <c:gapWidth val="182"/>
        <c:axId val="231023512"/>
        <c:axId val="231023904"/>
      </c:barChart>
      <c:scatterChart>
        <c:scatterStyle val="lineMarker"/>
        <c:varyColors val="0"/>
        <c:ser>
          <c:idx val="1"/>
          <c:order val="1"/>
          <c:tx>
            <c:v>Peer Median</c:v>
          </c:tx>
          <c:spPr>
            <a:ln w="22225" cap="rnd">
              <a:solidFill>
                <a:schemeClr val="accent2"/>
              </a:solidFill>
              <a:round/>
            </a:ln>
            <a:effectLst/>
          </c:spPr>
          <c:marker>
            <c:symbol val="none"/>
          </c:marker>
          <c:dLbls>
            <c:dLbl>
              <c:idx val="0"/>
              <c:delete val="1"/>
              <c:extLst xmlns:c16r2="http://schemas.microsoft.com/office/drawing/2015/06/chart">
                <c:ext xmlns:c16="http://schemas.microsoft.com/office/drawing/2014/chart" uri="{C3380CC4-5D6E-409C-BE32-E72D297353CC}">
                  <c16:uniqueId val="{00000007-E0EB-4087-95BA-878F92823586}"/>
                </c:ext>
                <c:ext xmlns:c15="http://schemas.microsoft.com/office/drawing/2012/chart" uri="{CE6537A1-D6FC-4f65-9D91-7224C49458BB}"/>
              </c:extLst>
            </c:dLbl>
            <c:dLbl>
              <c:idx val="1"/>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1"/>
              <c:showSerName val="1"/>
              <c:showPercent val="0"/>
              <c:showBubbleSize val="0"/>
              <c:extLst xmlns:c16r2="http://schemas.microsoft.com/office/drawing/2015/06/chart">
                <c:ext xmlns:c16="http://schemas.microsoft.com/office/drawing/2014/chart" uri="{C3380CC4-5D6E-409C-BE32-E72D297353CC}">
                  <c16:uniqueId val="{00000009-E0EB-4087-95BA-878F92823586}"/>
                </c:ext>
                <c:ext xmlns:c15="http://schemas.microsoft.com/office/drawing/2012/chart" uri="{CE6537A1-D6FC-4f65-9D91-7224C49458BB}">
                  <c15:spPr xmlns:c15="http://schemas.microsoft.com/office/drawing/2012/chart">
                    <a:prstGeom prst="rect">
                      <a:avLst/>
                    </a:prstGeom>
                  </c15:spPr>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1"/>
            <c:showSerName val="1"/>
            <c:showPercent val="0"/>
            <c:showBubbleSize val="0"/>
            <c:separator> =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'Chart Source Data'!$L$11:$L$12</c:f>
              <c:numCache>
                <c:formatCode>0.0%</c:formatCode>
                <c:ptCount val="2"/>
                <c:pt idx="0">
                  <c:v>0.77</c:v>
                </c:pt>
                <c:pt idx="1">
                  <c:v>0.77</c:v>
                </c:pt>
              </c:numCache>
            </c:numRef>
          </c:xVal>
          <c:yVal>
            <c:numRef>
              <c:f>'Chart Source Data'!$K$3:$K$4</c:f>
              <c:numCache>
                <c:formatCode>General</c:formatCode>
                <c:ptCount val="2"/>
                <c:pt idx="0">
                  <c:v>0</c:v>
                </c:pt>
                <c:pt idx="1">
                  <c:v>1</c:v>
                </c:pt>
              </c:numCache>
            </c:numRef>
          </c:yVal>
          <c:smooth val="0"/>
          <c:extLst xmlns:c16r2="http://schemas.microsoft.com/office/drawing/2015/06/chart">
            <c:ext xmlns:c16="http://schemas.microsoft.com/office/drawing/2014/chart" uri="{C3380CC4-5D6E-409C-BE32-E72D297353CC}">
              <c16:uniqueId val="{00000008-E0EB-4087-95BA-878F92823586}"/>
            </c:ext>
          </c:extLst>
        </c:ser>
        <c:dLbls>
          <c:showLegendKey val="0"/>
          <c:showVal val="0"/>
          <c:showCatName val="0"/>
          <c:showSerName val="0"/>
          <c:showPercent val="0"/>
          <c:showBubbleSize val="0"/>
        </c:dLbls>
        <c:axId val="231024688"/>
        <c:axId val="231024296"/>
      </c:scatterChart>
      <c:catAx>
        <c:axId val="2310235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1023904"/>
        <c:crosses val="autoZero"/>
        <c:auto val="1"/>
        <c:lblAlgn val="ctr"/>
        <c:lblOffset val="100"/>
        <c:noMultiLvlLbl val="0"/>
      </c:catAx>
      <c:valAx>
        <c:axId val="231023904"/>
        <c:scaling>
          <c:orientation val="minMax"/>
          <c:max val="1"/>
          <c:min val="0"/>
        </c:scaling>
        <c:delete val="0"/>
        <c:axPos val="b"/>
        <c:majorGridlines>
          <c:spPr>
            <a:ln w="9525" cap="flat" cmpd="sng" algn="ctr">
              <a:solidFill>
                <a:schemeClr val="tx1">
                  <a:lumMod val="15000"/>
                  <a:lumOff val="85000"/>
                </a:schemeClr>
              </a:solidFill>
              <a:prstDash val="lgDashDotDot"/>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1023512"/>
        <c:crosses val="autoZero"/>
        <c:crossBetween val="between"/>
      </c:valAx>
      <c:valAx>
        <c:axId val="231024296"/>
        <c:scaling>
          <c:orientation val="minMax"/>
          <c:max val="1"/>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1024688"/>
        <c:crosses val="max"/>
        <c:crossBetween val="midCat"/>
      </c:valAx>
      <c:valAx>
        <c:axId val="231024688"/>
        <c:scaling>
          <c:orientation val="minMax"/>
        </c:scaling>
        <c:delete val="1"/>
        <c:axPos val="b"/>
        <c:numFmt formatCode="0.0%" sourceLinked="1"/>
        <c:majorTickMark val="out"/>
        <c:minorTickMark val="none"/>
        <c:tickLblPos val="nextTo"/>
        <c:crossAx val="231024296"/>
        <c:crosses val="autoZero"/>
        <c:crossBetween val="midCat"/>
      </c:val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0.81932</cdr:x>
      <cdr:y>0.14216</cdr:y>
    </cdr:from>
    <cdr:to>
      <cdr:x>0.93739</cdr:x>
      <cdr:y>0.64034</cdr:y>
    </cdr:to>
    <cdr:sp macro="" textlink="">
      <cdr:nvSpPr>
        <cdr:cNvPr id="2" name="Double Bracket 1"/>
        <cdr:cNvSpPr/>
      </cdr:nvSpPr>
      <cdr:spPr>
        <a:xfrm xmlns:a="http://schemas.openxmlformats.org/drawingml/2006/main">
          <a:off x="4362451" y="557213"/>
          <a:ext cx="628650" cy="1952625"/>
        </a:xfrm>
        <a:prstGeom xmlns:a="http://schemas.openxmlformats.org/drawingml/2006/main" prst="bracketPair">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0.81992</cdr:x>
      <cdr:y>0.76185</cdr:y>
    </cdr:from>
    <cdr:to>
      <cdr:x>0.93798</cdr:x>
      <cdr:y>0.83921</cdr:y>
    </cdr:to>
    <cdr:sp macro="" textlink="">
      <cdr:nvSpPr>
        <cdr:cNvPr id="3" name="Double Bracket 2"/>
        <cdr:cNvSpPr/>
      </cdr:nvSpPr>
      <cdr:spPr>
        <a:xfrm xmlns:a="http://schemas.openxmlformats.org/drawingml/2006/main">
          <a:off x="4365625" y="2986088"/>
          <a:ext cx="628650" cy="303212"/>
        </a:xfrm>
        <a:prstGeom xmlns:a="http://schemas.openxmlformats.org/drawingml/2006/main" prst="bracketPair">
          <a:avLst/>
        </a:prstGeom>
        <a:ln xmlns:a="http://schemas.openxmlformats.org/drawingml/2006/main" w="25400">
          <a:solidFill>
            <a:srgbClr val="00B05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0.81992</cdr:x>
      <cdr:y>0.65249</cdr:y>
    </cdr:from>
    <cdr:to>
      <cdr:x>0.93798</cdr:x>
      <cdr:y>0.74686</cdr:y>
    </cdr:to>
    <cdr:sp macro="" textlink="">
      <cdr:nvSpPr>
        <cdr:cNvPr id="4" name="Double Bracket 3"/>
        <cdr:cNvSpPr/>
      </cdr:nvSpPr>
      <cdr:spPr>
        <a:xfrm xmlns:a="http://schemas.openxmlformats.org/drawingml/2006/main">
          <a:off x="4365625" y="2557463"/>
          <a:ext cx="628650" cy="369887"/>
        </a:xfrm>
        <a:prstGeom xmlns:a="http://schemas.openxmlformats.org/drawingml/2006/main" prst="bracketPair">
          <a:avLst/>
        </a:prstGeom>
        <a:ln xmlns:a="http://schemas.openxmlformats.org/drawingml/2006/main" w="25400">
          <a:solidFill>
            <a:srgbClr val="0070C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0.82826</cdr:x>
      <cdr:y>0.27825</cdr:y>
    </cdr:from>
    <cdr:to>
      <cdr:x>1</cdr:x>
      <cdr:y>0.51154</cdr:y>
    </cdr:to>
    <cdr:sp macro="" textlink="">
      <cdr:nvSpPr>
        <cdr:cNvPr id="5" name="TextBox 4"/>
        <cdr:cNvSpPr txBox="1"/>
      </cdr:nvSpPr>
      <cdr:spPr>
        <a:xfrm xmlns:a="http://schemas.openxmlformats.org/drawingml/2006/main">
          <a:off x="4495801" y="109061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0.81455</cdr:x>
      <cdr:y>0.34346</cdr:y>
    </cdr:from>
    <cdr:to>
      <cdr:x>0.95408</cdr:x>
      <cdr:y>0.44688</cdr:y>
    </cdr:to>
    <cdr:sp macro="" textlink="">
      <cdr:nvSpPr>
        <cdr:cNvPr id="6" name="TextBox 5"/>
        <cdr:cNvSpPr txBox="1"/>
      </cdr:nvSpPr>
      <cdr:spPr>
        <a:xfrm xmlns:a="http://schemas.openxmlformats.org/drawingml/2006/main">
          <a:off x="4337050" y="1346200"/>
          <a:ext cx="742950" cy="40536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ctr">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000" dirty="0"/>
            <a:t>GPA 3.50</a:t>
          </a:r>
        </a:p>
        <a:p xmlns:a="http://schemas.openxmlformats.org/drawingml/2006/main">
          <a:r>
            <a:rPr lang="en-US" sz="1000" dirty="0"/>
            <a:t>ACT 23.87</a:t>
          </a:r>
        </a:p>
      </cdr:txBody>
    </cdr:sp>
  </cdr:relSizeAnchor>
  <cdr:relSizeAnchor xmlns:cdr="http://schemas.openxmlformats.org/drawingml/2006/chartDrawing">
    <cdr:from>
      <cdr:x>0.82078</cdr:x>
      <cdr:y>0.65091</cdr:y>
    </cdr:from>
    <cdr:to>
      <cdr:x>0.96031</cdr:x>
      <cdr:y>0.75433</cdr:y>
    </cdr:to>
    <cdr:sp macro="" textlink="">
      <cdr:nvSpPr>
        <cdr:cNvPr id="7" name="TextBox 1"/>
        <cdr:cNvSpPr txBox="1"/>
      </cdr:nvSpPr>
      <cdr:spPr>
        <a:xfrm xmlns:a="http://schemas.openxmlformats.org/drawingml/2006/main">
          <a:off x="5338629" y="3048971"/>
          <a:ext cx="907547" cy="484434"/>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ctr">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000" dirty="0"/>
            <a:t>GPA 3.43</a:t>
          </a:r>
        </a:p>
        <a:p xmlns:a="http://schemas.openxmlformats.org/drawingml/2006/main">
          <a:r>
            <a:rPr lang="en-US" sz="1000" dirty="0"/>
            <a:t>ACT 22.46</a:t>
          </a:r>
        </a:p>
      </cdr:txBody>
    </cdr:sp>
  </cdr:relSizeAnchor>
  <cdr:relSizeAnchor xmlns:cdr="http://schemas.openxmlformats.org/drawingml/2006/chartDrawing">
    <cdr:from>
      <cdr:x>0.81883</cdr:x>
      <cdr:y>0.75102</cdr:y>
    </cdr:from>
    <cdr:to>
      <cdr:x>0.95836</cdr:x>
      <cdr:y>0.85444</cdr:y>
    </cdr:to>
    <cdr:sp macro="" textlink="">
      <cdr:nvSpPr>
        <cdr:cNvPr id="8" name="TextBox 1"/>
        <cdr:cNvSpPr txBox="1"/>
      </cdr:nvSpPr>
      <cdr:spPr>
        <a:xfrm xmlns:a="http://schemas.openxmlformats.org/drawingml/2006/main">
          <a:off x="5325917" y="3517874"/>
          <a:ext cx="907548" cy="484434"/>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ctr">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000" dirty="0"/>
            <a:t>GPA 3.02</a:t>
          </a:r>
        </a:p>
        <a:p xmlns:a="http://schemas.openxmlformats.org/drawingml/2006/main">
          <a:r>
            <a:rPr lang="en-US" sz="1000" dirty="0"/>
            <a:t>ACT 22.33</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323D06B3-95E7-4CF4-9B4D-CDA94695D690}" type="datetimeFigureOut">
              <a:rPr lang="en-US" smtClean="0"/>
              <a:t>8/17/2017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641A33F-F89A-49FA-9856-049040AA4F6C}" type="slidenum">
              <a:rPr lang="en-US" smtClean="0"/>
              <a:t>‹#›</a:t>
            </a:fld>
            <a:endParaRPr lang="en-US"/>
          </a:p>
        </p:txBody>
      </p:sp>
    </p:spTree>
    <p:extLst>
      <p:ext uri="{BB962C8B-B14F-4D97-AF65-F5344CB8AC3E}">
        <p14:creationId xmlns:p14="http://schemas.microsoft.com/office/powerpoint/2010/main" val="3842721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1440" tIns="45720" rIns="91440" bIns="45720" rtlCol="0"/>
          <a:lstStyle>
            <a:lvl1pPr algn="r">
              <a:defRPr sz="1200"/>
            </a:lvl1pPr>
          </a:lstStyle>
          <a:p>
            <a:fld id="{D2B806EE-02BD-4A7B-8A26-27E8A23CE5C1}" type="datetimeFigureOut">
              <a:rPr lang="en-US" smtClean="0"/>
              <a:t>8/17/2017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1440" tIns="45720" rIns="91440" bIns="45720" rtlCol="0" anchor="b"/>
          <a:lstStyle>
            <a:lvl1pPr algn="r">
              <a:defRPr sz="1200"/>
            </a:lvl1pPr>
          </a:lstStyle>
          <a:p>
            <a:fld id="{1F39B6FF-40C0-4C12-B853-578E278FE225}" type="slidenum">
              <a:rPr lang="en-US" smtClean="0"/>
              <a:t>‹#›</a:t>
            </a:fld>
            <a:endParaRPr lang="en-US"/>
          </a:p>
        </p:txBody>
      </p:sp>
    </p:spTree>
    <p:extLst>
      <p:ext uri="{BB962C8B-B14F-4D97-AF65-F5344CB8AC3E}">
        <p14:creationId xmlns:p14="http://schemas.microsoft.com/office/powerpoint/2010/main" val="2559861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1F39B6FF-40C0-4C12-B853-578E278FE225}" type="slidenum">
              <a:rPr lang="en-US" smtClean="0"/>
              <a:t>1</a:t>
            </a:fld>
            <a:endParaRPr lang="en-US"/>
          </a:p>
        </p:txBody>
      </p:sp>
    </p:spTree>
    <p:extLst>
      <p:ext uri="{BB962C8B-B14F-4D97-AF65-F5344CB8AC3E}">
        <p14:creationId xmlns:p14="http://schemas.microsoft.com/office/powerpoint/2010/main" val="1064160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auto" latinLnBrk="0" hangingPunct="1"/>
            <a:r>
              <a:rPr lang="en-US" sz="1200" b="0" i="0" u="none" strike="noStrike" kern="1200" dirty="0">
                <a:solidFill>
                  <a:schemeClr val="tx1"/>
                </a:solidFill>
                <a:effectLst/>
                <a:latin typeface="+mn-lt"/>
                <a:ea typeface="+mn-ea"/>
                <a:cs typeface="+mn-cs"/>
              </a:rPr>
              <a:t>Ave. of Similarly Selective IPEDS</a:t>
            </a:r>
            <a:r>
              <a:rPr lang="en-US" sz="1200" b="0" i="0" u="none" strike="noStrike" kern="1200" baseline="0" dirty="0">
                <a:solidFill>
                  <a:schemeClr val="tx1"/>
                </a:solidFill>
                <a:effectLst/>
                <a:latin typeface="+mn-lt"/>
                <a:ea typeface="+mn-ea"/>
                <a:cs typeface="+mn-cs"/>
              </a:rPr>
              <a:t> PEERS*</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dirty="0">
                <a:solidFill>
                  <a:schemeClr val="tx1"/>
                </a:solidFill>
                <a:effectLst/>
                <a:latin typeface="+mn-lt"/>
                <a:ea typeface="+mn-ea"/>
                <a:cs typeface="+mn-cs"/>
              </a:rPr>
              <a:t>4 Year: 28.8%</a:t>
            </a:r>
          </a:p>
          <a:p>
            <a:pPr rtl="0" eaLnBrk="1" fontAlgn="t" latinLnBrk="0" hangingPunct="1"/>
            <a:r>
              <a:rPr lang="en-US" sz="1200" b="0" i="0" u="none" strike="noStrike" kern="1200" dirty="0">
                <a:solidFill>
                  <a:schemeClr val="tx1"/>
                </a:solidFill>
                <a:effectLst/>
                <a:latin typeface="+mn-lt"/>
                <a:ea typeface="+mn-ea"/>
                <a:cs typeface="+mn-cs"/>
              </a:rPr>
              <a:t>Six Year: 57.0%</a:t>
            </a:r>
          </a:p>
        </p:txBody>
      </p:sp>
      <p:sp>
        <p:nvSpPr>
          <p:cNvPr id="4" name="Slide Number Placeholder 3"/>
          <p:cNvSpPr>
            <a:spLocks noGrp="1"/>
          </p:cNvSpPr>
          <p:nvPr>
            <p:ph type="sldNum" sz="quarter" idx="10"/>
          </p:nvPr>
        </p:nvSpPr>
        <p:spPr/>
        <p:txBody>
          <a:bodyPr/>
          <a:lstStyle/>
          <a:p>
            <a:fld id="{1F39B6FF-40C0-4C12-B853-578E278FE225}" type="slidenum">
              <a:rPr lang="en-US" smtClean="0"/>
              <a:t>10</a:t>
            </a:fld>
            <a:endParaRPr lang="en-US"/>
          </a:p>
        </p:txBody>
      </p:sp>
    </p:spTree>
    <p:extLst>
      <p:ext uri="{BB962C8B-B14F-4D97-AF65-F5344CB8AC3E}">
        <p14:creationId xmlns:p14="http://schemas.microsoft.com/office/powerpoint/2010/main" val="3787102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 – These are some</a:t>
            </a:r>
            <a:r>
              <a:rPr lang="en-US" baseline="0" dirty="0"/>
              <a:t> of the </a:t>
            </a:r>
            <a:r>
              <a:rPr lang="en-US" baseline="0" dirty="0" smtClean="0"/>
              <a:t>common factors that predict risk level </a:t>
            </a:r>
            <a:r>
              <a:rPr lang="en-US" baseline="0" dirty="0"/>
              <a:t>for students.  They overlap and intersect in a variety of degrees for each individual</a:t>
            </a:r>
            <a:r>
              <a:rPr lang="en-US" baseline="0" dirty="0" smtClean="0"/>
              <a:t>.  You’ll hear groups discussed as first gen, low-income, conditionally admitted, etc.</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11</a:t>
            </a:fld>
            <a:endParaRPr lang="en-US"/>
          </a:p>
        </p:txBody>
      </p:sp>
    </p:spTree>
    <p:extLst>
      <p:ext uri="{BB962C8B-B14F-4D97-AF65-F5344CB8AC3E}">
        <p14:creationId xmlns:p14="http://schemas.microsoft.com/office/powerpoint/2010/main" val="26174002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 – </a:t>
            </a:r>
            <a:r>
              <a:rPr lang="en-US" dirty="0" smtClean="0"/>
              <a:t>Did</a:t>
            </a:r>
            <a:r>
              <a:rPr lang="en-US" baseline="0" dirty="0" smtClean="0"/>
              <a:t> a qualitative analysis of new student writing samples on what advice they’d give to next year’s freshmen.  Interesting that all comments about being smart had nothing to do with intelligence level, all about managing the load.</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12</a:t>
            </a:fld>
            <a:endParaRPr lang="en-US"/>
          </a:p>
        </p:txBody>
      </p:sp>
    </p:spTree>
    <p:extLst>
      <p:ext uri="{BB962C8B-B14F-4D97-AF65-F5344CB8AC3E}">
        <p14:creationId xmlns:p14="http://schemas.microsoft.com/office/powerpoint/2010/main" val="4139853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basics = residence life, dining, facilities management, safety office, campus police:  living</a:t>
            </a:r>
            <a:r>
              <a:rPr lang="en-US" baseline="0" dirty="0" smtClean="0"/>
              <a:t> facilities and food will take priority in the first days (tell </a:t>
            </a:r>
            <a:r>
              <a:rPr lang="en-US" baseline="0" dirty="0" err="1" smtClean="0"/>
              <a:t>Pati’s</a:t>
            </a:r>
            <a:r>
              <a:rPr lang="en-US" baseline="0" dirty="0" smtClean="0"/>
              <a:t> story)</a:t>
            </a:r>
            <a:endParaRPr lang="en-US" dirty="0" smtClean="0"/>
          </a:p>
          <a:p>
            <a:r>
              <a:rPr lang="en-US" dirty="0" smtClean="0"/>
              <a:t>Belonging =</a:t>
            </a:r>
            <a:r>
              <a:rPr lang="en-US" baseline="0" dirty="0" smtClean="0"/>
              <a:t> peers, RA’s, staff, instructors: determination about belonging was made after visit, now they’re testing it</a:t>
            </a:r>
          </a:p>
          <a:p>
            <a:r>
              <a:rPr lang="en-US" baseline="0" dirty="0" smtClean="0"/>
              <a:t>Mattering = YOU, leadership roles, mentors, friends (this one develops over time): this happens over two weeks, two semesters, or two years</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13</a:t>
            </a:fld>
            <a:endParaRPr lang="en-US"/>
          </a:p>
        </p:txBody>
      </p:sp>
    </p:spTree>
    <p:extLst>
      <p:ext uri="{BB962C8B-B14F-4D97-AF65-F5344CB8AC3E}">
        <p14:creationId xmlns:p14="http://schemas.microsoft.com/office/powerpoint/2010/main" val="2526080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 – Students need to</a:t>
            </a:r>
            <a:r>
              <a:rPr lang="en-US" baseline="0" dirty="0"/>
              <a:t> know they matter in the classroom as well.  They need to develop a sense of belonging in an academic community.  Service professionals are working to help them transition socially, but they need to hear it from instructors as well.  </a:t>
            </a:r>
            <a:endParaRPr lang="en-US" baseline="0" dirty="0" smtClean="0"/>
          </a:p>
          <a:p>
            <a:endParaRPr lang="en-US" baseline="0" dirty="0" smtClean="0"/>
          </a:p>
          <a:p>
            <a:r>
              <a:rPr lang="en-US" baseline="0" dirty="0" smtClean="0"/>
              <a:t>Students are trying to figure out who they are.  The transition to college moves them into Identity Diffusion and Moratorium at many levels.  Race, intelligence, career path, etc.  What YOU say and do matters the most (academic identity in particular).  Everyone’s goal is to move them toward the Appreciation stage in one and the Identity Achievement stage in the other.</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14</a:t>
            </a:fld>
            <a:endParaRPr lang="en-US"/>
          </a:p>
        </p:txBody>
      </p:sp>
    </p:spTree>
    <p:extLst>
      <p:ext uri="{BB962C8B-B14F-4D97-AF65-F5344CB8AC3E}">
        <p14:creationId xmlns:p14="http://schemas.microsoft.com/office/powerpoint/2010/main" val="899385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 </a:t>
            </a:r>
            <a:r>
              <a:rPr lang="en-US" dirty="0" smtClean="0"/>
              <a:t>– You are critical.</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15</a:t>
            </a:fld>
            <a:endParaRPr lang="en-US"/>
          </a:p>
        </p:txBody>
      </p:sp>
    </p:spTree>
    <p:extLst>
      <p:ext uri="{BB962C8B-B14F-4D97-AF65-F5344CB8AC3E}">
        <p14:creationId xmlns:p14="http://schemas.microsoft.com/office/powerpoint/2010/main" val="1440396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Casey – What students tell</a:t>
            </a:r>
            <a:r>
              <a:rPr lang="en-US" baseline="0" dirty="0" smtClean="0"/>
              <a:t> us confirms the slides we’ve just covered.</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16</a:t>
            </a:fld>
            <a:endParaRPr lang="en-US"/>
          </a:p>
        </p:txBody>
      </p:sp>
    </p:spTree>
    <p:extLst>
      <p:ext uri="{BB962C8B-B14F-4D97-AF65-F5344CB8AC3E}">
        <p14:creationId xmlns:p14="http://schemas.microsoft.com/office/powerpoint/2010/main" val="1052583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Casey - Biggest takeaway</a:t>
            </a:r>
            <a:r>
              <a:rPr lang="en-US" baseline="0" dirty="0" smtClean="0"/>
              <a:t> I can give you is that every student is at a different stage.  Don’t give in to talk and stereotypes that involve ALL students.  “A lot of students just don’t care (are lazy).”  Data shows us that’s just not true.</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17</a:t>
            </a:fld>
            <a:endParaRPr lang="en-US"/>
          </a:p>
        </p:txBody>
      </p:sp>
    </p:spTree>
    <p:extLst>
      <p:ext uri="{BB962C8B-B14F-4D97-AF65-F5344CB8AC3E}">
        <p14:creationId xmlns:p14="http://schemas.microsoft.com/office/powerpoint/2010/main" val="5738083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a:t>
            </a:r>
          </a:p>
        </p:txBody>
      </p:sp>
      <p:sp>
        <p:nvSpPr>
          <p:cNvPr id="4" name="Slide Number Placeholder 3"/>
          <p:cNvSpPr>
            <a:spLocks noGrp="1"/>
          </p:cNvSpPr>
          <p:nvPr>
            <p:ph type="sldNum" sz="quarter" idx="10"/>
          </p:nvPr>
        </p:nvSpPr>
        <p:spPr/>
        <p:txBody>
          <a:bodyPr/>
          <a:lstStyle/>
          <a:p>
            <a:fld id="{1F39B6FF-40C0-4C12-B853-578E278FE225}" type="slidenum">
              <a:rPr lang="en-US" smtClean="0"/>
              <a:t>18</a:t>
            </a:fld>
            <a:endParaRPr lang="en-US"/>
          </a:p>
        </p:txBody>
      </p:sp>
    </p:spTree>
    <p:extLst>
      <p:ext uri="{BB962C8B-B14F-4D97-AF65-F5344CB8AC3E}">
        <p14:creationId xmlns:p14="http://schemas.microsoft.com/office/powerpoint/2010/main" val="2690358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 – </a:t>
            </a:r>
          </a:p>
          <a:p>
            <a:r>
              <a:rPr lang="en-US" dirty="0"/>
              <a:t>ACE:</a:t>
            </a:r>
            <a:r>
              <a:rPr lang="en-US" baseline="0" dirty="0"/>
              <a:t>  Talk about common complaints, drop-in tutoring, small group tutoring, referrals for hiring, collaborations</a:t>
            </a:r>
          </a:p>
          <a:p>
            <a:r>
              <a:rPr lang="en-US" baseline="0" dirty="0"/>
              <a:t>SSS:  Talk about ways to qualify and how the program helps</a:t>
            </a:r>
          </a:p>
          <a:p>
            <a:r>
              <a:rPr lang="en-US" baseline="0" dirty="0"/>
              <a:t>MSP:  Help us identify students with the drive and potential to earn a PhD</a:t>
            </a:r>
          </a:p>
          <a:p>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19</a:t>
            </a:fld>
            <a:endParaRPr lang="en-US"/>
          </a:p>
        </p:txBody>
      </p:sp>
    </p:spTree>
    <p:extLst>
      <p:ext uri="{BB962C8B-B14F-4D97-AF65-F5344CB8AC3E}">
        <p14:creationId xmlns:p14="http://schemas.microsoft.com/office/powerpoint/2010/main" val="3567633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1F39B6FF-40C0-4C12-B853-578E278FE225}" type="slidenum">
              <a:rPr lang="en-US" smtClean="0"/>
              <a:t>2</a:t>
            </a:fld>
            <a:endParaRPr lang="en-US"/>
          </a:p>
        </p:txBody>
      </p:sp>
    </p:spTree>
    <p:extLst>
      <p:ext uri="{BB962C8B-B14F-4D97-AF65-F5344CB8AC3E}">
        <p14:creationId xmlns:p14="http://schemas.microsoft.com/office/powerpoint/2010/main" val="2779886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Casey</a:t>
            </a:r>
          </a:p>
        </p:txBody>
      </p:sp>
      <p:sp>
        <p:nvSpPr>
          <p:cNvPr id="4" name="Slide Number Placeholder 3"/>
          <p:cNvSpPr>
            <a:spLocks noGrp="1"/>
          </p:cNvSpPr>
          <p:nvPr>
            <p:ph type="sldNum" sz="quarter" idx="10"/>
          </p:nvPr>
        </p:nvSpPr>
        <p:spPr/>
        <p:txBody>
          <a:bodyPr/>
          <a:lstStyle/>
          <a:p>
            <a:fld id="{1F39B6FF-40C0-4C12-B853-578E278FE225}" type="slidenum">
              <a:rPr lang="en-US" smtClean="0"/>
              <a:t>20</a:t>
            </a:fld>
            <a:endParaRPr lang="en-US"/>
          </a:p>
        </p:txBody>
      </p:sp>
    </p:spTree>
    <p:extLst>
      <p:ext uri="{BB962C8B-B14F-4D97-AF65-F5344CB8AC3E}">
        <p14:creationId xmlns:p14="http://schemas.microsoft.com/office/powerpoint/2010/main" val="31353135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Casey – </a:t>
            </a:r>
            <a:endParaRPr lang="en-US" sz="1200" dirty="0">
              <a:solidFill>
                <a:schemeClr val="tx1"/>
              </a:solidFill>
            </a:endParaRPr>
          </a:p>
          <a:p>
            <a:pPr marL="0" indent="0">
              <a:buNone/>
            </a:pPr>
            <a:endParaRPr lang="en-US" sz="1200" dirty="0">
              <a:solidFill>
                <a:schemeClr val="tx1"/>
              </a:solidFill>
            </a:endParaRPr>
          </a:p>
          <a:p>
            <a:pPr marL="0" indent="0">
              <a:buNone/>
            </a:pPr>
            <a:r>
              <a:rPr lang="en-US" sz="1200" dirty="0">
                <a:solidFill>
                  <a:schemeClr val="tx1"/>
                </a:solidFill>
              </a:rPr>
              <a:t>	Connecting with resources</a:t>
            </a:r>
          </a:p>
          <a:p>
            <a:pPr marL="0" indent="0" algn="r">
              <a:spcBef>
                <a:spcPts val="0"/>
              </a:spcBef>
              <a:buNone/>
            </a:pPr>
            <a:r>
              <a:rPr lang="en-US" sz="1000" dirty="0" err="1">
                <a:solidFill>
                  <a:schemeClr val="tx1"/>
                </a:solidFill>
              </a:rPr>
              <a:t>Dweck</a:t>
            </a:r>
            <a:r>
              <a:rPr lang="en-US" sz="1000" dirty="0">
                <a:solidFill>
                  <a:schemeClr val="tx1"/>
                </a:solidFill>
              </a:rPr>
              <a:t>, 2006</a:t>
            </a:r>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21</a:t>
            </a:fld>
            <a:endParaRPr lang="en-US"/>
          </a:p>
        </p:txBody>
      </p:sp>
    </p:spTree>
    <p:extLst>
      <p:ext uri="{BB962C8B-B14F-4D97-AF65-F5344CB8AC3E}">
        <p14:creationId xmlns:p14="http://schemas.microsoft.com/office/powerpoint/2010/main" val="17957207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22</a:t>
            </a:fld>
            <a:endParaRPr lang="en-US"/>
          </a:p>
        </p:txBody>
      </p:sp>
    </p:spTree>
    <p:extLst>
      <p:ext uri="{BB962C8B-B14F-4D97-AF65-F5344CB8AC3E}">
        <p14:creationId xmlns:p14="http://schemas.microsoft.com/office/powerpoint/2010/main" val="35155308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39B6FF-40C0-4C12-B853-578E278FE225}" type="slidenum">
              <a:rPr lang="en-US" smtClean="0"/>
              <a:t>23</a:t>
            </a:fld>
            <a:endParaRPr lang="en-US"/>
          </a:p>
        </p:txBody>
      </p:sp>
    </p:spTree>
    <p:extLst>
      <p:ext uri="{BB962C8B-B14F-4D97-AF65-F5344CB8AC3E}">
        <p14:creationId xmlns:p14="http://schemas.microsoft.com/office/powerpoint/2010/main" val="745605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1F39B6FF-40C0-4C12-B853-578E278FE225}" type="slidenum">
              <a:rPr lang="en-US" smtClean="0"/>
              <a:t>3</a:t>
            </a:fld>
            <a:endParaRPr lang="en-US"/>
          </a:p>
        </p:txBody>
      </p:sp>
    </p:spTree>
    <p:extLst>
      <p:ext uri="{BB962C8B-B14F-4D97-AF65-F5344CB8AC3E}">
        <p14:creationId xmlns:p14="http://schemas.microsoft.com/office/powerpoint/2010/main" val="2273821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1F39B6FF-40C0-4C12-B853-578E278FE225}" type="slidenum">
              <a:rPr lang="en-US" smtClean="0"/>
              <a:t>4</a:t>
            </a:fld>
            <a:endParaRPr lang="en-US"/>
          </a:p>
        </p:txBody>
      </p:sp>
    </p:spTree>
    <p:extLst>
      <p:ext uri="{BB962C8B-B14F-4D97-AF65-F5344CB8AC3E}">
        <p14:creationId xmlns:p14="http://schemas.microsoft.com/office/powerpoint/2010/main" val="2893844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a:p>
            <a:endParaRPr lang="en-US" dirty="0"/>
          </a:p>
        </p:txBody>
      </p:sp>
      <p:sp>
        <p:nvSpPr>
          <p:cNvPr id="4" name="Slide Number Placeholder 3"/>
          <p:cNvSpPr>
            <a:spLocks noGrp="1"/>
          </p:cNvSpPr>
          <p:nvPr>
            <p:ph type="sldNum" sz="quarter" idx="10"/>
          </p:nvPr>
        </p:nvSpPr>
        <p:spPr/>
        <p:txBody>
          <a:bodyPr/>
          <a:lstStyle/>
          <a:p>
            <a:fld id="{1F39B6FF-40C0-4C12-B853-578E278FE225}" type="slidenum">
              <a:rPr lang="en-US" smtClean="0"/>
              <a:t>5</a:t>
            </a:fld>
            <a:endParaRPr lang="en-US"/>
          </a:p>
        </p:txBody>
      </p:sp>
    </p:spTree>
    <p:extLst>
      <p:ext uri="{BB962C8B-B14F-4D97-AF65-F5344CB8AC3E}">
        <p14:creationId xmlns:p14="http://schemas.microsoft.com/office/powerpoint/2010/main" val="3621970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3675" y="249238"/>
            <a:ext cx="6613525" cy="4960937"/>
          </a:xfrm>
        </p:spPr>
      </p:sp>
      <p:sp>
        <p:nvSpPr>
          <p:cNvPr id="3" name="Notes Placeholder 2"/>
          <p:cNvSpPr>
            <a:spLocks noGrp="1"/>
          </p:cNvSpPr>
          <p:nvPr>
            <p:ph type="body" idx="1"/>
          </p:nvPr>
        </p:nvSpPr>
        <p:spPr/>
        <p:txBody>
          <a:bodyPr/>
          <a:lstStyle/>
          <a:p>
            <a:r>
              <a:rPr lang="en-US" dirty="0"/>
              <a:t>Laura</a:t>
            </a:r>
          </a:p>
          <a:p>
            <a:endParaRPr lang="en-US" dirty="0"/>
          </a:p>
          <a:p>
            <a:r>
              <a:rPr lang="en-US" dirty="0"/>
              <a:t>Assumption is that the students who leave NDSU were not academically prepared.  Yet, we can see that most who leave</a:t>
            </a:r>
            <a:r>
              <a:rPr lang="en-US" baseline="0" dirty="0"/>
              <a:t> are well above the admission guidelines.</a:t>
            </a:r>
            <a:endParaRPr lang="en-US" dirty="0"/>
          </a:p>
          <a:p>
            <a:endParaRPr lang="en-US" dirty="0"/>
          </a:p>
        </p:txBody>
      </p:sp>
      <p:sp>
        <p:nvSpPr>
          <p:cNvPr id="4" name="Slide Number Placeholder 3"/>
          <p:cNvSpPr>
            <a:spLocks noGrp="1"/>
          </p:cNvSpPr>
          <p:nvPr>
            <p:ph type="sldNum" sz="quarter" idx="10"/>
          </p:nvPr>
        </p:nvSpPr>
        <p:spPr>
          <a:xfrm>
            <a:off x="3970341" y="8976836"/>
            <a:ext cx="3038475" cy="472890"/>
          </a:xfrm>
          <a:prstGeom prst="rect">
            <a:avLst/>
          </a:prstGeom>
        </p:spPr>
        <p:txBody>
          <a:bodyPr lIns="89730" tIns="44865" rIns="89730" bIns="44865"/>
          <a:lstStyle/>
          <a:p>
            <a:fld id="{34EA8BAA-84A3-44EC-BACC-52DDF877DF7D}" type="slidenum">
              <a:rPr lang="en-US" smtClean="0">
                <a:solidFill>
                  <a:prstClr val="black"/>
                </a:solidFill>
                <a:latin typeface="Calibri"/>
              </a:rPr>
              <a:pPr/>
              <a:t>6</a:t>
            </a:fld>
            <a:endParaRPr lang="en-US">
              <a:solidFill>
                <a:prstClr val="black"/>
              </a:solidFill>
              <a:latin typeface="Calibri"/>
            </a:endParaRPr>
          </a:p>
        </p:txBody>
      </p:sp>
    </p:spTree>
    <p:extLst>
      <p:ext uri="{BB962C8B-B14F-4D97-AF65-F5344CB8AC3E}">
        <p14:creationId xmlns:p14="http://schemas.microsoft.com/office/powerpoint/2010/main" val="3516629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3675" y="249238"/>
            <a:ext cx="6613525" cy="4960937"/>
          </a:xfrm>
        </p:spPr>
      </p:sp>
      <p:sp>
        <p:nvSpPr>
          <p:cNvPr id="3" name="Notes Placeholder 2"/>
          <p:cNvSpPr>
            <a:spLocks noGrp="1"/>
          </p:cNvSpPr>
          <p:nvPr>
            <p:ph type="body" idx="1"/>
          </p:nvPr>
        </p:nvSpPr>
        <p:spPr/>
        <p:txBody>
          <a:bodyPr/>
          <a:lstStyle/>
          <a:p>
            <a:r>
              <a:rPr lang="en-US" dirty="0"/>
              <a:t>Laura</a:t>
            </a:r>
          </a:p>
          <a:p>
            <a:endParaRPr lang="en-US" dirty="0"/>
          </a:p>
          <a:p>
            <a:r>
              <a:rPr lang="en-US" dirty="0"/>
              <a:t>Assumption is that the students who leave NDSU were not academically prepared.  Yet, we can see that most who leave</a:t>
            </a:r>
            <a:r>
              <a:rPr lang="en-US" baseline="0" dirty="0"/>
              <a:t> are well above the admission guidelines.</a:t>
            </a:r>
            <a:endParaRPr lang="en-US" dirty="0"/>
          </a:p>
          <a:p>
            <a:endParaRPr lang="en-US" dirty="0"/>
          </a:p>
        </p:txBody>
      </p:sp>
      <p:sp>
        <p:nvSpPr>
          <p:cNvPr id="4" name="Slide Number Placeholder 3"/>
          <p:cNvSpPr>
            <a:spLocks noGrp="1"/>
          </p:cNvSpPr>
          <p:nvPr>
            <p:ph type="sldNum" sz="quarter" idx="10"/>
          </p:nvPr>
        </p:nvSpPr>
        <p:spPr>
          <a:xfrm>
            <a:off x="3970341" y="8976836"/>
            <a:ext cx="3038475" cy="472890"/>
          </a:xfrm>
          <a:prstGeom prst="rect">
            <a:avLst/>
          </a:prstGeom>
        </p:spPr>
        <p:txBody>
          <a:bodyPr lIns="89730" tIns="44865" rIns="89730" bIns="44865"/>
          <a:lstStyle/>
          <a:p>
            <a:fld id="{34EA8BAA-84A3-44EC-BACC-52DDF877DF7D}" type="slidenum">
              <a:rPr lang="en-US" smtClean="0">
                <a:solidFill>
                  <a:prstClr val="black"/>
                </a:solidFill>
                <a:latin typeface="Calibri"/>
              </a:rPr>
              <a:pPr/>
              <a:t>7</a:t>
            </a:fld>
            <a:endParaRPr lang="en-US">
              <a:solidFill>
                <a:prstClr val="black"/>
              </a:solidFill>
              <a:latin typeface="Calibri"/>
            </a:endParaRPr>
          </a:p>
        </p:txBody>
      </p:sp>
    </p:spTree>
    <p:extLst>
      <p:ext uri="{BB962C8B-B14F-4D97-AF65-F5344CB8AC3E}">
        <p14:creationId xmlns:p14="http://schemas.microsoft.com/office/powerpoint/2010/main" val="585806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auto" latinLnBrk="0" hangingPunct="1"/>
            <a:r>
              <a:rPr lang="en-US" sz="1200" b="0" i="0" u="none" strike="noStrike" kern="1200" dirty="0">
                <a:solidFill>
                  <a:schemeClr val="tx1"/>
                </a:solidFill>
                <a:effectLst/>
                <a:latin typeface="+mn-lt"/>
                <a:ea typeface="+mn-ea"/>
                <a:cs typeface="+mn-cs"/>
              </a:rPr>
              <a:t>Ave. of Similarly Selective IPEDS</a:t>
            </a:r>
            <a:r>
              <a:rPr lang="en-US" sz="1200" b="0" i="0" u="none" strike="noStrike" kern="1200" baseline="0" dirty="0">
                <a:solidFill>
                  <a:schemeClr val="tx1"/>
                </a:solidFill>
                <a:effectLst/>
                <a:latin typeface="+mn-lt"/>
                <a:ea typeface="+mn-ea"/>
                <a:cs typeface="+mn-cs"/>
              </a:rPr>
              <a:t> PEERS*</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dirty="0">
                <a:solidFill>
                  <a:schemeClr val="tx1"/>
                </a:solidFill>
                <a:effectLst/>
                <a:latin typeface="+mn-lt"/>
                <a:ea typeface="+mn-ea"/>
                <a:cs typeface="+mn-cs"/>
              </a:rPr>
              <a:t>4 Year: 28.8%</a:t>
            </a:r>
          </a:p>
          <a:p>
            <a:pPr rtl="0" eaLnBrk="1" fontAlgn="t" latinLnBrk="0" hangingPunct="1"/>
            <a:r>
              <a:rPr lang="en-US" sz="1200" b="0" i="0" u="none" strike="noStrike" kern="1200" dirty="0">
                <a:solidFill>
                  <a:schemeClr val="tx1"/>
                </a:solidFill>
                <a:effectLst/>
                <a:latin typeface="+mn-lt"/>
                <a:ea typeface="+mn-ea"/>
                <a:cs typeface="+mn-cs"/>
              </a:rPr>
              <a:t>Six Year: 57.0%</a:t>
            </a:r>
          </a:p>
        </p:txBody>
      </p:sp>
      <p:sp>
        <p:nvSpPr>
          <p:cNvPr id="4" name="Slide Number Placeholder 3"/>
          <p:cNvSpPr>
            <a:spLocks noGrp="1"/>
          </p:cNvSpPr>
          <p:nvPr>
            <p:ph type="sldNum" sz="quarter" idx="10"/>
          </p:nvPr>
        </p:nvSpPr>
        <p:spPr/>
        <p:txBody>
          <a:bodyPr/>
          <a:lstStyle/>
          <a:p>
            <a:fld id="{1F39B6FF-40C0-4C12-B853-578E278FE225}" type="slidenum">
              <a:rPr lang="en-US" smtClean="0"/>
              <a:t>8</a:t>
            </a:fld>
            <a:endParaRPr lang="en-US"/>
          </a:p>
        </p:txBody>
      </p:sp>
    </p:spTree>
    <p:extLst>
      <p:ext uri="{BB962C8B-B14F-4D97-AF65-F5344CB8AC3E}">
        <p14:creationId xmlns:p14="http://schemas.microsoft.com/office/powerpoint/2010/main" val="940841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auto" latinLnBrk="0" hangingPunct="1"/>
            <a:r>
              <a:rPr lang="en-US" sz="1200" b="0" i="0" u="none" strike="noStrike" kern="1200" dirty="0">
                <a:solidFill>
                  <a:schemeClr val="tx1"/>
                </a:solidFill>
                <a:effectLst/>
                <a:latin typeface="+mn-lt"/>
                <a:ea typeface="+mn-ea"/>
                <a:cs typeface="+mn-cs"/>
              </a:rPr>
              <a:t>Ave. of Similarly Selective IPEDS</a:t>
            </a:r>
            <a:r>
              <a:rPr lang="en-US" sz="1200" b="0" i="0" u="none" strike="noStrike" kern="1200" baseline="0" dirty="0">
                <a:solidFill>
                  <a:schemeClr val="tx1"/>
                </a:solidFill>
                <a:effectLst/>
                <a:latin typeface="+mn-lt"/>
                <a:ea typeface="+mn-ea"/>
                <a:cs typeface="+mn-cs"/>
              </a:rPr>
              <a:t> PEERS*</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dirty="0">
                <a:solidFill>
                  <a:schemeClr val="tx1"/>
                </a:solidFill>
                <a:effectLst/>
                <a:latin typeface="+mn-lt"/>
                <a:ea typeface="+mn-ea"/>
                <a:cs typeface="+mn-cs"/>
              </a:rPr>
              <a:t>4 Year: 28.8%</a:t>
            </a:r>
          </a:p>
          <a:p>
            <a:pPr rtl="0" eaLnBrk="1" fontAlgn="t" latinLnBrk="0" hangingPunct="1"/>
            <a:r>
              <a:rPr lang="en-US" sz="1200" b="0" i="0" u="none" strike="noStrike" kern="1200" dirty="0">
                <a:solidFill>
                  <a:schemeClr val="tx1"/>
                </a:solidFill>
                <a:effectLst/>
                <a:latin typeface="+mn-lt"/>
                <a:ea typeface="+mn-ea"/>
                <a:cs typeface="+mn-cs"/>
              </a:rPr>
              <a:t>Six Year: 57.0%</a:t>
            </a:r>
          </a:p>
        </p:txBody>
      </p:sp>
      <p:sp>
        <p:nvSpPr>
          <p:cNvPr id="4" name="Slide Number Placeholder 3"/>
          <p:cNvSpPr>
            <a:spLocks noGrp="1"/>
          </p:cNvSpPr>
          <p:nvPr>
            <p:ph type="sldNum" sz="quarter" idx="10"/>
          </p:nvPr>
        </p:nvSpPr>
        <p:spPr/>
        <p:txBody>
          <a:bodyPr/>
          <a:lstStyle/>
          <a:p>
            <a:fld id="{1F39B6FF-40C0-4C12-B853-578E278FE225}" type="slidenum">
              <a:rPr lang="en-US" smtClean="0"/>
              <a:t>9</a:t>
            </a:fld>
            <a:endParaRPr lang="en-US"/>
          </a:p>
        </p:txBody>
      </p:sp>
    </p:spTree>
    <p:extLst>
      <p:ext uri="{BB962C8B-B14F-4D97-AF65-F5344CB8AC3E}">
        <p14:creationId xmlns:p14="http://schemas.microsoft.com/office/powerpoint/2010/main" val="26377428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Opening slide">
    <p:spTree>
      <p:nvGrpSpPr>
        <p:cNvPr id="1" name=""/>
        <p:cNvGrpSpPr/>
        <p:nvPr/>
      </p:nvGrpSpPr>
      <p:grpSpPr>
        <a:xfrm>
          <a:off x="0" y="0"/>
          <a:ext cx="0" cy="0"/>
          <a:chOff x="0" y="0"/>
          <a:chExt cx="0" cy="0"/>
        </a:xfrm>
      </p:grpSpPr>
      <p:pic>
        <p:nvPicPr>
          <p:cNvPr id="2" name="Picture 8" descr="green.template_graphics3.wmf"/>
          <p:cNvPicPr>
            <a:picLocks noChangeAspect="1"/>
          </p:cNvPicPr>
          <p:nvPr/>
        </p:nvPicPr>
        <p:blipFill>
          <a:blip r:embed="rId2">
            <a:alphaModFix amt="31000"/>
            <a:extLst>
              <a:ext uri="{28A0092B-C50C-407E-A947-70E740481C1C}">
                <a14:useLocalDpi xmlns:a14="http://schemas.microsoft.com/office/drawing/2010/main" val="0"/>
              </a:ext>
            </a:extLst>
          </a:blip>
          <a:srcRect/>
          <a:stretch>
            <a:fillRect/>
          </a:stretch>
        </p:blipFill>
        <p:spPr bwMode="auto">
          <a:xfrm>
            <a:off x="889000" y="5883275"/>
            <a:ext cx="7366000" cy="163513"/>
          </a:xfrm>
          <a:prstGeom prst="rect">
            <a:avLst/>
          </a:prstGeom>
          <a:noFill/>
          <a:ln>
            <a:noFill/>
          </a:ln>
          <a:extLst>
            <a:ext uri="{909E8E84-426E-40dd-AFC4-6F175D3DCCD1}">
              <a14:hiddenFill xmlns:a14="http://schemas.microsoft.com/office/drawing/2010/main" xmlns="">
                <a:solidFill>
                  <a:srgbClr val="FFFFFF">
                    <a:alpha val="30980"/>
                  </a:srgbClr>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8" descr="green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392950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2EEEA5B-5E46-AA43-AC41-9A4672FA3ED0}" type="datetime1">
              <a:rPr lang="en-US"/>
              <a:pPr>
                <a:defRPr/>
              </a:pPr>
              <a:t>8/17/2017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79B5E0-F990-2843-B96B-30D8DAE9AD77}" type="slidenum">
              <a:rPr lang="en-US"/>
              <a:pPr>
                <a:defRPr/>
              </a:pPr>
              <a:t>‹#›</a:t>
            </a:fld>
            <a:endParaRPr lang="en-US" dirty="0"/>
          </a:p>
        </p:txBody>
      </p:sp>
    </p:spTree>
    <p:extLst>
      <p:ext uri="{BB962C8B-B14F-4D97-AF65-F5344CB8AC3E}">
        <p14:creationId xmlns:p14="http://schemas.microsoft.com/office/powerpoint/2010/main" val="3398043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BF5F87B-673A-0C4F-B071-F510199A932E}" type="datetime1">
              <a:rPr lang="en-US"/>
              <a:pPr>
                <a:defRPr/>
              </a:pPr>
              <a:t>8/17/2017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36F713A-FD5A-2A43-AD67-702D34D6D659}" type="slidenum">
              <a:rPr lang="en-US"/>
              <a:pPr>
                <a:defRPr/>
              </a:pPr>
              <a:t>‹#›</a:t>
            </a:fld>
            <a:endParaRPr lang="en-US" dirty="0"/>
          </a:p>
        </p:txBody>
      </p:sp>
    </p:spTree>
    <p:extLst>
      <p:ext uri="{BB962C8B-B14F-4D97-AF65-F5344CB8AC3E}">
        <p14:creationId xmlns:p14="http://schemas.microsoft.com/office/powerpoint/2010/main" val="4077416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E41A256-2D4B-FC49-86D5-4C7E95358A1E}" type="datetime1">
              <a:rPr lang="en-US"/>
              <a:pPr>
                <a:defRPr/>
              </a:pPr>
              <a:t>8/17/2017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87401AE-417C-3142-A1D2-301562AFBDEC}" type="slidenum">
              <a:rPr lang="en-US"/>
              <a:pPr>
                <a:defRPr/>
              </a:pPr>
              <a:t>‹#›</a:t>
            </a:fld>
            <a:endParaRPr lang="en-US" dirty="0"/>
          </a:p>
        </p:txBody>
      </p:sp>
    </p:spTree>
    <p:extLst>
      <p:ext uri="{BB962C8B-B14F-4D97-AF65-F5344CB8AC3E}">
        <p14:creationId xmlns:p14="http://schemas.microsoft.com/office/powerpoint/2010/main" val="2817290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Opening slide">
    <p:spTree>
      <p:nvGrpSpPr>
        <p:cNvPr id="1" name=""/>
        <p:cNvGrpSpPr/>
        <p:nvPr/>
      </p:nvGrpSpPr>
      <p:grpSpPr>
        <a:xfrm>
          <a:off x="0" y="0"/>
          <a:ext cx="0" cy="0"/>
          <a:chOff x="0" y="0"/>
          <a:chExt cx="0" cy="0"/>
        </a:xfrm>
      </p:grpSpPr>
      <p:pic>
        <p:nvPicPr>
          <p:cNvPr id="2" name="Picture 7" descr="green.template_graphics2.wm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89000" y="2732088"/>
            <a:ext cx="7366000" cy="736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8" descr="green.template_graphics3.wmf"/>
          <p:cNvPicPr>
            <a:picLocks noChangeAspect="1"/>
          </p:cNvPicPr>
          <p:nvPr/>
        </p:nvPicPr>
        <p:blipFill>
          <a:blip r:embed="rId3">
            <a:alphaModFix amt="31000"/>
            <a:extLst>
              <a:ext uri="{28A0092B-C50C-407E-A947-70E740481C1C}">
                <a14:useLocalDpi xmlns:a14="http://schemas.microsoft.com/office/drawing/2010/main" val="0"/>
              </a:ext>
            </a:extLst>
          </a:blip>
          <a:srcRect/>
          <a:stretch>
            <a:fillRect/>
          </a:stretch>
        </p:blipFill>
        <p:spPr bwMode="auto">
          <a:xfrm>
            <a:off x="889000" y="5883275"/>
            <a:ext cx="7366000" cy="163513"/>
          </a:xfrm>
          <a:prstGeom prst="rect">
            <a:avLst/>
          </a:prstGeom>
          <a:noFill/>
          <a:ln>
            <a:noFill/>
          </a:ln>
          <a:extLst>
            <a:ext uri="{909E8E84-426E-40dd-AFC4-6F175D3DCCD1}">
              <a14:hiddenFill xmlns:a14="http://schemas.microsoft.com/office/drawing/2010/main" xmlns="">
                <a:solidFill>
                  <a:srgbClr val="FFFFFF">
                    <a:alpha val="30980"/>
                  </a:srgbClr>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469209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50AE669-CA6A-2D4F-843E-19958D7A3A10}" type="datetime1">
              <a:rPr lang="en-US"/>
              <a:pPr>
                <a:defRPr/>
              </a:pPr>
              <a:t>8/17/2017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2E36AA-C3EB-3940-A59A-39C091F8F1FB}" type="slidenum">
              <a:rPr lang="en-US"/>
              <a:pPr>
                <a:defRPr/>
              </a:pPr>
              <a:t>‹#›</a:t>
            </a:fld>
            <a:endParaRPr lang="en-US" dirty="0"/>
          </a:p>
        </p:txBody>
      </p:sp>
    </p:spTree>
    <p:extLst>
      <p:ext uri="{BB962C8B-B14F-4D97-AF65-F5344CB8AC3E}">
        <p14:creationId xmlns:p14="http://schemas.microsoft.com/office/powerpoint/2010/main" val="230486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1A52924-7064-054D-B64A-B3A73A7CFE7A}" type="datetime1">
              <a:rPr lang="en-US"/>
              <a:pPr>
                <a:defRPr/>
              </a:pPr>
              <a:t>8/17/2017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7ED5E4-D767-C249-87BE-42BEF237C936}" type="slidenum">
              <a:rPr lang="en-US"/>
              <a:pPr>
                <a:defRPr/>
              </a:pPr>
              <a:t>‹#›</a:t>
            </a:fld>
            <a:endParaRPr lang="en-US" dirty="0"/>
          </a:p>
        </p:txBody>
      </p:sp>
    </p:spTree>
    <p:extLst>
      <p:ext uri="{BB962C8B-B14F-4D97-AF65-F5344CB8AC3E}">
        <p14:creationId xmlns:p14="http://schemas.microsoft.com/office/powerpoint/2010/main" val="783295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D16C9AB-B1A1-0D40-95C9-F7CC8B42CF64}" type="datetime1">
              <a:rPr lang="en-US"/>
              <a:pPr>
                <a:defRPr/>
              </a:pPr>
              <a:t>8/17/2017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CC0812D-D70A-0444-AEC7-0FC55962B1B5}" type="slidenum">
              <a:rPr lang="en-US"/>
              <a:pPr>
                <a:defRPr/>
              </a:pPr>
              <a:t>‹#›</a:t>
            </a:fld>
            <a:endParaRPr lang="en-US" dirty="0"/>
          </a:p>
        </p:txBody>
      </p:sp>
    </p:spTree>
    <p:extLst>
      <p:ext uri="{BB962C8B-B14F-4D97-AF65-F5344CB8AC3E}">
        <p14:creationId xmlns:p14="http://schemas.microsoft.com/office/powerpoint/2010/main" val="1028330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200F0C2-4D3E-4947-86EE-BEFD2C31C5CB}" type="datetime1">
              <a:rPr lang="en-US"/>
              <a:pPr>
                <a:defRPr/>
              </a:pPr>
              <a:t>8/17/2017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2F40A01-9F70-E444-B96C-75F55106C169}" type="slidenum">
              <a:rPr lang="en-US"/>
              <a:pPr>
                <a:defRPr/>
              </a:pPr>
              <a:t>‹#›</a:t>
            </a:fld>
            <a:endParaRPr lang="en-US" dirty="0"/>
          </a:p>
        </p:txBody>
      </p:sp>
    </p:spTree>
    <p:extLst>
      <p:ext uri="{BB962C8B-B14F-4D97-AF65-F5344CB8AC3E}">
        <p14:creationId xmlns:p14="http://schemas.microsoft.com/office/powerpoint/2010/main" val="632822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4062EDA-7D4B-6C44-BB24-D5022EAC4B01}" type="datetime1">
              <a:rPr lang="en-US"/>
              <a:pPr>
                <a:defRPr/>
              </a:pPr>
              <a:t>8/17/2017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91604C7-4E18-AD47-B602-653F8619A255}" type="slidenum">
              <a:rPr lang="en-US"/>
              <a:pPr>
                <a:defRPr/>
              </a:pPr>
              <a:t>‹#›</a:t>
            </a:fld>
            <a:endParaRPr lang="en-US" dirty="0"/>
          </a:p>
        </p:txBody>
      </p:sp>
    </p:spTree>
    <p:extLst>
      <p:ext uri="{BB962C8B-B14F-4D97-AF65-F5344CB8AC3E}">
        <p14:creationId xmlns:p14="http://schemas.microsoft.com/office/powerpoint/2010/main" val="1210279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7A91A9B-CA1D-E943-B72A-0A467CB3FDAF}" type="datetime1">
              <a:rPr lang="en-US"/>
              <a:pPr>
                <a:defRPr/>
              </a:pPr>
              <a:t>8/17/2017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EE75A4-2C2C-7E45-B837-675BB82EF4EE}" type="slidenum">
              <a:rPr lang="en-US"/>
              <a:pPr>
                <a:defRPr/>
              </a:pPr>
              <a:t>‹#›</a:t>
            </a:fld>
            <a:endParaRPr lang="en-US" dirty="0"/>
          </a:p>
        </p:txBody>
      </p:sp>
    </p:spTree>
    <p:extLst>
      <p:ext uri="{BB962C8B-B14F-4D97-AF65-F5344CB8AC3E}">
        <p14:creationId xmlns:p14="http://schemas.microsoft.com/office/powerpoint/2010/main" val="368488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D22E6B0-91C0-D341-90BF-06259A4288D1}" type="datetime1">
              <a:rPr lang="en-US"/>
              <a:pPr>
                <a:defRPr/>
              </a:pPr>
              <a:t>8/17/2017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9913C9F-2C93-354C-A1B1-6050856CCC5A}" type="slidenum">
              <a:rPr lang="en-US"/>
              <a:pPr>
                <a:defRPr/>
              </a:pPr>
              <a:t>‹#›</a:t>
            </a:fld>
            <a:endParaRPr lang="en-US" dirty="0"/>
          </a:p>
        </p:txBody>
      </p:sp>
    </p:spTree>
    <p:extLst>
      <p:ext uri="{BB962C8B-B14F-4D97-AF65-F5344CB8AC3E}">
        <p14:creationId xmlns:p14="http://schemas.microsoft.com/office/powerpoint/2010/main" val="1581837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B98F547-65F7-EF4B-A3E7-18E7033A3C88}" type="datetime1">
              <a:rPr lang="en-US"/>
              <a:pPr>
                <a:defRPr/>
              </a:pPr>
              <a:t>8/17/2017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BED16CA-4769-904A-802B-5A015D901FCB}" type="slidenum">
              <a:rPr lang="en-US"/>
              <a:pPr>
                <a:defRPr/>
              </a:pPr>
              <a:t>‹#›</a:t>
            </a:fld>
            <a:endParaRPr lang="en-US" dirty="0"/>
          </a:p>
        </p:txBody>
      </p:sp>
    </p:spTree>
    <p:extLst>
      <p:ext uri="{BB962C8B-B14F-4D97-AF65-F5344CB8AC3E}">
        <p14:creationId xmlns:p14="http://schemas.microsoft.com/office/powerpoint/2010/main" val="2130471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fld id="{F5C5BC68-E7FB-FB4A-880D-0DDCEB8D37A0}" type="datetime1">
              <a:rPr lang="en-US"/>
              <a:pPr>
                <a:defRPr/>
              </a:pPr>
              <a:t>8/17/2017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a:defRPr/>
            </a:pPr>
            <a:fld id="{4A171645-EB3E-2E48-8E04-93DE0E9F14A5}" type="slidenum">
              <a:rPr lang="en-US"/>
              <a:pPr>
                <a:defRPr/>
              </a:pPr>
              <a:t>‹#›</a:t>
            </a:fld>
            <a:endParaRPr lang="en-US" dirty="0"/>
          </a:p>
        </p:txBody>
      </p:sp>
      <p:pic>
        <p:nvPicPr>
          <p:cNvPr id="1031" name="Picture 6" descr="white.slide.wmf"/>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508000" y="6135688"/>
            <a:ext cx="2514600"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6"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7" r:id="rId13"/>
  </p:sldLayoutIdLst>
  <p:txStyles>
    <p:titleStyle>
      <a:lvl1pPr algn="ctr" defTabSz="457200" rtl="0" eaLnBrk="1" fontAlgn="base" hangingPunct="1">
        <a:spcBef>
          <a:spcPct val="0"/>
        </a:spcBef>
        <a:spcAft>
          <a:spcPct val="0"/>
        </a:spcAft>
        <a:defRPr sz="4400" kern="1200">
          <a:solidFill>
            <a:srgbClr val="005643"/>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rgbClr val="005643"/>
          </a:solidFill>
          <a:latin typeface="Arial" charset="0"/>
          <a:ea typeface="ＭＳ Ｐゴシック" charset="0"/>
          <a:cs typeface="ＭＳ Ｐゴシック" charset="0"/>
        </a:defRPr>
      </a:lvl2pPr>
      <a:lvl3pPr algn="ctr" defTabSz="457200" rtl="0" eaLnBrk="1" fontAlgn="base" hangingPunct="1">
        <a:spcBef>
          <a:spcPct val="0"/>
        </a:spcBef>
        <a:spcAft>
          <a:spcPct val="0"/>
        </a:spcAft>
        <a:defRPr sz="4400">
          <a:solidFill>
            <a:srgbClr val="005643"/>
          </a:solidFill>
          <a:latin typeface="Arial" charset="0"/>
          <a:ea typeface="ＭＳ Ｐゴシック" charset="0"/>
          <a:cs typeface="ＭＳ Ｐゴシック" charset="0"/>
        </a:defRPr>
      </a:lvl3pPr>
      <a:lvl4pPr algn="ctr" defTabSz="457200" rtl="0" eaLnBrk="1" fontAlgn="base" hangingPunct="1">
        <a:spcBef>
          <a:spcPct val="0"/>
        </a:spcBef>
        <a:spcAft>
          <a:spcPct val="0"/>
        </a:spcAft>
        <a:defRPr sz="4400">
          <a:solidFill>
            <a:srgbClr val="005643"/>
          </a:solidFill>
          <a:latin typeface="Arial" charset="0"/>
          <a:ea typeface="ＭＳ Ｐゴシック" charset="0"/>
          <a:cs typeface="ＭＳ Ｐゴシック" charset="0"/>
        </a:defRPr>
      </a:lvl4pPr>
      <a:lvl5pPr algn="ctr" defTabSz="457200" rtl="0" eaLnBrk="1" fontAlgn="base" hangingPunct="1">
        <a:spcBef>
          <a:spcPct val="0"/>
        </a:spcBef>
        <a:spcAft>
          <a:spcPct val="0"/>
        </a:spcAft>
        <a:defRPr sz="4400">
          <a:solidFill>
            <a:srgbClr val="005643"/>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bg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bg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nsse.indiana.edu/"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hyperlink" Target="http://www.nytimes.com/2014/05/18/magazine/who-gets-to-graduate.html?_r=2" TargetMode="External"/><Relationship Id="rId4" Type="http://schemas.openxmlformats.org/officeDocument/2006/relationships/hyperlink" Target="http://www.noellevitz.com/documents/shared/Papers_and_Research/2013/2013_Retention_Indicators.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Laura.Oster-Aaland@ndsu.edu"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hyperlink" Target="mailto:Casey.Peterson@ndsu.edu" TargetMode="External"/><Relationship Id="rId4" Type="http://schemas.openxmlformats.org/officeDocument/2006/relationships/hyperlink" Target="mailto:Emily.A.Berg@ndsu.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8867" y="3718467"/>
            <a:ext cx="8111066" cy="1846659"/>
          </a:xfrm>
          <a:prstGeom prst="rect">
            <a:avLst/>
          </a:prstGeom>
          <a:noFill/>
        </p:spPr>
        <p:txBody>
          <a:bodyPr wrap="square" rtlCol="0">
            <a:spAutoFit/>
          </a:bodyPr>
          <a:lstStyle/>
          <a:p>
            <a:r>
              <a:rPr lang="en-US" sz="2000" dirty="0">
                <a:solidFill>
                  <a:schemeClr val="bg1"/>
                </a:solidFill>
              </a:rPr>
              <a:t>Look Who’s Coming to Your Classroom:  NDSU Student Profile, Useful Resources and Strategies for Student Success</a:t>
            </a:r>
          </a:p>
          <a:p>
            <a:endParaRPr lang="en-US" sz="2000" dirty="0">
              <a:solidFill>
                <a:schemeClr val="bg1"/>
              </a:solidFill>
            </a:endParaRPr>
          </a:p>
          <a:p>
            <a:pPr algn="r"/>
            <a:r>
              <a:rPr lang="en-US" dirty="0">
                <a:solidFill>
                  <a:schemeClr val="bg1"/>
                </a:solidFill>
              </a:rPr>
              <a:t>Laura Oster-Aaland, Enrollment Management</a:t>
            </a:r>
          </a:p>
          <a:p>
            <a:pPr algn="r"/>
            <a:r>
              <a:rPr lang="en-US" dirty="0" smtClean="0">
                <a:solidFill>
                  <a:schemeClr val="bg1"/>
                </a:solidFill>
              </a:rPr>
              <a:t>Emily Berg, Institutional Research and Analysis</a:t>
            </a:r>
          </a:p>
          <a:p>
            <a:pPr algn="r"/>
            <a:r>
              <a:rPr lang="en-US" dirty="0" smtClean="0">
                <a:solidFill>
                  <a:schemeClr val="bg1"/>
                </a:solidFill>
              </a:rPr>
              <a:t>Casey </a:t>
            </a:r>
            <a:r>
              <a:rPr lang="en-US" dirty="0">
                <a:solidFill>
                  <a:schemeClr val="bg1"/>
                </a:solidFill>
              </a:rPr>
              <a:t>Peterson, Student Success Programs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NDSU 6-year Graduation Rate</a:t>
            </a:r>
          </a:p>
        </p:txBody>
      </p:sp>
      <p:pic>
        <p:nvPicPr>
          <p:cNvPr id="3" name="Content Placeholder 2"/>
          <p:cNvPicPr>
            <a:picLocks noGrp="1" noChangeAspect="1"/>
          </p:cNvPicPr>
          <p:nvPr>
            <p:ph idx="1"/>
          </p:nvPr>
        </p:nvPicPr>
        <p:blipFill rotWithShape="1">
          <a:blip r:embed="rId3"/>
          <a:srcRect l="3184" t="21718" r="51428" b="6559"/>
          <a:stretch/>
        </p:blipFill>
        <p:spPr>
          <a:xfrm>
            <a:off x="1965960" y="1193807"/>
            <a:ext cx="5074920" cy="4858237"/>
          </a:xfrm>
          <a:prstGeom prst="rect">
            <a:avLst/>
          </a:prstGeom>
        </p:spPr>
      </p:pic>
    </p:spTree>
    <p:extLst>
      <p:ext uri="{BB962C8B-B14F-4D97-AF65-F5344CB8AC3E}">
        <p14:creationId xmlns:p14="http://schemas.microsoft.com/office/powerpoint/2010/main" val="193307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tx1"/>
                </a:solidFill>
              </a:rPr>
              <a:t>Success </a:t>
            </a:r>
            <a:r>
              <a:rPr lang="en-US" dirty="0">
                <a:solidFill>
                  <a:schemeClr val="tx1"/>
                </a:solidFill>
              </a:rPr>
              <a:t>Factors</a:t>
            </a:r>
          </a:p>
        </p:txBody>
      </p:sp>
      <p:sp>
        <p:nvSpPr>
          <p:cNvPr id="5" name="Content Placeholder 4"/>
          <p:cNvSpPr>
            <a:spLocks noGrp="1"/>
          </p:cNvSpPr>
          <p:nvPr>
            <p:ph sz="half" idx="1"/>
          </p:nvPr>
        </p:nvSpPr>
        <p:spPr>
          <a:xfrm>
            <a:off x="474133" y="1295400"/>
            <a:ext cx="4038600" cy="4525963"/>
          </a:xfrm>
        </p:spPr>
        <p:txBody>
          <a:bodyPr/>
          <a:lstStyle/>
          <a:p>
            <a:pPr marL="0" indent="0">
              <a:buNone/>
            </a:pPr>
            <a:r>
              <a:rPr lang="en-US" b="1" dirty="0">
                <a:solidFill>
                  <a:schemeClr val="tx1"/>
                </a:solidFill>
              </a:rPr>
              <a:t>Student Characteristics</a:t>
            </a:r>
          </a:p>
          <a:p>
            <a:pPr marL="0" indent="0">
              <a:buNone/>
            </a:pPr>
            <a:r>
              <a:rPr lang="en-US" dirty="0">
                <a:solidFill>
                  <a:schemeClr val="tx1"/>
                </a:solidFill>
              </a:rPr>
              <a:t>ACT/SAT</a:t>
            </a:r>
          </a:p>
          <a:p>
            <a:pPr marL="0" indent="0">
              <a:buNone/>
            </a:pPr>
            <a:r>
              <a:rPr lang="en-US" dirty="0">
                <a:solidFill>
                  <a:schemeClr val="tx1"/>
                </a:solidFill>
              </a:rPr>
              <a:t>HS GPA</a:t>
            </a:r>
          </a:p>
          <a:p>
            <a:pPr marL="0" indent="0">
              <a:buNone/>
            </a:pPr>
            <a:r>
              <a:rPr lang="en-US" dirty="0">
                <a:solidFill>
                  <a:schemeClr val="tx1"/>
                </a:solidFill>
              </a:rPr>
              <a:t>Socio-Economic Status</a:t>
            </a:r>
          </a:p>
          <a:p>
            <a:pPr marL="0" indent="0">
              <a:buNone/>
            </a:pPr>
            <a:r>
              <a:rPr lang="en-US" dirty="0">
                <a:solidFill>
                  <a:schemeClr val="tx1"/>
                </a:solidFill>
              </a:rPr>
              <a:t>Parental Education</a:t>
            </a:r>
          </a:p>
          <a:p>
            <a:pPr marL="0" indent="0">
              <a:buNone/>
            </a:pPr>
            <a:r>
              <a:rPr lang="en-US" dirty="0">
                <a:solidFill>
                  <a:schemeClr val="tx1"/>
                </a:solidFill>
              </a:rPr>
              <a:t>Ethnicity</a:t>
            </a:r>
          </a:p>
          <a:p>
            <a:pPr marL="0" indent="0">
              <a:buNone/>
            </a:pPr>
            <a:r>
              <a:rPr lang="en-US" dirty="0">
                <a:solidFill>
                  <a:schemeClr val="tx1"/>
                </a:solidFill>
              </a:rPr>
              <a:t>Mental Health Concerns</a:t>
            </a:r>
          </a:p>
          <a:p>
            <a:pPr marL="0" indent="0">
              <a:buNone/>
            </a:pPr>
            <a:r>
              <a:rPr lang="en-US" dirty="0">
                <a:solidFill>
                  <a:schemeClr val="tx1"/>
                </a:solidFill>
              </a:rPr>
              <a:t>Motivation</a:t>
            </a:r>
          </a:p>
          <a:p>
            <a:pPr marL="0" indent="0" algn="r">
              <a:buNone/>
            </a:pPr>
            <a:r>
              <a:rPr lang="en-US" sz="1200" dirty="0">
                <a:solidFill>
                  <a:schemeClr val="tx1"/>
                </a:solidFill>
              </a:rPr>
              <a:t>Tinto, 1987; Berger, 2000; Paulsen &amp; St. John, 2002</a:t>
            </a:r>
          </a:p>
          <a:p>
            <a:pPr marL="0" indent="0" algn="r">
              <a:buNone/>
            </a:pPr>
            <a:endParaRPr lang="en-US" sz="1200" dirty="0">
              <a:solidFill>
                <a:schemeClr val="tx1"/>
              </a:solidFill>
            </a:endParaRPr>
          </a:p>
          <a:p>
            <a:pPr marL="0" indent="0" algn="r">
              <a:buNone/>
            </a:pPr>
            <a:endParaRPr lang="en-US" sz="1200" dirty="0">
              <a:solidFill>
                <a:schemeClr val="tx1"/>
              </a:solidFill>
            </a:endParaRPr>
          </a:p>
        </p:txBody>
      </p:sp>
      <p:sp>
        <p:nvSpPr>
          <p:cNvPr id="2" name="Content Placeholder 1"/>
          <p:cNvSpPr>
            <a:spLocks noGrp="1"/>
          </p:cNvSpPr>
          <p:nvPr>
            <p:ph sz="half" idx="2"/>
          </p:nvPr>
        </p:nvSpPr>
        <p:spPr>
          <a:xfrm>
            <a:off x="4631266" y="1331581"/>
            <a:ext cx="4038600" cy="4653583"/>
          </a:xfrm>
        </p:spPr>
        <p:txBody>
          <a:bodyPr/>
          <a:lstStyle/>
          <a:p>
            <a:pPr marL="0" indent="0">
              <a:buNone/>
            </a:pPr>
            <a:r>
              <a:rPr lang="en-US" b="1" dirty="0">
                <a:solidFill>
                  <a:schemeClr val="tx1"/>
                </a:solidFill>
              </a:rPr>
              <a:t>Institutional Characteristics</a:t>
            </a:r>
            <a:endParaRPr lang="en-US" dirty="0">
              <a:solidFill>
                <a:schemeClr val="tx1"/>
              </a:solidFill>
            </a:endParaRPr>
          </a:p>
          <a:p>
            <a:pPr marL="0" indent="0">
              <a:buNone/>
            </a:pPr>
            <a:r>
              <a:rPr lang="en-US" dirty="0">
                <a:solidFill>
                  <a:schemeClr val="tx1"/>
                </a:solidFill>
              </a:rPr>
              <a:t>Involvement with Peers</a:t>
            </a:r>
          </a:p>
          <a:p>
            <a:pPr marL="0" indent="0">
              <a:buNone/>
            </a:pPr>
            <a:r>
              <a:rPr lang="en-US" dirty="0">
                <a:solidFill>
                  <a:schemeClr val="tx1"/>
                </a:solidFill>
              </a:rPr>
              <a:t>Interaction with Faculty</a:t>
            </a:r>
          </a:p>
          <a:p>
            <a:pPr marL="0" indent="0">
              <a:buNone/>
            </a:pPr>
            <a:r>
              <a:rPr lang="en-US" dirty="0">
                <a:solidFill>
                  <a:schemeClr val="tx1"/>
                </a:solidFill>
              </a:rPr>
              <a:t>Engaged </a:t>
            </a:r>
            <a:r>
              <a:rPr lang="en-US" dirty="0" smtClean="0">
                <a:solidFill>
                  <a:schemeClr val="tx1"/>
                </a:solidFill>
              </a:rPr>
              <a:t>Learning</a:t>
            </a:r>
          </a:p>
          <a:p>
            <a:pPr marL="0" indent="0">
              <a:buNone/>
            </a:pPr>
            <a:endParaRPr lang="en-US" dirty="0">
              <a:solidFill>
                <a:schemeClr val="tx1"/>
              </a:solidFill>
            </a:endParaRPr>
          </a:p>
          <a:p>
            <a:pPr marL="0" indent="0">
              <a:buNone/>
            </a:pPr>
            <a:endParaRPr lang="en-US" dirty="0">
              <a:solidFill>
                <a:schemeClr val="tx1"/>
              </a:solidFill>
            </a:endParaRPr>
          </a:p>
          <a:p>
            <a:pPr marL="0" indent="0" algn="r">
              <a:buNone/>
            </a:pPr>
            <a:endParaRPr lang="en-US" sz="1200" dirty="0">
              <a:solidFill>
                <a:schemeClr val="tx1"/>
              </a:solidFill>
            </a:endParaRPr>
          </a:p>
          <a:p>
            <a:pPr marL="0" indent="0" algn="r">
              <a:buNone/>
            </a:pPr>
            <a:endParaRPr lang="en-US" sz="1200" dirty="0">
              <a:solidFill>
                <a:schemeClr val="tx1"/>
              </a:solidFill>
            </a:endParaRPr>
          </a:p>
          <a:p>
            <a:pPr marL="0" indent="0" algn="r">
              <a:buNone/>
            </a:pPr>
            <a:endParaRPr lang="en-US" sz="1200" dirty="0">
              <a:solidFill>
                <a:schemeClr val="tx1"/>
              </a:solidFill>
            </a:endParaRPr>
          </a:p>
          <a:p>
            <a:pPr marL="0" indent="0" algn="r">
              <a:buNone/>
            </a:pPr>
            <a:endParaRPr lang="en-US" sz="1200" dirty="0">
              <a:solidFill>
                <a:schemeClr val="tx1"/>
              </a:solidFill>
            </a:endParaRPr>
          </a:p>
          <a:p>
            <a:pPr marL="0" indent="0" algn="r">
              <a:buNone/>
            </a:pPr>
            <a:r>
              <a:rPr lang="en-US" sz="1200" dirty="0" err="1">
                <a:solidFill>
                  <a:schemeClr val="tx1"/>
                </a:solidFill>
              </a:rPr>
              <a:t>Astin</a:t>
            </a:r>
            <a:r>
              <a:rPr lang="en-US" sz="1200" dirty="0">
                <a:solidFill>
                  <a:schemeClr val="tx1"/>
                </a:solidFill>
              </a:rPr>
              <a:t>, 1993; Tinto, 1987; </a:t>
            </a:r>
            <a:r>
              <a:rPr lang="en-US" sz="1200" dirty="0" err="1">
                <a:solidFill>
                  <a:schemeClr val="tx1"/>
                </a:solidFill>
              </a:rPr>
              <a:t>Pascarella</a:t>
            </a:r>
            <a:r>
              <a:rPr lang="en-US" sz="1200" dirty="0">
                <a:solidFill>
                  <a:schemeClr val="tx1"/>
                </a:solidFill>
              </a:rPr>
              <a:t> &amp; </a:t>
            </a:r>
            <a:r>
              <a:rPr lang="en-US" sz="1200" dirty="0" err="1">
                <a:solidFill>
                  <a:schemeClr val="tx1"/>
                </a:solidFill>
              </a:rPr>
              <a:t>Terenzini</a:t>
            </a:r>
            <a:r>
              <a:rPr lang="en-US" sz="1200" dirty="0">
                <a:solidFill>
                  <a:schemeClr val="tx1"/>
                </a:solidFill>
              </a:rPr>
              <a:t>, 2005</a:t>
            </a:r>
          </a:p>
          <a:p>
            <a:pPr marL="0" indent="0" algn="r">
              <a:buNone/>
            </a:pPr>
            <a:endParaRPr lang="en-US" dirty="0">
              <a:solidFill>
                <a:schemeClr val="tx1"/>
              </a:solidFill>
            </a:endParaRPr>
          </a:p>
        </p:txBody>
      </p:sp>
    </p:spTree>
    <p:extLst>
      <p:ext uri="{BB962C8B-B14F-4D97-AF65-F5344CB8AC3E}">
        <p14:creationId xmlns:p14="http://schemas.microsoft.com/office/powerpoint/2010/main" val="56732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Transition Questions</a:t>
            </a:r>
            <a:endParaRPr lang="en-US" dirty="0">
              <a:solidFill>
                <a:schemeClr val="tx1"/>
              </a:solidFill>
            </a:endParaRPr>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solidFill>
                  <a:schemeClr val="tx1"/>
                </a:solidFill>
              </a:rPr>
              <a:t>How does this place work?</a:t>
            </a:r>
          </a:p>
          <a:p>
            <a:pPr marL="457200" lvl="1" indent="0">
              <a:buNone/>
            </a:pPr>
            <a:r>
              <a:rPr lang="en-US" dirty="0" smtClean="0">
                <a:solidFill>
                  <a:schemeClr val="tx1"/>
                </a:solidFill>
              </a:rPr>
              <a:t>Where are my classes?</a:t>
            </a:r>
          </a:p>
          <a:p>
            <a:pPr>
              <a:buFont typeface="Wingdings" panose="05000000000000000000" pitchFamily="2" charset="2"/>
              <a:buChar char="q"/>
            </a:pPr>
            <a:r>
              <a:rPr lang="en-US" dirty="0" smtClean="0">
                <a:solidFill>
                  <a:schemeClr val="tx1"/>
                </a:solidFill>
              </a:rPr>
              <a:t>Will I fit in?</a:t>
            </a:r>
          </a:p>
          <a:p>
            <a:pPr marL="457200" lvl="1" indent="0">
              <a:buNone/>
            </a:pPr>
            <a:r>
              <a:rPr lang="en-US" dirty="0" smtClean="0">
                <a:solidFill>
                  <a:schemeClr val="tx1"/>
                </a:solidFill>
              </a:rPr>
              <a:t>Who will talk to me?</a:t>
            </a:r>
          </a:p>
          <a:p>
            <a:pPr>
              <a:buFont typeface="Wingdings" panose="05000000000000000000" pitchFamily="2" charset="2"/>
              <a:buChar char="q"/>
            </a:pPr>
            <a:r>
              <a:rPr lang="en-US" dirty="0" smtClean="0">
                <a:solidFill>
                  <a:schemeClr val="tx1"/>
                </a:solidFill>
              </a:rPr>
              <a:t>Am I smart enough?</a:t>
            </a:r>
          </a:p>
          <a:p>
            <a:pPr marL="457200" lvl="1" indent="0">
              <a:buNone/>
            </a:pPr>
            <a:r>
              <a:rPr lang="en-US" dirty="0" smtClean="0">
                <a:solidFill>
                  <a:schemeClr val="tx1"/>
                </a:solidFill>
              </a:rPr>
              <a:t>Can I manage the workload?</a:t>
            </a:r>
          </a:p>
          <a:p>
            <a:pPr marL="457200" lvl="1" indent="0">
              <a:buNone/>
            </a:pPr>
            <a:r>
              <a:rPr lang="en-US" dirty="0" smtClean="0">
                <a:solidFill>
                  <a:schemeClr val="tx1"/>
                </a:solidFill>
              </a:rPr>
              <a:t>Will others think I’m smart enough?</a:t>
            </a:r>
            <a:endParaRPr lang="en-US" dirty="0">
              <a:solidFill>
                <a:schemeClr val="tx1"/>
              </a:solidFill>
            </a:endParaRPr>
          </a:p>
        </p:txBody>
      </p:sp>
    </p:spTree>
    <p:extLst>
      <p:ext uri="{BB962C8B-B14F-4D97-AF65-F5344CB8AC3E}">
        <p14:creationId xmlns:p14="http://schemas.microsoft.com/office/powerpoint/2010/main" val="1245560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chemeClr val="tx1"/>
                </a:solidFill>
              </a:rPr>
              <a:t>Transition Needs</a:t>
            </a:r>
            <a:endParaRPr lang="en-US" dirty="0">
              <a:solidFill>
                <a:schemeClr val="tx1"/>
              </a:solidFill>
            </a:endParaRPr>
          </a:p>
        </p:txBody>
      </p:sp>
      <p:sp>
        <p:nvSpPr>
          <p:cNvPr id="7" name="Content Placeholder 6"/>
          <p:cNvSpPr>
            <a:spLocks noGrp="1"/>
          </p:cNvSpPr>
          <p:nvPr>
            <p:ph idx="1"/>
          </p:nvPr>
        </p:nvSpPr>
        <p:spPr/>
        <p:txBody>
          <a:bodyPr/>
          <a:lstStyle/>
          <a:p>
            <a:pPr>
              <a:buFont typeface="Wingdings" panose="05000000000000000000" pitchFamily="2" charset="2"/>
              <a:buChar char="ü"/>
            </a:pPr>
            <a:r>
              <a:rPr lang="en-US" dirty="0" smtClean="0">
                <a:solidFill>
                  <a:schemeClr val="tx1"/>
                </a:solidFill>
              </a:rPr>
              <a:t>The basics</a:t>
            </a:r>
          </a:p>
          <a:p>
            <a:pPr marL="457200" lvl="1" indent="0">
              <a:buNone/>
            </a:pPr>
            <a:r>
              <a:rPr lang="en-US" dirty="0" smtClean="0">
                <a:solidFill>
                  <a:schemeClr val="tx1"/>
                </a:solidFill>
              </a:rPr>
              <a:t>Housing, food, heat, safety</a:t>
            </a:r>
          </a:p>
          <a:p>
            <a:pPr>
              <a:buFont typeface="Wingdings" panose="05000000000000000000" pitchFamily="2" charset="2"/>
              <a:buChar char="ü"/>
            </a:pPr>
            <a:r>
              <a:rPr lang="en-US" dirty="0" smtClean="0">
                <a:solidFill>
                  <a:schemeClr val="tx1"/>
                </a:solidFill>
              </a:rPr>
              <a:t>Sense of belonging</a:t>
            </a:r>
          </a:p>
          <a:p>
            <a:pPr marL="457200" lvl="1" indent="0">
              <a:buNone/>
            </a:pPr>
            <a:r>
              <a:rPr lang="en-US" dirty="0" smtClean="0">
                <a:solidFill>
                  <a:schemeClr val="tx1"/>
                </a:solidFill>
              </a:rPr>
              <a:t>Not feeling alone</a:t>
            </a:r>
          </a:p>
          <a:p>
            <a:pPr>
              <a:buFont typeface="Wingdings" panose="05000000000000000000" pitchFamily="2" charset="2"/>
              <a:buChar char="ü"/>
            </a:pPr>
            <a:r>
              <a:rPr lang="en-US" dirty="0" smtClean="0">
                <a:solidFill>
                  <a:schemeClr val="tx1"/>
                </a:solidFill>
              </a:rPr>
              <a:t>Feeling of mattering</a:t>
            </a:r>
          </a:p>
          <a:p>
            <a:pPr marL="457200" lvl="1" indent="0">
              <a:buNone/>
            </a:pPr>
            <a:r>
              <a:rPr lang="en-US" dirty="0" smtClean="0">
                <a:solidFill>
                  <a:schemeClr val="tx1"/>
                </a:solidFill>
              </a:rPr>
              <a:t>Would be missed</a:t>
            </a:r>
          </a:p>
          <a:p>
            <a:pPr marL="457200" lvl="1" indent="0">
              <a:buNone/>
            </a:pPr>
            <a:r>
              <a:rPr lang="en-US" dirty="0" smtClean="0">
                <a:solidFill>
                  <a:schemeClr val="tx1"/>
                </a:solidFill>
              </a:rPr>
              <a:t>Contributions noticed</a:t>
            </a:r>
          </a:p>
          <a:p>
            <a:pPr marL="457200" lvl="1" indent="0">
              <a:buNone/>
            </a:pPr>
            <a:r>
              <a:rPr lang="en-US" sz="1800" dirty="0" smtClean="0">
                <a:solidFill>
                  <a:schemeClr val="tx1"/>
                </a:solidFill>
              </a:rPr>
              <a:t>Maslow,1943</a:t>
            </a:r>
            <a:endParaRPr lang="en-US" sz="1800" dirty="0">
              <a:solidFill>
                <a:schemeClr val="tx1"/>
              </a:solidFill>
            </a:endParaRPr>
          </a:p>
          <a:p>
            <a:pPr>
              <a:buFont typeface="Wingdings" panose="05000000000000000000" pitchFamily="2" charset="2"/>
              <a:buChar char="ü"/>
            </a:pPr>
            <a:endParaRPr lang="en-US" dirty="0">
              <a:solidFill>
                <a:schemeClr val="tx1"/>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1302" y="3592944"/>
            <a:ext cx="2966265" cy="2887375"/>
          </a:xfrm>
          <a:prstGeom prst="rect">
            <a:avLst/>
          </a:prstGeom>
        </p:spPr>
      </p:pic>
    </p:spTree>
    <p:extLst>
      <p:ext uri="{BB962C8B-B14F-4D97-AF65-F5344CB8AC3E}">
        <p14:creationId xmlns:p14="http://schemas.microsoft.com/office/powerpoint/2010/main" val="3955257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Mattering &amp; Identity</a:t>
            </a:r>
            <a:endParaRPr lang="en-US" dirty="0">
              <a:solidFill>
                <a:schemeClr val="tx1"/>
              </a:solidFill>
            </a:endParaRPr>
          </a:p>
        </p:txBody>
      </p:sp>
      <p:sp>
        <p:nvSpPr>
          <p:cNvPr id="3" name="Content Placeholder 2"/>
          <p:cNvSpPr>
            <a:spLocks noGrp="1"/>
          </p:cNvSpPr>
          <p:nvPr>
            <p:ph sz="half" idx="1"/>
          </p:nvPr>
        </p:nvSpPr>
        <p:spPr/>
        <p:txBody>
          <a:bodyPr/>
          <a:lstStyle/>
          <a:p>
            <a:pPr marL="0" indent="0">
              <a:buNone/>
            </a:pPr>
            <a:r>
              <a:rPr lang="en-US" sz="2600" u="sng" dirty="0">
                <a:solidFill>
                  <a:schemeClr val="tx1"/>
                </a:solidFill>
              </a:rPr>
              <a:t>Marginality and Mattering</a:t>
            </a:r>
          </a:p>
          <a:p>
            <a:pPr marL="0" indent="0">
              <a:buNone/>
            </a:pPr>
            <a:r>
              <a:rPr lang="en-US" dirty="0">
                <a:solidFill>
                  <a:schemeClr val="tx1"/>
                </a:solidFill>
              </a:rPr>
              <a:t>	</a:t>
            </a:r>
            <a:endParaRPr lang="en-US" dirty="0" smtClean="0">
              <a:solidFill>
                <a:schemeClr val="tx1"/>
              </a:solidFill>
            </a:endParaRPr>
          </a:p>
          <a:p>
            <a:pPr marL="0" indent="0">
              <a:buNone/>
            </a:pPr>
            <a:r>
              <a:rPr lang="en-US" sz="2400" dirty="0">
                <a:solidFill>
                  <a:schemeClr val="tx1"/>
                </a:solidFill>
              </a:rPr>
              <a:t>	</a:t>
            </a:r>
            <a:r>
              <a:rPr lang="en-US" sz="2400" dirty="0" smtClean="0">
                <a:solidFill>
                  <a:schemeClr val="tx1"/>
                </a:solidFill>
              </a:rPr>
              <a:t>Attention</a:t>
            </a:r>
            <a:endParaRPr lang="en-US" sz="2400" dirty="0">
              <a:solidFill>
                <a:schemeClr val="tx1"/>
              </a:solidFill>
            </a:endParaRPr>
          </a:p>
          <a:p>
            <a:pPr marL="457200" lvl="1" indent="0">
              <a:buNone/>
            </a:pPr>
            <a:r>
              <a:rPr lang="en-US" dirty="0">
                <a:solidFill>
                  <a:schemeClr val="tx1"/>
                </a:solidFill>
              </a:rPr>
              <a:t>Importance</a:t>
            </a:r>
          </a:p>
          <a:p>
            <a:pPr marL="457200" lvl="1" indent="0">
              <a:buNone/>
            </a:pPr>
            <a:r>
              <a:rPr lang="en-US" dirty="0">
                <a:solidFill>
                  <a:schemeClr val="tx1"/>
                </a:solidFill>
              </a:rPr>
              <a:t>Ego-Extension</a:t>
            </a:r>
          </a:p>
          <a:p>
            <a:pPr marL="457200" lvl="1" indent="0">
              <a:buNone/>
            </a:pPr>
            <a:r>
              <a:rPr lang="en-US" dirty="0">
                <a:solidFill>
                  <a:schemeClr val="tx1"/>
                </a:solidFill>
              </a:rPr>
              <a:t>Dependence</a:t>
            </a:r>
          </a:p>
          <a:p>
            <a:pPr marL="457200" lvl="1" indent="0">
              <a:buNone/>
            </a:pPr>
            <a:r>
              <a:rPr lang="en-US" dirty="0">
                <a:solidFill>
                  <a:schemeClr val="tx1"/>
                </a:solidFill>
              </a:rPr>
              <a:t>Appreciation</a:t>
            </a:r>
          </a:p>
          <a:p>
            <a:pPr marL="457200" lvl="1" indent="0" algn="r">
              <a:buNone/>
            </a:pPr>
            <a:r>
              <a:rPr lang="en-US" sz="1600" dirty="0" smtClean="0">
                <a:solidFill>
                  <a:schemeClr val="tx1"/>
                </a:solidFill>
              </a:rPr>
              <a:t>Schlossberg, </a:t>
            </a:r>
            <a:r>
              <a:rPr lang="en-US" sz="1600" dirty="0">
                <a:solidFill>
                  <a:schemeClr val="tx1"/>
                </a:solidFill>
              </a:rPr>
              <a:t>1989</a:t>
            </a:r>
          </a:p>
          <a:p>
            <a:pPr marL="457200" lvl="1" indent="0" algn="r">
              <a:buNone/>
            </a:pPr>
            <a:endParaRPr lang="en-US" dirty="0">
              <a:solidFill>
                <a:schemeClr val="tx1"/>
              </a:solidFill>
            </a:endParaRPr>
          </a:p>
        </p:txBody>
      </p:sp>
      <p:sp>
        <p:nvSpPr>
          <p:cNvPr id="4" name="Content Placeholder 3"/>
          <p:cNvSpPr>
            <a:spLocks noGrp="1"/>
          </p:cNvSpPr>
          <p:nvPr>
            <p:ph sz="half" idx="2"/>
          </p:nvPr>
        </p:nvSpPr>
        <p:spPr/>
        <p:txBody>
          <a:bodyPr/>
          <a:lstStyle/>
          <a:p>
            <a:pPr marL="0" indent="0">
              <a:buNone/>
            </a:pPr>
            <a:r>
              <a:rPr lang="en-US" sz="2600" u="sng" dirty="0" smtClean="0">
                <a:solidFill>
                  <a:schemeClr val="tx1"/>
                </a:solidFill>
              </a:rPr>
              <a:t>Identity Development</a:t>
            </a:r>
          </a:p>
          <a:p>
            <a:pPr marL="0" indent="0">
              <a:buNone/>
            </a:pPr>
            <a:r>
              <a:rPr lang="en-US" dirty="0">
                <a:solidFill>
                  <a:schemeClr val="tx1"/>
                </a:solidFill>
              </a:rPr>
              <a:t>	</a:t>
            </a:r>
            <a:endParaRPr lang="en-US" dirty="0" smtClean="0">
              <a:solidFill>
                <a:schemeClr val="tx1"/>
              </a:solidFill>
            </a:endParaRPr>
          </a:p>
          <a:p>
            <a:pPr marL="0" indent="0">
              <a:buNone/>
            </a:pPr>
            <a:r>
              <a:rPr lang="en-US" dirty="0">
                <a:solidFill>
                  <a:schemeClr val="tx1"/>
                </a:solidFill>
              </a:rPr>
              <a:t>	</a:t>
            </a:r>
            <a:r>
              <a:rPr lang="en-US" sz="2400" dirty="0" smtClean="0">
                <a:solidFill>
                  <a:schemeClr val="tx1"/>
                </a:solidFill>
              </a:rPr>
              <a:t>Foreclosure</a:t>
            </a:r>
          </a:p>
          <a:p>
            <a:pPr marL="0" indent="0">
              <a:buNone/>
            </a:pPr>
            <a:r>
              <a:rPr lang="en-US" sz="2400" dirty="0">
                <a:solidFill>
                  <a:schemeClr val="tx1"/>
                </a:solidFill>
              </a:rPr>
              <a:t>	</a:t>
            </a:r>
            <a:r>
              <a:rPr lang="en-US" sz="2400" dirty="0" smtClean="0">
                <a:solidFill>
                  <a:schemeClr val="tx1"/>
                </a:solidFill>
              </a:rPr>
              <a:t>Identity Diffusion</a:t>
            </a:r>
          </a:p>
          <a:p>
            <a:pPr marL="0" indent="0">
              <a:buNone/>
            </a:pPr>
            <a:r>
              <a:rPr lang="en-US" sz="2400" dirty="0">
                <a:solidFill>
                  <a:schemeClr val="tx1"/>
                </a:solidFill>
              </a:rPr>
              <a:t>	</a:t>
            </a:r>
            <a:r>
              <a:rPr lang="en-US" sz="2400" dirty="0" smtClean="0">
                <a:solidFill>
                  <a:schemeClr val="tx1"/>
                </a:solidFill>
              </a:rPr>
              <a:t>Moratorium</a:t>
            </a:r>
          </a:p>
          <a:p>
            <a:pPr marL="0" indent="0">
              <a:buNone/>
            </a:pPr>
            <a:r>
              <a:rPr lang="en-US" sz="2400" dirty="0">
                <a:solidFill>
                  <a:schemeClr val="tx1"/>
                </a:solidFill>
              </a:rPr>
              <a:t>	</a:t>
            </a:r>
            <a:r>
              <a:rPr lang="en-US" sz="2400" dirty="0" smtClean="0">
                <a:solidFill>
                  <a:schemeClr val="tx1"/>
                </a:solidFill>
              </a:rPr>
              <a:t>Identity Achievement</a:t>
            </a:r>
          </a:p>
          <a:p>
            <a:pPr marL="0" indent="0" algn="r">
              <a:buNone/>
            </a:pPr>
            <a:r>
              <a:rPr lang="en-US" sz="1600" dirty="0" smtClean="0">
                <a:solidFill>
                  <a:schemeClr val="tx1"/>
                </a:solidFill>
              </a:rPr>
              <a:t>Marcia, 1980</a:t>
            </a:r>
            <a:endParaRPr lang="en-US" sz="1600" dirty="0">
              <a:solidFill>
                <a:schemeClr val="tx1"/>
              </a:solidFill>
            </a:endParaRPr>
          </a:p>
        </p:txBody>
      </p:sp>
    </p:spTree>
    <p:extLst>
      <p:ext uri="{BB962C8B-B14F-4D97-AF65-F5344CB8AC3E}">
        <p14:creationId xmlns:p14="http://schemas.microsoft.com/office/powerpoint/2010/main" val="2073299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What role can faculty play in student success?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71885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Engagement, Mattering, Validation at NDSU</a:t>
            </a:r>
          </a:p>
        </p:txBody>
      </p:sp>
      <p:sp>
        <p:nvSpPr>
          <p:cNvPr id="3" name="Content Placeholder 2"/>
          <p:cNvSpPr>
            <a:spLocks noGrp="1"/>
          </p:cNvSpPr>
          <p:nvPr>
            <p:ph idx="1"/>
          </p:nvPr>
        </p:nvSpPr>
        <p:spPr>
          <a:xfrm>
            <a:off x="342901" y="1600200"/>
            <a:ext cx="8554914" cy="4525963"/>
          </a:xfrm>
        </p:spPr>
        <p:txBody>
          <a:bodyPr/>
          <a:lstStyle/>
          <a:p>
            <a:pPr marL="0" indent="0">
              <a:buNone/>
            </a:pPr>
            <a:r>
              <a:rPr lang="en-US" sz="2800" dirty="0">
                <a:solidFill>
                  <a:schemeClr val="tx1"/>
                </a:solidFill>
              </a:rPr>
              <a:t>NDSU Students…</a:t>
            </a:r>
          </a:p>
          <a:p>
            <a:r>
              <a:rPr lang="en-US" sz="2800" dirty="0">
                <a:solidFill>
                  <a:schemeClr val="tx1"/>
                </a:solidFill>
              </a:rPr>
              <a:t>Want meaningful personal interaction during advising</a:t>
            </a:r>
          </a:p>
          <a:p>
            <a:endParaRPr lang="en-US" sz="2800" dirty="0">
              <a:solidFill>
                <a:schemeClr val="tx1"/>
              </a:solidFill>
            </a:endParaRPr>
          </a:p>
          <a:p>
            <a:r>
              <a:rPr lang="en-US" sz="2800" dirty="0">
                <a:solidFill>
                  <a:schemeClr val="tx1"/>
                </a:solidFill>
              </a:rPr>
              <a:t>Want to feel engaged in the classroom and with faculty</a:t>
            </a:r>
          </a:p>
          <a:p>
            <a:endParaRPr lang="en-US" sz="2800" dirty="0">
              <a:solidFill>
                <a:schemeClr val="tx1"/>
              </a:solidFill>
            </a:endParaRPr>
          </a:p>
          <a:p>
            <a:r>
              <a:rPr lang="en-US" sz="2800" dirty="0">
                <a:solidFill>
                  <a:schemeClr val="tx1"/>
                </a:solidFill>
              </a:rPr>
              <a:t>Don’t want to feel like a number</a:t>
            </a:r>
          </a:p>
          <a:p>
            <a:endParaRPr lang="en-US" sz="28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447823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Engagement, Mattering, Validation In Practice</a:t>
            </a:r>
          </a:p>
        </p:txBody>
      </p:sp>
      <p:sp>
        <p:nvSpPr>
          <p:cNvPr id="3" name="Content Placeholder 2"/>
          <p:cNvSpPr>
            <a:spLocks noGrp="1"/>
          </p:cNvSpPr>
          <p:nvPr>
            <p:ph idx="1"/>
          </p:nvPr>
        </p:nvSpPr>
        <p:spPr>
          <a:xfrm>
            <a:off x="342901" y="1600200"/>
            <a:ext cx="8554914" cy="4525963"/>
          </a:xfrm>
        </p:spPr>
        <p:txBody>
          <a:bodyPr/>
          <a:lstStyle/>
          <a:p>
            <a:pPr marL="0" indent="0">
              <a:buNone/>
            </a:pPr>
            <a:r>
              <a:rPr lang="en-US" sz="2400" dirty="0" smtClean="0">
                <a:solidFill>
                  <a:schemeClr val="tx1"/>
                </a:solidFill>
              </a:rPr>
              <a:t>Learn student names.</a:t>
            </a:r>
            <a:endParaRPr lang="en-US" sz="2400" dirty="0">
              <a:solidFill>
                <a:schemeClr val="tx1"/>
              </a:solidFill>
            </a:endParaRPr>
          </a:p>
          <a:p>
            <a:pPr marL="0" indent="0">
              <a:buNone/>
            </a:pPr>
            <a:r>
              <a:rPr lang="en-US" sz="2400" dirty="0">
                <a:solidFill>
                  <a:schemeClr val="tx1"/>
                </a:solidFill>
              </a:rPr>
              <a:t>Set high </a:t>
            </a:r>
            <a:r>
              <a:rPr lang="en-US" sz="2400" dirty="0" smtClean="0">
                <a:solidFill>
                  <a:schemeClr val="tx1"/>
                </a:solidFill>
              </a:rPr>
              <a:t>expectations and be explicit.</a:t>
            </a:r>
          </a:p>
          <a:p>
            <a:pPr marL="0" indent="0">
              <a:buNone/>
            </a:pPr>
            <a:r>
              <a:rPr lang="en-US" sz="2400" dirty="0" smtClean="0">
                <a:solidFill>
                  <a:schemeClr val="tx1"/>
                </a:solidFill>
              </a:rPr>
              <a:t>Approach failures from a mindset of “not yet”.</a:t>
            </a:r>
            <a:endParaRPr lang="en-US" sz="2400" dirty="0">
              <a:solidFill>
                <a:schemeClr val="tx1"/>
              </a:solidFill>
            </a:endParaRPr>
          </a:p>
          <a:p>
            <a:pPr marL="0" indent="0">
              <a:buNone/>
            </a:pPr>
            <a:r>
              <a:rPr lang="en-US" sz="2400" dirty="0">
                <a:solidFill>
                  <a:schemeClr val="tx1"/>
                </a:solidFill>
              </a:rPr>
              <a:t>Reflect diverse student backgrounds in </a:t>
            </a:r>
            <a:r>
              <a:rPr lang="en-US" sz="2400" dirty="0" smtClean="0">
                <a:solidFill>
                  <a:schemeClr val="tx1"/>
                </a:solidFill>
              </a:rPr>
              <a:t>content.</a:t>
            </a:r>
          </a:p>
          <a:p>
            <a:pPr marL="0" indent="0">
              <a:buNone/>
            </a:pPr>
            <a:r>
              <a:rPr lang="en-US" sz="2400" dirty="0" smtClean="0">
                <a:solidFill>
                  <a:schemeClr val="tx1"/>
                </a:solidFill>
              </a:rPr>
              <a:t>Show concern for struggle, celebrate success.</a:t>
            </a:r>
            <a:endParaRPr lang="en-US" sz="2400" dirty="0">
              <a:solidFill>
                <a:schemeClr val="tx1"/>
              </a:solidFill>
            </a:endParaRPr>
          </a:p>
          <a:p>
            <a:pPr marL="0" indent="0">
              <a:buNone/>
            </a:pPr>
            <a:r>
              <a:rPr lang="en-US" sz="2400" dirty="0">
                <a:solidFill>
                  <a:schemeClr val="tx1"/>
                </a:solidFill>
              </a:rPr>
              <a:t>Provide opportunities for peer interaction and </a:t>
            </a:r>
            <a:r>
              <a:rPr lang="en-US" sz="2400" dirty="0" smtClean="0">
                <a:solidFill>
                  <a:schemeClr val="tx1"/>
                </a:solidFill>
              </a:rPr>
              <a:t>reinforcement.</a:t>
            </a:r>
            <a:endParaRPr lang="en-US" sz="2400" dirty="0">
              <a:solidFill>
                <a:schemeClr val="tx1"/>
              </a:solidFill>
            </a:endParaRPr>
          </a:p>
          <a:p>
            <a:pPr marL="0" indent="0">
              <a:buNone/>
            </a:pPr>
            <a:r>
              <a:rPr lang="en-US" sz="2400" dirty="0" smtClean="0">
                <a:solidFill>
                  <a:schemeClr val="tx1"/>
                </a:solidFill>
              </a:rPr>
              <a:t>Recognize students elsewhere on campus.</a:t>
            </a:r>
            <a:endParaRPr lang="en-US" sz="2400" dirty="0">
              <a:solidFill>
                <a:schemeClr val="tx1"/>
              </a:solidFill>
            </a:endParaRPr>
          </a:p>
          <a:p>
            <a:pPr marL="0" indent="0">
              <a:buNone/>
            </a:pPr>
            <a:r>
              <a:rPr lang="en-US" sz="2400" dirty="0" smtClean="0">
                <a:solidFill>
                  <a:schemeClr val="tx1"/>
                </a:solidFill>
              </a:rPr>
              <a:t>Encourage involvement in your area.</a:t>
            </a:r>
          </a:p>
          <a:p>
            <a:pPr marL="0" indent="0">
              <a:buNone/>
            </a:pPr>
            <a:r>
              <a:rPr lang="en-US" sz="2400" dirty="0" smtClean="0">
                <a:solidFill>
                  <a:schemeClr val="tx1"/>
                </a:solidFill>
              </a:rPr>
              <a:t>Refer for other services.</a:t>
            </a:r>
            <a:endParaRPr lang="en-US" sz="2400" dirty="0">
              <a:solidFill>
                <a:schemeClr val="tx1"/>
              </a:solidFill>
            </a:endParaRPr>
          </a:p>
          <a:p>
            <a:pPr marL="0" indent="0">
              <a:buNone/>
            </a:pPr>
            <a:r>
              <a:rPr lang="en-US" sz="2400" dirty="0">
                <a:solidFill>
                  <a:schemeClr val="tx1"/>
                </a:solidFill>
              </a:rPr>
              <a:t>Believe in </a:t>
            </a:r>
            <a:r>
              <a:rPr lang="en-US" sz="2400" dirty="0" smtClean="0">
                <a:solidFill>
                  <a:schemeClr val="tx1"/>
                </a:solidFill>
              </a:rPr>
              <a:t>student ability.</a:t>
            </a:r>
            <a:endParaRPr lang="en-US" sz="2400" dirty="0">
              <a:solidFill>
                <a:schemeClr val="tx1"/>
              </a:solidFill>
            </a:endParaRPr>
          </a:p>
          <a:p>
            <a:pPr marL="0" indent="0">
              <a:buNone/>
            </a:pPr>
            <a:endParaRPr lang="en-US" sz="2800" dirty="0">
              <a:solidFill>
                <a:schemeClr val="tx1"/>
              </a:solidFill>
            </a:endParaRPr>
          </a:p>
        </p:txBody>
      </p:sp>
    </p:spTree>
    <p:extLst>
      <p:ext uri="{BB962C8B-B14F-4D97-AF65-F5344CB8AC3E}">
        <p14:creationId xmlns:p14="http://schemas.microsoft.com/office/powerpoint/2010/main" val="2522077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NDSU Resources for Success</a:t>
            </a:r>
          </a:p>
        </p:txBody>
      </p:sp>
      <p:sp>
        <p:nvSpPr>
          <p:cNvPr id="3" name="Subtitle 2"/>
          <p:cNvSpPr>
            <a:spLocks noGrp="1"/>
          </p:cNvSpPr>
          <p:nvPr>
            <p:ph type="subTitle" idx="1"/>
          </p:nvPr>
        </p:nvSpPr>
        <p:spPr/>
        <p:txBody>
          <a:bodyPr/>
          <a:lstStyle/>
          <a:p>
            <a:endParaRPr lang="en-US" dirty="0">
              <a:solidFill>
                <a:schemeClr val="tx1"/>
              </a:solidFill>
            </a:endParaRPr>
          </a:p>
        </p:txBody>
      </p:sp>
    </p:spTree>
    <p:extLst>
      <p:ext uri="{BB962C8B-B14F-4D97-AF65-F5344CB8AC3E}">
        <p14:creationId xmlns:p14="http://schemas.microsoft.com/office/powerpoint/2010/main" val="2612203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Resources for Students</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solidFill>
                  <a:schemeClr val="tx1"/>
                </a:solidFill>
              </a:rPr>
              <a:t>Student Success Programs</a:t>
            </a:r>
          </a:p>
          <a:p>
            <a:pPr lvl="1">
              <a:buFont typeface="Wingdings" panose="05000000000000000000" pitchFamily="2" charset="2"/>
              <a:buChar char="§"/>
            </a:pPr>
            <a:r>
              <a:rPr lang="en-US" dirty="0">
                <a:solidFill>
                  <a:schemeClr val="tx1"/>
                </a:solidFill>
              </a:rPr>
              <a:t>ACE Tutoring</a:t>
            </a:r>
          </a:p>
          <a:p>
            <a:pPr lvl="1">
              <a:buFont typeface="Wingdings" panose="05000000000000000000" pitchFamily="2" charset="2"/>
              <a:buChar char="§"/>
            </a:pPr>
            <a:r>
              <a:rPr lang="en-US" dirty="0">
                <a:solidFill>
                  <a:schemeClr val="tx1"/>
                </a:solidFill>
              </a:rPr>
              <a:t>TRIO Student Support Services (SSS)</a:t>
            </a:r>
          </a:p>
          <a:p>
            <a:pPr lvl="1">
              <a:buFont typeface="Wingdings" panose="05000000000000000000" pitchFamily="2" charset="2"/>
              <a:buChar char="§"/>
            </a:pPr>
            <a:r>
              <a:rPr lang="en-US" dirty="0">
                <a:solidFill>
                  <a:schemeClr val="tx1"/>
                </a:solidFill>
              </a:rPr>
              <a:t>TRIO McNair Scholars Program</a:t>
            </a:r>
          </a:p>
          <a:p>
            <a:pPr>
              <a:buFont typeface="Wingdings" panose="05000000000000000000" pitchFamily="2" charset="2"/>
              <a:buChar char="§"/>
            </a:pPr>
            <a:r>
              <a:rPr lang="en-US" dirty="0">
                <a:solidFill>
                  <a:schemeClr val="tx1"/>
                </a:solidFill>
              </a:rPr>
              <a:t>Center for Writers</a:t>
            </a:r>
          </a:p>
          <a:p>
            <a:pPr>
              <a:buFont typeface="Wingdings" panose="05000000000000000000" pitchFamily="2" charset="2"/>
              <a:buChar char="§"/>
            </a:pPr>
            <a:r>
              <a:rPr lang="en-US" dirty="0">
                <a:solidFill>
                  <a:schemeClr val="tx1"/>
                </a:solidFill>
              </a:rPr>
              <a:t>Technology Learning and Media Center</a:t>
            </a:r>
          </a:p>
          <a:p>
            <a:pPr>
              <a:buFont typeface="Wingdings" panose="05000000000000000000" pitchFamily="2" charset="2"/>
              <a:buChar char="§"/>
            </a:pPr>
            <a:r>
              <a:rPr lang="en-US" dirty="0">
                <a:solidFill>
                  <a:schemeClr val="tx1"/>
                </a:solidFill>
              </a:rPr>
              <a:t>Disability Services</a:t>
            </a:r>
          </a:p>
          <a:p>
            <a:pPr>
              <a:buFont typeface="Wingdings" panose="05000000000000000000" pitchFamily="2" charset="2"/>
              <a:buChar char="§"/>
            </a:pPr>
            <a:r>
              <a:rPr lang="en-US" dirty="0">
                <a:solidFill>
                  <a:schemeClr val="tx1"/>
                </a:solidFill>
              </a:rPr>
              <a:t>Counseling Center</a:t>
            </a:r>
          </a:p>
        </p:txBody>
      </p:sp>
    </p:spTree>
    <p:extLst>
      <p:ext uri="{BB962C8B-B14F-4D97-AF65-F5344CB8AC3E}">
        <p14:creationId xmlns:p14="http://schemas.microsoft.com/office/powerpoint/2010/main" val="3164132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Profile of New Students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91087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Additional Resources for Students and Faculty </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solidFill>
                  <a:schemeClr val="tx1"/>
                </a:solidFill>
              </a:rPr>
              <a:t>NDSU One Stop</a:t>
            </a:r>
          </a:p>
          <a:p>
            <a:pPr>
              <a:buFont typeface="Wingdings" panose="05000000000000000000" pitchFamily="2" charset="2"/>
              <a:buChar char="§"/>
            </a:pPr>
            <a:r>
              <a:rPr lang="en-US" dirty="0">
                <a:solidFill>
                  <a:schemeClr val="tx1"/>
                </a:solidFill>
              </a:rPr>
              <a:t>Registration and Records Liaisons</a:t>
            </a:r>
          </a:p>
          <a:p>
            <a:pPr>
              <a:buFont typeface="Wingdings" panose="05000000000000000000" pitchFamily="2" charset="2"/>
              <a:buChar char="§"/>
            </a:pPr>
            <a:r>
              <a:rPr lang="en-US" dirty="0">
                <a:solidFill>
                  <a:schemeClr val="tx1"/>
                </a:solidFill>
              </a:rPr>
              <a:t>Advising Resource Center</a:t>
            </a:r>
          </a:p>
          <a:p>
            <a:pPr>
              <a:buFont typeface="Wingdings" panose="05000000000000000000" pitchFamily="2" charset="2"/>
              <a:buChar char="§"/>
            </a:pPr>
            <a:r>
              <a:rPr lang="en-US" dirty="0">
                <a:solidFill>
                  <a:schemeClr val="tx1"/>
                </a:solidFill>
              </a:rPr>
              <a:t>Student Activities Office</a:t>
            </a:r>
          </a:p>
          <a:p>
            <a:pPr>
              <a:buFont typeface="Wingdings" panose="05000000000000000000" pitchFamily="2" charset="2"/>
              <a:buChar char="§"/>
            </a:pPr>
            <a:r>
              <a:rPr lang="en-US" dirty="0">
                <a:solidFill>
                  <a:schemeClr val="tx1"/>
                </a:solidFill>
              </a:rPr>
              <a:t>Career Center</a:t>
            </a:r>
          </a:p>
          <a:p>
            <a:pPr lvl="1">
              <a:buFont typeface="Wingdings" panose="05000000000000000000" pitchFamily="2" charset="2"/>
              <a:buChar char="§"/>
            </a:pPr>
            <a:r>
              <a:rPr lang="en-US" dirty="0">
                <a:solidFill>
                  <a:schemeClr val="tx1"/>
                </a:solidFill>
              </a:rPr>
              <a:t>On-campus employment website</a:t>
            </a:r>
          </a:p>
          <a:p>
            <a:pPr lvl="1">
              <a:buFont typeface="Wingdings" panose="05000000000000000000" pitchFamily="2" charset="2"/>
              <a:buChar char="§"/>
            </a:pPr>
            <a:r>
              <a:rPr lang="en-US" dirty="0">
                <a:solidFill>
                  <a:schemeClr val="tx1"/>
                </a:solidFill>
              </a:rPr>
              <a:t>Career preparation</a:t>
            </a:r>
          </a:p>
          <a:p>
            <a:pPr>
              <a:buFont typeface="Wingdings" panose="05000000000000000000" pitchFamily="2" charset="2"/>
              <a:buChar char="§"/>
            </a:pPr>
            <a:r>
              <a:rPr lang="en-US" dirty="0">
                <a:solidFill>
                  <a:schemeClr val="tx1"/>
                </a:solidFill>
              </a:rPr>
              <a:t>Student Financial Services</a:t>
            </a:r>
          </a:p>
          <a:p>
            <a:pPr>
              <a:buFont typeface="Wingdings" panose="05000000000000000000" pitchFamily="2" charset="2"/>
              <a:buChar char="§"/>
            </a:pPr>
            <a:endParaRPr lang="en-US" dirty="0">
              <a:solidFill>
                <a:schemeClr val="tx1"/>
              </a:solidFill>
            </a:endParaRPr>
          </a:p>
          <a:p>
            <a:pPr>
              <a:buFont typeface="Wingdings" panose="05000000000000000000" pitchFamily="2" charset="2"/>
              <a:buChar char="§"/>
            </a:pPr>
            <a:endParaRPr lang="en-US" dirty="0">
              <a:solidFill>
                <a:schemeClr val="tx1"/>
              </a:solidFill>
            </a:endParaRPr>
          </a:p>
        </p:txBody>
      </p:sp>
    </p:spTree>
    <p:extLst>
      <p:ext uri="{BB962C8B-B14F-4D97-AF65-F5344CB8AC3E}">
        <p14:creationId xmlns:p14="http://schemas.microsoft.com/office/powerpoint/2010/main" val="3094695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Campus Wide Initiatives</a:t>
            </a:r>
          </a:p>
        </p:txBody>
      </p:sp>
      <p:sp>
        <p:nvSpPr>
          <p:cNvPr id="3" name="Content Placeholder 2"/>
          <p:cNvSpPr>
            <a:spLocks noGrp="1"/>
          </p:cNvSpPr>
          <p:nvPr>
            <p:ph idx="1"/>
          </p:nvPr>
        </p:nvSpPr>
        <p:spPr>
          <a:xfrm>
            <a:off x="653143" y="1417638"/>
            <a:ext cx="8229600" cy="4525963"/>
          </a:xfrm>
        </p:spPr>
        <p:txBody>
          <a:bodyPr/>
          <a:lstStyle/>
          <a:p>
            <a:r>
              <a:rPr lang="en-US" dirty="0">
                <a:solidFill>
                  <a:schemeClr val="tx1"/>
                </a:solidFill>
              </a:rPr>
              <a:t>STEPS to Success</a:t>
            </a:r>
          </a:p>
          <a:p>
            <a:pPr lvl="1"/>
            <a:r>
              <a:rPr lang="en-US" sz="2000" dirty="0">
                <a:solidFill>
                  <a:schemeClr val="tx1"/>
                </a:solidFill>
              </a:rPr>
              <a:t>Posters, </a:t>
            </a:r>
            <a:r>
              <a:rPr lang="en-US" sz="2000" dirty="0" smtClean="0">
                <a:solidFill>
                  <a:schemeClr val="tx1"/>
                </a:solidFill>
              </a:rPr>
              <a:t>hand </a:t>
            </a:r>
            <a:r>
              <a:rPr lang="en-US" sz="2000" dirty="0">
                <a:solidFill>
                  <a:schemeClr val="tx1"/>
                </a:solidFill>
              </a:rPr>
              <a:t>o</a:t>
            </a:r>
            <a:r>
              <a:rPr lang="en-US" sz="2000" dirty="0" smtClean="0">
                <a:solidFill>
                  <a:schemeClr val="tx1"/>
                </a:solidFill>
              </a:rPr>
              <a:t>uts </a:t>
            </a:r>
            <a:r>
              <a:rPr lang="en-US" sz="2000" dirty="0">
                <a:solidFill>
                  <a:schemeClr val="tx1"/>
                </a:solidFill>
              </a:rPr>
              <a:t>and </a:t>
            </a:r>
            <a:r>
              <a:rPr lang="en-US" sz="2000" dirty="0" smtClean="0">
                <a:solidFill>
                  <a:schemeClr val="tx1"/>
                </a:solidFill>
              </a:rPr>
              <a:t>digital </a:t>
            </a:r>
            <a:r>
              <a:rPr lang="en-US" sz="2000" dirty="0">
                <a:solidFill>
                  <a:schemeClr val="tx1"/>
                </a:solidFill>
              </a:rPr>
              <a:t>d</a:t>
            </a:r>
            <a:r>
              <a:rPr lang="en-US" sz="2000" dirty="0" smtClean="0">
                <a:solidFill>
                  <a:schemeClr val="tx1"/>
                </a:solidFill>
              </a:rPr>
              <a:t>isplays </a:t>
            </a:r>
            <a:r>
              <a:rPr lang="en-US" sz="2000" dirty="0">
                <a:solidFill>
                  <a:schemeClr val="tx1"/>
                </a:solidFill>
              </a:rPr>
              <a:t>available for faculty</a:t>
            </a:r>
          </a:p>
          <a:p>
            <a:endParaRPr lang="en-US" sz="2400" dirty="0">
              <a:solidFill>
                <a:schemeClr val="tx1"/>
              </a:solidFill>
            </a:endParaRPr>
          </a:p>
          <a:p>
            <a:r>
              <a:rPr lang="en-US" dirty="0">
                <a:solidFill>
                  <a:schemeClr val="tx1"/>
                </a:solidFill>
              </a:rPr>
              <a:t>Mindset Project</a:t>
            </a:r>
          </a:p>
          <a:p>
            <a:pPr marL="457200" lvl="1" indent="0">
              <a:buNone/>
            </a:pPr>
            <a:endParaRPr lang="en-US" sz="2400" dirty="0">
              <a:solidFill>
                <a:schemeClr val="tx1"/>
              </a:solidFill>
            </a:endParaRPr>
          </a:p>
          <a:p>
            <a:r>
              <a:rPr lang="en-US" dirty="0">
                <a:solidFill>
                  <a:schemeClr val="tx1"/>
                </a:solidFill>
              </a:rPr>
              <a:t>Welcome Week Enhancements</a:t>
            </a:r>
          </a:p>
          <a:p>
            <a:endParaRPr lang="en-US" dirty="0">
              <a:solidFill>
                <a:schemeClr val="tx1"/>
              </a:solidFill>
            </a:endParaRPr>
          </a:p>
          <a:p>
            <a:r>
              <a:rPr lang="en-US" dirty="0">
                <a:solidFill>
                  <a:schemeClr val="tx1"/>
                </a:solidFill>
              </a:rPr>
              <a:t>Gateways-ND</a:t>
            </a:r>
          </a:p>
          <a:p>
            <a:pPr lvl="1"/>
            <a:r>
              <a:rPr lang="en-US" sz="2000" dirty="0">
                <a:solidFill>
                  <a:schemeClr val="tx1"/>
                </a:solidFill>
              </a:rPr>
              <a:t>Learner-focused STEM Instructional Cohorts</a:t>
            </a:r>
            <a:endParaRPr lang="en-US" sz="2000" dirty="0">
              <a:solidFill>
                <a:srgbClr val="FF0000"/>
              </a:solidFill>
            </a:endParaRPr>
          </a:p>
          <a:p>
            <a:pPr marL="0" indent="0">
              <a:buNone/>
            </a:pPr>
            <a:endParaRPr lang="en-US" sz="2400" dirty="0">
              <a:solidFill>
                <a:schemeClr val="tx1"/>
              </a:solidFill>
            </a:endParaRPr>
          </a:p>
          <a:p>
            <a:pPr marL="0" indent="0">
              <a:buNone/>
            </a:pPr>
            <a:endParaRPr lang="en-US" sz="2400" dirty="0">
              <a:solidFill>
                <a:schemeClr val="tx1"/>
              </a:solidFill>
            </a:endParaRPr>
          </a:p>
        </p:txBody>
      </p:sp>
    </p:spTree>
    <p:extLst>
      <p:ext uri="{BB962C8B-B14F-4D97-AF65-F5344CB8AC3E}">
        <p14:creationId xmlns:p14="http://schemas.microsoft.com/office/powerpoint/2010/main" val="3939058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References</a:t>
            </a:r>
          </a:p>
        </p:txBody>
      </p:sp>
      <p:sp>
        <p:nvSpPr>
          <p:cNvPr id="3" name="Content Placeholder 2"/>
          <p:cNvSpPr>
            <a:spLocks noGrp="1"/>
          </p:cNvSpPr>
          <p:nvPr>
            <p:ph idx="1"/>
          </p:nvPr>
        </p:nvSpPr>
        <p:spPr>
          <a:xfrm>
            <a:off x="457200" y="1293962"/>
            <a:ext cx="8229600" cy="4832201"/>
          </a:xfrm>
        </p:spPr>
        <p:txBody>
          <a:bodyPr/>
          <a:lstStyle/>
          <a:p>
            <a:pPr marL="0" indent="0">
              <a:buNone/>
            </a:pPr>
            <a:r>
              <a:rPr lang="en-US" sz="1100" dirty="0">
                <a:solidFill>
                  <a:schemeClr val="tx1"/>
                </a:solidFill>
              </a:rPr>
              <a:t>•</a:t>
            </a:r>
            <a:r>
              <a:rPr lang="en-US" sz="1100" dirty="0" err="1">
                <a:solidFill>
                  <a:schemeClr val="tx1"/>
                </a:solidFill>
              </a:rPr>
              <a:t>Astin</a:t>
            </a:r>
            <a:r>
              <a:rPr lang="en-US" sz="1100" dirty="0">
                <a:solidFill>
                  <a:schemeClr val="tx1"/>
                </a:solidFill>
              </a:rPr>
              <a:t>, A.W. (1993). What matters most in college:  Four critical years revisited.  San Francisco, CA:  </a:t>
            </a:r>
            <a:r>
              <a:rPr lang="en-US" sz="1100" dirty="0" err="1">
                <a:solidFill>
                  <a:schemeClr val="tx1"/>
                </a:solidFill>
              </a:rPr>
              <a:t>Jossey</a:t>
            </a:r>
            <a:r>
              <a:rPr lang="en-US" sz="1100" dirty="0">
                <a:solidFill>
                  <a:schemeClr val="tx1"/>
                </a:solidFill>
              </a:rPr>
              <a:t>-Bass.</a:t>
            </a:r>
          </a:p>
          <a:p>
            <a:pPr marL="0" indent="0">
              <a:buNone/>
            </a:pPr>
            <a:r>
              <a:rPr lang="en-US" sz="1100" dirty="0">
                <a:solidFill>
                  <a:schemeClr val="tx1"/>
                </a:solidFill>
              </a:rPr>
              <a:t>•Berger, J. B. (2000). Optimizing capital, social reproduction, and undergraduate persistence: A sociological perspective.  In J. M. Braxton (Ed.), Reworking the student departure puzzle (pp. 95-126). Nashville, TN: Vanderbilt University Press</a:t>
            </a:r>
          </a:p>
          <a:p>
            <a:pPr marL="0" indent="0">
              <a:buNone/>
            </a:pPr>
            <a:r>
              <a:rPr lang="en-US" sz="1100" dirty="0">
                <a:solidFill>
                  <a:schemeClr val="tx1"/>
                </a:solidFill>
              </a:rPr>
              <a:t>•</a:t>
            </a:r>
            <a:r>
              <a:rPr lang="en-US" sz="1100" dirty="0" err="1">
                <a:solidFill>
                  <a:schemeClr val="tx1"/>
                </a:solidFill>
              </a:rPr>
              <a:t>Dweck</a:t>
            </a:r>
            <a:r>
              <a:rPr lang="en-US" sz="1100" dirty="0">
                <a:solidFill>
                  <a:schemeClr val="tx1"/>
                </a:solidFill>
              </a:rPr>
              <a:t>, C.S. (2006). Mindset: The new psychology of success. Random House: New York.</a:t>
            </a:r>
          </a:p>
          <a:p>
            <a:pPr marL="0" indent="0">
              <a:buNone/>
            </a:pPr>
            <a:r>
              <a:rPr lang="en-US" sz="1100" dirty="0">
                <a:solidFill>
                  <a:schemeClr val="tx1"/>
                </a:solidFill>
              </a:rPr>
              <a:t>•</a:t>
            </a:r>
            <a:r>
              <a:rPr lang="en-US" sz="1100" dirty="0" err="1">
                <a:solidFill>
                  <a:schemeClr val="tx1"/>
                </a:solidFill>
              </a:rPr>
              <a:t>Kuh</a:t>
            </a:r>
            <a:r>
              <a:rPr lang="en-US" sz="1100" dirty="0">
                <a:solidFill>
                  <a:schemeClr val="tx1"/>
                </a:solidFill>
              </a:rPr>
              <a:t>, G. D. (2009). What student affairs professionals need to know about student engagement. Journal of College Student Development. 50(6), pp. 683-706.</a:t>
            </a:r>
          </a:p>
          <a:p>
            <a:pPr marL="0" indent="0">
              <a:buNone/>
            </a:pPr>
            <a:r>
              <a:rPr lang="en-US" sz="1100" dirty="0">
                <a:solidFill>
                  <a:schemeClr val="tx1"/>
                </a:solidFill>
              </a:rPr>
              <a:t>•</a:t>
            </a:r>
            <a:r>
              <a:rPr lang="en-US" sz="1100" dirty="0" err="1">
                <a:solidFill>
                  <a:schemeClr val="tx1"/>
                </a:solidFill>
              </a:rPr>
              <a:t>Kuh</a:t>
            </a:r>
            <a:r>
              <a:rPr lang="en-US" sz="1100" dirty="0">
                <a:solidFill>
                  <a:schemeClr val="tx1"/>
                </a:solidFill>
              </a:rPr>
              <a:t>, G. D., Schuh, J. H., Whitt, E. J., et al (1991). Involving Colleges:  Successful approaches to fostering student learning and development outside the classroom. </a:t>
            </a:r>
            <a:r>
              <a:rPr lang="en-US" sz="1100" dirty="0" err="1">
                <a:solidFill>
                  <a:schemeClr val="tx1"/>
                </a:solidFill>
              </a:rPr>
              <a:t>SanFrancisco</a:t>
            </a:r>
            <a:r>
              <a:rPr lang="en-US" sz="1100" dirty="0">
                <a:solidFill>
                  <a:schemeClr val="tx1"/>
                </a:solidFill>
              </a:rPr>
              <a:t>, CA:  </a:t>
            </a:r>
            <a:r>
              <a:rPr lang="en-US" sz="1100" dirty="0" err="1">
                <a:solidFill>
                  <a:schemeClr val="tx1"/>
                </a:solidFill>
              </a:rPr>
              <a:t>Jossey</a:t>
            </a:r>
            <a:r>
              <a:rPr lang="en-US" sz="1100" dirty="0">
                <a:solidFill>
                  <a:schemeClr val="tx1"/>
                </a:solidFill>
              </a:rPr>
              <a:t>-Bass </a:t>
            </a:r>
            <a:r>
              <a:rPr lang="en-US" sz="1100" dirty="0" smtClean="0">
                <a:solidFill>
                  <a:schemeClr val="tx1"/>
                </a:solidFill>
              </a:rPr>
              <a:t>Publishers</a:t>
            </a:r>
          </a:p>
          <a:p>
            <a:pPr marL="0" indent="0">
              <a:buNone/>
            </a:pPr>
            <a:r>
              <a:rPr lang="en-US" sz="1100" dirty="0">
                <a:solidFill>
                  <a:schemeClr val="tx1"/>
                </a:solidFill>
              </a:rPr>
              <a:t>•Marcia, J. E. (1980). Identity in adolescence. Handbook of adolescent psychology, 9(11), 159-187.</a:t>
            </a:r>
            <a:endParaRPr lang="en-US" sz="1100" dirty="0" smtClean="0">
              <a:solidFill>
                <a:schemeClr val="tx1"/>
              </a:solidFill>
            </a:endParaRPr>
          </a:p>
          <a:p>
            <a:pPr marL="0" indent="0">
              <a:buNone/>
            </a:pPr>
            <a:r>
              <a:rPr lang="en-US" sz="1100" dirty="0" smtClean="0">
                <a:solidFill>
                  <a:prstClr val="black"/>
                </a:solidFill>
              </a:rPr>
              <a:t>•Maslow, A. H. </a:t>
            </a:r>
            <a:r>
              <a:rPr lang="en-US" sz="1100" dirty="0">
                <a:solidFill>
                  <a:prstClr val="black"/>
                </a:solidFill>
              </a:rPr>
              <a:t>(1943). A theory of human motivation. Psychological Review, 50(4), 370-96.</a:t>
            </a:r>
            <a:endParaRPr lang="en-US" sz="1100" dirty="0">
              <a:solidFill>
                <a:schemeClr val="tx1"/>
              </a:solidFill>
            </a:endParaRPr>
          </a:p>
          <a:p>
            <a:pPr marL="0" indent="0">
              <a:buNone/>
            </a:pPr>
            <a:r>
              <a:rPr lang="en-US" sz="1100" dirty="0">
                <a:solidFill>
                  <a:schemeClr val="tx1"/>
                </a:solidFill>
              </a:rPr>
              <a:t>•National Survey of Student Engagement. </a:t>
            </a:r>
            <a:r>
              <a:rPr lang="en-US" sz="1100" dirty="0">
                <a:solidFill>
                  <a:schemeClr val="tx1"/>
                </a:solidFill>
                <a:hlinkClick r:id="rId3"/>
              </a:rPr>
              <a:t>http://nsse.indiana.edu/</a:t>
            </a:r>
            <a:r>
              <a:rPr lang="en-US" sz="1100" dirty="0">
                <a:solidFill>
                  <a:schemeClr val="tx1"/>
                </a:solidFill>
              </a:rPr>
              <a:t> </a:t>
            </a:r>
          </a:p>
          <a:p>
            <a:pPr marL="0" indent="0">
              <a:buNone/>
            </a:pPr>
            <a:r>
              <a:rPr lang="en-US" sz="1100" dirty="0">
                <a:solidFill>
                  <a:schemeClr val="tx1"/>
                </a:solidFill>
              </a:rPr>
              <a:t>•Noel Levitz (2013). Higher Ed Benchmarks: Noel-</a:t>
            </a:r>
            <a:r>
              <a:rPr lang="en-US" sz="1100" dirty="0" err="1">
                <a:solidFill>
                  <a:schemeClr val="tx1"/>
                </a:solidFill>
              </a:rPr>
              <a:t>Levits</a:t>
            </a:r>
            <a:r>
              <a:rPr lang="en-US" sz="1100" dirty="0">
                <a:solidFill>
                  <a:schemeClr val="tx1"/>
                </a:solidFill>
              </a:rPr>
              <a:t> Report on Undergraduate Trends in Enrollment Management. </a:t>
            </a:r>
            <a:r>
              <a:rPr lang="en-US" sz="1100" dirty="0">
                <a:solidFill>
                  <a:schemeClr val="tx1"/>
                </a:solidFill>
                <a:hlinkClick r:id="rId4"/>
              </a:rPr>
              <a:t>www.noellevitz.com/documents/shared/Papers_and_Research/2013/2013_Retention_Indicators.pdf</a:t>
            </a:r>
            <a:r>
              <a:rPr lang="en-US" sz="1100" dirty="0">
                <a:solidFill>
                  <a:schemeClr val="tx1"/>
                </a:solidFill>
              </a:rPr>
              <a:t> </a:t>
            </a:r>
          </a:p>
          <a:p>
            <a:pPr marL="0" indent="0">
              <a:buNone/>
            </a:pPr>
            <a:r>
              <a:rPr lang="en-US" sz="1100" dirty="0">
                <a:solidFill>
                  <a:schemeClr val="tx1"/>
                </a:solidFill>
              </a:rPr>
              <a:t>•</a:t>
            </a:r>
            <a:r>
              <a:rPr lang="en-US" sz="1100" dirty="0" err="1">
                <a:solidFill>
                  <a:schemeClr val="tx1"/>
                </a:solidFill>
              </a:rPr>
              <a:t>Pascarella</a:t>
            </a:r>
            <a:r>
              <a:rPr lang="en-US" sz="1100" dirty="0">
                <a:solidFill>
                  <a:schemeClr val="tx1"/>
                </a:solidFill>
              </a:rPr>
              <a:t>, E. &amp; </a:t>
            </a:r>
            <a:r>
              <a:rPr lang="en-US" sz="1100" dirty="0" err="1">
                <a:solidFill>
                  <a:schemeClr val="tx1"/>
                </a:solidFill>
              </a:rPr>
              <a:t>Terenzini</a:t>
            </a:r>
            <a:r>
              <a:rPr lang="en-US" sz="1100" dirty="0">
                <a:solidFill>
                  <a:schemeClr val="tx1"/>
                </a:solidFill>
              </a:rPr>
              <a:t>, P. (2005). How college affects students (Vol 2).  San Francisco, CA:  Josey-Bass.</a:t>
            </a:r>
          </a:p>
          <a:p>
            <a:pPr marL="0" indent="0">
              <a:buNone/>
            </a:pPr>
            <a:r>
              <a:rPr lang="en-US" sz="1100" dirty="0">
                <a:solidFill>
                  <a:schemeClr val="tx1"/>
                </a:solidFill>
              </a:rPr>
              <a:t>•Paulsen, M.B., &amp; St. John, E.P. (2002). Social class and college costs. The Journal of Higher Education, 73(2), 189-236.</a:t>
            </a:r>
          </a:p>
          <a:p>
            <a:pPr marL="0" indent="0">
              <a:buNone/>
            </a:pPr>
            <a:r>
              <a:rPr lang="en-US" sz="1100" dirty="0">
                <a:solidFill>
                  <a:schemeClr val="tx1"/>
                </a:solidFill>
              </a:rPr>
              <a:t>•Rendon Linares, L. I. &amp; Munoz, S. M. (2011). Revisiting validation theory: Foundations, applications, and extensions. Enrollment Management Journal, Summer 2011, 12 – 26.</a:t>
            </a:r>
          </a:p>
          <a:p>
            <a:pPr marL="0" indent="0">
              <a:buNone/>
            </a:pPr>
            <a:r>
              <a:rPr lang="en-US" sz="1100" dirty="0">
                <a:solidFill>
                  <a:schemeClr val="tx1"/>
                </a:solidFill>
              </a:rPr>
              <a:t>•Schlossberg, N. K. (1989). Marginality and Mattering: Key issues in building community. New Directions for Student Services, No. 48.</a:t>
            </a:r>
          </a:p>
          <a:p>
            <a:pPr marL="0" indent="0">
              <a:buNone/>
            </a:pPr>
            <a:r>
              <a:rPr lang="en-US" sz="1100" dirty="0">
                <a:solidFill>
                  <a:schemeClr val="tx1"/>
                </a:solidFill>
              </a:rPr>
              <a:t>•Tinto, V. (1987). Leaving College: Rethinking the causes and cures of student attrition. Chicago Il: University of Chicago Press.</a:t>
            </a:r>
          </a:p>
          <a:p>
            <a:pPr marL="0" indent="0">
              <a:buNone/>
            </a:pPr>
            <a:r>
              <a:rPr lang="en-US" sz="1100" dirty="0">
                <a:solidFill>
                  <a:schemeClr val="tx1"/>
                </a:solidFill>
              </a:rPr>
              <a:t>•Tough, P. (2014) Who gets to graduate. New York Times available at </a:t>
            </a:r>
            <a:r>
              <a:rPr lang="en-US" sz="1100" dirty="0">
                <a:solidFill>
                  <a:schemeClr val="tx1"/>
                </a:solidFill>
                <a:hlinkClick r:id="rId5"/>
              </a:rPr>
              <a:t>www.nytimes.com/2014/05/18/magazine/who-gets-to-graduate.html?_r=2</a:t>
            </a:r>
            <a:r>
              <a:rPr lang="en-US" sz="1100" dirty="0">
                <a:solidFill>
                  <a:schemeClr val="tx1"/>
                </a:solidFill>
              </a:rPr>
              <a:t> </a:t>
            </a:r>
          </a:p>
          <a:p>
            <a:pPr marL="0" lvl="1" indent="0">
              <a:spcBef>
                <a:spcPts val="0"/>
              </a:spcBef>
              <a:buNone/>
            </a:pPr>
            <a:endParaRPr lang="en-US" sz="1100" dirty="0">
              <a:solidFill>
                <a:schemeClr val="tx1"/>
              </a:solidFill>
            </a:endParaRPr>
          </a:p>
          <a:p>
            <a:pPr marL="0" indent="0" algn="r">
              <a:spcBef>
                <a:spcPts val="0"/>
              </a:spcBef>
              <a:buNone/>
            </a:pPr>
            <a:r>
              <a:rPr lang="en-US" sz="1100" dirty="0">
                <a:solidFill>
                  <a:schemeClr val="tx1"/>
                </a:solidFill>
              </a:rPr>
              <a:t>  </a:t>
            </a:r>
          </a:p>
          <a:p>
            <a:pPr marL="0" indent="0" algn="r">
              <a:buNone/>
            </a:pPr>
            <a:endParaRPr lang="en-US" sz="1100" dirty="0">
              <a:solidFill>
                <a:schemeClr val="tx1"/>
              </a:solidFill>
            </a:endParaRPr>
          </a:p>
          <a:p>
            <a:pPr marL="0" indent="0" algn="r">
              <a:buNone/>
            </a:pPr>
            <a:endParaRPr lang="en-US" sz="1100" dirty="0">
              <a:solidFill>
                <a:schemeClr val="tx1"/>
              </a:solidFill>
            </a:endParaRPr>
          </a:p>
          <a:p>
            <a:pPr marL="0" indent="0" algn="r">
              <a:buNone/>
            </a:pPr>
            <a:endParaRPr lang="en-US" sz="1100" dirty="0">
              <a:solidFill>
                <a:schemeClr val="tx1"/>
              </a:solidFill>
            </a:endParaRPr>
          </a:p>
          <a:p>
            <a:pPr marL="0" indent="0" algn="r">
              <a:buNone/>
            </a:pPr>
            <a:endParaRPr lang="en-US" sz="1100" dirty="0">
              <a:solidFill>
                <a:schemeClr val="tx1"/>
              </a:solidFill>
            </a:endParaRPr>
          </a:p>
          <a:p>
            <a:pPr marL="0" indent="0" algn="r">
              <a:buNone/>
            </a:pPr>
            <a:endParaRPr lang="en-US" sz="1100" dirty="0">
              <a:solidFill>
                <a:schemeClr val="tx1"/>
              </a:solidFill>
            </a:endParaRPr>
          </a:p>
          <a:p>
            <a:pPr marL="0" indent="0">
              <a:buNone/>
            </a:pPr>
            <a:endParaRPr lang="en-US" sz="1100" u="sng" dirty="0">
              <a:solidFill>
                <a:schemeClr val="tx1"/>
              </a:solidFill>
            </a:endParaRPr>
          </a:p>
          <a:p>
            <a:pPr marL="0" indent="0">
              <a:buNone/>
            </a:pPr>
            <a:endParaRPr lang="en-US" sz="1100" u="sng" dirty="0">
              <a:solidFill>
                <a:schemeClr val="tx1"/>
              </a:solidFill>
            </a:endParaRPr>
          </a:p>
          <a:p>
            <a:pPr marL="0" indent="0">
              <a:buNone/>
            </a:pPr>
            <a:endParaRPr lang="en-US" sz="1100" dirty="0">
              <a:solidFill>
                <a:schemeClr val="tx1"/>
              </a:solidFill>
            </a:endParaRPr>
          </a:p>
          <a:p>
            <a:pPr marL="0" indent="0">
              <a:buNone/>
            </a:pPr>
            <a:endParaRPr lang="en-US" sz="1100" dirty="0">
              <a:solidFill>
                <a:schemeClr val="tx1"/>
              </a:solidFill>
            </a:endParaRPr>
          </a:p>
        </p:txBody>
      </p:sp>
    </p:spTree>
    <p:extLst>
      <p:ext uri="{BB962C8B-B14F-4D97-AF65-F5344CB8AC3E}">
        <p14:creationId xmlns:p14="http://schemas.microsoft.com/office/powerpoint/2010/main" val="3161954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1989"/>
            <a:ext cx="7772400" cy="1470025"/>
          </a:xfrm>
        </p:spPr>
        <p:txBody>
          <a:bodyPr/>
          <a:lstStyle/>
          <a:p>
            <a:r>
              <a:rPr lang="en-US" dirty="0">
                <a:solidFill>
                  <a:schemeClr val="tx1"/>
                </a:solidFill>
              </a:rPr>
              <a:t>Questions/Comments</a:t>
            </a:r>
          </a:p>
        </p:txBody>
      </p:sp>
      <p:sp>
        <p:nvSpPr>
          <p:cNvPr id="3" name="Subtitle 2"/>
          <p:cNvSpPr>
            <a:spLocks noGrp="1"/>
          </p:cNvSpPr>
          <p:nvPr>
            <p:ph type="subTitle" idx="1"/>
          </p:nvPr>
        </p:nvSpPr>
        <p:spPr>
          <a:xfrm>
            <a:off x="1288473" y="2473036"/>
            <a:ext cx="6756400" cy="1752600"/>
          </a:xfrm>
        </p:spPr>
        <p:txBody>
          <a:bodyPr/>
          <a:lstStyle/>
          <a:p>
            <a:pPr algn="l"/>
            <a:r>
              <a:rPr lang="en-US" sz="1400" dirty="0">
                <a:solidFill>
                  <a:schemeClr val="tx1"/>
                </a:solidFill>
              </a:rPr>
              <a:t>Laura Oster-Aaland, </a:t>
            </a:r>
            <a:r>
              <a:rPr lang="en-US" sz="1400" dirty="0" smtClean="0">
                <a:solidFill>
                  <a:schemeClr val="tx1"/>
                </a:solidFill>
              </a:rPr>
              <a:t>Vice </a:t>
            </a:r>
            <a:r>
              <a:rPr lang="en-US" sz="1400" dirty="0">
                <a:solidFill>
                  <a:schemeClr val="tx1"/>
                </a:solidFill>
              </a:rPr>
              <a:t>Provost </a:t>
            </a:r>
            <a:r>
              <a:rPr lang="en-US" sz="1400" dirty="0" smtClean="0">
                <a:solidFill>
                  <a:schemeClr val="tx1"/>
                </a:solidFill>
              </a:rPr>
              <a:t>for Student Affairs &amp; </a:t>
            </a:r>
            <a:r>
              <a:rPr lang="en-US" sz="1400" dirty="0">
                <a:solidFill>
                  <a:schemeClr val="tx1"/>
                </a:solidFill>
              </a:rPr>
              <a:t>Enrollment Management</a:t>
            </a:r>
          </a:p>
          <a:p>
            <a:pPr algn="l"/>
            <a:r>
              <a:rPr lang="en-US" sz="1400" dirty="0">
                <a:solidFill>
                  <a:schemeClr val="tx1"/>
                </a:solidFill>
                <a:hlinkClick r:id="rId3"/>
              </a:rPr>
              <a:t>Laura.Oster-Aaland@ndsu.edu</a:t>
            </a:r>
            <a:endParaRPr lang="en-US" sz="1400" dirty="0">
              <a:solidFill>
                <a:schemeClr val="tx1"/>
              </a:solidFill>
            </a:endParaRPr>
          </a:p>
          <a:p>
            <a:pPr algn="l"/>
            <a:r>
              <a:rPr lang="en-US" sz="1400" dirty="0">
                <a:solidFill>
                  <a:schemeClr val="tx1"/>
                </a:solidFill>
              </a:rPr>
              <a:t>231-7052</a:t>
            </a:r>
          </a:p>
          <a:p>
            <a:pPr algn="l"/>
            <a:endParaRPr lang="en-US" sz="1400" dirty="0" smtClean="0">
              <a:solidFill>
                <a:schemeClr val="tx1"/>
              </a:solidFill>
            </a:endParaRPr>
          </a:p>
          <a:p>
            <a:pPr algn="l"/>
            <a:r>
              <a:rPr lang="en-US" sz="1400" dirty="0" smtClean="0">
                <a:solidFill>
                  <a:schemeClr val="tx1"/>
                </a:solidFill>
              </a:rPr>
              <a:t>Emily Berg, Director of Office of Institutional Research and Analysis</a:t>
            </a:r>
            <a:endParaRPr lang="en-US" sz="1400" dirty="0">
              <a:solidFill>
                <a:schemeClr val="tx1"/>
              </a:solidFill>
            </a:endParaRPr>
          </a:p>
          <a:p>
            <a:pPr algn="l"/>
            <a:r>
              <a:rPr lang="en-US" sz="1400" dirty="0" smtClean="0">
                <a:solidFill>
                  <a:schemeClr val="tx1"/>
                </a:solidFill>
                <a:hlinkClick r:id="rId4"/>
              </a:rPr>
              <a:t>Emily.A.Berg@ndsu.edu</a:t>
            </a:r>
            <a:endParaRPr lang="en-US" sz="1400" dirty="0" smtClean="0">
              <a:solidFill>
                <a:schemeClr val="tx1"/>
              </a:solidFill>
            </a:endParaRPr>
          </a:p>
          <a:p>
            <a:pPr algn="l"/>
            <a:r>
              <a:rPr lang="en-US" sz="1400" dirty="0" smtClean="0">
                <a:solidFill>
                  <a:schemeClr val="tx1"/>
                </a:solidFill>
              </a:rPr>
              <a:t>231-8263</a:t>
            </a:r>
            <a:endParaRPr lang="en-US" sz="1400" dirty="0">
              <a:solidFill>
                <a:schemeClr val="tx1"/>
              </a:solidFill>
            </a:endParaRPr>
          </a:p>
          <a:p>
            <a:pPr algn="l"/>
            <a:endParaRPr lang="en-US" sz="1400" dirty="0" smtClean="0">
              <a:solidFill>
                <a:schemeClr val="tx1"/>
              </a:solidFill>
            </a:endParaRPr>
          </a:p>
          <a:p>
            <a:pPr algn="l"/>
            <a:r>
              <a:rPr lang="en-US" sz="1400" dirty="0" smtClean="0">
                <a:solidFill>
                  <a:schemeClr val="tx1"/>
                </a:solidFill>
              </a:rPr>
              <a:t>Casey </a:t>
            </a:r>
            <a:r>
              <a:rPr lang="en-US" sz="1400" dirty="0">
                <a:solidFill>
                  <a:schemeClr val="tx1"/>
                </a:solidFill>
              </a:rPr>
              <a:t>Peterson, Director of Student Success Programs</a:t>
            </a:r>
          </a:p>
          <a:p>
            <a:pPr algn="l"/>
            <a:r>
              <a:rPr lang="en-US" sz="1400" dirty="0">
                <a:solidFill>
                  <a:schemeClr val="tx1"/>
                </a:solidFill>
                <a:hlinkClick r:id="rId5"/>
              </a:rPr>
              <a:t>Casey.Peterson@ndsu.edu</a:t>
            </a:r>
            <a:endParaRPr lang="en-US" sz="1400" dirty="0">
              <a:solidFill>
                <a:schemeClr val="tx1"/>
              </a:solidFill>
            </a:endParaRPr>
          </a:p>
          <a:p>
            <a:pPr algn="l"/>
            <a:r>
              <a:rPr lang="en-US" sz="1400" dirty="0">
                <a:solidFill>
                  <a:schemeClr val="tx1"/>
                </a:solidFill>
              </a:rPr>
              <a:t>231-7750</a:t>
            </a:r>
          </a:p>
        </p:txBody>
      </p:sp>
    </p:spTree>
    <p:extLst>
      <p:ext uri="{BB962C8B-B14F-4D97-AF65-F5344CB8AC3E}">
        <p14:creationId xmlns:p14="http://schemas.microsoft.com/office/powerpoint/2010/main" val="1003262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Profile of Incoming Students</a:t>
            </a:r>
            <a:br>
              <a:rPr lang="en-US" dirty="0">
                <a:solidFill>
                  <a:schemeClr val="tx1"/>
                </a:solidFill>
              </a:rPr>
            </a:br>
            <a:r>
              <a:rPr lang="en-US" sz="2400" dirty="0">
                <a:solidFill>
                  <a:schemeClr val="tx1"/>
                </a:solidFill>
              </a:rPr>
              <a:t>Fall 2016</a:t>
            </a:r>
            <a:endParaRPr lang="en-US" dirty="0">
              <a:solidFill>
                <a:schemeClr val="tx1"/>
              </a:solidFill>
            </a:endParaRPr>
          </a:p>
        </p:txBody>
      </p:sp>
      <p:sp>
        <p:nvSpPr>
          <p:cNvPr id="5" name="Text Placeholder 4"/>
          <p:cNvSpPr>
            <a:spLocks noGrp="1"/>
          </p:cNvSpPr>
          <p:nvPr>
            <p:ph type="body" idx="1"/>
          </p:nvPr>
        </p:nvSpPr>
        <p:spPr>
          <a:xfrm>
            <a:off x="465666" y="1535113"/>
            <a:ext cx="4031721" cy="639762"/>
          </a:xfrm>
        </p:spPr>
        <p:txBody>
          <a:bodyPr/>
          <a:lstStyle/>
          <a:p>
            <a:r>
              <a:rPr lang="en-US" dirty="0">
                <a:solidFill>
                  <a:schemeClr val="tx1"/>
                </a:solidFill>
              </a:rPr>
              <a:t>Gender	</a:t>
            </a:r>
            <a:r>
              <a:rPr lang="en-US" dirty="0"/>
              <a:t>	</a:t>
            </a:r>
          </a:p>
        </p:txBody>
      </p:sp>
      <p:sp>
        <p:nvSpPr>
          <p:cNvPr id="6" name="Content Placeholder 5"/>
          <p:cNvSpPr>
            <a:spLocks noGrp="1"/>
          </p:cNvSpPr>
          <p:nvPr>
            <p:ph sz="half" idx="2"/>
          </p:nvPr>
        </p:nvSpPr>
        <p:spPr>
          <a:xfrm>
            <a:off x="457200" y="2174875"/>
            <a:ext cx="4040188" cy="1194858"/>
          </a:xfrm>
        </p:spPr>
        <p:txBody>
          <a:bodyPr/>
          <a:lstStyle/>
          <a:p>
            <a:pPr marL="0" indent="0">
              <a:buNone/>
            </a:pPr>
            <a:r>
              <a:rPr lang="en-US" dirty="0">
                <a:solidFill>
                  <a:schemeClr val="tx1"/>
                </a:solidFill>
              </a:rPr>
              <a:t>Male	54%</a:t>
            </a:r>
          </a:p>
          <a:p>
            <a:pPr marL="0" indent="0">
              <a:buNone/>
            </a:pPr>
            <a:r>
              <a:rPr lang="en-US" dirty="0">
                <a:solidFill>
                  <a:schemeClr val="tx1"/>
                </a:solidFill>
              </a:rPr>
              <a:t>Female  46%</a:t>
            </a:r>
          </a:p>
        </p:txBody>
      </p:sp>
      <p:sp>
        <p:nvSpPr>
          <p:cNvPr id="7" name="Text Placeholder 6"/>
          <p:cNvSpPr>
            <a:spLocks noGrp="1"/>
          </p:cNvSpPr>
          <p:nvPr>
            <p:ph type="body" sz="quarter" idx="3"/>
          </p:nvPr>
        </p:nvSpPr>
        <p:spPr/>
        <p:txBody>
          <a:bodyPr/>
          <a:lstStyle/>
          <a:p>
            <a:r>
              <a:rPr lang="en-US" dirty="0">
                <a:solidFill>
                  <a:schemeClr val="tx1"/>
                </a:solidFill>
              </a:rPr>
              <a:t>State of Residency</a:t>
            </a:r>
          </a:p>
        </p:txBody>
      </p:sp>
      <p:sp>
        <p:nvSpPr>
          <p:cNvPr id="8" name="Content Placeholder 7"/>
          <p:cNvSpPr>
            <a:spLocks noGrp="1"/>
          </p:cNvSpPr>
          <p:nvPr>
            <p:ph sz="quarter" idx="4"/>
          </p:nvPr>
        </p:nvSpPr>
        <p:spPr>
          <a:xfrm>
            <a:off x="4645025" y="2174875"/>
            <a:ext cx="4041775" cy="1812925"/>
          </a:xfrm>
        </p:spPr>
        <p:txBody>
          <a:bodyPr/>
          <a:lstStyle/>
          <a:p>
            <a:pPr marL="0" indent="0">
              <a:buNone/>
            </a:pPr>
            <a:r>
              <a:rPr lang="en-US" dirty="0">
                <a:solidFill>
                  <a:schemeClr val="tx1"/>
                </a:solidFill>
              </a:rPr>
              <a:t>North Dakota     34%</a:t>
            </a:r>
          </a:p>
          <a:p>
            <a:pPr marL="0" indent="0">
              <a:buNone/>
            </a:pPr>
            <a:r>
              <a:rPr lang="en-US" dirty="0">
                <a:solidFill>
                  <a:schemeClr val="tx1"/>
                </a:solidFill>
              </a:rPr>
              <a:t>Minnesota          57%</a:t>
            </a:r>
          </a:p>
          <a:p>
            <a:pPr marL="0" indent="0">
              <a:buNone/>
            </a:pPr>
            <a:r>
              <a:rPr lang="en-US" dirty="0">
                <a:solidFill>
                  <a:schemeClr val="tx1"/>
                </a:solidFill>
              </a:rPr>
              <a:t>Other U.S.            8%</a:t>
            </a:r>
          </a:p>
          <a:p>
            <a:pPr marL="0" indent="0">
              <a:buNone/>
            </a:pPr>
            <a:r>
              <a:rPr lang="en-US" dirty="0">
                <a:solidFill>
                  <a:schemeClr val="tx1"/>
                </a:solidFill>
              </a:rPr>
              <a:t>International         1%</a:t>
            </a:r>
          </a:p>
        </p:txBody>
      </p:sp>
      <p:sp>
        <p:nvSpPr>
          <p:cNvPr id="11" name="Content Placeholder 7"/>
          <p:cNvSpPr txBox="1">
            <a:spLocks/>
          </p:cNvSpPr>
          <p:nvPr/>
        </p:nvSpPr>
        <p:spPr bwMode="auto">
          <a:xfrm>
            <a:off x="455611" y="3506784"/>
            <a:ext cx="3728509" cy="23981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kern="1200">
                <a:solidFill>
                  <a:schemeClr val="bg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1800" kern="1200">
                <a:solidFill>
                  <a:schemeClr val="bg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1600" kern="1200">
                <a:solidFill>
                  <a:schemeClr val="bg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16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16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6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6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600" kern="1200">
                <a:solidFill>
                  <a:schemeClr val="tx1"/>
                </a:solidFill>
                <a:latin typeface="+mn-lt"/>
                <a:ea typeface="+mn-ea"/>
                <a:cs typeface="+mn-cs"/>
              </a:defRPr>
            </a:lvl9pPr>
          </a:lstStyle>
          <a:p>
            <a:pPr marL="0" indent="0">
              <a:buFont typeface="Arial" charset="0"/>
              <a:buNone/>
            </a:pPr>
            <a:r>
              <a:rPr lang="en-US" sz="1600" dirty="0">
                <a:solidFill>
                  <a:schemeClr val="tx1"/>
                </a:solidFill>
              </a:rPr>
              <a:t>Asian				  	1.68%</a:t>
            </a:r>
          </a:p>
          <a:p>
            <a:pPr marL="0" indent="0">
              <a:buFont typeface="Arial" charset="0"/>
              <a:buNone/>
            </a:pPr>
            <a:r>
              <a:rPr lang="en-US" sz="1600" dirty="0">
                <a:solidFill>
                  <a:schemeClr val="tx1"/>
                </a:solidFill>
              </a:rPr>
              <a:t>Black/African American  		2.92%</a:t>
            </a:r>
          </a:p>
          <a:p>
            <a:pPr marL="0" indent="0">
              <a:buFont typeface="Arial" charset="0"/>
              <a:buNone/>
            </a:pPr>
            <a:r>
              <a:rPr lang="en-US" sz="1600" dirty="0" err="1">
                <a:solidFill>
                  <a:schemeClr val="tx1"/>
                </a:solidFill>
              </a:rPr>
              <a:t>Nat.Hawaiian</a:t>
            </a:r>
            <a:r>
              <a:rPr lang="en-US" sz="1600" dirty="0">
                <a:solidFill>
                  <a:schemeClr val="tx1"/>
                </a:solidFill>
              </a:rPr>
              <a:t>/Pac. Islander	0.08%</a:t>
            </a:r>
          </a:p>
          <a:p>
            <a:pPr marL="0" indent="0">
              <a:buFont typeface="Arial" charset="0"/>
              <a:buNone/>
            </a:pPr>
            <a:r>
              <a:rPr lang="en-US" sz="1600" dirty="0">
                <a:solidFill>
                  <a:schemeClr val="tx1"/>
                </a:solidFill>
              </a:rPr>
              <a:t>Hispanic					3.32%</a:t>
            </a:r>
          </a:p>
          <a:p>
            <a:pPr marL="0" indent="0">
              <a:buFont typeface="Arial" charset="0"/>
              <a:buNone/>
            </a:pPr>
            <a:r>
              <a:rPr lang="en-US" sz="1600" dirty="0">
                <a:solidFill>
                  <a:schemeClr val="tx1"/>
                </a:solidFill>
              </a:rPr>
              <a:t>Am. Indian/Alaska Native		0.28%</a:t>
            </a:r>
          </a:p>
          <a:p>
            <a:pPr marL="0" indent="0">
              <a:buFont typeface="Arial" charset="0"/>
              <a:buNone/>
            </a:pPr>
            <a:r>
              <a:rPr lang="en-US" sz="1600" dirty="0">
                <a:solidFill>
                  <a:schemeClr val="tx1"/>
                </a:solidFill>
              </a:rPr>
              <a:t>White				       87.18%</a:t>
            </a:r>
          </a:p>
          <a:p>
            <a:pPr marL="0" indent="0">
              <a:buFont typeface="Arial" charset="0"/>
              <a:buNone/>
            </a:pPr>
            <a:r>
              <a:rPr lang="en-US" sz="1600" dirty="0">
                <a:solidFill>
                  <a:schemeClr val="tx1"/>
                </a:solidFill>
              </a:rPr>
              <a:t>Two or More			  	3.84%</a:t>
            </a:r>
          </a:p>
          <a:p>
            <a:pPr marL="0" indent="0">
              <a:buFont typeface="Arial" charset="0"/>
              <a:buNone/>
            </a:pPr>
            <a:r>
              <a:rPr lang="en-US" sz="1600" dirty="0">
                <a:solidFill>
                  <a:schemeClr val="tx1"/>
                </a:solidFill>
              </a:rPr>
              <a:t>Not Specified			  	0.72%	</a:t>
            </a:r>
            <a:r>
              <a:rPr lang="en-US" dirty="0">
                <a:solidFill>
                  <a:schemeClr val="tx1"/>
                </a:solidFill>
              </a:rPr>
              <a:t>		</a:t>
            </a:r>
          </a:p>
        </p:txBody>
      </p:sp>
      <p:sp>
        <p:nvSpPr>
          <p:cNvPr id="12" name="Text Placeholder 4"/>
          <p:cNvSpPr txBox="1">
            <a:spLocks/>
          </p:cNvSpPr>
          <p:nvPr/>
        </p:nvSpPr>
        <p:spPr bwMode="auto">
          <a:xfrm>
            <a:off x="457200" y="2987014"/>
            <a:ext cx="4031721" cy="639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marL="0" indent="0" algn="l" defTabSz="457200" rtl="0" eaLnBrk="1" fontAlgn="base" hangingPunct="1">
              <a:spcBef>
                <a:spcPct val="20000"/>
              </a:spcBef>
              <a:spcAft>
                <a:spcPct val="0"/>
              </a:spcAft>
              <a:buFont typeface="Arial" charset="0"/>
              <a:buNone/>
              <a:defRPr sz="2400" b="1" kern="1200">
                <a:solidFill>
                  <a:schemeClr val="bg1">
                    <a:lumMod val="50000"/>
                  </a:schemeClr>
                </a:solidFill>
                <a:latin typeface="+mn-lt"/>
                <a:ea typeface="ＭＳ Ｐゴシック" charset="0"/>
                <a:cs typeface="ＭＳ Ｐゴシック" charset="0"/>
              </a:defRPr>
            </a:lvl1pPr>
            <a:lvl2pPr marL="457200" indent="0" algn="l" defTabSz="457200" rtl="0" eaLnBrk="1" fontAlgn="base" hangingPunct="1">
              <a:spcBef>
                <a:spcPct val="20000"/>
              </a:spcBef>
              <a:spcAft>
                <a:spcPct val="0"/>
              </a:spcAft>
              <a:buFont typeface="Arial" charset="0"/>
              <a:buNone/>
              <a:defRPr sz="2000" b="1" kern="1200">
                <a:solidFill>
                  <a:schemeClr val="bg1"/>
                </a:solidFill>
                <a:latin typeface="+mn-lt"/>
                <a:ea typeface="ＭＳ Ｐゴシック" charset="0"/>
                <a:cs typeface="+mn-cs"/>
              </a:defRPr>
            </a:lvl2pPr>
            <a:lvl3pPr marL="914400" indent="0" algn="l" defTabSz="457200" rtl="0" eaLnBrk="1" fontAlgn="base" hangingPunct="1">
              <a:spcBef>
                <a:spcPct val="20000"/>
              </a:spcBef>
              <a:spcAft>
                <a:spcPct val="0"/>
              </a:spcAft>
              <a:buFont typeface="Arial" charset="0"/>
              <a:buNone/>
              <a:defRPr sz="1800" b="1" kern="1200">
                <a:solidFill>
                  <a:schemeClr val="bg1"/>
                </a:solidFill>
                <a:latin typeface="+mn-lt"/>
                <a:ea typeface="ＭＳ Ｐゴシック" charset="0"/>
                <a:cs typeface="+mn-cs"/>
              </a:defRPr>
            </a:lvl3pPr>
            <a:lvl4pPr marL="1371600" indent="0" algn="l" defTabSz="457200" rtl="0" eaLnBrk="1" fontAlgn="base" hangingPunct="1">
              <a:spcBef>
                <a:spcPct val="20000"/>
              </a:spcBef>
              <a:spcAft>
                <a:spcPct val="0"/>
              </a:spcAft>
              <a:buFont typeface="Arial" charset="0"/>
              <a:buNone/>
              <a:defRPr sz="1600" b="1" kern="1200">
                <a:solidFill>
                  <a:schemeClr val="bg1"/>
                </a:solidFill>
                <a:latin typeface="+mn-lt"/>
                <a:ea typeface="ＭＳ Ｐゴシック" charset="0"/>
                <a:cs typeface="+mn-cs"/>
              </a:defRPr>
            </a:lvl4pPr>
            <a:lvl5pPr marL="1828800" indent="0" algn="l" defTabSz="457200" rtl="0" eaLnBrk="1" fontAlgn="base" hangingPunct="1">
              <a:spcBef>
                <a:spcPct val="20000"/>
              </a:spcBef>
              <a:spcAft>
                <a:spcPct val="0"/>
              </a:spcAft>
              <a:buFont typeface="Arial" charset="0"/>
              <a:buNone/>
              <a:defRPr sz="1600" b="1" kern="1200">
                <a:solidFill>
                  <a:schemeClr val="bg1"/>
                </a:solidFill>
                <a:latin typeface="+mn-lt"/>
                <a:ea typeface="ＭＳ Ｐゴシック" charset="0"/>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n-US" dirty="0">
                <a:solidFill>
                  <a:schemeClr val="tx1"/>
                </a:solidFill>
              </a:rPr>
              <a:t>Ethnicity	</a:t>
            </a:r>
            <a:r>
              <a:rPr lang="en-US" dirty="0"/>
              <a:t>	</a:t>
            </a:r>
          </a:p>
        </p:txBody>
      </p:sp>
      <p:sp>
        <p:nvSpPr>
          <p:cNvPr id="13" name="Text Placeholder 4"/>
          <p:cNvSpPr txBox="1">
            <a:spLocks/>
          </p:cNvSpPr>
          <p:nvPr/>
        </p:nvSpPr>
        <p:spPr bwMode="auto">
          <a:xfrm>
            <a:off x="4672012" y="3884480"/>
            <a:ext cx="4031721" cy="639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marL="0" indent="0" algn="l" defTabSz="457200" rtl="0" eaLnBrk="1" fontAlgn="base" hangingPunct="1">
              <a:spcBef>
                <a:spcPct val="20000"/>
              </a:spcBef>
              <a:spcAft>
                <a:spcPct val="0"/>
              </a:spcAft>
              <a:buFont typeface="Arial" charset="0"/>
              <a:buNone/>
              <a:defRPr sz="2400" b="1" kern="1200">
                <a:solidFill>
                  <a:schemeClr val="bg1">
                    <a:lumMod val="50000"/>
                  </a:schemeClr>
                </a:solidFill>
                <a:latin typeface="+mn-lt"/>
                <a:ea typeface="ＭＳ Ｐゴシック" charset="0"/>
                <a:cs typeface="ＭＳ Ｐゴシック" charset="0"/>
              </a:defRPr>
            </a:lvl1pPr>
            <a:lvl2pPr marL="457200" indent="0" algn="l" defTabSz="457200" rtl="0" eaLnBrk="1" fontAlgn="base" hangingPunct="1">
              <a:spcBef>
                <a:spcPct val="20000"/>
              </a:spcBef>
              <a:spcAft>
                <a:spcPct val="0"/>
              </a:spcAft>
              <a:buFont typeface="Arial" charset="0"/>
              <a:buNone/>
              <a:defRPr sz="2000" b="1" kern="1200">
                <a:solidFill>
                  <a:schemeClr val="bg1"/>
                </a:solidFill>
                <a:latin typeface="+mn-lt"/>
                <a:ea typeface="ＭＳ Ｐゴシック" charset="0"/>
                <a:cs typeface="+mn-cs"/>
              </a:defRPr>
            </a:lvl2pPr>
            <a:lvl3pPr marL="914400" indent="0" algn="l" defTabSz="457200" rtl="0" eaLnBrk="1" fontAlgn="base" hangingPunct="1">
              <a:spcBef>
                <a:spcPct val="20000"/>
              </a:spcBef>
              <a:spcAft>
                <a:spcPct val="0"/>
              </a:spcAft>
              <a:buFont typeface="Arial" charset="0"/>
              <a:buNone/>
              <a:defRPr sz="1800" b="1" kern="1200">
                <a:solidFill>
                  <a:schemeClr val="bg1"/>
                </a:solidFill>
                <a:latin typeface="+mn-lt"/>
                <a:ea typeface="ＭＳ Ｐゴシック" charset="0"/>
                <a:cs typeface="+mn-cs"/>
              </a:defRPr>
            </a:lvl3pPr>
            <a:lvl4pPr marL="1371600" indent="0" algn="l" defTabSz="457200" rtl="0" eaLnBrk="1" fontAlgn="base" hangingPunct="1">
              <a:spcBef>
                <a:spcPct val="20000"/>
              </a:spcBef>
              <a:spcAft>
                <a:spcPct val="0"/>
              </a:spcAft>
              <a:buFont typeface="Arial" charset="0"/>
              <a:buNone/>
              <a:defRPr sz="1600" b="1" kern="1200">
                <a:solidFill>
                  <a:schemeClr val="bg1"/>
                </a:solidFill>
                <a:latin typeface="+mn-lt"/>
                <a:ea typeface="ＭＳ Ｐゴシック" charset="0"/>
                <a:cs typeface="+mn-cs"/>
              </a:defRPr>
            </a:lvl4pPr>
            <a:lvl5pPr marL="1828800" indent="0" algn="l" defTabSz="457200" rtl="0" eaLnBrk="1" fontAlgn="base" hangingPunct="1">
              <a:spcBef>
                <a:spcPct val="20000"/>
              </a:spcBef>
              <a:spcAft>
                <a:spcPct val="0"/>
              </a:spcAft>
              <a:buFont typeface="Arial" charset="0"/>
              <a:buNone/>
              <a:defRPr sz="1600" b="1" kern="1200">
                <a:solidFill>
                  <a:schemeClr val="bg1"/>
                </a:solidFill>
                <a:latin typeface="+mn-lt"/>
                <a:ea typeface="ＭＳ Ｐゴシック" charset="0"/>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n-US" dirty="0">
                <a:solidFill>
                  <a:schemeClr val="tx1"/>
                </a:solidFill>
              </a:rPr>
              <a:t>Age	</a:t>
            </a:r>
            <a:r>
              <a:rPr lang="en-US" dirty="0"/>
              <a:t>	</a:t>
            </a:r>
          </a:p>
        </p:txBody>
      </p:sp>
      <p:sp>
        <p:nvSpPr>
          <p:cNvPr id="14" name="Content Placeholder 7"/>
          <p:cNvSpPr txBox="1">
            <a:spLocks/>
          </p:cNvSpPr>
          <p:nvPr/>
        </p:nvSpPr>
        <p:spPr bwMode="auto">
          <a:xfrm>
            <a:off x="4672012" y="4420922"/>
            <a:ext cx="4041775" cy="1812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kern="1200">
                <a:solidFill>
                  <a:schemeClr val="bg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1800" kern="1200">
                <a:solidFill>
                  <a:schemeClr val="bg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1600" kern="1200">
                <a:solidFill>
                  <a:schemeClr val="bg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16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16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6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6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600" kern="1200">
                <a:solidFill>
                  <a:schemeClr val="tx1"/>
                </a:solidFill>
                <a:latin typeface="+mn-lt"/>
                <a:ea typeface="+mn-ea"/>
                <a:cs typeface="+mn-cs"/>
              </a:defRPr>
            </a:lvl9pPr>
          </a:lstStyle>
          <a:p>
            <a:pPr marL="0" indent="0">
              <a:buFont typeface="Arial" charset="0"/>
              <a:buNone/>
            </a:pPr>
            <a:r>
              <a:rPr lang="en-US" dirty="0">
                <a:solidFill>
                  <a:schemeClr val="tx1"/>
                </a:solidFill>
              </a:rPr>
              <a:t>Under 20 yrs.	98.84%</a:t>
            </a:r>
          </a:p>
          <a:p>
            <a:pPr marL="0" indent="0">
              <a:buFont typeface="Arial" charset="0"/>
              <a:buNone/>
            </a:pPr>
            <a:r>
              <a:rPr lang="en-US" dirty="0">
                <a:solidFill>
                  <a:schemeClr val="tx1"/>
                </a:solidFill>
              </a:rPr>
              <a:t>20-21 years		  0.68%</a:t>
            </a:r>
          </a:p>
          <a:p>
            <a:pPr marL="0" indent="0">
              <a:buFont typeface="Arial" charset="0"/>
              <a:buNone/>
            </a:pPr>
            <a:r>
              <a:rPr lang="en-US" dirty="0">
                <a:solidFill>
                  <a:schemeClr val="tx1"/>
                </a:solidFill>
              </a:rPr>
              <a:t>22 and above	    .48%</a:t>
            </a:r>
          </a:p>
        </p:txBody>
      </p:sp>
    </p:spTree>
    <p:extLst>
      <p:ext uri="{BB962C8B-B14F-4D97-AF65-F5344CB8AC3E}">
        <p14:creationId xmlns:p14="http://schemas.microsoft.com/office/powerpoint/2010/main" val="308548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Profile of Incoming Students</a:t>
            </a:r>
            <a:br>
              <a:rPr lang="en-US" dirty="0">
                <a:solidFill>
                  <a:schemeClr val="tx1"/>
                </a:solidFill>
              </a:rPr>
            </a:br>
            <a:r>
              <a:rPr lang="en-US" sz="2400" dirty="0">
                <a:solidFill>
                  <a:schemeClr val="tx1"/>
                </a:solidFill>
              </a:rPr>
              <a:t>Fall 2016</a:t>
            </a:r>
            <a:endParaRPr lang="en-US" dirty="0">
              <a:solidFill>
                <a:schemeClr val="tx1"/>
              </a:solidFill>
            </a:endParaRPr>
          </a:p>
        </p:txBody>
      </p:sp>
      <p:sp>
        <p:nvSpPr>
          <p:cNvPr id="3" name="Content Placeholder 2"/>
          <p:cNvSpPr>
            <a:spLocks noGrp="1"/>
          </p:cNvSpPr>
          <p:nvPr>
            <p:ph sz="half" idx="1"/>
          </p:nvPr>
        </p:nvSpPr>
        <p:spPr>
          <a:xfrm>
            <a:off x="514828" y="1600200"/>
            <a:ext cx="4182533" cy="4525963"/>
          </a:xfrm>
        </p:spPr>
        <p:txBody>
          <a:bodyPr/>
          <a:lstStyle/>
          <a:p>
            <a:pPr marL="0" indent="0">
              <a:buNone/>
            </a:pPr>
            <a:r>
              <a:rPr lang="en-US" sz="2400" b="1" dirty="0">
                <a:solidFill>
                  <a:schemeClr val="tx1"/>
                </a:solidFill>
              </a:rPr>
              <a:t>Academic College</a:t>
            </a:r>
            <a:endParaRPr lang="en-US" sz="2400" dirty="0">
              <a:solidFill>
                <a:schemeClr val="tx1"/>
              </a:solidFill>
            </a:endParaRPr>
          </a:p>
          <a:p>
            <a:pPr marL="0" indent="0">
              <a:buNone/>
            </a:pPr>
            <a:r>
              <a:rPr lang="en-US" sz="2400" dirty="0">
                <a:solidFill>
                  <a:schemeClr val="tx1"/>
                </a:solidFill>
              </a:rPr>
              <a:t>Ag, Food Sys, Nat Res	  9%</a:t>
            </a:r>
          </a:p>
          <a:p>
            <a:pPr marL="0" indent="0">
              <a:buNone/>
            </a:pPr>
            <a:r>
              <a:rPr lang="en-US" sz="2400" dirty="0">
                <a:solidFill>
                  <a:schemeClr val="tx1"/>
                </a:solidFill>
              </a:rPr>
              <a:t>Arts, Hum, </a:t>
            </a:r>
            <a:r>
              <a:rPr lang="en-US" sz="2400" dirty="0" err="1">
                <a:solidFill>
                  <a:schemeClr val="tx1"/>
                </a:solidFill>
              </a:rPr>
              <a:t>Soc</a:t>
            </a:r>
            <a:r>
              <a:rPr lang="en-US" sz="2400" dirty="0">
                <a:solidFill>
                  <a:schemeClr val="tx1"/>
                </a:solidFill>
              </a:rPr>
              <a:t> </a:t>
            </a:r>
            <a:r>
              <a:rPr lang="en-US" sz="2400" dirty="0" err="1">
                <a:solidFill>
                  <a:schemeClr val="tx1"/>
                </a:solidFill>
              </a:rPr>
              <a:t>Sci</a:t>
            </a:r>
            <a:r>
              <a:rPr lang="en-US" sz="2400" dirty="0">
                <a:solidFill>
                  <a:schemeClr val="tx1"/>
                </a:solidFill>
              </a:rPr>
              <a:t> 		 11%</a:t>
            </a:r>
          </a:p>
          <a:p>
            <a:pPr marL="0" indent="0">
              <a:buNone/>
            </a:pPr>
            <a:r>
              <a:rPr lang="en-US" sz="2400" dirty="0">
                <a:solidFill>
                  <a:schemeClr val="tx1"/>
                </a:solidFill>
              </a:rPr>
              <a:t>Business 					 11%</a:t>
            </a:r>
          </a:p>
          <a:p>
            <a:pPr marL="0" indent="0">
              <a:buNone/>
            </a:pPr>
            <a:r>
              <a:rPr lang="en-US" sz="2400" dirty="0">
                <a:solidFill>
                  <a:schemeClr val="tx1"/>
                </a:solidFill>
              </a:rPr>
              <a:t>Engineering 				 20%</a:t>
            </a:r>
          </a:p>
          <a:p>
            <a:pPr marL="0" indent="0">
              <a:buNone/>
            </a:pPr>
            <a:r>
              <a:rPr lang="en-US" sz="2400" dirty="0">
                <a:solidFill>
                  <a:schemeClr val="tx1"/>
                </a:solidFill>
              </a:rPr>
              <a:t>Health Professions 		 14%</a:t>
            </a:r>
          </a:p>
          <a:p>
            <a:pPr marL="0" indent="0">
              <a:buNone/>
            </a:pPr>
            <a:r>
              <a:rPr lang="en-US" sz="2400" dirty="0">
                <a:solidFill>
                  <a:schemeClr val="tx1"/>
                </a:solidFill>
              </a:rPr>
              <a:t>Human Dev &amp; </a:t>
            </a:r>
            <a:r>
              <a:rPr lang="en-US" sz="2400" dirty="0" err="1">
                <a:solidFill>
                  <a:schemeClr val="tx1"/>
                </a:solidFill>
              </a:rPr>
              <a:t>Educ</a:t>
            </a:r>
            <a:r>
              <a:rPr lang="en-US" sz="2400" dirty="0">
                <a:solidFill>
                  <a:schemeClr val="tx1"/>
                </a:solidFill>
              </a:rPr>
              <a:t> 	 10%</a:t>
            </a:r>
          </a:p>
          <a:p>
            <a:pPr marL="0" indent="0">
              <a:buNone/>
            </a:pPr>
            <a:r>
              <a:rPr lang="en-US" sz="2400" dirty="0">
                <a:solidFill>
                  <a:schemeClr val="tx1"/>
                </a:solidFill>
              </a:rPr>
              <a:t>Science &amp; Math 			 16%</a:t>
            </a:r>
          </a:p>
          <a:p>
            <a:pPr marL="0" indent="0">
              <a:buNone/>
            </a:pPr>
            <a:r>
              <a:rPr lang="en-US" sz="2400" dirty="0">
                <a:solidFill>
                  <a:schemeClr val="tx1"/>
                </a:solidFill>
              </a:rPr>
              <a:t>Undeclared 				   9%</a:t>
            </a:r>
          </a:p>
          <a:p>
            <a:pPr marL="0" indent="0">
              <a:buNone/>
            </a:pPr>
            <a:endParaRPr lang="en-US" sz="2400" dirty="0">
              <a:solidFill>
                <a:schemeClr val="tx1"/>
              </a:solidFill>
            </a:endParaRPr>
          </a:p>
          <a:p>
            <a:pPr marL="0" indent="0">
              <a:buNone/>
            </a:pPr>
            <a:endParaRPr lang="en-US" sz="2400" dirty="0">
              <a:solidFill>
                <a:schemeClr val="tx1"/>
              </a:solidFill>
            </a:endParaRPr>
          </a:p>
          <a:p>
            <a:pPr marL="0" indent="0">
              <a:buNone/>
            </a:pPr>
            <a:endParaRPr lang="en-US" dirty="0">
              <a:solidFill>
                <a:schemeClr val="tx1"/>
              </a:solidFill>
            </a:endParaRPr>
          </a:p>
        </p:txBody>
      </p:sp>
      <p:sp>
        <p:nvSpPr>
          <p:cNvPr id="4" name="Content Placeholder 3"/>
          <p:cNvSpPr>
            <a:spLocks noGrp="1"/>
          </p:cNvSpPr>
          <p:nvPr>
            <p:ph sz="half" idx="2"/>
          </p:nvPr>
        </p:nvSpPr>
        <p:spPr>
          <a:xfrm>
            <a:off x="4807975" y="1600201"/>
            <a:ext cx="3937818" cy="4525963"/>
          </a:xfrm>
        </p:spPr>
        <p:txBody>
          <a:bodyPr/>
          <a:lstStyle/>
          <a:p>
            <a:pPr marL="0" indent="0">
              <a:buNone/>
            </a:pPr>
            <a:r>
              <a:rPr lang="en-US" sz="2400" b="1" dirty="0">
                <a:solidFill>
                  <a:schemeClr val="tx1"/>
                </a:solidFill>
              </a:rPr>
              <a:t>Top 5 Majors</a:t>
            </a:r>
          </a:p>
          <a:p>
            <a:pPr marL="0" indent="0">
              <a:buNone/>
            </a:pPr>
            <a:r>
              <a:rPr lang="en-US" sz="2400" dirty="0">
                <a:solidFill>
                  <a:schemeClr val="tx1"/>
                </a:solidFill>
              </a:rPr>
              <a:t>Undeclared		          9%</a:t>
            </a:r>
          </a:p>
          <a:p>
            <a:pPr marL="0" indent="0">
              <a:buNone/>
            </a:pPr>
            <a:r>
              <a:rPr lang="en-US" sz="2400" dirty="0">
                <a:solidFill>
                  <a:schemeClr val="tx1"/>
                </a:solidFill>
              </a:rPr>
              <a:t>Pre-Nursing			     7%</a:t>
            </a:r>
          </a:p>
          <a:p>
            <a:pPr marL="0" indent="0">
              <a:buNone/>
            </a:pPr>
            <a:r>
              <a:rPr lang="en-US" sz="2400" dirty="0">
                <a:solidFill>
                  <a:schemeClr val="tx1"/>
                </a:solidFill>
              </a:rPr>
              <a:t>Pre-Mechanical </a:t>
            </a:r>
            <a:r>
              <a:rPr lang="en-US" sz="2400" dirty="0" err="1">
                <a:solidFill>
                  <a:schemeClr val="tx1"/>
                </a:solidFill>
              </a:rPr>
              <a:t>Eng</a:t>
            </a:r>
            <a:r>
              <a:rPr lang="en-US" sz="2400" dirty="0">
                <a:solidFill>
                  <a:schemeClr val="tx1"/>
                </a:solidFill>
              </a:rPr>
              <a:t>     6%</a:t>
            </a:r>
          </a:p>
          <a:p>
            <a:pPr marL="0" indent="0">
              <a:buNone/>
            </a:pPr>
            <a:r>
              <a:rPr lang="en-US" sz="2400" dirty="0">
                <a:solidFill>
                  <a:schemeClr val="tx1"/>
                </a:solidFill>
              </a:rPr>
              <a:t>Pre-Business Admin     5%</a:t>
            </a:r>
          </a:p>
          <a:p>
            <a:pPr marL="0" indent="0">
              <a:buNone/>
            </a:pPr>
            <a:r>
              <a:rPr lang="en-US" sz="2400" dirty="0">
                <a:solidFill>
                  <a:schemeClr val="tx1"/>
                </a:solidFill>
              </a:rPr>
              <a:t>BS-Computer Sci	     4%</a:t>
            </a:r>
          </a:p>
        </p:txBody>
      </p:sp>
    </p:spTree>
    <p:extLst>
      <p:ext uri="{BB962C8B-B14F-4D97-AF65-F5344CB8AC3E}">
        <p14:creationId xmlns:p14="http://schemas.microsoft.com/office/powerpoint/2010/main" val="2067751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Profile of Incoming Students</a:t>
            </a:r>
            <a:br>
              <a:rPr lang="en-US" dirty="0">
                <a:solidFill>
                  <a:schemeClr val="tx1"/>
                </a:solidFill>
              </a:rPr>
            </a:br>
            <a:r>
              <a:rPr lang="en-US" sz="2400" dirty="0">
                <a:solidFill>
                  <a:schemeClr val="tx1"/>
                </a:solidFill>
              </a:rPr>
              <a:t>Fall 2016</a:t>
            </a:r>
            <a:endParaRPr lang="en-US" dirty="0">
              <a:solidFill>
                <a:schemeClr val="tx1"/>
              </a:solidFill>
            </a:endParaRPr>
          </a:p>
        </p:txBody>
      </p:sp>
      <p:sp>
        <p:nvSpPr>
          <p:cNvPr id="3" name="Content Placeholder 2"/>
          <p:cNvSpPr>
            <a:spLocks noGrp="1"/>
          </p:cNvSpPr>
          <p:nvPr>
            <p:ph sz="half" idx="1"/>
          </p:nvPr>
        </p:nvSpPr>
        <p:spPr>
          <a:xfrm>
            <a:off x="491067" y="1600200"/>
            <a:ext cx="4038600" cy="4525963"/>
          </a:xfrm>
        </p:spPr>
        <p:txBody>
          <a:bodyPr/>
          <a:lstStyle/>
          <a:p>
            <a:pPr marL="0" indent="0">
              <a:buNone/>
            </a:pPr>
            <a:r>
              <a:rPr lang="en-US" b="1" dirty="0">
                <a:solidFill>
                  <a:schemeClr val="tx1"/>
                </a:solidFill>
              </a:rPr>
              <a:t>Academic Qualities</a:t>
            </a:r>
            <a:endParaRPr lang="en-US" dirty="0">
              <a:solidFill>
                <a:schemeClr val="tx1"/>
              </a:solidFill>
            </a:endParaRPr>
          </a:p>
          <a:p>
            <a:pPr marL="0" indent="0">
              <a:buNone/>
            </a:pPr>
            <a:r>
              <a:rPr lang="en-US" dirty="0">
                <a:solidFill>
                  <a:schemeClr val="tx1"/>
                </a:solidFill>
              </a:rPr>
              <a:t>Average ACT		23.89</a:t>
            </a:r>
          </a:p>
          <a:p>
            <a:pPr marL="0" indent="0">
              <a:buNone/>
            </a:pPr>
            <a:r>
              <a:rPr lang="en-US" dirty="0">
                <a:solidFill>
                  <a:schemeClr val="tx1"/>
                </a:solidFill>
              </a:rPr>
              <a:t>Average HS GPA  3.43</a:t>
            </a:r>
          </a:p>
          <a:p>
            <a:pPr marL="0" indent="0">
              <a:buNone/>
            </a:pPr>
            <a:r>
              <a:rPr lang="en-US" dirty="0">
                <a:solidFill>
                  <a:schemeClr val="tx1"/>
                </a:solidFill>
              </a:rPr>
              <a:t>1</a:t>
            </a:r>
            <a:r>
              <a:rPr lang="en-US" baseline="30000" dirty="0">
                <a:solidFill>
                  <a:schemeClr val="tx1"/>
                </a:solidFill>
              </a:rPr>
              <a:t>st</a:t>
            </a:r>
            <a:r>
              <a:rPr lang="en-US" dirty="0">
                <a:solidFill>
                  <a:schemeClr val="tx1"/>
                </a:solidFill>
              </a:rPr>
              <a:t> in Class 	       109</a:t>
            </a:r>
          </a:p>
          <a:p>
            <a:pPr marL="0" indent="0">
              <a:buNone/>
            </a:pPr>
            <a:r>
              <a:rPr lang="en-US" dirty="0">
                <a:solidFill>
                  <a:schemeClr val="tx1"/>
                </a:solidFill>
              </a:rPr>
              <a:t>National Merit 	      7</a:t>
            </a:r>
          </a:p>
          <a:p>
            <a:pPr marL="0" indent="0">
              <a:buNone/>
            </a:pPr>
            <a:r>
              <a:rPr lang="en-US" dirty="0">
                <a:solidFill>
                  <a:schemeClr val="tx1"/>
                </a:solidFill>
              </a:rPr>
              <a:t>Presidential	       261</a:t>
            </a:r>
            <a:endParaRPr lang="en-US" b="1" dirty="0">
              <a:solidFill>
                <a:schemeClr val="tx1"/>
              </a:solidFill>
            </a:endParaRPr>
          </a:p>
          <a:p>
            <a:pPr marL="0" indent="0">
              <a:buNone/>
            </a:pPr>
            <a:r>
              <a:rPr lang="en-US" sz="1800" dirty="0">
                <a:solidFill>
                  <a:schemeClr val="tx1"/>
                </a:solidFill>
              </a:rPr>
              <a:t>(ACT </a:t>
            </a:r>
            <a:r>
              <a:rPr lang="en-US" sz="1800" u="sng" dirty="0">
                <a:solidFill>
                  <a:schemeClr val="tx1"/>
                </a:solidFill>
              </a:rPr>
              <a:t>&gt;</a:t>
            </a:r>
            <a:r>
              <a:rPr lang="en-US" sz="1800" dirty="0">
                <a:solidFill>
                  <a:schemeClr val="tx1"/>
                </a:solidFill>
              </a:rPr>
              <a:t> 29)</a:t>
            </a:r>
          </a:p>
        </p:txBody>
      </p:sp>
      <p:sp>
        <p:nvSpPr>
          <p:cNvPr id="4" name="Content Placeholder 3"/>
          <p:cNvSpPr>
            <a:spLocks noGrp="1"/>
          </p:cNvSpPr>
          <p:nvPr>
            <p:ph sz="half" idx="2"/>
          </p:nvPr>
        </p:nvSpPr>
        <p:spPr>
          <a:xfrm>
            <a:off x="4648200" y="1600200"/>
            <a:ext cx="4038600" cy="5139267"/>
          </a:xfrm>
        </p:spPr>
        <p:txBody>
          <a:bodyPr/>
          <a:lstStyle/>
          <a:p>
            <a:pPr marL="0" indent="0">
              <a:buNone/>
            </a:pPr>
            <a:r>
              <a:rPr lang="en-US" b="1" dirty="0">
                <a:solidFill>
                  <a:schemeClr val="tx1"/>
                </a:solidFill>
              </a:rPr>
              <a:t>Admission Guidelines</a:t>
            </a:r>
            <a:endParaRPr lang="en-US" dirty="0">
              <a:solidFill>
                <a:schemeClr val="tx1"/>
              </a:solidFill>
            </a:endParaRPr>
          </a:p>
          <a:p>
            <a:r>
              <a:rPr lang="en-US" dirty="0">
                <a:solidFill>
                  <a:schemeClr val="tx1"/>
                </a:solidFill>
              </a:rPr>
              <a:t>ACT		22</a:t>
            </a:r>
          </a:p>
          <a:p>
            <a:r>
              <a:rPr lang="en-US" dirty="0">
                <a:solidFill>
                  <a:schemeClr val="tx1"/>
                </a:solidFill>
              </a:rPr>
              <a:t>HS GPA		2.75</a:t>
            </a:r>
          </a:p>
          <a:p>
            <a:r>
              <a:rPr lang="en-US" dirty="0">
                <a:solidFill>
                  <a:schemeClr val="tx1"/>
                </a:solidFill>
              </a:rPr>
              <a:t>15 Core Courses </a:t>
            </a:r>
          </a:p>
          <a:p>
            <a:pPr marL="0" indent="0" algn="ctr">
              <a:buNone/>
            </a:pPr>
            <a:endParaRPr lang="en-US" sz="1800" dirty="0">
              <a:solidFill>
                <a:schemeClr val="tx1"/>
              </a:solidFill>
            </a:endParaRPr>
          </a:p>
          <a:p>
            <a:pPr marL="0" indent="0" algn="ctr">
              <a:buNone/>
            </a:pPr>
            <a:endParaRPr lang="en-US" sz="1800" i="1" dirty="0">
              <a:solidFill>
                <a:schemeClr val="tx1"/>
              </a:solidFill>
            </a:endParaRPr>
          </a:p>
        </p:txBody>
      </p:sp>
    </p:spTree>
    <p:extLst>
      <p:ext uri="{BB962C8B-B14F-4D97-AF65-F5344CB8AC3E}">
        <p14:creationId xmlns:p14="http://schemas.microsoft.com/office/powerpoint/2010/main" val="7813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42"/>
            <a:ext cx="8229600" cy="792161"/>
          </a:xfrm>
          <a:prstGeom prst="rect">
            <a:avLst/>
          </a:prstGeom>
        </p:spPr>
        <p:txBody>
          <a:bodyPr lIns="91431" tIns="45716" rIns="91431" bIns="45716"/>
          <a:lstStyle>
            <a:lvl1pPr algn="ctr" defTabSz="457200" rtl="0" eaLnBrk="1" fontAlgn="base" hangingPunct="1">
              <a:spcBef>
                <a:spcPct val="0"/>
              </a:spcBef>
              <a:spcAft>
                <a:spcPct val="0"/>
              </a:spcAft>
              <a:defRPr sz="4400" kern="1200">
                <a:solidFill>
                  <a:srgbClr val="FFCF0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4570" dirty="0">
                <a:solidFill>
                  <a:schemeClr val="tx1"/>
                </a:solidFill>
              </a:rPr>
              <a:t>NDSU Retention </a:t>
            </a:r>
            <a:r>
              <a:rPr lang="en-US" sz="4570" dirty="0" smtClean="0">
                <a:solidFill>
                  <a:schemeClr val="tx1"/>
                </a:solidFill>
              </a:rPr>
              <a:t>Context</a:t>
            </a:r>
          </a:p>
          <a:p>
            <a:r>
              <a:rPr lang="en-US" sz="1400" dirty="0" smtClean="0">
                <a:solidFill>
                  <a:schemeClr val="tx1"/>
                </a:solidFill>
              </a:rPr>
              <a:t>First Year Retention and Academic Standing</a:t>
            </a:r>
            <a:endParaRPr lang="en-US" sz="1400" dirty="0">
              <a:solidFill>
                <a:schemeClr val="tx1"/>
              </a:solidFill>
            </a:endParaRPr>
          </a:p>
        </p:txBody>
      </p:sp>
      <p:graphicFrame>
        <p:nvGraphicFramePr>
          <p:cNvPr id="12" name="Chart 11"/>
          <p:cNvGraphicFramePr>
            <a:graphicFrameLocks/>
          </p:cNvGraphicFramePr>
          <p:nvPr>
            <p:extLst>
              <p:ext uri="{D42A27DB-BD31-4B8C-83A1-F6EECF244321}">
                <p14:modId xmlns:p14="http://schemas.microsoft.com/office/powerpoint/2010/main" val="4142653092"/>
              </p:ext>
            </p:extLst>
          </p:nvPr>
        </p:nvGraphicFramePr>
        <p:xfrm>
          <a:off x="1311216" y="1138687"/>
          <a:ext cx="6504316" cy="4684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6436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42"/>
            <a:ext cx="8229600" cy="792161"/>
          </a:xfrm>
          <a:prstGeom prst="rect">
            <a:avLst/>
          </a:prstGeom>
        </p:spPr>
        <p:txBody>
          <a:bodyPr lIns="91431" tIns="45716" rIns="91431" bIns="45716"/>
          <a:lstStyle>
            <a:lvl1pPr algn="ctr" defTabSz="457200" rtl="0" eaLnBrk="1" fontAlgn="base" hangingPunct="1">
              <a:spcBef>
                <a:spcPct val="0"/>
              </a:spcBef>
              <a:spcAft>
                <a:spcPct val="0"/>
              </a:spcAft>
              <a:defRPr sz="4400" kern="1200">
                <a:solidFill>
                  <a:srgbClr val="FFCF0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4572" dirty="0">
                <a:solidFill>
                  <a:schemeClr val="tx1"/>
                </a:solidFill>
              </a:rPr>
              <a:t>NDSU Retention Context</a:t>
            </a:r>
          </a:p>
        </p:txBody>
      </p:sp>
      <p:graphicFrame>
        <p:nvGraphicFramePr>
          <p:cNvPr id="4" name="Chart 3"/>
          <p:cNvGraphicFramePr/>
          <p:nvPr>
            <p:extLst>
              <p:ext uri="{D42A27DB-BD31-4B8C-83A1-F6EECF244321}">
                <p14:modId xmlns:p14="http://schemas.microsoft.com/office/powerpoint/2010/main" val="3280690518"/>
              </p:ext>
            </p:extLst>
          </p:nvPr>
        </p:nvGraphicFramePr>
        <p:xfrm>
          <a:off x="1513211" y="1066803"/>
          <a:ext cx="5440924" cy="54816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7653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NDSU Graduation Rates</a:t>
            </a: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603698" y="1417638"/>
            <a:ext cx="7936604" cy="4356550"/>
          </a:xfrm>
          <a:prstGeom prst="rect">
            <a:avLst/>
          </a:prstGeom>
        </p:spPr>
      </p:pic>
    </p:spTree>
    <p:extLst>
      <p:ext uri="{BB962C8B-B14F-4D97-AF65-F5344CB8AC3E}">
        <p14:creationId xmlns:p14="http://schemas.microsoft.com/office/powerpoint/2010/main" val="1797247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NDSU 4-year Graduation Rate</a:t>
            </a:r>
          </a:p>
        </p:txBody>
      </p:sp>
      <p:sp>
        <p:nvSpPr>
          <p:cNvPr id="11" name="Content Placeholder 10"/>
          <p:cNvSpPr>
            <a:spLocks noGrp="1"/>
          </p:cNvSpPr>
          <p:nvPr>
            <p:ph idx="1"/>
          </p:nvPr>
        </p:nvSpPr>
        <p:spPr/>
        <p:txBody>
          <a:bodyPr/>
          <a:lstStyle/>
          <a:p>
            <a:endParaRPr lang="en-US"/>
          </a:p>
        </p:txBody>
      </p:sp>
      <p:pic>
        <p:nvPicPr>
          <p:cNvPr id="12" name="Picture 11"/>
          <p:cNvPicPr>
            <a:picLocks noChangeAspect="1"/>
          </p:cNvPicPr>
          <p:nvPr/>
        </p:nvPicPr>
        <p:blipFill rotWithShape="1">
          <a:blip r:embed="rId3"/>
          <a:srcRect l="3872" t="22151" r="51667" b="6671"/>
          <a:stretch/>
        </p:blipFill>
        <p:spPr>
          <a:xfrm>
            <a:off x="2071688" y="1212851"/>
            <a:ext cx="5000624" cy="4913312"/>
          </a:xfrm>
          <a:prstGeom prst="rect">
            <a:avLst/>
          </a:prstGeom>
        </p:spPr>
      </p:pic>
    </p:spTree>
    <p:extLst>
      <p:ext uri="{BB962C8B-B14F-4D97-AF65-F5344CB8AC3E}">
        <p14:creationId xmlns:p14="http://schemas.microsoft.com/office/powerpoint/2010/main" val="958759467"/>
      </p:ext>
    </p:extLst>
  </p:cSld>
  <p:clrMapOvr>
    <a:masterClrMapping/>
  </p:clrMapOvr>
</p:sld>
</file>

<file path=ppt/theme/theme1.xml><?xml version="1.0" encoding="utf-8"?>
<a:theme xmlns:a="http://schemas.openxmlformats.org/drawingml/2006/main" name="ndsu-templat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tudent Success Presentation for T&amp;LC" id="{36C2618B-EB08-49D7-B393-E5CF073C8256}" vid="{6935872C-8B1C-4CEB-B8AE-D1D3859558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Student Success Presentation for T&amp;LC</Template>
  <TotalTime>1912</TotalTime>
  <Words>1489</Words>
  <Application>Microsoft Office PowerPoint</Application>
  <PresentationFormat>On-screen Show (4:3)</PresentationFormat>
  <Paragraphs>272</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ＭＳ Ｐゴシック</vt:lpstr>
      <vt:lpstr>Arial</vt:lpstr>
      <vt:lpstr>Calibri</vt:lpstr>
      <vt:lpstr>Wingdings</vt:lpstr>
      <vt:lpstr>ndsu-template1</vt:lpstr>
      <vt:lpstr>PowerPoint Presentation</vt:lpstr>
      <vt:lpstr>Profile of New Students</vt:lpstr>
      <vt:lpstr>Profile of Incoming Students Fall 2016</vt:lpstr>
      <vt:lpstr>Profile of Incoming Students Fall 2016</vt:lpstr>
      <vt:lpstr>Profile of Incoming Students Fall 2016</vt:lpstr>
      <vt:lpstr>PowerPoint Presentation</vt:lpstr>
      <vt:lpstr>PowerPoint Presentation</vt:lpstr>
      <vt:lpstr>NDSU Graduation Rates</vt:lpstr>
      <vt:lpstr>NDSU 4-year Graduation Rate</vt:lpstr>
      <vt:lpstr>NDSU 6-year Graduation Rate</vt:lpstr>
      <vt:lpstr>Success Factors</vt:lpstr>
      <vt:lpstr>Transition Questions</vt:lpstr>
      <vt:lpstr>Transition Needs</vt:lpstr>
      <vt:lpstr>Mattering &amp; Identity</vt:lpstr>
      <vt:lpstr>What role can faculty play in student success?</vt:lpstr>
      <vt:lpstr>Engagement, Mattering, Validation at NDSU</vt:lpstr>
      <vt:lpstr>Engagement, Mattering, Validation In Practice</vt:lpstr>
      <vt:lpstr>NDSU Resources for Success</vt:lpstr>
      <vt:lpstr>Resources for Students</vt:lpstr>
      <vt:lpstr>Additional Resources for Students and Faculty </vt:lpstr>
      <vt:lpstr>Campus Wide Initiatives</vt:lpstr>
      <vt:lpstr>References</vt:lpstr>
      <vt:lpstr>Questions/Comments</vt:lpstr>
    </vt:vector>
  </TitlesOfParts>
  <Company>North Dakota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Oster-Aaland</dc:creator>
  <cp:lastModifiedBy>Hoyt, Kelly</cp:lastModifiedBy>
  <cp:revision>93</cp:revision>
  <cp:lastPrinted>2017-08-02T16:48:20Z</cp:lastPrinted>
  <dcterms:created xsi:type="dcterms:W3CDTF">2015-08-12T14:20:22Z</dcterms:created>
  <dcterms:modified xsi:type="dcterms:W3CDTF">2017-08-17T18:04:40Z</dcterms:modified>
</cp:coreProperties>
</file>