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7" r:id="rId2"/>
    <p:sldId id="258" r:id="rId3"/>
    <p:sldId id="319" r:id="rId4"/>
    <p:sldId id="321" r:id="rId5"/>
    <p:sldId id="322" r:id="rId6"/>
    <p:sldId id="323" r:id="rId7"/>
    <p:sldId id="324" r:id="rId8"/>
    <p:sldId id="325" r:id="rId9"/>
    <p:sldId id="328" r:id="rId10"/>
    <p:sldId id="330" r:id="rId11"/>
    <p:sldId id="331" r:id="rId12"/>
    <p:sldId id="332" r:id="rId13"/>
    <p:sldId id="333" r:id="rId14"/>
    <p:sldId id="335" r:id="rId15"/>
    <p:sldId id="346" r:id="rId16"/>
    <p:sldId id="274" r:id="rId17"/>
    <p:sldId id="275" r:id="rId18"/>
    <p:sldId id="276" r:id="rId19"/>
    <p:sldId id="349" r:id="rId20"/>
    <p:sldId id="277" r:id="rId21"/>
    <p:sldId id="278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301" r:id="rId31"/>
    <p:sldId id="302" r:id="rId32"/>
    <p:sldId id="303" r:id="rId33"/>
    <p:sldId id="304" r:id="rId34"/>
    <p:sldId id="305" r:id="rId35"/>
    <p:sldId id="307" r:id="rId36"/>
    <p:sldId id="308" r:id="rId37"/>
    <p:sldId id="309" r:id="rId38"/>
    <p:sldId id="310" r:id="rId39"/>
    <p:sldId id="311" r:id="rId40"/>
    <p:sldId id="312" r:id="rId41"/>
    <p:sldId id="314" r:id="rId42"/>
    <p:sldId id="315" r:id="rId43"/>
    <p:sldId id="316" r:id="rId44"/>
  </p:sldIdLst>
  <p:sldSz cx="9144000" cy="6858000" type="screen4x3"/>
  <p:notesSz cx="69977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2336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4" y="0"/>
            <a:ext cx="3032336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r">
              <a:defRPr sz="1200"/>
            </a:lvl1pPr>
          </a:lstStyle>
          <a:p>
            <a:fld id="{8EA9A56D-8CC0-420E-A0F2-DB946B1E2A1C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05841"/>
            <a:ext cx="3032336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4" y="8805841"/>
            <a:ext cx="3032336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r">
              <a:defRPr sz="1200"/>
            </a:lvl1pPr>
          </a:lstStyle>
          <a:p>
            <a:fld id="{AC643ADF-0A78-4226-8B44-9D1E7936F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2336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4" y="0"/>
            <a:ext cx="3032336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r">
              <a:defRPr sz="1200"/>
            </a:lvl1pPr>
          </a:lstStyle>
          <a:p>
            <a:fld id="{77F759ED-D8F0-4BBB-A234-3CE62151BE0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85" tIns="46442" rIns="92885" bIns="464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770" y="4403725"/>
            <a:ext cx="5598160" cy="4171950"/>
          </a:xfrm>
          <a:prstGeom prst="rect">
            <a:avLst/>
          </a:prstGeom>
        </p:spPr>
        <p:txBody>
          <a:bodyPr vert="horz" lIns="92885" tIns="46442" rIns="92885" bIns="4644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05841"/>
            <a:ext cx="3032336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4" y="8805841"/>
            <a:ext cx="3032336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r">
              <a:defRPr sz="1200"/>
            </a:lvl1pPr>
          </a:lstStyle>
          <a:p>
            <a:fld id="{E5626419-2FF5-4235-810C-798E1E5828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CC22013-9066-4884-8F02-EA86CA2766DB}" type="slidenum">
              <a:rPr lang="en-US"/>
              <a:pPr/>
              <a:t>15</a:t>
            </a:fld>
            <a:endParaRPr lang="en-US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559" y="4403725"/>
            <a:ext cx="5130586" cy="417195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7"/>
          <p:cNvSpPr txBox="1">
            <a:spLocks noGrp="1" noChangeArrowheads="1"/>
          </p:cNvSpPr>
          <p:nvPr/>
        </p:nvSpPr>
        <p:spPr bwMode="auto">
          <a:xfrm>
            <a:off x="3963243" y="88058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93" tIns="45996" rIns="91993" bIns="45996" anchor="b"/>
          <a:lstStyle/>
          <a:p>
            <a:pPr algn="r" defTabSz="920613"/>
            <a:fld id="{EE36EE4E-646E-46D6-B148-089F614C8FB8}" type="slidenum">
              <a:rPr lang="en-US" sz="1200"/>
              <a:pPr algn="r" defTabSz="920613"/>
              <a:t>16</a:t>
            </a:fld>
            <a:endParaRPr lang="en-US" sz="1200" dirty="0"/>
          </a:p>
        </p:txBody>
      </p:sp>
      <p:sp>
        <p:nvSpPr>
          <p:cNvPr id="344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4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559" y="4403725"/>
            <a:ext cx="5130586" cy="417195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9C7EA50-2D9B-42C3-8FE2-FB0C2235C711}" type="slidenum">
              <a:rPr lang="en-US"/>
              <a:pPr/>
              <a:t>17</a:t>
            </a:fld>
            <a:endParaRPr lang="en-US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559" y="4403725"/>
            <a:ext cx="5130586" cy="417195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754333F-2504-4AD8-96C1-F014ADD5F3B5}" type="slidenum">
              <a:rPr lang="en-US"/>
              <a:pPr/>
              <a:t>18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559" y="4403725"/>
            <a:ext cx="5130586" cy="4171950"/>
          </a:xfrm>
        </p:spPr>
        <p:txBody>
          <a:bodyPr lIns="91687" tIns="45845" rIns="91687" bIns="45845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2BB2BA0-016D-4C28-AB6F-E66992BB1327}" type="slidenum">
              <a:rPr lang="en-US"/>
              <a:pPr/>
              <a:t>19</a:t>
            </a:fld>
            <a:endParaRPr lang="en-US"/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559" y="4403725"/>
            <a:ext cx="5130586" cy="417195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B96AEB7-00A7-4E04-9B90-401E46EE928B}" type="slidenum">
              <a:rPr lang="en-US"/>
              <a:pPr/>
              <a:t>20</a:t>
            </a:fld>
            <a:endParaRPr lang="en-US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559" y="4403725"/>
            <a:ext cx="5130586" cy="4171950"/>
          </a:xfrm>
        </p:spPr>
        <p:txBody>
          <a:bodyPr lIns="91687" tIns="45845" rIns="91687" bIns="45845"/>
          <a:lstStyle/>
          <a:p>
            <a:pPr eaLnBrk="1" hangingPunct="1"/>
            <a:r>
              <a:rPr lang="en-US" smtClean="0"/>
              <a:t>How I was recruited, why I joined, what I do as part of STRIDE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10C81B2-E34E-4D5F-B00F-DE72A36CF6A2}" type="slidenum">
              <a:rPr lang="en-US"/>
              <a:pPr/>
              <a:t>21</a:t>
            </a:fld>
            <a:endParaRPr lang="en-US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559" y="4403725"/>
            <a:ext cx="5130586" cy="4171950"/>
          </a:xfrm>
        </p:spPr>
        <p:txBody>
          <a:bodyPr lIns="91687" tIns="45845" rIns="91687" bIns="45845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2C0AF75-03E7-4CDA-9E43-D124CE7EB8FD}" type="slidenum">
              <a:rPr lang="en-US"/>
              <a:pPr/>
              <a:t>22</a:t>
            </a:fld>
            <a:endParaRPr lang="en-US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7"/>
          <p:cNvSpPr txBox="1">
            <a:spLocks noGrp="1" noChangeArrowheads="1"/>
          </p:cNvSpPr>
          <p:nvPr/>
        </p:nvSpPr>
        <p:spPr bwMode="auto">
          <a:xfrm>
            <a:off x="3963243" y="88058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93" tIns="45996" rIns="91993" bIns="45996" anchor="b"/>
          <a:lstStyle/>
          <a:p>
            <a:pPr algn="r" defTabSz="920613"/>
            <a:fld id="{B3138684-FF94-4CAE-8874-FB0721EEA850}" type="slidenum">
              <a:rPr lang="en-US" sz="1200"/>
              <a:pPr algn="r" defTabSz="920613"/>
              <a:t>23</a:t>
            </a:fld>
            <a:endParaRPr lang="en-US" sz="1200" dirty="0"/>
          </a:p>
        </p:txBody>
      </p:sp>
      <p:sp>
        <p:nvSpPr>
          <p:cNvPr id="334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48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7"/>
          <p:cNvSpPr txBox="1">
            <a:spLocks noGrp="1" noChangeArrowheads="1"/>
          </p:cNvSpPr>
          <p:nvPr/>
        </p:nvSpPr>
        <p:spPr bwMode="auto">
          <a:xfrm>
            <a:off x="3963243" y="88058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93" tIns="45996" rIns="91993" bIns="45996" anchor="b"/>
          <a:lstStyle/>
          <a:p>
            <a:pPr algn="r" defTabSz="920613"/>
            <a:fld id="{B3138684-FF94-4CAE-8874-FB0721EEA850}" type="slidenum">
              <a:rPr lang="en-US" sz="1200"/>
              <a:pPr algn="r" defTabSz="920613"/>
              <a:t>24</a:t>
            </a:fld>
            <a:endParaRPr lang="en-US" sz="1200" dirty="0"/>
          </a:p>
        </p:txBody>
      </p:sp>
      <p:sp>
        <p:nvSpPr>
          <p:cNvPr id="334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48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7"/>
          <p:cNvSpPr txBox="1">
            <a:spLocks noGrp="1" noChangeArrowheads="1"/>
          </p:cNvSpPr>
          <p:nvPr/>
        </p:nvSpPr>
        <p:spPr bwMode="auto">
          <a:xfrm>
            <a:off x="3963243" y="88058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93" tIns="45996" rIns="91993" bIns="45996" anchor="b"/>
          <a:lstStyle/>
          <a:p>
            <a:pPr algn="r" defTabSz="920613"/>
            <a:fld id="{CCA598C4-55FF-4F9D-8E03-806F6AF83F55}" type="slidenum">
              <a:rPr lang="en-US" sz="1200"/>
              <a:pPr algn="r" defTabSz="920613"/>
              <a:t>25</a:t>
            </a:fld>
            <a:endParaRPr lang="en-US" sz="1200" dirty="0"/>
          </a:p>
        </p:txBody>
      </p:sp>
      <p:sp>
        <p:nvSpPr>
          <p:cNvPr id="332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28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7"/>
          <p:cNvSpPr txBox="1">
            <a:spLocks noGrp="1" noChangeArrowheads="1"/>
          </p:cNvSpPr>
          <p:nvPr/>
        </p:nvSpPr>
        <p:spPr bwMode="auto">
          <a:xfrm>
            <a:off x="3963243" y="88058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93" tIns="45996" rIns="91993" bIns="45996" anchor="b"/>
          <a:lstStyle/>
          <a:p>
            <a:pPr algn="r" defTabSz="920613"/>
            <a:fld id="{B3138684-FF94-4CAE-8874-FB0721EEA850}" type="slidenum">
              <a:rPr lang="en-US" sz="1200"/>
              <a:pPr algn="r" defTabSz="920613"/>
              <a:t>26</a:t>
            </a:fld>
            <a:endParaRPr lang="en-US" sz="1200" dirty="0"/>
          </a:p>
        </p:txBody>
      </p:sp>
      <p:sp>
        <p:nvSpPr>
          <p:cNvPr id="334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48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/>
          <p:cNvSpPr txBox="1">
            <a:spLocks noGrp="1" noChangeArrowheads="1"/>
          </p:cNvSpPr>
          <p:nvPr/>
        </p:nvSpPr>
        <p:spPr bwMode="auto">
          <a:xfrm>
            <a:off x="3963243" y="88058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93" tIns="45996" rIns="91993" bIns="45996" anchor="b"/>
          <a:lstStyle/>
          <a:p>
            <a:pPr algn="r" defTabSz="920613"/>
            <a:fld id="{4BA38896-D248-4FFC-AFFD-7224928F190D}" type="slidenum">
              <a:rPr lang="en-US" sz="1200"/>
              <a:pPr algn="r" defTabSz="920613"/>
              <a:t>27</a:t>
            </a:fld>
            <a:endParaRPr lang="en-US" sz="1200" dirty="0"/>
          </a:p>
        </p:txBody>
      </p:sp>
      <p:sp>
        <p:nvSpPr>
          <p:cNvPr id="321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7"/>
          <p:cNvSpPr txBox="1">
            <a:spLocks noGrp="1" noChangeArrowheads="1"/>
          </p:cNvSpPr>
          <p:nvPr/>
        </p:nvSpPr>
        <p:spPr bwMode="auto">
          <a:xfrm>
            <a:off x="3963243" y="88058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93" tIns="45996" rIns="91993" bIns="45996" anchor="b"/>
          <a:lstStyle/>
          <a:p>
            <a:pPr algn="r" defTabSz="920613"/>
            <a:fld id="{817AA588-E7A0-4C43-AF73-5F557CB38052}" type="slidenum">
              <a:rPr lang="en-US" sz="1200"/>
              <a:pPr algn="r" defTabSz="920613"/>
              <a:t>28</a:t>
            </a:fld>
            <a:endParaRPr lang="en-US" sz="1200" dirty="0"/>
          </a:p>
        </p:txBody>
      </p:sp>
      <p:sp>
        <p:nvSpPr>
          <p:cNvPr id="323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2D767DF-857B-456F-AD82-79F3227269DC}" type="slidenum">
              <a:rPr lang="en-US"/>
              <a:pPr/>
              <a:t>29</a:t>
            </a:fld>
            <a:endParaRPr lang="en-US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B92CD5B-4B81-46AB-AB86-CA4837D8F1C8}" type="slidenum">
              <a:rPr lang="en-US"/>
              <a:pPr/>
              <a:t>30</a:t>
            </a:fld>
            <a:endParaRPr lang="en-US"/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FACAF6B-10A0-42C2-87EF-300B5E55F7F1}" type="slidenum">
              <a:rPr lang="en-US"/>
              <a:pPr/>
              <a:t>31</a:t>
            </a:fld>
            <a:endParaRPr lang="en-US"/>
          </a:p>
        </p:txBody>
      </p:sp>
      <p:sp>
        <p:nvSpPr>
          <p:cNvPr id="186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 txBox="1">
            <a:spLocks noGrp="1" noChangeArrowheads="1"/>
          </p:cNvSpPr>
          <p:nvPr/>
        </p:nvSpPr>
        <p:spPr bwMode="auto">
          <a:xfrm>
            <a:off x="3963243" y="88058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93" tIns="45996" rIns="91993" bIns="45996" anchor="b"/>
          <a:lstStyle/>
          <a:p>
            <a:pPr algn="r" defTabSz="920613"/>
            <a:fld id="{77E74D8F-33A3-4827-B77A-A029291E825B}" type="slidenum">
              <a:rPr lang="en-US" sz="1200"/>
              <a:pPr algn="r" defTabSz="920613"/>
              <a:t>32</a:t>
            </a:fld>
            <a:endParaRPr lang="en-US" sz="1200" dirty="0"/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582EB5C-B75A-4028-B8E6-DE07332C98D3}" type="slidenum">
              <a:rPr lang="en-US"/>
              <a:pPr/>
              <a:t>33</a:t>
            </a:fld>
            <a:endParaRPr lang="en-US"/>
          </a:p>
        </p:txBody>
      </p:sp>
      <p:sp>
        <p:nvSpPr>
          <p:cNvPr id="187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E8D2D40-3860-473D-A8B4-179742D638DD}" type="slidenum">
              <a:rPr lang="en-US"/>
              <a:pPr/>
              <a:t>34</a:t>
            </a:fld>
            <a:endParaRPr lang="en-US"/>
          </a:p>
        </p:txBody>
      </p:sp>
      <p:sp>
        <p:nvSpPr>
          <p:cNvPr id="188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CE967E9-6399-48C1-9086-E7DA3B52DAA2}" type="slidenum">
              <a:rPr lang="en-US"/>
              <a:pPr/>
              <a:t>35</a:t>
            </a:fld>
            <a:endParaRPr lang="en-US"/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3DF339D-C912-40E7-9D8F-ABEBDC1A8397}" type="slidenum">
              <a:rPr lang="en-US"/>
              <a:pPr/>
              <a:t>36</a:t>
            </a:fld>
            <a:endParaRPr lang="en-US"/>
          </a:p>
        </p:txBody>
      </p:sp>
      <p:sp>
        <p:nvSpPr>
          <p:cNvPr id="192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C4D152C8-7506-4FBB-8183-74BC8B82A56C}" type="slidenum">
              <a:rPr lang="en-US"/>
              <a:pPr/>
              <a:t>37</a:t>
            </a:fld>
            <a:endParaRPr lang="en-US"/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203950"/>
            <a:ext cx="2590800" cy="384175"/>
          </a:xfrm>
        </p:spPr>
        <p:txBody>
          <a:bodyPr/>
          <a:lstStyle>
            <a:lvl1pPr>
              <a:defRPr/>
            </a:lvl1pPr>
          </a:lstStyle>
          <a:p>
            <a:fld id="{598B10D5-3EEB-49D6-8C48-D1EFDCBD4F2A}" type="datetime1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33600" y="6203950"/>
            <a:ext cx="3581400" cy="3841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5" y="6181725"/>
            <a:ext cx="609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CC76D2C-8623-4181-930C-4006E9C57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FB38C-DC58-4F4D-B180-E362C379B779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E82FB-B28D-4E06-9D59-AA7BA0E470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A1B634-B71C-466D-97A9-F7DA2638BEEC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30050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 smtClean="0"/>
              <a:t>Working Toward Gender and Racial Equity in Higher Education </a:t>
            </a:r>
            <a:endParaRPr b="1" dirty="0" smtClean="0">
              <a:ln>
                <a:noFill/>
              </a:ln>
              <a:effectLst/>
            </a:endParaRPr>
          </a:p>
        </p:txBody>
      </p:sp>
      <p:sp>
        <p:nvSpPr>
          <p:cNvPr id="130051" name="Rectangle 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 algn="ctr">
              <a:buNone/>
            </a:pPr>
            <a:r>
              <a:rPr lang="en-US" sz="3900" dirty="0" smtClean="0"/>
              <a:t>Mark Chesler*</a:t>
            </a:r>
          </a:p>
          <a:p>
            <a:pPr algn="ctr">
              <a:buFont typeface="Wingdings 2" pitchFamily="18" charset="2"/>
              <a:buNone/>
            </a:pPr>
            <a:endParaRPr lang="en-US" dirty="0" smtClean="0"/>
          </a:p>
          <a:p>
            <a:pPr algn="ctr">
              <a:buFont typeface="Wingdings 2" pitchFamily="18" charset="2"/>
              <a:buNone/>
            </a:pPr>
            <a:endParaRPr lang="en-US" dirty="0" smtClean="0"/>
          </a:p>
          <a:p>
            <a:pPr algn="ctr">
              <a:buFont typeface="Wingdings 2" pitchFamily="18" charset="2"/>
              <a:buNone/>
            </a:pPr>
            <a:r>
              <a:rPr lang="en-US" dirty="0" smtClean="0"/>
              <a:t>	</a:t>
            </a:r>
          </a:p>
          <a:p>
            <a:pPr algn="ctr">
              <a:buFont typeface="Wingdings 2" pitchFamily="18" charset="2"/>
              <a:buNone/>
            </a:pPr>
            <a:r>
              <a:rPr lang="en-US" sz="3000" dirty="0" smtClean="0"/>
              <a:t>Emeritus Professor of Sociology, University of Michigan </a:t>
            </a:r>
          </a:p>
          <a:p>
            <a:pPr algn="ctr">
              <a:buFont typeface="Wingdings 2" pitchFamily="18" charset="2"/>
              <a:buNone/>
            </a:pPr>
            <a:r>
              <a:rPr lang="en-US" sz="3000" dirty="0" smtClean="0"/>
              <a:t>&amp; Executive Director, Community Resources Ltd.</a:t>
            </a:r>
          </a:p>
          <a:p>
            <a:endParaRPr lang="en-US" dirty="0" smtClean="0"/>
          </a:p>
          <a:p>
            <a:pPr lvl="1">
              <a:buFont typeface="Wingdings 2" pitchFamily="18" charset="2"/>
              <a:buNone/>
            </a:pPr>
            <a:r>
              <a:rPr lang="en-US" sz="1600" dirty="0" smtClean="0"/>
              <a:t>*With the collaboration of Abigail Stewart, Diana Kardia and University of Michigan STRIDE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738CD6-006C-4E7C-ADB0-F3AE68A99A49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34818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b="1" smtClean="0">
                <a:ln>
                  <a:noFill/>
                </a:ln>
                <a:effectLst/>
              </a:rPr>
              <a:t>Resources for Making Changes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20000"/>
          </a:bodyPr>
          <a:lstStyle/>
          <a:p>
            <a:pPr lvl="1">
              <a:buFont typeface="Wingdings 2" pitchFamily="18" charset="2"/>
              <a:buNone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Information/Assessments</a:t>
            </a:r>
          </a:p>
          <a:p>
            <a:pPr lvl="2">
              <a:buFont typeface="Wingdings" pitchFamily="2" charset="2"/>
              <a:buChar char="§"/>
            </a:pPr>
            <a:r>
              <a:rPr lang="en-US" sz="2800" dirty="0" smtClean="0"/>
              <a:t>Formal or informal “data” (audits?)</a:t>
            </a:r>
          </a:p>
          <a:p>
            <a:pPr lvl="2">
              <a:buFont typeface="Wingdings" pitchFamily="2" charset="2"/>
              <a:buChar char="§"/>
            </a:pPr>
            <a:endParaRPr lang="en-US" sz="2800" dirty="0" smtClean="0"/>
          </a:p>
          <a:p>
            <a:pPr lvl="2">
              <a:buFont typeface="Wingdings" pitchFamily="2" charset="2"/>
              <a:buChar char="§"/>
            </a:pPr>
            <a:r>
              <a:rPr lang="en-US" sz="2800" dirty="0" smtClean="0"/>
              <a:t>Used to calibrate next steps</a:t>
            </a:r>
            <a:endParaRPr lang="en-US" sz="2800" dirty="0" smtClean="0"/>
          </a:p>
          <a:p>
            <a:pPr lvl="2">
              <a:buFont typeface="Wingdings" pitchFamily="2" charset="2"/>
              <a:buChar char="§"/>
            </a:pPr>
            <a:endParaRPr lang="en-US" sz="2800" dirty="0" smtClean="0"/>
          </a:p>
          <a:p>
            <a:pPr lvl="2">
              <a:buFont typeface="Wingdings" pitchFamily="2" charset="2"/>
              <a:buChar char="§"/>
            </a:pPr>
            <a:r>
              <a:rPr lang="en-US" sz="2800" dirty="0" smtClean="0"/>
              <a:t>Evaluations </a:t>
            </a:r>
            <a:r>
              <a:rPr lang="en-US" sz="2800" dirty="0" smtClean="0"/>
              <a:t>( Pre, Pre-Post or Post)</a:t>
            </a:r>
          </a:p>
          <a:p>
            <a:pPr lvl="2">
              <a:buFont typeface="Wingdings" pitchFamily="2" charset="2"/>
              <a:buChar char="§"/>
            </a:pPr>
            <a:endParaRPr lang="en-US" sz="2800" dirty="0" smtClean="0"/>
          </a:p>
          <a:p>
            <a:pPr lvl="2">
              <a:buFont typeface="Wingdings" pitchFamily="2" charset="2"/>
              <a:buChar char="§"/>
            </a:pPr>
            <a:r>
              <a:rPr lang="en-US" sz="2800" dirty="0" smtClean="0"/>
              <a:t>From which stakeholders/constituencies?</a:t>
            </a:r>
          </a:p>
          <a:p>
            <a:pPr lvl="2">
              <a:buFont typeface="Wingdings" pitchFamily="2" charset="2"/>
              <a:buChar char="§"/>
            </a:pPr>
            <a:endParaRPr lang="en-US" sz="2800" dirty="0" smtClean="0"/>
          </a:p>
          <a:p>
            <a:pPr lvl="2">
              <a:buFont typeface="Wingdings" pitchFamily="2" charset="2"/>
              <a:buChar char="§"/>
            </a:pPr>
            <a:r>
              <a:rPr lang="en-US" sz="2800" dirty="0" smtClean="0"/>
              <a:t>How </a:t>
            </a:r>
            <a:r>
              <a:rPr lang="en-US" sz="2800" dirty="0" smtClean="0"/>
              <a:t>transparent will reporting be?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061C9-10E3-44B2-A258-CA1B4048E3A0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35842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b="1" smtClean="0">
                <a:ln>
                  <a:noFill/>
                </a:ln>
                <a:effectLst/>
              </a:rPr>
              <a:t>Resources for Making Changes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Support/Allies </a:t>
            </a:r>
            <a:r>
              <a:rPr lang="en-US" sz="2400" dirty="0" smtClean="0"/>
              <a:t>(no one does this alone)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With commitment to the change effort</a:t>
            </a:r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With influence/legitimacy in the unit/department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Senior faculty/administrator involvement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And external </a:t>
            </a:r>
            <a:r>
              <a:rPr lang="en-US" dirty="0" err="1" smtClean="0"/>
              <a:t>legitimators</a:t>
            </a:r>
            <a:r>
              <a:rPr lang="en-US" dirty="0" smtClean="0"/>
              <a:t>? (e.g. ADVANCE)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Able to work together</a:t>
            </a:r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With access to broader allies and coalitions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6B23A8-DFD0-4D53-B672-6650A473260F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33122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b="1" smtClean="0">
                <a:ln>
                  <a:noFill/>
                </a:ln>
                <a:effectLst/>
              </a:rPr>
              <a:t>Resources for Making Change</a:t>
            </a:r>
            <a:r>
              <a:rPr lang="en-US" b="1" dirty="0" smtClean="0">
                <a:ln>
                  <a:noFill/>
                </a:ln>
                <a:effectLst/>
              </a:rPr>
              <a:t>s</a:t>
            </a:r>
            <a:endParaRPr b="1" smtClean="0">
              <a:ln>
                <a:noFill/>
              </a:ln>
              <a:effectLst/>
            </a:endParaRPr>
          </a:p>
        </p:txBody>
      </p:sp>
      <p:sp>
        <p:nvSpPr>
          <p:cNvPr id="133123" name="Rectangle 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A</a:t>
            </a:r>
            <a:r>
              <a:rPr lang="en-US" dirty="0" smtClean="0"/>
              <a:t> </a:t>
            </a:r>
            <a:r>
              <a:rPr lang="en-US" sz="3200" dirty="0" smtClean="0"/>
              <a:t>Change</a:t>
            </a:r>
            <a:r>
              <a:rPr lang="en-US" dirty="0" smtClean="0"/>
              <a:t> </a:t>
            </a:r>
            <a:r>
              <a:rPr lang="en-US" sz="3200" dirty="0" smtClean="0"/>
              <a:t>Team</a:t>
            </a:r>
          </a:p>
          <a:p>
            <a:endParaRPr lang="en-US" sz="3200" dirty="0" smtClean="0"/>
          </a:p>
          <a:p>
            <a:pPr lvl="1">
              <a:buFont typeface="Wingdings" pitchFamily="2" charset="2"/>
              <a:buChar char="§"/>
            </a:pPr>
            <a:r>
              <a:rPr lang="en-US" sz="3000" dirty="0" smtClean="0"/>
              <a:t>Membership</a:t>
            </a:r>
          </a:p>
          <a:p>
            <a:pPr lvl="2">
              <a:buFont typeface="Wingdings" pitchFamily="2" charset="2"/>
              <a:buChar char="§"/>
            </a:pPr>
            <a:r>
              <a:rPr lang="en-US" sz="2700" dirty="0" smtClean="0"/>
              <a:t>Diverse, Linked to power/influence, Skilled</a:t>
            </a:r>
          </a:p>
          <a:p>
            <a:pPr lvl="1">
              <a:buFont typeface="Wingdings" pitchFamily="2" charset="2"/>
              <a:buChar char="§"/>
            </a:pPr>
            <a:r>
              <a:rPr lang="en-US" sz="3000" dirty="0" smtClean="0"/>
              <a:t>Development</a:t>
            </a:r>
          </a:p>
          <a:p>
            <a:pPr lvl="2">
              <a:buFont typeface="Wingdings" pitchFamily="2" charset="2"/>
              <a:buChar char="§"/>
            </a:pPr>
            <a:r>
              <a:rPr lang="en-US" sz="2700" dirty="0" smtClean="0"/>
              <a:t>Leadership, Process, Norms, Confidentiality</a:t>
            </a:r>
          </a:p>
          <a:p>
            <a:pPr lvl="1">
              <a:buFont typeface="Wingdings" pitchFamily="2" charset="2"/>
              <a:buChar char="§"/>
            </a:pPr>
            <a:r>
              <a:rPr lang="en-US" sz="3000" dirty="0" smtClean="0"/>
              <a:t>Stand as a </a:t>
            </a:r>
            <a:r>
              <a:rPr lang="en-US" sz="3000" dirty="0" smtClean="0"/>
              <a:t>Model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EBD136-75D7-4F8A-8F9D-B9277884177C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6866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b="1" smtClean="0">
                <a:ln>
                  <a:noFill/>
                </a:ln>
                <a:effectLst/>
              </a:rPr>
              <a:t>Resources for Making Changes</a:t>
            </a:r>
          </a:p>
        </p:txBody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3200" dirty="0" smtClean="0"/>
              <a:t>Oneself and Self-development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Awareness/Knowledge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Commitment/Passion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Skills – Technical and Relational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Reflection on self and Feedback from others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Risk-taking Ability/Willingness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B2FABD-B424-4BC7-BCE1-B3660C7B7F8B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46082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/>
            <a:r>
              <a:rPr b="1" dirty="0" smtClean="0">
                <a:ln>
                  <a:noFill/>
                </a:ln>
                <a:effectLst/>
              </a:rPr>
              <a:t>Strategic </a:t>
            </a:r>
            <a:r>
              <a:rPr b="1" u="sng" dirty="0" smtClean="0">
                <a:ln>
                  <a:noFill/>
                </a:ln>
                <a:effectLst/>
              </a:rPr>
              <a:t>Plan</a:t>
            </a:r>
            <a:r>
              <a:rPr b="1" dirty="0" smtClean="0">
                <a:ln>
                  <a:noFill/>
                </a:ln>
                <a:effectLst/>
              </a:rPr>
              <a:t>ning for Change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>
          <a:xfrm>
            <a:off x="0" y="1676400"/>
            <a:ext cx="8229600" cy="4953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Clarity about goals - what will change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Assessment of  Problems, Resources/Supports and Barriers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Personal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Organizational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sz="22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Tactical Approach: How ?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High profile or Low profile (under the radar, small ripples)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Big bites or small wins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Education, Persuasion, Incentives, Pressure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Anticipating and dealing with resistance (who/where, why, how)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23900"/>
            <a:ext cx="9144000" cy="28575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 </a:t>
            </a:r>
            <a:r>
              <a:rPr lang="en-US" b="1" dirty="0" smtClean="0"/>
              <a:t>An Example of Institutional Change Efforts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3657600"/>
          </a:xfrm>
          <a:noFill/>
        </p:spPr>
        <p:txBody>
          <a:bodyPr anchorCtr="1"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sz="4000" b="1" dirty="0" smtClean="0">
                <a:solidFill>
                  <a:srgbClr val="000099"/>
                </a:solidFill>
              </a:rPr>
              <a:t>Diversifying the Faculty: The Experience of the Michigan ADVANCE Project &amp; STRIDE Workshops for STEM Disciplines </a:t>
            </a:r>
          </a:p>
          <a:p>
            <a:pPr eaLnBrk="1" hangingPunct="1">
              <a:buFontTx/>
              <a:buNone/>
            </a:pPr>
            <a:endParaRPr lang="en-US" sz="2400" b="1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endParaRPr lang="en-US" sz="2400" b="1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endParaRPr lang="en-US" sz="2400" b="1" dirty="0" smtClean="0">
              <a:solidFill>
                <a:srgbClr val="000099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200" b="1" dirty="0" smtClean="0">
                <a:solidFill>
                  <a:srgbClr val="000099"/>
                </a:solidFill>
              </a:rPr>
              <a:t>[</a:t>
            </a:r>
            <a:r>
              <a:rPr lang="en-US" sz="2200" b="1" u="sng" dirty="0" smtClean="0">
                <a:solidFill>
                  <a:srgbClr val="000099"/>
                </a:solidFill>
              </a:rPr>
              <a:t>S</a:t>
            </a:r>
            <a:r>
              <a:rPr lang="en-US" sz="2200" b="1" dirty="0" smtClean="0">
                <a:solidFill>
                  <a:srgbClr val="000099"/>
                </a:solidFill>
              </a:rPr>
              <a:t>trategies and </a:t>
            </a:r>
            <a:r>
              <a:rPr lang="en-US" sz="2200" b="1" u="sng" dirty="0" smtClean="0">
                <a:solidFill>
                  <a:srgbClr val="000099"/>
                </a:solidFill>
              </a:rPr>
              <a:t>T</a:t>
            </a:r>
            <a:r>
              <a:rPr lang="en-US" sz="2200" b="1" dirty="0" smtClean="0">
                <a:solidFill>
                  <a:srgbClr val="000099"/>
                </a:solidFill>
              </a:rPr>
              <a:t>actics for </a:t>
            </a:r>
            <a:r>
              <a:rPr lang="en-US" sz="2200" b="1" u="sng" dirty="0" smtClean="0">
                <a:solidFill>
                  <a:srgbClr val="000099"/>
                </a:solidFill>
              </a:rPr>
              <a:t>R</a:t>
            </a:r>
            <a:r>
              <a:rPr lang="en-US" sz="2200" b="1" dirty="0" smtClean="0">
                <a:solidFill>
                  <a:srgbClr val="000099"/>
                </a:solidFill>
              </a:rPr>
              <a:t>ecruiting to </a:t>
            </a:r>
            <a:r>
              <a:rPr lang="en-US" sz="2200" b="1" u="sng" dirty="0" smtClean="0">
                <a:solidFill>
                  <a:srgbClr val="000099"/>
                </a:solidFill>
              </a:rPr>
              <a:t>I</a:t>
            </a:r>
            <a:r>
              <a:rPr lang="en-US" sz="2200" b="1" dirty="0" smtClean="0">
                <a:solidFill>
                  <a:srgbClr val="000099"/>
                </a:solidFill>
              </a:rPr>
              <a:t>mprove </a:t>
            </a:r>
            <a:r>
              <a:rPr lang="en-US" sz="2200" b="1" u="sng" dirty="0" smtClean="0">
                <a:solidFill>
                  <a:srgbClr val="000099"/>
                </a:solidFill>
              </a:rPr>
              <a:t>D</a:t>
            </a:r>
            <a:r>
              <a:rPr lang="en-US" sz="2200" b="1" dirty="0" smtClean="0">
                <a:solidFill>
                  <a:srgbClr val="000099"/>
                </a:solidFill>
              </a:rPr>
              <a:t>iversity and </a:t>
            </a:r>
            <a:r>
              <a:rPr lang="en-US" sz="2200" b="1" u="sng" dirty="0" smtClean="0">
                <a:solidFill>
                  <a:srgbClr val="000099"/>
                </a:solidFill>
              </a:rPr>
              <a:t>E</a:t>
            </a:r>
            <a:r>
              <a:rPr lang="en-US" sz="2200" b="1" dirty="0" smtClean="0">
                <a:solidFill>
                  <a:srgbClr val="000099"/>
                </a:solidFill>
              </a:rPr>
              <a:t>xcellence]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9144000" cy="1600200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ADVANCE Goal: Institutional Change in STEM</a:t>
            </a:r>
            <a:br>
              <a:rPr lang="en-US" sz="4000" b="1" dirty="0" smtClean="0">
                <a:solidFill>
                  <a:srgbClr val="FFFF00"/>
                </a:solidFill>
              </a:rPr>
            </a:br>
            <a:r>
              <a:rPr lang="en-US" sz="4000" b="1" dirty="0" smtClean="0">
                <a:solidFill>
                  <a:srgbClr val="FFFF00"/>
                </a:solidFill>
              </a:rPr>
              <a:t> </a:t>
            </a:r>
            <a:r>
              <a:rPr lang="en-US" sz="2900" b="1" dirty="0" smtClean="0">
                <a:solidFill>
                  <a:srgbClr val="FFFF00"/>
                </a:solidFill>
              </a:rPr>
              <a:t>(at first gender now race also</a:t>
            </a:r>
            <a:r>
              <a:rPr lang="en-US" sz="2900" b="1" dirty="0" smtClean="0">
                <a:solidFill>
                  <a:srgbClr val="FFFF00"/>
                </a:solidFill>
              </a:rPr>
              <a:t>) </a:t>
            </a:r>
            <a:br>
              <a:rPr lang="en-US" sz="2900" b="1" dirty="0" smtClean="0">
                <a:solidFill>
                  <a:srgbClr val="FFFF00"/>
                </a:solidFill>
              </a:rPr>
            </a:br>
            <a:r>
              <a:rPr lang="en-US" sz="2900" b="1" dirty="0" smtClean="0">
                <a:solidFill>
                  <a:srgbClr val="FFFF00"/>
                </a:solidFill>
              </a:rPr>
              <a:t>(at first recruitment now retention and climate change also)</a:t>
            </a:r>
            <a:endParaRPr lang="en-US" sz="2900" b="1" dirty="0" smtClean="0">
              <a:solidFill>
                <a:srgbClr val="FFFF00"/>
              </a:solidFill>
            </a:endParaRP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81200"/>
            <a:ext cx="9144000" cy="4876800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sz="3000" dirty="0" smtClean="0">
                <a:solidFill>
                  <a:schemeClr val="accent2"/>
                </a:solidFill>
              </a:rPr>
              <a:t>Identify problematic and beneficial practices</a:t>
            </a:r>
          </a:p>
          <a:p>
            <a:pPr eaLnBrk="1" hangingPunct="1"/>
            <a:r>
              <a:rPr lang="en-US" sz="3000" dirty="0" smtClean="0">
                <a:solidFill>
                  <a:schemeClr val="accent2"/>
                </a:solidFill>
              </a:rPr>
              <a:t> </a:t>
            </a:r>
            <a:r>
              <a:rPr lang="en-US" sz="3000" dirty="0" smtClean="0">
                <a:solidFill>
                  <a:schemeClr val="accent2"/>
                </a:solidFill>
              </a:rPr>
              <a:t>Networks and resources to support white women faculty and URM faculty</a:t>
            </a:r>
          </a:p>
          <a:p>
            <a:pPr eaLnBrk="1" hangingPunct="1"/>
            <a:r>
              <a:rPr lang="en-US" sz="3000" dirty="0" smtClean="0">
                <a:solidFill>
                  <a:schemeClr val="accent2"/>
                </a:solidFill>
              </a:rPr>
              <a:t>Training </a:t>
            </a:r>
            <a:r>
              <a:rPr lang="en-US" sz="3000" dirty="0" smtClean="0">
                <a:solidFill>
                  <a:schemeClr val="accent2"/>
                </a:solidFill>
              </a:rPr>
              <a:t>for chairs, search committees and new full </a:t>
            </a:r>
            <a:r>
              <a:rPr lang="en-US" sz="3000" dirty="0" smtClean="0">
                <a:solidFill>
                  <a:schemeClr val="accent2"/>
                </a:solidFill>
              </a:rPr>
              <a:t>professors (STRIDE)</a:t>
            </a:r>
            <a:endParaRPr lang="en-US" sz="3000" dirty="0" smtClean="0">
              <a:solidFill>
                <a:schemeClr val="accent2"/>
              </a:solidFill>
            </a:endParaRPr>
          </a:p>
          <a:p>
            <a:r>
              <a:rPr lang="en-US" sz="3000" dirty="0" smtClean="0">
                <a:solidFill>
                  <a:schemeClr val="accent2"/>
                </a:solidFill>
              </a:rPr>
              <a:t>Institutionalize </a:t>
            </a:r>
            <a:r>
              <a:rPr lang="en-US" sz="3000" dirty="0" smtClean="0">
                <a:solidFill>
                  <a:schemeClr val="accent2"/>
                </a:solidFill>
              </a:rPr>
              <a:t>beneficial practices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accent2"/>
                </a:solidFill>
              </a:rPr>
              <a:t>Policy changes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accent2"/>
                </a:solidFill>
              </a:rPr>
              <a:t>Departmental climate change (grants and workshops)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accent2"/>
                </a:solidFill>
              </a:rPr>
              <a:t>Institutionalize  </a:t>
            </a:r>
            <a:r>
              <a:rPr lang="en-US" sz="2600" dirty="0" smtClean="0">
                <a:solidFill>
                  <a:schemeClr val="accent2"/>
                </a:solidFill>
              </a:rPr>
              <a:t>ADVANCE (from NSF to UM)</a:t>
            </a:r>
          </a:p>
          <a:p>
            <a:pPr lvl="1"/>
            <a:endParaRPr lang="en-US" sz="2000" dirty="0" smtClean="0">
              <a:solidFill>
                <a:schemeClr val="accent2"/>
              </a:solidFill>
            </a:endParaRPr>
          </a:p>
          <a:p>
            <a:pPr lvl="3" eaLnBrk="1" hangingPunct="1">
              <a:buFontTx/>
              <a:buNone/>
            </a:pPr>
            <a:endParaRPr lang="en-US" sz="17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Strategies for Changing the Climate: </a:t>
            </a:r>
            <a:br>
              <a:rPr lang="en-US" sz="4000" b="1" dirty="0" smtClean="0">
                <a:solidFill>
                  <a:srgbClr val="FFFF00"/>
                </a:solidFill>
              </a:rPr>
            </a:br>
            <a:r>
              <a:rPr lang="en-US" sz="4000" b="1" dirty="0" smtClean="0">
                <a:solidFill>
                  <a:srgbClr val="FFFF00"/>
                </a:solidFill>
              </a:rPr>
              <a:t>Multiple Points of Entry</a:t>
            </a:r>
            <a:r>
              <a:rPr lang="en-US" sz="4000" b="1" dirty="0" smtClean="0">
                <a:solidFill>
                  <a:schemeClr val="accent1"/>
                </a:solidFill>
              </a:rPr>
              <a:t>	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029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Individuals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2"/>
                </a:solidFill>
              </a:rPr>
              <a:t>Create collective identity for women and URM scientists and engineers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2"/>
                </a:solidFill>
              </a:rPr>
              <a:t>Level the playing </a:t>
            </a:r>
            <a:r>
              <a:rPr lang="en-US" sz="1800" dirty="0" smtClean="0">
                <a:solidFill>
                  <a:schemeClr val="accent2"/>
                </a:solidFill>
              </a:rPr>
              <a:t>field by supplying resources  </a:t>
            </a:r>
            <a:endParaRPr lang="en-US" sz="1800" dirty="0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2"/>
                </a:solidFill>
              </a:rPr>
              <a:t>Provide leadership opportunities for women and URM </a:t>
            </a:r>
            <a:endParaRPr lang="en-US" sz="1800" dirty="0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endParaRPr lang="en-US" sz="18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Departmental “microclimates”—hardest to make happen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2"/>
                </a:solidFill>
              </a:rPr>
              <a:t>Present analysis and history of current situation  (information)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2"/>
                </a:solidFill>
              </a:rPr>
              <a:t>Place theory in the background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2"/>
                </a:solidFill>
              </a:rPr>
              <a:t>Provide opportunities and incentives for </a:t>
            </a:r>
            <a:r>
              <a:rPr lang="en-US" sz="1800" dirty="0" smtClean="0">
                <a:solidFill>
                  <a:schemeClr val="accent2"/>
                </a:solidFill>
              </a:rPr>
              <a:t>self-motivated change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endParaRPr lang="en-US" sz="18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Institution-wide </a:t>
            </a:r>
            <a:r>
              <a:rPr lang="en-US" sz="2400" dirty="0" smtClean="0">
                <a:solidFill>
                  <a:schemeClr val="accent2"/>
                </a:solidFill>
              </a:rPr>
              <a:t>leadership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2"/>
                </a:solidFill>
              </a:rPr>
              <a:t>Publicize and monitor data – “consciousness raising”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2"/>
                </a:solidFill>
              </a:rPr>
              <a:t>Provide resources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2"/>
                </a:solidFill>
              </a:rPr>
              <a:t>Help drive reviews and changes in policies</a:t>
            </a: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endParaRPr lang="en-US" sz="2000" dirty="0" smtClean="0">
              <a:solidFill>
                <a:schemeClr val="accent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Strategies for Changing the Climate</a:t>
            </a:r>
            <a:endParaRPr lang="en-US" sz="4000" b="1" dirty="0" smtClean="0">
              <a:solidFill>
                <a:srgbClr val="FFFF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003800"/>
          </a:xfrm>
          <a:noFill/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endParaRPr lang="en-US" sz="26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dirty="0" smtClean="0">
                <a:solidFill>
                  <a:schemeClr val="accent2"/>
                </a:solidFill>
              </a:rPr>
              <a:t>Evidence/Data-based approach to chang</a:t>
            </a:r>
            <a:r>
              <a:rPr lang="en-US" sz="2800" dirty="0" smtClean="0">
                <a:solidFill>
                  <a:schemeClr val="accent2"/>
                </a:solidFill>
              </a:rPr>
              <a:t>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2"/>
                </a:solidFill>
              </a:rPr>
              <a:t>Climate survey demonstrated there was a problem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2"/>
                </a:solidFill>
              </a:rPr>
              <a:t>Climate survey identified problematic practices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err="1" smtClean="0">
                <a:solidFill>
                  <a:schemeClr val="accent2"/>
                </a:solidFill>
              </a:rPr>
              <a:t>Readministration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monitors progress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000" dirty="0" smtClean="0">
                <a:solidFill>
                  <a:schemeClr val="accent2"/>
                </a:solidFill>
              </a:rPr>
              <a:t>Combine cognitive and affective tactics </a:t>
            </a:r>
            <a:r>
              <a:rPr lang="en-US" sz="2400" dirty="0" smtClean="0">
                <a:solidFill>
                  <a:schemeClr val="accent2"/>
                </a:solidFill>
              </a:rPr>
              <a:t>(CRLT players)</a:t>
            </a:r>
            <a:endParaRPr lang="en-US" sz="24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6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dirty="0" smtClean="0">
                <a:solidFill>
                  <a:schemeClr val="accent2"/>
                </a:solidFill>
              </a:rPr>
              <a:t>Linked to other change programs/strategies/tactics</a:t>
            </a:r>
          </a:p>
          <a:p>
            <a:pPr eaLnBrk="1" hangingPunct="1">
              <a:lnSpc>
                <a:spcPct val="90000"/>
              </a:lnSpc>
            </a:pPr>
            <a:endParaRPr lang="en-US" sz="3000" dirty="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000" dirty="0" smtClean="0">
                <a:solidFill>
                  <a:schemeClr val="accent2"/>
                </a:solidFill>
              </a:rPr>
              <a:t>Educational approach - STRIDE</a:t>
            </a:r>
          </a:p>
          <a:p>
            <a:pPr lvl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2"/>
                </a:solidFill>
              </a:rPr>
              <a:t>Increase awareness through discussion of data/findings and  research literature (studies)</a:t>
            </a:r>
          </a:p>
          <a:p>
            <a:pPr lvl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endParaRPr lang="en-US" sz="2800" dirty="0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  <a:buClr>
                <a:schemeClr val="accent1"/>
              </a:buClr>
            </a:pPr>
            <a:endParaRPr lang="en-US" sz="1800" dirty="0" smtClean="0">
              <a:solidFill>
                <a:schemeClr val="accent2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CRLT Players and Climate Change </a:t>
            </a:r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10200" y="2239963"/>
            <a:ext cx="3473450" cy="2560637"/>
          </a:xfrm>
          <a:noFill/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676400"/>
            <a:ext cx="5334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Tx/>
              <a:buChar char="•"/>
            </a:pPr>
            <a:r>
              <a:rPr lang="en-US" sz="2600" dirty="0" smtClean="0">
                <a:solidFill>
                  <a:schemeClr val="accent2"/>
                </a:solidFill>
                <a:cs typeface="Times New Roman" pitchFamily="18" charset="0"/>
              </a:rPr>
              <a:t>Head (</a:t>
            </a:r>
            <a:r>
              <a:rPr lang="en-US" sz="2400" dirty="0" smtClean="0">
                <a:solidFill>
                  <a:schemeClr val="accent2"/>
                </a:solidFill>
                <a:cs typeface="Times New Roman" pitchFamily="18" charset="0"/>
              </a:rPr>
              <a:t>cognitive</a:t>
            </a:r>
            <a:r>
              <a:rPr lang="en-US" sz="2600" dirty="0" smtClean="0">
                <a:solidFill>
                  <a:schemeClr val="accent2"/>
                </a:solidFill>
                <a:cs typeface="Times New Roman" pitchFamily="18" charset="0"/>
              </a:rPr>
              <a:t>) and heart (</a:t>
            </a:r>
            <a:r>
              <a:rPr lang="en-US" sz="2400" dirty="0" smtClean="0">
                <a:solidFill>
                  <a:schemeClr val="accent2"/>
                </a:solidFill>
                <a:cs typeface="Times New Roman" pitchFamily="18" charset="0"/>
              </a:rPr>
              <a:t>affective</a:t>
            </a:r>
            <a:r>
              <a:rPr lang="en-US" sz="2600" dirty="0" smtClean="0">
                <a:solidFill>
                  <a:schemeClr val="accent2"/>
                </a:solidFill>
                <a:cs typeface="Times New Roman" pitchFamily="18" charset="0"/>
              </a:rPr>
              <a:t>)</a:t>
            </a:r>
          </a:p>
          <a:p>
            <a:pPr marL="228600" indent="-2286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Tx/>
              <a:buChar char="•"/>
            </a:pPr>
            <a:r>
              <a:rPr lang="en-US" sz="2600" dirty="0" smtClean="0">
                <a:solidFill>
                  <a:schemeClr val="accent2"/>
                </a:solidFill>
                <a:cs typeface="Times New Roman" pitchFamily="18" charset="0"/>
              </a:rPr>
              <a:t>Used </a:t>
            </a:r>
            <a:r>
              <a:rPr lang="en-US" sz="2600" dirty="0" smtClean="0">
                <a:solidFill>
                  <a:schemeClr val="accent2"/>
                </a:solidFill>
                <a:cs typeface="Times New Roman" pitchFamily="18" charset="0"/>
              </a:rPr>
              <a:t>local interviews and social </a:t>
            </a:r>
            <a:r>
              <a:rPr lang="en-US" sz="2600" dirty="0" smtClean="0">
                <a:solidFill>
                  <a:schemeClr val="accent2"/>
                </a:solidFill>
                <a:cs typeface="Times New Roman" pitchFamily="18" charset="0"/>
              </a:rPr>
              <a:t>science findings </a:t>
            </a:r>
            <a:r>
              <a:rPr lang="en-US" sz="2600" dirty="0" smtClean="0">
                <a:solidFill>
                  <a:schemeClr val="accent2"/>
                </a:solidFill>
                <a:cs typeface="Times New Roman" pitchFamily="18" charset="0"/>
              </a:rPr>
              <a:t>on departmental gender/race/rank </a:t>
            </a:r>
            <a:r>
              <a:rPr lang="en-US" sz="2600" dirty="0" smtClean="0">
                <a:solidFill>
                  <a:schemeClr val="accent2"/>
                </a:solidFill>
                <a:cs typeface="Times New Roman" pitchFamily="18" charset="0"/>
              </a:rPr>
              <a:t>dynamics</a:t>
            </a:r>
          </a:p>
          <a:p>
            <a:pPr marL="228600" indent="-2286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Tx/>
              <a:buChar char="•"/>
            </a:pPr>
            <a:r>
              <a:rPr lang="en-US" sz="2600" dirty="0" smtClean="0">
                <a:solidFill>
                  <a:schemeClr val="accent2"/>
                </a:solidFill>
                <a:cs typeface="Times New Roman" pitchFamily="18" charset="0"/>
              </a:rPr>
              <a:t>Created and performed interactive (and emotionally powerful) </a:t>
            </a:r>
            <a:r>
              <a:rPr lang="en-US" sz="2600" dirty="0">
                <a:solidFill>
                  <a:schemeClr val="accent2"/>
                </a:solidFill>
                <a:cs typeface="Times New Roman" pitchFamily="18" charset="0"/>
              </a:rPr>
              <a:t>sketches on </a:t>
            </a:r>
            <a:r>
              <a:rPr lang="en-US" sz="2600" dirty="0" smtClean="0">
                <a:solidFill>
                  <a:schemeClr val="accent2"/>
                </a:solidFill>
                <a:cs typeface="Times New Roman" pitchFamily="18" charset="0"/>
              </a:rPr>
              <a:t>departmental  dynamics</a:t>
            </a:r>
          </a:p>
          <a:p>
            <a:pPr marL="685800" lvl="1" indent="-2286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2"/>
                </a:solidFill>
                <a:cs typeface="Times New Roman" pitchFamily="18" charset="0"/>
              </a:rPr>
              <a:t>Faculty meetings</a:t>
            </a:r>
          </a:p>
          <a:p>
            <a:pPr marL="685800" lvl="1" indent="-2286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2"/>
                </a:solidFill>
                <a:cs typeface="Times New Roman" pitchFamily="18" charset="0"/>
              </a:rPr>
              <a:t>Faculty advising faculty (mentoring)</a:t>
            </a:r>
          </a:p>
          <a:p>
            <a:pPr marL="685800" lvl="1" indent="-2286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2"/>
                </a:solidFill>
                <a:cs typeface="Times New Roman" pitchFamily="18" charset="0"/>
              </a:rPr>
              <a:t>Tenure committee meeting</a:t>
            </a:r>
            <a:endParaRPr lang="en-US" sz="2200" dirty="0">
              <a:solidFill>
                <a:schemeClr val="accent2"/>
              </a:solidFill>
              <a:cs typeface="Times New Roman" pitchFamily="18" charset="0"/>
            </a:endParaRPr>
          </a:p>
          <a:p>
            <a:pPr marL="3949700" lvl="8" indent="-2921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accent2"/>
              </a:solidFill>
              <a:cs typeface="Times New Roman" pitchFamily="18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638800" y="4800600"/>
            <a:ext cx="297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i="1">
                <a:solidFill>
                  <a:schemeClr val="accent2"/>
                </a:solidFill>
                <a:cs typeface="Times New Roman" pitchFamily="18" charset="0"/>
              </a:rPr>
              <a:t>“Faculty Meeting” Sketch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676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Working Toward Gender and Racial Equity in Higher Education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29718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Changing academic organizations: A 	general approach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The history and approach of STRIDE 	(</a:t>
            </a:r>
            <a:r>
              <a:rPr lang="en-US" dirty="0" err="1" smtClean="0">
                <a:solidFill>
                  <a:schemeClr val="tx1"/>
                </a:solidFill>
              </a:rPr>
              <a:t>UMichigan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 STRIDE workshop </a:t>
            </a:r>
            <a:r>
              <a:rPr lang="en-US" dirty="0" smtClean="0">
                <a:solidFill>
                  <a:schemeClr val="tx1"/>
                </a:solidFill>
              </a:rPr>
              <a:t>design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Composition of STRIDE – The Change Team</a:t>
            </a:r>
            <a:endParaRPr lang="en-US" sz="4000" dirty="0" smtClean="0">
              <a:solidFill>
                <a:srgbClr val="FFFF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sz="2400" dirty="0" smtClean="0">
                <a:solidFill>
                  <a:schemeClr val="accent2"/>
                </a:solidFill>
              </a:rPr>
              <a:t>8-10 senior faculty in science and engineering  (and 1-2 </a:t>
            </a:r>
            <a:r>
              <a:rPr lang="en-US" sz="2400" dirty="0" err="1" smtClean="0">
                <a:solidFill>
                  <a:schemeClr val="accent2"/>
                </a:solidFill>
              </a:rPr>
              <a:t>ss</a:t>
            </a:r>
            <a:r>
              <a:rPr lang="en-US" sz="2400" dirty="0" smtClean="0">
                <a:solidFill>
                  <a:schemeClr val="accent2"/>
                </a:solidFill>
              </a:rPr>
              <a:t>)</a:t>
            </a:r>
          </a:p>
          <a:p>
            <a:pPr eaLnBrk="1" hangingPunct="1"/>
            <a:r>
              <a:rPr lang="en-US" sz="2400" dirty="0" smtClean="0">
                <a:solidFill>
                  <a:schemeClr val="accent2"/>
                </a:solidFill>
              </a:rPr>
              <a:t>Recruited by P.I. of ADVANCE and nominated by Deans of STEM  Colleges (LS&amp;A, Medical School, College of Engineering)</a:t>
            </a:r>
          </a:p>
          <a:p>
            <a:pPr eaLnBrk="1" hangingPunct="1"/>
            <a:r>
              <a:rPr lang="en-US" sz="2400" dirty="0" smtClean="0">
                <a:solidFill>
                  <a:schemeClr val="accent2"/>
                </a:solidFill>
              </a:rPr>
              <a:t>Belief that faculty would be most receptive to learning about diversity from colleagues they already respected as researchers</a:t>
            </a:r>
          </a:p>
          <a:p>
            <a:pPr eaLnBrk="1" hangingPunct="1"/>
            <a:r>
              <a:rPr lang="en-US" sz="2400" dirty="0" smtClean="0">
                <a:solidFill>
                  <a:schemeClr val="accent2"/>
                </a:solidFill>
              </a:rPr>
              <a:t>To demonstrate that this agenda matters to men as well as women, five of the original eight committee members were men  </a:t>
            </a:r>
          </a:p>
          <a:p>
            <a:pPr eaLnBrk="1" hangingPunct="1"/>
            <a:r>
              <a:rPr lang="en-US" sz="2400" dirty="0" smtClean="0">
                <a:solidFill>
                  <a:schemeClr val="accent2"/>
                </a:solidFill>
              </a:rPr>
              <a:t>Took advantages of differing perspectives – first by gender and discipline, and now also by race/ethnicity</a:t>
            </a:r>
          </a:p>
          <a:p>
            <a:pPr eaLnBrk="1" hangingPunct="1"/>
            <a:endParaRPr lang="en-US" sz="24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accent2"/>
                </a:solidFill>
              </a:rPr>
              <a:t>Sought allies </a:t>
            </a:r>
            <a:r>
              <a:rPr lang="en-US" sz="2400" dirty="0" smtClean="0">
                <a:solidFill>
                  <a:schemeClr val="accent2"/>
                </a:solidFill>
              </a:rPr>
              <a:t>– FASTER </a:t>
            </a:r>
            <a:r>
              <a:rPr lang="en-US" sz="1800" dirty="0" smtClean="0">
                <a:solidFill>
                  <a:schemeClr val="accent2"/>
                </a:solidFill>
              </a:rPr>
              <a:t>(</a:t>
            </a:r>
            <a:r>
              <a:rPr lang="en-US" sz="1800" b="1" dirty="0" smtClean="0">
                <a:solidFill>
                  <a:schemeClr val="accent2"/>
                </a:solidFill>
              </a:rPr>
              <a:t>F</a:t>
            </a:r>
            <a:r>
              <a:rPr lang="en-US" sz="1800" dirty="0" smtClean="0">
                <a:solidFill>
                  <a:schemeClr val="accent2"/>
                </a:solidFill>
              </a:rPr>
              <a:t>riends and </a:t>
            </a:r>
            <a:r>
              <a:rPr lang="en-US" sz="1800" b="1" dirty="0" smtClean="0">
                <a:solidFill>
                  <a:schemeClr val="accent2"/>
                </a:solidFill>
              </a:rPr>
              <a:t>A</a:t>
            </a:r>
            <a:r>
              <a:rPr lang="en-US" sz="1800" dirty="0" smtClean="0">
                <a:solidFill>
                  <a:schemeClr val="accent2"/>
                </a:solidFill>
              </a:rPr>
              <a:t>llies of </a:t>
            </a:r>
            <a:r>
              <a:rPr lang="en-US" sz="1800" b="1" dirty="0" smtClean="0">
                <a:solidFill>
                  <a:schemeClr val="accent2"/>
                </a:solidFill>
              </a:rPr>
              <a:t>S</a:t>
            </a:r>
            <a:r>
              <a:rPr lang="en-US" sz="1800" dirty="0" smtClean="0">
                <a:solidFill>
                  <a:schemeClr val="accent2"/>
                </a:solidFill>
              </a:rPr>
              <a:t>TRIDE </a:t>
            </a:r>
            <a:r>
              <a:rPr lang="en-US" sz="1800" b="1" dirty="0" smtClean="0">
                <a:solidFill>
                  <a:schemeClr val="accent2"/>
                </a:solidFill>
              </a:rPr>
              <a:t>T</a:t>
            </a:r>
            <a:r>
              <a:rPr lang="en-US" sz="1800" dirty="0" smtClean="0">
                <a:solidFill>
                  <a:schemeClr val="accent2"/>
                </a:solidFill>
              </a:rPr>
              <a:t>oward </a:t>
            </a:r>
            <a:r>
              <a:rPr lang="en-US" sz="1800" b="1" dirty="0" smtClean="0">
                <a:solidFill>
                  <a:schemeClr val="accent2"/>
                </a:solidFill>
              </a:rPr>
              <a:t>E</a:t>
            </a:r>
            <a:r>
              <a:rPr lang="en-US" sz="1800" dirty="0" smtClean="0">
                <a:solidFill>
                  <a:schemeClr val="accent2"/>
                </a:solidFill>
              </a:rPr>
              <a:t>quity in </a:t>
            </a:r>
            <a:r>
              <a:rPr lang="en-US" sz="1800" b="1" dirty="0" smtClean="0">
                <a:solidFill>
                  <a:schemeClr val="accent2"/>
                </a:solidFill>
              </a:rPr>
              <a:t>R</a:t>
            </a:r>
            <a:r>
              <a:rPr lang="en-US" sz="1800" dirty="0" smtClean="0">
                <a:solidFill>
                  <a:schemeClr val="accent2"/>
                </a:solidFill>
              </a:rPr>
              <a:t>ecruiting)</a:t>
            </a:r>
            <a:endParaRPr lang="en-US" sz="1800" dirty="0" smtClean="0">
              <a:solidFill>
                <a:schemeClr val="accent2"/>
              </a:solidFill>
            </a:endParaRPr>
          </a:p>
          <a:p>
            <a:pPr lvl="1" eaLnBrk="1" hangingPunct="1">
              <a:buFontTx/>
              <a:buNone/>
            </a:pPr>
            <a:endParaRPr lang="en-US" sz="2000" dirty="0" smtClean="0">
              <a:solidFill>
                <a:schemeClr val="accent2"/>
              </a:solidFill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How did STRIDE develop expertise?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accent2"/>
                </a:solidFill>
              </a:rPr>
              <a:t>Self-education/self-development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200" dirty="0" err="1" smtClean="0">
                <a:solidFill>
                  <a:schemeClr val="accent2"/>
                </a:solidFill>
              </a:rPr>
              <a:t>Valian</a:t>
            </a:r>
            <a:r>
              <a:rPr lang="en-US" sz="2200" dirty="0" smtClean="0">
                <a:solidFill>
                  <a:schemeClr val="accent2"/>
                </a:solidFill>
              </a:rPr>
              <a:t> lecture and book and other primary research studies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2"/>
                </a:solidFill>
              </a:rPr>
              <a:t>Developed presentation for faculty on recruitment…now also climate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accent2"/>
                </a:solidFill>
              </a:rPr>
              <a:t>In the first 8 months, 26 presentations were made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2"/>
                </a:solidFill>
              </a:rPr>
              <a:t>Developed handbook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Arial" pitchFamily="34" charset="0"/>
              <a:buChar char="•"/>
            </a:pPr>
            <a:endParaRPr lang="en-US" sz="20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accent2"/>
                </a:solidFill>
              </a:rPr>
              <a:t>Continuing education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2"/>
                </a:solidFill>
              </a:rPr>
              <a:t>Work-family issues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2"/>
                </a:solidFill>
              </a:rPr>
              <a:t>Gender plus Race and underrepresented minorities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Arial" pitchFamily="34" charset="0"/>
              <a:buChar char="•"/>
            </a:pPr>
            <a:endParaRPr lang="en-US" sz="20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accent2"/>
                </a:solidFill>
              </a:rPr>
              <a:t>Intimate and confidential discussions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2"/>
                </a:solidFill>
              </a:rPr>
              <a:t>Politics/strategies of change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1800" dirty="0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Char char="•"/>
            </a:pPr>
            <a:endParaRPr lang="en-US" sz="1800" dirty="0" smtClean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8C1D6351-3B95-4480-ABE3-CE6EC8DC145F}" type="slidenum">
              <a:rPr lang="en-US"/>
              <a:pPr/>
              <a:t>22</a:t>
            </a:fld>
            <a:endParaRPr lang="en-US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838200"/>
            <a:ext cx="9144000" cy="38100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457200"/>
            <a:ext cx="9144000" cy="42672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STRIDE Workshop on Faculty Recruitment for Diversity and Excellence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0" y="5684838"/>
            <a:ext cx="91440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endParaRPr lang="en-US" dirty="0">
              <a:solidFill>
                <a:schemeClr val="accent2"/>
              </a:solidFill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2400" dirty="0" smtClean="0">
                <a:solidFill>
                  <a:schemeClr val="accent2"/>
                </a:solidFill>
                <a:latin typeface="Tahoma" charset="0"/>
              </a:rPr>
              <a:t>[Who, How and How long]</a:t>
            </a:r>
            <a:endParaRPr lang="en-US" sz="2400" dirty="0">
              <a:solidFill>
                <a:schemeClr val="accent2"/>
              </a:solidFill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7AE04D8B-C2AF-42AA-A206-7BE39965C7E1}" type="slidenum">
              <a:rPr lang="en-US"/>
              <a:pPr/>
              <a:t>23</a:t>
            </a:fld>
            <a:endParaRPr lang="en-US"/>
          </a:p>
        </p:txBody>
      </p:sp>
      <p:sp>
        <p:nvSpPr>
          <p:cNvPr id="333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What is the problem?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9144000" cy="5029200"/>
          </a:xfrm>
          <a:noFill/>
        </p:spPr>
        <p:txBody>
          <a:bodyPr anchor="t"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1200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1200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By any reasonable definition, there are too few women and minorities on the faculty at major research institutions (and especially in STEM disciplines)</a:t>
            </a:r>
          </a:p>
          <a:p>
            <a:pPr marL="0" indent="0" eaLnBrk="1" hangingPunct="1">
              <a:lnSpc>
                <a:spcPct val="90000"/>
              </a:lnSpc>
            </a:pPr>
            <a:endParaRPr lang="en-US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The higher the rank, and access to power, the </a:t>
            </a:r>
            <a:r>
              <a:rPr lang="en-US" dirty="0" smtClean="0">
                <a:solidFill>
                  <a:schemeClr val="accent2"/>
                </a:solidFill>
              </a:rPr>
              <a:t>fewer women and minorities.</a:t>
            </a:r>
            <a:endParaRPr lang="en-US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endParaRPr lang="en-US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Focus on  - pool, applications, interviews, selections, performance, and retention/advance</a:t>
            </a:r>
          </a:p>
        </p:txBody>
      </p:sp>
      <p:sp>
        <p:nvSpPr>
          <p:cNvPr id="333828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7AE04D8B-C2AF-42AA-A206-7BE39965C7E1}" type="slidenum">
              <a:rPr lang="en-US"/>
              <a:pPr/>
              <a:t>24</a:t>
            </a:fld>
            <a:endParaRPr lang="en-US"/>
          </a:p>
        </p:txBody>
      </p:sp>
      <p:sp>
        <p:nvSpPr>
          <p:cNvPr id="333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Diversity Matters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0"/>
            <a:ext cx="9144000" cy="5334000"/>
          </a:xfrm>
          <a:noFill/>
        </p:spPr>
        <p:txBody>
          <a:bodyPr anchor="t">
            <a:normAutofit fontScale="77500" lnSpcReduction="20000"/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1200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endParaRPr lang="en-US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sz="3900" dirty="0" smtClean="0">
                <a:solidFill>
                  <a:schemeClr val="accent2"/>
                </a:solidFill>
              </a:rPr>
              <a:t>Gives us access to talent currently not represented</a:t>
            </a:r>
          </a:p>
          <a:p>
            <a:pPr marL="0" indent="0" eaLnBrk="1" hangingPunct="1">
              <a:lnSpc>
                <a:spcPct val="90000"/>
              </a:lnSpc>
            </a:pPr>
            <a:endParaRPr lang="en-US" sz="3900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sz="3900" dirty="0" smtClean="0">
                <a:solidFill>
                  <a:schemeClr val="accent2"/>
                </a:solidFill>
              </a:rPr>
              <a:t>More perspectives are taken into account in devising solutions to problems</a:t>
            </a:r>
          </a:p>
          <a:p>
            <a:pPr marL="0" indent="0" eaLnBrk="1" hangingPunct="1">
              <a:lnSpc>
                <a:spcPct val="90000"/>
              </a:lnSpc>
            </a:pPr>
            <a:endParaRPr lang="en-US" sz="3900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sz="3900" dirty="0" smtClean="0">
                <a:solidFill>
                  <a:schemeClr val="accent2"/>
                </a:solidFill>
              </a:rPr>
              <a:t>Fewer things are taken for granted, more things are questioned</a:t>
            </a:r>
          </a:p>
          <a:p>
            <a:pPr marL="0" indent="0" eaLnBrk="1" hangingPunct="1">
              <a:lnSpc>
                <a:spcPct val="90000"/>
              </a:lnSpc>
            </a:pPr>
            <a:endParaRPr lang="en-US" sz="3900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sz="3900" dirty="0" smtClean="0">
                <a:solidFill>
                  <a:schemeClr val="accent2"/>
                </a:solidFill>
              </a:rPr>
              <a:t>Professors’ race and gender matter to students</a:t>
            </a:r>
          </a:p>
          <a:p>
            <a:pPr marL="0" indent="0" eaLnBrk="1" hangingPunct="1">
              <a:lnSpc>
                <a:spcPct val="90000"/>
              </a:lnSpc>
            </a:pPr>
            <a:endParaRPr lang="en-US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endParaRPr lang="en-US" dirty="0" smtClean="0">
              <a:solidFill>
                <a:schemeClr val="accent2"/>
              </a:solidFill>
            </a:endParaRPr>
          </a:p>
          <a:p>
            <a:pPr marL="400050" lvl="1" indent="0">
              <a:lnSpc>
                <a:spcPct val="90000"/>
              </a:lnSpc>
              <a:buNone/>
            </a:pPr>
            <a:r>
              <a:rPr lang="en-US" sz="1200" dirty="0" smtClean="0">
                <a:solidFill>
                  <a:schemeClr val="accent2"/>
                </a:solidFill>
              </a:rPr>
              <a:t>Ely &amp; Thomas (2001) Administrative Quarterly. 48(2) 229-273. </a:t>
            </a:r>
          </a:p>
          <a:p>
            <a:pPr marL="400050" lvl="1" indent="0">
              <a:lnSpc>
                <a:spcPct val="90000"/>
              </a:lnSpc>
              <a:buNone/>
            </a:pPr>
            <a:r>
              <a:rPr lang="en-US" sz="1200" dirty="0" smtClean="0">
                <a:solidFill>
                  <a:schemeClr val="accent2"/>
                </a:solidFill>
              </a:rPr>
              <a:t>S. Page (2007) The Difference: How the Power of Diversity Creates Better Groups, Firms, Schools and Bodies..</a:t>
            </a:r>
          </a:p>
          <a:p>
            <a:pPr marL="400050" lvl="1" indent="0">
              <a:lnSpc>
                <a:spcPct val="90000"/>
              </a:lnSpc>
              <a:buNone/>
            </a:pPr>
            <a:r>
              <a:rPr lang="en-US" sz="1200" dirty="0" err="1" smtClean="0">
                <a:solidFill>
                  <a:schemeClr val="accent2"/>
                </a:solidFill>
              </a:rPr>
              <a:t>Correll</a:t>
            </a:r>
            <a:r>
              <a:rPr lang="en-US" sz="1200" dirty="0" smtClean="0">
                <a:solidFill>
                  <a:schemeClr val="accent2"/>
                </a:solidFill>
              </a:rPr>
              <a:t>, Page &amp; </a:t>
            </a:r>
            <a:r>
              <a:rPr lang="en-US" sz="1200" dirty="0" err="1" smtClean="0">
                <a:solidFill>
                  <a:schemeClr val="accent2"/>
                </a:solidFill>
              </a:rPr>
              <a:t>Wiest</a:t>
            </a:r>
            <a:r>
              <a:rPr lang="en-US" sz="1200" dirty="0" smtClean="0">
                <a:solidFill>
                  <a:schemeClr val="accent2"/>
                </a:solidFill>
              </a:rPr>
              <a:t>. 2000. Sex and science: How professor gender perpetuates the gender gap</a:t>
            </a:r>
          </a:p>
        </p:txBody>
      </p:sp>
      <p:sp>
        <p:nvSpPr>
          <p:cNvPr id="333828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F88B2CF5-6449-4B03-A1AE-AF1C8E9B4F03}" type="slidenum">
              <a:rPr lang="en-US"/>
              <a:pPr/>
              <a:t>25</a:t>
            </a:fld>
            <a:endParaRPr lang="en-US"/>
          </a:p>
        </p:txBody>
      </p:sp>
      <p:sp>
        <p:nvSpPr>
          <p:cNvPr id="331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What causes the problem?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9144000" cy="5029200"/>
          </a:xfrm>
          <a:noFill/>
        </p:spPr>
        <p:txBody>
          <a:bodyPr anchor="t">
            <a:normAutofit/>
          </a:bodyPr>
          <a:lstStyle/>
          <a:p>
            <a:pPr marL="292100" indent="-292100" eaLnBrk="1" hangingPunct="1"/>
            <a:r>
              <a:rPr lang="en-US" sz="2800" dirty="0" smtClean="0">
                <a:solidFill>
                  <a:schemeClr val="accent2"/>
                </a:solidFill>
              </a:rPr>
              <a:t>Is it the available pool of candidates? Is the pool too homogeneous, with too few women and minorities?</a:t>
            </a:r>
          </a:p>
          <a:p>
            <a:pPr marL="917575" lvl="1" indent="-460375" eaLnBrk="1" hangingPunct="1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accent2"/>
                </a:solidFill>
              </a:rPr>
              <a:t>Partly yes, but it does not fully account for outcomes for either gender or race/ethnicity.</a:t>
            </a:r>
          </a:p>
          <a:p>
            <a:pPr marL="917575" lvl="1" indent="-460375" eaLnBrk="1" hangingPunct="1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accent2"/>
                </a:solidFill>
              </a:rPr>
              <a:t>The situation differs across fields and departments.</a:t>
            </a:r>
          </a:p>
          <a:p>
            <a:pPr marL="917575" lvl="1" indent="-460375" eaLnBrk="1" hangingPunct="1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accent2"/>
                </a:solidFill>
              </a:rPr>
              <a:t>The impact of a reduced pool of candidates is greater for race/ethnicity than for gender.</a:t>
            </a:r>
          </a:p>
          <a:p>
            <a:pPr marL="917575" lvl="1" indent="-460375" eaLnBrk="1" hangingPunct="1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accent2"/>
                </a:solidFill>
              </a:rPr>
              <a:t>Under-representation cannot be assessed for sexual orientation or (</a:t>
            </a:r>
            <a:r>
              <a:rPr lang="en-US" sz="2600" dirty="0" err="1" smtClean="0">
                <a:solidFill>
                  <a:schemeClr val="accent2"/>
                </a:solidFill>
              </a:rPr>
              <a:t>dis</a:t>
            </a:r>
            <a:r>
              <a:rPr lang="en-US" sz="2600" dirty="0" smtClean="0">
                <a:solidFill>
                  <a:schemeClr val="accent2"/>
                </a:solidFill>
              </a:rPr>
              <a:t>)ability. </a:t>
            </a:r>
          </a:p>
          <a:p>
            <a:pPr marL="917575" lvl="1" indent="-460375" eaLnBrk="1" hangingPunct="1">
              <a:buClr>
                <a:schemeClr val="accent2"/>
              </a:buClr>
              <a:buFont typeface="Wingdings" pitchFamily="2" charset="2"/>
              <a:buChar char="§"/>
            </a:pPr>
            <a:endParaRPr lang="en-US" sz="2600" dirty="0" smtClean="0">
              <a:solidFill>
                <a:schemeClr val="accent2"/>
              </a:solidFill>
            </a:endParaRPr>
          </a:p>
          <a:p>
            <a:pPr marL="1774825" lvl="3" indent="-460375"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dirty="0" smtClean="0">
                <a:solidFill>
                  <a:schemeClr val="accent2"/>
                </a:solidFill>
              </a:rPr>
              <a:t>So maybe discrimination also is at work?</a:t>
            </a:r>
          </a:p>
          <a:p>
            <a:pPr marL="917575" lvl="1" indent="-460375" eaLnBrk="1" hangingPunct="1">
              <a:buClr>
                <a:srgbClr val="000080"/>
              </a:buClr>
              <a:buFont typeface="Times" pitchFamily="-96" charset="0"/>
              <a:buChar char="•"/>
            </a:pPr>
            <a:endParaRPr lang="en-US" sz="2400" dirty="0" smtClean="0">
              <a:solidFill>
                <a:schemeClr val="accent2"/>
              </a:solidFill>
            </a:endParaRPr>
          </a:p>
        </p:txBody>
      </p:sp>
      <p:sp>
        <p:nvSpPr>
          <p:cNvPr id="331780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7AE04D8B-C2AF-42AA-A206-7BE39965C7E1}" type="slidenum">
              <a:rPr lang="en-US"/>
              <a:pPr/>
              <a:t>26</a:t>
            </a:fld>
            <a:endParaRPr lang="en-US"/>
          </a:p>
        </p:txBody>
      </p:sp>
      <p:sp>
        <p:nvSpPr>
          <p:cNvPr id="333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Does “Discrimination” Play a Role?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9144000" cy="5029200"/>
          </a:xfrm>
          <a:noFill/>
        </p:spPr>
        <p:txBody>
          <a:bodyPr anchor="t">
            <a:normAutofit fontScale="92500" lnSpcReduction="20000"/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Maybe </a:t>
            </a:r>
            <a:r>
              <a:rPr lang="en-US" dirty="0" smtClean="0">
                <a:solidFill>
                  <a:schemeClr val="accent2"/>
                </a:solidFill>
              </a:rPr>
              <a:t>overt “discrimination</a:t>
            </a:r>
            <a:r>
              <a:rPr lang="en-US" dirty="0" smtClean="0">
                <a:solidFill>
                  <a:schemeClr val="accent2"/>
                </a:solidFill>
              </a:rPr>
              <a:t>” is only practiced by a small set of people, but…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solidFill>
                <a:schemeClr val="accent2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i="1" dirty="0" smtClean="0">
                <a:solidFill>
                  <a:schemeClr val="accent2"/>
                </a:solidFill>
              </a:rPr>
              <a:t>	Research shows that we all – </a:t>
            </a:r>
            <a:r>
              <a:rPr lang="en-US" i="1" u="sng" dirty="0" smtClean="0">
                <a:solidFill>
                  <a:schemeClr val="accent2"/>
                </a:solidFill>
              </a:rPr>
              <a:t>regardless of gender or race</a:t>
            </a:r>
            <a:r>
              <a:rPr lang="en-US" i="1" dirty="0" smtClean="0">
                <a:solidFill>
                  <a:schemeClr val="accent2"/>
                </a:solidFill>
              </a:rPr>
              <a:t> – perceive and treat people based on their race/gender/social group, etc.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Often unconsciously, implicitly, unintentionally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en-US" sz="2200" dirty="0" smtClean="0">
              <a:solidFill>
                <a:schemeClr val="accent2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en-US" sz="2200" dirty="0" smtClean="0"/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en-US" sz="2200" dirty="0" smtClean="0"/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en-US" sz="2200" dirty="0" smtClean="0"/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en-US" sz="2200" dirty="0" smtClean="0"/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sz="1200" dirty="0" err="1" smtClean="0">
                <a:solidFill>
                  <a:schemeClr val="accent2"/>
                </a:solidFill>
              </a:rPr>
              <a:t>Valian</a:t>
            </a:r>
            <a:r>
              <a:rPr lang="en-US" sz="1200" dirty="0" smtClean="0">
                <a:solidFill>
                  <a:schemeClr val="accent2"/>
                </a:solidFill>
              </a:rPr>
              <a:t> (1998) </a:t>
            </a:r>
            <a:r>
              <a:rPr lang="en-US" sz="1200" i="1" dirty="0" smtClean="0">
                <a:solidFill>
                  <a:schemeClr val="accent2"/>
                </a:solidFill>
              </a:rPr>
              <a:t>Why So Slow? The Advancement of Women</a:t>
            </a:r>
            <a:r>
              <a:rPr lang="en-US" sz="1200" dirty="0" smtClean="0">
                <a:solidFill>
                  <a:schemeClr val="accent2"/>
                </a:solidFill>
              </a:rPr>
              <a:t>. </a:t>
            </a:r>
          </a:p>
        </p:txBody>
      </p:sp>
      <p:sp>
        <p:nvSpPr>
          <p:cNvPr id="333828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5C039102-7F1D-4F92-8485-74AA6FDED562}" type="slidenum">
              <a:rPr lang="en-US"/>
              <a:pPr/>
              <a:t>27</a:t>
            </a:fld>
            <a:endParaRPr lang="en-US"/>
          </a:p>
        </p:txBody>
      </p:sp>
      <p:pic>
        <p:nvPicPr>
          <p:cNvPr id="320514" name="Picture 2"/>
          <p:cNvPicPr>
            <a:picLocks noChangeAspect="1" noChangeArrowheads="1"/>
          </p:cNvPicPr>
          <p:nvPr/>
        </p:nvPicPr>
        <p:blipFill>
          <a:blip r:embed="rId3" cstate="print"/>
          <a:srcRect l="11174" t="10722" r="2579" b="29242"/>
          <a:stretch>
            <a:fillRect/>
          </a:stretch>
        </p:blipFill>
        <p:spPr bwMode="auto">
          <a:xfrm>
            <a:off x="0" y="219075"/>
            <a:ext cx="9144000" cy="651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5380" name="Picture 4"/>
          <p:cNvPicPr>
            <a:picLocks noChangeAspect="1" noChangeArrowheads="1"/>
          </p:cNvPicPr>
          <p:nvPr/>
        </p:nvPicPr>
        <p:blipFill>
          <a:blip r:embed="rId3" cstate="print"/>
          <a:srcRect l="35611" t="26949" r="6172" b="43582"/>
          <a:stretch>
            <a:fillRect/>
          </a:stretch>
        </p:blipFill>
        <p:spPr bwMode="auto">
          <a:xfrm>
            <a:off x="0" y="1095375"/>
            <a:ext cx="9144000" cy="466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" y="2771775"/>
            <a:ext cx="7924800" cy="2590800"/>
            <a:chOff x="48" y="1746"/>
            <a:chExt cx="4992" cy="1632"/>
          </a:xfrm>
        </p:grpSpPr>
        <p:sp>
          <p:nvSpPr>
            <p:cNvPr id="322564" name="Rectangle 6"/>
            <p:cNvSpPr>
              <a:spLocks noChangeArrowheads="1"/>
            </p:cNvSpPr>
            <p:nvPr/>
          </p:nvSpPr>
          <p:spPr bwMode="auto">
            <a:xfrm>
              <a:off x="48" y="1746"/>
              <a:ext cx="563" cy="1632"/>
            </a:xfrm>
            <a:prstGeom prst="rect">
              <a:avLst/>
            </a:prstGeom>
            <a:noFill/>
            <a:ln w="38100">
              <a:solidFill>
                <a:srgbClr val="6B07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65" name="Rectangle 7"/>
            <p:cNvSpPr>
              <a:spLocks noChangeArrowheads="1"/>
            </p:cNvSpPr>
            <p:nvPr/>
          </p:nvSpPr>
          <p:spPr bwMode="auto">
            <a:xfrm>
              <a:off x="624" y="1746"/>
              <a:ext cx="624" cy="1632"/>
            </a:xfrm>
            <a:prstGeom prst="rect">
              <a:avLst/>
            </a:prstGeom>
            <a:noFill/>
            <a:ln w="38100">
              <a:solidFill>
                <a:srgbClr val="6B07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66" name="Rectangle 8"/>
            <p:cNvSpPr>
              <a:spLocks noChangeArrowheads="1"/>
            </p:cNvSpPr>
            <p:nvPr/>
          </p:nvSpPr>
          <p:spPr bwMode="auto">
            <a:xfrm>
              <a:off x="3072" y="1746"/>
              <a:ext cx="720" cy="1632"/>
            </a:xfrm>
            <a:prstGeom prst="rect">
              <a:avLst/>
            </a:prstGeom>
            <a:noFill/>
            <a:ln w="38100">
              <a:solidFill>
                <a:srgbClr val="6B07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67" name="Rectangle 9"/>
            <p:cNvSpPr>
              <a:spLocks noChangeArrowheads="1"/>
            </p:cNvSpPr>
            <p:nvPr/>
          </p:nvSpPr>
          <p:spPr bwMode="auto">
            <a:xfrm>
              <a:off x="4368" y="1746"/>
              <a:ext cx="672" cy="1632"/>
            </a:xfrm>
            <a:prstGeom prst="rect">
              <a:avLst/>
            </a:prstGeom>
            <a:noFill/>
            <a:ln w="38100">
              <a:solidFill>
                <a:srgbClr val="6B07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017713" y="2771775"/>
            <a:ext cx="7073900" cy="2590800"/>
            <a:chOff x="1304" y="1440"/>
            <a:chExt cx="4456" cy="1632"/>
          </a:xfrm>
        </p:grpSpPr>
        <p:sp>
          <p:nvSpPr>
            <p:cNvPr id="322569" name="Rectangle 11"/>
            <p:cNvSpPr>
              <a:spLocks noChangeArrowheads="1"/>
            </p:cNvSpPr>
            <p:nvPr/>
          </p:nvSpPr>
          <p:spPr bwMode="auto">
            <a:xfrm>
              <a:off x="1968" y="1440"/>
              <a:ext cx="563" cy="1632"/>
            </a:xfrm>
            <a:prstGeom prst="rect">
              <a:avLst/>
            </a:prstGeom>
            <a:noFill/>
            <a:ln w="38100">
              <a:solidFill>
                <a:srgbClr val="A7053B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70" name="Rectangle 12"/>
            <p:cNvSpPr>
              <a:spLocks noChangeArrowheads="1"/>
            </p:cNvSpPr>
            <p:nvPr/>
          </p:nvSpPr>
          <p:spPr bwMode="auto">
            <a:xfrm>
              <a:off x="1304" y="1440"/>
              <a:ext cx="624" cy="1632"/>
            </a:xfrm>
            <a:prstGeom prst="rect">
              <a:avLst/>
            </a:prstGeom>
            <a:noFill/>
            <a:ln w="38100">
              <a:solidFill>
                <a:srgbClr val="A7053B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71" name="Rectangle 13"/>
            <p:cNvSpPr>
              <a:spLocks noChangeArrowheads="1"/>
            </p:cNvSpPr>
            <p:nvPr/>
          </p:nvSpPr>
          <p:spPr bwMode="auto">
            <a:xfrm>
              <a:off x="5088" y="1440"/>
              <a:ext cx="672" cy="1632"/>
            </a:xfrm>
            <a:prstGeom prst="rect">
              <a:avLst/>
            </a:prstGeom>
            <a:noFill/>
            <a:ln w="38100">
              <a:solidFill>
                <a:srgbClr val="A7053B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72" name="Rectangle 14"/>
            <p:cNvSpPr>
              <a:spLocks noChangeArrowheads="1"/>
            </p:cNvSpPr>
            <p:nvPr/>
          </p:nvSpPr>
          <p:spPr bwMode="auto">
            <a:xfrm>
              <a:off x="2544" y="1440"/>
              <a:ext cx="563" cy="1632"/>
            </a:xfrm>
            <a:prstGeom prst="rect">
              <a:avLst/>
            </a:prstGeom>
            <a:noFill/>
            <a:ln w="38100">
              <a:solidFill>
                <a:srgbClr val="A7053B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573" name="Rectangle 15"/>
            <p:cNvSpPr>
              <a:spLocks noChangeArrowheads="1"/>
            </p:cNvSpPr>
            <p:nvPr/>
          </p:nvSpPr>
          <p:spPr bwMode="auto">
            <a:xfrm>
              <a:off x="3840" y="1440"/>
              <a:ext cx="563" cy="1632"/>
            </a:xfrm>
            <a:prstGeom prst="rect">
              <a:avLst/>
            </a:prstGeom>
            <a:noFill/>
            <a:ln w="38100">
              <a:solidFill>
                <a:srgbClr val="A7053B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Obstacles to Achieving Diversity</a:t>
            </a:r>
            <a:br>
              <a:rPr lang="en-US" sz="4000" b="1" dirty="0" smtClean="0">
                <a:solidFill>
                  <a:srgbClr val="FFFF00"/>
                </a:solidFill>
              </a:rPr>
            </a:br>
            <a:r>
              <a:rPr lang="en-US" sz="3200" b="1" dirty="0" smtClean="0">
                <a:solidFill>
                  <a:srgbClr val="FFFF00"/>
                </a:solidFill>
              </a:rPr>
              <a:t>(a review of a series of studies)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  <a:noFill/>
        </p:spPr>
        <p:txBody>
          <a:bodyPr anchor="t"/>
          <a:lstStyle/>
          <a:p>
            <a:pPr eaLnBrk="1" hangingPunct="1">
              <a:lnSpc>
                <a:spcPct val="90000"/>
              </a:lnSpc>
            </a:pPr>
            <a:endParaRPr lang="en-US" sz="700" dirty="0" smtClean="0"/>
          </a:p>
          <a:p>
            <a:pPr eaLnBrk="1" hangingPunct="1">
              <a:lnSpc>
                <a:spcPct val="90000"/>
              </a:lnSpc>
            </a:pPr>
            <a:endParaRPr lang="en-US" sz="22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Schemas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2"/>
                </a:solidFill>
              </a:rPr>
              <a:t>Gender, Race/ethnicity, Sexual orientation, Age, ability, other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2"/>
                </a:solidFill>
              </a:rPr>
              <a:t>Differ in content but similar in process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Biased evaluations and judgments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Solo status and Lack of critical mass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Accumulation of disadvantages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8D8DE6-AF3B-4C5D-B44C-8F88194E15D1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31074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/>
            <a:r>
              <a:rPr b="1" smtClean="0">
                <a:ln>
                  <a:noFill/>
                </a:ln>
                <a:effectLst/>
              </a:rPr>
              <a:t>Changing Academic Organizations</a:t>
            </a:r>
          </a:p>
        </p:txBody>
      </p:sp>
      <p:sp>
        <p:nvSpPr>
          <p:cNvPr id="131075" name="Rectangle 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10000"/>
          </a:bodyPr>
          <a:lstStyle/>
          <a:p>
            <a:endParaRPr lang="en-US" sz="3000" dirty="0" smtClean="0"/>
          </a:p>
          <a:p>
            <a:r>
              <a:rPr lang="en-US" sz="3000" dirty="0" smtClean="0"/>
              <a:t>Five elements to consider in thinking about academic organizations – departments and schools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 smtClean="0"/>
              <a:t>Core activities, Influence patterns, Culture/norms,   Climate/relationships, </a:t>
            </a:r>
            <a:r>
              <a:rPr lang="en-US" sz="2600" dirty="0" smtClean="0"/>
              <a:t>Boundaries</a:t>
            </a:r>
            <a:r>
              <a:rPr lang="en-US" sz="2600" dirty="0" smtClean="0"/>
              <a:t>.</a:t>
            </a:r>
          </a:p>
          <a:p>
            <a:endParaRPr lang="en-US" sz="3000" dirty="0" smtClean="0"/>
          </a:p>
          <a:p>
            <a:r>
              <a:rPr lang="en-US" sz="3000" dirty="0" smtClean="0"/>
              <a:t>Resources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 smtClean="0"/>
              <a:t>Goal clarity, Information, Support/allies, A change team, Oneself </a:t>
            </a:r>
          </a:p>
          <a:p>
            <a:endParaRPr lang="en-US" sz="3000" dirty="0" smtClean="0"/>
          </a:p>
          <a:p>
            <a:r>
              <a:rPr lang="en-US" sz="3000" dirty="0" smtClean="0"/>
              <a:t>Strategies for making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52600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Why has it been so difficult to </a:t>
            </a:r>
            <a:br>
              <a:rPr lang="en-US" sz="4000" b="1" dirty="0" smtClean="0">
                <a:solidFill>
                  <a:srgbClr val="FFFF00"/>
                </a:solidFill>
              </a:rPr>
            </a:br>
            <a:r>
              <a:rPr lang="en-US" sz="4000" b="1" dirty="0" smtClean="0">
                <a:solidFill>
                  <a:srgbClr val="FFFF00"/>
                </a:solidFill>
              </a:rPr>
              <a:t>overcome the obstacles?</a:t>
            </a:r>
            <a:br>
              <a:rPr lang="en-US" sz="4000" b="1" dirty="0" smtClean="0">
                <a:solidFill>
                  <a:srgbClr val="FFFF00"/>
                </a:solidFill>
              </a:rPr>
            </a:br>
            <a:r>
              <a:rPr lang="en-US" sz="3300" b="1" dirty="0" smtClean="0">
                <a:solidFill>
                  <a:srgbClr val="FFFF00"/>
                </a:solidFill>
              </a:rPr>
              <a:t>(a review of a series of studies)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5029200"/>
          </a:xfrm>
          <a:noFill/>
        </p:spPr>
        <p:txBody>
          <a:bodyPr>
            <a:normAutofit/>
          </a:bodyPr>
          <a:lstStyle/>
          <a:p>
            <a:pPr marL="292100" indent="-292100" eaLnBrk="1" hangingPunct="1"/>
            <a:r>
              <a:rPr lang="en-US" sz="2600" dirty="0" smtClean="0">
                <a:solidFill>
                  <a:schemeClr val="accent2"/>
                </a:solidFill>
              </a:rPr>
              <a:t>Schemas and lack of critical mass make differential outcomes seem “natural” or expected:</a:t>
            </a:r>
          </a:p>
          <a:p>
            <a:pPr marL="804863" lvl="1" indent="-352425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2"/>
                </a:solidFill>
              </a:rPr>
              <a:t>Who applies for jobs, is invited to interviews, and is selected for jobs</a:t>
            </a:r>
          </a:p>
          <a:p>
            <a:pPr marL="804863" lvl="1" indent="-352425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2"/>
                </a:solidFill>
              </a:rPr>
              <a:t>Who performs well (or is expected/seen to perform well)</a:t>
            </a:r>
          </a:p>
          <a:p>
            <a:pPr marL="804863" lvl="1" indent="-352425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2"/>
                </a:solidFill>
              </a:rPr>
              <a:t>Who receives awards and is promoted to leadership positions</a:t>
            </a:r>
          </a:p>
          <a:p>
            <a:pPr marL="804863" lvl="1" indent="-352425" eaLnBrk="1" hangingPunct="1">
              <a:buClr>
                <a:srgbClr val="000080"/>
              </a:buClr>
              <a:buFont typeface="Arial" pitchFamily="34" charset="0"/>
              <a:buChar char="•"/>
            </a:pPr>
            <a:endParaRPr lang="en-US" sz="2600" dirty="0" smtClean="0">
              <a:solidFill>
                <a:schemeClr val="accent2"/>
              </a:solidFill>
            </a:endParaRPr>
          </a:p>
          <a:p>
            <a:pPr marL="292100" indent="-292100" eaLnBrk="1" hangingPunct="1"/>
            <a:r>
              <a:rPr lang="en-US" sz="2600" dirty="0" smtClean="0">
                <a:solidFill>
                  <a:schemeClr val="accent2"/>
                </a:solidFill>
              </a:rPr>
              <a:t>Together schemas</a:t>
            </a:r>
            <a:r>
              <a:rPr lang="en-US" sz="2600" dirty="0" smtClean="0">
                <a:solidFill>
                  <a:schemeClr val="accent2"/>
                </a:solidFill>
              </a:rPr>
              <a:t>, solo status, and lack of critical mass provide unconscious justification for the status quo (which lessens our likelihood of questioning it)</a:t>
            </a:r>
          </a:p>
          <a:p>
            <a:pPr marL="292100" indent="-292100" eaLnBrk="1" hangingPunct="1"/>
            <a:endParaRPr lang="en-US" sz="2600" dirty="0" smtClean="0">
              <a:solidFill>
                <a:schemeClr val="accent2"/>
              </a:solidFill>
            </a:endParaRPr>
          </a:p>
          <a:p>
            <a:pPr marL="292100" indent="-292100" eaLnBrk="1" hangingPunct="1"/>
            <a:r>
              <a:rPr lang="en-US" sz="2600" dirty="0" smtClean="0">
                <a:solidFill>
                  <a:schemeClr val="accent2"/>
                </a:solidFill>
              </a:rPr>
              <a:t>And disadvantages accumulate – pile on top of one another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1722118"/>
            <a:ext cx="9144000" cy="45719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Schemas and Policies Produce </a:t>
            </a:r>
            <a:r>
              <a:rPr lang="en-US" sz="4000" b="1" smtClean="0">
                <a:solidFill>
                  <a:srgbClr val="FFFF00"/>
                </a:solidFill>
              </a:rPr>
              <a:t>a Self-Reinforcing </a:t>
            </a:r>
            <a:r>
              <a:rPr lang="en-US" sz="4000" b="1" dirty="0" smtClean="0">
                <a:solidFill>
                  <a:srgbClr val="FFFF00"/>
                </a:solidFill>
              </a:rPr>
              <a:t>Cycle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648200"/>
          </a:xfrm>
          <a:noFill/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Tendency to value people who fit into traditional/cultural definitions of the discipline and of good work. </a:t>
            </a: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Late and reactive implementation of family friendly policies. </a:t>
            </a: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Narrow or homogeneous social and professional networks. </a:t>
            </a: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Concentration of white men at the top: </a:t>
            </a:r>
            <a:r>
              <a:rPr lang="en-US" sz="2800" dirty="0" smtClean="0">
                <a:solidFill>
                  <a:schemeClr val="accent2"/>
                </a:solidFill>
              </a:rPr>
              <a:t>often overlooking </a:t>
            </a:r>
            <a:r>
              <a:rPr lang="en-US" sz="2800" dirty="0" smtClean="0">
                <a:solidFill>
                  <a:schemeClr val="accent2"/>
                </a:solidFill>
              </a:rPr>
              <a:t>women and minorities for </a:t>
            </a:r>
            <a:r>
              <a:rPr lang="en-US" sz="2800" dirty="0" smtClean="0">
                <a:solidFill>
                  <a:schemeClr val="accent2"/>
                </a:solidFill>
              </a:rPr>
              <a:t>executive leadership </a:t>
            </a:r>
            <a:r>
              <a:rPr lang="en-US" sz="2800" dirty="0" smtClean="0">
                <a:solidFill>
                  <a:schemeClr val="accent2"/>
                </a:solidFill>
              </a:rPr>
              <a:t>positions.</a:t>
            </a: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Students' awkward, confused, or challenging reactions to faculty who are </a:t>
            </a:r>
            <a:r>
              <a:rPr lang="en-US" sz="2800" dirty="0" smtClean="0">
                <a:solidFill>
                  <a:schemeClr val="accent2"/>
                </a:solidFill>
              </a:rPr>
              <a:t>women, racial/ethnic minorities, or </a:t>
            </a:r>
            <a:r>
              <a:rPr lang="en-US" sz="2800" dirty="0" smtClean="0">
                <a:solidFill>
                  <a:schemeClr val="accent2"/>
                </a:solidFill>
              </a:rPr>
              <a:t>sexual minorities. 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Text Box 3"/>
          <p:cNvSpPr txBox="1">
            <a:spLocks noChangeArrowheads="1"/>
          </p:cNvSpPr>
          <p:nvPr/>
        </p:nvSpPr>
        <p:spPr bwMode="auto">
          <a:xfrm>
            <a:off x="593725" y="1336675"/>
            <a:ext cx="8077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510980" name="Text Box 4"/>
          <p:cNvSpPr>
            <a:spLocks noGrp="1" noChangeArrowheads="1"/>
          </p:cNvSpPr>
          <p:nvPr>
            <p:ph type="title" idx="4294967295"/>
          </p:nvPr>
        </p:nvSpPr>
        <p:spPr>
          <a:xfrm>
            <a:off x="2324100" y="1447800"/>
            <a:ext cx="4495800" cy="533400"/>
          </a:xfrm>
          <a:noFill/>
        </p:spPr>
        <p:txBody>
          <a:bodyPr anchorCtr="1">
            <a:normAutofit fontScale="90000"/>
          </a:bodyPr>
          <a:lstStyle/>
          <a:p>
            <a:pPr eaLnBrk="1" hangingPunct="1"/>
            <a:r>
              <a:rPr lang="en-US" sz="3000" smtClean="0">
                <a:solidFill>
                  <a:schemeClr val="tx1"/>
                </a:solidFill>
              </a:rPr>
              <a:t>Lowered success rate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849563" y="4476750"/>
            <a:ext cx="3427412" cy="1924050"/>
            <a:chOff x="1795" y="2820"/>
            <a:chExt cx="2159" cy="1212"/>
          </a:xfrm>
        </p:grpSpPr>
        <p:grpSp>
          <p:nvGrpSpPr>
            <p:cNvPr id="3" name="Group 6"/>
            <p:cNvGrpSpPr>
              <a:grpSpLocks noChangeAspect="1"/>
            </p:cNvGrpSpPr>
            <p:nvPr/>
          </p:nvGrpSpPr>
          <p:grpSpPr bwMode="auto">
            <a:xfrm>
              <a:off x="1795" y="2820"/>
              <a:ext cx="2159" cy="945"/>
              <a:chOff x="1344" y="2304"/>
              <a:chExt cx="2688" cy="1176"/>
            </a:xfrm>
          </p:grpSpPr>
          <p:sp>
            <p:nvSpPr>
              <p:cNvPr id="353286" name="Arc 7"/>
              <p:cNvSpPr>
                <a:spLocks noChangeAspect="1"/>
              </p:cNvSpPr>
              <p:nvPr/>
            </p:nvSpPr>
            <p:spPr bwMode="auto">
              <a:xfrm flipV="1">
                <a:off x="1344" y="2376"/>
                <a:ext cx="1104" cy="1104"/>
              </a:xfrm>
              <a:custGeom>
                <a:avLst/>
                <a:gdLst>
                  <a:gd name="T0" fmla="*/ 0 w 21600"/>
                  <a:gd name="T1" fmla="*/ 0 h 21600"/>
                  <a:gd name="T2" fmla="*/ 56 w 21600"/>
                  <a:gd name="T3" fmla="*/ 56 h 21600"/>
                  <a:gd name="T4" fmla="*/ 0 w 21600"/>
                  <a:gd name="T5" fmla="*/ 5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3287" name="Arc 8"/>
              <p:cNvSpPr>
                <a:spLocks noChangeAspect="1"/>
              </p:cNvSpPr>
              <p:nvPr/>
            </p:nvSpPr>
            <p:spPr bwMode="auto">
              <a:xfrm flipH="1" flipV="1">
                <a:off x="2928" y="2376"/>
                <a:ext cx="1104" cy="1104"/>
              </a:xfrm>
              <a:custGeom>
                <a:avLst/>
                <a:gdLst>
                  <a:gd name="T0" fmla="*/ 0 w 21600"/>
                  <a:gd name="T1" fmla="*/ 0 h 21600"/>
                  <a:gd name="T2" fmla="*/ 56 w 21600"/>
                  <a:gd name="T3" fmla="*/ 56 h 21600"/>
                  <a:gd name="T4" fmla="*/ 0 w 21600"/>
                  <a:gd name="T5" fmla="*/ 5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3288" name="Line 9"/>
              <p:cNvSpPr>
                <a:spLocks noChangeAspect="1" noChangeShapeType="1"/>
              </p:cNvSpPr>
              <p:nvPr/>
            </p:nvSpPr>
            <p:spPr bwMode="auto">
              <a:xfrm flipV="1">
                <a:off x="2448" y="2304"/>
                <a:ext cx="0" cy="96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 type="stealth" w="med" len="med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3289" name="Line 10"/>
              <p:cNvSpPr>
                <a:spLocks noChangeAspect="1" noChangeShapeType="1"/>
              </p:cNvSpPr>
              <p:nvPr/>
            </p:nvSpPr>
            <p:spPr bwMode="auto">
              <a:xfrm flipV="1">
                <a:off x="2928" y="2304"/>
                <a:ext cx="0" cy="144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 type="stealth" w="med" len="med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53290" name="Oval 11"/>
            <p:cNvSpPr>
              <a:spLocks noChangeAspect="1" noChangeArrowheads="1"/>
            </p:cNvSpPr>
            <p:nvPr/>
          </p:nvSpPr>
          <p:spPr bwMode="auto">
            <a:xfrm>
              <a:off x="2258" y="3242"/>
              <a:ext cx="1234" cy="79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10988" name="Text Box 12"/>
            <p:cNvSpPr txBox="1">
              <a:spLocks noChangeAspect="1" noChangeArrowheads="1"/>
            </p:cNvSpPr>
            <p:nvPr/>
          </p:nvSpPr>
          <p:spPr bwMode="auto">
            <a:xfrm>
              <a:off x="2297" y="3402"/>
              <a:ext cx="1201" cy="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>
              <a:spAutoFit/>
            </a:bodyPr>
            <a:lstStyle/>
            <a:p>
              <a:pPr algn="ctr">
                <a:defRPr/>
              </a:pPr>
              <a:r>
                <a:rPr lang="en-US" sz="26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Evaluation bias</a:t>
              </a:r>
            </a:p>
          </p:txBody>
        </p:sp>
      </p:grpSp>
      <p:grpSp>
        <p:nvGrpSpPr>
          <p:cNvPr id="4" name="Group 13"/>
          <p:cNvGrpSpPr>
            <a:grpSpLocks noChangeAspect="1"/>
          </p:cNvGrpSpPr>
          <p:nvPr/>
        </p:nvGrpSpPr>
        <p:grpSpPr bwMode="auto">
          <a:xfrm>
            <a:off x="1057275" y="2190750"/>
            <a:ext cx="7029450" cy="3752850"/>
            <a:chOff x="278" y="672"/>
            <a:chExt cx="5194" cy="2736"/>
          </a:xfrm>
        </p:grpSpPr>
        <p:grpSp>
          <p:nvGrpSpPr>
            <p:cNvPr id="5" name="Group 14"/>
            <p:cNvGrpSpPr>
              <a:grpSpLocks noChangeAspect="1"/>
            </p:cNvGrpSpPr>
            <p:nvPr/>
          </p:nvGrpSpPr>
          <p:grpSpPr bwMode="auto">
            <a:xfrm>
              <a:off x="4032" y="672"/>
              <a:ext cx="1440" cy="2640"/>
              <a:chOff x="3888" y="480"/>
              <a:chExt cx="1440" cy="2832"/>
            </a:xfrm>
          </p:grpSpPr>
          <p:sp>
            <p:nvSpPr>
              <p:cNvPr id="353294" name="Arc 15"/>
              <p:cNvSpPr>
                <a:spLocks noChangeAspect="1"/>
              </p:cNvSpPr>
              <p:nvPr/>
            </p:nvSpPr>
            <p:spPr bwMode="auto">
              <a:xfrm>
                <a:off x="3888" y="480"/>
                <a:ext cx="1440" cy="2736"/>
              </a:xfrm>
              <a:custGeom>
                <a:avLst/>
                <a:gdLst>
                  <a:gd name="T0" fmla="*/ 23 w 21600"/>
                  <a:gd name="T1" fmla="*/ 0 h 33166"/>
                  <a:gd name="T2" fmla="*/ 79 w 21600"/>
                  <a:gd name="T3" fmla="*/ 226 h 33166"/>
                  <a:gd name="T4" fmla="*/ 0 w 21600"/>
                  <a:gd name="T5" fmla="*/ 143 h 3316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3166"/>
                  <a:gd name="T11" fmla="*/ 21600 w 21600"/>
                  <a:gd name="T12" fmla="*/ 33166 h 331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3166" fill="none" extrusionOk="0">
                    <a:moveTo>
                      <a:pt x="5177" y="-1"/>
                    </a:moveTo>
                    <a:cubicBezTo>
                      <a:pt x="14822" y="2380"/>
                      <a:pt x="21600" y="11034"/>
                      <a:pt x="21600" y="20970"/>
                    </a:cubicBezTo>
                    <a:cubicBezTo>
                      <a:pt x="21600" y="25322"/>
                      <a:pt x="20284" y="29573"/>
                      <a:pt x="17827" y="33166"/>
                    </a:cubicBezTo>
                  </a:path>
                  <a:path w="21600" h="33166" stroke="0" extrusionOk="0">
                    <a:moveTo>
                      <a:pt x="5177" y="-1"/>
                    </a:moveTo>
                    <a:cubicBezTo>
                      <a:pt x="14822" y="2380"/>
                      <a:pt x="21600" y="11034"/>
                      <a:pt x="21600" y="20970"/>
                    </a:cubicBezTo>
                    <a:cubicBezTo>
                      <a:pt x="21600" y="25322"/>
                      <a:pt x="20284" y="29573"/>
                      <a:pt x="17827" y="33166"/>
                    </a:cubicBezTo>
                    <a:lnTo>
                      <a:pt x="0" y="20970"/>
                    </a:lnTo>
                    <a:close/>
                  </a:path>
                </a:pathLst>
              </a:custGeom>
              <a:noFill/>
              <a:ln w="57150">
                <a:solidFill>
                  <a:srgbClr val="FFFF66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3295" name="Line 16"/>
              <p:cNvSpPr>
                <a:spLocks noChangeAspect="1" noChangeShapeType="1"/>
              </p:cNvSpPr>
              <p:nvPr/>
            </p:nvSpPr>
            <p:spPr bwMode="auto">
              <a:xfrm rot="440354" flipH="1">
                <a:off x="5040" y="3072"/>
                <a:ext cx="96" cy="240"/>
              </a:xfrm>
              <a:prstGeom prst="line">
                <a:avLst/>
              </a:prstGeom>
              <a:noFill/>
              <a:ln w="57150">
                <a:solidFill>
                  <a:srgbClr val="FFFF66"/>
                </a:solidFill>
                <a:round/>
                <a:headEnd/>
                <a:tailEnd type="stealth" w="med" len="med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17"/>
            <p:cNvGrpSpPr>
              <a:grpSpLocks noChangeAspect="1"/>
            </p:cNvGrpSpPr>
            <p:nvPr/>
          </p:nvGrpSpPr>
          <p:grpSpPr bwMode="auto">
            <a:xfrm flipH="1">
              <a:off x="278" y="672"/>
              <a:ext cx="1440" cy="2736"/>
              <a:chOff x="3888" y="480"/>
              <a:chExt cx="1440" cy="2832"/>
            </a:xfrm>
          </p:grpSpPr>
          <p:sp>
            <p:nvSpPr>
              <p:cNvPr id="353297" name="Arc 18"/>
              <p:cNvSpPr>
                <a:spLocks noChangeAspect="1"/>
              </p:cNvSpPr>
              <p:nvPr/>
            </p:nvSpPr>
            <p:spPr bwMode="auto">
              <a:xfrm>
                <a:off x="3888" y="480"/>
                <a:ext cx="1440" cy="2736"/>
              </a:xfrm>
              <a:custGeom>
                <a:avLst/>
                <a:gdLst>
                  <a:gd name="T0" fmla="*/ 23 w 21600"/>
                  <a:gd name="T1" fmla="*/ 0 h 33166"/>
                  <a:gd name="T2" fmla="*/ 79 w 21600"/>
                  <a:gd name="T3" fmla="*/ 226 h 33166"/>
                  <a:gd name="T4" fmla="*/ 0 w 21600"/>
                  <a:gd name="T5" fmla="*/ 143 h 3316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3166"/>
                  <a:gd name="T11" fmla="*/ 21600 w 21600"/>
                  <a:gd name="T12" fmla="*/ 33166 h 331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3166" fill="none" extrusionOk="0">
                    <a:moveTo>
                      <a:pt x="5177" y="-1"/>
                    </a:moveTo>
                    <a:cubicBezTo>
                      <a:pt x="14822" y="2380"/>
                      <a:pt x="21600" y="11034"/>
                      <a:pt x="21600" y="20970"/>
                    </a:cubicBezTo>
                    <a:cubicBezTo>
                      <a:pt x="21600" y="25322"/>
                      <a:pt x="20284" y="29573"/>
                      <a:pt x="17827" y="33166"/>
                    </a:cubicBezTo>
                  </a:path>
                  <a:path w="21600" h="33166" stroke="0" extrusionOk="0">
                    <a:moveTo>
                      <a:pt x="5177" y="-1"/>
                    </a:moveTo>
                    <a:cubicBezTo>
                      <a:pt x="14822" y="2380"/>
                      <a:pt x="21600" y="11034"/>
                      <a:pt x="21600" y="20970"/>
                    </a:cubicBezTo>
                    <a:cubicBezTo>
                      <a:pt x="21600" y="25322"/>
                      <a:pt x="20284" y="29573"/>
                      <a:pt x="17827" y="33166"/>
                    </a:cubicBezTo>
                    <a:lnTo>
                      <a:pt x="0" y="20970"/>
                    </a:lnTo>
                    <a:close/>
                  </a:path>
                </a:pathLst>
              </a:custGeom>
              <a:noFill/>
              <a:ln w="57150">
                <a:solidFill>
                  <a:srgbClr val="FFFF66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3298" name="Line 19"/>
              <p:cNvSpPr>
                <a:spLocks noChangeAspect="1" noChangeShapeType="1"/>
              </p:cNvSpPr>
              <p:nvPr/>
            </p:nvSpPr>
            <p:spPr bwMode="auto">
              <a:xfrm rot="440354" flipH="1">
                <a:off x="5040" y="3072"/>
                <a:ext cx="96" cy="240"/>
              </a:xfrm>
              <a:prstGeom prst="line">
                <a:avLst/>
              </a:prstGeom>
              <a:noFill/>
              <a:ln w="57150">
                <a:solidFill>
                  <a:srgbClr val="FFFF66"/>
                </a:solidFill>
                <a:round/>
                <a:headEnd/>
                <a:tailEnd type="stealth" w="med" len="med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2181225" y="3294063"/>
            <a:ext cx="4778375" cy="1201737"/>
            <a:chOff x="1374" y="1584"/>
            <a:chExt cx="3010" cy="757"/>
          </a:xfrm>
        </p:grpSpPr>
        <p:sp>
          <p:nvSpPr>
            <p:cNvPr id="510997" name="Text Box 21"/>
            <p:cNvSpPr txBox="1">
              <a:spLocks noChangeAspect="1" noChangeArrowheads="1"/>
            </p:cNvSpPr>
            <p:nvPr/>
          </p:nvSpPr>
          <p:spPr bwMode="auto">
            <a:xfrm>
              <a:off x="1374" y="2033"/>
              <a:ext cx="301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b">
              <a:spAutoFit/>
            </a:bodyPr>
            <a:lstStyle/>
            <a:p>
              <a:pPr algn="ctr">
                <a:defRPr/>
              </a:pPr>
              <a:r>
                <a:rPr lang="en-US" sz="2600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Performance is underestimated</a:t>
              </a:r>
            </a:p>
          </p:txBody>
        </p:sp>
        <p:sp>
          <p:nvSpPr>
            <p:cNvPr id="353301" name="Line 22"/>
            <p:cNvSpPr>
              <a:spLocks noChangeAspect="1" noChangeShapeType="1"/>
            </p:cNvSpPr>
            <p:nvPr/>
          </p:nvSpPr>
          <p:spPr bwMode="auto">
            <a:xfrm flipV="1">
              <a:off x="2880" y="1584"/>
              <a:ext cx="0" cy="43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1774825" y="2151063"/>
            <a:ext cx="5597525" cy="1201737"/>
            <a:chOff x="1118" y="864"/>
            <a:chExt cx="3526" cy="757"/>
          </a:xfrm>
        </p:grpSpPr>
        <p:sp>
          <p:nvSpPr>
            <p:cNvPr id="353303" name="Text Box 24"/>
            <p:cNvSpPr txBox="1">
              <a:spLocks noChangeAspect="1" noChangeArrowheads="1"/>
            </p:cNvSpPr>
            <p:nvPr/>
          </p:nvSpPr>
          <p:spPr bwMode="auto">
            <a:xfrm>
              <a:off x="1118" y="1313"/>
              <a:ext cx="3526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b">
              <a:spAutoFit/>
            </a:bodyPr>
            <a:lstStyle/>
            <a:p>
              <a:pPr algn="ctr"/>
              <a:r>
                <a:rPr lang="en-US" sz="2600"/>
                <a:t>Accumulation of disadvantage</a:t>
              </a:r>
            </a:p>
          </p:txBody>
        </p:sp>
        <p:sp>
          <p:nvSpPr>
            <p:cNvPr id="353304" name="Line 25"/>
            <p:cNvSpPr>
              <a:spLocks noChangeAspect="1" noChangeShapeType="1"/>
            </p:cNvSpPr>
            <p:nvPr/>
          </p:nvSpPr>
          <p:spPr bwMode="auto">
            <a:xfrm flipV="1">
              <a:off x="2880" y="864"/>
              <a:ext cx="0" cy="43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990600" y="5575300"/>
            <a:ext cx="7162800" cy="1282700"/>
            <a:chOff x="624" y="3416"/>
            <a:chExt cx="4512" cy="808"/>
          </a:xfrm>
        </p:grpSpPr>
        <p:sp>
          <p:nvSpPr>
            <p:cNvPr id="353306" name="Line 27"/>
            <p:cNvSpPr>
              <a:spLocks noChangeShapeType="1"/>
            </p:cNvSpPr>
            <p:nvPr/>
          </p:nvSpPr>
          <p:spPr bwMode="auto">
            <a:xfrm flipH="1">
              <a:off x="1728" y="4128"/>
              <a:ext cx="2160" cy="0"/>
            </a:xfrm>
            <a:prstGeom prst="line">
              <a:avLst/>
            </a:prstGeom>
            <a:noFill/>
            <a:ln w="57150">
              <a:solidFill>
                <a:srgbClr val="FFFF66"/>
              </a:solidFill>
              <a:round/>
              <a:headEnd type="triangle" w="med" len="med"/>
              <a:tailEnd type="triangle" w="med" len="med"/>
            </a:ln>
          </p:spPr>
          <p:txBody>
            <a:bodyPr anchor="b">
              <a:spAutoFit/>
            </a:bodyPr>
            <a:lstStyle/>
            <a:p>
              <a:endParaRPr lang="en-US"/>
            </a:p>
          </p:txBody>
        </p:sp>
        <p:grpSp>
          <p:nvGrpSpPr>
            <p:cNvPr id="10" name="Group 28"/>
            <p:cNvGrpSpPr>
              <a:grpSpLocks/>
            </p:cNvGrpSpPr>
            <p:nvPr/>
          </p:nvGrpSpPr>
          <p:grpSpPr bwMode="auto">
            <a:xfrm>
              <a:off x="624" y="3416"/>
              <a:ext cx="4512" cy="808"/>
              <a:chOff x="624" y="2918"/>
              <a:chExt cx="4512" cy="808"/>
            </a:xfrm>
          </p:grpSpPr>
          <p:sp>
            <p:nvSpPr>
              <p:cNvPr id="511005" name="Text Box 29"/>
              <p:cNvSpPr txBox="1">
                <a:spLocks noChangeArrowheads="1"/>
              </p:cNvSpPr>
              <p:nvPr/>
            </p:nvSpPr>
            <p:spPr bwMode="auto">
              <a:xfrm>
                <a:off x="624" y="2918"/>
                <a:ext cx="1282" cy="8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b">
                <a:spAutoFit/>
              </a:bodyPr>
              <a:lstStyle/>
              <a:p>
                <a:pPr algn="ctr">
                  <a:defRPr/>
                </a:pPr>
                <a:r>
                  <a:rPr lang="en-US" sz="26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Gender / race schemas</a:t>
                </a:r>
              </a:p>
            </p:txBody>
          </p:sp>
          <p:sp>
            <p:nvSpPr>
              <p:cNvPr id="511006" name="Text Box 30"/>
              <p:cNvSpPr txBox="1">
                <a:spLocks noChangeArrowheads="1"/>
              </p:cNvSpPr>
              <p:nvPr/>
            </p:nvSpPr>
            <p:spPr bwMode="auto">
              <a:xfrm>
                <a:off x="3854" y="3168"/>
                <a:ext cx="1282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b">
                <a:spAutoFit/>
              </a:bodyPr>
              <a:lstStyle/>
              <a:p>
                <a:pPr algn="ctr">
                  <a:defRPr/>
                </a:pPr>
                <a:r>
                  <a:rPr lang="en-US" sz="26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Lack of critical mass</a:t>
                </a:r>
              </a:p>
            </p:txBody>
          </p:sp>
        </p:grpSp>
      </p:grpSp>
      <p:sp>
        <p:nvSpPr>
          <p:cNvPr id="353310" name="Rectangle 31"/>
          <p:cNvSpPr>
            <a:spLocks noChangeArrowheads="1"/>
          </p:cNvSpPr>
          <p:nvPr/>
        </p:nvSpPr>
        <p:spPr bwMode="auto">
          <a:xfrm>
            <a:off x="457200" y="0"/>
            <a:ext cx="8229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1" dirty="0">
                <a:solidFill>
                  <a:schemeClr val="tx2"/>
                </a:solidFill>
              </a:rPr>
              <a:t>Self-reinforcing Cycle</a:t>
            </a:r>
          </a:p>
        </p:txBody>
      </p:sp>
      <p:sp>
        <p:nvSpPr>
          <p:cNvPr id="511011" name="Line 35"/>
          <p:cNvSpPr>
            <a:spLocks noChangeShapeType="1"/>
          </p:cNvSpPr>
          <p:nvPr/>
        </p:nvSpPr>
        <p:spPr bwMode="auto">
          <a:xfrm flipV="1">
            <a:off x="4495800" y="4495800"/>
            <a:ext cx="0" cy="60960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1012" name="Line 36"/>
          <p:cNvSpPr>
            <a:spLocks noChangeShapeType="1"/>
          </p:cNvSpPr>
          <p:nvPr/>
        </p:nvSpPr>
        <p:spPr bwMode="auto">
          <a:xfrm flipV="1">
            <a:off x="4495800" y="3352800"/>
            <a:ext cx="0" cy="60960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1013" name="Line 37"/>
          <p:cNvSpPr>
            <a:spLocks noChangeShapeType="1"/>
          </p:cNvSpPr>
          <p:nvPr/>
        </p:nvSpPr>
        <p:spPr bwMode="auto">
          <a:xfrm flipV="1">
            <a:off x="4495800" y="2057400"/>
            <a:ext cx="0" cy="60960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0980" grpId="0"/>
      <p:bldP spid="511011" grpId="0" animBg="1"/>
      <p:bldP spid="511012" grpId="0" animBg="1"/>
      <p:bldP spid="51101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533400" y="6019800"/>
            <a:ext cx="8077200" cy="838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93725" y="1336675"/>
            <a:ext cx="8077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sz="2800" b="1">
              <a:solidFill>
                <a:srgbClr val="FFFF00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sz="24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41988" name="Text Box 4"/>
          <p:cNvSpPr>
            <a:spLocks noGrp="1" noChangeArrowheads="1"/>
          </p:cNvSpPr>
          <p:nvPr>
            <p:ph type="title"/>
          </p:nvPr>
        </p:nvSpPr>
        <p:spPr>
          <a:xfrm>
            <a:off x="2324100" y="1447800"/>
            <a:ext cx="4495800" cy="533400"/>
          </a:xfrm>
          <a:noFill/>
          <a:ln w="57150" cap="flat">
            <a:solidFill>
              <a:srgbClr val="FF9933"/>
            </a:solidFill>
          </a:ln>
        </p:spPr>
        <p:txBody>
          <a:bodyPr anchorCtr="1"/>
          <a:lstStyle/>
          <a:p>
            <a:pPr eaLnBrk="1" hangingPunct="1"/>
            <a:r>
              <a:rPr lang="en-US" sz="2400" smtClean="0">
                <a:solidFill>
                  <a:schemeClr val="tx1"/>
                </a:solidFill>
              </a:rPr>
              <a:t>Lowered success rate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849563" y="4476750"/>
            <a:ext cx="3427412" cy="1924050"/>
            <a:chOff x="1681" y="2352"/>
            <a:chExt cx="2159" cy="1212"/>
          </a:xfrm>
        </p:grpSpPr>
        <p:grpSp>
          <p:nvGrpSpPr>
            <p:cNvPr id="3" name="Group 6"/>
            <p:cNvGrpSpPr>
              <a:grpSpLocks noChangeAspect="1"/>
            </p:cNvGrpSpPr>
            <p:nvPr/>
          </p:nvGrpSpPr>
          <p:grpSpPr bwMode="auto">
            <a:xfrm>
              <a:off x="1681" y="2352"/>
              <a:ext cx="2159" cy="945"/>
              <a:chOff x="1344" y="2304"/>
              <a:chExt cx="2688" cy="1176"/>
            </a:xfrm>
          </p:grpSpPr>
          <p:sp>
            <p:nvSpPr>
              <p:cNvPr id="42015" name="Arc 7"/>
              <p:cNvSpPr>
                <a:spLocks noChangeAspect="1"/>
              </p:cNvSpPr>
              <p:nvPr/>
            </p:nvSpPr>
            <p:spPr bwMode="auto">
              <a:xfrm flipV="1">
                <a:off x="1344" y="2376"/>
                <a:ext cx="1104" cy="1104"/>
              </a:xfrm>
              <a:custGeom>
                <a:avLst/>
                <a:gdLst>
                  <a:gd name="T0" fmla="*/ 0 w 21600"/>
                  <a:gd name="T1" fmla="*/ 0 h 21600"/>
                  <a:gd name="T2" fmla="*/ 56 w 21600"/>
                  <a:gd name="T3" fmla="*/ 56 h 21600"/>
                  <a:gd name="T4" fmla="*/ 0 w 21600"/>
                  <a:gd name="T5" fmla="*/ 5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016" name="Arc 8"/>
              <p:cNvSpPr>
                <a:spLocks noChangeAspect="1"/>
              </p:cNvSpPr>
              <p:nvPr/>
            </p:nvSpPr>
            <p:spPr bwMode="auto">
              <a:xfrm flipH="1" flipV="1">
                <a:off x="2928" y="2376"/>
                <a:ext cx="1104" cy="1104"/>
              </a:xfrm>
              <a:custGeom>
                <a:avLst/>
                <a:gdLst>
                  <a:gd name="T0" fmla="*/ 0 w 21600"/>
                  <a:gd name="T1" fmla="*/ 0 h 21600"/>
                  <a:gd name="T2" fmla="*/ 56 w 21600"/>
                  <a:gd name="T3" fmla="*/ 56 h 21600"/>
                  <a:gd name="T4" fmla="*/ 0 w 21600"/>
                  <a:gd name="T5" fmla="*/ 5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017" name="Line 9"/>
              <p:cNvSpPr>
                <a:spLocks noChangeAspect="1" noChangeShapeType="1"/>
              </p:cNvSpPr>
              <p:nvPr/>
            </p:nvSpPr>
            <p:spPr bwMode="auto">
              <a:xfrm flipV="1">
                <a:off x="2448" y="2304"/>
                <a:ext cx="0" cy="96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 type="stealth" w="med" len="med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018" name="Line 10"/>
              <p:cNvSpPr>
                <a:spLocks noChangeAspect="1" noChangeShapeType="1"/>
              </p:cNvSpPr>
              <p:nvPr/>
            </p:nvSpPr>
            <p:spPr bwMode="auto">
              <a:xfrm flipV="1">
                <a:off x="2928" y="2304"/>
                <a:ext cx="0" cy="144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 type="stealth" w="med" len="med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2013" name="Oval 11"/>
            <p:cNvSpPr>
              <a:spLocks noChangeAspect="1" noChangeArrowheads="1"/>
            </p:cNvSpPr>
            <p:nvPr/>
          </p:nvSpPr>
          <p:spPr bwMode="auto">
            <a:xfrm>
              <a:off x="2144" y="2774"/>
              <a:ext cx="1234" cy="79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67980" name="Text Box 12"/>
            <p:cNvSpPr txBox="1">
              <a:spLocks noChangeAspect="1" noChangeArrowheads="1"/>
            </p:cNvSpPr>
            <p:nvPr/>
          </p:nvSpPr>
          <p:spPr bwMode="auto">
            <a:xfrm>
              <a:off x="2183" y="2934"/>
              <a:ext cx="1201" cy="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>
              <a:spAutoFit/>
            </a:bodyPr>
            <a:lstStyle/>
            <a:p>
              <a:pPr algn="ctr">
                <a:defRPr/>
              </a:pPr>
              <a:r>
                <a:rPr lang="en-US" sz="26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Evaluation bias</a:t>
              </a:r>
            </a:p>
          </p:txBody>
        </p:sp>
      </p:grpSp>
      <p:grpSp>
        <p:nvGrpSpPr>
          <p:cNvPr id="4" name="Group 13"/>
          <p:cNvGrpSpPr>
            <a:grpSpLocks noChangeAspect="1"/>
          </p:cNvGrpSpPr>
          <p:nvPr/>
        </p:nvGrpSpPr>
        <p:grpSpPr bwMode="auto">
          <a:xfrm>
            <a:off x="533400" y="2190750"/>
            <a:ext cx="8077200" cy="3910013"/>
            <a:chOff x="278" y="672"/>
            <a:chExt cx="5194" cy="2736"/>
          </a:xfrm>
        </p:grpSpPr>
        <p:grpSp>
          <p:nvGrpSpPr>
            <p:cNvPr id="5" name="Group 14"/>
            <p:cNvGrpSpPr>
              <a:grpSpLocks noChangeAspect="1"/>
            </p:cNvGrpSpPr>
            <p:nvPr/>
          </p:nvGrpSpPr>
          <p:grpSpPr bwMode="auto">
            <a:xfrm>
              <a:off x="4032" y="672"/>
              <a:ext cx="1440" cy="2640"/>
              <a:chOff x="3888" y="480"/>
              <a:chExt cx="1440" cy="2832"/>
            </a:xfrm>
          </p:grpSpPr>
          <p:sp>
            <p:nvSpPr>
              <p:cNvPr id="42010" name="Arc 15"/>
              <p:cNvSpPr>
                <a:spLocks noChangeAspect="1"/>
              </p:cNvSpPr>
              <p:nvPr/>
            </p:nvSpPr>
            <p:spPr bwMode="auto">
              <a:xfrm>
                <a:off x="3888" y="480"/>
                <a:ext cx="1440" cy="2736"/>
              </a:xfrm>
              <a:custGeom>
                <a:avLst/>
                <a:gdLst>
                  <a:gd name="T0" fmla="*/ 23 w 21600"/>
                  <a:gd name="T1" fmla="*/ 0 h 33166"/>
                  <a:gd name="T2" fmla="*/ 79 w 21600"/>
                  <a:gd name="T3" fmla="*/ 226 h 33166"/>
                  <a:gd name="T4" fmla="*/ 0 w 21600"/>
                  <a:gd name="T5" fmla="*/ 143 h 3316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3166"/>
                  <a:gd name="T11" fmla="*/ 21600 w 21600"/>
                  <a:gd name="T12" fmla="*/ 33166 h 331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3166" fill="none" extrusionOk="0">
                    <a:moveTo>
                      <a:pt x="5177" y="-1"/>
                    </a:moveTo>
                    <a:cubicBezTo>
                      <a:pt x="14822" y="2380"/>
                      <a:pt x="21600" y="11034"/>
                      <a:pt x="21600" y="20970"/>
                    </a:cubicBezTo>
                    <a:cubicBezTo>
                      <a:pt x="21600" y="25322"/>
                      <a:pt x="20284" y="29573"/>
                      <a:pt x="17827" y="33166"/>
                    </a:cubicBezTo>
                  </a:path>
                  <a:path w="21600" h="33166" stroke="0" extrusionOk="0">
                    <a:moveTo>
                      <a:pt x="5177" y="-1"/>
                    </a:moveTo>
                    <a:cubicBezTo>
                      <a:pt x="14822" y="2380"/>
                      <a:pt x="21600" y="11034"/>
                      <a:pt x="21600" y="20970"/>
                    </a:cubicBezTo>
                    <a:cubicBezTo>
                      <a:pt x="21600" y="25322"/>
                      <a:pt x="20284" y="29573"/>
                      <a:pt x="17827" y="33166"/>
                    </a:cubicBezTo>
                    <a:lnTo>
                      <a:pt x="0" y="20970"/>
                    </a:lnTo>
                    <a:close/>
                  </a:path>
                </a:pathLst>
              </a:custGeom>
              <a:noFill/>
              <a:ln w="57150">
                <a:solidFill>
                  <a:srgbClr val="FF9933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011" name="Line 16"/>
              <p:cNvSpPr>
                <a:spLocks noChangeAspect="1" noChangeShapeType="1"/>
              </p:cNvSpPr>
              <p:nvPr/>
            </p:nvSpPr>
            <p:spPr bwMode="auto">
              <a:xfrm rot="440354" flipH="1">
                <a:off x="5040" y="3072"/>
                <a:ext cx="96" cy="24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 type="stealth" w="med" len="med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17"/>
            <p:cNvGrpSpPr>
              <a:grpSpLocks noChangeAspect="1"/>
            </p:cNvGrpSpPr>
            <p:nvPr/>
          </p:nvGrpSpPr>
          <p:grpSpPr bwMode="auto">
            <a:xfrm flipH="1">
              <a:off x="278" y="672"/>
              <a:ext cx="1440" cy="2736"/>
              <a:chOff x="3888" y="480"/>
              <a:chExt cx="1440" cy="2832"/>
            </a:xfrm>
          </p:grpSpPr>
          <p:sp>
            <p:nvSpPr>
              <p:cNvPr id="42008" name="Arc 18"/>
              <p:cNvSpPr>
                <a:spLocks noChangeAspect="1"/>
              </p:cNvSpPr>
              <p:nvPr/>
            </p:nvSpPr>
            <p:spPr bwMode="auto">
              <a:xfrm>
                <a:off x="3888" y="480"/>
                <a:ext cx="1440" cy="2736"/>
              </a:xfrm>
              <a:custGeom>
                <a:avLst/>
                <a:gdLst>
                  <a:gd name="T0" fmla="*/ 23 w 21600"/>
                  <a:gd name="T1" fmla="*/ 0 h 33166"/>
                  <a:gd name="T2" fmla="*/ 79 w 21600"/>
                  <a:gd name="T3" fmla="*/ 226 h 33166"/>
                  <a:gd name="T4" fmla="*/ 0 w 21600"/>
                  <a:gd name="T5" fmla="*/ 143 h 3316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3166"/>
                  <a:gd name="T11" fmla="*/ 21600 w 21600"/>
                  <a:gd name="T12" fmla="*/ 33166 h 331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3166" fill="none" extrusionOk="0">
                    <a:moveTo>
                      <a:pt x="5177" y="-1"/>
                    </a:moveTo>
                    <a:cubicBezTo>
                      <a:pt x="14822" y="2380"/>
                      <a:pt x="21600" y="11034"/>
                      <a:pt x="21600" y="20970"/>
                    </a:cubicBezTo>
                    <a:cubicBezTo>
                      <a:pt x="21600" y="25322"/>
                      <a:pt x="20284" y="29573"/>
                      <a:pt x="17827" y="33166"/>
                    </a:cubicBezTo>
                  </a:path>
                  <a:path w="21600" h="33166" stroke="0" extrusionOk="0">
                    <a:moveTo>
                      <a:pt x="5177" y="-1"/>
                    </a:moveTo>
                    <a:cubicBezTo>
                      <a:pt x="14822" y="2380"/>
                      <a:pt x="21600" y="11034"/>
                      <a:pt x="21600" y="20970"/>
                    </a:cubicBezTo>
                    <a:cubicBezTo>
                      <a:pt x="21600" y="25322"/>
                      <a:pt x="20284" y="29573"/>
                      <a:pt x="17827" y="33166"/>
                    </a:cubicBezTo>
                    <a:lnTo>
                      <a:pt x="0" y="20970"/>
                    </a:lnTo>
                    <a:close/>
                  </a:path>
                </a:pathLst>
              </a:custGeom>
              <a:noFill/>
              <a:ln w="57150">
                <a:solidFill>
                  <a:srgbClr val="FF9933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009" name="Line 19"/>
              <p:cNvSpPr>
                <a:spLocks noChangeAspect="1" noChangeShapeType="1"/>
              </p:cNvSpPr>
              <p:nvPr/>
            </p:nvSpPr>
            <p:spPr bwMode="auto">
              <a:xfrm rot="440354" flipH="1">
                <a:off x="5040" y="3072"/>
                <a:ext cx="96" cy="24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 type="stealth" w="med" len="med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2184400" y="3294063"/>
            <a:ext cx="4772025" cy="1201737"/>
            <a:chOff x="1376" y="1584"/>
            <a:chExt cx="3006" cy="757"/>
          </a:xfrm>
        </p:grpSpPr>
        <p:sp>
          <p:nvSpPr>
            <p:cNvPr id="467989" name="Text Box 21"/>
            <p:cNvSpPr txBox="1">
              <a:spLocks noChangeAspect="1" noChangeArrowheads="1"/>
            </p:cNvSpPr>
            <p:nvPr/>
          </p:nvSpPr>
          <p:spPr bwMode="auto">
            <a:xfrm>
              <a:off x="1376" y="2033"/>
              <a:ext cx="3006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b">
              <a:spAutoFit/>
            </a:bodyPr>
            <a:lstStyle/>
            <a:p>
              <a:pPr algn="ctr">
                <a:defRPr/>
              </a:pPr>
              <a:r>
                <a:rPr lang="en-US" sz="26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Performance is underestimated</a:t>
              </a:r>
            </a:p>
          </p:txBody>
        </p:sp>
        <p:sp>
          <p:nvSpPr>
            <p:cNvPr id="42005" name="Line 22"/>
            <p:cNvSpPr>
              <a:spLocks noChangeAspect="1" noChangeShapeType="1"/>
            </p:cNvSpPr>
            <p:nvPr/>
          </p:nvSpPr>
          <p:spPr bwMode="auto">
            <a:xfrm flipV="1">
              <a:off x="2880" y="1584"/>
              <a:ext cx="0" cy="43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1774825" y="2151063"/>
            <a:ext cx="5597525" cy="1201737"/>
            <a:chOff x="1118" y="864"/>
            <a:chExt cx="3526" cy="757"/>
          </a:xfrm>
        </p:grpSpPr>
        <p:sp>
          <p:nvSpPr>
            <p:cNvPr id="467992" name="Text Box 24"/>
            <p:cNvSpPr txBox="1">
              <a:spLocks noChangeAspect="1" noChangeArrowheads="1"/>
            </p:cNvSpPr>
            <p:nvPr/>
          </p:nvSpPr>
          <p:spPr bwMode="auto">
            <a:xfrm>
              <a:off x="1118" y="1313"/>
              <a:ext cx="3526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>
              <a:spAutoFit/>
            </a:bodyPr>
            <a:lstStyle/>
            <a:p>
              <a:pPr algn="ctr">
                <a:defRPr/>
              </a:pPr>
              <a:r>
                <a:rPr lang="en-US" sz="26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Accumulation of disadvantage</a:t>
              </a:r>
            </a:p>
          </p:txBody>
        </p:sp>
        <p:sp>
          <p:nvSpPr>
            <p:cNvPr id="42003" name="Line 25"/>
            <p:cNvSpPr>
              <a:spLocks noChangeAspect="1" noChangeShapeType="1"/>
            </p:cNvSpPr>
            <p:nvPr/>
          </p:nvSpPr>
          <p:spPr bwMode="auto">
            <a:xfrm flipV="1">
              <a:off x="2880" y="864"/>
              <a:ext cx="0" cy="43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990600" y="5026025"/>
            <a:ext cx="7162800" cy="1679575"/>
            <a:chOff x="624" y="3166"/>
            <a:chExt cx="4512" cy="1058"/>
          </a:xfrm>
        </p:grpSpPr>
        <p:sp>
          <p:nvSpPr>
            <p:cNvPr id="41998" name="Line 27"/>
            <p:cNvSpPr>
              <a:spLocks noChangeShapeType="1"/>
            </p:cNvSpPr>
            <p:nvPr/>
          </p:nvSpPr>
          <p:spPr bwMode="auto">
            <a:xfrm flipH="1">
              <a:off x="1728" y="4128"/>
              <a:ext cx="216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anchor="b">
              <a:spAutoFit/>
            </a:bodyPr>
            <a:lstStyle/>
            <a:p>
              <a:endParaRPr lang="en-US"/>
            </a:p>
          </p:txBody>
        </p:sp>
        <p:grpSp>
          <p:nvGrpSpPr>
            <p:cNvPr id="10" name="Group 28"/>
            <p:cNvGrpSpPr>
              <a:grpSpLocks/>
            </p:cNvGrpSpPr>
            <p:nvPr/>
          </p:nvGrpSpPr>
          <p:grpSpPr bwMode="auto">
            <a:xfrm>
              <a:off x="624" y="3166"/>
              <a:ext cx="4512" cy="1058"/>
              <a:chOff x="624" y="2668"/>
              <a:chExt cx="4512" cy="1058"/>
            </a:xfrm>
          </p:grpSpPr>
          <p:sp>
            <p:nvSpPr>
              <p:cNvPr id="467997" name="Text Box 29"/>
              <p:cNvSpPr txBox="1">
                <a:spLocks noChangeArrowheads="1"/>
              </p:cNvSpPr>
              <p:nvPr/>
            </p:nvSpPr>
            <p:spPr bwMode="auto">
              <a:xfrm>
                <a:off x="624" y="3168"/>
                <a:ext cx="1282" cy="5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b">
                <a:spAutoFit/>
              </a:bodyPr>
              <a:lstStyle/>
              <a:p>
                <a:pPr algn="ctr"/>
                <a:r>
                  <a:rPr lang="en-US" sz="26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" pitchFamily="18" charset="0"/>
                  </a:rPr>
                  <a:t>Schemas</a:t>
                </a:r>
              </a:p>
              <a:p>
                <a:pPr algn="ctr"/>
                <a:endParaRPr lang="en-US" sz="260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endParaRPr>
              </a:p>
            </p:txBody>
          </p:sp>
          <p:sp>
            <p:nvSpPr>
              <p:cNvPr id="467998" name="Text Box 30"/>
              <p:cNvSpPr txBox="1">
                <a:spLocks noChangeArrowheads="1"/>
              </p:cNvSpPr>
              <p:nvPr/>
            </p:nvSpPr>
            <p:spPr bwMode="auto">
              <a:xfrm>
                <a:off x="3854" y="2668"/>
                <a:ext cx="1282" cy="10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b">
                <a:spAutoFit/>
              </a:bodyPr>
              <a:lstStyle/>
              <a:p>
                <a:pPr algn="ctr">
                  <a:defRPr/>
                </a:pPr>
                <a:r>
                  <a:rPr lang="en-US" sz="26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" pitchFamily="18" charset="0"/>
                  </a:rPr>
                  <a:t>Solo status/Lack of critical mass</a:t>
                </a:r>
              </a:p>
            </p:txBody>
          </p:sp>
        </p:grpSp>
      </p:grpSp>
      <p:sp>
        <p:nvSpPr>
          <p:cNvPr id="41994" name="Rectangle 31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>
                <a:solidFill>
                  <a:schemeClr val="bg1"/>
                </a:solidFill>
              </a:rPr>
              <a:t>Self-reinforcing Cycle</a:t>
            </a:r>
          </a:p>
        </p:txBody>
      </p:sp>
      <p:sp>
        <p:nvSpPr>
          <p:cNvPr id="468000" name="Text Box 32"/>
          <p:cNvSpPr txBox="1">
            <a:spLocks noChangeArrowheads="1"/>
          </p:cNvSpPr>
          <p:nvPr/>
        </p:nvSpPr>
        <p:spPr bwMode="auto">
          <a:xfrm rot="-1382004">
            <a:off x="685800" y="3276600"/>
            <a:ext cx="75565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6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Institutional Inertia</a:t>
            </a:r>
            <a:endParaRPr lang="en-US" sz="6600"/>
          </a:p>
        </p:txBody>
      </p:sp>
      <p:sp>
        <p:nvSpPr>
          <p:cNvPr id="41996" name="Rectangle 33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1" dirty="0">
                <a:solidFill>
                  <a:srgbClr val="FFFF00"/>
                </a:solidFill>
              </a:rPr>
              <a:t>Routine Practice Will Reproduce the </a:t>
            </a:r>
            <a:br>
              <a:rPr lang="en-US" sz="4000" b="1" dirty="0">
                <a:solidFill>
                  <a:srgbClr val="FFFF00"/>
                </a:solidFill>
              </a:rPr>
            </a:br>
            <a:r>
              <a:rPr lang="en-US" sz="4000" b="1" dirty="0">
                <a:solidFill>
                  <a:srgbClr val="FFFF00"/>
                </a:solidFill>
              </a:rPr>
              <a:t>Same Institution</a:t>
            </a:r>
          </a:p>
        </p:txBody>
      </p:sp>
      <p:sp>
        <p:nvSpPr>
          <p:cNvPr id="41997" name="Rectangle 34"/>
          <p:cNvSpPr>
            <a:spLocks noChangeArrowheads="1"/>
          </p:cNvSpPr>
          <p:nvPr/>
        </p:nvSpPr>
        <p:spPr bwMode="auto">
          <a:xfrm>
            <a:off x="0" y="12192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00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D7242BEB-D26B-412C-B712-CD6470354E67}" type="slidenum">
              <a:rPr lang="en-US"/>
              <a:pPr/>
              <a:t>34</a:t>
            </a:fld>
            <a:endParaRPr lang="en-US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2057400"/>
            <a:ext cx="9144000" cy="25146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What Can We Do?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Strategies for Breaking the Cycle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Recruiting Strategies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828800"/>
            <a:ext cx="6365875" cy="5029200"/>
          </a:xfrm>
          <a:noFill/>
        </p:spPr>
        <p:txBody>
          <a:bodyPr/>
          <a:lstStyle/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Recruit for diversity </a:t>
            </a:r>
            <a:r>
              <a:rPr lang="en-US" sz="2600" i="1" u="sng" dirty="0" smtClean="0">
                <a:solidFill>
                  <a:schemeClr val="accent2"/>
                </a:solidFill>
              </a:rPr>
              <a:t>and</a:t>
            </a:r>
            <a:r>
              <a:rPr lang="en-US" sz="2600" dirty="0" smtClean="0">
                <a:solidFill>
                  <a:schemeClr val="accent2"/>
                </a:solidFill>
              </a:rPr>
              <a:t> excellence</a:t>
            </a:r>
          </a:p>
          <a:p>
            <a:pPr lvl="1" eaLnBrk="1" hangingPunct="1">
              <a:buClr>
                <a:srgbClr val="FF9933"/>
              </a:buClr>
            </a:pPr>
            <a:endParaRPr lang="en-US" i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Search committee composition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Job definition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Advertisements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Active recruiting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Interviewing  processes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Promote awareness of the issues</a:t>
            </a: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705600" y="2187575"/>
            <a:ext cx="1592263" cy="1509713"/>
            <a:chOff x="0" y="0"/>
            <a:chExt cx="2988" cy="2832"/>
          </a:xfrm>
        </p:grpSpPr>
        <p:sp>
          <p:nvSpPr>
            <p:cNvPr id="45064" name="AutoShape 5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2988" cy="2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0"/>
              <a:ext cx="2975" cy="2832"/>
              <a:chOff x="0" y="0"/>
              <a:chExt cx="2975" cy="2832"/>
            </a:xfrm>
          </p:grpSpPr>
          <p:sp>
            <p:nvSpPr>
              <p:cNvPr id="45116" name="Freeform 7"/>
              <p:cNvSpPr>
                <a:spLocks/>
              </p:cNvSpPr>
              <p:nvPr/>
            </p:nvSpPr>
            <p:spPr bwMode="auto">
              <a:xfrm>
                <a:off x="0" y="0"/>
                <a:ext cx="2975" cy="2832"/>
              </a:xfrm>
              <a:custGeom>
                <a:avLst/>
                <a:gdLst>
                  <a:gd name="T0" fmla="*/ 2971 w 2975"/>
                  <a:gd name="T1" fmla="*/ 2072 h 2832"/>
                  <a:gd name="T2" fmla="*/ 2975 w 2975"/>
                  <a:gd name="T3" fmla="*/ 2050 h 2832"/>
                  <a:gd name="T4" fmla="*/ 2958 w 2975"/>
                  <a:gd name="T5" fmla="*/ 1996 h 2832"/>
                  <a:gd name="T6" fmla="*/ 2922 w 2975"/>
                  <a:gd name="T7" fmla="*/ 1948 h 2832"/>
                  <a:gd name="T8" fmla="*/ 2881 w 2975"/>
                  <a:gd name="T9" fmla="*/ 1893 h 2832"/>
                  <a:gd name="T10" fmla="*/ 2839 w 2975"/>
                  <a:gd name="T11" fmla="*/ 1836 h 2832"/>
                  <a:gd name="T12" fmla="*/ 2799 w 2975"/>
                  <a:gd name="T13" fmla="*/ 1779 h 2832"/>
                  <a:gd name="T14" fmla="*/ 2760 w 2975"/>
                  <a:gd name="T15" fmla="*/ 1727 h 2832"/>
                  <a:gd name="T16" fmla="*/ 2728 w 2975"/>
                  <a:gd name="T17" fmla="*/ 1684 h 2832"/>
                  <a:gd name="T18" fmla="*/ 2704 w 2975"/>
                  <a:gd name="T19" fmla="*/ 1652 h 2832"/>
                  <a:gd name="T20" fmla="*/ 2691 w 2975"/>
                  <a:gd name="T21" fmla="*/ 1635 h 2832"/>
                  <a:gd name="T22" fmla="*/ 2673 w 2975"/>
                  <a:gd name="T23" fmla="*/ 1614 h 2832"/>
                  <a:gd name="T24" fmla="*/ 2643 w 2975"/>
                  <a:gd name="T25" fmla="*/ 1573 h 2832"/>
                  <a:gd name="T26" fmla="*/ 2603 w 2975"/>
                  <a:gd name="T27" fmla="*/ 1521 h 2832"/>
                  <a:gd name="T28" fmla="*/ 2558 w 2975"/>
                  <a:gd name="T29" fmla="*/ 1466 h 2832"/>
                  <a:gd name="T30" fmla="*/ 2515 w 2975"/>
                  <a:gd name="T31" fmla="*/ 1412 h 2832"/>
                  <a:gd name="T32" fmla="*/ 2479 w 2975"/>
                  <a:gd name="T33" fmla="*/ 1364 h 2832"/>
                  <a:gd name="T34" fmla="*/ 2453 w 2975"/>
                  <a:gd name="T35" fmla="*/ 1332 h 2832"/>
                  <a:gd name="T36" fmla="*/ 2443 w 2975"/>
                  <a:gd name="T37" fmla="*/ 1319 h 2832"/>
                  <a:gd name="T38" fmla="*/ 2186 w 2975"/>
                  <a:gd name="T39" fmla="*/ 1027 h 2832"/>
                  <a:gd name="T40" fmla="*/ 1919 w 2975"/>
                  <a:gd name="T41" fmla="*/ 1004 h 2832"/>
                  <a:gd name="T42" fmla="*/ 1984 w 2975"/>
                  <a:gd name="T43" fmla="*/ 893 h 2832"/>
                  <a:gd name="T44" fmla="*/ 2231 w 2975"/>
                  <a:gd name="T45" fmla="*/ 878 h 2832"/>
                  <a:gd name="T46" fmla="*/ 1903 w 2975"/>
                  <a:gd name="T47" fmla="*/ 327 h 2832"/>
                  <a:gd name="T48" fmla="*/ 1739 w 2975"/>
                  <a:gd name="T49" fmla="*/ 261 h 2832"/>
                  <a:gd name="T50" fmla="*/ 1597 w 2975"/>
                  <a:gd name="T51" fmla="*/ 75 h 2832"/>
                  <a:gd name="T52" fmla="*/ 1516 w 2975"/>
                  <a:gd name="T53" fmla="*/ 52 h 2832"/>
                  <a:gd name="T54" fmla="*/ 1421 w 2975"/>
                  <a:gd name="T55" fmla="*/ 0 h 2832"/>
                  <a:gd name="T56" fmla="*/ 938 w 2975"/>
                  <a:gd name="T57" fmla="*/ 238 h 2832"/>
                  <a:gd name="T58" fmla="*/ 632 w 2975"/>
                  <a:gd name="T59" fmla="*/ 417 h 2832"/>
                  <a:gd name="T60" fmla="*/ 224 w 2975"/>
                  <a:gd name="T61" fmla="*/ 596 h 2832"/>
                  <a:gd name="T62" fmla="*/ 14 w 2975"/>
                  <a:gd name="T63" fmla="*/ 803 h 2832"/>
                  <a:gd name="T64" fmla="*/ 7 w 2975"/>
                  <a:gd name="T65" fmla="*/ 930 h 2832"/>
                  <a:gd name="T66" fmla="*/ 491 w 2975"/>
                  <a:gd name="T67" fmla="*/ 1515 h 2832"/>
                  <a:gd name="T68" fmla="*/ 804 w 2975"/>
                  <a:gd name="T69" fmla="*/ 1766 h 2832"/>
                  <a:gd name="T70" fmla="*/ 1226 w 2975"/>
                  <a:gd name="T71" fmla="*/ 2280 h 2832"/>
                  <a:gd name="T72" fmla="*/ 1372 w 2975"/>
                  <a:gd name="T73" fmla="*/ 2639 h 2832"/>
                  <a:gd name="T74" fmla="*/ 1606 w 2975"/>
                  <a:gd name="T75" fmla="*/ 2809 h 2832"/>
                  <a:gd name="T76" fmla="*/ 1828 w 2975"/>
                  <a:gd name="T77" fmla="*/ 2825 h 2832"/>
                  <a:gd name="T78" fmla="*/ 2141 w 2975"/>
                  <a:gd name="T79" fmla="*/ 2653 h 2832"/>
                  <a:gd name="T80" fmla="*/ 2780 w 2975"/>
                  <a:gd name="T81" fmla="*/ 2267 h 283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975"/>
                  <a:gd name="T124" fmla="*/ 0 h 2832"/>
                  <a:gd name="T125" fmla="*/ 2975 w 2975"/>
                  <a:gd name="T126" fmla="*/ 2832 h 283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975" h="2832">
                    <a:moveTo>
                      <a:pt x="2923" y="2179"/>
                    </a:moveTo>
                    <a:lnTo>
                      <a:pt x="2971" y="2072"/>
                    </a:lnTo>
                    <a:lnTo>
                      <a:pt x="2974" y="2066"/>
                    </a:lnTo>
                    <a:lnTo>
                      <a:pt x="2975" y="2050"/>
                    </a:lnTo>
                    <a:lnTo>
                      <a:pt x="2972" y="2026"/>
                    </a:lnTo>
                    <a:lnTo>
                      <a:pt x="2958" y="1996"/>
                    </a:lnTo>
                    <a:lnTo>
                      <a:pt x="2940" y="1973"/>
                    </a:lnTo>
                    <a:lnTo>
                      <a:pt x="2922" y="1948"/>
                    </a:lnTo>
                    <a:lnTo>
                      <a:pt x="2903" y="1921"/>
                    </a:lnTo>
                    <a:lnTo>
                      <a:pt x="2881" y="1893"/>
                    </a:lnTo>
                    <a:lnTo>
                      <a:pt x="2861" y="1864"/>
                    </a:lnTo>
                    <a:lnTo>
                      <a:pt x="2839" y="1836"/>
                    </a:lnTo>
                    <a:lnTo>
                      <a:pt x="2819" y="1808"/>
                    </a:lnTo>
                    <a:lnTo>
                      <a:pt x="2799" y="1779"/>
                    </a:lnTo>
                    <a:lnTo>
                      <a:pt x="2779" y="1753"/>
                    </a:lnTo>
                    <a:lnTo>
                      <a:pt x="2760" y="1727"/>
                    </a:lnTo>
                    <a:lnTo>
                      <a:pt x="2743" y="1704"/>
                    </a:lnTo>
                    <a:lnTo>
                      <a:pt x="2728" y="1684"/>
                    </a:lnTo>
                    <a:lnTo>
                      <a:pt x="2714" y="1667"/>
                    </a:lnTo>
                    <a:lnTo>
                      <a:pt x="2704" y="1652"/>
                    </a:lnTo>
                    <a:lnTo>
                      <a:pt x="2695" y="1641"/>
                    </a:lnTo>
                    <a:lnTo>
                      <a:pt x="2691" y="1635"/>
                    </a:lnTo>
                    <a:lnTo>
                      <a:pt x="2685" y="1627"/>
                    </a:lnTo>
                    <a:lnTo>
                      <a:pt x="2673" y="1614"/>
                    </a:lnTo>
                    <a:lnTo>
                      <a:pt x="2660" y="1595"/>
                    </a:lnTo>
                    <a:lnTo>
                      <a:pt x="2643" y="1573"/>
                    </a:lnTo>
                    <a:lnTo>
                      <a:pt x="2623" y="1549"/>
                    </a:lnTo>
                    <a:lnTo>
                      <a:pt x="2603" y="1521"/>
                    </a:lnTo>
                    <a:lnTo>
                      <a:pt x="2581" y="1494"/>
                    </a:lnTo>
                    <a:lnTo>
                      <a:pt x="2558" y="1466"/>
                    </a:lnTo>
                    <a:lnTo>
                      <a:pt x="2536" y="1438"/>
                    </a:lnTo>
                    <a:lnTo>
                      <a:pt x="2515" y="1412"/>
                    </a:lnTo>
                    <a:lnTo>
                      <a:pt x="2496" y="1387"/>
                    </a:lnTo>
                    <a:lnTo>
                      <a:pt x="2479" y="1364"/>
                    </a:lnTo>
                    <a:lnTo>
                      <a:pt x="2464" y="1345"/>
                    </a:lnTo>
                    <a:lnTo>
                      <a:pt x="2453" y="1332"/>
                    </a:lnTo>
                    <a:lnTo>
                      <a:pt x="2446" y="1322"/>
                    </a:lnTo>
                    <a:lnTo>
                      <a:pt x="2443" y="1319"/>
                    </a:lnTo>
                    <a:lnTo>
                      <a:pt x="2255" y="1061"/>
                    </a:lnTo>
                    <a:lnTo>
                      <a:pt x="2186" y="1027"/>
                    </a:lnTo>
                    <a:lnTo>
                      <a:pt x="2089" y="1011"/>
                    </a:lnTo>
                    <a:lnTo>
                      <a:pt x="1919" y="1004"/>
                    </a:lnTo>
                    <a:lnTo>
                      <a:pt x="1866" y="937"/>
                    </a:lnTo>
                    <a:lnTo>
                      <a:pt x="1984" y="893"/>
                    </a:lnTo>
                    <a:lnTo>
                      <a:pt x="2121" y="848"/>
                    </a:lnTo>
                    <a:lnTo>
                      <a:pt x="2231" y="878"/>
                    </a:lnTo>
                    <a:lnTo>
                      <a:pt x="2021" y="499"/>
                    </a:lnTo>
                    <a:lnTo>
                      <a:pt x="1903" y="327"/>
                    </a:lnTo>
                    <a:lnTo>
                      <a:pt x="1835" y="224"/>
                    </a:lnTo>
                    <a:lnTo>
                      <a:pt x="1739" y="261"/>
                    </a:lnTo>
                    <a:lnTo>
                      <a:pt x="1672" y="157"/>
                    </a:lnTo>
                    <a:lnTo>
                      <a:pt x="1597" y="75"/>
                    </a:lnTo>
                    <a:lnTo>
                      <a:pt x="1545" y="104"/>
                    </a:lnTo>
                    <a:lnTo>
                      <a:pt x="1516" y="52"/>
                    </a:lnTo>
                    <a:lnTo>
                      <a:pt x="1472" y="52"/>
                    </a:lnTo>
                    <a:lnTo>
                      <a:pt x="1421" y="0"/>
                    </a:lnTo>
                    <a:lnTo>
                      <a:pt x="1242" y="104"/>
                    </a:lnTo>
                    <a:lnTo>
                      <a:pt x="938" y="238"/>
                    </a:lnTo>
                    <a:lnTo>
                      <a:pt x="804" y="313"/>
                    </a:lnTo>
                    <a:lnTo>
                      <a:pt x="632" y="417"/>
                    </a:lnTo>
                    <a:lnTo>
                      <a:pt x="498" y="461"/>
                    </a:lnTo>
                    <a:lnTo>
                      <a:pt x="224" y="596"/>
                    </a:lnTo>
                    <a:lnTo>
                      <a:pt x="118" y="669"/>
                    </a:lnTo>
                    <a:lnTo>
                      <a:pt x="14" y="803"/>
                    </a:lnTo>
                    <a:lnTo>
                      <a:pt x="0" y="871"/>
                    </a:lnTo>
                    <a:lnTo>
                      <a:pt x="7" y="930"/>
                    </a:lnTo>
                    <a:lnTo>
                      <a:pt x="38" y="968"/>
                    </a:lnTo>
                    <a:lnTo>
                      <a:pt x="491" y="1515"/>
                    </a:lnTo>
                    <a:lnTo>
                      <a:pt x="651" y="1702"/>
                    </a:lnTo>
                    <a:lnTo>
                      <a:pt x="804" y="1766"/>
                    </a:lnTo>
                    <a:lnTo>
                      <a:pt x="892" y="1873"/>
                    </a:lnTo>
                    <a:lnTo>
                      <a:pt x="1226" y="2280"/>
                    </a:lnTo>
                    <a:lnTo>
                      <a:pt x="1301" y="2437"/>
                    </a:lnTo>
                    <a:lnTo>
                      <a:pt x="1372" y="2639"/>
                    </a:lnTo>
                    <a:lnTo>
                      <a:pt x="1524" y="2735"/>
                    </a:lnTo>
                    <a:lnTo>
                      <a:pt x="1606" y="2809"/>
                    </a:lnTo>
                    <a:lnTo>
                      <a:pt x="1739" y="2832"/>
                    </a:lnTo>
                    <a:lnTo>
                      <a:pt x="1828" y="2825"/>
                    </a:lnTo>
                    <a:lnTo>
                      <a:pt x="1948" y="2735"/>
                    </a:lnTo>
                    <a:lnTo>
                      <a:pt x="2141" y="2653"/>
                    </a:lnTo>
                    <a:lnTo>
                      <a:pt x="2469" y="2482"/>
                    </a:lnTo>
                    <a:lnTo>
                      <a:pt x="2780" y="2267"/>
                    </a:lnTo>
                    <a:lnTo>
                      <a:pt x="2923" y="2179"/>
                    </a:lnTo>
                    <a:close/>
                  </a:path>
                </a:pathLst>
              </a:custGeom>
              <a:solidFill>
                <a:srgbClr val="FFF2C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17" name="Freeform 8"/>
              <p:cNvSpPr>
                <a:spLocks/>
              </p:cNvSpPr>
              <p:nvPr/>
            </p:nvSpPr>
            <p:spPr bwMode="auto">
              <a:xfrm>
                <a:off x="2066" y="645"/>
                <a:ext cx="879" cy="610"/>
              </a:xfrm>
              <a:custGeom>
                <a:avLst/>
                <a:gdLst>
                  <a:gd name="T0" fmla="*/ 876 w 879"/>
                  <a:gd name="T1" fmla="*/ 602 h 610"/>
                  <a:gd name="T2" fmla="*/ 853 w 879"/>
                  <a:gd name="T3" fmla="*/ 556 h 610"/>
                  <a:gd name="T4" fmla="*/ 822 w 879"/>
                  <a:gd name="T5" fmla="*/ 493 h 610"/>
                  <a:gd name="T6" fmla="*/ 796 w 879"/>
                  <a:gd name="T7" fmla="*/ 439 h 610"/>
                  <a:gd name="T8" fmla="*/ 785 w 879"/>
                  <a:gd name="T9" fmla="*/ 419 h 610"/>
                  <a:gd name="T10" fmla="*/ 763 w 879"/>
                  <a:gd name="T11" fmla="*/ 387 h 610"/>
                  <a:gd name="T12" fmla="*/ 730 w 879"/>
                  <a:gd name="T13" fmla="*/ 337 h 610"/>
                  <a:gd name="T14" fmla="*/ 690 w 879"/>
                  <a:gd name="T15" fmla="*/ 276 h 610"/>
                  <a:gd name="T16" fmla="*/ 648 w 879"/>
                  <a:gd name="T17" fmla="*/ 214 h 610"/>
                  <a:gd name="T18" fmla="*/ 607 w 879"/>
                  <a:gd name="T19" fmla="*/ 155 h 610"/>
                  <a:gd name="T20" fmla="*/ 576 w 879"/>
                  <a:gd name="T21" fmla="*/ 109 h 610"/>
                  <a:gd name="T22" fmla="*/ 558 w 879"/>
                  <a:gd name="T23" fmla="*/ 83 h 610"/>
                  <a:gd name="T24" fmla="*/ 501 w 879"/>
                  <a:gd name="T25" fmla="*/ 49 h 610"/>
                  <a:gd name="T26" fmla="*/ 394 w 879"/>
                  <a:gd name="T27" fmla="*/ 47 h 610"/>
                  <a:gd name="T28" fmla="*/ 372 w 879"/>
                  <a:gd name="T29" fmla="*/ 43 h 610"/>
                  <a:gd name="T30" fmla="*/ 338 w 879"/>
                  <a:gd name="T31" fmla="*/ 36 h 610"/>
                  <a:gd name="T32" fmla="*/ 303 w 879"/>
                  <a:gd name="T33" fmla="*/ 31 h 610"/>
                  <a:gd name="T34" fmla="*/ 268 w 879"/>
                  <a:gd name="T35" fmla="*/ 28 h 610"/>
                  <a:gd name="T36" fmla="*/ 201 w 879"/>
                  <a:gd name="T37" fmla="*/ 20 h 610"/>
                  <a:gd name="T38" fmla="*/ 123 w 879"/>
                  <a:gd name="T39" fmla="*/ 10 h 610"/>
                  <a:gd name="T40" fmla="*/ 68 w 879"/>
                  <a:gd name="T41" fmla="*/ 1 h 610"/>
                  <a:gd name="T42" fmla="*/ 0 w 879"/>
                  <a:gd name="T43" fmla="*/ 5 h 610"/>
                  <a:gd name="T44" fmla="*/ 52 w 879"/>
                  <a:gd name="T45" fmla="*/ 49 h 610"/>
                  <a:gd name="T46" fmla="*/ 98 w 879"/>
                  <a:gd name="T47" fmla="*/ 49 h 610"/>
                  <a:gd name="T48" fmla="*/ 162 w 879"/>
                  <a:gd name="T49" fmla="*/ 51 h 610"/>
                  <a:gd name="T50" fmla="*/ 215 w 879"/>
                  <a:gd name="T51" fmla="*/ 56 h 610"/>
                  <a:gd name="T52" fmla="*/ 242 w 879"/>
                  <a:gd name="T53" fmla="*/ 63 h 610"/>
                  <a:gd name="T54" fmla="*/ 297 w 879"/>
                  <a:gd name="T55" fmla="*/ 75 h 610"/>
                  <a:gd name="T56" fmla="*/ 362 w 879"/>
                  <a:gd name="T57" fmla="*/ 85 h 610"/>
                  <a:gd name="T58" fmla="*/ 410 w 879"/>
                  <a:gd name="T59" fmla="*/ 92 h 610"/>
                  <a:gd name="T60" fmla="*/ 420 w 879"/>
                  <a:gd name="T61" fmla="*/ 93 h 610"/>
                  <a:gd name="T62" fmla="*/ 440 w 879"/>
                  <a:gd name="T63" fmla="*/ 90 h 610"/>
                  <a:gd name="T64" fmla="*/ 468 w 879"/>
                  <a:gd name="T65" fmla="*/ 89 h 610"/>
                  <a:gd name="T66" fmla="*/ 493 w 879"/>
                  <a:gd name="T67" fmla="*/ 90 h 610"/>
                  <a:gd name="T68" fmla="*/ 508 w 879"/>
                  <a:gd name="T69" fmla="*/ 99 h 610"/>
                  <a:gd name="T70" fmla="*/ 527 w 879"/>
                  <a:gd name="T71" fmla="*/ 121 h 610"/>
                  <a:gd name="T72" fmla="*/ 547 w 879"/>
                  <a:gd name="T73" fmla="*/ 144 h 610"/>
                  <a:gd name="T74" fmla="*/ 560 w 879"/>
                  <a:gd name="T75" fmla="*/ 161 h 610"/>
                  <a:gd name="T76" fmla="*/ 879 w 879"/>
                  <a:gd name="T77" fmla="*/ 610 h 61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879"/>
                  <a:gd name="T118" fmla="*/ 0 h 610"/>
                  <a:gd name="T119" fmla="*/ 879 w 879"/>
                  <a:gd name="T120" fmla="*/ 610 h 61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879" h="610">
                    <a:moveTo>
                      <a:pt x="879" y="610"/>
                    </a:moveTo>
                    <a:lnTo>
                      <a:pt x="876" y="602"/>
                    </a:lnTo>
                    <a:lnTo>
                      <a:pt x="866" y="584"/>
                    </a:lnTo>
                    <a:lnTo>
                      <a:pt x="853" y="556"/>
                    </a:lnTo>
                    <a:lnTo>
                      <a:pt x="838" y="524"/>
                    </a:lnTo>
                    <a:lnTo>
                      <a:pt x="822" y="493"/>
                    </a:lnTo>
                    <a:lnTo>
                      <a:pt x="808" y="462"/>
                    </a:lnTo>
                    <a:lnTo>
                      <a:pt x="796" y="439"/>
                    </a:lnTo>
                    <a:lnTo>
                      <a:pt x="789" y="426"/>
                    </a:lnTo>
                    <a:lnTo>
                      <a:pt x="785" y="419"/>
                    </a:lnTo>
                    <a:lnTo>
                      <a:pt x="776" y="406"/>
                    </a:lnTo>
                    <a:lnTo>
                      <a:pt x="763" y="387"/>
                    </a:lnTo>
                    <a:lnTo>
                      <a:pt x="749" y="363"/>
                    </a:lnTo>
                    <a:lnTo>
                      <a:pt x="730" y="337"/>
                    </a:lnTo>
                    <a:lnTo>
                      <a:pt x="711" y="308"/>
                    </a:lnTo>
                    <a:lnTo>
                      <a:pt x="690" y="276"/>
                    </a:lnTo>
                    <a:lnTo>
                      <a:pt x="668" y="245"/>
                    </a:lnTo>
                    <a:lnTo>
                      <a:pt x="648" y="214"/>
                    </a:lnTo>
                    <a:lnTo>
                      <a:pt x="626" y="184"/>
                    </a:lnTo>
                    <a:lnTo>
                      <a:pt x="607" y="155"/>
                    </a:lnTo>
                    <a:lnTo>
                      <a:pt x="590" y="131"/>
                    </a:lnTo>
                    <a:lnTo>
                      <a:pt x="576" y="109"/>
                    </a:lnTo>
                    <a:lnTo>
                      <a:pt x="566" y="93"/>
                    </a:lnTo>
                    <a:lnTo>
                      <a:pt x="558" y="83"/>
                    </a:lnTo>
                    <a:lnTo>
                      <a:pt x="556" y="79"/>
                    </a:lnTo>
                    <a:lnTo>
                      <a:pt x="501" y="49"/>
                    </a:lnTo>
                    <a:lnTo>
                      <a:pt x="397" y="49"/>
                    </a:lnTo>
                    <a:lnTo>
                      <a:pt x="394" y="47"/>
                    </a:lnTo>
                    <a:lnTo>
                      <a:pt x="385" y="46"/>
                    </a:lnTo>
                    <a:lnTo>
                      <a:pt x="372" y="43"/>
                    </a:lnTo>
                    <a:lnTo>
                      <a:pt x="356" y="38"/>
                    </a:lnTo>
                    <a:lnTo>
                      <a:pt x="338" y="36"/>
                    </a:lnTo>
                    <a:lnTo>
                      <a:pt x="320" y="33"/>
                    </a:lnTo>
                    <a:lnTo>
                      <a:pt x="303" y="31"/>
                    </a:lnTo>
                    <a:lnTo>
                      <a:pt x="289" y="30"/>
                    </a:lnTo>
                    <a:lnTo>
                      <a:pt x="268" y="28"/>
                    </a:lnTo>
                    <a:lnTo>
                      <a:pt x="238" y="26"/>
                    </a:lnTo>
                    <a:lnTo>
                      <a:pt x="201" y="20"/>
                    </a:lnTo>
                    <a:lnTo>
                      <a:pt x="162" y="14"/>
                    </a:lnTo>
                    <a:lnTo>
                      <a:pt x="123" y="10"/>
                    </a:lnTo>
                    <a:lnTo>
                      <a:pt x="90" y="4"/>
                    </a:lnTo>
                    <a:lnTo>
                      <a:pt x="68" y="1"/>
                    </a:lnTo>
                    <a:lnTo>
                      <a:pt x="59" y="0"/>
                    </a:lnTo>
                    <a:lnTo>
                      <a:pt x="0" y="5"/>
                    </a:lnTo>
                    <a:lnTo>
                      <a:pt x="45" y="49"/>
                    </a:lnTo>
                    <a:lnTo>
                      <a:pt x="52" y="49"/>
                    </a:lnTo>
                    <a:lnTo>
                      <a:pt x="71" y="49"/>
                    </a:lnTo>
                    <a:lnTo>
                      <a:pt x="98" y="49"/>
                    </a:lnTo>
                    <a:lnTo>
                      <a:pt x="130" y="50"/>
                    </a:lnTo>
                    <a:lnTo>
                      <a:pt x="162" y="51"/>
                    </a:lnTo>
                    <a:lnTo>
                      <a:pt x="192" y="53"/>
                    </a:lnTo>
                    <a:lnTo>
                      <a:pt x="215" y="56"/>
                    </a:lnTo>
                    <a:lnTo>
                      <a:pt x="228" y="59"/>
                    </a:lnTo>
                    <a:lnTo>
                      <a:pt x="242" y="63"/>
                    </a:lnTo>
                    <a:lnTo>
                      <a:pt x="266" y="69"/>
                    </a:lnTo>
                    <a:lnTo>
                      <a:pt x="297" y="75"/>
                    </a:lnTo>
                    <a:lnTo>
                      <a:pt x="330" y="80"/>
                    </a:lnTo>
                    <a:lnTo>
                      <a:pt x="362" y="85"/>
                    </a:lnTo>
                    <a:lnTo>
                      <a:pt x="391" y="89"/>
                    </a:lnTo>
                    <a:lnTo>
                      <a:pt x="410" y="92"/>
                    </a:lnTo>
                    <a:lnTo>
                      <a:pt x="417" y="93"/>
                    </a:lnTo>
                    <a:lnTo>
                      <a:pt x="420" y="93"/>
                    </a:lnTo>
                    <a:lnTo>
                      <a:pt x="429" y="92"/>
                    </a:lnTo>
                    <a:lnTo>
                      <a:pt x="440" y="90"/>
                    </a:lnTo>
                    <a:lnTo>
                      <a:pt x="453" y="90"/>
                    </a:lnTo>
                    <a:lnTo>
                      <a:pt x="468" y="89"/>
                    </a:lnTo>
                    <a:lnTo>
                      <a:pt x="482" y="89"/>
                    </a:lnTo>
                    <a:lnTo>
                      <a:pt x="493" y="90"/>
                    </a:lnTo>
                    <a:lnTo>
                      <a:pt x="501" y="93"/>
                    </a:lnTo>
                    <a:lnTo>
                      <a:pt x="508" y="99"/>
                    </a:lnTo>
                    <a:lnTo>
                      <a:pt x="517" y="109"/>
                    </a:lnTo>
                    <a:lnTo>
                      <a:pt x="527" y="121"/>
                    </a:lnTo>
                    <a:lnTo>
                      <a:pt x="537" y="132"/>
                    </a:lnTo>
                    <a:lnTo>
                      <a:pt x="547" y="144"/>
                    </a:lnTo>
                    <a:lnTo>
                      <a:pt x="554" y="154"/>
                    </a:lnTo>
                    <a:lnTo>
                      <a:pt x="560" y="161"/>
                    </a:lnTo>
                    <a:lnTo>
                      <a:pt x="561" y="164"/>
                    </a:lnTo>
                    <a:lnTo>
                      <a:pt x="879" y="6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18" name="Freeform 9"/>
              <p:cNvSpPr>
                <a:spLocks/>
              </p:cNvSpPr>
              <p:nvPr/>
            </p:nvSpPr>
            <p:spPr bwMode="auto">
              <a:xfrm>
                <a:off x="1858" y="833"/>
                <a:ext cx="843" cy="707"/>
              </a:xfrm>
              <a:custGeom>
                <a:avLst/>
                <a:gdLst>
                  <a:gd name="T0" fmla="*/ 655 w 843"/>
                  <a:gd name="T1" fmla="*/ 49 h 707"/>
                  <a:gd name="T2" fmla="*/ 606 w 843"/>
                  <a:gd name="T3" fmla="*/ 48 h 707"/>
                  <a:gd name="T4" fmla="*/ 533 w 843"/>
                  <a:gd name="T5" fmla="*/ 42 h 707"/>
                  <a:gd name="T6" fmla="*/ 466 w 843"/>
                  <a:gd name="T7" fmla="*/ 31 h 707"/>
                  <a:gd name="T8" fmla="*/ 394 w 843"/>
                  <a:gd name="T9" fmla="*/ 16 h 707"/>
                  <a:gd name="T10" fmla="*/ 342 w 843"/>
                  <a:gd name="T11" fmla="*/ 5 h 707"/>
                  <a:gd name="T12" fmla="*/ 300 w 843"/>
                  <a:gd name="T13" fmla="*/ 2 h 707"/>
                  <a:gd name="T14" fmla="*/ 257 w 843"/>
                  <a:gd name="T15" fmla="*/ 0 h 707"/>
                  <a:gd name="T16" fmla="*/ 228 w 843"/>
                  <a:gd name="T17" fmla="*/ 2 h 707"/>
                  <a:gd name="T18" fmla="*/ 165 w 843"/>
                  <a:gd name="T19" fmla="*/ 15 h 707"/>
                  <a:gd name="T20" fmla="*/ 100 w 843"/>
                  <a:gd name="T21" fmla="*/ 32 h 707"/>
                  <a:gd name="T22" fmla="*/ 70 w 843"/>
                  <a:gd name="T23" fmla="*/ 39 h 707"/>
                  <a:gd name="T24" fmla="*/ 26 w 843"/>
                  <a:gd name="T25" fmla="*/ 51 h 707"/>
                  <a:gd name="T26" fmla="*/ 0 w 843"/>
                  <a:gd name="T27" fmla="*/ 80 h 707"/>
                  <a:gd name="T28" fmla="*/ 15 w 843"/>
                  <a:gd name="T29" fmla="*/ 129 h 707"/>
                  <a:gd name="T30" fmla="*/ 46 w 843"/>
                  <a:gd name="T31" fmla="*/ 176 h 707"/>
                  <a:gd name="T32" fmla="*/ 214 w 843"/>
                  <a:gd name="T33" fmla="*/ 218 h 707"/>
                  <a:gd name="T34" fmla="*/ 305 w 843"/>
                  <a:gd name="T35" fmla="*/ 207 h 707"/>
                  <a:gd name="T36" fmla="*/ 329 w 843"/>
                  <a:gd name="T37" fmla="*/ 217 h 707"/>
                  <a:gd name="T38" fmla="*/ 352 w 843"/>
                  <a:gd name="T39" fmla="*/ 223 h 707"/>
                  <a:gd name="T40" fmla="*/ 373 w 843"/>
                  <a:gd name="T41" fmla="*/ 224 h 707"/>
                  <a:gd name="T42" fmla="*/ 393 w 843"/>
                  <a:gd name="T43" fmla="*/ 227 h 707"/>
                  <a:gd name="T44" fmla="*/ 505 w 843"/>
                  <a:gd name="T45" fmla="*/ 342 h 707"/>
                  <a:gd name="T46" fmla="*/ 843 w 843"/>
                  <a:gd name="T47" fmla="*/ 707 h 707"/>
                  <a:gd name="T48" fmla="*/ 541 w 843"/>
                  <a:gd name="T49" fmla="*/ 332 h 707"/>
                  <a:gd name="T50" fmla="*/ 528 w 843"/>
                  <a:gd name="T51" fmla="*/ 312 h 707"/>
                  <a:gd name="T52" fmla="*/ 501 w 843"/>
                  <a:gd name="T53" fmla="*/ 276 h 707"/>
                  <a:gd name="T54" fmla="*/ 479 w 843"/>
                  <a:gd name="T55" fmla="*/ 251 h 707"/>
                  <a:gd name="T56" fmla="*/ 448 w 843"/>
                  <a:gd name="T57" fmla="*/ 227 h 707"/>
                  <a:gd name="T58" fmla="*/ 423 w 843"/>
                  <a:gd name="T59" fmla="*/ 210 h 707"/>
                  <a:gd name="T60" fmla="*/ 443 w 843"/>
                  <a:gd name="T61" fmla="*/ 178 h 707"/>
                  <a:gd name="T62" fmla="*/ 416 w 843"/>
                  <a:gd name="T63" fmla="*/ 185 h 707"/>
                  <a:gd name="T64" fmla="*/ 381 w 843"/>
                  <a:gd name="T65" fmla="*/ 189 h 707"/>
                  <a:gd name="T66" fmla="*/ 355 w 843"/>
                  <a:gd name="T67" fmla="*/ 184 h 707"/>
                  <a:gd name="T68" fmla="*/ 326 w 843"/>
                  <a:gd name="T69" fmla="*/ 176 h 707"/>
                  <a:gd name="T70" fmla="*/ 312 w 843"/>
                  <a:gd name="T71" fmla="*/ 173 h 707"/>
                  <a:gd name="T72" fmla="*/ 322 w 843"/>
                  <a:gd name="T73" fmla="*/ 133 h 707"/>
                  <a:gd name="T74" fmla="*/ 285 w 843"/>
                  <a:gd name="T75" fmla="*/ 161 h 707"/>
                  <a:gd name="T76" fmla="*/ 253 w 843"/>
                  <a:gd name="T77" fmla="*/ 178 h 707"/>
                  <a:gd name="T78" fmla="*/ 207 w 843"/>
                  <a:gd name="T79" fmla="*/ 179 h 707"/>
                  <a:gd name="T80" fmla="*/ 145 w 843"/>
                  <a:gd name="T81" fmla="*/ 181 h 707"/>
                  <a:gd name="T82" fmla="*/ 45 w 843"/>
                  <a:gd name="T83" fmla="*/ 149 h 707"/>
                  <a:gd name="T84" fmla="*/ 207 w 843"/>
                  <a:gd name="T85" fmla="*/ 45 h 707"/>
                  <a:gd name="T86" fmla="*/ 240 w 843"/>
                  <a:gd name="T87" fmla="*/ 38 h 707"/>
                  <a:gd name="T88" fmla="*/ 285 w 843"/>
                  <a:gd name="T89" fmla="*/ 34 h 707"/>
                  <a:gd name="T90" fmla="*/ 331 w 843"/>
                  <a:gd name="T91" fmla="*/ 41 h 707"/>
                  <a:gd name="T92" fmla="*/ 400 w 843"/>
                  <a:gd name="T93" fmla="*/ 54 h 707"/>
                  <a:gd name="T94" fmla="*/ 452 w 843"/>
                  <a:gd name="T95" fmla="*/ 64 h 707"/>
                  <a:gd name="T96" fmla="*/ 508 w 843"/>
                  <a:gd name="T97" fmla="*/ 68 h 707"/>
                  <a:gd name="T98" fmla="*/ 576 w 843"/>
                  <a:gd name="T99" fmla="*/ 70 h 707"/>
                  <a:gd name="T100" fmla="*/ 650 w 843"/>
                  <a:gd name="T101" fmla="*/ 80 h 70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843"/>
                  <a:gd name="T154" fmla="*/ 0 h 707"/>
                  <a:gd name="T155" fmla="*/ 843 w 843"/>
                  <a:gd name="T156" fmla="*/ 707 h 70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843" h="707">
                    <a:moveTo>
                      <a:pt x="749" y="119"/>
                    </a:moveTo>
                    <a:lnTo>
                      <a:pt x="660" y="49"/>
                    </a:lnTo>
                    <a:lnTo>
                      <a:pt x="655" y="49"/>
                    </a:lnTo>
                    <a:lnTo>
                      <a:pt x="644" y="49"/>
                    </a:lnTo>
                    <a:lnTo>
                      <a:pt x="626" y="49"/>
                    </a:lnTo>
                    <a:lnTo>
                      <a:pt x="606" y="48"/>
                    </a:lnTo>
                    <a:lnTo>
                      <a:pt x="582" y="47"/>
                    </a:lnTo>
                    <a:lnTo>
                      <a:pt x="557" y="45"/>
                    </a:lnTo>
                    <a:lnTo>
                      <a:pt x="533" y="42"/>
                    </a:lnTo>
                    <a:lnTo>
                      <a:pt x="511" y="39"/>
                    </a:lnTo>
                    <a:lnTo>
                      <a:pt x="489" y="35"/>
                    </a:lnTo>
                    <a:lnTo>
                      <a:pt x="466" y="31"/>
                    </a:lnTo>
                    <a:lnTo>
                      <a:pt x="442" y="25"/>
                    </a:lnTo>
                    <a:lnTo>
                      <a:pt x="417" y="21"/>
                    </a:lnTo>
                    <a:lnTo>
                      <a:pt x="394" y="16"/>
                    </a:lnTo>
                    <a:lnTo>
                      <a:pt x="374" y="11"/>
                    </a:lnTo>
                    <a:lnTo>
                      <a:pt x="355" y="8"/>
                    </a:lnTo>
                    <a:lnTo>
                      <a:pt x="342" y="5"/>
                    </a:lnTo>
                    <a:lnTo>
                      <a:pt x="329" y="3"/>
                    </a:lnTo>
                    <a:lnTo>
                      <a:pt x="315" y="2"/>
                    </a:lnTo>
                    <a:lnTo>
                      <a:pt x="300" y="2"/>
                    </a:lnTo>
                    <a:lnTo>
                      <a:pt x="285" y="0"/>
                    </a:lnTo>
                    <a:lnTo>
                      <a:pt x="270" y="0"/>
                    </a:lnTo>
                    <a:lnTo>
                      <a:pt x="257" y="0"/>
                    </a:lnTo>
                    <a:lnTo>
                      <a:pt x="246" y="0"/>
                    </a:lnTo>
                    <a:lnTo>
                      <a:pt x="238" y="0"/>
                    </a:lnTo>
                    <a:lnTo>
                      <a:pt x="228" y="2"/>
                    </a:lnTo>
                    <a:lnTo>
                      <a:pt x="211" y="5"/>
                    </a:lnTo>
                    <a:lnTo>
                      <a:pt x="189" y="11"/>
                    </a:lnTo>
                    <a:lnTo>
                      <a:pt x="165" y="15"/>
                    </a:lnTo>
                    <a:lnTo>
                      <a:pt x="139" y="22"/>
                    </a:lnTo>
                    <a:lnTo>
                      <a:pt x="117" y="28"/>
                    </a:lnTo>
                    <a:lnTo>
                      <a:pt x="100" y="32"/>
                    </a:lnTo>
                    <a:lnTo>
                      <a:pt x="90" y="35"/>
                    </a:lnTo>
                    <a:lnTo>
                      <a:pt x="81" y="36"/>
                    </a:lnTo>
                    <a:lnTo>
                      <a:pt x="70" y="39"/>
                    </a:lnTo>
                    <a:lnTo>
                      <a:pt x="55" y="42"/>
                    </a:lnTo>
                    <a:lnTo>
                      <a:pt x="41" y="47"/>
                    </a:lnTo>
                    <a:lnTo>
                      <a:pt x="26" y="51"/>
                    </a:lnTo>
                    <a:lnTo>
                      <a:pt x="13" y="58"/>
                    </a:lnTo>
                    <a:lnTo>
                      <a:pt x="5" y="68"/>
                    </a:lnTo>
                    <a:lnTo>
                      <a:pt x="0" y="80"/>
                    </a:lnTo>
                    <a:lnTo>
                      <a:pt x="0" y="94"/>
                    </a:lnTo>
                    <a:lnTo>
                      <a:pt x="6" y="111"/>
                    </a:lnTo>
                    <a:lnTo>
                      <a:pt x="15" y="129"/>
                    </a:lnTo>
                    <a:lnTo>
                      <a:pt x="26" y="146"/>
                    </a:lnTo>
                    <a:lnTo>
                      <a:pt x="36" y="163"/>
                    </a:lnTo>
                    <a:lnTo>
                      <a:pt x="46" y="176"/>
                    </a:lnTo>
                    <a:lnTo>
                      <a:pt x="52" y="185"/>
                    </a:lnTo>
                    <a:lnTo>
                      <a:pt x="55" y="188"/>
                    </a:lnTo>
                    <a:lnTo>
                      <a:pt x="214" y="218"/>
                    </a:lnTo>
                    <a:lnTo>
                      <a:pt x="298" y="204"/>
                    </a:lnTo>
                    <a:lnTo>
                      <a:pt x="299" y="205"/>
                    </a:lnTo>
                    <a:lnTo>
                      <a:pt x="305" y="207"/>
                    </a:lnTo>
                    <a:lnTo>
                      <a:pt x="311" y="210"/>
                    </a:lnTo>
                    <a:lnTo>
                      <a:pt x="319" y="212"/>
                    </a:lnTo>
                    <a:lnTo>
                      <a:pt x="329" y="217"/>
                    </a:lnTo>
                    <a:lnTo>
                      <a:pt x="338" y="220"/>
                    </a:lnTo>
                    <a:lnTo>
                      <a:pt x="345" y="221"/>
                    </a:lnTo>
                    <a:lnTo>
                      <a:pt x="352" y="223"/>
                    </a:lnTo>
                    <a:lnTo>
                      <a:pt x="358" y="223"/>
                    </a:lnTo>
                    <a:lnTo>
                      <a:pt x="365" y="224"/>
                    </a:lnTo>
                    <a:lnTo>
                      <a:pt x="373" y="224"/>
                    </a:lnTo>
                    <a:lnTo>
                      <a:pt x="380" y="225"/>
                    </a:lnTo>
                    <a:lnTo>
                      <a:pt x="387" y="227"/>
                    </a:lnTo>
                    <a:lnTo>
                      <a:pt x="393" y="227"/>
                    </a:lnTo>
                    <a:lnTo>
                      <a:pt x="396" y="228"/>
                    </a:lnTo>
                    <a:lnTo>
                      <a:pt x="397" y="228"/>
                    </a:lnTo>
                    <a:lnTo>
                      <a:pt x="505" y="342"/>
                    </a:lnTo>
                    <a:lnTo>
                      <a:pt x="570" y="525"/>
                    </a:lnTo>
                    <a:lnTo>
                      <a:pt x="719" y="668"/>
                    </a:lnTo>
                    <a:lnTo>
                      <a:pt x="843" y="707"/>
                    </a:lnTo>
                    <a:lnTo>
                      <a:pt x="709" y="618"/>
                    </a:lnTo>
                    <a:lnTo>
                      <a:pt x="585" y="486"/>
                    </a:lnTo>
                    <a:lnTo>
                      <a:pt x="541" y="332"/>
                    </a:lnTo>
                    <a:lnTo>
                      <a:pt x="540" y="329"/>
                    </a:lnTo>
                    <a:lnTo>
                      <a:pt x="534" y="322"/>
                    </a:lnTo>
                    <a:lnTo>
                      <a:pt x="528" y="312"/>
                    </a:lnTo>
                    <a:lnTo>
                      <a:pt x="520" y="300"/>
                    </a:lnTo>
                    <a:lnTo>
                      <a:pt x="510" y="287"/>
                    </a:lnTo>
                    <a:lnTo>
                      <a:pt x="501" y="276"/>
                    </a:lnTo>
                    <a:lnTo>
                      <a:pt x="494" y="264"/>
                    </a:lnTo>
                    <a:lnTo>
                      <a:pt x="487" y="257"/>
                    </a:lnTo>
                    <a:lnTo>
                      <a:pt x="479" y="251"/>
                    </a:lnTo>
                    <a:lnTo>
                      <a:pt x="469" y="243"/>
                    </a:lnTo>
                    <a:lnTo>
                      <a:pt x="459" y="235"/>
                    </a:lnTo>
                    <a:lnTo>
                      <a:pt x="448" y="227"/>
                    </a:lnTo>
                    <a:lnTo>
                      <a:pt x="437" y="220"/>
                    </a:lnTo>
                    <a:lnTo>
                      <a:pt x="429" y="214"/>
                    </a:lnTo>
                    <a:lnTo>
                      <a:pt x="423" y="210"/>
                    </a:lnTo>
                    <a:lnTo>
                      <a:pt x="422" y="208"/>
                    </a:lnTo>
                    <a:lnTo>
                      <a:pt x="446" y="178"/>
                    </a:lnTo>
                    <a:lnTo>
                      <a:pt x="443" y="178"/>
                    </a:lnTo>
                    <a:lnTo>
                      <a:pt x="437" y="181"/>
                    </a:lnTo>
                    <a:lnTo>
                      <a:pt x="427" y="182"/>
                    </a:lnTo>
                    <a:lnTo>
                      <a:pt x="416" y="185"/>
                    </a:lnTo>
                    <a:lnTo>
                      <a:pt x="404" y="188"/>
                    </a:lnTo>
                    <a:lnTo>
                      <a:pt x="391" y="189"/>
                    </a:lnTo>
                    <a:lnTo>
                      <a:pt x="381" y="189"/>
                    </a:lnTo>
                    <a:lnTo>
                      <a:pt x="373" y="188"/>
                    </a:lnTo>
                    <a:lnTo>
                      <a:pt x="364" y="186"/>
                    </a:lnTo>
                    <a:lnTo>
                      <a:pt x="355" y="184"/>
                    </a:lnTo>
                    <a:lnTo>
                      <a:pt x="345" y="182"/>
                    </a:lnTo>
                    <a:lnTo>
                      <a:pt x="335" y="179"/>
                    </a:lnTo>
                    <a:lnTo>
                      <a:pt x="326" y="176"/>
                    </a:lnTo>
                    <a:lnTo>
                      <a:pt x="319" y="175"/>
                    </a:lnTo>
                    <a:lnTo>
                      <a:pt x="313" y="173"/>
                    </a:lnTo>
                    <a:lnTo>
                      <a:pt x="312" y="173"/>
                    </a:lnTo>
                    <a:lnTo>
                      <a:pt x="332" y="124"/>
                    </a:lnTo>
                    <a:lnTo>
                      <a:pt x="329" y="127"/>
                    </a:lnTo>
                    <a:lnTo>
                      <a:pt x="322" y="133"/>
                    </a:lnTo>
                    <a:lnTo>
                      <a:pt x="311" y="142"/>
                    </a:lnTo>
                    <a:lnTo>
                      <a:pt x="298" y="150"/>
                    </a:lnTo>
                    <a:lnTo>
                      <a:pt x="285" y="161"/>
                    </a:lnTo>
                    <a:lnTo>
                      <a:pt x="272" y="169"/>
                    </a:lnTo>
                    <a:lnTo>
                      <a:pt x="260" y="175"/>
                    </a:lnTo>
                    <a:lnTo>
                      <a:pt x="253" y="178"/>
                    </a:lnTo>
                    <a:lnTo>
                      <a:pt x="243" y="178"/>
                    </a:lnTo>
                    <a:lnTo>
                      <a:pt x="227" y="178"/>
                    </a:lnTo>
                    <a:lnTo>
                      <a:pt x="207" y="179"/>
                    </a:lnTo>
                    <a:lnTo>
                      <a:pt x="185" y="179"/>
                    </a:lnTo>
                    <a:lnTo>
                      <a:pt x="163" y="179"/>
                    </a:lnTo>
                    <a:lnTo>
                      <a:pt x="145" y="181"/>
                    </a:lnTo>
                    <a:lnTo>
                      <a:pt x="132" y="181"/>
                    </a:lnTo>
                    <a:lnTo>
                      <a:pt x="127" y="181"/>
                    </a:lnTo>
                    <a:lnTo>
                      <a:pt x="45" y="149"/>
                    </a:lnTo>
                    <a:lnTo>
                      <a:pt x="25" y="90"/>
                    </a:lnTo>
                    <a:lnTo>
                      <a:pt x="204" y="45"/>
                    </a:lnTo>
                    <a:lnTo>
                      <a:pt x="207" y="45"/>
                    </a:lnTo>
                    <a:lnTo>
                      <a:pt x="214" y="42"/>
                    </a:lnTo>
                    <a:lnTo>
                      <a:pt x="225" y="41"/>
                    </a:lnTo>
                    <a:lnTo>
                      <a:pt x="240" y="38"/>
                    </a:lnTo>
                    <a:lnTo>
                      <a:pt x="254" y="35"/>
                    </a:lnTo>
                    <a:lnTo>
                      <a:pt x="270" y="34"/>
                    </a:lnTo>
                    <a:lnTo>
                      <a:pt x="285" y="34"/>
                    </a:lnTo>
                    <a:lnTo>
                      <a:pt x="298" y="35"/>
                    </a:lnTo>
                    <a:lnTo>
                      <a:pt x="312" y="38"/>
                    </a:lnTo>
                    <a:lnTo>
                      <a:pt x="331" y="41"/>
                    </a:lnTo>
                    <a:lnTo>
                      <a:pt x="352" y="45"/>
                    </a:lnTo>
                    <a:lnTo>
                      <a:pt x="377" y="49"/>
                    </a:lnTo>
                    <a:lnTo>
                      <a:pt x="400" y="54"/>
                    </a:lnTo>
                    <a:lnTo>
                      <a:pt x="422" y="58"/>
                    </a:lnTo>
                    <a:lnTo>
                      <a:pt x="439" y="61"/>
                    </a:lnTo>
                    <a:lnTo>
                      <a:pt x="452" y="64"/>
                    </a:lnTo>
                    <a:lnTo>
                      <a:pt x="465" y="65"/>
                    </a:lnTo>
                    <a:lnTo>
                      <a:pt x="485" y="67"/>
                    </a:lnTo>
                    <a:lnTo>
                      <a:pt x="508" y="68"/>
                    </a:lnTo>
                    <a:lnTo>
                      <a:pt x="533" y="68"/>
                    </a:lnTo>
                    <a:lnTo>
                      <a:pt x="556" y="70"/>
                    </a:lnTo>
                    <a:lnTo>
                      <a:pt x="576" y="70"/>
                    </a:lnTo>
                    <a:lnTo>
                      <a:pt x="589" y="70"/>
                    </a:lnTo>
                    <a:lnTo>
                      <a:pt x="595" y="70"/>
                    </a:lnTo>
                    <a:lnTo>
                      <a:pt x="650" y="80"/>
                    </a:lnTo>
                    <a:lnTo>
                      <a:pt x="749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19" name="Freeform 10"/>
              <p:cNvSpPr>
                <a:spLocks/>
              </p:cNvSpPr>
              <p:nvPr/>
            </p:nvSpPr>
            <p:spPr bwMode="auto">
              <a:xfrm>
                <a:off x="2269" y="754"/>
                <a:ext cx="80" cy="108"/>
              </a:xfrm>
              <a:custGeom>
                <a:avLst/>
                <a:gdLst>
                  <a:gd name="T0" fmla="*/ 0 w 80"/>
                  <a:gd name="T1" fmla="*/ 104 h 108"/>
                  <a:gd name="T2" fmla="*/ 80 w 80"/>
                  <a:gd name="T3" fmla="*/ 0 h 108"/>
                  <a:gd name="T4" fmla="*/ 31 w 80"/>
                  <a:gd name="T5" fmla="*/ 108 h 108"/>
                  <a:gd name="T6" fmla="*/ 0 w 80"/>
                  <a:gd name="T7" fmla="*/ 104 h 1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0"/>
                  <a:gd name="T13" fmla="*/ 0 h 108"/>
                  <a:gd name="T14" fmla="*/ 80 w 80"/>
                  <a:gd name="T15" fmla="*/ 108 h 1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0" h="108">
                    <a:moveTo>
                      <a:pt x="0" y="104"/>
                    </a:moveTo>
                    <a:lnTo>
                      <a:pt x="80" y="0"/>
                    </a:lnTo>
                    <a:lnTo>
                      <a:pt x="31" y="108"/>
                    </a:lnTo>
                    <a:lnTo>
                      <a:pt x="0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0" name="Freeform 11"/>
              <p:cNvSpPr>
                <a:spLocks/>
              </p:cNvSpPr>
              <p:nvPr/>
            </p:nvSpPr>
            <p:spPr bwMode="auto">
              <a:xfrm>
                <a:off x="2369" y="838"/>
                <a:ext cx="65" cy="50"/>
              </a:xfrm>
              <a:custGeom>
                <a:avLst/>
                <a:gdLst>
                  <a:gd name="T0" fmla="*/ 0 w 65"/>
                  <a:gd name="T1" fmla="*/ 34 h 50"/>
                  <a:gd name="T2" fmla="*/ 65 w 65"/>
                  <a:gd name="T3" fmla="*/ 0 h 50"/>
                  <a:gd name="T4" fmla="*/ 25 w 65"/>
                  <a:gd name="T5" fmla="*/ 50 h 50"/>
                  <a:gd name="T6" fmla="*/ 0 w 65"/>
                  <a:gd name="T7" fmla="*/ 34 h 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5"/>
                  <a:gd name="T13" fmla="*/ 0 h 50"/>
                  <a:gd name="T14" fmla="*/ 65 w 65"/>
                  <a:gd name="T15" fmla="*/ 50 h 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5" h="50">
                    <a:moveTo>
                      <a:pt x="0" y="34"/>
                    </a:moveTo>
                    <a:lnTo>
                      <a:pt x="65" y="0"/>
                    </a:lnTo>
                    <a:lnTo>
                      <a:pt x="25" y="5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1" name="Freeform 12"/>
              <p:cNvSpPr>
                <a:spLocks/>
              </p:cNvSpPr>
              <p:nvPr/>
            </p:nvSpPr>
            <p:spPr bwMode="auto">
              <a:xfrm>
                <a:off x="39" y="45"/>
                <a:ext cx="1958" cy="1678"/>
              </a:xfrm>
              <a:custGeom>
                <a:avLst/>
                <a:gdLst>
                  <a:gd name="T0" fmla="*/ 1740 w 1958"/>
                  <a:gd name="T1" fmla="*/ 530 h 1678"/>
                  <a:gd name="T2" fmla="*/ 1723 w 1958"/>
                  <a:gd name="T3" fmla="*/ 502 h 1678"/>
                  <a:gd name="T4" fmla="*/ 1678 w 1958"/>
                  <a:gd name="T5" fmla="*/ 434 h 1678"/>
                  <a:gd name="T6" fmla="*/ 1625 w 1958"/>
                  <a:gd name="T7" fmla="*/ 352 h 1678"/>
                  <a:gd name="T8" fmla="*/ 1575 w 1958"/>
                  <a:gd name="T9" fmla="*/ 278 h 1678"/>
                  <a:gd name="T10" fmla="*/ 1529 w 1958"/>
                  <a:gd name="T11" fmla="*/ 215 h 1678"/>
                  <a:gd name="T12" fmla="*/ 1479 w 1958"/>
                  <a:gd name="T13" fmla="*/ 151 h 1678"/>
                  <a:gd name="T14" fmla="*/ 1438 w 1958"/>
                  <a:gd name="T15" fmla="*/ 104 h 1678"/>
                  <a:gd name="T16" fmla="*/ 1423 w 1958"/>
                  <a:gd name="T17" fmla="*/ 85 h 1678"/>
                  <a:gd name="T18" fmla="*/ 1362 w 1958"/>
                  <a:gd name="T19" fmla="*/ 3 h 1678"/>
                  <a:gd name="T20" fmla="*/ 1314 w 1958"/>
                  <a:gd name="T21" fmla="*/ 26 h 1678"/>
                  <a:gd name="T22" fmla="*/ 1247 w 1958"/>
                  <a:gd name="T23" fmla="*/ 56 h 1678"/>
                  <a:gd name="T24" fmla="*/ 1189 w 1958"/>
                  <a:gd name="T25" fmla="*/ 79 h 1678"/>
                  <a:gd name="T26" fmla="*/ 1161 w 1958"/>
                  <a:gd name="T27" fmla="*/ 88 h 1678"/>
                  <a:gd name="T28" fmla="*/ 1121 w 1958"/>
                  <a:gd name="T29" fmla="*/ 108 h 1678"/>
                  <a:gd name="T30" fmla="*/ 1059 w 1958"/>
                  <a:gd name="T31" fmla="*/ 142 h 1678"/>
                  <a:gd name="T32" fmla="*/ 985 w 1958"/>
                  <a:gd name="T33" fmla="*/ 183 h 1678"/>
                  <a:gd name="T34" fmla="*/ 909 w 1958"/>
                  <a:gd name="T35" fmla="*/ 228 h 1678"/>
                  <a:gd name="T36" fmla="*/ 837 w 1958"/>
                  <a:gd name="T37" fmla="*/ 268 h 1678"/>
                  <a:gd name="T38" fmla="*/ 782 w 1958"/>
                  <a:gd name="T39" fmla="*/ 301 h 1678"/>
                  <a:gd name="T40" fmla="*/ 749 w 1958"/>
                  <a:gd name="T41" fmla="*/ 320 h 1678"/>
                  <a:gd name="T42" fmla="*/ 516 w 1958"/>
                  <a:gd name="T43" fmla="*/ 421 h 1678"/>
                  <a:gd name="T44" fmla="*/ 20 w 1958"/>
                  <a:gd name="T45" fmla="*/ 734 h 1678"/>
                  <a:gd name="T46" fmla="*/ 0 w 1958"/>
                  <a:gd name="T47" fmla="*/ 892 h 1678"/>
                  <a:gd name="T48" fmla="*/ 645 w 1958"/>
                  <a:gd name="T49" fmla="*/ 1678 h 1678"/>
                  <a:gd name="T50" fmla="*/ 50 w 1958"/>
                  <a:gd name="T51" fmla="*/ 878 h 1678"/>
                  <a:gd name="T52" fmla="*/ 55 w 1958"/>
                  <a:gd name="T53" fmla="*/ 758 h 1678"/>
                  <a:gd name="T54" fmla="*/ 193 w 1958"/>
                  <a:gd name="T55" fmla="*/ 624 h 1678"/>
                  <a:gd name="T56" fmla="*/ 551 w 1958"/>
                  <a:gd name="T57" fmla="*/ 447 h 1678"/>
                  <a:gd name="T58" fmla="*/ 903 w 1958"/>
                  <a:gd name="T59" fmla="*/ 258 h 1678"/>
                  <a:gd name="T60" fmla="*/ 1171 w 1958"/>
                  <a:gd name="T61" fmla="*/ 104 h 1678"/>
                  <a:gd name="T62" fmla="*/ 1359 w 1958"/>
                  <a:gd name="T63" fmla="*/ 34 h 1678"/>
                  <a:gd name="T64" fmla="*/ 1840 w 1958"/>
                  <a:gd name="T65" fmla="*/ 679 h 1678"/>
                  <a:gd name="T66" fmla="*/ 1938 w 1958"/>
                  <a:gd name="T67" fmla="*/ 823 h 167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958"/>
                  <a:gd name="T103" fmla="*/ 0 h 1678"/>
                  <a:gd name="T104" fmla="*/ 1958 w 1958"/>
                  <a:gd name="T105" fmla="*/ 1678 h 167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958" h="1678">
                    <a:moveTo>
                      <a:pt x="1958" y="827"/>
                    </a:moveTo>
                    <a:lnTo>
                      <a:pt x="1740" y="530"/>
                    </a:lnTo>
                    <a:lnTo>
                      <a:pt x="1736" y="523"/>
                    </a:lnTo>
                    <a:lnTo>
                      <a:pt x="1723" y="502"/>
                    </a:lnTo>
                    <a:lnTo>
                      <a:pt x="1702" y="471"/>
                    </a:lnTo>
                    <a:lnTo>
                      <a:pt x="1678" y="434"/>
                    </a:lnTo>
                    <a:lnTo>
                      <a:pt x="1652" y="393"/>
                    </a:lnTo>
                    <a:lnTo>
                      <a:pt x="1625" y="352"/>
                    </a:lnTo>
                    <a:lnTo>
                      <a:pt x="1599" y="311"/>
                    </a:lnTo>
                    <a:lnTo>
                      <a:pt x="1575" y="278"/>
                    </a:lnTo>
                    <a:lnTo>
                      <a:pt x="1554" y="246"/>
                    </a:lnTo>
                    <a:lnTo>
                      <a:pt x="1529" y="215"/>
                    </a:lnTo>
                    <a:lnTo>
                      <a:pt x="1503" y="181"/>
                    </a:lnTo>
                    <a:lnTo>
                      <a:pt x="1479" y="151"/>
                    </a:lnTo>
                    <a:lnTo>
                      <a:pt x="1457" y="125"/>
                    </a:lnTo>
                    <a:lnTo>
                      <a:pt x="1438" y="104"/>
                    </a:lnTo>
                    <a:lnTo>
                      <a:pt x="1427" y="91"/>
                    </a:lnTo>
                    <a:lnTo>
                      <a:pt x="1423" y="85"/>
                    </a:lnTo>
                    <a:lnTo>
                      <a:pt x="1369" y="0"/>
                    </a:lnTo>
                    <a:lnTo>
                      <a:pt x="1362" y="3"/>
                    </a:lnTo>
                    <a:lnTo>
                      <a:pt x="1342" y="13"/>
                    </a:lnTo>
                    <a:lnTo>
                      <a:pt x="1314" y="26"/>
                    </a:lnTo>
                    <a:lnTo>
                      <a:pt x="1281" y="40"/>
                    </a:lnTo>
                    <a:lnTo>
                      <a:pt x="1247" y="56"/>
                    </a:lnTo>
                    <a:lnTo>
                      <a:pt x="1215" y="69"/>
                    </a:lnTo>
                    <a:lnTo>
                      <a:pt x="1189" y="79"/>
                    </a:lnTo>
                    <a:lnTo>
                      <a:pt x="1171" y="85"/>
                    </a:lnTo>
                    <a:lnTo>
                      <a:pt x="1161" y="88"/>
                    </a:lnTo>
                    <a:lnTo>
                      <a:pt x="1144" y="96"/>
                    </a:lnTo>
                    <a:lnTo>
                      <a:pt x="1121" y="108"/>
                    </a:lnTo>
                    <a:lnTo>
                      <a:pt x="1092" y="124"/>
                    </a:lnTo>
                    <a:lnTo>
                      <a:pt x="1059" y="142"/>
                    </a:lnTo>
                    <a:lnTo>
                      <a:pt x="1023" y="163"/>
                    </a:lnTo>
                    <a:lnTo>
                      <a:pt x="985" y="183"/>
                    </a:lnTo>
                    <a:lnTo>
                      <a:pt x="946" y="206"/>
                    </a:lnTo>
                    <a:lnTo>
                      <a:pt x="909" y="228"/>
                    </a:lnTo>
                    <a:lnTo>
                      <a:pt x="871" y="249"/>
                    </a:lnTo>
                    <a:lnTo>
                      <a:pt x="837" y="268"/>
                    </a:lnTo>
                    <a:lnTo>
                      <a:pt x="806" y="287"/>
                    </a:lnTo>
                    <a:lnTo>
                      <a:pt x="782" y="301"/>
                    </a:lnTo>
                    <a:lnTo>
                      <a:pt x="762" y="313"/>
                    </a:lnTo>
                    <a:lnTo>
                      <a:pt x="749" y="320"/>
                    </a:lnTo>
                    <a:lnTo>
                      <a:pt x="744" y="323"/>
                    </a:lnTo>
                    <a:lnTo>
                      <a:pt x="516" y="421"/>
                    </a:lnTo>
                    <a:lnTo>
                      <a:pt x="169" y="589"/>
                    </a:lnTo>
                    <a:lnTo>
                      <a:pt x="20" y="734"/>
                    </a:lnTo>
                    <a:lnTo>
                      <a:pt x="0" y="813"/>
                    </a:lnTo>
                    <a:lnTo>
                      <a:pt x="0" y="892"/>
                    </a:lnTo>
                    <a:lnTo>
                      <a:pt x="69" y="957"/>
                    </a:lnTo>
                    <a:lnTo>
                      <a:pt x="645" y="1678"/>
                    </a:lnTo>
                    <a:lnTo>
                      <a:pt x="130" y="972"/>
                    </a:lnTo>
                    <a:lnTo>
                      <a:pt x="50" y="878"/>
                    </a:lnTo>
                    <a:lnTo>
                      <a:pt x="40" y="807"/>
                    </a:lnTo>
                    <a:lnTo>
                      <a:pt x="55" y="758"/>
                    </a:lnTo>
                    <a:lnTo>
                      <a:pt x="120" y="693"/>
                    </a:lnTo>
                    <a:lnTo>
                      <a:pt x="193" y="624"/>
                    </a:lnTo>
                    <a:lnTo>
                      <a:pt x="219" y="610"/>
                    </a:lnTo>
                    <a:lnTo>
                      <a:pt x="551" y="447"/>
                    </a:lnTo>
                    <a:lnTo>
                      <a:pt x="710" y="362"/>
                    </a:lnTo>
                    <a:lnTo>
                      <a:pt x="903" y="258"/>
                    </a:lnTo>
                    <a:lnTo>
                      <a:pt x="1056" y="158"/>
                    </a:lnTo>
                    <a:lnTo>
                      <a:pt x="1171" y="104"/>
                    </a:lnTo>
                    <a:lnTo>
                      <a:pt x="1310" y="54"/>
                    </a:lnTo>
                    <a:lnTo>
                      <a:pt x="1359" y="34"/>
                    </a:lnTo>
                    <a:lnTo>
                      <a:pt x="1571" y="331"/>
                    </a:lnTo>
                    <a:lnTo>
                      <a:pt x="1840" y="679"/>
                    </a:lnTo>
                    <a:lnTo>
                      <a:pt x="1919" y="799"/>
                    </a:lnTo>
                    <a:lnTo>
                      <a:pt x="1938" y="823"/>
                    </a:lnTo>
                    <a:lnTo>
                      <a:pt x="1958" y="8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2" name="Freeform 13"/>
              <p:cNvSpPr>
                <a:spLocks/>
              </p:cNvSpPr>
              <p:nvPr/>
            </p:nvSpPr>
            <p:spPr bwMode="auto">
              <a:xfrm>
                <a:off x="1476" y="1027"/>
                <a:ext cx="1476" cy="1772"/>
              </a:xfrm>
              <a:custGeom>
                <a:avLst/>
                <a:gdLst>
                  <a:gd name="T0" fmla="*/ 681 w 1476"/>
                  <a:gd name="T1" fmla="*/ 27 h 1772"/>
                  <a:gd name="T2" fmla="*/ 759 w 1476"/>
                  <a:gd name="T3" fmla="*/ 114 h 1772"/>
                  <a:gd name="T4" fmla="*/ 818 w 1476"/>
                  <a:gd name="T5" fmla="*/ 183 h 1772"/>
                  <a:gd name="T6" fmla="*/ 851 w 1476"/>
                  <a:gd name="T7" fmla="*/ 225 h 1772"/>
                  <a:gd name="T8" fmla="*/ 913 w 1476"/>
                  <a:gd name="T9" fmla="*/ 300 h 1772"/>
                  <a:gd name="T10" fmla="*/ 987 w 1476"/>
                  <a:gd name="T11" fmla="*/ 386 h 1772"/>
                  <a:gd name="T12" fmla="*/ 1050 w 1476"/>
                  <a:gd name="T13" fmla="*/ 463 h 1772"/>
                  <a:gd name="T14" fmla="*/ 1088 w 1476"/>
                  <a:gd name="T15" fmla="*/ 506 h 1772"/>
                  <a:gd name="T16" fmla="*/ 1453 w 1476"/>
                  <a:gd name="T17" fmla="*/ 954 h 1772"/>
                  <a:gd name="T18" fmla="*/ 1459 w 1476"/>
                  <a:gd name="T19" fmla="*/ 1081 h 1772"/>
                  <a:gd name="T20" fmla="*/ 1395 w 1476"/>
                  <a:gd name="T21" fmla="*/ 1123 h 1772"/>
                  <a:gd name="T22" fmla="*/ 1349 w 1476"/>
                  <a:gd name="T23" fmla="*/ 1153 h 1772"/>
                  <a:gd name="T24" fmla="*/ 1300 w 1476"/>
                  <a:gd name="T25" fmla="*/ 1185 h 1772"/>
                  <a:gd name="T26" fmla="*/ 1189 w 1476"/>
                  <a:gd name="T27" fmla="*/ 1257 h 1772"/>
                  <a:gd name="T28" fmla="*/ 1049 w 1476"/>
                  <a:gd name="T29" fmla="*/ 1345 h 1772"/>
                  <a:gd name="T30" fmla="*/ 916 w 1476"/>
                  <a:gd name="T31" fmla="*/ 1429 h 1772"/>
                  <a:gd name="T32" fmla="*/ 821 w 1476"/>
                  <a:gd name="T33" fmla="*/ 1485 h 1772"/>
                  <a:gd name="T34" fmla="*/ 773 w 1476"/>
                  <a:gd name="T35" fmla="*/ 1509 h 1772"/>
                  <a:gd name="T36" fmla="*/ 716 w 1476"/>
                  <a:gd name="T37" fmla="*/ 1535 h 1772"/>
                  <a:gd name="T38" fmla="*/ 654 w 1476"/>
                  <a:gd name="T39" fmla="*/ 1561 h 1772"/>
                  <a:gd name="T40" fmla="*/ 599 w 1476"/>
                  <a:gd name="T41" fmla="*/ 1584 h 1772"/>
                  <a:gd name="T42" fmla="*/ 563 w 1476"/>
                  <a:gd name="T43" fmla="*/ 1600 h 1772"/>
                  <a:gd name="T44" fmla="*/ 382 w 1476"/>
                  <a:gd name="T45" fmla="*/ 1727 h 1772"/>
                  <a:gd name="T46" fmla="*/ 0 w 1476"/>
                  <a:gd name="T47" fmla="*/ 1688 h 1772"/>
                  <a:gd name="T48" fmla="*/ 159 w 1476"/>
                  <a:gd name="T49" fmla="*/ 1594 h 1772"/>
                  <a:gd name="T50" fmla="*/ 258 w 1476"/>
                  <a:gd name="T51" fmla="*/ 1720 h 1772"/>
                  <a:gd name="T52" fmla="*/ 281 w 1476"/>
                  <a:gd name="T53" fmla="*/ 1723 h 1772"/>
                  <a:gd name="T54" fmla="*/ 303 w 1476"/>
                  <a:gd name="T55" fmla="*/ 1723 h 1772"/>
                  <a:gd name="T56" fmla="*/ 342 w 1476"/>
                  <a:gd name="T57" fmla="*/ 1706 h 1772"/>
                  <a:gd name="T58" fmla="*/ 392 w 1476"/>
                  <a:gd name="T59" fmla="*/ 1681 h 1772"/>
                  <a:gd name="T60" fmla="*/ 580 w 1476"/>
                  <a:gd name="T61" fmla="*/ 1550 h 1772"/>
                  <a:gd name="T62" fmla="*/ 620 w 1476"/>
                  <a:gd name="T63" fmla="*/ 1537 h 1772"/>
                  <a:gd name="T64" fmla="*/ 704 w 1476"/>
                  <a:gd name="T65" fmla="*/ 1507 h 1772"/>
                  <a:gd name="T66" fmla="*/ 779 w 1476"/>
                  <a:gd name="T67" fmla="*/ 1465 h 1772"/>
                  <a:gd name="T68" fmla="*/ 873 w 1476"/>
                  <a:gd name="T69" fmla="*/ 1406 h 1772"/>
                  <a:gd name="T70" fmla="*/ 946 w 1476"/>
                  <a:gd name="T71" fmla="*/ 1361 h 1772"/>
                  <a:gd name="T72" fmla="*/ 1231 w 1476"/>
                  <a:gd name="T73" fmla="*/ 1172 h 1772"/>
                  <a:gd name="T74" fmla="*/ 1447 w 1476"/>
                  <a:gd name="T75" fmla="*/ 1005 h 1772"/>
                  <a:gd name="T76" fmla="*/ 1306 w 1476"/>
                  <a:gd name="T77" fmla="*/ 819 h 1772"/>
                  <a:gd name="T78" fmla="*/ 1212 w 1476"/>
                  <a:gd name="T79" fmla="*/ 698 h 1772"/>
                  <a:gd name="T80" fmla="*/ 1101 w 1476"/>
                  <a:gd name="T81" fmla="*/ 574 h 1772"/>
                  <a:gd name="T82" fmla="*/ 1000 w 1476"/>
                  <a:gd name="T83" fmla="*/ 463 h 1772"/>
                  <a:gd name="T84" fmla="*/ 919 w 1476"/>
                  <a:gd name="T85" fmla="*/ 360 h 1772"/>
                  <a:gd name="T86" fmla="*/ 882 w 1476"/>
                  <a:gd name="T87" fmla="*/ 313 h 1772"/>
                  <a:gd name="T88" fmla="*/ 802 w 1476"/>
                  <a:gd name="T89" fmla="*/ 200 h 1772"/>
                  <a:gd name="T90" fmla="*/ 718 w 1476"/>
                  <a:gd name="T91" fmla="*/ 88 h 1772"/>
                  <a:gd name="T92" fmla="*/ 682 w 1476"/>
                  <a:gd name="T93" fmla="*/ 56 h 1772"/>
                  <a:gd name="T94" fmla="*/ 648 w 1476"/>
                  <a:gd name="T95" fmla="*/ 18 h 1772"/>
                  <a:gd name="T96" fmla="*/ 630 w 1476"/>
                  <a:gd name="T97" fmla="*/ 0 h 177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476"/>
                  <a:gd name="T148" fmla="*/ 0 h 1772"/>
                  <a:gd name="T149" fmla="*/ 1476 w 1476"/>
                  <a:gd name="T150" fmla="*/ 1772 h 177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476" h="1772">
                    <a:moveTo>
                      <a:pt x="659" y="4"/>
                    </a:moveTo>
                    <a:lnTo>
                      <a:pt x="665" y="10"/>
                    </a:lnTo>
                    <a:lnTo>
                      <a:pt x="681" y="27"/>
                    </a:lnTo>
                    <a:lnTo>
                      <a:pt x="704" y="53"/>
                    </a:lnTo>
                    <a:lnTo>
                      <a:pt x="731" y="82"/>
                    </a:lnTo>
                    <a:lnTo>
                      <a:pt x="759" y="114"/>
                    </a:lnTo>
                    <a:lnTo>
                      <a:pt x="785" y="142"/>
                    </a:lnTo>
                    <a:lnTo>
                      <a:pt x="806" y="167"/>
                    </a:lnTo>
                    <a:lnTo>
                      <a:pt x="818" y="183"/>
                    </a:lnTo>
                    <a:lnTo>
                      <a:pt x="824" y="191"/>
                    </a:lnTo>
                    <a:lnTo>
                      <a:pt x="835" y="206"/>
                    </a:lnTo>
                    <a:lnTo>
                      <a:pt x="851" y="225"/>
                    </a:lnTo>
                    <a:lnTo>
                      <a:pt x="869" y="246"/>
                    </a:lnTo>
                    <a:lnTo>
                      <a:pt x="890" y="272"/>
                    </a:lnTo>
                    <a:lnTo>
                      <a:pt x="913" y="300"/>
                    </a:lnTo>
                    <a:lnTo>
                      <a:pt x="938" y="328"/>
                    </a:lnTo>
                    <a:lnTo>
                      <a:pt x="962" y="357"/>
                    </a:lnTo>
                    <a:lnTo>
                      <a:pt x="987" y="386"/>
                    </a:lnTo>
                    <a:lnTo>
                      <a:pt x="1010" y="414"/>
                    </a:lnTo>
                    <a:lnTo>
                      <a:pt x="1032" y="439"/>
                    </a:lnTo>
                    <a:lnTo>
                      <a:pt x="1050" y="463"/>
                    </a:lnTo>
                    <a:lnTo>
                      <a:pt x="1068" y="481"/>
                    </a:lnTo>
                    <a:lnTo>
                      <a:pt x="1079" y="496"/>
                    </a:lnTo>
                    <a:lnTo>
                      <a:pt x="1088" y="506"/>
                    </a:lnTo>
                    <a:lnTo>
                      <a:pt x="1091" y="509"/>
                    </a:lnTo>
                    <a:lnTo>
                      <a:pt x="1245" y="667"/>
                    </a:lnTo>
                    <a:lnTo>
                      <a:pt x="1453" y="954"/>
                    </a:lnTo>
                    <a:lnTo>
                      <a:pt x="1476" y="1070"/>
                    </a:lnTo>
                    <a:lnTo>
                      <a:pt x="1472" y="1072"/>
                    </a:lnTo>
                    <a:lnTo>
                      <a:pt x="1459" y="1081"/>
                    </a:lnTo>
                    <a:lnTo>
                      <a:pt x="1440" y="1094"/>
                    </a:lnTo>
                    <a:lnTo>
                      <a:pt x="1418" y="1107"/>
                    </a:lnTo>
                    <a:lnTo>
                      <a:pt x="1395" y="1123"/>
                    </a:lnTo>
                    <a:lnTo>
                      <a:pt x="1375" y="1136"/>
                    </a:lnTo>
                    <a:lnTo>
                      <a:pt x="1359" y="1146"/>
                    </a:lnTo>
                    <a:lnTo>
                      <a:pt x="1349" y="1153"/>
                    </a:lnTo>
                    <a:lnTo>
                      <a:pt x="1342" y="1159"/>
                    </a:lnTo>
                    <a:lnTo>
                      <a:pt x="1324" y="1169"/>
                    </a:lnTo>
                    <a:lnTo>
                      <a:pt x="1300" y="1185"/>
                    </a:lnTo>
                    <a:lnTo>
                      <a:pt x="1267" y="1207"/>
                    </a:lnTo>
                    <a:lnTo>
                      <a:pt x="1231" y="1230"/>
                    </a:lnTo>
                    <a:lnTo>
                      <a:pt x="1189" y="1257"/>
                    </a:lnTo>
                    <a:lnTo>
                      <a:pt x="1144" y="1286"/>
                    </a:lnTo>
                    <a:lnTo>
                      <a:pt x="1096" y="1315"/>
                    </a:lnTo>
                    <a:lnTo>
                      <a:pt x="1049" y="1345"/>
                    </a:lnTo>
                    <a:lnTo>
                      <a:pt x="1003" y="1374"/>
                    </a:lnTo>
                    <a:lnTo>
                      <a:pt x="958" y="1403"/>
                    </a:lnTo>
                    <a:lnTo>
                      <a:pt x="916" y="1429"/>
                    </a:lnTo>
                    <a:lnTo>
                      <a:pt x="879" y="1452"/>
                    </a:lnTo>
                    <a:lnTo>
                      <a:pt x="847" y="1470"/>
                    </a:lnTo>
                    <a:lnTo>
                      <a:pt x="821" y="1485"/>
                    </a:lnTo>
                    <a:lnTo>
                      <a:pt x="804" y="1495"/>
                    </a:lnTo>
                    <a:lnTo>
                      <a:pt x="789" y="1502"/>
                    </a:lnTo>
                    <a:lnTo>
                      <a:pt x="773" y="1509"/>
                    </a:lnTo>
                    <a:lnTo>
                      <a:pt x="755" y="1518"/>
                    </a:lnTo>
                    <a:lnTo>
                      <a:pt x="736" y="1527"/>
                    </a:lnTo>
                    <a:lnTo>
                      <a:pt x="716" y="1535"/>
                    </a:lnTo>
                    <a:lnTo>
                      <a:pt x="694" y="1544"/>
                    </a:lnTo>
                    <a:lnTo>
                      <a:pt x="674" y="1553"/>
                    </a:lnTo>
                    <a:lnTo>
                      <a:pt x="654" y="1561"/>
                    </a:lnTo>
                    <a:lnTo>
                      <a:pt x="633" y="1570"/>
                    </a:lnTo>
                    <a:lnTo>
                      <a:pt x="616" y="1579"/>
                    </a:lnTo>
                    <a:lnTo>
                      <a:pt x="599" y="1584"/>
                    </a:lnTo>
                    <a:lnTo>
                      <a:pt x="584" y="1592"/>
                    </a:lnTo>
                    <a:lnTo>
                      <a:pt x="573" y="1596"/>
                    </a:lnTo>
                    <a:lnTo>
                      <a:pt x="563" y="1600"/>
                    </a:lnTo>
                    <a:lnTo>
                      <a:pt x="557" y="1602"/>
                    </a:lnTo>
                    <a:lnTo>
                      <a:pt x="555" y="1603"/>
                    </a:lnTo>
                    <a:lnTo>
                      <a:pt x="382" y="1727"/>
                    </a:lnTo>
                    <a:lnTo>
                      <a:pt x="278" y="1772"/>
                    </a:lnTo>
                    <a:lnTo>
                      <a:pt x="159" y="1772"/>
                    </a:lnTo>
                    <a:lnTo>
                      <a:pt x="0" y="1688"/>
                    </a:lnTo>
                    <a:lnTo>
                      <a:pt x="183" y="1737"/>
                    </a:lnTo>
                    <a:lnTo>
                      <a:pt x="213" y="1718"/>
                    </a:lnTo>
                    <a:lnTo>
                      <a:pt x="159" y="1594"/>
                    </a:lnTo>
                    <a:lnTo>
                      <a:pt x="252" y="1718"/>
                    </a:lnTo>
                    <a:lnTo>
                      <a:pt x="254" y="1718"/>
                    </a:lnTo>
                    <a:lnTo>
                      <a:pt x="258" y="1720"/>
                    </a:lnTo>
                    <a:lnTo>
                      <a:pt x="264" y="1721"/>
                    </a:lnTo>
                    <a:lnTo>
                      <a:pt x="273" y="1723"/>
                    </a:lnTo>
                    <a:lnTo>
                      <a:pt x="281" y="1723"/>
                    </a:lnTo>
                    <a:lnTo>
                      <a:pt x="289" y="1724"/>
                    </a:lnTo>
                    <a:lnTo>
                      <a:pt x="297" y="1724"/>
                    </a:lnTo>
                    <a:lnTo>
                      <a:pt x="303" y="1723"/>
                    </a:lnTo>
                    <a:lnTo>
                      <a:pt x="312" y="1720"/>
                    </a:lnTo>
                    <a:lnTo>
                      <a:pt x="325" y="1713"/>
                    </a:lnTo>
                    <a:lnTo>
                      <a:pt x="342" y="1706"/>
                    </a:lnTo>
                    <a:lnTo>
                      <a:pt x="361" y="1697"/>
                    </a:lnTo>
                    <a:lnTo>
                      <a:pt x="378" y="1688"/>
                    </a:lnTo>
                    <a:lnTo>
                      <a:pt x="392" y="1681"/>
                    </a:lnTo>
                    <a:lnTo>
                      <a:pt x="403" y="1675"/>
                    </a:lnTo>
                    <a:lnTo>
                      <a:pt x="407" y="1674"/>
                    </a:lnTo>
                    <a:lnTo>
                      <a:pt x="580" y="1550"/>
                    </a:lnTo>
                    <a:lnTo>
                      <a:pt x="586" y="1548"/>
                    </a:lnTo>
                    <a:lnTo>
                      <a:pt x="600" y="1544"/>
                    </a:lnTo>
                    <a:lnTo>
                      <a:pt x="620" y="1537"/>
                    </a:lnTo>
                    <a:lnTo>
                      <a:pt x="646" y="1528"/>
                    </a:lnTo>
                    <a:lnTo>
                      <a:pt x="675" y="1518"/>
                    </a:lnTo>
                    <a:lnTo>
                      <a:pt x="704" y="1507"/>
                    </a:lnTo>
                    <a:lnTo>
                      <a:pt x="731" y="1494"/>
                    </a:lnTo>
                    <a:lnTo>
                      <a:pt x="755" y="1481"/>
                    </a:lnTo>
                    <a:lnTo>
                      <a:pt x="779" y="1465"/>
                    </a:lnTo>
                    <a:lnTo>
                      <a:pt x="808" y="1446"/>
                    </a:lnTo>
                    <a:lnTo>
                      <a:pt x="841" y="1426"/>
                    </a:lnTo>
                    <a:lnTo>
                      <a:pt x="873" y="1406"/>
                    </a:lnTo>
                    <a:lnTo>
                      <a:pt x="903" y="1387"/>
                    </a:lnTo>
                    <a:lnTo>
                      <a:pt x="929" y="1371"/>
                    </a:lnTo>
                    <a:lnTo>
                      <a:pt x="946" y="1361"/>
                    </a:lnTo>
                    <a:lnTo>
                      <a:pt x="952" y="1357"/>
                    </a:lnTo>
                    <a:lnTo>
                      <a:pt x="1107" y="1251"/>
                    </a:lnTo>
                    <a:lnTo>
                      <a:pt x="1231" y="1172"/>
                    </a:lnTo>
                    <a:lnTo>
                      <a:pt x="1314" y="1098"/>
                    </a:lnTo>
                    <a:lnTo>
                      <a:pt x="1449" y="1068"/>
                    </a:lnTo>
                    <a:lnTo>
                      <a:pt x="1447" y="1005"/>
                    </a:lnTo>
                    <a:lnTo>
                      <a:pt x="1329" y="850"/>
                    </a:lnTo>
                    <a:lnTo>
                      <a:pt x="1323" y="842"/>
                    </a:lnTo>
                    <a:lnTo>
                      <a:pt x="1306" y="819"/>
                    </a:lnTo>
                    <a:lnTo>
                      <a:pt x="1280" y="786"/>
                    </a:lnTo>
                    <a:lnTo>
                      <a:pt x="1248" y="744"/>
                    </a:lnTo>
                    <a:lnTo>
                      <a:pt x="1212" y="698"/>
                    </a:lnTo>
                    <a:lnTo>
                      <a:pt x="1174" y="651"/>
                    </a:lnTo>
                    <a:lnTo>
                      <a:pt x="1137" y="610"/>
                    </a:lnTo>
                    <a:lnTo>
                      <a:pt x="1101" y="574"/>
                    </a:lnTo>
                    <a:lnTo>
                      <a:pt x="1066" y="539"/>
                    </a:lnTo>
                    <a:lnTo>
                      <a:pt x="1033" y="501"/>
                    </a:lnTo>
                    <a:lnTo>
                      <a:pt x="1000" y="463"/>
                    </a:lnTo>
                    <a:lnTo>
                      <a:pt x="970" y="424"/>
                    </a:lnTo>
                    <a:lnTo>
                      <a:pt x="942" y="389"/>
                    </a:lnTo>
                    <a:lnTo>
                      <a:pt x="919" y="360"/>
                    </a:lnTo>
                    <a:lnTo>
                      <a:pt x="903" y="339"/>
                    </a:lnTo>
                    <a:lnTo>
                      <a:pt x="893" y="327"/>
                    </a:lnTo>
                    <a:lnTo>
                      <a:pt x="882" y="313"/>
                    </a:lnTo>
                    <a:lnTo>
                      <a:pt x="861" y="282"/>
                    </a:lnTo>
                    <a:lnTo>
                      <a:pt x="834" y="243"/>
                    </a:lnTo>
                    <a:lnTo>
                      <a:pt x="802" y="200"/>
                    </a:lnTo>
                    <a:lnTo>
                      <a:pt x="770" y="157"/>
                    </a:lnTo>
                    <a:lnTo>
                      <a:pt x="742" y="118"/>
                    </a:lnTo>
                    <a:lnTo>
                      <a:pt x="718" y="88"/>
                    </a:lnTo>
                    <a:lnTo>
                      <a:pt x="704" y="73"/>
                    </a:lnTo>
                    <a:lnTo>
                      <a:pt x="694" y="66"/>
                    </a:lnTo>
                    <a:lnTo>
                      <a:pt x="682" y="56"/>
                    </a:lnTo>
                    <a:lnTo>
                      <a:pt x="669" y="43"/>
                    </a:lnTo>
                    <a:lnTo>
                      <a:pt x="658" y="31"/>
                    </a:lnTo>
                    <a:lnTo>
                      <a:pt x="648" y="18"/>
                    </a:lnTo>
                    <a:lnTo>
                      <a:pt x="639" y="10"/>
                    </a:lnTo>
                    <a:lnTo>
                      <a:pt x="632" y="3"/>
                    </a:lnTo>
                    <a:lnTo>
                      <a:pt x="630" y="0"/>
                    </a:lnTo>
                    <a:lnTo>
                      <a:pt x="659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3" name="Freeform 14"/>
              <p:cNvSpPr>
                <a:spLocks/>
              </p:cNvSpPr>
              <p:nvPr/>
            </p:nvSpPr>
            <p:spPr bwMode="auto">
              <a:xfrm>
                <a:off x="2210" y="1037"/>
                <a:ext cx="456" cy="592"/>
              </a:xfrm>
              <a:custGeom>
                <a:avLst/>
                <a:gdLst>
                  <a:gd name="T0" fmla="*/ 21 w 456"/>
                  <a:gd name="T1" fmla="*/ 0 h 592"/>
                  <a:gd name="T2" fmla="*/ 153 w 456"/>
                  <a:gd name="T3" fmla="*/ 197 h 592"/>
                  <a:gd name="T4" fmla="*/ 318 w 456"/>
                  <a:gd name="T5" fmla="*/ 429 h 592"/>
                  <a:gd name="T6" fmla="*/ 456 w 456"/>
                  <a:gd name="T7" fmla="*/ 592 h 592"/>
                  <a:gd name="T8" fmla="*/ 303 w 456"/>
                  <a:gd name="T9" fmla="*/ 464 h 592"/>
                  <a:gd name="T10" fmla="*/ 153 w 456"/>
                  <a:gd name="T11" fmla="*/ 248 h 592"/>
                  <a:gd name="T12" fmla="*/ 39 w 456"/>
                  <a:gd name="T13" fmla="*/ 79 h 592"/>
                  <a:gd name="T14" fmla="*/ 0 w 456"/>
                  <a:gd name="T15" fmla="*/ 19 h 592"/>
                  <a:gd name="T16" fmla="*/ 21 w 456"/>
                  <a:gd name="T17" fmla="*/ 0 h 5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56"/>
                  <a:gd name="T28" fmla="*/ 0 h 592"/>
                  <a:gd name="T29" fmla="*/ 456 w 456"/>
                  <a:gd name="T30" fmla="*/ 592 h 59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56" h="592">
                    <a:moveTo>
                      <a:pt x="21" y="0"/>
                    </a:moveTo>
                    <a:lnTo>
                      <a:pt x="153" y="197"/>
                    </a:lnTo>
                    <a:lnTo>
                      <a:pt x="318" y="429"/>
                    </a:lnTo>
                    <a:lnTo>
                      <a:pt x="456" y="592"/>
                    </a:lnTo>
                    <a:lnTo>
                      <a:pt x="303" y="464"/>
                    </a:lnTo>
                    <a:lnTo>
                      <a:pt x="153" y="248"/>
                    </a:lnTo>
                    <a:lnTo>
                      <a:pt x="39" y="79"/>
                    </a:lnTo>
                    <a:lnTo>
                      <a:pt x="0" y="19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4" name="Freeform 15"/>
              <p:cNvSpPr>
                <a:spLocks/>
              </p:cNvSpPr>
              <p:nvPr/>
            </p:nvSpPr>
            <p:spPr bwMode="auto">
              <a:xfrm>
                <a:off x="1441" y="89"/>
                <a:ext cx="631" cy="763"/>
              </a:xfrm>
              <a:custGeom>
                <a:avLst/>
                <a:gdLst>
                  <a:gd name="T0" fmla="*/ 631 w 631"/>
                  <a:gd name="T1" fmla="*/ 759 h 763"/>
                  <a:gd name="T2" fmla="*/ 628 w 631"/>
                  <a:gd name="T3" fmla="*/ 753 h 763"/>
                  <a:gd name="T4" fmla="*/ 621 w 631"/>
                  <a:gd name="T5" fmla="*/ 739 h 763"/>
                  <a:gd name="T6" fmla="*/ 609 w 631"/>
                  <a:gd name="T7" fmla="*/ 717 h 763"/>
                  <a:gd name="T8" fmla="*/ 595 w 631"/>
                  <a:gd name="T9" fmla="*/ 690 h 763"/>
                  <a:gd name="T10" fmla="*/ 576 w 631"/>
                  <a:gd name="T11" fmla="*/ 659 h 763"/>
                  <a:gd name="T12" fmla="*/ 556 w 631"/>
                  <a:gd name="T13" fmla="*/ 629 h 763"/>
                  <a:gd name="T14" fmla="*/ 531 w 631"/>
                  <a:gd name="T15" fmla="*/ 600 h 763"/>
                  <a:gd name="T16" fmla="*/ 507 w 631"/>
                  <a:gd name="T17" fmla="*/ 576 h 763"/>
                  <a:gd name="T18" fmla="*/ 479 w 631"/>
                  <a:gd name="T19" fmla="*/ 550 h 763"/>
                  <a:gd name="T20" fmla="*/ 450 w 631"/>
                  <a:gd name="T21" fmla="*/ 520 h 763"/>
                  <a:gd name="T22" fmla="*/ 422 w 631"/>
                  <a:gd name="T23" fmla="*/ 485 h 763"/>
                  <a:gd name="T24" fmla="*/ 394 w 631"/>
                  <a:gd name="T25" fmla="*/ 452 h 763"/>
                  <a:gd name="T26" fmla="*/ 370 w 631"/>
                  <a:gd name="T27" fmla="*/ 421 h 763"/>
                  <a:gd name="T28" fmla="*/ 349 w 631"/>
                  <a:gd name="T29" fmla="*/ 395 h 763"/>
                  <a:gd name="T30" fmla="*/ 337 w 631"/>
                  <a:gd name="T31" fmla="*/ 378 h 763"/>
                  <a:gd name="T32" fmla="*/ 332 w 631"/>
                  <a:gd name="T33" fmla="*/ 372 h 763"/>
                  <a:gd name="T34" fmla="*/ 263 w 631"/>
                  <a:gd name="T35" fmla="*/ 244 h 763"/>
                  <a:gd name="T36" fmla="*/ 139 w 631"/>
                  <a:gd name="T37" fmla="*/ 110 h 763"/>
                  <a:gd name="T38" fmla="*/ 80 w 631"/>
                  <a:gd name="T39" fmla="*/ 41 h 763"/>
                  <a:gd name="T40" fmla="*/ 55 w 631"/>
                  <a:gd name="T41" fmla="*/ 0 h 763"/>
                  <a:gd name="T42" fmla="*/ 0 w 631"/>
                  <a:gd name="T43" fmla="*/ 10 h 763"/>
                  <a:gd name="T44" fmla="*/ 21 w 631"/>
                  <a:gd name="T45" fmla="*/ 41 h 763"/>
                  <a:gd name="T46" fmla="*/ 41 w 631"/>
                  <a:gd name="T47" fmla="*/ 25 h 763"/>
                  <a:gd name="T48" fmla="*/ 114 w 631"/>
                  <a:gd name="T49" fmla="*/ 120 h 763"/>
                  <a:gd name="T50" fmla="*/ 120 w 631"/>
                  <a:gd name="T51" fmla="*/ 127 h 763"/>
                  <a:gd name="T52" fmla="*/ 136 w 631"/>
                  <a:gd name="T53" fmla="*/ 149 h 763"/>
                  <a:gd name="T54" fmla="*/ 160 w 631"/>
                  <a:gd name="T55" fmla="*/ 179 h 763"/>
                  <a:gd name="T56" fmla="*/ 188 w 631"/>
                  <a:gd name="T57" fmla="*/ 215 h 763"/>
                  <a:gd name="T58" fmla="*/ 217 w 631"/>
                  <a:gd name="T59" fmla="*/ 254 h 763"/>
                  <a:gd name="T60" fmla="*/ 246 w 631"/>
                  <a:gd name="T61" fmla="*/ 293 h 763"/>
                  <a:gd name="T62" fmla="*/ 270 w 631"/>
                  <a:gd name="T63" fmla="*/ 326 h 763"/>
                  <a:gd name="T64" fmla="*/ 287 w 631"/>
                  <a:gd name="T65" fmla="*/ 352 h 763"/>
                  <a:gd name="T66" fmla="*/ 296 w 631"/>
                  <a:gd name="T67" fmla="*/ 364 h 763"/>
                  <a:gd name="T68" fmla="*/ 308 w 631"/>
                  <a:gd name="T69" fmla="*/ 380 h 763"/>
                  <a:gd name="T70" fmla="*/ 321 w 631"/>
                  <a:gd name="T71" fmla="*/ 397 h 763"/>
                  <a:gd name="T72" fmla="*/ 338 w 631"/>
                  <a:gd name="T73" fmla="*/ 417 h 763"/>
                  <a:gd name="T74" fmla="*/ 355 w 631"/>
                  <a:gd name="T75" fmla="*/ 439 h 763"/>
                  <a:gd name="T76" fmla="*/ 374 w 631"/>
                  <a:gd name="T77" fmla="*/ 460 h 763"/>
                  <a:gd name="T78" fmla="*/ 393 w 631"/>
                  <a:gd name="T79" fmla="*/ 485 h 763"/>
                  <a:gd name="T80" fmla="*/ 413 w 631"/>
                  <a:gd name="T81" fmla="*/ 508 h 763"/>
                  <a:gd name="T82" fmla="*/ 433 w 631"/>
                  <a:gd name="T83" fmla="*/ 531 h 763"/>
                  <a:gd name="T84" fmla="*/ 452 w 631"/>
                  <a:gd name="T85" fmla="*/ 554 h 763"/>
                  <a:gd name="T86" fmla="*/ 469 w 631"/>
                  <a:gd name="T87" fmla="*/ 574 h 763"/>
                  <a:gd name="T88" fmla="*/ 485 w 631"/>
                  <a:gd name="T89" fmla="*/ 594 h 763"/>
                  <a:gd name="T90" fmla="*/ 500 w 631"/>
                  <a:gd name="T91" fmla="*/ 612 h 763"/>
                  <a:gd name="T92" fmla="*/ 511 w 631"/>
                  <a:gd name="T93" fmla="*/ 626 h 763"/>
                  <a:gd name="T94" fmla="*/ 520 w 631"/>
                  <a:gd name="T95" fmla="*/ 638 h 763"/>
                  <a:gd name="T96" fmla="*/ 526 w 631"/>
                  <a:gd name="T97" fmla="*/ 645 h 763"/>
                  <a:gd name="T98" fmla="*/ 536 w 631"/>
                  <a:gd name="T99" fmla="*/ 659 h 763"/>
                  <a:gd name="T100" fmla="*/ 547 w 631"/>
                  <a:gd name="T101" fmla="*/ 677 h 763"/>
                  <a:gd name="T102" fmla="*/ 562 w 631"/>
                  <a:gd name="T103" fmla="*/ 695 h 763"/>
                  <a:gd name="T104" fmla="*/ 576 w 631"/>
                  <a:gd name="T105" fmla="*/ 716 h 763"/>
                  <a:gd name="T106" fmla="*/ 589 w 631"/>
                  <a:gd name="T107" fmla="*/ 734 h 763"/>
                  <a:gd name="T108" fmla="*/ 601 w 631"/>
                  <a:gd name="T109" fmla="*/ 749 h 763"/>
                  <a:gd name="T110" fmla="*/ 608 w 631"/>
                  <a:gd name="T111" fmla="*/ 759 h 763"/>
                  <a:gd name="T112" fmla="*/ 611 w 631"/>
                  <a:gd name="T113" fmla="*/ 763 h 763"/>
                  <a:gd name="T114" fmla="*/ 631 w 631"/>
                  <a:gd name="T115" fmla="*/ 759 h 76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631"/>
                  <a:gd name="T175" fmla="*/ 0 h 763"/>
                  <a:gd name="T176" fmla="*/ 631 w 631"/>
                  <a:gd name="T177" fmla="*/ 763 h 76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631" h="763">
                    <a:moveTo>
                      <a:pt x="631" y="759"/>
                    </a:moveTo>
                    <a:lnTo>
                      <a:pt x="628" y="753"/>
                    </a:lnTo>
                    <a:lnTo>
                      <a:pt x="621" y="739"/>
                    </a:lnTo>
                    <a:lnTo>
                      <a:pt x="609" y="717"/>
                    </a:lnTo>
                    <a:lnTo>
                      <a:pt x="595" y="690"/>
                    </a:lnTo>
                    <a:lnTo>
                      <a:pt x="576" y="659"/>
                    </a:lnTo>
                    <a:lnTo>
                      <a:pt x="556" y="629"/>
                    </a:lnTo>
                    <a:lnTo>
                      <a:pt x="531" y="600"/>
                    </a:lnTo>
                    <a:lnTo>
                      <a:pt x="507" y="576"/>
                    </a:lnTo>
                    <a:lnTo>
                      <a:pt x="479" y="550"/>
                    </a:lnTo>
                    <a:lnTo>
                      <a:pt x="450" y="520"/>
                    </a:lnTo>
                    <a:lnTo>
                      <a:pt x="422" y="485"/>
                    </a:lnTo>
                    <a:lnTo>
                      <a:pt x="394" y="452"/>
                    </a:lnTo>
                    <a:lnTo>
                      <a:pt x="370" y="421"/>
                    </a:lnTo>
                    <a:lnTo>
                      <a:pt x="349" y="395"/>
                    </a:lnTo>
                    <a:lnTo>
                      <a:pt x="337" y="378"/>
                    </a:lnTo>
                    <a:lnTo>
                      <a:pt x="332" y="372"/>
                    </a:lnTo>
                    <a:lnTo>
                      <a:pt x="263" y="244"/>
                    </a:lnTo>
                    <a:lnTo>
                      <a:pt x="139" y="110"/>
                    </a:lnTo>
                    <a:lnTo>
                      <a:pt x="80" y="41"/>
                    </a:lnTo>
                    <a:lnTo>
                      <a:pt x="55" y="0"/>
                    </a:lnTo>
                    <a:lnTo>
                      <a:pt x="0" y="10"/>
                    </a:lnTo>
                    <a:lnTo>
                      <a:pt x="21" y="41"/>
                    </a:lnTo>
                    <a:lnTo>
                      <a:pt x="41" y="25"/>
                    </a:lnTo>
                    <a:lnTo>
                      <a:pt x="114" y="120"/>
                    </a:lnTo>
                    <a:lnTo>
                      <a:pt x="120" y="127"/>
                    </a:lnTo>
                    <a:lnTo>
                      <a:pt x="136" y="149"/>
                    </a:lnTo>
                    <a:lnTo>
                      <a:pt x="160" y="179"/>
                    </a:lnTo>
                    <a:lnTo>
                      <a:pt x="188" y="215"/>
                    </a:lnTo>
                    <a:lnTo>
                      <a:pt x="217" y="254"/>
                    </a:lnTo>
                    <a:lnTo>
                      <a:pt x="246" y="293"/>
                    </a:lnTo>
                    <a:lnTo>
                      <a:pt x="270" y="326"/>
                    </a:lnTo>
                    <a:lnTo>
                      <a:pt x="287" y="352"/>
                    </a:lnTo>
                    <a:lnTo>
                      <a:pt x="296" y="364"/>
                    </a:lnTo>
                    <a:lnTo>
                      <a:pt x="308" y="380"/>
                    </a:lnTo>
                    <a:lnTo>
                      <a:pt x="321" y="397"/>
                    </a:lnTo>
                    <a:lnTo>
                      <a:pt x="338" y="417"/>
                    </a:lnTo>
                    <a:lnTo>
                      <a:pt x="355" y="439"/>
                    </a:lnTo>
                    <a:lnTo>
                      <a:pt x="374" y="460"/>
                    </a:lnTo>
                    <a:lnTo>
                      <a:pt x="393" y="485"/>
                    </a:lnTo>
                    <a:lnTo>
                      <a:pt x="413" y="508"/>
                    </a:lnTo>
                    <a:lnTo>
                      <a:pt x="433" y="531"/>
                    </a:lnTo>
                    <a:lnTo>
                      <a:pt x="452" y="554"/>
                    </a:lnTo>
                    <a:lnTo>
                      <a:pt x="469" y="574"/>
                    </a:lnTo>
                    <a:lnTo>
                      <a:pt x="485" y="594"/>
                    </a:lnTo>
                    <a:lnTo>
                      <a:pt x="500" y="612"/>
                    </a:lnTo>
                    <a:lnTo>
                      <a:pt x="511" y="626"/>
                    </a:lnTo>
                    <a:lnTo>
                      <a:pt x="520" y="638"/>
                    </a:lnTo>
                    <a:lnTo>
                      <a:pt x="526" y="645"/>
                    </a:lnTo>
                    <a:lnTo>
                      <a:pt x="536" y="659"/>
                    </a:lnTo>
                    <a:lnTo>
                      <a:pt x="547" y="677"/>
                    </a:lnTo>
                    <a:lnTo>
                      <a:pt x="562" y="695"/>
                    </a:lnTo>
                    <a:lnTo>
                      <a:pt x="576" y="716"/>
                    </a:lnTo>
                    <a:lnTo>
                      <a:pt x="589" y="734"/>
                    </a:lnTo>
                    <a:lnTo>
                      <a:pt x="601" y="749"/>
                    </a:lnTo>
                    <a:lnTo>
                      <a:pt x="608" y="759"/>
                    </a:lnTo>
                    <a:lnTo>
                      <a:pt x="611" y="763"/>
                    </a:lnTo>
                    <a:lnTo>
                      <a:pt x="631" y="7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5" name="Freeform 16"/>
              <p:cNvSpPr>
                <a:spLocks/>
              </p:cNvSpPr>
              <p:nvPr/>
            </p:nvSpPr>
            <p:spPr bwMode="auto">
              <a:xfrm>
                <a:off x="1535" y="130"/>
                <a:ext cx="635" cy="728"/>
              </a:xfrm>
              <a:custGeom>
                <a:avLst/>
                <a:gdLst>
                  <a:gd name="T0" fmla="*/ 635 w 635"/>
                  <a:gd name="T1" fmla="*/ 728 h 728"/>
                  <a:gd name="T2" fmla="*/ 632 w 635"/>
                  <a:gd name="T3" fmla="*/ 724 h 728"/>
                  <a:gd name="T4" fmla="*/ 623 w 635"/>
                  <a:gd name="T5" fmla="*/ 714 h 728"/>
                  <a:gd name="T6" fmla="*/ 610 w 635"/>
                  <a:gd name="T7" fmla="*/ 696 h 728"/>
                  <a:gd name="T8" fmla="*/ 592 w 635"/>
                  <a:gd name="T9" fmla="*/ 673 h 728"/>
                  <a:gd name="T10" fmla="*/ 569 w 635"/>
                  <a:gd name="T11" fmla="*/ 643 h 728"/>
                  <a:gd name="T12" fmla="*/ 541 w 635"/>
                  <a:gd name="T13" fmla="*/ 608 h 728"/>
                  <a:gd name="T14" fmla="*/ 511 w 635"/>
                  <a:gd name="T15" fmla="*/ 569 h 728"/>
                  <a:gd name="T16" fmla="*/ 476 w 635"/>
                  <a:gd name="T17" fmla="*/ 525 h 728"/>
                  <a:gd name="T18" fmla="*/ 443 w 635"/>
                  <a:gd name="T19" fmla="*/ 480 h 728"/>
                  <a:gd name="T20" fmla="*/ 413 w 635"/>
                  <a:gd name="T21" fmla="*/ 441 h 728"/>
                  <a:gd name="T22" fmla="*/ 385 w 635"/>
                  <a:gd name="T23" fmla="*/ 405 h 728"/>
                  <a:gd name="T24" fmla="*/ 362 w 635"/>
                  <a:gd name="T25" fmla="*/ 373 h 728"/>
                  <a:gd name="T26" fmla="*/ 341 w 635"/>
                  <a:gd name="T27" fmla="*/ 346 h 728"/>
                  <a:gd name="T28" fmla="*/ 322 w 635"/>
                  <a:gd name="T29" fmla="*/ 321 h 728"/>
                  <a:gd name="T30" fmla="*/ 305 w 635"/>
                  <a:gd name="T31" fmla="*/ 300 h 728"/>
                  <a:gd name="T32" fmla="*/ 289 w 635"/>
                  <a:gd name="T33" fmla="*/ 282 h 728"/>
                  <a:gd name="T34" fmla="*/ 271 w 635"/>
                  <a:gd name="T35" fmla="*/ 261 h 728"/>
                  <a:gd name="T36" fmla="*/ 250 w 635"/>
                  <a:gd name="T37" fmla="*/ 233 h 728"/>
                  <a:gd name="T38" fmla="*/ 227 w 635"/>
                  <a:gd name="T39" fmla="*/ 200 h 728"/>
                  <a:gd name="T40" fmla="*/ 202 w 635"/>
                  <a:gd name="T41" fmla="*/ 167 h 728"/>
                  <a:gd name="T42" fmla="*/ 179 w 635"/>
                  <a:gd name="T43" fmla="*/ 134 h 728"/>
                  <a:gd name="T44" fmla="*/ 159 w 635"/>
                  <a:gd name="T45" fmla="*/ 105 h 728"/>
                  <a:gd name="T46" fmla="*/ 144 w 635"/>
                  <a:gd name="T47" fmla="*/ 82 h 728"/>
                  <a:gd name="T48" fmla="*/ 134 w 635"/>
                  <a:gd name="T49" fmla="*/ 69 h 728"/>
                  <a:gd name="T50" fmla="*/ 127 w 635"/>
                  <a:gd name="T51" fmla="*/ 60 h 728"/>
                  <a:gd name="T52" fmla="*/ 118 w 635"/>
                  <a:gd name="T53" fmla="*/ 50 h 728"/>
                  <a:gd name="T54" fmla="*/ 108 w 635"/>
                  <a:gd name="T55" fmla="*/ 39 h 728"/>
                  <a:gd name="T56" fmla="*/ 97 w 635"/>
                  <a:gd name="T57" fmla="*/ 27 h 728"/>
                  <a:gd name="T58" fmla="*/ 87 w 635"/>
                  <a:gd name="T59" fmla="*/ 16 h 728"/>
                  <a:gd name="T60" fmla="*/ 78 w 635"/>
                  <a:gd name="T61" fmla="*/ 8 h 728"/>
                  <a:gd name="T62" fmla="*/ 72 w 635"/>
                  <a:gd name="T63" fmla="*/ 1 h 728"/>
                  <a:gd name="T64" fmla="*/ 71 w 635"/>
                  <a:gd name="T65" fmla="*/ 0 h 728"/>
                  <a:gd name="T66" fmla="*/ 0 w 635"/>
                  <a:gd name="T67" fmla="*/ 29 h 728"/>
                  <a:gd name="T68" fmla="*/ 6 w 635"/>
                  <a:gd name="T69" fmla="*/ 44 h 728"/>
                  <a:gd name="T70" fmla="*/ 61 w 635"/>
                  <a:gd name="T71" fmla="*/ 24 h 728"/>
                  <a:gd name="T72" fmla="*/ 185 w 635"/>
                  <a:gd name="T73" fmla="*/ 158 h 728"/>
                  <a:gd name="T74" fmla="*/ 191 w 635"/>
                  <a:gd name="T75" fmla="*/ 168 h 728"/>
                  <a:gd name="T76" fmla="*/ 208 w 635"/>
                  <a:gd name="T77" fmla="*/ 193 h 728"/>
                  <a:gd name="T78" fmla="*/ 234 w 635"/>
                  <a:gd name="T79" fmla="*/ 230 h 728"/>
                  <a:gd name="T80" fmla="*/ 264 w 635"/>
                  <a:gd name="T81" fmla="*/ 277 h 728"/>
                  <a:gd name="T82" fmla="*/ 297 w 635"/>
                  <a:gd name="T83" fmla="*/ 326 h 728"/>
                  <a:gd name="T84" fmla="*/ 331 w 635"/>
                  <a:gd name="T85" fmla="*/ 373 h 728"/>
                  <a:gd name="T86" fmla="*/ 362 w 635"/>
                  <a:gd name="T87" fmla="*/ 417 h 728"/>
                  <a:gd name="T88" fmla="*/ 388 w 635"/>
                  <a:gd name="T89" fmla="*/ 450 h 728"/>
                  <a:gd name="T90" fmla="*/ 414 w 635"/>
                  <a:gd name="T91" fmla="*/ 483 h 728"/>
                  <a:gd name="T92" fmla="*/ 444 w 635"/>
                  <a:gd name="T93" fmla="*/ 523 h 728"/>
                  <a:gd name="T94" fmla="*/ 476 w 635"/>
                  <a:gd name="T95" fmla="*/ 568 h 728"/>
                  <a:gd name="T96" fmla="*/ 509 w 635"/>
                  <a:gd name="T97" fmla="*/ 611 h 728"/>
                  <a:gd name="T98" fmla="*/ 538 w 635"/>
                  <a:gd name="T99" fmla="*/ 653 h 728"/>
                  <a:gd name="T100" fmla="*/ 563 w 635"/>
                  <a:gd name="T101" fmla="*/ 686 h 728"/>
                  <a:gd name="T102" fmla="*/ 580 w 635"/>
                  <a:gd name="T103" fmla="*/ 709 h 728"/>
                  <a:gd name="T104" fmla="*/ 586 w 635"/>
                  <a:gd name="T105" fmla="*/ 718 h 728"/>
                  <a:gd name="T106" fmla="*/ 635 w 635"/>
                  <a:gd name="T107" fmla="*/ 728 h 728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635"/>
                  <a:gd name="T163" fmla="*/ 0 h 728"/>
                  <a:gd name="T164" fmla="*/ 635 w 635"/>
                  <a:gd name="T165" fmla="*/ 728 h 728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635" h="728">
                    <a:moveTo>
                      <a:pt x="635" y="728"/>
                    </a:moveTo>
                    <a:lnTo>
                      <a:pt x="632" y="724"/>
                    </a:lnTo>
                    <a:lnTo>
                      <a:pt x="623" y="714"/>
                    </a:lnTo>
                    <a:lnTo>
                      <a:pt x="610" y="696"/>
                    </a:lnTo>
                    <a:lnTo>
                      <a:pt x="592" y="673"/>
                    </a:lnTo>
                    <a:lnTo>
                      <a:pt x="569" y="643"/>
                    </a:lnTo>
                    <a:lnTo>
                      <a:pt x="541" y="608"/>
                    </a:lnTo>
                    <a:lnTo>
                      <a:pt x="511" y="569"/>
                    </a:lnTo>
                    <a:lnTo>
                      <a:pt x="476" y="525"/>
                    </a:lnTo>
                    <a:lnTo>
                      <a:pt x="443" y="480"/>
                    </a:lnTo>
                    <a:lnTo>
                      <a:pt x="413" y="441"/>
                    </a:lnTo>
                    <a:lnTo>
                      <a:pt x="385" y="405"/>
                    </a:lnTo>
                    <a:lnTo>
                      <a:pt x="362" y="373"/>
                    </a:lnTo>
                    <a:lnTo>
                      <a:pt x="341" y="346"/>
                    </a:lnTo>
                    <a:lnTo>
                      <a:pt x="322" y="321"/>
                    </a:lnTo>
                    <a:lnTo>
                      <a:pt x="305" y="300"/>
                    </a:lnTo>
                    <a:lnTo>
                      <a:pt x="289" y="282"/>
                    </a:lnTo>
                    <a:lnTo>
                      <a:pt x="271" y="261"/>
                    </a:lnTo>
                    <a:lnTo>
                      <a:pt x="250" y="233"/>
                    </a:lnTo>
                    <a:lnTo>
                      <a:pt x="227" y="200"/>
                    </a:lnTo>
                    <a:lnTo>
                      <a:pt x="202" y="167"/>
                    </a:lnTo>
                    <a:lnTo>
                      <a:pt x="179" y="134"/>
                    </a:lnTo>
                    <a:lnTo>
                      <a:pt x="159" y="105"/>
                    </a:lnTo>
                    <a:lnTo>
                      <a:pt x="144" y="82"/>
                    </a:lnTo>
                    <a:lnTo>
                      <a:pt x="134" y="69"/>
                    </a:lnTo>
                    <a:lnTo>
                      <a:pt x="127" y="60"/>
                    </a:lnTo>
                    <a:lnTo>
                      <a:pt x="118" y="50"/>
                    </a:lnTo>
                    <a:lnTo>
                      <a:pt x="108" y="39"/>
                    </a:lnTo>
                    <a:lnTo>
                      <a:pt x="97" y="27"/>
                    </a:lnTo>
                    <a:lnTo>
                      <a:pt x="87" y="16"/>
                    </a:lnTo>
                    <a:lnTo>
                      <a:pt x="78" y="8"/>
                    </a:lnTo>
                    <a:lnTo>
                      <a:pt x="72" y="1"/>
                    </a:lnTo>
                    <a:lnTo>
                      <a:pt x="71" y="0"/>
                    </a:lnTo>
                    <a:lnTo>
                      <a:pt x="0" y="29"/>
                    </a:lnTo>
                    <a:lnTo>
                      <a:pt x="6" y="44"/>
                    </a:lnTo>
                    <a:lnTo>
                      <a:pt x="61" y="24"/>
                    </a:lnTo>
                    <a:lnTo>
                      <a:pt x="185" y="158"/>
                    </a:lnTo>
                    <a:lnTo>
                      <a:pt x="191" y="168"/>
                    </a:lnTo>
                    <a:lnTo>
                      <a:pt x="208" y="193"/>
                    </a:lnTo>
                    <a:lnTo>
                      <a:pt x="234" y="230"/>
                    </a:lnTo>
                    <a:lnTo>
                      <a:pt x="264" y="277"/>
                    </a:lnTo>
                    <a:lnTo>
                      <a:pt x="297" y="326"/>
                    </a:lnTo>
                    <a:lnTo>
                      <a:pt x="331" y="373"/>
                    </a:lnTo>
                    <a:lnTo>
                      <a:pt x="362" y="417"/>
                    </a:lnTo>
                    <a:lnTo>
                      <a:pt x="388" y="450"/>
                    </a:lnTo>
                    <a:lnTo>
                      <a:pt x="414" y="483"/>
                    </a:lnTo>
                    <a:lnTo>
                      <a:pt x="444" y="523"/>
                    </a:lnTo>
                    <a:lnTo>
                      <a:pt x="476" y="568"/>
                    </a:lnTo>
                    <a:lnTo>
                      <a:pt x="509" y="611"/>
                    </a:lnTo>
                    <a:lnTo>
                      <a:pt x="538" y="653"/>
                    </a:lnTo>
                    <a:lnTo>
                      <a:pt x="563" y="686"/>
                    </a:lnTo>
                    <a:lnTo>
                      <a:pt x="580" y="709"/>
                    </a:lnTo>
                    <a:lnTo>
                      <a:pt x="586" y="718"/>
                    </a:lnTo>
                    <a:lnTo>
                      <a:pt x="635" y="7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6" name="Freeform 17"/>
              <p:cNvSpPr>
                <a:spLocks/>
              </p:cNvSpPr>
              <p:nvPr/>
            </p:nvSpPr>
            <p:spPr bwMode="auto">
              <a:xfrm>
                <a:off x="1739" y="262"/>
                <a:ext cx="492" cy="616"/>
              </a:xfrm>
              <a:custGeom>
                <a:avLst/>
                <a:gdLst>
                  <a:gd name="T0" fmla="*/ 492 w 492"/>
                  <a:gd name="T1" fmla="*/ 616 h 616"/>
                  <a:gd name="T2" fmla="*/ 489 w 492"/>
                  <a:gd name="T3" fmla="*/ 610 h 616"/>
                  <a:gd name="T4" fmla="*/ 480 w 492"/>
                  <a:gd name="T5" fmla="*/ 597 h 616"/>
                  <a:gd name="T6" fmla="*/ 466 w 492"/>
                  <a:gd name="T7" fmla="*/ 574 h 616"/>
                  <a:gd name="T8" fmla="*/ 448 w 492"/>
                  <a:gd name="T9" fmla="*/ 545 h 616"/>
                  <a:gd name="T10" fmla="*/ 427 w 492"/>
                  <a:gd name="T11" fmla="*/ 511 h 616"/>
                  <a:gd name="T12" fmla="*/ 402 w 492"/>
                  <a:gd name="T13" fmla="*/ 472 h 616"/>
                  <a:gd name="T14" fmla="*/ 376 w 492"/>
                  <a:gd name="T15" fmla="*/ 430 h 616"/>
                  <a:gd name="T16" fmla="*/ 350 w 492"/>
                  <a:gd name="T17" fmla="*/ 387 h 616"/>
                  <a:gd name="T18" fmla="*/ 323 w 492"/>
                  <a:gd name="T19" fmla="*/ 344 h 616"/>
                  <a:gd name="T20" fmla="*/ 297 w 492"/>
                  <a:gd name="T21" fmla="*/ 302 h 616"/>
                  <a:gd name="T22" fmla="*/ 271 w 492"/>
                  <a:gd name="T23" fmla="*/ 261 h 616"/>
                  <a:gd name="T24" fmla="*/ 248 w 492"/>
                  <a:gd name="T25" fmla="*/ 225 h 616"/>
                  <a:gd name="T26" fmla="*/ 228 w 492"/>
                  <a:gd name="T27" fmla="*/ 194 h 616"/>
                  <a:gd name="T28" fmla="*/ 212 w 492"/>
                  <a:gd name="T29" fmla="*/ 168 h 616"/>
                  <a:gd name="T30" fmla="*/ 200 w 492"/>
                  <a:gd name="T31" fmla="*/ 150 h 616"/>
                  <a:gd name="T32" fmla="*/ 193 w 492"/>
                  <a:gd name="T33" fmla="*/ 140 h 616"/>
                  <a:gd name="T34" fmla="*/ 183 w 492"/>
                  <a:gd name="T35" fmla="*/ 127 h 616"/>
                  <a:gd name="T36" fmla="*/ 168 w 492"/>
                  <a:gd name="T37" fmla="*/ 107 h 616"/>
                  <a:gd name="T38" fmla="*/ 152 w 492"/>
                  <a:gd name="T39" fmla="*/ 84 h 616"/>
                  <a:gd name="T40" fmla="*/ 134 w 492"/>
                  <a:gd name="T41" fmla="*/ 61 h 616"/>
                  <a:gd name="T42" fmla="*/ 116 w 492"/>
                  <a:gd name="T43" fmla="*/ 38 h 616"/>
                  <a:gd name="T44" fmla="*/ 102 w 492"/>
                  <a:gd name="T45" fmla="*/ 19 h 616"/>
                  <a:gd name="T46" fmla="*/ 93 w 492"/>
                  <a:gd name="T47" fmla="*/ 5 h 616"/>
                  <a:gd name="T48" fmla="*/ 89 w 492"/>
                  <a:gd name="T49" fmla="*/ 0 h 616"/>
                  <a:gd name="T50" fmla="*/ 0 w 492"/>
                  <a:gd name="T51" fmla="*/ 36 h 616"/>
                  <a:gd name="T52" fmla="*/ 10 w 492"/>
                  <a:gd name="T53" fmla="*/ 55 h 616"/>
                  <a:gd name="T54" fmla="*/ 75 w 492"/>
                  <a:gd name="T55" fmla="*/ 36 h 616"/>
                  <a:gd name="T56" fmla="*/ 124 w 492"/>
                  <a:gd name="T57" fmla="*/ 100 h 616"/>
                  <a:gd name="T58" fmla="*/ 132 w 492"/>
                  <a:gd name="T59" fmla="*/ 111 h 616"/>
                  <a:gd name="T60" fmla="*/ 154 w 492"/>
                  <a:gd name="T61" fmla="*/ 145 h 616"/>
                  <a:gd name="T62" fmla="*/ 184 w 492"/>
                  <a:gd name="T63" fmla="*/ 191 h 616"/>
                  <a:gd name="T64" fmla="*/ 220 w 492"/>
                  <a:gd name="T65" fmla="*/ 244 h 616"/>
                  <a:gd name="T66" fmla="*/ 256 w 492"/>
                  <a:gd name="T67" fmla="*/ 299 h 616"/>
                  <a:gd name="T68" fmla="*/ 290 w 492"/>
                  <a:gd name="T69" fmla="*/ 349 h 616"/>
                  <a:gd name="T70" fmla="*/ 314 w 492"/>
                  <a:gd name="T71" fmla="*/ 387 h 616"/>
                  <a:gd name="T72" fmla="*/ 327 w 492"/>
                  <a:gd name="T73" fmla="*/ 407 h 616"/>
                  <a:gd name="T74" fmla="*/ 337 w 492"/>
                  <a:gd name="T75" fmla="*/ 421 h 616"/>
                  <a:gd name="T76" fmla="*/ 353 w 492"/>
                  <a:gd name="T77" fmla="*/ 445 h 616"/>
                  <a:gd name="T78" fmla="*/ 372 w 492"/>
                  <a:gd name="T79" fmla="*/ 473 h 616"/>
                  <a:gd name="T80" fmla="*/ 393 w 492"/>
                  <a:gd name="T81" fmla="*/ 504 h 616"/>
                  <a:gd name="T82" fmla="*/ 414 w 492"/>
                  <a:gd name="T83" fmla="*/ 533 h 616"/>
                  <a:gd name="T84" fmla="*/ 431 w 492"/>
                  <a:gd name="T85" fmla="*/ 557 h 616"/>
                  <a:gd name="T86" fmla="*/ 442 w 492"/>
                  <a:gd name="T87" fmla="*/ 574 h 616"/>
                  <a:gd name="T88" fmla="*/ 447 w 492"/>
                  <a:gd name="T89" fmla="*/ 582 h 616"/>
                  <a:gd name="T90" fmla="*/ 492 w 492"/>
                  <a:gd name="T91" fmla="*/ 616 h 61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492"/>
                  <a:gd name="T139" fmla="*/ 0 h 616"/>
                  <a:gd name="T140" fmla="*/ 492 w 492"/>
                  <a:gd name="T141" fmla="*/ 616 h 61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492" h="616">
                    <a:moveTo>
                      <a:pt x="492" y="616"/>
                    </a:moveTo>
                    <a:lnTo>
                      <a:pt x="489" y="610"/>
                    </a:lnTo>
                    <a:lnTo>
                      <a:pt x="480" y="597"/>
                    </a:lnTo>
                    <a:lnTo>
                      <a:pt x="466" y="574"/>
                    </a:lnTo>
                    <a:lnTo>
                      <a:pt x="448" y="545"/>
                    </a:lnTo>
                    <a:lnTo>
                      <a:pt x="427" y="511"/>
                    </a:lnTo>
                    <a:lnTo>
                      <a:pt x="402" y="472"/>
                    </a:lnTo>
                    <a:lnTo>
                      <a:pt x="376" y="430"/>
                    </a:lnTo>
                    <a:lnTo>
                      <a:pt x="350" y="387"/>
                    </a:lnTo>
                    <a:lnTo>
                      <a:pt x="323" y="344"/>
                    </a:lnTo>
                    <a:lnTo>
                      <a:pt x="297" y="302"/>
                    </a:lnTo>
                    <a:lnTo>
                      <a:pt x="271" y="261"/>
                    </a:lnTo>
                    <a:lnTo>
                      <a:pt x="248" y="225"/>
                    </a:lnTo>
                    <a:lnTo>
                      <a:pt x="228" y="194"/>
                    </a:lnTo>
                    <a:lnTo>
                      <a:pt x="212" y="168"/>
                    </a:lnTo>
                    <a:lnTo>
                      <a:pt x="200" y="150"/>
                    </a:lnTo>
                    <a:lnTo>
                      <a:pt x="193" y="140"/>
                    </a:lnTo>
                    <a:lnTo>
                      <a:pt x="183" y="127"/>
                    </a:lnTo>
                    <a:lnTo>
                      <a:pt x="168" y="107"/>
                    </a:lnTo>
                    <a:lnTo>
                      <a:pt x="152" y="84"/>
                    </a:lnTo>
                    <a:lnTo>
                      <a:pt x="134" y="61"/>
                    </a:lnTo>
                    <a:lnTo>
                      <a:pt x="116" y="38"/>
                    </a:lnTo>
                    <a:lnTo>
                      <a:pt x="102" y="19"/>
                    </a:lnTo>
                    <a:lnTo>
                      <a:pt x="93" y="5"/>
                    </a:lnTo>
                    <a:lnTo>
                      <a:pt x="89" y="0"/>
                    </a:lnTo>
                    <a:lnTo>
                      <a:pt x="0" y="36"/>
                    </a:lnTo>
                    <a:lnTo>
                      <a:pt x="10" y="55"/>
                    </a:lnTo>
                    <a:lnTo>
                      <a:pt x="75" y="36"/>
                    </a:lnTo>
                    <a:lnTo>
                      <a:pt x="124" y="100"/>
                    </a:lnTo>
                    <a:lnTo>
                      <a:pt x="132" y="111"/>
                    </a:lnTo>
                    <a:lnTo>
                      <a:pt x="154" y="145"/>
                    </a:lnTo>
                    <a:lnTo>
                      <a:pt x="184" y="191"/>
                    </a:lnTo>
                    <a:lnTo>
                      <a:pt x="220" y="244"/>
                    </a:lnTo>
                    <a:lnTo>
                      <a:pt x="256" y="299"/>
                    </a:lnTo>
                    <a:lnTo>
                      <a:pt x="290" y="349"/>
                    </a:lnTo>
                    <a:lnTo>
                      <a:pt x="314" y="387"/>
                    </a:lnTo>
                    <a:lnTo>
                      <a:pt x="327" y="407"/>
                    </a:lnTo>
                    <a:lnTo>
                      <a:pt x="337" y="421"/>
                    </a:lnTo>
                    <a:lnTo>
                      <a:pt x="353" y="445"/>
                    </a:lnTo>
                    <a:lnTo>
                      <a:pt x="372" y="473"/>
                    </a:lnTo>
                    <a:lnTo>
                      <a:pt x="393" y="504"/>
                    </a:lnTo>
                    <a:lnTo>
                      <a:pt x="414" y="533"/>
                    </a:lnTo>
                    <a:lnTo>
                      <a:pt x="431" y="557"/>
                    </a:lnTo>
                    <a:lnTo>
                      <a:pt x="442" y="574"/>
                    </a:lnTo>
                    <a:lnTo>
                      <a:pt x="447" y="582"/>
                    </a:lnTo>
                    <a:lnTo>
                      <a:pt x="492" y="61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7" name="Freeform 18"/>
              <p:cNvSpPr>
                <a:spLocks/>
              </p:cNvSpPr>
              <p:nvPr/>
            </p:nvSpPr>
            <p:spPr bwMode="auto">
              <a:xfrm>
                <a:off x="248" y="412"/>
                <a:ext cx="1332" cy="778"/>
              </a:xfrm>
              <a:custGeom>
                <a:avLst/>
                <a:gdLst>
                  <a:gd name="T0" fmla="*/ 1268 w 1332"/>
                  <a:gd name="T1" fmla="*/ 0 h 778"/>
                  <a:gd name="T2" fmla="*/ 1264 w 1332"/>
                  <a:gd name="T3" fmla="*/ 3 h 778"/>
                  <a:gd name="T4" fmla="*/ 1252 w 1332"/>
                  <a:gd name="T5" fmla="*/ 9 h 778"/>
                  <a:gd name="T6" fmla="*/ 1234 w 1332"/>
                  <a:gd name="T7" fmla="*/ 19 h 778"/>
                  <a:gd name="T8" fmla="*/ 1209 w 1332"/>
                  <a:gd name="T9" fmla="*/ 34 h 778"/>
                  <a:gd name="T10" fmla="*/ 1180 w 1332"/>
                  <a:gd name="T11" fmla="*/ 49 h 778"/>
                  <a:gd name="T12" fmla="*/ 1149 w 1332"/>
                  <a:gd name="T13" fmla="*/ 67 h 778"/>
                  <a:gd name="T14" fmla="*/ 1113 w 1332"/>
                  <a:gd name="T15" fmla="*/ 87 h 778"/>
                  <a:gd name="T16" fmla="*/ 1076 w 1332"/>
                  <a:gd name="T17" fmla="*/ 107 h 778"/>
                  <a:gd name="T18" fmla="*/ 1039 w 1332"/>
                  <a:gd name="T19" fmla="*/ 127 h 778"/>
                  <a:gd name="T20" fmla="*/ 1001 w 1332"/>
                  <a:gd name="T21" fmla="*/ 147 h 778"/>
                  <a:gd name="T22" fmla="*/ 965 w 1332"/>
                  <a:gd name="T23" fmla="*/ 166 h 778"/>
                  <a:gd name="T24" fmla="*/ 932 w 1332"/>
                  <a:gd name="T25" fmla="*/ 184 h 778"/>
                  <a:gd name="T26" fmla="*/ 902 w 1332"/>
                  <a:gd name="T27" fmla="*/ 199 h 778"/>
                  <a:gd name="T28" fmla="*/ 877 w 1332"/>
                  <a:gd name="T29" fmla="*/ 212 h 778"/>
                  <a:gd name="T30" fmla="*/ 857 w 1332"/>
                  <a:gd name="T31" fmla="*/ 222 h 778"/>
                  <a:gd name="T32" fmla="*/ 843 w 1332"/>
                  <a:gd name="T33" fmla="*/ 228 h 778"/>
                  <a:gd name="T34" fmla="*/ 824 w 1332"/>
                  <a:gd name="T35" fmla="*/ 235 h 778"/>
                  <a:gd name="T36" fmla="*/ 805 w 1332"/>
                  <a:gd name="T37" fmla="*/ 241 h 778"/>
                  <a:gd name="T38" fmla="*/ 786 w 1332"/>
                  <a:gd name="T39" fmla="*/ 248 h 778"/>
                  <a:gd name="T40" fmla="*/ 766 w 1332"/>
                  <a:gd name="T41" fmla="*/ 257 h 778"/>
                  <a:gd name="T42" fmla="*/ 742 w 1332"/>
                  <a:gd name="T43" fmla="*/ 269 h 778"/>
                  <a:gd name="T44" fmla="*/ 711 w 1332"/>
                  <a:gd name="T45" fmla="*/ 283 h 778"/>
                  <a:gd name="T46" fmla="*/ 675 w 1332"/>
                  <a:gd name="T47" fmla="*/ 300 h 778"/>
                  <a:gd name="T48" fmla="*/ 629 w 1332"/>
                  <a:gd name="T49" fmla="*/ 322 h 778"/>
                  <a:gd name="T50" fmla="*/ 602 w 1332"/>
                  <a:gd name="T51" fmla="*/ 335 h 778"/>
                  <a:gd name="T52" fmla="*/ 571 w 1332"/>
                  <a:gd name="T53" fmla="*/ 349 h 778"/>
                  <a:gd name="T54" fmla="*/ 540 w 1332"/>
                  <a:gd name="T55" fmla="*/ 364 h 778"/>
                  <a:gd name="T56" fmla="*/ 505 w 1332"/>
                  <a:gd name="T57" fmla="*/ 380 h 778"/>
                  <a:gd name="T58" fmla="*/ 469 w 1332"/>
                  <a:gd name="T59" fmla="*/ 395 h 778"/>
                  <a:gd name="T60" fmla="*/ 434 w 1332"/>
                  <a:gd name="T61" fmla="*/ 411 h 778"/>
                  <a:gd name="T62" fmla="*/ 398 w 1332"/>
                  <a:gd name="T63" fmla="*/ 427 h 778"/>
                  <a:gd name="T64" fmla="*/ 364 w 1332"/>
                  <a:gd name="T65" fmla="*/ 443 h 778"/>
                  <a:gd name="T66" fmla="*/ 331 w 1332"/>
                  <a:gd name="T67" fmla="*/ 457 h 778"/>
                  <a:gd name="T68" fmla="*/ 299 w 1332"/>
                  <a:gd name="T69" fmla="*/ 470 h 778"/>
                  <a:gd name="T70" fmla="*/ 271 w 1332"/>
                  <a:gd name="T71" fmla="*/ 483 h 778"/>
                  <a:gd name="T72" fmla="*/ 247 w 1332"/>
                  <a:gd name="T73" fmla="*/ 494 h 778"/>
                  <a:gd name="T74" fmla="*/ 227 w 1332"/>
                  <a:gd name="T75" fmla="*/ 502 h 778"/>
                  <a:gd name="T76" fmla="*/ 211 w 1332"/>
                  <a:gd name="T77" fmla="*/ 509 h 778"/>
                  <a:gd name="T78" fmla="*/ 201 w 1332"/>
                  <a:gd name="T79" fmla="*/ 514 h 778"/>
                  <a:gd name="T80" fmla="*/ 198 w 1332"/>
                  <a:gd name="T81" fmla="*/ 515 h 778"/>
                  <a:gd name="T82" fmla="*/ 69 w 1332"/>
                  <a:gd name="T83" fmla="*/ 564 h 778"/>
                  <a:gd name="T84" fmla="*/ 19 w 1332"/>
                  <a:gd name="T85" fmla="*/ 629 h 778"/>
                  <a:gd name="T86" fmla="*/ 0 w 1332"/>
                  <a:gd name="T87" fmla="*/ 708 h 778"/>
                  <a:gd name="T88" fmla="*/ 25 w 1332"/>
                  <a:gd name="T89" fmla="*/ 739 h 778"/>
                  <a:gd name="T90" fmla="*/ 45 w 1332"/>
                  <a:gd name="T91" fmla="*/ 778 h 778"/>
                  <a:gd name="T92" fmla="*/ 84 w 1332"/>
                  <a:gd name="T93" fmla="*/ 708 h 778"/>
                  <a:gd name="T94" fmla="*/ 159 w 1332"/>
                  <a:gd name="T95" fmla="*/ 619 h 778"/>
                  <a:gd name="T96" fmla="*/ 277 w 1332"/>
                  <a:gd name="T97" fmla="*/ 574 h 778"/>
                  <a:gd name="T98" fmla="*/ 501 w 1332"/>
                  <a:gd name="T99" fmla="*/ 495 h 778"/>
                  <a:gd name="T100" fmla="*/ 808 w 1332"/>
                  <a:gd name="T101" fmla="*/ 346 h 778"/>
                  <a:gd name="T102" fmla="*/ 1056 w 1332"/>
                  <a:gd name="T103" fmla="*/ 222 h 778"/>
                  <a:gd name="T104" fmla="*/ 1278 w 1332"/>
                  <a:gd name="T105" fmla="*/ 94 h 778"/>
                  <a:gd name="T106" fmla="*/ 1332 w 1332"/>
                  <a:gd name="T107" fmla="*/ 64 h 778"/>
                  <a:gd name="T108" fmla="*/ 1268 w 1332"/>
                  <a:gd name="T109" fmla="*/ 0 h 778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332"/>
                  <a:gd name="T166" fmla="*/ 0 h 778"/>
                  <a:gd name="T167" fmla="*/ 1332 w 1332"/>
                  <a:gd name="T168" fmla="*/ 778 h 778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332" h="778">
                    <a:moveTo>
                      <a:pt x="1268" y="0"/>
                    </a:moveTo>
                    <a:lnTo>
                      <a:pt x="1264" y="3"/>
                    </a:lnTo>
                    <a:lnTo>
                      <a:pt x="1252" y="9"/>
                    </a:lnTo>
                    <a:lnTo>
                      <a:pt x="1234" y="19"/>
                    </a:lnTo>
                    <a:lnTo>
                      <a:pt x="1209" y="34"/>
                    </a:lnTo>
                    <a:lnTo>
                      <a:pt x="1180" y="49"/>
                    </a:lnTo>
                    <a:lnTo>
                      <a:pt x="1149" y="67"/>
                    </a:lnTo>
                    <a:lnTo>
                      <a:pt x="1113" y="87"/>
                    </a:lnTo>
                    <a:lnTo>
                      <a:pt x="1076" y="107"/>
                    </a:lnTo>
                    <a:lnTo>
                      <a:pt x="1039" y="127"/>
                    </a:lnTo>
                    <a:lnTo>
                      <a:pt x="1001" y="147"/>
                    </a:lnTo>
                    <a:lnTo>
                      <a:pt x="965" y="166"/>
                    </a:lnTo>
                    <a:lnTo>
                      <a:pt x="932" y="184"/>
                    </a:lnTo>
                    <a:lnTo>
                      <a:pt x="902" y="199"/>
                    </a:lnTo>
                    <a:lnTo>
                      <a:pt x="877" y="212"/>
                    </a:lnTo>
                    <a:lnTo>
                      <a:pt x="857" y="222"/>
                    </a:lnTo>
                    <a:lnTo>
                      <a:pt x="843" y="228"/>
                    </a:lnTo>
                    <a:lnTo>
                      <a:pt x="824" y="235"/>
                    </a:lnTo>
                    <a:lnTo>
                      <a:pt x="805" y="241"/>
                    </a:lnTo>
                    <a:lnTo>
                      <a:pt x="786" y="248"/>
                    </a:lnTo>
                    <a:lnTo>
                      <a:pt x="766" y="257"/>
                    </a:lnTo>
                    <a:lnTo>
                      <a:pt x="742" y="269"/>
                    </a:lnTo>
                    <a:lnTo>
                      <a:pt x="711" y="283"/>
                    </a:lnTo>
                    <a:lnTo>
                      <a:pt x="675" y="300"/>
                    </a:lnTo>
                    <a:lnTo>
                      <a:pt x="629" y="322"/>
                    </a:lnTo>
                    <a:lnTo>
                      <a:pt x="602" y="335"/>
                    </a:lnTo>
                    <a:lnTo>
                      <a:pt x="571" y="349"/>
                    </a:lnTo>
                    <a:lnTo>
                      <a:pt x="540" y="364"/>
                    </a:lnTo>
                    <a:lnTo>
                      <a:pt x="505" y="380"/>
                    </a:lnTo>
                    <a:lnTo>
                      <a:pt x="469" y="395"/>
                    </a:lnTo>
                    <a:lnTo>
                      <a:pt x="434" y="411"/>
                    </a:lnTo>
                    <a:lnTo>
                      <a:pt x="398" y="427"/>
                    </a:lnTo>
                    <a:lnTo>
                      <a:pt x="364" y="443"/>
                    </a:lnTo>
                    <a:lnTo>
                      <a:pt x="331" y="457"/>
                    </a:lnTo>
                    <a:lnTo>
                      <a:pt x="299" y="470"/>
                    </a:lnTo>
                    <a:lnTo>
                      <a:pt x="271" y="483"/>
                    </a:lnTo>
                    <a:lnTo>
                      <a:pt x="247" y="494"/>
                    </a:lnTo>
                    <a:lnTo>
                      <a:pt x="227" y="502"/>
                    </a:lnTo>
                    <a:lnTo>
                      <a:pt x="211" y="509"/>
                    </a:lnTo>
                    <a:lnTo>
                      <a:pt x="201" y="514"/>
                    </a:lnTo>
                    <a:lnTo>
                      <a:pt x="198" y="515"/>
                    </a:lnTo>
                    <a:lnTo>
                      <a:pt x="69" y="564"/>
                    </a:lnTo>
                    <a:lnTo>
                      <a:pt x="19" y="629"/>
                    </a:lnTo>
                    <a:lnTo>
                      <a:pt x="0" y="708"/>
                    </a:lnTo>
                    <a:lnTo>
                      <a:pt x="25" y="739"/>
                    </a:lnTo>
                    <a:lnTo>
                      <a:pt x="45" y="778"/>
                    </a:lnTo>
                    <a:lnTo>
                      <a:pt x="84" y="708"/>
                    </a:lnTo>
                    <a:lnTo>
                      <a:pt x="159" y="619"/>
                    </a:lnTo>
                    <a:lnTo>
                      <a:pt x="277" y="574"/>
                    </a:lnTo>
                    <a:lnTo>
                      <a:pt x="501" y="495"/>
                    </a:lnTo>
                    <a:lnTo>
                      <a:pt x="808" y="346"/>
                    </a:lnTo>
                    <a:lnTo>
                      <a:pt x="1056" y="222"/>
                    </a:lnTo>
                    <a:lnTo>
                      <a:pt x="1278" y="94"/>
                    </a:lnTo>
                    <a:lnTo>
                      <a:pt x="1332" y="64"/>
                    </a:lnTo>
                    <a:lnTo>
                      <a:pt x="12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8" name="Freeform 19"/>
              <p:cNvSpPr>
                <a:spLocks/>
              </p:cNvSpPr>
              <p:nvPr/>
            </p:nvSpPr>
            <p:spPr bwMode="auto">
              <a:xfrm>
                <a:off x="1394" y="561"/>
                <a:ext cx="226" cy="114"/>
              </a:xfrm>
              <a:custGeom>
                <a:avLst/>
                <a:gdLst>
                  <a:gd name="T0" fmla="*/ 212 w 226"/>
                  <a:gd name="T1" fmla="*/ 0 h 114"/>
                  <a:gd name="T2" fmla="*/ 210 w 226"/>
                  <a:gd name="T3" fmla="*/ 0 h 114"/>
                  <a:gd name="T4" fmla="*/ 206 w 226"/>
                  <a:gd name="T5" fmla="*/ 1 h 114"/>
                  <a:gd name="T6" fmla="*/ 200 w 226"/>
                  <a:gd name="T7" fmla="*/ 4 h 114"/>
                  <a:gd name="T8" fmla="*/ 193 w 226"/>
                  <a:gd name="T9" fmla="*/ 7 h 114"/>
                  <a:gd name="T10" fmla="*/ 184 w 226"/>
                  <a:gd name="T11" fmla="*/ 11 h 114"/>
                  <a:gd name="T12" fmla="*/ 173 w 226"/>
                  <a:gd name="T13" fmla="*/ 16 h 114"/>
                  <a:gd name="T14" fmla="*/ 163 w 226"/>
                  <a:gd name="T15" fmla="*/ 22 h 114"/>
                  <a:gd name="T16" fmla="*/ 151 w 226"/>
                  <a:gd name="T17" fmla="*/ 29 h 114"/>
                  <a:gd name="T18" fmla="*/ 143 w 226"/>
                  <a:gd name="T19" fmla="*/ 35 h 114"/>
                  <a:gd name="T20" fmla="*/ 138 w 226"/>
                  <a:gd name="T21" fmla="*/ 37 h 114"/>
                  <a:gd name="T22" fmla="*/ 135 w 226"/>
                  <a:gd name="T23" fmla="*/ 39 h 114"/>
                  <a:gd name="T24" fmla="*/ 134 w 226"/>
                  <a:gd name="T25" fmla="*/ 40 h 114"/>
                  <a:gd name="T26" fmla="*/ 131 w 226"/>
                  <a:gd name="T27" fmla="*/ 42 h 114"/>
                  <a:gd name="T28" fmla="*/ 127 w 226"/>
                  <a:gd name="T29" fmla="*/ 45 h 114"/>
                  <a:gd name="T30" fmla="*/ 117 w 226"/>
                  <a:gd name="T31" fmla="*/ 50 h 114"/>
                  <a:gd name="T32" fmla="*/ 102 w 226"/>
                  <a:gd name="T33" fmla="*/ 59 h 114"/>
                  <a:gd name="T34" fmla="*/ 83 w 226"/>
                  <a:gd name="T35" fmla="*/ 71 h 114"/>
                  <a:gd name="T36" fmla="*/ 66 w 226"/>
                  <a:gd name="T37" fmla="*/ 81 h 114"/>
                  <a:gd name="T38" fmla="*/ 49 w 226"/>
                  <a:gd name="T39" fmla="*/ 89 h 114"/>
                  <a:gd name="T40" fmla="*/ 33 w 226"/>
                  <a:gd name="T41" fmla="*/ 98 h 114"/>
                  <a:gd name="T42" fmla="*/ 20 w 226"/>
                  <a:gd name="T43" fmla="*/ 105 h 114"/>
                  <a:gd name="T44" fmla="*/ 8 w 226"/>
                  <a:gd name="T45" fmla="*/ 110 h 114"/>
                  <a:gd name="T46" fmla="*/ 3 w 226"/>
                  <a:gd name="T47" fmla="*/ 112 h 114"/>
                  <a:gd name="T48" fmla="*/ 0 w 226"/>
                  <a:gd name="T49" fmla="*/ 114 h 114"/>
                  <a:gd name="T50" fmla="*/ 53 w 226"/>
                  <a:gd name="T51" fmla="*/ 114 h 114"/>
                  <a:gd name="T52" fmla="*/ 53 w 226"/>
                  <a:gd name="T53" fmla="*/ 114 h 114"/>
                  <a:gd name="T54" fmla="*/ 52 w 226"/>
                  <a:gd name="T55" fmla="*/ 112 h 114"/>
                  <a:gd name="T56" fmla="*/ 50 w 226"/>
                  <a:gd name="T57" fmla="*/ 110 h 114"/>
                  <a:gd name="T58" fmla="*/ 53 w 226"/>
                  <a:gd name="T59" fmla="*/ 107 h 114"/>
                  <a:gd name="T60" fmla="*/ 59 w 226"/>
                  <a:gd name="T61" fmla="*/ 101 h 114"/>
                  <a:gd name="T62" fmla="*/ 69 w 226"/>
                  <a:gd name="T63" fmla="*/ 94 h 114"/>
                  <a:gd name="T64" fmla="*/ 86 w 226"/>
                  <a:gd name="T65" fmla="*/ 85 h 114"/>
                  <a:gd name="T66" fmla="*/ 112 w 226"/>
                  <a:gd name="T67" fmla="*/ 73 h 114"/>
                  <a:gd name="T68" fmla="*/ 140 w 226"/>
                  <a:gd name="T69" fmla="*/ 60 h 114"/>
                  <a:gd name="T70" fmla="*/ 164 w 226"/>
                  <a:gd name="T71" fmla="*/ 48 h 114"/>
                  <a:gd name="T72" fmla="*/ 183 w 226"/>
                  <a:gd name="T73" fmla="*/ 36 h 114"/>
                  <a:gd name="T74" fmla="*/ 199 w 226"/>
                  <a:gd name="T75" fmla="*/ 26 h 114"/>
                  <a:gd name="T76" fmla="*/ 212 w 226"/>
                  <a:gd name="T77" fmla="*/ 17 h 114"/>
                  <a:gd name="T78" fmla="*/ 219 w 226"/>
                  <a:gd name="T79" fmla="*/ 10 h 114"/>
                  <a:gd name="T80" fmla="*/ 225 w 226"/>
                  <a:gd name="T81" fmla="*/ 6 h 114"/>
                  <a:gd name="T82" fmla="*/ 226 w 226"/>
                  <a:gd name="T83" fmla="*/ 4 h 114"/>
                  <a:gd name="T84" fmla="*/ 212 w 226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4"/>
                  <a:gd name="T131" fmla="*/ 226 w 226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4">
                    <a:moveTo>
                      <a:pt x="212" y="0"/>
                    </a:moveTo>
                    <a:lnTo>
                      <a:pt x="210" y="0"/>
                    </a:lnTo>
                    <a:lnTo>
                      <a:pt x="206" y="1"/>
                    </a:lnTo>
                    <a:lnTo>
                      <a:pt x="200" y="4"/>
                    </a:lnTo>
                    <a:lnTo>
                      <a:pt x="193" y="7"/>
                    </a:lnTo>
                    <a:lnTo>
                      <a:pt x="184" y="11"/>
                    </a:lnTo>
                    <a:lnTo>
                      <a:pt x="173" y="16"/>
                    </a:lnTo>
                    <a:lnTo>
                      <a:pt x="163" y="22"/>
                    </a:lnTo>
                    <a:lnTo>
                      <a:pt x="151" y="29"/>
                    </a:lnTo>
                    <a:lnTo>
                      <a:pt x="143" y="35"/>
                    </a:lnTo>
                    <a:lnTo>
                      <a:pt x="138" y="37"/>
                    </a:lnTo>
                    <a:lnTo>
                      <a:pt x="135" y="39"/>
                    </a:lnTo>
                    <a:lnTo>
                      <a:pt x="134" y="40"/>
                    </a:lnTo>
                    <a:lnTo>
                      <a:pt x="131" y="42"/>
                    </a:lnTo>
                    <a:lnTo>
                      <a:pt x="127" y="45"/>
                    </a:lnTo>
                    <a:lnTo>
                      <a:pt x="117" y="50"/>
                    </a:lnTo>
                    <a:lnTo>
                      <a:pt x="102" y="59"/>
                    </a:lnTo>
                    <a:lnTo>
                      <a:pt x="83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2"/>
                    </a:lnTo>
                    <a:lnTo>
                      <a:pt x="50" y="110"/>
                    </a:lnTo>
                    <a:lnTo>
                      <a:pt x="53" y="107"/>
                    </a:lnTo>
                    <a:lnTo>
                      <a:pt x="59" y="101"/>
                    </a:lnTo>
                    <a:lnTo>
                      <a:pt x="69" y="94"/>
                    </a:lnTo>
                    <a:lnTo>
                      <a:pt x="86" y="85"/>
                    </a:lnTo>
                    <a:lnTo>
                      <a:pt x="112" y="73"/>
                    </a:lnTo>
                    <a:lnTo>
                      <a:pt x="140" y="60"/>
                    </a:lnTo>
                    <a:lnTo>
                      <a:pt x="164" y="48"/>
                    </a:lnTo>
                    <a:lnTo>
                      <a:pt x="183" y="36"/>
                    </a:lnTo>
                    <a:lnTo>
                      <a:pt x="199" y="26"/>
                    </a:lnTo>
                    <a:lnTo>
                      <a:pt x="212" y="17"/>
                    </a:lnTo>
                    <a:lnTo>
                      <a:pt x="219" y="10"/>
                    </a:lnTo>
                    <a:lnTo>
                      <a:pt x="225" y="6"/>
                    </a:lnTo>
                    <a:lnTo>
                      <a:pt x="226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9" name="Freeform 20"/>
              <p:cNvSpPr>
                <a:spLocks/>
              </p:cNvSpPr>
              <p:nvPr/>
            </p:nvSpPr>
            <p:spPr bwMode="auto">
              <a:xfrm>
                <a:off x="1418" y="593"/>
                <a:ext cx="227" cy="114"/>
              </a:xfrm>
              <a:custGeom>
                <a:avLst/>
                <a:gdLst>
                  <a:gd name="T0" fmla="*/ 212 w 227"/>
                  <a:gd name="T1" fmla="*/ 0 h 114"/>
                  <a:gd name="T2" fmla="*/ 211 w 227"/>
                  <a:gd name="T3" fmla="*/ 0 h 114"/>
                  <a:gd name="T4" fmla="*/ 207 w 227"/>
                  <a:gd name="T5" fmla="*/ 1 h 114"/>
                  <a:gd name="T6" fmla="*/ 201 w 227"/>
                  <a:gd name="T7" fmla="*/ 4 h 114"/>
                  <a:gd name="T8" fmla="*/ 194 w 227"/>
                  <a:gd name="T9" fmla="*/ 7 h 114"/>
                  <a:gd name="T10" fmla="*/ 185 w 227"/>
                  <a:gd name="T11" fmla="*/ 11 h 114"/>
                  <a:gd name="T12" fmla="*/ 175 w 227"/>
                  <a:gd name="T13" fmla="*/ 16 h 114"/>
                  <a:gd name="T14" fmla="*/ 165 w 227"/>
                  <a:gd name="T15" fmla="*/ 21 h 114"/>
                  <a:gd name="T16" fmla="*/ 153 w 227"/>
                  <a:gd name="T17" fmla="*/ 28 h 114"/>
                  <a:gd name="T18" fmla="*/ 145 w 227"/>
                  <a:gd name="T19" fmla="*/ 34 h 114"/>
                  <a:gd name="T20" fmla="*/ 140 w 227"/>
                  <a:gd name="T21" fmla="*/ 37 h 114"/>
                  <a:gd name="T22" fmla="*/ 137 w 227"/>
                  <a:gd name="T23" fmla="*/ 39 h 114"/>
                  <a:gd name="T24" fmla="*/ 136 w 227"/>
                  <a:gd name="T25" fmla="*/ 40 h 114"/>
                  <a:gd name="T26" fmla="*/ 133 w 227"/>
                  <a:gd name="T27" fmla="*/ 41 h 114"/>
                  <a:gd name="T28" fmla="*/ 127 w 227"/>
                  <a:gd name="T29" fmla="*/ 44 h 114"/>
                  <a:gd name="T30" fmla="*/ 119 w 227"/>
                  <a:gd name="T31" fmla="*/ 50 h 114"/>
                  <a:gd name="T32" fmla="*/ 103 w 227"/>
                  <a:gd name="T33" fmla="*/ 59 h 114"/>
                  <a:gd name="T34" fmla="*/ 84 w 227"/>
                  <a:gd name="T35" fmla="*/ 70 h 114"/>
                  <a:gd name="T36" fmla="*/ 67 w 227"/>
                  <a:gd name="T37" fmla="*/ 80 h 114"/>
                  <a:gd name="T38" fmla="*/ 49 w 227"/>
                  <a:gd name="T39" fmla="*/ 89 h 114"/>
                  <a:gd name="T40" fmla="*/ 33 w 227"/>
                  <a:gd name="T41" fmla="*/ 98 h 114"/>
                  <a:gd name="T42" fmla="*/ 20 w 227"/>
                  <a:gd name="T43" fmla="*/ 105 h 114"/>
                  <a:gd name="T44" fmla="*/ 9 w 227"/>
                  <a:gd name="T45" fmla="*/ 109 h 114"/>
                  <a:gd name="T46" fmla="*/ 3 w 227"/>
                  <a:gd name="T47" fmla="*/ 112 h 114"/>
                  <a:gd name="T48" fmla="*/ 0 w 227"/>
                  <a:gd name="T49" fmla="*/ 114 h 114"/>
                  <a:gd name="T50" fmla="*/ 54 w 227"/>
                  <a:gd name="T51" fmla="*/ 114 h 114"/>
                  <a:gd name="T52" fmla="*/ 54 w 227"/>
                  <a:gd name="T53" fmla="*/ 114 h 114"/>
                  <a:gd name="T54" fmla="*/ 52 w 227"/>
                  <a:gd name="T55" fmla="*/ 112 h 114"/>
                  <a:gd name="T56" fmla="*/ 51 w 227"/>
                  <a:gd name="T57" fmla="*/ 109 h 114"/>
                  <a:gd name="T58" fmla="*/ 54 w 227"/>
                  <a:gd name="T59" fmla="*/ 106 h 114"/>
                  <a:gd name="T60" fmla="*/ 59 w 227"/>
                  <a:gd name="T61" fmla="*/ 101 h 114"/>
                  <a:gd name="T62" fmla="*/ 70 w 227"/>
                  <a:gd name="T63" fmla="*/ 93 h 114"/>
                  <a:gd name="T64" fmla="*/ 87 w 227"/>
                  <a:gd name="T65" fmla="*/ 85 h 114"/>
                  <a:gd name="T66" fmla="*/ 113 w 227"/>
                  <a:gd name="T67" fmla="*/ 73 h 114"/>
                  <a:gd name="T68" fmla="*/ 140 w 227"/>
                  <a:gd name="T69" fmla="*/ 60 h 114"/>
                  <a:gd name="T70" fmla="*/ 165 w 227"/>
                  <a:gd name="T71" fmla="*/ 47 h 114"/>
                  <a:gd name="T72" fmla="*/ 183 w 227"/>
                  <a:gd name="T73" fmla="*/ 36 h 114"/>
                  <a:gd name="T74" fmla="*/ 199 w 227"/>
                  <a:gd name="T75" fmla="*/ 26 h 114"/>
                  <a:gd name="T76" fmla="*/ 212 w 227"/>
                  <a:gd name="T77" fmla="*/ 17 h 114"/>
                  <a:gd name="T78" fmla="*/ 220 w 227"/>
                  <a:gd name="T79" fmla="*/ 10 h 114"/>
                  <a:gd name="T80" fmla="*/ 225 w 227"/>
                  <a:gd name="T81" fmla="*/ 5 h 114"/>
                  <a:gd name="T82" fmla="*/ 227 w 227"/>
                  <a:gd name="T83" fmla="*/ 4 h 114"/>
                  <a:gd name="T84" fmla="*/ 212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7" y="1"/>
                    </a:lnTo>
                    <a:lnTo>
                      <a:pt x="201" y="4"/>
                    </a:lnTo>
                    <a:lnTo>
                      <a:pt x="194" y="7"/>
                    </a:lnTo>
                    <a:lnTo>
                      <a:pt x="185" y="11"/>
                    </a:lnTo>
                    <a:lnTo>
                      <a:pt x="175" y="16"/>
                    </a:lnTo>
                    <a:lnTo>
                      <a:pt x="165" y="21"/>
                    </a:lnTo>
                    <a:lnTo>
                      <a:pt x="153" y="28"/>
                    </a:lnTo>
                    <a:lnTo>
                      <a:pt x="145" y="34"/>
                    </a:lnTo>
                    <a:lnTo>
                      <a:pt x="140" y="37"/>
                    </a:lnTo>
                    <a:lnTo>
                      <a:pt x="137" y="39"/>
                    </a:lnTo>
                    <a:lnTo>
                      <a:pt x="136" y="40"/>
                    </a:lnTo>
                    <a:lnTo>
                      <a:pt x="133" y="41"/>
                    </a:lnTo>
                    <a:lnTo>
                      <a:pt x="127" y="44"/>
                    </a:lnTo>
                    <a:lnTo>
                      <a:pt x="119" y="50"/>
                    </a:lnTo>
                    <a:lnTo>
                      <a:pt x="103" y="59"/>
                    </a:lnTo>
                    <a:lnTo>
                      <a:pt x="84" y="70"/>
                    </a:lnTo>
                    <a:lnTo>
                      <a:pt x="67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2" y="112"/>
                    </a:lnTo>
                    <a:lnTo>
                      <a:pt x="51" y="109"/>
                    </a:lnTo>
                    <a:lnTo>
                      <a:pt x="54" y="106"/>
                    </a:lnTo>
                    <a:lnTo>
                      <a:pt x="59" y="101"/>
                    </a:lnTo>
                    <a:lnTo>
                      <a:pt x="70" y="93"/>
                    </a:lnTo>
                    <a:lnTo>
                      <a:pt x="87" y="85"/>
                    </a:lnTo>
                    <a:lnTo>
                      <a:pt x="113" y="73"/>
                    </a:lnTo>
                    <a:lnTo>
                      <a:pt x="140" y="60"/>
                    </a:lnTo>
                    <a:lnTo>
                      <a:pt x="165" y="47"/>
                    </a:lnTo>
                    <a:lnTo>
                      <a:pt x="183" y="36"/>
                    </a:lnTo>
                    <a:lnTo>
                      <a:pt x="199" y="26"/>
                    </a:lnTo>
                    <a:lnTo>
                      <a:pt x="212" y="17"/>
                    </a:lnTo>
                    <a:lnTo>
                      <a:pt x="220" y="10"/>
                    </a:lnTo>
                    <a:lnTo>
                      <a:pt x="225" y="5"/>
                    </a:lnTo>
                    <a:lnTo>
                      <a:pt x="227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30" name="Freeform 21"/>
              <p:cNvSpPr>
                <a:spLocks/>
              </p:cNvSpPr>
              <p:nvPr/>
            </p:nvSpPr>
            <p:spPr bwMode="auto">
              <a:xfrm>
                <a:off x="1443" y="624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0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3 w 228"/>
                  <a:gd name="T9" fmla="*/ 8 h 114"/>
                  <a:gd name="T10" fmla="*/ 184 w 228"/>
                  <a:gd name="T11" fmla="*/ 12 h 114"/>
                  <a:gd name="T12" fmla="*/ 174 w 228"/>
                  <a:gd name="T13" fmla="*/ 18 h 114"/>
                  <a:gd name="T14" fmla="*/ 164 w 228"/>
                  <a:gd name="T15" fmla="*/ 23 h 114"/>
                  <a:gd name="T16" fmla="*/ 153 w 228"/>
                  <a:gd name="T17" fmla="*/ 31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5 w 228"/>
                  <a:gd name="T25" fmla="*/ 41 h 114"/>
                  <a:gd name="T26" fmla="*/ 133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8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1 h 114"/>
                  <a:gd name="T58" fmla="*/ 53 w 228"/>
                  <a:gd name="T59" fmla="*/ 107 h 114"/>
                  <a:gd name="T60" fmla="*/ 60 w 228"/>
                  <a:gd name="T61" fmla="*/ 103 h 114"/>
                  <a:gd name="T62" fmla="*/ 70 w 228"/>
                  <a:gd name="T63" fmla="*/ 96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8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5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0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3" y="8"/>
                    </a:lnTo>
                    <a:lnTo>
                      <a:pt x="184" y="12"/>
                    </a:lnTo>
                    <a:lnTo>
                      <a:pt x="174" y="18"/>
                    </a:lnTo>
                    <a:lnTo>
                      <a:pt x="164" y="23"/>
                    </a:lnTo>
                    <a:lnTo>
                      <a:pt x="153" y="31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5" y="41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8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2" y="111"/>
                    </a:lnTo>
                    <a:lnTo>
                      <a:pt x="53" y="107"/>
                    </a:lnTo>
                    <a:lnTo>
                      <a:pt x="60" y="103"/>
                    </a:lnTo>
                    <a:lnTo>
                      <a:pt x="70" y="96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8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31" name="Freeform 22"/>
              <p:cNvSpPr>
                <a:spLocks/>
              </p:cNvSpPr>
              <p:nvPr/>
            </p:nvSpPr>
            <p:spPr bwMode="auto">
              <a:xfrm>
                <a:off x="1467" y="656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0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32" name="Freeform 23"/>
              <p:cNvSpPr>
                <a:spLocks/>
              </p:cNvSpPr>
              <p:nvPr/>
            </p:nvSpPr>
            <p:spPr bwMode="auto">
              <a:xfrm>
                <a:off x="1492" y="688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9 w 228"/>
                  <a:gd name="T5" fmla="*/ 1 h 114"/>
                  <a:gd name="T6" fmla="*/ 203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6 w 228"/>
                  <a:gd name="T19" fmla="*/ 36 h 114"/>
                  <a:gd name="T20" fmla="*/ 141 w 228"/>
                  <a:gd name="T21" fmla="*/ 39 h 114"/>
                  <a:gd name="T22" fmla="*/ 138 w 228"/>
                  <a:gd name="T23" fmla="*/ 40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30 w 228"/>
                  <a:gd name="T29" fmla="*/ 45 h 114"/>
                  <a:gd name="T30" fmla="*/ 120 w 228"/>
                  <a:gd name="T31" fmla="*/ 50 h 114"/>
                  <a:gd name="T32" fmla="*/ 105 w 228"/>
                  <a:gd name="T33" fmla="*/ 59 h 114"/>
                  <a:gd name="T34" fmla="*/ 86 w 228"/>
                  <a:gd name="T35" fmla="*/ 70 h 114"/>
                  <a:gd name="T36" fmla="*/ 68 w 228"/>
                  <a:gd name="T37" fmla="*/ 81 h 114"/>
                  <a:gd name="T38" fmla="*/ 50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0 w 228"/>
                  <a:gd name="T75" fmla="*/ 27 h 114"/>
                  <a:gd name="T76" fmla="*/ 213 w 228"/>
                  <a:gd name="T77" fmla="*/ 19 h 114"/>
                  <a:gd name="T78" fmla="*/ 221 w 228"/>
                  <a:gd name="T79" fmla="*/ 11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3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8" y="40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30" y="45"/>
                    </a:lnTo>
                    <a:lnTo>
                      <a:pt x="120" y="50"/>
                    </a:lnTo>
                    <a:lnTo>
                      <a:pt x="105" y="59"/>
                    </a:lnTo>
                    <a:lnTo>
                      <a:pt x="86" y="70"/>
                    </a:lnTo>
                    <a:lnTo>
                      <a:pt x="68" y="81"/>
                    </a:lnTo>
                    <a:lnTo>
                      <a:pt x="50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0" y="27"/>
                    </a:lnTo>
                    <a:lnTo>
                      <a:pt x="213" y="19"/>
                    </a:lnTo>
                    <a:lnTo>
                      <a:pt x="221" y="11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33" name="Freeform 24"/>
              <p:cNvSpPr>
                <a:spLocks/>
              </p:cNvSpPr>
              <p:nvPr/>
            </p:nvSpPr>
            <p:spPr bwMode="auto">
              <a:xfrm>
                <a:off x="1518" y="720"/>
                <a:ext cx="228" cy="113"/>
              </a:xfrm>
              <a:custGeom>
                <a:avLst/>
                <a:gdLst>
                  <a:gd name="T0" fmla="*/ 213 w 228"/>
                  <a:gd name="T1" fmla="*/ 0 h 113"/>
                  <a:gd name="T2" fmla="*/ 212 w 228"/>
                  <a:gd name="T3" fmla="*/ 0 h 113"/>
                  <a:gd name="T4" fmla="*/ 208 w 228"/>
                  <a:gd name="T5" fmla="*/ 1 h 113"/>
                  <a:gd name="T6" fmla="*/ 202 w 228"/>
                  <a:gd name="T7" fmla="*/ 4 h 113"/>
                  <a:gd name="T8" fmla="*/ 195 w 228"/>
                  <a:gd name="T9" fmla="*/ 7 h 113"/>
                  <a:gd name="T10" fmla="*/ 186 w 228"/>
                  <a:gd name="T11" fmla="*/ 11 h 113"/>
                  <a:gd name="T12" fmla="*/ 174 w 228"/>
                  <a:gd name="T13" fmla="*/ 17 h 113"/>
                  <a:gd name="T14" fmla="*/ 164 w 228"/>
                  <a:gd name="T15" fmla="*/ 23 h 113"/>
                  <a:gd name="T16" fmla="*/ 153 w 228"/>
                  <a:gd name="T17" fmla="*/ 30 h 113"/>
                  <a:gd name="T18" fmla="*/ 144 w 228"/>
                  <a:gd name="T19" fmla="*/ 36 h 113"/>
                  <a:gd name="T20" fmla="*/ 140 w 228"/>
                  <a:gd name="T21" fmla="*/ 38 h 113"/>
                  <a:gd name="T22" fmla="*/ 137 w 228"/>
                  <a:gd name="T23" fmla="*/ 40 h 113"/>
                  <a:gd name="T24" fmla="*/ 135 w 228"/>
                  <a:gd name="T25" fmla="*/ 41 h 113"/>
                  <a:gd name="T26" fmla="*/ 133 w 228"/>
                  <a:gd name="T27" fmla="*/ 43 h 113"/>
                  <a:gd name="T28" fmla="*/ 128 w 228"/>
                  <a:gd name="T29" fmla="*/ 44 h 113"/>
                  <a:gd name="T30" fmla="*/ 118 w 228"/>
                  <a:gd name="T31" fmla="*/ 50 h 113"/>
                  <a:gd name="T32" fmla="*/ 104 w 228"/>
                  <a:gd name="T33" fmla="*/ 59 h 113"/>
                  <a:gd name="T34" fmla="*/ 85 w 228"/>
                  <a:gd name="T35" fmla="*/ 70 h 113"/>
                  <a:gd name="T36" fmla="*/ 66 w 228"/>
                  <a:gd name="T37" fmla="*/ 80 h 113"/>
                  <a:gd name="T38" fmla="*/ 49 w 228"/>
                  <a:gd name="T39" fmla="*/ 89 h 113"/>
                  <a:gd name="T40" fmla="*/ 33 w 228"/>
                  <a:gd name="T41" fmla="*/ 98 h 113"/>
                  <a:gd name="T42" fmla="*/ 20 w 228"/>
                  <a:gd name="T43" fmla="*/ 105 h 113"/>
                  <a:gd name="T44" fmla="*/ 8 w 228"/>
                  <a:gd name="T45" fmla="*/ 109 h 113"/>
                  <a:gd name="T46" fmla="*/ 3 w 228"/>
                  <a:gd name="T47" fmla="*/ 112 h 113"/>
                  <a:gd name="T48" fmla="*/ 0 w 228"/>
                  <a:gd name="T49" fmla="*/ 113 h 113"/>
                  <a:gd name="T50" fmla="*/ 55 w 228"/>
                  <a:gd name="T51" fmla="*/ 113 h 113"/>
                  <a:gd name="T52" fmla="*/ 55 w 228"/>
                  <a:gd name="T53" fmla="*/ 113 h 113"/>
                  <a:gd name="T54" fmla="*/ 53 w 228"/>
                  <a:gd name="T55" fmla="*/ 112 h 113"/>
                  <a:gd name="T56" fmla="*/ 52 w 228"/>
                  <a:gd name="T57" fmla="*/ 111 h 113"/>
                  <a:gd name="T58" fmla="*/ 55 w 228"/>
                  <a:gd name="T59" fmla="*/ 106 h 113"/>
                  <a:gd name="T60" fmla="*/ 60 w 228"/>
                  <a:gd name="T61" fmla="*/ 102 h 113"/>
                  <a:gd name="T62" fmla="*/ 71 w 228"/>
                  <a:gd name="T63" fmla="*/ 95 h 113"/>
                  <a:gd name="T64" fmla="*/ 88 w 228"/>
                  <a:gd name="T65" fmla="*/ 86 h 113"/>
                  <a:gd name="T66" fmla="*/ 114 w 228"/>
                  <a:gd name="T67" fmla="*/ 75 h 113"/>
                  <a:gd name="T68" fmla="*/ 141 w 228"/>
                  <a:gd name="T69" fmla="*/ 62 h 113"/>
                  <a:gd name="T70" fmla="*/ 166 w 228"/>
                  <a:gd name="T71" fmla="*/ 49 h 113"/>
                  <a:gd name="T72" fmla="*/ 184 w 228"/>
                  <a:gd name="T73" fmla="*/ 37 h 113"/>
                  <a:gd name="T74" fmla="*/ 200 w 228"/>
                  <a:gd name="T75" fmla="*/ 27 h 113"/>
                  <a:gd name="T76" fmla="*/ 213 w 228"/>
                  <a:gd name="T77" fmla="*/ 18 h 113"/>
                  <a:gd name="T78" fmla="*/ 221 w 228"/>
                  <a:gd name="T79" fmla="*/ 11 h 113"/>
                  <a:gd name="T80" fmla="*/ 226 w 228"/>
                  <a:gd name="T81" fmla="*/ 7 h 113"/>
                  <a:gd name="T82" fmla="*/ 228 w 228"/>
                  <a:gd name="T83" fmla="*/ 5 h 113"/>
                  <a:gd name="T84" fmla="*/ 213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8"/>
                    </a:lnTo>
                    <a:lnTo>
                      <a:pt x="137" y="40"/>
                    </a:lnTo>
                    <a:lnTo>
                      <a:pt x="135" y="41"/>
                    </a:lnTo>
                    <a:lnTo>
                      <a:pt x="133" y="43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3"/>
                    </a:lnTo>
                    <a:lnTo>
                      <a:pt x="55" y="113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0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4" y="37"/>
                    </a:lnTo>
                    <a:lnTo>
                      <a:pt x="200" y="27"/>
                    </a:lnTo>
                    <a:lnTo>
                      <a:pt x="213" y="18"/>
                    </a:lnTo>
                    <a:lnTo>
                      <a:pt x="221" y="11"/>
                    </a:lnTo>
                    <a:lnTo>
                      <a:pt x="226" y="7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34" name="Freeform 25"/>
              <p:cNvSpPr>
                <a:spLocks/>
              </p:cNvSpPr>
              <p:nvPr/>
            </p:nvSpPr>
            <p:spPr bwMode="auto">
              <a:xfrm>
                <a:off x="1542" y="751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6 w 228"/>
                  <a:gd name="T11" fmla="*/ 12 h 114"/>
                  <a:gd name="T12" fmla="*/ 176 w 228"/>
                  <a:gd name="T13" fmla="*/ 18 h 114"/>
                  <a:gd name="T14" fmla="*/ 166 w 228"/>
                  <a:gd name="T15" fmla="*/ 23 h 114"/>
                  <a:gd name="T16" fmla="*/ 155 w 228"/>
                  <a:gd name="T17" fmla="*/ 31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1 h 114"/>
                  <a:gd name="T24" fmla="*/ 137 w 228"/>
                  <a:gd name="T25" fmla="*/ 42 h 114"/>
                  <a:gd name="T26" fmla="*/ 135 w 228"/>
                  <a:gd name="T27" fmla="*/ 44 h 114"/>
                  <a:gd name="T28" fmla="*/ 129 w 228"/>
                  <a:gd name="T29" fmla="*/ 46 h 114"/>
                  <a:gd name="T30" fmla="*/ 120 w 228"/>
                  <a:gd name="T31" fmla="*/ 52 h 114"/>
                  <a:gd name="T32" fmla="*/ 104 w 228"/>
                  <a:gd name="T33" fmla="*/ 61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4 w 228"/>
                  <a:gd name="T41" fmla="*/ 98 h 114"/>
                  <a:gd name="T42" fmla="*/ 21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8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8"/>
                    </a:lnTo>
                    <a:lnTo>
                      <a:pt x="166" y="23"/>
                    </a:lnTo>
                    <a:lnTo>
                      <a:pt x="155" y="31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1"/>
                    </a:lnTo>
                    <a:lnTo>
                      <a:pt x="137" y="42"/>
                    </a:lnTo>
                    <a:lnTo>
                      <a:pt x="135" y="44"/>
                    </a:lnTo>
                    <a:lnTo>
                      <a:pt x="129" y="46"/>
                    </a:lnTo>
                    <a:lnTo>
                      <a:pt x="120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4" y="98"/>
                    </a:lnTo>
                    <a:lnTo>
                      <a:pt x="21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35" name="Freeform 26"/>
              <p:cNvSpPr>
                <a:spLocks/>
              </p:cNvSpPr>
              <p:nvPr/>
            </p:nvSpPr>
            <p:spPr bwMode="auto">
              <a:xfrm>
                <a:off x="1568" y="783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4 w 228"/>
                  <a:gd name="T9" fmla="*/ 7 h 114"/>
                  <a:gd name="T10" fmla="*/ 185 w 228"/>
                  <a:gd name="T11" fmla="*/ 12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2 h 114"/>
                  <a:gd name="T26" fmla="*/ 133 w 228"/>
                  <a:gd name="T27" fmla="*/ 43 h 114"/>
                  <a:gd name="T28" fmla="*/ 129 w 228"/>
                  <a:gd name="T29" fmla="*/ 46 h 114"/>
                  <a:gd name="T30" fmla="*/ 119 w 228"/>
                  <a:gd name="T31" fmla="*/ 52 h 114"/>
                  <a:gd name="T32" fmla="*/ 104 w 228"/>
                  <a:gd name="T33" fmla="*/ 61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2 w 228"/>
                  <a:gd name="T55" fmla="*/ 112 h 114"/>
                  <a:gd name="T56" fmla="*/ 52 w 228"/>
                  <a:gd name="T57" fmla="*/ 111 h 114"/>
                  <a:gd name="T58" fmla="*/ 54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5" y="12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2"/>
                    </a:lnTo>
                    <a:lnTo>
                      <a:pt x="133" y="43"/>
                    </a:lnTo>
                    <a:lnTo>
                      <a:pt x="129" y="46"/>
                    </a:lnTo>
                    <a:lnTo>
                      <a:pt x="119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2" y="112"/>
                    </a:lnTo>
                    <a:lnTo>
                      <a:pt x="52" y="111"/>
                    </a:lnTo>
                    <a:lnTo>
                      <a:pt x="54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36" name="Freeform 27"/>
              <p:cNvSpPr>
                <a:spLocks/>
              </p:cNvSpPr>
              <p:nvPr/>
            </p:nvSpPr>
            <p:spPr bwMode="auto">
              <a:xfrm>
                <a:off x="1617" y="848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10 w 228"/>
                  <a:gd name="T5" fmla="*/ 1 h 114"/>
                  <a:gd name="T6" fmla="*/ 204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6 h 114"/>
                  <a:gd name="T14" fmla="*/ 166 w 228"/>
                  <a:gd name="T15" fmla="*/ 21 h 114"/>
                  <a:gd name="T16" fmla="*/ 155 w 228"/>
                  <a:gd name="T17" fmla="*/ 29 h 114"/>
                  <a:gd name="T18" fmla="*/ 146 w 228"/>
                  <a:gd name="T19" fmla="*/ 34 h 114"/>
                  <a:gd name="T20" fmla="*/ 142 w 228"/>
                  <a:gd name="T21" fmla="*/ 37 h 114"/>
                  <a:gd name="T22" fmla="*/ 139 w 228"/>
                  <a:gd name="T23" fmla="*/ 39 h 114"/>
                  <a:gd name="T24" fmla="*/ 137 w 228"/>
                  <a:gd name="T25" fmla="*/ 40 h 114"/>
                  <a:gd name="T26" fmla="*/ 135 w 228"/>
                  <a:gd name="T27" fmla="*/ 42 h 114"/>
                  <a:gd name="T28" fmla="*/ 130 w 228"/>
                  <a:gd name="T29" fmla="*/ 45 h 114"/>
                  <a:gd name="T30" fmla="*/ 120 w 228"/>
                  <a:gd name="T31" fmla="*/ 50 h 114"/>
                  <a:gd name="T32" fmla="*/ 106 w 228"/>
                  <a:gd name="T33" fmla="*/ 59 h 114"/>
                  <a:gd name="T34" fmla="*/ 87 w 228"/>
                  <a:gd name="T35" fmla="*/ 69 h 114"/>
                  <a:gd name="T36" fmla="*/ 68 w 228"/>
                  <a:gd name="T37" fmla="*/ 79 h 114"/>
                  <a:gd name="T38" fmla="*/ 51 w 228"/>
                  <a:gd name="T39" fmla="*/ 89 h 114"/>
                  <a:gd name="T40" fmla="*/ 34 w 228"/>
                  <a:gd name="T41" fmla="*/ 96 h 114"/>
                  <a:gd name="T42" fmla="*/ 21 w 228"/>
                  <a:gd name="T43" fmla="*/ 104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2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10" y="1"/>
                    </a:lnTo>
                    <a:lnTo>
                      <a:pt x="204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6"/>
                    </a:lnTo>
                    <a:lnTo>
                      <a:pt x="166" y="21"/>
                    </a:lnTo>
                    <a:lnTo>
                      <a:pt x="155" y="29"/>
                    </a:lnTo>
                    <a:lnTo>
                      <a:pt x="146" y="34"/>
                    </a:lnTo>
                    <a:lnTo>
                      <a:pt x="142" y="37"/>
                    </a:lnTo>
                    <a:lnTo>
                      <a:pt x="139" y="39"/>
                    </a:lnTo>
                    <a:lnTo>
                      <a:pt x="137" y="40"/>
                    </a:lnTo>
                    <a:lnTo>
                      <a:pt x="135" y="42"/>
                    </a:lnTo>
                    <a:lnTo>
                      <a:pt x="130" y="45"/>
                    </a:lnTo>
                    <a:lnTo>
                      <a:pt x="120" y="50"/>
                    </a:lnTo>
                    <a:lnTo>
                      <a:pt x="106" y="59"/>
                    </a:lnTo>
                    <a:lnTo>
                      <a:pt x="87" y="69"/>
                    </a:lnTo>
                    <a:lnTo>
                      <a:pt x="68" y="79"/>
                    </a:lnTo>
                    <a:lnTo>
                      <a:pt x="51" y="89"/>
                    </a:lnTo>
                    <a:lnTo>
                      <a:pt x="34" y="96"/>
                    </a:lnTo>
                    <a:lnTo>
                      <a:pt x="21" y="104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09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2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37" name="Freeform 28"/>
              <p:cNvSpPr>
                <a:spLocks/>
              </p:cNvSpPr>
              <p:nvPr/>
            </p:nvSpPr>
            <p:spPr bwMode="auto">
              <a:xfrm>
                <a:off x="1643" y="880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5 w 228"/>
                  <a:gd name="T13" fmla="*/ 15 h 114"/>
                  <a:gd name="T14" fmla="*/ 165 w 228"/>
                  <a:gd name="T15" fmla="*/ 21 h 114"/>
                  <a:gd name="T16" fmla="*/ 153 w 228"/>
                  <a:gd name="T17" fmla="*/ 28 h 114"/>
                  <a:gd name="T18" fmla="*/ 145 w 228"/>
                  <a:gd name="T19" fmla="*/ 34 h 114"/>
                  <a:gd name="T20" fmla="*/ 140 w 228"/>
                  <a:gd name="T21" fmla="*/ 37 h 114"/>
                  <a:gd name="T22" fmla="*/ 137 w 228"/>
                  <a:gd name="T23" fmla="*/ 39 h 114"/>
                  <a:gd name="T24" fmla="*/ 136 w 228"/>
                  <a:gd name="T25" fmla="*/ 40 h 114"/>
                  <a:gd name="T26" fmla="*/ 133 w 228"/>
                  <a:gd name="T27" fmla="*/ 41 h 114"/>
                  <a:gd name="T28" fmla="*/ 129 w 228"/>
                  <a:gd name="T29" fmla="*/ 44 h 114"/>
                  <a:gd name="T30" fmla="*/ 119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7 w 228"/>
                  <a:gd name="T37" fmla="*/ 80 h 114"/>
                  <a:gd name="T38" fmla="*/ 49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6 h 114"/>
                  <a:gd name="T60" fmla="*/ 61 w 228"/>
                  <a:gd name="T61" fmla="*/ 101 h 114"/>
                  <a:gd name="T62" fmla="*/ 71 w 228"/>
                  <a:gd name="T63" fmla="*/ 93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2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5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5" y="15"/>
                    </a:lnTo>
                    <a:lnTo>
                      <a:pt x="165" y="21"/>
                    </a:lnTo>
                    <a:lnTo>
                      <a:pt x="153" y="28"/>
                    </a:lnTo>
                    <a:lnTo>
                      <a:pt x="145" y="34"/>
                    </a:lnTo>
                    <a:lnTo>
                      <a:pt x="140" y="37"/>
                    </a:lnTo>
                    <a:lnTo>
                      <a:pt x="137" y="39"/>
                    </a:lnTo>
                    <a:lnTo>
                      <a:pt x="136" y="40"/>
                    </a:lnTo>
                    <a:lnTo>
                      <a:pt x="133" y="41"/>
                    </a:lnTo>
                    <a:lnTo>
                      <a:pt x="129" y="44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7" y="80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1" y="101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2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5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38" name="Freeform 29"/>
              <p:cNvSpPr>
                <a:spLocks/>
              </p:cNvSpPr>
              <p:nvPr/>
            </p:nvSpPr>
            <p:spPr bwMode="auto">
              <a:xfrm>
                <a:off x="1668" y="911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4 w 228"/>
                  <a:gd name="T17" fmla="*/ 29 h 114"/>
                  <a:gd name="T18" fmla="*/ 146 w 228"/>
                  <a:gd name="T19" fmla="*/ 35 h 114"/>
                  <a:gd name="T20" fmla="*/ 141 w 228"/>
                  <a:gd name="T21" fmla="*/ 38 h 114"/>
                  <a:gd name="T22" fmla="*/ 138 w 228"/>
                  <a:gd name="T23" fmla="*/ 39 h 114"/>
                  <a:gd name="T24" fmla="*/ 137 w 228"/>
                  <a:gd name="T25" fmla="*/ 41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0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8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5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6" y="35"/>
                    </a:lnTo>
                    <a:lnTo>
                      <a:pt x="141" y="38"/>
                    </a:lnTo>
                    <a:lnTo>
                      <a:pt x="138" y="39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20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0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8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39" name="Freeform 30"/>
              <p:cNvSpPr>
                <a:spLocks/>
              </p:cNvSpPr>
              <p:nvPr/>
            </p:nvSpPr>
            <p:spPr bwMode="auto">
              <a:xfrm>
                <a:off x="1694" y="955"/>
                <a:ext cx="196" cy="102"/>
              </a:xfrm>
              <a:custGeom>
                <a:avLst/>
                <a:gdLst>
                  <a:gd name="T0" fmla="*/ 192 w 196"/>
                  <a:gd name="T1" fmla="*/ 0 h 102"/>
                  <a:gd name="T2" fmla="*/ 190 w 196"/>
                  <a:gd name="T3" fmla="*/ 0 h 102"/>
                  <a:gd name="T4" fmla="*/ 183 w 196"/>
                  <a:gd name="T5" fmla="*/ 1 h 102"/>
                  <a:gd name="T6" fmla="*/ 172 w 196"/>
                  <a:gd name="T7" fmla="*/ 7 h 102"/>
                  <a:gd name="T8" fmla="*/ 153 w 196"/>
                  <a:gd name="T9" fmla="*/ 17 h 102"/>
                  <a:gd name="T10" fmla="*/ 144 w 196"/>
                  <a:gd name="T11" fmla="*/ 23 h 102"/>
                  <a:gd name="T12" fmla="*/ 140 w 196"/>
                  <a:gd name="T13" fmla="*/ 26 h 102"/>
                  <a:gd name="T14" fmla="*/ 137 w 196"/>
                  <a:gd name="T15" fmla="*/ 27 h 102"/>
                  <a:gd name="T16" fmla="*/ 135 w 196"/>
                  <a:gd name="T17" fmla="*/ 28 h 102"/>
                  <a:gd name="T18" fmla="*/ 133 w 196"/>
                  <a:gd name="T19" fmla="*/ 30 h 102"/>
                  <a:gd name="T20" fmla="*/ 128 w 196"/>
                  <a:gd name="T21" fmla="*/ 33 h 102"/>
                  <a:gd name="T22" fmla="*/ 118 w 196"/>
                  <a:gd name="T23" fmla="*/ 39 h 102"/>
                  <a:gd name="T24" fmla="*/ 104 w 196"/>
                  <a:gd name="T25" fmla="*/ 47 h 102"/>
                  <a:gd name="T26" fmla="*/ 85 w 196"/>
                  <a:gd name="T27" fmla="*/ 59 h 102"/>
                  <a:gd name="T28" fmla="*/ 66 w 196"/>
                  <a:gd name="T29" fmla="*/ 69 h 102"/>
                  <a:gd name="T30" fmla="*/ 49 w 196"/>
                  <a:gd name="T31" fmla="*/ 77 h 102"/>
                  <a:gd name="T32" fmla="*/ 33 w 196"/>
                  <a:gd name="T33" fmla="*/ 86 h 102"/>
                  <a:gd name="T34" fmla="*/ 20 w 196"/>
                  <a:gd name="T35" fmla="*/ 93 h 102"/>
                  <a:gd name="T36" fmla="*/ 8 w 196"/>
                  <a:gd name="T37" fmla="*/ 98 h 102"/>
                  <a:gd name="T38" fmla="*/ 3 w 196"/>
                  <a:gd name="T39" fmla="*/ 101 h 102"/>
                  <a:gd name="T40" fmla="*/ 0 w 196"/>
                  <a:gd name="T41" fmla="*/ 102 h 102"/>
                  <a:gd name="T42" fmla="*/ 53 w 196"/>
                  <a:gd name="T43" fmla="*/ 102 h 102"/>
                  <a:gd name="T44" fmla="*/ 53 w 196"/>
                  <a:gd name="T45" fmla="*/ 102 h 102"/>
                  <a:gd name="T46" fmla="*/ 52 w 196"/>
                  <a:gd name="T47" fmla="*/ 101 h 102"/>
                  <a:gd name="T48" fmla="*/ 52 w 196"/>
                  <a:gd name="T49" fmla="*/ 98 h 102"/>
                  <a:gd name="T50" fmla="*/ 53 w 196"/>
                  <a:gd name="T51" fmla="*/ 95 h 102"/>
                  <a:gd name="T52" fmla="*/ 60 w 196"/>
                  <a:gd name="T53" fmla="*/ 89 h 102"/>
                  <a:gd name="T54" fmla="*/ 71 w 196"/>
                  <a:gd name="T55" fmla="*/ 82 h 102"/>
                  <a:gd name="T56" fmla="*/ 88 w 196"/>
                  <a:gd name="T57" fmla="*/ 73 h 102"/>
                  <a:gd name="T58" fmla="*/ 114 w 196"/>
                  <a:gd name="T59" fmla="*/ 62 h 102"/>
                  <a:gd name="T60" fmla="*/ 130 w 196"/>
                  <a:gd name="T61" fmla="*/ 54 h 102"/>
                  <a:gd name="T62" fmla="*/ 144 w 196"/>
                  <a:gd name="T63" fmla="*/ 47 h 102"/>
                  <a:gd name="T64" fmla="*/ 159 w 196"/>
                  <a:gd name="T65" fmla="*/ 39 h 102"/>
                  <a:gd name="T66" fmla="*/ 170 w 196"/>
                  <a:gd name="T67" fmla="*/ 31 h 102"/>
                  <a:gd name="T68" fmla="*/ 182 w 196"/>
                  <a:gd name="T69" fmla="*/ 24 h 102"/>
                  <a:gd name="T70" fmla="*/ 189 w 196"/>
                  <a:gd name="T71" fmla="*/ 18 h 102"/>
                  <a:gd name="T72" fmla="*/ 195 w 196"/>
                  <a:gd name="T73" fmla="*/ 15 h 102"/>
                  <a:gd name="T74" fmla="*/ 196 w 196"/>
                  <a:gd name="T75" fmla="*/ 14 h 102"/>
                  <a:gd name="T76" fmla="*/ 192 w 196"/>
                  <a:gd name="T77" fmla="*/ 0 h 102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196"/>
                  <a:gd name="T118" fmla="*/ 0 h 102"/>
                  <a:gd name="T119" fmla="*/ 196 w 196"/>
                  <a:gd name="T120" fmla="*/ 102 h 102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196" h="102">
                    <a:moveTo>
                      <a:pt x="192" y="0"/>
                    </a:moveTo>
                    <a:lnTo>
                      <a:pt x="190" y="0"/>
                    </a:lnTo>
                    <a:lnTo>
                      <a:pt x="183" y="1"/>
                    </a:lnTo>
                    <a:lnTo>
                      <a:pt x="172" y="7"/>
                    </a:lnTo>
                    <a:lnTo>
                      <a:pt x="153" y="17"/>
                    </a:lnTo>
                    <a:lnTo>
                      <a:pt x="144" y="23"/>
                    </a:lnTo>
                    <a:lnTo>
                      <a:pt x="140" y="26"/>
                    </a:lnTo>
                    <a:lnTo>
                      <a:pt x="137" y="27"/>
                    </a:lnTo>
                    <a:lnTo>
                      <a:pt x="135" y="28"/>
                    </a:lnTo>
                    <a:lnTo>
                      <a:pt x="133" y="30"/>
                    </a:lnTo>
                    <a:lnTo>
                      <a:pt x="128" y="33"/>
                    </a:lnTo>
                    <a:lnTo>
                      <a:pt x="118" y="39"/>
                    </a:lnTo>
                    <a:lnTo>
                      <a:pt x="104" y="47"/>
                    </a:lnTo>
                    <a:lnTo>
                      <a:pt x="85" y="59"/>
                    </a:lnTo>
                    <a:lnTo>
                      <a:pt x="66" y="69"/>
                    </a:lnTo>
                    <a:lnTo>
                      <a:pt x="49" y="77"/>
                    </a:lnTo>
                    <a:lnTo>
                      <a:pt x="33" y="86"/>
                    </a:lnTo>
                    <a:lnTo>
                      <a:pt x="20" y="93"/>
                    </a:lnTo>
                    <a:lnTo>
                      <a:pt x="8" y="98"/>
                    </a:lnTo>
                    <a:lnTo>
                      <a:pt x="3" y="101"/>
                    </a:lnTo>
                    <a:lnTo>
                      <a:pt x="0" y="102"/>
                    </a:lnTo>
                    <a:lnTo>
                      <a:pt x="53" y="102"/>
                    </a:lnTo>
                    <a:lnTo>
                      <a:pt x="52" y="101"/>
                    </a:lnTo>
                    <a:lnTo>
                      <a:pt x="52" y="98"/>
                    </a:lnTo>
                    <a:lnTo>
                      <a:pt x="53" y="95"/>
                    </a:lnTo>
                    <a:lnTo>
                      <a:pt x="60" y="89"/>
                    </a:lnTo>
                    <a:lnTo>
                      <a:pt x="71" y="82"/>
                    </a:lnTo>
                    <a:lnTo>
                      <a:pt x="88" y="73"/>
                    </a:lnTo>
                    <a:lnTo>
                      <a:pt x="114" y="62"/>
                    </a:lnTo>
                    <a:lnTo>
                      <a:pt x="130" y="54"/>
                    </a:lnTo>
                    <a:lnTo>
                      <a:pt x="144" y="47"/>
                    </a:lnTo>
                    <a:lnTo>
                      <a:pt x="159" y="39"/>
                    </a:lnTo>
                    <a:lnTo>
                      <a:pt x="170" y="31"/>
                    </a:lnTo>
                    <a:lnTo>
                      <a:pt x="182" y="24"/>
                    </a:lnTo>
                    <a:lnTo>
                      <a:pt x="189" y="18"/>
                    </a:lnTo>
                    <a:lnTo>
                      <a:pt x="195" y="15"/>
                    </a:lnTo>
                    <a:lnTo>
                      <a:pt x="196" y="14"/>
                    </a:lnTo>
                    <a:lnTo>
                      <a:pt x="19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40" name="Freeform 31"/>
              <p:cNvSpPr>
                <a:spLocks/>
              </p:cNvSpPr>
              <p:nvPr/>
            </p:nvSpPr>
            <p:spPr bwMode="auto">
              <a:xfrm>
                <a:off x="1718" y="991"/>
                <a:ext cx="201" cy="98"/>
              </a:xfrm>
              <a:custGeom>
                <a:avLst/>
                <a:gdLst>
                  <a:gd name="T0" fmla="*/ 191 w 201"/>
                  <a:gd name="T1" fmla="*/ 0 h 98"/>
                  <a:gd name="T2" fmla="*/ 189 w 201"/>
                  <a:gd name="T3" fmla="*/ 0 h 98"/>
                  <a:gd name="T4" fmla="*/ 184 w 201"/>
                  <a:gd name="T5" fmla="*/ 0 h 98"/>
                  <a:gd name="T6" fmla="*/ 172 w 201"/>
                  <a:gd name="T7" fmla="*/ 4 h 98"/>
                  <a:gd name="T8" fmla="*/ 155 w 201"/>
                  <a:gd name="T9" fmla="*/ 14 h 98"/>
                  <a:gd name="T10" fmla="*/ 146 w 201"/>
                  <a:gd name="T11" fmla="*/ 20 h 98"/>
                  <a:gd name="T12" fmla="*/ 142 w 201"/>
                  <a:gd name="T13" fmla="*/ 23 h 98"/>
                  <a:gd name="T14" fmla="*/ 139 w 201"/>
                  <a:gd name="T15" fmla="*/ 24 h 98"/>
                  <a:gd name="T16" fmla="*/ 137 w 201"/>
                  <a:gd name="T17" fmla="*/ 24 h 98"/>
                  <a:gd name="T18" fmla="*/ 135 w 201"/>
                  <a:gd name="T19" fmla="*/ 26 h 98"/>
                  <a:gd name="T20" fmla="*/ 129 w 201"/>
                  <a:gd name="T21" fmla="*/ 28 h 98"/>
                  <a:gd name="T22" fmla="*/ 120 w 201"/>
                  <a:gd name="T23" fmla="*/ 34 h 98"/>
                  <a:gd name="T24" fmla="*/ 104 w 201"/>
                  <a:gd name="T25" fmla="*/ 43 h 98"/>
                  <a:gd name="T26" fmla="*/ 85 w 201"/>
                  <a:gd name="T27" fmla="*/ 54 h 98"/>
                  <a:gd name="T28" fmla="*/ 67 w 201"/>
                  <a:gd name="T29" fmla="*/ 65 h 98"/>
                  <a:gd name="T30" fmla="*/ 49 w 201"/>
                  <a:gd name="T31" fmla="*/ 73 h 98"/>
                  <a:gd name="T32" fmla="*/ 34 w 201"/>
                  <a:gd name="T33" fmla="*/ 82 h 98"/>
                  <a:gd name="T34" fmla="*/ 21 w 201"/>
                  <a:gd name="T35" fmla="*/ 89 h 98"/>
                  <a:gd name="T36" fmla="*/ 9 w 201"/>
                  <a:gd name="T37" fmla="*/ 93 h 98"/>
                  <a:gd name="T38" fmla="*/ 3 w 201"/>
                  <a:gd name="T39" fmla="*/ 96 h 98"/>
                  <a:gd name="T40" fmla="*/ 0 w 201"/>
                  <a:gd name="T41" fmla="*/ 98 h 98"/>
                  <a:gd name="T42" fmla="*/ 55 w 201"/>
                  <a:gd name="T43" fmla="*/ 98 h 98"/>
                  <a:gd name="T44" fmla="*/ 55 w 201"/>
                  <a:gd name="T45" fmla="*/ 98 h 98"/>
                  <a:gd name="T46" fmla="*/ 54 w 201"/>
                  <a:gd name="T47" fmla="*/ 96 h 98"/>
                  <a:gd name="T48" fmla="*/ 52 w 201"/>
                  <a:gd name="T49" fmla="*/ 95 h 98"/>
                  <a:gd name="T50" fmla="*/ 55 w 201"/>
                  <a:gd name="T51" fmla="*/ 90 h 98"/>
                  <a:gd name="T52" fmla="*/ 61 w 201"/>
                  <a:gd name="T53" fmla="*/ 86 h 98"/>
                  <a:gd name="T54" fmla="*/ 71 w 201"/>
                  <a:gd name="T55" fmla="*/ 79 h 98"/>
                  <a:gd name="T56" fmla="*/ 88 w 201"/>
                  <a:gd name="T57" fmla="*/ 70 h 98"/>
                  <a:gd name="T58" fmla="*/ 114 w 201"/>
                  <a:gd name="T59" fmla="*/ 59 h 98"/>
                  <a:gd name="T60" fmla="*/ 140 w 201"/>
                  <a:gd name="T61" fmla="*/ 46 h 98"/>
                  <a:gd name="T62" fmla="*/ 162 w 201"/>
                  <a:gd name="T63" fmla="*/ 36 h 98"/>
                  <a:gd name="T64" fmla="*/ 176 w 201"/>
                  <a:gd name="T65" fmla="*/ 28 h 98"/>
                  <a:gd name="T66" fmla="*/ 188 w 201"/>
                  <a:gd name="T67" fmla="*/ 23 h 98"/>
                  <a:gd name="T68" fmla="*/ 195 w 201"/>
                  <a:gd name="T69" fmla="*/ 18 h 98"/>
                  <a:gd name="T70" fmla="*/ 198 w 201"/>
                  <a:gd name="T71" fmla="*/ 14 h 98"/>
                  <a:gd name="T72" fmla="*/ 201 w 201"/>
                  <a:gd name="T73" fmla="*/ 13 h 98"/>
                  <a:gd name="T74" fmla="*/ 201 w 201"/>
                  <a:gd name="T75" fmla="*/ 13 h 98"/>
                  <a:gd name="T76" fmla="*/ 191 w 201"/>
                  <a:gd name="T77" fmla="*/ 0 h 98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01"/>
                  <a:gd name="T118" fmla="*/ 0 h 98"/>
                  <a:gd name="T119" fmla="*/ 201 w 201"/>
                  <a:gd name="T120" fmla="*/ 98 h 98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01" h="98">
                    <a:moveTo>
                      <a:pt x="191" y="0"/>
                    </a:moveTo>
                    <a:lnTo>
                      <a:pt x="189" y="0"/>
                    </a:lnTo>
                    <a:lnTo>
                      <a:pt x="184" y="0"/>
                    </a:lnTo>
                    <a:lnTo>
                      <a:pt x="172" y="4"/>
                    </a:lnTo>
                    <a:lnTo>
                      <a:pt x="155" y="14"/>
                    </a:lnTo>
                    <a:lnTo>
                      <a:pt x="146" y="20"/>
                    </a:lnTo>
                    <a:lnTo>
                      <a:pt x="142" y="23"/>
                    </a:lnTo>
                    <a:lnTo>
                      <a:pt x="139" y="24"/>
                    </a:lnTo>
                    <a:lnTo>
                      <a:pt x="137" y="24"/>
                    </a:lnTo>
                    <a:lnTo>
                      <a:pt x="135" y="26"/>
                    </a:lnTo>
                    <a:lnTo>
                      <a:pt x="129" y="28"/>
                    </a:lnTo>
                    <a:lnTo>
                      <a:pt x="120" y="34"/>
                    </a:lnTo>
                    <a:lnTo>
                      <a:pt x="104" y="43"/>
                    </a:lnTo>
                    <a:lnTo>
                      <a:pt x="85" y="54"/>
                    </a:lnTo>
                    <a:lnTo>
                      <a:pt x="67" y="65"/>
                    </a:lnTo>
                    <a:lnTo>
                      <a:pt x="49" y="73"/>
                    </a:lnTo>
                    <a:lnTo>
                      <a:pt x="34" y="82"/>
                    </a:lnTo>
                    <a:lnTo>
                      <a:pt x="21" y="89"/>
                    </a:lnTo>
                    <a:lnTo>
                      <a:pt x="9" y="93"/>
                    </a:lnTo>
                    <a:lnTo>
                      <a:pt x="3" y="96"/>
                    </a:lnTo>
                    <a:lnTo>
                      <a:pt x="0" y="98"/>
                    </a:lnTo>
                    <a:lnTo>
                      <a:pt x="55" y="98"/>
                    </a:lnTo>
                    <a:lnTo>
                      <a:pt x="54" y="96"/>
                    </a:lnTo>
                    <a:lnTo>
                      <a:pt x="52" y="95"/>
                    </a:lnTo>
                    <a:lnTo>
                      <a:pt x="55" y="90"/>
                    </a:lnTo>
                    <a:lnTo>
                      <a:pt x="61" y="86"/>
                    </a:lnTo>
                    <a:lnTo>
                      <a:pt x="71" y="79"/>
                    </a:lnTo>
                    <a:lnTo>
                      <a:pt x="88" y="70"/>
                    </a:lnTo>
                    <a:lnTo>
                      <a:pt x="114" y="59"/>
                    </a:lnTo>
                    <a:lnTo>
                      <a:pt x="140" y="46"/>
                    </a:lnTo>
                    <a:lnTo>
                      <a:pt x="162" y="36"/>
                    </a:lnTo>
                    <a:lnTo>
                      <a:pt x="176" y="28"/>
                    </a:lnTo>
                    <a:lnTo>
                      <a:pt x="188" y="23"/>
                    </a:lnTo>
                    <a:lnTo>
                      <a:pt x="195" y="18"/>
                    </a:lnTo>
                    <a:lnTo>
                      <a:pt x="198" y="14"/>
                    </a:lnTo>
                    <a:lnTo>
                      <a:pt x="201" y="13"/>
                    </a:lnTo>
                    <a:lnTo>
                      <a:pt x="1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41" name="Freeform 32"/>
              <p:cNvSpPr>
                <a:spLocks/>
              </p:cNvSpPr>
              <p:nvPr/>
            </p:nvSpPr>
            <p:spPr bwMode="auto">
              <a:xfrm>
                <a:off x="1743" y="1006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9 w 228"/>
                  <a:gd name="T5" fmla="*/ 2 h 114"/>
                  <a:gd name="T6" fmla="*/ 203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6 w 228"/>
                  <a:gd name="T13" fmla="*/ 18 h 114"/>
                  <a:gd name="T14" fmla="*/ 166 w 228"/>
                  <a:gd name="T15" fmla="*/ 24 h 114"/>
                  <a:gd name="T16" fmla="*/ 154 w 228"/>
                  <a:gd name="T17" fmla="*/ 31 h 114"/>
                  <a:gd name="T18" fmla="*/ 146 w 228"/>
                  <a:gd name="T19" fmla="*/ 37 h 114"/>
                  <a:gd name="T20" fmla="*/ 141 w 228"/>
                  <a:gd name="T21" fmla="*/ 39 h 114"/>
                  <a:gd name="T22" fmla="*/ 138 w 228"/>
                  <a:gd name="T23" fmla="*/ 41 h 114"/>
                  <a:gd name="T24" fmla="*/ 137 w 228"/>
                  <a:gd name="T25" fmla="*/ 41 h 114"/>
                  <a:gd name="T26" fmla="*/ 134 w 228"/>
                  <a:gd name="T27" fmla="*/ 42 h 114"/>
                  <a:gd name="T28" fmla="*/ 130 w 228"/>
                  <a:gd name="T29" fmla="*/ 45 h 114"/>
                  <a:gd name="T30" fmla="*/ 120 w 228"/>
                  <a:gd name="T31" fmla="*/ 51 h 114"/>
                  <a:gd name="T32" fmla="*/ 105 w 228"/>
                  <a:gd name="T33" fmla="*/ 60 h 114"/>
                  <a:gd name="T34" fmla="*/ 86 w 228"/>
                  <a:gd name="T35" fmla="*/ 71 h 114"/>
                  <a:gd name="T36" fmla="*/ 68 w 228"/>
                  <a:gd name="T37" fmla="*/ 81 h 114"/>
                  <a:gd name="T38" fmla="*/ 50 w 228"/>
                  <a:gd name="T39" fmla="*/ 90 h 114"/>
                  <a:gd name="T40" fmla="*/ 33 w 228"/>
                  <a:gd name="T41" fmla="*/ 99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2 h 114"/>
                  <a:gd name="T58" fmla="*/ 55 w 228"/>
                  <a:gd name="T59" fmla="*/ 107 h 114"/>
                  <a:gd name="T60" fmla="*/ 60 w 228"/>
                  <a:gd name="T61" fmla="*/ 103 h 114"/>
                  <a:gd name="T62" fmla="*/ 71 w 228"/>
                  <a:gd name="T63" fmla="*/ 96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50 h 114"/>
                  <a:gd name="T72" fmla="*/ 185 w 228"/>
                  <a:gd name="T73" fmla="*/ 38 h 114"/>
                  <a:gd name="T74" fmla="*/ 200 w 228"/>
                  <a:gd name="T75" fmla="*/ 28 h 114"/>
                  <a:gd name="T76" fmla="*/ 213 w 228"/>
                  <a:gd name="T77" fmla="*/ 19 h 114"/>
                  <a:gd name="T78" fmla="*/ 221 w 228"/>
                  <a:gd name="T79" fmla="*/ 12 h 114"/>
                  <a:gd name="T80" fmla="*/ 226 w 228"/>
                  <a:gd name="T81" fmla="*/ 8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2"/>
                    </a:lnTo>
                    <a:lnTo>
                      <a:pt x="203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8"/>
                    </a:lnTo>
                    <a:lnTo>
                      <a:pt x="166" y="24"/>
                    </a:lnTo>
                    <a:lnTo>
                      <a:pt x="154" y="31"/>
                    </a:lnTo>
                    <a:lnTo>
                      <a:pt x="146" y="37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30" y="45"/>
                    </a:lnTo>
                    <a:lnTo>
                      <a:pt x="120" y="51"/>
                    </a:lnTo>
                    <a:lnTo>
                      <a:pt x="105" y="60"/>
                    </a:lnTo>
                    <a:lnTo>
                      <a:pt x="86" y="71"/>
                    </a:lnTo>
                    <a:lnTo>
                      <a:pt x="68" y="81"/>
                    </a:lnTo>
                    <a:lnTo>
                      <a:pt x="50" y="90"/>
                    </a:lnTo>
                    <a:lnTo>
                      <a:pt x="33" y="99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2"/>
                    </a:lnTo>
                    <a:lnTo>
                      <a:pt x="55" y="107"/>
                    </a:lnTo>
                    <a:lnTo>
                      <a:pt x="60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50"/>
                    </a:lnTo>
                    <a:lnTo>
                      <a:pt x="185" y="38"/>
                    </a:lnTo>
                    <a:lnTo>
                      <a:pt x="200" y="28"/>
                    </a:lnTo>
                    <a:lnTo>
                      <a:pt x="213" y="19"/>
                    </a:lnTo>
                    <a:lnTo>
                      <a:pt x="221" y="12"/>
                    </a:lnTo>
                    <a:lnTo>
                      <a:pt x="226" y="8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42" name="Freeform 33"/>
              <p:cNvSpPr>
                <a:spLocks/>
              </p:cNvSpPr>
              <p:nvPr/>
            </p:nvSpPr>
            <p:spPr bwMode="auto">
              <a:xfrm>
                <a:off x="1769" y="1038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6 w 228"/>
                  <a:gd name="T11" fmla="*/ 12 h 114"/>
                  <a:gd name="T12" fmla="*/ 174 w 228"/>
                  <a:gd name="T13" fmla="*/ 18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5 w 228"/>
                  <a:gd name="T25" fmla="*/ 42 h 114"/>
                  <a:gd name="T26" fmla="*/ 133 w 228"/>
                  <a:gd name="T27" fmla="*/ 43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3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0 w 228"/>
                  <a:gd name="T75" fmla="*/ 28 h 114"/>
                  <a:gd name="T76" fmla="*/ 213 w 228"/>
                  <a:gd name="T77" fmla="*/ 19 h 114"/>
                  <a:gd name="T78" fmla="*/ 221 w 228"/>
                  <a:gd name="T79" fmla="*/ 12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4" y="18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5" y="42"/>
                    </a:lnTo>
                    <a:lnTo>
                      <a:pt x="133" y="43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0" y="28"/>
                    </a:lnTo>
                    <a:lnTo>
                      <a:pt x="213" y="19"/>
                    </a:lnTo>
                    <a:lnTo>
                      <a:pt x="221" y="12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43" name="Freeform 34"/>
              <p:cNvSpPr>
                <a:spLocks/>
              </p:cNvSpPr>
              <p:nvPr/>
            </p:nvSpPr>
            <p:spPr bwMode="auto">
              <a:xfrm>
                <a:off x="1793" y="1070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5 w 228"/>
                  <a:gd name="T17" fmla="*/ 30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2 h 114"/>
                  <a:gd name="T26" fmla="*/ 135 w 228"/>
                  <a:gd name="T27" fmla="*/ 43 h 114"/>
                  <a:gd name="T28" fmla="*/ 129 w 228"/>
                  <a:gd name="T29" fmla="*/ 46 h 114"/>
                  <a:gd name="T30" fmla="*/ 120 w 228"/>
                  <a:gd name="T31" fmla="*/ 52 h 114"/>
                  <a:gd name="T32" fmla="*/ 104 w 228"/>
                  <a:gd name="T33" fmla="*/ 60 h 114"/>
                  <a:gd name="T34" fmla="*/ 86 w 228"/>
                  <a:gd name="T35" fmla="*/ 71 h 114"/>
                  <a:gd name="T36" fmla="*/ 67 w 228"/>
                  <a:gd name="T37" fmla="*/ 81 h 114"/>
                  <a:gd name="T38" fmla="*/ 49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0"/>
                    </a:lnTo>
                    <a:lnTo>
                      <a:pt x="137" y="42"/>
                    </a:lnTo>
                    <a:lnTo>
                      <a:pt x="135" y="43"/>
                    </a:lnTo>
                    <a:lnTo>
                      <a:pt x="129" y="46"/>
                    </a:lnTo>
                    <a:lnTo>
                      <a:pt x="120" y="52"/>
                    </a:lnTo>
                    <a:lnTo>
                      <a:pt x="104" y="60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44" name="Freeform 35"/>
              <p:cNvSpPr>
                <a:spLocks/>
              </p:cNvSpPr>
              <p:nvPr/>
            </p:nvSpPr>
            <p:spPr bwMode="auto">
              <a:xfrm>
                <a:off x="1819" y="1102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4 w 228"/>
                  <a:gd name="T9" fmla="*/ 7 h 114"/>
                  <a:gd name="T10" fmla="*/ 185 w 228"/>
                  <a:gd name="T11" fmla="*/ 11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1 h 114"/>
                  <a:gd name="T26" fmla="*/ 133 w 228"/>
                  <a:gd name="T27" fmla="*/ 43 h 114"/>
                  <a:gd name="T28" fmla="*/ 129 w 228"/>
                  <a:gd name="T29" fmla="*/ 46 h 114"/>
                  <a:gd name="T30" fmla="*/ 119 w 228"/>
                  <a:gd name="T31" fmla="*/ 52 h 114"/>
                  <a:gd name="T32" fmla="*/ 104 w 228"/>
                  <a:gd name="T33" fmla="*/ 60 h 114"/>
                  <a:gd name="T34" fmla="*/ 85 w 228"/>
                  <a:gd name="T35" fmla="*/ 70 h 114"/>
                  <a:gd name="T36" fmla="*/ 67 w 228"/>
                  <a:gd name="T37" fmla="*/ 80 h 114"/>
                  <a:gd name="T38" fmla="*/ 49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2 w 228"/>
                  <a:gd name="T55" fmla="*/ 112 h 114"/>
                  <a:gd name="T56" fmla="*/ 52 w 228"/>
                  <a:gd name="T57" fmla="*/ 111 h 114"/>
                  <a:gd name="T58" fmla="*/ 54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5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5" y="11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1"/>
                    </a:lnTo>
                    <a:lnTo>
                      <a:pt x="133" y="43"/>
                    </a:lnTo>
                    <a:lnTo>
                      <a:pt x="129" y="46"/>
                    </a:lnTo>
                    <a:lnTo>
                      <a:pt x="119" y="52"/>
                    </a:lnTo>
                    <a:lnTo>
                      <a:pt x="104" y="60"/>
                    </a:lnTo>
                    <a:lnTo>
                      <a:pt x="85" y="70"/>
                    </a:lnTo>
                    <a:lnTo>
                      <a:pt x="67" y="80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2" y="112"/>
                    </a:lnTo>
                    <a:lnTo>
                      <a:pt x="52" y="111"/>
                    </a:lnTo>
                    <a:lnTo>
                      <a:pt x="54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45" name="Freeform 36"/>
              <p:cNvSpPr>
                <a:spLocks/>
              </p:cNvSpPr>
              <p:nvPr/>
            </p:nvSpPr>
            <p:spPr bwMode="auto">
              <a:xfrm>
                <a:off x="1844" y="1133"/>
                <a:ext cx="228" cy="116"/>
              </a:xfrm>
              <a:custGeom>
                <a:avLst/>
                <a:gdLst>
                  <a:gd name="T0" fmla="*/ 213 w 228"/>
                  <a:gd name="T1" fmla="*/ 0 h 116"/>
                  <a:gd name="T2" fmla="*/ 212 w 228"/>
                  <a:gd name="T3" fmla="*/ 0 h 116"/>
                  <a:gd name="T4" fmla="*/ 208 w 228"/>
                  <a:gd name="T5" fmla="*/ 2 h 116"/>
                  <a:gd name="T6" fmla="*/ 202 w 228"/>
                  <a:gd name="T7" fmla="*/ 5 h 116"/>
                  <a:gd name="T8" fmla="*/ 195 w 228"/>
                  <a:gd name="T9" fmla="*/ 8 h 116"/>
                  <a:gd name="T10" fmla="*/ 186 w 228"/>
                  <a:gd name="T11" fmla="*/ 12 h 116"/>
                  <a:gd name="T12" fmla="*/ 176 w 228"/>
                  <a:gd name="T13" fmla="*/ 18 h 116"/>
                  <a:gd name="T14" fmla="*/ 166 w 228"/>
                  <a:gd name="T15" fmla="*/ 23 h 116"/>
                  <a:gd name="T16" fmla="*/ 154 w 228"/>
                  <a:gd name="T17" fmla="*/ 31 h 116"/>
                  <a:gd name="T18" fmla="*/ 146 w 228"/>
                  <a:gd name="T19" fmla="*/ 36 h 116"/>
                  <a:gd name="T20" fmla="*/ 141 w 228"/>
                  <a:gd name="T21" fmla="*/ 39 h 116"/>
                  <a:gd name="T22" fmla="*/ 138 w 228"/>
                  <a:gd name="T23" fmla="*/ 41 h 116"/>
                  <a:gd name="T24" fmla="*/ 137 w 228"/>
                  <a:gd name="T25" fmla="*/ 42 h 116"/>
                  <a:gd name="T26" fmla="*/ 134 w 228"/>
                  <a:gd name="T27" fmla="*/ 44 h 116"/>
                  <a:gd name="T28" fmla="*/ 128 w 228"/>
                  <a:gd name="T29" fmla="*/ 47 h 116"/>
                  <a:gd name="T30" fmla="*/ 120 w 228"/>
                  <a:gd name="T31" fmla="*/ 52 h 116"/>
                  <a:gd name="T32" fmla="*/ 104 w 228"/>
                  <a:gd name="T33" fmla="*/ 61 h 116"/>
                  <a:gd name="T34" fmla="*/ 85 w 228"/>
                  <a:gd name="T35" fmla="*/ 71 h 116"/>
                  <a:gd name="T36" fmla="*/ 66 w 228"/>
                  <a:gd name="T37" fmla="*/ 81 h 116"/>
                  <a:gd name="T38" fmla="*/ 49 w 228"/>
                  <a:gd name="T39" fmla="*/ 91 h 116"/>
                  <a:gd name="T40" fmla="*/ 33 w 228"/>
                  <a:gd name="T41" fmla="*/ 98 h 116"/>
                  <a:gd name="T42" fmla="*/ 20 w 228"/>
                  <a:gd name="T43" fmla="*/ 106 h 116"/>
                  <a:gd name="T44" fmla="*/ 9 w 228"/>
                  <a:gd name="T45" fmla="*/ 111 h 116"/>
                  <a:gd name="T46" fmla="*/ 3 w 228"/>
                  <a:gd name="T47" fmla="*/ 114 h 116"/>
                  <a:gd name="T48" fmla="*/ 0 w 228"/>
                  <a:gd name="T49" fmla="*/ 116 h 116"/>
                  <a:gd name="T50" fmla="*/ 55 w 228"/>
                  <a:gd name="T51" fmla="*/ 116 h 116"/>
                  <a:gd name="T52" fmla="*/ 55 w 228"/>
                  <a:gd name="T53" fmla="*/ 116 h 116"/>
                  <a:gd name="T54" fmla="*/ 53 w 228"/>
                  <a:gd name="T55" fmla="*/ 114 h 116"/>
                  <a:gd name="T56" fmla="*/ 52 w 228"/>
                  <a:gd name="T57" fmla="*/ 111 h 116"/>
                  <a:gd name="T58" fmla="*/ 55 w 228"/>
                  <a:gd name="T59" fmla="*/ 109 h 116"/>
                  <a:gd name="T60" fmla="*/ 60 w 228"/>
                  <a:gd name="T61" fmla="*/ 103 h 116"/>
                  <a:gd name="T62" fmla="*/ 71 w 228"/>
                  <a:gd name="T63" fmla="*/ 96 h 116"/>
                  <a:gd name="T64" fmla="*/ 88 w 228"/>
                  <a:gd name="T65" fmla="*/ 87 h 116"/>
                  <a:gd name="T66" fmla="*/ 114 w 228"/>
                  <a:gd name="T67" fmla="*/ 75 h 116"/>
                  <a:gd name="T68" fmla="*/ 141 w 228"/>
                  <a:gd name="T69" fmla="*/ 62 h 116"/>
                  <a:gd name="T70" fmla="*/ 166 w 228"/>
                  <a:gd name="T71" fmla="*/ 49 h 116"/>
                  <a:gd name="T72" fmla="*/ 185 w 228"/>
                  <a:gd name="T73" fmla="*/ 38 h 116"/>
                  <a:gd name="T74" fmla="*/ 200 w 228"/>
                  <a:gd name="T75" fmla="*/ 28 h 116"/>
                  <a:gd name="T76" fmla="*/ 213 w 228"/>
                  <a:gd name="T77" fmla="*/ 19 h 116"/>
                  <a:gd name="T78" fmla="*/ 221 w 228"/>
                  <a:gd name="T79" fmla="*/ 12 h 116"/>
                  <a:gd name="T80" fmla="*/ 226 w 228"/>
                  <a:gd name="T81" fmla="*/ 8 h 116"/>
                  <a:gd name="T82" fmla="*/ 228 w 228"/>
                  <a:gd name="T83" fmla="*/ 6 h 116"/>
                  <a:gd name="T84" fmla="*/ 213 w 228"/>
                  <a:gd name="T85" fmla="*/ 0 h 11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6"/>
                  <a:gd name="T131" fmla="*/ 228 w 228"/>
                  <a:gd name="T132" fmla="*/ 116 h 11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6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8"/>
                    </a:lnTo>
                    <a:lnTo>
                      <a:pt x="166" y="23"/>
                    </a:lnTo>
                    <a:lnTo>
                      <a:pt x="154" y="31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2"/>
                    </a:lnTo>
                    <a:lnTo>
                      <a:pt x="134" y="44"/>
                    </a:lnTo>
                    <a:lnTo>
                      <a:pt x="128" y="47"/>
                    </a:lnTo>
                    <a:lnTo>
                      <a:pt x="120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1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1"/>
                    </a:lnTo>
                    <a:lnTo>
                      <a:pt x="3" y="114"/>
                    </a:lnTo>
                    <a:lnTo>
                      <a:pt x="0" y="116"/>
                    </a:lnTo>
                    <a:lnTo>
                      <a:pt x="55" y="116"/>
                    </a:lnTo>
                    <a:lnTo>
                      <a:pt x="53" y="114"/>
                    </a:lnTo>
                    <a:lnTo>
                      <a:pt x="52" y="111"/>
                    </a:lnTo>
                    <a:lnTo>
                      <a:pt x="55" y="109"/>
                    </a:lnTo>
                    <a:lnTo>
                      <a:pt x="60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0" y="28"/>
                    </a:lnTo>
                    <a:lnTo>
                      <a:pt x="213" y="19"/>
                    </a:lnTo>
                    <a:lnTo>
                      <a:pt x="221" y="12"/>
                    </a:lnTo>
                    <a:lnTo>
                      <a:pt x="226" y="8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46" name="Freeform 37"/>
              <p:cNvSpPr>
                <a:spLocks/>
              </p:cNvSpPr>
              <p:nvPr/>
            </p:nvSpPr>
            <p:spPr bwMode="auto">
              <a:xfrm>
                <a:off x="1868" y="1167"/>
                <a:ext cx="228" cy="113"/>
              </a:xfrm>
              <a:custGeom>
                <a:avLst/>
                <a:gdLst>
                  <a:gd name="T0" fmla="*/ 214 w 228"/>
                  <a:gd name="T1" fmla="*/ 0 h 113"/>
                  <a:gd name="T2" fmla="*/ 212 w 228"/>
                  <a:gd name="T3" fmla="*/ 0 h 113"/>
                  <a:gd name="T4" fmla="*/ 210 w 228"/>
                  <a:gd name="T5" fmla="*/ 1 h 113"/>
                  <a:gd name="T6" fmla="*/ 204 w 228"/>
                  <a:gd name="T7" fmla="*/ 4 h 113"/>
                  <a:gd name="T8" fmla="*/ 195 w 228"/>
                  <a:gd name="T9" fmla="*/ 7 h 113"/>
                  <a:gd name="T10" fmla="*/ 187 w 228"/>
                  <a:gd name="T11" fmla="*/ 11 h 113"/>
                  <a:gd name="T12" fmla="*/ 176 w 228"/>
                  <a:gd name="T13" fmla="*/ 15 h 113"/>
                  <a:gd name="T14" fmla="*/ 166 w 228"/>
                  <a:gd name="T15" fmla="*/ 21 h 113"/>
                  <a:gd name="T16" fmla="*/ 155 w 228"/>
                  <a:gd name="T17" fmla="*/ 28 h 113"/>
                  <a:gd name="T18" fmla="*/ 146 w 228"/>
                  <a:gd name="T19" fmla="*/ 34 h 113"/>
                  <a:gd name="T20" fmla="*/ 142 w 228"/>
                  <a:gd name="T21" fmla="*/ 37 h 113"/>
                  <a:gd name="T22" fmla="*/ 139 w 228"/>
                  <a:gd name="T23" fmla="*/ 38 h 113"/>
                  <a:gd name="T24" fmla="*/ 137 w 228"/>
                  <a:gd name="T25" fmla="*/ 40 h 113"/>
                  <a:gd name="T26" fmla="*/ 135 w 228"/>
                  <a:gd name="T27" fmla="*/ 41 h 113"/>
                  <a:gd name="T28" fmla="*/ 130 w 228"/>
                  <a:gd name="T29" fmla="*/ 44 h 113"/>
                  <a:gd name="T30" fmla="*/ 120 w 228"/>
                  <a:gd name="T31" fmla="*/ 50 h 113"/>
                  <a:gd name="T32" fmla="*/ 106 w 228"/>
                  <a:gd name="T33" fmla="*/ 59 h 113"/>
                  <a:gd name="T34" fmla="*/ 87 w 228"/>
                  <a:gd name="T35" fmla="*/ 69 h 113"/>
                  <a:gd name="T36" fmla="*/ 68 w 228"/>
                  <a:gd name="T37" fmla="*/ 79 h 113"/>
                  <a:gd name="T38" fmla="*/ 51 w 228"/>
                  <a:gd name="T39" fmla="*/ 89 h 113"/>
                  <a:gd name="T40" fmla="*/ 34 w 228"/>
                  <a:gd name="T41" fmla="*/ 96 h 113"/>
                  <a:gd name="T42" fmla="*/ 21 w 228"/>
                  <a:gd name="T43" fmla="*/ 103 h 113"/>
                  <a:gd name="T44" fmla="*/ 9 w 228"/>
                  <a:gd name="T45" fmla="*/ 109 h 113"/>
                  <a:gd name="T46" fmla="*/ 3 w 228"/>
                  <a:gd name="T47" fmla="*/ 112 h 113"/>
                  <a:gd name="T48" fmla="*/ 0 w 228"/>
                  <a:gd name="T49" fmla="*/ 113 h 113"/>
                  <a:gd name="T50" fmla="*/ 55 w 228"/>
                  <a:gd name="T51" fmla="*/ 113 h 113"/>
                  <a:gd name="T52" fmla="*/ 55 w 228"/>
                  <a:gd name="T53" fmla="*/ 113 h 113"/>
                  <a:gd name="T54" fmla="*/ 54 w 228"/>
                  <a:gd name="T55" fmla="*/ 112 h 113"/>
                  <a:gd name="T56" fmla="*/ 52 w 228"/>
                  <a:gd name="T57" fmla="*/ 109 h 113"/>
                  <a:gd name="T58" fmla="*/ 55 w 228"/>
                  <a:gd name="T59" fmla="*/ 106 h 113"/>
                  <a:gd name="T60" fmla="*/ 61 w 228"/>
                  <a:gd name="T61" fmla="*/ 100 h 113"/>
                  <a:gd name="T62" fmla="*/ 71 w 228"/>
                  <a:gd name="T63" fmla="*/ 93 h 113"/>
                  <a:gd name="T64" fmla="*/ 88 w 228"/>
                  <a:gd name="T65" fmla="*/ 85 h 113"/>
                  <a:gd name="T66" fmla="*/ 114 w 228"/>
                  <a:gd name="T67" fmla="*/ 73 h 113"/>
                  <a:gd name="T68" fmla="*/ 142 w 228"/>
                  <a:gd name="T69" fmla="*/ 60 h 113"/>
                  <a:gd name="T70" fmla="*/ 166 w 228"/>
                  <a:gd name="T71" fmla="*/ 47 h 113"/>
                  <a:gd name="T72" fmla="*/ 185 w 228"/>
                  <a:gd name="T73" fmla="*/ 36 h 113"/>
                  <a:gd name="T74" fmla="*/ 201 w 228"/>
                  <a:gd name="T75" fmla="*/ 25 h 113"/>
                  <a:gd name="T76" fmla="*/ 214 w 228"/>
                  <a:gd name="T77" fmla="*/ 17 h 113"/>
                  <a:gd name="T78" fmla="*/ 221 w 228"/>
                  <a:gd name="T79" fmla="*/ 10 h 113"/>
                  <a:gd name="T80" fmla="*/ 227 w 228"/>
                  <a:gd name="T81" fmla="*/ 5 h 113"/>
                  <a:gd name="T82" fmla="*/ 228 w 228"/>
                  <a:gd name="T83" fmla="*/ 4 h 113"/>
                  <a:gd name="T84" fmla="*/ 214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4" y="0"/>
                    </a:moveTo>
                    <a:lnTo>
                      <a:pt x="212" y="0"/>
                    </a:lnTo>
                    <a:lnTo>
                      <a:pt x="210" y="1"/>
                    </a:lnTo>
                    <a:lnTo>
                      <a:pt x="204" y="4"/>
                    </a:lnTo>
                    <a:lnTo>
                      <a:pt x="195" y="7"/>
                    </a:lnTo>
                    <a:lnTo>
                      <a:pt x="187" y="11"/>
                    </a:lnTo>
                    <a:lnTo>
                      <a:pt x="176" y="15"/>
                    </a:lnTo>
                    <a:lnTo>
                      <a:pt x="166" y="21"/>
                    </a:lnTo>
                    <a:lnTo>
                      <a:pt x="155" y="28"/>
                    </a:lnTo>
                    <a:lnTo>
                      <a:pt x="146" y="34"/>
                    </a:lnTo>
                    <a:lnTo>
                      <a:pt x="142" y="37"/>
                    </a:lnTo>
                    <a:lnTo>
                      <a:pt x="139" y="38"/>
                    </a:lnTo>
                    <a:lnTo>
                      <a:pt x="137" y="40"/>
                    </a:lnTo>
                    <a:lnTo>
                      <a:pt x="135" y="41"/>
                    </a:lnTo>
                    <a:lnTo>
                      <a:pt x="130" y="44"/>
                    </a:lnTo>
                    <a:lnTo>
                      <a:pt x="120" y="50"/>
                    </a:lnTo>
                    <a:lnTo>
                      <a:pt x="106" y="59"/>
                    </a:lnTo>
                    <a:lnTo>
                      <a:pt x="87" y="69"/>
                    </a:lnTo>
                    <a:lnTo>
                      <a:pt x="68" y="79"/>
                    </a:lnTo>
                    <a:lnTo>
                      <a:pt x="51" y="89"/>
                    </a:lnTo>
                    <a:lnTo>
                      <a:pt x="34" y="96"/>
                    </a:lnTo>
                    <a:lnTo>
                      <a:pt x="21" y="103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3"/>
                    </a:lnTo>
                    <a:lnTo>
                      <a:pt x="55" y="113"/>
                    </a:lnTo>
                    <a:lnTo>
                      <a:pt x="54" y="112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1" y="100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2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5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5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47" name="Freeform 38"/>
              <p:cNvSpPr>
                <a:spLocks/>
              </p:cNvSpPr>
              <p:nvPr/>
            </p:nvSpPr>
            <p:spPr bwMode="auto">
              <a:xfrm>
                <a:off x="1894" y="1198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6 w 228"/>
                  <a:gd name="T11" fmla="*/ 12 h 114"/>
                  <a:gd name="T12" fmla="*/ 175 w 228"/>
                  <a:gd name="T13" fmla="*/ 16 h 114"/>
                  <a:gd name="T14" fmla="*/ 165 w 228"/>
                  <a:gd name="T15" fmla="*/ 22 h 114"/>
                  <a:gd name="T16" fmla="*/ 153 w 228"/>
                  <a:gd name="T17" fmla="*/ 29 h 114"/>
                  <a:gd name="T18" fmla="*/ 145 w 228"/>
                  <a:gd name="T19" fmla="*/ 35 h 114"/>
                  <a:gd name="T20" fmla="*/ 140 w 228"/>
                  <a:gd name="T21" fmla="*/ 38 h 114"/>
                  <a:gd name="T22" fmla="*/ 137 w 228"/>
                  <a:gd name="T23" fmla="*/ 39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4 w 228"/>
                  <a:gd name="T41" fmla="*/ 98 h 114"/>
                  <a:gd name="T42" fmla="*/ 21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5" y="16"/>
                    </a:lnTo>
                    <a:lnTo>
                      <a:pt x="165" y="22"/>
                    </a:lnTo>
                    <a:lnTo>
                      <a:pt x="153" y="29"/>
                    </a:lnTo>
                    <a:lnTo>
                      <a:pt x="145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4" y="98"/>
                    </a:lnTo>
                    <a:lnTo>
                      <a:pt x="21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48" name="Freeform 39"/>
              <p:cNvSpPr>
                <a:spLocks/>
              </p:cNvSpPr>
              <p:nvPr/>
            </p:nvSpPr>
            <p:spPr bwMode="auto">
              <a:xfrm>
                <a:off x="1919" y="1230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4 w 228"/>
                  <a:gd name="T17" fmla="*/ 29 h 114"/>
                  <a:gd name="T18" fmla="*/ 146 w 228"/>
                  <a:gd name="T19" fmla="*/ 35 h 114"/>
                  <a:gd name="T20" fmla="*/ 141 w 228"/>
                  <a:gd name="T21" fmla="*/ 37 h 114"/>
                  <a:gd name="T22" fmla="*/ 138 w 228"/>
                  <a:gd name="T23" fmla="*/ 39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0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6" y="35"/>
                    </a:lnTo>
                    <a:lnTo>
                      <a:pt x="141" y="37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0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49" name="Freeform 40"/>
              <p:cNvSpPr>
                <a:spLocks/>
              </p:cNvSpPr>
              <p:nvPr/>
            </p:nvSpPr>
            <p:spPr bwMode="auto">
              <a:xfrm>
                <a:off x="1945" y="1262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3 w 228"/>
                  <a:gd name="T9" fmla="*/ 7 h 114"/>
                  <a:gd name="T10" fmla="*/ 185 w 228"/>
                  <a:gd name="T11" fmla="*/ 11 h 114"/>
                  <a:gd name="T12" fmla="*/ 174 w 228"/>
                  <a:gd name="T13" fmla="*/ 16 h 114"/>
                  <a:gd name="T14" fmla="*/ 164 w 228"/>
                  <a:gd name="T15" fmla="*/ 21 h 114"/>
                  <a:gd name="T16" fmla="*/ 153 w 228"/>
                  <a:gd name="T17" fmla="*/ 29 h 114"/>
                  <a:gd name="T18" fmla="*/ 144 w 228"/>
                  <a:gd name="T19" fmla="*/ 34 h 114"/>
                  <a:gd name="T20" fmla="*/ 140 w 228"/>
                  <a:gd name="T21" fmla="*/ 37 h 114"/>
                  <a:gd name="T22" fmla="*/ 137 w 228"/>
                  <a:gd name="T23" fmla="*/ 39 h 114"/>
                  <a:gd name="T24" fmla="*/ 135 w 228"/>
                  <a:gd name="T25" fmla="*/ 40 h 114"/>
                  <a:gd name="T26" fmla="*/ 133 w 228"/>
                  <a:gd name="T27" fmla="*/ 42 h 114"/>
                  <a:gd name="T28" fmla="*/ 128 w 228"/>
                  <a:gd name="T29" fmla="*/ 44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0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2 h 114"/>
                  <a:gd name="T56" fmla="*/ 52 w 228"/>
                  <a:gd name="T57" fmla="*/ 109 h 114"/>
                  <a:gd name="T58" fmla="*/ 53 w 228"/>
                  <a:gd name="T59" fmla="*/ 106 h 114"/>
                  <a:gd name="T60" fmla="*/ 60 w 228"/>
                  <a:gd name="T61" fmla="*/ 101 h 114"/>
                  <a:gd name="T62" fmla="*/ 71 w 228"/>
                  <a:gd name="T63" fmla="*/ 93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5 h 114"/>
                  <a:gd name="T82" fmla="*/ 228 w 228"/>
                  <a:gd name="T83" fmla="*/ 4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5" y="11"/>
                    </a:lnTo>
                    <a:lnTo>
                      <a:pt x="174" y="16"/>
                    </a:lnTo>
                    <a:lnTo>
                      <a:pt x="164" y="21"/>
                    </a:lnTo>
                    <a:lnTo>
                      <a:pt x="153" y="29"/>
                    </a:lnTo>
                    <a:lnTo>
                      <a:pt x="144" y="34"/>
                    </a:lnTo>
                    <a:lnTo>
                      <a:pt x="140" y="37"/>
                    </a:lnTo>
                    <a:lnTo>
                      <a:pt x="137" y="39"/>
                    </a:lnTo>
                    <a:lnTo>
                      <a:pt x="135" y="40"/>
                    </a:lnTo>
                    <a:lnTo>
                      <a:pt x="133" y="42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2"/>
                    </a:lnTo>
                    <a:lnTo>
                      <a:pt x="52" y="109"/>
                    </a:lnTo>
                    <a:lnTo>
                      <a:pt x="53" y="106"/>
                    </a:lnTo>
                    <a:lnTo>
                      <a:pt x="60" y="101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5"/>
                    </a:lnTo>
                    <a:lnTo>
                      <a:pt x="228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50" name="Freeform 41"/>
              <p:cNvSpPr>
                <a:spLocks/>
              </p:cNvSpPr>
              <p:nvPr/>
            </p:nvSpPr>
            <p:spPr bwMode="auto">
              <a:xfrm>
                <a:off x="1969" y="1293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7 w 228"/>
                  <a:gd name="T11" fmla="*/ 12 h 114"/>
                  <a:gd name="T12" fmla="*/ 176 w 228"/>
                  <a:gd name="T13" fmla="*/ 18 h 114"/>
                  <a:gd name="T14" fmla="*/ 166 w 228"/>
                  <a:gd name="T15" fmla="*/ 24 h 114"/>
                  <a:gd name="T16" fmla="*/ 155 w 228"/>
                  <a:gd name="T17" fmla="*/ 31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1 h 114"/>
                  <a:gd name="T24" fmla="*/ 137 w 228"/>
                  <a:gd name="T25" fmla="*/ 41 h 114"/>
                  <a:gd name="T26" fmla="*/ 135 w 228"/>
                  <a:gd name="T27" fmla="*/ 42 h 114"/>
                  <a:gd name="T28" fmla="*/ 129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60 h 114"/>
                  <a:gd name="T34" fmla="*/ 86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4 w 228"/>
                  <a:gd name="T41" fmla="*/ 98 h 114"/>
                  <a:gd name="T42" fmla="*/ 21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6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7" y="12"/>
                    </a:lnTo>
                    <a:lnTo>
                      <a:pt x="176" y="18"/>
                    </a:lnTo>
                    <a:lnTo>
                      <a:pt x="166" y="24"/>
                    </a:lnTo>
                    <a:lnTo>
                      <a:pt x="155" y="31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1"/>
                    </a:lnTo>
                    <a:lnTo>
                      <a:pt x="137" y="41"/>
                    </a:lnTo>
                    <a:lnTo>
                      <a:pt x="135" y="42"/>
                    </a:lnTo>
                    <a:lnTo>
                      <a:pt x="129" y="45"/>
                    </a:lnTo>
                    <a:lnTo>
                      <a:pt x="120" y="51"/>
                    </a:lnTo>
                    <a:lnTo>
                      <a:pt x="104" y="60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4" y="98"/>
                    </a:lnTo>
                    <a:lnTo>
                      <a:pt x="21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51" name="Freeform 42"/>
              <p:cNvSpPr>
                <a:spLocks/>
              </p:cNvSpPr>
              <p:nvPr/>
            </p:nvSpPr>
            <p:spPr bwMode="auto">
              <a:xfrm>
                <a:off x="1994" y="1325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9 w 228"/>
                  <a:gd name="T5" fmla="*/ 2 h 114"/>
                  <a:gd name="T6" fmla="*/ 203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6 w 228"/>
                  <a:gd name="T19" fmla="*/ 36 h 114"/>
                  <a:gd name="T20" fmla="*/ 141 w 228"/>
                  <a:gd name="T21" fmla="*/ 39 h 114"/>
                  <a:gd name="T22" fmla="*/ 138 w 228"/>
                  <a:gd name="T23" fmla="*/ 41 h 114"/>
                  <a:gd name="T24" fmla="*/ 137 w 228"/>
                  <a:gd name="T25" fmla="*/ 41 h 114"/>
                  <a:gd name="T26" fmla="*/ 134 w 228"/>
                  <a:gd name="T27" fmla="*/ 42 h 114"/>
                  <a:gd name="T28" fmla="*/ 130 w 228"/>
                  <a:gd name="T29" fmla="*/ 45 h 114"/>
                  <a:gd name="T30" fmla="*/ 120 w 228"/>
                  <a:gd name="T31" fmla="*/ 51 h 114"/>
                  <a:gd name="T32" fmla="*/ 105 w 228"/>
                  <a:gd name="T33" fmla="*/ 59 h 114"/>
                  <a:gd name="T34" fmla="*/ 86 w 228"/>
                  <a:gd name="T35" fmla="*/ 71 h 114"/>
                  <a:gd name="T36" fmla="*/ 68 w 228"/>
                  <a:gd name="T37" fmla="*/ 81 h 114"/>
                  <a:gd name="T38" fmla="*/ 50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0 w 228"/>
                  <a:gd name="T75" fmla="*/ 28 h 114"/>
                  <a:gd name="T76" fmla="*/ 213 w 228"/>
                  <a:gd name="T77" fmla="*/ 19 h 114"/>
                  <a:gd name="T78" fmla="*/ 221 w 228"/>
                  <a:gd name="T79" fmla="*/ 12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2"/>
                    </a:lnTo>
                    <a:lnTo>
                      <a:pt x="203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30" y="45"/>
                    </a:lnTo>
                    <a:lnTo>
                      <a:pt x="120" y="51"/>
                    </a:lnTo>
                    <a:lnTo>
                      <a:pt x="105" y="59"/>
                    </a:lnTo>
                    <a:lnTo>
                      <a:pt x="86" y="71"/>
                    </a:lnTo>
                    <a:lnTo>
                      <a:pt x="68" y="81"/>
                    </a:lnTo>
                    <a:lnTo>
                      <a:pt x="50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0" y="28"/>
                    </a:lnTo>
                    <a:lnTo>
                      <a:pt x="213" y="19"/>
                    </a:lnTo>
                    <a:lnTo>
                      <a:pt x="221" y="12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52" name="Freeform 43"/>
              <p:cNvSpPr>
                <a:spLocks/>
              </p:cNvSpPr>
              <p:nvPr/>
            </p:nvSpPr>
            <p:spPr bwMode="auto">
              <a:xfrm>
                <a:off x="2044" y="1389"/>
                <a:ext cx="228" cy="112"/>
              </a:xfrm>
              <a:custGeom>
                <a:avLst/>
                <a:gdLst>
                  <a:gd name="T0" fmla="*/ 214 w 228"/>
                  <a:gd name="T1" fmla="*/ 0 h 112"/>
                  <a:gd name="T2" fmla="*/ 213 w 228"/>
                  <a:gd name="T3" fmla="*/ 0 h 112"/>
                  <a:gd name="T4" fmla="*/ 208 w 228"/>
                  <a:gd name="T5" fmla="*/ 1 h 112"/>
                  <a:gd name="T6" fmla="*/ 202 w 228"/>
                  <a:gd name="T7" fmla="*/ 4 h 112"/>
                  <a:gd name="T8" fmla="*/ 195 w 228"/>
                  <a:gd name="T9" fmla="*/ 7 h 112"/>
                  <a:gd name="T10" fmla="*/ 187 w 228"/>
                  <a:gd name="T11" fmla="*/ 11 h 112"/>
                  <a:gd name="T12" fmla="*/ 176 w 228"/>
                  <a:gd name="T13" fmla="*/ 17 h 112"/>
                  <a:gd name="T14" fmla="*/ 166 w 228"/>
                  <a:gd name="T15" fmla="*/ 23 h 112"/>
                  <a:gd name="T16" fmla="*/ 155 w 228"/>
                  <a:gd name="T17" fmla="*/ 30 h 112"/>
                  <a:gd name="T18" fmla="*/ 146 w 228"/>
                  <a:gd name="T19" fmla="*/ 36 h 112"/>
                  <a:gd name="T20" fmla="*/ 142 w 228"/>
                  <a:gd name="T21" fmla="*/ 39 h 112"/>
                  <a:gd name="T22" fmla="*/ 139 w 228"/>
                  <a:gd name="T23" fmla="*/ 40 h 112"/>
                  <a:gd name="T24" fmla="*/ 137 w 228"/>
                  <a:gd name="T25" fmla="*/ 41 h 112"/>
                  <a:gd name="T26" fmla="*/ 135 w 228"/>
                  <a:gd name="T27" fmla="*/ 43 h 112"/>
                  <a:gd name="T28" fmla="*/ 129 w 228"/>
                  <a:gd name="T29" fmla="*/ 44 h 112"/>
                  <a:gd name="T30" fmla="*/ 120 w 228"/>
                  <a:gd name="T31" fmla="*/ 50 h 112"/>
                  <a:gd name="T32" fmla="*/ 104 w 228"/>
                  <a:gd name="T33" fmla="*/ 59 h 112"/>
                  <a:gd name="T34" fmla="*/ 86 w 228"/>
                  <a:gd name="T35" fmla="*/ 69 h 112"/>
                  <a:gd name="T36" fmla="*/ 67 w 228"/>
                  <a:gd name="T37" fmla="*/ 79 h 112"/>
                  <a:gd name="T38" fmla="*/ 49 w 228"/>
                  <a:gd name="T39" fmla="*/ 88 h 112"/>
                  <a:gd name="T40" fmla="*/ 34 w 228"/>
                  <a:gd name="T41" fmla="*/ 96 h 112"/>
                  <a:gd name="T42" fmla="*/ 21 w 228"/>
                  <a:gd name="T43" fmla="*/ 103 h 112"/>
                  <a:gd name="T44" fmla="*/ 9 w 228"/>
                  <a:gd name="T45" fmla="*/ 108 h 112"/>
                  <a:gd name="T46" fmla="*/ 3 w 228"/>
                  <a:gd name="T47" fmla="*/ 111 h 112"/>
                  <a:gd name="T48" fmla="*/ 0 w 228"/>
                  <a:gd name="T49" fmla="*/ 112 h 112"/>
                  <a:gd name="T50" fmla="*/ 55 w 228"/>
                  <a:gd name="T51" fmla="*/ 112 h 112"/>
                  <a:gd name="T52" fmla="*/ 55 w 228"/>
                  <a:gd name="T53" fmla="*/ 112 h 112"/>
                  <a:gd name="T54" fmla="*/ 54 w 228"/>
                  <a:gd name="T55" fmla="*/ 111 h 112"/>
                  <a:gd name="T56" fmla="*/ 52 w 228"/>
                  <a:gd name="T57" fmla="*/ 109 h 112"/>
                  <a:gd name="T58" fmla="*/ 55 w 228"/>
                  <a:gd name="T59" fmla="*/ 105 h 112"/>
                  <a:gd name="T60" fmla="*/ 61 w 228"/>
                  <a:gd name="T61" fmla="*/ 101 h 112"/>
                  <a:gd name="T62" fmla="*/ 71 w 228"/>
                  <a:gd name="T63" fmla="*/ 93 h 112"/>
                  <a:gd name="T64" fmla="*/ 88 w 228"/>
                  <a:gd name="T65" fmla="*/ 85 h 112"/>
                  <a:gd name="T66" fmla="*/ 114 w 228"/>
                  <a:gd name="T67" fmla="*/ 73 h 112"/>
                  <a:gd name="T68" fmla="*/ 142 w 228"/>
                  <a:gd name="T69" fmla="*/ 60 h 112"/>
                  <a:gd name="T70" fmla="*/ 166 w 228"/>
                  <a:gd name="T71" fmla="*/ 49 h 112"/>
                  <a:gd name="T72" fmla="*/ 185 w 228"/>
                  <a:gd name="T73" fmla="*/ 37 h 112"/>
                  <a:gd name="T74" fmla="*/ 201 w 228"/>
                  <a:gd name="T75" fmla="*/ 27 h 112"/>
                  <a:gd name="T76" fmla="*/ 214 w 228"/>
                  <a:gd name="T77" fmla="*/ 18 h 112"/>
                  <a:gd name="T78" fmla="*/ 221 w 228"/>
                  <a:gd name="T79" fmla="*/ 11 h 112"/>
                  <a:gd name="T80" fmla="*/ 227 w 228"/>
                  <a:gd name="T81" fmla="*/ 7 h 112"/>
                  <a:gd name="T82" fmla="*/ 228 w 228"/>
                  <a:gd name="T83" fmla="*/ 5 h 112"/>
                  <a:gd name="T84" fmla="*/ 214 w 228"/>
                  <a:gd name="T85" fmla="*/ 0 h 11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2"/>
                  <a:gd name="T131" fmla="*/ 228 w 228"/>
                  <a:gd name="T132" fmla="*/ 112 h 11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2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7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0"/>
                    </a:lnTo>
                    <a:lnTo>
                      <a:pt x="137" y="41"/>
                    </a:lnTo>
                    <a:lnTo>
                      <a:pt x="135" y="43"/>
                    </a:lnTo>
                    <a:lnTo>
                      <a:pt x="129" y="44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6" y="69"/>
                    </a:lnTo>
                    <a:lnTo>
                      <a:pt x="67" y="79"/>
                    </a:lnTo>
                    <a:lnTo>
                      <a:pt x="49" y="88"/>
                    </a:lnTo>
                    <a:lnTo>
                      <a:pt x="34" y="96"/>
                    </a:lnTo>
                    <a:lnTo>
                      <a:pt x="21" y="103"/>
                    </a:lnTo>
                    <a:lnTo>
                      <a:pt x="9" y="108"/>
                    </a:lnTo>
                    <a:lnTo>
                      <a:pt x="3" y="111"/>
                    </a:lnTo>
                    <a:lnTo>
                      <a:pt x="0" y="112"/>
                    </a:lnTo>
                    <a:lnTo>
                      <a:pt x="55" y="112"/>
                    </a:lnTo>
                    <a:lnTo>
                      <a:pt x="54" y="111"/>
                    </a:lnTo>
                    <a:lnTo>
                      <a:pt x="52" y="109"/>
                    </a:lnTo>
                    <a:lnTo>
                      <a:pt x="55" y="105"/>
                    </a:lnTo>
                    <a:lnTo>
                      <a:pt x="61" y="101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2" y="60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53" name="Freeform 44"/>
              <p:cNvSpPr>
                <a:spLocks/>
              </p:cNvSpPr>
              <p:nvPr/>
            </p:nvSpPr>
            <p:spPr bwMode="auto">
              <a:xfrm>
                <a:off x="2070" y="1420"/>
                <a:ext cx="228" cy="113"/>
              </a:xfrm>
              <a:custGeom>
                <a:avLst/>
                <a:gdLst>
                  <a:gd name="T0" fmla="*/ 212 w 228"/>
                  <a:gd name="T1" fmla="*/ 0 h 113"/>
                  <a:gd name="T2" fmla="*/ 211 w 228"/>
                  <a:gd name="T3" fmla="*/ 0 h 113"/>
                  <a:gd name="T4" fmla="*/ 208 w 228"/>
                  <a:gd name="T5" fmla="*/ 2 h 113"/>
                  <a:gd name="T6" fmla="*/ 202 w 228"/>
                  <a:gd name="T7" fmla="*/ 5 h 113"/>
                  <a:gd name="T8" fmla="*/ 194 w 228"/>
                  <a:gd name="T9" fmla="*/ 8 h 113"/>
                  <a:gd name="T10" fmla="*/ 185 w 228"/>
                  <a:gd name="T11" fmla="*/ 12 h 113"/>
                  <a:gd name="T12" fmla="*/ 175 w 228"/>
                  <a:gd name="T13" fmla="*/ 16 h 113"/>
                  <a:gd name="T14" fmla="*/ 165 w 228"/>
                  <a:gd name="T15" fmla="*/ 22 h 113"/>
                  <a:gd name="T16" fmla="*/ 153 w 228"/>
                  <a:gd name="T17" fmla="*/ 29 h 113"/>
                  <a:gd name="T18" fmla="*/ 145 w 228"/>
                  <a:gd name="T19" fmla="*/ 35 h 113"/>
                  <a:gd name="T20" fmla="*/ 140 w 228"/>
                  <a:gd name="T21" fmla="*/ 38 h 113"/>
                  <a:gd name="T22" fmla="*/ 137 w 228"/>
                  <a:gd name="T23" fmla="*/ 39 h 113"/>
                  <a:gd name="T24" fmla="*/ 136 w 228"/>
                  <a:gd name="T25" fmla="*/ 41 h 113"/>
                  <a:gd name="T26" fmla="*/ 133 w 228"/>
                  <a:gd name="T27" fmla="*/ 42 h 113"/>
                  <a:gd name="T28" fmla="*/ 129 w 228"/>
                  <a:gd name="T29" fmla="*/ 45 h 113"/>
                  <a:gd name="T30" fmla="*/ 119 w 228"/>
                  <a:gd name="T31" fmla="*/ 51 h 113"/>
                  <a:gd name="T32" fmla="*/ 104 w 228"/>
                  <a:gd name="T33" fmla="*/ 59 h 113"/>
                  <a:gd name="T34" fmla="*/ 86 w 228"/>
                  <a:gd name="T35" fmla="*/ 70 h 113"/>
                  <a:gd name="T36" fmla="*/ 67 w 228"/>
                  <a:gd name="T37" fmla="*/ 80 h 113"/>
                  <a:gd name="T38" fmla="*/ 49 w 228"/>
                  <a:gd name="T39" fmla="*/ 88 h 113"/>
                  <a:gd name="T40" fmla="*/ 34 w 228"/>
                  <a:gd name="T41" fmla="*/ 97 h 113"/>
                  <a:gd name="T42" fmla="*/ 21 w 228"/>
                  <a:gd name="T43" fmla="*/ 104 h 113"/>
                  <a:gd name="T44" fmla="*/ 9 w 228"/>
                  <a:gd name="T45" fmla="*/ 108 h 113"/>
                  <a:gd name="T46" fmla="*/ 3 w 228"/>
                  <a:gd name="T47" fmla="*/ 111 h 113"/>
                  <a:gd name="T48" fmla="*/ 0 w 228"/>
                  <a:gd name="T49" fmla="*/ 113 h 113"/>
                  <a:gd name="T50" fmla="*/ 54 w 228"/>
                  <a:gd name="T51" fmla="*/ 113 h 113"/>
                  <a:gd name="T52" fmla="*/ 54 w 228"/>
                  <a:gd name="T53" fmla="*/ 113 h 113"/>
                  <a:gd name="T54" fmla="*/ 52 w 228"/>
                  <a:gd name="T55" fmla="*/ 111 h 113"/>
                  <a:gd name="T56" fmla="*/ 52 w 228"/>
                  <a:gd name="T57" fmla="*/ 110 h 113"/>
                  <a:gd name="T58" fmla="*/ 54 w 228"/>
                  <a:gd name="T59" fmla="*/ 106 h 113"/>
                  <a:gd name="T60" fmla="*/ 61 w 228"/>
                  <a:gd name="T61" fmla="*/ 101 h 113"/>
                  <a:gd name="T62" fmla="*/ 71 w 228"/>
                  <a:gd name="T63" fmla="*/ 94 h 113"/>
                  <a:gd name="T64" fmla="*/ 88 w 228"/>
                  <a:gd name="T65" fmla="*/ 85 h 113"/>
                  <a:gd name="T66" fmla="*/ 114 w 228"/>
                  <a:gd name="T67" fmla="*/ 74 h 113"/>
                  <a:gd name="T68" fmla="*/ 142 w 228"/>
                  <a:gd name="T69" fmla="*/ 61 h 113"/>
                  <a:gd name="T70" fmla="*/ 166 w 228"/>
                  <a:gd name="T71" fmla="*/ 49 h 113"/>
                  <a:gd name="T72" fmla="*/ 185 w 228"/>
                  <a:gd name="T73" fmla="*/ 38 h 113"/>
                  <a:gd name="T74" fmla="*/ 201 w 228"/>
                  <a:gd name="T75" fmla="*/ 26 h 113"/>
                  <a:gd name="T76" fmla="*/ 214 w 228"/>
                  <a:gd name="T77" fmla="*/ 19 h 113"/>
                  <a:gd name="T78" fmla="*/ 221 w 228"/>
                  <a:gd name="T79" fmla="*/ 12 h 113"/>
                  <a:gd name="T80" fmla="*/ 227 w 228"/>
                  <a:gd name="T81" fmla="*/ 8 h 113"/>
                  <a:gd name="T82" fmla="*/ 228 w 228"/>
                  <a:gd name="T83" fmla="*/ 6 h 113"/>
                  <a:gd name="T84" fmla="*/ 212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4" y="8"/>
                    </a:lnTo>
                    <a:lnTo>
                      <a:pt x="185" y="12"/>
                    </a:lnTo>
                    <a:lnTo>
                      <a:pt x="175" y="16"/>
                    </a:lnTo>
                    <a:lnTo>
                      <a:pt x="165" y="22"/>
                    </a:lnTo>
                    <a:lnTo>
                      <a:pt x="153" y="29"/>
                    </a:lnTo>
                    <a:lnTo>
                      <a:pt x="145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6" y="70"/>
                    </a:lnTo>
                    <a:lnTo>
                      <a:pt x="67" y="80"/>
                    </a:lnTo>
                    <a:lnTo>
                      <a:pt x="49" y="88"/>
                    </a:lnTo>
                    <a:lnTo>
                      <a:pt x="34" y="97"/>
                    </a:lnTo>
                    <a:lnTo>
                      <a:pt x="21" y="104"/>
                    </a:lnTo>
                    <a:lnTo>
                      <a:pt x="9" y="108"/>
                    </a:lnTo>
                    <a:lnTo>
                      <a:pt x="3" y="111"/>
                    </a:lnTo>
                    <a:lnTo>
                      <a:pt x="0" y="113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2" y="110"/>
                    </a:lnTo>
                    <a:lnTo>
                      <a:pt x="54" y="106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6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8"/>
                    </a:lnTo>
                    <a:lnTo>
                      <a:pt x="228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54" name="Freeform 45"/>
              <p:cNvSpPr>
                <a:spLocks/>
              </p:cNvSpPr>
              <p:nvPr/>
            </p:nvSpPr>
            <p:spPr bwMode="auto">
              <a:xfrm>
                <a:off x="2095" y="1451"/>
                <a:ext cx="228" cy="115"/>
              </a:xfrm>
              <a:custGeom>
                <a:avLst/>
                <a:gdLst>
                  <a:gd name="T0" fmla="*/ 213 w 228"/>
                  <a:gd name="T1" fmla="*/ 0 h 115"/>
                  <a:gd name="T2" fmla="*/ 212 w 228"/>
                  <a:gd name="T3" fmla="*/ 0 h 115"/>
                  <a:gd name="T4" fmla="*/ 208 w 228"/>
                  <a:gd name="T5" fmla="*/ 1 h 115"/>
                  <a:gd name="T6" fmla="*/ 202 w 228"/>
                  <a:gd name="T7" fmla="*/ 4 h 115"/>
                  <a:gd name="T8" fmla="*/ 195 w 228"/>
                  <a:gd name="T9" fmla="*/ 7 h 115"/>
                  <a:gd name="T10" fmla="*/ 186 w 228"/>
                  <a:gd name="T11" fmla="*/ 11 h 115"/>
                  <a:gd name="T12" fmla="*/ 176 w 228"/>
                  <a:gd name="T13" fmla="*/ 17 h 115"/>
                  <a:gd name="T14" fmla="*/ 166 w 228"/>
                  <a:gd name="T15" fmla="*/ 23 h 115"/>
                  <a:gd name="T16" fmla="*/ 154 w 228"/>
                  <a:gd name="T17" fmla="*/ 30 h 115"/>
                  <a:gd name="T18" fmla="*/ 146 w 228"/>
                  <a:gd name="T19" fmla="*/ 36 h 115"/>
                  <a:gd name="T20" fmla="*/ 141 w 228"/>
                  <a:gd name="T21" fmla="*/ 39 h 115"/>
                  <a:gd name="T22" fmla="*/ 138 w 228"/>
                  <a:gd name="T23" fmla="*/ 40 h 115"/>
                  <a:gd name="T24" fmla="*/ 137 w 228"/>
                  <a:gd name="T25" fmla="*/ 41 h 115"/>
                  <a:gd name="T26" fmla="*/ 134 w 228"/>
                  <a:gd name="T27" fmla="*/ 43 h 115"/>
                  <a:gd name="T28" fmla="*/ 128 w 228"/>
                  <a:gd name="T29" fmla="*/ 46 h 115"/>
                  <a:gd name="T30" fmla="*/ 120 w 228"/>
                  <a:gd name="T31" fmla="*/ 52 h 115"/>
                  <a:gd name="T32" fmla="*/ 104 w 228"/>
                  <a:gd name="T33" fmla="*/ 60 h 115"/>
                  <a:gd name="T34" fmla="*/ 85 w 228"/>
                  <a:gd name="T35" fmla="*/ 70 h 115"/>
                  <a:gd name="T36" fmla="*/ 66 w 228"/>
                  <a:gd name="T37" fmla="*/ 80 h 115"/>
                  <a:gd name="T38" fmla="*/ 49 w 228"/>
                  <a:gd name="T39" fmla="*/ 90 h 115"/>
                  <a:gd name="T40" fmla="*/ 33 w 228"/>
                  <a:gd name="T41" fmla="*/ 98 h 115"/>
                  <a:gd name="T42" fmla="*/ 20 w 228"/>
                  <a:gd name="T43" fmla="*/ 105 h 115"/>
                  <a:gd name="T44" fmla="*/ 9 w 228"/>
                  <a:gd name="T45" fmla="*/ 111 h 115"/>
                  <a:gd name="T46" fmla="*/ 3 w 228"/>
                  <a:gd name="T47" fmla="*/ 114 h 115"/>
                  <a:gd name="T48" fmla="*/ 0 w 228"/>
                  <a:gd name="T49" fmla="*/ 115 h 115"/>
                  <a:gd name="T50" fmla="*/ 55 w 228"/>
                  <a:gd name="T51" fmla="*/ 115 h 115"/>
                  <a:gd name="T52" fmla="*/ 55 w 228"/>
                  <a:gd name="T53" fmla="*/ 115 h 115"/>
                  <a:gd name="T54" fmla="*/ 53 w 228"/>
                  <a:gd name="T55" fmla="*/ 114 h 115"/>
                  <a:gd name="T56" fmla="*/ 52 w 228"/>
                  <a:gd name="T57" fmla="*/ 111 h 115"/>
                  <a:gd name="T58" fmla="*/ 55 w 228"/>
                  <a:gd name="T59" fmla="*/ 108 h 115"/>
                  <a:gd name="T60" fmla="*/ 61 w 228"/>
                  <a:gd name="T61" fmla="*/ 102 h 115"/>
                  <a:gd name="T62" fmla="*/ 71 w 228"/>
                  <a:gd name="T63" fmla="*/ 95 h 115"/>
                  <a:gd name="T64" fmla="*/ 88 w 228"/>
                  <a:gd name="T65" fmla="*/ 86 h 115"/>
                  <a:gd name="T66" fmla="*/ 114 w 228"/>
                  <a:gd name="T67" fmla="*/ 75 h 115"/>
                  <a:gd name="T68" fmla="*/ 141 w 228"/>
                  <a:gd name="T69" fmla="*/ 62 h 115"/>
                  <a:gd name="T70" fmla="*/ 166 w 228"/>
                  <a:gd name="T71" fmla="*/ 49 h 115"/>
                  <a:gd name="T72" fmla="*/ 185 w 228"/>
                  <a:gd name="T73" fmla="*/ 37 h 115"/>
                  <a:gd name="T74" fmla="*/ 200 w 228"/>
                  <a:gd name="T75" fmla="*/ 27 h 115"/>
                  <a:gd name="T76" fmla="*/ 213 w 228"/>
                  <a:gd name="T77" fmla="*/ 18 h 115"/>
                  <a:gd name="T78" fmla="*/ 221 w 228"/>
                  <a:gd name="T79" fmla="*/ 11 h 115"/>
                  <a:gd name="T80" fmla="*/ 226 w 228"/>
                  <a:gd name="T81" fmla="*/ 7 h 115"/>
                  <a:gd name="T82" fmla="*/ 228 w 228"/>
                  <a:gd name="T83" fmla="*/ 5 h 115"/>
                  <a:gd name="T84" fmla="*/ 213 w 228"/>
                  <a:gd name="T85" fmla="*/ 0 h 11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5"/>
                  <a:gd name="T131" fmla="*/ 228 w 228"/>
                  <a:gd name="T132" fmla="*/ 115 h 115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5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8" y="40"/>
                    </a:lnTo>
                    <a:lnTo>
                      <a:pt x="137" y="41"/>
                    </a:lnTo>
                    <a:lnTo>
                      <a:pt x="134" y="43"/>
                    </a:lnTo>
                    <a:lnTo>
                      <a:pt x="128" y="46"/>
                    </a:lnTo>
                    <a:lnTo>
                      <a:pt x="120" y="52"/>
                    </a:lnTo>
                    <a:lnTo>
                      <a:pt x="104" y="60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1"/>
                    </a:lnTo>
                    <a:lnTo>
                      <a:pt x="3" y="114"/>
                    </a:lnTo>
                    <a:lnTo>
                      <a:pt x="0" y="115"/>
                    </a:lnTo>
                    <a:lnTo>
                      <a:pt x="55" y="115"/>
                    </a:lnTo>
                    <a:lnTo>
                      <a:pt x="53" y="114"/>
                    </a:lnTo>
                    <a:lnTo>
                      <a:pt x="52" y="111"/>
                    </a:lnTo>
                    <a:lnTo>
                      <a:pt x="55" y="108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0" y="27"/>
                    </a:lnTo>
                    <a:lnTo>
                      <a:pt x="213" y="18"/>
                    </a:lnTo>
                    <a:lnTo>
                      <a:pt x="221" y="11"/>
                    </a:lnTo>
                    <a:lnTo>
                      <a:pt x="226" y="7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55" name="Freeform 46"/>
              <p:cNvSpPr>
                <a:spLocks/>
              </p:cNvSpPr>
              <p:nvPr/>
            </p:nvSpPr>
            <p:spPr bwMode="auto">
              <a:xfrm>
                <a:off x="2119" y="1484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10 w 228"/>
                  <a:gd name="T5" fmla="*/ 1 h 114"/>
                  <a:gd name="T6" fmla="*/ 204 w 228"/>
                  <a:gd name="T7" fmla="*/ 4 h 114"/>
                  <a:gd name="T8" fmla="*/ 195 w 228"/>
                  <a:gd name="T9" fmla="*/ 7 h 114"/>
                  <a:gd name="T10" fmla="*/ 187 w 228"/>
                  <a:gd name="T11" fmla="*/ 11 h 114"/>
                  <a:gd name="T12" fmla="*/ 176 w 228"/>
                  <a:gd name="T13" fmla="*/ 16 h 114"/>
                  <a:gd name="T14" fmla="*/ 166 w 228"/>
                  <a:gd name="T15" fmla="*/ 21 h 114"/>
                  <a:gd name="T16" fmla="*/ 155 w 228"/>
                  <a:gd name="T17" fmla="*/ 29 h 114"/>
                  <a:gd name="T18" fmla="*/ 146 w 228"/>
                  <a:gd name="T19" fmla="*/ 34 h 114"/>
                  <a:gd name="T20" fmla="*/ 142 w 228"/>
                  <a:gd name="T21" fmla="*/ 37 h 114"/>
                  <a:gd name="T22" fmla="*/ 139 w 228"/>
                  <a:gd name="T23" fmla="*/ 39 h 114"/>
                  <a:gd name="T24" fmla="*/ 138 w 228"/>
                  <a:gd name="T25" fmla="*/ 40 h 114"/>
                  <a:gd name="T26" fmla="*/ 135 w 228"/>
                  <a:gd name="T27" fmla="*/ 42 h 114"/>
                  <a:gd name="T28" fmla="*/ 130 w 228"/>
                  <a:gd name="T29" fmla="*/ 44 h 114"/>
                  <a:gd name="T30" fmla="*/ 120 w 228"/>
                  <a:gd name="T31" fmla="*/ 50 h 114"/>
                  <a:gd name="T32" fmla="*/ 106 w 228"/>
                  <a:gd name="T33" fmla="*/ 59 h 114"/>
                  <a:gd name="T34" fmla="*/ 87 w 228"/>
                  <a:gd name="T35" fmla="*/ 69 h 114"/>
                  <a:gd name="T36" fmla="*/ 68 w 228"/>
                  <a:gd name="T37" fmla="*/ 79 h 114"/>
                  <a:gd name="T38" fmla="*/ 51 w 228"/>
                  <a:gd name="T39" fmla="*/ 89 h 114"/>
                  <a:gd name="T40" fmla="*/ 34 w 228"/>
                  <a:gd name="T41" fmla="*/ 96 h 114"/>
                  <a:gd name="T42" fmla="*/ 21 w 228"/>
                  <a:gd name="T43" fmla="*/ 104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6 h 114"/>
                  <a:gd name="T60" fmla="*/ 61 w 228"/>
                  <a:gd name="T61" fmla="*/ 101 h 114"/>
                  <a:gd name="T62" fmla="*/ 71 w 228"/>
                  <a:gd name="T63" fmla="*/ 93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2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10" y="1"/>
                    </a:lnTo>
                    <a:lnTo>
                      <a:pt x="204" y="4"/>
                    </a:lnTo>
                    <a:lnTo>
                      <a:pt x="195" y="7"/>
                    </a:lnTo>
                    <a:lnTo>
                      <a:pt x="187" y="11"/>
                    </a:lnTo>
                    <a:lnTo>
                      <a:pt x="176" y="16"/>
                    </a:lnTo>
                    <a:lnTo>
                      <a:pt x="166" y="21"/>
                    </a:lnTo>
                    <a:lnTo>
                      <a:pt x="155" y="29"/>
                    </a:lnTo>
                    <a:lnTo>
                      <a:pt x="146" y="34"/>
                    </a:lnTo>
                    <a:lnTo>
                      <a:pt x="142" y="37"/>
                    </a:lnTo>
                    <a:lnTo>
                      <a:pt x="139" y="39"/>
                    </a:lnTo>
                    <a:lnTo>
                      <a:pt x="138" y="40"/>
                    </a:lnTo>
                    <a:lnTo>
                      <a:pt x="135" y="42"/>
                    </a:lnTo>
                    <a:lnTo>
                      <a:pt x="130" y="44"/>
                    </a:lnTo>
                    <a:lnTo>
                      <a:pt x="120" y="50"/>
                    </a:lnTo>
                    <a:lnTo>
                      <a:pt x="106" y="59"/>
                    </a:lnTo>
                    <a:lnTo>
                      <a:pt x="87" y="69"/>
                    </a:lnTo>
                    <a:lnTo>
                      <a:pt x="68" y="79"/>
                    </a:lnTo>
                    <a:lnTo>
                      <a:pt x="51" y="89"/>
                    </a:lnTo>
                    <a:lnTo>
                      <a:pt x="34" y="96"/>
                    </a:lnTo>
                    <a:lnTo>
                      <a:pt x="21" y="104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1" y="101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2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56" name="Freeform 47"/>
              <p:cNvSpPr>
                <a:spLocks/>
              </p:cNvSpPr>
              <p:nvPr/>
            </p:nvSpPr>
            <p:spPr bwMode="auto">
              <a:xfrm>
                <a:off x="2145" y="1515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7 w 228"/>
                  <a:gd name="T11" fmla="*/ 12 h 114"/>
                  <a:gd name="T12" fmla="*/ 175 w 228"/>
                  <a:gd name="T13" fmla="*/ 16 h 114"/>
                  <a:gd name="T14" fmla="*/ 165 w 228"/>
                  <a:gd name="T15" fmla="*/ 22 h 114"/>
                  <a:gd name="T16" fmla="*/ 153 w 228"/>
                  <a:gd name="T17" fmla="*/ 29 h 114"/>
                  <a:gd name="T18" fmla="*/ 145 w 228"/>
                  <a:gd name="T19" fmla="*/ 35 h 114"/>
                  <a:gd name="T20" fmla="*/ 140 w 228"/>
                  <a:gd name="T21" fmla="*/ 38 h 114"/>
                  <a:gd name="T22" fmla="*/ 137 w 228"/>
                  <a:gd name="T23" fmla="*/ 39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60 h 114"/>
                  <a:gd name="T34" fmla="*/ 86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4 w 228"/>
                  <a:gd name="T41" fmla="*/ 99 h 114"/>
                  <a:gd name="T42" fmla="*/ 21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6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7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7" y="12"/>
                    </a:lnTo>
                    <a:lnTo>
                      <a:pt x="175" y="16"/>
                    </a:lnTo>
                    <a:lnTo>
                      <a:pt x="165" y="22"/>
                    </a:lnTo>
                    <a:lnTo>
                      <a:pt x="153" y="29"/>
                    </a:lnTo>
                    <a:lnTo>
                      <a:pt x="145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60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4" y="99"/>
                    </a:lnTo>
                    <a:lnTo>
                      <a:pt x="21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6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7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57" name="Freeform 48"/>
              <p:cNvSpPr>
                <a:spLocks/>
              </p:cNvSpPr>
              <p:nvPr/>
            </p:nvSpPr>
            <p:spPr bwMode="auto">
              <a:xfrm>
                <a:off x="2170" y="1547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6 w 228"/>
                  <a:gd name="T11" fmla="*/ 12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4 w 228"/>
                  <a:gd name="T17" fmla="*/ 29 h 114"/>
                  <a:gd name="T18" fmla="*/ 146 w 228"/>
                  <a:gd name="T19" fmla="*/ 35 h 114"/>
                  <a:gd name="T20" fmla="*/ 141 w 228"/>
                  <a:gd name="T21" fmla="*/ 38 h 114"/>
                  <a:gd name="T22" fmla="*/ 138 w 228"/>
                  <a:gd name="T23" fmla="*/ 39 h 114"/>
                  <a:gd name="T24" fmla="*/ 137 w 228"/>
                  <a:gd name="T25" fmla="*/ 41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8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5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6" y="35"/>
                    </a:lnTo>
                    <a:lnTo>
                      <a:pt x="141" y="38"/>
                    </a:lnTo>
                    <a:lnTo>
                      <a:pt x="138" y="39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20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8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58" name="Freeform 49"/>
              <p:cNvSpPr>
                <a:spLocks/>
              </p:cNvSpPr>
              <p:nvPr/>
            </p:nvSpPr>
            <p:spPr bwMode="auto">
              <a:xfrm>
                <a:off x="2196" y="1579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3 w 228"/>
                  <a:gd name="T9" fmla="*/ 7 h 114"/>
                  <a:gd name="T10" fmla="*/ 185 w 228"/>
                  <a:gd name="T11" fmla="*/ 11 h 114"/>
                  <a:gd name="T12" fmla="*/ 174 w 228"/>
                  <a:gd name="T13" fmla="*/ 16 h 114"/>
                  <a:gd name="T14" fmla="*/ 164 w 228"/>
                  <a:gd name="T15" fmla="*/ 22 h 114"/>
                  <a:gd name="T16" fmla="*/ 153 w 228"/>
                  <a:gd name="T17" fmla="*/ 29 h 114"/>
                  <a:gd name="T18" fmla="*/ 144 w 228"/>
                  <a:gd name="T19" fmla="*/ 35 h 114"/>
                  <a:gd name="T20" fmla="*/ 140 w 228"/>
                  <a:gd name="T21" fmla="*/ 37 h 114"/>
                  <a:gd name="T22" fmla="*/ 137 w 228"/>
                  <a:gd name="T23" fmla="*/ 39 h 114"/>
                  <a:gd name="T24" fmla="*/ 136 w 228"/>
                  <a:gd name="T25" fmla="*/ 40 h 114"/>
                  <a:gd name="T26" fmla="*/ 133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2 h 114"/>
                  <a:gd name="T56" fmla="*/ 52 w 228"/>
                  <a:gd name="T57" fmla="*/ 110 h 114"/>
                  <a:gd name="T58" fmla="*/ 53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5" y="11"/>
                    </a:lnTo>
                    <a:lnTo>
                      <a:pt x="174" y="16"/>
                    </a:lnTo>
                    <a:lnTo>
                      <a:pt x="164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7"/>
                    </a:lnTo>
                    <a:lnTo>
                      <a:pt x="137" y="39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2"/>
                    </a:lnTo>
                    <a:lnTo>
                      <a:pt x="52" y="110"/>
                    </a:lnTo>
                    <a:lnTo>
                      <a:pt x="53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59" name="Freeform 50"/>
              <p:cNvSpPr>
                <a:spLocks/>
              </p:cNvSpPr>
              <p:nvPr/>
            </p:nvSpPr>
            <p:spPr bwMode="auto">
              <a:xfrm>
                <a:off x="2220" y="1611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7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5 w 228"/>
                  <a:gd name="T17" fmla="*/ 30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0 h 114"/>
                  <a:gd name="T24" fmla="*/ 138 w 228"/>
                  <a:gd name="T25" fmla="*/ 40 h 114"/>
                  <a:gd name="T26" fmla="*/ 135 w 228"/>
                  <a:gd name="T27" fmla="*/ 41 h 114"/>
                  <a:gd name="T28" fmla="*/ 129 w 228"/>
                  <a:gd name="T29" fmla="*/ 44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6 w 228"/>
                  <a:gd name="T35" fmla="*/ 70 h 114"/>
                  <a:gd name="T36" fmla="*/ 67 w 228"/>
                  <a:gd name="T37" fmla="*/ 80 h 114"/>
                  <a:gd name="T38" fmla="*/ 49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5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7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0"/>
                    </a:lnTo>
                    <a:lnTo>
                      <a:pt x="138" y="40"/>
                    </a:lnTo>
                    <a:lnTo>
                      <a:pt x="135" y="41"/>
                    </a:lnTo>
                    <a:lnTo>
                      <a:pt x="129" y="44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6" y="70"/>
                    </a:lnTo>
                    <a:lnTo>
                      <a:pt x="67" y="80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5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60" name="Freeform 51"/>
              <p:cNvSpPr>
                <a:spLocks/>
              </p:cNvSpPr>
              <p:nvPr/>
            </p:nvSpPr>
            <p:spPr bwMode="auto">
              <a:xfrm>
                <a:off x="2245" y="1642"/>
                <a:ext cx="229" cy="114"/>
              </a:xfrm>
              <a:custGeom>
                <a:avLst/>
                <a:gdLst>
                  <a:gd name="T0" fmla="*/ 213 w 229"/>
                  <a:gd name="T1" fmla="*/ 0 h 114"/>
                  <a:gd name="T2" fmla="*/ 212 w 229"/>
                  <a:gd name="T3" fmla="*/ 0 h 114"/>
                  <a:gd name="T4" fmla="*/ 209 w 229"/>
                  <a:gd name="T5" fmla="*/ 2 h 114"/>
                  <a:gd name="T6" fmla="*/ 203 w 229"/>
                  <a:gd name="T7" fmla="*/ 5 h 114"/>
                  <a:gd name="T8" fmla="*/ 195 w 229"/>
                  <a:gd name="T9" fmla="*/ 8 h 114"/>
                  <a:gd name="T10" fmla="*/ 186 w 229"/>
                  <a:gd name="T11" fmla="*/ 12 h 114"/>
                  <a:gd name="T12" fmla="*/ 176 w 229"/>
                  <a:gd name="T13" fmla="*/ 18 h 114"/>
                  <a:gd name="T14" fmla="*/ 166 w 229"/>
                  <a:gd name="T15" fmla="*/ 23 h 114"/>
                  <a:gd name="T16" fmla="*/ 154 w 229"/>
                  <a:gd name="T17" fmla="*/ 31 h 114"/>
                  <a:gd name="T18" fmla="*/ 146 w 229"/>
                  <a:gd name="T19" fmla="*/ 36 h 114"/>
                  <a:gd name="T20" fmla="*/ 141 w 229"/>
                  <a:gd name="T21" fmla="*/ 39 h 114"/>
                  <a:gd name="T22" fmla="*/ 138 w 229"/>
                  <a:gd name="T23" fmla="*/ 41 h 114"/>
                  <a:gd name="T24" fmla="*/ 137 w 229"/>
                  <a:gd name="T25" fmla="*/ 41 h 114"/>
                  <a:gd name="T26" fmla="*/ 134 w 229"/>
                  <a:gd name="T27" fmla="*/ 42 h 114"/>
                  <a:gd name="T28" fmla="*/ 130 w 229"/>
                  <a:gd name="T29" fmla="*/ 45 h 114"/>
                  <a:gd name="T30" fmla="*/ 120 w 229"/>
                  <a:gd name="T31" fmla="*/ 51 h 114"/>
                  <a:gd name="T32" fmla="*/ 105 w 229"/>
                  <a:gd name="T33" fmla="*/ 60 h 114"/>
                  <a:gd name="T34" fmla="*/ 87 w 229"/>
                  <a:gd name="T35" fmla="*/ 71 h 114"/>
                  <a:gd name="T36" fmla="*/ 68 w 229"/>
                  <a:gd name="T37" fmla="*/ 81 h 114"/>
                  <a:gd name="T38" fmla="*/ 50 w 229"/>
                  <a:gd name="T39" fmla="*/ 90 h 114"/>
                  <a:gd name="T40" fmla="*/ 33 w 229"/>
                  <a:gd name="T41" fmla="*/ 98 h 114"/>
                  <a:gd name="T42" fmla="*/ 20 w 229"/>
                  <a:gd name="T43" fmla="*/ 106 h 114"/>
                  <a:gd name="T44" fmla="*/ 9 w 229"/>
                  <a:gd name="T45" fmla="*/ 110 h 114"/>
                  <a:gd name="T46" fmla="*/ 3 w 229"/>
                  <a:gd name="T47" fmla="*/ 113 h 114"/>
                  <a:gd name="T48" fmla="*/ 0 w 229"/>
                  <a:gd name="T49" fmla="*/ 114 h 114"/>
                  <a:gd name="T50" fmla="*/ 55 w 229"/>
                  <a:gd name="T51" fmla="*/ 114 h 114"/>
                  <a:gd name="T52" fmla="*/ 55 w 229"/>
                  <a:gd name="T53" fmla="*/ 114 h 114"/>
                  <a:gd name="T54" fmla="*/ 53 w 229"/>
                  <a:gd name="T55" fmla="*/ 113 h 114"/>
                  <a:gd name="T56" fmla="*/ 52 w 229"/>
                  <a:gd name="T57" fmla="*/ 111 h 114"/>
                  <a:gd name="T58" fmla="*/ 55 w 229"/>
                  <a:gd name="T59" fmla="*/ 107 h 114"/>
                  <a:gd name="T60" fmla="*/ 61 w 229"/>
                  <a:gd name="T61" fmla="*/ 103 h 114"/>
                  <a:gd name="T62" fmla="*/ 71 w 229"/>
                  <a:gd name="T63" fmla="*/ 96 h 114"/>
                  <a:gd name="T64" fmla="*/ 88 w 229"/>
                  <a:gd name="T65" fmla="*/ 87 h 114"/>
                  <a:gd name="T66" fmla="*/ 114 w 229"/>
                  <a:gd name="T67" fmla="*/ 75 h 114"/>
                  <a:gd name="T68" fmla="*/ 141 w 229"/>
                  <a:gd name="T69" fmla="*/ 62 h 114"/>
                  <a:gd name="T70" fmla="*/ 166 w 229"/>
                  <a:gd name="T71" fmla="*/ 49 h 114"/>
                  <a:gd name="T72" fmla="*/ 185 w 229"/>
                  <a:gd name="T73" fmla="*/ 38 h 114"/>
                  <a:gd name="T74" fmla="*/ 202 w 229"/>
                  <a:gd name="T75" fmla="*/ 28 h 114"/>
                  <a:gd name="T76" fmla="*/ 213 w 229"/>
                  <a:gd name="T77" fmla="*/ 19 h 114"/>
                  <a:gd name="T78" fmla="*/ 222 w 229"/>
                  <a:gd name="T79" fmla="*/ 12 h 114"/>
                  <a:gd name="T80" fmla="*/ 228 w 229"/>
                  <a:gd name="T81" fmla="*/ 8 h 114"/>
                  <a:gd name="T82" fmla="*/ 229 w 229"/>
                  <a:gd name="T83" fmla="*/ 6 h 114"/>
                  <a:gd name="T84" fmla="*/ 213 w 229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9"/>
                  <a:gd name="T130" fmla="*/ 0 h 114"/>
                  <a:gd name="T131" fmla="*/ 229 w 229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9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2"/>
                    </a:lnTo>
                    <a:lnTo>
                      <a:pt x="203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8"/>
                    </a:lnTo>
                    <a:lnTo>
                      <a:pt x="166" y="23"/>
                    </a:lnTo>
                    <a:lnTo>
                      <a:pt x="154" y="31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30" y="45"/>
                    </a:lnTo>
                    <a:lnTo>
                      <a:pt x="120" y="51"/>
                    </a:lnTo>
                    <a:lnTo>
                      <a:pt x="105" y="60"/>
                    </a:lnTo>
                    <a:lnTo>
                      <a:pt x="87" y="71"/>
                    </a:lnTo>
                    <a:lnTo>
                      <a:pt x="68" y="81"/>
                    </a:lnTo>
                    <a:lnTo>
                      <a:pt x="50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2" y="28"/>
                    </a:lnTo>
                    <a:lnTo>
                      <a:pt x="213" y="19"/>
                    </a:lnTo>
                    <a:lnTo>
                      <a:pt x="222" y="12"/>
                    </a:lnTo>
                    <a:lnTo>
                      <a:pt x="228" y="8"/>
                    </a:lnTo>
                    <a:lnTo>
                      <a:pt x="229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61" name="Freeform 52"/>
              <p:cNvSpPr>
                <a:spLocks/>
              </p:cNvSpPr>
              <p:nvPr/>
            </p:nvSpPr>
            <p:spPr bwMode="auto">
              <a:xfrm>
                <a:off x="2271" y="1674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5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2 h 114"/>
                  <a:gd name="T26" fmla="*/ 133 w 228"/>
                  <a:gd name="T27" fmla="*/ 43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0 w 228"/>
                  <a:gd name="T75" fmla="*/ 28 h 114"/>
                  <a:gd name="T76" fmla="*/ 213 w 228"/>
                  <a:gd name="T77" fmla="*/ 19 h 114"/>
                  <a:gd name="T78" fmla="*/ 221 w 228"/>
                  <a:gd name="T79" fmla="*/ 12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5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2"/>
                    </a:lnTo>
                    <a:lnTo>
                      <a:pt x="133" y="43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0" y="28"/>
                    </a:lnTo>
                    <a:lnTo>
                      <a:pt x="213" y="19"/>
                    </a:lnTo>
                    <a:lnTo>
                      <a:pt x="221" y="12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62" name="Freeform 53"/>
              <p:cNvSpPr>
                <a:spLocks/>
              </p:cNvSpPr>
              <p:nvPr/>
            </p:nvSpPr>
            <p:spPr bwMode="auto">
              <a:xfrm>
                <a:off x="2295" y="1706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7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5 w 228"/>
                  <a:gd name="T17" fmla="*/ 30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0 h 114"/>
                  <a:gd name="T24" fmla="*/ 138 w 228"/>
                  <a:gd name="T25" fmla="*/ 42 h 114"/>
                  <a:gd name="T26" fmla="*/ 135 w 228"/>
                  <a:gd name="T27" fmla="*/ 43 h 114"/>
                  <a:gd name="T28" fmla="*/ 129 w 228"/>
                  <a:gd name="T29" fmla="*/ 46 h 114"/>
                  <a:gd name="T30" fmla="*/ 120 w 228"/>
                  <a:gd name="T31" fmla="*/ 52 h 114"/>
                  <a:gd name="T32" fmla="*/ 104 w 228"/>
                  <a:gd name="T33" fmla="*/ 60 h 114"/>
                  <a:gd name="T34" fmla="*/ 86 w 228"/>
                  <a:gd name="T35" fmla="*/ 70 h 114"/>
                  <a:gd name="T36" fmla="*/ 67 w 228"/>
                  <a:gd name="T37" fmla="*/ 81 h 114"/>
                  <a:gd name="T38" fmla="*/ 50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7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0"/>
                    </a:lnTo>
                    <a:lnTo>
                      <a:pt x="138" y="42"/>
                    </a:lnTo>
                    <a:lnTo>
                      <a:pt x="135" y="43"/>
                    </a:lnTo>
                    <a:lnTo>
                      <a:pt x="129" y="46"/>
                    </a:lnTo>
                    <a:lnTo>
                      <a:pt x="120" y="52"/>
                    </a:lnTo>
                    <a:lnTo>
                      <a:pt x="104" y="60"/>
                    </a:lnTo>
                    <a:lnTo>
                      <a:pt x="86" y="70"/>
                    </a:lnTo>
                    <a:lnTo>
                      <a:pt x="67" y="81"/>
                    </a:lnTo>
                    <a:lnTo>
                      <a:pt x="50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63" name="Freeform 54"/>
              <p:cNvSpPr>
                <a:spLocks/>
              </p:cNvSpPr>
              <p:nvPr/>
            </p:nvSpPr>
            <p:spPr bwMode="auto">
              <a:xfrm>
                <a:off x="2321" y="1738"/>
                <a:ext cx="228" cy="113"/>
              </a:xfrm>
              <a:custGeom>
                <a:avLst/>
                <a:gdLst>
                  <a:gd name="T0" fmla="*/ 213 w 228"/>
                  <a:gd name="T1" fmla="*/ 0 h 113"/>
                  <a:gd name="T2" fmla="*/ 211 w 228"/>
                  <a:gd name="T3" fmla="*/ 0 h 113"/>
                  <a:gd name="T4" fmla="*/ 208 w 228"/>
                  <a:gd name="T5" fmla="*/ 1 h 113"/>
                  <a:gd name="T6" fmla="*/ 202 w 228"/>
                  <a:gd name="T7" fmla="*/ 4 h 113"/>
                  <a:gd name="T8" fmla="*/ 194 w 228"/>
                  <a:gd name="T9" fmla="*/ 7 h 113"/>
                  <a:gd name="T10" fmla="*/ 185 w 228"/>
                  <a:gd name="T11" fmla="*/ 11 h 113"/>
                  <a:gd name="T12" fmla="*/ 175 w 228"/>
                  <a:gd name="T13" fmla="*/ 17 h 113"/>
                  <a:gd name="T14" fmla="*/ 165 w 228"/>
                  <a:gd name="T15" fmla="*/ 23 h 113"/>
                  <a:gd name="T16" fmla="*/ 153 w 228"/>
                  <a:gd name="T17" fmla="*/ 30 h 113"/>
                  <a:gd name="T18" fmla="*/ 145 w 228"/>
                  <a:gd name="T19" fmla="*/ 36 h 113"/>
                  <a:gd name="T20" fmla="*/ 140 w 228"/>
                  <a:gd name="T21" fmla="*/ 38 h 113"/>
                  <a:gd name="T22" fmla="*/ 137 w 228"/>
                  <a:gd name="T23" fmla="*/ 40 h 113"/>
                  <a:gd name="T24" fmla="*/ 136 w 228"/>
                  <a:gd name="T25" fmla="*/ 41 h 113"/>
                  <a:gd name="T26" fmla="*/ 133 w 228"/>
                  <a:gd name="T27" fmla="*/ 43 h 113"/>
                  <a:gd name="T28" fmla="*/ 129 w 228"/>
                  <a:gd name="T29" fmla="*/ 46 h 113"/>
                  <a:gd name="T30" fmla="*/ 119 w 228"/>
                  <a:gd name="T31" fmla="*/ 51 h 113"/>
                  <a:gd name="T32" fmla="*/ 104 w 228"/>
                  <a:gd name="T33" fmla="*/ 60 h 113"/>
                  <a:gd name="T34" fmla="*/ 86 w 228"/>
                  <a:gd name="T35" fmla="*/ 70 h 113"/>
                  <a:gd name="T36" fmla="*/ 67 w 228"/>
                  <a:gd name="T37" fmla="*/ 80 h 113"/>
                  <a:gd name="T38" fmla="*/ 49 w 228"/>
                  <a:gd name="T39" fmla="*/ 89 h 113"/>
                  <a:gd name="T40" fmla="*/ 34 w 228"/>
                  <a:gd name="T41" fmla="*/ 98 h 113"/>
                  <a:gd name="T42" fmla="*/ 21 w 228"/>
                  <a:gd name="T43" fmla="*/ 105 h 113"/>
                  <a:gd name="T44" fmla="*/ 9 w 228"/>
                  <a:gd name="T45" fmla="*/ 109 h 113"/>
                  <a:gd name="T46" fmla="*/ 3 w 228"/>
                  <a:gd name="T47" fmla="*/ 112 h 113"/>
                  <a:gd name="T48" fmla="*/ 0 w 228"/>
                  <a:gd name="T49" fmla="*/ 113 h 113"/>
                  <a:gd name="T50" fmla="*/ 54 w 228"/>
                  <a:gd name="T51" fmla="*/ 113 h 113"/>
                  <a:gd name="T52" fmla="*/ 54 w 228"/>
                  <a:gd name="T53" fmla="*/ 113 h 113"/>
                  <a:gd name="T54" fmla="*/ 52 w 228"/>
                  <a:gd name="T55" fmla="*/ 112 h 113"/>
                  <a:gd name="T56" fmla="*/ 52 w 228"/>
                  <a:gd name="T57" fmla="*/ 111 h 113"/>
                  <a:gd name="T58" fmla="*/ 54 w 228"/>
                  <a:gd name="T59" fmla="*/ 106 h 113"/>
                  <a:gd name="T60" fmla="*/ 61 w 228"/>
                  <a:gd name="T61" fmla="*/ 102 h 113"/>
                  <a:gd name="T62" fmla="*/ 71 w 228"/>
                  <a:gd name="T63" fmla="*/ 95 h 113"/>
                  <a:gd name="T64" fmla="*/ 88 w 228"/>
                  <a:gd name="T65" fmla="*/ 86 h 113"/>
                  <a:gd name="T66" fmla="*/ 114 w 228"/>
                  <a:gd name="T67" fmla="*/ 75 h 113"/>
                  <a:gd name="T68" fmla="*/ 142 w 228"/>
                  <a:gd name="T69" fmla="*/ 62 h 113"/>
                  <a:gd name="T70" fmla="*/ 166 w 228"/>
                  <a:gd name="T71" fmla="*/ 49 h 113"/>
                  <a:gd name="T72" fmla="*/ 185 w 228"/>
                  <a:gd name="T73" fmla="*/ 37 h 113"/>
                  <a:gd name="T74" fmla="*/ 201 w 228"/>
                  <a:gd name="T75" fmla="*/ 27 h 113"/>
                  <a:gd name="T76" fmla="*/ 214 w 228"/>
                  <a:gd name="T77" fmla="*/ 18 h 113"/>
                  <a:gd name="T78" fmla="*/ 221 w 228"/>
                  <a:gd name="T79" fmla="*/ 11 h 113"/>
                  <a:gd name="T80" fmla="*/ 227 w 228"/>
                  <a:gd name="T81" fmla="*/ 7 h 113"/>
                  <a:gd name="T82" fmla="*/ 228 w 228"/>
                  <a:gd name="T83" fmla="*/ 5 h 113"/>
                  <a:gd name="T84" fmla="*/ 213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3" y="0"/>
                    </a:moveTo>
                    <a:lnTo>
                      <a:pt x="211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5" y="11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8"/>
                    </a:lnTo>
                    <a:lnTo>
                      <a:pt x="137" y="40"/>
                    </a:lnTo>
                    <a:lnTo>
                      <a:pt x="136" y="41"/>
                    </a:lnTo>
                    <a:lnTo>
                      <a:pt x="133" y="43"/>
                    </a:lnTo>
                    <a:lnTo>
                      <a:pt x="129" y="46"/>
                    </a:lnTo>
                    <a:lnTo>
                      <a:pt x="119" y="51"/>
                    </a:lnTo>
                    <a:lnTo>
                      <a:pt x="104" y="60"/>
                    </a:lnTo>
                    <a:lnTo>
                      <a:pt x="86" y="70"/>
                    </a:lnTo>
                    <a:lnTo>
                      <a:pt x="67" y="80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3"/>
                    </a:lnTo>
                    <a:lnTo>
                      <a:pt x="54" y="113"/>
                    </a:lnTo>
                    <a:lnTo>
                      <a:pt x="52" y="112"/>
                    </a:lnTo>
                    <a:lnTo>
                      <a:pt x="52" y="111"/>
                    </a:lnTo>
                    <a:lnTo>
                      <a:pt x="54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64" name="Freeform 55"/>
              <p:cNvSpPr>
                <a:spLocks/>
              </p:cNvSpPr>
              <p:nvPr/>
            </p:nvSpPr>
            <p:spPr bwMode="auto">
              <a:xfrm>
                <a:off x="2346" y="1769"/>
                <a:ext cx="228" cy="116"/>
              </a:xfrm>
              <a:custGeom>
                <a:avLst/>
                <a:gdLst>
                  <a:gd name="T0" fmla="*/ 213 w 228"/>
                  <a:gd name="T1" fmla="*/ 0 h 116"/>
                  <a:gd name="T2" fmla="*/ 212 w 228"/>
                  <a:gd name="T3" fmla="*/ 0 h 116"/>
                  <a:gd name="T4" fmla="*/ 208 w 228"/>
                  <a:gd name="T5" fmla="*/ 2 h 116"/>
                  <a:gd name="T6" fmla="*/ 202 w 228"/>
                  <a:gd name="T7" fmla="*/ 5 h 116"/>
                  <a:gd name="T8" fmla="*/ 195 w 228"/>
                  <a:gd name="T9" fmla="*/ 7 h 116"/>
                  <a:gd name="T10" fmla="*/ 186 w 228"/>
                  <a:gd name="T11" fmla="*/ 12 h 116"/>
                  <a:gd name="T12" fmla="*/ 176 w 228"/>
                  <a:gd name="T13" fmla="*/ 18 h 116"/>
                  <a:gd name="T14" fmla="*/ 166 w 228"/>
                  <a:gd name="T15" fmla="*/ 23 h 116"/>
                  <a:gd name="T16" fmla="*/ 154 w 228"/>
                  <a:gd name="T17" fmla="*/ 31 h 116"/>
                  <a:gd name="T18" fmla="*/ 146 w 228"/>
                  <a:gd name="T19" fmla="*/ 36 h 116"/>
                  <a:gd name="T20" fmla="*/ 141 w 228"/>
                  <a:gd name="T21" fmla="*/ 39 h 116"/>
                  <a:gd name="T22" fmla="*/ 138 w 228"/>
                  <a:gd name="T23" fmla="*/ 41 h 116"/>
                  <a:gd name="T24" fmla="*/ 137 w 228"/>
                  <a:gd name="T25" fmla="*/ 42 h 116"/>
                  <a:gd name="T26" fmla="*/ 134 w 228"/>
                  <a:gd name="T27" fmla="*/ 44 h 116"/>
                  <a:gd name="T28" fmla="*/ 128 w 228"/>
                  <a:gd name="T29" fmla="*/ 46 h 116"/>
                  <a:gd name="T30" fmla="*/ 120 w 228"/>
                  <a:gd name="T31" fmla="*/ 52 h 116"/>
                  <a:gd name="T32" fmla="*/ 104 w 228"/>
                  <a:gd name="T33" fmla="*/ 61 h 116"/>
                  <a:gd name="T34" fmla="*/ 85 w 228"/>
                  <a:gd name="T35" fmla="*/ 71 h 116"/>
                  <a:gd name="T36" fmla="*/ 66 w 228"/>
                  <a:gd name="T37" fmla="*/ 81 h 116"/>
                  <a:gd name="T38" fmla="*/ 49 w 228"/>
                  <a:gd name="T39" fmla="*/ 91 h 116"/>
                  <a:gd name="T40" fmla="*/ 33 w 228"/>
                  <a:gd name="T41" fmla="*/ 98 h 116"/>
                  <a:gd name="T42" fmla="*/ 20 w 228"/>
                  <a:gd name="T43" fmla="*/ 106 h 116"/>
                  <a:gd name="T44" fmla="*/ 9 w 228"/>
                  <a:gd name="T45" fmla="*/ 111 h 116"/>
                  <a:gd name="T46" fmla="*/ 3 w 228"/>
                  <a:gd name="T47" fmla="*/ 114 h 116"/>
                  <a:gd name="T48" fmla="*/ 0 w 228"/>
                  <a:gd name="T49" fmla="*/ 116 h 116"/>
                  <a:gd name="T50" fmla="*/ 55 w 228"/>
                  <a:gd name="T51" fmla="*/ 116 h 116"/>
                  <a:gd name="T52" fmla="*/ 55 w 228"/>
                  <a:gd name="T53" fmla="*/ 116 h 116"/>
                  <a:gd name="T54" fmla="*/ 53 w 228"/>
                  <a:gd name="T55" fmla="*/ 114 h 116"/>
                  <a:gd name="T56" fmla="*/ 52 w 228"/>
                  <a:gd name="T57" fmla="*/ 111 h 116"/>
                  <a:gd name="T58" fmla="*/ 55 w 228"/>
                  <a:gd name="T59" fmla="*/ 108 h 116"/>
                  <a:gd name="T60" fmla="*/ 61 w 228"/>
                  <a:gd name="T61" fmla="*/ 103 h 116"/>
                  <a:gd name="T62" fmla="*/ 71 w 228"/>
                  <a:gd name="T63" fmla="*/ 95 h 116"/>
                  <a:gd name="T64" fmla="*/ 88 w 228"/>
                  <a:gd name="T65" fmla="*/ 87 h 116"/>
                  <a:gd name="T66" fmla="*/ 114 w 228"/>
                  <a:gd name="T67" fmla="*/ 75 h 116"/>
                  <a:gd name="T68" fmla="*/ 141 w 228"/>
                  <a:gd name="T69" fmla="*/ 62 h 116"/>
                  <a:gd name="T70" fmla="*/ 166 w 228"/>
                  <a:gd name="T71" fmla="*/ 49 h 116"/>
                  <a:gd name="T72" fmla="*/ 185 w 228"/>
                  <a:gd name="T73" fmla="*/ 38 h 116"/>
                  <a:gd name="T74" fmla="*/ 201 w 228"/>
                  <a:gd name="T75" fmla="*/ 28 h 116"/>
                  <a:gd name="T76" fmla="*/ 213 w 228"/>
                  <a:gd name="T77" fmla="*/ 19 h 116"/>
                  <a:gd name="T78" fmla="*/ 221 w 228"/>
                  <a:gd name="T79" fmla="*/ 12 h 116"/>
                  <a:gd name="T80" fmla="*/ 226 w 228"/>
                  <a:gd name="T81" fmla="*/ 7 h 116"/>
                  <a:gd name="T82" fmla="*/ 228 w 228"/>
                  <a:gd name="T83" fmla="*/ 6 h 116"/>
                  <a:gd name="T84" fmla="*/ 213 w 228"/>
                  <a:gd name="T85" fmla="*/ 0 h 11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6"/>
                  <a:gd name="T131" fmla="*/ 228 w 228"/>
                  <a:gd name="T132" fmla="*/ 116 h 11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6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8"/>
                    </a:lnTo>
                    <a:lnTo>
                      <a:pt x="166" y="23"/>
                    </a:lnTo>
                    <a:lnTo>
                      <a:pt x="154" y="31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2"/>
                    </a:lnTo>
                    <a:lnTo>
                      <a:pt x="134" y="44"/>
                    </a:lnTo>
                    <a:lnTo>
                      <a:pt x="128" y="46"/>
                    </a:lnTo>
                    <a:lnTo>
                      <a:pt x="120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1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1"/>
                    </a:lnTo>
                    <a:lnTo>
                      <a:pt x="3" y="114"/>
                    </a:lnTo>
                    <a:lnTo>
                      <a:pt x="0" y="116"/>
                    </a:lnTo>
                    <a:lnTo>
                      <a:pt x="55" y="116"/>
                    </a:lnTo>
                    <a:lnTo>
                      <a:pt x="53" y="114"/>
                    </a:lnTo>
                    <a:lnTo>
                      <a:pt x="52" y="111"/>
                    </a:lnTo>
                    <a:lnTo>
                      <a:pt x="55" y="108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3" y="19"/>
                    </a:lnTo>
                    <a:lnTo>
                      <a:pt x="221" y="12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65" name="Freeform 56"/>
              <p:cNvSpPr>
                <a:spLocks/>
              </p:cNvSpPr>
              <p:nvPr/>
            </p:nvSpPr>
            <p:spPr bwMode="auto">
              <a:xfrm>
                <a:off x="2370" y="1802"/>
                <a:ext cx="230" cy="114"/>
              </a:xfrm>
              <a:custGeom>
                <a:avLst/>
                <a:gdLst>
                  <a:gd name="T0" fmla="*/ 214 w 230"/>
                  <a:gd name="T1" fmla="*/ 0 h 114"/>
                  <a:gd name="T2" fmla="*/ 213 w 230"/>
                  <a:gd name="T3" fmla="*/ 0 h 114"/>
                  <a:gd name="T4" fmla="*/ 210 w 230"/>
                  <a:gd name="T5" fmla="*/ 2 h 114"/>
                  <a:gd name="T6" fmla="*/ 204 w 230"/>
                  <a:gd name="T7" fmla="*/ 5 h 114"/>
                  <a:gd name="T8" fmla="*/ 195 w 230"/>
                  <a:gd name="T9" fmla="*/ 8 h 114"/>
                  <a:gd name="T10" fmla="*/ 187 w 230"/>
                  <a:gd name="T11" fmla="*/ 12 h 114"/>
                  <a:gd name="T12" fmla="*/ 177 w 230"/>
                  <a:gd name="T13" fmla="*/ 16 h 114"/>
                  <a:gd name="T14" fmla="*/ 166 w 230"/>
                  <a:gd name="T15" fmla="*/ 22 h 114"/>
                  <a:gd name="T16" fmla="*/ 155 w 230"/>
                  <a:gd name="T17" fmla="*/ 29 h 114"/>
                  <a:gd name="T18" fmla="*/ 146 w 230"/>
                  <a:gd name="T19" fmla="*/ 35 h 114"/>
                  <a:gd name="T20" fmla="*/ 142 w 230"/>
                  <a:gd name="T21" fmla="*/ 38 h 114"/>
                  <a:gd name="T22" fmla="*/ 139 w 230"/>
                  <a:gd name="T23" fmla="*/ 39 h 114"/>
                  <a:gd name="T24" fmla="*/ 138 w 230"/>
                  <a:gd name="T25" fmla="*/ 41 h 114"/>
                  <a:gd name="T26" fmla="*/ 135 w 230"/>
                  <a:gd name="T27" fmla="*/ 42 h 114"/>
                  <a:gd name="T28" fmla="*/ 130 w 230"/>
                  <a:gd name="T29" fmla="*/ 45 h 114"/>
                  <a:gd name="T30" fmla="*/ 120 w 230"/>
                  <a:gd name="T31" fmla="*/ 51 h 114"/>
                  <a:gd name="T32" fmla="*/ 106 w 230"/>
                  <a:gd name="T33" fmla="*/ 60 h 114"/>
                  <a:gd name="T34" fmla="*/ 87 w 230"/>
                  <a:gd name="T35" fmla="*/ 70 h 114"/>
                  <a:gd name="T36" fmla="*/ 68 w 230"/>
                  <a:gd name="T37" fmla="*/ 80 h 114"/>
                  <a:gd name="T38" fmla="*/ 51 w 230"/>
                  <a:gd name="T39" fmla="*/ 90 h 114"/>
                  <a:gd name="T40" fmla="*/ 34 w 230"/>
                  <a:gd name="T41" fmla="*/ 97 h 114"/>
                  <a:gd name="T42" fmla="*/ 21 w 230"/>
                  <a:gd name="T43" fmla="*/ 104 h 114"/>
                  <a:gd name="T44" fmla="*/ 9 w 230"/>
                  <a:gd name="T45" fmla="*/ 110 h 114"/>
                  <a:gd name="T46" fmla="*/ 3 w 230"/>
                  <a:gd name="T47" fmla="*/ 113 h 114"/>
                  <a:gd name="T48" fmla="*/ 0 w 230"/>
                  <a:gd name="T49" fmla="*/ 114 h 114"/>
                  <a:gd name="T50" fmla="*/ 55 w 230"/>
                  <a:gd name="T51" fmla="*/ 114 h 114"/>
                  <a:gd name="T52" fmla="*/ 55 w 230"/>
                  <a:gd name="T53" fmla="*/ 114 h 114"/>
                  <a:gd name="T54" fmla="*/ 54 w 230"/>
                  <a:gd name="T55" fmla="*/ 113 h 114"/>
                  <a:gd name="T56" fmla="*/ 52 w 230"/>
                  <a:gd name="T57" fmla="*/ 110 h 114"/>
                  <a:gd name="T58" fmla="*/ 55 w 230"/>
                  <a:gd name="T59" fmla="*/ 107 h 114"/>
                  <a:gd name="T60" fmla="*/ 61 w 230"/>
                  <a:gd name="T61" fmla="*/ 101 h 114"/>
                  <a:gd name="T62" fmla="*/ 71 w 230"/>
                  <a:gd name="T63" fmla="*/ 94 h 114"/>
                  <a:gd name="T64" fmla="*/ 88 w 230"/>
                  <a:gd name="T65" fmla="*/ 86 h 114"/>
                  <a:gd name="T66" fmla="*/ 114 w 230"/>
                  <a:gd name="T67" fmla="*/ 74 h 114"/>
                  <a:gd name="T68" fmla="*/ 142 w 230"/>
                  <a:gd name="T69" fmla="*/ 61 h 114"/>
                  <a:gd name="T70" fmla="*/ 166 w 230"/>
                  <a:gd name="T71" fmla="*/ 48 h 114"/>
                  <a:gd name="T72" fmla="*/ 185 w 230"/>
                  <a:gd name="T73" fmla="*/ 36 h 114"/>
                  <a:gd name="T74" fmla="*/ 202 w 230"/>
                  <a:gd name="T75" fmla="*/ 26 h 114"/>
                  <a:gd name="T76" fmla="*/ 214 w 230"/>
                  <a:gd name="T77" fmla="*/ 18 h 114"/>
                  <a:gd name="T78" fmla="*/ 223 w 230"/>
                  <a:gd name="T79" fmla="*/ 11 h 114"/>
                  <a:gd name="T80" fmla="*/ 228 w 230"/>
                  <a:gd name="T81" fmla="*/ 6 h 114"/>
                  <a:gd name="T82" fmla="*/ 230 w 230"/>
                  <a:gd name="T83" fmla="*/ 5 h 114"/>
                  <a:gd name="T84" fmla="*/ 214 w 230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30"/>
                  <a:gd name="T130" fmla="*/ 0 h 114"/>
                  <a:gd name="T131" fmla="*/ 230 w 230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30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10" y="2"/>
                    </a:lnTo>
                    <a:lnTo>
                      <a:pt x="204" y="5"/>
                    </a:lnTo>
                    <a:lnTo>
                      <a:pt x="195" y="8"/>
                    </a:lnTo>
                    <a:lnTo>
                      <a:pt x="187" y="12"/>
                    </a:lnTo>
                    <a:lnTo>
                      <a:pt x="177" y="16"/>
                    </a:lnTo>
                    <a:lnTo>
                      <a:pt x="166" y="22"/>
                    </a:lnTo>
                    <a:lnTo>
                      <a:pt x="155" y="29"/>
                    </a:lnTo>
                    <a:lnTo>
                      <a:pt x="146" y="35"/>
                    </a:lnTo>
                    <a:lnTo>
                      <a:pt x="142" y="38"/>
                    </a:lnTo>
                    <a:lnTo>
                      <a:pt x="139" y="39"/>
                    </a:lnTo>
                    <a:lnTo>
                      <a:pt x="138" y="41"/>
                    </a:lnTo>
                    <a:lnTo>
                      <a:pt x="135" y="42"/>
                    </a:lnTo>
                    <a:lnTo>
                      <a:pt x="130" y="45"/>
                    </a:lnTo>
                    <a:lnTo>
                      <a:pt x="120" y="51"/>
                    </a:lnTo>
                    <a:lnTo>
                      <a:pt x="106" y="60"/>
                    </a:lnTo>
                    <a:lnTo>
                      <a:pt x="87" y="70"/>
                    </a:lnTo>
                    <a:lnTo>
                      <a:pt x="68" y="80"/>
                    </a:lnTo>
                    <a:lnTo>
                      <a:pt x="51" y="90"/>
                    </a:lnTo>
                    <a:lnTo>
                      <a:pt x="34" y="97"/>
                    </a:lnTo>
                    <a:lnTo>
                      <a:pt x="21" y="104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6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2" y="26"/>
                    </a:lnTo>
                    <a:lnTo>
                      <a:pt x="214" y="18"/>
                    </a:lnTo>
                    <a:lnTo>
                      <a:pt x="223" y="11"/>
                    </a:lnTo>
                    <a:lnTo>
                      <a:pt x="228" y="6"/>
                    </a:lnTo>
                    <a:lnTo>
                      <a:pt x="230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66" name="Freeform 57"/>
              <p:cNvSpPr>
                <a:spLocks/>
              </p:cNvSpPr>
              <p:nvPr/>
            </p:nvSpPr>
            <p:spPr bwMode="auto">
              <a:xfrm>
                <a:off x="2396" y="1834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5 w 228"/>
                  <a:gd name="T9" fmla="*/ 7 h 114"/>
                  <a:gd name="T10" fmla="*/ 187 w 228"/>
                  <a:gd name="T11" fmla="*/ 12 h 114"/>
                  <a:gd name="T12" fmla="*/ 175 w 228"/>
                  <a:gd name="T13" fmla="*/ 16 h 114"/>
                  <a:gd name="T14" fmla="*/ 165 w 228"/>
                  <a:gd name="T15" fmla="*/ 22 h 114"/>
                  <a:gd name="T16" fmla="*/ 153 w 228"/>
                  <a:gd name="T17" fmla="*/ 29 h 114"/>
                  <a:gd name="T18" fmla="*/ 145 w 228"/>
                  <a:gd name="T19" fmla="*/ 35 h 114"/>
                  <a:gd name="T20" fmla="*/ 140 w 228"/>
                  <a:gd name="T21" fmla="*/ 38 h 114"/>
                  <a:gd name="T22" fmla="*/ 138 w 228"/>
                  <a:gd name="T23" fmla="*/ 39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6 w 228"/>
                  <a:gd name="T35" fmla="*/ 71 h 114"/>
                  <a:gd name="T36" fmla="*/ 67 w 228"/>
                  <a:gd name="T37" fmla="*/ 81 h 114"/>
                  <a:gd name="T38" fmla="*/ 50 w 228"/>
                  <a:gd name="T39" fmla="*/ 90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7" y="12"/>
                    </a:lnTo>
                    <a:lnTo>
                      <a:pt x="175" y="16"/>
                    </a:lnTo>
                    <a:lnTo>
                      <a:pt x="165" y="22"/>
                    </a:lnTo>
                    <a:lnTo>
                      <a:pt x="153" y="29"/>
                    </a:lnTo>
                    <a:lnTo>
                      <a:pt x="145" y="35"/>
                    </a:lnTo>
                    <a:lnTo>
                      <a:pt x="140" y="38"/>
                    </a:lnTo>
                    <a:lnTo>
                      <a:pt x="138" y="39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50" y="90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67" name="Freeform 58"/>
              <p:cNvSpPr>
                <a:spLocks/>
              </p:cNvSpPr>
              <p:nvPr/>
            </p:nvSpPr>
            <p:spPr bwMode="auto">
              <a:xfrm>
                <a:off x="2421" y="1866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4 w 228"/>
                  <a:gd name="T17" fmla="*/ 29 h 114"/>
                  <a:gd name="T18" fmla="*/ 146 w 228"/>
                  <a:gd name="T19" fmla="*/ 34 h 114"/>
                  <a:gd name="T20" fmla="*/ 141 w 228"/>
                  <a:gd name="T21" fmla="*/ 37 h 114"/>
                  <a:gd name="T22" fmla="*/ 138 w 228"/>
                  <a:gd name="T23" fmla="*/ 39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6" y="34"/>
                    </a:lnTo>
                    <a:lnTo>
                      <a:pt x="141" y="37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09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68" name="Freeform 59"/>
              <p:cNvSpPr>
                <a:spLocks/>
              </p:cNvSpPr>
              <p:nvPr/>
            </p:nvSpPr>
            <p:spPr bwMode="auto">
              <a:xfrm>
                <a:off x="2447" y="1898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3 w 228"/>
                  <a:gd name="T9" fmla="*/ 7 h 114"/>
                  <a:gd name="T10" fmla="*/ 185 w 228"/>
                  <a:gd name="T11" fmla="*/ 11 h 114"/>
                  <a:gd name="T12" fmla="*/ 175 w 228"/>
                  <a:gd name="T13" fmla="*/ 15 h 114"/>
                  <a:gd name="T14" fmla="*/ 164 w 228"/>
                  <a:gd name="T15" fmla="*/ 21 h 114"/>
                  <a:gd name="T16" fmla="*/ 153 w 228"/>
                  <a:gd name="T17" fmla="*/ 28 h 114"/>
                  <a:gd name="T18" fmla="*/ 144 w 228"/>
                  <a:gd name="T19" fmla="*/ 34 h 114"/>
                  <a:gd name="T20" fmla="*/ 140 w 228"/>
                  <a:gd name="T21" fmla="*/ 37 h 114"/>
                  <a:gd name="T22" fmla="*/ 137 w 228"/>
                  <a:gd name="T23" fmla="*/ 39 h 114"/>
                  <a:gd name="T24" fmla="*/ 136 w 228"/>
                  <a:gd name="T25" fmla="*/ 40 h 114"/>
                  <a:gd name="T26" fmla="*/ 133 w 228"/>
                  <a:gd name="T27" fmla="*/ 41 h 114"/>
                  <a:gd name="T28" fmla="*/ 128 w 228"/>
                  <a:gd name="T29" fmla="*/ 44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0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2 h 114"/>
                  <a:gd name="T56" fmla="*/ 52 w 228"/>
                  <a:gd name="T57" fmla="*/ 109 h 114"/>
                  <a:gd name="T58" fmla="*/ 53 w 228"/>
                  <a:gd name="T59" fmla="*/ 106 h 114"/>
                  <a:gd name="T60" fmla="*/ 61 w 228"/>
                  <a:gd name="T61" fmla="*/ 101 h 114"/>
                  <a:gd name="T62" fmla="*/ 71 w 228"/>
                  <a:gd name="T63" fmla="*/ 93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3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5 h 114"/>
                  <a:gd name="T82" fmla="*/ 228 w 228"/>
                  <a:gd name="T83" fmla="*/ 4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5" y="11"/>
                    </a:lnTo>
                    <a:lnTo>
                      <a:pt x="175" y="15"/>
                    </a:lnTo>
                    <a:lnTo>
                      <a:pt x="164" y="21"/>
                    </a:lnTo>
                    <a:lnTo>
                      <a:pt x="153" y="28"/>
                    </a:lnTo>
                    <a:lnTo>
                      <a:pt x="144" y="34"/>
                    </a:lnTo>
                    <a:lnTo>
                      <a:pt x="140" y="37"/>
                    </a:lnTo>
                    <a:lnTo>
                      <a:pt x="137" y="39"/>
                    </a:lnTo>
                    <a:lnTo>
                      <a:pt x="136" y="40"/>
                    </a:lnTo>
                    <a:lnTo>
                      <a:pt x="133" y="41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2"/>
                    </a:lnTo>
                    <a:lnTo>
                      <a:pt x="52" y="109"/>
                    </a:lnTo>
                    <a:lnTo>
                      <a:pt x="53" y="106"/>
                    </a:lnTo>
                    <a:lnTo>
                      <a:pt x="61" y="101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5"/>
                    </a:lnTo>
                    <a:lnTo>
                      <a:pt x="228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69" name="Freeform 60"/>
              <p:cNvSpPr>
                <a:spLocks/>
              </p:cNvSpPr>
              <p:nvPr/>
            </p:nvSpPr>
            <p:spPr bwMode="auto">
              <a:xfrm>
                <a:off x="2471" y="1929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7 w 228"/>
                  <a:gd name="T11" fmla="*/ 12 h 114"/>
                  <a:gd name="T12" fmla="*/ 177 w 228"/>
                  <a:gd name="T13" fmla="*/ 18 h 114"/>
                  <a:gd name="T14" fmla="*/ 166 w 228"/>
                  <a:gd name="T15" fmla="*/ 23 h 114"/>
                  <a:gd name="T16" fmla="*/ 155 w 228"/>
                  <a:gd name="T17" fmla="*/ 31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1 h 114"/>
                  <a:gd name="T24" fmla="*/ 138 w 228"/>
                  <a:gd name="T25" fmla="*/ 41 h 114"/>
                  <a:gd name="T26" fmla="*/ 135 w 228"/>
                  <a:gd name="T27" fmla="*/ 42 h 114"/>
                  <a:gd name="T28" fmla="*/ 129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59 h 114"/>
                  <a:gd name="T34" fmla="*/ 86 w 228"/>
                  <a:gd name="T35" fmla="*/ 71 h 114"/>
                  <a:gd name="T36" fmla="*/ 67 w 228"/>
                  <a:gd name="T37" fmla="*/ 81 h 114"/>
                  <a:gd name="T38" fmla="*/ 50 w 228"/>
                  <a:gd name="T39" fmla="*/ 90 h 114"/>
                  <a:gd name="T40" fmla="*/ 34 w 228"/>
                  <a:gd name="T41" fmla="*/ 98 h 114"/>
                  <a:gd name="T42" fmla="*/ 21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6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7" y="12"/>
                    </a:lnTo>
                    <a:lnTo>
                      <a:pt x="177" y="18"/>
                    </a:lnTo>
                    <a:lnTo>
                      <a:pt x="166" y="23"/>
                    </a:lnTo>
                    <a:lnTo>
                      <a:pt x="155" y="31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1"/>
                    </a:lnTo>
                    <a:lnTo>
                      <a:pt x="138" y="41"/>
                    </a:lnTo>
                    <a:lnTo>
                      <a:pt x="135" y="42"/>
                    </a:lnTo>
                    <a:lnTo>
                      <a:pt x="129" y="45"/>
                    </a:lnTo>
                    <a:lnTo>
                      <a:pt x="120" y="51"/>
                    </a:lnTo>
                    <a:lnTo>
                      <a:pt x="104" y="59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50" y="90"/>
                    </a:lnTo>
                    <a:lnTo>
                      <a:pt x="34" y="98"/>
                    </a:lnTo>
                    <a:lnTo>
                      <a:pt x="21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70" name="Freeform 61"/>
              <p:cNvSpPr>
                <a:spLocks/>
              </p:cNvSpPr>
              <p:nvPr/>
            </p:nvSpPr>
            <p:spPr bwMode="auto">
              <a:xfrm>
                <a:off x="2496" y="1961"/>
                <a:ext cx="229" cy="114"/>
              </a:xfrm>
              <a:custGeom>
                <a:avLst/>
                <a:gdLst>
                  <a:gd name="T0" fmla="*/ 214 w 229"/>
                  <a:gd name="T1" fmla="*/ 0 h 114"/>
                  <a:gd name="T2" fmla="*/ 212 w 229"/>
                  <a:gd name="T3" fmla="*/ 0 h 114"/>
                  <a:gd name="T4" fmla="*/ 209 w 229"/>
                  <a:gd name="T5" fmla="*/ 2 h 114"/>
                  <a:gd name="T6" fmla="*/ 203 w 229"/>
                  <a:gd name="T7" fmla="*/ 4 h 114"/>
                  <a:gd name="T8" fmla="*/ 195 w 229"/>
                  <a:gd name="T9" fmla="*/ 7 h 114"/>
                  <a:gd name="T10" fmla="*/ 186 w 229"/>
                  <a:gd name="T11" fmla="*/ 12 h 114"/>
                  <a:gd name="T12" fmla="*/ 176 w 229"/>
                  <a:gd name="T13" fmla="*/ 17 h 114"/>
                  <a:gd name="T14" fmla="*/ 166 w 229"/>
                  <a:gd name="T15" fmla="*/ 23 h 114"/>
                  <a:gd name="T16" fmla="*/ 154 w 229"/>
                  <a:gd name="T17" fmla="*/ 30 h 114"/>
                  <a:gd name="T18" fmla="*/ 146 w 229"/>
                  <a:gd name="T19" fmla="*/ 36 h 114"/>
                  <a:gd name="T20" fmla="*/ 141 w 229"/>
                  <a:gd name="T21" fmla="*/ 39 h 114"/>
                  <a:gd name="T22" fmla="*/ 139 w 229"/>
                  <a:gd name="T23" fmla="*/ 40 h 114"/>
                  <a:gd name="T24" fmla="*/ 137 w 229"/>
                  <a:gd name="T25" fmla="*/ 40 h 114"/>
                  <a:gd name="T26" fmla="*/ 134 w 229"/>
                  <a:gd name="T27" fmla="*/ 42 h 114"/>
                  <a:gd name="T28" fmla="*/ 130 w 229"/>
                  <a:gd name="T29" fmla="*/ 45 h 114"/>
                  <a:gd name="T30" fmla="*/ 120 w 229"/>
                  <a:gd name="T31" fmla="*/ 51 h 114"/>
                  <a:gd name="T32" fmla="*/ 105 w 229"/>
                  <a:gd name="T33" fmla="*/ 59 h 114"/>
                  <a:gd name="T34" fmla="*/ 87 w 229"/>
                  <a:gd name="T35" fmla="*/ 71 h 114"/>
                  <a:gd name="T36" fmla="*/ 68 w 229"/>
                  <a:gd name="T37" fmla="*/ 81 h 114"/>
                  <a:gd name="T38" fmla="*/ 51 w 229"/>
                  <a:gd name="T39" fmla="*/ 89 h 114"/>
                  <a:gd name="T40" fmla="*/ 33 w 229"/>
                  <a:gd name="T41" fmla="*/ 98 h 114"/>
                  <a:gd name="T42" fmla="*/ 20 w 229"/>
                  <a:gd name="T43" fmla="*/ 105 h 114"/>
                  <a:gd name="T44" fmla="*/ 9 w 229"/>
                  <a:gd name="T45" fmla="*/ 110 h 114"/>
                  <a:gd name="T46" fmla="*/ 3 w 229"/>
                  <a:gd name="T47" fmla="*/ 113 h 114"/>
                  <a:gd name="T48" fmla="*/ 0 w 229"/>
                  <a:gd name="T49" fmla="*/ 114 h 114"/>
                  <a:gd name="T50" fmla="*/ 55 w 229"/>
                  <a:gd name="T51" fmla="*/ 114 h 114"/>
                  <a:gd name="T52" fmla="*/ 55 w 229"/>
                  <a:gd name="T53" fmla="*/ 114 h 114"/>
                  <a:gd name="T54" fmla="*/ 53 w 229"/>
                  <a:gd name="T55" fmla="*/ 113 h 114"/>
                  <a:gd name="T56" fmla="*/ 52 w 229"/>
                  <a:gd name="T57" fmla="*/ 111 h 114"/>
                  <a:gd name="T58" fmla="*/ 55 w 229"/>
                  <a:gd name="T59" fmla="*/ 107 h 114"/>
                  <a:gd name="T60" fmla="*/ 61 w 229"/>
                  <a:gd name="T61" fmla="*/ 102 h 114"/>
                  <a:gd name="T62" fmla="*/ 71 w 229"/>
                  <a:gd name="T63" fmla="*/ 95 h 114"/>
                  <a:gd name="T64" fmla="*/ 88 w 229"/>
                  <a:gd name="T65" fmla="*/ 87 h 114"/>
                  <a:gd name="T66" fmla="*/ 114 w 229"/>
                  <a:gd name="T67" fmla="*/ 75 h 114"/>
                  <a:gd name="T68" fmla="*/ 141 w 229"/>
                  <a:gd name="T69" fmla="*/ 62 h 114"/>
                  <a:gd name="T70" fmla="*/ 166 w 229"/>
                  <a:gd name="T71" fmla="*/ 49 h 114"/>
                  <a:gd name="T72" fmla="*/ 185 w 229"/>
                  <a:gd name="T73" fmla="*/ 38 h 114"/>
                  <a:gd name="T74" fmla="*/ 202 w 229"/>
                  <a:gd name="T75" fmla="*/ 26 h 114"/>
                  <a:gd name="T76" fmla="*/ 214 w 229"/>
                  <a:gd name="T77" fmla="*/ 17 h 114"/>
                  <a:gd name="T78" fmla="*/ 222 w 229"/>
                  <a:gd name="T79" fmla="*/ 10 h 114"/>
                  <a:gd name="T80" fmla="*/ 228 w 229"/>
                  <a:gd name="T81" fmla="*/ 6 h 114"/>
                  <a:gd name="T82" fmla="*/ 229 w 229"/>
                  <a:gd name="T83" fmla="*/ 4 h 114"/>
                  <a:gd name="T84" fmla="*/ 214 w 229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9"/>
                  <a:gd name="T130" fmla="*/ 0 h 114"/>
                  <a:gd name="T131" fmla="*/ 229 w 229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9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9" y="2"/>
                    </a:lnTo>
                    <a:lnTo>
                      <a:pt x="203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9" y="40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30" y="45"/>
                    </a:lnTo>
                    <a:lnTo>
                      <a:pt x="120" y="51"/>
                    </a:lnTo>
                    <a:lnTo>
                      <a:pt x="105" y="59"/>
                    </a:lnTo>
                    <a:lnTo>
                      <a:pt x="87" y="71"/>
                    </a:lnTo>
                    <a:lnTo>
                      <a:pt x="68" y="81"/>
                    </a:lnTo>
                    <a:lnTo>
                      <a:pt x="51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2" y="26"/>
                    </a:lnTo>
                    <a:lnTo>
                      <a:pt x="214" y="17"/>
                    </a:lnTo>
                    <a:lnTo>
                      <a:pt x="222" y="10"/>
                    </a:lnTo>
                    <a:lnTo>
                      <a:pt x="228" y="6"/>
                    </a:lnTo>
                    <a:lnTo>
                      <a:pt x="229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71" name="Freeform 62"/>
              <p:cNvSpPr>
                <a:spLocks/>
              </p:cNvSpPr>
              <p:nvPr/>
            </p:nvSpPr>
            <p:spPr bwMode="auto">
              <a:xfrm>
                <a:off x="2522" y="1993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5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2 h 114"/>
                  <a:gd name="T26" fmla="*/ 133 w 228"/>
                  <a:gd name="T27" fmla="*/ 43 h 114"/>
                  <a:gd name="T28" fmla="*/ 128 w 228"/>
                  <a:gd name="T29" fmla="*/ 44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1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5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2"/>
                    </a:lnTo>
                    <a:lnTo>
                      <a:pt x="133" y="43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1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72" name="Freeform 63"/>
              <p:cNvSpPr>
                <a:spLocks/>
              </p:cNvSpPr>
              <p:nvPr/>
            </p:nvSpPr>
            <p:spPr bwMode="auto">
              <a:xfrm>
                <a:off x="2547" y="2025"/>
                <a:ext cx="227" cy="113"/>
              </a:xfrm>
              <a:custGeom>
                <a:avLst/>
                <a:gdLst>
                  <a:gd name="T0" fmla="*/ 213 w 227"/>
                  <a:gd name="T1" fmla="*/ 0 h 113"/>
                  <a:gd name="T2" fmla="*/ 212 w 227"/>
                  <a:gd name="T3" fmla="*/ 0 h 113"/>
                  <a:gd name="T4" fmla="*/ 207 w 227"/>
                  <a:gd name="T5" fmla="*/ 1 h 113"/>
                  <a:gd name="T6" fmla="*/ 201 w 227"/>
                  <a:gd name="T7" fmla="*/ 4 h 113"/>
                  <a:gd name="T8" fmla="*/ 194 w 227"/>
                  <a:gd name="T9" fmla="*/ 7 h 113"/>
                  <a:gd name="T10" fmla="*/ 186 w 227"/>
                  <a:gd name="T11" fmla="*/ 11 h 113"/>
                  <a:gd name="T12" fmla="*/ 176 w 227"/>
                  <a:gd name="T13" fmla="*/ 17 h 113"/>
                  <a:gd name="T14" fmla="*/ 165 w 227"/>
                  <a:gd name="T15" fmla="*/ 23 h 113"/>
                  <a:gd name="T16" fmla="*/ 154 w 227"/>
                  <a:gd name="T17" fmla="*/ 30 h 113"/>
                  <a:gd name="T18" fmla="*/ 145 w 227"/>
                  <a:gd name="T19" fmla="*/ 36 h 113"/>
                  <a:gd name="T20" fmla="*/ 141 w 227"/>
                  <a:gd name="T21" fmla="*/ 38 h 113"/>
                  <a:gd name="T22" fmla="*/ 138 w 227"/>
                  <a:gd name="T23" fmla="*/ 40 h 113"/>
                  <a:gd name="T24" fmla="*/ 137 w 227"/>
                  <a:gd name="T25" fmla="*/ 41 h 113"/>
                  <a:gd name="T26" fmla="*/ 134 w 227"/>
                  <a:gd name="T27" fmla="*/ 43 h 113"/>
                  <a:gd name="T28" fmla="*/ 128 w 227"/>
                  <a:gd name="T29" fmla="*/ 46 h 113"/>
                  <a:gd name="T30" fmla="*/ 119 w 227"/>
                  <a:gd name="T31" fmla="*/ 51 h 113"/>
                  <a:gd name="T32" fmla="*/ 103 w 227"/>
                  <a:gd name="T33" fmla="*/ 60 h 113"/>
                  <a:gd name="T34" fmla="*/ 85 w 227"/>
                  <a:gd name="T35" fmla="*/ 70 h 113"/>
                  <a:gd name="T36" fmla="*/ 66 w 227"/>
                  <a:gd name="T37" fmla="*/ 80 h 113"/>
                  <a:gd name="T38" fmla="*/ 49 w 227"/>
                  <a:gd name="T39" fmla="*/ 89 h 113"/>
                  <a:gd name="T40" fmla="*/ 33 w 227"/>
                  <a:gd name="T41" fmla="*/ 98 h 113"/>
                  <a:gd name="T42" fmla="*/ 20 w 227"/>
                  <a:gd name="T43" fmla="*/ 105 h 113"/>
                  <a:gd name="T44" fmla="*/ 8 w 227"/>
                  <a:gd name="T45" fmla="*/ 109 h 113"/>
                  <a:gd name="T46" fmla="*/ 2 w 227"/>
                  <a:gd name="T47" fmla="*/ 112 h 113"/>
                  <a:gd name="T48" fmla="*/ 0 w 227"/>
                  <a:gd name="T49" fmla="*/ 113 h 113"/>
                  <a:gd name="T50" fmla="*/ 54 w 227"/>
                  <a:gd name="T51" fmla="*/ 113 h 113"/>
                  <a:gd name="T52" fmla="*/ 54 w 227"/>
                  <a:gd name="T53" fmla="*/ 113 h 113"/>
                  <a:gd name="T54" fmla="*/ 53 w 227"/>
                  <a:gd name="T55" fmla="*/ 112 h 113"/>
                  <a:gd name="T56" fmla="*/ 51 w 227"/>
                  <a:gd name="T57" fmla="*/ 111 h 113"/>
                  <a:gd name="T58" fmla="*/ 54 w 227"/>
                  <a:gd name="T59" fmla="*/ 106 h 113"/>
                  <a:gd name="T60" fmla="*/ 60 w 227"/>
                  <a:gd name="T61" fmla="*/ 102 h 113"/>
                  <a:gd name="T62" fmla="*/ 70 w 227"/>
                  <a:gd name="T63" fmla="*/ 95 h 113"/>
                  <a:gd name="T64" fmla="*/ 88 w 227"/>
                  <a:gd name="T65" fmla="*/ 86 h 113"/>
                  <a:gd name="T66" fmla="*/ 113 w 227"/>
                  <a:gd name="T67" fmla="*/ 74 h 113"/>
                  <a:gd name="T68" fmla="*/ 141 w 227"/>
                  <a:gd name="T69" fmla="*/ 62 h 113"/>
                  <a:gd name="T70" fmla="*/ 165 w 227"/>
                  <a:gd name="T71" fmla="*/ 49 h 113"/>
                  <a:gd name="T72" fmla="*/ 184 w 227"/>
                  <a:gd name="T73" fmla="*/ 37 h 113"/>
                  <a:gd name="T74" fmla="*/ 200 w 227"/>
                  <a:gd name="T75" fmla="*/ 27 h 113"/>
                  <a:gd name="T76" fmla="*/ 213 w 227"/>
                  <a:gd name="T77" fmla="*/ 18 h 113"/>
                  <a:gd name="T78" fmla="*/ 220 w 227"/>
                  <a:gd name="T79" fmla="*/ 11 h 113"/>
                  <a:gd name="T80" fmla="*/ 226 w 227"/>
                  <a:gd name="T81" fmla="*/ 7 h 113"/>
                  <a:gd name="T82" fmla="*/ 227 w 227"/>
                  <a:gd name="T83" fmla="*/ 5 h 113"/>
                  <a:gd name="T84" fmla="*/ 213 w 227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3"/>
                  <a:gd name="T131" fmla="*/ 227 w 227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3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1"/>
                    </a:lnTo>
                    <a:lnTo>
                      <a:pt x="201" y="4"/>
                    </a:lnTo>
                    <a:lnTo>
                      <a:pt x="194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5" y="23"/>
                    </a:lnTo>
                    <a:lnTo>
                      <a:pt x="154" y="30"/>
                    </a:lnTo>
                    <a:lnTo>
                      <a:pt x="145" y="36"/>
                    </a:lnTo>
                    <a:lnTo>
                      <a:pt x="141" y="38"/>
                    </a:lnTo>
                    <a:lnTo>
                      <a:pt x="138" y="40"/>
                    </a:lnTo>
                    <a:lnTo>
                      <a:pt x="137" y="41"/>
                    </a:lnTo>
                    <a:lnTo>
                      <a:pt x="134" y="43"/>
                    </a:lnTo>
                    <a:lnTo>
                      <a:pt x="128" y="46"/>
                    </a:lnTo>
                    <a:lnTo>
                      <a:pt x="119" y="51"/>
                    </a:lnTo>
                    <a:lnTo>
                      <a:pt x="103" y="60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2" y="112"/>
                    </a:lnTo>
                    <a:lnTo>
                      <a:pt x="0" y="113"/>
                    </a:lnTo>
                    <a:lnTo>
                      <a:pt x="54" y="113"/>
                    </a:lnTo>
                    <a:lnTo>
                      <a:pt x="53" y="112"/>
                    </a:lnTo>
                    <a:lnTo>
                      <a:pt x="51" y="111"/>
                    </a:lnTo>
                    <a:lnTo>
                      <a:pt x="54" y="106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6"/>
                    </a:lnTo>
                    <a:lnTo>
                      <a:pt x="113" y="74"/>
                    </a:lnTo>
                    <a:lnTo>
                      <a:pt x="141" y="62"/>
                    </a:lnTo>
                    <a:lnTo>
                      <a:pt x="165" y="49"/>
                    </a:lnTo>
                    <a:lnTo>
                      <a:pt x="184" y="37"/>
                    </a:lnTo>
                    <a:lnTo>
                      <a:pt x="200" y="27"/>
                    </a:lnTo>
                    <a:lnTo>
                      <a:pt x="213" y="18"/>
                    </a:lnTo>
                    <a:lnTo>
                      <a:pt x="220" y="11"/>
                    </a:lnTo>
                    <a:lnTo>
                      <a:pt x="226" y="7"/>
                    </a:lnTo>
                    <a:lnTo>
                      <a:pt x="227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73" name="Freeform 64"/>
              <p:cNvSpPr>
                <a:spLocks/>
              </p:cNvSpPr>
              <p:nvPr/>
            </p:nvSpPr>
            <p:spPr bwMode="auto">
              <a:xfrm>
                <a:off x="1122" y="695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7 w 228"/>
                  <a:gd name="T11" fmla="*/ 12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8 w 228"/>
                  <a:gd name="T23" fmla="*/ 40 h 114"/>
                  <a:gd name="T24" fmla="*/ 136 w 228"/>
                  <a:gd name="T25" fmla="*/ 42 h 114"/>
                  <a:gd name="T26" fmla="*/ 133 w 228"/>
                  <a:gd name="T27" fmla="*/ 43 h 114"/>
                  <a:gd name="T28" fmla="*/ 129 w 228"/>
                  <a:gd name="T29" fmla="*/ 45 h 114"/>
                  <a:gd name="T30" fmla="*/ 119 w 228"/>
                  <a:gd name="T31" fmla="*/ 50 h 114"/>
                  <a:gd name="T32" fmla="*/ 104 w 228"/>
                  <a:gd name="T33" fmla="*/ 59 h 114"/>
                  <a:gd name="T34" fmla="*/ 86 w 228"/>
                  <a:gd name="T35" fmla="*/ 71 h 114"/>
                  <a:gd name="T36" fmla="*/ 67 w 228"/>
                  <a:gd name="T37" fmla="*/ 81 h 114"/>
                  <a:gd name="T38" fmla="*/ 50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7" y="12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8" y="40"/>
                    </a:lnTo>
                    <a:lnTo>
                      <a:pt x="136" y="42"/>
                    </a:lnTo>
                    <a:lnTo>
                      <a:pt x="133" y="43"/>
                    </a:lnTo>
                    <a:lnTo>
                      <a:pt x="129" y="45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50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74" name="Freeform 65"/>
              <p:cNvSpPr>
                <a:spLocks/>
              </p:cNvSpPr>
              <p:nvPr/>
            </p:nvSpPr>
            <p:spPr bwMode="auto">
              <a:xfrm>
                <a:off x="1147" y="727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6 w 228"/>
                  <a:gd name="T19" fmla="*/ 36 h 114"/>
                  <a:gd name="T20" fmla="*/ 141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2 h 114"/>
                  <a:gd name="T26" fmla="*/ 134 w 228"/>
                  <a:gd name="T27" fmla="*/ 43 h 114"/>
                  <a:gd name="T28" fmla="*/ 128 w 228"/>
                  <a:gd name="T29" fmla="*/ 44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0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9" y="40"/>
                    </a:lnTo>
                    <a:lnTo>
                      <a:pt x="137" y="42"/>
                    </a:lnTo>
                    <a:lnTo>
                      <a:pt x="134" y="43"/>
                    </a:lnTo>
                    <a:lnTo>
                      <a:pt x="128" y="44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75" name="Freeform 66"/>
              <p:cNvSpPr>
                <a:spLocks/>
              </p:cNvSpPr>
              <p:nvPr/>
            </p:nvSpPr>
            <p:spPr bwMode="auto">
              <a:xfrm>
                <a:off x="1173" y="758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3 w 228"/>
                  <a:gd name="T9" fmla="*/ 8 h 114"/>
                  <a:gd name="T10" fmla="*/ 185 w 228"/>
                  <a:gd name="T11" fmla="*/ 12 h 114"/>
                  <a:gd name="T12" fmla="*/ 175 w 228"/>
                  <a:gd name="T13" fmla="*/ 18 h 114"/>
                  <a:gd name="T14" fmla="*/ 164 w 228"/>
                  <a:gd name="T15" fmla="*/ 24 h 114"/>
                  <a:gd name="T16" fmla="*/ 153 w 228"/>
                  <a:gd name="T17" fmla="*/ 31 h 114"/>
                  <a:gd name="T18" fmla="*/ 144 w 228"/>
                  <a:gd name="T19" fmla="*/ 37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6 w 228"/>
                  <a:gd name="T25" fmla="*/ 42 h 114"/>
                  <a:gd name="T26" fmla="*/ 133 w 228"/>
                  <a:gd name="T27" fmla="*/ 44 h 114"/>
                  <a:gd name="T28" fmla="*/ 128 w 228"/>
                  <a:gd name="T29" fmla="*/ 47 h 114"/>
                  <a:gd name="T30" fmla="*/ 118 w 228"/>
                  <a:gd name="T31" fmla="*/ 52 h 114"/>
                  <a:gd name="T32" fmla="*/ 104 w 228"/>
                  <a:gd name="T33" fmla="*/ 61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9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1 h 114"/>
                  <a:gd name="T58" fmla="*/ 53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6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8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6 w 228"/>
                  <a:gd name="T81" fmla="*/ 8 h 114"/>
                  <a:gd name="T82" fmla="*/ 228 w 228"/>
                  <a:gd name="T83" fmla="*/ 6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3" y="8"/>
                    </a:lnTo>
                    <a:lnTo>
                      <a:pt x="185" y="12"/>
                    </a:lnTo>
                    <a:lnTo>
                      <a:pt x="175" y="18"/>
                    </a:lnTo>
                    <a:lnTo>
                      <a:pt x="164" y="24"/>
                    </a:lnTo>
                    <a:lnTo>
                      <a:pt x="153" y="31"/>
                    </a:lnTo>
                    <a:lnTo>
                      <a:pt x="144" y="37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2"/>
                    </a:lnTo>
                    <a:lnTo>
                      <a:pt x="133" y="44"/>
                    </a:lnTo>
                    <a:lnTo>
                      <a:pt x="128" y="47"/>
                    </a:lnTo>
                    <a:lnTo>
                      <a:pt x="118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9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2" y="111"/>
                    </a:lnTo>
                    <a:lnTo>
                      <a:pt x="53" y="107"/>
                    </a:lnTo>
                    <a:lnTo>
                      <a:pt x="61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6" y="8"/>
                    </a:lnTo>
                    <a:lnTo>
                      <a:pt x="228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76" name="Freeform 67"/>
              <p:cNvSpPr>
                <a:spLocks/>
              </p:cNvSpPr>
              <p:nvPr/>
            </p:nvSpPr>
            <p:spPr bwMode="auto">
              <a:xfrm>
                <a:off x="1198" y="790"/>
                <a:ext cx="226" cy="114"/>
              </a:xfrm>
              <a:custGeom>
                <a:avLst/>
                <a:gdLst>
                  <a:gd name="T0" fmla="*/ 213 w 226"/>
                  <a:gd name="T1" fmla="*/ 0 h 114"/>
                  <a:gd name="T2" fmla="*/ 212 w 226"/>
                  <a:gd name="T3" fmla="*/ 0 h 114"/>
                  <a:gd name="T4" fmla="*/ 207 w 226"/>
                  <a:gd name="T5" fmla="*/ 2 h 114"/>
                  <a:gd name="T6" fmla="*/ 201 w 226"/>
                  <a:gd name="T7" fmla="*/ 5 h 114"/>
                  <a:gd name="T8" fmla="*/ 194 w 226"/>
                  <a:gd name="T9" fmla="*/ 7 h 114"/>
                  <a:gd name="T10" fmla="*/ 186 w 226"/>
                  <a:gd name="T11" fmla="*/ 12 h 114"/>
                  <a:gd name="T12" fmla="*/ 176 w 226"/>
                  <a:gd name="T13" fmla="*/ 17 h 114"/>
                  <a:gd name="T14" fmla="*/ 165 w 226"/>
                  <a:gd name="T15" fmla="*/ 23 h 114"/>
                  <a:gd name="T16" fmla="*/ 154 w 226"/>
                  <a:gd name="T17" fmla="*/ 30 h 114"/>
                  <a:gd name="T18" fmla="*/ 145 w 226"/>
                  <a:gd name="T19" fmla="*/ 36 h 114"/>
                  <a:gd name="T20" fmla="*/ 141 w 226"/>
                  <a:gd name="T21" fmla="*/ 39 h 114"/>
                  <a:gd name="T22" fmla="*/ 138 w 226"/>
                  <a:gd name="T23" fmla="*/ 41 h 114"/>
                  <a:gd name="T24" fmla="*/ 137 w 226"/>
                  <a:gd name="T25" fmla="*/ 42 h 114"/>
                  <a:gd name="T26" fmla="*/ 134 w 226"/>
                  <a:gd name="T27" fmla="*/ 43 h 114"/>
                  <a:gd name="T28" fmla="*/ 128 w 226"/>
                  <a:gd name="T29" fmla="*/ 46 h 114"/>
                  <a:gd name="T30" fmla="*/ 119 w 226"/>
                  <a:gd name="T31" fmla="*/ 52 h 114"/>
                  <a:gd name="T32" fmla="*/ 103 w 226"/>
                  <a:gd name="T33" fmla="*/ 61 h 114"/>
                  <a:gd name="T34" fmla="*/ 85 w 226"/>
                  <a:gd name="T35" fmla="*/ 71 h 114"/>
                  <a:gd name="T36" fmla="*/ 66 w 226"/>
                  <a:gd name="T37" fmla="*/ 81 h 114"/>
                  <a:gd name="T38" fmla="*/ 49 w 226"/>
                  <a:gd name="T39" fmla="*/ 90 h 114"/>
                  <a:gd name="T40" fmla="*/ 33 w 226"/>
                  <a:gd name="T41" fmla="*/ 98 h 114"/>
                  <a:gd name="T42" fmla="*/ 20 w 226"/>
                  <a:gd name="T43" fmla="*/ 105 h 114"/>
                  <a:gd name="T44" fmla="*/ 8 w 226"/>
                  <a:gd name="T45" fmla="*/ 110 h 114"/>
                  <a:gd name="T46" fmla="*/ 2 w 226"/>
                  <a:gd name="T47" fmla="*/ 113 h 114"/>
                  <a:gd name="T48" fmla="*/ 0 w 226"/>
                  <a:gd name="T49" fmla="*/ 114 h 114"/>
                  <a:gd name="T50" fmla="*/ 54 w 226"/>
                  <a:gd name="T51" fmla="*/ 114 h 114"/>
                  <a:gd name="T52" fmla="*/ 54 w 226"/>
                  <a:gd name="T53" fmla="*/ 114 h 114"/>
                  <a:gd name="T54" fmla="*/ 53 w 226"/>
                  <a:gd name="T55" fmla="*/ 113 h 114"/>
                  <a:gd name="T56" fmla="*/ 51 w 226"/>
                  <a:gd name="T57" fmla="*/ 111 h 114"/>
                  <a:gd name="T58" fmla="*/ 54 w 226"/>
                  <a:gd name="T59" fmla="*/ 107 h 114"/>
                  <a:gd name="T60" fmla="*/ 60 w 226"/>
                  <a:gd name="T61" fmla="*/ 103 h 114"/>
                  <a:gd name="T62" fmla="*/ 70 w 226"/>
                  <a:gd name="T63" fmla="*/ 95 h 114"/>
                  <a:gd name="T64" fmla="*/ 88 w 226"/>
                  <a:gd name="T65" fmla="*/ 87 h 114"/>
                  <a:gd name="T66" fmla="*/ 113 w 226"/>
                  <a:gd name="T67" fmla="*/ 75 h 114"/>
                  <a:gd name="T68" fmla="*/ 141 w 226"/>
                  <a:gd name="T69" fmla="*/ 62 h 114"/>
                  <a:gd name="T70" fmla="*/ 164 w 226"/>
                  <a:gd name="T71" fmla="*/ 49 h 114"/>
                  <a:gd name="T72" fmla="*/ 184 w 226"/>
                  <a:gd name="T73" fmla="*/ 38 h 114"/>
                  <a:gd name="T74" fmla="*/ 200 w 226"/>
                  <a:gd name="T75" fmla="*/ 28 h 114"/>
                  <a:gd name="T76" fmla="*/ 212 w 226"/>
                  <a:gd name="T77" fmla="*/ 19 h 114"/>
                  <a:gd name="T78" fmla="*/ 220 w 226"/>
                  <a:gd name="T79" fmla="*/ 12 h 114"/>
                  <a:gd name="T80" fmla="*/ 225 w 226"/>
                  <a:gd name="T81" fmla="*/ 7 h 114"/>
                  <a:gd name="T82" fmla="*/ 226 w 226"/>
                  <a:gd name="T83" fmla="*/ 6 h 114"/>
                  <a:gd name="T84" fmla="*/ 213 w 226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4"/>
                  <a:gd name="T131" fmla="*/ 226 w 226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2"/>
                    </a:lnTo>
                    <a:lnTo>
                      <a:pt x="201" y="5"/>
                    </a:lnTo>
                    <a:lnTo>
                      <a:pt x="194" y="7"/>
                    </a:lnTo>
                    <a:lnTo>
                      <a:pt x="186" y="12"/>
                    </a:lnTo>
                    <a:lnTo>
                      <a:pt x="176" y="17"/>
                    </a:lnTo>
                    <a:lnTo>
                      <a:pt x="165" y="23"/>
                    </a:lnTo>
                    <a:lnTo>
                      <a:pt x="154" y="30"/>
                    </a:lnTo>
                    <a:lnTo>
                      <a:pt x="145" y="36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2"/>
                    </a:lnTo>
                    <a:lnTo>
                      <a:pt x="134" y="43"/>
                    </a:lnTo>
                    <a:lnTo>
                      <a:pt x="128" y="46"/>
                    </a:lnTo>
                    <a:lnTo>
                      <a:pt x="119" y="52"/>
                    </a:lnTo>
                    <a:lnTo>
                      <a:pt x="103" y="61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10"/>
                    </a:lnTo>
                    <a:lnTo>
                      <a:pt x="2" y="113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3"/>
                    </a:lnTo>
                    <a:lnTo>
                      <a:pt x="51" y="111"/>
                    </a:lnTo>
                    <a:lnTo>
                      <a:pt x="54" y="107"/>
                    </a:lnTo>
                    <a:lnTo>
                      <a:pt x="60" y="103"/>
                    </a:lnTo>
                    <a:lnTo>
                      <a:pt x="70" y="95"/>
                    </a:lnTo>
                    <a:lnTo>
                      <a:pt x="88" y="87"/>
                    </a:lnTo>
                    <a:lnTo>
                      <a:pt x="113" y="75"/>
                    </a:lnTo>
                    <a:lnTo>
                      <a:pt x="141" y="62"/>
                    </a:lnTo>
                    <a:lnTo>
                      <a:pt x="164" y="49"/>
                    </a:lnTo>
                    <a:lnTo>
                      <a:pt x="184" y="38"/>
                    </a:lnTo>
                    <a:lnTo>
                      <a:pt x="200" y="28"/>
                    </a:lnTo>
                    <a:lnTo>
                      <a:pt x="212" y="19"/>
                    </a:lnTo>
                    <a:lnTo>
                      <a:pt x="220" y="12"/>
                    </a:lnTo>
                    <a:lnTo>
                      <a:pt x="225" y="7"/>
                    </a:lnTo>
                    <a:lnTo>
                      <a:pt x="226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77" name="Freeform 68"/>
              <p:cNvSpPr>
                <a:spLocks/>
              </p:cNvSpPr>
              <p:nvPr/>
            </p:nvSpPr>
            <p:spPr bwMode="auto">
              <a:xfrm>
                <a:off x="1222" y="823"/>
                <a:ext cx="227" cy="114"/>
              </a:xfrm>
              <a:custGeom>
                <a:avLst/>
                <a:gdLst>
                  <a:gd name="T0" fmla="*/ 212 w 227"/>
                  <a:gd name="T1" fmla="*/ 0 h 114"/>
                  <a:gd name="T2" fmla="*/ 211 w 227"/>
                  <a:gd name="T3" fmla="*/ 0 h 114"/>
                  <a:gd name="T4" fmla="*/ 208 w 227"/>
                  <a:gd name="T5" fmla="*/ 2 h 114"/>
                  <a:gd name="T6" fmla="*/ 202 w 227"/>
                  <a:gd name="T7" fmla="*/ 5 h 114"/>
                  <a:gd name="T8" fmla="*/ 195 w 227"/>
                  <a:gd name="T9" fmla="*/ 8 h 114"/>
                  <a:gd name="T10" fmla="*/ 186 w 227"/>
                  <a:gd name="T11" fmla="*/ 12 h 114"/>
                  <a:gd name="T12" fmla="*/ 176 w 227"/>
                  <a:gd name="T13" fmla="*/ 16 h 114"/>
                  <a:gd name="T14" fmla="*/ 166 w 227"/>
                  <a:gd name="T15" fmla="*/ 22 h 114"/>
                  <a:gd name="T16" fmla="*/ 154 w 227"/>
                  <a:gd name="T17" fmla="*/ 29 h 114"/>
                  <a:gd name="T18" fmla="*/ 146 w 227"/>
                  <a:gd name="T19" fmla="*/ 35 h 114"/>
                  <a:gd name="T20" fmla="*/ 141 w 227"/>
                  <a:gd name="T21" fmla="*/ 38 h 114"/>
                  <a:gd name="T22" fmla="*/ 139 w 227"/>
                  <a:gd name="T23" fmla="*/ 39 h 114"/>
                  <a:gd name="T24" fmla="*/ 137 w 227"/>
                  <a:gd name="T25" fmla="*/ 41 h 114"/>
                  <a:gd name="T26" fmla="*/ 134 w 227"/>
                  <a:gd name="T27" fmla="*/ 42 h 114"/>
                  <a:gd name="T28" fmla="*/ 130 w 227"/>
                  <a:gd name="T29" fmla="*/ 45 h 114"/>
                  <a:gd name="T30" fmla="*/ 120 w 227"/>
                  <a:gd name="T31" fmla="*/ 51 h 114"/>
                  <a:gd name="T32" fmla="*/ 105 w 227"/>
                  <a:gd name="T33" fmla="*/ 59 h 114"/>
                  <a:gd name="T34" fmla="*/ 87 w 227"/>
                  <a:gd name="T35" fmla="*/ 70 h 114"/>
                  <a:gd name="T36" fmla="*/ 68 w 227"/>
                  <a:gd name="T37" fmla="*/ 80 h 114"/>
                  <a:gd name="T38" fmla="*/ 51 w 227"/>
                  <a:gd name="T39" fmla="*/ 90 h 114"/>
                  <a:gd name="T40" fmla="*/ 33 w 227"/>
                  <a:gd name="T41" fmla="*/ 97 h 114"/>
                  <a:gd name="T42" fmla="*/ 20 w 227"/>
                  <a:gd name="T43" fmla="*/ 104 h 114"/>
                  <a:gd name="T44" fmla="*/ 9 w 227"/>
                  <a:gd name="T45" fmla="*/ 110 h 114"/>
                  <a:gd name="T46" fmla="*/ 3 w 227"/>
                  <a:gd name="T47" fmla="*/ 113 h 114"/>
                  <a:gd name="T48" fmla="*/ 0 w 227"/>
                  <a:gd name="T49" fmla="*/ 114 h 114"/>
                  <a:gd name="T50" fmla="*/ 55 w 227"/>
                  <a:gd name="T51" fmla="*/ 114 h 114"/>
                  <a:gd name="T52" fmla="*/ 55 w 227"/>
                  <a:gd name="T53" fmla="*/ 114 h 114"/>
                  <a:gd name="T54" fmla="*/ 53 w 227"/>
                  <a:gd name="T55" fmla="*/ 113 h 114"/>
                  <a:gd name="T56" fmla="*/ 52 w 227"/>
                  <a:gd name="T57" fmla="*/ 110 h 114"/>
                  <a:gd name="T58" fmla="*/ 55 w 227"/>
                  <a:gd name="T59" fmla="*/ 107 h 114"/>
                  <a:gd name="T60" fmla="*/ 61 w 227"/>
                  <a:gd name="T61" fmla="*/ 101 h 114"/>
                  <a:gd name="T62" fmla="*/ 71 w 227"/>
                  <a:gd name="T63" fmla="*/ 94 h 114"/>
                  <a:gd name="T64" fmla="*/ 88 w 227"/>
                  <a:gd name="T65" fmla="*/ 85 h 114"/>
                  <a:gd name="T66" fmla="*/ 114 w 227"/>
                  <a:gd name="T67" fmla="*/ 74 h 114"/>
                  <a:gd name="T68" fmla="*/ 141 w 227"/>
                  <a:gd name="T69" fmla="*/ 61 h 114"/>
                  <a:gd name="T70" fmla="*/ 165 w 227"/>
                  <a:gd name="T71" fmla="*/ 48 h 114"/>
                  <a:gd name="T72" fmla="*/ 185 w 227"/>
                  <a:gd name="T73" fmla="*/ 36 h 114"/>
                  <a:gd name="T74" fmla="*/ 201 w 227"/>
                  <a:gd name="T75" fmla="*/ 26 h 114"/>
                  <a:gd name="T76" fmla="*/ 212 w 227"/>
                  <a:gd name="T77" fmla="*/ 18 h 114"/>
                  <a:gd name="T78" fmla="*/ 221 w 227"/>
                  <a:gd name="T79" fmla="*/ 10 h 114"/>
                  <a:gd name="T80" fmla="*/ 225 w 227"/>
                  <a:gd name="T81" fmla="*/ 6 h 114"/>
                  <a:gd name="T82" fmla="*/ 227 w 227"/>
                  <a:gd name="T83" fmla="*/ 5 h 114"/>
                  <a:gd name="T84" fmla="*/ 212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6" y="35"/>
                    </a:lnTo>
                    <a:lnTo>
                      <a:pt x="141" y="38"/>
                    </a:lnTo>
                    <a:lnTo>
                      <a:pt x="139" y="39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30" y="45"/>
                    </a:lnTo>
                    <a:lnTo>
                      <a:pt x="120" y="51"/>
                    </a:lnTo>
                    <a:lnTo>
                      <a:pt x="105" y="59"/>
                    </a:lnTo>
                    <a:lnTo>
                      <a:pt x="87" y="70"/>
                    </a:lnTo>
                    <a:lnTo>
                      <a:pt x="68" y="80"/>
                    </a:lnTo>
                    <a:lnTo>
                      <a:pt x="51" y="90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5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2" y="18"/>
                    </a:lnTo>
                    <a:lnTo>
                      <a:pt x="221" y="10"/>
                    </a:lnTo>
                    <a:lnTo>
                      <a:pt x="225" y="6"/>
                    </a:lnTo>
                    <a:lnTo>
                      <a:pt x="227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78" name="Freeform 69"/>
              <p:cNvSpPr>
                <a:spLocks/>
              </p:cNvSpPr>
              <p:nvPr/>
            </p:nvSpPr>
            <p:spPr bwMode="auto">
              <a:xfrm>
                <a:off x="1248" y="855"/>
                <a:ext cx="227" cy="114"/>
              </a:xfrm>
              <a:custGeom>
                <a:avLst/>
                <a:gdLst>
                  <a:gd name="T0" fmla="*/ 212 w 227"/>
                  <a:gd name="T1" fmla="*/ 0 h 114"/>
                  <a:gd name="T2" fmla="*/ 211 w 227"/>
                  <a:gd name="T3" fmla="*/ 0 h 114"/>
                  <a:gd name="T4" fmla="*/ 206 w 227"/>
                  <a:gd name="T5" fmla="*/ 2 h 114"/>
                  <a:gd name="T6" fmla="*/ 201 w 227"/>
                  <a:gd name="T7" fmla="*/ 4 h 114"/>
                  <a:gd name="T8" fmla="*/ 193 w 227"/>
                  <a:gd name="T9" fmla="*/ 7 h 114"/>
                  <a:gd name="T10" fmla="*/ 185 w 227"/>
                  <a:gd name="T11" fmla="*/ 12 h 114"/>
                  <a:gd name="T12" fmla="*/ 175 w 227"/>
                  <a:gd name="T13" fmla="*/ 16 h 114"/>
                  <a:gd name="T14" fmla="*/ 164 w 227"/>
                  <a:gd name="T15" fmla="*/ 22 h 114"/>
                  <a:gd name="T16" fmla="*/ 153 w 227"/>
                  <a:gd name="T17" fmla="*/ 29 h 114"/>
                  <a:gd name="T18" fmla="*/ 144 w 227"/>
                  <a:gd name="T19" fmla="*/ 35 h 114"/>
                  <a:gd name="T20" fmla="*/ 140 w 227"/>
                  <a:gd name="T21" fmla="*/ 38 h 114"/>
                  <a:gd name="T22" fmla="*/ 137 w 227"/>
                  <a:gd name="T23" fmla="*/ 39 h 114"/>
                  <a:gd name="T24" fmla="*/ 136 w 227"/>
                  <a:gd name="T25" fmla="*/ 40 h 114"/>
                  <a:gd name="T26" fmla="*/ 133 w 227"/>
                  <a:gd name="T27" fmla="*/ 42 h 114"/>
                  <a:gd name="T28" fmla="*/ 128 w 227"/>
                  <a:gd name="T29" fmla="*/ 45 h 114"/>
                  <a:gd name="T30" fmla="*/ 118 w 227"/>
                  <a:gd name="T31" fmla="*/ 51 h 114"/>
                  <a:gd name="T32" fmla="*/ 104 w 227"/>
                  <a:gd name="T33" fmla="*/ 59 h 114"/>
                  <a:gd name="T34" fmla="*/ 85 w 227"/>
                  <a:gd name="T35" fmla="*/ 71 h 114"/>
                  <a:gd name="T36" fmla="*/ 66 w 227"/>
                  <a:gd name="T37" fmla="*/ 81 h 114"/>
                  <a:gd name="T38" fmla="*/ 49 w 227"/>
                  <a:gd name="T39" fmla="*/ 89 h 114"/>
                  <a:gd name="T40" fmla="*/ 33 w 227"/>
                  <a:gd name="T41" fmla="*/ 98 h 114"/>
                  <a:gd name="T42" fmla="*/ 20 w 227"/>
                  <a:gd name="T43" fmla="*/ 105 h 114"/>
                  <a:gd name="T44" fmla="*/ 9 w 227"/>
                  <a:gd name="T45" fmla="*/ 110 h 114"/>
                  <a:gd name="T46" fmla="*/ 3 w 227"/>
                  <a:gd name="T47" fmla="*/ 113 h 114"/>
                  <a:gd name="T48" fmla="*/ 0 w 227"/>
                  <a:gd name="T49" fmla="*/ 114 h 114"/>
                  <a:gd name="T50" fmla="*/ 55 w 227"/>
                  <a:gd name="T51" fmla="*/ 114 h 114"/>
                  <a:gd name="T52" fmla="*/ 55 w 227"/>
                  <a:gd name="T53" fmla="*/ 114 h 114"/>
                  <a:gd name="T54" fmla="*/ 53 w 227"/>
                  <a:gd name="T55" fmla="*/ 113 h 114"/>
                  <a:gd name="T56" fmla="*/ 52 w 227"/>
                  <a:gd name="T57" fmla="*/ 110 h 114"/>
                  <a:gd name="T58" fmla="*/ 55 w 227"/>
                  <a:gd name="T59" fmla="*/ 107 h 114"/>
                  <a:gd name="T60" fmla="*/ 61 w 227"/>
                  <a:gd name="T61" fmla="*/ 101 h 114"/>
                  <a:gd name="T62" fmla="*/ 71 w 227"/>
                  <a:gd name="T63" fmla="*/ 94 h 114"/>
                  <a:gd name="T64" fmla="*/ 88 w 227"/>
                  <a:gd name="T65" fmla="*/ 85 h 114"/>
                  <a:gd name="T66" fmla="*/ 114 w 227"/>
                  <a:gd name="T67" fmla="*/ 74 h 114"/>
                  <a:gd name="T68" fmla="*/ 141 w 227"/>
                  <a:gd name="T69" fmla="*/ 61 h 114"/>
                  <a:gd name="T70" fmla="*/ 164 w 227"/>
                  <a:gd name="T71" fmla="*/ 48 h 114"/>
                  <a:gd name="T72" fmla="*/ 183 w 227"/>
                  <a:gd name="T73" fmla="*/ 36 h 114"/>
                  <a:gd name="T74" fmla="*/ 199 w 227"/>
                  <a:gd name="T75" fmla="*/ 26 h 114"/>
                  <a:gd name="T76" fmla="*/ 212 w 227"/>
                  <a:gd name="T77" fmla="*/ 17 h 114"/>
                  <a:gd name="T78" fmla="*/ 219 w 227"/>
                  <a:gd name="T79" fmla="*/ 10 h 114"/>
                  <a:gd name="T80" fmla="*/ 225 w 227"/>
                  <a:gd name="T81" fmla="*/ 6 h 114"/>
                  <a:gd name="T82" fmla="*/ 227 w 227"/>
                  <a:gd name="T83" fmla="*/ 4 h 114"/>
                  <a:gd name="T84" fmla="*/ 212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6" y="2"/>
                    </a:lnTo>
                    <a:lnTo>
                      <a:pt x="201" y="4"/>
                    </a:lnTo>
                    <a:lnTo>
                      <a:pt x="193" y="7"/>
                    </a:lnTo>
                    <a:lnTo>
                      <a:pt x="185" y="12"/>
                    </a:lnTo>
                    <a:lnTo>
                      <a:pt x="175" y="16"/>
                    </a:lnTo>
                    <a:lnTo>
                      <a:pt x="164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4" y="48"/>
                    </a:lnTo>
                    <a:lnTo>
                      <a:pt x="183" y="36"/>
                    </a:lnTo>
                    <a:lnTo>
                      <a:pt x="199" y="26"/>
                    </a:lnTo>
                    <a:lnTo>
                      <a:pt x="212" y="17"/>
                    </a:lnTo>
                    <a:lnTo>
                      <a:pt x="219" y="10"/>
                    </a:lnTo>
                    <a:lnTo>
                      <a:pt x="225" y="6"/>
                    </a:lnTo>
                    <a:lnTo>
                      <a:pt x="227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79" name="Freeform 70"/>
              <p:cNvSpPr>
                <a:spLocks/>
              </p:cNvSpPr>
              <p:nvPr/>
            </p:nvSpPr>
            <p:spPr bwMode="auto">
              <a:xfrm>
                <a:off x="1273" y="887"/>
                <a:ext cx="226" cy="114"/>
              </a:xfrm>
              <a:custGeom>
                <a:avLst/>
                <a:gdLst>
                  <a:gd name="T0" fmla="*/ 212 w 226"/>
                  <a:gd name="T1" fmla="*/ 0 h 114"/>
                  <a:gd name="T2" fmla="*/ 210 w 226"/>
                  <a:gd name="T3" fmla="*/ 0 h 114"/>
                  <a:gd name="T4" fmla="*/ 206 w 226"/>
                  <a:gd name="T5" fmla="*/ 1 h 114"/>
                  <a:gd name="T6" fmla="*/ 200 w 226"/>
                  <a:gd name="T7" fmla="*/ 4 h 114"/>
                  <a:gd name="T8" fmla="*/ 193 w 226"/>
                  <a:gd name="T9" fmla="*/ 7 h 114"/>
                  <a:gd name="T10" fmla="*/ 184 w 226"/>
                  <a:gd name="T11" fmla="*/ 11 h 114"/>
                  <a:gd name="T12" fmla="*/ 174 w 226"/>
                  <a:gd name="T13" fmla="*/ 16 h 114"/>
                  <a:gd name="T14" fmla="*/ 164 w 226"/>
                  <a:gd name="T15" fmla="*/ 21 h 114"/>
                  <a:gd name="T16" fmla="*/ 152 w 226"/>
                  <a:gd name="T17" fmla="*/ 29 h 114"/>
                  <a:gd name="T18" fmla="*/ 144 w 226"/>
                  <a:gd name="T19" fmla="*/ 34 h 114"/>
                  <a:gd name="T20" fmla="*/ 139 w 226"/>
                  <a:gd name="T21" fmla="*/ 37 h 114"/>
                  <a:gd name="T22" fmla="*/ 137 w 226"/>
                  <a:gd name="T23" fmla="*/ 39 h 114"/>
                  <a:gd name="T24" fmla="*/ 135 w 226"/>
                  <a:gd name="T25" fmla="*/ 40 h 114"/>
                  <a:gd name="T26" fmla="*/ 132 w 226"/>
                  <a:gd name="T27" fmla="*/ 42 h 114"/>
                  <a:gd name="T28" fmla="*/ 128 w 226"/>
                  <a:gd name="T29" fmla="*/ 45 h 114"/>
                  <a:gd name="T30" fmla="*/ 118 w 226"/>
                  <a:gd name="T31" fmla="*/ 50 h 114"/>
                  <a:gd name="T32" fmla="*/ 103 w 226"/>
                  <a:gd name="T33" fmla="*/ 59 h 114"/>
                  <a:gd name="T34" fmla="*/ 85 w 226"/>
                  <a:gd name="T35" fmla="*/ 70 h 114"/>
                  <a:gd name="T36" fmla="*/ 66 w 226"/>
                  <a:gd name="T37" fmla="*/ 81 h 114"/>
                  <a:gd name="T38" fmla="*/ 49 w 226"/>
                  <a:gd name="T39" fmla="*/ 89 h 114"/>
                  <a:gd name="T40" fmla="*/ 33 w 226"/>
                  <a:gd name="T41" fmla="*/ 98 h 114"/>
                  <a:gd name="T42" fmla="*/ 20 w 226"/>
                  <a:gd name="T43" fmla="*/ 105 h 114"/>
                  <a:gd name="T44" fmla="*/ 8 w 226"/>
                  <a:gd name="T45" fmla="*/ 109 h 114"/>
                  <a:gd name="T46" fmla="*/ 2 w 226"/>
                  <a:gd name="T47" fmla="*/ 112 h 114"/>
                  <a:gd name="T48" fmla="*/ 0 w 226"/>
                  <a:gd name="T49" fmla="*/ 114 h 114"/>
                  <a:gd name="T50" fmla="*/ 54 w 226"/>
                  <a:gd name="T51" fmla="*/ 114 h 114"/>
                  <a:gd name="T52" fmla="*/ 54 w 226"/>
                  <a:gd name="T53" fmla="*/ 114 h 114"/>
                  <a:gd name="T54" fmla="*/ 53 w 226"/>
                  <a:gd name="T55" fmla="*/ 112 h 114"/>
                  <a:gd name="T56" fmla="*/ 51 w 226"/>
                  <a:gd name="T57" fmla="*/ 109 h 114"/>
                  <a:gd name="T58" fmla="*/ 54 w 226"/>
                  <a:gd name="T59" fmla="*/ 107 h 114"/>
                  <a:gd name="T60" fmla="*/ 60 w 226"/>
                  <a:gd name="T61" fmla="*/ 101 h 114"/>
                  <a:gd name="T62" fmla="*/ 70 w 226"/>
                  <a:gd name="T63" fmla="*/ 94 h 114"/>
                  <a:gd name="T64" fmla="*/ 88 w 226"/>
                  <a:gd name="T65" fmla="*/ 85 h 114"/>
                  <a:gd name="T66" fmla="*/ 114 w 226"/>
                  <a:gd name="T67" fmla="*/ 73 h 114"/>
                  <a:gd name="T68" fmla="*/ 141 w 226"/>
                  <a:gd name="T69" fmla="*/ 60 h 114"/>
                  <a:gd name="T70" fmla="*/ 164 w 226"/>
                  <a:gd name="T71" fmla="*/ 47 h 114"/>
                  <a:gd name="T72" fmla="*/ 183 w 226"/>
                  <a:gd name="T73" fmla="*/ 36 h 114"/>
                  <a:gd name="T74" fmla="*/ 199 w 226"/>
                  <a:gd name="T75" fmla="*/ 26 h 114"/>
                  <a:gd name="T76" fmla="*/ 212 w 226"/>
                  <a:gd name="T77" fmla="*/ 17 h 114"/>
                  <a:gd name="T78" fmla="*/ 219 w 226"/>
                  <a:gd name="T79" fmla="*/ 10 h 114"/>
                  <a:gd name="T80" fmla="*/ 225 w 226"/>
                  <a:gd name="T81" fmla="*/ 6 h 114"/>
                  <a:gd name="T82" fmla="*/ 226 w 226"/>
                  <a:gd name="T83" fmla="*/ 4 h 114"/>
                  <a:gd name="T84" fmla="*/ 212 w 226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4"/>
                  <a:gd name="T131" fmla="*/ 226 w 226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4">
                    <a:moveTo>
                      <a:pt x="212" y="0"/>
                    </a:moveTo>
                    <a:lnTo>
                      <a:pt x="210" y="0"/>
                    </a:lnTo>
                    <a:lnTo>
                      <a:pt x="206" y="1"/>
                    </a:lnTo>
                    <a:lnTo>
                      <a:pt x="200" y="4"/>
                    </a:lnTo>
                    <a:lnTo>
                      <a:pt x="193" y="7"/>
                    </a:lnTo>
                    <a:lnTo>
                      <a:pt x="184" y="11"/>
                    </a:lnTo>
                    <a:lnTo>
                      <a:pt x="174" y="16"/>
                    </a:lnTo>
                    <a:lnTo>
                      <a:pt x="164" y="21"/>
                    </a:lnTo>
                    <a:lnTo>
                      <a:pt x="152" y="29"/>
                    </a:lnTo>
                    <a:lnTo>
                      <a:pt x="144" y="34"/>
                    </a:lnTo>
                    <a:lnTo>
                      <a:pt x="139" y="37"/>
                    </a:lnTo>
                    <a:lnTo>
                      <a:pt x="137" y="39"/>
                    </a:lnTo>
                    <a:lnTo>
                      <a:pt x="135" y="40"/>
                    </a:lnTo>
                    <a:lnTo>
                      <a:pt x="132" y="42"/>
                    </a:lnTo>
                    <a:lnTo>
                      <a:pt x="128" y="45"/>
                    </a:lnTo>
                    <a:lnTo>
                      <a:pt x="118" y="50"/>
                    </a:lnTo>
                    <a:lnTo>
                      <a:pt x="103" y="59"/>
                    </a:lnTo>
                    <a:lnTo>
                      <a:pt x="85" y="70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2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2"/>
                    </a:lnTo>
                    <a:lnTo>
                      <a:pt x="51" y="109"/>
                    </a:lnTo>
                    <a:lnTo>
                      <a:pt x="54" y="107"/>
                    </a:lnTo>
                    <a:lnTo>
                      <a:pt x="60" y="101"/>
                    </a:lnTo>
                    <a:lnTo>
                      <a:pt x="70" y="94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4" y="47"/>
                    </a:lnTo>
                    <a:lnTo>
                      <a:pt x="183" y="36"/>
                    </a:lnTo>
                    <a:lnTo>
                      <a:pt x="199" y="26"/>
                    </a:lnTo>
                    <a:lnTo>
                      <a:pt x="212" y="17"/>
                    </a:lnTo>
                    <a:lnTo>
                      <a:pt x="219" y="10"/>
                    </a:lnTo>
                    <a:lnTo>
                      <a:pt x="225" y="6"/>
                    </a:lnTo>
                    <a:lnTo>
                      <a:pt x="226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0" name="Freeform 71"/>
              <p:cNvSpPr>
                <a:spLocks/>
              </p:cNvSpPr>
              <p:nvPr/>
            </p:nvSpPr>
            <p:spPr bwMode="auto">
              <a:xfrm>
                <a:off x="1299" y="919"/>
                <a:ext cx="226" cy="113"/>
              </a:xfrm>
              <a:custGeom>
                <a:avLst/>
                <a:gdLst>
                  <a:gd name="T0" fmla="*/ 210 w 226"/>
                  <a:gd name="T1" fmla="*/ 0 h 113"/>
                  <a:gd name="T2" fmla="*/ 209 w 226"/>
                  <a:gd name="T3" fmla="*/ 0 h 113"/>
                  <a:gd name="T4" fmla="*/ 206 w 226"/>
                  <a:gd name="T5" fmla="*/ 1 h 113"/>
                  <a:gd name="T6" fmla="*/ 200 w 226"/>
                  <a:gd name="T7" fmla="*/ 4 h 113"/>
                  <a:gd name="T8" fmla="*/ 191 w 226"/>
                  <a:gd name="T9" fmla="*/ 7 h 113"/>
                  <a:gd name="T10" fmla="*/ 183 w 226"/>
                  <a:gd name="T11" fmla="*/ 11 h 113"/>
                  <a:gd name="T12" fmla="*/ 173 w 226"/>
                  <a:gd name="T13" fmla="*/ 15 h 113"/>
                  <a:gd name="T14" fmla="*/ 163 w 226"/>
                  <a:gd name="T15" fmla="*/ 21 h 113"/>
                  <a:gd name="T16" fmla="*/ 151 w 226"/>
                  <a:gd name="T17" fmla="*/ 28 h 113"/>
                  <a:gd name="T18" fmla="*/ 142 w 226"/>
                  <a:gd name="T19" fmla="*/ 34 h 113"/>
                  <a:gd name="T20" fmla="*/ 138 w 226"/>
                  <a:gd name="T21" fmla="*/ 37 h 113"/>
                  <a:gd name="T22" fmla="*/ 137 w 226"/>
                  <a:gd name="T23" fmla="*/ 38 h 113"/>
                  <a:gd name="T24" fmla="*/ 135 w 226"/>
                  <a:gd name="T25" fmla="*/ 40 h 113"/>
                  <a:gd name="T26" fmla="*/ 132 w 226"/>
                  <a:gd name="T27" fmla="*/ 41 h 113"/>
                  <a:gd name="T28" fmla="*/ 126 w 226"/>
                  <a:gd name="T29" fmla="*/ 44 h 113"/>
                  <a:gd name="T30" fmla="*/ 118 w 226"/>
                  <a:gd name="T31" fmla="*/ 50 h 113"/>
                  <a:gd name="T32" fmla="*/ 103 w 226"/>
                  <a:gd name="T33" fmla="*/ 59 h 113"/>
                  <a:gd name="T34" fmla="*/ 85 w 226"/>
                  <a:gd name="T35" fmla="*/ 70 h 113"/>
                  <a:gd name="T36" fmla="*/ 66 w 226"/>
                  <a:gd name="T37" fmla="*/ 80 h 113"/>
                  <a:gd name="T38" fmla="*/ 49 w 226"/>
                  <a:gd name="T39" fmla="*/ 89 h 113"/>
                  <a:gd name="T40" fmla="*/ 33 w 226"/>
                  <a:gd name="T41" fmla="*/ 98 h 113"/>
                  <a:gd name="T42" fmla="*/ 20 w 226"/>
                  <a:gd name="T43" fmla="*/ 105 h 113"/>
                  <a:gd name="T44" fmla="*/ 8 w 226"/>
                  <a:gd name="T45" fmla="*/ 109 h 113"/>
                  <a:gd name="T46" fmla="*/ 2 w 226"/>
                  <a:gd name="T47" fmla="*/ 112 h 113"/>
                  <a:gd name="T48" fmla="*/ 0 w 226"/>
                  <a:gd name="T49" fmla="*/ 113 h 113"/>
                  <a:gd name="T50" fmla="*/ 53 w 226"/>
                  <a:gd name="T51" fmla="*/ 113 h 113"/>
                  <a:gd name="T52" fmla="*/ 53 w 226"/>
                  <a:gd name="T53" fmla="*/ 113 h 113"/>
                  <a:gd name="T54" fmla="*/ 51 w 226"/>
                  <a:gd name="T55" fmla="*/ 112 h 113"/>
                  <a:gd name="T56" fmla="*/ 51 w 226"/>
                  <a:gd name="T57" fmla="*/ 109 h 113"/>
                  <a:gd name="T58" fmla="*/ 53 w 226"/>
                  <a:gd name="T59" fmla="*/ 106 h 113"/>
                  <a:gd name="T60" fmla="*/ 60 w 226"/>
                  <a:gd name="T61" fmla="*/ 100 h 113"/>
                  <a:gd name="T62" fmla="*/ 70 w 226"/>
                  <a:gd name="T63" fmla="*/ 93 h 113"/>
                  <a:gd name="T64" fmla="*/ 88 w 226"/>
                  <a:gd name="T65" fmla="*/ 85 h 113"/>
                  <a:gd name="T66" fmla="*/ 113 w 226"/>
                  <a:gd name="T67" fmla="*/ 73 h 113"/>
                  <a:gd name="T68" fmla="*/ 141 w 226"/>
                  <a:gd name="T69" fmla="*/ 60 h 113"/>
                  <a:gd name="T70" fmla="*/ 164 w 226"/>
                  <a:gd name="T71" fmla="*/ 47 h 113"/>
                  <a:gd name="T72" fmla="*/ 183 w 226"/>
                  <a:gd name="T73" fmla="*/ 36 h 113"/>
                  <a:gd name="T74" fmla="*/ 199 w 226"/>
                  <a:gd name="T75" fmla="*/ 25 h 113"/>
                  <a:gd name="T76" fmla="*/ 212 w 226"/>
                  <a:gd name="T77" fmla="*/ 17 h 113"/>
                  <a:gd name="T78" fmla="*/ 219 w 226"/>
                  <a:gd name="T79" fmla="*/ 10 h 113"/>
                  <a:gd name="T80" fmla="*/ 225 w 226"/>
                  <a:gd name="T81" fmla="*/ 5 h 113"/>
                  <a:gd name="T82" fmla="*/ 226 w 226"/>
                  <a:gd name="T83" fmla="*/ 4 h 113"/>
                  <a:gd name="T84" fmla="*/ 210 w 226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3"/>
                  <a:gd name="T131" fmla="*/ 226 w 226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3">
                    <a:moveTo>
                      <a:pt x="210" y="0"/>
                    </a:moveTo>
                    <a:lnTo>
                      <a:pt x="209" y="0"/>
                    </a:lnTo>
                    <a:lnTo>
                      <a:pt x="206" y="1"/>
                    </a:lnTo>
                    <a:lnTo>
                      <a:pt x="200" y="4"/>
                    </a:lnTo>
                    <a:lnTo>
                      <a:pt x="191" y="7"/>
                    </a:lnTo>
                    <a:lnTo>
                      <a:pt x="183" y="11"/>
                    </a:lnTo>
                    <a:lnTo>
                      <a:pt x="173" y="15"/>
                    </a:lnTo>
                    <a:lnTo>
                      <a:pt x="163" y="21"/>
                    </a:lnTo>
                    <a:lnTo>
                      <a:pt x="151" y="28"/>
                    </a:lnTo>
                    <a:lnTo>
                      <a:pt x="142" y="34"/>
                    </a:lnTo>
                    <a:lnTo>
                      <a:pt x="138" y="37"/>
                    </a:lnTo>
                    <a:lnTo>
                      <a:pt x="137" y="38"/>
                    </a:lnTo>
                    <a:lnTo>
                      <a:pt x="135" y="40"/>
                    </a:lnTo>
                    <a:lnTo>
                      <a:pt x="132" y="41"/>
                    </a:lnTo>
                    <a:lnTo>
                      <a:pt x="126" y="44"/>
                    </a:lnTo>
                    <a:lnTo>
                      <a:pt x="118" y="50"/>
                    </a:lnTo>
                    <a:lnTo>
                      <a:pt x="103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2" y="112"/>
                    </a:lnTo>
                    <a:lnTo>
                      <a:pt x="0" y="113"/>
                    </a:lnTo>
                    <a:lnTo>
                      <a:pt x="53" y="113"/>
                    </a:lnTo>
                    <a:lnTo>
                      <a:pt x="51" y="112"/>
                    </a:lnTo>
                    <a:lnTo>
                      <a:pt x="51" y="109"/>
                    </a:lnTo>
                    <a:lnTo>
                      <a:pt x="53" y="106"/>
                    </a:lnTo>
                    <a:lnTo>
                      <a:pt x="60" y="100"/>
                    </a:lnTo>
                    <a:lnTo>
                      <a:pt x="70" y="93"/>
                    </a:lnTo>
                    <a:lnTo>
                      <a:pt x="88" y="85"/>
                    </a:lnTo>
                    <a:lnTo>
                      <a:pt x="113" y="73"/>
                    </a:lnTo>
                    <a:lnTo>
                      <a:pt x="141" y="60"/>
                    </a:lnTo>
                    <a:lnTo>
                      <a:pt x="164" y="47"/>
                    </a:lnTo>
                    <a:lnTo>
                      <a:pt x="183" y="36"/>
                    </a:lnTo>
                    <a:lnTo>
                      <a:pt x="199" y="25"/>
                    </a:lnTo>
                    <a:lnTo>
                      <a:pt x="212" y="17"/>
                    </a:lnTo>
                    <a:lnTo>
                      <a:pt x="219" y="10"/>
                    </a:lnTo>
                    <a:lnTo>
                      <a:pt x="225" y="5"/>
                    </a:lnTo>
                    <a:lnTo>
                      <a:pt x="226" y="4"/>
                    </a:lnTo>
                    <a:lnTo>
                      <a:pt x="2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1" name="Freeform 72"/>
              <p:cNvSpPr>
                <a:spLocks/>
              </p:cNvSpPr>
              <p:nvPr/>
            </p:nvSpPr>
            <p:spPr bwMode="auto">
              <a:xfrm>
                <a:off x="1323" y="950"/>
                <a:ext cx="227" cy="114"/>
              </a:xfrm>
              <a:custGeom>
                <a:avLst/>
                <a:gdLst>
                  <a:gd name="T0" fmla="*/ 212 w 227"/>
                  <a:gd name="T1" fmla="*/ 0 h 114"/>
                  <a:gd name="T2" fmla="*/ 211 w 227"/>
                  <a:gd name="T3" fmla="*/ 0 h 114"/>
                  <a:gd name="T4" fmla="*/ 206 w 227"/>
                  <a:gd name="T5" fmla="*/ 2 h 114"/>
                  <a:gd name="T6" fmla="*/ 201 w 227"/>
                  <a:gd name="T7" fmla="*/ 5 h 114"/>
                  <a:gd name="T8" fmla="*/ 193 w 227"/>
                  <a:gd name="T9" fmla="*/ 7 h 114"/>
                  <a:gd name="T10" fmla="*/ 185 w 227"/>
                  <a:gd name="T11" fmla="*/ 12 h 114"/>
                  <a:gd name="T12" fmla="*/ 175 w 227"/>
                  <a:gd name="T13" fmla="*/ 18 h 114"/>
                  <a:gd name="T14" fmla="*/ 165 w 227"/>
                  <a:gd name="T15" fmla="*/ 23 h 114"/>
                  <a:gd name="T16" fmla="*/ 153 w 227"/>
                  <a:gd name="T17" fmla="*/ 31 h 114"/>
                  <a:gd name="T18" fmla="*/ 144 w 227"/>
                  <a:gd name="T19" fmla="*/ 36 h 114"/>
                  <a:gd name="T20" fmla="*/ 140 w 227"/>
                  <a:gd name="T21" fmla="*/ 39 h 114"/>
                  <a:gd name="T22" fmla="*/ 137 w 227"/>
                  <a:gd name="T23" fmla="*/ 41 h 114"/>
                  <a:gd name="T24" fmla="*/ 136 w 227"/>
                  <a:gd name="T25" fmla="*/ 41 h 114"/>
                  <a:gd name="T26" fmla="*/ 133 w 227"/>
                  <a:gd name="T27" fmla="*/ 42 h 114"/>
                  <a:gd name="T28" fmla="*/ 127 w 227"/>
                  <a:gd name="T29" fmla="*/ 45 h 114"/>
                  <a:gd name="T30" fmla="*/ 118 w 227"/>
                  <a:gd name="T31" fmla="*/ 51 h 114"/>
                  <a:gd name="T32" fmla="*/ 102 w 227"/>
                  <a:gd name="T33" fmla="*/ 59 h 114"/>
                  <a:gd name="T34" fmla="*/ 84 w 227"/>
                  <a:gd name="T35" fmla="*/ 71 h 114"/>
                  <a:gd name="T36" fmla="*/ 66 w 227"/>
                  <a:gd name="T37" fmla="*/ 81 h 114"/>
                  <a:gd name="T38" fmla="*/ 49 w 227"/>
                  <a:gd name="T39" fmla="*/ 90 h 114"/>
                  <a:gd name="T40" fmla="*/ 33 w 227"/>
                  <a:gd name="T41" fmla="*/ 98 h 114"/>
                  <a:gd name="T42" fmla="*/ 20 w 227"/>
                  <a:gd name="T43" fmla="*/ 106 h 114"/>
                  <a:gd name="T44" fmla="*/ 9 w 227"/>
                  <a:gd name="T45" fmla="*/ 110 h 114"/>
                  <a:gd name="T46" fmla="*/ 3 w 227"/>
                  <a:gd name="T47" fmla="*/ 113 h 114"/>
                  <a:gd name="T48" fmla="*/ 0 w 227"/>
                  <a:gd name="T49" fmla="*/ 114 h 114"/>
                  <a:gd name="T50" fmla="*/ 55 w 227"/>
                  <a:gd name="T51" fmla="*/ 114 h 114"/>
                  <a:gd name="T52" fmla="*/ 55 w 227"/>
                  <a:gd name="T53" fmla="*/ 114 h 114"/>
                  <a:gd name="T54" fmla="*/ 53 w 227"/>
                  <a:gd name="T55" fmla="*/ 113 h 114"/>
                  <a:gd name="T56" fmla="*/ 52 w 227"/>
                  <a:gd name="T57" fmla="*/ 111 h 114"/>
                  <a:gd name="T58" fmla="*/ 55 w 227"/>
                  <a:gd name="T59" fmla="*/ 107 h 114"/>
                  <a:gd name="T60" fmla="*/ 61 w 227"/>
                  <a:gd name="T61" fmla="*/ 103 h 114"/>
                  <a:gd name="T62" fmla="*/ 71 w 227"/>
                  <a:gd name="T63" fmla="*/ 95 h 114"/>
                  <a:gd name="T64" fmla="*/ 88 w 227"/>
                  <a:gd name="T65" fmla="*/ 85 h 114"/>
                  <a:gd name="T66" fmla="*/ 113 w 227"/>
                  <a:gd name="T67" fmla="*/ 74 h 114"/>
                  <a:gd name="T68" fmla="*/ 140 w 227"/>
                  <a:gd name="T69" fmla="*/ 61 h 114"/>
                  <a:gd name="T70" fmla="*/ 165 w 227"/>
                  <a:gd name="T71" fmla="*/ 48 h 114"/>
                  <a:gd name="T72" fmla="*/ 183 w 227"/>
                  <a:gd name="T73" fmla="*/ 36 h 114"/>
                  <a:gd name="T74" fmla="*/ 199 w 227"/>
                  <a:gd name="T75" fmla="*/ 26 h 114"/>
                  <a:gd name="T76" fmla="*/ 212 w 227"/>
                  <a:gd name="T77" fmla="*/ 18 h 114"/>
                  <a:gd name="T78" fmla="*/ 219 w 227"/>
                  <a:gd name="T79" fmla="*/ 10 h 114"/>
                  <a:gd name="T80" fmla="*/ 225 w 227"/>
                  <a:gd name="T81" fmla="*/ 6 h 114"/>
                  <a:gd name="T82" fmla="*/ 227 w 227"/>
                  <a:gd name="T83" fmla="*/ 5 h 114"/>
                  <a:gd name="T84" fmla="*/ 212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6" y="2"/>
                    </a:lnTo>
                    <a:lnTo>
                      <a:pt x="201" y="5"/>
                    </a:lnTo>
                    <a:lnTo>
                      <a:pt x="193" y="7"/>
                    </a:lnTo>
                    <a:lnTo>
                      <a:pt x="185" y="12"/>
                    </a:lnTo>
                    <a:lnTo>
                      <a:pt x="175" y="18"/>
                    </a:lnTo>
                    <a:lnTo>
                      <a:pt x="165" y="23"/>
                    </a:lnTo>
                    <a:lnTo>
                      <a:pt x="153" y="31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7" y="45"/>
                    </a:lnTo>
                    <a:lnTo>
                      <a:pt x="118" y="51"/>
                    </a:lnTo>
                    <a:lnTo>
                      <a:pt x="102" y="59"/>
                    </a:lnTo>
                    <a:lnTo>
                      <a:pt x="84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5"/>
                    </a:lnTo>
                    <a:lnTo>
                      <a:pt x="113" y="74"/>
                    </a:lnTo>
                    <a:lnTo>
                      <a:pt x="140" y="61"/>
                    </a:lnTo>
                    <a:lnTo>
                      <a:pt x="165" y="48"/>
                    </a:lnTo>
                    <a:lnTo>
                      <a:pt x="183" y="36"/>
                    </a:lnTo>
                    <a:lnTo>
                      <a:pt x="199" y="26"/>
                    </a:lnTo>
                    <a:lnTo>
                      <a:pt x="212" y="18"/>
                    </a:lnTo>
                    <a:lnTo>
                      <a:pt x="219" y="10"/>
                    </a:lnTo>
                    <a:lnTo>
                      <a:pt x="225" y="6"/>
                    </a:lnTo>
                    <a:lnTo>
                      <a:pt x="227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2" name="Freeform 73"/>
              <p:cNvSpPr>
                <a:spLocks/>
              </p:cNvSpPr>
              <p:nvPr/>
            </p:nvSpPr>
            <p:spPr bwMode="auto">
              <a:xfrm>
                <a:off x="1348" y="982"/>
                <a:ext cx="226" cy="114"/>
              </a:xfrm>
              <a:custGeom>
                <a:avLst/>
                <a:gdLst>
                  <a:gd name="T0" fmla="*/ 212 w 226"/>
                  <a:gd name="T1" fmla="*/ 0 h 114"/>
                  <a:gd name="T2" fmla="*/ 210 w 226"/>
                  <a:gd name="T3" fmla="*/ 0 h 114"/>
                  <a:gd name="T4" fmla="*/ 207 w 226"/>
                  <a:gd name="T5" fmla="*/ 1 h 114"/>
                  <a:gd name="T6" fmla="*/ 202 w 226"/>
                  <a:gd name="T7" fmla="*/ 4 h 114"/>
                  <a:gd name="T8" fmla="*/ 193 w 226"/>
                  <a:gd name="T9" fmla="*/ 7 h 114"/>
                  <a:gd name="T10" fmla="*/ 184 w 226"/>
                  <a:gd name="T11" fmla="*/ 12 h 114"/>
                  <a:gd name="T12" fmla="*/ 174 w 226"/>
                  <a:gd name="T13" fmla="*/ 17 h 114"/>
                  <a:gd name="T14" fmla="*/ 164 w 226"/>
                  <a:gd name="T15" fmla="*/ 23 h 114"/>
                  <a:gd name="T16" fmla="*/ 152 w 226"/>
                  <a:gd name="T17" fmla="*/ 30 h 114"/>
                  <a:gd name="T18" fmla="*/ 144 w 226"/>
                  <a:gd name="T19" fmla="*/ 36 h 114"/>
                  <a:gd name="T20" fmla="*/ 140 w 226"/>
                  <a:gd name="T21" fmla="*/ 39 h 114"/>
                  <a:gd name="T22" fmla="*/ 137 w 226"/>
                  <a:gd name="T23" fmla="*/ 40 h 114"/>
                  <a:gd name="T24" fmla="*/ 135 w 226"/>
                  <a:gd name="T25" fmla="*/ 40 h 114"/>
                  <a:gd name="T26" fmla="*/ 132 w 226"/>
                  <a:gd name="T27" fmla="*/ 42 h 114"/>
                  <a:gd name="T28" fmla="*/ 128 w 226"/>
                  <a:gd name="T29" fmla="*/ 45 h 114"/>
                  <a:gd name="T30" fmla="*/ 118 w 226"/>
                  <a:gd name="T31" fmla="*/ 50 h 114"/>
                  <a:gd name="T32" fmla="*/ 103 w 226"/>
                  <a:gd name="T33" fmla="*/ 59 h 114"/>
                  <a:gd name="T34" fmla="*/ 85 w 226"/>
                  <a:gd name="T35" fmla="*/ 71 h 114"/>
                  <a:gd name="T36" fmla="*/ 66 w 226"/>
                  <a:gd name="T37" fmla="*/ 81 h 114"/>
                  <a:gd name="T38" fmla="*/ 49 w 226"/>
                  <a:gd name="T39" fmla="*/ 89 h 114"/>
                  <a:gd name="T40" fmla="*/ 33 w 226"/>
                  <a:gd name="T41" fmla="*/ 98 h 114"/>
                  <a:gd name="T42" fmla="*/ 20 w 226"/>
                  <a:gd name="T43" fmla="*/ 105 h 114"/>
                  <a:gd name="T44" fmla="*/ 8 w 226"/>
                  <a:gd name="T45" fmla="*/ 110 h 114"/>
                  <a:gd name="T46" fmla="*/ 2 w 226"/>
                  <a:gd name="T47" fmla="*/ 112 h 114"/>
                  <a:gd name="T48" fmla="*/ 0 w 226"/>
                  <a:gd name="T49" fmla="*/ 114 h 114"/>
                  <a:gd name="T50" fmla="*/ 54 w 226"/>
                  <a:gd name="T51" fmla="*/ 114 h 114"/>
                  <a:gd name="T52" fmla="*/ 54 w 226"/>
                  <a:gd name="T53" fmla="*/ 114 h 114"/>
                  <a:gd name="T54" fmla="*/ 53 w 226"/>
                  <a:gd name="T55" fmla="*/ 112 h 114"/>
                  <a:gd name="T56" fmla="*/ 51 w 226"/>
                  <a:gd name="T57" fmla="*/ 111 h 114"/>
                  <a:gd name="T58" fmla="*/ 54 w 226"/>
                  <a:gd name="T59" fmla="*/ 107 h 114"/>
                  <a:gd name="T60" fmla="*/ 60 w 226"/>
                  <a:gd name="T61" fmla="*/ 102 h 114"/>
                  <a:gd name="T62" fmla="*/ 70 w 226"/>
                  <a:gd name="T63" fmla="*/ 95 h 114"/>
                  <a:gd name="T64" fmla="*/ 88 w 226"/>
                  <a:gd name="T65" fmla="*/ 86 h 114"/>
                  <a:gd name="T66" fmla="*/ 112 w 226"/>
                  <a:gd name="T67" fmla="*/ 75 h 114"/>
                  <a:gd name="T68" fmla="*/ 140 w 226"/>
                  <a:gd name="T69" fmla="*/ 62 h 114"/>
                  <a:gd name="T70" fmla="*/ 164 w 226"/>
                  <a:gd name="T71" fmla="*/ 49 h 114"/>
                  <a:gd name="T72" fmla="*/ 183 w 226"/>
                  <a:gd name="T73" fmla="*/ 37 h 114"/>
                  <a:gd name="T74" fmla="*/ 199 w 226"/>
                  <a:gd name="T75" fmla="*/ 26 h 114"/>
                  <a:gd name="T76" fmla="*/ 212 w 226"/>
                  <a:gd name="T77" fmla="*/ 17 h 114"/>
                  <a:gd name="T78" fmla="*/ 219 w 226"/>
                  <a:gd name="T79" fmla="*/ 10 h 114"/>
                  <a:gd name="T80" fmla="*/ 225 w 226"/>
                  <a:gd name="T81" fmla="*/ 6 h 114"/>
                  <a:gd name="T82" fmla="*/ 226 w 226"/>
                  <a:gd name="T83" fmla="*/ 4 h 114"/>
                  <a:gd name="T84" fmla="*/ 212 w 226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4"/>
                  <a:gd name="T131" fmla="*/ 226 w 226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4">
                    <a:moveTo>
                      <a:pt x="212" y="0"/>
                    </a:moveTo>
                    <a:lnTo>
                      <a:pt x="210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4" y="12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2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5" y="40"/>
                    </a:lnTo>
                    <a:lnTo>
                      <a:pt x="132" y="42"/>
                    </a:lnTo>
                    <a:lnTo>
                      <a:pt x="128" y="45"/>
                    </a:lnTo>
                    <a:lnTo>
                      <a:pt x="118" y="50"/>
                    </a:lnTo>
                    <a:lnTo>
                      <a:pt x="103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10"/>
                    </a:lnTo>
                    <a:lnTo>
                      <a:pt x="2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2"/>
                    </a:lnTo>
                    <a:lnTo>
                      <a:pt x="51" y="111"/>
                    </a:lnTo>
                    <a:lnTo>
                      <a:pt x="54" y="107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6"/>
                    </a:lnTo>
                    <a:lnTo>
                      <a:pt x="112" y="75"/>
                    </a:lnTo>
                    <a:lnTo>
                      <a:pt x="140" y="62"/>
                    </a:lnTo>
                    <a:lnTo>
                      <a:pt x="164" y="49"/>
                    </a:lnTo>
                    <a:lnTo>
                      <a:pt x="183" y="37"/>
                    </a:lnTo>
                    <a:lnTo>
                      <a:pt x="199" y="26"/>
                    </a:lnTo>
                    <a:lnTo>
                      <a:pt x="212" y="17"/>
                    </a:lnTo>
                    <a:lnTo>
                      <a:pt x="219" y="10"/>
                    </a:lnTo>
                    <a:lnTo>
                      <a:pt x="225" y="6"/>
                    </a:lnTo>
                    <a:lnTo>
                      <a:pt x="226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3" name="Freeform 74"/>
              <p:cNvSpPr>
                <a:spLocks/>
              </p:cNvSpPr>
              <p:nvPr/>
            </p:nvSpPr>
            <p:spPr bwMode="auto">
              <a:xfrm>
                <a:off x="1374" y="1014"/>
                <a:ext cx="226" cy="114"/>
              </a:xfrm>
              <a:custGeom>
                <a:avLst/>
                <a:gdLst>
                  <a:gd name="T0" fmla="*/ 212 w 226"/>
                  <a:gd name="T1" fmla="*/ 0 h 114"/>
                  <a:gd name="T2" fmla="*/ 210 w 226"/>
                  <a:gd name="T3" fmla="*/ 0 h 114"/>
                  <a:gd name="T4" fmla="*/ 206 w 226"/>
                  <a:gd name="T5" fmla="*/ 1 h 114"/>
                  <a:gd name="T6" fmla="*/ 200 w 226"/>
                  <a:gd name="T7" fmla="*/ 4 h 114"/>
                  <a:gd name="T8" fmla="*/ 193 w 226"/>
                  <a:gd name="T9" fmla="*/ 7 h 114"/>
                  <a:gd name="T10" fmla="*/ 184 w 226"/>
                  <a:gd name="T11" fmla="*/ 11 h 114"/>
                  <a:gd name="T12" fmla="*/ 173 w 226"/>
                  <a:gd name="T13" fmla="*/ 17 h 114"/>
                  <a:gd name="T14" fmla="*/ 163 w 226"/>
                  <a:gd name="T15" fmla="*/ 23 h 114"/>
                  <a:gd name="T16" fmla="*/ 151 w 226"/>
                  <a:gd name="T17" fmla="*/ 30 h 114"/>
                  <a:gd name="T18" fmla="*/ 142 w 226"/>
                  <a:gd name="T19" fmla="*/ 36 h 114"/>
                  <a:gd name="T20" fmla="*/ 138 w 226"/>
                  <a:gd name="T21" fmla="*/ 39 h 114"/>
                  <a:gd name="T22" fmla="*/ 135 w 226"/>
                  <a:gd name="T23" fmla="*/ 40 h 114"/>
                  <a:gd name="T24" fmla="*/ 134 w 226"/>
                  <a:gd name="T25" fmla="*/ 42 h 114"/>
                  <a:gd name="T26" fmla="*/ 131 w 226"/>
                  <a:gd name="T27" fmla="*/ 43 h 114"/>
                  <a:gd name="T28" fmla="*/ 126 w 226"/>
                  <a:gd name="T29" fmla="*/ 44 h 114"/>
                  <a:gd name="T30" fmla="*/ 116 w 226"/>
                  <a:gd name="T31" fmla="*/ 50 h 114"/>
                  <a:gd name="T32" fmla="*/ 102 w 226"/>
                  <a:gd name="T33" fmla="*/ 59 h 114"/>
                  <a:gd name="T34" fmla="*/ 83 w 226"/>
                  <a:gd name="T35" fmla="*/ 70 h 114"/>
                  <a:gd name="T36" fmla="*/ 66 w 226"/>
                  <a:gd name="T37" fmla="*/ 80 h 114"/>
                  <a:gd name="T38" fmla="*/ 49 w 226"/>
                  <a:gd name="T39" fmla="*/ 89 h 114"/>
                  <a:gd name="T40" fmla="*/ 33 w 226"/>
                  <a:gd name="T41" fmla="*/ 98 h 114"/>
                  <a:gd name="T42" fmla="*/ 20 w 226"/>
                  <a:gd name="T43" fmla="*/ 105 h 114"/>
                  <a:gd name="T44" fmla="*/ 8 w 226"/>
                  <a:gd name="T45" fmla="*/ 109 h 114"/>
                  <a:gd name="T46" fmla="*/ 2 w 226"/>
                  <a:gd name="T47" fmla="*/ 112 h 114"/>
                  <a:gd name="T48" fmla="*/ 0 w 226"/>
                  <a:gd name="T49" fmla="*/ 114 h 114"/>
                  <a:gd name="T50" fmla="*/ 53 w 226"/>
                  <a:gd name="T51" fmla="*/ 114 h 114"/>
                  <a:gd name="T52" fmla="*/ 53 w 226"/>
                  <a:gd name="T53" fmla="*/ 114 h 114"/>
                  <a:gd name="T54" fmla="*/ 51 w 226"/>
                  <a:gd name="T55" fmla="*/ 112 h 114"/>
                  <a:gd name="T56" fmla="*/ 51 w 226"/>
                  <a:gd name="T57" fmla="*/ 111 h 114"/>
                  <a:gd name="T58" fmla="*/ 53 w 226"/>
                  <a:gd name="T59" fmla="*/ 106 h 114"/>
                  <a:gd name="T60" fmla="*/ 59 w 226"/>
                  <a:gd name="T61" fmla="*/ 102 h 114"/>
                  <a:gd name="T62" fmla="*/ 70 w 226"/>
                  <a:gd name="T63" fmla="*/ 95 h 114"/>
                  <a:gd name="T64" fmla="*/ 88 w 226"/>
                  <a:gd name="T65" fmla="*/ 86 h 114"/>
                  <a:gd name="T66" fmla="*/ 112 w 226"/>
                  <a:gd name="T67" fmla="*/ 75 h 114"/>
                  <a:gd name="T68" fmla="*/ 139 w 226"/>
                  <a:gd name="T69" fmla="*/ 62 h 114"/>
                  <a:gd name="T70" fmla="*/ 164 w 226"/>
                  <a:gd name="T71" fmla="*/ 49 h 114"/>
                  <a:gd name="T72" fmla="*/ 183 w 226"/>
                  <a:gd name="T73" fmla="*/ 37 h 114"/>
                  <a:gd name="T74" fmla="*/ 199 w 226"/>
                  <a:gd name="T75" fmla="*/ 27 h 114"/>
                  <a:gd name="T76" fmla="*/ 212 w 226"/>
                  <a:gd name="T77" fmla="*/ 18 h 114"/>
                  <a:gd name="T78" fmla="*/ 219 w 226"/>
                  <a:gd name="T79" fmla="*/ 11 h 114"/>
                  <a:gd name="T80" fmla="*/ 225 w 226"/>
                  <a:gd name="T81" fmla="*/ 7 h 114"/>
                  <a:gd name="T82" fmla="*/ 226 w 226"/>
                  <a:gd name="T83" fmla="*/ 5 h 114"/>
                  <a:gd name="T84" fmla="*/ 212 w 226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4"/>
                  <a:gd name="T131" fmla="*/ 226 w 226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4">
                    <a:moveTo>
                      <a:pt x="212" y="0"/>
                    </a:moveTo>
                    <a:lnTo>
                      <a:pt x="210" y="0"/>
                    </a:lnTo>
                    <a:lnTo>
                      <a:pt x="206" y="1"/>
                    </a:lnTo>
                    <a:lnTo>
                      <a:pt x="200" y="4"/>
                    </a:lnTo>
                    <a:lnTo>
                      <a:pt x="193" y="7"/>
                    </a:lnTo>
                    <a:lnTo>
                      <a:pt x="184" y="11"/>
                    </a:lnTo>
                    <a:lnTo>
                      <a:pt x="173" y="17"/>
                    </a:lnTo>
                    <a:lnTo>
                      <a:pt x="163" y="23"/>
                    </a:lnTo>
                    <a:lnTo>
                      <a:pt x="151" y="30"/>
                    </a:lnTo>
                    <a:lnTo>
                      <a:pt x="142" y="36"/>
                    </a:lnTo>
                    <a:lnTo>
                      <a:pt x="138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1" y="43"/>
                    </a:lnTo>
                    <a:lnTo>
                      <a:pt x="126" y="44"/>
                    </a:lnTo>
                    <a:lnTo>
                      <a:pt x="116" y="50"/>
                    </a:lnTo>
                    <a:lnTo>
                      <a:pt x="102" y="59"/>
                    </a:lnTo>
                    <a:lnTo>
                      <a:pt x="83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2" y="112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1" y="112"/>
                    </a:lnTo>
                    <a:lnTo>
                      <a:pt x="51" y="111"/>
                    </a:lnTo>
                    <a:lnTo>
                      <a:pt x="53" y="106"/>
                    </a:lnTo>
                    <a:lnTo>
                      <a:pt x="59" y="102"/>
                    </a:lnTo>
                    <a:lnTo>
                      <a:pt x="70" y="95"/>
                    </a:lnTo>
                    <a:lnTo>
                      <a:pt x="88" y="86"/>
                    </a:lnTo>
                    <a:lnTo>
                      <a:pt x="112" y="75"/>
                    </a:lnTo>
                    <a:lnTo>
                      <a:pt x="139" y="62"/>
                    </a:lnTo>
                    <a:lnTo>
                      <a:pt x="164" y="49"/>
                    </a:lnTo>
                    <a:lnTo>
                      <a:pt x="183" y="37"/>
                    </a:lnTo>
                    <a:lnTo>
                      <a:pt x="199" y="27"/>
                    </a:lnTo>
                    <a:lnTo>
                      <a:pt x="212" y="18"/>
                    </a:lnTo>
                    <a:lnTo>
                      <a:pt x="219" y="11"/>
                    </a:lnTo>
                    <a:lnTo>
                      <a:pt x="225" y="7"/>
                    </a:lnTo>
                    <a:lnTo>
                      <a:pt x="226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4" name="Freeform 75"/>
              <p:cNvSpPr>
                <a:spLocks/>
              </p:cNvSpPr>
              <p:nvPr/>
            </p:nvSpPr>
            <p:spPr bwMode="auto">
              <a:xfrm>
                <a:off x="1398" y="1045"/>
                <a:ext cx="227" cy="114"/>
              </a:xfrm>
              <a:custGeom>
                <a:avLst/>
                <a:gdLst>
                  <a:gd name="T0" fmla="*/ 212 w 227"/>
                  <a:gd name="T1" fmla="*/ 0 h 114"/>
                  <a:gd name="T2" fmla="*/ 211 w 227"/>
                  <a:gd name="T3" fmla="*/ 0 h 114"/>
                  <a:gd name="T4" fmla="*/ 206 w 227"/>
                  <a:gd name="T5" fmla="*/ 2 h 114"/>
                  <a:gd name="T6" fmla="*/ 201 w 227"/>
                  <a:gd name="T7" fmla="*/ 5 h 114"/>
                  <a:gd name="T8" fmla="*/ 193 w 227"/>
                  <a:gd name="T9" fmla="*/ 8 h 114"/>
                  <a:gd name="T10" fmla="*/ 185 w 227"/>
                  <a:gd name="T11" fmla="*/ 12 h 114"/>
                  <a:gd name="T12" fmla="*/ 175 w 227"/>
                  <a:gd name="T13" fmla="*/ 18 h 114"/>
                  <a:gd name="T14" fmla="*/ 165 w 227"/>
                  <a:gd name="T15" fmla="*/ 23 h 114"/>
                  <a:gd name="T16" fmla="*/ 153 w 227"/>
                  <a:gd name="T17" fmla="*/ 31 h 114"/>
                  <a:gd name="T18" fmla="*/ 144 w 227"/>
                  <a:gd name="T19" fmla="*/ 36 h 114"/>
                  <a:gd name="T20" fmla="*/ 140 w 227"/>
                  <a:gd name="T21" fmla="*/ 39 h 114"/>
                  <a:gd name="T22" fmla="*/ 137 w 227"/>
                  <a:gd name="T23" fmla="*/ 41 h 114"/>
                  <a:gd name="T24" fmla="*/ 136 w 227"/>
                  <a:gd name="T25" fmla="*/ 42 h 114"/>
                  <a:gd name="T26" fmla="*/ 133 w 227"/>
                  <a:gd name="T27" fmla="*/ 44 h 114"/>
                  <a:gd name="T28" fmla="*/ 127 w 227"/>
                  <a:gd name="T29" fmla="*/ 45 h 114"/>
                  <a:gd name="T30" fmla="*/ 118 w 227"/>
                  <a:gd name="T31" fmla="*/ 51 h 114"/>
                  <a:gd name="T32" fmla="*/ 102 w 227"/>
                  <a:gd name="T33" fmla="*/ 60 h 114"/>
                  <a:gd name="T34" fmla="*/ 84 w 227"/>
                  <a:gd name="T35" fmla="*/ 71 h 114"/>
                  <a:gd name="T36" fmla="*/ 66 w 227"/>
                  <a:gd name="T37" fmla="*/ 81 h 114"/>
                  <a:gd name="T38" fmla="*/ 49 w 227"/>
                  <a:gd name="T39" fmla="*/ 90 h 114"/>
                  <a:gd name="T40" fmla="*/ 33 w 227"/>
                  <a:gd name="T41" fmla="*/ 98 h 114"/>
                  <a:gd name="T42" fmla="*/ 20 w 227"/>
                  <a:gd name="T43" fmla="*/ 106 h 114"/>
                  <a:gd name="T44" fmla="*/ 9 w 227"/>
                  <a:gd name="T45" fmla="*/ 110 h 114"/>
                  <a:gd name="T46" fmla="*/ 3 w 227"/>
                  <a:gd name="T47" fmla="*/ 113 h 114"/>
                  <a:gd name="T48" fmla="*/ 0 w 227"/>
                  <a:gd name="T49" fmla="*/ 114 h 114"/>
                  <a:gd name="T50" fmla="*/ 53 w 227"/>
                  <a:gd name="T51" fmla="*/ 114 h 114"/>
                  <a:gd name="T52" fmla="*/ 53 w 227"/>
                  <a:gd name="T53" fmla="*/ 114 h 114"/>
                  <a:gd name="T54" fmla="*/ 52 w 227"/>
                  <a:gd name="T55" fmla="*/ 113 h 114"/>
                  <a:gd name="T56" fmla="*/ 51 w 227"/>
                  <a:gd name="T57" fmla="*/ 111 h 114"/>
                  <a:gd name="T58" fmla="*/ 53 w 227"/>
                  <a:gd name="T59" fmla="*/ 107 h 114"/>
                  <a:gd name="T60" fmla="*/ 59 w 227"/>
                  <a:gd name="T61" fmla="*/ 103 h 114"/>
                  <a:gd name="T62" fmla="*/ 69 w 227"/>
                  <a:gd name="T63" fmla="*/ 96 h 114"/>
                  <a:gd name="T64" fmla="*/ 87 w 227"/>
                  <a:gd name="T65" fmla="*/ 87 h 114"/>
                  <a:gd name="T66" fmla="*/ 113 w 227"/>
                  <a:gd name="T67" fmla="*/ 75 h 114"/>
                  <a:gd name="T68" fmla="*/ 140 w 227"/>
                  <a:gd name="T69" fmla="*/ 62 h 114"/>
                  <a:gd name="T70" fmla="*/ 165 w 227"/>
                  <a:gd name="T71" fmla="*/ 49 h 114"/>
                  <a:gd name="T72" fmla="*/ 183 w 227"/>
                  <a:gd name="T73" fmla="*/ 38 h 114"/>
                  <a:gd name="T74" fmla="*/ 199 w 227"/>
                  <a:gd name="T75" fmla="*/ 28 h 114"/>
                  <a:gd name="T76" fmla="*/ 212 w 227"/>
                  <a:gd name="T77" fmla="*/ 19 h 114"/>
                  <a:gd name="T78" fmla="*/ 219 w 227"/>
                  <a:gd name="T79" fmla="*/ 12 h 114"/>
                  <a:gd name="T80" fmla="*/ 225 w 227"/>
                  <a:gd name="T81" fmla="*/ 8 h 114"/>
                  <a:gd name="T82" fmla="*/ 227 w 227"/>
                  <a:gd name="T83" fmla="*/ 6 h 114"/>
                  <a:gd name="T84" fmla="*/ 212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6" y="2"/>
                    </a:lnTo>
                    <a:lnTo>
                      <a:pt x="201" y="5"/>
                    </a:lnTo>
                    <a:lnTo>
                      <a:pt x="193" y="8"/>
                    </a:lnTo>
                    <a:lnTo>
                      <a:pt x="185" y="12"/>
                    </a:lnTo>
                    <a:lnTo>
                      <a:pt x="175" y="18"/>
                    </a:lnTo>
                    <a:lnTo>
                      <a:pt x="165" y="23"/>
                    </a:lnTo>
                    <a:lnTo>
                      <a:pt x="153" y="31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2"/>
                    </a:lnTo>
                    <a:lnTo>
                      <a:pt x="133" y="44"/>
                    </a:lnTo>
                    <a:lnTo>
                      <a:pt x="127" y="45"/>
                    </a:lnTo>
                    <a:lnTo>
                      <a:pt x="118" y="51"/>
                    </a:lnTo>
                    <a:lnTo>
                      <a:pt x="102" y="60"/>
                    </a:lnTo>
                    <a:lnTo>
                      <a:pt x="84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1" y="111"/>
                    </a:lnTo>
                    <a:lnTo>
                      <a:pt x="53" y="107"/>
                    </a:lnTo>
                    <a:lnTo>
                      <a:pt x="59" y="103"/>
                    </a:lnTo>
                    <a:lnTo>
                      <a:pt x="69" y="96"/>
                    </a:lnTo>
                    <a:lnTo>
                      <a:pt x="87" y="87"/>
                    </a:lnTo>
                    <a:lnTo>
                      <a:pt x="113" y="75"/>
                    </a:lnTo>
                    <a:lnTo>
                      <a:pt x="140" y="62"/>
                    </a:lnTo>
                    <a:lnTo>
                      <a:pt x="165" y="49"/>
                    </a:lnTo>
                    <a:lnTo>
                      <a:pt x="183" y="38"/>
                    </a:lnTo>
                    <a:lnTo>
                      <a:pt x="199" y="28"/>
                    </a:lnTo>
                    <a:lnTo>
                      <a:pt x="212" y="19"/>
                    </a:lnTo>
                    <a:lnTo>
                      <a:pt x="219" y="12"/>
                    </a:lnTo>
                    <a:lnTo>
                      <a:pt x="225" y="8"/>
                    </a:lnTo>
                    <a:lnTo>
                      <a:pt x="227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5" name="Freeform 76"/>
              <p:cNvSpPr>
                <a:spLocks/>
              </p:cNvSpPr>
              <p:nvPr/>
            </p:nvSpPr>
            <p:spPr bwMode="auto">
              <a:xfrm>
                <a:off x="1424" y="1077"/>
                <a:ext cx="227" cy="114"/>
              </a:xfrm>
              <a:custGeom>
                <a:avLst/>
                <a:gdLst>
                  <a:gd name="T0" fmla="*/ 211 w 227"/>
                  <a:gd name="T1" fmla="*/ 0 h 114"/>
                  <a:gd name="T2" fmla="*/ 209 w 227"/>
                  <a:gd name="T3" fmla="*/ 0 h 114"/>
                  <a:gd name="T4" fmla="*/ 206 w 227"/>
                  <a:gd name="T5" fmla="*/ 2 h 114"/>
                  <a:gd name="T6" fmla="*/ 201 w 227"/>
                  <a:gd name="T7" fmla="*/ 4 h 114"/>
                  <a:gd name="T8" fmla="*/ 192 w 227"/>
                  <a:gd name="T9" fmla="*/ 7 h 114"/>
                  <a:gd name="T10" fmla="*/ 183 w 227"/>
                  <a:gd name="T11" fmla="*/ 12 h 114"/>
                  <a:gd name="T12" fmla="*/ 173 w 227"/>
                  <a:gd name="T13" fmla="*/ 17 h 114"/>
                  <a:gd name="T14" fmla="*/ 163 w 227"/>
                  <a:gd name="T15" fmla="*/ 23 h 114"/>
                  <a:gd name="T16" fmla="*/ 152 w 227"/>
                  <a:gd name="T17" fmla="*/ 30 h 114"/>
                  <a:gd name="T18" fmla="*/ 143 w 227"/>
                  <a:gd name="T19" fmla="*/ 36 h 114"/>
                  <a:gd name="T20" fmla="*/ 139 w 227"/>
                  <a:gd name="T21" fmla="*/ 39 h 114"/>
                  <a:gd name="T22" fmla="*/ 136 w 227"/>
                  <a:gd name="T23" fmla="*/ 41 h 114"/>
                  <a:gd name="T24" fmla="*/ 134 w 227"/>
                  <a:gd name="T25" fmla="*/ 42 h 114"/>
                  <a:gd name="T26" fmla="*/ 131 w 227"/>
                  <a:gd name="T27" fmla="*/ 43 h 114"/>
                  <a:gd name="T28" fmla="*/ 127 w 227"/>
                  <a:gd name="T29" fmla="*/ 46 h 114"/>
                  <a:gd name="T30" fmla="*/ 117 w 227"/>
                  <a:gd name="T31" fmla="*/ 52 h 114"/>
                  <a:gd name="T32" fmla="*/ 102 w 227"/>
                  <a:gd name="T33" fmla="*/ 61 h 114"/>
                  <a:gd name="T34" fmla="*/ 84 w 227"/>
                  <a:gd name="T35" fmla="*/ 71 h 114"/>
                  <a:gd name="T36" fmla="*/ 65 w 227"/>
                  <a:gd name="T37" fmla="*/ 81 h 114"/>
                  <a:gd name="T38" fmla="*/ 48 w 227"/>
                  <a:gd name="T39" fmla="*/ 90 h 114"/>
                  <a:gd name="T40" fmla="*/ 32 w 227"/>
                  <a:gd name="T41" fmla="*/ 98 h 114"/>
                  <a:gd name="T42" fmla="*/ 19 w 227"/>
                  <a:gd name="T43" fmla="*/ 105 h 114"/>
                  <a:gd name="T44" fmla="*/ 9 w 227"/>
                  <a:gd name="T45" fmla="*/ 110 h 114"/>
                  <a:gd name="T46" fmla="*/ 3 w 227"/>
                  <a:gd name="T47" fmla="*/ 113 h 114"/>
                  <a:gd name="T48" fmla="*/ 0 w 227"/>
                  <a:gd name="T49" fmla="*/ 114 h 114"/>
                  <a:gd name="T50" fmla="*/ 52 w 227"/>
                  <a:gd name="T51" fmla="*/ 114 h 114"/>
                  <a:gd name="T52" fmla="*/ 52 w 227"/>
                  <a:gd name="T53" fmla="*/ 114 h 114"/>
                  <a:gd name="T54" fmla="*/ 51 w 227"/>
                  <a:gd name="T55" fmla="*/ 113 h 114"/>
                  <a:gd name="T56" fmla="*/ 51 w 227"/>
                  <a:gd name="T57" fmla="*/ 111 h 114"/>
                  <a:gd name="T58" fmla="*/ 52 w 227"/>
                  <a:gd name="T59" fmla="*/ 107 h 114"/>
                  <a:gd name="T60" fmla="*/ 59 w 227"/>
                  <a:gd name="T61" fmla="*/ 103 h 114"/>
                  <a:gd name="T62" fmla="*/ 69 w 227"/>
                  <a:gd name="T63" fmla="*/ 95 h 114"/>
                  <a:gd name="T64" fmla="*/ 87 w 227"/>
                  <a:gd name="T65" fmla="*/ 87 h 114"/>
                  <a:gd name="T66" fmla="*/ 113 w 227"/>
                  <a:gd name="T67" fmla="*/ 75 h 114"/>
                  <a:gd name="T68" fmla="*/ 140 w 227"/>
                  <a:gd name="T69" fmla="*/ 62 h 114"/>
                  <a:gd name="T70" fmla="*/ 165 w 227"/>
                  <a:gd name="T71" fmla="*/ 49 h 114"/>
                  <a:gd name="T72" fmla="*/ 183 w 227"/>
                  <a:gd name="T73" fmla="*/ 38 h 114"/>
                  <a:gd name="T74" fmla="*/ 199 w 227"/>
                  <a:gd name="T75" fmla="*/ 28 h 114"/>
                  <a:gd name="T76" fmla="*/ 212 w 227"/>
                  <a:gd name="T77" fmla="*/ 19 h 114"/>
                  <a:gd name="T78" fmla="*/ 219 w 227"/>
                  <a:gd name="T79" fmla="*/ 12 h 114"/>
                  <a:gd name="T80" fmla="*/ 225 w 227"/>
                  <a:gd name="T81" fmla="*/ 7 h 114"/>
                  <a:gd name="T82" fmla="*/ 227 w 227"/>
                  <a:gd name="T83" fmla="*/ 6 h 114"/>
                  <a:gd name="T84" fmla="*/ 211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1" y="0"/>
                    </a:moveTo>
                    <a:lnTo>
                      <a:pt x="209" y="0"/>
                    </a:lnTo>
                    <a:lnTo>
                      <a:pt x="206" y="2"/>
                    </a:lnTo>
                    <a:lnTo>
                      <a:pt x="201" y="4"/>
                    </a:lnTo>
                    <a:lnTo>
                      <a:pt x="192" y="7"/>
                    </a:lnTo>
                    <a:lnTo>
                      <a:pt x="183" y="12"/>
                    </a:lnTo>
                    <a:lnTo>
                      <a:pt x="173" y="17"/>
                    </a:lnTo>
                    <a:lnTo>
                      <a:pt x="163" y="23"/>
                    </a:lnTo>
                    <a:lnTo>
                      <a:pt x="152" y="30"/>
                    </a:lnTo>
                    <a:lnTo>
                      <a:pt x="143" y="36"/>
                    </a:lnTo>
                    <a:lnTo>
                      <a:pt x="139" y="39"/>
                    </a:lnTo>
                    <a:lnTo>
                      <a:pt x="136" y="41"/>
                    </a:lnTo>
                    <a:lnTo>
                      <a:pt x="134" y="42"/>
                    </a:lnTo>
                    <a:lnTo>
                      <a:pt x="131" y="43"/>
                    </a:lnTo>
                    <a:lnTo>
                      <a:pt x="127" y="46"/>
                    </a:lnTo>
                    <a:lnTo>
                      <a:pt x="117" y="52"/>
                    </a:lnTo>
                    <a:lnTo>
                      <a:pt x="102" y="61"/>
                    </a:lnTo>
                    <a:lnTo>
                      <a:pt x="84" y="71"/>
                    </a:lnTo>
                    <a:lnTo>
                      <a:pt x="65" y="81"/>
                    </a:lnTo>
                    <a:lnTo>
                      <a:pt x="48" y="90"/>
                    </a:lnTo>
                    <a:lnTo>
                      <a:pt x="32" y="98"/>
                    </a:lnTo>
                    <a:lnTo>
                      <a:pt x="19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2" y="114"/>
                    </a:lnTo>
                    <a:lnTo>
                      <a:pt x="51" y="113"/>
                    </a:lnTo>
                    <a:lnTo>
                      <a:pt x="51" y="111"/>
                    </a:lnTo>
                    <a:lnTo>
                      <a:pt x="52" y="107"/>
                    </a:lnTo>
                    <a:lnTo>
                      <a:pt x="59" y="103"/>
                    </a:lnTo>
                    <a:lnTo>
                      <a:pt x="69" y="95"/>
                    </a:lnTo>
                    <a:lnTo>
                      <a:pt x="87" y="87"/>
                    </a:lnTo>
                    <a:lnTo>
                      <a:pt x="113" y="75"/>
                    </a:lnTo>
                    <a:lnTo>
                      <a:pt x="140" y="62"/>
                    </a:lnTo>
                    <a:lnTo>
                      <a:pt x="165" y="49"/>
                    </a:lnTo>
                    <a:lnTo>
                      <a:pt x="183" y="38"/>
                    </a:lnTo>
                    <a:lnTo>
                      <a:pt x="199" y="28"/>
                    </a:lnTo>
                    <a:lnTo>
                      <a:pt x="212" y="19"/>
                    </a:lnTo>
                    <a:lnTo>
                      <a:pt x="219" y="12"/>
                    </a:lnTo>
                    <a:lnTo>
                      <a:pt x="225" y="7"/>
                    </a:lnTo>
                    <a:lnTo>
                      <a:pt x="227" y="6"/>
                    </a:lnTo>
                    <a:lnTo>
                      <a:pt x="2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6" name="Freeform 77"/>
              <p:cNvSpPr>
                <a:spLocks/>
              </p:cNvSpPr>
              <p:nvPr/>
            </p:nvSpPr>
            <p:spPr bwMode="auto">
              <a:xfrm>
                <a:off x="1447" y="1109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2 h 114"/>
                  <a:gd name="T26" fmla="*/ 134 w 228"/>
                  <a:gd name="T27" fmla="*/ 43 h 114"/>
                  <a:gd name="T28" fmla="*/ 129 w 228"/>
                  <a:gd name="T29" fmla="*/ 46 h 114"/>
                  <a:gd name="T30" fmla="*/ 120 w 228"/>
                  <a:gd name="T31" fmla="*/ 52 h 114"/>
                  <a:gd name="T32" fmla="*/ 104 w 228"/>
                  <a:gd name="T33" fmla="*/ 60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0"/>
                    </a:lnTo>
                    <a:lnTo>
                      <a:pt x="137" y="42"/>
                    </a:lnTo>
                    <a:lnTo>
                      <a:pt x="134" y="43"/>
                    </a:lnTo>
                    <a:lnTo>
                      <a:pt x="129" y="46"/>
                    </a:lnTo>
                    <a:lnTo>
                      <a:pt x="120" y="52"/>
                    </a:lnTo>
                    <a:lnTo>
                      <a:pt x="104" y="60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7" name="Freeform 78"/>
              <p:cNvSpPr>
                <a:spLocks/>
              </p:cNvSpPr>
              <p:nvPr/>
            </p:nvSpPr>
            <p:spPr bwMode="auto">
              <a:xfrm>
                <a:off x="1472" y="1142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9 w 228"/>
                  <a:gd name="T5" fmla="*/ 1 h 114"/>
                  <a:gd name="T6" fmla="*/ 203 w 228"/>
                  <a:gd name="T7" fmla="*/ 4 h 114"/>
                  <a:gd name="T8" fmla="*/ 194 w 228"/>
                  <a:gd name="T9" fmla="*/ 7 h 114"/>
                  <a:gd name="T10" fmla="*/ 186 w 228"/>
                  <a:gd name="T11" fmla="*/ 12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4 w 228"/>
                  <a:gd name="T17" fmla="*/ 29 h 114"/>
                  <a:gd name="T18" fmla="*/ 145 w 228"/>
                  <a:gd name="T19" fmla="*/ 35 h 114"/>
                  <a:gd name="T20" fmla="*/ 141 w 228"/>
                  <a:gd name="T21" fmla="*/ 38 h 114"/>
                  <a:gd name="T22" fmla="*/ 138 w 228"/>
                  <a:gd name="T23" fmla="*/ 39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0 h 114"/>
                  <a:gd name="T32" fmla="*/ 105 w 228"/>
                  <a:gd name="T33" fmla="*/ 59 h 114"/>
                  <a:gd name="T34" fmla="*/ 86 w 228"/>
                  <a:gd name="T35" fmla="*/ 69 h 114"/>
                  <a:gd name="T36" fmla="*/ 67 w 228"/>
                  <a:gd name="T37" fmla="*/ 79 h 114"/>
                  <a:gd name="T38" fmla="*/ 50 w 228"/>
                  <a:gd name="T39" fmla="*/ 89 h 114"/>
                  <a:gd name="T40" fmla="*/ 33 w 228"/>
                  <a:gd name="T41" fmla="*/ 97 h 114"/>
                  <a:gd name="T42" fmla="*/ 20 w 228"/>
                  <a:gd name="T43" fmla="*/ 104 h 114"/>
                  <a:gd name="T44" fmla="*/ 8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0 h 114"/>
                  <a:gd name="T58" fmla="*/ 54 w 228"/>
                  <a:gd name="T59" fmla="*/ 107 h 114"/>
                  <a:gd name="T60" fmla="*/ 60 w 228"/>
                  <a:gd name="T61" fmla="*/ 101 h 114"/>
                  <a:gd name="T62" fmla="*/ 70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0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3" y="4"/>
                    </a:lnTo>
                    <a:lnTo>
                      <a:pt x="194" y="7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5" y="35"/>
                    </a:lnTo>
                    <a:lnTo>
                      <a:pt x="141" y="38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9" y="45"/>
                    </a:lnTo>
                    <a:lnTo>
                      <a:pt x="119" y="50"/>
                    </a:lnTo>
                    <a:lnTo>
                      <a:pt x="105" y="59"/>
                    </a:lnTo>
                    <a:lnTo>
                      <a:pt x="86" y="69"/>
                    </a:lnTo>
                    <a:lnTo>
                      <a:pt x="67" y="79"/>
                    </a:lnTo>
                    <a:lnTo>
                      <a:pt x="50" y="89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8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4" y="107"/>
                    </a:lnTo>
                    <a:lnTo>
                      <a:pt x="60" y="101"/>
                    </a:lnTo>
                    <a:lnTo>
                      <a:pt x="70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8" name="Freeform 79"/>
              <p:cNvSpPr>
                <a:spLocks/>
              </p:cNvSpPr>
              <p:nvPr/>
            </p:nvSpPr>
            <p:spPr bwMode="auto">
              <a:xfrm>
                <a:off x="1498" y="1174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7 w 228"/>
                  <a:gd name="T5" fmla="*/ 1 h 114"/>
                  <a:gd name="T6" fmla="*/ 202 w 228"/>
                  <a:gd name="T7" fmla="*/ 4 h 114"/>
                  <a:gd name="T8" fmla="*/ 194 w 228"/>
                  <a:gd name="T9" fmla="*/ 7 h 114"/>
                  <a:gd name="T10" fmla="*/ 186 w 228"/>
                  <a:gd name="T11" fmla="*/ 11 h 114"/>
                  <a:gd name="T12" fmla="*/ 174 w 228"/>
                  <a:gd name="T13" fmla="*/ 16 h 114"/>
                  <a:gd name="T14" fmla="*/ 164 w 228"/>
                  <a:gd name="T15" fmla="*/ 21 h 114"/>
                  <a:gd name="T16" fmla="*/ 153 w 228"/>
                  <a:gd name="T17" fmla="*/ 29 h 114"/>
                  <a:gd name="T18" fmla="*/ 144 w 228"/>
                  <a:gd name="T19" fmla="*/ 34 h 114"/>
                  <a:gd name="T20" fmla="*/ 140 w 228"/>
                  <a:gd name="T21" fmla="*/ 37 h 114"/>
                  <a:gd name="T22" fmla="*/ 137 w 228"/>
                  <a:gd name="T23" fmla="*/ 39 h 114"/>
                  <a:gd name="T24" fmla="*/ 135 w 228"/>
                  <a:gd name="T25" fmla="*/ 40 h 114"/>
                  <a:gd name="T26" fmla="*/ 132 w 228"/>
                  <a:gd name="T27" fmla="*/ 42 h 114"/>
                  <a:gd name="T28" fmla="*/ 128 w 228"/>
                  <a:gd name="T29" fmla="*/ 44 h 114"/>
                  <a:gd name="T30" fmla="*/ 118 w 228"/>
                  <a:gd name="T31" fmla="*/ 50 h 114"/>
                  <a:gd name="T32" fmla="*/ 103 w 228"/>
                  <a:gd name="T33" fmla="*/ 59 h 114"/>
                  <a:gd name="T34" fmla="*/ 85 w 228"/>
                  <a:gd name="T35" fmla="*/ 70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09 h 114"/>
                  <a:gd name="T46" fmla="*/ 2 w 228"/>
                  <a:gd name="T47" fmla="*/ 112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09 h 114"/>
                  <a:gd name="T58" fmla="*/ 54 w 228"/>
                  <a:gd name="T59" fmla="*/ 106 h 114"/>
                  <a:gd name="T60" fmla="*/ 60 w 228"/>
                  <a:gd name="T61" fmla="*/ 101 h 114"/>
                  <a:gd name="T62" fmla="*/ 70 w 228"/>
                  <a:gd name="T63" fmla="*/ 93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7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0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6" y="11"/>
                    </a:lnTo>
                    <a:lnTo>
                      <a:pt x="174" y="16"/>
                    </a:lnTo>
                    <a:lnTo>
                      <a:pt x="164" y="21"/>
                    </a:lnTo>
                    <a:lnTo>
                      <a:pt x="153" y="29"/>
                    </a:lnTo>
                    <a:lnTo>
                      <a:pt x="144" y="34"/>
                    </a:lnTo>
                    <a:lnTo>
                      <a:pt x="140" y="37"/>
                    </a:lnTo>
                    <a:lnTo>
                      <a:pt x="137" y="39"/>
                    </a:lnTo>
                    <a:lnTo>
                      <a:pt x="135" y="40"/>
                    </a:lnTo>
                    <a:lnTo>
                      <a:pt x="132" y="42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3" y="59"/>
                    </a:lnTo>
                    <a:lnTo>
                      <a:pt x="85" y="70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2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2"/>
                    </a:lnTo>
                    <a:lnTo>
                      <a:pt x="52" y="109"/>
                    </a:lnTo>
                    <a:lnTo>
                      <a:pt x="54" y="106"/>
                    </a:lnTo>
                    <a:lnTo>
                      <a:pt x="60" y="101"/>
                    </a:lnTo>
                    <a:lnTo>
                      <a:pt x="70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89" name="Freeform 80"/>
              <p:cNvSpPr>
                <a:spLocks/>
              </p:cNvSpPr>
              <p:nvPr/>
            </p:nvSpPr>
            <p:spPr bwMode="auto">
              <a:xfrm>
                <a:off x="1522" y="1205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5 w 228"/>
                  <a:gd name="T17" fmla="*/ 29 h 114"/>
                  <a:gd name="T18" fmla="*/ 146 w 228"/>
                  <a:gd name="T19" fmla="*/ 35 h 114"/>
                  <a:gd name="T20" fmla="*/ 142 w 228"/>
                  <a:gd name="T21" fmla="*/ 38 h 114"/>
                  <a:gd name="T22" fmla="*/ 139 w 228"/>
                  <a:gd name="T23" fmla="*/ 39 h 114"/>
                  <a:gd name="T24" fmla="*/ 137 w 228"/>
                  <a:gd name="T25" fmla="*/ 41 h 114"/>
                  <a:gd name="T26" fmla="*/ 134 w 228"/>
                  <a:gd name="T27" fmla="*/ 42 h 114"/>
                  <a:gd name="T28" fmla="*/ 129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60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3 w 228"/>
                  <a:gd name="T41" fmla="*/ 99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6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7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5" y="29"/>
                    </a:lnTo>
                    <a:lnTo>
                      <a:pt x="146" y="35"/>
                    </a:lnTo>
                    <a:lnTo>
                      <a:pt x="142" y="38"/>
                    </a:lnTo>
                    <a:lnTo>
                      <a:pt x="139" y="39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29" y="45"/>
                    </a:lnTo>
                    <a:lnTo>
                      <a:pt x="120" y="51"/>
                    </a:lnTo>
                    <a:lnTo>
                      <a:pt x="104" y="60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3" y="99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6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7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0" name="Freeform 81"/>
              <p:cNvSpPr>
                <a:spLocks/>
              </p:cNvSpPr>
              <p:nvPr/>
            </p:nvSpPr>
            <p:spPr bwMode="auto">
              <a:xfrm>
                <a:off x="1548" y="1237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3 w 228"/>
                  <a:gd name="T9" fmla="*/ 7 h 114"/>
                  <a:gd name="T10" fmla="*/ 185 w 228"/>
                  <a:gd name="T11" fmla="*/ 12 h 114"/>
                  <a:gd name="T12" fmla="*/ 175 w 228"/>
                  <a:gd name="T13" fmla="*/ 16 h 114"/>
                  <a:gd name="T14" fmla="*/ 165 w 228"/>
                  <a:gd name="T15" fmla="*/ 22 h 114"/>
                  <a:gd name="T16" fmla="*/ 153 w 228"/>
                  <a:gd name="T17" fmla="*/ 29 h 114"/>
                  <a:gd name="T18" fmla="*/ 144 w 228"/>
                  <a:gd name="T19" fmla="*/ 35 h 114"/>
                  <a:gd name="T20" fmla="*/ 140 w 228"/>
                  <a:gd name="T21" fmla="*/ 38 h 114"/>
                  <a:gd name="T22" fmla="*/ 137 w 228"/>
                  <a:gd name="T23" fmla="*/ 39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0 h 114"/>
                  <a:gd name="T58" fmla="*/ 53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3" y="7"/>
                    </a:lnTo>
                    <a:lnTo>
                      <a:pt x="185" y="12"/>
                    </a:lnTo>
                    <a:lnTo>
                      <a:pt x="175" y="16"/>
                    </a:lnTo>
                    <a:lnTo>
                      <a:pt x="165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2" y="110"/>
                    </a:lnTo>
                    <a:lnTo>
                      <a:pt x="53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1" name="Freeform 82"/>
              <p:cNvSpPr>
                <a:spLocks/>
              </p:cNvSpPr>
              <p:nvPr/>
            </p:nvSpPr>
            <p:spPr bwMode="auto">
              <a:xfrm>
                <a:off x="1573" y="1269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7 w 228"/>
                  <a:gd name="T5" fmla="*/ 1 h 114"/>
                  <a:gd name="T6" fmla="*/ 202 w 228"/>
                  <a:gd name="T7" fmla="*/ 4 h 114"/>
                  <a:gd name="T8" fmla="*/ 194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5 w 228"/>
                  <a:gd name="T19" fmla="*/ 36 h 114"/>
                  <a:gd name="T20" fmla="*/ 141 w 228"/>
                  <a:gd name="T21" fmla="*/ 39 h 114"/>
                  <a:gd name="T22" fmla="*/ 138 w 228"/>
                  <a:gd name="T23" fmla="*/ 40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19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4 w 228"/>
                  <a:gd name="T59" fmla="*/ 107 h 114"/>
                  <a:gd name="T60" fmla="*/ 60 w 228"/>
                  <a:gd name="T61" fmla="*/ 102 h 114"/>
                  <a:gd name="T62" fmla="*/ 70 w 228"/>
                  <a:gd name="T63" fmla="*/ 95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8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0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5" y="36"/>
                    </a:lnTo>
                    <a:lnTo>
                      <a:pt x="141" y="39"/>
                    </a:lnTo>
                    <a:lnTo>
                      <a:pt x="138" y="40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4" y="107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8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2" name="Freeform 83"/>
              <p:cNvSpPr>
                <a:spLocks/>
              </p:cNvSpPr>
              <p:nvPr/>
            </p:nvSpPr>
            <p:spPr bwMode="auto">
              <a:xfrm>
                <a:off x="1597" y="1301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9 w 228"/>
                  <a:gd name="T5" fmla="*/ 1 h 114"/>
                  <a:gd name="T6" fmla="*/ 204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5 w 228"/>
                  <a:gd name="T17" fmla="*/ 30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0 h 114"/>
                  <a:gd name="T26" fmla="*/ 134 w 228"/>
                  <a:gd name="T27" fmla="*/ 41 h 114"/>
                  <a:gd name="T28" fmla="*/ 130 w 228"/>
                  <a:gd name="T29" fmla="*/ 44 h 114"/>
                  <a:gd name="T30" fmla="*/ 120 w 228"/>
                  <a:gd name="T31" fmla="*/ 50 h 114"/>
                  <a:gd name="T32" fmla="*/ 105 w 228"/>
                  <a:gd name="T33" fmla="*/ 59 h 114"/>
                  <a:gd name="T34" fmla="*/ 87 w 228"/>
                  <a:gd name="T35" fmla="*/ 70 h 114"/>
                  <a:gd name="T36" fmla="*/ 68 w 228"/>
                  <a:gd name="T37" fmla="*/ 80 h 114"/>
                  <a:gd name="T38" fmla="*/ 51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5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4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0"/>
                    </a:lnTo>
                    <a:lnTo>
                      <a:pt x="137" y="40"/>
                    </a:lnTo>
                    <a:lnTo>
                      <a:pt x="134" y="41"/>
                    </a:lnTo>
                    <a:lnTo>
                      <a:pt x="130" y="44"/>
                    </a:lnTo>
                    <a:lnTo>
                      <a:pt x="120" y="50"/>
                    </a:lnTo>
                    <a:lnTo>
                      <a:pt x="105" y="59"/>
                    </a:lnTo>
                    <a:lnTo>
                      <a:pt x="87" y="70"/>
                    </a:lnTo>
                    <a:lnTo>
                      <a:pt x="68" y="80"/>
                    </a:lnTo>
                    <a:lnTo>
                      <a:pt x="51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5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3" name="Freeform 84"/>
              <p:cNvSpPr>
                <a:spLocks/>
              </p:cNvSpPr>
              <p:nvPr/>
            </p:nvSpPr>
            <p:spPr bwMode="auto">
              <a:xfrm>
                <a:off x="1623" y="1332"/>
                <a:ext cx="228" cy="113"/>
              </a:xfrm>
              <a:custGeom>
                <a:avLst/>
                <a:gdLst>
                  <a:gd name="T0" fmla="*/ 214 w 228"/>
                  <a:gd name="T1" fmla="*/ 0 h 113"/>
                  <a:gd name="T2" fmla="*/ 212 w 228"/>
                  <a:gd name="T3" fmla="*/ 0 h 113"/>
                  <a:gd name="T4" fmla="*/ 208 w 228"/>
                  <a:gd name="T5" fmla="*/ 2 h 113"/>
                  <a:gd name="T6" fmla="*/ 202 w 228"/>
                  <a:gd name="T7" fmla="*/ 5 h 113"/>
                  <a:gd name="T8" fmla="*/ 195 w 228"/>
                  <a:gd name="T9" fmla="*/ 8 h 113"/>
                  <a:gd name="T10" fmla="*/ 186 w 228"/>
                  <a:gd name="T11" fmla="*/ 12 h 113"/>
                  <a:gd name="T12" fmla="*/ 175 w 228"/>
                  <a:gd name="T13" fmla="*/ 18 h 113"/>
                  <a:gd name="T14" fmla="*/ 165 w 228"/>
                  <a:gd name="T15" fmla="*/ 23 h 113"/>
                  <a:gd name="T16" fmla="*/ 153 w 228"/>
                  <a:gd name="T17" fmla="*/ 31 h 113"/>
                  <a:gd name="T18" fmla="*/ 144 w 228"/>
                  <a:gd name="T19" fmla="*/ 36 h 113"/>
                  <a:gd name="T20" fmla="*/ 140 w 228"/>
                  <a:gd name="T21" fmla="*/ 39 h 113"/>
                  <a:gd name="T22" fmla="*/ 137 w 228"/>
                  <a:gd name="T23" fmla="*/ 41 h 113"/>
                  <a:gd name="T24" fmla="*/ 136 w 228"/>
                  <a:gd name="T25" fmla="*/ 41 h 113"/>
                  <a:gd name="T26" fmla="*/ 133 w 228"/>
                  <a:gd name="T27" fmla="*/ 42 h 113"/>
                  <a:gd name="T28" fmla="*/ 129 w 228"/>
                  <a:gd name="T29" fmla="*/ 45 h 113"/>
                  <a:gd name="T30" fmla="*/ 118 w 228"/>
                  <a:gd name="T31" fmla="*/ 51 h 113"/>
                  <a:gd name="T32" fmla="*/ 104 w 228"/>
                  <a:gd name="T33" fmla="*/ 59 h 113"/>
                  <a:gd name="T34" fmla="*/ 85 w 228"/>
                  <a:gd name="T35" fmla="*/ 71 h 113"/>
                  <a:gd name="T36" fmla="*/ 66 w 228"/>
                  <a:gd name="T37" fmla="*/ 81 h 113"/>
                  <a:gd name="T38" fmla="*/ 49 w 228"/>
                  <a:gd name="T39" fmla="*/ 90 h 113"/>
                  <a:gd name="T40" fmla="*/ 33 w 228"/>
                  <a:gd name="T41" fmla="*/ 97 h 113"/>
                  <a:gd name="T42" fmla="*/ 20 w 228"/>
                  <a:gd name="T43" fmla="*/ 104 h 113"/>
                  <a:gd name="T44" fmla="*/ 9 w 228"/>
                  <a:gd name="T45" fmla="*/ 109 h 113"/>
                  <a:gd name="T46" fmla="*/ 3 w 228"/>
                  <a:gd name="T47" fmla="*/ 111 h 113"/>
                  <a:gd name="T48" fmla="*/ 0 w 228"/>
                  <a:gd name="T49" fmla="*/ 113 h 113"/>
                  <a:gd name="T50" fmla="*/ 55 w 228"/>
                  <a:gd name="T51" fmla="*/ 113 h 113"/>
                  <a:gd name="T52" fmla="*/ 55 w 228"/>
                  <a:gd name="T53" fmla="*/ 113 h 113"/>
                  <a:gd name="T54" fmla="*/ 54 w 228"/>
                  <a:gd name="T55" fmla="*/ 111 h 113"/>
                  <a:gd name="T56" fmla="*/ 52 w 228"/>
                  <a:gd name="T57" fmla="*/ 110 h 113"/>
                  <a:gd name="T58" fmla="*/ 55 w 228"/>
                  <a:gd name="T59" fmla="*/ 107 h 113"/>
                  <a:gd name="T60" fmla="*/ 61 w 228"/>
                  <a:gd name="T61" fmla="*/ 101 h 113"/>
                  <a:gd name="T62" fmla="*/ 71 w 228"/>
                  <a:gd name="T63" fmla="*/ 96 h 113"/>
                  <a:gd name="T64" fmla="*/ 88 w 228"/>
                  <a:gd name="T65" fmla="*/ 87 h 113"/>
                  <a:gd name="T66" fmla="*/ 114 w 228"/>
                  <a:gd name="T67" fmla="*/ 75 h 113"/>
                  <a:gd name="T68" fmla="*/ 142 w 228"/>
                  <a:gd name="T69" fmla="*/ 62 h 113"/>
                  <a:gd name="T70" fmla="*/ 166 w 228"/>
                  <a:gd name="T71" fmla="*/ 49 h 113"/>
                  <a:gd name="T72" fmla="*/ 185 w 228"/>
                  <a:gd name="T73" fmla="*/ 38 h 113"/>
                  <a:gd name="T74" fmla="*/ 201 w 228"/>
                  <a:gd name="T75" fmla="*/ 28 h 113"/>
                  <a:gd name="T76" fmla="*/ 214 w 228"/>
                  <a:gd name="T77" fmla="*/ 19 h 113"/>
                  <a:gd name="T78" fmla="*/ 221 w 228"/>
                  <a:gd name="T79" fmla="*/ 12 h 113"/>
                  <a:gd name="T80" fmla="*/ 227 w 228"/>
                  <a:gd name="T81" fmla="*/ 8 h 113"/>
                  <a:gd name="T82" fmla="*/ 228 w 228"/>
                  <a:gd name="T83" fmla="*/ 6 h 113"/>
                  <a:gd name="T84" fmla="*/ 214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5" y="18"/>
                    </a:lnTo>
                    <a:lnTo>
                      <a:pt x="165" y="23"/>
                    </a:lnTo>
                    <a:lnTo>
                      <a:pt x="153" y="31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9" y="109"/>
                    </a:lnTo>
                    <a:lnTo>
                      <a:pt x="3" y="111"/>
                    </a:lnTo>
                    <a:lnTo>
                      <a:pt x="0" y="113"/>
                    </a:lnTo>
                    <a:lnTo>
                      <a:pt x="55" y="113"/>
                    </a:lnTo>
                    <a:lnTo>
                      <a:pt x="54" y="111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8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4" name="Freeform 85"/>
              <p:cNvSpPr>
                <a:spLocks/>
              </p:cNvSpPr>
              <p:nvPr/>
            </p:nvSpPr>
            <p:spPr bwMode="auto">
              <a:xfrm>
                <a:off x="1674" y="1396"/>
                <a:ext cx="228" cy="112"/>
              </a:xfrm>
              <a:custGeom>
                <a:avLst/>
                <a:gdLst>
                  <a:gd name="T0" fmla="*/ 212 w 228"/>
                  <a:gd name="T1" fmla="*/ 0 h 112"/>
                  <a:gd name="T2" fmla="*/ 210 w 228"/>
                  <a:gd name="T3" fmla="*/ 0 h 112"/>
                  <a:gd name="T4" fmla="*/ 207 w 228"/>
                  <a:gd name="T5" fmla="*/ 1 h 112"/>
                  <a:gd name="T6" fmla="*/ 202 w 228"/>
                  <a:gd name="T7" fmla="*/ 4 h 112"/>
                  <a:gd name="T8" fmla="*/ 193 w 228"/>
                  <a:gd name="T9" fmla="*/ 7 h 112"/>
                  <a:gd name="T10" fmla="*/ 184 w 228"/>
                  <a:gd name="T11" fmla="*/ 11 h 112"/>
                  <a:gd name="T12" fmla="*/ 174 w 228"/>
                  <a:gd name="T13" fmla="*/ 17 h 112"/>
                  <a:gd name="T14" fmla="*/ 164 w 228"/>
                  <a:gd name="T15" fmla="*/ 23 h 112"/>
                  <a:gd name="T16" fmla="*/ 153 w 228"/>
                  <a:gd name="T17" fmla="*/ 30 h 112"/>
                  <a:gd name="T18" fmla="*/ 144 w 228"/>
                  <a:gd name="T19" fmla="*/ 36 h 112"/>
                  <a:gd name="T20" fmla="*/ 140 w 228"/>
                  <a:gd name="T21" fmla="*/ 39 h 112"/>
                  <a:gd name="T22" fmla="*/ 137 w 228"/>
                  <a:gd name="T23" fmla="*/ 40 h 112"/>
                  <a:gd name="T24" fmla="*/ 135 w 228"/>
                  <a:gd name="T25" fmla="*/ 40 h 112"/>
                  <a:gd name="T26" fmla="*/ 132 w 228"/>
                  <a:gd name="T27" fmla="*/ 42 h 112"/>
                  <a:gd name="T28" fmla="*/ 128 w 228"/>
                  <a:gd name="T29" fmla="*/ 45 h 112"/>
                  <a:gd name="T30" fmla="*/ 118 w 228"/>
                  <a:gd name="T31" fmla="*/ 50 h 112"/>
                  <a:gd name="T32" fmla="*/ 104 w 228"/>
                  <a:gd name="T33" fmla="*/ 59 h 112"/>
                  <a:gd name="T34" fmla="*/ 85 w 228"/>
                  <a:gd name="T35" fmla="*/ 69 h 112"/>
                  <a:gd name="T36" fmla="*/ 66 w 228"/>
                  <a:gd name="T37" fmla="*/ 79 h 112"/>
                  <a:gd name="T38" fmla="*/ 49 w 228"/>
                  <a:gd name="T39" fmla="*/ 88 h 112"/>
                  <a:gd name="T40" fmla="*/ 33 w 228"/>
                  <a:gd name="T41" fmla="*/ 96 h 112"/>
                  <a:gd name="T42" fmla="*/ 20 w 228"/>
                  <a:gd name="T43" fmla="*/ 104 h 112"/>
                  <a:gd name="T44" fmla="*/ 8 w 228"/>
                  <a:gd name="T45" fmla="*/ 108 h 112"/>
                  <a:gd name="T46" fmla="*/ 3 w 228"/>
                  <a:gd name="T47" fmla="*/ 111 h 112"/>
                  <a:gd name="T48" fmla="*/ 0 w 228"/>
                  <a:gd name="T49" fmla="*/ 112 h 112"/>
                  <a:gd name="T50" fmla="*/ 53 w 228"/>
                  <a:gd name="T51" fmla="*/ 112 h 112"/>
                  <a:gd name="T52" fmla="*/ 53 w 228"/>
                  <a:gd name="T53" fmla="*/ 112 h 112"/>
                  <a:gd name="T54" fmla="*/ 52 w 228"/>
                  <a:gd name="T55" fmla="*/ 111 h 112"/>
                  <a:gd name="T56" fmla="*/ 52 w 228"/>
                  <a:gd name="T57" fmla="*/ 109 h 112"/>
                  <a:gd name="T58" fmla="*/ 53 w 228"/>
                  <a:gd name="T59" fmla="*/ 105 h 112"/>
                  <a:gd name="T60" fmla="*/ 60 w 228"/>
                  <a:gd name="T61" fmla="*/ 101 h 112"/>
                  <a:gd name="T62" fmla="*/ 70 w 228"/>
                  <a:gd name="T63" fmla="*/ 94 h 112"/>
                  <a:gd name="T64" fmla="*/ 88 w 228"/>
                  <a:gd name="T65" fmla="*/ 85 h 112"/>
                  <a:gd name="T66" fmla="*/ 114 w 228"/>
                  <a:gd name="T67" fmla="*/ 73 h 112"/>
                  <a:gd name="T68" fmla="*/ 141 w 228"/>
                  <a:gd name="T69" fmla="*/ 60 h 112"/>
                  <a:gd name="T70" fmla="*/ 166 w 228"/>
                  <a:gd name="T71" fmla="*/ 49 h 112"/>
                  <a:gd name="T72" fmla="*/ 184 w 228"/>
                  <a:gd name="T73" fmla="*/ 37 h 112"/>
                  <a:gd name="T74" fmla="*/ 200 w 228"/>
                  <a:gd name="T75" fmla="*/ 27 h 112"/>
                  <a:gd name="T76" fmla="*/ 213 w 228"/>
                  <a:gd name="T77" fmla="*/ 19 h 112"/>
                  <a:gd name="T78" fmla="*/ 220 w 228"/>
                  <a:gd name="T79" fmla="*/ 11 h 112"/>
                  <a:gd name="T80" fmla="*/ 226 w 228"/>
                  <a:gd name="T81" fmla="*/ 7 h 112"/>
                  <a:gd name="T82" fmla="*/ 228 w 228"/>
                  <a:gd name="T83" fmla="*/ 6 h 112"/>
                  <a:gd name="T84" fmla="*/ 212 w 228"/>
                  <a:gd name="T85" fmla="*/ 0 h 11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2"/>
                  <a:gd name="T131" fmla="*/ 228 w 228"/>
                  <a:gd name="T132" fmla="*/ 112 h 11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2">
                    <a:moveTo>
                      <a:pt x="212" y="0"/>
                    </a:moveTo>
                    <a:lnTo>
                      <a:pt x="210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4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5" y="40"/>
                    </a:lnTo>
                    <a:lnTo>
                      <a:pt x="132" y="42"/>
                    </a:lnTo>
                    <a:lnTo>
                      <a:pt x="128" y="45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69"/>
                    </a:lnTo>
                    <a:lnTo>
                      <a:pt x="66" y="79"/>
                    </a:lnTo>
                    <a:lnTo>
                      <a:pt x="49" y="88"/>
                    </a:lnTo>
                    <a:lnTo>
                      <a:pt x="33" y="96"/>
                    </a:lnTo>
                    <a:lnTo>
                      <a:pt x="20" y="104"/>
                    </a:lnTo>
                    <a:lnTo>
                      <a:pt x="8" y="108"/>
                    </a:lnTo>
                    <a:lnTo>
                      <a:pt x="3" y="111"/>
                    </a:lnTo>
                    <a:lnTo>
                      <a:pt x="0" y="112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2" y="109"/>
                    </a:lnTo>
                    <a:lnTo>
                      <a:pt x="53" y="105"/>
                    </a:lnTo>
                    <a:lnTo>
                      <a:pt x="60" y="101"/>
                    </a:lnTo>
                    <a:lnTo>
                      <a:pt x="70" y="94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9"/>
                    </a:lnTo>
                    <a:lnTo>
                      <a:pt x="184" y="37"/>
                    </a:lnTo>
                    <a:lnTo>
                      <a:pt x="200" y="27"/>
                    </a:lnTo>
                    <a:lnTo>
                      <a:pt x="213" y="19"/>
                    </a:lnTo>
                    <a:lnTo>
                      <a:pt x="220" y="11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5" name="Freeform 86"/>
              <p:cNvSpPr>
                <a:spLocks/>
              </p:cNvSpPr>
              <p:nvPr/>
            </p:nvSpPr>
            <p:spPr bwMode="auto">
              <a:xfrm>
                <a:off x="1698" y="1428"/>
                <a:ext cx="228" cy="112"/>
              </a:xfrm>
              <a:custGeom>
                <a:avLst/>
                <a:gdLst>
                  <a:gd name="T0" fmla="*/ 214 w 228"/>
                  <a:gd name="T1" fmla="*/ 0 h 112"/>
                  <a:gd name="T2" fmla="*/ 212 w 228"/>
                  <a:gd name="T3" fmla="*/ 0 h 112"/>
                  <a:gd name="T4" fmla="*/ 208 w 228"/>
                  <a:gd name="T5" fmla="*/ 1 h 112"/>
                  <a:gd name="T6" fmla="*/ 202 w 228"/>
                  <a:gd name="T7" fmla="*/ 4 h 112"/>
                  <a:gd name="T8" fmla="*/ 195 w 228"/>
                  <a:gd name="T9" fmla="*/ 7 h 112"/>
                  <a:gd name="T10" fmla="*/ 186 w 228"/>
                  <a:gd name="T11" fmla="*/ 11 h 112"/>
                  <a:gd name="T12" fmla="*/ 176 w 228"/>
                  <a:gd name="T13" fmla="*/ 15 h 112"/>
                  <a:gd name="T14" fmla="*/ 166 w 228"/>
                  <a:gd name="T15" fmla="*/ 21 h 112"/>
                  <a:gd name="T16" fmla="*/ 155 w 228"/>
                  <a:gd name="T17" fmla="*/ 28 h 112"/>
                  <a:gd name="T18" fmla="*/ 146 w 228"/>
                  <a:gd name="T19" fmla="*/ 34 h 112"/>
                  <a:gd name="T20" fmla="*/ 142 w 228"/>
                  <a:gd name="T21" fmla="*/ 37 h 112"/>
                  <a:gd name="T22" fmla="*/ 139 w 228"/>
                  <a:gd name="T23" fmla="*/ 38 h 112"/>
                  <a:gd name="T24" fmla="*/ 137 w 228"/>
                  <a:gd name="T25" fmla="*/ 40 h 112"/>
                  <a:gd name="T26" fmla="*/ 134 w 228"/>
                  <a:gd name="T27" fmla="*/ 41 h 112"/>
                  <a:gd name="T28" fmla="*/ 129 w 228"/>
                  <a:gd name="T29" fmla="*/ 44 h 112"/>
                  <a:gd name="T30" fmla="*/ 120 w 228"/>
                  <a:gd name="T31" fmla="*/ 50 h 112"/>
                  <a:gd name="T32" fmla="*/ 104 w 228"/>
                  <a:gd name="T33" fmla="*/ 59 h 112"/>
                  <a:gd name="T34" fmla="*/ 85 w 228"/>
                  <a:gd name="T35" fmla="*/ 69 h 112"/>
                  <a:gd name="T36" fmla="*/ 67 w 228"/>
                  <a:gd name="T37" fmla="*/ 79 h 112"/>
                  <a:gd name="T38" fmla="*/ 49 w 228"/>
                  <a:gd name="T39" fmla="*/ 87 h 112"/>
                  <a:gd name="T40" fmla="*/ 33 w 228"/>
                  <a:gd name="T41" fmla="*/ 96 h 112"/>
                  <a:gd name="T42" fmla="*/ 20 w 228"/>
                  <a:gd name="T43" fmla="*/ 103 h 112"/>
                  <a:gd name="T44" fmla="*/ 9 w 228"/>
                  <a:gd name="T45" fmla="*/ 108 h 112"/>
                  <a:gd name="T46" fmla="*/ 3 w 228"/>
                  <a:gd name="T47" fmla="*/ 111 h 112"/>
                  <a:gd name="T48" fmla="*/ 0 w 228"/>
                  <a:gd name="T49" fmla="*/ 112 h 112"/>
                  <a:gd name="T50" fmla="*/ 55 w 228"/>
                  <a:gd name="T51" fmla="*/ 112 h 112"/>
                  <a:gd name="T52" fmla="*/ 55 w 228"/>
                  <a:gd name="T53" fmla="*/ 112 h 112"/>
                  <a:gd name="T54" fmla="*/ 54 w 228"/>
                  <a:gd name="T55" fmla="*/ 111 h 112"/>
                  <a:gd name="T56" fmla="*/ 52 w 228"/>
                  <a:gd name="T57" fmla="*/ 109 h 112"/>
                  <a:gd name="T58" fmla="*/ 55 w 228"/>
                  <a:gd name="T59" fmla="*/ 105 h 112"/>
                  <a:gd name="T60" fmla="*/ 61 w 228"/>
                  <a:gd name="T61" fmla="*/ 100 h 112"/>
                  <a:gd name="T62" fmla="*/ 71 w 228"/>
                  <a:gd name="T63" fmla="*/ 93 h 112"/>
                  <a:gd name="T64" fmla="*/ 88 w 228"/>
                  <a:gd name="T65" fmla="*/ 85 h 112"/>
                  <a:gd name="T66" fmla="*/ 114 w 228"/>
                  <a:gd name="T67" fmla="*/ 73 h 112"/>
                  <a:gd name="T68" fmla="*/ 142 w 228"/>
                  <a:gd name="T69" fmla="*/ 60 h 112"/>
                  <a:gd name="T70" fmla="*/ 166 w 228"/>
                  <a:gd name="T71" fmla="*/ 49 h 112"/>
                  <a:gd name="T72" fmla="*/ 185 w 228"/>
                  <a:gd name="T73" fmla="*/ 37 h 112"/>
                  <a:gd name="T74" fmla="*/ 201 w 228"/>
                  <a:gd name="T75" fmla="*/ 25 h 112"/>
                  <a:gd name="T76" fmla="*/ 214 w 228"/>
                  <a:gd name="T77" fmla="*/ 18 h 112"/>
                  <a:gd name="T78" fmla="*/ 221 w 228"/>
                  <a:gd name="T79" fmla="*/ 11 h 112"/>
                  <a:gd name="T80" fmla="*/ 227 w 228"/>
                  <a:gd name="T81" fmla="*/ 7 h 112"/>
                  <a:gd name="T82" fmla="*/ 228 w 228"/>
                  <a:gd name="T83" fmla="*/ 5 h 112"/>
                  <a:gd name="T84" fmla="*/ 214 w 228"/>
                  <a:gd name="T85" fmla="*/ 0 h 11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2"/>
                  <a:gd name="T131" fmla="*/ 228 w 228"/>
                  <a:gd name="T132" fmla="*/ 112 h 11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2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5"/>
                    </a:lnTo>
                    <a:lnTo>
                      <a:pt x="166" y="21"/>
                    </a:lnTo>
                    <a:lnTo>
                      <a:pt x="155" y="28"/>
                    </a:lnTo>
                    <a:lnTo>
                      <a:pt x="146" y="34"/>
                    </a:lnTo>
                    <a:lnTo>
                      <a:pt x="142" y="37"/>
                    </a:lnTo>
                    <a:lnTo>
                      <a:pt x="139" y="38"/>
                    </a:lnTo>
                    <a:lnTo>
                      <a:pt x="137" y="40"/>
                    </a:lnTo>
                    <a:lnTo>
                      <a:pt x="134" y="41"/>
                    </a:lnTo>
                    <a:lnTo>
                      <a:pt x="129" y="44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69"/>
                    </a:lnTo>
                    <a:lnTo>
                      <a:pt x="67" y="79"/>
                    </a:lnTo>
                    <a:lnTo>
                      <a:pt x="49" y="87"/>
                    </a:lnTo>
                    <a:lnTo>
                      <a:pt x="33" y="96"/>
                    </a:lnTo>
                    <a:lnTo>
                      <a:pt x="20" y="103"/>
                    </a:lnTo>
                    <a:lnTo>
                      <a:pt x="9" y="108"/>
                    </a:lnTo>
                    <a:lnTo>
                      <a:pt x="3" y="111"/>
                    </a:lnTo>
                    <a:lnTo>
                      <a:pt x="0" y="112"/>
                    </a:lnTo>
                    <a:lnTo>
                      <a:pt x="55" y="112"/>
                    </a:lnTo>
                    <a:lnTo>
                      <a:pt x="54" y="111"/>
                    </a:lnTo>
                    <a:lnTo>
                      <a:pt x="52" y="109"/>
                    </a:lnTo>
                    <a:lnTo>
                      <a:pt x="55" y="105"/>
                    </a:lnTo>
                    <a:lnTo>
                      <a:pt x="61" y="100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2" y="60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5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6" name="Freeform 87"/>
              <p:cNvSpPr>
                <a:spLocks/>
              </p:cNvSpPr>
              <p:nvPr/>
            </p:nvSpPr>
            <p:spPr bwMode="auto">
              <a:xfrm>
                <a:off x="1723" y="1459"/>
                <a:ext cx="229" cy="114"/>
              </a:xfrm>
              <a:custGeom>
                <a:avLst/>
                <a:gdLst>
                  <a:gd name="T0" fmla="*/ 213 w 229"/>
                  <a:gd name="T1" fmla="*/ 0 h 114"/>
                  <a:gd name="T2" fmla="*/ 212 w 229"/>
                  <a:gd name="T3" fmla="*/ 0 h 114"/>
                  <a:gd name="T4" fmla="*/ 209 w 229"/>
                  <a:gd name="T5" fmla="*/ 2 h 114"/>
                  <a:gd name="T6" fmla="*/ 203 w 229"/>
                  <a:gd name="T7" fmla="*/ 5 h 114"/>
                  <a:gd name="T8" fmla="*/ 194 w 229"/>
                  <a:gd name="T9" fmla="*/ 7 h 114"/>
                  <a:gd name="T10" fmla="*/ 186 w 229"/>
                  <a:gd name="T11" fmla="*/ 12 h 114"/>
                  <a:gd name="T12" fmla="*/ 176 w 229"/>
                  <a:gd name="T13" fmla="*/ 16 h 114"/>
                  <a:gd name="T14" fmla="*/ 166 w 229"/>
                  <a:gd name="T15" fmla="*/ 22 h 114"/>
                  <a:gd name="T16" fmla="*/ 154 w 229"/>
                  <a:gd name="T17" fmla="*/ 29 h 114"/>
                  <a:gd name="T18" fmla="*/ 145 w 229"/>
                  <a:gd name="T19" fmla="*/ 35 h 114"/>
                  <a:gd name="T20" fmla="*/ 141 w 229"/>
                  <a:gd name="T21" fmla="*/ 38 h 114"/>
                  <a:gd name="T22" fmla="*/ 138 w 229"/>
                  <a:gd name="T23" fmla="*/ 39 h 114"/>
                  <a:gd name="T24" fmla="*/ 137 w 229"/>
                  <a:gd name="T25" fmla="*/ 41 h 114"/>
                  <a:gd name="T26" fmla="*/ 134 w 229"/>
                  <a:gd name="T27" fmla="*/ 42 h 114"/>
                  <a:gd name="T28" fmla="*/ 130 w 229"/>
                  <a:gd name="T29" fmla="*/ 45 h 114"/>
                  <a:gd name="T30" fmla="*/ 119 w 229"/>
                  <a:gd name="T31" fmla="*/ 51 h 114"/>
                  <a:gd name="T32" fmla="*/ 105 w 229"/>
                  <a:gd name="T33" fmla="*/ 59 h 114"/>
                  <a:gd name="T34" fmla="*/ 86 w 229"/>
                  <a:gd name="T35" fmla="*/ 69 h 114"/>
                  <a:gd name="T36" fmla="*/ 67 w 229"/>
                  <a:gd name="T37" fmla="*/ 80 h 114"/>
                  <a:gd name="T38" fmla="*/ 50 w 229"/>
                  <a:gd name="T39" fmla="*/ 90 h 114"/>
                  <a:gd name="T40" fmla="*/ 33 w 229"/>
                  <a:gd name="T41" fmla="*/ 97 h 114"/>
                  <a:gd name="T42" fmla="*/ 20 w 229"/>
                  <a:gd name="T43" fmla="*/ 104 h 114"/>
                  <a:gd name="T44" fmla="*/ 8 w 229"/>
                  <a:gd name="T45" fmla="*/ 110 h 114"/>
                  <a:gd name="T46" fmla="*/ 3 w 229"/>
                  <a:gd name="T47" fmla="*/ 113 h 114"/>
                  <a:gd name="T48" fmla="*/ 0 w 229"/>
                  <a:gd name="T49" fmla="*/ 114 h 114"/>
                  <a:gd name="T50" fmla="*/ 55 w 229"/>
                  <a:gd name="T51" fmla="*/ 114 h 114"/>
                  <a:gd name="T52" fmla="*/ 55 w 229"/>
                  <a:gd name="T53" fmla="*/ 114 h 114"/>
                  <a:gd name="T54" fmla="*/ 53 w 229"/>
                  <a:gd name="T55" fmla="*/ 113 h 114"/>
                  <a:gd name="T56" fmla="*/ 52 w 229"/>
                  <a:gd name="T57" fmla="*/ 110 h 114"/>
                  <a:gd name="T58" fmla="*/ 55 w 229"/>
                  <a:gd name="T59" fmla="*/ 107 h 114"/>
                  <a:gd name="T60" fmla="*/ 60 w 229"/>
                  <a:gd name="T61" fmla="*/ 101 h 114"/>
                  <a:gd name="T62" fmla="*/ 70 w 229"/>
                  <a:gd name="T63" fmla="*/ 94 h 114"/>
                  <a:gd name="T64" fmla="*/ 88 w 229"/>
                  <a:gd name="T65" fmla="*/ 85 h 114"/>
                  <a:gd name="T66" fmla="*/ 114 w 229"/>
                  <a:gd name="T67" fmla="*/ 74 h 114"/>
                  <a:gd name="T68" fmla="*/ 141 w 229"/>
                  <a:gd name="T69" fmla="*/ 61 h 114"/>
                  <a:gd name="T70" fmla="*/ 166 w 229"/>
                  <a:gd name="T71" fmla="*/ 48 h 114"/>
                  <a:gd name="T72" fmla="*/ 184 w 229"/>
                  <a:gd name="T73" fmla="*/ 36 h 114"/>
                  <a:gd name="T74" fmla="*/ 202 w 229"/>
                  <a:gd name="T75" fmla="*/ 26 h 114"/>
                  <a:gd name="T76" fmla="*/ 213 w 229"/>
                  <a:gd name="T77" fmla="*/ 18 h 114"/>
                  <a:gd name="T78" fmla="*/ 222 w 229"/>
                  <a:gd name="T79" fmla="*/ 10 h 114"/>
                  <a:gd name="T80" fmla="*/ 228 w 229"/>
                  <a:gd name="T81" fmla="*/ 6 h 114"/>
                  <a:gd name="T82" fmla="*/ 229 w 229"/>
                  <a:gd name="T83" fmla="*/ 5 h 114"/>
                  <a:gd name="T84" fmla="*/ 213 w 229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9"/>
                  <a:gd name="T130" fmla="*/ 0 h 114"/>
                  <a:gd name="T131" fmla="*/ 229 w 229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9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2"/>
                    </a:lnTo>
                    <a:lnTo>
                      <a:pt x="203" y="5"/>
                    </a:lnTo>
                    <a:lnTo>
                      <a:pt x="194" y="7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5" y="35"/>
                    </a:lnTo>
                    <a:lnTo>
                      <a:pt x="141" y="38"/>
                    </a:lnTo>
                    <a:lnTo>
                      <a:pt x="138" y="39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30" y="45"/>
                    </a:lnTo>
                    <a:lnTo>
                      <a:pt x="119" y="51"/>
                    </a:lnTo>
                    <a:lnTo>
                      <a:pt x="105" y="59"/>
                    </a:lnTo>
                    <a:lnTo>
                      <a:pt x="86" y="69"/>
                    </a:lnTo>
                    <a:lnTo>
                      <a:pt x="67" y="80"/>
                    </a:lnTo>
                    <a:lnTo>
                      <a:pt x="50" y="90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8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0" y="101"/>
                    </a:lnTo>
                    <a:lnTo>
                      <a:pt x="70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4" y="36"/>
                    </a:lnTo>
                    <a:lnTo>
                      <a:pt x="202" y="26"/>
                    </a:lnTo>
                    <a:lnTo>
                      <a:pt x="213" y="18"/>
                    </a:lnTo>
                    <a:lnTo>
                      <a:pt x="222" y="10"/>
                    </a:lnTo>
                    <a:lnTo>
                      <a:pt x="228" y="6"/>
                    </a:lnTo>
                    <a:lnTo>
                      <a:pt x="229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7" name="Freeform 88"/>
              <p:cNvSpPr>
                <a:spLocks/>
              </p:cNvSpPr>
              <p:nvPr/>
            </p:nvSpPr>
            <p:spPr bwMode="auto">
              <a:xfrm>
                <a:off x="1749" y="1491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7 w 228"/>
                  <a:gd name="T5" fmla="*/ 1 h 114"/>
                  <a:gd name="T6" fmla="*/ 202 w 228"/>
                  <a:gd name="T7" fmla="*/ 4 h 114"/>
                  <a:gd name="T8" fmla="*/ 194 w 228"/>
                  <a:gd name="T9" fmla="*/ 7 h 114"/>
                  <a:gd name="T10" fmla="*/ 186 w 228"/>
                  <a:gd name="T11" fmla="*/ 12 h 114"/>
                  <a:gd name="T12" fmla="*/ 174 w 228"/>
                  <a:gd name="T13" fmla="*/ 16 h 114"/>
                  <a:gd name="T14" fmla="*/ 164 w 228"/>
                  <a:gd name="T15" fmla="*/ 22 h 114"/>
                  <a:gd name="T16" fmla="*/ 153 w 228"/>
                  <a:gd name="T17" fmla="*/ 29 h 114"/>
                  <a:gd name="T18" fmla="*/ 144 w 228"/>
                  <a:gd name="T19" fmla="*/ 35 h 114"/>
                  <a:gd name="T20" fmla="*/ 140 w 228"/>
                  <a:gd name="T21" fmla="*/ 37 h 114"/>
                  <a:gd name="T22" fmla="*/ 137 w 228"/>
                  <a:gd name="T23" fmla="*/ 39 h 114"/>
                  <a:gd name="T24" fmla="*/ 135 w 228"/>
                  <a:gd name="T25" fmla="*/ 40 h 114"/>
                  <a:gd name="T26" fmla="*/ 132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69 h 114"/>
                  <a:gd name="T36" fmla="*/ 66 w 228"/>
                  <a:gd name="T37" fmla="*/ 79 h 114"/>
                  <a:gd name="T38" fmla="*/ 49 w 228"/>
                  <a:gd name="T39" fmla="*/ 89 h 114"/>
                  <a:gd name="T40" fmla="*/ 33 w 228"/>
                  <a:gd name="T41" fmla="*/ 97 h 114"/>
                  <a:gd name="T42" fmla="*/ 20 w 228"/>
                  <a:gd name="T43" fmla="*/ 104 h 114"/>
                  <a:gd name="T44" fmla="*/ 8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0 h 114"/>
                  <a:gd name="T58" fmla="*/ 54 w 228"/>
                  <a:gd name="T59" fmla="*/ 107 h 114"/>
                  <a:gd name="T60" fmla="*/ 60 w 228"/>
                  <a:gd name="T61" fmla="*/ 101 h 114"/>
                  <a:gd name="T62" fmla="*/ 70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0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6" y="12"/>
                    </a:lnTo>
                    <a:lnTo>
                      <a:pt x="174" y="16"/>
                    </a:lnTo>
                    <a:lnTo>
                      <a:pt x="164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7"/>
                    </a:lnTo>
                    <a:lnTo>
                      <a:pt x="137" y="39"/>
                    </a:lnTo>
                    <a:lnTo>
                      <a:pt x="135" y="40"/>
                    </a:lnTo>
                    <a:lnTo>
                      <a:pt x="132" y="42"/>
                    </a:lnTo>
                    <a:lnTo>
                      <a:pt x="128" y="45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69"/>
                    </a:lnTo>
                    <a:lnTo>
                      <a:pt x="66" y="79"/>
                    </a:lnTo>
                    <a:lnTo>
                      <a:pt x="49" y="89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8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2"/>
                    </a:lnTo>
                    <a:lnTo>
                      <a:pt x="52" y="110"/>
                    </a:lnTo>
                    <a:lnTo>
                      <a:pt x="54" y="107"/>
                    </a:lnTo>
                    <a:lnTo>
                      <a:pt x="60" y="101"/>
                    </a:lnTo>
                    <a:lnTo>
                      <a:pt x="70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8" name="Freeform 89"/>
              <p:cNvSpPr>
                <a:spLocks/>
              </p:cNvSpPr>
              <p:nvPr/>
            </p:nvSpPr>
            <p:spPr bwMode="auto">
              <a:xfrm>
                <a:off x="1773" y="1523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6 h 114"/>
                  <a:gd name="T14" fmla="*/ 166 w 228"/>
                  <a:gd name="T15" fmla="*/ 21 h 114"/>
                  <a:gd name="T16" fmla="*/ 155 w 228"/>
                  <a:gd name="T17" fmla="*/ 29 h 114"/>
                  <a:gd name="T18" fmla="*/ 146 w 228"/>
                  <a:gd name="T19" fmla="*/ 34 h 114"/>
                  <a:gd name="T20" fmla="*/ 142 w 228"/>
                  <a:gd name="T21" fmla="*/ 37 h 114"/>
                  <a:gd name="T22" fmla="*/ 139 w 228"/>
                  <a:gd name="T23" fmla="*/ 39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9 w 228"/>
                  <a:gd name="T29" fmla="*/ 44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7 w 228"/>
                  <a:gd name="T37" fmla="*/ 80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6 h 114"/>
                  <a:gd name="T60" fmla="*/ 61 w 228"/>
                  <a:gd name="T61" fmla="*/ 101 h 114"/>
                  <a:gd name="T62" fmla="*/ 71 w 228"/>
                  <a:gd name="T63" fmla="*/ 93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2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5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6"/>
                    </a:lnTo>
                    <a:lnTo>
                      <a:pt x="166" y="21"/>
                    </a:lnTo>
                    <a:lnTo>
                      <a:pt x="155" y="29"/>
                    </a:lnTo>
                    <a:lnTo>
                      <a:pt x="146" y="34"/>
                    </a:lnTo>
                    <a:lnTo>
                      <a:pt x="142" y="37"/>
                    </a:lnTo>
                    <a:lnTo>
                      <a:pt x="139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9" y="44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7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1" y="101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2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5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9" name="Freeform 90"/>
              <p:cNvSpPr>
                <a:spLocks/>
              </p:cNvSpPr>
              <p:nvPr/>
            </p:nvSpPr>
            <p:spPr bwMode="auto">
              <a:xfrm>
                <a:off x="1799" y="1554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3 w 228"/>
                  <a:gd name="T9" fmla="*/ 8 h 114"/>
                  <a:gd name="T10" fmla="*/ 185 w 228"/>
                  <a:gd name="T11" fmla="*/ 12 h 114"/>
                  <a:gd name="T12" fmla="*/ 175 w 228"/>
                  <a:gd name="T13" fmla="*/ 16 h 114"/>
                  <a:gd name="T14" fmla="*/ 165 w 228"/>
                  <a:gd name="T15" fmla="*/ 22 h 114"/>
                  <a:gd name="T16" fmla="*/ 153 w 228"/>
                  <a:gd name="T17" fmla="*/ 29 h 114"/>
                  <a:gd name="T18" fmla="*/ 144 w 228"/>
                  <a:gd name="T19" fmla="*/ 35 h 114"/>
                  <a:gd name="T20" fmla="*/ 140 w 228"/>
                  <a:gd name="T21" fmla="*/ 38 h 114"/>
                  <a:gd name="T22" fmla="*/ 137 w 228"/>
                  <a:gd name="T23" fmla="*/ 39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60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0 h 114"/>
                  <a:gd name="T58" fmla="*/ 54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6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3" y="8"/>
                    </a:lnTo>
                    <a:lnTo>
                      <a:pt x="185" y="12"/>
                    </a:lnTo>
                    <a:lnTo>
                      <a:pt x="175" y="16"/>
                    </a:lnTo>
                    <a:lnTo>
                      <a:pt x="165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8" y="51"/>
                    </a:lnTo>
                    <a:lnTo>
                      <a:pt x="104" y="60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2" y="113"/>
                    </a:lnTo>
                    <a:lnTo>
                      <a:pt x="52" y="110"/>
                    </a:lnTo>
                    <a:lnTo>
                      <a:pt x="54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6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00" name="Freeform 91"/>
              <p:cNvSpPr>
                <a:spLocks/>
              </p:cNvSpPr>
              <p:nvPr/>
            </p:nvSpPr>
            <p:spPr bwMode="auto">
              <a:xfrm>
                <a:off x="1824" y="1586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7 w 228"/>
                  <a:gd name="T5" fmla="*/ 2 h 114"/>
                  <a:gd name="T6" fmla="*/ 202 w 228"/>
                  <a:gd name="T7" fmla="*/ 4 h 114"/>
                  <a:gd name="T8" fmla="*/ 194 w 228"/>
                  <a:gd name="T9" fmla="*/ 7 h 114"/>
                  <a:gd name="T10" fmla="*/ 186 w 228"/>
                  <a:gd name="T11" fmla="*/ 12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5 w 228"/>
                  <a:gd name="T19" fmla="*/ 36 h 114"/>
                  <a:gd name="T20" fmla="*/ 141 w 228"/>
                  <a:gd name="T21" fmla="*/ 39 h 114"/>
                  <a:gd name="T22" fmla="*/ 138 w 228"/>
                  <a:gd name="T23" fmla="*/ 41 h 114"/>
                  <a:gd name="T24" fmla="*/ 137 w 228"/>
                  <a:gd name="T25" fmla="*/ 41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3 h 114"/>
                  <a:gd name="T62" fmla="*/ 70 w 228"/>
                  <a:gd name="T63" fmla="*/ 95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0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2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6" y="12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5" y="36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3"/>
                    </a:lnTo>
                    <a:lnTo>
                      <a:pt x="70" y="95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01" name="Freeform 92"/>
              <p:cNvSpPr>
                <a:spLocks/>
              </p:cNvSpPr>
              <p:nvPr/>
            </p:nvSpPr>
            <p:spPr bwMode="auto">
              <a:xfrm>
                <a:off x="1848" y="1618"/>
                <a:ext cx="230" cy="114"/>
              </a:xfrm>
              <a:custGeom>
                <a:avLst/>
                <a:gdLst>
                  <a:gd name="T0" fmla="*/ 214 w 230"/>
                  <a:gd name="T1" fmla="*/ 0 h 114"/>
                  <a:gd name="T2" fmla="*/ 212 w 230"/>
                  <a:gd name="T3" fmla="*/ 0 h 114"/>
                  <a:gd name="T4" fmla="*/ 209 w 230"/>
                  <a:gd name="T5" fmla="*/ 1 h 114"/>
                  <a:gd name="T6" fmla="*/ 204 w 230"/>
                  <a:gd name="T7" fmla="*/ 4 h 114"/>
                  <a:gd name="T8" fmla="*/ 195 w 230"/>
                  <a:gd name="T9" fmla="*/ 7 h 114"/>
                  <a:gd name="T10" fmla="*/ 186 w 230"/>
                  <a:gd name="T11" fmla="*/ 11 h 114"/>
                  <a:gd name="T12" fmla="*/ 176 w 230"/>
                  <a:gd name="T13" fmla="*/ 17 h 114"/>
                  <a:gd name="T14" fmla="*/ 166 w 230"/>
                  <a:gd name="T15" fmla="*/ 23 h 114"/>
                  <a:gd name="T16" fmla="*/ 155 w 230"/>
                  <a:gd name="T17" fmla="*/ 30 h 114"/>
                  <a:gd name="T18" fmla="*/ 146 w 230"/>
                  <a:gd name="T19" fmla="*/ 36 h 114"/>
                  <a:gd name="T20" fmla="*/ 142 w 230"/>
                  <a:gd name="T21" fmla="*/ 39 h 114"/>
                  <a:gd name="T22" fmla="*/ 139 w 230"/>
                  <a:gd name="T23" fmla="*/ 40 h 114"/>
                  <a:gd name="T24" fmla="*/ 137 w 230"/>
                  <a:gd name="T25" fmla="*/ 40 h 114"/>
                  <a:gd name="T26" fmla="*/ 134 w 230"/>
                  <a:gd name="T27" fmla="*/ 42 h 114"/>
                  <a:gd name="T28" fmla="*/ 130 w 230"/>
                  <a:gd name="T29" fmla="*/ 45 h 114"/>
                  <a:gd name="T30" fmla="*/ 120 w 230"/>
                  <a:gd name="T31" fmla="*/ 50 h 114"/>
                  <a:gd name="T32" fmla="*/ 106 w 230"/>
                  <a:gd name="T33" fmla="*/ 59 h 114"/>
                  <a:gd name="T34" fmla="*/ 87 w 230"/>
                  <a:gd name="T35" fmla="*/ 71 h 114"/>
                  <a:gd name="T36" fmla="*/ 68 w 230"/>
                  <a:gd name="T37" fmla="*/ 81 h 114"/>
                  <a:gd name="T38" fmla="*/ 51 w 230"/>
                  <a:gd name="T39" fmla="*/ 89 h 114"/>
                  <a:gd name="T40" fmla="*/ 33 w 230"/>
                  <a:gd name="T41" fmla="*/ 98 h 114"/>
                  <a:gd name="T42" fmla="*/ 20 w 230"/>
                  <a:gd name="T43" fmla="*/ 105 h 114"/>
                  <a:gd name="T44" fmla="*/ 9 w 230"/>
                  <a:gd name="T45" fmla="*/ 109 h 114"/>
                  <a:gd name="T46" fmla="*/ 3 w 230"/>
                  <a:gd name="T47" fmla="*/ 112 h 114"/>
                  <a:gd name="T48" fmla="*/ 0 w 230"/>
                  <a:gd name="T49" fmla="*/ 114 h 114"/>
                  <a:gd name="T50" fmla="*/ 55 w 230"/>
                  <a:gd name="T51" fmla="*/ 114 h 114"/>
                  <a:gd name="T52" fmla="*/ 55 w 230"/>
                  <a:gd name="T53" fmla="*/ 114 h 114"/>
                  <a:gd name="T54" fmla="*/ 54 w 230"/>
                  <a:gd name="T55" fmla="*/ 112 h 114"/>
                  <a:gd name="T56" fmla="*/ 52 w 230"/>
                  <a:gd name="T57" fmla="*/ 111 h 114"/>
                  <a:gd name="T58" fmla="*/ 55 w 230"/>
                  <a:gd name="T59" fmla="*/ 107 h 114"/>
                  <a:gd name="T60" fmla="*/ 61 w 230"/>
                  <a:gd name="T61" fmla="*/ 102 h 114"/>
                  <a:gd name="T62" fmla="*/ 71 w 230"/>
                  <a:gd name="T63" fmla="*/ 95 h 114"/>
                  <a:gd name="T64" fmla="*/ 88 w 230"/>
                  <a:gd name="T65" fmla="*/ 86 h 114"/>
                  <a:gd name="T66" fmla="*/ 114 w 230"/>
                  <a:gd name="T67" fmla="*/ 75 h 114"/>
                  <a:gd name="T68" fmla="*/ 142 w 230"/>
                  <a:gd name="T69" fmla="*/ 62 h 114"/>
                  <a:gd name="T70" fmla="*/ 166 w 230"/>
                  <a:gd name="T71" fmla="*/ 49 h 114"/>
                  <a:gd name="T72" fmla="*/ 185 w 230"/>
                  <a:gd name="T73" fmla="*/ 37 h 114"/>
                  <a:gd name="T74" fmla="*/ 202 w 230"/>
                  <a:gd name="T75" fmla="*/ 26 h 114"/>
                  <a:gd name="T76" fmla="*/ 214 w 230"/>
                  <a:gd name="T77" fmla="*/ 17 h 114"/>
                  <a:gd name="T78" fmla="*/ 222 w 230"/>
                  <a:gd name="T79" fmla="*/ 10 h 114"/>
                  <a:gd name="T80" fmla="*/ 228 w 230"/>
                  <a:gd name="T81" fmla="*/ 6 h 114"/>
                  <a:gd name="T82" fmla="*/ 230 w 230"/>
                  <a:gd name="T83" fmla="*/ 4 h 114"/>
                  <a:gd name="T84" fmla="*/ 214 w 230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30"/>
                  <a:gd name="T130" fmla="*/ 0 h 114"/>
                  <a:gd name="T131" fmla="*/ 230 w 230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30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4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0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30" y="45"/>
                    </a:lnTo>
                    <a:lnTo>
                      <a:pt x="120" y="50"/>
                    </a:lnTo>
                    <a:lnTo>
                      <a:pt x="106" y="59"/>
                    </a:lnTo>
                    <a:lnTo>
                      <a:pt x="87" y="71"/>
                    </a:lnTo>
                    <a:lnTo>
                      <a:pt x="68" y="81"/>
                    </a:lnTo>
                    <a:lnTo>
                      <a:pt x="51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2" y="26"/>
                    </a:lnTo>
                    <a:lnTo>
                      <a:pt x="214" y="17"/>
                    </a:lnTo>
                    <a:lnTo>
                      <a:pt x="222" y="10"/>
                    </a:lnTo>
                    <a:lnTo>
                      <a:pt x="228" y="6"/>
                    </a:lnTo>
                    <a:lnTo>
                      <a:pt x="230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02" name="Freeform 93"/>
              <p:cNvSpPr>
                <a:spLocks/>
              </p:cNvSpPr>
              <p:nvPr/>
            </p:nvSpPr>
            <p:spPr bwMode="auto">
              <a:xfrm>
                <a:off x="1874" y="1650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0 h 114"/>
                  <a:gd name="T26" fmla="*/ 133 w 228"/>
                  <a:gd name="T27" fmla="*/ 41 h 114"/>
                  <a:gd name="T28" fmla="*/ 129 w 228"/>
                  <a:gd name="T29" fmla="*/ 44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7 w 228"/>
                  <a:gd name="T37" fmla="*/ 80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0"/>
                    </a:lnTo>
                    <a:lnTo>
                      <a:pt x="133" y="41"/>
                    </a:lnTo>
                    <a:lnTo>
                      <a:pt x="129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7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03" name="Freeform 94"/>
              <p:cNvSpPr>
                <a:spLocks/>
              </p:cNvSpPr>
              <p:nvPr/>
            </p:nvSpPr>
            <p:spPr bwMode="auto">
              <a:xfrm>
                <a:off x="1899" y="1681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7 w 228"/>
                  <a:gd name="T5" fmla="*/ 2 h 114"/>
                  <a:gd name="T6" fmla="*/ 202 w 228"/>
                  <a:gd name="T7" fmla="*/ 5 h 114"/>
                  <a:gd name="T8" fmla="*/ 194 w 228"/>
                  <a:gd name="T9" fmla="*/ 8 h 114"/>
                  <a:gd name="T10" fmla="*/ 186 w 228"/>
                  <a:gd name="T11" fmla="*/ 12 h 114"/>
                  <a:gd name="T12" fmla="*/ 176 w 228"/>
                  <a:gd name="T13" fmla="*/ 18 h 114"/>
                  <a:gd name="T14" fmla="*/ 166 w 228"/>
                  <a:gd name="T15" fmla="*/ 23 h 114"/>
                  <a:gd name="T16" fmla="*/ 154 w 228"/>
                  <a:gd name="T17" fmla="*/ 31 h 114"/>
                  <a:gd name="T18" fmla="*/ 145 w 228"/>
                  <a:gd name="T19" fmla="*/ 36 h 114"/>
                  <a:gd name="T20" fmla="*/ 141 w 228"/>
                  <a:gd name="T21" fmla="*/ 39 h 114"/>
                  <a:gd name="T22" fmla="*/ 138 w 228"/>
                  <a:gd name="T23" fmla="*/ 41 h 114"/>
                  <a:gd name="T24" fmla="*/ 137 w 228"/>
                  <a:gd name="T25" fmla="*/ 42 h 114"/>
                  <a:gd name="T26" fmla="*/ 134 w 228"/>
                  <a:gd name="T27" fmla="*/ 44 h 114"/>
                  <a:gd name="T28" fmla="*/ 128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8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3 h 114"/>
                  <a:gd name="T62" fmla="*/ 70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4 w 228"/>
                  <a:gd name="T73" fmla="*/ 38 h 114"/>
                  <a:gd name="T74" fmla="*/ 200 w 228"/>
                  <a:gd name="T75" fmla="*/ 28 h 114"/>
                  <a:gd name="T76" fmla="*/ 213 w 228"/>
                  <a:gd name="T77" fmla="*/ 19 h 114"/>
                  <a:gd name="T78" fmla="*/ 220 w 228"/>
                  <a:gd name="T79" fmla="*/ 12 h 114"/>
                  <a:gd name="T80" fmla="*/ 226 w 228"/>
                  <a:gd name="T81" fmla="*/ 8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2"/>
                    </a:lnTo>
                    <a:lnTo>
                      <a:pt x="202" y="5"/>
                    </a:lnTo>
                    <a:lnTo>
                      <a:pt x="194" y="8"/>
                    </a:lnTo>
                    <a:lnTo>
                      <a:pt x="186" y="12"/>
                    </a:lnTo>
                    <a:lnTo>
                      <a:pt x="176" y="18"/>
                    </a:lnTo>
                    <a:lnTo>
                      <a:pt x="166" y="23"/>
                    </a:lnTo>
                    <a:lnTo>
                      <a:pt x="154" y="31"/>
                    </a:lnTo>
                    <a:lnTo>
                      <a:pt x="145" y="36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2"/>
                    </a:lnTo>
                    <a:lnTo>
                      <a:pt x="134" y="44"/>
                    </a:lnTo>
                    <a:lnTo>
                      <a:pt x="128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8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3"/>
                    </a:lnTo>
                    <a:lnTo>
                      <a:pt x="70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4" y="38"/>
                    </a:lnTo>
                    <a:lnTo>
                      <a:pt x="200" y="28"/>
                    </a:lnTo>
                    <a:lnTo>
                      <a:pt x="213" y="19"/>
                    </a:lnTo>
                    <a:lnTo>
                      <a:pt x="220" y="12"/>
                    </a:lnTo>
                    <a:lnTo>
                      <a:pt x="226" y="8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04" name="Freeform 95"/>
              <p:cNvSpPr>
                <a:spLocks/>
              </p:cNvSpPr>
              <p:nvPr/>
            </p:nvSpPr>
            <p:spPr bwMode="auto">
              <a:xfrm>
                <a:off x="1925" y="1713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0 w 228"/>
                  <a:gd name="T3" fmla="*/ 0 h 114"/>
                  <a:gd name="T4" fmla="*/ 207 w 228"/>
                  <a:gd name="T5" fmla="*/ 1 h 114"/>
                  <a:gd name="T6" fmla="*/ 202 w 228"/>
                  <a:gd name="T7" fmla="*/ 4 h 114"/>
                  <a:gd name="T8" fmla="*/ 193 w 228"/>
                  <a:gd name="T9" fmla="*/ 7 h 114"/>
                  <a:gd name="T10" fmla="*/ 184 w 228"/>
                  <a:gd name="T11" fmla="*/ 12 h 114"/>
                  <a:gd name="T12" fmla="*/ 174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5 w 228"/>
                  <a:gd name="T25" fmla="*/ 42 h 114"/>
                  <a:gd name="T26" fmla="*/ 132 w 228"/>
                  <a:gd name="T27" fmla="*/ 43 h 114"/>
                  <a:gd name="T28" fmla="*/ 128 w 228"/>
                  <a:gd name="T29" fmla="*/ 46 h 114"/>
                  <a:gd name="T30" fmla="*/ 118 w 228"/>
                  <a:gd name="T31" fmla="*/ 52 h 114"/>
                  <a:gd name="T32" fmla="*/ 104 w 228"/>
                  <a:gd name="T33" fmla="*/ 61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1 h 114"/>
                  <a:gd name="T58" fmla="*/ 53 w 228"/>
                  <a:gd name="T59" fmla="*/ 107 h 114"/>
                  <a:gd name="T60" fmla="*/ 60 w 228"/>
                  <a:gd name="T61" fmla="*/ 102 h 114"/>
                  <a:gd name="T62" fmla="*/ 70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4 w 228"/>
                  <a:gd name="T73" fmla="*/ 38 h 114"/>
                  <a:gd name="T74" fmla="*/ 200 w 228"/>
                  <a:gd name="T75" fmla="*/ 27 h 114"/>
                  <a:gd name="T76" fmla="*/ 213 w 228"/>
                  <a:gd name="T77" fmla="*/ 19 h 114"/>
                  <a:gd name="T78" fmla="*/ 220 w 228"/>
                  <a:gd name="T79" fmla="*/ 12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0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4" y="12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5" y="42"/>
                    </a:lnTo>
                    <a:lnTo>
                      <a:pt x="132" y="43"/>
                    </a:lnTo>
                    <a:lnTo>
                      <a:pt x="128" y="46"/>
                    </a:lnTo>
                    <a:lnTo>
                      <a:pt x="118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2" y="111"/>
                    </a:lnTo>
                    <a:lnTo>
                      <a:pt x="53" y="107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4" y="38"/>
                    </a:lnTo>
                    <a:lnTo>
                      <a:pt x="200" y="27"/>
                    </a:lnTo>
                    <a:lnTo>
                      <a:pt x="213" y="19"/>
                    </a:lnTo>
                    <a:lnTo>
                      <a:pt x="220" y="12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05" name="Freeform 96"/>
              <p:cNvSpPr>
                <a:spLocks/>
              </p:cNvSpPr>
              <p:nvPr/>
            </p:nvSpPr>
            <p:spPr bwMode="auto">
              <a:xfrm>
                <a:off x="1949" y="1745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5 w 228"/>
                  <a:gd name="T17" fmla="*/ 30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2 h 114"/>
                  <a:gd name="T26" fmla="*/ 134 w 228"/>
                  <a:gd name="T27" fmla="*/ 43 h 114"/>
                  <a:gd name="T28" fmla="*/ 129 w 228"/>
                  <a:gd name="T29" fmla="*/ 46 h 114"/>
                  <a:gd name="T30" fmla="*/ 120 w 228"/>
                  <a:gd name="T31" fmla="*/ 52 h 114"/>
                  <a:gd name="T32" fmla="*/ 104 w 228"/>
                  <a:gd name="T33" fmla="*/ 60 h 114"/>
                  <a:gd name="T34" fmla="*/ 85 w 228"/>
                  <a:gd name="T35" fmla="*/ 70 h 114"/>
                  <a:gd name="T36" fmla="*/ 67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0"/>
                    </a:lnTo>
                    <a:lnTo>
                      <a:pt x="137" y="42"/>
                    </a:lnTo>
                    <a:lnTo>
                      <a:pt x="134" y="43"/>
                    </a:lnTo>
                    <a:lnTo>
                      <a:pt x="129" y="46"/>
                    </a:lnTo>
                    <a:lnTo>
                      <a:pt x="120" y="52"/>
                    </a:lnTo>
                    <a:lnTo>
                      <a:pt x="104" y="60"/>
                    </a:lnTo>
                    <a:lnTo>
                      <a:pt x="85" y="70"/>
                    </a:lnTo>
                    <a:lnTo>
                      <a:pt x="67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06" name="Freeform 97"/>
              <p:cNvSpPr>
                <a:spLocks/>
              </p:cNvSpPr>
              <p:nvPr/>
            </p:nvSpPr>
            <p:spPr bwMode="auto">
              <a:xfrm>
                <a:off x="1974" y="1778"/>
                <a:ext cx="229" cy="114"/>
              </a:xfrm>
              <a:custGeom>
                <a:avLst/>
                <a:gdLst>
                  <a:gd name="T0" fmla="*/ 213 w 229"/>
                  <a:gd name="T1" fmla="*/ 0 h 114"/>
                  <a:gd name="T2" fmla="*/ 212 w 229"/>
                  <a:gd name="T3" fmla="*/ 0 h 114"/>
                  <a:gd name="T4" fmla="*/ 209 w 229"/>
                  <a:gd name="T5" fmla="*/ 1 h 114"/>
                  <a:gd name="T6" fmla="*/ 203 w 229"/>
                  <a:gd name="T7" fmla="*/ 4 h 114"/>
                  <a:gd name="T8" fmla="*/ 195 w 229"/>
                  <a:gd name="T9" fmla="*/ 7 h 114"/>
                  <a:gd name="T10" fmla="*/ 186 w 229"/>
                  <a:gd name="T11" fmla="*/ 11 h 114"/>
                  <a:gd name="T12" fmla="*/ 176 w 229"/>
                  <a:gd name="T13" fmla="*/ 16 h 114"/>
                  <a:gd name="T14" fmla="*/ 166 w 229"/>
                  <a:gd name="T15" fmla="*/ 22 h 114"/>
                  <a:gd name="T16" fmla="*/ 154 w 229"/>
                  <a:gd name="T17" fmla="*/ 29 h 114"/>
                  <a:gd name="T18" fmla="*/ 145 w 229"/>
                  <a:gd name="T19" fmla="*/ 35 h 114"/>
                  <a:gd name="T20" fmla="*/ 141 w 229"/>
                  <a:gd name="T21" fmla="*/ 37 h 114"/>
                  <a:gd name="T22" fmla="*/ 138 w 229"/>
                  <a:gd name="T23" fmla="*/ 39 h 114"/>
                  <a:gd name="T24" fmla="*/ 137 w 229"/>
                  <a:gd name="T25" fmla="*/ 40 h 114"/>
                  <a:gd name="T26" fmla="*/ 134 w 229"/>
                  <a:gd name="T27" fmla="*/ 42 h 114"/>
                  <a:gd name="T28" fmla="*/ 130 w 229"/>
                  <a:gd name="T29" fmla="*/ 45 h 114"/>
                  <a:gd name="T30" fmla="*/ 119 w 229"/>
                  <a:gd name="T31" fmla="*/ 50 h 114"/>
                  <a:gd name="T32" fmla="*/ 105 w 229"/>
                  <a:gd name="T33" fmla="*/ 59 h 114"/>
                  <a:gd name="T34" fmla="*/ 86 w 229"/>
                  <a:gd name="T35" fmla="*/ 69 h 114"/>
                  <a:gd name="T36" fmla="*/ 68 w 229"/>
                  <a:gd name="T37" fmla="*/ 79 h 114"/>
                  <a:gd name="T38" fmla="*/ 50 w 229"/>
                  <a:gd name="T39" fmla="*/ 89 h 114"/>
                  <a:gd name="T40" fmla="*/ 33 w 229"/>
                  <a:gd name="T41" fmla="*/ 97 h 114"/>
                  <a:gd name="T42" fmla="*/ 20 w 229"/>
                  <a:gd name="T43" fmla="*/ 104 h 114"/>
                  <a:gd name="T44" fmla="*/ 8 w 229"/>
                  <a:gd name="T45" fmla="*/ 110 h 114"/>
                  <a:gd name="T46" fmla="*/ 3 w 229"/>
                  <a:gd name="T47" fmla="*/ 112 h 114"/>
                  <a:gd name="T48" fmla="*/ 0 w 229"/>
                  <a:gd name="T49" fmla="*/ 114 h 114"/>
                  <a:gd name="T50" fmla="*/ 55 w 229"/>
                  <a:gd name="T51" fmla="*/ 114 h 114"/>
                  <a:gd name="T52" fmla="*/ 55 w 229"/>
                  <a:gd name="T53" fmla="*/ 114 h 114"/>
                  <a:gd name="T54" fmla="*/ 53 w 229"/>
                  <a:gd name="T55" fmla="*/ 112 h 114"/>
                  <a:gd name="T56" fmla="*/ 52 w 229"/>
                  <a:gd name="T57" fmla="*/ 110 h 114"/>
                  <a:gd name="T58" fmla="*/ 55 w 229"/>
                  <a:gd name="T59" fmla="*/ 107 h 114"/>
                  <a:gd name="T60" fmla="*/ 60 w 229"/>
                  <a:gd name="T61" fmla="*/ 101 h 114"/>
                  <a:gd name="T62" fmla="*/ 70 w 229"/>
                  <a:gd name="T63" fmla="*/ 94 h 114"/>
                  <a:gd name="T64" fmla="*/ 88 w 229"/>
                  <a:gd name="T65" fmla="*/ 85 h 114"/>
                  <a:gd name="T66" fmla="*/ 114 w 229"/>
                  <a:gd name="T67" fmla="*/ 73 h 114"/>
                  <a:gd name="T68" fmla="*/ 141 w 229"/>
                  <a:gd name="T69" fmla="*/ 60 h 114"/>
                  <a:gd name="T70" fmla="*/ 166 w 229"/>
                  <a:gd name="T71" fmla="*/ 48 h 114"/>
                  <a:gd name="T72" fmla="*/ 184 w 229"/>
                  <a:gd name="T73" fmla="*/ 36 h 114"/>
                  <a:gd name="T74" fmla="*/ 202 w 229"/>
                  <a:gd name="T75" fmla="*/ 26 h 114"/>
                  <a:gd name="T76" fmla="*/ 213 w 229"/>
                  <a:gd name="T77" fmla="*/ 17 h 114"/>
                  <a:gd name="T78" fmla="*/ 222 w 229"/>
                  <a:gd name="T79" fmla="*/ 10 h 114"/>
                  <a:gd name="T80" fmla="*/ 228 w 229"/>
                  <a:gd name="T81" fmla="*/ 6 h 114"/>
                  <a:gd name="T82" fmla="*/ 229 w 229"/>
                  <a:gd name="T83" fmla="*/ 4 h 114"/>
                  <a:gd name="T84" fmla="*/ 213 w 229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9"/>
                  <a:gd name="T130" fmla="*/ 0 h 114"/>
                  <a:gd name="T131" fmla="*/ 229 w 229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9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3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5" y="35"/>
                    </a:lnTo>
                    <a:lnTo>
                      <a:pt x="141" y="37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30" y="45"/>
                    </a:lnTo>
                    <a:lnTo>
                      <a:pt x="119" y="50"/>
                    </a:lnTo>
                    <a:lnTo>
                      <a:pt x="105" y="59"/>
                    </a:lnTo>
                    <a:lnTo>
                      <a:pt x="86" y="69"/>
                    </a:lnTo>
                    <a:lnTo>
                      <a:pt x="68" y="79"/>
                    </a:lnTo>
                    <a:lnTo>
                      <a:pt x="50" y="89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8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0" y="101"/>
                    </a:lnTo>
                    <a:lnTo>
                      <a:pt x="70" y="94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8"/>
                    </a:lnTo>
                    <a:lnTo>
                      <a:pt x="184" y="36"/>
                    </a:lnTo>
                    <a:lnTo>
                      <a:pt x="202" y="26"/>
                    </a:lnTo>
                    <a:lnTo>
                      <a:pt x="213" y="17"/>
                    </a:lnTo>
                    <a:lnTo>
                      <a:pt x="222" y="10"/>
                    </a:lnTo>
                    <a:lnTo>
                      <a:pt x="228" y="6"/>
                    </a:lnTo>
                    <a:lnTo>
                      <a:pt x="229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07" name="Freeform 98"/>
              <p:cNvSpPr>
                <a:spLocks/>
              </p:cNvSpPr>
              <p:nvPr/>
            </p:nvSpPr>
            <p:spPr bwMode="auto">
              <a:xfrm>
                <a:off x="2000" y="1810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7 w 228"/>
                  <a:gd name="T5" fmla="*/ 1 h 114"/>
                  <a:gd name="T6" fmla="*/ 202 w 228"/>
                  <a:gd name="T7" fmla="*/ 4 h 114"/>
                  <a:gd name="T8" fmla="*/ 194 w 228"/>
                  <a:gd name="T9" fmla="*/ 7 h 114"/>
                  <a:gd name="T10" fmla="*/ 186 w 228"/>
                  <a:gd name="T11" fmla="*/ 11 h 114"/>
                  <a:gd name="T12" fmla="*/ 174 w 228"/>
                  <a:gd name="T13" fmla="*/ 16 h 114"/>
                  <a:gd name="T14" fmla="*/ 164 w 228"/>
                  <a:gd name="T15" fmla="*/ 21 h 114"/>
                  <a:gd name="T16" fmla="*/ 153 w 228"/>
                  <a:gd name="T17" fmla="*/ 28 h 114"/>
                  <a:gd name="T18" fmla="*/ 144 w 228"/>
                  <a:gd name="T19" fmla="*/ 34 h 114"/>
                  <a:gd name="T20" fmla="*/ 140 w 228"/>
                  <a:gd name="T21" fmla="*/ 37 h 114"/>
                  <a:gd name="T22" fmla="*/ 137 w 228"/>
                  <a:gd name="T23" fmla="*/ 39 h 114"/>
                  <a:gd name="T24" fmla="*/ 135 w 228"/>
                  <a:gd name="T25" fmla="*/ 40 h 114"/>
                  <a:gd name="T26" fmla="*/ 132 w 228"/>
                  <a:gd name="T27" fmla="*/ 41 h 114"/>
                  <a:gd name="T28" fmla="*/ 128 w 228"/>
                  <a:gd name="T29" fmla="*/ 44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69 h 114"/>
                  <a:gd name="T36" fmla="*/ 66 w 228"/>
                  <a:gd name="T37" fmla="*/ 79 h 114"/>
                  <a:gd name="T38" fmla="*/ 49 w 228"/>
                  <a:gd name="T39" fmla="*/ 89 h 114"/>
                  <a:gd name="T40" fmla="*/ 33 w 228"/>
                  <a:gd name="T41" fmla="*/ 96 h 114"/>
                  <a:gd name="T42" fmla="*/ 20 w 228"/>
                  <a:gd name="T43" fmla="*/ 103 h 114"/>
                  <a:gd name="T44" fmla="*/ 8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6 h 114"/>
                  <a:gd name="T60" fmla="*/ 60 w 228"/>
                  <a:gd name="T61" fmla="*/ 101 h 114"/>
                  <a:gd name="T62" fmla="*/ 70 w 228"/>
                  <a:gd name="T63" fmla="*/ 93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7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0 w 228"/>
                  <a:gd name="T79" fmla="*/ 10 h 114"/>
                  <a:gd name="T80" fmla="*/ 226 w 228"/>
                  <a:gd name="T81" fmla="*/ 5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6" y="11"/>
                    </a:lnTo>
                    <a:lnTo>
                      <a:pt x="174" y="16"/>
                    </a:lnTo>
                    <a:lnTo>
                      <a:pt x="164" y="21"/>
                    </a:lnTo>
                    <a:lnTo>
                      <a:pt x="153" y="28"/>
                    </a:lnTo>
                    <a:lnTo>
                      <a:pt x="144" y="34"/>
                    </a:lnTo>
                    <a:lnTo>
                      <a:pt x="140" y="37"/>
                    </a:lnTo>
                    <a:lnTo>
                      <a:pt x="137" y="39"/>
                    </a:lnTo>
                    <a:lnTo>
                      <a:pt x="135" y="40"/>
                    </a:lnTo>
                    <a:lnTo>
                      <a:pt x="132" y="41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69"/>
                    </a:lnTo>
                    <a:lnTo>
                      <a:pt x="66" y="79"/>
                    </a:lnTo>
                    <a:lnTo>
                      <a:pt x="49" y="89"/>
                    </a:lnTo>
                    <a:lnTo>
                      <a:pt x="33" y="96"/>
                    </a:lnTo>
                    <a:lnTo>
                      <a:pt x="20" y="103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0" y="101"/>
                    </a:lnTo>
                    <a:lnTo>
                      <a:pt x="70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5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08" name="Freeform 99"/>
              <p:cNvSpPr>
                <a:spLocks/>
              </p:cNvSpPr>
              <p:nvPr/>
            </p:nvSpPr>
            <p:spPr bwMode="auto">
              <a:xfrm>
                <a:off x="2024" y="1841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5 w 228"/>
                  <a:gd name="T17" fmla="*/ 29 h 114"/>
                  <a:gd name="T18" fmla="*/ 146 w 228"/>
                  <a:gd name="T19" fmla="*/ 35 h 114"/>
                  <a:gd name="T20" fmla="*/ 142 w 228"/>
                  <a:gd name="T21" fmla="*/ 38 h 114"/>
                  <a:gd name="T22" fmla="*/ 139 w 228"/>
                  <a:gd name="T23" fmla="*/ 39 h 114"/>
                  <a:gd name="T24" fmla="*/ 137 w 228"/>
                  <a:gd name="T25" fmla="*/ 41 h 114"/>
                  <a:gd name="T26" fmla="*/ 134 w 228"/>
                  <a:gd name="T27" fmla="*/ 42 h 114"/>
                  <a:gd name="T28" fmla="*/ 129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5" y="29"/>
                    </a:lnTo>
                    <a:lnTo>
                      <a:pt x="146" y="35"/>
                    </a:lnTo>
                    <a:lnTo>
                      <a:pt x="142" y="38"/>
                    </a:lnTo>
                    <a:lnTo>
                      <a:pt x="139" y="39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29" y="45"/>
                    </a:lnTo>
                    <a:lnTo>
                      <a:pt x="120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09" name="Freeform 100"/>
              <p:cNvSpPr>
                <a:spLocks/>
              </p:cNvSpPr>
              <p:nvPr/>
            </p:nvSpPr>
            <p:spPr bwMode="auto">
              <a:xfrm>
                <a:off x="2050" y="1873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4 w 228"/>
                  <a:gd name="T9" fmla="*/ 7 h 114"/>
                  <a:gd name="T10" fmla="*/ 185 w 228"/>
                  <a:gd name="T11" fmla="*/ 12 h 114"/>
                  <a:gd name="T12" fmla="*/ 175 w 228"/>
                  <a:gd name="T13" fmla="*/ 16 h 114"/>
                  <a:gd name="T14" fmla="*/ 165 w 228"/>
                  <a:gd name="T15" fmla="*/ 22 h 114"/>
                  <a:gd name="T16" fmla="*/ 153 w 228"/>
                  <a:gd name="T17" fmla="*/ 29 h 114"/>
                  <a:gd name="T18" fmla="*/ 144 w 228"/>
                  <a:gd name="T19" fmla="*/ 35 h 114"/>
                  <a:gd name="T20" fmla="*/ 140 w 228"/>
                  <a:gd name="T21" fmla="*/ 38 h 114"/>
                  <a:gd name="T22" fmla="*/ 137 w 228"/>
                  <a:gd name="T23" fmla="*/ 39 h 114"/>
                  <a:gd name="T24" fmla="*/ 136 w 228"/>
                  <a:gd name="T25" fmla="*/ 40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0 h 114"/>
                  <a:gd name="T58" fmla="*/ 54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5" y="12"/>
                    </a:lnTo>
                    <a:lnTo>
                      <a:pt x="175" y="16"/>
                    </a:lnTo>
                    <a:lnTo>
                      <a:pt x="165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2" y="113"/>
                    </a:lnTo>
                    <a:lnTo>
                      <a:pt x="52" y="110"/>
                    </a:lnTo>
                    <a:lnTo>
                      <a:pt x="54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10" name="Freeform 101"/>
              <p:cNvSpPr>
                <a:spLocks/>
              </p:cNvSpPr>
              <p:nvPr/>
            </p:nvSpPr>
            <p:spPr bwMode="auto">
              <a:xfrm>
                <a:off x="2075" y="1905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7 w 228"/>
                  <a:gd name="T5" fmla="*/ 1 h 114"/>
                  <a:gd name="T6" fmla="*/ 202 w 228"/>
                  <a:gd name="T7" fmla="*/ 4 h 114"/>
                  <a:gd name="T8" fmla="*/ 194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5 w 228"/>
                  <a:gd name="T19" fmla="*/ 36 h 114"/>
                  <a:gd name="T20" fmla="*/ 141 w 228"/>
                  <a:gd name="T21" fmla="*/ 39 h 114"/>
                  <a:gd name="T22" fmla="*/ 138 w 228"/>
                  <a:gd name="T23" fmla="*/ 40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19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2 h 114"/>
                  <a:gd name="T62" fmla="*/ 70 w 228"/>
                  <a:gd name="T63" fmla="*/ 95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7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0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5" y="36"/>
                    </a:lnTo>
                    <a:lnTo>
                      <a:pt x="141" y="39"/>
                    </a:lnTo>
                    <a:lnTo>
                      <a:pt x="138" y="40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11" name="Freeform 102"/>
              <p:cNvSpPr>
                <a:spLocks/>
              </p:cNvSpPr>
              <p:nvPr/>
            </p:nvSpPr>
            <p:spPr bwMode="auto">
              <a:xfrm>
                <a:off x="2099" y="1937"/>
                <a:ext cx="230" cy="113"/>
              </a:xfrm>
              <a:custGeom>
                <a:avLst/>
                <a:gdLst>
                  <a:gd name="T0" fmla="*/ 214 w 230"/>
                  <a:gd name="T1" fmla="*/ 0 h 113"/>
                  <a:gd name="T2" fmla="*/ 212 w 230"/>
                  <a:gd name="T3" fmla="*/ 0 h 113"/>
                  <a:gd name="T4" fmla="*/ 209 w 230"/>
                  <a:gd name="T5" fmla="*/ 1 h 113"/>
                  <a:gd name="T6" fmla="*/ 204 w 230"/>
                  <a:gd name="T7" fmla="*/ 4 h 113"/>
                  <a:gd name="T8" fmla="*/ 195 w 230"/>
                  <a:gd name="T9" fmla="*/ 7 h 113"/>
                  <a:gd name="T10" fmla="*/ 186 w 230"/>
                  <a:gd name="T11" fmla="*/ 11 h 113"/>
                  <a:gd name="T12" fmla="*/ 176 w 230"/>
                  <a:gd name="T13" fmla="*/ 17 h 113"/>
                  <a:gd name="T14" fmla="*/ 166 w 230"/>
                  <a:gd name="T15" fmla="*/ 23 h 113"/>
                  <a:gd name="T16" fmla="*/ 155 w 230"/>
                  <a:gd name="T17" fmla="*/ 30 h 113"/>
                  <a:gd name="T18" fmla="*/ 146 w 230"/>
                  <a:gd name="T19" fmla="*/ 36 h 113"/>
                  <a:gd name="T20" fmla="*/ 142 w 230"/>
                  <a:gd name="T21" fmla="*/ 38 h 113"/>
                  <a:gd name="T22" fmla="*/ 139 w 230"/>
                  <a:gd name="T23" fmla="*/ 40 h 113"/>
                  <a:gd name="T24" fmla="*/ 137 w 230"/>
                  <a:gd name="T25" fmla="*/ 40 h 113"/>
                  <a:gd name="T26" fmla="*/ 134 w 230"/>
                  <a:gd name="T27" fmla="*/ 41 h 113"/>
                  <a:gd name="T28" fmla="*/ 130 w 230"/>
                  <a:gd name="T29" fmla="*/ 44 h 113"/>
                  <a:gd name="T30" fmla="*/ 120 w 230"/>
                  <a:gd name="T31" fmla="*/ 50 h 113"/>
                  <a:gd name="T32" fmla="*/ 106 w 230"/>
                  <a:gd name="T33" fmla="*/ 59 h 113"/>
                  <a:gd name="T34" fmla="*/ 87 w 230"/>
                  <a:gd name="T35" fmla="*/ 70 h 113"/>
                  <a:gd name="T36" fmla="*/ 68 w 230"/>
                  <a:gd name="T37" fmla="*/ 80 h 113"/>
                  <a:gd name="T38" fmla="*/ 51 w 230"/>
                  <a:gd name="T39" fmla="*/ 89 h 113"/>
                  <a:gd name="T40" fmla="*/ 33 w 230"/>
                  <a:gd name="T41" fmla="*/ 98 h 113"/>
                  <a:gd name="T42" fmla="*/ 20 w 230"/>
                  <a:gd name="T43" fmla="*/ 105 h 113"/>
                  <a:gd name="T44" fmla="*/ 9 w 230"/>
                  <a:gd name="T45" fmla="*/ 109 h 113"/>
                  <a:gd name="T46" fmla="*/ 3 w 230"/>
                  <a:gd name="T47" fmla="*/ 112 h 113"/>
                  <a:gd name="T48" fmla="*/ 0 w 230"/>
                  <a:gd name="T49" fmla="*/ 113 h 113"/>
                  <a:gd name="T50" fmla="*/ 55 w 230"/>
                  <a:gd name="T51" fmla="*/ 113 h 113"/>
                  <a:gd name="T52" fmla="*/ 55 w 230"/>
                  <a:gd name="T53" fmla="*/ 113 h 113"/>
                  <a:gd name="T54" fmla="*/ 54 w 230"/>
                  <a:gd name="T55" fmla="*/ 112 h 113"/>
                  <a:gd name="T56" fmla="*/ 52 w 230"/>
                  <a:gd name="T57" fmla="*/ 111 h 113"/>
                  <a:gd name="T58" fmla="*/ 55 w 230"/>
                  <a:gd name="T59" fmla="*/ 106 h 113"/>
                  <a:gd name="T60" fmla="*/ 61 w 230"/>
                  <a:gd name="T61" fmla="*/ 102 h 113"/>
                  <a:gd name="T62" fmla="*/ 71 w 230"/>
                  <a:gd name="T63" fmla="*/ 95 h 113"/>
                  <a:gd name="T64" fmla="*/ 88 w 230"/>
                  <a:gd name="T65" fmla="*/ 86 h 113"/>
                  <a:gd name="T66" fmla="*/ 114 w 230"/>
                  <a:gd name="T67" fmla="*/ 75 h 113"/>
                  <a:gd name="T68" fmla="*/ 142 w 230"/>
                  <a:gd name="T69" fmla="*/ 62 h 113"/>
                  <a:gd name="T70" fmla="*/ 166 w 230"/>
                  <a:gd name="T71" fmla="*/ 49 h 113"/>
                  <a:gd name="T72" fmla="*/ 185 w 230"/>
                  <a:gd name="T73" fmla="*/ 37 h 113"/>
                  <a:gd name="T74" fmla="*/ 202 w 230"/>
                  <a:gd name="T75" fmla="*/ 26 h 113"/>
                  <a:gd name="T76" fmla="*/ 214 w 230"/>
                  <a:gd name="T77" fmla="*/ 17 h 113"/>
                  <a:gd name="T78" fmla="*/ 222 w 230"/>
                  <a:gd name="T79" fmla="*/ 10 h 113"/>
                  <a:gd name="T80" fmla="*/ 228 w 230"/>
                  <a:gd name="T81" fmla="*/ 5 h 113"/>
                  <a:gd name="T82" fmla="*/ 230 w 230"/>
                  <a:gd name="T83" fmla="*/ 4 h 113"/>
                  <a:gd name="T84" fmla="*/ 214 w 230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30"/>
                  <a:gd name="T130" fmla="*/ 0 h 113"/>
                  <a:gd name="T131" fmla="*/ 230 w 230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30" h="113">
                    <a:moveTo>
                      <a:pt x="214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4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8"/>
                    </a:lnTo>
                    <a:lnTo>
                      <a:pt x="139" y="40"/>
                    </a:lnTo>
                    <a:lnTo>
                      <a:pt x="137" y="40"/>
                    </a:lnTo>
                    <a:lnTo>
                      <a:pt x="134" y="41"/>
                    </a:lnTo>
                    <a:lnTo>
                      <a:pt x="130" y="44"/>
                    </a:lnTo>
                    <a:lnTo>
                      <a:pt x="120" y="50"/>
                    </a:lnTo>
                    <a:lnTo>
                      <a:pt x="106" y="59"/>
                    </a:lnTo>
                    <a:lnTo>
                      <a:pt x="87" y="70"/>
                    </a:lnTo>
                    <a:lnTo>
                      <a:pt x="68" y="80"/>
                    </a:lnTo>
                    <a:lnTo>
                      <a:pt x="51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3"/>
                    </a:lnTo>
                    <a:lnTo>
                      <a:pt x="55" y="113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2" y="26"/>
                    </a:lnTo>
                    <a:lnTo>
                      <a:pt x="214" y="17"/>
                    </a:lnTo>
                    <a:lnTo>
                      <a:pt x="222" y="10"/>
                    </a:lnTo>
                    <a:lnTo>
                      <a:pt x="228" y="5"/>
                    </a:lnTo>
                    <a:lnTo>
                      <a:pt x="230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12" name="Freeform 103"/>
              <p:cNvSpPr>
                <a:spLocks/>
              </p:cNvSpPr>
              <p:nvPr/>
            </p:nvSpPr>
            <p:spPr bwMode="auto">
              <a:xfrm>
                <a:off x="2125" y="1968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6 w 228"/>
                  <a:gd name="T11" fmla="*/ 12 h 114"/>
                  <a:gd name="T12" fmla="*/ 175 w 228"/>
                  <a:gd name="T13" fmla="*/ 18 h 114"/>
                  <a:gd name="T14" fmla="*/ 165 w 228"/>
                  <a:gd name="T15" fmla="*/ 23 h 114"/>
                  <a:gd name="T16" fmla="*/ 153 w 228"/>
                  <a:gd name="T17" fmla="*/ 31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8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5" y="18"/>
                    </a:lnTo>
                    <a:lnTo>
                      <a:pt x="165" y="23"/>
                    </a:lnTo>
                    <a:lnTo>
                      <a:pt x="153" y="31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13" name="Freeform 104"/>
              <p:cNvSpPr>
                <a:spLocks/>
              </p:cNvSpPr>
              <p:nvPr/>
            </p:nvSpPr>
            <p:spPr bwMode="auto">
              <a:xfrm>
                <a:off x="2150" y="2000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5 w 228"/>
                  <a:gd name="T19" fmla="*/ 36 h 114"/>
                  <a:gd name="T20" fmla="*/ 141 w 228"/>
                  <a:gd name="T21" fmla="*/ 39 h 114"/>
                  <a:gd name="T22" fmla="*/ 138 w 228"/>
                  <a:gd name="T23" fmla="*/ 40 h 114"/>
                  <a:gd name="T24" fmla="*/ 137 w 228"/>
                  <a:gd name="T25" fmla="*/ 42 h 114"/>
                  <a:gd name="T26" fmla="*/ 134 w 228"/>
                  <a:gd name="T27" fmla="*/ 43 h 114"/>
                  <a:gd name="T28" fmla="*/ 128 w 228"/>
                  <a:gd name="T29" fmla="*/ 45 h 114"/>
                  <a:gd name="T30" fmla="*/ 119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2 h 114"/>
                  <a:gd name="T62" fmla="*/ 70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4 w 228"/>
                  <a:gd name="T73" fmla="*/ 37 h 114"/>
                  <a:gd name="T74" fmla="*/ 200 w 228"/>
                  <a:gd name="T75" fmla="*/ 27 h 114"/>
                  <a:gd name="T76" fmla="*/ 213 w 228"/>
                  <a:gd name="T77" fmla="*/ 19 h 114"/>
                  <a:gd name="T78" fmla="*/ 220 w 228"/>
                  <a:gd name="T79" fmla="*/ 12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5" y="36"/>
                    </a:lnTo>
                    <a:lnTo>
                      <a:pt x="141" y="39"/>
                    </a:lnTo>
                    <a:lnTo>
                      <a:pt x="138" y="40"/>
                    </a:lnTo>
                    <a:lnTo>
                      <a:pt x="137" y="42"/>
                    </a:lnTo>
                    <a:lnTo>
                      <a:pt x="134" y="43"/>
                    </a:lnTo>
                    <a:lnTo>
                      <a:pt x="128" y="45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4" y="37"/>
                    </a:lnTo>
                    <a:lnTo>
                      <a:pt x="200" y="27"/>
                    </a:lnTo>
                    <a:lnTo>
                      <a:pt x="213" y="19"/>
                    </a:lnTo>
                    <a:lnTo>
                      <a:pt x="220" y="12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14" name="Freeform 105"/>
              <p:cNvSpPr>
                <a:spLocks/>
              </p:cNvSpPr>
              <p:nvPr/>
            </p:nvSpPr>
            <p:spPr bwMode="auto">
              <a:xfrm>
                <a:off x="2176" y="2032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0 w 228"/>
                  <a:gd name="T3" fmla="*/ 0 h 114"/>
                  <a:gd name="T4" fmla="*/ 207 w 228"/>
                  <a:gd name="T5" fmla="*/ 1 h 114"/>
                  <a:gd name="T6" fmla="*/ 202 w 228"/>
                  <a:gd name="T7" fmla="*/ 4 h 114"/>
                  <a:gd name="T8" fmla="*/ 193 w 228"/>
                  <a:gd name="T9" fmla="*/ 7 h 114"/>
                  <a:gd name="T10" fmla="*/ 184 w 228"/>
                  <a:gd name="T11" fmla="*/ 11 h 114"/>
                  <a:gd name="T12" fmla="*/ 174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5 w 228"/>
                  <a:gd name="T25" fmla="*/ 42 h 114"/>
                  <a:gd name="T26" fmla="*/ 132 w 228"/>
                  <a:gd name="T27" fmla="*/ 43 h 114"/>
                  <a:gd name="T28" fmla="*/ 128 w 228"/>
                  <a:gd name="T29" fmla="*/ 46 h 114"/>
                  <a:gd name="T30" fmla="*/ 118 w 228"/>
                  <a:gd name="T31" fmla="*/ 52 h 114"/>
                  <a:gd name="T32" fmla="*/ 104 w 228"/>
                  <a:gd name="T33" fmla="*/ 60 h 114"/>
                  <a:gd name="T34" fmla="*/ 85 w 228"/>
                  <a:gd name="T35" fmla="*/ 70 h 114"/>
                  <a:gd name="T36" fmla="*/ 66 w 228"/>
                  <a:gd name="T37" fmla="*/ 80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2 h 114"/>
                  <a:gd name="T56" fmla="*/ 52 w 228"/>
                  <a:gd name="T57" fmla="*/ 111 h 114"/>
                  <a:gd name="T58" fmla="*/ 53 w 228"/>
                  <a:gd name="T59" fmla="*/ 106 h 114"/>
                  <a:gd name="T60" fmla="*/ 60 w 228"/>
                  <a:gd name="T61" fmla="*/ 102 h 114"/>
                  <a:gd name="T62" fmla="*/ 70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4 w 228"/>
                  <a:gd name="T73" fmla="*/ 37 h 114"/>
                  <a:gd name="T74" fmla="*/ 200 w 228"/>
                  <a:gd name="T75" fmla="*/ 27 h 114"/>
                  <a:gd name="T76" fmla="*/ 213 w 228"/>
                  <a:gd name="T77" fmla="*/ 18 h 114"/>
                  <a:gd name="T78" fmla="*/ 220 w 228"/>
                  <a:gd name="T79" fmla="*/ 11 h 114"/>
                  <a:gd name="T80" fmla="*/ 226 w 228"/>
                  <a:gd name="T81" fmla="*/ 7 h 114"/>
                  <a:gd name="T82" fmla="*/ 228 w 228"/>
                  <a:gd name="T83" fmla="*/ 5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0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4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5" y="42"/>
                    </a:lnTo>
                    <a:lnTo>
                      <a:pt x="132" y="43"/>
                    </a:lnTo>
                    <a:lnTo>
                      <a:pt x="128" y="46"/>
                    </a:lnTo>
                    <a:lnTo>
                      <a:pt x="118" y="52"/>
                    </a:lnTo>
                    <a:lnTo>
                      <a:pt x="104" y="60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2"/>
                    </a:lnTo>
                    <a:lnTo>
                      <a:pt x="52" y="111"/>
                    </a:lnTo>
                    <a:lnTo>
                      <a:pt x="53" y="106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4" y="37"/>
                    </a:lnTo>
                    <a:lnTo>
                      <a:pt x="200" y="27"/>
                    </a:lnTo>
                    <a:lnTo>
                      <a:pt x="213" y="18"/>
                    </a:lnTo>
                    <a:lnTo>
                      <a:pt x="220" y="11"/>
                    </a:lnTo>
                    <a:lnTo>
                      <a:pt x="226" y="7"/>
                    </a:lnTo>
                    <a:lnTo>
                      <a:pt x="228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15" name="Freeform 106"/>
              <p:cNvSpPr>
                <a:spLocks/>
              </p:cNvSpPr>
              <p:nvPr/>
            </p:nvSpPr>
            <p:spPr bwMode="auto">
              <a:xfrm>
                <a:off x="2200" y="2063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6 w 228"/>
                  <a:gd name="T13" fmla="*/ 18 h 114"/>
                  <a:gd name="T14" fmla="*/ 166 w 228"/>
                  <a:gd name="T15" fmla="*/ 24 h 114"/>
                  <a:gd name="T16" fmla="*/ 155 w 228"/>
                  <a:gd name="T17" fmla="*/ 31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1 h 114"/>
                  <a:gd name="T24" fmla="*/ 137 w 228"/>
                  <a:gd name="T25" fmla="*/ 42 h 114"/>
                  <a:gd name="T26" fmla="*/ 134 w 228"/>
                  <a:gd name="T27" fmla="*/ 44 h 114"/>
                  <a:gd name="T28" fmla="*/ 129 w 228"/>
                  <a:gd name="T29" fmla="*/ 47 h 114"/>
                  <a:gd name="T30" fmla="*/ 120 w 228"/>
                  <a:gd name="T31" fmla="*/ 52 h 114"/>
                  <a:gd name="T32" fmla="*/ 104 w 228"/>
                  <a:gd name="T33" fmla="*/ 61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6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8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8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8"/>
                    </a:lnTo>
                    <a:lnTo>
                      <a:pt x="166" y="24"/>
                    </a:lnTo>
                    <a:lnTo>
                      <a:pt x="155" y="31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1"/>
                    </a:lnTo>
                    <a:lnTo>
                      <a:pt x="137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0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8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16" name="Freeform 107"/>
              <p:cNvSpPr>
                <a:spLocks/>
              </p:cNvSpPr>
              <p:nvPr/>
            </p:nvSpPr>
            <p:spPr bwMode="auto">
              <a:xfrm>
                <a:off x="2225" y="2097"/>
                <a:ext cx="229" cy="114"/>
              </a:xfrm>
              <a:custGeom>
                <a:avLst/>
                <a:gdLst>
                  <a:gd name="T0" fmla="*/ 213 w 229"/>
                  <a:gd name="T1" fmla="*/ 0 h 114"/>
                  <a:gd name="T2" fmla="*/ 212 w 229"/>
                  <a:gd name="T3" fmla="*/ 0 h 114"/>
                  <a:gd name="T4" fmla="*/ 209 w 229"/>
                  <a:gd name="T5" fmla="*/ 1 h 114"/>
                  <a:gd name="T6" fmla="*/ 203 w 229"/>
                  <a:gd name="T7" fmla="*/ 4 h 114"/>
                  <a:gd name="T8" fmla="*/ 195 w 229"/>
                  <a:gd name="T9" fmla="*/ 7 h 114"/>
                  <a:gd name="T10" fmla="*/ 186 w 229"/>
                  <a:gd name="T11" fmla="*/ 11 h 114"/>
                  <a:gd name="T12" fmla="*/ 176 w 229"/>
                  <a:gd name="T13" fmla="*/ 15 h 114"/>
                  <a:gd name="T14" fmla="*/ 166 w 229"/>
                  <a:gd name="T15" fmla="*/ 21 h 114"/>
                  <a:gd name="T16" fmla="*/ 154 w 229"/>
                  <a:gd name="T17" fmla="*/ 28 h 114"/>
                  <a:gd name="T18" fmla="*/ 145 w 229"/>
                  <a:gd name="T19" fmla="*/ 34 h 114"/>
                  <a:gd name="T20" fmla="*/ 141 w 229"/>
                  <a:gd name="T21" fmla="*/ 37 h 114"/>
                  <a:gd name="T22" fmla="*/ 138 w 229"/>
                  <a:gd name="T23" fmla="*/ 39 h 114"/>
                  <a:gd name="T24" fmla="*/ 137 w 229"/>
                  <a:gd name="T25" fmla="*/ 40 h 114"/>
                  <a:gd name="T26" fmla="*/ 134 w 229"/>
                  <a:gd name="T27" fmla="*/ 41 h 114"/>
                  <a:gd name="T28" fmla="*/ 130 w 229"/>
                  <a:gd name="T29" fmla="*/ 44 h 114"/>
                  <a:gd name="T30" fmla="*/ 120 w 229"/>
                  <a:gd name="T31" fmla="*/ 50 h 114"/>
                  <a:gd name="T32" fmla="*/ 105 w 229"/>
                  <a:gd name="T33" fmla="*/ 59 h 114"/>
                  <a:gd name="T34" fmla="*/ 86 w 229"/>
                  <a:gd name="T35" fmla="*/ 69 h 114"/>
                  <a:gd name="T36" fmla="*/ 68 w 229"/>
                  <a:gd name="T37" fmla="*/ 79 h 114"/>
                  <a:gd name="T38" fmla="*/ 50 w 229"/>
                  <a:gd name="T39" fmla="*/ 89 h 114"/>
                  <a:gd name="T40" fmla="*/ 33 w 229"/>
                  <a:gd name="T41" fmla="*/ 96 h 114"/>
                  <a:gd name="T42" fmla="*/ 20 w 229"/>
                  <a:gd name="T43" fmla="*/ 103 h 114"/>
                  <a:gd name="T44" fmla="*/ 8 w 229"/>
                  <a:gd name="T45" fmla="*/ 109 h 114"/>
                  <a:gd name="T46" fmla="*/ 3 w 229"/>
                  <a:gd name="T47" fmla="*/ 112 h 114"/>
                  <a:gd name="T48" fmla="*/ 0 w 229"/>
                  <a:gd name="T49" fmla="*/ 114 h 114"/>
                  <a:gd name="T50" fmla="*/ 55 w 229"/>
                  <a:gd name="T51" fmla="*/ 114 h 114"/>
                  <a:gd name="T52" fmla="*/ 55 w 229"/>
                  <a:gd name="T53" fmla="*/ 114 h 114"/>
                  <a:gd name="T54" fmla="*/ 53 w 229"/>
                  <a:gd name="T55" fmla="*/ 112 h 114"/>
                  <a:gd name="T56" fmla="*/ 52 w 229"/>
                  <a:gd name="T57" fmla="*/ 109 h 114"/>
                  <a:gd name="T58" fmla="*/ 55 w 229"/>
                  <a:gd name="T59" fmla="*/ 106 h 114"/>
                  <a:gd name="T60" fmla="*/ 60 w 229"/>
                  <a:gd name="T61" fmla="*/ 101 h 114"/>
                  <a:gd name="T62" fmla="*/ 70 w 229"/>
                  <a:gd name="T63" fmla="*/ 93 h 114"/>
                  <a:gd name="T64" fmla="*/ 88 w 229"/>
                  <a:gd name="T65" fmla="*/ 85 h 114"/>
                  <a:gd name="T66" fmla="*/ 114 w 229"/>
                  <a:gd name="T67" fmla="*/ 73 h 114"/>
                  <a:gd name="T68" fmla="*/ 141 w 229"/>
                  <a:gd name="T69" fmla="*/ 60 h 114"/>
                  <a:gd name="T70" fmla="*/ 166 w 229"/>
                  <a:gd name="T71" fmla="*/ 47 h 114"/>
                  <a:gd name="T72" fmla="*/ 184 w 229"/>
                  <a:gd name="T73" fmla="*/ 36 h 114"/>
                  <a:gd name="T74" fmla="*/ 202 w 229"/>
                  <a:gd name="T75" fmla="*/ 26 h 114"/>
                  <a:gd name="T76" fmla="*/ 213 w 229"/>
                  <a:gd name="T77" fmla="*/ 17 h 114"/>
                  <a:gd name="T78" fmla="*/ 222 w 229"/>
                  <a:gd name="T79" fmla="*/ 10 h 114"/>
                  <a:gd name="T80" fmla="*/ 228 w 229"/>
                  <a:gd name="T81" fmla="*/ 5 h 114"/>
                  <a:gd name="T82" fmla="*/ 229 w 229"/>
                  <a:gd name="T83" fmla="*/ 4 h 114"/>
                  <a:gd name="T84" fmla="*/ 213 w 229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9"/>
                  <a:gd name="T130" fmla="*/ 0 h 114"/>
                  <a:gd name="T131" fmla="*/ 229 w 229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9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3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5"/>
                    </a:lnTo>
                    <a:lnTo>
                      <a:pt x="166" y="21"/>
                    </a:lnTo>
                    <a:lnTo>
                      <a:pt x="154" y="28"/>
                    </a:lnTo>
                    <a:lnTo>
                      <a:pt x="145" y="34"/>
                    </a:lnTo>
                    <a:lnTo>
                      <a:pt x="141" y="37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1"/>
                    </a:lnTo>
                    <a:lnTo>
                      <a:pt x="130" y="44"/>
                    </a:lnTo>
                    <a:lnTo>
                      <a:pt x="120" y="50"/>
                    </a:lnTo>
                    <a:lnTo>
                      <a:pt x="105" y="59"/>
                    </a:lnTo>
                    <a:lnTo>
                      <a:pt x="86" y="69"/>
                    </a:lnTo>
                    <a:lnTo>
                      <a:pt x="68" y="79"/>
                    </a:lnTo>
                    <a:lnTo>
                      <a:pt x="50" y="89"/>
                    </a:lnTo>
                    <a:lnTo>
                      <a:pt x="33" y="96"/>
                    </a:lnTo>
                    <a:lnTo>
                      <a:pt x="20" y="103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0" y="101"/>
                    </a:lnTo>
                    <a:lnTo>
                      <a:pt x="70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4" y="36"/>
                    </a:lnTo>
                    <a:lnTo>
                      <a:pt x="202" y="26"/>
                    </a:lnTo>
                    <a:lnTo>
                      <a:pt x="213" y="17"/>
                    </a:lnTo>
                    <a:lnTo>
                      <a:pt x="222" y="10"/>
                    </a:lnTo>
                    <a:lnTo>
                      <a:pt x="228" y="5"/>
                    </a:lnTo>
                    <a:lnTo>
                      <a:pt x="229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17" name="Freeform 108"/>
              <p:cNvSpPr>
                <a:spLocks/>
              </p:cNvSpPr>
              <p:nvPr/>
            </p:nvSpPr>
            <p:spPr bwMode="auto">
              <a:xfrm>
                <a:off x="2251" y="2128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7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4 w 228"/>
                  <a:gd name="T13" fmla="*/ 16 h 114"/>
                  <a:gd name="T14" fmla="*/ 164 w 228"/>
                  <a:gd name="T15" fmla="*/ 22 h 114"/>
                  <a:gd name="T16" fmla="*/ 153 w 228"/>
                  <a:gd name="T17" fmla="*/ 29 h 114"/>
                  <a:gd name="T18" fmla="*/ 144 w 228"/>
                  <a:gd name="T19" fmla="*/ 35 h 114"/>
                  <a:gd name="T20" fmla="*/ 140 w 228"/>
                  <a:gd name="T21" fmla="*/ 38 h 114"/>
                  <a:gd name="T22" fmla="*/ 137 w 228"/>
                  <a:gd name="T23" fmla="*/ 39 h 114"/>
                  <a:gd name="T24" fmla="*/ 135 w 228"/>
                  <a:gd name="T25" fmla="*/ 41 h 114"/>
                  <a:gd name="T26" fmla="*/ 132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0 h 114"/>
                  <a:gd name="T38" fmla="*/ 49 w 228"/>
                  <a:gd name="T39" fmla="*/ 90 h 114"/>
                  <a:gd name="T40" fmla="*/ 33 w 228"/>
                  <a:gd name="T41" fmla="*/ 97 h 114"/>
                  <a:gd name="T42" fmla="*/ 20 w 228"/>
                  <a:gd name="T43" fmla="*/ 104 h 114"/>
                  <a:gd name="T44" fmla="*/ 8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0 w 228"/>
                  <a:gd name="T61" fmla="*/ 101 h 114"/>
                  <a:gd name="T62" fmla="*/ 70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8 h 114"/>
                  <a:gd name="T78" fmla="*/ 220 w 228"/>
                  <a:gd name="T79" fmla="*/ 10 h 114"/>
                  <a:gd name="T80" fmla="*/ 226 w 228"/>
                  <a:gd name="T81" fmla="*/ 6 h 114"/>
                  <a:gd name="T82" fmla="*/ 228 w 228"/>
                  <a:gd name="T83" fmla="*/ 5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4" y="16"/>
                    </a:lnTo>
                    <a:lnTo>
                      <a:pt x="164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5" y="41"/>
                    </a:lnTo>
                    <a:lnTo>
                      <a:pt x="132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90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8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0" y="101"/>
                    </a:lnTo>
                    <a:lnTo>
                      <a:pt x="70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8"/>
                    </a:lnTo>
                    <a:lnTo>
                      <a:pt x="220" y="10"/>
                    </a:lnTo>
                    <a:lnTo>
                      <a:pt x="226" y="6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18" name="Freeform 109"/>
              <p:cNvSpPr>
                <a:spLocks/>
              </p:cNvSpPr>
              <p:nvPr/>
            </p:nvSpPr>
            <p:spPr bwMode="auto">
              <a:xfrm>
                <a:off x="2275" y="2160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5 w 228"/>
                  <a:gd name="T17" fmla="*/ 29 h 114"/>
                  <a:gd name="T18" fmla="*/ 146 w 228"/>
                  <a:gd name="T19" fmla="*/ 35 h 114"/>
                  <a:gd name="T20" fmla="*/ 142 w 228"/>
                  <a:gd name="T21" fmla="*/ 38 h 114"/>
                  <a:gd name="T22" fmla="*/ 139 w 228"/>
                  <a:gd name="T23" fmla="*/ 39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9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5" y="29"/>
                    </a:lnTo>
                    <a:lnTo>
                      <a:pt x="146" y="35"/>
                    </a:lnTo>
                    <a:lnTo>
                      <a:pt x="142" y="38"/>
                    </a:lnTo>
                    <a:lnTo>
                      <a:pt x="139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9" y="45"/>
                    </a:lnTo>
                    <a:lnTo>
                      <a:pt x="120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19" name="Freeform 110"/>
              <p:cNvSpPr>
                <a:spLocks/>
              </p:cNvSpPr>
              <p:nvPr/>
            </p:nvSpPr>
            <p:spPr bwMode="auto">
              <a:xfrm>
                <a:off x="848" y="835"/>
                <a:ext cx="230" cy="114"/>
              </a:xfrm>
              <a:custGeom>
                <a:avLst/>
                <a:gdLst>
                  <a:gd name="T0" fmla="*/ 214 w 230"/>
                  <a:gd name="T1" fmla="*/ 0 h 114"/>
                  <a:gd name="T2" fmla="*/ 212 w 230"/>
                  <a:gd name="T3" fmla="*/ 0 h 114"/>
                  <a:gd name="T4" fmla="*/ 210 w 230"/>
                  <a:gd name="T5" fmla="*/ 1 h 114"/>
                  <a:gd name="T6" fmla="*/ 204 w 230"/>
                  <a:gd name="T7" fmla="*/ 4 h 114"/>
                  <a:gd name="T8" fmla="*/ 195 w 230"/>
                  <a:gd name="T9" fmla="*/ 7 h 114"/>
                  <a:gd name="T10" fmla="*/ 186 w 230"/>
                  <a:gd name="T11" fmla="*/ 11 h 114"/>
                  <a:gd name="T12" fmla="*/ 176 w 230"/>
                  <a:gd name="T13" fmla="*/ 16 h 114"/>
                  <a:gd name="T14" fmla="*/ 166 w 230"/>
                  <a:gd name="T15" fmla="*/ 22 h 114"/>
                  <a:gd name="T16" fmla="*/ 155 w 230"/>
                  <a:gd name="T17" fmla="*/ 29 h 114"/>
                  <a:gd name="T18" fmla="*/ 146 w 230"/>
                  <a:gd name="T19" fmla="*/ 34 h 114"/>
                  <a:gd name="T20" fmla="*/ 142 w 230"/>
                  <a:gd name="T21" fmla="*/ 37 h 114"/>
                  <a:gd name="T22" fmla="*/ 139 w 230"/>
                  <a:gd name="T23" fmla="*/ 39 h 114"/>
                  <a:gd name="T24" fmla="*/ 137 w 230"/>
                  <a:gd name="T25" fmla="*/ 40 h 114"/>
                  <a:gd name="T26" fmla="*/ 135 w 230"/>
                  <a:gd name="T27" fmla="*/ 42 h 114"/>
                  <a:gd name="T28" fmla="*/ 130 w 230"/>
                  <a:gd name="T29" fmla="*/ 45 h 114"/>
                  <a:gd name="T30" fmla="*/ 120 w 230"/>
                  <a:gd name="T31" fmla="*/ 50 h 114"/>
                  <a:gd name="T32" fmla="*/ 106 w 230"/>
                  <a:gd name="T33" fmla="*/ 59 h 114"/>
                  <a:gd name="T34" fmla="*/ 87 w 230"/>
                  <a:gd name="T35" fmla="*/ 69 h 114"/>
                  <a:gd name="T36" fmla="*/ 68 w 230"/>
                  <a:gd name="T37" fmla="*/ 79 h 114"/>
                  <a:gd name="T38" fmla="*/ 51 w 230"/>
                  <a:gd name="T39" fmla="*/ 89 h 114"/>
                  <a:gd name="T40" fmla="*/ 34 w 230"/>
                  <a:gd name="T41" fmla="*/ 97 h 114"/>
                  <a:gd name="T42" fmla="*/ 21 w 230"/>
                  <a:gd name="T43" fmla="*/ 104 h 114"/>
                  <a:gd name="T44" fmla="*/ 9 w 230"/>
                  <a:gd name="T45" fmla="*/ 109 h 114"/>
                  <a:gd name="T46" fmla="*/ 3 w 230"/>
                  <a:gd name="T47" fmla="*/ 112 h 114"/>
                  <a:gd name="T48" fmla="*/ 0 w 230"/>
                  <a:gd name="T49" fmla="*/ 114 h 114"/>
                  <a:gd name="T50" fmla="*/ 55 w 230"/>
                  <a:gd name="T51" fmla="*/ 114 h 114"/>
                  <a:gd name="T52" fmla="*/ 55 w 230"/>
                  <a:gd name="T53" fmla="*/ 114 h 114"/>
                  <a:gd name="T54" fmla="*/ 54 w 230"/>
                  <a:gd name="T55" fmla="*/ 112 h 114"/>
                  <a:gd name="T56" fmla="*/ 54 w 230"/>
                  <a:gd name="T57" fmla="*/ 109 h 114"/>
                  <a:gd name="T58" fmla="*/ 55 w 230"/>
                  <a:gd name="T59" fmla="*/ 107 h 114"/>
                  <a:gd name="T60" fmla="*/ 62 w 230"/>
                  <a:gd name="T61" fmla="*/ 101 h 114"/>
                  <a:gd name="T62" fmla="*/ 72 w 230"/>
                  <a:gd name="T63" fmla="*/ 94 h 114"/>
                  <a:gd name="T64" fmla="*/ 90 w 230"/>
                  <a:gd name="T65" fmla="*/ 85 h 114"/>
                  <a:gd name="T66" fmla="*/ 116 w 230"/>
                  <a:gd name="T67" fmla="*/ 73 h 114"/>
                  <a:gd name="T68" fmla="*/ 143 w 230"/>
                  <a:gd name="T69" fmla="*/ 60 h 114"/>
                  <a:gd name="T70" fmla="*/ 168 w 230"/>
                  <a:gd name="T71" fmla="*/ 47 h 114"/>
                  <a:gd name="T72" fmla="*/ 186 w 230"/>
                  <a:gd name="T73" fmla="*/ 36 h 114"/>
                  <a:gd name="T74" fmla="*/ 202 w 230"/>
                  <a:gd name="T75" fmla="*/ 26 h 114"/>
                  <a:gd name="T76" fmla="*/ 215 w 230"/>
                  <a:gd name="T77" fmla="*/ 17 h 114"/>
                  <a:gd name="T78" fmla="*/ 223 w 230"/>
                  <a:gd name="T79" fmla="*/ 10 h 114"/>
                  <a:gd name="T80" fmla="*/ 228 w 230"/>
                  <a:gd name="T81" fmla="*/ 6 h 114"/>
                  <a:gd name="T82" fmla="*/ 230 w 230"/>
                  <a:gd name="T83" fmla="*/ 4 h 114"/>
                  <a:gd name="T84" fmla="*/ 214 w 230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30"/>
                  <a:gd name="T130" fmla="*/ 0 h 114"/>
                  <a:gd name="T131" fmla="*/ 230 w 230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30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10" y="1"/>
                    </a:lnTo>
                    <a:lnTo>
                      <a:pt x="204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5" y="29"/>
                    </a:lnTo>
                    <a:lnTo>
                      <a:pt x="146" y="34"/>
                    </a:lnTo>
                    <a:lnTo>
                      <a:pt x="142" y="37"/>
                    </a:lnTo>
                    <a:lnTo>
                      <a:pt x="139" y="39"/>
                    </a:lnTo>
                    <a:lnTo>
                      <a:pt x="137" y="40"/>
                    </a:lnTo>
                    <a:lnTo>
                      <a:pt x="135" y="42"/>
                    </a:lnTo>
                    <a:lnTo>
                      <a:pt x="130" y="45"/>
                    </a:lnTo>
                    <a:lnTo>
                      <a:pt x="120" y="50"/>
                    </a:lnTo>
                    <a:lnTo>
                      <a:pt x="106" y="59"/>
                    </a:lnTo>
                    <a:lnTo>
                      <a:pt x="87" y="69"/>
                    </a:lnTo>
                    <a:lnTo>
                      <a:pt x="68" y="79"/>
                    </a:lnTo>
                    <a:lnTo>
                      <a:pt x="51" y="89"/>
                    </a:lnTo>
                    <a:lnTo>
                      <a:pt x="34" y="97"/>
                    </a:lnTo>
                    <a:lnTo>
                      <a:pt x="21" y="104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4" y="109"/>
                    </a:lnTo>
                    <a:lnTo>
                      <a:pt x="55" y="107"/>
                    </a:lnTo>
                    <a:lnTo>
                      <a:pt x="62" y="101"/>
                    </a:lnTo>
                    <a:lnTo>
                      <a:pt x="72" y="94"/>
                    </a:lnTo>
                    <a:lnTo>
                      <a:pt x="90" y="85"/>
                    </a:lnTo>
                    <a:lnTo>
                      <a:pt x="116" y="73"/>
                    </a:lnTo>
                    <a:lnTo>
                      <a:pt x="143" y="60"/>
                    </a:lnTo>
                    <a:lnTo>
                      <a:pt x="168" y="47"/>
                    </a:lnTo>
                    <a:lnTo>
                      <a:pt x="186" y="36"/>
                    </a:lnTo>
                    <a:lnTo>
                      <a:pt x="202" y="26"/>
                    </a:lnTo>
                    <a:lnTo>
                      <a:pt x="215" y="17"/>
                    </a:lnTo>
                    <a:lnTo>
                      <a:pt x="223" y="10"/>
                    </a:lnTo>
                    <a:lnTo>
                      <a:pt x="228" y="6"/>
                    </a:lnTo>
                    <a:lnTo>
                      <a:pt x="230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20" name="Freeform 111"/>
              <p:cNvSpPr>
                <a:spLocks/>
              </p:cNvSpPr>
              <p:nvPr/>
            </p:nvSpPr>
            <p:spPr bwMode="auto">
              <a:xfrm>
                <a:off x="874" y="867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5 w 228"/>
                  <a:gd name="T13" fmla="*/ 15 h 114"/>
                  <a:gd name="T14" fmla="*/ 165 w 228"/>
                  <a:gd name="T15" fmla="*/ 21 h 114"/>
                  <a:gd name="T16" fmla="*/ 153 w 228"/>
                  <a:gd name="T17" fmla="*/ 28 h 114"/>
                  <a:gd name="T18" fmla="*/ 145 w 228"/>
                  <a:gd name="T19" fmla="*/ 34 h 114"/>
                  <a:gd name="T20" fmla="*/ 140 w 228"/>
                  <a:gd name="T21" fmla="*/ 37 h 114"/>
                  <a:gd name="T22" fmla="*/ 137 w 228"/>
                  <a:gd name="T23" fmla="*/ 39 h 114"/>
                  <a:gd name="T24" fmla="*/ 136 w 228"/>
                  <a:gd name="T25" fmla="*/ 40 h 114"/>
                  <a:gd name="T26" fmla="*/ 133 w 228"/>
                  <a:gd name="T27" fmla="*/ 41 h 114"/>
                  <a:gd name="T28" fmla="*/ 129 w 228"/>
                  <a:gd name="T29" fmla="*/ 44 h 114"/>
                  <a:gd name="T30" fmla="*/ 119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7 w 228"/>
                  <a:gd name="T37" fmla="*/ 80 h 114"/>
                  <a:gd name="T38" fmla="*/ 49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6 h 114"/>
                  <a:gd name="T60" fmla="*/ 61 w 228"/>
                  <a:gd name="T61" fmla="*/ 101 h 114"/>
                  <a:gd name="T62" fmla="*/ 71 w 228"/>
                  <a:gd name="T63" fmla="*/ 93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2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5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5" y="15"/>
                    </a:lnTo>
                    <a:lnTo>
                      <a:pt x="165" y="21"/>
                    </a:lnTo>
                    <a:lnTo>
                      <a:pt x="153" y="28"/>
                    </a:lnTo>
                    <a:lnTo>
                      <a:pt x="145" y="34"/>
                    </a:lnTo>
                    <a:lnTo>
                      <a:pt x="140" y="37"/>
                    </a:lnTo>
                    <a:lnTo>
                      <a:pt x="137" y="39"/>
                    </a:lnTo>
                    <a:lnTo>
                      <a:pt x="136" y="40"/>
                    </a:lnTo>
                    <a:lnTo>
                      <a:pt x="133" y="41"/>
                    </a:lnTo>
                    <a:lnTo>
                      <a:pt x="129" y="44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7" y="80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1" y="101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2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5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21" name="Freeform 112"/>
              <p:cNvSpPr>
                <a:spLocks/>
              </p:cNvSpPr>
              <p:nvPr/>
            </p:nvSpPr>
            <p:spPr bwMode="auto">
              <a:xfrm>
                <a:off x="899" y="898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4 w 228"/>
                  <a:gd name="T17" fmla="*/ 29 h 114"/>
                  <a:gd name="T18" fmla="*/ 146 w 228"/>
                  <a:gd name="T19" fmla="*/ 35 h 114"/>
                  <a:gd name="T20" fmla="*/ 141 w 228"/>
                  <a:gd name="T21" fmla="*/ 38 h 114"/>
                  <a:gd name="T22" fmla="*/ 138 w 228"/>
                  <a:gd name="T23" fmla="*/ 39 h 114"/>
                  <a:gd name="T24" fmla="*/ 137 w 228"/>
                  <a:gd name="T25" fmla="*/ 41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0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8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5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6" y="35"/>
                    </a:lnTo>
                    <a:lnTo>
                      <a:pt x="141" y="38"/>
                    </a:lnTo>
                    <a:lnTo>
                      <a:pt x="138" y="39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20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0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8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22" name="Freeform 113"/>
              <p:cNvSpPr>
                <a:spLocks/>
              </p:cNvSpPr>
              <p:nvPr/>
            </p:nvSpPr>
            <p:spPr bwMode="auto">
              <a:xfrm>
                <a:off x="925" y="930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0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3 w 228"/>
                  <a:gd name="T9" fmla="*/ 7 h 114"/>
                  <a:gd name="T10" fmla="*/ 184 w 228"/>
                  <a:gd name="T11" fmla="*/ 12 h 114"/>
                  <a:gd name="T12" fmla="*/ 174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5 w 228"/>
                  <a:gd name="T25" fmla="*/ 40 h 114"/>
                  <a:gd name="T26" fmla="*/ 133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0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4" y="12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5" y="40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2"/>
                    </a:lnTo>
                    <a:lnTo>
                      <a:pt x="71" y="95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23" name="Freeform 114"/>
              <p:cNvSpPr>
                <a:spLocks/>
              </p:cNvSpPr>
              <p:nvPr/>
            </p:nvSpPr>
            <p:spPr bwMode="auto">
              <a:xfrm>
                <a:off x="949" y="962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5 w 228"/>
                  <a:gd name="T17" fmla="*/ 30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0 h 114"/>
                  <a:gd name="T26" fmla="*/ 135 w 228"/>
                  <a:gd name="T27" fmla="*/ 42 h 114"/>
                  <a:gd name="T28" fmla="*/ 129 w 228"/>
                  <a:gd name="T29" fmla="*/ 44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7 w 228"/>
                  <a:gd name="T37" fmla="*/ 81 h 114"/>
                  <a:gd name="T38" fmla="*/ 49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0"/>
                    </a:lnTo>
                    <a:lnTo>
                      <a:pt x="137" y="40"/>
                    </a:lnTo>
                    <a:lnTo>
                      <a:pt x="135" y="42"/>
                    </a:lnTo>
                    <a:lnTo>
                      <a:pt x="129" y="44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7" y="81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24" name="Freeform 115"/>
              <p:cNvSpPr>
                <a:spLocks/>
              </p:cNvSpPr>
              <p:nvPr/>
            </p:nvSpPr>
            <p:spPr bwMode="auto">
              <a:xfrm>
                <a:off x="975" y="994"/>
                <a:ext cx="228" cy="113"/>
              </a:xfrm>
              <a:custGeom>
                <a:avLst/>
                <a:gdLst>
                  <a:gd name="T0" fmla="*/ 212 w 228"/>
                  <a:gd name="T1" fmla="*/ 0 h 113"/>
                  <a:gd name="T2" fmla="*/ 211 w 228"/>
                  <a:gd name="T3" fmla="*/ 0 h 113"/>
                  <a:gd name="T4" fmla="*/ 208 w 228"/>
                  <a:gd name="T5" fmla="*/ 1 h 113"/>
                  <a:gd name="T6" fmla="*/ 202 w 228"/>
                  <a:gd name="T7" fmla="*/ 4 h 113"/>
                  <a:gd name="T8" fmla="*/ 194 w 228"/>
                  <a:gd name="T9" fmla="*/ 7 h 113"/>
                  <a:gd name="T10" fmla="*/ 185 w 228"/>
                  <a:gd name="T11" fmla="*/ 11 h 113"/>
                  <a:gd name="T12" fmla="*/ 175 w 228"/>
                  <a:gd name="T13" fmla="*/ 17 h 113"/>
                  <a:gd name="T14" fmla="*/ 165 w 228"/>
                  <a:gd name="T15" fmla="*/ 23 h 113"/>
                  <a:gd name="T16" fmla="*/ 153 w 228"/>
                  <a:gd name="T17" fmla="*/ 30 h 113"/>
                  <a:gd name="T18" fmla="*/ 145 w 228"/>
                  <a:gd name="T19" fmla="*/ 36 h 113"/>
                  <a:gd name="T20" fmla="*/ 140 w 228"/>
                  <a:gd name="T21" fmla="*/ 38 h 113"/>
                  <a:gd name="T22" fmla="*/ 137 w 228"/>
                  <a:gd name="T23" fmla="*/ 40 h 113"/>
                  <a:gd name="T24" fmla="*/ 136 w 228"/>
                  <a:gd name="T25" fmla="*/ 40 h 113"/>
                  <a:gd name="T26" fmla="*/ 133 w 228"/>
                  <a:gd name="T27" fmla="*/ 41 h 113"/>
                  <a:gd name="T28" fmla="*/ 129 w 228"/>
                  <a:gd name="T29" fmla="*/ 44 h 113"/>
                  <a:gd name="T30" fmla="*/ 119 w 228"/>
                  <a:gd name="T31" fmla="*/ 50 h 113"/>
                  <a:gd name="T32" fmla="*/ 104 w 228"/>
                  <a:gd name="T33" fmla="*/ 59 h 113"/>
                  <a:gd name="T34" fmla="*/ 85 w 228"/>
                  <a:gd name="T35" fmla="*/ 70 h 113"/>
                  <a:gd name="T36" fmla="*/ 67 w 228"/>
                  <a:gd name="T37" fmla="*/ 80 h 113"/>
                  <a:gd name="T38" fmla="*/ 49 w 228"/>
                  <a:gd name="T39" fmla="*/ 89 h 113"/>
                  <a:gd name="T40" fmla="*/ 34 w 228"/>
                  <a:gd name="T41" fmla="*/ 98 h 113"/>
                  <a:gd name="T42" fmla="*/ 21 w 228"/>
                  <a:gd name="T43" fmla="*/ 105 h 113"/>
                  <a:gd name="T44" fmla="*/ 9 w 228"/>
                  <a:gd name="T45" fmla="*/ 109 h 113"/>
                  <a:gd name="T46" fmla="*/ 3 w 228"/>
                  <a:gd name="T47" fmla="*/ 112 h 113"/>
                  <a:gd name="T48" fmla="*/ 0 w 228"/>
                  <a:gd name="T49" fmla="*/ 113 h 113"/>
                  <a:gd name="T50" fmla="*/ 54 w 228"/>
                  <a:gd name="T51" fmla="*/ 113 h 113"/>
                  <a:gd name="T52" fmla="*/ 54 w 228"/>
                  <a:gd name="T53" fmla="*/ 113 h 113"/>
                  <a:gd name="T54" fmla="*/ 52 w 228"/>
                  <a:gd name="T55" fmla="*/ 112 h 113"/>
                  <a:gd name="T56" fmla="*/ 52 w 228"/>
                  <a:gd name="T57" fmla="*/ 111 h 113"/>
                  <a:gd name="T58" fmla="*/ 54 w 228"/>
                  <a:gd name="T59" fmla="*/ 106 h 113"/>
                  <a:gd name="T60" fmla="*/ 61 w 228"/>
                  <a:gd name="T61" fmla="*/ 102 h 113"/>
                  <a:gd name="T62" fmla="*/ 71 w 228"/>
                  <a:gd name="T63" fmla="*/ 95 h 113"/>
                  <a:gd name="T64" fmla="*/ 88 w 228"/>
                  <a:gd name="T65" fmla="*/ 86 h 113"/>
                  <a:gd name="T66" fmla="*/ 114 w 228"/>
                  <a:gd name="T67" fmla="*/ 74 h 113"/>
                  <a:gd name="T68" fmla="*/ 142 w 228"/>
                  <a:gd name="T69" fmla="*/ 62 h 113"/>
                  <a:gd name="T70" fmla="*/ 166 w 228"/>
                  <a:gd name="T71" fmla="*/ 49 h 113"/>
                  <a:gd name="T72" fmla="*/ 185 w 228"/>
                  <a:gd name="T73" fmla="*/ 37 h 113"/>
                  <a:gd name="T74" fmla="*/ 201 w 228"/>
                  <a:gd name="T75" fmla="*/ 27 h 113"/>
                  <a:gd name="T76" fmla="*/ 214 w 228"/>
                  <a:gd name="T77" fmla="*/ 18 h 113"/>
                  <a:gd name="T78" fmla="*/ 221 w 228"/>
                  <a:gd name="T79" fmla="*/ 11 h 113"/>
                  <a:gd name="T80" fmla="*/ 227 w 228"/>
                  <a:gd name="T81" fmla="*/ 7 h 113"/>
                  <a:gd name="T82" fmla="*/ 228 w 228"/>
                  <a:gd name="T83" fmla="*/ 5 h 113"/>
                  <a:gd name="T84" fmla="*/ 212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5" y="11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8"/>
                    </a:lnTo>
                    <a:lnTo>
                      <a:pt x="137" y="40"/>
                    </a:lnTo>
                    <a:lnTo>
                      <a:pt x="136" y="40"/>
                    </a:lnTo>
                    <a:lnTo>
                      <a:pt x="133" y="41"/>
                    </a:lnTo>
                    <a:lnTo>
                      <a:pt x="129" y="44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7" y="80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3"/>
                    </a:lnTo>
                    <a:lnTo>
                      <a:pt x="54" y="113"/>
                    </a:lnTo>
                    <a:lnTo>
                      <a:pt x="52" y="112"/>
                    </a:lnTo>
                    <a:lnTo>
                      <a:pt x="52" y="111"/>
                    </a:lnTo>
                    <a:lnTo>
                      <a:pt x="54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4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25" name="Freeform 116"/>
              <p:cNvSpPr>
                <a:spLocks/>
              </p:cNvSpPr>
              <p:nvPr/>
            </p:nvSpPr>
            <p:spPr bwMode="auto">
              <a:xfrm>
                <a:off x="1000" y="1025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6 w 228"/>
                  <a:gd name="T11" fmla="*/ 12 h 114"/>
                  <a:gd name="T12" fmla="*/ 174 w 228"/>
                  <a:gd name="T13" fmla="*/ 18 h 114"/>
                  <a:gd name="T14" fmla="*/ 164 w 228"/>
                  <a:gd name="T15" fmla="*/ 23 h 114"/>
                  <a:gd name="T16" fmla="*/ 153 w 228"/>
                  <a:gd name="T17" fmla="*/ 31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5 w 228"/>
                  <a:gd name="T25" fmla="*/ 42 h 114"/>
                  <a:gd name="T26" fmla="*/ 133 w 228"/>
                  <a:gd name="T27" fmla="*/ 43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3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0 w 228"/>
                  <a:gd name="T75" fmla="*/ 28 h 114"/>
                  <a:gd name="T76" fmla="*/ 213 w 228"/>
                  <a:gd name="T77" fmla="*/ 19 h 114"/>
                  <a:gd name="T78" fmla="*/ 221 w 228"/>
                  <a:gd name="T79" fmla="*/ 12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4" y="18"/>
                    </a:lnTo>
                    <a:lnTo>
                      <a:pt x="164" y="23"/>
                    </a:lnTo>
                    <a:lnTo>
                      <a:pt x="153" y="31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5" y="42"/>
                    </a:lnTo>
                    <a:lnTo>
                      <a:pt x="133" y="43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0" y="28"/>
                    </a:lnTo>
                    <a:lnTo>
                      <a:pt x="213" y="19"/>
                    </a:lnTo>
                    <a:lnTo>
                      <a:pt x="221" y="12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26" name="Freeform 117"/>
              <p:cNvSpPr>
                <a:spLocks/>
              </p:cNvSpPr>
              <p:nvPr/>
            </p:nvSpPr>
            <p:spPr bwMode="auto">
              <a:xfrm>
                <a:off x="1024" y="1057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5 w 228"/>
                  <a:gd name="T17" fmla="*/ 30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2 h 114"/>
                  <a:gd name="T26" fmla="*/ 135 w 228"/>
                  <a:gd name="T27" fmla="*/ 43 h 114"/>
                  <a:gd name="T28" fmla="*/ 129 w 228"/>
                  <a:gd name="T29" fmla="*/ 46 h 114"/>
                  <a:gd name="T30" fmla="*/ 120 w 228"/>
                  <a:gd name="T31" fmla="*/ 52 h 114"/>
                  <a:gd name="T32" fmla="*/ 104 w 228"/>
                  <a:gd name="T33" fmla="*/ 61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0"/>
                    </a:lnTo>
                    <a:lnTo>
                      <a:pt x="137" y="42"/>
                    </a:lnTo>
                    <a:lnTo>
                      <a:pt x="135" y="43"/>
                    </a:lnTo>
                    <a:lnTo>
                      <a:pt x="129" y="46"/>
                    </a:lnTo>
                    <a:lnTo>
                      <a:pt x="120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27" name="Freeform 118"/>
              <p:cNvSpPr>
                <a:spLocks/>
              </p:cNvSpPr>
              <p:nvPr/>
            </p:nvSpPr>
            <p:spPr bwMode="auto">
              <a:xfrm>
                <a:off x="1050" y="1089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1 h 114"/>
                  <a:gd name="T26" fmla="*/ 133 w 228"/>
                  <a:gd name="T27" fmla="*/ 43 h 114"/>
                  <a:gd name="T28" fmla="*/ 129 w 228"/>
                  <a:gd name="T29" fmla="*/ 46 h 114"/>
                  <a:gd name="T30" fmla="*/ 119 w 228"/>
                  <a:gd name="T31" fmla="*/ 52 h 114"/>
                  <a:gd name="T32" fmla="*/ 104 w 228"/>
                  <a:gd name="T33" fmla="*/ 60 h 114"/>
                  <a:gd name="T34" fmla="*/ 85 w 228"/>
                  <a:gd name="T35" fmla="*/ 70 h 114"/>
                  <a:gd name="T36" fmla="*/ 67 w 228"/>
                  <a:gd name="T37" fmla="*/ 80 h 114"/>
                  <a:gd name="T38" fmla="*/ 49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1"/>
                    </a:lnTo>
                    <a:lnTo>
                      <a:pt x="133" y="43"/>
                    </a:lnTo>
                    <a:lnTo>
                      <a:pt x="129" y="46"/>
                    </a:lnTo>
                    <a:lnTo>
                      <a:pt x="119" y="52"/>
                    </a:lnTo>
                    <a:lnTo>
                      <a:pt x="104" y="60"/>
                    </a:lnTo>
                    <a:lnTo>
                      <a:pt x="85" y="70"/>
                    </a:lnTo>
                    <a:lnTo>
                      <a:pt x="67" y="80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28" name="Freeform 119"/>
              <p:cNvSpPr>
                <a:spLocks/>
              </p:cNvSpPr>
              <p:nvPr/>
            </p:nvSpPr>
            <p:spPr bwMode="auto">
              <a:xfrm>
                <a:off x="1075" y="1120"/>
                <a:ext cx="228" cy="116"/>
              </a:xfrm>
              <a:custGeom>
                <a:avLst/>
                <a:gdLst>
                  <a:gd name="T0" fmla="*/ 213 w 228"/>
                  <a:gd name="T1" fmla="*/ 0 h 116"/>
                  <a:gd name="T2" fmla="*/ 212 w 228"/>
                  <a:gd name="T3" fmla="*/ 0 h 116"/>
                  <a:gd name="T4" fmla="*/ 208 w 228"/>
                  <a:gd name="T5" fmla="*/ 2 h 116"/>
                  <a:gd name="T6" fmla="*/ 202 w 228"/>
                  <a:gd name="T7" fmla="*/ 5 h 116"/>
                  <a:gd name="T8" fmla="*/ 195 w 228"/>
                  <a:gd name="T9" fmla="*/ 8 h 116"/>
                  <a:gd name="T10" fmla="*/ 186 w 228"/>
                  <a:gd name="T11" fmla="*/ 12 h 116"/>
                  <a:gd name="T12" fmla="*/ 176 w 228"/>
                  <a:gd name="T13" fmla="*/ 18 h 116"/>
                  <a:gd name="T14" fmla="*/ 166 w 228"/>
                  <a:gd name="T15" fmla="*/ 23 h 116"/>
                  <a:gd name="T16" fmla="*/ 154 w 228"/>
                  <a:gd name="T17" fmla="*/ 31 h 116"/>
                  <a:gd name="T18" fmla="*/ 146 w 228"/>
                  <a:gd name="T19" fmla="*/ 36 h 116"/>
                  <a:gd name="T20" fmla="*/ 141 w 228"/>
                  <a:gd name="T21" fmla="*/ 39 h 116"/>
                  <a:gd name="T22" fmla="*/ 138 w 228"/>
                  <a:gd name="T23" fmla="*/ 41 h 116"/>
                  <a:gd name="T24" fmla="*/ 137 w 228"/>
                  <a:gd name="T25" fmla="*/ 42 h 116"/>
                  <a:gd name="T26" fmla="*/ 134 w 228"/>
                  <a:gd name="T27" fmla="*/ 44 h 116"/>
                  <a:gd name="T28" fmla="*/ 128 w 228"/>
                  <a:gd name="T29" fmla="*/ 47 h 116"/>
                  <a:gd name="T30" fmla="*/ 120 w 228"/>
                  <a:gd name="T31" fmla="*/ 52 h 116"/>
                  <a:gd name="T32" fmla="*/ 104 w 228"/>
                  <a:gd name="T33" fmla="*/ 61 h 116"/>
                  <a:gd name="T34" fmla="*/ 85 w 228"/>
                  <a:gd name="T35" fmla="*/ 71 h 116"/>
                  <a:gd name="T36" fmla="*/ 66 w 228"/>
                  <a:gd name="T37" fmla="*/ 81 h 116"/>
                  <a:gd name="T38" fmla="*/ 49 w 228"/>
                  <a:gd name="T39" fmla="*/ 91 h 116"/>
                  <a:gd name="T40" fmla="*/ 33 w 228"/>
                  <a:gd name="T41" fmla="*/ 98 h 116"/>
                  <a:gd name="T42" fmla="*/ 20 w 228"/>
                  <a:gd name="T43" fmla="*/ 106 h 116"/>
                  <a:gd name="T44" fmla="*/ 9 w 228"/>
                  <a:gd name="T45" fmla="*/ 111 h 116"/>
                  <a:gd name="T46" fmla="*/ 3 w 228"/>
                  <a:gd name="T47" fmla="*/ 114 h 116"/>
                  <a:gd name="T48" fmla="*/ 0 w 228"/>
                  <a:gd name="T49" fmla="*/ 116 h 116"/>
                  <a:gd name="T50" fmla="*/ 55 w 228"/>
                  <a:gd name="T51" fmla="*/ 116 h 116"/>
                  <a:gd name="T52" fmla="*/ 55 w 228"/>
                  <a:gd name="T53" fmla="*/ 116 h 116"/>
                  <a:gd name="T54" fmla="*/ 53 w 228"/>
                  <a:gd name="T55" fmla="*/ 114 h 116"/>
                  <a:gd name="T56" fmla="*/ 52 w 228"/>
                  <a:gd name="T57" fmla="*/ 111 h 116"/>
                  <a:gd name="T58" fmla="*/ 55 w 228"/>
                  <a:gd name="T59" fmla="*/ 109 h 116"/>
                  <a:gd name="T60" fmla="*/ 60 w 228"/>
                  <a:gd name="T61" fmla="*/ 103 h 116"/>
                  <a:gd name="T62" fmla="*/ 71 w 228"/>
                  <a:gd name="T63" fmla="*/ 96 h 116"/>
                  <a:gd name="T64" fmla="*/ 88 w 228"/>
                  <a:gd name="T65" fmla="*/ 87 h 116"/>
                  <a:gd name="T66" fmla="*/ 114 w 228"/>
                  <a:gd name="T67" fmla="*/ 75 h 116"/>
                  <a:gd name="T68" fmla="*/ 141 w 228"/>
                  <a:gd name="T69" fmla="*/ 62 h 116"/>
                  <a:gd name="T70" fmla="*/ 166 w 228"/>
                  <a:gd name="T71" fmla="*/ 49 h 116"/>
                  <a:gd name="T72" fmla="*/ 185 w 228"/>
                  <a:gd name="T73" fmla="*/ 38 h 116"/>
                  <a:gd name="T74" fmla="*/ 200 w 228"/>
                  <a:gd name="T75" fmla="*/ 28 h 116"/>
                  <a:gd name="T76" fmla="*/ 213 w 228"/>
                  <a:gd name="T77" fmla="*/ 19 h 116"/>
                  <a:gd name="T78" fmla="*/ 221 w 228"/>
                  <a:gd name="T79" fmla="*/ 12 h 116"/>
                  <a:gd name="T80" fmla="*/ 226 w 228"/>
                  <a:gd name="T81" fmla="*/ 8 h 116"/>
                  <a:gd name="T82" fmla="*/ 228 w 228"/>
                  <a:gd name="T83" fmla="*/ 6 h 116"/>
                  <a:gd name="T84" fmla="*/ 213 w 228"/>
                  <a:gd name="T85" fmla="*/ 0 h 11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6"/>
                  <a:gd name="T131" fmla="*/ 228 w 228"/>
                  <a:gd name="T132" fmla="*/ 116 h 11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6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8"/>
                    </a:lnTo>
                    <a:lnTo>
                      <a:pt x="166" y="23"/>
                    </a:lnTo>
                    <a:lnTo>
                      <a:pt x="154" y="31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2"/>
                    </a:lnTo>
                    <a:lnTo>
                      <a:pt x="134" y="44"/>
                    </a:lnTo>
                    <a:lnTo>
                      <a:pt x="128" y="47"/>
                    </a:lnTo>
                    <a:lnTo>
                      <a:pt x="120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1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1"/>
                    </a:lnTo>
                    <a:lnTo>
                      <a:pt x="3" y="114"/>
                    </a:lnTo>
                    <a:lnTo>
                      <a:pt x="0" y="116"/>
                    </a:lnTo>
                    <a:lnTo>
                      <a:pt x="55" y="116"/>
                    </a:lnTo>
                    <a:lnTo>
                      <a:pt x="53" y="114"/>
                    </a:lnTo>
                    <a:lnTo>
                      <a:pt x="52" y="111"/>
                    </a:lnTo>
                    <a:lnTo>
                      <a:pt x="55" y="109"/>
                    </a:lnTo>
                    <a:lnTo>
                      <a:pt x="60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0" y="28"/>
                    </a:lnTo>
                    <a:lnTo>
                      <a:pt x="213" y="19"/>
                    </a:lnTo>
                    <a:lnTo>
                      <a:pt x="221" y="12"/>
                    </a:lnTo>
                    <a:lnTo>
                      <a:pt x="226" y="8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29" name="Freeform 120"/>
              <p:cNvSpPr>
                <a:spLocks/>
              </p:cNvSpPr>
              <p:nvPr/>
            </p:nvSpPr>
            <p:spPr bwMode="auto">
              <a:xfrm>
                <a:off x="1101" y="1154"/>
                <a:ext cx="228" cy="113"/>
              </a:xfrm>
              <a:custGeom>
                <a:avLst/>
                <a:gdLst>
                  <a:gd name="T0" fmla="*/ 212 w 228"/>
                  <a:gd name="T1" fmla="*/ 0 h 113"/>
                  <a:gd name="T2" fmla="*/ 210 w 228"/>
                  <a:gd name="T3" fmla="*/ 0 h 113"/>
                  <a:gd name="T4" fmla="*/ 208 w 228"/>
                  <a:gd name="T5" fmla="*/ 1 h 113"/>
                  <a:gd name="T6" fmla="*/ 202 w 228"/>
                  <a:gd name="T7" fmla="*/ 4 h 113"/>
                  <a:gd name="T8" fmla="*/ 193 w 228"/>
                  <a:gd name="T9" fmla="*/ 7 h 113"/>
                  <a:gd name="T10" fmla="*/ 185 w 228"/>
                  <a:gd name="T11" fmla="*/ 11 h 113"/>
                  <a:gd name="T12" fmla="*/ 174 w 228"/>
                  <a:gd name="T13" fmla="*/ 15 h 113"/>
                  <a:gd name="T14" fmla="*/ 164 w 228"/>
                  <a:gd name="T15" fmla="*/ 21 h 113"/>
                  <a:gd name="T16" fmla="*/ 153 w 228"/>
                  <a:gd name="T17" fmla="*/ 28 h 113"/>
                  <a:gd name="T18" fmla="*/ 144 w 228"/>
                  <a:gd name="T19" fmla="*/ 34 h 113"/>
                  <a:gd name="T20" fmla="*/ 140 w 228"/>
                  <a:gd name="T21" fmla="*/ 37 h 113"/>
                  <a:gd name="T22" fmla="*/ 137 w 228"/>
                  <a:gd name="T23" fmla="*/ 38 h 113"/>
                  <a:gd name="T24" fmla="*/ 135 w 228"/>
                  <a:gd name="T25" fmla="*/ 40 h 113"/>
                  <a:gd name="T26" fmla="*/ 133 w 228"/>
                  <a:gd name="T27" fmla="*/ 41 h 113"/>
                  <a:gd name="T28" fmla="*/ 128 w 228"/>
                  <a:gd name="T29" fmla="*/ 44 h 113"/>
                  <a:gd name="T30" fmla="*/ 118 w 228"/>
                  <a:gd name="T31" fmla="*/ 50 h 113"/>
                  <a:gd name="T32" fmla="*/ 104 w 228"/>
                  <a:gd name="T33" fmla="*/ 59 h 113"/>
                  <a:gd name="T34" fmla="*/ 85 w 228"/>
                  <a:gd name="T35" fmla="*/ 69 h 113"/>
                  <a:gd name="T36" fmla="*/ 66 w 228"/>
                  <a:gd name="T37" fmla="*/ 79 h 113"/>
                  <a:gd name="T38" fmla="*/ 49 w 228"/>
                  <a:gd name="T39" fmla="*/ 89 h 113"/>
                  <a:gd name="T40" fmla="*/ 33 w 228"/>
                  <a:gd name="T41" fmla="*/ 96 h 113"/>
                  <a:gd name="T42" fmla="*/ 20 w 228"/>
                  <a:gd name="T43" fmla="*/ 103 h 113"/>
                  <a:gd name="T44" fmla="*/ 8 w 228"/>
                  <a:gd name="T45" fmla="*/ 109 h 113"/>
                  <a:gd name="T46" fmla="*/ 3 w 228"/>
                  <a:gd name="T47" fmla="*/ 112 h 113"/>
                  <a:gd name="T48" fmla="*/ 0 w 228"/>
                  <a:gd name="T49" fmla="*/ 113 h 113"/>
                  <a:gd name="T50" fmla="*/ 53 w 228"/>
                  <a:gd name="T51" fmla="*/ 113 h 113"/>
                  <a:gd name="T52" fmla="*/ 53 w 228"/>
                  <a:gd name="T53" fmla="*/ 113 h 113"/>
                  <a:gd name="T54" fmla="*/ 52 w 228"/>
                  <a:gd name="T55" fmla="*/ 112 h 113"/>
                  <a:gd name="T56" fmla="*/ 52 w 228"/>
                  <a:gd name="T57" fmla="*/ 109 h 113"/>
                  <a:gd name="T58" fmla="*/ 53 w 228"/>
                  <a:gd name="T59" fmla="*/ 106 h 113"/>
                  <a:gd name="T60" fmla="*/ 60 w 228"/>
                  <a:gd name="T61" fmla="*/ 101 h 113"/>
                  <a:gd name="T62" fmla="*/ 71 w 228"/>
                  <a:gd name="T63" fmla="*/ 93 h 113"/>
                  <a:gd name="T64" fmla="*/ 88 w 228"/>
                  <a:gd name="T65" fmla="*/ 85 h 113"/>
                  <a:gd name="T66" fmla="*/ 114 w 228"/>
                  <a:gd name="T67" fmla="*/ 73 h 113"/>
                  <a:gd name="T68" fmla="*/ 141 w 228"/>
                  <a:gd name="T69" fmla="*/ 60 h 113"/>
                  <a:gd name="T70" fmla="*/ 166 w 228"/>
                  <a:gd name="T71" fmla="*/ 47 h 113"/>
                  <a:gd name="T72" fmla="*/ 185 w 228"/>
                  <a:gd name="T73" fmla="*/ 36 h 113"/>
                  <a:gd name="T74" fmla="*/ 200 w 228"/>
                  <a:gd name="T75" fmla="*/ 26 h 113"/>
                  <a:gd name="T76" fmla="*/ 213 w 228"/>
                  <a:gd name="T77" fmla="*/ 17 h 113"/>
                  <a:gd name="T78" fmla="*/ 221 w 228"/>
                  <a:gd name="T79" fmla="*/ 10 h 113"/>
                  <a:gd name="T80" fmla="*/ 226 w 228"/>
                  <a:gd name="T81" fmla="*/ 5 h 113"/>
                  <a:gd name="T82" fmla="*/ 228 w 228"/>
                  <a:gd name="T83" fmla="*/ 4 h 113"/>
                  <a:gd name="T84" fmla="*/ 212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2" y="0"/>
                    </a:moveTo>
                    <a:lnTo>
                      <a:pt x="210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5" y="11"/>
                    </a:lnTo>
                    <a:lnTo>
                      <a:pt x="174" y="15"/>
                    </a:lnTo>
                    <a:lnTo>
                      <a:pt x="164" y="21"/>
                    </a:lnTo>
                    <a:lnTo>
                      <a:pt x="153" y="28"/>
                    </a:lnTo>
                    <a:lnTo>
                      <a:pt x="144" y="34"/>
                    </a:lnTo>
                    <a:lnTo>
                      <a:pt x="140" y="37"/>
                    </a:lnTo>
                    <a:lnTo>
                      <a:pt x="137" y="38"/>
                    </a:lnTo>
                    <a:lnTo>
                      <a:pt x="135" y="40"/>
                    </a:lnTo>
                    <a:lnTo>
                      <a:pt x="133" y="41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69"/>
                    </a:lnTo>
                    <a:lnTo>
                      <a:pt x="66" y="79"/>
                    </a:lnTo>
                    <a:lnTo>
                      <a:pt x="49" y="89"/>
                    </a:lnTo>
                    <a:lnTo>
                      <a:pt x="33" y="96"/>
                    </a:lnTo>
                    <a:lnTo>
                      <a:pt x="20" y="103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3"/>
                    </a:lnTo>
                    <a:lnTo>
                      <a:pt x="53" y="113"/>
                    </a:lnTo>
                    <a:lnTo>
                      <a:pt x="52" y="112"/>
                    </a:lnTo>
                    <a:lnTo>
                      <a:pt x="52" y="109"/>
                    </a:lnTo>
                    <a:lnTo>
                      <a:pt x="53" y="106"/>
                    </a:lnTo>
                    <a:lnTo>
                      <a:pt x="60" y="101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5"/>
                    </a:lnTo>
                    <a:lnTo>
                      <a:pt x="228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30" name="Freeform 121"/>
              <p:cNvSpPr>
                <a:spLocks/>
              </p:cNvSpPr>
              <p:nvPr/>
            </p:nvSpPr>
            <p:spPr bwMode="auto">
              <a:xfrm>
                <a:off x="1125" y="1185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6 w 228"/>
                  <a:gd name="T11" fmla="*/ 12 h 114"/>
                  <a:gd name="T12" fmla="*/ 175 w 228"/>
                  <a:gd name="T13" fmla="*/ 16 h 114"/>
                  <a:gd name="T14" fmla="*/ 165 w 228"/>
                  <a:gd name="T15" fmla="*/ 22 h 114"/>
                  <a:gd name="T16" fmla="*/ 153 w 228"/>
                  <a:gd name="T17" fmla="*/ 29 h 114"/>
                  <a:gd name="T18" fmla="*/ 145 w 228"/>
                  <a:gd name="T19" fmla="*/ 35 h 114"/>
                  <a:gd name="T20" fmla="*/ 140 w 228"/>
                  <a:gd name="T21" fmla="*/ 38 h 114"/>
                  <a:gd name="T22" fmla="*/ 137 w 228"/>
                  <a:gd name="T23" fmla="*/ 39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4 w 228"/>
                  <a:gd name="T41" fmla="*/ 98 h 114"/>
                  <a:gd name="T42" fmla="*/ 21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5" y="16"/>
                    </a:lnTo>
                    <a:lnTo>
                      <a:pt x="165" y="22"/>
                    </a:lnTo>
                    <a:lnTo>
                      <a:pt x="153" y="29"/>
                    </a:lnTo>
                    <a:lnTo>
                      <a:pt x="145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4" y="98"/>
                    </a:lnTo>
                    <a:lnTo>
                      <a:pt x="21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31" name="Freeform 122"/>
              <p:cNvSpPr>
                <a:spLocks/>
              </p:cNvSpPr>
              <p:nvPr/>
            </p:nvSpPr>
            <p:spPr bwMode="auto">
              <a:xfrm>
                <a:off x="1150" y="1217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4 w 228"/>
                  <a:gd name="T17" fmla="*/ 29 h 114"/>
                  <a:gd name="T18" fmla="*/ 146 w 228"/>
                  <a:gd name="T19" fmla="*/ 35 h 114"/>
                  <a:gd name="T20" fmla="*/ 141 w 228"/>
                  <a:gd name="T21" fmla="*/ 38 h 114"/>
                  <a:gd name="T22" fmla="*/ 138 w 228"/>
                  <a:gd name="T23" fmla="*/ 39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0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6" y="35"/>
                    </a:lnTo>
                    <a:lnTo>
                      <a:pt x="141" y="38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0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32" name="Freeform 123"/>
              <p:cNvSpPr>
                <a:spLocks/>
              </p:cNvSpPr>
              <p:nvPr/>
            </p:nvSpPr>
            <p:spPr bwMode="auto">
              <a:xfrm>
                <a:off x="1176" y="1249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4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5 w 228"/>
                  <a:gd name="T25" fmla="*/ 40 h 114"/>
                  <a:gd name="T26" fmla="*/ 133 w 228"/>
                  <a:gd name="T27" fmla="*/ 42 h 114"/>
                  <a:gd name="T28" fmla="*/ 128 w 228"/>
                  <a:gd name="T29" fmla="*/ 44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0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0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5" y="40"/>
                    </a:lnTo>
                    <a:lnTo>
                      <a:pt x="133" y="42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0" y="102"/>
                    </a:lnTo>
                    <a:lnTo>
                      <a:pt x="71" y="95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33" name="Freeform 124"/>
              <p:cNvSpPr>
                <a:spLocks/>
              </p:cNvSpPr>
              <p:nvPr/>
            </p:nvSpPr>
            <p:spPr bwMode="auto">
              <a:xfrm>
                <a:off x="1226" y="1312"/>
                <a:ext cx="227" cy="114"/>
              </a:xfrm>
              <a:custGeom>
                <a:avLst/>
                <a:gdLst>
                  <a:gd name="T0" fmla="*/ 211 w 227"/>
                  <a:gd name="T1" fmla="*/ 0 h 114"/>
                  <a:gd name="T2" fmla="*/ 210 w 227"/>
                  <a:gd name="T3" fmla="*/ 0 h 114"/>
                  <a:gd name="T4" fmla="*/ 207 w 227"/>
                  <a:gd name="T5" fmla="*/ 2 h 114"/>
                  <a:gd name="T6" fmla="*/ 201 w 227"/>
                  <a:gd name="T7" fmla="*/ 5 h 114"/>
                  <a:gd name="T8" fmla="*/ 194 w 227"/>
                  <a:gd name="T9" fmla="*/ 7 h 114"/>
                  <a:gd name="T10" fmla="*/ 185 w 227"/>
                  <a:gd name="T11" fmla="*/ 12 h 114"/>
                  <a:gd name="T12" fmla="*/ 175 w 227"/>
                  <a:gd name="T13" fmla="*/ 17 h 114"/>
                  <a:gd name="T14" fmla="*/ 165 w 227"/>
                  <a:gd name="T15" fmla="*/ 23 h 114"/>
                  <a:gd name="T16" fmla="*/ 153 w 227"/>
                  <a:gd name="T17" fmla="*/ 30 h 114"/>
                  <a:gd name="T18" fmla="*/ 145 w 227"/>
                  <a:gd name="T19" fmla="*/ 36 h 114"/>
                  <a:gd name="T20" fmla="*/ 140 w 227"/>
                  <a:gd name="T21" fmla="*/ 39 h 114"/>
                  <a:gd name="T22" fmla="*/ 137 w 227"/>
                  <a:gd name="T23" fmla="*/ 41 h 114"/>
                  <a:gd name="T24" fmla="*/ 136 w 227"/>
                  <a:gd name="T25" fmla="*/ 41 h 114"/>
                  <a:gd name="T26" fmla="*/ 133 w 227"/>
                  <a:gd name="T27" fmla="*/ 42 h 114"/>
                  <a:gd name="T28" fmla="*/ 129 w 227"/>
                  <a:gd name="T29" fmla="*/ 45 h 114"/>
                  <a:gd name="T30" fmla="*/ 119 w 227"/>
                  <a:gd name="T31" fmla="*/ 51 h 114"/>
                  <a:gd name="T32" fmla="*/ 104 w 227"/>
                  <a:gd name="T33" fmla="*/ 59 h 114"/>
                  <a:gd name="T34" fmla="*/ 85 w 227"/>
                  <a:gd name="T35" fmla="*/ 71 h 114"/>
                  <a:gd name="T36" fmla="*/ 67 w 227"/>
                  <a:gd name="T37" fmla="*/ 81 h 114"/>
                  <a:gd name="T38" fmla="*/ 49 w 227"/>
                  <a:gd name="T39" fmla="*/ 90 h 114"/>
                  <a:gd name="T40" fmla="*/ 34 w 227"/>
                  <a:gd name="T41" fmla="*/ 98 h 114"/>
                  <a:gd name="T42" fmla="*/ 21 w 227"/>
                  <a:gd name="T43" fmla="*/ 105 h 114"/>
                  <a:gd name="T44" fmla="*/ 9 w 227"/>
                  <a:gd name="T45" fmla="*/ 110 h 114"/>
                  <a:gd name="T46" fmla="*/ 3 w 227"/>
                  <a:gd name="T47" fmla="*/ 113 h 114"/>
                  <a:gd name="T48" fmla="*/ 0 w 227"/>
                  <a:gd name="T49" fmla="*/ 114 h 114"/>
                  <a:gd name="T50" fmla="*/ 54 w 227"/>
                  <a:gd name="T51" fmla="*/ 114 h 114"/>
                  <a:gd name="T52" fmla="*/ 54 w 227"/>
                  <a:gd name="T53" fmla="*/ 114 h 114"/>
                  <a:gd name="T54" fmla="*/ 52 w 227"/>
                  <a:gd name="T55" fmla="*/ 113 h 114"/>
                  <a:gd name="T56" fmla="*/ 52 w 227"/>
                  <a:gd name="T57" fmla="*/ 111 h 114"/>
                  <a:gd name="T58" fmla="*/ 54 w 227"/>
                  <a:gd name="T59" fmla="*/ 107 h 114"/>
                  <a:gd name="T60" fmla="*/ 61 w 227"/>
                  <a:gd name="T61" fmla="*/ 103 h 114"/>
                  <a:gd name="T62" fmla="*/ 71 w 227"/>
                  <a:gd name="T63" fmla="*/ 95 h 114"/>
                  <a:gd name="T64" fmla="*/ 88 w 227"/>
                  <a:gd name="T65" fmla="*/ 87 h 114"/>
                  <a:gd name="T66" fmla="*/ 114 w 227"/>
                  <a:gd name="T67" fmla="*/ 75 h 114"/>
                  <a:gd name="T68" fmla="*/ 142 w 227"/>
                  <a:gd name="T69" fmla="*/ 62 h 114"/>
                  <a:gd name="T70" fmla="*/ 165 w 227"/>
                  <a:gd name="T71" fmla="*/ 49 h 114"/>
                  <a:gd name="T72" fmla="*/ 185 w 227"/>
                  <a:gd name="T73" fmla="*/ 38 h 114"/>
                  <a:gd name="T74" fmla="*/ 201 w 227"/>
                  <a:gd name="T75" fmla="*/ 28 h 114"/>
                  <a:gd name="T76" fmla="*/ 212 w 227"/>
                  <a:gd name="T77" fmla="*/ 19 h 114"/>
                  <a:gd name="T78" fmla="*/ 221 w 227"/>
                  <a:gd name="T79" fmla="*/ 12 h 114"/>
                  <a:gd name="T80" fmla="*/ 225 w 227"/>
                  <a:gd name="T81" fmla="*/ 7 h 114"/>
                  <a:gd name="T82" fmla="*/ 227 w 227"/>
                  <a:gd name="T83" fmla="*/ 6 h 114"/>
                  <a:gd name="T84" fmla="*/ 211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1" y="0"/>
                    </a:moveTo>
                    <a:lnTo>
                      <a:pt x="210" y="0"/>
                    </a:lnTo>
                    <a:lnTo>
                      <a:pt x="207" y="2"/>
                    </a:lnTo>
                    <a:lnTo>
                      <a:pt x="201" y="5"/>
                    </a:lnTo>
                    <a:lnTo>
                      <a:pt x="194" y="7"/>
                    </a:lnTo>
                    <a:lnTo>
                      <a:pt x="185" y="12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2" y="113"/>
                    </a:lnTo>
                    <a:lnTo>
                      <a:pt x="52" y="111"/>
                    </a:lnTo>
                    <a:lnTo>
                      <a:pt x="54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5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2" y="19"/>
                    </a:lnTo>
                    <a:lnTo>
                      <a:pt x="221" y="12"/>
                    </a:lnTo>
                    <a:lnTo>
                      <a:pt x="225" y="7"/>
                    </a:lnTo>
                    <a:lnTo>
                      <a:pt x="227" y="6"/>
                    </a:lnTo>
                    <a:lnTo>
                      <a:pt x="2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34" name="Freeform 125"/>
              <p:cNvSpPr>
                <a:spLocks/>
              </p:cNvSpPr>
              <p:nvPr/>
            </p:nvSpPr>
            <p:spPr bwMode="auto">
              <a:xfrm>
                <a:off x="1251" y="1344"/>
                <a:ext cx="226" cy="112"/>
              </a:xfrm>
              <a:custGeom>
                <a:avLst/>
                <a:gdLst>
                  <a:gd name="T0" fmla="*/ 212 w 226"/>
                  <a:gd name="T1" fmla="*/ 0 h 112"/>
                  <a:gd name="T2" fmla="*/ 211 w 226"/>
                  <a:gd name="T3" fmla="*/ 0 h 112"/>
                  <a:gd name="T4" fmla="*/ 206 w 226"/>
                  <a:gd name="T5" fmla="*/ 1 h 112"/>
                  <a:gd name="T6" fmla="*/ 200 w 226"/>
                  <a:gd name="T7" fmla="*/ 4 h 112"/>
                  <a:gd name="T8" fmla="*/ 193 w 226"/>
                  <a:gd name="T9" fmla="*/ 7 h 112"/>
                  <a:gd name="T10" fmla="*/ 185 w 226"/>
                  <a:gd name="T11" fmla="*/ 11 h 112"/>
                  <a:gd name="T12" fmla="*/ 174 w 226"/>
                  <a:gd name="T13" fmla="*/ 17 h 112"/>
                  <a:gd name="T14" fmla="*/ 164 w 226"/>
                  <a:gd name="T15" fmla="*/ 23 h 112"/>
                  <a:gd name="T16" fmla="*/ 153 w 226"/>
                  <a:gd name="T17" fmla="*/ 30 h 112"/>
                  <a:gd name="T18" fmla="*/ 144 w 226"/>
                  <a:gd name="T19" fmla="*/ 36 h 112"/>
                  <a:gd name="T20" fmla="*/ 140 w 226"/>
                  <a:gd name="T21" fmla="*/ 39 h 112"/>
                  <a:gd name="T22" fmla="*/ 137 w 226"/>
                  <a:gd name="T23" fmla="*/ 40 h 112"/>
                  <a:gd name="T24" fmla="*/ 136 w 226"/>
                  <a:gd name="T25" fmla="*/ 42 h 112"/>
                  <a:gd name="T26" fmla="*/ 133 w 226"/>
                  <a:gd name="T27" fmla="*/ 43 h 112"/>
                  <a:gd name="T28" fmla="*/ 128 w 226"/>
                  <a:gd name="T29" fmla="*/ 45 h 112"/>
                  <a:gd name="T30" fmla="*/ 118 w 226"/>
                  <a:gd name="T31" fmla="*/ 50 h 112"/>
                  <a:gd name="T32" fmla="*/ 104 w 226"/>
                  <a:gd name="T33" fmla="*/ 59 h 112"/>
                  <a:gd name="T34" fmla="*/ 85 w 226"/>
                  <a:gd name="T35" fmla="*/ 71 h 112"/>
                  <a:gd name="T36" fmla="*/ 66 w 226"/>
                  <a:gd name="T37" fmla="*/ 81 h 112"/>
                  <a:gd name="T38" fmla="*/ 49 w 226"/>
                  <a:gd name="T39" fmla="*/ 89 h 112"/>
                  <a:gd name="T40" fmla="*/ 33 w 226"/>
                  <a:gd name="T41" fmla="*/ 97 h 112"/>
                  <a:gd name="T42" fmla="*/ 20 w 226"/>
                  <a:gd name="T43" fmla="*/ 104 h 112"/>
                  <a:gd name="T44" fmla="*/ 9 w 226"/>
                  <a:gd name="T45" fmla="*/ 108 h 112"/>
                  <a:gd name="T46" fmla="*/ 3 w 226"/>
                  <a:gd name="T47" fmla="*/ 111 h 112"/>
                  <a:gd name="T48" fmla="*/ 0 w 226"/>
                  <a:gd name="T49" fmla="*/ 112 h 112"/>
                  <a:gd name="T50" fmla="*/ 55 w 226"/>
                  <a:gd name="T51" fmla="*/ 112 h 112"/>
                  <a:gd name="T52" fmla="*/ 55 w 226"/>
                  <a:gd name="T53" fmla="*/ 112 h 112"/>
                  <a:gd name="T54" fmla="*/ 53 w 226"/>
                  <a:gd name="T55" fmla="*/ 111 h 112"/>
                  <a:gd name="T56" fmla="*/ 52 w 226"/>
                  <a:gd name="T57" fmla="*/ 109 h 112"/>
                  <a:gd name="T58" fmla="*/ 55 w 226"/>
                  <a:gd name="T59" fmla="*/ 107 h 112"/>
                  <a:gd name="T60" fmla="*/ 60 w 226"/>
                  <a:gd name="T61" fmla="*/ 101 h 112"/>
                  <a:gd name="T62" fmla="*/ 71 w 226"/>
                  <a:gd name="T63" fmla="*/ 95 h 112"/>
                  <a:gd name="T64" fmla="*/ 88 w 226"/>
                  <a:gd name="T65" fmla="*/ 86 h 112"/>
                  <a:gd name="T66" fmla="*/ 114 w 226"/>
                  <a:gd name="T67" fmla="*/ 75 h 112"/>
                  <a:gd name="T68" fmla="*/ 141 w 226"/>
                  <a:gd name="T69" fmla="*/ 62 h 112"/>
                  <a:gd name="T70" fmla="*/ 164 w 226"/>
                  <a:gd name="T71" fmla="*/ 49 h 112"/>
                  <a:gd name="T72" fmla="*/ 183 w 226"/>
                  <a:gd name="T73" fmla="*/ 37 h 112"/>
                  <a:gd name="T74" fmla="*/ 199 w 226"/>
                  <a:gd name="T75" fmla="*/ 27 h 112"/>
                  <a:gd name="T76" fmla="*/ 212 w 226"/>
                  <a:gd name="T77" fmla="*/ 19 h 112"/>
                  <a:gd name="T78" fmla="*/ 219 w 226"/>
                  <a:gd name="T79" fmla="*/ 11 h 112"/>
                  <a:gd name="T80" fmla="*/ 225 w 226"/>
                  <a:gd name="T81" fmla="*/ 7 h 112"/>
                  <a:gd name="T82" fmla="*/ 226 w 226"/>
                  <a:gd name="T83" fmla="*/ 6 h 112"/>
                  <a:gd name="T84" fmla="*/ 212 w 226"/>
                  <a:gd name="T85" fmla="*/ 0 h 11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2"/>
                  <a:gd name="T131" fmla="*/ 226 w 226"/>
                  <a:gd name="T132" fmla="*/ 112 h 11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2">
                    <a:moveTo>
                      <a:pt x="212" y="0"/>
                    </a:moveTo>
                    <a:lnTo>
                      <a:pt x="211" y="0"/>
                    </a:lnTo>
                    <a:lnTo>
                      <a:pt x="206" y="1"/>
                    </a:lnTo>
                    <a:lnTo>
                      <a:pt x="200" y="4"/>
                    </a:lnTo>
                    <a:lnTo>
                      <a:pt x="193" y="7"/>
                    </a:lnTo>
                    <a:lnTo>
                      <a:pt x="185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2"/>
                    </a:lnTo>
                    <a:lnTo>
                      <a:pt x="133" y="43"/>
                    </a:lnTo>
                    <a:lnTo>
                      <a:pt x="128" y="45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9" y="108"/>
                    </a:lnTo>
                    <a:lnTo>
                      <a:pt x="3" y="111"/>
                    </a:lnTo>
                    <a:lnTo>
                      <a:pt x="0" y="112"/>
                    </a:lnTo>
                    <a:lnTo>
                      <a:pt x="55" y="112"/>
                    </a:lnTo>
                    <a:lnTo>
                      <a:pt x="53" y="111"/>
                    </a:lnTo>
                    <a:lnTo>
                      <a:pt x="52" y="109"/>
                    </a:lnTo>
                    <a:lnTo>
                      <a:pt x="55" y="107"/>
                    </a:lnTo>
                    <a:lnTo>
                      <a:pt x="60" y="101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4" y="49"/>
                    </a:lnTo>
                    <a:lnTo>
                      <a:pt x="183" y="37"/>
                    </a:lnTo>
                    <a:lnTo>
                      <a:pt x="199" y="27"/>
                    </a:lnTo>
                    <a:lnTo>
                      <a:pt x="212" y="19"/>
                    </a:lnTo>
                    <a:lnTo>
                      <a:pt x="219" y="11"/>
                    </a:lnTo>
                    <a:lnTo>
                      <a:pt x="225" y="7"/>
                    </a:lnTo>
                    <a:lnTo>
                      <a:pt x="226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35" name="Freeform 126"/>
              <p:cNvSpPr>
                <a:spLocks/>
              </p:cNvSpPr>
              <p:nvPr/>
            </p:nvSpPr>
            <p:spPr bwMode="auto">
              <a:xfrm>
                <a:off x="1275" y="1376"/>
                <a:ext cx="227" cy="112"/>
              </a:xfrm>
              <a:custGeom>
                <a:avLst/>
                <a:gdLst>
                  <a:gd name="T0" fmla="*/ 213 w 227"/>
                  <a:gd name="T1" fmla="*/ 0 h 112"/>
                  <a:gd name="T2" fmla="*/ 211 w 227"/>
                  <a:gd name="T3" fmla="*/ 0 h 112"/>
                  <a:gd name="T4" fmla="*/ 207 w 227"/>
                  <a:gd name="T5" fmla="*/ 1 h 112"/>
                  <a:gd name="T6" fmla="*/ 201 w 227"/>
                  <a:gd name="T7" fmla="*/ 4 h 112"/>
                  <a:gd name="T8" fmla="*/ 194 w 227"/>
                  <a:gd name="T9" fmla="*/ 7 h 112"/>
                  <a:gd name="T10" fmla="*/ 185 w 227"/>
                  <a:gd name="T11" fmla="*/ 11 h 112"/>
                  <a:gd name="T12" fmla="*/ 175 w 227"/>
                  <a:gd name="T13" fmla="*/ 17 h 112"/>
                  <a:gd name="T14" fmla="*/ 165 w 227"/>
                  <a:gd name="T15" fmla="*/ 23 h 112"/>
                  <a:gd name="T16" fmla="*/ 153 w 227"/>
                  <a:gd name="T17" fmla="*/ 30 h 112"/>
                  <a:gd name="T18" fmla="*/ 145 w 227"/>
                  <a:gd name="T19" fmla="*/ 36 h 112"/>
                  <a:gd name="T20" fmla="*/ 140 w 227"/>
                  <a:gd name="T21" fmla="*/ 39 h 112"/>
                  <a:gd name="T22" fmla="*/ 137 w 227"/>
                  <a:gd name="T23" fmla="*/ 40 h 112"/>
                  <a:gd name="T24" fmla="*/ 136 w 227"/>
                  <a:gd name="T25" fmla="*/ 41 h 112"/>
                  <a:gd name="T26" fmla="*/ 135 w 227"/>
                  <a:gd name="T27" fmla="*/ 43 h 112"/>
                  <a:gd name="T28" fmla="*/ 129 w 227"/>
                  <a:gd name="T29" fmla="*/ 46 h 112"/>
                  <a:gd name="T30" fmla="*/ 120 w 227"/>
                  <a:gd name="T31" fmla="*/ 52 h 112"/>
                  <a:gd name="T32" fmla="*/ 106 w 227"/>
                  <a:gd name="T33" fmla="*/ 60 h 112"/>
                  <a:gd name="T34" fmla="*/ 87 w 227"/>
                  <a:gd name="T35" fmla="*/ 70 h 112"/>
                  <a:gd name="T36" fmla="*/ 68 w 227"/>
                  <a:gd name="T37" fmla="*/ 80 h 112"/>
                  <a:gd name="T38" fmla="*/ 51 w 227"/>
                  <a:gd name="T39" fmla="*/ 89 h 112"/>
                  <a:gd name="T40" fmla="*/ 34 w 227"/>
                  <a:gd name="T41" fmla="*/ 96 h 112"/>
                  <a:gd name="T42" fmla="*/ 21 w 227"/>
                  <a:gd name="T43" fmla="*/ 103 h 112"/>
                  <a:gd name="T44" fmla="*/ 9 w 227"/>
                  <a:gd name="T45" fmla="*/ 108 h 112"/>
                  <a:gd name="T46" fmla="*/ 3 w 227"/>
                  <a:gd name="T47" fmla="*/ 111 h 112"/>
                  <a:gd name="T48" fmla="*/ 0 w 227"/>
                  <a:gd name="T49" fmla="*/ 112 h 112"/>
                  <a:gd name="T50" fmla="*/ 55 w 227"/>
                  <a:gd name="T51" fmla="*/ 112 h 112"/>
                  <a:gd name="T52" fmla="*/ 55 w 227"/>
                  <a:gd name="T53" fmla="*/ 112 h 112"/>
                  <a:gd name="T54" fmla="*/ 54 w 227"/>
                  <a:gd name="T55" fmla="*/ 111 h 112"/>
                  <a:gd name="T56" fmla="*/ 52 w 227"/>
                  <a:gd name="T57" fmla="*/ 109 h 112"/>
                  <a:gd name="T58" fmla="*/ 55 w 227"/>
                  <a:gd name="T59" fmla="*/ 105 h 112"/>
                  <a:gd name="T60" fmla="*/ 61 w 227"/>
                  <a:gd name="T61" fmla="*/ 101 h 112"/>
                  <a:gd name="T62" fmla="*/ 71 w 227"/>
                  <a:gd name="T63" fmla="*/ 93 h 112"/>
                  <a:gd name="T64" fmla="*/ 88 w 227"/>
                  <a:gd name="T65" fmla="*/ 85 h 112"/>
                  <a:gd name="T66" fmla="*/ 114 w 227"/>
                  <a:gd name="T67" fmla="*/ 73 h 112"/>
                  <a:gd name="T68" fmla="*/ 142 w 227"/>
                  <a:gd name="T69" fmla="*/ 60 h 112"/>
                  <a:gd name="T70" fmla="*/ 165 w 227"/>
                  <a:gd name="T71" fmla="*/ 49 h 112"/>
                  <a:gd name="T72" fmla="*/ 184 w 227"/>
                  <a:gd name="T73" fmla="*/ 37 h 112"/>
                  <a:gd name="T74" fmla="*/ 200 w 227"/>
                  <a:gd name="T75" fmla="*/ 27 h 112"/>
                  <a:gd name="T76" fmla="*/ 213 w 227"/>
                  <a:gd name="T77" fmla="*/ 18 h 112"/>
                  <a:gd name="T78" fmla="*/ 220 w 227"/>
                  <a:gd name="T79" fmla="*/ 11 h 112"/>
                  <a:gd name="T80" fmla="*/ 225 w 227"/>
                  <a:gd name="T81" fmla="*/ 7 h 112"/>
                  <a:gd name="T82" fmla="*/ 227 w 227"/>
                  <a:gd name="T83" fmla="*/ 5 h 112"/>
                  <a:gd name="T84" fmla="*/ 213 w 227"/>
                  <a:gd name="T85" fmla="*/ 0 h 11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2"/>
                  <a:gd name="T131" fmla="*/ 227 w 227"/>
                  <a:gd name="T132" fmla="*/ 112 h 11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2">
                    <a:moveTo>
                      <a:pt x="213" y="0"/>
                    </a:moveTo>
                    <a:lnTo>
                      <a:pt x="211" y="0"/>
                    </a:lnTo>
                    <a:lnTo>
                      <a:pt x="207" y="1"/>
                    </a:lnTo>
                    <a:lnTo>
                      <a:pt x="201" y="4"/>
                    </a:lnTo>
                    <a:lnTo>
                      <a:pt x="194" y="7"/>
                    </a:lnTo>
                    <a:lnTo>
                      <a:pt x="185" y="11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1"/>
                    </a:lnTo>
                    <a:lnTo>
                      <a:pt x="135" y="43"/>
                    </a:lnTo>
                    <a:lnTo>
                      <a:pt x="129" y="46"/>
                    </a:lnTo>
                    <a:lnTo>
                      <a:pt x="120" y="52"/>
                    </a:lnTo>
                    <a:lnTo>
                      <a:pt x="106" y="60"/>
                    </a:lnTo>
                    <a:lnTo>
                      <a:pt x="87" y="70"/>
                    </a:lnTo>
                    <a:lnTo>
                      <a:pt x="68" y="80"/>
                    </a:lnTo>
                    <a:lnTo>
                      <a:pt x="51" y="89"/>
                    </a:lnTo>
                    <a:lnTo>
                      <a:pt x="34" y="96"/>
                    </a:lnTo>
                    <a:lnTo>
                      <a:pt x="21" y="103"/>
                    </a:lnTo>
                    <a:lnTo>
                      <a:pt x="9" y="108"/>
                    </a:lnTo>
                    <a:lnTo>
                      <a:pt x="3" y="111"/>
                    </a:lnTo>
                    <a:lnTo>
                      <a:pt x="0" y="112"/>
                    </a:lnTo>
                    <a:lnTo>
                      <a:pt x="55" y="112"/>
                    </a:lnTo>
                    <a:lnTo>
                      <a:pt x="54" y="111"/>
                    </a:lnTo>
                    <a:lnTo>
                      <a:pt x="52" y="109"/>
                    </a:lnTo>
                    <a:lnTo>
                      <a:pt x="55" y="105"/>
                    </a:lnTo>
                    <a:lnTo>
                      <a:pt x="61" y="101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2" y="60"/>
                    </a:lnTo>
                    <a:lnTo>
                      <a:pt x="165" y="49"/>
                    </a:lnTo>
                    <a:lnTo>
                      <a:pt x="184" y="37"/>
                    </a:lnTo>
                    <a:lnTo>
                      <a:pt x="200" y="27"/>
                    </a:lnTo>
                    <a:lnTo>
                      <a:pt x="213" y="18"/>
                    </a:lnTo>
                    <a:lnTo>
                      <a:pt x="220" y="11"/>
                    </a:lnTo>
                    <a:lnTo>
                      <a:pt x="225" y="7"/>
                    </a:lnTo>
                    <a:lnTo>
                      <a:pt x="227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36" name="Freeform 127"/>
              <p:cNvSpPr>
                <a:spLocks/>
              </p:cNvSpPr>
              <p:nvPr/>
            </p:nvSpPr>
            <p:spPr bwMode="auto">
              <a:xfrm>
                <a:off x="1301" y="1407"/>
                <a:ext cx="227" cy="113"/>
              </a:xfrm>
              <a:custGeom>
                <a:avLst/>
                <a:gdLst>
                  <a:gd name="T0" fmla="*/ 212 w 227"/>
                  <a:gd name="T1" fmla="*/ 0 h 113"/>
                  <a:gd name="T2" fmla="*/ 211 w 227"/>
                  <a:gd name="T3" fmla="*/ 0 h 113"/>
                  <a:gd name="T4" fmla="*/ 207 w 227"/>
                  <a:gd name="T5" fmla="*/ 2 h 113"/>
                  <a:gd name="T6" fmla="*/ 201 w 227"/>
                  <a:gd name="T7" fmla="*/ 5 h 113"/>
                  <a:gd name="T8" fmla="*/ 194 w 227"/>
                  <a:gd name="T9" fmla="*/ 8 h 113"/>
                  <a:gd name="T10" fmla="*/ 185 w 227"/>
                  <a:gd name="T11" fmla="*/ 12 h 113"/>
                  <a:gd name="T12" fmla="*/ 174 w 227"/>
                  <a:gd name="T13" fmla="*/ 18 h 113"/>
                  <a:gd name="T14" fmla="*/ 163 w 227"/>
                  <a:gd name="T15" fmla="*/ 23 h 113"/>
                  <a:gd name="T16" fmla="*/ 152 w 227"/>
                  <a:gd name="T17" fmla="*/ 31 h 113"/>
                  <a:gd name="T18" fmla="*/ 143 w 227"/>
                  <a:gd name="T19" fmla="*/ 36 h 113"/>
                  <a:gd name="T20" fmla="*/ 139 w 227"/>
                  <a:gd name="T21" fmla="*/ 39 h 113"/>
                  <a:gd name="T22" fmla="*/ 136 w 227"/>
                  <a:gd name="T23" fmla="*/ 41 h 113"/>
                  <a:gd name="T24" fmla="*/ 135 w 227"/>
                  <a:gd name="T25" fmla="*/ 41 h 113"/>
                  <a:gd name="T26" fmla="*/ 133 w 227"/>
                  <a:gd name="T27" fmla="*/ 42 h 113"/>
                  <a:gd name="T28" fmla="*/ 127 w 227"/>
                  <a:gd name="T29" fmla="*/ 45 h 113"/>
                  <a:gd name="T30" fmla="*/ 119 w 227"/>
                  <a:gd name="T31" fmla="*/ 51 h 113"/>
                  <a:gd name="T32" fmla="*/ 104 w 227"/>
                  <a:gd name="T33" fmla="*/ 59 h 113"/>
                  <a:gd name="T34" fmla="*/ 86 w 227"/>
                  <a:gd name="T35" fmla="*/ 70 h 113"/>
                  <a:gd name="T36" fmla="*/ 67 w 227"/>
                  <a:gd name="T37" fmla="*/ 80 h 113"/>
                  <a:gd name="T38" fmla="*/ 49 w 227"/>
                  <a:gd name="T39" fmla="*/ 88 h 113"/>
                  <a:gd name="T40" fmla="*/ 34 w 227"/>
                  <a:gd name="T41" fmla="*/ 97 h 113"/>
                  <a:gd name="T42" fmla="*/ 21 w 227"/>
                  <a:gd name="T43" fmla="*/ 104 h 113"/>
                  <a:gd name="T44" fmla="*/ 9 w 227"/>
                  <a:gd name="T45" fmla="*/ 108 h 113"/>
                  <a:gd name="T46" fmla="*/ 3 w 227"/>
                  <a:gd name="T47" fmla="*/ 111 h 113"/>
                  <a:gd name="T48" fmla="*/ 0 w 227"/>
                  <a:gd name="T49" fmla="*/ 113 h 113"/>
                  <a:gd name="T50" fmla="*/ 55 w 227"/>
                  <a:gd name="T51" fmla="*/ 113 h 113"/>
                  <a:gd name="T52" fmla="*/ 55 w 227"/>
                  <a:gd name="T53" fmla="*/ 113 h 113"/>
                  <a:gd name="T54" fmla="*/ 54 w 227"/>
                  <a:gd name="T55" fmla="*/ 111 h 113"/>
                  <a:gd name="T56" fmla="*/ 52 w 227"/>
                  <a:gd name="T57" fmla="*/ 110 h 113"/>
                  <a:gd name="T58" fmla="*/ 55 w 227"/>
                  <a:gd name="T59" fmla="*/ 106 h 113"/>
                  <a:gd name="T60" fmla="*/ 61 w 227"/>
                  <a:gd name="T61" fmla="*/ 101 h 113"/>
                  <a:gd name="T62" fmla="*/ 71 w 227"/>
                  <a:gd name="T63" fmla="*/ 94 h 113"/>
                  <a:gd name="T64" fmla="*/ 88 w 227"/>
                  <a:gd name="T65" fmla="*/ 85 h 113"/>
                  <a:gd name="T66" fmla="*/ 114 w 227"/>
                  <a:gd name="T67" fmla="*/ 74 h 113"/>
                  <a:gd name="T68" fmla="*/ 142 w 227"/>
                  <a:gd name="T69" fmla="*/ 61 h 113"/>
                  <a:gd name="T70" fmla="*/ 165 w 227"/>
                  <a:gd name="T71" fmla="*/ 49 h 113"/>
                  <a:gd name="T72" fmla="*/ 184 w 227"/>
                  <a:gd name="T73" fmla="*/ 38 h 113"/>
                  <a:gd name="T74" fmla="*/ 199 w 227"/>
                  <a:gd name="T75" fmla="*/ 26 h 113"/>
                  <a:gd name="T76" fmla="*/ 212 w 227"/>
                  <a:gd name="T77" fmla="*/ 19 h 113"/>
                  <a:gd name="T78" fmla="*/ 220 w 227"/>
                  <a:gd name="T79" fmla="*/ 12 h 113"/>
                  <a:gd name="T80" fmla="*/ 225 w 227"/>
                  <a:gd name="T81" fmla="*/ 8 h 113"/>
                  <a:gd name="T82" fmla="*/ 227 w 227"/>
                  <a:gd name="T83" fmla="*/ 6 h 113"/>
                  <a:gd name="T84" fmla="*/ 212 w 227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3"/>
                  <a:gd name="T131" fmla="*/ 227 w 227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3">
                    <a:moveTo>
                      <a:pt x="212" y="0"/>
                    </a:moveTo>
                    <a:lnTo>
                      <a:pt x="211" y="0"/>
                    </a:lnTo>
                    <a:lnTo>
                      <a:pt x="207" y="2"/>
                    </a:lnTo>
                    <a:lnTo>
                      <a:pt x="201" y="5"/>
                    </a:lnTo>
                    <a:lnTo>
                      <a:pt x="194" y="8"/>
                    </a:lnTo>
                    <a:lnTo>
                      <a:pt x="185" y="12"/>
                    </a:lnTo>
                    <a:lnTo>
                      <a:pt x="174" y="18"/>
                    </a:lnTo>
                    <a:lnTo>
                      <a:pt x="163" y="23"/>
                    </a:lnTo>
                    <a:lnTo>
                      <a:pt x="152" y="31"/>
                    </a:lnTo>
                    <a:lnTo>
                      <a:pt x="143" y="36"/>
                    </a:lnTo>
                    <a:lnTo>
                      <a:pt x="139" y="39"/>
                    </a:lnTo>
                    <a:lnTo>
                      <a:pt x="136" y="41"/>
                    </a:lnTo>
                    <a:lnTo>
                      <a:pt x="135" y="41"/>
                    </a:lnTo>
                    <a:lnTo>
                      <a:pt x="133" y="42"/>
                    </a:lnTo>
                    <a:lnTo>
                      <a:pt x="127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6" y="70"/>
                    </a:lnTo>
                    <a:lnTo>
                      <a:pt x="67" y="80"/>
                    </a:lnTo>
                    <a:lnTo>
                      <a:pt x="49" y="88"/>
                    </a:lnTo>
                    <a:lnTo>
                      <a:pt x="34" y="97"/>
                    </a:lnTo>
                    <a:lnTo>
                      <a:pt x="21" y="104"/>
                    </a:lnTo>
                    <a:lnTo>
                      <a:pt x="9" y="108"/>
                    </a:lnTo>
                    <a:lnTo>
                      <a:pt x="3" y="111"/>
                    </a:lnTo>
                    <a:lnTo>
                      <a:pt x="0" y="113"/>
                    </a:lnTo>
                    <a:lnTo>
                      <a:pt x="55" y="113"/>
                    </a:lnTo>
                    <a:lnTo>
                      <a:pt x="54" y="111"/>
                    </a:lnTo>
                    <a:lnTo>
                      <a:pt x="52" y="110"/>
                    </a:lnTo>
                    <a:lnTo>
                      <a:pt x="55" y="106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5" y="49"/>
                    </a:lnTo>
                    <a:lnTo>
                      <a:pt x="184" y="38"/>
                    </a:lnTo>
                    <a:lnTo>
                      <a:pt x="199" y="26"/>
                    </a:lnTo>
                    <a:lnTo>
                      <a:pt x="212" y="19"/>
                    </a:lnTo>
                    <a:lnTo>
                      <a:pt x="220" y="12"/>
                    </a:lnTo>
                    <a:lnTo>
                      <a:pt x="225" y="8"/>
                    </a:lnTo>
                    <a:lnTo>
                      <a:pt x="227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37" name="Freeform 128"/>
              <p:cNvSpPr>
                <a:spLocks/>
              </p:cNvSpPr>
              <p:nvPr/>
            </p:nvSpPr>
            <p:spPr bwMode="auto">
              <a:xfrm>
                <a:off x="1326" y="1439"/>
                <a:ext cx="226" cy="114"/>
              </a:xfrm>
              <a:custGeom>
                <a:avLst/>
                <a:gdLst>
                  <a:gd name="T0" fmla="*/ 212 w 226"/>
                  <a:gd name="T1" fmla="*/ 0 h 114"/>
                  <a:gd name="T2" fmla="*/ 211 w 226"/>
                  <a:gd name="T3" fmla="*/ 0 h 114"/>
                  <a:gd name="T4" fmla="*/ 206 w 226"/>
                  <a:gd name="T5" fmla="*/ 2 h 114"/>
                  <a:gd name="T6" fmla="*/ 200 w 226"/>
                  <a:gd name="T7" fmla="*/ 4 h 114"/>
                  <a:gd name="T8" fmla="*/ 193 w 226"/>
                  <a:gd name="T9" fmla="*/ 7 h 114"/>
                  <a:gd name="T10" fmla="*/ 185 w 226"/>
                  <a:gd name="T11" fmla="*/ 12 h 114"/>
                  <a:gd name="T12" fmla="*/ 174 w 226"/>
                  <a:gd name="T13" fmla="*/ 16 h 114"/>
                  <a:gd name="T14" fmla="*/ 164 w 226"/>
                  <a:gd name="T15" fmla="*/ 22 h 114"/>
                  <a:gd name="T16" fmla="*/ 153 w 226"/>
                  <a:gd name="T17" fmla="*/ 29 h 114"/>
                  <a:gd name="T18" fmla="*/ 144 w 226"/>
                  <a:gd name="T19" fmla="*/ 35 h 114"/>
                  <a:gd name="T20" fmla="*/ 140 w 226"/>
                  <a:gd name="T21" fmla="*/ 38 h 114"/>
                  <a:gd name="T22" fmla="*/ 137 w 226"/>
                  <a:gd name="T23" fmla="*/ 39 h 114"/>
                  <a:gd name="T24" fmla="*/ 136 w 226"/>
                  <a:gd name="T25" fmla="*/ 40 h 114"/>
                  <a:gd name="T26" fmla="*/ 133 w 226"/>
                  <a:gd name="T27" fmla="*/ 42 h 114"/>
                  <a:gd name="T28" fmla="*/ 127 w 226"/>
                  <a:gd name="T29" fmla="*/ 45 h 114"/>
                  <a:gd name="T30" fmla="*/ 118 w 226"/>
                  <a:gd name="T31" fmla="*/ 51 h 114"/>
                  <a:gd name="T32" fmla="*/ 102 w 226"/>
                  <a:gd name="T33" fmla="*/ 59 h 114"/>
                  <a:gd name="T34" fmla="*/ 84 w 226"/>
                  <a:gd name="T35" fmla="*/ 69 h 114"/>
                  <a:gd name="T36" fmla="*/ 66 w 226"/>
                  <a:gd name="T37" fmla="*/ 79 h 114"/>
                  <a:gd name="T38" fmla="*/ 49 w 226"/>
                  <a:gd name="T39" fmla="*/ 89 h 114"/>
                  <a:gd name="T40" fmla="*/ 33 w 226"/>
                  <a:gd name="T41" fmla="*/ 97 h 114"/>
                  <a:gd name="T42" fmla="*/ 20 w 226"/>
                  <a:gd name="T43" fmla="*/ 104 h 114"/>
                  <a:gd name="T44" fmla="*/ 9 w 226"/>
                  <a:gd name="T45" fmla="*/ 110 h 114"/>
                  <a:gd name="T46" fmla="*/ 3 w 226"/>
                  <a:gd name="T47" fmla="*/ 113 h 114"/>
                  <a:gd name="T48" fmla="*/ 0 w 226"/>
                  <a:gd name="T49" fmla="*/ 114 h 114"/>
                  <a:gd name="T50" fmla="*/ 55 w 226"/>
                  <a:gd name="T51" fmla="*/ 114 h 114"/>
                  <a:gd name="T52" fmla="*/ 55 w 226"/>
                  <a:gd name="T53" fmla="*/ 114 h 114"/>
                  <a:gd name="T54" fmla="*/ 53 w 226"/>
                  <a:gd name="T55" fmla="*/ 113 h 114"/>
                  <a:gd name="T56" fmla="*/ 52 w 226"/>
                  <a:gd name="T57" fmla="*/ 110 h 114"/>
                  <a:gd name="T58" fmla="*/ 55 w 226"/>
                  <a:gd name="T59" fmla="*/ 107 h 114"/>
                  <a:gd name="T60" fmla="*/ 61 w 226"/>
                  <a:gd name="T61" fmla="*/ 101 h 114"/>
                  <a:gd name="T62" fmla="*/ 71 w 226"/>
                  <a:gd name="T63" fmla="*/ 94 h 114"/>
                  <a:gd name="T64" fmla="*/ 88 w 226"/>
                  <a:gd name="T65" fmla="*/ 85 h 114"/>
                  <a:gd name="T66" fmla="*/ 112 w 226"/>
                  <a:gd name="T67" fmla="*/ 74 h 114"/>
                  <a:gd name="T68" fmla="*/ 140 w 226"/>
                  <a:gd name="T69" fmla="*/ 61 h 114"/>
                  <a:gd name="T70" fmla="*/ 164 w 226"/>
                  <a:gd name="T71" fmla="*/ 48 h 114"/>
                  <a:gd name="T72" fmla="*/ 183 w 226"/>
                  <a:gd name="T73" fmla="*/ 36 h 114"/>
                  <a:gd name="T74" fmla="*/ 199 w 226"/>
                  <a:gd name="T75" fmla="*/ 26 h 114"/>
                  <a:gd name="T76" fmla="*/ 212 w 226"/>
                  <a:gd name="T77" fmla="*/ 17 h 114"/>
                  <a:gd name="T78" fmla="*/ 219 w 226"/>
                  <a:gd name="T79" fmla="*/ 10 h 114"/>
                  <a:gd name="T80" fmla="*/ 225 w 226"/>
                  <a:gd name="T81" fmla="*/ 6 h 114"/>
                  <a:gd name="T82" fmla="*/ 226 w 226"/>
                  <a:gd name="T83" fmla="*/ 4 h 114"/>
                  <a:gd name="T84" fmla="*/ 212 w 226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4"/>
                  <a:gd name="T131" fmla="*/ 226 w 226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6" y="2"/>
                    </a:lnTo>
                    <a:lnTo>
                      <a:pt x="200" y="4"/>
                    </a:lnTo>
                    <a:lnTo>
                      <a:pt x="193" y="7"/>
                    </a:lnTo>
                    <a:lnTo>
                      <a:pt x="185" y="12"/>
                    </a:lnTo>
                    <a:lnTo>
                      <a:pt x="174" y="16"/>
                    </a:lnTo>
                    <a:lnTo>
                      <a:pt x="164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7" y="45"/>
                    </a:lnTo>
                    <a:lnTo>
                      <a:pt x="118" y="51"/>
                    </a:lnTo>
                    <a:lnTo>
                      <a:pt x="102" y="59"/>
                    </a:lnTo>
                    <a:lnTo>
                      <a:pt x="84" y="69"/>
                    </a:lnTo>
                    <a:lnTo>
                      <a:pt x="66" y="79"/>
                    </a:lnTo>
                    <a:lnTo>
                      <a:pt x="49" y="89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2" y="74"/>
                    </a:lnTo>
                    <a:lnTo>
                      <a:pt x="140" y="61"/>
                    </a:lnTo>
                    <a:lnTo>
                      <a:pt x="164" y="48"/>
                    </a:lnTo>
                    <a:lnTo>
                      <a:pt x="183" y="36"/>
                    </a:lnTo>
                    <a:lnTo>
                      <a:pt x="199" y="26"/>
                    </a:lnTo>
                    <a:lnTo>
                      <a:pt x="212" y="17"/>
                    </a:lnTo>
                    <a:lnTo>
                      <a:pt x="219" y="10"/>
                    </a:lnTo>
                    <a:lnTo>
                      <a:pt x="225" y="6"/>
                    </a:lnTo>
                    <a:lnTo>
                      <a:pt x="226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38" name="Freeform 129"/>
              <p:cNvSpPr>
                <a:spLocks/>
              </p:cNvSpPr>
              <p:nvPr/>
            </p:nvSpPr>
            <p:spPr bwMode="auto">
              <a:xfrm>
                <a:off x="1352" y="1471"/>
                <a:ext cx="226" cy="114"/>
              </a:xfrm>
              <a:custGeom>
                <a:avLst/>
                <a:gdLst>
                  <a:gd name="T0" fmla="*/ 211 w 226"/>
                  <a:gd name="T1" fmla="*/ 0 h 114"/>
                  <a:gd name="T2" fmla="*/ 209 w 226"/>
                  <a:gd name="T3" fmla="*/ 0 h 114"/>
                  <a:gd name="T4" fmla="*/ 206 w 226"/>
                  <a:gd name="T5" fmla="*/ 1 h 114"/>
                  <a:gd name="T6" fmla="*/ 200 w 226"/>
                  <a:gd name="T7" fmla="*/ 4 h 114"/>
                  <a:gd name="T8" fmla="*/ 192 w 226"/>
                  <a:gd name="T9" fmla="*/ 7 h 114"/>
                  <a:gd name="T10" fmla="*/ 183 w 226"/>
                  <a:gd name="T11" fmla="*/ 11 h 114"/>
                  <a:gd name="T12" fmla="*/ 173 w 226"/>
                  <a:gd name="T13" fmla="*/ 16 h 114"/>
                  <a:gd name="T14" fmla="*/ 163 w 226"/>
                  <a:gd name="T15" fmla="*/ 21 h 114"/>
                  <a:gd name="T16" fmla="*/ 151 w 226"/>
                  <a:gd name="T17" fmla="*/ 29 h 114"/>
                  <a:gd name="T18" fmla="*/ 143 w 226"/>
                  <a:gd name="T19" fmla="*/ 34 h 114"/>
                  <a:gd name="T20" fmla="*/ 138 w 226"/>
                  <a:gd name="T21" fmla="*/ 37 h 114"/>
                  <a:gd name="T22" fmla="*/ 136 w 226"/>
                  <a:gd name="T23" fmla="*/ 39 h 114"/>
                  <a:gd name="T24" fmla="*/ 134 w 226"/>
                  <a:gd name="T25" fmla="*/ 40 h 114"/>
                  <a:gd name="T26" fmla="*/ 131 w 226"/>
                  <a:gd name="T27" fmla="*/ 42 h 114"/>
                  <a:gd name="T28" fmla="*/ 127 w 226"/>
                  <a:gd name="T29" fmla="*/ 44 h 114"/>
                  <a:gd name="T30" fmla="*/ 117 w 226"/>
                  <a:gd name="T31" fmla="*/ 50 h 114"/>
                  <a:gd name="T32" fmla="*/ 102 w 226"/>
                  <a:gd name="T33" fmla="*/ 59 h 114"/>
                  <a:gd name="T34" fmla="*/ 84 w 226"/>
                  <a:gd name="T35" fmla="*/ 69 h 114"/>
                  <a:gd name="T36" fmla="*/ 66 w 226"/>
                  <a:gd name="T37" fmla="*/ 79 h 114"/>
                  <a:gd name="T38" fmla="*/ 49 w 226"/>
                  <a:gd name="T39" fmla="*/ 89 h 114"/>
                  <a:gd name="T40" fmla="*/ 33 w 226"/>
                  <a:gd name="T41" fmla="*/ 96 h 114"/>
                  <a:gd name="T42" fmla="*/ 20 w 226"/>
                  <a:gd name="T43" fmla="*/ 104 h 114"/>
                  <a:gd name="T44" fmla="*/ 9 w 226"/>
                  <a:gd name="T45" fmla="*/ 109 h 114"/>
                  <a:gd name="T46" fmla="*/ 3 w 226"/>
                  <a:gd name="T47" fmla="*/ 112 h 114"/>
                  <a:gd name="T48" fmla="*/ 0 w 226"/>
                  <a:gd name="T49" fmla="*/ 114 h 114"/>
                  <a:gd name="T50" fmla="*/ 53 w 226"/>
                  <a:gd name="T51" fmla="*/ 114 h 114"/>
                  <a:gd name="T52" fmla="*/ 53 w 226"/>
                  <a:gd name="T53" fmla="*/ 114 h 114"/>
                  <a:gd name="T54" fmla="*/ 52 w 226"/>
                  <a:gd name="T55" fmla="*/ 112 h 114"/>
                  <a:gd name="T56" fmla="*/ 52 w 226"/>
                  <a:gd name="T57" fmla="*/ 109 h 114"/>
                  <a:gd name="T58" fmla="*/ 53 w 226"/>
                  <a:gd name="T59" fmla="*/ 106 h 114"/>
                  <a:gd name="T60" fmla="*/ 59 w 226"/>
                  <a:gd name="T61" fmla="*/ 101 h 114"/>
                  <a:gd name="T62" fmla="*/ 71 w 226"/>
                  <a:gd name="T63" fmla="*/ 94 h 114"/>
                  <a:gd name="T64" fmla="*/ 88 w 226"/>
                  <a:gd name="T65" fmla="*/ 85 h 114"/>
                  <a:gd name="T66" fmla="*/ 112 w 226"/>
                  <a:gd name="T67" fmla="*/ 73 h 114"/>
                  <a:gd name="T68" fmla="*/ 140 w 226"/>
                  <a:gd name="T69" fmla="*/ 60 h 114"/>
                  <a:gd name="T70" fmla="*/ 164 w 226"/>
                  <a:gd name="T71" fmla="*/ 47 h 114"/>
                  <a:gd name="T72" fmla="*/ 183 w 226"/>
                  <a:gd name="T73" fmla="*/ 36 h 114"/>
                  <a:gd name="T74" fmla="*/ 199 w 226"/>
                  <a:gd name="T75" fmla="*/ 26 h 114"/>
                  <a:gd name="T76" fmla="*/ 212 w 226"/>
                  <a:gd name="T77" fmla="*/ 17 h 114"/>
                  <a:gd name="T78" fmla="*/ 219 w 226"/>
                  <a:gd name="T79" fmla="*/ 10 h 114"/>
                  <a:gd name="T80" fmla="*/ 225 w 226"/>
                  <a:gd name="T81" fmla="*/ 6 h 114"/>
                  <a:gd name="T82" fmla="*/ 226 w 226"/>
                  <a:gd name="T83" fmla="*/ 4 h 114"/>
                  <a:gd name="T84" fmla="*/ 211 w 226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4"/>
                  <a:gd name="T131" fmla="*/ 226 w 226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4">
                    <a:moveTo>
                      <a:pt x="211" y="0"/>
                    </a:moveTo>
                    <a:lnTo>
                      <a:pt x="209" y="0"/>
                    </a:lnTo>
                    <a:lnTo>
                      <a:pt x="206" y="1"/>
                    </a:lnTo>
                    <a:lnTo>
                      <a:pt x="200" y="4"/>
                    </a:lnTo>
                    <a:lnTo>
                      <a:pt x="192" y="7"/>
                    </a:lnTo>
                    <a:lnTo>
                      <a:pt x="183" y="11"/>
                    </a:lnTo>
                    <a:lnTo>
                      <a:pt x="173" y="16"/>
                    </a:lnTo>
                    <a:lnTo>
                      <a:pt x="163" y="21"/>
                    </a:lnTo>
                    <a:lnTo>
                      <a:pt x="151" y="29"/>
                    </a:lnTo>
                    <a:lnTo>
                      <a:pt x="143" y="34"/>
                    </a:lnTo>
                    <a:lnTo>
                      <a:pt x="138" y="37"/>
                    </a:lnTo>
                    <a:lnTo>
                      <a:pt x="136" y="39"/>
                    </a:lnTo>
                    <a:lnTo>
                      <a:pt x="134" y="40"/>
                    </a:lnTo>
                    <a:lnTo>
                      <a:pt x="131" y="42"/>
                    </a:lnTo>
                    <a:lnTo>
                      <a:pt x="127" y="44"/>
                    </a:lnTo>
                    <a:lnTo>
                      <a:pt x="117" y="50"/>
                    </a:lnTo>
                    <a:lnTo>
                      <a:pt x="102" y="59"/>
                    </a:lnTo>
                    <a:lnTo>
                      <a:pt x="84" y="69"/>
                    </a:lnTo>
                    <a:lnTo>
                      <a:pt x="66" y="79"/>
                    </a:lnTo>
                    <a:lnTo>
                      <a:pt x="49" y="89"/>
                    </a:lnTo>
                    <a:lnTo>
                      <a:pt x="33" y="96"/>
                    </a:lnTo>
                    <a:lnTo>
                      <a:pt x="20" y="104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2"/>
                    </a:lnTo>
                    <a:lnTo>
                      <a:pt x="52" y="109"/>
                    </a:lnTo>
                    <a:lnTo>
                      <a:pt x="53" y="106"/>
                    </a:lnTo>
                    <a:lnTo>
                      <a:pt x="59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2" y="73"/>
                    </a:lnTo>
                    <a:lnTo>
                      <a:pt x="140" y="60"/>
                    </a:lnTo>
                    <a:lnTo>
                      <a:pt x="164" y="47"/>
                    </a:lnTo>
                    <a:lnTo>
                      <a:pt x="183" y="36"/>
                    </a:lnTo>
                    <a:lnTo>
                      <a:pt x="199" y="26"/>
                    </a:lnTo>
                    <a:lnTo>
                      <a:pt x="212" y="17"/>
                    </a:lnTo>
                    <a:lnTo>
                      <a:pt x="219" y="10"/>
                    </a:lnTo>
                    <a:lnTo>
                      <a:pt x="225" y="6"/>
                    </a:lnTo>
                    <a:lnTo>
                      <a:pt x="226" y="4"/>
                    </a:lnTo>
                    <a:lnTo>
                      <a:pt x="2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39" name="Freeform 130"/>
              <p:cNvSpPr>
                <a:spLocks/>
              </p:cNvSpPr>
              <p:nvPr/>
            </p:nvSpPr>
            <p:spPr bwMode="auto">
              <a:xfrm>
                <a:off x="1376" y="1503"/>
                <a:ext cx="227" cy="113"/>
              </a:xfrm>
              <a:custGeom>
                <a:avLst/>
                <a:gdLst>
                  <a:gd name="T0" fmla="*/ 213 w 227"/>
                  <a:gd name="T1" fmla="*/ 0 h 113"/>
                  <a:gd name="T2" fmla="*/ 211 w 227"/>
                  <a:gd name="T3" fmla="*/ 0 h 113"/>
                  <a:gd name="T4" fmla="*/ 207 w 227"/>
                  <a:gd name="T5" fmla="*/ 1 h 113"/>
                  <a:gd name="T6" fmla="*/ 201 w 227"/>
                  <a:gd name="T7" fmla="*/ 4 h 113"/>
                  <a:gd name="T8" fmla="*/ 194 w 227"/>
                  <a:gd name="T9" fmla="*/ 7 h 113"/>
                  <a:gd name="T10" fmla="*/ 185 w 227"/>
                  <a:gd name="T11" fmla="*/ 11 h 113"/>
                  <a:gd name="T12" fmla="*/ 174 w 227"/>
                  <a:gd name="T13" fmla="*/ 15 h 113"/>
                  <a:gd name="T14" fmla="*/ 163 w 227"/>
                  <a:gd name="T15" fmla="*/ 21 h 113"/>
                  <a:gd name="T16" fmla="*/ 152 w 227"/>
                  <a:gd name="T17" fmla="*/ 28 h 113"/>
                  <a:gd name="T18" fmla="*/ 143 w 227"/>
                  <a:gd name="T19" fmla="*/ 34 h 113"/>
                  <a:gd name="T20" fmla="*/ 139 w 227"/>
                  <a:gd name="T21" fmla="*/ 37 h 113"/>
                  <a:gd name="T22" fmla="*/ 136 w 227"/>
                  <a:gd name="T23" fmla="*/ 38 h 113"/>
                  <a:gd name="T24" fmla="*/ 135 w 227"/>
                  <a:gd name="T25" fmla="*/ 40 h 113"/>
                  <a:gd name="T26" fmla="*/ 132 w 227"/>
                  <a:gd name="T27" fmla="*/ 41 h 113"/>
                  <a:gd name="T28" fmla="*/ 127 w 227"/>
                  <a:gd name="T29" fmla="*/ 44 h 113"/>
                  <a:gd name="T30" fmla="*/ 117 w 227"/>
                  <a:gd name="T31" fmla="*/ 50 h 113"/>
                  <a:gd name="T32" fmla="*/ 103 w 227"/>
                  <a:gd name="T33" fmla="*/ 59 h 113"/>
                  <a:gd name="T34" fmla="*/ 84 w 227"/>
                  <a:gd name="T35" fmla="*/ 70 h 113"/>
                  <a:gd name="T36" fmla="*/ 67 w 227"/>
                  <a:gd name="T37" fmla="*/ 80 h 113"/>
                  <a:gd name="T38" fmla="*/ 49 w 227"/>
                  <a:gd name="T39" fmla="*/ 89 h 113"/>
                  <a:gd name="T40" fmla="*/ 34 w 227"/>
                  <a:gd name="T41" fmla="*/ 98 h 113"/>
                  <a:gd name="T42" fmla="*/ 21 w 227"/>
                  <a:gd name="T43" fmla="*/ 105 h 113"/>
                  <a:gd name="T44" fmla="*/ 9 w 227"/>
                  <a:gd name="T45" fmla="*/ 109 h 113"/>
                  <a:gd name="T46" fmla="*/ 3 w 227"/>
                  <a:gd name="T47" fmla="*/ 112 h 113"/>
                  <a:gd name="T48" fmla="*/ 0 w 227"/>
                  <a:gd name="T49" fmla="*/ 113 h 113"/>
                  <a:gd name="T50" fmla="*/ 54 w 227"/>
                  <a:gd name="T51" fmla="*/ 113 h 113"/>
                  <a:gd name="T52" fmla="*/ 54 w 227"/>
                  <a:gd name="T53" fmla="*/ 113 h 113"/>
                  <a:gd name="T54" fmla="*/ 52 w 227"/>
                  <a:gd name="T55" fmla="*/ 112 h 113"/>
                  <a:gd name="T56" fmla="*/ 52 w 227"/>
                  <a:gd name="T57" fmla="*/ 109 h 113"/>
                  <a:gd name="T58" fmla="*/ 54 w 227"/>
                  <a:gd name="T59" fmla="*/ 106 h 113"/>
                  <a:gd name="T60" fmla="*/ 60 w 227"/>
                  <a:gd name="T61" fmla="*/ 100 h 113"/>
                  <a:gd name="T62" fmla="*/ 71 w 227"/>
                  <a:gd name="T63" fmla="*/ 93 h 113"/>
                  <a:gd name="T64" fmla="*/ 88 w 227"/>
                  <a:gd name="T65" fmla="*/ 85 h 113"/>
                  <a:gd name="T66" fmla="*/ 113 w 227"/>
                  <a:gd name="T67" fmla="*/ 73 h 113"/>
                  <a:gd name="T68" fmla="*/ 140 w 227"/>
                  <a:gd name="T69" fmla="*/ 60 h 113"/>
                  <a:gd name="T70" fmla="*/ 165 w 227"/>
                  <a:gd name="T71" fmla="*/ 47 h 113"/>
                  <a:gd name="T72" fmla="*/ 184 w 227"/>
                  <a:gd name="T73" fmla="*/ 36 h 113"/>
                  <a:gd name="T74" fmla="*/ 200 w 227"/>
                  <a:gd name="T75" fmla="*/ 25 h 113"/>
                  <a:gd name="T76" fmla="*/ 213 w 227"/>
                  <a:gd name="T77" fmla="*/ 17 h 113"/>
                  <a:gd name="T78" fmla="*/ 220 w 227"/>
                  <a:gd name="T79" fmla="*/ 10 h 113"/>
                  <a:gd name="T80" fmla="*/ 225 w 227"/>
                  <a:gd name="T81" fmla="*/ 5 h 113"/>
                  <a:gd name="T82" fmla="*/ 227 w 227"/>
                  <a:gd name="T83" fmla="*/ 4 h 113"/>
                  <a:gd name="T84" fmla="*/ 213 w 227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3"/>
                  <a:gd name="T131" fmla="*/ 227 w 227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3">
                    <a:moveTo>
                      <a:pt x="213" y="0"/>
                    </a:moveTo>
                    <a:lnTo>
                      <a:pt x="211" y="0"/>
                    </a:lnTo>
                    <a:lnTo>
                      <a:pt x="207" y="1"/>
                    </a:lnTo>
                    <a:lnTo>
                      <a:pt x="201" y="4"/>
                    </a:lnTo>
                    <a:lnTo>
                      <a:pt x="194" y="7"/>
                    </a:lnTo>
                    <a:lnTo>
                      <a:pt x="185" y="11"/>
                    </a:lnTo>
                    <a:lnTo>
                      <a:pt x="174" y="15"/>
                    </a:lnTo>
                    <a:lnTo>
                      <a:pt x="163" y="21"/>
                    </a:lnTo>
                    <a:lnTo>
                      <a:pt x="152" y="28"/>
                    </a:lnTo>
                    <a:lnTo>
                      <a:pt x="143" y="34"/>
                    </a:lnTo>
                    <a:lnTo>
                      <a:pt x="139" y="37"/>
                    </a:lnTo>
                    <a:lnTo>
                      <a:pt x="136" y="38"/>
                    </a:lnTo>
                    <a:lnTo>
                      <a:pt x="135" y="40"/>
                    </a:lnTo>
                    <a:lnTo>
                      <a:pt x="132" y="41"/>
                    </a:lnTo>
                    <a:lnTo>
                      <a:pt x="127" y="44"/>
                    </a:lnTo>
                    <a:lnTo>
                      <a:pt x="117" y="50"/>
                    </a:lnTo>
                    <a:lnTo>
                      <a:pt x="103" y="59"/>
                    </a:lnTo>
                    <a:lnTo>
                      <a:pt x="84" y="70"/>
                    </a:lnTo>
                    <a:lnTo>
                      <a:pt x="67" y="80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3"/>
                    </a:lnTo>
                    <a:lnTo>
                      <a:pt x="54" y="113"/>
                    </a:lnTo>
                    <a:lnTo>
                      <a:pt x="52" y="112"/>
                    </a:lnTo>
                    <a:lnTo>
                      <a:pt x="52" y="109"/>
                    </a:lnTo>
                    <a:lnTo>
                      <a:pt x="54" y="106"/>
                    </a:lnTo>
                    <a:lnTo>
                      <a:pt x="60" y="100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3" y="73"/>
                    </a:lnTo>
                    <a:lnTo>
                      <a:pt x="140" y="60"/>
                    </a:lnTo>
                    <a:lnTo>
                      <a:pt x="165" y="47"/>
                    </a:lnTo>
                    <a:lnTo>
                      <a:pt x="184" y="36"/>
                    </a:lnTo>
                    <a:lnTo>
                      <a:pt x="200" y="25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5" y="5"/>
                    </a:lnTo>
                    <a:lnTo>
                      <a:pt x="227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40" name="Freeform 131"/>
              <p:cNvSpPr>
                <a:spLocks/>
              </p:cNvSpPr>
              <p:nvPr/>
            </p:nvSpPr>
            <p:spPr bwMode="auto">
              <a:xfrm>
                <a:off x="1401" y="1534"/>
                <a:ext cx="226" cy="114"/>
              </a:xfrm>
              <a:custGeom>
                <a:avLst/>
                <a:gdLst>
                  <a:gd name="T0" fmla="*/ 212 w 226"/>
                  <a:gd name="T1" fmla="*/ 0 h 114"/>
                  <a:gd name="T2" fmla="*/ 211 w 226"/>
                  <a:gd name="T3" fmla="*/ 0 h 114"/>
                  <a:gd name="T4" fmla="*/ 206 w 226"/>
                  <a:gd name="T5" fmla="*/ 2 h 114"/>
                  <a:gd name="T6" fmla="*/ 200 w 226"/>
                  <a:gd name="T7" fmla="*/ 5 h 114"/>
                  <a:gd name="T8" fmla="*/ 193 w 226"/>
                  <a:gd name="T9" fmla="*/ 7 h 114"/>
                  <a:gd name="T10" fmla="*/ 185 w 226"/>
                  <a:gd name="T11" fmla="*/ 12 h 114"/>
                  <a:gd name="T12" fmla="*/ 175 w 226"/>
                  <a:gd name="T13" fmla="*/ 16 h 114"/>
                  <a:gd name="T14" fmla="*/ 164 w 226"/>
                  <a:gd name="T15" fmla="*/ 22 h 114"/>
                  <a:gd name="T16" fmla="*/ 153 w 226"/>
                  <a:gd name="T17" fmla="*/ 29 h 114"/>
                  <a:gd name="T18" fmla="*/ 144 w 226"/>
                  <a:gd name="T19" fmla="*/ 35 h 114"/>
                  <a:gd name="T20" fmla="*/ 140 w 226"/>
                  <a:gd name="T21" fmla="*/ 38 h 114"/>
                  <a:gd name="T22" fmla="*/ 137 w 226"/>
                  <a:gd name="T23" fmla="*/ 39 h 114"/>
                  <a:gd name="T24" fmla="*/ 136 w 226"/>
                  <a:gd name="T25" fmla="*/ 41 h 114"/>
                  <a:gd name="T26" fmla="*/ 133 w 226"/>
                  <a:gd name="T27" fmla="*/ 42 h 114"/>
                  <a:gd name="T28" fmla="*/ 128 w 226"/>
                  <a:gd name="T29" fmla="*/ 45 h 114"/>
                  <a:gd name="T30" fmla="*/ 118 w 226"/>
                  <a:gd name="T31" fmla="*/ 51 h 114"/>
                  <a:gd name="T32" fmla="*/ 104 w 226"/>
                  <a:gd name="T33" fmla="*/ 59 h 114"/>
                  <a:gd name="T34" fmla="*/ 85 w 226"/>
                  <a:gd name="T35" fmla="*/ 71 h 114"/>
                  <a:gd name="T36" fmla="*/ 66 w 226"/>
                  <a:gd name="T37" fmla="*/ 81 h 114"/>
                  <a:gd name="T38" fmla="*/ 49 w 226"/>
                  <a:gd name="T39" fmla="*/ 90 h 114"/>
                  <a:gd name="T40" fmla="*/ 33 w 226"/>
                  <a:gd name="T41" fmla="*/ 98 h 114"/>
                  <a:gd name="T42" fmla="*/ 20 w 226"/>
                  <a:gd name="T43" fmla="*/ 106 h 114"/>
                  <a:gd name="T44" fmla="*/ 9 w 226"/>
                  <a:gd name="T45" fmla="*/ 110 h 114"/>
                  <a:gd name="T46" fmla="*/ 3 w 226"/>
                  <a:gd name="T47" fmla="*/ 113 h 114"/>
                  <a:gd name="T48" fmla="*/ 0 w 226"/>
                  <a:gd name="T49" fmla="*/ 114 h 114"/>
                  <a:gd name="T50" fmla="*/ 53 w 226"/>
                  <a:gd name="T51" fmla="*/ 114 h 114"/>
                  <a:gd name="T52" fmla="*/ 53 w 226"/>
                  <a:gd name="T53" fmla="*/ 114 h 114"/>
                  <a:gd name="T54" fmla="*/ 52 w 226"/>
                  <a:gd name="T55" fmla="*/ 113 h 114"/>
                  <a:gd name="T56" fmla="*/ 50 w 226"/>
                  <a:gd name="T57" fmla="*/ 110 h 114"/>
                  <a:gd name="T58" fmla="*/ 53 w 226"/>
                  <a:gd name="T59" fmla="*/ 107 h 114"/>
                  <a:gd name="T60" fmla="*/ 59 w 226"/>
                  <a:gd name="T61" fmla="*/ 101 h 114"/>
                  <a:gd name="T62" fmla="*/ 69 w 226"/>
                  <a:gd name="T63" fmla="*/ 94 h 114"/>
                  <a:gd name="T64" fmla="*/ 87 w 226"/>
                  <a:gd name="T65" fmla="*/ 85 h 114"/>
                  <a:gd name="T66" fmla="*/ 112 w 226"/>
                  <a:gd name="T67" fmla="*/ 74 h 114"/>
                  <a:gd name="T68" fmla="*/ 140 w 226"/>
                  <a:gd name="T69" fmla="*/ 61 h 114"/>
                  <a:gd name="T70" fmla="*/ 164 w 226"/>
                  <a:gd name="T71" fmla="*/ 48 h 114"/>
                  <a:gd name="T72" fmla="*/ 183 w 226"/>
                  <a:gd name="T73" fmla="*/ 36 h 114"/>
                  <a:gd name="T74" fmla="*/ 199 w 226"/>
                  <a:gd name="T75" fmla="*/ 26 h 114"/>
                  <a:gd name="T76" fmla="*/ 212 w 226"/>
                  <a:gd name="T77" fmla="*/ 18 h 114"/>
                  <a:gd name="T78" fmla="*/ 219 w 226"/>
                  <a:gd name="T79" fmla="*/ 10 h 114"/>
                  <a:gd name="T80" fmla="*/ 225 w 226"/>
                  <a:gd name="T81" fmla="*/ 6 h 114"/>
                  <a:gd name="T82" fmla="*/ 226 w 226"/>
                  <a:gd name="T83" fmla="*/ 5 h 114"/>
                  <a:gd name="T84" fmla="*/ 212 w 226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4"/>
                  <a:gd name="T131" fmla="*/ 226 w 226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6" y="2"/>
                    </a:lnTo>
                    <a:lnTo>
                      <a:pt x="200" y="5"/>
                    </a:lnTo>
                    <a:lnTo>
                      <a:pt x="193" y="7"/>
                    </a:lnTo>
                    <a:lnTo>
                      <a:pt x="185" y="12"/>
                    </a:lnTo>
                    <a:lnTo>
                      <a:pt x="175" y="16"/>
                    </a:lnTo>
                    <a:lnTo>
                      <a:pt x="164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0" y="110"/>
                    </a:lnTo>
                    <a:lnTo>
                      <a:pt x="53" y="107"/>
                    </a:lnTo>
                    <a:lnTo>
                      <a:pt x="59" y="101"/>
                    </a:lnTo>
                    <a:lnTo>
                      <a:pt x="69" y="94"/>
                    </a:lnTo>
                    <a:lnTo>
                      <a:pt x="87" y="85"/>
                    </a:lnTo>
                    <a:lnTo>
                      <a:pt x="112" y="74"/>
                    </a:lnTo>
                    <a:lnTo>
                      <a:pt x="140" y="61"/>
                    </a:lnTo>
                    <a:lnTo>
                      <a:pt x="164" y="48"/>
                    </a:lnTo>
                    <a:lnTo>
                      <a:pt x="183" y="36"/>
                    </a:lnTo>
                    <a:lnTo>
                      <a:pt x="199" y="26"/>
                    </a:lnTo>
                    <a:lnTo>
                      <a:pt x="212" y="18"/>
                    </a:lnTo>
                    <a:lnTo>
                      <a:pt x="219" y="10"/>
                    </a:lnTo>
                    <a:lnTo>
                      <a:pt x="225" y="6"/>
                    </a:lnTo>
                    <a:lnTo>
                      <a:pt x="226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41" name="Freeform 132"/>
              <p:cNvSpPr>
                <a:spLocks/>
              </p:cNvSpPr>
              <p:nvPr/>
            </p:nvSpPr>
            <p:spPr bwMode="auto">
              <a:xfrm>
                <a:off x="1425" y="1566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7 w 228"/>
                  <a:gd name="T11" fmla="*/ 11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8 w 228"/>
                  <a:gd name="T23" fmla="*/ 40 h 114"/>
                  <a:gd name="T24" fmla="*/ 136 w 228"/>
                  <a:gd name="T25" fmla="*/ 40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0 h 114"/>
                  <a:gd name="T32" fmla="*/ 104 w 228"/>
                  <a:gd name="T33" fmla="*/ 59 h 114"/>
                  <a:gd name="T34" fmla="*/ 86 w 228"/>
                  <a:gd name="T35" fmla="*/ 71 h 114"/>
                  <a:gd name="T36" fmla="*/ 67 w 228"/>
                  <a:gd name="T37" fmla="*/ 81 h 114"/>
                  <a:gd name="T38" fmla="*/ 50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7" y="11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8" y="40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50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42" name="Freeform 133"/>
              <p:cNvSpPr>
                <a:spLocks/>
              </p:cNvSpPr>
              <p:nvPr/>
            </p:nvSpPr>
            <p:spPr bwMode="auto">
              <a:xfrm>
                <a:off x="1450" y="1598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6 w 228"/>
                  <a:gd name="T19" fmla="*/ 36 h 114"/>
                  <a:gd name="T20" fmla="*/ 141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8 w 228"/>
                  <a:gd name="T29" fmla="*/ 44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0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5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9" y="40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8" y="44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5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43" name="Freeform 134"/>
              <p:cNvSpPr>
                <a:spLocks/>
              </p:cNvSpPr>
              <p:nvPr/>
            </p:nvSpPr>
            <p:spPr bwMode="auto">
              <a:xfrm>
                <a:off x="1476" y="1629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3 w 228"/>
                  <a:gd name="T9" fmla="*/ 8 h 114"/>
                  <a:gd name="T10" fmla="*/ 185 w 228"/>
                  <a:gd name="T11" fmla="*/ 12 h 114"/>
                  <a:gd name="T12" fmla="*/ 175 w 228"/>
                  <a:gd name="T13" fmla="*/ 18 h 114"/>
                  <a:gd name="T14" fmla="*/ 164 w 228"/>
                  <a:gd name="T15" fmla="*/ 23 h 114"/>
                  <a:gd name="T16" fmla="*/ 153 w 228"/>
                  <a:gd name="T17" fmla="*/ 31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60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1 h 114"/>
                  <a:gd name="T58" fmla="*/ 53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6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8 h 114"/>
                  <a:gd name="T76" fmla="*/ 213 w 228"/>
                  <a:gd name="T77" fmla="*/ 19 h 114"/>
                  <a:gd name="T78" fmla="*/ 221 w 228"/>
                  <a:gd name="T79" fmla="*/ 12 h 114"/>
                  <a:gd name="T80" fmla="*/ 226 w 228"/>
                  <a:gd name="T81" fmla="*/ 8 h 114"/>
                  <a:gd name="T82" fmla="*/ 228 w 228"/>
                  <a:gd name="T83" fmla="*/ 6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3" y="8"/>
                    </a:lnTo>
                    <a:lnTo>
                      <a:pt x="185" y="12"/>
                    </a:lnTo>
                    <a:lnTo>
                      <a:pt x="175" y="18"/>
                    </a:lnTo>
                    <a:lnTo>
                      <a:pt x="164" y="23"/>
                    </a:lnTo>
                    <a:lnTo>
                      <a:pt x="153" y="31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60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2" y="111"/>
                    </a:lnTo>
                    <a:lnTo>
                      <a:pt x="53" y="107"/>
                    </a:lnTo>
                    <a:lnTo>
                      <a:pt x="61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3" y="19"/>
                    </a:lnTo>
                    <a:lnTo>
                      <a:pt x="221" y="12"/>
                    </a:lnTo>
                    <a:lnTo>
                      <a:pt x="226" y="8"/>
                    </a:lnTo>
                    <a:lnTo>
                      <a:pt x="228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44" name="Freeform 135"/>
              <p:cNvSpPr>
                <a:spLocks/>
              </p:cNvSpPr>
              <p:nvPr/>
            </p:nvSpPr>
            <p:spPr bwMode="auto">
              <a:xfrm>
                <a:off x="1500" y="1661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5 w 228"/>
                  <a:gd name="T9" fmla="*/ 7 h 114"/>
                  <a:gd name="T10" fmla="*/ 187 w 228"/>
                  <a:gd name="T11" fmla="*/ 12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8 w 228"/>
                  <a:gd name="T23" fmla="*/ 41 h 114"/>
                  <a:gd name="T24" fmla="*/ 136 w 228"/>
                  <a:gd name="T25" fmla="*/ 42 h 114"/>
                  <a:gd name="T26" fmla="*/ 133 w 228"/>
                  <a:gd name="T27" fmla="*/ 43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6 w 228"/>
                  <a:gd name="T35" fmla="*/ 71 h 114"/>
                  <a:gd name="T36" fmla="*/ 67 w 228"/>
                  <a:gd name="T37" fmla="*/ 81 h 114"/>
                  <a:gd name="T38" fmla="*/ 50 w 228"/>
                  <a:gd name="T39" fmla="*/ 90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5 h 114"/>
                  <a:gd name="T64" fmla="*/ 89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8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7" y="12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8" y="41"/>
                    </a:lnTo>
                    <a:lnTo>
                      <a:pt x="136" y="42"/>
                    </a:lnTo>
                    <a:lnTo>
                      <a:pt x="133" y="43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50" y="90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9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45" name="Freeform 136"/>
              <p:cNvSpPr>
                <a:spLocks/>
              </p:cNvSpPr>
              <p:nvPr/>
            </p:nvSpPr>
            <p:spPr bwMode="auto">
              <a:xfrm>
                <a:off x="1525" y="1693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9 w 228"/>
                  <a:gd name="T5" fmla="*/ 1 h 114"/>
                  <a:gd name="T6" fmla="*/ 203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6 w 228"/>
                  <a:gd name="T19" fmla="*/ 36 h 114"/>
                  <a:gd name="T20" fmla="*/ 141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2 h 114"/>
                  <a:gd name="T26" fmla="*/ 134 w 228"/>
                  <a:gd name="T27" fmla="*/ 43 h 114"/>
                  <a:gd name="T28" fmla="*/ 130 w 228"/>
                  <a:gd name="T29" fmla="*/ 46 h 114"/>
                  <a:gd name="T30" fmla="*/ 120 w 228"/>
                  <a:gd name="T31" fmla="*/ 52 h 114"/>
                  <a:gd name="T32" fmla="*/ 105 w 228"/>
                  <a:gd name="T33" fmla="*/ 60 h 114"/>
                  <a:gd name="T34" fmla="*/ 87 w 228"/>
                  <a:gd name="T35" fmla="*/ 71 h 114"/>
                  <a:gd name="T36" fmla="*/ 68 w 228"/>
                  <a:gd name="T37" fmla="*/ 81 h 114"/>
                  <a:gd name="T38" fmla="*/ 51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3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9" y="40"/>
                    </a:lnTo>
                    <a:lnTo>
                      <a:pt x="137" y="42"/>
                    </a:lnTo>
                    <a:lnTo>
                      <a:pt x="134" y="43"/>
                    </a:lnTo>
                    <a:lnTo>
                      <a:pt x="130" y="46"/>
                    </a:lnTo>
                    <a:lnTo>
                      <a:pt x="120" y="52"/>
                    </a:lnTo>
                    <a:lnTo>
                      <a:pt x="105" y="60"/>
                    </a:lnTo>
                    <a:lnTo>
                      <a:pt x="87" y="71"/>
                    </a:lnTo>
                    <a:lnTo>
                      <a:pt x="68" y="81"/>
                    </a:lnTo>
                    <a:lnTo>
                      <a:pt x="51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46" name="Freeform 137"/>
              <p:cNvSpPr>
                <a:spLocks/>
              </p:cNvSpPr>
              <p:nvPr/>
            </p:nvSpPr>
            <p:spPr bwMode="auto">
              <a:xfrm>
                <a:off x="1551" y="1725"/>
                <a:ext cx="228" cy="113"/>
              </a:xfrm>
              <a:custGeom>
                <a:avLst/>
                <a:gdLst>
                  <a:gd name="T0" fmla="*/ 214 w 228"/>
                  <a:gd name="T1" fmla="*/ 0 h 113"/>
                  <a:gd name="T2" fmla="*/ 212 w 228"/>
                  <a:gd name="T3" fmla="*/ 0 h 113"/>
                  <a:gd name="T4" fmla="*/ 208 w 228"/>
                  <a:gd name="T5" fmla="*/ 1 h 113"/>
                  <a:gd name="T6" fmla="*/ 202 w 228"/>
                  <a:gd name="T7" fmla="*/ 4 h 113"/>
                  <a:gd name="T8" fmla="*/ 195 w 228"/>
                  <a:gd name="T9" fmla="*/ 7 h 113"/>
                  <a:gd name="T10" fmla="*/ 186 w 228"/>
                  <a:gd name="T11" fmla="*/ 11 h 113"/>
                  <a:gd name="T12" fmla="*/ 175 w 228"/>
                  <a:gd name="T13" fmla="*/ 17 h 113"/>
                  <a:gd name="T14" fmla="*/ 164 w 228"/>
                  <a:gd name="T15" fmla="*/ 23 h 113"/>
                  <a:gd name="T16" fmla="*/ 153 w 228"/>
                  <a:gd name="T17" fmla="*/ 30 h 113"/>
                  <a:gd name="T18" fmla="*/ 144 w 228"/>
                  <a:gd name="T19" fmla="*/ 36 h 113"/>
                  <a:gd name="T20" fmla="*/ 140 w 228"/>
                  <a:gd name="T21" fmla="*/ 39 h 113"/>
                  <a:gd name="T22" fmla="*/ 137 w 228"/>
                  <a:gd name="T23" fmla="*/ 40 h 113"/>
                  <a:gd name="T24" fmla="*/ 136 w 228"/>
                  <a:gd name="T25" fmla="*/ 41 h 113"/>
                  <a:gd name="T26" fmla="*/ 133 w 228"/>
                  <a:gd name="T27" fmla="*/ 43 h 113"/>
                  <a:gd name="T28" fmla="*/ 128 w 228"/>
                  <a:gd name="T29" fmla="*/ 46 h 113"/>
                  <a:gd name="T30" fmla="*/ 118 w 228"/>
                  <a:gd name="T31" fmla="*/ 51 h 113"/>
                  <a:gd name="T32" fmla="*/ 104 w 228"/>
                  <a:gd name="T33" fmla="*/ 60 h 113"/>
                  <a:gd name="T34" fmla="*/ 85 w 228"/>
                  <a:gd name="T35" fmla="*/ 70 h 113"/>
                  <a:gd name="T36" fmla="*/ 66 w 228"/>
                  <a:gd name="T37" fmla="*/ 80 h 113"/>
                  <a:gd name="T38" fmla="*/ 49 w 228"/>
                  <a:gd name="T39" fmla="*/ 89 h 113"/>
                  <a:gd name="T40" fmla="*/ 33 w 228"/>
                  <a:gd name="T41" fmla="*/ 98 h 113"/>
                  <a:gd name="T42" fmla="*/ 20 w 228"/>
                  <a:gd name="T43" fmla="*/ 105 h 113"/>
                  <a:gd name="T44" fmla="*/ 9 w 228"/>
                  <a:gd name="T45" fmla="*/ 109 h 113"/>
                  <a:gd name="T46" fmla="*/ 3 w 228"/>
                  <a:gd name="T47" fmla="*/ 112 h 113"/>
                  <a:gd name="T48" fmla="*/ 0 w 228"/>
                  <a:gd name="T49" fmla="*/ 113 h 113"/>
                  <a:gd name="T50" fmla="*/ 55 w 228"/>
                  <a:gd name="T51" fmla="*/ 113 h 113"/>
                  <a:gd name="T52" fmla="*/ 55 w 228"/>
                  <a:gd name="T53" fmla="*/ 113 h 113"/>
                  <a:gd name="T54" fmla="*/ 53 w 228"/>
                  <a:gd name="T55" fmla="*/ 112 h 113"/>
                  <a:gd name="T56" fmla="*/ 52 w 228"/>
                  <a:gd name="T57" fmla="*/ 111 h 113"/>
                  <a:gd name="T58" fmla="*/ 55 w 228"/>
                  <a:gd name="T59" fmla="*/ 106 h 113"/>
                  <a:gd name="T60" fmla="*/ 61 w 228"/>
                  <a:gd name="T61" fmla="*/ 102 h 113"/>
                  <a:gd name="T62" fmla="*/ 71 w 228"/>
                  <a:gd name="T63" fmla="*/ 95 h 113"/>
                  <a:gd name="T64" fmla="*/ 88 w 228"/>
                  <a:gd name="T65" fmla="*/ 86 h 113"/>
                  <a:gd name="T66" fmla="*/ 114 w 228"/>
                  <a:gd name="T67" fmla="*/ 75 h 113"/>
                  <a:gd name="T68" fmla="*/ 141 w 228"/>
                  <a:gd name="T69" fmla="*/ 62 h 113"/>
                  <a:gd name="T70" fmla="*/ 166 w 228"/>
                  <a:gd name="T71" fmla="*/ 49 h 113"/>
                  <a:gd name="T72" fmla="*/ 185 w 228"/>
                  <a:gd name="T73" fmla="*/ 37 h 113"/>
                  <a:gd name="T74" fmla="*/ 201 w 228"/>
                  <a:gd name="T75" fmla="*/ 27 h 113"/>
                  <a:gd name="T76" fmla="*/ 214 w 228"/>
                  <a:gd name="T77" fmla="*/ 18 h 113"/>
                  <a:gd name="T78" fmla="*/ 221 w 228"/>
                  <a:gd name="T79" fmla="*/ 11 h 113"/>
                  <a:gd name="T80" fmla="*/ 227 w 228"/>
                  <a:gd name="T81" fmla="*/ 7 h 113"/>
                  <a:gd name="T82" fmla="*/ 228 w 228"/>
                  <a:gd name="T83" fmla="*/ 5 h 113"/>
                  <a:gd name="T84" fmla="*/ 214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5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1"/>
                    </a:lnTo>
                    <a:lnTo>
                      <a:pt x="133" y="43"/>
                    </a:lnTo>
                    <a:lnTo>
                      <a:pt x="128" y="46"/>
                    </a:lnTo>
                    <a:lnTo>
                      <a:pt x="118" y="51"/>
                    </a:lnTo>
                    <a:lnTo>
                      <a:pt x="104" y="60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3"/>
                    </a:lnTo>
                    <a:lnTo>
                      <a:pt x="55" y="113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47" name="Freeform 138"/>
              <p:cNvSpPr>
                <a:spLocks/>
              </p:cNvSpPr>
              <p:nvPr/>
            </p:nvSpPr>
            <p:spPr bwMode="auto">
              <a:xfrm>
                <a:off x="1601" y="1789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1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4 w 228"/>
                  <a:gd name="T9" fmla="*/ 8 h 114"/>
                  <a:gd name="T10" fmla="*/ 185 w 228"/>
                  <a:gd name="T11" fmla="*/ 12 h 114"/>
                  <a:gd name="T12" fmla="*/ 175 w 228"/>
                  <a:gd name="T13" fmla="*/ 16 h 114"/>
                  <a:gd name="T14" fmla="*/ 165 w 228"/>
                  <a:gd name="T15" fmla="*/ 22 h 114"/>
                  <a:gd name="T16" fmla="*/ 153 w 228"/>
                  <a:gd name="T17" fmla="*/ 29 h 114"/>
                  <a:gd name="T18" fmla="*/ 145 w 228"/>
                  <a:gd name="T19" fmla="*/ 35 h 114"/>
                  <a:gd name="T20" fmla="*/ 140 w 228"/>
                  <a:gd name="T21" fmla="*/ 38 h 114"/>
                  <a:gd name="T22" fmla="*/ 138 w 228"/>
                  <a:gd name="T23" fmla="*/ 39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60 h 114"/>
                  <a:gd name="T34" fmla="*/ 86 w 228"/>
                  <a:gd name="T35" fmla="*/ 70 h 114"/>
                  <a:gd name="T36" fmla="*/ 67 w 228"/>
                  <a:gd name="T37" fmla="*/ 80 h 114"/>
                  <a:gd name="T38" fmla="*/ 50 w 228"/>
                  <a:gd name="T39" fmla="*/ 90 h 114"/>
                  <a:gd name="T40" fmla="*/ 34 w 228"/>
                  <a:gd name="T41" fmla="*/ 97 h 114"/>
                  <a:gd name="T42" fmla="*/ 21 w 228"/>
                  <a:gd name="T43" fmla="*/ 104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0 h 114"/>
                  <a:gd name="T58" fmla="*/ 54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6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7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4" y="8"/>
                    </a:lnTo>
                    <a:lnTo>
                      <a:pt x="185" y="12"/>
                    </a:lnTo>
                    <a:lnTo>
                      <a:pt x="175" y="16"/>
                    </a:lnTo>
                    <a:lnTo>
                      <a:pt x="165" y="22"/>
                    </a:lnTo>
                    <a:lnTo>
                      <a:pt x="153" y="29"/>
                    </a:lnTo>
                    <a:lnTo>
                      <a:pt x="145" y="35"/>
                    </a:lnTo>
                    <a:lnTo>
                      <a:pt x="140" y="38"/>
                    </a:lnTo>
                    <a:lnTo>
                      <a:pt x="138" y="39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60"/>
                    </a:lnTo>
                    <a:lnTo>
                      <a:pt x="86" y="70"/>
                    </a:lnTo>
                    <a:lnTo>
                      <a:pt x="67" y="80"/>
                    </a:lnTo>
                    <a:lnTo>
                      <a:pt x="50" y="90"/>
                    </a:lnTo>
                    <a:lnTo>
                      <a:pt x="34" y="97"/>
                    </a:lnTo>
                    <a:lnTo>
                      <a:pt x="21" y="104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2" y="113"/>
                    </a:lnTo>
                    <a:lnTo>
                      <a:pt x="52" y="110"/>
                    </a:lnTo>
                    <a:lnTo>
                      <a:pt x="54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6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7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48" name="Freeform 139"/>
              <p:cNvSpPr>
                <a:spLocks/>
              </p:cNvSpPr>
              <p:nvPr/>
            </p:nvSpPr>
            <p:spPr bwMode="auto">
              <a:xfrm>
                <a:off x="1626" y="1821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6 w 228"/>
                  <a:gd name="T11" fmla="*/ 12 h 114"/>
                  <a:gd name="T12" fmla="*/ 175 w 228"/>
                  <a:gd name="T13" fmla="*/ 16 h 114"/>
                  <a:gd name="T14" fmla="*/ 164 w 228"/>
                  <a:gd name="T15" fmla="*/ 22 h 114"/>
                  <a:gd name="T16" fmla="*/ 153 w 228"/>
                  <a:gd name="T17" fmla="*/ 29 h 114"/>
                  <a:gd name="T18" fmla="*/ 144 w 228"/>
                  <a:gd name="T19" fmla="*/ 35 h 114"/>
                  <a:gd name="T20" fmla="*/ 140 w 228"/>
                  <a:gd name="T21" fmla="*/ 38 h 114"/>
                  <a:gd name="T22" fmla="*/ 137 w 228"/>
                  <a:gd name="T23" fmla="*/ 39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5" y="16"/>
                    </a:lnTo>
                    <a:lnTo>
                      <a:pt x="164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49" name="Freeform 140"/>
              <p:cNvSpPr>
                <a:spLocks/>
              </p:cNvSpPr>
              <p:nvPr/>
            </p:nvSpPr>
            <p:spPr bwMode="auto">
              <a:xfrm>
                <a:off x="1651" y="1853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9 w 228"/>
                  <a:gd name="T5" fmla="*/ 1 h 114"/>
                  <a:gd name="T6" fmla="*/ 203 w 228"/>
                  <a:gd name="T7" fmla="*/ 4 h 114"/>
                  <a:gd name="T8" fmla="*/ 194 w 228"/>
                  <a:gd name="T9" fmla="*/ 7 h 114"/>
                  <a:gd name="T10" fmla="*/ 186 w 228"/>
                  <a:gd name="T11" fmla="*/ 11 h 114"/>
                  <a:gd name="T12" fmla="*/ 176 w 228"/>
                  <a:gd name="T13" fmla="*/ 16 h 114"/>
                  <a:gd name="T14" fmla="*/ 165 w 228"/>
                  <a:gd name="T15" fmla="*/ 22 h 114"/>
                  <a:gd name="T16" fmla="*/ 154 w 228"/>
                  <a:gd name="T17" fmla="*/ 29 h 114"/>
                  <a:gd name="T18" fmla="*/ 145 w 228"/>
                  <a:gd name="T19" fmla="*/ 35 h 114"/>
                  <a:gd name="T20" fmla="*/ 141 w 228"/>
                  <a:gd name="T21" fmla="*/ 37 h 114"/>
                  <a:gd name="T22" fmla="*/ 138 w 228"/>
                  <a:gd name="T23" fmla="*/ 39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0 h 114"/>
                  <a:gd name="T32" fmla="*/ 105 w 228"/>
                  <a:gd name="T33" fmla="*/ 59 h 114"/>
                  <a:gd name="T34" fmla="*/ 86 w 228"/>
                  <a:gd name="T35" fmla="*/ 71 h 114"/>
                  <a:gd name="T36" fmla="*/ 67 w 228"/>
                  <a:gd name="T37" fmla="*/ 81 h 114"/>
                  <a:gd name="T38" fmla="*/ 50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10 h 114"/>
                  <a:gd name="T46" fmla="*/ 2 w 228"/>
                  <a:gd name="T47" fmla="*/ 112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3 w 228"/>
                  <a:gd name="T55" fmla="*/ 112 h 114"/>
                  <a:gd name="T56" fmla="*/ 51 w 228"/>
                  <a:gd name="T57" fmla="*/ 110 h 114"/>
                  <a:gd name="T58" fmla="*/ 54 w 228"/>
                  <a:gd name="T59" fmla="*/ 107 h 114"/>
                  <a:gd name="T60" fmla="*/ 60 w 228"/>
                  <a:gd name="T61" fmla="*/ 101 h 114"/>
                  <a:gd name="T62" fmla="*/ 70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5 w 228"/>
                  <a:gd name="T71" fmla="*/ 47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0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3" y="4"/>
                    </a:lnTo>
                    <a:lnTo>
                      <a:pt x="194" y="7"/>
                    </a:lnTo>
                    <a:lnTo>
                      <a:pt x="186" y="11"/>
                    </a:lnTo>
                    <a:lnTo>
                      <a:pt x="176" y="16"/>
                    </a:lnTo>
                    <a:lnTo>
                      <a:pt x="165" y="22"/>
                    </a:lnTo>
                    <a:lnTo>
                      <a:pt x="154" y="29"/>
                    </a:lnTo>
                    <a:lnTo>
                      <a:pt x="145" y="35"/>
                    </a:lnTo>
                    <a:lnTo>
                      <a:pt x="141" y="37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9" y="45"/>
                    </a:lnTo>
                    <a:lnTo>
                      <a:pt x="119" y="50"/>
                    </a:lnTo>
                    <a:lnTo>
                      <a:pt x="105" y="59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50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10"/>
                    </a:lnTo>
                    <a:lnTo>
                      <a:pt x="2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2"/>
                    </a:lnTo>
                    <a:lnTo>
                      <a:pt x="51" y="110"/>
                    </a:lnTo>
                    <a:lnTo>
                      <a:pt x="54" y="107"/>
                    </a:lnTo>
                    <a:lnTo>
                      <a:pt x="60" y="101"/>
                    </a:lnTo>
                    <a:lnTo>
                      <a:pt x="70" y="94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5" y="47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50" name="Freeform 141"/>
              <p:cNvSpPr>
                <a:spLocks/>
              </p:cNvSpPr>
              <p:nvPr/>
            </p:nvSpPr>
            <p:spPr bwMode="auto">
              <a:xfrm>
                <a:off x="1677" y="1885"/>
                <a:ext cx="227" cy="114"/>
              </a:xfrm>
              <a:custGeom>
                <a:avLst/>
                <a:gdLst>
                  <a:gd name="T0" fmla="*/ 213 w 227"/>
                  <a:gd name="T1" fmla="*/ 0 h 114"/>
                  <a:gd name="T2" fmla="*/ 212 w 227"/>
                  <a:gd name="T3" fmla="*/ 0 h 114"/>
                  <a:gd name="T4" fmla="*/ 207 w 227"/>
                  <a:gd name="T5" fmla="*/ 1 h 114"/>
                  <a:gd name="T6" fmla="*/ 202 w 227"/>
                  <a:gd name="T7" fmla="*/ 4 h 114"/>
                  <a:gd name="T8" fmla="*/ 194 w 227"/>
                  <a:gd name="T9" fmla="*/ 7 h 114"/>
                  <a:gd name="T10" fmla="*/ 186 w 227"/>
                  <a:gd name="T11" fmla="*/ 11 h 114"/>
                  <a:gd name="T12" fmla="*/ 174 w 227"/>
                  <a:gd name="T13" fmla="*/ 17 h 114"/>
                  <a:gd name="T14" fmla="*/ 164 w 227"/>
                  <a:gd name="T15" fmla="*/ 23 h 114"/>
                  <a:gd name="T16" fmla="*/ 152 w 227"/>
                  <a:gd name="T17" fmla="*/ 30 h 114"/>
                  <a:gd name="T18" fmla="*/ 144 w 227"/>
                  <a:gd name="T19" fmla="*/ 36 h 114"/>
                  <a:gd name="T20" fmla="*/ 139 w 227"/>
                  <a:gd name="T21" fmla="*/ 39 h 114"/>
                  <a:gd name="T22" fmla="*/ 137 w 227"/>
                  <a:gd name="T23" fmla="*/ 40 h 114"/>
                  <a:gd name="T24" fmla="*/ 135 w 227"/>
                  <a:gd name="T25" fmla="*/ 40 h 114"/>
                  <a:gd name="T26" fmla="*/ 132 w 227"/>
                  <a:gd name="T27" fmla="*/ 41 h 114"/>
                  <a:gd name="T28" fmla="*/ 128 w 227"/>
                  <a:gd name="T29" fmla="*/ 44 h 114"/>
                  <a:gd name="T30" fmla="*/ 118 w 227"/>
                  <a:gd name="T31" fmla="*/ 50 h 114"/>
                  <a:gd name="T32" fmla="*/ 103 w 227"/>
                  <a:gd name="T33" fmla="*/ 59 h 114"/>
                  <a:gd name="T34" fmla="*/ 85 w 227"/>
                  <a:gd name="T35" fmla="*/ 70 h 114"/>
                  <a:gd name="T36" fmla="*/ 66 w 227"/>
                  <a:gd name="T37" fmla="*/ 80 h 114"/>
                  <a:gd name="T38" fmla="*/ 49 w 227"/>
                  <a:gd name="T39" fmla="*/ 89 h 114"/>
                  <a:gd name="T40" fmla="*/ 33 w 227"/>
                  <a:gd name="T41" fmla="*/ 98 h 114"/>
                  <a:gd name="T42" fmla="*/ 20 w 227"/>
                  <a:gd name="T43" fmla="*/ 105 h 114"/>
                  <a:gd name="T44" fmla="*/ 8 w 227"/>
                  <a:gd name="T45" fmla="*/ 109 h 114"/>
                  <a:gd name="T46" fmla="*/ 2 w 227"/>
                  <a:gd name="T47" fmla="*/ 112 h 114"/>
                  <a:gd name="T48" fmla="*/ 0 w 227"/>
                  <a:gd name="T49" fmla="*/ 114 h 114"/>
                  <a:gd name="T50" fmla="*/ 54 w 227"/>
                  <a:gd name="T51" fmla="*/ 114 h 114"/>
                  <a:gd name="T52" fmla="*/ 54 w 227"/>
                  <a:gd name="T53" fmla="*/ 114 h 114"/>
                  <a:gd name="T54" fmla="*/ 53 w 227"/>
                  <a:gd name="T55" fmla="*/ 112 h 114"/>
                  <a:gd name="T56" fmla="*/ 51 w 227"/>
                  <a:gd name="T57" fmla="*/ 111 h 114"/>
                  <a:gd name="T58" fmla="*/ 54 w 227"/>
                  <a:gd name="T59" fmla="*/ 106 h 114"/>
                  <a:gd name="T60" fmla="*/ 60 w 227"/>
                  <a:gd name="T61" fmla="*/ 102 h 114"/>
                  <a:gd name="T62" fmla="*/ 70 w 227"/>
                  <a:gd name="T63" fmla="*/ 95 h 114"/>
                  <a:gd name="T64" fmla="*/ 88 w 227"/>
                  <a:gd name="T65" fmla="*/ 85 h 114"/>
                  <a:gd name="T66" fmla="*/ 113 w 227"/>
                  <a:gd name="T67" fmla="*/ 73 h 114"/>
                  <a:gd name="T68" fmla="*/ 141 w 227"/>
                  <a:gd name="T69" fmla="*/ 60 h 114"/>
                  <a:gd name="T70" fmla="*/ 165 w 227"/>
                  <a:gd name="T71" fmla="*/ 47 h 114"/>
                  <a:gd name="T72" fmla="*/ 184 w 227"/>
                  <a:gd name="T73" fmla="*/ 36 h 114"/>
                  <a:gd name="T74" fmla="*/ 200 w 227"/>
                  <a:gd name="T75" fmla="*/ 26 h 114"/>
                  <a:gd name="T76" fmla="*/ 213 w 227"/>
                  <a:gd name="T77" fmla="*/ 17 h 114"/>
                  <a:gd name="T78" fmla="*/ 220 w 227"/>
                  <a:gd name="T79" fmla="*/ 10 h 114"/>
                  <a:gd name="T80" fmla="*/ 226 w 227"/>
                  <a:gd name="T81" fmla="*/ 5 h 114"/>
                  <a:gd name="T82" fmla="*/ 227 w 227"/>
                  <a:gd name="T83" fmla="*/ 4 h 114"/>
                  <a:gd name="T84" fmla="*/ 213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6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2" y="30"/>
                    </a:lnTo>
                    <a:lnTo>
                      <a:pt x="144" y="36"/>
                    </a:lnTo>
                    <a:lnTo>
                      <a:pt x="139" y="39"/>
                    </a:lnTo>
                    <a:lnTo>
                      <a:pt x="137" y="40"/>
                    </a:lnTo>
                    <a:lnTo>
                      <a:pt x="135" y="40"/>
                    </a:lnTo>
                    <a:lnTo>
                      <a:pt x="132" y="41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3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2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2"/>
                    </a:lnTo>
                    <a:lnTo>
                      <a:pt x="51" y="111"/>
                    </a:lnTo>
                    <a:lnTo>
                      <a:pt x="54" y="106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5"/>
                    </a:lnTo>
                    <a:lnTo>
                      <a:pt x="113" y="73"/>
                    </a:lnTo>
                    <a:lnTo>
                      <a:pt x="141" y="60"/>
                    </a:lnTo>
                    <a:lnTo>
                      <a:pt x="165" y="47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5"/>
                    </a:lnTo>
                    <a:lnTo>
                      <a:pt x="227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51" name="Freeform 142"/>
              <p:cNvSpPr>
                <a:spLocks/>
              </p:cNvSpPr>
              <p:nvPr/>
            </p:nvSpPr>
            <p:spPr bwMode="auto">
              <a:xfrm>
                <a:off x="1790" y="1909"/>
                <a:ext cx="148" cy="74"/>
              </a:xfrm>
              <a:custGeom>
                <a:avLst/>
                <a:gdLst>
                  <a:gd name="T0" fmla="*/ 138 w 148"/>
                  <a:gd name="T1" fmla="*/ 0 h 74"/>
                  <a:gd name="T2" fmla="*/ 135 w 148"/>
                  <a:gd name="T3" fmla="*/ 2 h 74"/>
                  <a:gd name="T4" fmla="*/ 126 w 148"/>
                  <a:gd name="T5" fmla="*/ 6 h 74"/>
                  <a:gd name="T6" fmla="*/ 114 w 148"/>
                  <a:gd name="T7" fmla="*/ 12 h 74"/>
                  <a:gd name="T8" fmla="*/ 100 w 148"/>
                  <a:gd name="T9" fmla="*/ 20 h 74"/>
                  <a:gd name="T10" fmla="*/ 91 w 148"/>
                  <a:gd name="T11" fmla="*/ 26 h 74"/>
                  <a:gd name="T12" fmla="*/ 89 w 148"/>
                  <a:gd name="T13" fmla="*/ 28 h 74"/>
                  <a:gd name="T14" fmla="*/ 84 w 148"/>
                  <a:gd name="T15" fmla="*/ 30 h 74"/>
                  <a:gd name="T16" fmla="*/ 68 w 148"/>
                  <a:gd name="T17" fmla="*/ 39 h 74"/>
                  <a:gd name="T18" fmla="*/ 57 w 148"/>
                  <a:gd name="T19" fmla="*/ 46 h 74"/>
                  <a:gd name="T20" fmla="*/ 44 w 148"/>
                  <a:gd name="T21" fmla="*/ 52 h 74"/>
                  <a:gd name="T22" fmla="*/ 32 w 148"/>
                  <a:gd name="T23" fmla="*/ 58 h 74"/>
                  <a:gd name="T24" fmla="*/ 22 w 148"/>
                  <a:gd name="T25" fmla="*/ 64 h 74"/>
                  <a:gd name="T26" fmla="*/ 13 w 148"/>
                  <a:gd name="T27" fmla="*/ 68 h 74"/>
                  <a:gd name="T28" fmla="*/ 6 w 148"/>
                  <a:gd name="T29" fmla="*/ 71 h 74"/>
                  <a:gd name="T30" fmla="*/ 2 w 148"/>
                  <a:gd name="T31" fmla="*/ 74 h 74"/>
                  <a:gd name="T32" fmla="*/ 0 w 148"/>
                  <a:gd name="T33" fmla="*/ 74 h 74"/>
                  <a:gd name="T34" fmla="*/ 37 w 148"/>
                  <a:gd name="T35" fmla="*/ 74 h 74"/>
                  <a:gd name="T36" fmla="*/ 37 w 148"/>
                  <a:gd name="T37" fmla="*/ 74 h 74"/>
                  <a:gd name="T38" fmla="*/ 35 w 148"/>
                  <a:gd name="T39" fmla="*/ 72 h 74"/>
                  <a:gd name="T40" fmla="*/ 35 w 148"/>
                  <a:gd name="T41" fmla="*/ 72 h 74"/>
                  <a:gd name="T42" fmla="*/ 37 w 148"/>
                  <a:gd name="T43" fmla="*/ 69 h 74"/>
                  <a:gd name="T44" fmla="*/ 39 w 148"/>
                  <a:gd name="T45" fmla="*/ 66 h 74"/>
                  <a:gd name="T46" fmla="*/ 47 w 148"/>
                  <a:gd name="T47" fmla="*/ 62 h 74"/>
                  <a:gd name="T48" fmla="*/ 58 w 148"/>
                  <a:gd name="T49" fmla="*/ 56 h 74"/>
                  <a:gd name="T50" fmla="*/ 74 w 148"/>
                  <a:gd name="T51" fmla="*/ 49 h 74"/>
                  <a:gd name="T52" fmla="*/ 91 w 148"/>
                  <a:gd name="T53" fmla="*/ 41 h 74"/>
                  <a:gd name="T54" fmla="*/ 107 w 148"/>
                  <a:gd name="T55" fmla="*/ 32 h 74"/>
                  <a:gd name="T56" fmla="*/ 120 w 148"/>
                  <a:gd name="T57" fmla="*/ 25 h 74"/>
                  <a:gd name="T58" fmla="*/ 130 w 148"/>
                  <a:gd name="T59" fmla="*/ 17 h 74"/>
                  <a:gd name="T60" fmla="*/ 138 w 148"/>
                  <a:gd name="T61" fmla="*/ 13 h 74"/>
                  <a:gd name="T62" fmla="*/ 143 w 148"/>
                  <a:gd name="T63" fmla="*/ 9 h 74"/>
                  <a:gd name="T64" fmla="*/ 146 w 148"/>
                  <a:gd name="T65" fmla="*/ 6 h 74"/>
                  <a:gd name="T66" fmla="*/ 148 w 148"/>
                  <a:gd name="T67" fmla="*/ 4 h 74"/>
                  <a:gd name="T68" fmla="*/ 138 w 148"/>
                  <a:gd name="T69" fmla="*/ 0 h 7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48"/>
                  <a:gd name="T106" fmla="*/ 0 h 74"/>
                  <a:gd name="T107" fmla="*/ 148 w 148"/>
                  <a:gd name="T108" fmla="*/ 74 h 7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48" h="74">
                    <a:moveTo>
                      <a:pt x="138" y="0"/>
                    </a:moveTo>
                    <a:lnTo>
                      <a:pt x="135" y="2"/>
                    </a:lnTo>
                    <a:lnTo>
                      <a:pt x="126" y="6"/>
                    </a:lnTo>
                    <a:lnTo>
                      <a:pt x="114" y="12"/>
                    </a:lnTo>
                    <a:lnTo>
                      <a:pt x="100" y="20"/>
                    </a:lnTo>
                    <a:lnTo>
                      <a:pt x="91" y="26"/>
                    </a:lnTo>
                    <a:lnTo>
                      <a:pt x="89" y="28"/>
                    </a:lnTo>
                    <a:lnTo>
                      <a:pt x="84" y="30"/>
                    </a:lnTo>
                    <a:lnTo>
                      <a:pt x="68" y="39"/>
                    </a:lnTo>
                    <a:lnTo>
                      <a:pt x="57" y="46"/>
                    </a:lnTo>
                    <a:lnTo>
                      <a:pt x="44" y="52"/>
                    </a:lnTo>
                    <a:lnTo>
                      <a:pt x="32" y="58"/>
                    </a:lnTo>
                    <a:lnTo>
                      <a:pt x="22" y="64"/>
                    </a:lnTo>
                    <a:lnTo>
                      <a:pt x="13" y="68"/>
                    </a:lnTo>
                    <a:lnTo>
                      <a:pt x="6" y="71"/>
                    </a:lnTo>
                    <a:lnTo>
                      <a:pt x="2" y="74"/>
                    </a:lnTo>
                    <a:lnTo>
                      <a:pt x="0" y="74"/>
                    </a:lnTo>
                    <a:lnTo>
                      <a:pt x="37" y="74"/>
                    </a:lnTo>
                    <a:lnTo>
                      <a:pt x="35" y="72"/>
                    </a:lnTo>
                    <a:lnTo>
                      <a:pt x="37" y="69"/>
                    </a:lnTo>
                    <a:lnTo>
                      <a:pt x="39" y="66"/>
                    </a:lnTo>
                    <a:lnTo>
                      <a:pt x="47" y="62"/>
                    </a:lnTo>
                    <a:lnTo>
                      <a:pt x="58" y="56"/>
                    </a:lnTo>
                    <a:lnTo>
                      <a:pt x="74" y="49"/>
                    </a:lnTo>
                    <a:lnTo>
                      <a:pt x="91" y="41"/>
                    </a:lnTo>
                    <a:lnTo>
                      <a:pt x="107" y="32"/>
                    </a:lnTo>
                    <a:lnTo>
                      <a:pt x="120" y="25"/>
                    </a:lnTo>
                    <a:lnTo>
                      <a:pt x="130" y="17"/>
                    </a:lnTo>
                    <a:lnTo>
                      <a:pt x="138" y="13"/>
                    </a:lnTo>
                    <a:lnTo>
                      <a:pt x="143" y="9"/>
                    </a:lnTo>
                    <a:lnTo>
                      <a:pt x="146" y="6"/>
                    </a:lnTo>
                    <a:lnTo>
                      <a:pt x="148" y="4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52" name="Freeform 143"/>
              <p:cNvSpPr>
                <a:spLocks/>
              </p:cNvSpPr>
              <p:nvPr/>
            </p:nvSpPr>
            <p:spPr bwMode="auto">
              <a:xfrm>
                <a:off x="1727" y="1948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3 w 228"/>
                  <a:gd name="T9" fmla="*/ 7 h 114"/>
                  <a:gd name="T10" fmla="*/ 185 w 228"/>
                  <a:gd name="T11" fmla="*/ 12 h 114"/>
                  <a:gd name="T12" fmla="*/ 175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0 h 114"/>
                  <a:gd name="T26" fmla="*/ 133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1 h 114"/>
                  <a:gd name="T58" fmla="*/ 53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5" y="12"/>
                    </a:lnTo>
                    <a:lnTo>
                      <a:pt x="175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2" y="111"/>
                    </a:lnTo>
                    <a:lnTo>
                      <a:pt x="53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53" name="Freeform 144"/>
              <p:cNvSpPr>
                <a:spLocks/>
              </p:cNvSpPr>
              <p:nvPr/>
            </p:nvSpPr>
            <p:spPr bwMode="auto">
              <a:xfrm>
                <a:off x="1752" y="1980"/>
                <a:ext cx="227" cy="114"/>
              </a:xfrm>
              <a:custGeom>
                <a:avLst/>
                <a:gdLst>
                  <a:gd name="T0" fmla="*/ 213 w 227"/>
                  <a:gd name="T1" fmla="*/ 0 h 114"/>
                  <a:gd name="T2" fmla="*/ 212 w 227"/>
                  <a:gd name="T3" fmla="*/ 0 h 114"/>
                  <a:gd name="T4" fmla="*/ 207 w 227"/>
                  <a:gd name="T5" fmla="*/ 1 h 114"/>
                  <a:gd name="T6" fmla="*/ 202 w 227"/>
                  <a:gd name="T7" fmla="*/ 4 h 114"/>
                  <a:gd name="T8" fmla="*/ 194 w 227"/>
                  <a:gd name="T9" fmla="*/ 7 h 114"/>
                  <a:gd name="T10" fmla="*/ 186 w 227"/>
                  <a:gd name="T11" fmla="*/ 11 h 114"/>
                  <a:gd name="T12" fmla="*/ 174 w 227"/>
                  <a:gd name="T13" fmla="*/ 17 h 114"/>
                  <a:gd name="T14" fmla="*/ 164 w 227"/>
                  <a:gd name="T15" fmla="*/ 23 h 114"/>
                  <a:gd name="T16" fmla="*/ 152 w 227"/>
                  <a:gd name="T17" fmla="*/ 30 h 114"/>
                  <a:gd name="T18" fmla="*/ 144 w 227"/>
                  <a:gd name="T19" fmla="*/ 36 h 114"/>
                  <a:gd name="T20" fmla="*/ 139 w 227"/>
                  <a:gd name="T21" fmla="*/ 39 h 114"/>
                  <a:gd name="T22" fmla="*/ 137 w 227"/>
                  <a:gd name="T23" fmla="*/ 40 h 114"/>
                  <a:gd name="T24" fmla="*/ 135 w 227"/>
                  <a:gd name="T25" fmla="*/ 42 h 114"/>
                  <a:gd name="T26" fmla="*/ 132 w 227"/>
                  <a:gd name="T27" fmla="*/ 43 h 114"/>
                  <a:gd name="T28" fmla="*/ 128 w 227"/>
                  <a:gd name="T29" fmla="*/ 45 h 114"/>
                  <a:gd name="T30" fmla="*/ 118 w 227"/>
                  <a:gd name="T31" fmla="*/ 50 h 114"/>
                  <a:gd name="T32" fmla="*/ 103 w 227"/>
                  <a:gd name="T33" fmla="*/ 59 h 114"/>
                  <a:gd name="T34" fmla="*/ 85 w 227"/>
                  <a:gd name="T35" fmla="*/ 70 h 114"/>
                  <a:gd name="T36" fmla="*/ 66 w 227"/>
                  <a:gd name="T37" fmla="*/ 81 h 114"/>
                  <a:gd name="T38" fmla="*/ 49 w 227"/>
                  <a:gd name="T39" fmla="*/ 89 h 114"/>
                  <a:gd name="T40" fmla="*/ 33 w 227"/>
                  <a:gd name="T41" fmla="*/ 98 h 114"/>
                  <a:gd name="T42" fmla="*/ 20 w 227"/>
                  <a:gd name="T43" fmla="*/ 105 h 114"/>
                  <a:gd name="T44" fmla="*/ 8 w 227"/>
                  <a:gd name="T45" fmla="*/ 109 h 114"/>
                  <a:gd name="T46" fmla="*/ 2 w 227"/>
                  <a:gd name="T47" fmla="*/ 112 h 114"/>
                  <a:gd name="T48" fmla="*/ 0 w 227"/>
                  <a:gd name="T49" fmla="*/ 114 h 114"/>
                  <a:gd name="T50" fmla="*/ 54 w 227"/>
                  <a:gd name="T51" fmla="*/ 114 h 114"/>
                  <a:gd name="T52" fmla="*/ 54 w 227"/>
                  <a:gd name="T53" fmla="*/ 114 h 114"/>
                  <a:gd name="T54" fmla="*/ 53 w 227"/>
                  <a:gd name="T55" fmla="*/ 112 h 114"/>
                  <a:gd name="T56" fmla="*/ 51 w 227"/>
                  <a:gd name="T57" fmla="*/ 111 h 114"/>
                  <a:gd name="T58" fmla="*/ 54 w 227"/>
                  <a:gd name="T59" fmla="*/ 107 h 114"/>
                  <a:gd name="T60" fmla="*/ 60 w 227"/>
                  <a:gd name="T61" fmla="*/ 102 h 114"/>
                  <a:gd name="T62" fmla="*/ 70 w 227"/>
                  <a:gd name="T63" fmla="*/ 95 h 114"/>
                  <a:gd name="T64" fmla="*/ 88 w 227"/>
                  <a:gd name="T65" fmla="*/ 86 h 114"/>
                  <a:gd name="T66" fmla="*/ 114 w 227"/>
                  <a:gd name="T67" fmla="*/ 75 h 114"/>
                  <a:gd name="T68" fmla="*/ 141 w 227"/>
                  <a:gd name="T69" fmla="*/ 62 h 114"/>
                  <a:gd name="T70" fmla="*/ 165 w 227"/>
                  <a:gd name="T71" fmla="*/ 49 h 114"/>
                  <a:gd name="T72" fmla="*/ 184 w 227"/>
                  <a:gd name="T73" fmla="*/ 37 h 114"/>
                  <a:gd name="T74" fmla="*/ 200 w 227"/>
                  <a:gd name="T75" fmla="*/ 27 h 114"/>
                  <a:gd name="T76" fmla="*/ 213 w 227"/>
                  <a:gd name="T77" fmla="*/ 19 h 114"/>
                  <a:gd name="T78" fmla="*/ 220 w 227"/>
                  <a:gd name="T79" fmla="*/ 11 h 114"/>
                  <a:gd name="T80" fmla="*/ 226 w 227"/>
                  <a:gd name="T81" fmla="*/ 7 h 114"/>
                  <a:gd name="T82" fmla="*/ 227 w 227"/>
                  <a:gd name="T83" fmla="*/ 6 h 114"/>
                  <a:gd name="T84" fmla="*/ 213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6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2" y="30"/>
                    </a:lnTo>
                    <a:lnTo>
                      <a:pt x="144" y="36"/>
                    </a:lnTo>
                    <a:lnTo>
                      <a:pt x="139" y="39"/>
                    </a:lnTo>
                    <a:lnTo>
                      <a:pt x="137" y="40"/>
                    </a:lnTo>
                    <a:lnTo>
                      <a:pt x="135" y="42"/>
                    </a:lnTo>
                    <a:lnTo>
                      <a:pt x="132" y="43"/>
                    </a:lnTo>
                    <a:lnTo>
                      <a:pt x="128" y="45"/>
                    </a:lnTo>
                    <a:lnTo>
                      <a:pt x="118" y="50"/>
                    </a:lnTo>
                    <a:lnTo>
                      <a:pt x="103" y="59"/>
                    </a:lnTo>
                    <a:lnTo>
                      <a:pt x="85" y="70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2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2"/>
                    </a:lnTo>
                    <a:lnTo>
                      <a:pt x="51" y="111"/>
                    </a:lnTo>
                    <a:lnTo>
                      <a:pt x="54" y="107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5" y="49"/>
                    </a:lnTo>
                    <a:lnTo>
                      <a:pt x="184" y="37"/>
                    </a:lnTo>
                    <a:lnTo>
                      <a:pt x="200" y="27"/>
                    </a:lnTo>
                    <a:lnTo>
                      <a:pt x="213" y="19"/>
                    </a:lnTo>
                    <a:lnTo>
                      <a:pt x="220" y="11"/>
                    </a:lnTo>
                    <a:lnTo>
                      <a:pt x="226" y="7"/>
                    </a:lnTo>
                    <a:lnTo>
                      <a:pt x="227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54" name="Freeform 145"/>
              <p:cNvSpPr>
                <a:spLocks/>
              </p:cNvSpPr>
              <p:nvPr/>
            </p:nvSpPr>
            <p:spPr bwMode="auto">
              <a:xfrm>
                <a:off x="1776" y="2012"/>
                <a:ext cx="228" cy="113"/>
              </a:xfrm>
              <a:custGeom>
                <a:avLst/>
                <a:gdLst>
                  <a:gd name="T0" fmla="*/ 214 w 228"/>
                  <a:gd name="T1" fmla="*/ 0 h 113"/>
                  <a:gd name="T2" fmla="*/ 212 w 228"/>
                  <a:gd name="T3" fmla="*/ 0 h 113"/>
                  <a:gd name="T4" fmla="*/ 209 w 228"/>
                  <a:gd name="T5" fmla="*/ 1 h 113"/>
                  <a:gd name="T6" fmla="*/ 203 w 228"/>
                  <a:gd name="T7" fmla="*/ 4 h 113"/>
                  <a:gd name="T8" fmla="*/ 195 w 228"/>
                  <a:gd name="T9" fmla="*/ 7 h 113"/>
                  <a:gd name="T10" fmla="*/ 186 w 228"/>
                  <a:gd name="T11" fmla="*/ 11 h 113"/>
                  <a:gd name="T12" fmla="*/ 176 w 228"/>
                  <a:gd name="T13" fmla="*/ 17 h 113"/>
                  <a:gd name="T14" fmla="*/ 166 w 228"/>
                  <a:gd name="T15" fmla="*/ 23 h 113"/>
                  <a:gd name="T16" fmla="*/ 154 w 228"/>
                  <a:gd name="T17" fmla="*/ 30 h 113"/>
                  <a:gd name="T18" fmla="*/ 146 w 228"/>
                  <a:gd name="T19" fmla="*/ 36 h 113"/>
                  <a:gd name="T20" fmla="*/ 141 w 228"/>
                  <a:gd name="T21" fmla="*/ 38 h 113"/>
                  <a:gd name="T22" fmla="*/ 139 w 228"/>
                  <a:gd name="T23" fmla="*/ 40 h 113"/>
                  <a:gd name="T24" fmla="*/ 137 w 228"/>
                  <a:gd name="T25" fmla="*/ 41 h 113"/>
                  <a:gd name="T26" fmla="*/ 134 w 228"/>
                  <a:gd name="T27" fmla="*/ 43 h 113"/>
                  <a:gd name="T28" fmla="*/ 130 w 228"/>
                  <a:gd name="T29" fmla="*/ 46 h 113"/>
                  <a:gd name="T30" fmla="*/ 120 w 228"/>
                  <a:gd name="T31" fmla="*/ 51 h 113"/>
                  <a:gd name="T32" fmla="*/ 105 w 228"/>
                  <a:gd name="T33" fmla="*/ 60 h 113"/>
                  <a:gd name="T34" fmla="*/ 87 w 228"/>
                  <a:gd name="T35" fmla="*/ 70 h 113"/>
                  <a:gd name="T36" fmla="*/ 68 w 228"/>
                  <a:gd name="T37" fmla="*/ 80 h 113"/>
                  <a:gd name="T38" fmla="*/ 51 w 228"/>
                  <a:gd name="T39" fmla="*/ 89 h 113"/>
                  <a:gd name="T40" fmla="*/ 33 w 228"/>
                  <a:gd name="T41" fmla="*/ 98 h 113"/>
                  <a:gd name="T42" fmla="*/ 20 w 228"/>
                  <a:gd name="T43" fmla="*/ 105 h 113"/>
                  <a:gd name="T44" fmla="*/ 9 w 228"/>
                  <a:gd name="T45" fmla="*/ 109 h 113"/>
                  <a:gd name="T46" fmla="*/ 3 w 228"/>
                  <a:gd name="T47" fmla="*/ 112 h 113"/>
                  <a:gd name="T48" fmla="*/ 0 w 228"/>
                  <a:gd name="T49" fmla="*/ 113 h 113"/>
                  <a:gd name="T50" fmla="*/ 55 w 228"/>
                  <a:gd name="T51" fmla="*/ 113 h 113"/>
                  <a:gd name="T52" fmla="*/ 55 w 228"/>
                  <a:gd name="T53" fmla="*/ 113 h 113"/>
                  <a:gd name="T54" fmla="*/ 53 w 228"/>
                  <a:gd name="T55" fmla="*/ 112 h 113"/>
                  <a:gd name="T56" fmla="*/ 52 w 228"/>
                  <a:gd name="T57" fmla="*/ 111 h 113"/>
                  <a:gd name="T58" fmla="*/ 55 w 228"/>
                  <a:gd name="T59" fmla="*/ 106 h 113"/>
                  <a:gd name="T60" fmla="*/ 61 w 228"/>
                  <a:gd name="T61" fmla="*/ 102 h 113"/>
                  <a:gd name="T62" fmla="*/ 71 w 228"/>
                  <a:gd name="T63" fmla="*/ 95 h 113"/>
                  <a:gd name="T64" fmla="*/ 88 w 228"/>
                  <a:gd name="T65" fmla="*/ 86 h 113"/>
                  <a:gd name="T66" fmla="*/ 114 w 228"/>
                  <a:gd name="T67" fmla="*/ 75 h 113"/>
                  <a:gd name="T68" fmla="*/ 141 w 228"/>
                  <a:gd name="T69" fmla="*/ 62 h 113"/>
                  <a:gd name="T70" fmla="*/ 166 w 228"/>
                  <a:gd name="T71" fmla="*/ 49 h 113"/>
                  <a:gd name="T72" fmla="*/ 185 w 228"/>
                  <a:gd name="T73" fmla="*/ 37 h 113"/>
                  <a:gd name="T74" fmla="*/ 201 w 228"/>
                  <a:gd name="T75" fmla="*/ 27 h 113"/>
                  <a:gd name="T76" fmla="*/ 214 w 228"/>
                  <a:gd name="T77" fmla="*/ 18 h 113"/>
                  <a:gd name="T78" fmla="*/ 221 w 228"/>
                  <a:gd name="T79" fmla="*/ 11 h 113"/>
                  <a:gd name="T80" fmla="*/ 227 w 228"/>
                  <a:gd name="T81" fmla="*/ 7 h 113"/>
                  <a:gd name="T82" fmla="*/ 228 w 228"/>
                  <a:gd name="T83" fmla="*/ 5 h 113"/>
                  <a:gd name="T84" fmla="*/ 214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4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3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8"/>
                    </a:lnTo>
                    <a:lnTo>
                      <a:pt x="139" y="40"/>
                    </a:lnTo>
                    <a:lnTo>
                      <a:pt x="137" y="41"/>
                    </a:lnTo>
                    <a:lnTo>
                      <a:pt x="134" y="43"/>
                    </a:lnTo>
                    <a:lnTo>
                      <a:pt x="130" y="46"/>
                    </a:lnTo>
                    <a:lnTo>
                      <a:pt x="120" y="51"/>
                    </a:lnTo>
                    <a:lnTo>
                      <a:pt x="105" y="60"/>
                    </a:lnTo>
                    <a:lnTo>
                      <a:pt x="87" y="70"/>
                    </a:lnTo>
                    <a:lnTo>
                      <a:pt x="68" y="80"/>
                    </a:lnTo>
                    <a:lnTo>
                      <a:pt x="51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3"/>
                    </a:lnTo>
                    <a:lnTo>
                      <a:pt x="55" y="113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55" name="Freeform 146"/>
              <p:cNvSpPr>
                <a:spLocks/>
              </p:cNvSpPr>
              <p:nvPr/>
            </p:nvSpPr>
            <p:spPr bwMode="auto">
              <a:xfrm>
                <a:off x="1802" y="2043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6 w 228"/>
                  <a:gd name="T11" fmla="*/ 12 h 114"/>
                  <a:gd name="T12" fmla="*/ 175 w 228"/>
                  <a:gd name="T13" fmla="*/ 18 h 114"/>
                  <a:gd name="T14" fmla="*/ 165 w 228"/>
                  <a:gd name="T15" fmla="*/ 23 h 114"/>
                  <a:gd name="T16" fmla="*/ 153 w 228"/>
                  <a:gd name="T17" fmla="*/ 31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6 w 228"/>
                  <a:gd name="T25" fmla="*/ 42 h 114"/>
                  <a:gd name="T26" fmla="*/ 133 w 228"/>
                  <a:gd name="T27" fmla="*/ 44 h 114"/>
                  <a:gd name="T28" fmla="*/ 128 w 228"/>
                  <a:gd name="T29" fmla="*/ 46 h 114"/>
                  <a:gd name="T30" fmla="*/ 118 w 228"/>
                  <a:gd name="T31" fmla="*/ 52 h 114"/>
                  <a:gd name="T32" fmla="*/ 104 w 228"/>
                  <a:gd name="T33" fmla="*/ 61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8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5" y="18"/>
                    </a:lnTo>
                    <a:lnTo>
                      <a:pt x="165" y="23"/>
                    </a:lnTo>
                    <a:lnTo>
                      <a:pt x="153" y="31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2"/>
                    </a:lnTo>
                    <a:lnTo>
                      <a:pt x="133" y="44"/>
                    </a:lnTo>
                    <a:lnTo>
                      <a:pt x="128" y="46"/>
                    </a:lnTo>
                    <a:lnTo>
                      <a:pt x="118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56" name="Freeform 147"/>
              <p:cNvSpPr>
                <a:spLocks/>
              </p:cNvSpPr>
              <p:nvPr/>
            </p:nvSpPr>
            <p:spPr bwMode="auto">
              <a:xfrm>
                <a:off x="1827" y="2075"/>
                <a:ext cx="228" cy="115"/>
              </a:xfrm>
              <a:custGeom>
                <a:avLst/>
                <a:gdLst>
                  <a:gd name="T0" fmla="*/ 213 w 228"/>
                  <a:gd name="T1" fmla="*/ 0 h 115"/>
                  <a:gd name="T2" fmla="*/ 212 w 228"/>
                  <a:gd name="T3" fmla="*/ 0 h 115"/>
                  <a:gd name="T4" fmla="*/ 207 w 228"/>
                  <a:gd name="T5" fmla="*/ 1 h 115"/>
                  <a:gd name="T6" fmla="*/ 202 w 228"/>
                  <a:gd name="T7" fmla="*/ 4 h 115"/>
                  <a:gd name="T8" fmla="*/ 194 w 228"/>
                  <a:gd name="T9" fmla="*/ 7 h 115"/>
                  <a:gd name="T10" fmla="*/ 186 w 228"/>
                  <a:gd name="T11" fmla="*/ 12 h 115"/>
                  <a:gd name="T12" fmla="*/ 176 w 228"/>
                  <a:gd name="T13" fmla="*/ 17 h 115"/>
                  <a:gd name="T14" fmla="*/ 165 w 228"/>
                  <a:gd name="T15" fmla="*/ 23 h 115"/>
                  <a:gd name="T16" fmla="*/ 154 w 228"/>
                  <a:gd name="T17" fmla="*/ 30 h 115"/>
                  <a:gd name="T18" fmla="*/ 145 w 228"/>
                  <a:gd name="T19" fmla="*/ 36 h 115"/>
                  <a:gd name="T20" fmla="*/ 141 w 228"/>
                  <a:gd name="T21" fmla="*/ 39 h 115"/>
                  <a:gd name="T22" fmla="*/ 138 w 228"/>
                  <a:gd name="T23" fmla="*/ 40 h 115"/>
                  <a:gd name="T24" fmla="*/ 137 w 228"/>
                  <a:gd name="T25" fmla="*/ 42 h 115"/>
                  <a:gd name="T26" fmla="*/ 134 w 228"/>
                  <a:gd name="T27" fmla="*/ 43 h 115"/>
                  <a:gd name="T28" fmla="*/ 128 w 228"/>
                  <a:gd name="T29" fmla="*/ 46 h 115"/>
                  <a:gd name="T30" fmla="*/ 119 w 228"/>
                  <a:gd name="T31" fmla="*/ 52 h 115"/>
                  <a:gd name="T32" fmla="*/ 103 w 228"/>
                  <a:gd name="T33" fmla="*/ 61 h 115"/>
                  <a:gd name="T34" fmla="*/ 85 w 228"/>
                  <a:gd name="T35" fmla="*/ 71 h 115"/>
                  <a:gd name="T36" fmla="*/ 66 w 228"/>
                  <a:gd name="T37" fmla="*/ 81 h 115"/>
                  <a:gd name="T38" fmla="*/ 49 w 228"/>
                  <a:gd name="T39" fmla="*/ 91 h 115"/>
                  <a:gd name="T40" fmla="*/ 33 w 228"/>
                  <a:gd name="T41" fmla="*/ 98 h 115"/>
                  <a:gd name="T42" fmla="*/ 20 w 228"/>
                  <a:gd name="T43" fmla="*/ 105 h 115"/>
                  <a:gd name="T44" fmla="*/ 8 w 228"/>
                  <a:gd name="T45" fmla="*/ 111 h 115"/>
                  <a:gd name="T46" fmla="*/ 2 w 228"/>
                  <a:gd name="T47" fmla="*/ 114 h 115"/>
                  <a:gd name="T48" fmla="*/ 0 w 228"/>
                  <a:gd name="T49" fmla="*/ 115 h 115"/>
                  <a:gd name="T50" fmla="*/ 54 w 228"/>
                  <a:gd name="T51" fmla="*/ 115 h 115"/>
                  <a:gd name="T52" fmla="*/ 54 w 228"/>
                  <a:gd name="T53" fmla="*/ 115 h 115"/>
                  <a:gd name="T54" fmla="*/ 53 w 228"/>
                  <a:gd name="T55" fmla="*/ 114 h 115"/>
                  <a:gd name="T56" fmla="*/ 52 w 228"/>
                  <a:gd name="T57" fmla="*/ 111 h 115"/>
                  <a:gd name="T58" fmla="*/ 54 w 228"/>
                  <a:gd name="T59" fmla="*/ 108 h 115"/>
                  <a:gd name="T60" fmla="*/ 60 w 228"/>
                  <a:gd name="T61" fmla="*/ 102 h 115"/>
                  <a:gd name="T62" fmla="*/ 70 w 228"/>
                  <a:gd name="T63" fmla="*/ 95 h 115"/>
                  <a:gd name="T64" fmla="*/ 88 w 228"/>
                  <a:gd name="T65" fmla="*/ 86 h 115"/>
                  <a:gd name="T66" fmla="*/ 114 w 228"/>
                  <a:gd name="T67" fmla="*/ 75 h 115"/>
                  <a:gd name="T68" fmla="*/ 141 w 228"/>
                  <a:gd name="T69" fmla="*/ 62 h 115"/>
                  <a:gd name="T70" fmla="*/ 165 w 228"/>
                  <a:gd name="T71" fmla="*/ 49 h 115"/>
                  <a:gd name="T72" fmla="*/ 184 w 228"/>
                  <a:gd name="T73" fmla="*/ 37 h 115"/>
                  <a:gd name="T74" fmla="*/ 200 w 228"/>
                  <a:gd name="T75" fmla="*/ 27 h 115"/>
                  <a:gd name="T76" fmla="*/ 213 w 228"/>
                  <a:gd name="T77" fmla="*/ 19 h 115"/>
                  <a:gd name="T78" fmla="*/ 220 w 228"/>
                  <a:gd name="T79" fmla="*/ 12 h 115"/>
                  <a:gd name="T80" fmla="*/ 226 w 228"/>
                  <a:gd name="T81" fmla="*/ 7 h 115"/>
                  <a:gd name="T82" fmla="*/ 228 w 228"/>
                  <a:gd name="T83" fmla="*/ 6 h 115"/>
                  <a:gd name="T84" fmla="*/ 213 w 228"/>
                  <a:gd name="T85" fmla="*/ 0 h 11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5"/>
                  <a:gd name="T131" fmla="*/ 228 w 228"/>
                  <a:gd name="T132" fmla="*/ 115 h 115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5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6" y="12"/>
                    </a:lnTo>
                    <a:lnTo>
                      <a:pt x="176" y="17"/>
                    </a:lnTo>
                    <a:lnTo>
                      <a:pt x="165" y="23"/>
                    </a:lnTo>
                    <a:lnTo>
                      <a:pt x="154" y="30"/>
                    </a:lnTo>
                    <a:lnTo>
                      <a:pt x="145" y="36"/>
                    </a:lnTo>
                    <a:lnTo>
                      <a:pt x="141" y="39"/>
                    </a:lnTo>
                    <a:lnTo>
                      <a:pt x="138" y="40"/>
                    </a:lnTo>
                    <a:lnTo>
                      <a:pt x="137" y="42"/>
                    </a:lnTo>
                    <a:lnTo>
                      <a:pt x="134" y="43"/>
                    </a:lnTo>
                    <a:lnTo>
                      <a:pt x="128" y="46"/>
                    </a:lnTo>
                    <a:lnTo>
                      <a:pt x="119" y="52"/>
                    </a:lnTo>
                    <a:lnTo>
                      <a:pt x="103" y="61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1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11"/>
                    </a:lnTo>
                    <a:lnTo>
                      <a:pt x="2" y="114"/>
                    </a:lnTo>
                    <a:lnTo>
                      <a:pt x="0" y="115"/>
                    </a:lnTo>
                    <a:lnTo>
                      <a:pt x="54" y="115"/>
                    </a:lnTo>
                    <a:lnTo>
                      <a:pt x="53" y="114"/>
                    </a:lnTo>
                    <a:lnTo>
                      <a:pt x="52" y="111"/>
                    </a:lnTo>
                    <a:lnTo>
                      <a:pt x="54" y="108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5" y="49"/>
                    </a:lnTo>
                    <a:lnTo>
                      <a:pt x="184" y="37"/>
                    </a:lnTo>
                    <a:lnTo>
                      <a:pt x="200" y="27"/>
                    </a:lnTo>
                    <a:lnTo>
                      <a:pt x="213" y="19"/>
                    </a:lnTo>
                    <a:lnTo>
                      <a:pt x="220" y="12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57" name="Freeform 148"/>
              <p:cNvSpPr>
                <a:spLocks/>
              </p:cNvSpPr>
              <p:nvPr/>
            </p:nvSpPr>
            <p:spPr bwMode="auto">
              <a:xfrm>
                <a:off x="1853" y="2108"/>
                <a:ext cx="227" cy="114"/>
              </a:xfrm>
              <a:custGeom>
                <a:avLst/>
                <a:gdLst>
                  <a:gd name="T0" fmla="*/ 212 w 227"/>
                  <a:gd name="T1" fmla="*/ 0 h 114"/>
                  <a:gd name="T2" fmla="*/ 210 w 227"/>
                  <a:gd name="T3" fmla="*/ 0 h 114"/>
                  <a:gd name="T4" fmla="*/ 207 w 227"/>
                  <a:gd name="T5" fmla="*/ 2 h 114"/>
                  <a:gd name="T6" fmla="*/ 202 w 227"/>
                  <a:gd name="T7" fmla="*/ 4 h 114"/>
                  <a:gd name="T8" fmla="*/ 193 w 227"/>
                  <a:gd name="T9" fmla="*/ 7 h 114"/>
                  <a:gd name="T10" fmla="*/ 184 w 227"/>
                  <a:gd name="T11" fmla="*/ 12 h 114"/>
                  <a:gd name="T12" fmla="*/ 174 w 227"/>
                  <a:gd name="T13" fmla="*/ 16 h 114"/>
                  <a:gd name="T14" fmla="*/ 164 w 227"/>
                  <a:gd name="T15" fmla="*/ 22 h 114"/>
                  <a:gd name="T16" fmla="*/ 152 w 227"/>
                  <a:gd name="T17" fmla="*/ 29 h 114"/>
                  <a:gd name="T18" fmla="*/ 144 w 227"/>
                  <a:gd name="T19" fmla="*/ 35 h 114"/>
                  <a:gd name="T20" fmla="*/ 139 w 227"/>
                  <a:gd name="T21" fmla="*/ 38 h 114"/>
                  <a:gd name="T22" fmla="*/ 137 w 227"/>
                  <a:gd name="T23" fmla="*/ 39 h 114"/>
                  <a:gd name="T24" fmla="*/ 135 w 227"/>
                  <a:gd name="T25" fmla="*/ 41 h 114"/>
                  <a:gd name="T26" fmla="*/ 132 w 227"/>
                  <a:gd name="T27" fmla="*/ 42 h 114"/>
                  <a:gd name="T28" fmla="*/ 128 w 227"/>
                  <a:gd name="T29" fmla="*/ 45 h 114"/>
                  <a:gd name="T30" fmla="*/ 118 w 227"/>
                  <a:gd name="T31" fmla="*/ 51 h 114"/>
                  <a:gd name="T32" fmla="*/ 103 w 227"/>
                  <a:gd name="T33" fmla="*/ 59 h 114"/>
                  <a:gd name="T34" fmla="*/ 85 w 227"/>
                  <a:gd name="T35" fmla="*/ 69 h 114"/>
                  <a:gd name="T36" fmla="*/ 66 w 227"/>
                  <a:gd name="T37" fmla="*/ 79 h 114"/>
                  <a:gd name="T38" fmla="*/ 49 w 227"/>
                  <a:gd name="T39" fmla="*/ 90 h 114"/>
                  <a:gd name="T40" fmla="*/ 33 w 227"/>
                  <a:gd name="T41" fmla="*/ 97 h 114"/>
                  <a:gd name="T42" fmla="*/ 20 w 227"/>
                  <a:gd name="T43" fmla="*/ 104 h 114"/>
                  <a:gd name="T44" fmla="*/ 8 w 227"/>
                  <a:gd name="T45" fmla="*/ 110 h 114"/>
                  <a:gd name="T46" fmla="*/ 2 w 227"/>
                  <a:gd name="T47" fmla="*/ 113 h 114"/>
                  <a:gd name="T48" fmla="*/ 0 w 227"/>
                  <a:gd name="T49" fmla="*/ 114 h 114"/>
                  <a:gd name="T50" fmla="*/ 53 w 227"/>
                  <a:gd name="T51" fmla="*/ 114 h 114"/>
                  <a:gd name="T52" fmla="*/ 53 w 227"/>
                  <a:gd name="T53" fmla="*/ 114 h 114"/>
                  <a:gd name="T54" fmla="*/ 51 w 227"/>
                  <a:gd name="T55" fmla="*/ 113 h 114"/>
                  <a:gd name="T56" fmla="*/ 51 w 227"/>
                  <a:gd name="T57" fmla="*/ 110 h 114"/>
                  <a:gd name="T58" fmla="*/ 53 w 227"/>
                  <a:gd name="T59" fmla="*/ 107 h 114"/>
                  <a:gd name="T60" fmla="*/ 60 w 227"/>
                  <a:gd name="T61" fmla="*/ 101 h 114"/>
                  <a:gd name="T62" fmla="*/ 70 w 227"/>
                  <a:gd name="T63" fmla="*/ 94 h 114"/>
                  <a:gd name="T64" fmla="*/ 88 w 227"/>
                  <a:gd name="T65" fmla="*/ 85 h 114"/>
                  <a:gd name="T66" fmla="*/ 114 w 227"/>
                  <a:gd name="T67" fmla="*/ 74 h 114"/>
                  <a:gd name="T68" fmla="*/ 141 w 227"/>
                  <a:gd name="T69" fmla="*/ 61 h 114"/>
                  <a:gd name="T70" fmla="*/ 165 w 227"/>
                  <a:gd name="T71" fmla="*/ 48 h 114"/>
                  <a:gd name="T72" fmla="*/ 184 w 227"/>
                  <a:gd name="T73" fmla="*/ 36 h 114"/>
                  <a:gd name="T74" fmla="*/ 200 w 227"/>
                  <a:gd name="T75" fmla="*/ 26 h 114"/>
                  <a:gd name="T76" fmla="*/ 213 w 227"/>
                  <a:gd name="T77" fmla="*/ 17 h 114"/>
                  <a:gd name="T78" fmla="*/ 220 w 227"/>
                  <a:gd name="T79" fmla="*/ 10 h 114"/>
                  <a:gd name="T80" fmla="*/ 226 w 227"/>
                  <a:gd name="T81" fmla="*/ 6 h 114"/>
                  <a:gd name="T82" fmla="*/ 227 w 227"/>
                  <a:gd name="T83" fmla="*/ 4 h 114"/>
                  <a:gd name="T84" fmla="*/ 212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2" y="0"/>
                    </a:moveTo>
                    <a:lnTo>
                      <a:pt x="210" y="0"/>
                    </a:lnTo>
                    <a:lnTo>
                      <a:pt x="207" y="2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4" y="12"/>
                    </a:lnTo>
                    <a:lnTo>
                      <a:pt x="174" y="16"/>
                    </a:lnTo>
                    <a:lnTo>
                      <a:pt x="164" y="22"/>
                    </a:lnTo>
                    <a:lnTo>
                      <a:pt x="152" y="29"/>
                    </a:lnTo>
                    <a:lnTo>
                      <a:pt x="144" y="35"/>
                    </a:lnTo>
                    <a:lnTo>
                      <a:pt x="139" y="38"/>
                    </a:lnTo>
                    <a:lnTo>
                      <a:pt x="137" y="39"/>
                    </a:lnTo>
                    <a:lnTo>
                      <a:pt x="135" y="41"/>
                    </a:lnTo>
                    <a:lnTo>
                      <a:pt x="132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3" y="59"/>
                    </a:lnTo>
                    <a:lnTo>
                      <a:pt x="85" y="69"/>
                    </a:lnTo>
                    <a:lnTo>
                      <a:pt x="66" y="79"/>
                    </a:lnTo>
                    <a:lnTo>
                      <a:pt x="49" y="90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8" y="110"/>
                    </a:lnTo>
                    <a:lnTo>
                      <a:pt x="2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1" y="113"/>
                    </a:lnTo>
                    <a:lnTo>
                      <a:pt x="51" y="110"/>
                    </a:lnTo>
                    <a:lnTo>
                      <a:pt x="53" y="107"/>
                    </a:lnTo>
                    <a:lnTo>
                      <a:pt x="60" y="101"/>
                    </a:lnTo>
                    <a:lnTo>
                      <a:pt x="70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5" y="48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6"/>
                    </a:lnTo>
                    <a:lnTo>
                      <a:pt x="227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58" name="Freeform 149"/>
              <p:cNvSpPr>
                <a:spLocks/>
              </p:cNvSpPr>
              <p:nvPr/>
            </p:nvSpPr>
            <p:spPr bwMode="auto">
              <a:xfrm>
                <a:off x="1877" y="2140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6 h 114"/>
                  <a:gd name="T14" fmla="*/ 166 w 228"/>
                  <a:gd name="T15" fmla="*/ 21 h 114"/>
                  <a:gd name="T16" fmla="*/ 154 w 228"/>
                  <a:gd name="T17" fmla="*/ 29 h 114"/>
                  <a:gd name="T18" fmla="*/ 146 w 228"/>
                  <a:gd name="T19" fmla="*/ 34 h 114"/>
                  <a:gd name="T20" fmla="*/ 141 w 228"/>
                  <a:gd name="T21" fmla="*/ 37 h 114"/>
                  <a:gd name="T22" fmla="*/ 139 w 228"/>
                  <a:gd name="T23" fmla="*/ 39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6"/>
                    </a:lnTo>
                    <a:lnTo>
                      <a:pt x="166" y="21"/>
                    </a:lnTo>
                    <a:lnTo>
                      <a:pt x="154" y="29"/>
                    </a:lnTo>
                    <a:lnTo>
                      <a:pt x="146" y="34"/>
                    </a:lnTo>
                    <a:lnTo>
                      <a:pt x="141" y="37"/>
                    </a:lnTo>
                    <a:lnTo>
                      <a:pt x="139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09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59" name="Freeform 150"/>
              <p:cNvSpPr>
                <a:spLocks/>
              </p:cNvSpPr>
              <p:nvPr/>
            </p:nvSpPr>
            <p:spPr bwMode="auto">
              <a:xfrm>
                <a:off x="1902" y="2172"/>
                <a:ext cx="228" cy="113"/>
              </a:xfrm>
              <a:custGeom>
                <a:avLst/>
                <a:gdLst>
                  <a:gd name="T0" fmla="*/ 213 w 228"/>
                  <a:gd name="T1" fmla="*/ 0 h 113"/>
                  <a:gd name="T2" fmla="*/ 212 w 228"/>
                  <a:gd name="T3" fmla="*/ 0 h 113"/>
                  <a:gd name="T4" fmla="*/ 209 w 228"/>
                  <a:gd name="T5" fmla="*/ 1 h 113"/>
                  <a:gd name="T6" fmla="*/ 203 w 228"/>
                  <a:gd name="T7" fmla="*/ 4 h 113"/>
                  <a:gd name="T8" fmla="*/ 194 w 228"/>
                  <a:gd name="T9" fmla="*/ 7 h 113"/>
                  <a:gd name="T10" fmla="*/ 186 w 228"/>
                  <a:gd name="T11" fmla="*/ 11 h 113"/>
                  <a:gd name="T12" fmla="*/ 176 w 228"/>
                  <a:gd name="T13" fmla="*/ 15 h 113"/>
                  <a:gd name="T14" fmla="*/ 166 w 228"/>
                  <a:gd name="T15" fmla="*/ 21 h 113"/>
                  <a:gd name="T16" fmla="*/ 154 w 228"/>
                  <a:gd name="T17" fmla="*/ 28 h 113"/>
                  <a:gd name="T18" fmla="*/ 145 w 228"/>
                  <a:gd name="T19" fmla="*/ 34 h 113"/>
                  <a:gd name="T20" fmla="*/ 141 w 228"/>
                  <a:gd name="T21" fmla="*/ 37 h 113"/>
                  <a:gd name="T22" fmla="*/ 138 w 228"/>
                  <a:gd name="T23" fmla="*/ 39 h 113"/>
                  <a:gd name="T24" fmla="*/ 137 w 228"/>
                  <a:gd name="T25" fmla="*/ 40 h 113"/>
                  <a:gd name="T26" fmla="*/ 134 w 228"/>
                  <a:gd name="T27" fmla="*/ 41 h 113"/>
                  <a:gd name="T28" fmla="*/ 129 w 228"/>
                  <a:gd name="T29" fmla="*/ 44 h 113"/>
                  <a:gd name="T30" fmla="*/ 119 w 228"/>
                  <a:gd name="T31" fmla="*/ 50 h 113"/>
                  <a:gd name="T32" fmla="*/ 105 w 228"/>
                  <a:gd name="T33" fmla="*/ 59 h 113"/>
                  <a:gd name="T34" fmla="*/ 86 w 228"/>
                  <a:gd name="T35" fmla="*/ 70 h 113"/>
                  <a:gd name="T36" fmla="*/ 67 w 228"/>
                  <a:gd name="T37" fmla="*/ 80 h 113"/>
                  <a:gd name="T38" fmla="*/ 50 w 228"/>
                  <a:gd name="T39" fmla="*/ 89 h 113"/>
                  <a:gd name="T40" fmla="*/ 33 w 228"/>
                  <a:gd name="T41" fmla="*/ 98 h 113"/>
                  <a:gd name="T42" fmla="*/ 20 w 228"/>
                  <a:gd name="T43" fmla="*/ 105 h 113"/>
                  <a:gd name="T44" fmla="*/ 8 w 228"/>
                  <a:gd name="T45" fmla="*/ 109 h 113"/>
                  <a:gd name="T46" fmla="*/ 2 w 228"/>
                  <a:gd name="T47" fmla="*/ 112 h 113"/>
                  <a:gd name="T48" fmla="*/ 0 w 228"/>
                  <a:gd name="T49" fmla="*/ 113 h 113"/>
                  <a:gd name="T50" fmla="*/ 54 w 228"/>
                  <a:gd name="T51" fmla="*/ 113 h 113"/>
                  <a:gd name="T52" fmla="*/ 54 w 228"/>
                  <a:gd name="T53" fmla="*/ 113 h 113"/>
                  <a:gd name="T54" fmla="*/ 53 w 228"/>
                  <a:gd name="T55" fmla="*/ 112 h 113"/>
                  <a:gd name="T56" fmla="*/ 52 w 228"/>
                  <a:gd name="T57" fmla="*/ 109 h 113"/>
                  <a:gd name="T58" fmla="*/ 54 w 228"/>
                  <a:gd name="T59" fmla="*/ 106 h 113"/>
                  <a:gd name="T60" fmla="*/ 60 w 228"/>
                  <a:gd name="T61" fmla="*/ 101 h 113"/>
                  <a:gd name="T62" fmla="*/ 70 w 228"/>
                  <a:gd name="T63" fmla="*/ 93 h 113"/>
                  <a:gd name="T64" fmla="*/ 88 w 228"/>
                  <a:gd name="T65" fmla="*/ 85 h 113"/>
                  <a:gd name="T66" fmla="*/ 114 w 228"/>
                  <a:gd name="T67" fmla="*/ 73 h 113"/>
                  <a:gd name="T68" fmla="*/ 141 w 228"/>
                  <a:gd name="T69" fmla="*/ 60 h 113"/>
                  <a:gd name="T70" fmla="*/ 166 w 228"/>
                  <a:gd name="T71" fmla="*/ 47 h 113"/>
                  <a:gd name="T72" fmla="*/ 184 w 228"/>
                  <a:gd name="T73" fmla="*/ 36 h 113"/>
                  <a:gd name="T74" fmla="*/ 200 w 228"/>
                  <a:gd name="T75" fmla="*/ 26 h 113"/>
                  <a:gd name="T76" fmla="*/ 213 w 228"/>
                  <a:gd name="T77" fmla="*/ 17 h 113"/>
                  <a:gd name="T78" fmla="*/ 220 w 228"/>
                  <a:gd name="T79" fmla="*/ 10 h 113"/>
                  <a:gd name="T80" fmla="*/ 226 w 228"/>
                  <a:gd name="T81" fmla="*/ 5 h 113"/>
                  <a:gd name="T82" fmla="*/ 228 w 228"/>
                  <a:gd name="T83" fmla="*/ 4 h 113"/>
                  <a:gd name="T84" fmla="*/ 213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3" y="4"/>
                    </a:lnTo>
                    <a:lnTo>
                      <a:pt x="194" y="7"/>
                    </a:lnTo>
                    <a:lnTo>
                      <a:pt x="186" y="11"/>
                    </a:lnTo>
                    <a:lnTo>
                      <a:pt x="176" y="15"/>
                    </a:lnTo>
                    <a:lnTo>
                      <a:pt x="166" y="21"/>
                    </a:lnTo>
                    <a:lnTo>
                      <a:pt x="154" y="28"/>
                    </a:lnTo>
                    <a:lnTo>
                      <a:pt x="145" y="34"/>
                    </a:lnTo>
                    <a:lnTo>
                      <a:pt x="141" y="37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1"/>
                    </a:lnTo>
                    <a:lnTo>
                      <a:pt x="129" y="44"/>
                    </a:lnTo>
                    <a:lnTo>
                      <a:pt x="119" y="50"/>
                    </a:lnTo>
                    <a:lnTo>
                      <a:pt x="105" y="59"/>
                    </a:lnTo>
                    <a:lnTo>
                      <a:pt x="86" y="70"/>
                    </a:lnTo>
                    <a:lnTo>
                      <a:pt x="67" y="80"/>
                    </a:lnTo>
                    <a:lnTo>
                      <a:pt x="50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2" y="112"/>
                    </a:lnTo>
                    <a:lnTo>
                      <a:pt x="0" y="113"/>
                    </a:lnTo>
                    <a:lnTo>
                      <a:pt x="54" y="113"/>
                    </a:lnTo>
                    <a:lnTo>
                      <a:pt x="53" y="112"/>
                    </a:lnTo>
                    <a:lnTo>
                      <a:pt x="52" y="109"/>
                    </a:lnTo>
                    <a:lnTo>
                      <a:pt x="54" y="106"/>
                    </a:lnTo>
                    <a:lnTo>
                      <a:pt x="60" y="101"/>
                    </a:lnTo>
                    <a:lnTo>
                      <a:pt x="70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5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60" name="Freeform 151"/>
              <p:cNvSpPr>
                <a:spLocks/>
              </p:cNvSpPr>
              <p:nvPr/>
            </p:nvSpPr>
            <p:spPr bwMode="auto">
              <a:xfrm>
                <a:off x="1928" y="2203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7 w 228"/>
                  <a:gd name="T5" fmla="*/ 2 h 114"/>
                  <a:gd name="T6" fmla="*/ 202 w 228"/>
                  <a:gd name="T7" fmla="*/ 5 h 114"/>
                  <a:gd name="T8" fmla="*/ 194 w 228"/>
                  <a:gd name="T9" fmla="*/ 8 h 114"/>
                  <a:gd name="T10" fmla="*/ 186 w 228"/>
                  <a:gd name="T11" fmla="*/ 12 h 114"/>
                  <a:gd name="T12" fmla="*/ 174 w 228"/>
                  <a:gd name="T13" fmla="*/ 18 h 114"/>
                  <a:gd name="T14" fmla="*/ 164 w 228"/>
                  <a:gd name="T15" fmla="*/ 23 h 114"/>
                  <a:gd name="T16" fmla="*/ 152 w 228"/>
                  <a:gd name="T17" fmla="*/ 31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5 w 228"/>
                  <a:gd name="T25" fmla="*/ 41 h 114"/>
                  <a:gd name="T26" fmla="*/ 132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3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8 w 228"/>
                  <a:gd name="T45" fmla="*/ 110 h 114"/>
                  <a:gd name="T46" fmla="*/ 2 w 228"/>
                  <a:gd name="T47" fmla="*/ 113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3 w 228"/>
                  <a:gd name="T55" fmla="*/ 113 h 114"/>
                  <a:gd name="T56" fmla="*/ 51 w 228"/>
                  <a:gd name="T57" fmla="*/ 111 h 114"/>
                  <a:gd name="T58" fmla="*/ 54 w 228"/>
                  <a:gd name="T59" fmla="*/ 107 h 114"/>
                  <a:gd name="T60" fmla="*/ 60 w 228"/>
                  <a:gd name="T61" fmla="*/ 103 h 114"/>
                  <a:gd name="T62" fmla="*/ 70 w 228"/>
                  <a:gd name="T63" fmla="*/ 95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5 w 228"/>
                  <a:gd name="T71" fmla="*/ 48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8 h 114"/>
                  <a:gd name="T78" fmla="*/ 220 w 228"/>
                  <a:gd name="T79" fmla="*/ 10 h 114"/>
                  <a:gd name="T80" fmla="*/ 226 w 228"/>
                  <a:gd name="T81" fmla="*/ 6 h 114"/>
                  <a:gd name="T82" fmla="*/ 228 w 228"/>
                  <a:gd name="T83" fmla="*/ 5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2"/>
                    </a:lnTo>
                    <a:lnTo>
                      <a:pt x="202" y="5"/>
                    </a:lnTo>
                    <a:lnTo>
                      <a:pt x="194" y="8"/>
                    </a:lnTo>
                    <a:lnTo>
                      <a:pt x="186" y="12"/>
                    </a:lnTo>
                    <a:lnTo>
                      <a:pt x="174" y="18"/>
                    </a:lnTo>
                    <a:lnTo>
                      <a:pt x="164" y="23"/>
                    </a:lnTo>
                    <a:lnTo>
                      <a:pt x="152" y="31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5" y="41"/>
                    </a:lnTo>
                    <a:lnTo>
                      <a:pt x="132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3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8" y="110"/>
                    </a:lnTo>
                    <a:lnTo>
                      <a:pt x="2" y="113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3"/>
                    </a:lnTo>
                    <a:lnTo>
                      <a:pt x="51" y="111"/>
                    </a:lnTo>
                    <a:lnTo>
                      <a:pt x="54" y="107"/>
                    </a:lnTo>
                    <a:lnTo>
                      <a:pt x="60" y="103"/>
                    </a:lnTo>
                    <a:lnTo>
                      <a:pt x="70" y="95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5" y="48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8"/>
                    </a:lnTo>
                    <a:lnTo>
                      <a:pt x="220" y="10"/>
                    </a:lnTo>
                    <a:lnTo>
                      <a:pt x="226" y="6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61" name="Freeform 152"/>
              <p:cNvSpPr>
                <a:spLocks/>
              </p:cNvSpPr>
              <p:nvPr/>
            </p:nvSpPr>
            <p:spPr bwMode="auto">
              <a:xfrm>
                <a:off x="1952" y="2235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6 w 228"/>
                  <a:gd name="T19" fmla="*/ 36 h 114"/>
                  <a:gd name="T20" fmla="*/ 141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9" y="40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62" name="Freeform 153"/>
              <p:cNvSpPr>
                <a:spLocks/>
              </p:cNvSpPr>
              <p:nvPr/>
            </p:nvSpPr>
            <p:spPr bwMode="auto">
              <a:xfrm>
                <a:off x="1978" y="2267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3 w 228"/>
                  <a:gd name="T9" fmla="*/ 7 h 114"/>
                  <a:gd name="T10" fmla="*/ 185 w 228"/>
                  <a:gd name="T11" fmla="*/ 11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0 h 114"/>
                  <a:gd name="T26" fmla="*/ 133 w 228"/>
                  <a:gd name="T27" fmla="*/ 42 h 114"/>
                  <a:gd name="T28" fmla="*/ 128 w 228"/>
                  <a:gd name="T29" fmla="*/ 44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2 h 114"/>
                  <a:gd name="T56" fmla="*/ 52 w 228"/>
                  <a:gd name="T57" fmla="*/ 111 h 114"/>
                  <a:gd name="T58" fmla="*/ 53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5" y="11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2"/>
                    </a:lnTo>
                    <a:lnTo>
                      <a:pt x="52" y="111"/>
                    </a:lnTo>
                    <a:lnTo>
                      <a:pt x="53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63" name="Freeform 154"/>
              <p:cNvSpPr>
                <a:spLocks/>
              </p:cNvSpPr>
              <p:nvPr/>
            </p:nvSpPr>
            <p:spPr bwMode="auto">
              <a:xfrm>
                <a:off x="2003" y="2298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7 w 228"/>
                  <a:gd name="T5" fmla="*/ 2 h 114"/>
                  <a:gd name="T6" fmla="*/ 202 w 228"/>
                  <a:gd name="T7" fmla="*/ 5 h 114"/>
                  <a:gd name="T8" fmla="*/ 194 w 228"/>
                  <a:gd name="T9" fmla="*/ 8 h 114"/>
                  <a:gd name="T10" fmla="*/ 186 w 228"/>
                  <a:gd name="T11" fmla="*/ 12 h 114"/>
                  <a:gd name="T12" fmla="*/ 176 w 228"/>
                  <a:gd name="T13" fmla="*/ 18 h 114"/>
                  <a:gd name="T14" fmla="*/ 166 w 228"/>
                  <a:gd name="T15" fmla="*/ 24 h 114"/>
                  <a:gd name="T16" fmla="*/ 154 w 228"/>
                  <a:gd name="T17" fmla="*/ 31 h 114"/>
                  <a:gd name="T18" fmla="*/ 145 w 228"/>
                  <a:gd name="T19" fmla="*/ 37 h 114"/>
                  <a:gd name="T20" fmla="*/ 141 w 228"/>
                  <a:gd name="T21" fmla="*/ 39 h 114"/>
                  <a:gd name="T22" fmla="*/ 138 w 228"/>
                  <a:gd name="T23" fmla="*/ 41 h 114"/>
                  <a:gd name="T24" fmla="*/ 137 w 228"/>
                  <a:gd name="T25" fmla="*/ 42 h 114"/>
                  <a:gd name="T26" fmla="*/ 134 w 228"/>
                  <a:gd name="T27" fmla="*/ 44 h 114"/>
                  <a:gd name="T28" fmla="*/ 128 w 228"/>
                  <a:gd name="T29" fmla="*/ 45 h 114"/>
                  <a:gd name="T30" fmla="*/ 119 w 228"/>
                  <a:gd name="T31" fmla="*/ 51 h 114"/>
                  <a:gd name="T32" fmla="*/ 103 w 228"/>
                  <a:gd name="T33" fmla="*/ 60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9 h 114"/>
                  <a:gd name="T42" fmla="*/ 20 w 228"/>
                  <a:gd name="T43" fmla="*/ 106 h 114"/>
                  <a:gd name="T44" fmla="*/ 8 w 228"/>
                  <a:gd name="T45" fmla="*/ 110 h 114"/>
                  <a:gd name="T46" fmla="*/ 2 w 228"/>
                  <a:gd name="T47" fmla="*/ 113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2 h 114"/>
                  <a:gd name="T58" fmla="*/ 54 w 228"/>
                  <a:gd name="T59" fmla="*/ 107 h 114"/>
                  <a:gd name="T60" fmla="*/ 60 w 228"/>
                  <a:gd name="T61" fmla="*/ 103 h 114"/>
                  <a:gd name="T62" fmla="*/ 70 w 228"/>
                  <a:gd name="T63" fmla="*/ 96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50 h 114"/>
                  <a:gd name="T72" fmla="*/ 184 w 228"/>
                  <a:gd name="T73" fmla="*/ 38 h 114"/>
                  <a:gd name="T74" fmla="*/ 200 w 228"/>
                  <a:gd name="T75" fmla="*/ 28 h 114"/>
                  <a:gd name="T76" fmla="*/ 213 w 228"/>
                  <a:gd name="T77" fmla="*/ 19 h 114"/>
                  <a:gd name="T78" fmla="*/ 220 w 228"/>
                  <a:gd name="T79" fmla="*/ 12 h 114"/>
                  <a:gd name="T80" fmla="*/ 226 w 228"/>
                  <a:gd name="T81" fmla="*/ 8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2"/>
                    </a:lnTo>
                    <a:lnTo>
                      <a:pt x="202" y="5"/>
                    </a:lnTo>
                    <a:lnTo>
                      <a:pt x="194" y="8"/>
                    </a:lnTo>
                    <a:lnTo>
                      <a:pt x="186" y="12"/>
                    </a:lnTo>
                    <a:lnTo>
                      <a:pt x="176" y="18"/>
                    </a:lnTo>
                    <a:lnTo>
                      <a:pt x="166" y="24"/>
                    </a:lnTo>
                    <a:lnTo>
                      <a:pt x="154" y="31"/>
                    </a:lnTo>
                    <a:lnTo>
                      <a:pt x="145" y="37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2"/>
                    </a:lnTo>
                    <a:lnTo>
                      <a:pt x="134" y="44"/>
                    </a:lnTo>
                    <a:lnTo>
                      <a:pt x="128" y="45"/>
                    </a:lnTo>
                    <a:lnTo>
                      <a:pt x="119" y="51"/>
                    </a:lnTo>
                    <a:lnTo>
                      <a:pt x="103" y="60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9"/>
                    </a:lnTo>
                    <a:lnTo>
                      <a:pt x="20" y="106"/>
                    </a:lnTo>
                    <a:lnTo>
                      <a:pt x="8" y="110"/>
                    </a:lnTo>
                    <a:lnTo>
                      <a:pt x="2" y="113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3"/>
                    </a:lnTo>
                    <a:lnTo>
                      <a:pt x="52" y="112"/>
                    </a:lnTo>
                    <a:lnTo>
                      <a:pt x="54" y="107"/>
                    </a:lnTo>
                    <a:lnTo>
                      <a:pt x="60" y="103"/>
                    </a:lnTo>
                    <a:lnTo>
                      <a:pt x="70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50"/>
                    </a:lnTo>
                    <a:lnTo>
                      <a:pt x="184" y="38"/>
                    </a:lnTo>
                    <a:lnTo>
                      <a:pt x="200" y="28"/>
                    </a:lnTo>
                    <a:lnTo>
                      <a:pt x="213" y="19"/>
                    </a:lnTo>
                    <a:lnTo>
                      <a:pt x="220" y="12"/>
                    </a:lnTo>
                    <a:lnTo>
                      <a:pt x="226" y="8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64" name="Freeform 155"/>
              <p:cNvSpPr>
                <a:spLocks/>
              </p:cNvSpPr>
              <p:nvPr/>
            </p:nvSpPr>
            <p:spPr bwMode="auto">
              <a:xfrm>
                <a:off x="586" y="953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5 w 228"/>
                  <a:gd name="T19" fmla="*/ 36 h 114"/>
                  <a:gd name="T20" fmla="*/ 141 w 228"/>
                  <a:gd name="T21" fmla="*/ 39 h 114"/>
                  <a:gd name="T22" fmla="*/ 138 w 228"/>
                  <a:gd name="T23" fmla="*/ 41 h 114"/>
                  <a:gd name="T24" fmla="*/ 137 w 228"/>
                  <a:gd name="T25" fmla="*/ 42 h 114"/>
                  <a:gd name="T26" fmla="*/ 134 w 228"/>
                  <a:gd name="T27" fmla="*/ 43 h 114"/>
                  <a:gd name="T28" fmla="*/ 128 w 228"/>
                  <a:gd name="T29" fmla="*/ 46 h 114"/>
                  <a:gd name="T30" fmla="*/ 120 w 228"/>
                  <a:gd name="T31" fmla="*/ 52 h 114"/>
                  <a:gd name="T32" fmla="*/ 104 w 228"/>
                  <a:gd name="T33" fmla="*/ 61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3 h 114"/>
                  <a:gd name="T62" fmla="*/ 70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4 w 228"/>
                  <a:gd name="T73" fmla="*/ 38 h 114"/>
                  <a:gd name="T74" fmla="*/ 200 w 228"/>
                  <a:gd name="T75" fmla="*/ 28 h 114"/>
                  <a:gd name="T76" fmla="*/ 213 w 228"/>
                  <a:gd name="T77" fmla="*/ 19 h 114"/>
                  <a:gd name="T78" fmla="*/ 221 w 228"/>
                  <a:gd name="T79" fmla="*/ 12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5" y="36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2"/>
                    </a:lnTo>
                    <a:lnTo>
                      <a:pt x="134" y="43"/>
                    </a:lnTo>
                    <a:lnTo>
                      <a:pt x="128" y="46"/>
                    </a:lnTo>
                    <a:lnTo>
                      <a:pt x="120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3"/>
                    </a:lnTo>
                    <a:lnTo>
                      <a:pt x="70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4" y="38"/>
                    </a:lnTo>
                    <a:lnTo>
                      <a:pt x="200" y="28"/>
                    </a:lnTo>
                    <a:lnTo>
                      <a:pt x="213" y="19"/>
                    </a:lnTo>
                    <a:lnTo>
                      <a:pt x="221" y="12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65" name="Freeform 156"/>
              <p:cNvSpPr>
                <a:spLocks/>
              </p:cNvSpPr>
              <p:nvPr/>
            </p:nvSpPr>
            <p:spPr bwMode="auto">
              <a:xfrm>
                <a:off x="612" y="985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0 w 228"/>
                  <a:gd name="T3" fmla="*/ 0 h 114"/>
                  <a:gd name="T4" fmla="*/ 207 w 228"/>
                  <a:gd name="T5" fmla="*/ 1 h 114"/>
                  <a:gd name="T6" fmla="*/ 202 w 228"/>
                  <a:gd name="T7" fmla="*/ 4 h 114"/>
                  <a:gd name="T8" fmla="*/ 193 w 228"/>
                  <a:gd name="T9" fmla="*/ 7 h 114"/>
                  <a:gd name="T10" fmla="*/ 184 w 228"/>
                  <a:gd name="T11" fmla="*/ 11 h 114"/>
                  <a:gd name="T12" fmla="*/ 174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5 w 228"/>
                  <a:gd name="T25" fmla="*/ 42 h 114"/>
                  <a:gd name="T26" fmla="*/ 132 w 228"/>
                  <a:gd name="T27" fmla="*/ 43 h 114"/>
                  <a:gd name="T28" fmla="*/ 128 w 228"/>
                  <a:gd name="T29" fmla="*/ 46 h 114"/>
                  <a:gd name="T30" fmla="*/ 118 w 228"/>
                  <a:gd name="T31" fmla="*/ 52 h 114"/>
                  <a:gd name="T32" fmla="*/ 104 w 228"/>
                  <a:gd name="T33" fmla="*/ 60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2 h 114"/>
                  <a:gd name="T56" fmla="*/ 52 w 228"/>
                  <a:gd name="T57" fmla="*/ 111 h 114"/>
                  <a:gd name="T58" fmla="*/ 53 w 228"/>
                  <a:gd name="T59" fmla="*/ 107 h 114"/>
                  <a:gd name="T60" fmla="*/ 60 w 228"/>
                  <a:gd name="T61" fmla="*/ 102 h 114"/>
                  <a:gd name="T62" fmla="*/ 70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4 w 228"/>
                  <a:gd name="T73" fmla="*/ 37 h 114"/>
                  <a:gd name="T74" fmla="*/ 200 w 228"/>
                  <a:gd name="T75" fmla="*/ 27 h 114"/>
                  <a:gd name="T76" fmla="*/ 213 w 228"/>
                  <a:gd name="T77" fmla="*/ 19 h 114"/>
                  <a:gd name="T78" fmla="*/ 220 w 228"/>
                  <a:gd name="T79" fmla="*/ 11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0" y="0"/>
                    </a:lnTo>
                    <a:lnTo>
                      <a:pt x="207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4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5" y="42"/>
                    </a:lnTo>
                    <a:lnTo>
                      <a:pt x="132" y="43"/>
                    </a:lnTo>
                    <a:lnTo>
                      <a:pt x="128" y="46"/>
                    </a:lnTo>
                    <a:lnTo>
                      <a:pt x="118" y="52"/>
                    </a:lnTo>
                    <a:lnTo>
                      <a:pt x="104" y="60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2"/>
                    </a:lnTo>
                    <a:lnTo>
                      <a:pt x="52" y="111"/>
                    </a:lnTo>
                    <a:lnTo>
                      <a:pt x="53" y="107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4" y="37"/>
                    </a:lnTo>
                    <a:lnTo>
                      <a:pt x="200" y="27"/>
                    </a:lnTo>
                    <a:lnTo>
                      <a:pt x="213" y="19"/>
                    </a:lnTo>
                    <a:lnTo>
                      <a:pt x="220" y="11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66" name="Freeform 157"/>
              <p:cNvSpPr>
                <a:spLocks/>
              </p:cNvSpPr>
              <p:nvPr/>
            </p:nvSpPr>
            <p:spPr bwMode="auto">
              <a:xfrm>
                <a:off x="636" y="1018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5 w 228"/>
                  <a:gd name="T13" fmla="*/ 16 h 114"/>
                  <a:gd name="T14" fmla="*/ 165 w 228"/>
                  <a:gd name="T15" fmla="*/ 22 h 114"/>
                  <a:gd name="T16" fmla="*/ 153 w 228"/>
                  <a:gd name="T17" fmla="*/ 29 h 114"/>
                  <a:gd name="T18" fmla="*/ 145 w 228"/>
                  <a:gd name="T19" fmla="*/ 35 h 114"/>
                  <a:gd name="T20" fmla="*/ 140 w 228"/>
                  <a:gd name="T21" fmla="*/ 38 h 114"/>
                  <a:gd name="T22" fmla="*/ 137 w 228"/>
                  <a:gd name="T23" fmla="*/ 39 h 114"/>
                  <a:gd name="T24" fmla="*/ 136 w 228"/>
                  <a:gd name="T25" fmla="*/ 40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0 h 114"/>
                  <a:gd name="T32" fmla="*/ 104 w 228"/>
                  <a:gd name="T33" fmla="*/ 59 h 114"/>
                  <a:gd name="T34" fmla="*/ 85 w 228"/>
                  <a:gd name="T35" fmla="*/ 69 h 114"/>
                  <a:gd name="T36" fmla="*/ 67 w 228"/>
                  <a:gd name="T37" fmla="*/ 79 h 114"/>
                  <a:gd name="T38" fmla="*/ 49 w 228"/>
                  <a:gd name="T39" fmla="*/ 89 h 114"/>
                  <a:gd name="T40" fmla="*/ 33 w 228"/>
                  <a:gd name="T41" fmla="*/ 97 h 114"/>
                  <a:gd name="T42" fmla="*/ 20 w 228"/>
                  <a:gd name="T43" fmla="*/ 104 h 114"/>
                  <a:gd name="T44" fmla="*/ 9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5" y="16"/>
                    </a:lnTo>
                    <a:lnTo>
                      <a:pt x="165" y="22"/>
                    </a:lnTo>
                    <a:lnTo>
                      <a:pt x="153" y="29"/>
                    </a:lnTo>
                    <a:lnTo>
                      <a:pt x="145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5" y="69"/>
                    </a:lnTo>
                    <a:lnTo>
                      <a:pt x="67" y="79"/>
                    </a:lnTo>
                    <a:lnTo>
                      <a:pt x="49" y="89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67" name="Freeform 158"/>
              <p:cNvSpPr>
                <a:spLocks/>
              </p:cNvSpPr>
              <p:nvPr/>
            </p:nvSpPr>
            <p:spPr bwMode="auto">
              <a:xfrm>
                <a:off x="661" y="1050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6 h 114"/>
                  <a:gd name="T14" fmla="*/ 166 w 228"/>
                  <a:gd name="T15" fmla="*/ 21 h 114"/>
                  <a:gd name="T16" fmla="*/ 154 w 228"/>
                  <a:gd name="T17" fmla="*/ 29 h 114"/>
                  <a:gd name="T18" fmla="*/ 146 w 228"/>
                  <a:gd name="T19" fmla="*/ 34 h 114"/>
                  <a:gd name="T20" fmla="*/ 141 w 228"/>
                  <a:gd name="T21" fmla="*/ 37 h 114"/>
                  <a:gd name="T22" fmla="*/ 138 w 228"/>
                  <a:gd name="T23" fmla="*/ 39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8 w 228"/>
                  <a:gd name="T29" fmla="*/ 44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5 w 228"/>
                  <a:gd name="T35" fmla="*/ 69 h 114"/>
                  <a:gd name="T36" fmla="*/ 66 w 228"/>
                  <a:gd name="T37" fmla="*/ 79 h 114"/>
                  <a:gd name="T38" fmla="*/ 49 w 228"/>
                  <a:gd name="T39" fmla="*/ 89 h 114"/>
                  <a:gd name="T40" fmla="*/ 33 w 228"/>
                  <a:gd name="T41" fmla="*/ 96 h 114"/>
                  <a:gd name="T42" fmla="*/ 20 w 228"/>
                  <a:gd name="T43" fmla="*/ 104 h 114"/>
                  <a:gd name="T44" fmla="*/ 8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6 h 114"/>
                  <a:gd name="T60" fmla="*/ 60 w 228"/>
                  <a:gd name="T61" fmla="*/ 101 h 114"/>
                  <a:gd name="T62" fmla="*/ 70 w 228"/>
                  <a:gd name="T63" fmla="*/ 93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7 h 114"/>
                  <a:gd name="T72" fmla="*/ 184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6"/>
                    </a:lnTo>
                    <a:lnTo>
                      <a:pt x="166" y="21"/>
                    </a:lnTo>
                    <a:lnTo>
                      <a:pt x="154" y="29"/>
                    </a:lnTo>
                    <a:lnTo>
                      <a:pt x="146" y="34"/>
                    </a:lnTo>
                    <a:lnTo>
                      <a:pt x="141" y="37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8" y="44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69"/>
                    </a:lnTo>
                    <a:lnTo>
                      <a:pt x="66" y="79"/>
                    </a:lnTo>
                    <a:lnTo>
                      <a:pt x="49" y="89"/>
                    </a:lnTo>
                    <a:lnTo>
                      <a:pt x="33" y="96"/>
                    </a:lnTo>
                    <a:lnTo>
                      <a:pt x="20" y="104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0" y="101"/>
                    </a:lnTo>
                    <a:lnTo>
                      <a:pt x="70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68" name="Freeform 159"/>
              <p:cNvSpPr>
                <a:spLocks/>
              </p:cNvSpPr>
              <p:nvPr/>
            </p:nvSpPr>
            <p:spPr bwMode="auto">
              <a:xfrm>
                <a:off x="687" y="1081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4 w 228"/>
                  <a:gd name="T13" fmla="*/ 16 h 114"/>
                  <a:gd name="T14" fmla="*/ 164 w 228"/>
                  <a:gd name="T15" fmla="*/ 22 h 114"/>
                  <a:gd name="T16" fmla="*/ 153 w 228"/>
                  <a:gd name="T17" fmla="*/ 29 h 114"/>
                  <a:gd name="T18" fmla="*/ 144 w 228"/>
                  <a:gd name="T19" fmla="*/ 35 h 114"/>
                  <a:gd name="T20" fmla="*/ 140 w 228"/>
                  <a:gd name="T21" fmla="*/ 38 h 114"/>
                  <a:gd name="T22" fmla="*/ 137 w 228"/>
                  <a:gd name="T23" fmla="*/ 39 h 114"/>
                  <a:gd name="T24" fmla="*/ 135 w 228"/>
                  <a:gd name="T25" fmla="*/ 41 h 114"/>
                  <a:gd name="T26" fmla="*/ 132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60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9 h 114"/>
                  <a:gd name="T42" fmla="*/ 20 w 228"/>
                  <a:gd name="T43" fmla="*/ 106 h 114"/>
                  <a:gd name="T44" fmla="*/ 8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0 w 228"/>
                  <a:gd name="T61" fmla="*/ 101 h 114"/>
                  <a:gd name="T62" fmla="*/ 70 w 228"/>
                  <a:gd name="T63" fmla="*/ 94 h 114"/>
                  <a:gd name="T64" fmla="*/ 88 w 228"/>
                  <a:gd name="T65" fmla="*/ 86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4 w 228"/>
                  <a:gd name="T73" fmla="*/ 37 h 114"/>
                  <a:gd name="T74" fmla="*/ 200 w 228"/>
                  <a:gd name="T75" fmla="*/ 26 h 114"/>
                  <a:gd name="T76" fmla="*/ 213 w 228"/>
                  <a:gd name="T77" fmla="*/ 18 h 114"/>
                  <a:gd name="T78" fmla="*/ 221 w 228"/>
                  <a:gd name="T79" fmla="*/ 11 h 114"/>
                  <a:gd name="T80" fmla="*/ 226 w 228"/>
                  <a:gd name="T81" fmla="*/ 6 h 114"/>
                  <a:gd name="T82" fmla="*/ 228 w 228"/>
                  <a:gd name="T83" fmla="*/ 5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4" y="16"/>
                    </a:lnTo>
                    <a:lnTo>
                      <a:pt x="164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5" y="41"/>
                    </a:lnTo>
                    <a:lnTo>
                      <a:pt x="132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60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9"/>
                    </a:lnTo>
                    <a:lnTo>
                      <a:pt x="20" y="106"/>
                    </a:lnTo>
                    <a:lnTo>
                      <a:pt x="8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0" y="101"/>
                    </a:lnTo>
                    <a:lnTo>
                      <a:pt x="70" y="94"/>
                    </a:lnTo>
                    <a:lnTo>
                      <a:pt x="88" y="86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4" y="37"/>
                    </a:lnTo>
                    <a:lnTo>
                      <a:pt x="200" y="26"/>
                    </a:lnTo>
                    <a:lnTo>
                      <a:pt x="213" y="18"/>
                    </a:lnTo>
                    <a:lnTo>
                      <a:pt x="221" y="11"/>
                    </a:lnTo>
                    <a:lnTo>
                      <a:pt x="226" y="6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69" name="Freeform 160"/>
              <p:cNvSpPr>
                <a:spLocks/>
              </p:cNvSpPr>
              <p:nvPr/>
            </p:nvSpPr>
            <p:spPr bwMode="auto">
              <a:xfrm>
                <a:off x="711" y="1113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6 w 228"/>
                  <a:gd name="T11" fmla="*/ 12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5 w 228"/>
                  <a:gd name="T17" fmla="*/ 29 h 114"/>
                  <a:gd name="T18" fmla="*/ 146 w 228"/>
                  <a:gd name="T19" fmla="*/ 35 h 114"/>
                  <a:gd name="T20" fmla="*/ 142 w 228"/>
                  <a:gd name="T21" fmla="*/ 38 h 114"/>
                  <a:gd name="T22" fmla="*/ 139 w 228"/>
                  <a:gd name="T23" fmla="*/ 39 h 114"/>
                  <a:gd name="T24" fmla="*/ 137 w 228"/>
                  <a:gd name="T25" fmla="*/ 41 h 114"/>
                  <a:gd name="T26" fmla="*/ 134 w 228"/>
                  <a:gd name="T27" fmla="*/ 42 h 114"/>
                  <a:gd name="T28" fmla="*/ 129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5" y="29"/>
                    </a:lnTo>
                    <a:lnTo>
                      <a:pt x="146" y="35"/>
                    </a:lnTo>
                    <a:lnTo>
                      <a:pt x="142" y="38"/>
                    </a:lnTo>
                    <a:lnTo>
                      <a:pt x="139" y="39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29" y="45"/>
                    </a:lnTo>
                    <a:lnTo>
                      <a:pt x="120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70" name="Freeform 161"/>
              <p:cNvSpPr>
                <a:spLocks/>
              </p:cNvSpPr>
              <p:nvPr/>
            </p:nvSpPr>
            <p:spPr bwMode="auto">
              <a:xfrm>
                <a:off x="737" y="1145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4 w 228"/>
                  <a:gd name="T9" fmla="*/ 7 h 114"/>
                  <a:gd name="T10" fmla="*/ 185 w 228"/>
                  <a:gd name="T11" fmla="*/ 11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0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2 w 228"/>
                  <a:gd name="T55" fmla="*/ 112 h 114"/>
                  <a:gd name="T56" fmla="*/ 52 w 228"/>
                  <a:gd name="T57" fmla="*/ 111 h 114"/>
                  <a:gd name="T58" fmla="*/ 54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2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5" y="11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2" y="112"/>
                    </a:lnTo>
                    <a:lnTo>
                      <a:pt x="52" y="111"/>
                    </a:lnTo>
                    <a:lnTo>
                      <a:pt x="54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2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71" name="Freeform 162"/>
              <p:cNvSpPr>
                <a:spLocks/>
              </p:cNvSpPr>
              <p:nvPr/>
            </p:nvSpPr>
            <p:spPr bwMode="auto">
              <a:xfrm>
                <a:off x="762" y="1177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4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5 w 228"/>
                  <a:gd name="T25" fmla="*/ 40 h 114"/>
                  <a:gd name="T26" fmla="*/ 133 w 228"/>
                  <a:gd name="T27" fmla="*/ 41 h 114"/>
                  <a:gd name="T28" fmla="*/ 128 w 228"/>
                  <a:gd name="T29" fmla="*/ 44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0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0 w 228"/>
                  <a:gd name="T61" fmla="*/ 102 h 114"/>
                  <a:gd name="T62" fmla="*/ 70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4 w 228"/>
                  <a:gd name="T73" fmla="*/ 37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5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5" y="40"/>
                    </a:lnTo>
                    <a:lnTo>
                      <a:pt x="133" y="41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4" y="37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5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72" name="Freeform 163"/>
              <p:cNvSpPr>
                <a:spLocks/>
              </p:cNvSpPr>
              <p:nvPr/>
            </p:nvSpPr>
            <p:spPr bwMode="auto">
              <a:xfrm>
                <a:off x="786" y="1208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6 w 228"/>
                  <a:gd name="T13" fmla="*/ 18 h 114"/>
                  <a:gd name="T14" fmla="*/ 166 w 228"/>
                  <a:gd name="T15" fmla="*/ 23 h 114"/>
                  <a:gd name="T16" fmla="*/ 155 w 228"/>
                  <a:gd name="T17" fmla="*/ 31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1 h 114"/>
                  <a:gd name="T24" fmla="*/ 137 w 228"/>
                  <a:gd name="T25" fmla="*/ 41 h 114"/>
                  <a:gd name="T26" fmla="*/ 134 w 228"/>
                  <a:gd name="T27" fmla="*/ 42 h 114"/>
                  <a:gd name="T28" fmla="*/ 129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1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6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8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8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8"/>
                    </a:lnTo>
                    <a:lnTo>
                      <a:pt x="166" y="23"/>
                    </a:lnTo>
                    <a:lnTo>
                      <a:pt x="155" y="31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1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29" y="45"/>
                    </a:lnTo>
                    <a:lnTo>
                      <a:pt x="120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1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8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73" name="Freeform 164"/>
              <p:cNvSpPr>
                <a:spLocks/>
              </p:cNvSpPr>
              <p:nvPr/>
            </p:nvSpPr>
            <p:spPr bwMode="auto">
              <a:xfrm>
                <a:off x="812" y="1240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2 h 114"/>
                  <a:gd name="T26" fmla="*/ 133 w 228"/>
                  <a:gd name="T27" fmla="*/ 43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2"/>
                    </a:lnTo>
                    <a:lnTo>
                      <a:pt x="133" y="43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74" name="Freeform 165"/>
              <p:cNvSpPr>
                <a:spLocks/>
              </p:cNvSpPr>
              <p:nvPr/>
            </p:nvSpPr>
            <p:spPr bwMode="auto">
              <a:xfrm>
                <a:off x="837" y="1272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6 w 228"/>
                  <a:gd name="T19" fmla="*/ 36 h 114"/>
                  <a:gd name="T20" fmla="*/ 141 w 228"/>
                  <a:gd name="T21" fmla="*/ 39 h 114"/>
                  <a:gd name="T22" fmla="*/ 138 w 228"/>
                  <a:gd name="T23" fmla="*/ 40 h 114"/>
                  <a:gd name="T24" fmla="*/ 137 w 228"/>
                  <a:gd name="T25" fmla="*/ 42 h 114"/>
                  <a:gd name="T26" fmla="*/ 134 w 228"/>
                  <a:gd name="T27" fmla="*/ 43 h 114"/>
                  <a:gd name="T28" fmla="*/ 128 w 228"/>
                  <a:gd name="T29" fmla="*/ 46 h 114"/>
                  <a:gd name="T30" fmla="*/ 120 w 228"/>
                  <a:gd name="T31" fmla="*/ 52 h 114"/>
                  <a:gd name="T32" fmla="*/ 104 w 228"/>
                  <a:gd name="T33" fmla="*/ 60 h 114"/>
                  <a:gd name="T34" fmla="*/ 85 w 228"/>
                  <a:gd name="T35" fmla="*/ 70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4 w 228"/>
                  <a:gd name="T73" fmla="*/ 37 h 114"/>
                  <a:gd name="T74" fmla="*/ 200 w 228"/>
                  <a:gd name="T75" fmla="*/ 27 h 114"/>
                  <a:gd name="T76" fmla="*/ 213 w 228"/>
                  <a:gd name="T77" fmla="*/ 19 h 114"/>
                  <a:gd name="T78" fmla="*/ 221 w 228"/>
                  <a:gd name="T79" fmla="*/ 11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8" y="40"/>
                    </a:lnTo>
                    <a:lnTo>
                      <a:pt x="137" y="42"/>
                    </a:lnTo>
                    <a:lnTo>
                      <a:pt x="134" y="43"/>
                    </a:lnTo>
                    <a:lnTo>
                      <a:pt x="128" y="46"/>
                    </a:lnTo>
                    <a:lnTo>
                      <a:pt x="120" y="52"/>
                    </a:lnTo>
                    <a:lnTo>
                      <a:pt x="104" y="60"/>
                    </a:lnTo>
                    <a:lnTo>
                      <a:pt x="85" y="70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4" y="37"/>
                    </a:lnTo>
                    <a:lnTo>
                      <a:pt x="200" y="27"/>
                    </a:lnTo>
                    <a:lnTo>
                      <a:pt x="213" y="19"/>
                    </a:lnTo>
                    <a:lnTo>
                      <a:pt x="221" y="11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75" name="Freeform 166"/>
              <p:cNvSpPr>
                <a:spLocks/>
              </p:cNvSpPr>
              <p:nvPr/>
            </p:nvSpPr>
            <p:spPr bwMode="auto">
              <a:xfrm>
                <a:off x="863" y="1304"/>
                <a:ext cx="228" cy="113"/>
              </a:xfrm>
              <a:custGeom>
                <a:avLst/>
                <a:gdLst>
                  <a:gd name="T0" fmla="*/ 212 w 228"/>
                  <a:gd name="T1" fmla="*/ 0 h 113"/>
                  <a:gd name="T2" fmla="*/ 210 w 228"/>
                  <a:gd name="T3" fmla="*/ 0 h 113"/>
                  <a:gd name="T4" fmla="*/ 208 w 228"/>
                  <a:gd name="T5" fmla="*/ 1 h 113"/>
                  <a:gd name="T6" fmla="*/ 202 w 228"/>
                  <a:gd name="T7" fmla="*/ 4 h 113"/>
                  <a:gd name="T8" fmla="*/ 193 w 228"/>
                  <a:gd name="T9" fmla="*/ 7 h 113"/>
                  <a:gd name="T10" fmla="*/ 184 w 228"/>
                  <a:gd name="T11" fmla="*/ 11 h 113"/>
                  <a:gd name="T12" fmla="*/ 174 w 228"/>
                  <a:gd name="T13" fmla="*/ 17 h 113"/>
                  <a:gd name="T14" fmla="*/ 164 w 228"/>
                  <a:gd name="T15" fmla="*/ 23 h 113"/>
                  <a:gd name="T16" fmla="*/ 153 w 228"/>
                  <a:gd name="T17" fmla="*/ 30 h 113"/>
                  <a:gd name="T18" fmla="*/ 144 w 228"/>
                  <a:gd name="T19" fmla="*/ 36 h 113"/>
                  <a:gd name="T20" fmla="*/ 140 w 228"/>
                  <a:gd name="T21" fmla="*/ 38 h 113"/>
                  <a:gd name="T22" fmla="*/ 137 w 228"/>
                  <a:gd name="T23" fmla="*/ 40 h 113"/>
                  <a:gd name="T24" fmla="*/ 135 w 228"/>
                  <a:gd name="T25" fmla="*/ 41 h 113"/>
                  <a:gd name="T26" fmla="*/ 133 w 228"/>
                  <a:gd name="T27" fmla="*/ 43 h 113"/>
                  <a:gd name="T28" fmla="*/ 128 w 228"/>
                  <a:gd name="T29" fmla="*/ 46 h 113"/>
                  <a:gd name="T30" fmla="*/ 118 w 228"/>
                  <a:gd name="T31" fmla="*/ 51 h 113"/>
                  <a:gd name="T32" fmla="*/ 104 w 228"/>
                  <a:gd name="T33" fmla="*/ 60 h 113"/>
                  <a:gd name="T34" fmla="*/ 85 w 228"/>
                  <a:gd name="T35" fmla="*/ 70 h 113"/>
                  <a:gd name="T36" fmla="*/ 66 w 228"/>
                  <a:gd name="T37" fmla="*/ 80 h 113"/>
                  <a:gd name="T38" fmla="*/ 49 w 228"/>
                  <a:gd name="T39" fmla="*/ 89 h 113"/>
                  <a:gd name="T40" fmla="*/ 33 w 228"/>
                  <a:gd name="T41" fmla="*/ 98 h 113"/>
                  <a:gd name="T42" fmla="*/ 20 w 228"/>
                  <a:gd name="T43" fmla="*/ 105 h 113"/>
                  <a:gd name="T44" fmla="*/ 8 w 228"/>
                  <a:gd name="T45" fmla="*/ 109 h 113"/>
                  <a:gd name="T46" fmla="*/ 3 w 228"/>
                  <a:gd name="T47" fmla="*/ 112 h 113"/>
                  <a:gd name="T48" fmla="*/ 0 w 228"/>
                  <a:gd name="T49" fmla="*/ 113 h 113"/>
                  <a:gd name="T50" fmla="*/ 53 w 228"/>
                  <a:gd name="T51" fmla="*/ 113 h 113"/>
                  <a:gd name="T52" fmla="*/ 53 w 228"/>
                  <a:gd name="T53" fmla="*/ 113 h 113"/>
                  <a:gd name="T54" fmla="*/ 52 w 228"/>
                  <a:gd name="T55" fmla="*/ 112 h 113"/>
                  <a:gd name="T56" fmla="*/ 52 w 228"/>
                  <a:gd name="T57" fmla="*/ 111 h 113"/>
                  <a:gd name="T58" fmla="*/ 53 w 228"/>
                  <a:gd name="T59" fmla="*/ 106 h 113"/>
                  <a:gd name="T60" fmla="*/ 60 w 228"/>
                  <a:gd name="T61" fmla="*/ 102 h 113"/>
                  <a:gd name="T62" fmla="*/ 70 w 228"/>
                  <a:gd name="T63" fmla="*/ 95 h 113"/>
                  <a:gd name="T64" fmla="*/ 88 w 228"/>
                  <a:gd name="T65" fmla="*/ 86 h 113"/>
                  <a:gd name="T66" fmla="*/ 114 w 228"/>
                  <a:gd name="T67" fmla="*/ 75 h 113"/>
                  <a:gd name="T68" fmla="*/ 141 w 228"/>
                  <a:gd name="T69" fmla="*/ 62 h 113"/>
                  <a:gd name="T70" fmla="*/ 166 w 228"/>
                  <a:gd name="T71" fmla="*/ 49 h 113"/>
                  <a:gd name="T72" fmla="*/ 184 w 228"/>
                  <a:gd name="T73" fmla="*/ 37 h 113"/>
                  <a:gd name="T74" fmla="*/ 200 w 228"/>
                  <a:gd name="T75" fmla="*/ 27 h 113"/>
                  <a:gd name="T76" fmla="*/ 213 w 228"/>
                  <a:gd name="T77" fmla="*/ 18 h 113"/>
                  <a:gd name="T78" fmla="*/ 221 w 228"/>
                  <a:gd name="T79" fmla="*/ 11 h 113"/>
                  <a:gd name="T80" fmla="*/ 226 w 228"/>
                  <a:gd name="T81" fmla="*/ 7 h 113"/>
                  <a:gd name="T82" fmla="*/ 228 w 228"/>
                  <a:gd name="T83" fmla="*/ 5 h 113"/>
                  <a:gd name="T84" fmla="*/ 212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2" y="0"/>
                    </a:moveTo>
                    <a:lnTo>
                      <a:pt x="210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4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8"/>
                    </a:lnTo>
                    <a:lnTo>
                      <a:pt x="137" y="40"/>
                    </a:lnTo>
                    <a:lnTo>
                      <a:pt x="135" y="41"/>
                    </a:lnTo>
                    <a:lnTo>
                      <a:pt x="133" y="43"/>
                    </a:lnTo>
                    <a:lnTo>
                      <a:pt x="128" y="46"/>
                    </a:lnTo>
                    <a:lnTo>
                      <a:pt x="118" y="51"/>
                    </a:lnTo>
                    <a:lnTo>
                      <a:pt x="104" y="60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3"/>
                    </a:lnTo>
                    <a:lnTo>
                      <a:pt x="53" y="113"/>
                    </a:lnTo>
                    <a:lnTo>
                      <a:pt x="52" y="112"/>
                    </a:lnTo>
                    <a:lnTo>
                      <a:pt x="52" y="111"/>
                    </a:lnTo>
                    <a:lnTo>
                      <a:pt x="53" y="106"/>
                    </a:lnTo>
                    <a:lnTo>
                      <a:pt x="60" y="102"/>
                    </a:lnTo>
                    <a:lnTo>
                      <a:pt x="70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4" y="37"/>
                    </a:lnTo>
                    <a:lnTo>
                      <a:pt x="200" y="27"/>
                    </a:lnTo>
                    <a:lnTo>
                      <a:pt x="213" y="18"/>
                    </a:lnTo>
                    <a:lnTo>
                      <a:pt x="221" y="11"/>
                    </a:lnTo>
                    <a:lnTo>
                      <a:pt x="226" y="7"/>
                    </a:lnTo>
                    <a:lnTo>
                      <a:pt x="228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76" name="Freeform 167"/>
              <p:cNvSpPr>
                <a:spLocks/>
              </p:cNvSpPr>
              <p:nvPr/>
            </p:nvSpPr>
            <p:spPr bwMode="auto">
              <a:xfrm>
                <a:off x="887" y="1335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6 w 228"/>
                  <a:gd name="T11" fmla="*/ 12 h 114"/>
                  <a:gd name="T12" fmla="*/ 175 w 228"/>
                  <a:gd name="T13" fmla="*/ 18 h 114"/>
                  <a:gd name="T14" fmla="*/ 165 w 228"/>
                  <a:gd name="T15" fmla="*/ 23 h 114"/>
                  <a:gd name="T16" fmla="*/ 153 w 228"/>
                  <a:gd name="T17" fmla="*/ 31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6 w 228"/>
                  <a:gd name="T25" fmla="*/ 42 h 114"/>
                  <a:gd name="T26" fmla="*/ 133 w 228"/>
                  <a:gd name="T27" fmla="*/ 44 h 114"/>
                  <a:gd name="T28" fmla="*/ 129 w 228"/>
                  <a:gd name="T29" fmla="*/ 46 h 114"/>
                  <a:gd name="T30" fmla="*/ 119 w 228"/>
                  <a:gd name="T31" fmla="*/ 52 h 114"/>
                  <a:gd name="T32" fmla="*/ 104 w 228"/>
                  <a:gd name="T33" fmla="*/ 61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1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8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5" y="18"/>
                    </a:lnTo>
                    <a:lnTo>
                      <a:pt x="165" y="23"/>
                    </a:lnTo>
                    <a:lnTo>
                      <a:pt x="153" y="31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2"/>
                    </a:lnTo>
                    <a:lnTo>
                      <a:pt x="133" y="44"/>
                    </a:lnTo>
                    <a:lnTo>
                      <a:pt x="129" y="46"/>
                    </a:lnTo>
                    <a:lnTo>
                      <a:pt x="119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1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77" name="Freeform 168"/>
              <p:cNvSpPr>
                <a:spLocks/>
              </p:cNvSpPr>
              <p:nvPr/>
            </p:nvSpPr>
            <p:spPr bwMode="auto">
              <a:xfrm>
                <a:off x="912" y="1368"/>
                <a:ext cx="228" cy="113"/>
              </a:xfrm>
              <a:custGeom>
                <a:avLst/>
                <a:gdLst>
                  <a:gd name="T0" fmla="*/ 213 w 228"/>
                  <a:gd name="T1" fmla="*/ 0 h 113"/>
                  <a:gd name="T2" fmla="*/ 212 w 228"/>
                  <a:gd name="T3" fmla="*/ 0 h 113"/>
                  <a:gd name="T4" fmla="*/ 208 w 228"/>
                  <a:gd name="T5" fmla="*/ 2 h 113"/>
                  <a:gd name="T6" fmla="*/ 202 w 228"/>
                  <a:gd name="T7" fmla="*/ 5 h 113"/>
                  <a:gd name="T8" fmla="*/ 195 w 228"/>
                  <a:gd name="T9" fmla="*/ 8 h 113"/>
                  <a:gd name="T10" fmla="*/ 186 w 228"/>
                  <a:gd name="T11" fmla="*/ 12 h 113"/>
                  <a:gd name="T12" fmla="*/ 176 w 228"/>
                  <a:gd name="T13" fmla="*/ 16 h 113"/>
                  <a:gd name="T14" fmla="*/ 166 w 228"/>
                  <a:gd name="T15" fmla="*/ 22 h 113"/>
                  <a:gd name="T16" fmla="*/ 154 w 228"/>
                  <a:gd name="T17" fmla="*/ 29 h 113"/>
                  <a:gd name="T18" fmla="*/ 146 w 228"/>
                  <a:gd name="T19" fmla="*/ 35 h 113"/>
                  <a:gd name="T20" fmla="*/ 141 w 228"/>
                  <a:gd name="T21" fmla="*/ 38 h 113"/>
                  <a:gd name="T22" fmla="*/ 138 w 228"/>
                  <a:gd name="T23" fmla="*/ 39 h 113"/>
                  <a:gd name="T24" fmla="*/ 137 w 228"/>
                  <a:gd name="T25" fmla="*/ 41 h 113"/>
                  <a:gd name="T26" fmla="*/ 134 w 228"/>
                  <a:gd name="T27" fmla="*/ 42 h 113"/>
                  <a:gd name="T28" fmla="*/ 128 w 228"/>
                  <a:gd name="T29" fmla="*/ 45 h 113"/>
                  <a:gd name="T30" fmla="*/ 120 w 228"/>
                  <a:gd name="T31" fmla="*/ 51 h 113"/>
                  <a:gd name="T32" fmla="*/ 104 w 228"/>
                  <a:gd name="T33" fmla="*/ 60 h 113"/>
                  <a:gd name="T34" fmla="*/ 85 w 228"/>
                  <a:gd name="T35" fmla="*/ 70 h 113"/>
                  <a:gd name="T36" fmla="*/ 66 w 228"/>
                  <a:gd name="T37" fmla="*/ 80 h 113"/>
                  <a:gd name="T38" fmla="*/ 49 w 228"/>
                  <a:gd name="T39" fmla="*/ 88 h 113"/>
                  <a:gd name="T40" fmla="*/ 33 w 228"/>
                  <a:gd name="T41" fmla="*/ 97 h 113"/>
                  <a:gd name="T42" fmla="*/ 20 w 228"/>
                  <a:gd name="T43" fmla="*/ 103 h 113"/>
                  <a:gd name="T44" fmla="*/ 8 w 228"/>
                  <a:gd name="T45" fmla="*/ 109 h 113"/>
                  <a:gd name="T46" fmla="*/ 3 w 228"/>
                  <a:gd name="T47" fmla="*/ 111 h 113"/>
                  <a:gd name="T48" fmla="*/ 0 w 228"/>
                  <a:gd name="T49" fmla="*/ 113 h 113"/>
                  <a:gd name="T50" fmla="*/ 55 w 228"/>
                  <a:gd name="T51" fmla="*/ 113 h 113"/>
                  <a:gd name="T52" fmla="*/ 55 w 228"/>
                  <a:gd name="T53" fmla="*/ 113 h 113"/>
                  <a:gd name="T54" fmla="*/ 53 w 228"/>
                  <a:gd name="T55" fmla="*/ 111 h 113"/>
                  <a:gd name="T56" fmla="*/ 52 w 228"/>
                  <a:gd name="T57" fmla="*/ 109 h 113"/>
                  <a:gd name="T58" fmla="*/ 55 w 228"/>
                  <a:gd name="T59" fmla="*/ 106 h 113"/>
                  <a:gd name="T60" fmla="*/ 60 w 228"/>
                  <a:gd name="T61" fmla="*/ 100 h 113"/>
                  <a:gd name="T62" fmla="*/ 71 w 228"/>
                  <a:gd name="T63" fmla="*/ 93 h 113"/>
                  <a:gd name="T64" fmla="*/ 88 w 228"/>
                  <a:gd name="T65" fmla="*/ 84 h 113"/>
                  <a:gd name="T66" fmla="*/ 114 w 228"/>
                  <a:gd name="T67" fmla="*/ 73 h 113"/>
                  <a:gd name="T68" fmla="*/ 141 w 228"/>
                  <a:gd name="T69" fmla="*/ 60 h 113"/>
                  <a:gd name="T70" fmla="*/ 166 w 228"/>
                  <a:gd name="T71" fmla="*/ 48 h 113"/>
                  <a:gd name="T72" fmla="*/ 185 w 228"/>
                  <a:gd name="T73" fmla="*/ 36 h 113"/>
                  <a:gd name="T74" fmla="*/ 200 w 228"/>
                  <a:gd name="T75" fmla="*/ 26 h 113"/>
                  <a:gd name="T76" fmla="*/ 213 w 228"/>
                  <a:gd name="T77" fmla="*/ 18 h 113"/>
                  <a:gd name="T78" fmla="*/ 221 w 228"/>
                  <a:gd name="T79" fmla="*/ 11 h 113"/>
                  <a:gd name="T80" fmla="*/ 226 w 228"/>
                  <a:gd name="T81" fmla="*/ 6 h 113"/>
                  <a:gd name="T82" fmla="*/ 228 w 228"/>
                  <a:gd name="T83" fmla="*/ 5 h 113"/>
                  <a:gd name="T84" fmla="*/ 213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6" y="35"/>
                    </a:lnTo>
                    <a:lnTo>
                      <a:pt x="141" y="38"/>
                    </a:lnTo>
                    <a:lnTo>
                      <a:pt x="138" y="39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20" y="51"/>
                    </a:lnTo>
                    <a:lnTo>
                      <a:pt x="104" y="60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8"/>
                    </a:lnTo>
                    <a:lnTo>
                      <a:pt x="33" y="97"/>
                    </a:lnTo>
                    <a:lnTo>
                      <a:pt x="20" y="103"/>
                    </a:lnTo>
                    <a:lnTo>
                      <a:pt x="8" y="109"/>
                    </a:lnTo>
                    <a:lnTo>
                      <a:pt x="3" y="111"/>
                    </a:lnTo>
                    <a:lnTo>
                      <a:pt x="0" y="113"/>
                    </a:lnTo>
                    <a:lnTo>
                      <a:pt x="55" y="113"/>
                    </a:lnTo>
                    <a:lnTo>
                      <a:pt x="53" y="111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0" y="100"/>
                    </a:lnTo>
                    <a:lnTo>
                      <a:pt x="71" y="93"/>
                    </a:lnTo>
                    <a:lnTo>
                      <a:pt x="88" y="84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8"/>
                    </a:lnTo>
                    <a:lnTo>
                      <a:pt x="221" y="11"/>
                    </a:lnTo>
                    <a:lnTo>
                      <a:pt x="226" y="6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78" name="Freeform 169"/>
              <p:cNvSpPr>
                <a:spLocks/>
              </p:cNvSpPr>
              <p:nvPr/>
            </p:nvSpPr>
            <p:spPr bwMode="auto">
              <a:xfrm>
                <a:off x="938" y="1400"/>
                <a:ext cx="228" cy="113"/>
              </a:xfrm>
              <a:custGeom>
                <a:avLst/>
                <a:gdLst>
                  <a:gd name="T0" fmla="*/ 213 w 228"/>
                  <a:gd name="T1" fmla="*/ 0 h 113"/>
                  <a:gd name="T2" fmla="*/ 212 w 228"/>
                  <a:gd name="T3" fmla="*/ 0 h 113"/>
                  <a:gd name="T4" fmla="*/ 208 w 228"/>
                  <a:gd name="T5" fmla="*/ 2 h 113"/>
                  <a:gd name="T6" fmla="*/ 202 w 228"/>
                  <a:gd name="T7" fmla="*/ 4 h 113"/>
                  <a:gd name="T8" fmla="*/ 195 w 228"/>
                  <a:gd name="T9" fmla="*/ 7 h 113"/>
                  <a:gd name="T10" fmla="*/ 186 w 228"/>
                  <a:gd name="T11" fmla="*/ 12 h 113"/>
                  <a:gd name="T12" fmla="*/ 174 w 228"/>
                  <a:gd name="T13" fmla="*/ 16 h 113"/>
                  <a:gd name="T14" fmla="*/ 164 w 228"/>
                  <a:gd name="T15" fmla="*/ 22 h 113"/>
                  <a:gd name="T16" fmla="*/ 153 w 228"/>
                  <a:gd name="T17" fmla="*/ 29 h 113"/>
                  <a:gd name="T18" fmla="*/ 144 w 228"/>
                  <a:gd name="T19" fmla="*/ 35 h 113"/>
                  <a:gd name="T20" fmla="*/ 140 w 228"/>
                  <a:gd name="T21" fmla="*/ 38 h 113"/>
                  <a:gd name="T22" fmla="*/ 137 w 228"/>
                  <a:gd name="T23" fmla="*/ 39 h 113"/>
                  <a:gd name="T24" fmla="*/ 135 w 228"/>
                  <a:gd name="T25" fmla="*/ 39 h 113"/>
                  <a:gd name="T26" fmla="*/ 133 w 228"/>
                  <a:gd name="T27" fmla="*/ 41 h 113"/>
                  <a:gd name="T28" fmla="*/ 128 w 228"/>
                  <a:gd name="T29" fmla="*/ 43 h 113"/>
                  <a:gd name="T30" fmla="*/ 118 w 228"/>
                  <a:gd name="T31" fmla="*/ 49 h 113"/>
                  <a:gd name="T32" fmla="*/ 104 w 228"/>
                  <a:gd name="T33" fmla="*/ 58 h 113"/>
                  <a:gd name="T34" fmla="*/ 85 w 228"/>
                  <a:gd name="T35" fmla="*/ 69 h 113"/>
                  <a:gd name="T36" fmla="*/ 66 w 228"/>
                  <a:gd name="T37" fmla="*/ 79 h 113"/>
                  <a:gd name="T38" fmla="*/ 49 w 228"/>
                  <a:gd name="T39" fmla="*/ 88 h 113"/>
                  <a:gd name="T40" fmla="*/ 33 w 228"/>
                  <a:gd name="T41" fmla="*/ 97 h 113"/>
                  <a:gd name="T42" fmla="*/ 20 w 228"/>
                  <a:gd name="T43" fmla="*/ 104 h 113"/>
                  <a:gd name="T44" fmla="*/ 8 w 228"/>
                  <a:gd name="T45" fmla="*/ 108 h 113"/>
                  <a:gd name="T46" fmla="*/ 3 w 228"/>
                  <a:gd name="T47" fmla="*/ 111 h 113"/>
                  <a:gd name="T48" fmla="*/ 0 w 228"/>
                  <a:gd name="T49" fmla="*/ 113 h 113"/>
                  <a:gd name="T50" fmla="*/ 55 w 228"/>
                  <a:gd name="T51" fmla="*/ 113 h 113"/>
                  <a:gd name="T52" fmla="*/ 55 w 228"/>
                  <a:gd name="T53" fmla="*/ 113 h 113"/>
                  <a:gd name="T54" fmla="*/ 53 w 228"/>
                  <a:gd name="T55" fmla="*/ 111 h 113"/>
                  <a:gd name="T56" fmla="*/ 52 w 228"/>
                  <a:gd name="T57" fmla="*/ 108 h 113"/>
                  <a:gd name="T58" fmla="*/ 55 w 228"/>
                  <a:gd name="T59" fmla="*/ 105 h 113"/>
                  <a:gd name="T60" fmla="*/ 60 w 228"/>
                  <a:gd name="T61" fmla="*/ 100 h 113"/>
                  <a:gd name="T62" fmla="*/ 71 w 228"/>
                  <a:gd name="T63" fmla="*/ 92 h 113"/>
                  <a:gd name="T64" fmla="*/ 88 w 228"/>
                  <a:gd name="T65" fmla="*/ 84 h 113"/>
                  <a:gd name="T66" fmla="*/ 114 w 228"/>
                  <a:gd name="T67" fmla="*/ 72 h 113"/>
                  <a:gd name="T68" fmla="*/ 141 w 228"/>
                  <a:gd name="T69" fmla="*/ 59 h 113"/>
                  <a:gd name="T70" fmla="*/ 166 w 228"/>
                  <a:gd name="T71" fmla="*/ 48 h 113"/>
                  <a:gd name="T72" fmla="*/ 184 w 228"/>
                  <a:gd name="T73" fmla="*/ 36 h 113"/>
                  <a:gd name="T74" fmla="*/ 200 w 228"/>
                  <a:gd name="T75" fmla="*/ 26 h 113"/>
                  <a:gd name="T76" fmla="*/ 213 w 228"/>
                  <a:gd name="T77" fmla="*/ 17 h 113"/>
                  <a:gd name="T78" fmla="*/ 221 w 228"/>
                  <a:gd name="T79" fmla="*/ 10 h 113"/>
                  <a:gd name="T80" fmla="*/ 226 w 228"/>
                  <a:gd name="T81" fmla="*/ 6 h 113"/>
                  <a:gd name="T82" fmla="*/ 228 w 228"/>
                  <a:gd name="T83" fmla="*/ 4 h 113"/>
                  <a:gd name="T84" fmla="*/ 213 w 228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3"/>
                  <a:gd name="T131" fmla="*/ 228 w 228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3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4" y="16"/>
                    </a:lnTo>
                    <a:lnTo>
                      <a:pt x="164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5" y="39"/>
                    </a:lnTo>
                    <a:lnTo>
                      <a:pt x="133" y="41"/>
                    </a:lnTo>
                    <a:lnTo>
                      <a:pt x="128" y="43"/>
                    </a:lnTo>
                    <a:lnTo>
                      <a:pt x="118" y="49"/>
                    </a:lnTo>
                    <a:lnTo>
                      <a:pt x="104" y="58"/>
                    </a:lnTo>
                    <a:lnTo>
                      <a:pt x="85" y="69"/>
                    </a:lnTo>
                    <a:lnTo>
                      <a:pt x="66" y="79"/>
                    </a:lnTo>
                    <a:lnTo>
                      <a:pt x="49" y="88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8" y="108"/>
                    </a:lnTo>
                    <a:lnTo>
                      <a:pt x="3" y="111"/>
                    </a:lnTo>
                    <a:lnTo>
                      <a:pt x="0" y="113"/>
                    </a:lnTo>
                    <a:lnTo>
                      <a:pt x="55" y="113"/>
                    </a:lnTo>
                    <a:lnTo>
                      <a:pt x="53" y="111"/>
                    </a:lnTo>
                    <a:lnTo>
                      <a:pt x="52" y="108"/>
                    </a:lnTo>
                    <a:lnTo>
                      <a:pt x="55" y="105"/>
                    </a:lnTo>
                    <a:lnTo>
                      <a:pt x="60" y="100"/>
                    </a:lnTo>
                    <a:lnTo>
                      <a:pt x="71" y="92"/>
                    </a:lnTo>
                    <a:lnTo>
                      <a:pt x="88" y="84"/>
                    </a:lnTo>
                    <a:lnTo>
                      <a:pt x="114" y="72"/>
                    </a:lnTo>
                    <a:lnTo>
                      <a:pt x="141" y="59"/>
                    </a:lnTo>
                    <a:lnTo>
                      <a:pt x="166" y="48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79" name="Freeform 170"/>
              <p:cNvSpPr>
                <a:spLocks/>
              </p:cNvSpPr>
              <p:nvPr/>
            </p:nvSpPr>
            <p:spPr bwMode="auto">
              <a:xfrm>
                <a:off x="962" y="1432"/>
                <a:ext cx="228" cy="112"/>
              </a:xfrm>
              <a:custGeom>
                <a:avLst/>
                <a:gdLst>
                  <a:gd name="T0" fmla="*/ 214 w 228"/>
                  <a:gd name="T1" fmla="*/ 0 h 112"/>
                  <a:gd name="T2" fmla="*/ 212 w 228"/>
                  <a:gd name="T3" fmla="*/ 0 h 112"/>
                  <a:gd name="T4" fmla="*/ 208 w 228"/>
                  <a:gd name="T5" fmla="*/ 1 h 112"/>
                  <a:gd name="T6" fmla="*/ 202 w 228"/>
                  <a:gd name="T7" fmla="*/ 4 h 112"/>
                  <a:gd name="T8" fmla="*/ 195 w 228"/>
                  <a:gd name="T9" fmla="*/ 7 h 112"/>
                  <a:gd name="T10" fmla="*/ 186 w 228"/>
                  <a:gd name="T11" fmla="*/ 10 h 112"/>
                  <a:gd name="T12" fmla="*/ 176 w 228"/>
                  <a:gd name="T13" fmla="*/ 16 h 112"/>
                  <a:gd name="T14" fmla="*/ 166 w 228"/>
                  <a:gd name="T15" fmla="*/ 20 h 112"/>
                  <a:gd name="T16" fmla="*/ 155 w 228"/>
                  <a:gd name="T17" fmla="*/ 27 h 112"/>
                  <a:gd name="T18" fmla="*/ 146 w 228"/>
                  <a:gd name="T19" fmla="*/ 33 h 112"/>
                  <a:gd name="T20" fmla="*/ 142 w 228"/>
                  <a:gd name="T21" fmla="*/ 36 h 112"/>
                  <a:gd name="T22" fmla="*/ 139 w 228"/>
                  <a:gd name="T23" fmla="*/ 37 h 112"/>
                  <a:gd name="T24" fmla="*/ 137 w 228"/>
                  <a:gd name="T25" fmla="*/ 39 h 112"/>
                  <a:gd name="T26" fmla="*/ 135 w 228"/>
                  <a:gd name="T27" fmla="*/ 40 h 112"/>
                  <a:gd name="T28" fmla="*/ 129 w 228"/>
                  <a:gd name="T29" fmla="*/ 43 h 112"/>
                  <a:gd name="T30" fmla="*/ 120 w 228"/>
                  <a:gd name="T31" fmla="*/ 49 h 112"/>
                  <a:gd name="T32" fmla="*/ 104 w 228"/>
                  <a:gd name="T33" fmla="*/ 58 h 112"/>
                  <a:gd name="T34" fmla="*/ 85 w 228"/>
                  <a:gd name="T35" fmla="*/ 69 h 112"/>
                  <a:gd name="T36" fmla="*/ 67 w 228"/>
                  <a:gd name="T37" fmla="*/ 79 h 112"/>
                  <a:gd name="T38" fmla="*/ 49 w 228"/>
                  <a:gd name="T39" fmla="*/ 88 h 112"/>
                  <a:gd name="T40" fmla="*/ 34 w 228"/>
                  <a:gd name="T41" fmla="*/ 96 h 112"/>
                  <a:gd name="T42" fmla="*/ 21 w 228"/>
                  <a:gd name="T43" fmla="*/ 104 h 112"/>
                  <a:gd name="T44" fmla="*/ 9 w 228"/>
                  <a:gd name="T45" fmla="*/ 108 h 112"/>
                  <a:gd name="T46" fmla="*/ 3 w 228"/>
                  <a:gd name="T47" fmla="*/ 111 h 112"/>
                  <a:gd name="T48" fmla="*/ 0 w 228"/>
                  <a:gd name="T49" fmla="*/ 112 h 112"/>
                  <a:gd name="T50" fmla="*/ 55 w 228"/>
                  <a:gd name="T51" fmla="*/ 112 h 112"/>
                  <a:gd name="T52" fmla="*/ 55 w 228"/>
                  <a:gd name="T53" fmla="*/ 112 h 112"/>
                  <a:gd name="T54" fmla="*/ 54 w 228"/>
                  <a:gd name="T55" fmla="*/ 111 h 112"/>
                  <a:gd name="T56" fmla="*/ 52 w 228"/>
                  <a:gd name="T57" fmla="*/ 108 h 112"/>
                  <a:gd name="T58" fmla="*/ 55 w 228"/>
                  <a:gd name="T59" fmla="*/ 105 h 112"/>
                  <a:gd name="T60" fmla="*/ 61 w 228"/>
                  <a:gd name="T61" fmla="*/ 99 h 112"/>
                  <a:gd name="T62" fmla="*/ 71 w 228"/>
                  <a:gd name="T63" fmla="*/ 92 h 112"/>
                  <a:gd name="T64" fmla="*/ 88 w 228"/>
                  <a:gd name="T65" fmla="*/ 83 h 112"/>
                  <a:gd name="T66" fmla="*/ 114 w 228"/>
                  <a:gd name="T67" fmla="*/ 72 h 112"/>
                  <a:gd name="T68" fmla="*/ 142 w 228"/>
                  <a:gd name="T69" fmla="*/ 59 h 112"/>
                  <a:gd name="T70" fmla="*/ 166 w 228"/>
                  <a:gd name="T71" fmla="*/ 47 h 112"/>
                  <a:gd name="T72" fmla="*/ 185 w 228"/>
                  <a:gd name="T73" fmla="*/ 36 h 112"/>
                  <a:gd name="T74" fmla="*/ 201 w 228"/>
                  <a:gd name="T75" fmla="*/ 24 h 112"/>
                  <a:gd name="T76" fmla="*/ 214 w 228"/>
                  <a:gd name="T77" fmla="*/ 17 h 112"/>
                  <a:gd name="T78" fmla="*/ 221 w 228"/>
                  <a:gd name="T79" fmla="*/ 10 h 112"/>
                  <a:gd name="T80" fmla="*/ 227 w 228"/>
                  <a:gd name="T81" fmla="*/ 6 h 112"/>
                  <a:gd name="T82" fmla="*/ 228 w 228"/>
                  <a:gd name="T83" fmla="*/ 4 h 112"/>
                  <a:gd name="T84" fmla="*/ 214 w 228"/>
                  <a:gd name="T85" fmla="*/ 0 h 11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2"/>
                  <a:gd name="T131" fmla="*/ 228 w 228"/>
                  <a:gd name="T132" fmla="*/ 112 h 11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2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0"/>
                    </a:lnTo>
                    <a:lnTo>
                      <a:pt x="176" y="16"/>
                    </a:lnTo>
                    <a:lnTo>
                      <a:pt x="166" y="20"/>
                    </a:lnTo>
                    <a:lnTo>
                      <a:pt x="155" y="27"/>
                    </a:lnTo>
                    <a:lnTo>
                      <a:pt x="146" y="33"/>
                    </a:lnTo>
                    <a:lnTo>
                      <a:pt x="142" y="36"/>
                    </a:lnTo>
                    <a:lnTo>
                      <a:pt x="139" y="37"/>
                    </a:lnTo>
                    <a:lnTo>
                      <a:pt x="137" y="39"/>
                    </a:lnTo>
                    <a:lnTo>
                      <a:pt x="135" y="40"/>
                    </a:lnTo>
                    <a:lnTo>
                      <a:pt x="129" y="43"/>
                    </a:lnTo>
                    <a:lnTo>
                      <a:pt x="120" y="49"/>
                    </a:lnTo>
                    <a:lnTo>
                      <a:pt x="104" y="58"/>
                    </a:lnTo>
                    <a:lnTo>
                      <a:pt x="85" y="69"/>
                    </a:lnTo>
                    <a:lnTo>
                      <a:pt x="67" y="79"/>
                    </a:lnTo>
                    <a:lnTo>
                      <a:pt x="49" y="88"/>
                    </a:lnTo>
                    <a:lnTo>
                      <a:pt x="34" y="96"/>
                    </a:lnTo>
                    <a:lnTo>
                      <a:pt x="21" y="104"/>
                    </a:lnTo>
                    <a:lnTo>
                      <a:pt x="9" y="108"/>
                    </a:lnTo>
                    <a:lnTo>
                      <a:pt x="3" y="111"/>
                    </a:lnTo>
                    <a:lnTo>
                      <a:pt x="0" y="112"/>
                    </a:lnTo>
                    <a:lnTo>
                      <a:pt x="55" y="112"/>
                    </a:lnTo>
                    <a:lnTo>
                      <a:pt x="54" y="111"/>
                    </a:lnTo>
                    <a:lnTo>
                      <a:pt x="52" y="108"/>
                    </a:lnTo>
                    <a:lnTo>
                      <a:pt x="55" y="105"/>
                    </a:lnTo>
                    <a:lnTo>
                      <a:pt x="61" y="99"/>
                    </a:lnTo>
                    <a:lnTo>
                      <a:pt x="71" y="92"/>
                    </a:lnTo>
                    <a:lnTo>
                      <a:pt x="88" y="83"/>
                    </a:lnTo>
                    <a:lnTo>
                      <a:pt x="114" y="72"/>
                    </a:lnTo>
                    <a:lnTo>
                      <a:pt x="142" y="59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4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80" name="Freeform 171"/>
              <p:cNvSpPr>
                <a:spLocks/>
              </p:cNvSpPr>
              <p:nvPr/>
            </p:nvSpPr>
            <p:spPr bwMode="auto">
              <a:xfrm>
                <a:off x="988" y="1462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4 w 228"/>
                  <a:gd name="T9" fmla="*/ 7 h 114"/>
                  <a:gd name="T10" fmla="*/ 185 w 228"/>
                  <a:gd name="T11" fmla="*/ 12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1 h 114"/>
                  <a:gd name="T58" fmla="*/ 54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5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5" y="12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2" y="113"/>
                    </a:lnTo>
                    <a:lnTo>
                      <a:pt x="52" y="111"/>
                    </a:lnTo>
                    <a:lnTo>
                      <a:pt x="54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81" name="Freeform 172"/>
              <p:cNvSpPr>
                <a:spLocks/>
              </p:cNvSpPr>
              <p:nvPr/>
            </p:nvSpPr>
            <p:spPr bwMode="auto">
              <a:xfrm>
                <a:off x="1013" y="1494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4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5 w 228"/>
                  <a:gd name="T25" fmla="*/ 40 h 114"/>
                  <a:gd name="T26" fmla="*/ 133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5" y="40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82" name="Freeform 173"/>
              <p:cNvSpPr>
                <a:spLocks/>
              </p:cNvSpPr>
              <p:nvPr/>
            </p:nvSpPr>
            <p:spPr bwMode="auto">
              <a:xfrm>
                <a:off x="1037" y="1526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10 w 228"/>
                  <a:gd name="T5" fmla="*/ 1 h 114"/>
                  <a:gd name="T6" fmla="*/ 204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5 w 228"/>
                  <a:gd name="T17" fmla="*/ 30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0 h 114"/>
                  <a:gd name="T26" fmla="*/ 135 w 228"/>
                  <a:gd name="T27" fmla="*/ 41 h 114"/>
                  <a:gd name="T28" fmla="*/ 130 w 228"/>
                  <a:gd name="T29" fmla="*/ 44 h 114"/>
                  <a:gd name="T30" fmla="*/ 120 w 228"/>
                  <a:gd name="T31" fmla="*/ 50 h 114"/>
                  <a:gd name="T32" fmla="*/ 106 w 228"/>
                  <a:gd name="T33" fmla="*/ 59 h 114"/>
                  <a:gd name="T34" fmla="*/ 87 w 228"/>
                  <a:gd name="T35" fmla="*/ 70 h 114"/>
                  <a:gd name="T36" fmla="*/ 68 w 228"/>
                  <a:gd name="T37" fmla="*/ 80 h 114"/>
                  <a:gd name="T38" fmla="*/ 51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10" y="1"/>
                    </a:lnTo>
                    <a:lnTo>
                      <a:pt x="204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0"/>
                    </a:lnTo>
                    <a:lnTo>
                      <a:pt x="137" y="40"/>
                    </a:lnTo>
                    <a:lnTo>
                      <a:pt x="135" y="41"/>
                    </a:lnTo>
                    <a:lnTo>
                      <a:pt x="130" y="44"/>
                    </a:lnTo>
                    <a:lnTo>
                      <a:pt x="120" y="50"/>
                    </a:lnTo>
                    <a:lnTo>
                      <a:pt x="106" y="59"/>
                    </a:lnTo>
                    <a:lnTo>
                      <a:pt x="87" y="70"/>
                    </a:lnTo>
                    <a:lnTo>
                      <a:pt x="68" y="80"/>
                    </a:lnTo>
                    <a:lnTo>
                      <a:pt x="51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83" name="Freeform 174"/>
              <p:cNvSpPr>
                <a:spLocks/>
              </p:cNvSpPr>
              <p:nvPr/>
            </p:nvSpPr>
            <p:spPr bwMode="auto">
              <a:xfrm>
                <a:off x="1063" y="1557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5 w 228"/>
                  <a:gd name="T13" fmla="*/ 18 h 114"/>
                  <a:gd name="T14" fmla="*/ 165 w 228"/>
                  <a:gd name="T15" fmla="*/ 23 h 114"/>
                  <a:gd name="T16" fmla="*/ 153 w 228"/>
                  <a:gd name="T17" fmla="*/ 31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6 w 228"/>
                  <a:gd name="T25" fmla="*/ 42 h 114"/>
                  <a:gd name="T26" fmla="*/ 133 w 228"/>
                  <a:gd name="T27" fmla="*/ 44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7 w 228"/>
                  <a:gd name="T37" fmla="*/ 81 h 114"/>
                  <a:gd name="T38" fmla="*/ 49 w 228"/>
                  <a:gd name="T39" fmla="*/ 90 h 114"/>
                  <a:gd name="T40" fmla="*/ 34 w 228"/>
                  <a:gd name="T41" fmla="*/ 98 h 114"/>
                  <a:gd name="T42" fmla="*/ 21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8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8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5" y="18"/>
                    </a:lnTo>
                    <a:lnTo>
                      <a:pt x="165" y="23"/>
                    </a:lnTo>
                    <a:lnTo>
                      <a:pt x="153" y="31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2"/>
                    </a:lnTo>
                    <a:lnTo>
                      <a:pt x="133" y="44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0"/>
                    </a:lnTo>
                    <a:lnTo>
                      <a:pt x="34" y="98"/>
                    </a:lnTo>
                    <a:lnTo>
                      <a:pt x="21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8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84" name="Freeform 175"/>
              <p:cNvSpPr>
                <a:spLocks/>
              </p:cNvSpPr>
              <p:nvPr/>
            </p:nvSpPr>
            <p:spPr bwMode="auto">
              <a:xfrm>
                <a:off x="1088" y="1589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2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6 w 228"/>
                  <a:gd name="T19" fmla="*/ 36 h 114"/>
                  <a:gd name="T20" fmla="*/ 141 w 228"/>
                  <a:gd name="T21" fmla="*/ 39 h 114"/>
                  <a:gd name="T22" fmla="*/ 138 w 228"/>
                  <a:gd name="T23" fmla="*/ 40 h 114"/>
                  <a:gd name="T24" fmla="*/ 137 w 228"/>
                  <a:gd name="T25" fmla="*/ 42 h 114"/>
                  <a:gd name="T26" fmla="*/ 134 w 228"/>
                  <a:gd name="T27" fmla="*/ 43 h 114"/>
                  <a:gd name="T28" fmla="*/ 128 w 228"/>
                  <a:gd name="T29" fmla="*/ 46 h 114"/>
                  <a:gd name="T30" fmla="*/ 120 w 228"/>
                  <a:gd name="T31" fmla="*/ 52 h 114"/>
                  <a:gd name="T32" fmla="*/ 104 w 228"/>
                  <a:gd name="T33" fmla="*/ 61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0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0 w 228"/>
                  <a:gd name="T75" fmla="*/ 27 h 114"/>
                  <a:gd name="T76" fmla="*/ 213 w 228"/>
                  <a:gd name="T77" fmla="*/ 19 h 114"/>
                  <a:gd name="T78" fmla="*/ 221 w 228"/>
                  <a:gd name="T79" fmla="*/ 12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2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8" y="40"/>
                    </a:lnTo>
                    <a:lnTo>
                      <a:pt x="137" y="42"/>
                    </a:lnTo>
                    <a:lnTo>
                      <a:pt x="134" y="43"/>
                    </a:lnTo>
                    <a:lnTo>
                      <a:pt x="128" y="46"/>
                    </a:lnTo>
                    <a:lnTo>
                      <a:pt x="120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0" y="102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0" y="27"/>
                    </a:lnTo>
                    <a:lnTo>
                      <a:pt x="213" y="19"/>
                    </a:lnTo>
                    <a:lnTo>
                      <a:pt x="221" y="12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85" name="Freeform 176"/>
              <p:cNvSpPr>
                <a:spLocks/>
              </p:cNvSpPr>
              <p:nvPr/>
            </p:nvSpPr>
            <p:spPr bwMode="auto">
              <a:xfrm>
                <a:off x="1114" y="1621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0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3 w 228"/>
                  <a:gd name="T9" fmla="*/ 7 h 114"/>
                  <a:gd name="T10" fmla="*/ 185 w 228"/>
                  <a:gd name="T11" fmla="*/ 11 h 114"/>
                  <a:gd name="T12" fmla="*/ 174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5 w 228"/>
                  <a:gd name="T25" fmla="*/ 42 h 114"/>
                  <a:gd name="T26" fmla="*/ 133 w 228"/>
                  <a:gd name="T27" fmla="*/ 43 h 114"/>
                  <a:gd name="T28" fmla="*/ 128 w 228"/>
                  <a:gd name="T29" fmla="*/ 46 h 114"/>
                  <a:gd name="T30" fmla="*/ 118 w 228"/>
                  <a:gd name="T31" fmla="*/ 52 h 114"/>
                  <a:gd name="T32" fmla="*/ 104 w 228"/>
                  <a:gd name="T33" fmla="*/ 60 h 114"/>
                  <a:gd name="T34" fmla="*/ 85 w 228"/>
                  <a:gd name="T35" fmla="*/ 70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8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2 h 114"/>
                  <a:gd name="T56" fmla="*/ 52 w 228"/>
                  <a:gd name="T57" fmla="*/ 111 h 114"/>
                  <a:gd name="T58" fmla="*/ 53 w 228"/>
                  <a:gd name="T59" fmla="*/ 106 h 114"/>
                  <a:gd name="T60" fmla="*/ 60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0 w 228"/>
                  <a:gd name="T75" fmla="*/ 27 h 114"/>
                  <a:gd name="T76" fmla="*/ 213 w 228"/>
                  <a:gd name="T77" fmla="*/ 19 h 114"/>
                  <a:gd name="T78" fmla="*/ 221 w 228"/>
                  <a:gd name="T79" fmla="*/ 11 h 114"/>
                  <a:gd name="T80" fmla="*/ 226 w 228"/>
                  <a:gd name="T81" fmla="*/ 7 h 114"/>
                  <a:gd name="T82" fmla="*/ 228 w 228"/>
                  <a:gd name="T83" fmla="*/ 6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0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5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5" y="42"/>
                    </a:lnTo>
                    <a:lnTo>
                      <a:pt x="133" y="43"/>
                    </a:lnTo>
                    <a:lnTo>
                      <a:pt x="128" y="46"/>
                    </a:lnTo>
                    <a:lnTo>
                      <a:pt x="118" y="52"/>
                    </a:lnTo>
                    <a:lnTo>
                      <a:pt x="104" y="60"/>
                    </a:lnTo>
                    <a:lnTo>
                      <a:pt x="85" y="70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8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2"/>
                    </a:lnTo>
                    <a:lnTo>
                      <a:pt x="52" y="111"/>
                    </a:lnTo>
                    <a:lnTo>
                      <a:pt x="53" y="106"/>
                    </a:lnTo>
                    <a:lnTo>
                      <a:pt x="60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0" y="27"/>
                    </a:lnTo>
                    <a:lnTo>
                      <a:pt x="213" y="19"/>
                    </a:lnTo>
                    <a:lnTo>
                      <a:pt x="221" y="11"/>
                    </a:lnTo>
                    <a:lnTo>
                      <a:pt x="226" y="7"/>
                    </a:lnTo>
                    <a:lnTo>
                      <a:pt x="228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86" name="Freeform 177"/>
              <p:cNvSpPr>
                <a:spLocks/>
              </p:cNvSpPr>
              <p:nvPr/>
            </p:nvSpPr>
            <p:spPr bwMode="auto">
              <a:xfrm>
                <a:off x="1138" y="1652"/>
                <a:ext cx="228" cy="116"/>
              </a:xfrm>
              <a:custGeom>
                <a:avLst/>
                <a:gdLst>
                  <a:gd name="T0" fmla="*/ 214 w 228"/>
                  <a:gd name="T1" fmla="*/ 0 h 116"/>
                  <a:gd name="T2" fmla="*/ 212 w 228"/>
                  <a:gd name="T3" fmla="*/ 0 h 116"/>
                  <a:gd name="T4" fmla="*/ 208 w 228"/>
                  <a:gd name="T5" fmla="*/ 2 h 116"/>
                  <a:gd name="T6" fmla="*/ 202 w 228"/>
                  <a:gd name="T7" fmla="*/ 5 h 116"/>
                  <a:gd name="T8" fmla="*/ 195 w 228"/>
                  <a:gd name="T9" fmla="*/ 8 h 116"/>
                  <a:gd name="T10" fmla="*/ 186 w 228"/>
                  <a:gd name="T11" fmla="*/ 12 h 116"/>
                  <a:gd name="T12" fmla="*/ 175 w 228"/>
                  <a:gd name="T13" fmla="*/ 18 h 116"/>
                  <a:gd name="T14" fmla="*/ 165 w 228"/>
                  <a:gd name="T15" fmla="*/ 24 h 116"/>
                  <a:gd name="T16" fmla="*/ 153 w 228"/>
                  <a:gd name="T17" fmla="*/ 31 h 116"/>
                  <a:gd name="T18" fmla="*/ 145 w 228"/>
                  <a:gd name="T19" fmla="*/ 37 h 116"/>
                  <a:gd name="T20" fmla="*/ 140 w 228"/>
                  <a:gd name="T21" fmla="*/ 39 h 116"/>
                  <a:gd name="T22" fmla="*/ 137 w 228"/>
                  <a:gd name="T23" fmla="*/ 41 h 116"/>
                  <a:gd name="T24" fmla="*/ 136 w 228"/>
                  <a:gd name="T25" fmla="*/ 42 h 116"/>
                  <a:gd name="T26" fmla="*/ 133 w 228"/>
                  <a:gd name="T27" fmla="*/ 44 h 116"/>
                  <a:gd name="T28" fmla="*/ 129 w 228"/>
                  <a:gd name="T29" fmla="*/ 47 h 116"/>
                  <a:gd name="T30" fmla="*/ 119 w 228"/>
                  <a:gd name="T31" fmla="*/ 52 h 116"/>
                  <a:gd name="T32" fmla="*/ 104 w 228"/>
                  <a:gd name="T33" fmla="*/ 61 h 116"/>
                  <a:gd name="T34" fmla="*/ 85 w 228"/>
                  <a:gd name="T35" fmla="*/ 71 h 116"/>
                  <a:gd name="T36" fmla="*/ 67 w 228"/>
                  <a:gd name="T37" fmla="*/ 81 h 116"/>
                  <a:gd name="T38" fmla="*/ 49 w 228"/>
                  <a:gd name="T39" fmla="*/ 91 h 116"/>
                  <a:gd name="T40" fmla="*/ 34 w 228"/>
                  <a:gd name="T41" fmla="*/ 99 h 116"/>
                  <a:gd name="T42" fmla="*/ 21 w 228"/>
                  <a:gd name="T43" fmla="*/ 106 h 116"/>
                  <a:gd name="T44" fmla="*/ 9 w 228"/>
                  <a:gd name="T45" fmla="*/ 112 h 116"/>
                  <a:gd name="T46" fmla="*/ 3 w 228"/>
                  <a:gd name="T47" fmla="*/ 114 h 116"/>
                  <a:gd name="T48" fmla="*/ 0 w 228"/>
                  <a:gd name="T49" fmla="*/ 116 h 116"/>
                  <a:gd name="T50" fmla="*/ 55 w 228"/>
                  <a:gd name="T51" fmla="*/ 116 h 116"/>
                  <a:gd name="T52" fmla="*/ 55 w 228"/>
                  <a:gd name="T53" fmla="*/ 116 h 116"/>
                  <a:gd name="T54" fmla="*/ 54 w 228"/>
                  <a:gd name="T55" fmla="*/ 114 h 116"/>
                  <a:gd name="T56" fmla="*/ 52 w 228"/>
                  <a:gd name="T57" fmla="*/ 112 h 116"/>
                  <a:gd name="T58" fmla="*/ 55 w 228"/>
                  <a:gd name="T59" fmla="*/ 109 h 116"/>
                  <a:gd name="T60" fmla="*/ 61 w 228"/>
                  <a:gd name="T61" fmla="*/ 103 h 116"/>
                  <a:gd name="T62" fmla="*/ 71 w 228"/>
                  <a:gd name="T63" fmla="*/ 96 h 116"/>
                  <a:gd name="T64" fmla="*/ 88 w 228"/>
                  <a:gd name="T65" fmla="*/ 87 h 116"/>
                  <a:gd name="T66" fmla="*/ 114 w 228"/>
                  <a:gd name="T67" fmla="*/ 75 h 116"/>
                  <a:gd name="T68" fmla="*/ 142 w 228"/>
                  <a:gd name="T69" fmla="*/ 62 h 116"/>
                  <a:gd name="T70" fmla="*/ 166 w 228"/>
                  <a:gd name="T71" fmla="*/ 50 h 116"/>
                  <a:gd name="T72" fmla="*/ 185 w 228"/>
                  <a:gd name="T73" fmla="*/ 38 h 116"/>
                  <a:gd name="T74" fmla="*/ 201 w 228"/>
                  <a:gd name="T75" fmla="*/ 28 h 116"/>
                  <a:gd name="T76" fmla="*/ 214 w 228"/>
                  <a:gd name="T77" fmla="*/ 19 h 116"/>
                  <a:gd name="T78" fmla="*/ 221 w 228"/>
                  <a:gd name="T79" fmla="*/ 12 h 116"/>
                  <a:gd name="T80" fmla="*/ 227 w 228"/>
                  <a:gd name="T81" fmla="*/ 8 h 116"/>
                  <a:gd name="T82" fmla="*/ 228 w 228"/>
                  <a:gd name="T83" fmla="*/ 6 h 116"/>
                  <a:gd name="T84" fmla="*/ 214 w 228"/>
                  <a:gd name="T85" fmla="*/ 0 h 11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6"/>
                  <a:gd name="T131" fmla="*/ 228 w 228"/>
                  <a:gd name="T132" fmla="*/ 116 h 11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6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5" y="18"/>
                    </a:lnTo>
                    <a:lnTo>
                      <a:pt x="165" y="24"/>
                    </a:lnTo>
                    <a:lnTo>
                      <a:pt x="153" y="31"/>
                    </a:lnTo>
                    <a:lnTo>
                      <a:pt x="145" y="37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2"/>
                    </a:lnTo>
                    <a:lnTo>
                      <a:pt x="133" y="44"/>
                    </a:lnTo>
                    <a:lnTo>
                      <a:pt x="129" y="47"/>
                    </a:lnTo>
                    <a:lnTo>
                      <a:pt x="119" y="52"/>
                    </a:lnTo>
                    <a:lnTo>
                      <a:pt x="104" y="61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91"/>
                    </a:lnTo>
                    <a:lnTo>
                      <a:pt x="34" y="99"/>
                    </a:lnTo>
                    <a:lnTo>
                      <a:pt x="21" y="106"/>
                    </a:lnTo>
                    <a:lnTo>
                      <a:pt x="9" y="112"/>
                    </a:lnTo>
                    <a:lnTo>
                      <a:pt x="3" y="114"/>
                    </a:lnTo>
                    <a:lnTo>
                      <a:pt x="0" y="116"/>
                    </a:lnTo>
                    <a:lnTo>
                      <a:pt x="55" y="116"/>
                    </a:lnTo>
                    <a:lnTo>
                      <a:pt x="54" y="114"/>
                    </a:lnTo>
                    <a:lnTo>
                      <a:pt x="52" y="112"/>
                    </a:lnTo>
                    <a:lnTo>
                      <a:pt x="55" y="109"/>
                    </a:lnTo>
                    <a:lnTo>
                      <a:pt x="61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50"/>
                    </a:lnTo>
                    <a:lnTo>
                      <a:pt x="185" y="38"/>
                    </a:lnTo>
                    <a:lnTo>
                      <a:pt x="201" y="28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8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87" name="Freeform 178"/>
              <p:cNvSpPr>
                <a:spLocks/>
              </p:cNvSpPr>
              <p:nvPr/>
            </p:nvSpPr>
            <p:spPr bwMode="auto">
              <a:xfrm>
                <a:off x="1163" y="1686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9 w 228"/>
                  <a:gd name="T5" fmla="*/ 1 h 114"/>
                  <a:gd name="T6" fmla="*/ 203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6 h 114"/>
                  <a:gd name="T14" fmla="*/ 166 w 228"/>
                  <a:gd name="T15" fmla="*/ 21 h 114"/>
                  <a:gd name="T16" fmla="*/ 154 w 228"/>
                  <a:gd name="T17" fmla="*/ 28 h 114"/>
                  <a:gd name="T18" fmla="*/ 146 w 228"/>
                  <a:gd name="T19" fmla="*/ 34 h 114"/>
                  <a:gd name="T20" fmla="*/ 141 w 228"/>
                  <a:gd name="T21" fmla="*/ 37 h 114"/>
                  <a:gd name="T22" fmla="*/ 138 w 228"/>
                  <a:gd name="T23" fmla="*/ 39 h 114"/>
                  <a:gd name="T24" fmla="*/ 137 w 228"/>
                  <a:gd name="T25" fmla="*/ 40 h 114"/>
                  <a:gd name="T26" fmla="*/ 134 w 228"/>
                  <a:gd name="T27" fmla="*/ 41 h 114"/>
                  <a:gd name="T28" fmla="*/ 130 w 228"/>
                  <a:gd name="T29" fmla="*/ 44 h 114"/>
                  <a:gd name="T30" fmla="*/ 120 w 228"/>
                  <a:gd name="T31" fmla="*/ 50 h 114"/>
                  <a:gd name="T32" fmla="*/ 105 w 228"/>
                  <a:gd name="T33" fmla="*/ 59 h 114"/>
                  <a:gd name="T34" fmla="*/ 86 w 228"/>
                  <a:gd name="T35" fmla="*/ 69 h 114"/>
                  <a:gd name="T36" fmla="*/ 68 w 228"/>
                  <a:gd name="T37" fmla="*/ 79 h 114"/>
                  <a:gd name="T38" fmla="*/ 50 w 228"/>
                  <a:gd name="T39" fmla="*/ 89 h 114"/>
                  <a:gd name="T40" fmla="*/ 33 w 228"/>
                  <a:gd name="T41" fmla="*/ 96 h 114"/>
                  <a:gd name="T42" fmla="*/ 20 w 228"/>
                  <a:gd name="T43" fmla="*/ 103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6 h 114"/>
                  <a:gd name="T60" fmla="*/ 60 w 228"/>
                  <a:gd name="T61" fmla="*/ 101 h 114"/>
                  <a:gd name="T62" fmla="*/ 71 w 228"/>
                  <a:gd name="T63" fmla="*/ 93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5 h 114"/>
                  <a:gd name="T82" fmla="*/ 228 w 228"/>
                  <a:gd name="T83" fmla="*/ 4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3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6"/>
                    </a:lnTo>
                    <a:lnTo>
                      <a:pt x="166" y="21"/>
                    </a:lnTo>
                    <a:lnTo>
                      <a:pt x="154" y="28"/>
                    </a:lnTo>
                    <a:lnTo>
                      <a:pt x="146" y="34"/>
                    </a:lnTo>
                    <a:lnTo>
                      <a:pt x="141" y="37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1"/>
                    </a:lnTo>
                    <a:lnTo>
                      <a:pt x="130" y="44"/>
                    </a:lnTo>
                    <a:lnTo>
                      <a:pt x="120" y="50"/>
                    </a:lnTo>
                    <a:lnTo>
                      <a:pt x="105" y="59"/>
                    </a:lnTo>
                    <a:lnTo>
                      <a:pt x="86" y="69"/>
                    </a:lnTo>
                    <a:lnTo>
                      <a:pt x="68" y="79"/>
                    </a:lnTo>
                    <a:lnTo>
                      <a:pt x="50" y="89"/>
                    </a:lnTo>
                    <a:lnTo>
                      <a:pt x="33" y="96"/>
                    </a:lnTo>
                    <a:lnTo>
                      <a:pt x="20" y="103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0" y="101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1" y="10"/>
                    </a:lnTo>
                    <a:lnTo>
                      <a:pt x="226" y="5"/>
                    </a:lnTo>
                    <a:lnTo>
                      <a:pt x="228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88" name="Freeform 179"/>
              <p:cNvSpPr>
                <a:spLocks/>
              </p:cNvSpPr>
              <p:nvPr/>
            </p:nvSpPr>
            <p:spPr bwMode="auto">
              <a:xfrm>
                <a:off x="1189" y="1717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4 w 228"/>
                  <a:gd name="T13" fmla="*/ 16 h 114"/>
                  <a:gd name="T14" fmla="*/ 164 w 228"/>
                  <a:gd name="T15" fmla="*/ 22 h 114"/>
                  <a:gd name="T16" fmla="*/ 153 w 228"/>
                  <a:gd name="T17" fmla="*/ 29 h 114"/>
                  <a:gd name="T18" fmla="*/ 144 w 228"/>
                  <a:gd name="T19" fmla="*/ 35 h 114"/>
                  <a:gd name="T20" fmla="*/ 140 w 228"/>
                  <a:gd name="T21" fmla="*/ 38 h 114"/>
                  <a:gd name="T22" fmla="*/ 137 w 228"/>
                  <a:gd name="T23" fmla="*/ 39 h 114"/>
                  <a:gd name="T24" fmla="*/ 135 w 228"/>
                  <a:gd name="T25" fmla="*/ 41 h 114"/>
                  <a:gd name="T26" fmla="*/ 133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0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0 w 228"/>
                  <a:gd name="T75" fmla="*/ 26 h 114"/>
                  <a:gd name="T76" fmla="*/ 213 w 228"/>
                  <a:gd name="T77" fmla="*/ 18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5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4" y="16"/>
                    </a:lnTo>
                    <a:lnTo>
                      <a:pt x="164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5" y="41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0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0" y="26"/>
                    </a:lnTo>
                    <a:lnTo>
                      <a:pt x="213" y="18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5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89" name="Freeform 180"/>
              <p:cNvSpPr>
                <a:spLocks/>
              </p:cNvSpPr>
              <p:nvPr/>
            </p:nvSpPr>
            <p:spPr bwMode="auto">
              <a:xfrm>
                <a:off x="1213" y="1749"/>
                <a:ext cx="227" cy="114"/>
              </a:xfrm>
              <a:custGeom>
                <a:avLst/>
                <a:gdLst>
                  <a:gd name="T0" fmla="*/ 212 w 227"/>
                  <a:gd name="T1" fmla="*/ 0 h 114"/>
                  <a:gd name="T2" fmla="*/ 211 w 227"/>
                  <a:gd name="T3" fmla="*/ 0 h 114"/>
                  <a:gd name="T4" fmla="*/ 208 w 227"/>
                  <a:gd name="T5" fmla="*/ 2 h 114"/>
                  <a:gd name="T6" fmla="*/ 202 w 227"/>
                  <a:gd name="T7" fmla="*/ 4 h 114"/>
                  <a:gd name="T8" fmla="*/ 195 w 227"/>
                  <a:gd name="T9" fmla="*/ 7 h 114"/>
                  <a:gd name="T10" fmla="*/ 185 w 227"/>
                  <a:gd name="T11" fmla="*/ 12 h 114"/>
                  <a:gd name="T12" fmla="*/ 176 w 227"/>
                  <a:gd name="T13" fmla="*/ 16 h 114"/>
                  <a:gd name="T14" fmla="*/ 165 w 227"/>
                  <a:gd name="T15" fmla="*/ 22 h 114"/>
                  <a:gd name="T16" fmla="*/ 155 w 227"/>
                  <a:gd name="T17" fmla="*/ 29 h 114"/>
                  <a:gd name="T18" fmla="*/ 146 w 227"/>
                  <a:gd name="T19" fmla="*/ 35 h 114"/>
                  <a:gd name="T20" fmla="*/ 142 w 227"/>
                  <a:gd name="T21" fmla="*/ 38 h 114"/>
                  <a:gd name="T22" fmla="*/ 139 w 227"/>
                  <a:gd name="T23" fmla="*/ 39 h 114"/>
                  <a:gd name="T24" fmla="*/ 137 w 227"/>
                  <a:gd name="T25" fmla="*/ 40 h 114"/>
                  <a:gd name="T26" fmla="*/ 135 w 227"/>
                  <a:gd name="T27" fmla="*/ 42 h 114"/>
                  <a:gd name="T28" fmla="*/ 129 w 227"/>
                  <a:gd name="T29" fmla="*/ 45 h 114"/>
                  <a:gd name="T30" fmla="*/ 120 w 227"/>
                  <a:gd name="T31" fmla="*/ 51 h 114"/>
                  <a:gd name="T32" fmla="*/ 104 w 227"/>
                  <a:gd name="T33" fmla="*/ 59 h 114"/>
                  <a:gd name="T34" fmla="*/ 86 w 227"/>
                  <a:gd name="T35" fmla="*/ 71 h 114"/>
                  <a:gd name="T36" fmla="*/ 67 w 227"/>
                  <a:gd name="T37" fmla="*/ 81 h 114"/>
                  <a:gd name="T38" fmla="*/ 49 w 227"/>
                  <a:gd name="T39" fmla="*/ 89 h 114"/>
                  <a:gd name="T40" fmla="*/ 34 w 227"/>
                  <a:gd name="T41" fmla="*/ 98 h 114"/>
                  <a:gd name="T42" fmla="*/ 21 w 227"/>
                  <a:gd name="T43" fmla="*/ 105 h 114"/>
                  <a:gd name="T44" fmla="*/ 9 w 227"/>
                  <a:gd name="T45" fmla="*/ 110 h 114"/>
                  <a:gd name="T46" fmla="*/ 3 w 227"/>
                  <a:gd name="T47" fmla="*/ 113 h 114"/>
                  <a:gd name="T48" fmla="*/ 0 w 227"/>
                  <a:gd name="T49" fmla="*/ 114 h 114"/>
                  <a:gd name="T50" fmla="*/ 55 w 227"/>
                  <a:gd name="T51" fmla="*/ 114 h 114"/>
                  <a:gd name="T52" fmla="*/ 55 w 227"/>
                  <a:gd name="T53" fmla="*/ 114 h 114"/>
                  <a:gd name="T54" fmla="*/ 54 w 227"/>
                  <a:gd name="T55" fmla="*/ 113 h 114"/>
                  <a:gd name="T56" fmla="*/ 52 w 227"/>
                  <a:gd name="T57" fmla="*/ 110 h 114"/>
                  <a:gd name="T58" fmla="*/ 55 w 227"/>
                  <a:gd name="T59" fmla="*/ 107 h 114"/>
                  <a:gd name="T60" fmla="*/ 61 w 227"/>
                  <a:gd name="T61" fmla="*/ 101 h 114"/>
                  <a:gd name="T62" fmla="*/ 71 w 227"/>
                  <a:gd name="T63" fmla="*/ 94 h 114"/>
                  <a:gd name="T64" fmla="*/ 88 w 227"/>
                  <a:gd name="T65" fmla="*/ 85 h 114"/>
                  <a:gd name="T66" fmla="*/ 114 w 227"/>
                  <a:gd name="T67" fmla="*/ 74 h 114"/>
                  <a:gd name="T68" fmla="*/ 142 w 227"/>
                  <a:gd name="T69" fmla="*/ 61 h 114"/>
                  <a:gd name="T70" fmla="*/ 165 w 227"/>
                  <a:gd name="T71" fmla="*/ 48 h 114"/>
                  <a:gd name="T72" fmla="*/ 185 w 227"/>
                  <a:gd name="T73" fmla="*/ 36 h 114"/>
                  <a:gd name="T74" fmla="*/ 201 w 227"/>
                  <a:gd name="T75" fmla="*/ 26 h 114"/>
                  <a:gd name="T76" fmla="*/ 212 w 227"/>
                  <a:gd name="T77" fmla="*/ 17 h 114"/>
                  <a:gd name="T78" fmla="*/ 221 w 227"/>
                  <a:gd name="T79" fmla="*/ 10 h 114"/>
                  <a:gd name="T80" fmla="*/ 225 w 227"/>
                  <a:gd name="T81" fmla="*/ 6 h 114"/>
                  <a:gd name="T82" fmla="*/ 227 w 227"/>
                  <a:gd name="T83" fmla="*/ 4 h 114"/>
                  <a:gd name="T84" fmla="*/ 212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5" y="12"/>
                    </a:lnTo>
                    <a:lnTo>
                      <a:pt x="176" y="16"/>
                    </a:lnTo>
                    <a:lnTo>
                      <a:pt x="165" y="22"/>
                    </a:lnTo>
                    <a:lnTo>
                      <a:pt x="155" y="29"/>
                    </a:lnTo>
                    <a:lnTo>
                      <a:pt x="146" y="35"/>
                    </a:lnTo>
                    <a:lnTo>
                      <a:pt x="142" y="38"/>
                    </a:lnTo>
                    <a:lnTo>
                      <a:pt x="139" y="39"/>
                    </a:lnTo>
                    <a:lnTo>
                      <a:pt x="137" y="40"/>
                    </a:lnTo>
                    <a:lnTo>
                      <a:pt x="135" y="42"/>
                    </a:lnTo>
                    <a:lnTo>
                      <a:pt x="129" y="45"/>
                    </a:lnTo>
                    <a:lnTo>
                      <a:pt x="120" y="51"/>
                    </a:lnTo>
                    <a:lnTo>
                      <a:pt x="104" y="59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5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2" y="17"/>
                    </a:lnTo>
                    <a:lnTo>
                      <a:pt x="221" y="10"/>
                    </a:lnTo>
                    <a:lnTo>
                      <a:pt x="225" y="6"/>
                    </a:lnTo>
                    <a:lnTo>
                      <a:pt x="227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0" name="Freeform 181"/>
              <p:cNvSpPr>
                <a:spLocks/>
              </p:cNvSpPr>
              <p:nvPr/>
            </p:nvSpPr>
            <p:spPr bwMode="auto">
              <a:xfrm>
                <a:off x="1264" y="1813"/>
                <a:ext cx="226" cy="113"/>
              </a:xfrm>
              <a:custGeom>
                <a:avLst/>
                <a:gdLst>
                  <a:gd name="T0" fmla="*/ 212 w 226"/>
                  <a:gd name="T1" fmla="*/ 0 h 113"/>
                  <a:gd name="T2" fmla="*/ 211 w 226"/>
                  <a:gd name="T3" fmla="*/ 0 h 113"/>
                  <a:gd name="T4" fmla="*/ 206 w 226"/>
                  <a:gd name="T5" fmla="*/ 1 h 113"/>
                  <a:gd name="T6" fmla="*/ 200 w 226"/>
                  <a:gd name="T7" fmla="*/ 4 h 113"/>
                  <a:gd name="T8" fmla="*/ 193 w 226"/>
                  <a:gd name="T9" fmla="*/ 7 h 113"/>
                  <a:gd name="T10" fmla="*/ 185 w 226"/>
                  <a:gd name="T11" fmla="*/ 11 h 113"/>
                  <a:gd name="T12" fmla="*/ 174 w 226"/>
                  <a:gd name="T13" fmla="*/ 17 h 113"/>
                  <a:gd name="T14" fmla="*/ 164 w 226"/>
                  <a:gd name="T15" fmla="*/ 23 h 113"/>
                  <a:gd name="T16" fmla="*/ 153 w 226"/>
                  <a:gd name="T17" fmla="*/ 30 h 113"/>
                  <a:gd name="T18" fmla="*/ 144 w 226"/>
                  <a:gd name="T19" fmla="*/ 36 h 113"/>
                  <a:gd name="T20" fmla="*/ 140 w 226"/>
                  <a:gd name="T21" fmla="*/ 38 h 113"/>
                  <a:gd name="T22" fmla="*/ 137 w 226"/>
                  <a:gd name="T23" fmla="*/ 40 h 113"/>
                  <a:gd name="T24" fmla="*/ 135 w 226"/>
                  <a:gd name="T25" fmla="*/ 40 h 113"/>
                  <a:gd name="T26" fmla="*/ 133 w 226"/>
                  <a:gd name="T27" fmla="*/ 41 h 113"/>
                  <a:gd name="T28" fmla="*/ 128 w 226"/>
                  <a:gd name="T29" fmla="*/ 44 h 113"/>
                  <a:gd name="T30" fmla="*/ 118 w 226"/>
                  <a:gd name="T31" fmla="*/ 50 h 113"/>
                  <a:gd name="T32" fmla="*/ 104 w 226"/>
                  <a:gd name="T33" fmla="*/ 59 h 113"/>
                  <a:gd name="T34" fmla="*/ 85 w 226"/>
                  <a:gd name="T35" fmla="*/ 70 h 113"/>
                  <a:gd name="T36" fmla="*/ 66 w 226"/>
                  <a:gd name="T37" fmla="*/ 80 h 113"/>
                  <a:gd name="T38" fmla="*/ 49 w 226"/>
                  <a:gd name="T39" fmla="*/ 89 h 113"/>
                  <a:gd name="T40" fmla="*/ 33 w 226"/>
                  <a:gd name="T41" fmla="*/ 98 h 113"/>
                  <a:gd name="T42" fmla="*/ 20 w 226"/>
                  <a:gd name="T43" fmla="*/ 105 h 113"/>
                  <a:gd name="T44" fmla="*/ 9 w 226"/>
                  <a:gd name="T45" fmla="*/ 109 h 113"/>
                  <a:gd name="T46" fmla="*/ 3 w 226"/>
                  <a:gd name="T47" fmla="*/ 112 h 113"/>
                  <a:gd name="T48" fmla="*/ 0 w 226"/>
                  <a:gd name="T49" fmla="*/ 113 h 113"/>
                  <a:gd name="T50" fmla="*/ 55 w 226"/>
                  <a:gd name="T51" fmla="*/ 113 h 113"/>
                  <a:gd name="T52" fmla="*/ 55 w 226"/>
                  <a:gd name="T53" fmla="*/ 113 h 113"/>
                  <a:gd name="T54" fmla="*/ 53 w 226"/>
                  <a:gd name="T55" fmla="*/ 112 h 113"/>
                  <a:gd name="T56" fmla="*/ 52 w 226"/>
                  <a:gd name="T57" fmla="*/ 111 h 113"/>
                  <a:gd name="T58" fmla="*/ 55 w 226"/>
                  <a:gd name="T59" fmla="*/ 106 h 113"/>
                  <a:gd name="T60" fmla="*/ 60 w 226"/>
                  <a:gd name="T61" fmla="*/ 102 h 113"/>
                  <a:gd name="T62" fmla="*/ 71 w 226"/>
                  <a:gd name="T63" fmla="*/ 95 h 113"/>
                  <a:gd name="T64" fmla="*/ 88 w 226"/>
                  <a:gd name="T65" fmla="*/ 86 h 113"/>
                  <a:gd name="T66" fmla="*/ 114 w 226"/>
                  <a:gd name="T67" fmla="*/ 75 h 113"/>
                  <a:gd name="T68" fmla="*/ 141 w 226"/>
                  <a:gd name="T69" fmla="*/ 62 h 113"/>
                  <a:gd name="T70" fmla="*/ 164 w 226"/>
                  <a:gd name="T71" fmla="*/ 49 h 113"/>
                  <a:gd name="T72" fmla="*/ 183 w 226"/>
                  <a:gd name="T73" fmla="*/ 37 h 113"/>
                  <a:gd name="T74" fmla="*/ 199 w 226"/>
                  <a:gd name="T75" fmla="*/ 25 h 113"/>
                  <a:gd name="T76" fmla="*/ 212 w 226"/>
                  <a:gd name="T77" fmla="*/ 17 h 113"/>
                  <a:gd name="T78" fmla="*/ 219 w 226"/>
                  <a:gd name="T79" fmla="*/ 10 h 113"/>
                  <a:gd name="T80" fmla="*/ 225 w 226"/>
                  <a:gd name="T81" fmla="*/ 5 h 113"/>
                  <a:gd name="T82" fmla="*/ 226 w 226"/>
                  <a:gd name="T83" fmla="*/ 4 h 113"/>
                  <a:gd name="T84" fmla="*/ 212 w 226"/>
                  <a:gd name="T85" fmla="*/ 0 h 1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3"/>
                  <a:gd name="T131" fmla="*/ 226 w 226"/>
                  <a:gd name="T132" fmla="*/ 113 h 11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3">
                    <a:moveTo>
                      <a:pt x="212" y="0"/>
                    </a:moveTo>
                    <a:lnTo>
                      <a:pt x="211" y="0"/>
                    </a:lnTo>
                    <a:lnTo>
                      <a:pt x="206" y="1"/>
                    </a:lnTo>
                    <a:lnTo>
                      <a:pt x="200" y="4"/>
                    </a:lnTo>
                    <a:lnTo>
                      <a:pt x="193" y="7"/>
                    </a:lnTo>
                    <a:lnTo>
                      <a:pt x="185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8"/>
                    </a:lnTo>
                    <a:lnTo>
                      <a:pt x="137" y="40"/>
                    </a:lnTo>
                    <a:lnTo>
                      <a:pt x="135" y="40"/>
                    </a:lnTo>
                    <a:lnTo>
                      <a:pt x="133" y="41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3"/>
                    </a:lnTo>
                    <a:lnTo>
                      <a:pt x="55" y="113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0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4" y="49"/>
                    </a:lnTo>
                    <a:lnTo>
                      <a:pt x="183" y="37"/>
                    </a:lnTo>
                    <a:lnTo>
                      <a:pt x="199" y="25"/>
                    </a:lnTo>
                    <a:lnTo>
                      <a:pt x="212" y="17"/>
                    </a:lnTo>
                    <a:lnTo>
                      <a:pt x="219" y="10"/>
                    </a:lnTo>
                    <a:lnTo>
                      <a:pt x="225" y="5"/>
                    </a:lnTo>
                    <a:lnTo>
                      <a:pt x="226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1" name="Freeform 182"/>
              <p:cNvSpPr>
                <a:spLocks/>
              </p:cNvSpPr>
              <p:nvPr/>
            </p:nvSpPr>
            <p:spPr bwMode="auto">
              <a:xfrm>
                <a:off x="1288" y="1844"/>
                <a:ext cx="227" cy="114"/>
              </a:xfrm>
              <a:custGeom>
                <a:avLst/>
                <a:gdLst>
                  <a:gd name="T0" fmla="*/ 212 w 227"/>
                  <a:gd name="T1" fmla="*/ 0 h 114"/>
                  <a:gd name="T2" fmla="*/ 211 w 227"/>
                  <a:gd name="T3" fmla="*/ 0 h 114"/>
                  <a:gd name="T4" fmla="*/ 208 w 227"/>
                  <a:gd name="T5" fmla="*/ 2 h 114"/>
                  <a:gd name="T6" fmla="*/ 202 w 227"/>
                  <a:gd name="T7" fmla="*/ 5 h 114"/>
                  <a:gd name="T8" fmla="*/ 194 w 227"/>
                  <a:gd name="T9" fmla="*/ 7 h 114"/>
                  <a:gd name="T10" fmla="*/ 185 w 227"/>
                  <a:gd name="T11" fmla="*/ 12 h 114"/>
                  <a:gd name="T12" fmla="*/ 175 w 227"/>
                  <a:gd name="T13" fmla="*/ 18 h 114"/>
                  <a:gd name="T14" fmla="*/ 165 w 227"/>
                  <a:gd name="T15" fmla="*/ 23 h 114"/>
                  <a:gd name="T16" fmla="*/ 153 w 227"/>
                  <a:gd name="T17" fmla="*/ 31 h 114"/>
                  <a:gd name="T18" fmla="*/ 145 w 227"/>
                  <a:gd name="T19" fmla="*/ 36 h 114"/>
                  <a:gd name="T20" fmla="*/ 140 w 227"/>
                  <a:gd name="T21" fmla="*/ 39 h 114"/>
                  <a:gd name="T22" fmla="*/ 137 w 227"/>
                  <a:gd name="T23" fmla="*/ 41 h 114"/>
                  <a:gd name="T24" fmla="*/ 136 w 227"/>
                  <a:gd name="T25" fmla="*/ 41 h 114"/>
                  <a:gd name="T26" fmla="*/ 135 w 227"/>
                  <a:gd name="T27" fmla="*/ 42 h 114"/>
                  <a:gd name="T28" fmla="*/ 129 w 227"/>
                  <a:gd name="T29" fmla="*/ 45 h 114"/>
                  <a:gd name="T30" fmla="*/ 120 w 227"/>
                  <a:gd name="T31" fmla="*/ 51 h 114"/>
                  <a:gd name="T32" fmla="*/ 106 w 227"/>
                  <a:gd name="T33" fmla="*/ 59 h 114"/>
                  <a:gd name="T34" fmla="*/ 87 w 227"/>
                  <a:gd name="T35" fmla="*/ 71 h 114"/>
                  <a:gd name="T36" fmla="*/ 68 w 227"/>
                  <a:gd name="T37" fmla="*/ 81 h 114"/>
                  <a:gd name="T38" fmla="*/ 51 w 227"/>
                  <a:gd name="T39" fmla="*/ 90 h 114"/>
                  <a:gd name="T40" fmla="*/ 34 w 227"/>
                  <a:gd name="T41" fmla="*/ 98 h 114"/>
                  <a:gd name="T42" fmla="*/ 21 w 227"/>
                  <a:gd name="T43" fmla="*/ 106 h 114"/>
                  <a:gd name="T44" fmla="*/ 9 w 227"/>
                  <a:gd name="T45" fmla="*/ 110 h 114"/>
                  <a:gd name="T46" fmla="*/ 3 w 227"/>
                  <a:gd name="T47" fmla="*/ 113 h 114"/>
                  <a:gd name="T48" fmla="*/ 0 w 227"/>
                  <a:gd name="T49" fmla="*/ 114 h 114"/>
                  <a:gd name="T50" fmla="*/ 55 w 227"/>
                  <a:gd name="T51" fmla="*/ 114 h 114"/>
                  <a:gd name="T52" fmla="*/ 55 w 227"/>
                  <a:gd name="T53" fmla="*/ 114 h 114"/>
                  <a:gd name="T54" fmla="*/ 54 w 227"/>
                  <a:gd name="T55" fmla="*/ 113 h 114"/>
                  <a:gd name="T56" fmla="*/ 52 w 227"/>
                  <a:gd name="T57" fmla="*/ 111 h 114"/>
                  <a:gd name="T58" fmla="*/ 55 w 227"/>
                  <a:gd name="T59" fmla="*/ 107 h 114"/>
                  <a:gd name="T60" fmla="*/ 61 w 227"/>
                  <a:gd name="T61" fmla="*/ 103 h 114"/>
                  <a:gd name="T62" fmla="*/ 71 w 227"/>
                  <a:gd name="T63" fmla="*/ 95 h 114"/>
                  <a:gd name="T64" fmla="*/ 88 w 227"/>
                  <a:gd name="T65" fmla="*/ 87 h 114"/>
                  <a:gd name="T66" fmla="*/ 114 w 227"/>
                  <a:gd name="T67" fmla="*/ 75 h 114"/>
                  <a:gd name="T68" fmla="*/ 142 w 227"/>
                  <a:gd name="T69" fmla="*/ 62 h 114"/>
                  <a:gd name="T70" fmla="*/ 165 w 227"/>
                  <a:gd name="T71" fmla="*/ 49 h 114"/>
                  <a:gd name="T72" fmla="*/ 184 w 227"/>
                  <a:gd name="T73" fmla="*/ 38 h 114"/>
                  <a:gd name="T74" fmla="*/ 200 w 227"/>
                  <a:gd name="T75" fmla="*/ 28 h 114"/>
                  <a:gd name="T76" fmla="*/ 212 w 227"/>
                  <a:gd name="T77" fmla="*/ 19 h 114"/>
                  <a:gd name="T78" fmla="*/ 220 w 227"/>
                  <a:gd name="T79" fmla="*/ 12 h 114"/>
                  <a:gd name="T80" fmla="*/ 225 w 227"/>
                  <a:gd name="T81" fmla="*/ 7 h 114"/>
                  <a:gd name="T82" fmla="*/ 227 w 227"/>
                  <a:gd name="T83" fmla="*/ 6 h 114"/>
                  <a:gd name="T84" fmla="*/ 212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4" y="7"/>
                    </a:lnTo>
                    <a:lnTo>
                      <a:pt x="185" y="12"/>
                    </a:lnTo>
                    <a:lnTo>
                      <a:pt x="175" y="18"/>
                    </a:lnTo>
                    <a:lnTo>
                      <a:pt x="165" y="23"/>
                    </a:lnTo>
                    <a:lnTo>
                      <a:pt x="153" y="31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1"/>
                    </a:lnTo>
                    <a:lnTo>
                      <a:pt x="135" y="42"/>
                    </a:lnTo>
                    <a:lnTo>
                      <a:pt x="129" y="45"/>
                    </a:lnTo>
                    <a:lnTo>
                      <a:pt x="120" y="51"/>
                    </a:lnTo>
                    <a:lnTo>
                      <a:pt x="106" y="59"/>
                    </a:lnTo>
                    <a:lnTo>
                      <a:pt x="87" y="71"/>
                    </a:lnTo>
                    <a:lnTo>
                      <a:pt x="68" y="81"/>
                    </a:lnTo>
                    <a:lnTo>
                      <a:pt x="51" y="90"/>
                    </a:lnTo>
                    <a:lnTo>
                      <a:pt x="34" y="98"/>
                    </a:lnTo>
                    <a:lnTo>
                      <a:pt x="21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5" y="49"/>
                    </a:lnTo>
                    <a:lnTo>
                      <a:pt x="184" y="38"/>
                    </a:lnTo>
                    <a:lnTo>
                      <a:pt x="200" y="28"/>
                    </a:lnTo>
                    <a:lnTo>
                      <a:pt x="212" y="19"/>
                    </a:lnTo>
                    <a:lnTo>
                      <a:pt x="220" y="12"/>
                    </a:lnTo>
                    <a:lnTo>
                      <a:pt x="225" y="7"/>
                    </a:lnTo>
                    <a:lnTo>
                      <a:pt x="227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2" name="Freeform 183"/>
              <p:cNvSpPr>
                <a:spLocks/>
              </p:cNvSpPr>
              <p:nvPr/>
            </p:nvSpPr>
            <p:spPr bwMode="auto">
              <a:xfrm>
                <a:off x="1314" y="1876"/>
                <a:ext cx="227" cy="114"/>
              </a:xfrm>
              <a:custGeom>
                <a:avLst/>
                <a:gdLst>
                  <a:gd name="T0" fmla="*/ 212 w 227"/>
                  <a:gd name="T1" fmla="*/ 0 h 114"/>
                  <a:gd name="T2" fmla="*/ 211 w 227"/>
                  <a:gd name="T3" fmla="*/ 0 h 114"/>
                  <a:gd name="T4" fmla="*/ 207 w 227"/>
                  <a:gd name="T5" fmla="*/ 1 h 114"/>
                  <a:gd name="T6" fmla="*/ 201 w 227"/>
                  <a:gd name="T7" fmla="*/ 4 h 114"/>
                  <a:gd name="T8" fmla="*/ 194 w 227"/>
                  <a:gd name="T9" fmla="*/ 7 h 114"/>
                  <a:gd name="T10" fmla="*/ 185 w 227"/>
                  <a:gd name="T11" fmla="*/ 12 h 114"/>
                  <a:gd name="T12" fmla="*/ 174 w 227"/>
                  <a:gd name="T13" fmla="*/ 17 h 114"/>
                  <a:gd name="T14" fmla="*/ 163 w 227"/>
                  <a:gd name="T15" fmla="*/ 23 h 114"/>
                  <a:gd name="T16" fmla="*/ 152 w 227"/>
                  <a:gd name="T17" fmla="*/ 30 h 114"/>
                  <a:gd name="T18" fmla="*/ 143 w 227"/>
                  <a:gd name="T19" fmla="*/ 36 h 114"/>
                  <a:gd name="T20" fmla="*/ 139 w 227"/>
                  <a:gd name="T21" fmla="*/ 39 h 114"/>
                  <a:gd name="T22" fmla="*/ 136 w 227"/>
                  <a:gd name="T23" fmla="*/ 40 h 114"/>
                  <a:gd name="T24" fmla="*/ 135 w 227"/>
                  <a:gd name="T25" fmla="*/ 42 h 114"/>
                  <a:gd name="T26" fmla="*/ 133 w 227"/>
                  <a:gd name="T27" fmla="*/ 43 h 114"/>
                  <a:gd name="T28" fmla="*/ 127 w 227"/>
                  <a:gd name="T29" fmla="*/ 45 h 114"/>
                  <a:gd name="T30" fmla="*/ 119 w 227"/>
                  <a:gd name="T31" fmla="*/ 50 h 114"/>
                  <a:gd name="T32" fmla="*/ 104 w 227"/>
                  <a:gd name="T33" fmla="*/ 59 h 114"/>
                  <a:gd name="T34" fmla="*/ 85 w 227"/>
                  <a:gd name="T35" fmla="*/ 71 h 114"/>
                  <a:gd name="T36" fmla="*/ 67 w 227"/>
                  <a:gd name="T37" fmla="*/ 81 h 114"/>
                  <a:gd name="T38" fmla="*/ 49 w 227"/>
                  <a:gd name="T39" fmla="*/ 89 h 114"/>
                  <a:gd name="T40" fmla="*/ 34 w 227"/>
                  <a:gd name="T41" fmla="*/ 98 h 114"/>
                  <a:gd name="T42" fmla="*/ 21 w 227"/>
                  <a:gd name="T43" fmla="*/ 105 h 114"/>
                  <a:gd name="T44" fmla="*/ 9 w 227"/>
                  <a:gd name="T45" fmla="*/ 110 h 114"/>
                  <a:gd name="T46" fmla="*/ 3 w 227"/>
                  <a:gd name="T47" fmla="*/ 112 h 114"/>
                  <a:gd name="T48" fmla="*/ 0 w 227"/>
                  <a:gd name="T49" fmla="*/ 114 h 114"/>
                  <a:gd name="T50" fmla="*/ 55 w 227"/>
                  <a:gd name="T51" fmla="*/ 114 h 114"/>
                  <a:gd name="T52" fmla="*/ 55 w 227"/>
                  <a:gd name="T53" fmla="*/ 114 h 114"/>
                  <a:gd name="T54" fmla="*/ 54 w 227"/>
                  <a:gd name="T55" fmla="*/ 112 h 114"/>
                  <a:gd name="T56" fmla="*/ 52 w 227"/>
                  <a:gd name="T57" fmla="*/ 111 h 114"/>
                  <a:gd name="T58" fmla="*/ 55 w 227"/>
                  <a:gd name="T59" fmla="*/ 107 h 114"/>
                  <a:gd name="T60" fmla="*/ 61 w 227"/>
                  <a:gd name="T61" fmla="*/ 102 h 114"/>
                  <a:gd name="T62" fmla="*/ 71 w 227"/>
                  <a:gd name="T63" fmla="*/ 95 h 114"/>
                  <a:gd name="T64" fmla="*/ 88 w 227"/>
                  <a:gd name="T65" fmla="*/ 87 h 114"/>
                  <a:gd name="T66" fmla="*/ 113 w 227"/>
                  <a:gd name="T67" fmla="*/ 75 h 114"/>
                  <a:gd name="T68" fmla="*/ 140 w 227"/>
                  <a:gd name="T69" fmla="*/ 62 h 114"/>
                  <a:gd name="T70" fmla="*/ 165 w 227"/>
                  <a:gd name="T71" fmla="*/ 49 h 114"/>
                  <a:gd name="T72" fmla="*/ 184 w 227"/>
                  <a:gd name="T73" fmla="*/ 37 h 114"/>
                  <a:gd name="T74" fmla="*/ 199 w 227"/>
                  <a:gd name="T75" fmla="*/ 27 h 114"/>
                  <a:gd name="T76" fmla="*/ 212 w 227"/>
                  <a:gd name="T77" fmla="*/ 19 h 114"/>
                  <a:gd name="T78" fmla="*/ 220 w 227"/>
                  <a:gd name="T79" fmla="*/ 12 h 114"/>
                  <a:gd name="T80" fmla="*/ 225 w 227"/>
                  <a:gd name="T81" fmla="*/ 7 h 114"/>
                  <a:gd name="T82" fmla="*/ 227 w 227"/>
                  <a:gd name="T83" fmla="*/ 6 h 114"/>
                  <a:gd name="T84" fmla="*/ 212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7" y="1"/>
                    </a:lnTo>
                    <a:lnTo>
                      <a:pt x="201" y="4"/>
                    </a:lnTo>
                    <a:lnTo>
                      <a:pt x="194" y="7"/>
                    </a:lnTo>
                    <a:lnTo>
                      <a:pt x="185" y="12"/>
                    </a:lnTo>
                    <a:lnTo>
                      <a:pt x="174" y="17"/>
                    </a:lnTo>
                    <a:lnTo>
                      <a:pt x="163" y="23"/>
                    </a:lnTo>
                    <a:lnTo>
                      <a:pt x="152" y="30"/>
                    </a:lnTo>
                    <a:lnTo>
                      <a:pt x="143" y="36"/>
                    </a:lnTo>
                    <a:lnTo>
                      <a:pt x="139" y="39"/>
                    </a:lnTo>
                    <a:lnTo>
                      <a:pt x="136" y="40"/>
                    </a:lnTo>
                    <a:lnTo>
                      <a:pt x="135" y="42"/>
                    </a:lnTo>
                    <a:lnTo>
                      <a:pt x="133" y="43"/>
                    </a:lnTo>
                    <a:lnTo>
                      <a:pt x="127" y="45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7" y="81"/>
                    </a:lnTo>
                    <a:lnTo>
                      <a:pt x="49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3" y="75"/>
                    </a:lnTo>
                    <a:lnTo>
                      <a:pt x="140" y="62"/>
                    </a:lnTo>
                    <a:lnTo>
                      <a:pt x="165" y="49"/>
                    </a:lnTo>
                    <a:lnTo>
                      <a:pt x="184" y="37"/>
                    </a:lnTo>
                    <a:lnTo>
                      <a:pt x="199" y="27"/>
                    </a:lnTo>
                    <a:lnTo>
                      <a:pt x="212" y="19"/>
                    </a:lnTo>
                    <a:lnTo>
                      <a:pt x="220" y="12"/>
                    </a:lnTo>
                    <a:lnTo>
                      <a:pt x="225" y="7"/>
                    </a:lnTo>
                    <a:lnTo>
                      <a:pt x="227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3" name="Freeform 184"/>
              <p:cNvSpPr>
                <a:spLocks/>
              </p:cNvSpPr>
              <p:nvPr/>
            </p:nvSpPr>
            <p:spPr bwMode="auto">
              <a:xfrm>
                <a:off x="1339" y="1908"/>
                <a:ext cx="226" cy="114"/>
              </a:xfrm>
              <a:custGeom>
                <a:avLst/>
                <a:gdLst>
                  <a:gd name="T0" fmla="*/ 212 w 226"/>
                  <a:gd name="T1" fmla="*/ 0 h 114"/>
                  <a:gd name="T2" fmla="*/ 211 w 226"/>
                  <a:gd name="T3" fmla="*/ 0 h 114"/>
                  <a:gd name="T4" fmla="*/ 206 w 226"/>
                  <a:gd name="T5" fmla="*/ 1 h 114"/>
                  <a:gd name="T6" fmla="*/ 200 w 226"/>
                  <a:gd name="T7" fmla="*/ 4 h 114"/>
                  <a:gd name="T8" fmla="*/ 193 w 226"/>
                  <a:gd name="T9" fmla="*/ 7 h 114"/>
                  <a:gd name="T10" fmla="*/ 185 w 226"/>
                  <a:gd name="T11" fmla="*/ 11 h 114"/>
                  <a:gd name="T12" fmla="*/ 174 w 226"/>
                  <a:gd name="T13" fmla="*/ 17 h 114"/>
                  <a:gd name="T14" fmla="*/ 164 w 226"/>
                  <a:gd name="T15" fmla="*/ 23 h 114"/>
                  <a:gd name="T16" fmla="*/ 153 w 226"/>
                  <a:gd name="T17" fmla="*/ 30 h 114"/>
                  <a:gd name="T18" fmla="*/ 144 w 226"/>
                  <a:gd name="T19" fmla="*/ 36 h 114"/>
                  <a:gd name="T20" fmla="*/ 140 w 226"/>
                  <a:gd name="T21" fmla="*/ 39 h 114"/>
                  <a:gd name="T22" fmla="*/ 137 w 226"/>
                  <a:gd name="T23" fmla="*/ 40 h 114"/>
                  <a:gd name="T24" fmla="*/ 136 w 226"/>
                  <a:gd name="T25" fmla="*/ 42 h 114"/>
                  <a:gd name="T26" fmla="*/ 133 w 226"/>
                  <a:gd name="T27" fmla="*/ 43 h 114"/>
                  <a:gd name="T28" fmla="*/ 127 w 226"/>
                  <a:gd name="T29" fmla="*/ 46 h 114"/>
                  <a:gd name="T30" fmla="*/ 118 w 226"/>
                  <a:gd name="T31" fmla="*/ 52 h 114"/>
                  <a:gd name="T32" fmla="*/ 102 w 226"/>
                  <a:gd name="T33" fmla="*/ 60 h 114"/>
                  <a:gd name="T34" fmla="*/ 84 w 226"/>
                  <a:gd name="T35" fmla="*/ 70 h 114"/>
                  <a:gd name="T36" fmla="*/ 66 w 226"/>
                  <a:gd name="T37" fmla="*/ 80 h 114"/>
                  <a:gd name="T38" fmla="*/ 49 w 226"/>
                  <a:gd name="T39" fmla="*/ 89 h 114"/>
                  <a:gd name="T40" fmla="*/ 33 w 226"/>
                  <a:gd name="T41" fmla="*/ 98 h 114"/>
                  <a:gd name="T42" fmla="*/ 20 w 226"/>
                  <a:gd name="T43" fmla="*/ 105 h 114"/>
                  <a:gd name="T44" fmla="*/ 9 w 226"/>
                  <a:gd name="T45" fmla="*/ 109 h 114"/>
                  <a:gd name="T46" fmla="*/ 3 w 226"/>
                  <a:gd name="T47" fmla="*/ 112 h 114"/>
                  <a:gd name="T48" fmla="*/ 0 w 226"/>
                  <a:gd name="T49" fmla="*/ 114 h 114"/>
                  <a:gd name="T50" fmla="*/ 55 w 226"/>
                  <a:gd name="T51" fmla="*/ 114 h 114"/>
                  <a:gd name="T52" fmla="*/ 55 w 226"/>
                  <a:gd name="T53" fmla="*/ 114 h 114"/>
                  <a:gd name="T54" fmla="*/ 53 w 226"/>
                  <a:gd name="T55" fmla="*/ 112 h 114"/>
                  <a:gd name="T56" fmla="*/ 52 w 226"/>
                  <a:gd name="T57" fmla="*/ 111 h 114"/>
                  <a:gd name="T58" fmla="*/ 55 w 226"/>
                  <a:gd name="T59" fmla="*/ 106 h 114"/>
                  <a:gd name="T60" fmla="*/ 60 w 226"/>
                  <a:gd name="T61" fmla="*/ 102 h 114"/>
                  <a:gd name="T62" fmla="*/ 71 w 226"/>
                  <a:gd name="T63" fmla="*/ 95 h 114"/>
                  <a:gd name="T64" fmla="*/ 88 w 226"/>
                  <a:gd name="T65" fmla="*/ 86 h 114"/>
                  <a:gd name="T66" fmla="*/ 112 w 226"/>
                  <a:gd name="T67" fmla="*/ 75 h 114"/>
                  <a:gd name="T68" fmla="*/ 140 w 226"/>
                  <a:gd name="T69" fmla="*/ 62 h 114"/>
                  <a:gd name="T70" fmla="*/ 164 w 226"/>
                  <a:gd name="T71" fmla="*/ 49 h 114"/>
                  <a:gd name="T72" fmla="*/ 183 w 226"/>
                  <a:gd name="T73" fmla="*/ 37 h 114"/>
                  <a:gd name="T74" fmla="*/ 199 w 226"/>
                  <a:gd name="T75" fmla="*/ 27 h 114"/>
                  <a:gd name="T76" fmla="*/ 212 w 226"/>
                  <a:gd name="T77" fmla="*/ 18 h 114"/>
                  <a:gd name="T78" fmla="*/ 219 w 226"/>
                  <a:gd name="T79" fmla="*/ 11 h 114"/>
                  <a:gd name="T80" fmla="*/ 225 w 226"/>
                  <a:gd name="T81" fmla="*/ 7 h 114"/>
                  <a:gd name="T82" fmla="*/ 226 w 226"/>
                  <a:gd name="T83" fmla="*/ 5 h 114"/>
                  <a:gd name="T84" fmla="*/ 212 w 226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4"/>
                  <a:gd name="T131" fmla="*/ 226 w 226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6" y="1"/>
                    </a:lnTo>
                    <a:lnTo>
                      <a:pt x="200" y="4"/>
                    </a:lnTo>
                    <a:lnTo>
                      <a:pt x="193" y="7"/>
                    </a:lnTo>
                    <a:lnTo>
                      <a:pt x="185" y="11"/>
                    </a:lnTo>
                    <a:lnTo>
                      <a:pt x="174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2"/>
                    </a:lnTo>
                    <a:lnTo>
                      <a:pt x="133" y="43"/>
                    </a:lnTo>
                    <a:lnTo>
                      <a:pt x="127" y="46"/>
                    </a:lnTo>
                    <a:lnTo>
                      <a:pt x="118" y="52"/>
                    </a:lnTo>
                    <a:lnTo>
                      <a:pt x="102" y="60"/>
                    </a:lnTo>
                    <a:lnTo>
                      <a:pt x="84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0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2" y="75"/>
                    </a:lnTo>
                    <a:lnTo>
                      <a:pt x="140" y="62"/>
                    </a:lnTo>
                    <a:lnTo>
                      <a:pt x="164" y="49"/>
                    </a:lnTo>
                    <a:lnTo>
                      <a:pt x="183" y="37"/>
                    </a:lnTo>
                    <a:lnTo>
                      <a:pt x="199" y="27"/>
                    </a:lnTo>
                    <a:lnTo>
                      <a:pt x="212" y="18"/>
                    </a:lnTo>
                    <a:lnTo>
                      <a:pt x="219" y="11"/>
                    </a:lnTo>
                    <a:lnTo>
                      <a:pt x="225" y="7"/>
                    </a:lnTo>
                    <a:lnTo>
                      <a:pt x="226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4" name="Freeform 185"/>
              <p:cNvSpPr>
                <a:spLocks/>
              </p:cNvSpPr>
              <p:nvPr/>
            </p:nvSpPr>
            <p:spPr bwMode="auto">
              <a:xfrm>
                <a:off x="1365" y="1939"/>
                <a:ext cx="226" cy="114"/>
              </a:xfrm>
              <a:custGeom>
                <a:avLst/>
                <a:gdLst>
                  <a:gd name="T0" fmla="*/ 211 w 226"/>
                  <a:gd name="T1" fmla="*/ 0 h 114"/>
                  <a:gd name="T2" fmla="*/ 209 w 226"/>
                  <a:gd name="T3" fmla="*/ 0 h 114"/>
                  <a:gd name="T4" fmla="*/ 206 w 226"/>
                  <a:gd name="T5" fmla="*/ 2 h 114"/>
                  <a:gd name="T6" fmla="*/ 200 w 226"/>
                  <a:gd name="T7" fmla="*/ 5 h 114"/>
                  <a:gd name="T8" fmla="*/ 192 w 226"/>
                  <a:gd name="T9" fmla="*/ 8 h 114"/>
                  <a:gd name="T10" fmla="*/ 183 w 226"/>
                  <a:gd name="T11" fmla="*/ 12 h 114"/>
                  <a:gd name="T12" fmla="*/ 173 w 226"/>
                  <a:gd name="T13" fmla="*/ 18 h 114"/>
                  <a:gd name="T14" fmla="*/ 163 w 226"/>
                  <a:gd name="T15" fmla="*/ 24 h 114"/>
                  <a:gd name="T16" fmla="*/ 151 w 226"/>
                  <a:gd name="T17" fmla="*/ 31 h 114"/>
                  <a:gd name="T18" fmla="*/ 143 w 226"/>
                  <a:gd name="T19" fmla="*/ 36 h 114"/>
                  <a:gd name="T20" fmla="*/ 138 w 226"/>
                  <a:gd name="T21" fmla="*/ 39 h 114"/>
                  <a:gd name="T22" fmla="*/ 135 w 226"/>
                  <a:gd name="T23" fmla="*/ 41 h 114"/>
                  <a:gd name="T24" fmla="*/ 134 w 226"/>
                  <a:gd name="T25" fmla="*/ 42 h 114"/>
                  <a:gd name="T26" fmla="*/ 131 w 226"/>
                  <a:gd name="T27" fmla="*/ 44 h 114"/>
                  <a:gd name="T28" fmla="*/ 127 w 226"/>
                  <a:gd name="T29" fmla="*/ 47 h 114"/>
                  <a:gd name="T30" fmla="*/ 117 w 226"/>
                  <a:gd name="T31" fmla="*/ 52 h 114"/>
                  <a:gd name="T32" fmla="*/ 102 w 226"/>
                  <a:gd name="T33" fmla="*/ 61 h 114"/>
                  <a:gd name="T34" fmla="*/ 84 w 226"/>
                  <a:gd name="T35" fmla="*/ 71 h 114"/>
                  <a:gd name="T36" fmla="*/ 66 w 226"/>
                  <a:gd name="T37" fmla="*/ 81 h 114"/>
                  <a:gd name="T38" fmla="*/ 49 w 226"/>
                  <a:gd name="T39" fmla="*/ 90 h 114"/>
                  <a:gd name="T40" fmla="*/ 33 w 226"/>
                  <a:gd name="T41" fmla="*/ 98 h 114"/>
                  <a:gd name="T42" fmla="*/ 20 w 226"/>
                  <a:gd name="T43" fmla="*/ 106 h 114"/>
                  <a:gd name="T44" fmla="*/ 9 w 226"/>
                  <a:gd name="T45" fmla="*/ 110 h 114"/>
                  <a:gd name="T46" fmla="*/ 3 w 226"/>
                  <a:gd name="T47" fmla="*/ 113 h 114"/>
                  <a:gd name="T48" fmla="*/ 0 w 226"/>
                  <a:gd name="T49" fmla="*/ 114 h 114"/>
                  <a:gd name="T50" fmla="*/ 53 w 226"/>
                  <a:gd name="T51" fmla="*/ 114 h 114"/>
                  <a:gd name="T52" fmla="*/ 53 w 226"/>
                  <a:gd name="T53" fmla="*/ 114 h 114"/>
                  <a:gd name="T54" fmla="*/ 52 w 226"/>
                  <a:gd name="T55" fmla="*/ 113 h 114"/>
                  <a:gd name="T56" fmla="*/ 52 w 226"/>
                  <a:gd name="T57" fmla="*/ 111 h 114"/>
                  <a:gd name="T58" fmla="*/ 53 w 226"/>
                  <a:gd name="T59" fmla="*/ 107 h 114"/>
                  <a:gd name="T60" fmla="*/ 59 w 226"/>
                  <a:gd name="T61" fmla="*/ 103 h 114"/>
                  <a:gd name="T62" fmla="*/ 71 w 226"/>
                  <a:gd name="T63" fmla="*/ 96 h 114"/>
                  <a:gd name="T64" fmla="*/ 88 w 226"/>
                  <a:gd name="T65" fmla="*/ 87 h 114"/>
                  <a:gd name="T66" fmla="*/ 112 w 226"/>
                  <a:gd name="T67" fmla="*/ 75 h 114"/>
                  <a:gd name="T68" fmla="*/ 140 w 226"/>
                  <a:gd name="T69" fmla="*/ 62 h 114"/>
                  <a:gd name="T70" fmla="*/ 164 w 226"/>
                  <a:gd name="T71" fmla="*/ 49 h 114"/>
                  <a:gd name="T72" fmla="*/ 183 w 226"/>
                  <a:gd name="T73" fmla="*/ 38 h 114"/>
                  <a:gd name="T74" fmla="*/ 199 w 226"/>
                  <a:gd name="T75" fmla="*/ 28 h 114"/>
                  <a:gd name="T76" fmla="*/ 212 w 226"/>
                  <a:gd name="T77" fmla="*/ 19 h 114"/>
                  <a:gd name="T78" fmla="*/ 219 w 226"/>
                  <a:gd name="T79" fmla="*/ 12 h 114"/>
                  <a:gd name="T80" fmla="*/ 225 w 226"/>
                  <a:gd name="T81" fmla="*/ 8 h 114"/>
                  <a:gd name="T82" fmla="*/ 226 w 226"/>
                  <a:gd name="T83" fmla="*/ 6 h 114"/>
                  <a:gd name="T84" fmla="*/ 211 w 226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4"/>
                  <a:gd name="T131" fmla="*/ 226 w 226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4">
                    <a:moveTo>
                      <a:pt x="211" y="0"/>
                    </a:moveTo>
                    <a:lnTo>
                      <a:pt x="209" y="0"/>
                    </a:lnTo>
                    <a:lnTo>
                      <a:pt x="206" y="2"/>
                    </a:lnTo>
                    <a:lnTo>
                      <a:pt x="200" y="5"/>
                    </a:lnTo>
                    <a:lnTo>
                      <a:pt x="192" y="8"/>
                    </a:lnTo>
                    <a:lnTo>
                      <a:pt x="183" y="12"/>
                    </a:lnTo>
                    <a:lnTo>
                      <a:pt x="173" y="18"/>
                    </a:lnTo>
                    <a:lnTo>
                      <a:pt x="163" y="24"/>
                    </a:lnTo>
                    <a:lnTo>
                      <a:pt x="151" y="31"/>
                    </a:lnTo>
                    <a:lnTo>
                      <a:pt x="143" y="36"/>
                    </a:lnTo>
                    <a:lnTo>
                      <a:pt x="138" y="39"/>
                    </a:lnTo>
                    <a:lnTo>
                      <a:pt x="135" y="41"/>
                    </a:lnTo>
                    <a:lnTo>
                      <a:pt x="134" y="42"/>
                    </a:lnTo>
                    <a:lnTo>
                      <a:pt x="131" y="44"/>
                    </a:lnTo>
                    <a:lnTo>
                      <a:pt x="127" y="47"/>
                    </a:lnTo>
                    <a:lnTo>
                      <a:pt x="117" y="52"/>
                    </a:lnTo>
                    <a:lnTo>
                      <a:pt x="102" y="61"/>
                    </a:lnTo>
                    <a:lnTo>
                      <a:pt x="84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2" y="111"/>
                    </a:lnTo>
                    <a:lnTo>
                      <a:pt x="53" y="107"/>
                    </a:lnTo>
                    <a:lnTo>
                      <a:pt x="59" y="103"/>
                    </a:lnTo>
                    <a:lnTo>
                      <a:pt x="71" y="96"/>
                    </a:lnTo>
                    <a:lnTo>
                      <a:pt x="88" y="87"/>
                    </a:lnTo>
                    <a:lnTo>
                      <a:pt x="112" y="75"/>
                    </a:lnTo>
                    <a:lnTo>
                      <a:pt x="140" y="62"/>
                    </a:lnTo>
                    <a:lnTo>
                      <a:pt x="164" y="49"/>
                    </a:lnTo>
                    <a:lnTo>
                      <a:pt x="183" y="38"/>
                    </a:lnTo>
                    <a:lnTo>
                      <a:pt x="199" y="28"/>
                    </a:lnTo>
                    <a:lnTo>
                      <a:pt x="212" y="19"/>
                    </a:lnTo>
                    <a:lnTo>
                      <a:pt x="219" y="12"/>
                    </a:lnTo>
                    <a:lnTo>
                      <a:pt x="225" y="8"/>
                    </a:lnTo>
                    <a:lnTo>
                      <a:pt x="226" y="6"/>
                    </a:lnTo>
                    <a:lnTo>
                      <a:pt x="2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5" name="Freeform 186"/>
              <p:cNvSpPr>
                <a:spLocks/>
              </p:cNvSpPr>
              <p:nvPr/>
            </p:nvSpPr>
            <p:spPr bwMode="auto">
              <a:xfrm>
                <a:off x="1389" y="1971"/>
                <a:ext cx="227" cy="116"/>
              </a:xfrm>
              <a:custGeom>
                <a:avLst/>
                <a:gdLst>
                  <a:gd name="T0" fmla="*/ 212 w 227"/>
                  <a:gd name="T1" fmla="*/ 0 h 116"/>
                  <a:gd name="T2" fmla="*/ 211 w 227"/>
                  <a:gd name="T3" fmla="*/ 0 h 116"/>
                  <a:gd name="T4" fmla="*/ 207 w 227"/>
                  <a:gd name="T5" fmla="*/ 2 h 116"/>
                  <a:gd name="T6" fmla="*/ 201 w 227"/>
                  <a:gd name="T7" fmla="*/ 4 h 116"/>
                  <a:gd name="T8" fmla="*/ 194 w 227"/>
                  <a:gd name="T9" fmla="*/ 7 h 116"/>
                  <a:gd name="T10" fmla="*/ 185 w 227"/>
                  <a:gd name="T11" fmla="*/ 12 h 116"/>
                  <a:gd name="T12" fmla="*/ 174 w 227"/>
                  <a:gd name="T13" fmla="*/ 17 h 116"/>
                  <a:gd name="T14" fmla="*/ 163 w 227"/>
                  <a:gd name="T15" fmla="*/ 23 h 116"/>
                  <a:gd name="T16" fmla="*/ 152 w 227"/>
                  <a:gd name="T17" fmla="*/ 30 h 116"/>
                  <a:gd name="T18" fmla="*/ 143 w 227"/>
                  <a:gd name="T19" fmla="*/ 36 h 116"/>
                  <a:gd name="T20" fmla="*/ 139 w 227"/>
                  <a:gd name="T21" fmla="*/ 39 h 116"/>
                  <a:gd name="T22" fmla="*/ 136 w 227"/>
                  <a:gd name="T23" fmla="*/ 41 h 116"/>
                  <a:gd name="T24" fmla="*/ 135 w 227"/>
                  <a:gd name="T25" fmla="*/ 42 h 116"/>
                  <a:gd name="T26" fmla="*/ 132 w 227"/>
                  <a:gd name="T27" fmla="*/ 43 h 116"/>
                  <a:gd name="T28" fmla="*/ 127 w 227"/>
                  <a:gd name="T29" fmla="*/ 46 h 116"/>
                  <a:gd name="T30" fmla="*/ 117 w 227"/>
                  <a:gd name="T31" fmla="*/ 52 h 116"/>
                  <a:gd name="T32" fmla="*/ 103 w 227"/>
                  <a:gd name="T33" fmla="*/ 61 h 116"/>
                  <a:gd name="T34" fmla="*/ 84 w 227"/>
                  <a:gd name="T35" fmla="*/ 71 h 116"/>
                  <a:gd name="T36" fmla="*/ 67 w 227"/>
                  <a:gd name="T37" fmla="*/ 81 h 116"/>
                  <a:gd name="T38" fmla="*/ 49 w 227"/>
                  <a:gd name="T39" fmla="*/ 91 h 116"/>
                  <a:gd name="T40" fmla="*/ 34 w 227"/>
                  <a:gd name="T41" fmla="*/ 98 h 116"/>
                  <a:gd name="T42" fmla="*/ 21 w 227"/>
                  <a:gd name="T43" fmla="*/ 105 h 116"/>
                  <a:gd name="T44" fmla="*/ 9 w 227"/>
                  <a:gd name="T45" fmla="*/ 111 h 116"/>
                  <a:gd name="T46" fmla="*/ 3 w 227"/>
                  <a:gd name="T47" fmla="*/ 114 h 116"/>
                  <a:gd name="T48" fmla="*/ 0 w 227"/>
                  <a:gd name="T49" fmla="*/ 116 h 116"/>
                  <a:gd name="T50" fmla="*/ 54 w 227"/>
                  <a:gd name="T51" fmla="*/ 116 h 116"/>
                  <a:gd name="T52" fmla="*/ 54 w 227"/>
                  <a:gd name="T53" fmla="*/ 116 h 116"/>
                  <a:gd name="T54" fmla="*/ 52 w 227"/>
                  <a:gd name="T55" fmla="*/ 114 h 116"/>
                  <a:gd name="T56" fmla="*/ 52 w 227"/>
                  <a:gd name="T57" fmla="*/ 111 h 116"/>
                  <a:gd name="T58" fmla="*/ 54 w 227"/>
                  <a:gd name="T59" fmla="*/ 108 h 116"/>
                  <a:gd name="T60" fmla="*/ 60 w 227"/>
                  <a:gd name="T61" fmla="*/ 103 h 116"/>
                  <a:gd name="T62" fmla="*/ 71 w 227"/>
                  <a:gd name="T63" fmla="*/ 95 h 116"/>
                  <a:gd name="T64" fmla="*/ 88 w 227"/>
                  <a:gd name="T65" fmla="*/ 87 h 116"/>
                  <a:gd name="T66" fmla="*/ 113 w 227"/>
                  <a:gd name="T67" fmla="*/ 75 h 116"/>
                  <a:gd name="T68" fmla="*/ 140 w 227"/>
                  <a:gd name="T69" fmla="*/ 62 h 116"/>
                  <a:gd name="T70" fmla="*/ 165 w 227"/>
                  <a:gd name="T71" fmla="*/ 49 h 116"/>
                  <a:gd name="T72" fmla="*/ 184 w 227"/>
                  <a:gd name="T73" fmla="*/ 38 h 116"/>
                  <a:gd name="T74" fmla="*/ 200 w 227"/>
                  <a:gd name="T75" fmla="*/ 28 h 116"/>
                  <a:gd name="T76" fmla="*/ 212 w 227"/>
                  <a:gd name="T77" fmla="*/ 19 h 116"/>
                  <a:gd name="T78" fmla="*/ 220 w 227"/>
                  <a:gd name="T79" fmla="*/ 12 h 116"/>
                  <a:gd name="T80" fmla="*/ 225 w 227"/>
                  <a:gd name="T81" fmla="*/ 7 h 116"/>
                  <a:gd name="T82" fmla="*/ 227 w 227"/>
                  <a:gd name="T83" fmla="*/ 6 h 116"/>
                  <a:gd name="T84" fmla="*/ 212 w 227"/>
                  <a:gd name="T85" fmla="*/ 0 h 11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6"/>
                  <a:gd name="T131" fmla="*/ 227 w 227"/>
                  <a:gd name="T132" fmla="*/ 116 h 11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6">
                    <a:moveTo>
                      <a:pt x="212" y="0"/>
                    </a:moveTo>
                    <a:lnTo>
                      <a:pt x="211" y="0"/>
                    </a:lnTo>
                    <a:lnTo>
                      <a:pt x="207" y="2"/>
                    </a:lnTo>
                    <a:lnTo>
                      <a:pt x="201" y="4"/>
                    </a:lnTo>
                    <a:lnTo>
                      <a:pt x="194" y="7"/>
                    </a:lnTo>
                    <a:lnTo>
                      <a:pt x="185" y="12"/>
                    </a:lnTo>
                    <a:lnTo>
                      <a:pt x="174" y="17"/>
                    </a:lnTo>
                    <a:lnTo>
                      <a:pt x="163" y="23"/>
                    </a:lnTo>
                    <a:lnTo>
                      <a:pt x="152" y="30"/>
                    </a:lnTo>
                    <a:lnTo>
                      <a:pt x="143" y="36"/>
                    </a:lnTo>
                    <a:lnTo>
                      <a:pt x="139" y="39"/>
                    </a:lnTo>
                    <a:lnTo>
                      <a:pt x="136" y="41"/>
                    </a:lnTo>
                    <a:lnTo>
                      <a:pt x="135" y="42"/>
                    </a:lnTo>
                    <a:lnTo>
                      <a:pt x="132" y="43"/>
                    </a:lnTo>
                    <a:lnTo>
                      <a:pt x="127" y="46"/>
                    </a:lnTo>
                    <a:lnTo>
                      <a:pt x="117" y="52"/>
                    </a:lnTo>
                    <a:lnTo>
                      <a:pt x="103" y="61"/>
                    </a:lnTo>
                    <a:lnTo>
                      <a:pt x="84" y="71"/>
                    </a:lnTo>
                    <a:lnTo>
                      <a:pt x="67" y="81"/>
                    </a:lnTo>
                    <a:lnTo>
                      <a:pt x="49" y="91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1"/>
                    </a:lnTo>
                    <a:lnTo>
                      <a:pt x="3" y="114"/>
                    </a:lnTo>
                    <a:lnTo>
                      <a:pt x="0" y="116"/>
                    </a:lnTo>
                    <a:lnTo>
                      <a:pt x="54" y="116"/>
                    </a:lnTo>
                    <a:lnTo>
                      <a:pt x="52" y="114"/>
                    </a:lnTo>
                    <a:lnTo>
                      <a:pt x="52" y="111"/>
                    </a:lnTo>
                    <a:lnTo>
                      <a:pt x="54" y="108"/>
                    </a:lnTo>
                    <a:lnTo>
                      <a:pt x="60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3" y="75"/>
                    </a:lnTo>
                    <a:lnTo>
                      <a:pt x="140" y="62"/>
                    </a:lnTo>
                    <a:lnTo>
                      <a:pt x="165" y="49"/>
                    </a:lnTo>
                    <a:lnTo>
                      <a:pt x="184" y="38"/>
                    </a:lnTo>
                    <a:lnTo>
                      <a:pt x="200" y="28"/>
                    </a:lnTo>
                    <a:lnTo>
                      <a:pt x="212" y="19"/>
                    </a:lnTo>
                    <a:lnTo>
                      <a:pt x="220" y="12"/>
                    </a:lnTo>
                    <a:lnTo>
                      <a:pt x="225" y="7"/>
                    </a:lnTo>
                    <a:lnTo>
                      <a:pt x="227" y="6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6" name="Freeform 187"/>
              <p:cNvSpPr>
                <a:spLocks/>
              </p:cNvSpPr>
              <p:nvPr/>
            </p:nvSpPr>
            <p:spPr bwMode="auto">
              <a:xfrm>
                <a:off x="1414" y="2004"/>
                <a:ext cx="226" cy="114"/>
              </a:xfrm>
              <a:custGeom>
                <a:avLst/>
                <a:gdLst>
                  <a:gd name="T0" fmla="*/ 212 w 226"/>
                  <a:gd name="T1" fmla="*/ 0 h 114"/>
                  <a:gd name="T2" fmla="*/ 211 w 226"/>
                  <a:gd name="T3" fmla="*/ 0 h 114"/>
                  <a:gd name="T4" fmla="*/ 208 w 226"/>
                  <a:gd name="T5" fmla="*/ 2 h 114"/>
                  <a:gd name="T6" fmla="*/ 202 w 226"/>
                  <a:gd name="T7" fmla="*/ 5 h 114"/>
                  <a:gd name="T8" fmla="*/ 193 w 226"/>
                  <a:gd name="T9" fmla="*/ 8 h 114"/>
                  <a:gd name="T10" fmla="*/ 185 w 226"/>
                  <a:gd name="T11" fmla="*/ 12 h 114"/>
                  <a:gd name="T12" fmla="*/ 175 w 226"/>
                  <a:gd name="T13" fmla="*/ 16 h 114"/>
                  <a:gd name="T14" fmla="*/ 164 w 226"/>
                  <a:gd name="T15" fmla="*/ 22 h 114"/>
                  <a:gd name="T16" fmla="*/ 153 w 226"/>
                  <a:gd name="T17" fmla="*/ 29 h 114"/>
                  <a:gd name="T18" fmla="*/ 144 w 226"/>
                  <a:gd name="T19" fmla="*/ 35 h 114"/>
                  <a:gd name="T20" fmla="*/ 140 w 226"/>
                  <a:gd name="T21" fmla="*/ 38 h 114"/>
                  <a:gd name="T22" fmla="*/ 137 w 226"/>
                  <a:gd name="T23" fmla="*/ 39 h 114"/>
                  <a:gd name="T24" fmla="*/ 136 w 226"/>
                  <a:gd name="T25" fmla="*/ 41 h 114"/>
                  <a:gd name="T26" fmla="*/ 133 w 226"/>
                  <a:gd name="T27" fmla="*/ 42 h 114"/>
                  <a:gd name="T28" fmla="*/ 128 w 226"/>
                  <a:gd name="T29" fmla="*/ 45 h 114"/>
                  <a:gd name="T30" fmla="*/ 118 w 226"/>
                  <a:gd name="T31" fmla="*/ 51 h 114"/>
                  <a:gd name="T32" fmla="*/ 104 w 226"/>
                  <a:gd name="T33" fmla="*/ 59 h 114"/>
                  <a:gd name="T34" fmla="*/ 85 w 226"/>
                  <a:gd name="T35" fmla="*/ 70 h 114"/>
                  <a:gd name="T36" fmla="*/ 66 w 226"/>
                  <a:gd name="T37" fmla="*/ 80 h 114"/>
                  <a:gd name="T38" fmla="*/ 49 w 226"/>
                  <a:gd name="T39" fmla="*/ 90 h 114"/>
                  <a:gd name="T40" fmla="*/ 33 w 226"/>
                  <a:gd name="T41" fmla="*/ 97 h 114"/>
                  <a:gd name="T42" fmla="*/ 20 w 226"/>
                  <a:gd name="T43" fmla="*/ 104 h 114"/>
                  <a:gd name="T44" fmla="*/ 9 w 226"/>
                  <a:gd name="T45" fmla="*/ 110 h 114"/>
                  <a:gd name="T46" fmla="*/ 3 w 226"/>
                  <a:gd name="T47" fmla="*/ 113 h 114"/>
                  <a:gd name="T48" fmla="*/ 0 w 226"/>
                  <a:gd name="T49" fmla="*/ 114 h 114"/>
                  <a:gd name="T50" fmla="*/ 53 w 226"/>
                  <a:gd name="T51" fmla="*/ 114 h 114"/>
                  <a:gd name="T52" fmla="*/ 53 w 226"/>
                  <a:gd name="T53" fmla="*/ 114 h 114"/>
                  <a:gd name="T54" fmla="*/ 52 w 226"/>
                  <a:gd name="T55" fmla="*/ 113 h 114"/>
                  <a:gd name="T56" fmla="*/ 50 w 226"/>
                  <a:gd name="T57" fmla="*/ 110 h 114"/>
                  <a:gd name="T58" fmla="*/ 53 w 226"/>
                  <a:gd name="T59" fmla="*/ 107 h 114"/>
                  <a:gd name="T60" fmla="*/ 59 w 226"/>
                  <a:gd name="T61" fmla="*/ 101 h 114"/>
                  <a:gd name="T62" fmla="*/ 69 w 226"/>
                  <a:gd name="T63" fmla="*/ 94 h 114"/>
                  <a:gd name="T64" fmla="*/ 86 w 226"/>
                  <a:gd name="T65" fmla="*/ 85 h 114"/>
                  <a:gd name="T66" fmla="*/ 112 w 226"/>
                  <a:gd name="T67" fmla="*/ 74 h 114"/>
                  <a:gd name="T68" fmla="*/ 140 w 226"/>
                  <a:gd name="T69" fmla="*/ 61 h 114"/>
                  <a:gd name="T70" fmla="*/ 164 w 226"/>
                  <a:gd name="T71" fmla="*/ 48 h 114"/>
                  <a:gd name="T72" fmla="*/ 183 w 226"/>
                  <a:gd name="T73" fmla="*/ 36 h 114"/>
                  <a:gd name="T74" fmla="*/ 199 w 226"/>
                  <a:gd name="T75" fmla="*/ 26 h 114"/>
                  <a:gd name="T76" fmla="*/ 212 w 226"/>
                  <a:gd name="T77" fmla="*/ 18 h 114"/>
                  <a:gd name="T78" fmla="*/ 219 w 226"/>
                  <a:gd name="T79" fmla="*/ 10 h 114"/>
                  <a:gd name="T80" fmla="*/ 225 w 226"/>
                  <a:gd name="T81" fmla="*/ 6 h 114"/>
                  <a:gd name="T82" fmla="*/ 226 w 226"/>
                  <a:gd name="T83" fmla="*/ 5 h 114"/>
                  <a:gd name="T84" fmla="*/ 212 w 226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6"/>
                  <a:gd name="T130" fmla="*/ 0 h 114"/>
                  <a:gd name="T131" fmla="*/ 226 w 226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6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3" y="8"/>
                    </a:lnTo>
                    <a:lnTo>
                      <a:pt x="185" y="12"/>
                    </a:lnTo>
                    <a:lnTo>
                      <a:pt x="175" y="16"/>
                    </a:lnTo>
                    <a:lnTo>
                      <a:pt x="164" y="22"/>
                    </a:lnTo>
                    <a:lnTo>
                      <a:pt x="153" y="29"/>
                    </a:lnTo>
                    <a:lnTo>
                      <a:pt x="144" y="35"/>
                    </a:lnTo>
                    <a:lnTo>
                      <a:pt x="140" y="38"/>
                    </a:lnTo>
                    <a:lnTo>
                      <a:pt x="137" y="39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90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0" y="110"/>
                    </a:lnTo>
                    <a:lnTo>
                      <a:pt x="53" y="107"/>
                    </a:lnTo>
                    <a:lnTo>
                      <a:pt x="59" y="101"/>
                    </a:lnTo>
                    <a:lnTo>
                      <a:pt x="69" y="94"/>
                    </a:lnTo>
                    <a:lnTo>
                      <a:pt x="86" y="85"/>
                    </a:lnTo>
                    <a:lnTo>
                      <a:pt x="112" y="74"/>
                    </a:lnTo>
                    <a:lnTo>
                      <a:pt x="140" y="61"/>
                    </a:lnTo>
                    <a:lnTo>
                      <a:pt x="164" y="48"/>
                    </a:lnTo>
                    <a:lnTo>
                      <a:pt x="183" y="36"/>
                    </a:lnTo>
                    <a:lnTo>
                      <a:pt x="199" y="26"/>
                    </a:lnTo>
                    <a:lnTo>
                      <a:pt x="212" y="18"/>
                    </a:lnTo>
                    <a:lnTo>
                      <a:pt x="219" y="10"/>
                    </a:lnTo>
                    <a:lnTo>
                      <a:pt x="225" y="6"/>
                    </a:lnTo>
                    <a:lnTo>
                      <a:pt x="226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7" name="Freeform 188"/>
              <p:cNvSpPr>
                <a:spLocks/>
              </p:cNvSpPr>
              <p:nvPr/>
            </p:nvSpPr>
            <p:spPr bwMode="auto">
              <a:xfrm>
                <a:off x="1438" y="2036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7 w 228"/>
                  <a:gd name="T11" fmla="*/ 12 h 114"/>
                  <a:gd name="T12" fmla="*/ 175 w 228"/>
                  <a:gd name="T13" fmla="*/ 16 h 114"/>
                  <a:gd name="T14" fmla="*/ 165 w 228"/>
                  <a:gd name="T15" fmla="*/ 22 h 114"/>
                  <a:gd name="T16" fmla="*/ 153 w 228"/>
                  <a:gd name="T17" fmla="*/ 29 h 114"/>
                  <a:gd name="T18" fmla="*/ 145 w 228"/>
                  <a:gd name="T19" fmla="*/ 35 h 114"/>
                  <a:gd name="T20" fmla="*/ 140 w 228"/>
                  <a:gd name="T21" fmla="*/ 38 h 114"/>
                  <a:gd name="T22" fmla="*/ 138 w 228"/>
                  <a:gd name="T23" fmla="*/ 39 h 114"/>
                  <a:gd name="T24" fmla="*/ 136 w 228"/>
                  <a:gd name="T25" fmla="*/ 40 h 114"/>
                  <a:gd name="T26" fmla="*/ 133 w 228"/>
                  <a:gd name="T27" fmla="*/ 42 h 114"/>
                  <a:gd name="T28" fmla="*/ 129 w 228"/>
                  <a:gd name="T29" fmla="*/ 45 h 114"/>
                  <a:gd name="T30" fmla="*/ 119 w 228"/>
                  <a:gd name="T31" fmla="*/ 51 h 114"/>
                  <a:gd name="T32" fmla="*/ 104 w 228"/>
                  <a:gd name="T33" fmla="*/ 59 h 114"/>
                  <a:gd name="T34" fmla="*/ 86 w 228"/>
                  <a:gd name="T35" fmla="*/ 71 h 114"/>
                  <a:gd name="T36" fmla="*/ 67 w 228"/>
                  <a:gd name="T37" fmla="*/ 81 h 114"/>
                  <a:gd name="T38" fmla="*/ 50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2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7" y="12"/>
                    </a:lnTo>
                    <a:lnTo>
                      <a:pt x="175" y="16"/>
                    </a:lnTo>
                    <a:lnTo>
                      <a:pt x="165" y="22"/>
                    </a:lnTo>
                    <a:lnTo>
                      <a:pt x="153" y="29"/>
                    </a:lnTo>
                    <a:lnTo>
                      <a:pt x="145" y="35"/>
                    </a:lnTo>
                    <a:lnTo>
                      <a:pt x="140" y="38"/>
                    </a:lnTo>
                    <a:lnTo>
                      <a:pt x="138" y="39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9" y="45"/>
                    </a:lnTo>
                    <a:lnTo>
                      <a:pt x="119" y="51"/>
                    </a:lnTo>
                    <a:lnTo>
                      <a:pt x="104" y="59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50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2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8" name="Freeform 189"/>
              <p:cNvSpPr>
                <a:spLocks/>
              </p:cNvSpPr>
              <p:nvPr/>
            </p:nvSpPr>
            <p:spPr bwMode="auto">
              <a:xfrm>
                <a:off x="1463" y="2068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6 h 114"/>
                  <a:gd name="T14" fmla="*/ 166 w 228"/>
                  <a:gd name="T15" fmla="*/ 21 h 114"/>
                  <a:gd name="T16" fmla="*/ 154 w 228"/>
                  <a:gd name="T17" fmla="*/ 29 h 114"/>
                  <a:gd name="T18" fmla="*/ 146 w 228"/>
                  <a:gd name="T19" fmla="*/ 34 h 114"/>
                  <a:gd name="T20" fmla="*/ 141 w 228"/>
                  <a:gd name="T21" fmla="*/ 37 h 114"/>
                  <a:gd name="T22" fmla="*/ 138 w 228"/>
                  <a:gd name="T23" fmla="*/ 39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28 w 228"/>
                  <a:gd name="T29" fmla="*/ 44 h 114"/>
                  <a:gd name="T30" fmla="*/ 120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1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6 h 114"/>
                  <a:gd name="T60" fmla="*/ 61 w 228"/>
                  <a:gd name="T61" fmla="*/ 101 h 114"/>
                  <a:gd name="T62" fmla="*/ 71 w 228"/>
                  <a:gd name="T63" fmla="*/ 93 h 114"/>
                  <a:gd name="T64" fmla="*/ 88 w 228"/>
                  <a:gd name="T65" fmla="*/ 85 h 114"/>
                  <a:gd name="T66" fmla="*/ 114 w 228"/>
                  <a:gd name="T67" fmla="*/ 73 h 114"/>
                  <a:gd name="T68" fmla="*/ 141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6 w 228"/>
                  <a:gd name="T81" fmla="*/ 6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6"/>
                    </a:lnTo>
                    <a:lnTo>
                      <a:pt x="166" y="21"/>
                    </a:lnTo>
                    <a:lnTo>
                      <a:pt x="154" y="29"/>
                    </a:lnTo>
                    <a:lnTo>
                      <a:pt x="146" y="34"/>
                    </a:lnTo>
                    <a:lnTo>
                      <a:pt x="141" y="37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8" y="44"/>
                    </a:lnTo>
                    <a:lnTo>
                      <a:pt x="120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1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1" y="101"/>
                    </a:lnTo>
                    <a:lnTo>
                      <a:pt x="71" y="93"/>
                    </a:lnTo>
                    <a:lnTo>
                      <a:pt x="88" y="85"/>
                    </a:lnTo>
                    <a:lnTo>
                      <a:pt x="114" y="73"/>
                    </a:lnTo>
                    <a:lnTo>
                      <a:pt x="141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6" y="6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9" name="Freeform 190"/>
              <p:cNvSpPr>
                <a:spLocks/>
              </p:cNvSpPr>
              <p:nvPr/>
            </p:nvSpPr>
            <p:spPr bwMode="auto">
              <a:xfrm>
                <a:off x="1489" y="2099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3 w 228"/>
                  <a:gd name="T9" fmla="*/ 8 h 114"/>
                  <a:gd name="T10" fmla="*/ 185 w 228"/>
                  <a:gd name="T11" fmla="*/ 12 h 114"/>
                  <a:gd name="T12" fmla="*/ 175 w 228"/>
                  <a:gd name="T13" fmla="*/ 18 h 114"/>
                  <a:gd name="T14" fmla="*/ 164 w 228"/>
                  <a:gd name="T15" fmla="*/ 24 h 114"/>
                  <a:gd name="T16" fmla="*/ 153 w 228"/>
                  <a:gd name="T17" fmla="*/ 31 h 114"/>
                  <a:gd name="T18" fmla="*/ 144 w 228"/>
                  <a:gd name="T19" fmla="*/ 37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60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9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2 h 114"/>
                  <a:gd name="T58" fmla="*/ 53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6 h 114"/>
                  <a:gd name="T64" fmla="*/ 88 w 228"/>
                  <a:gd name="T65" fmla="*/ 86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7 h 114"/>
                  <a:gd name="T74" fmla="*/ 200 w 228"/>
                  <a:gd name="T75" fmla="*/ 26 h 114"/>
                  <a:gd name="T76" fmla="*/ 213 w 228"/>
                  <a:gd name="T77" fmla="*/ 18 h 114"/>
                  <a:gd name="T78" fmla="*/ 221 w 228"/>
                  <a:gd name="T79" fmla="*/ 11 h 114"/>
                  <a:gd name="T80" fmla="*/ 226 w 228"/>
                  <a:gd name="T81" fmla="*/ 6 h 114"/>
                  <a:gd name="T82" fmla="*/ 228 w 228"/>
                  <a:gd name="T83" fmla="*/ 5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3" y="8"/>
                    </a:lnTo>
                    <a:lnTo>
                      <a:pt x="185" y="12"/>
                    </a:lnTo>
                    <a:lnTo>
                      <a:pt x="175" y="18"/>
                    </a:lnTo>
                    <a:lnTo>
                      <a:pt x="164" y="24"/>
                    </a:lnTo>
                    <a:lnTo>
                      <a:pt x="153" y="31"/>
                    </a:lnTo>
                    <a:lnTo>
                      <a:pt x="144" y="37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60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9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2" y="112"/>
                    </a:lnTo>
                    <a:lnTo>
                      <a:pt x="53" y="107"/>
                    </a:lnTo>
                    <a:lnTo>
                      <a:pt x="61" y="103"/>
                    </a:lnTo>
                    <a:lnTo>
                      <a:pt x="71" y="96"/>
                    </a:lnTo>
                    <a:lnTo>
                      <a:pt x="88" y="86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7"/>
                    </a:lnTo>
                    <a:lnTo>
                      <a:pt x="200" y="26"/>
                    </a:lnTo>
                    <a:lnTo>
                      <a:pt x="213" y="18"/>
                    </a:lnTo>
                    <a:lnTo>
                      <a:pt x="221" y="11"/>
                    </a:lnTo>
                    <a:lnTo>
                      <a:pt x="226" y="6"/>
                    </a:lnTo>
                    <a:lnTo>
                      <a:pt x="228" y="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00" name="Freeform 191"/>
              <p:cNvSpPr>
                <a:spLocks/>
              </p:cNvSpPr>
              <p:nvPr/>
            </p:nvSpPr>
            <p:spPr bwMode="auto">
              <a:xfrm>
                <a:off x="1513" y="2131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7 h 114"/>
                  <a:gd name="T10" fmla="*/ 187 w 228"/>
                  <a:gd name="T11" fmla="*/ 12 h 114"/>
                  <a:gd name="T12" fmla="*/ 176 w 228"/>
                  <a:gd name="T13" fmla="*/ 18 h 114"/>
                  <a:gd name="T14" fmla="*/ 166 w 228"/>
                  <a:gd name="T15" fmla="*/ 23 h 114"/>
                  <a:gd name="T16" fmla="*/ 155 w 228"/>
                  <a:gd name="T17" fmla="*/ 30 h 114"/>
                  <a:gd name="T18" fmla="*/ 146 w 228"/>
                  <a:gd name="T19" fmla="*/ 36 h 114"/>
                  <a:gd name="T20" fmla="*/ 142 w 228"/>
                  <a:gd name="T21" fmla="*/ 39 h 114"/>
                  <a:gd name="T22" fmla="*/ 139 w 228"/>
                  <a:gd name="T23" fmla="*/ 41 h 114"/>
                  <a:gd name="T24" fmla="*/ 138 w 228"/>
                  <a:gd name="T25" fmla="*/ 41 h 114"/>
                  <a:gd name="T26" fmla="*/ 135 w 228"/>
                  <a:gd name="T27" fmla="*/ 42 h 114"/>
                  <a:gd name="T28" fmla="*/ 129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59 h 114"/>
                  <a:gd name="T34" fmla="*/ 86 w 228"/>
                  <a:gd name="T35" fmla="*/ 71 h 114"/>
                  <a:gd name="T36" fmla="*/ 67 w 228"/>
                  <a:gd name="T37" fmla="*/ 81 h 114"/>
                  <a:gd name="T38" fmla="*/ 50 w 228"/>
                  <a:gd name="T39" fmla="*/ 90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3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7"/>
                    </a:lnTo>
                    <a:lnTo>
                      <a:pt x="187" y="12"/>
                    </a:lnTo>
                    <a:lnTo>
                      <a:pt x="176" y="18"/>
                    </a:lnTo>
                    <a:lnTo>
                      <a:pt x="166" y="23"/>
                    </a:lnTo>
                    <a:lnTo>
                      <a:pt x="155" y="30"/>
                    </a:lnTo>
                    <a:lnTo>
                      <a:pt x="146" y="36"/>
                    </a:lnTo>
                    <a:lnTo>
                      <a:pt x="142" y="39"/>
                    </a:lnTo>
                    <a:lnTo>
                      <a:pt x="139" y="41"/>
                    </a:lnTo>
                    <a:lnTo>
                      <a:pt x="138" y="41"/>
                    </a:lnTo>
                    <a:lnTo>
                      <a:pt x="135" y="42"/>
                    </a:lnTo>
                    <a:lnTo>
                      <a:pt x="129" y="45"/>
                    </a:lnTo>
                    <a:lnTo>
                      <a:pt x="120" y="51"/>
                    </a:lnTo>
                    <a:lnTo>
                      <a:pt x="104" y="59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50" y="90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3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01" name="Freeform 192"/>
              <p:cNvSpPr>
                <a:spLocks/>
              </p:cNvSpPr>
              <p:nvPr/>
            </p:nvSpPr>
            <p:spPr bwMode="auto">
              <a:xfrm>
                <a:off x="1538" y="2163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9 w 228"/>
                  <a:gd name="T5" fmla="*/ 1 h 114"/>
                  <a:gd name="T6" fmla="*/ 203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6 w 228"/>
                  <a:gd name="T13" fmla="*/ 17 h 114"/>
                  <a:gd name="T14" fmla="*/ 166 w 228"/>
                  <a:gd name="T15" fmla="*/ 23 h 114"/>
                  <a:gd name="T16" fmla="*/ 154 w 228"/>
                  <a:gd name="T17" fmla="*/ 30 h 114"/>
                  <a:gd name="T18" fmla="*/ 146 w 228"/>
                  <a:gd name="T19" fmla="*/ 36 h 114"/>
                  <a:gd name="T20" fmla="*/ 141 w 228"/>
                  <a:gd name="T21" fmla="*/ 39 h 114"/>
                  <a:gd name="T22" fmla="*/ 139 w 228"/>
                  <a:gd name="T23" fmla="*/ 40 h 114"/>
                  <a:gd name="T24" fmla="*/ 137 w 228"/>
                  <a:gd name="T25" fmla="*/ 40 h 114"/>
                  <a:gd name="T26" fmla="*/ 134 w 228"/>
                  <a:gd name="T27" fmla="*/ 42 h 114"/>
                  <a:gd name="T28" fmla="*/ 130 w 228"/>
                  <a:gd name="T29" fmla="*/ 45 h 114"/>
                  <a:gd name="T30" fmla="*/ 120 w 228"/>
                  <a:gd name="T31" fmla="*/ 50 h 114"/>
                  <a:gd name="T32" fmla="*/ 105 w 228"/>
                  <a:gd name="T33" fmla="*/ 59 h 114"/>
                  <a:gd name="T34" fmla="*/ 87 w 228"/>
                  <a:gd name="T35" fmla="*/ 71 h 114"/>
                  <a:gd name="T36" fmla="*/ 68 w 228"/>
                  <a:gd name="T37" fmla="*/ 81 h 114"/>
                  <a:gd name="T38" fmla="*/ 51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1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3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9" y="40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30" y="45"/>
                    </a:lnTo>
                    <a:lnTo>
                      <a:pt x="120" y="50"/>
                    </a:lnTo>
                    <a:lnTo>
                      <a:pt x="105" y="59"/>
                    </a:lnTo>
                    <a:lnTo>
                      <a:pt x="87" y="71"/>
                    </a:lnTo>
                    <a:lnTo>
                      <a:pt x="68" y="81"/>
                    </a:lnTo>
                    <a:lnTo>
                      <a:pt x="51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02" name="Freeform 193"/>
              <p:cNvSpPr>
                <a:spLocks/>
              </p:cNvSpPr>
              <p:nvPr/>
            </p:nvSpPr>
            <p:spPr bwMode="auto">
              <a:xfrm>
                <a:off x="1564" y="2195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6 w 228"/>
                  <a:gd name="T11" fmla="*/ 11 h 114"/>
                  <a:gd name="T12" fmla="*/ 175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0 h 114"/>
                  <a:gd name="T24" fmla="*/ 136 w 228"/>
                  <a:gd name="T25" fmla="*/ 41 h 114"/>
                  <a:gd name="T26" fmla="*/ 133 w 228"/>
                  <a:gd name="T27" fmla="*/ 43 h 114"/>
                  <a:gd name="T28" fmla="*/ 128 w 228"/>
                  <a:gd name="T29" fmla="*/ 44 h 114"/>
                  <a:gd name="T30" fmla="*/ 118 w 228"/>
                  <a:gd name="T31" fmla="*/ 50 h 114"/>
                  <a:gd name="T32" fmla="*/ 104 w 228"/>
                  <a:gd name="T33" fmla="*/ 59 h 114"/>
                  <a:gd name="T34" fmla="*/ 85 w 228"/>
                  <a:gd name="T35" fmla="*/ 70 h 114"/>
                  <a:gd name="T36" fmla="*/ 66 w 228"/>
                  <a:gd name="T37" fmla="*/ 80 h 114"/>
                  <a:gd name="T38" fmla="*/ 49 w 228"/>
                  <a:gd name="T39" fmla="*/ 89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2 h 114"/>
                  <a:gd name="T56" fmla="*/ 52 w 228"/>
                  <a:gd name="T57" fmla="*/ 111 h 114"/>
                  <a:gd name="T58" fmla="*/ 55 w 228"/>
                  <a:gd name="T59" fmla="*/ 106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6 h 114"/>
                  <a:gd name="T66" fmla="*/ 114 w 228"/>
                  <a:gd name="T67" fmla="*/ 75 h 114"/>
                  <a:gd name="T68" fmla="*/ 141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7 h 114"/>
                  <a:gd name="T74" fmla="*/ 201 w 228"/>
                  <a:gd name="T75" fmla="*/ 27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6 w 228"/>
                  <a:gd name="T81" fmla="*/ 7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5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0"/>
                    </a:lnTo>
                    <a:lnTo>
                      <a:pt x="136" y="41"/>
                    </a:lnTo>
                    <a:lnTo>
                      <a:pt x="133" y="43"/>
                    </a:lnTo>
                    <a:lnTo>
                      <a:pt x="128" y="44"/>
                    </a:lnTo>
                    <a:lnTo>
                      <a:pt x="118" y="50"/>
                    </a:lnTo>
                    <a:lnTo>
                      <a:pt x="104" y="59"/>
                    </a:lnTo>
                    <a:lnTo>
                      <a:pt x="85" y="70"/>
                    </a:lnTo>
                    <a:lnTo>
                      <a:pt x="66" y="80"/>
                    </a:lnTo>
                    <a:lnTo>
                      <a:pt x="49" y="89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5" y="106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6" y="7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03" name="Freeform 194"/>
              <p:cNvSpPr>
                <a:spLocks/>
              </p:cNvSpPr>
              <p:nvPr/>
            </p:nvSpPr>
            <p:spPr bwMode="auto">
              <a:xfrm>
                <a:off x="1589" y="2226"/>
                <a:ext cx="227" cy="114"/>
              </a:xfrm>
              <a:custGeom>
                <a:avLst/>
                <a:gdLst>
                  <a:gd name="T0" fmla="*/ 213 w 227"/>
                  <a:gd name="T1" fmla="*/ 0 h 114"/>
                  <a:gd name="T2" fmla="*/ 212 w 227"/>
                  <a:gd name="T3" fmla="*/ 0 h 114"/>
                  <a:gd name="T4" fmla="*/ 207 w 227"/>
                  <a:gd name="T5" fmla="*/ 2 h 114"/>
                  <a:gd name="T6" fmla="*/ 201 w 227"/>
                  <a:gd name="T7" fmla="*/ 5 h 114"/>
                  <a:gd name="T8" fmla="*/ 194 w 227"/>
                  <a:gd name="T9" fmla="*/ 8 h 114"/>
                  <a:gd name="T10" fmla="*/ 186 w 227"/>
                  <a:gd name="T11" fmla="*/ 12 h 114"/>
                  <a:gd name="T12" fmla="*/ 176 w 227"/>
                  <a:gd name="T13" fmla="*/ 18 h 114"/>
                  <a:gd name="T14" fmla="*/ 165 w 227"/>
                  <a:gd name="T15" fmla="*/ 23 h 114"/>
                  <a:gd name="T16" fmla="*/ 154 w 227"/>
                  <a:gd name="T17" fmla="*/ 31 h 114"/>
                  <a:gd name="T18" fmla="*/ 145 w 227"/>
                  <a:gd name="T19" fmla="*/ 36 h 114"/>
                  <a:gd name="T20" fmla="*/ 141 w 227"/>
                  <a:gd name="T21" fmla="*/ 39 h 114"/>
                  <a:gd name="T22" fmla="*/ 138 w 227"/>
                  <a:gd name="T23" fmla="*/ 41 h 114"/>
                  <a:gd name="T24" fmla="*/ 137 w 227"/>
                  <a:gd name="T25" fmla="*/ 42 h 114"/>
                  <a:gd name="T26" fmla="*/ 134 w 227"/>
                  <a:gd name="T27" fmla="*/ 44 h 114"/>
                  <a:gd name="T28" fmla="*/ 128 w 227"/>
                  <a:gd name="T29" fmla="*/ 47 h 114"/>
                  <a:gd name="T30" fmla="*/ 119 w 227"/>
                  <a:gd name="T31" fmla="*/ 52 h 114"/>
                  <a:gd name="T32" fmla="*/ 103 w 227"/>
                  <a:gd name="T33" fmla="*/ 61 h 114"/>
                  <a:gd name="T34" fmla="*/ 85 w 227"/>
                  <a:gd name="T35" fmla="*/ 71 h 114"/>
                  <a:gd name="T36" fmla="*/ 66 w 227"/>
                  <a:gd name="T37" fmla="*/ 81 h 114"/>
                  <a:gd name="T38" fmla="*/ 49 w 227"/>
                  <a:gd name="T39" fmla="*/ 90 h 114"/>
                  <a:gd name="T40" fmla="*/ 33 w 227"/>
                  <a:gd name="T41" fmla="*/ 98 h 114"/>
                  <a:gd name="T42" fmla="*/ 20 w 227"/>
                  <a:gd name="T43" fmla="*/ 106 h 114"/>
                  <a:gd name="T44" fmla="*/ 8 w 227"/>
                  <a:gd name="T45" fmla="*/ 110 h 114"/>
                  <a:gd name="T46" fmla="*/ 2 w 227"/>
                  <a:gd name="T47" fmla="*/ 113 h 114"/>
                  <a:gd name="T48" fmla="*/ 0 w 227"/>
                  <a:gd name="T49" fmla="*/ 114 h 114"/>
                  <a:gd name="T50" fmla="*/ 54 w 227"/>
                  <a:gd name="T51" fmla="*/ 114 h 114"/>
                  <a:gd name="T52" fmla="*/ 54 w 227"/>
                  <a:gd name="T53" fmla="*/ 114 h 114"/>
                  <a:gd name="T54" fmla="*/ 53 w 227"/>
                  <a:gd name="T55" fmla="*/ 113 h 114"/>
                  <a:gd name="T56" fmla="*/ 51 w 227"/>
                  <a:gd name="T57" fmla="*/ 111 h 114"/>
                  <a:gd name="T58" fmla="*/ 54 w 227"/>
                  <a:gd name="T59" fmla="*/ 107 h 114"/>
                  <a:gd name="T60" fmla="*/ 60 w 227"/>
                  <a:gd name="T61" fmla="*/ 103 h 114"/>
                  <a:gd name="T62" fmla="*/ 70 w 227"/>
                  <a:gd name="T63" fmla="*/ 96 h 114"/>
                  <a:gd name="T64" fmla="*/ 88 w 227"/>
                  <a:gd name="T65" fmla="*/ 87 h 114"/>
                  <a:gd name="T66" fmla="*/ 113 w 227"/>
                  <a:gd name="T67" fmla="*/ 75 h 114"/>
                  <a:gd name="T68" fmla="*/ 141 w 227"/>
                  <a:gd name="T69" fmla="*/ 62 h 114"/>
                  <a:gd name="T70" fmla="*/ 165 w 227"/>
                  <a:gd name="T71" fmla="*/ 49 h 114"/>
                  <a:gd name="T72" fmla="*/ 184 w 227"/>
                  <a:gd name="T73" fmla="*/ 38 h 114"/>
                  <a:gd name="T74" fmla="*/ 200 w 227"/>
                  <a:gd name="T75" fmla="*/ 28 h 114"/>
                  <a:gd name="T76" fmla="*/ 213 w 227"/>
                  <a:gd name="T77" fmla="*/ 19 h 114"/>
                  <a:gd name="T78" fmla="*/ 220 w 227"/>
                  <a:gd name="T79" fmla="*/ 12 h 114"/>
                  <a:gd name="T80" fmla="*/ 226 w 227"/>
                  <a:gd name="T81" fmla="*/ 8 h 114"/>
                  <a:gd name="T82" fmla="*/ 227 w 227"/>
                  <a:gd name="T83" fmla="*/ 6 h 114"/>
                  <a:gd name="T84" fmla="*/ 213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7" y="2"/>
                    </a:lnTo>
                    <a:lnTo>
                      <a:pt x="201" y="5"/>
                    </a:lnTo>
                    <a:lnTo>
                      <a:pt x="194" y="8"/>
                    </a:lnTo>
                    <a:lnTo>
                      <a:pt x="186" y="12"/>
                    </a:lnTo>
                    <a:lnTo>
                      <a:pt x="176" y="18"/>
                    </a:lnTo>
                    <a:lnTo>
                      <a:pt x="165" y="23"/>
                    </a:lnTo>
                    <a:lnTo>
                      <a:pt x="154" y="31"/>
                    </a:lnTo>
                    <a:lnTo>
                      <a:pt x="145" y="36"/>
                    </a:lnTo>
                    <a:lnTo>
                      <a:pt x="141" y="39"/>
                    </a:lnTo>
                    <a:lnTo>
                      <a:pt x="138" y="41"/>
                    </a:lnTo>
                    <a:lnTo>
                      <a:pt x="137" y="42"/>
                    </a:lnTo>
                    <a:lnTo>
                      <a:pt x="134" y="44"/>
                    </a:lnTo>
                    <a:lnTo>
                      <a:pt x="128" y="47"/>
                    </a:lnTo>
                    <a:lnTo>
                      <a:pt x="119" y="52"/>
                    </a:lnTo>
                    <a:lnTo>
                      <a:pt x="103" y="61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8" y="110"/>
                    </a:lnTo>
                    <a:lnTo>
                      <a:pt x="2" y="113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3"/>
                    </a:lnTo>
                    <a:lnTo>
                      <a:pt x="51" y="111"/>
                    </a:lnTo>
                    <a:lnTo>
                      <a:pt x="54" y="107"/>
                    </a:lnTo>
                    <a:lnTo>
                      <a:pt x="60" y="103"/>
                    </a:lnTo>
                    <a:lnTo>
                      <a:pt x="70" y="96"/>
                    </a:lnTo>
                    <a:lnTo>
                      <a:pt x="88" y="87"/>
                    </a:lnTo>
                    <a:lnTo>
                      <a:pt x="113" y="75"/>
                    </a:lnTo>
                    <a:lnTo>
                      <a:pt x="141" y="62"/>
                    </a:lnTo>
                    <a:lnTo>
                      <a:pt x="165" y="49"/>
                    </a:lnTo>
                    <a:lnTo>
                      <a:pt x="184" y="38"/>
                    </a:lnTo>
                    <a:lnTo>
                      <a:pt x="200" y="28"/>
                    </a:lnTo>
                    <a:lnTo>
                      <a:pt x="213" y="19"/>
                    </a:lnTo>
                    <a:lnTo>
                      <a:pt x="220" y="12"/>
                    </a:lnTo>
                    <a:lnTo>
                      <a:pt x="226" y="8"/>
                    </a:lnTo>
                    <a:lnTo>
                      <a:pt x="227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04" name="Freeform 195"/>
              <p:cNvSpPr>
                <a:spLocks/>
              </p:cNvSpPr>
              <p:nvPr/>
            </p:nvSpPr>
            <p:spPr bwMode="auto">
              <a:xfrm>
                <a:off x="1614" y="2258"/>
                <a:ext cx="228" cy="114"/>
              </a:xfrm>
              <a:custGeom>
                <a:avLst/>
                <a:gdLst>
                  <a:gd name="T0" fmla="*/ 213 w 228"/>
                  <a:gd name="T1" fmla="*/ 0 h 114"/>
                  <a:gd name="T2" fmla="*/ 211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4 w 228"/>
                  <a:gd name="T9" fmla="*/ 7 h 114"/>
                  <a:gd name="T10" fmla="*/ 185 w 228"/>
                  <a:gd name="T11" fmla="*/ 12 h 114"/>
                  <a:gd name="T12" fmla="*/ 175 w 228"/>
                  <a:gd name="T13" fmla="*/ 17 h 114"/>
                  <a:gd name="T14" fmla="*/ 165 w 228"/>
                  <a:gd name="T15" fmla="*/ 23 h 114"/>
                  <a:gd name="T16" fmla="*/ 153 w 228"/>
                  <a:gd name="T17" fmla="*/ 30 h 114"/>
                  <a:gd name="T18" fmla="*/ 145 w 228"/>
                  <a:gd name="T19" fmla="*/ 36 h 114"/>
                  <a:gd name="T20" fmla="*/ 140 w 228"/>
                  <a:gd name="T21" fmla="*/ 39 h 114"/>
                  <a:gd name="T22" fmla="*/ 138 w 228"/>
                  <a:gd name="T23" fmla="*/ 40 h 114"/>
                  <a:gd name="T24" fmla="*/ 136 w 228"/>
                  <a:gd name="T25" fmla="*/ 42 h 114"/>
                  <a:gd name="T26" fmla="*/ 133 w 228"/>
                  <a:gd name="T27" fmla="*/ 43 h 114"/>
                  <a:gd name="T28" fmla="*/ 129 w 228"/>
                  <a:gd name="T29" fmla="*/ 46 h 114"/>
                  <a:gd name="T30" fmla="*/ 119 w 228"/>
                  <a:gd name="T31" fmla="*/ 52 h 114"/>
                  <a:gd name="T32" fmla="*/ 104 w 228"/>
                  <a:gd name="T33" fmla="*/ 61 h 114"/>
                  <a:gd name="T34" fmla="*/ 86 w 228"/>
                  <a:gd name="T35" fmla="*/ 71 h 114"/>
                  <a:gd name="T36" fmla="*/ 67 w 228"/>
                  <a:gd name="T37" fmla="*/ 81 h 114"/>
                  <a:gd name="T38" fmla="*/ 50 w 228"/>
                  <a:gd name="T39" fmla="*/ 90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4 w 228"/>
                  <a:gd name="T51" fmla="*/ 114 h 114"/>
                  <a:gd name="T52" fmla="*/ 54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1 h 114"/>
                  <a:gd name="T58" fmla="*/ 54 w 228"/>
                  <a:gd name="T59" fmla="*/ 107 h 114"/>
                  <a:gd name="T60" fmla="*/ 61 w 228"/>
                  <a:gd name="T61" fmla="*/ 102 h 114"/>
                  <a:gd name="T62" fmla="*/ 71 w 228"/>
                  <a:gd name="T63" fmla="*/ 95 h 114"/>
                  <a:gd name="T64" fmla="*/ 88 w 228"/>
                  <a:gd name="T65" fmla="*/ 87 h 114"/>
                  <a:gd name="T66" fmla="*/ 114 w 228"/>
                  <a:gd name="T67" fmla="*/ 75 h 114"/>
                  <a:gd name="T68" fmla="*/ 142 w 228"/>
                  <a:gd name="T69" fmla="*/ 62 h 114"/>
                  <a:gd name="T70" fmla="*/ 166 w 228"/>
                  <a:gd name="T71" fmla="*/ 49 h 114"/>
                  <a:gd name="T72" fmla="*/ 185 w 228"/>
                  <a:gd name="T73" fmla="*/ 38 h 114"/>
                  <a:gd name="T74" fmla="*/ 201 w 228"/>
                  <a:gd name="T75" fmla="*/ 27 h 114"/>
                  <a:gd name="T76" fmla="*/ 214 w 228"/>
                  <a:gd name="T77" fmla="*/ 19 h 114"/>
                  <a:gd name="T78" fmla="*/ 221 w 228"/>
                  <a:gd name="T79" fmla="*/ 12 h 114"/>
                  <a:gd name="T80" fmla="*/ 227 w 228"/>
                  <a:gd name="T81" fmla="*/ 7 h 114"/>
                  <a:gd name="T82" fmla="*/ 228 w 228"/>
                  <a:gd name="T83" fmla="*/ 6 h 114"/>
                  <a:gd name="T84" fmla="*/ 213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3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4" y="7"/>
                    </a:lnTo>
                    <a:lnTo>
                      <a:pt x="185" y="12"/>
                    </a:lnTo>
                    <a:lnTo>
                      <a:pt x="175" y="17"/>
                    </a:lnTo>
                    <a:lnTo>
                      <a:pt x="165" y="23"/>
                    </a:lnTo>
                    <a:lnTo>
                      <a:pt x="153" y="30"/>
                    </a:lnTo>
                    <a:lnTo>
                      <a:pt x="145" y="36"/>
                    </a:lnTo>
                    <a:lnTo>
                      <a:pt x="140" y="39"/>
                    </a:lnTo>
                    <a:lnTo>
                      <a:pt x="138" y="40"/>
                    </a:lnTo>
                    <a:lnTo>
                      <a:pt x="136" y="42"/>
                    </a:lnTo>
                    <a:lnTo>
                      <a:pt x="133" y="43"/>
                    </a:lnTo>
                    <a:lnTo>
                      <a:pt x="129" y="46"/>
                    </a:lnTo>
                    <a:lnTo>
                      <a:pt x="119" y="52"/>
                    </a:lnTo>
                    <a:lnTo>
                      <a:pt x="104" y="61"/>
                    </a:lnTo>
                    <a:lnTo>
                      <a:pt x="86" y="71"/>
                    </a:lnTo>
                    <a:lnTo>
                      <a:pt x="67" y="81"/>
                    </a:lnTo>
                    <a:lnTo>
                      <a:pt x="50" y="90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2" y="113"/>
                    </a:lnTo>
                    <a:lnTo>
                      <a:pt x="52" y="111"/>
                    </a:lnTo>
                    <a:lnTo>
                      <a:pt x="54" y="107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7"/>
                    </a:lnTo>
                    <a:lnTo>
                      <a:pt x="114" y="75"/>
                    </a:lnTo>
                    <a:lnTo>
                      <a:pt x="142" y="62"/>
                    </a:lnTo>
                    <a:lnTo>
                      <a:pt x="166" y="49"/>
                    </a:lnTo>
                    <a:lnTo>
                      <a:pt x="185" y="38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2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05" name="Freeform 196"/>
              <p:cNvSpPr>
                <a:spLocks/>
              </p:cNvSpPr>
              <p:nvPr/>
            </p:nvSpPr>
            <p:spPr bwMode="auto">
              <a:xfrm>
                <a:off x="1639" y="2290"/>
                <a:ext cx="228" cy="115"/>
              </a:xfrm>
              <a:custGeom>
                <a:avLst/>
                <a:gdLst>
                  <a:gd name="T0" fmla="*/ 214 w 228"/>
                  <a:gd name="T1" fmla="*/ 0 h 115"/>
                  <a:gd name="T2" fmla="*/ 212 w 228"/>
                  <a:gd name="T3" fmla="*/ 0 h 115"/>
                  <a:gd name="T4" fmla="*/ 208 w 228"/>
                  <a:gd name="T5" fmla="*/ 1 h 115"/>
                  <a:gd name="T6" fmla="*/ 202 w 228"/>
                  <a:gd name="T7" fmla="*/ 4 h 115"/>
                  <a:gd name="T8" fmla="*/ 195 w 228"/>
                  <a:gd name="T9" fmla="*/ 7 h 115"/>
                  <a:gd name="T10" fmla="*/ 186 w 228"/>
                  <a:gd name="T11" fmla="*/ 11 h 115"/>
                  <a:gd name="T12" fmla="*/ 176 w 228"/>
                  <a:gd name="T13" fmla="*/ 17 h 115"/>
                  <a:gd name="T14" fmla="*/ 166 w 228"/>
                  <a:gd name="T15" fmla="*/ 23 h 115"/>
                  <a:gd name="T16" fmla="*/ 154 w 228"/>
                  <a:gd name="T17" fmla="*/ 30 h 115"/>
                  <a:gd name="T18" fmla="*/ 146 w 228"/>
                  <a:gd name="T19" fmla="*/ 36 h 115"/>
                  <a:gd name="T20" fmla="*/ 141 w 228"/>
                  <a:gd name="T21" fmla="*/ 39 h 115"/>
                  <a:gd name="T22" fmla="*/ 139 w 228"/>
                  <a:gd name="T23" fmla="*/ 40 h 115"/>
                  <a:gd name="T24" fmla="*/ 137 w 228"/>
                  <a:gd name="T25" fmla="*/ 42 h 115"/>
                  <a:gd name="T26" fmla="*/ 134 w 228"/>
                  <a:gd name="T27" fmla="*/ 43 h 115"/>
                  <a:gd name="T28" fmla="*/ 128 w 228"/>
                  <a:gd name="T29" fmla="*/ 46 h 115"/>
                  <a:gd name="T30" fmla="*/ 120 w 228"/>
                  <a:gd name="T31" fmla="*/ 52 h 115"/>
                  <a:gd name="T32" fmla="*/ 104 w 228"/>
                  <a:gd name="T33" fmla="*/ 60 h 115"/>
                  <a:gd name="T34" fmla="*/ 85 w 228"/>
                  <a:gd name="T35" fmla="*/ 70 h 115"/>
                  <a:gd name="T36" fmla="*/ 66 w 228"/>
                  <a:gd name="T37" fmla="*/ 81 h 115"/>
                  <a:gd name="T38" fmla="*/ 49 w 228"/>
                  <a:gd name="T39" fmla="*/ 91 h 115"/>
                  <a:gd name="T40" fmla="*/ 33 w 228"/>
                  <a:gd name="T41" fmla="*/ 98 h 115"/>
                  <a:gd name="T42" fmla="*/ 20 w 228"/>
                  <a:gd name="T43" fmla="*/ 105 h 115"/>
                  <a:gd name="T44" fmla="*/ 9 w 228"/>
                  <a:gd name="T45" fmla="*/ 111 h 115"/>
                  <a:gd name="T46" fmla="*/ 3 w 228"/>
                  <a:gd name="T47" fmla="*/ 114 h 115"/>
                  <a:gd name="T48" fmla="*/ 0 w 228"/>
                  <a:gd name="T49" fmla="*/ 115 h 115"/>
                  <a:gd name="T50" fmla="*/ 55 w 228"/>
                  <a:gd name="T51" fmla="*/ 115 h 115"/>
                  <a:gd name="T52" fmla="*/ 55 w 228"/>
                  <a:gd name="T53" fmla="*/ 115 h 115"/>
                  <a:gd name="T54" fmla="*/ 53 w 228"/>
                  <a:gd name="T55" fmla="*/ 114 h 115"/>
                  <a:gd name="T56" fmla="*/ 52 w 228"/>
                  <a:gd name="T57" fmla="*/ 111 h 115"/>
                  <a:gd name="T58" fmla="*/ 55 w 228"/>
                  <a:gd name="T59" fmla="*/ 108 h 115"/>
                  <a:gd name="T60" fmla="*/ 61 w 228"/>
                  <a:gd name="T61" fmla="*/ 102 h 115"/>
                  <a:gd name="T62" fmla="*/ 71 w 228"/>
                  <a:gd name="T63" fmla="*/ 95 h 115"/>
                  <a:gd name="T64" fmla="*/ 88 w 228"/>
                  <a:gd name="T65" fmla="*/ 86 h 115"/>
                  <a:gd name="T66" fmla="*/ 114 w 228"/>
                  <a:gd name="T67" fmla="*/ 75 h 115"/>
                  <a:gd name="T68" fmla="*/ 141 w 228"/>
                  <a:gd name="T69" fmla="*/ 62 h 115"/>
                  <a:gd name="T70" fmla="*/ 166 w 228"/>
                  <a:gd name="T71" fmla="*/ 49 h 115"/>
                  <a:gd name="T72" fmla="*/ 185 w 228"/>
                  <a:gd name="T73" fmla="*/ 37 h 115"/>
                  <a:gd name="T74" fmla="*/ 201 w 228"/>
                  <a:gd name="T75" fmla="*/ 27 h 115"/>
                  <a:gd name="T76" fmla="*/ 214 w 228"/>
                  <a:gd name="T77" fmla="*/ 19 h 115"/>
                  <a:gd name="T78" fmla="*/ 221 w 228"/>
                  <a:gd name="T79" fmla="*/ 11 h 115"/>
                  <a:gd name="T80" fmla="*/ 227 w 228"/>
                  <a:gd name="T81" fmla="*/ 7 h 115"/>
                  <a:gd name="T82" fmla="*/ 228 w 228"/>
                  <a:gd name="T83" fmla="*/ 6 h 115"/>
                  <a:gd name="T84" fmla="*/ 214 w 228"/>
                  <a:gd name="T85" fmla="*/ 0 h 11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5"/>
                  <a:gd name="T131" fmla="*/ 228 w 228"/>
                  <a:gd name="T132" fmla="*/ 115 h 115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5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6" y="11"/>
                    </a:lnTo>
                    <a:lnTo>
                      <a:pt x="176" y="17"/>
                    </a:lnTo>
                    <a:lnTo>
                      <a:pt x="166" y="23"/>
                    </a:lnTo>
                    <a:lnTo>
                      <a:pt x="154" y="30"/>
                    </a:lnTo>
                    <a:lnTo>
                      <a:pt x="146" y="36"/>
                    </a:lnTo>
                    <a:lnTo>
                      <a:pt x="141" y="39"/>
                    </a:lnTo>
                    <a:lnTo>
                      <a:pt x="139" y="40"/>
                    </a:lnTo>
                    <a:lnTo>
                      <a:pt x="137" y="42"/>
                    </a:lnTo>
                    <a:lnTo>
                      <a:pt x="134" y="43"/>
                    </a:lnTo>
                    <a:lnTo>
                      <a:pt x="128" y="46"/>
                    </a:lnTo>
                    <a:lnTo>
                      <a:pt x="120" y="52"/>
                    </a:lnTo>
                    <a:lnTo>
                      <a:pt x="104" y="60"/>
                    </a:lnTo>
                    <a:lnTo>
                      <a:pt x="85" y="70"/>
                    </a:lnTo>
                    <a:lnTo>
                      <a:pt x="66" y="81"/>
                    </a:lnTo>
                    <a:lnTo>
                      <a:pt x="49" y="91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1"/>
                    </a:lnTo>
                    <a:lnTo>
                      <a:pt x="3" y="114"/>
                    </a:lnTo>
                    <a:lnTo>
                      <a:pt x="0" y="115"/>
                    </a:lnTo>
                    <a:lnTo>
                      <a:pt x="55" y="115"/>
                    </a:lnTo>
                    <a:lnTo>
                      <a:pt x="53" y="114"/>
                    </a:lnTo>
                    <a:lnTo>
                      <a:pt x="52" y="111"/>
                    </a:lnTo>
                    <a:lnTo>
                      <a:pt x="55" y="108"/>
                    </a:lnTo>
                    <a:lnTo>
                      <a:pt x="61" y="102"/>
                    </a:lnTo>
                    <a:lnTo>
                      <a:pt x="71" y="95"/>
                    </a:lnTo>
                    <a:lnTo>
                      <a:pt x="88" y="86"/>
                    </a:lnTo>
                    <a:lnTo>
                      <a:pt x="114" y="75"/>
                    </a:lnTo>
                    <a:lnTo>
                      <a:pt x="141" y="62"/>
                    </a:lnTo>
                    <a:lnTo>
                      <a:pt x="166" y="49"/>
                    </a:lnTo>
                    <a:lnTo>
                      <a:pt x="185" y="37"/>
                    </a:lnTo>
                    <a:lnTo>
                      <a:pt x="201" y="27"/>
                    </a:lnTo>
                    <a:lnTo>
                      <a:pt x="214" y="19"/>
                    </a:lnTo>
                    <a:lnTo>
                      <a:pt x="221" y="11"/>
                    </a:lnTo>
                    <a:lnTo>
                      <a:pt x="227" y="7"/>
                    </a:lnTo>
                    <a:lnTo>
                      <a:pt x="228" y="6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06" name="Freeform 197"/>
              <p:cNvSpPr>
                <a:spLocks/>
              </p:cNvSpPr>
              <p:nvPr/>
            </p:nvSpPr>
            <p:spPr bwMode="auto">
              <a:xfrm>
                <a:off x="1664" y="2323"/>
                <a:ext cx="227" cy="114"/>
              </a:xfrm>
              <a:custGeom>
                <a:avLst/>
                <a:gdLst>
                  <a:gd name="T0" fmla="*/ 213 w 227"/>
                  <a:gd name="T1" fmla="*/ 0 h 114"/>
                  <a:gd name="T2" fmla="*/ 212 w 227"/>
                  <a:gd name="T3" fmla="*/ 0 h 114"/>
                  <a:gd name="T4" fmla="*/ 209 w 227"/>
                  <a:gd name="T5" fmla="*/ 1 h 114"/>
                  <a:gd name="T6" fmla="*/ 203 w 227"/>
                  <a:gd name="T7" fmla="*/ 4 h 114"/>
                  <a:gd name="T8" fmla="*/ 194 w 227"/>
                  <a:gd name="T9" fmla="*/ 7 h 114"/>
                  <a:gd name="T10" fmla="*/ 186 w 227"/>
                  <a:gd name="T11" fmla="*/ 12 h 114"/>
                  <a:gd name="T12" fmla="*/ 176 w 227"/>
                  <a:gd name="T13" fmla="*/ 16 h 114"/>
                  <a:gd name="T14" fmla="*/ 165 w 227"/>
                  <a:gd name="T15" fmla="*/ 22 h 114"/>
                  <a:gd name="T16" fmla="*/ 154 w 227"/>
                  <a:gd name="T17" fmla="*/ 29 h 114"/>
                  <a:gd name="T18" fmla="*/ 145 w 227"/>
                  <a:gd name="T19" fmla="*/ 35 h 114"/>
                  <a:gd name="T20" fmla="*/ 141 w 227"/>
                  <a:gd name="T21" fmla="*/ 37 h 114"/>
                  <a:gd name="T22" fmla="*/ 138 w 227"/>
                  <a:gd name="T23" fmla="*/ 39 h 114"/>
                  <a:gd name="T24" fmla="*/ 137 w 227"/>
                  <a:gd name="T25" fmla="*/ 40 h 114"/>
                  <a:gd name="T26" fmla="*/ 134 w 227"/>
                  <a:gd name="T27" fmla="*/ 42 h 114"/>
                  <a:gd name="T28" fmla="*/ 129 w 227"/>
                  <a:gd name="T29" fmla="*/ 45 h 114"/>
                  <a:gd name="T30" fmla="*/ 119 w 227"/>
                  <a:gd name="T31" fmla="*/ 50 h 114"/>
                  <a:gd name="T32" fmla="*/ 105 w 227"/>
                  <a:gd name="T33" fmla="*/ 59 h 114"/>
                  <a:gd name="T34" fmla="*/ 86 w 227"/>
                  <a:gd name="T35" fmla="*/ 69 h 114"/>
                  <a:gd name="T36" fmla="*/ 67 w 227"/>
                  <a:gd name="T37" fmla="*/ 79 h 114"/>
                  <a:gd name="T38" fmla="*/ 50 w 227"/>
                  <a:gd name="T39" fmla="*/ 89 h 114"/>
                  <a:gd name="T40" fmla="*/ 33 w 227"/>
                  <a:gd name="T41" fmla="*/ 97 h 114"/>
                  <a:gd name="T42" fmla="*/ 20 w 227"/>
                  <a:gd name="T43" fmla="*/ 104 h 114"/>
                  <a:gd name="T44" fmla="*/ 8 w 227"/>
                  <a:gd name="T45" fmla="*/ 110 h 114"/>
                  <a:gd name="T46" fmla="*/ 2 w 227"/>
                  <a:gd name="T47" fmla="*/ 112 h 114"/>
                  <a:gd name="T48" fmla="*/ 0 w 227"/>
                  <a:gd name="T49" fmla="*/ 114 h 114"/>
                  <a:gd name="T50" fmla="*/ 54 w 227"/>
                  <a:gd name="T51" fmla="*/ 114 h 114"/>
                  <a:gd name="T52" fmla="*/ 54 w 227"/>
                  <a:gd name="T53" fmla="*/ 114 h 114"/>
                  <a:gd name="T54" fmla="*/ 53 w 227"/>
                  <a:gd name="T55" fmla="*/ 112 h 114"/>
                  <a:gd name="T56" fmla="*/ 51 w 227"/>
                  <a:gd name="T57" fmla="*/ 110 h 114"/>
                  <a:gd name="T58" fmla="*/ 54 w 227"/>
                  <a:gd name="T59" fmla="*/ 107 h 114"/>
                  <a:gd name="T60" fmla="*/ 60 w 227"/>
                  <a:gd name="T61" fmla="*/ 101 h 114"/>
                  <a:gd name="T62" fmla="*/ 70 w 227"/>
                  <a:gd name="T63" fmla="*/ 94 h 114"/>
                  <a:gd name="T64" fmla="*/ 88 w 227"/>
                  <a:gd name="T65" fmla="*/ 85 h 114"/>
                  <a:gd name="T66" fmla="*/ 114 w 227"/>
                  <a:gd name="T67" fmla="*/ 74 h 114"/>
                  <a:gd name="T68" fmla="*/ 141 w 227"/>
                  <a:gd name="T69" fmla="*/ 61 h 114"/>
                  <a:gd name="T70" fmla="*/ 165 w 227"/>
                  <a:gd name="T71" fmla="*/ 48 h 114"/>
                  <a:gd name="T72" fmla="*/ 184 w 227"/>
                  <a:gd name="T73" fmla="*/ 36 h 114"/>
                  <a:gd name="T74" fmla="*/ 200 w 227"/>
                  <a:gd name="T75" fmla="*/ 26 h 114"/>
                  <a:gd name="T76" fmla="*/ 213 w 227"/>
                  <a:gd name="T77" fmla="*/ 17 h 114"/>
                  <a:gd name="T78" fmla="*/ 220 w 227"/>
                  <a:gd name="T79" fmla="*/ 10 h 114"/>
                  <a:gd name="T80" fmla="*/ 226 w 227"/>
                  <a:gd name="T81" fmla="*/ 6 h 114"/>
                  <a:gd name="T82" fmla="*/ 227 w 227"/>
                  <a:gd name="T83" fmla="*/ 4 h 114"/>
                  <a:gd name="T84" fmla="*/ 213 w 227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7"/>
                  <a:gd name="T130" fmla="*/ 0 h 114"/>
                  <a:gd name="T131" fmla="*/ 227 w 227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7" h="114">
                    <a:moveTo>
                      <a:pt x="213" y="0"/>
                    </a:moveTo>
                    <a:lnTo>
                      <a:pt x="212" y="0"/>
                    </a:lnTo>
                    <a:lnTo>
                      <a:pt x="209" y="1"/>
                    </a:lnTo>
                    <a:lnTo>
                      <a:pt x="203" y="4"/>
                    </a:lnTo>
                    <a:lnTo>
                      <a:pt x="194" y="7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5" y="22"/>
                    </a:lnTo>
                    <a:lnTo>
                      <a:pt x="154" y="29"/>
                    </a:lnTo>
                    <a:lnTo>
                      <a:pt x="145" y="35"/>
                    </a:lnTo>
                    <a:lnTo>
                      <a:pt x="141" y="37"/>
                    </a:lnTo>
                    <a:lnTo>
                      <a:pt x="138" y="39"/>
                    </a:lnTo>
                    <a:lnTo>
                      <a:pt x="137" y="40"/>
                    </a:lnTo>
                    <a:lnTo>
                      <a:pt x="134" y="42"/>
                    </a:lnTo>
                    <a:lnTo>
                      <a:pt x="129" y="45"/>
                    </a:lnTo>
                    <a:lnTo>
                      <a:pt x="119" y="50"/>
                    </a:lnTo>
                    <a:lnTo>
                      <a:pt x="105" y="59"/>
                    </a:lnTo>
                    <a:lnTo>
                      <a:pt x="86" y="69"/>
                    </a:lnTo>
                    <a:lnTo>
                      <a:pt x="67" y="79"/>
                    </a:lnTo>
                    <a:lnTo>
                      <a:pt x="50" y="89"/>
                    </a:lnTo>
                    <a:lnTo>
                      <a:pt x="33" y="97"/>
                    </a:lnTo>
                    <a:lnTo>
                      <a:pt x="20" y="104"/>
                    </a:lnTo>
                    <a:lnTo>
                      <a:pt x="8" y="110"/>
                    </a:lnTo>
                    <a:lnTo>
                      <a:pt x="2" y="112"/>
                    </a:lnTo>
                    <a:lnTo>
                      <a:pt x="0" y="114"/>
                    </a:lnTo>
                    <a:lnTo>
                      <a:pt x="54" y="114"/>
                    </a:lnTo>
                    <a:lnTo>
                      <a:pt x="53" y="112"/>
                    </a:lnTo>
                    <a:lnTo>
                      <a:pt x="51" y="110"/>
                    </a:lnTo>
                    <a:lnTo>
                      <a:pt x="54" y="107"/>
                    </a:lnTo>
                    <a:lnTo>
                      <a:pt x="60" y="101"/>
                    </a:lnTo>
                    <a:lnTo>
                      <a:pt x="70" y="94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5" y="48"/>
                    </a:lnTo>
                    <a:lnTo>
                      <a:pt x="184" y="36"/>
                    </a:lnTo>
                    <a:lnTo>
                      <a:pt x="200" y="26"/>
                    </a:lnTo>
                    <a:lnTo>
                      <a:pt x="213" y="17"/>
                    </a:lnTo>
                    <a:lnTo>
                      <a:pt x="220" y="10"/>
                    </a:lnTo>
                    <a:lnTo>
                      <a:pt x="226" y="6"/>
                    </a:lnTo>
                    <a:lnTo>
                      <a:pt x="227" y="4"/>
                    </a:ln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07" name="Freeform 198"/>
              <p:cNvSpPr>
                <a:spLocks/>
              </p:cNvSpPr>
              <p:nvPr/>
            </p:nvSpPr>
            <p:spPr bwMode="auto">
              <a:xfrm>
                <a:off x="1689" y="2355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3 w 228"/>
                  <a:gd name="T3" fmla="*/ 0 h 114"/>
                  <a:gd name="T4" fmla="*/ 208 w 228"/>
                  <a:gd name="T5" fmla="*/ 1 h 114"/>
                  <a:gd name="T6" fmla="*/ 202 w 228"/>
                  <a:gd name="T7" fmla="*/ 4 h 114"/>
                  <a:gd name="T8" fmla="*/ 195 w 228"/>
                  <a:gd name="T9" fmla="*/ 7 h 114"/>
                  <a:gd name="T10" fmla="*/ 187 w 228"/>
                  <a:gd name="T11" fmla="*/ 11 h 114"/>
                  <a:gd name="T12" fmla="*/ 175 w 228"/>
                  <a:gd name="T13" fmla="*/ 16 h 114"/>
                  <a:gd name="T14" fmla="*/ 165 w 228"/>
                  <a:gd name="T15" fmla="*/ 21 h 114"/>
                  <a:gd name="T16" fmla="*/ 153 w 228"/>
                  <a:gd name="T17" fmla="*/ 29 h 114"/>
                  <a:gd name="T18" fmla="*/ 145 w 228"/>
                  <a:gd name="T19" fmla="*/ 34 h 114"/>
                  <a:gd name="T20" fmla="*/ 140 w 228"/>
                  <a:gd name="T21" fmla="*/ 37 h 114"/>
                  <a:gd name="T22" fmla="*/ 138 w 228"/>
                  <a:gd name="T23" fmla="*/ 39 h 114"/>
                  <a:gd name="T24" fmla="*/ 136 w 228"/>
                  <a:gd name="T25" fmla="*/ 40 h 114"/>
                  <a:gd name="T26" fmla="*/ 133 w 228"/>
                  <a:gd name="T27" fmla="*/ 42 h 114"/>
                  <a:gd name="T28" fmla="*/ 129 w 228"/>
                  <a:gd name="T29" fmla="*/ 44 h 114"/>
                  <a:gd name="T30" fmla="*/ 119 w 228"/>
                  <a:gd name="T31" fmla="*/ 50 h 114"/>
                  <a:gd name="T32" fmla="*/ 104 w 228"/>
                  <a:gd name="T33" fmla="*/ 59 h 114"/>
                  <a:gd name="T34" fmla="*/ 86 w 228"/>
                  <a:gd name="T35" fmla="*/ 70 h 114"/>
                  <a:gd name="T36" fmla="*/ 67 w 228"/>
                  <a:gd name="T37" fmla="*/ 80 h 114"/>
                  <a:gd name="T38" fmla="*/ 50 w 228"/>
                  <a:gd name="T39" fmla="*/ 89 h 114"/>
                  <a:gd name="T40" fmla="*/ 34 w 228"/>
                  <a:gd name="T41" fmla="*/ 98 h 114"/>
                  <a:gd name="T42" fmla="*/ 21 w 228"/>
                  <a:gd name="T43" fmla="*/ 105 h 114"/>
                  <a:gd name="T44" fmla="*/ 9 w 228"/>
                  <a:gd name="T45" fmla="*/ 109 h 114"/>
                  <a:gd name="T46" fmla="*/ 3 w 228"/>
                  <a:gd name="T47" fmla="*/ 112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4 w 228"/>
                  <a:gd name="T55" fmla="*/ 112 h 114"/>
                  <a:gd name="T56" fmla="*/ 52 w 228"/>
                  <a:gd name="T57" fmla="*/ 109 h 114"/>
                  <a:gd name="T58" fmla="*/ 55 w 228"/>
                  <a:gd name="T59" fmla="*/ 106 h 114"/>
                  <a:gd name="T60" fmla="*/ 61 w 228"/>
                  <a:gd name="T61" fmla="*/ 101 h 114"/>
                  <a:gd name="T62" fmla="*/ 71 w 228"/>
                  <a:gd name="T63" fmla="*/ 93 h 114"/>
                  <a:gd name="T64" fmla="*/ 89 w 228"/>
                  <a:gd name="T65" fmla="*/ 85 h 114"/>
                  <a:gd name="T66" fmla="*/ 114 w 228"/>
                  <a:gd name="T67" fmla="*/ 73 h 114"/>
                  <a:gd name="T68" fmla="*/ 142 w 228"/>
                  <a:gd name="T69" fmla="*/ 60 h 114"/>
                  <a:gd name="T70" fmla="*/ 166 w 228"/>
                  <a:gd name="T71" fmla="*/ 47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5 h 114"/>
                  <a:gd name="T82" fmla="*/ 228 w 228"/>
                  <a:gd name="T83" fmla="*/ 4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3" y="0"/>
                    </a:lnTo>
                    <a:lnTo>
                      <a:pt x="208" y="1"/>
                    </a:lnTo>
                    <a:lnTo>
                      <a:pt x="202" y="4"/>
                    </a:lnTo>
                    <a:lnTo>
                      <a:pt x="195" y="7"/>
                    </a:lnTo>
                    <a:lnTo>
                      <a:pt x="187" y="11"/>
                    </a:lnTo>
                    <a:lnTo>
                      <a:pt x="175" y="16"/>
                    </a:lnTo>
                    <a:lnTo>
                      <a:pt x="165" y="21"/>
                    </a:lnTo>
                    <a:lnTo>
                      <a:pt x="153" y="29"/>
                    </a:lnTo>
                    <a:lnTo>
                      <a:pt x="145" y="34"/>
                    </a:lnTo>
                    <a:lnTo>
                      <a:pt x="140" y="37"/>
                    </a:lnTo>
                    <a:lnTo>
                      <a:pt x="138" y="39"/>
                    </a:lnTo>
                    <a:lnTo>
                      <a:pt x="136" y="40"/>
                    </a:lnTo>
                    <a:lnTo>
                      <a:pt x="133" y="42"/>
                    </a:lnTo>
                    <a:lnTo>
                      <a:pt x="129" y="44"/>
                    </a:lnTo>
                    <a:lnTo>
                      <a:pt x="119" y="50"/>
                    </a:lnTo>
                    <a:lnTo>
                      <a:pt x="104" y="59"/>
                    </a:lnTo>
                    <a:lnTo>
                      <a:pt x="86" y="70"/>
                    </a:lnTo>
                    <a:lnTo>
                      <a:pt x="67" y="80"/>
                    </a:lnTo>
                    <a:lnTo>
                      <a:pt x="50" y="89"/>
                    </a:lnTo>
                    <a:lnTo>
                      <a:pt x="34" y="98"/>
                    </a:lnTo>
                    <a:lnTo>
                      <a:pt x="21" y="105"/>
                    </a:lnTo>
                    <a:lnTo>
                      <a:pt x="9" y="109"/>
                    </a:lnTo>
                    <a:lnTo>
                      <a:pt x="3" y="112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4" y="112"/>
                    </a:lnTo>
                    <a:lnTo>
                      <a:pt x="52" y="109"/>
                    </a:lnTo>
                    <a:lnTo>
                      <a:pt x="55" y="106"/>
                    </a:lnTo>
                    <a:lnTo>
                      <a:pt x="61" y="101"/>
                    </a:lnTo>
                    <a:lnTo>
                      <a:pt x="71" y="93"/>
                    </a:lnTo>
                    <a:lnTo>
                      <a:pt x="89" y="85"/>
                    </a:lnTo>
                    <a:lnTo>
                      <a:pt x="114" y="73"/>
                    </a:lnTo>
                    <a:lnTo>
                      <a:pt x="142" y="60"/>
                    </a:lnTo>
                    <a:lnTo>
                      <a:pt x="166" y="47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5"/>
                    </a:lnTo>
                    <a:lnTo>
                      <a:pt x="228" y="4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08" name="Freeform 199"/>
              <p:cNvSpPr>
                <a:spLocks/>
              </p:cNvSpPr>
              <p:nvPr/>
            </p:nvSpPr>
            <p:spPr bwMode="auto">
              <a:xfrm>
                <a:off x="1714" y="2386"/>
                <a:ext cx="228" cy="114"/>
              </a:xfrm>
              <a:custGeom>
                <a:avLst/>
                <a:gdLst>
                  <a:gd name="T0" fmla="*/ 214 w 228"/>
                  <a:gd name="T1" fmla="*/ 0 h 114"/>
                  <a:gd name="T2" fmla="*/ 212 w 228"/>
                  <a:gd name="T3" fmla="*/ 0 h 114"/>
                  <a:gd name="T4" fmla="*/ 208 w 228"/>
                  <a:gd name="T5" fmla="*/ 2 h 114"/>
                  <a:gd name="T6" fmla="*/ 202 w 228"/>
                  <a:gd name="T7" fmla="*/ 5 h 114"/>
                  <a:gd name="T8" fmla="*/ 195 w 228"/>
                  <a:gd name="T9" fmla="*/ 8 h 114"/>
                  <a:gd name="T10" fmla="*/ 186 w 228"/>
                  <a:gd name="T11" fmla="*/ 12 h 114"/>
                  <a:gd name="T12" fmla="*/ 176 w 228"/>
                  <a:gd name="T13" fmla="*/ 16 h 114"/>
                  <a:gd name="T14" fmla="*/ 166 w 228"/>
                  <a:gd name="T15" fmla="*/ 22 h 114"/>
                  <a:gd name="T16" fmla="*/ 154 w 228"/>
                  <a:gd name="T17" fmla="*/ 29 h 114"/>
                  <a:gd name="T18" fmla="*/ 146 w 228"/>
                  <a:gd name="T19" fmla="*/ 35 h 114"/>
                  <a:gd name="T20" fmla="*/ 141 w 228"/>
                  <a:gd name="T21" fmla="*/ 38 h 114"/>
                  <a:gd name="T22" fmla="*/ 139 w 228"/>
                  <a:gd name="T23" fmla="*/ 39 h 114"/>
                  <a:gd name="T24" fmla="*/ 137 w 228"/>
                  <a:gd name="T25" fmla="*/ 41 h 114"/>
                  <a:gd name="T26" fmla="*/ 134 w 228"/>
                  <a:gd name="T27" fmla="*/ 42 h 114"/>
                  <a:gd name="T28" fmla="*/ 128 w 228"/>
                  <a:gd name="T29" fmla="*/ 45 h 114"/>
                  <a:gd name="T30" fmla="*/ 120 w 228"/>
                  <a:gd name="T31" fmla="*/ 51 h 114"/>
                  <a:gd name="T32" fmla="*/ 104 w 228"/>
                  <a:gd name="T33" fmla="*/ 60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6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5 w 228"/>
                  <a:gd name="T51" fmla="*/ 114 h 114"/>
                  <a:gd name="T52" fmla="*/ 55 w 228"/>
                  <a:gd name="T53" fmla="*/ 114 h 114"/>
                  <a:gd name="T54" fmla="*/ 53 w 228"/>
                  <a:gd name="T55" fmla="*/ 113 h 114"/>
                  <a:gd name="T56" fmla="*/ 52 w 228"/>
                  <a:gd name="T57" fmla="*/ 110 h 114"/>
                  <a:gd name="T58" fmla="*/ 55 w 228"/>
                  <a:gd name="T59" fmla="*/ 107 h 114"/>
                  <a:gd name="T60" fmla="*/ 61 w 228"/>
                  <a:gd name="T61" fmla="*/ 101 h 114"/>
                  <a:gd name="T62" fmla="*/ 71 w 228"/>
                  <a:gd name="T63" fmla="*/ 94 h 114"/>
                  <a:gd name="T64" fmla="*/ 88 w 228"/>
                  <a:gd name="T65" fmla="*/ 86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8 h 114"/>
                  <a:gd name="T78" fmla="*/ 221 w 228"/>
                  <a:gd name="T79" fmla="*/ 11 h 114"/>
                  <a:gd name="T80" fmla="*/ 227 w 228"/>
                  <a:gd name="T81" fmla="*/ 6 h 114"/>
                  <a:gd name="T82" fmla="*/ 228 w 228"/>
                  <a:gd name="T83" fmla="*/ 5 h 114"/>
                  <a:gd name="T84" fmla="*/ 214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4" y="0"/>
                    </a:moveTo>
                    <a:lnTo>
                      <a:pt x="212" y="0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5" y="8"/>
                    </a:lnTo>
                    <a:lnTo>
                      <a:pt x="186" y="12"/>
                    </a:lnTo>
                    <a:lnTo>
                      <a:pt x="176" y="16"/>
                    </a:lnTo>
                    <a:lnTo>
                      <a:pt x="166" y="22"/>
                    </a:lnTo>
                    <a:lnTo>
                      <a:pt x="154" y="29"/>
                    </a:lnTo>
                    <a:lnTo>
                      <a:pt x="146" y="35"/>
                    </a:lnTo>
                    <a:lnTo>
                      <a:pt x="141" y="38"/>
                    </a:lnTo>
                    <a:lnTo>
                      <a:pt x="139" y="39"/>
                    </a:lnTo>
                    <a:lnTo>
                      <a:pt x="137" y="41"/>
                    </a:lnTo>
                    <a:lnTo>
                      <a:pt x="134" y="42"/>
                    </a:lnTo>
                    <a:lnTo>
                      <a:pt x="128" y="45"/>
                    </a:lnTo>
                    <a:lnTo>
                      <a:pt x="120" y="51"/>
                    </a:lnTo>
                    <a:lnTo>
                      <a:pt x="104" y="60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6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5" y="114"/>
                    </a:lnTo>
                    <a:lnTo>
                      <a:pt x="53" y="113"/>
                    </a:lnTo>
                    <a:lnTo>
                      <a:pt x="52" y="110"/>
                    </a:lnTo>
                    <a:lnTo>
                      <a:pt x="55" y="107"/>
                    </a:lnTo>
                    <a:lnTo>
                      <a:pt x="61" y="101"/>
                    </a:lnTo>
                    <a:lnTo>
                      <a:pt x="71" y="94"/>
                    </a:lnTo>
                    <a:lnTo>
                      <a:pt x="88" y="86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8"/>
                    </a:lnTo>
                    <a:lnTo>
                      <a:pt x="221" y="11"/>
                    </a:lnTo>
                    <a:lnTo>
                      <a:pt x="227" y="6"/>
                    </a:lnTo>
                    <a:lnTo>
                      <a:pt x="228" y="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09" name="Freeform 200"/>
              <p:cNvSpPr>
                <a:spLocks/>
              </p:cNvSpPr>
              <p:nvPr/>
            </p:nvSpPr>
            <p:spPr bwMode="auto">
              <a:xfrm>
                <a:off x="1740" y="2418"/>
                <a:ext cx="228" cy="114"/>
              </a:xfrm>
              <a:custGeom>
                <a:avLst/>
                <a:gdLst>
                  <a:gd name="T0" fmla="*/ 212 w 228"/>
                  <a:gd name="T1" fmla="*/ 0 h 114"/>
                  <a:gd name="T2" fmla="*/ 211 w 228"/>
                  <a:gd name="T3" fmla="*/ 0 h 114"/>
                  <a:gd name="T4" fmla="*/ 208 w 228"/>
                  <a:gd name="T5" fmla="*/ 2 h 114"/>
                  <a:gd name="T6" fmla="*/ 202 w 228"/>
                  <a:gd name="T7" fmla="*/ 4 h 114"/>
                  <a:gd name="T8" fmla="*/ 193 w 228"/>
                  <a:gd name="T9" fmla="*/ 7 h 114"/>
                  <a:gd name="T10" fmla="*/ 185 w 228"/>
                  <a:gd name="T11" fmla="*/ 12 h 114"/>
                  <a:gd name="T12" fmla="*/ 175 w 228"/>
                  <a:gd name="T13" fmla="*/ 17 h 114"/>
                  <a:gd name="T14" fmla="*/ 164 w 228"/>
                  <a:gd name="T15" fmla="*/ 23 h 114"/>
                  <a:gd name="T16" fmla="*/ 153 w 228"/>
                  <a:gd name="T17" fmla="*/ 30 h 114"/>
                  <a:gd name="T18" fmla="*/ 144 w 228"/>
                  <a:gd name="T19" fmla="*/ 36 h 114"/>
                  <a:gd name="T20" fmla="*/ 140 w 228"/>
                  <a:gd name="T21" fmla="*/ 39 h 114"/>
                  <a:gd name="T22" fmla="*/ 137 w 228"/>
                  <a:gd name="T23" fmla="*/ 41 h 114"/>
                  <a:gd name="T24" fmla="*/ 136 w 228"/>
                  <a:gd name="T25" fmla="*/ 41 h 114"/>
                  <a:gd name="T26" fmla="*/ 133 w 228"/>
                  <a:gd name="T27" fmla="*/ 42 h 114"/>
                  <a:gd name="T28" fmla="*/ 128 w 228"/>
                  <a:gd name="T29" fmla="*/ 45 h 114"/>
                  <a:gd name="T30" fmla="*/ 118 w 228"/>
                  <a:gd name="T31" fmla="*/ 51 h 114"/>
                  <a:gd name="T32" fmla="*/ 104 w 228"/>
                  <a:gd name="T33" fmla="*/ 59 h 114"/>
                  <a:gd name="T34" fmla="*/ 85 w 228"/>
                  <a:gd name="T35" fmla="*/ 71 h 114"/>
                  <a:gd name="T36" fmla="*/ 66 w 228"/>
                  <a:gd name="T37" fmla="*/ 81 h 114"/>
                  <a:gd name="T38" fmla="*/ 49 w 228"/>
                  <a:gd name="T39" fmla="*/ 90 h 114"/>
                  <a:gd name="T40" fmla="*/ 33 w 228"/>
                  <a:gd name="T41" fmla="*/ 98 h 114"/>
                  <a:gd name="T42" fmla="*/ 20 w 228"/>
                  <a:gd name="T43" fmla="*/ 105 h 114"/>
                  <a:gd name="T44" fmla="*/ 9 w 228"/>
                  <a:gd name="T45" fmla="*/ 110 h 114"/>
                  <a:gd name="T46" fmla="*/ 3 w 228"/>
                  <a:gd name="T47" fmla="*/ 113 h 114"/>
                  <a:gd name="T48" fmla="*/ 0 w 228"/>
                  <a:gd name="T49" fmla="*/ 114 h 114"/>
                  <a:gd name="T50" fmla="*/ 53 w 228"/>
                  <a:gd name="T51" fmla="*/ 114 h 114"/>
                  <a:gd name="T52" fmla="*/ 53 w 228"/>
                  <a:gd name="T53" fmla="*/ 114 h 114"/>
                  <a:gd name="T54" fmla="*/ 52 w 228"/>
                  <a:gd name="T55" fmla="*/ 113 h 114"/>
                  <a:gd name="T56" fmla="*/ 52 w 228"/>
                  <a:gd name="T57" fmla="*/ 111 h 114"/>
                  <a:gd name="T58" fmla="*/ 53 w 228"/>
                  <a:gd name="T59" fmla="*/ 107 h 114"/>
                  <a:gd name="T60" fmla="*/ 61 w 228"/>
                  <a:gd name="T61" fmla="*/ 103 h 114"/>
                  <a:gd name="T62" fmla="*/ 71 w 228"/>
                  <a:gd name="T63" fmla="*/ 95 h 114"/>
                  <a:gd name="T64" fmla="*/ 88 w 228"/>
                  <a:gd name="T65" fmla="*/ 85 h 114"/>
                  <a:gd name="T66" fmla="*/ 114 w 228"/>
                  <a:gd name="T67" fmla="*/ 74 h 114"/>
                  <a:gd name="T68" fmla="*/ 141 w 228"/>
                  <a:gd name="T69" fmla="*/ 61 h 114"/>
                  <a:gd name="T70" fmla="*/ 166 w 228"/>
                  <a:gd name="T71" fmla="*/ 48 h 114"/>
                  <a:gd name="T72" fmla="*/ 185 w 228"/>
                  <a:gd name="T73" fmla="*/ 36 h 114"/>
                  <a:gd name="T74" fmla="*/ 201 w 228"/>
                  <a:gd name="T75" fmla="*/ 26 h 114"/>
                  <a:gd name="T76" fmla="*/ 214 w 228"/>
                  <a:gd name="T77" fmla="*/ 17 h 114"/>
                  <a:gd name="T78" fmla="*/ 221 w 228"/>
                  <a:gd name="T79" fmla="*/ 10 h 114"/>
                  <a:gd name="T80" fmla="*/ 227 w 228"/>
                  <a:gd name="T81" fmla="*/ 6 h 114"/>
                  <a:gd name="T82" fmla="*/ 228 w 228"/>
                  <a:gd name="T83" fmla="*/ 4 h 114"/>
                  <a:gd name="T84" fmla="*/ 212 w 228"/>
                  <a:gd name="T85" fmla="*/ 0 h 11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28"/>
                  <a:gd name="T130" fmla="*/ 0 h 114"/>
                  <a:gd name="T131" fmla="*/ 228 w 228"/>
                  <a:gd name="T132" fmla="*/ 114 h 11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28" h="114">
                    <a:moveTo>
                      <a:pt x="212" y="0"/>
                    </a:moveTo>
                    <a:lnTo>
                      <a:pt x="211" y="0"/>
                    </a:lnTo>
                    <a:lnTo>
                      <a:pt x="208" y="2"/>
                    </a:lnTo>
                    <a:lnTo>
                      <a:pt x="202" y="4"/>
                    </a:lnTo>
                    <a:lnTo>
                      <a:pt x="193" y="7"/>
                    </a:lnTo>
                    <a:lnTo>
                      <a:pt x="185" y="12"/>
                    </a:lnTo>
                    <a:lnTo>
                      <a:pt x="175" y="17"/>
                    </a:lnTo>
                    <a:lnTo>
                      <a:pt x="164" y="23"/>
                    </a:lnTo>
                    <a:lnTo>
                      <a:pt x="153" y="30"/>
                    </a:lnTo>
                    <a:lnTo>
                      <a:pt x="144" y="36"/>
                    </a:lnTo>
                    <a:lnTo>
                      <a:pt x="140" y="39"/>
                    </a:lnTo>
                    <a:lnTo>
                      <a:pt x="137" y="41"/>
                    </a:lnTo>
                    <a:lnTo>
                      <a:pt x="136" y="41"/>
                    </a:lnTo>
                    <a:lnTo>
                      <a:pt x="133" y="42"/>
                    </a:lnTo>
                    <a:lnTo>
                      <a:pt x="128" y="45"/>
                    </a:lnTo>
                    <a:lnTo>
                      <a:pt x="118" y="51"/>
                    </a:lnTo>
                    <a:lnTo>
                      <a:pt x="104" y="59"/>
                    </a:lnTo>
                    <a:lnTo>
                      <a:pt x="85" y="71"/>
                    </a:lnTo>
                    <a:lnTo>
                      <a:pt x="66" y="81"/>
                    </a:lnTo>
                    <a:lnTo>
                      <a:pt x="49" y="90"/>
                    </a:lnTo>
                    <a:lnTo>
                      <a:pt x="33" y="98"/>
                    </a:lnTo>
                    <a:lnTo>
                      <a:pt x="20" y="105"/>
                    </a:lnTo>
                    <a:lnTo>
                      <a:pt x="9" y="110"/>
                    </a:lnTo>
                    <a:lnTo>
                      <a:pt x="3" y="113"/>
                    </a:lnTo>
                    <a:lnTo>
                      <a:pt x="0" y="114"/>
                    </a:lnTo>
                    <a:lnTo>
                      <a:pt x="53" y="114"/>
                    </a:lnTo>
                    <a:lnTo>
                      <a:pt x="52" y="113"/>
                    </a:lnTo>
                    <a:lnTo>
                      <a:pt x="52" y="111"/>
                    </a:lnTo>
                    <a:lnTo>
                      <a:pt x="53" y="107"/>
                    </a:lnTo>
                    <a:lnTo>
                      <a:pt x="61" y="103"/>
                    </a:lnTo>
                    <a:lnTo>
                      <a:pt x="71" y="95"/>
                    </a:lnTo>
                    <a:lnTo>
                      <a:pt x="88" y="85"/>
                    </a:lnTo>
                    <a:lnTo>
                      <a:pt x="114" y="74"/>
                    </a:lnTo>
                    <a:lnTo>
                      <a:pt x="141" y="61"/>
                    </a:lnTo>
                    <a:lnTo>
                      <a:pt x="166" y="48"/>
                    </a:lnTo>
                    <a:lnTo>
                      <a:pt x="185" y="36"/>
                    </a:lnTo>
                    <a:lnTo>
                      <a:pt x="201" y="26"/>
                    </a:lnTo>
                    <a:lnTo>
                      <a:pt x="214" y="17"/>
                    </a:lnTo>
                    <a:lnTo>
                      <a:pt x="221" y="10"/>
                    </a:lnTo>
                    <a:lnTo>
                      <a:pt x="227" y="6"/>
                    </a:lnTo>
                    <a:lnTo>
                      <a:pt x="228" y="4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10" name="Freeform 201"/>
              <p:cNvSpPr>
                <a:spLocks/>
              </p:cNvSpPr>
              <p:nvPr/>
            </p:nvSpPr>
            <p:spPr bwMode="auto">
              <a:xfrm>
                <a:off x="1245" y="372"/>
                <a:ext cx="231" cy="144"/>
              </a:xfrm>
              <a:custGeom>
                <a:avLst/>
                <a:gdLst>
                  <a:gd name="T0" fmla="*/ 231 w 231"/>
                  <a:gd name="T1" fmla="*/ 0 h 144"/>
                  <a:gd name="T2" fmla="*/ 228 w 231"/>
                  <a:gd name="T3" fmla="*/ 1 h 144"/>
                  <a:gd name="T4" fmla="*/ 218 w 231"/>
                  <a:gd name="T5" fmla="*/ 4 h 144"/>
                  <a:gd name="T6" fmla="*/ 205 w 231"/>
                  <a:gd name="T7" fmla="*/ 10 h 144"/>
                  <a:gd name="T8" fmla="*/ 191 w 231"/>
                  <a:gd name="T9" fmla="*/ 17 h 144"/>
                  <a:gd name="T10" fmla="*/ 175 w 231"/>
                  <a:gd name="T11" fmla="*/ 25 h 144"/>
                  <a:gd name="T12" fmla="*/ 159 w 231"/>
                  <a:gd name="T13" fmla="*/ 32 h 144"/>
                  <a:gd name="T14" fmla="*/ 147 w 231"/>
                  <a:gd name="T15" fmla="*/ 39 h 144"/>
                  <a:gd name="T16" fmla="*/ 139 w 231"/>
                  <a:gd name="T17" fmla="*/ 45 h 144"/>
                  <a:gd name="T18" fmla="*/ 131 w 231"/>
                  <a:gd name="T19" fmla="*/ 50 h 144"/>
                  <a:gd name="T20" fmla="*/ 124 w 231"/>
                  <a:gd name="T21" fmla="*/ 56 h 144"/>
                  <a:gd name="T22" fmla="*/ 114 w 231"/>
                  <a:gd name="T23" fmla="*/ 62 h 144"/>
                  <a:gd name="T24" fmla="*/ 103 w 231"/>
                  <a:gd name="T25" fmla="*/ 68 h 144"/>
                  <a:gd name="T26" fmla="*/ 91 w 231"/>
                  <a:gd name="T27" fmla="*/ 74 h 144"/>
                  <a:gd name="T28" fmla="*/ 79 w 231"/>
                  <a:gd name="T29" fmla="*/ 81 h 144"/>
                  <a:gd name="T30" fmla="*/ 69 w 231"/>
                  <a:gd name="T31" fmla="*/ 87 h 144"/>
                  <a:gd name="T32" fmla="*/ 59 w 231"/>
                  <a:gd name="T33" fmla="*/ 94 h 144"/>
                  <a:gd name="T34" fmla="*/ 49 w 231"/>
                  <a:gd name="T35" fmla="*/ 102 h 144"/>
                  <a:gd name="T36" fmla="*/ 39 w 231"/>
                  <a:gd name="T37" fmla="*/ 110 h 144"/>
                  <a:gd name="T38" fmla="*/ 30 w 231"/>
                  <a:gd name="T39" fmla="*/ 118 h 144"/>
                  <a:gd name="T40" fmla="*/ 20 w 231"/>
                  <a:gd name="T41" fmla="*/ 127 h 144"/>
                  <a:gd name="T42" fmla="*/ 12 w 231"/>
                  <a:gd name="T43" fmla="*/ 134 h 144"/>
                  <a:gd name="T44" fmla="*/ 6 w 231"/>
                  <a:gd name="T45" fmla="*/ 138 h 144"/>
                  <a:gd name="T46" fmla="*/ 2 w 231"/>
                  <a:gd name="T47" fmla="*/ 143 h 144"/>
                  <a:gd name="T48" fmla="*/ 0 w 231"/>
                  <a:gd name="T49" fmla="*/ 144 h 144"/>
                  <a:gd name="T50" fmla="*/ 25 w 231"/>
                  <a:gd name="T51" fmla="*/ 134 h 144"/>
                  <a:gd name="T52" fmla="*/ 159 w 231"/>
                  <a:gd name="T53" fmla="*/ 59 h 144"/>
                  <a:gd name="T54" fmla="*/ 231 w 231"/>
                  <a:gd name="T55" fmla="*/ 0 h 14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31"/>
                  <a:gd name="T85" fmla="*/ 0 h 144"/>
                  <a:gd name="T86" fmla="*/ 231 w 231"/>
                  <a:gd name="T87" fmla="*/ 144 h 144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31" h="144">
                    <a:moveTo>
                      <a:pt x="231" y="0"/>
                    </a:moveTo>
                    <a:lnTo>
                      <a:pt x="228" y="1"/>
                    </a:lnTo>
                    <a:lnTo>
                      <a:pt x="218" y="4"/>
                    </a:lnTo>
                    <a:lnTo>
                      <a:pt x="205" y="10"/>
                    </a:lnTo>
                    <a:lnTo>
                      <a:pt x="191" y="17"/>
                    </a:lnTo>
                    <a:lnTo>
                      <a:pt x="175" y="25"/>
                    </a:lnTo>
                    <a:lnTo>
                      <a:pt x="159" y="32"/>
                    </a:lnTo>
                    <a:lnTo>
                      <a:pt x="147" y="39"/>
                    </a:lnTo>
                    <a:lnTo>
                      <a:pt x="139" y="45"/>
                    </a:lnTo>
                    <a:lnTo>
                      <a:pt x="131" y="50"/>
                    </a:lnTo>
                    <a:lnTo>
                      <a:pt x="124" y="56"/>
                    </a:lnTo>
                    <a:lnTo>
                      <a:pt x="114" y="62"/>
                    </a:lnTo>
                    <a:lnTo>
                      <a:pt x="103" y="68"/>
                    </a:lnTo>
                    <a:lnTo>
                      <a:pt x="91" y="74"/>
                    </a:lnTo>
                    <a:lnTo>
                      <a:pt x="79" y="81"/>
                    </a:lnTo>
                    <a:lnTo>
                      <a:pt x="69" y="87"/>
                    </a:lnTo>
                    <a:lnTo>
                      <a:pt x="59" y="94"/>
                    </a:lnTo>
                    <a:lnTo>
                      <a:pt x="49" y="102"/>
                    </a:lnTo>
                    <a:lnTo>
                      <a:pt x="39" y="110"/>
                    </a:lnTo>
                    <a:lnTo>
                      <a:pt x="30" y="118"/>
                    </a:lnTo>
                    <a:lnTo>
                      <a:pt x="20" y="127"/>
                    </a:lnTo>
                    <a:lnTo>
                      <a:pt x="12" y="134"/>
                    </a:lnTo>
                    <a:lnTo>
                      <a:pt x="6" y="138"/>
                    </a:lnTo>
                    <a:lnTo>
                      <a:pt x="2" y="143"/>
                    </a:lnTo>
                    <a:lnTo>
                      <a:pt x="0" y="144"/>
                    </a:lnTo>
                    <a:lnTo>
                      <a:pt x="25" y="134"/>
                    </a:lnTo>
                    <a:lnTo>
                      <a:pt x="159" y="59"/>
                    </a:lnTo>
                    <a:lnTo>
                      <a:pt x="23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11" name="Freeform 202"/>
              <p:cNvSpPr>
                <a:spLocks/>
              </p:cNvSpPr>
              <p:nvPr/>
            </p:nvSpPr>
            <p:spPr bwMode="auto">
              <a:xfrm>
                <a:off x="1363" y="1288"/>
                <a:ext cx="413" cy="275"/>
              </a:xfrm>
              <a:custGeom>
                <a:avLst/>
                <a:gdLst>
                  <a:gd name="T0" fmla="*/ 80 w 413"/>
                  <a:gd name="T1" fmla="*/ 30 h 275"/>
                  <a:gd name="T2" fmla="*/ 119 w 413"/>
                  <a:gd name="T3" fmla="*/ 14 h 275"/>
                  <a:gd name="T4" fmla="*/ 159 w 413"/>
                  <a:gd name="T5" fmla="*/ 4 h 275"/>
                  <a:gd name="T6" fmla="*/ 208 w 413"/>
                  <a:gd name="T7" fmla="*/ 0 h 275"/>
                  <a:gd name="T8" fmla="*/ 259 w 413"/>
                  <a:gd name="T9" fmla="*/ 1 h 275"/>
                  <a:gd name="T10" fmla="*/ 306 w 413"/>
                  <a:gd name="T11" fmla="*/ 10 h 275"/>
                  <a:gd name="T12" fmla="*/ 351 w 413"/>
                  <a:gd name="T13" fmla="*/ 26 h 275"/>
                  <a:gd name="T14" fmla="*/ 394 w 413"/>
                  <a:gd name="T15" fmla="*/ 50 h 275"/>
                  <a:gd name="T16" fmla="*/ 413 w 413"/>
                  <a:gd name="T17" fmla="*/ 69 h 275"/>
                  <a:gd name="T18" fmla="*/ 406 w 413"/>
                  <a:gd name="T19" fmla="*/ 82 h 275"/>
                  <a:gd name="T20" fmla="*/ 393 w 413"/>
                  <a:gd name="T21" fmla="*/ 80 h 275"/>
                  <a:gd name="T22" fmla="*/ 325 w 413"/>
                  <a:gd name="T23" fmla="*/ 43 h 275"/>
                  <a:gd name="T24" fmla="*/ 247 w 413"/>
                  <a:gd name="T25" fmla="*/ 27 h 275"/>
                  <a:gd name="T26" fmla="*/ 176 w 413"/>
                  <a:gd name="T27" fmla="*/ 27 h 275"/>
                  <a:gd name="T28" fmla="*/ 127 w 413"/>
                  <a:gd name="T29" fmla="*/ 39 h 275"/>
                  <a:gd name="T30" fmla="*/ 80 w 413"/>
                  <a:gd name="T31" fmla="*/ 59 h 275"/>
                  <a:gd name="T32" fmla="*/ 49 w 413"/>
                  <a:gd name="T33" fmla="*/ 88 h 275"/>
                  <a:gd name="T34" fmla="*/ 31 w 413"/>
                  <a:gd name="T35" fmla="*/ 121 h 275"/>
                  <a:gd name="T36" fmla="*/ 25 w 413"/>
                  <a:gd name="T37" fmla="*/ 160 h 275"/>
                  <a:gd name="T38" fmla="*/ 77 w 413"/>
                  <a:gd name="T39" fmla="*/ 222 h 275"/>
                  <a:gd name="T40" fmla="*/ 158 w 413"/>
                  <a:gd name="T41" fmla="*/ 243 h 275"/>
                  <a:gd name="T42" fmla="*/ 238 w 413"/>
                  <a:gd name="T43" fmla="*/ 251 h 275"/>
                  <a:gd name="T44" fmla="*/ 314 w 413"/>
                  <a:gd name="T45" fmla="*/ 242 h 275"/>
                  <a:gd name="T46" fmla="*/ 374 w 413"/>
                  <a:gd name="T47" fmla="*/ 206 h 275"/>
                  <a:gd name="T48" fmla="*/ 384 w 413"/>
                  <a:gd name="T49" fmla="*/ 161 h 275"/>
                  <a:gd name="T50" fmla="*/ 363 w 413"/>
                  <a:gd name="T51" fmla="*/ 141 h 275"/>
                  <a:gd name="T52" fmla="*/ 351 w 413"/>
                  <a:gd name="T53" fmla="*/ 124 h 275"/>
                  <a:gd name="T54" fmla="*/ 360 w 413"/>
                  <a:gd name="T55" fmla="*/ 112 h 275"/>
                  <a:gd name="T56" fmla="*/ 373 w 413"/>
                  <a:gd name="T57" fmla="*/ 115 h 275"/>
                  <a:gd name="T58" fmla="*/ 381 w 413"/>
                  <a:gd name="T59" fmla="*/ 124 h 275"/>
                  <a:gd name="T60" fmla="*/ 413 w 413"/>
                  <a:gd name="T61" fmla="*/ 167 h 275"/>
                  <a:gd name="T62" fmla="*/ 413 w 413"/>
                  <a:gd name="T63" fmla="*/ 173 h 275"/>
                  <a:gd name="T64" fmla="*/ 383 w 413"/>
                  <a:gd name="T65" fmla="*/ 233 h 275"/>
                  <a:gd name="T66" fmla="*/ 319 w 413"/>
                  <a:gd name="T67" fmla="*/ 266 h 275"/>
                  <a:gd name="T68" fmla="*/ 247 w 413"/>
                  <a:gd name="T69" fmla="*/ 275 h 275"/>
                  <a:gd name="T70" fmla="*/ 192 w 413"/>
                  <a:gd name="T71" fmla="*/ 274 h 275"/>
                  <a:gd name="T72" fmla="*/ 135 w 413"/>
                  <a:gd name="T73" fmla="*/ 268 h 275"/>
                  <a:gd name="T74" fmla="*/ 80 w 413"/>
                  <a:gd name="T75" fmla="*/ 253 h 275"/>
                  <a:gd name="T76" fmla="*/ 35 w 413"/>
                  <a:gd name="T77" fmla="*/ 225 h 275"/>
                  <a:gd name="T78" fmla="*/ 8 w 413"/>
                  <a:gd name="T79" fmla="*/ 178 h 275"/>
                  <a:gd name="T80" fmla="*/ 2 w 413"/>
                  <a:gd name="T81" fmla="*/ 125 h 275"/>
                  <a:gd name="T82" fmla="*/ 21 w 413"/>
                  <a:gd name="T83" fmla="*/ 80 h 275"/>
                  <a:gd name="T84" fmla="*/ 57 w 413"/>
                  <a:gd name="T85" fmla="*/ 46 h 27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13"/>
                  <a:gd name="T130" fmla="*/ 0 h 275"/>
                  <a:gd name="T131" fmla="*/ 413 w 413"/>
                  <a:gd name="T132" fmla="*/ 275 h 275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13" h="275">
                    <a:moveTo>
                      <a:pt x="57" y="46"/>
                    </a:moveTo>
                    <a:lnTo>
                      <a:pt x="68" y="37"/>
                    </a:lnTo>
                    <a:lnTo>
                      <a:pt x="80" y="30"/>
                    </a:lnTo>
                    <a:lnTo>
                      <a:pt x="93" y="24"/>
                    </a:lnTo>
                    <a:lnTo>
                      <a:pt x="106" y="18"/>
                    </a:lnTo>
                    <a:lnTo>
                      <a:pt x="119" y="14"/>
                    </a:lnTo>
                    <a:lnTo>
                      <a:pt x="132" y="10"/>
                    </a:lnTo>
                    <a:lnTo>
                      <a:pt x="145" y="7"/>
                    </a:lnTo>
                    <a:lnTo>
                      <a:pt x="159" y="4"/>
                    </a:lnTo>
                    <a:lnTo>
                      <a:pt x="175" y="1"/>
                    </a:lnTo>
                    <a:lnTo>
                      <a:pt x="192" y="0"/>
                    </a:lnTo>
                    <a:lnTo>
                      <a:pt x="208" y="0"/>
                    </a:lnTo>
                    <a:lnTo>
                      <a:pt x="226" y="0"/>
                    </a:lnTo>
                    <a:lnTo>
                      <a:pt x="241" y="0"/>
                    </a:lnTo>
                    <a:lnTo>
                      <a:pt x="259" y="1"/>
                    </a:lnTo>
                    <a:lnTo>
                      <a:pt x="275" y="3"/>
                    </a:lnTo>
                    <a:lnTo>
                      <a:pt x="290" y="5"/>
                    </a:lnTo>
                    <a:lnTo>
                      <a:pt x="306" y="10"/>
                    </a:lnTo>
                    <a:lnTo>
                      <a:pt x="322" y="14"/>
                    </a:lnTo>
                    <a:lnTo>
                      <a:pt x="337" y="20"/>
                    </a:lnTo>
                    <a:lnTo>
                      <a:pt x="351" y="26"/>
                    </a:lnTo>
                    <a:lnTo>
                      <a:pt x="367" y="33"/>
                    </a:lnTo>
                    <a:lnTo>
                      <a:pt x="380" y="41"/>
                    </a:lnTo>
                    <a:lnTo>
                      <a:pt x="394" y="50"/>
                    </a:lnTo>
                    <a:lnTo>
                      <a:pt x="407" y="60"/>
                    </a:lnTo>
                    <a:lnTo>
                      <a:pt x="410" y="65"/>
                    </a:lnTo>
                    <a:lnTo>
                      <a:pt x="413" y="69"/>
                    </a:lnTo>
                    <a:lnTo>
                      <a:pt x="413" y="75"/>
                    </a:lnTo>
                    <a:lnTo>
                      <a:pt x="410" y="79"/>
                    </a:lnTo>
                    <a:lnTo>
                      <a:pt x="406" y="82"/>
                    </a:lnTo>
                    <a:lnTo>
                      <a:pt x="402" y="83"/>
                    </a:lnTo>
                    <a:lnTo>
                      <a:pt x="397" y="83"/>
                    </a:lnTo>
                    <a:lnTo>
                      <a:pt x="393" y="80"/>
                    </a:lnTo>
                    <a:lnTo>
                      <a:pt x="371" y="65"/>
                    </a:lnTo>
                    <a:lnTo>
                      <a:pt x="348" y="53"/>
                    </a:lnTo>
                    <a:lnTo>
                      <a:pt x="325" y="43"/>
                    </a:lnTo>
                    <a:lnTo>
                      <a:pt x="299" y="36"/>
                    </a:lnTo>
                    <a:lnTo>
                      <a:pt x="273" y="30"/>
                    </a:lnTo>
                    <a:lnTo>
                      <a:pt x="247" y="27"/>
                    </a:lnTo>
                    <a:lnTo>
                      <a:pt x="220" y="26"/>
                    </a:lnTo>
                    <a:lnTo>
                      <a:pt x="194" y="26"/>
                    </a:lnTo>
                    <a:lnTo>
                      <a:pt x="176" y="27"/>
                    </a:lnTo>
                    <a:lnTo>
                      <a:pt x="159" y="30"/>
                    </a:lnTo>
                    <a:lnTo>
                      <a:pt x="143" y="33"/>
                    </a:lnTo>
                    <a:lnTo>
                      <a:pt x="127" y="39"/>
                    </a:lnTo>
                    <a:lnTo>
                      <a:pt x="112" y="44"/>
                    </a:lnTo>
                    <a:lnTo>
                      <a:pt x="96" y="52"/>
                    </a:lnTo>
                    <a:lnTo>
                      <a:pt x="80" y="59"/>
                    </a:lnTo>
                    <a:lnTo>
                      <a:pt x="65" y="67"/>
                    </a:lnTo>
                    <a:lnTo>
                      <a:pt x="57" y="78"/>
                    </a:lnTo>
                    <a:lnTo>
                      <a:pt x="49" y="88"/>
                    </a:lnTo>
                    <a:lnTo>
                      <a:pt x="42" y="98"/>
                    </a:lnTo>
                    <a:lnTo>
                      <a:pt x="35" y="109"/>
                    </a:lnTo>
                    <a:lnTo>
                      <a:pt x="31" y="121"/>
                    </a:lnTo>
                    <a:lnTo>
                      <a:pt x="26" y="134"/>
                    </a:lnTo>
                    <a:lnTo>
                      <a:pt x="25" y="147"/>
                    </a:lnTo>
                    <a:lnTo>
                      <a:pt x="25" y="160"/>
                    </a:lnTo>
                    <a:lnTo>
                      <a:pt x="38" y="187"/>
                    </a:lnTo>
                    <a:lnTo>
                      <a:pt x="55" y="207"/>
                    </a:lnTo>
                    <a:lnTo>
                      <a:pt x="77" y="222"/>
                    </a:lnTo>
                    <a:lnTo>
                      <a:pt x="103" y="232"/>
                    </a:lnTo>
                    <a:lnTo>
                      <a:pt x="130" y="239"/>
                    </a:lnTo>
                    <a:lnTo>
                      <a:pt x="158" y="243"/>
                    </a:lnTo>
                    <a:lnTo>
                      <a:pt x="187" y="246"/>
                    </a:lnTo>
                    <a:lnTo>
                      <a:pt x="214" y="249"/>
                    </a:lnTo>
                    <a:lnTo>
                      <a:pt x="238" y="251"/>
                    </a:lnTo>
                    <a:lnTo>
                      <a:pt x="263" y="249"/>
                    </a:lnTo>
                    <a:lnTo>
                      <a:pt x="289" y="248"/>
                    </a:lnTo>
                    <a:lnTo>
                      <a:pt x="314" y="242"/>
                    </a:lnTo>
                    <a:lnTo>
                      <a:pt x="337" y="235"/>
                    </a:lnTo>
                    <a:lnTo>
                      <a:pt x="357" y="222"/>
                    </a:lnTo>
                    <a:lnTo>
                      <a:pt x="374" y="206"/>
                    </a:lnTo>
                    <a:lnTo>
                      <a:pt x="387" y="183"/>
                    </a:lnTo>
                    <a:lnTo>
                      <a:pt x="387" y="173"/>
                    </a:lnTo>
                    <a:lnTo>
                      <a:pt x="384" y="161"/>
                    </a:lnTo>
                    <a:lnTo>
                      <a:pt x="377" y="154"/>
                    </a:lnTo>
                    <a:lnTo>
                      <a:pt x="370" y="148"/>
                    </a:lnTo>
                    <a:lnTo>
                      <a:pt x="363" y="141"/>
                    </a:lnTo>
                    <a:lnTo>
                      <a:pt x="355" y="134"/>
                    </a:lnTo>
                    <a:lnTo>
                      <a:pt x="352" y="129"/>
                    </a:lnTo>
                    <a:lnTo>
                      <a:pt x="351" y="124"/>
                    </a:lnTo>
                    <a:lnTo>
                      <a:pt x="352" y="119"/>
                    </a:lnTo>
                    <a:lnTo>
                      <a:pt x="355" y="115"/>
                    </a:lnTo>
                    <a:lnTo>
                      <a:pt x="360" y="112"/>
                    </a:lnTo>
                    <a:lnTo>
                      <a:pt x="364" y="112"/>
                    </a:lnTo>
                    <a:lnTo>
                      <a:pt x="368" y="112"/>
                    </a:lnTo>
                    <a:lnTo>
                      <a:pt x="373" y="115"/>
                    </a:lnTo>
                    <a:lnTo>
                      <a:pt x="376" y="118"/>
                    </a:lnTo>
                    <a:lnTo>
                      <a:pt x="378" y="121"/>
                    </a:lnTo>
                    <a:lnTo>
                      <a:pt x="381" y="124"/>
                    </a:lnTo>
                    <a:lnTo>
                      <a:pt x="384" y="127"/>
                    </a:lnTo>
                    <a:lnTo>
                      <a:pt x="413" y="165"/>
                    </a:lnTo>
                    <a:lnTo>
                      <a:pt x="413" y="167"/>
                    </a:lnTo>
                    <a:lnTo>
                      <a:pt x="413" y="168"/>
                    </a:lnTo>
                    <a:lnTo>
                      <a:pt x="413" y="171"/>
                    </a:lnTo>
                    <a:lnTo>
                      <a:pt x="413" y="173"/>
                    </a:lnTo>
                    <a:lnTo>
                      <a:pt x="410" y="193"/>
                    </a:lnTo>
                    <a:lnTo>
                      <a:pt x="399" y="215"/>
                    </a:lnTo>
                    <a:lnTo>
                      <a:pt x="383" y="233"/>
                    </a:lnTo>
                    <a:lnTo>
                      <a:pt x="364" y="248"/>
                    </a:lnTo>
                    <a:lnTo>
                      <a:pt x="342" y="259"/>
                    </a:lnTo>
                    <a:lnTo>
                      <a:pt x="319" y="266"/>
                    </a:lnTo>
                    <a:lnTo>
                      <a:pt x="295" y="272"/>
                    </a:lnTo>
                    <a:lnTo>
                      <a:pt x="272" y="275"/>
                    </a:lnTo>
                    <a:lnTo>
                      <a:pt x="247" y="275"/>
                    </a:lnTo>
                    <a:lnTo>
                      <a:pt x="230" y="275"/>
                    </a:lnTo>
                    <a:lnTo>
                      <a:pt x="211" y="275"/>
                    </a:lnTo>
                    <a:lnTo>
                      <a:pt x="192" y="274"/>
                    </a:lnTo>
                    <a:lnTo>
                      <a:pt x="172" y="272"/>
                    </a:lnTo>
                    <a:lnTo>
                      <a:pt x="153" y="271"/>
                    </a:lnTo>
                    <a:lnTo>
                      <a:pt x="135" y="268"/>
                    </a:lnTo>
                    <a:lnTo>
                      <a:pt x="116" y="264"/>
                    </a:lnTo>
                    <a:lnTo>
                      <a:pt x="97" y="259"/>
                    </a:lnTo>
                    <a:lnTo>
                      <a:pt x="80" y="253"/>
                    </a:lnTo>
                    <a:lnTo>
                      <a:pt x="64" y="246"/>
                    </a:lnTo>
                    <a:lnTo>
                      <a:pt x="49" y="236"/>
                    </a:lnTo>
                    <a:lnTo>
                      <a:pt x="35" y="225"/>
                    </a:lnTo>
                    <a:lnTo>
                      <a:pt x="24" y="212"/>
                    </a:lnTo>
                    <a:lnTo>
                      <a:pt x="15" y="196"/>
                    </a:lnTo>
                    <a:lnTo>
                      <a:pt x="8" y="178"/>
                    </a:lnTo>
                    <a:lnTo>
                      <a:pt x="2" y="158"/>
                    </a:lnTo>
                    <a:lnTo>
                      <a:pt x="0" y="141"/>
                    </a:lnTo>
                    <a:lnTo>
                      <a:pt x="2" y="125"/>
                    </a:lnTo>
                    <a:lnTo>
                      <a:pt x="5" y="109"/>
                    </a:lnTo>
                    <a:lnTo>
                      <a:pt x="12" y="95"/>
                    </a:lnTo>
                    <a:lnTo>
                      <a:pt x="21" y="80"/>
                    </a:lnTo>
                    <a:lnTo>
                      <a:pt x="31" y="67"/>
                    </a:lnTo>
                    <a:lnTo>
                      <a:pt x="42" y="56"/>
                    </a:lnTo>
                    <a:lnTo>
                      <a:pt x="57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12" name="Freeform 203"/>
              <p:cNvSpPr>
                <a:spLocks/>
              </p:cNvSpPr>
              <p:nvPr/>
            </p:nvSpPr>
            <p:spPr bwMode="auto">
              <a:xfrm>
                <a:off x="1404" y="656"/>
                <a:ext cx="414" cy="277"/>
              </a:xfrm>
              <a:custGeom>
                <a:avLst/>
                <a:gdLst>
                  <a:gd name="T0" fmla="*/ 79 w 414"/>
                  <a:gd name="T1" fmla="*/ 30 h 277"/>
                  <a:gd name="T2" fmla="*/ 118 w 414"/>
                  <a:gd name="T3" fmla="*/ 15 h 277"/>
                  <a:gd name="T4" fmla="*/ 160 w 414"/>
                  <a:gd name="T5" fmla="*/ 4 h 277"/>
                  <a:gd name="T6" fmla="*/ 209 w 414"/>
                  <a:gd name="T7" fmla="*/ 0 h 277"/>
                  <a:gd name="T8" fmla="*/ 258 w 414"/>
                  <a:gd name="T9" fmla="*/ 2 h 277"/>
                  <a:gd name="T10" fmla="*/ 306 w 414"/>
                  <a:gd name="T11" fmla="*/ 10 h 277"/>
                  <a:gd name="T12" fmla="*/ 352 w 414"/>
                  <a:gd name="T13" fmla="*/ 26 h 277"/>
                  <a:gd name="T14" fmla="*/ 395 w 414"/>
                  <a:gd name="T15" fmla="*/ 51 h 277"/>
                  <a:gd name="T16" fmla="*/ 414 w 414"/>
                  <a:gd name="T17" fmla="*/ 69 h 277"/>
                  <a:gd name="T18" fmla="*/ 407 w 414"/>
                  <a:gd name="T19" fmla="*/ 82 h 277"/>
                  <a:gd name="T20" fmla="*/ 392 w 414"/>
                  <a:gd name="T21" fmla="*/ 81 h 277"/>
                  <a:gd name="T22" fmla="*/ 324 w 414"/>
                  <a:gd name="T23" fmla="*/ 43 h 277"/>
                  <a:gd name="T24" fmla="*/ 247 w 414"/>
                  <a:gd name="T25" fmla="*/ 27 h 277"/>
                  <a:gd name="T26" fmla="*/ 176 w 414"/>
                  <a:gd name="T27" fmla="*/ 27 h 277"/>
                  <a:gd name="T28" fmla="*/ 127 w 414"/>
                  <a:gd name="T29" fmla="*/ 39 h 277"/>
                  <a:gd name="T30" fmla="*/ 81 w 414"/>
                  <a:gd name="T31" fmla="*/ 59 h 277"/>
                  <a:gd name="T32" fmla="*/ 47 w 414"/>
                  <a:gd name="T33" fmla="*/ 87 h 277"/>
                  <a:gd name="T34" fmla="*/ 29 w 414"/>
                  <a:gd name="T35" fmla="*/ 121 h 277"/>
                  <a:gd name="T36" fmla="*/ 23 w 414"/>
                  <a:gd name="T37" fmla="*/ 162 h 277"/>
                  <a:gd name="T38" fmla="*/ 76 w 414"/>
                  <a:gd name="T39" fmla="*/ 224 h 277"/>
                  <a:gd name="T40" fmla="*/ 159 w 414"/>
                  <a:gd name="T41" fmla="*/ 245 h 277"/>
                  <a:gd name="T42" fmla="*/ 238 w 414"/>
                  <a:gd name="T43" fmla="*/ 251 h 277"/>
                  <a:gd name="T44" fmla="*/ 313 w 414"/>
                  <a:gd name="T45" fmla="*/ 244 h 277"/>
                  <a:gd name="T46" fmla="*/ 374 w 414"/>
                  <a:gd name="T47" fmla="*/ 206 h 277"/>
                  <a:gd name="T48" fmla="*/ 384 w 414"/>
                  <a:gd name="T49" fmla="*/ 163 h 277"/>
                  <a:gd name="T50" fmla="*/ 362 w 414"/>
                  <a:gd name="T51" fmla="*/ 140 h 277"/>
                  <a:gd name="T52" fmla="*/ 352 w 414"/>
                  <a:gd name="T53" fmla="*/ 124 h 277"/>
                  <a:gd name="T54" fmla="*/ 359 w 414"/>
                  <a:gd name="T55" fmla="*/ 113 h 277"/>
                  <a:gd name="T56" fmla="*/ 374 w 414"/>
                  <a:gd name="T57" fmla="*/ 115 h 277"/>
                  <a:gd name="T58" fmla="*/ 381 w 414"/>
                  <a:gd name="T59" fmla="*/ 124 h 277"/>
                  <a:gd name="T60" fmla="*/ 414 w 414"/>
                  <a:gd name="T61" fmla="*/ 169 h 277"/>
                  <a:gd name="T62" fmla="*/ 414 w 414"/>
                  <a:gd name="T63" fmla="*/ 175 h 277"/>
                  <a:gd name="T64" fmla="*/ 382 w 414"/>
                  <a:gd name="T65" fmla="*/ 235 h 277"/>
                  <a:gd name="T66" fmla="*/ 319 w 414"/>
                  <a:gd name="T67" fmla="*/ 268 h 277"/>
                  <a:gd name="T68" fmla="*/ 247 w 414"/>
                  <a:gd name="T69" fmla="*/ 277 h 277"/>
                  <a:gd name="T70" fmla="*/ 192 w 414"/>
                  <a:gd name="T71" fmla="*/ 276 h 277"/>
                  <a:gd name="T72" fmla="*/ 134 w 414"/>
                  <a:gd name="T73" fmla="*/ 270 h 277"/>
                  <a:gd name="T74" fmla="*/ 79 w 414"/>
                  <a:gd name="T75" fmla="*/ 255 h 277"/>
                  <a:gd name="T76" fmla="*/ 34 w 414"/>
                  <a:gd name="T77" fmla="*/ 226 h 277"/>
                  <a:gd name="T78" fmla="*/ 6 w 414"/>
                  <a:gd name="T79" fmla="*/ 180 h 277"/>
                  <a:gd name="T80" fmla="*/ 1 w 414"/>
                  <a:gd name="T81" fmla="*/ 127 h 277"/>
                  <a:gd name="T82" fmla="*/ 20 w 414"/>
                  <a:gd name="T83" fmla="*/ 81 h 277"/>
                  <a:gd name="T84" fmla="*/ 55 w 414"/>
                  <a:gd name="T85" fmla="*/ 45 h 2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14"/>
                  <a:gd name="T130" fmla="*/ 0 h 277"/>
                  <a:gd name="T131" fmla="*/ 414 w 414"/>
                  <a:gd name="T132" fmla="*/ 277 h 2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14" h="277">
                    <a:moveTo>
                      <a:pt x="55" y="45"/>
                    </a:moveTo>
                    <a:lnTo>
                      <a:pt x="66" y="38"/>
                    </a:lnTo>
                    <a:lnTo>
                      <a:pt x="79" y="30"/>
                    </a:lnTo>
                    <a:lnTo>
                      <a:pt x="92" y="25"/>
                    </a:lnTo>
                    <a:lnTo>
                      <a:pt x="105" y="19"/>
                    </a:lnTo>
                    <a:lnTo>
                      <a:pt x="118" y="15"/>
                    </a:lnTo>
                    <a:lnTo>
                      <a:pt x="131" y="10"/>
                    </a:lnTo>
                    <a:lnTo>
                      <a:pt x="146" y="7"/>
                    </a:lnTo>
                    <a:lnTo>
                      <a:pt x="160" y="4"/>
                    </a:lnTo>
                    <a:lnTo>
                      <a:pt x="176" y="2"/>
                    </a:lnTo>
                    <a:lnTo>
                      <a:pt x="193" y="0"/>
                    </a:lnTo>
                    <a:lnTo>
                      <a:pt x="209" y="0"/>
                    </a:lnTo>
                    <a:lnTo>
                      <a:pt x="225" y="0"/>
                    </a:lnTo>
                    <a:lnTo>
                      <a:pt x="242" y="0"/>
                    </a:lnTo>
                    <a:lnTo>
                      <a:pt x="258" y="2"/>
                    </a:lnTo>
                    <a:lnTo>
                      <a:pt x="274" y="3"/>
                    </a:lnTo>
                    <a:lnTo>
                      <a:pt x="291" y="6"/>
                    </a:lnTo>
                    <a:lnTo>
                      <a:pt x="306" y="10"/>
                    </a:lnTo>
                    <a:lnTo>
                      <a:pt x="322" y="15"/>
                    </a:lnTo>
                    <a:lnTo>
                      <a:pt x="337" y="20"/>
                    </a:lnTo>
                    <a:lnTo>
                      <a:pt x="352" y="26"/>
                    </a:lnTo>
                    <a:lnTo>
                      <a:pt x="366" y="33"/>
                    </a:lnTo>
                    <a:lnTo>
                      <a:pt x="381" y="42"/>
                    </a:lnTo>
                    <a:lnTo>
                      <a:pt x="395" y="51"/>
                    </a:lnTo>
                    <a:lnTo>
                      <a:pt x="408" y="61"/>
                    </a:lnTo>
                    <a:lnTo>
                      <a:pt x="411" y="65"/>
                    </a:lnTo>
                    <a:lnTo>
                      <a:pt x="414" y="69"/>
                    </a:lnTo>
                    <a:lnTo>
                      <a:pt x="414" y="75"/>
                    </a:lnTo>
                    <a:lnTo>
                      <a:pt x="411" y="79"/>
                    </a:lnTo>
                    <a:lnTo>
                      <a:pt x="407" y="82"/>
                    </a:lnTo>
                    <a:lnTo>
                      <a:pt x="402" y="84"/>
                    </a:lnTo>
                    <a:lnTo>
                      <a:pt x="397" y="84"/>
                    </a:lnTo>
                    <a:lnTo>
                      <a:pt x="392" y="81"/>
                    </a:lnTo>
                    <a:lnTo>
                      <a:pt x="371" y="65"/>
                    </a:lnTo>
                    <a:lnTo>
                      <a:pt x="348" y="53"/>
                    </a:lnTo>
                    <a:lnTo>
                      <a:pt x="324" y="43"/>
                    </a:lnTo>
                    <a:lnTo>
                      <a:pt x="298" y="36"/>
                    </a:lnTo>
                    <a:lnTo>
                      <a:pt x="273" y="30"/>
                    </a:lnTo>
                    <a:lnTo>
                      <a:pt x="247" y="27"/>
                    </a:lnTo>
                    <a:lnTo>
                      <a:pt x="219" y="26"/>
                    </a:lnTo>
                    <a:lnTo>
                      <a:pt x="193" y="26"/>
                    </a:lnTo>
                    <a:lnTo>
                      <a:pt x="176" y="27"/>
                    </a:lnTo>
                    <a:lnTo>
                      <a:pt x="160" y="30"/>
                    </a:lnTo>
                    <a:lnTo>
                      <a:pt x="144" y="33"/>
                    </a:lnTo>
                    <a:lnTo>
                      <a:pt x="127" y="39"/>
                    </a:lnTo>
                    <a:lnTo>
                      <a:pt x="111" y="45"/>
                    </a:lnTo>
                    <a:lnTo>
                      <a:pt x="95" y="51"/>
                    </a:lnTo>
                    <a:lnTo>
                      <a:pt x="81" y="59"/>
                    </a:lnTo>
                    <a:lnTo>
                      <a:pt x="65" y="66"/>
                    </a:lnTo>
                    <a:lnTo>
                      <a:pt x="56" y="77"/>
                    </a:lnTo>
                    <a:lnTo>
                      <a:pt x="47" y="87"/>
                    </a:lnTo>
                    <a:lnTo>
                      <a:pt x="40" y="98"/>
                    </a:lnTo>
                    <a:lnTo>
                      <a:pt x="33" y="110"/>
                    </a:lnTo>
                    <a:lnTo>
                      <a:pt x="29" y="121"/>
                    </a:lnTo>
                    <a:lnTo>
                      <a:pt x="24" y="134"/>
                    </a:lnTo>
                    <a:lnTo>
                      <a:pt x="23" y="147"/>
                    </a:lnTo>
                    <a:lnTo>
                      <a:pt x="23" y="162"/>
                    </a:lnTo>
                    <a:lnTo>
                      <a:pt x="36" y="189"/>
                    </a:lnTo>
                    <a:lnTo>
                      <a:pt x="53" y="209"/>
                    </a:lnTo>
                    <a:lnTo>
                      <a:pt x="76" y="224"/>
                    </a:lnTo>
                    <a:lnTo>
                      <a:pt x="101" y="234"/>
                    </a:lnTo>
                    <a:lnTo>
                      <a:pt x="130" y="241"/>
                    </a:lnTo>
                    <a:lnTo>
                      <a:pt x="159" y="245"/>
                    </a:lnTo>
                    <a:lnTo>
                      <a:pt x="186" y="248"/>
                    </a:lnTo>
                    <a:lnTo>
                      <a:pt x="213" y="250"/>
                    </a:lnTo>
                    <a:lnTo>
                      <a:pt x="238" y="251"/>
                    </a:lnTo>
                    <a:lnTo>
                      <a:pt x="262" y="251"/>
                    </a:lnTo>
                    <a:lnTo>
                      <a:pt x="288" y="248"/>
                    </a:lnTo>
                    <a:lnTo>
                      <a:pt x="313" y="244"/>
                    </a:lnTo>
                    <a:lnTo>
                      <a:pt x="336" y="235"/>
                    </a:lnTo>
                    <a:lnTo>
                      <a:pt x="356" y="224"/>
                    </a:lnTo>
                    <a:lnTo>
                      <a:pt x="374" y="206"/>
                    </a:lnTo>
                    <a:lnTo>
                      <a:pt x="386" y="183"/>
                    </a:lnTo>
                    <a:lnTo>
                      <a:pt x="388" y="175"/>
                    </a:lnTo>
                    <a:lnTo>
                      <a:pt x="384" y="163"/>
                    </a:lnTo>
                    <a:lnTo>
                      <a:pt x="376" y="156"/>
                    </a:lnTo>
                    <a:lnTo>
                      <a:pt x="369" y="147"/>
                    </a:lnTo>
                    <a:lnTo>
                      <a:pt x="362" y="140"/>
                    </a:lnTo>
                    <a:lnTo>
                      <a:pt x="355" y="133"/>
                    </a:lnTo>
                    <a:lnTo>
                      <a:pt x="352" y="128"/>
                    </a:lnTo>
                    <a:lnTo>
                      <a:pt x="352" y="124"/>
                    </a:lnTo>
                    <a:lnTo>
                      <a:pt x="352" y="120"/>
                    </a:lnTo>
                    <a:lnTo>
                      <a:pt x="355" y="115"/>
                    </a:lnTo>
                    <a:lnTo>
                      <a:pt x="359" y="113"/>
                    </a:lnTo>
                    <a:lnTo>
                      <a:pt x="365" y="111"/>
                    </a:lnTo>
                    <a:lnTo>
                      <a:pt x="369" y="113"/>
                    </a:lnTo>
                    <a:lnTo>
                      <a:pt x="374" y="115"/>
                    </a:lnTo>
                    <a:lnTo>
                      <a:pt x="376" y="118"/>
                    </a:lnTo>
                    <a:lnTo>
                      <a:pt x="379" y="121"/>
                    </a:lnTo>
                    <a:lnTo>
                      <a:pt x="381" y="124"/>
                    </a:lnTo>
                    <a:lnTo>
                      <a:pt x="384" y="127"/>
                    </a:lnTo>
                    <a:lnTo>
                      <a:pt x="412" y="167"/>
                    </a:lnTo>
                    <a:lnTo>
                      <a:pt x="414" y="169"/>
                    </a:lnTo>
                    <a:lnTo>
                      <a:pt x="414" y="170"/>
                    </a:lnTo>
                    <a:lnTo>
                      <a:pt x="414" y="173"/>
                    </a:lnTo>
                    <a:lnTo>
                      <a:pt x="414" y="175"/>
                    </a:lnTo>
                    <a:lnTo>
                      <a:pt x="410" y="195"/>
                    </a:lnTo>
                    <a:lnTo>
                      <a:pt x="398" y="216"/>
                    </a:lnTo>
                    <a:lnTo>
                      <a:pt x="382" y="235"/>
                    </a:lnTo>
                    <a:lnTo>
                      <a:pt x="363" y="250"/>
                    </a:lnTo>
                    <a:lnTo>
                      <a:pt x="342" y="260"/>
                    </a:lnTo>
                    <a:lnTo>
                      <a:pt x="319" y="268"/>
                    </a:lnTo>
                    <a:lnTo>
                      <a:pt x="294" y="273"/>
                    </a:lnTo>
                    <a:lnTo>
                      <a:pt x="271" y="276"/>
                    </a:lnTo>
                    <a:lnTo>
                      <a:pt x="247" y="277"/>
                    </a:lnTo>
                    <a:lnTo>
                      <a:pt x="229" y="277"/>
                    </a:lnTo>
                    <a:lnTo>
                      <a:pt x="210" y="277"/>
                    </a:lnTo>
                    <a:lnTo>
                      <a:pt x="192" y="276"/>
                    </a:lnTo>
                    <a:lnTo>
                      <a:pt x="173" y="274"/>
                    </a:lnTo>
                    <a:lnTo>
                      <a:pt x="153" y="273"/>
                    </a:lnTo>
                    <a:lnTo>
                      <a:pt x="134" y="270"/>
                    </a:lnTo>
                    <a:lnTo>
                      <a:pt x="115" y="265"/>
                    </a:lnTo>
                    <a:lnTo>
                      <a:pt x="96" y="261"/>
                    </a:lnTo>
                    <a:lnTo>
                      <a:pt x="79" y="255"/>
                    </a:lnTo>
                    <a:lnTo>
                      <a:pt x="63" y="248"/>
                    </a:lnTo>
                    <a:lnTo>
                      <a:pt x="49" y="238"/>
                    </a:lnTo>
                    <a:lnTo>
                      <a:pt x="34" y="226"/>
                    </a:lnTo>
                    <a:lnTo>
                      <a:pt x="23" y="213"/>
                    </a:lnTo>
                    <a:lnTo>
                      <a:pt x="13" y="198"/>
                    </a:lnTo>
                    <a:lnTo>
                      <a:pt x="6" y="180"/>
                    </a:lnTo>
                    <a:lnTo>
                      <a:pt x="1" y="160"/>
                    </a:lnTo>
                    <a:lnTo>
                      <a:pt x="0" y="143"/>
                    </a:lnTo>
                    <a:lnTo>
                      <a:pt x="1" y="127"/>
                    </a:lnTo>
                    <a:lnTo>
                      <a:pt x="4" y="111"/>
                    </a:lnTo>
                    <a:lnTo>
                      <a:pt x="11" y="95"/>
                    </a:lnTo>
                    <a:lnTo>
                      <a:pt x="20" y="81"/>
                    </a:lnTo>
                    <a:lnTo>
                      <a:pt x="30" y="68"/>
                    </a:lnTo>
                    <a:lnTo>
                      <a:pt x="42" y="56"/>
                    </a:lnTo>
                    <a:lnTo>
                      <a:pt x="55" y="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13" name="Freeform 204"/>
              <p:cNvSpPr>
                <a:spLocks/>
              </p:cNvSpPr>
              <p:nvPr/>
            </p:nvSpPr>
            <p:spPr bwMode="auto">
              <a:xfrm>
                <a:off x="379" y="1622"/>
                <a:ext cx="1093" cy="1123"/>
              </a:xfrm>
              <a:custGeom>
                <a:avLst/>
                <a:gdLst>
                  <a:gd name="T0" fmla="*/ 986 w 1093"/>
                  <a:gd name="T1" fmla="*/ 961 h 1123"/>
                  <a:gd name="T2" fmla="*/ 859 w 1093"/>
                  <a:gd name="T3" fmla="*/ 645 h 1123"/>
                  <a:gd name="T4" fmla="*/ 569 w 1093"/>
                  <a:gd name="T5" fmla="*/ 287 h 1123"/>
                  <a:gd name="T6" fmla="*/ 399 w 1093"/>
                  <a:gd name="T7" fmla="*/ 101 h 1123"/>
                  <a:gd name="T8" fmla="*/ 381 w 1093"/>
                  <a:gd name="T9" fmla="*/ 98 h 1123"/>
                  <a:gd name="T10" fmla="*/ 344 w 1093"/>
                  <a:gd name="T11" fmla="*/ 92 h 1123"/>
                  <a:gd name="T12" fmla="*/ 301 w 1093"/>
                  <a:gd name="T13" fmla="*/ 85 h 1123"/>
                  <a:gd name="T14" fmla="*/ 272 w 1093"/>
                  <a:gd name="T15" fmla="*/ 80 h 1123"/>
                  <a:gd name="T16" fmla="*/ 251 w 1093"/>
                  <a:gd name="T17" fmla="*/ 71 h 1123"/>
                  <a:gd name="T18" fmla="*/ 228 w 1093"/>
                  <a:gd name="T19" fmla="*/ 58 h 1123"/>
                  <a:gd name="T20" fmla="*/ 210 w 1093"/>
                  <a:gd name="T21" fmla="*/ 46 h 1123"/>
                  <a:gd name="T22" fmla="*/ 201 w 1093"/>
                  <a:gd name="T23" fmla="*/ 42 h 1123"/>
                  <a:gd name="T24" fmla="*/ 182 w 1093"/>
                  <a:gd name="T25" fmla="*/ 33 h 1123"/>
                  <a:gd name="T26" fmla="*/ 140 w 1093"/>
                  <a:gd name="T27" fmla="*/ 18 h 1123"/>
                  <a:gd name="T28" fmla="*/ 94 w 1093"/>
                  <a:gd name="T29" fmla="*/ 3 h 1123"/>
                  <a:gd name="T30" fmla="*/ 64 w 1093"/>
                  <a:gd name="T31" fmla="*/ 2 h 1123"/>
                  <a:gd name="T32" fmla="*/ 44 w 1093"/>
                  <a:gd name="T33" fmla="*/ 15 h 1123"/>
                  <a:gd name="T34" fmla="*/ 24 w 1093"/>
                  <a:gd name="T35" fmla="*/ 32 h 1123"/>
                  <a:gd name="T36" fmla="*/ 8 w 1093"/>
                  <a:gd name="T37" fmla="*/ 46 h 1123"/>
                  <a:gd name="T38" fmla="*/ 0 w 1093"/>
                  <a:gd name="T39" fmla="*/ 54 h 1123"/>
                  <a:gd name="T40" fmla="*/ 3 w 1093"/>
                  <a:gd name="T41" fmla="*/ 114 h 1123"/>
                  <a:gd name="T42" fmla="*/ 12 w 1093"/>
                  <a:gd name="T43" fmla="*/ 188 h 1123"/>
                  <a:gd name="T44" fmla="*/ 31 w 1093"/>
                  <a:gd name="T45" fmla="*/ 212 h 1123"/>
                  <a:gd name="T46" fmla="*/ 64 w 1093"/>
                  <a:gd name="T47" fmla="*/ 253 h 1123"/>
                  <a:gd name="T48" fmla="*/ 97 w 1093"/>
                  <a:gd name="T49" fmla="*/ 290 h 1123"/>
                  <a:gd name="T50" fmla="*/ 112 w 1093"/>
                  <a:gd name="T51" fmla="*/ 306 h 1123"/>
                  <a:gd name="T52" fmla="*/ 104 w 1093"/>
                  <a:gd name="T53" fmla="*/ 261 h 1123"/>
                  <a:gd name="T54" fmla="*/ 41 w 1093"/>
                  <a:gd name="T55" fmla="*/ 80 h 1123"/>
                  <a:gd name="T56" fmla="*/ 135 w 1093"/>
                  <a:gd name="T57" fmla="*/ 46 h 1123"/>
                  <a:gd name="T58" fmla="*/ 335 w 1093"/>
                  <a:gd name="T59" fmla="*/ 117 h 1123"/>
                  <a:gd name="T60" fmla="*/ 419 w 1093"/>
                  <a:gd name="T61" fmla="*/ 157 h 1123"/>
                  <a:gd name="T62" fmla="*/ 455 w 1093"/>
                  <a:gd name="T63" fmla="*/ 204 h 1123"/>
                  <a:gd name="T64" fmla="*/ 511 w 1093"/>
                  <a:gd name="T65" fmla="*/ 271 h 1123"/>
                  <a:gd name="T66" fmla="*/ 565 w 1093"/>
                  <a:gd name="T67" fmla="*/ 335 h 1123"/>
                  <a:gd name="T68" fmla="*/ 606 w 1093"/>
                  <a:gd name="T69" fmla="*/ 384 h 1123"/>
                  <a:gd name="T70" fmla="*/ 676 w 1093"/>
                  <a:gd name="T71" fmla="*/ 469 h 1123"/>
                  <a:gd name="T72" fmla="*/ 751 w 1093"/>
                  <a:gd name="T73" fmla="*/ 564 h 1123"/>
                  <a:gd name="T74" fmla="*/ 803 w 1093"/>
                  <a:gd name="T75" fmla="*/ 630 h 1123"/>
                  <a:gd name="T76" fmla="*/ 814 w 1093"/>
                  <a:gd name="T77" fmla="*/ 645 h 1123"/>
                  <a:gd name="T78" fmla="*/ 829 w 1093"/>
                  <a:gd name="T79" fmla="*/ 679 h 1123"/>
                  <a:gd name="T80" fmla="*/ 853 w 1093"/>
                  <a:gd name="T81" fmla="*/ 736 h 1123"/>
                  <a:gd name="T82" fmla="*/ 879 w 1093"/>
                  <a:gd name="T83" fmla="*/ 798 h 1123"/>
                  <a:gd name="T84" fmla="*/ 901 w 1093"/>
                  <a:gd name="T85" fmla="*/ 857 h 1123"/>
                  <a:gd name="T86" fmla="*/ 934 w 1093"/>
                  <a:gd name="T87" fmla="*/ 920 h 1123"/>
                  <a:gd name="T88" fmla="*/ 967 w 1093"/>
                  <a:gd name="T89" fmla="*/ 976 h 1123"/>
                  <a:gd name="T90" fmla="*/ 990 w 1093"/>
                  <a:gd name="T91" fmla="*/ 1011 h 1123"/>
                  <a:gd name="T92" fmla="*/ 1093 w 1093"/>
                  <a:gd name="T93" fmla="*/ 1123 h 1123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093"/>
                  <a:gd name="T142" fmla="*/ 0 h 1123"/>
                  <a:gd name="T143" fmla="*/ 1093 w 1093"/>
                  <a:gd name="T144" fmla="*/ 1123 h 1123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093" h="1123">
                    <a:moveTo>
                      <a:pt x="1093" y="1123"/>
                    </a:moveTo>
                    <a:lnTo>
                      <a:pt x="986" y="961"/>
                    </a:lnTo>
                    <a:lnTo>
                      <a:pt x="920" y="793"/>
                    </a:lnTo>
                    <a:lnTo>
                      <a:pt x="859" y="645"/>
                    </a:lnTo>
                    <a:lnTo>
                      <a:pt x="726" y="463"/>
                    </a:lnTo>
                    <a:lnTo>
                      <a:pt x="569" y="287"/>
                    </a:lnTo>
                    <a:lnTo>
                      <a:pt x="465" y="150"/>
                    </a:lnTo>
                    <a:lnTo>
                      <a:pt x="399" y="101"/>
                    </a:lnTo>
                    <a:lnTo>
                      <a:pt x="394" y="101"/>
                    </a:lnTo>
                    <a:lnTo>
                      <a:pt x="381" y="98"/>
                    </a:lnTo>
                    <a:lnTo>
                      <a:pt x="364" y="97"/>
                    </a:lnTo>
                    <a:lnTo>
                      <a:pt x="344" y="92"/>
                    </a:lnTo>
                    <a:lnTo>
                      <a:pt x="321" y="90"/>
                    </a:lnTo>
                    <a:lnTo>
                      <a:pt x="301" y="85"/>
                    </a:lnTo>
                    <a:lnTo>
                      <a:pt x="283" y="82"/>
                    </a:lnTo>
                    <a:lnTo>
                      <a:pt x="272" y="80"/>
                    </a:lnTo>
                    <a:lnTo>
                      <a:pt x="263" y="75"/>
                    </a:lnTo>
                    <a:lnTo>
                      <a:pt x="251" y="71"/>
                    </a:lnTo>
                    <a:lnTo>
                      <a:pt x="240" y="65"/>
                    </a:lnTo>
                    <a:lnTo>
                      <a:pt x="228" y="58"/>
                    </a:lnTo>
                    <a:lnTo>
                      <a:pt x="218" y="52"/>
                    </a:lnTo>
                    <a:lnTo>
                      <a:pt x="210" y="46"/>
                    </a:lnTo>
                    <a:lnTo>
                      <a:pt x="202" y="43"/>
                    </a:lnTo>
                    <a:lnTo>
                      <a:pt x="201" y="42"/>
                    </a:lnTo>
                    <a:lnTo>
                      <a:pt x="197" y="39"/>
                    </a:lnTo>
                    <a:lnTo>
                      <a:pt x="182" y="33"/>
                    </a:lnTo>
                    <a:lnTo>
                      <a:pt x="163" y="26"/>
                    </a:lnTo>
                    <a:lnTo>
                      <a:pt x="140" y="18"/>
                    </a:lnTo>
                    <a:lnTo>
                      <a:pt x="117" y="9"/>
                    </a:lnTo>
                    <a:lnTo>
                      <a:pt x="94" y="3"/>
                    </a:lnTo>
                    <a:lnTo>
                      <a:pt x="75" y="0"/>
                    </a:lnTo>
                    <a:lnTo>
                      <a:pt x="64" y="2"/>
                    </a:lnTo>
                    <a:lnTo>
                      <a:pt x="55" y="7"/>
                    </a:lnTo>
                    <a:lnTo>
                      <a:pt x="44" y="15"/>
                    </a:lnTo>
                    <a:lnTo>
                      <a:pt x="34" y="23"/>
                    </a:lnTo>
                    <a:lnTo>
                      <a:pt x="24" y="32"/>
                    </a:lnTo>
                    <a:lnTo>
                      <a:pt x="15" y="41"/>
                    </a:lnTo>
                    <a:lnTo>
                      <a:pt x="8" y="46"/>
                    </a:lnTo>
                    <a:lnTo>
                      <a:pt x="2" y="52"/>
                    </a:lnTo>
                    <a:lnTo>
                      <a:pt x="0" y="54"/>
                    </a:lnTo>
                    <a:lnTo>
                      <a:pt x="0" y="72"/>
                    </a:lnTo>
                    <a:lnTo>
                      <a:pt x="3" y="114"/>
                    </a:lnTo>
                    <a:lnTo>
                      <a:pt x="6" y="160"/>
                    </a:lnTo>
                    <a:lnTo>
                      <a:pt x="12" y="188"/>
                    </a:lnTo>
                    <a:lnTo>
                      <a:pt x="18" y="196"/>
                    </a:lnTo>
                    <a:lnTo>
                      <a:pt x="31" y="212"/>
                    </a:lnTo>
                    <a:lnTo>
                      <a:pt x="47" y="231"/>
                    </a:lnTo>
                    <a:lnTo>
                      <a:pt x="64" y="253"/>
                    </a:lnTo>
                    <a:lnTo>
                      <a:pt x="81" y="273"/>
                    </a:lnTo>
                    <a:lnTo>
                      <a:pt x="97" y="290"/>
                    </a:lnTo>
                    <a:lnTo>
                      <a:pt x="107" y="302"/>
                    </a:lnTo>
                    <a:lnTo>
                      <a:pt x="112" y="306"/>
                    </a:lnTo>
                    <a:lnTo>
                      <a:pt x="208" y="351"/>
                    </a:lnTo>
                    <a:lnTo>
                      <a:pt x="104" y="261"/>
                    </a:lnTo>
                    <a:lnTo>
                      <a:pt x="41" y="143"/>
                    </a:lnTo>
                    <a:lnTo>
                      <a:pt x="41" y="80"/>
                    </a:lnTo>
                    <a:lnTo>
                      <a:pt x="97" y="42"/>
                    </a:lnTo>
                    <a:lnTo>
                      <a:pt x="135" y="46"/>
                    </a:lnTo>
                    <a:lnTo>
                      <a:pt x="231" y="105"/>
                    </a:lnTo>
                    <a:lnTo>
                      <a:pt x="335" y="117"/>
                    </a:lnTo>
                    <a:lnTo>
                      <a:pt x="413" y="150"/>
                    </a:lnTo>
                    <a:lnTo>
                      <a:pt x="419" y="157"/>
                    </a:lnTo>
                    <a:lnTo>
                      <a:pt x="433" y="176"/>
                    </a:lnTo>
                    <a:lnTo>
                      <a:pt x="455" y="204"/>
                    </a:lnTo>
                    <a:lnTo>
                      <a:pt x="482" y="237"/>
                    </a:lnTo>
                    <a:lnTo>
                      <a:pt x="511" y="271"/>
                    </a:lnTo>
                    <a:lnTo>
                      <a:pt x="539" y="306"/>
                    </a:lnTo>
                    <a:lnTo>
                      <a:pt x="565" y="335"/>
                    </a:lnTo>
                    <a:lnTo>
                      <a:pt x="585" y="358"/>
                    </a:lnTo>
                    <a:lnTo>
                      <a:pt x="606" y="384"/>
                    </a:lnTo>
                    <a:lnTo>
                      <a:pt x="638" y="423"/>
                    </a:lnTo>
                    <a:lnTo>
                      <a:pt x="676" y="469"/>
                    </a:lnTo>
                    <a:lnTo>
                      <a:pt x="715" y="518"/>
                    </a:lnTo>
                    <a:lnTo>
                      <a:pt x="751" y="564"/>
                    </a:lnTo>
                    <a:lnTo>
                      <a:pt x="782" y="603"/>
                    </a:lnTo>
                    <a:lnTo>
                      <a:pt x="803" y="630"/>
                    </a:lnTo>
                    <a:lnTo>
                      <a:pt x="811" y="640"/>
                    </a:lnTo>
                    <a:lnTo>
                      <a:pt x="814" y="645"/>
                    </a:lnTo>
                    <a:lnTo>
                      <a:pt x="820" y="659"/>
                    </a:lnTo>
                    <a:lnTo>
                      <a:pt x="829" y="679"/>
                    </a:lnTo>
                    <a:lnTo>
                      <a:pt x="840" y="705"/>
                    </a:lnTo>
                    <a:lnTo>
                      <a:pt x="853" y="736"/>
                    </a:lnTo>
                    <a:lnTo>
                      <a:pt x="866" y="766"/>
                    </a:lnTo>
                    <a:lnTo>
                      <a:pt x="879" y="798"/>
                    </a:lnTo>
                    <a:lnTo>
                      <a:pt x="889" y="826"/>
                    </a:lnTo>
                    <a:lnTo>
                      <a:pt x="901" y="857"/>
                    </a:lnTo>
                    <a:lnTo>
                      <a:pt x="917" y="888"/>
                    </a:lnTo>
                    <a:lnTo>
                      <a:pt x="934" y="920"/>
                    </a:lnTo>
                    <a:lnTo>
                      <a:pt x="951" y="949"/>
                    </a:lnTo>
                    <a:lnTo>
                      <a:pt x="967" y="976"/>
                    </a:lnTo>
                    <a:lnTo>
                      <a:pt x="980" y="998"/>
                    </a:lnTo>
                    <a:lnTo>
                      <a:pt x="990" y="1011"/>
                    </a:lnTo>
                    <a:lnTo>
                      <a:pt x="993" y="1017"/>
                    </a:lnTo>
                    <a:lnTo>
                      <a:pt x="1093" y="11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14" name="Freeform 205"/>
              <p:cNvSpPr>
                <a:spLocks/>
              </p:cNvSpPr>
              <p:nvPr/>
            </p:nvSpPr>
            <p:spPr bwMode="auto">
              <a:xfrm>
                <a:off x="316" y="2055"/>
                <a:ext cx="450" cy="153"/>
              </a:xfrm>
              <a:custGeom>
                <a:avLst/>
                <a:gdLst>
                  <a:gd name="T0" fmla="*/ 19 w 450"/>
                  <a:gd name="T1" fmla="*/ 0 h 153"/>
                  <a:gd name="T2" fmla="*/ 118 w 450"/>
                  <a:gd name="T3" fmla="*/ 59 h 153"/>
                  <a:gd name="T4" fmla="*/ 120 w 450"/>
                  <a:gd name="T5" fmla="*/ 57 h 153"/>
                  <a:gd name="T6" fmla="*/ 125 w 450"/>
                  <a:gd name="T7" fmla="*/ 55 h 153"/>
                  <a:gd name="T8" fmla="*/ 134 w 450"/>
                  <a:gd name="T9" fmla="*/ 52 h 153"/>
                  <a:gd name="T10" fmla="*/ 144 w 450"/>
                  <a:gd name="T11" fmla="*/ 49 h 153"/>
                  <a:gd name="T12" fmla="*/ 156 w 450"/>
                  <a:gd name="T13" fmla="*/ 47 h 153"/>
                  <a:gd name="T14" fmla="*/ 167 w 450"/>
                  <a:gd name="T15" fmla="*/ 47 h 153"/>
                  <a:gd name="T16" fmla="*/ 179 w 450"/>
                  <a:gd name="T17" fmla="*/ 52 h 153"/>
                  <a:gd name="T18" fmla="*/ 189 w 450"/>
                  <a:gd name="T19" fmla="*/ 59 h 153"/>
                  <a:gd name="T20" fmla="*/ 199 w 450"/>
                  <a:gd name="T21" fmla="*/ 69 h 153"/>
                  <a:gd name="T22" fmla="*/ 208 w 450"/>
                  <a:gd name="T23" fmla="*/ 78 h 153"/>
                  <a:gd name="T24" fmla="*/ 216 w 450"/>
                  <a:gd name="T25" fmla="*/ 86 h 153"/>
                  <a:gd name="T26" fmla="*/ 224 w 450"/>
                  <a:gd name="T27" fmla="*/ 94 h 153"/>
                  <a:gd name="T28" fmla="*/ 229 w 450"/>
                  <a:gd name="T29" fmla="*/ 99 h 153"/>
                  <a:gd name="T30" fmla="*/ 234 w 450"/>
                  <a:gd name="T31" fmla="*/ 104 h 153"/>
                  <a:gd name="T32" fmla="*/ 237 w 450"/>
                  <a:gd name="T33" fmla="*/ 106 h 153"/>
                  <a:gd name="T34" fmla="*/ 238 w 450"/>
                  <a:gd name="T35" fmla="*/ 108 h 153"/>
                  <a:gd name="T36" fmla="*/ 268 w 450"/>
                  <a:gd name="T37" fmla="*/ 118 h 153"/>
                  <a:gd name="T38" fmla="*/ 450 w 450"/>
                  <a:gd name="T39" fmla="*/ 153 h 153"/>
                  <a:gd name="T40" fmla="*/ 444 w 450"/>
                  <a:gd name="T41" fmla="*/ 153 h 153"/>
                  <a:gd name="T42" fmla="*/ 427 w 450"/>
                  <a:gd name="T43" fmla="*/ 151 h 153"/>
                  <a:gd name="T44" fmla="*/ 401 w 450"/>
                  <a:gd name="T45" fmla="*/ 150 h 153"/>
                  <a:gd name="T46" fmla="*/ 372 w 450"/>
                  <a:gd name="T47" fmla="*/ 148 h 153"/>
                  <a:gd name="T48" fmla="*/ 340 w 450"/>
                  <a:gd name="T49" fmla="*/ 145 h 153"/>
                  <a:gd name="T50" fmla="*/ 310 w 450"/>
                  <a:gd name="T51" fmla="*/ 144 h 153"/>
                  <a:gd name="T52" fmla="*/ 286 w 450"/>
                  <a:gd name="T53" fmla="*/ 143 h 153"/>
                  <a:gd name="T54" fmla="*/ 268 w 450"/>
                  <a:gd name="T55" fmla="*/ 141 h 153"/>
                  <a:gd name="T56" fmla="*/ 255 w 450"/>
                  <a:gd name="T57" fmla="*/ 138 h 153"/>
                  <a:gd name="T58" fmla="*/ 241 w 450"/>
                  <a:gd name="T59" fmla="*/ 134 h 153"/>
                  <a:gd name="T60" fmla="*/ 225 w 450"/>
                  <a:gd name="T61" fmla="*/ 127 h 153"/>
                  <a:gd name="T62" fmla="*/ 212 w 450"/>
                  <a:gd name="T63" fmla="*/ 121 h 153"/>
                  <a:gd name="T64" fmla="*/ 201 w 450"/>
                  <a:gd name="T65" fmla="*/ 114 h 153"/>
                  <a:gd name="T66" fmla="*/ 190 w 450"/>
                  <a:gd name="T67" fmla="*/ 109 h 153"/>
                  <a:gd name="T68" fmla="*/ 185 w 450"/>
                  <a:gd name="T69" fmla="*/ 105 h 153"/>
                  <a:gd name="T70" fmla="*/ 182 w 450"/>
                  <a:gd name="T71" fmla="*/ 104 h 153"/>
                  <a:gd name="T72" fmla="*/ 179 w 450"/>
                  <a:gd name="T73" fmla="*/ 101 h 153"/>
                  <a:gd name="T74" fmla="*/ 172 w 450"/>
                  <a:gd name="T75" fmla="*/ 92 h 153"/>
                  <a:gd name="T76" fmla="*/ 162 w 450"/>
                  <a:gd name="T77" fmla="*/ 85 h 153"/>
                  <a:gd name="T78" fmla="*/ 153 w 450"/>
                  <a:gd name="T79" fmla="*/ 82 h 153"/>
                  <a:gd name="T80" fmla="*/ 146 w 450"/>
                  <a:gd name="T81" fmla="*/ 83 h 153"/>
                  <a:gd name="T82" fmla="*/ 134 w 450"/>
                  <a:gd name="T83" fmla="*/ 89 h 153"/>
                  <a:gd name="T84" fmla="*/ 120 w 450"/>
                  <a:gd name="T85" fmla="*/ 96 h 153"/>
                  <a:gd name="T86" fmla="*/ 104 w 450"/>
                  <a:gd name="T87" fmla="*/ 105 h 153"/>
                  <a:gd name="T88" fmla="*/ 89 w 450"/>
                  <a:gd name="T89" fmla="*/ 115 h 153"/>
                  <a:gd name="T90" fmla="*/ 76 w 450"/>
                  <a:gd name="T91" fmla="*/ 122 h 153"/>
                  <a:gd name="T92" fmla="*/ 66 w 450"/>
                  <a:gd name="T93" fmla="*/ 128 h 153"/>
                  <a:gd name="T94" fmla="*/ 63 w 450"/>
                  <a:gd name="T95" fmla="*/ 130 h 153"/>
                  <a:gd name="T96" fmla="*/ 92 w 450"/>
                  <a:gd name="T97" fmla="*/ 73 h 153"/>
                  <a:gd name="T98" fmla="*/ 40 w 450"/>
                  <a:gd name="T99" fmla="*/ 85 h 153"/>
                  <a:gd name="T100" fmla="*/ 63 w 450"/>
                  <a:gd name="T101" fmla="*/ 56 h 153"/>
                  <a:gd name="T102" fmla="*/ 0 w 450"/>
                  <a:gd name="T103" fmla="*/ 21 h 153"/>
                  <a:gd name="T104" fmla="*/ 19 w 450"/>
                  <a:gd name="T105" fmla="*/ 0 h 153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450"/>
                  <a:gd name="T160" fmla="*/ 0 h 153"/>
                  <a:gd name="T161" fmla="*/ 450 w 450"/>
                  <a:gd name="T162" fmla="*/ 153 h 153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450" h="153">
                    <a:moveTo>
                      <a:pt x="19" y="0"/>
                    </a:moveTo>
                    <a:lnTo>
                      <a:pt x="118" y="59"/>
                    </a:lnTo>
                    <a:lnTo>
                      <a:pt x="120" y="57"/>
                    </a:lnTo>
                    <a:lnTo>
                      <a:pt x="125" y="55"/>
                    </a:lnTo>
                    <a:lnTo>
                      <a:pt x="134" y="52"/>
                    </a:lnTo>
                    <a:lnTo>
                      <a:pt x="144" y="49"/>
                    </a:lnTo>
                    <a:lnTo>
                      <a:pt x="156" y="47"/>
                    </a:lnTo>
                    <a:lnTo>
                      <a:pt x="167" y="47"/>
                    </a:lnTo>
                    <a:lnTo>
                      <a:pt x="179" y="52"/>
                    </a:lnTo>
                    <a:lnTo>
                      <a:pt x="189" y="59"/>
                    </a:lnTo>
                    <a:lnTo>
                      <a:pt x="199" y="69"/>
                    </a:lnTo>
                    <a:lnTo>
                      <a:pt x="208" y="78"/>
                    </a:lnTo>
                    <a:lnTo>
                      <a:pt x="216" y="86"/>
                    </a:lnTo>
                    <a:lnTo>
                      <a:pt x="224" y="94"/>
                    </a:lnTo>
                    <a:lnTo>
                      <a:pt x="229" y="99"/>
                    </a:lnTo>
                    <a:lnTo>
                      <a:pt x="234" y="104"/>
                    </a:lnTo>
                    <a:lnTo>
                      <a:pt x="237" y="106"/>
                    </a:lnTo>
                    <a:lnTo>
                      <a:pt x="238" y="108"/>
                    </a:lnTo>
                    <a:lnTo>
                      <a:pt x="268" y="118"/>
                    </a:lnTo>
                    <a:lnTo>
                      <a:pt x="450" y="153"/>
                    </a:lnTo>
                    <a:lnTo>
                      <a:pt x="444" y="153"/>
                    </a:lnTo>
                    <a:lnTo>
                      <a:pt x="427" y="151"/>
                    </a:lnTo>
                    <a:lnTo>
                      <a:pt x="401" y="150"/>
                    </a:lnTo>
                    <a:lnTo>
                      <a:pt x="372" y="148"/>
                    </a:lnTo>
                    <a:lnTo>
                      <a:pt x="340" y="145"/>
                    </a:lnTo>
                    <a:lnTo>
                      <a:pt x="310" y="144"/>
                    </a:lnTo>
                    <a:lnTo>
                      <a:pt x="286" y="143"/>
                    </a:lnTo>
                    <a:lnTo>
                      <a:pt x="268" y="141"/>
                    </a:lnTo>
                    <a:lnTo>
                      <a:pt x="255" y="138"/>
                    </a:lnTo>
                    <a:lnTo>
                      <a:pt x="241" y="134"/>
                    </a:lnTo>
                    <a:lnTo>
                      <a:pt x="225" y="127"/>
                    </a:lnTo>
                    <a:lnTo>
                      <a:pt x="212" y="121"/>
                    </a:lnTo>
                    <a:lnTo>
                      <a:pt x="201" y="114"/>
                    </a:lnTo>
                    <a:lnTo>
                      <a:pt x="190" y="109"/>
                    </a:lnTo>
                    <a:lnTo>
                      <a:pt x="185" y="105"/>
                    </a:lnTo>
                    <a:lnTo>
                      <a:pt x="182" y="104"/>
                    </a:lnTo>
                    <a:lnTo>
                      <a:pt x="179" y="101"/>
                    </a:lnTo>
                    <a:lnTo>
                      <a:pt x="172" y="92"/>
                    </a:lnTo>
                    <a:lnTo>
                      <a:pt x="162" y="85"/>
                    </a:lnTo>
                    <a:lnTo>
                      <a:pt x="153" y="82"/>
                    </a:lnTo>
                    <a:lnTo>
                      <a:pt x="146" y="83"/>
                    </a:lnTo>
                    <a:lnTo>
                      <a:pt x="134" y="89"/>
                    </a:lnTo>
                    <a:lnTo>
                      <a:pt x="120" y="96"/>
                    </a:lnTo>
                    <a:lnTo>
                      <a:pt x="104" y="105"/>
                    </a:lnTo>
                    <a:lnTo>
                      <a:pt x="89" y="115"/>
                    </a:lnTo>
                    <a:lnTo>
                      <a:pt x="76" y="122"/>
                    </a:lnTo>
                    <a:lnTo>
                      <a:pt x="66" y="128"/>
                    </a:lnTo>
                    <a:lnTo>
                      <a:pt x="63" y="130"/>
                    </a:lnTo>
                    <a:lnTo>
                      <a:pt x="92" y="73"/>
                    </a:lnTo>
                    <a:lnTo>
                      <a:pt x="40" y="85"/>
                    </a:lnTo>
                    <a:lnTo>
                      <a:pt x="63" y="56"/>
                    </a:lnTo>
                    <a:lnTo>
                      <a:pt x="0" y="21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15" name="Freeform 206"/>
              <p:cNvSpPr>
                <a:spLocks/>
              </p:cNvSpPr>
              <p:nvPr/>
            </p:nvSpPr>
            <p:spPr bwMode="auto">
              <a:xfrm>
                <a:off x="554" y="1954"/>
                <a:ext cx="89" cy="219"/>
              </a:xfrm>
              <a:custGeom>
                <a:avLst/>
                <a:gdLst>
                  <a:gd name="T0" fmla="*/ 0 w 89"/>
                  <a:gd name="T1" fmla="*/ 0 h 219"/>
                  <a:gd name="T2" fmla="*/ 3 w 89"/>
                  <a:gd name="T3" fmla="*/ 1 h 219"/>
                  <a:gd name="T4" fmla="*/ 12 w 89"/>
                  <a:gd name="T5" fmla="*/ 4 h 219"/>
                  <a:gd name="T6" fmla="*/ 23 w 89"/>
                  <a:gd name="T7" fmla="*/ 10 h 219"/>
                  <a:gd name="T8" fmla="*/ 36 w 89"/>
                  <a:gd name="T9" fmla="*/ 17 h 219"/>
                  <a:gd name="T10" fmla="*/ 51 w 89"/>
                  <a:gd name="T11" fmla="*/ 24 h 219"/>
                  <a:gd name="T12" fmla="*/ 62 w 89"/>
                  <a:gd name="T13" fmla="*/ 32 h 219"/>
                  <a:gd name="T14" fmla="*/ 72 w 89"/>
                  <a:gd name="T15" fmla="*/ 39 h 219"/>
                  <a:gd name="T16" fmla="*/ 78 w 89"/>
                  <a:gd name="T17" fmla="*/ 45 h 219"/>
                  <a:gd name="T18" fmla="*/ 82 w 89"/>
                  <a:gd name="T19" fmla="*/ 62 h 219"/>
                  <a:gd name="T20" fmla="*/ 87 w 89"/>
                  <a:gd name="T21" fmla="*/ 82 h 219"/>
                  <a:gd name="T22" fmla="*/ 88 w 89"/>
                  <a:gd name="T23" fmla="*/ 101 h 219"/>
                  <a:gd name="T24" fmla="*/ 89 w 89"/>
                  <a:gd name="T25" fmla="*/ 108 h 219"/>
                  <a:gd name="T26" fmla="*/ 59 w 89"/>
                  <a:gd name="T27" fmla="*/ 197 h 219"/>
                  <a:gd name="T28" fmla="*/ 19 w 89"/>
                  <a:gd name="T29" fmla="*/ 219 h 219"/>
                  <a:gd name="T30" fmla="*/ 56 w 89"/>
                  <a:gd name="T31" fmla="*/ 157 h 219"/>
                  <a:gd name="T32" fmla="*/ 59 w 89"/>
                  <a:gd name="T33" fmla="*/ 148 h 219"/>
                  <a:gd name="T34" fmla="*/ 65 w 89"/>
                  <a:gd name="T35" fmla="*/ 130 h 219"/>
                  <a:gd name="T36" fmla="*/ 68 w 89"/>
                  <a:gd name="T37" fmla="*/ 105 h 219"/>
                  <a:gd name="T38" fmla="*/ 64 w 89"/>
                  <a:gd name="T39" fmla="*/ 82 h 219"/>
                  <a:gd name="T40" fmla="*/ 58 w 89"/>
                  <a:gd name="T41" fmla="*/ 71 h 219"/>
                  <a:gd name="T42" fmla="*/ 49 w 89"/>
                  <a:gd name="T43" fmla="*/ 58 h 219"/>
                  <a:gd name="T44" fmla="*/ 39 w 89"/>
                  <a:gd name="T45" fmla="*/ 45 h 219"/>
                  <a:gd name="T46" fmla="*/ 27 w 89"/>
                  <a:gd name="T47" fmla="*/ 32 h 219"/>
                  <a:gd name="T48" fmla="*/ 17 w 89"/>
                  <a:gd name="T49" fmla="*/ 19 h 219"/>
                  <a:gd name="T50" fmla="*/ 9 w 89"/>
                  <a:gd name="T51" fmla="*/ 9 h 219"/>
                  <a:gd name="T52" fmla="*/ 3 w 89"/>
                  <a:gd name="T53" fmla="*/ 3 h 219"/>
                  <a:gd name="T54" fmla="*/ 0 w 89"/>
                  <a:gd name="T55" fmla="*/ 0 h 219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89"/>
                  <a:gd name="T85" fmla="*/ 0 h 219"/>
                  <a:gd name="T86" fmla="*/ 89 w 89"/>
                  <a:gd name="T87" fmla="*/ 219 h 219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89" h="219">
                    <a:moveTo>
                      <a:pt x="0" y="0"/>
                    </a:moveTo>
                    <a:lnTo>
                      <a:pt x="3" y="1"/>
                    </a:lnTo>
                    <a:lnTo>
                      <a:pt x="12" y="4"/>
                    </a:lnTo>
                    <a:lnTo>
                      <a:pt x="23" y="10"/>
                    </a:lnTo>
                    <a:lnTo>
                      <a:pt x="36" y="17"/>
                    </a:lnTo>
                    <a:lnTo>
                      <a:pt x="51" y="24"/>
                    </a:lnTo>
                    <a:lnTo>
                      <a:pt x="62" y="32"/>
                    </a:lnTo>
                    <a:lnTo>
                      <a:pt x="72" y="39"/>
                    </a:lnTo>
                    <a:lnTo>
                      <a:pt x="78" y="45"/>
                    </a:lnTo>
                    <a:lnTo>
                      <a:pt x="82" y="62"/>
                    </a:lnTo>
                    <a:lnTo>
                      <a:pt x="87" y="82"/>
                    </a:lnTo>
                    <a:lnTo>
                      <a:pt x="88" y="101"/>
                    </a:lnTo>
                    <a:lnTo>
                      <a:pt x="89" y="108"/>
                    </a:lnTo>
                    <a:lnTo>
                      <a:pt x="59" y="197"/>
                    </a:lnTo>
                    <a:lnTo>
                      <a:pt x="19" y="219"/>
                    </a:lnTo>
                    <a:lnTo>
                      <a:pt x="56" y="157"/>
                    </a:lnTo>
                    <a:lnTo>
                      <a:pt x="59" y="148"/>
                    </a:lnTo>
                    <a:lnTo>
                      <a:pt x="65" y="130"/>
                    </a:lnTo>
                    <a:lnTo>
                      <a:pt x="68" y="105"/>
                    </a:lnTo>
                    <a:lnTo>
                      <a:pt x="64" y="82"/>
                    </a:lnTo>
                    <a:lnTo>
                      <a:pt x="58" y="71"/>
                    </a:lnTo>
                    <a:lnTo>
                      <a:pt x="49" y="58"/>
                    </a:lnTo>
                    <a:lnTo>
                      <a:pt x="39" y="45"/>
                    </a:lnTo>
                    <a:lnTo>
                      <a:pt x="27" y="32"/>
                    </a:lnTo>
                    <a:lnTo>
                      <a:pt x="17" y="19"/>
                    </a:lnTo>
                    <a:lnTo>
                      <a:pt x="9" y="9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5066" name="Freeform 207"/>
            <p:cNvSpPr>
              <a:spLocks/>
            </p:cNvSpPr>
            <p:nvPr/>
          </p:nvSpPr>
          <p:spPr bwMode="auto">
            <a:xfrm>
              <a:off x="26" y="1687"/>
              <a:ext cx="391" cy="575"/>
            </a:xfrm>
            <a:custGeom>
              <a:avLst/>
              <a:gdLst>
                <a:gd name="T0" fmla="*/ 309 w 391"/>
                <a:gd name="T1" fmla="*/ 0 h 575"/>
                <a:gd name="T2" fmla="*/ 296 w 391"/>
                <a:gd name="T3" fmla="*/ 13 h 575"/>
                <a:gd name="T4" fmla="*/ 263 w 391"/>
                <a:gd name="T5" fmla="*/ 43 h 575"/>
                <a:gd name="T6" fmla="*/ 224 w 391"/>
                <a:gd name="T7" fmla="*/ 79 h 575"/>
                <a:gd name="T8" fmla="*/ 189 w 391"/>
                <a:gd name="T9" fmla="*/ 107 h 575"/>
                <a:gd name="T10" fmla="*/ 157 w 391"/>
                <a:gd name="T11" fmla="*/ 130 h 575"/>
                <a:gd name="T12" fmla="*/ 121 w 391"/>
                <a:gd name="T13" fmla="*/ 157 h 575"/>
                <a:gd name="T14" fmla="*/ 84 w 391"/>
                <a:gd name="T15" fmla="*/ 188 h 575"/>
                <a:gd name="T16" fmla="*/ 52 w 391"/>
                <a:gd name="T17" fmla="*/ 219 h 575"/>
                <a:gd name="T18" fmla="*/ 29 w 391"/>
                <a:gd name="T19" fmla="*/ 251 h 575"/>
                <a:gd name="T20" fmla="*/ 13 w 391"/>
                <a:gd name="T21" fmla="*/ 283 h 575"/>
                <a:gd name="T22" fmla="*/ 6 w 391"/>
                <a:gd name="T23" fmla="*/ 306 h 575"/>
                <a:gd name="T24" fmla="*/ 3 w 391"/>
                <a:gd name="T25" fmla="*/ 316 h 575"/>
                <a:gd name="T26" fmla="*/ 3 w 391"/>
                <a:gd name="T27" fmla="*/ 353 h 575"/>
                <a:gd name="T28" fmla="*/ 0 w 391"/>
                <a:gd name="T29" fmla="*/ 431 h 575"/>
                <a:gd name="T30" fmla="*/ 6 w 391"/>
                <a:gd name="T31" fmla="*/ 487 h 575"/>
                <a:gd name="T32" fmla="*/ 26 w 391"/>
                <a:gd name="T33" fmla="*/ 516 h 575"/>
                <a:gd name="T34" fmla="*/ 45 w 391"/>
                <a:gd name="T35" fmla="*/ 532 h 575"/>
                <a:gd name="T36" fmla="*/ 72 w 391"/>
                <a:gd name="T37" fmla="*/ 551 h 575"/>
                <a:gd name="T38" fmla="*/ 98 w 391"/>
                <a:gd name="T39" fmla="*/ 568 h 575"/>
                <a:gd name="T40" fmla="*/ 108 w 391"/>
                <a:gd name="T41" fmla="*/ 575 h 575"/>
                <a:gd name="T42" fmla="*/ 33 w 391"/>
                <a:gd name="T43" fmla="*/ 450 h 575"/>
                <a:gd name="T44" fmla="*/ 32 w 391"/>
                <a:gd name="T45" fmla="*/ 371 h 575"/>
                <a:gd name="T46" fmla="*/ 37 w 391"/>
                <a:gd name="T47" fmla="*/ 330 h 575"/>
                <a:gd name="T48" fmla="*/ 43 w 391"/>
                <a:gd name="T49" fmla="*/ 299 h 575"/>
                <a:gd name="T50" fmla="*/ 130 w 391"/>
                <a:gd name="T51" fmla="*/ 212 h 575"/>
                <a:gd name="T52" fmla="*/ 147 w 391"/>
                <a:gd name="T53" fmla="*/ 198 h 575"/>
                <a:gd name="T54" fmla="*/ 188 w 391"/>
                <a:gd name="T55" fmla="*/ 163 h 575"/>
                <a:gd name="T56" fmla="*/ 235 w 391"/>
                <a:gd name="T57" fmla="*/ 123 h 575"/>
                <a:gd name="T58" fmla="*/ 271 w 391"/>
                <a:gd name="T59" fmla="*/ 85 h 575"/>
                <a:gd name="T60" fmla="*/ 293 w 391"/>
                <a:gd name="T61" fmla="*/ 61 h 575"/>
                <a:gd name="T62" fmla="*/ 309 w 391"/>
                <a:gd name="T63" fmla="*/ 45 h 575"/>
                <a:gd name="T64" fmla="*/ 317 w 391"/>
                <a:gd name="T65" fmla="*/ 38 h 575"/>
                <a:gd name="T66" fmla="*/ 320 w 391"/>
                <a:gd name="T67" fmla="*/ 36 h 575"/>
                <a:gd name="T68" fmla="*/ 365 w 391"/>
                <a:gd name="T69" fmla="*/ 3 h 57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91"/>
                <a:gd name="T106" fmla="*/ 0 h 575"/>
                <a:gd name="T107" fmla="*/ 391 w 391"/>
                <a:gd name="T108" fmla="*/ 575 h 57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91" h="575">
                  <a:moveTo>
                    <a:pt x="365" y="3"/>
                  </a:moveTo>
                  <a:lnTo>
                    <a:pt x="309" y="0"/>
                  </a:lnTo>
                  <a:lnTo>
                    <a:pt x="306" y="3"/>
                  </a:lnTo>
                  <a:lnTo>
                    <a:pt x="296" y="13"/>
                  </a:lnTo>
                  <a:lnTo>
                    <a:pt x="281" y="27"/>
                  </a:lnTo>
                  <a:lnTo>
                    <a:pt x="263" y="43"/>
                  </a:lnTo>
                  <a:lnTo>
                    <a:pt x="244" y="62"/>
                  </a:lnTo>
                  <a:lnTo>
                    <a:pt x="224" y="79"/>
                  </a:lnTo>
                  <a:lnTo>
                    <a:pt x="205" y="95"/>
                  </a:lnTo>
                  <a:lnTo>
                    <a:pt x="189" y="107"/>
                  </a:lnTo>
                  <a:lnTo>
                    <a:pt x="175" y="117"/>
                  </a:lnTo>
                  <a:lnTo>
                    <a:pt x="157" y="130"/>
                  </a:lnTo>
                  <a:lnTo>
                    <a:pt x="140" y="143"/>
                  </a:lnTo>
                  <a:lnTo>
                    <a:pt x="121" y="157"/>
                  </a:lnTo>
                  <a:lnTo>
                    <a:pt x="102" y="172"/>
                  </a:lnTo>
                  <a:lnTo>
                    <a:pt x="84" y="188"/>
                  </a:lnTo>
                  <a:lnTo>
                    <a:pt x="68" y="203"/>
                  </a:lnTo>
                  <a:lnTo>
                    <a:pt x="52" y="219"/>
                  </a:lnTo>
                  <a:lnTo>
                    <a:pt x="39" y="235"/>
                  </a:lnTo>
                  <a:lnTo>
                    <a:pt x="29" y="251"/>
                  </a:lnTo>
                  <a:lnTo>
                    <a:pt x="20" y="268"/>
                  </a:lnTo>
                  <a:lnTo>
                    <a:pt x="13" y="283"/>
                  </a:lnTo>
                  <a:lnTo>
                    <a:pt x="9" y="296"/>
                  </a:lnTo>
                  <a:lnTo>
                    <a:pt x="6" y="306"/>
                  </a:lnTo>
                  <a:lnTo>
                    <a:pt x="3" y="313"/>
                  </a:lnTo>
                  <a:lnTo>
                    <a:pt x="3" y="316"/>
                  </a:lnTo>
                  <a:lnTo>
                    <a:pt x="3" y="326"/>
                  </a:lnTo>
                  <a:lnTo>
                    <a:pt x="3" y="353"/>
                  </a:lnTo>
                  <a:lnTo>
                    <a:pt x="1" y="391"/>
                  </a:lnTo>
                  <a:lnTo>
                    <a:pt x="0" y="431"/>
                  </a:lnTo>
                  <a:lnTo>
                    <a:pt x="0" y="464"/>
                  </a:lnTo>
                  <a:lnTo>
                    <a:pt x="6" y="487"/>
                  </a:lnTo>
                  <a:lnTo>
                    <a:pt x="16" y="505"/>
                  </a:lnTo>
                  <a:lnTo>
                    <a:pt x="26" y="516"/>
                  </a:lnTo>
                  <a:lnTo>
                    <a:pt x="33" y="524"/>
                  </a:lnTo>
                  <a:lnTo>
                    <a:pt x="45" y="532"/>
                  </a:lnTo>
                  <a:lnTo>
                    <a:pt x="58" y="541"/>
                  </a:lnTo>
                  <a:lnTo>
                    <a:pt x="72" y="551"/>
                  </a:lnTo>
                  <a:lnTo>
                    <a:pt x="87" y="561"/>
                  </a:lnTo>
                  <a:lnTo>
                    <a:pt x="98" y="568"/>
                  </a:lnTo>
                  <a:lnTo>
                    <a:pt x="105" y="574"/>
                  </a:lnTo>
                  <a:lnTo>
                    <a:pt x="108" y="575"/>
                  </a:lnTo>
                  <a:lnTo>
                    <a:pt x="33" y="467"/>
                  </a:lnTo>
                  <a:lnTo>
                    <a:pt x="33" y="450"/>
                  </a:lnTo>
                  <a:lnTo>
                    <a:pt x="32" y="412"/>
                  </a:lnTo>
                  <a:lnTo>
                    <a:pt x="32" y="371"/>
                  </a:lnTo>
                  <a:lnTo>
                    <a:pt x="33" y="345"/>
                  </a:lnTo>
                  <a:lnTo>
                    <a:pt x="37" y="330"/>
                  </a:lnTo>
                  <a:lnTo>
                    <a:pt x="40" y="313"/>
                  </a:lnTo>
                  <a:lnTo>
                    <a:pt x="43" y="299"/>
                  </a:lnTo>
                  <a:lnTo>
                    <a:pt x="45" y="293"/>
                  </a:lnTo>
                  <a:lnTo>
                    <a:pt x="130" y="212"/>
                  </a:lnTo>
                  <a:lnTo>
                    <a:pt x="134" y="208"/>
                  </a:lnTo>
                  <a:lnTo>
                    <a:pt x="147" y="198"/>
                  </a:lnTo>
                  <a:lnTo>
                    <a:pt x="166" y="183"/>
                  </a:lnTo>
                  <a:lnTo>
                    <a:pt x="188" y="163"/>
                  </a:lnTo>
                  <a:lnTo>
                    <a:pt x="212" y="143"/>
                  </a:lnTo>
                  <a:lnTo>
                    <a:pt x="235" y="123"/>
                  </a:lnTo>
                  <a:lnTo>
                    <a:pt x="255" y="102"/>
                  </a:lnTo>
                  <a:lnTo>
                    <a:pt x="271" y="85"/>
                  </a:lnTo>
                  <a:lnTo>
                    <a:pt x="283" y="71"/>
                  </a:lnTo>
                  <a:lnTo>
                    <a:pt x="293" y="61"/>
                  </a:lnTo>
                  <a:lnTo>
                    <a:pt x="302" y="52"/>
                  </a:lnTo>
                  <a:lnTo>
                    <a:pt x="309" y="45"/>
                  </a:lnTo>
                  <a:lnTo>
                    <a:pt x="313" y="40"/>
                  </a:lnTo>
                  <a:lnTo>
                    <a:pt x="317" y="38"/>
                  </a:lnTo>
                  <a:lnTo>
                    <a:pt x="319" y="36"/>
                  </a:lnTo>
                  <a:lnTo>
                    <a:pt x="320" y="36"/>
                  </a:lnTo>
                  <a:lnTo>
                    <a:pt x="391" y="48"/>
                  </a:lnTo>
                  <a:lnTo>
                    <a:pt x="36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7" name="Freeform 208"/>
            <p:cNvSpPr>
              <a:spLocks/>
            </p:cNvSpPr>
            <p:nvPr/>
          </p:nvSpPr>
          <p:spPr bwMode="auto">
            <a:xfrm>
              <a:off x="97" y="1817"/>
              <a:ext cx="327" cy="412"/>
            </a:xfrm>
            <a:custGeom>
              <a:avLst/>
              <a:gdLst>
                <a:gd name="T0" fmla="*/ 308 w 327"/>
                <a:gd name="T1" fmla="*/ 0 h 412"/>
                <a:gd name="T2" fmla="*/ 21 w 327"/>
                <a:gd name="T3" fmla="*/ 290 h 412"/>
                <a:gd name="T4" fmla="*/ 0 w 327"/>
                <a:gd name="T5" fmla="*/ 356 h 412"/>
                <a:gd name="T6" fmla="*/ 78 w 327"/>
                <a:gd name="T7" fmla="*/ 412 h 412"/>
                <a:gd name="T8" fmla="*/ 72 w 327"/>
                <a:gd name="T9" fmla="*/ 408 h 412"/>
                <a:gd name="T10" fmla="*/ 60 w 327"/>
                <a:gd name="T11" fmla="*/ 396 h 412"/>
                <a:gd name="T12" fmla="*/ 46 w 327"/>
                <a:gd name="T13" fmla="*/ 381 h 412"/>
                <a:gd name="T14" fmla="*/ 37 w 327"/>
                <a:gd name="T15" fmla="*/ 365 h 412"/>
                <a:gd name="T16" fmla="*/ 33 w 327"/>
                <a:gd name="T17" fmla="*/ 344 h 412"/>
                <a:gd name="T18" fmla="*/ 34 w 327"/>
                <a:gd name="T19" fmla="*/ 324 h 412"/>
                <a:gd name="T20" fmla="*/ 39 w 327"/>
                <a:gd name="T21" fmla="*/ 308 h 412"/>
                <a:gd name="T22" fmla="*/ 47 w 327"/>
                <a:gd name="T23" fmla="*/ 301 h 412"/>
                <a:gd name="T24" fmla="*/ 54 w 327"/>
                <a:gd name="T25" fmla="*/ 303 h 412"/>
                <a:gd name="T26" fmla="*/ 65 w 327"/>
                <a:gd name="T27" fmla="*/ 307 h 412"/>
                <a:gd name="T28" fmla="*/ 76 w 327"/>
                <a:gd name="T29" fmla="*/ 313 h 412"/>
                <a:gd name="T30" fmla="*/ 89 w 327"/>
                <a:gd name="T31" fmla="*/ 320 h 412"/>
                <a:gd name="T32" fmla="*/ 101 w 327"/>
                <a:gd name="T33" fmla="*/ 329 h 412"/>
                <a:gd name="T34" fmla="*/ 111 w 327"/>
                <a:gd name="T35" fmla="*/ 336 h 412"/>
                <a:gd name="T36" fmla="*/ 118 w 327"/>
                <a:gd name="T37" fmla="*/ 343 h 412"/>
                <a:gd name="T38" fmla="*/ 122 w 327"/>
                <a:gd name="T39" fmla="*/ 349 h 412"/>
                <a:gd name="T40" fmla="*/ 125 w 327"/>
                <a:gd name="T41" fmla="*/ 359 h 412"/>
                <a:gd name="T42" fmla="*/ 127 w 327"/>
                <a:gd name="T43" fmla="*/ 368 h 412"/>
                <a:gd name="T44" fmla="*/ 127 w 327"/>
                <a:gd name="T45" fmla="*/ 376 h 412"/>
                <a:gd name="T46" fmla="*/ 127 w 327"/>
                <a:gd name="T47" fmla="*/ 379 h 412"/>
                <a:gd name="T48" fmla="*/ 153 w 327"/>
                <a:gd name="T49" fmla="*/ 342 h 412"/>
                <a:gd name="T50" fmla="*/ 111 w 327"/>
                <a:gd name="T51" fmla="*/ 278 h 412"/>
                <a:gd name="T52" fmla="*/ 96 w 327"/>
                <a:gd name="T53" fmla="*/ 271 h 412"/>
                <a:gd name="T54" fmla="*/ 327 w 327"/>
                <a:gd name="T55" fmla="*/ 14 h 412"/>
                <a:gd name="T56" fmla="*/ 308 w 327"/>
                <a:gd name="T57" fmla="*/ 0 h 41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27"/>
                <a:gd name="T88" fmla="*/ 0 h 412"/>
                <a:gd name="T89" fmla="*/ 327 w 327"/>
                <a:gd name="T90" fmla="*/ 412 h 41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27" h="412">
                  <a:moveTo>
                    <a:pt x="308" y="0"/>
                  </a:moveTo>
                  <a:lnTo>
                    <a:pt x="21" y="290"/>
                  </a:lnTo>
                  <a:lnTo>
                    <a:pt x="0" y="356"/>
                  </a:lnTo>
                  <a:lnTo>
                    <a:pt x="78" y="412"/>
                  </a:lnTo>
                  <a:lnTo>
                    <a:pt x="72" y="408"/>
                  </a:lnTo>
                  <a:lnTo>
                    <a:pt x="60" y="396"/>
                  </a:lnTo>
                  <a:lnTo>
                    <a:pt x="46" y="381"/>
                  </a:lnTo>
                  <a:lnTo>
                    <a:pt x="37" y="365"/>
                  </a:lnTo>
                  <a:lnTo>
                    <a:pt x="33" y="344"/>
                  </a:lnTo>
                  <a:lnTo>
                    <a:pt x="34" y="324"/>
                  </a:lnTo>
                  <a:lnTo>
                    <a:pt x="39" y="308"/>
                  </a:lnTo>
                  <a:lnTo>
                    <a:pt x="47" y="301"/>
                  </a:lnTo>
                  <a:lnTo>
                    <a:pt x="54" y="303"/>
                  </a:lnTo>
                  <a:lnTo>
                    <a:pt x="65" y="307"/>
                  </a:lnTo>
                  <a:lnTo>
                    <a:pt x="76" y="313"/>
                  </a:lnTo>
                  <a:lnTo>
                    <a:pt x="89" y="320"/>
                  </a:lnTo>
                  <a:lnTo>
                    <a:pt x="101" y="329"/>
                  </a:lnTo>
                  <a:lnTo>
                    <a:pt x="111" y="336"/>
                  </a:lnTo>
                  <a:lnTo>
                    <a:pt x="118" y="343"/>
                  </a:lnTo>
                  <a:lnTo>
                    <a:pt x="122" y="349"/>
                  </a:lnTo>
                  <a:lnTo>
                    <a:pt x="125" y="359"/>
                  </a:lnTo>
                  <a:lnTo>
                    <a:pt x="127" y="368"/>
                  </a:lnTo>
                  <a:lnTo>
                    <a:pt x="127" y="376"/>
                  </a:lnTo>
                  <a:lnTo>
                    <a:pt x="127" y="379"/>
                  </a:lnTo>
                  <a:lnTo>
                    <a:pt x="153" y="342"/>
                  </a:lnTo>
                  <a:lnTo>
                    <a:pt x="111" y="278"/>
                  </a:lnTo>
                  <a:lnTo>
                    <a:pt x="96" y="271"/>
                  </a:lnTo>
                  <a:lnTo>
                    <a:pt x="327" y="14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8" name="Freeform 209"/>
            <p:cNvSpPr>
              <a:spLocks/>
            </p:cNvSpPr>
            <p:nvPr/>
          </p:nvSpPr>
          <p:spPr bwMode="auto">
            <a:xfrm>
              <a:off x="245" y="1883"/>
              <a:ext cx="238" cy="257"/>
            </a:xfrm>
            <a:custGeom>
              <a:avLst/>
              <a:gdLst>
                <a:gd name="T0" fmla="*/ 212 w 238"/>
                <a:gd name="T1" fmla="*/ 0 h 257"/>
                <a:gd name="T2" fmla="*/ 0 w 238"/>
                <a:gd name="T3" fmla="*/ 245 h 257"/>
                <a:gd name="T4" fmla="*/ 15 w 238"/>
                <a:gd name="T5" fmla="*/ 257 h 257"/>
                <a:gd name="T6" fmla="*/ 238 w 238"/>
                <a:gd name="T7" fmla="*/ 19 h 257"/>
                <a:gd name="T8" fmla="*/ 212 w 238"/>
                <a:gd name="T9" fmla="*/ 0 h 2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8"/>
                <a:gd name="T16" fmla="*/ 0 h 257"/>
                <a:gd name="T17" fmla="*/ 238 w 238"/>
                <a:gd name="T18" fmla="*/ 257 h 2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8" h="257">
                  <a:moveTo>
                    <a:pt x="212" y="0"/>
                  </a:moveTo>
                  <a:lnTo>
                    <a:pt x="0" y="245"/>
                  </a:lnTo>
                  <a:lnTo>
                    <a:pt x="15" y="257"/>
                  </a:lnTo>
                  <a:lnTo>
                    <a:pt x="238" y="19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9" name="Freeform 210"/>
            <p:cNvSpPr>
              <a:spLocks/>
            </p:cNvSpPr>
            <p:nvPr/>
          </p:nvSpPr>
          <p:spPr bwMode="auto">
            <a:xfrm>
              <a:off x="372" y="1096"/>
              <a:ext cx="159" cy="169"/>
            </a:xfrm>
            <a:custGeom>
              <a:avLst/>
              <a:gdLst>
                <a:gd name="T0" fmla="*/ 143 w 159"/>
                <a:gd name="T1" fmla="*/ 0 h 169"/>
                <a:gd name="T2" fmla="*/ 142 w 159"/>
                <a:gd name="T3" fmla="*/ 0 h 169"/>
                <a:gd name="T4" fmla="*/ 136 w 159"/>
                <a:gd name="T5" fmla="*/ 3 h 169"/>
                <a:gd name="T6" fmla="*/ 129 w 159"/>
                <a:gd name="T7" fmla="*/ 6 h 169"/>
                <a:gd name="T8" fmla="*/ 120 w 159"/>
                <a:gd name="T9" fmla="*/ 10 h 169"/>
                <a:gd name="T10" fmla="*/ 108 w 159"/>
                <a:gd name="T11" fmla="*/ 14 h 169"/>
                <a:gd name="T12" fmla="*/ 97 w 159"/>
                <a:gd name="T13" fmla="*/ 20 h 169"/>
                <a:gd name="T14" fmla="*/ 85 w 159"/>
                <a:gd name="T15" fmla="*/ 27 h 169"/>
                <a:gd name="T16" fmla="*/ 74 w 159"/>
                <a:gd name="T17" fmla="*/ 34 h 169"/>
                <a:gd name="T18" fmla="*/ 64 w 159"/>
                <a:gd name="T19" fmla="*/ 43 h 169"/>
                <a:gd name="T20" fmla="*/ 54 w 159"/>
                <a:gd name="T21" fmla="*/ 52 h 169"/>
                <a:gd name="T22" fmla="*/ 44 w 159"/>
                <a:gd name="T23" fmla="*/ 60 h 169"/>
                <a:gd name="T24" fmla="*/ 36 w 159"/>
                <a:gd name="T25" fmla="*/ 69 h 169"/>
                <a:gd name="T26" fmla="*/ 29 w 159"/>
                <a:gd name="T27" fmla="*/ 78 h 169"/>
                <a:gd name="T28" fmla="*/ 23 w 159"/>
                <a:gd name="T29" fmla="*/ 84 h 169"/>
                <a:gd name="T30" fmla="*/ 20 w 159"/>
                <a:gd name="T31" fmla="*/ 88 h 169"/>
                <a:gd name="T32" fmla="*/ 19 w 159"/>
                <a:gd name="T33" fmla="*/ 89 h 169"/>
                <a:gd name="T34" fmla="*/ 0 w 159"/>
                <a:gd name="T35" fmla="*/ 144 h 169"/>
                <a:gd name="T36" fmla="*/ 19 w 159"/>
                <a:gd name="T37" fmla="*/ 169 h 169"/>
                <a:gd name="T38" fmla="*/ 19 w 159"/>
                <a:gd name="T39" fmla="*/ 166 h 169"/>
                <a:gd name="T40" fmla="*/ 19 w 159"/>
                <a:gd name="T41" fmla="*/ 159 h 169"/>
                <a:gd name="T42" fmla="*/ 19 w 159"/>
                <a:gd name="T43" fmla="*/ 147 h 169"/>
                <a:gd name="T44" fmla="*/ 23 w 159"/>
                <a:gd name="T45" fmla="*/ 133 h 169"/>
                <a:gd name="T46" fmla="*/ 29 w 159"/>
                <a:gd name="T47" fmla="*/ 115 h 169"/>
                <a:gd name="T48" fmla="*/ 39 w 159"/>
                <a:gd name="T49" fmla="*/ 98 h 169"/>
                <a:gd name="T50" fmla="*/ 54 w 159"/>
                <a:gd name="T51" fmla="*/ 78 h 169"/>
                <a:gd name="T52" fmla="*/ 74 w 159"/>
                <a:gd name="T53" fmla="*/ 59 h 169"/>
                <a:gd name="T54" fmla="*/ 95 w 159"/>
                <a:gd name="T55" fmla="*/ 42 h 169"/>
                <a:gd name="T56" fmla="*/ 114 w 159"/>
                <a:gd name="T57" fmla="*/ 29 h 169"/>
                <a:gd name="T58" fmla="*/ 129 w 159"/>
                <a:gd name="T59" fmla="*/ 19 h 169"/>
                <a:gd name="T60" fmla="*/ 140 w 159"/>
                <a:gd name="T61" fmla="*/ 11 h 169"/>
                <a:gd name="T62" fmla="*/ 149 w 159"/>
                <a:gd name="T63" fmla="*/ 6 h 169"/>
                <a:gd name="T64" fmla="*/ 155 w 159"/>
                <a:gd name="T65" fmla="*/ 3 h 169"/>
                <a:gd name="T66" fmla="*/ 158 w 159"/>
                <a:gd name="T67" fmla="*/ 0 h 169"/>
                <a:gd name="T68" fmla="*/ 159 w 159"/>
                <a:gd name="T69" fmla="*/ 0 h 169"/>
                <a:gd name="T70" fmla="*/ 143 w 159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9"/>
                <a:gd name="T110" fmla="*/ 159 w 159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9">
                  <a:moveTo>
                    <a:pt x="143" y="0"/>
                  </a:moveTo>
                  <a:lnTo>
                    <a:pt x="142" y="0"/>
                  </a:lnTo>
                  <a:lnTo>
                    <a:pt x="136" y="3"/>
                  </a:lnTo>
                  <a:lnTo>
                    <a:pt x="129" y="6"/>
                  </a:lnTo>
                  <a:lnTo>
                    <a:pt x="120" y="10"/>
                  </a:lnTo>
                  <a:lnTo>
                    <a:pt x="108" y="14"/>
                  </a:lnTo>
                  <a:lnTo>
                    <a:pt x="97" y="20"/>
                  </a:lnTo>
                  <a:lnTo>
                    <a:pt x="85" y="27"/>
                  </a:lnTo>
                  <a:lnTo>
                    <a:pt x="74" y="34"/>
                  </a:lnTo>
                  <a:lnTo>
                    <a:pt x="64" y="43"/>
                  </a:lnTo>
                  <a:lnTo>
                    <a:pt x="54" y="52"/>
                  </a:lnTo>
                  <a:lnTo>
                    <a:pt x="44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3" y="84"/>
                  </a:lnTo>
                  <a:lnTo>
                    <a:pt x="20" y="88"/>
                  </a:lnTo>
                  <a:lnTo>
                    <a:pt x="19" y="89"/>
                  </a:lnTo>
                  <a:lnTo>
                    <a:pt x="0" y="144"/>
                  </a:lnTo>
                  <a:lnTo>
                    <a:pt x="19" y="169"/>
                  </a:lnTo>
                  <a:lnTo>
                    <a:pt x="19" y="166"/>
                  </a:lnTo>
                  <a:lnTo>
                    <a:pt x="19" y="159"/>
                  </a:lnTo>
                  <a:lnTo>
                    <a:pt x="19" y="147"/>
                  </a:lnTo>
                  <a:lnTo>
                    <a:pt x="23" y="133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4" y="78"/>
                  </a:lnTo>
                  <a:lnTo>
                    <a:pt x="74" y="59"/>
                  </a:lnTo>
                  <a:lnTo>
                    <a:pt x="95" y="42"/>
                  </a:lnTo>
                  <a:lnTo>
                    <a:pt x="114" y="29"/>
                  </a:lnTo>
                  <a:lnTo>
                    <a:pt x="129" y="19"/>
                  </a:lnTo>
                  <a:lnTo>
                    <a:pt x="140" y="11"/>
                  </a:lnTo>
                  <a:lnTo>
                    <a:pt x="149" y="6"/>
                  </a:lnTo>
                  <a:lnTo>
                    <a:pt x="155" y="3"/>
                  </a:lnTo>
                  <a:lnTo>
                    <a:pt x="158" y="0"/>
                  </a:lnTo>
                  <a:lnTo>
                    <a:pt x="159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0" name="Freeform 211"/>
            <p:cNvSpPr>
              <a:spLocks/>
            </p:cNvSpPr>
            <p:nvPr/>
          </p:nvSpPr>
          <p:spPr bwMode="auto">
            <a:xfrm>
              <a:off x="401" y="1132"/>
              <a:ext cx="159" cy="169"/>
            </a:xfrm>
            <a:custGeom>
              <a:avLst/>
              <a:gdLst>
                <a:gd name="T0" fmla="*/ 144 w 159"/>
                <a:gd name="T1" fmla="*/ 0 h 169"/>
                <a:gd name="T2" fmla="*/ 143 w 159"/>
                <a:gd name="T3" fmla="*/ 0 h 169"/>
                <a:gd name="T4" fmla="*/ 137 w 159"/>
                <a:gd name="T5" fmla="*/ 3 h 169"/>
                <a:gd name="T6" fmla="*/ 130 w 159"/>
                <a:gd name="T7" fmla="*/ 6 h 169"/>
                <a:gd name="T8" fmla="*/ 121 w 159"/>
                <a:gd name="T9" fmla="*/ 10 h 169"/>
                <a:gd name="T10" fmla="*/ 110 w 159"/>
                <a:gd name="T11" fmla="*/ 14 h 169"/>
                <a:gd name="T12" fmla="*/ 98 w 159"/>
                <a:gd name="T13" fmla="*/ 20 h 169"/>
                <a:gd name="T14" fmla="*/ 87 w 159"/>
                <a:gd name="T15" fmla="*/ 27 h 169"/>
                <a:gd name="T16" fmla="*/ 75 w 159"/>
                <a:gd name="T17" fmla="*/ 35 h 169"/>
                <a:gd name="T18" fmla="*/ 64 w 159"/>
                <a:gd name="T19" fmla="*/ 43 h 169"/>
                <a:gd name="T20" fmla="*/ 53 w 159"/>
                <a:gd name="T21" fmla="*/ 52 h 169"/>
                <a:gd name="T22" fmla="*/ 45 w 159"/>
                <a:gd name="T23" fmla="*/ 60 h 169"/>
                <a:gd name="T24" fmla="*/ 36 w 159"/>
                <a:gd name="T25" fmla="*/ 69 h 169"/>
                <a:gd name="T26" fmla="*/ 29 w 159"/>
                <a:gd name="T27" fmla="*/ 78 h 169"/>
                <a:gd name="T28" fmla="*/ 25 w 159"/>
                <a:gd name="T29" fmla="*/ 84 h 169"/>
                <a:gd name="T30" fmla="*/ 22 w 159"/>
                <a:gd name="T31" fmla="*/ 88 h 169"/>
                <a:gd name="T32" fmla="*/ 20 w 159"/>
                <a:gd name="T33" fmla="*/ 89 h 169"/>
                <a:gd name="T34" fmla="*/ 0 w 159"/>
                <a:gd name="T35" fmla="*/ 144 h 169"/>
                <a:gd name="T36" fmla="*/ 20 w 159"/>
                <a:gd name="T37" fmla="*/ 169 h 169"/>
                <a:gd name="T38" fmla="*/ 20 w 159"/>
                <a:gd name="T39" fmla="*/ 166 h 169"/>
                <a:gd name="T40" fmla="*/ 20 w 159"/>
                <a:gd name="T41" fmla="*/ 159 h 169"/>
                <a:gd name="T42" fmla="*/ 20 w 159"/>
                <a:gd name="T43" fmla="*/ 147 h 169"/>
                <a:gd name="T44" fmla="*/ 23 w 159"/>
                <a:gd name="T45" fmla="*/ 133 h 169"/>
                <a:gd name="T46" fmla="*/ 29 w 159"/>
                <a:gd name="T47" fmla="*/ 115 h 169"/>
                <a:gd name="T48" fmla="*/ 39 w 159"/>
                <a:gd name="T49" fmla="*/ 97 h 169"/>
                <a:gd name="T50" fmla="*/ 53 w 159"/>
                <a:gd name="T51" fmla="*/ 78 h 169"/>
                <a:gd name="T52" fmla="*/ 75 w 159"/>
                <a:gd name="T53" fmla="*/ 59 h 169"/>
                <a:gd name="T54" fmla="*/ 97 w 159"/>
                <a:gd name="T55" fmla="*/ 42 h 169"/>
                <a:gd name="T56" fmla="*/ 116 w 159"/>
                <a:gd name="T57" fmla="*/ 29 h 169"/>
                <a:gd name="T58" fmla="*/ 130 w 159"/>
                <a:gd name="T59" fmla="*/ 19 h 169"/>
                <a:gd name="T60" fmla="*/ 141 w 159"/>
                <a:gd name="T61" fmla="*/ 11 h 169"/>
                <a:gd name="T62" fmla="*/ 149 w 159"/>
                <a:gd name="T63" fmla="*/ 6 h 169"/>
                <a:gd name="T64" fmla="*/ 154 w 159"/>
                <a:gd name="T65" fmla="*/ 3 h 169"/>
                <a:gd name="T66" fmla="*/ 157 w 159"/>
                <a:gd name="T67" fmla="*/ 0 h 169"/>
                <a:gd name="T68" fmla="*/ 159 w 159"/>
                <a:gd name="T69" fmla="*/ 0 h 169"/>
                <a:gd name="T70" fmla="*/ 144 w 159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9"/>
                <a:gd name="T110" fmla="*/ 159 w 159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9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1" y="10"/>
                  </a:lnTo>
                  <a:lnTo>
                    <a:pt x="110" y="14"/>
                  </a:lnTo>
                  <a:lnTo>
                    <a:pt x="98" y="20"/>
                  </a:lnTo>
                  <a:lnTo>
                    <a:pt x="87" y="27"/>
                  </a:lnTo>
                  <a:lnTo>
                    <a:pt x="75" y="35"/>
                  </a:lnTo>
                  <a:lnTo>
                    <a:pt x="64" y="43"/>
                  </a:lnTo>
                  <a:lnTo>
                    <a:pt x="53" y="52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5" y="84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9"/>
                  </a:lnTo>
                  <a:lnTo>
                    <a:pt x="20" y="166"/>
                  </a:lnTo>
                  <a:lnTo>
                    <a:pt x="20" y="159"/>
                  </a:lnTo>
                  <a:lnTo>
                    <a:pt x="20" y="147"/>
                  </a:lnTo>
                  <a:lnTo>
                    <a:pt x="23" y="133"/>
                  </a:lnTo>
                  <a:lnTo>
                    <a:pt x="29" y="115"/>
                  </a:lnTo>
                  <a:lnTo>
                    <a:pt x="39" y="97"/>
                  </a:lnTo>
                  <a:lnTo>
                    <a:pt x="53" y="78"/>
                  </a:lnTo>
                  <a:lnTo>
                    <a:pt x="75" y="59"/>
                  </a:lnTo>
                  <a:lnTo>
                    <a:pt x="97" y="42"/>
                  </a:lnTo>
                  <a:lnTo>
                    <a:pt x="116" y="29"/>
                  </a:lnTo>
                  <a:lnTo>
                    <a:pt x="130" y="19"/>
                  </a:lnTo>
                  <a:lnTo>
                    <a:pt x="141" y="11"/>
                  </a:lnTo>
                  <a:lnTo>
                    <a:pt x="149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1" name="Freeform 212"/>
            <p:cNvSpPr>
              <a:spLocks/>
            </p:cNvSpPr>
            <p:nvPr/>
          </p:nvSpPr>
          <p:spPr bwMode="auto">
            <a:xfrm>
              <a:off x="430" y="1168"/>
              <a:ext cx="159" cy="169"/>
            </a:xfrm>
            <a:custGeom>
              <a:avLst/>
              <a:gdLst>
                <a:gd name="T0" fmla="*/ 144 w 159"/>
                <a:gd name="T1" fmla="*/ 0 h 169"/>
                <a:gd name="T2" fmla="*/ 143 w 159"/>
                <a:gd name="T3" fmla="*/ 0 h 169"/>
                <a:gd name="T4" fmla="*/ 137 w 159"/>
                <a:gd name="T5" fmla="*/ 3 h 169"/>
                <a:gd name="T6" fmla="*/ 130 w 159"/>
                <a:gd name="T7" fmla="*/ 6 h 169"/>
                <a:gd name="T8" fmla="*/ 121 w 159"/>
                <a:gd name="T9" fmla="*/ 10 h 169"/>
                <a:gd name="T10" fmla="*/ 110 w 159"/>
                <a:gd name="T11" fmla="*/ 14 h 169"/>
                <a:gd name="T12" fmla="*/ 98 w 159"/>
                <a:gd name="T13" fmla="*/ 20 h 169"/>
                <a:gd name="T14" fmla="*/ 87 w 159"/>
                <a:gd name="T15" fmla="*/ 27 h 169"/>
                <a:gd name="T16" fmla="*/ 75 w 159"/>
                <a:gd name="T17" fmla="*/ 35 h 169"/>
                <a:gd name="T18" fmla="*/ 63 w 159"/>
                <a:gd name="T19" fmla="*/ 43 h 169"/>
                <a:gd name="T20" fmla="*/ 53 w 159"/>
                <a:gd name="T21" fmla="*/ 52 h 169"/>
                <a:gd name="T22" fmla="*/ 45 w 159"/>
                <a:gd name="T23" fmla="*/ 61 h 169"/>
                <a:gd name="T24" fmla="*/ 36 w 159"/>
                <a:gd name="T25" fmla="*/ 69 h 169"/>
                <a:gd name="T26" fmla="*/ 29 w 159"/>
                <a:gd name="T27" fmla="*/ 78 h 169"/>
                <a:gd name="T28" fmla="*/ 24 w 159"/>
                <a:gd name="T29" fmla="*/ 84 h 169"/>
                <a:gd name="T30" fmla="*/ 22 w 159"/>
                <a:gd name="T31" fmla="*/ 88 h 169"/>
                <a:gd name="T32" fmla="*/ 20 w 159"/>
                <a:gd name="T33" fmla="*/ 89 h 169"/>
                <a:gd name="T34" fmla="*/ 0 w 159"/>
                <a:gd name="T35" fmla="*/ 143 h 169"/>
                <a:gd name="T36" fmla="*/ 20 w 159"/>
                <a:gd name="T37" fmla="*/ 169 h 169"/>
                <a:gd name="T38" fmla="*/ 20 w 159"/>
                <a:gd name="T39" fmla="*/ 166 h 169"/>
                <a:gd name="T40" fmla="*/ 20 w 159"/>
                <a:gd name="T41" fmla="*/ 159 h 169"/>
                <a:gd name="T42" fmla="*/ 20 w 159"/>
                <a:gd name="T43" fmla="*/ 147 h 169"/>
                <a:gd name="T44" fmla="*/ 23 w 159"/>
                <a:gd name="T45" fmla="*/ 133 h 169"/>
                <a:gd name="T46" fmla="*/ 29 w 159"/>
                <a:gd name="T47" fmla="*/ 115 h 169"/>
                <a:gd name="T48" fmla="*/ 39 w 159"/>
                <a:gd name="T49" fmla="*/ 97 h 169"/>
                <a:gd name="T50" fmla="*/ 53 w 159"/>
                <a:gd name="T51" fmla="*/ 78 h 169"/>
                <a:gd name="T52" fmla="*/ 75 w 159"/>
                <a:gd name="T53" fmla="*/ 59 h 169"/>
                <a:gd name="T54" fmla="*/ 97 w 159"/>
                <a:gd name="T55" fmla="*/ 42 h 169"/>
                <a:gd name="T56" fmla="*/ 115 w 159"/>
                <a:gd name="T57" fmla="*/ 29 h 169"/>
                <a:gd name="T58" fmla="*/ 130 w 159"/>
                <a:gd name="T59" fmla="*/ 19 h 169"/>
                <a:gd name="T60" fmla="*/ 141 w 159"/>
                <a:gd name="T61" fmla="*/ 12 h 169"/>
                <a:gd name="T62" fmla="*/ 150 w 159"/>
                <a:gd name="T63" fmla="*/ 6 h 169"/>
                <a:gd name="T64" fmla="*/ 154 w 159"/>
                <a:gd name="T65" fmla="*/ 3 h 169"/>
                <a:gd name="T66" fmla="*/ 157 w 159"/>
                <a:gd name="T67" fmla="*/ 0 h 169"/>
                <a:gd name="T68" fmla="*/ 159 w 159"/>
                <a:gd name="T69" fmla="*/ 0 h 169"/>
                <a:gd name="T70" fmla="*/ 144 w 159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9"/>
                <a:gd name="T110" fmla="*/ 159 w 159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9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1" y="10"/>
                  </a:lnTo>
                  <a:lnTo>
                    <a:pt x="110" y="14"/>
                  </a:lnTo>
                  <a:lnTo>
                    <a:pt x="98" y="20"/>
                  </a:lnTo>
                  <a:lnTo>
                    <a:pt x="87" y="27"/>
                  </a:lnTo>
                  <a:lnTo>
                    <a:pt x="75" y="35"/>
                  </a:lnTo>
                  <a:lnTo>
                    <a:pt x="63" y="43"/>
                  </a:lnTo>
                  <a:lnTo>
                    <a:pt x="53" y="52"/>
                  </a:lnTo>
                  <a:lnTo>
                    <a:pt x="45" y="61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4" y="84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3"/>
                  </a:lnTo>
                  <a:lnTo>
                    <a:pt x="20" y="169"/>
                  </a:lnTo>
                  <a:lnTo>
                    <a:pt x="20" y="166"/>
                  </a:lnTo>
                  <a:lnTo>
                    <a:pt x="20" y="159"/>
                  </a:lnTo>
                  <a:lnTo>
                    <a:pt x="20" y="147"/>
                  </a:lnTo>
                  <a:lnTo>
                    <a:pt x="23" y="133"/>
                  </a:lnTo>
                  <a:lnTo>
                    <a:pt x="29" y="115"/>
                  </a:lnTo>
                  <a:lnTo>
                    <a:pt x="39" y="97"/>
                  </a:lnTo>
                  <a:lnTo>
                    <a:pt x="53" y="78"/>
                  </a:lnTo>
                  <a:lnTo>
                    <a:pt x="75" y="59"/>
                  </a:lnTo>
                  <a:lnTo>
                    <a:pt x="97" y="42"/>
                  </a:lnTo>
                  <a:lnTo>
                    <a:pt x="115" y="29"/>
                  </a:lnTo>
                  <a:lnTo>
                    <a:pt x="130" y="19"/>
                  </a:lnTo>
                  <a:lnTo>
                    <a:pt x="141" y="12"/>
                  </a:lnTo>
                  <a:lnTo>
                    <a:pt x="150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2" name="Freeform 213"/>
            <p:cNvSpPr>
              <a:spLocks/>
            </p:cNvSpPr>
            <p:nvPr/>
          </p:nvSpPr>
          <p:spPr bwMode="auto">
            <a:xfrm>
              <a:off x="460" y="1204"/>
              <a:ext cx="159" cy="169"/>
            </a:xfrm>
            <a:custGeom>
              <a:avLst/>
              <a:gdLst>
                <a:gd name="T0" fmla="*/ 145 w 159"/>
                <a:gd name="T1" fmla="*/ 0 h 169"/>
                <a:gd name="T2" fmla="*/ 143 w 159"/>
                <a:gd name="T3" fmla="*/ 0 h 169"/>
                <a:gd name="T4" fmla="*/ 137 w 159"/>
                <a:gd name="T5" fmla="*/ 3 h 169"/>
                <a:gd name="T6" fmla="*/ 130 w 159"/>
                <a:gd name="T7" fmla="*/ 6 h 169"/>
                <a:gd name="T8" fmla="*/ 120 w 159"/>
                <a:gd name="T9" fmla="*/ 10 h 169"/>
                <a:gd name="T10" fmla="*/ 110 w 159"/>
                <a:gd name="T11" fmla="*/ 14 h 169"/>
                <a:gd name="T12" fmla="*/ 98 w 159"/>
                <a:gd name="T13" fmla="*/ 20 h 169"/>
                <a:gd name="T14" fmla="*/ 85 w 159"/>
                <a:gd name="T15" fmla="*/ 27 h 169"/>
                <a:gd name="T16" fmla="*/ 74 w 159"/>
                <a:gd name="T17" fmla="*/ 35 h 169"/>
                <a:gd name="T18" fmla="*/ 64 w 159"/>
                <a:gd name="T19" fmla="*/ 42 h 169"/>
                <a:gd name="T20" fmla="*/ 54 w 159"/>
                <a:gd name="T21" fmla="*/ 51 h 169"/>
                <a:gd name="T22" fmla="*/ 45 w 159"/>
                <a:gd name="T23" fmla="*/ 61 h 169"/>
                <a:gd name="T24" fmla="*/ 36 w 159"/>
                <a:gd name="T25" fmla="*/ 69 h 169"/>
                <a:gd name="T26" fmla="*/ 29 w 159"/>
                <a:gd name="T27" fmla="*/ 76 h 169"/>
                <a:gd name="T28" fmla="*/ 25 w 159"/>
                <a:gd name="T29" fmla="*/ 84 h 169"/>
                <a:gd name="T30" fmla="*/ 22 w 159"/>
                <a:gd name="T31" fmla="*/ 88 h 169"/>
                <a:gd name="T32" fmla="*/ 20 w 159"/>
                <a:gd name="T33" fmla="*/ 89 h 169"/>
                <a:gd name="T34" fmla="*/ 0 w 159"/>
                <a:gd name="T35" fmla="*/ 143 h 169"/>
                <a:gd name="T36" fmla="*/ 20 w 159"/>
                <a:gd name="T37" fmla="*/ 169 h 169"/>
                <a:gd name="T38" fmla="*/ 20 w 159"/>
                <a:gd name="T39" fmla="*/ 166 h 169"/>
                <a:gd name="T40" fmla="*/ 20 w 159"/>
                <a:gd name="T41" fmla="*/ 159 h 169"/>
                <a:gd name="T42" fmla="*/ 20 w 159"/>
                <a:gd name="T43" fmla="*/ 147 h 169"/>
                <a:gd name="T44" fmla="*/ 23 w 159"/>
                <a:gd name="T45" fmla="*/ 133 h 169"/>
                <a:gd name="T46" fmla="*/ 29 w 159"/>
                <a:gd name="T47" fmla="*/ 115 h 169"/>
                <a:gd name="T48" fmla="*/ 39 w 159"/>
                <a:gd name="T49" fmla="*/ 97 h 169"/>
                <a:gd name="T50" fmla="*/ 54 w 159"/>
                <a:gd name="T51" fmla="*/ 78 h 169"/>
                <a:gd name="T52" fmla="*/ 74 w 159"/>
                <a:gd name="T53" fmla="*/ 59 h 169"/>
                <a:gd name="T54" fmla="*/ 95 w 159"/>
                <a:gd name="T55" fmla="*/ 42 h 169"/>
                <a:gd name="T56" fmla="*/ 114 w 159"/>
                <a:gd name="T57" fmla="*/ 29 h 169"/>
                <a:gd name="T58" fmla="*/ 129 w 159"/>
                <a:gd name="T59" fmla="*/ 19 h 169"/>
                <a:gd name="T60" fmla="*/ 140 w 159"/>
                <a:gd name="T61" fmla="*/ 12 h 169"/>
                <a:gd name="T62" fmla="*/ 149 w 159"/>
                <a:gd name="T63" fmla="*/ 6 h 169"/>
                <a:gd name="T64" fmla="*/ 155 w 159"/>
                <a:gd name="T65" fmla="*/ 3 h 169"/>
                <a:gd name="T66" fmla="*/ 158 w 159"/>
                <a:gd name="T67" fmla="*/ 0 h 169"/>
                <a:gd name="T68" fmla="*/ 159 w 159"/>
                <a:gd name="T69" fmla="*/ 0 h 169"/>
                <a:gd name="T70" fmla="*/ 145 w 159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9"/>
                <a:gd name="T110" fmla="*/ 159 w 159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9">
                  <a:moveTo>
                    <a:pt x="145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0" y="10"/>
                  </a:lnTo>
                  <a:lnTo>
                    <a:pt x="110" y="14"/>
                  </a:lnTo>
                  <a:lnTo>
                    <a:pt x="98" y="20"/>
                  </a:lnTo>
                  <a:lnTo>
                    <a:pt x="85" y="27"/>
                  </a:lnTo>
                  <a:lnTo>
                    <a:pt x="74" y="35"/>
                  </a:lnTo>
                  <a:lnTo>
                    <a:pt x="64" y="42"/>
                  </a:lnTo>
                  <a:lnTo>
                    <a:pt x="54" y="51"/>
                  </a:lnTo>
                  <a:lnTo>
                    <a:pt x="45" y="61"/>
                  </a:lnTo>
                  <a:lnTo>
                    <a:pt x="36" y="69"/>
                  </a:lnTo>
                  <a:lnTo>
                    <a:pt x="29" y="76"/>
                  </a:lnTo>
                  <a:lnTo>
                    <a:pt x="25" y="84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3"/>
                  </a:lnTo>
                  <a:lnTo>
                    <a:pt x="20" y="169"/>
                  </a:lnTo>
                  <a:lnTo>
                    <a:pt x="20" y="166"/>
                  </a:lnTo>
                  <a:lnTo>
                    <a:pt x="20" y="159"/>
                  </a:lnTo>
                  <a:lnTo>
                    <a:pt x="20" y="147"/>
                  </a:lnTo>
                  <a:lnTo>
                    <a:pt x="23" y="133"/>
                  </a:lnTo>
                  <a:lnTo>
                    <a:pt x="29" y="115"/>
                  </a:lnTo>
                  <a:lnTo>
                    <a:pt x="39" y="97"/>
                  </a:lnTo>
                  <a:lnTo>
                    <a:pt x="54" y="78"/>
                  </a:lnTo>
                  <a:lnTo>
                    <a:pt x="74" y="59"/>
                  </a:lnTo>
                  <a:lnTo>
                    <a:pt x="95" y="42"/>
                  </a:lnTo>
                  <a:lnTo>
                    <a:pt x="114" y="29"/>
                  </a:lnTo>
                  <a:lnTo>
                    <a:pt x="129" y="19"/>
                  </a:lnTo>
                  <a:lnTo>
                    <a:pt x="140" y="12"/>
                  </a:lnTo>
                  <a:lnTo>
                    <a:pt x="149" y="6"/>
                  </a:lnTo>
                  <a:lnTo>
                    <a:pt x="155" y="3"/>
                  </a:lnTo>
                  <a:lnTo>
                    <a:pt x="158" y="0"/>
                  </a:lnTo>
                  <a:lnTo>
                    <a:pt x="159" y="0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3" name="Freeform 214"/>
            <p:cNvSpPr>
              <a:spLocks/>
            </p:cNvSpPr>
            <p:nvPr/>
          </p:nvSpPr>
          <p:spPr bwMode="auto">
            <a:xfrm>
              <a:off x="489" y="1240"/>
              <a:ext cx="159" cy="167"/>
            </a:xfrm>
            <a:custGeom>
              <a:avLst/>
              <a:gdLst>
                <a:gd name="T0" fmla="*/ 144 w 159"/>
                <a:gd name="T1" fmla="*/ 0 h 167"/>
                <a:gd name="T2" fmla="*/ 143 w 159"/>
                <a:gd name="T3" fmla="*/ 0 h 167"/>
                <a:gd name="T4" fmla="*/ 137 w 159"/>
                <a:gd name="T5" fmla="*/ 3 h 167"/>
                <a:gd name="T6" fmla="*/ 130 w 159"/>
                <a:gd name="T7" fmla="*/ 6 h 167"/>
                <a:gd name="T8" fmla="*/ 121 w 159"/>
                <a:gd name="T9" fmla="*/ 10 h 167"/>
                <a:gd name="T10" fmla="*/ 110 w 159"/>
                <a:gd name="T11" fmla="*/ 15 h 167"/>
                <a:gd name="T12" fmla="*/ 98 w 159"/>
                <a:gd name="T13" fmla="*/ 20 h 167"/>
                <a:gd name="T14" fmla="*/ 87 w 159"/>
                <a:gd name="T15" fmla="*/ 27 h 167"/>
                <a:gd name="T16" fmla="*/ 75 w 159"/>
                <a:gd name="T17" fmla="*/ 35 h 167"/>
                <a:gd name="T18" fmla="*/ 64 w 159"/>
                <a:gd name="T19" fmla="*/ 42 h 167"/>
                <a:gd name="T20" fmla="*/ 53 w 159"/>
                <a:gd name="T21" fmla="*/ 51 h 167"/>
                <a:gd name="T22" fmla="*/ 45 w 159"/>
                <a:gd name="T23" fmla="*/ 59 h 167"/>
                <a:gd name="T24" fmla="*/ 36 w 159"/>
                <a:gd name="T25" fmla="*/ 68 h 167"/>
                <a:gd name="T26" fmla="*/ 29 w 159"/>
                <a:gd name="T27" fmla="*/ 77 h 167"/>
                <a:gd name="T28" fmla="*/ 25 w 159"/>
                <a:gd name="T29" fmla="*/ 82 h 167"/>
                <a:gd name="T30" fmla="*/ 22 w 159"/>
                <a:gd name="T31" fmla="*/ 87 h 167"/>
                <a:gd name="T32" fmla="*/ 20 w 159"/>
                <a:gd name="T33" fmla="*/ 88 h 167"/>
                <a:gd name="T34" fmla="*/ 0 w 159"/>
                <a:gd name="T35" fmla="*/ 143 h 167"/>
                <a:gd name="T36" fmla="*/ 20 w 159"/>
                <a:gd name="T37" fmla="*/ 167 h 167"/>
                <a:gd name="T38" fmla="*/ 20 w 159"/>
                <a:gd name="T39" fmla="*/ 164 h 167"/>
                <a:gd name="T40" fmla="*/ 20 w 159"/>
                <a:gd name="T41" fmla="*/ 157 h 167"/>
                <a:gd name="T42" fmla="*/ 20 w 159"/>
                <a:gd name="T43" fmla="*/ 146 h 167"/>
                <a:gd name="T44" fmla="*/ 23 w 159"/>
                <a:gd name="T45" fmla="*/ 131 h 167"/>
                <a:gd name="T46" fmla="*/ 29 w 159"/>
                <a:gd name="T47" fmla="*/ 115 h 167"/>
                <a:gd name="T48" fmla="*/ 39 w 159"/>
                <a:gd name="T49" fmla="*/ 97 h 167"/>
                <a:gd name="T50" fmla="*/ 53 w 159"/>
                <a:gd name="T51" fmla="*/ 78 h 167"/>
                <a:gd name="T52" fmla="*/ 75 w 159"/>
                <a:gd name="T53" fmla="*/ 59 h 167"/>
                <a:gd name="T54" fmla="*/ 97 w 159"/>
                <a:gd name="T55" fmla="*/ 42 h 167"/>
                <a:gd name="T56" fmla="*/ 116 w 159"/>
                <a:gd name="T57" fmla="*/ 29 h 167"/>
                <a:gd name="T58" fmla="*/ 130 w 159"/>
                <a:gd name="T59" fmla="*/ 19 h 167"/>
                <a:gd name="T60" fmla="*/ 141 w 159"/>
                <a:gd name="T61" fmla="*/ 10 h 167"/>
                <a:gd name="T62" fmla="*/ 150 w 159"/>
                <a:gd name="T63" fmla="*/ 6 h 167"/>
                <a:gd name="T64" fmla="*/ 154 w 159"/>
                <a:gd name="T65" fmla="*/ 2 h 167"/>
                <a:gd name="T66" fmla="*/ 157 w 159"/>
                <a:gd name="T67" fmla="*/ 0 h 167"/>
                <a:gd name="T68" fmla="*/ 159 w 159"/>
                <a:gd name="T69" fmla="*/ 0 h 167"/>
                <a:gd name="T70" fmla="*/ 144 w 159"/>
                <a:gd name="T71" fmla="*/ 0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7"/>
                <a:gd name="T110" fmla="*/ 159 w 159"/>
                <a:gd name="T111" fmla="*/ 167 h 16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7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1" y="10"/>
                  </a:lnTo>
                  <a:lnTo>
                    <a:pt x="110" y="15"/>
                  </a:lnTo>
                  <a:lnTo>
                    <a:pt x="98" y="20"/>
                  </a:lnTo>
                  <a:lnTo>
                    <a:pt x="87" y="27"/>
                  </a:lnTo>
                  <a:lnTo>
                    <a:pt x="75" y="35"/>
                  </a:lnTo>
                  <a:lnTo>
                    <a:pt x="64" y="42"/>
                  </a:lnTo>
                  <a:lnTo>
                    <a:pt x="53" y="51"/>
                  </a:lnTo>
                  <a:lnTo>
                    <a:pt x="45" y="59"/>
                  </a:lnTo>
                  <a:lnTo>
                    <a:pt x="36" y="68"/>
                  </a:lnTo>
                  <a:lnTo>
                    <a:pt x="29" y="77"/>
                  </a:lnTo>
                  <a:lnTo>
                    <a:pt x="25" y="82"/>
                  </a:lnTo>
                  <a:lnTo>
                    <a:pt x="22" y="87"/>
                  </a:lnTo>
                  <a:lnTo>
                    <a:pt x="20" y="88"/>
                  </a:lnTo>
                  <a:lnTo>
                    <a:pt x="0" y="143"/>
                  </a:lnTo>
                  <a:lnTo>
                    <a:pt x="20" y="167"/>
                  </a:lnTo>
                  <a:lnTo>
                    <a:pt x="20" y="164"/>
                  </a:lnTo>
                  <a:lnTo>
                    <a:pt x="20" y="157"/>
                  </a:lnTo>
                  <a:lnTo>
                    <a:pt x="20" y="146"/>
                  </a:lnTo>
                  <a:lnTo>
                    <a:pt x="23" y="131"/>
                  </a:lnTo>
                  <a:lnTo>
                    <a:pt x="29" y="115"/>
                  </a:lnTo>
                  <a:lnTo>
                    <a:pt x="39" y="97"/>
                  </a:lnTo>
                  <a:lnTo>
                    <a:pt x="53" y="78"/>
                  </a:lnTo>
                  <a:lnTo>
                    <a:pt x="75" y="59"/>
                  </a:lnTo>
                  <a:lnTo>
                    <a:pt x="97" y="42"/>
                  </a:lnTo>
                  <a:lnTo>
                    <a:pt x="116" y="29"/>
                  </a:lnTo>
                  <a:lnTo>
                    <a:pt x="130" y="19"/>
                  </a:lnTo>
                  <a:lnTo>
                    <a:pt x="141" y="10"/>
                  </a:lnTo>
                  <a:lnTo>
                    <a:pt x="150" y="6"/>
                  </a:lnTo>
                  <a:lnTo>
                    <a:pt x="154" y="2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4" name="Freeform 215"/>
            <p:cNvSpPr>
              <a:spLocks/>
            </p:cNvSpPr>
            <p:nvPr/>
          </p:nvSpPr>
          <p:spPr bwMode="auto">
            <a:xfrm>
              <a:off x="519" y="1276"/>
              <a:ext cx="159" cy="166"/>
            </a:xfrm>
            <a:custGeom>
              <a:avLst/>
              <a:gdLst>
                <a:gd name="T0" fmla="*/ 143 w 159"/>
                <a:gd name="T1" fmla="*/ 0 h 166"/>
                <a:gd name="T2" fmla="*/ 142 w 159"/>
                <a:gd name="T3" fmla="*/ 0 h 166"/>
                <a:gd name="T4" fmla="*/ 136 w 159"/>
                <a:gd name="T5" fmla="*/ 3 h 166"/>
                <a:gd name="T6" fmla="*/ 129 w 159"/>
                <a:gd name="T7" fmla="*/ 6 h 166"/>
                <a:gd name="T8" fmla="*/ 120 w 159"/>
                <a:gd name="T9" fmla="*/ 10 h 166"/>
                <a:gd name="T10" fmla="*/ 109 w 159"/>
                <a:gd name="T11" fmla="*/ 15 h 166"/>
                <a:gd name="T12" fmla="*/ 97 w 159"/>
                <a:gd name="T13" fmla="*/ 20 h 166"/>
                <a:gd name="T14" fmla="*/ 86 w 159"/>
                <a:gd name="T15" fmla="*/ 28 h 166"/>
                <a:gd name="T16" fmla="*/ 74 w 159"/>
                <a:gd name="T17" fmla="*/ 35 h 166"/>
                <a:gd name="T18" fmla="*/ 64 w 159"/>
                <a:gd name="T19" fmla="*/ 42 h 166"/>
                <a:gd name="T20" fmla="*/ 54 w 159"/>
                <a:gd name="T21" fmla="*/ 51 h 166"/>
                <a:gd name="T22" fmla="*/ 44 w 159"/>
                <a:gd name="T23" fmla="*/ 59 h 166"/>
                <a:gd name="T24" fmla="*/ 36 w 159"/>
                <a:gd name="T25" fmla="*/ 68 h 166"/>
                <a:gd name="T26" fmla="*/ 29 w 159"/>
                <a:gd name="T27" fmla="*/ 77 h 166"/>
                <a:gd name="T28" fmla="*/ 23 w 159"/>
                <a:gd name="T29" fmla="*/ 82 h 166"/>
                <a:gd name="T30" fmla="*/ 21 w 159"/>
                <a:gd name="T31" fmla="*/ 87 h 166"/>
                <a:gd name="T32" fmla="*/ 19 w 159"/>
                <a:gd name="T33" fmla="*/ 88 h 166"/>
                <a:gd name="T34" fmla="*/ 0 w 159"/>
                <a:gd name="T35" fmla="*/ 143 h 166"/>
                <a:gd name="T36" fmla="*/ 19 w 159"/>
                <a:gd name="T37" fmla="*/ 166 h 166"/>
                <a:gd name="T38" fmla="*/ 19 w 159"/>
                <a:gd name="T39" fmla="*/ 163 h 166"/>
                <a:gd name="T40" fmla="*/ 19 w 159"/>
                <a:gd name="T41" fmla="*/ 156 h 166"/>
                <a:gd name="T42" fmla="*/ 19 w 159"/>
                <a:gd name="T43" fmla="*/ 146 h 166"/>
                <a:gd name="T44" fmla="*/ 23 w 159"/>
                <a:gd name="T45" fmla="*/ 131 h 166"/>
                <a:gd name="T46" fmla="*/ 29 w 159"/>
                <a:gd name="T47" fmla="*/ 114 h 166"/>
                <a:gd name="T48" fmla="*/ 39 w 159"/>
                <a:gd name="T49" fmla="*/ 97 h 166"/>
                <a:gd name="T50" fmla="*/ 54 w 159"/>
                <a:gd name="T51" fmla="*/ 78 h 166"/>
                <a:gd name="T52" fmla="*/ 74 w 159"/>
                <a:gd name="T53" fmla="*/ 59 h 166"/>
                <a:gd name="T54" fmla="*/ 96 w 159"/>
                <a:gd name="T55" fmla="*/ 42 h 166"/>
                <a:gd name="T56" fmla="*/ 114 w 159"/>
                <a:gd name="T57" fmla="*/ 29 h 166"/>
                <a:gd name="T58" fmla="*/ 129 w 159"/>
                <a:gd name="T59" fmla="*/ 19 h 166"/>
                <a:gd name="T60" fmla="*/ 140 w 159"/>
                <a:gd name="T61" fmla="*/ 10 h 166"/>
                <a:gd name="T62" fmla="*/ 149 w 159"/>
                <a:gd name="T63" fmla="*/ 6 h 166"/>
                <a:gd name="T64" fmla="*/ 155 w 159"/>
                <a:gd name="T65" fmla="*/ 2 h 166"/>
                <a:gd name="T66" fmla="*/ 158 w 159"/>
                <a:gd name="T67" fmla="*/ 0 h 166"/>
                <a:gd name="T68" fmla="*/ 159 w 159"/>
                <a:gd name="T69" fmla="*/ 0 h 166"/>
                <a:gd name="T70" fmla="*/ 143 w 159"/>
                <a:gd name="T71" fmla="*/ 0 h 16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6"/>
                <a:gd name="T110" fmla="*/ 159 w 159"/>
                <a:gd name="T111" fmla="*/ 166 h 16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6">
                  <a:moveTo>
                    <a:pt x="143" y="0"/>
                  </a:moveTo>
                  <a:lnTo>
                    <a:pt x="142" y="0"/>
                  </a:lnTo>
                  <a:lnTo>
                    <a:pt x="136" y="3"/>
                  </a:lnTo>
                  <a:lnTo>
                    <a:pt x="129" y="6"/>
                  </a:lnTo>
                  <a:lnTo>
                    <a:pt x="120" y="10"/>
                  </a:lnTo>
                  <a:lnTo>
                    <a:pt x="109" y="15"/>
                  </a:lnTo>
                  <a:lnTo>
                    <a:pt x="97" y="20"/>
                  </a:lnTo>
                  <a:lnTo>
                    <a:pt x="86" y="28"/>
                  </a:lnTo>
                  <a:lnTo>
                    <a:pt x="74" y="35"/>
                  </a:lnTo>
                  <a:lnTo>
                    <a:pt x="64" y="42"/>
                  </a:lnTo>
                  <a:lnTo>
                    <a:pt x="54" y="51"/>
                  </a:lnTo>
                  <a:lnTo>
                    <a:pt x="44" y="59"/>
                  </a:lnTo>
                  <a:lnTo>
                    <a:pt x="36" y="68"/>
                  </a:lnTo>
                  <a:lnTo>
                    <a:pt x="29" y="77"/>
                  </a:lnTo>
                  <a:lnTo>
                    <a:pt x="23" y="82"/>
                  </a:lnTo>
                  <a:lnTo>
                    <a:pt x="21" y="87"/>
                  </a:lnTo>
                  <a:lnTo>
                    <a:pt x="19" y="88"/>
                  </a:lnTo>
                  <a:lnTo>
                    <a:pt x="0" y="143"/>
                  </a:lnTo>
                  <a:lnTo>
                    <a:pt x="19" y="166"/>
                  </a:lnTo>
                  <a:lnTo>
                    <a:pt x="19" y="163"/>
                  </a:lnTo>
                  <a:lnTo>
                    <a:pt x="19" y="156"/>
                  </a:lnTo>
                  <a:lnTo>
                    <a:pt x="19" y="146"/>
                  </a:lnTo>
                  <a:lnTo>
                    <a:pt x="23" y="131"/>
                  </a:lnTo>
                  <a:lnTo>
                    <a:pt x="29" y="114"/>
                  </a:lnTo>
                  <a:lnTo>
                    <a:pt x="39" y="97"/>
                  </a:lnTo>
                  <a:lnTo>
                    <a:pt x="54" y="78"/>
                  </a:lnTo>
                  <a:lnTo>
                    <a:pt x="74" y="59"/>
                  </a:lnTo>
                  <a:lnTo>
                    <a:pt x="96" y="42"/>
                  </a:lnTo>
                  <a:lnTo>
                    <a:pt x="114" y="29"/>
                  </a:lnTo>
                  <a:lnTo>
                    <a:pt x="129" y="19"/>
                  </a:lnTo>
                  <a:lnTo>
                    <a:pt x="140" y="10"/>
                  </a:lnTo>
                  <a:lnTo>
                    <a:pt x="149" y="6"/>
                  </a:lnTo>
                  <a:lnTo>
                    <a:pt x="155" y="2"/>
                  </a:lnTo>
                  <a:lnTo>
                    <a:pt x="158" y="0"/>
                  </a:lnTo>
                  <a:lnTo>
                    <a:pt x="159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5" name="Freeform 216"/>
            <p:cNvSpPr>
              <a:spLocks/>
            </p:cNvSpPr>
            <p:nvPr/>
          </p:nvSpPr>
          <p:spPr bwMode="auto">
            <a:xfrm>
              <a:off x="548" y="1311"/>
              <a:ext cx="159" cy="167"/>
            </a:xfrm>
            <a:custGeom>
              <a:avLst/>
              <a:gdLst>
                <a:gd name="T0" fmla="*/ 145 w 159"/>
                <a:gd name="T1" fmla="*/ 0 h 167"/>
                <a:gd name="T2" fmla="*/ 143 w 159"/>
                <a:gd name="T3" fmla="*/ 0 h 167"/>
                <a:gd name="T4" fmla="*/ 137 w 159"/>
                <a:gd name="T5" fmla="*/ 3 h 167"/>
                <a:gd name="T6" fmla="*/ 130 w 159"/>
                <a:gd name="T7" fmla="*/ 6 h 167"/>
                <a:gd name="T8" fmla="*/ 121 w 159"/>
                <a:gd name="T9" fmla="*/ 10 h 167"/>
                <a:gd name="T10" fmla="*/ 110 w 159"/>
                <a:gd name="T11" fmla="*/ 16 h 167"/>
                <a:gd name="T12" fmla="*/ 98 w 159"/>
                <a:gd name="T13" fmla="*/ 21 h 167"/>
                <a:gd name="T14" fmla="*/ 87 w 159"/>
                <a:gd name="T15" fmla="*/ 27 h 167"/>
                <a:gd name="T16" fmla="*/ 75 w 159"/>
                <a:gd name="T17" fmla="*/ 34 h 167"/>
                <a:gd name="T18" fmla="*/ 64 w 159"/>
                <a:gd name="T19" fmla="*/ 43 h 167"/>
                <a:gd name="T20" fmla="*/ 54 w 159"/>
                <a:gd name="T21" fmla="*/ 52 h 167"/>
                <a:gd name="T22" fmla="*/ 45 w 159"/>
                <a:gd name="T23" fmla="*/ 60 h 167"/>
                <a:gd name="T24" fmla="*/ 36 w 159"/>
                <a:gd name="T25" fmla="*/ 69 h 167"/>
                <a:gd name="T26" fmla="*/ 29 w 159"/>
                <a:gd name="T27" fmla="*/ 78 h 167"/>
                <a:gd name="T28" fmla="*/ 25 w 159"/>
                <a:gd name="T29" fmla="*/ 83 h 167"/>
                <a:gd name="T30" fmla="*/ 22 w 159"/>
                <a:gd name="T31" fmla="*/ 88 h 167"/>
                <a:gd name="T32" fmla="*/ 20 w 159"/>
                <a:gd name="T33" fmla="*/ 89 h 167"/>
                <a:gd name="T34" fmla="*/ 0 w 159"/>
                <a:gd name="T35" fmla="*/ 142 h 167"/>
                <a:gd name="T36" fmla="*/ 20 w 159"/>
                <a:gd name="T37" fmla="*/ 167 h 167"/>
                <a:gd name="T38" fmla="*/ 20 w 159"/>
                <a:gd name="T39" fmla="*/ 164 h 167"/>
                <a:gd name="T40" fmla="*/ 20 w 159"/>
                <a:gd name="T41" fmla="*/ 157 h 167"/>
                <a:gd name="T42" fmla="*/ 20 w 159"/>
                <a:gd name="T43" fmla="*/ 147 h 167"/>
                <a:gd name="T44" fmla="*/ 23 w 159"/>
                <a:gd name="T45" fmla="*/ 132 h 167"/>
                <a:gd name="T46" fmla="*/ 29 w 159"/>
                <a:gd name="T47" fmla="*/ 115 h 167"/>
                <a:gd name="T48" fmla="*/ 39 w 159"/>
                <a:gd name="T49" fmla="*/ 98 h 167"/>
                <a:gd name="T50" fmla="*/ 54 w 159"/>
                <a:gd name="T51" fmla="*/ 79 h 167"/>
                <a:gd name="T52" fmla="*/ 75 w 159"/>
                <a:gd name="T53" fmla="*/ 60 h 167"/>
                <a:gd name="T54" fmla="*/ 97 w 159"/>
                <a:gd name="T55" fmla="*/ 43 h 167"/>
                <a:gd name="T56" fmla="*/ 116 w 159"/>
                <a:gd name="T57" fmla="*/ 30 h 167"/>
                <a:gd name="T58" fmla="*/ 130 w 159"/>
                <a:gd name="T59" fmla="*/ 18 h 167"/>
                <a:gd name="T60" fmla="*/ 142 w 159"/>
                <a:gd name="T61" fmla="*/ 11 h 167"/>
                <a:gd name="T62" fmla="*/ 149 w 159"/>
                <a:gd name="T63" fmla="*/ 6 h 167"/>
                <a:gd name="T64" fmla="*/ 155 w 159"/>
                <a:gd name="T65" fmla="*/ 3 h 167"/>
                <a:gd name="T66" fmla="*/ 158 w 159"/>
                <a:gd name="T67" fmla="*/ 0 h 167"/>
                <a:gd name="T68" fmla="*/ 159 w 159"/>
                <a:gd name="T69" fmla="*/ 0 h 167"/>
                <a:gd name="T70" fmla="*/ 145 w 159"/>
                <a:gd name="T71" fmla="*/ 0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7"/>
                <a:gd name="T110" fmla="*/ 159 w 159"/>
                <a:gd name="T111" fmla="*/ 167 h 16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7">
                  <a:moveTo>
                    <a:pt x="145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1" y="10"/>
                  </a:lnTo>
                  <a:lnTo>
                    <a:pt x="110" y="16"/>
                  </a:lnTo>
                  <a:lnTo>
                    <a:pt x="98" y="21"/>
                  </a:lnTo>
                  <a:lnTo>
                    <a:pt x="87" y="27"/>
                  </a:lnTo>
                  <a:lnTo>
                    <a:pt x="75" y="34"/>
                  </a:lnTo>
                  <a:lnTo>
                    <a:pt x="64" y="43"/>
                  </a:lnTo>
                  <a:lnTo>
                    <a:pt x="54" y="52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5" y="83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2"/>
                  </a:lnTo>
                  <a:lnTo>
                    <a:pt x="20" y="167"/>
                  </a:lnTo>
                  <a:lnTo>
                    <a:pt x="20" y="164"/>
                  </a:lnTo>
                  <a:lnTo>
                    <a:pt x="20" y="157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4" y="79"/>
                  </a:lnTo>
                  <a:lnTo>
                    <a:pt x="75" y="60"/>
                  </a:lnTo>
                  <a:lnTo>
                    <a:pt x="97" y="43"/>
                  </a:lnTo>
                  <a:lnTo>
                    <a:pt x="116" y="30"/>
                  </a:lnTo>
                  <a:lnTo>
                    <a:pt x="130" y="18"/>
                  </a:lnTo>
                  <a:lnTo>
                    <a:pt x="142" y="11"/>
                  </a:lnTo>
                  <a:lnTo>
                    <a:pt x="149" y="6"/>
                  </a:lnTo>
                  <a:lnTo>
                    <a:pt x="155" y="3"/>
                  </a:lnTo>
                  <a:lnTo>
                    <a:pt x="158" y="0"/>
                  </a:lnTo>
                  <a:lnTo>
                    <a:pt x="159" y="0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6" name="Freeform 217"/>
            <p:cNvSpPr>
              <a:spLocks/>
            </p:cNvSpPr>
            <p:nvPr/>
          </p:nvSpPr>
          <p:spPr bwMode="auto">
            <a:xfrm>
              <a:off x="579" y="1347"/>
              <a:ext cx="158" cy="167"/>
            </a:xfrm>
            <a:custGeom>
              <a:avLst/>
              <a:gdLst>
                <a:gd name="T0" fmla="*/ 142 w 158"/>
                <a:gd name="T1" fmla="*/ 0 h 167"/>
                <a:gd name="T2" fmla="*/ 141 w 158"/>
                <a:gd name="T3" fmla="*/ 0 h 167"/>
                <a:gd name="T4" fmla="*/ 135 w 158"/>
                <a:gd name="T5" fmla="*/ 3 h 167"/>
                <a:gd name="T6" fmla="*/ 128 w 158"/>
                <a:gd name="T7" fmla="*/ 6 h 167"/>
                <a:gd name="T8" fmla="*/ 119 w 158"/>
                <a:gd name="T9" fmla="*/ 10 h 167"/>
                <a:gd name="T10" fmla="*/ 108 w 158"/>
                <a:gd name="T11" fmla="*/ 16 h 167"/>
                <a:gd name="T12" fmla="*/ 96 w 158"/>
                <a:gd name="T13" fmla="*/ 21 h 167"/>
                <a:gd name="T14" fmla="*/ 85 w 158"/>
                <a:gd name="T15" fmla="*/ 27 h 167"/>
                <a:gd name="T16" fmla="*/ 73 w 158"/>
                <a:gd name="T17" fmla="*/ 34 h 167"/>
                <a:gd name="T18" fmla="*/ 62 w 158"/>
                <a:gd name="T19" fmla="*/ 43 h 167"/>
                <a:gd name="T20" fmla="*/ 51 w 158"/>
                <a:gd name="T21" fmla="*/ 52 h 167"/>
                <a:gd name="T22" fmla="*/ 43 w 158"/>
                <a:gd name="T23" fmla="*/ 60 h 167"/>
                <a:gd name="T24" fmla="*/ 34 w 158"/>
                <a:gd name="T25" fmla="*/ 69 h 167"/>
                <a:gd name="T26" fmla="*/ 27 w 158"/>
                <a:gd name="T27" fmla="*/ 78 h 167"/>
                <a:gd name="T28" fmla="*/ 23 w 158"/>
                <a:gd name="T29" fmla="*/ 83 h 167"/>
                <a:gd name="T30" fmla="*/ 20 w 158"/>
                <a:gd name="T31" fmla="*/ 88 h 167"/>
                <a:gd name="T32" fmla="*/ 18 w 158"/>
                <a:gd name="T33" fmla="*/ 89 h 167"/>
                <a:gd name="T34" fmla="*/ 0 w 158"/>
                <a:gd name="T35" fmla="*/ 143 h 167"/>
                <a:gd name="T36" fmla="*/ 18 w 158"/>
                <a:gd name="T37" fmla="*/ 167 h 167"/>
                <a:gd name="T38" fmla="*/ 18 w 158"/>
                <a:gd name="T39" fmla="*/ 164 h 167"/>
                <a:gd name="T40" fmla="*/ 18 w 158"/>
                <a:gd name="T41" fmla="*/ 157 h 167"/>
                <a:gd name="T42" fmla="*/ 18 w 158"/>
                <a:gd name="T43" fmla="*/ 145 h 167"/>
                <a:gd name="T44" fmla="*/ 21 w 158"/>
                <a:gd name="T45" fmla="*/ 131 h 167"/>
                <a:gd name="T46" fmla="*/ 27 w 158"/>
                <a:gd name="T47" fmla="*/ 115 h 167"/>
                <a:gd name="T48" fmla="*/ 37 w 158"/>
                <a:gd name="T49" fmla="*/ 96 h 167"/>
                <a:gd name="T50" fmla="*/ 51 w 158"/>
                <a:gd name="T51" fmla="*/ 79 h 167"/>
                <a:gd name="T52" fmla="*/ 73 w 158"/>
                <a:gd name="T53" fmla="*/ 60 h 167"/>
                <a:gd name="T54" fmla="*/ 95 w 158"/>
                <a:gd name="T55" fmla="*/ 43 h 167"/>
                <a:gd name="T56" fmla="*/ 114 w 158"/>
                <a:gd name="T57" fmla="*/ 30 h 167"/>
                <a:gd name="T58" fmla="*/ 128 w 158"/>
                <a:gd name="T59" fmla="*/ 19 h 167"/>
                <a:gd name="T60" fmla="*/ 140 w 158"/>
                <a:gd name="T61" fmla="*/ 11 h 167"/>
                <a:gd name="T62" fmla="*/ 148 w 158"/>
                <a:gd name="T63" fmla="*/ 6 h 167"/>
                <a:gd name="T64" fmla="*/ 154 w 158"/>
                <a:gd name="T65" fmla="*/ 3 h 167"/>
                <a:gd name="T66" fmla="*/ 157 w 158"/>
                <a:gd name="T67" fmla="*/ 0 h 167"/>
                <a:gd name="T68" fmla="*/ 158 w 158"/>
                <a:gd name="T69" fmla="*/ 0 h 167"/>
                <a:gd name="T70" fmla="*/ 142 w 158"/>
                <a:gd name="T71" fmla="*/ 0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7"/>
                <a:gd name="T110" fmla="*/ 158 w 158"/>
                <a:gd name="T111" fmla="*/ 167 h 16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7">
                  <a:moveTo>
                    <a:pt x="142" y="0"/>
                  </a:moveTo>
                  <a:lnTo>
                    <a:pt x="141" y="0"/>
                  </a:lnTo>
                  <a:lnTo>
                    <a:pt x="135" y="3"/>
                  </a:lnTo>
                  <a:lnTo>
                    <a:pt x="128" y="6"/>
                  </a:lnTo>
                  <a:lnTo>
                    <a:pt x="119" y="10"/>
                  </a:lnTo>
                  <a:lnTo>
                    <a:pt x="108" y="16"/>
                  </a:lnTo>
                  <a:lnTo>
                    <a:pt x="96" y="21"/>
                  </a:lnTo>
                  <a:lnTo>
                    <a:pt x="85" y="27"/>
                  </a:lnTo>
                  <a:lnTo>
                    <a:pt x="73" y="34"/>
                  </a:lnTo>
                  <a:lnTo>
                    <a:pt x="62" y="43"/>
                  </a:lnTo>
                  <a:lnTo>
                    <a:pt x="51" y="52"/>
                  </a:lnTo>
                  <a:lnTo>
                    <a:pt x="43" y="60"/>
                  </a:lnTo>
                  <a:lnTo>
                    <a:pt x="34" y="69"/>
                  </a:lnTo>
                  <a:lnTo>
                    <a:pt x="27" y="78"/>
                  </a:lnTo>
                  <a:lnTo>
                    <a:pt x="23" y="83"/>
                  </a:lnTo>
                  <a:lnTo>
                    <a:pt x="20" y="88"/>
                  </a:lnTo>
                  <a:lnTo>
                    <a:pt x="18" y="89"/>
                  </a:lnTo>
                  <a:lnTo>
                    <a:pt x="0" y="143"/>
                  </a:lnTo>
                  <a:lnTo>
                    <a:pt x="18" y="167"/>
                  </a:lnTo>
                  <a:lnTo>
                    <a:pt x="18" y="164"/>
                  </a:lnTo>
                  <a:lnTo>
                    <a:pt x="18" y="157"/>
                  </a:lnTo>
                  <a:lnTo>
                    <a:pt x="18" y="145"/>
                  </a:lnTo>
                  <a:lnTo>
                    <a:pt x="21" y="131"/>
                  </a:lnTo>
                  <a:lnTo>
                    <a:pt x="27" y="115"/>
                  </a:lnTo>
                  <a:lnTo>
                    <a:pt x="37" y="96"/>
                  </a:lnTo>
                  <a:lnTo>
                    <a:pt x="51" y="79"/>
                  </a:lnTo>
                  <a:lnTo>
                    <a:pt x="73" y="60"/>
                  </a:lnTo>
                  <a:lnTo>
                    <a:pt x="95" y="43"/>
                  </a:lnTo>
                  <a:lnTo>
                    <a:pt x="114" y="30"/>
                  </a:lnTo>
                  <a:lnTo>
                    <a:pt x="128" y="19"/>
                  </a:lnTo>
                  <a:lnTo>
                    <a:pt x="140" y="11"/>
                  </a:lnTo>
                  <a:lnTo>
                    <a:pt x="148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7" name="Freeform 218"/>
            <p:cNvSpPr>
              <a:spLocks/>
            </p:cNvSpPr>
            <p:nvPr/>
          </p:nvSpPr>
          <p:spPr bwMode="auto">
            <a:xfrm>
              <a:off x="607" y="1383"/>
              <a:ext cx="159" cy="167"/>
            </a:xfrm>
            <a:custGeom>
              <a:avLst/>
              <a:gdLst>
                <a:gd name="T0" fmla="*/ 145 w 159"/>
                <a:gd name="T1" fmla="*/ 0 h 167"/>
                <a:gd name="T2" fmla="*/ 143 w 159"/>
                <a:gd name="T3" fmla="*/ 0 h 167"/>
                <a:gd name="T4" fmla="*/ 137 w 159"/>
                <a:gd name="T5" fmla="*/ 3 h 167"/>
                <a:gd name="T6" fmla="*/ 130 w 159"/>
                <a:gd name="T7" fmla="*/ 6 h 167"/>
                <a:gd name="T8" fmla="*/ 120 w 159"/>
                <a:gd name="T9" fmla="*/ 10 h 167"/>
                <a:gd name="T10" fmla="*/ 110 w 159"/>
                <a:gd name="T11" fmla="*/ 16 h 167"/>
                <a:gd name="T12" fmla="*/ 99 w 159"/>
                <a:gd name="T13" fmla="*/ 21 h 167"/>
                <a:gd name="T14" fmla="*/ 86 w 159"/>
                <a:gd name="T15" fmla="*/ 27 h 167"/>
                <a:gd name="T16" fmla="*/ 74 w 159"/>
                <a:gd name="T17" fmla="*/ 34 h 167"/>
                <a:gd name="T18" fmla="*/ 64 w 159"/>
                <a:gd name="T19" fmla="*/ 43 h 167"/>
                <a:gd name="T20" fmla="*/ 54 w 159"/>
                <a:gd name="T21" fmla="*/ 52 h 167"/>
                <a:gd name="T22" fmla="*/ 45 w 159"/>
                <a:gd name="T23" fmla="*/ 60 h 167"/>
                <a:gd name="T24" fmla="*/ 36 w 159"/>
                <a:gd name="T25" fmla="*/ 69 h 167"/>
                <a:gd name="T26" fmla="*/ 29 w 159"/>
                <a:gd name="T27" fmla="*/ 76 h 167"/>
                <a:gd name="T28" fmla="*/ 25 w 159"/>
                <a:gd name="T29" fmla="*/ 82 h 167"/>
                <a:gd name="T30" fmla="*/ 22 w 159"/>
                <a:gd name="T31" fmla="*/ 86 h 167"/>
                <a:gd name="T32" fmla="*/ 21 w 159"/>
                <a:gd name="T33" fmla="*/ 88 h 167"/>
                <a:gd name="T34" fmla="*/ 0 w 159"/>
                <a:gd name="T35" fmla="*/ 143 h 167"/>
                <a:gd name="T36" fmla="*/ 21 w 159"/>
                <a:gd name="T37" fmla="*/ 167 h 167"/>
                <a:gd name="T38" fmla="*/ 21 w 159"/>
                <a:gd name="T39" fmla="*/ 164 h 167"/>
                <a:gd name="T40" fmla="*/ 21 w 159"/>
                <a:gd name="T41" fmla="*/ 157 h 167"/>
                <a:gd name="T42" fmla="*/ 21 w 159"/>
                <a:gd name="T43" fmla="*/ 145 h 167"/>
                <a:gd name="T44" fmla="*/ 23 w 159"/>
                <a:gd name="T45" fmla="*/ 131 h 167"/>
                <a:gd name="T46" fmla="*/ 29 w 159"/>
                <a:gd name="T47" fmla="*/ 115 h 167"/>
                <a:gd name="T48" fmla="*/ 39 w 159"/>
                <a:gd name="T49" fmla="*/ 96 h 167"/>
                <a:gd name="T50" fmla="*/ 54 w 159"/>
                <a:gd name="T51" fmla="*/ 78 h 167"/>
                <a:gd name="T52" fmla="*/ 74 w 159"/>
                <a:gd name="T53" fmla="*/ 59 h 167"/>
                <a:gd name="T54" fmla="*/ 96 w 159"/>
                <a:gd name="T55" fmla="*/ 42 h 167"/>
                <a:gd name="T56" fmla="*/ 114 w 159"/>
                <a:gd name="T57" fmla="*/ 29 h 167"/>
                <a:gd name="T58" fmla="*/ 129 w 159"/>
                <a:gd name="T59" fmla="*/ 19 h 167"/>
                <a:gd name="T60" fmla="*/ 140 w 159"/>
                <a:gd name="T61" fmla="*/ 11 h 167"/>
                <a:gd name="T62" fmla="*/ 149 w 159"/>
                <a:gd name="T63" fmla="*/ 6 h 167"/>
                <a:gd name="T64" fmla="*/ 155 w 159"/>
                <a:gd name="T65" fmla="*/ 3 h 167"/>
                <a:gd name="T66" fmla="*/ 158 w 159"/>
                <a:gd name="T67" fmla="*/ 0 h 167"/>
                <a:gd name="T68" fmla="*/ 159 w 159"/>
                <a:gd name="T69" fmla="*/ 0 h 167"/>
                <a:gd name="T70" fmla="*/ 145 w 159"/>
                <a:gd name="T71" fmla="*/ 0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7"/>
                <a:gd name="T110" fmla="*/ 159 w 159"/>
                <a:gd name="T111" fmla="*/ 167 h 16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7">
                  <a:moveTo>
                    <a:pt x="145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0" y="10"/>
                  </a:lnTo>
                  <a:lnTo>
                    <a:pt x="110" y="16"/>
                  </a:lnTo>
                  <a:lnTo>
                    <a:pt x="99" y="21"/>
                  </a:lnTo>
                  <a:lnTo>
                    <a:pt x="86" y="27"/>
                  </a:lnTo>
                  <a:lnTo>
                    <a:pt x="74" y="34"/>
                  </a:lnTo>
                  <a:lnTo>
                    <a:pt x="64" y="43"/>
                  </a:lnTo>
                  <a:lnTo>
                    <a:pt x="54" y="52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6"/>
                  </a:lnTo>
                  <a:lnTo>
                    <a:pt x="25" y="82"/>
                  </a:lnTo>
                  <a:lnTo>
                    <a:pt x="22" y="86"/>
                  </a:lnTo>
                  <a:lnTo>
                    <a:pt x="21" y="88"/>
                  </a:lnTo>
                  <a:lnTo>
                    <a:pt x="0" y="143"/>
                  </a:lnTo>
                  <a:lnTo>
                    <a:pt x="21" y="167"/>
                  </a:lnTo>
                  <a:lnTo>
                    <a:pt x="21" y="164"/>
                  </a:lnTo>
                  <a:lnTo>
                    <a:pt x="21" y="157"/>
                  </a:lnTo>
                  <a:lnTo>
                    <a:pt x="21" y="145"/>
                  </a:lnTo>
                  <a:lnTo>
                    <a:pt x="23" y="131"/>
                  </a:lnTo>
                  <a:lnTo>
                    <a:pt x="29" y="115"/>
                  </a:lnTo>
                  <a:lnTo>
                    <a:pt x="39" y="96"/>
                  </a:lnTo>
                  <a:lnTo>
                    <a:pt x="54" y="78"/>
                  </a:lnTo>
                  <a:lnTo>
                    <a:pt x="74" y="59"/>
                  </a:lnTo>
                  <a:lnTo>
                    <a:pt x="96" y="42"/>
                  </a:lnTo>
                  <a:lnTo>
                    <a:pt x="114" y="29"/>
                  </a:lnTo>
                  <a:lnTo>
                    <a:pt x="129" y="19"/>
                  </a:lnTo>
                  <a:lnTo>
                    <a:pt x="140" y="11"/>
                  </a:lnTo>
                  <a:lnTo>
                    <a:pt x="149" y="6"/>
                  </a:lnTo>
                  <a:lnTo>
                    <a:pt x="155" y="3"/>
                  </a:lnTo>
                  <a:lnTo>
                    <a:pt x="158" y="0"/>
                  </a:lnTo>
                  <a:lnTo>
                    <a:pt x="159" y="0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8" name="Freeform 219"/>
            <p:cNvSpPr>
              <a:spLocks/>
            </p:cNvSpPr>
            <p:nvPr/>
          </p:nvSpPr>
          <p:spPr bwMode="auto">
            <a:xfrm>
              <a:off x="636" y="1419"/>
              <a:ext cx="159" cy="167"/>
            </a:xfrm>
            <a:custGeom>
              <a:avLst/>
              <a:gdLst>
                <a:gd name="T0" fmla="*/ 145 w 159"/>
                <a:gd name="T1" fmla="*/ 0 h 167"/>
                <a:gd name="T2" fmla="*/ 143 w 159"/>
                <a:gd name="T3" fmla="*/ 0 h 167"/>
                <a:gd name="T4" fmla="*/ 137 w 159"/>
                <a:gd name="T5" fmla="*/ 3 h 167"/>
                <a:gd name="T6" fmla="*/ 130 w 159"/>
                <a:gd name="T7" fmla="*/ 6 h 167"/>
                <a:gd name="T8" fmla="*/ 121 w 159"/>
                <a:gd name="T9" fmla="*/ 10 h 167"/>
                <a:gd name="T10" fmla="*/ 110 w 159"/>
                <a:gd name="T11" fmla="*/ 14 h 167"/>
                <a:gd name="T12" fmla="*/ 98 w 159"/>
                <a:gd name="T13" fmla="*/ 20 h 167"/>
                <a:gd name="T14" fmla="*/ 87 w 159"/>
                <a:gd name="T15" fmla="*/ 27 h 167"/>
                <a:gd name="T16" fmla="*/ 75 w 159"/>
                <a:gd name="T17" fmla="*/ 33 h 167"/>
                <a:gd name="T18" fmla="*/ 64 w 159"/>
                <a:gd name="T19" fmla="*/ 42 h 167"/>
                <a:gd name="T20" fmla="*/ 54 w 159"/>
                <a:gd name="T21" fmla="*/ 50 h 167"/>
                <a:gd name="T22" fmla="*/ 45 w 159"/>
                <a:gd name="T23" fmla="*/ 59 h 167"/>
                <a:gd name="T24" fmla="*/ 36 w 159"/>
                <a:gd name="T25" fmla="*/ 68 h 167"/>
                <a:gd name="T26" fmla="*/ 29 w 159"/>
                <a:gd name="T27" fmla="*/ 76 h 167"/>
                <a:gd name="T28" fmla="*/ 25 w 159"/>
                <a:gd name="T29" fmla="*/ 82 h 167"/>
                <a:gd name="T30" fmla="*/ 22 w 159"/>
                <a:gd name="T31" fmla="*/ 86 h 167"/>
                <a:gd name="T32" fmla="*/ 20 w 159"/>
                <a:gd name="T33" fmla="*/ 88 h 167"/>
                <a:gd name="T34" fmla="*/ 0 w 159"/>
                <a:gd name="T35" fmla="*/ 143 h 167"/>
                <a:gd name="T36" fmla="*/ 20 w 159"/>
                <a:gd name="T37" fmla="*/ 167 h 167"/>
                <a:gd name="T38" fmla="*/ 20 w 159"/>
                <a:gd name="T39" fmla="*/ 164 h 167"/>
                <a:gd name="T40" fmla="*/ 20 w 159"/>
                <a:gd name="T41" fmla="*/ 157 h 167"/>
                <a:gd name="T42" fmla="*/ 20 w 159"/>
                <a:gd name="T43" fmla="*/ 146 h 167"/>
                <a:gd name="T44" fmla="*/ 23 w 159"/>
                <a:gd name="T45" fmla="*/ 131 h 167"/>
                <a:gd name="T46" fmla="*/ 29 w 159"/>
                <a:gd name="T47" fmla="*/ 114 h 167"/>
                <a:gd name="T48" fmla="*/ 39 w 159"/>
                <a:gd name="T49" fmla="*/ 96 h 167"/>
                <a:gd name="T50" fmla="*/ 54 w 159"/>
                <a:gd name="T51" fmla="*/ 76 h 167"/>
                <a:gd name="T52" fmla="*/ 75 w 159"/>
                <a:gd name="T53" fmla="*/ 58 h 167"/>
                <a:gd name="T54" fmla="*/ 97 w 159"/>
                <a:gd name="T55" fmla="*/ 42 h 167"/>
                <a:gd name="T56" fmla="*/ 116 w 159"/>
                <a:gd name="T57" fmla="*/ 29 h 167"/>
                <a:gd name="T58" fmla="*/ 130 w 159"/>
                <a:gd name="T59" fmla="*/ 19 h 167"/>
                <a:gd name="T60" fmla="*/ 142 w 159"/>
                <a:gd name="T61" fmla="*/ 11 h 167"/>
                <a:gd name="T62" fmla="*/ 150 w 159"/>
                <a:gd name="T63" fmla="*/ 6 h 167"/>
                <a:gd name="T64" fmla="*/ 155 w 159"/>
                <a:gd name="T65" fmla="*/ 3 h 167"/>
                <a:gd name="T66" fmla="*/ 158 w 159"/>
                <a:gd name="T67" fmla="*/ 0 h 167"/>
                <a:gd name="T68" fmla="*/ 159 w 159"/>
                <a:gd name="T69" fmla="*/ 0 h 167"/>
                <a:gd name="T70" fmla="*/ 145 w 159"/>
                <a:gd name="T71" fmla="*/ 0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7"/>
                <a:gd name="T110" fmla="*/ 159 w 159"/>
                <a:gd name="T111" fmla="*/ 167 h 16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7">
                  <a:moveTo>
                    <a:pt x="145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1" y="10"/>
                  </a:lnTo>
                  <a:lnTo>
                    <a:pt x="110" y="14"/>
                  </a:lnTo>
                  <a:lnTo>
                    <a:pt x="98" y="20"/>
                  </a:lnTo>
                  <a:lnTo>
                    <a:pt x="87" y="27"/>
                  </a:lnTo>
                  <a:lnTo>
                    <a:pt x="75" y="33"/>
                  </a:lnTo>
                  <a:lnTo>
                    <a:pt x="64" y="42"/>
                  </a:lnTo>
                  <a:lnTo>
                    <a:pt x="54" y="50"/>
                  </a:lnTo>
                  <a:lnTo>
                    <a:pt x="45" y="59"/>
                  </a:lnTo>
                  <a:lnTo>
                    <a:pt x="36" y="68"/>
                  </a:lnTo>
                  <a:lnTo>
                    <a:pt x="29" y="76"/>
                  </a:lnTo>
                  <a:lnTo>
                    <a:pt x="25" y="82"/>
                  </a:lnTo>
                  <a:lnTo>
                    <a:pt x="22" y="86"/>
                  </a:lnTo>
                  <a:lnTo>
                    <a:pt x="20" y="88"/>
                  </a:lnTo>
                  <a:lnTo>
                    <a:pt x="0" y="143"/>
                  </a:lnTo>
                  <a:lnTo>
                    <a:pt x="20" y="167"/>
                  </a:lnTo>
                  <a:lnTo>
                    <a:pt x="20" y="164"/>
                  </a:lnTo>
                  <a:lnTo>
                    <a:pt x="20" y="157"/>
                  </a:lnTo>
                  <a:lnTo>
                    <a:pt x="20" y="146"/>
                  </a:lnTo>
                  <a:lnTo>
                    <a:pt x="23" y="131"/>
                  </a:lnTo>
                  <a:lnTo>
                    <a:pt x="29" y="114"/>
                  </a:lnTo>
                  <a:lnTo>
                    <a:pt x="39" y="96"/>
                  </a:lnTo>
                  <a:lnTo>
                    <a:pt x="54" y="76"/>
                  </a:lnTo>
                  <a:lnTo>
                    <a:pt x="75" y="58"/>
                  </a:lnTo>
                  <a:lnTo>
                    <a:pt x="97" y="42"/>
                  </a:lnTo>
                  <a:lnTo>
                    <a:pt x="116" y="29"/>
                  </a:lnTo>
                  <a:lnTo>
                    <a:pt x="130" y="19"/>
                  </a:lnTo>
                  <a:lnTo>
                    <a:pt x="142" y="11"/>
                  </a:lnTo>
                  <a:lnTo>
                    <a:pt x="150" y="6"/>
                  </a:lnTo>
                  <a:lnTo>
                    <a:pt x="155" y="3"/>
                  </a:lnTo>
                  <a:lnTo>
                    <a:pt x="158" y="0"/>
                  </a:lnTo>
                  <a:lnTo>
                    <a:pt x="159" y="0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9" name="Freeform 220"/>
            <p:cNvSpPr>
              <a:spLocks/>
            </p:cNvSpPr>
            <p:nvPr/>
          </p:nvSpPr>
          <p:spPr bwMode="auto">
            <a:xfrm>
              <a:off x="667" y="1453"/>
              <a:ext cx="158" cy="169"/>
            </a:xfrm>
            <a:custGeom>
              <a:avLst/>
              <a:gdLst>
                <a:gd name="T0" fmla="*/ 142 w 158"/>
                <a:gd name="T1" fmla="*/ 0 h 169"/>
                <a:gd name="T2" fmla="*/ 141 w 158"/>
                <a:gd name="T3" fmla="*/ 0 h 169"/>
                <a:gd name="T4" fmla="*/ 135 w 158"/>
                <a:gd name="T5" fmla="*/ 3 h 169"/>
                <a:gd name="T6" fmla="*/ 128 w 158"/>
                <a:gd name="T7" fmla="*/ 6 h 169"/>
                <a:gd name="T8" fmla="*/ 119 w 158"/>
                <a:gd name="T9" fmla="*/ 11 h 169"/>
                <a:gd name="T10" fmla="*/ 108 w 158"/>
                <a:gd name="T11" fmla="*/ 15 h 169"/>
                <a:gd name="T12" fmla="*/ 96 w 158"/>
                <a:gd name="T13" fmla="*/ 21 h 169"/>
                <a:gd name="T14" fmla="*/ 85 w 158"/>
                <a:gd name="T15" fmla="*/ 28 h 169"/>
                <a:gd name="T16" fmla="*/ 73 w 158"/>
                <a:gd name="T17" fmla="*/ 35 h 169"/>
                <a:gd name="T18" fmla="*/ 63 w 158"/>
                <a:gd name="T19" fmla="*/ 44 h 169"/>
                <a:gd name="T20" fmla="*/ 53 w 158"/>
                <a:gd name="T21" fmla="*/ 52 h 169"/>
                <a:gd name="T22" fmla="*/ 43 w 158"/>
                <a:gd name="T23" fmla="*/ 61 h 169"/>
                <a:gd name="T24" fmla="*/ 36 w 158"/>
                <a:gd name="T25" fmla="*/ 70 h 169"/>
                <a:gd name="T26" fmla="*/ 28 w 158"/>
                <a:gd name="T27" fmla="*/ 78 h 169"/>
                <a:gd name="T28" fmla="*/ 23 w 158"/>
                <a:gd name="T29" fmla="*/ 84 h 169"/>
                <a:gd name="T30" fmla="*/ 20 w 158"/>
                <a:gd name="T31" fmla="*/ 88 h 169"/>
                <a:gd name="T32" fmla="*/ 18 w 158"/>
                <a:gd name="T33" fmla="*/ 90 h 169"/>
                <a:gd name="T34" fmla="*/ 0 w 158"/>
                <a:gd name="T35" fmla="*/ 145 h 169"/>
                <a:gd name="T36" fmla="*/ 18 w 158"/>
                <a:gd name="T37" fmla="*/ 169 h 169"/>
                <a:gd name="T38" fmla="*/ 18 w 158"/>
                <a:gd name="T39" fmla="*/ 166 h 169"/>
                <a:gd name="T40" fmla="*/ 18 w 158"/>
                <a:gd name="T41" fmla="*/ 159 h 169"/>
                <a:gd name="T42" fmla="*/ 18 w 158"/>
                <a:gd name="T43" fmla="*/ 148 h 169"/>
                <a:gd name="T44" fmla="*/ 23 w 158"/>
                <a:gd name="T45" fmla="*/ 133 h 169"/>
                <a:gd name="T46" fmla="*/ 28 w 158"/>
                <a:gd name="T47" fmla="*/ 116 h 169"/>
                <a:gd name="T48" fmla="*/ 39 w 158"/>
                <a:gd name="T49" fmla="*/ 99 h 169"/>
                <a:gd name="T50" fmla="*/ 53 w 158"/>
                <a:gd name="T51" fmla="*/ 78 h 169"/>
                <a:gd name="T52" fmla="*/ 73 w 158"/>
                <a:gd name="T53" fmla="*/ 60 h 169"/>
                <a:gd name="T54" fmla="*/ 95 w 158"/>
                <a:gd name="T55" fmla="*/ 42 h 169"/>
                <a:gd name="T56" fmla="*/ 114 w 158"/>
                <a:gd name="T57" fmla="*/ 29 h 169"/>
                <a:gd name="T58" fmla="*/ 128 w 158"/>
                <a:gd name="T59" fmla="*/ 19 h 169"/>
                <a:gd name="T60" fmla="*/ 140 w 158"/>
                <a:gd name="T61" fmla="*/ 12 h 169"/>
                <a:gd name="T62" fmla="*/ 148 w 158"/>
                <a:gd name="T63" fmla="*/ 6 h 169"/>
                <a:gd name="T64" fmla="*/ 154 w 158"/>
                <a:gd name="T65" fmla="*/ 3 h 169"/>
                <a:gd name="T66" fmla="*/ 157 w 158"/>
                <a:gd name="T67" fmla="*/ 0 h 169"/>
                <a:gd name="T68" fmla="*/ 158 w 158"/>
                <a:gd name="T69" fmla="*/ 0 h 169"/>
                <a:gd name="T70" fmla="*/ 142 w 158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9"/>
                <a:gd name="T110" fmla="*/ 158 w 158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9">
                  <a:moveTo>
                    <a:pt x="142" y="0"/>
                  </a:moveTo>
                  <a:lnTo>
                    <a:pt x="141" y="0"/>
                  </a:lnTo>
                  <a:lnTo>
                    <a:pt x="135" y="3"/>
                  </a:lnTo>
                  <a:lnTo>
                    <a:pt x="128" y="6"/>
                  </a:lnTo>
                  <a:lnTo>
                    <a:pt x="119" y="11"/>
                  </a:lnTo>
                  <a:lnTo>
                    <a:pt x="108" y="15"/>
                  </a:lnTo>
                  <a:lnTo>
                    <a:pt x="96" y="21"/>
                  </a:lnTo>
                  <a:lnTo>
                    <a:pt x="85" y="28"/>
                  </a:lnTo>
                  <a:lnTo>
                    <a:pt x="73" y="35"/>
                  </a:lnTo>
                  <a:lnTo>
                    <a:pt x="63" y="44"/>
                  </a:lnTo>
                  <a:lnTo>
                    <a:pt x="53" y="52"/>
                  </a:lnTo>
                  <a:lnTo>
                    <a:pt x="43" y="61"/>
                  </a:lnTo>
                  <a:lnTo>
                    <a:pt x="36" y="70"/>
                  </a:lnTo>
                  <a:lnTo>
                    <a:pt x="28" y="78"/>
                  </a:lnTo>
                  <a:lnTo>
                    <a:pt x="23" y="84"/>
                  </a:lnTo>
                  <a:lnTo>
                    <a:pt x="20" y="88"/>
                  </a:lnTo>
                  <a:lnTo>
                    <a:pt x="18" y="90"/>
                  </a:lnTo>
                  <a:lnTo>
                    <a:pt x="0" y="145"/>
                  </a:lnTo>
                  <a:lnTo>
                    <a:pt x="18" y="169"/>
                  </a:lnTo>
                  <a:lnTo>
                    <a:pt x="18" y="166"/>
                  </a:lnTo>
                  <a:lnTo>
                    <a:pt x="18" y="159"/>
                  </a:lnTo>
                  <a:lnTo>
                    <a:pt x="18" y="148"/>
                  </a:lnTo>
                  <a:lnTo>
                    <a:pt x="23" y="133"/>
                  </a:lnTo>
                  <a:lnTo>
                    <a:pt x="28" y="116"/>
                  </a:lnTo>
                  <a:lnTo>
                    <a:pt x="39" y="99"/>
                  </a:lnTo>
                  <a:lnTo>
                    <a:pt x="53" y="78"/>
                  </a:lnTo>
                  <a:lnTo>
                    <a:pt x="73" y="60"/>
                  </a:lnTo>
                  <a:lnTo>
                    <a:pt x="95" y="42"/>
                  </a:lnTo>
                  <a:lnTo>
                    <a:pt x="114" y="29"/>
                  </a:lnTo>
                  <a:lnTo>
                    <a:pt x="128" y="19"/>
                  </a:lnTo>
                  <a:lnTo>
                    <a:pt x="140" y="12"/>
                  </a:lnTo>
                  <a:lnTo>
                    <a:pt x="148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0" name="Freeform 221"/>
            <p:cNvSpPr>
              <a:spLocks/>
            </p:cNvSpPr>
            <p:nvPr/>
          </p:nvSpPr>
          <p:spPr bwMode="auto">
            <a:xfrm>
              <a:off x="695" y="1490"/>
              <a:ext cx="159" cy="168"/>
            </a:xfrm>
            <a:custGeom>
              <a:avLst/>
              <a:gdLst>
                <a:gd name="T0" fmla="*/ 145 w 159"/>
                <a:gd name="T1" fmla="*/ 0 h 168"/>
                <a:gd name="T2" fmla="*/ 143 w 159"/>
                <a:gd name="T3" fmla="*/ 0 h 168"/>
                <a:gd name="T4" fmla="*/ 137 w 159"/>
                <a:gd name="T5" fmla="*/ 2 h 168"/>
                <a:gd name="T6" fmla="*/ 130 w 159"/>
                <a:gd name="T7" fmla="*/ 5 h 168"/>
                <a:gd name="T8" fmla="*/ 122 w 159"/>
                <a:gd name="T9" fmla="*/ 10 h 168"/>
                <a:gd name="T10" fmla="*/ 110 w 159"/>
                <a:gd name="T11" fmla="*/ 14 h 168"/>
                <a:gd name="T12" fmla="*/ 99 w 159"/>
                <a:gd name="T13" fmla="*/ 20 h 168"/>
                <a:gd name="T14" fmla="*/ 87 w 159"/>
                <a:gd name="T15" fmla="*/ 27 h 168"/>
                <a:gd name="T16" fmla="*/ 75 w 159"/>
                <a:gd name="T17" fmla="*/ 34 h 168"/>
                <a:gd name="T18" fmla="*/ 64 w 159"/>
                <a:gd name="T19" fmla="*/ 43 h 168"/>
                <a:gd name="T20" fmla="*/ 54 w 159"/>
                <a:gd name="T21" fmla="*/ 51 h 168"/>
                <a:gd name="T22" fmla="*/ 45 w 159"/>
                <a:gd name="T23" fmla="*/ 60 h 168"/>
                <a:gd name="T24" fmla="*/ 36 w 159"/>
                <a:gd name="T25" fmla="*/ 69 h 168"/>
                <a:gd name="T26" fmla="*/ 29 w 159"/>
                <a:gd name="T27" fmla="*/ 77 h 168"/>
                <a:gd name="T28" fmla="*/ 25 w 159"/>
                <a:gd name="T29" fmla="*/ 83 h 168"/>
                <a:gd name="T30" fmla="*/ 22 w 159"/>
                <a:gd name="T31" fmla="*/ 87 h 168"/>
                <a:gd name="T32" fmla="*/ 21 w 159"/>
                <a:gd name="T33" fmla="*/ 89 h 168"/>
                <a:gd name="T34" fmla="*/ 0 w 159"/>
                <a:gd name="T35" fmla="*/ 144 h 168"/>
                <a:gd name="T36" fmla="*/ 21 w 159"/>
                <a:gd name="T37" fmla="*/ 168 h 168"/>
                <a:gd name="T38" fmla="*/ 21 w 159"/>
                <a:gd name="T39" fmla="*/ 165 h 168"/>
                <a:gd name="T40" fmla="*/ 21 w 159"/>
                <a:gd name="T41" fmla="*/ 158 h 168"/>
                <a:gd name="T42" fmla="*/ 21 w 159"/>
                <a:gd name="T43" fmla="*/ 147 h 168"/>
                <a:gd name="T44" fmla="*/ 24 w 159"/>
                <a:gd name="T45" fmla="*/ 132 h 168"/>
                <a:gd name="T46" fmla="*/ 29 w 159"/>
                <a:gd name="T47" fmla="*/ 115 h 168"/>
                <a:gd name="T48" fmla="*/ 39 w 159"/>
                <a:gd name="T49" fmla="*/ 98 h 168"/>
                <a:gd name="T50" fmla="*/ 54 w 159"/>
                <a:gd name="T51" fmla="*/ 77 h 168"/>
                <a:gd name="T52" fmla="*/ 75 w 159"/>
                <a:gd name="T53" fmla="*/ 59 h 168"/>
                <a:gd name="T54" fmla="*/ 97 w 159"/>
                <a:gd name="T55" fmla="*/ 41 h 168"/>
                <a:gd name="T56" fmla="*/ 116 w 159"/>
                <a:gd name="T57" fmla="*/ 28 h 168"/>
                <a:gd name="T58" fmla="*/ 130 w 159"/>
                <a:gd name="T59" fmla="*/ 18 h 168"/>
                <a:gd name="T60" fmla="*/ 142 w 159"/>
                <a:gd name="T61" fmla="*/ 11 h 168"/>
                <a:gd name="T62" fmla="*/ 149 w 159"/>
                <a:gd name="T63" fmla="*/ 5 h 168"/>
                <a:gd name="T64" fmla="*/ 155 w 159"/>
                <a:gd name="T65" fmla="*/ 2 h 168"/>
                <a:gd name="T66" fmla="*/ 158 w 159"/>
                <a:gd name="T67" fmla="*/ 0 h 168"/>
                <a:gd name="T68" fmla="*/ 159 w 159"/>
                <a:gd name="T69" fmla="*/ 0 h 168"/>
                <a:gd name="T70" fmla="*/ 145 w 159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8"/>
                <a:gd name="T110" fmla="*/ 159 w 159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8">
                  <a:moveTo>
                    <a:pt x="145" y="0"/>
                  </a:moveTo>
                  <a:lnTo>
                    <a:pt x="143" y="0"/>
                  </a:lnTo>
                  <a:lnTo>
                    <a:pt x="137" y="2"/>
                  </a:lnTo>
                  <a:lnTo>
                    <a:pt x="130" y="5"/>
                  </a:lnTo>
                  <a:lnTo>
                    <a:pt x="122" y="10"/>
                  </a:lnTo>
                  <a:lnTo>
                    <a:pt x="110" y="14"/>
                  </a:lnTo>
                  <a:lnTo>
                    <a:pt x="99" y="20"/>
                  </a:lnTo>
                  <a:lnTo>
                    <a:pt x="87" y="27"/>
                  </a:lnTo>
                  <a:lnTo>
                    <a:pt x="75" y="34"/>
                  </a:lnTo>
                  <a:lnTo>
                    <a:pt x="64" y="43"/>
                  </a:lnTo>
                  <a:lnTo>
                    <a:pt x="54" y="51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7"/>
                  </a:lnTo>
                  <a:lnTo>
                    <a:pt x="25" y="83"/>
                  </a:lnTo>
                  <a:lnTo>
                    <a:pt x="22" y="87"/>
                  </a:lnTo>
                  <a:lnTo>
                    <a:pt x="21" y="89"/>
                  </a:lnTo>
                  <a:lnTo>
                    <a:pt x="0" y="144"/>
                  </a:lnTo>
                  <a:lnTo>
                    <a:pt x="21" y="168"/>
                  </a:lnTo>
                  <a:lnTo>
                    <a:pt x="21" y="165"/>
                  </a:lnTo>
                  <a:lnTo>
                    <a:pt x="21" y="158"/>
                  </a:lnTo>
                  <a:lnTo>
                    <a:pt x="21" y="147"/>
                  </a:lnTo>
                  <a:lnTo>
                    <a:pt x="24" y="132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4" y="77"/>
                  </a:lnTo>
                  <a:lnTo>
                    <a:pt x="75" y="59"/>
                  </a:lnTo>
                  <a:lnTo>
                    <a:pt x="97" y="41"/>
                  </a:lnTo>
                  <a:lnTo>
                    <a:pt x="116" y="28"/>
                  </a:lnTo>
                  <a:lnTo>
                    <a:pt x="130" y="18"/>
                  </a:lnTo>
                  <a:lnTo>
                    <a:pt x="142" y="11"/>
                  </a:lnTo>
                  <a:lnTo>
                    <a:pt x="149" y="5"/>
                  </a:lnTo>
                  <a:lnTo>
                    <a:pt x="155" y="2"/>
                  </a:lnTo>
                  <a:lnTo>
                    <a:pt x="158" y="0"/>
                  </a:lnTo>
                  <a:lnTo>
                    <a:pt x="159" y="0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1" name="Freeform 222"/>
            <p:cNvSpPr>
              <a:spLocks/>
            </p:cNvSpPr>
            <p:nvPr/>
          </p:nvSpPr>
          <p:spPr bwMode="auto">
            <a:xfrm>
              <a:off x="726" y="1526"/>
              <a:ext cx="158" cy="168"/>
            </a:xfrm>
            <a:custGeom>
              <a:avLst/>
              <a:gdLst>
                <a:gd name="T0" fmla="*/ 143 w 158"/>
                <a:gd name="T1" fmla="*/ 0 h 168"/>
                <a:gd name="T2" fmla="*/ 141 w 158"/>
                <a:gd name="T3" fmla="*/ 0 h 168"/>
                <a:gd name="T4" fmla="*/ 135 w 158"/>
                <a:gd name="T5" fmla="*/ 2 h 168"/>
                <a:gd name="T6" fmla="*/ 128 w 158"/>
                <a:gd name="T7" fmla="*/ 5 h 168"/>
                <a:gd name="T8" fmla="*/ 119 w 158"/>
                <a:gd name="T9" fmla="*/ 10 h 168"/>
                <a:gd name="T10" fmla="*/ 108 w 158"/>
                <a:gd name="T11" fmla="*/ 14 h 168"/>
                <a:gd name="T12" fmla="*/ 96 w 158"/>
                <a:gd name="T13" fmla="*/ 20 h 168"/>
                <a:gd name="T14" fmla="*/ 85 w 158"/>
                <a:gd name="T15" fmla="*/ 27 h 168"/>
                <a:gd name="T16" fmla="*/ 73 w 158"/>
                <a:gd name="T17" fmla="*/ 34 h 168"/>
                <a:gd name="T18" fmla="*/ 62 w 158"/>
                <a:gd name="T19" fmla="*/ 43 h 168"/>
                <a:gd name="T20" fmla="*/ 52 w 158"/>
                <a:gd name="T21" fmla="*/ 51 h 168"/>
                <a:gd name="T22" fmla="*/ 43 w 158"/>
                <a:gd name="T23" fmla="*/ 60 h 168"/>
                <a:gd name="T24" fmla="*/ 34 w 158"/>
                <a:gd name="T25" fmla="*/ 69 h 168"/>
                <a:gd name="T26" fmla="*/ 27 w 158"/>
                <a:gd name="T27" fmla="*/ 77 h 168"/>
                <a:gd name="T28" fmla="*/ 23 w 158"/>
                <a:gd name="T29" fmla="*/ 83 h 168"/>
                <a:gd name="T30" fmla="*/ 20 w 158"/>
                <a:gd name="T31" fmla="*/ 88 h 168"/>
                <a:gd name="T32" fmla="*/ 18 w 158"/>
                <a:gd name="T33" fmla="*/ 89 h 168"/>
                <a:gd name="T34" fmla="*/ 0 w 158"/>
                <a:gd name="T35" fmla="*/ 144 h 168"/>
                <a:gd name="T36" fmla="*/ 18 w 158"/>
                <a:gd name="T37" fmla="*/ 168 h 168"/>
                <a:gd name="T38" fmla="*/ 18 w 158"/>
                <a:gd name="T39" fmla="*/ 165 h 168"/>
                <a:gd name="T40" fmla="*/ 18 w 158"/>
                <a:gd name="T41" fmla="*/ 158 h 168"/>
                <a:gd name="T42" fmla="*/ 18 w 158"/>
                <a:gd name="T43" fmla="*/ 147 h 168"/>
                <a:gd name="T44" fmla="*/ 21 w 158"/>
                <a:gd name="T45" fmla="*/ 132 h 168"/>
                <a:gd name="T46" fmla="*/ 27 w 158"/>
                <a:gd name="T47" fmla="*/ 115 h 168"/>
                <a:gd name="T48" fmla="*/ 37 w 158"/>
                <a:gd name="T49" fmla="*/ 98 h 168"/>
                <a:gd name="T50" fmla="*/ 52 w 158"/>
                <a:gd name="T51" fmla="*/ 77 h 168"/>
                <a:gd name="T52" fmla="*/ 73 w 158"/>
                <a:gd name="T53" fmla="*/ 59 h 168"/>
                <a:gd name="T54" fmla="*/ 95 w 158"/>
                <a:gd name="T55" fmla="*/ 41 h 168"/>
                <a:gd name="T56" fmla="*/ 114 w 158"/>
                <a:gd name="T57" fmla="*/ 28 h 168"/>
                <a:gd name="T58" fmla="*/ 128 w 158"/>
                <a:gd name="T59" fmla="*/ 18 h 168"/>
                <a:gd name="T60" fmla="*/ 140 w 158"/>
                <a:gd name="T61" fmla="*/ 11 h 168"/>
                <a:gd name="T62" fmla="*/ 148 w 158"/>
                <a:gd name="T63" fmla="*/ 5 h 168"/>
                <a:gd name="T64" fmla="*/ 154 w 158"/>
                <a:gd name="T65" fmla="*/ 2 h 168"/>
                <a:gd name="T66" fmla="*/ 157 w 158"/>
                <a:gd name="T67" fmla="*/ 0 h 168"/>
                <a:gd name="T68" fmla="*/ 158 w 158"/>
                <a:gd name="T69" fmla="*/ 0 h 168"/>
                <a:gd name="T70" fmla="*/ 143 w 158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8"/>
                <a:gd name="T110" fmla="*/ 158 w 158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8">
                  <a:moveTo>
                    <a:pt x="143" y="0"/>
                  </a:moveTo>
                  <a:lnTo>
                    <a:pt x="141" y="0"/>
                  </a:lnTo>
                  <a:lnTo>
                    <a:pt x="135" y="2"/>
                  </a:lnTo>
                  <a:lnTo>
                    <a:pt x="128" y="5"/>
                  </a:lnTo>
                  <a:lnTo>
                    <a:pt x="119" y="10"/>
                  </a:lnTo>
                  <a:lnTo>
                    <a:pt x="108" y="14"/>
                  </a:lnTo>
                  <a:lnTo>
                    <a:pt x="96" y="20"/>
                  </a:lnTo>
                  <a:lnTo>
                    <a:pt x="85" y="27"/>
                  </a:lnTo>
                  <a:lnTo>
                    <a:pt x="73" y="34"/>
                  </a:lnTo>
                  <a:lnTo>
                    <a:pt x="62" y="43"/>
                  </a:lnTo>
                  <a:lnTo>
                    <a:pt x="52" y="51"/>
                  </a:lnTo>
                  <a:lnTo>
                    <a:pt x="43" y="60"/>
                  </a:lnTo>
                  <a:lnTo>
                    <a:pt x="34" y="69"/>
                  </a:lnTo>
                  <a:lnTo>
                    <a:pt x="27" y="77"/>
                  </a:lnTo>
                  <a:lnTo>
                    <a:pt x="23" y="83"/>
                  </a:lnTo>
                  <a:lnTo>
                    <a:pt x="20" y="88"/>
                  </a:lnTo>
                  <a:lnTo>
                    <a:pt x="18" y="89"/>
                  </a:lnTo>
                  <a:lnTo>
                    <a:pt x="0" y="144"/>
                  </a:lnTo>
                  <a:lnTo>
                    <a:pt x="18" y="168"/>
                  </a:lnTo>
                  <a:lnTo>
                    <a:pt x="18" y="165"/>
                  </a:lnTo>
                  <a:lnTo>
                    <a:pt x="18" y="158"/>
                  </a:lnTo>
                  <a:lnTo>
                    <a:pt x="18" y="147"/>
                  </a:lnTo>
                  <a:lnTo>
                    <a:pt x="21" y="132"/>
                  </a:lnTo>
                  <a:lnTo>
                    <a:pt x="27" y="115"/>
                  </a:lnTo>
                  <a:lnTo>
                    <a:pt x="37" y="98"/>
                  </a:lnTo>
                  <a:lnTo>
                    <a:pt x="52" y="77"/>
                  </a:lnTo>
                  <a:lnTo>
                    <a:pt x="73" y="59"/>
                  </a:lnTo>
                  <a:lnTo>
                    <a:pt x="95" y="41"/>
                  </a:lnTo>
                  <a:lnTo>
                    <a:pt x="114" y="28"/>
                  </a:lnTo>
                  <a:lnTo>
                    <a:pt x="128" y="18"/>
                  </a:lnTo>
                  <a:lnTo>
                    <a:pt x="140" y="11"/>
                  </a:lnTo>
                  <a:lnTo>
                    <a:pt x="148" y="5"/>
                  </a:lnTo>
                  <a:lnTo>
                    <a:pt x="154" y="2"/>
                  </a:lnTo>
                  <a:lnTo>
                    <a:pt x="157" y="0"/>
                  </a:lnTo>
                  <a:lnTo>
                    <a:pt x="158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2" name="Freeform 223"/>
            <p:cNvSpPr>
              <a:spLocks/>
            </p:cNvSpPr>
            <p:nvPr/>
          </p:nvSpPr>
          <p:spPr bwMode="auto">
            <a:xfrm>
              <a:off x="755" y="1562"/>
              <a:ext cx="158" cy="168"/>
            </a:xfrm>
            <a:custGeom>
              <a:avLst/>
              <a:gdLst>
                <a:gd name="T0" fmla="*/ 144 w 158"/>
                <a:gd name="T1" fmla="*/ 0 h 168"/>
                <a:gd name="T2" fmla="*/ 142 w 158"/>
                <a:gd name="T3" fmla="*/ 0 h 168"/>
                <a:gd name="T4" fmla="*/ 137 w 158"/>
                <a:gd name="T5" fmla="*/ 3 h 168"/>
                <a:gd name="T6" fmla="*/ 129 w 158"/>
                <a:gd name="T7" fmla="*/ 5 h 168"/>
                <a:gd name="T8" fmla="*/ 121 w 158"/>
                <a:gd name="T9" fmla="*/ 10 h 168"/>
                <a:gd name="T10" fmla="*/ 109 w 158"/>
                <a:gd name="T11" fmla="*/ 14 h 168"/>
                <a:gd name="T12" fmla="*/ 98 w 158"/>
                <a:gd name="T13" fmla="*/ 20 h 168"/>
                <a:gd name="T14" fmla="*/ 86 w 158"/>
                <a:gd name="T15" fmla="*/ 27 h 168"/>
                <a:gd name="T16" fmla="*/ 75 w 158"/>
                <a:gd name="T17" fmla="*/ 34 h 168"/>
                <a:gd name="T18" fmla="*/ 63 w 158"/>
                <a:gd name="T19" fmla="*/ 43 h 168"/>
                <a:gd name="T20" fmla="*/ 53 w 158"/>
                <a:gd name="T21" fmla="*/ 52 h 168"/>
                <a:gd name="T22" fmla="*/ 44 w 158"/>
                <a:gd name="T23" fmla="*/ 60 h 168"/>
                <a:gd name="T24" fmla="*/ 36 w 158"/>
                <a:gd name="T25" fmla="*/ 69 h 168"/>
                <a:gd name="T26" fmla="*/ 28 w 158"/>
                <a:gd name="T27" fmla="*/ 78 h 168"/>
                <a:gd name="T28" fmla="*/ 24 w 158"/>
                <a:gd name="T29" fmla="*/ 83 h 168"/>
                <a:gd name="T30" fmla="*/ 21 w 158"/>
                <a:gd name="T31" fmla="*/ 88 h 168"/>
                <a:gd name="T32" fmla="*/ 20 w 158"/>
                <a:gd name="T33" fmla="*/ 89 h 168"/>
                <a:gd name="T34" fmla="*/ 0 w 158"/>
                <a:gd name="T35" fmla="*/ 144 h 168"/>
                <a:gd name="T36" fmla="*/ 20 w 158"/>
                <a:gd name="T37" fmla="*/ 168 h 168"/>
                <a:gd name="T38" fmla="*/ 20 w 158"/>
                <a:gd name="T39" fmla="*/ 165 h 168"/>
                <a:gd name="T40" fmla="*/ 20 w 158"/>
                <a:gd name="T41" fmla="*/ 158 h 168"/>
                <a:gd name="T42" fmla="*/ 20 w 158"/>
                <a:gd name="T43" fmla="*/ 147 h 168"/>
                <a:gd name="T44" fmla="*/ 23 w 158"/>
                <a:gd name="T45" fmla="*/ 132 h 168"/>
                <a:gd name="T46" fmla="*/ 28 w 158"/>
                <a:gd name="T47" fmla="*/ 115 h 168"/>
                <a:gd name="T48" fmla="*/ 39 w 158"/>
                <a:gd name="T49" fmla="*/ 96 h 168"/>
                <a:gd name="T50" fmla="*/ 53 w 158"/>
                <a:gd name="T51" fmla="*/ 78 h 168"/>
                <a:gd name="T52" fmla="*/ 75 w 158"/>
                <a:gd name="T53" fmla="*/ 59 h 168"/>
                <a:gd name="T54" fmla="*/ 96 w 158"/>
                <a:gd name="T55" fmla="*/ 41 h 168"/>
                <a:gd name="T56" fmla="*/ 115 w 158"/>
                <a:gd name="T57" fmla="*/ 28 h 168"/>
                <a:gd name="T58" fmla="*/ 129 w 158"/>
                <a:gd name="T59" fmla="*/ 18 h 168"/>
                <a:gd name="T60" fmla="*/ 141 w 158"/>
                <a:gd name="T61" fmla="*/ 11 h 168"/>
                <a:gd name="T62" fmla="*/ 148 w 158"/>
                <a:gd name="T63" fmla="*/ 5 h 168"/>
                <a:gd name="T64" fmla="*/ 154 w 158"/>
                <a:gd name="T65" fmla="*/ 3 h 168"/>
                <a:gd name="T66" fmla="*/ 157 w 158"/>
                <a:gd name="T67" fmla="*/ 0 h 168"/>
                <a:gd name="T68" fmla="*/ 158 w 158"/>
                <a:gd name="T69" fmla="*/ 0 h 168"/>
                <a:gd name="T70" fmla="*/ 144 w 158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8"/>
                <a:gd name="T110" fmla="*/ 158 w 158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8">
                  <a:moveTo>
                    <a:pt x="144" y="0"/>
                  </a:moveTo>
                  <a:lnTo>
                    <a:pt x="142" y="0"/>
                  </a:lnTo>
                  <a:lnTo>
                    <a:pt x="137" y="3"/>
                  </a:lnTo>
                  <a:lnTo>
                    <a:pt x="129" y="5"/>
                  </a:lnTo>
                  <a:lnTo>
                    <a:pt x="121" y="10"/>
                  </a:lnTo>
                  <a:lnTo>
                    <a:pt x="109" y="14"/>
                  </a:lnTo>
                  <a:lnTo>
                    <a:pt x="98" y="20"/>
                  </a:lnTo>
                  <a:lnTo>
                    <a:pt x="86" y="27"/>
                  </a:lnTo>
                  <a:lnTo>
                    <a:pt x="75" y="34"/>
                  </a:lnTo>
                  <a:lnTo>
                    <a:pt x="63" y="43"/>
                  </a:lnTo>
                  <a:lnTo>
                    <a:pt x="53" y="52"/>
                  </a:lnTo>
                  <a:lnTo>
                    <a:pt x="44" y="60"/>
                  </a:lnTo>
                  <a:lnTo>
                    <a:pt x="36" y="69"/>
                  </a:lnTo>
                  <a:lnTo>
                    <a:pt x="28" y="78"/>
                  </a:lnTo>
                  <a:lnTo>
                    <a:pt x="24" y="83"/>
                  </a:lnTo>
                  <a:lnTo>
                    <a:pt x="21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8"/>
                  </a:lnTo>
                  <a:lnTo>
                    <a:pt x="20" y="165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8" y="115"/>
                  </a:lnTo>
                  <a:lnTo>
                    <a:pt x="39" y="96"/>
                  </a:lnTo>
                  <a:lnTo>
                    <a:pt x="53" y="78"/>
                  </a:lnTo>
                  <a:lnTo>
                    <a:pt x="75" y="59"/>
                  </a:lnTo>
                  <a:lnTo>
                    <a:pt x="96" y="41"/>
                  </a:lnTo>
                  <a:lnTo>
                    <a:pt x="115" y="28"/>
                  </a:lnTo>
                  <a:lnTo>
                    <a:pt x="129" y="18"/>
                  </a:lnTo>
                  <a:lnTo>
                    <a:pt x="141" y="11"/>
                  </a:lnTo>
                  <a:lnTo>
                    <a:pt x="148" y="5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8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3" name="Freeform 224"/>
            <p:cNvSpPr>
              <a:spLocks/>
            </p:cNvSpPr>
            <p:nvPr/>
          </p:nvSpPr>
          <p:spPr bwMode="auto">
            <a:xfrm>
              <a:off x="783" y="1598"/>
              <a:ext cx="159" cy="168"/>
            </a:xfrm>
            <a:custGeom>
              <a:avLst/>
              <a:gdLst>
                <a:gd name="T0" fmla="*/ 145 w 159"/>
                <a:gd name="T1" fmla="*/ 0 h 168"/>
                <a:gd name="T2" fmla="*/ 143 w 159"/>
                <a:gd name="T3" fmla="*/ 0 h 168"/>
                <a:gd name="T4" fmla="*/ 137 w 159"/>
                <a:gd name="T5" fmla="*/ 3 h 168"/>
                <a:gd name="T6" fmla="*/ 130 w 159"/>
                <a:gd name="T7" fmla="*/ 5 h 168"/>
                <a:gd name="T8" fmla="*/ 122 w 159"/>
                <a:gd name="T9" fmla="*/ 10 h 168"/>
                <a:gd name="T10" fmla="*/ 110 w 159"/>
                <a:gd name="T11" fmla="*/ 14 h 168"/>
                <a:gd name="T12" fmla="*/ 99 w 159"/>
                <a:gd name="T13" fmla="*/ 20 h 168"/>
                <a:gd name="T14" fmla="*/ 87 w 159"/>
                <a:gd name="T15" fmla="*/ 27 h 168"/>
                <a:gd name="T16" fmla="*/ 75 w 159"/>
                <a:gd name="T17" fmla="*/ 34 h 168"/>
                <a:gd name="T18" fmla="*/ 64 w 159"/>
                <a:gd name="T19" fmla="*/ 43 h 168"/>
                <a:gd name="T20" fmla="*/ 54 w 159"/>
                <a:gd name="T21" fmla="*/ 52 h 168"/>
                <a:gd name="T22" fmla="*/ 45 w 159"/>
                <a:gd name="T23" fmla="*/ 60 h 168"/>
                <a:gd name="T24" fmla="*/ 36 w 159"/>
                <a:gd name="T25" fmla="*/ 69 h 168"/>
                <a:gd name="T26" fmla="*/ 29 w 159"/>
                <a:gd name="T27" fmla="*/ 78 h 168"/>
                <a:gd name="T28" fmla="*/ 25 w 159"/>
                <a:gd name="T29" fmla="*/ 83 h 168"/>
                <a:gd name="T30" fmla="*/ 22 w 159"/>
                <a:gd name="T31" fmla="*/ 88 h 168"/>
                <a:gd name="T32" fmla="*/ 21 w 159"/>
                <a:gd name="T33" fmla="*/ 89 h 168"/>
                <a:gd name="T34" fmla="*/ 0 w 159"/>
                <a:gd name="T35" fmla="*/ 142 h 168"/>
                <a:gd name="T36" fmla="*/ 21 w 159"/>
                <a:gd name="T37" fmla="*/ 168 h 168"/>
                <a:gd name="T38" fmla="*/ 21 w 159"/>
                <a:gd name="T39" fmla="*/ 166 h 168"/>
                <a:gd name="T40" fmla="*/ 21 w 159"/>
                <a:gd name="T41" fmla="*/ 158 h 168"/>
                <a:gd name="T42" fmla="*/ 21 w 159"/>
                <a:gd name="T43" fmla="*/ 147 h 168"/>
                <a:gd name="T44" fmla="*/ 24 w 159"/>
                <a:gd name="T45" fmla="*/ 132 h 168"/>
                <a:gd name="T46" fmla="*/ 29 w 159"/>
                <a:gd name="T47" fmla="*/ 115 h 168"/>
                <a:gd name="T48" fmla="*/ 39 w 159"/>
                <a:gd name="T49" fmla="*/ 96 h 168"/>
                <a:gd name="T50" fmla="*/ 54 w 159"/>
                <a:gd name="T51" fmla="*/ 78 h 168"/>
                <a:gd name="T52" fmla="*/ 75 w 159"/>
                <a:gd name="T53" fmla="*/ 59 h 168"/>
                <a:gd name="T54" fmla="*/ 97 w 159"/>
                <a:gd name="T55" fmla="*/ 42 h 168"/>
                <a:gd name="T56" fmla="*/ 116 w 159"/>
                <a:gd name="T57" fmla="*/ 29 h 168"/>
                <a:gd name="T58" fmla="*/ 130 w 159"/>
                <a:gd name="T59" fmla="*/ 18 h 168"/>
                <a:gd name="T60" fmla="*/ 142 w 159"/>
                <a:gd name="T61" fmla="*/ 11 h 168"/>
                <a:gd name="T62" fmla="*/ 150 w 159"/>
                <a:gd name="T63" fmla="*/ 5 h 168"/>
                <a:gd name="T64" fmla="*/ 155 w 159"/>
                <a:gd name="T65" fmla="*/ 3 h 168"/>
                <a:gd name="T66" fmla="*/ 158 w 159"/>
                <a:gd name="T67" fmla="*/ 0 h 168"/>
                <a:gd name="T68" fmla="*/ 159 w 159"/>
                <a:gd name="T69" fmla="*/ 0 h 168"/>
                <a:gd name="T70" fmla="*/ 145 w 159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8"/>
                <a:gd name="T110" fmla="*/ 159 w 159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8">
                  <a:moveTo>
                    <a:pt x="145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5"/>
                  </a:lnTo>
                  <a:lnTo>
                    <a:pt x="122" y="10"/>
                  </a:lnTo>
                  <a:lnTo>
                    <a:pt x="110" y="14"/>
                  </a:lnTo>
                  <a:lnTo>
                    <a:pt x="99" y="20"/>
                  </a:lnTo>
                  <a:lnTo>
                    <a:pt x="87" y="27"/>
                  </a:lnTo>
                  <a:lnTo>
                    <a:pt x="75" y="34"/>
                  </a:lnTo>
                  <a:lnTo>
                    <a:pt x="64" y="43"/>
                  </a:lnTo>
                  <a:lnTo>
                    <a:pt x="54" y="52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5" y="83"/>
                  </a:lnTo>
                  <a:lnTo>
                    <a:pt x="22" y="88"/>
                  </a:lnTo>
                  <a:lnTo>
                    <a:pt x="21" y="89"/>
                  </a:lnTo>
                  <a:lnTo>
                    <a:pt x="0" y="142"/>
                  </a:lnTo>
                  <a:lnTo>
                    <a:pt x="21" y="168"/>
                  </a:lnTo>
                  <a:lnTo>
                    <a:pt x="21" y="166"/>
                  </a:lnTo>
                  <a:lnTo>
                    <a:pt x="21" y="158"/>
                  </a:lnTo>
                  <a:lnTo>
                    <a:pt x="21" y="147"/>
                  </a:lnTo>
                  <a:lnTo>
                    <a:pt x="24" y="132"/>
                  </a:lnTo>
                  <a:lnTo>
                    <a:pt x="29" y="115"/>
                  </a:lnTo>
                  <a:lnTo>
                    <a:pt x="39" y="96"/>
                  </a:lnTo>
                  <a:lnTo>
                    <a:pt x="54" y="78"/>
                  </a:lnTo>
                  <a:lnTo>
                    <a:pt x="75" y="59"/>
                  </a:lnTo>
                  <a:lnTo>
                    <a:pt x="97" y="42"/>
                  </a:lnTo>
                  <a:lnTo>
                    <a:pt x="116" y="29"/>
                  </a:lnTo>
                  <a:lnTo>
                    <a:pt x="130" y="18"/>
                  </a:lnTo>
                  <a:lnTo>
                    <a:pt x="142" y="11"/>
                  </a:lnTo>
                  <a:lnTo>
                    <a:pt x="150" y="5"/>
                  </a:lnTo>
                  <a:lnTo>
                    <a:pt x="155" y="3"/>
                  </a:lnTo>
                  <a:lnTo>
                    <a:pt x="158" y="0"/>
                  </a:lnTo>
                  <a:lnTo>
                    <a:pt x="159" y="0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4" name="Freeform 225"/>
            <p:cNvSpPr>
              <a:spLocks/>
            </p:cNvSpPr>
            <p:nvPr/>
          </p:nvSpPr>
          <p:spPr bwMode="auto">
            <a:xfrm>
              <a:off x="814" y="1634"/>
              <a:ext cx="158" cy="168"/>
            </a:xfrm>
            <a:custGeom>
              <a:avLst/>
              <a:gdLst>
                <a:gd name="T0" fmla="*/ 143 w 158"/>
                <a:gd name="T1" fmla="*/ 0 h 168"/>
                <a:gd name="T2" fmla="*/ 141 w 158"/>
                <a:gd name="T3" fmla="*/ 0 h 168"/>
                <a:gd name="T4" fmla="*/ 135 w 158"/>
                <a:gd name="T5" fmla="*/ 3 h 168"/>
                <a:gd name="T6" fmla="*/ 128 w 158"/>
                <a:gd name="T7" fmla="*/ 6 h 168"/>
                <a:gd name="T8" fmla="*/ 119 w 158"/>
                <a:gd name="T9" fmla="*/ 10 h 168"/>
                <a:gd name="T10" fmla="*/ 108 w 158"/>
                <a:gd name="T11" fmla="*/ 14 h 168"/>
                <a:gd name="T12" fmla="*/ 96 w 158"/>
                <a:gd name="T13" fmla="*/ 20 h 168"/>
                <a:gd name="T14" fmla="*/ 85 w 158"/>
                <a:gd name="T15" fmla="*/ 27 h 168"/>
                <a:gd name="T16" fmla="*/ 73 w 158"/>
                <a:gd name="T17" fmla="*/ 34 h 168"/>
                <a:gd name="T18" fmla="*/ 63 w 158"/>
                <a:gd name="T19" fmla="*/ 43 h 168"/>
                <a:gd name="T20" fmla="*/ 53 w 158"/>
                <a:gd name="T21" fmla="*/ 52 h 168"/>
                <a:gd name="T22" fmla="*/ 44 w 158"/>
                <a:gd name="T23" fmla="*/ 60 h 168"/>
                <a:gd name="T24" fmla="*/ 36 w 158"/>
                <a:gd name="T25" fmla="*/ 69 h 168"/>
                <a:gd name="T26" fmla="*/ 29 w 158"/>
                <a:gd name="T27" fmla="*/ 78 h 168"/>
                <a:gd name="T28" fmla="*/ 24 w 158"/>
                <a:gd name="T29" fmla="*/ 83 h 168"/>
                <a:gd name="T30" fmla="*/ 21 w 158"/>
                <a:gd name="T31" fmla="*/ 88 h 168"/>
                <a:gd name="T32" fmla="*/ 20 w 158"/>
                <a:gd name="T33" fmla="*/ 89 h 168"/>
                <a:gd name="T34" fmla="*/ 0 w 158"/>
                <a:gd name="T35" fmla="*/ 142 h 168"/>
                <a:gd name="T36" fmla="*/ 20 w 158"/>
                <a:gd name="T37" fmla="*/ 168 h 168"/>
                <a:gd name="T38" fmla="*/ 20 w 158"/>
                <a:gd name="T39" fmla="*/ 166 h 168"/>
                <a:gd name="T40" fmla="*/ 20 w 158"/>
                <a:gd name="T41" fmla="*/ 158 h 168"/>
                <a:gd name="T42" fmla="*/ 20 w 158"/>
                <a:gd name="T43" fmla="*/ 147 h 168"/>
                <a:gd name="T44" fmla="*/ 23 w 158"/>
                <a:gd name="T45" fmla="*/ 132 h 168"/>
                <a:gd name="T46" fmla="*/ 29 w 158"/>
                <a:gd name="T47" fmla="*/ 115 h 168"/>
                <a:gd name="T48" fmla="*/ 39 w 158"/>
                <a:gd name="T49" fmla="*/ 96 h 168"/>
                <a:gd name="T50" fmla="*/ 53 w 158"/>
                <a:gd name="T51" fmla="*/ 78 h 168"/>
                <a:gd name="T52" fmla="*/ 73 w 158"/>
                <a:gd name="T53" fmla="*/ 59 h 168"/>
                <a:gd name="T54" fmla="*/ 95 w 158"/>
                <a:gd name="T55" fmla="*/ 42 h 168"/>
                <a:gd name="T56" fmla="*/ 114 w 158"/>
                <a:gd name="T57" fmla="*/ 29 h 168"/>
                <a:gd name="T58" fmla="*/ 128 w 158"/>
                <a:gd name="T59" fmla="*/ 18 h 168"/>
                <a:gd name="T60" fmla="*/ 140 w 158"/>
                <a:gd name="T61" fmla="*/ 11 h 168"/>
                <a:gd name="T62" fmla="*/ 148 w 158"/>
                <a:gd name="T63" fmla="*/ 6 h 168"/>
                <a:gd name="T64" fmla="*/ 154 w 158"/>
                <a:gd name="T65" fmla="*/ 3 h 168"/>
                <a:gd name="T66" fmla="*/ 157 w 158"/>
                <a:gd name="T67" fmla="*/ 0 h 168"/>
                <a:gd name="T68" fmla="*/ 158 w 158"/>
                <a:gd name="T69" fmla="*/ 0 h 168"/>
                <a:gd name="T70" fmla="*/ 143 w 158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8"/>
                <a:gd name="T110" fmla="*/ 158 w 158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8">
                  <a:moveTo>
                    <a:pt x="143" y="0"/>
                  </a:moveTo>
                  <a:lnTo>
                    <a:pt x="141" y="0"/>
                  </a:lnTo>
                  <a:lnTo>
                    <a:pt x="135" y="3"/>
                  </a:lnTo>
                  <a:lnTo>
                    <a:pt x="128" y="6"/>
                  </a:lnTo>
                  <a:lnTo>
                    <a:pt x="119" y="10"/>
                  </a:lnTo>
                  <a:lnTo>
                    <a:pt x="108" y="14"/>
                  </a:lnTo>
                  <a:lnTo>
                    <a:pt x="96" y="20"/>
                  </a:lnTo>
                  <a:lnTo>
                    <a:pt x="85" y="27"/>
                  </a:lnTo>
                  <a:lnTo>
                    <a:pt x="73" y="34"/>
                  </a:lnTo>
                  <a:lnTo>
                    <a:pt x="63" y="43"/>
                  </a:lnTo>
                  <a:lnTo>
                    <a:pt x="53" y="52"/>
                  </a:lnTo>
                  <a:lnTo>
                    <a:pt x="44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4" y="83"/>
                  </a:lnTo>
                  <a:lnTo>
                    <a:pt x="21" y="88"/>
                  </a:lnTo>
                  <a:lnTo>
                    <a:pt x="20" y="89"/>
                  </a:lnTo>
                  <a:lnTo>
                    <a:pt x="0" y="142"/>
                  </a:lnTo>
                  <a:lnTo>
                    <a:pt x="20" y="168"/>
                  </a:lnTo>
                  <a:lnTo>
                    <a:pt x="20" y="166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9" y="115"/>
                  </a:lnTo>
                  <a:lnTo>
                    <a:pt x="39" y="96"/>
                  </a:lnTo>
                  <a:lnTo>
                    <a:pt x="53" y="78"/>
                  </a:lnTo>
                  <a:lnTo>
                    <a:pt x="73" y="59"/>
                  </a:lnTo>
                  <a:lnTo>
                    <a:pt x="95" y="42"/>
                  </a:lnTo>
                  <a:lnTo>
                    <a:pt x="114" y="29"/>
                  </a:lnTo>
                  <a:lnTo>
                    <a:pt x="128" y="18"/>
                  </a:lnTo>
                  <a:lnTo>
                    <a:pt x="140" y="11"/>
                  </a:lnTo>
                  <a:lnTo>
                    <a:pt x="148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8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5" name="Freeform 226"/>
            <p:cNvSpPr>
              <a:spLocks/>
            </p:cNvSpPr>
            <p:nvPr/>
          </p:nvSpPr>
          <p:spPr bwMode="auto">
            <a:xfrm>
              <a:off x="843" y="1670"/>
              <a:ext cx="158" cy="168"/>
            </a:xfrm>
            <a:custGeom>
              <a:avLst/>
              <a:gdLst>
                <a:gd name="T0" fmla="*/ 144 w 158"/>
                <a:gd name="T1" fmla="*/ 0 h 168"/>
                <a:gd name="T2" fmla="*/ 142 w 158"/>
                <a:gd name="T3" fmla="*/ 0 h 168"/>
                <a:gd name="T4" fmla="*/ 137 w 158"/>
                <a:gd name="T5" fmla="*/ 3 h 168"/>
                <a:gd name="T6" fmla="*/ 129 w 158"/>
                <a:gd name="T7" fmla="*/ 6 h 168"/>
                <a:gd name="T8" fmla="*/ 121 w 158"/>
                <a:gd name="T9" fmla="*/ 10 h 168"/>
                <a:gd name="T10" fmla="*/ 109 w 158"/>
                <a:gd name="T11" fmla="*/ 14 h 168"/>
                <a:gd name="T12" fmla="*/ 98 w 158"/>
                <a:gd name="T13" fmla="*/ 20 h 168"/>
                <a:gd name="T14" fmla="*/ 86 w 158"/>
                <a:gd name="T15" fmla="*/ 27 h 168"/>
                <a:gd name="T16" fmla="*/ 75 w 158"/>
                <a:gd name="T17" fmla="*/ 34 h 168"/>
                <a:gd name="T18" fmla="*/ 63 w 158"/>
                <a:gd name="T19" fmla="*/ 42 h 168"/>
                <a:gd name="T20" fmla="*/ 53 w 158"/>
                <a:gd name="T21" fmla="*/ 50 h 168"/>
                <a:gd name="T22" fmla="*/ 44 w 158"/>
                <a:gd name="T23" fmla="*/ 60 h 168"/>
                <a:gd name="T24" fmla="*/ 36 w 158"/>
                <a:gd name="T25" fmla="*/ 69 h 168"/>
                <a:gd name="T26" fmla="*/ 28 w 158"/>
                <a:gd name="T27" fmla="*/ 76 h 168"/>
                <a:gd name="T28" fmla="*/ 24 w 158"/>
                <a:gd name="T29" fmla="*/ 83 h 168"/>
                <a:gd name="T30" fmla="*/ 21 w 158"/>
                <a:gd name="T31" fmla="*/ 88 h 168"/>
                <a:gd name="T32" fmla="*/ 20 w 158"/>
                <a:gd name="T33" fmla="*/ 89 h 168"/>
                <a:gd name="T34" fmla="*/ 0 w 158"/>
                <a:gd name="T35" fmla="*/ 143 h 168"/>
                <a:gd name="T36" fmla="*/ 20 w 158"/>
                <a:gd name="T37" fmla="*/ 168 h 168"/>
                <a:gd name="T38" fmla="*/ 20 w 158"/>
                <a:gd name="T39" fmla="*/ 166 h 168"/>
                <a:gd name="T40" fmla="*/ 20 w 158"/>
                <a:gd name="T41" fmla="*/ 158 h 168"/>
                <a:gd name="T42" fmla="*/ 20 w 158"/>
                <a:gd name="T43" fmla="*/ 147 h 168"/>
                <a:gd name="T44" fmla="*/ 23 w 158"/>
                <a:gd name="T45" fmla="*/ 132 h 168"/>
                <a:gd name="T46" fmla="*/ 28 w 158"/>
                <a:gd name="T47" fmla="*/ 115 h 168"/>
                <a:gd name="T48" fmla="*/ 39 w 158"/>
                <a:gd name="T49" fmla="*/ 96 h 168"/>
                <a:gd name="T50" fmla="*/ 53 w 158"/>
                <a:gd name="T51" fmla="*/ 78 h 168"/>
                <a:gd name="T52" fmla="*/ 75 w 158"/>
                <a:gd name="T53" fmla="*/ 59 h 168"/>
                <a:gd name="T54" fmla="*/ 96 w 158"/>
                <a:gd name="T55" fmla="*/ 42 h 168"/>
                <a:gd name="T56" fmla="*/ 115 w 158"/>
                <a:gd name="T57" fmla="*/ 29 h 168"/>
                <a:gd name="T58" fmla="*/ 129 w 158"/>
                <a:gd name="T59" fmla="*/ 19 h 168"/>
                <a:gd name="T60" fmla="*/ 141 w 158"/>
                <a:gd name="T61" fmla="*/ 11 h 168"/>
                <a:gd name="T62" fmla="*/ 148 w 158"/>
                <a:gd name="T63" fmla="*/ 6 h 168"/>
                <a:gd name="T64" fmla="*/ 154 w 158"/>
                <a:gd name="T65" fmla="*/ 3 h 168"/>
                <a:gd name="T66" fmla="*/ 157 w 158"/>
                <a:gd name="T67" fmla="*/ 0 h 168"/>
                <a:gd name="T68" fmla="*/ 158 w 158"/>
                <a:gd name="T69" fmla="*/ 0 h 168"/>
                <a:gd name="T70" fmla="*/ 144 w 158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8"/>
                <a:gd name="T110" fmla="*/ 158 w 158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8">
                  <a:moveTo>
                    <a:pt x="144" y="0"/>
                  </a:moveTo>
                  <a:lnTo>
                    <a:pt x="142" y="0"/>
                  </a:lnTo>
                  <a:lnTo>
                    <a:pt x="137" y="3"/>
                  </a:lnTo>
                  <a:lnTo>
                    <a:pt x="129" y="6"/>
                  </a:lnTo>
                  <a:lnTo>
                    <a:pt x="121" y="10"/>
                  </a:lnTo>
                  <a:lnTo>
                    <a:pt x="109" y="14"/>
                  </a:lnTo>
                  <a:lnTo>
                    <a:pt x="98" y="20"/>
                  </a:lnTo>
                  <a:lnTo>
                    <a:pt x="86" y="27"/>
                  </a:lnTo>
                  <a:lnTo>
                    <a:pt x="75" y="34"/>
                  </a:lnTo>
                  <a:lnTo>
                    <a:pt x="63" y="42"/>
                  </a:lnTo>
                  <a:lnTo>
                    <a:pt x="53" y="50"/>
                  </a:lnTo>
                  <a:lnTo>
                    <a:pt x="44" y="60"/>
                  </a:lnTo>
                  <a:lnTo>
                    <a:pt x="36" y="69"/>
                  </a:lnTo>
                  <a:lnTo>
                    <a:pt x="28" y="76"/>
                  </a:lnTo>
                  <a:lnTo>
                    <a:pt x="24" y="83"/>
                  </a:lnTo>
                  <a:lnTo>
                    <a:pt x="21" y="88"/>
                  </a:lnTo>
                  <a:lnTo>
                    <a:pt x="20" y="89"/>
                  </a:lnTo>
                  <a:lnTo>
                    <a:pt x="0" y="143"/>
                  </a:lnTo>
                  <a:lnTo>
                    <a:pt x="20" y="168"/>
                  </a:lnTo>
                  <a:lnTo>
                    <a:pt x="20" y="166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8" y="115"/>
                  </a:lnTo>
                  <a:lnTo>
                    <a:pt x="39" y="96"/>
                  </a:lnTo>
                  <a:lnTo>
                    <a:pt x="53" y="78"/>
                  </a:lnTo>
                  <a:lnTo>
                    <a:pt x="75" y="59"/>
                  </a:lnTo>
                  <a:lnTo>
                    <a:pt x="96" y="42"/>
                  </a:lnTo>
                  <a:lnTo>
                    <a:pt x="115" y="29"/>
                  </a:lnTo>
                  <a:lnTo>
                    <a:pt x="129" y="19"/>
                  </a:lnTo>
                  <a:lnTo>
                    <a:pt x="141" y="11"/>
                  </a:lnTo>
                  <a:lnTo>
                    <a:pt x="148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8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6" name="Freeform 227"/>
            <p:cNvSpPr>
              <a:spLocks/>
            </p:cNvSpPr>
            <p:nvPr/>
          </p:nvSpPr>
          <p:spPr bwMode="auto">
            <a:xfrm>
              <a:off x="873" y="1706"/>
              <a:ext cx="159" cy="167"/>
            </a:xfrm>
            <a:custGeom>
              <a:avLst/>
              <a:gdLst>
                <a:gd name="T0" fmla="*/ 143 w 159"/>
                <a:gd name="T1" fmla="*/ 0 h 167"/>
                <a:gd name="T2" fmla="*/ 141 w 159"/>
                <a:gd name="T3" fmla="*/ 0 h 167"/>
                <a:gd name="T4" fmla="*/ 136 w 159"/>
                <a:gd name="T5" fmla="*/ 3 h 167"/>
                <a:gd name="T6" fmla="*/ 128 w 159"/>
                <a:gd name="T7" fmla="*/ 6 h 167"/>
                <a:gd name="T8" fmla="*/ 120 w 159"/>
                <a:gd name="T9" fmla="*/ 10 h 167"/>
                <a:gd name="T10" fmla="*/ 108 w 159"/>
                <a:gd name="T11" fmla="*/ 14 h 167"/>
                <a:gd name="T12" fmla="*/ 97 w 159"/>
                <a:gd name="T13" fmla="*/ 20 h 167"/>
                <a:gd name="T14" fmla="*/ 85 w 159"/>
                <a:gd name="T15" fmla="*/ 27 h 167"/>
                <a:gd name="T16" fmla="*/ 73 w 159"/>
                <a:gd name="T17" fmla="*/ 34 h 167"/>
                <a:gd name="T18" fmla="*/ 63 w 159"/>
                <a:gd name="T19" fmla="*/ 42 h 167"/>
                <a:gd name="T20" fmla="*/ 53 w 159"/>
                <a:gd name="T21" fmla="*/ 50 h 167"/>
                <a:gd name="T22" fmla="*/ 43 w 159"/>
                <a:gd name="T23" fmla="*/ 59 h 167"/>
                <a:gd name="T24" fmla="*/ 36 w 159"/>
                <a:gd name="T25" fmla="*/ 68 h 167"/>
                <a:gd name="T26" fmla="*/ 29 w 159"/>
                <a:gd name="T27" fmla="*/ 76 h 167"/>
                <a:gd name="T28" fmla="*/ 23 w 159"/>
                <a:gd name="T29" fmla="*/ 82 h 167"/>
                <a:gd name="T30" fmla="*/ 20 w 159"/>
                <a:gd name="T31" fmla="*/ 86 h 167"/>
                <a:gd name="T32" fmla="*/ 19 w 159"/>
                <a:gd name="T33" fmla="*/ 88 h 167"/>
                <a:gd name="T34" fmla="*/ 0 w 159"/>
                <a:gd name="T35" fmla="*/ 143 h 167"/>
                <a:gd name="T36" fmla="*/ 19 w 159"/>
                <a:gd name="T37" fmla="*/ 167 h 167"/>
                <a:gd name="T38" fmla="*/ 19 w 159"/>
                <a:gd name="T39" fmla="*/ 164 h 167"/>
                <a:gd name="T40" fmla="*/ 19 w 159"/>
                <a:gd name="T41" fmla="*/ 157 h 167"/>
                <a:gd name="T42" fmla="*/ 19 w 159"/>
                <a:gd name="T43" fmla="*/ 145 h 167"/>
                <a:gd name="T44" fmla="*/ 22 w 159"/>
                <a:gd name="T45" fmla="*/ 131 h 167"/>
                <a:gd name="T46" fmla="*/ 27 w 159"/>
                <a:gd name="T47" fmla="*/ 115 h 167"/>
                <a:gd name="T48" fmla="*/ 37 w 159"/>
                <a:gd name="T49" fmla="*/ 96 h 167"/>
                <a:gd name="T50" fmla="*/ 52 w 159"/>
                <a:gd name="T51" fmla="*/ 78 h 167"/>
                <a:gd name="T52" fmla="*/ 73 w 159"/>
                <a:gd name="T53" fmla="*/ 59 h 167"/>
                <a:gd name="T54" fmla="*/ 95 w 159"/>
                <a:gd name="T55" fmla="*/ 42 h 167"/>
                <a:gd name="T56" fmla="*/ 114 w 159"/>
                <a:gd name="T57" fmla="*/ 29 h 167"/>
                <a:gd name="T58" fmla="*/ 128 w 159"/>
                <a:gd name="T59" fmla="*/ 19 h 167"/>
                <a:gd name="T60" fmla="*/ 140 w 159"/>
                <a:gd name="T61" fmla="*/ 10 h 167"/>
                <a:gd name="T62" fmla="*/ 148 w 159"/>
                <a:gd name="T63" fmla="*/ 6 h 167"/>
                <a:gd name="T64" fmla="*/ 154 w 159"/>
                <a:gd name="T65" fmla="*/ 1 h 167"/>
                <a:gd name="T66" fmla="*/ 157 w 159"/>
                <a:gd name="T67" fmla="*/ 0 h 167"/>
                <a:gd name="T68" fmla="*/ 159 w 159"/>
                <a:gd name="T69" fmla="*/ 0 h 167"/>
                <a:gd name="T70" fmla="*/ 143 w 159"/>
                <a:gd name="T71" fmla="*/ 0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7"/>
                <a:gd name="T110" fmla="*/ 159 w 159"/>
                <a:gd name="T111" fmla="*/ 167 h 16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7">
                  <a:moveTo>
                    <a:pt x="143" y="0"/>
                  </a:moveTo>
                  <a:lnTo>
                    <a:pt x="141" y="0"/>
                  </a:lnTo>
                  <a:lnTo>
                    <a:pt x="136" y="3"/>
                  </a:lnTo>
                  <a:lnTo>
                    <a:pt x="128" y="6"/>
                  </a:lnTo>
                  <a:lnTo>
                    <a:pt x="120" y="10"/>
                  </a:lnTo>
                  <a:lnTo>
                    <a:pt x="108" y="14"/>
                  </a:lnTo>
                  <a:lnTo>
                    <a:pt x="97" y="20"/>
                  </a:lnTo>
                  <a:lnTo>
                    <a:pt x="85" y="27"/>
                  </a:lnTo>
                  <a:lnTo>
                    <a:pt x="73" y="34"/>
                  </a:lnTo>
                  <a:lnTo>
                    <a:pt x="63" y="42"/>
                  </a:lnTo>
                  <a:lnTo>
                    <a:pt x="53" y="50"/>
                  </a:lnTo>
                  <a:lnTo>
                    <a:pt x="43" y="59"/>
                  </a:lnTo>
                  <a:lnTo>
                    <a:pt x="36" y="68"/>
                  </a:lnTo>
                  <a:lnTo>
                    <a:pt x="29" y="76"/>
                  </a:lnTo>
                  <a:lnTo>
                    <a:pt x="23" y="82"/>
                  </a:lnTo>
                  <a:lnTo>
                    <a:pt x="20" y="86"/>
                  </a:lnTo>
                  <a:lnTo>
                    <a:pt x="19" y="88"/>
                  </a:lnTo>
                  <a:lnTo>
                    <a:pt x="0" y="143"/>
                  </a:lnTo>
                  <a:lnTo>
                    <a:pt x="19" y="167"/>
                  </a:lnTo>
                  <a:lnTo>
                    <a:pt x="19" y="164"/>
                  </a:lnTo>
                  <a:lnTo>
                    <a:pt x="19" y="157"/>
                  </a:lnTo>
                  <a:lnTo>
                    <a:pt x="19" y="145"/>
                  </a:lnTo>
                  <a:lnTo>
                    <a:pt x="22" y="131"/>
                  </a:lnTo>
                  <a:lnTo>
                    <a:pt x="27" y="115"/>
                  </a:lnTo>
                  <a:lnTo>
                    <a:pt x="37" y="96"/>
                  </a:lnTo>
                  <a:lnTo>
                    <a:pt x="52" y="78"/>
                  </a:lnTo>
                  <a:lnTo>
                    <a:pt x="73" y="59"/>
                  </a:lnTo>
                  <a:lnTo>
                    <a:pt x="95" y="42"/>
                  </a:lnTo>
                  <a:lnTo>
                    <a:pt x="114" y="29"/>
                  </a:lnTo>
                  <a:lnTo>
                    <a:pt x="128" y="19"/>
                  </a:lnTo>
                  <a:lnTo>
                    <a:pt x="140" y="10"/>
                  </a:lnTo>
                  <a:lnTo>
                    <a:pt x="148" y="6"/>
                  </a:lnTo>
                  <a:lnTo>
                    <a:pt x="154" y="1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7" name="Freeform 228"/>
            <p:cNvSpPr>
              <a:spLocks/>
            </p:cNvSpPr>
            <p:nvPr/>
          </p:nvSpPr>
          <p:spPr bwMode="auto">
            <a:xfrm>
              <a:off x="902" y="1740"/>
              <a:ext cx="158" cy="169"/>
            </a:xfrm>
            <a:custGeom>
              <a:avLst/>
              <a:gdLst>
                <a:gd name="T0" fmla="*/ 144 w 158"/>
                <a:gd name="T1" fmla="*/ 0 h 169"/>
                <a:gd name="T2" fmla="*/ 143 w 158"/>
                <a:gd name="T3" fmla="*/ 0 h 169"/>
                <a:gd name="T4" fmla="*/ 137 w 158"/>
                <a:gd name="T5" fmla="*/ 3 h 169"/>
                <a:gd name="T6" fmla="*/ 130 w 158"/>
                <a:gd name="T7" fmla="*/ 6 h 169"/>
                <a:gd name="T8" fmla="*/ 121 w 158"/>
                <a:gd name="T9" fmla="*/ 11 h 169"/>
                <a:gd name="T10" fmla="*/ 109 w 158"/>
                <a:gd name="T11" fmla="*/ 16 h 169"/>
                <a:gd name="T12" fmla="*/ 98 w 158"/>
                <a:gd name="T13" fmla="*/ 22 h 169"/>
                <a:gd name="T14" fmla="*/ 86 w 158"/>
                <a:gd name="T15" fmla="*/ 29 h 169"/>
                <a:gd name="T16" fmla="*/ 75 w 158"/>
                <a:gd name="T17" fmla="*/ 36 h 169"/>
                <a:gd name="T18" fmla="*/ 63 w 158"/>
                <a:gd name="T19" fmla="*/ 44 h 169"/>
                <a:gd name="T20" fmla="*/ 53 w 158"/>
                <a:gd name="T21" fmla="*/ 52 h 169"/>
                <a:gd name="T22" fmla="*/ 44 w 158"/>
                <a:gd name="T23" fmla="*/ 61 h 169"/>
                <a:gd name="T24" fmla="*/ 36 w 158"/>
                <a:gd name="T25" fmla="*/ 70 h 169"/>
                <a:gd name="T26" fmla="*/ 29 w 158"/>
                <a:gd name="T27" fmla="*/ 78 h 169"/>
                <a:gd name="T28" fmla="*/ 24 w 158"/>
                <a:gd name="T29" fmla="*/ 84 h 169"/>
                <a:gd name="T30" fmla="*/ 21 w 158"/>
                <a:gd name="T31" fmla="*/ 88 h 169"/>
                <a:gd name="T32" fmla="*/ 20 w 158"/>
                <a:gd name="T33" fmla="*/ 90 h 169"/>
                <a:gd name="T34" fmla="*/ 0 w 158"/>
                <a:gd name="T35" fmla="*/ 145 h 169"/>
                <a:gd name="T36" fmla="*/ 20 w 158"/>
                <a:gd name="T37" fmla="*/ 169 h 169"/>
                <a:gd name="T38" fmla="*/ 20 w 158"/>
                <a:gd name="T39" fmla="*/ 166 h 169"/>
                <a:gd name="T40" fmla="*/ 20 w 158"/>
                <a:gd name="T41" fmla="*/ 159 h 169"/>
                <a:gd name="T42" fmla="*/ 20 w 158"/>
                <a:gd name="T43" fmla="*/ 148 h 169"/>
                <a:gd name="T44" fmla="*/ 23 w 158"/>
                <a:gd name="T45" fmla="*/ 133 h 169"/>
                <a:gd name="T46" fmla="*/ 29 w 158"/>
                <a:gd name="T47" fmla="*/ 117 h 169"/>
                <a:gd name="T48" fmla="*/ 39 w 158"/>
                <a:gd name="T49" fmla="*/ 98 h 169"/>
                <a:gd name="T50" fmla="*/ 53 w 158"/>
                <a:gd name="T51" fmla="*/ 80 h 169"/>
                <a:gd name="T52" fmla="*/ 75 w 158"/>
                <a:gd name="T53" fmla="*/ 61 h 169"/>
                <a:gd name="T54" fmla="*/ 96 w 158"/>
                <a:gd name="T55" fmla="*/ 44 h 169"/>
                <a:gd name="T56" fmla="*/ 115 w 158"/>
                <a:gd name="T57" fmla="*/ 31 h 169"/>
                <a:gd name="T58" fmla="*/ 130 w 158"/>
                <a:gd name="T59" fmla="*/ 19 h 169"/>
                <a:gd name="T60" fmla="*/ 141 w 158"/>
                <a:gd name="T61" fmla="*/ 12 h 169"/>
                <a:gd name="T62" fmla="*/ 148 w 158"/>
                <a:gd name="T63" fmla="*/ 6 h 169"/>
                <a:gd name="T64" fmla="*/ 154 w 158"/>
                <a:gd name="T65" fmla="*/ 3 h 169"/>
                <a:gd name="T66" fmla="*/ 157 w 158"/>
                <a:gd name="T67" fmla="*/ 0 h 169"/>
                <a:gd name="T68" fmla="*/ 158 w 158"/>
                <a:gd name="T69" fmla="*/ 0 h 169"/>
                <a:gd name="T70" fmla="*/ 144 w 158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9"/>
                <a:gd name="T110" fmla="*/ 158 w 158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9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1" y="11"/>
                  </a:lnTo>
                  <a:lnTo>
                    <a:pt x="109" y="16"/>
                  </a:lnTo>
                  <a:lnTo>
                    <a:pt x="98" y="22"/>
                  </a:lnTo>
                  <a:lnTo>
                    <a:pt x="86" y="29"/>
                  </a:lnTo>
                  <a:lnTo>
                    <a:pt x="75" y="36"/>
                  </a:lnTo>
                  <a:lnTo>
                    <a:pt x="63" y="44"/>
                  </a:lnTo>
                  <a:lnTo>
                    <a:pt x="53" y="52"/>
                  </a:lnTo>
                  <a:lnTo>
                    <a:pt x="44" y="61"/>
                  </a:lnTo>
                  <a:lnTo>
                    <a:pt x="36" y="70"/>
                  </a:lnTo>
                  <a:lnTo>
                    <a:pt x="29" y="78"/>
                  </a:lnTo>
                  <a:lnTo>
                    <a:pt x="24" y="84"/>
                  </a:lnTo>
                  <a:lnTo>
                    <a:pt x="21" y="88"/>
                  </a:lnTo>
                  <a:lnTo>
                    <a:pt x="20" y="90"/>
                  </a:lnTo>
                  <a:lnTo>
                    <a:pt x="0" y="145"/>
                  </a:lnTo>
                  <a:lnTo>
                    <a:pt x="20" y="169"/>
                  </a:lnTo>
                  <a:lnTo>
                    <a:pt x="20" y="166"/>
                  </a:lnTo>
                  <a:lnTo>
                    <a:pt x="20" y="159"/>
                  </a:lnTo>
                  <a:lnTo>
                    <a:pt x="20" y="148"/>
                  </a:lnTo>
                  <a:lnTo>
                    <a:pt x="23" y="133"/>
                  </a:lnTo>
                  <a:lnTo>
                    <a:pt x="29" y="117"/>
                  </a:lnTo>
                  <a:lnTo>
                    <a:pt x="39" y="98"/>
                  </a:lnTo>
                  <a:lnTo>
                    <a:pt x="53" y="80"/>
                  </a:lnTo>
                  <a:lnTo>
                    <a:pt x="75" y="61"/>
                  </a:lnTo>
                  <a:lnTo>
                    <a:pt x="96" y="44"/>
                  </a:lnTo>
                  <a:lnTo>
                    <a:pt x="115" y="31"/>
                  </a:lnTo>
                  <a:lnTo>
                    <a:pt x="130" y="19"/>
                  </a:lnTo>
                  <a:lnTo>
                    <a:pt x="141" y="12"/>
                  </a:lnTo>
                  <a:lnTo>
                    <a:pt x="148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8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8" name="Freeform 229"/>
            <p:cNvSpPr>
              <a:spLocks/>
            </p:cNvSpPr>
            <p:nvPr/>
          </p:nvSpPr>
          <p:spPr bwMode="auto">
            <a:xfrm>
              <a:off x="931" y="1776"/>
              <a:ext cx="158" cy="169"/>
            </a:xfrm>
            <a:custGeom>
              <a:avLst/>
              <a:gdLst>
                <a:gd name="T0" fmla="*/ 144 w 158"/>
                <a:gd name="T1" fmla="*/ 0 h 169"/>
                <a:gd name="T2" fmla="*/ 142 w 158"/>
                <a:gd name="T3" fmla="*/ 0 h 169"/>
                <a:gd name="T4" fmla="*/ 137 w 158"/>
                <a:gd name="T5" fmla="*/ 3 h 169"/>
                <a:gd name="T6" fmla="*/ 129 w 158"/>
                <a:gd name="T7" fmla="*/ 6 h 169"/>
                <a:gd name="T8" fmla="*/ 121 w 158"/>
                <a:gd name="T9" fmla="*/ 11 h 169"/>
                <a:gd name="T10" fmla="*/ 109 w 158"/>
                <a:gd name="T11" fmla="*/ 16 h 169"/>
                <a:gd name="T12" fmla="*/ 98 w 158"/>
                <a:gd name="T13" fmla="*/ 22 h 169"/>
                <a:gd name="T14" fmla="*/ 86 w 158"/>
                <a:gd name="T15" fmla="*/ 28 h 169"/>
                <a:gd name="T16" fmla="*/ 75 w 158"/>
                <a:gd name="T17" fmla="*/ 35 h 169"/>
                <a:gd name="T18" fmla="*/ 63 w 158"/>
                <a:gd name="T19" fmla="*/ 44 h 169"/>
                <a:gd name="T20" fmla="*/ 53 w 158"/>
                <a:gd name="T21" fmla="*/ 52 h 169"/>
                <a:gd name="T22" fmla="*/ 44 w 158"/>
                <a:gd name="T23" fmla="*/ 61 h 169"/>
                <a:gd name="T24" fmla="*/ 36 w 158"/>
                <a:gd name="T25" fmla="*/ 70 h 169"/>
                <a:gd name="T26" fmla="*/ 28 w 158"/>
                <a:gd name="T27" fmla="*/ 78 h 169"/>
                <a:gd name="T28" fmla="*/ 24 w 158"/>
                <a:gd name="T29" fmla="*/ 84 h 169"/>
                <a:gd name="T30" fmla="*/ 21 w 158"/>
                <a:gd name="T31" fmla="*/ 88 h 169"/>
                <a:gd name="T32" fmla="*/ 20 w 158"/>
                <a:gd name="T33" fmla="*/ 90 h 169"/>
                <a:gd name="T34" fmla="*/ 0 w 158"/>
                <a:gd name="T35" fmla="*/ 145 h 169"/>
                <a:gd name="T36" fmla="*/ 20 w 158"/>
                <a:gd name="T37" fmla="*/ 169 h 169"/>
                <a:gd name="T38" fmla="*/ 20 w 158"/>
                <a:gd name="T39" fmla="*/ 166 h 169"/>
                <a:gd name="T40" fmla="*/ 20 w 158"/>
                <a:gd name="T41" fmla="*/ 159 h 169"/>
                <a:gd name="T42" fmla="*/ 20 w 158"/>
                <a:gd name="T43" fmla="*/ 148 h 169"/>
                <a:gd name="T44" fmla="*/ 23 w 158"/>
                <a:gd name="T45" fmla="*/ 133 h 169"/>
                <a:gd name="T46" fmla="*/ 28 w 158"/>
                <a:gd name="T47" fmla="*/ 117 h 169"/>
                <a:gd name="T48" fmla="*/ 39 w 158"/>
                <a:gd name="T49" fmla="*/ 99 h 169"/>
                <a:gd name="T50" fmla="*/ 53 w 158"/>
                <a:gd name="T51" fmla="*/ 80 h 169"/>
                <a:gd name="T52" fmla="*/ 75 w 158"/>
                <a:gd name="T53" fmla="*/ 61 h 169"/>
                <a:gd name="T54" fmla="*/ 96 w 158"/>
                <a:gd name="T55" fmla="*/ 44 h 169"/>
                <a:gd name="T56" fmla="*/ 115 w 158"/>
                <a:gd name="T57" fmla="*/ 31 h 169"/>
                <a:gd name="T58" fmla="*/ 129 w 158"/>
                <a:gd name="T59" fmla="*/ 19 h 169"/>
                <a:gd name="T60" fmla="*/ 141 w 158"/>
                <a:gd name="T61" fmla="*/ 12 h 169"/>
                <a:gd name="T62" fmla="*/ 150 w 158"/>
                <a:gd name="T63" fmla="*/ 6 h 169"/>
                <a:gd name="T64" fmla="*/ 154 w 158"/>
                <a:gd name="T65" fmla="*/ 3 h 169"/>
                <a:gd name="T66" fmla="*/ 157 w 158"/>
                <a:gd name="T67" fmla="*/ 0 h 169"/>
                <a:gd name="T68" fmla="*/ 158 w 158"/>
                <a:gd name="T69" fmla="*/ 0 h 169"/>
                <a:gd name="T70" fmla="*/ 144 w 158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9"/>
                <a:gd name="T110" fmla="*/ 158 w 158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9">
                  <a:moveTo>
                    <a:pt x="144" y="0"/>
                  </a:moveTo>
                  <a:lnTo>
                    <a:pt x="142" y="0"/>
                  </a:lnTo>
                  <a:lnTo>
                    <a:pt x="137" y="3"/>
                  </a:lnTo>
                  <a:lnTo>
                    <a:pt x="129" y="6"/>
                  </a:lnTo>
                  <a:lnTo>
                    <a:pt x="121" y="11"/>
                  </a:lnTo>
                  <a:lnTo>
                    <a:pt x="109" y="16"/>
                  </a:lnTo>
                  <a:lnTo>
                    <a:pt x="98" y="22"/>
                  </a:lnTo>
                  <a:lnTo>
                    <a:pt x="86" y="28"/>
                  </a:lnTo>
                  <a:lnTo>
                    <a:pt x="75" y="35"/>
                  </a:lnTo>
                  <a:lnTo>
                    <a:pt x="63" y="44"/>
                  </a:lnTo>
                  <a:lnTo>
                    <a:pt x="53" y="52"/>
                  </a:lnTo>
                  <a:lnTo>
                    <a:pt x="44" y="61"/>
                  </a:lnTo>
                  <a:lnTo>
                    <a:pt x="36" y="70"/>
                  </a:lnTo>
                  <a:lnTo>
                    <a:pt x="28" y="78"/>
                  </a:lnTo>
                  <a:lnTo>
                    <a:pt x="24" y="84"/>
                  </a:lnTo>
                  <a:lnTo>
                    <a:pt x="21" y="88"/>
                  </a:lnTo>
                  <a:lnTo>
                    <a:pt x="20" y="90"/>
                  </a:lnTo>
                  <a:lnTo>
                    <a:pt x="0" y="145"/>
                  </a:lnTo>
                  <a:lnTo>
                    <a:pt x="20" y="169"/>
                  </a:lnTo>
                  <a:lnTo>
                    <a:pt x="20" y="166"/>
                  </a:lnTo>
                  <a:lnTo>
                    <a:pt x="20" y="159"/>
                  </a:lnTo>
                  <a:lnTo>
                    <a:pt x="20" y="148"/>
                  </a:lnTo>
                  <a:lnTo>
                    <a:pt x="23" y="133"/>
                  </a:lnTo>
                  <a:lnTo>
                    <a:pt x="28" y="117"/>
                  </a:lnTo>
                  <a:lnTo>
                    <a:pt x="39" y="99"/>
                  </a:lnTo>
                  <a:lnTo>
                    <a:pt x="53" y="80"/>
                  </a:lnTo>
                  <a:lnTo>
                    <a:pt x="75" y="61"/>
                  </a:lnTo>
                  <a:lnTo>
                    <a:pt x="96" y="44"/>
                  </a:lnTo>
                  <a:lnTo>
                    <a:pt x="115" y="31"/>
                  </a:lnTo>
                  <a:lnTo>
                    <a:pt x="129" y="19"/>
                  </a:lnTo>
                  <a:lnTo>
                    <a:pt x="141" y="12"/>
                  </a:lnTo>
                  <a:lnTo>
                    <a:pt x="150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8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9" name="Freeform 230"/>
            <p:cNvSpPr>
              <a:spLocks/>
            </p:cNvSpPr>
            <p:nvPr/>
          </p:nvSpPr>
          <p:spPr bwMode="auto">
            <a:xfrm>
              <a:off x="961" y="1813"/>
              <a:ext cx="159" cy="168"/>
            </a:xfrm>
            <a:custGeom>
              <a:avLst/>
              <a:gdLst>
                <a:gd name="T0" fmla="*/ 144 w 159"/>
                <a:gd name="T1" fmla="*/ 0 h 168"/>
                <a:gd name="T2" fmla="*/ 143 w 159"/>
                <a:gd name="T3" fmla="*/ 0 h 168"/>
                <a:gd name="T4" fmla="*/ 137 w 159"/>
                <a:gd name="T5" fmla="*/ 2 h 168"/>
                <a:gd name="T6" fmla="*/ 130 w 159"/>
                <a:gd name="T7" fmla="*/ 5 h 168"/>
                <a:gd name="T8" fmla="*/ 120 w 159"/>
                <a:gd name="T9" fmla="*/ 10 h 168"/>
                <a:gd name="T10" fmla="*/ 110 w 159"/>
                <a:gd name="T11" fmla="*/ 15 h 168"/>
                <a:gd name="T12" fmla="*/ 98 w 159"/>
                <a:gd name="T13" fmla="*/ 21 h 168"/>
                <a:gd name="T14" fmla="*/ 85 w 159"/>
                <a:gd name="T15" fmla="*/ 27 h 168"/>
                <a:gd name="T16" fmla="*/ 73 w 159"/>
                <a:gd name="T17" fmla="*/ 34 h 168"/>
                <a:gd name="T18" fmla="*/ 63 w 159"/>
                <a:gd name="T19" fmla="*/ 43 h 168"/>
                <a:gd name="T20" fmla="*/ 53 w 159"/>
                <a:gd name="T21" fmla="*/ 51 h 168"/>
                <a:gd name="T22" fmla="*/ 45 w 159"/>
                <a:gd name="T23" fmla="*/ 60 h 168"/>
                <a:gd name="T24" fmla="*/ 36 w 159"/>
                <a:gd name="T25" fmla="*/ 69 h 168"/>
                <a:gd name="T26" fmla="*/ 29 w 159"/>
                <a:gd name="T27" fmla="*/ 77 h 168"/>
                <a:gd name="T28" fmla="*/ 24 w 159"/>
                <a:gd name="T29" fmla="*/ 83 h 168"/>
                <a:gd name="T30" fmla="*/ 22 w 159"/>
                <a:gd name="T31" fmla="*/ 87 h 168"/>
                <a:gd name="T32" fmla="*/ 20 w 159"/>
                <a:gd name="T33" fmla="*/ 89 h 168"/>
                <a:gd name="T34" fmla="*/ 0 w 159"/>
                <a:gd name="T35" fmla="*/ 144 h 168"/>
                <a:gd name="T36" fmla="*/ 20 w 159"/>
                <a:gd name="T37" fmla="*/ 168 h 168"/>
                <a:gd name="T38" fmla="*/ 20 w 159"/>
                <a:gd name="T39" fmla="*/ 165 h 168"/>
                <a:gd name="T40" fmla="*/ 20 w 159"/>
                <a:gd name="T41" fmla="*/ 158 h 168"/>
                <a:gd name="T42" fmla="*/ 20 w 159"/>
                <a:gd name="T43" fmla="*/ 147 h 168"/>
                <a:gd name="T44" fmla="*/ 23 w 159"/>
                <a:gd name="T45" fmla="*/ 132 h 168"/>
                <a:gd name="T46" fmla="*/ 29 w 159"/>
                <a:gd name="T47" fmla="*/ 116 h 168"/>
                <a:gd name="T48" fmla="*/ 39 w 159"/>
                <a:gd name="T49" fmla="*/ 98 h 168"/>
                <a:gd name="T50" fmla="*/ 53 w 159"/>
                <a:gd name="T51" fmla="*/ 79 h 168"/>
                <a:gd name="T52" fmla="*/ 73 w 159"/>
                <a:gd name="T53" fmla="*/ 60 h 168"/>
                <a:gd name="T54" fmla="*/ 95 w 159"/>
                <a:gd name="T55" fmla="*/ 43 h 168"/>
                <a:gd name="T56" fmla="*/ 114 w 159"/>
                <a:gd name="T57" fmla="*/ 30 h 168"/>
                <a:gd name="T58" fmla="*/ 128 w 159"/>
                <a:gd name="T59" fmla="*/ 18 h 168"/>
                <a:gd name="T60" fmla="*/ 140 w 159"/>
                <a:gd name="T61" fmla="*/ 11 h 168"/>
                <a:gd name="T62" fmla="*/ 148 w 159"/>
                <a:gd name="T63" fmla="*/ 5 h 168"/>
                <a:gd name="T64" fmla="*/ 154 w 159"/>
                <a:gd name="T65" fmla="*/ 2 h 168"/>
                <a:gd name="T66" fmla="*/ 157 w 159"/>
                <a:gd name="T67" fmla="*/ 0 h 168"/>
                <a:gd name="T68" fmla="*/ 159 w 159"/>
                <a:gd name="T69" fmla="*/ 0 h 168"/>
                <a:gd name="T70" fmla="*/ 144 w 159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8"/>
                <a:gd name="T110" fmla="*/ 159 w 159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8">
                  <a:moveTo>
                    <a:pt x="144" y="0"/>
                  </a:moveTo>
                  <a:lnTo>
                    <a:pt x="143" y="0"/>
                  </a:lnTo>
                  <a:lnTo>
                    <a:pt x="137" y="2"/>
                  </a:lnTo>
                  <a:lnTo>
                    <a:pt x="130" y="5"/>
                  </a:lnTo>
                  <a:lnTo>
                    <a:pt x="120" y="10"/>
                  </a:lnTo>
                  <a:lnTo>
                    <a:pt x="110" y="15"/>
                  </a:lnTo>
                  <a:lnTo>
                    <a:pt x="98" y="21"/>
                  </a:lnTo>
                  <a:lnTo>
                    <a:pt x="85" y="27"/>
                  </a:lnTo>
                  <a:lnTo>
                    <a:pt x="73" y="34"/>
                  </a:lnTo>
                  <a:lnTo>
                    <a:pt x="63" y="43"/>
                  </a:lnTo>
                  <a:lnTo>
                    <a:pt x="53" y="51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7"/>
                  </a:lnTo>
                  <a:lnTo>
                    <a:pt x="24" y="83"/>
                  </a:lnTo>
                  <a:lnTo>
                    <a:pt x="22" y="87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8"/>
                  </a:lnTo>
                  <a:lnTo>
                    <a:pt x="20" y="165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9" y="116"/>
                  </a:lnTo>
                  <a:lnTo>
                    <a:pt x="39" y="98"/>
                  </a:lnTo>
                  <a:lnTo>
                    <a:pt x="53" y="79"/>
                  </a:lnTo>
                  <a:lnTo>
                    <a:pt x="73" y="60"/>
                  </a:lnTo>
                  <a:lnTo>
                    <a:pt x="95" y="43"/>
                  </a:lnTo>
                  <a:lnTo>
                    <a:pt x="114" y="30"/>
                  </a:lnTo>
                  <a:lnTo>
                    <a:pt x="128" y="18"/>
                  </a:lnTo>
                  <a:lnTo>
                    <a:pt x="140" y="11"/>
                  </a:lnTo>
                  <a:lnTo>
                    <a:pt x="148" y="5"/>
                  </a:lnTo>
                  <a:lnTo>
                    <a:pt x="154" y="2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0" name="Freeform 231"/>
            <p:cNvSpPr>
              <a:spLocks/>
            </p:cNvSpPr>
            <p:nvPr/>
          </p:nvSpPr>
          <p:spPr bwMode="auto">
            <a:xfrm>
              <a:off x="990" y="1849"/>
              <a:ext cx="158" cy="168"/>
            </a:xfrm>
            <a:custGeom>
              <a:avLst/>
              <a:gdLst>
                <a:gd name="T0" fmla="*/ 144 w 158"/>
                <a:gd name="T1" fmla="*/ 0 h 168"/>
                <a:gd name="T2" fmla="*/ 143 w 158"/>
                <a:gd name="T3" fmla="*/ 0 h 168"/>
                <a:gd name="T4" fmla="*/ 137 w 158"/>
                <a:gd name="T5" fmla="*/ 2 h 168"/>
                <a:gd name="T6" fmla="*/ 130 w 158"/>
                <a:gd name="T7" fmla="*/ 5 h 168"/>
                <a:gd name="T8" fmla="*/ 121 w 158"/>
                <a:gd name="T9" fmla="*/ 10 h 168"/>
                <a:gd name="T10" fmla="*/ 109 w 158"/>
                <a:gd name="T11" fmla="*/ 15 h 168"/>
                <a:gd name="T12" fmla="*/ 98 w 158"/>
                <a:gd name="T13" fmla="*/ 21 h 168"/>
                <a:gd name="T14" fmla="*/ 86 w 158"/>
                <a:gd name="T15" fmla="*/ 27 h 168"/>
                <a:gd name="T16" fmla="*/ 75 w 158"/>
                <a:gd name="T17" fmla="*/ 34 h 168"/>
                <a:gd name="T18" fmla="*/ 63 w 158"/>
                <a:gd name="T19" fmla="*/ 43 h 168"/>
                <a:gd name="T20" fmla="*/ 53 w 158"/>
                <a:gd name="T21" fmla="*/ 51 h 168"/>
                <a:gd name="T22" fmla="*/ 44 w 158"/>
                <a:gd name="T23" fmla="*/ 60 h 168"/>
                <a:gd name="T24" fmla="*/ 36 w 158"/>
                <a:gd name="T25" fmla="*/ 69 h 168"/>
                <a:gd name="T26" fmla="*/ 29 w 158"/>
                <a:gd name="T27" fmla="*/ 77 h 168"/>
                <a:gd name="T28" fmla="*/ 24 w 158"/>
                <a:gd name="T29" fmla="*/ 83 h 168"/>
                <a:gd name="T30" fmla="*/ 21 w 158"/>
                <a:gd name="T31" fmla="*/ 88 h 168"/>
                <a:gd name="T32" fmla="*/ 20 w 158"/>
                <a:gd name="T33" fmla="*/ 89 h 168"/>
                <a:gd name="T34" fmla="*/ 0 w 158"/>
                <a:gd name="T35" fmla="*/ 144 h 168"/>
                <a:gd name="T36" fmla="*/ 20 w 158"/>
                <a:gd name="T37" fmla="*/ 168 h 168"/>
                <a:gd name="T38" fmla="*/ 20 w 158"/>
                <a:gd name="T39" fmla="*/ 165 h 168"/>
                <a:gd name="T40" fmla="*/ 20 w 158"/>
                <a:gd name="T41" fmla="*/ 158 h 168"/>
                <a:gd name="T42" fmla="*/ 20 w 158"/>
                <a:gd name="T43" fmla="*/ 147 h 168"/>
                <a:gd name="T44" fmla="*/ 23 w 158"/>
                <a:gd name="T45" fmla="*/ 132 h 168"/>
                <a:gd name="T46" fmla="*/ 29 w 158"/>
                <a:gd name="T47" fmla="*/ 115 h 168"/>
                <a:gd name="T48" fmla="*/ 39 w 158"/>
                <a:gd name="T49" fmla="*/ 98 h 168"/>
                <a:gd name="T50" fmla="*/ 53 w 158"/>
                <a:gd name="T51" fmla="*/ 77 h 168"/>
                <a:gd name="T52" fmla="*/ 75 w 158"/>
                <a:gd name="T53" fmla="*/ 59 h 168"/>
                <a:gd name="T54" fmla="*/ 96 w 158"/>
                <a:gd name="T55" fmla="*/ 41 h 168"/>
                <a:gd name="T56" fmla="*/ 115 w 158"/>
                <a:gd name="T57" fmla="*/ 28 h 168"/>
                <a:gd name="T58" fmla="*/ 130 w 158"/>
                <a:gd name="T59" fmla="*/ 18 h 168"/>
                <a:gd name="T60" fmla="*/ 141 w 158"/>
                <a:gd name="T61" fmla="*/ 11 h 168"/>
                <a:gd name="T62" fmla="*/ 148 w 158"/>
                <a:gd name="T63" fmla="*/ 5 h 168"/>
                <a:gd name="T64" fmla="*/ 154 w 158"/>
                <a:gd name="T65" fmla="*/ 2 h 168"/>
                <a:gd name="T66" fmla="*/ 157 w 158"/>
                <a:gd name="T67" fmla="*/ 0 h 168"/>
                <a:gd name="T68" fmla="*/ 158 w 158"/>
                <a:gd name="T69" fmla="*/ 0 h 168"/>
                <a:gd name="T70" fmla="*/ 144 w 158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8"/>
                <a:gd name="T110" fmla="*/ 158 w 158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8">
                  <a:moveTo>
                    <a:pt x="144" y="0"/>
                  </a:moveTo>
                  <a:lnTo>
                    <a:pt x="143" y="0"/>
                  </a:lnTo>
                  <a:lnTo>
                    <a:pt x="137" y="2"/>
                  </a:lnTo>
                  <a:lnTo>
                    <a:pt x="130" y="5"/>
                  </a:lnTo>
                  <a:lnTo>
                    <a:pt x="121" y="10"/>
                  </a:lnTo>
                  <a:lnTo>
                    <a:pt x="109" y="15"/>
                  </a:lnTo>
                  <a:lnTo>
                    <a:pt x="98" y="21"/>
                  </a:lnTo>
                  <a:lnTo>
                    <a:pt x="86" y="27"/>
                  </a:lnTo>
                  <a:lnTo>
                    <a:pt x="75" y="34"/>
                  </a:lnTo>
                  <a:lnTo>
                    <a:pt x="63" y="43"/>
                  </a:lnTo>
                  <a:lnTo>
                    <a:pt x="53" y="51"/>
                  </a:lnTo>
                  <a:lnTo>
                    <a:pt x="44" y="60"/>
                  </a:lnTo>
                  <a:lnTo>
                    <a:pt x="36" y="69"/>
                  </a:lnTo>
                  <a:lnTo>
                    <a:pt x="29" y="77"/>
                  </a:lnTo>
                  <a:lnTo>
                    <a:pt x="24" y="83"/>
                  </a:lnTo>
                  <a:lnTo>
                    <a:pt x="21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8"/>
                  </a:lnTo>
                  <a:lnTo>
                    <a:pt x="20" y="165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3" y="77"/>
                  </a:lnTo>
                  <a:lnTo>
                    <a:pt x="75" y="59"/>
                  </a:lnTo>
                  <a:lnTo>
                    <a:pt x="96" y="41"/>
                  </a:lnTo>
                  <a:lnTo>
                    <a:pt x="115" y="28"/>
                  </a:lnTo>
                  <a:lnTo>
                    <a:pt x="130" y="18"/>
                  </a:lnTo>
                  <a:lnTo>
                    <a:pt x="141" y="11"/>
                  </a:lnTo>
                  <a:lnTo>
                    <a:pt x="148" y="5"/>
                  </a:lnTo>
                  <a:lnTo>
                    <a:pt x="154" y="2"/>
                  </a:lnTo>
                  <a:lnTo>
                    <a:pt x="157" y="0"/>
                  </a:lnTo>
                  <a:lnTo>
                    <a:pt x="158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1" name="Freeform 232"/>
            <p:cNvSpPr>
              <a:spLocks/>
            </p:cNvSpPr>
            <p:nvPr/>
          </p:nvSpPr>
          <p:spPr bwMode="auto">
            <a:xfrm>
              <a:off x="1020" y="1885"/>
              <a:ext cx="159" cy="168"/>
            </a:xfrm>
            <a:custGeom>
              <a:avLst/>
              <a:gdLst>
                <a:gd name="T0" fmla="*/ 143 w 159"/>
                <a:gd name="T1" fmla="*/ 0 h 168"/>
                <a:gd name="T2" fmla="*/ 141 w 159"/>
                <a:gd name="T3" fmla="*/ 0 h 168"/>
                <a:gd name="T4" fmla="*/ 136 w 159"/>
                <a:gd name="T5" fmla="*/ 3 h 168"/>
                <a:gd name="T6" fmla="*/ 128 w 159"/>
                <a:gd name="T7" fmla="*/ 5 h 168"/>
                <a:gd name="T8" fmla="*/ 120 w 159"/>
                <a:gd name="T9" fmla="*/ 10 h 168"/>
                <a:gd name="T10" fmla="*/ 108 w 159"/>
                <a:gd name="T11" fmla="*/ 14 h 168"/>
                <a:gd name="T12" fmla="*/ 97 w 159"/>
                <a:gd name="T13" fmla="*/ 20 h 168"/>
                <a:gd name="T14" fmla="*/ 85 w 159"/>
                <a:gd name="T15" fmla="*/ 27 h 168"/>
                <a:gd name="T16" fmla="*/ 74 w 159"/>
                <a:gd name="T17" fmla="*/ 34 h 168"/>
                <a:gd name="T18" fmla="*/ 64 w 159"/>
                <a:gd name="T19" fmla="*/ 43 h 168"/>
                <a:gd name="T20" fmla="*/ 53 w 159"/>
                <a:gd name="T21" fmla="*/ 52 h 168"/>
                <a:gd name="T22" fmla="*/ 43 w 159"/>
                <a:gd name="T23" fmla="*/ 60 h 168"/>
                <a:gd name="T24" fmla="*/ 36 w 159"/>
                <a:gd name="T25" fmla="*/ 69 h 168"/>
                <a:gd name="T26" fmla="*/ 29 w 159"/>
                <a:gd name="T27" fmla="*/ 78 h 168"/>
                <a:gd name="T28" fmla="*/ 23 w 159"/>
                <a:gd name="T29" fmla="*/ 83 h 168"/>
                <a:gd name="T30" fmla="*/ 20 w 159"/>
                <a:gd name="T31" fmla="*/ 88 h 168"/>
                <a:gd name="T32" fmla="*/ 19 w 159"/>
                <a:gd name="T33" fmla="*/ 89 h 168"/>
                <a:gd name="T34" fmla="*/ 0 w 159"/>
                <a:gd name="T35" fmla="*/ 144 h 168"/>
                <a:gd name="T36" fmla="*/ 19 w 159"/>
                <a:gd name="T37" fmla="*/ 168 h 168"/>
                <a:gd name="T38" fmla="*/ 19 w 159"/>
                <a:gd name="T39" fmla="*/ 165 h 168"/>
                <a:gd name="T40" fmla="*/ 19 w 159"/>
                <a:gd name="T41" fmla="*/ 158 h 168"/>
                <a:gd name="T42" fmla="*/ 19 w 159"/>
                <a:gd name="T43" fmla="*/ 147 h 168"/>
                <a:gd name="T44" fmla="*/ 23 w 159"/>
                <a:gd name="T45" fmla="*/ 132 h 168"/>
                <a:gd name="T46" fmla="*/ 29 w 159"/>
                <a:gd name="T47" fmla="*/ 115 h 168"/>
                <a:gd name="T48" fmla="*/ 39 w 159"/>
                <a:gd name="T49" fmla="*/ 98 h 168"/>
                <a:gd name="T50" fmla="*/ 53 w 159"/>
                <a:gd name="T51" fmla="*/ 78 h 168"/>
                <a:gd name="T52" fmla="*/ 74 w 159"/>
                <a:gd name="T53" fmla="*/ 59 h 168"/>
                <a:gd name="T54" fmla="*/ 95 w 159"/>
                <a:gd name="T55" fmla="*/ 41 h 168"/>
                <a:gd name="T56" fmla="*/ 114 w 159"/>
                <a:gd name="T57" fmla="*/ 28 h 168"/>
                <a:gd name="T58" fmla="*/ 128 w 159"/>
                <a:gd name="T59" fmla="*/ 18 h 168"/>
                <a:gd name="T60" fmla="*/ 140 w 159"/>
                <a:gd name="T61" fmla="*/ 11 h 168"/>
                <a:gd name="T62" fmla="*/ 149 w 159"/>
                <a:gd name="T63" fmla="*/ 5 h 168"/>
                <a:gd name="T64" fmla="*/ 154 w 159"/>
                <a:gd name="T65" fmla="*/ 3 h 168"/>
                <a:gd name="T66" fmla="*/ 157 w 159"/>
                <a:gd name="T67" fmla="*/ 0 h 168"/>
                <a:gd name="T68" fmla="*/ 159 w 159"/>
                <a:gd name="T69" fmla="*/ 0 h 168"/>
                <a:gd name="T70" fmla="*/ 143 w 159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8"/>
                <a:gd name="T110" fmla="*/ 159 w 159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8">
                  <a:moveTo>
                    <a:pt x="143" y="0"/>
                  </a:moveTo>
                  <a:lnTo>
                    <a:pt x="141" y="0"/>
                  </a:lnTo>
                  <a:lnTo>
                    <a:pt x="136" y="3"/>
                  </a:lnTo>
                  <a:lnTo>
                    <a:pt x="128" y="5"/>
                  </a:lnTo>
                  <a:lnTo>
                    <a:pt x="120" y="10"/>
                  </a:lnTo>
                  <a:lnTo>
                    <a:pt x="108" y="14"/>
                  </a:lnTo>
                  <a:lnTo>
                    <a:pt x="97" y="20"/>
                  </a:lnTo>
                  <a:lnTo>
                    <a:pt x="85" y="27"/>
                  </a:lnTo>
                  <a:lnTo>
                    <a:pt x="74" y="34"/>
                  </a:lnTo>
                  <a:lnTo>
                    <a:pt x="64" y="43"/>
                  </a:lnTo>
                  <a:lnTo>
                    <a:pt x="53" y="52"/>
                  </a:lnTo>
                  <a:lnTo>
                    <a:pt x="43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3" y="83"/>
                  </a:lnTo>
                  <a:lnTo>
                    <a:pt x="20" y="88"/>
                  </a:lnTo>
                  <a:lnTo>
                    <a:pt x="19" y="89"/>
                  </a:lnTo>
                  <a:lnTo>
                    <a:pt x="0" y="144"/>
                  </a:lnTo>
                  <a:lnTo>
                    <a:pt x="19" y="168"/>
                  </a:lnTo>
                  <a:lnTo>
                    <a:pt x="19" y="165"/>
                  </a:lnTo>
                  <a:lnTo>
                    <a:pt x="19" y="158"/>
                  </a:lnTo>
                  <a:lnTo>
                    <a:pt x="19" y="147"/>
                  </a:lnTo>
                  <a:lnTo>
                    <a:pt x="23" y="132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3" y="78"/>
                  </a:lnTo>
                  <a:lnTo>
                    <a:pt x="74" y="59"/>
                  </a:lnTo>
                  <a:lnTo>
                    <a:pt x="95" y="41"/>
                  </a:lnTo>
                  <a:lnTo>
                    <a:pt x="114" y="28"/>
                  </a:lnTo>
                  <a:lnTo>
                    <a:pt x="128" y="18"/>
                  </a:lnTo>
                  <a:lnTo>
                    <a:pt x="140" y="11"/>
                  </a:lnTo>
                  <a:lnTo>
                    <a:pt x="149" y="5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2" name="Freeform 233"/>
            <p:cNvSpPr>
              <a:spLocks/>
            </p:cNvSpPr>
            <p:nvPr/>
          </p:nvSpPr>
          <p:spPr bwMode="auto">
            <a:xfrm>
              <a:off x="1049" y="1921"/>
              <a:ext cx="159" cy="168"/>
            </a:xfrm>
            <a:custGeom>
              <a:avLst/>
              <a:gdLst>
                <a:gd name="T0" fmla="*/ 144 w 159"/>
                <a:gd name="T1" fmla="*/ 0 h 168"/>
                <a:gd name="T2" fmla="*/ 143 w 159"/>
                <a:gd name="T3" fmla="*/ 0 h 168"/>
                <a:gd name="T4" fmla="*/ 137 w 159"/>
                <a:gd name="T5" fmla="*/ 3 h 168"/>
                <a:gd name="T6" fmla="*/ 130 w 159"/>
                <a:gd name="T7" fmla="*/ 5 h 168"/>
                <a:gd name="T8" fmla="*/ 121 w 159"/>
                <a:gd name="T9" fmla="*/ 10 h 168"/>
                <a:gd name="T10" fmla="*/ 110 w 159"/>
                <a:gd name="T11" fmla="*/ 14 h 168"/>
                <a:gd name="T12" fmla="*/ 98 w 159"/>
                <a:gd name="T13" fmla="*/ 20 h 168"/>
                <a:gd name="T14" fmla="*/ 86 w 159"/>
                <a:gd name="T15" fmla="*/ 27 h 168"/>
                <a:gd name="T16" fmla="*/ 75 w 159"/>
                <a:gd name="T17" fmla="*/ 34 h 168"/>
                <a:gd name="T18" fmla="*/ 63 w 159"/>
                <a:gd name="T19" fmla="*/ 43 h 168"/>
                <a:gd name="T20" fmla="*/ 53 w 159"/>
                <a:gd name="T21" fmla="*/ 52 h 168"/>
                <a:gd name="T22" fmla="*/ 45 w 159"/>
                <a:gd name="T23" fmla="*/ 60 h 168"/>
                <a:gd name="T24" fmla="*/ 36 w 159"/>
                <a:gd name="T25" fmla="*/ 69 h 168"/>
                <a:gd name="T26" fmla="*/ 29 w 159"/>
                <a:gd name="T27" fmla="*/ 78 h 168"/>
                <a:gd name="T28" fmla="*/ 24 w 159"/>
                <a:gd name="T29" fmla="*/ 83 h 168"/>
                <a:gd name="T30" fmla="*/ 22 w 159"/>
                <a:gd name="T31" fmla="*/ 88 h 168"/>
                <a:gd name="T32" fmla="*/ 20 w 159"/>
                <a:gd name="T33" fmla="*/ 89 h 168"/>
                <a:gd name="T34" fmla="*/ 0 w 159"/>
                <a:gd name="T35" fmla="*/ 144 h 168"/>
                <a:gd name="T36" fmla="*/ 20 w 159"/>
                <a:gd name="T37" fmla="*/ 168 h 168"/>
                <a:gd name="T38" fmla="*/ 20 w 159"/>
                <a:gd name="T39" fmla="*/ 166 h 168"/>
                <a:gd name="T40" fmla="*/ 20 w 159"/>
                <a:gd name="T41" fmla="*/ 158 h 168"/>
                <a:gd name="T42" fmla="*/ 20 w 159"/>
                <a:gd name="T43" fmla="*/ 147 h 168"/>
                <a:gd name="T44" fmla="*/ 23 w 159"/>
                <a:gd name="T45" fmla="*/ 132 h 168"/>
                <a:gd name="T46" fmla="*/ 29 w 159"/>
                <a:gd name="T47" fmla="*/ 115 h 168"/>
                <a:gd name="T48" fmla="*/ 39 w 159"/>
                <a:gd name="T49" fmla="*/ 98 h 168"/>
                <a:gd name="T50" fmla="*/ 53 w 159"/>
                <a:gd name="T51" fmla="*/ 78 h 168"/>
                <a:gd name="T52" fmla="*/ 75 w 159"/>
                <a:gd name="T53" fmla="*/ 59 h 168"/>
                <a:gd name="T54" fmla="*/ 97 w 159"/>
                <a:gd name="T55" fmla="*/ 42 h 168"/>
                <a:gd name="T56" fmla="*/ 115 w 159"/>
                <a:gd name="T57" fmla="*/ 29 h 168"/>
                <a:gd name="T58" fmla="*/ 130 w 159"/>
                <a:gd name="T59" fmla="*/ 18 h 168"/>
                <a:gd name="T60" fmla="*/ 141 w 159"/>
                <a:gd name="T61" fmla="*/ 11 h 168"/>
                <a:gd name="T62" fmla="*/ 149 w 159"/>
                <a:gd name="T63" fmla="*/ 5 h 168"/>
                <a:gd name="T64" fmla="*/ 154 w 159"/>
                <a:gd name="T65" fmla="*/ 3 h 168"/>
                <a:gd name="T66" fmla="*/ 157 w 159"/>
                <a:gd name="T67" fmla="*/ 0 h 168"/>
                <a:gd name="T68" fmla="*/ 159 w 159"/>
                <a:gd name="T69" fmla="*/ 0 h 168"/>
                <a:gd name="T70" fmla="*/ 144 w 159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8"/>
                <a:gd name="T110" fmla="*/ 159 w 159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8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5"/>
                  </a:lnTo>
                  <a:lnTo>
                    <a:pt x="121" y="10"/>
                  </a:lnTo>
                  <a:lnTo>
                    <a:pt x="110" y="14"/>
                  </a:lnTo>
                  <a:lnTo>
                    <a:pt x="98" y="20"/>
                  </a:lnTo>
                  <a:lnTo>
                    <a:pt x="86" y="27"/>
                  </a:lnTo>
                  <a:lnTo>
                    <a:pt x="75" y="34"/>
                  </a:lnTo>
                  <a:lnTo>
                    <a:pt x="63" y="43"/>
                  </a:lnTo>
                  <a:lnTo>
                    <a:pt x="53" y="52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4" y="83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8"/>
                  </a:lnTo>
                  <a:lnTo>
                    <a:pt x="20" y="166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3" y="78"/>
                  </a:lnTo>
                  <a:lnTo>
                    <a:pt x="75" y="59"/>
                  </a:lnTo>
                  <a:lnTo>
                    <a:pt x="97" y="42"/>
                  </a:lnTo>
                  <a:lnTo>
                    <a:pt x="115" y="29"/>
                  </a:lnTo>
                  <a:lnTo>
                    <a:pt x="130" y="18"/>
                  </a:lnTo>
                  <a:lnTo>
                    <a:pt x="141" y="11"/>
                  </a:lnTo>
                  <a:lnTo>
                    <a:pt x="149" y="5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3" name="Freeform 234"/>
            <p:cNvSpPr>
              <a:spLocks/>
            </p:cNvSpPr>
            <p:nvPr/>
          </p:nvSpPr>
          <p:spPr bwMode="auto">
            <a:xfrm>
              <a:off x="1078" y="1957"/>
              <a:ext cx="158" cy="168"/>
            </a:xfrm>
            <a:custGeom>
              <a:avLst/>
              <a:gdLst>
                <a:gd name="T0" fmla="*/ 144 w 158"/>
                <a:gd name="T1" fmla="*/ 0 h 168"/>
                <a:gd name="T2" fmla="*/ 143 w 158"/>
                <a:gd name="T3" fmla="*/ 0 h 168"/>
                <a:gd name="T4" fmla="*/ 137 w 158"/>
                <a:gd name="T5" fmla="*/ 3 h 168"/>
                <a:gd name="T6" fmla="*/ 130 w 158"/>
                <a:gd name="T7" fmla="*/ 6 h 168"/>
                <a:gd name="T8" fmla="*/ 121 w 158"/>
                <a:gd name="T9" fmla="*/ 10 h 168"/>
                <a:gd name="T10" fmla="*/ 109 w 158"/>
                <a:gd name="T11" fmla="*/ 14 h 168"/>
                <a:gd name="T12" fmla="*/ 98 w 158"/>
                <a:gd name="T13" fmla="*/ 20 h 168"/>
                <a:gd name="T14" fmla="*/ 86 w 158"/>
                <a:gd name="T15" fmla="*/ 27 h 168"/>
                <a:gd name="T16" fmla="*/ 75 w 158"/>
                <a:gd name="T17" fmla="*/ 34 h 168"/>
                <a:gd name="T18" fmla="*/ 63 w 158"/>
                <a:gd name="T19" fmla="*/ 43 h 168"/>
                <a:gd name="T20" fmla="*/ 53 w 158"/>
                <a:gd name="T21" fmla="*/ 52 h 168"/>
                <a:gd name="T22" fmla="*/ 44 w 158"/>
                <a:gd name="T23" fmla="*/ 60 h 168"/>
                <a:gd name="T24" fmla="*/ 36 w 158"/>
                <a:gd name="T25" fmla="*/ 69 h 168"/>
                <a:gd name="T26" fmla="*/ 29 w 158"/>
                <a:gd name="T27" fmla="*/ 78 h 168"/>
                <a:gd name="T28" fmla="*/ 24 w 158"/>
                <a:gd name="T29" fmla="*/ 83 h 168"/>
                <a:gd name="T30" fmla="*/ 21 w 158"/>
                <a:gd name="T31" fmla="*/ 88 h 168"/>
                <a:gd name="T32" fmla="*/ 20 w 158"/>
                <a:gd name="T33" fmla="*/ 89 h 168"/>
                <a:gd name="T34" fmla="*/ 0 w 158"/>
                <a:gd name="T35" fmla="*/ 144 h 168"/>
                <a:gd name="T36" fmla="*/ 20 w 158"/>
                <a:gd name="T37" fmla="*/ 168 h 168"/>
                <a:gd name="T38" fmla="*/ 20 w 158"/>
                <a:gd name="T39" fmla="*/ 166 h 168"/>
                <a:gd name="T40" fmla="*/ 20 w 158"/>
                <a:gd name="T41" fmla="*/ 158 h 168"/>
                <a:gd name="T42" fmla="*/ 20 w 158"/>
                <a:gd name="T43" fmla="*/ 147 h 168"/>
                <a:gd name="T44" fmla="*/ 23 w 158"/>
                <a:gd name="T45" fmla="*/ 132 h 168"/>
                <a:gd name="T46" fmla="*/ 29 w 158"/>
                <a:gd name="T47" fmla="*/ 115 h 168"/>
                <a:gd name="T48" fmla="*/ 39 w 158"/>
                <a:gd name="T49" fmla="*/ 98 h 168"/>
                <a:gd name="T50" fmla="*/ 53 w 158"/>
                <a:gd name="T51" fmla="*/ 78 h 168"/>
                <a:gd name="T52" fmla="*/ 75 w 158"/>
                <a:gd name="T53" fmla="*/ 59 h 168"/>
                <a:gd name="T54" fmla="*/ 96 w 158"/>
                <a:gd name="T55" fmla="*/ 42 h 168"/>
                <a:gd name="T56" fmla="*/ 115 w 158"/>
                <a:gd name="T57" fmla="*/ 29 h 168"/>
                <a:gd name="T58" fmla="*/ 130 w 158"/>
                <a:gd name="T59" fmla="*/ 18 h 168"/>
                <a:gd name="T60" fmla="*/ 141 w 158"/>
                <a:gd name="T61" fmla="*/ 11 h 168"/>
                <a:gd name="T62" fmla="*/ 150 w 158"/>
                <a:gd name="T63" fmla="*/ 6 h 168"/>
                <a:gd name="T64" fmla="*/ 154 w 158"/>
                <a:gd name="T65" fmla="*/ 3 h 168"/>
                <a:gd name="T66" fmla="*/ 157 w 158"/>
                <a:gd name="T67" fmla="*/ 0 h 168"/>
                <a:gd name="T68" fmla="*/ 158 w 158"/>
                <a:gd name="T69" fmla="*/ 0 h 168"/>
                <a:gd name="T70" fmla="*/ 144 w 158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8"/>
                <a:gd name="T110" fmla="*/ 158 w 158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8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1" y="10"/>
                  </a:lnTo>
                  <a:lnTo>
                    <a:pt x="109" y="14"/>
                  </a:lnTo>
                  <a:lnTo>
                    <a:pt x="98" y="20"/>
                  </a:lnTo>
                  <a:lnTo>
                    <a:pt x="86" y="27"/>
                  </a:lnTo>
                  <a:lnTo>
                    <a:pt x="75" y="34"/>
                  </a:lnTo>
                  <a:lnTo>
                    <a:pt x="63" y="43"/>
                  </a:lnTo>
                  <a:lnTo>
                    <a:pt x="53" y="52"/>
                  </a:lnTo>
                  <a:lnTo>
                    <a:pt x="44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4" y="83"/>
                  </a:lnTo>
                  <a:lnTo>
                    <a:pt x="21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8"/>
                  </a:lnTo>
                  <a:lnTo>
                    <a:pt x="20" y="166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3" y="78"/>
                  </a:lnTo>
                  <a:lnTo>
                    <a:pt x="75" y="59"/>
                  </a:lnTo>
                  <a:lnTo>
                    <a:pt x="96" y="42"/>
                  </a:lnTo>
                  <a:lnTo>
                    <a:pt x="115" y="29"/>
                  </a:lnTo>
                  <a:lnTo>
                    <a:pt x="130" y="18"/>
                  </a:lnTo>
                  <a:lnTo>
                    <a:pt x="141" y="11"/>
                  </a:lnTo>
                  <a:lnTo>
                    <a:pt x="150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8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4" name="Freeform 235"/>
            <p:cNvSpPr>
              <a:spLocks/>
            </p:cNvSpPr>
            <p:nvPr/>
          </p:nvSpPr>
          <p:spPr bwMode="auto">
            <a:xfrm>
              <a:off x="1108" y="1993"/>
              <a:ext cx="159" cy="168"/>
            </a:xfrm>
            <a:custGeom>
              <a:avLst/>
              <a:gdLst>
                <a:gd name="T0" fmla="*/ 144 w 159"/>
                <a:gd name="T1" fmla="*/ 0 h 168"/>
                <a:gd name="T2" fmla="*/ 143 w 159"/>
                <a:gd name="T3" fmla="*/ 0 h 168"/>
                <a:gd name="T4" fmla="*/ 137 w 159"/>
                <a:gd name="T5" fmla="*/ 3 h 168"/>
                <a:gd name="T6" fmla="*/ 130 w 159"/>
                <a:gd name="T7" fmla="*/ 6 h 168"/>
                <a:gd name="T8" fmla="*/ 120 w 159"/>
                <a:gd name="T9" fmla="*/ 10 h 168"/>
                <a:gd name="T10" fmla="*/ 110 w 159"/>
                <a:gd name="T11" fmla="*/ 14 h 168"/>
                <a:gd name="T12" fmla="*/ 98 w 159"/>
                <a:gd name="T13" fmla="*/ 20 h 168"/>
                <a:gd name="T14" fmla="*/ 85 w 159"/>
                <a:gd name="T15" fmla="*/ 27 h 168"/>
                <a:gd name="T16" fmla="*/ 74 w 159"/>
                <a:gd name="T17" fmla="*/ 34 h 168"/>
                <a:gd name="T18" fmla="*/ 64 w 159"/>
                <a:gd name="T19" fmla="*/ 43 h 168"/>
                <a:gd name="T20" fmla="*/ 53 w 159"/>
                <a:gd name="T21" fmla="*/ 52 h 168"/>
                <a:gd name="T22" fmla="*/ 45 w 159"/>
                <a:gd name="T23" fmla="*/ 60 h 168"/>
                <a:gd name="T24" fmla="*/ 36 w 159"/>
                <a:gd name="T25" fmla="*/ 69 h 168"/>
                <a:gd name="T26" fmla="*/ 29 w 159"/>
                <a:gd name="T27" fmla="*/ 78 h 168"/>
                <a:gd name="T28" fmla="*/ 25 w 159"/>
                <a:gd name="T29" fmla="*/ 83 h 168"/>
                <a:gd name="T30" fmla="*/ 22 w 159"/>
                <a:gd name="T31" fmla="*/ 88 h 168"/>
                <a:gd name="T32" fmla="*/ 20 w 159"/>
                <a:gd name="T33" fmla="*/ 89 h 168"/>
                <a:gd name="T34" fmla="*/ 0 w 159"/>
                <a:gd name="T35" fmla="*/ 144 h 168"/>
                <a:gd name="T36" fmla="*/ 20 w 159"/>
                <a:gd name="T37" fmla="*/ 168 h 168"/>
                <a:gd name="T38" fmla="*/ 20 w 159"/>
                <a:gd name="T39" fmla="*/ 166 h 168"/>
                <a:gd name="T40" fmla="*/ 20 w 159"/>
                <a:gd name="T41" fmla="*/ 158 h 168"/>
                <a:gd name="T42" fmla="*/ 20 w 159"/>
                <a:gd name="T43" fmla="*/ 147 h 168"/>
                <a:gd name="T44" fmla="*/ 23 w 159"/>
                <a:gd name="T45" fmla="*/ 132 h 168"/>
                <a:gd name="T46" fmla="*/ 29 w 159"/>
                <a:gd name="T47" fmla="*/ 115 h 168"/>
                <a:gd name="T48" fmla="*/ 39 w 159"/>
                <a:gd name="T49" fmla="*/ 98 h 168"/>
                <a:gd name="T50" fmla="*/ 53 w 159"/>
                <a:gd name="T51" fmla="*/ 78 h 168"/>
                <a:gd name="T52" fmla="*/ 74 w 159"/>
                <a:gd name="T53" fmla="*/ 59 h 168"/>
                <a:gd name="T54" fmla="*/ 95 w 159"/>
                <a:gd name="T55" fmla="*/ 42 h 168"/>
                <a:gd name="T56" fmla="*/ 114 w 159"/>
                <a:gd name="T57" fmla="*/ 29 h 168"/>
                <a:gd name="T58" fmla="*/ 128 w 159"/>
                <a:gd name="T59" fmla="*/ 19 h 168"/>
                <a:gd name="T60" fmla="*/ 140 w 159"/>
                <a:gd name="T61" fmla="*/ 11 h 168"/>
                <a:gd name="T62" fmla="*/ 149 w 159"/>
                <a:gd name="T63" fmla="*/ 6 h 168"/>
                <a:gd name="T64" fmla="*/ 154 w 159"/>
                <a:gd name="T65" fmla="*/ 3 h 168"/>
                <a:gd name="T66" fmla="*/ 157 w 159"/>
                <a:gd name="T67" fmla="*/ 0 h 168"/>
                <a:gd name="T68" fmla="*/ 159 w 159"/>
                <a:gd name="T69" fmla="*/ 0 h 168"/>
                <a:gd name="T70" fmla="*/ 144 w 159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8"/>
                <a:gd name="T110" fmla="*/ 159 w 159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8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0" y="10"/>
                  </a:lnTo>
                  <a:lnTo>
                    <a:pt x="110" y="14"/>
                  </a:lnTo>
                  <a:lnTo>
                    <a:pt x="98" y="20"/>
                  </a:lnTo>
                  <a:lnTo>
                    <a:pt x="85" y="27"/>
                  </a:lnTo>
                  <a:lnTo>
                    <a:pt x="74" y="34"/>
                  </a:lnTo>
                  <a:lnTo>
                    <a:pt x="64" y="43"/>
                  </a:lnTo>
                  <a:lnTo>
                    <a:pt x="53" y="52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5" y="83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8"/>
                  </a:lnTo>
                  <a:lnTo>
                    <a:pt x="20" y="166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3" y="78"/>
                  </a:lnTo>
                  <a:lnTo>
                    <a:pt x="74" y="59"/>
                  </a:lnTo>
                  <a:lnTo>
                    <a:pt x="95" y="42"/>
                  </a:lnTo>
                  <a:lnTo>
                    <a:pt x="114" y="29"/>
                  </a:lnTo>
                  <a:lnTo>
                    <a:pt x="128" y="19"/>
                  </a:lnTo>
                  <a:lnTo>
                    <a:pt x="140" y="11"/>
                  </a:lnTo>
                  <a:lnTo>
                    <a:pt x="149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5" name="Freeform 236"/>
            <p:cNvSpPr>
              <a:spLocks/>
            </p:cNvSpPr>
            <p:nvPr/>
          </p:nvSpPr>
          <p:spPr bwMode="auto">
            <a:xfrm>
              <a:off x="1137" y="2029"/>
              <a:ext cx="159" cy="169"/>
            </a:xfrm>
            <a:custGeom>
              <a:avLst/>
              <a:gdLst>
                <a:gd name="T0" fmla="*/ 144 w 159"/>
                <a:gd name="T1" fmla="*/ 0 h 169"/>
                <a:gd name="T2" fmla="*/ 143 w 159"/>
                <a:gd name="T3" fmla="*/ 0 h 169"/>
                <a:gd name="T4" fmla="*/ 137 w 159"/>
                <a:gd name="T5" fmla="*/ 3 h 169"/>
                <a:gd name="T6" fmla="*/ 130 w 159"/>
                <a:gd name="T7" fmla="*/ 6 h 169"/>
                <a:gd name="T8" fmla="*/ 121 w 159"/>
                <a:gd name="T9" fmla="*/ 10 h 169"/>
                <a:gd name="T10" fmla="*/ 110 w 159"/>
                <a:gd name="T11" fmla="*/ 14 h 169"/>
                <a:gd name="T12" fmla="*/ 98 w 159"/>
                <a:gd name="T13" fmla="*/ 20 h 169"/>
                <a:gd name="T14" fmla="*/ 86 w 159"/>
                <a:gd name="T15" fmla="*/ 27 h 169"/>
                <a:gd name="T16" fmla="*/ 75 w 159"/>
                <a:gd name="T17" fmla="*/ 34 h 169"/>
                <a:gd name="T18" fmla="*/ 63 w 159"/>
                <a:gd name="T19" fmla="*/ 43 h 169"/>
                <a:gd name="T20" fmla="*/ 53 w 159"/>
                <a:gd name="T21" fmla="*/ 52 h 169"/>
                <a:gd name="T22" fmla="*/ 45 w 159"/>
                <a:gd name="T23" fmla="*/ 60 h 169"/>
                <a:gd name="T24" fmla="*/ 36 w 159"/>
                <a:gd name="T25" fmla="*/ 69 h 169"/>
                <a:gd name="T26" fmla="*/ 29 w 159"/>
                <a:gd name="T27" fmla="*/ 78 h 169"/>
                <a:gd name="T28" fmla="*/ 24 w 159"/>
                <a:gd name="T29" fmla="*/ 83 h 169"/>
                <a:gd name="T30" fmla="*/ 22 w 159"/>
                <a:gd name="T31" fmla="*/ 88 h 169"/>
                <a:gd name="T32" fmla="*/ 20 w 159"/>
                <a:gd name="T33" fmla="*/ 89 h 169"/>
                <a:gd name="T34" fmla="*/ 0 w 159"/>
                <a:gd name="T35" fmla="*/ 144 h 169"/>
                <a:gd name="T36" fmla="*/ 20 w 159"/>
                <a:gd name="T37" fmla="*/ 169 h 169"/>
                <a:gd name="T38" fmla="*/ 20 w 159"/>
                <a:gd name="T39" fmla="*/ 166 h 169"/>
                <a:gd name="T40" fmla="*/ 20 w 159"/>
                <a:gd name="T41" fmla="*/ 158 h 169"/>
                <a:gd name="T42" fmla="*/ 20 w 159"/>
                <a:gd name="T43" fmla="*/ 147 h 169"/>
                <a:gd name="T44" fmla="*/ 23 w 159"/>
                <a:gd name="T45" fmla="*/ 132 h 169"/>
                <a:gd name="T46" fmla="*/ 29 w 159"/>
                <a:gd name="T47" fmla="*/ 115 h 169"/>
                <a:gd name="T48" fmla="*/ 39 w 159"/>
                <a:gd name="T49" fmla="*/ 96 h 169"/>
                <a:gd name="T50" fmla="*/ 53 w 159"/>
                <a:gd name="T51" fmla="*/ 78 h 169"/>
                <a:gd name="T52" fmla="*/ 75 w 159"/>
                <a:gd name="T53" fmla="*/ 59 h 169"/>
                <a:gd name="T54" fmla="*/ 97 w 159"/>
                <a:gd name="T55" fmla="*/ 42 h 169"/>
                <a:gd name="T56" fmla="*/ 115 w 159"/>
                <a:gd name="T57" fmla="*/ 29 h 169"/>
                <a:gd name="T58" fmla="*/ 130 w 159"/>
                <a:gd name="T59" fmla="*/ 19 h 169"/>
                <a:gd name="T60" fmla="*/ 141 w 159"/>
                <a:gd name="T61" fmla="*/ 11 h 169"/>
                <a:gd name="T62" fmla="*/ 150 w 159"/>
                <a:gd name="T63" fmla="*/ 6 h 169"/>
                <a:gd name="T64" fmla="*/ 154 w 159"/>
                <a:gd name="T65" fmla="*/ 3 h 169"/>
                <a:gd name="T66" fmla="*/ 157 w 159"/>
                <a:gd name="T67" fmla="*/ 0 h 169"/>
                <a:gd name="T68" fmla="*/ 159 w 159"/>
                <a:gd name="T69" fmla="*/ 0 h 169"/>
                <a:gd name="T70" fmla="*/ 144 w 159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9"/>
                <a:gd name="T110" fmla="*/ 159 w 159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9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1" y="10"/>
                  </a:lnTo>
                  <a:lnTo>
                    <a:pt x="110" y="14"/>
                  </a:lnTo>
                  <a:lnTo>
                    <a:pt x="98" y="20"/>
                  </a:lnTo>
                  <a:lnTo>
                    <a:pt x="86" y="27"/>
                  </a:lnTo>
                  <a:lnTo>
                    <a:pt x="75" y="34"/>
                  </a:lnTo>
                  <a:lnTo>
                    <a:pt x="63" y="43"/>
                  </a:lnTo>
                  <a:lnTo>
                    <a:pt x="53" y="52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4" y="83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9"/>
                  </a:lnTo>
                  <a:lnTo>
                    <a:pt x="20" y="166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9" y="115"/>
                  </a:lnTo>
                  <a:lnTo>
                    <a:pt x="39" y="96"/>
                  </a:lnTo>
                  <a:lnTo>
                    <a:pt x="53" y="78"/>
                  </a:lnTo>
                  <a:lnTo>
                    <a:pt x="75" y="59"/>
                  </a:lnTo>
                  <a:lnTo>
                    <a:pt x="97" y="42"/>
                  </a:lnTo>
                  <a:lnTo>
                    <a:pt x="115" y="29"/>
                  </a:lnTo>
                  <a:lnTo>
                    <a:pt x="130" y="19"/>
                  </a:lnTo>
                  <a:lnTo>
                    <a:pt x="141" y="11"/>
                  </a:lnTo>
                  <a:lnTo>
                    <a:pt x="150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6" name="Freeform 237"/>
            <p:cNvSpPr>
              <a:spLocks/>
            </p:cNvSpPr>
            <p:nvPr/>
          </p:nvSpPr>
          <p:spPr bwMode="auto">
            <a:xfrm>
              <a:off x="1167" y="2065"/>
              <a:ext cx="159" cy="169"/>
            </a:xfrm>
            <a:custGeom>
              <a:avLst/>
              <a:gdLst>
                <a:gd name="T0" fmla="*/ 143 w 159"/>
                <a:gd name="T1" fmla="*/ 0 h 169"/>
                <a:gd name="T2" fmla="*/ 142 w 159"/>
                <a:gd name="T3" fmla="*/ 0 h 169"/>
                <a:gd name="T4" fmla="*/ 136 w 159"/>
                <a:gd name="T5" fmla="*/ 3 h 169"/>
                <a:gd name="T6" fmla="*/ 129 w 159"/>
                <a:gd name="T7" fmla="*/ 6 h 169"/>
                <a:gd name="T8" fmla="*/ 120 w 159"/>
                <a:gd name="T9" fmla="*/ 10 h 169"/>
                <a:gd name="T10" fmla="*/ 108 w 159"/>
                <a:gd name="T11" fmla="*/ 14 h 169"/>
                <a:gd name="T12" fmla="*/ 97 w 159"/>
                <a:gd name="T13" fmla="*/ 20 h 169"/>
                <a:gd name="T14" fmla="*/ 85 w 159"/>
                <a:gd name="T15" fmla="*/ 27 h 169"/>
                <a:gd name="T16" fmla="*/ 74 w 159"/>
                <a:gd name="T17" fmla="*/ 34 h 169"/>
                <a:gd name="T18" fmla="*/ 64 w 159"/>
                <a:gd name="T19" fmla="*/ 43 h 169"/>
                <a:gd name="T20" fmla="*/ 54 w 159"/>
                <a:gd name="T21" fmla="*/ 52 h 169"/>
                <a:gd name="T22" fmla="*/ 43 w 159"/>
                <a:gd name="T23" fmla="*/ 60 h 169"/>
                <a:gd name="T24" fmla="*/ 36 w 159"/>
                <a:gd name="T25" fmla="*/ 69 h 169"/>
                <a:gd name="T26" fmla="*/ 29 w 159"/>
                <a:gd name="T27" fmla="*/ 78 h 169"/>
                <a:gd name="T28" fmla="*/ 23 w 159"/>
                <a:gd name="T29" fmla="*/ 84 h 169"/>
                <a:gd name="T30" fmla="*/ 20 w 159"/>
                <a:gd name="T31" fmla="*/ 88 h 169"/>
                <a:gd name="T32" fmla="*/ 19 w 159"/>
                <a:gd name="T33" fmla="*/ 89 h 169"/>
                <a:gd name="T34" fmla="*/ 0 w 159"/>
                <a:gd name="T35" fmla="*/ 143 h 169"/>
                <a:gd name="T36" fmla="*/ 19 w 159"/>
                <a:gd name="T37" fmla="*/ 169 h 169"/>
                <a:gd name="T38" fmla="*/ 19 w 159"/>
                <a:gd name="T39" fmla="*/ 166 h 169"/>
                <a:gd name="T40" fmla="*/ 19 w 159"/>
                <a:gd name="T41" fmla="*/ 158 h 169"/>
                <a:gd name="T42" fmla="*/ 19 w 159"/>
                <a:gd name="T43" fmla="*/ 147 h 169"/>
                <a:gd name="T44" fmla="*/ 23 w 159"/>
                <a:gd name="T45" fmla="*/ 133 h 169"/>
                <a:gd name="T46" fmla="*/ 29 w 159"/>
                <a:gd name="T47" fmla="*/ 115 h 169"/>
                <a:gd name="T48" fmla="*/ 39 w 159"/>
                <a:gd name="T49" fmla="*/ 96 h 169"/>
                <a:gd name="T50" fmla="*/ 54 w 159"/>
                <a:gd name="T51" fmla="*/ 78 h 169"/>
                <a:gd name="T52" fmla="*/ 74 w 159"/>
                <a:gd name="T53" fmla="*/ 59 h 169"/>
                <a:gd name="T54" fmla="*/ 95 w 159"/>
                <a:gd name="T55" fmla="*/ 42 h 169"/>
                <a:gd name="T56" fmla="*/ 114 w 159"/>
                <a:gd name="T57" fmla="*/ 29 h 169"/>
                <a:gd name="T58" fmla="*/ 129 w 159"/>
                <a:gd name="T59" fmla="*/ 19 h 169"/>
                <a:gd name="T60" fmla="*/ 140 w 159"/>
                <a:gd name="T61" fmla="*/ 11 h 169"/>
                <a:gd name="T62" fmla="*/ 149 w 159"/>
                <a:gd name="T63" fmla="*/ 6 h 169"/>
                <a:gd name="T64" fmla="*/ 155 w 159"/>
                <a:gd name="T65" fmla="*/ 3 h 169"/>
                <a:gd name="T66" fmla="*/ 157 w 159"/>
                <a:gd name="T67" fmla="*/ 0 h 169"/>
                <a:gd name="T68" fmla="*/ 159 w 159"/>
                <a:gd name="T69" fmla="*/ 0 h 169"/>
                <a:gd name="T70" fmla="*/ 143 w 159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9"/>
                <a:gd name="T110" fmla="*/ 159 w 159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9">
                  <a:moveTo>
                    <a:pt x="143" y="0"/>
                  </a:moveTo>
                  <a:lnTo>
                    <a:pt x="142" y="0"/>
                  </a:lnTo>
                  <a:lnTo>
                    <a:pt x="136" y="3"/>
                  </a:lnTo>
                  <a:lnTo>
                    <a:pt x="129" y="6"/>
                  </a:lnTo>
                  <a:lnTo>
                    <a:pt x="120" y="10"/>
                  </a:lnTo>
                  <a:lnTo>
                    <a:pt x="108" y="14"/>
                  </a:lnTo>
                  <a:lnTo>
                    <a:pt x="97" y="20"/>
                  </a:lnTo>
                  <a:lnTo>
                    <a:pt x="85" y="27"/>
                  </a:lnTo>
                  <a:lnTo>
                    <a:pt x="74" y="34"/>
                  </a:lnTo>
                  <a:lnTo>
                    <a:pt x="64" y="43"/>
                  </a:lnTo>
                  <a:lnTo>
                    <a:pt x="54" y="52"/>
                  </a:lnTo>
                  <a:lnTo>
                    <a:pt x="43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3" y="84"/>
                  </a:lnTo>
                  <a:lnTo>
                    <a:pt x="20" y="88"/>
                  </a:lnTo>
                  <a:lnTo>
                    <a:pt x="19" y="89"/>
                  </a:lnTo>
                  <a:lnTo>
                    <a:pt x="0" y="143"/>
                  </a:lnTo>
                  <a:lnTo>
                    <a:pt x="19" y="169"/>
                  </a:lnTo>
                  <a:lnTo>
                    <a:pt x="19" y="166"/>
                  </a:lnTo>
                  <a:lnTo>
                    <a:pt x="19" y="158"/>
                  </a:lnTo>
                  <a:lnTo>
                    <a:pt x="19" y="147"/>
                  </a:lnTo>
                  <a:lnTo>
                    <a:pt x="23" y="133"/>
                  </a:lnTo>
                  <a:lnTo>
                    <a:pt x="29" y="115"/>
                  </a:lnTo>
                  <a:lnTo>
                    <a:pt x="39" y="96"/>
                  </a:lnTo>
                  <a:lnTo>
                    <a:pt x="54" y="78"/>
                  </a:lnTo>
                  <a:lnTo>
                    <a:pt x="74" y="59"/>
                  </a:lnTo>
                  <a:lnTo>
                    <a:pt x="95" y="42"/>
                  </a:lnTo>
                  <a:lnTo>
                    <a:pt x="114" y="29"/>
                  </a:lnTo>
                  <a:lnTo>
                    <a:pt x="129" y="19"/>
                  </a:lnTo>
                  <a:lnTo>
                    <a:pt x="140" y="11"/>
                  </a:lnTo>
                  <a:lnTo>
                    <a:pt x="149" y="6"/>
                  </a:lnTo>
                  <a:lnTo>
                    <a:pt x="155" y="3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7" name="Freeform 238"/>
            <p:cNvSpPr>
              <a:spLocks/>
            </p:cNvSpPr>
            <p:nvPr/>
          </p:nvSpPr>
          <p:spPr bwMode="auto">
            <a:xfrm>
              <a:off x="1196" y="2101"/>
              <a:ext cx="159" cy="169"/>
            </a:xfrm>
            <a:custGeom>
              <a:avLst/>
              <a:gdLst>
                <a:gd name="T0" fmla="*/ 144 w 159"/>
                <a:gd name="T1" fmla="*/ 0 h 169"/>
                <a:gd name="T2" fmla="*/ 143 w 159"/>
                <a:gd name="T3" fmla="*/ 0 h 169"/>
                <a:gd name="T4" fmla="*/ 137 w 159"/>
                <a:gd name="T5" fmla="*/ 3 h 169"/>
                <a:gd name="T6" fmla="*/ 130 w 159"/>
                <a:gd name="T7" fmla="*/ 6 h 169"/>
                <a:gd name="T8" fmla="*/ 121 w 159"/>
                <a:gd name="T9" fmla="*/ 10 h 169"/>
                <a:gd name="T10" fmla="*/ 110 w 159"/>
                <a:gd name="T11" fmla="*/ 14 h 169"/>
                <a:gd name="T12" fmla="*/ 98 w 159"/>
                <a:gd name="T13" fmla="*/ 20 h 169"/>
                <a:gd name="T14" fmla="*/ 87 w 159"/>
                <a:gd name="T15" fmla="*/ 27 h 169"/>
                <a:gd name="T16" fmla="*/ 75 w 159"/>
                <a:gd name="T17" fmla="*/ 35 h 169"/>
                <a:gd name="T18" fmla="*/ 64 w 159"/>
                <a:gd name="T19" fmla="*/ 42 h 169"/>
                <a:gd name="T20" fmla="*/ 53 w 159"/>
                <a:gd name="T21" fmla="*/ 50 h 169"/>
                <a:gd name="T22" fmla="*/ 45 w 159"/>
                <a:gd name="T23" fmla="*/ 60 h 169"/>
                <a:gd name="T24" fmla="*/ 36 w 159"/>
                <a:gd name="T25" fmla="*/ 69 h 169"/>
                <a:gd name="T26" fmla="*/ 29 w 159"/>
                <a:gd name="T27" fmla="*/ 76 h 169"/>
                <a:gd name="T28" fmla="*/ 25 w 159"/>
                <a:gd name="T29" fmla="*/ 84 h 169"/>
                <a:gd name="T30" fmla="*/ 22 w 159"/>
                <a:gd name="T31" fmla="*/ 88 h 169"/>
                <a:gd name="T32" fmla="*/ 20 w 159"/>
                <a:gd name="T33" fmla="*/ 89 h 169"/>
                <a:gd name="T34" fmla="*/ 0 w 159"/>
                <a:gd name="T35" fmla="*/ 143 h 169"/>
                <a:gd name="T36" fmla="*/ 20 w 159"/>
                <a:gd name="T37" fmla="*/ 169 h 169"/>
                <a:gd name="T38" fmla="*/ 20 w 159"/>
                <a:gd name="T39" fmla="*/ 166 h 169"/>
                <a:gd name="T40" fmla="*/ 20 w 159"/>
                <a:gd name="T41" fmla="*/ 159 h 169"/>
                <a:gd name="T42" fmla="*/ 20 w 159"/>
                <a:gd name="T43" fmla="*/ 147 h 169"/>
                <a:gd name="T44" fmla="*/ 23 w 159"/>
                <a:gd name="T45" fmla="*/ 133 h 169"/>
                <a:gd name="T46" fmla="*/ 29 w 159"/>
                <a:gd name="T47" fmla="*/ 115 h 169"/>
                <a:gd name="T48" fmla="*/ 39 w 159"/>
                <a:gd name="T49" fmla="*/ 97 h 169"/>
                <a:gd name="T50" fmla="*/ 53 w 159"/>
                <a:gd name="T51" fmla="*/ 78 h 169"/>
                <a:gd name="T52" fmla="*/ 75 w 159"/>
                <a:gd name="T53" fmla="*/ 59 h 169"/>
                <a:gd name="T54" fmla="*/ 97 w 159"/>
                <a:gd name="T55" fmla="*/ 42 h 169"/>
                <a:gd name="T56" fmla="*/ 115 w 159"/>
                <a:gd name="T57" fmla="*/ 29 h 169"/>
                <a:gd name="T58" fmla="*/ 130 w 159"/>
                <a:gd name="T59" fmla="*/ 19 h 169"/>
                <a:gd name="T60" fmla="*/ 141 w 159"/>
                <a:gd name="T61" fmla="*/ 11 h 169"/>
                <a:gd name="T62" fmla="*/ 149 w 159"/>
                <a:gd name="T63" fmla="*/ 6 h 169"/>
                <a:gd name="T64" fmla="*/ 154 w 159"/>
                <a:gd name="T65" fmla="*/ 3 h 169"/>
                <a:gd name="T66" fmla="*/ 157 w 159"/>
                <a:gd name="T67" fmla="*/ 0 h 169"/>
                <a:gd name="T68" fmla="*/ 159 w 159"/>
                <a:gd name="T69" fmla="*/ 0 h 169"/>
                <a:gd name="T70" fmla="*/ 144 w 159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9"/>
                <a:gd name="T110" fmla="*/ 159 w 159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9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1" y="10"/>
                  </a:lnTo>
                  <a:lnTo>
                    <a:pt x="110" y="14"/>
                  </a:lnTo>
                  <a:lnTo>
                    <a:pt x="98" y="20"/>
                  </a:lnTo>
                  <a:lnTo>
                    <a:pt x="87" y="27"/>
                  </a:lnTo>
                  <a:lnTo>
                    <a:pt x="75" y="35"/>
                  </a:lnTo>
                  <a:lnTo>
                    <a:pt x="64" y="42"/>
                  </a:lnTo>
                  <a:lnTo>
                    <a:pt x="53" y="50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6"/>
                  </a:lnTo>
                  <a:lnTo>
                    <a:pt x="25" y="84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3"/>
                  </a:lnTo>
                  <a:lnTo>
                    <a:pt x="20" y="169"/>
                  </a:lnTo>
                  <a:lnTo>
                    <a:pt x="20" y="166"/>
                  </a:lnTo>
                  <a:lnTo>
                    <a:pt x="20" y="159"/>
                  </a:lnTo>
                  <a:lnTo>
                    <a:pt x="20" y="147"/>
                  </a:lnTo>
                  <a:lnTo>
                    <a:pt x="23" y="133"/>
                  </a:lnTo>
                  <a:lnTo>
                    <a:pt x="29" y="115"/>
                  </a:lnTo>
                  <a:lnTo>
                    <a:pt x="39" y="97"/>
                  </a:lnTo>
                  <a:lnTo>
                    <a:pt x="53" y="78"/>
                  </a:lnTo>
                  <a:lnTo>
                    <a:pt x="75" y="59"/>
                  </a:lnTo>
                  <a:lnTo>
                    <a:pt x="97" y="42"/>
                  </a:lnTo>
                  <a:lnTo>
                    <a:pt x="115" y="29"/>
                  </a:lnTo>
                  <a:lnTo>
                    <a:pt x="130" y="19"/>
                  </a:lnTo>
                  <a:lnTo>
                    <a:pt x="141" y="11"/>
                  </a:lnTo>
                  <a:lnTo>
                    <a:pt x="149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8" name="Freeform 239"/>
            <p:cNvSpPr>
              <a:spLocks/>
            </p:cNvSpPr>
            <p:nvPr/>
          </p:nvSpPr>
          <p:spPr bwMode="auto">
            <a:xfrm>
              <a:off x="1226" y="2137"/>
              <a:ext cx="159" cy="167"/>
            </a:xfrm>
            <a:custGeom>
              <a:avLst/>
              <a:gdLst>
                <a:gd name="T0" fmla="*/ 143 w 159"/>
                <a:gd name="T1" fmla="*/ 0 h 167"/>
                <a:gd name="T2" fmla="*/ 142 w 159"/>
                <a:gd name="T3" fmla="*/ 0 h 167"/>
                <a:gd name="T4" fmla="*/ 136 w 159"/>
                <a:gd name="T5" fmla="*/ 3 h 167"/>
                <a:gd name="T6" fmla="*/ 129 w 159"/>
                <a:gd name="T7" fmla="*/ 6 h 167"/>
                <a:gd name="T8" fmla="*/ 120 w 159"/>
                <a:gd name="T9" fmla="*/ 10 h 167"/>
                <a:gd name="T10" fmla="*/ 109 w 159"/>
                <a:gd name="T11" fmla="*/ 14 h 167"/>
                <a:gd name="T12" fmla="*/ 97 w 159"/>
                <a:gd name="T13" fmla="*/ 20 h 167"/>
                <a:gd name="T14" fmla="*/ 85 w 159"/>
                <a:gd name="T15" fmla="*/ 27 h 167"/>
                <a:gd name="T16" fmla="*/ 74 w 159"/>
                <a:gd name="T17" fmla="*/ 35 h 167"/>
                <a:gd name="T18" fmla="*/ 62 w 159"/>
                <a:gd name="T19" fmla="*/ 42 h 167"/>
                <a:gd name="T20" fmla="*/ 52 w 159"/>
                <a:gd name="T21" fmla="*/ 50 h 167"/>
                <a:gd name="T22" fmla="*/ 44 w 159"/>
                <a:gd name="T23" fmla="*/ 59 h 167"/>
                <a:gd name="T24" fmla="*/ 35 w 159"/>
                <a:gd name="T25" fmla="*/ 68 h 167"/>
                <a:gd name="T26" fmla="*/ 28 w 159"/>
                <a:gd name="T27" fmla="*/ 76 h 167"/>
                <a:gd name="T28" fmla="*/ 23 w 159"/>
                <a:gd name="T29" fmla="*/ 82 h 167"/>
                <a:gd name="T30" fmla="*/ 21 w 159"/>
                <a:gd name="T31" fmla="*/ 86 h 167"/>
                <a:gd name="T32" fmla="*/ 19 w 159"/>
                <a:gd name="T33" fmla="*/ 88 h 167"/>
                <a:gd name="T34" fmla="*/ 0 w 159"/>
                <a:gd name="T35" fmla="*/ 143 h 167"/>
                <a:gd name="T36" fmla="*/ 19 w 159"/>
                <a:gd name="T37" fmla="*/ 167 h 167"/>
                <a:gd name="T38" fmla="*/ 19 w 159"/>
                <a:gd name="T39" fmla="*/ 164 h 167"/>
                <a:gd name="T40" fmla="*/ 19 w 159"/>
                <a:gd name="T41" fmla="*/ 157 h 167"/>
                <a:gd name="T42" fmla="*/ 19 w 159"/>
                <a:gd name="T43" fmla="*/ 146 h 167"/>
                <a:gd name="T44" fmla="*/ 22 w 159"/>
                <a:gd name="T45" fmla="*/ 131 h 167"/>
                <a:gd name="T46" fmla="*/ 28 w 159"/>
                <a:gd name="T47" fmla="*/ 115 h 167"/>
                <a:gd name="T48" fmla="*/ 38 w 159"/>
                <a:gd name="T49" fmla="*/ 97 h 167"/>
                <a:gd name="T50" fmla="*/ 52 w 159"/>
                <a:gd name="T51" fmla="*/ 78 h 167"/>
                <a:gd name="T52" fmla="*/ 74 w 159"/>
                <a:gd name="T53" fmla="*/ 59 h 167"/>
                <a:gd name="T54" fmla="*/ 96 w 159"/>
                <a:gd name="T55" fmla="*/ 42 h 167"/>
                <a:gd name="T56" fmla="*/ 114 w 159"/>
                <a:gd name="T57" fmla="*/ 29 h 167"/>
                <a:gd name="T58" fmla="*/ 129 w 159"/>
                <a:gd name="T59" fmla="*/ 19 h 167"/>
                <a:gd name="T60" fmla="*/ 140 w 159"/>
                <a:gd name="T61" fmla="*/ 10 h 167"/>
                <a:gd name="T62" fmla="*/ 149 w 159"/>
                <a:gd name="T63" fmla="*/ 6 h 167"/>
                <a:gd name="T64" fmla="*/ 155 w 159"/>
                <a:gd name="T65" fmla="*/ 1 h 167"/>
                <a:gd name="T66" fmla="*/ 158 w 159"/>
                <a:gd name="T67" fmla="*/ 0 h 167"/>
                <a:gd name="T68" fmla="*/ 159 w 159"/>
                <a:gd name="T69" fmla="*/ 0 h 167"/>
                <a:gd name="T70" fmla="*/ 143 w 159"/>
                <a:gd name="T71" fmla="*/ 0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7"/>
                <a:gd name="T110" fmla="*/ 159 w 159"/>
                <a:gd name="T111" fmla="*/ 167 h 16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7">
                  <a:moveTo>
                    <a:pt x="143" y="0"/>
                  </a:moveTo>
                  <a:lnTo>
                    <a:pt x="142" y="0"/>
                  </a:lnTo>
                  <a:lnTo>
                    <a:pt x="136" y="3"/>
                  </a:lnTo>
                  <a:lnTo>
                    <a:pt x="129" y="6"/>
                  </a:lnTo>
                  <a:lnTo>
                    <a:pt x="120" y="10"/>
                  </a:lnTo>
                  <a:lnTo>
                    <a:pt x="109" y="14"/>
                  </a:lnTo>
                  <a:lnTo>
                    <a:pt x="97" y="20"/>
                  </a:lnTo>
                  <a:lnTo>
                    <a:pt x="85" y="27"/>
                  </a:lnTo>
                  <a:lnTo>
                    <a:pt x="74" y="35"/>
                  </a:lnTo>
                  <a:lnTo>
                    <a:pt x="62" y="42"/>
                  </a:lnTo>
                  <a:lnTo>
                    <a:pt x="52" y="50"/>
                  </a:lnTo>
                  <a:lnTo>
                    <a:pt x="44" y="59"/>
                  </a:lnTo>
                  <a:lnTo>
                    <a:pt x="35" y="68"/>
                  </a:lnTo>
                  <a:lnTo>
                    <a:pt x="28" y="76"/>
                  </a:lnTo>
                  <a:lnTo>
                    <a:pt x="23" y="82"/>
                  </a:lnTo>
                  <a:lnTo>
                    <a:pt x="21" y="86"/>
                  </a:lnTo>
                  <a:lnTo>
                    <a:pt x="19" y="88"/>
                  </a:lnTo>
                  <a:lnTo>
                    <a:pt x="0" y="143"/>
                  </a:lnTo>
                  <a:lnTo>
                    <a:pt x="19" y="167"/>
                  </a:lnTo>
                  <a:lnTo>
                    <a:pt x="19" y="164"/>
                  </a:lnTo>
                  <a:lnTo>
                    <a:pt x="19" y="157"/>
                  </a:lnTo>
                  <a:lnTo>
                    <a:pt x="19" y="146"/>
                  </a:lnTo>
                  <a:lnTo>
                    <a:pt x="22" y="131"/>
                  </a:lnTo>
                  <a:lnTo>
                    <a:pt x="28" y="115"/>
                  </a:lnTo>
                  <a:lnTo>
                    <a:pt x="38" y="97"/>
                  </a:lnTo>
                  <a:lnTo>
                    <a:pt x="52" y="78"/>
                  </a:lnTo>
                  <a:lnTo>
                    <a:pt x="74" y="59"/>
                  </a:lnTo>
                  <a:lnTo>
                    <a:pt x="96" y="42"/>
                  </a:lnTo>
                  <a:lnTo>
                    <a:pt x="114" y="29"/>
                  </a:lnTo>
                  <a:lnTo>
                    <a:pt x="129" y="19"/>
                  </a:lnTo>
                  <a:lnTo>
                    <a:pt x="140" y="10"/>
                  </a:lnTo>
                  <a:lnTo>
                    <a:pt x="149" y="6"/>
                  </a:lnTo>
                  <a:lnTo>
                    <a:pt x="155" y="1"/>
                  </a:lnTo>
                  <a:lnTo>
                    <a:pt x="158" y="0"/>
                  </a:lnTo>
                  <a:lnTo>
                    <a:pt x="159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9" name="Freeform 240"/>
            <p:cNvSpPr>
              <a:spLocks/>
            </p:cNvSpPr>
            <p:nvPr/>
          </p:nvSpPr>
          <p:spPr bwMode="auto">
            <a:xfrm>
              <a:off x="1255" y="2173"/>
              <a:ext cx="159" cy="167"/>
            </a:xfrm>
            <a:custGeom>
              <a:avLst/>
              <a:gdLst>
                <a:gd name="T0" fmla="*/ 144 w 159"/>
                <a:gd name="T1" fmla="*/ 0 h 167"/>
                <a:gd name="T2" fmla="*/ 143 w 159"/>
                <a:gd name="T3" fmla="*/ 0 h 167"/>
                <a:gd name="T4" fmla="*/ 137 w 159"/>
                <a:gd name="T5" fmla="*/ 3 h 167"/>
                <a:gd name="T6" fmla="*/ 130 w 159"/>
                <a:gd name="T7" fmla="*/ 6 h 167"/>
                <a:gd name="T8" fmla="*/ 120 w 159"/>
                <a:gd name="T9" fmla="*/ 10 h 167"/>
                <a:gd name="T10" fmla="*/ 110 w 159"/>
                <a:gd name="T11" fmla="*/ 14 h 167"/>
                <a:gd name="T12" fmla="*/ 98 w 159"/>
                <a:gd name="T13" fmla="*/ 20 h 167"/>
                <a:gd name="T14" fmla="*/ 85 w 159"/>
                <a:gd name="T15" fmla="*/ 27 h 167"/>
                <a:gd name="T16" fmla="*/ 74 w 159"/>
                <a:gd name="T17" fmla="*/ 35 h 167"/>
                <a:gd name="T18" fmla="*/ 64 w 159"/>
                <a:gd name="T19" fmla="*/ 42 h 167"/>
                <a:gd name="T20" fmla="*/ 54 w 159"/>
                <a:gd name="T21" fmla="*/ 50 h 167"/>
                <a:gd name="T22" fmla="*/ 45 w 159"/>
                <a:gd name="T23" fmla="*/ 59 h 167"/>
                <a:gd name="T24" fmla="*/ 36 w 159"/>
                <a:gd name="T25" fmla="*/ 68 h 167"/>
                <a:gd name="T26" fmla="*/ 29 w 159"/>
                <a:gd name="T27" fmla="*/ 76 h 167"/>
                <a:gd name="T28" fmla="*/ 25 w 159"/>
                <a:gd name="T29" fmla="*/ 82 h 167"/>
                <a:gd name="T30" fmla="*/ 22 w 159"/>
                <a:gd name="T31" fmla="*/ 87 h 167"/>
                <a:gd name="T32" fmla="*/ 20 w 159"/>
                <a:gd name="T33" fmla="*/ 88 h 167"/>
                <a:gd name="T34" fmla="*/ 0 w 159"/>
                <a:gd name="T35" fmla="*/ 143 h 167"/>
                <a:gd name="T36" fmla="*/ 20 w 159"/>
                <a:gd name="T37" fmla="*/ 167 h 167"/>
                <a:gd name="T38" fmla="*/ 20 w 159"/>
                <a:gd name="T39" fmla="*/ 164 h 167"/>
                <a:gd name="T40" fmla="*/ 20 w 159"/>
                <a:gd name="T41" fmla="*/ 157 h 167"/>
                <a:gd name="T42" fmla="*/ 20 w 159"/>
                <a:gd name="T43" fmla="*/ 146 h 167"/>
                <a:gd name="T44" fmla="*/ 23 w 159"/>
                <a:gd name="T45" fmla="*/ 131 h 167"/>
                <a:gd name="T46" fmla="*/ 29 w 159"/>
                <a:gd name="T47" fmla="*/ 115 h 167"/>
                <a:gd name="T48" fmla="*/ 39 w 159"/>
                <a:gd name="T49" fmla="*/ 97 h 167"/>
                <a:gd name="T50" fmla="*/ 54 w 159"/>
                <a:gd name="T51" fmla="*/ 78 h 167"/>
                <a:gd name="T52" fmla="*/ 74 w 159"/>
                <a:gd name="T53" fmla="*/ 59 h 167"/>
                <a:gd name="T54" fmla="*/ 95 w 159"/>
                <a:gd name="T55" fmla="*/ 42 h 167"/>
                <a:gd name="T56" fmla="*/ 114 w 159"/>
                <a:gd name="T57" fmla="*/ 29 h 167"/>
                <a:gd name="T58" fmla="*/ 129 w 159"/>
                <a:gd name="T59" fmla="*/ 19 h 167"/>
                <a:gd name="T60" fmla="*/ 140 w 159"/>
                <a:gd name="T61" fmla="*/ 10 h 167"/>
                <a:gd name="T62" fmla="*/ 149 w 159"/>
                <a:gd name="T63" fmla="*/ 6 h 167"/>
                <a:gd name="T64" fmla="*/ 155 w 159"/>
                <a:gd name="T65" fmla="*/ 1 h 167"/>
                <a:gd name="T66" fmla="*/ 157 w 159"/>
                <a:gd name="T67" fmla="*/ 0 h 167"/>
                <a:gd name="T68" fmla="*/ 159 w 159"/>
                <a:gd name="T69" fmla="*/ 0 h 167"/>
                <a:gd name="T70" fmla="*/ 144 w 159"/>
                <a:gd name="T71" fmla="*/ 0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7"/>
                <a:gd name="T110" fmla="*/ 159 w 159"/>
                <a:gd name="T111" fmla="*/ 167 h 16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7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0" y="10"/>
                  </a:lnTo>
                  <a:lnTo>
                    <a:pt x="110" y="14"/>
                  </a:lnTo>
                  <a:lnTo>
                    <a:pt x="98" y="20"/>
                  </a:lnTo>
                  <a:lnTo>
                    <a:pt x="85" y="27"/>
                  </a:lnTo>
                  <a:lnTo>
                    <a:pt x="74" y="35"/>
                  </a:lnTo>
                  <a:lnTo>
                    <a:pt x="64" y="42"/>
                  </a:lnTo>
                  <a:lnTo>
                    <a:pt x="54" y="50"/>
                  </a:lnTo>
                  <a:lnTo>
                    <a:pt x="45" y="59"/>
                  </a:lnTo>
                  <a:lnTo>
                    <a:pt x="36" y="68"/>
                  </a:lnTo>
                  <a:lnTo>
                    <a:pt x="29" y="76"/>
                  </a:lnTo>
                  <a:lnTo>
                    <a:pt x="25" y="82"/>
                  </a:lnTo>
                  <a:lnTo>
                    <a:pt x="22" y="87"/>
                  </a:lnTo>
                  <a:lnTo>
                    <a:pt x="20" y="88"/>
                  </a:lnTo>
                  <a:lnTo>
                    <a:pt x="0" y="143"/>
                  </a:lnTo>
                  <a:lnTo>
                    <a:pt x="20" y="167"/>
                  </a:lnTo>
                  <a:lnTo>
                    <a:pt x="20" y="164"/>
                  </a:lnTo>
                  <a:lnTo>
                    <a:pt x="20" y="157"/>
                  </a:lnTo>
                  <a:lnTo>
                    <a:pt x="20" y="146"/>
                  </a:lnTo>
                  <a:lnTo>
                    <a:pt x="23" y="131"/>
                  </a:lnTo>
                  <a:lnTo>
                    <a:pt x="29" y="115"/>
                  </a:lnTo>
                  <a:lnTo>
                    <a:pt x="39" y="97"/>
                  </a:lnTo>
                  <a:lnTo>
                    <a:pt x="54" y="78"/>
                  </a:lnTo>
                  <a:lnTo>
                    <a:pt x="74" y="59"/>
                  </a:lnTo>
                  <a:lnTo>
                    <a:pt x="95" y="42"/>
                  </a:lnTo>
                  <a:lnTo>
                    <a:pt x="114" y="29"/>
                  </a:lnTo>
                  <a:lnTo>
                    <a:pt x="129" y="19"/>
                  </a:lnTo>
                  <a:lnTo>
                    <a:pt x="140" y="10"/>
                  </a:lnTo>
                  <a:lnTo>
                    <a:pt x="149" y="6"/>
                  </a:lnTo>
                  <a:lnTo>
                    <a:pt x="155" y="1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0" name="Freeform 241"/>
            <p:cNvSpPr>
              <a:spLocks/>
            </p:cNvSpPr>
            <p:nvPr/>
          </p:nvSpPr>
          <p:spPr bwMode="auto">
            <a:xfrm>
              <a:off x="1284" y="2208"/>
              <a:ext cx="157" cy="168"/>
            </a:xfrm>
            <a:custGeom>
              <a:avLst/>
              <a:gdLst>
                <a:gd name="T0" fmla="*/ 143 w 157"/>
                <a:gd name="T1" fmla="*/ 0 h 168"/>
                <a:gd name="T2" fmla="*/ 141 w 157"/>
                <a:gd name="T3" fmla="*/ 0 h 168"/>
                <a:gd name="T4" fmla="*/ 137 w 157"/>
                <a:gd name="T5" fmla="*/ 3 h 168"/>
                <a:gd name="T6" fmla="*/ 130 w 157"/>
                <a:gd name="T7" fmla="*/ 5 h 168"/>
                <a:gd name="T8" fmla="*/ 120 w 157"/>
                <a:gd name="T9" fmla="*/ 10 h 168"/>
                <a:gd name="T10" fmla="*/ 110 w 157"/>
                <a:gd name="T11" fmla="*/ 15 h 168"/>
                <a:gd name="T12" fmla="*/ 98 w 157"/>
                <a:gd name="T13" fmla="*/ 21 h 168"/>
                <a:gd name="T14" fmla="*/ 87 w 157"/>
                <a:gd name="T15" fmla="*/ 28 h 168"/>
                <a:gd name="T16" fmla="*/ 75 w 157"/>
                <a:gd name="T17" fmla="*/ 36 h 168"/>
                <a:gd name="T18" fmla="*/ 64 w 157"/>
                <a:gd name="T19" fmla="*/ 43 h 168"/>
                <a:gd name="T20" fmla="*/ 53 w 157"/>
                <a:gd name="T21" fmla="*/ 52 h 168"/>
                <a:gd name="T22" fmla="*/ 45 w 157"/>
                <a:gd name="T23" fmla="*/ 60 h 168"/>
                <a:gd name="T24" fmla="*/ 36 w 157"/>
                <a:gd name="T25" fmla="*/ 69 h 168"/>
                <a:gd name="T26" fmla="*/ 29 w 157"/>
                <a:gd name="T27" fmla="*/ 77 h 168"/>
                <a:gd name="T28" fmla="*/ 25 w 157"/>
                <a:gd name="T29" fmla="*/ 83 h 168"/>
                <a:gd name="T30" fmla="*/ 22 w 157"/>
                <a:gd name="T31" fmla="*/ 88 h 168"/>
                <a:gd name="T32" fmla="*/ 20 w 157"/>
                <a:gd name="T33" fmla="*/ 89 h 168"/>
                <a:gd name="T34" fmla="*/ 0 w 157"/>
                <a:gd name="T35" fmla="*/ 144 h 168"/>
                <a:gd name="T36" fmla="*/ 20 w 157"/>
                <a:gd name="T37" fmla="*/ 168 h 168"/>
                <a:gd name="T38" fmla="*/ 20 w 157"/>
                <a:gd name="T39" fmla="*/ 165 h 168"/>
                <a:gd name="T40" fmla="*/ 20 w 157"/>
                <a:gd name="T41" fmla="*/ 158 h 168"/>
                <a:gd name="T42" fmla="*/ 20 w 157"/>
                <a:gd name="T43" fmla="*/ 147 h 168"/>
                <a:gd name="T44" fmla="*/ 23 w 157"/>
                <a:gd name="T45" fmla="*/ 132 h 168"/>
                <a:gd name="T46" fmla="*/ 29 w 157"/>
                <a:gd name="T47" fmla="*/ 116 h 168"/>
                <a:gd name="T48" fmla="*/ 39 w 157"/>
                <a:gd name="T49" fmla="*/ 98 h 168"/>
                <a:gd name="T50" fmla="*/ 53 w 157"/>
                <a:gd name="T51" fmla="*/ 79 h 168"/>
                <a:gd name="T52" fmla="*/ 75 w 157"/>
                <a:gd name="T53" fmla="*/ 60 h 168"/>
                <a:gd name="T54" fmla="*/ 97 w 157"/>
                <a:gd name="T55" fmla="*/ 43 h 168"/>
                <a:gd name="T56" fmla="*/ 115 w 157"/>
                <a:gd name="T57" fmla="*/ 30 h 168"/>
                <a:gd name="T58" fmla="*/ 130 w 157"/>
                <a:gd name="T59" fmla="*/ 18 h 168"/>
                <a:gd name="T60" fmla="*/ 140 w 157"/>
                <a:gd name="T61" fmla="*/ 11 h 168"/>
                <a:gd name="T62" fmla="*/ 149 w 157"/>
                <a:gd name="T63" fmla="*/ 5 h 168"/>
                <a:gd name="T64" fmla="*/ 153 w 157"/>
                <a:gd name="T65" fmla="*/ 3 h 168"/>
                <a:gd name="T66" fmla="*/ 156 w 157"/>
                <a:gd name="T67" fmla="*/ 0 h 168"/>
                <a:gd name="T68" fmla="*/ 157 w 157"/>
                <a:gd name="T69" fmla="*/ 0 h 168"/>
                <a:gd name="T70" fmla="*/ 143 w 157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7"/>
                <a:gd name="T109" fmla="*/ 0 h 168"/>
                <a:gd name="T110" fmla="*/ 157 w 157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7" h="168">
                  <a:moveTo>
                    <a:pt x="143" y="0"/>
                  </a:moveTo>
                  <a:lnTo>
                    <a:pt x="141" y="0"/>
                  </a:lnTo>
                  <a:lnTo>
                    <a:pt x="137" y="3"/>
                  </a:lnTo>
                  <a:lnTo>
                    <a:pt x="130" y="5"/>
                  </a:lnTo>
                  <a:lnTo>
                    <a:pt x="120" y="10"/>
                  </a:lnTo>
                  <a:lnTo>
                    <a:pt x="110" y="15"/>
                  </a:lnTo>
                  <a:lnTo>
                    <a:pt x="98" y="21"/>
                  </a:lnTo>
                  <a:lnTo>
                    <a:pt x="87" y="28"/>
                  </a:lnTo>
                  <a:lnTo>
                    <a:pt x="75" y="36"/>
                  </a:lnTo>
                  <a:lnTo>
                    <a:pt x="64" y="43"/>
                  </a:lnTo>
                  <a:lnTo>
                    <a:pt x="53" y="52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7"/>
                  </a:lnTo>
                  <a:lnTo>
                    <a:pt x="25" y="83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8"/>
                  </a:lnTo>
                  <a:lnTo>
                    <a:pt x="20" y="165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9" y="116"/>
                  </a:lnTo>
                  <a:lnTo>
                    <a:pt x="39" y="98"/>
                  </a:lnTo>
                  <a:lnTo>
                    <a:pt x="53" y="79"/>
                  </a:lnTo>
                  <a:lnTo>
                    <a:pt x="75" y="60"/>
                  </a:lnTo>
                  <a:lnTo>
                    <a:pt x="97" y="43"/>
                  </a:lnTo>
                  <a:lnTo>
                    <a:pt x="115" y="30"/>
                  </a:lnTo>
                  <a:lnTo>
                    <a:pt x="130" y="18"/>
                  </a:lnTo>
                  <a:lnTo>
                    <a:pt x="140" y="11"/>
                  </a:lnTo>
                  <a:lnTo>
                    <a:pt x="149" y="5"/>
                  </a:lnTo>
                  <a:lnTo>
                    <a:pt x="153" y="3"/>
                  </a:lnTo>
                  <a:lnTo>
                    <a:pt x="156" y="0"/>
                  </a:lnTo>
                  <a:lnTo>
                    <a:pt x="157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1" name="Freeform 242"/>
            <p:cNvSpPr>
              <a:spLocks/>
            </p:cNvSpPr>
            <p:nvPr/>
          </p:nvSpPr>
          <p:spPr bwMode="auto">
            <a:xfrm>
              <a:off x="1314" y="2244"/>
              <a:ext cx="158" cy="168"/>
            </a:xfrm>
            <a:custGeom>
              <a:avLst/>
              <a:gdLst>
                <a:gd name="T0" fmla="*/ 142 w 158"/>
                <a:gd name="T1" fmla="*/ 0 h 168"/>
                <a:gd name="T2" fmla="*/ 140 w 158"/>
                <a:gd name="T3" fmla="*/ 0 h 168"/>
                <a:gd name="T4" fmla="*/ 136 w 158"/>
                <a:gd name="T5" fmla="*/ 3 h 168"/>
                <a:gd name="T6" fmla="*/ 129 w 158"/>
                <a:gd name="T7" fmla="*/ 5 h 168"/>
                <a:gd name="T8" fmla="*/ 119 w 158"/>
                <a:gd name="T9" fmla="*/ 10 h 168"/>
                <a:gd name="T10" fmla="*/ 109 w 158"/>
                <a:gd name="T11" fmla="*/ 16 h 168"/>
                <a:gd name="T12" fmla="*/ 97 w 158"/>
                <a:gd name="T13" fmla="*/ 21 h 168"/>
                <a:gd name="T14" fmla="*/ 85 w 158"/>
                <a:gd name="T15" fmla="*/ 27 h 168"/>
                <a:gd name="T16" fmla="*/ 74 w 158"/>
                <a:gd name="T17" fmla="*/ 34 h 168"/>
                <a:gd name="T18" fmla="*/ 64 w 158"/>
                <a:gd name="T19" fmla="*/ 43 h 168"/>
                <a:gd name="T20" fmla="*/ 54 w 158"/>
                <a:gd name="T21" fmla="*/ 52 h 168"/>
                <a:gd name="T22" fmla="*/ 44 w 158"/>
                <a:gd name="T23" fmla="*/ 60 h 168"/>
                <a:gd name="T24" fmla="*/ 36 w 158"/>
                <a:gd name="T25" fmla="*/ 69 h 168"/>
                <a:gd name="T26" fmla="*/ 29 w 158"/>
                <a:gd name="T27" fmla="*/ 78 h 168"/>
                <a:gd name="T28" fmla="*/ 23 w 158"/>
                <a:gd name="T29" fmla="*/ 83 h 168"/>
                <a:gd name="T30" fmla="*/ 21 w 158"/>
                <a:gd name="T31" fmla="*/ 88 h 168"/>
                <a:gd name="T32" fmla="*/ 19 w 158"/>
                <a:gd name="T33" fmla="*/ 89 h 168"/>
                <a:gd name="T34" fmla="*/ 0 w 158"/>
                <a:gd name="T35" fmla="*/ 144 h 168"/>
                <a:gd name="T36" fmla="*/ 19 w 158"/>
                <a:gd name="T37" fmla="*/ 168 h 168"/>
                <a:gd name="T38" fmla="*/ 19 w 158"/>
                <a:gd name="T39" fmla="*/ 166 h 168"/>
                <a:gd name="T40" fmla="*/ 19 w 158"/>
                <a:gd name="T41" fmla="*/ 158 h 168"/>
                <a:gd name="T42" fmla="*/ 19 w 158"/>
                <a:gd name="T43" fmla="*/ 147 h 168"/>
                <a:gd name="T44" fmla="*/ 23 w 158"/>
                <a:gd name="T45" fmla="*/ 132 h 168"/>
                <a:gd name="T46" fmla="*/ 29 w 158"/>
                <a:gd name="T47" fmla="*/ 116 h 168"/>
                <a:gd name="T48" fmla="*/ 39 w 158"/>
                <a:gd name="T49" fmla="*/ 98 h 168"/>
                <a:gd name="T50" fmla="*/ 54 w 158"/>
                <a:gd name="T51" fmla="*/ 79 h 168"/>
                <a:gd name="T52" fmla="*/ 74 w 158"/>
                <a:gd name="T53" fmla="*/ 60 h 168"/>
                <a:gd name="T54" fmla="*/ 96 w 158"/>
                <a:gd name="T55" fmla="*/ 43 h 168"/>
                <a:gd name="T56" fmla="*/ 114 w 158"/>
                <a:gd name="T57" fmla="*/ 30 h 168"/>
                <a:gd name="T58" fmla="*/ 129 w 158"/>
                <a:gd name="T59" fmla="*/ 18 h 168"/>
                <a:gd name="T60" fmla="*/ 140 w 158"/>
                <a:gd name="T61" fmla="*/ 11 h 168"/>
                <a:gd name="T62" fmla="*/ 148 w 158"/>
                <a:gd name="T63" fmla="*/ 5 h 168"/>
                <a:gd name="T64" fmla="*/ 153 w 158"/>
                <a:gd name="T65" fmla="*/ 3 h 168"/>
                <a:gd name="T66" fmla="*/ 156 w 158"/>
                <a:gd name="T67" fmla="*/ 0 h 168"/>
                <a:gd name="T68" fmla="*/ 158 w 158"/>
                <a:gd name="T69" fmla="*/ 0 h 168"/>
                <a:gd name="T70" fmla="*/ 142 w 158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8"/>
                <a:gd name="T110" fmla="*/ 158 w 158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8">
                  <a:moveTo>
                    <a:pt x="142" y="0"/>
                  </a:moveTo>
                  <a:lnTo>
                    <a:pt x="140" y="0"/>
                  </a:lnTo>
                  <a:lnTo>
                    <a:pt x="136" y="3"/>
                  </a:lnTo>
                  <a:lnTo>
                    <a:pt x="129" y="5"/>
                  </a:lnTo>
                  <a:lnTo>
                    <a:pt x="119" y="10"/>
                  </a:lnTo>
                  <a:lnTo>
                    <a:pt x="109" y="16"/>
                  </a:lnTo>
                  <a:lnTo>
                    <a:pt x="97" y="21"/>
                  </a:lnTo>
                  <a:lnTo>
                    <a:pt x="85" y="27"/>
                  </a:lnTo>
                  <a:lnTo>
                    <a:pt x="74" y="34"/>
                  </a:lnTo>
                  <a:lnTo>
                    <a:pt x="64" y="43"/>
                  </a:lnTo>
                  <a:lnTo>
                    <a:pt x="54" y="52"/>
                  </a:lnTo>
                  <a:lnTo>
                    <a:pt x="44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3" y="83"/>
                  </a:lnTo>
                  <a:lnTo>
                    <a:pt x="21" y="88"/>
                  </a:lnTo>
                  <a:lnTo>
                    <a:pt x="19" y="89"/>
                  </a:lnTo>
                  <a:lnTo>
                    <a:pt x="0" y="144"/>
                  </a:lnTo>
                  <a:lnTo>
                    <a:pt x="19" y="168"/>
                  </a:lnTo>
                  <a:lnTo>
                    <a:pt x="19" y="166"/>
                  </a:lnTo>
                  <a:lnTo>
                    <a:pt x="19" y="158"/>
                  </a:lnTo>
                  <a:lnTo>
                    <a:pt x="19" y="147"/>
                  </a:lnTo>
                  <a:lnTo>
                    <a:pt x="23" y="132"/>
                  </a:lnTo>
                  <a:lnTo>
                    <a:pt x="29" y="116"/>
                  </a:lnTo>
                  <a:lnTo>
                    <a:pt x="39" y="98"/>
                  </a:lnTo>
                  <a:lnTo>
                    <a:pt x="54" y="79"/>
                  </a:lnTo>
                  <a:lnTo>
                    <a:pt x="74" y="60"/>
                  </a:lnTo>
                  <a:lnTo>
                    <a:pt x="96" y="43"/>
                  </a:lnTo>
                  <a:lnTo>
                    <a:pt x="114" y="30"/>
                  </a:lnTo>
                  <a:lnTo>
                    <a:pt x="129" y="18"/>
                  </a:lnTo>
                  <a:lnTo>
                    <a:pt x="140" y="11"/>
                  </a:lnTo>
                  <a:lnTo>
                    <a:pt x="148" y="5"/>
                  </a:lnTo>
                  <a:lnTo>
                    <a:pt x="153" y="3"/>
                  </a:lnTo>
                  <a:lnTo>
                    <a:pt x="156" y="0"/>
                  </a:lnTo>
                  <a:lnTo>
                    <a:pt x="15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2" name="Freeform 243"/>
            <p:cNvSpPr>
              <a:spLocks/>
            </p:cNvSpPr>
            <p:nvPr/>
          </p:nvSpPr>
          <p:spPr bwMode="auto">
            <a:xfrm>
              <a:off x="1343" y="2280"/>
              <a:ext cx="157" cy="168"/>
            </a:xfrm>
            <a:custGeom>
              <a:avLst/>
              <a:gdLst>
                <a:gd name="T0" fmla="*/ 143 w 157"/>
                <a:gd name="T1" fmla="*/ 0 h 168"/>
                <a:gd name="T2" fmla="*/ 142 w 157"/>
                <a:gd name="T3" fmla="*/ 0 h 168"/>
                <a:gd name="T4" fmla="*/ 136 w 157"/>
                <a:gd name="T5" fmla="*/ 3 h 168"/>
                <a:gd name="T6" fmla="*/ 129 w 157"/>
                <a:gd name="T7" fmla="*/ 5 h 168"/>
                <a:gd name="T8" fmla="*/ 120 w 157"/>
                <a:gd name="T9" fmla="*/ 10 h 168"/>
                <a:gd name="T10" fmla="*/ 108 w 157"/>
                <a:gd name="T11" fmla="*/ 16 h 168"/>
                <a:gd name="T12" fmla="*/ 97 w 157"/>
                <a:gd name="T13" fmla="*/ 21 h 168"/>
                <a:gd name="T14" fmla="*/ 85 w 157"/>
                <a:gd name="T15" fmla="*/ 27 h 168"/>
                <a:gd name="T16" fmla="*/ 75 w 157"/>
                <a:gd name="T17" fmla="*/ 34 h 168"/>
                <a:gd name="T18" fmla="*/ 64 w 157"/>
                <a:gd name="T19" fmla="*/ 43 h 168"/>
                <a:gd name="T20" fmla="*/ 54 w 157"/>
                <a:gd name="T21" fmla="*/ 52 h 168"/>
                <a:gd name="T22" fmla="*/ 45 w 157"/>
                <a:gd name="T23" fmla="*/ 60 h 168"/>
                <a:gd name="T24" fmla="*/ 36 w 157"/>
                <a:gd name="T25" fmla="*/ 69 h 168"/>
                <a:gd name="T26" fmla="*/ 29 w 157"/>
                <a:gd name="T27" fmla="*/ 78 h 168"/>
                <a:gd name="T28" fmla="*/ 25 w 157"/>
                <a:gd name="T29" fmla="*/ 83 h 168"/>
                <a:gd name="T30" fmla="*/ 22 w 157"/>
                <a:gd name="T31" fmla="*/ 88 h 168"/>
                <a:gd name="T32" fmla="*/ 20 w 157"/>
                <a:gd name="T33" fmla="*/ 89 h 168"/>
                <a:gd name="T34" fmla="*/ 0 w 157"/>
                <a:gd name="T35" fmla="*/ 144 h 168"/>
                <a:gd name="T36" fmla="*/ 20 w 157"/>
                <a:gd name="T37" fmla="*/ 168 h 168"/>
                <a:gd name="T38" fmla="*/ 20 w 157"/>
                <a:gd name="T39" fmla="*/ 166 h 168"/>
                <a:gd name="T40" fmla="*/ 20 w 157"/>
                <a:gd name="T41" fmla="*/ 158 h 168"/>
                <a:gd name="T42" fmla="*/ 20 w 157"/>
                <a:gd name="T43" fmla="*/ 147 h 168"/>
                <a:gd name="T44" fmla="*/ 23 w 157"/>
                <a:gd name="T45" fmla="*/ 132 h 168"/>
                <a:gd name="T46" fmla="*/ 29 w 157"/>
                <a:gd name="T47" fmla="*/ 117 h 168"/>
                <a:gd name="T48" fmla="*/ 39 w 157"/>
                <a:gd name="T49" fmla="*/ 98 h 168"/>
                <a:gd name="T50" fmla="*/ 54 w 157"/>
                <a:gd name="T51" fmla="*/ 79 h 168"/>
                <a:gd name="T52" fmla="*/ 75 w 157"/>
                <a:gd name="T53" fmla="*/ 60 h 168"/>
                <a:gd name="T54" fmla="*/ 97 w 157"/>
                <a:gd name="T55" fmla="*/ 43 h 168"/>
                <a:gd name="T56" fmla="*/ 114 w 157"/>
                <a:gd name="T57" fmla="*/ 30 h 168"/>
                <a:gd name="T58" fmla="*/ 129 w 157"/>
                <a:gd name="T59" fmla="*/ 18 h 168"/>
                <a:gd name="T60" fmla="*/ 140 w 157"/>
                <a:gd name="T61" fmla="*/ 11 h 168"/>
                <a:gd name="T62" fmla="*/ 147 w 157"/>
                <a:gd name="T63" fmla="*/ 5 h 168"/>
                <a:gd name="T64" fmla="*/ 153 w 157"/>
                <a:gd name="T65" fmla="*/ 3 h 168"/>
                <a:gd name="T66" fmla="*/ 156 w 157"/>
                <a:gd name="T67" fmla="*/ 0 h 168"/>
                <a:gd name="T68" fmla="*/ 157 w 157"/>
                <a:gd name="T69" fmla="*/ 0 h 168"/>
                <a:gd name="T70" fmla="*/ 143 w 157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7"/>
                <a:gd name="T109" fmla="*/ 0 h 168"/>
                <a:gd name="T110" fmla="*/ 157 w 157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7" h="168">
                  <a:moveTo>
                    <a:pt x="143" y="0"/>
                  </a:moveTo>
                  <a:lnTo>
                    <a:pt x="142" y="0"/>
                  </a:lnTo>
                  <a:lnTo>
                    <a:pt x="136" y="3"/>
                  </a:lnTo>
                  <a:lnTo>
                    <a:pt x="129" y="5"/>
                  </a:lnTo>
                  <a:lnTo>
                    <a:pt x="120" y="10"/>
                  </a:lnTo>
                  <a:lnTo>
                    <a:pt x="108" y="16"/>
                  </a:lnTo>
                  <a:lnTo>
                    <a:pt x="97" y="21"/>
                  </a:lnTo>
                  <a:lnTo>
                    <a:pt x="85" y="27"/>
                  </a:lnTo>
                  <a:lnTo>
                    <a:pt x="75" y="34"/>
                  </a:lnTo>
                  <a:lnTo>
                    <a:pt x="64" y="43"/>
                  </a:lnTo>
                  <a:lnTo>
                    <a:pt x="54" y="52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5" y="83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8"/>
                  </a:lnTo>
                  <a:lnTo>
                    <a:pt x="20" y="166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2"/>
                  </a:lnTo>
                  <a:lnTo>
                    <a:pt x="29" y="117"/>
                  </a:lnTo>
                  <a:lnTo>
                    <a:pt x="39" y="98"/>
                  </a:lnTo>
                  <a:lnTo>
                    <a:pt x="54" y="79"/>
                  </a:lnTo>
                  <a:lnTo>
                    <a:pt x="75" y="60"/>
                  </a:lnTo>
                  <a:lnTo>
                    <a:pt x="97" y="43"/>
                  </a:lnTo>
                  <a:lnTo>
                    <a:pt x="114" y="30"/>
                  </a:lnTo>
                  <a:lnTo>
                    <a:pt x="129" y="18"/>
                  </a:lnTo>
                  <a:lnTo>
                    <a:pt x="140" y="11"/>
                  </a:lnTo>
                  <a:lnTo>
                    <a:pt x="147" y="5"/>
                  </a:lnTo>
                  <a:lnTo>
                    <a:pt x="153" y="3"/>
                  </a:lnTo>
                  <a:lnTo>
                    <a:pt x="156" y="0"/>
                  </a:lnTo>
                  <a:lnTo>
                    <a:pt x="157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3" name="Freeform 244"/>
            <p:cNvSpPr>
              <a:spLocks/>
            </p:cNvSpPr>
            <p:nvPr/>
          </p:nvSpPr>
          <p:spPr bwMode="auto">
            <a:xfrm>
              <a:off x="1374" y="2316"/>
              <a:ext cx="157" cy="168"/>
            </a:xfrm>
            <a:custGeom>
              <a:avLst/>
              <a:gdLst>
                <a:gd name="T0" fmla="*/ 141 w 157"/>
                <a:gd name="T1" fmla="*/ 0 h 168"/>
                <a:gd name="T2" fmla="*/ 139 w 157"/>
                <a:gd name="T3" fmla="*/ 0 h 168"/>
                <a:gd name="T4" fmla="*/ 134 w 157"/>
                <a:gd name="T5" fmla="*/ 3 h 168"/>
                <a:gd name="T6" fmla="*/ 126 w 157"/>
                <a:gd name="T7" fmla="*/ 6 h 168"/>
                <a:gd name="T8" fmla="*/ 118 w 157"/>
                <a:gd name="T9" fmla="*/ 10 h 168"/>
                <a:gd name="T10" fmla="*/ 106 w 157"/>
                <a:gd name="T11" fmla="*/ 16 h 168"/>
                <a:gd name="T12" fmla="*/ 95 w 157"/>
                <a:gd name="T13" fmla="*/ 21 h 168"/>
                <a:gd name="T14" fmla="*/ 83 w 157"/>
                <a:gd name="T15" fmla="*/ 27 h 168"/>
                <a:gd name="T16" fmla="*/ 72 w 157"/>
                <a:gd name="T17" fmla="*/ 34 h 168"/>
                <a:gd name="T18" fmla="*/ 62 w 157"/>
                <a:gd name="T19" fmla="*/ 43 h 168"/>
                <a:gd name="T20" fmla="*/ 51 w 157"/>
                <a:gd name="T21" fmla="*/ 52 h 168"/>
                <a:gd name="T22" fmla="*/ 43 w 157"/>
                <a:gd name="T23" fmla="*/ 60 h 168"/>
                <a:gd name="T24" fmla="*/ 34 w 157"/>
                <a:gd name="T25" fmla="*/ 69 h 168"/>
                <a:gd name="T26" fmla="*/ 28 w 157"/>
                <a:gd name="T27" fmla="*/ 78 h 168"/>
                <a:gd name="T28" fmla="*/ 23 w 157"/>
                <a:gd name="T29" fmla="*/ 83 h 168"/>
                <a:gd name="T30" fmla="*/ 20 w 157"/>
                <a:gd name="T31" fmla="*/ 88 h 168"/>
                <a:gd name="T32" fmla="*/ 18 w 157"/>
                <a:gd name="T33" fmla="*/ 89 h 168"/>
                <a:gd name="T34" fmla="*/ 0 w 157"/>
                <a:gd name="T35" fmla="*/ 144 h 168"/>
                <a:gd name="T36" fmla="*/ 18 w 157"/>
                <a:gd name="T37" fmla="*/ 168 h 168"/>
                <a:gd name="T38" fmla="*/ 18 w 157"/>
                <a:gd name="T39" fmla="*/ 166 h 168"/>
                <a:gd name="T40" fmla="*/ 18 w 157"/>
                <a:gd name="T41" fmla="*/ 158 h 168"/>
                <a:gd name="T42" fmla="*/ 18 w 157"/>
                <a:gd name="T43" fmla="*/ 147 h 168"/>
                <a:gd name="T44" fmla="*/ 21 w 157"/>
                <a:gd name="T45" fmla="*/ 132 h 168"/>
                <a:gd name="T46" fmla="*/ 27 w 157"/>
                <a:gd name="T47" fmla="*/ 115 h 168"/>
                <a:gd name="T48" fmla="*/ 37 w 157"/>
                <a:gd name="T49" fmla="*/ 98 h 168"/>
                <a:gd name="T50" fmla="*/ 51 w 157"/>
                <a:gd name="T51" fmla="*/ 78 h 168"/>
                <a:gd name="T52" fmla="*/ 72 w 157"/>
                <a:gd name="T53" fmla="*/ 59 h 168"/>
                <a:gd name="T54" fmla="*/ 93 w 157"/>
                <a:gd name="T55" fmla="*/ 42 h 168"/>
                <a:gd name="T56" fmla="*/ 112 w 157"/>
                <a:gd name="T57" fmla="*/ 29 h 168"/>
                <a:gd name="T58" fmla="*/ 126 w 157"/>
                <a:gd name="T59" fmla="*/ 19 h 168"/>
                <a:gd name="T60" fmla="*/ 138 w 157"/>
                <a:gd name="T61" fmla="*/ 11 h 168"/>
                <a:gd name="T62" fmla="*/ 147 w 157"/>
                <a:gd name="T63" fmla="*/ 6 h 168"/>
                <a:gd name="T64" fmla="*/ 152 w 157"/>
                <a:gd name="T65" fmla="*/ 3 h 168"/>
                <a:gd name="T66" fmla="*/ 155 w 157"/>
                <a:gd name="T67" fmla="*/ 0 h 168"/>
                <a:gd name="T68" fmla="*/ 157 w 157"/>
                <a:gd name="T69" fmla="*/ 0 h 168"/>
                <a:gd name="T70" fmla="*/ 141 w 157"/>
                <a:gd name="T71" fmla="*/ 0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7"/>
                <a:gd name="T109" fmla="*/ 0 h 168"/>
                <a:gd name="T110" fmla="*/ 157 w 157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7" h="168">
                  <a:moveTo>
                    <a:pt x="141" y="0"/>
                  </a:moveTo>
                  <a:lnTo>
                    <a:pt x="139" y="0"/>
                  </a:lnTo>
                  <a:lnTo>
                    <a:pt x="134" y="3"/>
                  </a:lnTo>
                  <a:lnTo>
                    <a:pt x="126" y="6"/>
                  </a:lnTo>
                  <a:lnTo>
                    <a:pt x="118" y="10"/>
                  </a:lnTo>
                  <a:lnTo>
                    <a:pt x="106" y="16"/>
                  </a:lnTo>
                  <a:lnTo>
                    <a:pt x="95" y="21"/>
                  </a:lnTo>
                  <a:lnTo>
                    <a:pt x="83" y="27"/>
                  </a:lnTo>
                  <a:lnTo>
                    <a:pt x="72" y="34"/>
                  </a:lnTo>
                  <a:lnTo>
                    <a:pt x="62" y="43"/>
                  </a:lnTo>
                  <a:lnTo>
                    <a:pt x="51" y="52"/>
                  </a:lnTo>
                  <a:lnTo>
                    <a:pt x="43" y="60"/>
                  </a:lnTo>
                  <a:lnTo>
                    <a:pt x="34" y="69"/>
                  </a:lnTo>
                  <a:lnTo>
                    <a:pt x="28" y="78"/>
                  </a:lnTo>
                  <a:lnTo>
                    <a:pt x="23" y="83"/>
                  </a:lnTo>
                  <a:lnTo>
                    <a:pt x="20" y="88"/>
                  </a:lnTo>
                  <a:lnTo>
                    <a:pt x="18" y="89"/>
                  </a:lnTo>
                  <a:lnTo>
                    <a:pt x="0" y="144"/>
                  </a:lnTo>
                  <a:lnTo>
                    <a:pt x="18" y="168"/>
                  </a:lnTo>
                  <a:lnTo>
                    <a:pt x="18" y="166"/>
                  </a:lnTo>
                  <a:lnTo>
                    <a:pt x="18" y="158"/>
                  </a:lnTo>
                  <a:lnTo>
                    <a:pt x="18" y="147"/>
                  </a:lnTo>
                  <a:lnTo>
                    <a:pt x="21" y="132"/>
                  </a:lnTo>
                  <a:lnTo>
                    <a:pt x="27" y="115"/>
                  </a:lnTo>
                  <a:lnTo>
                    <a:pt x="37" y="98"/>
                  </a:lnTo>
                  <a:lnTo>
                    <a:pt x="51" y="78"/>
                  </a:lnTo>
                  <a:lnTo>
                    <a:pt x="72" y="59"/>
                  </a:lnTo>
                  <a:lnTo>
                    <a:pt x="93" y="42"/>
                  </a:lnTo>
                  <a:lnTo>
                    <a:pt x="112" y="29"/>
                  </a:lnTo>
                  <a:lnTo>
                    <a:pt x="126" y="19"/>
                  </a:lnTo>
                  <a:lnTo>
                    <a:pt x="138" y="11"/>
                  </a:lnTo>
                  <a:lnTo>
                    <a:pt x="147" y="6"/>
                  </a:lnTo>
                  <a:lnTo>
                    <a:pt x="152" y="3"/>
                  </a:lnTo>
                  <a:lnTo>
                    <a:pt x="155" y="0"/>
                  </a:lnTo>
                  <a:lnTo>
                    <a:pt x="157" y="0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4" name="Freeform 245"/>
            <p:cNvSpPr>
              <a:spLocks/>
            </p:cNvSpPr>
            <p:nvPr/>
          </p:nvSpPr>
          <p:spPr bwMode="auto">
            <a:xfrm>
              <a:off x="1402" y="2352"/>
              <a:ext cx="158" cy="169"/>
            </a:xfrm>
            <a:custGeom>
              <a:avLst/>
              <a:gdLst>
                <a:gd name="T0" fmla="*/ 143 w 158"/>
                <a:gd name="T1" fmla="*/ 0 h 169"/>
                <a:gd name="T2" fmla="*/ 142 w 158"/>
                <a:gd name="T3" fmla="*/ 0 h 169"/>
                <a:gd name="T4" fmla="*/ 136 w 158"/>
                <a:gd name="T5" fmla="*/ 3 h 169"/>
                <a:gd name="T6" fmla="*/ 129 w 158"/>
                <a:gd name="T7" fmla="*/ 6 h 169"/>
                <a:gd name="T8" fmla="*/ 120 w 158"/>
                <a:gd name="T9" fmla="*/ 10 h 169"/>
                <a:gd name="T10" fmla="*/ 109 w 158"/>
                <a:gd name="T11" fmla="*/ 14 h 169"/>
                <a:gd name="T12" fmla="*/ 97 w 158"/>
                <a:gd name="T13" fmla="*/ 20 h 169"/>
                <a:gd name="T14" fmla="*/ 86 w 158"/>
                <a:gd name="T15" fmla="*/ 27 h 169"/>
                <a:gd name="T16" fmla="*/ 74 w 158"/>
                <a:gd name="T17" fmla="*/ 34 h 169"/>
                <a:gd name="T18" fmla="*/ 62 w 158"/>
                <a:gd name="T19" fmla="*/ 43 h 169"/>
                <a:gd name="T20" fmla="*/ 52 w 158"/>
                <a:gd name="T21" fmla="*/ 52 h 169"/>
                <a:gd name="T22" fmla="*/ 44 w 158"/>
                <a:gd name="T23" fmla="*/ 60 h 169"/>
                <a:gd name="T24" fmla="*/ 36 w 158"/>
                <a:gd name="T25" fmla="*/ 69 h 169"/>
                <a:gd name="T26" fmla="*/ 29 w 158"/>
                <a:gd name="T27" fmla="*/ 78 h 169"/>
                <a:gd name="T28" fmla="*/ 25 w 158"/>
                <a:gd name="T29" fmla="*/ 83 h 169"/>
                <a:gd name="T30" fmla="*/ 22 w 158"/>
                <a:gd name="T31" fmla="*/ 88 h 169"/>
                <a:gd name="T32" fmla="*/ 21 w 158"/>
                <a:gd name="T33" fmla="*/ 89 h 169"/>
                <a:gd name="T34" fmla="*/ 0 w 158"/>
                <a:gd name="T35" fmla="*/ 144 h 169"/>
                <a:gd name="T36" fmla="*/ 21 w 158"/>
                <a:gd name="T37" fmla="*/ 169 h 169"/>
                <a:gd name="T38" fmla="*/ 21 w 158"/>
                <a:gd name="T39" fmla="*/ 166 h 169"/>
                <a:gd name="T40" fmla="*/ 21 w 158"/>
                <a:gd name="T41" fmla="*/ 158 h 169"/>
                <a:gd name="T42" fmla="*/ 21 w 158"/>
                <a:gd name="T43" fmla="*/ 147 h 169"/>
                <a:gd name="T44" fmla="*/ 23 w 158"/>
                <a:gd name="T45" fmla="*/ 132 h 169"/>
                <a:gd name="T46" fmla="*/ 29 w 158"/>
                <a:gd name="T47" fmla="*/ 115 h 169"/>
                <a:gd name="T48" fmla="*/ 39 w 158"/>
                <a:gd name="T49" fmla="*/ 98 h 169"/>
                <a:gd name="T50" fmla="*/ 54 w 158"/>
                <a:gd name="T51" fmla="*/ 78 h 169"/>
                <a:gd name="T52" fmla="*/ 74 w 158"/>
                <a:gd name="T53" fmla="*/ 59 h 169"/>
                <a:gd name="T54" fmla="*/ 96 w 158"/>
                <a:gd name="T55" fmla="*/ 42 h 169"/>
                <a:gd name="T56" fmla="*/ 114 w 158"/>
                <a:gd name="T57" fmla="*/ 29 h 169"/>
                <a:gd name="T58" fmla="*/ 129 w 158"/>
                <a:gd name="T59" fmla="*/ 19 h 169"/>
                <a:gd name="T60" fmla="*/ 140 w 158"/>
                <a:gd name="T61" fmla="*/ 11 h 169"/>
                <a:gd name="T62" fmla="*/ 148 w 158"/>
                <a:gd name="T63" fmla="*/ 6 h 169"/>
                <a:gd name="T64" fmla="*/ 153 w 158"/>
                <a:gd name="T65" fmla="*/ 3 h 169"/>
                <a:gd name="T66" fmla="*/ 156 w 158"/>
                <a:gd name="T67" fmla="*/ 0 h 169"/>
                <a:gd name="T68" fmla="*/ 158 w 158"/>
                <a:gd name="T69" fmla="*/ 0 h 169"/>
                <a:gd name="T70" fmla="*/ 143 w 158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8"/>
                <a:gd name="T109" fmla="*/ 0 h 169"/>
                <a:gd name="T110" fmla="*/ 158 w 158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8" h="169">
                  <a:moveTo>
                    <a:pt x="143" y="0"/>
                  </a:moveTo>
                  <a:lnTo>
                    <a:pt x="142" y="0"/>
                  </a:lnTo>
                  <a:lnTo>
                    <a:pt x="136" y="3"/>
                  </a:lnTo>
                  <a:lnTo>
                    <a:pt x="129" y="6"/>
                  </a:lnTo>
                  <a:lnTo>
                    <a:pt x="120" y="10"/>
                  </a:lnTo>
                  <a:lnTo>
                    <a:pt x="109" y="14"/>
                  </a:lnTo>
                  <a:lnTo>
                    <a:pt x="97" y="20"/>
                  </a:lnTo>
                  <a:lnTo>
                    <a:pt x="86" y="27"/>
                  </a:lnTo>
                  <a:lnTo>
                    <a:pt x="74" y="34"/>
                  </a:lnTo>
                  <a:lnTo>
                    <a:pt x="62" y="43"/>
                  </a:lnTo>
                  <a:lnTo>
                    <a:pt x="52" y="52"/>
                  </a:lnTo>
                  <a:lnTo>
                    <a:pt x="44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5" y="83"/>
                  </a:lnTo>
                  <a:lnTo>
                    <a:pt x="22" y="88"/>
                  </a:lnTo>
                  <a:lnTo>
                    <a:pt x="21" y="89"/>
                  </a:lnTo>
                  <a:lnTo>
                    <a:pt x="0" y="144"/>
                  </a:lnTo>
                  <a:lnTo>
                    <a:pt x="21" y="169"/>
                  </a:lnTo>
                  <a:lnTo>
                    <a:pt x="21" y="166"/>
                  </a:lnTo>
                  <a:lnTo>
                    <a:pt x="21" y="158"/>
                  </a:lnTo>
                  <a:lnTo>
                    <a:pt x="21" y="147"/>
                  </a:lnTo>
                  <a:lnTo>
                    <a:pt x="23" y="132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4" y="78"/>
                  </a:lnTo>
                  <a:lnTo>
                    <a:pt x="74" y="59"/>
                  </a:lnTo>
                  <a:lnTo>
                    <a:pt x="96" y="42"/>
                  </a:lnTo>
                  <a:lnTo>
                    <a:pt x="114" y="29"/>
                  </a:lnTo>
                  <a:lnTo>
                    <a:pt x="129" y="19"/>
                  </a:lnTo>
                  <a:lnTo>
                    <a:pt x="140" y="11"/>
                  </a:lnTo>
                  <a:lnTo>
                    <a:pt x="148" y="6"/>
                  </a:lnTo>
                  <a:lnTo>
                    <a:pt x="153" y="3"/>
                  </a:lnTo>
                  <a:lnTo>
                    <a:pt x="156" y="0"/>
                  </a:lnTo>
                  <a:lnTo>
                    <a:pt x="158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5" name="Freeform 246"/>
            <p:cNvSpPr>
              <a:spLocks/>
            </p:cNvSpPr>
            <p:nvPr/>
          </p:nvSpPr>
          <p:spPr bwMode="auto">
            <a:xfrm>
              <a:off x="1430" y="2388"/>
              <a:ext cx="159" cy="169"/>
            </a:xfrm>
            <a:custGeom>
              <a:avLst/>
              <a:gdLst>
                <a:gd name="T0" fmla="*/ 144 w 159"/>
                <a:gd name="T1" fmla="*/ 0 h 169"/>
                <a:gd name="T2" fmla="*/ 143 w 159"/>
                <a:gd name="T3" fmla="*/ 0 h 169"/>
                <a:gd name="T4" fmla="*/ 137 w 159"/>
                <a:gd name="T5" fmla="*/ 3 h 169"/>
                <a:gd name="T6" fmla="*/ 130 w 159"/>
                <a:gd name="T7" fmla="*/ 6 h 169"/>
                <a:gd name="T8" fmla="*/ 121 w 159"/>
                <a:gd name="T9" fmla="*/ 10 h 169"/>
                <a:gd name="T10" fmla="*/ 109 w 159"/>
                <a:gd name="T11" fmla="*/ 14 h 169"/>
                <a:gd name="T12" fmla="*/ 98 w 159"/>
                <a:gd name="T13" fmla="*/ 20 h 169"/>
                <a:gd name="T14" fmla="*/ 86 w 159"/>
                <a:gd name="T15" fmla="*/ 27 h 169"/>
                <a:gd name="T16" fmla="*/ 75 w 159"/>
                <a:gd name="T17" fmla="*/ 34 h 169"/>
                <a:gd name="T18" fmla="*/ 63 w 159"/>
                <a:gd name="T19" fmla="*/ 43 h 169"/>
                <a:gd name="T20" fmla="*/ 53 w 159"/>
                <a:gd name="T21" fmla="*/ 52 h 169"/>
                <a:gd name="T22" fmla="*/ 45 w 159"/>
                <a:gd name="T23" fmla="*/ 60 h 169"/>
                <a:gd name="T24" fmla="*/ 36 w 159"/>
                <a:gd name="T25" fmla="*/ 69 h 169"/>
                <a:gd name="T26" fmla="*/ 29 w 159"/>
                <a:gd name="T27" fmla="*/ 78 h 169"/>
                <a:gd name="T28" fmla="*/ 24 w 159"/>
                <a:gd name="T29" fmla="*/ 84 h 169"/>
                <a:gd name="T30" fmla="*/ 21 w 159"/>
                <a:gd name="T31" fmla="*/ 88 h 169"/>
                <a:gd name="T32" fmla="*/ 20 w 159"/>
                <a:gd name="T33" fmla="*/ 89 h 169"/>
                <a:gd name="T34" fmla="*/ 0 w 159"/>
                <a:gd name="T35" fmla="*/ 144 h 169"/>
                <a:gd name="T36" fmla="*/ 20 w 159"/>
                <a:gd name="T37" fmla="*/ 169 h 169"/>
                <a:gd name="T38" fmla="*/ 20 w 159"/>
                <a:gd name="T39" fmla="*/ 166 h 169"/>
                <a:gd name="T40" fmla="*/ 20 w 159"/>
                <a:gd name="T41" fmla="*/ 158 h 169"/>
                <a:gd name="T42" fmla="*/ 20 w 159"/>
                <a:gd name="T43" fmla="*/ 147 h 169"/>
                <a:gd name="T44" fmla="*/ 23 w 159"/>
                <a:gd name="T45" fmla="*/ 133 h 169"/>
                <a:gd name="T46" fmla="*/ 29 w 159"/>
                <a:gd name="T47" fmla="*/ 115 h 169"/>
                <a:gd name="T48" fmla="*/ 39 w 159"/>
                <a:gd name="T49" fmla="*/ 98 h 169"/>
                <a:gd name="T50" fmla="*/ 53 w 159"/>
                <a:gd name="T51" fmla="*/ 78 h 169"/>
                <a:gd name="T52" fmla="*/ 75 w 159"/>
                <a:gd name="T53" fmla="*/ 59 h 169"/>
                <a:gd name="T54" fmla="*/ 96 w 159"/>
                <a:gd name="T55" fmla="*/ 42 h 169"/>
                <a:gd name="T56" fmla="*/ 115 w 159"/>
                <a:gd name="T57" fmla="*/ 29 h 169"/>
                <a:gd name="T58" fmla="*/ 130 w 159"/>
                <a:gd name="T59" fmla="*/ 19 h 169"/>
                <a:gd name="T60" fmla="*/ 141 w 159"/>
                <a:gd name="T61" fmla="*/ 11 h 169"/>
                <a:gd name="T62" fmla="*/ 150 w 159"/>
                <a:gd name="T63" fmla="*/ 6 h 169"/>
                <a:gd name="T64" fmla="*/ 154 w 159"/>
                <a:gd name="T65" fmla="*/ 3 h 169"/>
                <a:gd name="T66" fmla="*/ 157 w 159"/>
                <a:gd name="T67" fmla="*/ 0 h 169"/>
                <a:gd name="T68" fmla="*/ 159 w 159"/>
                <a:gd name="T69" fmla="*/ 0 h 169"/>
                <a:gd name="T70" fmla="*/ 144 w 159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9"/>
                <a:gd name="T110" fmla="*/ 159 w 159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9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1" y="10"/>
                  </a:lnTo>
                  <a:lnTo>
                    <a:pt x="109" y="14"/>
                  </a:lnTo>
                  <a:lnTo>
                    <a:pt x="98" y="20"/>
                  </a:lnTo>
                  <a:lnTo>
                    <a:pt x="86" y="27"/>
                  </a:lnTo>
                  <a:lnTo>
                    <a:pt x="75" y="34"/>
                  </a:lnTo>
                  <a:lnTo>
                    <a:pt x="63" y="43"/>
                  </a:lnTo>
                  <a:lnTo>
                    <a:pt x="53" y="52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4" y="84"/>
                  </a:lnTo>
                  <a:lnTo>
                    <a:pt x="21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9"/>
                  </a:lnTo>
                  <a:lnTo>
                    <a:pt x="20" y="166"/>
                  </a:lnTo>
                  <a:lnTo>
                    <a:pt x="20" y="158"/>
                  </a:lnTo>
                  <a:lnTo>
                    <a:pt x="20" y="147"/>
                  </a:lnTo>
                  <a:lnTo>
                    <a:pt x="23" y="133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3" y="78"/>
                  </a:lnTo>
                  <a:lnTo>
                    <a:pt x="75" y="59"/>
                  </a:lnTo>
                  <a:lnTo>
                    <a:pt x="96" y="42"/>
                  </a:lnTo>
                  <a:lnTo>
                    <a:pt x="115" y="29"/>
                  </a:lnTo>
                  <a:lnTo>
                    <a:pt x="130" y="19"/>
                  </a:lnTo>
                  <a:lnTo>
                    <a:pt x="141" y="11"/>
                  </a:lnTo>
                  <a:lnTo>
                    <a:pt x="150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6" name="Freeform 247"/>
            <p:cNvSpPr>
              <a:spLocks/>
            </p:cNvSpPr>
            <p:nvPr/>
          </p:nvSpPr>
          <p:spPr bwMode="auto">
            <a:xfrm>
              <a:off x="1460" y="2424"/>
              <a:ext cx="159" cy="169"/>
            </a:xfrm>
            <a:custGeom>
              <a:avLst/>
              <a:gdLst>
                <a:gd name="T0" fmla="*/ 143 w 159"/>
                <a:gd name="T1" fmla="*/ 0 h 169"/>
                <a:gd name="T2" fmla="*/ 141 w 159"/>
                <a:gd name="T3" fmla="*/ 0 h 169"/>
                <a:gd name="T4" fmla="*/ 136 w 159"/>
                <a:gd name="T5" fmla="*/ 3 h 169"/>
                <a:gd name="T6" fmla="*/ 129 w 159"/>
                <a:gd name="T7" fmla="*/ 6 h 169"/>
                <a:gd name="T8" fmla="*/ 120 w 159"/>
                <a:gd name="T9" fmla="*/ 10 h 169"/>
                <a:gd name="T10" fmla="*/ 108 w 159"/>
                <a:gd name="T11" fmla="*/ 14 h 169"/>
                <a:gd name="T12" fmla="*/ 97 w 159"/>
                <a:gd name="T13" fmla="*/ 20 h 169"/>
                <a:gd name="T14" fmla="*/ 85 w 159"/>
                <a:gd name="T15" fmla="*/ 27 h 169"/>
                <a:gd name="T16" fmla="*/ 74 w 159"/>
                <a:gd name="T17" fmla="*/ 35 h 169"/>
                <a:gd name="T18" fmla="*/ 64 w 159"/>
                <a:gd name="T19" fmla="*/ 43 h 169"/>
                <a:gd name="T20" fmla="*/ 53 w 159"/>
                <a:gd name="T21" fmla="*/ 52 h 169"/>
                <a:gd name="T22" fmla="*/ 45 w 159"/>
                <a:gd name="T23" fmla="*/ 60 h 169"/>
                <a:gd name="T24" fmla="*/ 36 w 159"/>
                <a:gd name="T25" fmla="*/ 69 h 169"/>
                <a:gd name="T26" fmla="*/ 29 w 159"/>
                <a:gd name="T27" fmla="*/ 78 h 169"/>
                <a:gd name="T28" fmla="*/ 25 w 159"/>
                <a:gd name="T29" fmla="*/ 84 h 169"/>
                <a:gd name="T30" fmla="*/ 22 w 159"/>
                <a:gd name="T31" fmla="*/ 88 h 169"/>
                <a:gd name="T32" fmla="*/ 20 w 159"/>
                <a:gd name="T33" fmla="*/ 89 h 169"/>
                <a:gd name="T34" fmla="*/ 0 w 159"/>
                <a:gd name="T35" fmla="*/ 144 h 169"/>
                <a:gd name="T36" fmla="*/ 20 w 159"/>
                <a:gd name="T37" fmla="*/ 169 h 169"/>
                <a:gd name="T38" fmla="*/ 20 w 159"/>
                <a:gd name="T39" fmla="*/ 166 h 169"/>
                <a:gd name="T40" fmla="*/ 20 w 159"/>
                <a:gd name="T41" fmla="*/ 159 h 169"/>
                <a:gd name="T42" fmla="*/ 20 w 159"/>
                <a:gd name="T43" fmla="*/ 147 h 169"/>
                <a:gd name="T44" fmla="*/ 23 w 159"/>
                <a:gd name="T45" fmla="*/ 133 h 169"/>
                <a:gd name="T46" fmla="*/ 29 w 159"/>
                <a:gd name="T47" fmla="*/ 115 h 169"/>
                <a:gd name="T48" fmla="*/ 39 w 159"/>
                <a:gd name="T49" fmla="*/ 98 h 169"/>
                <a:gd name="T50" fmla="*/ 53 w 159"/>
                <a:gd name="T51" fmla="*/ 78 h 169"/>
                <a:gd name="T52" fmla="*/ 74 w 159"/>
                <a:gd name="T53" fmla="*/ 59 h 169"/>
                <a:gd name="T54" fmla="*/ 95 w 159"/>
                <a:gd name="T55" fmla="*/ 42 h 169"/>
                <a:gd name="T56" fmla="*/ 114 w 159"/>
                <a:gd name="T57" fmla="*/ 29 h 169"/>
                <a:gd name="T58" fmla="*/ 129 w 159"/>
                <a:gd name="T59" fmla="*/ 19 h 169"/>
                <a:gd name="T60" fmla="*/ 140 w 159"/>
                <a:gd name="T61" fmla="*/ 11 h 169"/>
                <a:gd name="T62" fmla="*/ 149 w 159"/>
                <a:gd name="T63" fmla="*/ 6 h 169"/>
                <a:gd name="T64" fmla="*/ 154 w 159"/>
                <a:gd name="T65" fmla="*/ 3 h 169"/>
                <a:gd name="T66" fmla="*/ 157 w 159"/>
                <a:gd name="T67" fmla="*/ 0 h 169"/>
                <a:gd name="T68" fmla="*/ 159 w 159"/>
                <a:gd name="T69" fmla="*/ 0 h 169"/>
                <a:gd name="T70" fmla="*/ 143 w 159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9"/>
                <a:gd name="T110" fmla="*/ 159 w 159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9">
                  <a:moveTo>
                    <a:pt x="143" y="0"/>
                  </a:moveTo>
                  <a:lnTo>
                    <a:pt x="141" y="0"/>
                  </a:lnTo>
                  <a:lnTo>
                    <a:pt x="136" y="3"/>
                  </a:lnTo>
                  <a:lnTo>
                    <a:pt x="129" y="6"/>
                  </a:lnTo>
                  <a:lnTo>
                    <a:pt x="120" y="10"/>
                  </a:lnTo>
                  <a:lnTo>
                    <a:pt x="108" y="14"/>
                  </a:lnTo>
                  <a:lnTo>
                    <a:pt x="97" y="20"/>
                  </a:lnTo>
                  <a:lnTo>
                    <a:pt x="85" y="27"/>
                  </a:lnTo>
                  <a:lnTo>
                    <a:pt x="74" y="35"/>
                  </a:lnTo>
                  <a:lnTo>
                    <a:pt x="64" y="43"/>
                  </a:lnTo>
                  <a:lnTo>
                    <a:pt x="53" y="52"/>
                  </a:lnTo>
                  <a:lnTo>
                    <a:pt x="45" y="60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5" y="84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9"/>
                  </a:lnTo>
                  <a:lnTo>
                    <a:pt x="20" y="166"/>
                  </a:lnTo>
                  <a:lnTo>
                    <a:pt x="20" y="159"/>
                  </a:lnTo>
                  <a:lnTo>
                    <a:pt x="20" y="147"/>
                  </a:lnTo>
                  <a:lnTo>
                    <a:pt x="23" y="133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3" y="78"/>
                  </a:lnTo>
                  <a:lnTo>
                    <a:pt x="74" y="59"/>
                  </a:lnTo>
                  <a:lnTo>
                    <a:pt x="95" y="42"/>
                  </a:lnTo>
                  <a:lnTo>
                    <a:pt x="114" y="29"/>
                  </a:lnTo>
                  <a:lnTo>
                    <a:pt x="129" y="19"/>
                  </a:lnTo>
                  <a:lnTo>
                    <a:pt x="140" y="11"/>
                  </a:lnTo>
                  <a:lnTo>
                    <a:pt x="149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7" name="Freeform 248"/>
            <p:cNvSpPr>
              <a:spLocks/>
            </p:cNvSpPr>
            <p:nvPr/>
          </p:nvSpPr>
          <p:spPr bwMode="auto">
            <a:xfrm>
              <a:off x="1489" y="2460"/>
              <a:ext cx="159" cy="169"/>
            </a:xfrm>
            <a:custGeom>
              <a:avLst/>
              <a:gdLst>
                <a:gd name="T0" fmla="*/ 144 w 159"/>
                <a:gd name="T1" fmla="*/ 0 h 169"/>
                <a:gd name="T2" fmla="*/ 143 w 159"/>
                <a:gd name="T3" fmla="*/ 0 h 169"/>
                <a:gd name="T4" fmla="*/ 137 w 159"/>
                <a:gd name="T5" fmla="*/ 3 h 169"/>
                <a:gd name="T6" fmla="*/ 130 w 159"/>
                <a:gd name="T7" fmla="*/ 6 h 169"/>
                <a:gd name="T8" fmla="*/ 121 w 159"/>
                <a:gd name="T9" fmla="*/ 10 h 169"/>
                <a:gd name="T10" fmla="*/ 110 w 159"/>
                <a:gd name="T11" fmla="*/ 14 h 169"/>
                <a:gd name="T12" fmla="*/ 98 w 159"/>
                <a:gd name="T13" fmla="*/ 20 h 169"/>
                <a:gd name="T14" fmla="*/ 87 w 159"/>
                <a:gd name="T15" fmla="*/ 27 h 169"/>
                <a:gd name="T16" fmla="*/ 75 w 159"/>
                <a:gd name="T17" fmla="*/ 35 h 169"/>
                <a:gd name="T18" fmla="*/ 63 w 159"/>
                <a:gd name="T19" fmla="*/ 43 h 169"/>
                <a:gd name="T20" fmla="*/ 53 w 159"/>
                <a:gd name="T21" fmla="*/ 52 h 169"/>
                <a:gd name="T22" fmla="*/ 45 w 159"/>
                <a:gd name="T23" fmla="*/ 61 h 169"/>
                <a:gd name="T24" fmla="*/ 36 w 159"/>
                <a:gd name="T25" fmla="*/ 69 h 169"/>
                <a:gd name="T26" fmla="*/ 29 w 159"/>
                <a:gd name="T27" fmla="*/ 78 h 169"/>
                <a:gd name="T28" fmla="*/ 24 w 159"/>
                <a:gd name="T29" fmla="*/ 84 h 169"/>
                <a:gd name="T30" fmla="*/ 22 w 159"/>
                <a:gd name="T31" fmla="*/ 88 h 169"/>
                <a:gd name="T32" fmla="*/ 20 w 159"/>
                <a:gd name="T33" fmla="*/ 89 h 169"/>
                <a:gd name="T34" fmla="*/ 0 w 159"/>
                <a:gd name="T35" fmla="*/ 144 h 169"/>
                <a:gd name="T36" fmla="*/ 20 w 159"/>
                <a:gd name="T37" fmla="*/ 169 h 169"/>
                <a:gd name="T38" fmla="*/ 20 w 159"/>
                <a:gd name="T39" fmla="*/ 166 h 169"/>
                <a:gd name="T40" fmla="*/ 20 w 159"/>
                <a:gd name="T41" fmla="*/ 159 h 169"/>
                <a:gd name="T42" fmla="*/ 20 w 159"/>
                <a:gd name="T43" fmla="*/ 147 h 169"/>
                <a:gd name="T44" fmla="*/ 23 w 159"/>
                <a:gd name="T45" fmla="*/ 133 h 169"/>
                <a:gd name="T46" fmla="*/ 29 w 159"/>
                <a:gd name="T47" fmla="*/ 115 h 169"/>
                <a:gd name="T48" fmla="*/ 39 w 159"/>
                <a:gd name="T49" fmla="*/ 98 h 169"/>
                <a:gd name="T50" fmla="*/ 53 w 159"/>
                <a:gd name="T51" fmla="*/ 78 h 169"/>
                <a:gd name="T52" fmla="*/ 75 w 159"/>
                <a:gd name="T53" fmla="*/ 59 h 169"/>
                <a:gd name="T54" fmla="*/ 97 w 159"/>
                <a:gd name="T55" fmla="*/ 42 h 169"/>
                <a:gd name="T56" fmla="*/ 115 w 159"/>
                <a:gd name="T57" fmla="*/ 29 h 169"/>
                <a:gd name="T58" fmla="*/ 130 w 159"/>
                <a:gd name="T59" fmla="*/ 19 h 169"/>
                <a:gd name="T60" fmla="*/ 141 w 159"/>
                <a:gd name="T61" fmla="*/ 12 h 169"/>
                <a:gd name="T62" fmla="*/ 149 w 159"/>
                <a:gd name="T63" fmla="*/ 6 h 169"/>
                <a:gd name="T64" fmla="*/ 154 w 159"/>
                <a:gd name="T65" fmla="*/ 3 h 169"/>
                <a:gd name="T66" fmla="*/ 157 w 159"/>
                <a:gd name="T67" fmla="*/ 0 h 169"/>
                <a:gd name="T68" fmla="*/ 159 w 159"/>
                <a:gd name="T69" fmla="*/ 0 h 169"/>
                <a:gd name="T70" fmla="*/ 144 w 159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9"/>
                <a:gd name="T110" fmla="*/ 159 w 159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9">
                  <a:moveTo>
                    <a:pt x="144" y="0"/>
                  </a:moveTo>
                  <a:lnTo>
                    <a:pt x="143" y="0"/>
                  </a:lnTo>
                  <a:lnTo>
                    <a:pt x="137" y="3"/>
                  </a:lnTo>
                  <a:lnTo>
                    <a:pt x="130" y="6"/>
                  </a:lnTo>
                  <a:lnTo>
                    <a:pt x="121" y="10"/>
                  </a:lnTo>
                  <a:lnTo>
                    <a:pt x="110" y="14"/>
                  </a:lnTo>
                  <a:lnTo>
                    <a:pt x="98" y="20"/>
                  </a:lnTo>
                  <a:lnTo>
                    <a:pt x="87" y="27"/>
                  </a:lnTo>
                  <a:lnTo>
                    <a:pt x="75" y="35"/>
                  </a:lnTo>
                  <a:lnTo>
                    <a:pt x="63" y="43"/>
                  </a:lnTo>
                  <a:lnTo>
                    <a:pt x="53" y="52"/>
                  </a:lnTo>
                  <a:lnTo>
                    <a:pt x="45" y="61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4" y="84"/>
                  </a:lnTo>
                  <a:lnTo>
                    <a:pt x="22" y="88"/>
                  </a:lnTo>
                  <a:lnTo>
                    <a:pt x="20" y="89"/>
                  </a:lnTo>
                  <a:lnTo>
                    <a:pt x="0" y="144"/>
                  </a:lnTo>
                  <a:lnTo>
                    <a:pt x="20" y="169"/>
                  </a:lnTo>
                  <a:lnTo>
                    <a:pt x="20" y="166"/>
                  </a:lnTo>
                  <a:lnTo>
                    <a:pt x="20" y="159"/>
                  </a:lnTo>
                  <a:lnTo>
                    <a:pt x="20" y="147"/>
                  </a:lnTo>
                  <a:lnTo>
                    <a:pt x="23" y="133"/>
                  </a:lnTo>
                  <a:lnTo>
                    <a:pt x="29" y="115"/>
                  </a:lnTo>
                  <a:lnTo>
                    <a:pt x="39" y="98"/>
                  </a:lnTo>
                  <a:lnTo>
                    <a:pt x="53" y="78"/>
                  </a:lnTo>
                  <a:lnTo>
                    <a:pt x="75" y="59"/>
                  </a:lnTo>
                  <a:lnTo>
                    <a:pt x="97" y="42"/>
                  </a:lnTo>
                  <a:lnTo>
                    <a:pt x="115" y="29"/>
                  </a:lnTo>
                  <a:lnTo>
                    <a:pt x="130" y="19"/>
                  </a:lnTo>
                  <a:lnTo>
                    <a:pt x="141" y="12"/>
                  </a:lnTo>
                  <a:lnTo>
                    <a:pt x="149" y="6"/>
                  </a:lnTo>
                  <a:lnTo>
                    <a:pt x="154" y="3"/>
                  </a:lnTo>
                  <a:lnTo>
                    <a:pt x="157" y="0"/>
                  </a:lnTo>
                  <a:lnTo>
                    <a:pt x="159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8" name="Freeform 249"/>
            <p:cNvSpPr>
              <a:spLocks/>
            </p:cNvSpPr>
            <p:nvPr/>
          </p:nvSpPr>
          <p:spPr bwMode="auto">
            <a:xfrm>
              <a:off x="1519" y="2496"/>
              <a:ext cx="159" cy="169"/>
            </a:xfrm>
            <a:custGeom>
              <a:avLst/>
              <a:gdLst>
                <a:gd name="T0" fmla="*/ 143 w 159"/>
                <a:gd name="T1" fmla="*/ 0 h 169"/>
                <a:gd name="T2" fmla="*/ 142 w 159"/>
                <a:gd name="T3" fmla="*/ 0 h 169"/>
                <a:gd name="T4" fmla="*/ 136 w 159"/>
                <a:gd name="T5" fmla="*/ 3 h 169"/>
                <a:gd name="T6" fmla="*/ 129 w 159"/>
                <a:gd name="T7" fmla="*/ 6 h 169"/>
                <a:gd name="T8" fmla="*/ 120 w 159"/>
                <a:gd name="T9" fmla="*/ 10 h 169"/>
                <a:gd name="T10" fmla="*/ 108 w 159"/>
                <a:gd name="T11" fmla="*/ 14 h 169"/>
                <a:gd name="T12" fmla="*/ 97 w 159"/>
                <a:gd name="T13" fmla="*/ 20 h 169"/>
                <a:gd name="T14" fmla="*/ 85 w 159"/>
                <a:gd name="T15" fmla="*/ 27 h 169"/>
                <a:gd name="T16" fmla="*/ 74 w 159"/>
                <a:gd name="T17" fmla="*/ 35 h 169"/>
                <a:gd name="T18" fmla="*/ 64 w 159"/>
                <a:gd name="T19" fmla="*/ 43 h 169"/>
                <a:gd name="T20" fmla="*/ 54 w 159"/>
                <a:gd name="T21" fmla="*/ 52 h 169"/>
                <a:gd name="T22" fmla="*/ 44 w 159"/>
                <a:gd name="T23" fmla="*/ 61 h 169"/>
                <a:gd name="T24" fmla="*/ 36 w 159"/>
                <a:gd name="T25" fmla="*/ 69 h 169"/>
                <a:gd name="T26" fmla="*/ 29 w 159"/>
                <a:gd name="T27" fmla="*/ 78 h 169"/>
                <a:gd name="T28" fmla="*/ 23 w 159"/>
                <a:gd name="T29" fmla="*/ 84 h 169"/>
                <a:gd name="T30" fmla="*/ 20 w 159"/>
                <a:gd name="T31" fmla="*/ 88 h 169"/>
                <a:gd name="T32" fmla="*/ 19 w 159"/>
                <a:gd name="T33" fmla="*/ 89 h 169"/>
                <a:gd name="T34" fmla="*/ 0 w 159"/>
                <a:gd name="T35" fmla="*/ 143 h 169"/>
                <a:gd name="T36" fmla="*/ 19 w 159"/>
                <a:gd name="T37" fmla="*/ 169 h 169"/>
                <a:gd name="T38" fmla="*/ 19 w 159"/>
                <a:gd name="T39" fmla="*/ 166 h 169"/>
                <a:gd name="T40" fmla="*/ 19 w 159"/>
                <a:gd name="T41" fmla="*/ 159 h 169"/>
                <a:gd name="T42" fmla="*/ 19 w 159"/>
                <a:gd name="T43" fmla="*/ 147 h 169"/>
                <a:gd name="T44" fmla="*/ 22 w 159"/>
                <a:gd name="T45" fmla="*/ 133 h 169"/>
                <a:gd name="T46" fmla="*/ 28 w 159"/>
                <a:gd name="T47" fmla="*/ 115 h 169"/>
                <a:gd name="T48" fmla="*/ 38 w 159"/>
                <a:gd name="T49" fmla="*/ 97 h 169"/>
                <a:gd name="T50" fmla="*/ 52 w 159"/>
                <a:gd name="T51" fmla="*/ 78 h 169"/>
                <a:gd name="T52" fmla="*/ 74 w 159"/>
                <a:gd name="T53" fmla="*/ 59 h 169"/>
                <a:gd name="T54" fmla="*/ 95 w 159"/>
                <a:gd name="T55" fmla="*/ 42 h 169"/>
                <a:gd name="T56" fmla="*/ 114 w 159"/>
                <a:gd name="T57" fmla="*/ 29 h 169"/>
                <a:gd name="T58" fmla="*/ 129 w 159"/>
                <a:gd name="T59" fmla="*/ 19 h 169"/>
                <a:gd name="T60" fmla="*/ 140 w 159"/>
                <a:gd name="T61" fmla="*/ 12 h 169"/>
                <a:gd name="T62" fmla="*/ 149 w 159"/>
                <a:gd name="T63" fmla="*/ 6 h 169"/>
                <a:gd name="T64" fmla="*/ 155 w 159"/>
                <a:gd name="T65" fmla="*/ 3 h 169"/>
                <a:gd name="T66" fmla="*/ 158 w 159"/>
                <a:gd name="T67" fmla="*/ 0 h 169"/>
                <a:gd name="T68" fmla="*/ 159 w 159"/>
                <a:gd name="T69" fmla="*/ 0 h 169"/>
                <a:gd name="T70" fmla="*/ 143 w 159"/>
                <a:gd name="T71" fmla="*/ 0 h 16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59"/>
                <a:gd name="T109" fmla="*/ 0 h 169"/>
                <a:gd name="T110" fmla="*/ 159 w 159"/>
                <a:gd name="T111" fmla="*/ 169 h 16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59" h="169">
                  <a:moveTo>
                    <a:pt x="143" y="0"/>
                  </a:moveTo>
                  <a:lnTo>
                    <a:pt x="142" y="0"/>
                  </a:lnTo>
                  <a:lnTo>
                    <a:pt x="136" y="3"/>
                  </a:lnTo>
                  <a:lnTo>
                    <a:pt x="129" y="6"/>
                  </a:lnTo>
                  <a:lnTo>
                    <a:pt x="120" y="10"/>
                  </a:lnTo>
                  <a:lnTo>
                    <a:pt x="108" y="14"/>
                  </a:lnTo>
                  <a:lnTo>
                    <a:pt x="97" y="20"/>
                  </a:lnTo>
                  <a:lnTo>
                    <a:pt x="85" y="27"/>
                  </a:lnTo>
                  <a:lnTo>
                    <a:pt x="74" y="35"/>
                  </a:lnTo>
                  <a:lnTo>
                    <a:pt x="64" y="43"/>
                  </a:lnTo>
                  <a:lnTo>
                    <a:pt x="54" y="52"/>
                  </a:lnTo>
                  <a:lnTo>
                    <a:pt x="44" y="61"/>
                  </a:lnTo>
                  <a:lnTo>
                    <a:pt x="36" y="69"/>
                  </a:lnTo>
                  <a:lnTo>
                    <a:pt x="29" y="78"/>
                  </a:lnTo>
                  <a:lnTo>
                    <a:pt x="23" y="84"/>
                  </a:lnTo>
                  <a:lnTo>
                    <a:pt x="20" y="88"/>
                  </a:lnTo>
                  <a:lnTo>
                    <a:pt x="19" y="89"/>
                  </a:lnTo>
                  <a:lnTo>
                    <a:pt x="0" y="143"/>
                  </a:lnTo>
                  <a:lnTo>
                    <a:pt x="19" y="169"/>
                  </a:lnTo>
                  <a:lnTo>
                    <a:pt x="19" y="166"/>
                  </a:lnTo>
                  <a:lnTo>
                    <a:pt x="19" y="159"/>
                  </a:lnTo>
                  <a:lnTo>
                    <a:pt x="19" y="147"/>
                  </a:lnTo>
                  <a:lnTo>
                    <a:pt x="22" y="133"/>
                  </a:lnTo>
                  <a:lnTo>
                    <a:pt x="28" y="115"/>
                  </a:lnTo>
                  <a:lnTo>
                    <a:pt x="38" y="97"/>
                  </a:lnTo>
                  <a:lnTo>
                    <a:pt x="52" y="78"/>
                  </a:lnTo>
                  <a:lnTo>
                    <a:pt x="74" y="59"/>
                  </a:lnTo>
                  <a:lnTo>
                    <a:pt x="95" y="42"/>
                  </a:lnTo>
                  <a:lnTo>
                    <a:pt x="114" y="29"/>
                  </a:lnTo>
                  <a:lnTo>
                    <a:pt x="129" y="19"/>
                  </a:lnTo>
                  <a:lnTo>
                    <a:pt x="140" y="12"/>
                  </a:lnTo>
                  <a:lnTo>
                    <a:pt x="149" y="6"/>
                  </a:lnTo>
                  <a:lnTo>
                    <a:pt x="155" y="3"/>
                  </a:lnTo>
                  <a:lnTo>
                    <a:pt x="158" y="0"/>
                  </a:lnTo>
                  <a:lnTo>
                    <a:pt x="159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09" name="Freeform 250"/>
            <p:cNvSpPr>
              <a:spLocks/>
            </p:cNvSpPr>
            <p:nvPr/>
          </p:nvSpPr>
          <p:spPr bwMode="auto">
            <a:xfrm>
              <a:off x="1319" y="2492"/>
              <a:ext cx="281" cy="292"/>
            </a:xfrm>
            <a:custGeom>
              <a:avLst/>
              <a:gdLst>
                <a:gd name="T0" fmla="*/ 246 w 281"/>
                <a:gd name="T1" fmla="*/ 238 h 292"/>
                <a:gd name="T2" fmla="*/ 244 w 281"/>
                <a:gd name="T3" fmla="*/ 236 h 292"/>
                <a:gd name="T4" fmla="*/ 233 w 281"/>
                <a:gd name="T5" fmla="*/ 229 h 292"/>
                <a:gd name="T6" fmla="*/ 220 w 281"/>
                <a:gd name="T7" fmla="*/ 222 h 292"/>
                <a:gd name="T8" fmla="*/ 205 w 281"/>
                <a:gd name="T9" fmla="*/ 210 h 292"/>
                <a:gd name="T10" fmla="*/ 186 w 281"/>
                <a:gd name="T11" fmla="*/ 199 h 292"/>
                <a:gd name="T12" fmla="*/ 167 w 281"/>
                <a:gd name="T13" fmla="*/ 187 h 292"/>
                <a:gd name="T14" fmla="*/ 148 w 281"/>
                <a:gd name="T15" fmla="*/ 177 h 292"/>
                <a:gd name="T16" fmla="*/ 132 w 281"/>
                <a:gd name="T17" fmla="*/ 168 h 292"/>
                <a:gd name="T18" fmla="*/ 115 w 281"/>
                <a:gd name="T19" fmla="*/ 155 h 292"/>
                <a:gd name="T20" fmla="*/ 95 w 281"/>
                <a:gd name="T21" fmla="*/ 134 h 292"/>
                <a:gd name="T22" fmla="*/ 73 w 281"/>
                <a:gd name="T23" fmla="*/ 106 h 292"/>
                <a:gd name="T24" fmla="*/ 52 w 281"/>
                <a:gd name="T25" fmla="*/ 76 h 292"/>
                <a:gd name="T26" fmla="*/ 31 w 281"/>
                <a:gd name="T27" fmla="*/ 47 h 292"/>
                <a:gd name="T28" fmla="*/ 16 w 281"/>
                <a:gd name="T29" fmla="*/ 23 h 292"/>
                <a:gd name="T30" fmla="*/ 4 w 281"/>
                <a:gd name="T31" fmla="*/ 5 h 292"/>
                <a:gd name="T32" fmla="*/ 0 w 281"/>
                <a:gd name="T33" fmla="*/ 0 h 292"/>
                <a:gd name="T34" fmla="*/ 0 w 281"/>
                <a:gd name="T35" fmla="*/ 24 h 292"/>
                <a:gd name="T36" fmla="*/ 187 w 281"/>
                <a:gd name="T37" fmla="*/ 258 h 292"/>
                <a:gd name="T38" fmla="*/ 281 w 281"/>
                <a:gd name="T39" fmla="*/ 292 h 292"/>
                <a:gd name="T40" fmla="*/ 246 w 281"/>
                <a:gd name="T41" fmla="*/ 238 h 29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81"/>
                <a:gd name="T64" fmla="*/ 0 h 292"/>
                <a:gd name="T65" fmla="*/ 281 w 281"/>
                <a:gd name="T66" fmla="*/ 292 h 29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81" h="292">
                  <a:moveTo>
                    <a:pt x="246" y="238"/>
                  </a:moveTo>
                  <a:lnTo>
                    <a:pt x="244" y="236"/>
                  </a:lnTo>
                  <a:lnTo>
                    <a:pt x="233" y="229"/>
                  </a:lnTo>
                  <a:lnTo>
                    <a:pt x="220" y="222"/>
                  </a:lnTo>
                  <a:lnTo>
                    <a:pt x="205" y="210"/>
                  </a:lnTo>
                  <a:lnTo>
                    <a:pt x="186" y="199"/>
                  </a:lnTo>
                  <a:lnTo>
                    <a:pt x="167" y="187"/>
                  </a:lnTo>
                  <a:lnTo>
                    <a:pt x="148" y="177"/>
                  </a:lnTo>
                  <a:lnTo>
                    <a:pt x="132" y="168"/>
                  </a:lnTo>
                  <a:lnTo>
                    <a:pt x="115" y="155"/>
                  </a:lnTo>
                  <a:lnTo>
                    <a:pt x="95" y="134"/>
                  </a:lnTo>
                  <a:lnTo>
                    <a:pt x="73" y="106"/>
                  </a:lnTo>
                  <a:lnTo>
                    <a:pt x="52" y="76"/>
                  </a:lnTo>
                  <a:lnTo>
                    <a:pt x="31" y="47"/>
                  </a:lnTo>
                  <a:lnTo>
                    <a:pt x="16" y="23"/>
                  </a:lnTo>
                  <a:lnTo>
                    <a:pt x="4" y="5"/>
                  </a:lnTo>
                  <a:lnTo>
                    <a:pt x="0" y="0"/>
                  </a:lnTo>
                  <a:lnTo>
                    <a:pt x="0" y="24"/>
                  </a:lnTo>
                  <a:lnTo>
                    <a:pt x="187" y="258"/>
                  </a:lnTo>
                  <a:lnTo>
                    <a:pt x="281" y="292"/>
                  </a:lnTo>
                  <a:lnTo>
                    <a:pt x="246" y="2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0" name="Freeform 251"/>
            <p:cNvSpPr>
              <a:spLocks/>
            </p:cNvSpPr>
            <p:nvPr/>
          </p:nvSpPr>
          <p:spPr bwMode="auto">
            <a:xfrm>
              <a:off x="1343" y="2424"/>
              <a:ext cx="240" cy="242"/>
            </a:xfrm>
            <a:custGeom>
              <a:avLst/>
              <a:gdLst>
                <a:gd name="T0" fmla="*/ 237 w 240"/>
                <a:gd name="T1" fmla="*/ 216 h 242"/>
                <a:gd name="T2" fmla="*/ 238 w 240"/>
                <a:gd name="T3" fmla="*/ 221 h 242"/>
                <a:gd name="T4" fmla="*/ 240 w 240"/>
                <a:gd name="T5" fmla="*/ 229 h 242"/>
                <a:gd name="T6" fmla="*/ 237 w 240"/>
                <a:gd name="T7" fmla="*/ 238 h 242"/>
                <a:gd name="T8" fmla="*/ 222 w 240"/>
                <a:gd name="T9" fmla="*/ 242 h 242"/>
                <a:gd name="T10" fmla="*/ 212 w 240"/>
                <a:gd name="T11" fmla="*/ 241 h 242"/>
                <a:gd name="T12" fmla="*/ 204 w 240"/>
                <a:gd name="T13" fmla="*/ 239 h 242"/>
                <a:gd name="T14" fmla="*/ 195 w 240"/>
                <a:gd name="T15" fmla="*/ 238 h 242"/>
                <a:gd name="T16" fmla="*/ 188 w 240"/>
                <a:gd name="T17" fmla="*/ 236 h 242"/>
                <a:gd name="T18" fmla="*/ 182 w 240"/>
                <a:gd name="T19" fmla="*/ 235 h 242"/>
                <a:gd name="T20" fmla="*/ 178 w 240"/>
                <a:gd name="T21" fmla="*/ 234 h 242"/>
                <a:gd name="T22" fmla="*/ 175 w 240"/>
                <a:gd name="T23" fmla="*/ 232 h 242"/>
                <a:gd name="T24" fmla="*/ 173 w 240"/>
                <a:gd name="T25" fmla="*/ 232 h 242"/>
                <a:gd name="T26" fmla="*/ 0 w 240"/>
                <a:gd name="T27" fmla="*/ 0 h 242"/>
                <a:gd name="T28" fmla="*/ 178 w 240"/>
                <a:gd name="T29" fmla="*/ 172 h 242"/>
                <a:gd name="T30" fmla="*/ 237 w 240"/>
                <a:gd name="T31" fmla="*/ 216 h 24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40"/>
                <a:gd name="T49" fmla="*/ 0 h 242"/>
                <a:gd name="T50" fmla="*/ 240 w 240"/>
                <a:gd name="T51" fmla="*/ 242 h 24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40" h="242">
                  <a:moveTo>
                    <a:pt x="237" y="216"/>
                  </a:moveTo>
                  <a:lnTo>
                    <a:pt x="238" y="221"/>
                  </a:lnTo>
                  <a:lnTo>
                    <a:pt x="240" y="229"/>
                  </a:lnTo>
                  <a:lnTo>
                    <a:pt x="237" y="238"/>
                  </a:lnTo>
                  <a:lnTo>
                    <a:pt x="222" y="242"/>
                  </a:lnTo>
                  <a:lnTo>
                    <a:pt x="212" y="241"/>
                  </a:lnTo>
                  <a:lnTo>
                    <a:pt x="204" y="239"/>
                  </a:lnTo>
                  <a:lnTo>
                    <a:pt x="195" y="238"/>
                  </a:lnTo>
                  <a:lnTo>
                    <a:pt x="188" y="236"/>
                  </a:lnTo>
                  <a:lnTo>
                    <a:pt x="182" y="235"/>
                  </a:lnTo>
                  <a:lnTo>
                    <a:pt x="178" y="234"/>
                  </a:lnTo>
                  <a:lnTo>
                    <a:pt x="175" y="232"/>
                  </a:lnTo>
                  <a:lnTo>
                    <a:pt x="173" y="232"/>
                  </a:lnTo>
                  <a:lnTo>
                    <a:pt x="0" y="0"/>
                  </a:lnTo>
                  <a:lnTo>
                    <a:pt x="178" y="172"/>
                  </a:lnTo>
                  <a:lnTo>
                    <a:pt x="237" y="2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1" name="Freeform 252"/>
            <p:cNvSpPr>
              <a:spLocks/>
            </p:cNvSpPr>
            <p:nvPr/>
          </p:nvSpPr>
          <p:spPr bwMode="auto">
            <a:xfrm>
              <a:off x="545" y="1598"/>
              <a:ext cx="122" cy="111"/>
            </a:xfrm>
            <a:custGeom>
              <a:avLst/>
              <a:gdLst>
                <a:gd name="T0" fmla="*/ 0 w 122"/>
                <a:gd name="T1" fmla="*/ 72 h 111"/>
                <a:gd name="T2" fmla="*/ 35 w 122"/>
                <a:gd name="T3" fmla="*/ 31 h 111"/>
                <a:gd name="T4" fmla="*/ 122 w 122"/>
                <a:gd name="T5" fmla="*/ 0 h 111"/>
                <a:gd name="T6" fmla="*/ 100 w 122"/>
                <a:gd name="T7" fmla="*/ 62 h 111"/>
                <a:gd name="T8" fmla="*/ 65 w 122"/>
                <a:gd name="T9" fmla="*/ 111 h 111"/>
                <a:gd name="T10" fmla="*/ 90 w 122"/>
                <a:gd name="T11" fmla="*/ 31 h 111"/>
                <a:gd name="T12" fmla="*/ 35 w 122"/>
                <a:gd name="T13" fmla="*/ 66 h 111"/>
                <a:gd name="T14" fmla="*/ 0 w 122"/>
                <a:gd name="T15" fmla="*/ 72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2"/>
                <a:gd name="T25" fmla="*/ 0 h 111"/>
                <a:gd name="T26" fmla="*/ 122 w 122"/>
                <a:gd name="T27" fmla="*/ 111 h 11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2" h="111">
                  <a:moveTo>
                    <a:pt x="0" y="72"/>
                  </a:moveTo>
                  <a:lnTo>
                    <a:pt x="35" y="31"/>
                  </a:lnTo>
                  <a:lnTo>
                    <a:pt x="122" y="0"/>
                  </a:lnTo>
                  <a:lnTo>
                    <a:pt x="100" y="62"/>
                  </a:lnTo>
                  <a:lnTo>
                    <a:pt x="65" y="111"/>
                  </a:lnTo>
                  <a:lnTo>
                    <a:pt x="90" y="31"/>
                  </a:lnTo>
                  <a:lnTo>
                    <a:pt x="35" y="66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2" name="Freeform 253"/>
            <p:cNvSpPr>
              <a:spLocks/>
            </p:cNvSpPr>
            <p:nvPr/>
          </p:nvSpPr>
          <p:spPr bwMode="auto">
            <a:xfrm>
              <a:off x="346" y="1987"/>
              <a:ext cx="230" cy="84"/>
            </a:xfrm>
            <a:custGeom>
              <a:avLst/>
              <a:gdLst>
                <a:gd name="T0" fmla="*/ 45 w 230"/>
                <a:gd name="T1" fmla="*/ 0 h 84"/>
                <a:gd name="T2" fmla="*/ 179 w 230"/>
                <a:gd name="T3" fmla="*/ 10 h 84"/>
                <a:gd name="T4" fmla="*/ 230 w 230"/>
                <a:gd name="T5" fmla="*/ 84 h 84"/>
                <a:gd name="T6" fmla="*/ 189 w 230"/>
                <a:gd name="T7" fmla="*/ 39 h 84"/>
                <a:gd name="T8" fmla="*/ 150 w 230"/>
                <a:gd name="T9" fmla="*/ 39 h 84"/>
                <a:gd name="T10" fmla="*/ 0 w 230"/>
                <a:gd name="T11" fmla="*/ 45 h 84"/>
                <a:gd name="T12" fmla="*/ 45 w 230"/>
                <a:gd name="T13" fmla="*/ 0 h 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0"/>
                <a:gd name="T22" fmla="*/ 0 h 84"/>
                <a:gd name="T23" fmla="*/ 230 w 230"/>
                <a:gd name="T24" fmla="*/ 84 h 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0" h="84">
                  <a:moveTo>
                    <a:pt x="45" y="0"/>
                  </a:moveTo>
                  <a:lnTo>
                    <a:pt x="179" y="10"/>
                  </a:lnTo>
                  <a:lnTo>
                    <a:pt x="230" y="84"/>
                  </a:lnTo>
                  <a:lnTo>
                    <a:pt x="189" y="39"/>
                  </a:lnTo>
                  <a:lnTo>
                    <a:pt x="150" y="39"/>
                  </a:lnTo>
                  <a:lnTo>
                    <a:pt x="0" y="45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3" name="Freeform 254"/>
            <p:cNvSpPr>
              <a:spLocks/>
            </p:cNvSpPr>
            <p:nvPr/>
          </p:nvSpPr>
          <p:spPr bwMode="auto">
            <a:xfrm>
              <a:off x="65" y="2185"/>
              <a:ext cx="88" cy="445"/>
            </a:xfrm>
            <a:custGeom>
              <a:avLst/>
              <a:gdLst>
                <a:gd name="T0" fmla="*/ 0 w 88"/>
                <a:gd name="T1" fmla="*/ 0 h 445"/>
                <a:gd name="T2" fmla="*/ 0 w 88"/>
                <a:gd name="T3" fmla="*/ 28 h 445"/>
                <a:gd name="T4" fmla="*/ 0 w 88"/>
                <a:gd name="T5" fmla="*/ 90 h 445"/>
                <a:gd name="T6" fmla="*/ 0 w 88"/>
                <a:gd name="T7" fmla="*/ 157 h 445"/>
                <a:gd name="T8" fmla="*/ 0 w 88"/>
                <a:gd name="T9" fmla="*/ 193 h 445"/>
                <a:gd name="T10" fmla="*/ 1 w 88"/>
                <a:gd name="T11" fmla="*/ 200 h 445"/>
                <a:gd name="T12" fmla="*/ 7 w 88"/>
                <a:gd name="T13" fmla="*/ 209 h 445"/>
                <a:gd name="T14" fmla="*/ 16 w 88"/>
                <a:gd name="T15" fmla="*/ 220 h 445"/>
                <a:gd name="T16" fmla="*/ 24 w 88"/>
                <a:gd name="T17" fmla="*/ 230 h 445"/>
                <a:gd name="T18" fmla="*/ 33 w 88"/>
                <a:gd name="T19" fmla="*/ 240 h 445"/>
                <a:gd name="T20" fmla="*/ 42 w 88"/>
                <a:gd name="T21" fmla="*/ 249 h 445"/>
                <a:gd name="T22" fmla="*/ 48 w 88"/>
                <a:gd name="T23" fmla="*/ 255 h 445"/>
                <a:gd name="T24" fmla="*/ 49 w 88"/>
                <a:gd name="T25" fmla="*/ 258 h 445"/>
                <a:gd name="T26" fmla="*/ 46 w 88"/>
                <a:gd name="T27" fmla="*/ 274 h 445"/>
                <a:gd name="T28" fmla="*/ 42 w 88"/>
                <a:gd name="T29" fmla="*/ 310 h 445"/>
                <a:gd name="T30" fmla="*/ 37 w 88"/>
                <a:gd name="T31" fmla="*/ 350 h 445"/>
                <a:gd name="T32" fmla="*/ 35 w 88"/>
                <a:gd name="T33" fmla="*/ 376 h 445"/>
                <a:gd name="T34" fmla="*/ 40 w 88"/>
                <a:gd name="T35" fmla="*/ 395 h 445"/>
                <a:gd name="T36" fmla="*/ 55 w 88"/>
                <a:gd name="T37" fmla="*/ 418 h 445"/>
                <a:gd name="T38" fmla="*/ 68 w 88"/>
                <a:gd name="T39" fmla="*/ 436 h 445"/>
                <a:gd name="T40" fmla="*/ 74 w 88"/>
                <a:gd name="T41" fmla="*/ 445 h 445"/>
                <a:gd name="T42" fmla="*/ 63 w 88"/>
                <a:gd name="T43" fmla="*/ 366 h 445"/>
                <a:gd name="T44" fmla="*/ 68 w 88"/>
                <a:gd name="T45" fmla="*/ 349 h 445"/>
                <a:gd name="T46" fmla="*/ 76 w 88"/>
                <a:gd name="T47" fmla="*/ 310 h 445"/>
                <a:gd name="T48" fmla="*/ 84 w 88"/>
                <a:gd name="T49" fmla="*/ 268 h 445"/>
                <a:gd name="T50" fmla="*/ 88 w 88"/>
                <a:gd name="T51" fmla="*/ 243 h 445"/>
                <a:gd name="T52" fmla="*/ 86 w 88"/>
                <a:gd name="T53" fmla="*/ 236 h 445"/>
                <a:gd name="T54" fmla="*/ 81 w 88"/>
                <a:gd name="T55" fmla="*/ 226 h 445"/>
                <a:gd name="T56" fmla="*/ 74 w 88"/>
                <a:gd name="T57" fmla="*/ 216 h 445"/>
                <a:gd name="T58" fmla="*/ 66 w 88"/>
                <a:gd name="T59" fmla="*/ 204 h 445"/>
                <a:gd name="T60" fmla="*/ 58 w 88"/>
                <a:gd name="T61" fmla="*/ 194 h 445"/>
                <a:gd name="T62" fmla="*/ 50 w 88"/>
                <a:gd name="T63" fmla="*/ 186 h 445"/>
                <a:gd name="T64" fmla="*/ 45 w 88"/>
                <a:gd name="T65" fmla="*/ 180 h 445"/>
                <a:gd name="T66" fmla="*/ 43 w 88"/>
                <a:gd name="T67" fmla="*/ 178 h 445"/>
                <a:gd name="T68" fmla="*/ 24 w 88"/>
                <a:gd name="T69" fmla="*/ 59 h 445"/>
                <a:gd name="T70" fmla="*/ 24 w 88"/>
                <a:gd name="T71" fmla="*/ 20 h 445"/>
                <a:gd name="T72" fmla="*/ 0 w 88"/>
                <a:gd name="T73" fmla="*/ 0 h 44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8"/>
                <a:gd name="T112" fmla="*/ 0 h 445"/>
                <a:gd name="T113" fmla="*/ 88 w 88"/>
                <a:gd name="T114" fmla="*/ 445 h 44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8" h="445">
                  <a:moveTo>
                    <a:pt x="0" y="0"/>
                  </a:moveTo>
                  <a:lnTo>
                    <a:pt x="0" y="28"/>
                  </a:lnTo>
                  <a:lnTo>
                    <a:pt x="0" y="90"/>
                  </a:lnTo>
                  <a:lnTo>
                    <a:pt x="0" y="157"/>
                  </a:lnTo>
                  <a:lnTo>
                    <a:pt x="0" y="193"/>
                  </a:lnTo>
                  <a:lnTo>
                    <a:pt x="1" y="200"/>
                  </a:lnTo>
                  <a:lnTo>
                    <a:pt x="7" y="209"/>
                  </a:lnTo>
                  <a:lnTo>
                    <a:pt x="16" y="220"/>
                  </a:lnTo>
                  <a:lnTo>
                    <a:pt x="24" y="230"/>
                  </a:lnTo>
                  <a:lnTo>
                    <a:pt x="33" y="240"/>
                  </a:lnTo>
                  <a:lnTo>
                    <a:pt x="42" y="249"/>
                  </a:lnTo>
                  <a:lnTo>
                    <a:pt x="48" y="255"/>
                  </a:lnTo>
                  <a:lnTo>
                    <a:pt x="49" y="258"/>
                  </a:lnTo>
                  <a:lnTo>
                    <a:pt x="46" y="274"/>
                  </a:lnTo>
                  <a:lnTo>
                    <a:pt x="42" y="310"/>
                  </a:lnTo>
                  <a:lnTo>
                    <a:pt x="37" y="350"/>
                  </a:lnTo>
                  <a:lnTo>
                    <a:pt x="35" y="376"/>
                  </a:lnTo>
                  <a:lnTo>
                    <a:pt x="40" y="395"/>
                  </a:lnTo>
                  <a:lnTo>
                    <a:pt x="55" y="418"/>
                  </a:lnTo>
                  <a:lnTo>
                    <a:pt x="68" y="436"/>
                  </a:lnTo>
                  <a:lnTo>
                    <a:pt x="74" y="445"/>
                  </a:lnTo>
                  <a:lnTo>
                    <a:pt x="63" y="366"/>
                  </a:lnTo>
                  <a:lnTo>
                    <a:pt x="68" y="349"/>
                  </a:lnTo>
                  <a:lnTo>
                    <a:pt x="76" y="310"/>
                  </a:lnTo>
                  <a:lnTo>
                    <a:pt x="84" y="268"/>
                  </a:lnTo>
                  <a:lnTo>
                    <a:pt x="88" y="243"/>
                  </a:lnTo>
                  <a:lnTo>
                    <a:pt x="86" y="236"/>
                  </a:lnTo>
                  <a:lnTo>
                    <a:pt x="81" y="226"/>
                  </a:lnTo>
                  <a:lnTo>
                    <a:pt x="74" y="216"/>
                  </a:lnTo>
                  <a:lnTo>
                    <a:pt x="66" y="204"/>
                  </a:lnTo>
                  <a:lnTo>
                    <a:pt x="58" y="194"/>
                  </a:lnTo>
                  <a:lnTo>
                    <a:pt x="50" y="186"/>
                  </a:lnTo>
                  <a:lnTo>
                    <a:pt x="45" y="180"/>
                  </a:lnTo>
                  <a:lnTo>
                    <a:pt x="43" y="178"/>
                  </a:lnTo>
                  <a:lnTo>
                    <a:pt x="24" y="59"/>
                  </a:lnTo>
                  <a:lnTo>
                    <a:pt x="24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4" name="Freeform 255"/>
            <p:cNvSpPr>
              <a:spLocks/>
            </p:cNvSpPr>
            <p:nvPr/>
          </p:nvSpPr>
          <p:spPr bwMode="auto">
            <a:xfrm>
              <a:off x="671" y="1051"/>
              <a:ext cx="438" cy="296"/>
            </a:xfrm>
            <a:custGeom>
              <a:avLst/>
              <a:gdLst>
                <a:gd name="T0" fmla="*/ 43 w 438"/>
                <a:gd name="T1" fmla="*/ 133 h 296"/>
                <a:gd name="T2" fmla="*/ 88 w 438"/>
                <a:gd name="T3" fmla="*/ 136 h 296"/>
                <a:gd name="T4" fmla="*/ 131 w 438"/>
                <a:gd name="T5" fmla="*/ 140 h 296"/>
                <a:gd name="T6" fmla="*/ 176 w 438"/>
                <a:gd name="T7" fmla="*/ 144 h 296"/>
                <a:gd name="T8" fmla="*/ 211 w 438"/>
                <a:gd name="T9" fmla="*/ 129 h 296"/>
                <a:gd name="T10" fmla="*/ 235 w 438"/>
                <a:gd name="T11" fmla="*/ 95 h 296"/>
                <a:gd name="T12" fmla="*/ 260 w 438"/>
                <a:gd name="T13" fmla="*/ 61 h 296"/>
                <a:gd name="T14" fmla="*/ 284 w 438"/>
                <a:gd name="T15" fmla="*/ 26 h 296"/>
                <a:gd name="T16" fmla="*/ 304 w 438"/>
                <a:gd name="T17" fmla="*/ 3 h 296"/>
                <a:gd name="T18" fmla="*/ 320 w 438"/>
                <a:gd name="T19" fmla="*/ 2 h 296"/>
                <a:gd name="T20" fmla="*/ 335 w 438"/>
                <a:gd name="T21" fmla="*/ 13 h 296"/>
                <a:gd name="T22" fmla="*/ 338 w 438"/>
                <a:gd name="T23" fmla="*/ 29 h 296"/>
                <a:gd name="T24" fmla="*/ 323 w 438"/>
                <a:gd name="T25" fmla="*/ 51 h 296"/>
                <a:gd name="T26" fmla="*/ 303 w 438"/>
                <a:gd name="T27" fmla="*/ 79 h 296"/>
                <a:gd name="T28" fmla="*/ 281 w 438"/>
                <a:gd name="T29" fmla="*/ 107 h 296"/>
                <a:gd name="T30" fmla="*/ 261 w 438"/>
                <a:gd name="T31" fmla="*/ 136 h 296"/>
                <a:gd name="T32" fmla="*/ 271 w 438"/>
                <a:gd name="T33" fmla="*/ 150 h 296"/>
                <a:gd name="T34" fmla="*/ 313 w 438"/>
                <a:gd name="T35" fmla="*/ 153 h 296"/>
                <a:gd name="T36" fmla="*/ 353 w 438"/>
                <a:gd name="T37" fmla="*/ 154 h 296"/>
                <a:gd name="T38" fmla="*/ 395 w 438"/>
                <a:gd name="T39" fmla="*/ 154 h 296"/>
                <a:gd name="T40" fmla="*/ 424 w 438"/>
                <a:gd name="T41" fmla="*/ 156 h 296"/>
                <a:gd name="T42" fmla="*/ 437 w 438"/>
                <a:gd name="T43" fmla="*/ 167 h 296"/>
                <a:gd name="T44" fmla="*/ 437 w 438"/>
                <a:gd name="T45" fmla="*/ 185 h 296"/>
                <a:gd name="T46" fmla="*/ 424 w 438"/>
                <a:gd name="T47" fmla="*/ 196 h 296"/>
                <a:gd name="T48" fmla="*/ 391 w 438"/>
                <a:gd name="T49" fmla="*/ 199 h 296"/>
                <a:gd name="T50" fmla="*/ 342 w 438"/>
                <a:gd name="T51" fmla="*/ 198 h 296"/>
                <a:gd name="T52" fmla="*/ 291 w 438"/>
                <a:gd name="T53" fmla="*/ 196 h 296"/>
                <a:gd name="T54" fmla="*/ 242 w 438"/>
                <a:gd name="T55" fmla="*/ 193 h 296"/>
                <a:gd name="T56" fmla="*/ 208 w 438"/>
                <a:gd name="T57" fmla="*/ 205 h 296"/>
                <a:gd name="T58" fmla="*/ 189 w 438"/>
                <a:gd name="T59" fmla="*/ 229 h 296"/>
                <a:gd name="T60" fmla="*/ 169 w 438"/>
                <a:gd name="T61" fmla="*/ 253 h 296"/>
                <a:gd name="T62" fmla="*/ 148 w 438"/>
                <a:gd name="T63" fmla="*/ 277 h 296"/>
                <a:gd name="T64" fmla="*/ 131 w 438"/>
                <a:gd name="T65" fmla="*/ 294 h 296"/>
                <a:gd name="T66" fmla="*/ 115 w 438"/>
                <a:gd name="T67" fmla="*/ 296 h 296"/>
                <a:gd name="T68" fmla="*/ 101 w 438"/>
                <a:gd name="T69" fmla="*/ 284 h 296"/>
                <a:gd name="T70" fmla="*/ 99 w 438"/>
                <a:gd name="T71" fmla="*/ 267 h 296"/>
                <a:gd name="T72" fmla="*/ 112 w 438"/>
                <a:gd name="T73" fmla="*/ 251 h 296"/>
                <a:gd name="T74" fmla="*/ 127 w 438"/>
                <a:gd name="T75" fmla="*/ 232 h 296"/>
                <a:gd name="T76" fmla="*/ 143 w 438"/>
                <a:gd name="T77" fmla="*/ 215 h 296"/>
                <a:gd name="T78" fmla="*/ 157 w 438"/>
                <a:gd name="T79" fmla="*/ 196 h 296"/>
                <a:gd name="T80" fmla="*/ 147 w 438"/>
                <a:gd name="T81" fmla="*/ 186 h 296"/>
                <a:gd name="T82" fmla="*/ 111 w 438"/>
                <a:gd name="T83" fmla="*/ 183 h 296"/>
                <a:gd name="T84" fmla="*/ 75 w 438"/>
                <a:gd name="T85" fmla="*/ 180 h 296"/>
                <a:gd name="T86" fmla="*/ 39 w 438"/>
                <a:gd name="T87" fmla="*/ 178 h 296"/>
                <a:gd name="T88" fmla="*/ 13 w 438"/>
                <a:gd name="T89" fmla="*/ 175 h 296"/>
                <a:gd name="T90" fmla="*/ 1 w 438"/>
                <a:gd name="T91" fmla="*/ 163 h 296"/>
                <a:gd name="T92" fmla="*/ 1 w 438"/>
                <a:gd name="T93" fmla="*/ 146 h 296"/>
                <a:gd name="T94" fmla="*/ 13 w 438"/>
                <a:gd name="T95" fmla="*/ 133 h 29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38"/>
                <a:gd name="T145" fmla="*/ 0 h 296"/>
                <a:gd name="T146" fmla="*/ 438 w 438"/>
                <a:gd name="T147" fmla="*/ 296 h 29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38" h="296">
                  <a:moveTo>
                    <a:pt x="22" y="131"/>
                  </a:moveTo>
                  <a:lnTo>
                    <a:pt x="43" y="133"/>
                  </a:lnTo>
                  <a:lnTo>
                    <a:pt x="66" y="134"/>
                  </a:lnTo>
                  <a:lnTo>
                    <a:pt x="88" y="136"/>
                  </a:lnTo>
                  <a:lnTo>
                    <a:pt x="110" y="137"/>
                  </a:lnTo>
                  <a:lnTo>
                    <a:pt x="131" y="140"/>
                  </a:lnTo>
                  <a:lnTo>
                    <a:pt x="153" y="141"/>
                  </a:lnTo>
                  <a:lnTo>
                    <a:pt x="176" y="144"/>
                  </a:lnTo>
                  <a:lnTo>
                    <a:pt x="198" y="146"/>
                  </a:lnTo>
                  <a:lnTo>
                    <a:pt x="211" y="129"/>
                  </a:lnTo>
                  <a:lnTo>
                    <a:pt x="224" y="113"/>
                  </a:lnTo>
                  <a:lnTo>
                    <a:pt x="235" y="95"/>
                  </a:lnTo>
                  <a:lnTo>
                    <a:pt x="248" y="78"/>
                  </a:lnTo>
                  <a:lnTo>
                    <a:pt x="260" y="61"/>
                  </a:lnTo>
                  <a:lnTo>
                    <a:pt x="273" y="43"/>
                  </a:lnTo>
                  <a:lnTo>
                    <a:pt x="284" y="26"/>
                  </a:lnTo>
                  <a:lnTo>
                    <a:pt x="297" y="9"/>
                  </a:lnTo>
                  <a:lnTo>
                    <a:pt x="304" y="3"/>
                  </a:lnTo>
                  <a:lnTo>
                    <a:pt x="313" y="0"/>
                  </a:lnTo>
                  <a:lnTo>
                    <a:pt x="320" y="2"/>
                  </a:lnTo>
                  <a:lnTo>
                    <a:pt x="329" y="6"/>
                  </a:lnTo>
                  <a:lnTo>
                    <a:pt x="335" y="13"/>
                  </a:lnTo>
                  <a:lnTo>
                    <a:pt x="338" y="20"/>
                  </a:lnTo>
                  <a:lnTo>
                    <a:pt x="338" y="29"/>
                  </a:lnTo>
                  <a:lnTo>
                    <a:pt x="333" y="36"/>
                  </a:lnTo>
                  <a:lnTo>
                    <a:pt x="323" y="51"/>
                  </a:lnTo>
                  <a:lnTo>
                    <a:pt x="313" y="65"/>
                  </a:lnTo>
                  <a:lnTo>
                    <a:pt x="303" y="79"/>
                  </a:lnTo>
                  <a:lnTo>
                    <a:pt x="293" y="92"/>
                  </a:lnTo>
                  <a:lnTo>
                    <a:pt x="281" y="107"/>
                  </a:lnTo>
                  <a:lnTo>
                    <a:pt x="271" y="121"/>
                  </a:lnTo>
                  <a:lnTo>
                    <a:pt x="261" y="136"/>
                  </a:lnTo>
                  <a:lnTo>
                    <a:pt x="251" y="149"/>
                  </a:lnTo>
                  <a:lnTo>
                    <a:pt x="271" y="150"/>
                  </a:lnTo>
                  <a:lnTo>
                    <a:pt x="293" y="152"/>
                  </a:lnTo>
                  <a:lnTo>
                    <a:pt x="313" y="153"/>
                  </a:lnTo>
                  <a:lnTo>
                    <a:pt x="333" y="153"/>
                  </a:lnTo>
                  <a:lnTo>
                    <a:pt x="353" y="154"/>
                  </a:lnTo>
                  <a:lnTo>
                    <a:pt x="375" y="154"/>
                  </a:lnTo>
                  <a:lnTo>
                    <a:pt x="395" y="154"/>
                  </a:lnTo>
                  <a:lnTo>
                    <a:pt x="415" y="154"/>
                  </a:lnTo>
                  <a:lnTo>
                    <a:pt x="424" y="156"/>
                  </a:lnTo>
                  <a:lnTo>
                    <a:pt x="431" y="160"/>
                  </a:lnTo>
                  <a:lnTo>
                    <a:pt x="437" y="167"/>
                  </a:lnTo>
                  <a:lnTo>
                    <a:pt x="438" y="176"/>
                  </a:lnTo>
                  <a:lnTo>
                    <a:pt x="437" y="185"/>
                  </a:lnTo>
                  <a:lnTo>
                    <a:pt x="431" y="192"/>
                  </a:lnTo>
                  <a:lnTo>
                    <a:pt x="424" y="196"/>
                  </a:lnTo>
                  <a:lnTo>
                    <a:pt x="415" y="198"/>
                  </a:lnTo>
                  <a:lnTo>
                    <a:pt x="391" y="199"/>
                  </a:lnTo>
                  <a:lnTo>
                    <a:pt x="366" y="199"/>
                  </a:lnTo>
                  <a:lnTo>
                    <a:pt x="342" y="198"/>
                  </a:lnTo>
                  <a:lnTo>
                    <a:pt x="317" y="198"/>
                  </a:lnTo>
                  <a:lnTo>
                    <a:pt x="291" y="196"/>
                  </a:lnTo>
                  <a:lnTo>
                    <a:pt x="267" y="195"/>
                  </a:lnTo>
                  <a:lnTo>
                    <a:pt x="242" y="193"/>
                  </a:lnTo>
                  <a:lnTo>
                    <a:pt x="218" y="192"/>
                  </a:lnTo>
                  <a:lnTo>
                    <a:pt x="208" y="205"/>
                  </a:lnTo>
                  <a:lnTo>
                    <a:pt x="198" y="216"/>
                  </a:lnTo>
                  <a:lnTo>
                    <a:pt x="189" y="229"/>
                  </a:lnTo>
                  <a:lnTo>
                    <a:pt x="179" y="241"/>
                  </a:lnTo>
                  <a:lnTo>
                    <a:pt x="169" y="253"/>
                  </a:lnTo>
                  <a:lnTo>
                    <a:pt x="159" y="264"/>
                  </a:lnTo>
                  <a:lnTo>
                    <a:pt x="148" y="277"/>
                  </a:lnTo>
                  <a:lnTo>
                    <a:pt x="138" y="289"/>
                  </a:lnTo>
                  <a:lnTo>
                    <a:pt x="131" y="294"/>
                  </a:lnTo>
                  <a:lnTo>
                    <a:pt x="124" y="296"/>
                  </a:lnTo>
                  <a:lnTo>
                    <a:pt x="115" y="296"/>
                  </a:lnTo>
                  <a:lnTo>
                    <a:pt x="107" y="291"/>
                  </a:lnTo>
                  <a:lnTo>
                    <a:pt x="101" y="284"/>
                  </a:lnTo>
                  <a:lnTo>
                    <a:pt x="99" y="276"/>
                  </a:lnTo>
                  <a:lnTo>
                    <a:pt x="99" y="267"/>
                  </a:lnTo>
                  <a:lnTo>
                    <a:pt x="104" y="260"/>
                  </a:lnTo>
                  <a:lnTo>
                    <a:pt x="112" y="251"/>
                  </a:lnTo>
                  <a:lnTo>
                    <a:pt x="120" y="241"/>
                  </a:lnTo>
                  <a:lnTo>
                    <a:pt x="127" y="232"/>
                  </a:lnTo>
                  <a:lnTo>
                    <a:pt x="136" y="224"/>
                  </a:lnTo>
                  <a:lnTo>
                    <a:pt x="143" y="215"/>
                  </a:lnTo>
                  <a:lnTo>
                    <a:pt x="150" y="206"/>
                  </a:lnTo>
                  <a:lnTo>
                    <a:pt x="157" y="196"/>
                  </a:lnTo>
                  <a:lnTo>
                    <a:pt x="164" y="188"/>
                  </a:lnTo>
                  <a:lnTo>
                    <a:pt x="147" y="186"/>
                  </a:lnTo>
                  <a:lnTo>
                    <a:pt x="128" y="185"/>
                  </a:lnTo>
                  <a:lnTo>
                    <a:pt x="111" y="183"/>
                  </a:lnTo>
                  <a:lnTo>
                    <a:pt x="94" y="182"/>
                  </a:lnTo>
                  <a:lnTo>
                    <a:pt x="75" y="180"/>
                  </a:lnTo>
                  <a:lnTo>
                    <a:pt x="58" y="179"/>
                  </a:lnTo>
                  <a:lnTo>
                    <a:pt x="39" y="178"/>
                  </a:lnTo>
                  <a:lnTo>
                    <a:pt x="22" y="176"/>
                  </a:lnTo>
                  <a:lnTo>
                    <a:pt x="13" y="175"/>
                  </a:lnTo>
                  <a:lnTo>
                    <a:pt x="7" y="169"/>
                  </a:lnTo>
                  <a:lnTo>
                    <a:pt x="1" y="163"/>
                  </a:lnTo>
                  <a:lnTo>
                    <a:pt x="0" y="154"/>
                  </a:lnTo>
                  <a:lnTo>
                    <a:pt x="1" y="146"/>
                  </a:lnTo>
                  <a:lnTo>
                    <a:pt x="7" y="139"/>
                  </a:lnTo>
                  <a:lnTo>
                    <a:pt x="13" y="133"/>
                  </a:lnTo>
                  <a:lnTo>
                    <a:pt x="22" y="1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15" name="Freeform 256"/>
            <p:cNvSpPr>
              <a:spLocks/>
            </p:cNvSpPr>
            <p:nvPr/>
          </p:nvSpPr>
          <p:spPr bwMode="auto">
            <a:xfrm>
              <a:off x="1962" y="1723"/>
              <a:ext cx="362" cy="251"/>
            </a:xfrm>
            <a:custGeom>
              <a:avLst/>
              <a:gdLst>
                <a:gd name="T0" fmla="*/ 3 w 362"/>
                <a:gd name="T1" fmla="*/ 85 h 251"/>
                <a:gd name="T2" fmla="*/ 17 w 362"/>
                <a:gd name="T3" fmla="*/ 75 h 251"/>
                <a:gd name="T4" fmla="*/ 41 w 362"/>
                <a:gd name="T5" fmla="*/ 78 h 251"/>
                <a:gd name="T6" fmla="*/ 69 w 362"/>
                <a:gd name="T7" fmla="*/ 82 h 251"/>
                <a:gd name="T8" fmla="*/ 100 w 362"/>
                <a:gd name="T9" fmla="*/ 87 h 251"/>
                <a:gd name="T10" fmla="*/ 129 w 362"/>
                <a:gd name="T11" fmla="*/ 91 h 251"/>
                <a:gd name="T12" fmla="*/ 153 w 362"/>
                <a:gd name="T13" fmla="*/ 82 h 251"/>
                <a:gd name="T14" fmla="*/ 173 w 362"/>
                <a:gd name="T15" fmla="*/ 59 h 251"/>
                <a:gd name="T16" fmla="*/ 194 w 362"/>
                <a:gd name="T17" fmla="*/ 38 h 251"/>
                <a:gd name="T18" fmla="*/ 217 w 362"/>
                <a:gd name="T19" fmla="*/ 16 h 251"/>
                <a:gd name="T20" fmla="*/ 235 w 362"/>
                <a:gd name="T21" fmla="*/ 2 h 251"/>
                <a:gd name="T22" fmla="*/ 253 w 362"/>
                <a:gd name="T23" fmla="*/ 3 h 251"/>
                <a:gd name="T24" fmla="*/ 264 w 362"/>
                <a:gd name="T25" fmla="*/ 16 h 251"/>
                <a:gd name="T26" fmla="*/ 263 w 362"/>
                <a:gd name="T27" fmla="*/ 33 h 251"/>
                <a:gd name="T28" fmla="*/ 250 w 362"/>
                <a:gd name="T29" fmla="*/ 48 h 251"/>
                <a:gd name="T30" fmla="*/ 232 w 362"/>
                <a:gd name="T31" fmla="*/ 62 h 251"/>
                <a:gd name="T32" fmla="*/ 217 w 362"/>
                <a:gd name="T33" fmla="*/ 78 h 251"/>
                <a:gd name="T34" fmla="*/ 201 w 362"/>
                <a:gd name="T35" fmla="*/ 95 h 251"/>
                <a:gd name="T36" fmla="*/ 212 w 362"/>
                <a:gd name="T37" fmla="*/ 108 h 251"/>
                <a:gd name="T38" fmla="*/ 250 w 362"/>
                <a:gd name="T39" fmla="*/ 114 h 251"/>
                <a:gd name="T40" fmla="*/ 287 w 362"/>
                <a:gd name="T41" fmla="*/ 121 h 251"/>
                <a:gd name="T42" fmla="*/ 325 w 362"/>
                <a:gd name="T43" fmla="*/ 127 h 251"/>
                <a:gd name="T44" fmla="*/ 352 w 362"/>
                <a:gd name="T45" fmla="*/ 133 h 251"/>
                <a:gd name="T46" fmla="*/ 362 w 362"/>
                <a:gd name="T47" fmla="*/ 147 h 251"/>
                <a:gd name="T48" fmla="*/ 359 w 362"/>
                <a:gd name="T49" fmla="*/ 165 h 251"/>
                <a:gd name="T50" fmla="*/ 345 w 362"/>
                <a:gd name="T51" fmla="*/ 175 h 251"/>
                <a:gd name="T52" fmla="*/ 315 w 362"/>
                <a:gd name="T53" fmla="*/ 172 h 251"/>
                <a:gd name="T54" fmla="*/ 271 w 362"/>
                <a:gd name="T55" fmla="*/ 165 h 251"/>
                <a:gd name="T56" fmla="*/ 227 w 362"/>
                <a:gd name="T57" fmla="*/ 156 h 251"/>
                <a:gd name="T58" fmla="*/ 183 w 362"/>
                <a:gd name="T59" fmla="*/ 147 h 251"/>
                <a:gd name="T60" fmla="*/ 152 w 362"/>
                <a:gd name="T61" fmla="*/ 156 h 251"/>
                <a:gd name="T62" fmla="*/ 133 w 362"/>
                <a:gd name="T63" fmla="*/ 180 h 251"/>
                <a:gd name="T64" fmla="*/ 114 w 362"/>
                <a:gd name="T65" fmla="*/ 205 h 251"/>
                <a:gd name="T66" fmla="*/ 95 w 362"/>
                <a:gd name="T67" fmla="*/ 229 h 251"/>
                <a:gd name="T68" fmla="*/ 78 w 362"/>
                <a:gd name="T69" fmla="*/ 248 h 251"/>
                <a:gd name="T70" fmla="*/ 62 w 362"/>
                <a:gd name="T71" fmla="*/ 251 h 251"/>
                <a:gd name="T72" fmla="*/ 49 w 362"/>
                <a:gd name="T73" fmla="*/ 241 h 251"/>
                <a:gd name="T74" fmla="*/ 46 w 362"/>
                <a:gd name="T75" fmla="*/ 225 h 251"/>
                <a:gd name="T76" fmla="*/ 58 w 362"/>
                <a:gd name="T77" fmla="*/ 206 h 251"/>
                <a:gd name="T78" fmla="*/ 74 w 362"/>
                <a:gd name="T79" fmla="*/ 186 h 251"/>
                <a:gd name="T80" fmla="*/ 88 w 362"/>
                <a:gd name="T81" fmla="*/ 165 h 251"/>
                <a:gd name="T82" fmla="*/ 104 w 362"/>
                <a:gd name="T83" fmla="*/ 144 h 251"/>
                <a:gd name="T84" fmla="*/ 101 w 362"/>
                <a:gd name="T85" fmla="*/ 133 h 251"/>
                <a:gd name="T86" fmla="*/ 78 w 362"/>
                <a:gd name="T87" fmla="*/ 128 h 251"/>
                <a:gd name="T88" fmla="*/ 54 w 362"/>
                <a:gd name="T89" fmla="*/ 124 h 251"/>
                <a:gd name="T90" fmla="*/ 30 w 362"/>
                <a:gd name="T91" fmla="*/ 121 h 251"/>
                <a:gd name="T92" fmla="*/ 10 w 362"/>
                <a:gd name="T93" fmla="*/ 117 h 251"/>
                <a:gd name="T94" fmla="*/ 0 w 362"/>
                <a:gd name="T95" fmla="*/ 103 h 25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62"/>
                <a:gd name="T145" fmla="*/ 0 h 251"/>
                <a:gd name="T146" fmla="*/ 362 w 362"/>
                <a:gd name="T147" fmla="*/ 251 h 25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62" h="251">
                  <a:moveTo>
                    <a:pt x="0" y="94"/>
                  </a:moveTo>
                  <a:lnTo>
                    <a:pt x="3" y="85"/>
                  </a:lnTo>
                  <a:lnTo>
                    <a:pt x="9" y="79"/>
                  </a:lnTo>
                  <a:lnTo>
                    <a:pt x="17" y="75"/>
                  </a:lnTo>
                  <a:lnTo>
                    <a:pt x="26" y="75"/>
                  </a:lnTo>
                  <a:lnTo>
                    <a:pt x="41" y="78"/>
                  </a:lnTo>
                  <a:lnTo>
                    <a:pt x="55" y="79"/>
                  </a:lnTo>
                  <a:lnTo>
                    <a:pt x="69" y="82"/>
                  </a:lnTo>
                  <a:lnTo>
                    <a:pt x="85" y="84"/>
                  </a:lnTo>
                  <a:lnTo>
                    <a:pt x="100" y="87"/>
                  </a:lnTo>
                  <a:lnTo>
                    <a:pt x="114" y="88"/>
                  </a:lnTo>
                  <a:lnTo>
                    <a:pt x="129" y="91"/>
                  </a:lnTo>
                  <a:lnTo>
                    <a:pt x="143" y="94"/>
                  </a:lnTo>
                  <a:lnTo>
                    <a:pt x="153" y="82"/>
                  </a:lnTo>
                  <a:lnTo>
                    <a:pt x="163" y="71"/>
                  </a:lnTo>
                  <a:lnTo>
                    <a:pt x="173" y="59"/>
                  </a:lnTo>
                  <a:lnTo>
                    <a:pt x="183" y="49"/>
                  </a:lnTo>
                  <a:lnTo>
                    <a:pt x="194" y="38"/>
                  </a:lnTo>
                  <a:lnTo>
                    <a:pt x="205" y="28"/>
                  </a:lnTo>
                  <a:lnTo>
                    <a:pt x="217" y="16"/>
                  </a:lnTo>
                  <a:lnTo>
                    <a:pt x="228" y="6"/>
                  </a:lnTo>
                  <a:lnTo>
                    <a:pt x="235" y="2"/>
                  </a:lnTo>
                  <a:lnTo>
                    <a:pt x="244" y="0"/>
                  </a:lnTo>
                  <a:lnTo>
                    <a:pt x="253" y="3"/>
                  </a:lnTo>
                  <a:lnTo>
                    <a:pt x="260" y="9"/>
                  </a:lnTo>
                  <a:lnTo>
                    <a:pt x="264" y="16"/>
                  </a:lnTo>
                  <a:lnTo>
                    <a:pt x="266" y="25"/>
                  </a:lnTo>
                  <a:lnTo>
                    <a:pt x="263" y="33"/>
                  </a:lnTo>
                  <a:lnTo>
                    <a:pt x="258" y="41"/>
                  </a:lnTo>
                  <a:lnTo>
                    <a:pt x="250" y="48"/>
                  </a:lnTo>
                  <a:lnTo>
                    <a:pt x="241" y="55"/>
                  </a:lnTo>
                  <a:lnTo>
                    <a:pt x="232" y="62"/>
                  </a:lnTo>
                  <a:lnTo>
                    <a:pt x="225" y="71"/>
                  </a:lnTo>
                  <a:lnTo>
                    <a:pt x="217" y="78"/>
                  </a:lnTo>
                  <a:lnTo>
                    <a:pt x="209" y="87"/>
                  </a:lnTo>
                  <a:lnTo>
                    <a:pt x="201" y="95"/>
                  </a:lnTo>
                  <a:lnTo>
                    <a:pt x="194" y="104"/>
                  </a:lnTo>
                  <a:lnTo>
                    <a:pt x="212" y="108"/>
                  </a:lnTo>
                  <a:lnTo>
                    <a:pt x="231" y="111"/>
                  </a:lnTo>
                  <a:lnTo>
                    <a:pt x="250" y="114"/>
                  </a:lnTo>
                  <a:lnTo>
                    <a:pt x="269" y="118"/>
                  </a:lnTo>
                  <a:lnTo>
                    <a:pt x="287" y="121"/>
                  </a:lnTo>
                  <a:lnTo>
                    <a:pt x="306" y="124"/>
                  </a:lnTo>
                  <a:lnTo>
                    <a:pt x="325" y="127"/>
                  </a:lnTo>
                  <a:lnTo>
                    <a:pt x="344" y="130"/>
                  </a:lnTo>
                  <a:lnTo>
                    <a:pt x="352" y="133"/>
                  </a:lnTo>
                  <a:lnTo>
                    <a:pt x="358" y="139"/>
                  </a:lnTo>
                  <a:lnTo>
                    <a:pt x="362" y="147"/>
                  </a:lnTo>
                  <a:lnTo>
                    <a:pt x="362" y="156"/>
                  </a:lnTo>
                  <a:lnTo>
                    <a:pt x="359" y="165"/>
                  </a:lnTo>
                  <a:lnTo>
                    <a:pt x="354" y="170"/>
                  </a:lnTo>
                  <a:lnTo>
                    <a:pt x="345" y="175"/>
                  </a:lnTo>
                  <a:lnTo>
                    <a:pt x="336" y="175"/>
                  </a:lnTo>
                  <a:lnTo>
                    <a:pt x="315" y="172"/>
                  </a:lnTo>
                  <a:lnTo>
                    <a:pt x="293" y="167"/>
                  </a:lnTo>
                  <a:lnTo>
                    <a:pt x="271" y="165"/>
                  </a:lnTo>
                  <a:lnTo>
                    <a:pt x="250" y="160"/>
                  </a:lnTo>
                  <a:lnTo>
                    <a:pt x="227" y="156"/>
                  </a:lnTo>
                  <a:lnTo>
                    <a:pt x="205" y="152"/>
                  </a:lnTo>
                  <a:lnTo>
                    <a:pt x="183" y="147"/>
                  </a:lnTo>
                  <a:lnTo>
                    <a:pt x="162" y="143"/>
                  </a:lnTo>
                  <a:lnTo>
                    <a:pt x="152" y="156"/>
                  </a:lnTo>
                  <a:lnTo>
                    <a:pt x="143" y="167"/>
                  </a:lnTo>
                  <a:lnTo>
                    <a:pt x="133" y="180"/>
                  </a:lnTo>
                  <a:lnTo>
                    <a:pt x="124" y="192"/>
                  </a:lnTo>
                  <a:lnTo>
                    <a:pt x="114" y="205"/>
                  </a:lnTo>
                  <a:lnTo>
                    <a:pt x="104" y="218"/>
                  </a:lnTo>
                  <a:lnTo>
                    <a:pt x="95" y="229"/>
                  </a:lnTo>
                  <a:lnTo>
                    <a:pt x="85" y="242"/>
                  </a:lnTo>
                  <a:lnTo>
                    <a:pt x="78" y="248"/>
                  </a:lnTo>
                  <a:lnTo>
                    <a:pt x="71" y="251"/>
                  </a:lnTo>
                  <a:lnTo>
                    <a:pt x="62" y="251"/>
                  </a:lnTo>
                  <a:lnTo>
                    <a:pt x="55" y="248"/>
                  </a:lnTo>
                  <a:lnTo>
                    <a:pt x="49" y="241"/>
                  </a:lnTo>
                  <a:lnTo>
                    <a:pt x="46" y="232"/>
                  </a:lnTo>
                  <a:lnTo>
                    <a:pt x="46" y="225"/>
                  </a:lnTo>
                  <a:lnTo>
                    <a:pt x="49" y="216"/>
                  </a:lnTo>
                  <a:lnTo>
                    <a:pt x="58" y="206"/>
                  </a:lnTo>
                  <a:lnTo>
                    <a:pt x="65" y="196"/>
                  </a:lnTo>
                  <a:lnTo>
                    <a:pt x="74" y="186"/>
                  </a:lnTo>
                  <a:lnTo>
                    <a:pt x="81" y="175"/>
                  </a:lnTo>
                  <a:lnTo>
                    <a:pt x="88" y="165"/>
                  </a:lnTo>
                  <a:lnTo>
                    <a:pt x="97" y="154"/>
                  </a:lnTo>
                  <a:lnTo>
                    <a:pt x="104" y="144"/>
                  </a:lnTo>
                  <a:lnTo>
                    <a:pt x="113" y="134"/>
                  </a:lnTo>
                  <a:lnTo>
                    <a:pt x="101" y="133"/>
                  </a:lnTo>
                  <a:lnTo>
                    <a:pt x="90" y="130"/>
                  </a:lnTo>
                  <a:lnTo>
                    <a:pt x="78" y="128"/>
                  </a:lnTo>
                  <a:lnTo>
                    <a:pt x="67" y="127"/>
                  </a:lnTo>
                  <a:lnTo>
                    <a:pt x="54" y="124"/>
                  </a:lnTo>
                  <a:lnTo>
                    <a:pt x="42" y="123"/>
                  </a:lnTo>
                  <a:lnTo>
                    <a:pt x="30" y="121"/>
                  </a:lnTo>
                  <a:lnTo>
                    <a:pt x="19" y="120"/>
                  </a:lnTo>
                  <a:lnTo>
                    <a:pt x="10" y="117"/>
                  </a:lnTo>
                  <a:lnTo>
                    <a:pt x="5" y="111"/>
                  </a:lnTo>
                  <a:lnTo>
                    <a:pt x="0" y="103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5061" name="Picture 257" descr="MCj0312092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80200" y="4054475"/>
            <a:ext cx="1701800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2" name="WordArt 258"/>
          <p:cNvSpPr>
            <a:spLocks noChangeArrowheads="1" noChangeShapeType="1" noTextEdit="1"/>
          </p:cNvSpPr>
          <p:nvPr/>
        </p:nvSpPr>
        <p:spPr bwMode="auto">
          <a:xfrm>
            <a:off x="1447800" y="2286000"/>
            <a:ext cx="27432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2028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latin typeface="Arial"/>
                <a:cs typeface="Arial"/>
              </a:rPr>
              <a:t>We're STRIDE, not STRID!</a:t>
            </a:r>
          </a:p>
        </p:txBody>
      </p:sp>
      <p:sp>
        <p:nvSpPr>
          <p:cNvPr id="45063" name="Rectangle 259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0" name="Slide Number Placeholder 25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76D2C-8623-4181-930C-4006E9C5723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Search Committee Composition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828800"/>
            <a:ext cx="5486400" cy="5029200"/>
          </a:xfrm>
          <a:noFill/>
        </p:spPr>
        <p:txBody>
          <a:bodyPr>
            <a:normAutofit/>
          </a:bodyPr>
          <a:lstStyle/>
          <a:p>
            <a:pPr marL="346075" indent="-346075" eaLnBrk="1" hangingPunct="1"/>
            <a:r>
              <a:rPr lang="en-US" sz="2800" dirty="0" smtClean="0">
                <a:solidFill>
                  <a:schemeClr val="accent2"/>
                </a:solidFill>
              </a:rPr>
              <a:t>Include people who are committed to diversity and excellence.</a:t>
            </a:r>
          </a:p>
          <a:p>
            <a:pPr marL="346075" indent="-346075" eaLnBrk="1" hangingPunct="1"/>
            <a:r>
              <a:rPr lang="en-US" sz="2800" dirty="0" smtClean="0">
                <a:solidFill>
                  <a:schemeClr val="accent2"/>
                </a:solidFill>
              </a:rPr>
              <a:t>Include women and minorities.</a:t>
            </a:r>
          </a:p>
          <a:p>
            <a:pPr marL="746125" lvl="1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accent2"/>
                </a:solidFill>
              </a:rPr>
              <a:t>Remember to take account of their added service load in other assignments</a:t>
            </a:r>
          </a:p>
          <a:p>
            <a:pPr marL="746125" lvl="1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accent2"/>
                </a:solidFill>
              </a:rPr>
              <a:t>Remember the additional impact and load on women of color and people belonging to multiple minority groups</a:t>
            </a:r>
          </a:p>
        </p:txBody>
      </p:sp>
      <p:pic>
        <p:nvPicPr>
          <p:cNvPr id="47108" name="Picture 4" descr="j02330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97538" y="2176463"/>
            <a:ext cx="2886075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76D2C-8623-4181-930C-4006E9C5723B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Active Recruiting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6400800" cy="5257800"/>
          </a:xfrm>
          <a:noFill/>
        </p:spPr>
        <p:txBody>
          <a:bodyPr>
            <a:noAutofit/>
          </a:bodyPr>
          <a:lstStyle/>
          <a:p>
            <a:pPr marL="346075" indent="-346075" eaLnBrk="1" hangingPunct="1"/>
            <a:r>
              <a:rPr lang="en-US" sz="2400" dirty="0" smtClean="0">
                <a:solidFill>
                  <a:schemeClr val="accent2"/>
                </a:solidFill>
              </a:rPr>
              <a:t>Widen the range of institutions from which you recruit.</a:t>
            </a:r>
          </a:p>
          <a:p>
            <a:pPr marL="346075" indent="-346075" eaLnBrk="1" hangingPunct="1"/>
            <a:r>
              <a:rPr lang="en-US" sz="2400" dirty="0" smtClean="0">
                <a:solidFill>
                  <a:schemeClr val="accent2"/>
                </a:solidFill>
              </a:rPr>
              <a:t>Widen the range of venues in which openings are advertised or communicated.</a:t>
            </a:r>
          </a:p>
          <a:p>
            <a:pPr marL="346075" indent="-346075" eaLnBrk="1" hangingPunct="1"/>
            <a:r>
              <a:rPr lang="en-US" sz="2400" dirty="0" smtClean="0">
                <a:solidFill>
                  <a:schemeClr val="accent2"/>
                </a:solidFill>
              </a:rPr>
              <a:t>Consider women and minorities who may currently be under-placed:  those thriving at less well-ranked or resourced institutions.</a:t>
            </a:r>
          </a:p>
          <a:p>
            <a:pPr marL="746125" lvl="1" indent="-346075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2"/>
                </a:solidFill>
              </a:rPr>
              <a:t>Disadvantaged by early career/personal decisions</a:t>
            </a:r>
          </a:p>
          <a:p>
            <a:pPr marL="746125" lvl="1" indent="-346075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2"/>
                </a:solidFill>
              </a:rPr>
              <a:t>Experienced past discrimination</a:t>
            </a:r>
          </a:p>
          <a:p>
            <a:pPr marL="346075" indent="-346075" eaLnBrk="1" hangingPunct="1"/>
            <a:r>
              <a:rPr lang="en-US" sz="2400" dirty="0" smtClean="0">
                <a:solidFill>
                  <a:schemeClr val="accent2"/>
                </a:solidFill>
              </a:rPr>
              <a:t>Explicitly ask colleagues for names of female and minority candidates.</a:t>
            </a:r>
          </a:p>
        </p:txBody>
      </p:sp>
      <p:pic>
        <p:nvPicPr>
          <p:cNvPr id="50180" name="Picture 4" descr="MCj036344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2514600"/>
            <a:ext cx="2162175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76D2C-8623-4181-930C-4006E9C5723B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Focus on Multiple Specific Criteria during Evaluation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  <a:noFill/>
        </p:spPr>
        <p:txBody>
          <a:bodyPr>
            <a:normAutofit/>
          </a:bodyPr>
          <a:lstStyle/>
          <a:p>
            <a:pPr eaLnBrk="1" hangingPunct="1"/>
            <a:endParaRPr lang="en-US" sz="26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Weigh colleagues’ judgments that reflect examination of all materials and meetings with the candidate.</a:t>
            </a: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Avoid “global” reactions: Specify evaluations of scholarly productivity, research funding, teaching ability, ability to be a conscientious departmental/university member, fit with the department’s priorities.</a:t>
            </a: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Forms exist that can be modified to fit your situation.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Evaluation of Candidates: Promote Awareness of Bias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Awareness of potential evaluation bias is a critical first step: Remember the lessons of research studies on: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accent2"/>
                </a:solidFill>
              </a:rPr>
              <a:t>CVs and resumes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accent2"/>
                </a:solidFill>
              </a:rPr>
              <a:t>Letters of recommendation</a:t>
            </a:r>
          </a:p>
          <a:p>
            <a:pPr eaLnBrk="1" hangingPunct="1"/>
            <a:endParaRPr lang="en-US" sz="26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Spread awareness to others on the search committee</a:t>
            </a:r>
          </a:p>
          <a:p>
            <a:pPr eaLnBrk="1" hangingPunct="1"/>
            <a:endParaRPr lang="en-US" sz="28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Evaluation bias can be counteracted</a:t>
            </a:r>
          </a:p>
          <a:p>
            <a:pPr eaLnBrk="1" hangingPunct="1"/>
            <a:endParaRPr lang="en-US" sz="2600" dirty="0" smtClean="0">
              <a:solidFill>
                <a:schemeClr val="accent2"/>
              </a:solidFill>
            </a:endParaRPr>
          </a:p>
          <a:p>
            <a:pPr lvl="2"/>
            <a:r>
              <a:rPr lang="en-US" sz="1800" dirty="0" smtClean="0">
                <a:solidFill>
                  <a:schemeClr val="accent2"/>
                </a:solidFill>
              </a:rPr>
              <a:t>Bauer &amp; </a:t>
            </a:r>
            <a:r>
              <a:rPr lang="en-US" sz="1800" dirty="0" err="1" smtClean="0">
                <a:solidFill>
                  <a:schemeClr val="accent2"/>
                </a:solidFill>
              </a:rPr>
              <a:t>Baltes</a:t>
            </a:r>
            <a:r>
              <a:rPr lang="en-US" sz="1800" dirty="0" smtClean="0">
                <a:solidFill>
                  <a:schemeClr val="accent2"/>
                </a:solidFill>
              </a:rPr>
              <a:t> (2002). Sex Roles. 9-10, 465.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2C3138-F3D4-42C6-8918-863672757407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3200" dirty="0" smtClean="0"/>
              <a:t>Core activities</a:t>
            </a:r>
            <a:r>
              <a:rPr lang="en-US" dirty="0" smtClean="0"/>
              <a:t> (teaching, scholarship, service/maintenance)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Arial" charset="0"/>
              <a:buChar char="•"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How is curriculum determined?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Is teaching highly valued?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How are members of subfields valued?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Are some kinds/styles of scholarship valued more highly than others?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Is there agreement on the value of different kinds of service?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z="4000" b="1"/>
              <a:t>Elements of Academic Organizations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8913" y="1243013"/>
            <a:ext cx="8763000" cy="76200"/>
          </a:xfrm>
          <a:prstGeom prst="roundRect">
            <a:avLst/>
          </a:prstGeom>
          <a:gradFill flip="none" rotWithShape="1">
            <a:gsLst>
              <a:gs pos="34000">
                <a:srgbClr val="003399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Interviewing Tips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  <a:noFill/>
        </p:spPr>
        <p:txBody>
          <a:bodyPr>
            <a:normAutofit fontScale="92500"/>
          </a:bodyPr>
          <a:lstStyle/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Bringing in more than one female or minority candidate can increase the likelihood that a woman or minority member will be hired.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Treat female and minority applicants as scholars and educators, not as valuable </a:t>
            </a:r>
            <a:r>
              <a:rPr lang="en-US" sz="2600" i="1" dirty="0" smtClean="0">
                <a:solidFill>
                  <a:schemeClr val="accent2"/>
                </a:solidFill>
              </a:rPr>
              <a:t>because they are female or minority </a:t>
            </a:r>
            <a:r>
              <a:rPr lang="en-US" sz="2600" dirty="0" smtClean="0">
                <a:solidFill>
                  <a:schemeClr val="accent2"/>
                </a:solidFill>
              </a:rPr>
              <a:t>scholars and educators.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Ensure that all candidates meet at least some people who share important personal and social characteristics.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Do not ask about matters not relevant to the position (unless asked)</a:t>
            </a:r>
          </a:p>
          <a:p>
            <a:pPr eaLnBrk="1" hangingPunct="1"/>
            <a:endParaRPr lang="en-US" sz="2600" dirty="0" smtClean="0">
              <a:solidFill>
                <a:schemeClr val="accent2"/>
              </a:solidFill>
            </a:endParaRPr>
          </a:p>
          <a:p>
            <a:pPr lvl="2" indent="-182880">
              <a:buNone/>
            </a:pPr>
            <a:r>
              <a:rPr lang="en-US" sz="1200" dirty="0" err="1" smtClean="0">
                <a:solidFill>
                  <a:schemeClr val="accent2"/>
                </a:solidFill>
              </a:rPr>
              <a:t>Heilman</a:t>
            </a:r>
            <a:r>
              <a:rPr lang="en-US" sz="1200" dirty="0" smtClean="0">
                <a:solidFill>
                  <a:schemeClr val="accent2"/>
                </a:solidFill>
              </a:rPr>
              <a:t> (1980) Organizational Behavior &amp; Human Performance. 26, 386-395.</a:t>
            </a:r>
          </a:p>
          <a:p>
            <a:pPr lvl="2" indent="-182880">
              <a:buNone/>
            </a:pPr>
            <a:r>
              <a:rPr lang="en-US" sz="1200" dirty="0" err="1" smtClean="0">
                <a:solidFill>
                  <a:schemeClr val="accent2"/>
                </a:solidFill>
              </a:rPr>
              <a:t>Hewstone</a:t>
            </a:r>
            <a:r>
              <a:rPr lang="en-US" sz="1200" dirty="0" smtClean="0">
                <a:solidFill>
                  <a:schemeClr val="accent2"/>
                </a:solidFill>
              </a:rPr>
              <a:t>, et al. (2006) Group Processes &amp; Intergroup Relations. 9(4), 509-532.</a:t>
            </a:r>
          </a:p>
          <a:p>
            <a:pPr lvl="2" indent="-182880">
              <a:buNone/>
            </a:pPr>
            <a:r>
              <a:rPr lang="en-US" sz="1200" dirty="0" err="1" smtClean="0">
                <a:solidFill>
                  <a:schemeClr val="accent2"/>
                </a:solidFill>
              </a:rPr>
              <a:t>Huffcut</a:t>
            </a:r>
            <a:r>
              <a:rPr lang="en-US" sz="1200" dirty="0" smtClean="0">
                <a:solidFill>
                  <a:schemeClr val="accent2"/>
                </a:solidFill>
              </a:rPr>
              <a:t> &amp; Roth (1998) Journal of Applied Psychology. 83(2), 79-189.</a:t>
            </a:r>
          </a:p>
          <a:p>
            <a:pPr lvl="2" indent="-182880">
              <a:buNone/>
            </a:pPr>
            <a:r>
              <a:rPr lang="en-US" sz="1200" dirty="0" smtClean="0">
                <a:solidFill>
                  <a:schemeClr val="accent2"/>
                </a:solidFill>
              </a:rPr>
              <a:t>Van </a:t>
            </a:r>
            <a:r>
              <a:rPr lang="en-US" sz="1200" dirty="0" err="1" smtClean="0">
                <a:solidFill>
                  <a:schemeClr val="accent2"/>
                </a:solidFill>
              </a:rPr>
              <a:t>Ommeren</a:t>
            </a:r>
            <a:r>
              <a:rPr lang="en-US" sz="1200" dirty="0" smtClean="0">
                <a:solidFill>
                  <a:schemeClr val="accent2"/>
                </a:solidFill>
              </a:rPr>
              <a:t> et al. (2005) Psychological Reports. 96, 349-360.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Positive Approaches to the Role of Personal Life for Faculty Candidates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6248400" cy="4724400"/>
          </a:xfrm>
        </p:spPr>
        <p:txBody>
          <a:bodyPr>
            <a:noAutofit/>
          </a:bodyPr>
          <a:lstStyle/>
          <a:p>
            <a:pPr marL="346075" indent="-346075"/>
            <a:r>
              <a:rPr lang="en-US" sz="2600" dirty="0" smtClean="0"/>
              <a:t>Many faculty have two-career households.</a:t>
            </a:r>
          </a:p>
          <a:p>
            <a:pPr marL="346075" indent="-346075"/>
            <a:r>
              <a:rPr lang="en-US" sz="2600" dirty="0" smtClean="0"/>
              <a:t>Female faculty are more likely not to be partnered or to have a partner who is employed fulltime.</a:t>
            </a:r>
          </a:p>
          <a:p>
            <a:pPr marL="746125" lvl="1"/>
            <a:r>
              <a:rPr lang="en-US" sz="1600" dirty="0" smtClean="0"/>
              <a:t>UM climate study (2001)</a:t>
            </a:r>
          </a:p>
          <a:p>
            <a:pPr marL="346075" indent="-346075"/>
            <a:r>
              <a:rPr lang="en-US" sz="2600" dirty="0" smtClean="0"/>
              <a:t>Family friendly policies provide resources to help </a:t>
            </a:r>
            <a:r>
              <a:rPr lang="en-US" sz="2600" b="1" u="sng" dirty="0" smtClean="0"/>
              <a:t>both</a:t>
            </a:r>
            <a:r>
              <a:rPr lang="en-US" sz="2600" dirty="0" smtClean="0"/>
              <a:t> male and female faculty manage households</a:t>
            </a:r>
          </a:p>
          <a:p>
            <a:pPr marL="746125" lvl="1" indent="-346075">
              <a:buFont typeface="Wingdings" pitchFamily="2" charset="2"/>
              <a:buChar char="§"/>
            </a:pPr>
            <a:r>
              <a:rPr lang="en-US" sz="2000" dirty="0" smtClean="0"/>
              <a:t>Distribute family friendly policy information to all candidates before or during first visit.</a:t>
            </a:r>
          </a:p>
          <a:p>
            <a:pPr marL="746125" lvl="1" indent="-346075">
              <a:buFont typeface="Wingdings" pitchFamily="2" charset="2"/>
              <a:buChar char="§"/>
            </a:pPr>
            <a:r>
              <a:rPr lang="en-US" sz="2000" dirty="0" smtClean="0"/>
              <a:t>Expeditiously address family issues </a:t>
            </a:r>
            <a:r>
              <a:rPr lang="en-US" sz="2000" i="1" dirty="0" smtClean="0"/>
              <a:t>raised by the candidate.</a:t>
            </a:r>
            <a:r>
              <a:rPr lang="en-US" sz="2200" i="1" dirty="0" smtClean="0"/>
              <a:t> </a:t>
            </a:r>
          </a:p>
        </p:txBody>
      </p:sp>
      <p:sp>
        <p:nvSpPr>
          <p:cNvPr id="365572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D2F0D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6781800" y="2362200"/>
            <a:ext cx="1905000" cy="2743200"/>
            <a:chOff x="0" y="0"/>
            <a:chExt cx="2724" cy="3108"/>
          </a:xfrm>
        </p:grpSpPr>
        <p:sp>
          <p:nvSpPr>
            <p:cNvPr id="365574" name="AutoShape 6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2724" cy="3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75" name="Rectangle 7"/>
            <p:cNvSpPr>
              <a:spLocks noChangeArrowheads="1"/>
            </p:cNvSpPr>
            <p:nvPr/>
          </p:nvSpPr>
          <p:spPr bwMode="auto">
            <a:xfrm>
              <a:off x="189" y="1393"/>
              <a:ext cx="2391" cy="1496"/>
            </a:xfrm>
            <a:prstGeom prst="rect">
              <a:avLst/>
            </a:prstGeom>
            <a:solidFill>
              <a:srgbClr val="A5BF6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76" name="Freeform 8"/>
            <p:cNvSpPr>
              <a:spLocks/>
            </p:cNvSpPr>
            <p:nvPr/>
          </p:nvSpPr>
          <p:spPr bwMode="auto">
            <a:xfrm>
              <a:off x="189" y="206"/>
              <a:ext cx="2391" cy="1048"/>
            </a:xfrm>
            <a:custGeom>
              <a:avLst/>
              <a:gdLst/>
              <a:ahLst/>
              <a:cxnLst>
                <a:cxn ang="0">
                  <a:pos x="2391" y="0"/>
                </a:cxn>
                <a:cxn ang="0">
                  <a:pos x="2391" y="779"/>
                </a:cxn>
                <a:cxn ang="0">
                  <a:pos x="2362" y="779"/>
                </a:cxn>
                <a:cxn ang="0">
                  <a:pos x="2362" y="583"/>
                </a:cxn>
                <a:cxn ang="0">
                  <a:pos x="2212" y="583"/>
                </a:cxn>
                <a:cxn ang="0">
                  <a:pos x="2212" y="333"/>
                </a:cxn>
                <a:cxn ang="0">
                  <a:pos x="1916" y="333"/>
                </a:cxn>
                <a:cxn ang="0">
                  <a:pos x="1916" y="576"/>
                </a:cxn>
                <a:cxn ang="0">
                  <a:pos x="1785" y="576"/>
                </a:cxn>
                <a:cxn ang="0">
                  <a:pos x="1785" y="1048"/>
                </a:cxn>
                <a:cxn ang="0">
                  <a:pos x="1287" y="1048"/>
                </a:cxn>
                <a:cxn ang="0">
                  <a:pos x="1287" y="169"/>
                </a:cxn>
                <a:cxn ang="0">
                  <a:pos x="997" y="169"/>
                </a:cxn>
                <a:cxn ang="0">
                  <a:pos x="997" y="596"/>
                </a:cxn>
                <a:cxn ang="0">
                  <a:pos x="793" y="596"/>
                </a:cxn>
                <a:cxn ang="0">
                  <a:pos x="793" y="917"/>
                </a:cxn>
                <a:cxn ang="0">
                  <a:pos x="659" y="783"/>
                </a:cxn>
                <a:cxn ang="0">
                  <a:pos x="659" y="123"/>
                </a:cxn>
                <a:cxn ang="0">
                  <a:pos x="499" y="283"/>
                </a:cxn>
                <a:cxn ang="0">
                  <a:pos x="499" y="668"/>
                </a:cxn>
                <a:cxn ang="0">
                  <a:pos x="439" y="668"/>
                </a:cxn>
                <a:cxn ang="0">
                  <a:pos x="439" y="268"/>
                </a:cxn>
                <a:cxn ang="0">
                  <a:pos x="295" y="268"/>
                </a:cxn>
                <a:cxn ang="0">
                  <a:pos x="295" y="727"/>
                </a:cxn>
                <a:cxn ang="0">
                  <a:pos x="177" y="727"/>
                </a:cxn>
                <a:cxn ang="0">
                  <a:pos x="177" y="484"/>
                </a:cxn>
                <a:cxn ang="0">
                  <a:pos x="0" y="484"/>
                </a:cxn>
                <a:cxn ang="0">
                  <a:pos x="0" y="0"/>
                </a:cxn>
                <a:cxn ang="0">
                  <a:pos x="2391" y="0"/>
                </a:cxn>
              </a:cxnLst>
              <a:rect l="0" t="0" r="r" b="b"/>
              <a:pathLst>
                <a:path w="2391" h="1048">
                  <a:moveTo>
                    <a:pt x="2391" y="0"/>
                  </a:moveTo>
                  <a:lnTo>
                    <a:pt x="2391" y="779"/>
                  </a:lnTo>
                  <a:lnTo>
                    <a:pt x="2362" y="779"/>
                  </a:lnTo>
                  <a:lnTo>
                    <a:pt x="2362" y="583"/>
                  </a:lnTo>
                  <a:lnTo>
                    <a:pt x="2212" y="583"/>
                  </a:lnTo>
                  <a:lnTo>
                    <a:pt x="2212" y="333"/>
                  </a:lnTo>
                  <a:lnTo>
                    <a:pt x="1916" y="333"/>
                  </a:lnTo>
                  <a:lnTo>
                    <a:pt x="1916" y="576"/>
                  </a:lnTo>
                  <a:lnTo>
                    <a:pt x="1785" y="576"/>
                  </a:lnTo>
                  <a:lnTo>
                    <a:pt x="1785" y="1048"/>
                  </a:lnTo>
                  <a:lnTo>
                    <a:pt x="1287" y="1048"/>
                  </a:lnTo>
                  <a:lnTo>
                    <a:pt x="1287" y="169"/>
                  </a:lnTo>
                  <a:lnTo>
                    <a:pt x="997" y="169"/>
                  </a:lnTo>
                  <a:lnTo>
                    <a:pt x="997" y="596"/>
                  </a:lnTo>
                  <a:lnTo>
                    <a:pt x="793" y="596"/>
                  </a:lnTo>
                  <a:lnTo>
                    <a:pt x="793" y="917"/>
                  </a:lnTo>
                  <a:lnTo>
                    <a:pt x="659" y="783"/>
                  </a:lnTo>
                  <a:lnTo>
                    <a:pt x="659" y="123"/>
                  </a:lnTo>
                  <a:lnTo>
                    <a:pt x="499" y="283"/>
                  </a:lnTo>
                  <a:lnTo>
                    <a:pt x="499" y="668"/>
                  </a:lnTo>
                  <a:lnTo>
                    <a:pt x="439" y="668"/>
                  </a:lnTo>
                  <a:lnTo>
                    <a:pt x="439" y="268"/>
                  </a:lnTo>
                  <a:lnTo>
                    <a:pt x="295" y="268"/>
                  </a:lnTo>
                  <a:lnTo>
                    <a:pt x="295" y="727"/>
                  </a:lnTo>
                  <a:lnTo>
                    <a:pt x="177" y="727"/>
                  </a:lnTo>
                  <a:lnTo>
                    <a:pt x="177" y="484"/>
                  </a:lnTo>
                  <a:lnTo>
                    <a:pt x="0" y="484"/>
                  </a:lnTo>
                  <a:lnTo>
                    <a:pt x="0" y="0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rgbClr val="CEF7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77" name="Freeform 9"/>
            <p:cNvSpPr>
              <a:spLocks/>
            </p:cNvSpPr>
            <p:nvPr/>
          </p:nvSpPr>
          <p:spPr bwMode="auto">
            <a:xfrm>
              <a:off x="189" y="234"/>
              <a:ext cx="2391" cy="1616"/>
            </a:xfrm>
            <a:custGeom>
              <a:avLst/>
              <a:gdLst/>
              <a:ahLst/>
              <a:cxnLst>
                <a:cxn ang="0">
                  <a:pos x="177" y="393"/>
                </a:cxn>
                <a:cxn ang="0">
                  <a:pos x="295" y="36"/>
                </a:cxn>
                <a:cxn ang="0">
                  <a:pos x="439" y="334"/>
                </a:cxn>
                <a:cxn ang="0">
                  <a:pos x="499" y="166"/>
                </a:cxn>
                <a:cxn ang="0">
                  <a:pos x="659" y="449"/>
                </a:cxn>
                <a:cxn ang="0">
                  <a:pos x="793" y="262"/>
                </a:cxn>
                <a:cxn ang="0">
                  <a:pos x="997" y="16"/>
                </a:cxn>
                <a:cxn ang="0">
                  <a:pos x="1287" y="715"/>
                </a:cxn>
                <a:cxn ang="0">
                  <a:pos x="1785" y="243"/>
                </a:cxn>
                <a:cxn ang="0">
                  <a:pos x="1916" y="0"/>
                </a:cxn>
                <a:cxn ang="0">
                  <a:pos x="2212" y="249"/>
                </a:cxn>
                <a:cxn ang="0">
                  <a:pos x="2391" y="446"/>
                </a:cxn>
                <a:cxn ang="0">
                  <a:pos x="2332" y="1616"/>
                </a:cxn>
                <a:cxn ang="0">
                  <a:pos x="2214" y="1615"/>
                </a:cxn>
                <a:cxn ang="0">
                  <a:pos x="2094" y="1612"/>
                </a:cxn>
                <a:cxn ang="0">
                  <a:pos x="1976" y="1608"/>
                </a:cxn>
                <a:cxn ang="0">
                  <a:pos x="1858" y="1602"/>
                </a:cxn>
                <a:cxn ang="0">
                  <a:pos x="1740" y="1595"/>
                </a:cxn>
                <a:cxn ang="0">
                  <a:pos x="1622" y="1587"/>
                </a:cxn>
                <a:cxn ang="0">
                  <a:pos x="1504" y="1579"/>
                </a:cxn>
                <a:cxn ang="0">
                  <a:pos x="1386" y="1570"/>
                </a:cxn>
                <a:cxn ang="0">
                  <a:pos x="1268" y="1560"/>
                </a:cxn>
                <a:cxn ang="0">
                  <a:pos x="1149" y="1550"/>
                </a:cxn>
                <a:cxn ang="0">
                  <a:pos x="1030" y="1540"/>
                </a:cxn>
                <a:cxn ang="0">
                  <a:pos x="912" y="1530"/>
                </a:cxn>
                <a:cxn ang="0">
                  <a:pos x="793" y="1518"/>
                </a:cxn>
                <a:cxn ang="0">
                  <a:pos x="673" y="1508"/>
                </a:cxn>
                <a:cxn ang="0">
                  <a:pos x="555" y="1498"/>
                </a:cxn>
                <a:cxn ang="0">
                  <a:pos x="462" y="1491"/>
                </a:cxn>
                <a:cxn ang="0">
                  <a:pos x="396" y="1490"/>
                </a:cxn>
                <a:cxn ang="0">
                  <a:pos x="331" y="1493"/>
                </a:cxn>
                <a:cxn ang="0">
                  <a:pos x="267" y="1498"/>
                </a:cxn>
                <a:cxn ang="0">
                  <a:pos x="207" y="1510"/>
                </a:cxn>
                <a:cxn ang="0">
                  <a:pos x="146" y="1524"/>
                </a:cxn>
                <a:cxn ang="0">
                  <a:pos x="86" y="1543"/>
                </a:cxn>
                <a:cxn ang="0">
                  <a:pos x="28" y="1563"/>
                </a:cxn>
                <a:cxn ang="0">
                  <a:pos x="0" y="151"/>
                </a:cxn>
              </a:cxnLst>
              <a:rect l="0" t="0" r="r" b="b"/>
              <a:pathLst>
                <a:path w="2391" h="1616">
                  <a:moveTo>
                    <a:pt x="177" y="151"/>
                  </a:moveTo>
                  <a:lnTo>
                    <a:pt x="177" y="393"/>
                  </a:lnTo>
                  <a:lnTo>
                    <a:pt x="295" y="393"/>
                  </a:lnTo>
                  <a:lnTo>
                    <a:pt x="295" y="36"/>
                  </a:lnTo>
                  <a:lnTo>
                    <a:pt x="439" y="36"/>
                  </a:lnTo>
                  <a:lnTo>
                    <a:pt x="439" y="334"/>
                  </a:lnTo>
                  <a:lnTo>
                    <a:pt x="499" y="334"/>
                  </a:lnTo>
                  <a:lnTo>
                    <a:pt x="499" y="166"/>
                  </a:lnTo>
                  <a:lnTo>
                    <a:pt x="659" y="6"/>
                  </a:lnTo>
                  <a:lnTo>
                    <a:pt x="659" y="449"/>
                  </a:lnTo>
                  <a:lnTo>
                    <a:pt x="793" y="584"/>
                  </a:lnTo>
                  <a:lnTo>
                    <a:pt x="793" y="262"/>
                  </a:lnTo>
                  <a:lnTo>
                    <a:pt x="997" y="262"/>
                  </a:lnTo>
                  <a:lnTo>
                    <a:pt x="997" y="16"/>
                  </a:lnTo>
                  <a:lnTo>
                    <a:pt x="1287" y="16"/>
                  </a:lnTo>
                  <a:lnTo>
                    <a:pt x="1287" y="715"/>
                  </a:lnTo>
                  <a:lnTo>
                    <a:pt x="1785" y="715"/>
                  </a:lnTo>
                  <a:lnTo>
                    <a:pt x="1785" y="243"/>
                  </a:lnTo>
                  <a:lnTo>
                    <a:pt x="1916" y="243"/>
                  </a:lnTo>
                  <a:lnTo>
                    <a:pt x="1916" y="0"/>
                  </a:lnTo>
                  <a:lnTo>
                    <a:pt x="2212" y="0"/>
                  </a:lnTo>
                  <a:lnTo>
                    <a:pt x="2212" y="249"/>
                  </a:lnTo>
                  <a:lnTo>
                    <a:pt x="2362" y="446"/>
                  </a:lnTo>
                  <a:lnTo>
                    <a:pt x="2391" y="446"/>
                  </a:lnTo>
                  <a:lnTo>
                    <a:pt x="2391" y="1616"/>
                  </a:lnTo>
                  <a:lnTo>
                    <a:pt x="2332" y="1616"/>
                  </a:lnTo>
                  <a:lnTo>
                    <a:pt x="2273" y="1616"/>
                  </a:lnTo>
                  <a:lnTo>
                    <a:pt x="2214" y="1615"/>
                  </a:lnTo>
                  <a:lnTo>
                    <a:pt x="2155" y="1613"/>
                  </a:lnTo>
                  <a:lnTo>
                    <a:pt x="2094" y="1612"/>
                  </a:lnTo>
                  <a:lnTo>
                    <a:pt x="2035" y="1610"/>
                  </a:lnTo>
                  <a:lnTo>
                    <a:pt x="1976" y="1608"/>
                  </a:lnTo>
                  <a:lnTo>
                    <a:pt x="1917" y="1605"/>
                  </a:lnTo>
                  <a:lnTo>
                    <a:pt x="1858" y="1602"/>
                  </a:lnTo>
                  <a:lnTo>
                    <a:pt x="1799" y="1599"/>
                  </a:lnTo>
                  <a:lnTo>
                    <a:pt x="1740" y="1595"/>
                  </a:lnTo>
                  <a:lnTo>
                    <a:pt x="1681" y="1592"/>
                  </a:lnTo>
                  <a:lnTo>
                    <a:pt x="1622" y="1587"/>
                  </a:lnTo>
                  <a:lnTo>
                    <a:pt x="1563" y="1583"/>
                  </a:lnTo>
                  <a:lnTo>
                    <a:pt x="1504" y="1579"/>
                  </a:lnTo>
                  <a:lnTo>
                    <a:pt x="1445" y="1574"/>
                  </a:lnTo>
                  <a:lnTo>
                    <a:pt x="1386" y="1570"/>
                  </a:lnTo>
                  <a:lnTo>
                    <a:pt x="1327" y="1564"/>
                  </a:lnTo>
                  <a:lnTo>
                    <a:pt x="1268" y="1560"/>
                  </a:lnTo>
                  <a:lnTo>
                    <a:pt x="1209" y="1556"/>
                  </a:lnTo>
                  <a:lnTo>
                    <a:pt x="1149" y="1550"/>
                  </a:lnTo>
                  <a:lnTo>
                    <a:pt x="1089" y="1544"/>
                  </a:lnTo>
                  <a:lnTo>
                    <a:pt x="1030" y="1540"/>
                  </a:lnTo>
                  <a:lnTo>
                    <a:pt x="971" y="1534"/>
                  </a:lnTo>
                  <a:lnTo>
                    <a:pt x="912" y="1530"/>
                  </a:lnTo>
                  <a:lnTo>
                    <a:pt x="852" y="1524"/>
                  </a:lnTo>
                  <a:lnTo>
                    <a:pt x="793" y="1518"/>
                  </a:lnTo>
                  <a:lnTo>
                    <a:pt x="734" y="1514"/>
                  </a:lnTo>
                  <a:lnTo>
                    <a:pt x="673" y="1508"/>
                  </a:lnTo>
                  <a:lnTo>
                    <a:pt x="614" y="1504"/>
                  </a:lnTo>
                  <a:lnTo>
                    <a:pt x="555" y="1498"/>
                  </a:lnTo>
                  <a:lnTo>
                    <a:pt x="495" y="1494"/>
                  </a:lnTo>
                  <a:lnTo>
                    <a:pt x="462" y="1491"/>
                  </a:lnTo>
                  <a:lnTo>
                    <a:pt x="429" y="1490"/>
                  </a:lnTo>
                  <a:lnTo>
                    <a:pt x="396" y="1490"/>
                  </a:lnTo>
                  <a:lnTo>
                    <a:pt x="362" y="1490"/>
                  </a:lnTo>
                  <a:lnTo>
                    <a:pt x="331" y="1493"/>
                  </a:lnTo>
                  <a:lnTo>
                    <a:pt x="299" y="1495"/>
                  </a:lnTo>
                  <a:lnTo>
                    <a:pt x="267" y="1498"/>
                  </a:lnTo>
                  <a:lnTo>
                    <a:pt x="237" y="1504"/>
                  </a:lnTo>
                  <a:lnTo>
                    <a:pt x="207" y="1510"/>
                  </a:lnTo>
                  <a:lnTo>
                    <a:pt x="175" y="1517"/>
                  </a:lnTo>
                  <a:lnTo>
                    <a:pt x="146" y="1524"/>
                  </a:lnTo>
                  <a:lnTo>
                    <a:pt x="116" y="1533"/>
                  </a:lnTo>
                  <a:lnTo>
                    <a:pt x="86" y="1543"/>
                  </a:lnTo>
                  <a:lnTo>
                    <a:pt x="57" y="1553"/>
                  </a:lnTo>
                  <a:lnTo>
                    <a:pt x="28" y="1563"/>
                  </a:lnTo>
                  <a:lnTo>
                    <a:pt x="0" y="1574"/>
                  </a:lnTo>
                  <a:lnTo>
                    <a:pt x="0" y="151"/>
                  </a:lnTo>
                  <a:lnTo>
                    <a:pt x="177" y="151"/>
                  </a:lnTo>
                  <a:close/>
                </a:path>
              </a:pathLst>
            </a:custGeom>
            <a:solidFill>
              <a:srgbClr val="99CCF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78" name="Freeform 10"/>
            <p:cNvSpPr>
              <a:spLocks/>
            </p:cNvSpPr>
            <p:nvPr/>
          </p:nvSpPr>
          <p:spPr bwMode="auto">
            <a:xfrm>
              <a:off x="867" y="1705"/>
              <a:ext cx="301" cy="296"/>
            </a:xfrm>
            <a:custGeom>
              <a:avLst/>
              <a:gdLst/>
              <a:ahLst/>
              <a:cxnLst>
                <a:cxn ang="0">
                  <a:pos x="280" y="63"/>
                </a:cxn>
                <a:cxn ang="0">
                  <a:pos x="272" y="56"/>
                </a:cxn>
                <a:cxn ang="0">
                  <a:pos x="266" y="46"/>
                </a:cxn>
                <a:cxn ang="0">
                  <a:pos x="253" y="37"/>
                </a:cxn>
                <a:cxn ang="0">
                  <a:pos x="223" y="29"/>
                </a:cxn>
                <a:cxn ang="0">
                  <a:pos x="213" y="6"/>
                </a:cxn>
                <a:cxn ang="0">
                  <a:pos x="208" y="1"/>
                </a:cxn>
                <a:cxn ang="0">
                  <a:pos x="187" y="4"/>
                </a:cxn>
                <a:cxn ang="0">
                  <a:pos x="180" y="11"/>
                </a:cxn>
                <a:cxn ang="0">
                  <a:pos x="162" y="13"/>
                </a:cxn>
                <a:cxn ang="0">
                  <a:pos x="148" y="26"/>
                </a:cxn>
                <a:cxn ang="0">
                  <a:pos x="151" y="43"/>
                </a:cxn>
                <a:cxn ang="0">
                  <a:pos x="149" y="47"/>
                </a:cxn>
                <a:cxn ang="0">
                  <a:pos x="137" y="55"/>
                </a:cxn>
                <a:cxn ang="0">
                  <a:pos x="129" y="57"/>
                </a:cxn>
                <a:cxn ang="0">
                  <a:pos x="129" y="56"/>
                </a:cxn>
                <a:cxn ang="0">
                  <a:pos x="125" y="56"/>
                </a:cxn>
                <a:cxn ang="0">
                  <a:pos x="102" y="60"/>
                </a:cxn>
                <a:cxn ang="0">
                  <a:pos x="95" y="68"/>
                </a:cxn>
                <a:cxn ang="0">
                  <a:pos x="79" y="69"/>
                </a:cxn>
                <a:cxn ang="0">
                  <a:pos x="65" y="82"/>
                </a:cxn>
                <a:cxn ang="0">
                  <a:pos x="67" y="99"/>
                </a:cxn>
                <a:cxn ang="0">
                  <a:pos x="66" y="103"/>
                </a:cxn>
                <a:cxn ang="0">
                  <a:pos x="47" y="114"/>
                </a:cxn>
                <a:cxn ang="0">
                  <a:pos x="34" y="124"/>
                </a:cxn>
                <a:cxn ang="0">
                  <a:pos x="36" y="141"/>
                </a:cxn>
                <a:cxn ang="0">
                  <a:pos x="33" y="190"/>
                </a:cxn>
                <a:cxn ang="0">
                  <a:pos x="23" y="191"/>
                </a:cxn>
                <a:cxn ang="0">
                  <a:pos x="20" y="208"/>
                </a:cxn>
                <a:cxn ang="0">
                  <a:pos x="13" y="234"/>
                </a:cxn>
                <a:cxn ang="0">
                  <a:pos x="0" y="246"/>
                </a:cxn>
                <a:cxn ang="0">
                  <a:pos x="5" y="260"/>
                </a:cxn>
                <a:cxn ang="0">
                  <a:pos x="27" y="270"/>
                </a:cxn>
                <a:cxn ang="0">
                  <a:pos x="8" y="277"/>
                </a:cxn>
                <a:cxn ang="0">
                  <a:pos x="5" y="292"/>
                </a:cxn>
                <a:cxn ang="0">
                  <a:pos x="27" y="296"/>
                </a:cxn>
                <a:cxn ang="0">
                  <a:pos x="62" y="283"/>
                </a:cxn>
                <a:cxn ang="0">
                  <a:pos x="101" y="259"/>
                </a:cxn>
                <a:cxn ang="0">
                  <a:pos x="134" y="231"/>
                </a:cxn>
                <a:cxn ang="0">
                  <a:pos x="152" y="223"/>
                </a:cxn>
                <a:cxn ang="0">
                  <a:pos x="170" y="213"/>
                </a:cxn>
                <a:cxn ang="0">
                  <a:pos x="187" y="211"/>
                </a:cxn>
                <a:cxn ang="0">
                  <a:pos x="201" y="210"/>
                </a:cxn>
                <a:cxn ang="0">
                  <a:pos x="211" y="204"/>
                </a:cxn>
                <a:cxn ang="0">
                  <a:pos x="216" y="187"/>
                </a:cxn>
                <a:cxn ang="0">
                  <a:pos x="216" y="183"/>
                </a:cxn>
                <a:cxn ang="0">
                  <a:pos x="216" y="178"/>
                </a:cxn>
                <a:cxn ang="0">
                  <a:pos x="219" y="175"/>
                </a:cxn>
                <a:cxn ang="0">
                  <a:pos x="220" y="174"/>
                </a:cxn>
                <a:cxn ang="0">
                  <a:pos x="247" y="158"/>
                </a:cxn>
                <a:cxn ang="0">
                  <a:pos x="273" y="157"/>
                </a:cxn>
                <a:cxn ang="0">
                  <a:pos x="292" y="152"/>
                </a:cxn>
                <a:cxn ang="0">
                  <a:pos x="299" y="131"/>
                </a:cxn>
                <a:cxn ang="0">
                  <a:pos x="301" y="80"/>
                </a:cxn>
                <a:cxn ang="0">
                  <a:pos x="286" y="65"/>
                </a:cxn>
              </a:cxnLst>
              <a:rect l="0" t="0" r="r" b="b"/>
              <a:pathLst>
                <a:path w="301" h="296">
                  <a:moveTo>
                    <a:pt x="286" y="65"/>
                  </a:moveTo>
                  <a:lnTo>
                    <a:pt x="280" y="63"/>
                  </a:lnTo>
                  <a:lnTo>
                    <a:pt x="276" y="60"/>
                  </a:lnTo>
                  <a:lnTo>
                    <a:pt x="272" y="56"/>
                  </a:lnTo>
                  <a:lnTo>
                    <a:pt x="269" y="50"/>
                  </a:lnTo>
                  <a:lnTo>
                    <a:pt x="266" y="46"/>
                  </a:lnTo>
                  <a:lnTo>
                    <a:pt x="260" y="42"/>
                  </a:lnTo>
                  <a:lnTo>
                    <a:pt x="253" y="37"/>
                  </a:lnTo>
                  <a:lnTo>
                    <a:pt x="242" y="36"/>
                  </a:lnTo>
                  <a:lnTo>
                    <a:pt x="223" y="29"/>
                  </a:lnTo>
                  <a:lnTo>
                    <a:pt x="214" y="17"/>
                  </a:lnTo>
                  <a:lnTo>
                    <a:pt x="213" y="6"/>
                  </a:lnTo>
                  <a:lnTo>
                    <a:pt x="213" y="1"/>
                  </a:lnTo>
                  <a:lnTo>
                    <a:pt x="208" y="1"/>
                  </a:lnTo>
                  <a:lnTo>
                    <a:pt x="197" y="0"/>
                  </a:lnTo>
                  <a:lnTo>
                    <a:pt x="187" y="4"/>
                  </a:lnTo>
                  <a:lnTo>
                    <a:pt x="183" y="13"/>
                  </a:lnTo>
                  <a:lnTo>
                    <a:pt x="180" y="11"/>
                  </a:lnTo>
                  <a:lnTo>
                    <a:pt x="172" y="11"/>
                  </a:lnTo>
                  <a:lnTo>
                    <a:pt x="162" y="13"/>
                  </a:lnTo>
                  <a:lnTo>
                    <a:pt x="152" y="17"/>
                  </a:lnTo>
                  <a:lnTo>
                    <a:pt x="148" y="26"/>
                  </a:lnTo>
                  <a:lnTo>
                    <a:pt x="148" y="36"/>
                  </a:lnTo>
                  <a:lnTo>
                    <a:pt x="151" y="43"/>
                  </a:lnTo>
                  <a:lnTo>
                    <a:pt x="152" y="46"/>
                  </a:lnTo>
                  <a:lnTo>
                    <a:pt x="149" y="47"/>
                  </a:lnTo>
                  <a:lnTo>
                    <a:pt x="144" y="50"/>
                  </a:lnTo>
                  <a:lnTo>
                    <a:pt x="137" y="55"/>
                  </a:lnTo>
                  <a:lnTo>
                    <a:pt x="129" y="59"/>
                  </a:lnTo>
                  <a:lnTo>
                    <a:pt x="129" y="57"/>
                  </a:lnTo>
                  <a:lnTo>
                    <a:pt x="129" y="57"/>
                  </a:lnTo>
                  <a:lnTo>
                    <a:pt x="129" y="56"/>
                  </a:lnTo>
                  <a:lnTo>
                    <a:pt x="129" y="56"/>
                  </a:lnTo>
                  <a:lnTo>
                    <a:pt x="125" y="56"/>
                  </a:lnTo>
                  <a:lnTo>
                    <a:pt x="113" y="56"/>
                  </a:lnTo>
                  <a:lnTo>
                    <a:pt x="102" y="60"/>
                  </a:lnTo>
                  <a:lnTo>
                    <a:pt x="98" y="69"/>
                  </a:lnTo>
                  <a:lnTo>
                    <a:pt x="95" y="68"/>
                  </a:lnTo>
                  <a:lnTo>
                    <a:pt x="88" y="68"/>
                  </a:lnTo>
                  <a:lnTo>
                    <a:pt x="79" y="69"/>
                  </a:lnTo>
                  <a:lnTo>
                    <a:pt x="69" y="73"/>
                  </a:lnTo>
                  <a:lnTo>
                    <a:pt x="65" y="82"/>
                  </a:lnTo>
                  <a:lnTo>
                    <a:pt x="65" y="92"/>
                  </a:lnTo>
                  <a:lnTo>
                    <a:pt x="67" y="99"/>
                  </a:lnTo>
                  <a:lnTo>
                    <a:pt x="69" y="102"/>
                  </a:lnTo>
                  <a:lnTo>
                    <a:pt x="66" y="103"/>
                  </a:lnTo>
                  <a:lnTo>
                    <a:pt x="57" y="108"/>
                  </a:lnTo>
                  <a:lnTo>
                    <a:pt x="47" y="114"/>
                  </a:lnTo>
                  <a:lnTo>
                    <a:pt x="40" y="118"/>
                  </a:lnTo>
                  <a:lnTo>
                    <a:pt x="34" y="124"/>
                  </a:lnTo>
                  <a:lnTo>
                    <a:pt x="33" y="132"/>
                  </a:lnTo>
                  <a:lnTo>
                    <a:pt x="36" y="141"/>
                  </a:lnTo>
                  <a:lnTo>
                    <a:pt x="46" y="145"/>
                  </a:lnTo>
                  <a:lnTo>
                    <a:pt x="33" y="190"/>
                  </a:lnTo>
                  <a:lnTo>
                    <a:pt x="30" y="190"/>
                  </a:lnTo>
                  <a:lnTo>
                    <a:pt x="23" y="191"/>
                  </a:lnTo>
                  <a:lnTo>
                    <a:pt x="18" y="197"/>
                  </a:lnTo>
                  <a:lnTo>
                    <a:pt x="20" y="208"/>
                  </a:lnTo>
                  <a:lnTo>
                    <a:pt x="20" y="223"/>
                  </a:lnTo>
                  <a:lnTo>
                    <a:pt x="13" y="234"/>
                  </a:lnTo>
                  <a:lnTo>
                    <a:pt x="4" y="243"/>
                  </a:lnTo>
                  <a:lnTo>
                    <a:pt x="0" y="246"/>
                  </a:lnTo>
                  <a:lnTo>
                    <a:pt x="1" y="250"/>
                  </a:lnTo>
                  <a:lnTo>
                    <a:pt x="5" y="260"/>
                  </a:lnTo>
                  <a:lnTo>
                    <a:pt x="13" y="269"/>
                  </a:lnTo>
                  <a:lnTo>
                    <a:pt x="27" y="270"/>
                  </a:lnTo>
                  <a:lnTo>
                    <a:pt x="18" y="273"/>
                  </a:lnTo>
                  <a:lnTo>
                    <a:pt x="8" y="277"/>
                  </a:lnTo>
                  <a:lnTo>
                    <a:pt x="3" y="285"/>
                  </a:lnTo>
                  <a:lnTo>
                    <a:pt x="5" y="292"/>
                  </a:lnTo>
                  <a:lnTo>
                    <a:pt x="14" y="296"/>
                  </a:lnTo>
                  <a:lnTo>
                    <a:pt x="27" y="296"/>
                  </a:lnTo>
                  <a:lnTo>
                    <a:pt x="43" y="290"/>
                  </a:lnTo>
                  <a:lnTo>
                    <a:pt x="62" y="283"/>
                  </a:lnTo>
                  <a:lnTo>
                    <a:pt x="80" y="272"/>
                  </a:lnTo>
                  <a:lnTo>
                    <a:pt x="101" y="259"/>
                  </a:lnTo>
                  <a:lnTo>
                    <a:pt x="118" y="246"/>
                  </a:lnTo>
                  <a:lnTo>
                    <a:pt x="134" y="231"/>
                  </a:lnTo>
                  <a:lnTo>
                    <a:pt x="142" y="227"/>
                  </a:lnTo>
                  <a:lnTo>
                    <a:pt x="152" y="223"/>
                  </a:lnTo>
                  <a:lnTo>
                    <a:pt x="161" y="218"/>
                  </a:lnTo>
                  <a:lnTo>
                    <a:pt x="170" y="213"/>
                  </a:lnTo>
                  <a:lnTo>
                    <a:pt x="178" y="213"/>
                  </a:lnTo>
                  <a:lnTo>
                    <a:pt x="187" y="211"/>
                  </a:lnTo>
                  <a:lnTo>
                    <a:pt x="194" y="211"/>
                  </a:lnTo>
                  <a:lnTo>
                    <a:pt x="201" y="210"/>
                  </a:lnTo>
                  <a:lnTo>
                    <a:pt x="207" y="208"/>
                  </a:lnTo>
                  <a:lnTo>
                    <a:pt x="211" y="204"/>
                  </a:lnTo>
                  <a:lnTo>
                    <a:pt x="214" y="197"/>
                  </a:lnTo>
                  <a:lnTo>
                    <a:pt x="216" y="187"/>
                  </a:lnTo>
                  <a:lnTo>
                    <a:pt x="216" y="184"/>
                  </a:lnTo>
                  <a:lnTo>
                    <a:pt x="216" y="183"/>
                  </a:lnTo>
                  <a:lnTo>
                    <a:pt x="216" y="180"/>
                  </a:lnTo>
                  <a:lnTo>
                    <a:pt x="216" y="178"/>
                  </a:lnTo>
                  <a:lnTo>
                    <a:pt x="217" y="177"/>
                  </a:lnTo>
                  <a:lnTo>
                    <a:pt x="219" y="175"/>
                  </a:lnTo>
                  <a:lnTo>
                    <a:pt x="219" y="175"/>
                  </a:lnTo>
                  <a:lnTo>
                    <a:pt x="220" y="174"/>
                  </a:lnTo>
                  <a:lnTo>
                    <a:pt x="234" y="164"/>
                  </a:lnTo>
                  <a:lnTo>
                    <a:pt x="247" y="158"/>
                  </a:lnTo>
                  <a:lnTo>
                    <a:pt x="262" y="157"/>
                  </a:lnTo>
                  <a:lnTo>
                    <a:pt x="273" y="157"/>
                  </a:lnTo>
                  <a:lnTo>
                    <a:pt x="283" y="155"/>
                  </a:lnTo>
                  <a:lnTo>
                    <a:pt x="292" y="152"/>
                  </a:lnTo>
                  <a:lnTo>
                    <a:pt x="296" y="145"/>
                  </a:lnTo>
                  <a:lnTo>
                    <a:pt x="299" y="131"/>
                  </a:lnTo>
                  <a:lnTo>
                    <a:pt x="301" y="101"/>
                  </a:lnTo>
                  <a:lnTo>
                    <a:pt x="301" y="80"/>
                  </a:lnTo>
                  <a:lnTo>
                    <a:pt x="296" y="69"/>
                  </a:lnTo>
                  <a:lnTo>
                    <a:pt x="286" y="65"/>
                  </a:lnTo>
                  <a:close/>
                </a:path>
              </a:pathLst>
            </a:custGeom>
            <a:solidFill>
              <a:srgbClr val="637C2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79" name="Freeform 11"/>
            <p:cNvSpPr>
              <a:spLocks/>
            </p:cNvSpPr>
            <p:nvPr/>
          </p:nvSpPr>
          <p:spPr bwMode="auto">
            <a:xfrm>
              <a:off x="1068" y="155"/>
              <a:ext cx="1118" cy="1860"/>
            </a:xfrm>
            <a:custGeom>
              <a:avLst/>
              <a:gdLst/>
              <a:ahLst/>
              <a:cxnLst>
                <a:cxn ang="0">
                  <a:pos x="3" y="649"/>
                </a:cxn>
                <a:cxn ang="0">
                  <a:pos x="575" y="0"/>
                </a:cxn>
                <a:cxn ang="0">
                  <a:pos x="1115" y="624"/>
                </a:cxn>
                <a:cxn ang="0">
                  <a:pos x="1118" y="626"/>
                </a:cxn>
                <a:cxn ang="0">
                  <a:pos x="1118" y="1860"/>
                </a:cxn>
                <a:cxn ang="0">
                  <a:pos x="0" y="1836"/>
                </a:cxn>
                <a:cxn ang="0">
                  <a:pos x="0" y="695"/>
                </a:cxn>
                <a:cxn ang="0">
                  <a:pos x="3" y="649"/>
                </a:cxn>
              </a:cxnLst>
              <a:rect l="0" t="0" r="r" b="b"/>
              <a:pathLst>
                <a:path w="1118" h="1860">
                  <a:moveTo>
                    <a:pt x="3" y="649"/>
                  </a:moveTo>
                  <a:lnTo>
                    <a:pt x="575" y="0"/>
                  </a:lnTo>
                  <a:lnTo>
                    <a:pt x="1115" y="624"/>
                  </a:lnTo>
                  <a:lnTo>
                    <a:pt x="1118" y="626"/>
                  </a:lnTo>
                  <a:lnTo>
                    <a:pt x="1118" y="1860"/>
                  </a:lnTo>
                  <a:lnTo>
                    <a:pt x="0" y="1836"/>
                  </a:lnTo>
                  <a:lnTo>
                    <a:pt x="0" y="695"/>
                  </a:lnTo>
                  <a:lnTo>
                    <a:pt x="3" y="649"/>
                  </a:lnTo>
                  <a:close/>
                </a:path>
              </a:pathLst>
            </a:custGeom>
            <a:solidFill>
              <a:srgbClr val="F2E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80" name="Rectangle 12"/>
            <p:cNvSpPr>
              <a:spLocks noChangeArrowheads="1"/>
            </p:cNvSpPr>
            <p:nvPr/>
          </p:nvSpPr>
          <p:spPr bwMode="auto">
            <a:xfrm>
              <a:off x="1122" y="1301"/>
              <a:ext cx="236" cy="346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81" name="Rectangle 13"/>
            <p:cNvSpPr>
              <a:spLocks noChangeArrowheads="1"/>
            </p:cNvSpPr>
            <p:nvPr/>
          </p:nvSpPr>
          <p:spPr bwMode="auto">
            <a:xfrm>
              <a:off x="1145" y="1325"/>
              <a:ext cx="190" cy="298"/>
            </a:xfrm>
            <a:prstGeom prst="rect">
              <a:avLst/>
            </a:prstGeom>
            <a:solidFill>
              <a:srgbClr val="CEF7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82" name="Rectangle 14"/>
            <p:cNvSpPr>
              <a:spLocks noChangeArrowheads="1"/>
            </p:cNvSpPr>
            <p:nvPr/>
          </p:nvSpPr>
          <p:spPr bwMode="auto">
            <a:xfrm>
              <a:off x="1903" y="1301"/>
              <a:ext cx="238" cy="346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83" name="Rectangle 15"/>
            <p:cNvSpPr>
              <a:spLocks noChangeArrowheads="1"/>
            </p:cNvSpPr>
            <p:nvPr/>
          </p:nvSpPr>
          <p:spPr bwMode="auto">
            <a:xfrm>
              <a:off x="1926" y="1325"/>
              <a:ext cx="192" cy="298"/>
            </a:xfrm>
            <a:prstGeom prst="rect">
              <a:avLst/>
            </a:prstGeom>
            <a:solidFill>
              <a:srgbClr val="CEF7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84" name="Rectangle 16"/>
            <p:cNvSpPr>
              <a:spLocks noChangeArrowheads="1"/>
            </p:cNvSpPr>
            <p:nvPr/>
          </p:nvSpPr>
          <p:spPr bwMode="auto">
            <a:xfrm>
              <a:off x="1451" y="1300"/>
              <a:ext cx="357" cy="621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85" name="Rectangle 17"/>
            <p:cNvSpPr>
              <a:spLocks noChangeArrowheads="1"/>
            </p:cNvSpPr>
            <p:nvPr/>
          </p:nvSpPr>
          <p:spPr bwMode="auto">
            <a:xfrm>
              <a:off x="1479" y="1325"/>
              <a:ext cx="302" cy="575"/>
            </a:xfrm>
            <a:prstGeom prst="rect">
              <a:avLst/>
            </a:prstGeom>
            <a:solidFill>
              <a:srgbClr val="B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86" name="Freeform 18"/>
            <p:cNvSpPr>
              <a:spLocks/>
            </p:cNvSpPr>
            <p:nvPr/>
          </p:nvSpPr>
          <p:spPr bwMode="auto">
            <a:xfrm>
              <a:off x="989" y="144"/>
              <a:ext cx="1274" cy="710"/>
            </a:xfrm>
            <a:custGeom>
              <a:avLst/>
              <a:gdLst/>
              <a:ahLst/>
              <a:cxnLst>
                <a:cxn ang="0">
                  <a:pos x="1274" y="698"/>
                </a:cxn>
                <a:cxn ang="0">
                  <a:pos x="1181" y="690"/>
                </a:cxn>
                <a:cxn ang="0">
                  <a:pos x="642" y="118"/>
                </a:cxn>
                <a:cxn ang="0">
                  <a:pos x="82" y="710"/>
                </a:cxn>
                <a:cxn ang="0">
                  <a:pos x="0" y="708"/>
                </a:cxn>
                <a:cxn ang="0">
                  <a:pos x="645" y="0"/>
                </a:cxn>
                <a:cxn ang="0">
                  <a:pos x="1274" y="698"/>
                </a:cxn>
              </a:cxnLst>
              <a:rect l="0" t="0" r="r" b="b"/>
              <a:pathLst>
                <a:path w="1274" h="710">
                  <a:moveTo>
                    <a:pt x="1274" y="698"/>
                  </a:moveTo>
                  <a:lnTo>
                    <a:pt x="1181" y="690"/>
                  </a:lnTo>
                  <a:lnTo>
                    <a:pt x="642" y="118"/>
                  </a:lnTo>
                  <a:lnTo>
                    <a:pt x="82" y="710"/>
                  </a:lnTo>
                  <a:lnTo>
                    <a:pt x="0" y="708"/>
                  </a:lnTo>
                  <a:lnTo>
                    <a:pt x="645" y="0"/>
                  </a:lnTo>
                  <a:lnTo>
                    <a:pt x="1274" y="698"/>
                  </a:lnTo>
                  <a:close/>
                </a:path>
              </a:pathLst>
            </a:custGeom>
            <a:solidFill>
              <a:srgbClr val="3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87" name="Freeform 19"/>
            <p:cNvSpPr>
              <a:spLocks/>
            </p:cNvSpPr>
            <p:nvPr/>
          </p:nvSpPr>
          <p:spPr bwMode="auto">
            <a:xfrm>
              <a:off x="184" y="1962"/>
              <a:ext cx="1657" cy="199"/>
            </a:xfrm>
            <a:custGeom>
              <a:avLst/>
              <a:gdLst/>
              <a:ahLst/>
              <a:cxnLst>
                <a:cxn ang="0">
                  <a:pos x="1141" y="59"/>
                </a:cxn>
                <a:cxn ang="0">
                  <a:pos x="1141" y="59"/>
                </a:cxn>
                <a:cxn ang="0">
                  <a:pos x="1139" y="61"/>
                </a:cxn>
                <a:cxn ang="0">
                  <a:pos x="1136" y="62"/>
                </a:cxn>
                <a:cxn ang="0">
                  <a:pos x="1132" y="64"/>
                </a:cxn>
                <a:cxn ang="0">
                  <a:pos x="1125" y="65"/>
                </a:cxn>
                <a:cxn ang="0">
                  <a:pos x="1115" y="66"/>
                </a:cxn>
                <a:cxn ang="0">
                  <a:pos x="1102" y="69"/>
                </a:cxn>
                <a:cxn ang="0">
                  <a:pos x="1084" y="72"/>
                </a:cxn>
                <a:cxn ang="0">
                  <a:pos x="1063" y="75"/>
                </a:cxn>
                <a:cxn ang="0">
                  <a:pos x="1035" y="78"/>
                </a:cxn>
                <a:cxn ang="0">
                  <a:pos x="1005" y="81"/>
                </a:cxn>
                <a:cxn ang="0">
                  <a:pos x="968" y="82"/>
                </a:cxn>
                <a:cxn ang="0">
                  <a:pos x="925" y="85"/>
                </a:cxn>
                <a:cxn ang="0">
                  <a:pos x="874" y="88"/>
                </a:cxn>
                <a:cxn ang="0">
                  <a:pos x="817" y="91"/>
                </a:cxn>
                <a:cxn ang="0">
                  <a:pos x="752" y="92"/>
                </a:cxn>
                <a:cxn ang="0">
                  <a:pos x="665" y="94"/>
                </a:cxn>
                <a:cxn ang="0">
                  <a:pos x="588" y="94"/>
                </a:cxn>
                <a:cxn ang="0">
                  <a:pos x="519" y="91"/>
                </a:cxn>
                <a:cxn ang="0">
                  <a:pos x="457" y="87"/>
                </a:cxn>
                <a:cxn ang="0">
                  <a:pos x="401" y="82"/>
                </a:cxn>
                <a:cxn ang="0">
                  <a:pos x="350" y="75"/>
                </a:cxn>
                <a:cxn ang="0">
                  <a:pos x="306" y="68"/>
                </a:cxn>
                <a:cxn ang="0">
                  <a:pos x="265" y="61"/>
                </a:cxn>
                <a:cxn ang="0">
                  <a:pos x="228" y="52"/>
                </a:cxn>
                <a:cxn ang="0">
                  <a:pos x="193" y="43"/>
                </a:cxn>
                <a:cxn ang="0">
                  <a:pos x="162" y="35"/>
                </a:cxn>
                <a:cxn ang="0">
                  <a:pos x="130" y="26"/>
                </a:cxn>
                <a:cxn ang="0">
                  <a:pos x="100" y="19"/>
                </a:cxn>
                <a:cxn ang="0">
                  <a:pos x="68" y="12"/>
                </a:cxn>
                <a:cxn ang="0">
                  <a:pos x="35" y="6"/>
                </a:cxn>
                <a:cxn ang="0">
                  <a:pos x="0" y="0"/>
                </a:cxn>
                <a:cxn ang="0">
                  <a:pos x="0" y="199"/>
                </a:cxn>
                <a:cxn ang="0">
                  <a:pos x="1244" y="199"/>
                </a:cxn>
                <a:cxn ang="0">
                  <a:pos x="1249" y="199"/>
                </a:cxn>
                <a:cxn ang="0">
                  <a:pos x="1263" y="199"/>
                </a:cxn>
                <a:cxn ang="0">
                  <a:pos x="1285" y="199"/>
                </a:cxn>
                <a:cxn ang="0">
                  <a:pos x="1312" y="199"/>
                </a:cxn>
                <a:cxn ang="0">
                  <a:pos x="1345" y="199"/>
                </a:cxn>
                <a:cxn ang="0">
                  <a:pos x="1381" y="196"/>
                </a:cxn>
                <a:cxn ang="0">
                  <a:pos x="1420" y="193"/>
                </a:cxn>
                <a:cxn ang="0">
                  <a:pos x="1460" y="187"/>
                </a:cxn>
                <a:cxn ang="0">
                  <a:pos x="1499" y="181"/>
                </a:cxn>
                <a:cxn ang="0">
                  <a:pos x="1538" y="171"/>
                </a:cxn>
                <a:cxn ang="0">
                  <a:pos x="1572" y="160"/>
                </a:cxn>
                <a:cxn ang="0">
                  <a:pos x="1603" y="145"/>
                </a:cxn>
                <a:cxn ang="0">
                  <a:pos x="1629" y="128"/>
                </a:cxn>
                <a:cxn ang="0">
                  <a:pos x="1647" y="108"/>
                </a:cxn>
                <a:cxn ang="0">
                  <a:pos x="1657" y="84"/>
                </a:cxn>
                <a:cxn ang="0">
                  <a:pos x="1657" y="55"/>
                </a:cxn>
                <a:cxn ang="0">
                  <a:pos x="1141" y="59"/>
                </a:cxn>
              </a:cxnLst>
              <a:rect l="0" t="0" r="r" b="b"/>
              <a:pathLst>
                <a:path w="1657" h="199">
                  <a:moveTo>
                    <a:pt x="1141" y="59"/>
                  </a:moveTo>
                  <a:lnTo>
                    <a:pt x="1141" y="59"/>
                  </a:lnTo>
                  <a:lnTo>
                    <a:pt x="1139" y="61"/>
                  </a:lnTo>
                  <a:lnTo>
                    <a:pt x="1136" y="62"/>
                  </a:lnTo>
                  <a:lnTo>
                    <a:pt x="1132" y="64"/>
                  </a:lnTo>
                  <a:lnTo>
                    <a:pt x="1125" y="65"/>
                  </a:lnTo>
                  <a:lnTo>
                    <a:pt x="1115" y="66"/>
                  </a:lnTo>
                  <a:lnTo>
                    <a:pt x="1102" y="69"/>
                  </a:lnTo>
                  <a:lnTo>
                    <a:pt x="1084" y="72"/>
                  </a:lnTo>
                  <a:lnTo>
                    <a:pt x="1063" y="75"/>
                  </a:lnTo>
                  <a:lnTo>
                    <a:pt x="1035" y="78"/>
                  </a:lnTo>
                  <a:lnTo>
                    <a:pt x="1005" y="81"/>
                  </a:lnTo>
                  <a:lnTo>
                    <a:pt x="968" y="82"/>
                  </a:lnTo>
                  <a:lnTo>
                    <a:pt x="925" y="85"/>
                  </a:lnTo>
                  <a:lnTo>
                    <a:pt x="874" y="88"/>
                  </a:lnTo>
                  <a:lnTo>
                    <a:pt x="817" y="91"/>
                  </a:lnTo>
                  <a:lnTo>
                    <a:pt x="752" y="92"/>
                  </a:lnTo>
                  <a:lnTo>
                    <a:pt x="665" y="94"/>
                  </a:lnTo>
                  <a:lnTo>
                    <a:pt x="588" y="94"/>
                  </a:lnTo>
                  <a:lnTo>
                    <a:pt x="519" y="91"/>
                  </a:lnTo>
                  <a:lnTo>
                    <a:pt x="457" y="87"/>
                  </a:lnTo>
                  <a:lnTo>
                    <a:pt x="401" y="82"/>
                  </a:lnTo>
                  <a:lnTo>
                    <a:pt x="350" y="75"/>
                  </a:lnTo>
                  <a:lnTo>
                    <a:pt x="306" y="68"/>
                  </a:lnTo>
                  <a:lnTo>
                    <a:pt x="265" y="61"/>
                  </a:lnTo>
                  <a:lnTo>
                    <a:pt x="228" y="52"/>
                  </a:lnTo>
                  <a:lnTo>
                    <a:pt x="193" y="43"/>
                  </a:lnTo>
                  <a:lnTo>
                    <a:pt x="162" y="35"/>
                  </a:lnTo>
                  <a:lnTo>
                    <a:pt x="130" y="26"/>
                  </a:lnTo>
                  <a:lnTo>
                    <a:pt x="100" y="19"/>
                  </a:lnTo>
                  <a:lnTo>
                    <a:pt x="68" y="12"/>
                  </a:lnTo>
                  <a:lnTo>
                    <a:pt x="35" y="6"/>
                  </a:lnTo>
                  <a:lnTo>
                    <a:pt x="0" y="0"/>
                  </a:lnTo>
                  <a:lnTo>
                    <a:pt x="0" y="199"/>
                  </a:lnTo>
                  <a:lnTo>
                    <a:pt x="1244" y="199"/>
                  </a:lnTo>
                  <a:lnTo>
                    <a:pt x="1249" y="199"/>
                  </a:lnTo>
                  <a:lnTo>
                    <a:pt x="1263" y="199"/>
                  </a:lnTo>
                  <a:lnTo>
                    <a:pt x="1285" y="199"/>
                  </a:lnTo>
                  <a:lnTo>
                    <a:pt x="1312" y="199"/>
                  </a:lnTo>
                  <a:lnTo>
                    <a:pt x="1345" y="199"/>
                  </a:lnTo>
                  <a:lnTo>
                    <a:pt x="1381" y="196"/>
                  </a:lnTo>
                  <a:lnTo>
                    <a:pt x="1420" y="193"/>
                  </a:lnTo>
                  <a:lnTo>
                    <a:pt x="1460" y="187"/>
                  </a:lnTo>
                  <a:lnTo>
                    <a:pt x="1499" y="181"/>
                  </a:lnTo>
                  <a:lnTo>
                    <a:pt x="1538" y="171"/>
                  </a:lnTo>
                  <a:lnTo>
                    <a:pt x="1572" y="160"/>
                  </a:lnTo>
                  <a:lnTo>
                    <a:pt x="1603" y="145"/>
                  </a:lnTo>
                  <a:lnTo>
                    <a:pt x="1629" y="128"/>
                  </a:lnTo>
                  <a:lnTo>
                    <a:pt x="1647" y="108"/>
                  </a:lnTo>
                  <a:lnTo>
                    <a:pt x="1657" y="84"/>
                  </a:lnTo>
                  <a:lnTo>
                    <a:pt x="1657" y="55"/>
                  </a:lnTo>
                  <a:lnTo>
                    <a:pt x="1141" y="59"/>
                  </a:lnTo>
                  <a:close/>
                </a:path>
              </a:pathLst>
            </a:custGeom>
            <a:solidFill>
              <a:srgbClr val="D3B28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88" name="Freeform 20"/>
            <p:cNvSpPr>
              <a:spLocks/>
            </p:cNvSpPr>
            <p:nvPr/>
          </p:nvSpPr>
          <p:spPr bwMode="auto">
            <a:xfrm>
              <a:off x="1788" y="1666"/>
              <a:ext cx="161" cy="35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20" y="3"/>
                </a:cxn>
                <a:cxn ang="0">
                  <a:pos x="23" y="6"/>
                </a:cxn>
                <a:cxn ang="0">
                  <a:pos x="159" y="230"/>
                </a:cxn>
                <a:cxn ang="0">
                  <a:pos x="160" y="232"/>
                </a:cxn>
                <a:cxn ang="0">
                  <a:pos x="160" y="233"/>
                </a:cxn>
                <a:cxn ang="0">
                  <a:pos x="161" y="236"/>
                </a:cxn>
                <a:cxn ang="0">
                  <a:pos x="161" y="237"/>
                </a:cxn>
                <a:cxn ang="0">
                  <a:pos x="159" y="355"/>
                </a:cxn>
                <a:cxn ang="0">
                  <a:pos x="134" y="355"/>
                </a:cxn>
                <a:cxn ang="0">
                  <a:pos x="134" y="338"/>
                </a:cxn>
                <a:cxn ang="0">
                  <a:pos x="136" y="301"/>
                </a:cxn>
                <a:cxn ang="0">
                  <a:pos x="137" y="262"/>
                </a:cxn>
                <a:cxn ang="0">
                  <a:pos x="137" y="240"/>
                </a:cxn>
                <a:cxn ang="0">
                  <a:pos x="134" y="236"/>
                </a:cxn>
                <a:cxn ang="0">
                  <a:pos x="130" y="229"/>
                </a:cxn>
                <a:cxn ang="0">
                  <a:pos x="121" y="216"/>
                </a:cxn>
                <a:cxn ang="0">
                  <a:pos x="112" y="200"/>
                </a:cxn>
                <a:cxn ang="0">
                  <a:pos x="112" y="295"/>
                </a:cxn>
                <a:cxn ang="0">
                  <a:pos x="88" y="295"/>
                </a:cxn>
                <a:cxn ang="0">
                  <a:pos x="88" y="160"/>
                </a:cxn>
                <a:cxn ang="0">
                  <a:pos x="82" y="151"/>
                </a:cxn>
                <a:cxn ang="0">
                  <a:pos x="78" y="141"/>
                </a:cxn>
                <a:cxn ang="0">
                  <a:pos x="72" y="132"/>
                </a:cxn>
                <a:cxn ang="0">
                  <a:pos x="66" y="124"/>
                </a:cxn>
                <a:cxn ang="0">
                  <a:pos x="66" y="240"/>
                </a:cxn>
                <a:cxn ang="0">
                  <a:pos x="42" y="240"/>
                </a:cxn>
                <a:cxn ang="0">
                  <a:pos x="42" y="84"/>
                </a:cxn>
                <a:cxn ang="0">
                  <a:pos x="36" y="76"/>
                </a:cxn>
                <a:cxn ang="0">
                  <a:pos x="32" y="68"/>
                </a:cxn>
                <a:cxn ang="0">
                  <a:pos x="28" y="61"/>
                </a:cxn>
                <a:cxn ang="0">
                  <a:pos x="25" y="55"/>
                </a:cxn>
                <a:cxn ang="0">
                  <a:pos x="25" y="108"/>
                </a:cxn>
                <a:cxn ang="0">
                  <a:pos x="25" y="170"/>
                </a:cxn>
                <a:cxn ang="0">
                  <a:pos x="25" y="222"/>
                </a:cxn>
                <a:cxn ang="0">
                  <a:pos x="25" y="243"/>
                </a:cxn>
                <a:cxn ang="0">
                  <a:pos x="0" y="243"/>
                </a:cxn>
                <a:cxn ang="0">
                  <a:pos x="0" y="12"/>
                </a:cxn>
                <a:cxn ang="0">
                  <a:pos x="2" y="7"/>
                </a:cxn>
                <a:cxn ang="0">
                  <a:pos x="3" y="4"/>
                </a:cxn>
                <a:cxn ang="0">
                  <a:pos x="6" y="2"/>
                </a:cxn>
                <a:cxn ang="0">
                  <a:pos x="9" y="0"/>
                </a:cxn>
              </a:cxnLst>
              <a:rect l="0" t="0" r="r" b="b"/>
              <a:pathLst>
                <a:path w="161" h="355">
                  <a:moveTo>
                    <a:pt x="9" y="0"/>
                  </a:moveTo>
                  <a:lnTo>
                    <a:pt x="13" y="0"/>
                  </a:lnTo>
                  <a:lnTo>
                    <a:pt x="17" y="0"/>
                  </a:lnTo>
                  <a:lnTo>
                    <a:pt x="20" y="3"/>
                  </a:lnTo>
                  <a:lnTo>
                    <a:pt x="23" y="6"/>
                  </a:lnTo>
                  <a:lnTo>
                    <a:pt x="159" y="230"/>
                  </a:lnTo>
                  <a:lnTo>
                    <a:pt x="160" y="232"/>
                  </a:lnTo>
                  <a:lnTo>
                    <a:pt x="160" y="233"/>
                  </a:lnTo>
                  <a:lnTo>
                    <a:pt x="161" y="236"/>
                  </a:lnTo>
                  <a:lnTo>
                    <a:pt x="161" y="237"/>
                  </a:lnTo>
                  <a:lnTo>
                    <a:pt x="159" y="355"/>
                  </a:lnTo>
                  <a:lnTo>
                    <a:pt x="134" y="355"/>
                  </a:lnTo>
                  <a:lnTo>
                    <a:pt x="134" y="338"/>
                  </a:lnTo>
                  <a:lnTo>
                    <a:pt x="136" y="301"/>
                  </a:lnTo>
                  <a:lnTo>
                    <a:pt x="137" y="262"/>
                  </a:lnTo>
                  <a:lnTo>
                    <a:pt x="137" y="240"/>
                  </a:lnTo>
                  <a:lnTo>
                    <a:pt x="134" y="236"/>
                  </a:lnTo>
                  <a:lnTo>
                    <a:pt x="130" y="229"/>
                  </a:lnTo>
                  <a:lnTo>
                    <a:pt x="121" y="216"/>
                  </a:lnTo>
                  <a:lnTo>
                    <a:pt x="112" y="200"/>
                  </a:lnTo>
                  <a:lnTo>
                    <a:pt x="112" y="295"/>
                  </a:lnTo>
                  <a:lnTo>
                    <a:pt x="88" y="295"/>
                  </a:lnTo>
                  <a:lnTo>
                    <a:pt x="88" y="160"/>
                  </a:lnTo>
                  <a:lnTo>
                    <a:pt x="82" y="151"/>
                  </a:lnTo>
                  <a:lnTo>
                    <a:pt x="78" y="141"/>
                  </a:lnTo>
                  <a:lnTo>
                    <a:pt x="72" y="132"/>
                  </a:lnTo>
                  <a:lnTo>
                    <a:pt x="66" y="124"/>
                  </a:lnTo>
                  <a:lnTo>
                    <a:pt x="66" y="240"/>
                  </a:lnTo>
                  <a:lnTo>
                    <a:pt x="42" y="240"/>
                  </a:lnTo>
                  <a:lnTo>
                    <a:pt x="42" y="84"/>
                  </a:lnTo>
                  <a:lnTo>
                    <a:pt x="36" y="76"/>
                  </a:lnTo>
                  <a:lnTo>
                    <a:pt x="32" y="68"/>
                  </a:lnTo>
                  <a:lnTo>
                    <a:pt x="28" y="61"/>
                  </a:lnTo>
                  <a:lnTo>
                    <a:pt x="25" y="55"/>
                  </a:lnTo>
                  <a:lnTo>
                    <a:pt x="25" y="108"/>
                  </a:lnTo>
                  <a:lnTo>
                    <a:pt x="25" y="170"/>
                  </a:lnTo>
                  <a:lnTo>
                    <a:pt x="25" y="222"/>
                  </a:lnTo>
                  <a:lnTo>
                    <a:pt x="25" y="243"/>
                  </a:lnTo>
                  <a:lnTo>
                    <a:pt x="0" y="243"/>
                  </a:lnTo>
                  <a:lnTo>
                    <a:pt x="0" y="12"/>
                  </a:lnTo>
                  <a:lnTo>
                    <a:pt x="2" y="7"/>
                  </a:lnTo>
                  <a:lnTo>
                    <a:pt x="3" y="4"/>
                  </a:lnTo>
                  <a:lnTo>
                    <a:pt x="6" y="2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3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89" name="Freeform 21"/>
            <p:cNvSpPr>
              <a:spLocks/>
            </p:cNvSpPr>
            <p:nvPr/>
          </p:nvSpPr>
          <p:spPr bwMode="auto">
            <a:xfrm>
              <a:off x="1310" y="1666"/>
              <a:ext cx="161" cy="355"/>
            </a:xfrm>
            <a:custGeom>
              <a:avLst/>
              <a:gdLst/>
              <a:ahLst/>
              <a:cxnLst>
                <a:cxn ang="0">
                  <a:pos x="153" y="0"/>
                </a:cxn>
                <a:cxn ang="0">
                  <a:pos x="148" y="0"/>
                </a:cxn>
                <a:cxn ang="0">
                  <a:pos x="144" y="0"/>
                </a:cxn>
                <a:cxn ang="0">
                  <a:pos x="141" y="3"/>
                </a:cxn>
                <a:cxn ang="0">
                  <a:pos x="138" y="6"/>
                </a:cxn>
                <a:cxn ang="0">
                  <a:pos x="2" y="230"/>
                </a:cxn>
                <a:cxn ang="0">
                  <a:pos x="2" y="232"/>
                </a:cxn>
                <a:cxn ang="0">
                  <a:pos x="2" y="233"/>
                </a:cxn>
                <a:cxn ang="0">
                  <a:pos x="0" y="236"/>
                </a:cxn>
                <a:cxn ang="0">
                  <a:pos x="0" y="237"/>
                </a:cxn>
                <a:cxn ang="0">
                  <a:pos x="3" y="355"/>
                </a:cxn>
                <a:cxn ang="0">
                  <a:pos x="28" y="355"/>
                </a:cxn>
                <a:cxn ang="0">
                  <a:pos x="28" y="338"/>
                </a:cxn>
                <a:cxn ang="0">
                  <a:pos x="26" y="301"/>
                </a:cxn>
                <a:cxn ang="0">
                  <a:pos x="25" y="262"/>
                </a:cxn>
                <a:cxn ang="0">
                  <a:pos x="25" y="240"/>
                </a:cxn>
                <a:cxn ang="0">
                  <a:pos x="28" y="236"/>
                </a:cxn>
                <a:cxn ang="0">
                  <a:pos x="32" y="229"/>
                </a:cxn>
                <a:cxn ang="0">
                  <a:pos x="39" y="216"/>
                </a:cxn>
                <a:cxn ang="0">
                  <a:pos x="49" y="200"/>
                </a:cxn>
                <a:cxn ang="0">
                  <a:pos x="49" y="295"/>
                </a:cxn>
                <a:cxn ang="0">
                  <a:pos x="74" y="295"/>
                </a:cxn>
                <a:cxn ang="0">
                  <a:pos x="74" y="160"/>
                </a:cxn>
                <a:cxn ang="0">
                  <a:pos x="79" y="151"/>
                </a:cxn>
                <a:cxn ang="0">
                  <a:pos x="85" y="141"/>
                </a:cxn>
                <a:cxn ang="0">
                  <a:pos x="89" y="132"/>
                </a:cxn>
                <a:cxn ang="0">
                  <a:pos x="95" y="124"/>
                </a:cxn>
                <a:cxn ang="0">
                  <a:pos x="95" y="240"/>
                </a:cxn>
                <a:cxn ang="0">
                  <a:pos x="120" y="240"/>
                </a:cxn>
                <a:cxn ang="0">
                  <a:pos x="120" y="84"/>
                </a:cxn>
                <a:cxn ang="0">
                  <a:pos x="124" y="76"/>
                </a:cxn>
                <a:cxn ang="0">
                  <a:pos x="128" y="68"/>
                </a:cxn>
                <a:cxn ang="0">
                  <a:pos x="133" y="61"/>
                </a:cxn>
                <a:cxn ang="0">
                  <a:pos x="137" y="55"/>
                </a:cxn>
                <a:cxn ang="0">
                  <a:pos x="137" y="108"/>
                </a:cxn>
                <a:cxn ang="0">
                  <a:pos x="137" y="170"/>
                </a:cxn>
                <a:cxn ang="0">
                  <a:pos x="137" y="222"/>
                </a:cxn>
                <a:cxn ang="0">
                  <a:pos x="137" y="243"/>
                </a:cxn>
                <a:cxn ang="0">
                  <a:pos x="161" y="243"/>
                </a:cxn>
                <a:cxn ang="0">
                  <a:pos x="161" y="12"/>
                </a:cxn>
                <a:cxn ang="0">
                  <a:pos x="160" y="7"/>
                </a:cxn>
                <a:cxn ang="0">
                  <a:pos x="159" y="4"/>
                </a:cxn>
                <a:cxn ang="0">
                  <a:pos x="156" y="2"/>
                </a:cxn>
                <a:cxn ang="0">
                  <a:pos x="153" y="0"/>
                </a:cxn>
              </a:cxnLst>
              <a:rect l="0" t="0" r="r" b="b"/>
              <a:pathLst>
                <a:path w="161" h="355">
                  <a:moveTo>
                    <a:pt x="153" y="0"/>
                  </a:moveTo>
                  <a:lnTo>
                    <a:pt x="148" y="0"/>
                  </a:lnTo>
                  <a:lnTo>
                    <a:pt x="144" y="0"/>
                  </a:lnTo>
                  <a:lnTo>
                    <a:pt x="141" y="3"/>
                  </a:lnTo>
                  <a:lnTo>
                    <a:pt x="138" y="6"/>
                  </a:lnTo>
                  <a:lnTo>
                    <a:pt x="2" y="230"/>
                  </a:lnTo>
                  <a:lnTo>
                    <a:pt x="2" y="232"/>
                  </a:lnTo>
                  <a:lnTo>
                    <a:pt x="2" y="233"/>
                  </a:lnTo>
                  <a:lnTo>
                    <a:pt x="0" y="236"/>
                  </a:lnTo>
                  <a:lnTo>
                    <a:pt x="0" y="237"/>
                  </a:lnTo>
                  <a:lnTo>
                    <a:pt x="3" y="355"/>
                  </a:lnTo>
                  <a:lnTo>
                    <a:pt x="28" y="355"/>
                  </a:lnTo>
                  <a:lnTo>
                    <a:pt x="28" y="338"/>
                  </a:lnTo>
                  <a:lnTo>
                    <a:pt x="26" y="301"/>
                  </a:lnTo>
                  <a:lnTo>
                    <a:pt x="25" y="262"/>
                  </a:lnTo>
                  <a:lnTo>
                    <a:pt x="25" y="240"/>
                  </a:lnTo>
                  <a:lnTo>
                    <a:pt x="28" y="236"/>
                  </a:lnTo>
                  <a:lnTo>
                    <a:pt x="32" y="229"/>
                  </a:lnTo>
                  <a:lnTo>
                    <a:pt x="39" y="216"/>
                  </a:lnTo>
                  <a:lnTo>
                    <a:pt x="49" y="200"/>
                  </a:lnTo>
                  <a:lnTo>
                    <a:pt x="49" y="295"/>
                  </a:lnTo>
                  <a:lnTo>
                    <a:pt x="74" y="295"/>
                  </a:lnTo>
                  <a:lnTo>
                    <a:pt x="74" y="160"/>
                  </a:lnTo>
                  <a:lnTo>
                    <a:pt x="79" y="151"/>
                  </a:lnTo>
                  <a:lnTo>
                    <a:pt x="85" y="141"/>
                  </a:lnTo>
                  <a:lnTo>
                    <a:pt x="89" y="132"/>
                  </a:lnTo>
                  <a:lnTo>
                    <a:pt x="95" y="124"/>
                  </a:lnTo>
                  <a:lnTo>
                    <a:pt x="95" y="240"/>
                  </a:lnTo>
                  <a:lnTo>
                    <a:pt x="120" y="240"/>
                  </a:lnTo>
                  <a:lnTo>
                    <a:pt x="120" y="84"/>
                  </a:lnTo>
                  <a:lnTo>
                    <a:pt x="124" y="76"/>
                  </a:lnTo>
                  <a:lnTo>
                    <a:pt x="128" y="68"/>
                  </a:lnTo>
                  <a:lnTo>
                    <a:pt x="133" y="61"/>
                  </a:lnTo>
                  <a:lnTo>
                    <a:pt x="137" y="55"/>
                  </a:lnTo>
                  <a:lnTo>
                    <a:pt x="137" y="108"/>
                  </a:lnTo>
                  <a:lnTo>
                    <a:pt x="137" y="170"/>
                  </a:lnTo>
                  <a:lnTo>
                    <a:pt x="137" y="222"/>
                  </a:lnTo>
                  <a:lnTo>
                    <a:pt x="137" y="243"/>
                  </a:lnTo>
                  <a:lnTo>
                    <a:pt x="161" y="243"/>
                  </a:lnTo>
                  <a:lnTo>
                    <a:pt x="161" y="12"/>
                  </a:lnTo>
                  <a:lnTo>
                    <a:pt x="160" y="7"/>
                  </a:lnTo>
                  <a:lnTo>
                    <a:pt x="159" y="4"/>
                  </a:lnTo>
                  <a:lnTo>
                    <a:pt x="156" y="2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3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90" name="Rectangle 22"/>
            <p:cNvSpPr>
              <a:spLocks noChangeArrowheads="1"/>
            </p:cNvSpPr>
            <p:nvPr/>
          </p:nvSpPr>
          <p:spPr bwMode="auto">
            <a:xfrm>
              <a:off x="1404" y="1902"/>
              <a:ext cx="453" cy="60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91" name="Rectangle 23"/>
            <p:cNvSpPr>
              <a:spLocks noChangeArrowheads="1"/>
            </p:cNvSpPr>
            <p:nvPr/>
          </p:nvSpPr>
          <p:spPr bwMode="auto">
            <a:xfrm>
              <a:off x="1338" y="1961"/>
              <a:ext cx="584" cy="59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92" name="Rectangle 24"/>
            <p:cNvSpPr>
              <a:spLocks noChangeArrowheads="1"/>
            </p:cNvSpPr>
            <p:nvPr/>
          </p:nvSpPr>
          <p:spPr bwMode="auto">
            <a:xfrm>
              <a:off x="1278" y="2005"/>
              <a:ext cx="703" cy="58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93" name="Rectangle 25"/>
            <p:cNvSpPr>
              <a:spLocks noChangeArrowheads="1"/>
            </p:cNvSpPr>
            <p:nvPr/>
          </p:nvSpPr>
          <p:spPr bwMode="auto">
            <a:xfrm>
              <a:off x="1506" y="1600"/>
              <a:ext cx="35" cy="96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94" name="Freeform 26"/>
            <p:cNvSpPr>
              <a:spLocks/>
            </p:cNvSpPr>
            <p:nvPr/>
          </p:nvSpPr>
          <p:spPr bwMode="auto">
            <a:xfrm>
              <a:off x="1509" y="1637"/>
              <a:ext cx="27" cy="26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9"/>
                </a:cxn>
                <a:cxn ang="0">
                  <a:pos x="4" y="22"/>
                </a:cxn>
                <a:cxn ang="0">
                  <a:pos x="8" y="25"/>
                </a:cxn>
                <a:cxn ang="0">
                  <a:pos x="14" y="26"/>
                </a:cxn>
                <a:cxn ang="0">
                  <a:pos x="20" y="25"/>
                </a:cxn>
                <a:cxn ang="0">
                  <a:pos x="23" y="22"/>
                </a:cxn>
                <a:cxn ang="0">
                  <a:pos x="26" y="19"/>
                </a:cxn>
                <a:cxn ang="0">
                  <a:pos x="27" y="13"/>
                </a:cxn>
                <a:cxn ang="0">
                  <a:pos x="26" y="8"/>
                </a:cxn>
                <a:cxn ang="0">
                  <a:pos x="23" y="5"/>
                </a:cxn>
                <a:cxn ang="0">
                  <a:pos x="20" y="2"/>
                </a:cxn>
                <a:cxn ang="0">
                  <a:pos x="14" y="0"/>
                </a:cxn>
                <a:cxn ang="0">
                  <a:pos x="8" y="2"/>
                </a:cxn>
                <a:cxn ang="0">
                  <a:pos x="4" y="5"/>
                </a:cxn>
                <a:cxn ang="0">
                  <a:pos x="1" y="8"/>
                </a:cxn>
                <a:cxn ang="0">
                  <a:pos x="0" y="13"/>
                </a:cxn>
              </a:cxnLst>
              <a:rect l="0" t="0" r="r" b="b"/>
              <a:pathLst>
                <a:path w="27" h="26">
                  <a:moveTo>
                    <a:pt x="0" y="13"/>
                  </a:moveTo>
                  <a:lnTo>
                    <a:pt x="1" y="19"/>
                  </a:lnTo>
                  <a:lnTo>
                    <a:pt x="4" y="22"/>
                  </a:lnTo>
                  <a:lnTo>
                    <a:pt x="8" y="25"/>
                  </a:lnTo>
                  <a:lnTo>
                    <a:pt x="14" y="26"/>
                  </a:lnTo>
                  <a:lnTo>
                    <a:pt x="20" y="25"/>
                  </a:lnTo>
                  <a:lnTo>
                    <a:pt x="23" y="22"/>
                  </a:lnTo>
                  <a:lnTo>
                    <a:pt x="26" y="19"/>
                  </a:lnTo>
                  <a:lnTo>
                    <a:pt x="27" y="13"/>
                  </a:lnTo>
                  <a:lnTo>
                    <a:pt x="26" y="8"/>
                  </a:lnTo>
                  <a:lnTo>
                    <a:pt x="23" y="5"/>
                  </a:lnTo>
                  <a:lnTo>
                    <a:pt x="20" y="2"/>
                  </a:lnTo>
                  <a:lnTo>
                    <a:pt x="14" y="0"/>
                  </a:lnTo>
                  <a:lnTo>
                    <a:pt x="8" y="2"/>
                  </a:lnTo>
                  <a:lnTo>
                    <a:pt x="4" y="5"/>
                  </a:lnTo>
                  <a:lnTo>
                    <a:pt x="1" y="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95" name="Freeform 27"/>
            <p:cNvSpPr>
              <a:spLocks/>
            </p:cNvSpPr>
            <p:nvPr/>
          </p:nvSpPr>
          <p:spPr bwMode="auto">
            <a:xfrm>
              <a:off x="1516" y="1642"/>
              <a:ext cx="13" cy="14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0" y="10"/>
                </a:cxn>
                <a:cxn ang="0">
                  <a:pos x="1" y="13"/>
                </a:cxn>
                <a:cxn ang="0">
                  <a:pos x="4" y="14"/>
                </a:cxn>
                <a:cxn ang="0">
                  <a:pos x="7" y="14"/>
                </a:cxn>
                <a:cxn ang="0">
                  <a:pos x="9" y="14"/>
                </a:cxn>
                <a:cxn ang="0">
                  <a:pos x="12" y="13"/>
                </a:cxn>
                <a:cxn ang="0">
                  <a:pos x="13" y="10"/>
                </a:cxn>
                <a:cxn ang="0">
                  <a:pos x="13" y="7"/>
                </a:cxn>
                <a:cxn ang="0">
                  <a:pos x="13" y="4"/>
                </a:cxn>
                <a:cxn ang="0">
                  <a:pos x="12" y="1"/>
                </a:cxn>
                <a:cxn ang="0">
                  <a:pos x="9" y="0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1" y="1"/>
                </a:cxn>
                <a:cxn ang="0">
                  <a:pos x="0" y="4"/>
                </a:cxn>
                <a:cxn ang="0">
                  <a:pos x="0" y="7"/>
                </a:cxn>
              </a:cxnLst>
              <a:rect l="0" t="0" r="r" b="b"/>
              <a:pathLst>
                <a:path w="13" h="14">
                  <a:moveTo>
                    <a:pt x="0" y="7"/>
                  </a:moveTo>
                  <a:lnTo>
                    <a:pt x="0" y="10"/>
                  </a:lnTo>
                  <a:lnTo>
                    <a:pt x="1" y="13"/>
                  </a:lnTo>
                  <a:lnTo>
                    <a:pt x="4" y="14"/>
                  </a:lnTo>
                  <a:lnTo>
                    <a:pt x="7" y="14"/>
                  </a:lnTo>
                  <a:lnTo>
                    <a:pt x="9" y="14"/>
                  </a:lnTo>
                  <a:lnTo>
                    <a:pt x="12" y="13"/>
                  </a:lnTo>
                  <a:lnTo>
                    <a:pt x="13" y="10"/>
                  </a:lnTo>
                  <a:lnTo>
                    <a:pt x="13" y="7"/>
                  </a:lnTo>
                  <a:lnTo>
                    <a:pt x="13" y="4"/>
                  </a:lnTo>
                  <a:lnTo>
                    <a:pt x="12" y="1"/>
                  </a:lnTo>
                  <a:lnTo>
                    <a:pt x="9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4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96" name="Freeform 28"/>
            <p:cNvSpPr>
              <a:spLocks/>
            </p:cNvSpPr>
            <p:nvPr/>
          </p:nvSpPr>
          <p:spPr bwMode="auto">
            <a:xfrm>
              <a:off x="1569" y="1455"/>
              <a:ext cx="56" cy="52"/>
            </a:xfrm>
            <a:custGeom>
              <a:avLst/>
              <a:gdLst/>
              <a:ahLst/>
              <a:cxnLst>
                <a:cxn ang="0">
                  <a:pos x="56" y="52"/>
                </a:cxn>
                <a:cxn ang="0">
                  <a:pos x="46" y="49"/>
                </a:cxn>
                <a:cxn ang="0">
                  <a:pos x="36" y="46"/>
                </a:cxn>
                <a:cxn ang="0">
                  <a:pos x="28" y="40"/>
                </a:cxn>
                <a:cxn ang="0">
                  <a:pos x="20" y="34"/>
                </a:cxn>
                <a:cxn ang="0">
                  <a:pos x="13" y="27"/>
                </a:cxn>
                <a:cxn ang="0">
                  <a:pos x="8" y="18"/>
                </a:cxn>
                <a:cxn ang="0">
                  <a:pos x="3" y="10"/>
                </a:cxn>
                <a:cxn ang="0">
                  <a:pos x="0" y="0"/>
                </a:cxn>
                <a:cxn ang="0">
                  <a:pos x="56" y="0"/>
                </a:cxn>
                <a:cxn ang="0">
                  <a:pos x="56" y="52"/>
                </a:cxn>
              </a:cxnLst>
              <a:rect l="0" t="0" r="r" b="b"/>
              <a:pathLst>
                <a:path w="56" h="52">
                  <a:moveTo>
                    <a:pt x="56" y="52"/>
                  </a:moveTo>
                  <a:lnTo>
                    <a:pt x="46" y="49"/>
                  </a:lnTo>
                  <a:lnTo>
                    <a:pt x="36" y="46"/>
                  </a:lnTo>
                  <a:lnTo>
                    <a:pt x="28" y="40"/>
                  </a:lnTo>
                  <a:lnTo>
                    <a:pt x="20" y="34"/>
                  </a:lnTo>
                  <a:lnTo>
                    <a:pt x="13" y="27"/>
                  </a:lnTo>
                  <a:lnTo>
                    <a:pt x="8" y="18"/>
                  </a:lnTo>
                  <a:lnTo>
                    <a:pt x="3" y="10"/>
                  </a:lnTo>
                  <a:lnTo>
                    <a:pt x="0" y="0"/>
                  </a:lnTo>
                  <a:lnTo>
                    <a:pt x="56" y="0"/>
                  </a:lnTo>
                  <a:lnTo>
                    <a:pt x="56" y="52"/>
                  </a:lnTo>
                  <a:close/>
                </a:path>
              </a:pathLst>
            </a:custGeom>
            <a:solidFill>
              <a:srgbClr val="CEF7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97" name="Freeform 29"/>
            <p:cNvSpPr>
              <a:spLocks/>
            </p:cNvSpPr>
            <p:nvPr/>
          </p:nvSpPr>
          <p:spPr bwMode="auto">
            <a:xfrm>
              <a:off x="1641" y="1455"/>
              <a:ext cx="56" cy="52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4" y="10"/>
                </a:cxn>
                <a:cxn ang="0">
                  <a:pos x="49" y="18"/>
                </a:cxn>
                <a:cxn ang="0">
                  <a:pos x="44" y="27"/>
                </a:cxn>
                <a:cxn ang="0">
                  <a:pos x="38" y="34"/>
                </a:cxn>
                <a:cxn ang="0">
                  <a:pos x="29" y="40"/>
                </a:cxn>
                <a:cxn ang="0">
                  <a:pos x="20" y="46"/>
                </a:cxn>
                <a:cxn ang="0">
                  <a:pos x="10" y="49"/>
                </a:cxn>
                <a:cxn ang="0">
                  <a:pos x="0" y="52"/>
                </a:cxn>
                <a:cxn ang="0">
                  <a:pos x="0" y="0"/>
                </a:cxn>
                <a:cxn ang="0">
                  <a:pos x="56" y="0"/>
                </a:cxn>
              </a:cxnLst>
              <a:rect l="0" t="0" r="r" b="b"/>
              <a:pathLst>
                <a:path w="56" h="52">
                  <a:moveTo>
                    <a:pt x="56" y="0"/>
                  </a:moveTo>
                  <a:lnTo>
                    <a:pt x="54" y="10"/>
                  </a:lnTo>
                  <a:lnTo>
                    <a:pt x="49" y="18"/>
                  </a:lnTo>
                  <a:lnTo>
                    <a:pt x="44" y="27"/>
                  </a:lnTo>
                  <a:lnTo>
                    <a:pt x="38" y="34"/>
                  </a:lnTo>
                  <a:lnTo>
                    <a:pt x="29" y="40"/>
                  </a:lnTo>
                  <a:lnTo>
                    <a:pt x="20" y="46"/>
                  </a:lnTo>
                  <a:lnTo>
                    <a:pt x="10" y="49"/>
                  </a:lnTo>
                  <a:lnTo>
                    <a:pt x="0" y="52"/>
                  </a:lnTo>
                  <a:lnTo>
                    <a:pt x="0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CEF7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98" name="Freeform 30"/>
            <p:cNvSpPr>
              <a:spLocks/>
            </p:cNvSpPr>
            <p:nvPr/>
          </p:nvSpPr>
          <p:spPr bwMode="auto">
            <a:xfrm>
              <a:off x="1569" y="1377"/>
              <a:ext cx="5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" y="42"/>
                </a:cxn>
                <a:cxn ang="0">
                  <a:pos x="8" y="33"/>
                </a:cxn>
                <a:cxn ang="0">
                  <a:pos x="13" y="25"/>
                </a:cxn>
                <a:cxn ang="0">
                  <a:pos x="20" y="17"/>
                </a:cxn>
                <a:cxn ang="0">
                  <a:pos x="28" y="12"/>
                </a:cxn>
                <a:cxn ang="0">
                  <a:pos x="36" y="6"/>
                </a:cxn>
                <a:cxn ang="0">
                  <a:pos x="46" y="3"/>
                </a:cxn>
                <a:cxn ang="0">
                  <a:pos x="56" y="0"/>
                </a:cxn>
                <a:cxn ang="0">
                  <a:pos x="56" y="52"/>
                </a:cxn>
                <a:cxn ang="0">
                  <a:pos x="0" y="52"/>
                </a:cxn>
              </a:cxnLst>
              <a:rect l="0" t="0" r="r" b="b"/>
              <a:pathLst>
                <a:path w="56" h="52">
                  <a:moveTo>
                    <a:pt x="0" y="52"/>
                  </a:moveTo>
                  <a:lnTo>
                    <a:pt x="3" y="42"/>
                  </a:lnTo>
                  <a:lnTo>
                    <a:pt x="8" y="33"/>
                  </a:lnTo>
                  <a:lnTo>
                    <a:pt x="13" y="25"/>
                  </a:lnTo>
                  <a:lnTo>
                    <a:pt x="20" y="17"/>
                  </a:lnTo>
                  <a:lnTo>
                    <a:pt x="28" y="12"/>
                  </a:lnTo>
                  <a:lnTo>
                    <a:pt x="36" y="6"/>
                  </a:lnTo>
                  <a:lnTo>
                    <a:pt x="46" y="3"/>
                  </a:lnTo>
                  <a:lnTo>
                    <a:pt x="56" y="0"/>
                  </a:lnTo>
                  <a:lnTo>
                    <a:pt x="56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CEF7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599" name="Freeform 31"/>
            <p:cNvSpPr>
              <a:spLocks/>
            </p:cNvSpPr>
            <p:nvPr/>
          </p:nvSpPr>
          <p:spPr bwMode="auto">
            <a:xfrm>
              <a:off x="1641" y="1377"/>
              <a:ext cx="56" cy="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" y="3"/>
                </a:cxn>
                <a:cxn ang="0">
                  <a:pos x="20" y="6"/>
                </a:cxn>
                <a:cxn ang="0">
                  <a:pos x="29" y="12"/>
                </a:cxn>
                <a:cxn ang="0">
                  <a:pos x="38" y="17"/>
                </a:cxn>
                <a:cxn ang="0">
                  <a:pos x="44" y="25"/>
                </a:cxn>
                <a:cxn ang="0">
                  <a:pos x="49" y="33"/>
                </a:cxn>
                <a:cxn ang="0">
                  <a:pos x="54" y="42"/>
                </a:cxn>
                <a:cxn ang="0">
                  <a:pos x="56" y="52"/>
                </a:cxn>
                <a:cxn ang="0">
                  <a:pos x="0" y="52"/>
                </a:cxn>
                <a:cxn ang="0">
                  <a:pos x="0" y="0"/>
                </a:cxn>
              </a:cxnLst>
              <a:rect l="0" t="0" r="r" b="b"/>
              <a:pathLst>
                <a:path w="56" h="52">
                  <a:moveTo>
                    <a:pt x="0" y="0"/>
                  </a:moveTo>
                  <a:lnTo>
                    <a:pt x="10" y="3"/>
                  </a:lnTo>
                  <a:lnTo>
                    <a:pt x="20" y="6"/>
                  </a:lnTo>
                  <a:lnTo>
                    <a:pt x="29" y="12"/>
                  </a:lnTo>
                  <a:lnTo>
                    <a:pt x="38" y="17"/>
                  </a:lnTo>
                  <a:lnTo>
                    <a:pt x="44" y="25"/>
                  </a:lnTo>
                  <a:lnTo>
                    <a:pt x="49" y="33"/>
                  </a:lnTo>
                  <a:lnTo>
                    <a:pt x="54" y="42"/>
                  </a:lnTo>
                  <a:lnTo>
                    <a:pt x="56" y="52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EF7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00" name="Freeform 32"/>
            <p:cNvSpPr>
              <a:spLocks/>
            </p:cNvSpPr>
            <p:nvPr/>
          </p:nvSpPr>
          <p:spPr bwMode="auto">
            <a:xfrm>
              <a:off x="838" y="1876"/>
              <a:ext cx="436" cy="198"/>
            </a:xfrm>
            <a:custGeom>
              <a:avLst/>
              <a:gdLst/>
              <a:ahLst/>
              <a:cxnLst>
                <a:cxn ang="0">
                  <a:pos x="426" y="147"/>
                </a:cxn>
                <a:cxn ang="0">
                  <a:pos x="416" y="141"/>
                </a:cxn>
                <a:cxn ang="0">
                  <a:pos x="415" y="114"/>
                </a:cxn>
                <a:cxn ang="0">
                  <a:pos x="386" y="105"/>
                </a:cxn>
                <a:cxn ang="0">
                  <a:pos x="367" y="81"/>
                </a:cxn>
                <a:cxn ang="0">
                  <a:pos x="322" y="55"/>
                </a:cxn>
                <a:cxn ang="0">
                  <a:pos x="320" y="30"/>
                </a:cxn>
                <a:cxn ang="0">
                  <a:pos x="292" y="29"/>
                </a:cxn>
                <a:cxn ang="0">
                  <a:pos x="279" y="27"/>
                </a:cxn>
                <a:cxn ang="0">
                  <a:pos x="265" y="6"/>
                </a:cxn>
                <a:cxn ang="0">
                  <a:pos x="240" y="16"/>
                </a:cxn>
                <a:cxn ang="0">
                  <a:pos x="217" y="16"/>
                </a:cxn>
                <a:cxn ang="0">
                  <a:pos x="206" y="26"/>
                </a:cxn>
                <a:cxn ang="0">
                  <a:pos x="213" y="46"/>
                </a:cxn>
                <a:cxn ang="0">
                  <a:pos x="206" y="13"/>
                </a:cxn>
                <a:cxn ang="0">
                  <a:pos x="193" y="3"/>
                </a:cxn>
                <a:cxn ang="0">
                  <a:pos x="171" y="7"/>
                </a:cxn>
                <a:cxn ang="0">
                  <a:pos x="145" y="1"/>
                </a:cxn>
                <a:cxn ang="0">
                  <a:pos x="134" y="24"/>
                </a:cxn>
                <a:cxn ang="0">
                  <a:pos x="121" y="27"/>
                </a:cxn>
                <a:cxn ang="0">
                  <a:pos x="94" y="33"/>
                </a:cxn>
                <a:cxn ang="0">
                  <a:pos x="96" y="58"/>
                </a:cxn>
                <a:cxn ang="0">
                  <a:pos x="56" y="91"/>
                </a:cxn>
                <a:cxn ang="0">
                  <a:pos x="42" y="118"/>
                </a:cxn>
                <a:cxn ang="0">
                  <a:pos x="14" y="131"/>
                </a:cxn>
                <a:cxn ang="0">
                  <a:pos x="17" y="158"/>
                </a:cxn>
                <a:cxn ang="0">
                  <a:pos x="9" y="164"/>
                </a:cxn>
                <a:cxn ang="0">
                  <a:pos x="6" y="183"/>
                </a:cxn>
                <a:cxn ang="0">
                  <a:pos x="47" y="190"/>
                </a:cxn>
                <a:cxn ang="0">
                  <a:pos x="108" y="183"/>
                </a:cxn>
                <a:cxn ang="0">
                  <a:pos x="135" y="181"/>
                </a:cxn>
                <a:cxn ang="0">
                  <a:pos x="150" y="183"/>
                </a:cxn>
                <a:cxn ang="0">
                  <a:pos x="163" y="177"/>
                </a:cxn>
                <a:cxn ang="0">
                  <a:pos x="176" y="191"/>
                </a:cxn>
                <a:cxn ang="0">
                  <a:pos x="193" y="188"/>
                </a:cxn>
                <a:cxn ang="0">
                  <a:pos x="201" y="178"/>
                </a:cxn>
                <a:cxn ang="0">
                  <a:pos x="201" y="180"/>
                </a:cxn>
                <a:cxn ang="0">
                  <a:pos x="220" y="194"/>
                </a:cxn>
                <a:cxn ang="0">
                  <a:pos x="237" y="187"/>
                </a:cxn>
                <a:cxn ang="0">
                  <a:pos x="255" y="183"/>
                </a:cxn>
                <a:cxn ang="0">
                  <a:pos x="268" y="190"/>
                </a:cxn>
                <a:cxn ang="0">
                  <a:pos x="294" y="184"/>
                </a:cxn>
                <a:cxn ang="0">
                  <a:pos x="298" y="177"/>
                </a:cxn>
                <a:cxn ang="0">
                  <a:pos x="302" y="183"/>
                </a:cxn>
                <a:cxn ang="0">
                  <a:pos x="321" y="190"/>
                </a:cxn>
                <a:cxn ang="0">
                  <a:pos x="334" y="185"/>
                </a:cxn>
                <a:cxn ang="0">
                  <a:pos x="345" y="194"/>
                </a:cxn>
                <a:cxn ang="0">
                  <a:pos x="364" y="197"/>
                </a:cxn>
                <a:cxn ang="0">
                  <a:pos x="377" y="183"/>
                </a:cxn>
                <a:cxn ang="0">
                  <a:pos x="389" y="190"/>
                </a:cxn>
                <a:cxn ang="0">
                  <a:pos x="406" y="185"/>
                </a:cxn>
                <a:cxn ang="0">
                  <a:pos x="412" y="177"/>
                </a:cxn>
                <a:cxn ang="0">
                  <a:pos x="409" y="174"/>
                </a:cxn>
                <a:cxn ang="0">
                  <a:pos x="433" y="162"/>
                </a:cxn>
              </a:cxnLst>
              <a:rect l="0" t="0" r="r" b="b"/>
              <a:pathLst>
                <a:path w="436" h="198">
                  <a:moveTo>
                    <a:pt x="436" y="157"/>
                  </a:moveTo>
                  <a:lnTo>
                    <a:pt x="433" y="148"/>
                  </a:lnTo>
                  <a:lnTo>
                    <a:pt x="426" y="147"/>
                  </a:lnTo>
                  <a:lnTo>
                    <a:pt x="415" y="147"/>
                  </a:lnTo>
                  <a:lnTo>
                    <a:pt x="406" y="150"/>
                  </a:lnTo>
                  <a:lnTo>
                    <a:pt x="416" y="141"/>
                  </a:lnTo>
                  <a:lnTo>
                    <a:pt x="417" y="128"/>
                  </a:lnTo>
                  <a:lnTo>
                    <a:pt x="416" y="118"/>
                  </a:lnTo>
                  <a:lnTo>
                    <a:pt x="415" y="114"/>
                  </a:lnTo>
                  <a:lnTo>
                    <a:pt x="409" y="114"/>
                  </a:lnTo>
                  <a:lnTo>
                    <a:pt x="397" y="111"/>
                  </a:lnTo>
                  <a:lnTo>
                    <a:pt x="386" y="105"/>
                  </a:lnTo>
                  <a:lnTo>
                    <a:pt x="379" y="93"/>
                  </a:lnTo>
                  <a:lnTo>
                    <a:pt x="374" y="83"/>
                  </a:lnTo>
                  <a:lnTo>
                    <a:pt x="367" y="81"/>
                  </a:lnTo>
                  <a:lnTo>
                    <a:pt x="361" y="83"/>
                  </a:lnTo>
                  <a:lnTo>
                    <a:pt x="358" y="85"/>
                  </a:lnTo>
                  <a:lnTo>
                    <a:pt x="322" y="55"/>
                  </a:lnTo>
                  <a:lnTo>
                    <a:pt x="328" y="45"/>
                  </a:lnTo>
                  <a:lnTo>
                    <a:pt x="327" y="36"/>
                  </a:lnTo>
                  <a:lnTo>
                    <a:pt x="320" y="30"/>
                  </a:lnTo>
                  <a:lnTo>
                    <a:pt x="312" y="27"/>
                  </a:lnTo>
                  <a:lnTo>
                    <a:pt x="304" y="27"/>
                  </a:lnTo>
                  <a:lnTo>
                    <a:pt x="292" y="29"/>
                  </a:lnTo>
                  <a:lnTo>
                    <a:pt x="284" y="30"/>
                  </a:lnTo>
                  <a:lnTo>
                    <a:pt x="279" y="30"/>
                  </a:lnTo>
                  <a:lnTo>
                    <a:pt x="279" y="27"/>
                  </a:lnTo>
                  <a:lnTo>
                    <a:pt x="278" y="20"/>
                  </a:lnTo>
                  <a:lnTo>
                    <a:pt x="273" y="12"/>
                  </a:lnTo>
                  <a:lnTo>
                    <a:pt x="265" y="6"/>
                  </a:lnTo>
                  <a:lnTo>
                    <a:pt x="255" y="7"/>
                  </a:lnTo>
                  <a:lnTo>
                    <a:pt x="246" y="12"/>
                  </a:lnTo>
                  <a:lnTo>
                    <a:pt x="240" y="16"/>
                  </a:lnTo>
                  <a:lnTo>
                    <a:pt x="237" y="19"/>
                  </a:lnTo>
                  <a:lnTo>
                    <a:pt x="229" y="13"/>
                  </a:lnTo>
                  <a:lnTo>
                    <a:pt x="217" y="16"/>
                  </a:lnTo>
                  <a:lnTo>
                    <a:pt x="209" y="22"/>
                  </a:lnTo>
                  <a:lnTo>
                    <a:pt x="204" y="24"/>
                  </a:lnTo>
                  <a:lnTo>
                    <a:pt x="206" y="26"/>
                  </a:lnTo>
                  <a:lnTo>
                    <a:pt x="209" y="30"/>
                  </a:lnTo>
                  <a:lnTo>
                    <a:pt x="212" y="37"/>
                  </a:lnTo>
                  <a:lnTo>
                    <a:pt x="213" y="46"/>
                  </a:lnTo>
                  <a:lnTo>
                    <a:pt x="204" y="33"/>
                  </a:lnTo>
                  <a:lnTo>
                    <a:pt x="203" y="22"/>
                  </a:lnTo>
                  <a:lnTo>
                    <a:pt x="206" y="13"/>
                  </a:lnTo>
                  <a:lnTo>
                    <a:pt x="207" y="9"/>
                  </a:lnTo>
                  <a:lnTo>
                    <a:pt x="203" y="6"/>
                  </a:lnTo>
                  <a:lnTo>
                    <a:pt x="193" y="3"/>
                  </a:lnTo>
                  <a:lnTo>
                    <a:pt x="181" y="1"/>
                  </a:lnTo>
                  <a:lnTo>
                    <a:pt x="174" y="9"/>
                  </a:lnTo>
                  <a:lnTo>
                    <a:pt x="171" y="7"/>
                  </a:lnTo>
                  <a:lnTo>
                    <a:pt x="166" y="3"/>
                  </a:lnTo>
                  <a:lnTo>
                    <a:pt x="155" y="0"/>
                  </a:lnTo>
                  <a:lnTo>
                    <a:pt x="145" y="1"/>
                  </a:lnTo>
                  <a:lnTo>
                    <a:pt x="138" y="7"/>
                  </a:lnTo>
                  <a:lnTo>
                    <a:pt x="134" y="16"/>
                  </a:lnTo>
                  <a:lnTo>
                    <a:pt x="134" y="24"/>
                  </a:lnTo>
                  <a:lnTo>
                    <a:pt x="134" y="27"/>
                  </a:lnTo>
                  <a:lnTo>
                    <a:pt x="130" y="27"/>
                  </a:lnTo>
                  <a:lnTo>
                    <a:pt x="121" y="27"/>
                  </a:lnTo>
                  <a:lnTo>
                    <a:pt x="111" y="27"/>
                  </a:lnTo>
                  <a:lnTo>
                    <a:pt x="101" y="29"/>
                  </a:lnTo>
                  <a:lnTo>
                    <a:pt x="94" y="33"/>
                  </a:lnTo>
                  <a:lnTo>
                    <a:pt x="89" y="40"/>
                  </a:lnTo>
                  <a:lnTo>
                    <a:pt x="89" y="49"/>
                  </a:lnTo>
                  <a:lnTo>
                    <a:pt x="96" y="58"/>
                  </a:lnTo>
                  <a:lnTo>
                    <a:pt x="66" y="92"/>
                  </a:lnTo>
                  <a:lnTo>
                    <a:pt x="63" y="91"/>
                  </a:lnTo>
                  <a:lnTo>
                    <a:pt x="56" y="91"/>
                  </a:lnTo>
                  <a:lnTo>
                    <a:pt x="49" y="93"/>
                  </a:lnTo>
                  <a:lnTo>
                    <a:pt x="46" y="105"/>
                  </a:lnTo>
                  <a:lnTo>
                    <a:pt x="42" y="118"/>
                  </a:lnTo>
                  <a:lnTo>
                    <a:pt x="30" y="127"/>
                  </a:lnTo>
                  <a:lnTo>
                    <a:pt x="20" y="129"/>
                  </a:lnTo>
                  <a:lnTo>
                    <a:pt x="14" y="131"/>
                  </a:lnTo>
                  <a:lnTo>
                    <a:pt x="13" y="135"/>
                  </a:lnTo>
                  <a:lnTo>
                    <a:pt x="13" y="145"/>
                  </a:lnTo>
                  <a:lnTo>
                    <a:pt x="17" y="158"/>
                  </a:lnTo>
                  <a:lnTo>
                    <a:pt x="29" y="165"/>
                  </a:lnTo>
                  <a:lnTo>
                    <a:pt x="20" y="164"/>
                  </a:lnTo>
                  <a:lnTo>
                    <a:pt x="9" y="164"/>
                  </a:lnTo>
                  <a:lnTo>
                    <a:pt x="1" y="168"/>
                  </a:lnTo>
                  <a:lnTo>
                    <a:pt x="0" y="175"/>
                  </a:lnTo>
                  <a:lnTo>
                    <a:pt x="6" y="183"/>
                  </a:lnTo>
                  <a:lnTo>
                    <a:pt x="16" y="187"/>
                  </a:lnTo>
                  <a:lnTo>
                    <a:pt x="30" y="190"/>
                  </a:lnTo>
                  <a:lnTo>
                    <a:pt x="47" y="190"/>
                  </a:lnTo>
                  <a:lnTo>
                    <a:pt x="68" y="188"/>
                  </a:lnTo>
                  <a:lnTo>
                    <a:pt x="88" y="187"/>
                  </a:lnTo>
                  <a:lnTo>
                    <a:pt x="108" y="183"/>
                  </a:lnTo>
                  <a:lnTo>
                    <a:pt x="127" y="177"/>
                  </a:lnTo>
                  <a:lnTo>
                    <a:pt x="131" y="180"/>
                  </a:lnTo>
                  <a:lnTo>
                    <a:pt x="135" y="181"/>
                  </a:lnTo>
                  <a:lnTo>
                    <a:pt x="140" y="183"/>
                  </a:lnTo>
                  <a:lnTo>
                    <a:pt x="144" y="183"/>
                  </a:lnTo>
                  <a:lnTo>
                    <a:pt x="150" y="183"/>
                  </a:lnTo>
                  <a:lnTo>
                    <a:pt x="154" y="181"/>
                  </a:lnTo>
                  <a:lnTo>
                    <a:pt x="158" y="180"/>
                  </a:lnTo>
                  <a:lnTo>
                    <a:pt x="163" y="177"/>
                  </a:lnTo>
                  <a:lnTo>
                    <a:pt x="166" y="183"/>
                  </a:lnTo>
                  <a:lnTo>
                    <a:pt x="170" y="188"/>
                  </a:lnTo>
                  <a:lnTo>
                    <a:pt x="176" y="191"/>
                  </a:lnTo>
                  <a:lnTo>
                    <a:pt x="181" y="193"/>
                  </a:lnTo>
                  <a:lnTo>
                    <a:pt x="187" y="191"/>
                  </a:lnTo>
                  <a:lnTo>
                    <a:pt x="193" y="188"/>
                  </a:lnTo>
                  <a:lnTo>
                    <a:pt x="197" y="184"/>
                  </a:lnTo>
                  <a:lnTo>
                    <a:pt x="200" y="178"/>
                  </a:lnTo>
                  <a:lnTo>
                    <a:pt x="201" y="178"/>
                  </a:lnTo>
                  <a:lnTo>
                    <a:pt x="201" y="178"/>
                  </a:lnTo>
                  <a:lnTo>
                    <a:pt x="201" y="180"/>
                  </a:lnTo>
                  <a:lnTo>
                    <a:pt x="201" y="180"/>
                  </a:lnTo>
                  <a:lnTo>
                    <a:pt x="209" y="188"/>
                  </a:lnTo>
                  <a:lnTo>
                    <a:pt x="214" y="193"/>
                  </a:lnTo>
                  <a:lnTo>
                    <a:pt x="220" y="194"/>
                  </a:lnTo>
                  <a:lnTo>
                    <a:pt x="226" y="193"/>
                  </a:lnTo>
                  <a:lnTo>
                    <a:pt x="232" y="190"/>
                  </a:lnTo>
                  <a:lnTo>
                    <a:pt x="237" y="187"/>
                  </a:lnTo>
                  <a:lnTo>
                    <a:pt x="245" y="183"/>
                  </a:lnTo>
                  <a:lnTo>
                    <a:pt x="252" y="178"/>
                  </a:lnTo>
                  <a:lnTo>
                    <a:pt x="255" y="183"/>
                  </a:lnTo>
                  <a:lnTo>
                    <a:pt x="259" y="185"/>
                  </a:lnTo>
                  <a:lnTo>
                    <a:pt x="263" y="187"/>
                  </a:lnTo>
                  <a:lnTo>
                    <a:pt x="268" y="190"/>
                  </a:lnTo>
                  <a:lnTo>
                    <a:pt x="278" y="191"/>
                  </a:lnTo>
                  <a:lnTo>
                    <a:pt x="286" y="190"/>
                  </a:lnTo>
                  <a:lnTo>
                    <a:pt x="294" y="184"/>
                  </a:lnTo>
                  <a:lnTo>
                    <a:pt x="298" y="177"/>
                  </a:lnTo>
                  <a:lnTo>
                    <a:pt x="298" y="177"/>
                  </a:lnTo>
                  <a:lnTo>
                    <a:pt x="298" y="177"/>
                  </a:lnTo>
                  <a:lnTo>
                    <a:pt x="298" y="177"/>
                  </a:lnTo>
                  <a:lnTo>
                    <a:pt x="298" y="177"/>
                  </a:lnTo>
                  <a:lnTo>
                    <a:pt x="302" y="183"/>
                  </a:lnTo>
                  <a:lnTo>
                    <a:pt x="308" y="185"/>
                  </a:lnTo>
                  <a:lnTo>
                    <a:pt x="314" y="188"/>
                  </a:lnTo>
                  <a:lnTo>
                    <a:pt x="321" y="190"/>
                  </a:lnTo>
                  <a:lnTo>
                    <a:pt x="325" y="190"/>
                  </a:lnTo>
                  <a:lnTo>
                    <a:pt x="330" y="188"/>
                  </a:lnTo>
                  <a:lnTo>
                    <a:pt x="334" y="185"/>
                  </a:lnTo>
                  <a:lnTo>
                    <a:pt x="338" y="183"/>
                  </a:lnTo>
                  <a:lnTo>
                    <a:pt x="341" y="188"/>
                  </a:lnTo>
                  <a:lnTo>
                    <a:pt x="345" y="194"/>
                  </a:lnTo>
                  <a:lnTo>
                    <a:pt x="351" y="197"/>
                  </a:lnTo>
                  <a:lnTo>
                    <a:pt x="358" y="198"/>
                  </a:lnTo>
                  <a:lnTo>
                    <a:pt x="364" y="197"/>
                  </a:lnTo>
                  <a:lnTo>
                    <a:pt x="370" y="194"/>
                  </a:lnTo>
                  <a:lnTo>
                    <a:pt x="374" y="188"/>
                  </a:lnTo>
                  <a:lnTo>
                    <a:pt x="377" y="183"/>
                  </a:lnTo>
                  <a:lnTo>
                    <a:pt x="380" y="185"/>
                  </a:lnTo>
                  <a:lnTo>
                    <a:pt x="384" y="188"/>
                  </a:lnTo>
                  <a:lnTo>
                    <a:pt x="389" y="190"/>
                  </a:lnTo>
                  <a:lnTo>
                    <a:pt x="394" y="190"/>
                  </a:lnTo>
                  <a:lnTo>
                    <a:pt x="400" y="188"/>
                  </a:lnTo>
                  <a:lnTo>
                    <a:pt x="406" y="185"/>
                  </a:lnTo>
                  <a:lnTo>
                    <a:pt x="410" y="183"/>
                  </a:lnTo>
                  <a:lnTo>
                    <a:pt x="412" y="178"/>
                  </a:lnTo>
                  <a:lnTo>
                    <a:pt x="412" y="177"/>
                  </a:lnTo>
                  <a:lnTo>
                    <a:pt x="410" y="175"/>
                  </a:lnTo>
                  <a:lnTo>
                    <a:pt x="410" y="175"/>
                  </a:lnTo>
                  <a:lnTo>
                    <a:pt x="409" y="174"/>
                  </a:lnTo>
                  <a:lnTo>
                    <a:pt x="419" y="171"/>
                  </a:lnTo>
                  <a:lnTo>
                    <a:pt x="428" y="167"/>
                  </a:lnTo>
                  <a:lnTo>
                    <a:pt x="433" y="162"/>
                  </a:lnTo>
                  <a:lnTo>
                    <a:pt x="436" y="157"/>
                  </a:lnTo>
                  <a:close/>
                </a:path>
              </a:pathLst>
            </a:custGeom>
            <a:solidFill>
              <a:srgbClr val="637C2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01" name="Freeform 33"/>
            <p:cNvSpPr>
              <a:spLocks/>
            </p:cNvSpPr>
            <p:nvPr/>
          </p:nvSpPr>
          <p:spPr bwMode="auto">
            <a:xfrm>
              <a:off x="2093" y="1926"/>
              <a:ext cx="435" cy="197"/>
            </a:xfrm>
            <a:custGeom>
              <a:avLst/>
              <a:gdLst/>
              <a:ahLst/>
              <a:cxnLst>
                <a:cxn ang="0">
                  <a:pos x="425" y="146"/>
                </a:cxn>
                <a:cxn ang="0">
                  <a:pos x="416" y="141"/>
                </a:cxn>
                <a:cxn ang="0">
                  <a:pos x="415" y="114"/>
                </a:cxn>
                <a:cxn ang="0">
                  <a:pos x="386" y="105"/>
                </a:cxn>
                <a:cxn ang="0">
                  <a:pos x="368" y="81"/>
                </a:cxn>
                <a:cxn ang="0">
                  <a:pos x="321" y="54"/>
                </a:cxn>
                <a:cxn ang="0">
                  <a:pos x="320" y="31"/>
                </a:cxn>
                <a:cxn ang="0">
                  <a:pos x="293" y="29"/>
                </a:cxn>
                <a:cxn ang="0">
                  <a:pos x="280" y="28"/>
                </a:cxn>
                <a:cxn ang="0">
                  <a:pos x="264" y="6"/>
                </a:cxn>
                <a:cxn ang="0">
                  <a:pos x="239" y="15"/>
                </a:cxn>
                <a:cxn ang="0">
                  <a:pos x="218" y="16"/>
                </a:cxn>
                <a:cxn ang="0">
                  <a:pos x="206" y="26"/>
                </a:cxn>
                <a:cxn ang="0">
                  <a:pos x="212" y="46"/>
                </a:cxn>
                <a:cxn ang="0">
                  <a:pos x="206" y="13"/>
                </a:cxn>
                <a:cxn ang="0">
                  <a:pos x="193" y="2"/>
                </a:cxn>
                <a:cxn ang="0">
                  <a:pos x="170" y="8"/>
                </a:cxn>
                <a:cxn ang="0">
                  <a:pos x="144" y="0"/>
                </a:cxn>
                <a:cxn ang="0">
                  <a:pos x="134" y="23"/>
                </a:cxn>
                <a:cxn ang="0">
                  <a:pos x="121" y="28"/>
                </a:cxn>
                <a:cxn ang="0">
                  <a:pos x="94" y="33"/>
                </a:cxn>
                <a:cxn ang="0">
                  <a:pos x="97" y="58"/>
                </a:cxn>
                <a:cxn ang="0">
                  <a:pos x="57" y="91"/>
                </a:cxn>
                <a:cxn ang="0">
                  <a:pos x="42" y="118"/>
                </a:cxn>
                <a:cxn ang="0">
                  <a:pos x="15" y="131"/>
                </a:cxn>
                <a:cxn ang="0">
                  <a:pos x="18" y="158"/>
                </a:cxn>
                <a:cxn ang="0">
                  <a:pos x="9" y="164"/>
                </a:cxn>
                <a:cxn ang="0">
                  <a:pos x="5" y="181"/>
                </a:cxn>
                <a:cxn ang="0">
                  <a:pos x="46" y="189"/>
                </a:cxn>
                <a:cxn ang="0">
                  <a:pos x="107" y="181"/>
                </a:cxn>
                <a:cxn ang="0">
                  <a:pos x="134" y="181"/>
                </a:cxn>
                <a:cxn ang="0">
                  <a:pos x="150" y="183"/>
                </a:cxn>
                <a:cxn ang="0">
                  <a:pos x="162" y="176"/>
                </a:cxn>
                <a:cxn ang="0">
                  <a:pos x="176" y="190"/>
                </a:cxn>
                <a:cxn ang="0">
                  <a:pos x="193" y="187"/>
                </a:cxn>
                <a:cxn ang="0">
                  <a:pos x="201" y="179"/>
                </a:cxn>
                <a:cxn ang="0">
                  <a:pos x="202" y="180"/>
                </a:cxn>
                <a:cxn ang="0">
                  <a:pos x="219" y="193"/>
                </a:cxn>
                <a:cxn ang="0">
                  <a:pos x="238" y="187"/>
                </a:cxn>
                <a:cxn ang="0">
                  <a:pos x="255" y="181"/>
                </a:cxn>
                <a:cxn ang="0">
                  <a:pos x="267" y="190"/>
                </a:cxn>
                <a:cxn ang="0">
                  <a:pos x="294" y="184"/>
                </a:cxn>
                <a:cxn ang="0">
                  <a:pos x="298" y="177"/>
                </a:cxn>
                <a:cxn ang="0">
                  <a:pos x="303" y="181"/>
                </a:cxn>
                <a:cxn ang="0">
                  <a:pos x="320" y="189"/>
                </a:cxn>
                <a:cxn ang="0">
                  <a:pos x="334" y="184"/>
                </a:cxn>
                <a:cxn ang="0">
                  <a:pos x="346" y="193"/>
                </a:cxn>
                <a:cxn ang="0">
                  <a:pos x="363" y="196"/>
                </a:cxn>
                <a:cxn ang="0">
                  <a:pos x="378" y="183"/>
                </a:cxn>
                <a:cxn ang="0">
                  <a:pos x="388" y="189"/>
                </a:cxn>
                <a:cxn ang="0">
                  <a:pos x="406" y="186"/>
                </a:cxn>
                <a:cxn ang="0">
                  <a:pos x="412" y="177"/>
                </a:cxn>
                <a:cxn ang="0">
                  <a:pos x="409" y="174"/>
                </a:cxn>
                <a:cxn ang="0">
                  <a:pos x="434" y="161"/>
                </a:cxn>
              </a:cxnLst>
              <a:rect l="0" t="0" r="r" b="b"/>
              <a:pathLst>
                <a:path w="435" h="197">
                  <a:moveTo>
                    <a:pt x="435" y="156"/>
                  </a:moveTo>
                  <a:lnTo>
                    <a:pt x="434" y="148"/>
                  </a:lnTo>
                  <a:lnTo>
                    <a:pt x="425" y="146"/>
                  </a:lnTo>
                  <a:lnTo>
                    <a:pt x="415" y="147"/>
                  </a:lnTo>
                  <a:lnTo>
                    <a:pt x="406" y="150"/>
                  </a:lnTo>
                  <a:lnTo>
                    <a:pt x="416" y="141"/>
                  </a:lnTo>
                  <a:lnTo>
                    <a:pt x="418" y="128"/>
                  </a:lnTo>
                  <a:lnTo>
                    <a:pt x="416" y="118"/>
                  </a:lnTo>
                  <a:lnTo>
                    <a:pt x="415" y="114"/>
                  </a:lnTo>
                  <a:lnTo>
                    <a:pt x="409" y="114"/>
                  </a:lnTo>
                  <a:lnTo>
                    <a:pt x="398" y="111"/>
                  </a:lnTo>
                  <a:lnTo>
                    <a:pt x="386" y="105"/>
                  </a:lnTo>
                  <a:lnTo>
                    <a:pt x="379" y="94"/>
                  </a:lnTo>
                  <a:lnTo>
                    <a:pt x="375" y="84"/>
                  </a:lnTo>
                  <a:lnTo>
                    <a:pt x="368" y="81"/>
                  </a:lnTo>
                  <a:lnTo>
                    <a:pt x="360" y="82"/>
                  </a:lnTo>
                  <a:lnTo>
                    <a:pt x="357" y="84"/>
                  </a:lnTo>
                  <a:lnTo>
                    <a:pt x="321" y="54"/>
                  </a:lnTo>
                  <a:lnTo>
                    <a:pt x="327" y="45"/>
                  </a:lnTo>
                  <a:lnTo>
                    <a:pt x="326" y="36"/>
                  </a:lnTo>
                  <a:lnTo>
                    <a:pt x="320" y="31"/>
                  </a:lnTo>
                  <a:lnTo>
                    <a:pt x="313" y="28"/>
                  </a:lnTo>
                  <a:lnTo>
                    <a:pt x="304" y="28"/>
                  </a:lnTo>
                  <a:lnTo>
                    <a:pt x="293" y="29"/>
                  </a:lnTo>
                  <a:lnTo>
                    <a:pt x="284" y="31"/>
                  </a:lnTo>
                  <a:lnTo>
                    <a:pt x="280" y="31"/>
                  </a:lnTo>
                  <a:lnTo>
                    <a:pt x="280" y="28"/>
                  </a:lnTo>
                  <a:lnTo>
                    <a:pt x="278" y="19"/>
                  </a:lnTo>
                  <a:lnTo>
                    <a:pt x="273" y="10"/>
                  </a:lnTo>
                  <a:lnTo>
                    <a:pt x="264" y="6"/>
                  </a:lnTo>
                  <a:lnTo>
                    <a:pt x="254" y="6"/>
                  </a:lnTo>
                  <a:lnTo>
                    <a:pt x="245" y="10"/>
                  </a:lnTo>
                  <a:lnTo>
                    <a:pt x="239" y="15"/>
                  </a:lnTo>
                  <a:lnTo>
                    <a:pt x="238" y="18"/>
                  </a:lnTo>
                  <a:lnTo>
                    <a:pt x="228" y="13"/>
                  </a:lnTo>
                  <a:lnTo>
                    <a:pt x="218" y="16"/>
                  </a:lnTo>
                  <a:lnTo>
                    <a:pt x="209" y="22"/>
                  </a:lnTo>
                  <a:lnTo>
                    <a:pt x="205" y="25"/>
                  </a:lnTo>
                  <a:lnTo>
                    <a:pt x="206" y="26"/>
                  </a:lnTo>
                  <a:lnTo>
                    <a:pt x="209" y="31"/>
                  </a:lnTo>
                  <a:lnTo>
                    <a:pt x="212" y="38"/>
                  </a:lnTo>
                  <a:lnTo>
                    <a:pt x="212" y="46"/>
                  </a:lnTo>
                  <a:lnTo>
                    <a:pt x="203" y="33"/>
                  </a:lnTo>
                  <a:lnTo>
                    <a:pt x="203" y="22"/>
                  </a:lnTo>
                  <a:lnTo>
                    <a:pt x="206" y="13"/>
                  </a:lnTo>
                  <a:lnTo>
                    <a:pt x="208" y="9"/>
                  </a:lnTo>
                  <a:lnTo>
                    <a:pt x="203" y="6"/>
                  </a:lnTo>
                  <a:lnTo>
                    <a:pt x="193" y="2"/>
                  </a:lnTo>
                  <a:lnTo>
                    <a:pt x="182" y="2"/>
                  </a:lnTo>
                  <a:lnTo>
                    <a:pt x="173" y="9"/>
                  </a:lnTo>
                  <a:lnTo>
                    <a:pt x="170" y="8"/>
                  </a:lnTo>
                  <a:lnTo>
                    <a:pt x="165" y="3"/>
                  </a:lnTo>
                  <a:lnTo>
                    <a:pt x="154" y="0"/>
                  </a:lnTo>
                  <a:lnTo>
                    <a:pt x="144" y="0"/>
                  </a:lnTo>
                  <a:lnTo>
                    <a:pt x="137" y="6"/>
                  </a:lnTo>
                  <a:lnTo>
                    <a:pt x="134" y="15"/>
                  </a:lnTo>
                  <a:lnTo>
                    <a:pt x="134" y="23"/>
                  </a:lnTo>
                  <a:lnTo>
                    <a:pt x="134" y="26"/>
                  </a:lnTo>
                  <a:lnTo>
                    <a:pt x="130" y="26"/>
                  </a:lnTo>
                  <a:lnTo>
                    <a:pt x="121" y="28"/>
                  </a:lnTo>
                  <a:lnTo>
                    <a:pt x="110" y="28"/>
                  </a:lnTo>
                  <a:lnTo>
                    <a:pt x="101" y="29"/>
                  </a:lnTo>
                  <a:lnTo>
                    <a:pt x="94" y="33"/>
                  </a:lnTo>
                  <a:lnTo>
                    <a:pt x="90" y="41"/>
                  </a:lnTo>
                  <a:lnTo>
                    <a:pt x="90" y="49"/>
                  </a:lnTo>
                  <a:lnTo>
                    <a:pt x="97" y="58"/>
                  </a:lnTo>
                  <a:lnTo>
                    <a:pt x="65" y="92"/>
                  </a:lnTo>
                  <a:lnTo>
                    <a:pt x="62" y="91"/>
                  </a:lnTo>
                  <a:lnTo>
                    <a:pt x="57" y="91"/>
                  </a:lnTo>
                  <a:lnTo>
                    <a:pt x="49" y="94"/>
                  </a:lnTo>
                  <a:lnTo>
                    <a:pt x="46" y="105"/>
                  </a:lnTo>
                  <a:lnTo>
                    <a:pt x="42" y="118"/>
                  </a:lnTo>
                  <a:lnTo>
                    <a:pt x="31" y="125"/>
                  </a:lnTo>
                  <a:lnTo>
                    <a:pt x="19" y="130"/>
                  </a:lnTo>
                  <a:lnTo>
                    <a:pt x="15" y="131"/>
                  </a:lnTo>
                  <a:lnTo>
                    <a:pt x="13" y="135"/>
                  </a:lnTo>
                  <a:lnTo>
                    <a:pt x="13" y="146"/>
                  </a:lnTo>
                  <a:lnTo>
                    <a:pt x="18" y="158"/>
                  </a:lnTo>
                  <a:lnTo>
                    <a:pt x="29" y="166"/>
                  </a:lnTo>
                  <a:lnTo>
                    <a:pt x="19" y="164"/>
                  </a:lnTo>
                  <a:lnTo>
                    <a:pt x="9" y="164"/>
                  </a:lnTo>
                  <a:lnTo>
                    <a:pt x="2" y="167"/>
                  </a:lnTo>
                  <a:lnTo>
                    <a:pt x="0" y="176"/>
                  </a:lnTo>
                  <a:lnTo>
                    <a:pt x="5" y="181"/>
                  </a:lnTo>
                  <a:lnTo>
                    <a:pt x="16" y="186"/>
                  </a:lnTo>
                  <a:lnTo>
                    <a:pt x="29" y="189"/>
                  </a:lnTo>
                  <a:lnTo>
                    <a:pt x="46" y="189"/>
                  </a:lnTo>
                  <a:lnTo>
                    <a:pt x="67" y="189"/>
                  </a:lnTo>
                  <a:lnTo>
                    <a:pt x="87" y="186"/>
                  </a:lnTo>
                  <a:lnTo>
                    <a:pt x="107" y="181"/>
                  </a:lnTo>
                  <a:lnTo>
                    <a:pt x="127" y="177"/>
                  </a:lnTo>
                  <a:lnTo>
                    <a:pt x="130" y="179"/>
                  </a:lnTo>
                  <a:lnTo>
                    <a:pt x="134" y="181"/>
                  </a:lnTo>
                  <a:lnTo>
                    <a:pt x="139" y="183"/>
                  </a:lnTo>
                  <a:lnTo>
                    <a:pt x="144" y="183"/>
                  </a:lnTo>
                  <a:lnTo>
                    <a:pt x="150" y="183"/>
                  </a:lnTo>
                  <a:lnTo>
                    <a:pt x="154" y="181"/>
                  </a:lnTo>
                  <a:lnTo>
                    <a:pt x="159" y="179"/>
                  </a:lnTo>
                  <a:lnTo>
                    <a:pt x="162" y="176"/>
                  </a:lnTo>
                  <a:lnTo>
                    <a:pt x="166" y="183"/>
                  </a:lnTo>
                  <a:lnTo>
                    <a:pt x="170" y="187"/>
                  </a:lnTo>
                  <a:lnTo>
                    <a:pt x="176" y="190"/>
                  </a:lnTo>
                  <a:lnTo>
                    <a:pt x="182" y="192"/>
                  </a:lnTo>
                  <a:lnTo>
                    <a:pt x="188" y="190"/>
                  </a:lnTo>
                  <a:lnTo>
                    <a:pt x="193" y="187"/>
                  </a:lnTo>
                  <a:lnTo>
                    <a:pt x="198" y="183"/>
                  </a:lnTo>
                  <a:lnTo>
                    <a:pt x="201" y="177"/>
                  </a:lnTo>
                  <a:lnTo>
                    <a:pt x="201" y="179"/>
                  </a:lnTo>
                  <a:lnTo>
                    <a:pt x="201" y="179"/>
                  </a:lnTo>
                  <a:lnTo>
                    <a:pt x="201" y="179"/>
                  </a:lnTo>
                  <a:lnTo>
                    <a:pt x="202" y="180"/>
                  </a:lnTo>
                  <a:lnTo>
                    <a:pt x="208" y="187"/>
                  </a:lnTo>
                  <a:lnTo>
                    <a:pt x="213" y="192"/>
                  </a:lnTo>
                  <a:lnTo>
                    <a:pt x="219" y="193"/>
                  </a:lnTo>
                  <a:lnTo>
                    <a:pt x="225" y="193"/>
                  </a:lnTo>
                  <a:lnTo>
                    <a:pt x="231" y="190"/>
                  </a:lnTo>
                  <a:lnTo>
                    <a:pt x="238" y="187"/>
                  </a:lnTo>
                  <a:lnTo>
                    <a:pt x="245" y="183"/>
                  </a:lnTo>
                  <a:lnTo>
                    <a:pt x="252" y="179"/>
                  </a:lnTo>
                  <a:lnTo>
                    <a:pt x="255" y="181"/>
                  </a:lnTo>
                  <a:lnTo>
                    <a:pt x="258" y="184"/>
                  </a:lnTo>
                  <a:lnTo>
                    <a:pt x="262" y="187"/>
                  </a:lnTo>
                  <a:lnTo>
                    <a:pt x="267" y="190"/>
                  </a:lnTo>
                  <a:lnTo>
                    <a:pt x="277" y="192"/>
                  </a:lnTo>
                  <a:lnTo>
                    <a:pt x="287" y="190"/>
                  </a:lnTo>
                  <a:lnTo>
                    <a:pt x="294" y="184"/>
                  </a:lnTo>
                  <a:lnTo>
                    <a:pt x="298" y="177"/>
                  </a:lnTo>
                  <a:lnTo>
                    <a:pt x="298" y="177"/>
                  </a:lnTo>
                  <a:lnTo>
                    <a:pt x="298" y="177"/>
                  </a:lnTo>
                  <a:lnTo>
                    <a:pt x="298" y="177"/>
                  </a:lnTo>
                  <a:lnTo>
                    <a:pt x="298" y="177"/>
                  </a:lnTo>
                  <a:lnTo>
                    <a:pt x="303" y="181"/>
                  </a:lnTo>
                  <a:lnTo>
                    <a:pt x="307" y="186"/>
                  </a:lnTo>
                  <a:lnTo>
                    <a:pt x="313" y="187"/>
                  </a:lnTo>
                  <a:lnTo>
                    <a:pt x="320" y="189"/>
                  </a:lnTo>
                  <a:lnTo>
                    <a:pt x="326" y="189"/>
                  </a:lnTo>
                  <a:lnTo>
                    <a:pt x="330" y="187"/>
                  </a:lnTo>
                  <a:lnTo>
                    <a:pt x="334" y="184"/>
                  </a:lnTo>
                  <a:lnTo>
                    <a:pt x="339" y="183"/>
                  </a:lnTo>
                  <a:lnTo>
                    <a:pt x="342" y="189"/>
                  </a:lnTo>
                  <a:lnTo>
                    <a:pt x="346" y="193"/>
                  </a:lnTo>
                  <a:lnTo>
                    <a:pt x="352" y="196"/>
                  </a:lnTo>
                  <a:lnTo>
                    <a:pt x="357" y="197"/>
                  </a:lnTo>
                  <a:lnTo>
                    <a:pt x="363" y="196"/>
                  </a:lnTo>
                  <a:lnTo>
                    <a:pt x="369" y="193"/>
                  </a:lnTo>
                  <a:lnTo>
                    <a:pt x="373" y="189"/>
                  </a:lnTo>
                  <a:lnTo>
                    <a:pt x="378" y="183"/>
                  </a:lnTo>
                  <a:lnTo>
                    <a:pt x="379" y="184"/>
                  </a:lnTo>
                  <a:lnTo>
                    <a:pt x="383" y="187"/>
                  </a:lnTo>
                  <a:lnTo>
                    <a:pt x="388" y="189"/>
                  </a:lnTo>
                  <a:lnTo>
                    <a:pt x="393" y="189"/>
                  </a:lnTo>
                  <a:lnTo>
                    <a:pt x="401" y="187"/>
                  </a:lnTo>
                  <a:lnTo>
                    <a:pt x="406" y="186"/>
                  </a:lnTo>
                  <a:lnTo>
                    <a:pt x="411" y="183"/>
                  </a:lnTo>
                  <a:lnTo>
                    <a:pt x="412" y="179"/>
                  </a:lnTo>
                  <a:lnTo>
                    <a:pt x="412" y="177"/>
                  </a:lnTo>
                  <a:lnTo>
                    <a:pt x="411" y="176"/>
                  </a:lnTo>
                  <a:lnTo>
                    <a:pt x="411" y="176"/>
                  </a:lnTo>
                  <a:lnTo>
                    <a:pt x="409" y="174"/>
                  </a:lnTo>
                  <a:lnTo>
                    <a:pt x="419" y="171"/>
                  </a:lnTo>
                  <a:lnTo>
                    <a:pt x="428" y="167"/>
                  </a:lnTo>
                  <a:lnTo>
                    <a:pt x="434" y="161"/>
                  </a:lnTo>
                  <a:lnTo>
                    <a:pt x="435" y="156"/>
                  </a:lnTo>
                  <a:close/>
                </a:path>
              </a:pathLst>
            </a:custGeom>
            <a:solidFill>
              <a:srgbClr val="637C2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02" name="Freeform 34"/>
            <p:cNvSpPr>
              <a:spLocks/>
            </p:cNvSpPr>
            <p:nvPr/>
          </p:nvSpPr>
          <p:spPr bwMode="auto">
            <a:xfrm>
              <a:off x="1594" y="2021"/>
              <a:ext cx="435" cy="197"/>
            </a:xfrm>
            <a:custGeom>
              <a:avLst/>
              <a:gdLst/>
              <a:ahLst/>
              <a:cxnLst>
                <a:cxn ang="0">
                  <a:pos x="425" y="145"/>
                </a:cxn>
                <a:cxn ang="0">
                  <a:pos x="414" y="141"/>
                </a:cxn>
                <a:cxn ang="0">
                  <a:pos x="413" y="114"/>
                </a:cxn>
                <a:cxn ang="0">
                  <a:pos x="384" y="105"/>
                </a:cxn>
                <a:cxn ang="0">
                  <a:pos x="365" y="81"/>
                </a:cxn>
                <a:cxn ang="0">
                  <a:pos x="321" y="53"/>
                </a:cxn>
                <a:cxn ang="0">
                  <a:pos x="319" y="30"/>
                </a:cxn>
                <a:cxn ang="0">
                  <a:pos x="292" y="29"/>
                </a:cxn>
                <a:cxn ang="0">
                  <a:pos x="279" y="28"/>
                </a:cxn>
                <a:cxn ang="0">
                  <a:pos x="263" y="6"/>
                </a:cxn>
                <a:cxn ang="0">
                  <a:pos x="239" y="15"/>
                </a:cxn>
                <a:cxn ang="0">
                  <a:pos x="217" y="16"/>
                </a:cxn>
                <a:cxn ang="0">
                  <a:pos x="206" y="26"/>
                </a:cxn>
                <a:cxn ang="0">
                  <a:pos x="211" y="46"/>
                </a:cxn>
                <a:cxn ang="0">
                  <a:pos x="204" y="13"/>
                </a:cxn>
                <a:cxn ang="0">
                  <a:pos x="191" y="2"/>
                </a:cxn>
                <a:cxn ang="0">
                  <a:pos x="170" y="7"/>
                </a:cxn>
                <a:cxn ang="0">
                  <a:pos x="144" y="0"/>
                </a:cxn>
                <a:cxn ang="0">
                  <a:pos x="134" y="23"/>
                </a:cxn>
                <a:cxn ang="0">
                  <a:pos x="121" y="28"/>
                </a:cxn>
                <a:cxn ang="0">
                  <a:pos x="93" y="33"/>
                </a:cxn>
                <a:cxn ang="0">
                  <a:pos x="95" y="58"/>
                </a:cxn>
                <a:cxn ang="0">
                  <a:pos x="55" y="91"/>
                </a:cxn>
                <a:cxn ang="0">
                  <a:pos x="40" y="118"/>
                </a:cxn>
                <a:cxn ang="0">
                  <a:pos x="13" y="131"/>
                </a:cxn>
                <a:cxn ang="0">
                  <a:pos x="16" y="158"/>
                </a:cxn>
                <a:cxn ang="0">
                  <a:pos x="8" y="164"/>
                </a:cxn>
                <a:cxn ang="0">
                  <a:pos x="4" y="181"/>
                </a:cxn>
                <a:cxn ang="0">
                  <a:pos x="46" y="189"/>
                </a:cxn>
                <a:cxn ang="0">
                  <a:pos x="106" y="181"/>
                </a:cxn>
                <a:cxn ang="0">
                  <a:pos x="134" y="181"/>
                </a:cxn>
                <a:cxn ang="0">
                  <a:pos x="150" y="183"/>
                </a:cxn>
                <a:cxn ang="0">
                  <a:pos x="161" y="176"/>
                </a:cxn>
                <a:cxn ang="0">
                  <a:pos x="175" y="190"/>
                </a:cxn>
                <a:cxn ang="0">
                  <a:pos x="191" y="187"/>
                </a:cxn>
                <a:cxn ang="0">
                  <a:pos x="200" y="178"/>
                </a:cxn>
                <a:cxn ang="0">
                  <a:pos x="201" y="180"/>
                </a:cxn>
                <a:cxn ang="0">
                  <a:pos x="219" y="193"/>
                </a:cxn>
                <a:cxn ang="0">
                  <a:pos x="237" y="187"/>
                </a:cxn>
                <a:cxn ang="0">
                  <a:pos x="255" y="181"/>
                </a:cxn>
                <a:cxn ang="0">
                  <a:pos x="266" y="190"/>
                </a:cxn>
                <a:cxn ang="0">
                  <a:pos x="292" y="184"/>
                </a:cxn>
                <a:cxn ang="0">
                  <a:pos x="296" y="177"/>
                </a:cxn>
                <a:cxn ang="0">
                  <a:pos x="301" y="181"/>
                </a:cxn>
                <a:cxn ang="0">
                  <a:pos x="319" y="189"/>
                </a:cxn>
                <a:cxn ang="0">
                  <a:pos x="334" y="184"/>
                </a:cxn>
                <a:cxn ang="0">
                  <a:pos x="345" y="193"/>
                </a:cxn>
                <a:cxn ang="0">
                  <a:pos x="363" y="196"/>
                </a:cxn>
                <a:cxn ang="0">
                  <a:pos x="376" y="183"/>
                </a:cxn>
                <a:cxn ang="0">
                  <a:pos x="387" y="189"/>
                </a:cxn>
                <a:cxn ang="0">
                  <a:pos x="406" y="186"/>
                </a:cxn>
                <a:cxn ang="0">
                  <a:pos x="410" y="177"/>
                </a:cxn>
                <a:cxn ang="0">
                  <a:pos x="409" y="174"/>
                </a:cxn>
                <a:cxn ang="0">
                  <a:pos x="432" y="161"/>
                </a:cxn>
              </a:cxnLst>
              <a:rect l="0" t="0" r="r" b="b"/>
              <a:pathLst>
                <a:path w="435" h="197">
                  <a:moveTo>
                    <a:pt x="435" y="155"/>
                  </a:moveTo>
                  <a:lnTo>
                    <a:pt x="432" y="148"/>
                  </a:lnTo>
                  <a:lnTo>
                    <a:pt x="425" y="145"/>
                  </a:lnTo>
                  <a:lnTo>
                    <a:pt x="413" y="147"/>
                  </a:lnTo>
                  <a:lnTo>
                    <a:pt x="404" y="150"/>
                  </a:lnTo>
                  <a:lnTo>
                    <a:pt x="414" y="141"/>
                  </a:lnTo>
                  <a:lnTo>
                    <a:pt x="417" y="128"/>
                  </a:lnTo>
                  <a:lnTo>
                    <a:pt x="414" y="118"/>
                  </a:lnTo>
                  <a:lnTo>
                    <a:pt x="413" y="114"/>
                  </a:lnTo>
                  <a:lnTo>
                    <a:pt x="409" y="114"/>
                  </a:lnTo>
                  <a:lnTo>
                    <a:pt x="397" y="111"/>
                  </a:lnTo>
                  <a:lnTo>
                    <a:pt x="384" y="105"/>
                  </a:lnTo>
                  <a:lnTo>
                    <a:pt x="377" y="94"/>
                  </a:lnTo>
                  <a:lnTo>
                    <a:pt x="373" y="84"/>
                  </a:lnTo>
                  <a:lnTo>
                    <a:pt x="365" y="81"/>
                  </a:lnTo>
                  <a:lnTo>
                    <a:pt x="360" y="82"/>
                  </a:lnTo>
                  <a:lnTo>
                    <a:pt x="357" y="84"/>
                  </a:lnTo>
                  <a:lnTo>
                    <a:pt x="321" y="53"/>
                  </a:lnTo>
                  <a:lnTo>
                    <a:pt x="327" y="45"/>
                  </a:lnTo>
                  <a:lnTo>
                    <a:pt x="325" y="36"/>
                  </a:lnTo>
                  <a:lnTo>
                    <a:pt x="319" y="30"/>
                  </a:lnTo>
                  <a:lnTo>
                    <a:pt x="312" y="28"/>
                  </a:lnTo>
                  <a:lnTo>
                    <a:pt x="302" y="28"/>
                  </a:lnTo>
                  <a:lnTo>
                    <a:pt x="292" y="29"/>
                  </a:lnTo>
                  <a:lnTo>
                    <a:pt x="283" y="30"/>
                  </a:lnTo>
                  <a:lnTo>
                    <a:pt x="279" y="30"/>
                  </a:lnTo>
                  <a:lnTo>
                    <a:pt x="279" y="28"/>
                  </a:lnTo>
                  <a:lnTo>
                    <a:pt x="278" y="19"/>
                  </a:lnTo>
                  <a:lnTo>
                    <a:pt x="272" y="10"/>
                  </a:lnTo>
                  <a:lnTo>
                    <a:pt x="263" y="6"/>
                  </a:lnTo>
                  <a:lnTo>
                    <a:pt x="253" y="6"/>
                  </a:lnTo>
                  <a:lnTo>
                    <a:pt x="245" y="10"/>
                  </a:lnTo>
                  <a:lnTo>
                    <a:pt x="239" y="15"/>
                  </a:lnTo>
                  <a:lnTo>
                    <a:pt x="237" y="17"/>
                  </a:lnTo>
                  <a:lnTo>
                    <a:pt x="227" y="13"/>
                  </a:lnTo>
                  <a:lnTo>
                    <a:pt x="217" y="16"/>
                  </a:lnTo>
                  <a:lnTo>
                    <a:pt x="209" y="22"/>
                  </a:lnTo>
                  <a:lnTo>
                    <a:pt x="204" y="25"/>
                  </a:lnTo>
                  <a:lnTo>
                    <a:pt x="206" y="26"/>
                  </a:lnTo>
                  <a:lnTo>
                    <a:pt x="209" y="30"/>
                  </a:lnTo>
                  <a:lnTo>
                    <a:pt x="210" y="38"/>
                  </a:lnTo>
                  <a:lnTo>
                    <a:pt x="211" y="46"/>
                  </a:lnTo>
                  <a:lnTo>
                    <a:pt x="203" y="33"/>
                  </a:lnTo>
                  <a:lnTo>
                    <a:pt x="201" y="22"/>
                  </a:lnTo>
                  <a:lnTo>
                    <a:pt x="204" y="13"/>
                  </a:lnTo>
                  <a:lnTo>
                    <a:pt x="206" y="9"/>
                  </a:lnTo>
                  <a:lnTo>
                    <a:pt x="201" y="6"/>
                  </a:lnTo>
                  <a:lnTo>
                    <a:pt x="191" y="2"/>
                  </a:lnTo>
                  <a:lnTo>
                    <a:pt x="181" y="2"/>
                  </a:lnTo>
                  <a:lnTo>
                    <a:pt x="173" y="9"/>
                  </a:lnTo>
                  <a:lnTo>
                    <a:pt x="170" y="7"/>
                  </a:lnTo>
                  <a:lnTo>
                    <a:pt x="164" y="3"/>
                  </a:lnTo>
                  <a:lnTo>
                    <a:pt x="154" y="0"/>
                  </a:lnTo>
                  <a:lnTo>
                    <a:pt x="144" y="0"/>
                  </a:lnTo>
                  <a:lnTo>
                    <a:pt x="137" y="6"/>
                  </a:lnTo>
                  <a:lnTo>
                    <a:pt x="134" y="15"/>
                  </a:lnTo>
                  <a:lnTo>
                    <a:pt x="134" y="23"/>
                  </a:lnTo>
                  <a:lnTo>
                    <a:pt x="134" y="26"/>
                  </a:lnTo>
                  <a:lnTo>
                    <a:pt x="129" y="26"/>
                  </a:lnTo>
                  <a:lnTo>
                    <a:pt x="121" y="28"/>
                  </a:lnTo>
                  <a:lnTo>
                    <a:pt x="109" y="28"/>
                  </a:lnTo>
                  <a:lnTo>
                    <a:pt x="101" y="29"/>
                  </a:lnTo>
                  <a:lnTo>
                    <a:pt x="93" y="33"/>
                  </a:lnTo>
                  <a:lnTo>
                    <a:pt x="89" y="40"/>
                  </a:lnTo>
                  <a:lnTo>
                    <a:pt x="88" y="49"/>
                  </a:lnTo>
                  <a:lnTo>
                    <a:pt x="95" y="58"/>
                  </a:lnTo>
                  <a:lnTo>
                    <a:pt x="65" y="92"/>
                  </a:lnTo>
                  <a:lnTo>
                    <a:pt x="62" y="91"/>
                  </a:lnTo>
                  <a:lnTo>
                    <a:pt x="55" y="91"/>
                  </a:lnTo>
                  <a:lnTo>
                    <a:pt x="49" y="94"/>
                  </a:lnTo>
                  <a:lnTo>
                    <a:pt x="46" y="105"/>
                  </a:lnTo>
                  <a:lnTo>
                    <a:pt x="40" y="118"/>
                  </a:lnTo>
                  <a:lnTo>
                    <a:pt x="30" y="125"/>
                  </a:lnTo>
                  <a:lnTo>
                    <a:pt x="19" y="130"/>
                  </a:lnTo>
                  <a:lnTo>
                    <a:pt x="13" y="131"/>
                  </a:lnTo>
                  <a:lnTo>
                    <a:pt x="11" y="135"/>
                  </a:lnTo>
                  <a:lnTo>
                    <a:pt x="11" y="145"/>
                  </a:lnTo>
                  <a:lnTo>
                    <a:pt x="16" y="158"/>
                  </a:lnTo>
                  <a:lnTo>
                    <a:pt x="27" y="166"/>
                  </a:lnTo>
                  <a:lnTo>
                    <a:pt x="19" y="164"/>
                  </a:lnTo>
                  <a:lnTo>
                    <a:pt x="8" y="164"/>
                  </a:lnTo>
                  <a:lnTo>
                    <a:pt x="1" y="167"/>
                  </a:lnTo>
                  <a:lnTo>
                    <a:pt x="0" y="176"/>
                  </a:lnTo>
                  <a:lnTo>
                    <a:pt x="4" y="181"/>
                  </a:lnTo>
                  <a:lnTo>
                    <a:pt x="16" y="186"/>
                  </a:lnTo>
                  <a:lnTo>
                    <a:pt x="29" y="189"/>
                  </a:lnTo>
                  <a:lnTo>
                    <a:pt x="46" y="189"/>
                  </a:lnTo>
                  <a:lnTo>
                    <a:pt x="66" y="189"/>
                  </a:lnTo>
                  <a:lnTo>
                    <a:pt x="86" y="186"/>
                  </a:lnTo>
                  <a:lnTo>
                    <a:pt x="106" y="181"/>
                  </a:lnTo>
                  <a:lnTo>
                    <a:pt x="126" y="177"/>
                  </a:lnTo>
                  <a:lnTo>
                    <a:pt x="129" y="178"/>
                  </a:lnTo>
                  <a:lnTo>
                    <a:pt x="134" y="181"/>
                  </a:lnTo>
                  <a:lnTo>
                    <a:pt x="138" y="183"/>
                  </a:lnTo>
                  <a:lnTo>
                    <a:pt x="144" y="183"/>
                  </a:lnTo>
                  <a:lnTo>
                    <a:pt x="150" y="183"/>
                  </a:lnTo>
                  <a:lnTo>
                    <a:pt x="154" y="181"/>
                  </a:lnTo>
                  <a:lnTo>
                    <a:pt x="158" y="178"/>
                  </a:lnTo>
                  <a:lnTo>
                    <a:pt x="161" y="176"/>
                  </a:lnTo>
                  <a:lnTo>
                    <a:pt x="164" y="183"/>
                  </a:lnTo>
                  <a:lnTo>
                    <a:pt x="170" y="187"/>
                  </a:lnTo>
                  <a:lnTo>
                    <a:pt x="175" y="190"/>
                  </a:lnTo>
                  <a:lnTo>
                    <a:pt x="181" y="191"/>
                  </a:lnTo>
                  <a:lnTo>
                    <a:pt x="187" y="190"/>
                  </a:lnTo>
                  <a:lnTo>
                    <a:pt x="191" y="187"/>
                  </a:lnTo>
                  <a:lnTo>
                    <a:pt x="196" y="183"/>
                  </a:lnTo>
                  <a:lnTo>
                    <a:pt x="198" y="177"/>
                  </a:lnTo>
                  <a:lnTo>
                    <a:pt x="200" y="178"/>
                  </a:lnTo>
                  <a:lnTo>
                    <a:pt x="200" y="178"/>
                  </a:lnTo>
                  <a:lnTo>
                    <a:pt x="200" y="178"/>
                  </a:lnTo>
                  <a:lnTo>
                    <a:pt x="201" y="180"/>
                  </a:lnTo>
                  <a:lnTo>
                    <a:pt x="207" y="187"/>
                  </a:lnTo>
                  <a:lnTo>
                    <a:pt x="213" y="191"/>
                  </a:lnTo>
                  <a:lnTo>
                    <a:pt x="219" y="193"/>
                  </a:lnTo>
                  <a:lnTo>
                    <a:pt x="224" y="193"/>
                  </a:lnTo>
                  <a:lnTo>
                    <a:pt x="230" y="190"/>
                  </a:lnTo>
                  <a:lnTo>
                    <a:pt x="237" y="187"/>
                  </a:lnTo>
                  <a:lnTo>
                    <a:pt x="245" y="183"/>
                  </a:lnTo>
                  <a:lnTo>
                    <a:pt x="252" y="178"/>
                  </a:lnTo>
                  <a:lnTo>
                    <a:pt x="255" y="181"/>
                  </a:lnTo>
                  <a:lnTo>
                    <a:pt x="258" y="184"/>
                  </a:lnTo>
                  <a:lnTo>
                    <a:pt x="262" y="187"/>
                  </a:lnTo>
                  <a:lnTo>
                    <a:pt x="266" y="190"/>
                  </a:lnTo>
                  <a:lnTo>
                    <a:pt x="276" y="191"/>
                  </a:lnTo>
                  <a:lnTo>
                    <a:pt x="285" y="190"/>
                  </a:lnTo>
                  <a:lnTo>
                    <a:pt x="292" y="184"/>
                  </a:lnTo>
                  <a:lnTo>
                    <a:pt x="296" y="177"/>
                  </a:lnTo>
                  <a:lnTo>
                    <a:pt x="296" y="177"/>
                  </a:lnTo>
                  <a:lnTo>
                    <a:pt x="296" y="177"/>
                  </a:lnTo>
                  <a:lnTo>
                    <a:pt x="296" y="177"/>
                  </a:lnTo>
                  <a:lnTo>
                    <a:pt x="296" y="177"/>
                  </a:lnTo>
                  <a:lnTo>
                    <a:pt x="301" y="181"/>
                  </a:lnTo>
                  <a:lnTo>
                    <a:pt x="306" y="186"/>
                  </a:lnTo>
                  <a:lnTo>
                    <a:pt x="312" y="187"/>
                  </a:lnTo>
                  <a:lnTo>
                    <a:pt x="319" y="189"/>
                  </a:lnTo>
                  <a:lnTo>
                    <a:pt x="325" y="189"/>
                  </a:lnTo>
                  <a:lnTo>
                    <a:pt x="330" y="187"/>
                  </a:lnTo>
                  <a:lnTo>
                    <a:pt x="334" y="184"/>
                  </a:lnTo>
                  <a:lnTo>
                    <a:pt x="337" y="183"/>
                  </a:lnTo>
                  <a:lnTo>
                    <a:pt x="341" y="189"/>
                  </a:lnTo>
                  <a:lnTo>
                    <a:pt x="345" y="193"/>
                  </a:lnTo>
                  <a:lnTo>
                    <a:pt x="351" y="196"/>
                  </a:lnTo>
                  <a:lnTo>
                    <a:pt x="357" y="197"/>
                  </a:lnTo>
                  <a:lnTo>
                    <a:pt x="363" y="196"/>
                  </a:lnTo>
                  <a:lnTo>
                    <a:pt x="368" y="193"/>
                  </a:lnTo>
                  <a:lnTo>
                    <a:pt x="373" y="189"/>
                  </a:lnTo>
                  <a:lnTo>
                    <a:pt x="376" y="183"/>
                  </a:lnTo>
                  <a:lnTo>
                    <a:pt x="378" y="184"/>
                  </a:lnTo>
                  <a:lnTo>
                    <a:pt x="383" y="187"/>
                  </a:lnTo>
                  <a:lnTo>
                    <a:pt x="387" y="189"/>
                  </a:lnTo>
                  <a:lnTo>
                    <a:pt x="393" y="189"/>
                  </a:lnTo>
                  <a:lnTo>
                    <a:pt x="400" y="187"/>
                  </a:lnTo>
                  <a:lnTo>
                    <a:pt x="406" y="186"/>
                  </a:lnTo>
                  <a:lnTo>
                    <a:pt x="409" y="183"/>
                  </a:lnTo>
                  <a:lnTo>
                    <a:pt x="410" y="178"/>
                  </a:lnTo>
                  <a:lnTo>
                    <a:pt x="410" y="177"/>
                  </a:lnTo>
                  <a:lnTo>
                    <a:pt x="410" y="176"/>
                  </a:lnTo>
                  <a:lnTo>
                    <a:pt x="410" y="176"/>
                  </a:lnTo>
                  <a:lnTo>
                    <a:pt x="409" y="174"/>
                  </a:lnTo>
                  <a:lnTo>
                    <a:pt x="419" y="171"/>
                  </a:lnTo>
                  <a:lnTo>
                    <a:pt x="426" y="167"/>
                  </a:lnTo>
                  <a:lnTo>
                    <a:pt x="432" y="161"/>
                  </a:lnTo>
                  <a:lnTo>
                    <a:pt x="435" y="155"/>
                  </a:lnTo>
                  <a:close/>
                </a:path>
              </a:pathLst>
            </a:custGeom>
            <a:solidFill>
              <a:srgbClr val="637C2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03" name="Rectangle 35"/>
            <p:cNvSpPr>
              <a:spLocks noChangeArrowheads="1"/>
            </p:cNvSpPr>
            <p:nvPr/>
          </p:nvSpPr>
          <p:spPr bwMode="auto">
            <a:xfrm>
              <a:off x="1211" y="867"/>
              <a:ext cx="302" cy="364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04" name="Rectangle 36"/>
            <p:cNvSpPr>
              <a:spLocks noChangeArrowheads="1"/>
            </p:cNvSpPr>
            <p:nvPr/>
          </p:nvSpPr>
          <p:spPr bwMode="auto">
            <a:xfrm>
              <a:off x="1235" y="897"/>
              <a:ext cx="254" cy="305"/>
            </a:xfrm>
            <a:prstGeom prst="rect">
              <a:avLst/>
            </a:prstGeom>
            <a:solidFill>
              <a:srgbClr val="CEF7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05" name="Rectangle 37"/>
            <p:cNvSpPr>
              <a:spLocks noChangeArrowheads="1"/>
            </p:cNvSpPr>
            <p:nvPr/>
          </p:nvSpPr>
          <p:spPr bwMode="auto">
            <a:xfrm>
              <a:off x="1510" y="867"/>
              <a:ext cx="94" cy="365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06" name="Rectangle 38"/>
            <p:cNvSpPr>
              <a:spLocks noChangeArrowheads="1"/>
            </p:cNvSpPr>
            <p:nvPr/>
          </p:nvSpPr>
          <p:spPr bwMode="auto">
            <a:xfrm>
              <a:off x="1117" y="867"/>
              <a:ext cx="92" cy="3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07" name="Rectangle 39"/>
            <p:cNvSpPr>
              <a:spLocks noChangeArrowheads="1"/>
            </p:cNvSpPr>
            <p:nvPr/>
          </p:nvSpPr>
          <p:spPr bwMode="auto">
            <a:xfrm>
              <a:off x="1349" y="888"/>
              <a:ext cx="22" cy="321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08" name="Rectangle 40"/>
            <p:cNvSpPr>
              <a:spLocks noChangeArrowheads="1"/>
            </p:cNvSpPr>
            <p:nvPr/>
          </p:nvSpPr>
          <p:spPr bwMode="auto">
            <a:xfrm>
              <a:off x="1199" y="1039"/>
              <a:ext cx="321" cy="20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09" name="Rectangle 41"/>
            <p:cNvSpPr>
              <a:spLocks noChangeArrowheads="1"/>
            </p:cNvSpPr>
            <p:nvPr/>
          </p:nvSpPr>
          <p:spPr bwMode="auto">
            <a:xfrm>
              <a:off x="1756" y="867"/>
              <a:ext cx="303" cy="364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10" name="Rectangle 42"/>
            <p:cNvSpPr>
              <a:spLocks noChangeArrowheads="1"/>
            </p:cNvSpPr>
            <p:nvPr/>
          </p:nvSpPr>
          <p:spPr bwMode="auto">
            <a:xfrm>
              <a:off x="1781" y="897"/>
              <a:ext cx="253" cy="305"/>
            </a:xfrm>
            <a:prstGeom prst="rect">
              <a:avLst/>
            </a:prstGeom>
            <a:solidFill>
              <a:srgbClr val="CEF7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11" name="Rectangle 43"/>
            <p:cNvSpPr>
              <a:spLocks noChangeArrowheads="1"/>
            </p:cNvSpPr>
            <p:nvPr/>
          </p:nvSpPr>
          <p:spPr bwMode="auto">
            <a:xfrm>
              <a:off x="2057" y="867"/>
              <a:ext cx="93" cy="365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12" name="Rectangle 44"/>
            <p:cNvSpPr>
              <a:spLocks noChangeArrowheads="1"/>
            </p:cNvSpPr>
            <p:nvPr/>
          </p:nvSpPr>
          <p:spPr bwMode="auto">
            <a:xfrm>
              <a:off x="1663" y="867"/>
              <a:ext cx="101" cy="365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13" name="Rectangle 45"/>
            <p:cNvSpPr>
              <a:spLocks noChangeArrowheads="1"/>
            </p:cNvSpPr>
            <p:nvPr/>
          </p:nvSpPr>
          <p:spPr bwMode="auto">
            <a:xfrm>
              <a:off x="1896" y="888"/>
              <a:ext cx="20" cy="321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14" name="Rectangle 46"/>
            <p:cNvSpPr>
              <a:spLocks noChangeArrowheads="1"/>
            </p:cNvSpPr>
            <p:nvPr/>
          </p:nvSpPr>
          <p:spPr bwMode="auto">
            <a:xfrm>
              <a:off x="1746" y="1039"/>
              <a:ext cx="320" cy="20"/>
            </a:xfrm>
            <a:prstGeom prst="rect">
              <a:avLst/>
            </a:prstGeom>
            <a:solidFill>
              <a:srgbClr val="7028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15" name="Freeform 47"/>
            <p:cNvSpPr>
              <a:spLocks/>
            </p:cNvSpPr>
            <p:nvPr/>
          </p:nvSpPr>
          <p:spPr bwMode="auto">
            <a:xfrm>
              <a:off x="1502" y="421"/>
              <a:ext cx="227" cy="227"/>
            </a:xfrm>
            <a:custGeom>
              <a:avLst/>
              <a:gdLst/>
              <a:ahLst/>
              <a:cxnLst>
                <a:cxn ang="0">
                  <a:pos x="0" y="114"/>
                </a:cxn>
                <a:cxn ang="0">
                  <a:pos x="3" y="137"/>
                </a:cxn>
                <a:cxn ang="0">
                  <a:pos x="8" y="158"/>
                </a:cxn>
                <a:cxn ang="0">
                  <a:pos x="20" y="177"/>
                </a:cxn>
                <a:cxn ang="0">
                  <a:pos x="33" y="194"/>
                </a:cxn>
                <a:cxn ang="0">
                  <a:pos x="50" y="209"/>
                </a:cxn>
                <a:cxn ang="0">
                  <a:pos x="70" y="219"/>
                </a:cxn>
                <a:cxn ang="0">
                  <a:pos x="90" y="224"/>
                </a:cxn>
                <a:cxn ang="0">
                  <a:pos x="113" y="227"/>
                </a:cxn>
                <a:cxn ang="0">
                  <a:pos x="136" y="224"/>
                </a:cxn>
                <a:cxn ang="0">
                  <a:pos x="158" y="219"/>
                </a:cxn>
                <a:cxn ang="0">
                  <a:pos x="177" y="209"/>
                </a:cxn>
                <a:cxn ang="0">
                  <a:pos x="194" y="194"/>
                </a:cxn>
                <a:cxn ang="0">
                  <a:pos x="208" y="177"/>
                </a:cxn>
                <a:cxn ang="0">
                  <a:pos x="218" y="158"/>
                </a:cxn>
                <a:cxn ang="0">
                  <a:pos x="224" y="137"/>
                </a:cxn>
                <a:cxn ang="0">
                  <a:pos x="227" y="114"/>
                </a:cxn>
                <a:cxn ang="0">
                  <a:pos x="224" y="91"/>
                </a:cxn>
                <a:cxn ang="0">
                  <a:pos x="218" y="69"/>
                </a:cxn>
                <a:cxn ang="0">
                  <a:pos x="208" y="51"/>
                </a:cxn>
                <a:cxn ang="0">
                  <a:pos x="194" y="33"/>
                </a:cxn>
                <a:cxn ang="0">
                  <a:pos x="177" y="19"/>
                </a:cxn>
                <a:cxn ang="0">
                  <a:pos x="158" y="9"/>
                </a:cxn>
                <a:cxn ang="0">
                  <a:pos x="136" y="3"/>
                </a:cxn>
                <a:cxn ang="0">
                  <a:pos x="113" y="0"/>
                </a:cxn>
                <a:cxn ang="0">
                  <a:pos x="90" y="3"/>
                </a:cxn>
                <a:cxn ang="0">
                  <a:pos x="70" y="9"/>
                </a:cxn>
                <a:cxn ang="0">
                  <a:pos x="50" y="19"/>
                </a:cxn>
                <a:cxn ang="0">
                  <a:pos x="33" y="33"/>
                </a:cxn>
                <a:cxn ang="0">
                  <a:pos x="20" y="51"/>
                </a:cxn>
                <a:cxn ang="0">
                  <a:pos x="8" y="69"/>
                </a:cxn>
                <a:cxn ang="0">
                  <a:pos x="3" y="91"/>
                </a:cxn>
                <a:cxn ang="0">
                  <a:pos x="0" y="114"/>
                </a:cxn>
              </a:cxnLst>
              <a:rect l="0" t="0" r="r" b="b"/>
              <a:pathLst>
                <a:path w="227" h="227">
                  <a:moveTo>
                    <a:pt x="0" y="114"/>
                  </a:moveTo>
                  <a:lnTo>
                    <a:pt x="3" y="137"/>
                  </a:lnTo>
                  <a:lnTo>
                    <a:pt x="8" y="158"/>
                  </a:lnTo>
                  <a:lnTo>
                    <a:pt x="20" y="177"/>
                  </a:lnTo>
                  <a:lnTo>
                    <a:pt x="33" y="194"/>
                  </a:lnTo>
                  <a:lnTo>
                    <a:pt x="50" y="209"/>
                  </a:lnTo>
                  <a:lnTo>
                    <a:pt x="70" y="219"/>
                  </a:lnTo>
                  <a:lnTo>
                    <a:pt x="90" y="224"/>
                  </a:lnTo>
                  <a:lnTo>
                    <a:pt x="113" y="227"/>
                  </a:lnTo>
                  <a:lnTo>
                    <a:pt x="136" y="224"/>
                  </a:lnTo>
                  <a:lnTo>
                    <a:pt x="158" y="219"/>
                  </a:lnTo>
                  <a:lnTo>
                    <a:pt x="177" y="209"/>
                  </a:lnTo>
                  <a:lnTo>
                    <a:pt x="194" y="194"/>
                  </a:lnTo>
                  <a:lnTo>
                    <a:pt x="208" y="177"/>
                  </a:lnTo>
                  <a:lnTo>
                    <a:pt x="218" y="158"/>
                  </a:lnTo>
                  <a:lnTo>
                    <a:pt x="224" y="137"/>
                  </a:lnTo>
                  <a:lnTo>
                    <a:pt x="227" y="114"/>
                  </a:lnTo>
                  <a:lnTo>
                    <a:pt x="224" y="91"/>
                  </a:lnTo>
                  <a:lnTo>
                    <a:pt x="218" y="69"/>
                  </a:lnTo>
                  <a:lnTo>
                    <a:pt x="208" y="51"/>
                  </a:lnTo>
                  <a:lnTo>
                    <a:pt x="194" y="33"/>
                  </a:lnTo>
                  <a:lnTo>
                    <a:pt x="177" y="19"/>
                  </a:lnTo>
                  <a:lnTo>
                    <a:pt x="158" y="9"/>
                  </a:lnTo>
                  <a:lnTo>
                    <a:pt x="136" y="3"/>
                  </a:lnTo>
                  <a:lnTo>
                    <a:pt x="113" y="0"/>
                  </a:lnTo>
                  <a:lnTo>
                    <a:pt x="90" y="3"/>
                  </a:lnTo>
                  <a:lnTo>
                    <a:pt x="70" y="9"/>
                  </a:lnTo>
                  <a:lnTo>
                    <a:pt x="50" y="19"/>
                  </a:lnTo>
                  <a:lnTo>
                    <a:pt x="33" y="33"/>
                  </a:lnTo>
                  <a:lnTo>
                    <a:pt x="20" y="51"/>
                  </a:lnTo>
                  <a:lnTo>
                    <a:pt x="8" y="69"/>
                  </a:lnTo>
                  <a:lnTo>
                    <a:pt x="3" y="91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7028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16" name="Freeform 48"/>
            <p:cNvSpPr>
              <a:spLocks/>
            </p:cNvSpPr>
            <p:nvPr/>
          </p:nvSpPr>
          <p:spPr bwMode="auto">
            <a:xfrm>
              <a:off x="1525" y="553"/>
              <a:ext cx="79" cy="74"/>
            </a:xfrm>
            <a:custGeom>
              <a:avLst/>
              <a:gdLst/>
              <a:ahLst/>
              <a:cxnLst>
                <a:cxn ang="0">
                  <a:pos x="79" y="74"/>
                </a:cxn>
                <a:cxn ang="0">
                  <a:pos x="64" y="71"/>
                </a:cxn>
                <a:cxn ang="0">
                  <a:pos x="50" y="65"/>
                </a:cxn>
                <a:cxn ang="0">
                  <a:pos x="39" y="58"/>
                </a:cxn>
                <a:cxn ang="0">
                  <a:pos x="27" y="49"/>
                </a:cxn>
                <a:cxn ang="0">
                  <a:pos x="17" y="39"/>
                </a:cxn>
                <a:cxn ang="0">
                  <a:pos x="10" y="28"/>
                </a:cxn>
                <a:cxn ang="0">
                  <a:pos x="4" y="15"/>
                </a:cxn>
                <a:cxn ang="0">
                  <a:pos x="0" y="0"/>
                </a:cxn>
                <a:cxn ang="0">
                  <a:pos x="79" y="0"/>
                </a:cxn>
                <a:cxn ang="0">
                  <a:pos x="79" y="74"/>
                </a:cxn>
              </a:cxnLst>
              <a:rect l="0" t="0" r="r" b="b"/>
              <a:pathLst>
                <a:path w="79" h="74">
                  <a:moveTo>
                    <a:pt x="79" y="74"/>
                  </a:moveTo>
                  <a:lnTo>
                    <a:pt x="64" y="71"/>
                  </a:lnTo>
                  <a:lnTo>
                    <a:pt x="50" y="65"/>
                  </a:lnTo>
                  <a:lnTo>
                    <a:pt x="39" y="58"/>
                  </a:lnTo>
                  <a:lnTo>
                    <a:pt x="27" y="49"/>
                  </a:lnTo>
                  <a:lnTo>
                    <a:pt x="17" y="39"/>
                  </a:lnTo>
                  <a:lnTo>
                    <a:pt x="10" y="28"/>
                  </a:lnTo>
                  <a:lnTo>
                    <a:pt x="4" y="15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74"/>
                  </a:lnTo>
                  <a:close/>
                </a:path>
              </a:pathLst>
            </a:custGeom>
            <a:solidFill>
              <a:srgbClr val="CEF7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17" name="Freeform 49"/>
            <p:cNvSpPr>
              <a:spLocks/>
            </p:cNvSpPr>
            <p:nvPr/>
          </p:nvSpPr>
          <p:spPr bwMode="auto">
            <a:xfrm>
              <a:off x="1628" y="553"/>
              <a:ext cx="80" cy="74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75" y="15"/>
                </a:cxn>
                <a:cxn ang="0">
                  <a:pos x="69" y="28"/>
                </a:cxn>
                <a:cxn ang="0">
                  <a:pos x="61" y="39"/>
                </a:cxn>
                <a:cxn ang="0">
                  <a:pos x="51" y="49"/>
                </a:cxn>
                <a:cxn ang="0">
                  <a:pos x="41" y="58"/>
                </a:cxn>
                <a:cxn ang="0">
                  <a:pos x="28" y="65"/>
                </a:cxn>
                <a:cxn ang="0">
                  <a:pos x="15" y="71"/>
                </a:cxn>
                <a:cxn ang="0">
                  <a:pos x="0" y="74"/>
                </a:cxn>
                <a:cxn ang="0">
                  <a:pos x="0" y="0"/>
                </a:cxn>
                <a:cxn ang="0">
                  <a:pos x="80" y="0"/>
                </a:cxn>
              </a:cxnLst>
              <a:rect l="0" t="0" r="r" b="b"/>
              <a:pathLst>
                <a:path w="80" h="74">
                  <a:moveTo>
                    <a:pt x="80" y="0"/>
                  </a:moveTo>
                  <a:lnTo>
                    <a:pt x="75" y="15"/>
                  </a:lnTo>
                  <a:lnTo>
                    <a:pt x="69" y="28"/>
                  </a:lnTo>
                  <a:lnTo>
                    <a:pt x="61" y="39"/>
                  </a:lnTo>
                  <a:lnTo>
                    <a:pt x="51" y="49"/>
                  </a:lnTo>
                  <a:lnTo>
                    <a:pt x="41" y="58"/>
                  </a:lnTo>
                  <a:lnTo>
                    <a:pt x="28" y="65"/>
                  </a:lnTo>
                  <a:lnTo>
                    <a:pt x="15" y="71"/>
                  </a:lnTo>
                  <a:lnTo>
                    <a:pt x="0" y="74"/>
                  </a:lnTo>
                  <a:lnTo>
                    <a:pt x="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CEF7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18" name="Freeform 50"/>
            <p:cNvSpPr>
              <a:spLocks/>
            </p:cNvSpPr>
            <p:nvPr/>
          </p:nvSpPr>
          <p:spPr bwMode="auto">
            <a:xfrm>
              <a:off x="1525" y="443"/>
              <a:ext cx="79" cy="75"/>
            </a:xfrm>
            <a:custGeom>
              <a:avLst/>
              <a:gdLst/>
              <a:ahLst/>
              <a:cxnLst>
                <a:cxn ang="0">
                  <a:pos x="0" y="75"/>
                </a:cxn>
                <a:cxn ang="0">
                  <a:pos x="4" y="60"/>
                </a:cxn>
                <a:cxn ang="0">
                  <a:pos x="10" y="47"/>
                </a:cxn>
                <a:cxn ang="0">
                  <a:pos x="17" y="36"/>
                </a:cxn>
                <a:cxn ang="0">
                  <a:pos x="27" y="24"/>
                </a:cxn>
                <a:cxn ang="0">
                  <a:pos x="39" y="16"/>
                </a:cxn>
                <a:cxn ang="0">
                  <a:pos x="50" y="8"/>
                </a:cxn>
                <a:cxn ang="0">
                  <a:pos x="64" y="3"/>
                </a:cxn>
                <a:cxn ang="0">
                  <a:pos x="79" y="0"/>
                </a:cxn>
                <a:cxn ang="0">
                  <a:pos x="79" y="75"/>
                </a:cxn>
                <a:cxn ang="0">
                  <a:pos x="0" y="75"/>
                </a:cxn>
              </a:cxnLst>
              <a:rect l="0" t="0" r="r" b="b"/>
              <a:pathLst>
                <a:path w="79" h="75">
                  <a:moveTo>
                    <a:pt x="0" y="75"/>
                  </a:moveTo>
                  <a:lnTo>
                    <a:pt x="4" y="60"/>
                  </a:lnTo>
                  <a:lnTo>
                    <a:pt x="10" y="47"/>
                  </a:lnTo>
                  <a:lnTo>
                    <a:pt x="17" y="36"/>
                  </a:lnTo>
                  <a:lnTo>
                    <a:pt x="27" y="24"/>
                  </a:lnTo>
                  <a:lnTo>
                    <a:pt x="39" y="16"/>
                  </a:lnTo>
                  <a:lnTo>
                    <a:pt x="50" y="8"/>
                  </a:lnTo>
                  <a:lnTo>
                    <a:pt x="64" y="3"/>
                  </a:lnTo>
                  <a:lnTo>
                    <a:pt x="79" y="0"/>
                  </a:lnTo>
                  <a:lnTo>
                    <a:pt x="79" y="75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CEF7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19" name="Freeform 51"/>
            <p:cNvSpPr>
              <a:spLocks/>
            </p:cNvSpPr>
            <p:nvPr/>
          </p:nvSpPr>
          <p:spPr bwMode="auto">
            <a:xfrm>
              <a:off x="1628" y="443"/>
              <a:ext cx="80" cy="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3"/>
                </a:cxn>
                <a:cxn ang="0">
                  <a:pos x="28" y="8"/>
                </a:cxn>
                <a:cxn ang="0">
                  <a:pos x="41" y="16"/>
                </a:cxn>
                <a:cxn ang="0">
                  <a:pos x="51" y="24"/>
                </a:cxn>
                <a:cxn ang="0">
                  <a:pos x="61" y="36"/>
                </a:cxn>
                <a:cxn ang="0">
                  <a:pos x="69" y="47"/>
                </a:cxn>
                <a:cxn ang="0">
                  <a:pos x="75" y="60"/>
                </a:cxn>
                <a:cxn ang="0">
                  <a:pos x="80" y="75"/>
                </a:cxn>
                <a:cxn ang="0">
                  <a:pos x="0" y="75"/>
                </a:cxn>
                <a:cxn ang="0">
                  <a:pos x="0" y="0"/>
                </a:cxn>
              </a:cxnLst>
              <a:rect l="0" t="0" r="r" b="b"/>
              <a:pathLst>
                <a:path w="80" h="75">
                  <a:moveTo>
                    <a:pt x="0" y="0"/>
                  </a:moveTo>
                  <a:lnTo>
                    <a:pt x="15" y="3"/>
                  </a:lnTo>
                  <a:lnTo>
                    <a:pt x="28" y="8"/>
                  </a:lnTo>
                  <a:lnTo>
                    <a:pt x="41" y="16"/>
                  </a:lnTo>
                  <a:lnTo>
                    <a:pt x="51" y="24"/>
                  </a:lnTo>
                  <a:lnTo>
                    <a:pt x="61" y="36"/>
                  </a:lnTo>
                  <a:lnTo>
                    <a:pt x="69" y="47"/>
                  </a:lnTo>
                  <a:lnTo>
                    <a:pt x="75" y="60"/>
                  </a:lnTo>
                  <a:lnTo>
                    <a:pt x="80" y="75"/>
                  </a:lnTo>
                  <a:lnTo>
                    <a:pt x="0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EF7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20" name="Rectangle 52"/>
            <p:cNvSpPr>
              <a:spLocks noChangeArrowheads="1"/>
            </p:cNvSpPr>
            <p:nvPr/>
          </p:nvSpPr>
          <p:spPr bwMode="auto">
            <a:xfrm>
              <a:off x="1101" y="1647"/>
              <a:ext cx="281" cy="52"/>
            </a:xfrm>
            <a:prstGeom prst="rect">
              <a:avLst/>
            </a:prstGeom>
            <a:solidFill>
              <a:srgbClr val="BF8E5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21" name="Rectangle 53"/>
            <p:cNvSpPr>
              <a:spLocks noChangeArrowheads="1"/>
            </p:cNvSpPr>
            <p:nvPr/>
          </p:nvSpPr>
          <p:spPr bwMode="auto">
            <a:xfrm>
              <a:off x="1886" y="1647"/>
              <a:ext cx="282" cy="52"/>
            </a:xfrm>
            <a:prstGeom prst="rect">
              <a:avLst/>
            </a:prstGeom>
            <a:solidFill>
              <a:srgbClr val="BF8E5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22" name="Freeform 54"/>
            <p:cNvSpPr>
              <a:spLocks/>
            </p:cNvSpPr>
            <p:nvPr/>
          </p:nvSpPr>
          <p:spPr bwMode="auto">
            <a:xfrm>
              <a:off x="2347" y="1376"/>
              <a:ext cx="42" cy="427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2" y="175"/>
                </a:cxn>
                <a:cxn ang="0">
                  <a:pos x="40" y="192"/>
                </a:cxn>
                <a:cxn ang="0">
                  <a:pos x="37" y="228"/>
                </a:cxn>
                <a:cxn ang="0">
                  <a:pos x="34" y="267"/>
                </a:cxn>
                <a:cxn ang="0">
                  <a:pos x="33" y="286"/>
                </a:cxn>
                <a:cxn ang="0">
                  <a:pos x="34" y="310"/>
                </a:cxn>
                <a:cxn ang="0">
                  <a:pos x="36" y="356"/>
                </a:cxn>
                <a:cxn ang="0">
                  <a:pos x="37" y="404"/>
                </a:cxn>
                <a:cxn ang="0">
                  <a:pos x="39" y="424"/>
                </a:cxn>
                <a:cxn ang="0">
                  <a:pos x="6" y="427"/>
                </a:cxn>
                <a:cxn ang="0">
                  <a:pos x="0" y="284"/>
                </a:cxn>
                <a:cxn ang="0">
                  <a:pos x="1" y="267"/>
                </a:cxn>
                <a:cxn ang="0">
                  <a:pos x="4" y="230"/>
                </a:cxn>
                <a:cxn ang="0">
                  <a:pos x="7" y="191"/>
                </a:cxn>
                <a:cxn ang="0">
                  <a:pos x="8" y="171"/>
                </a:cxn>
                <a:cxn ang="0">
                  <a:pos x="8" y="143"/>
                </a:cxn>
                <a:cxn ang="0">
                  <a:pos x="8" y="85"/>
                </a:cxn>
                <a:cxn ang="0">
                  <a:pos x="8" y="26"/>
                </a:cxn>
                <a:cxn ang="0">
                  <a:pos x="8" y="0"/>
                </a:cxn>
                <a:cxn ang="0">
                  <a:pos x="42" y="0"/>
                </a:cxn>
              </a:cxnLst>
              <a:rect l="0" t="0" r="r" b="b"/>
              <a:pathLst>
                <a:path w="42" h="427">
                  <a:moveTo>
                    <a:pt x="42" y="0"/>
                  </a:moveTo>
                  <a:lnTo>
                    <a:pt x="42" y="175"/>
                  </a:lnTo>
                  <a:lnTo>
                    <a:pt x="40" y="192"/>
                  </a:lnTo>
                  <a:lnTo>
                    <a:pt x="37" y="228"/>
                  </a:lnTo>
                  <a:lnTo>
                    <a:pt x="34" y="267"/>
                  </a:lnTo>
                  <a:lnTo>
                    <a:pt x="33" y="286"/>
                  </a:lnTo>
                  <a:lnTo>
                    <a:pt x="34" y="310"/>
                  </a:lnTo>
                  <a:lnTo>
                    <a:pt x="36" y="356"/>
                  </a:lnTo>
                  <a:lnTo>
                    <a:pt x="37" y="404"/>
                  </a:lnTo>
                  <a:lnTo>
                    <a:pt x="39" y="424"/>
                  </a:lnTo>
                  <a:lnTo>
                    <a:pt x="6" y="427"/>
                  </a:lnTo>
                  <a:lnTo>
                    <a:pt x="0" y="284"/>
                  </a:lnTo>
                  <a:lnTo>
                    <a:pt x="1" y="267"/>
                  </a:lnTo>
                  <a:lnTo>
                    <a:pt x="4" y="230"/>
                  </a:lnTo>
                  <a:lnTo>
                    <a:pt x="7" y="191"/>
                  </a:lnTo>
                  <a:lnTo>
                    <a:pt x="8" y="171"/>
                  </a:lnTo>
                  <a:lnTo>
                    <a:pt x="8" y="143"/>
                  </a:lnTo>
                  <a:lnTo>
                    <a:pt x="8" y="85"/>
                  </a:lnTo>
                  <a:lnTo>
                    <a:pt x="8" y="26"/>
                  </a:lnTo>
                  <a:lnTo>
                    <a:pt x="8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7028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23" name="Freeform 55"/>
            <p:cNvSpPr>
              <a:spLocks/>
            </p:cNvSpPr>
            <p:nvPr/>
          </p:nvSpPr>
          <p:spPr bwMode="auto">
            <a:xfrm>
              <a:off x="2157" y="947"/>
              <a:ext cx="406" cy="463"/>
            </a:xfrm>
            <a:custGeom>
              <a:avLst/>
              <a:gdLst/>
              <a:ahLst/>
              <a:cxnLst>
                <a:cxn ang="0">
                  <a:pos x="11" y="302"/>
                </a:cxn>
                <a:cxn ang="0">
                  <a:pos x="30" y="318"/>
                </a:cxn>
                <a:cxn ang="0">
                  <a:pos x="8" y="327"/>
                </a:cxn>
                <a:cxn ang="0">
                  <a:pos x="8" y="353"/>
                </a:cxn>
                <a:cxn ang="0">
                  <a:pos x="16" y="377"/>
                </a:cxn>
                <a:cxn ang="0">
                  <a:pos x="46" y="390"/>
                </a:cxn>
                <a:cxn ang="0">
                  <a:pos x="57" y="410"/>
                </a:cxn>
                <a:cxn ang="0">
                  <a:pos x="86" y="423"/>
                </a:cxn>
                <a:cxn ang="0">
                  <a:pos x="122" y="429"/>
                </a:cxn>
                <a:cxn ang="0">
                  <a:pos x="129" y="436"/>
                </a:cxn>
                <a:cxn ang="0">
                  <a:pos x="139" y="443"/>
                </a:cxn>
                <a:cxn ang="0">
                  <a:pos x="154" y="442"/>
                </a:cxn>
                <a:cxn ang="0">
                  <a:pos x="162" y="447"/>
                </a:cxn>
                <a:cxn ang="0">
                  <a:pos x="168" y="450"/>
                </a:cxn>
                <a:cxn ang="0">
                  <a:pos x="173" y="452"/>
                </a:cxn>
                <a:cxn ang="0">
                  <a:pos x="180" y="457"/>
                </a:cxn>
                <a:cxn ang="0">
                  <a:pos x="187" y="462"/>
                </a:cxn>
                <a:cxn ang="0">
                  <a:pos x="196" y="462"/>
                </a:cxn>
                <a:cxn ang="0">
                  <a:pos x="217" y="457"/>
                </a:cxn>
                <a:cxn ang="0">
                  <a:pos x="221" y="457"/>
                </a:cxn>
                <a:cxn ang="0">
                  <a:pos x="229" y="462"/>
                </a:cxn>
                <a:cxn ang="0">
                  <a:pos x="240" y="452"/>
                </a:cxn>
                <a:cxn ang="0">
                  <a:pos x="240" y="439"/>
                </a:cxn>
                <a:cxn ang="0">
                  <a:pos x="265" y="439"/>
                </a:cxn>
                <a:cxn ang="0">
                  <a:pos x="276" y="439"/>
                </a:cxn>
                <a:cxn ang="0">
                  <a:pos x="301" y="455"/>
                </a:cxn>
                <a:cxn ang="0">
                  <a:pos x="324" y="432"/>
                </a:cxn>
                <a:cxn ang="0">
                  <a:pos x="351" y="440"/>
                </a:cxn>
                <a:cxn ang="0">
                  <a:pos x="364" y="414"/>
                </a:cxn>
                <a:cxn ang="0">
                  <a:pos x="386" y="388"/>
                </a:cxn>
                <a:cxn ang="0">
                  <a:pos x="380" y="387"/>
                </a:cxn>
                <a:cxn ang="0">
                  <a:pos x="390" y="383"/>
                </a:cxn>
                <a:cxn ang="0">
                  <a:pos x="393" y="353"/>
                </a:cxn>
                <a:cxn ang="0">
                  <a:pos x="404" y="321"/>
                </a:cxn>
                <a:cxn ang="0">
                  <a:pos x="370" y="298"/>
                </a:cxn>
                <a:cxn ang="0">
                  <a:pos x="396" y="295"/>
                </a:cxn>
                <a:cxn ang="0">
                  <a:pos x="374" y="273"/>
                </a:cxn>
                <a:cxn ang="0">
                  <a:pos x="401" y="249"/>
                </a:cxn>
                <a:cxn ang="0">
                  <a:pos x="381" y="212"/>
                </a:cxn>
                <a:cxn ang="0">
                  <a:pos x="368" y="193"/>
                </a:cxn>
                <a:cxn ang="0">
                  <a:pos x="367" y="127"/>
                </a:cxn>
                <a:cxn ang="0">
                  <a:pos x="335" y="107"/>
                </a:cxn>
                <a:cxn ang="0">
                  <a:pos x="337" y="85"/>
                </a:cxn>
                <a:cxn ang="0">
                  <a:pos x="308" y="71"/>
                </a:cxn>
                <a:cxn ang="0">
                  <a:pos x="304" y="71"/>
                </a:cxn>
                <a:cxn ang="0">
                  <a:pos x="289" y="59"/>
                </a:cxn>
                <a:cxn ang="0">
                  <a:pos x="263" y="39"/>
                </a:cxn>
                <a:cxn ang="0">
                  <a:pos x="219" y="5"/>
                </a:cxn>
                <a:cxn ang="0">
                  <a:pos x="191" y="3"/>
                </a:cxn>
                <a:cxn ang="0">
                  <a:pos x="168" y="12"/>
                </a:cxn>
                <a:cxn ang="0">
                  <a:pos x="154" y="33"/>
                </a:cxn>
                <a:cxn ang="0">
                  <a:pos x="122" y="43"/>
                </a:cxn>
                <a:cxn ang="0">
                  <a:pos x="93" y="77"/>
                </a:cxn>
                <a:cxn ang="0">
                  <a:pos x="54" y="121"/>
                </a:cxn>
                <a:cxn ang="0">
                  <a:pos x="53" y="148"/>
                </a:cxn>
                <a:cxn ang="0">
                  <a:pos x="60" y="173"/>
                </a:cxn>
                <a:cxn ang="0">
                  <a:pos x="66" y="183"/>
                </a:cxn>
                <a:cxn ang="0">
                  <a:pos x="43" y="206"/>
                </a:cxn>
                <a:cxn ang="0">
                  <a:pos x="5" y="252"/>
                </a:cxn>
                <a:cxn ang="0">
                  <a:pos x="3" y="278"/>
                </a:cxn>
              </a:cxnLst>
              <a:rect l="0" t="0" r="r" b="b"/>
              <a:pathLst>
                <a:path w="406" h="463">
                  <a:moveTo>
                    <a:pt x="13" y="282"/>
                  </a:moveTo>
                  <a:lnTo>
                    <a:pt x="11" y="285"/>
                  </a:lnTo>
                  <a:lnTo>
                    <a:pt x="10" y="292"/>
                  </a:lnTo>
                  <a:lnTo>
                    <a:pt x="11" y="302"/>
                  </a:lnTo>
                  <a:lnTo>
                    <a:pt x="16" y="312"/>
                  </a:lnTo>
                  <a:lnTo>
                    <a:pt x="20" y="315"/>
                  </a:lnTo>
                  <a:lnTo>
                    <a:pt x="24" y="317"/>
                  </a:lnTo>
                  <a:lnTo>
                    <a:pt x="30" y="318"/>
                  </a:lnTo>
                  <a:lnTo>
                    <a:pt x="34" y="317"/>
                  </a:lnTo>
                  <a:lnTo>
                    <a:pt x="26" y="324"/>
                  </a:lnTo>
                  <a:lnTo>
                    <a:pt x="16" y="327"/>
                  </a:lnTo>
                  <a:lnTo>
                    <a:pt x="8" y="327"/>
                  </a:lnTo>
                  <a:lnTo>
                    <a:pt x="5" y="327"/>
                  </a:lnTo>
                  <a:lnTo>
                    <a:pt x="5" y="331"/>
                  </a:lnTo>
                  <a:lnTo>
                    <a:pt x="5" y="342"/>
                  </a:lnTo>
                  <a:lnTo>
                    <a:pt x="8" y="353"/>
                  </a:lnTo>
                  <a:lnTo>
                    <a:pt x="17" y="358"/>
                  </a:lnTo>
                  <a:lnTo>
                    <a:pt x="16" y="361"/>
                  </a:lnTo>
                  <a:lnTo>
                    <a:pt x="14" y="368"/>
                  </a:lnTo>
                  <a:lnTo>
                    <a:pt x="16" y="377"/>
                  </a:lnTo>
                  <a:lnTo>
                    <a:pt x="20" y="387"/>
                  </a:lnTo>
                  <a:lnTo>
                    <a:pt x="29" y="393"/>
                  </a:lnTo>
                  <a:lnTo>
                    <a:pt x="39" y="391"/>
                  </a:lnTo>
                  <a:lnTo>
                    <a:pt x="46" y="390"/>
                  </a:lnTo>
                  <a:lnTo>
                    <a:pt x="49" y="388"/>
                  </a:lnTo>
                  <a:lnTo>
                    <a:pt x="50" y="391"/>
                  </a:lnTo>
                  <a:lnTo>
                    <a:pt x="53" y="400"/>
                  </a:lnTo>
                  <a:lnTo>
                    <a:pt x="57" y="410"/>
                  </a:lnTo>
                  <a:lnTo>
                    <a:pt x="62" y="419"/>
                  </a:lnTo>
                  <a:lnTo>
                    <a:pt x="69" y="423"/>
                  </a:lnTo>
                  <a:lnTo>
                    <a:pt x="77" y="426"/>
                  </a:lnTo>
                  <a:lnTo>
                    <a:pt x="86" y="423"/>
                  </a:lnTo>
                  <a:lnTo>
                    <a:pt x="90" y="413"/>
                  </a:lnTo>
                  <a:lnTo>
                    <a:pt x="122" y="424"/>
                  </a:lnTo>
                  <a:lnTo>
                    <a:pt x="122" y="426"/>
                  </a:lnTo>
                  <a:lnTo>
                    <a:pt x="122" y="429"/>
                  </a:lnTo>
                  <a:lnTo>
                    <a:pt x="122" y="430"/>
                  </a:lnTo>
                  <a:lnTo>
                    <a:pt x="124" y="432"/>
                  </a:lnTo>
                  <a:lnTo>
                    <a:pt x="126" y="434"/>
                  </a:lnTo>
                  <a:lnTo>
                    <a:pt x="129" y="436"/>
                  </a:lnTo>
                  <a:lnTo>
                    <a:pt x="132" y="436"/>
                  </a:lnTo>
                  <a:lnTo>
                    <a:pt x="135" y="436"/>
                  </a:lnTo>
                  <a:lnTo>
                    <a:pt x="137" y="439"/>
                  </a:lnTo>
                  <a:lnTo>
                    <a:pt x="139" y="443"/>
                  </a:lnTo>
                  <a:lnTo>
                    <a:pt x="144" y="443"/>
                  </a:lnTo>
                  <a:lnTo>
                    <a:pt x="152" y="442"/>
                  </a:lnTo>
                  <a:lnTo>
                    <a:pt x="154" y="442"/>
                  </a:lnTo>
                  <a:lnTo>
                    <a:pt x="154" y="442"/>
                  </a:lnTo>
                  <a:lnTo>
                    <a:pt x="154" y="442"/>
                  </a:lnTo>
                  <a:lnTo>
                    <a:pt x="155" y="442"/>
                  </a:lnTo>
                  <a:lnTo>
                    <a:pt x="160" y="446"/>
                  </a:lnTo>
                  <a:lnTo>
                    <a:pt x="162" y="447"/>
                  </a:lnTo>
                  <a:lnTo>
                    <a:pt x="165" y="450"/>
                  </a:lnTo>
                  <a:lnTo>
                    <a:pt x="167" y="450"/>
                  </a:lnTo>
                  <a:lnTo>
                    <a:pt x="167" y="450"/>
                  </a:lnTo>
                  <a:lnTo>
                    <a:pt x="168" y="450"/>
                  </a:lnTo>
                  <a:lnTo>
                    <a:pt x="170" y="449"/>
                  </a:lnTo>
                  <a:lnTo>
                    <a:pt x="171" y="447"/>
                  </a:lnTo>
                  <a:lnTo>
                    <a:pt x="171" y="450"/>
                  </a:lnTo>
                  <a:lnTo>
                    <a:pt x="173" y="452"/>
                  </a:lnTo>
                  <a:lnTo>
                    <a:pt x="174" y="455"/>
                  </a:lnTo>
                  <a:lnTo>
                    <a:pt x="175" y="456"/>
                  </a:lnTo>
                  <a:lnTo>
                    <a:pt x="178" y="457"/>
                  </a:lnTo>
                  <a:lnTo>
                    <a:pt x="180" y="457"/>
                  </a:lnTo>
                  <a:lnTo>
                    <a:pt x="183" y="457"/>
                  </a:lnTo>
                  <a:lnTo>
                    <a:pt x="184" y="456"/>
                  </a:lnTo>
                  <a:lnTo>
                    <a:pt x="185" y="459"/>
                  </a:lnTo>
                  <a:lnTo>
                    <a:pt x="187" y="462"/>
                  </a:lnTo>
                  <a:lnTo>
                    <a:pt x="188" y="463"/>
                  </a:lnTo>
                  <a:lnTo>
                    <a:pt x="188" y="463"/>
                  </a:lnTo>
                  <a:lnTo>
                    <a:pt x="190" y="463"/>
                  </a:lnTo>
                  <a:lnTo>
                    <a:pt x="196" y="462"/>
                  </a:lnTo>
                  <a:lnTo>
                    <a:pt x="203" y="459"/>
                  </a:lnTo>
                  <a:lnTo>
                    <a:pt x="209" y="455"/>
                  </a:lnTo>
                  <a:lnTo>
                    <a:pt x="214" y="456"/>
                  </a:lnTo>
                  <a:lnTo>
                    <a:pt x="217" y="457"/>
                  </a:lnTo>
                  <a:lnTo>
                    <a:pt x="220" y="457"/>
                  </a:lnTo>
                  <a:lnTo>
                    <a:pt x="221" y="457"/>
                  </a:lnTo>
                  <a:lnTo>
                    <a:pt x="221" y="457"/>
                  </a:lnTo>
                  <a:lnTo>
                    <a:pt x="221" y="457"/>
                  </a:lnTo>
                  <a:lnTo>
                    <a:pt x="221" y="457"/>
                  </a:lnTo>
                  <a:lnTo>
                    <a:pt x="221" y="457"/>
                  </a:lnTo>
                  <a:lnTo>
                    <a:pt x="224" y="460"/>
                  </a:lnTo>
                  <a:lnTo>
                    <a:pt x="229" y="462"/>
                  </a:lnTo>
                  <a:lnTo>
                    <a:pt x="232" y="462"/>
                  </a:lnTo>
                  <a:lnTo>
                    <a:pt x="236" y="460"/>
                  </a:lnTo>
                  <a:lnTo>
                    <a:pt x="239" y="457"/>
                  </a:lnTo>
                  <a:lnTo>
                    <a:pt x="240" y="452"/>
                  </a:lnTo>
                  <a:lnTo>
                    <a:pt x="240" y="446"/>
                  </a:lnTo>
                  <a:lnTo>
                    <a:pt x="240" y="439"/>
                  </a:lnTo>
                  <a:lnTo>
                    <a:pt x="240" y="439"/>
                  </a:lnTo>
                  <a:lnTo>
                    <a:pt x="240" y="439"/>
                  </a:lnTo>
                  <a:lnTo>
                    <a:pt x="240" y="439"/>
                  </a:lnTo>
                  <a:lnTo>
                    <a:pt x="242" y="439"/>
                  </a:lnTo>
                  <a:lnTo>
                    <a:pt x="265" y="439"/>
                  </a:lnTo>
                  <a:lnTo>
                    <a:pt x="265" y="439"/>
                  </a:lnTo>
                  <a:lnTo>
                    <a:pt x="265" y="439"/>
                  </a:lnTo>
                  <a:lnTo>
                    <a:pt x="265" y="439"/>
                  </a:lnTo>
                  <a:lnTo>
                    <a:pt x="265" y="439"/>
                  </a:lnTo>
                  <a:lnTo>
                    <a:pt x="276" y="439"/>
                  </a:lnTo>
                  <a:lnTo>
                    <a:pt x="278" y="450"/>
                  </a:lnTo>
                  <a:lnTo>
                    <a:pt x="285" y="456"/>
                  </a:lnTo>
                  <a:lnTo>
                    <a:pt x="293" y="457"/>
                  </a:lnTo>
                  <a:lnTo>
                    <a:pt x="301" y="455"/>
                  </a:lnTo>
                  <a:lnTo>
                    <a:pt x="308" y="449"/>
                  </a:lnTo>
                  <a:lnTo>
                    <a:pt x="315" y="440"/>
                  </a:lnTo>
                  <a:lnTo>
                    <a:pt x="321" y="434"/>
                  </a:lnTo>
                  <a:lnTo>
                    <a:pt x="324" y="432"/>
                  </a:lnTo>
                  <a:lnTo>
                    <a:pt x="327" y="434"/>
                  </a:lnTo>
                  <a:lnTo>
                    <a:pt x="332" y="439"/>
                  </a:lnTo>
                  <a:lnTo>
                    <a:pt x="341" y="442"/>
                  </a:lnTo>
                  <a:lnTo>
                    <a:pt x="351" y="440"/>
                  </a:lnTo>
                  <a:lnTo>
                    <a:pt x="358" y="433"/>
                  </a:lnTo>
                  <a:lnTo>
                    <a:pt x="363" y="424"/>
                  </a:lnTo>
                  <a:lnTo>
                    <a:pt x="364" y="417"/>
                  </a:lnTo>
                  <a:lnTo>
                    <a:pt x="364" y="414"/>
                  </a:lnTo>
                  <a:lnTo>
                    <a:pt x="374" y="413"/>
                  </a:lnTo>
                  <a:lnTo>
                    <a:pt x="381" y="403"/>
                  </a:lnTo>
                  <a:lnTo>
                    <a:pt x="384" y="393"/>
                  </a:lnTo>
                  <a:lnTo>
                    <a:pt x="386" y="388"/>
                  </a:lnTo>
                  <a:lnTo>
                    <a:pt x="386" y="388"/>
                  </a:lnTo>
                  <a:lnTo>
                    <a:pt x="384" y="388"/>
                  </a:lnTo>
                  <a:lnTo>
                    <a:pt x="383" y="388"/>
                  </a:lnTo>
                  <a:lnTo>
                    <a:pt x="380" y="387"/>
                  </a:lnTo>
                  <a:lnTo>
                    <a:pt x="383" y="387"/>
                  </a:lnTo>
                  <a:lnTo>
                    <a:pt x="386" y="386"/>
                  </a:lnTo>
                  <a:lnTo>
                    <a:pt x="387" y="384"/>
                  </a:lnTo>
                  <a:lnTo>
                    <a:pt x="390" y="383"/>
                  </a:lnTo>
                  <a:lnTo>
                    <a:pt x="394" y="373"/>
                  </a:lnTo>
                  <a:lnTo>
                    <a:pt x="396" y="363"/>
                  </a:lnTo>
                  <a:lnTo>
                    <a:pt x="394" y="355"/>
                  </a:lnTo>
                  <a:lnTo>
                    <a:pt x="393" y="353"/>
                  </a:lnTo>
                  <a:lnTo>
                    <a:pt x="401" y="348"/>
                  </a:lnTo>
                  <a:lnTo>
                    <a:pt x="406" y="337"/>
                  </a:lnTo>
                  <a:lnTo>
                    <a:pt x="404" y="325"/>
                  </a:lnTo>
                  <a:lnTo>
                    <a:pt x="404" y="321"/>
                  </a:lnTo>
                  <a:lnTo>
                    <a:pt x="400" y="321"/>
                  </a:lnTo>
                  <a:lnTo>
                    <a:pt x="390" y="319"/>
                  </a:lnTo>
                  <a:lnTo>
                    <a:pt x="377" y="314"/>
                  </a:lnTo>
                  <a:lnTo>
                    <a:pt x="370" y="298"/>
                  </a:lnTo>
                  <a:lnTo>
                    <a:pt x="378" y="299"/>
                  </a:lnTo>
                  <a:lnTo>
                    <a:pt x="386" y="299"/>
                  </a:lnTo>
                  <a:lnTo>
                    <a:pt x="391" y="298"/>
                  </a:lnTo>
                  <a:lnTo>
                    <a:pt x="396" y="295"/>
                  </a:lnTo>
                  <a:lnTo>
                    <a:pt x="399" y="288"/>
                  </a:lnTo>
                  <a:lnTo>
                    <a:pt x="393" y="281"/>
                  </a:lnTo>
                  <a:lnTo>
                    <a:pt x="383" y="276"/>
                  </a:lnTo>
                  <a:lnTo>
                    <a:pt x="374" y="273"/>
                  </a:lnTo>
                  <a:lnTo>
                    <a:pt x="388" y="272"/>
                  </a:lnTo>
                  <a:lnTo>
                    <a:pt x="397" y="263"/>
                  </a:lnTo>
                  <a:lnTo>
                    <a:pt x="400" y="253"/>
                  </a:lnTo>
                  <a:lnTo>
                    <a:pt x="401" y="249"/>
                  </a:lnTo>
                  <a:lnTo>
                    <a:pt x="397" y="246"/>
                  </a:lnTo>
                  <a:lnTo>
                    <a:pt x="388" y="238"/>
                  </a:lnTo>
                  <a:lnTo>
                    <a:pt x="381" y="226"/>
                  </a:lnTo>
                  <a:lnTo>
                    <a:pt x="381" y="212"/>
                  </a:lnTo>
                  <a:lnTo>
                    <a:pt x="383" y="200"/>
                  </a:lnTo>
                  <a:lnTo>
                    <a:pt x="378" y="194"/>
                  </a:lnTo>
                  <a:lnTo>
                    <a:pt x="371" y="193"/>
                  </a:lnTo>
                  <a:lnTo>
                    <a:pt x="368" y="193"/>
                  </a:lnTo>
                  <a:lnTo>
                    <a:pt x="354" y="148"/>
                  </a:lnTo>
                  <a:lnTo>
                    <a:pt x="365" y="144"/>
                  </a:lnTo>
                  <a:lnTo>
                    <a:pt x="368" y="135"/>
                  </a:lnTo>
                  <a:lnTo>
                    <a:pt x="367" y="127"/>
                  </a:lnTo>
                  <a:lnTo>
                    <a:pt x="361" y="121"/>
                  </a:lnTo>
                  <a:lnTo>
                    <a:pt x="354" y="117"/>
                  </a:lnTo>
                  <a:lnTo>
                    <a:pt x="344" y="111"/>
                  </a:lnTo>
                  <a:lnTo>
                    <a:pt x="335" y="107"/>
                  </a:lnTo>
                  <a:lnTo>
                    <a:pt x="332" y="105"/>
                  </a:lnTo>
                  <a:lnTo>
                    <a:pt x="334" y="102"/>
                  </a:lnTo>
                  <a:lnTo>
                    <a:pt x="337" y="95"/>
                  </a:lnTo>
                  <a:lnTo>
                    <a:pt x="337" y="85"/>
                  </a:lnTo>
                  <a:lnTo>
                    <a:pt x="332" y="77"/>
                  </a:lnTo>
                  <a:lnTo>
                    <a:pt x="324" y="72"/>
                  </a:lnTo>
                  <a:lnTo>
                    <a:pt x="316" y="71"/>
                  </a:lnTo>
                  <a:lnTo>
                    <a:pt x="308" y="71"/>
                  </a:lnTo>
                  <a:lnTo>
                    <a:pt x="304" y="72"/>
                  </a:lnTo>
                  <a:lnTo>
                    <a:pt x="304" y="72"/>
                  </a:lnTo>
                  <a:lnTo>
                    <a:pt x="304" y="71"/>
                  </a:lnTo>
                  <a:lnTo>
                    <a:pt x="304" y="71"/>
                  </a:lnTo>
                  <a:lnTo>
                    <a:pt x="302" y="71"/>
                  </a:lnTo>
                  <a:lnTo>
                    <a:pt x="299" y="65"/>
                  </a:lnTo>
                  <a:lnTo>
                    <a:pt x="295" y="61"/>
                  </a:lnTo>
                  <a:lnTo>
                    <a:pt x="289" y="59"/>
                  </a:lnTo>
                  <a:lnTo>
                    <a:pt x="282" y="59"/>
                  </a:lnTo>
                  <a:lnTo>
                    <a:pt x="278" y="54"/>
                  </a:lnTo>
                  <a:lnTo>
                    <a:pt x="272" y="45"/>
                  </a:lnTo>
                  <a:lnTo>
                    <a:pt x="263" y="39"/>
                  </a:lnTo>
                  <a:lnTo>
                    <a:pt x="247" y="35"/>
                  </a:lnTo>
                  <a:lnTo>
                    <a:pt x="229" y="28"/>
                  </a:lnTo>
                  <a:lnTo>
                    <a:pt x="220" y="16"/>
                  </a:lnTo>
                  <a:lnTo>
                    <a:pt x="219" y="5"/>
                  </a:lnTo>
                  <a:lnTo>
                    <a:pt x="219" y="0"/>
                  </a:lnTo>
                  <a:lnTo>
                    <a:pt x="214" y="0"/>
                  </a:lnTo>
                  <a:lnTo>
                    <a:pt x="203" y="0"/>
                  </a:lnTo>
                  <a:lnTo>
                    <a:pt x="191" y="3"/>
                  </a:lnTo>
                  <a:lnTo>
                    <a:pt x="187" y="13"/>
                  </a:lnTo>
                  <a:lnTo>
                    <a:pt x="184" y="12"/>
                  </a:lnTo>
                  <a:lnTo>
                    <a:pt x="177" y="10"/>
                  </a:lnTo>
                  <a:lnTo>
                    <a:pt x="168" y="12"/>
                  </a:lnTo>
                  <a:lnTo>
                    <a:pt x="158" y="18"/>
                  </a:lnTo>
                  <a:lnTo>
                    <a:pt x="154" y="22"/>
                  </a:lnTo>
                  <a:lnTo>
                    <a:pt x="152" y="28"/>
                  </a:lnTo>
                  <a:lnTo>
                    <a:pt x="154" y="33"/>
                  </a:lnTo>
                  <a:lnTo>
                    <a:pt x="155" y="39"/>
                  </a:lnTo>
                  <a:lnTo>
                    <a:pt x="139" y="38"/>
                  </a:lnTo>
                  <a:lnTo>
                    <a:pt x="128" y="39"/>
                  </a:lnTo>
                  <a:lnTo>
                    <a:pt x="122" y="43"/>
                  </a:lnTo>
                  <a:lnTo>
                    <a:pt x="118" y="52"/>
                  </a:lnTo>
                  <a:lnTo>
                    <a:pt x="112" y="62"/>
                  </a:lnTo>
                  <a:lnTo>
                    <a:pt x="103" y="68"/>
                  </a:lnTo>
                  <a:lnTo>
                    <a:pt x="93" y="77"/>
                  </a:lnTo>
                  <a:lnTo>
                    <a:pt x="86" y="94"/>
                  </a:lnTo>
                  <a:lnTo>
                    <a:pt x="79" y="112"/>
                  </a:lnTo>
                  <a:lnTo>
                    <a:pt x="66" y="120"/>
                  </a:lnTo>
                  <a:lnTo>
                    <a:pt x="54" y="121"/>
                  </a:lnTo>
                  <a:lnTo>
                    <a:pt x="50" y="121"/>
                  </a:lnTo>
                  <a:lnTo>
                    <a:pt x="50" y="125"/>
                  </a:lnTo>
                  <a:lnTo>
                    <a:pt x="50" y="137"/>
                  </a:lnTo>
                  <a:lnTo>
                    <a:pt x="53" y="148"/>
                  </a:lnTo>
                  <a:lnTo>
                    <a:pt x="62" y="153"/>
                  </a:lnTo>
                  <a:lnTo>
                    <a:pt x="60" y="156"/>
                  </a:lnTo>
                  <a:lnTo>
                    <a:pt x="59" y="163"/>
                  </a:lnTo>
                  <a:lnTo>
                    <a:pt x="60" y="173"/>
                  </a:lnTo>
                  <a:lnTo>
                    <a:pt x="65" y="183"/>
                  </a:lnTo>
                  <a:lnTo>
                    <a:pt x="66" y="183"/>
                  </a:lnTo>
                  <a:lnTo>
                    <a:pt x="66" y="183"/>
                  </a:lnTo>
                  <a:lnTo>
                    <a:pt x="66" y="183"/>
                  </a:lnTo>
                  <a:lnTo>
                    <a:pt x="67" y="184"/>
                  </a:lnTo>
                  <a:lnTo>
                    <a:pt x="62" y="192"/>
                  </a:lnTo>
                  <a:lnTo>
                    <a:pt x="53" y="197"/>
                  </a:lnTo>
                  <a:lnTo>
                    <a:pt x="43" y="206"/>
                  </a:lnTo>
                  <a:lnTo>
                    <a:pt x="37" y="223"/>
                  </a:lnTo>
                  <a:lnTo>
                    <a:pt x="29" y="242"/>
                  </a:lnTo>
                  <a:lnTo>
                    <a:pt x="17" y="250"/>
                  </a:lnTo>
                  <a:lnTo>
                    <a:pt x="5" y="252"/>
                  </a:lnTo>
                  <a:lnTo>
                    <a:pt x="1" y="252"/>
                  </a:lnTo>
                  <a:lnTo>
                    <a:pt x="0" y="256"/>
                  </a:lnTo>
                  <a:lnTo>
                    <a:pt x="0" y="266"/>
                  </a:lnTo>
                  <a:lnTo>
                    <a:pt x="3" y="278"/>
                  </a:lnTo>
                  <a:lnTo>
                    <a:pt x="13" y="282"/>
                  </a:lnTo>
                  <a:close/>
                </a:path>
              </a:pathLst>
            </a:custGeom>
            <a:solidFill>
              <a:srgbClr val="637C2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24" name="Freeform 56"/>
            <p:cNvSpPr>
              <a:spLocks/>
            </p:cNvSpPr>
            <p:nvPr/>
          </p:nvSpPr>
          <p:spPr bwMode="auto">
            <a:xfrm>
              <a:off x="1813" y="1752"/>
              <a:ext cx="745" cy="368"/>
            </a:xfrm>
            <a:custGeom>
              <a:avLst/>
              <a:gdLst/>
              <a:ahLst/>
              <a:cxnLst>
                <a:cxn ang="0">
                  <a:pos x="725" y="220"/>
                </a:cxn>
                <a:cxn ang="0">
                  <a:pos x="708" y="190"/>
                </a:cxn>
                <a:cxn ang="0">
                  <a:pos x="727" y="143"/>
                </a:cxn>
                <a:cxn ang="0">
                  <a:pos x="711" y="72"/>
                </a:cxn>
                <a:cxn ang="0">
                  <a:pos x="678" y="15"/>
                </a:cxn>
                <a:cxn ang="0">
                  <a:pos x="629" y="10"/>
                </a:cxn>
                <a:cxn ang="0">
                  <a:pos x="607" y="39"/>
                </a:cxn>
                <a:cxn ang="0">
                  <a:pos x="581" y="31"/>
                </a:cxn>
                <a:cxn ang="0">
                  <a:pos x="545" y="25"/>
                </a:cxn>
                <a:cxn ang="0">
                  <a:pos x="509" y="8"/>
                </a:cxn>
                <a:cxn ang="0">
                  <a:pos x="475" y="13"/>
                </a:cxn>
                <a:cxn ang="0">
                  <a:pos x="453" y="58"/>
                </a:cxn>
                <a:cxn ang="0">
                  <a:pos x="437" y="58"/>
                </a:cxn>
                <a:cxn ang="0">
                  <a:pos x="407" y="42"/>
                </a:cxn>
                <a:cxn ang="0">
                  <a:pos x="362" y="44"/>
                </a:cxn>
                <a:cxn ang="0">
                  <a:pos x="345" y="84"/>
                </a:cxn>
                <a:cxn ang="0">
                  <a:pos x="312" y="138"/>
                </a:cxn>
                <a:cxn ang="0">
                  <a:pos x="272" y="147"/>
                </a:cxn>
                <a:cxn ang="0">
                  <a:pos x="252" y="118"/>
                </a:cxn>
                <a:cxn ang="0">
                  <a:pos x="217" y="110"/>
                </a:cxn>
                <a:cxn ang="0">
                  <a:pos x="175" y="108"/>
                </a:cxn>
                <a:cxn ang="0">
                  <a:pos x="151" y="130"/>
                </a:cxn>
                <a:cxn ang="0">
                  <a:pos x="122" y="199"/>
                </a:cxn>
                <a:cxn ang="0">
                  <a:pos x="106" y="189"/>
                </a:cxn>
                <a:cxn ang="0">
                  <a:pos x="66" y="187"/>
                </a:cxn>
                <a:cxn ang="0">
                  <a:pos x="40" y="209"/>
                </a:cxn>
                <a:cxn ang="0">
                  <a:pos x="5" y="286"/>
                </a:cxn>
                <a:cxn ang="0">
                  <a:pos x="43" y="361"/>
                </a:cxn>
                <a:cxn ang="0">
                  <a:pos x="80" y="348"/>
                </a:cxn>
                <a:cxn ang="0">
                  <a:pos x="115" y="360"/>
                </a:cxn>
                <a:cxn ang="0">
                  <a:pos x="126" y="347"/>
                </a:cxn>
                <a:cxn ang="0">
                  <a:pos x="154" y="357"/>
                </a:cxn>
                <a:cxn ang="0">
                  <a:pos x="175" y="364"/>
                </a:cxn>
                <a:cxn ang="0">
                  <a:pos x="197" y="363"/>
                </a:cxn>
                <a:cxn ang="0">
                  <a:pos x="217" y="358"/>
                </a:cxn>
                <a:cxn ang="0">
                  <a:pos x="240" y="360"/>
                </a:cxn>
                <a:cxn ang="0">
                  <a:pos x="252" y="347"/>
                </a:cxn>
                <a:cxn ang="0">
                  <a:pos x="283" y="358"/>
                </a:cxn>
                <a:cxn ang="0">
                  <a:pos x="311" y="368"/>
                </a:cxn>
                <a:cxn ang="0">
                  <a:pos x="337" y="358"/>
                </a:cxn>
                <a:cxn ang="0">
                  <a:pos x="365" y="348"/>
                </a:cxn>
                <a:cxn ang="0">
                  <a:pos x="381" y="337"/>
                </a:cxn>
                <a:cxn ang="0">
                  <a:pos x="360" y="320"/>
                </a:cxn>
                <a:cxn ang="0">
                  <a:pos x="384" y="301"/>
                </a:cxn>
                <a:cxn ang="0">
                  <a:pos x="420" y="226"/>
                </a:cxn>
                <a:cxn ang="0">
                  <a:pos x="426" y="216"/>
                </a:cxn>
                <a:cxn ang="0">
                  <a:pos x="432" y="207"/>
                </a:cxn>
                <a:cxn ang="0">
                  <a:pos x="465" y="219"/>
                </a:cxn>
                <a:cxn ang="0">
                  <a:pos x="489" y="229"/>
                </a:cxn>
                <a:cxn ang="0">
                  <a:pos x="524" y="272"/>
                </a:cxn>
                <a:cxn ang="0">
                  <a:pos x="563" y="258"/>
                </a:cxn>
                <a:cxn ang="0">
                  <a:pos x="596" y="269"/>
                </a:cxn>
                <a:cxn ang="0">
                  <a:pos x="607" y="256"/>
                </a:cxn>
                <a:cxn ang="0">
                  <a:pos x="640" y="268"/>
                </a:cxn>
                <a:cxn ang="0">
                  <a:pos x="668" y="278"/>
                </a:cxn>
                <a:cxn ang="0">
                  <a:pos x="694" y="268"/>
                </a:cxn>
                <a:cxn ang="0">
                  <a:pos x="721" y="258"/>
                </a:cxn>
                <a:cxn ang="0">
                  <a:pos x="737" y="246"/>
                </a:cxn>
              </a:cxnLst>
              <a:rect l="0" t="0" r="r" b="b"/>
              <a:pathLst>
                <a:path w="745" h="368">
                  <a:moveTo>
                    <a:pt x="745" y="236"/>
                  </a:moveTo>
                  <a:lnTo>
                    <a:pt x="743" y="228"/>
                  </a:lnTo>
                  <a:lnTo>
                    <a:pt x="735" y="226"/>
                  </a:lnTo>
                  <a:lnTo>
                    <a:pt x="724" y="226"/>
                  </a:lnTo>
                  <a:lnTo>
                    <a:pt x="715" y="229"/>
                  </a:lnTo>
                  <a:lnTo>
                    <a:pt x="725" y="220"/>
                  </a:lnTo>
                  <a:lnTo>
                    <a:pt x="728" y="209"/>
                  </a:lnTo>
                  <a:lnTo>
                    <a:pt x="725" y="199"/>
                  </a:lnTo>
                  <a:lnTo>
                    <a:pt x="724" y="194"/>
                  </a:lnTo>
                  <a:lnTo>
                    <a:pt x="721" y="194"/>
                  </a:lnTo>
                  <a:lnTo>
                    <a:pt x="715" y="193"/>
                  </a:lnTo>
                  <a:lnTo>
                    <a:pt x="708" y="190"/>
                  </a:lnTo>
                  <a:lnTo>
                    <a:pt x="699" y="187"/>
                  </a:lnTo>
                  <a:lnTo>
                    <a:pt x="704" y="186"/>
                  </a:lnTo>
                  <a:lnTo>
                    <a:pt x="708" y="183"/>
                  </a:lnTo>
                  <a:lnTo>
                    <a:pt x="712" y="177"/>
                  </a:lnTo>
                  <a:lnTo>
                    <a:pt x="715" y="170"/>
                  </a:lnTo>
                  <a:lnTo>
                    <a:pt x="727" y="143"/>
                  </a:lnTo>
                  <a:lnTo>
                    <a:pt x="734" y="124"/>
                  </a:lnTo>
                  <a:lnTo>
                    <a:pt x="735" y="111"/>
                  </a:lnTo>
                  <a:lnTo>
                    <a:pt x="727" y="104"/>
                  </a:lnTo>
                  <a:lnTo>
                    <a:pt x="720" y="95"/>
                  </a:lnTo>
                  <a:lnTo>
                    <a:pt x="717" y="85"/>
                  </a:lnTo>
                  <a:lnTo>
                    <a:pt x="711" y="72"/>
                  </a:lnTo>
                  <a:lnTo>
                    <a:pt x="696" y="61"/>
                  </a:lnTo>
                  <a:lnTo>
                    <a:pt x="682" y="48"/>
                  </a:lnTo>
                  <a:lnTo>
                    <a:pt x="678" y="33"/>
                  </a:lnTo>
                  <a:lnTo>
                    <a:pt x="681" y="22"/>
                  </a:lnTo>
                  <a:lnTo>
                    <a:pt x="682" y="18"/>
                  </a:lnTo>
                  <a:lnTo>
                    <a:pt x="678" y="15"/>
                  </a:lnTo>
                  <a:lnTo>
                    <a:pt x="668" y="12"/>
                  </a:lnTo>
                  <a:lnTo>
                    <a:pt x="656" y="12"/>
                  </a:lnTo>
                  <a:lnTo>
                    <a:pt x="648" y="19"/>
                  </a:lnTo>
                  <a:lnTo>
                    <a:pt x="645" y="18"/>
                  </a:lnTo>
                  <a:lnTo>
                    <a:pt x="639" y="13"/>
                  </a:lnTo>
                  <a:lnTo>
                    <a:pt x="629" y="10"/>
                  </a:lnTo>
                  <a:lnTo>
                    <a:pt x="619" y="12"/>
                  </a:lnTo>
                  <a:lnTo>
                    <a:pt x="612" y="19"/>
                  </a:lnTo>
                  <a:lnTo>
                    <a:pt x="609" y="28"/>
                  </a:lnTo>
                  <a:lnTo>
                    <a:pt x="609" y="36"/>
                  </a:lnTo>
                  <a:lnTo>
                    <a:pt x="609" y="39"/>
                  </a:lnTo>
                  <a:lnTo>
                    <a:pt x="607" y="39"/>
                  </a:lnTo>
                  <a:lnTo>
                    <a:pt x="603" y="39"/>
                  </a:lnTo>
                  <a:lnTo>
                    <a:pt x="597" y="39"/>
                  </a:lnTo>
                  <a:lnTo>
                    <a:pt x="591" y="41"/>
                  </a:lnTo>
                  <a:lnTo>
                    <a:pt x="588" y="36"/>
                  </a:lnTo>
                  <a:lnTo>
                    <a:pt x="586" y="33"/>
                  </a:lnTo>
                  <a:lnTo>
                    <a:pt x="581" y="31"/>
                  </a:lnTo>
                  <a:lnTo>
                    <a:pt x="578" y="29"/>
                  </a:lnTo>
                  <a:lnTo>
                    <a:pt x="570" y="28"/>
                  </a:lnTo>
                  <a:lnTo>
                    <a:pt x="558" y="28"/>
                  </a:lnTo>
                  <a:lnTo>
                    <a:pt x="550" y="28"/>
                  </a:lnTo>
                  <a:lnTo>
                    <a:pt x="545" y="28"/>
                  </a:lnTo>
                  <a:lnTo>
                    <a:pt x="545" y="25"/>
                  </a:lnTo>
                  <a:lnTo>
                    <a:pt x="545" y="16"/>
                  </a:lnTo>
                  <a:lnTo>
                    <a:pt x="542" y="8"/>
                  </a:lnTo>
                  <a:lnTo>
                    <a:pt x="535" y="0"/>
                  </a:lnTo>
                  <a:lnTo>
                    <a:pt x="525" y="0"/>
                  </a:lnTo>
                  <a:lnTo>
                    <a:pt x="515" y="3"/>
                  </a:lnTo>
                  <a:lnTo>
                    <a:pt x="509" y="8"/>
                  </a:lnTo>
                  <a:lnTo>
                    <a:pt x="506" y="9"/>
                  </a:lnTo>
                  <a:lnTo>
                    <a:pt x="498" y="2"/>
                  </a:lnTo>
                  <a:lnTo>
                    <a:pt x="488" y="2"/>
                  </a:lnTo>
                  <a:lnTo>
                    <a:pt x="478" y="6"/>
                  </a:lnTo>
                  <a:lnTo>
                    <a:pt x="473" y="9"/>
                  </a:lnTo>
                  <a:lnTo>
                    <a:pt x="475" y="13"/>
                  </a:lnTo>
                  <a:lnTo>
                    <a:pt x="478" y="25"/>
                  </a:lnTo>
                  <a:lnTo>
                    <a:pt x="475" y="39"/>
                  </a:lnTo>
                  <a:lnTo>
                    <a:pt x="460" y="52"/>
                  </a:lnTo>
                  <a:lnTo>
                    <a:pt x="457" y="54"/>
                  </a:lnTo>
                  <a:lnTo>
                    <a:pt x="455" y="55"/>
                  </a:lnTo>
                  <a:lnTo>
                    <a:pt x="453" y="58"/>
                  </a:lnTo>
                  <a:lnTo>
                    <a:pt x="450" y="59"/>
                  </a:lnTo>
                  <a:lnTo>
                    <a:pt x="449" y="58"/>
                  </a:lnTo>
                  <a:lnTo>
                    <a:pt x="449" y="58"/>
                  </a:lnTo>
                  <a:lnTo>
                    <a:pt x="447" y="58"/>
                  </a:lnTo>
                  <a:lnTo>
                    <a:pt x="446" y="58"/>
                  </a:lnTo>
                  <a:lnTo>
                    <a:pt x="437" y="58"/>
                  </a:lnTo>
                  <a:lnTo>
                    <a:pt x="426" y="59"/>
                  </a:lnTo>
                  <a:lnTo>
                    <a:pt x="417" y="61"/>
                  </a:lnTo>
                  <a:lnTo>
                    <a:pt x="413" y="61"/>
                  </a:lnTo>
                  <a:lnTo>
                    <a:pt x="413" y="58"/>
                  </a:lnTo>
                  <a:lnTo>
                    <a:pt x="411" y="51"/>
                  </a:lnTo>
                  <a:lnTo>
                    <a:pt x="407" y="42"/>
                  </a:lnTo>
                  <a:lnTo>
                    <a:pt x="398" y="38"/>
                  </a:lnTo>
                  <a:lnTo>
                    <a:pt x="388" y="38"/>
                  </a:lnTo>
                  <a:lnTo>
                    <a:pt x="380" y="42"/>
                  </a:lnTo>
                  <a:lnTo>
                    <a:pt x="374" y="46"/>
                  </a:lnTo>
                  <a:lnTo>
                    <a:pt x="371" y="49"/>
                  </a:lnTo>
                  <a:lnTo>
                    <a:pt x="362" y="44"/>
                  </a:lnTo>
                  <a:lnTo>
                    <a:pt x="351" y="46"/>
                  </a:lnTo>
                  <a:lnTo>
                    <a:pt x="342" y="52"/>
                  </a:lnTo>
                  <a:lnTo>
                    <a:pt x="338" y="55"/>
                  </a:lnTo>
                  <a:lnTo>
                    <a:pt x="341" y="59"/>
                  </a:lnTo>
                  <a:lnTo>
                    <a:pt x="345" y="69"/>
                  </a:lnTo>
                  <a:lnTo>
                    <a:pt x="345" y="84"/>
                  </a:lnTo>
                  <a:lnTo>
                    <a:pt x="332" y="100"/>
                  </a:lnTo>
                  <a:lnTo>
                    <a:pt x="322" y="111"/>
                  </a:lnTo>
                  <a:lnTo>
                    <a:pt x="318" y="121"/>
                  </a:lnTo>
                  <a:lnTo>
                    <a:pt x="318" y="130"/>
                  </a:lnTo>
                  <a:lnTo>
                    <a:pt x="318" y="138"/>
                  </a:lnTo>
                  <a:lnTo>
                    <a:pt x="312" y="138"/>
                  </a:lnTo>
                  <a:lnTo>
                    <a:pt x="303" y="137"/>
                  </a:lnTo>
                  <a:lnTo>
                    <a:pt x="293" y="136"/>
                  </a:lnTo>
                  <a:lnTo>
                    <a:pt x="285" y="136"/>
                  </a:lnTo>
                  <a:lnTo>
                    <a:pt x="280" y="137"/>
                  </a:lnTo>
                  <a:lnTo>
                    <a:pt x="275" y="141"/>
                  </a:lnTo>
                  <a:lnTo>
                    <a:pt x="272" y="147"/>
                  </a:lnTo>
                  <a:lnTo>
                    <a:pt x="270" y="153"/>
                  </a:lnTo>
                  <a:lnTo>
                    <a:pt x="260" y="144"/>
                  </a:lnTo>
                  <a:lnTo>
                    <a:pt x="266" y="136"/>
                  </a:lnTo>
                  <a:lnTo>
                    <a:pt x="265" y="127"/>
                  </a:lnTo>
                  <a:lnTo>
                    <a:pt x="259" y="121"/>
                  </a:lnTo>
                  <a:lnTo>
                    <a:pt x="252" y="118"/>
                  </a:lnTo>
                  <a:lnTo>
                    <a:pt x="242" y="118"/>
                  </a:lnTo>
                  <a:lnTo>
                    <a:pt x="231" y="120"/>
                  </a:lnTo>
                  <a:lnTo>
                    <a:pt x="223" y="121"/>
                  </a:lnTo>
                  <a:lnTo>
                    <a:pt x="218" y="121"/>
                  </a:lnTo>
                  <a:lnTo>
                    <a:pt x="218" y="118"/>
                  </a:lnTo>
                  <a:lnTo>
                    <a:pt x="217" y="110"/>
                  </a:lnTo>
                  <a:lnTo>
                    <a:pt x="211" y="101"/>
                  </a:lnTo>
                  <a:lnTo>
                    <a:pt x="203" y="97"/>
                  </a:lnTo>
                  <a:lnTo>
                    <a:pt x="193" y="97"/>
                  </a:lnTo>
                  <a:lnTo>
                    <a:pt x="184" y="101"/>
                  </a:lnTo>
                  <a:lnTo>
                    <a:pt x="178" y="105"/>
                  </a:lnTo>
                  <a:lnTo>
                    <a:pt x="175" y="108"/>
                  </a:lnTo>
                  <a:lnTo>
                    <a:pt x="167" y="104"/>
                  </a:lnTo>
                  <a:lnTo>
                    <a:pt x="157" y="107"/>
                  </a:lnTo>
                  <a:lnTo>
                    <a:pt x="148" y="113"/>
                  </a:lnTo>
                  <a:lnTo>
                    <a:pt x="144" y="115"/>
                  </a:lnTo>
                  <a:lnTo>
                    <a:pt x="146" y="120"/>
                  </a:lnTo>
                  <a:lnTo>
                    <a:pt x="151" y="130"/>
                  </a:lnTo>
                  <a:lnTo>
                    <a:pt x="149" y="144"/>
                  </a:lnTo>
                  <a:lnTo>
                    <a:pt x="136" y="160"/>
                  </a:lnTo>
                  <a:lnTo>
                    <a:pt x="126" y="171"/>
                  </a:lnTo>
                  <a:lnTo>
                    <a:pt x="122" y="182"/>
                  </a:lnTo>
                  <a:lnTo>
                    <a:pt x="122" y="190"/>
                  </a:lnTo>
                  <a:lnTo>
                    <a:pt x="122" y="199"/>
                  </a:lnTo>
                  <a:lnTo>
                    <a:pt x="116" y="199"/>
                  </a:lnTo>
                  <a:lnTo>
                    <a:pt x="112" y="199"/>
                  </a:lnTo>
                  <a:lnTo>
                    <a:pt x="109" y="200"/>
                  </a:lnTo>
                  <a:lnTo>
                    <a:pt x="108" y="200"/>
                  </a:lnTo>
                  <a:lnTo>
                    <a:pt x="108" y="197"/>
                  </a:lnTo>
                  <a:lnTo>
                    <a:pt x="106" y="189"/>
                  </a:lnTo>
                  <a:lnTo>
                    <a:pt x="102" y="180"/>
                  </a:lnTo>
                  <a:lnTo>
                    <a:pt x="93" y="176"/>
                  </a:lnTo>
                  <a:lnTo>
                    <a:pt x="82" y="176"/>
                  </a:lnTo>
                  <a:lnTo>
                    <a:pt x="73" y="180"/>
                  </a:lnTo>
                  <a:lnTo>
                    <a:pt x="67" y="184"/>
                  </a:lnTo>
                  <a:lnTo>
                    <a:pt x="66" y="187"/>
                  </a:lnTo>
                  <a:lnTo>
                    <a:pt x="57" y="183"/>
                  </a:lnTo>
                  <a:lnTo>
                    <a:pt x="46" y="186"/>
                  </a:lnTo>
                  <a:lnTo>
                    <a:pt x="37" y="192"/>
                  </a:lnTo>
                  <a:lnTo>
                    <a:pt x="33" y="194"/>
                  </a:lnTo>
                  <a:lnTo>
                    <a:pt x="36" y="199"/>
                  </a:lnTo>
                  <a:lnTo>
                    <a:pt x="40" y="209"/>
                  </a:lnTo>
                  <a:lnTo>
                    <a:pt x="40" y="223"/>
                  </a:lnTo>
                  <a:lnTo>
                    <a:pt x="27" y="239"/>
                  </a:lnTo>
                  <a:lnTo>
                    <a:pt x="14" y="253"/>
                  </a:lnTo>
                  <a:lnTo>
                    <a:pt x="13" y="266"/>
                  </a:lnTo>
                  <a:lnTo>
                    <a:pt x="11" y="278"/>
                  </a:lnTo>
                  <a:lnTo>
                    <a:pt x="5" y="286"/>
                  </a:lnTo>
                  <a:lnTo>
                    <a:pt x="0" y="297"/>
                  </a:lnTo>
                  <a:lnTo>
                    <a:pt x="3" y="308"/>
                  </a:lnTo>
                  <a:lnTo>
                    <a:pt x="13" y="325"/>
                  </a:lnTo>
                  <a:lnTo>
                    <a:pt x="30" y="350"/>
                  </a:lnTo>
                  <a:lnTo>
                    <a:pt x="37" y="357"/>
                  </a:lnTo>
                  <a:lnTo>
                    <a:pt x="43" y="361"/>
                  </a:lnTo>
                  <a:lnTo>
                    <a:pt x="49" y="363"/>
                  </a:lnTo>
                  <a:lnTo>
                    <a:pt x="54" y="363"/>
                  </a:lnTo>
                  <a:lnTo>
                    <a:pt x="60" y="360"/>
                  </a:lnTo>
                  <a:lnTo>
                    <a:pt x="66" y="357"/>
                  </a:lnTo>
                  <a:lnTo>
                    <a:pt x="73" y="353"/>
                  </a:lnTo>
                  <a:lnTo>
                    <a:pt x="80" y="348"/>
                  </a:lnTo>
                  <a:lnTo>
                    <a:pt x="83" y="351"/>
                  </a:lnTo>
                  <a:lnTo>
                    <a:pt x="86" y="354"/>
                  </a:lnTo>
                  <a:lnTo>
                    <a:pt x="90" y="357"/>
                  </a:lnTo>
                  <a:lnTo>
                    <a:pt x="95" y="360"/>
                  </a:lnTo>
                  <a:lnTo>
                    <a:pt x="105" y="361"/>
                  </a:lnTo>
                  <a:lnTo>
                    <a:pt x="115" y="360"/>
                  </a:lnTo>
                  <a:lnTo>
                    <a:pt x="122" y="354"/>
                  </a:lnTo>
                  <a:lnTo>
                    <a:pt x="126" y="347"/>
                  </a:lnTo>
                  <a:lnTo>
                    <a:pt x="126" y="347"/>
                  </a:lnTo>
                  <a:lnTo>
                    <a:pt x="126" y="347"/>
                  </a:lnTo>
                  <a:lnTo>
                    <a:pt x="126" y="347"/>
                  </a:lnTo>
                  <a:lnTo>
                    <a:pt x="126" y="347"/>
                  </a:lnTo>
                  <a:lnTo>
                    <a:pt x="131" y="351"/>
                  </a:lnTo>
                  <a:lnTo>
                    <a:pt x="135" y="355"/>
                  </a:lnTo>
                  <a:lnTo>
                    <a:pt x="141" y="357"/>
                  </a:lnTo>
                  <a:lnTo>
                    <a:pt x="148" y="358"/>
                  </a:lnTo>
                  <a:lnTo>
                    <a:pt x="151" y="358"/>
                  </a:lnTo>
                  <a:lnTo>
                    <a:pt x="154" y="357"/>
                  </a:lnTo>
                  <a:lnTo>
                    <a:pt x="157" y="357"/>
                  </a:lnTo>
                  <a:lnTo>
                    <a:pt x="159" y="355"/>
                  </a:lnTo>
                  <a:lnTo>
                    <a:pt x="164" y="360"/>
                  </a:lnTo>
                  <a:lnTo>
                    <a:pt x="168" y="363"/>
                  </a:lnTo>
                  <a:lnTo>
                    <a:pt x="171" y="364"/>
                  </a:lnTo>
                  <a:lnTo>
                    <a:pt x="175" y="364"/>
                  </a:lnTo>
                  <a:lnTo>
                    <a:pt x="178" y="366"/>
                  </a:lnTo>
                  <a:lnTo>
                    <a:pt x="181" y="366"/>
                  </a:lnTo>
                  <a:lnTo>
                    <a:pt x="182" y="367"/>
                  </a:lnTo>
                  <a:lnTo>
                    <a:pt x="185" y="367"/>
                  </a:lnTo>
                  <a:lnTo>
                    <a:pt x="191" y="366"/>
                  </a:lnTo>
                  <a:lnTo>
                    <a:pt x="197" y="363"/>
                  </a:lnTo>
                  <a:lnTo>
                    <a:pt x="201" y="358"/>
                  </a:lnTo>
                  <a:lnTo>
                    <a:pt x="206" y="353"/>
                  </a:lnTo>
                  <a:lnTo>
                    <a:pt x="207" y="354"/>
                  </a:lnTo>
                  <a:lnTo>
                    <a:pt x="210" y="355"/>
                  </a:lnTo>
                  <a:lnTo>
                    <a:pt x="213" y="357"/>
                  </a:lnTo>
                  <a:lnTo>
                    <a:pt x="217" y="358"/>
                  </a:lnTo>
                  <a:lnTo>
                    <a:pt x="218" y="358"/>
                  </a:lnTo>
                  <a:lnTo>
                    <a:pt x="218" y="358"/>
                  </a:lnTo>
                  <a:lnTo>
                    <a:pt x="220" y="360"/>
                  </a:lnTo>
                  <a:lnTo>
                    <a:pt x="220" y="360"/>
                  </a:lnTo>
                  <a:lnTo>
                    <a:pt x="230" y="361"/>
                  </a:lnTo>
                  <a:lnTo>
                    <a:pt x="240" y="360"/>
                  </a:lnTo>
                  <a:lnTo>
                    <a:pt x="247" y="355"/>
                  </a:lnTo>
                  <a:lnTo>
                    <a:pt x="252" y="348"/>
                  </a:lnTo>
                  <a:lnTo>
                    <a:pt x="252" y="348"/>
                  </a:lnTo>
                  <a:lnTo>
                    <a:pt x="252" y="347"/>
                  </a:lnTo>
                  <a:lnTo>
                    <a:pt x="252" y="347"/>
                  </a:lnTo>
                  <a:lnTo>
                    <a:pt x="252" y="347"/>
                  </a:lnTo>
                  <a:lnTo>
                    <a:pt x="256" y="353"/>
                  </a:lnTo>
                  <a:lnTo>
                    <a:pt x="260" y="355"/>
                  </a:lnTo>
                  <a:lnTo>
                    <a:pt x="266" y="358"/>
                  </a:lnTo>
                  <a:lnTo>
                    <a:pt x="273" y="360"/>
                  </a:lnTo>
                  <a:lnTo>
                    <a:pt x="279" y="360"/>
                  </a:lnTo>
                  <a:lnTo>
                    <a:pt x="283" y="358"/>
                  </a:lnTo>
                  <a:lnTo>
                    <a:pt x="288" y="355"/>
                  </a:lnTo>
                  <a:lnTo>
                    <a:pt x="292" y="353"/>
                  </a:lnTo>
                  <a:lnTo>
                    <a:pt x="295" y="358"/>
                  </a:lnTo>
                  <a:lnTo>
                    <a:pt x="299" y="364"/>
                  </a:lnTo>
                  <a:lnTo>
                    <a:pt x="305" y="367"/>
                  </a:lnTo>
                  <a:lnTo>
                    <a:pt x="311" y="368"/>
                  </a:lnTo>
                  <a:lnTo>
                    <a:pt x="316" y="367"/>
                  </a:lnTo>
                  <a:lnTo>
                    <a:pt x="322" y="364"/>
                  </a:lnTo>
                  <a:lnTo>
                    <a:pt x="326" y="358"/>
                  </a:lnTo>
                  <a:lnTo>
                    <a:pt x="331" y="353"/>
                  </a:lnTo>
                  <a:lnTo>
                    <a:pt x="334" y="355"/>
                  </a:lnTo>
                  <a:lnTo>
                    <a:pt x="337" y="358"/>
                  </a:lnTo>
                  <a:lnTo>
                    <a:pt x="341" y="360"/>
                  </a:lnTo>
                  <a:lnTo>
                    <a:pt x="347" y="360"/>
                  </a:lnTo>
                  <a:lnTo>
                    <a:pt x="354" y="358"/>
                  </a:lnTo>
                  <a:lnTo>
                    <a:pt x="360" y="355"/>
                  </a:lnTo>
                  <a:lnTo>
                    <a:pt x="364" y="353"/>
                  </a:lnTo>
                  <a:lnTo>
                    <a:pt x="365" y="348"/>
                  </a:lnTo>
                  <a:lnTo>
                    <a:pt x="365" y="347"/>
                  </a:lnTo>
                  <a:lnTo>
                    <a:pt x="364" y="345"/>
                  </a:lnTo>
                  <a:lnTo>
                    <a:pt x="364" y="345"/>
                  </a:lnTo>
                  <a:lnTo>
                    <a:pt x="362" y="344"/>
                  </a:lnTo>
                  <a:lnTo>
                    <a:pt x="373" y="341"/>
                  </a:lnTo>
                  <a:lnTo>
                    <a:pt x="381" y="337"/>
                  </a:lnTo>
                  <a:lnTo>
                    <a:pt x="387" y="332"/>
                  </a:lnTo>
                  <a:lnTo>
                    <a:pt x="388" y="327"/>
                  </a:lnTo>
                  <a:lnTo>
                    <a:pt x="387" y="318"/>
                  </a:lnTo>
                  <a:lnTo>
                    <a:pt x="378" y="317"/>
                  </a:lnTo>
                  <a:lnTo>
                    <a:pt x="368" y="317"/>
                  </a:lnTo>
                  <a:lnTo>
                    <a:pt x="360" y="320"/>
                  </a:lnTo>
                  <a:lnTo>
                    <a:pt x="365" y="317"/>
                  </a:lnTo>
                  <a:lnTo>
                    <a:pt x="368" y="312"/>
                  </a:lnTo>
                  <a:lnTo>
                    <a:pt x="371" y="307"/>
                  </a:lnTo>
                  <a:lnTo>
                    <a:pt x="371" y="301"/>
                  </a:lnTo>
                  <a:lnTo>
                    <a:pt x="377" y="302"/>
                  </a:lnTo>
                  <a:lnTo>
                    <a:pt x="384" y="301"/>
                  </a:lnTo>
                  <a:lnTo>
                    <a:pt x="390" y="297"/>
                  </a:lnTo>
                  <a:lnTo>
                    <a:pt x="396" y="288"/>
                  </a:lnTo>
                  <a:lnTo>
                    <a:pt x="413" y="263"/>
                  </a:lnTo>
                  <a:lnTo>
                    <a:pt x="423" y="246"/>
                  </a:lnTo>
                  <a:lnTo>
                    <a:pt x="426" y="235"/>
                  </a:lnTo>
                  <a:lnTo>
                    <a:pt x="420" y="226"/>
                  </a:lnTo>
                  <a:lnTo>
                    <a:pt x="419" y="225"/>
                  </a:lnTo>
                  <a:lnTo>
                    <a:pt x="419" y="223"/>
                  </a:lnTo>
                  <a:lnTo>
                    <a:pt x="417" y="222"/>
                  </a:lnTo>
                  <a:lnTo>
                    <a:pt x="416" y="220"/>
                  </a:lnTo>
                  <a:lnTo>
                    <a:pt x="421" y="219"/>
                  </a:lnTo>
                  <a:lnTo>
                    <a:pt x="426" y="216"/>
                  </a:lnTo>
                  <a:lnTo>
                    <a:pt x="430" y="213"/>
                  </a:lnTo>
                  <a:lnTo>
                    <a:pt x="432" y="209"/>
                  </a:lnTo>
                  <a:lnTo>
                    <a:pt x="432" y="207"/>
                  </a:lnTo>
                  <a:lnTo>
                    <a:pt x="432" y="207"/>
                  </a:lnTo>
                  <a:lnTo>
                    <a:pt x="432" y="207"/>
                  </a:lnTo>
                  <a:lnTo>
                    <a:pt x="432" y="207"/>
                  </a:lnTo>
                  <a:lnTo>
                    <a:pt x="436" y="213"/>
                  </a:lnTo>
                  <a:lnTo>
                    <a:pt x="442" y="216"/>
                  </a:lnTo>
                  <a:lnTo>
                    <a:pt x="447" y="219"/>
                  </a:lnTo>
                  <a:lnTo>
                    <a:pt x="455" y="220"/>
                  </a:lnTo>
                  <a:lnTo>
                    <a:pt x="460" y="220"/>
                  </a:lnTo>
                  <a:lnTo>
                    <a:pt x="465" y="219"/>
                  </a:lnTo>
                  <a:lnTo>
                    <a:pt x="469" y="216"/>
                  </a:lnTo>
                  <a:lnTo>
                    <a:pt x="472" y="213"/>
                  </a:lnTo>
                  <a:lnTo>
                    <a:pt x="475" y="219"/>
                  </a:lnTo>
                  <a:lnTo>
                    <a:pt x="479" y="223"/>
                  </a:lnTo>
                  <a:lnTo>
                    <a:pt x="483" y="228"/>
                  </a:lnTo>
                  <a:lnTo>
                    <a:pt x="489" y="229"/>
                  </a:lnTo>
                  <a:lnTo>
                    <a:pt x="493" y="235"/>
                  </a:lnTo>
                  <a:lnTo>
                    <a:pt x="499" y="242"/>
                  </a:lnTo>
                  <a:lnTo>
                    <a:pt x="505" y="251"/>
                  </a:lnTo>
                  <a:lnTo>
                    <a:pt x="512" y="259"/>
                  </a:lnTo>
                  <a:lnTo>
                    <a:pt x="518" y="268"/>
                  </a:lnTo>
                  <a:lnTo>
                    <a:pt x="524" y="272"/>
                  </a:lnTo>
                  <a:lnTo>
                    <a:pt x="529" y="274"/>
                  </a:lnTo>
                  <a:lnTo>
                    <a:pt x="535" y="274"/>
                  </a:lnTo>
                  <a:lnTo>
                    <a:pt x="541" y="271"/>
                  </a:lnTo>
                  <a:lnTo>
                    <a:pt x="548" y="266"/>
                  </a:lnTo>
                  <a:lnTo>
                    <a:pt x="555" y="262"/>
                  </a:lnTo>
                  <a:lnTo>
                    <a:pt x="563" y="258"/>
                  </a:lnTo>
                  <a:lnTo>
                    <a:pt x="565" y="262"/>
                  </a:lnTo>
                  <a:lnTo>
                    <a:pt x="568" y="265"/>
                  </a:lnTo>
                  <a:lnTo>
                    <a:pt x="573" y="268"/>
                  </a:lnTo>
                  <a:lnTo>
                    <a:pt x="577" y="269"/>
                  </a:lnTo>
                  <a:lnTo>
                    <a:pt x="587" y="271"/>
                  </a:lnTo>
                  <a:lnTo>
                    <a:pt x="596" y="269"/>
                  </a:lnTo>
                  <a:lnTo>
                    <a:pt x="603" y="265"/>
                  </a:lnTo>
                  <a:lnTo>
                    <a:pt x="607" y="258"/>
                  </a:lnTo>
                  <a:lnTo>
                    <a:pt x="607" y="258"/>
                  </a:lnTo>
                  <a:lnTo>
                    <a:pt x="607" y="256"/>
                  </a:lnTo>
                  <a:lnTo>
                    <a:pt x="607" y="256"/>
                  </a:lnTo>
                  <a:lnTo>
                    <a:pt x="607" y="256"/>
                  </a:lnTo>
                  <a:lnTo>
                    <a:pt x="612" y="262"/>
                  </a:lnTo>
                  <a:lnTo>
                    <a:pt x="617" y="265"/>
                  </a:lnTo>
                  <a:lnTo>
                    <a:pt x="623" y="268"/>
                  </a:lnTo>
                  <a:lnTo>
                    <a:pt x="630" y="269"/>
                  </a:lnTo>
                  <a:lnTo>
                    <a:pt x="636" y="269"/>
                  </a:lnTo>
                  <a:lnTo>
                    <a:pt x="640" y="268"/>
                  </a:lnTo>
                  <a:lnTo>
                    <a:pt x="645" y="265"/>
                  </a:lnTo>
                  <a:lnTo>
                    <a:pt x="648" y="262"/>
                  </a:lnTo>
                  <a:lnTo>
                    <a:pt x="652" y="268"/>
                  </a:lnTo>
                  <a:lnTo>
                    <a:pt x="656" y="274"/>
                  </a:lnTo>
                  <a:lnTo>
                    <a:pt x="662" y="276"/>
                  </a:lnTo>
                  <a:lnTo>
                    <a:pt x="668" y="278"/>
                  </a:lnTo>
                  <a:lnTo>
                    <a:pt x="673" y="276"/>
                  </a:lnTo>
                  <a:lnTo>
                    <a:pt x="679" y="274"/>
                  </a:lnTo>
                  <a:lnTo>
                    <a:pt x="684" y="268"/>
                  </a:lnTo>
                  <a:lnTo>
                    <a:pt x="686" y="262"/>
                  </a:lnTo>
                  <a:lnTo>
                    <a:pt x="689" y="265"/>
                  </a:lnTo>
                  <a:lnTo>
                    <a:pt x="694" y="268"/>
                  </a:lnTo>
                  <a:lnTo>
                    <a:pt x="698" y="269"/>
                  </a:lnTo>
                  <a:lnTo>
                    <a:pt x="704" y="269"/>
                  </a:lnTo>
                  <a:lnTo>
                    <a:pt x="711" y="268"/>
                  </a:lnTo>
                  <a:lnTo>
                    <a:pt x="717" y="265"/>
                  </a:lnTo>
                  <a:lnTo>
                    <a:pt x="720" y="262"/>
                  </a:lnTo>
                  <a:lnTo>
                    <a:pt x="721" y="258"/>
                  </a:lnTo>
                  <a:lnTo>
                    <a:pt x="721" y="256"/>
                  </a:lnTo>
                  <a:lnTo>
                    <a:pt x="721" y="255"/>
                  </a:lnTo>
                  <a:lnTo>
                    <a:pt x="721" y="255"/>
                  </a:lnTo>
                  <a:lnTo>
                    <a:pt x="720" y="253"/>
                  </a:lnTo>
                  <a:lnTo>
                    <a:pt x="730" y="251"/>
                  </a:lnTo>
                  <a:lnTo>
                    <a:pt x="737" y="246"/>
                  </a:lnTo>
                  <a:lnTo>
                    <a:pt x="743" y="242"/>
                  </a:lnTo>
                  <a:lnTo>
                    <a:pt x="745" y="236"/>
                  </a:lnTo>
                  <a:close/>
                </a:path>
              </a:pathLst>
            </a:custGeom>
            <a:solidFill>
              <a:srgbClr val="637C2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25" name="Freeform 57"/>
            <p:cNvSpPr>
              <a:spLocks/>
            </p:cNvSpPr>
            <p:nvPr/>
          </p:nvSpPr>
          <p:spPr bwMode="auto">
            <a:xfrm>
              <a:off x="628" y="530"/>
              <a:ext cx="5" cy="5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5"/>
                </a:cxn>
                <a:cxn ang="0">
                  <a:pos x="1" y="5"/>
                </a:cxn>
                <a:cxn ang="0">
                  <a:pos x="1" y="5"/>
                </a:cxn>
                <a:cxn ang="0">
                  <a:pos x="3" y="5"/>
                </a:cxn>
                <a:cxn ang="0">
                  <a:pos x="4" y="5"/>
                </a:cxn>
                <a:cxn ang="0">
                  <a:pos x="4" y="3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3"/>
                </a:cxn>
              </a:cxnLst>
              <a:rect l="0" t="0" r="r" b="b"/>
              <a:pathLst>
                <a:path w="5" h="5">
                  <a:moveTo>
                    <a:pt x="0" y="3"/>
                  </a:moveTo>
                  <a:lnTo>
                    <a:pt x="0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3" y="5"/>
                  </a:lnTo>
                  <a:lnTo>
                    <a:pt x="4" y="5"/>
                  </a:lnTo>
                  <a:lnTo>
                    <a:pt x="4" y="3"/>
                  </a:lnTo>
                  <a:lnTo>
                    <a:pt x="5" y="3"/>
                  </a:lnTo>
                  <a:lnTo>
                    <a:pt x="5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626" name="Freeform 58"/>
            <p:cNvSpPr>
              <a:spLocks/>
            </p:cNvSpPr>
            <p:nvPr/>
          </p:nvSpPr>
          <p:spPr bwMode="auto">
            <a:xfrm>
              <a:off x="664" y="528"/>
              <a:ext cx="4" cy="2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4" y="1"/>
                </a:cxn>
              </a:cxnLst>
              <a:rect l="0" t="0" r="r" b="b"/>
              <a:pathLst>
                <a:path w="4" h="2">
                  <a:moveTo>
                    <a:pt x="4" y="1"/>
                  </a:moveTo>
                  <a:lnTo>
                    <a:pt x="4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76D2C-8623-4181-930C-4006E9C5723B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Top Mistakes in Recruitment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  <a:noFill/>
        </p:spPr>
        <p:txBody>
          <a:bodyPr>
            <a:normAutofit/>
          </a:bodyPr>
          <a:lstStyle/>
          <a:p>
            <a:pPr eaLnBrk="1" hangingPunct="1"/>
            <a:endParaRPr lang="en-US" sz="26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Search committee itself is not diverse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Search committee does not generate a diverse pool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Committee discusses information about the candidate that is inappropriate/illegal and ultimately counter-productive.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Telling a woman or underrepresented minority candidate that , “we want you because we need diversity.”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Candidate does not meet others like themselves during a visit.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Search committee or faculty makes summary judgments about candidates without using specific and multiple criteria.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Recruitment is Just the Beginning!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Provide help with negotiating contract, networking, lab startup and access to resources.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Show an interest in aspects of adjustment to local life.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Introduce new faculty directly to colleagues.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Check that new faculty are being treated (and feel they are being treated) equitably.</a:t>
            </a:r>
          </a:p>
          <a:p>
            <a:pPr eaLnBrk="1" hangingPunct="1"/>
            <a:r>
              <a:rPr lang="en-US" sz="2600" smtClean="0">
                <a:solidFill>
                  <a:schemeClr val="accent2"/>
                </a:solidFill>
              </a:rPr>
              <a:t>Include </a:t>
            </a:r>
            <a:r>
              <a:rPr lang="en-US" sz="2600" dirty="0" smtClean="0">
                <a:solidFill>
                  <a:schemeClr val="accent2"/>
                </a:solidFill>
              </a:rPr>
              <a:t>women and minorities in departmental proposals and the academic, political and social life of the department.</a:t>
            </a:r>
          </a:p>
          <a:p>
            <a:pPr eaLnBrk="1" hangingPunct="1"/>
            <a:r>
              <a:rPr lang="en-US" sz="2600" dirty="0" smtClean="0">
                <a:solidFill>
                  <a:schemeClr val="accent2"/>
                </a:solidFill>
              </a:rPr>
              <a:t>ATTEND TO NEEDED IMPROVEMENTS IN THE 0VERALL CLIMATE AND CULTURE OF THE DEPARTMENT (go wider and deeper).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152400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FA4E-B93D-4291-87BE-678359D45E82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BB8C80-FCC6-4225-BB91-78B5C722D0B1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3500" dirty="0" smtClean="0"/>
              <a:t>Power and Influence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Arial" charset="0"/>
              <a:buChar char="•"/>
            </a:pPr>
            <a:endParaRPr lang="en-US" sz="2800" dirty="0" smtClean="0"/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Who has the power? 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2600" dirty="0" smtClean="0"/>
              <a:t>Past chairs/deans? Gender/race/rank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How is it exercised?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2600" dirty="0" smtClean="0"/>
              <a:t>Formally/informally, Overtly/covertly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How does opposition get expressed?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2600" dirty="0" smtClean="0"/>
              <a:t>Productively/unproductively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What is power based on?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2600" dirty="0" smtClean="0"/>
              <a:t>Position? Likeability? Trust? Reputation? Funding? Loudness</a:t>
            </a:r>
            <a:r>
              <a:rPr lang="en-US" sz="2600" dirty="0" smtClean="0"/>
              <a:t>? Being in the “Older White Boy” network?</a:t>
            </a:r>
            <a:endParaRPr lang="en-US" sz="2600" dirty="0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sz="1900" dirty="0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z="4000" b="1"/>
              <a:t>Elements of Academic </a:t>
            </a:r>
            <a:r>
              <a:rPr sz="4000" b="1" smtClean="0"/>
              <a:t>Organizations</a:t>
            </a:r>
            <a:endParaRPr sz="4000" b="1"/>
          </a:p>
        </p:txBody>
      </p:sp>
      <p:sp>
        <p:nvSpPr>
          <p:cNvPr id="6" name="Rounded Rectangle 5"/>
          <p:cNvSpPr/>
          <p:nvPr/>
        </p:nvSpPr>
        <p:spPr>
          <a:xfrm>
            <a:off x="188913" y="1243013"/>
            <a:ext cx="8763000" cy="76200"/>
          </a:xfrm>
          <a:prstGeom prst="roundRect">
            <a:avLst/>
          </a:prstGeom>
          <a:gradFill flip="none" rotWithShape="1">
            <a:gsLst>
              <a:gs pos="34000">
                <a:srgbClr val="003399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2FCCE-81F2-4141-9FC0-C758D868E02A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3200" dirty="0" smtClean="0"/>
              <a:t>Culture and </a:t>
            </a:r>
            <a:r>
              <a:rPr lang="en-US" sz="3200" dirty="0" smtClean="0"/>
              <a:t>Norms</a:t>
            </a:r>
          </a:p>
          <a:p>
            <a:pPr eaLnBrk="1" hangingPunct="1">
              <a:buClr>
                <a:schemeClr val="tx1"/>
              </a:buClr>
              <a:buSzPct val="100000"/>
              <a:buFont typeface="Arial" charset="0"/>
              <a:buChar char="•"/>
            </a:pPr>
            <a:endParaRPr lang="en-US" sz="3200" dirty="0" smtClean="0"/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What </a:t>
            </a:r>
            <a:r>
              <a:rPr lang="en-US" sz="2600" dirty="0" smtClean="0">
                <a:solidFill>
                  <a:schemeClr val="tx1"/>
                </a:solidFill>
              </a:rPr>
              <a:t>are expectations for appropriate behavior?</a:t>
            </a:r>
          </a:p>
          <a:p>
            <a:pPr lvl="2" eaLnBrk="1" hangingPunct="1"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2600" dirty="0" smtClean="0"/>
              <a:t>Contentious? Aggressive? Assertive? Civil? Caring?</a:t>
            </a:r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What are informal rules of the game</a:t>
            </a:r>
            <a:r>
              <a:rPr lang="en-US" sz="2600" dirty="0" smtClean="0">
                <a:solidFill>
                  <a:schemeClr val="tx1"/>
                </a:solidFill>
              </a:rPr>
              <a:t>?</a:t>
            </a:r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/>
              <a:t>What is “sacred” – not to be questioned?</a:t>
            </a:r>
            <a:endParaRPr lang="en-US" sz="2600" dirty="0" smtClean="0">
              <a:solidFill>
                <a:schemeClr val="tx1"/>
              </a:solidFill>
            </a:endParaRPr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What does it take to get respect? Rewards?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How much do department members collaborate?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	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z="4000" b="1"/>
              <a:t>Elements of Academic Organizations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8913" y="1243013"/>
            <a:ext cx="8763000" cy="76200"/>
          </a:xfrm>
          <a:prstGeom prst="roundRect">
            <a:avLst/>
          </a:prstGeom>
          <a:gradFill flip="none" rotWithShape="1">
            <a:gsLst>
              <a:gs pos="34000">
                <a:srgbClr val="003399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C39CDF-FCE4-4B20-9D66-2BE5EF237D84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3200" dirty="0" smtClean="0"/>
              <a:t>Climate and Social Relations</a:t>
            </a:r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Who talks to whom and where? And about what?</a:t>
            </a:r>
          </a:p>
          <a:p>
            <a:pPr lvl="2" eaLnBrk="1" hangingPunct="1"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2600" dirty="0" smtClean="0"/>
              <a:t>Who’s in/out?</a:t>
            </a:r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How do people interact?</a:t>
            </a:r>
          </a:p>
          <a:p>
            <a:pPr lvl="2" eaLnBrk="1" hangingPunct="1"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2600" dirty="0" smtClean="0"/>
              <a:t>Stiff? Relaxed?</a:t>
            </a:r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What is department morale? Is this a good place to work?</a:t>
            </a:r>
          </a:p>
          <a:p>
            <a:pPr lvl="2" eaLnBrk="1" hangingPunct="1"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2600" dirty="0" smtClean="0"/>
              <a:t>Can colleagues criticize/disagree? How?</a:t>
            </a:r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Are there known “difficult personalities”?</a:t>
            </a:r>
          </a:p>
          <a:p>
            <a:pPr lvl="2" eaLnBrk="1" hangingPunct="1"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2600" dirty="0" smtClean="0"/>
              <a:t>How are they dealt with?</a:t>
            </a:r>
          </a:p>
          <a:p>
            <a:pPr lvl="1" eaLnBrk="1" hangingPunct="1">
              <a:buClr>
                <a:schemeClr val="tx1"/>
              </a:buClr>
              <a:buSzPct val="80000"/>
              <a:buFontTx/>
              <a:buNone/>
            </a:pPr>
            <a:endParaRPr lang="en-US" dirty="0" smtClean="0"/>
          </a:p>
          <a:p>
            <a:pPr lvl="2" eaLnBrk="1" hangingPunct="1">
              <a:buClr>
                <a:schemeClr val="tx1"/>
              </a:buClr>
              <a:buSzPct val="80000"/>
              <a:buFontTx/>
              <a:buNone/>
            </a:pPr>
            <a:endParaRPr lang="en-US" sz="2000" dirty="0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z="4000" b="1"/>
              <a:t>Elements of Academic Organizations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8913" y="1243013"/>
            <a:ext cx="8763000" cy="76200"/>
          </a:xfrm>
          <a:prstGeom prst="roundRect">
            <a:avLst/>
          </a:prstGeom>
          <a:gradFill flip="none" rotWithShape="1">
            <a:gsLst>
              <a:gs pos="34000">
                <a:srgbClr val="003399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264028-DB30-41F7-A1C0-B24C4DB49ED8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3200" dirty="0" smtClean="0"/>
              <a:t>Boundaries and Connections</a:t>
            </a:r>
          </a:p>
          <a:p>
            <a:pPr eaLnBrk="1" hangingPunct="1">
              <a:buClr>
                <a:schemeClr val="tx1"/>
              </a:buClr>
              <a:buSzPct val="100000"/>
              <a:buFont typeface="Arial" charset="0"/>
              <a:buChar char="•"/>
            </a:pPr>
            <a:endParaRPr lang="en-US" sz="3200" dirty="0" smtClean="0"/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What are relations like with dean’s office? </a:t>
            </a:r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What are relations like with other departments/schools?</a:t>
            </a:r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What are relations like with central administrative offices? </a:t>
            </a:r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To what extent is interdepartmental work really valued?</a:t>
            </a:r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Are alumni, parents and/or the local community heard from?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z="4000" b="1"/>
              <a:t>Elements of Academic Organizations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8913" y="1243013"/>
            <a:ext cx="8763000" cy="76200"/>
          </a:xfrm>
          <a:prstGeom prst="roundRect">
            <a:avLst/>
          </a:prstGeom>
          <a:gradFill flip="none" rotWithShape="1">
            <a:gsLst>
              <a:gs pos="34000">
                <a:srgbClr val="003399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3B544A-92EE-4059-8293-42B15B8C1CBA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4975"/>
            <a:ext cx="8229600" cy="45720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en-US" sz="3800" dirty="0" smtClean="0"/>
              <a:t>Goal Clarity – what is this about</a:t>
            </a:r>
          </a:p>
          <a:p>
            <a:pPr lvl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3300" dirty="0" smtClean="0"/>
              <a:t>What will change</a:t>
            </a:r>
          </a:p>
          <a:p>
            <a:pPr lvl="2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/>
              <a:t>Attitudes, Behaviors, Rewards, Procedures, Structures</a:t>
            </a:r>
          </a:p>
          <a:p>
            <a:pPr lvl="2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endParaRPr lang="en-US" sz="2400" dirty="0" smtClean="0"/>
          </a:p>
          <a:p>
            <a:pPr lvl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3300" dirty="0" smtClean="0"/>
              <a:t>Who is impacted by this change? Who benefits?</a:t>
            </a:r>
          </a:p>
          <a:p>
            <a:pPr lvl="1">
              <a:buClr>
                <a:schemeClr val="tx1"/>
              </a:buClr>
              <a:buSzPct val="100000"/>
              <a:buFont typeface="Arial" charset="0"/>
              <a:buChar char="•"/>
            </a:pPr>
            <a:endParaRPr lang="en-US" sz="2800" dirty="0" smtClean="0"/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3300" dirty="0" smtClean="0">
                <a:solidFill>
                  <a:schemeClr val="tx1"/>
                </a:solidFill>
              </a:rPr>
              <a:t>Differentiate problems’ symptoms and causes</a:t>
            </a:r>
          </a:p>
          <a:p>
            <a:pPr lvl="2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/>
              <a:t>Read symptoms but change causes</a:t>
            </a:r>
          </a:p>
          <a:p>
            <a:pPr lvl="2" eaLnBrk="1" hangingPunct="1">
              <a:buClr>
                <a:schemeClr val="tx1"/>
              </a:buClr>
              <a:buSzPct val="100000"/>
              <a:buFont typeface="Wingdings" pitchFamily="2" charset="2"/>
              <a:buNone/>
            </a:pPr>
            <a:endParaRPr lang="en-US" sz="2300" dirty="0" smtClean="0"/>
          </a:p>
          <a:p>
            <a:pPr lvl="1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3300" dirty="0" smtClean="0">
                <a:solidFill>
                  <a:schemeClr val="tx1"/>
                </a:solidFill>
              </a:rPr>
              <a:t>Don’t take on all goals - everything </a:t>
            </a:r>
          </a:p>
          <a:p>
            <a:pPr lvl="2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/>
              <a:t>Not nothing</a:t>
            </a:r>
          </a:p>
          <a:p>
            <a:pPr lvl="2" eaLnBrk="1" hangingPunct="1"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600" dirty="0" smtClean="0"/>
              <a:t>Maybe not the hardest thing first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z="4000" b="1"/>
              <a:t>Resources for Making Changes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8913" y="1243013"/>
            <a:ext cx="8763000" cy="76200"/>
          </a:xfrm>
          <a:prstGeom prst="roundRect">
            <a:avLst/>
          </a:prstGeom>
          <a:gradFill flip="none" rotWithShape="1">
            <a:gsLst>
              <a:gs pos="34000">
                <a:srgbClr val="003399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2349</Words>
  <Application>Microsoft Office PowerPoint</Application>
  <PresentationFormat>On-screen Show (4:3)</PresentationFormat>
  <Paragraphs>436</Paragraphs>
  <Slides>43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Working Toward Gender and Racial Equity in Higher Education </vt:lpstr>
      <vt:lpstr>Working Toward Gender and Racial Equity in Higher Education</vt:lpstr>
      <vt:lpstr>Changing Academic Organizations</vt:lpstr>
      <vt:lpstr>Elements of Academic Organizations</vt:lpstr>
      <vt:lpstr>Elements of Academic Organizations</vt:lpstr>
      <vt:lpstr>Elements of Academic Organizations </vt:lpstr>
      <vt:lpstr>Elements of Academic Organizations</vt:lpstr>
      <vt:lpstr>Elements of Academic Organizations </vt:lpstr>
      <vt:lpstr>Resources for Making Changes</vt:lpstr>
      <vt:lpstr>Resources for Making Changes</vt:lpstr>
      <vt:lpstr>Resources for Making Changes</vt:lpstr>
      <vt:lpstr>Resources for Making Changes</vt:lpstr>
      <vt:lpstr>Resources for Making Changes</vt:lpstr>
      <vt:lpstr>Strategic Planning for Change</vt:lpstr>
      <vt:lpstr> An Example of Institutional Change Efforts</vt:lpstr>
      <vt:lpstr>ADVANCE Goal: Institutional Change in STEM  (at first gender now race also)  (at first recruitment now retention and climate change also)</vt:lpstr>
      <vt:lpstr>Strategies for Changing the Climate:  Multiple Points of Entry </vt:lpstr>
      <vt:lpstr>Strategies for Changing the Climate</vt:lpstr>
      <vt:lpstr>CRLT Players and Climate Change </vt:lpstr>
      <vt:lpstr>Composition of STRIDE – The Change Team</vt:lpstr>
      <vt:lpstr>How did STRIDE develop expertise?</vt:lpstr>
      <vt:lpstr>STRIDE Workshop on Faculty Recruitment for Diversity and Excellence</vt:lpstr>
      <vt:lpstr>What is the problem?</vt:lpstr>
      <vt:lpstr>Diversity Matters</vt:lpstr>
      <vt:lpstr>What causes the problem?</vt:lpstr>
      <vt:lpstr>Does “Discrimination” Play a Role?</vt:lpstr>
      <vt:lpstr>Slide 27</vt:lpstr>
      <vt:lpstr>Slide 28</vt:lpstr>
      <vt:lpstr>Obstacles to Achieving Diversity (a review of a series of studies)</vt:lpstr>
      <vt:lpstr>Why has it been so difficult to  overcome the obstacles? (a review of a series of studies)</vt:lpstr>
      <vt:lpstr>Schemas and Policies Produce a Self-Reinforcing Cycle</vt:lpstr>
      <vt:lpstr>Lowered success rate</vt:lpstr>
      <vt:lpstr>Lowered success rate</vt:lpstr>
      <vt:lpstr>What Can We Do? Strategies for Breaking the Cycle</vt:lpstr>
      <vt:lpstr>Recruiting Strategies</vt:lpstr>
      <vt:lpstr>Search Committee Composition</vt:lpstr>
      <vt:lpstr>Active Recruiting</vt:lpstr>
      <vt:lpstr>Focus on Multiple Specific Criteria during Evaluation</vt:lpstr>
      <vt:lpstr>Evaluation of Candidates: Promote Awareness of Bias</vt:lpstr>
      <vt:lpstr>Interviewing Tips</vt:lpstr>
      <vt:lpstr>Positive Approaches to the Role of Personal Life for Faculty Candidates</vt:lpstr>
      <vt:lpstr>Top Mistakes in Recruitment</vt:lpstr>
      <vt:lpstr>Recruitment is Just the Beginning!</vt:lpstr>
    </vt:vector>
  </TitlesOfParts>
  <Company>University of Michigan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Toward Gender and Racial Equity in Higher Education </dc:title>
  <dc:creator>mchesler</dc:creator>
  <cp:lastModifiedBy>mchesler</cp:lastModifiedBy>
  <cp:revision>33</cp:revision>
  <dcterms:created xsi:type="dcterms:W3CDTF">2009-11-03T21:19:22Z</dcterms:created>
  <dcterms:modified xsi:type="dcterms:W3CDTF">2009-11-12T20:26:44Z</dcterms:modified>
</cp:coreProperties>
</file>