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9" r:id="rId2"/>
    <p:sldId id="256"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43"/>
    <a:srgbClr val="001409"/>
    <a:srgbClr val="FAA523"/>
    <a:srgbClr val="FFC830"/>
    <a:srgbClr val="FFC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4" autoAdjust="0"/>
    <p:restoredTop sz="94660"/>
  </p:normalViewPr>
  <p:slideViewPr>
    <p:cSldViewPr snapToGrid="0" snapToObjects="1">
      <p:cViewPr varScale="1">
        <p:scale>
          <a:sx n="115" d="100"/>
          <a:sy n="115" d="100"/>
        </p:scale>
        <p:origin x="1524"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Opening slide">
    <p:spTree>
      <p:nvGrpSpPr>
        <p:cNvPr id="1" name=""/>
        <p:cNvGrpSpPr/>
        <p:nvPr/>
      </p:nvGrpSpPr>
      <p:grpSpPr>
        <a:xfrm>
          <a:off x="0" y="0"/>
          <a:ext cx="0" cy="0"/>
          <a:chOff x="0" y="0"/>
          <a:chExt cx="0" cy="0"/>
        </a:xfrm>
      </p:grpSpPr>
      <p:pic>
        <p:nvPicPr>
          <p:cNvPr id="2" name="Picture 8" descr="green.template_graphics3.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a:solidFill>
                  <a:srgbClr val="FFFFFF">
                    <a:alpha val="30980"/>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green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124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fld id="{38B79126-A9B8-478D-B6BB-17322E2E759E}" type="datetime1">
              <a:rPr lang="en-US" altLang="en-US"/>
              <a:pPr/>
              <a:t>3/5/2019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7CC0179F-CBF6-47D5-95EB-ACBF9E314DC4}" type="slidenum">
              <a:rPr lang="en-US" altLang="en-US"/>
              <a:pPr/>
              <a:t>‹#›</a:t>
            </a:fld>
            <a:endParaRPr lang="en-US" altLang="en-US" dirty="0"/>
          </a:p>
        </p:txBody>
      </p:sp>
    </p:spTree>
    <p:extLst>
      <p:ext uri="{BB962C8B-B14F-4D97-AF65-F5344CB8AC3E}">
        <p14:creationId xmlns:p14="http://schemas.microsoft.com/office/powerpoint/2010/main" val="107361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0E74721-2008-4D9A-81ED-D9C425C86966}" type="datetime1">
              <a:rPr lang="en-US" altLang="en-US"/>
              <a:pPr/>
              <a:t>3/5/2019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F9E7315-D55C-4F87-B20B-2C1948AB8118}" type="slidenum">
              <a:rPr lang="en-US" altLang="en-US"/>
              <a:pPr/>
              <a:t>‹#›</a:t>
            </a:fld>
            <a:endParaRPr lang="en-US" altLang="en-US" dirty="0"/>
          </a:p>
        </p:txBody>
      </p:sp>
    </p:spTree>
    <p:extLst>
      <p:ext uri="{BB962C8B-B14F-4D97-AF65-F5344CB8AC3E}">
        <p14:creationId xmlns:p14="http://schemas.microsoft.com/office/powerpoint/2010/main" val="271316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D9226B6-4C5F-4B1B-9A88-23E08BF9F35A}" type="datetime1">
              <a:rPr lang="en-US" altLang="en-US"/>
              <a:pPr/>
              <a:t>3/5/2019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ED75068-9FA7-4658-92D2-66495A83FFDD}" type="slidenum">
              <a:rPr lang="en-US" altLang="en-US"/>
              <a:pPr/>
              <a:t>‹#›</a:t>
            </a:fld>
            <a:endParaRPr lang="en-US" altLang="en-US" dirty="0"/>
          </a:p>
        </p:txBody>
      </p:sp>
    </p:spTree>
    <p:extLst>
      <p:ext uri="{BB962C8B-B14F-4D97-AF65-F5344CB8AC3E}">
        <p14:creationId xmlns:p14="http://schemas.microsoft.com/office/powerpoint/2010/main" val="425847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732088"/>
            <a:ext cx="73660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a:solidFill>
                  <a:srgbClr val="FFFFFF">
                    <a:alpha val="30980"/>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930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2634856-E2A0-4C68-B4DD-1349F83324AF}" type="datetime1">
              <a:rPr lang="en-US" altLang="en-US"/>
              <a:pPr/>
              <a:t>3/5/2019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BC4651E-534C-4585-8D1F-B5E370C6423A}" type="slidenum">
              <a:rPr lang="en-US" altLang="en-US"/>
              <a:pPr/>
              <a:t>‹#›</a:t>
            </a:fld>
            <a:endParaRPr lang="en-US" altLang="en-US" dirty="0"/>
          </a:p>
        </p:txBody>
      </p:sp>
    </p:spTree>
    <p:extLst>
      <p:ext uri="{BB962C8B-B14F-4D97-AF65-F5344CB8AC3E}">
        <p14:creationId xmlns:p14="http://schemas.microsoft.com/office/powerpoint/2010/main" val="3171918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CB5625C-977F-4938-8265-018939D509D7}" type="datetime1">
              <a:rPr lang="en-US" altLang="en-US"/>
              <a:pPr/>
              <a:t>3/5/2019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BD40B4B-C972-4ABA-A9EE-24EB1EF96270}" type="slidenum">
              <a:rPr lang="en-US" altLang="en-US"/>
              <a:pPr/>
              <a:t>‹#›</a:t>
            </a:fld>
            <a:endParaRPr lang="en-US" altLang="en-US" dirty="0"/>
          </a:p>
        </p:txBody>
      </p:sp>
    </p:spTree>
    <p:extLst>
      <p:ext uri="{BB962C8B-B14F-4D97-AF65-F5344CB8AC3E}">
        <p14:creationId xmlns:p14="http://schemas.microsoft.com/office/powerpoint/2010/main" val="957721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fld id="{B1FDC967-2A91-4BBA-9892-F623529406CE}" type="datetime1">
              <a:rPr lang="en-US" altLang="en-US"/>
              <a:pPr/>
              <a:t>3/5/2019</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BA3D5053-9C9A-42FC-B855-3709C697C8CC}" type="slidenum">
              <a:rPr lang="en-US" altLang="en-US"/>
              <a:pPr/>
              <a:t>‹#›</a:t>
            </a:fld>
            <a:endParaRPr lang="en-US" altLang="en-US" dirty="0"/>
          </a:p>
        </p:txBody>
      </p:sp>
    </p:spTree>
    <p:extLst>
      <p:ext uri="{BB962C8B-B14F-4D97-AF65-F5344CB8AC3E}">
        <p14:creationId xmlns:p14="http://schemas.microsoft.com/office/powerpoint/2010/main" val="3162292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F7A2EE5-A68B-44BE-8EAB-6378A009CA3B}" type="datetime1">
              <a:rPr lang="en-US" altLang="en-US"/>
              <a:pPr/>
              <a:t>3/5/2019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B85313F-290F-4229-8A2A-BD35A2C42C92}" type="slidenum">
              <a:rPr lang="en-US" altLang="en-US"/>
              <a:pPr/>
              <a:t>‹#›</a:t>
            </a:fld>
            <a:endParaRPr lang="en-US" altLang="en-US" dirty="0"/>
          </a:p>
        </p:txBody>
      </p:sp>
    </p:spTree>
    <p:extLst>
      <p:ext uri="{BB962C8B-B14F-4D97-AF65-F5344CB8AC3E}">
        <p14:creationId xmlns:p14="http://schemas.microsoft.com/office/powerpoint/2010/main" val="47046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8223F42-7D58-4A80-8B9A-79EA180C77FF}" type="datetime1">
              <a:rPr lang="en-US" altLang="en-US"/>
              <a:pPr/>
              <a:t>3/5/2019</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C59F954B-7F88-4B67-B215-D061D700544F}" type="slidenum">
              <a:rPr lang="en-US" altLang="en-US"/>
              <a:pPr/>
              <a:t>‹#›</a:t>
            </a:fld>
            <a:endParaRPr lang="en-US" altLang="en-US" dirty="0"/>
          </a:p>
        </p:txBody>
      </p:sp>
    </p:spTree>
    <p:extLst>
      <p:ext uri="{BB962C8B-B14F-4D97-AF65-F5344CB8AC3E}">
        <p14:creationId xmlns:p14="http://schemas.microsoft.com/office/powerpoint/2010/main" val="59797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11006C8-220B-49F7-8E24-9047AE15827F}" type="datetime1">
              <a:rPr lang="en-US" altLang="en-US"/>
              <a:pPr/>
              <a:t>3/5/2019</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C2C0D9C4-BB69-4E5D-9BDA-89ACB3F9B85D}" type="slidenum">
              <a:rPr lang="en-US" altLang="en-US"/>
              <a:pPr/>
              <a:t>‹#›</a:t>
            </a:fld>
            <a:endParaRPr lang="en-US" altLang="en-US" dirty="0"/>
          </a:p>
        </p:txBody>
      </p:sp>
    </p:spTree>
    <p:extLst>
      <p:ext uri="{BB962C8B-B14F-4D97-AF65-F5344CB8AC3E}">
        <p14:creationId xmlns:p14="http://schemas.microsoft.com/office/powerpoint/2010/main" val="4301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96D8880-57C3-4BC8-AE98-9535A87B9023}" type="datetime1">
              <a:rPr lang="en-US" altLang="en-US"/>
              <a:pPr/>
              <a:t>3/5/2019</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BB6DBB7C-E94C-4545-A7AC-F084566D17C7}" type="slidenum">
              <a:rPr lang="en-US" altLang="en-US"/>
              <a:pPr/>
              <a:t>‹#›</a:t>
            </a:fld>
            <a:endParaRPr lang="en-US" altLang="en-US" dirty="0"/>
          </a:p>
        </p:txBody>
      </p:sp>
    </p:spTree>
    <p:extLst>
      <p:ext uri="{BB962C8B-B14F-4D97-AF65-F5344CB8AC3E}">
        <p14:creationId xmlns:p14="http://schemas.microsoft.com/office/powerpoint/2010/main" val="77164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fld id="{E56C8A75-BEA8-4F1A-A3BD-A3A72D3F0DB9}" type="datetime1">
              <a:rPr lang="en-US" altLang="en-US"/>
              <a:pPr/>
              <a:t>3/5/2019</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E6679470-E07F-43A3-8CC3-A920DC173541}" type="slidenum">
              <a:rPr lang="en-US" altLang="en-US"/>
              <a:pPr/>
              <a:t>‹#›</a:t>
            </a:fld>
            <a:endParaRPr lang="en-US" altLang="en-US" dirty="0"/>
          </a:p>
        </p:txBody>
      </p:sp>
    </p:spTree>
    <p:extLst>
      <p:ext uri="{BB962C8B-B14F-4D97-AF65-F5344CB8AC3E}">
        <p14:creationId xmlns:p14="http://schemas.microsoft.com/office/powerpoint/2010/main" val="3574912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63C3553B-7893-4523-9738-B90D1C4DC55F}" type="datetime1">
              <a:rPr lang="en-US" altLang="en-US"/>
              <a:pPr/>
              <a:t>3/5/2019</a:t>
            </a:fld>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6A29D809-0611-4DB9-BCAB-483CEB40BFED}" type="slidenum">
              <a:rPr lang="en-US" altLang="en-US"/>
              <a:pPr/>
              <a:t>‹#›</a:t>
            </a:fld>
            <a:endParaRPr lang="en-US" altLang="en-US" dirty="0"/>
          </a:p>
        </p:txBody>
      </p:sp>
      <p:pic>
        <p:nvPicPr>
          <p:cNvPr id="1031" name="Picture 6" descr="SFLGRU_white slide.eps"/>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59817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1"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2" r:id="rId13"/>
  </p:sldLayoutIdLst>
  <p:txStyles>
    <p:titleStyle>
      <a:lvl1pPr algn="ctr" defTabSz="457200" rtl="0" eaLnBrk="1" fontAlgn="base" hangingPunct="1">
        <a:spcBef>
          <a:spcPct val="0"/>
        </a:spcBef>
        <a:spcAft>
          <a:spcPct val="0"/>
        </a:spcAft>
        <a:defRPr sz="4400" kern="1200">
          <a:solidFill>
            <a:srgbClr val="005643"/>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rgbClr val="005643"/>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patricia.hanson@ndsu.edu"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893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255" y="3105835"/>
            <a:ext cx="8592855" cy="1077218"/>
          </a:xfrm>
          <a:prstGeom prst="rect">
            <a:avLst/>
          </a:prstGeom>
        </p:spPr>
        <p:txBody>
          <a:bodyPr wrap="square">
            <a:spAutoFit/>
          </a:bodyPr>
          <a:lstStyle/>
          <a:p>
            <a:r>
              <a:rPr lang="en-US" sz="3200" dirty="0" smtClean="0"/>
              <a:t>For Questions, </a:t>
            </a:r>
            <a:r>
              <a:rPr lang="en-US" sz="3200" dirty="0" smtClean="0">
                <a:hlinkClick r:id="rId2"/>
              </a:rPr>
              <a:t>patricia.hanson@ndsu.edu</a:t>
            </a:r>
            <a:r>
              <a:rPr lang="en-US" sz="3200" dirty="0" smtClean="0"/>
              <a:t> </a:t>
            </a:r>
            <a:br>
              <a:rPr lang="en-US" sz="3200" dirty="0" smtClean="0"/>
            </a:br>
            <a:endParaRPr lang="en-US" sz="3200" dirty="0"/>
          </a:p>
        </p:txBody>
      </p:sp>
    </p:spTree>
    <p:extLst>
      <p:ext uri="{BB962C8B-B14F-4D97-AF65-F5344CB8AC3E}">
        <p14:creationId xmlns:p14="http://schemas.microsoft.com/office/powerpoint/2010/main" val="860597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249" y="1077240"/>
            <a:ext cx="7803715" cy="2648472"/>
          </a:xfrm>
        </p:spPr>
        <p:txBody>
          <a:bodyPr/>
          <a:lstStyle/>
          <a:p>
            <a:r>
              <a:rPr lang="en-US" dirty="0" smtClean="0"/>
              <a:t>Telecommuting and Remote Worksite Information</a:t>
            </a:r>
            <a:endParaRPr lang="en-US" dirty="0"/>
          </a:p>
        </p:txBody>
      </p:sp>
      <p:sp>
        <p:nvSpPr>
          <p:cNvPr id="3" name="Subtitle 2"/>
          <p:cNvSpPr>
            <a:spLocks noGrp="1"/>
          </p:cNvSpPr>
          <p:nvPr>
            <p:ph type="subTitle" idx="1"/>
          </p:nvPr>
        </p:nvSpPr>
        <p:spPr>
          <a:xfrm>
            <a:off x="2592887" y="4897678"/>
            <a:ext cx="6400800" cy="660749"/>
          </a:xfrm>
        </p:spPr>
        <p:txBody>
          <a:bodyPr/>
          <a:lstStyle/>
          <a:p>
            <a:pPr algn="r"/>
            <a:r>
              <a:rPr lang="en-US" sz="1800" dirty="0">
                <a:solidFill>
                  <a:schemeClr val="tx1"/>
                </a:solidFill>
              </a:rPr>
              <a:t>Office of Human Resources and Payroll</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625" y="1848240"/>
            <a:ext cx="8668011" cy="3570208"/>
          </a:xfrm>
          <a:prstGeom prst="rect">
            <a:avLst/>
          </a:prstGeom>
        </p:spPr>
        <p:txBody>
          <a:bodyPr wrap="square">
            <a:spAutoFit/>
          </a:bodyPr>
          <a:lstStyle/>
          <a:p>
            <a:pPr marL="342900" indent="-342900">
              <a:spcAft>
                <a:spcPts val="600"/>
              </a:spcAft>
              <a:buFont typeface="+mj-lt"/>
              <a:buAutoNum type="arabicPeriod"/>
            </a:pPr>
            <a:r>
              <a:rPr lang="en-US" sz="2800" dirty="0" smtClean="0">
                <a:solidFill>
                  <a:schemeClr val="tx1"/>
                </a:solidFill>
                <a:cs typeface="Arial" panose="020B0604020202020204" pitchFamily="34" charset="0"/>
              </a:rPr>
              <a:t>  Purpose of Telecommuting or </a:t>
            </a:r>
            <a:r>
              <a:rPr lang="en-US" sz="2800" dirty="0" smtClean="0">
                <a:cs typeface="Arial" panose="020B0604020202020204" pitchFamily="34" charset="0"/>
              </a:rPr>
              <a:t>Remote </a:t>
            </a:r>
            <a:r>
              <a:rPr lang="en-US" sz="2800" dirty="0" smtClean="0">
                <a:solidFill>
                  <a:schemeClr val="tx1"/>
                </a:solidFill>
                <a:cs typeface="Arial" panose="020B0604020202020204" pitchFamily="34" charset="0"/>
              </a:rPr>
              <a:t>Worksite </a:t>
            </a:r>
          </a:p>
          <a:p>
            <a:pPr marL="342900" indent="-342900">
              <a:spcAft>
                <a:spcPts val="600"/>
              </a:spcAft>
              <a:buFont typeface="+mj-lt"/>
              <a:buAutoNum type="arabicPeriod"/>
            </a:pPr>
            <a:r>
              <a:rPr lang="en-US" sz="2800" dirty="0" smtClean="0">
                <a:solidFill>
                  <a:schemeClr val="tx1"/>
                </a:solidFill>
                <a:cs typeface="Arial" panose="020B0604020202020204" pitchFamily="34" charset="0"/>
              </a:rPr>
              <a:t>  Definition of Telecommuting and Remote Worksite</a:t>
            </a:r>
          </a:p>
          <a:p>
            <a:pPr marL="342900" indent="-342900">
              <a:spcAft>
                <a:spcPts val="600"/>
              </a:spcAft>
              <a:buFont typeface="+mj-lt"/>
              <a:buAutoNum type="arabicPeriod"/>
            </a:pPr>
            <a:r>
              <a:rPr lang="en-US" sz="2800" dirty="0" smtClean="0">
                <a:solidFill>
                  <a:schemeClr val="tx1"/>
                </a:solidFill>
                <a:cs typeface="Arial" panose="020B0604020202020204" pitchFamily="34" charset="0"/>
              </a:rPr>
              <a:t>  Application Steps</a:t>
            </a:r>
          </a:p>
          <a:p>
            <a:pPr marL="342900" indent="-342900">
              <a:spcAft>
                <a:spcPts val="600"/>
              </a:spcAft>
              <a:buFont typeface="+mj-lt"/>
              <a:buAutoNum type="arabicPeriod"/>
            </a:pPr>
            <a:r>
              <a:rPr lang="en-US" sz="2800" dirty="0" smtClean="0">
                <a:cs typeface="Arial" panose="020B0604020202020204" pitchFamily="34" charset="0"/>
              </a:rPr>
              <a:t>  Criteria of Appropriate Employee</a:t>
            </a:r>
          </a:p>
          <a:p>
            <a:pPr marL="342900" indent="-342900">
              <a:spcAft>
                <a:spcPts val="600"/>
              </a:spcAft>
              <a:buFont typeface="+mj-lt"/>
              <a:buAutoNum type="arabicPeriod"/>
            </a:pPr>
            <a:r>
              <a:rPr lang="en-US" sz="2800" dirty="0" smtClean="0">
                <a:cs typeface="Arial" panose="020B0604020202020204" pitchFamily="34" charset="0"/>
              </a:rPr>
              <a:t>  Supervisor Requirements</a:t>
            </a:r>
          </a:p>
          <a:p>
            <a:pPr marL="342900" indent="-342900">
              <a:spcAft>
                <a:spcPts val="600"/>
              </a:spcAft>
              <a:buFont typeface="+mj-lt"/>
              <a:buAutoNum type="arabicPeriod"/>
            </a:pPr>
            <a:r>
              <a:rPr lang="en-US" sz="2800" dirty="0" smtClean="0">
                <a:cs typeface="Arial" panose="020B0604020202020204" pitchFamily="34" charset="0"/>
              </a:rPr>
              <a:t>  Employee Requirements</a:t>
            </a:r>
            <a:endParaRPr lang="en-US" sz="2800" dirty="0" smtClean="0">
              <a:solidFill>
                <a:schemeClr val="tx1"/>
              </a:solidFill>
              <a:cs typeface="Arial" panose="020B0604020202020204" pitchFamily="34" charset="0"/>
            </a:endParaRPr>
          </a:p>
          <a:p>
            <a:pPr marL="342900" indent="-342900">
              <a:spcAft>
                <a:spcPts val="600"/>
              </a:spcAft>
              <a:buFont typeface="+mj-lt"/>
              <a:buAutoNum type="arabicPeriod"/>
            </a:pPr>
            <a:r>
              <a:rPr lang="en-US" sz="2800" dirty="0" smtClean="0">
                <a:solidFill>
                  <a:schemeClr val="tx1"/>
                </a:solidFill>
                <a:cs typeface="Arial" panose="020B0604020202020204" pitchFamily="34" charset="0"/>
              </a:rPr>
              <a:t>  Questions</a:t>
            </a:r>
            <a:endParaRPr lang="en-US" sz="2800" dirty="0">
              <a:solidFill>
                <a:schemeClr val="tx1"/>
              </a:solidFill>
              <a:cs typeface="Arial" panose="020B0604020202020204" pitchFamily="34" charset="0"/>
            </a:endParaRPr>
          </a:p>
        </p:txBody>
      </p:sp>
      <p:sp>
        <p:nvSpPr>
          <p:cNvPr id="3" name="Rectangle 2"/>
          <p:cNvSpPr/>
          <p:nvPr/>
        </p:nvSpPr>
        <p:spPr>
          <a:xfrm>
            <a:off x="3455821" y="538805"/>
            <a:ext cx="2132315" cy="769441"/>
          </a:xfrm>
          <a:prstGeom prst="rect">
            <a:avLst/>
          </a:prstGeom>
        </p:spPr>
        <p:txBody>
          <a:bodyPr wrap="none">
            <a:spAutoFit/>
          </a:bodyPr>
          <a:lstStyle/>
          <a:p>
            <a:pPr algn="ctr"/>
            <a:r>
              <a:rPr lang="en-US" sz="4400" dirty="0" smtClean="0">
                <a:solidFill>
                  <a:srgbClr val="005643"/>
                </a:solidFill>
              </a:rPr>
              <a:t>Agenda</a:t>
            </a:r>
            <a:endParaRPr lang="en-US" sz="4400" dirty="0">
              <a:solidFill>
                <a:srgbClr val="005643"/>
              </a:solidFill>
            </a:endParaRPr>
          </a:p>
        </p:txBody>
      </p:sp>
    </p:spTree>
    <p:extLst>
      <p:ext uri="{BB962C8B-B14F-4D97-AF65-F5344CB8AC3E}">
        <p14:creationId xmlns:p14="http://schemas.microsoft.com/office/powerpoint/2010/main" val="1599551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942"/>
            <a:ext cx="8229600" cy="866493"/>
          </a:xfrm>
        </p:spPr>
        <p:txBody>
          <a:bodyPr/>
          <a:lstStyle/>
          <a:p>
            <a:r>
              <a:rPr lang="en-US" dirty="0" smtClean="0"/>
              <a:t>Purpose</a:t>
            </a:r>
            <a:endParaRPr lang="en-US" dirty="0"/>
          </a:p>
        </p:txBody>
      </p:sp>
      <p:sp>
        <p:nvSpPr>
          <p:cNvPr id="3" name="Content Placeholder 2"/>
          <p:cNvSpPr>
            <a:spLocks noGrp="1"/>
          </p:cNvSpPr>
          <p:nvPr>
            <p:ph idx="1"/>
          </p:nvPr>
        </p:nvSpPr>
        <p:spPr>
          <a:xfrm>
            <a:off x="150312" y="1302708"/>
            <a:ext cx="8880954" cy="4521895"/>
          </a:xfrm>
        </p:spPr>
        <p:txBody>
          <a:bodyPr/>
          <a:lstStyle/>
          <a:p>
            <a:pPr marL="228600" indent="-228600" defTabSz="914400" fontAlgn="auto">
              <a:lnSpc>
                <a:spcPct val="90000"/>
              </a:lnSpc>
              <a:spcBef>
                <a:spcPts val="1000"/>
              </a:spcBef>
              <a:spcAft>
                <a:spcPts val="0"/>
              </a:spcAft>
            </a:pPr>
            <a:r>
              <a:rPr lang="en-US" sz="2400" dirty="0">
                <a:solidFill>
                  <a:prstClr val="black"/>
                </a:solidFill>
                <a:latin typeface="Arial" panose="020B0604020202020204" pitchFamily="34" charset="0"/>
                <a:cs typeface="Arial" panose="020B0604020202020204" pitchFamily="34" charset="0"/>
              </a:rPr>
              <a:t>When the need presents itself, North Dakota State University may allow flexibility in a location where work is performed by NDSU.</a:t>
            </a:r>
          </a:p>
          <a:p>
            <a:pPr marL="228600" lvl="0" indent="-228600" defTabSz="914400" fontAlgn="auto">
              <a:lnSpc>
                <a:spcPct val="90000"/>
              </a:lnSpc>
              <a:spcBef>
                <a:spcPts val="1000"/>
              </a:spcBef>
              <a:spcAft>
                <a:spcPts val="0"/>
              </a:spcAft>
            </a:pPr>
            <a:r>
              <a:rPr lang="en-US" sz="2400" dirty="0" smtClean="0">
                <a:solidFill>
                  <a:prstClr val="black"/>
                </a:solidFill>
                <a:latin typeface="Arial" panose="020B0604020202020204" pitchFamily="34" charset="0"/>
                <a:ea typeface="+mn-ea"/>
                <a:cs typeface="Arial" panose="020B0604020202020204" pitchFamily="34" charset="0"/>
              </a:rPr>
              <a:t>Telecommuting </a:t>
            </a:r>
            <a:r>
              <a:rPr lang="en-US" sz="2400" dirty="0">
                <a:solidFill>
                  <a:prstClr val="black"/>
                </a:solidFill>
                <a:latin typeface="Arial" panose="020B0604020202020204" pitchFamily="34" charset="0"/>
                <a:ea typeface="+mn-ea"/>
                <a:cs typeface="Arial" panose="020B0604020202020204" pitchFamily="34" charset="0"/>
              </a:rPr>
              <a:t>or Remote Worksite is for the benefit of the institution. Sometimes it is necessary to meet university goals and/or meet customer needs. The decision to allow Telecommuting or a Remote Worksite is at the discretion of the supervisor (after thoroughly considering the needs of the job, work group, department and the employee’s past and present performance) with the approval from the respective division’s </a:t>
            </a:r>
            <a:r>
              <a:rPr lang="en-US" sz="2400" dirty="0" smtClean="0">
                <a:solidFill>
                  <a:prstClr val="black"/>
                </a:solidFill>
                <a:latin typeface="Arial" panose="020B0604020202020204" pitchFamily="34" charset="0"/>
                <a:ea typeface="+mn-ea"/>
                <a:cs typeface="Arial" panose="020B0604020202020204" pitchFamily="34" charset="0"/>
              </a:rPr>
              <a:t>Vice </a:t>
            </a:r>
            <a:r>
              <a:rPr lang="en-US" sz="2400" dirty="0">
                <a:solidFill>
                  <a:prstClr val="black"/>
                </a:solidFill>
                <a:latin typeface="Arial" panose="020B0604020202020204" pitchFamily="34" charset="0"/>
                <a:ea typeface="+mn-ea"/>
                <a:cs typeface="Arial" panose="020B0604020202020204" pitchFamily="34" charset="0"/>
              </a:rPr>
              <a:t>P</a:t>
            </a:r>
            <a:r>
              <a:rPr lang="en-US" sz="2400" dirty="0" smtClean="0">
                <a:solidFill>
                  <a:prstClr val="black"/>
                </a:solidFill>
                <a:latin typeface="Arial" panose="020B0604020202020204" pitchFamily="34" charset="0"/>
                <a:ea typeface="+mn-ea"/>
                <a:cs typeface="Arial" panose="020B0604020202020204" pitchFamily="34" charset="0"/>
              </a:rPr>
              <a:t>resident </a:t>
            </a:r>
            <a:r>
              <a:rPr lang="en-US" sz="2400" dirty="0">
                <a:solidFill>
                  <a:prstClr val="black"/>
                </a:solidFill>
                <a:latin typeface="Arial" panose="020B0604020202020204" pitchFamily="34" charset="0"/>
                <a:ea typeface="+mn-ea"/>
                <a:cs typeface="Arial" panose="020B0604020202020204" pitchFamily="34" charset="0"/>
              </a:rPr>
              <a:t>and/or the P</a:t>
            </a:r>
            <a:r>
              <a:rPr lang="en-US" sz="2400" dirty="0" smtClean="0">
                <a:solidFill>
                  <a:prstClr val="black"/>
                </a:solidFill>
                <a:latin typeface="Arial" panose="020B0604020202020204" pitchFamily="34" charset="0"/>
                <a:ea typeface="+mn-ea"/>
                <a:cs typeface="Arial" panose="020B0604020202020204" pitchFamily="34" charset="0"/>
              </a:rPr>
              <a:t>rovost</a:t>
            </a:r>
            <a:r>
              <a:rPr lang="en-US" sz="2400" dirty="0">
                <a:solidFill>
                  <a:prstClr val="black"/>
                </a:solidFill>
                <a:latin typeface="Arial" panose="020B0604020202020204" pitchFamily="34" charset="0"/>
                <a:ea typeface="+mn-ea"/>
                <a:cs typeface="Arial" panose="020B0604020202020204" pitchFamily="34" charset="0"/>
              </a:rPr>
              <a:t>. </a:t>
            </a:r>
          </a:p>
          <a:p>
            <a:pPr marL="228600" lvl="0" indent="-228600" defTabSz="914400" fontAlgn="auto">
              <a:lnSpc>
                <a:spcPct val="90000"/>
              </a:lnSpc>
              <a:spcBef>
                <a:spcPts val="1000"/>
              </a:spcBef>
              <a:spcAft>
                <a:spcPts val="0"/>
              </a:spcAft>
            </a:pPr>
            <a:r>
              <a:rPr lang="en-US" sz="2400" dirty="0" smtClean="0">
                <a:solidFill>
                  <a:prstClr val="black"/>
                </a:solidFill>
                <a:latin typeface="Arial" panose="020B0604020202020204" pitchFamily="34" charset="0"/>
                <a:ea typeface="+mn-ea"/>
                <a:cs typeface="Arial" panose="020B0604020202020204" pitchFamily="34" charset="0"/>
              </a:rPr>
              <a:t>It should be used on a pre-scheduled basis. </a:t>
            </a:r>
            <a:endParaRPr lang="en-US" sz="2400" dirty="0">
              <a:solidFill>
                <a:prstClr val="black"/>
              </a:solidFill>
              <a:latin typeface="Arial" panose="020B0604020202020204" pitchFamily="34" charset="0"/>
              <a:ea typeface="+mn-ea"/>
              <a:cs typeface="Arial" panose="020B0604020202020204" pitchFamily="34" charset="0"/>
            </a:endParaRPr>
          </a:p>
          <a:p>
            <a:endParaRPr lang="en-US" dirty="0"/>
          </a:p>
        </p:txBody>
      </p:sp>
    </p:spTree>
    <p:extLst>
      <p:ext uri="{BB962C8B-B14F-4D97-AF65-F5344CB8AC3E}">
        <p14:creationId xmlns:p14="http://schemas.microsoft.com/office/powerpoint/2010/main" val="3700335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046"/>
            <a:ext cx="8229600" cy="866493"/>
          </a:xfrm>
        </p:spPr>
        <p:txBody>
          <a:bodyPr/>
          <a:lstStyle/>
          <a:p>
            <a:r>
              <a:rPr lang="en-US" dirty="0" smtClean="0"/>
              <a:t>Definitions</a:t>
            </a:r>
            <a:endParaRPr lang="en-US" dirty="0"/>
          </a:p>
        </p:txBody>
      </p:sp>
      <p:sp>
        <p:nvSpPr>
          <p:cNvPr id="3" name="Content Placeholder 2"/>
          <p:cNvSpPr>
            <a:spLocks noGrp="1"/>
          </p:cNvSpPr>
          <p:nvPr>
            <p:ph idx="1"/>
          </p:nvPr>
        </p:nvSpPr>
        <p:spPr>
          <a:xfrm>
            <a:off x="219205" y="1655632"/>
            <a:ext cx="8705589" cy="2916369"/>
          </a:xfrm>
        </p:spPr>
        <p:txBody>
          <a:bodyPr/>
          <a:lstStyle/>
          <a:p>
            <a:pPr marL="228600" lvl="0" indent="-228600" defTabSz="914400" fontAlgn="auto">
              <a:lnSpc>
                <a:spcPct val="90000"/>
              </a:lnSpc>
              <a:spcBef>
                <a:spcPts val="1000"/>
              </a:spcBef>
              <a:spcAft>
                <a:spcPts val="0"/>
              </a:spcAft>
            </a:pPr>
            <a:r>
              <a:rPr lang="en-US" sz="2400" b="1" dirty="0">
                <a:solidFill>
                  <a:prstClr val="black"/>
                </a:solidFill>
                <a:latin typeface="Arial" panose="020B0604020202020204" pitchFamily="34" charset="0"/>
                <a:ea typeface="+mn-ea"/>
                <a:cs typeface="Arial" panose="020B0604020202020204" pitchFamily="34" charset="0"/>
              </a:rPr>
              <a:t>Telecommuting </a:t>
            </a:r>
            <a:r>
              <a:rPr lang="en-US" sz="2400" dirty="0">
                <a:solidFill>
                  <a:prstClr val="black"/>
                </a:solidFill>
                <a:latin typeface="Arial" panose="020B0604020202020204" pitchFamily="34" charset="0"/>
                <a:ea typeface="+mn-ea"/>
                <a:cs typeface="Arial" panose="020B0604020202020204" pitchFamily="34" charset="0"/>
              </a:rPr>
              <a:t>is for an employee who is located on </a:t>
            </a:r>
            <a:r>
              <a:rPr lang="en-US" sz="2400" dirty="0" smtClean="0">
                <a:solidFill>
                  <a:prstClr val="black"/>
                </a:solidFill>
                <a:latin typeface="Arial" panose="020B0604020202020204" pitchFamily="34" charset="0"/>
                <a:ea typeface="+mn-ea"/>
                <a:cs typeface="Arial" panose="020B0604020202020204" pitchFamily="34" charset="0"/>
              </a:rPr>
              <a:t>an </a:t>
            </a:r>
            <a:r>
              <a:rPr lang="en-US" sz="2400" dirty="0">
                <a:solidFill>
                  <a:prstClr val="black"/>
                </a:solidFill>
                <a:latin typeface="Arial" panose="020B0604020202020204" pitchFamily="34" charset="0"/>
                <a:ea typeface="+mn-ea"/>
                <a:cs typeface="Arial" panose="020B0604020202020204" pitchFamily="34" charset="0"/>
              </a:rPr>
              <a:t>NDSU worksite but works at an alternate worksite on a regular bases on specified days/times. This does not apply to occasional work from non-NDSU property. </a:t>
            </a:r>
          </a:p>
          <a:p>
            <a:pPr marL="228600" lvl="0" indent="-228600" defTabSz="914400" fontAlgn="auto">
              <a:lnSpc>
                <a:spcPct val="90000"/>
              </a:lnSpc>
              <a:spcBef>
                <a:spcPts val="1000"/>
              </a:spcBef>
              <a:spcAft>
                <a:spcPts val="0"/>
              </a:spcAft>
            </a:pPr>
            <a:r>
              <a:rPr lang="en-US" sz="2400" b="1" dirty="0">
                <a:solidFill>
                  <a:prstClr val="black"/>
                </a:solidFill>
                <a:latin typeface="Arial" panose="020B0604020202020204" pitchFamily="34" charset="0"/>
                <a:ea typeface="+mn-ea"/>
                <a:cs typeface="Arial" panose="020B0604020202020204" pitchFamily="34" charset="0"/>
              </a:rPr>
              <a:t>Remote Worksite </a:t>
            </a:r>
            <a:r>
              <a:rPr lang="en-US" sz="2400" dirty="0">
                <a:solidFill>
                  <a:prstClr val="black"/>
                </a:solidFill>
                <a:latin typeface="Arial" panose="020B0604020202020204" pitchFamily="34" charset="0"/>
                <a:ea typeface="+mn-ea"/>
                <a:cs typeface="Arial" panose="020B0604020202020204" pitchFamily="34" charset="0"/>
              </a:rPr>
              <a:t>is for an employee who works out of the state of North Dakota for an extended period of </a:t>
            </a:r>
            <a:r>
              <a:rPr lang="en-US" sz="2400" dirty="0" smtClean="0">
                <a:solidFill>
                  <a:prstClr val="black"/>
                </a:solidFill>
                <a:latin typeface="Arial" panose="020B0604020202020204" pitchFamily="34" charset="0"/>
                <a:ea typeface="+mn-ea"/>
                <a:cs typeface="Arial" panose="020B0604020202020204" pitchFamily="34" charset="0"/>
              </a:rPr>
              <a:t>time. </a:t>
            </a:r>
            <a:r>
              <a:rPr lang="en-US" sz="2400" dirty="0">
                <a:solidFill>
                  <a:prstClr val="black"/>
                </a:solidFill>
                <a:latin typeface="Arial" panose="020B0604020202020204" pitchFamily="34" charset="0"/>
                <a:ea typeface="+mn-ea"/>
                <a:cs typeface="Arial" panose="020B0604020202020204" pitchFamily="34" charset="0"/>
              </a:rPr>
              <a:t>“Extended period” means for longer than 30 consecutive days. It does not apply to occasional work from non-NDSU property or out-stationed permanent worksites designated by NDSU. </a:t>
            </a:r>
          </a:p>
          <a:p>
            <a:endParaRPr lang="en-US" sz="2400" dirty="0"/>
          </a:p>
        </p:txBody>
      </p:sp>
    </p:spTree>
    <p:extLst>
      <p:ext uri="{BB962C8B-B14F-4D97-AF65-F5344CB8AC3E}">
        <p14:creationId xmlns:p14="http://schemas.microsoft.com/office/powerpoint/2010/main" val="3572565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786"/>
            <a:ext cx="8229600" cy="790074"/>
          </a:xfrm>
        </p:spPr>
        <p:txBody>
          <a:bodyPr/>
          <a:lstStyle/>
          <a:p>
            <a:r>
              <a:rPr lang="en-US" dirty="0" smtClean="0"/>
              <a:t>Application Steps</a:t>
            </a:r>
            <a:endParaRPr lang="en-US" dirty="0"/>
          </a:p>
        </p:txBody>
      </p:sp>
      <p:sp>
        <p:nvSpPr>
          <p:cNvPr id="3" name="Content Placeholder 2"/>
          <p:cNvSpPr>
            <a:spLocks noGrp="1"/>
          </p:cNvSpPr>
          <p:nvPr>
            <p:ph idx="1"/>
          </p:nvPr>
        </p:nvSpPr>
        <p:spPr>
          <a:xfrm>
            <a:off x="250521" y="1252602"/>
            <a:ext cx="8693063" cy="4861034"/>
          </a:xfrm>
        </p:spPr>
        <p:txBody>
          <a:bodyPr/>
          <a:lstStyle/>
          <a:p>
            <a:pPr marL="514350" lvl="0" indent="-514350" defTabSz="914400" fontAlgn="auto">
              <a:lnSpc>
                <a:spcPct val="90000"/>
              </a:lnSpc>
              <a:spcBef>
                <a:spcPts val="1000"/>
              </a:spcBef>
              <a:spcAft>
                <a:spcPts val="0"/>
              </a:spcAft>
              <a:buFont typeface="Arial" panose="020B0604020202020204" pitchFamily="34" charset="0"/>
              <a:buAutoNum type="arabicPeriod"/>
            </a:pPr>
            <a:r>
              <a:rPr lang="en-US" sz="1800" dirty="0">
                <a:solidFill>
                  <a:prstClr val="black"/>
                </a:solidFill>
                <a:ea typeface="+mn-ea"/>
                <a:cs typeface="Arial" panose="020B0604020202020204" pitchFamily="34" charset="0"/>
              </a:rPr>
              <a:t>Supervisor/Employee consult to determine if this is a viable option for the duties of the position and department.</a:t>
            </a:r>
          </a:p>
          <a:p>
            <a:pPr marL="514350" lvl="0" indent="-514350" defTabSz="914400" fontAlgn="auto">
              <a:lnSpc>
                <a:spcPct val="90000"/>
              </a:lnSpc>
              <a:spcBef>
                <a:spcPts val="1000"/>
              </a:spcBef>
              <a:spcAft>
                <a:spcPts val="0"/>
              </a:spcAft>
              <a:buFont typeface="Arial" panose="020B0604020202020204" pitchFamily="34" charset="0"/>
              <a:buAutoNum type="arabicPeriod"/>
            </a:pPr>
            <a:r>
              <a:rPr lang="en-US" sz="1800" dirty="0">
                <a:solidFill>
                  <a:prstClr val="black"/>
                </a:solidFill>
                <a:ea typeface="+mn-ea"/>
                <a:cs typeface="Arial" panose="020B0604020202020204" pitchFamily="34" charset="0"/>
              </a:rPr>
              <a:t>Employee and </a:t>
            </a:r>
            <a:r>
              <a:rPr lang="en-US" sz="1800" dirty="0" smtClean="0">
                <a:solidFill>
                  <a:prstClr val="black"/>
                </a:solidFill>
                <a:ea typeface="+mn-ea"/>
                <a:cs typeface="Arial" panose="020B0604020202020204" pitchFamily="34" charset="0"/>
              </a:rPr>
              <a:t>Supervisor </a:t>
            </a:r>
            <a:r>
              <a:rPr lang="en-US" sz="1800" dirty="0">
                <a:solidFill>
                  <a:prstClr val="black"/>
                </a:solidFill>
                <a:ea typeface="+mn-ea"/>
                <a:cs typeface="Arial" panose="020B0604020202020204" pitchFamily="34" charset="0"/>
              </a:rPr>
              <a:t>complete the NDSU Telecommuting or Remote Worksite Request </a:t>
            </a:r>
            <a:r>
              <a:rPr lang="en-US" sz="1800" dirty="0" smtClean="0">
                <a:solidFill>
                  <a:prstClr val="black"/>
                </a:solidFill>
                <a:ea typeface="+mn-ea"/>
                <a:cs typeface="Arial" panose="020B0604020202020204" pitchFamily="34" charset="0"/>
              </a:rPr>
              <a:t>form, whichever is applicable.</a:t>
            </a:r>
            <a:endParaRPr lang="en-US" sz="1800" dirty="0">
              <a:solidFill>
                <a:prstClr val="black"/>
              </a:solidFill>
              <a:ea typeface="+mn-ea"/>
              <a:cs typeface="Arial" panose="020B0604020202020204" pitchFamily="34" charset="0"/>
            </a:endParaRPr>
          </a:p>
          <a:p>
            <a:pPr marL="514350" lvl="0" indent="-514350" defTabSz="914400" fontAlgn="auto">
              <a:lnSpc>
                <a:spcPct val="90000"/>
              </a:lnSpc>
              <a:spcBef>
                <a:spcPts val="1000"/>
              </a:spcBef>
              <a:spcAft>
                <a:spcPts val="0"/>
              </a:spcAft>
              <a:buFont typeface="Arial" panose="020B0604020202020204" pitchFamily="34" charset="0"/>
              <a:buAutoNum type="arabicPeriod"/>
            </a:pPr>
            <a:r>
              <a:rPr lang="en-US" sz="1800" dirty="0" err="1" smtClean="0">
                <a:solidFill>
                  <a:prstClr val="black"/>
                </a:solidFill>
                <a:ea typeface="+mn-ea"/>
                <a:cs typeface="Arial" panose="020B0604020202020204" pitchFamily="34" charset="0"/>
              </a:rPr>
              <a:t>Docusign</a:t>
            </a:r>
            <a:r>
              <a:rPr lang="en-US" sz="1800" dirty="0" smtClean="0">
                <a:solidFill>
                  <a:prstClr val="black"/>
                </a:solidFill>
                <a:ea typeface="+mn-ea"/>
                <a:cs typeface="Arial" panose="020B0604020202020204" pitchFamily="34" charset="0"/>
              </a:rPr>
              <a:t> Form </a:t>
            </a:r>
            <a:r>
              <a:rPr lang="en-US" sz="1800" dirty="0">
                <a:solidFill>
                  <a:prstClr val="black"/>
                </a:solidFill>
                <a:ea typeface="+mn-ea"/>
                <a:cs typeface="Arial" panose="020B0604020202020204" pitchFamily="34" charset="0"/>
              </a:rPr>
              <a:t>is </a:t>
            </a:r>
            <a:r>
              <a:rPr lang="en-US" sz="1800" dirty="0" smtClean="0">
                <a:solidFill>
                  <a:prstClr val="black"/>
                </a:solidFill>
                <a:ea typeface="+mn-ea"/>
                <a:cs typeface="Arial" panose="020B0604020202020204" pitchFamily="34" charset="0"/>
              </a:rPr>
              <a:t>automatically forwarded </a:t>
            </a:r>
            <a:r>
              <a:rPr lang="en-US" sz="1800" dirty="0">
                <a:solidFill>
                  <a:prstClr val="black"/>
                </a:solidFill>
                <a:ea typeface="+mn-ea"/>
                <a:cs typeface="Arial" panose="020B0604020202020204" pitchFamily="34" charset="0"/>
              </a:rPr>
              <a:t>for: </a:t>
            </a:r>
          </a:p>
          <a:p>
            <a:pPr marL="971550" lvl="1" indent="-514350" defTabSz="914400" fontAlgn="auto">
              <a:lnSpc>
                <a:spcPct val="90000"/>
              </a:lnSpc>
              <a:spcBef>
                <a:spcPts val="500"/>
              </a:spcBef>
              <a:spcAft>
                <a:spcPts val="0"/>
              </a:spcAft>
              <a:buFont typeface="Arial" panose="020B0604020202020204" pitchFamily="34" charset="0"/>
              <a:buAutoNum type="arabicPeriod"/>
            </a:pPr>
            <a:r>
              <a:rPr lang="en-US" sz="1800" dirty="0" smtClean="0">
                <a:solidFill>
                  <a:prstClr val="black"/>
                </a:solidFill>
                <a:ea typeface="+mn-ea"/>
                <a:cs typeface="Arial" panose="020B0604020202020204" pitchFamily="34" charset="0"/>
              </a:rPr>
              <a:t>Approval of appropriate Chair/Dean/Director </a:t>
            </a:r>
            <a:endParaRPr lang="en-US" sz="1800" dirty="0">
              <a:solidFill>
                <a:prstClr val="black"/>
              </a:solidFill>
              <a:ea typeface="+mn-ea"/>
              <a:cs typeface="Arial" panose="020B0604020202020204" pitchFamily="34" charset="0"/>
            </a:endParaRPr>
          </a:p>
          <a:p>
            <a:pPr marL="971550" lvl="1" indent="-514350" defTabSz="914400" fontAlgn="auto">
              <a:lnSpc>
                <a:spcPct val="90000"/>
              </a:lnSpc>
              <a:spcBef>
                <a:spcPts val="500"/>
              </a:spcBef>
              <a:spcAft>
                <a:spcPts val="0"/>
              </a:spcAft>
              <a:buFont typeface="Arial" panose="020B0604020202020204" pitchFamily="34" charset="0"/>
              <a:buAutoNum type="arabicPeriod"/>
            </a:pPr>
            <a:r>
              <a:rPr lang="en-US" sz="1800" dirty="0" smtClean="0">
                <a:solidFill>
                  <a:prstClr val="black"/>
                </a:solidFill>
                <a:ea typeface="+mn-ea"/>
                <a:cs typeface="Arial" panose="020B0604020202020204" pitchFamily="34" charset="0"/>
              </a:rPr>
              <a:t>Review and comments by Office </a:t>
            </a:r>
            <a:r>
              <a:rPr lang="en-US" sz="1800" dirty="0">
                <a:solidFill>
                  <a:prstClr val="black"/>
                </a:solidFill>
                <a:ea typeface="+mn-ea"/>
                <a:cs typeface="Arial" panose="020B0604020202020204" pitchFamily="34" charset="0"/>
              </a:rPr>
              <a:t>of HR and </a:t>
            </a:r>
            <a:r>
              <a:rPr lang="en-US" sz="1800" dirty="0" smtClean="0">
                <a:solidFill>
                  <a:prstClr val="black"/>
                </a:solidFill>
                <a:ea typeface="+mn-ea"/>
                <a:cs typeface="Arial" panose="020B0604020202020204" pitchFamily="34" charset="0"/>
              </a:rPr>
              <a:t>Payroll</a:t>
            </a:r>
            <a:endParaRPr lang="en-US" sz="1800" dirty="0">
              <a:solidFill>
                <a:prstClr val="black"/>
              </a:solidFill>
              <a:ea typeface="+mn-ea"/>
              <a:cs typeface="Arial" panose="020B0604020202020204" pitchFamily="34" charset="0"/>
            </a:endParaRPr>
          </a:p>
          <a:p>
            <a:pPr marL="971550" lvl="1" indent="-514350" defTabSz="914400" fontAlgn="auto">
              <a:lnSpc>
                <a:spcPct val="90000"/>
              </a:lnSpc>
              <a:spcBef>
                <a:spcPts val="500"/>
              </a:spcBef>
              <a:spcAft>
                <a:spcPts val="0"/>
              </a:spcAft>
              <a:buFont typeface="Arial" panose="020B0604020202020204" pitchFamily="34" charset="0"/>
              <a:buAutoNum type="arabicPeriod"/>
            </a:pPr>
            <a:r>
              <a:rPr lang="en-US" sz="1800" dirty="0">
                <a:solidFill>
                  <a:prstClr val="black"/>
                </a:solidFill>
                <a:ea typeface="+mn-ea"/>
                <a:cs typeface="Arial" panose="020B0604020202020204" pitchFamily="34" charset="0"/>
              </a:rPr>
              <a:t>A</a:t>
            </a:r>
            <a:r>
              <a:rPr lang="en-US" sz="1800" dirty="0" smtClean="0">
                <a:solidFill>
                  <a:prstClr val="black"/>
                </a:solidFill>
                <a:ea typeface="+mn-ea"/>
                <a:cs typeface="Arial" panose="020B0604020202020204" pitchFamily="34" charset="0"/>
              </a:rPr>
              <a:t>pproval </a:t>
            </a:r>
            <a:r>
              <a:rPr lang="en-US" sz="1800" dirty="0">
                <a:solidFill>
                  <a:prstClr val="black"/>
                </a:solidFill>
                <a:ea typeface="+mn-ea"/>
                <a:cs typeface="Arial" panose="020B0604020202020204" pitchFamily="34" charset="0"/>
              </a:rPr>
              <a:t>of </a:t>
            </a:r>
            <a:r>
              <a:rPr lang="en-US" sz="1800" dirty="0" smtClean="0">
                <a:solidFill>
                  <a:prstClr val="black"/>
                </a:solidFill>
                <a:ea typeface="+mn-ea"/>
                <a:cs typeface="Arial" panose="020B0604020202020204" pitchFamily="34" charset="0"/>
              </a:rPr>
              <a:t>appropriate </a:t>
            </a:r>
            <a:r>
              <a:rPr lang="en-US" sz="1800" dirty="0">
                <a:solidFill>
                  <a:prstClr val="black"/>
                </a:solidFill>
                <a:ea typeface="+mn-ea"/>
                <a:cs typeface="Arial" panose="020B0604020202020204" pitchFamily="34" charset="0"/>
              </a:rPr>
              <a:t>Vice President or </a:t>
            </a:r>
            <a:r>
              <a:rPr lang="en-US" sz="1800" dirty="0" smtClean="0">
                <a:solidFill>
                  <a:prstClr val="black"/>
                </a:solidFill>
                <a:ea typeface="+mn-ea"/>
                <a:cs typeface="Arial" panose="020B0604020202020204" pitchFamily="34" charset="0"/>
              </a:rPr>
              <a:t>Provost</a:t>
            </a:r>
            <a:endParaRPr lang="en-US" sz="1800" dirty="0">
              <a:solidFill>
                <a:prstClr val="black"/>
              </a:solidFill>
              <a:ea typeface="+mn-ea"/>
              <a:cs typeface="Arial" panose="020B0604020202020204" pitchFamily="34" charset="0"/>
            </a:endParaRPr>
          </a:p>
          <a:p>
            <a:pPr marL="514350" lvl="0" indent="-514350" defTabSz="914400" fontAlgn="auto">
              <a:lnSpc>
                <a:spcPct val="90000"/>
              </a:lnSpc>
              <a:spcBef>
                <a:spcPts val="1000"/>
              </a:spcBef>
              <a:spcAft>
                <a:spcPts val="0"/>
              </a:spcAft>
              <a:buFont typeface="Arial" panose="020B0604020202020204" pitchFamily="34" charset="0"/>
              <a:buAutoNum type="arabicPeriod"/>
            </a:pPr>
            <a:r>
              <a:rPr lang="en-US" sz="1800" dirty="0">
                <a:solidFill>
                  <a:prstClr val="black"/>
                </a:solidFill>
                <a:ea typeface="+mn-ea"/>
                <a:cs typeface="Arial" panose="020B0604020202020204" pitchFamily="34" charset="0"/>
              </a:rPr>
              <a:t>If approved, </a:t>
            </a:r>
            <a:r>
              <a:rPr lang="en-US" sz="1800" dirty="0" smtClean="0">
                <a:solidFill>
                  <a:prstClr val="black"/>
                </a:solidFill>
                <a:ea typeface="+mn-ea"/>
                <a:cs typeface="Arial" panose="020B0604020202020204" pitchFamily="34" charset="0"/>
              </a:rPr>
              <a:t>the Office of Human Resources will send a Telecommuting/ Remote </a:t>
            </a:r>
            <a:r>
              <a:rPr lang="en-US" sz="1800" dirty="0">
                <a:solidFill>
                  <a:prstClr val="black"/>
                </a:solidFill>
                <a:ea typeface="+mn-ea"/>
                <a:cs typeface="Arial" panose="020B0604020202020204" pitchFamily="34" charset="0"/>
              </a:rPr>
              <a:t>Worksite </a:t>
            </a:r>
            <a:r>
              <a:rPr lang="en-US" sz="1800" dirty="0" smtClean="0">
                <a:solidFill>
                  <a:prstClr val="black"/>
                </a:solidFill>
                <a:ea typeface="+mn-ea"/>
                <a:cs typeface="Arial" panose="020B0604020202020204" pitchFamily="34" charset="0"/>
              </a:rPr>
              <a:t>Agreement, via </a:t>
            </a:r>
            <a:r>
              <a:rPr lang="en-US" sz="1800" dirty="0" err="1" smtClean="0">
                <a:solidFill>
                  <a:prstClr val="black"/>
                </a:solidFill>
                <a:ea typeface="+mn-ea"/>
                <a:cs typeface="Arial" panose="020B0604020202020204" pitchFamily="34" charset="0"/>
              </a:rPr>
              <a:t>Docusign</a:t>
            </a:r>
            <a:r>
              <a:rPr lang="en-US" sz="1800" dirty="0" smtClean="0">
                <a:solidFill>
                  <a:prstClr val="black"/>
                </a:solidFill>
                <a:ea typeface="+mn-ea"/>
                <a:cs typeface="Arial" panose="020B0604020202020204" pitchFamily="34" charset="0"/>
              </a:rPr>
              <a:t> to be completed </a:t>
            </a:r>
            <a:r>
              <a:rPr lang="en-US" sz="1800" dirty="0">
                <a:solidFill>
                  <a:prstClr val="black"/>
                </a:solidFill>
                <a:ea typeface="+mn-ea"/>
                <a:cs typeface="Arial" panose="020B0604020202020204" pitchFamily="34" charset="0"/>
              </a:rPr>
              <a:t>and </a:t>
            </a:r>
            <a:r>
              <a:rPr lang="en-US" sz="1800" dirty="0" smtClean="0">
                <a:solidFill>
                  <a:prstClr val="black"/>
                </a:solidFill>
                <a:ea typeface="+mn-ea"/>
                <a:cs typeface="Arial" panose="020B0604020202020204" pitchFamily="34" charset="0"/>
              </a:rPr>
              <a:t>signed by the employee and supervisor. </a:t>
            </a:r>
          </a:p>
          <a:p>
            <a:pPr marL="514350" lvl="0" indent="-514350" defTabSz="914400" fontAlgn="auto">
              <a:lnSpc>
                <a:spcPct val="90000"/>
              </a:lnSpc>
              <a:spcBef>
                <a:spcPts val="1000"/>
              </a:spcBef>
              <a:spcAft>
                <a:spcPts val="0"/>
              </a:spcAft>
              <a:buFont typeface="Arial" panose="020B0604020202020204" pitchFamily="34" charset="0"/>
              <a:buAutoNum type="arabicPeriod"/>
            </a:pPr>
            <a:r>
              <a:rPr lang="en-US" sz="1800" dirty="0">
                <a:solidFill>
                  <a:prstClr val="black"/>
                </a:solidFill>
                <a:ea typeface="+mn-ea"/>
                <a:cs typeface="+mn-cs"/>
              </a:rPr>
              <a:t>The Request form and Agreement must all be fully signed before employee can begin the telecommuting or remote worksite </a:t>
            </a:r>
            <a:r>
              <a:rPr lang="en-US" sz="1800" dirty="0" smtClean="0">
                <a:solidFill>
                  <a:prstClr val="black"/>
                </a:solidFill>
                <a:ea typeface="+mn-ea"/>
                <a:cs typeface="+mn-cs"/>
              </a:rPr>
              <a:t>assignment.</a:t>
            </a:r>
          </a:p>
          <a:p>
            <a:pPr marL="514350" lvl="0" indent="-514350" defTabSz="914400" fontAlgn="auto">
              <a:lnSpc>
                <a:spcPct val="90000"/>
              </a:lnSpc>
              <a:spcBef>
                <a:spcPts val="1000"/>
              </a:spcBef>
              <a:spcAft>
                <a:spcPts val="0"/>
              </a:spcAft>
              <a:buFont typeface="Arial" panose="020B0604020202020204" pitchFamily="34" charset="0"/>
              <a:buAutoNum type="arabicPeriod"/>
            </a:pPr>
            <a:r>
              <a:rPr lang="en-US" sz="1800" dirty="0" smtClean="0">
                <a:solidFill>
                  <a:prstClr val="black"/>
                </a:solidFill>
                <a:ea typeface="+mn-ea"/>
                <a:cs typeface="+mn-cs"/>
              </a:rPr>
              <a:t>All long-term Telecommuting and Remote Worksite agreements must be renewed on an annual basis.</a:t>
            </a:r>
            <a:endParaRPr lang="en-US" sz="1800" dirty="0">
              <a:solidFill>
                <a:schemeClr val="tx1"/>
              </a:solidFill>
              <a:ea typeface="+mn-ea"/>
              <a:cs typeface="Arial" panose="020B0604020202020204" pitchFamily="34" charset="0"/>
            </a:endParaRPr>
          </a:p>
          <a:p>
            <a:pPr marL="228600" lvl="0" indent="-228600" defTabSz="914400" fontAlgn="auto">
              <a:lnSpc>
                <a:spcPct val="90000"/>
              </a:lnSpc>
              <a:spcBef>
                <a:spcPts val="1000"/>
              </a:spcBef>
              <a:spcAft>
                <a:spcPts val="0"/>
              </a:spcAft>
              <a:buNone/>
            </a:pPr>
            <a:endParaRPr lang="en-US" sz="18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2153591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73" y="124325"/>
            <a:ext cx="8680537" cy="905006"/>
          </a:xfrm>
        </p:spPr>
        <p:txBody>
          <a:bodyPr/>
          <a:lstStyle/>
          <a:p>
            <a:r>
              <a:rPr lang="en-US" dirty="0" smtClean="0"/>
              <a:t>Criteria for Appropriate Employee</a:t>
            </a:r>
            <a:endParaRPr lang="en-US" dirty="0"/>
          </a:p>
        </p:txBody>
      </p:sp>
      <p:sp>
        <p:nvSpPr>
          <p:cNvPr id="3" name="Content Placeholder 2"/>
          <p:cNvSpPr>
            <a:spLocks noGrp="1"/>
          </p:cNvSpPr>
          <p:nvPr>
            <p:ph idx="1"/>
          </p:nvPr>
        </p:nvSpPr>
        <p:spPr>
          <a:xfrm>
            <a:off x="275573" y="1194367"/>
            <a:ext cx="8411227" cy="4081288"/>
          </a:xfrm>
        </p:spPr>
        <p:txBody>
          <a:bodyPr/>
          <a:lstStyle/>
          <a:p>
            <a:pPr marL="285750" lvl="0" indent="-285750" defTabSz="914400" fontAlgn="auto">
              <a:lnSpc>
                <a:spcPct val="90000"/>
              </a:lnSpc>
              <a:spcBef>
                <a:spcPts val="1000"/>
              </a:spcBef>
              <a:spcAft>
                <a:spcPts val="0"/>
              </a:spcAft>
              <a:buFont typeface="Arial" charset="0"/>
              <a:buChar char="•"/>
            </a:pPr>
            <a:r>
              <a:rPr lang="en-US" sz="2200" dirty="0">
                <a:solidFill>
                  <a:prstClr val="black"/>
                </a:solidFill>
                <a:latin typeface="Arial" panose="020B0604020202020204" pitchFamily="34" charset="0"/>
                <a:ea typeface="+mn-ea"/>
                <a:cs typeface="Arial" panose="020B0604020202020204" pitchFamily="34" charset="0"/>
              </a:rPr>
              <a:t>Current documented consistent and acceptable level of productivity and quality. </a:t>
            </a:r>
          </a:p>
          <a:p>
            <a:pPr marL="285750" lvl="0" indent="-285750" defTabSz="914400" fontAlgn="auto">
              <a:lnSpc>
                <a:spcPct val="90000"/>
              </a:lnSpc>
              <a:spcBef>
                <a:spcPts val="1000"/>
              </a:spcBef>
              <a:spcAft>
                <a:spcPts val="0"/>
              </a:spcAft>
              <a:buFont typeface="Arial" charset="0"/>
              <a:buChar char="•"/>
            </a:pPr>
            <a:r>
              <a:rPr lang="en-US" sz="2200" dirty="0">
                <a:solidFill>
                  <a:prstClr val="black"/>
                </a:solidFill>
                <a:latin typeface="Arial" panose="020B0604020202020204" pitchFamily="34" charset="0"/>
                <a:ea typeface="+mn-ea"/>
                <a:cs typeface="Arial" panose="020B0604020202020204" pitchFamily="34" charset="0"/>
              </a:rPr>
              <a:t>Demonstrates a thorough and productive understanding of their </a:t>
            </a:r>
            <a:r>
              <a:rPr lang="en-US" sz="2200" dirty="0" smtClean="0">
                <a:solidFill>
                  <a:prstClr val="black"/>
                </a:solidFill>
                <a:latin typeface="Arial" panose="020B0604020202020204" pitchFamily="34" charset="0"/>
                <a:ea typeface="+mn-ea"/>
                <a:cs typeface="Arial" panose="020B0604020202020204" pitchFamily="34" charset="0"/>
              </a:rPr>
              <a:t>job.</a:t>
            </a:r>
            <a:endParaRPr lang="en-US" sz="2200" dirty="0">
              <a:solidFill>
                <a:prstClr val="black"/>
              </a:solidFill>
              <a:latin typeface="Arial" panose="020B0604020202020204" pitchFamily="34" charset="0"/>
              <a:ea typeface="+mn-ea"/>
              <a:cs typeface="Arial" panose="020B0604020202020204" pitchFamily="34" charset="0"/>
            </a:endParaRPr>
          </a:p>
          <a:p>
            <a:pPr marL="285750" lvl="0" indent="-285750" defTabSz="914400" fontAlgn="auto">
              <a:lnSpc>
                <a:spcPct val="90000"/>
              </a:lnSpc>
              <a:spcBef>
                <a:spcPts val="1000"/>
              </a:spcBef>
              <a:spcAft>
                <a:spcPts val="0"/>
              </a:spcAft>
              <a:buFont typeface="Arial" charset="0"/>
              <a:buChar char="•"/>
            </a:pPr>
            <a:r>
              <a:rPr lang="en-US" sz="2200" dirty="0">
                <a:solidFill>
                  <a:prstClr val="black"/>
                </a:solidFill>
                <a:latin typeface="Arial" panose="020B0604020202020204" pitchFamily="34" charset="0"/>
                <a:ea typeface="+mn-ea"/>
                <a:cs typeface="Arial" panose="020B0604020202020204" pitchFamily="34" charset="0"/>
              </a:rPr>
              <a:t>Demonstrates ability to work independently with minimal levels of supervision.</a:t>
            </a:r>
          </a:p>
          <a:p>
            <a:pPr marL="285750" lvl="0" indent="-285750" defTabSz="914400" fontAlgn="auto">
              <a:lnSpc>
                <a:spcPct val="90000"/>
              </a:lnSpc>
              <a:spcBef>
                <a:spcPts val="1000"/>
              </a:spcBef>
              <a:spcAft>
                <a:spcPts val="0"/>
              </a:spcAft>
              <a:buFont typeface="Arial" charset="0"/>
              <a:buChar char="•"/>
            </a:pPr>
            <a:r>
              <a:rPr lang="en-US" sz="2200" dirty="0">
                <a:solidFill>
                  <a:prstClr val="black"/>
                </a:solidFill>
                <a:latin typeface="Arial" panose="020B0604020202020204" pitchFamily="34" charset="0"/>
                <a:ea typeface="+mn-ea"/>
                <a:cs typeface="Arial" panose="020B0604020202020204" pitchFamily="34" charset="0"/>
              </a:rPr>
              <a:t>Position duties are not location-specific (e.g., receptionist, customer service rep).</a:t>
            </a:r>
          </a:p>
          <a:p>
            <a:pPr marL="285750" lvl="0" indent="-285750" defTabSz="914400" fontAlgn="auto">
              <a:lnSpc>
                <a:spcPct val="90000"/>
              </a:lnSpc>
              <a:spcBef>
                <a:spcPts val="1000"/>
              </a:spcBef>
              <a:spcAft>
                <a:spcPts val="0"/>
              </a:spcAft>
              <a:buFont typeface="Arial" charset="0"/>
              <a:buChar char="•"/>
            </a:pPr>
            <a:r>
              <a:rPr lang="en-US" sz="2200" dirty="0">
                <a:solidFill>
                  <a:prstClr val="black"/>
                </a:solidFill>
                <a:latin typeface="Arial" panose="020B0604020202020204" pitchFamily="34" charset="0"/>
                <a:ea typeface="+mn-ea"/>
                <a:cs typeface="Arial" panose="020B0604020202020204" pitchFamily="34" charset="0"/>
              </a:rPr>
              <a:t>Work space is free from distractions.</a:t>
            </a:r>
          </a:p>
          <a:p>
            <a:pPr marL="628650" lvl="1" defTabSz="914400" fontAlgn="auto">
              <a:lnSpc>
                <a:spcPct val="90000"/>
              </a:lnSpc>
              <a:spcBef>
                <a:spcPts val="500"/>
              </a:spcBef>
              <a:spcAft>
                <a:spcPts val="0"/>
              </a:spcAft>
              <a:buFont typeface="Courier New" panose="02070309020205020404" pitchFamily="49" charset="0"/>
              <a:buChar char="o"/>
            </a:pPr>
            <a:r>
              <a:rPr lang="en-US" sz="2200" dirty="0">
                <a:solidFill>
                  <a:prstClr val="black"/>
                </a:solidFill>
                <a:latin typeface="Arial" panose="020B0604020202020204" pitchFamily="34" charset="0"/>
                <a:ea typeface="+mn-ea"/>
                <a:cs typeface="Arial" panose="020B0604020202020204" pitchFamily="34" charset="0"/>
              </a:rPr>
              <a:t>Employees who have caretaking responsibilities and will be working from home must have viable caretaking arrangements.  Telecommuting is NOT a substitute for those arrangements</a:t>
            </a:r>
            <a:r>
              <a:rPr lang="en-US" sz="2200" dirty="0" smtClean="0">
                <a:solidFill>
                  <a:prstClr val="black"/>
                </a:solidFill>
                <a:latin typeface="Arial" panose="020B0604020202020204" pitchFamily="34" charset="0"/>
                <a:ea typeface="+mn-ea"/>
                <a:cs typeface="Arial" panose="020B0604020202020204" pitchFamily="34" charset="0"/>
              </a:rPr>
              <a:t>.</a:t>
            </a:r>
            <a:endParaRPr lang="en-US" sz="2200" dirty="0">
              <a:solidFill>
                <a:prstClr val="black"/>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99938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Supervisor’s Requirements</a:t>
            </a:r>
            <a:endParaRPr lang="en-US" dirty="0"/>
          </a:p>
        </p:txBody>
      </p:sp>
      <p:sp>
        <p:nvSpPr>
          <p:cNvPr id="3" name="Content Placeholder 2"/>
          <p:cNvSpPr>
            <a:spLocks noGrp="1"/>
          </p:cNvSpPr>
          <p:nvPr>
            <p:ph idx="1"/>
          </p:nvPr>
        </p:nvSpPr>
        <p:spPr>
          <a:xfrm>
            <a:off x="457200" y="1725461"/>
            <a:ext cx="8229600" cy="4525963"/>
          </a:xfrm>
        </p:spPr>
        <p:txBody>
          <a:bodyPr/>
          <a:lstStyle/>
          <a:p>
            <a:pPr marL="228600" lvl="0" indent="-228600" defTabSz="914400" fontAlgn="auto">
              <a:lnSpc>
                <a:spcPct val="90000"/>
              </a:lnSpc>
              <a:spcBef>
                <a:spcPts val="1000"/>
              </a:spcBef>
              <a:spcAft>
                <a:spcPts val="0"/>
              </a:spcAft>
            </a:pPr>
            <a:r>
              <a:rPr lang="en-US" sz="2400" dirty="0">
                <a:solidFill>
                  <a:prstClr val="black"/>
                </a:solidFill>
                <a:latin typeface="Arial" panose="020B0604020202020204" pitchFamily="34" charset="0"/>
                <a:ea typeface="+mn-ea"/>
                <a:cs typeface="Arial" panose="020B0604020202020204" pitchFamily="34" charset="0"/>
              </a:rPr>
              <a:t>Orient the employee:</a:t>
            </a:r>
          </a:p>
          <a:p>
            <a:pPr marL="685800" lvl="1" indent="-228600" defTabSz="914400" fontAlgn="auto">
              <a:lnSpc>
                <a:spcPct val="90000"/>
              </a:lnSpc>
              <a:spcBef>
                <a:spcPts val="500"/>
              </a:spcBef>
              <a:spcAft>
                <a:spcPts val="0"/>
              </a:spcAft>
              <a:buFont typeface="Arial" panose="020B0604020202020204" pitchFamily="34" charset="0"/>
              <a:buChar char="•"/>
            </a:pPr>
            <a:r>
              <a:rPr lang="en-US" sz="2400" dirty="0">
                <a:solidFill>
                  <a:prstClr val="black"/>
                </a:solidFill>
                <a:latin typeface="Arial" panose="020B0604020202020204" pitchFamily="34" charset="0"/>
                <a:ea typeface="+mn-ea"/>
                <a:cs typeface="Arial" panose="020B0604020202020204" pitchFamily="34" charset="0"/>
              </a:rPr>
              <a:t>Clearly defined expectations</a:t>
            </a:r>
          </a:p>
          <a:p>
            <a:pPr marL="685800" lvl="1" indent="-228600" defTabSz="914400" fontAlgn="auto">
              <a:lnSpc>
                <a:spcPct val="90000"/>
              </a:lnSpc>
              <a:spcBef>
                <a:spcPts val="500"/>
              </a:spcBef>
              <a:spcAft>
                <a:spcPts val="0"/>
              </a:spcAft>
              <a:buFont typeface="Arial" panose="020B0604020202020204" pitchFamily="34" charset="0"/>
              <a:buChar char="•"/>
            </a:pPr>
            <a:r>
              <a:rPr lang="en-US" sz="2400" dirty="0">
                <a:solidFill>
                  <a:prstClr val="black"/>
                </a:solidFill>
                <a:latin typeface="Arial" panose="020B0604020202020204" pitchFamily="34" charset="0"/>
                <a:ea typeface="+mn-ea"/>
                <a:cs typeface="Arial" panose="020B0604020202020204" pitchFamily="34" charset="0"/>
              </a:rPr>
              <a:t>Work schedule</a:t>
            </a:r>
          </a:p>
          <a:p>
            <a:pPr marL="685800" lvl="1" indent="-228600" defTabSz="914400" fontAlgn="auto">
              <a:lnSpc>
                <a:spcPct val="90000"/>
              </a:lnSpc>
              <a:spcBef>
                <a:spcPts val="500"/>
              </a:spcBef>
              <a:spcAft>
                <a:spcPts val="0"/>
              </a:spcAft>
              <a:buFont typeface="Arial" panose="020B0604020202020204" pitchFamily="34" charset="0"/>
              <a:buChar char="•"/>
            </a:pPr>
            <a:r>
              <a:rPr lang="en-US" sz="2400" dirty="0">
                <a:solidFill>
                  <a:prstClr val="black"/>
                </a:solidFill>
                <a:latin typeface="Arial" panose="020B0604020202020204" pitchFamily="34" charset="0"/>
                <a:ea typeface="+mn-ea"/>
                <a:cs typeface="Arial" panose="020B0604020202020204" pitchFamily="34" charset="0"/>
              </a:rPr>
              <a:t>Check-in expectations/contact method</a:t>
            </a:r>
          </a:p>
          <a:p>
            <a:pPr marL="685800" lvl="1" indent="-228600" defTabSz="914400" fontAlgn="auto">
              <a:lnSpc>
                <a:spcPct val="90000"/>
              </a:lnSpc>
              <a:spcBef>
                <a:spcPts val="500"/>
              </a:spcBef>
              <a:spcAft>
                <a:spcPts val="0"/>
              </a:spcAft>
              <a:buFont typeface="Arial" panose="020B0604020202020204" pitchFamily="34" charset="0"/>
              <a:buChar char="•"/>
            </a:pPr>
            <a:r>
              <a:rPr lang="en-US" sz="2400" dirty="0">
                <a:solidFill>
                  <a:prstClr val="black"/>
                </a:solidFill>
                <a:latin typeface="Arial" panose="020B0604020202020204" pitchFamily="34" charset="0"/>
                <a:ea typeface="+mn-ea"/>
                <a:cs typeface="Arial" panose="020B0604020202020204" pitchFamily="34" charset="0"/>
              </a:rPr>
              <a:t>Ensure state and federal laws are followed</a:t>
            </a:r>
          </a:p>
          <a:p>
            <a:pPr marL="228600" lvl="0" indent="-228600" defTabSz="914400" fontAlgn="auto">
              <a:lnSpc>
                <a:spcPct val="90000"/>
              </a:lnSpc>
              <a:spcBef>
                <a:spcPts val="1000"/>
              </a:spcBef>
              <a:spcAft>
                <a:spcPts val="0"/>
              </a:spcAft>
            </a:pPr>
            <a:r>
              <a:rPr lang="en-US" altLang="en-US" sz="2400" dirty="0">
                <a:solidFill>
                  <a:prstClr val="black"/>
                </a:solidFill>
                <a:latin typeface="Arial" panose="020B0604020202020204" pitchFamily="34" charset="0"/>
                <a:ea typeface="+mn-ea"/>
                <a:cs typeface="Arial" panose="020B0604020202020204" pitchFamily="34" charset="0"/>
              </a:rPr>
              <a:t>Keep telecommuters informed, integrated and able to collaborate with onsite employees and management.</a:t>
            </a:r>
          </a:p>
          <a:p>
            <a:pPr marL="228600" lvl="0" indent="-228600" defTabSz="914400" fontAlgn="auto">
              <a:lnSpc>
                <a:spcPct val="90000"/>
              </a:lnSpc>
              <a:spcBef>
                <a:spcPts val="1000"/>
              </a:spcBef>
              <a:spcAft>
                <a:spcPts val="0"/>
              </a:spcAft>
            </a:pPr>
            <a:r>
              <a:rPr lang="en-US" altLang="en-US" sz="2400" dirty="0">
                <a:solidFill>
                  <a:prstClr val="black"/>
                </a:solidFill>
                <a:latin typeface="Arial" panose="020B0604020202020204" pitchFamily="34" charset="0"/>
                <a:ea typeface="+mn-ea"/>
                <a:cs typeface="Arial" panose="020B0604020202020204" pitchFamily="34" charset="0"/>
              </a:rPr>
              <a:t>Review employee’s performance on a regular </a:t>
            </a:r>
            <a:r>
              <a:rPr lang="en-US" altLang="en-US" sz="2400" dirty="0" smtClean="0">
                <a:solidFill>
                  <a:prstClr val="black"/>
                </a:solidFill>
                <a:latin typeface="Arial" panose="020B0604020202020204" pitchFamily="34" charset="0"/>
                <a:ea typeface="+mn-ea"/>
                <a:cs typeface="Arial" panose="020B0604020202020204" pitchFamily="34" charset="0"/>
              </a:rPr>
              <a:t>basis.</a:t>
            </a:r>
            <a:endParaRPr lang="en-US" altLang="en-US" sz="2400" dirty="0">
              <a:solidFill>
                <a:prstClr val="black"/>
              </a:solidFill>
              <a:latin typeface="Arial" panose="020B0604020202020204" pitchFamily="34" charset="0"/>
              <a:ea typeface="+mn-ea"/>
              <a:cs typeface="Arial" panose="020B0604020202020204" pitchFamily="34" charset="0"/>
            </a:endParaRPr>
          </a:p>
          <a:p>
            <a:pPr marL="228600" lvl="0" indent="-228600" defTabSz="914400" fontAlgn="auto">
              <a:lnSpc>
                <a:spcPct val="90000"/>
              </a:lnSpc>
              <a:spcBef>
                <a:spcPts val="1000"/>
              </a:spcBef>
              <a:spcAft>
                <a:spcPts val="0"/>
              </a:spcAft>
            </a:pPr>
            <a:r>
              <a:rPr lang="en-US" sz="2400" dirty="0">
                <a:solidFill>
                  <a:prstClr val="black"/>
                </a:solidFill>
                <a:latin typeface="Arial" panose="020B0604020202020204" pitchFamily="34" charset="0"/>
                <a:ea typeface="+mn-ea"/>
                <a:cs typeface="Arial" panose="020B0604020202020204" pitchFamily="34" charset="0"/>
              </a:rPr>
              <a:t>Ensure Agreement is reviewed, updated, and renewed </a:t>
            </a:r>
            <a:r>
              <a:rPr lang="en-US" sz="2400" dirty="0" smtClean="0">
                <a:solidFill>
                  <a:prstClr val="black"/>
                </a:solidFill>
                <a:latin typeface="Arial" panose="020B0604020202020204" pitchFamily="34" charset="0"/>
                <a:ea typeface="+mn-ea"/>
                <a:cs typeface="Arial" panose="020B0604020202020204" pitchFamily="34" charset="0"/>
              </a:rPr>
              <a:t>annually.</a:t>
            </a:r>
            <a:endParaRPr lang="en-US" sz="2400" dirty="0">
              <a:solidFill>
                <a:prstClr val="black"/>
              </a:solidFill>
              <a:latin typeface="Arial" panose="020B0604020202020204" pitchFamily="34" charset="0"/>
              <a:ea typeface="+mn-ea"/>
              <a:cs typeface="Arial" panose="020B0604020202020204" pitchFamily="34" charset="0"/>
            </a:endParaRPr>
          </a:p>
          <a:p>
            <a:endParaRPr lang="en-US" dirty="0"/>
          </a:p>
        </p:txBody>
      </p:sp>
    </p:spTree>
    <p:extLst>
      <p:ext uri="{BB962C8B-B14F-4D97-AF65-F5344CB8AC3E}">
        <p14:creationId xmlns:p14="http://schemas.microsoft.com/office/powerpoint/2010/main" val="2929472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NDSU Employee Requirements</a:t>
            </a:r>
            <a:endParaRPr lang="en-US" dirty="0"/>
          </a:p>
        </p:txBody>
      </p:sp>
      <p:sp>
        <p:nvSpPr>
          <p:cNvPr id="3" name="Content Placeholder 2"/>
          <p:cNvSpPr>
            <a:spLocks noGrp="1"/>
          </p:cNvSpPr>
          <p:nvPr>
            <p:ph idx="1"/>
          </p:nvPr>
        </p:nvSpPr>
        <p:spPr>
          <a:xfrm>
            <a:off x="457200" y="1775564"/>
            <a:ext cx="8229600" cy="3623153"/>
          </a:xfrm>
        </p:spPr>
        <p:txBody>
          <a:bodyPr/>
          <a:lstStyle/>
          <a:p>
            <a:pPr marL="228600" lvl="0" indent="-228600" defTabSz="914400" fontAlgn="auto">
              <a:lnSpc>
                <a:spcPct val="90000"/>
              </a:lnSpc>
              <a:spcBef>
                <a:spcPts val="1000"/>
              </a:spcBef>
              <a:spcAft>
                <a:spcPts val="0"/>
              </a:spcAft>
            </a:pPr>
            <a:r>
              <a:rPr lang="en-US" sz="2800" dirty="0">
                <a:solidFill>
                  <a:prstClr val="black"/>
                </a:solidFill>
                <a:latin typeface="Arial" panose="020B0604020202020204" pitchFamily="34" charset="0"/>
                <a:ea typeface="+mn-ea"/>
                <a:cs typeface="Arial" panose="020B0604020202020204" pitchFamily="34" charset="0"/>
              </a:rPr>
              <a:t>Requirement of </a:t>
            </a:r>
            <a:r>
              <a:rPr lang="en-US" sz="2800" dirty="0" smtClean="0">
                <a:solidFill>
                  <a:prstClr val="black"/>
                </a:solidFill>
                <a:latin typeface="Arial" panose="020B0604020202020204" pitchFamily="34" charset="0"/>
                <a:ea typeface="+mn-ea"/>
                <a:cs typeface="Arial" panose="020B0604020202020204" pitchFamily="34" charset="0"/>
              </a:rPr>
              <a:t>on-campus </a:t>
            </a:r>
            <a:r>
              <a:rPr lang="en-US" sz="2800" dirty="0">
                <a:solidFill>
                  <a:prstClr val="black"/>
                </a:solidFill>
                <a:latin typeface="Arial" panose="020B0604020202020204" pitchFamily="34" charset="0"/>
                <a:ea typeface="+mn-ea"/>
                <a:cs typeface="Arial" panose="020B0604020202020204" pitchFamily="34" charset="0"/>
              </a:rPr>
              <a:t>office attendance when needed.</a:t>
            </a:r>
          </a:p>
          <a:p>
            <a:pPr marL="228600" lvl="0" indent="-228600" defTabSz="914400" fontAlgn="auto">
              <a:lnSpc>
                <a:spcPct val="90000"/>
              </a:lnSpc>
              <a:spcBef>
                <a:spcPts val="1000"/>
              </a:spcBef>
              <a:spcAft>
                <a:spcPts val="0"/>
              </a:spcAft>
            </a:pPr>
            <a:r>
              <a:rPr lang="en-US" sz="2800" dirty="0">
                <a:solidFill>
                  <a:prstClr val="black"/>
                </a:solidFill>
                <a:latin typeface="Arial" panose="020B0604020202020204" pitchFamily="34" charset="0"/>
                <a:ea typeface="+mn-ea"/>
                <a:cs typeface="Arial" panose="020B0604020202020204" pitchFamily="34" charset="0"/>
              </a:rPr>
              <a:t>Understanding of NDSU policies, i.e. if non-exempt Policy 212.</a:t>
            </a:r>
          </a:p>
          <a:p>
            <a:pPr marL="228600" lvl="0" indent="-228600" defTabSz="914400" fontAlgn="auto">
              <a:lnSpc>
                <a:spcPct val="90000"/>
              </a:lnSpc>
              <a:spcBef>
                <a:spcPts val="1000"/>
              </a:spcBef>
              <a:spcAft>
                <a:spcPts val="0"/>
              </a:spcAft>
            </a:pPr>
            <a:r>
              <a:rPr lang="en-US" sz="2800" dirty="0">
                <a:solidFill>
                  <a:prstClr val="black"/>
                </a:solidFill>
                <a:latin typeface="Arial" panose="020B0604020202020204" pitchFamily="34" charset="0"/>
                <a:ea typeface="+mn-ea"/>
                <a:cs typeface="Arial" panose="020B0604020202020204" pitchFamily="34" charset="0"/>
              </a:rPr>
              <a:t>Meeting the requirements of the position.</a:t>
            </a:r>
          </a:p>
          <a:p>
            <a:pPr marL="228600" lvl="0" indent="-228600" defTabSz="914400" fontAlgn="auto">
              <a:lnSpc>
                <a:spcPct val="90000"/>
              </a:lnSpc>
              <a:spcBef>
                <a:spcPts val="1000"/>
              </a:spcBef>
              <a:spcAft>
                <a:spcPts val="0"/>
              </a:spcAft>
            </a:pPr>
            <a:r>
              <a:rPr lang="en-US" sz="2800" dirty="0">
                <a:solidFill>
                  <a:prstClr val="black"/>
                </a:solidFill>
                <a:latin typeface="Arial" panose="020B0604020202020204" pitchFamily="34" charset="0"/>
                <a:ea typeface="+mn-ea"/>
                <a:cs typeface="Arial" panose="020B0604020202020204" pitchFamily="34" charset="0"/>
              </a:rPr>
              <a:t>Staying in contact with supervisor.</a:t>
            </a:r>
          </a:p>
          <a:p>
            <a:pPr marL="228600" lvl="0" indent="-228600" defTabSz="914400" fontAlgn="auto">
              <a:lnSpc>
                <a:spcPct val="90000"/>
              </a:lnSpc>
              <a:spcBef>
                <a:spcPts val="1000"/>
              </a:spcBef>
              <a:spcAft>
                <a:spcPts val="0"/>
              </a:spcAft>
            </a:pPr>
            <a:r>
              <a:rPr lang="en-US" sz="2800" dirty="0">
                <a:solidFill>
                  <a:prstClr val="black"/>
                </a:solidFill>
                <a:latin typeface="Arial" panose="020B0604020202020204" pitchFamily="34" charset="0"/>
                <a:ea typeface="+mn-ea"/>
                <a:cs typeface="Arial" panose="020B0604020202020204" pitchFamily="34" charset="0"/>
              </a:rPr>
              <a:t>Maintaining structured hours.</a:t>
            </a:r>
          </a:p>
          <a:p>
            <a:endParaRPr lang="en-US" dirty="0"/>
          </a:p>
        </p:txBody>
      </p:sp>
    </p:spTree>
    <p:extLst>
      <p:ext uri="{BB962C8B-B14F-4D97-AF65-F5344CB8AC3E}">
        <p14:creationId xmlns:p14="http://schemas.microsoft.com/office/powerpoint/2010/main" val="2724338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u-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ndsu-template6</Template>
  <TotalTime>55</TotalTime>
  <Words>554</Words>
  <Application>Microsoft Office PowerPoint</Application>
  <PresentationFormat>On-screen Show (4:3)</PresentationFormat>
  <Paragraphs>50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Courier New</vt:lpstr>
      <vt:lpstr>ndsu-template1</vt:lpstr>
      <vt:lpstr>PowerPoint Presentation</vt:lpstr>
      <vt:lpstr>Telecommuting and Remote Worksite Information</vt:lpstr>
      <vt:lpstr>PowerPoint Presentation</vt:lpstr>
      <vt:lpstr>Purpose</vt:lpstr>
      <vt:lpstr>Definitions</vt:lpstr>
      <vt:lpstr>Application Steps</vt:lpstr>
      <vt:lpstr>Criteria for Appropriate Employee</vt:lpstr>
      <vt:lpstr>Supervisor’s Requirements</vt:lpstr>
      <vt:lpstr>NDSU Employee Requirements</vt:lpstr>
      <vt:lpstr>PowerPoint Presentation</vt:lpstr>
    </vt:vector>
  </TitlesOfParts>
  <Company>North Dakota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Thompson</dc:creator>
  <cp:lastModifiedBy>Carman Hoffman</cp:lastModifiedBy>
  <cp:revision>6</cp:revision>
  <dcterms:created xsi:type="dcterms:W3CDTF">2018-05-01T14:31:02Z</dcterms:created>
  <dcterms:modified xsi:type="dcterms:W3CDTF">2019-03-05T14:59:12Z</dcterms:modified>
</cp:coreProperties>
</file>