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57" r:id="rId4"/>
    <p:sldId id="271" r:id="rId5"/>
    <p:sldId id="272" r:id="rId6"/>
    <p:sldId id="273" r:id="rId7"/>
    <p:sldId id="284" r:id="rId8"/>
    <p:sldId id="274" r:id="rId9"/>
    <p:sldId id="275" r:id="rId10"/>
    <p:sldId id="276" r:id="rId11"/>
    <p:sldId id="283" r:id="rId12"/>
    <p:sldId id="258" r:id="rId13"/>
    <p:sldId id="279" r:id="rId14"/>
    <p:sldId id="280" r:id="rId15"/>
    <p:sldId id="281" r:id="rId16"/>
    <p:sldId id="278" r:id="rId17"/>
    <p:sldId id="292" r:id="rId18"/>
    <p:sldId id="282" r:id="rId19"/>
    <p:sldId id="285" r:id="rId20"/>
    <p:sldId id="262" r:id="rId21"/>
    <p:sldId id="263" r:id="rId22"/>
    <p:sldId id="286" r:id="rId23"/>
    <p:sldId id="264" r:id="rId24"/>
    <p:sldId id="268" r:id="rId25"/>
    <p:sldId id="287" r:id="rId26"/>
    <p:sldId id="288" r:id="rId27"/>
    <p:sldId id="289" r:id="rId28"/>
    <p:sldId id="270" r:id="rId29"/>
    <p:sldId id="291" r:id="rId30"/>
    <p:sldId id="290"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68" d="100"/>
          <a:sy n="68" d="100"/>
        </p:scale>
        <p:origin x="278"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22554EE-C1C8-46DD-8A41-AF2139C5FC55}"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BA08A5-B562-4CCD-A215-F253D84C8A2A}" type="slidenum">
              <a:rPr lang="en-US" smtClean="0"/>
              <a:t>‹#›</a:t>
            </a:fld>
            <a:endParaRPr lang="en-US"/>
          </a:p>
        </p:txBody>
      </p:sp>
    </p:spTree>
    <p:extLst>
      <p:ext uri="{BB962C8B-B14F-4D97-AF65-F5344CB8AC3E}">
        <p14:creationId xmlns:p14="http://schemas.microsoft.com/office/powerpoint/2010/main" val="3791266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2554EE-C1C8-46DD-8A41-AF2139C5FC55}"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BA08A5-B562-4CCD-A215-F253D84C8A2A}" type="slidenum">
              <a:rPr lang="en-US" smtClean="0"/>
              <a:t>‹#›</a:t>
            </a:fld>
            <a:endParaRPr lang="en-US"/>
          </a:p>
        </p:txBody>
      </p:sp>
    </p:spTree>
    <p:extLst>
      <p:ext uri="{BB962C8B-B14F-4D97-AF65-F5344CB8AC3E}">
        <p14:creationId xmlns:p14="http://schemas.microsoft.com/office/powerpoint/2010/main" val="2742742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2554EE-C1C8-46DD-8A41-AF2139C5FC55}"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BA08A5-B562-4CCD-A215-F253D84C8A2A}" type="slidenum">
              <a:rPr lang="en-US" smtClean="0"/>
              <a:t>‹#›</a:t>
            </a:fld>
            <a:endParaRPr lang="en-US"/>
          </a:p>
        </p:txBody>
      </p:sp>
    </p:spTree>
    <p:extLst>
      <p:ext uri="{BB962C8B-B14F-4D97-AF65-F5344CB8AC3E}">
        <p14:creationId xmlns:p14="http://schemas.microsoft.com/office/powerpoint/2010/main" val="3804567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2554EE-C1C8-46DD-8A41-AF2139C5FC55}"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BA08A5-B562-4CCD-A215-F253D84C8A2A}" type="slidenum">
              <a:rPr lang="en-US" smtClean="0"/>
              <a:t>‹#›</a:t>
            </a:fld>
            <a:endParaRPr lang="en-US"/>
          </a:p>
        </p:txBody>
      </p:sp>
    </p:spTree>
    <p:extLst>
      <p:ext uri="{BB962C8B-B14F-4D97-AF65-F5344CB8AC3E}">
        <p14:creationId xmlns:p14="http://schemas.microsoft.com/office/powerpoint/2010/main" val="4570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2554EE-C1C8-46DD-8A41-AF2139C5FC55}"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BA08A5-B562-4CCD-A215-F253D84C8A2A}" type="slidenum">
              <a:rPr lang="en-US" smtClean="0"/>
              <a:t>‹#›</a:t>
            </a:fld>
            <a:endParaRPr lang="en-US"/>
          </a:p>
        </p:txBody>
      </p:sp>
    </p:spTree>
    <p:extLst>
      <p:ext uri="{BB962C8B-B14F-4D97-AF65-F5344CB8AC3E}">
        <p14:creationId xmlns:p14="http://schemas.microsoft.com/office/powerpoint/2010/main" val="2289536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22554EE-C1C8-46DD-8A41-AF2139C5FC55}"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BA08A5-B562-4CCD-A215-F253D84C8A2A}" type="slidenum">
              <a:rPr lang="en-US" smtClean="0"/>
              <a:t>‹#›</a:t>
            </a:fld>
            <a:endParaRPr lang="en-US"/>
          </a:p>
        </p:txBody>
      </p:sp>
    </p:spTree>
    <p:extLst>
      <p:ext uri="{BB962C8B-B14F-4D97-AF65-F5344CB8AC3E}">
        <p14:creationId xmlns:p14="http://schemas.microsoft.com/office/powerpoint/2010/main" val="3079491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2554EE-C1C8-46DD-8A41-AF2139C5FC55}" type="datetimeFigureOut">
              <a:rPr lang="en-US" smtClean="0"/>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BA08A5-B562-4CCD-A215-F253D84C8A2A}" type="slidenum">
              <a:rPr lang="en-US" smtClean="0"/>
              <a:t>‹#›</a:t>
            </a:fld>
            <a:endParaRPr lang="en-US"/>
          </a:p>
        </p:txBody>
      </p:sp>
    </p:spTree>
    <p:extLst>
      <p:ext uri="{BB962C8B-B14F-4D97-AF65-F5344CB8AC3E}">
        <p14:creationId xmlns:p14="http://schemas.microsoft.com/office/powerpoint/2010/main" val="1442211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2554EE-C1C8-46DD-8A41-AF2139C5FC55}" type="datetimeFigureOut">
              <a:rPr lang="en-US" smtClean="0"/>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BA08A5-B562-4CCD-A215-F253D84C8A2A}" type="slidenum">
              <a:rPr lang="en-US" smtClean="0"/>
              <a:t>‹#›</a:t>
            </a:fld>
            <a:endParaRPr lang="en-US"/>
          </a:p>
        </p:txBody>
      </p:sp>
    </p:spTree>
    <p:extLst>
      <p:ext uri="{BB962C8B-B14F-4D97-AF65-F5344CB8AC3E}">
        <p14:creationId xmlns:p14="http://schemas.microsoft.com/office/powerpoint/2010/main" val="1801585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2554EE-C1C8-46DD-8A41-AF2139C5FC55}" type="datetimeFigureOut">
              <a:rPr lang="en-US" smtClean="0"/>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BA08A5-B562-4CCD-A215-F253D84C8A2A}" type="slidenum">
              <a:rPr lang="en-US" smtClean="0"/>
              <a:t>‹#›</a:t>
            </a:fld>
            <a:endParaRPr lang="en-US"/>
          </a:p>
        </p:txBody>
      </p:sp>
    </p:spTree>
    <p:extLst>
      <p:ext uri="{BB962C8B-B14F-4D97-AF65-F5344CB8AC3E}">
        <p14:creationId xmlns:p14="http://schemas.microsoft.com/office/powerpoint/2010/main" val="2253821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2554EE-C1C8-46DD-8A41-AF2139C5FC55}"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BA08A5-B562-4CCD-A215-F253D84C8A2A}" type="slidenum">
              <a:rPr lang="en-US" smtClean="0"/>
              <a:t>‹#›</a:t>
            </a:fld>
            <a:endParaRPr lang="en-US"/>
          </a:p>
        </p:txBody>
      </p:sp>
    </p:spTree>
    <p:extLst>
      <p:ext uri="{BB962C8B-B14F-4D97-AF65-F5344CB8AC3E}">
        <p14:creationId xmlns:p14="http://schemas.microsoft.com/office/powerpoint/2010/main" val="988614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2554EE-C1C8-46DD-8A41-AF2139C5FC55}"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BA08A5-B562-4CCD-A215-F253D84C8A2A}" type="slidenum">
              <a:rPr lang="en-US" smtClean="0"/>
              <a:t>‹#›</a:t>
            </a:fld>
            <a:endParaRPr lang="en-US"/>
          </a:p>
        </p:txBody>
      </p:sp>
    </p:spTree>
    <p:extLst>
      <p:ext uri="{BB962C8B-B14F-4D97-AF65-F5344CB8AC3E}">
        <p14:creationId xmlns:p14="http://schemas.microsoft.com/office/powerpoint/2010/main" val="986575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9000">
              <a:schemeClr val="accent4">
                <a:lumMod val="5000"/>
                <a:lumOff val="95000"/>
              </a:schemeClr>
            </a:gs>
            <a:gs pos="100000">
              <a:schemeClr val="accent5"/>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2554EE-C1C8-46DD-8A41-AF2139C5FC55}" type="datetimeFigureOut">
              <a:rPr lang="en-US" smtClean="0"/>
              <a:t>7/3/2019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BA08A5-B562-4CCD-A215-F253D84C8A2A}" type="slidenum">
              <a:rPr lang="en-US" smtClean="0"/>
              <a:t>‹#›</a:t>
            </a:fld>
            <a:endParaRPr lang="en-US"/>
          </a:p>
        </p:txBody>
      </p:sp>
    </p:spTree>
    <p:extLst>
      <p:ext uri="{BB962C8B-B14F-4D97-AF65-F5344CB8AC3E}">
        <p14:creationId xmlns:p14="http://schemas.microsoft.com/office/powerpoint/2010/main" val="27285287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725714"/>
            <a:ext cx="12308114" cy="1787178"/>
          </a:xfrm>
        </p:spPr>
        <p:txBody>
          <a:bodyPr>
            <a:normAutofit/>
          </a:bodyPr>
          <a:lstStyle/>
          <a:p>
            <a:r>
              <a:rPr lang="en-US" sz="4400" dirty="0" smtClean="0">
                <a:latin typeface="Franklin Gothic Medium" panose="020B0603020102020204" pitchFamily="34" charset="0"/>
              </a:rPr>
              <a:t>Untangling Quality of Life and Oil Development: The Case of Western North Dakota</a:t>
            </a:r>
            <a:endParaRPr lang="en-US" sz="4400" dirty="0">
              <a:latin typeface="Franklin Gothic Medium" panose="020B0603020102020204" pitchFamily="34" charset="0"/>
            </a:endParaRPr>
          </a:p>
        </p:txBody>
      </p:sp>
      <p:sp>
        <p:nvSpPr>
          <p:cNvPr id="3" name="Subtitle 2"/>
          <p:cNvSpPr>
            <a:spLocks noGrp="1"/>
          </p:cNvSpPr>
          <p:nvPr>
            <p:ph type="subTitle" idx="1"/>
          </p:nvPr>
        </p:nvSpPr>
        <p:spPr>
          <a:xfrm>
            <a:off x="1627094" y="3065042"/>
            <a:ext cx="8937812" cy="727916"/>
          </a:xfrm>
        </p:spPr>
        <p:txBody>
          <a:bodyPr/>
          <a:lstStyle/>
          <a:p>
            <a:r>
              <a:rPr lang="en-US" dirty="0" smtClean="0"/>
              <a:t>By Felix Fernando</a:t>
            </a:r>
            <a:endParaRPr lang="en-US" dirty="0"/>
          </a:p>
        </p:txBody>
      </p:sp>
      <p:sp>
        <p:nvSpPr>
          <p:cNvPr id="4" name="Rectangle 3"/>
          <p:cNvSpPr/>
          <p:nvPr/>
        </p:nvSpPr>
        <p:spPr>
          <a:xfrm>
            <a:off x="726079" y="4836923"/>
            <a:ext cx="10533653" cy="707886"/>
          </a:xfrm>
          <a:prstGeom prst="rect">
            <a:avLst/>
          </a:prstGeom>
        </p:spPr>
        <p:txBody>
          <a:bodyPr wrap="none">
            <a:spAutoFit/>
          </a:bodyPr>
          <a:lstStyle/>
          <a:p>
            <a:pPr algn="ctr"/>
            <a:r>
              <a:rPr lang="en-US" sz="4000" dirty="0">
                <a:latin typeface="Bookman Old Style" panose="02050604050505020204" pitchFamily="18" charset="0"/>
                <a:cs typeface="Times New Roman" panose="02020603050405020304" pitchFamily="18" charset="0"/>
              </a:rPr>
              <a:t>Northern Plains Ethics Institute at NDSU</a:t>
            </a:r>
          </a:p>
        </p:txBody>
      </p:sp>
    </p:spTree>
    <p:extLst>
      <p:ext uri="{BB962C8B-B14F-4D97-AF65-F5344CB8AC3E}">
        <p14:creationId xmlns:p14="http://schemas.microsoft.com/office/powerpoint/2010/main" val="500582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3760"/>
            <a:ext cx="10515600" cy="1325563"/>
          </a:xfrm>
        </p:spPr>
        <p:txBody>
          <a:bodyPr/>
          <a:lstStyle/>
          <a:p>
            <a:r>
              <a:rPr lang="en-US" dirty="0" smtClean="0">
                <a:latin typeface="Bookman Old Style" panose="02050604050505020204" pitchFamily="18" charset="0"/>
              </a:rPr>
              <a:t>Differences in Economic Positioning</a:t>
            </a:r>
            <a:endParaRPr lang="en-US" dirty="0">
              <a:latin typeface="Bookman Old Style" panose="02050604050505020204" pitchFamily="18" charset="0"/>
            </a:endParaRPr>
          </a:p>
        </p:txBody>
      </p:sp>
      <p:sp>
        <p:nvSpPr>
          <p:cNvPr id="3" name="Content Placeholder 2"/>
          <p:cNvSpPr>
            <a:spLocks noGrp="1"/>
          </p:cNvSpPr>
          <p:nvPr>
            <p:ph idx="1"/>
          </p:nvPr>
        </p:nvSpPr>
        <p:spPr>
          <a:xfrm>
            <a:off x="838200" y="1529323"/>
            <a:ext cx="10515600" cy="4351338"/>
          </a:xfrm>
        </p:spPr>
        <p:txBody>
          <a:bodyPr/>
          <a:lstStyle/>
          <a:p>
            <a:r>
              <a:rPr lang="en-US" b="1" dirty="0" smtClean="0">
                <a:latin typeface="Bookman Old Style" panose="02050604050505020204" pitchFamily="18" charset="0"/>
              </a:rPr>
              <a:t>Letter to editor: </a:t>
            </a:r>
            <a:r>
              <a:rPr lang="en-US" dirty="0" smtClean="0">
                <a:latin typeface="Bookman Old Style" panose="02050604050505020204" pitchFamily="18" charset="0"/>
              </a:rPr>
              <a:t>“</a:t>
            </a:r>
            <a:r>
              <a:rPr lang="en-US" i="1" dirty="0" smtClean="0">
                <a:latin typeface="Bookman Old Style" panose="02050604050505020204" pitchFamily="18" charset="0"/>
              </a:rPr>
              <a:t>people </a:t>
            </a:r>
            <a:r>
              <a:rPr lang="en-US" i="1" dirty="0">
                <a:latin typeface="Bookman Old Style" panose="02050604050505020204" pitchFamily="18" charset="0"/>
              </a:rPr>
              <a:t>who do service jobs just can’t afford to live in Williston or the surrounding area anymore. Lots of folks are not willing or ABLE to work the long, hot, cold, tiring hours required in the oil patch. And let us face it: We need waitresses, gas station attendants, clerks, CNA’s, janitors, stock people and other service workers. And they need places they can afford to live and wages that will allow them to pay the upped prices</a:t>
            </a:r>
            <a:r>
              <a:rPr lang="en-US" dirty="0">
                <a:latin typeface="Bookman Old Style" panose="02050604050505020204" pitchFamily="18" charset="0"/>
              </a:rPr>
              <a:t>.”</a:t>
            </a:r>
          </a:p>
        </p:txBody>
      </p:sp>
    </p:spTree>
    <p:extLst>
      <p:ext uri="{BB962C8B-B14F-4D97-AF65-F5344CB8AC3E}">
        <p14:creationId xmlns:p14="http://schemas.microsoft.com/office/powerpoint/2010/main" val="1204359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565" y="2516654"/>
            <a:ext cx="7646894" cy="1235075"/>
          </a:xfrm>
        </p:spPr>
        <p:txBody>
          <a:bodyPr/>
          <a:lstStyle/>
          <a:p>
            <a:pPr algn="ctr"/>
            <a:r>
              <a:rPr lang="en-US" dirty="0" smtClean="0">
                <a:latin typeface="Bookman Old Style" panose="02050604050505020204" pitchFamily="18" charset="0"/>
              </a:rPr>
              <a:t>Qualitative Interviews</a:t>
            </a:r>
            <a:endParaRPr lang="en-US" dirty="0">
              <a:latin typeface="Bookman Old Style" panose="02050604050505020204" pitchFamily="18" charset="0"/>
            </a:endParaRPr>
          </a:p>
        </p:txBody>
      </p:sp>
    </p:spTree>
    <p:extLst>
      <p:ext uri="{BB962C8B-B14F-4D97-AF65-F5344CB8AC3E}">
        <p14:creationId xmlns:p14="http://schemas.microsoft.com/office/powerpoint/2010/main" val="4033847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788" y="23253"/>
            <a:ext cx="10515600" cy="1325563"/>
          </a:xfrm>
        </p:spPr>
        <p:txBody>
          <a:bodyPr/>
          <a:lstStyle/>
          <a:p>
            <a:r>
              <a:rPr lang="en-US" dirty="0" smtClean="0">
                <a:latin typeface="Franklin Gothic Medium" panose="020B0603020102020204" pitchFamily="34" charset="0"/>
              </a:rPr>
              <a:t>Community </a:t>
            </a:r>
            <a:r>
              <a:rPr lang="en-US" dirty="0" err="1" smtClean="0">
                <a:latin typeface="Franklin Gothic Medium" panose="020B0603020102020204" pitchFamily="34" charset="0"/>
              </a:rPr>
              <a:t>QoL</a:t>
            </a:r>
            <a:endParaRPr lang="en-US" dirty="0">
              <a:latin typeface="Franklin Gothic Medium" panose="020B0603020102020204" pitchFamily="34" charset="0"/>
            </a:endParaRPr>
          </a:p>
        </p:txBody>
      </p:sp>
      <p:grpSp>
        <p:nvGrpSpPr>
          <p:cNvPr id="10" name="Group 9"/>
          <p:cNvGrpSpPr>
            <a:grpSpLocks/>
          </p:cNvGrpSpPr>
          <p:nvPr/>
        </p:nvGrpSpPr>
        <p:grpSpPr bwMode="auto">
          <a:xfrm>
            <a:off x="622300" y="1043735"/>
            <a:ext cx="11063194" cy="5572218"/>
            <a:chOff x="2458" y="3045"/>
            <a:chExt cx="10040" cy="5395"/>
          </a:xfrm>
        </p:grpSpPr>
        <p:sp>
          <p:nvSpPr>
            <p:cNvPr id="11" name="Rectangle 10"/>
            <p:cNvSpPr>
              <a:spLocks noChangeArrowheads="1"/>
            </p:cNvSpPr>
            <p:nvPr/>
          </p:nvSpPr>
          <p:spPr bwMode="auto">
            <a:xfrm>
              <a:off x="9745" y="3536"/>
              <a:ext cx="2753" cy="4904"/>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Negative conditions</a:t>
              </a:r>
            </a:p>
            <a:p>
              <a:pPr marL="0" marR="0">
                <a:lnSpc>
                  <a:spcPct val="115000"/>
                </a:lnSpc>
                <a:spcBef>
                  <a:spcPts val="0"/>
                </a:spcBef>
                <a:spcAft>
                  <a:spcPts val="0"/>
                </a:spcAft>
              </a:pPr>
              <a:r>
                <a:rPr lang="en-US" sz="1100" b="1">
                  <a:effectLst/>
                  <a:latin typeface="Bookman Old Style" panose="02050604050505020204" pitchFamily="18" charset="0"/>
                  <a:ea typeface="Calibri" panose="020F0502020204030204" pitchFamily="34" charset="0"/>
                  <a:cs typeface="Latha" panose="020B0604020202020204" pitchFamily="34" charset="0"/>
                </a:rPr>
                <a:t>Family experience</a:t>
              </a:r>
              <a:endParaRPr lang="en-US" sz="1100">
                <a:effectLst/>
                <a:latin typeface="Bookman Old Style" panose="02050604050505020204" pitchFamily="18" charset="0"/>
                <a:ea typeface="Calibri" panose="020F0502020204030204" pitchFamily="34" charset="0"/>
                <a:cs typeface="Latha" panose="020B0604020202020204" pitchFamily="34" charset="0"/>
              </a:endParaRP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Increased traffic and accidents</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Crime and issues of safety </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Loss of small town environment</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Lack of quality family time </a:t>
              </a:r>
            </a:p>
            <a:p>
              <a:pPr marL="0" marR="0">
                <a:lnSpc>
                  <a:spcPct val="115000"/>
                </a:lnSpc>
                <a:spcBef>
                  <a:spcPts val="0"/>
                </a:spcBef>
                <a:spcAft>
                  <a:spcPts val="0"/>
                </a:spcAft>
              </a:pPr>
              <a:r>
                <a:rPr lang="en-US" sz="1100" b="1">
                  <a:effectLst/>
                  <a:latin typeface="Bookman Old Style" panose="02050604050505020204" pitchFamily="18" charset="0"/>
                  <a:ea typeface="Calibri" panose="020F0502020204030204" pitchFamily="34" charset="0"/>
                  <a:cs typeface="Latha" panose="020B0604020202020204" pitchFamily="34" charset="0"/>
                </a:rPr>
                <a:t>Work experience</a:t>
              </a:r>
              <a:endParaRPr lang="en-US" sz="1100">
                <a:effectLst/>
                <a:latin typeface="Bookman Old Style" panose="02050604050505020204" pitchFamily="18" charset="0"/>
                <a:ea typeface="Calibri" panose="020F0502020204030204" pitchFamily="34" charset="0"/>
                <a:cs typeface="Latha" panose="020B0604020202020204" pitchFamily="34" charset="0"/>
              </a:endParaRP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Long working hours </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Overwhelmed services</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Work associated stress</a:t>
              </a:r>
            </a:p>
            <a:p>
              <a:pPr marL="0" marR="0">
                <a:lnSpc>
                  <a:spcPct val="115000"/>
                </a:lnSpc>
                <a:spcBef>
                  <a:spcPts val="0"/>
                </a:spcBef>
                <a:spcAft>
                  <a:spcPts val="0"/>
                </a:spcAft>
              </a:pPr>
              <a:r>
                <a:rPr lang="en-US" sz="1100" b="1">
                  <a:effectLst/>
                  <a:latin typeface="Bookman Old Style" panose="02050604050505020204" pitchFamily="18" charset="0"/>
                  <a:ea typeface="Calibri" panose="020F0502020204030204" pitchFamily="34" charset="0"/>
                  <a:cs typeface="Latha" panose="020B0604020202020204" pitchFamily="34" charset="0"/>
                </a:rPr>
                <a:t>Social experience</a:t>
              </a:r>
              <a:endParaRPr lang="en-US" sz="1100">
                <a:effectLst/>
                <a:latin typeface="Bookman Old Style" panose="02050604050505020204" pitchFamily="18" charset="0"/>
                <a:ea typeface="Calibri" panose="020F0502020204030204" pitchFamily="34" charset="0"/>
                <a:cs typeface="Latha" panose="020B0604020202020204" pitchFamily="34" charset="0"/>
              </a:endParaRP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Disproportionate male to female ratio</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Rapid influx of people</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Out-migration of longtime residents</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Low degree of acquaintance and trust</a:t>
              </a:r>
            </a:p>
            <a:p>
              <a:pPr marL="0" marR="0">
                <a:lnSpc>
                  <a:spcPct val="115000"/>
                </a:lnSpc>
                <a:spcBef>
                  <a:spcPts val="0"/>
                </a:spcBef>
                <a:spcAft>
                  <a:spcPts val="0"/>
                </a:spcAft>
              </a:pPr>
              <a:r>
                <a:rPr lang="en-US" sz="1100" b="1">
                  <a:effectLst/>
                  <a:latin typeface="Bookman Old Style" panose="02050604050505020204" pitchFamily="18" charset="0"/>
                  <a:ea typeface="Calibri" panose="020F0502020204030204" pitchFamily="34" charset="0"/>
                  <a:cs typeface="Latha" panose="020B0604020202020204" pitchFamily="34" charset="0"/>
                </a:rPr>
                <a:t>Community experience</a:t>
              </a:r>
              <a:endParaRPr lang="en-US" sz="1100">
                <a:effectLst/>
                <a:latin typeface="Bookman Old Style" panose="02050604050505020204" pitchFamily="18" charset="0"/>
                <a:ea typeface="Calibri" panose="020F0502020204030204" pitchFamily="34" charset="0"/>
                <a:cs typeface="Latha" panose="020B0604020202020204" pitchFamily="34" charset="0"/>
              </a:endParaRP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Rapid pace of change</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Increased cost of living </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Overtaxed community infrastructure and amenities</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Noise and dust</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Increased traffic on rural roads </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Change in landscape</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Transient people who don’t care for the community</a:t>
              </a:r>
            </a:p>
          </p:txBody>
        </p:sp>
        <p:sp>
          <p:nvSpPr>
            <p:cNvPr id="12" name="Rectangle 11"/>
            <p:cNvSpPr>
              <a:spLocks noChangeArrowheads="1"/>
            </p:cNvSpPr>
            <p:nvPr/>
          </p:nvSpPr>
          <p:spPr bwMode="auto">
            <a:xfrm>
              <a:off x="2488" y="3541"/>
              <a:ext cx="2475" cy="4874"/>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lnSpc>
                  <a:spcPct val="115000"/>
                </a:lnSpc>
                <a:spcBef>
                  <a:spcPts val="0"/>
                </a:spcBef>
                <a:spcAft>
                  <a:spcPts val="0"/>
                </a:spcAft>
              </a:pPr>
              <a:endParaRPr lang="en-US" sz="1100" dirty="0" smtClean="0">
                <a:effectLst/>
                <a:latin typeface="Bookman Old Style" panose="02050604050505020204" pitchFamily="18" charset="0"/>
                <a:ea typeface="Calibri" panose="020F0502020204030204" pitchFamily="34" charset="0"/>
                <a:cs typeface="Latha" panose="020B0604020202020204" pitchFamily="34" charset="0"/>
              </a:endParaRPr>
            </a:p>
            <a:p>
              <a:pPr marL="0" marR="0">
                <a:lnSpc>
                  <a:spcPct val="115000"/>
                </a:lnSpc>
                <a:spcBef>
                  <a:spcPts val="0"/>
                </a:spcBef>
                <a:spcAft>
                  <a:spcPts val="0"/>
                </a:spcAft>
              </a:pPr>
              <a:endParaRPr lang="en-US" sz="1100" dirty="0">
                <a:latin typeface="Bookman Old Style" panose="02050604050505020204" pitchFamily="18" charset="0"/>
                <a:ea typeface="Calibri" panose="020F0502020204030204" pitchFamily="34" charset="0"/>
                <a:cs typeface="Latha" panose="020B0604020202020204" pitchFamily="34" charset="0"/>
              </a:endParaRPr>
            </a:p>
            <a:p>
              <a:pPr marL="0" marR="0">
                <a:lnSpc>
                  <a:spcPct val="115000"/>
                </a:lnSpc>
                <a:spcBef>
                  <a:spcPts val="0"/>
                </a:spcBef>
                <a:spcAft>
                  <a:spcPts val="0"/>
                </a:spcAft>
              </a:pPr>
              <a:r>
                <a:rPr lang="en-US" sz="1100" dirty="0" smtClean="0">
                  <a:effectLst/>
                  <a:latin typeface="Bookman Old Style" panose="02050604050505020204" pitchFamily="18" charset="0"/>
                  <a:ea typeface="Calibri" panose="020F0502020204030204" pitchFamily="34" charset="0"/>
                  <a:cs typeface="Latha" panose="020B0604020202020204" pitchFamily="34" charset="0"/>
                </a:rPr>
                <a:t>Positive </a:t>
              </a:r>
              <a:r>
                <a:rPr lang="en-US" sz="1100" dirty="0">
                  <a:effectLst/>
                  <a:latin typeface="Bookman Old Style" panose="02050604050505020204" pitchFamily="18" charset="0"/>
                  <a:ea typeface="Calibri" panose="020F0502020204030204" pitchFamily="34" charset="0"/>
                  <a:cs typeface="Latha" panose="020B0604020202020204" pitchFamily="34" charset="0"/>
                </a:rPr>
                <a:t>conditions</a:t>
              </a:r>
            </a:p>
            <a:p>
              <a:pPr marL="0" marR="0">
                <a:lnSpc>
                  <a:spcPct val="115000"/>
                </a:lnSpc>
                <a:spcBef>
                  <a:spcPts val="0"/>
                </a:spcBef>
                <a:spcAft>
                  <a:spcPts val="0"/>
                </a:spcAft>
              </a:pPr>
              <a:r>
                <a:rPr lang="en-US" sz="1100" b="1" dirty="0">
                  <a:effectLst/>
                  <a:latin typeface="Bookman Old Style" panose="02050604050505020204" pitchFamily="18" charset="0"/>
                  <a:ea typeface="Calibri" panose="020F0502020204030204" pitchFamily="34" charset="0"/>
                  <a:cs typeface="Latha" panose="020B0604020202020204" pitchFamily="34" charset="0"/>
                </a:rPr>
                <a:t>Family experience</a:t>
              </a:r>
              <a:endParaRPr lang="en-US" sz="1100" dirty="0">
                <a:effectLst/>
                <a:latin typeface="Bookman Old Style" panose="02050604050505020204" pitchFamily="18" charset="0"/>
                <a:ea typeface="Calibri" panose="020F0502020204030204" pitchFamily="34" charset="0"/>
                <a:cs typeface="Latha" panose="020B0604020202020204" pitchFamily="34" charset="0"/>
              </a:endParaRPr>
            </a:p>
            <a:p>
              <a:pPr marL="0" marR="0">
                <a:lnSpc>
                  <a:spcPct val="115000"/>
                </a:lnSpc>
                <a:spcBef>
                  <a:spcPts val="0"/>
                </a:spcBef>
                <a:spcAft>
                  <a:spcPts val="0"/>
                </a:spcAft>
              </a:pPr>
              <a:r>
                <a:rPr lang="en-US" sz="1100" dirty="0">
                  <a:effectLst/>
                  <a:latin typeface="Bookman Old Style" panose="02050604050505020204" pitchFamily="18" charset="0"/>
                  <a:ea typeface="Calibri" panose="020F0502020204030204" pitchFamily="34" charset="0"/>
                  <a:cs typeface="Latha" panose="020B0604020202020204" pitchFamily="34" charset="0"/>
                </a:rPr>
                <a:t>In-migration of young family members</a:t>
              </a:r>
            </a:p>
            <a:p>
              <a:pPr marL="0" marR="0">
                <a:lnSpc>
                  <a:spcPct val="115000"/>
                </a:lnSpc>
                <a:spcBef>
                  <a:spcPts val="0"/>
                </a:spcBef>
                <a:spcAft>
                  <a:spcPts val="0"/>
                </a:spcAft>
              </a:pPr>
              <a:r>
                <a:rPr lang="en-US" sz="1100" b="1" dirty="0">
                  <a:effectLst/>
                  <a:latin typeface="Bookman Old Style" panose="02050604050505020204" pitchFamily="18" charset="0"/>
                  <a:ea typeface="Calibri" panose="020F0502020204030204" pitchFamily="34" charset="0"/>
                  <a:cs typeface="Latha" panose="020B0604020202020204" pitchFamily="34" charset="0"/>
                </a:rPr>
                <a:t>Work experience</a:t>
              </a:r>
              <a:endParaRPr lang="en-US" sz="1100" dirty="0">
                <a:effectLst/>
                <a:latin typeface="Bookman Old Style" panose="02050604050505020204" pitchFamily="18" charset="0"/>
                <a:ea typeface="Calibri" panose="020F0502020204030204" pitchFamily="34" charset="0"/>
                <a:cs typeface="Latha" panose="020B0604020202020204" pitchFamily="34" charset="0"/>
              </a:endParaRPr>
            </a:p>
            <a:p>
              <a:pPr marL="0" marR="0">
                <a:lnSpc>
                  <a:spcPct val="115000"/>
                </a:lnSpc>
                <a:spcBef>
                  <a:spcPts val="0"/>
                </a:spcBef>
                <a:spcAft>
                  <a:spcPts val="0"/>
                </a:spcAft>
              </a:pPr>
              <a:r>
                <a:rPr lang="en-US" sz="1100" dirty="0">
                  <a:effectLst/>
                  <a:latin typeface="Bookman Old Style" panose="02050604050505020204" pitchFamily="18" charset="0"/>
                  <a:ea typeface="Calibri" panose="020F0502020204030204" pitchFamily="34" charset="0"/>
                  <a:cs typeface="Latha" panose="020B0604020202020204" pitchFamily="34" charset="0"/>
                </a:rPr>
                <a:t>Variety of good paying jobs</a:t>
              </a:r>
            </a:p>
            <a:p>
              <a:pPr marL="0" marR="0">
                <a:lnSpc>
                  <a:spcPct val="115000"/>
                </a:lnSpc>
                <a:spcBef>
                  <a:spcPts val="0"/>
                </a:spcBef>
                <a:spcAft>
                  <a:spcPts val="0"/>
                </a:spcAft>
              </a:pPr>
              <a:r>
                <a:rPr lang="en-US" sz="1100" dirty="0">
                  <a:effectLst/>
                  <a:latin typeface="Bookman Old Style" panose="02050604050505020204" pitchFamily="18" charset="0"/>
                  <a:ea typeface="Calibri" panose="020F0502020204030204" pitchFamily="34" charset="0"/>
                  <a:cs typeface="Latha" panose="020B0604020202020204" pitchFamily="34" charset="0"/>
                </a:rPr>
                <a:t>Range of employment opportunities</a:t>
              </a:r>
            </a:p>
            <a:p>
              <a:pPr marL="0" marR="0">
                <a:lnSpc>
                  <a:spcPct val="115000"/>
                </a:lnSpc>
                <a:spcBef>
                  <a:spcPts val="0"/>
                </a:spcBef>
                <a:spcAft>
                  <a:spcPts val="0"/>
                </a:spcAft>
              </a:pPr>
              <a:r>
                <a:rPr lang="en-US" sz="1100" dirty="0">
                  <a:effectLst/>
                  <a:latin typeface="Bookman Old Style" panose="02050604050505020204" pitchFamily="18" charset="0"/>
                  <a:ea typeface="Calibri" panose="020F0502020204030204" pitchFamily="34" charset="0"/>
                  <a:cs typeface="Latha" panose="020B0604020202020204" pitchFamily="34" charset="0"/>
                </a:rPr>
                <a:t>Opportunity for quick career advancement</a:t>
              </a:r>
            </a:p>
            <a:p>
              <a:pPr marL="0" marR="0">
                <a:lnSpc>
                  <a:spcPct val="115000"/>
                </a:lnSpc>
                <a:spcBef>
                  <a:spcPts val="0"/>
                </a:spcBef>
                <a:spcAft>
                  <a:spcPts val="0"/>
                </a:spcAft>
              </a:pPr>
              <a:r>
                <a:rPr lang="en-US" sz="1100" b="1" dirty="0">
                  <a:effectLst/>
                  <a:latin typeface="Bookman Old Style" panose="02050604050505020204" pitchFamily="18" charset="0"/>
                  <a:ea typeface="Calibri" panose="020F0502020204030204" pitchFamily="34" charset="0"/>
                  <a:cs typeface="Latha" panose="020B0604020202020204" pitchFamily="34" charset="0"/>
                </a:rPr>
                <a:t>Social experience</a:t>
              </a:r>
              <a:endParaRPr lang="en-US" sz="1100" dirty="0">
                <a:effectLst/>
                <a:latin typeface="Bookman Old Style" panose="02050604050505020204" pitchFamily="18" charset="0"/>
                <a:ea typeface="Calibri" panose="020F0502020204030204" pitchFamily="34" charset="0"/>
                <a:cs typeface="Latha" panose="020B0604020202020204" pitchFamily="34" charset="0"/>
              </a:endParaRPr>
            </a:p>
            <a:p>
              <a:pPr marL="0" marR="0">
                <a:lnSpc>
                  <a:spcPct val="115000"/>
                </a:lnSpc>
                <a:spcBef>
                  <a:spcPts val="0"/>
                </a:spcBef>
                <a:spcAft>
                  <a:spcPts val="0"/>
                </a:spcAft>
              </a:pPr>
              <a:r>
                <a:rPr lang="en-US" sz="1100" dirty="0">
                  <a:effectLst/>
                  <a:latin typeface="Bookman Old Style" panose="02050604050505020204" pitchFamily="18" charset="0"/>
                  <a:ea typeface="Calibri" panose="020F0502020204030204" pitchFamily="34" charset="0"/>
                  <a:cs typeface="Latha" panose="020B0604020202020204" pitchFamily="34" charset="0"/>
                </a:rPr>
                <a:t>New residents</a:t>
              </a:r>
            </a:p>
            <a:p>
              <a:pPr marL="0" marR="0">
                <a:lnSpc>
                  <a:spcPct val="115000"/>
                </a:lnSpc>
                <a:spcBef>
                  <a:spcPts val="0"/>
                </a:spcBef>
                <a:spcAft>
                  <a:spcPts val="0"/>
                </a:spcAft>
              </a:pPr>
              <a:r>
                <a:rPr lang="en-US" sz="1100" dirty="0">
                  <a:effectLst/>
                  <a:latin typeface="Bookman Old Style" panose="02050604050505020204" pitchFamily="18" charset="0"/>
                  <a:ea typeface="Calibri" panose="020F0502020204030204" pitchFamily="34" charset="0"/>
                  <a:cs typeface="Latha" panose="020B0604020202020204" pitchFamily="34" charset="0"/>
                </a:rPr>
                <a:t>In-migration of people with roots</a:t>
              </a:r>
            </a:p>
            <a:p>
              <a:pPr marL="0" marR="0">
                <a:lnSpc>
                  <a:spcPct val="115000"/>
                </a:lnSpc>
                <a:spcBef>
                  <a:spcPts val="0"/>
                </a:spcBef>
                <a:spcAft>
                  <a:spcPts val="0"/>
                </a:spcAft>
              </a:pPr>
              <a:r>
                <a:rPr lang="en-US" sz="1100" b="1" dirty="0">
                  <a:effectLst/>
                  <a:latin typeface="Bookman Old Style" panose="02050604050505020204" pitchFamily="18" charset="0"/>
                  <a:ea typeface="Calibri" panose="020F0502020204030204" pitchFamily="34" charset="0"/>
                  <a:cs typeface="Latha" panose="020B0604020202020204" pitchFamily="34" charset="0"/>
                </a:rPr>
                <a:t>Community experience</a:t>
              </a:r>
              <a:endParaRPr lang="en-US" sz="1100" dirty="0">
                <a:effectLst/>
                <a:latin typeface="Bookman Old Style" panose="02050604050505020204" pitchFamily="18" charset="0"/>
                <a:ea typeface="Calibri" panose="020F0502020204030204" pitchFamily="34" charset="0"/>
                <a:cs typeface="Latha" panose="020B0604020202020204" pitchFamily="34" charset="0"/>
              </a:endParaRPr>
            </a:p>
            <a:p>
              <a:pPr marL="0" marR="0">
                <a:lnSpc>
                  <a:spcPct val="115000"/>
                </a:lnSpc>
                <a:spcBef>
                  <a:spcPts val="0"/>
                </a:spcBef>
                <a:spcAft>
                  <a:spcPts val="0"/>
                </a:spcAft>
              </a:pPr>
              <a:r>
                <a:rPr lang="en-US" sz="1100" dirty="0">
                  <a:effectLst/>
                  <a:latin typeface="Bookman Old Style" panose="02050604050505020204" pitchFamily="18" charset="0"/>
                  <a:ea typeface="Calibri" panose="020F0502020204030204" pitchFamily="34" charset="0"/>
                  <a:cs typeface="Latha" panose="020B0604020202020204" pitchFamily="34" charset="0"/>
                </a:rPr>
                <a:t>Younger population</a:t>
              </a:r>
            </a:p>
            <a:p>
              <a:pPr marL="0" marR="0">
                <a:lnSpc>
                  <a:spcPct val="115000"/>
                </a:lnSpc>
                <a:spcBef>
                  <a:spcPts val="0"/>
                </a:spcBef>
                <a:spcAft>
                  <a:spcPts val="0"/>
                </a:spcAft>
              </a:pPr>
              <a:r>
                <a:rPr lang="en-US" sz="1100" dirty="0">
                  <a:effectLst/>
                  <a:latin typeface="Bookman Old Style" panose="02050604050505020204" pitchFamily="18" charset="0"/>
                  <a:ea typeface="Calibri" panose="020F0502020204030204" pitchFamily="34" charset="0"/>
                  <a:cs typeface="Latha" panose="020B0604020202020204" pitchFamily="34" charset="0"/>
                </a:rPr>
                <a:t>Increased diversity</a:t>
              </a:r>
            </a:p>
            <a:p>
              <a:pPr marL="0" marR="0">
                <a:lnSpc>
                  <a:spcPct val="115000"/>
                </a:lnSpc>
                <a:spcBef>
                  <a:spcPts val="0"/>
                </a:spcBef>
                <a:spcAft>
                  <a:spcPts val="0"/>
                </a:spcAft>
              </a:pPr>
              <a:r>
                <a:rPr lang="en-US" sz="1100" dirty="0">
                  <a:effectLst/>
                  <a:latin typeface="Bookman Old Style" panose="02050604050505020204" pitchFamily="18" charset="0"/>
                  <a:ea typeface="Calibri" panose="020F0502020204030204" pitchFamily="34" charset="0"/>
                  <a:cs typeface="Latha" panose="020B0604020202020204" pitchFamily="34" charset="0"/>
                </a:rPr>
                <a:t>Infrastructure investments </a:t>
              </a:r>
            </a:p>
            <a:p>
              <a:pPr marL="0" marR="0">
                <a:lnSpc>
                  <a:spcPct val="115000"/>
                </a:lnSpc>
                <a:spcBef>
                  <a:spcPts val="0"/>
                </a:spcBef>
                <a:spcAft>
                  <a:spcPts val="0"/>
                </a:spcAft>
              </a:pPr>
              <a:r>
                <a:rPr lang="en-US" sz="1100" dirty="0">
                  <a:effectLst/>
                  <a:latin typeface="Bookman Old Style" panose="02050604050505020204" pitchFamily="18" charset="0"/>
                  <a:ea typeface="Calibri" panose="020F0502020204030204" pitchFamily="34" charset="0"/>
                  <a:cs typeface="Latha" panose="020B0604020202020204" pitchFamily="34" charset="0"/>
                </a:rPr>
                <a:t>New business choices (retail, dining etc.)</a:t>
              </a:r>
            </a:p>
            <a:p>
              <a:pPr marL="0" marR="0">
                <a:lnSpc>
                  <a:spcPct val="115000"/>
                </a:lnSpc>
                <a:spcBef>
                  <a:spcPts val="0"/>
                </a:spcBef>
                <a:spcAft>
                  <a:spcPts val="0"/>
                </a:spcAft>
              </a:pPr>
              <a:r>
                <a:rPr lang="en-US" sz="1100" dirty="0">
                  <a:effectLst/>
                  <a:latin typeface="Bookman Old Style" panose="02050604050505020204" pitchFamily="18" charset="0"/>
                  <a:ea typeface="Calibri" panose="020F0502020204030204" pitchFamily="34" charset="0"/>
                  <a:cs typeface="Latha" panose="020B0604020202020204" pitchFamily="34" charset="0"/>
                </a:rPr>
                <a:t>New entertainment and recreation choices</a:t>
              </a:r>
            </a:p>
            <a:p>
              <a:pPr marL="0" marR="0">
                <a:lnSpc>
                  <a:spcPct val="115000"/>
                </a:lnSpc>
                <a:spcBef>
                  <a:spcPts val="0"/>
                </a:spcBef>
                <a:spcAft>
                  <a:spcPts val="0"/>
                </a:spcAft>
              </a:pPr>
              <a:r>
                <a:rPr lang="en-US" sz="1100" dirty="0">
                  <a:effectLst/>
                  <a:latin typeface="Bookman Old Style" panose="02050604050505020204" pitchFamily="18" charset="0"/>
                  <a:ea typeface="Calibri" panose="020F0502020204030204" pitchFamily="34" charset="0"/>
                  <a:cs typeface="Latha" panose="020B0604020202020204" pitchFamily="34" charset="0"/>
                </a:rPr>
                <a:t>New residents</a:t>
              </a:r>
            </a:p>
            <a:p>
              <a:pPr marL="0" marR="0">
                <a:lnSpc>
                  <a:spcPct val="115000"/>
                </a:lnSpc>
                <a:spcBef>
                  <a:spcPts val="0"/>
                </a:spcBef>
                <a:spcAft>
                  <a:spcPts val="0"/>
                </a:spcAft>
              </a:pPr>
              <a:r>
                <a:rPr lang="en-US" sz="1100" b="1" dirty="0">
                  <a:effectLst/>
                  <a:latin typeface="Bookman Old Style" panose="02050604050505020204" pitchFamily="18" charset="0"/>
                  <a:ea typeface="Calibri" panose="020F0502020204030204" pitchFamily="34" charset="0"/>
                  <a:cs typeface="Latha" panose="020B0604020202020204" pitchFamily="34" charset="0"/>
                </a:rPr>
                <a:t> </a:t>
              </a:r>
              <a:endParaRPr lang="en-US" sz="1100" dirty="0">
                <a:effectLst/>
                <a:latin typeface="Bookman Old Style" panose="02050604050505020204" pitchFamily="18" charset="0"/>
                <a:ea typeface="Calibri" panose="020F0502020204030204" pitchFamily="34" charset="0"/>
                <a:cs typeface="Latha" panose="020B0604020202020204" pitchFamily="34" charset="0"/>
              </a:endParaRPr>
            </a:p>
            <a:p>
              <a:pPr marL="0" marR="0">
                <a:lnSpc>
                  <a:spcPct val="115000"/>
                </a:lnSpc>
                <a:spcBef>
                  <a:spcPts val="0"/>
                </a:spcBef>
                <a:spcAft>
                  <a:spcPts val="0"/>
                </a:spcAft>
              </a:pPr>
              <a:r>
                <a:rPr lang="en-US" sz="1100" dirty="0">
                  <a:effectLst/>
                  <a:latin typeface="Bookman Old Style" panose="02050604050505020204" pitchFamily="18" charset="0"/>
                  <a:ea typeface="Calibri" panose="020F0502020204030204" pitchFamily="34" charset="0"/>
                  <a:cs typeface="Latha" panose="020B0604020202020204" pitchFamily="34" charset="0"/>
                </a:rPr>
                <a:t> </a:t>
              </a:r>
            </a:p>
            <a:p>
              <a:pPr marL="0" marR="0">
                <a:lnSpc>
                  <a:spcPct val="115000"/>
                </a:lnSpc>
                <a:spcBef>
                  <a:spcPts val="0"/>
                </a:spcBef>
                <a:spcAft>
                  <a:spcPts val="0"/>
                </a:spcAft>
              </a:pPr>
              <a:r>
                <a:rPr lang="en-US" sz="1100" dirty="0">
                  <a:effectLst/>
                  <a:latin typeface="Bookman Old Style" panose="02050604050505020204" pitchFamily="18" charset="0"/>
                  <a:ea typeface="Calibri" panose="020F0502020204030204" pitchFamily="34" charset="0"/>
                  <a:cs typeface="Latha" panose="020B0604020202020204" pitchFamily="34" charset="0"/>
                </a:rPr>
                <a:t> </a:t>
              </a:r>
            </a:p>
          </p:txBody>
        </p:sp>
        <p:sp>
          <p:nvSpPr>
            <p:cNvPr id="13" name="Rectangle 12"/>
            <p:cNvSpPr>
              <a:spLocks noChangeArrowheads="1"/>
            </p:cNvSpPr>
            <p:nvPr/>
          </p:nvSpPr>
          <p:spPr bwMode="auto">
            <a:xfrm>
              <a:off x="2458" y="3045"/>
              <a:ext cx="10040" cy="49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lgn="ctr">
                <a:lnSpc>
                  <a:spcPct val="115000"/>
                </a:lnSpc>
                <a:spcBef>
                  <a:spcPts val="0"/>
                </a:spcBef>
                <a:spcAft>
                  <a:spcPts val="1000"/>
                </a:spcAft>
              </a:pPr>
              <a:r>
                <a:rPr lang="en-US" sz="1100" dirty="0" err="1">
                  <a:effectLst/>
                  <a:latin typeface="Bookman Old Style" panose="02050604050505020204" pitchFamily="18" charset="0"/>
                  <a:ea typeface="Calibri" panose="020F0502020204030204" pitchFamily="34" charset="0"/>
                  <a:cs typeface="Latha" panose="020B0604020202020204" pitchFamily="34" charset="0"/>
                </a:rPr>
                <a:t>QoL</a:t>
              </a:r>
              <a:r>
                <a:rPr lang="en-US" sz="1100" dirty="0">
                  <a:effectLst/>
                  <a:latin typeface="Bookman Old Style" panose="02050604050505020204" pitchFamily="18" charset="0"/>
                  <a:ea typeface="Calibri" panose="020F0502020204030204" pitchFamily="34" charset="0"/>
                  <a:cs typeface="Latha" panose="020B0604020202020204" pitchFamily="34" charset="0"/>
                </a:rPr>
                <a:t> after the </a:t>
              </a:r>
              <a:r>
                <a:rPr lang="en-US" sz="1100" dirty="0" smtClean="0">
                  <a:effectLst/>
                  <a:latin typeface="Bookman Old Style" panose="02050604050505020204" pitchFamily="18" charset="0"/>
                  <a:ea typeface="Calibri" panose="020F0502020204030204" pitchFamily="34" charset="0"/>
                  <a:cs typeface="Latha" panose="020B0604020202020204" pitchFamily="34" charset="0"/>
                </a:rPr>
                <a:t>boom</a:t>
              </a:r>
              <a:endParaRPr lang="en-US" sz="1100" dirty="0">
                <a:effectLst/>
                <a:latin typeface="Bookman Old Style" panose="02050604050505020204" pitchFamily="18" charset="0"/>
                <a:ea typeface="Calibri" panose="020F0502020204030204" pitchFamily="34" charset="0"/>
                <a:cs typeface="Latha" panose="020B0604020202020204" pitchFamily="34" charset="0"/>
              </a:endParaRPr>
            </a:p>
          </p:txBody>
        </p:sp>
        <p:sp>
          <p:nvSpPr>
            <p:cNvPr id="14" name="Rectangle 13"/>
            <p:cNvSpPr>
              <a:spLocks noChangeArrowheads="1"/>
            </p:cNvSpPr>
            <p:nvPr/>
          </p:nvSpPr>
          <p:spPr bwMode="auto">
            <a:xfrm>
              <a:off x="4963" y="3985"/>
              <a:ext cx="2450" cy="445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Positive conditions</a:t>
              </a:r>
            </a:p>
            <a:p>
              <a:pPr marL="0" marR="0">
                <a:lnSpc>
                  <a:spcPct val="115000"/>
                </a:lnSpc>
                <a:spcBef>
                  <a:spcPts val="0"/>
                </a:spcBef>
                <a:spcAft>
                  <a:spcPts val="0"/>
                </a:spcAft>
              </a:pPr>
              <a:r>
                <a:rPr lang="en-US" sz="1100" b="1">
                  <a:effectLst/>
                  <a:latin typeface="Bookman Old Style" panose="02050604050505020204" pitchFamily="18" charset="0"/>
                  <a:ea typeface="Calibri" panose="020F0502020204030204" pitchFamily="34" charset="0"/>
                  <a:cs typeface="Latha" panose="020B0604020202020204" pitchFamily="34" charset="0"/>
                </a:rPr>
                <a:t>Family experience</a:t>
              </a:r>
              <a:endParaRPr lang="en-US" sz="1100">
                <a:effectLst/>
                <a:latin typeface="Bookman Old Style" panose="02050604050505020204" pitchFamily="18" charset="0"/>
                <a:ea typeface="Calibri" panose="020F0502020204030204" pitchFamily="34" charset="0"/>
                <a:cs typeface="Latha" panose="020B0604020202020204" pitchFamily="34" charset="0"/>
              </a:endParaRP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Feeling of safety </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Stable community</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Small town environment</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Low crime</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Necessary amenities and services</a:t>
              </a:r>
            </a:p>
            <a:p>
              <a:pPr marL="0" marR="0">
                <a:lnSpc>
                  <a:spcPct val="115000"/>
                </a:lnSpc>
                <a:spcBef>
                  <a:spcPts val="0"/>
                </a:spcBef>
                <a:spcAft>
                  <a:spcPts val="0"/>
                </a:spcAft>
              </a:pPr>
              <a:r>
                <a:rPr lang="en-US" sz="1100" b="1">
                  <a:effectLst/>
                  <a:latin typeface="Bookman Old Style" panose="02050604050505020204" pitchFamily="18" charset="0"/>
                  <a:ea typeface="Calibri" panose="020F0502020204030204" pitchFamily="34" charset="0"/>
                  <a:cs typeface="Latha" panose="020B0604020202020204" pitchFamily="34" charset="0"/>
                </a:rPr>
                <a:t>Work experience</a:t>
              </a:r>
              <a:endParaRPr lang="en-US" sz="1100">
                <a:effectLst/>
                <a:latin typeface="Bookman Old Style" panose="02050604050505020204" pitchFamily="18" charset="0"/>
                <a:ea typeface="Calibri" panose="020F0502020204030204" pitchFamily="34" charset="0"/>
                <a:cs typeface="Latha" panose="020B0604020202020204" pitchFamily="34" charset="0"/>
              </a:endParaRP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Farming/ranching associated services</a:t>
              </a:r>
            </a:p>
            <a:p>
              <a:pPr marL="0" marR="0">
                <a:lnSpc>
                  <a:spcPct val="115000"/>
                </a:lnSpc>
                <a:spcBef>
                  <a:spcPts val="0"/>
                </a:spcBef>
                <a:spcAft>
                  <a:spcPts val="0"/>
                </a:spcAft>
              </a:pPr>
              <a:r>
                <a:rPr lang="en-US" sz="1100" b="1">
                  <a:effectLst/>
                  <a:latin typeface="Bookman Old Style" panose="02050604050505020204" pitchFamily="18" charset="0"/>
                  <a:ea typeface="Calibri" panose="020F0502020204030204" pitchFamily="34" charset="0"/>
                  <a:cs typeface="Latha" panose="020B0604020202020204" pitchFamily="34" charset="0"/>
                </a:rPr>
                <a:t>Social experience</a:t>
              </a:r>
              <a:endParaRPr lang="en-US" sz="1100">
                <a:effectLst/>
                <a:latin typeface="Bookman Old Style" panose="02050604050505020204" pitchFamily="18" charset="0"/>
                <a:ea typeface="Calibri" panose="020F0502020204030204" pitchFamily="34" charset="0"/>
                <a:cs typeface="Latha" panose="020B0604020202020204" pitchFamily="34" charset="0"/>
              </a:endParaRP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High degree of acquaintance</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Trusting and helping each other</a:t>
              </a:r>
            </a:p>
            <a:p>
              <a:pPr marL="0" marR="0">
                <a:lnSpc>
                  <a:spcPct val="115000"/>
                </a:lnSpc>
                <a:spcBef>
                  <a:spcPts val="0"/>
                </a:spcBef>
                <a:spcAft>
                  <a:spcPts val="0"/>
                </a:spcAft>
              </a:pPr>
              <a:r>
                <a:rPr lang="en-US" sz="1100" b="1">
                  <a:effectLst/>
                  <a:latin typeface="Bookman Old Style" panose="02050604050505020204" pitchFamily="18" charset="0"/>
                  <a:ea typeface="Calibri" panose="020F0502020204030204" pitchFamily="34" charset="0"/>
                  <a:cs typeface="Latha" panose="020B0604020202020204" pitchFamily="34" charset="0"/>
                </a:rPr>
                <a:t>Community experience</a:t>
              </a:r>
              <a:endParaRPr lang="en-US" sz="1100">
                <a:effectLst/>
                <a:latin typeface="Bookman Old Style" panose="02050604050505020204" pitchFamily="18" charset="0"/>
                <a:ea typeface="Calibri" panose="020F0502020204030204" pitchFamily="34" charset="0"/>
                <a:cs typeface="Latha" panose="020B0604020202020204" pitchFamily="34" charset="0"/>
              </a:endParaRP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Laid back lifestyle</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Low cost of living</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Quiet and peaceful environment</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Simple community needs </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Access to outdoors and environmental based amenities </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 </a:t>
              </a:r>
            </a:p>
          </p:txBody>
        </p:sp>
        <p:sp>
          <p:nvSpPr>
            <p:cNvPr id="15" name="Rectangle 14"/>
            <p:cNvSpPr>
              <a:spLocks noChangeArrowheads="1"/>
            </p:cNvSpPr>
            <p:nvPr/>
          </p:nvSpPr>
          <p:spPr bwMode="auto">
            <a:xfrm>
              <a:off x="7420" y="3985"/>
              <a:ext cx="2305" cy="445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Negative conditions</a:t>
              </a:r>
            </a:p>
            <a:p>
              <a:pPr marL="0" marR="0">
                <a:lnSpc>
                  <a:spcPct val="115000"/>
                </a:lnSpc>
                <a:spcBef>
                  <a:spcPts val="0"/>
                </a:spcBef>
                <a:spcAft>
                  <a:spcPts val="0"/>
                </a:spcAft>
              </a:pPr>
              <a:r>
                <a:rPr lang="en-US" sz="1100" b="1">
                  <a:effectLst/>
                  <a:latin typeface="Bookman Old Style" panose="02050604050505020204" pitchFamily="18" charset="0"/>
                  <a:ea typeface="Calibri" panose="020F0502020204030204" pitchFamily="34" charset="0"/>
                  <a:cs typeface="Latha" panose="020B0604020202020204" pitchFamily="34" charset="0"/>
                </a:rPr>
                <a:t>Family experience</a:t>
              </a:r>
              <a:endParaRPr lang="en-US" sz="1100">
                <a:effectLst/>
                <a:latin typeface="Bookman Old Style" panose="02050604050505020204" pitchFamily="18" charset="0"/>
                <a:ea typeface="Calibri" panose="020F0502020204030204" pitchFamily="34" charset="0"/>
                <a:cs typeface="Latha" panose="020B0604020202020204" pitchFamily="34" charset="0"/>
              </a:endParaRP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Out-migration of young people</a:t>
              </a:r>
            </a:p>
            <a:p>
              <a:pPr marL="0" marR="0">
                <a:lnSpc>
                  <a:spcPct val="115000"/>
                </a:lnSpc>
                <a:spcBef>
                  <a:spcPts val="0"/>
                </a:spcBef>
                <a:spcAft>
                  <a:spcPts val="0"/>
                </a:spcAft>
              </a:pPr>
              <a:r>
                <a:rPr lang="en-US" sz="1100" b="1">
                  <a:effectLst/>
                  <a:latin typeface="Bookman Old Style" panose="02050604050505020204" pitchFamily="18" charset="0"/>
                  <a:ea typeface="Calibri" panose="020F0502020204030204" pitchFamily="34" charset="0"/>
                  <a:cs typeface="Latha" panose="020B0604020202020204" pitchFamily="34" charset="0"/>
                </a:rPr>
                <a:t>Work experience</a:t>
              </a:r>
              <a:endParaRPr lang="en-US" sz="1100">
                <a:effectLst/>
                <a:latin typeface="Bookman Old Style" panose="02050604050505020204" pitchFamily="18" charset="0"/>
                <a:ea typeface="Calibri" panose="020F0502020204030204" pitchFamily="34" charset="0"/>
                <a:cs typeface="Latha" panose="020B0604020202020204" pitchFamily="34" charset="0"/>
              </a:endParaRP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Fewer job opportunities</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Lower wages</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Lesser opportunities for career progression</a:t>
              </a:r>
            </a:p>
            <a:p>
              <a:pPr marL="0" marR="0">
                <a:lnSpc>
                  <a:spcPct val="115000"/>
                </a:lnSpc>
                <a:spcBef>
                  <a:spcPts val="0"/>
                </a:spcBef>
                <a:spcAft>
                  <a:spcPts val="0"/>
                </a:spcAft>
              </a:pPr>
              <a:r>
                <a:rPr lang="en-US" sz="1100" b="1">
                  <a:effectLst/>
                  <a:latin typeface="Bookman Old Style" panose="02050604050505020204" pitchFamily="18" charset="0"/>
                  <a:ea typeface="Calibri" panose="020F0502020204030204" pitchFamily="34" charset="0"/>
                  <a:cs typeface="Latha" panose="020B0604020202020204" pitchFamily="34" charset="0"/>
                </a:rPr>
                <a:t>Community experience</a:t>
              </a:r>
              <a:endParaRPr lang="en-US" sz="1100">
                <a:effectLst/>
                <a:latin typeface="Bookman Old Style" panose="02050604050505020204" pitchFamily="18" charset="0"/>
                <a:ea typeface="Calibri" panose="020F0502020204030204" pitchFamily="34" charset="0"/>
                <a:cs typeface="Latha" panose="020B0604020202020204" pitchFamily="34" charset="0"/>
              </a:endParaRP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Older/declining population </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Consolidation of amenities (both public and private)</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Few additions to services (both public and private)</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Few new businesses </a:t>
              </a:r>
            </a:p>
            <a:p>
              <a:pPr marL="0" marR="0">
                <a:lnSpc>
                  <a:spcPct val="115000"/>
                </a:lnSpc>
                <a:spcBef>
                  <a:spcPts val="0"/>
                </a:spcBef>
                <a:spcAft>
                  <a:spcPts val="0"/>
                </a:spcAft>
              </a:pPr>
              <a:r>
                <a:rPr lang="en-US" sz="1100">
                  <a:effectLst/>
                  <a:latin typeface="Bookman Old Style" panose="02050604050505020204" pitchFamily="18" charset="0"/>
                  <a:ea typeface="Calibri" panose="020F0502020204030204" pitchFamily="34" charset="0"/>
                  <a:cs typeface="Latha" panose="020B0604020202020204" pitchFamily="34" charset="0"/>
                </a:rPr>
                <a:t>Lack of vitality</a:t>
              </a:r>
            </a:p>
          </p:txBody>
        </p:sp>
        <p:sp>
          <p:nvSpPr>
            <p:cNvPr id="16" name="Rectangle 15"/>
            <p:cNvSpPr>
              <a:spLocks noChangeArrowheads="1"/>
            </p:cNvSpPr>
            <p:nvPr/>
          </p:nvSpPr>
          <p:spPr bwMode="auto">
            <a:xfrm flipV="1">
              <a:off x="4963" y="3541"/>
              <a:ext cx="4762" cy="444"/>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lgn="ctr">
                <a:lnSpc>
                  <a:spcPct val="115000"/>
                </a:lnSpc>
                <a:spcBef>
                  <a:spcPts val="0"/>
                </a:spcBef>
                <a:spcAft>
                  <a:spcPts val="1000"/>
                </a:spcAft>
              </a:pPr>
              <a:r>
                <a:rPr lang="en-US" sz="1100">
                  <a:effectLst/>
                  <a:latin typeface="Bookman Old Style" panose="02050604050505020204" pitchFamily="18" charset="0"/>
                  <a:ea typeface="Calibri" panose="020F0502020204030204" pitchFamily="34" charset="0"/>
                  <a:cs typeface="Latha" panose="020B0604020202020204" pitchFamily="34" charset="0"/>
                </a:rPr>
                <a:t>QoL before the boom</a:t>
              </a:r>
            </a:p>
          </p:txBody>
        </p:sp>
      </p:grpSp>
    </p:spTree>
    <p:extLst>
      <p:ext uri="{BB962C8B-B14F-4D97-AF65-F5344CB8AC3E}">
        <p14:creationId xmlns:p14="http://schemas.microsoft.com/office/powerpoint/2010/main" val="5690397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1681" y="265765"/>
            <a:ext cx="11035553" cy="6377081"/>
          </a:xfrm>
        </p:spPr>
        <p:txBody>
          <a:bodyPr>
            <a:normAutofit/>
          </a:bodyPr>
          <a:lstStyle/>
          <a:p>
            <a:r>
              <a:rPr lang="en-US" b="1" i="1" dirty="0" err="1" smtClean="0">
                <a:latin typeface="Bookman Old Style" panose="02050604050505020204" pitchFamily="18" charset="0"/>
              </a:rPr>
              <a:t>QoL</a:t>
            </a:r>
            <a:r>
              <a:rPr lang="en-US" i="1" dirty="0" smtClean="0">
                <a:latin typeface="Bookman Old Style" panose="02050604050505020204" pitchFamily="18" charset="0"/>
              </a:rPr>
              <a:t>: “I </a:t>
            </a:r>
            <a:r>
              <a:rPr lang="en-US" i="1" dirty="0">
                <a:latin typeface="Bookman Old Style" panose="02050604050505020204" pitchFamily="18" charset="0"/>
              </a:rPr>
              <a:t>think we had a real high quality of life here. Even if there wasn’t the highest and best employment opportunities people still stayed here because the quality of education was very high. The quality of recreational especially outdoors was very high. The quality of life the community was able to provide in terms of public safety and public services were also very high. So I think that’s what kept the people here prior to the boom.” </a:t>
            </a:r>
            <a:endParaRPr lang="en-US" i="1" dirty="0" smtClean="0">
              <a:latin typeface="Bookman Old Style" panose="02050604050505020204" pitchFamily="18" charset="0"/>
            </a:endParaRPr>
          </a:p>
          <a:p>
            <a:endParaRPr lang="en-US" i="1" dirty="0" smtClean="0">
              <a:latin typeface="Bookman Old Style" panose="02050604050505020204" pitchFamily="18" charset="0"/>
            </a:endParaRPr>
          </a:p>
          <a:p>
            <a:r>
              <a:rPr lang="en-US" b="1" dirty="0" smtClean="0">
                <a:latin typeface="Bookman Old Style" panose="02050604050505020204" pitchFamily="18" charset="0"/>
              </a:rPr>
              <a:t>Positives: </a:t>
            </a:r>
            <a:r>
              <a:rPr lang="en-US" dirty="0" smtClean="0">
                <a:latin typeface="Bookman Old Style" panose="02050604050505020204" pitchFamily="18" charset="0"/>
              </a:rPr>
              <a:t>“</a:t>
            </a:r>
            <a:r>
              <a:rPr lang="en-US" i="1" dirty="0" smtClean="0">
                <a:latin typeface="Bookman Old Style" panose="02050604050505020204" pitchFamily="18" charset="0"/>
              </a:rPr>
              <a:t>I’ve </a:t>
            </a:r>
            <a:r>
              <a:rPr lang="en-US" i="1" dirty="0">
                <a:latin typeface="Bookman Old Style" panose="02050604050505020204" pitchFamily="18" charset="0"/>
              </a:rPr>
              <a:t>lived here with my family for 38 years. Up until about 6-7 years ago this was really good place to raise your children. Very quiet town, everybody knew everybody, it always felt safe, and didn’t have to worry about locking your doors and that kind of stuff. It was a safe environment for the kids.</a:t>
            </a:r>
            <a:r>
              <a:rPr lang="en-US" dirty="0">
                <a:latin typeface="Bookman Old Style" panose="02050604050505020204" pitchFamily="18" charset="0"/>
              </a:rPr>
              <a:t>” </a:t>
            </a:r>
          </a:p>
        </p:txBody>
      </p:sp>
    </p:spTree>
    <p:extLst>
      <p:ext uri="{BB962C8B-B14F-4D97-AF65-F5344CB8AC3E}">
        <p14:creationId xmlns:p14="http://schemas.microsoft.com/office/powerpoint/2010/main" val="3623926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8918" y="319553"/>
            <a:ext cx="11129682" cy="6148481"/>
          </a:xfrm>
        </p:spPr>
        <p:txBody>
          <a:bodyPr/>
          <a:lstStyle/>
          <a:p>
            <a:r>
              <a:rPr lang="en-US" b="1" dirty="0" smtClean="0">
                <a:latin typeface="Bookman Old Style" panose="02050604050505020204" pitchFamily="18" charset="0"/>
              </a:rPr>
              <a:t>Out-Migration: </a:t>
            </a:r>
            <a:r>
              <a:rPr lang="en-US" dirty="0" smtClean="0">
                <a:latin typeface="Bookman Old Style" panose="02050604050505020204" pitchFamily="18" charset="0"/>
              </a:rPr>
              <a:t>“</a:t>
            </a:r>
            <a:r>
              <a:rPr lang="en-US" i="1" dirty="0" smtClean="0">
                <a:latin typeface="Bookman Old Style" panose="02050604050505020204" pitchFamily="18" charset="0"/>
              </a:rPr>
              <a:t>well</a:t>
            </a:r>
            <a:r>
              <a:rPr lang="en-US" i="1" dirty="0">
                <a:latin typeface="Bookman Old Style" panose="02050604050505020204" pitchFamily="18" charset="0"/>
              </a:rPr>
              <a:t>, I went to a country school, and that school did close in the 90’s. All during the time that I was raised here there was never any growth. I have two sisters, so when my last sister left that was really hard on him </a:t>
            </a:r>
            <a:r>
              <a:rPr lang="en-US" dirty="0">
                <a:latin typeface="Bookman Old Style" panose="02050604050505020204" pitchFamily="18" charset="0"/>
              </a:rPr>
              <a:t>[my dad</a:t>
            </a:r>
            <a:r>
              <a:rPr lang="en-US" dirty="0" smtClean="0">
                <a:latin typeface="Bookman Old Style" panose="02050604050505020204" pitchFamily="18" charset="0"/>
              </a:rPr>
              <a:t>].”</a:t>
            </a:r>
          </a:p>
          <a:p>
            <a:pPr marL="0" indent="0">
              <a:buNone/>
            </a:pPr>
            <a:endParaRPr lang="en-US" dirty="0" smtClean="0">
              <a:latin typeface="Bookman Old Style" panose="02050604050505020204" pitchFamily="18" charset="0"/>
            </a:endParaRPr>
          </a:p>
          <a:p>
            <a:r>
              <a:rPr lang="en-US" b="1" dirty="0" err="1" smtClean="0">
                <a:latin typeface="Bookman Old Style" panose="02050604050505020204" pitchFamily="18" charset="0"/>
              </a:rPr>
              <a:t>QoL</a:t>
            </a:r>
            <a:r>
              <a:rPr lang="en-US" b="1" dirty="0" smtClean="0">
                <a:latin typeface="Bookman Old Style" panose="02050604050505020204" pitchFamily="18" charset="0"/>
              </a:rPr>
              <a:t>:</a:t>
            </a:r>
            <a:r>
              <a:rPr lang="en-US" dirty="0" smtClean="0">
                <a:latin typeface="Bookman Old Style" panose="02050604050505020204" pitchFamily="18" charset="0"/>
              </a:rPr>
              <a:t> “</a:t>
            </a:r>
            <a:r>
              <a:rPr lang="en-US" i="1" dirty="0" smtClean="0">
                <a:latin typeface="Bookman Old Style" panose="02050604050505020204" pitchFamily="18" charset="0"/>
              </a:rPr>
              <a:t>it </a:t>
            </a:r>
            <a:r>
              <a:rPr lang="en-US" i="1" dirty="0">
                <a:latin typeface="Bookman Old Style" panose="02050604050505020204" pitchFamily="18" charset="0"/>
              </a:rPr>
              <a:t>was mostly agriculture. The community still had the things that they needed, the schools were there, we had places where we could get our groceries, you could still take your kids to the park, your friends were still there. It was safe. Life was good.” </a:t>
            </a:r>
            <a:endParaRPr lang="en-US" dirty="0">
              <a:latin typeface="Bookman Old Style" panose="02050604050505020204" pitchFamily="18" charset="0"/>
            </a:endParaRPr>
          </a:p>
          <a:p>
            <a:endParaRPr lang="en-US" dirty="0"/>
          </a:p>
          <a:p>
            <a:endParaRPr lang="en-US" dirty="0"/>
          </a:p>
        </p:txBody>
      </p:sp>
    </p:spTree>
    <p:extLst>
      <p:ext uri="{BB962C8B-B14F-4D97-AF65-F5344CB8AC3E}">
        <p14:creationId xmlns:p14="http://schemas.microsoft.com/office/powerpoint/2010/main" val="1142613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5812" y="306106"/>
            <a:ext cx="11183470" cy="6148481"/>
          </a:xfrm>
        </p:spPr>
        <p:txBody>
          <a:bodyPr>
            <a:normAutofit fontScale="92500" lnSpcReduction="10000"/>
          </a:bodyPr>
          <a:lstStyle/>
          <a:p>
            <a:r>
              <a:rPr lang="en-US" b="1" i="1" dirty="0" smtClean="0">
                <a:latin typeface="Bookman Old Style" panose="02050604050505020204" pitchFamily="18" charset="0"/>
              </a:rPr>
              <a:t>In-Migration:</a:t>
            </a:r>
            <a:r>
              <a:rPr lang="en-US" i="1" dirty="0" smtClean="0">
                <a:latin typeface="Bookman Old Style" panose="02050604050505020204" pitchFamily="18" charset="0"/>
              </a:rPr>
              <a:t> “We </a:t>
            </a:r>
            <a:r>
              <a:rPr lang="en-US" i="1" dirty="0">
                <a:latin typeface="Bookman Old Style" panose="02050604050505020204" pitchFamily="18" charset="0"/>
              </a:rPr>
              <a:t>have more people with diverse backgrounds. You know, you see what used to be all white people essentially and now you see other people and that’s nice. I mean I like that</a:t>
            </a:r>
            <a:r>
              <a:rPr lang="en-US" dirty="0">
                <a:latin typeface="Bookman Old Style" panose="02050604050505020204" pitchFamily="18" charset="0"/>
              </a:rPr>
              <a:t>.” </a:t>
            </a:r>
            <a:endParaRPr lang="en-US" dirty="0" smtClean="0">
              <a:latin typeface="Bookman Old Style" panose="02050604050505020204" pitchFamily="18" charset="0"/>
            </a:endParaRPr>
          </a:p>
          <a:p>
            <a:endParaRPr lang="en-US" dirty="0">
              <a:latin typeface="Bookman Old Style" panose="02050604050505020204" pitchFamily="18" charset="0"/>
            </a:endParaRPr>
          </a:p>
          <a:p>
            <a:r>
              <a:rPr lang="en-US" b="1" dirty="0" smtClean="0">
                <a:latin typeface="Bookman Old Style" panose="02050604050505020204" pitchFamily="18" charset="0"/>
              </a:rPr>
              <a:t>Amenities:</a:t>
            </a:r>
            <a:r>
              <a:rPr lang="en-US" dirty="0" smtClean="0">
                <a:latin typeface="Bookman Old Style" panose="02050604050505020204" pitchFamily="18" charset="0"/>
              </a:rPr>
              <a:t> “</a:t>
            </a:r>
            <a:r>
              <a:rPr lang="en-US" i="1" dirty="0" smtClean="0">
                <a:latin typeface="Bookman Old Style" panose="02050604050505020204" pitchFamily="18" charset="0"/>
              </a:rPr>
              <a:t>That’s </a:t>
            </a:r>
            <a:r>
              <a:rPr lang="en-US" i="1" dirty="0">
                <a:latin typeface="Bookman Old Style" panose="02050604050505020204" pitchFamily="18" charset="0"/>
              </a:rPr>
              <a:t>the good part of the boom. We’re starting to get in some things we needed. We are getting in different business places, we are getting in more motels, apartments. We are getting in many different things that will benefit the city in the long run</a:t>
            </a:r>
            <a:r>
              <a:rPr lang="en-US" dirty="0">
                <a:latin typeface="Bookman Old Style" panose="02050604050505020204" pitchFamily="18" charset="0"/>
              </a:rPr>
              <a:t>.” </a:t>
            </a:r>
            <a:endParaRPr lang="en-US" dirty="0" smtClean="0">
              <a:latin typeface="Bookman Old Style" panose="02050604050505020204" pitchFamily="18" charset="0"/>
            </a:endParaRPr>
          </a:p>
          <a:p>
            <a:endParaRPr lang="en-US" dirty="0">
              <a:latin typeface="Bookman Old Style" panose="02050604050505020204" pitchFamily="18" charset="0"/>
            </a:endParaRPr>
          </a:p>
          <a:p>
            <a:r>
              <a:rPr lang="en-US" b="1" dirty="0" smtClean="0">
                <a:latin typeface="Bookman Old Style" panose="02050604050505020204" pitchFamily="18" charset="0"/>
              </a:rPr>
              <a:t>Cost of Living:</a:t>
            </a:r>
            <a:r>
              <a:rPr lang="en-US" dirty="0" smtClean="0">
                <a:latin typeface="Bookman Old Style" panose="02050604050505020204" pitchFamily="18" charset="0"/>
              </a:rPr>
              <a:t> “</a:t>
            </a:r>
            <a:r>
              <a:rPr lang="en-US" i="1" dirty="0" smtClean="0">
                <a:latin typeface="Bookman Old Style" panose="02050604050505020204" pitchFamily="18" charset="0"/>
              </a:rPr>
              <a:t>The </a:t>
            </a:r>
            <a:r>
              <a:rPr lang="en-US" i="1" dirty="0">
                <a:latin typeface="Bookman Old Style" panose="02050604050505020204" pitchFamily="18" charset="0"/>
              </a:rPr>
              <a:t>negative side of it to me is cost of living. It’s expensive to live here. I wish it was a more even, where everybody would say I do have an opportunity to financially advance myself because of the opportunities the oil is providing, but really lot of people don’t have extra money. It costs that much to live. It’s a stress for people because they look at that and say well I’m making more money but I’m not really taking and putting more money away</a:t>
            </a:r>
            <a:r>
              <a:rPr lang="en-US" dirty="0">
                <a:latin typeface="Bookman Old Style" panose="02050604050505020204" pitchFamily="18" charset="0"/>
              </a:rPr>
              <a:t>.” </a:t>
            </a:r>
          </a:p>
          <a:p>
            <a:endParaRPr lang="en-US" dirty="0">
              <a:latin typeface="Bookman Old Style" panose="02050604050505020204" pitchFamily="18" charset="0"/>
            </a:endParaRPr>
          </a:p>
          <a:p>
            <a:endParaRPr lang="en-US" dirty="0">
              <a:latin typeface="Bookman Old Style" panose="02050604050505020204" pitchFamily="18" charset="0"/>
            </a:endParaRPr>
          </a:p>
        </p:txBody>
      </p:sp>
    </p:spTree>
    <p:extLst>
      <p:ext uri="{BB962C8B-B14F-4D97-AF65-F5344CB8AC3E}">
        <p14:creationId xmlns:p14="http://schemas.microsoft.com/office/powerpoint/2010/main" val="21622527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790228" y="436826"/>
            <a:ext cx="8340090" cy="6319728"/>
            <a:chOff x="1777349" y="205006"/>
            <a:chExt cx="8340090" cy="6319728"/>
          </a:xfrm>
        </p:grpSpPr>
        <p:cxnSp>
          <p:nvCxnSpPr>
            <p:cNvPr id="5" name="Straight Arrow Connector 4"/>
            <p:cNvCxnSpPr/>
            <p:nvPr/>
          </p:nvCxnSpPr>
          <p:spPr>
            <a:xfrm>
              <a:off x="1853549" y="6091664"/>
              <a:ext cx="8039100" cy="45085"/>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6" name="Rectangle 5"/>
            <p:cNvSpPr/>
            <p:nvPr/>
          </p:nvSpPr>
          <p:spPr>
            <a:xfrm>
              <a:off x="1777349" y="6216759"/>
              <a:ext cx="1524000" cy="28575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Positive QoL</a:t>
              </a:r>
              <a:endParaRPr lang="en-US" sz="1100">
                <a:effectLst/>
                <a:ea typeface="Calibri" panose="020F0502020204030204" pitchFamily="34" charset="0"/>
                <a:cs typeface="Times New Roman" panose="02020603050405020304" pitchFamily="18" charset="0"/>
              </a:endParaRPr>
            </a:p>
          </p:txBody>
        </p:sp>
        <p:sp>
          <p:nvSpPr>
            <p:cNvPr id="7" name="Rectangle 6"/>
            <p:cNvSpPr/>
            <p:nvPr/>
          </p:nvSpPr>
          <p:spPr>
            <a:xfrm>
              <a:off x="8453739" y="6238984"/>
              <a:ext cx="1524000" cy="28575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Negative QoL</a:t>
              </a:r>
              <a:endParaRPr lang="en-US" sz="1100">
                <a:effectLst/>
                <a:ea typeface="Calibri" panose="020F0502020204030204" pitchFamily="34" charset="0"/>
                <a:cs typeface="Times New Roman" panose="02020603050405020304" pitchFamily="18" charset="0"/>
              </a:endParaRPr>
            </a:p>
          </p:txBody>
        </p:sp>
        <p:sp>
          <p:nvSpPr>
            <p:cNvPr id="8" name="Rectangle 7"/>
            <p:cNvSpPr/>
            <p:nvPr/>
          </p:nvSpPr>
          <p:spPr>
            <a:xfrm>
              <a:off x="1976739" y="4661009"/>
              <a:ext cx="1123950" cy="100965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Entrepreneurs and Mineral rights owners</a:t>
              </a:r>
              <a:endParaRPr lang="en-US" sz="1100">
                <a:effectLst/>
                <a:ea typeface="Calibri" panose="020F0502020204030204" pitchFamily="34" charset="0"/>
                <a:cs typeface="Times New Roman" panose="02020603050405020304" pitchFamily="18" charset="0"/>
              </a:endParaRPr>
            </a:p>
          </p:txBody>
        </p:sp>
        <p:sp>
          <p:nvSpPr>
            <p:cNvPr id="9" name="Rectangle 8"/>
            <p:cNvSpPr/>
            <p:nvPr/>
          </p:nvSpPr>
          <p:spPr>
            <a:xfrm>
              <a:off x="3319764" y="4659104"/>
              <a:ext cx="1123950" cy="100965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Oil Industry Workers</a:t>
              </a:r>
              <a:endParaRPr lang="en-US" sz="1100">
                <a:effectLst/>
                <a:ea typeface="Calibri" panose="020F0502020204030204" pitchFamily="34" charset="0"/>
                <a:cs typeface="Times New Roman" panose="02020603050405020304" pitchFamily="18" charset="0"/>
              </a:endParaRPr>
            </a:p>
          </p:txBody>
        </p:sp>
        <p:sp>
          <p:nvSpPr>
            <p:cNvPr id="10" name="Rectangle 9"/>
            <p:cNvSpPr/>
            <p:nvPr/>
          </p:nvSpPr>
          <p:spPr>
            <a:xfrm>
              <a:off x="4662789" y="4661009"/>
              <a:ext cx="1123950" cy="100965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Home Owners</a:t>
              </a:r>
              <a:endParaRPr lang="en-US" sz="1100">
                <a:effectLst/>
                <a:ea typeface="Calibri" panose="020F0502020204030204" pitchFamily="34" charset="0"/>
                <a:cs typeface="Times New Roman" panose="02020603050405020304" pitchFamily="18" charset="0"/>
              </a:endParaRPr>
            </a:p>
          </p:txBody>
        </p:sp>
        <p:sp>
          <p:nvSpPr>
            <p:cNvPr id="11" name="Rectangle 10"/>
            <p:cNvSpPr/>
            <p:nvPr/>
          </p:nvSpPr>
          <p:spPr>
            <a:xfrm>
              <a:off x="6005814" y="4670534"/>
              <a:ext cx="1123950" cy="100965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Non-Oil service Industry and Public Service Workers</a:t>
              </a:r>
              <a:endParaRPr lang="en-US" sz="1100">
                <a:effectLst/>
                <a:ea typeface="Calibri" panose="020F0502020204030204" pitchFamily="34" charset="0"/>
                <a:cs typeface="Times New Roman" panose="02020603050405020304" pitchFamily="18" charset="0"/>
              </a:endParaRPr>
            </a:p>
          </p:txBody>
        </p:sp>
        <p:sp>
          <p:nvSpPr>
            <p:cNvPr id="12" name="Rectangle 11"/>
            <p:cNvSpPr/>
            <p:nvPr/>
          </p:nvSpPr>
          <p:spPr>
            <a:xfrm>
              <a:off x="7396464" y="4680059"/>
              <a:ext cx="1123950" cy="100965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Renters</a:t>
              </a:r>
              <a:endParaRPr lang="en-US" sz="1100">
                <a:effectLst/>
                <a:ea typeface="Calibri" panose="020F0502020204030204" pitchFamily="34" charset="0"/>
                <a:cs typeface="Times New Roman" panose="02020603050405020304" pitchFamily="18" charset="0"/>
              </a:endParaRPr>
            </a:p>
          </p:txBody>
        </p:sp>
        <p:sp>
          <p:nvSpPr>
            <p:cNvPr id="13" name="Rectangle 12"/>
            <p:cNvSpPr/>
            <p:nvPr/>
          </p:nvSpPr>
          <p:spPr>
            <a:xfrm>
              <a:off x="8815689" y="4699109"/>
              <a:ext cx="1123950" cy="100965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Senior Citizens</a:t>
              </a:r>
              <a:endParaRPr lang="en-US" sz="1100">
                <a:effectLst/>
                <a:ea typeface="Calibri" panose="020F0502020204030204" pitchFamily="34" charset="0"/>
                <a:cs typeface="Times New Roman" panose="02020603050405020304" pitchFamily="18" charset="0"/>
              </a:endParaRPr>
            </a:p>
          </p:txBody>
        </p:sp>
        <p:sp>
          <p:nvSpPr>
            <p:cNvPr id="14" name="Rectangle 13"/>
            <p:cNvSpPr/>
            <p:nvPr/>
          </p:nvSpPr>
          <p:spPr>
            <a:xfrm>
              <a:off x="3224514" y="3775184"/>
              <a:ext cx="2533650" cy="47625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Positioning in Economic and Income structure</a:t>
              </a:r>
              <a:endParaRPr lang="en-US" sz="1100">
                <a:effectLst/>
                <a:ea typeface="Calibri" panose="020F0502020204030204" pitchFamily="34" charset="0"/>
                <a:cs typeface="Times New Roman" panose="02020603050405020304" pitchFamily="18" charset="0"/>
              </a:endParaRPr>
            </a:p>
          </p:txBody>
        </p:sp>
        <p:sp>
          <p:nvSpPr>
            <p:cNvPr id="15" name="Rectangle 14"/>
            <p:cNvSpPr/>
            <p:nvPr/>
          </p:nvSpPr>
          <p:spPr>
            <a:xfrm>
              <a:off x="6643989" y="3773279"/>
              <a:ext cx="2533650" cy="47625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Status of Home Ownership</a:t>
              </a:r>
              <a:endParaRPr lang="en-US" sz="1100">
                <a:effectLst/>
                <a:ea typeface="Calibri" panose="020F0502020204030204" pitchFamily="34" charset="0"/>
                <a:cs typeface="Times New Roman" panose="02020603050405020304" pitchFamily="18" charset="0"/>
              </a:endParaRPr>
            </a:p>
          </p:txBody>
        </p:sp>
        <p:cxnSp>
          <p:nvCxnSpPr>
            <p:cNvPr id="16" name="Straight Arrow Connector 15"/>
            <p:cNvCxnSpPr/>
            <p:nvPr/>
          </p:nvCxnSpPr>
          <p:spPr>
            <a:xfrm flipH="1">
              <a:off x="2500614" y="4270484"/>
              <a:ext cx="2000250" cy="3810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 name="Straight Arrow Connector 16"/>
            <p:cNvCxnSpPr/>
            <p:nvPr/>
          </p:nvCxnSpPr>
          <p:spPr>
            <a:xfrm flipH="1">
              <a:off x="3881739" y="4280009"/>
              <a:ext cx="628650" cy="3810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Straight Arrow Connector 17"/>
            <p:cNvCxnSpPr/>
            <p:nvPr/>
          </p:nvCxnSpPr>
          <p:spPr>
            <a:xfrm>
              <a:off x="4538964" y="4289534"/>
              <a:ext cx="2076450" cy="37147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p:cNvCxnSpPr/>
            <p:nvPr/>
          </p:nvCxnSpPr>
          <p:spPr>
            <a:xfrm>
              <a:off x="4538964" y="4280009"/>
              <a:ext cx="4953000" cy="40957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Straight Arrow Connector 19"/>
            <p:cNvCxnSpPr/>
            <p:nvPr/>
          </p:nvCxnSpPr>
          <p:spPr>
            <a:xfrm>
              <a:off x="7910814" y="4260959"/>
              <a:ext cx="0" cy="4191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p:cNvCxnSpPr/>
            <p:nvPr/>
          </p:nvCxnSpPr>
          <p:spPr>
            <a:xfrm flipH="1">
              <a:off x="5091414" y="4270484"/>
              <a:ext cx="2828925" cy="37147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2" name="Straight Connector 21"/>
            <p:cNvCxnSpPr/>
            <p:nvPr/>
          </p:nvCxnSpPr>
          <p:spPr>
            <a:xfrm flipH="1">
              <a:off x="1793224" y="1797794"/>
              <a:ext cx="2330450" cy="1778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p:nvCxnSpPr>
          <p:spPr>
            <a:xfrm flipH="1">
              <a:off x="1793859" y="1818749"/>
              <a:ext cx="17780" cy="4191635"/>
            </a:xfrm>
            <a:prstGeom prst="line">
              <a:avLst/>
            </a:prstGeom>
          </p:spPr>
          <p:style>
            <a:lnRef idx="1">
              <a:schemeClr val="dk1"/>
            </a:lnRef>
            <a:fillRef idx="0">
              <a:schemeClr val="dk1"/>
            </a:fillRef>
            <a:effectRef idx="0">
              <a:schemeClr val="dk1"/>
            </a:effectRef>
            <a:fontRef idx="minor">
              <a:schemeClr val="tx1"/>
            </a:fontRef>
          </p:style>
        </p:cxnSp>
        <p:cxnSp>
          <p:nvCxnSpPr>
            <p:cNvPr id="24" name="Straight Connector 23"/>
            <p:cNvCxnSpPr/>
            <p:nvPr/>
          </p:nvCxnSpPr>
          <p:spPr>
            <a:xfrm>
              <a:off x="1786239" y="5998319"/>
              <a:ext cx="8317230" cy="35560"/>
            </a:xfrm>
            <a:prstGeom prst="line">
              <a:avLst/>
            </a:prstGeom>
          </p:spPr>
          <p:style>
            <a:lnRef idx="1">
              <a:schemeClr val="dk1"/>
            </a:lnRef>
            <a:fillRef idx="0">
              <a:schemeClr val="dk1"/>
            </a:fillRef>
            <a:effectRef idx="0">
              <a:schemeClr val="dk1"/>
            </a:effectRef>
            <a:fontRef idx="minor">
              <a:schemeClr val="tx1"/>
            </a:fontRef>
          </p:style>
        </p:cxnSp>
        <p:cxnSp>
          <p:nvCxnSpPr>
            <p:cNvPr id="25" name="Straight Connector 24"/>
            <p:cNvCxnSpPr/>
            <p:nvPr/>
          </p:nvCxnSpPr>
          <p:spPr>
            <a:xfrm flipV="1">
              <a:off x="7493619" y="1830814"/>
              <a:ext cx="2576830" cy="1143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p:cNvCxnSpPr/>
            <p:nvPr/>
          </p:nvCxnSpPr>
          <p:spPr>
            <a:xfrm>
              <a:off x="10058384" y="1830814"/>
              <a:ext cx="59055" cy="4203700"/>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Arrow Connector 26"/>
            <p:cNvCxnSpPr/>
            <p:nvPr/>
          </p:nvCxnSpPr>
          <p:spPr>
            <a:xfrm flipV="1">
              <a:off x="2517759" y="5690344"/>
              <a:ext cx="0" cy="30797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p:cNvCxnSpPr/>
            <p:nvPr/>
          </p:nvCxnSpPr>
          <p:spPr>
            <a:xfrm flipV="1">
              <a:off x="5201269" y="5678279"/>
              <a:ext cx="0" cy="32004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9" name="Straight Arrow Connector 28"/>
            <p:cNvCxnSpPr/>
            <p:nvPr/>
          </p:nvCxnSpPr>
          <p:spPr>
            <a:xfrm flipV="1">
              <a:off x="6552549" y="5675739"/>
              <a:ext cx="0" cy="32004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0" name="Straight Arrow Connector 29"/>
            <p:cNvCxnSpPr/>
            <p:nvPr/>
          </p:nvCxnSpPr>
          <p:spPr>
            <a:xfrm flipV="1">
              <a:off x="8002254" y="5675739"/>
              <a:ext cx="0" cy="32004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1" name="Straight Arrow Connector 30"/>
            <p:cNvCxnSpPr/>
            <p:nvPr/>
          </p:nvCxnSpPr>
          <p:spPr>
            <a:xfrm flipV="1">
              <a:off x="9355439" y="5698599"/>
              <a:ext cx="0" cy="32004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p:cNvCxnSpPr/>
            <p:nvPr/>
          </p:nvCxnSpPr>
          <p:spPr>
            <a:xfrm flipV="1">
              <a:off x="3895074" y="5678279"/>
              <a:ext cx="0" cy="32004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3" name="Rectangle 32"/>
            <p:cNvSpPr/>
            <p:nvPr/>
          </p:nvSpPr>
          <p:spPr>
            <a:xfrm>
              <a:off x="4133742" y="515729"/>
              <a:ext cx="1685925" cy="311467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en-US" sz="900" dirty="0">
                  <a:solidFill>
                    <a:schemeClr val="tx1"/>
                  </a:solidFill>
                  <a:latin typeface="Times New Roman" panose="02020603050405020304" pitchFamily="18" charset="0"/>
                  <a:cs typeface="Times New Roman" panose="02020603050405020304" pitchFamily="18" charset="0"/>
                </a:rPr>
                <a:t>Positive Factors</a:t>
              </a:r>
            </a:p>
            <a:p>
              <a:r>
                <a:rPr lang="en-US" sz="900" b="1" dirty="0">
                  <a:solidFill>
                    <a:schemeClr val="tx1"/>
                  </a:solidFill>
                  <a:latin typeface="Times New Roman" panose="02020603050405020304" pitchFamily="18" charset="0"/>
                  <a:cs typeface="Times New Roman" panose="02020603050405020304" pitchFamily="18" charset="0"/>
                </a:rPr>
                <a:t>Family experience</a:t>
              </a:r>
              <a:endParaRPr lang="en-US" sz="900" dirty="0">
                <a:solidFill>
                  <a:schemeClr val="tx1"/>
                </a:solidFill>
                <a:latin typeface="Times New Roman" panose="02020603050405020304" pitchFamily="18" charset="0"/>
                <a:cs typeface="Times New Roman" panose="02020603050405020304" pitchFamily="18" charset="0"/>
              </a:endParaRPr>
            </a:p>
            <a:p>
              <a:r>
                <a:rPr lang="en-US" sz="900" dirty="0">
                  <a:solidFill>
                    <a:schemeClr val="tx1"/>
                  </a:solidFill>
                  <a:latin typeface="Times New Roman" panose="02020603050405020304" pitchFamily="18" charset="0"/>
                  <a:cs typeface="Times New Roman" panose="02020603050405020304" pitchFamily="18" charset="0"/>
                </a:rPr>
                <a:t>In-migration of young family members</a:t>
              </a:r>
            </a:p>
            <a:p>
              <a:r>
                <a:rPr lang="en-US" sz="900" b="1" dirty="0">
                  <a:solidFill>
                    <a:schemeClr val="tx1"/>
                  </a:solidFill>
                  <a:latin typeface="Times New Roman" panose="02020603050405020304" pitchFamily="18" charset="0"/>
                  <a:cs typeface="Times New Roman" panose="02020603050405020304" pitchFamily="18" charset="0"/>
                </a:rPr>
                <a:t>Work experience</a:t>
              </a:r>
              <a:endParaRPr lang="en-US" sz="900" dirty="0">
                <a:solidFill>
                  <a:schemeClr val="tx1"/>
                </a:solidFill>
                <a:latin typeface="Times New Roman" panose="02020603050405020304" pitchFamily="18" charset="0"/>
                <a:cs typeface="Times New Roman" panose="02020603050405020304" pitchFamily="18" charset="0"/>
              </a:endParaRPr>
            </a:p>
            <a:p>
              <a:r>
                <a:rPr lang="en-US" sz="900" dirty="0">
                  <a:solidFill>
                    <a:schemeClr val="tx1"/>
                  </a:solidFill>
                  <a:latin typeface="Times New Roman" panose="02020603050405020304" pitchFamily="18" charset="0"/>
                  <a:cs typeface="Times New Roman" panose="02020603050405020304" pitchFamily="18" charset="0"/>
                </a:rPr>
                <a:t>Variety of good paying jobs</a:t>
              </a:r>
            </a:p>
            <a:p>
              <a:r>
                <a:rPr lang="en-US" sz="900" dirty="0">
                  <a:solidFill>
                    <a:schemeClr val="tx1"/>
                  </a:solidFill>
                  <a:latin typeface="Times New Roman" panose="02020603050405020304" pitchFamily="18" charset="0"/>
                  <a:cs typeface="Times New Roman" panose="02020603050405020304" pitchFamily="18" charset="0"/>
                </a:rPr>
                <a:t>Variety of economic opportunity</a:t>
              </a:r>
            </a:p>
            <a:p>
              <a:r>
                <a:rPr lang="en-US" sz="900" dirty="0">
                  <a:solidFill>
                    <a:schemeClr val="tx1"/>
                  </a:solidFill>
                  <a:latin typeface="Times New Roman" panose="02020603050405020304" pitchFamily="18" charset="0"/>
                  <a:cs typeface="Times New Roman" panose="02020603050405020304" pitchFamily="18" charset="0"/>
                </a:rPr>
                <a:t>Opportunity for quick career advancement</a:t>
              </a:r>
            </a:p>
            <a:p>
              <a:r>
                <a:rPr lang="en-US" sz="900" b="1" dirty="0">
                  <a:solidFill>
                    <a:schemeClr val="tx1"/>
                  </a:solidFill>
                  <a:latin typeface="Times New Roman" panose="02020603050405020304" pitchFamily="18" charset="0"/>
                  <a:cs typeface="Times New Roman" panose="02020603050405020304" pitchFamily="18" charset="0"/>
                </a:rPr>
                <a:t>Social experience</a:t>
              </a:r>
              <a:endParaRPr lang="en-US" sz="900" dirty="0">
                <a:solidFill>
                  <a:schemeClr val="tx1"/>
                </a:solidFill>
                <a:latin typeface="Times New Roman" panose="02020603050405020304" pitchFamily="18" charset="0"/>
                <a:cs typeface="Times New Roman" panose="02020603050405020304" pitchFamily="18" charset="0"/>
              </a:endParaRPr>
            </a:p>
            <a:p>
              <a:r>
                <a:rPr lang="en-US" sz="900" dirty="0">
                  <a:solidFill>
                    <a:schemeClr val="tx1"/>
                  </a:solidFill>
                  <a:latin typeface="Times New Roman" panose="02020603050405020304" pitchFamily="18" charset="0"/>
                  <a:cs typeface="Times New Roman" panose="02020603050405020304" pitchFamily="18" charset="0"/>
                </a:rPr>
                <a:t>New residents</a:t>
              </a:r>
            </a:p>
            <a:p>
              <a:r>
                <a:rPr lang="en-US" sz="900" dirty="0">
                  <a:solidFill>
                    <a:schemeClr val="tx1"/>
                  </a:solidFill>
                  <a:latin typeface="Times New Roman" panose="02020603050405020304" pitchFamily="18" charset="0"/>
                  <a:cs typeface="Times New Roman" panose="02020603050405020304" pitchFamily="18" charset="0"/>
                </a:rPr>
                <a:t>In-migration of people with roots</a:t>
              </a:r>
            </a:p>
            <a:p>
              <a:r>
                <a:rPr lang="en-US" sz="900" b="1" dirty="0">
                  <a:solidFill>
                    <a:schemeClr val="tx1"/>
                  </a:solidFill>
                  <a:latin typeface="Times New Roman" panose="02020603050405020304" pitchFamily="18" charset="0"/>
                  <a:cs typeface="Times New Roman" panose="02020603050405020304" pitchFamily="18" charset="0"/>
                </a:rPr>
                <a:t>Community experience</a:t>
              </a:r>
              <a:endParaRPr lang="en-US" sz="900" dirty="0">
                <a:solidFill>
                  <a:schemeClr val="tx1"/>
                </a:solidFill>
                <a:latin typeface="Times New Roman" panose="02020603050405020304" pitchFamily="18" charset="0"/>
                <a:cs typeface="Times New Roman" panose="02020603050405020304" pitchFamily="18" charset="0"/>
              </a:endParaRPr>
            </a:p>
            <a:p>
              <a:r>
                <a:rPr lang="en-US" sz="900" dirty="0">
                  <a:solidFill>
                    <a:schemeClr val="tx1"/>
                  </a:solidFill>
                  <a:latin typeface="Times New Roman" panose="02020603050405020304" pitchFamily="18" charset="0"/>
                  <a:cs typeface="Times New Roman" panose="02020603050405020304" pitchFamily="18" charset="0"/>
                </a:rPr>
                <a:t>Younger population</a:t>
              </a:r>
            </a:p>
            <a:p>
              <a:r>
                <a:rPr lang="en-US" sz="900" dirty="0">
                  <a:solidFill>
                    <a:schemeClr val="tx1"/>
                  </a:solidFill>
                  <a:latin typeface="Times New Roman" panose="02020603050405020304" pitchFamily="18" charset="0"/>
                  <a:cs typeface="Times New Roman" panose="02020603050405020304" pitchFamily="18" charset="0"/>
                </a:rPr>
                <a:t>Better ethnic and racial diversity</a:t>
              </a:r>
            </a:p>
            <a:p>
              <a:r>
                <a:rPr lang="en-US" sz="900" dirty="0">
                  <a:solidFill>
                    <a:schemeClr val="tx1"/>
                  </a:solidFill>
                  <a:latin typeface="Times New Roman" panose="02020603050405020304" pitchFamily="18" charset="0"/>
                  <a:cs typeface="Times New Roman" panose="02020603050405020304" pitchFamily="18" charset="0"/>
                </a:rPr>
                <a:t>Infrastructure investments (roads, housing, public services)</a:t>
              </a:r>
            </a:p>
            <a:p>
              <a:r>
                <a:rPr lang="en-US" sz="900" dirty="0">
                  <a:solidFill>
                    <a:schemeClr val="tx1"/>
                  </a:solidFill>
                  <a:latin typeface="Times New Roman" panose="02020603050405020304" pitchFamily="18" charset="0"/>
                  <a:cs typeface="Times New Roman" panose="02020603050405020304" pitchFamily="18" charset="0"/>
                </a:rPr>
                <a:t>New businesses</a:t>
              </a:r>
            </a:p>
            <a:p>
              <a:r>
                <a:rPr lang="en-US" sz="900" dirty="0">
                  <a:solidFill>
                    <a:schemeClr val="tx1"/>
                  </a:solidFill>
                  <a:latin typeface="Times New Roman" panose="02020603050405020304" pitchFamily="18" charset="0"/>
                  <a:cs typeface="Times New Roman" panose="02020603050405020304" pitchFamily="18" charset="0"/>
                </a:rPr>
                <a:t>New entertainment and recreation choices</a:t>
              </a:r>
            </a:p>
            <a:p>
              <a:r>
                <a:rPr lang="en-US" sz="900" dirty="0">
                  <a:solidFill>
                    <a:schemeClr val="tx1"/>
                  </a:solidFill>
                  <a:latin typeface="Times New Roman" panose="02020603050405020304" pitchFamily="18" charset="0"/>
                  <a:cs typeface="Times New Roman" panose="02020603050405020304" pitchFamily="18" charset="0"/>
                </a:rPr>
                <a:t> </a:t>
              </a:r>
            </a:p>
            <a:p>
              <a:pPr marL="0" marR="0">
                <a:lnSpc>
                  <a:spcPct val="107000"/>
                </a:lnSpc>
                <a:spcBef>
                  <a:spcPts val="0"/>
                </a:spcBef>
                <a:spcAft>
                  <a:spcPts val="0"/>
                </a:spcAft>
              </a:pPr>
              <a:endParaRPr lang="en-US" sz="900" dirty="0">
                <a:solidFill>
                  <a:schemeClr val="tx1"/>
                </a:solidFill>
                <a:latin typeface="Times New Roman" panose="02020603050405020304" pitchFamily="18" charset="0"/>
                <a:cs typeface="Times New Roman" panose="02020603050405020304" pitchFamily="18" charset="0"/>
              </a:endParaRPr>
            </a:p>
          </p:txBody>
        </p:sp>
        <p:sp>
          <p:nvSpPr>
            <p:cNvPr id="34" name="Rectangle 33"/>
            <p:cNvSpPr/>
            <p:nvPr/>
          </p:nvSpPr>
          <p:spPr>
            <a:xfrm>
              <a:off x="5831189" y="515179"/>
              <a:ext cx="1685925" cy="3124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en-US" sz="800" dirty="0">
                  <a:solidFill>
                    <a:schemeClr val="tx1"/>
                  </a:solidFill>
                  <a:latin typeface="Times New Roman" panose="02020603050405020304" pitchFamily="18" charset="0"/>
                  <a:cs typeface="Times New Roman" panose="02020603050405020304" pitchFamily="18" charset="0"/>
                </a:rPr>
                <a:t>Negative Factors</a:t>
              </a:r>
            </a:p>
            <a:p>
              <a:r>
                <a:rPr lang="en-US" sz="800" b="1" dirty="0">
                  <a:solidFill>
                    <a:schemeClr val="tx1"/>
                  </a:solidFill>
                  <a:latin typeface="Times New Roman" panose="02020603050405020304" pitchFamily="18" charset="0"/>
                  <a:cs typeface="Times New Roman" panose="02020603050405020304" pitchFamily="18" charset="0"/>
                </a:rPr>
                <a:t>Family experience</a:t>
              </a:r>
              <a:endParaRPr lang="en-US" sz="800" dirty="0">
                <a:solidFill>
                  <a:schemeClr val="tx1"/>
                </a:solidFill>
                <a:latin typeface="Times New Roman" panose="02020603050405020304" pitchFamily="18" charset="0"/>
                <a:cs typeface="Times New Roman" panose="02020603050405020304" pitchFamily="18" charset="0"/>
              </a:endParaRPr>
            </a:p>
            <a:p>
              <a:r>
                <a:rPr lang="en-US" sz="800" dirty="0">
                  <a:solidFill>
                    <a:schemeClr val="tx1"/>
                  </a:solidFill>
                  <a:latin typeface="Times New Roman" panose="02020603050405020304" pitchFamily="18" charset="0"/>
                  <a:cs typeface="Times New Roman" panose="02020603050405020304" pitchFamily="18" charset="0"/>
                </a:rPr>
                <a:t>Increased traffic and accidents</a:t>
              </a:r>
            </a:p>
            <a:p>
              <a:r>
                <a:rPr lang="en-US" sz="800" dirty="0">
                  <a:solidFill>
                    <a:schemeClr val="tx1"/>
                  </a:solidFill>
                  <a:latin typeface="Times New Roman" panose="02020603050405020304" pitchFamily="18" charset="0"/>
                  <a:cs typeface="Times New Roman" panose="02020603050405020304" pitchFamily="18" charset="0"/>
                </a:rPr>
                <a:t>Crime and issues of safety </a:t>
              </a:r>
            </a:p>
            <a:p>
              <a:r>
                <a:rPr lang="en-US" sz="800" dirty="0">
                  <a:solidFill>
                    <a:schemeClr val="tx1"/>
                  </a:solidFill>
                  <a:latin typeface="Times New Roman" panose="02020603050405020304" pitchFamily="18" charset="0"/>
                  <a:cs typeface="Times New Roman" panose="02020603050405020304" pitchFamily="18" charset="0"/>
                </a:rPr>
                <a:t>Transient people (bad apples)</a:t>
              </a:r>
            </a:p>
            <a:p>
              <a:r>
                <a:rPr lang="en-US" sz="800" dirty="0">
                  <a:solidFill>
                    <a:schemeClr val="tx1"/>
                  </a:solidFill>
                  <a:latin typeface="Times New Roman" panose="02020603050405020304" pitchFamily="18" charset="0"/>
                  <a:cs typeface="Times New Roman" panose="02020603050405020304" pitchFamily="18" charset="0"/>
                </a:rPr>
                <a:t>Loss of small town environment</a:t>
              </a:r>
            </a:p>
            <a:p>
              <a:r>
                <a:rPr lang="en-US" sz="800" dirty="0">
                  <a:solidFill>
                    <a:schemeClr val="tx1"/>
                  </a:solidFill>
                  <a:latin typeface="Times New Roman" panose="02020603050405020304" pitchFamily="18" charset="0"/>
                  <a:cs typeface="Times New Roman" panose="02020603050405020304" pitchFamily="18" charset="0"/>
                </a:rPr>
                <a:t>Lack of quality family time </a:t>
              </a:r>
            </a:p>
            <a:p>
              <a:r>
                <a:rPr lang="en-US" sz="800" b="1" dirty="0">
                  <a:solidFill>
                    <a:schemeClr val="tx1"/>
                  </a:solidFill>
                  <a:latin typeface="Times New Roman" panose="02020603050405020304" pitchFamily="18" charset="0"/>
                  <a:cs typeface="Times New Roman" panose="02020603050405020304" pitchFamily="18" charset="0"/>
                </a:rPr>
                <a:t>Work experience</a:t>
              </a:r>
              <a:endParaRPr lang="en-US" sz="800" dirty="0">
                <a:solidFill>
                  <a:schemeClr val="tx1"/>
                </a:solidFill>
                <a:latin typeface="Times New Roman" panose="02020603050405020304" pitchFamily="18" charset="0"/>
                <a:cs typeface="Times New Roman" panose="02020603050405020304" pitchFamily="18" charset="0"/>
              </a:endParaRPr>
            </a:p>
            <a:p>
              <a:r>
                <a:rPr lang="en-US" sz="800" dirty="0">
                  <a:solidFill>
                    <a:schemeClr val="tx1"/>
                  </a:solidFill>
                  <a:latin typeface="Times New Roman" panose="02020603050405020304" pitchFamily="18" charset="0"/>
                  <a:cs typeface="Times New Roman" panose="02020603050405020304" pitchFamily="18" charset="0"/>
                </a:rPr>
                <a:t>Long working hours </a:t>
              </a:r>
            </a:p>
            <a:p>
              <a:r>
                <a:rPr lang="en-US" sz="800" dirty="0">
                  <a:solidFill>
                    <a:schemeClr val="tx1"/>
                  </a:solidFill>
                  <a:latin typeface="Times New Roman" panose="02020603050405020304" pitchFamily="18" charset="0"/>
                  <a:cs typeface="Times New Roman" panose="02020603050405020304" pitchFamily="18" charset="0"/>
                </a:rPr>
                <a:t>Overwhelmed services (retail etc.)</a:t>
              </a:r>
            </a:p>
            <a:p>
              <a:r>
                <a:rPr lang="en-US" sz="800" dirty="0">
                  <a:solidFill>
                    <a:schemeClr val="tx1"/>
                  </a:solidFill>
                  <a:latin typeface="Times New Roman" panose="02020603050405020304" pitchFamily="18" charset="0"/>
                  <a:cs typeface="Times New Roman" panose="02020603050405020304" pitchFamily="18" charset="0"/>
                </a:rPr>
                <a:t>Work associated stress</a:t>
              </a:r>
            </a:p>
            <a:p>
              <a:r>
                <a:rPr lang="en-US" sz="800" b="1" dirty="0">
                  <a:solidFill>
                    <a:schemeClr val="tx1"/>
                  </a:solidFill>
                  <a:latin typeface="Times New Roman" panose="02020603050405020304" pitchFamily="18" charset="0"/>
                  <a:cs typeface="Times New Roman" panose="02020603050405020304" pitchFamily="18" charset="0"/>
                </a:rPr>
                <a:t>Social experience</a:t>
              </a:r>
              <a:endParaRPr lang="en-US" sz="800" dirty="0">
                <a:solidFill>
                  <a:schemeClr val="tx1"/>
                </a:solidFill>
                <a:latin typeface="Times New Roman" panose="02020603050405020304" pitchFamily="18" charset="0"/>
                <a:cs typeface="Times New Roman" panose="02020603050405020304" pitchFamily="18" charset="0"/>
              </a:endParaRPr>
            </a:p>
            <a:p>
              <a:r>
                <a:rPr lang="en-US" sz="800" dirty="0">
                  <a:solidFill>
                    <a:schemeClr val="tx1"/>
                  </a:solidFill>
                  <a:latin typeface="Times New Roman" panose="02020603050405020304" pitchFamily="18" charset="0"/>
                  <a:cs typeface="Times New Roman" panose="02020603050405020304" pitchFamily="18" charset="0"/>
                </a:rPr>
                <a:t>Disproportionate male to female ratio</a:t>
              </a:r>
            </a:p>
            <a:p>
              <a:r>
                <a:rPr lang="en-US" sz="800" dirty="0">
                  <a:solidFill>
                    <a:schemeClr val="tx1"/>
                  </a:solidFill>
                  <a:latin typeface="Times New Roman" panose="02020603050405020304" pitchFamily="18" charset="0"/>
                  <a:cs typeface="Times New Roman" panose="02020603050405020304" pitchFamily="18" charset="0"/>
                </a:rPr>
                <a:t>Rapid influx of people</a:t>
              </a:r>
            </a:p>
            <a:p>
              <a:r>
                <a:rPr lang="en-US" sz="800" dirty="0">
                  <a:solidFill>
                    <a:schemeClr val="tx1"/>
                  </a:solidFill>
                  <a:latin typeface="Times New Roman" panose="02020603050405020304" pitchFamily="18" charset="0"/>
                  <a:cs typeface="Times New Roman" panose="02020603050405020304" pitchFamily="18" charset="0"/>
                </a:rPr>
                <a:t>Out-migration of longtime residents</a:t>
              </a:r>
            </a:p>
            <a:p>
              <a:r>
                <a:rPr lang="en-US" sz="800" dirty="0">
                  <a:solidFill>
                    <a:schemeClr val="tx1"/>
                  </a:solidFill>
                  <a:latin typeface="Times New Roman" panose="02020603050405020304" pitchFamily="18" charset="0"/>
                  <a:cs typeface="Times New Roman" panose="02020603050405020304" pitchFamily="18" charset="0"/>
                </a:rPr>
                <a:t>Low degree of acquaintance and trust</a:t>
              </a:r>
            </a:p>
            <a:p>
              <a:r>
                <a:rPr lang="en-US" sz="800" b="1" dirty="0">
                  <a:solidFill>
                    <a:schemeClr val="tx1"/>
                  </a:solidFill>
                  <a:latin typeface="Times New Roman" panose="02020603050405020304" pitchFamily="18" charset="0"/>
                  <a:cs typeface="Times New Roman" panose="02020603050405020304" pitchFamily="18" charset="0"/>
                </a:rPr>
                <a:t>Community experience</a:t>
              </a:r>
              <a:endParaRPr lang="en-US" sz="800" dirty="0">
                <a:solidFill>
                  <a:schemeClr val="tx1"/>
                </a:solidFill>
                <a:latin typeface="Times New Roman" panose="02020603050405020304" pitchFamily="18" charset="0"/>
                <a:cs typeface="Times New Roman" panose="02020603050405020304" pitchFamily="18" charset="0"/>
              </a:endParaRPr>
            </a:p>
            <a:p>
              <a:r>
                <a:rPr lang="en-US" sz="800" dirty="0">
                  <a:solidFill>
                    <a:schemeClr val="tx1"/>
                  </a:solidFill>
                  <a:latin typeface="Times New Roman" panose="02020603050405020304" pitchFamily="18" charset="0"/>
                  <a:cs typeface="Times New Roman" panose="02020603050405020304" pitchFamily="18" charset="0"/>
                </a:rPr>
                <a:t>Rapid pace of change</a:t>
              </a:r>
            </a:p>
            <a:p>
              <a:r>
                <a:rPr lang="en-US" sz="800" dirty="0">
                  <a:solidFill>
                    <a:schemeClr val="tx1"/>
                  </a:solidFill>
                  <a:latin typeface="Times New Roman" panose="02020603050405020304" pitchFamily="18" charset="0"/>
                  <a:cs typeface="Times New Roman" panose="02020603050405020304" pitchFamily="18" charset="0"/>
                </a:rPr>
                <a:t>Increased cost of living </a:t>
              </a:r>
            </a:p>
            <a:p>
              <a:r>
                <a:rPr lang="en-US" sz="800" dirty="0">
                  <a:solidFill>
                    <a:schemeClr val="tx1"/>
                  </a:solidFill>
                  <a:latin typeface="Times New Roman" panose="02020603050405020304" pitchFamily="18" charset="0"/>
                  <a:cs typeface="Times New Roman" panose="02020603050405020304" pitchFamily="18" charset="0"/>
                </a:rPr>
                <a:t>Overtaxed community infrastructure and amenities</a:t>
              </a:r>
            </a:p>
            <a:p>
              <a:r>
                <a:rPr lang="en-US" sz="800" dirty="0">
                  <a:solidFill>
                    <a:schemeClr val="tx1"/>
                  </a:solidFill>
                  <a:latin typeface="Times New Roman" panose="02020603050405020304" pitchFamily="18" charset="0"/>
                  <a:cs typeface="Times New Roman" panose="02020603050405020304" pitchFamily="18" charset="0"/>
                </a:rPr>
                <a:t>Inaccessible services (healthcare etc.)</a:t>
              </a:r>
            </a:p>
            <a:p>
              <a:pPr marL="0" marR="0">
                <a:lnSpc>
                  <a:spcPct val="107000"/>
                </a:lnSpc>
                <a:spcBef>
                  <a:spcPts val="0"/>
                </a:spcBef>
                <a:spcAft>
                  <a:spcPts val="0"/>
                </a:spcAft>
              </a:pPr>
              <a:endParaRPr lang="en-US" sz="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5" name="Rectangle 34"/>
            <p:cNvSpPr/>
            <p:nvPr/>
          </p:nvSpPr>
          <p:spPr>
            <a:xfrm>
              <a:off x="4136190" y="205006"/>
              <a:ext cx="3390900" cy="28575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1100" b="1">
                  <a:effectLst/>
                  <a:latin typeface="Times New Roman" panose="02020603050405020304" pitchFamily="18" charset="0"/>
                  <a:ea typeface="Calibri" panose="020F0502020204030204" pitchFamily="34" charset="0"/>
                  <a:cs typeface="Times New Roman" panose="02020603050405020304" pitchFamily="18" charset="0"/>
                </a:rPr>
                <a:t>QoL Factors that Affect the Entire Community</a:t>
              </a:r>
              <a:endParaRPr lang="en-US" sz="1100">
                <a:effectLst/>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26971555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man Old Style" panose="02050604050505020204" pitchFamily="18" charset="0"/>
              </a:rPr>
              <a:t>Drivers of </a:t>
            </a:r>
            <a:r>
              <a:rPr lang="en-US" dirty="0" err="1" smtClean="0">
                <a:latin typeface="Bookman Old Style" panose="02050604050505020204" pitchFamily="18" charset="0"/>
              </a:rPr>
              <a:t>QoL</a:t>
            </a:r>
            <a:endParaRPr lang="en-US" dirty="0">
              <a:latin typeface="Bookman Old Style" panose="02050604050505020204" pitchFamily="18" charset="0"/>
            </a:endParaRPr>
          </a:p>
        </p:txBody>
      </p:sp>
      <p:sp>
        <p:nvSpPr>
          <p:cNvPr id="3" name="Content Placeholder 2"/>
          <p:cNvSpPr>
            <a:spLocks noGrp="1"/>
          </p:cNvSpPr>
          <p:nvPr>
            <p:ph idx="1"/>
          </p:nvPr>
        </p:nvSpPr>
        <p:spPr/>
        <p:txBody>
          <a:bodyPr/>
          <a:lstStyle/>
          <a:p>
            <a:r>
              <a:rPr lang="en-US" dirty="0" smtClean="0">
                <a:latin typeface="Bookman Old Style" panose="02050604050505020204" pitchFamily="18" charset="0"/>
              </a:rPr>
              <a:t>Affordable Housing</a:t>
            </a:r>
          </a:p>
          <a:p>
            <a:r>
              <a:rPr lang="en-US" dirty="0" smtClean="0">
                <a:latin typeface="Bookman Old Style" panose="02050604050505020204" pitchFamily="18" charset="0"/>
              </a:rPr>
              <a:t>Investments in public services</a:t>
            </a:r>
          </a:p>
          <a:p>
            <a:r>
              <a:rPr lang="en-US" dirty="0" smtClean="0">
                <a:latin typeface="Bookman Old Style" panose="02050604050505020204" pitchFamily="18" charset="0"/>
              </a:rPr>
              <a:t>Investments in infrastructure </a:t>
            </a:r>
          </a:p>
          <a:p>
            <a:r>
              <a:rPr lang="en-US" dirty="0" smtClean="0">
                <a:latin typeface="Bookman Old Style" panose="02050604050505020204" pitchFamily="18" charset="0"/>
              </a:rPr>
              <a:t>Attracting new businesses</a:t>
            </a:r>
          </a:p>
          <a:p>
            <a:r>
              <a:rPr lang="en-US" dirty="0" smtClean="0">
                <a:latin typeface="Bookman Old Style" panose="02050604050505020204" pitchFamily="18" charset="0"/>
              </a:rPr>
              <a:t>Community integration programs</a:t>
            </a:r>
            <a:endParaRPr lang="en-US" dirty="0">
              <a:latin typeface="Bookman Old Style" panose="02050604050505020204" pitchFamily="18" charset="0"/>
            </a:endParaRPr>
          </a:p>
        </p:txBody>
      </p:sp>
    </p:spTree>
    <p:extLst>
      <p:ext uri="{BB962C8B-B14F-4D97-AF65-F5344CB8AC3E}">
        <p14:creationId xmlns:p14="http://schemas.microsoft.com/office/powerpoint/2010/main" val="39156615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3760"/>
            <a:ext cx="10515600" cy="1325563"/>
          </a:xfrm>
        </p:spPr>
        <p:txBody>
          <a:bodyPr/>
          <a:lstStyle/>
          <a:p>
            <a:r>
              <a:rPr lang="en-US" dirty="0" smtClean="0">
                <a:latin typeface="Bookman Old Style" panose="02050604050505020204" pitchFamily="18" charset="0"/>
              </a:rPr>
              <a:t>Summary of Findings</a:t>
            </a:r>
            <a:endParaRPr lang="en-US" dirty="0">
              <a:latin typeface="Bookman Old Style" panose="02050604050505020204" pitchFamily="18" charset="0"/>
            </a:endParaRPr>
          </a:p>
        </p:txBody>
      </p:sp>
      <p:sp>
        <p:nvSpPr>
          <p:cNvPr id="3" name="Content Placeholder 2"/>
          <p:cNvSpPr>
            <a:spLocks noGrp="1"/>
          </p:cNvSpPr>
          <p:nvPr>
            <p:ph idx="1"/>
          </p:nvPr>
        </p:nvSpPr>
        <p:spPr>
          <a:xfrm>
            <a:off x="838200" y="1344706"/>
            <a:ext cx="10712824" cy="5096435"/>
          </a:xfrm>
        </p:spPr>
        <p:txBody>
          <a:bodyPr>
            <a:normAutofit/>
          </a:bodyPr>
          <a:lstStyle/>
          <a:p>
            <a:r>
              <a:rPr lang="en-US" dirty="0">
                <a:latin typeface="Bookman Old Style" panose="02050604050505020204" pitchFamily="18" charset="0"/>
              </a:rPr>
              <a:t>D</a:t>
            </a:r>
            <a:r>
              <a:rPr lang="en-US" dirty="0" smtClean="0">
                <a:latin typeface="Bookman Old Style" panose="02050604050505020204" pitchFamily="18" charset="0"/>
              </a:rPr>
              <a:t>ifference </a:t>
            </a:r>
            <a:r>
              <a:rPr lang="en-US" dirty="0">
                <a:latin typeface="Bookman Old Style" panose="02050604050505020204" pitchFamily="18" charset="0"/>
              </a:rPr>
              <a:t>in perception of </a:t>
            </a:r>
            <a:r>
              <a:rPr lang="en-US" dirty="0" err="1">
                <a:latin typeface="Bookman Old Style" panose="02050604050505020204" pitchFamily="18" charset="0"/>
              </a:rPr>
              <a:t>QoL</a:t>
            </a:r>
            <a:r>
              <a:rPr lang="en-US" dirty="0">
                <a:latin typeface="Bookman Old Style" panose="02050604050505020204" pitchFamily="18" charset="0"/>
              </a:rPr>
              <a:t> between those who are in a position to benefit financially from the boom and those who are not. </a:t>
            </a:r>
            <a:endParaRPr lang="en-US" dirty="0" smtClean="0">
              <a:latin typeface="Bookman Old Style" panose="02050604050505020204" pitchFamily="18" charset="0"/>
            </a:endParaRPr>
          </a:p>
          <a:p>
            <a:endParaRPr lang="en-US" dirty="0">
              <a:latin typeface="Bookman Old Style" panose="02050604050505020204" pitchFamily="18" charset="0"/>
            </a:endParaRPr>
          </a:p>
          <a:p>
            <a:r>
              <a:rPr lang="en-US" dirty="0">
                <a:latin typeface="Bookman Old Style" panose="02050604050505020204" pitchFamily="18" charset="0"/>
              </a:rPr>
              <a:t>D</a:t>
            </a:r>
            <a:r>
              <a:rPr lang="en-US" dirty="0" smtClean="0">
                <a:latin typeface="Bookman Old Style" panose="02050604050505020204" pitchFamily="18" charset="0"/>
              </a:rPr>
              <a:t>ifference </a:t>
            </a:r>
            <a:r>
              <a:rPr lang="en-US" dirty="0">
                <a:latin typeface="Bookman Old Style" panose="02050604050505020204" pitchFamily="18" charset="0"/>
              </a:rPr>
              <a:t>in perception of </a:t>
            </a:r>
            <a:r>
              <a:rPr lang="en-US" dirty="0" err="1">
                <a:latin typeface="Bookman Old Style" panose="02050604050505020204" pitchFamily="18" charset="0"/>
              </a:rPr>
              <a:t>QoL</a:t>
            </a:r>
            <a:r>
              <a:rPr lang="en-US" dirty="0">
                <a:latin typeface="Bookman Old Style" panose="02050604050505020204" pitchFamily="18" charset="0"/>
              </a:rPr>
              <a:t> between those who are subjected to an escalation in cost of living (especially housing) and those who are not</a:t>
            </a:r>
            <a:r>
              <a:rPr lang="en-US" dirty="0" smtClean="0">
                <a:latin typeface="Bookman Old Style" panose="02050604050505020204" pitchFamily="18" charset="0"/>
              </a:rPr>
              <a:t>.</a:t>
            </a:r>
          </a:p>
          <a:p>
            <a:endParaRPr lang="en-US" dirty="0" smtClean="0">
              <a:latin typeface="Bookman Old Style" panose="02050604050505020204" pitchFamily="18" charset="0"/>
            </a:endParaRPr>
          </a:p>
          <a:p>
            <a:r>
              <a:rPr lang="en-US" dirty="0" smtClean="0">
                <a:latin typeface="Bookman Old Style" panose="02050604050505020204" pitchFamily="18" charset="0"/>
              </a:rPr>
              <a:t>The </a:t>
            </a:r>
            <a:r>
              <a:rPr lang="en-US" dirty="0">
                <a:latin typeface="Bookman Old Style" panose="02050604050505020204" pitchFamily="18" charset="0"/>
              </a:rPr>
              <a:t>boom has created several new </a:t>
            </a:r>
            <a:r>
              <a:rPr lang="en-US" dirty="0" smtClean="0">
                <a:latin typeface="Bookman Old Style" panose="02050604050505020204" pitchFamily="18" charset="0"/>
              </a:rPr>
              <a:t>positive conditions </a:t>
            </a:r>
            <a:r>
              <a:rPr lang="en-US" dirty="0">
                <a:latin typeface="Bookman Old Style" panose="02050604050505020204" pitchFamily="18" charset="0"/>
              </a:rPr>
              <a:t>at the expense of </a:t>
            </a:r>
            <a:r>
              <a:rPr lang="en-US" dirty="0" smtClean="0">
                <a:latin typeface="Bookman Old Style" panose="02050604050505020204" pitchFamily="18" charset="0"/>
              </a:rPr>
              <a:t>several </a:t>
            </a:r>
            <a:r>
              <a:rPr lang="en-US" dirty="0">
                <a:latin typeface="Bookman Old Style" panose="02050604050505020204" pitchFamily="18" charset="0"/>
              </a:rPr>
              <a:t>positive </a:t>
            </a:r>
            <a:r>
              <a:rPr lang="en-US" dirty="0" err="1">
                <a:latin typeface="Bookman Old Style" panose="02050604050505020204" pitchFamily="18" charset="0"/>
              </a:rPr>
              <a:t>Qol</a:t>
            </a:r>
            <a:r>
              <a:rPr lang="en-US" dirty="0">
                <a:latin typeface="Bookman Old Style" panose="02050604050505020204" pitchFamily="18" charset="0"/>
              </a:rPr>
              <a:t> </a:t>
            </a:r>
            <a:r>
              <a:rPr lang="en-US" dirty="0" smtClean="0">
                <a:latin typeface="Bookman Old Style" panose="02050604050505020204" pitchFamily="18" charset="0"/>
              </a:rPr>
              <a:t>conditions that existed before development. </a:t>
            </a:r>
            <a:endParaRPr lang="en-US" dirty="0">
              <a:latin typeface="Bookman Old Style" panose="02050604050505020204" pitchFamily="18" charset="0"/>
            </a:endParaRPr>
          </a:p>
        </p:txBody>
      </p:sp>
    </p:spTree>
    <p:extLst>
      <p:ext uri="{BB962C8B-B14F-4D97-AF65-F5344CB8AC3E}">
        <p14:creationId xmlns:p14="http://schemas.microsoft.com/office/powerpoint/2010/main" val="18157333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36576" y="2811462"/>
            <a:ext cx="5118847" cy="1235075"/>
          </a:xfrm>
        </p:spPr>
        <p:txBody>
          <a:bodyPr/>
          <a:lstStyle/>
          <a:p>
            <a:pPr algn="ctr"/>
            <a:r>
              <a:rPr lang="en-US" dirty="0" smtClean="0">
                <a:latin typeface="Bookman Old Style" panose="02050604050505020204" pitchFamily="18" charset="0"/>
              </a:rPr>
              <a:t>Survey</a:t>
            </a:r>
            <a:endParaRPr lang="en-US" dirty="0">
              <a:latin typeface="Bookman Old Style" panose="02050604050505020204" pitchFamily="18" charset="0"/>
            </a:endParaRPr>
          </a:p>
        </p:txBody>
      </p:sp>
    </p:spTree>
    <p:extLst>
      <p:ext uri="{BB962C8B-B14F-4D97-AF65-F5344CB8AC3E}">
        <p14:creationId xmlns:p14="http://schemas.microsoft.com/office/powerpoint/2010/main" val="2940412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man Old Style" panose="02050604050505020204" pitchFamily="18" charset="0"/>
              </a:rPr>
              <a:t>Acknowledgements</a:t>
            </a:r>
            <a:endParaRPr lang="en-US" dirty="0">
              <a:latin typeface="Bookman Old Style" panose="02050604050505020204" pitchFamily="18" charset="0"/>
            </a:endParaRPr>
          </a:p>
        </p:txBody>
      </p:sp>
      <p:sp>
        <p:nvSpPr>
          <p:cNvPr id="3" name="Content Placeholder 2"/>
          <p:cNvSpPr>
            <a:spLocks noGrp="1"/>
          </p:cNvSpPr>
          <p:nvPr>
            <p:ph idx="1"/>
          </p:nvPr>
        </p:nvSpPr>
        <p:spPr>
          <a:xfrm>
            <a:off x="838200" y="1438835"/>
            <a:ext cx="10618694" cy="5056094"/>
          </a:xfrm>
        </p:spPr>
        <p:txBody>
          <a:bodyPr>
            <a:normAutofit lnSpcReduction="10000"/>
          </a:bodyPr>
          <a:lstStyle/>
          <a:p>
            <a:r>
              <a:rPr lang="en-US" dirty="0" smtClean="0">
                <a:latin typeface="Bookman Old Style" panose="02050604050505020204" pitchFamily="18" charset="0"/>
              </a:rPr>
              <a:t>Graduate committee</a:t>
            </a:r>
          </a:p>
          <a:p>
            <a:pPr lvl="1"/>
            <a:r>
              <a:rPr lang="en-US" dirty="0" err="1" smtClean="0">
                <a:latin typeface="Bookman Old Style" panose="02050604050505020204" pitchFamily="18" charset="0"/>
              </a:rPr>
              <a:t>Dr.Dennis</a:t>
            </a:r>
            <a:r>
              <a:rPr lang="en-US" dirty="0" smtClean="0">
                <a:latin typeface="Bookman Old Style" panose="02050604050505020204" pitchFamily="18" charset="0"/>
              </a:rPr>
              <a:t> Cooley (Primary adviser)</a:t>
            </a:r>
          </a:p>
          <a:p>
            <a:pPr lvl="1"/>
            <a:r>
              <a:rPr lang="en-US" dirty="0" err="1" smtClean="0">
                <a:latin typeface="Bookman Old Style" panose="02050604050505020204" pitchFamily="18" charset="0"/>
              </a:rPr>
              <a:t>Dr.Gary</a:t>
            </a:r>
            <a:r>
              <a:rPr lang="en-US" dirty="0" smtClean="0">
                <a:latin typeface="Bookman Old Style" panose="02050604050505020204" pitchFamily="18" charset="0"/>
              </a:rPr>
              <a:t> </a:t>
            </a:r>
            <a:r>
              <a:rPr lang="en-US" dirty="0" err="1" smtClean="0">
                <a:latin typeface="Bookman Old Style" panose="02050604050505020204" pitchFamily="18" charset="0"/>
              </a:rPr>
              <a:t>Goreham</a:t>
            </a:r>
            <a:endParaRPr lang="en-US" dirty="0" smtClean="0">
              <a:latin typeface="Bookman Old Style" panose="02050604050505020204" pitchFamily="18" charset="0"/>
            </a:endParaRPr>
          </a:p>
          <a:p>
            <a:pPr lvl="1"/>
            <a:r>
              <a:rPr lang="en-US" dirty="0" smtClean="0">
                <a:latin typeface="Bookman Old Style" panose="02050604050505020204" pitchFamily="18" charset="0"/>
              </a:rPr>
              <a:t>Dr. Robert Hearne</a:t>
            </a:r>
          </a:p>
          <a:p>
            <a:pPr lvl="1"/>
            <a:r>
              <a:rPr lang="en-US" dirty="0" err="1" smtClean="0">
                <a:latin typeface="Bookman Old Style" panose="02050604050505020204" pitchFamily="18" charset="0"/>
              </a:rPr>
              <a:t>Dr.Jack</a:t>
            </a:r>
            <a:r>
              <a:rPr lang="en-US" dirty="0" smtClean="0">
                <a:latin typeface="Bookman Old Style" panose="02050604050505020204" pitchFamily="18" charset="0"/>
              </a:rPr>
              <a:t> Norland</a:t>
            </a:r>
          </a:p>
          <a:p>
            <a:r>
              <a:rPr lang="en-US" dirty="0" smtClean="0">
                <a:latin typeface="Bookman Old Style" panose="02050604050505020204" pitchFamily="18" charset="0"/>
              </a:rPr>
              <a:t>Northern Plains Ethics Institute</a:t>
            </a:r>
          </a:p>
          <a:p>
            <a:r>
              <a:rPr lang="en-US" dirty="0" smtClean="0">
                <a:latin typeface="Bookman Old Style" panose="02050604050505020204" pitchFamily="18" charset="0"/>
              </a:rPr>
              <a:t>North Dakota Humanities Council</a:t>
            </a:r>
          </a:p>
          <a:p>
            <a:r>
              <a:rPr lang="en-US" dirty="0" err="1" smtClean="0">
                <a:latin typeface="Bookman Old Style" panose="02050604050505020204" pitchFamily="18" charset="0"/>
              </a:rPr>
              <a:t>Dr.Kris</a:t>
            </a:r>
            <a:r>
              <a:rPr lang="en-US" dirty="0" smtClean="0">
                <a:latin typeface="Bookman Old Style" panose="02050604050505020204" pitchFamily="18" charset="0"/>
              </a:rPr>
              <a:t> </a:t>
            </a:r>
            <a:r>
              <a:rPr lang="en-US" dirty="0" err="1" smtClean="0">
                <a:latin typeface="Bookman Old Style" panose="02050604050505020204" pitchFamily="18" charset="0"/>
              </a:rPr>
              <a:t>Ringwall</a:t>
            </a:r>
            <a:r>
              <a:rPr lang="en-US" dirty="0" smtClean="0">
                <a:latin typeface="Bookman Old Style" panose="02050604050505020204" pitchFamily="18" charset="0"/>
              </a:rPr>
              <a:t>- Dickinson Research Extension Center</a:t>
            </a:r>
          </a:p>
          <a:p>
            <a:r>
              <a:rPr lang="en-US" dirty="0" smtClean="0">
                <a:latin typeface="Bookman Old Style" panose="02050604050505020204" pitchFamily="18" charset="0"/>
              </a:rPr>
              <a:t>Leann Wolff</a:t>
            </a:r>
          </a:p>
          <a:p>
            <a:r>
              <a:rPr lang="en-US" dirty="0">
                <a:latin typeface="Bookman Old Style" panose="02050604050505020204" pitchFamily="18" charset="0"/>
              </a:rPr>
              <a:t>Jay </a:t>
            </a:r>
            <a:r>
              <a:rPr lang="en-US" dirty="0" err="1" smtClean="0">
                <a:latin typeface="Bookman Old Style" panose="02050604050505020204" pitchFamily="18" charset="0"/>
              </a:rPr>
              <a:t>Krabbenhoft</a:t>
            </a:r>
            <a:endParaRPr lang="en-US" dirty="0" smtClean="0">
              <a:latin typeface="Bookman Old Style" panose="02050604050505020204" pitchFamily="18" charset="0"/>
            </a:endParaRPr>
          </a:p>
          <a:p>
            <a:r>
              <a:rPr lang="en-US" dirty="0" smtClean="0">
                <a:latin typeface="Bookman Old Style" panose="02050604050505020204" pitchFamily="18" charset="0"/>
              </a:rPr>
              <a:t>Tania </a:t>
            </a:r>
            <a:r>
              <a:rPr lang="en-US" dirty="0" err="1" smtClean="0">
                <a:latin typeface="Bookman Old Style" panose="02050604050505020204" pitchFamily="18" charset="0"/>
              </a:rPr>
              <a:t>Arseculeratne</a:t>
            </a:r>
            <a:endParaRPr lang="en-US" dirty="0">
              <a:latin typeface="Bookman Old Style" panose="02050604050505020204" pitchFamily="18" charset="0"/>
            </a:endParaRPr>
          </a:p>
        </p:txBody>
      </p:sp>
    </p:spTree>
    <p:extLst>
      <p:ext uri="{BB962C8B-B14F-4D97-AF65-F5344CB8AC3E}">
        <p14:creationId xmlns:p14="http://schemas.microsoft.com/office/powerpoint/2010/main" val="27031132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3543"/>
            <a:ext cx="10515600" cy="1325563"/>
          </a:xfrm>
        </p:spPr>
        <p:txBody>
          <a:bodyPr/>
          <a:lstStyle/>
          <a:p>
            <a:r>
              <a:rPr lang="en-US" dirty="0" smtClean="0">
                <a:latin typeface="Franklin Gothic Medium" panose="020B0603020102020204" pitchFamily="34" charset="0"/>
              </a:rPr>
              <a:t>Socio-economic Status </a:t>
            </a:r>
            <a:endParaRPr lang="en-US" dirty="0">
              <a:latin typeface="Franklin Gothic Medium" panose="020B0603020102020204" pitchFamily="34" charset="0"/>
            </a:endParaRPr>
          </a:p>
        </p:txBody>
      </p:sp>
      <p:sp>
        <p:nvSpPr>
          <p:cNvPr id="3" name="Content Placeholder 2"/>
          <p:cNvSpPr>
            <a:spLocks noGrp="1"/>
          </p:cNvSpPr>
          <p:nvPr>
            <p:ph idx="1"/>
          </p:nvPr>
        </p:nvSpPr>
        <p:spPr>
          <a:xfrm>
            <a:off x="838200" y="1449106"/>
            <a:ext cx="10753165" cy="4696199"/>
          </a:xfrm>
        </p:spPr>
        <p:txBody>
          <a:bodyPr/>
          <a:lstStyle/>
          <a:p>
            <a:r>
              <a:rPr lang="en-US" dirty="0" smtClean="0">
                <a:latin typeface="Bookman Old Style" panose="02050604050505020204" pitchFamily="18" charset="0"/>
              </a:rPr>
              <a:t>People could benefit</a:t>
            </a:r>
          </a:p>
          <a:p>
            <a:pPr lvl="1"/>
            <a:r>
              <a:rPr lang="en-US" dirty="0" smtClean="0">
                <a:latin typeface="Bookman Old Style" panose="02050604050505020204" pitchFamily="18" charset="0"/>
              </a:rPr>
              <a:t>Mineral rights or lease rights</a:t>
            </a:r>
          </a:p>
          <a:p>
            <a:pPr lvl="1"/>
            <a:r>
              <a:rPr lang="en-US" dirty="0" smtClean="0">
                <a:latin typeface="Bookman Old Style" panose="02050604050505020204" pitchFamily="18" charset="0"/>
              </a:rPr>
              <a:t>Business ownership</a:t>
            </a:r>
          </a:p>
          <a:p>
            <a:pPr lvl="1"/>
            <a:r>
              <a:rPr lang="en-US" dirty="0" smtClean="0">
                <a:latin typeface="Bookman Old Style" panose="02050604050505020204" pitchFamily="18" charset="0"/>
              </a:rPr>
              <a:t>Land Lord</a:t>
            </a:r>
          </a:p>
          <a:p>
            <a:pPr lvl="1"/>
            <a:r>
              <a:rPr lang="en-US" dirty="0" smtClean="0">
                <a:latin typeface="Bookman Old Style" panose="02050604050505020204" pitchFamily="18" charset="0"/>
              </a:rPr>
              <a:t>Working in the oil industry</a:t>
            </a:r>
          </a:p>
          <a:p>
            <a:pPr lvl="1"/>
            <a:r>
              <a:rPr lang="en-US" dirty="0" smtClean="0">
                <a:latin typeface="Bookman Old Style" panose="02050604050505020204" pitchFamily="18" charset="0"/>
              </a:rPr>
              <a:t>Selling resources (water) to the industry</a:t>
            </a:r>
          </a:p>
          <a:p>
            <a:pPr lvl="1"/>
            <a:endParaRPr lang="en-US" dirty="0" smtClean="0">
              <a:latin typeface="Bookman Old Style" panose="02050604050505020204" pitchFamily="18" charset="0"/>
            </a:endParaRPr>
          </a:p>
          <a:p>
            <a:r>
              <a:rPr lang="en-US" dirty="0" smtClean="0">
                <a:latin typeface="Bookman Old Style" panose="02050604050505020204" pitchFamily="18" charset="0"/>
              </a:rPr>
              <a:t>Exposure to level of inflation</a:t>
            </a:r>
          </a:p>
          <a:p>
            <a:pPr lvl="1"/>
            <a:r>
              <a:rPr lang="en-US" dirty="0" smtClean="0">
                <a:latin typeface="Bookman Old Style" panose="02050604050505020204" pitchFamily="18" charset="0"/>
              </a:rPr>
              <a:t>Owned housing (living with family)</a:t>
            </a:r>
          </a:p>
          <a:p>
            <a:pPr lvl="1"/>
            <a:r>
              <a:rPr lang="en-US" dirty="0" smtClean="0">
                <a:latin typeface="Bookman Old Style" panose="02050604050505020204" pitchFamily="18" charset="0"/>
              </a:rPr>
              <a:t>Rented housing</a:t>
            </a:r>
          </a:p>
          <a:p>
            <a:pPr lvl="1"/>
            <a:r>
              <a:rPr lang="en-US" dirty="0" smtClean="0">
                <a:latin typeface="Bookman Old Style" panose="02050604050505020204" pitchFamily="18" charset="0"/>
              </a:rPr>
              <a:t>Employee provided housing</a:t>
            </a:r>
          </a:p>
          <a:p>
            <a:pPr lvl="1"/>
            <a:endParaRPr lang="en-US" dirty="0">
              <a:latin typeface="Bookman Old Style" panose="02050604050505020204" pitchFamily="18" charset="0"/>
            </a:endParaRPr>
          </a:p>
        </p:txBody>
      </p:sp>
    </p:spTree>
    <p:extLst>
      <p:ext uri="{BB962C8B-B14F-4D97-AF65-F5344CB8AC3E}">
        <p14:creationId xmlns:p14="http://schemas.microsoft.com/office/powerpoint/2010/main" val="25702051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Franklin Gothic Medium" panose="020B0603020102020204" pitchFamily="34" charset="0"/>
              </a:rPr>
              <a:t>Community </a:t>
            </a:r>
            <a:r>
              <a:rPr lang="en-US" dirty="0" err="1" smtClean="0">
                <a:latin typeface="Franklin Gothic Medium" panose="020B0603020102020204" pitchFamily="34" charset="0"/>
              </a:rPr>
              <a:t>QoL</a:t>
            </a:r>
            <a:r>
              <a:rPr lang="en-US" dirty="0" smtClean="0">
                <a:latin typeface="Franklin Gothic Medium" panose="020B0603020102020204" pitchFamily="34" charset="0"/>
              </a:rPr>
              <a:t> Preference Index</a:t>
            </a:r>
            <a:endParaRPr lang="en-US" dirty="0">
              <a:latin typeface="Franklin Gothic Medium" panose="020B0603020102020204" pitchFamily="34" charset="0"/>
            </a:endParaRPr>
          </a:p>
        </p:txBody>
      </p:sp>
      <p:sp>
        <p:nvSpPr>
          <p:cNvPr id="3" name="Content Placeholder 2"/>
          <p:cNvSpPr>
            <a:spLocks noGrp="1"/>
          </p:cNvSpPr>
          <p:nvPr>
            <p:ph idx="1"/>
          </p:nvPr>
        </p:nvSpPr>
        <p:spPr/>
        <p:txBody>
          <a:bodyPr>
            <a:normAutofit fontScale="92500"/>
          </a:bodyPr>
          <a:lstStyle/>
          <a:p>
            <a:r>
              <a:rPr lang="en-US" dirty="0" smtClean="0">
                <a:latin typeface="Bookman Old Style" panose="02050604050505020204" pitchFamily="18" charset="0"/>
              </a:rPr>
              <a:t>7 point scale</a:t>
            </a:r>
          </a:p>
          <a:p>
            <a:r>
              <a:rPr lang="en-US" dirty="0" smtClean="0">
                <a:latin typeface="Bookman Old Style" panose="02050604050505020204" pitchFamily="18" charset="0"/>
              </a:rPr>
              <a:t>High density of acquaintance vs. low density of acquaintance</a:t>
            </a:r>
          </a:p>
          <a:p>
            <a:r>
              <a:rPr lang="en-US" dirty="0" smtClean="0">
                <a:latin typeface="Bookman Old Style" panose="02050604050505020204" pitchFamily="18" charset="0"/>
              </a:rPr>
              <a:t>Safe stable community vs. changing and adapting community</a:t>
            </a:r>
          </a:p>
          <a:p>
            <a:r>
              <a:rPr lang="en-US" dirty="0" smtClean="0">
                <a:latin typeface="Bookman Old Style" panose="02050604050505020204" pitchFamily="18" charset="0"/>
              </a:rPr>
              <a:t>High paying jobs vs. low cost of living</a:t>
            </a:r>
          </a:p>
          <a:p>
            <a:r>
              <a:rPr lang="en-US" dirty="0" smtClean="0">
                <a:latin typeface="Bookman Old Style" panose="02050604050505020204" pitchFamily="18" charset="0"/>
              </a:rPr>
              <a:t>Small town rural environment vs. suburban type living</a:t>
            </a:r>
          </a:p>
          <a:p>
            <a:r>
              <a:rPr lang="en-US" dirty="0" smtClean="0">
                <a:latin typeface="Bookman Old Style" panose="02050604050505020204" pitchFamily="18" charset="0"/>
              </a:rPr>
              <a:t>Conservative homogenous community vs. diverse community</a:t>
            </a:r>
          </a:p>
          <a:p>
            <a:r>
              <a:rPr lang="en-US" dirty="0" smtClean="0">
                <a:latin typeface="Bookman Old Style" panose="02050604050505020204" pitchFamily="18" charset="0"/>
              </a:rPr>
              <a:t>Laid back life style vs. fast paced life style</a:t>
            </a:r>
          </a:p>
          <a:p>
            <a:r>
              <a:rPr lang="en-US" dirty="0" smtClean="0">
                <a:latin typeface="Bookman Old Style" panose="02050604050505020204" pitchFamily="18" charset="0"/>
              </a:rPr>
              <a:t>Quiet and peaceful environment vs. opportunity for economic growth</a:t>
            </a:r>
          </a:p>
          <a:p>
            <a:endParaRPr lang="en-US" dirty="0" smtClean="0">
              <a:latin typeface="Bookman Old Style" panose="02050604050505020204" pitchFamily="18" charset="0"/>
            </a:endParaRPr>
          </a:p>
          <a:p>
            <a:endParaRPr lang="en-US" dirty="0">
              <a:latin typeface="Bookman Old Style" panose="02050604050505020204" pitchFamily="18" charset="0"/>
            </a:endParaRPr>
          </a:p>
        </p:txBody>
      </p:sp>
    </p:spTree>
    <p:extLst>
      <p:ext uri="{BB962C8B-B14F-4D97-AF65-F5344CB8AC3E}">
        <p14:creationId xmlns:p14="http://schemas.microsoft.com/office/powerpoint/2010/main" val="26609447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Bookman Old Style" panose="02050604050505020204" pitchFamily="18" charset="0"/>
              </a:rPr>
              <a:t>QoL</a:t>
            </a:r>
            <a:endParaRPr lang="en-US" dirty="0">
              <a:latin typeface="Bookman Old Style" panose="02050604050505020204" pitchFamily="18" charset="0"/>
            </a:endParaRPr>
          </a:p>
        </p:txBody>
      </p:sp>
      <p:sp>
        <p:nvSpPr>
          <p:cNvPr id="3" name="Content Placeholder 2"/>
          <p:cNvSpPr>
            <a:spLocks noGrp="1"/>
          </p:cNvSpPr>
          <p:nvPr>
            <p:ph idx="1"/>
          </p:nvPr>
        </p:nvSpPr>
        <p:spPr/>
        <p:txBody>
          <a:bodyPr/>
          <a:lstStyle/>
          <a:p>
            <a:r>
              <a:rPr lang="en-US" dirty="0" smtClean="0">
                <a:latin typeface="Bookman Old Style" panose="02050604050505020204" pitchFamily="18" charset="0"/>
              </a:rPr>
              <a:t>Rate </a:t>
            </a:r>
            <a:r>
              <a:rPr lang="en-US" dirty="0" err="1" smtClean="0">
                <a:latin typeface="Bookman Old Style" panose="02050604050505020204" pitchFamily="18" charset="0"/>
              </a:rPr>
              <a:t>QoL</a:t>
            </a:r>
            <a:r>
              <a:rPr lang="en-US" dirty="0" smtClean="0">
                <a:latin typeface="Bookman Old Style" panose="02050604050505020204" pitchFamily="18" charset="0"/>
              </a:rPr>
              <a:t> on a scale of -5 to +5</a:t>
            </a:r>
          </a:p>
          <a:p>
            <a:r>
              <a:rPr lang="en-US" dirty="0" smtClean="0">
                <a:latin typeface="Bookman Old Style" panose="02050604050505020204" pitchFamily="18" charset="0"/>
              </a:rPr>
              <a:t>Rate Life Satisfaction on a scale of -5 to +5</a:t>
            </a:r>
          </a:p>
          <a:p>
            <a:r>
              <a:rPr lang="en-US" dirty="0" smtClean="0">
                <a:latin typeface="Bookman Old Style" panose="02050604050505020204" pitchFamily="18" charset="0"/>
              </a:rPr>
              <a:t>Total </a:t>
            </a:r>
            <a:r>
              <a:rPr lang="en-US" dirty="0" err="1" smtClean="0">
                <a:latin typeface="Bookman Old Style" panose="02050604050505020204" pitchFamily="18" charset="0"/>
              </a:rPr>
              <a:t>QoL</a:t>
            </a:r>
            <a:r>
              <a:rPr lang="en-US" dirty="0" smtClean="0">
                <a:latin typeface="Bookman Old Style" panose="02050604050505020204" pitchFamily="18" charset="0"/>
              </a:rPr>
              <a:t> score a -10 to +10 </a:t>
            </a:r>
          </a:p>
          <a:p>
            <a:r>
              <a:rPr lang="en-US" dirty="0" smtClean="0">
                <a:latin typeface="Bookman Old Style" panose="02050604050505020204" pitchFamily="18" charset="0"/>
              </a:rPr>
              <a:t>Subsequently recoded as a binary response (0,1)</a:t>
            </a:r>
            <a:endParaRPr lang="en-US" dirty="0">
              <a:latin typeface="Bookman Old Style" panose="02050604050505020204" pitchFamily="18" charset="0"/>
            </a:endParaRPr>
          </a:p>
        </p:txBody>
      </p:sp>
    </p:spTree>
    <p:extLst>
      <p:ext uri="{BB962C8B-B14F-4D97-AF65-F5344CB8AC3E}">
        <p14:creationId xmlns:p14="http://schemas.microsoft.com/office/powerpoint/2010/main" val="2267827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Franklin Gothic Medium" panose="020B0603020102020204" pitchFamily="34" charset="0"/>
              </a:rPr>
              <a:t>Results: </a:t>
            </a:r>
            <a:r>
              <a:rPr lang="en-US" dirty="0" err="1" smtClean="0">
                <a:latin typeface="Franklin Gothic Medium" panose="020B0603020102020204" pitchFamily="34" charset="0"/>
              </a:rPr>
              <a:t>QoL</a:t>
            </a:r>
            <a:r>
              <a:rPr lang="en-US" dirty="0" smtClean="0">
                <a:latin typeface="Franklin Gothic Medium" panose="020B0603020102020204" pitchFamily="34" charset="0"/>
              </a:rPr>
              <a:t> Perception Differences</a:t>
            </a:r>
            <a:endParaRPr lang="en-US" dirty="0">
              <a:latin typeface="Franklin Gothic Medium" panose="020B06030201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386154374"/>
              </p:ext>
            </p:extLst>
          </p:nvPr>
        </p:nvGraphicFramePr>
        <p:xfrm>
          <a:off x="170329" y="1376076"/>
          <a:ext cx="4944036" cy="5188325"/>
        </p:xfrm>
        <a:graphic>
          <a:graphicData uri="http://schemas.openxmlformats.org/drawingml/2006/table">
            <a:tbl>
              <a:tblPr>
                <a:tableStyleId>{5C22544A-7EE6-4342-B048-85BDC9FD1C3A}</a:tableStyleId>
              </a:tblPr>
              <a:tblGrid>
                <a:gridCol w="1887071">
                  <a:extLst>
                    <a:ext uri="{9D8B030D-6E8A-4147-A177-3AD203B41FA5}">
                      <a16:colId xmlns:a16="http://schemas.microsoft.com/office/drawing/2014/main" val="20000"/>
                    </a:ext>
                  </a:extLst>
                </a:gridCol>
                <a:gridCol w="1408953">
                  <a:extLst>
                    <a:ext uri="{9D8B030D-6E8A-4147-A177-3AD203B41FA5}">
                      <a16:colId xmlns:a16="http://schemas.microsoft.com/office/drawing/2014/main" val="20001"/>
                    </a:ext>
                  </a:extLst>
                </a:gridCol>
                <a:gridCol w="1648012">
                  <a:extLst>
                    <a:ext uri="{9D8B030D-6E8A-4147-A177-3AD203B41FA5}">
                      <a16:colId xmlns:a16="http://schemas.microsoft.com/office/drawing/2014/main" val="20002"/>
                    </a:ext>
                  </a:extLst>
                </a:gridCol>
              </a:tblGrid>
              <a:tr h="405338">
                <a:tc gridSpan="3">
                  <a:txBody>
                    <a:bodyPr/>
                    <a:lstStyle/>
                    <a:p>
                      <a:pPr algn="ctr" fontAlgn="b"/>
                      <a:r>
                        <a:rPr lang="en-US" sz="1800" u="none" strike="noStrike" dirty="0" err="1">
                          <a:solidFill>
                            <a:schemeClr val="bg1"/>
                          </a:solidFill>
                          <a:effectLst/>
                          <a:latin typeface="Bookman Old Style" panose="02050604050505020204" pitchFamily="18" charset="0"/>
                        </a:rPr>
                        <a:t>QoL</a:t>
                      </a:r>
                      <a:r>
                        <a:rPr lang="en-US" sz="1800" u="none" strike="noStrike" dirty="0">
                          <a:solidFill>
                            <a:schemeClr val="bg1"/>
                          </a:solidFill>
                          <a:effectLst/>
                          <a:latin typeface="Bookman Old Style" panose="02050604050505020204" pitchFamily="18" charset="0"/>
                        </a:rPr>
                        <a:t> Differences- </a:t>
                      </a:r>
                      <a:r>
                        <a:rPr lang="en-US" sz="1800" u="none" strike="noStrike" dirty="0" err="1">
                          <a:solidFill>
                            <a:schemeClr val="bg1"/>
                          </a:solidFill>
                          <a:effectLst/>
                          <a:latin typeface="Bookman Old Style" panose="02050604050505020204" pitchFamily="18" charset="0"/>
                        </a:rPr>
                        <a:t>Demogrpahic</a:t>
                      </a:r>
                      <a:endParaRPr lang="en-US" sz="1800" b="0" i="0" u="none" strike="noStrike" dirty="0">
                        <a:solidFill>
                          <a:schemeClr val="bg1"/>
                        </a:solidFill>
                        <a:effectLst/>
                        <a:latin typeface="Bookman Old Style" panose="02050604050505020204" pitchFamily="18" charset="0"/>
                      </a:endParaRPr>
                    </a:p>
                  </a:txBody>
                  <a:tcPr marL="0" marR="0" marT="0" marB="0" anchor="b">
                    <a:solidFill>
                      <a:schemeClr val="tx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05338">
                <a:tc>
                  <a:txBody>
                    <a:bodyPr/>
                    <a:lstStyle/>
                    <a:p>
                      <a:pPr algn="l" fontAlgn="b"/>
                      <a:r>
                        <a:rPr lang="en-US" sz="1800" u="none" strike="noStrike" dirty="0">
                          <a:effectLst/>
                          <a:latin typeface="Bookman Old Style" panose="02050604050505020204" pitchFamily="18" charset="0"/>
                        </a:rPr>
                        <a:t> </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dirty="0" err="1">
                          <a:effectLst/>
                          <a:latin typeface="Bookman Old Style" panose="02050604050505020204" pitchFamily="18" charset="0"/>
                        </a:rPr>
                        <a:t>Hub_Core</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dirty="0" err="1">
                          <a:effectLst/>
                          <a:latin typeface="Bookman Old Style" panose="02050604050505020204" pitchFamily="18" charset="0"/>
                        </a:rPr>
                        <a:t>Hub_Peri</a:t>
                      </a:r>
                      <a:endParaRPr lang="en-US" sz="1800" b="0" i="0" u="none" strike="noStrike" dirty="0">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1"/>
                  </a:ext>
                </a:extLst>
              </a:tr>
              <a:tr h="405338">
                <a:tc>
                  <a:txBody>
                    <a:bodyPr/>
                    <a:lstStyle/>
                    <a:p>
                      <a:pPr algn="l" fontAlgn="b"/>
                      <a:r>
                        <a:rPr lang="en-US" sz="1800" u="none" strike="noStrike">
                          <a:effectLst/>
                          <a:latin typeface="Bookman Old Style" panose="02050604050505020204" pitchFamily="18" charset="0"/>
                        </a:rPr>
                        <a:t>Gender</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u="none" strike="noStrike">
                          <a:effectLst/>
                          <a:latin typeface="Bookman Old Style" panose="02050604050505020204" pitchFamily="18" charset="0"/>
                        </a:rPr>
                        <a:t>0.94</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u="none" strike="noStrike">
                          <a:effectLst/>
                          <a:latin typeface="Bookman Old Style" panose="02050604050505020204" pitchFamily="18" charset="0"/>
                        </a:rPr>
                        <a:t>0.086</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2"/>
                  </a:ext>
                </a:extLst>
              </a:tr>
              <a:tr h="405338">
                <a:tc>
                  <a:txBody>
                    <a:bodyPr/>
                    <a:lstStyle/>
                    <a:p>
                      <a:pPr algn="l" fontAlgn="b"/>
                      <a:r>
                        <a:rPr lang="en-US" sz="1800" u="none" strike="noStrike">
                          <a:effectLst/>
                          <a:latin typeface="Bookman Old Style" panose="02050604050505020204" pitchFamily="18" charset="0"/>
                        </a:rPr>
                        <a:t>Age- K-W</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u="none" strike="noStrike" dirty="0">
                          <a:solidFill>
                            <a:srgbClr val="FF0000"/>
                          </a:solidFill>
                          <a:effectLst/>
                          <a:latin typeface="Bookman Old Style" panose="02050604050505020204" pitchFamily="18" charset="0"/>
                        </a:rPr>
                        <a:t>0.000</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u="none" strike="noStrike">
                          <a:effectLst/>
                          <a:latin typeface="Bookman Old Style" panose="02050604050505020204" pitchFamily="18" charset="0"/>
                        </a:rPr>
                        <a:t>0.065</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3"/>
                  </a:ext>
                </a:extLst>
              </a:tr>
              <a:tr h="713395">
                <a:tc>
                  <a:txBody>
                    <a:bodyPr/>
                    <a:lstStyle/>
                    <a:p>
                      <a:pPr algn="l" fontAlgn="b"/>
                      <a:r>
                        <a:rPr lang="en-US" sz="1800" u="none" strike="noStrike" dirty="0">
                          <a:effectLst/>
                          <a:latin typeface="Bookman Old Style" panose="02050604050505020204" pitchFamily="18" charset="0"/>
                        </a:rPr>
                        <a:t>Residency- K-W</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u="none" strike="noStrike">
                          <a:effectLst/>
                          <a:latin typeface="Bookman Old Style" panose="02050604050505020204" pitchFamily="18" charset="0"/>
                        </a:rPr>
                        <a:t>0.14</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u="none" strike="noStrike">
                          <a:effectLst/>
                          <a:latin typeface="Bookman Old Style" panose="02050604050505020204" pitchFamily="18" charset="0"/>
                        </a:rPr>
                        <a:t>0.205</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4"/>
                  </a:ext>
                </a:extLst>
              </a:tr>
              <a:tr h="1426789">
                <a:tc>
                  <a:txBody>
                    <a:bodyPr/>
                    <a:lstStyle/>
                    <a:p>
                      <a:pPr algn="l" fontAlgn="b"/>
                      <a:r>
                        <a:rPr lang="en-US" sz="1800" u="none" strike="noStrike">
                          <a:effectLst/>
                          <a:latin typeface="Bookman Old Style" panose="02050604050505020204" pitchFamily="18" charset="0"/>
                        </a:rPr>
                        <a:t>Female (Above and below 60)</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u="none" strike="noStrike">
                          <a:effectLst/>
                          <a:latin typeface="Bookman Old Style" panose="02050604050505020204" pitchFamily="18" charset="0"/>
                        </a:rPr>
                        <a:t>0.147</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u="none" strike="noStrike">
                          <a:effectLst/>
                          <a:latin typeface="Bookman Old Style" panose="02050604050505020204" pitchFamily="18" charset="0"/>
                        </a:rPr>
                        <a:t>0.115</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5"/>
                  </a:ext>
                </a:extLst>
              </a:tr>
              <a:tr h="1426789">
                <a:tc>
                  <a:txBody>
                    <a:bodyPr/>
                    <a:lstStyle/>
                    <a:p>
                      <a:pPr algn="l" fontAlgn="b"/>
                      <a:r>
                        <a:rPr lang="en-US" sz="1800" u="none" strike="noStrike">
                          <a:effectLst/>
                          <a:latin typeface="Bookman Old Style" panose="02050604050505020204" pitchFamily="18" charset="0"/>
                        </a:rPr>
                        <a:t>Male (Above and below 60)</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u="none" strike="noStrike" dirty="0">
                          <a:solidFill>
                            <a:srgbClr val="FF0000"/>
                          </a:solidFill>
                          <a:effectLst/>
                          <a:latin typeface="Bookman Old Style" panose="02050604050505020204" pitchFamily="18" charset="0"/>
                        </a:rPr>
                        <a:t>0.000</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u="none" strike="noStrike" dirty="0">
                          <a:effectLst/>
                          <a:latin typeface="Bookman Old Style" panose="02050604050505020204" pitchFamily="18" charset="0"/>
                        </a:rPr>
                        <a:t>0.665</a:t>
                      </a:r>
                      <a:endParaRPr lang="en-US" sz="1800" b="0" i="0" u="none" strike="noStrike" dirty="0">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6"/>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12387391"/>
              </p:ext>
            </p:extLst>
          </p:nvPr>
        </p:nvGraphicFramePr>
        <p:xfrm>
          <a:off x="5463801" y="1376076"/>
          <a:ext cx="6557870" cy="5261326"/>
        </p:xfrm>
        <a:graphic>
          <a:graphicData uri="http://schemas.openxmlformats.org/drawingml/2006/table">
            <a:tbl>
              <a:tblPr>
                <a:tableStyleId>{5C22544A-7EE6-4342-B048-85BDC9FD1C3A}</a:tableStyleId>
              </a:tblPr>
              <a:tblGrid>
                <a:gridCol w="2119716">
                  <a:extLst>
                    <a:ext uri="{9D8B030D-6E8A-4147-A177-3AD203B41FA5}">
                      <a16:colId xmlns:a16="http://schemas.microsoft.com/office/drawing/2014/main" val="20000"/>
                    </a:ext>
                  </a:extLst>
                </a:gridCol>
                <a:gridCol w="2119716">
                  <a:extLst>
                    <a:ext uri="{9D8B030D-6E8A-4147-A177-3AD203B41FA5}">
                      <a16:colId xmlns:a16="http://schemas.microsoft.com/office/drawing/2014/main" val="20001"/>
                    </a:ext>
                  </a:extLst>
                </a:gridCol>
                <a:gridCol w="2318438">
                  <a:extLst>
                    <a:ext uri="{9D8B030D-6E8A-4147-A177-3AD203B41FA5}">
                      <a16:colId xmlns:a16="http://schemas.microsoft.com/office/drawing/2014/main" val="20002"/>
                    </a:ext>
                  </a:extLst>
                </a:gridCol>
              </a:tblGrid>
              <a:tr h="243424">
                <a:tc gridSpan="3">
                  <a:txBody>
                    <a:bodyPr/>
                    <a:lstStyle/>
                    <a:p>
                      <a:pPr algn="ctr" fontAlgn="b"/>
                      <a:r>
                        <a:rPr lang="en-US" sz="1800" u="none" strike="noStrike" dirty="0" err="1">
                          <a:solidFill>
                            <a:schemeClr val="bg1"/>
                          </a:solidFill>
                          <a:effectLst/>
                          <a:latin typeface="Bookman Old Style" panose="02050604050505020204" pitchFamily="18" charset="0"/>
                        </a:rPr>
                        <a:t>QoL</a:t>
                      </a:r>
                      <a:r>
                        <a:rPr lang="en-US" sz="1800" u="none" strike="noStrike" dirty="0">
                          <a:solidFill>
                            <a:schemeClr val="bg1"/>
                          </a:solidFill>
                          <a:effectLst/>
                          <a:latin typeface="Bookman Old Style" panose="02050604050505020204" pitchFamily="18" charset="0"/>
                        </a:rPr>
                        <a:t> Differences: Socio-Economic</a:t>
                      </a:r>
                      <a:endParaRPr lang="en-US" sz="1800" b="0" i="0" u="none" strike="noStrike" dirty="0">
                        <a:solidFill>
                          <a:schemeClr val="bg1"/>
                        </a:solidFill>
                        <a:effectLst/>
                        <a:latin typeface="Bookman Old Style" panose="02050604050505020204" pitchFamily="18" charset="0"/>
                      </a:endParaRPr>
                    </a:p>
                  </a:txBody>
                  <a:tcPr marL="0" marR="0" marT="0" marB="0" anchor="b">
                    <a:solidFill>
                      <a:schemeClr val="tx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43424">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Hub_Core</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Hub_Peri</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1"/>
                  </a:ext>
                </a:extLst>
              </a:tr>
              <a:tr h="642639">
                <a:tc>
                  <a:txBody>
                    <a:bodyPr/>
                    <a:lstStyle/>
                    <a:p>
                      <a:pPr algn="l" fontAlgn="b"/>
                      <a:r>
                        <a:rPr lang="en-US" sz="1800" u="none" strike="noStrike">
                          <a:effectLst/>
                          <a:latin typeface="Bookman Old Style" panose="02050604050505020204" pitchFamily="18" charset="0"/>
                        </a:rPr>
                        <a:t>Benefit and don't benefit</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u="none" strike="noStrike" dirty="0">
                          <a:solidFill>
                            <a:srgbClr val="FF0000"/>
                          </a:solidFill>
                          <a:effectLst/>
                          <a:latin typeface="Bookman Old Style" panose="02050604050505020204" pitchFamily="18" charset="0"/>
                        </a:rPr>
                        <a:t>0.000</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u="none" strike="noStrike" dirty="0">
                          <a:solidFill>
                            <a:srgbClr val="FF0000"/>
                          </a:solidFill>
                          <a:effectLst/>
                          <a:latin typeface="Bookman Old Style" panose="02050604050505020204" pitchFamily="18" charset="0"/>
                        </a:rPr>
                        <a:t>0.000</a:t>
                      </a:r>
                      <a:endParaRPr lang="en-US" sz="1800" b="0" i="0" u="none" strike="noStrike" dirty="0">
                        <a:solidFill>
                          <a:srgbClr val="FF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2"/>
                  </a:ext>
                </a:extLst>
              </a:tr>
              <a:tr h="642639">
                <a:tc>
                  <a:txBody>
                    <a:bodyPr/>
                    <a:lstStyle/>
                    <a:p>
                      <a:pPr algn="l" fontAlgn="b"/>
                      <a:r>
                        <a:rPr lang="en-US" sz="1800" u="none" strike="noStrike">
                          <a:effectLst/>
                          <a:latin typeface="Bookman Old Style" panose="02050604050505020204" pitchFamily="18" charset="0"/>
                        </a:rPr>
                        <a:t>Inflation: exposed and not</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u="none" strike="noStrike">
                          <a:solidFill>
                            <a:srgbClr val="FF0000"/>
                          </a:solidFill>
                          <a:effectLst/>
                          <a:latin typeface="Bookman Old Style" panose="02050604050505020204" pitchFamily="18" charset="0"/>
                        </a:rPr>
                        <a:t>0.000</a:t>
                      </a:r>
                      <a:endParaRPr lang="en-US" sz="1800" b="0" i="0" u="none" strike="noStrike">
                        <a:solidFill>
                          <a:srgbClr val="FF0000"/>
                        </a:solidFill>
                        <a:effectLst/>
                        <a:latin typeface="Bookman Old Style" panose="02050604050505020204" pitchFamily="18" charset="0"/>
                      </a:endParaRPr>
                    </a:p>
                  </a:txBody>
                  <a:tcPr marL="0" marR="0" marT="0" marB="0" anchor="b"/>
                </a:tc>
                <a:tc>
                  <a:txBody>
                    <a:bodyPr/>
                    <a:lstStyle/>
                    <a:p>
                      <a:pPr algn="r" fontAlgn="b"/>
                      <a:r>
                        <a:rPr lang="en-US" sz="1800" u="none" strike="noStrike" dirty="0">
                          <a:solidFill>
                            <a:srgbClr val="FF0000"/>
                          </a:solidFill>
                          <a:effectLst/>
                          <a:latin typeface="Bookman Old Style" panose="02050604050505020204" pitchFamily="18" charset="0"/>
                        </a:rPr>
                        <a:t>0.000</a:t>
                      </a:r>
                      <a:endParaRPr lang="en-US" sz="1800" b="0" i="0" u="none" strike="noStrike" dirty="0">
                        <a:solidFill>
                          <a:srgbClr val="FF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3"/>
                  </a:ext>
                </a:extLst>
              </a:tr>
              <a:tr h="856852">
                <a:tc>
                  <a:txBody>
                    <a:bodyPr/>
                    <a:lstStyle/>
                    <a:p>
                      <a:pPr algn="l" fontAlgn="b"/>
                      <a:r>
                        <a:rPr lang="en-US" sz="1800" u="none" strike="noStrike">
                          <a:effectLst/>
                          <a:latin typeface="Bookman Old Style" panose="02050604050505020204" pitchFamily="18" charset="0"/>
                        </a:rPr>
                        <a:t>Female:Benefit and don't benefit</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u="none" strike="noStrike">
                          <a:solidFill>
                            <a:srgbClr val="FF0000"/>
                          </a:solidFill>
                          <a:effectLst/>
                          <a:latin typeface="Bookman Old Style" panose="02050604050505020204" pitchFamily="18" charset="0"/>
                        </a:rPr>
                        <a:t>0.000</a:t>
                      </a:r>
                      <a:endParaRPr lang="en-US" sz="1800" b="0" i="0" u="none" strike="noStrike">
                        <a:solidFill>
                          <a:srgbClr val="FF0000"/>
                        </a:solidFill>
                        <a:effectLst/>
                        <a:latin typeface="Bookman Old Style" panose="02050604050505020204" pitchFamily="18" charset="0"/>
                      </a:endParaRPr>
                    </a:p>
                  </a:txBody>
                  <a:tcPr marL="0" marR="0" marT="0" marB="0" anchor="b"/>
                </a:tc>
                <a:tc>
                  <a:txBody>
                    <a:bodyPr/>
                    <a:lstStyle/>
                    <a:p>
                      <a:pPr algn="r" fontAlgn="b"/>
                      <a:r>
                        <a:rPr lang="en-US" sz="1800" u="none" strike="noStrike" dirty="0">
                          <a:solidFill>
                            <a:srgbClr val="FF0000"/>
                          </a:solidFill>
                          <a:effectLst/>
                          <a:latin typeface="Bookman Old Style" panose="02050604050505020204" pitchFamily="18" charset="0"/>
                        </a:rPr>
                        <a:t>0.000</a:t>
                      </a:r>
                      <a:endParaRPr lang="en-US" sz="1800" b="0" i="0" u="none" strike="noStrike" dirty="0">
                        <a:solidFill>
                          <a:srgbClr val="FF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4"/>
                  </a:ext>
                </a:extLst>
              </a:tr>
              <a:tr h="856852">
                <a:tc>
                  <a:txBody>
                    <a:bodyPr/>
                    <a:lstStyle/>
                    <a:p>
                      <a:pPr algn="l" fontAlgn="b"/>
                      <a:r>
                        <a:rPr lang="en-US" sz="1800" u="none" strike="noStrike">
                          <a:effectLst/>
                          <a:latin typeface="Bookman Old Style" panose="02050604050505020204" pitchFamily="18" charset="0"/>
                        </a:rPr>
                        <a:t>Male:Benefit and don't benefit</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u="none" strike="noStrike">
                          <a:solidFill>
                            <a:srgbClr val="FF0000"/>
                          </a:solidFill>
                          <a:effectLst/>
                          <a:latin typeface="Bookman Old Style" panose="02050604050505020204" pitchFamily="18" charset="0"/>
                        </a:rPr>
                        <a:t>0.000</a:t>
                      </a:r>
                      <a:endParaRPr lang="en-US" sz="1800" b="0" i="0" u="none" strike="noStrike">
                        <a:solidFill>
                          <a:srgbClr val="FF0000"/>
                        </a:solidFill>
                        <a:effectLst/>
                        <a:latin typeface="Bookman Old Style" panose="02050604050505020204" pitchFamily="18" charset="0"/>
                      </a:endParaRPr>
                    </a:p>
                  </a:txBody>
                  <a:tcPr marL="0" marR="0" marT="0" marB="0" anchor="b"/>
                </a:tc>
                <a:tc>
                  <a:txBody>
                    <a:bodyPr/>
                    <a:lstStyle/>
                    <a:p>
                      <a:pPr lvl="1" algn="r" fontAlgn="b"/>
                      <a:r>
                        <a:rPr lang="en-US" sz="1800" u="none" strike="noStrike" dirty="0" smtClean="0">
                          <a:solidFill>
                            <a:srgbClr val="FF0000"/>
                          </a:solidFill>
                          <a:effectLst/>
                          <a:latin typeface="Bookman Old Style" panose="02050604050505020204" pitchFamily="18" charset="0"/>
                        </a:rPr>
                        <a:t>0.000</a:t>
                      </a:r>
                      <a:endParaRPr lang="en-US" sz="1800" b="0" i="0" u="none" strike="noStrike" dirty="0">
                        <a:solidFill>
                          <a:srgbClr val="FF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5"/>
                  </a:ext>
                </a:extLst>
              </a:tr>
              <a:tr h="856852">
                <a:tc>
                  <a:txBody>
                    <a:bodyPr/>
                    <a:lstStyle/>
                    <a:p>
                      <a:pPr algn="l" fontAlgn="b"/>
                      <a:r>
                        <a:rPr lang="en-US" sz="1800" u="none" strike="noStrike">
                          <a:effectLst/>
                          <a:latin typeface="Bookman Old Style" panose="02050604050505020204" pitchFamily="18" charset="0"/>
                        </a:rPr>
                        <a:t>Female-Inflation: exposed and not</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u="none" strike="noStrike">
                          <a:solidFill>
                            <a:srgbClr val="FF0000"/>
                          </a:solidFill>
                          <a:effectLst/>
                          <a:latin typeface="Bookman Old Style" panose="02050604050505020204" pitchFamily="18" charset="0"/>
                        </a:rPr>
                        <a:t>0.002</a:t>
                      </a:r>
                      <a:endParaRPr lang="en-US" sz="1800" b="0" i="0" u="none" strike="noStrike">
                        <a:solidFill>
                          <a:srgbClr val="FF0000"/>
                        </a:solidFill>
                        <a:effectLst/>
                        <a:latin typeface="Bookman Old Style" panose="02050604050505020204" pitchFamily="18" charset="0"/>
                      </a:endParaRPr>
                    </a:p>
                  </a:txBody>
                  <a:tcPr marL="0" marR="0" marT="0" marB="0" anchor="b"/>
                </a:tc>
                <a:tc>
                  <a:txBody>
                    <a:bodyPr/>
                    <a:lstStyle/>
                    <a:p>
                      <a:pPr algn="r" fontAlgn="b"/>
                      <a:r>
                        <a:rPr lang="en-US" sz="1800" u="none" strike="noStrike" dirty="0">
                          <a:solidFill>
                            <a:srgbClr val="FF0000"/>
                          </a:solidFill>
                          <a:effectLst/>
                          <a:latin typeface="Bookman Old Style" panose="02050604050505020204" pitchFamily="18" charset="0"/>
                        </a:rPr>
                        <a:t>0.021</a:t>
                      </a:r>
                      <a:endParaRPr lang="en-US" sz="1800" b="0" i="0" u="none" strike="noStrike" dirty="0">
                        <a:solidFill>
                          <a:srgbClr val="FF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6"/>
                  </a:ext>
                </a:extLst>
              </a:tr>
              <a:tr h="856852">
                <a:tc>
                  <a:txBody>
                    <a:bodyPr/>
                    <a:lstStyle/>
                    <a:p>
                      <a:pPr algn="l" fontAlgn="b"/>
                      <a:r>
                        <a:rPr lang="en-US" sz="1800" u="none" strike="noStrike">
                          <a:effectLst/>
                          <a:latin typeface="Bookman Old Style" panose="02050604050505020204" pitchFamily="18" charset="0"/>
                        </a:rPr>
                        <a:t>Male-Inflation: exposed and not</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u="none" strike="noStrike">
                          <a:solidFill>
                            <a:srgbClr val="FF0000"/>
                          </a:solidFill>
                          <a:effectLst/>
                          <a:latin typeface="Bookman Old Style" panose="02050604050505020204" pitchFamily="18" charset="0"/>
                        </a:rPr>
                        <a:t>0.02</a:t>
                      </a:r>
                      <a:endParaRPr lang="en-US" sz="1800" b="0" i="0" u="none" strike="noStrike">
                        <a:solidFill>
                          <a:srgbClr val="FF0000"/>
                        </a:solidFill>
                        <a:effectLst/>
                        <a:latin typeface="Bookman Old Style" panose="02050604050505020204" pitchFamily="18" charset="0"/>
                      </a:endParaRPr>
                    </a:p>
                  </a:txBody>
                  <a:tcPr marL="0" marR="0" marT="0" marB="0" anchor="b"/>
                </a:tc>
                <a:tc>
                  <a:txBody>
                    <a:bodyPr/>
                    <a:lstStyle/>
                    <a:p>
                      <a:pPr algn="r" fontAlgn="b"/>
                      <a:r>
                        <a:rPr lang="en-US" sz="1800" u="none" strike="noStrike" dirty="0">
                          <a:solidFill>
                            <a:srgbClr val="FF0000"/>
                          </a:solidFill>
                          <a:effectLst/>
                          <a:latin typeface="Bookman Old Style" panose="02050604050505020204" pitchFamily="18" charset="0"/>
                        </a:rPr>
                        <a:t>0.004</a:t>
                      </a:r>
                      <a:endParaRPr lang="en-US" sz="1800" b="0" i="0" u="none" strike="noStrike" dirty="0">
                        <a:solidFill>
                          <a:srgbClr val="FF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1742493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875585935"/>
              </p:ext>
            </p:extLst>
          </p:nvPr>
        </p:nvGraphicFramePr>
        <p:xfrm>
          <a:off x="1532969" y="685805"/>
          <a:ext cx="9103655" cy="4876880"/>
        </p:xfrm>
        <a:graphic>
          <a:graphicData uri="http://schemas.openxmlformats.org/drawingml/2006/table">
            <a:tbl>
              <a:tblPr>
                <a:tableStyleId>{5C22544A-7EE6-4342-B048-85BDC9FD1C3A}</a:tableStyleId>
              </a:tblPr>
              <a:tblGrid>
                <a:gridCol w="1124776">
                  <a:extLst>
                    <a:ext uri="{9D8B030D-6E8A-4147-A177-3AD203B41FA5}">
                      <a16:colId xmlns:a16="http://schemas.microsoft.com/office/drawing/2014/main" val="20000"/>
                    </a:ext>
                  </a:extLst>
                </a:gridCol>
                <a:gridCol w="515761">
                  <a:extLst>
                    <a:ext uri="{9D8B030D-6E8A-4147-A177-3AD203B41FA5}">
                      <a16:colId xmlns:a16="http://schemas.microsoft.com/office/drawing/2014/main" val="20001"/>
                    </a:ext>
                  </a:extLst>
                </a:gridCol>
                <a:gridCol w="268941">
                  <a:extLst>
                    <a:ext uri="{9D8B030D-6E8A-4147-A177-3AD203B41FA5}">
                      <a16:colId xmlns:a16="http://schemas.microsoft.com/office/drawing/2014/main" val="20002"/>
                    </a:ext>
                  </a:extLst>
                </a:gridCol>
                <a:gridCol w="314674">
                  <a:extLst>
                    <a:ext uri="{9D8B030D-6E8A-4147-A177-3AD203B41FA5}">
                      <a16:colId xmlns:a16="http://schemas.microsoft.com/office/drawing/2014/main" val="20003"/>
                    </a:ext>
                  </a:extLst>
                </a:gridCol>
                <a:gridCol w="25400">
                  <a:extLst>
                    <a:ext uri="{9D8B030D-6E8A-4147-A177-3AD203B41FA5}">
                      <a16:colId xmlns:a16="http://schemas.microsoft.com/office/drawing/2014/main" val="20004"/>
                    </a:ext>
                  </a:extLst>
                </a:gridCol>
                <a:gridCol w="1124776">
                  <a:extLst>
                    <a:ext uri="{9D8B030D-6E8A-4147-A177-3AD203B41FA5}">
                      <a16:colId xmlns:a16="http://schemas.microsoft.com/office/drawing/2014/main" val="20005"/>
                    </a:ext>
                  </a:extLst>
                </a:gridCol>
                <a:gridCol w="1124776">
                  <a:extLst>
                    <a:ext uri="{9D8B030D-6E8A-4147-A177-3AD203B41FA5}">
                      <a16:colId xmlns:a16="http://schemas.microsoft.com/office/drawing/2014/main" val="20006"/>
                    </a:ext>
                  </a:extLst>
                </a:gridCol>
                <a:gridCol w="1124776">
                  <a:extLst>
                    <a:ext uri="{9D8B030D-6E8A-4147-A177-3AD203B41FA5}">
                      <a16:colId xmlns:a16="http://schemas.microsoft.com/office/drawing/2014/main" val="20007"/>
                    </a:ext>
                  </a:extLst>
                </a:gridCol>
                <a:gridCol w="1124776">
                  <a:extLst>
                    <a:ext uri="{9D8B030D-6E8A-4147-A177-3AD203B41FA5}">
                      <a16:colId xmlns:a16="http://schemas.microsoft.com/office/drawing/2014/main" val="20008"/>
                    </a:ext>
                  </a:extLst>
                </a:gridCol>
                <a:gridCol w="1124776">
                  <a:extLst>
                    <a:ext uri="{9D8B030D-6E8A-4147-A177-3AD203B41FA5}">
                      <a16:colId xmlns:a16="http://schemas.microsoft.com/office/drawing/2014/main" val="20009"/>
                    </a:ext>
                  </a:extLst>
                </a:gridCol>
                <a:gridCol w="1230223">
                  <a:extLst>
                    <a:ext uri="{9D8B030D-6E8A-4147-A177-3AD203B41FA5}">
                      <a16:colId xmlns:a16="http://schemas.microsoft.com/office/drawing/2014/main" val="20010"/>
                    </a:ext>
                  </a:extLst>
                </a:gridCol>
              </a:tblGrid>
              <a:tr h="338672">
                <a:tc gridSpan="11">
                  <a:txBody>
                    <a:bodyPr/>
                    <a:lstStyle/>
                    <a:p>
                      <a:pPr algn="ctr" fontAlgn="b"/>
                      <a:r>
                        <a:rPr lang="en-US" sz="1800" u="none" strike="noStrike" dirty="0">
                          <a:solidFill>
                            <a:schemeClr val="bg1"/>
                          </a:solidFill>
                          <a:effectLst/>
                          <a:latin typeface="Bookman Old Style" panose="02050604050505020204" pitchFamily="18" charset="0"/>
                        </a:rPr>
                        <a:t>Logistic Regression- Total </a:t>
                      </a:r>
                      <a:r>
                        <a:rPr lang="en-US" sz="1800" u="none" strike="noStrike" dirty="0" err="1">
                          <a:solidFill>
                            <a:schemeClr val="bg1"/>
                          </a:solidFill>
                          <a:effectLst/>
                          <a:latin typeface="Bookman Old Style" panose="02050604050505020204" pitchFamily="18" charset="0"/>
                        </a:rPr>
                        <a:t>QoL</a:t>
                      </a:r>
                      <a:r>
                        <a:rPr lang="en-US" sz="1800" u="none" strike="noStrike" dirty="0">
                          <a:solidFill>
                            <a:schemeClr val="bg1"/>
                          </a:solidFill>
                          <a:effectLst/>
                          <a:latin typeface="Bookman Old Style" panose="02050604050505020204" pitchFamily="18" charset="0"/>
                        </a:rPr>
                        <a:t> </a:t>
                      </a:r>
                      <a:r>
                        <a:rPr lang="en-US" sz="1800" u="none" strike="noStrike" dirty="0" smtClean="0">
                          <a:solidFill>
                            <a:schemeClr val="bg1"/>
                          </a:solidFill>
                          <a:effectLst/>
                          <a:latin typeface="Bookman Old Style" panose="02050604050505020204" pitchFamily="18" charset="0"/>
                        </a:rPr>
                        <a:t>Female- Leve</a:t>
                      </a:r>
                      <a:r>
                        <a:rPr lang="en-US" sz="1800" u="none" strike="noStrike" baseline="0" dirty="0" smtClean="0">
                          <a:solidFill>
                            <a:schemeClr val="bg1"/>
                          </a:solidFill>
                          <a:effectLst/>
                          <a:latin typeface="Bookman Old Style" panose="02050604050505020204" pitchFamily="18" charset="0"/>
                        </a:rPr>
                        <a:t>l One</a:t>
                      </a:r>
                      <a:endParaRPr lang="en-US" sz="1800" b="0" i="0" u="none" strike="noStrike" dirty="0">
                        <a:solidFill>
                          <a:schemeClr val="bg1"/>
                        </a:solidFill>
                        <a:effectLst/>
                        <a:latin typeface="Bookman Old Style" panose="02050604050505020204" pitchFamily="18" charset="0"/>
                      </a:endParaRPr>
                    </a:p>
                  </a:txBody>
                  <a:tcPr marL="0" marR="0" marT="0" marB="0" anchor="b">
                    <a:solidFill>
                      <a:schemeClr val="tx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38672">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gridSpan="5">
                  <a:txBody>
                    <a:bodyPr/>
                    <a:lstStyle/>
                    <a:p>
                      <a:pPr algn="ctr" fontAlgn="b"/>
                      <a:r>
                        <a:rPr lang="en-US" sz="1800" u="none" strike="noStrike">
                          <a:effectLst/>
                          <a:latin typeface="Bookman Old Style" panose="02050604050505020204" pitchFamily="18" charset="0"/>
                        </a:rPr>
                        <a:t>Hub_Core</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800" u="none" strike="noStrike">
                          <a:effectLst/>
                          <a:latin typeface="Bookman Old Style" panose="02050604050505020204" pitchFamily="18" charset="0"/>
                        </a:rPr>
                        <a:t>Sig</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gridSpan="2">
                  <a:txBody>
                    <a:bodyPr/>
                    <a:lstStyle/>
                    <a:p>
                      <a:pPr algn="ctr" fontAlgn="b"/>
                      <a:r>
                        <a:rPr lang="en-US" sz="1800" u="none" strike="noStrike">
                          <a:effectLst/>
                          <a:latin typeface="Bookman Old Style" panose="02050604050505020204" pitchFamily="18" charset="0"/>
                        </a:rPr>
                        <a:t>Hub_Peri</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a:txBody>
                    <a:bodyPr/>
                    <a:lstStyle/>
                    <a:p>
                      <a:pPr algn="l" fontAlgn="b"/>
                      <a:r>
                        <a:rPr lang="en-US" sz="1800" u="none" strike="noStrike">
                          <a:effectLst/>
                          <a:latin typeface="Bookman Old Style" panose="02050604050505020204" pitchFamily="18" charset="0"/>
                        </a:rPr>
                        <a:t>Sig</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1"/>
                  </a:ext>
                </a:extLst>
              </a:tr>
              <a:tr h="338672">
                <a:tc>
                  <a:txBody>
                    <a:bodyPr/>
                    <a:lstStyle/>
                    <a:p>
                      <a:pPr algn="ctr" fontAlgn="b"/>
                      <a:r>
                        <a:rPr lang="en-US" sz="1800" u="none" strike="noStrike">
                          <a:effectLst/>
                          <a:latin typeface="Bookman Old Style" panose="02050604050505020204" pitchFamily="18" charset="0"/>
                        </a:rPr>
                        <a:t>N</a:t>
                      </a:r>
                      <a:endParaRPr lang="en-US" sz="1800" b="0" i="0" u="none" strike="noStrike">
                        <a:solidFill>
                          <a:srgbClr val="000000"/>
                        </a:solidFill>
                        <a:effectLst/>
                        <a:latin typeface="Bookman Old Style" panose="02050604050505020204" pitchFamily="18" charset="0"/>
                      </a:endParaRPr>
                    </a:p>
                  </a:txBody>
                  <a:tcPr marL="0" marR="0" marT="0" marB="0" anchor="b"/>
                </a:tc>
                <a:tc gridSpan="4">
                  <a:txBody>
                    <a:bodyPr/>
                    <a:lstStyle/>
                    <a:p>
                      <a:pPr algn="ctr"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r>
                        <a:rPr lang="en-US" sz="1800" u="none" strike="noStrike">
                          <a:effectLst/>
                          <a:latin typeface="Bookman Old Style" panose="02050604050505020204" pitchFamily="18" charset="0"/>
                        </a:rPr>
                        <a:t>176</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a:effectLst/>
                          <a:latin typeface="Bookman Old Style" panose="02050604050505020204" pitchFamily="18" charset="0"/>
                        </a:rPr>
                        <a:t>188</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2"/>
                  </a:ext>
                </a:extLst>
              </a:tr>
              <a:tr h="338672">
                <a:tc gridSpan="10">
                  <a:txBody>
                    <a:bodyPr/>
                    <a:lstStyle/>
                    <a:p>
                      <a:pPr algn="ctr" fontAlgn="b"/>
                      <a:r>
                        <a:rPr lang="en-US" sz="1800" u="none" strike="noStrike">
                          <a:effectLst/>
                          <a:latin typeface="Bookman Old Style" panose="02050604050505020204" pitchFamily="18" charset="0"/>
                        </a:rPr>
                        <a:t>Omnibus Tests of Model Coefficients</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3"/>
                  </a:ext>
                </a:extLst>
              </a:tr>
              <a:tr h="596064">
                <a:tc gridSpan="3">
                  <a:txBody>
                    <a:bodyPr/>
                    <a:lstStyle/>
                    <a:p>
                      <a:pPr algn="l" fontAlgn="b"/>
                      <a:r>
                        <a:rPr lang="en-US" sz="1800" u="none" strike="noStrike">
                          <a:effectLst/>
                          <a:latin typeface="Bookman Old Style" panose="02050604050505020204" pitchFamily="18" charset="0"/>
                        </a:rPr>
                        <a:t>Chi-Square</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gridSpan="2">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a:txBody>
                    <a:bodyPr/>
                    <a:lstStyle/>
                    <a:p>
                      <a:pPr algn="r" fontAlgn="b"/>
                      <a:r>
                        <a:rPr lang="en-US" sz="1800" b="0" i="0" u="none" strike="noStrike" kern="1200" baseline="0" dirty="0" smtClean="0">
                          <a:solidFill>
                            <a:schemeClr val="dk1"/>
                          </a:solidFill>
                          <a:latin typeface="+mn-lt"/>
                          <a:ea typeface="+mn-ea"/>
                          <a:cs typeface="+mn-cs"/>
                        </a:rPr>
                        <a:t>4.485</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.106</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7.318</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.026</a:t>
                      </a:r>
                      <a:endParaRPr lang="en-US" sz="1800" b="0" i="0" u="none" strike="noStrike" dirty="0">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4"/>
                  </a:ext>
                </a:extLst>
              </a:tr>
              <a:tr h="894096">
                <a:tc gridSpan="3">
                  <a:txBody>
                    <a:bodyPr/>
                    <a:lstStyle/>
                    <a:p>
                      <a:pPr algn="l" fontAlgn="b"/>
                      <a:r>
                        <a:rPr lang="en-US" sz="1800" u="none" strike="noStrike">
                          <a:effectLst/>
                          <a:latin typeface="Bookman Old Style" panose="02050604050505020204" pitchFamily="18" charset="0"/>
                        </a:rPr>
                        <a:t>Nagelkerke R-Square</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gridSpan="2">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a:txBody>
                    <a:bodyPr/>
                    <a:lstStyle/>
                    <a:p>
                      <a:pPr algn="l" fontAlgn="b"/>
                      <a:r>
                        <a:rPr lang="en-US" sz="1800" u="none" strike="noStrike" dirty="0">
                          <a:effectLst/>
                          <a:latin typeface="Bookman Old Style" panose="02050604050505020204" pitchFamily="18" charset="0"/>
                        </a:rPr>
                        <a:t> </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dirty="0" smtClean="0">
                          <a:solidFill>
                            <a:srgbClr val="000000"/>
                          </a:solidFill>
                          <a:effectLst/>
                          <a:latin typeface="Bookman Old Style" panose="02050604050505020204" pitchFamily="18" charset="0"/>
                        </a:rPr>
                        <a:t>3.4%</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l" fontAlgn="b"/>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5.1</a:t>
                      </a:r>
                      <a:r>
                        <a:rPr lang="en-US" sz="1800" u="none" strike="noStrike" dirty="0" smtClean="0">
                          <a:effectLst/>
                          <a:latin typeface="Bookman Old Style" panose="02050604050505020204" pitchFamily="18" charset="0"/>
                        </a:rPr>
                        <a:t>%</a:t>
                      </a:r>
                      <a:endParaRPr lang="en-US" sz="1800" b="0" i="0" u="none" strike="noStrike" dirty="0">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5"/>
                  </a:ext>
                </a:extLst>
              </a:tr>
              <a:tr h="338672">
                <a:tc gridSpan="10">
                  <a:txBody>
                    <a:bodyPr/>
                    <a:lstStyle/>
                    <a:p>
                      <a:pPr algn="ctr" fontAlgn="b"/>
                      <a:r>
                        <a:rPr lang="en-US" sz="1800" u="none" strike="noStrike" dirty="0">
                          <a:effectLst/>
                          <a:latin typeface="Bookman Old Style" panose="02050604050505020204" pitchFamily="18" charset="0"/>
                        </a:rPr>
                        <a:t>Hosmer and </a:t>
                      </a:r>
                      <a:r>
                        <a:rPr lang="en-US" sz="1800" u="none" strike="noStrike" dirty="0" err="1">
                          <a:effectLst/>
                          <a:latin typeface="Bookman Old Style" panose="02050604050505020204" pitchFamily="18" charset="0"/>
                        </a:rPr>
                        <a:t>Lemeshow</a:t>
                      </a:r>
                      <a:r>
                        <a:rPr lang="en-US" sz="1800" u="none" strike="noStrike" dirty="0">
                          <a:effectLst/>
                          <a:latin typeface="Bookman Old Style" panose="02050604050505020204" pitchFamily="18" charset="0"/>
                        </a:rPr>
                        <a:t> </a:t>
                      </a:r>
                      <a:r>
                        <a:rPr lang="en-US" sz="1800" u="none" strike="noStrike" dirty="0" smtClean="0">
                          <a:effectLst/>
                          <a:latin typeface="Bookman Old Style" panose="02050604050505020204" pitchFamily="18" charset="0"/>
                        </a:rPr>
                        <a:t>Goodness of Fit Test</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6"/>
                  </a:ext>
                </a:extLst>
              </a:tr>
              <a:tr h="338672">
                <a:tc gridSpan="2">
                  <a:txBody>
                    <a:bodyPr/>
                    <a:lstStyle/>
                    <a:p>
                      <a:pPr algn="l" fontAlgn="b"/>
                      <a:r>
                        <a:rPr lang="en-US" sz="1800" u="none" strike="noStrike" dirty="0">
                          <a:effectLst/>
                          <a:latin typeface="Bookman Old Style" panose="02050604050505020204" pitchFamily="18" charset="0"/>
                        </a:rPr>
                        <a:t>Chi-square</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gridSpan="3">
                  <a:txBody>
                    <a:bodyPr/>
                    <a:lstStyle/>
                    <a:p>
                      <a:pPr algn="l" fontAlgn="b"/>
                      <a:r>
                        <a:rPr lang="en-US" sz="1800" u="none" strike="noStrike" dirty="0">
                          <a:effectLst/>
                          <a:latin typeface="Bookman Old Style" panose="02050604050505020204" pitchFamily="18" charset="0"/>
                        </a:rPr>
                        <a:t> </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r" fontAlgn="b"/>
                      <a:r>
                        <a:rPr lang="en-US" sz="1800" b="0" i="0" u="none" strike="noStrike" kern="1200" baseline="0" dirty="0" smtClean="0">
                          <a:solidFill>
                            <a:schemeClr val="dk1"/>
                          </a:solidFill>
                          <a:latin typeface="+mn-lt"/>
                          <a:ea typeface="+mn-ea"/>
                          <a:cs typeface="+mn-cs"/>
                        </a:rPr>
                        <a:t>.030</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.862</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.022</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.882</a:t>
                      </a:r>
                      <a:endParaRPr lang="en-US" sz="1800" b="0" i="0" u="none" strike="noStrike" dirty="0">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7"/>
                  </a:ext>
                </a:extLst>
              </a:tr>
              <a:tr h="338672">
                <a:tc gridSpan="10">
                  <a:txBody>
                    <a:bodyPr/>
                    <a:lstStyle/>
                    <a:p>
                      <a:pPr algn="ctr" fontAlgn="b"/>
                      <a:r>
                        <a:rPr lang="en-US" sz="1800" u="none" strike="noStrike">
                          <a:effectLst/>
                          <a:latin typeface="Bookman Old Style" panose="02050604050505020204" pitchFamily="18" charset="0"/>
                        </a:rPr>
                        <a:t>Variable Estimates</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8"/>
                  </a:ext>
                </a:extLst>
              </a:tr>
              <a:tr h="338672">
                <a:tc gridSpan="4">
                  <a:txBody>
                    <a:bodyPr/>
                    <a:lstStyle/>
                    <a:p>
                      <a:pPr algn="ctr"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pPr algn="ctr" fontAlgn="b"/>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pPr algn="ctr" fontAlgn="b"/>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dirty="0">
                          <a:effectLst/>
                          <a:latin typeface="Bookman Old Style" panose="02050604050505020204" pitchFamily="18" charset="0"/>
                        </a:rPr>
                        <a:t> </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a:effectLst/>
                          <a:latin typeface="Bookman Old Style" panose="02050604050505020204" pitchFamily="18" charset="0"/>
                        </a:rPr>
                        <a:t>B</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a:effectLst/>
                          <a:latin typeface="Bookman Old Style" panose="02050604050505020204" pitchFamily="18" charset="0"/>
                        </a:rPr>
                        <a:t>Exp (B)</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Sig</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a:effectLst/>
                          <a:latin typeface="Bookman Old Style" panose="02050604050505020204" pitchFamily="18" charset="0"/>
                        </a:rPr>
                        <a:t>B</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a:effectLst/>
                          <a:latin typeface="Bookman Old Style" panose="02050604050505020204" pitchFamily="18" charset="0"/>
                        </a:rPr>
                        <a:t>Exp (B)</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Sig</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9"/>
                  </a:ext>
                </a:extLst>
              </a:tr>
              <a:tr h="338672">
                <a:tc gridSpan="4">
                  <a:txBody>
                    <a:bodyPr/>
                    <a:lstStyle/>
                    <a:p>
                      <a:pPr algn="l" fontAlgn="b"/>
                      <a:r>
                        <a:rPr lang="en-US" sz="1800" b="0" i="0" u="none" strike="noStrike" dirty="0" smtClean="0">
                          <a:solidFill>
                            <a:schemeClr val="dk1"/>
                          </a:solidFill>
                          <a:effectLst/>
                          <a:latin typeface="Bookman Old Style" panose="02050604050505020204" pitchFamily="18" charset="0"/>
                        </a:rPr>
                        <a:t>Age</a:t>
                      </a:r>
                      <a:r>
                        <a:rPr lang="en-US" sz="1800" b="0" i="0" u="none" strike="noStrike" baseline="0" dirty="0" smtClean="0">
                          <a:solidFill>
                            <a:schemeClr val="dk1"/>
                          </a:solidFill>
                          <a:effectLst/>
                          <a:latin typeface="Bookman Old Style" panose="02050604050505020204" pitchFamily="18" charset="0"/>
                        </a:rPr>
                        <a:t> (60 and below)</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-.993</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.370</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.075</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.756</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2.130</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.074</a:t>
                      </a:r>
                      <a:endParaRPr lang="en-US" sz="1800" b="0" i="0" u="none" strike="noStrike" dirty="0">
                        <a:solidFill>
                          <a:srgbClr val="FF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10"/>
                  </a:ext>
                </a:extLst>
              </a:tr>
              <a:tr h="338672">
                <a:tc gridSpan="4">
                  <a:txBody>
                    <a:bodyPr/>
                    <a:lstStyle/>
                    <a:p>
                      <a:pPr algn="l" fontAlgn="b"/>
                      <a:r>
                        <a:rPr lang="en-US" sz="1800" b="0" i="0" u="none" strike="noStrike" dirty="0" smtClean="0">
                          <a:solidFill>
                            <a:schemeClr val="dk1"/>
                          </a:solidFill>
                          <a:effectLst/>
                          <a:latin typeface="Bookman Old Style" panose="02050604050505020204" pitchFamily="18" charset="0"/>
                        </a:rPr>
                        <a:t>Residency</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-.303</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.739</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.406</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.618</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1.855</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.086</a:t>
                      </a:r>
                      <a:endParaRPr lang="en-US" sz="1800" b="0" i="0" u="none" strike="noStrike" dirty="0">
                        <a:solidFill>
                          <a:srgbClr val="FF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0835105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755247293"/>
              </p:ext>
            </p:extLst>
          </p:nvPr>
        </p:nvGraphicFramePr>
        <p:xfrm>
          <a:off x="995084" y="470643"/>
          <a:ext cx="9870140" cy="6212550"/>
        </p:xfrm>
        <a:graphic>
          <a:graphicData uri="http://schemas.openxmlformats.org/drawingml/2006/table">
            <a:tbl>
              <a:tblPr>
                <a:tableStyleId>{5C22544A-7EE6-4342-B048-85BDC9FD1C3A}</a:tableStyleId>
              </a:tblPr>
              <a:tblGrid>
                <a:gridCol w="1219477">
                  <a:extLst>
                    <a:ext uri="{9D8B030D-6E8A-4147-A177-3AD203B41FA5}">
                      <a16:colId xmlns:a16="http://schemas.microsoft.com/office/drawing/2014/main" val="20000"/>
                    </a:ext>
                  </a:extLst>
                </a:gridCol>
                <a:gridCol w="559186">
                  <a:extLst>
                    <a:ext uri="{9D8B030D-6E8A-4147-A177-3AD203B41FA5}">
                      <a16:colId xmlns:a16="http://schemas.microsoft.com/office/drawing/2014/main" val="20001"/>
                    </a:ext>
                  </a:extLst>
                </a:gridCol>
                <a:gridCol w="291584">
                  <a:extLst>
                    <a:ext uri="{9D8B030D-6E8A-4147-A177-3AD203B41FA5}">
                      <a16:colId xmlns:a16="http://schemas.microsoft.com/office/drawing/2014/main" val="20002"/>
                    </a:ext>
                  </a:extLst>
                </a:gridCol>
                <a:gridCol w="341167">
                  <a:extLst>
                    <a:ext uri="{9D8B030D-6E8A-4147-A177-3AD203B41FA5}">
                      <a16:colId xmlns:a16="http://schemas.microsoft.com/office/drawing/2014/main" val="20003"/>
                    </a:ext>
                  </a:extLst>
                </a:gridCol>
                <a:gridCol w="27539">
                  <a:extLst>
                    <a:ext uri="{9D8B030D-6E8A-4147-A177-3AD203B41FA5}">
                      <a16:colId xmlns:a16="http://schemas.microsoft.com/office/drawing/2014/main" val="20004"/>
                    </a:ext>
                  </a:extLst>
                </a:gridCol>
                <a:gridCol w="1219477">
                  <a:extLst>
                    <a:ext uri="{9D8B030D-6E8A-4147-A177-3AD203B41FA5}">
                      <a16:colId xmlns:a16="http://schemas.microsoft.com/office/drawing/2014/main" val="20005"/>
                    </a:ext>
                  </a:extLst>
                </a:gridCol>
                <a:gridCol w="1219477">
                  <a:extLst>
                    <a:ext uri="{9D8B030D-6E8A-4147-A177-3AD203B41FA5}">
                      <a16:colId xmlns:a16="http://schemas.microsoft.com/office/drawing/2014/main" val="20006"/>
                    </a:ext>
                  </a:extLst>
                </a:gridCol>
                <a:gridCol w="1219477">
                  <a:extLst>
                    <a:ext uri="{9D8B030D-6E8A-4147-A177-3AD203B41FA5}">
                      <a16:colId xmlns:a16="http://schemas.microsoft.com/office/drawing/2014/main" val="20007"/>
                    </a:ext>
                  </a:extLst>
                </a:gridCol>
                <a:gridCol w="1219477">
                  <a:extLst>
                    <a:ext uri="{9D8B030D-6E8A-4147-A177-3AD203B41FA5}">
                      <a16:colId xmlns:a16="http://schemas.microsoft.com/office/drawing/2014/main" val="20008"/>
                    </a:ext>
                  </a:extLst>
                </a:gridCol>
                <a:gridCol w="1219477">
                  <a:extLst>
                    <a:ext uri="{9D8B030D-6E8A-4147-A177-3AD203B41FA5}">
                      <a16:colId xmlns:a16="http://schemas.microsoft.com/office/drawing/2014/main" val="20009"/>
                    </a:ext>
                  </a:extLst>
                </a:gridCol>
                <a:gridCol w="1333802">
                  <a:extLst>
                    <a:ext uri="{9D8B030D-6E8A-4147-A177-3AD203B41FA5}">
                      <a16:colId xmlns:a16="http://schemas.microsoft.com/office/drawing/2014/main" val="20010"/>
                    </a:ext>
                  </a:extLst>
                </a:gridCol>
              </a:tblGrid>
              <a:tr h="357043">
                <a:tc gridSpan="11">
                  <a:txBody>
                    <a:bodyPr/>
                    <a:lstStyle/>
                    <a:p>
                      <a:pPr algn="ctr" fontAlgn="b"/>
                      <a:r>
                        <a:rPr lang="en-US" sz="1800" u="none" strike="noStrike" dirty="0">
                          <a:solidFill>
                            <a:schemeClr val="bg1"/>
                          </a:solidFill>
                          <a:effectLst/>
                          <a:latin typeface="Bookman Old Style" panose="02050604050505020204" pitchFamily="18" charset="0"/>
                        </a:rPr>
                        <a:t>Logistic Regression- Total </a:t>
                      </a:r>
                      <a:r>
                        <a:rPr lang="en-US" sz="1800" u="none" strike="noStrike" dirty="0" err="1">
                          <a:solidFill>
                            <a:schemeClr val="bg1"/>
                          </a:solidFill>
                          <a:effectLst/>
                          <a:latin typeface="Bookman Old Style" panose="02050604050505020204" pitchFamily="18" charset="0"/>
                        </a:rPr>
                        <a:t>QoL</a:t>
                      </a:r>
                      <a:r>
                        <a:rPr lang="en-US" sz="1800" u="none" strike="noStrike" dirty="0">
                          <a:solidFill>
                            <a:schemeClr val="bg1"/>
                          </a:solidFill>
                          <a:effectLst/>
                          <a:latin typeface="Bookman Old Style" panose="02050604050505020204" pitchFamily="18" charset="0"/>
                        </a:rPr>
                        <a:t> </a:t>
                      </a:r>
                      <a:r>
                        <a:rPr lang="en-US" sz="1800" u="none" strike="noStrike" dirty="0" smtClean="0">
                          <a:solidFill>
                            <a:schemeClr val="bg1"/>
                          </a:solidFill>
                          <a:effectLst/>
                          <a:latin typeface="Bookman Old Style" panose="02050604050505020204" pitchFamily="18" charset="0"/>
                        </a:rPr>
                        <a:t>Female- Leve</a:t>
                      </a:r>
                      <a:r>
                        <a:rPr lang="en-US" sz="1800" u="none" strike="noStrike" baseline="0" dirty="0" smtClean="0">
                          <a:solidFill>
                            <a:schemeClr val="bg1"/>
                          </a:solidFill>
                          <a:effectLst/>
                          <a:latin typeface="Bookman Old Style" panose="02050604050505020204" pitchFamily="18" charset="0"/>
                        </a:rPr>
                        <a:t>l Two</a:t>
                      </a:r>
                      <a:endParaRPr lang="en-US" sz="1800" b="0" i="0" u="none" strike="noStrike" dirty="0">
                        <a:solidFill>
                          <a:schemeClr val="bg1"/>
                        </a:solidFill>
                        <a:effectLst/>
                        <a:latin typeface="Bookman Old Style" panose="02050604050505020204" pitchFamily="18" charset="0"/>
                      </a:endParaRPr>
                    </a:p>
                  </a:txBody>
                  <a:tcPr marL="0" marR="0" marT="0" marB="0" anchor="b">
                    <a:solidFill>
                      <a:schemeClr val="tx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57043">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gridSpan="5">
                  <a:txBody>
                    <a:bodyPr/>
                    <a:lstStyle/>
                    <a:p>
                      <a:pPr algn="ctr" fontAlgn="b"/>
                      <a:r>
                        <a:rPr lang="en-US" sz="1800" u="none" strike="noStrike">
                          <a:effectLst/>
                          <a:latin typeface="Bookman Old Style" panose="02050604050505020204" pitchFamily="18" charset="0"/>
                        </a:rPr>
                        <a:t>Hub_Core</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800" u="none" strike="noStrike">
                          <a:effectLst/>
                          <a:latin typeface="Bookman Old Style" panose="02050604050505020204" pitchFamily="18" charset="0"/>
                        </a:rPr>
                        <a:t>Sig</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gridSpan="2">
                  <a:txBody>
                    <a:bodyPr/>
                    <a:lstStyle/>
                    <a:p>
                      <a:pPr algn="ctr" fontAlgn="b"/>
                      <a:r>
                        <a:rPr lang="en-US" sz="1800" u="none" strike="noStrike">
                          <a:effectLst/>
                          <a:latin typeface="Bookman Old Style" panose="02050604050505020204" pitchFamily="18" charset="0"/>
                        </a:rPr>
                        <a:t>Hub_Peri</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a:txBody>
                    <a:bodyPr/>
                    <a:lstStyle/>
                    <a:p>
                      <a:pPr algn="l" fontAlgn="b"/>
                      <a:r>
                        <a:rPr lang="en-US" sz="1800" u="none" strike="noStrike">
                          <a:effectLst/>
                          <a:latin typeface="Bookman Old Style" panose="02050604050505020204" pitchFamily="18" charset="0"/>
                        </a:rPr>
                        <a:t>Sig</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1"/>
                  </a:ext>
                </a:extLst>
              </a:tr>
              <a:tr h="357043">
                <a:tc>
                  <a:txBody>
                    <a:bodyPr/>
                    <a:lstStyle/>
                    <a:p>
                      <a:pPr algn="ctr" fontAlgn="b"/>
                      <a:r>
                        <a:rPr lang="en-US" sz="1800" u="none" strike="noStrike">
                          <a:effectLst/>
                          <a:latin typeface="Bookman Old Style" panose="02050604050505020204" pitchFamily="18" charset="0"/>
                        </a:rPr>
                        <a:t>N</a:t>
                      </a:r>
                      <a:endParaRPr lang="en-US" sz="1800" b="0" i="0" u="none" strike="noStrike">
                        <a:solidFill>
                          <a:srgbClr val="000000"/>
                        </a:solidFill>
                        <a:effectLst/>
                        <a:latin typeface="Bookman Old Style" panose="02050604050505020204" pitchFamily="18" charset="0"/>
                      </a:endParaRPr>
                    </a:p>
                  </a:txBody>
                  <a:tcPr marL="0" marR="0" marT="0" marB="0" anchor="b"/>
                </a:tc>
                <a:tc gridSpan="4">
                  <a:txBody>
                    <a:bodyPr/>
                    <a:lstStyle/>
                    <a:p>
                      <a:pPr algn="ctr"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r>
                        <a:rPr lang="en-US" sz="1800" u="none" strike="noStrike">
                          <a:effectLst/>
                          <a:latin typeface="Bookman Old Style" panose="02050604050505020204" pitchFamily="18" charset="0"/>
                        </a:rPr>
                        <a:t>176</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a:effectLst/>
                          <a:latin typeface="Bookman Old Style" panose="02050604050505020204" pitchFamily="18" charset="0"/>
                        </a:rPr>
                        <a:t>188</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2"/>
                  </a:ext>
                </a:extLst>
              </a:tr>
              <a:tr h="357043">
                <a:tc gridSpan="10">
                  <a:txBody>
                    <a:bodyPr/>
                    <a:lstStyle/>
                    <a:p>
                      <a:pPr algn="ctr" fontAlgn="b"/>
                      <a:r>
                        <a:rPr lang="en-US" sz="1800" u="none" strike="noStrike">
                          <a:effectLst/>
                          <a:latin typeface="Bookman Old Style" panose="02050604050505020204" pitchFamily="18" charset="0"/>
                        </a:rPr>
                        <a:t>Omnibus Tests of Model Coefficients</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3"/>
                  </a:ext>
                </a:extLst>
              </a:tr>
              <a:tr h="628396">
                <a:tc gridSpan="3">
                  <a:txBody>
                    <a:bodyPr/>
                    <a:lstStyle/>
                    <a:p>
                      <a:pPr algn="l" fontAlgn="b"/>
                      <a:r>
                        <a:rPr lang="en-US" sz="1800" u="none" strike="noStrike">
                          <a:effectLst/>
                          <a:latin typeface="Bookman Old Style" panose="02050604050505020204" pitchFamily="18" charset="0"/>
                        </a:rPr>
                        <a:t>Chi-Square</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gridSpan="2">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a:txBody>
                    <a:bodyPr/>
                    <a:lstStyle/>
                    <a:p>
                      <a:pPr algn="r" fontAlgn="b"/>
                      <a:r>
                        <a:rPr lang="en-US" sz="1800" b="0" i="0" u="none" strike="noStrike" kern="1200" baseline="0" dirty="0" smtClean="0">
                          <a:solidFill>
                            <a:schemeClr val="dk1"/>
                          </a:solidFill>
                          <a:latin typeface="+mn-lt"/>
                          <a:ea typeface="+mn-ea"/>
                          <a:cs typeface="+mn-cs"/>
                        </a:rPr>
                        <a:t>73.958</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.000</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52.621</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.000</a:t>
                      </a:r>
                      <a:endParaRPr lang="en-US" sz="1800" b="0" i="0" u="none" strike="noStrike" dirty="0">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4"/>
                  </a:ext>
                </a:extLst>
              </a:tr>
              <a:tr h="942595">
                <a:tc gridSpan="3">
                  <a:txBody>
                    <a:bodyPr/>
                    <a:lstStyle/>
                    <a:p>
                      <a:pPr algn="l" fontAlgn="b"/>
                      <a:r>
                        <a:rPr lang="en-US" sz="1800" u="none" strike="noStrike">
                          <a:effectLst/>
                          <a:latin typeface="Bookman Old Style" panose="02050604050505020204" pitchFamily="18" charset="0"/>
                        </a:rPr>
                        <a:t>Nagelkerke R-Square</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gridSpan="2">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dirty="0" smtClean="0">
                          <a:solidFill>
                            <a:srgbClr val="000000"/>
                          </a:solidFill>
                          <a:effectLst/>
                          <a:latin typeface="Bookman Old Style" panose="02050604050505020204" pitchFamily="18" charset="0"/>
                        </a:rPr>
                        <a:t>47%</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l" fontAlgn="b"/>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32.6%</a:t>
                      </a:r>
                      <a:endParaRPr lang="en-US" sz="1800" b="0" i="0" u="none" strike="noStrike" dirty="0">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5"/>
                  </a:ext>
                </a:extLst>
              </a:tr>
              <a:tr h="357043">
                <a:tc gridSpan="10">
                  <a:txBody>
                    <a:bodyPr/>
                    <a:lstStyle/>
                    <a:p>
                      <a:pPr algn="ctr" fontAlgn="b"/>
                      <a:r>
                        <a:rPr lang="en-US" sz="1800" u="none" strike="noStrike" dirty="0">
                          <a:effectLst/>
                          <a:latin typeface="Bookman Old Style" panose="02050604050505020204" pitchFamily="18" charset="0"/>
                        </a:rPr>
                        <a:t>Hosmer and </a:t>
                      </a:r>
                      <a:r>
                        <a:rPr lang="en-US" sz="1800" u="none" strike="noStrike" dirty="0" err="1">
                          <a:effectLst/>
                          <a:latin typeface="Bookman Old Style" panose="02050604050505020204" pitchFamily="18" charset="0"/>
                        </a:rPr>
                        <a:t>Lemeshow</a:t>
                      </a:r>
                      <a:r>
                        <a:rPr lang="en-US" sz="1800" u="none" strike="noStrike" dirty="0">
                          <a:effectLst/>
                          <a:latin typeface="Bookman Old Style" panose="02050604050505020204" pitchFamily="18" charset="0"/>
                        </a:rPr>
                        <a:t> </a:t>
                      </a:r>
                      <a:r>
                        <a:rPr lang="en-US" sz="1800" u="none" strike="noStrike" dirty="0" smtClean="0">
                          <a:effectLst/>
                          <a:latin typeface="Bookman Old Style" panose="02050604050505020204" pitchFamily="18" charset="0"/>
                        </a:rPr>
                        <a:t>Goodness of Fit Test</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6"/>
                  </a:ext>
                </a:extLst>
              </a:tr>
              <a:tr h="357043">
                <a:tc gridSpan="2">
                  <a:txBody>
                    <a:bodyPr/>
                    <a:lstStyle/>
                    <a:p>
                      <a:pPr algn="l" fontAlgn="b"/>
                      <a:r>
                        <a:rPr lang="en-US" sz="1800" u="none" strike="noStrike" dirty="0">
                          <a:effectLst/>
                          <a:latin typeface="Bookman Old Style" panose="02050604050505020204" pitchFamily="18" charset="0"/>
                        </a:rPr>
                        <a:t>Chi-square</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gridSpan="3">
                  <a:txBody>
                    <a:bodyPr/>
                    <a:lstStyle/>
                    <a:p>
                      <a:pPr algn="l" fontAlgn="b"/>
                      <a:r>
                        <a:rPr lang="en-US" sz="1800" u="none" strike="noStrike" dirty="0">
                          <a:effectLst/>
                          <a:latin typeface="Bookman Old Style" panose="02050604050505020204" pitchFamily="18" charset="0"/>
                        </a:rPr>
                        <a:t> </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r" fontAlgn="b"/>
                      <a:r>
                        <a:rPr lang="en-US" sz="1800" b="0" i="0" u="none" strike="noStrike" kern="1200" baseline="0" dirty="0" smtClean="0">
                          <a:solidFill>
                            <a:schemeClr val="dk1"/>
                          </a:solidFill>
                          <a:latin typeface="+mn-lt"/>
                          <a:ea typeface="+mn-ea"/>
                          <a:cs typeface="+mn-cs"/>
                        </a:rPr>
                        <a:t>7.368</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.498</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7.353</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.499</a:t>
                      </a:r>
                      <a:endParaRPr lang="en-US" sz="1800" b="0" i="0" u="none" strike="noStrike" dirty="0">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7"/>
                  </a:ext>
                </a:extLst>
              </a:tr>
              <a:tr h="357043">
                <a:tc gridSpan="10">
                  <a:txBody>
                    <a:bodyPr/>
                    <a:lstStyle/>
                    <a:p>
                      <a:pPr algn="ctr" fontAlgn="b"/>
                      <a:r>
                        <a:rPr lang="en-US" sz="1800" u="none" strike="noStrike">
                          <a:effectLst/>
                          <a:latin typeface="Bookman Old Style" panose="02050604050505020204" pitchFamily="18" charset="0"/>
                        </a:rPr>
                        <a:t>Variable Estimates</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8"/>
                  </a:ext>
                </a:extLst>
              </a:tr>
              <a:tr h="357043">
                <a:tc gridSpan="4">
                  <a:txBody>
                    <a:bodyPr/>
                    <a:lstStyle/>
                    <a:p>
                      <a:pPr algn="ctr"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pPr algn="ctr" fontAlgn="b"/>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pPr algn="ctr" fontAlgn="b"/>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dirty="0">
                          <a:effectLst/>
                          <a:latin typeface="Bookman Old Style" panose="02050604050505020204" pitchFamily="18" charset="0"/>
                        </a:rPr>
                        <a:t> </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a:effectLst/>
                          <a:latin typeface="Bookman Old Style" panose="02050604050505020204" pitchFamily="18" charset="0"/>
                        </a:rPr>
                        <a:t>B</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a:effectLst/>
                          <a:latin typeface="Bookman Old Style" panose="02050604050505020204" pitchFamily="18" charset="0"/>
                        </a:rPr>
                        <a:t>Exp (B)</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Sig</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a:effectLst/>
                          <a:latin typeface="Bookman Old Style" panose="02050604050505020204" pitchFamily="18" charset="0"/>
                        </a:rPr>
                        <a:t>B</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a:effectLst/>
                          <a:latin typeface="Bookman Old Style" panose="02050604050505020204" pitchFamily="18" charset="0"/>
                        </a:rPr>
                        <a:t>Exp (B)</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Sig</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9"/>
                  </a:ext>
                </a:extLst>
              </a:tr>
              <a:tr h="357043">
                <a:tc gridSpan="4">
                  <a:txBody>
                    <a:bodyPr/>
                    <a:lstStyle/>
                    <a:p>
                      <a:pPr algn="l" fontAlgn="b"/>
                      <a:r>
                        <a:rPr lang="en-US" sz="1800" b="0" i="0" u="none" strike="noStrike" dirty="0" smtClean="0">
                          <a:solidFill>
                            <a:schemeClr val="dk1"/>
                          </a:solidFill>
                          <a:effectLst/>
                          <a:latin typeface="Bookman Old Style" panose="02050604050505020204" pitchFamily="18" charset="0"/>
                        </a:rPr>
                        <a:t>Age</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-1.528</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.217</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rgbClr val="FF0000"/>
                          </a:solidFill>
                          <a:latin typeface="+mn-lt"/>
                          <a:ea typeface="+mn-ea"/>
                          <a:cs typeface="+mn-cs"/>
                        </a:rPr>
                        <a:t>.023</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.639</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1.894</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.191</a:t>
                      </a:r>
                      <a:endParaRPr lang="en-US" sz="1800" b="0" i="0" u="none" strike="noStrike" dirty="0">
                        <a:solidFill>
                          <a:srgbClr val="FF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10"/>
                  </a:ext>
                </a:extLst>
              </a:tr>
              <a:tr h="357043">
                <a:tc gridSpan="4">
                  <a:txBody>
                    <a:bodyPr/>
                    <a:lstStyle/>
                    <a:p>
                      <a:pPr algn="l" fontAlgn="b"/>
                      <a:r>
                        <a:rPr lang="en-US" sz="1800" b="0" i="0" u="none" strike="noStrike" dirty="0" smtClean="0">
                          <a:solidFill>
                            <a:schemeClr val="dk1"/>
                          </a:solidFill>
                          <a:effectLst/>
                          <a:latin typeface="Bookman Old Style" panose="02050604050505020204" pitchFamily="18" charset="0"/>
                        </a:rPr>
                        <a:t>Residency</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dirty="0">
                          <a:effectLst/>
                          <a:latin typeface="Bookman Old Style" panose="02050604050505020204" pitchFamily="18" charset="0"/>
                        </a:rPr>
                        <a:t> </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-.917</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.400</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.092</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-.077</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.926</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.897</a:t>
                      </a:r>
                      <a:endParaRPr lang="en-US" sz="1800" b="0" i="0" u="none" strike="noStrike" dirty="0">
                        <a:solidFill>
                          <a:srgbClr val="FF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11"/>
                  </a:ext>
                </a:extLst>
              </a:tr>
              <a:tr h="357043">
                <a:tc gridSpan="4">
                  <a:txBody>
                    <a:bodyPr/>
                    <a:lstStyle/>
                    <a:p>
                      <a:pPr algn="l" fontAlgn="b"/>
                      <a:r>
                        <a:rPr lang="en-US" sz="1800" b="0" i="0" u="none" strike="noStrike" dirty="0" smtClean="0">
                          <a:solidFill>
                            <a:srgbClr val="000000"/>
                          </a:solidFill>
                          <a:effectLst/>
                          <a:latin typeface="Bookman Old Style" panose="02050604050505020204" pitchFamily="18" charset="0"/>
                        </a:rPr>
                        <a:t>Benefit</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1.597</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4.937</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rgbClr val="FF0000"/>
                          </a:solidFill>
                          <a:latin typeface="+mn-lt"/>
                          <a:ea typeface="+mn-ea"/>
                          <a:cs typeface="+mn-cs"/>
                        </a:rPr>
                        <a:t>.000</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1.049</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2.856</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rgbClr val="FF0000"/>
                          </a:solidFill>
                          <a:latin typeface="+mn-lt"/>
                          <a:ea typeface="+mn-ea"/>
                          <a:cs typeface="+mn-cs"/>
                        </a:rPr>
                        <a:t>.002</a:t>
                      </a:r>
                      <a:endParaRPr lang="en-US" sz="1800" b="0" i="0" u="none" strike="noStrike" dirty="0">
                        <a:solidFill>
                          <a:srgbClr val="FF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12"/>
                  </a:ext>
                </a:extLst>
              </a:tr>
              <a:tr h="357043">
                <a:tc gridSpan="4">
                  <a:txBody>
                    <a:bodyPr/>
                    <a:lstStyle/>
                    <a:p>
                      <a:pPr algn="l" fontAlgn="b"/>
                      <a:r>
                        <a:rPr lang="en-US" sz="1800" b="0" i="0" u="none" strike="noStrike" dirty="0" smtClean="0">
                          <a:solidFill>
                            <a:srgbClr val="000000"/>
                          </a:solidFill>
                          <a:effectLst/>
                          <a:latin typeface="Bookman Old Style" panose="02050604050505020204" pitchFamily="18" charset="0"/>
                        </a:rPr>
                        <a:t>Inflation</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-1.779</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.169</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rgbClr val="FF0000"/>
                          </a:solidFill>
                          <a:latin typeface="+mn-lt"/>
                          <a:ea typeface="+mn-ea"/>
                          <a:cs typeface="+mn-cs"/>
                        </a:rPr>
                        <a:t>.001</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-1.594</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.203</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rgbClr val="FF0000"/>
                          </a:solidFill>
                          <a:latin typeface="+mn-lt"/>
                          <a:ea typeface="+mn-ea"/>
                          <a:cs typeface="+mn-cs"/>
                        </a:rPr>
                        <a:t>.010</a:t>
                      </a:r>
                      <a:endParaRPr lang="en-US" sz="1800" b="0" i="0" u="none" strike="noStrike" dirty="0">
                        <a:solidFill>
                          <a:srgbClr val="FF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13"/>
                  </a:ext>
                </a:extLst>
              </a:tr>
              <a:tr h="357043">
                <a:tc gridSpan="4">
                  <a:txBody>
                    <a:bodyPr/>
                    <a:lstStyle/>
                    <a:p>
                      <a:pPr algn="l" fontAlgn="b"/>
                      <a:r>
                        <a:rPr lang="en-US" sz="1800" b="0" i="0" u="none" strike="noStrike" dirty="0" err="1" smtClean="0">
                          <a:solidFill>
                            <a:srgbClr val="000000"/>
                          </a:solidFill>
                          <a:effectLst/>
                          <a:latin typeface="Bookman Old Style" panose="02050604050505020204" pitchFamily="18" charset="0"/>
                        </a:rPr>
                        <a:t>Pref</a:t>
                      </a:r>
                      <a:r>
                        <a:rPr lang="en-US" sz="1800" b="0" i="0" u="none" strike="noStrike" dirty="0" smtClean="0">
                          <a:solidFill>
                            <a:srgbClr val="000000"/>
                          </a:solidFill>
                          <a:effectLst/>
                          <a:latin typeface="Bookman Old Style" panose="02050604050505020204" pitchFamily="18" charset="0"/>
                        </a:rPr>
                        <a:t>-Index</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1.670</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5.312</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rgbClr val="FF0000"/>
                          </a:solidFill>
                          <a:latin typeface="+mn-lt"/>
                          <a:ea typeface="+mn-ea"/>
                          <a:cs typeface="+mn-cs"/>
                        </a:rPr>
                        <a:t>.000</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1.302</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3.676</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rgbClr val="FF0000"/>
                          </a:solidFill>
                          <a:latin typeface="+mn-lt"/>
                          <a:ea typeface="+mn-ea"/>
                          <a:cs typeface="+mn-cs"/>
                        </a:rPr>
                        <a:t>.000</a:t>
                      </a:r>
                      <a:endParaRPr lang="en-US" sz="1800" b="0" i="0" u="none" strike="noStrike" dirty="0">
                        <a:solidFill>
                          <a:srgbClr val="FF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38076731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768072073"/>
              </p:ext>
            </p:extLst>
          </p:nvPr>
        </p:nvGraphicFramePr>
        <p:xfrm>
          <a:off x="1532969" y="685805"/>
          <a:ext cx="9103655" cy="4876880"/>
        </p:xfrm>
        <a:graphic>
          <a:graphicData uri="http://schemas.openxmlformats.org/drawingml/2006/table">
            <a:tbl>
              <a:tblPr>
                <a:tableStyleId>{5C22544A-7EE6-4342-B048-85BDC9FD1C3A}</a:tableStyleId>
              </a:tblPr>
              <a:tblGrid>
                <a:gridCol w="1124776">
                  <a:extLst>
                    <a:ext uri="{9D8B030D-6E8A-4147-A177-3AD203B41FA5}">
                      <a16:colId xmlns:a16="http://schemas.microsoft.com/office/drawing/2014/main" val="20000"/>
                    </a:ext>
                  </a:extLst>
                </a:gridCol>
                <a:gridCol w="515761">
                  <a:extLst>
                    <a:ext uri="{9D8B030D-6E8A-4147-A177-3AD203B41FA5}">
                      <a16:colId xmlns:a16="http://schemas.microsoft.com/office/drawing/2014/main" val="20001"/>
                    </a:ext>
                  </a:extLst>
                </a:gridCol>
                <a:gridCol w="268941">
                  <a:extLst>
                    <a:ext uri="{9D8B030D-6E8A-4147-A177-3AD203B41FA5}">
                      <a16:colId xmlns:a16="http://schemas.microsoft.com/office/drawing/2014/main" val="20002"/>
                    </a:ext>
                  </a:extLst>
                </a:gridCol>
                <a:gridCol w="314674">
                  <a:extLst>
                    <a:ext uri="{9D8B030D-6E8A-4147-A177-3AD203B41FA5}">
                      <a16:colId xmlns:a16="http://schemas.microsoft.com/office/drawing/2014/main" val="20003"/>
                    </a:ext>
                  </a:extLst>
                </a:gridCol>
                <a:gridCol w="25400">
                  <a:extLst>
                    <a:ext uri="{9D8B030D-6E8A-4147-A177-3AD203B41FA5}">
                      <a16:colId xmlns:a16="http://schemas.microsoft.com/office/drawing/2014/main" val="20004"/>
                    </a:ext>
                  </a:extLst>
                </a:gridCol>
                <a:gridCol w="1124776">
                  <a:extLst>
                    <a:ext uri="{9D8B030D-6E8A-4147-A177-3AD203B41FA5}">
                      <a16:colId xmlns:a16="http://schemas.microsoft.com/office/drawing/2014/main" val="20005"/>
                    </a:ext>
                  </a:extLst>
                </a:gridCol>
                <a:gridCol w="1124776">
                  <a:extLst>
                    <a:ext uri="{9D8B030D-6E8A-4147-A177-3AD203B41FA5}">
                      <a16:colId xmlns:a16="http://schemas.microsoft.com/office/drawing/2014/main" val="20006"/>
                    </a:ext>
                  </a:extLst>
                </a:gridCol>
                <a:gridCol w="1124776">
                  <a:extLst>
                    <a:ext uri="{9D8B030D-6E8A-4147-A177-3AD203B41FA5}">
                      <a16:colId xmlns:a16="http://schemas.microsoft.com/office/drawing/2014/main" val="20007"/>
                    </a:ext>
                  </a:extLst>
                </a:gridCol>
                <a:gridCol w="1124776">
                  <a:extLst>
                    <a:ext uri="{9D8B030D-6E8A-4147-A177-3AD203B41FA5}">
                      <a16:colId xmlns:a16="http://schemas.microsoft.com/office/drawing/2014/main" val="20008"/>
                    </a:ext>
                  </a:extLst>
                </a:gridCol>
                <a:gridCol w="1124776">
                  <a:extLst>
                    <a:ext uri="{9D8B030D-6E8A-4147-A177-3AD203B41FA5}">
                      <a16:colId xmlns:a16="http://schemas.microsoft.com/office/drawing/2014/main" val="20009"/>
                    </a:ext>
                  </a:extLst>
                </a:gridCol>
                <a:gridCol w="1230223">
                  <a:extLst>
                    <a:ext uri="{9D8B030D-6E8A-4147-A177-3AD203B41FA5}">
                      <a16:colId xmlns:a16="http://schemas.microsoft.com/office/drawing/2014/main" val="20010"/>
                    </a:ext>
                  </a:extLst>
                </a:gridCol>
              </a:tblGrid>
              <a:tr h="338672">
                <a:tc gridSpan="11">
                  <a:txBody>
                    <a:bodyPr/>
                    <a:lstStyle/>
                    <a:p>
                      <a:pPr algn="ctr" fontAlgn="b"/>
                      <a:r>
                        <a:rPr lang="en-US" sz="1800" u="none" strike="noStrike" dirty="0">
                          <a:solidFill>
                            <a:schemeClr val="bg1"/>
                          </a:solidFill>
                          <a:effectLst/>
                          <a:latin typeface="Bookman Old Style" panose="02050604050505020204" pitchFamily="18" charset="0"/>
                        </a:rPr>
                        <a:t>Logistic Regression- Total </a:t>
                      </a:r>
                      <a:r>
                        <a:rPr lang="en-US" sz="1800" u="none" strike="noStrike" dirty="0" err="1">
                          <a:solidFill>
                            <a:schemeClr val="bg1"/>
                          </a:solidFill>
                          <a:effectLst/>
                          <a:latin typeface="Bookman Old Style" panose="02050604050505020204" pitchFamily="18" charset="0"/>
                        </a:rPr>
                        <a:t>QoL</a:t>
                      </a:r>
                      <a:r>
                        <a:rPr lang="en-US" sz="1800" u="none" strike="noStrike" dirty="0">
                          <a:solidFill>
                            <a:schemeClr val="bg1"/>
                          </a:solidFill>
                          <a:effectLst/>
                          <a:latin typeface="Bookman Old Style" panose="02050604050505020204" pitchFamily="18" charset="0"/>
                        </a:rPr>
                        <a:t> </a:t>
                      </a:r>
                      <a:r>
                        <a:rPr lang="en-US" sz="1800" u="none" strike="noStrike" dirty="0" smtClean="0">
                          <a:solidFill>
                            <a:schemeClr val="bg1"/>
                          </a:solidFill>
                          <a:effectLst/>
                          <a:latin typeface="Bookman Old Style" panose="02050604050505020204" pitchFamily="18" charset="0"/>
                        </a:rPr>
                        <a:t>Male- Leve</a:t>
                      </a:r>
                      <a:r>
                        <a:rPr lang="en-US" sz="1800" u="none" strike="noStrike" baseline="0" dirty="0" smtClean="0">
                          <a:solidFill>
                            <a:schemeClr val="bg1"/>
                          </a:solidFill>
                          <a:effectLst/>
                          <a:latin typeface="Bookman Old Style" panose="02050604050505020204" pitchFamily="18" charset="0"/>
                        </a:rPr>
                        <a:t>l One</a:t>
                      </a:r>
                      <a:endParaRPr lang="en-US" sz="1800" b="0" i="0" u="none" strike="noStrike" dirty="0">
                        <a:solidFill>
                          <a:schemeClr val="bg1"/>
                        </a:solidFill>
                        <a:effectLst/>
                        <a:latin typeface="Bookman Old Style" panose="02050604050505020204" pitchFamily="18" charset="0"/>
                      </a:endParaRPr>
                    </a:p>
                  </a:txBody>
                  <a:tcPr marL="0" marR="0" marT="0" marB="0" anchor="b">
                    <a:solidFill>
                      <a:schemeClr val="tx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38672">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gridSpan="5">
                  <a:txBody>
                    <a:bodyPr/>
                    <a:lstStyle/>
                    <a:p>
                      <a:pPr algn="ctr" fontAlgn="b"/>
                      <a:r>
                        <a:rPr lang="en-US" sz="1800" u="none" strike="noStrike">
                          <a:effectLst/>
                          <a:latin typeface="Bookman Old Style" panose="02050604050505020204" pitchFamily="18" charset="0"/>
                        </a:rPr>
                        <a:t>Hub_Core</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800" u="none" strike="noStrike">
                          <a:effectLst/>
                          <a:latin typeface="Bookman Old Style" panose="02050604050505020204" pitchFamily="18" charset="0"/>
                        </a:rPr>
                        <a:t>Sig</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gridSpan="2">
                  <a:txBody>
                    <a:bodyPr/>
                    <a:lstStyle/>
                    <a:p>
                      <a:pPr algn="ctr" fontAlgn="b"/>
                      <a:r>
                        <a:rPr lang="en-US" sz="1800" u="none" strike="noStrike">
                          <a:effectLst/>
                          <a:latin typeface="Bookman Old Style" panose="02050604050505020204" pitchFamily="18" charset="0"/>
                        </a:rPr>
                        <a:t>Hub_Peri</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a:txBody>
                    <a:bodyPr/>
                    <a:lstStyle/>
                    <a:p>
                      <a:pPr algn="l" fontAlgn="b"/>
                      <a:r>
                        <a:rPr lang="en-US" sz="1800" u="none" strike="noStrike">
                          <a:effectLst/>
                          <a:latin typeface="Bookman Old Style" panose="02050604050505020204" pitchFamily="18" charset="0"/>
                        </a:rPr>
                        <a:t>Sig</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1"/>
                  </a:ext>
                </a:extLst>
              </a:tr>
              <a:tr h="338672">
                <a:tc>
                  <a:txBody>
                    <a:bodyPr/>
                    <a:lstStyle/>
                    <a:p>
                      <a:pPr algn="ctr" fontAlgn="b"/>
                      <a:r>
                        <a:rPr lang="en-US" sz="1800" u="none" strike="noStrike">
                          <a:effectLst/>
                          <a:latin typeface="Bookman Old Style" panose="02050604050505020204" pitchFamily="18" charset="0"/>
                        </a:rPr>
                        <a:t>N</a:t>
                      </a:r>
                      <a:endParaRPr lang="en-US" sz="1800" b="0" i="0" u="none" strike="noStrike">
                        <a:solidFill>
                          <a:srgbClr val="000000"/>
                        </a:solidFill>
                        <a:effectLst/>
                        <a:latin typeface="Bookman Old Style" panose="02050604050505020204" pitchFamily="18" charset="0"/>
                      </a:endParaRPr>
                    </a:p>
                  </a:txBody>
                  <a:tcPr marL="0" marR="0" marT="0" marB="0" anchor="b"/>
                </a:tc>
                <a:tc gridSpan="4">
                  <a:txBody>
                    <a:bodyPr/>
                    <a:lstStyle/>
                    <a:p>
                      <a:pPr algn="ctr"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r>
                        <a:rPr lang="en-US" sz="1800" u="none" strike="noStrike" dirty="0" smtClean="0">
                          <a:effectLst/>
                          <a:latin typeface="Bookman Old Style" panose="02050604050505020204" pitchFamily="18" charset="0"/>
                        </a:rPr>
                        <a:t>145</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b="0" i="0" u="none" strike="noStrike" dirty="0" smtClean="0">
                          <a:solidFill>
                            <a:schemeClr val="dk1"/>
                          </a:solidFill>
                          <a:effectLst/>
                          <a:latin typeface="Bookman Old Style" panose="02050604050505020204" pitchFamily="18" charset="0"/>
                        </a:rPr>
                        <a:t>173</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2"/>
                  </a:ext>
                </a:extLst>
              </a:tr>
              <a:tr h="338672">
                <a:tc gridSpan="10">
                  <a:txBody>
                    <a:bodyPr/>
                    <a:lstStyle/>
                    <a:p>
                      <a:pPr algn="ctr" fontAlgn="b"/>
                      <a:r>
                        <a:rPr lang="en-US" sz="1800" u="none" strike="noStrike">
                          <a:effectLst/>
                          <a:latin typeface="Bookman Old Style" panose="02050604050505020204" pitchFamily="18" charset="0"/>
                        </a:rPr>
                        <a:t>Omnibus Tests of Model Coefficients</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3"/>
                  </a:ext>
                </a:extLst>
              </a:tr>
              <a:tr h="596064">
                <a:tc gridSpan="3">
                  <a:txBody>
                    <a:bodyPr/>
                    <a:lstStyle/>
                    <a:p>
                      <a:pPr algn="l" fontAlgn="b"/>
                      <a:r>
                        <a:rPr lang="en-US" sz="1800" u="none" strike="noStrike">
                          <a:effectLst/>
                          <a:latin typeface="Bookman Old Style" panose="02050604050505020204" pitchFamily="18" charset="0"/>
                        </a:rPr>
                        <a:t>Chi-Square</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gridSpan="2">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a:txBody>
                    <a:bodyPr/>
                    <a:lstStyle/>
                    <a:p>
                      <a:pPr algn="r" fontAlgn="b"/>
                      <a:r>
                        <a:rPr lang="en-US" sz="1800" b="0" i="0" u="none" strike="noStrike" kern="1200" baseline="0" dirty="0" smtClean="0">
                          <a:solidFill>
                            <a:schemeClr val="dk1"/>
                          </a:solidFill>
                          <a:latin typeface="+mn-lt"/>
                          <a:ea typeface="+mn-ea"/>
                          <a:cs typeface="+mn-cs"/>
                        </a:rPr>
                        <a:t>22.310</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.000</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5.354</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.069</a:t>
                      </a:r>
                      <a:endParaRPr lang="en-US" sz="1800" b="0" i="0" u="none" strike="noStrike" dirty="0">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4"/>
                  </a:ext>
                </a:extLst>
              </a:tr>
              <a:tr h="894096">
                <a:tc gridSpan="3">
                  <a:txBody>
                    <a:bodyPr/>
                    <a:lstStyle/>
                    <a:p>
                      <a:pPr algn="l" fontAlgn="b"/>
                      <a:r>
                        <a:rPr lang="en-US" sz="1800" u="none" strike="noStrike">
                          <a:effectLst/>
                          <a:latin typeface="Bookman Old Style" panose="02050604050505020204" pitchFamily="18" charset="0"/>
                        </a:rPr>
                        <a:t>Nagelkerke R-Square</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gridSpan="2">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a:txBody>
                    <a:bodyPr/>
                    <a:lstStyle/>
                    <a:p>
                      <a:pPr algn="l" fontAlgn="b"/>
                      <a:r>
                        <a:rPr lang="en-US" sz="1800" u="none" strike="noStrike" dirty="0">
                          <a:effectLst/>
                          <a:latin typeface="Bookman Old Style" panose="02050604050505020204" pitchFamily="18" charset="0"/>
                        </a:rPr>
                        <a:t> </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dirty="0" smtClean="0">
                          <a:solidFill>
                            <a:srgbClr val="000000"/>
                          </a:solidFill>
                          <a:effectLst/>
                          <a:latin typeface="Bookman Old Style" panose="02050604050505020204" pitchFamily="18" charset="0"/>
                        </a:rPr>
                        <a:t>19.4%</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l" fontAlgn="b"/>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dirty="0" smtClean="0">
                          <a:solidFill>
                            <a:srgbClr val="000000"/>
                          </a:solidFill>
                          <a:effectLst/>
                          <a:latin typeface="Bookman Old Style" panose="02050604050505020204" pitchFamily="18" charset="0"/>
                        </a:rPr>
                        <a:t>4.1%</a:t>
                      </a:r>
                      <a:endParaRPr lang="en-US" sz="1800" b="0" i="0" u="none" strike="noStrike" dirty="0">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5"/>
                  </a:ext>
                </a:extLst>
              </a:tr>
              <a:tr h="338672">
                <a:tc gridSpan="10">
                  <a:txBody>
                    <a:bodyPr/>
                    <a:lstStyle/>
                    <a:p>
                      <a:pPr algn="ctr" fontAlgn="b"/>
                      <a:r>
                        <a:rPr lang="en-US" sz="1800" u="none" strike="noStrike" dirty="0">
                          <a:effectLst/>
                          <a:latin typeface="Bookman Old Style" panose="02050604050505020204" pitchFamily="18" charset="0"/>
                        </a:rPr>
                        <a:t>Hosmer and </a:t>
                      </a:r>
                      <a:r>
                        <a:rPr lang="en-US" sz="1800" u="none" strike="noStrike" dirty="0" err="1">
                          <a:effectLst/>
                          <a:latin typeface="Bookman Old Style" panose="02050604050505020204" pitchFamily="18" charset="0"/>
                        </a:rPr>
                        <a:t>Lemeshow</a:t>
                      </a:r>
                      <a:r>
                        <a:rPr lang="en-US" sz="1800" u="none" strike="noStrike" dirty="0">
                          <a:effectLst/>
                          <a:latin typeface="Bookman Old Style" panose="02050604050505020204" pitchFamily="18" charset="0"/>
                        </a:rPr>
                        <a:t> </a:t>
                      </a:r>
                      <a:r>
                        <a:rPr lang="en-US" sz="1800" u="none" strike="noStrike" dirty="0" smtClean="0">
                          <a:effectLst/>
                          <a:latin typeface="Bookman Old Style" panose="02050604050505020204" pitchFamily="18" charset="0"/>
                        </a:rPr>
                        <a:t>Goodness of Fit Test</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6"/>
                  </a:ext>
                </a:extLst>
              </a:tr>
              <a:tr h="338672">
                <a:tc gridSpan="2">
                  <a:txBody>
                    <a:bodyPr/>
                    <a:lstStyle/>
                    <a:p>
                      <a:pPr algn="l" fontAlgn="b"/>
                      <a:r>
                        <a:rPr lang="en-US" sz="1800" u="none" strike="noStrike" dirty="0">
                          <a:effectLst/>
                          <a:latin typeface="Bookman Old Style" panose="02050604050505020204" pitchFamily="18" charset="0"/>
                        </a:rPr>
                        <a:t>Chi-square</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gridSpan="3">
                  <a:txBody>
                    <a:bodyPr/>
                    <a:lstStyle/>
                    <a:p>
                      <a:pPr algn="l" fontAlgn="b"/>
                      <a:r>
                        <a:rPr lang="en-US" sz="1800" u="none" strike="noStrike" dirty="0">
                          <a:effectLst/>
                          <a:latin typeface="Bookman Old Style" panose="02050604050505020204" pitchFamily="18" charset="0"/>
                        </a:rPr>
                        <a:t> </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r" fontAlgn="b"/>
                      <a:r>
                        <a:rPr lang="en-US" sz="1800" b="0" i="0" u="none" strike="noStrike" kern="1200" baseline="0" dirty="0" smtClean="0">
                          <a:solidFill>
                            <a:schemeClr val="dk1"/>
                          </a:solidFill>
                          <a:latin typeface="+mn-lt"/>
                          <a:ea typeface="+mn-ea"/>
                          <a:cs typeface="+mn-cs"/>
                        </a:rPr>
                        <a:t>1.542</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.463</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1.750</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.417</a:t>
                      </a:r>
                      <a:endParaRPr lang="en-US" sz="1800" b="0" i="0" u="none" strike="noStrike" dirty="0">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7"/>
                  </a:ext>
                </a:extLst>
              </a:tr>
              <a:tr h="338672">
                <a:tc gridSpan="10">
                  <a:txBody>
                    <a:bodyPr/>
                    <a:lstStyle/>
                    <a:p>
                      <a:pPr algn="ctr" fontAlgn="b"/>
                      <a:r>
                        <a:rPr lang="en-US" sz="1800" u="none" strike="noStrike">
                          <a:effectLst/>
                          <a:latin typeface="Bookman Old Style" panose="02050604050505020204" pitchFamily="18" charset="0"/>
                        </a:rPr>
                        <a:t>Variable Estimates</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8"/>
                  </a:ext>
                </a:extLst>
              </a:tr>
              <a:tr h="338672">
                <a:tc gridSpan="4">
                  <a:txBody>
                    <a:bodyPr/>
                    <a:lstStyle/>
                    <a:p>
                      <a:pPr algn="ctr"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pPr algn="ctr" fontAlgn="b"/>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pPr algn="ctr" fontAlgn="b"/>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dirty="0">
                          <a:effectLst/>
                          <a:latin typeface="Bookman Old Style" panose="02050604050505020204" pitchFamily="18" charset="0"/>
                        </a:rPr>
                        <a:t> </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a:effectLst/>
                          <a:latin typeface="Bookman Old Style" panose="02050604050505020204" pitchFamily="18" charset="0"/>
                        </a:rPr>
                        <a:t>B</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a:effectLst/>
                          <a:latin typeface="Bookman Old Style" panose="02050604050505020204" pitchFamily="18" charset="0"/>
                        </a:rPr>
                        <a:t>Exp (B)</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Sig</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a:effectLst/>
                          <a:latin typeface="Bookman Old Style" panose="02050604050505020204" pitchFamily="18" charset="0"/>
                        </a:rPr>
                        <a:t>B</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a:effectLst/>
                          <a:latin typeface="Bookman Old Style" panose="02050604050505020204" pitchFamily="18" charset="0"/>
                        </a:rPr>
                        <a:t>Exp (B)</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Sig</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9"/>
                  </a:ext>
                </a:extLst>
              </a:tr>
              <a:tr h="338672">
                <a:tc gridSpan="4">
                  <a:txBody>
                    <a:bodyPr/>
                    <a:lstStyle/>
                    <a:p>
                      <a:pPr algn="l" fontAlgn="b"/>
                      <a:r>
                        <a:rPr lang="en-US" sz="1800" b="0" i="0" u="none" strike="noStrike" dirty="0" smtClean="0">
                          <a:solidFill>
                            <a:schemeClr val="dk1"/>
                          </a:solidFill>
                          <a:effectLst/>
                          <a:latin typeface="Bookman Old Style" panose="02050604050505020204" pitchFamily="18" charset="0"/>
                        </a:rPr>
                        <a:t>Age</a:t>
                      </a:r>
                      <a:r>
                        <a:rPr lang="en-US" sz="1800" b="0" i="0" u="none" strike="noStrike" baseline="0" dirty="0" smtClean="0">
                          <a:solidFill>
                            <a:schemeClr val="dk1"/>
                          </a:solidFill>
                          <a:effectLst/>
                          <a:latin typeface="Bookman Old Style" panose="02050604050505020204" pitchFamily="18" charset="0"/>
                        </a:rPr>
                        <a:t> (60 and below)</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-2.015</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.133</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rgbClr val="FF0000"/>
                          </a:solidFill>
                          <a:latin typeface="+mn-lt"/>
                          <a:ea typeface="+mn-ea"/>
                          <a:cs typeface="+mn-cs"/>
                        </a:rPr>
                        <a:t>.000</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-.209</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.811</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.624</a:t>
                      </a:r>
                      <a:endParaRPr lang="en-US" sz="1800" b="0" i="0" u="none" strike="noStrike" dirty="0">
                        <a:solidFill>
                          <a:srgbClr val="FF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10"/>
                  </a:ext>
                </a:extLst>
              </a:tr>
              <a:tr h="338672">
                <a:tc gridSpan="4">
                  <a:txBody>
                    <a:bodyPr/>
                    <a:lstStyle/>
                    <a:p>
                      <a:pPr algn="l" fontAlgn="b"/>
                      <a:r>
                        <a:rPr lang="en-US" sz="1800" b="0" i="0" u="none" strike="noStrike" dirty="0" smtClean="0">
                          <a:solidFill>
                            <a:schemeClr val="dk1"/>
                          </a:solidFill>
                          <a:effectLst/>
                          <a:latin typeface="Bookman Old Style" panose="02050604050505020204" pitchFamily="18" charset="0"/>
                        </a:rPr>
                        <a:t>Residency</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-.279</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.757</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.520</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-.806</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.446</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rgbClr val="FF0000"/>
                          </a:solidFill>
                          <a:latin typeface="+mn-lt"/>
                          <a:ea typeface="+mn-ea"/>
                          <a:cs typeface="+mn-cs"/>
                        </a:rPr>
                        <a:t>.038</a:t>
                      </a:r>
                      <a:endParaRPr lang="en-US" sz="1800" b="0" i="0" u="none" strike="noStrike" dirty="0">
                        <a:solidFill>
                          <a:srgbClr val="FF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2679465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886130518"/>
              </p:ext>
            </p:extLst>
          </p:nvPr>
        </p:nvGraphicFramePr>
        <p:xfrm>
          <a:off x="995084" y="470643"/>
          <a:ext cx="9870140" cy="6212550"/>
        </p:xfrm>
        <a:graphic>
          <a:graphicData uri="http://schemas.openxmlformats.org/drawingml/2006/table">
            <a:tbl>
              <a:tblPr>
                <a:tableStyleId>{5C22544A-7EE6-4342-B048-85BDC9FD1C3A}</a:tableStyleId>
              </a:tblPr>
              <a:tblGrid>
                <a:gridCol w="1219477">
                  <a:extLst>
                    <a:ext uri="{9D8B030D-6E8A-4147-A177-3AD203B41FA5}">
                      <a16:colId xmlns:a16="http://schemas.microsoft.com/office/drawing/2014/main" val="20000"/>
                    </a:ext>
                  </a:extLst>
                </a:gridCol>
                <a:gridCol w="559186">
                  <a:extLst>
                    <a:ext uri="{9D8B030D-6E8A-4147-A177-3AD203B41FA5}">
                      <a16:colId xmlns:a16="http://schemas.microsoft.com/office/drawing/2014/main" val="20001"/>
                    </a:ext>
                  </a:extLst>
                </a:gridCol>
                <a:gridCol w="291584">
                  <a:extLst>
                    <a:ext uri="{9D8B030D-6E8A-4147-A177-3AD203B41FA5}">
                      <a16:colId xmlns:a16="http://schemas.microsoft.com/office/drawing/2014/main" val="20002"/>
                    </a:ext>
                  </a:extLst>
                </a:gridCol>
                <a:gridCol w="341167">
                  <a:extLst>
                    <a:ext uri="{9D8B030D-6E8A-4147-A177-3AD203B41FA5}">
                      <a16:colId xmlns:a16="http://schemas.microsoft.com/office/drawing/2014/main" val="20003"/>
                    </a:ext>
                  </a:extLst>
                </a:gridCol>
                <a:gridCol w="27539">
                  <a:extLst>
                    <a:ext uri="{9D8B030D-6E8A-4147-A177-3AD203B41FA5}">
                      <a16:colId xmlns:a16="http://schemas.microsoft.com/office/drawing/2014/main" val="20004"/>
                    </a:ext>
                  </a:extLst>
                </a:gridCol>
                <a:gridCol w="1219477">
                  <a:extLst>
                    <a:ext uri="{9D8B030D-6E8A-4147-A177-3AD203B41FA5}">
                      <a16:colId xmlns:a16="http://schemas.microsoft.com/office/drawing/2014/main" val="20005"/>
                    </a:ext>
                  </a:extLst>
                </a:gridCol>
                <a:gridCol w="1219477">
                  <a:extLst>
                    <a:ext uri="{9D8B030D-6E8A-4147-A177-3AD203B41FA5}">
                      <a16:colId xmlns:a16="http://schemas.microsoft.com/office/drawing/2014/main" val="20006"/>
                    </a:ext>
                  </a:extLst>
                </a:gridCol>
                <a:gridCol w="1219477">
                  <a:extLst>
                    <a:ext uri="{9D8B030D-6E8A-4147-A177-3AD203B41FA5}">
                      <a16:colId xmlns:a16="http://schemas.microsoft.com/office/drawing/2014/main" val="20007"/>
                    </a:ext>
                  </a:extLst>
                </a:gridCol>
                <a:gridCol w="1219477">
                  <a:extLst>
                    <a:ext uri="{9D8B030D-6E8A-4147-A177-3AD203B41FA5}">
                      <a16:colId xmlns:a16="http://schemas.microsoft.com/office/drawing/2014/main" val="20008"/>
                    </a:ext>
                  </a:extLst>
                </a:gridCol>
                <a:gridCol w="1219477">
                  <a:extLst>
                    <a:ext uri="{9D8B030D-6E8A-4147-A177-3AD203B41FA5}">
                      <a16:colId xmlns:a16="http://schemas.microsoft.com/office/drawing/2014/main" val="20009"/>
                    </a:ext>
                  </a:extLst>
                </a:gridCol>
                <a:gridCol w="1333802">
                  <a:extLst>
                    <a:ext uri="{9D8B030D-6E8A-4147-A177-3AD203B41FA5}">
                      <a16:colId xmlns:a16="http://schemas.microsoft.com/office/drawing/2014/main" val="20010"/>
                    </a:ext>
                  </a:extLst>
                </a:gridCol>
              </a:tblGrid>
              <a:tr h="357043">
                <a:tc gridSpan="11">
                  <a:txBody>
                    <a:bodyPr/>
                    <a:lstStyle/>
                    <a:p>
                      <a:pPr algn="ctr" fontAlgn="b"/>
                      <a:r>
                        <a:rPr lang="en-US" sz="1800" u="none" strike="noStrike" dirty="0">
                          <a:solidFill>
                            <a:schemeClr val="bg1"/>
                          </a:solidFill>
                          <a:effectLst/>
                          <a:latin typeface="Bookman Old Style" panose="02050604050505020204" pitchFamily="18" charset="0"/>
                        </a:rPr>
                        <a:t>Logistic Regression- Total </a:t>
                      </a:r>
                      <a:r>
                        <a:rPr lang="en-US" sz="1800" u="none" strike="noStrike" dirty="0" err="1">
                          <a:solidFill>
                            <a:schemeClr val="bg1"/>
                          </a:solidFill>
                          <a:effectLst/>
                          <a:latin typeface="Bookman Old Style" panose="02050604050505020204" pitchFamily="18" charset="0"/>
                        </a:rPr>
                        <a:t>QoL</a:t>
                      </a:r>
                      <a:r>
                        <a:rPr lang="en-US" sz="1800" u="none" strike="noStrike" dirty="0">
                          <a:solidFill>
                            <a:schemeClr val="bg1"/>
                          </a:solidFill>
                          <a:effectLst/>
                          <a:latin typeface="Bookman Old Style" panose="02050604050505020204" pitchFamily="18" charset="0"/>
                        </a:rPr>
                        <a:t> </a:t>
                      </a:r>
                      <a:r>
                        <a:rPr lang="en-US" sz="1800" u="none" strike="noStrike" dirty="0" smtClean="0">
                          <a:solidFill>
                            <a:schemeClr val="bg1"/>
                          </a:solidFill>
                          <a:effectLst/>
                          <a:latin typeface="Bookman Old Style" panose="02050604050505020204" pitchFamily="18" charset="0"/>
                        </a:rPr>
                        <a:t>Male- Leve</a:t>
                      </a:r>
                      <a:r>
                        <a:rPr lang="en-US" sz="1800" u="none" strike="noStrike" baseline="0" dirty="0" smtClean="0">
                          <a:solidFill>
                            <a:schemeClr val="bg1"/>
                          </a:solidFill>
                          <a:effectLst/>
                          <a:latin typeface="Bookman Old Style" panose="02050604050505020204" pitchFamily="18" charset="0"/>
                        </a:rPr>
                        <a:t>l Two</a:t>
                      </a:r>
                      <a:endParaRPr lang="en-US" sz="1800" b="0" i="0" u="none" strike="noStrike" dirty="0">
                        <a:solidFill>
                          <a:schemeClr val="bg1"/>
                        </a:solidFill>
                        <a:effectLst/>
                        <a:latin typeface="Bookman Old Style" panose="02050604050505020204" pitchFamily="18" charset="0"/>
                      </a:endParaRPr>
                    </a:p>
                  </a:txBody>
                  <a:tcPr marL="0" marR="0" marT="0" marB="0" anchor="b">
                    <a:solidFill>
                      <a:schemeClr val="tx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57043">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gridSpan="5">
                  <a:txBody>
                    <a:bodyPr/>
                    <a:lstStyle/>
                    <a:p>
                      <a:pPr algn="ctr" fontAlgn="b"/>
                      <a:r>
                        <a:rPr lang="en-US" sz="1800" u="none" strike="noStrike">
                          <a:effectLst/>
                          <a:latin typeface="Bookman Old Style" panose="02050604050505020204" pitchFamily="18" charset="0"/>
                        </a:rPr>
                        <a:t>Hub_Core</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800" u="none" strike="noStrike">
                          <a:effectLst/>
                          <a:latin typeface="Bookman Old Style" panose="02050604050505020204" pitchFamily="18" charset="0"/>
                        </a:rPr>
                        <a:t>Sig</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gridSpan="2">
                  <a:txBody>
                    <a:bodyPr/>
                    <a:lstStyle/>
                    <a:p>
                      <a:pPr algn="ctr" fontAlgn="b"/>
                      <a:r>
                        <a:rPr lang="en-US" sz="1800" u="none" strike="noStrike">
                          <a:effectLst/>
                          <a:latin typeface="Bookman Old Style" panose="02050604050505020204" pitchFamily="18" charset="0"/>
                        </a:rPr>
                        <a:t>Hub_Peri</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a:txBody>
                    <a:bodyPr/>
                    <a:lstStyle/>
                    <a:p>
                      <a:pPr algn="l" fontAlgn="b"/>
                      <a:r>
                        <a:rPr lang="en-US" sz="1800" u="none" strike="noStrike">
                          <a:effectLst/>
                          <a:latin typeface="Bookman Old Style" panose="02050604050505020204" pitchFamily="18" charset="0"/>
                        </a:rPr>
                        <a:t>Sig</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1"/>
                  </a:ext>
                </a:extLst>
              </a:tr>
              <a:tr h="357043">
                <a:tc>
                  <a:txBody>
                    <a:bodyPr/>
                    <a:lstStyle/>
                    <a:p>
                      <a:pPr algn="ctr" fontAlgn="b"/>
                      <a:r>
                        <a:rPr lang="en-US" sz="1800" u="none" strike="noStrike">
                          <a:effectLst/>
                          <a:latin typeface="Bookman Old Style" panose="02050604050505020204" pitchFamily="18" charset="0"/>
                        </a:rPr>
                        <a:t>N</a:t>
                      </a:r>
                      <a:endParaRPr lang="en-US" sz="1800" b="0" i="0" u="none" strike="noStrike">
                        <a:solidFill>
                          <a:srgbClr val="000000"/>
                        </a:solidFill>
                        <a:effectLst/>
                        <a:latin typeface="Bookman Old Style" panose="02050604050505020204" pitchFamily="18" charset="0"/>
                      </a:endParaRPr>
                    </a:p>
                  </a:txBody>
                  <a:tcPr marL="0" marR="0" marT="0" marB="0" anchor="b"/>
                </a:tc>
                <a:tc gridSpan="4">
                  <a:txBody>
                    <a:bodyPr/>
                    <a:lstStyle/>
                    <a:p>
                      <a:pPr algn="ctr"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r>
                        <a:rPr lang="en-US" sz="1800" u="none" strike="noStrike" dirty="0" smtClean="0">
                          <a:effectLst/>
                          <a:latin typeface="Bookman Old Style" panose="02050604050505020204" pitchFamily="18" charset="0"/>
                        </a:rPr>
                        <a:t>145</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dirty="0" smtClean="0">
                          <a:effectLst/>
                          <a:latin typeface="Bookman Old Style" panose="02050604050505020204" pitchFamily="18" charset="0"/>
                        </a:rPr>
                        <a:t>173</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2"/>
                  </a:ext>
                </a:extLst>
              </a:tr>
              <a:tr h="357043">
                <a:tc gridSpan="10">
                  <a:txBody>
                    <a:bodyPr/>
                    <a:lstStyle/>
                    <a:p>
                      <a:pPr algn="ctr" fontAlgn="b"/>
                      <a:r>
                        <a:rPr lang="en-US" sz="1800" u="none" strike="noStrike">
                          <a:effectLst/>
                          <a:latin typeface="Bookman Old Style" panose="02050604050505020204" pitchFamily="18" charset="0"/>
                        </a:rPr>
                        <a:t>Omnibus Tests of Model Coefficients</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3"/>
                  </a:ext>
                </a:extLst>
              </a:tr>
              <a:tr h="628396">
                <a:tc gridSpan="3">
                  <a:txBody>
                    <a:bodyPr/>
                    <a:lstStyle/>
                    <a:p>
                      <a:pPr algn="l" fontAlgn="b"/>
                      <a:r>
                        <a:rPr lang="en-US" sz="1800" u="none" strike="noStrike">
                          <a:effectLst/>
                          <a:latin typeface="Bookman Old Style" panose="02050604050505020204" pitchFamily="18" charset="0"/>
                        </a:rPr>
                        <a:t>Chi-Square</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gridSpan="2">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a:txBody>
                    <a:bodyPr/>
                    <a:lstStyle/>
                    <a:p>
                      <a:pPr algn="r" fontAlgn="b"/>
                      <a:r>
                        <a:rPr lang="en-US" sz="1800" b="0" i="0" u="none" strike="noStrike" kern="1200" baseline="0" dirty="0" smtClean="0">
                          <a:solidFill>
                            <a:schemeClr val="dk1"/>
                          </a:solidFill>
                          <a:latin typeface="+mn-lt"/>
                          <a:ea typeface="+mn-ea"/>
                          <a:cs typeface="+mn-cs"/>
                        </a:rPr>
                        <a:t>97.348</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.000</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120.599</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.000</a:t>
                      </a:r>
                      <a:endParaRPr lang="en-US" sz="1800" b="0" i="0" u="none" strike="noStrike" dirty="0">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4"/>
                  </a:ext>
                </a:extLst>
              </a:tr>
              <a:tr h="942595">
                <a:tc gridSpan="3">
                  <a:txBody>
                    <a:bodyPr/>
                    <a:lstStyle/>
                    <a:p>
                      <a:pPr algn="l" fontAlgn="b"/>
                      <a:r>
                        <a:rPr lang="en-US" sz="1800" u="none" strike="noStrike">
                          <a:effectLst/>
                          <a:latin typeface="Bookman Old Style" panose="02050604050505020204" pitchFamily="18" charset="0"/>
                        </a:rPr>
                        <a:t>Nagelkerke R-Square</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gridSpan="2">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a:txBody>
                    <a:bodyPr/>
                    <a:lstStyle/>
                    <a:p>
                      <a:pPr algn="l" fontAlgn="b"/>
                      <a:r>
                        <a:rPr lang="en-US" sz="1800" u="none" strike="noStrike" dirty="0">
                          <a:effectLst/>
                          <a:latin typeface="Bookman Old Style" panose="02050604050505020204" pitchFamily="18" charset="0"/>
                        </a:rPr>
                        <a:t> </a:t>
                      </a:r>
                      <a:r>
                        <a:rPr lang="en-US" sz="1800" u="none" strike="noStrike" dirty="0" smtClean="0">
                          <a:effectLst/>
                          <a:latin typeface="Bookman Old Style" panose="02050604050505020204" pitchFamily="18" charset="0"/>
                        </a:rPr>
                        <a:t>66.5%</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l" fontAlgn="b"/>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66.9%</a:t>
                      </a:r>
                      <a:endParaRPr lang="en-US" sz="1800" b="0" i="0" u="none" strike="noStrike" dirty="0">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5"/>
                  </a:ext>
                </a:extLst>
              </a:tr>
              <a:tr h="357043">
                <a:tc gridSpan="10">
                  <a:txBody>
                    <a:bodyPr/>
                    <a:lstStyle/>
                    <a:p>
                      <a:pPr algn="ctr" fontAlgn="b"/>
                      <a:r>
                        <a:rPr lang="en-US" sz="1800" u="none" strike="noStrike" dirty="0">
                          <a:effectLst/>
                          <a:latin typeface="Bookman Old Style" panose="02050604050505020204" pitchFamily="18" charset="0"/>
                        </a:rPr>
                        <a:t>Hosmer and </a:t>
                      </a:r>
                      <a:r>
                        <a:rPr lang="en-US" sz="1800" u="none" strike="noStrike" dirty="0" err="1">
                          <a:effectLst/>
                          <a:latin typeface="Bookman Old Style" panose="02050604050505020204" pitchFamily="18" charset="0"/>
                        </a:rPr>
                        <a:t>Lemeshow</a:t>
                      </a:r>
                      <a:r>
                        <a:rPr lang="en-US" sz="1800" u="none" strike="noStrike" dirty="0">
                          <a:effectLst/>
                          <a:latin typeface="Bookman Old Style" panose="02050604050505020204" pitchFamily="18" charset="0"/>
                        </a:rPr>
                        <a:t> </a:t>
                      </a:r>
                      <a:r>
                        <a:rPr lang="en-US" sz="1800" u="none" strike="noStrike" dirty="0" smtClean="0">
                          <a:effectLst/>
                          <a:latin typeface="Bookman Old Style" panose="02050604050505020204" pitchFamily="18" charset="0"/>
                        </a:rPr>
                        <a:t>Goodness of Fit Test</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6"/>
                  </a:ext>
                </a:extLst>
              </a:tr>
              <a:tr h="357043">
                <a:tc gridSpan="2">
                  <a:txBody>
                    <a:bodyPr/>
                    <a:lstStyle/>
                    <a:p>
                      <a:pPr algn="l" fontAlgn="b"/>
                      <a:r>
                        <a:rPr lang="en-US" sz="1800" u="none" strike="noStrike" dirty="0">
                          <a:effectLst/>
                          <a:latin typeface="Bookman Old Style" panose="02050604050505020204" pitchFamily="18" charset="0"/>
                        </a:rPr>
                        <a:t>Chi-square</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gridSpan="3">
                  <a:txBody>
                    <a:bodyPr/>
                    <a:lstStyle/>
                    <a:p>
                      <a:pPr algn="l" fontAlgn="b"/>
                      <a:r>
                        <a:rPr lang="en-US" sz="1800" u="none" strike="noStrike" dirty="0">
                          <a:effectLst/>
                          <a:latin typeface="Bookman Old Style" panose="02050604050505020204" pitchFamily="18" charset="0"/>
                        </a:rPr>
                        <a:t> </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r" fontAlgn="b"/>
                      <a:r>
                        <a:rPr lang="en-US" sz="1800" b="0" i="0" u="none" strike="noStrike" kern="1200" baseline="0" dirty="0" smtClean="0">
                          <a:solidFill>
                            <a:schemeClr val="dk1"/>
                          </a:solidFill>
                          <a:latin typeface="+mn-lt"/>
                          <a:ea typeface="+mn-ea"/>
                          <a:cs typeface="+mn-cs"/>
                        </a:rPr>
                        <a:t>8.521</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.289</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4.525</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.807</a:t>
                      </a:r>
                      <a:endParaRPr lang="en-US" sz="1800" b="0" i="0" u="none" strike="noStrike" dirty="0">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7"/>
                  </a:ext>
                </a:extLst>
              </a:tr>
              <a:tr h="357043">
                <a:tc gridSpan="10">
                  <a:txBody>
                    <a:bodyPr/>
                    <a:lstStyle/>
                    <a:p>
                      <a:pPr algn="ctr" fontAlgn="b"/>
                      <a:r>
                        <a:rPr lang="en-US" sz="1800" u="none" strike="noStrike">
                          <a:effectLst/>
                          <a:latin typeface="Bookman Old Style" panose="02050604050505020204" pitchFamily="18" charset="0"/>
                        </a:rPr>
                        <a:t>Variable Estimates</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8"/>
                  </a:ext>
                </a:extLst>
              </a:tr>
              <a:tr h="357043">
                <a:tc gridSpan="4">
                  <a:txBody>
                    <a:bodyPr/>
                    <a:lstStyle/>
                    <a:p>
                      <a:pPr algn="ctr"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pPr algn="ctr" fontAlgn="b"/>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pPr algn="ctr" fontAlgn="b"/>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dirty="0">
                          <a:effectLst/>
                          <a:latin typeface="Bookman Old Style" panose="02050604050505020204" pitchFamily="18" charset="0"/>
                        </a:rPr>
                        <a:t> </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a:effectLst/>
                          <a:latin typeface="Bookman Old Style" panose="02050604050505020204" pitchFamily="18" charset="0"/>
                        </a:rPr>
                        <a:t>B</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a:effectLst/>
                          <a:latin typeface="Bookman Old Style" panose="02050604050505020204" pitchFamily="18" charset="0"/>
                        </a:rPr>
                        <a:t>Exp (B)</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Sig</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a:effectLst/>
                          <a:latin typeface="Bookman Old Style" panose="02050604050505020204" pitchFamily="18" charset="0"/>
                        </a:rPr>
                        <a:t>B</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ctr" fontAlgn="b"/>
                      <a:r>
                        <a:rPr lang="en-US" sz="1800" u="none" strike="noStrike">
                          <a:effectLst/>
                          <a:latin typeface="Bookman Old Style" panose="02050604050505020204" pitchFamily="18" charset="0"/>
                        </a:rPr>
                        <a:t>Exp (B)</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Sig</a:t>
                      </a:r>
                      <a:endParaRPr lang="en-US" sz="1800" b="0" i="0" u="none" strike="noStrike">
                        <a:solidFill>
                          <a:srgbClr val="00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09"/>
                  </a:ext>
                </a:extLst>
              </a:tr>
              <a:tr h="357043">
                <a:tc gridSpan="4">
                  <a:txBody>
                    <a:bodyPr/>
                    <a:lstStyle/>
                    <a:p>
                      <a:pPr algn="l" fontAlgn="b"/>
                      <a:r>
                        <a:rPr lang="en-US" sz="1800" b="0" i="0" u="none" strike="noStrike" dirty="0" smtClean="0">
                          <a:solidFill>
                            <a:schemeClr val="dk1"/>
                          </a:solidFill>
                          <a:effectLst/>
                          <a:latin typeface="Bookman Old Style" panose="02050604050505020204" pitchFamily="18" charset="0"/>
                        </a:rPr>
                        <a:t>Age</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a:effectLst/>
                          <a:latin typeface="Bookman Old Style" panose="02050604050505020204" pitchFamily="18" charset="0"/>
                        </a:rPr>
                        <a:t> </a:t>
                      </a:r>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-1.408</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.245</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rgbClr val="FF0000"/>
                          </a:solidFill>
                          <a:latin typeface="+mn-lt"/>
                          <a:ea typeface="+mn-ea"/>
                          <a:cs typeface="+mn-cs"/>
                        </a:rPr>
                        <a:t>.029</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-.521</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.594</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.384</a:t>
                      </a:r>
                      <a:endParaRPr lang="en-US" sz="1800" b="0" i="0" u="none" strike="noStrike" dirty="0">
                        <a:solidFill>
                          <a:srgbClr val="FF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10"/>
                  </a:ext>
                </a:extLst>
              </a:tr>
              <a:tr h="357043">
                <a:tc gridSpan="4">
                  <a:txBody>
                    <a:bodyPr/>
                    <a:lstStyle/>
                    <a:p>
                      <a:pPr algn="l" fontAlgn="b"/>
                      <a:r>
                        <a:rPr lang="en-US" sz="1800" b="0" i="0" u="none" strike="noStrike" dirty="0" smtClean="0">
                          <a:solidFill>
                            <a:schemeClr val="dk1"/>
                          </a:solidFill>
                          <a:effectLst/>
                          <a:latin typeface="Bookman Old Style" panose="02050604050505020204" pitchFamily="18" charset="0"/>
                        </a:rPr>
                        <a:t>Residency</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pPr algn="l" fontAlgn="b"/>
                      <a:endParaRPr lang="en-US" sz="1800" b="0" i="0" u="none" strike="noStrike">
                        <a:solidFill>
                          <a:srgbClr val="000000"/>
                        </a:solidFill>
                        <a:effectLst/>
                        <a:latin typeface="Bookman Old Style" panose="02050604050505020204" pitchFamily="18" charset="0"/>
                      </a:endParaRPr>
                    </a:p>
                  </a:txBody>
                  <a:tcPr marL="0" marR="0" marT="0" marB="0" anchor="b"/>
                </a:tc>
                <a:tc>
                  <a:txBody>
                    <a:bodyPr/>
                    <a:lstStyle/>
                    <a:p>
                      <a:pPr algn="l" fontAlgn="b"/>
                      <a:r>
                        <a:rPr lang="en-US" sz="1800" u="none" strike="noStrike" dirty="0">
                          <a:effectLst/>
                          <a:latin typeface="Bookman Old Style" panose="02050604050505020204" pitchFamily="18" charset="0"/>
                        </a:rPr>
                        <a:t> </a:t>
                      </a:r>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-1.858</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.156</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.060</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-1.878</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.153</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.176</a:t>
                      </a:r>
                      <a:endParaRPr lang="en-US" sz="1800" b="0" i="0" u="none" strike="noStrike" dirty="0">
                        <a:solidFill>
                          <a:srgbClr val="FF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11"/>
                  </a:ext>
                </a:extLst>
              </a:tr>
              <a:tr h="357043">
                <a:tc gridSpan="4">
                  <a:txBody>
                    <a:bodyPr/>
                    <a:lstStyle/>
                    <a:p>
                      <a:pPr algn="l" fontAlgn="b"/>
                      <a:r>
                        <a:rPr lang="en-US" sz="1800" b="0" i="0" u="none" strike="noStrike" dirty="0" smtClean="0">
                          <a:solidFill>
                            <a:srgbClr val="000000"/>
                          </a:solidFill>
                          <a:effectLst/>
                          <a:latin typeface="Bookman Old Style" panose="02050604050505020204" pitchFamily="18" charset="0"/>
                        </a:rPr>
                        <a:t>Benefit</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3.170</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23.801</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rgbClr val="FF0000"/>
                          </a:solidFill>
                          <a:latin typeface="+mn-lt"/>
                          <a:ea typeface="+mn-ea"/>
                          <a:cs typeface="+mn-cs"/>
                        </a:rPr>
                        <a:t>.000</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3.763</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43.089</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rgbClr val="FF0000"/>
                          </a:solidFill>
                          <a:latin typeface="+mn-lt"/>
                          <a:ea typeface="+mn-ea"/>
                          <a:cs typeface="+mn-cs"/>
                        </a:rPr>
                        <a:t>.000</a:t>
                      </a:r>
                      <a:endParaRPr lang="en-US" sz="1800" b="0" i="0" u="none" strike="noStrike" dirty="0">
                        <a:solidFill>
                          <a:srgbClr val="FF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12"/>
                  </a:ext>
                </a:extLst>
              </a:tr>
              <a:tr h="357043">
                <a:tc gridSpan="4">
                  <a:txBody>
                    <a:bodyPr/>
                    <a:lstStyle/>
                    <a:p>
                      <a:pPr algn="l" fontAlgn="b"/>
                      <a:r>
                        <a:rPr lang="en-US" sz="1800" b="0" i="0" u="none" strike="noStrike" dirty="0" smtClean="0">
                          <a:solidFill>
                            <a:srgbClr val="000000"/>
                          </a:solidFill>
                          <a:effectLst/>
                          <a:latin typeface="Bookman Old Style" panose="02050604050505020204" pitchFamily="18" charset="0"/>
                        </a:rPr>
                        <a:t>Inflation</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-1.999</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.135</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rgbClr val="FF0000"/>
                          </a:solidFill>
                          <a:latin typeface="+mn-lt"/>
                          <a:ea typeface="+mn-ea"/>
                          <a:cs typeface="+mn-cs"/>
                        </a:rPr>
                        <a:t>.044</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-1.590</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.204</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.277</a:t>
                      </a:r>
                      <a:endParaRPr lang="en-US" sz="1800" b="0" i="0" u="none" strike="noStrike" dirty="0">
                        <a:solidFill>
                          <a:srgbClr val="FF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13"/>
                  </a:ext>
                </a:extLst>
              </a:tr>
              <a:tr h="357043">
                <a:tc gridSpan="4">
                  <a:txBody>
                    <a:bodyPr/>
                    <a:lstStyle/>
                    <a:p>
                      <a:pPr algn="l" fontAlgn="b"/>
                      <a:r>
                        <a:rPr lang="en-US" sz="1800" b="0" i="0" u="none" strike="noStrike" dirty="0" err="1" smtClean="0">
                          <a:solidFill>
                            <a:srgbClr val="000000"/>
                          </a:solidFill>
                          <a:effectLst/>
                          <a:latin typeface="Bookman Old Style" panose="02050604050505020204" pitchFamily="18" charset="0"/>
                        </a:rPr>
                        <a:t>Pref</a:t>
                      </a:r>
                      <a:r>
                        <a:rPr lang="en-US" sz="1800" b="0" i="0" u="none" strike="noStrike" dirty="0" smtClean="0">
                          <a:solidFill>
                            <a:srgbClr val="000000"/>
                          </a:solidFill>
                          <a:effectLst/>
                          <a:latin typeface="Bookman Old Style" panose="02050604050505020204" pitchFamily="18" charset="0"/>
                        </a:rPr>
                        <a:t>-Index</a:t>
                      </a:r>
                      <a:endParaRPr lang="en-US" sz="1800" b="0" i="0" u="none" strike="noStrike" dirty="0">
                        <a:solidFill>
                          <a:srgbClr val="000000"/>
                        </a:solidFill>
                        <a:effectLst/>
                        <a:latin typeface="Bookman Old Style" panose="020506040505050202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800" b="0" i="0" u="none" strike="noStrike" dirty="0">
                        <a:solidFill>
                          <a:srgbClr val="00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2.999</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20.071</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rgbClr val="FF0000"/>
                          </a:solidFill>
                          <a:latin typeface="+mn-lt"/>
                          <a:ea typeface="+mn-ea"/>
                          <a:cs typeface="+mn-cs"/>
                        </a:rPr>
                        <a:t>.000</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1.860</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chemeClr val="dk1"/>
                          </a:solidFill>
                          <a:latin typeface="+mn-lt"/>
                          <a:ea typeface="+mn-ea"/>
                          <a:cs typeface="+mn-cs"/>
                        </a:rPr>
                        <a:t>6.423</a:t>
                      </a:r>
                      <a:endParaRPr lang="en-US" sz="1800" b="0" i="0" u="none" strike="noStrike" dirty="0">
                        <a:solidFill>
                          <a:srgbClr val="FF0000"/>
                        </a:solidFill>
                        <a:effectLst/>
                        <a:latin typeface="Bookman Old Style" panose="02050604050505020204" pitchFamily="18" charset="0"/>
                      </a:endParaRPr>
                    </a:p>
                  </a:txBody>
                  <a:tcPr marL="0" marR="0" marT="0" marB="0" anchor="b"/>
                </a:tc>
                <a:tc>
                  <a:txBody>
                    <a:bodyPr/>
                    <a:lstStyle/>
                    <a:p>
                      <a:pPr algn="r" fontAlgn="b"/>
                      <a:r>
                        <a:rPr lang="en-US" sz="1800" b="0" i="0" u="none" strike="noStrike" kern="1200" baseline="0" dirty="0" smtClean="0">
                          <a:solidFill>
                            <a:srgbClr val="FF0000"/>
                          </a:solidFill>
                          <a:latin typeface="+mn-lt"/>
                          <a:ea typeface="+mn-ea"/>
                          <a:cs typeface="+mn-cs"/>
                        </a:rPr>
                        <a:t>.000</a:t>
                      </a:r>
                      <a:endParaRPr lang="en-US" sz="1800" b="0" i="0" u="none" strike="noStrike" dirty="0">
                        <a:solidFill>
                          <a:srgbClr val="FF0000"/>
                        </a:solidFill>
                        <a:effectLst/>
                        <a:latin typeface="Bookman Old Style" panose="02050604050505020204" pitchFamily="18" charset="0"/>
                      </a:endParaRPr>
                    </a:p>
                  </a:txBody>
                  <a:tcPr marL="0" marR="0" marT="0" marB="0" anchor="b"/>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29109009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6991"/>
            <a:ext cx="10515600" cy="1325563"/>
          </a:xfrm>
        </p:spPr>
        <p:txBody>
          <a:bodyPr/>
          <a:lstStyle/>
          <a:p>
            <a:r>
              <a:rPr lang="en-US" dirty="0" smtClean="0">
                <a:latin typeface="Franklin Gothic Medium" panose="020B0603020102020204" pitchFamily="34" charset="0"/>
              </a:rPr>
              <a:t>Concluding Remarks</a:t>
            </a:r>
            <a:endParaRPr lang="en-US" dirty="0">
              <a:latin typeface="Franklin Gothic Medium" panose="020B0603020102020204" pitchFamily="34" charset="0"/>
            </a:endParaRPr>
          </a:p>
        </p:txBody>
      </p:sp>
      <p:sp>
        <p:nvSpPr>
          <p:cNvPr id="3" name="Content Placeholder 2"/>
          <p:cNvSpPr>
            <a:spLocks noGrp="1"/>
          </p:cNvSpPr>
          <p:nvPr>
            <p:ph idx="1"/>
          </p:nvPr>
        </p:nvSpPr>
        <p:spPr>
          <a:xfrm>
            <a:off x="838200" y="1253330"/>
            <a:ext cx="10739718" cy="5120575"/>
          </a:xfrm>
        </p:spPr>
        <p:txBody>
          <a:bodyPr>
            <a:normAutofit lnSpcReduction="10000"/>
          </a:bodyPr>
          <a:lstStyle/>
          <a:p>
            <a:r>
              <a:rPr lang="en-US" dirty="0" smtClean="0">
                <a:latin typeface="Bookman Old Style" panose="02050604050505020204" pitchFamily="18" charset="0"/>
              </a:rPr>
              <a:t>Demographic variables had low explanatory power in </a:t>
            </a:r>
            <a:r>
              <a:rPr lang="en-US" dirty="0" err="1" smtClean="0">
                <a:latin typeface="Bookman Old Style" panose="02050604050505020204" pitchFamily="18" charset="0"/>
              </a:rPr>
              <a:t>QoL</a:t>
            </a:r>
            <a:r>
              <a:rPr lang="en-US" dirty="0" smtClean="0">
                <a:latin typeface="Bookman Old Style" panose="02050604050505020204" pitchFamily="18" charset="0"/>
              </a:rPr>
              <a:t> perceptions</a:t>
            </a:r>
          </a:p>
          <a:p>
            <a:r>
              <a:rPr lang="en-US" dirty="0" smtClean="0">
                <a:latin typeface="Bookman Old Style" panose="02050604050505020204" pitchFamily="18" charset="0"/>
              </a:rPr>
              <a:t>Socio-economic variables had comparatively more explanatory power</a:t>
            </a:r>
          </a:p>
          <a:p>
            <a:r>
              <a:rPr lang="en-US" dirty="0" smtClean="0">
                <a:latin typeface="Bookman Old Style" panose="02050604050505020204" pitchFamily="18" charset="0"/>
              </a:rPr>
              <a:t>Whether they benefit or not is an important determinant for men than women</a:t>
            </a:r>
          </a:p>
          <a:p>
            <a:r>
              <a:rPr lang="en-US" dirty="0">
                <a:latin typeface="Bookman Old Style" panose="02050604050505020204" pitchFamily="18" charset="0"/>
              </a:rPr>
              <a:t>Preferences about </a:t>
            </a:r>
            <a:r>
              <a:rPr lang="en-US" dirty="0" err="1">
                <a:latin typeface="Bookman Old Style" panose="02050604050505020204" pitchFamily="18" charset="0"/>
              </a:rPr>
              <a:t>QoL</a:t>
            </a:r>
            <a:r>
              <a:rPr lang="en-US" dirty="0">
                <a:latin typeface="Bookman Old Style" panose="02050604050505020204" pitchFamily="18" charset="0"/>
              </a:rPr>
              <a:t> characteristics influence </a:t>
            </a:r>
            <a:r>
              <a:rPr lang="en-US" dirty="0" err="1">
                <a:latin typeface="Bookman Old Style" panose="02050604050505020204" pitchFamily="18" charset="0"/>
              </a:rPr>
              <a:t>QoL</a:t>
            </a:r>
            <a:r>
              <a:rPr lang="en-US" dirty="0">
                <a:latin typeface="Bookman Old Style" panose="02050604050505020204" pitchFamily="18" charset="0"/>
              </a:rPr>
              <a:t> perceptions</a:t>
            </a:r>
          </a:p>
          <a:p>
            <a:r>
              <a:rPr lang="en-US" dirty="0" smtClean="0">
                <a:latin typeface="Bookman Old Style" panose="02050604050505020204" pitchFamily="18" charset="0"/>
              </a:rPr>
              <a:t>Level of exposure to inflation influences </a:t>
            </a:r>
            <a:r>
              <a:rPr lang="en-US" dirty="0" err="1" smtClean="0">
                <a:latin typeface="Bookman Old Style" panose="02050604050505020204" pitchFamily="18" charset="0"/>
              </a:rPr>
              <a:t>QoL</a:t>
            </a:r>
            <a:r>
              <a:rPr lang="en-US" dirty="0" smtClean="0">
                <a:latin typeface="Bookman Old Style" panose="02050604050505020204" pitchFamily="18" charset="0"/>
              </a:rPr>
              <a:t> perceptions of women</a:t>
            </a:r>
          </a:p>
          <a:p>
            <a:pPr lvl="1"/>
            <a:r>
              <a:rPr lang="en-US" dirty="0" smtClean="0">
                <a:latin typeface="Bookman Old Style" panose="02050604050505020204" pitchFamily="18" charset="0"/>
              </a:rPr>
              <a:t>For new-comer women exposure to inflation influences negative perceptions of </a:t>
            </a:r>
            <a:r>
              <a:rPr lang="en-US" dirty="0" err="1" smtClean="0">
                <a:latin typeface="Bookman Old Style" panose="02050604050505020204" pitchFamily="18" charset="0"/>
              </a:rPr>
              <a:t>QoL</a:t>
            </a:r>
            <a:r>
              <a:rPr lang="en-US" dirty="0" smtClean="0">
                <a:latin typeface="Bookman Old Style" panose="02050604050505020204" pitchFamily="18" charset="0"/>
              </a:rPr>
              <a:t> </a:t>
            </a:r>
          </a:p>
          <a:p>
            <a:pPr lvl="1"/>
            <a:endParaRPr lang="en-US" dirty="0" smtClean="0">
              <a:latin typeface="Bookman Old Style" panose="02050604050505020204" pitchFamily="18" charset="0"/>
            </a:endParaRPr>
          </a:p>
          <a:p>
            <a:endParaRPr lang="en-US" dirty="0" smtClean="0">
              <a:latin typeface="Bookman Old Style" panose="02050604050505020204" pitchFamily="18" charset="0"/>
            </a:endParaRPr>
          </a:p>
        </p:txBody>
      </p:sp>
    </p:spTree>
    <p:extLst>
      <p:ext uri="{BB962C8B-B14F-4D97-AF65-F5344CB8AC3E}">
        <p14:creationId xmlns:p14="http://schemas.microsoft.com/office/powerpoint/2010/main" val="34340373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10988" y="309282"/>
            <a:ext cx="11040035" cy="6348192"/>
            <a:chOff x="1797919" y="100395"/>
            <a:chExt cx="8236919" cy="6557079"/>
          </a:xfrm>
        </p:grpSpPr>
        <p:sp>
          <p:nvSpPr>
            <p:cNvPr id="5" name="Rectangle 4"/>
            <p:cNvSpPr/>
            <p:nvPr/>
          </p:nvSpPr>
          <p:spPr>
            <a:xfrm>
              <a:off x="3843588" y="1903730"/>
              <a:ext cx="4391025" cy="98107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0"/>
                </a:spcAft>
              </a:pPr>
              <a:endParaRPr lang="en-US" sz="1050" b="1"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050" b="1" dirty="0" smtClean="0">
                  <a:effectLst/>
                  <a:latin typeface="Times New Roman" panose="02020603050405020304" pitchFamily="18" charset="0"/>
                  <a:ea typeface="Calibri" panose="020F0502020204030204" pitchFamily="34" charset="0"/>
                  <a:cs typeface="Times New Roman" panose="02020603050405020304" pitchFamily="18" charset="0"/>
                </a:rPr>
                <a:t>Potential </a:t>
              </a:r>
              <a:r>
                <a:rPr lang="en-US" sz="1050" b="1" dirty="0">
                  <a:effectLst/>
                  <a:latin typeface="Times New Roman" panose="02020603050405020304" pitchFamily="18" charset="0"/>
                  <a:ea typeface="Calibri" panose="020F0502020204030204" pitchFamily="34" charset="0"/>
                  <a:cs typeface="Times New Roman" panose="02020603050405020304" pitchFamily="18" charset="0"/>
                </a:rPr>
                <a:t>trends for the next 5 years</a:t>
              </a:r>
              <a:endParaRPr lang="en-US" sz="105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050" dirty="0">
                  <a:effectLst/>
                  <a:latin typeface="Times New Roman" panose="02020603050405020304" pitchFamily="18" charset="0"/>
                  <a:ea typeface="Calibri" panose="020F0502020204030204" pitchFamily="34" charset="0"/>
                  <a:cs typeface="Times New Roman" panose="02020603050405020304" pitchFamily="18" charset="0"/>
                </a:rPr>
                <a:t>Level of economic activity will remain the same or increase</a:t>
              </a:r>
            </a:p>
            <a:p>
              <a:pPr marL="457200" marR="0">
                <a:lnSpc>
                  <a:spcPct val="107000"/>
                </a:lnSpc>
                <a:spcBef>
                  <a:spcPts val="0"/>
                </a:spcBef>
                <a:spcAft>
                  <a:spcPts val="0"/>
                </a:spcAft>
              </a:pPr>
              <a:r>
                <a:rPr lang="en-US" sz="1050" dirty="0">
                  <a:effectLst/>
                  <a:latin typeface="Times New Roman" panose="02020603050405020304" pitchFamily="18" charset="0"/>
                  <a:ea typeface="Calibri" panose="020F0502020204030204" pitchFamily="34" charset="0"/>
                  <a:cs typeface="Times New Roman" panose="02020603050405020304" pitchFamily="18" charset="0"/>
                </a:rPr>
                <a:t>Interest for employment in the area will remain the same</a:t>
              </a:r>
            </a:p>
            <a:p>
              <a:pPr marL="457200" marR="0">
                <a:lnSpc>
                  <a:spcPct val="107000"/>
                </a:lnSpc>
                <a:spcBef>
                  <a:spcPts val="0"/>
                </a:spcBef>
                <a:spcAft>
                  <a:spcPts val="0"/>
                </a:spcAft>
              </a:pPr>
              <a:r>
                <a:rPr lang="en-US" sz="1050" dirty="0">
                  <a:effectLst/>
                  <a:latin typeface="Times New Roman" panose="02020603050405020304" pitchFamily="18" charset="0"/>
                  <a:ea typeface="Calibri" panose="020F0502020204030204" pitchFamily="34" charset="0"/>
                  <a:cs typeface="Times New Roman" panose="02020603050405020304" pitchFamily="18" charset="0"/>
                </a:rPr>
                <a:t>Population will become younger</a:t>
              </a:r>
            </a:p>
            <a:p>
              <a:pPr marL="457200" marR="0">
                <a:lnSpc>
                  <a:spcPct val="107000"/>
                </a:lnSpc>
                <a:spcBef>
                  <a:spcPts val="0"/>
                </a:spcBef>
                <a:spcAft>
                  <a:spcPts val="0"/>
                </a:spcAft>
              </a:pPr>
              <a:r>
                <a:rPr lang="en-US" sz="1050" dirty="0">
                  <a:effectLst/>
                  <a:latin typeface="Times New Roman" panose="02020603050405020304" pitchFamily="18" charset="0"/>
                  <a:ea typeface="Calibri" panose="020F0502020204030204" pitchFamily="34" charset="0"/>
                  <a:cs typeface="Times New Roman" panose="02020603050405020304" pitchFamily="18" charset="0"/>
                </a:rPr>
                <a:t>Housing demand will continue to increase</a:t>
              </a:r>
            </a:p>
            <a:p>
              <a:pPr marL="457200" marR="0">
                <a:lnSpc>
                  <a:spcPct val="107000"/>
                </a:lnSpc>
                <a:spcBef>
                  <a:spcPts val="0"/>
                </a:spcBef>
                <a:spcAft>
                  <a:spcPts val="0"/>
                </a:spcAft>
              </a:pPr>
              <a:r>
                <a:rPr lang="en-US" sz="1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ea typeface="Calibri" panose="020F0502020204030204" pitchFamily="34" charset="0"/>
                <a:cs typeface="Times New Roman" panose="02020603050405020304" pitchFamily="18" charset="0"/>
              </a:endParaRPr>
            </a:p>
          </p:txBody>
        </p:sp>
        <p:cxnSp>
          <p:nvCxnSpPr>
            <p:cNvPr id="6" name="Straight Arrow Connector 5"/>
            <p:cNvCxnSpPr/>
            <p:nvPr/>
          </p:nvCxnSpPr>
          <p:spPr>
            <a:xfrm>
              <a:off x="5291388" y="1627505"/>
              <a:ext cx="0" cy="29527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a:xfrm>
              <a:off x="3919788" y="1617980"/>
              <a:ext cx="552450" cy="27622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8" name="Straight Arrow Connector 7"/>
            <p:cNvCxnSpPr/>
            <p:nvPr/>
          </p:nvCxnSpPr>
          <p:spPr>
            <a:xfrm>
              <a:off x="2510088" y="1627505"/>
              <a:ext cx="1314450" cy="6667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 name="Straight Arrow Connector 8"/>
            <p:cNvCxnSpPr/>
            <p:nvPr/>
          </p:nvCxnSpPr>
          <p:spPr>
            <a:xfrm>
              <a:off x="6596313" y="1637030"/>
              <a:ext cx="9525" cy="27622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 name="Straight Arrow Connector 9"/>
            <p:cNvCxnSpPr/>
            <p:nvPr/>
          </p:nvCxnSpPr>
          <p:spPr>
            <a:xfrm flipH="1">
              <a:off x="7491663" y="1646555"/>
              <a:ext cx="523875" cy="2667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 name="Straight Arrow Connector 10"/>
            <p:cNvCxnSpPr/>
            <p:nvPr/>
          </p:nvCxnSpPr>
          <p:spPr>
            <a:xfrm flipH="1">
              <a:off x="8253663" y="1665605"/>
              <a:ext cx="1190625" cy="58102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2" name="Rectangle 11"/>
            <p:cNvSpPr/>
            <p:nvPr/>
          </p:nvSpPr>
          <p:spPr>
            <a:xfrm>
              <a:off x="2811713" y="3246755"/>
              <a:ext cx="2352675" cy="3410719"/>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r>
                <a:rPr lang="en-US" sz="900" b="1" dirty="0">
                  <a:effectLst/>
                  <a:latin typeface="Times New Roman" panose="02020603050405020304" pitchFamily="18" charset="0"/>
                  <a:ea typeface="Calibri" panose="020F0502020204030204" pitchFamily="34" charset="0"/>
                  <a:cs typeface="Times New Roman" panose="02020603050405020304" pitchFamily="18" charset="0"/>
                </a:rPr>
                <a:t>Drivers and conditions that will improve </a:t>
              </a:r>
              <a:r>
                <a:rPr lang="en-US" sz="900" b="1" dirty="0" err="1">
                  <a:effectLst/>
                  <a:latin typeface="Times New Roman" panose="02020603050405020304" pitchFamily="18" charset="0"/>
                  <a:ea typeface="Calibri" panose="020F0502020204030204" pitchFamily="34" charset="0"/>
                  <a:cs typeface="Times New Roman" panose="02020603050405020304" pitchFamily="18" charset="0"/>
                </a:rPr>
                <a:t>QoL</a:t>
              </a:r>
              <a:endParaRPr lang="en-US" sz="9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800" b="1" dirty="0">
                  <a:effectLst/>
                  <a:latin typeface="Times New Roman" panose="02020603050405020304" pitchFamily="18" charset="0"/>
                  <a:ea typeface="Calibri" panose="020F0502020204030204" pitchFamily="34" charset="0"/>
                  <a:cs typeface="Times New Roman" panose="02020603050405020304" pitchFamily="18" charset="0"/>
                </a:rPr>
                <a:t>Affordable Housing</a:t>
              </a:r>
              <a:endParaRPr lang="en-US" sz="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Reduction in cost of living</a:t>
              </a: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Potential for new businesses and enhanced public services. </a:t>
              </a: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Opportunity for better community financial condition</a:t>
              </a: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Opportunity to attract new permanent community members</a:t>
              </a: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Prevent out-migration</a:t>
              </a:r>
            </a:p>
            <a:p>
              <a:pPr marL="0" marR="0">
                <a:lnSpc>
                  <a:spcPct val="107000"/>
                </a:lnSpc>
                <a:spcBef>
                  <a:spcPts val="0"/>
                </a:spcBef>
                <a:spcAft>
                  <a:spcPts val="0"/>
                </a:spcAft>
              </a:pPr>
              <a:r>
                <a:rPr lang="en-US" sz="800" b="1" dirty="0">
                  <a:effectLst/>
                  <a:latin typeface="Times New Roman" panose="02020603050405020304" pitchFamily="18" charset="0"/>
                  <a:ea typeface="Calibri" panose="020F0502020204030204" pitchFamily="34" charset="0"/>
                  <a:cs typeface="Times New Roman" panose="02020603050405020304" pitchFamily="18" charset="0"/>
                </a:rPr>
                <a:t>Investment in Community Infrastructure</a:t>
              </a:r>
              <a:endParaRPr lang="en-US" sz="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Less issues</a:t>
              </a:r>
              <a:r>
                <a:rPr lang="en-US" sz="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800" dirty="0">
                  <a:effectLst/>
                  <a:latin typeface="Times New Roman" panose="02020603050405020304" pitchFamily="18" charset="0"/>
                  <a:ea typeface="Calibri" panose="020F0502020204030204" pitchFamily="34" charset="0"/>
                  <a:cs typeface="Times New Roman" panose="02020603050405020304" pitchFamily="18" charset="0"/>
                </a:rPr>
                <a:t>of</a:t>
              </a:r>
              <a:r>
                <a:rPr lang="en-US" sz="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800" dirty="0">
                  <a:effectLst/>
                  <a:latin typeface="Times New Roman" panose="02020603050405020304" pitchFamily="18" charset="0"/>
                  <a:ea typeface="Calibri" panose="020F0502020204030204" pitchFamily="34" charset="0"/>
                  <a:cs typeface="Times New Roman" panose="02020603050405020304" pitchFamily="18" charset="0"/>
                </a:rPr>
                <a:t>traffic and accidents</a:t>
              </a: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Recreational and entertain opportunities to suit a younger population</a:t>
              </a: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Retention of new residents</a:t>
              </a:r>
            </a:p>
            <a:p>
              <a:pPr marL="0" marR="0">
                <a:lnSpc>
                  <a:spcPct val="107000"/>
                </a:lnSpc>
                <a:spcBef>
                  <a:spcPts val="0"/>
                </a:spcBef>
                <a:spcAft>
                  <a:spcPts val="0"/>
                </a:spcAft>
              </a:pPr>
              <a:r>
                <a:rPr lang="en-US" sz="800" b="1" dirty="0">
                  <a:effectLst/>
                  <a:latin typeface="Times New Roman" panose="02020603050405020304" pitchFamily="18" charset="0"/>
                  <a:ea typeface="Calibri" panose="020F0502020204030204" pitchFamily="34" charset="0"/>
                  <a:cs typeface="Times New Roman" panose="02020603050405020304" pitchFamily="18" charset="0"/>
                </a:rPr>
                <a:t>Investment in Public Services</a:t>
              </a:r>
              <a:endParaRPr lang="en-US" sz="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Better sense of safety and security</a:t>
              </a: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Available and accessible services</a:t>
              </a:r>
            </a:p>
            <a:p>
              <a:pPr marL="0" marR="0">
                <a:lnSpc>
                  <a:spcPct val="107000"/>
                </a:lnSpc>
                <a:spcBef>
                  <a:spcPts val="0"/>
                </a:spcBef>
                <a:spcAft>
                  <a:spcPts val="0"/>
                </a:spcAft>
              </a:pPr>
              <a:r>
                <a:rPr lang="en-US" sz="800" b="1" dirty="0">
                  <a:effectLst/>
                  <a:latin typeface="Times New Roman" panose="02020603050405020304" pitchFamily="18" charset="0"/>
                  <a:ea typeface="Calibri" panose="020F0502020204030204" pitchFamily="34" charset="0"/>
                  <a:cs typeface="Times New Roman" panose="02020603050405020304" pitchFamily="18" charset="0"/>
                </a:rPr>
                <a:t>Community Integration Programs</a:t>
              </a:r>
              <a:endParaRPr lang="en-US" sz="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Build unity and trust</a:t>
              </a:r>
            </a:p>
            <a:p>
              <a:pPr marL="0" marR="0">
                <a:lnSpc>
                  <a:spcPct val="107000"/>
                </a:lnSpc>
                <a:spcBef>
                  <a:spcPts val="0"/>
                </a:spcBef>
                <a:spcAft>
                  <a:spcPts val="0"/>
                </a:spcAft>
              </a:pPr>
              <a:r>
                <a:rPr lang="en-US" sz="800" b="1" dirty="0">
                  <a:effectLst/>
                  <a:latin typeface="Times New Roman" panose="02020603050405020304" pitchFamily="18" charset="0"/>
                  <a:ea typeface="Calibri" panose="020F0502020204030204" pitchFamily="34" charset="0"/>
                  <a:cs typeface="Times New Roman" panose="02020603050405020304" pitchFamily="18" charset="0"/>
                </a:rPr>
                <a:t>Attraction of New Businesses</a:t>
              </a:r>
              <a:endParaRPr lang="en-US" sz="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Wider variety of products and services</a:t>
              </a: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Better Choices for daycare etc. </a:t>
              </a:r>
            </a:p>
            <a:p>
              <a:pPr marL="0" marR="0" algn="ctr">
                <a:lnSpc>
                  <a:spcPct val="107000"/>
                </a:lnSpc>
                <a:spcBef>
                  <a:spcPts val="0"/>
                </a:spcBef>
                <a:spcAft>
                  <a:spcPts val="80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 </a:t>
              </a:r>
            </a:p>
          </p:txBody>
        </p:sp>
        <p:sp>
          <p:nvSpPr>
            <p:cNvPr id="13" name="Rectangle 12"/>
            <p:cNvSpPr/>
            <p:nvPr/>
          </p:nvSpPr>
          <p:spPr>
            <a:xfrm>
              <a:off x="7360853" y="3293110"/>
              <a:ext cx="2352675" cy="320421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r>
                <a:rPr lang="en-US" sz="900" b="1" dirty="0">
                  <a:effectLst/>
                  <a:latin typeface="Times New Roman" panose="02020603050405020304" pitchFamily="18" charset="0"/>
                  <a:ea typeface="Calibri" panose="020F0502020204030204" pitchFamily="34" charset="0"/>
                  <a:cs typeface="Times New Roman" panose="02020603050405020304" pitchFamily="18" charset="0"/>
                </a:rPr>
                <a:t>Drivers and conditions that will worsen </a:t>
              </a:r>
              <a:r>
                <a:rPr lang="en-US" sz="900" b="1" dirty="0" err="1">
                  <a:effectLst/>
                  <a:latin typeface="Times New Roman" panose="02020603050405020304" pitchFamily="18" charset="0"/>
                  <a:ea typeface="Calibri" panose="020F0502020204030204" pitchFamily="34" charset="0"/>
                  <a:cs typeface="Times New Roman" panose="02020603050405020304" pitchFamily="18" charset="0"/>
                </a:rPr>
                <a:t>QoL</a:t>
              </a:r>
              <a:endParaRPr lang="en-US" sz="9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800" b="1" dirty="0">
                  <a:effectLst/>
                  <a:latin typeface="Times New Roman" panose="02020603050405020304" pitchFamily="18" charset="0"/>
                  <a:ea typeface="Calibri" panose="020F0502020204030204" pitchFamily="34" charset="0"/>
                  <a:cs typeface="Times New Roman" panose="02020603050405020304" pitchFamily="18" charset="0"/>
                </a:rPr>
                <a:t>Lack of Affordable Housing</a:t>
              </a:r>
              <a:endParaRPr lang="en-US" sz="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Cause of out-migration</a:t>
              </a: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Barrier to new and existing businesses</a:t>
              </a: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Barrier to enhance public services</a:t>
              </a: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Barrier to bringing families of employees</a:t>
              </a: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Highly transient population</a:t>
              </a:r>
            </a:p>
            <a:p>
              <a:pPr marL="0" marR="0">
                <a:lnSpc>
                  <a:spcPct val="107000"/>
                </a:lnSpc>
                <a:spcBef>
                  <a:spcPts val="0"/>
                </a:spcBef>
                <a:spcAft>
                  <a:spcPts val="0"/>
                </a:spcAft>
              </a:pPr>
              <a:r>
                <a:rPr lang="en-US" sz="800" b="1" dirty="0">
                  <a:effectLst/>
                  <a:latin typeface="Times New Roman" panose="02020603050405020304" pitchFamily="18" charset="0"/>
                  <a:ea typeface="Calibri" panose="020F0502020204030204" pitchFamily="34" charset="0"/>
                  <a:cs typeface="Times New Roman" panose="02020603050405020304" pitchFamily="18" charset="0"/>
                </a:rPr>
                <a:t>Lack of investment in Community Infrastructure</a:t>
              </a:r>
              <a:endParaRPr lang="en-US" sz="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Traffic and safety issues</a:t>
              </a: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Waiting lines and long commuter times resulting in frustration and stress</a:t>
              </a:r>
            </a:p>
            <a:p>
              <a:pPr marL="0" marR="0">
                <a:lnSpc>
                  <a:spcPct val="107000"/>
                </a:lnSpc>
                <a:spcBef>
                  <a:spcPts val="0"/>
                </a:spcBef>
                <a:spcAft>
                  <a:spcPts val="0"/>
                </a:spcAft>
              </a:pPr>
              <a:r>
                <a:rPr lang="en-US" sz="800" b="1" dirty="0">
                  <a:effectLst/>
                  <a:latin typeface="Times New Roman" panose="02020603050405020304" pitchFamily="18" charset="0"/>
                  <a:ea typeface="Calibri" panose="020F0502020204030204" pitchFamily="34" charset="0"/>
                  <a:cs typeface="Times New Roman" panose="02020603050405020304" pitchFamily="18" charset="0"/>
                </a:rPr>
                <a:t>Overtaxed public services</a:t>
              </a:r>
              <a:endParaRPr lang="en-US" sz="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Safety and security issues</a:t>
              </a: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Worker stress and potential turnover issues</a:t>
              </a:r>
            </a:p>
            <a:p>
              <a:pPr marL="0" marR="0">
                <a:lnSpc>
                  <a:spcPct val="107000"/>
                </a:lnSpc>
                <a:spcBef>
                  <a:spcPts val="0"/>
                </a:spcBef>
                <a:spcAft>
                  <a:spcPts val="0"/>
                </a:spcAft>
              </a:pPr>
              <a:r>
                <a:rPr lang="en-US" sz="800" b="1" dirty="0">
                  <a:effectLst/>
                  <a:latin typeface="Times New Roman" panose="02020603050405020304" pitchFamily="18" charset="0"/>
                  <a:ea typeface="Calibri" panose="020F0502020204030204" pitchFamily="34" charset="0"/>
                  <a:cs typeface="Times New Roman" panose="02020603050405020304" pitchFamily="18" charset="0"/>
                </a:rPr>
                <a:t>Lack of Community Integration</a:t>
              </a:r>
              <a:endParaRPr lang="en-US" sz="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Lack of unity and trust within the community</a:t>
              </a: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Lack of attachment to community of new community members</a:t>
              </a: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Lack of social support groups and networks for new and longtime residents. </a:t>
              </a: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100" dirty="0">
                  <a:effectLst/>
                  <a:ea typeface="Calibri" panose="020F0502020204030204" pitchFamily="34" charset="0"/>
                  <a:cs typeface="Times New Roman" panose="02020603050405020304" pitchFamily="18" charset="0"/>
                </a:rPr>
                <a:t> </a:t>
              </a:r>
            </a:p>
          </p:txBody>
        </p:sp>
        <p:sp>
          <p:nvSpPr>
            <p:cNvPr id="14" name="Rectangle 13"/>
            <p:cNvSpPr/>
            <p:nvPr/>
          </p:nvSpPr>
          <p:spPr>
            <a:xfrm>
              <a:off x="5547293" y="3515360"/>
              <a:ext cx="1482725" cy="9144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Better QoL</a:t>
              </a:r>
              <a:endParaRPr lang="en-US" sz="1100">
                <a:effectLst/>
                <a:ea typeface="Calibri" panose="020F0502020204030204" pitchFamily="34" charset="0"/>
                <a:cs typeface="Times New Roman" panose="02020603050405020304" pitchFamily="18" charset="0"/>
              </a:endParaRPr>
            </a:p>
          </p:txBody>
        </p:sp>
        <p:sp>
          <p:nvSpPr>
            <p:cNvPr id="15" name="Rectangle 14"/>
            <p:cNvSpPr/>
            <p:nvPr/>
          </p:nvSpPr>
          <p:spPr>
            <a:xfrm>
              <a:off x="5584123" y="5465445"/>
              <a:ext cx="1482725" cy="9144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Worse QoL</a:t>
              </a:r>
              <a:endParaRPr lang="en-US" sz="1100">
                <a:effectLst/>
                <a:ea typeface="Calibri" panose="020F0502020204030204" pitchFamily="34" charset="0"/>
                <a:cs typeface="Times New Roman" panose="02020603050405020304" pitchFamily="18" charset="0"/>
              </a:endParaRPr>
            </a:p>
          </p:txBody>
        </p:sp>
        <p:cxnSp>
          <p:nvCxnSpPr>
            <p:cNvPr id="16" name="Straight Arrow Connector 15"/>
            <p:cNvCxnSpPr/>
            <p:nvPr/>
          </p:nvCxnSpPr>
          <p:spPr>
            <a:xfrm>
              <a:off x="5155498" y="3844925"/>
              <a:ext cx="39941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 name="Straight Arrow Connector 16"/>
            <p:cNvCxnSpPr/>
            <p:nvPr/>
          </p:nvCxnSpPr>
          <p:spPr>
            <a:xfrm flipV="1">
              <a:off x="5164388" y="3846195"/>
              <a:ext cx="382270" cy="103695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Straight Arrow Connector 17"/>
            <p:cNvCxnSpPr/>
            <p:nvPr/>
          </p:nvCxnSpPr>
          <p:spPr>
            <a:xfrm flipV="1">
              <a:off x="5163118" y="3884295"/>
              <a:ext cx="382270" cy="155956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p:cNvCxnSpPr/>
            <p:nvPr/>
          </p:nvCxnSpPr>
          <p:spPr>
            <a:xfrm flipV="1">
              <a:off x="5164388" y="3907790"/>
              <a:ext cx="398145" cy="191325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Straight Arrow Connector 19"/>
            <p:cNvCxnSpPr/>
            <p:nvPr/>
          </p:nvCxnSpPr>
          <p:spPr>
            <a:xfrm flipV="1">
              <a:off x="5147878" y="3846195"/>
              <a:ext cx="399415" cy="22205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p:cNvCxnSpPr/>
            <p:nvPr/>
          </p:nvCxnSpPr>
          <p:spPr>
            <a:xfrm flipH="1">
              <a:off x="7083993" y="3869055"/>
              <a:ext cx="268605" cy="197421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2" name="Straight Arrow Connector 21"/>
            <p:cNvCxnSpPr/>
            <p:nvPr/>
          </p:nvCxnSpPr>
          <p:spPr>
            <a:xfrm flipH="1">
              <a:off x="7068118" y="4629785"/>
              <a:ext cx="299720" cy="125984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3" name="Straight Arrow Connector 22"/>
            <p:cNvCxnSpPr/>
            <p:nvPr/>
          </p:nvCxnSpPr>
          <p:spPr>
            <a:xfrm flipH="1">
              <a:off x="7068118" y="5098415"/>
              <a:ext cx="292100" cy="79057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 name="Straight Arrow Connector 23"/>
            <p:cNvCxnSpPr/>
            <p:nvPr/>
          </p:nvCxnSpPr>
          <p:spPr>
            <a:xfrm flipH="1">
              <a:off x="7053513" y="5498465"/>
              <a:ext cx="307340" cy="39941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 name="Straight Arrow Connector 24"/>
            <p:cNvCxnSpPr/>
            <p:nvPr/>
          </p:nvCxnSpPr>
          <p:spPr>
            <a:xfrm flipH="1">
              <a:off x="6346123" y="4530090"/>
              <a:ext cx="7620" cy="82931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p:cNvCxnSpPr/>
            <p:nvPr/>
          </p:nvCxnSpPr>
          <p:spPr>
            <a:xfrm flipH="1">
              <a:off x="3956618" y="2893060"/>
              <a:ext cx="1912620" cy="3606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7" name="Straight Arrow Connector 26"/>
            <p:cNvCxnSpPr/>
            <p:nvPr/>
          </p:nvCxnSpPr>
          <p:spPr>
            <a:xfrm>
              <a:off x="5900988" y="2900680"/>
              <a:ext cx="2473960" cy="38417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8" name="Rectangle 27"/>
            <p:cNvSpPr/>
            <p:nvPr/>
          </p:nvSpPr>
          <p:spPr>
            <a:xfrm>
              <a:off x="6101013" y="599155"/>
              <a:ext cx="1123950" cy="100965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Non-Oil service Industry and Public Service Workers</a:t>
              </a:r>
              <a:endParaRPr lang="en-US" sz="1100">
                <a:effectLst/>
                <a:ea typeface="Calibri" panose="020F0502020204030204" pitchFamily="34" charset="0"/>
                <a:cs typeface="Times New Roman" panose="02020603050405020304" pitchFamily="18" charset="0"/>
              </a:endParaRPr>
            </a:p>
          </p:txBody>
        </p:sp>
        <p:sp>
          <p:nvSpPr>
            <p:cNvPr id="29" name="Rectangle 28"/>
            <p:cNvSpPr/>
            <p:nvPr/>
          </p:nvSpPr>
          <p:spPr>
            <a:xfrm>
              <a:off x="7491663" y="608680"/>
              <a:ext cx="1123950" cy="100965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Renters</a:t>
              </a:r>
              <a:endParaRPr lang="en-US" sz="1100">
                <a:effectLst/>
                <a:ea typeface="Calibri" panose="020F0502020204030204" pitchFamily="34" charset="0"/>
                <a:cs typeface="Times New Roman" panose="02020603050405020304" pitchFamily="18" charset="0"/>
              </a:endParaRPr>
            </a:p>
          </p:txBody>
        </p:sp>
        <p:sp>
          <p:nvSpPr>
            <p:cNvPr id="30" name="Rectangle 29"/>
            <p:cNvSpPr/>
            <p:nvPr/>
          </p:nvSpPr>
          <p:spPr>
            <a:xfrm>
              <a:off x="8910888" y="627730"/>
              <a:ext cx="1123950" cy="100965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Senior Citizens</a:t>
              </a:r>
              <a:endParaRPr lang="en-US" sz="1100">
                <a:effectLst/>
                <a:ea typeface="Calibri" panose="020F0502020204030204" pitchFamily="34" charset="0"/>
                <a:cs typeface="Times New Roman" panose="02020603050405020304" pitchFamily="18" charset="0"/>
              </a:endParaRPr>
            </a:p>
          </p:txBody>
        </p:sp>
        <p:sp>
          <p:nvSpPr>
            <p:cNvPr id="31" name="Rectangle 30"/>
            <p:cNvSpPr/>
            <p:nvPr/>
          </p:nvSpPr>
          <p:spPr>
            <a:xfrm>
              <a:off x="1797919" y="599155"/>
              <a:ext cx="1123950" cy="100965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Entrepreneurs and Mineral rights owners</a:t>
              </a:r>
              <a:endParaRPr lang="en-US" sz="1100">
                <a:effectLst/>
                <a:ea typeface="Calibri" panose="020F0502020204030204" pitchFamily="34" charset="0"/>
                <a:cs typeface="Times New Roman" panose="02020603050405020304" pitchFamily="18" charset="0"/>
              </a:endParaRPr>
            </a:p>
          </p:txBody>
        </p:sp>
        <p:sp>
          <p:nvSpPr>
            <p:cNvPr id="32" name="Rectangle 31"/>
            <p:cNvSpPr/>
            <p:nvPr/>
          </p:nvSpPr>
          <p:spPr>
            <a:xfrm>
              <a:off x="3140944" y="597250"/>
              <a:ext cx="1123950" cy="100965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Oil Industry Workers</a:t>
              </a:r>
              <a:endParaRPr lang="en-US" sz="1100">
                <a:effectLst/>
                <a:ea typeface="Calibri" panose="020F0502020204030204" pitchFamily="34" charset="0"/>
                <a:cs typeface="Times New Roman" panose="02020603050405020304" pitchFamily="18" charset="0"/>
              </a:endParaRPr>
            </a:p>
          </p:txBody>
        </p:sp>
        <p:sp>
          <p:nvSpPr>
            <p:cNvPr id="33" name="Rectangle 32"/>
            <p:cNvSpPr/>
            <p:nvPr/>
          </p:nvSpPr>
          <p:spPr>
            <a:xfrm>
              <a:off x="4483969" y="599155"/>
              <a:ext cx="1123950" cy="100965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Home Owners</a:t>
              </a:r>
              <a:endParaRPr lang="en-US" sz="1100">
                <a:effectLst/>
                <a:ea typeface="Calibri" panose="020F0502020204030204" pitchFamily="34" charset="0"/>
                <a:cs typeface="Times New Roman" panose="02020603050405020304" pitchFamily="18" charset="0"/>
              </a:endParaRPr>
            </a:p>
          </p:txBody>
        </p:sp>
        <p:sp>
          <p:nvSpPr>
            <p:cNvPr id="34" name="Rectangle 33"/>
            <p:cNvSpPr/>
            <p:nvPr/>
          </p:nvSpPr>
          <p:spPr>
            <a:xfrm>
              <a:off x="3140944" y="100395"/>
              <a:ext cx="5724525" cy="40005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1100">
                  <a:effectLst/>
                  <a:latin typeface="Times New Roman" panose="02020603050405020304" pitchFamily="18" charset="0"/>
                  <a:ea typeface="Calibri" panose="020F0502020204030204" pitchFamily="34" charset="0"/>
                  <a:cs typeface="Times New Roman" panose="02020603050405020304" pitchFamily="18" charset="0"/>
                </a:rPr>
                <a:t>Present status of QoL</a:t>
              </a:r>
              <a:endParaRPr lang="en-US" sz="1100">
                <a:effectLst/>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2032070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man Old Style" panose="02050604050505020204" pitchFamily="18" charset="0"/>
              </a:rPr>
              <a:t>Quality of Life (</a:t>
            </a:r>
            <a:r>
              <a:rPr lang="en-US" dirty="0" err="1" smtClean="0">
                <a:latin typeface="Bookman Old Style" panose="02050604050505020204" pitchFamily="18" charset="0"/>
              </a:rPr>
              <a:t>QoL</a:t>
            </a:r>
            <a:r>
              <a:rPr lang="en-US" dirty="0" smtClean="0">
                <a:latin typeface="Bookman Old Style" panose="02050604050505020204" pitchFamily="18" charset="0"/>
              </a:rPr>
              <a:t>)?</a:t>
            </a:r>
            <a:endParaRPr lang="en-US" dirty="0">
              <a:latin typeface="Bookman Old Style" panose="02050604050505020204" pitchFamily="18" charset="0"/>
            </a:endParaRPr>
          </a:p>
        </p:txBody>
      </p:sp>
      <p:sp>
        <p:nvSpPr>
          <p:cNvPr id="4" name="Rectangle 3"/>
          <p:cNvSpPr/>
          <p:nvPr/>
        </p:nvSpPr>
        <p:spPr>
          <a:xfrm>
            <a:off x="2770094" y="1882588"/>
            <a:ext cx="6279776" cy="15464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Place Based</a:t>
            </a:r>
            <a:endParaRPr lang="en-US" dirty="0"/>
          </a:p>
        </p:txBody>
      </p:sp>
      <p:sp>
        <p:nvSpPr>
          <p:cNvPr id="5" name="Rectangle 4"/>
          <p:cNvSpPr/>
          <p:nvPr/>
        </p:nvSpPr>
        <p:spPr>
          <a:xfrm>
            <a:off x="596153" y="4347882"/>
            <a:ext cx="3639671" cy="14209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Rational (Calculative)</a:t>
            </a:r>
          </a:p>
          <a:p>
            <a:pPr algn="ctr"/>
            <a:r>
              <a:rPr lang="en-US" dirty="0" smtClean="0"/>
              <a:t>Cost and Benefits</a:t>
            </a:r>
            <a:endParaRPr lang="en-US" dirty="0"/>
          </a:p>
        </p:txBody>
      </p:sp>
      <p:sp>
        <p:nvSpPr>
          <p:cNvPr id="6" name="Rectangle 5"/>
          <p:cNvSpPr/>
          <p:nvPr/>
        </p:nvSpPr>
        <p:spPr>
          <a:xfrm>
            <a:off x="7915835" y="4347882"/>
            <a:ext cx="3639671" cy="14209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Emotional</a:t>
            </a:r>
          </a:p>
          <a:p>
            <a:pPr algn="ctr"/>
            <a:r>
              <a:rPr lang="en-US" dirty="0" smtClean="0"/>
              <a:t>Meanings, Attachments</a:t>
            </a:r>
            <a:endParaRPr lang="en-US" dirty="0"/>
          </a:p>
        </p:txBody>
      </p:sp>
      <p:cxnSp>
        <p:nvCxnSpPr>
          <p:cNvPr id="8" name="Straight Arrow Connector 7"/>
          <p:cNvCxnSpPr/>
          <p:nvPr/>
        </p:nvCxnSpPr>
        <p:spPr>
          <a:xfrm flipH="1">
            <a:off x="1855694" y="2655794"/>
            <a:ext cx="793377" cy="15396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4397188" y="5058335"/>
            <a:ext cx="34021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flipV="1">
            <a:off x="9166412" y="2655794"/>
            <a:ext cx="1026459" cy="15396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39192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72089"/>
            <a:ext cx="10515600" cy="1325563"/>
          </a:xfrm>
        </p:spPr>
        <p:txBody>
          <a:bodyPr/>
          <a:lstStyle/>
          <a:p>
            <a:pPr algn="ctr"/>
            <a:r>
              <a:rPr lang="en-US" dirty="0" smtClean="0">
                <a:latin typeface="Bookman Old Style" panose="02050604050505020204" pitchFamily="18" charset="0"/>
              </a:rPr>
              <a:t>Questions?</a:t>
            </a:r>
            <a:endParaRPr lang="en-US" dirty="0">
              <a:latin typeface="Bookman Old Style" panose="02050604050505020204" pitchFamily="18" charset="0"/>
            </a:endParaRPr>
          </a:p>
        </p:txBody>
      </p:sp>
    </p:spTree>
    <p:extLst>
      <p:ext uri="{BB962C8B-B14F-4D97-AF65-F5344CB8AC3E}">
        <p14:creationId xmlns:p14="http://schemas.microsoft.com/office/powerpoint/2010/main" val="3898214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man Old Style" panose="02050604050505020204" pitchFamily="18" charset="0"/>
              </a:rPr>
              <a:t>The Challenge</a:t>
            </a:r>
            <a:endParaRPr lang="en-US" dirty="0">
              <a:latin typeface="Bookman Old Style" panose="02050604050505020204" pitchFamily="18" charset="0"/>
            </a:endParaRPr>
          </a:p>
        </p:txBody>
      </p:sp>
      <p:sp>
        <p:nvSpPr>
          <p:cNvPr id="3" name="Content Placeholder 2"/>
          <p:cNvSpPr>
            <a:spLocks noGrp="1"/>
          </p:cNvSpPr>
          <p:nvPr>
            <p:ph idx="1"/>
          </p:nvPr>
        </p:nvSpPr>
        <p:spPr/>
        <p:txBody>
          <a:bodyPr/>
          <a:lstStyle/>
          <a:p>
            <a:r>
              <a:rPr lang="en-US" dirty="0" smtClean="0">
                <a:latin typeface="Bookman Old Style" panose="02050604050505020204" pitchFamily="18" charset="0"/>
              </a:rPr>
              <a:t>Lack of prior studies</a:t>
            </a:r>
          </a:p>
          <a:p>
            <a:endParaRPr lang="en-US" dirty="0" smtClean="0">
              <a:latin typeface="Bookman Old Style" panose="02050604050505020204" pitchFamily="18" charset="0"/>
            </a:endParaRPr>
          </a:p>
          <a:p>
            <a:r>
              <a:rPr lang="en-US" dirty="0" smtClean="0">
                <a:latin typeface="Bookman Old Style" panose="02050604050505020204" pitchFamily="18" charset="0"/>
              </a:rPr>
              <a:t>None in North Dakota</a:t>
            </a:r>
          </a:p>
          <a:p>
            <a:endParaRPr lang="en-US" dirty="0" smtClean="0">
              <a:latin typeface="Bookman Old Style" panose="02050604050505020204" pitchFamily="18" charset="0"/>
            </a:endParaRPr>
          </a:p>
          <a:p>
            <a:r>
              <a:rPr lang="en-US" dirty="0" smtClean="0">
                <a:latin typeface="Bookman Old Style" panose="02050604050505020204" pitchFamily="18" charset="0"/>
              </a:rPr>
              <a:t>Novel type of oil and gas development-Horizontal drilling and fracking</a:t>
            </a:r>
          </a:p>
          <a:p>
            <a:endParaRPr lang="en-US" dirty="0" smtClean="0">
              <a:latin typeface="Bookman Old Style" panose="02050604050505020204" pitchFamily="18" charset="0"/>
            </a:endParaRPr>
          </a:p>
          <a:p>
            <a:r>
              <a:rPr lang="en-US" dirty="0" smtClean="0">
                <a:latin typeface="Bookman Old Style" panose="02050604050505020204" pitchFamily="18" charset="0"/>
              </a:rPr>
              <a:t>2</a:t>
            </a:r>
            <a:r>
              <a:rPr lang="en-US" baseline="30000" dirty="0" smtClean="0">
                <a:latin typeface="Bookman Old Style" panose="02050604050505020204" pitchFamily="18" charset="0"/>
              </a:rPr>
              <a:t>nd</a:t>
            </a:r>
            <a:r>
              <a:rPr lang="en-US" dirty="0" smtClean="0">
                <a:latin typeface="Bookman Old Style" panose="02050604050505020204" pitchFamily="18" charset="0"/>
              </a:rPr>
              <a:t> wave of oil and gas literature was just beginning</a:t>
            </a:r>
            <a:endParaRPr lang="en-US" dirty="0">
              <a:latin typeface="Bookman Old Style" panose="02050604050505020204" pitchFamily="18" charset="0"/>
            </a:endParaRPr>
          </a:p>
        </p:txBody>
      </p:sp>
    </p:spTree>
    <p:extLst>
      <p:ext uri="{BB962C8B-B14F-4D97-AF65-F5344CB8AC3E}">
        <p14:creationId xmlns:p14="http://schemas.microsoft.com/office/powerpoint/2010/main" val="4145012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dirty="0" smtClean="0">
                <a:latin typeface="Bookman Old Style" panose="02050604050505020204" pitchFamily="18" charset="0"/>
              </a:rPr>
              <a:t>Methodological Approach</a:t>
            </a:r>
            <a:endParaRPr lang="en-US" dirty="0">
              <a:latin typeface="Bookman Old Style" panose="02050604050505020204" pitchFamily="18" charset="0"/>
            </a:endParaRPr>
          </a:p>
        </p:txBody>
      </p:sp>
      <p:sp>
        <p:nvSpPr>
          <p:cNvPr id="4" name="Rectangle 3"/>
          <p:cNvSpPr/>
          <p:nvPr/>
        </p:nvSpPr>
        <p:spPr>
          <a:xfrm>
            <a:off x="251012" y="1156446"/>
            <a:ext cx="3213847" cy="51905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a:solidFill>
                  <a:schemeClr val="tx1"/>
                </a:solidFill>
                <a:latin typeface="Bookman Old Style" panose="02050604050505020204" pitchFamily="18" charset="0"/>
              </a:rPr>
              <a:t>Content A</a:t>
            </a:r>
            <a:r>
              <a:rPr lang="en-US" sz="1600" b="1" dirty="0" smtClean="0">
                <a:solidFill>
                  <a:schemeClr val="tx1"/>
                </a:solidFill>
                <a:latin typeface="Bookman Old Style" panose="02050604050505020204" pitchFamily="18" charset="0"/>
              </a:rPr>
              <a:t>nalysis</a:t>
            </a:r>
          </a:p>
          <a:p>
            <a:pPr marL="285750" indent="-285750">
              <a:buFont typeface="Arial" panose="020B0604020202020204" pitchFamily="34" charset="0"/>
              <a:buChar char="•"/>
            </a:pPr>
            <a:r>
              <a:rPr lang="en-US" sz="1600" dirty="0" smtClean="0">
                <a:solidFill>
                  <a:schemeClr val="tx1"/>
                </a:solidFill>
                <a:latin typeface="Bookman Old Style" panose="02050604050505020204" pitchFamily="18" charset="0"/>
              </a:rPr>
              <a:t>Williston Herald</a:t>
            </a:r>
          </a:p>
          <a:p>
            <a:pPr marL="285750" indent="-285750">
              <a:buFont typeface="Arial" panose="020B0604020202020204" pitchFamily="34" charset="0"/>
              <a:buChar char="•"/>
            </a:pPr>
            <a:r>
              <a:rPr lang="en-US" sz="1600" dirty="0" smtClean="0">
                <a:solidFill>
                  <a:schemeClr val="tx1"/>
                </a:solidFill>
                <a:latin typeface="Bookman Old Style" panose="02050604050505020204" pitchFamily="18" charset="0"/>
              </a:rPr>
              <a:t>01/2010 </a:t>
            </a:r>
            <a:r>
              <a:rPr lang="en-US" sz="1600" dirty="0">
                <a:solidFill>
                  <a:schemeClr val="tx1"/>
                </a:solidFill>
                <a:latin typeface="Bookman Old Style" panose="02050604050505020204" pitchFamily="18" charset="0"/>
              </a:rPr>
              <a:t>to </a:t>
            </a:r>
            <a:r>
              <a:rPr lang="en-US" sz="1600" dirty="0" smtClean="0">
                <a:solidFill>
                  <a:schemeClr val="tx1"/>
                </a:solidFill>
                <a:latin typeface="Bookman Old Style" panose="02050604050505020204" pitchFamily="18" charset="0"/>
              </a:rPr>
              <a:t>12/2012</a:t>
            </a:r>
          </a:p>
          <a:p>
            <a:pPr marL="285750" indent="-285750">
              <a:buFont typeface="Arial" panose="020B0604020202020204" pitchFamily="34" charset="0"/>
              <a:buChar char="•"/>
            </a:pPr>
            <a:r>
              <a:rPr lang="en-US" sz="1600" dirty="0" smtClean="0">
                <a:solidFill>
                  <a:schemeClr val="tx1"/>
                </a:solidFill>
                <a:latin typeface="Bookman Old Style" panose="02050604050505020204" pitchFamily="18" charset="0"/>
              </a:rPr>
              <a:t>512 </a:t>
            </a:r>
            <a:r>
              <a:rPr lang="en-US" sz="1600" dirty="0">
                <a:solidFill>
                  <a:schemeClr val="tx1"/>
                </a:solidFill>
                <a:latin typeface="Bookman Old Style" panose="02050604050505020204" pitchFamily="18" charset="0"/>
              </a:rPr>
              <a:t>letters to the </a:t>
            </a:r>
            <a:r>
              <a:rPr lang="en-US" sz="1600" dirty="0" smtClean="0">
                <a:solidFill>
                  <a:schemeClr val="tx1"/>
                </a:solidFill>
                <a:latin typeface="Bookman Old Style" panose="02050604050505020204" pitchFamily="18" charset="0"/>
              </a:rPr>
              <a:t>editor </a:t>
            </a:r>
          </a:p>
          <a:p>
            <a:pPr marL="285750" indent="-285750">
              <a:buFont typeface="Arial" panose="020B0604020202020204" pitchFamily="34" charset="0"/>
              <a:buChar char="•"/>
            </a:pPr>
            <a:r>
              <a:rPr lang="en-US" sz="1600" dirty="0" smtClean="0">
                <a:solidFill>
                  <a:schemeClr val="tx1"/>
                </a:solidFill>
                <a:latin typeface="Bookman Old Style" panose="02050604050505020204" pitchFamily="18" charset="0"/>
              </a:rPr>
              <a:t>3877 </a:t>
            </a:r>
            <a:r>
              <a:rPr lang="en-US" sz="1600" dirty="0">
                <a:solidFill>
                  <a:schemeClr val="tx1"/>
                </a:solidFill>
                <a:latin typeface="Bookman Old Style" panose="02050604050505020204" pitchFamily="18" charset="0"/>
              </a:rPr>
              <a:t>online comments </a:t>
            </a:r>
            <a:r>
              <a:rPr lang="en-US" sz="1600" dirty="0" smtClean="0">
                <a:solidFill>
                  <a:schemeClr val="tx1"/>
                </a:solidFill>
                <a:latin typeface="Bookman Old Style" panose="02050604050505020204" pitchFamily="18" charset="0"/>
              </a:rPr>
              <a:t>in opinion </a:t>
            </a:r>
            <a:r>
              <a:rPr lang="en-US" sz="1600" dirty="0">
                <a:solidFill>
                  <a:schemeClr val="tx1"/>
                </a:solidFill>
                <a:latin typeface="Bookman Old Style" panose="02050604050505020204" pitchFamily="18" charset="0"/>
              </a:rPr>
              <a:t>article section </a:t>
            </a:r>
            <a:endParaRPr lang="en-US" sz="1600" dirty="0" smtClean="0">
              <a:solidFill>
                <a:schemeClr val="tx1"/>
              </a:solidFill>
              <a:latin typeface="Bookman Old Style" panose="02050604050505020204" pitchFamily="18" charset="0"/>
            </a:endParaRPr>
          </a:p>
          <a:p>
            <a:pPr marL="285750" indent="-285750">
              <a:buFont typeface="Arial" panose="020B0604020202020204" pitchFamily="34" charset="0"/>
              <a:buChar char="•"/>
            </a:pPr>
            <a:endParaRPr lang="en-US" sz="1600" dirty="0">
              <a:solidFill>
                <a:schemeClr val="tx1"/>
              </a:solidFill>
              <a:latin typeface="Bookman Old Style" panose="02050604050505020204" pitchFamily="18" charset="0"/>
            </a:endParaRPr>
          </a:p>
          <a:p>
            <a:pPr marL="285750" indent="-285750">
              <a:buFont typeface="Arial" panose="020B0604020202020204" pitchFamily="34" charset="0"/>
              <a:buChar char="•"/>
            </a:pPr>
            <a:endParaRPr lang="en-US" sz="1600" dirty="0">
              <a:solidFill>
                <a:schemeClr val="tx1"/>
              </a:solidFill>
              <a:latin typeface="Bookman Old Style" panose="02050604050505020204" pitchFamily="18" charset="0"/>
            </a:endParaRPr>
          </a:p>
        </p:txBody>
      </p:sp>
      <p:sp>
        <p:nvSpPr>
          <p:cNvPr id="5" name="Rectangle 4"/>
          <p:cNvSpPr/>
          <p:nvPr/>
        </p:nvSpPr>
        <p:spPr>
          <a:xfrm>
            <a:off x="4489076" y="1156446"/>
            <a:ext cx="3213847" cy="51905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smtClean="0">
                <a:solidFill>
                  <a:schemeClr val="tx1"/>
                </a:solidFill>
                <a:latin typeface="Bookman Old Style" panose="02050604050505020204" pitchFamily="18" charset="0"/>
              </a:rPr>
              <a:t>Qualitative Interviews and Focus Groups</a:t>
            </a:r>
          </a:p>
          <a:p>
            <a:pPr marL="285750" indent="-285750">
              <a:buFont typeface="Arial" panose="020B0604020202020204" pitchFamily="34" charset="0"/>
              <a:buChar char="•"/>
            </a:pPr>
            <a:r>
              <a:rPr lang="en-US" sz="1600" dirty="0">
                <a:solidFill>
                  <a:schemeClr val="tx1"/>
                </a:solidFill>
                <a:latin typeface="Bookman Old Style" panose="02050604050505020204" pitchFamily="18" charset="0"/>
              </a:rPr>
              <a:t>89 in-depth, semi-structured, open-ended, </a:t>
            </a:r>
            <a:r>
              <a:rPr lang="en-US" sz="1600" dirty="0" smtClean="0">
                <a:solidFill>
                  <a:schemeClr val="tx1"/>
                </a:solidFill>
                <a:latin typeface="Bookman Old Style" panose="02050604050505020204" pitchFamily="18" charset="0"/>
              </a:rPr>
              <a:t>face-to-face interviews</a:t>
            </a:r>
          </a:p>
          <a:p>
            <a:pPr marL="285750" indent="-285750">
              <a:buFont typeface="Arial" panose="020B0604020202020204" pitchFamily="34" charset="0"/>
              <a:buChar char="•"/>
            </a:pPr>
            <a:r>
              <a:rPr lang="en-US" sz="1600" dirty="0">
                <a:solidFill>
                  <a:schemeClr val="tx1"/>
                </a:solidFill>
                <a:latin typeface="Bookman Old Style" panose="02050604050505020204" pitchFamily="18" charset="0"/>
              </a:rPr>
              <a:t>First-hand observation of behavior</a:t>
            </a:r>
          </a:p>
          <a:p>
            <a:pPr marL="285750" indent="-285750">
              <a:buFont typeface="Arial" panose="020B0604020202020204" pitchFamily="34" charset="0"/>
              <a:buChar char="•"/>
            </a:pPr>
            <a:r>
              <a:rPr lang="en-US" sz="1600" dirty="0" smtClean="0">
                <a:solidFill>
                  <a:schemeClr val="tx1"/>
                </a:solidFill>
                <a:latin typeface="Bookman Old Style" panose="02050604050505020204" pitchFamily="18" charset="0"/>
              </a:rPr>
              <a:t>05/2013-8/2013</a:t>
            </a:r>
          </a:p>
          <a:p>
            <a:pPr marL="285750" indent="-285750">
              <a:buFont typeface="Arial" panose="020B0604020202020204" pitchFamily="34" charset="0"/>
              <a:buChar char="•"/>
            </a:pPr>
            <a:r>
              <a:rPr lang="en-US" sz="1600" dirty="0" smtClean="0">
                <a:solidFill>
                  <a:schemeClr val="tx1"/>
                </a:solidFill>
                <a:latin typeface="Bookman Old Style" panose="02050604050505020204" pitchFamily="18" charset="0"/>
              </a:rPr>
              <a:t>Over 200 interviews total</a:t>
            </a:r>
          </a:p>
          <a:p>
            <a:pPr marL="285750" indent="-285750">
              <a:buFont typeface="Arial" panose="020B0604020202020204" pitchFamily="34" charset="0"/>
              <a:buChar char="•"/>
            </a:pPr>
            <a:endParaRPr lang="en-US" sz="1600" dirty="0" smtClean="0">
              <a:solidFill>
                <a:schemeClr val="tx1"/>
              </a:solidFill>
              <a:latin typeface="Bookman Old Style" panose="02050604050505020204" pitchFamily="18" charset="0"/>
            </a:endParaRPr>
          </a:p>
          <a:p>
            <a:r>
              <a:rPr lang="en-US" sz="1600" dirty="0">
                <a:solidFill>
                  <a:schemeClr val="tx1"/>
                </a:solidFill>
                <a:latin typeface="Bookman Old Style" panose="02050604050505020204" pitchFamily="18" charset="0"/>
              </a:rPr>
              <a:t> </a:t>
            </a:r>
            <a:r>
              <a:rPr lang="en-US" sz="1600" dirty="0" smtClean="0">
                <a:solidFill>
                  <a:schemeClr val="tx1"/>
                </a:solidFill>
                <a:latin typeface="Bookman Old Style" panose="02050604050505020204" pitchFamily="18" charset="0"/>
              </a:rPr>
              <a:t>     Participants</a:t>
            </a:r>
          </a:p>
          <a:p>
            <a:pPr marL="285750" indent="-285750">
              <a:buFont typeface="Arial" panose="020B0604020202020204" pitchFamily="34" charset="0"/>
              <a:buChar char="•"/>
            </a:pPr>
            <a:r>
              <a:rPr lang="en-US" sz="1600" dirty="0">
                <a:solidFill>
                  <a:schemeClr val="tx1"/>
                </a:solidFill>
                <a:latin typeface="Bookman Old Style" panose="02050604050505020204" pitchFamily="18" charset="0"/>
              </a:rPr>
              <a:t>K</a:t>
            </a:r>
            <a:r>
              <a:rPr lang="en-US" sz="1600" dirty="0" smtClean="0">
                <a:solidFill>
                  <a:schemeClr val="tx1"/>
                </a:solidFill>
                <a:latin typeface="Bookman Old Style" panose="02050604050505020204" pitchFamily="18" charset="0"/>
              </a:rPr>
              <a:t>ey </a:t>
            </a:r>
            <a:r>
              <a:rPr lang="en-US" sz="1600" dirty="0">
                <a:solidFill>
                  <a:schemeClr val="tx1"/>
                </a:solidFill>
                <a:latin typeface="Bookman Old Style" panose="02050604050505020204" pitchFamily="18" charset="0"/>
              </a:rPr>
              <a:t>community informants </a:t>
            </a:r>
            <a:endParaRPr lang="en-US" sz="1600" dirty="0" smtClean="0">
              <a:solidFill>
                <a:schemeClr val="tx1"/>
              </a:solidFill>
              <a:latin typeface="Bookman Old Style" panose="02050604050505020204" pitchFamily="18" charset="0"/>
            </a:endParaRPr>
          </a:p>
          <a:p>
            <a:pPr marL="285750" indent="-285750">
              <a:buFont typeface="Arial" panose="020B0604020202020204" pitchFamily="34" charset="0"/>
              <a:buChar char="•"/>
            </a:pPr>
            <a:r>
              <a:rPr lang="en-US" sz="1600" dirty="0" smtClean="0">
                <a:solidFill>
                  <a:schemeClr val="tx1"/>
                </a:solidFill>
                <a:latin typeface="Bookman Old Style" panose="02050604050505020204" pitchFamily="18" charset="0"/>
              </a:rPr>
              <a:t>University </a:t>
            </a:r>
            <a:r>
              <a:rPr lang="en-US" sz="1600" dirty="0">
                <a:solidFill>
                  <a:schemeClr val="tx1"/>
                </a:solidFill>
                <a:latin typeface="Bookman Old Style" panose="02050604050505020204" pitchFamily="18" charset="0"/>
              </a:rPr>
              <a:t>extension </a:t>
            </a:r>
            <a:r>
              <a:rPr lang="en-US" sz="1600" dirty="0" smtClean="0">
                <a:solidFill>
                  <a:schemeClr val="tx1"/>
                </a:solidFill>
                <a:latin typeface="Bookman Old Style" panose="02050604050505020204" pitchFamily="18" charset="0"/>
              </a:rPr>
              <a:t>service</a:t>
            </a:r>
          </a:p>
          <a:p>
            <a:pPr marL="285750" indent="-285750">
              <a:buFont typeface="Arial" panose="020B0604020202020204" pitchFamily="34" charset="0"/>
              <a:buChar char="•"/>
            </a:pPr>
            <a:r>
              <a:rPr lang="en-US" sz="1600" dirty="0" smtClean="0">
                <a:solidFill>
                  <a:schemeClr val="tx1"/>
                </a:solidFill>
                <a:latin typeface="Bookman Old Style" panose="02050604050505020204" pitchFamily="18" charset="0"/>
              </a:rPr>
              <a:t>Personal </a:t>
            </a:r>
            <a:r>
              <a:rPr lang="en-US" sz="1600" dirty="0">
                <a:solidFill>
                  <a:schemeClr val="tx1"/>
                </a:solidFill>
                <a:latin typeface="Bookman Old Style" panose="02050604050505020204" pitchFamily="18" charset="0"/>
              </a:rPr>
              <a:t>acquaintances of friends and </a:t>
            </a:r>
            <a:r>
              <a:rPr lang="en-US" sz="1600" dirty="0" smtClean="0">
                <a:solidFill>
                  <a:schemeClr val="tx1"/>
                </a:solidFill>
                <a:latin typeface="Bookman Old Style" panose="02050604050505020204" pitchFamily="18" charset="0"/>
              </a:rPr>
              <a:t>family</a:t>
            </a:r>
          </a:p>
          <a:p>
            <a:pPr marL="285750" indent="-285750">
              <a:buFont typeface="Arial" panose="020B0604020202020204" pitchFamily="34" charset="0"/>
              <a:buChar char="•"/>
            </a:pPr>
            <a:r>
              <a:rPr lang="en-US" sz="1600" dirty="0" smtClean="0">
                <a:solidFill>
                  <a:schemeClr val="tx1"/>
                </a:solidFill>
                <a:latin typeface="Bookman Old Style" panose="02050604050505020204" pitchFamily="18" charset="0"/>
              </a:rPr>
              <a:t>Snowballing/ Referral sampling</a:t>
            </a:r>
          </a:p>
          <a:p>
            <a:pPr marL="285750" indent="-285750">
              <a:buFont typeface="Arial" panose="020B0604020202020204" pitchFamily="34" charset="0"/>
              <a:buChar char="•"/>
            </a:pPr>
            <a:endParaRPr lang="en-US" sz="1600" b="1" dirty="0">
              <a:solidFill>
                <a:schemeClr val="tx1"/>
              </a:solidFill>
              <a:latin typeface="Bookman Old Style" panose="02050604050505020204" pitchFamily="18" charset="0"/>
            </a:endParaRPr>
          </a:p>
          <a:p>
            <a:pPr algn="ctr"/>
            <a:endParaRPr lang="en-US" sz="1600" dirty="0">
              <a:solidFill>
                <a:schemeClr val="tx1"/>
              </a:solidFill>
              <a:latin typeface="Bookman Old Style" panose="02050604050505020204" pitchFamily="18" charset="0"/>
            </a:endParaRPr>
          </a:p>
        </p:txBody>
      </p:sp>
      <p:sp>
        <p:nvSpPr>
          <p:cNvPr id="6" name="Rectangle 5"/>
          <p:cNvSpPr/>
          <p:nvPr/>
        </p:nvSpPr>
        <p:spPr>
          <a:xfrm>
            <a:off x="8649820" y="1156446"/>
            <a:ext cx="3286685" cy="51905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smtClean="0">
                <a:solidFill>
                  <a:schemeClr val="tx1"/>
                </a:solidFill>
                <a:latin typeface="Bookman Old Style" panose="02050604050505020204" pitchFamily="18" charset="0"/>
              </a:rPr>
              <a:t>Quantitative Survey</a:t>
            </a:r>
          </a:p>
          <a:p>
            <a:pPr marL="285750" indent="-285750">
              <a:buFont typeface="Arial" panose="020B0604020202020204" pitchFamily="34" charset="0"/>
              <a:buChar char="•"/>
            </a:pPr>
            <a:r>
              <a:rPr lang="en-US" sz="1600" dirty="0">
                <a:solidFill>
                  <a:schemeClr val="tx1"/>
                </a:solidFill>
                <a:latin typeface="Bookman Old Style" panose="02050604050505020204" pitchFamily="18" charset="0"/>
              </a:rPr>
              <a:t>Random delivery and pick-up approach </a:t>
            </a:r>
            <a:endParaRPr lang="en-US" sz="1600" dirty="0" smtClean="0">
              <a:solidFill>
                <a:schemeClr val="tx1"/>
              </a:solidFill>
              <a:latin typeface="Bookman Old Style" panose="02050604050505020204" pitchFamily="18" charset="0"/>
            </a:endParaRPr>
          </a:p>
          <a:p>
            <a:pPr marL="285750" indent="-285750">
              <a:buFont typeface="Arial" panose="020B0604020202020204" pitchFamily="34" charset="0"/>
              <a:buChar char="•"/>
            </a:pPr>
            <a:r>
              <a:rPr lang="en-US" sz="1600" dirty="0" smtClean="0">
                <a:solidFill>
                  <a:schemeClr val="tx1"/>
                </a:solidFill>
                <a:latin typeface="Bookman Old Style" panose="02050604050505020204" pitchFamily="18" charset="0"/>
              </a:rPr>
              <a:t>A core hub town</a:t>
            </a:r>
          </a:p>
          <a:p>
            <a:pPr marL="742950" lvl="1" indent="-285750">
              <a:buFont typeface="Arial" panose="020B0604020202020204" pitchFamily="34" charset="0"/>
              <a:buChar char="•"/>
            </a:pPr>
            <a:r>
              <a:rPr lang="en-US" sz="1600" dirty="0" smtClean="0">
                <a:solidFill>
                  <a:schemeClr val="tx1"/>
                </a:solidFill>
                <a:latin typeface="Bookman Old Style" panose="02050604050505020204" pitchFamily="18" charset="0"/>
              </a:rPr>
              <a:t>321</a:t>
            </a:r>
          </a:p>
          <a:p>
            <a:pPr marL="285750" indent="-285750">
              <a:buFont typeface="Arial" panose="020B0604020202020204" pitchFamily="34" charset="0"/>
              <a:buChar char="•"/>
            </a:pPr>
            <a:r>
              <a:rPr lang="en-US" sz="1600" dirty="0" smtClean="0">
                <a:solidFill>
                  <a:schemeClr val="tx1"/>
                </a:solidFill>
                <a:latin typeface="Bookman Old Style" panose="02050604050505020204" pitchFamily="18" charset="0"/>
              </a:rPr>
              <a:t>A periphery hub town</a:t>
            </a:r>
          </a:p>
          <a:p>
            <a:pPr marL="742950" lvl="1" indent="-285750">
              <a:buFont typeface="Arial" panose="020B0604020202020204" pitchFamily="34" charset="0"/>
              <a:buChar char="•"/>
            </a:pPr>
            <a:r>
              <a:rPr lang="en-US" sz="1600" dirty="0" smtClean="0">
                <a:solidFill>
                  <a:schemeClr val="tx1"/>
                </a:solidFill>
                <a:latin typeface="Bookman Old Style" panose="02050604050505020204" pitchFamily="18" charset="0"/>
              </a:rPr>
              <a:t>361</a:t>
            </a:r>
          </a:p>
          <a:p>
            <a:pPr marL="742950" lvl="1" indent="-285750">
              <a:buFont typeface="Arial" panose="020B0604020202020204" pitchFamily="34" charset="0"/>
              <a:buChar char="•"/>
            </a:pPr>
            <a:endParaRPr lang="en-US" sz="1600" dirty="0">
              <a:solidFill>
                <a:schemeClr val="tx1"/>
              </a:solidFill>
              <a:latin typeface="Bookman Old Style" panose="02050604050505020204" pitchFamily="18" charset="0"/>
            </a:endParaRPr>
          </a:p>
          <a:p>
            <a:pPr marL="742950" lvl="1" indent="-285750">
              <a:buFont typeface="Arial" panose="020B0604020202020204" pitchFamily="34" charset="0"/>
              <a:buChar char="•"/>
            </a:pPr>
            <a:endParaRPr lang="en-US" sz="1600" dirty="0" smtClean="0">
              <a:solidFill>
                <a:schemeClr val="tx1"/>
              </a:solidFill>
              <a:latin typeface="Bookman Old Style" panose="02050604050505020204" pitchFamily="18" charset="0"/>
            </a:endParaRPr>
          </a:p>
          <a:p>
            <a:pPr marL="285750" indent="-285750">
              <a:buFont typeface="Arial" panose="020B0604020202020204" pitchFamily="34" charset="0"/>
              <a:buChar char="•"/>
            </a:pPr>
            <a:r>
              <a:rPr lang="en-US" sz="1600" dirty="0" smtClean="0">
                <a:solidFill>
                  <a:schemeClr val="tx1"/>
                </a:solidFill>
                <a:latin typeface="Bookman Old Style" panose="02050604050505020204" pitchFamily="18" charset="0"/>
              </a:rPr>
              <a:t>Non-Parametric significance testing</a:t>
            </a:r>
          </a:p>
          <a:p>
            <a:pPr marL="285750" indent="-285750">
              <a:buFont typeface="Arial" panose="020B0604020202020204" pitchFamily="34" charset="0"/>
              <a:buChar char="•"/>
            </a:pPr>
            <a:r>
              <a:rPr lang="en-US" sz="1600" dirty="0" smtClean="0">
                <a:solidFill>
                  <a:schemeClr val="tx1"/>
                </a:solidFill>
                <a:latin typeface="Bookman Old Style" panose="02050604050505020204" pitchFamily="18" charset="0"/>
              </a:rPr>
              <a:t>Hierarchical regression</a:t>
            </a:r>
          </a:p>
          <a:p>
            <a:pPr marL="742950" lvl="1" indent="-285750">
              <a:buFont typeface="Arial" panose="020B0604020202020204" pitchFamily="34" charset="0"/>
              <a:buChar char="•"/>
            </a:pPr>
            <a:r>
              <a:rPr lang="en-US" sz="1600" dirty="0" smtClean="0">
                <a:solidFill>
                  <a:schemeClr val="tx1"/>
                </a:solidFill>
                <a:latin typeface="Bookman Old Style" panose="02050604050505020204" pitchFamily="18" charset="0"/>
              </a:rPr>
              <a:t>Demographic</a:t>
            </a:r>
          </a:p>
          <a:p>
            <a:pPr marL="1200150" lvl="2" indent="-285750">
              <a:buFont typeface="Arial" panose="020B0604020202020204" pitchFamily="34" charset="0"/>
              <a:buChar char="•"/>
            </a:pPr>
            <a:r>
              <a:rPr lang="en-US" sz="1600" dirty="0" smtClean="0">
                <a:solidFill>
                  <a:schemeClr val="tx1"/>
                </a:solidFill>
                <a:latin typeface="Bookman Old Style" panose="02050604050505020204" pitchFamily="18" charset="0"/>
              </a:rPr>
              <a:t>Age</a:t>
            </a:r>
          </a:p>
          <a:p>
            <a:pPr marL="1200150" lvl="2" indent="-285750">
              <a:buFont typeface="Arial" panose="020B0604020202020204" pitchFamily="34" charset="0"/>
              <a:buChar char="•"/>
            </a:pPr>
            <a:r>
              <a:rPr lang="en-US" sz="1600" dirty="0" smtClean="0">
                <a:solidFill>
                  <a:schemeClr val="tx1"/>
                </a:solidFill>
                <a:latin typeface="Bookman Old Style" panose="02050604050505020204" pitchFamily="18" charset="0"/>
              </a:rPr>
              <a:t>Gender</a:t>
            </a:r>
          </a:p>
          <a:p>
            <a:pPr marL="1200150" lvl="2" indent="-285750">
              <a:buFont typeface="Arial" panose="020B0604020202020204" pitchFamily="34" charset="0"/>
              <a:buChar char="•"/>
            </a:pPr>
            <a:r>
              <a:rPr lang="en-US" sz="1600" dirty="0" smtClean="0">
                <a:solidFill>
                  <a:schemeClr val="tx1"/>
                </a:solidFill>
                <a:latin typeface="Bookman Old Style" panose="02050604050505020204" pitchFamily="18" charset="0"/>
              </a:rPr>
              <a:t>Residency</a:t>
            </a:r>
          </a:p>
          <a:p>
            <a:pPr marL="742950" lvl="1" indent="-285750">
              <a:buFont typeface="Arial" panose="020B0604020202020204" pitchFamily="34" charset="0"/>
              <a:buChar char="•"/>
            </a:pPr>
            <a:r>
              <a:rPr lang="en-US" sz="1600" dirty="0" smtClean="0">
                <a:solidFill>
                  <a:schemeClr val="tx1"/>
                </a:solidFill>
                <a:latin typeface="Bookman Old Style" panose="02050604050505020204" pitchFamily="18" charset="0"/>
              </a:rPr>
              <a:t>Socio-economic</a:t>
            </a:r>
          </a:p>
          <a:p>
            <a:pPr marL="1200150" lvl="2" indent="-285750">
              <a:buFont typeface="Arial" panose="020B0604020202020204" pitchFamily="34" charset="0"/>
              <a:buChar char="•"/>
            </a:pPr>
            <a:r>
              <a:rPr lang="en-US" sz="1600" dirty="0" smtClean="0">
                <a:solidFill>
                  <a:schemeClr val="tx1"/>
                </a:solidFill>
                <a:latin typeface="Bookman Old Style" panose="02050604050505020204" pitchFamily="18" charset="0"/>
              </a:rPr>
              <a:t>Income </a:t>
            </a:r>
          </a:p>
          <a:p>
            <a:pPr marL="1200150" lvl="2" indent="-285750">
              <a:buFont typeface="Arial" panose="020B0604020202020204" pitchFamily="34" charset="0"/>
              <a:buChar char="•"/>
            </a:pPr>
            <a:r>
              <a:rPr lang="en-US" sz="1600" dirty="0" smtClean="0">
                <a:solidFill>
                  <a:schemeClr val="tx1"/>
                </a:solidFill>
                <a:latin typeface="Bookman Old Style" panose="02050604050505020204" pitchFamily="18" charset="0"/>
              </a:rPr>
              <a:t>Inflation</a:t>
            </a:r>
          </a:p>
          <a:p>
            <a:pPr marL="1200150" lvl="2" indent="-285750">
              <a:buFont typeface="Arial" panose="020B0604020202020204" pitchFamily="34" charset="0"/>
              <a:buChar char="•"/>
            </a:pPr>
            <a:r>
              <a:rPr lang="en-US" sz="1600" dirty="0" smtClean="0">
                <a:solidFill>
                  <a:schemeClr val="tx1"/>
                </a:solidFill>
                <a:latin typeface="Bookman Old Style" panose="02050604050505020204" pitchFamily="18" charset="0"/>
              </a:rPr>
              <a:t>Preference index</a:t>
            </a:r>
            <a:endParaRPr lang="en-US" sz="1600" dirty="0">
              <a:solidFill>
                <a:schemeClr val="tx1"/>
              </a:solidFill>
              <a:latin typeface="Bookman Old Style" panose="02050604050505020204" pitchFamily="18" charset="0"/>
            </a:endParaRPr>
          </a:p>
          <a:p>
            <a:pPr marL="285750" indent="-285750">
              <a:buFont typeface="Arial" panose="020B0604020202020204" pitchFamily="34" charset="0"/>
              <a:buChar char="•"/>
            </a:pPr>
            <a:endParaRPr lang="en-US" sz="1600" b="1" dirty="0">
              <a:solidFill>
                <a:schemeClr val="tx1"/>
              </a:solidFill>
              <a:latin typeface="Bookman Old Style" panose="02050604050505020204" pitchFamily="18" charset="0"/>
            </a:endParaRPr>
          </a:p>
          <a:p>
            <a:pPr algn="ctr"/>
            <a:endParaRPr lang="en-US" sz="1600" dirty="0">
              <a:solidFill>
                <a:schemeClr val="tx1"/>
              </a:solidFill>
              <a:latin typeface="Bookman Old Style" panose="02050604050505020204" pitchFamily="18" charset="0"/>
            </a:endParaRPr>
          </a:p>
        </p:txBody>
      </p:sp>
      <p:cxnSp>
        <p:nvCxnSpPr>
          <p:cNvPr id="8" name="Straight Arrow Connector 7"/>
          <p:cNvCxnSpPr>
            <a:stCxn id="4" idx="3"/>
            <a:endCxn id="5" idx="1"/>
          </p:cNvCxnSpPr>
          <p:nvPr/>
        </p:nvCxnSpPr>
        <p:spPr>
          <a:xfrm>
            <a:off x="3464859" y="3751729"/>
            <a:ext cx="102421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7702923" y="4011706"/>
            <a:ext cx="10197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0540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man Old Style" panose="02050604050505020204" pitchFamily="18" charset="0"/>
              </a:rPr>
              <a:t>Usefulness of Content Analysis</a:t>
            </a:r>
            <a:endParaRPr lang="en-US" dirty="0">
              <a:latin typeface="Bookman Old Style" panose="02050604050505020204" pitchFamily="18" charset="0"/>
            </a:endParaRPr>
          </a:p>
        </p:txBody>
      </p:sp>
      <p:sp>
        <p:nvSpPr>
          <p:cNvPr id="3" name="Content Placeholder 2"/>
          <p:cNvSpPr>
            <a:spLocks noGrp="1"/>
          </p:cNvSpPr>
          <p:nvPr>
            <p:ph idx="1"/>
          </p:nvPr>
        </p:nvSpPr>
        <p:spPr/>
        <p:txBody>
          <a:bodyPr/>
          <a:lstStyle/>
          <a:p>
            <a:r>
              <a:rPr lang="en-US" dirty="0" smtClean="0">
                <a:latin typeface="Bookman Old Style" panose="02050604050505020204" pitchFamily="18" charset="0"/>
              </a:rPr>
              <a:t>Design </a:t>
            </a:r>
            <a:r>
              <a:rPr lang="en-US" dirty="0">
                <a:latin typeface="Bookman Old Style" panose="02050604050505020204" pitchFamily="18" charset="0"/>
              </a:rPr>
              <a:t>and development of </a:t>
            </a:r>
            <a:r>
              <a:rPr lang="en-US" dirty="0" smtClean="0">
                <a:latin typeface="Bookman Old Style" panose="02050604050505020204" pitchFamily="18" charset="0"/>
              </a:rPr>
              <a:t>open ended questionnaire</a:t>
            </a:r>
          </a:p>
          <a:p>
            <a:pPr marL="0" indent="0">
              <a:buNone/>
            </a:pPr>
            <a:r>
              <a:rPr lang="en-US" dirty="0" smtClean="0">
                <a:latin typeface="Bookman Old Style" panose="02050604050505020204" pitchFamily="18" charset="0"/>
              </a:rPr>
              <a:t> </a:t>
            </a:r>
          </a:p>
          <a:p>
            <a:r>
              <a:rPr lang="en-US" dirty="0" smtClean="0">
                <a:latin typeface="Bookman Old Style" panose="02050604050505020204" pitchFamily="18" charset="0"/>
              </a:rPr>
              <a:t>Identification </a:t>
            </a:r>
            <a:r>
              <a:rPr lang="en-US" dirty="0">
                <a:latin typeface="Bookman Old Style" panose="02050604050505020204" pitchFamily="18" charset="0"/>
              </a:rPr>
              <a:t>of key informants and prominent people in the community as potential </a:t>
            </a:r>
            <a:r>
              <a:rPr lang="en-US" dirty="0" smtClean="0">
                <a:latin typeface="Bookman Old Style" panose="02050604050505020204" pitchFamily="18" charset="0"/>
              </a:rPr>
              <a:t>participants</a:t>
            </a:r>
          </a:p>
          <a:p>
            <a:pPr marL="0" indent="0">
              <a:buNone/>
            </a:pPr>
            <a:endParaRPr lang="en-US" dirty="0" smtClean="0">
              <a:latin typeface="Bookman Old Style" panose="02050604050505020204" pitchFamily="18" charset="0"/>
            </a:endParaRPr>
          </a:p>
          <a:p>
            <a:r>
              <a:rPr lang="en-US" dirty="0">
                <a:latin typeface="Bookman Old Style" panose="02050604050505020204" pitchFamily="18" charset="0"/>
              </a:rPr>
              <a:t>C</a:t>
            </a:r>
            <a:r>
              <a:rPr lang="en-US" dirty="0" smtClean="0">
                <a:latin typeface="Bookman Old Style" panose="02050604050505020204" pitchFamily="18" charset="0"/>
              </a:rPr>
              <a:t>onstruct </a:t>
            </a:r>
            <a:r>
              <a:rPr lang="en-US" dirty="0">
                <a:latin typeface="Bookman Old Style" panose="02050604050505020204" pitchFamily="18" charset="0"/>
              </a:rPr>
              <a:t>a preliminary understanding of </a:t>
            </a:r>
            <a:r>
              <a:rPr lang="en-US" dirty="0" err="1">
                <a:latin typeface="Bookman Old Style" panose="02050604050505020204" pitchFamily="18" charset="0"/>
              </a:rPr>
              <a:t>QoL</a:t>
            </a:r>
            <a:r>
              <a:rPr lang="en-US" dirty="0">
                <a:latin typeface="Bookman Old Style" panose="02050604050505020204" pitchFamily="18" charset="0"/>
              </a:rPr>
              <a:t> in the context of western North Dakota.</a:t>
            </a:r>
            <a:endParaRPr lang="en-US" dirty="0">
              <a:effectLst/>
              <a:latin typeface="Bookman Old Style" panose="02050604050505020204" pitchFamily="18" charset="0"/>
            </a:endParaRPr>
          </a:p>
        </p:txBody>
      </p:sp>
    </p:spTree>
    <p:extLst>
      <p:ext uri="{BB962C8B-B14F-4D97-AF65-F5344CB8AC3E}">
        <p14:creationId xmlns:p14="http://schemas.microsoft.com/office/powerpoint/2010/main" val="175349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75964" y="2624231"/>
            <a:ext cx="6840071" cy="1315757"/>
          </a:xfrm>
        </p:spPr>
        <p:txBody>
          <a:bodyPr/>
          <a:lstStyle/>
          <a:p>
            <a:pPr algn="ctr"/>
            <a:r>
              <a:rPr lang="en-US" dirty="0" smtClean="0">
                <a:latin typeface="Bookman Old Style" panose="02050604050505020204" pitchFamily="18" charset="0"/>
              </a:rPr>
              <a:t>Findings</a:t>
            </a:r>
            <a:endParaRPr lang="en-US" dirty="0">
              <a:latin typeface="Bookman Old Style" panose="02050604050505020204" pitchFamily="18" charset="0"/>
            </a:endParaRPr>
          </a:p>
        </p:txBody>
      </p:sp>
    </p:spTree>
    <p:extLst>
      <p:ext uri="{BB962C8B-B14F-4D97-AF65-F5344CB8AC3E}">
        <p14:creationId xmlns:p14="http://schemas.microsoft.com/office/powerpoint/2010/main" val="4184724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6529" y="373342"/>
            <a:ext cx="11277599" cy="5745069"/>
          </a:xfrm>
        </p:spPr>
        <p:txBody>
          <a:bodyPr/>
          <a:lstStyle/>
          <a:p>
            <a:r>
              <a:rPr lang="en-US" b="1" dirty="0" smtClean="0">
                <a:latin typeface="Bookman Old Style" panose="02050604050505020204" pitchFamily="18" charset="0"/>
              </a:rPr>
              <a:t>Letter </a:t>
            </a:r>
            <a:r>
              <a:rPr lang="en-US" b="1" dirty="0">
                <a:latin typeface="Bookman Old Style" panose="02050604050505020204" pitchFamily="18" charset="0"/>
              </a:rPr>
              <a:t>to </a:t>
            </a:r>
            <a:r>
              <a:rPr lang="en-US" b="1" dirty="0" smtClean="0">
                <a:latin typeface="Bookman Old Style" panose="02050604050505020204" pitchFamily="18" charset="0"/>
              </a:rPr>
              <a:t>editor</a:t>
            </a:r>
            <a:r>
              <a:rPr lang="en-US" dirty="0" smtClean="0">
                <a:latin typeface="Bookman Old Style" panose="02050604050505020204" pitchFamily="18" charset="0"/>
              </a:rPr>
              <a:t>: </a:t>
            </a:r>
            <a:r>
              <a:rPr lang="en-US" dirty="0">
                <a:latin typeface="Bookman Old Style" panose="02050604050505020204" pitchFamily="18" charset="0"/>
              </a:rPr>
              <a:t>“</a:t>
            </a:r>
            <a:r>
              <a:rPr lang="en-US" i="1" dirty="0">
                <a:latin typeface="Bookman Old Style" panose="02050604050505020204" pitchFamily="18" charset="0"/>
              </a:rPr>
              <a:t>residents of western North Dakota are fed up with "man camps," unsafe communities and traffic, outrageous rental rates, and unsightly impacts to the very land which supports every aspect of life in western Dakota. Did any of the state "leaders" bother to ask if we WANTED to live in an "oil patch" no matter the impact on our way of life?... Most of us longtime Dakotans kind of liked what we had before this extreme "boom," namely the blue sky, good roads with light traffic, an agriculturally driven economy along with modest oil activity.</a:t>
            </a:r>
            <a:r>
              <a:rPr lang="en-US" dirty="0">
                <a:latin typeface="Bookman Old Style" panose="02050604050505020204" pitchFamily="18" charset="0"/>
              </a:rPr>
              <a:t>”</a:t>
            </a:r>
          </a:p>
        </p:txBody>
      </p:sp>
    </p:spTree>
    <p:extLst>
      <p:ext uri="{BB962C8B-B14F-4D97-AF65-F5344CB8AC3E}">
        <p14:creationId xmlns:p14="http://schemas.microsoft.com/office/powerpoint/2010/main" val="3279231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6494" y="83203"/>
            <a:ext cx="10515600" cy="1325563"/>
          </a:xfrm>
        </p:spPr>
        <p:txBody>
          <a:bodyPr/>
          <a:lstStyle/>
          <a:p>
            <a:r>
              <a:rPr lang="en-US" dirty="0" smtClean="0">
                <a:latin typeface="Bookman Old Style" panose="02050604050505020204" pitchFamily="18" charset="0"/>
              </a:rPr>
              <a:t>Cost of Housing</a:t>
            </a:r>
            <a:endParaRPr lang="en-US" dirty="0">
              <a:latin typeface="Bookman Old Style" panose="02050604050505020204" pitchFamily="18" charset="0"/>
            </a:endParaRPr>
          </a:p>
        </p:txBody>
      </p:sp>
      <p:sp>
        <p:nvSpPr>
          <p:cNvPr id="3" name="Content Placeholder 2"/>
          <p:cNvSpPr>
            <a:spLocks noGrp="1"/>
          </p:cNvSpPr>
          <p:nvPr>
            <p:ph idx="1"/>
          </p:nvPr>
        </p:nvSpPr>
        <p:spPr>
          <a:xfrm>
            <a:off x="636494" y="1408766"/>
            <a:ext cx="10515600" cy="4351338"/>
          </a:xfrm>
        </p:spPr>
        <p:txBody>
          <a:bodyPr/>
          <a:lstStyle/>
          <a:p>
            <a:r>
              <a:rPr lang="en-US" b="1" i="1" dirty="0" smtClean="0">
                <a:latin typeface="Bookman Old Style" panose="02050604050505020204" pitchFamily="18" charset="0"/>
              </a:rPr>
              <a:t>Letter to editor</a:t>
            </a:r>
            <a:r>
              <a:rPr lang="en-US" i="1" dirty="0" smtClean="0">
                <a:latin typeface="Bookman Old Style" panose="02050604050505020204" pitchFamily="18" charset="0"/>
              </a:rPr>
              <a:t>: “the </a:t>
            </a:r>
            <a:r>
              <a:rPr lang="en-US" i="1" dirty="0">
                <a:latin typeface="Bookman Old Style" panose="02050604050505020204" pitchFamily="18" charset="0"/>
              </a:rPr>
              <a:t>cost of rent is crazy! I recently read an ad for a five-bedroom mobile home for $8,500 per month!!! Who can afford this? No one can afford to pay these astronomical prices without compromising their family’s welfare. Most could not afford to bring their families to Williston due to the cost of living. It is really sad. I appreciate North Dakota for making a better life for my family, I just wish we could be together.”</a:t>
            </a:r>
            <a:endParaRPr lang="en-US" dirty="0">
              <a:latin typeface="Bookman Old Style" panose="02050604050505020204" pitchFamily="18" charset="0"/>
            </a:endParaRPr>
          </a:p>
        </p:txBody>
      </p:sp>
    </p:spTree>
    <p:extLst>
      <p:ext uri="{BB962C8B-B14F-4D97-AF65-F5344CB8AC3E}">
        <p14:creationId xmlns:p14="http://schemas.microsoft.com/office/powerpoint/2010/main" val="10876220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1522</TotalTime>
  <Words>2532</Words>
  <Application>Microsoft Office PowerPoint</Application>
  <PresentationFormat>Widescreen</PresentationFormat>
  <Paragraphs>673</Paragraphs>
  <Slides>30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Arial</vt:lpstr>
      <vt:lpstr>Bookman Old Style</vt:lpstr>
      <vt:lpstr>Calibri</vt:lpstr>
      <vt:lpstr>Calibri Light</vt:lpstr>
      <vt:lpstr>Franklin Gothic Medium</vt:lpstr>
      <vt:lpstr>Latha</vt:lpstr>
      <vt:lpstr>Times New Roman</vt:lpstr>
      <vt:lpstr>Office Theme</vt:lpstr>
      <vt:lpstr>Untangling Quality of Life and Oil Development: The Case of Western North Dakota</vt:lpstr>
      <vt:lpstr>Acknowledgements</vt:lpstr>
      <vt:lpstr>Quality of Life (QoL)?</vt:lpstr>
      <vt:lpstr>The Challenge</vt:lpstr>
      <vt:lpstr>Methodological Approach</vt:lpstr>
      <vt:lpstr>Usefulness of Content Analysis</vt:lpstr>
      <vt:lpstr>Findings</vt:lpstr>
      <vt:lpstr>PowerPoint Presentation</vt:lpstr>
      <vt:lpstr>Cost of Housing</vt:lpstr>
      <vt:lpstr>Differences in Economic Positioning</vt:lpstr>
      <vt:lpstr>Qualitative Interviews</vt:lpstr>
      <vt:lpstr>Community QoL</vt:lpstr>
      <vt:lpstr>PowerPoint Presentation</vt:lpstr>
      <vt:lpstr>PowerPoint Presentation</vt:lpstr>
      <vt:lpstr>PowerPoint Presentation</vt:lpstr>
      <vt:lpstr>PowerPoint Presentation</vt:lpstr>
      <vt:lpstr>Drivers of QoL</vt:lpstr>
      <vt:lpstr>Summary of Findings</vt:lpstr>
      <vt:lpstr>Survey</vt:lpstr>
      <vt:lpstr>Socio-economic Status </vt:lpstr>
      <vt:lpstr>Community QoL Preference Index</vt:lpstr>
      <vt:lpstr>QoL</vt:lpstr>
      <vt:lpstr>Results: QoL Perception Differences</vt:lpstr>
      <vt:lpstr>PowerPoint Presentation</vt:lpstr>
      <vt:lpstr>PowerPoint Presentation</vt:lpstr>
      <vt:lpstr>PowerPoint Presentation</vt:lpstr>
      <vt:lpstr>PowerPoint Presentation</vt:lpstr>
      <vt:lpstr>Concluding Remarks</vt:lpstr>
      <vt:lpstr>PowerPoint Presentation</vt:lpstr>
      <vt:lpstr>Questions?</vt:lpstr>
    </vt:vector>
  </TitlesOfParts>
  <Company>North Dakota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Does Everyone Think the Same About the Oil Boom: Differential Quality of Life Perspectives  Among Community Stakeholder Groups  in Western North Dakota</dc:title>
  <dc:creator>Wannakuwatte Mitiwaduge Felix Fernando</dc:creator>
  <cp:lastModifiedBy>Terence Jackson</cp:lastModifiedBy>
  <cp:revision>46</cp:revision>
  <dcterms:created xsi:type="dcterms:W3CDTF">2015-10-16T02:34:07Z</dcterms:created>
  <dcterms:modified xsi:type="dcterms:W3CDTF">2019-07-03T19:14:10Z</dcterms:modified>
</cp:coreProperties>
</file>