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8" r:id="rId2"/>
  </p:sldIdLst>
  <p:sldSz cx="9144000" cy="6858000" type="letter"/>
  <p:notesSz cx="7010400" cy="92964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2383"/>
    <a:srgbClr val="FFCC00"/>
    <a:srgbClr val="125441"/>
    <a:srgbClr val="FF5B11"/>
    <a:srgbClr val="662A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98"/>
  </p:normalViewPr>
  <p:slideViewPr>
    <p:cSldViewPr snapToGrid="0" snapToObjects="1">
      <p:cViewPr varScale="1">
        <p:scale>
          <a:sx n="111" d="100"/>
          <a:sy n="111" d="100"/>
        </p:scale>
        <p:origin x="99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59C6300-2C9A-5449-9DC3-4DEA1517B02F}" type="datetimeFigureOut">
              <a:rPr lang="en-US" smtClean="0"/>
              <a:t>5/23/2018</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E9CA637-F5C8-084C-8E1B-F1D11584BABC}" type="slidenum">
              <a:rPr lang="en-US" smtClean="0"/>
              <a:t>‹#›</a:t>
            </a:fld>
            <a:endParaRPr lang="en-US" dirty="0"/>
          </a:p>
        </p:txBody>
      </p:sp>
    </p:spTree>
    <p:extLst>
      <p:ext uri="{BB962C8B-B14F-4D97-AF65-F5344CB8AC3E}">
        <p14:creationId xmlns:p14="http://schemas.microsoft.com/office/powerpoint/2010/main" val="184910475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0DFA3F-2AB5-D048-8BD8-71D3BBE31343}" type="slidenum">
              <a:rPr lang="en-US" smtClean="0"/>
              <a:t>1</a:t>
            </a:fld>
            <a:endParaRPr lang="en-US" dirty="0"/>
          </a:p>
        </p:txBody>
      </p:sp>
    </p:spTree>
    <p:extLst>
      <p:ext uri="{BB962C8B-B14F-4D97-AF65-F5344CB8AC3E}">
        <p14:creationId xmlns:p14="http://schemas.microsoft.com/office/powerpoint/2010/main" val="2129359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4"/>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9" indent="0" algn="ctr">
              <a:buNone/>
              <a:defRPr sz="2000"/>
            </a:lvl2pPr>
            <a:lvl3pPr marL="914378" indent="0" algn="ctr">
              <a:buNone/>
              <a:defRPr sz="1800"/>
            </a:lvl3pPr>
            <a:lvl4pPr marL="1371566" indent="0" algn="ctr">
              <a:buNone/>
              <a:defRPr sz="1600"/>
            </a:lvl4pPr>
            <a:lvl5pPr marL="1828754" indent="0" algn="ctr">
              <a:buNone/>
              <a:defRPr sz="1600"/>
            </a:lvl5pPr>
            <a:lvl6pPr marL="2285943" indent="0" algn="ctr">
              <a:buNone/>
              <a:defRPr sz="1600"/>
            </a:lvl6pPr>
            <a:lvl7pPr marL="2743132"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730616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312761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6"/>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3395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61063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0"/>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9" y="4589465"/>
            <a:ext cx="78867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17305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1"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569891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7"/>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4"/>
            <a:ext cx="3868340" cy="82391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681164"/>
            <a:ext cx="3887391" cy="82391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174151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739414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2004346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9"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7"/>
            <a:ext cx="462915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9" cy="3811588"/>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630449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9"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7"/>
            <a:ext cx="4629151" cy="4873625"/>
          </a:xfrm>
        </p:spPr>
        <p:txBody>
          <a:bodyPr anchor="t"/>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9" cy="3811588"/>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1B135-FA24-214A-A81F-DA5A5FFEC2E0}" type="datetimeFigureOut">
              <a:rPr lang="en-US" smtClean="0"/>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659132-A85B-494A-B381-A4ED6DEE4DE4}" type="slidenum">
              <a:rPr lang="en-US" smtClean="0"/>
              <a:t>‹#›</a:t>
            </a:fld>
            <a:endParaRPr lang="en-US" dirty="0"/>
          </a:p>
        </p:txBody>
      </p:sp>
    </p:spTree>
    <p:extLst>
      <p:ext uri="{BB962C8B-B14F-4D97-AF65-F5344CB8AC3E}">
        <p14:creationId xmlns:p14="http://schemas.microsoft.com/office/powerpoint/2010/main" val="1076822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365127"/>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1"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1B135-FA24-214A-A81F-DA5A5FFEC2E0}" type="datetimeFigureOut">
              <a:rPr lang="en-US" smtClean="0"/>
              <a:t>5/23/2018</a:t>
            </a:fld>
            <a:endParaRPr lang="en-US" dirty="0"/>
          </a:p>
        </p:txBody>
      </p:sp>
      <p:sp>
        <p:nvSpPr>
          <p:cNvPr id="5" name="Footer Placeholder 4"/>
          <p:cNvSpPr>
            <a:spLocks noGrp="1"/>
          </p:cNvSpPr>
          <p:nvPr>
            <p:ph type="ftr" sz="quarter" idx="3"/>
          </p:nvPr>
        </p:nvSpPr>
        <p:spPr>
          <a:xfrm>
            <a:off x="3028951"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1"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59132-A85B-494A-B381-A4ED6DEE4DE4}" type="slidenum">
              <a:rPr lang="en-US" smtClean="0"/>
              <a:t>‹#›</a:t>
            </a:fld>
            <a:endParaRPr lang="en-US" dirty="0"/>
          </a:p>
        </p:txBody>
      </p:sp>
    </p:spTree>
    <p:extLst>
      <p:ext uri="{BB962C8B-B14F-4D97-AF65-F5344CB8AC3E}">
        <p14:creationId xmlns:p14="http://schemas.microsoft.com/office/powerpoint/2010/main" val="6596085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378"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8"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8"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2" indent="-228594" algn="l" defTabSz="914378"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8"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5"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ndsu.edu/majors/modla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p:cNvCxnSpPr/>
          <p:nvPr/>
        </p:nvCxnSpPr>
        <p:spPr>
          <a:xfrm>
            <a:off x="4191002" y="1092406"/>
            <a:ext cx="0" cy="5428137"/>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2873830" y="1107829"/>
            <a:ext cx="0" cy="5428137"/>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567544" y="1092406"/>
            <a:ext cx="0" cy="5428137"/>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5496232" y="1092406"/>
            <a:ext cx="262304" cy="5428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Triangle 70"/>
          <p:cNvSpPr/>
          <p:nvPr/>
        </p:nvSpPr>
        <p:spPr>
          <a:xfrm rot="5400000">
            <a:off x="7018485" y="1264825"/>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p:cNvSpPr/>
          <p:nvPr/>
        </p:nvSpPr>
        <p:spPr>
          <a:xfrm>
            <a:off x="5758539" y="1349121"/>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riangle 68"/>
          <p:cNvSpPr/>
          <p:nvPr/>
        </p:nvSpPr>
        <p:spPr>
          <a:xfrm rot="5400000">
            <a:off x="5331202" y="1270796"/>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071256" y="1365978"/>
            <a:ext cx="1284514" cy="115695"/>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riangle 66"/>
          <p:cNvSpPr/>
          <p:nvPr/>
        </p:nvSpPr>
        <p:spPr>
          <a:xfrm rot="5400000">
            <a:off x="4057574" y="1276420"/>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p:cNvSpPr/>
          <p:nvPr/>
        </p:nvSpPr>
        <p:spPr>
          <a:xfrm>
            <a:off x="2797628" y="1360716"/>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3"/>
          <a:stretch>
            <a:fillRect/>
          </a:stretch>
        </p:blipFill>
        <p:spPr>
          <a:xfrm>
            <a:off x="6218723" y="354605"/>
            <a:ext cx="2617107" cy="276136"/>
          </a:xfrm>
          <a:prstGeom prst="rect">
            <a:avLst/>
          </a:prstGeom>
        </p:spPr>
      </p:pic>
      <p:sp>
        <p:nvSpPr>
          <p:cNvPr id="12" name="TextBox 11"/>
          <p:cNvSpPr txBox="1"/>
          <p:nvPr/>
        </p:nvSpPr>
        <p:spPr>
          <a:xfrm>
            <a:off x="250367" y="350658"/>
            <a:ext cx="5262532" cy="430887"/>
          </a:xfrm>
          <a:prstGeom prst="rect">
            <a:avLst/>
          </a:prstGeom>
          <a:noFill/>
        </p:spPr>
        <p:txBody>
          <a:bodyPr wrap="square" rtlCol="0">
            <a:spAutoFit/>
          </a:bodyPr>
          <a:lstStyle/>
          <a:p>
            <a:r>
              <a:rPr lang="en-US" sz="2200" dirty="0" smtClean="0">
                <a:solidFill>
                  <a:srgbClr val="125542"/>
                </a:solidFill>
                <a:latin typeface="Arial" charset="0"/>
                <a:ea typeface="Arial" charset="0"/>
                <a:cs typeface="Arial" charset="0"/>
              </a:rPr>
              <a:t>Modern Languages </a:t>
            </a:r>
            <a:r>
              <a:rPr lang="en-US" sz="1400" b="1" dirty="0" smtClean="0">
                <a:solidFill>
                  <a:srgbClr val="125542"/>
                </a:solidFill>
                <a:latin typeface="Arial" charset="0"/>
                <a:ea typeface="Arial" charset="0"/>
                <a:cs typeface="Arial" charset="0"/>
              </a:rPr>
              <a:t>MAJOR MAP</a:t>
            </a:r>
            <a:endParaRPr lang="en-US" sz="1400" b="1" dirty="0">
              <a:solidFill>
                <a:srgbClr val="125542"/>
              </a:solidFill>
              <a:latin typeface="Arial" charset="0"/>
              <a:ea typeface="Arial" charset="0"/>
              <a:cs typeface="Arial" charset="0"/>
            </a:endParaRPr>
          </a:p>
        </p:txBody>
      </p:sp>
      <p:sp>
        <p:nvSpPr>
          <p:cNvPr id="2" name="Rectangle 1"/>
          <p:cNvSpPr/>
          <p:nvPr/>
        </p:nvSpPr>
        <p:spPr>
          <a:xfrm>
            <a:off x="343427" y="1360715"/>
            <a:ext cx="1169687" cy="594360"/>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25441"/>
              </a:solidFill>
            </a:endParaRPr>
          </a:p>
        </p:txBody>
      </p:sp>
      <p:sp>
        <p:nvSpPr>
          <p:cNvPr id="48" name="TextBox 47"/>
          <p:cNvSpPr txBox="1"/>
          <p:nvPr/>
        </p:nvSpPr>
        <p:spPr>
          <a:xfrm>
            <a:off x="250366" y="848807"/>
            <a:ext cx="2763926" cy="200055"/>
          </a:xfrm>
          <a:prstGeom prst="rect">
            <a:avLst/>
          </a:prstGeom>
          <a:noFill/>
        </p:spPr>
        <p:txBody>
          <a:bodyPr wrap="square" rtlCol="0">
            <a:spAutoFit/>
          </a:bodyPr>
          <a:lstStyle/>
          <a:p>
            <a:r>
              <a:rPr lang="en-US" sz="700" i="1" dirty="0" smtClean="0">
                <a:solidFill>
                  <a:srgbClr val="125542"/>
                </a:solidFill>
                <a:latin typeface="Arial" charset="0"/>
                <a:ea typeface="Arial" charset="0"/>
                <a:cs typeface="Arial" charset="0"/>
              </a:rPr>
              <a:t>B.A. or B.S. French or Spanish	</a:t>
            </a:r>
            <a:r>
              <a:rPr lang="en-US" sz="700" dirty="0" smtClean="0">
                <a:latin typeface="Arial" charset="0"/>
                <a:ea typeface="Arial" charset="0"/>
                <a:cs typeface="Arial" charset="0"/>
                <a:hlinkClick r:id="rId4"/>
              </a:rPr>
              <a:t>Curriculum Guide</a:t>
            </a:r>
            <a:endParaRPr lang="en-US" sz="700" b="1" i="1" dirty="0">
              <a:latin typeface="Arial" charset="0"/>
              <a:ea typeface="Arial" charset="0"/>
              <a:cs typeface="Arial" charset="0"/>
            </a:endParaRPr>
          </a:p>
        </p:txBody>
      </p:sp>
      <p:sp>
        <p:nvSpPr>
          <p:cNvPr id="55" name="Rectangle 54"/>
          <p:cNvSpPr/>
          <p:nvPr/>
        </p:nvSpPr>
        <p:spPr>
          <a:xfrm>
            <a:off x="343424" y="2393298"/>
            <a:ext cx="1169690" cy="59436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p:cNvSpPr/>
          <p:nvPr/>
        </p:nvSpPr>
        <p:spPr>
          <a:xfrm>
            <a:off x="343424" y="3467032"/>
            <a:ext cx="1169690" cy="594360"/>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343424" y="4540766"/>
            <a:ext cx="1169690" cy="59436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p:cNvSpPr/>
          <p:nvPr/>
        </p:nvSpPr>
        <p:spPr>
          <a:xfrm>
            <a:off x="343424" y="5609059"/>
            <a:ext cx="1169690" cy="594360"/>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316104" y="3463003"/>
            <a:ext cx="1197624" cy="338554"/>
          </a:xfrm>
          <a:prstGeom prst="rect">
            <a:avLst/>
          </a:prstGeom>
          <a:noFill/>
        </p:spPr>
        <p:txBody>
          <a:bodyPr wrap="square" rtlCol="0">
            <a:spAutoFit/>
          </a:bodyPr>
          <a:lstStyle/>
          <a:p>
            <a:r>
              <a:rPr lang="en-US" sz="1600" b="1" dirty="0" smtClean="0">
                <a:solidFill>
                  <a:srgbClr val="FFCC00"/>
                </a:solidFill>
                <a:latin typeface="Arial Black" charset="0"/>
                <a:ea typeface="Arial Black" charset="0"/>
                <a:cs typeface="Arial Black" charset="0"/>
              </a:rPr>
              <a:t>S</a:t>
            </a:r>
            <a:r>
              <a:rPr lang="en-US" sz="800" b="1" dirty="0" smtClean="0">
                <a:solidFill>
                  <a:srgbClr val="FFCC00"/>
                </a:solidFill>
                <a:latin typeface="Arial Black" charset="0"/>
                <a:ea typeface="Arial Black" charset="0"/>
                <a:cs typeface="Arial Black" charset="0"/>
              </a:rPr>
              <a:t>TUDY ABROAD</a:t>
            </a:r>
            <a:endParaRPr lang="en-US" sz="800" b="1" dirty="0">
              <a:solidFill>
                <a:srgbClr val="FFCC00"/>
              </a:solidFill>
              <a:latin typeface="Arial Black" charset="0"/>
              <a:ea typeface="Arial Black" charset="0"/>
              <a:cs typeface="Arial Black" charset="0"/>
            </a:endParaRPr>
          </a:p>
        </p:txBody>
      </p:sp>
      <p:sp>
        <p:nvSpPr>
          <p:cNvPr id="59" name="TextBox 58"/>
          <p:cNvSpPr txBox="1"/>
          <p:nvPr/>
        </p:nvSpPr>
        <p:spPr>
          <a:xfrm>
            <a:off x="337453" y="1414950"/>
            <a:ext cx="1074649" cy="461665"/>
          </a:xfrm>
          <a:prstGeom prst="rect">
            <a:avLst/>
          </a:prstGeom>
          <a:noFill/>
        </p:spPr>
        <p:txBody>
          <a:bodyPr wrap="square" rtlCol="0">
            <a:spAutoFit/>
          </a:bodyPr>
          <a:lstStyle/>
          <a:p>
            <a:r>
              <a:rPr lang="en-US" sz="1600" b="1" dirty="0" smtClean="0">
                <a:solidFill>
                  <a:srgbClr val="FFCC00"/>
                </a:solidFill>
                <a:latin typeface="Arial Black" charset="0"/>
                <a:ea typeface="Arial Black" charset="0"/>
                <a:cs typeface="Arial Black" charset="0"/>
              </a:rPr>
              <a:t>N</a:t>
            </a:r>
            <a:r>
              <a:rPr lang="en-US" sz="800" b="1" cap="all" dirty="0" smtClean="0">
                <a:solidFill>
                  <a:srgbClr val="FFCC00"/>
                </a:solidFill>
                <a:latin typeface="Arial Black" charset="0"/>
                <a:ea typeface="Arial Black" charset="0"/>
                <a:cs typeface="Arial Black" charset="0"/>
              </a:rPr>
              <a:t>avigate</a:t>
            </a:r>
          </a:p>
          <a:p>
            <a:r>
              <a:rPr lang="en-US" sz="800" b="1" dirty="0" smtClean="0">
                <a:solidFill>
                  <a:srgbClr val="FFCC00"/>
                </a:solidFill>
                <a:latin typeface="Arial Black" charset="0"/>
                <a:ea typeface="Arial Black" charset="0"/>
                <a:cs typeface="Arial Black" charset="0"/>
              </a:rPr>
              <a:t>COURSEWORK</a:t>
            </a:r>
            <a:endParaRPr lang="en-US" sz="800" b="1" dirty="0">
              <a:solidFill>
                <a:srgbClr val="FFCC00"/>
              </a:solidFill>
              <a:latin typeface="Arial Black" charset="0"/>
              <a:ea typeface="Arial Black" charset="0"/>
              <a:cs typeface="Arial Black" charset="0"/>
            </a:endParaRPr>
          </a:p>
        </p:txBody>
      </p:sp>
      <p:sp>
        <p:nvSpPr>
          <p:cNvPr id="60" name="TextBox 59"/>
          <p:cNvSpPr txBox="1"/>
          <p:nvPr/>
        </p:nvSpPr>
        <p:spPr>
          <a:xfrm>
            <a:off x="322874" y="2395542"/>
            <a:ext cx="1203771" cy="584775"/>
          </a:xfrm>
          <a:prstGeom prst="rect">
            <a:avLst/>
          </a:prstGeom>
          <a:noFill/>
        </p:spPr>
        <p:txBody>
          <a:bodyPr wrap="square" rtlCol="0">
            <a:spAutoFit/>
          </a:bodyPr>
          <a:lstStyle/>
          <a:p>
            <a:r>
              <a:rPr lang="en-US" sz="1600" b="1" dirty="0" smtClean="0">
                <a:solidFill>
                  <a:srgbClr val="125441"/>
                </a:solidFill>
                <a:latin typeface="Arial Black" charset="0"/>
                <a:ea typeface="Arial Black" charset="0"/>
                <a:cs typeface="Arial Black" charset="0"/>
              </a:rPr>
              <a:t>D</a:t>
            </a:r>
            <a:r>
              <a:rPr lang="en-US" sz="800" b="1" dirty="0" smtClean="0">
                <a:solidFill>
                  <a:srgbClr val="125441"/>
                </a:solidFill>
                <a:latin typeface="Arial Black" charset="0"/>
                <a:ea typeface="Arial Black" charset="0"/>
                <a:cs typeface="Arial Black" charset="0"/>
              </a:rPr>
              <a:t>EVELOP SKILLS THROUGH EXPERIENCE</a:t>
            </a:r>
            <a:endParaRPr lang="en-US" sz="800" b="1" dirty="0">
              <a:solidFill>
                <a:srgbClr val="125441"/>
              </a:solidFill>
              <a:latin typeface="Arial Black" charset="0"/>
              <a:ea typeface="Arial Black" charset="0"/>
              <a:cs typeface="Arial Black" charset="0"/>
            </a:endParaRPr>
          </a:p>
        </p:txBody>
      </p:sp>
      <p:sp>
        <p:nvSpPr>
          <p:cNvPr id="61" name="TextBox 60"/>
          <p:cNvSpPr txBox="1"/>
          <p:nvPr/>
        </p:nvSpPr>
        <p:spPr>
          <a:xfrm>
            <a:off x="333464" y="4529630"/>
            <a:ext cx="1186307" cy="461665"/>
          </a:xfrm>
          <a:prstGeom prst="rect">
            <a:avLst/>
          </a:prstGeom>
          <a:noFill/>
        </p:spPr>
        <p:txBody>
          <a:bodyPr wrap="square" rtlCol="0">
            <a:spAutoFit/>
          </a:bodyPr>
          <a:lstStyle/>
          <a:p>
            <a:r>
              <a:rPr lang="en-US" sz="1600" b="1" dirty="0" smtClean="0">
                <a:solidFill>
                  <a:srgbClr val="125441"/>
                </a:solidFill>
                <a:latin typeface="Arial Black" charset="0"/>
                <a:ea typeface="Arial Black" charset="0"/>
                <a:cs typeface="Arial Black" charset="0"/>
              </a:rPr>
              <a:t>U</a:t>
            </a:r>
            <a:r>
              <a:rPr lang="en-US" sz="800" b="1" dirty="0" smtClean="0">
                <a:solidFill>
                  <a:srgbClr val="125441"/>
                </a:solidFill>
                <a:latin typeface="Arial Black" charset="0"/>
                <a:ea typeface="Arial Black" charset="0"/>
                <a:cs typeface="Arial Black" charset="0"/>
              </a:rPr>
              <a:t>NLOCK YOUR POTENTIAL </a:t>
            </a:r>
            <a:endParaRPr lang="en-US" sz="800" b="1" dirty="0">
              <a:solidFill>
                <a:srgbClr val="125441"/>
              </a:solidFill>
              <a:latin typeface="Arial Black" charset="0"/>
              <a:ea typeface="Arial Black" charset="0"/>
              <a:cs typeface="Arial Black" charset="0"/>
            </a:endParaRPr>
          </a:p>
        </p:txBody>
      </p:sp>
      <p:sp>
        <p:nvSpPr>
          <p:cNvPr id="62" name="TextBox 61"/>
          <p:cNvSpPr txBox="1"/>
          <p:nvPr/>
        </p:nvSpPr>
        <p:spPr>
          <a:xfrm>
            <a:off x="333465" y="5603409"/>
            <a:ext cx="1106312" cy="584775"/>
          </a:xfrm>
          <a:prstGeom prst="rect">
            <a:avLst/>
          </a:prstGeom>
          <a:noFill/>
        </p:spPr>
        <p:txBody>
          <a:bodyPr wrap="square" rtlCol="0">
            <a:spAutoFit/>
          </a:bodyPr>
          <a:lstStyle/>
          <a:p>
            <a:r>
              <a:rPr lang="en-US" sz="1600" b="1" dirty="0" smtClean="0">
                <a:solidFill>
                  <a:srgbClr val="FFCC00"/>
                </a:solidFill>
                <a:latin typeface="Arial Black" charset="0"/>
                <a:ea typeface="Arial Black" charset="0"/>
                <a:cs typeface="Arial Black" charset="0"/>
              </a:rPr>
              <a:t>GO!</a:t>
            </a:r>
            <a:r>
              <a:rPr lang="en-US" sz="800" b="1" dirty="0" smtClean="0">
                <a:solidFill>
                  <a:srgbClr val="FFCC00"/>
                </a:solidFill>
                <a:latin typeface="Arial Black" charset="0"/>
                <a:ea typeface="Arial Black" charset="0"/>
                <a:cs typeface="Arial Black" charset="0"/>
              </a:rPr>
              <a:t> </a:t>
            </a:r>
            <a:br>
              <a:rPr lang="en-US" sz="800" b="1" dirty="0" smtClean="0">
                <a:solidFill>
                  <a:srgbClr val="FFCC00"/>
                </a:solidFill>
                <a:latin typeface="Arial Black" charset="0"/>
                <a:ea typeface="Arial Black" charset="0"/>
                <a:cs typeface="Arial Black" charset="0"/>
              </a:rPr>
            </a:br>
            <a:r>
              <a:rPr lang="en-US" sz="800" b="1" dirty="0" smtClean="0">
                <a:solidFill>
                  <a:srgbClr val="FFCC00"/>
                </a:solidFill>
                <a:latin typeface="Arial Black" charset="0"/>
                <a:ea typeface="Arial Black" charset="0"/>
                <a:cs typeface="Arial Black" charset="0"/>
              </a:rPr>
              <a:t>BUILD YOUR FUTURE</a:t>
            </a:r>
            <a:endParaRPr lang="en-US" sz="800" b="1" dirty="0">
              <a:solidFill>
                <a:srgbClr val="FFCC00"/>
              </a:solidFill>
              <a:latin typeface="Arial Black" charset="0"/>
              <a:ea typeface="Arial Black" charset="0"/>
              <a:cs typeface="Arial Black" charset="0"/>
            </a:endParaRPr>
          </a:p>
        </p:txBody>
      </p:sp>
      <p:sp>
        <p:nvSpPr>
          <p:cNvPr id="4" name="Triangle 3"/>
          <p:cNvSpPr/>
          <p:nvPr/>
        </p:nvSpPr>
        <p:spPr>
          <a:xfrm rot="5400000">
            <a:off x="2773060" y="1276420"/>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p:cNvSpPr/>
          <p:nvPr/>
        </p:nvSpPr>
        <p:spPr>
          <a:xfrm>
            <a:off x="1513114" y="1360716"/>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7292375" y="1317171"/>
            <a:ext cx="1503282" cy="492631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Triangle 72"/>
          <p:cNvSpPr/>
          <p:nvPr/>
        </p:nvSpPr>
        <p:spPr>
          <a:xfrm rot="5400000">
            <a:off x="7018485" y="2299067"/>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p:cNvSpPr/>
          <p:nvPr/>
        </p:nvSpPr>
        <p:spPr>
          <a:xfrm>
            <a:off x="5758539" y="2383363"/>
            <a:ext cx="1284514" cy="12095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Triangle 74"/>
          <p:cNvSpPr/>
          <p:nvPr/>
        </p:nvSpPr>
        <p:spPr>
          <a:xfrm rot="5400000">
            <a:off x="5331202" y="2305038"/>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4071256" y="2400220"/>
            <a:ext cx="1284514" cy="115695"/>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Triangle 76"/>
          <p:cNvSpPr/>
          <p:nvPr/>
        </p:nvSpPr>
        <p:spPr>
          <a:xfrm rot="5400000">
            <a:off x="4057574" y="2310662"/>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p:cNvSpPr/>
          <p:nvPr/>
        </p:nvSpPr>
        <p:spPr>
          <a:xfrm>
            <a:off x="2797628" y="2394958"/>
            <a:ext cx="1284514" cy="12095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Triangle 78"/>
          <p:cNvSpPr/>
          <p:nvPr/>
        </p:nvSpPr>
        <p:spPr>
          <a:xfrm rot="5400000">
            <a:off x="2773060" y="2310662"/>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1513114" y="2394958"/>
            <a:ext cx="1284514" cy="12095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Triangle 80"/>
          <p:cNvSpPr/>
          <p:nvPr/>
        </p:nvSpPr>
        <p:spPr>
          <a:xfrm rot="5400000">
            <a:off x="7018485" y="3367112"/>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5758539" y="3451408"/>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Triangle 82"/>
          <p:cNvSpPr/>
          <p:nvPr/>
        </p:nvSpPr>
        <p:spPr>
          <a:xfrm rot="5400000">
            <a:off x="5331202" y="3373084"/>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83"/>
          <p:cNvSpPr/>
          <p:nvPr/>
        </p:nvSpPr>
        <p:spPr>
          <a:xfrm>
            <a:off x="4071256" y="3468265"/>
            <a:ext cx="1284514" cy="115695"/>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Triangle 84"/>
          <p:cNvSpPr/>
          <p:nvPr/>
        </p:nvSpPr>
        <p:spPr>
          <a:xfrm rot="5400000">
            <a:off x="4057574" y="3378707"/>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797628" y="3463003"/>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Triangle 86"/>
          <p:cNvSpPr/>
          <p:nvPr/>
        </p:nvSpPr>
        <p:spPr>
          <a:xfrm rot="5400000">
            <a:off x="2773060" y="3378707"/>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87"/>
          <p:cNvSpPr/>
          <p:nvPr/>
        </p:nvSpPr>
        <p:spPr>
          <a:xfrm>
            <a:off x="1513114" y="3463003"/>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riangle 88"/>
          <p:cNvSpPr/>
          <p:nvPr/>
        </p:nvSpPr>
        <p:spPr>
          <a:xfrm rot="5400000">
            <a:off x="7018485" y="4445334"/>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p:cNvSpPr/>
          <p:nvPr/>
        </p:nvSpPr>
        <p:spPr>
          <a:xfrm>
            <a:off x="5758539" y="4529630"/>
            <a:ext cx="1284514" cy="12095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Triangle 90"/>
          <p:cNvSpPr/>
          <p:nvPr/>
        </p:nvSpPr>
        <p:spPr>
          <a:xfrm rot="5400000">
            <a:off x="5331202" y="4451305"/>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p:cNvSpPr/>
          <p:nvPr/>
        </p:nvSpPr>
        <p:spPr>
          <a:xfrm>
            <a:off x="4071256" y="4477461"/>
            <a:ext cx="1284514" cy="115695"/>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Triangle 92"/>
          <p:cNvSpPr/>
          <p:nvPr/>
        </p:nvSpPr>
        <p:spPr>
          <a:xfrm rot="5400000">
            <a:off x="4057574" y="4456929"/>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p:cNvSpPr/>
          <p:nvPr/>
        </p:nvSpPr>
        <p:spPr>
          <a:xfrm>
            <a:off x="2797628" y="4541225"/>
            <a:ext cx="1284514" cy="12095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riangle 94"/>
          <p:cNvSpPr/>
          <p:nvPr/>
        </p:nvSpPr>
        <p:spPr>
          <a:xfrm rot="5400000">
            <a:off x="2773060" y="4456929"/>
            <a:ext cx="200481" cy="281982"/>
          </a:xfrm>
          <a:prstGeom prst="triangle">
            <a:avLst/>
          </a:prstGeom>
          <a:solidFill>
            <a:srgbClr val="FFCC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p:cNvSpPr/>
          <p:nvPr/>
        </p:nvSpPr>
        <p:spPr>
          <a:xfrm>
            <a:off x="1513114" y="4541225"/>
            <a:ext cx="1284514" cy="12095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Triangle 96"/>
          <p:cNvSpPr/>
          <p:nvPr/>
        </p:nvSpPr>
        <p:spPr>
          <a:xfrm rot="5400000">
            <a:off x="7018485" y="5511961"/>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p:cNvSpPr/>
          <p:nvPr/>
        </p:nvSpPr>
        <p:spPr>
          <a:xfrm>
            <a:off x="5758539" y="5596257"/>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Triangle 98"/>
          <p:cNvSpPr/>
          <p:nvPr/>
        </p:nvSpPr>
        <p:spPr>
          <a:xfrm rot="5400000">
            <a:off x="5331202" y="5517932"/>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p:cNvSpPr/>
          <p:nvPr/>
        </p:nvSpPr>
        <p:spPr>
          <a:xfrm>
            <a:off x="4071256" y="5613114"/>
            <a:ext cx="1284514" cy="115695"/>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Triangle 100"/>
          <p:cNvSpPr/>
          <p:nvPr/>
        </p:nvSpPr>
        <p:spPr>
          <a:xfrm rot="5400000">
            <a:off x="4057574" y="5523556"/>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2797628" y="5607852"/>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Triangle 102"/>
          <p:cNvSpPr/>
          <p:nvPr/>
        </p:nvSpPr>
        <p:spPr>
          <a:xfrm rot="5400000">
            <a:off x="2773060" y="5523556"/>
            <a:ext cx="200481" cy="281982"/>
          </a:xfrm>
          <a:prstGeom prst="triangle">
            <a:avLst/>
          </a:prstGeom>
          <a:solidFill>
            <a:srgbClr val="125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p:cNvSpPr/>
          <p:nvPr/>
        </p:nvSpPr>
        <p:spPr>
          <a:xfrm>
            <a:off x="1513114" y="5607852"/>
            <a:ext cx="1284514" cy="120957"/>
          </a:xfrm>
          <a:prstGeom prst="rect">
            <a:avLst/>
          </a:prstGeom>
          <a:solidFill>
            <a:srgbClr val="1254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1556652" y="1503877"/>
            <a:ext cx="1317175" cy="954107"/>
          </a:xfrm>
          <a:prstGeom prst="rect">
            <a:avLst/>
          </a:prstGeom>
          <a:noFill/>
        </p:spPr>
        <p:txBody>
          <a:bodyPr wrap="square" rtlCol="0">
            <a:spAutoFit/>
          </a:bodyPr>
          <a:lstStyle/>
          <a:p>
            <a:r>
              <a:rPr lang="en-US" sz="700" dirty="0" smtClean="0"/>
              <a:t>Determine the correct level for  your language courses by seeing the Modern Languages website for placement information and  talking with an instructor before you enroll, at orientation, or at the beginning of the semester. </a:t>
            </a:r>
          </a:p>
        </p:txBody>
      </p:sp>
      <p:sp>
        <p:nvSpPr>
          <p:cNvPr id="109" name="TextBox 108"/>
          <p:cNvSpPr txBox="1"/>
          <p:nvPr/>
        </p:nvSpPr>
        <p:spPr>
          <a:xfrm>
            <a:off x="2859071" y="1509139"/>
            <a:ext cx="1317175" cy="738664"/>
          </a:xfrm>
          <a:prstGeom prst="rect">
            <a:avLst/>
          </a:prstGeom>
          <a:noFill/>
        </p:spPr>
        <p:txBody>
          <a:bodyPr wrap="square" rtlCol="0">
            <a:spAutoFit/>
          </a:bodyPr>
          <a:lstStyle/>
          <a:p>
            <a:r>
              <a:rPr lang="en-US" sz="700" dirty="0" smtClean="0"/>
              <a:t>Complete major coursework with </a:t>
            </a:r>
            <a:r>
              <a:rPr lang="en-US" sz="700" dirty="0" err="1" smtClean="0"/>
              <a:t>Bs</a:t>
            </a:r>
            <a:r>
              <a:rPr lang="en-US" sz="700" dirty="0" smtClean="0"/>
              <a:t> or above. Make sure you are completing remaining Gen Ed requirements. Select a minor and start introductory coursework.</a:t>
            </a:r>
            <a:endParaRPr lang="en-US" sz="700" dirty="0"/>
          </a:p>
        </p:txBody>
      </p:sp>
      <p:sp>
        <p:nvSpPr>
          <p:cNvPr id="111" name="TextBox 110"/>
          <p:cNvSpPr txBox="1"/>
          <p:nvPr/>
        </p:nvSpPr>
        <p:spPr>
          <a:xfrm>
            <a:off x="4165353" y="1499126"/>
            <a:ext cx="1317175" cy="954107"/>
          </a:xfrm>
          <a:prstGeom prst="rect">
            <a:avLst/>
          </a:prstGeom>
          <a:noFill/>
        </p:spPr>
        <p:txBody>
          <a:bodyPr wrap="square" rtlCol="0">
            <a:spAutoFit/>
          </a:bodyPr>
          <a:lstStyle/>
          <a:p>
            <a:r>
              <a:rPr lang="en-US" sz="700" dirty="0" smtClean="0"/>
              <a:t>Further develop language skills and professional specialization through 300- and 400-level coursework in your major. Take additional coursework for your minor. Expand skillset by completing AHSS requirements.</a:t>
            </a:r>
            <a:endParaRPr lang="en-US" sz="700" dirty="0"/>
          </a:p>
        </p:txBody>
      </p:sp>
      <p:sp>
        <p:nvSpPr>
          <p:cNvPr id="113" name="TextBox 112"/>
          <p:cNvSpPr txBox="1"/>
          <p:nvPr/>
        </p:nvSpPr>
        <p:spPr>
          <a:xfrm>
            <a:off x="5711990" y="1489953"/>
            <a:ext cx="1317175" cy="738664"/>
          </a:xfrm>
          <a:prstGeom prst="rect">
            <a:avLst/>
          </a:prstGeom>
          <a:noFill/>
        </p:spPr>
        <p:txBody>
          <a:bodyPr wrap="square" rtlCol="0">
            <a:spAutoFit/>
          </a:bodyPr>
          <a:lstStyle/>
          <a:p>
            <a:r>
              <a:rPr lang="en-US" sz="700" dirty="0" smtClean="0"/>
              <a:t>Select relevant electives to complete major and minor requirements. Complete capstone. Take additional courses or consider an internship.</a:t>
            </a:r>
            <a:endParaRPr lang="en-US" sz="700" dirty="0"/>
          </a:p>
        </p:txBody>
      </p:sp>
      <p:sp>
        <p:nvSpPr>
          <p:cNvPr id="15" name="TextBox 14"/>
          <p:cNvSpPr txBox="1"/>
          <p:nvPr/>
        </p:nvSpPr>
        <p:spPr>
          <a:xfrm>
            <a:off x="1553689" y="1092683"/>
            <a:ext cx="1024463" cy="230832"/>
          </a:xfrm>
          <a:prstGeom prst="rect">
            <a:avLst/>
          </a:prstGeom>
          <a:noFill/>
        </p:spPr>
        <p:txBody>
          <a:bodyPr wrap="square" rtlCol="0">
            <a:spAutoFit/>
          </a:bodyPr>
          <a:lstStyle/>
          <a:p>
            <a:r>
              <a:rPr lang="en-US" sz="900" b="1" dirty="0" smtClean="0">
                <a:latin typeface="Arial" charset="0"/>
                <a:ea typeface="Arial" charset="0"/>
                <a:cs typeface="Arial" charset="0"/>
              </a:rPr>
              <a:t>1</a:t>
            </a:r>
            <a:r>
              <a:rPr lang="en-US" sz="900" b="1" baseline="30000" dirty="0" smtClean="0">
                <a:latin typeface="Arial" charset="0"/>
                <a:ea typeface="Arial" charset="0"/>
                <a:cs typeface="Arial" charset="0"/>
              </a:rPr>
              <a:t>ST</a:t>
            </a:r>
            <a:r>
              <a:rPr lang="en-US" sz="900" b="1" dirty="0" smtClean="0">
                <a:latin typeface="Arial" charset="0"/>
                <a:ea typeface="Arial" charset="0"/>
                <a:cs typeface="Arial" charset="0"/>
              </a:rPr>
              <a:t> YEAR</a:t>
            </a:r>
            <a:endParaRPr lang="en-US" sz="900" b="1" dirty="0">
              <a:latin typeface="Arial" charset="0"/>
              <a:ea typeface="Arial" charset="0"/>
              <a:cs typeface="Arial" charset="0"/>
            </a:endParaRPr>
          </a:p>
        </p:txBody>
      </p:sp>
      <p:sp>
        <p:nvSpPr>
          <p:cNvPr id="115" name="TextBox 114"/>
          <p:cNvSpPr txBox="1"/>
          <p:nvPr/>
        </p:nvSpPr>
        <p:spPr>
          <a:xfrm>
            <a:off x="2855657" y="1096122"/>
            <a:ext cx="1024463" cy="230832"/>
          </a:xfrm>
          <a:prstGeom prst="rect">
            <a:avLst/>
          </a:prstGeom>
          <a:noFill/>
        </p:spPr>
        <p:txBody>
          <a:bodyPr wrap="square" rtlCol="0">
            <a:spAutoFit/>
          </a:bodyPr>
          <a:lstStyle/>
          <a:p>
            <a:r>
              <a:rPr lang="en-US" sz="900" b="1" dirty="0" smtClean="0">
                <a:latin typeface="Arial" charset="0"/>
                <a:ea typeface="Arial" charset="0"/>
                <a:cs typeface="Arial" charset="0"/>
              </a:rPr>
              <a:t>2</a:t>
            </a:r>
            <a:r>
              <a:rPr lang="en-US" sz="900" b="1" baseline="30000" dirty="0" smtClean="0">
                <a:latin typeface="Arial" charset="0"/>
                <a:ea typeface="Arial" charset="0"/>
                <a:cs typeface="Arial" charset="0"/>
              </a:rPr>
              <a:t>ND</a:t>
            </a:r>
            <a:r>
              <a:rPr lang="en-US" sz="900" b="1" dirty="0" smtClean="0">
                <a:latin typeface="Arial" charset="0"/>
                <a:ea typeface="Arial" charset="0"/>
                <a:cs typeface="Arial" charset="0"/>
              </a:rPr>
              <a:t> YEAR</a:t>
            </a:r>
            <a:endParaRPr lang="en-US" sz="900" b="1" dirty="0">
              <a:latin typeface="Arial" charset="0"/>
              <a:ea typeface="Arial" charset="0"/>
              <a:cs typeface="Arial" charset="0"/>
            </a:endParaRPr>
          </a:p>
        </p:txBody>
      </p:sp>
      <p:sp>
        <p:nvSpPr>
          <p:cNvPr id="116" name="TextBox 115"/>
          <p:cNvSpPr txBox="1"/>
          <p:nvPr/>
        </p:nvSpPr>
        <p:spPr>
          <a:xfrm>
            <a:off x="4163097" y="1096122"/>
            <a:ext cx="1024463" cy="230832"/>
          </a:xfrm>
          <a:prstGeom prst="rect">
            <a:avLst/>
          </a:prstGeom>
          <a:noFill/>
        </p:spPr>
        <p:txBody>
          <a:bodyPr wrap="square" rtlCol="0">
            <a:spAutoFit/>
          </a:bodyPr>
          <a:lstStyle/>
          <a:p>
            <a:r>
              <a:rPr lang="en-US" sz="900" b="1" dirty="0" smtClean="0">
                <a:latin typeface="Arial" charset="0"/>
                <a:ea typeface="Arial" charset="0"/>
                <a:cs typeface="Arial" charset="0"/>
              </a:rPr>
              <a:t>3</a:t>
            </a:r>
            <a:r>
              <a:rPr lang="en-US" sz="900" b="1" baseline="30000" dirty="0" smtClean="0">
                <a:latin typeface="Arial" charset="0"/>
                <a:ea typeface="Arial" charset="0"/>
                <a:cs typeface="Arial" charset="0"/>
              </a:rPr>
              <a:t>RD</a:t>
            </a:r>
            <a:r>
              <a:rPr lang="en-US" sz="900" b="1" dirty="0" smtClean="0">
                <a:latin typeface="Arial" charset="0"/>
                <a:ea typeface="Arial" charset="0"/>
                <a:cs typeface="Arial" charset="0"/>
              </a:rPr>
              <a:t> YEAR</a:t>
            </a:r>
            <a:endParaRPr lang="en-US" sz="900" b="1" dirty="0">
              <a:latin typeface="Arial" charset="0"/>
              <a:ea typeface="Arial" charset="0"/>
              <a:cs typeface="Arial" charset="0"/>
            </a:endParaRPr>
          </a:p>
        </p:txBody>
      </p:sp>
      <p:sp>
        <p:nvSpPr>
          <p:cNvPr id="117" name="TextBox 116"/>
          <p:cNvSpPr txBox="1"/>
          <p:nvPr/>
        </p:nvSpPr>
        <p:spPr>
          <a:xfrm>
            <a:off x="5716892" y="1096122"/>
            <a:ext cx="1389381" cy="230832"/>
          </a:xfrm>
          <a:prstGeom prst="rect">
            <a:avLst/>
          </a:prstGeom>
          <a:noFill/>
        </p:spPr>
        <p:txBody>
          <a:bodyPr wrap="square" rtlCol="0">
            <a:spAutoFit/>
          </a:bodyPr>
          <a:lstStyle/>
          <a:p>
            <a:r>
              <a:rPr lang="en-US" sz="900" b="1" dirty="0" smtClean="0">
                <a:latin typeface="Arial" charset="0"/>
                <a:ea typeface="Arial" charset="0"/>
                <a:cs typeface="Arial" charset="0"/>
              </a:rPr>
              <a:t>4</a:t>
            </a:r>
            <a:r>
              <a:rPr lang="en-US" sz="900" b="1" baseline="30000" dirty="0" smtClean="0">
                <a:latin typeface="Arial" charset="0"/>
                <a:ea typeface="Arial" charset="0"/>
                <a:cs typeface="Arial" charset="0"/>
              </a:rPr>
              <a:t>TH</a:t>
            </a:r>
            <a:r>
              <a:rPr lang="en-US" sz="900" b="1" dirty="0" smtClean="0">
                <a:latin typeface="Arial" charset="0"/>
                <a:ea typeface="Arial" charset="0"/>
                <a:cs typeface="Arial" charset="0"/>
              </a:rPr>
              <a:t> OR FINAL YEAR</a:t>
            </a:r>
            <a:endParaRPr lang="en-US" sz="900" b="1" dirty="0">
              <a:latin typeface="Arial" charset="0"/>
              <a:ea typeface="Arial" charset="0"/>
              <a:cs typeface="Arial" charset="0"/>
            </a:endParaRPr>
          </a:p>
        </p:txBody>
      </p:sp>
      <p:sp>
        <p:nvSpPr>
          <p:cNvPr id="118" name="TextBox 117"/>
          <p:cNvSpPr txBox="1"/>
          <p:nvPr/>
        </p:nvSpPr>
        <p:spPr>
          <a:xfrm>
            <a:off x="1551925" y="2540681"/>
            <a:ext cx="1317175" cy="846386"/>
          </a:xfrm>
          <a:prstGeom prst="rect">
            <a:avLst/>
          </a:prstGeom>
          <a:noFill/>
        </p:spPr>
        <p:txBody>
          <a:bodyPr wrap="square" rtlCol="0">
            <a:spAutoFit/>
          </a:bodyPr>
          <a:lstStyle/>
          <a:p>
            <a:r>
              <a:rPr lang="en-US" sz="700" dirty="0" smtClean="0"/>
              <a:t>Explore careers associated with your major. Identify key skills  needed for your field. Explore student organizations and development programs. See online list of NDSU student organizations for ideas.</a:t>
            </a:r>
          </a:p>
        </p:txBody>
      </p:sp>
      <p:sp>
        <p:nvSpPr>
          <p:cNvPr id="120" name="TextBox 119"/>
          <p:cNvSpPr txBox="1"/>
          <p:nvPr/>
        </p:nvSpPr>
        <p:spPr>
          <a:xfrm>
            <a:off x="4169215" y="2531161"/>
            <a:ext cx="1317175" cy="1138773"/>
          </a:xfrm>
          <a:prstGeom prst="rect">
            <a:avLst/>
          </a:prstGeom>
          <a:noFill/>
        </p:spPr>
        <p:txBody>
          <a:bodyPr wrap="square" rtlCol="0">
            <a:spAutoFit/>
          </a:bodyPr>
          <a:lstStyle/>
          <a:p>
            <a:r>
              <a:rPr lang="en-US" sz="700" dirty="0" smtClean="0"/>
              <a:t>Consider an internship, possibly through your study-abroad experience.</a:t>
            </a:r>
          </a:p>
          <a:p>
            <a:endParaRPr lang="en-US" sz="500" dirty="0"/>
          </a:p>
          <a:p>
            <a:r>
              <a:rPr lang="en-US" sz="700" dirty="0"/>
              <a:t>Volunteer with a community organization </a:t>
            </a:r>
            <a:r>
              <a:rPr lang="en-US" sz="700" dirty="0" smtClean="0"/>
              <a:t>that would benefit from your language skills.</a:t>
            </a:r>
            <a:endParaRPr lang="en-US" sz="700" dirty="0"/>
          </a:p>
          <a:p>
            <a:endParaRPr lang="en-US" sz="700" dirty="0" smtClean="0"/>
          </a:p>
          <a:p>
            <a:endParaRPr lang="en-US" sz="700" dirty="0"/>
          </a:p>
        </p:txBody>
      </p:sp>
      <p:sp>
        <p:nvSpPr>
          <p:cNvPr id="122" name="TextBox 121"/>
          <p:cNvSpPr txBox="1"/>
          <p:nvPr/>
        </p:nvSpPr>
        <p:spPr>
          <a:xfrm rot="16200000">
            <a:off x="3208012" y="3780834"/>
            <a:ext cx="4852345" cy="230832"/>
          </a:xfrm>
          <a:prstGeom prst="rect">
            <a:avLst/>
          </a:prstGeom>
          <a:noFill/>
        </p:spPr>
        <p:txBody>
          <a:bodyPr wrap="square" rtlCol="0">
            <a:spAutoFit/>
          </a:bodyPr>
          <a:lstStyle/>
          <a:p>
            <a:pPr algn="ctr"/>
            <a:r>
              <a:rPr lang="en-US" sz="900" b="1" spc="200" dirty="0" smtClean="0">
                <a:solidFill>
                  <a:schemeClr val="bg1"/>
                </a:solidFill>
                <a:latin typeface="Arial" charset="0"/>
                <a:ea typeface="Arial" charset="0"/>
                <a:cs typeface="Arial" charset="0"/>
              </a:rPr>
              <a:t>COMPLETE REQUIRED STUDY/WORK-ABROAD EXPERIENCE</a:t>
            </a:r>
            <a:endParaRPr lang="en-US" sz="900" b="1" spc="200" dirty="0">
              <a:solidFill>
                <a:schemeClr val="bg1"/>
              </a:solidFill>
              <a:latin typeface="Arial" charset="0"/>
              <a:ea typeface="Arial" charset="0"/>
              <a:cs typeface="Arial" charset="0"/>
            </a:endParaRPr>
          </a:p>
        </p:txBody>
      </p:sp>
      <p:sp>
        <p:nvSpPr>
          <p:cNvPr id="123" name="TextBox 122"/>
          <p:cNvSpPr txBox="1"/>
          <p:nvPr/>
        </p:nvSpPr>
        <p:spPr>
          <a:xfrm>
            <a:off x="5737109" y="2526737"/>
            <a:ext cx="1440439" cy="415498"/>
          </a:xfrm>
          <a:prstGeom prst="rect">
            <a:avLst/>
          </a:prstGeom>
          <a:noFill/>
        </p:spPr>
        <p:txBody>
          <a:bodyPr wrap="square" rtlCol="0">
            <a:spAutoFit/>
          </a:bodyPr>
          <a:lstStyle/>
          <a:p>
            <a:r>
              <a:rPr lang="en-US" sz="700" dirty="0" smtClean="0"/>
              <a:t>Investigate requirements for full-time jobs or other opportunities related to careers of interest.</a:t>
            </a:r>
          </a:p>
        </p:txBody>
      </p:sp>
      <p:sp>
        <p:nvSpPr>
          <p:cNvPr id="124" name="TextBox 123"/>
          <p:cNvSpPr txBox="1"/>
          <p:nvPr/>
        </p:nvSpPr>
        <p:spPr>
          <a:xfrm>
            <a:off x="5733771" y="2941812"/>
            <a:ext cx="1440439" cy="415498"/>
          </a:xfrm>
          <a:prstGeom prst="rect">
            <a:avLst/>
          </a:prstGeom>
          <a:noFill/>
        </p:spPr>
        <p:txBody>
          <a:bodyPr wrap="square" rtlCol="0">
            <a:spAutoFit/>
          </a:bodyPr>
          <a:lstStyle/>
          <a:p>
            <a:r>
              <a:rPr lang="en-US" sz="700" dirty="0" smtClean="0"/>
              <a:t>Assess experiences and skills you are lacking and fill in gaps with volunteering, clubs, internships.</a:t>
            </a:r>
          </a:p>
        </p:txBody>
      </p:sp>
      <p:sp>
        <p:nvSpPr>
          <p:cNvPr id="126" name="TextBox 125"/>
          <p:cNvSpPr txBox="1"/>
          <p:nvPr/>
        </p:nvSpPr>
        <p:spPr>
          <a:xfrm>
            <a:off x="2867502" y="2548946"/>
            <a:ext cx="1317175" cy="1031051"/>
          </a:xfrm>
          <a:prstGeom prst="rect">
            <a:avLst/>
          </a:prstGeom>
          <a:noFill/>
        </p:spPr>
        <p:txBody>
          <a:bodyPr wrap="square" rtlCol="0">
            <a:spAutoFit/>
          </a:bodyPr>
          <a:lstStyle/>
          <a:p>
            <a:r>
              <a:rPr lang="en-US" sz="700" dirty="0" smtClean="0"/>
              <a:t>Consider an on- or off-campus job to expand experience.</a:t>
            </a:r>
          </a:p>
          <a:p>
            <a:endParaRPr lang="en-US" sz="500" dirty="0"/>
          </a:p>
          <a:p>
            <a:r>
              <a:rPr lang="en-US" sz="700" dirty="0" smtClean="0"/>
              <a:t>Learn </a:t>
            </a:r>
            <a:r>
              <a:rPr lang="en-US" sz="700" dirty="0"/>
              <a:t>professional </a:t>
            </a:r>
            <a:r>
              <a:rPr lang="en-US" sz="700" dirty="0" smtClean="0"/>
              <a:t>etiquette and how to write a proper resume, cover letter, and thank </a:t>
            </a:r>
            <a:r>
              <a:rPr lang="en-US" sz="700" dirty="0"/>
              <a:t>you </a:t>
            </a:r>
            <a:r>
              <a:rPr lang="en-US" sz="700" dirty="0" smtClean="0"/>
              <a:t>note. Explore bilingual career opportunities.</a:t>
            </a:r>
            <a:endParaRPr lang="en-US" sz="700" dirty="0"/>
          </a:p>
          <a:p>
            <a:endParaRPr lang="en-US" sz="700" dirty="0" smtClean="0"/>
          </a:p>
        </p:txBody>
      </p:sp>
      <p:sp>
        <p:nvSpPr>
          <p:cNvPr id="127" name="TextBox 126"/>
          <p:cNvSpPr txBox="1"/>
          <p:nvPr/>
        </p:nvSpPr>
        <p:spPr>
          <a:xfrm>
            <a:off x="1538763" y="3608344"/>
            <a:ext cx="1317175" cy="1061829"/>
          </a:xfrm>
          <a:prstGeom prst="rect">
            <a:avLst/>
          </a:prstGeom>
          <a:noFill/>
        </p:spPr>
        <p:txBody>
          <a:bodyPr wrap="square" rtlCol="0">
            <a:spAutoFit/>
          </a:bodyPr>
          <a:lstStyle/>
          <a:p>
            <a:r>
              <a:rPr lang="en-US" sz="700" dirty="0"/>
              <a:t>Start researching study-abroad experiences. Meet with your advisor to begin discussing transfer credits and the best time to study abroad. Meet with a study-abroad Peer Mentor to learn more about studying abroad. </a:t>
            </a:r>
          </a:p>
          <a:p>
            <a:endParaRPr lang="en-US" sz="700" dirty="0" smtClean="0"/>
          </a:p>
        </p:txBody>
      </p:sp>
      <p:sp>
        <p:nvSpPr>
          <p:cNvPr id="128" name="TextBox 127"/>
          <p:cNvSpPr txBox="1"/>
          <p:nvPr/>
        </p:nvSpPr>
        <p:spPr>
          <a:xfrm>
            <a:off x="2855657" y="3587328"/>
            <a:ext cx="1317175" cy="954107"/>
          </a:xfrm>
          <a:prstGeom prst="rect">
            <a:avLst/>
          </a:prstGeom>
          <a:noFill/>
        </p:spPr>
        <p:txBody>
          <a:bodyPr wrap="square" rtlCol="0">
            <a:spAutoFit/>
          </a:bodyPr>
          <a:lstStyle/>
          <a:p>
            <a:r>
              <a:rPr lang="en-US" sz="700" dirty="0"/>
              <a:t>Talk to your advisor to finalize your study-abroad program and/or internship choice. Begin application process for study </a:t>
            </a:r>
            <a:r>
              <a:rPr lang="en-US" sz="700" dirty="0" smtClean="0"/>
              <a:t>abroad and scholarships. </a:t>
            </a:r>
            <a:r>
              <a:rPr lang="en-US" sz="700" dirty="0"/>
              <a:t>Talk to returnees about tips and suggestions for study-abroad preparation.</a:t>
            </a:r>
          </a:p>
        </p:txBody>
      </p:sp>
      <p:sp>
        <p:nvSpPr>
          <p:cNvPr id="130" name="TextBox 129"/>
          <p:cNvSpPr txBox="1"/>
          <p:nvPr/>
        </p:nvSpPr>
        <p:spPr>
          <a:xfrm>
            <a:off x="4169214" y="3602506"/>
            <a:ext cx="1317175" cy="738664"/>
          </a:xfrm>
          <a:prstGeom prst="rect">
            <a:avLst/>
          </a:prstGeom>
          <a:noFill/>
        </p:spPr>
        <p:txBody>
          <a:bodyPr wrap="square" rtlCol="0">
            <a:spAutoFit/>
          </a:bodyPr>
          <a:lstStyle/>
          <a:p>
            <a:r>
              <a:rPr lang="en-US" sz="700" dirty="0"/>
              <a:t>Talk with your advisor and faculty about possible capstone topics before you study abroad. Complete your study-abroad experience.</a:t>
            </a:r>
          </a:p>
          <a:p>
            <a:endParaRPr lang="en-US" sz="700" dirty="0" smtClean="0">
              <a:solidFill>
                <a:srgbClr val="7030A0"/>
              </a:solidFill>
            </a:endParaRPr>
          </a:p>
        </p:txBody>
      </p:sp>
      <p:sp>
        <p:nvSpPr>
          <p:cNvPr id="131" name="TextBox 130"/>
          <p:cNvSpPr txBox="1"/>
          <p:nvPr/>
        </p:nvSpPr>
        <p:spPr>
          <a:xfrm>
            <a:off x="5746590" y="3587476"/>
            <a:ext cx="1427620" cy="738664"/>
          </a:xfrm>
          <a:prstGeom prst="rect">
            <a:avLst/>
          </a:prstGeom>
          <a:noFill/>
        </p:spPr>
        <p:txBody>
          <a:bodyPr wrap="square" rtlCol="0">
            <a:spAutoFit/>
          </a:bodyPr>
          <a:lstStyle/>
          <a:p>
            <a:r>
              <a:rPr lang="en-US" sz="700" dirty="0"/>
              <a:t>Complete your capstone experience for a course in your major, tying in your </a:t>
            </a:r>
            <a:r>
              <a:rPr lang="en-US" sz="700" dirty="0" smtClean="0"/>
              <a:t>study-abroad </a:t>
            </a:r>
            <a:r>
              <a:rPr lang="en-US" sz="700" dirty="0"/>
              <a:t>experience and your majors and minors.</a:t>
            </a:r>
          </a:p>
          <a:p>
            <a:r>
              <a:rPr lang="en-US" sz="700" dirty="0">
                <a:solidFill>
                  <a:srgbClr val="7030A0"/>
                </a:solidFill>
              </a:rPr>
              <a:t> </a:t>
            </a:r>
            <a:endParaRPr lang="en-US" sz="700" dirty="0" smtClean="0">
              <a:solidFill>
                <a:srgbClr val="7030A0"/>
              </a:solidFill>
            </a:endParaRPr>
          </a:p>
        </p:txBody>
      </p:sp>
      <p:sp>
        <p:nvSpPr>
          <p:cNvPr id="133" name="TextBox 132"/>
          <p:cNvSpPr txBox="1"/>
          <p:nvPr/>
        </p:nvSpPr>
        <p:spPr>
          <a:xfrm>
            <a:off x="1534162" y="4664638"/>
            <a:ext cx="1317175" cy="1169551"/>
          </a:xfrm>
          <a:prstGeom prst="rect">
            <a:avLst/>
          </a:prstGeom>
          <a:noFill/>
        </p:spPr>
        <p:txBody>
          <a:bodyPr wrap="square" rtlCol="0">
            <a:spAutoFit/>
          </a:bodyPr>
          <a:lstStyle/>
          <a:p>
            <a:r>
              <a:rPr lang="en-US" sz="700" dirty="0"/>
              <a:t>Attend the clubs and organizations fair in the fall; join an organization, such as the NDSU International Students Club, Model U.N</a:t>
            </a:r>
            <a:r>
              <a:rPr lang="en-US" sz="700" dirty="0" smtClean="0"/>
              <a:t>., </a:t>
            </a:r>
            <a:r>
              <a:rPr lang="en-US" sz="700" dirty="0"/>
              <a:t>Conversational English Circle</a:t>
            </a:r>
            <a:r>
              <a:rPr lang="en-US" sz="700" dirty="0" smtClean="0"/>
              <a:t>, language clubs, Concordia </a:t>
            </a:r>
            <a:r>
              <a:rPr lang="en-US" sz="700" dirty="0"/>
              <a:t>Language </a:t>
            </a:r>
            <a:r>
              <a:rPr lang="en-US" sz="700" dirty="0" smtClean="0"/>
              <a:t>Villages, </a:t>
            </a:r>
            <a:r>
              <a:rPr lang="en-US" sz="700" dirty="0"/>
              <a:t>etc. </a:t>
            </a:r>
          </a:p>
          <a:p>
            <a:endParaRPr lang="en-US" sz="700" dirty="0" smtClean="0"/>
          </a:p>
          <a:p>
            <a:endParaRPr lang="en-US" sz="700" dirty="0"/>
          </a:p>
        </p:txBody>
      </p:sp>
      <p:sp>
        <p:nvSpPr>
          <p:cNvPr id="135" name="TextBox 134"/>
          <p:cNvSpPr txBox="1"/>
          <p:nvPr/>
        </p:nvSpPr>
        <p:spPr>
          <a:xfrm>
            <a:off x="2855653" y="4669586"/>
            <a:ext cx="1317175" cy="1061829"/>
          </a:xfrm>
          <a:prstGeom prst="rect">
            <a:avLst/>
          </a:prstGeom>
          <a:noFill/>
        </p:spPr>
        <p:txBody>
          <a:bodyPr wrap="square" rtlCol="0">
            <a:spAutoFit/>
          </a:bodyPr>
          <a:lstStyle/>
          <a:p>
            <a:r>
              <a:rPr lang="en-US" sz="700" dirty="0"/>
              <a:t>Attend career and non-profit fairs to connect with potential employers. Attend local conferences like </a:t>
            </a:r>
            <a:r>
              <a:rPr lang="en-US" sz="700" dirty="0" smtClean="0"/>
              <a:t>FLARR </a:t>
            </a:r>
            <a:r>
              <a:rPr lang="en-US" sz="700" dirty="0"/>
              <a:t>or </a:t>
            </a:r>
            <a:r>
              <a:rPr lang="en-US" sz="700" dirty="0" smtClean="0"/>
              <a:t>FLAND </a:t>
            </a:r>
            <a:r>
              <a:rPr lang="en-US" sz="700" dirty="0"/>
              <a:t>and introduce yourself to professionals in your field. Consider taking a leadership </a:t>
            </a:r>
            <a:r>
              <a:rPr lang="en-US" sz="700" dirty="0" smtClean="0"/>
              <a:t>role in a club.</a:t>
            </a:r>
            <a:endParaRPr lang="en-US" dirty="0"/>
          </a:p>
          <a:p>
            <a:endParaRPr lang="en-US" sz="700" dirty="0"/>
          </a:p>
        </p:txBody>
      </p:sp>
      <p:sp>
        <p:nvSpPr>
          <p:cNvPr id="137" name="TextBox 136"/>
          <p:cNvSpPr txBox="1"/>
          <p:nvPr/>
        </p:nvSpPr>
        <p:spPr>
          <a:xfrm>
            <a:off x="4222077" y="4621963"/>
            <a:ext cx="1287756" cy="738664"/>
          </a:xfrm>
          <a:prstGeom prst="rect">
            <a:avLst/>
          </a:prstGeom>
          <a:noFill/>
        </p:spPr>
        <p:txBody>
          <a:bodyPr wrap="square" rtlCol="0">
            <a:spAutoFit/>
          </a:bodyPr>
          <a:lstStyle/>
          <a:p>
            <a:r>
              <a:rPr lang="en-US" sz="700" dirty="0"/>
              <a:t>Consider presenting at NDSU Research Day. Network at the event. Volunteer at a community organization that would benefit from your language skills. </a:t>
            </a:r>
          </a:p>
        </p:txBody>
      </p:sp>
      <p:sp>
        <p:nvSpPr>
          <p:cNvPr id="140" name="TextBox 139"/>
          <p:cNvSpPr txBox="1"/>
          <p:nvPr/>
        </p:nvSpPr>
        <p:spPr>
          <a:xfrm>
            <a:off x="5751128" y="4702950"/>
            <a:ext cx="1432002" cy="738664"/>
          </a:xfrm>
          <a:prstGeom prst="rect">
            <a:avLst/>
          </a:prstGeom>
          <a:noFill/>
        </p:spPr>
        <p:txBody>
          <a:bodyPr wrap="square" rtlCol="0">
            <a:spAutoFit/>
          </a:bodyPr>
          <a:lstStyle/>
          <a:p>
            <a:r>
              <a:rPr lang="en-US" sz="700" dirty="0"/>
              <a:t>Do some targeted networking in the fall. Follow professional organizations on social media. Visit the Career Center and prepare for career fairs (practice </a:t>
            </a:r>
            <a:r>
              <a:rPr lang="en-US" sz="700" dirty="0" smtClean="0"/>
              <a:t>interviewing </a:t>
            </a:r>
            <a:r>
              <a:rPr lang="en-US" sz="700" dirty="0"/>
              <a:t>and </a:t>
            </a:r>
            <a:r>
              <a:rPr lang="en-US" sz="700" dirty="0" smtClean="0"/>
              <a:t>networking).</a:t>
            </a:r>
          </a:p>
        </p:txBody>
      </p:sp>
      <p:sp>
        <p:nvSpPr>
          <p:cNvPr id="141" name="TextBox 140"/>
          <p:cNvSpPr txBox="1"/>
          <p:nvPr/>
        </p:nvSpPr>
        <p:spPr>
          <a:xfrm>
            <a:off x="1605117" y="5740692"/>
            <a:ext cx="1317175" cy="738664"/>
          </a:xfrm>
          <a:prstGeom prst="rect">
            <a:avLst/>
          </a:prstGeom>
          <a:noFill/>
        </p:spPr>
        <p:txBody>
          <a:bodyPr wrap="square" rtlCol="0">
            <a:spAutoFit/>
          </a:bodyPr>
          <a:lstStyle/>
          <a:p>
            <a:r>
              <a:rPr lang="en-US" sz="700" dirty="0" smtClean="0"/>
              <a:t>Struggling with career or program decisions? Go to orientation sessions, visit with Academic Advising, visit with the Career Center, and attend career fairs during the year</a:t>
            </a:r>
            <a:r>
              <a:rPr lang="en-US" sz="700" dirty="0" smtClean="0">
                <a:solidFill>
                  <a:srgbClr val="7030A0"/>
                </a:solidFill>
              </a:rPr>
              <a:t>.</a:t>
            </a:r>
          </a:p>
        </p:txBody>
      </p:sp>
      <p:sp>
        <p:nvSpPr>
          <p:cNvPr id="142" name="TextBox 141"/>
          <p:cNvSpPr txBox="1"/>
          <p:nvPr/>
        </p:nvSpPr>
        <p:spPr>
          <a:xfrm>
            <a:off x="2849188" y="5734725"/>
            <a:ext cx="1317175" cy="954107"/>
          </a:xfrm>
          <a:prstGeom prst="rect">
            <a:avLst/>
          </a:prstGeom>
          <a:noFill/>
        </p:spPr>
        <p:txBody>
          <a:bodyPr wrap="square" rtlCol="0">
            <a:spAutoFit/>
          </a:bodyPr>
          <a:lstStyle/>
          <a:p>
            <a:r>
              <a:rPr lang="en-US" sz="700" dirty="0" smtClean="0"/>
              <a:t>Create a resume and  an online professional profile, join Modern Languages LinkedIn group, build connections, develop </a:t>
            </a:r>
            <a:r>
              <a:rPr lang="en-US" sz="700" dirty="0"/>
              <a:t>10-15 second elevator pitch on who you </a:t>
            </a:r>
            <a:r>
              <a:rPr lang="en-US" sz="700" dirty="0" smtClean="0"/>
              <a:t>are, conduct </a:t>
            </a:r>
            <a:r>
              <a:rPr lang="en-US" sz="700" dirty="0"/>
              <a:t>internship/job </a:t>
            </a:r>
            <a:r>
              <a:rPr lang="en-US" sz="700" dirty="0" smtClean="0"/>
              <a:t>search, and develop a list of references.</a:t>
            </a:r>
            <a:endParaRPr lang="en-US" sz="700" dirty="0"/>
          </a:p>
        </p:txBody>
      </p:sp>
      <p:sp>
        <p:nvSpPr>
          <p:cNvPr id="143" name="TextBox 142"/>
          <p:cNvSpPr txBox="1"/>
          <p:nvPr/>
        </p:nvSpPr>
        <p:spPr>
          <a:xfrm>
            <a:off x="4169098" y="5726178"/>
            <a:ext cx="1317175" cy="738664"/>
          </a:xfrm>
          <a:prstGeom prst="rect">
            <a:avLst/>
          </a:prstGeom>
          <a:noFill/>
        </p:spPr>
        <p:txBody>
          <a:bodyPr wrap="square" rtlCol="0">
            <a:spAutoFit/>
          </a:bodyPr>
          <a:lstStyle/>
          <a:p>
            <a:r>
              <a:rPr lang="en-US" sz="700" dirty="0" smtClean="0"/>
              <a:t>Begin to streamline your career focus area. Research education and experience requirements for careers of interest. If needed, prepare to take a graduate school test.</a:t>
            </a:r>
          </a:p>
        </p:txBody>
      </p:sp>
      <p:sp>
        <p:nvSpPr>
          <p:cNvPr id="144" name="TextBox 143"/>
          <p:cNvSpPr txBox="1"/>
          <p:nvPr/>
        </p:nvSpPr>
        <p:spPr>
          <a:xfrm>
            <a:off x="5743771" y="5710703"/>
            <a:ext cx="1432002" cy="738664"/>
          </a:xfrm>
          <a:prstGeom prst="rect">
            <a:avLst/>
          </a:prstGeom>
          <a:noFill/>
        </p:spPr>
        <p:txBody>
          <a:bodyPr wrap="square" rtlCol="0">
            <a:spAutoFit/>
          </a:bodyPr>
          <a:lstStyle/>
          <a:p>
            <a:r>
              <a:rPr lang="en-US" sz="700" dirty="0"/>
              <a:t>Solidify post-graduation </a:t>
            </a:r>
            <a:r>
              <a:rPr lang="en-US" sz="700" dirty="0" smtClean="0"/>
              <a:t>plan</a:t>
            </a:r>
            <a:r>
              <a:rPr lang="en-US" sz="700" dirty="0"/>
              <a:t> </a:t>
            </a:r>
            <a:r>
              <a:rPr lang="en-US" sz="700" dirty="0" smtClean="0"/>
              <a:t>and apply for jobs, graduate school, or additional training. Get help from the Career Center with job searching, resumes, letters, interviews, grad school apps, etc.</a:t>
            </a:r>
          </a:p>
        </p:txBody>
      </p:sp>
      <p:sp>
        <p:nvSpPr>
          <p:cNvPr id="145" name="TextBox 144"/>
          <p:cNvSpPr txBox="1"/>
          <p:nvPr/>
        </p:nvSpPr>
        <p:spPr>
          <a:xfrm>
            <a:off x="7259717" y="1344160"/>
            <a:ext cx="1389381" cy="369332"/>
          </a:xfrm>
          <a:prstGeom prst="rect">
            <a:avLst/>
          </a:prstGeom>
          <a:noFill/>
        </p:spPr>
        <p:txBody>
          <a:bodyPr wrap="square" rtlCol="0">
            <a:spAutoFit/>
          </a:bodyPr>
          <a:lstStyle/>
          <a:p>
            <a:r>
              <a:rPr lang="en-US" sz="900" b="1" dirty="0" smtClean="0">
                <a:latin typeface="Arial" charset="0"/>
                <a:ea typeface="Arial" charset="0"/>
                <a:cs typeface="Arial" charset="0"/>
              </a:rPr>
              <a:t>Where could I go after graduation?</a:t>
            </a:r>
            <a:endParaRPr lang="en-US" sz="900" b="1" dirty="0">
              <a:latin typeface="Arial" charset="0"/>
              <a:ea typeface="Arial" charset="0"/>
              <a:cs typeface="Arial" charset="0"/>
            </a:endParaRPr>
          </a:p>
        </p:txBody>
      </p:sp>
      <p:sp>
        <p:nvSpPr>
          <p:cNvPr id="146" name="TextBox 145"/>
          <p:cNvSpPr txBox="1"/>
          <p:nvPr/>
        </p:nvSpPr>
        <p:spPr>
          <a:xfrm>
            <a:off x="7259717" y="1633017"/>
            <a:ext cx="1535940" cy="4770537"/>
          </a:xfrm>
          <a:prstGeom prst="rect">
            <a:avLst/>
          </a:prstGeom>
          <a:noFill/>
        </p:spPr>
        <p:txBody>
          <a:bodyPr wrap="square" rtlCol="0">
            <a:spAutoFit/>
          </a:bodyPr>
          <a:lstStyle/>
          <a:p>
            <a:r>
              <a:rPr lang="en-US" sz="800" b="1" dirty="0" smtClean="0"/>
              <a:t>Government </a:t>
            </a:r>
            <a:r>
              <a:rPr lang="en-US" sz="800" b="1" dirty="0"/>
              <a:t>and </a:t>
            </a:r>
            <a:r>
              <a:rPr lang="en-US" sz="800" b="1" dirty="0" smtClean="0"/>
              <a:t>Military</a:t>
            </a:r>
            <a:endParaRPr lang="en-US" sz="800" b="1" dirty="0"/>
          </a:p>
          <a:p>
            <a:r>
              <a:rPr lang="en-US" sz="800" dirty="0"/>
              <a:t>Foreign S</a:t>
            </a:r>
            <a:r>
              <a:rPr lang="en-US" sz="800" dirty="0" smtClean="0"/>
              <a:t>ervice </a:t>
            </a:r>
            <a:r>
              <a:rPr lang="en-US" sz="800" dirty="0"/>
              <a:t>O</a:t>
            </a:r>
            <a:r>
              <a:rPr lang="en-US" sz="800" dirty="0" smtClean="0"/>
              <a:t>fficer, Diplomacy, Intelligence Officer, </a:t>
            </a:r>
            <a:r>
              <a:rPr lang="en-US" sz="800" dirty="0"/>
              <a:t>M</a:t>
            </a:r>
            <a:r>
              <a:rPr lang="en-US" sz="800" dirty="0" smtClean="0"/>
              <a:t>ilitary Linguist, Non-Govern-</a:t>
            </a:r>
          </a:p>
          <a:p>
            <a:r>
              <a:rPr lang="en-US" sz="800" dirty="0" smtClean="0"/>
              <a:t>mental Aid Organizations (NGOs), National Security Agency (NSA), UN, IMF</a:t>
            </a:r>
          </a:p>
          <a:p>
            <a:endParaRPr lang="en-US" sz="800" dirty="0"/>
          </a:p>
          <a:p>
            <a:r>
              <a:rPr lang="en-US" sz="800" b="1" dirty="0"/>
              <a:t>Business</a:t>
            </a:r>
          </a:p>
          <a:p>
            <a:r>
              <a:rPr lang="en-US" sz="800" dirty="0" smtClean="0"/>
              <a:t>International Sales, Customer Service, Contract </a:t>
            </a:r>
            <a:r>
              <a:rPr lang="en-US" sz="800" dirty="0"/>
              <a:t>N</a:t>
            </a:r>
            <a:r>
              <a:rPr lang="en-US" sz="800" dirty="0" smtClean="0"/>
              <a:t>egotiator</a:t>
            </a:r>
            <a:r>
              <a:rPr lang="en-US" sz="800" dirty="0"/>
              <a:t>, </a:t>
            </a:r>
            <a:r>
              <a:rPr lang="en-US" sz="800" dirty="0" smtClean="0"/>
              <a:t>Financial </a:t>
            </a:r>
            <a:r>
              <a:rPr lang="en-US" sz="800" dirty="0"/>
              <a:t>A</a:t>
            </a:r>
            <a:r>
              <a:rPr lang="en-US" sz="800" dirty="0" smtClean="0"/>
              <a:t>dviser</a:t>
            </a:r>
            <a:r>
              <a:rPr lang="en-US" sz="800" dirty="0"/>
              <a:t>, </a:t>
            </a:r>
            <a:r>
              <a:rPr lang="en-US" sz="800" dirty="0" smtClean="0"/>
              <a:t>Human </a:t>
            </a:r>
            <a:r>
              <a:rPr lang="en-US" sz="800" dirty="0"/>
              <a:t>R</a:t>
            </a:r>
            <a:r>
              <a:rPr lang="en-US" sz="800" dirty="0" smtClean="0"/>
              <a:t>esources</a:t>
            </a:r>
            <a:r>
              <a:rPr lang="en-US" sz="800" dirty="0"/>
              <a:t>, </a:t>
            </a:r>
            <a:r>
              <a:rPr lang="en-US" sz="800" dirty="0" smtClean="0"/>
              <a:t>Manager</a:t>
            </a:r>
            <a:endParaRPr lang="en-US" sz="800" dirty="0"/>
          </a:p>
          <a:p>
            <a:endParaRPr lang="en-US" sz="800" dirty="0" smtClean="0"/>
          </a:p>
          <a:p>
            <a:r>
              <a:rPr lang="en-US" sz="800" b="1" dirty="0" smtClean="0"/>
              <a:t>Health </a:t>
            </a:r>
            <a:r>
              <a:rPr lang="en-US" sz="800" b="1" dirty="0"/>
              <a:t>care</a:t>
            </a:r>
          </a:p>
          <a:p>
            <a:r>
              <a:rPr lang="en-US" sz="800" dirty="0" smtClean="0"/>
              <a:t>Doctors Without Borders, Traveling Nurse</a:t>
            </a:r>
            <a:r>
              <a:rPr lang="en-US" sz="800" dirty="0"/>
              <a:t>, </a:t>
            </a:r>
            <a:r>
              <a:rPr lang="en-US" sz="800" dirty="0" smtClean="0"/>
              <a:t>Pharmacist</a:t>
            </a:r>
            <a:r>
              <a:rPr lang="en-US" sz="800" dirty="0"/>
              <a:t>, </a:t>
            </a:r>
            <a:r>
              <a:rPr lang="en-US" sz="800" dirty="0" smtClean="0"/>
              <a:t>Dentist</a:t>
            </a:r>
            <a:r>
              <a:rPr lang="en-US" sz="800" dirty="0"/>
              <a:t>, </a:t>
            </a:r>
            <a:r>
              <a:rPr lang="en-US" sz="800" dirty="0" smtClean="0"/>
              <a:t>Medical </a:t>
            </a:r>
            <a:r>
              <a:rPr lang="en-US" sz="800" dirty="0"/>
              <a:t>I</a:t>
            </a:r>
            <a:r>
              <a:rPr lang="en-US" sz="800" dirty="0" smtClean="0"/>
              <a:t>nterpreter</a:t>
            </a:r>
            <a:r>
              <a:rPr lang="en-US" sz="800" dirty="0"/>
              <a:t>, </a:t>
            </a:r>
            <a:r>
              <a:rPr lang="en-US" sz="800" dirty="0" smtClean="0"/>
              <a:t>Patient </a:t>
            </a:r>
            <a:r>
              <a:rPr lang="en-US" sz="800" dirty="0"/>
              <a:t>A</a:t>
            </a:r>
            <a:r>
              <a:rPr lang="en-US" sz="800" dirty="0" smtClean="0"/>
              <a:t>dvocate</a:t>
            </a:r>
            <a:endParaRPr lang="en-US" sz="800" dirty="0"/>
          </a:p>
          <a:p>
            <a:endParaRPr lang="en-US" sz="800" dirty="0" smtClean="0"/>
          </a:p>
          <a:p>
            <a:r>
              <a:rPr lang="en-US" sz="800" b="1" dirty="0" smtClean="0"/>
              <a:t>Justice </a:t>
            </a:r>
            <a:r>
              <a:rPr lang="en-US" sz="800" b="1" dirty="0"/>
              <a:t>system</a:t>
            </a:r>
          </a:p>
          <a:p>
            <a:r>
              <a:rPr lang="en-US" sz="800" dirty="0"/>
              <a:t>Judge, </a:t>
            </a:r>
            <a:r>
              <a:rPr lang="en-US" sz="800" dirty="0" smtClean="0"/>
              <a:t>Lawyer</a:t>
            </a:r>
            <a:r>
              <a:rPr lang="en-US" sz="800" dirty="0"/>
              <a:t>, </a:t>
            </a:r>
            <a:r>
              <a:rPr lang="en-US" sz="800" dirty="0" smtClean="0"/>
              <a:t>Court </a:t>
            </a:r>
            <a:r>
              <a:rPr lang="en-US" sz="800" dirty="0"/>
              <a:t>I</a:t>
            </a:r>
            <a:r>
              <a:rPr lang="en-US" sz="800" dirty="0" smtClean="0"/>
              <a:t>nterpreter</a:t>
            </a:r>
            <a:r>
              <a:rPr lang="en-US" sz="800" dirty="0"/>
              <a:t>, </a:t>
            </a:r>
            <a:r>
              <a:rPr lang="en-US" sz="800" dirty="0" smtClean="0"/>
              <a:t>Court </a:t>
            </a:r>
            <a:r>
              <a:rPr lang="en-US" sz="800" dirty="0"/>
              <a:t>S</a:t>
            </a:r>
            <a:r>
              <a:rPr lang="en-US" sz="800" dirty="0" smtClean="0"/>
              <a:t>tenographer</a:t>
            </a:r>
          </a:p>
          <a:p>
            <a:endParaRPr lang="en-US" sz="800" dirty="0"/>
          </a:p>
          <a:p>
            <a:r>
              <a:rPr lang="en-US" sz="800" b="1" dirty="0"/>
              <a:t>Education</a:t>
            </a:r>
          </a:p>
          <a:p>
            <a:r>
              <a:rPr lang="en-US" sz="800" dirty="0" smtClean="0"/>
              <a:t>K-12 Language </a:t>
            </a:r>
            <a:r>
              <a:rPr lang="en-US" sz="800" dirty="0"/>
              <a:t>T</a:t>
            </a:r>
            <a:r>
              <a:rPr lang="en-US" sz="800" dirty="0" smtClean="0"/>
              <a:t>eacher</a:t>
            </a:r>
            <a:r>
              <a:rPr lang="en-US" sz="800" dirty="0"/>
              <a:t>, </a:t>
            </a:r>
            <a:r>
              <a:rPr lang="en-US" sz="800" dirty="0" smtClean="0"/>
              <a:t>ESL Teacher, University Professor</a:t>
            </a:r>
            <a:endParaRPr lang="en-US" sz="800" dirty="0"/>
          </a:p>
          <a:p>
            <a:endParaRPr lang="en-US" sz="800" dirty="0" smtClean="0"/>
          </a:p>
          <a:p>
            <a:r>
              <a:rPr lang="en-US" sz="800" b="1" dirty="0" smtClean="0"/>
              <a:t>Hospitality </a:t>
            </a:r>
            <a:r>
              <a:rPr lang="en-US" sz="800" b="1" dirty="0"/>
              <a:t>and </a:t>
            </a:r>
            <a:r>
              <a:rPr lang="en-US" sz="800" b="1" dirty="0" smtClean="0"/>
              <a:t>Tourism</a:t>
            </a:r>
            <a:endParaRPr lang="en-US" sz="800" b="1" dirty="0"/>
          </a:p>
          <a:p>
            <a:r>
              <a:rPr lang="en-US" sz="800" dirty="0"/>
              <a:t>Tour </a:t>
            </a:r>
            <a:r>
              <a:rPr lang="en-US" sz="800" dirty="0" smtClean="0"/>
              <a:t>Guide</a:t>
            </a:r>
            <a:r>
              <a:rPr lang="en-US" sz="800" dirty="0"/>
              <a:t>, </a:t>
            </a:r>
            <a:r>
              <a:rPr lang="en-US" sz="800" dirty="0" smtClean="0"/>
              <a:t>Restaurateur, Resort </a:t>
            </a:r>
            <a:r>
              <a:rPr lang="en-US" sz="800" dirty="0"/>
              <a:t>M</a:t>
            </a:r>
            <a:r>
              <a:rPr lang="en-US" sz="800" dirty="0" smtClean="0"/>
              <a:t>anager</a:t>
            </a:r>
          </a:p>
          <a:p>
            <a:endParaRPr lang="en-US" sz="800" b="1" dirty="0" smtClean="0"/>
          </a:p>
          <a:p>
            <a:r>
              <a:rPr lang="en-US" sz="800" b="1" dirty="0" smtClean="0"/>
              <a:t>Emergency services</a:t>
            </a:r>
            <a:endParaRPr lang="en-US" sz="800" b="1" dirty="0"/>
          </a:p>
          <a:p>
            <a:r>
              <a:rPr lang="en-US" sz="700" dirty="0" smtClean="0"/>
              <a:t>911 Dispatcher, Police Officer, </a:t>
            </a:r>
            <a:r>
              <a:rPr lang="en-US" sz="800" dirty="0" smtClean="0"/>
              <a:t>Firefighter</a:t>
            </a:r>
          </a:p>
          <a:p>
            <a:endParaRPr lang="en-US" sz="800" dirty="0"/>
          </a:p>
          <a:p>
            <a:endParaRPr lang="en-US" sz="800" dirty="0" smtClean="0"/>
          </a:p>
        </p:txBody>
      </p:sp>
      <p:sp>
        <p:nvSpPr>
          <p:cNvPr id="107" name="TextBox 106"/>
          <p:cNvSpPr txBox="1"/>
          <p:nvPr/>
        </p:nvSpPr>
        <p:spPr>
          <a:xfrm>
            <a:off x="7299890" y="6428244"/>
            <a:ext cx="1535940" cy="215444"/>
          </a:xfrm>
          <a:prstGeom prst="rect">
            <a:avLst/>
          </a:prstGeom>
          <a:noFill/>
        </p:spPr>
        <p:txBody>
          <a:bodyPr wrap="square" rtlCol="0">
            <a:spAutoFit/>
          </a:bodyPr>
          <a:lstStyle/>
          <a:p>
            <a:r>
              <a:rPr lang="en-US" sz="800" dirty="0" smtClean="0"/>
              <a:t>Last Updated: 5/23/2018</a:t>
            </a:r>
          </a:p>
        </p:txBody>
      </p:sp>
      <p:sp>
        <p:nvSpPr>
          <p:cNvPr id="108" name="TextBox 107"/>
          <p:cNvSpPr txBox="1"/>
          <p:nvPr/>
        </p:nvSpPr>
        <p:spPr>
          <a:xfrm>
            <a:off x="7276046" y="5952670"/>
            <a:ext cx="1535940" cy="184666"/>
          </a:xfrm>
          <a:prstGeom prst="rect">
            <a:avLst/>
          </a:prstGeom>
          <a:noFill/>
        </p:spPr>
        <p:txBody>
          <a:bodyPr wrap="square" rtlCol="0">
            <a:spAutoFit/>
          </a:bodyPr>
          <a:lstStyle/>
          <a:p>
            <a:r>
              <a:rPr lang="en-US" sz="600" dirty="0" smtClean="0">
                <a:solidFill>
                  <a:srgbClr val="125441"/>
                </a:solidFill>
              </a:rPr>
              <a:t>*Some jobs may require additional training</a:t>
            </a:r>
          </a:p>
        </p:txBody>
      </p:sp>
    </p:spTree>
    <p:extLst>
      <p:ext uri="{BB962C8B-B14F-4D97-AF65-F5344CB8AC3E}">
        <p14:creationId xmlns:p14="http://schemas.microsoft.com/office/powerpoint/2010/main" val="1667694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34831</TotalTime>
  <Words>697</Words>
  <Application>Microsoft Office PowerPoint</Application>
  <PresentationFormat>Letter Paper (8.5x11 in)</PresentationFormat>
  <Paragraphs>64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Gwen Stickney</cp:lastModifiedBy>
  <cp:revision>107</cp:revision>
  <cp:lastPrinted>2018-05-17T15:49:13Z</cp:lastPrinted>
  <dcterms:created xsi:type="dcterms:W3CDTF">2017-02-23T23:37:54Z</dcterms:created>
  <dcterms:modified xsi:type="dcterms:W3CDTF">2018-05-23T20:17:45Z</dcterms:modified>
</cp:coreProperties>
</file>