
<file path=[Content_Types].xml><?xml version="1.0" encoding="utf-8"?>
<Types xmlns="http://schemas.openxmlformats.org/package/2006/content-types">
  <Default Extension="png" ContentType="image/png"/>
  <Default Extension="jpeg" ContentType="image/jpeg"/>
  <Default Extension="htm" ContentType="application/xhtml+xml"/>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2" r:id="rId1"/>
  </p:sldMasterIdLst>
  <p:notesMasterIdLst>
    <p:notesMasterId r:id="rId41"/>
  </p:notesMasterIdLst>
  <p:handoutMasterIdLst>
    <p:handoutMasterId r:id="rId42"/>
  </p:handoutMasterIdLst>
  <p:sldIdLst>
    <p:sldId id="256" r:id="rId2"/>
    <p:sldId id="257" r:id="rId3"/>
    <p:sldId id="270" r:id="rId4"/>
    <p:sldId id="269" r:id="rId5"/>
    <p:sldId id="271" r:id="rId6"/>
    <p:sldId id="272" r:id="rId7"/>
    <p:sldId id="273" r:id="rId8"/>
    <p:sldId id="274" r:id="rId9"/>
    <p:sldId id="275" r:id="rId10"/>
    <p:sldId id="258" r:id="rId11"/>
    <p:sldId id="259" r:id="rId12"/>
    <p:sldId id="287" r:id="rId13"/>
    <p:sldId id="290" r:id="rId14"/>
    <p:sldId id="289" r:id="rId15"/>
    <p:sldId id="288" r:id="rId16"/>
    <p:sldId id="291" r:id="rId17"/>
    <p:sldId id="292" r:id="rId18"/>
    <p:sldId id="294" r:id="rId19"/>
    <p:sldId id="295" r:id="rId20"/>
    <p:sldId id="293" r:id="rId21"/>
    <p:sldId id="297" r:id="rId22"/>
    <p:sldId id="296" r:id="rId23"/>
    <p:sldId id="279" r:id="rId24"/>
    <p:sldId id="260" r:id="rId25"/>
    <p:sldId id="267" r:id="rId26"/>
    <p:sldId id="298" r:id="rId27"/>
    <p:sldId id="283" r:id="rId28"/>
    <p:sldId id="261" r:id="rId29"/>
    <p:sldId id="277" r:id="rId30"/>
    <p:sldId id="299" r:id="rId31"/>
    <p:sldId id="281" r:id="rId32"/>
    <p:sldId id="282" r:id="rId33"/>
    <p:sldId id="263" r:id="rId34"/>
    <p:sldId id="265" r:id="rId35"/>
    <p:sldId id="264" r:id="rId36"/>
    <p:sldId id="266" r:id="rId37"/>
    <p:sldId id="280" r:id="rId38"/>
    <p:sldId id="278" r:id="rId39"/>
    <p:sldId id="268" r:id="rId40"/>
  </p:sldIdLst>
  <p:sldSz cx="12192000" cy="6858000"/>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105" d="100"/>
          <a:sy n="105" d="100"/>
        </p:scale>
        <p:origin x="2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145" cy="462084"/>
          </a:xfrm>
          <a:prstGeom prst="rect">
            <a:avLst/>
          </a:prstGeom>
        </p:spPr>
        <p:txBody>
          <a:bodyPr vert="horz" lIns="87316" tIns="43658" rIns="87316" bIns="43658" rtlCol="0"/>
          <a:lstStyle>
            <a:lvl1pPr algn="l">
              <a:defRPr sz="1100"/>
            </a:lvl1pPr>
          </a:lstStyle>
          <a:p>
            <a:r>
              <a:rPr lang="fr-FR" smtClean="0"/>
              <a:t>FWS Employer Information Session 16-17</a:t>
            </a:r>
            <a:endParaRPr lang="en-US"/>
          </a:p>
        </p:txBody>
      </p:sp>
      <p:sp>
        <p:nvSpPr>
          <p:cNvPr id="3" name="Date Placeholder 2"/>
          <p:cNvSpPr>
            <a:spLocks noGrp="1"/>
          </p:cNvSpPr>
          <p:nvPr>
            <p:ph type="dt" sz="quarter" idx="1"/>
          </p:nvPr>
        </p:nvSpPr>
        <p:spPr>
          <a:xfrm>
            <a:off x="3970734" y="1"/>
            <a:ext cx="3038145" cy="462084"/>
          </a:xfrm>
          <a:prstGeom prst="rect">
            <a:avLst/>
          </a:prstGeom>
        </p:spPr>
        <p:txBody>
          <a:bodyPr vert="horz" lIns="87316" tIns="43658" rIns="87316" bIns="43658" rtlCol="0"/>
          <a:lstStyle>
            <a:lvl1pPr algn="r">
              <a:defRPr sz="1100"/>
            </a:lvl1pPr>
          </a:lstStyle>
          <a:p>
            <a:fld id="{C7463B8C-1127-4A5F-9935-7BC0A22C79BE}" type="datetimeFigureOut">
              <a:rPr lang="en-US" smtClean="0"/>
              <a:t>7/30/2018</a:t>
            </a:fld>
            <a:endParaRPr lang="en-US"/>
          </a:p>
        </p:txBody>
      </p:sp>
      <p:sp>
        <p:nvSpPr>
          <p:cNvPr id="4" name="Footer Placeholder 3"/>
          <p:cNvSpPr>
            <a:spLocks noGrp="1"/>
          </p:cNvSpPr>
          <p:nvPr>
            <p:ph type="ftr" sz="quarter" idx="2"/>
          </p:nvPr>
        </p:nvSpPr>
        <p:spPr>
          <a:xfrm>
            <a:off x="2" y="8761291"/>
            <a:ext cx="3038145" cy="462084"/>
          </a:xfrm>
          <a:prstGeom prst="rect">
            <a:avLst/>
          </a:prstGeom>
        </p:spPr>
        <p:txBody>
          <a:bodyPr vert="horz" lIns="87316" tIns="43658" rIns="87316" bIns="43658" rtlCol="0" anchor="b"/>
          <a:lstStyle>
            <a:lvl1pPr algn="l">
              <a:defRPr sz="1100"/>
            </a:lvl1pPr>
          </a:lstStyle>
          <a:p>
            <a:endParaRPr lang="en-US"/>
          </a:p>
        </p:txBody>
      </p:sp>
      <p:sp>
        <p:nvSpPr>
          <p:cNvPr id="5" name="Slide Number Placeholder 4"/>
          <p:cNvSpPr>
            <a:spLocks noGrp="1"/>
          </p:cNvSpPr>
          <p:nvPr>
            <p:ph type="sldNum" sz="quarter" idx="3"/>
          </p:nvPr>
        </p:nvSpPr>
        <p:spPr>
          <a:xfrm>
            <a:off x="3970734" y="8761291"/>
            <a:ext cx="3038145" cy="462084"/>
          </a:xfrm>
          <a:prstGeom prst="rect">
            <a:avLst/>
          </a:prstGeom>
        </p:spPr>
        <p:txBody>
          <a:bodyPr vert="horz" lIns="87316" tIns="43658" rIns="87316" bIns="43658" rtlCol="0" anchor="b"/>
          <a:lstStyle>
            <a:lvl1pPr algn="r">
              <a:defRPr sz="1100"/>
            </a:lvl1pPr>
          </a:lstStyle>
          <a:p>
            <a:fld id="{3799D79B-480F-4CF1-9F3F-CDDE991B912B}" type="slidenum">
              <a:rPr lang="en-US" smtClean="0"/>
              <a:t>‹#›</a:t>
            </a:fld>
            <a:endParaRPr lang="en-US"/>
          </a:p>
        </p:txBody>
      </p:sp>
    </p:spTree>
    <p:extLst>
      <p:ext uri="{BB962C8B-B14F-4D97-AF65-F5344CB8AC3E}">
        <p14:creationId xmlns:p14="http://schemas.microsoft.com/office/powerpoint/2010/main" val="60096881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145" cy="462084"/>
          </a:xfrm>
          <a:prstGeom prst="rect">
            <a:avLst/>
          </a:prstGeom>
        </p:spPr>
        <p:txBody>
          <a:bodyPr vert="horz" lIns="87316" tIns="43658" rIns="87316" bIns="43658" rtlCol="0"/>
          <a:lstStyle>
            <a:lvl1pPr algn="l">
              <a:defRPr sz="1100"/>
            </a:lvl1pPr>
          </a:lstStyle>
          <a:p>
            <a:r>
              <a:rPr lang="fr-FR" smtClean="0"/>
              <a:t>FWS Employer Information Session 16-17</a:t>
            </a:r>
            <a:endParaRPr lang="en-US"/>
          </a:p>
        </p:txBody>
      </p:sp>
      <p:sp>
        <p:nvSpPr>
          <p:cNvPr id="3" name="Date Placeholder 2"/>
          <p:cNvSpPr>
            <a:spLocks noGrp="1"/>
          </p:cNvSpPr>
          <p:nvPr>
            <p:ph type="dt" idx="1"/>
          </p:nvPr>
        </p:nvSpPr>
        <p:spPr>
          <a:xfrm>
            <a:off x="3970734" y="1"/>
            <a:ext cx="3038145" cy="462084"/>
          </a:xfrm>
          <a:prstGeom prst="rect">
            <a:avLst/>
          </a:prstGeom>
        </p:spPr>
        <p:txBody>
          <a:bodyPr vert="horz" lIns="87316" tIns="43658" rIns="87316" bIns="43658" rtlCol="0"/>
          <a:lstStyle>
            <a:lvl1pPr algn="r">
              <a:defRPr sz="1100"/>
            </a:lvl1pPr>
          </a:lstStyle>
          <a:p>
            <a:fld id="{3E2F4E44-43C1-4377-958C-8ECFF91A3603}" type="datetimeFigureOut">
              <a:rPr lang="en-US" smtClean="0"/>
              <a:t>7/30/2018</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87316" tIns="43658" rIns="87316" bIns="43658" rtlCol="0" anchor="ctr"/>
          <a:lstStyle/>
          <a:p>
            <a:endParaRPr lang="en-US"/>
          </a:p>
        </p:txBody>
      </p:sp>
      <p:sp>
        <p:nvSpPr>
          <p:cNvPr id="5" name="Notes Placeholder 4"/>
          <p:cNvSpPr>
            <a:spLocks noGrp="1"/>
          </p:cNvSpPr>
          <p:nvPr>
            <p:ph type="body" sz="quarter" idx="3"/>
          </p:nvPr>
        </p:nvSpPr>
        <p:spPr>
          <a:xfrm>
            <a:off x="701345" y="4439360"/>
            <a:ext cx="5607712" cy="3631093"/>
          </a:xfrm>
          <a:prstGeom prst="rect">
            <a:avLst/>
          </a:prstGeom>
        </p:spPr>
        <p:txBody>
          <a:bodyPr vert="horz" lIns="87316" tIns="43658" rIns="87316" bIns="4365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61291"/>
            <a:ext cx="3038145" cy="462084"/>
          </a:xfrm>
          <a:prstGeom prst="rect">
            <a:avLst/>
          </a:prstGeom>
        </p:spPr>
        <p:txBody>
          <a:bodyPr vert="horz" lIns="87316" tIns="43658" rIns="87316" bIns="43658" rtlCol="0" anchor="b"/>
          <a:lstStyle>
            <a:lvl1pPr algn="l">
              <a:defRPr sz="1100"/>
            </a:lvl1pPr>
          </a:lstStyle>
          <a:p>
            <a:endParaRPr lang="en-US"/>
          </a:p>
        </p:txBody>
      </p:sp>
      <p:sp>
        <p:nvSpPr>
          <p:cNvPr id="7" name="Slide Number Placeholder 6"/>
          <p:cNvSpPr>
            <a:spLocks noGrp="1"/>
          </p:cNvSpPr>
          <p:nvPr>
            <p:ph type="sldNum" sz="quarter" idx="5"/>
          </p:nvPr>
        </p:nvSpPr>
        <p:spPr>
          <a:xfrm>
            <a:off x="3970734" y="8761291"/>
            <a:ext cx="3038145" cy="462084"/>
          </a:xfrm>
          <a:prstGeom prst="rect">
            <a:avLst/>
          </a:prstGeom>
        </p:spPr>
        <p:txBody>
          <a:bodyPr vert="horz" lIns="87316" tIns="43658" rIns="87316" bIns="43658" rtlCol="0" anchor="b"/>
          <a:lstStyle>
            <a:lvl1pPr algn="r">
              <a:defRPr sz="1100"/>
            </a:lvl1pPr>
          </a:lstStyle>
          <a:p>
            <a:fld id="{15527C7C-E283-4F58-90FE-81F02D786454}" type="slidenum">
              <a:rPr lang="en-US" smtClean="0"/>
              <a:t>‹#›</a:t>
            </a:fld>
            <a:endParaRPr lang="en-US"/>
          </a:p>
        </p:txBody>
      </p:sp>
    </p:spTree>
    <p:extLst>
      <p:ext uri="{BB962C8B-B14F-4D97-AF65-F5344CB8AC3E}">
        <p14:creationId xmlns:p14="http://schemas.microsoft.com/office/powerpoint/2010/main" val="270083364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76881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10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2812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11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161552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165620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474312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10705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805090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10756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799919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293548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87260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5527C7C-E283-4F58-90FE-81F02D786454}"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1200839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57582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54330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417162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023454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2318034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227299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web site</a:t>
            </a:r>
            <a:r>
              <a:rPr lang="en-US" baseline="0" dirty="0" smtClean="0"/>
              <a:t> information</a:t>
            </a:r>
            <a:endParaRPr lang="en-US" dirty="0"/>
          </a:p>
        </p:txBody>
      </p:sp>
      <p:sp>
        <p:nvSpPr>
          <p:cNvPr id="4" name="Slide Number Placeholder 3"/>
          <p:cNvSpPr>
            <a:spLocks noGrp="1"/>
          </p:cNvSpPr>
          <p:nvPr>
            <p:ph type="sldNum" sz="quarter" idx="10"/>
          </p:nvPr>
        </p:nvSpPr>
        <p:spPr/>
        <p:txBody>
          <a:bodyPr/>
          <a:lstStyle/>
          <a:p>
            <a:fld id="{15527C7C-E283-4F58-90FE-81F02D786454}" type="slidenum">
              <a:rPr lang="en-US" smtClean="0"/>
              <a:t>37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001942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24024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39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66607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7C7C-E283-4F58-90FE-81F02D786454}"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1493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409134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75006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130465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7C7C-E283-4F58-90FE-81F02D786454}" type="slidenum">
              <a:rPr lang="en-US" smtClean="0"/>
              <a:t>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09015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283448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27C7C-E283-4F58-90FE-81F02D786454}" type="slidenum">
              <a:rPr lang="en-US" smtClean="0"/>
              <a:t>9</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fr-FR" smtClean="0"/>
              <a:t>FWS Employer Information Session 16-17</a:t>
            </a:r>
            <a:endParaRPr lang="en-US"/>
          </a:p>
        </p:txBody>
      </p:sp>
    </p:spTree>
    <p:extLst>
      <p:ext uri="{BB962C8B-B14F-4D97-AF65-F5344CB8AC3E}">
        <p14:creationId xmlns:p14="http://schemas.microsoft.com/office/powerpoint/2010/main" val="3579810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6931191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085C354-32B3-46C8-B22C-4DF828BEEED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72245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5595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309555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25807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085C354-32B3-46C8-B22C-4DF828BEEEDB}" type="datetimeFigureOut">
              <a:rPr lang="en-US" smtClean="0"/>
              <a:t>7/30/2018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3814409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085C354-32B3-46C8-B22C-4DF828BEEEDB}" type="datetimeFigureOut">
              <a:rPr lang="en-US" smtClean="0"/>
              <a:t>7/30/2018</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362367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46849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297493603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1098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85C354-32B3-46C8-B22C-4DF828BEEED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75827804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85C354-32B3-46C8-B22C-4DF828BEEED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40975193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5C354-32B3-46C8-B22C-4DF828BEEEDB}" type="datetimeFigureOut">
              <a:rPr lang="en-US" smtClean="0"/>
              <a:t>7/30/2018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74723996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085C354-32B3-46C8-B22C-4DF828BEEEDB}" type="datetimeFigureOut">
              <a:rPr lang="en-US" smtClean="0"/>
              <a:t>7/30/2018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150843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5C354-32B3-46C8-B22C-4DF828BEEEDB}" type="datetimeFigureOut">
              <a:rPr lang="en-US" smtClean="0"/>
              <a:t>7/30/2018</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38433111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085C354-32B3-46C8-B22C-4DF828BEEED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25132641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085C354-32B3-46C8-B22C-4DF828BEEED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F5A6E96-031D-4167-B8C4-C3B9526C1311}" type="slidenum">
              <a:rPr lang="en-US" smtClean="0"/>
              <a:t>‹#›</a:t>
            </a:fld>
            <a:endParaRPr lang="en-US"/>
          </a:p>
        </p:txBody>
      </p:sp>
    </p:spTree>
    <p:extLst>
      <p:ext uri="{BB962C8B-B14F-4D97-AF65-F5344CB8AC3E}">
        <p14:creationId xmlns:p14="http://schemas.microsoft.com/office/powerpoint/2010/main" val="379855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085C354-32B3-46C8-B22C-4DF828BEEEDB}" type="datetimeFigureOut">
              <a:rPr lang="en-US" smtClean="0"/>
              <a:t>7/30/2018</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AF5A6E96-031D-4167-B8C4-C3B9526C1311}" type="slidenum">
              <a:rPr lang="en-US" smtClean="0"/>
              <a:t>‹#›</a:t>
            </a:fld>
            <a:endParaRPr lang="en-US"/>
          </a:p>
        </p:txBody>
      </p:sp>
    </p:spTree>
    <p:extLst>
      <p:ext uri="{BB962C8B-B14F-4D97-AF65-F5344CB8AC3E}">
        <p14:creationId xmlns:p14="http://schemas.microsoft.com/office/powerpoint/2010/main" val="4001358496"/>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12twenty.freshdesk.com/support/solutions/articles/9000043583-posting-a-job"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career.ndsu.edu/" TargetMode="External"/><Relationship Id="rId2" Type="http://schemas.openxmlformats.org/officeDocument/2006/relationships/hyperlink" Target="mailto:ndsu.career.center@ndsu.edu"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ndsu.edu/fileadmin/hr/Online_Onboarding/MSS-Onboarding_Manual-Campus_Manual-I-9.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ndsu.edu/forms/#human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ndsu.edu/fileadmin/hr/Online_Onboarding/MSS-Onboarding_Manual-Campus_Manual-I-9.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dsu.edu/hr/news/detail/34073/"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hyperlink" Target="https://www.ndsu.edu/hr/admintoolbo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mailto:Julie.Giffey@ndsu.edu"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mailto:Tricia.R.Johnson@ndsu.edu" TargetMode="External"/><Relationship Id="rId5" Type="http://schemas.openxmlformats.org/officeDocument/2006/relationships/hyperlink" Target="mailto:Kari.Schmitzeilertso@ndsu.edu" TargetMode="External"/><Relationship Id="rId4" Type="http://schemas.openxmlformats.org/officeDocument/2006/relationships/hyperlink" Target="mailto:Sheila.Tindall@ndsu.edu"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dsu.edu/onestop/finaid/employment/employe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dsu.edu/onestop/finaid/employment/employe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htm"/><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1271" y="1465458"/>
            <a:ext cx="10461811" cy="1705351"/>
          </a:xfrm>
        </p:spPr>
        <p:txBody>
          <a:bodyPr>
            <a:normAutofit/>
          </a:bodyPr>
          <a:lstStyle/>
          <a:p>
            <a:r>
              <a:rPr lang="en-US" sz="3500" dirty="0" smtClean="0">
                <a:solidFill>
                  <a:schemeClr val="bg1"/>
                </a:solidFill>
                <a:latin typeface="Arial Black" panose="020B0A04020102020204" pitchFamily="34" charset="0"/>
              </a:rPr>
              <a:t>North Dakota State University </a:t>
            </a:r>
            <a:br>
              <a:rPr lang="en-US" sz="3500" dirty="0" smtClean="0">
                <a:solidFill>
                  <a:schemeClr val="bg1"/>
                </a:solidFill>
                <a:latin typeface="Arial Black" panose="020B0A04020102020204" pitchFamily="34" charset="0"/>
              </a:rPr>
            </a:br>
            <a:r>
              <a:rPr lang="en-US" sz="3500" dirty="0" smtClean="0">
                <a:solidFill>
                  <a:schemeClr val="bg1"/>
                </a:solidFill>
                <a:latin typeface="Arial Black" panose="020B0A04020102020204" pitchFamily="34" charset="0"/>
              </a:rPr>
              <a:t>Federal Work-Study Program</a:t>
            </a:r>
            <a:endParaRPr lang="en-US" sz="3500" dirty="0">
              <a:solidFill>
                <a:schemeClr val="bg1"/>
              </a:solidFill>
              <a:latin typeface="Arial Black" panose="020B0A04020102020204" pitchFamily="34" charset="0"/>
            </a:endParaRPr>
          </a:p>
        </p:txBody>
      </p:sp>
      <p:sp>
        <p:nvSpPr>
          <p:cNvPr id="3" name="Subtitle 2"/>
          <p:cNvSpPr>
            <a:spLocks noGrp="1"/>
          </p:cNvSpPr>
          <p:nvPr>
            <p:ph type="subTitle" idx="1"/>
          </p:nvPr>
        </p:nvSpPr>
        <p:spPr>
          <a:xfrm>
            <a:off x="1325880" y="4154195"/>
            <a:ext cx="9497788" cy="1388534"/>
          </a:xfrm>
        </p:spPr>
        <p:txBody>
          <a:bodyPr>
            <a:normAutofit/>
          </a:bodyPr>
          <a:lstStyle/>
          <a:p>
            <a:pPr algn="r">
              <a:spcBef>
                <a:spcPts val="0"/>
              </a:spcBef>
              <a:spcAft>
                <a:spcPts val="0"/>
              </a:spcAft>
            </a:pPr>
            <a:r>
              <a:rPr lang="en-US" sz="3600" dirty="0" smtClean="0">
                <a:solidFill>
                  <a:schemeClr val="bg1"/>
                </a:solidFill>
                <a:latin typeface="Arial" panose="020B0604020202020204" pitchFamily="34" charset="0"/>
                <a:cs typeface="Arial" panose="020B0604020202020204" pitchFamily="34" charset="0"/>
              </a:rPr>
              <a:t>Employer Information &amp; Updates  2018-2019</a:t>
            </a:r>
            <a:endParaRPr lang="en-US" sz="3600" dirty="0">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57835" y="894448"/>
            <a:ext cx="4748979" cy="940704"/>
            <a:chOff x="731326" y="332310"/>
            <a:chExt cx="4748979" cy="940704"/>
          </a:xfrm>
        </p:grpSpPr>
        <p:sp>
          <p:nvSpPr>
            <p:cNvPr id="4" name="TextBox 3"/>
            <p:cNvSpPr txBox="1"/>
            <p:nvPr/>
          </p:nvSpPr>
          <p:spPr>
            <a:xfrm>
              <a:off x="1614951" y="397471"/>
              <a:ext cx="3865354" cy="369332"/>
            </a:xfrm>
            <a:prstGeom prst="rect">
              <a:avLst/>
            </a:prstGeom>
            <a:noFill/>
          </p:spPr>
          <p:txBody>
            <a:bodyPr wrap="none" rtlCol="0">
              <a:spAutoFit/>
            </a:bodyPr>
            <a:lstStyle/>
            <a:p>
              <a:r>
                <a:rPr lang="en-US" dirty="0" smtClean="0">
                  <a:solidFill>
                    <a:schemeClr val="bg1"/>
                  </a:solidFill>
                  <a:latin typeface="Arial Black" panose="020B0A04020102020204" pitchFamily="34" charset="0"/>
                </a:rPr>
                <a:t>U.S Department of Education</a:t>
              </a:r>
              <a:endParaRPr lang="en-US" dirty="0">
                <a:solidFill>
                  <a:schemeClr val="bg1"/>
                </a:solidFill>
                <a:latin typeface="Arial Black" panose="020B0A04020102020204" pitchFamily="34" charset="0"/>
              </a:endParaRPr>
            </a:p>
          </p:txBody>
        </p:sp>
        <p:pic>
          <p:nvPicPr>
            <p:cNvPr id="5" name="Picture 4"/>
            <p:cNvPicPr>
              <a:picLocks noChangeAspect="1"/>
            </p:cNvPicPr>
            <p:nvPr/>
          </p:nvPicPr>
          <p:blipFill>
            <a:blip r:embed="rId3"/>
            <a:stretch>
              <a:fillRect/>
            </a:stretch>
          </p:blipFill>
          <p:spPr>
            <a:xfrm>
              <a:off x="731326" y="332310"/>
              <a:ext cx="937415" cy="940704"/>
            </a:xfrm>
            <a:prstGeom prst="rect">
              <a:avLst/>
            </a:prstGeom>
          </p:spPr>
        </p:pic>
      </p:grpSp>
    </p:spTree>
    <p:extLst>
      <p:ext uri="{BB962C8B-B14F-4D97-AF65-F5344CB8AC3E}">
        <p14:creationId xmlns:p14="http://schemas.microsoft.com/office/powerpoint/2010/main" val="3241602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88" y="577504"/>
            <a:ext cx="11214847" cy="1443320"/>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NDSU </a:t>
            </a:r>
            <a:r>
              <a:rPr lang="en-US" sz="4000" b="1" dirty="0">
                <a:latin typeface="Adobe Heiti Std R" panose="020B0400000000000000" pitchFamily="34" charset="-128"/>
                <a:ea typeface="Adobe Heiti Std R" panose="020B0400000000000000" pitchFamily="34" charset="-128"/>
                <a:cs typeface="Arial" panose="020B0604020202020204" pitchFamily="34" charset="0"/>
              </a:rPr>
              <a:t>Student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Employment</a:t>
            </a:r>
            <a:endParaRPr lang="en-US" sz="3600" b="1" dirty="0">
              <a:solidFill>
                <a:srgbClr val="C00000"/>
              </a:solidFill>
              <a:latin typeface="Adobe Heiti Std R" panose="020B0400000000000000" pitchFamily="34" charset="-128"/>
              <a:ea typeface="Adobe Heiti Std R" panose="020B0400000000000000" pitchFamily="34" charset="-128"/>
              <a:cs typeface="Aharoni" panose="02010803020104030203" pitchFamily="2" charset="-79"/>
            </a:endParaRPr>
          </a:p>
        </p:txBody>
      </p:sp>
      <p:sp>
        <p:nvSpPr>
          <p:cNvPr id="3" name="Content Placeholder 2"/>
          <p:cNvSpPr>
            <a:spLocks noGrp="1"/>
          </p:cNvSpPr>
          <p:nvPr>
            <p:ph idx="1"/>
          </p:nvPr>
        </p:nvSpPr>
        <p:spPr>
          <a:xfrm>
            <a:off x="566388" y="2498969"/>
            <a:ext cx="11214847" cy="4359031"/>
          </a:xfrm>
        </p:spPr>
        <p:txBody>
          <a:bodyPr>
            <a:normAutofit fontScale="92500" lnSpcReduction="10000"/>
          </a:bodyPr>
          <a:lstStyle/>
          <a:p>
            <a:pPr marL="0" indent="0" algn="ctr">
              <a:lnSpc>
                <a:spcPct val="110000"/>
              </a:lnSpc>
              <a:spcBef>
                <a:spcPts val="600"/>
              </a:spcBef>
              <a:buNone/>
            </a:pPr>
            <a:r>
              <a:rPr lang="en-US" sz="4400" b="1" dirty="0" smtClean="0">
                <a:solidFill>
                  <a:schemeClr val="tx1"/>
                </a:solidFill>
                <a:latin typeface="Arial Black" panose="020B0A04020102020204" pitchFamily="34" charset="0"/>
                <a:cs typeface="Arial" panose="020B0604020202020204" pitchFamily="34" charset="0"/>
              </a:rPr>
              <a:t>NDSU Career Center</a:t>
            </a:r>
          </a:p>
          <a:p>
            <a:pPr marL="0" indent="0" algn="ctr">
              <a:lnSpc>
                <a:spcPct val="150000"/>
              </a:lnSpc>
              <a:spcBef>
                <a:spcPts val="1200"/>
              </a:spcBef>
              <a:buNone/>
            </a:pPr>
            <a:r>
              <a:rPr lang="en-US" sz="3300" b="1" i="1" dirty="0" err="1" smtClean="0">
                <a:solidFill>
                  <a:schemeClr val="accent6">
                    <a:lumMod val="50000"/>
                  </a:schemeClr>
                </a:solidFill>
                <a:latin typeface="Arial Black" panose="020B0A04020102020204" pitchFamily="34" charset="0"/>
                <a:cs typeface="Arial" panose="020B0604020202020204" pitchFamily="34" charset="0"/>
              </a:rPr>
              <a:t>CAREERLink</a:t>
            </a:r>
            <a:r>
              <a:rPr lang="en-US" sz="4400" b="1" dirty="0" smtClean="0">
                <a:solidFill>
                  <a:schemeClr val="tx1"/>
                </a:solidFill>
                <a:latin typeface="Arial Black" panose="020B0A04020102020204" pitchFamily="34" charset="0"/>
                <a:cs typeface="Arial" panose="020B0604020202020204" pitchFamily="34" charset="0"/>
              </a:rPr>
              <a:t/>
            </a:r>
            <a:br>
              <a:rPr lang="en-US" sz="4400" b="1" dirty="0" smtClean="0">
                <a:solidFill>
                  <a:schemeClr val="tx1"/>
                </a:solidFill>
                <a:latin typeface="Arial Black" panose="020B0A04020102020204" pitchFamily="34" charset="0"/>
                <a:cs typeface="Arial" panose="020B0604020202020204" pitchFamily="34" charset="0"/>
              </a:rPr>
            </a:br>
            <a:r>
              <a:rPr lang="en-US" sz="1100" b="1" dirty="0" smtClean="0">
                <a:solidFill>
                  <a:srgbClr val="C00000"/>
                </a:solidFill>
                <a:latin typeface="Arial Black" panose="020B0A04020102020204" pitchFamily="34" charset="0"/>
                <a:cs typeface="Arial" panose="020B0604020202020204" pitchFamily="34" charset="0"/>
              </a:rPr>
              <a:t/>
            </a:r>
            <a:br>
              <a:rPr lang="en-US" sz="1100" b="1" dirty="0" smtClean="0">
                <a:solidFill>
                  <a:srgbClr val="C00000"/>
                </a:solidFill>
                <a:latin typeface="Arial Black" panose="020B0A04020102020204" pitchFamily="34" charset="0"/>
                <a:cs typeface="Arial" panose="020B0604020202020204" pitchFamily="34" charset="0"/>
              </a:rPr>
            </a:br>
            <a:r>
              <a:rPr lang="en-US" sz="2400" b="1" dirty="0" smtClean="0">
                <a:solidFill>
                  <a:schemeClr val="tx1"/>
                </a:solidFill>
                <a:latin typeface="Arial" panose="020B0604020202020204" pitchFamily="34" charset="0"/>
                <a:cs typeface="Arial" panose="020B0604020202020204" pitchFamily="34" charset="0"/>
              </a:rPr>
              <a:t>Advertise and promote your employment opportunities at</a:t>
            </a:r>
            <a:endParaRPr lang="en-US" sz="2400" b="1" dirty="0">
              <a:solidFill>
                <a:schemeClr val="tx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b="1" dirty="0">
                <a:solidFill>
                  <a:schemeClr val="tx1"/>
                </a:solidFill>
                <a:latin typeface="Arial" panose="020B0604020202020204" pitchFamily="34" charset="0"/>
                <a:cs typeface="Arial" panose="020B0604020202020204" pitchFamily="34" charset="0"/>
              </a:rPr>
              <a:t>https://ndsu.12twenty.com/hire</a:t>
            </a:r>
            <a:r>
              <a:rPr lang="en-US" sz="2400" b="1" dirty="0" smtClean="0">
                <a:solidFill>
                  <a:schemeClr val="tx1"/>
                </a:solidFill>
                <a:latin typeface="Arial" panose="020B0604020202020204" pitchFamily="34" charset="0"/>
                <a:cs typeface="Arial" panose="020B0604020202020204" pitchFamily="34" charset="0"/>
              </a:rPr>
              <a:t/>
            </a:r>
            <a:br>
              <a:rPr lang="en-US" sz="2400" b="1" dirty="0" smtClean="0">
                <a:solidFill>
                  <a:schemeClr val="tx1"/>
                </a:solidFill>
                <a:latin typeface="Arial" panose="020B0604020202020204" pitchFamily="34" charset="0"/>
                <a:cs typeface="Arial" panose="020B0604020202020204" pitchFamily="34" charset="0"/>
              </a:rPr>
            </a:br>
            <a:endParaRPr lang="en-US" sz="900" b="1" dirty="0" smtClean="0">
              <a:solidFill>
                <a:schemeClr val="tx1"/>
              </a:solidFill>
              <a:latin typeface="Arial" panose="020B0604020202020204" pitchFamily="34" charset="0"/>
              <a:cs typeface="Arial" panose="020B0604020202020204" pitchFamily="34" charset="0"/>
            </a:endParaRPr>
          </a:p>
          <a:p>
            <a:r>
              <a:rPr lang="en-US" sz="2200" dirty="0" smtClean="0">
                <a:solidFill>
                  <a:schemeClr val="tx1"/>
                </a:solidFill>
                <a:latin typeface="Arial" panose="020B0604020202020204" pitchFamily="34" charset="0"/>
                <a:cs typeface="Arial" panose="020B0604020202020204" pitchFamily="34" charset="0"/>
              </a:rPr>
              <a:t>The Job Board is a central place where students (both work-study and non-work study) can look for employment opportunities.</a:t>
            </a:r>
          </a:p>
          <a:p>
            <a:r>
              <a:rPr lang="en-US" sz="2200" dirty="0" smtClean="0">
                <a:solidFill>
                  <a:schemeClr val="tx1"/>
                </a:solidFill>
                <a:latin typeface="Arial" panose="020B0604020202020204" pitchFamily="34" charset="0"/>
                <a:cs typeface="Arial" panose="020B0604020202020204" pitchFamily="34" charset="0"/>
              </a:rPr>
              <a:t>This </a:t>
            </a:r>
            <a:r>
              <a:rPr lang="en-US" sz="2200" dirty="0">
                <a:solidFill>
                  <a:schemeClr val="tx1"/>
                </a:solidFill>
                <a:latin typeface="Arial" panose="020B0604020202020204" pitchFamily="34" charset="0"/>
                <a:cs typeface="Arial" panose="020B0604020202020204" pitchFamily="34" charset="0"/>
              </a:rPr>
              <a:t>service is offered by a partnership between NDSU Career Services and </a:t>
            </a:r>
            <a:r>
              <a:rPr lang="en-US" sz="2200" dirty="0" smtClean="0">
                <a:solidFill>
                  <a:schemeClr val="tx1"/>
                </a:solidFill>
                <a:latin typeface="Arial" panose="020B0604020202020204" pitchFamily="34" charset="0"/>
                <a:cs typeface="Arial" panose="020B0604020202020204" pitchFamily="34" charset="0"/>
              </a:rPr>
              <a:t>Financial Aid and Scholarships.</a:t>
            </a:r>
          </a:p>
        </p:txBody>
      </p:sp>
      <p:grpSp>
        <p:nvGrpSpPr>
          <p:cNvPr id="7" name="Group 6"/>
          <p:cNvGrpSpPr/>
          <p:nvPr/>
        </p:nvGrpSpPr>
        <p:grpSpPr>
          <a:xfrm>
            <a:off x="384586" y="1372513"/>
            <a:ext cx="2434682" cy="2252913"/>
            <a:chOff x="421162" y="1418233"/>
            <a:chExt cx="2434682" cy="2252913"/>
          </a:xfrm>
        </p:grpSpPr>
        <p:sp>
          <p:nvSpPr>
            <p:cNvPr id="4" name="5-Point Star 3"/>
            <p:cNvSpPr/>
            <p:nvPr/>
          </p:nvSpPr>
          <p:spPr>
            <a:xfrm rot="20614780">
              <a:off x="421162" y="1418233"/>
              <a:ext cx="2434682" cy="2252913"/>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rot="20486862">
              <a:off x="1141840" y="2371090"/>
              <a:ext cx="993326" cy="523220"/>
            </a:xfrm>
            <a:prstGeom prst="rect">
              <a:avLst/>
            </a:prstGeom>
            <a:noFill/>
          </p:spPr>
          <p:txBody>
            <a:bodyPr wrap="square" rtlCol="0">
              <a:spAutoFit/>
            </a:bodyPr>
            <a:lstStyle/>
            <a:p>
              <a:r>
                <a:rPr lang="en-US" sz="2800" b="1" dirty="0" smtClean="0">
                  <a:solidFill>
                    <a:schemeClr val="bg1"/>
                  </a:solidFill>
                  <a:latin typeface="Adobe Heiti Std R" panose="020B0400000000000000" pitchFamily="34" charset="-128"/>
                  <a:ea typeface="Adobe Heiti Std R" panose="020B0400000000000000" pitchFamily="34" charset="-128"/>
                </a:rPr>
                <a:t>NEW</a:t>
              </a:r>
              <a:endParaRPr lang="en-US" sz="2800" b="1" dirty="0">
                <a:solidFill>
                  <a:schemeClr val="bg1"/>
                </a:solidFill>
                <a:latin typeface="Adobe Heiti Std R" panose="020B0400000000000000" pitchFamily="34" charset="-128"/>
                <a:ea typeface="Adobe Heiti Std R" panose="020B0400000000000000" pitchFamily="34" charset="-128"/>
              </a:endParaRPr>
            </a:p>
          </p:txBody>
        </p:sp>
      </p:grpSp>
    </p:spTree>
    <p:extLst>
      <p:ext uri="{BB962C8B-B14F-4D97-AF65-F5344CB8AC3E}">
        <p14:creationId xmlns:p14="http://schemas.microsoft.com/office/powerpoint/2010/main" val="1261551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BA4FB5A6-E531-6D43-8338-EC396E0BC3A1}"/>
              </a:ext>
            </a:extLst>
          </p:cNvPr>
          <p:cNvPicPr>
            <a:picLocks noChangeAspect="1"/>
          </p:cNvPicPr>
          <p:nvPr/>
        </p:nvPicPr>
        <p:blipFill rotWithShape="1">
          <a:blip r:embed="rId3"/>
          <a:srcRect t="13698" b="9112"/>
          <a:stretch/>
        </p:blipFill>
        <p:spPr>
          <a:xfrm>
            <a:off x="0" y="727370"/>
            <a:ext cx="12192000" cy="6130630"/>
          </a:xfrm>
          <a:prstGeom prst="rect">
            <a:avLst/>
          </a:prstGeom>
        </p:spPr>
      </p:pic>
      <p:sp>
        <p:nvSpPr>
          <p:cNvPr id="9" name="TextBox 8"/>
          <p:cNvSpPr txBox="1"/>
          <p:nvPr/>
        </p:nvSpPr>
        <p:spPr>
          <a:xfrm>
            <a:off x="0" y="-13110"/>
            <a:ext cx="12192000" cy="830997"/>
          </a:xfrm>
          <a:prstGeom prst="rect">
            <a:avLst/>
          </a:prstGeom>
          <a:solidFill>
            <a:srgbClr val="006600"/>
          </a:solidFill>
        </p:spPr>
        <p:txBody>
          <a:bodyPr wrap="square" rtlCol="0">
            <a:spAutoFit/>
          </a:bodyPr>
          <a:lstStyle/>
          <a:p>
            <a:pPr algn="ctr" defTabSz="914400"/>
            <a:r>
              <a:rPr lang="en-US" sz="4800" b="1" dirty="0">
                <a:solidFill>
                  <a:prstClr val="white"/>
                </a:solidFill>
                <a:latin typeface="Adobe Heiti Std R" panose="020B0400000000000000" pitchFamily="34" charset="-128"/>
                <a:ea typeface="Adobe Heiti Std R" panose="020B0400000000000000" pitchFamily="34" charset="-128"/>
              </a:rPr>
              <a:t>CAREER CENTER—306 CERES HALL</a:t>
            </a:r>
          </a:p>
        </p:txBody>
      </p:sp>
    </p:spTree>
    <p:extLst>
      <p:ext uri="{BB962C8B-B14F-4D97-AF65-F5344CB8AC3E}">
        <p14:creationId xmlns:p14="http://schemas.microsoft.com/office/powerpoint/2010/main" val="1775484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F18A1-CFD4-3449-8E96-1447EEDD202D}"/>
              </a:ext>
            </a:extLst>
          </p:cNvPr>
          <p:cNvSpPr/>
          <p:nvPr/>
        </p:nvSpPr>
        <p:spPr>
          <a:xfrm>
            <a:off x="0" y="0"/>
            <a:ext cx="12192000" cy="165946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D893A15-9DC8-8040-BE48-2C51C4C34F9D}"/>
              </a:ext>
            </a:extLst>
          </p:cNvPr>
          <p:cNvSpPr txBox="1"/>
          <p:nvPr/>
        </p:nvSpPr>
        <p:spPr>
          <a:xfrm>
            <a:off x="1351129" y="-1181674"/>
            <a:ext cx="12191999" cy="3939540"/>
          </a:xfrm>
          <a:prstGeom prst="rect">
            <a:avLst/>
          </a:prstGeom>
          <a:noFill/>
        </p:spPr>
        <p:txBody>
          <a:bodyPr wrap="square" rtlCol="0">
            <a:spAutoFit/>
          </a:bodyPr>
          <a:lstStyle/>
          <a:p>
            <a:pPr defTabSz="914400"/>
            <a:r>
              <a:rPr lang="en-US" sz="25000" b="1" dirty="0">
                <a:solidFill>
                  <a:srgbClr val="E7E6E6">
                    <a:lumMod val="90000"/>
                  </a:srgbClr>
                </a:solidFill>
                <a:latin typeface="Calibri" panose="020F0502020204030204"/>
              </a:rPr>
              <a:t>EMPLOY</a:t>
            </a:r>
          </a:p>
        </p:txBody>
      </p:sp>
      <p:pic>
        <p:nvPicPr>
          <p:cNvPr id="4" name="Picture 3">
            <a:extLst>
              <a:ext uri="{FF2B5EF4-FFF2-40B4-BE49-F238E27FC236}">
                <a16:creationId xmlns:a16="http://schemas.microsoft.com/office/drawing/2014/main" id="{DC7BE53E-2B76-8C41-BABD-126E655E5B64}"/>
              </a:ext>
            </a:extLst>
          </p:cNvPr>
          <p:cNvPicPr>
            <a:picLocks noChangeAspect="1"/>
          </p:cNvPicPr>
          <p:nvPr/>
        </p:nvPicPr>
        <p:blipFill>
          <a:blip r:embed="rId2"/>
          <a:stretch>
            <a:fillRect/>
          </a:stretch>
        </p:blipFill>
        <p:spPr>
          <a:xfrm>
            <a:off x="0" y="1659467"/>
            <a:ext cx="12192000" cy="5198533"/>
          </a:xfrm>
          <a:prstGeom prst="rect">
            <a:avLst/>
          </a:prstGeom>
        </p:spPr>
      </p:pic>
      <p:sp>
        <p:nvSpPr>
          <p:cNvPr id="5" name="Rectangle 4">
            <a:extLst>
              <a:ext uri="{FF2B5EF4-FFF2-40B4-BE49-F238E27FC236}">
                <a16:creationId xmlns:a16="http://schemas.microsoft.com/office/drawing/2014/main" id="{169EE64E-7B86-4E44-A685-A76BD688F625}"/>
              </a:ext>
            </a:extLst>
          </p:cNvPr>
          <p:cNvSpPr/>
          <p:nvPr/>
        </p:nvSpPr>
        <p:spPr>
          <a:xfrm>
            <a:off x="0" y="0"/>
            <a:ext cx="12191999" cy="1659467"/>
          </a:xfrm>
          <a:prstGeom prst="rect">
            <a:avLst/>
          </a:prstGeom>
          <a:solidFill>
            <a:srgbClr val="006600">
              <a:alpha val="73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F07342F5-E640-0C45-906F-2A2412841D0D}"/>
              </a:ext>
            </a:extLst>
          </p:cNvPr>
          <p:cNvSpPr txBox="1">
            <a:spLocks/>
          </p:cNvSpPr>
          <p:nvPr/>
        </p:nvSpPr>
        <p:spPr>
          <a:xfrm>
            <a:off x="1447800" y="360199"/>
            <a:ext cx="9144000" cy="9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rPr>
              <a:t>OUR BUSINESS</a:t>
            </a:r>
            <a:endParaRPr kumimoji="0" lang="en-US" sz="60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7" name="Rectangle 6">
            <a:extLst>
              <a:ext uri="{FF2B5EF4-FFF2-40B4-BE49-F238E27FC236}">
                <a16:creationId xmlns:a16="http://schemas.microsoft.com/office/drawing/2014/main" id="{3FDC9493-A037-8749-93A9-FFFDC15642B2}"/>
              </a:ext>
            </a:extLst>
          </p:cNvPr>
          <p:cNvSpPr/>
          <p:nvPr/>
        </p:nvSpPr>
        <p:spPr>
          <a:xfrm>
            <a:off x="-1" y="4882537"/>
            <a:ext cx="12192000" cy="1558683"/>
          </a:xfrm>
          <a:prstGeom prst="rect">
            <a:avLst/>
          </a:prstGeom>
          <a:solidFill>
            <a:srgbClr val="000000">
              <a:alpha val="3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1CB3B33F-FC01-3640-B795-A8E93FEEAD1C}"/>
              </a:ext>
            </a:extLst>
          </p:cNvPr>
          <p:cNvSpPr txBox="1">
            <a:spLocks/>
          </p:cNvSpPr>
          <p:nvPr/>
        </p:nvSpPr>
        <p:spPr>
          <a:xfrm>
            <a:off x="930324" y="4981433"/>
            <a:ext cx="10331351" cy="156897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smtClean="0">
                <a:ln>
                  <a:noFill/>
                </a:ln>
                <a:solidFill>
                  <a:sysClr val="window" lastClr="FFFFFF"/>
                </a:solidFill>
                <a:effectLst/>
                <a:uLnTx/>
                <a:uFillTx/>
                <a:latin typeface="Calibri" panose="020F0502020204030204"/>
                <a:ea typeface="+mn-ea"/>
                <a:cs typeface="+mn-cs"/>
              </a:rPr>
              <a:t>W</a:t>
            </a:r>
            <a:r>
              <a:rPr kumimoji="0" lang="en-US" sz="3600" b="1" i="0" u="none" strike="noStrike" kern="1200" cap="none" spc="0" normalizeH="0" baseline="0" noProof="0" smtClean="0">
                <a:ln>
                  <a:noFill/>
                </a:ln>
                <a:solidFill>
                  <a:sysClr val="window" lastClr="FFFFFF"/>
                </a:solidFill>
                <a:effectLst/>
                <a:uLnTx/>
                <a:uFillTx/>
                <a:latin typeface="Calibri" panose="020F0502020204030204"/>
                <a:ea typeface="+mn-ea"/>
                <a:cs typeface="+mn-cs"/>
              </a:rPr>
              <a:t>e prepare students for maximum employability–beginning when they arrive, </a:t>
            </a:r>
            <a:br>
              <a:rPr kumimoji="0" lang="en-US" sz="3600" b="1" i="0" u="none" strike="noStrike" kern="1200" cap="none" spc="0" normalizeH="0" baseline="0" noProof="0" smtClean="0">
                <a:ln>
                  <a:noFill/>
                </a:ln>
                <a:solidFill>
                  <a:sysClr val="window" lastClr="FFFFFF"/>
                </a:solidFill>
                <a:effectLst/>
                <a:uLnTx/>
                <a:uFillTx/>
                <a:latin typeface="Calibri" panose="020F0502020204030204"/>
                <a:ea typeface="+mn-ea"/>
                <a:cs typeface="+mn-cs"/>
              </a:rPr>
            </a:br>
            <a:r>
              <a:rPr kumimoji="0" lang="en-US" sz="3600" b="1" i="0" u="none" strike="noStrike" kern="1200" cap="none" spc="0" normalizeH="0" baseline="0" noProof="0" smtClean="0">
                <a:ln>
                  <a:noFill/>
                </a:ln>
                <a:solidFill>
                  <a:sysClr val="window" lastClr="FFFFFF"/>
                </a:solidFill>
                <a:effectLst/>
                <a:uLnTx/>
                <a:uFillTx/>
                <a:latin typeface="Calibri" panose="020F0502020204030204"/>
                <a:ea typeface="+mn-ea"/>
                <a:cs typeface="+mn-cs"/>
              </a:rPr>
              <a:t>continuing early and often through graduation.</a:t>
            </a:r>
            <a:endParaRPr kumimoji="0" lang="en-US" sz="36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71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39819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smtClean="0">
                <a:ln>
                  <a:noFill/>
                </a:ln>
                <a:solidFill>
                  <a:srgbClr val="006600"/>
                </a:solidFill>
                <a:effectLst/>
                <a:uLnTx/>
                <a:uFillTx/>
                <a:latin typeface="Calibri" panose="020F0502020204030204"/>
                <a:ea typeface="+mn-ea"/>
                <a:cs typeface="+mn-cs"/>
              </a:rPr>
              <a:t>Before…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Symplicity – CAREERlink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LogicStew – Part-time Job Board and Work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Volunteer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Formsite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Content Placeholder 2"/>
          <p:cNvSpPr txBox="1">
            <a:spLocks/>
          </p:cNvSpPr>
          <p:nvPr/>
        </p:nvSpPr>
        <p:spPr>
          <a:xfrm>
            <a:off x="6095999" y="1825625"/>
            <a:ext cx="5155933" cy="3180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smtClean="0">
                <a:solidFill>
                  <a:srgbClr val="006600"/>
                </a:solidFill>
                <a:latin typeface="Calibri" panose="020F0502020204030204"/>
              </a:rPr>
              <a:t>         </a:t>
            </a:r>
          </a:p>
          <a:p>
            <a:pPr marL="0" indent="0">
              <a:buFont typeface="Arial" panose="020B0604020202020204" pitchFamily="34" charset="0"/>
              <a:buNone/>
            </a:pPr>
            <a:r>
              <a:rPr lang="en-US" sz="3200" b="1" dirty="0">
                <a:solidFill>
                  <a:srgbClr val="006600"/>
                </a:solidFill>
                <a:latin typeface="Calibri" panose="020F0502020204030204"/>
              </a:rPr>
              <a:t> </a:t>
            </a:r>
            <a:r>
              <a:rPr lang="en-US" sz="3200" b="1" dirty="0" smtClean="0">
                <a:solidFill>
                  <a:srgbClr val="006600"/>
                </a:solidFill>
                <a:latin typeface="Calibri" panose="020F0502020204030204"/>
              </a:rPr>
              <a:t>        Now…</a:t>
            </a:r>
          </a:p>
          <a:p>
            <a:pPr marL="0" indent="0" algn="ctr">
              <a:buFont typeface="Arial" panose="020B0604020202020204" pitchFamily="34" charset="0"/>
              <a:buNone/>
            </a:pPr>
            <a:r>
              <a:rPr lang="en-US" b="1" dirty="0" smtClean="0">
                <a:solidFill>
                  <a:prstClr val="black"/>
                </a:solidFill>
                <a:latin typeface="Calibri" panose="020F0502020204030204"/>
              </a:rPr>
              <a:t> One integrated system!</a:t>
            </a:r>
          </a:p>
          <a:p>
            <a:pPr algn="ctr"/>
            <a:r>
              <a:rPr lang="en-US" b="1" dirty="0">
                <a:solidFill>
                  <a:prstClr val="black"/>
                </a:solidFill>
                <a:latin typeface="Calibri" panose="020F0502020204030204"/>
              </a:rPr>
              <a:t>12Twenty – </a:t>
            </a:r>
            <a:r>
              <a:rPr lang="en-US" b="1" dirty="0" err="1">
                <a:solidFill>
                  <a:prstClr val="black"/>
                </a:solidFill>
                <a:latin typeface="Calibri" panose="020F0502020204030204"/>
              </a:rPr>
              <a:t>CAREERlink</a:t>
            </a:r>
            <a:endParaRPr lang="en-US" b="1" dirty="0">
              <a:solidFill>
                <a:prstClr val="black"/>
              </a:solidFill>
              <a:latin typeface="Calibri" panose="020F0502020204030204"/>
            </a:endParaRPr>
          </a:p>
          <a:p>
            <a:pPr marL="0" indent="0" algn="ctr">
              <a:buFont typeface="Arial" panose="020B0604020202020204" pitchFamily="34" charset="0"/>
              <a:buNone/>
            </a:pPr>
            <a:endParaRPr lang="en-US" b="1" dirty="0" smtClean="0">
              <a:solidFill>
                <a:prstClr val="black"/>
              </a:solidFill>
              <a:latin typeface="Calibri" panose="020F0502020204030204"/>
            </a:endParaRPr>
          </a:p>
          <a:p>
            <a:pPr marL="0" indent="0">
              <a:buFont typeface="Arial" panose="020B0604020202020204" pitchFamily="34" charset="0"/>
              <a:buNone/>
            </a:pPr>
            <a:endParaRPr lang="en-US" dirty="0" smtClean="0">
              <a:solidFill>
                <a:prstClr val="black"/>
              </a:solidFill>
              <a:latin typeface="Calibri" panose="020F0502020204030204"/>
            </a:endParaRPr>
          </a:p>
          <a:p>
            <a:endParaRPr lang="en-US"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90E22CD0-6E51-C941-8BF9-28E5165F58AA}"/>
              </a:ext>
            </a:extLst>
          </p:cNvPr>
          <p:cNvSpPr txBox="1"/>
          <p:nvPr/>
        </p:nvSpPr>
        <p:spPr>
          <a:xfrm>
            <a:off x="0" y="-13110"/>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Adobe Heiti Std R" panose="020B0400000000000000" pitchFamily="34" charset="-128"/>
                <a:ea typeface="Adobe Heiti Std R" panose="020B0400000000000000" pitchFamily="34" charset="-128"/>
              </a:rPr>
              <a:t>SYSTEMS – BEFORE AND NOW</a:t>
            </a:r>
            <a:endParaRPr lang="en-US" sz="4800" b="1" dirty="0">
              <a:solidFill>
                <a:prstClr val="white"/>
              </a:solidFill>
              <a:latin typeface="Adobe Heiti Std R" panose="020B0400000000000000" pitchFamily="34" charset="-128"/>
              <a:ea typeface="Adobe Heiti Std R" panose="020B0400000000000000" pitchFamily="34" charset="-128"/>
            </a:endParaRPr>
          </a:p>
        </p:txBody>
      </p:sp>
      <p:sp>
        <p:nvSpPr>
          <p:cNvPr id="5" name="TextBox 4"/>
          <p:cNvSpPr txBox="1"/>
          <p:nvPr/>
        </p:nvSpPr>
        <p:spPr>
          <a:xfrm>
            <a:off x="563417" y="1551710"/>
            <a:ext cx="4350328" cy="3953163"/>
          </a:xfrm>
          <a:prstGeom prst="rect">
            <a:avLst/>
          </a:prstGeom>
          <a:noFill/>
          <a:ln>
            <a:solidFill>
              <a:srgbClr val="FFC000"/>
            </a:solidFill>
          </a:ln>
        </p:spPr>
        <p:txBody>
          <a:bodyPr wrap="square" rtlCol="0">
            <a:spAutoFit/>
          </a:bodyPr>
          <a:lstStyle/>
          <a:p>
            <a:pPr defTabSz="914400"/>
            <a:endParaRPr lang="en-US" dirty="0">
              <a:solidFill>
                <a:prstClr val="black"/>
              </a:solidFill>
              <a:latin typeface="Calibri" panose="020F0502020204030204"/>
            </a:endParaRPr>
          </a:p>
        </p:txBody>
      </p:sp>
      <p:sp>
        <p:nvSpPr>
          <p:cNvPr id="6" name="TextBox 5"/>
          <p:cNvSpPr txBox="1"/>
          <p:nvPr/>
        </p:nvSpPr>
        <p:spPr>
          <a:xfrm>
            <a:off x="6747429" y="2387130"/>
            <a:ext cx="3853072" cy="2282321"/>
          </a:xfrm>
          <a:prstGeom prst="rect">
            <a:avLst/>
          </a:prstGeom>
          <a:noFill/>
          <a:ln>
            <a:solidFill>
              <a:srgbClr val="FFC000"/>
            </a:solidFill>
          </a:ln>
        </p:spPr>
        <p:txBody>
          <a:bodyPr wrap="square" rtlCol="0">
            <a:spAutoFit/>
          </a:bodyPr>
          <a:lstStyle/>
          <a:p>
            <a:pPr defTabSz="914400"/>
            <a:endParaRPr lang="en-US" dirty="0">
              <a:solidFill>
                <a:prstClr val="black"/>
              </a:solidFill>
              <a:latin typeface="Calibri" panose="020F0502020204030204"/>
            </a:endParaRPr>
          </a:p>
        </p:txBody>
      </p:sp>
      <p:sp>
        <p:nvSpPr>
          <p:cNvPr id="7" name="Right Arrow 6"/>
          <p:cNvSpPr/>
          <p:nvPr/>
        </p:nvSpPr>
        <p:spPr>
          <a:xfrm>
            <a:off x="5094977" y="2713901"/>
            <a:ext cx="1514765" cy="14039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6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727371"/>
          </a:xfrm>
          <a:prstGeom prst="rect">
            <a:avLst/>
          </a:prstGeom>
        </p:spPr>
      </p:pic>
      <p:sp>
        <p:nvSpPr>
          <p:cNvPr id="3" name="Oval 2">
            <a:extLst>
              <a:ext uri="{FF2B5EF4-FFF2-40B4-BE49-F238E27FC236}">
                <a16:creationId xmlns:a16="http://schemas.microsoft.com/office/drawing/2014/main" id="{9C286996-082A-4845-AA30-571EB9081FD4}"/>
              </a:ext>
            </a:extLst>
          </p:cNvPr>
          <p:cNvSpPr/>
          <p:nvPr/>
        </p:nvSpPr>
        <p:spPr>
          <a:xfrm>
            <a:off x="6309751" y="916275"/>
            <a:ext cx="1105468" cy="477672"/>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9C286996-082A-4845-AA30-571EB9081FD4}"/>
              </a:ext>
            </a:extLst>
          </p:cNvPr>
          <p:cNvSpPr/>
          <p:nvPr/>
        </p:nvSpPr>
        <p:spPr>
          <a:xfrm>
            <a:off x="6888610" y="6087291"/>
            <a:ext cx="1249549" cy="770709"/>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58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0623"/>
            <a:ext cx="12191999" cy="6077377"/>
          </a:xfrm>
          <a:prstGeom prst="rect">
            <a:avLst/>
          </a:prstGeom>
        </p:spPr>
      </p:pic>
      <p:sp>
        <p:nvSpPr>
          <p:cNvPr id="3" name="TextBox 2">
            <a:extLst>
              <a:ext uri="{FF2B5EF4-FFF2-40B4-BE49-F238E27FC236}">
                <a16:creationId xmlns:a16="http://schemas.microsoft.com/office/drawing/2014/main" id="{90E22CD0-6E51-C941-8BF9-28E5165F58AA}"/>
              </a:ext>
            </a:extLst>
          </p:cNvPr>
          <p:cNvSpPr txBox="1"/>
          <p:nvPr/>
        </p:nvSpPr>
        <p:spPr>
          <a:xfrm>
            <a:off x="-1" y="-50374"/>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Calibri" panose="020F0502020204030204"/>
              </a:rPr>
              <a:t>The first time you Sign up</a:t>
            </a:r>
            <a:endParaRPr lang="en-US" sz="4800" b="1" dirty="0">
              <a:solidFill>
                <a:prstClr val="white"/>
              </a:solidFill>
              <a:latin typeface="Calibri" panose="020F0502020204030204"/>
            </a:endParaRPr>
          </a:p>
        </p:txBody>
      </p:sp>
      <p:sp>
        <p:nvSpPr>
          <p:cNvPr id="4" name="Oval 3">
            <a:extLst>
              <a:ext uri="{FF2B5EF4-FFF2-40B4-BE49-F238E27FC236}">
                <a16:creationId xmlns:a16="http://schemas.microsoft.com/office/drawing/2014/main" id="{677EA0E9-BC32-284A-BF5C-4192A37C2A92}"/>
              </a:ext>
            </a:extLst>
          </p:cNvPr>
          <p:cNvSpPr/>
          <p:nvPr/>
        </p:nvSpPr>
        <p:spPr>
          <a:xfrm>
            <a:off x="1031966" y="5842410"/>
            <a:ext cx="1698171" cy="715144"/>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96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0622"/>
            <a:ext cx="12191999" cy="6077377"/>
          </a:xfrm>
          <a:prstGeom prst="rect">
            <a:avLst/>
          </a:prstGeom>
        </p:spPr>
      </p:pic>
      <p:sp>
        <p:nvSpPr>
          <p:cNvPr id="3" name="TextBox 2">
            <a:extLst>
              <a:ext uri="{FF2B5EF4-FFF2-40B4-BE49-F238E27FC236}">
                <a16:creationId xmlns:a16="http://schemas.microsoft.com/office/drawing/2014/main" id="{90E22CD0-6E51-C941-8BF9-28E5165F58AA}"/>
              </a:ext>
            </a:extLst>
          </p:cNvPr>
          <p:cNvSpPr txBox="1"/>
          <p:nvPr/>
        </p:nvSpPr>
        <p:spPr>
          <a:xfrm>
            <a:off x="-1" y="-50374"/>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Calibri" panose="020F0502020204030204"/>
              </a:rPr>
              <a:t>The next time you Log in</a:t>
            </a:r>
            <a:endParaRPr lang="en-US" sz="4800" b="1" dirty="0">
              <a:solidFill>
                <a:prstClr val="white"/>
              </a:solidFill>
              <a:latin typeface="Calibri" panose="020F0502020204030204"/>
            </a:endParaRPr>
          </a:p>
        </p:txBody>
      </p:sp>
      <p:sp>
        <p:nvSpPr>
          <p:cNvPr id="4" name="Oval 3">
            <a:extLst>
              <a:ext uri="{FF2B5EF4-FFF2-40B4-BE49-F238E27FC236}">
                <a16:creationId xmlns:a16="http://schemas.microsoft.com/office/drawing/2014/main" id="{677EA0E9-BC32-284A-BF5C-4192A37C2A92}"/>
              </a:ext>
            </a:extLst>
          </p:cNvPr>
          <p:cNvSpPr/>
          <p:nvPr/>
        </p:nvSpPr>
        <p:spPr>
          <a:xfrm>
            <a:off x="1031966" y="3922170"/>
            <a:ext cx="1698171" cy="715144"/>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07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E22CD0-6E51-C941-8BF9-28E5165F58AA}"/>
              </a:ext>
            </a:extLst>
          </p:cNvPr>
          <p:cNvSpPr txBox="1"/>
          <p:nvPr/>
        </p:nvSpPr>
        <p:spPr>
          <a:xfrm>
            <a:off x="0" y="-13110"/>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Calibri" panose="020F0502020204030204"/>
              </a:rPr>
              <a:t>Sign up page</a:t>
            </a:r>
            <a:endParaRPr lang="en-US" sz="4800" b="1" dirty="0">
              <a:solidFill>
                <a:prstClr val="white"/>
              </a:solidFill>
              <a:latin typeface="Calibri" panose="020F050202020403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49518" y="766418"/>
            <a:ext cx="4692964" cy="6091582"/>
          </a:xfrm>
          <a:prstGeom prst="rect">
            <a:avLst/>
          </a:prstGeom>
        </p:spPr>
      </p:pic>
      <p:sp>
        <p:nvSpPr>
          <p:cNvPr id="5" name="Oval 4"/>
          <p:cNvSpPr/>
          <p:nvPr/>
        </p:nvSpPr>
        <p:spPr>
          <a:xfrm>
            <a:off x="4714505" y="3692471"/>
            <a:ext cx="1092530" cy="3807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360717" y="3473532"/>
            <a:ext cx="1282535" cy="338677"/>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368135" y="2827201"/>
            <a:ext cx="2992582" cy="1384995"/>
          </a:xfrm>
          <a:prstGeom prst="rect">
            <a:avLst/>
          </a:prstGeom>
          <a:noFill/>
          <a:ln>
            <a:solidFill>
              <a:srgbClr val="FF0000"/>
            </a:solidFill>
          </a:ln>
        </p:spPr>
        <p:txBody>
          <a:bodyPr wrap="square" rtlCol="0">
            <a:spAutoFit/>
          </a:bodyPr>
          <a:lstStyle/>
          <a:p>
            <a:r>
              <a:rPr lang="en-US" sz="1600" dirty="0" smtClean="0"/>
              <a:t>NDSU departments, </a:t>
            </a:r>
          </a:p>
          <a:p>
            <a:r>
              <a:rPr lang="en-US" sz="1600" dirty="0" smtClean="0"/>
              <a:t>please use:</a:t>
            </a:r>
          </a:p>
          <a:p>
            <a:endParaRPr lang="en-US" sz="1000" dirty="0" smtClean="0"/>
          </a:p>
          <a:p>
            <a:r>
              <a:rPr lang="en-US" sz="1600" dirty="0" smtClean="0"/>
              <a:t>“NDSU [department name]”</a:t>
            </a:r>
          </a:p>
          <a:p>
            <a:endParaRPr lang="en-US" sz="1000" dirty="0"/>
          </a:p>
          <a:p>
            <a:r>
              <a:rPr lang="en-US" sz="1600" dirty="0" smtClean="0"/>
              <a:t>Ex. NDSU Bookstore</a:t>
            </a:r>
            <a:endParaRPr lang="en-US" sz="1600" dirty="0"/>
          </a:p>
        </p:txBody>
      </p:sp>
    </p:spTree>
    <p:extLst>
      <p:ext uri="{BB962C8B-B14F-4D97-AF65-F5344CB8AC3E}">
        <p14:creationId xmlns:p14="http://schemas.microsoft.com/office/powerpoint/2010/main" val="2056336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817"/>
            <a:ext cx="12192000" cy="6858000"/>
          </a:xfrm>
          <a:prstGeom prst="rect">
            <a:avLst/>
          </a:prstGeom>
        </p:spPr>
      </p:pic>
      <p:sp>
        <p:nvSpPr>
          <p:cNvPr id="3" name="Oval 2">
            <a:extLst>
              <a:ext uri="{FF2B5EF4-FFF2-40B4-BE49-F238E27FC236}">
                <a16:creationId xmlns:a16="http://schemas.microsoft.com/office/drawing/2014/main" id="{9C286996-082A-4845-AA30-571EB9081FD4}"/>
              </a:ext>
            </a:extLst>
          </p:cNvPr>
          <p:cNvSpPr/>
          <p:nvPr/>
        </p:nvSpPr>
        <p:spPr>
          <a:xfrm>
            <a:off x="4911634" y="2259875"/>
            <a:ext cx="2011680" cy="2168434"/>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84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12192000" cy="817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smtClean="0">
                <a:ln>
                  <a:noFill/>
                </a:ln>
                <a:solidFill>
                  <a:sysClr val="windowText" lastClr="000000"/>
                </a:solidFill>
                <a:effectLst/>
                <a:uLnTx/>
                <a:uFillTx/>
                <a:latin typeface="Calibri Light" panose="020F0302020204030204"/>
                <a:ea typeface="+mj-ea"/>
                <a:cs typeface="+mj-cs"/>
              </a:rPr>
              <a:t>You</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7886"/>
            <a:ext cx="12192000" cy="4877520"/>
          </a:xfrm>
          <a:prstGeom prst="rect">
            <a:avLst/>
          </a:prstGeom>
        </p:spPr>
      </p:pic>
      <p:sp>
        <p:nvSpPr>
          <p:cNvPr id="4" name="TextBox 3">
            <a:extLst>
              <a:ext uri="{FF2B5EF4-FFF2-40B4-BE49-F238E27FC236}">
                <a16:creationId xmlns:a16="http://schemas.microsoft.com/office/drawing/2014/main" id="{90E22CD0-6E51-C941-8BF9-28E5165F58AA}"/>
              </a:ext>
            </a:extLst>
          </p:cNvPr>
          <p:cNvSpPr txBox="1"/>
          <p:nvPr/>
        </p:nvSpPr>
        <p:spPr>
          <a:xfrm>
            <a:off x="0" y="-13110"/>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Calibri" panose="020F0502020204030204"/>
              </a:rPr>
              <a:t>Type of Job</a:t>
            </a:r>
            <a:endParaRPr lang="en-US" sz="4800" b="1" dirty="0">
              <a:solidFill>
                <a:prstClr val="white"/>
              </a:solidFill>
              <a:latin typeface="Calibri" panose="020F0502020204030204"/>
            </a:endParaRPr>
          </a:p>
        </p:txBody>
      </p:sp>
      <p:sp>
        <p:nvSpPr>
          <p:cNvPr id="5" name="Oval 4">
            <a:extLst>
              <a:ext uri="{FF2B5EF4-FFF2-40B4-BE49-F238E27FC236}">
                <a16:creationId xmlns:a16="http://schemas.microsoft.com/office/drawing/2014/main" id="{677EA0E9-BC32-284A-BF5C-4192A37C2A92}"/>
              </a:ext>
            </a:extLst>
          </p:cNvPr>
          <p:cNvSpPr/>
          <p:nvPr/>
        </p:nvSpPr>
        <p:spPr>
          <a:xfrm>
            <a:off x="-104502" y="2155628"/>
            <a:ext cx="1463039" cy="509196"/>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77EA0E9-BC32-284A-BF5C-4192A37C2A92}"/>
              </a:ext>
            </a:extLst>
          </p:cNvPr>
          <p:cNvSpPr/>
          <p:nvPr/>
        </p:nvSpPr>
        <p:spPr>
          <a:xfrm>
            <a:off x="2399212" y="3917817"/>
            <a:ext cx="1463039" cy="610641"/>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 y="5982790"/>
            <a:ext cx="12192000" cy="584775"/>
          </a:xfrm>
          <a:prstGeom prst="rect">
            <a:avLst/>
          </a:prstGeom>
          <a:noFill/>
        </p:spPr>
        <p:txBody>
          <a:bodyPr wrap="square" rtlCol="0">
            <a:spAutoFit/>
          </a:bodyPr>
          <a:lstStyle/>
          <a:p>
            <a:pPr algn="ctr" defTabSz="914400"/>
            <a:r>
              <a:rPr lang="en-US" sz="3200" b="1" dirty="0" smtClean="0">
                <a:solidFill>
                  <a:srgbClr val="006600"/>
                </a:solidFill>
                <a:latin typeface="Calibri" panose="020F0502020204030204"/>
              </a:rPr>
              <a:t>You can pick multiple values; for e.g.: Work Study and Part-Time Job</a:t>
            </a:r>
            <a:endParaRPr lang="en-US" sz="3200" b="1" dirty="0">
              <a:solidFill>
                <a:srgbClr val="006600"/>
              </a:solidFill>
              <a:latin typeface="Calibri" panose="020F0502020204030204"/>
            </a:endParaRPr>
          </a:p>
        </p:txBody>
      </p:sp>
    </p:spTree>
    <p:extLst>
      <p:ext uri="{BB962C8B-B14F-4D97-AF65-F5344CB8AC3E}">
        <p14:creationId xmlns:p14="http://schemas.microsoft.com/office/powerpoint/2010/main" val="147612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39" y="486049"/>
            <a:ext cx="11196917" cy="1325562"/>
          </a:xfrm>
        </p:spPr>
        <p:txBody>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Agenda</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1141276" y="2277325"/>
            <a:ext cx="9245795" cy="4291046"/>
          </a:xfrm>
        </p:spPr>
        <p:txBody>
          <a:bodyPr>
            <a:normAutofit/>
          </a:bodyPr>
          <a:lstStyle/>
          <a:p>
            <a:r>
              <a:rPr lang="en-US" dirty="0" smtClean="0">
                <a:solidFill>
                  <a:schemeClr val="tx1"/>
                </a:solidFill>
                <a:latin typeface="Arial" panose="020B0604020202020204" pitchFamily="34" charset="0"/>
                <a:cs typeface="Arial" panose="020B0604020202020204" pitchFamily="34" charset="0"/>
              </a:rPr>
              <a:t>Value and Purpose of Student Employment</a:t>
            </a:r>
          </a:p>
          <a:p>
            <a:r>
              <a:rPr lang="en-US" dirty="0" smtClean="0">
                <a:solidFill>
                  <a:schemeClr val="tx1"/>
                </a:solidFill>
                <a:latin typeface="Arial" panose="020B0604020202020204" pitchFamily="34" charset="0"/>
                <a:cs typeface="Arial" panose="020B0604020202020204" pitchFamily="34" charset="0"/>
              </a:rPr>
              <a:t>Requirements and Limitations</a:t>
            </a:r>
          </a:p>
          <a:p>
            <a:r>
              <a:rPr lang="en-US" dirty="0" smtClean="0">
                <a:solidFill>
                  <a:schemeClr val="tx1"/>
                </a:solidFill>
                <a:latin typeface="Arial" panose="020B0604020202020204" pitchFamily="34" charset="0"/>
                <a:cs typeface="Arial" panose="020B0604020202020204" pitchFamily="34" charset="0"/>
              </a:rPr>
              <a:t>Student Responsibilities</a:t>
            </a:r>
          </a:p>
          <a:p>
            <a:r>
              <a:rPr lang="en-US" dirty="0" smtClean="0">
                <a:solidFill>
                  <a:schemeClr val="tx1"/>
                </a:solidFill>
                <a:latin typeface="Arial" panose="020B0604020202020204" pitchFamily="34" charset="0"/>
                <a:cs typeface="Arial" panose="020B0604020202020204" pitchFamily="34" charset="0"/>
              </a:rPr>
              <a:t>Employer Responsibilities (On &amp; Off-Campus Employers)</a:t>
            </a:r>
          </a:p>
          <a:p>
            <a:r>
              <a:rPr lang="en-US" b="1" i="1" dirty="0" err="1" smtClean="0">
                <a:solidFill>
                  <a:schemeClr val="tx1"/>
                </a:solidFill>
                <a:latin typeface="Arial" panose="020B0604020202020204" pitchFamily="34" charset="0"/>
                <a:cs typeface="Arial" panose="020B0604020202020204" pitchFamily="34" charset="0"/>
              </a:rPr>
              <a:t>CAREERLink</a:t>
            </a:r>
            <a:r>
              <a:rPr lang="en-US" dirty="0" smtClean="0">
                <a:solidFill>
                  <a:schemeClr val="tx1"/>
                </a:solidFill>
                <a:latin typeface="Arial" panose="020B0604020202020204" pitchFamily="34" charset="0"/>
                <a:cs typeface="Arial" panose="020B0604020202020204" pitchFamily="34" charset="0"/>
              </a:rPr>
              <a:t>!  New Job Board for 2018-19</a:t>
            </a:r>
            <a:endParaRPr lang="en-US" sz="1600" dirty="0" smtClean="0">
              <a:solidFill>
                <a:schemeClr val="tx1"/>
              </a:solidFill>
              <a:latin typeface="Arial Black" panose="020B0A040201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Interviewing and Hiring</a:t>
            </a:r>
          </a:p>
          <a:p>
            <a:r>
              <a:rPr lang="en-US" dirty="0" smtClean="0">
                <a:solidFill>
                  <a:schemeClr val="tx1"/>
                </a:solidFill>
                <a:latin typeface="Arial" panose="020B0604020202020204" pitchFamily="34" charset="0"/>
                <a:cs typeface="Arial" panose="020B0604020202020204" pitchFamily="34" charset="0"/>
              </a:rPr>
              <a:t>HR/Payroll Requirements (Updates and </a:t>
            </a:r>
            <a:r>
              <a:rPr lang="en-US" dirty="0">
                <a:solidFill>
                  <a:schemeClr val="tx1"/>
                </a:solidFill>
                <a:latin typeface="Arial" panose="020B0604020202020204" pitchFamily="34" charset="0"/>
                <a:cs typeface="Arial" panose="020B0604020202020204" pitchFamily="34" charset="0"/>
              </a:rPr>
              <a:t>P</a:t>
            </a:r>
            <a:r>
              <a:rPr lang="en-US" dirty="0" smtClean="0">
                <a:solidFill>
                  <a:schemeClr val="tx1"/>
                </a:solidFill>
                <a:latin typeface="Arial" panose="020B0604020202020204" pitchFamily="34" charset="0"/>
                <a:cs typeface="Arial" panose="020B0604020202020204" pitchFamily="34" charset="0"/>
              </a:rPr>
              <a:t>rocedures)</a:t>
            </a:r>
          </a:p>
          <a:p>
            <a:r>
              <a:rPr lang="en-US" dirty="0" smtClean="0">
                <a:solidFill>
                  <a:schemeClr val="tx1"/>
                </a:solidFill>
                <a:latin typeface="Arial" panose="020B0604020202020204" pitchFamily="34" charset="0"/>
                <a:cs typeface="Arial" panose="020B0604020202020204" pitchFamily="34" charset="0"/>
              </a:rPr>
              <a:t>Managing Student Employees</a:t>
            </a:r>
          </a:p>
          <a:p>
            <a:pPr lvl="1"/>
            <a:r>
              <a:rPr lang="en-US" dirty="0" smtClean="0">
                <a:solidFill>
                  <a:schemeClr val="tx1"/>
                </a:solidFill>
                <a:latin typeface="Arial" panose="020B0604020202020204" pitchFamily="34" charset="0"/>
                <a:cs typeface="Arial" panose="020B0604020202020204" pitchFamily="34" charset="0"/>
              </a:rPr>
              <a:t>Tracking Balances / Requesting Award Increases</a:t>
            </a:r>
          </a:p>
          <a:p>
            <a:pPr lvl="1"/>
            <a:r>
              <a:rPr lang="en-US" dirty="0" smtClean="0">
                <a:solidFill>
                  <a:schemeClr val="tx1"/>
                </a:solidFill>
                <a:latin typeface="Arial" panose="020B0604020202020204" pitchFamily="34" charset="0"/>
                <a:cs typeface="Arial" panose="020B0604020202020204" pitchFamily="34" charset="0"/>
              </a:rPr>
              <a:t>Managing Performance</a:t>
            </a:r>
          </a:p>
          <a:p>
            <a:pPr lvl="1"/>
            <a:r>
              <a:rPr lang="en-US" dirty="0" smtClean="0">
                <a:solidFill>
                  <a:schemeClr val="tx1"/>
                </a:solidFill>
                <a:latin typeface="Arial" panose="020B0604020202020204" pitchFamily="34" charset="0"/>
                <a:cs typeface="Arial" panose="020B0604020202020204" pitchFamily="34" charset="0"/>
              </a:rPr>
              <a:t>Requesting Students Back</a:t>
            </a:r>
          </a:p>
        </p:txBody>
      </p:sp>
    </p:spTree>
    <p:extLst>
      <p:ext uri="{BB962C8B-B14F-4D97-AF65-F5344CB8AC3E}">
        <p14:creationId xmlns:p14="http://schemas.microsoft.com/office/powerpoint/2010/main" val="291842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15" y="780037"/>
            <a:ext cx="7145383" cy="4019278"/>
          </a:xfrm>
          <a:prstGeom prst="rect">
            <a:avLst/>
          </a:prstGeom>
        </p:spPr>
      </p:pic>
      <p:sp>
        <p:nvSpPr>
          <p:cNvPr id="3" name="Oval 2">
            <a:extLst>
              <a:ext uri="{FF2B5EF4-FFF2-40B4-BE49-F238E27FC236}">
                <a16:creationId xmlns:a16="http://schemas.microsoft.com/office/drawing/2014/main" id="{9C286996-082A-4845-AA30-571EB9081FD4}"/>
              </a:ext>
            </a:extLst>
          </p:cNvPr>
          <p:cNvSpPr/>
          <p:nvPr/>
        </p:nvSpPr>
        <p:spPr>
          <a:xfrm>
            <a:off x="2625635" y="4319897"/>
            <a:ext cx="1345475" cy="679269"/>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E22CD0-6E51-C941-8BF9-28E5165F58AA}"/>
              </a:ext>
            </a:extLst>
          </p:cNvPr>
          <p:cNvSpPr txBox="1"/>
          <p:nvPr/>
        </p:nvSpPr>
        <p:spPr>
          <a:xfrm>
            <a:off x="0" y="-13110"/>
            <a:ext cx="12192000" cy="830997"/>
          </a:xfrm>
          <a:prstGeom prst="rect">
            <a:avLst/>
          </a:prstGeom>
          <a:solidFill>
            <a:srgbClr val="006B4F"/>
          </a:solidFill>
        </p:spPr>
        <p:txBody>
          <a:bodyPr wrap="square" rtlCol="0">
            <a:spAutoFit/>
          </a:bodyPr>
          <a:lstStyle/>
          <a:p>
            <a:pPr algn="ctr" defTabSz="914400"/>
            <a:r>
              <a:rPr lang="en-US" sz="4800" b="1" dirty="0" smtClean="0">
                <a:solidFill>
                  <a:prstClr val="white"/>
                </a:solidFill>
                <a:latin typeface="Calibri" panose="020F0502020204030204"/>
              </a:rPr>
              <a:t>OTHER RESOURCES</a:t>
            </a:r>
            <a:endParaRPr lang="en-US" sz="4800" b="1" dirty="0">
              <a:solidFill>
                <a:prstClr val="white"/>
              </a:solidFill>
              <a:latin typeface="Calibri" panose="020F0502020204030204"/>
            </a:endParaRPr>
          </a:p>
        </p:txBody>
      </p:sp>
      <p:sp>
        <p:nvSpPr>
          <p:cNvPr id="5" name="TextBox 4"/>
          <p:cNvSpPr txBox="1"/>
          <p:nvPr/>
        </p:nvSpPr>
        <p:spPr>
          <a:xfrm>
            <a:off x="-1" y="5411450"/>
            <a:ext cx="12192000" cy="1446550"/>
          </a:xfrm>
          <a:prstGeom prst="rect">
            <a:avLst/>
          </a:prstGeom>
          <a:solidFill>
            <a:srgbClr val="FFC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rPr>
              <a:t>- </a:t>
            </a:r>
            <a:r>
              <a:rPr kumimoji="0" lang="en-US" sz="2800" b="0" i="0" u="none" strike="noStrike" kern="0" cap="none" spc="0" normalizeH="0" baseline="0" noProof="0" dirty="0" smtClean="0">
                <a:ln>
                  <a:noFill/>
                </a:ln>
                <a:solidFill>
                  <a:prstClr val="black"/>
                </a:solidFill>
                <a:effectLst/>
                <a:uLnTx/>
                <a:uFillTx/>
                <a:latin typeface="Calibri" panose="020F0502020204030204"/>
              </a:rPr>
              <a:t>12Twenty Guide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hlinkClick r:id="rId3"/>
              </a:rPr>
              <a:t>- https://12twenty.freshdesk.com/support/solutions/articles/9000043583-posting-a-job</a:t>
            </a:r>
            <a:r>
              <a:rPr kumimoji="0" lang="en-US" sz="2400" b="0" i="0" u="none" strike="noStrike" kern="0" cap="none" spc="0" normalizeH="0" baseline="0" noProof="0" dirty="0" smtClean="0">
                <a:ln>
                  <a:noFill/>
                </a:ln>
                <a:solidFill>
                  <a:prstClr val="black"/>
                </a:solidFill>
                <a:effectLst/>
                <a:uLnTx/>
                <a:uFillTx/>
                <a:latin typeface="Calibri" panose="020F0502020204030204"/>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86212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7064" y="6158489"/>
            <a:ext cx="2071545" cy="492443"/>
          </a:xfrm>
          <a:prstGeom prst="rect">
            <a:avLst/>
          </a:prstGeom>
          <a:noFill/>
        </p:spPr>
        <p:txBody>
          <a:bodyPr wrap="square" rtlCol="0">
            <a:spAutoFit/>
          </a:bodyPr>
          <a:lstStyle/>
          <a:p>
            <a:pPr algn="ctr" defTabSz="914400"/>
            <a:r>
              <a:rPr lang="en-US" sz="1400" b="1" dirty="0">
                <a:solidFill>
                  <a:prstClr val="black"/>
                </a:solidFill>
                <a:latin typeface="Calibri" panose="020F0502020204030204"/>
              </a:rPr>
              <a:t>Emmanuel Jinor</a:t>
            </a:r>
          </a:p>
          <a:p>
            <a:pPr algn="ctr" defTabSz="914400"/>
            <a:r>
              <a:rPr lang="en-US" sz="1200" dirty="0">
                <a:solidFill>
                  <a:prstClr val="black"/>
                </a:solidFill>
                <a:latin typeface="Calibri" panose="020F0502020204030204"/>
              </a:rPr>
              <a:t>Internship Program Specialist</a:t>
            </a:r>
          </a:p>
        </p:txBody>
      </p:sp>
      <p:sp>
        <p:nvSpPr>
          <p:cNvPr id="3" name="TextBox 2"/>
          <p:cNvSpPr txBox="1"/>
          <p:nvPr/>
        </p:nvSpPr>
        <p:spPr>
          <a:xfrm>
            <a:off x="4421946" y="2559264"/>
            <a:ext cx="2297135" cy="492443"/>
          </a:xfrm>
          <a:prstGeom prst="rect">
            <a:avLst/>
          </a:prstGeom>
          <a:noFill/>
        </p:spPr>
        <p:txBody>
          <a:bodyPr wrap="square" rtlCol="0">
            <a:spAutoFit/>
          </a:bodyPr>
          <a:lstStyle/>
          <a:p>
            <a:pPr algn="ctr" defTabSz="914400"/>
            <a:r>
              <a:rPr lang="en-US" sz="1400" b="1" dirty="0">
                <a:solidFill>
                  <a:prstClr val="black"/>
                </a:solidFill>
                <a:latin typeface="Calibri" panose="020F0502020204030204"/>
              </a:rPr>
              <a:t>Pat Breen</a:t>
            </a:r>
          </a:p>
          <a:p>
            <a:pPr algn="ctr" defTabSz="914400"/>
            <a:r>
              <a:rPr lang="en-US" sz="1200" dirty="0">
                <a:solidFill>
                  <a:prstClr val="black"/>
                </a:solidFill>
                <a:latin typeface="Calibri" panose="020F0502020204030204"/>
              </a:rPr>
              <a:t>Employer Partnership Manager</a:t>
            </a:r>
          </a:p>
        </p:txBody>
      </p:sp>
      <p:sp>
        <p:nvSpPr>
          <p:cNvPr id="4" name="TextBox 3"/>
          <p:cNvSpPr txBox="1"/>
          <p:nvPr/>
        </p:nvSpPr>
        <p:spPr>
          <a:xfrm>
            <a:off x="986865" y="5853309"/>
            <a:ext cx="2930042" cy="492443"/>
          </a:xfrm>
          <a:prstGeom prst="rect">
            <a:avLst/>
          </a:prstGeom>
          <a:noFill/>
        </p:spPr>
        <p:txBody>
          <a:bodyPr wrap="square" rtlCol="0">
            <a:spAutoFit/>
          </a:bodyPr>
          <a:lstStyle/>
          <a:p>
            <a:pPr algn="ctr" defTabSz="914400"/>
            <a:r>
              <a:rPr lang="en-US" sz="1400" b="1" dirty="0">
                <a:solidFill>
                  <a:prstClr val="black"/>
                </a:solidFill>
                <a:latin typeface="Calibri" panose="020F0502020204030204"/>
              </a:rPr>
              <a:t>Smita Garg</a:t>
            </a:r>
          </a:p>
          <a:p>
            <a:pPr algn="ctr" defTabSz="914400"/>
            <a:r>
              <a:rPr lang="en-US" sz="1200" dirty="0">
                <a:solidFill>
                  <a:prstClr val="black"/>
                </a:solidFill>
                <a:latin typeface="Calibri" panose="020F0502020204030204"/>
              </a:rPr>
              <a:t>Assistant Director, Employer Engagement</a:t>
            </a:r>
          </a:p>
        </p:txBody>
      </p:sp>
      <p:sp>
        <p:nvSpPr>
          <p:cNvPr id="5" name="TextBox 4"/>
          <p:cNvSpPr txBox="1"/>
          <p:nvPr/>
        </p:nvSpPr>
        <p:spPr>
          <a:xfrm>
            <a:off x="7828153" y="3201501"/>
            <a:ext cx="2885341" cy="492443"/>
          </a:xfrm>
          <a:prstGeom prst="rect">
            <a:avLst/>
          </a:prstGeom>
          <a:noFill/>
        </p:spPr>
        <p:txBody>
          <a:bodyPr wrap="square" rtlCol="0">
            <a:spAutoFit/>
          </a:bodyPr>
          <a:lstStyle/>
          <a:p>
            <a:pPr algn="ctr" defTabSz="914400"/>
            <a:r>
              <a:rPr lang="en-US" sz="1400" b="1" dirty="0">
                <a:solidFill>
                  <a:prstClr val="black"/>
                </a:solidFill>
                <a:latin typeface="Calibri" panose="020F0502020204030204"/>
              </a:rPr>
              <a:t>Alli Goossens</a:t>
            </a:r>
          </a:p>
          <a:p>
            <a:pPr algn="ctr" defTabSz="914400"/>
            <a:r>
              <a:rPr lang="en-US" sz="1200" dirty="0">
                <a:solidFill>
                  <a:prstClr val="black"/>
                </a:solidFill>
                <a:latin typeface="Calibri" panose="020F0502020204030204"/>
              </a:rPr>
              <a:t>Assistant Director, Internship Program</a:t>
            </a:r>
          </a:p>
        </p:txBody>
      </p:sp>
      <p:sp>
        <p:nvSpPr>
          <p:cNvPr id="6" name="Rounded Rectangle 5"/>
          <p:cNvSpPr/>
          <p:nvPr/>
        </p:nvSpPr>
        <p:spPr>
          <a:xfrm>
            <a:off x="2405191" y="1051912"/>
            <a:ext cx="2321169" cy="1663153"/>
          </a:xfrm>
          <a:prstGeom prst="roundRect">
            <a:avLst/>
          </a:prstGeom>
          <a:solidFill>
            <a:srgbClr val="FFC000"/>
          </a:solidFill>
          <a:ln w="412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528202" y="1137092"/>
            <a:ext cx="2071545" cy="1477328"/>
          </a:xfrm>
          <a:prstGeom prst="rect">
            <a:avLst/>
          </a:prstGeom>
          <a:noFill/>
        </p:spPr>
        <p:txBody>
          <a:bodyPr wrap="square" rtlCol="0">
            <a:spAutoFit/>
          </a:bodyPr>
          <a:lstStyle/>
          <a:p>
            <a:pPr defTabSz="914400"/>
            <a:r>
              <a:rPr lang="en-US" dirty="0">
                <a:solidFill>
                  <a:prstClr val="black"/>
                </a:solidFill>
                <a:latin typeface="Calibri" panose="020F0502020204030204"/>
              </a:rPr>
              <a:t>1</a:t>
            </a:r>
            <a:r>
              <a:rPr lang="en-US" baseline="30000" dirty="0">
                <a:solidFill>
                  <a:prstClr val="black"/>
                </a:solidFill>
                <a:latin typeface="Calibri" panose="020F0502020204030204"/>
              </a:rPr>
              <a:t>st</a:t>
            </a:r>
            <a:r>
              <a:rPr lang="en-US" dirty="0">
                <a:solidFill>
                  <a:prstClr val="black"/>
                </a:solidFill>
                <a:latin typeface="Calibri" panose="020F0502020204030204"/>
              </a:rPr>
              <a:t> point of contact for job postings, presentations, tabling, on-campus interviews</a:t>
            </a:r>
          </a:p>
        </p:txBody>
      </p:sp>
      <p:sp>
        <p:nvSpPr>
          <p:cNvPr id="8" name="Rounded Rectangle 7"/>
          <p:cNvSpPr/>
          <p:nvPr/>
        </p:nvSpPr>
        <p:spPr>
          <a:xfrm>
            <a:off x="8083468" y="1051912"/>
            <a:ext cx="2321169" cy="626741"/>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206480" y="1153550"/>
            <a:ext cx="2071545" cy="369332"/>
          </a:xfrm>
          <a:prstGeom prst="rect">
            <a:avLst/>
          </a:prstGeom>
          <a:noFill/>
        </p:spPr>
        <p:txBody>
          <a:bodyPr wrap="square" rtlCol="0">
            <a:spAutoFit/>
          </a:bodyPr>
          <a:lstStyle/>
          <a:p>
            <a:pPr defTabSz="914400"/>
            <a:r>
              <a:rPr lang="en-US" dirty="0">
                <a:solidFill>
                  <a:prstClr val="black"/>
                </a:solidFill>
                <a:latin typeface="Calibri" panose="020F0502020204030204"/>
              </a:rPr>
              <a:t>Internship oversight</a:t>
            </a:r>
          </a:p>
        </p:txBody>
      </p:sp>
      <p:sp>
        <p:nvSpPr>
          <p:cNvPr id="10" name="Rounded Rectangle 9"/>
          <p:cNvSpPr/>
          <p:nvPr/>
        </p:nvSpPr>
        <p:spPr>
          <a:xfrm>
            <a:off x="9244052" y="3984863"/>
            <a:ext cx="2321169" cy="62674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9367064" y="4086501"/>
            <a:ext cx="2071545" cy="369332"/>
          </a:xfrm>
          <a:prstGeom prst="rect">
            <a:avLst/>
          </a:prstGeom>
          <a:noFill/>
        </p:spPr>
        <p:txBody>
          <a:bodyPr wrap="square" rtlCol="0">
            <a:spAutoFit/>
          </a:bodyPr>
          <a:lstStyle/>
          <a:p>
            <a:pPr defTabSz="914400"/>
            <a:r>
              <a:rPr lang="en-US" dirty="0">
                <a:solidFill>
                  <a:prstClr val="black"/>
                </a:solidFill>
                <a:latin typeface="Calibri" panose="020F0502020204030204"/>
              </a:rPr>
              <a:t>Internship details</a:t>
            </a:r>
          </a:p>
        </p:txBody>
      </p:sp>
      <p:sp>
        <p:nvSpPr>
          <p:cNvPr id="12" name="Rounded Rectangle 11"/>
          <p:cNvSpPr/>
          <p:nvPr/>
        </p:nvSpPr>
        <p:spPr>
          <a:xfrm>
            <a:off x="1292195" y="3633150"/>
            <a:ext cx="2321169" cy="6048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415207" y="3734788"/>
            <a:ext cx="2071545" cy="369332"/>
          </a:xfrm>
          <a:prstGeom prst="rect">
            <a:avLst/>
          </a:prstGeom>
          <a:noFill/>
        </p:spPr>
        <p:txBody>
          <a:bodyPr wrap="square" rtlCol="0">
            <a:spAutoFit/>
          </a:bodyPr>
          <a:lstStyle/>
          <a:p>
            <a:pPr defTabSz="914400"/>
            <a:r>
              <a:rPr lang="en-US" dirty="0">
                <a:solidFill>
                  <a:prstClr val="black"/>
                </a:solidFill>
                <a:latin typeface="Calibri" panose="020F0502020204030204"/>
              </a:rPr>
              <a:t>Connectivity</a:t>
            </a:r>
          </a:p>
        </p:txBody>
      </p:sp>
      <p:sp>
        <p:nvSpPr>
          <p:cNvPr id="14" name="Oval 13"/>
          <p:cNvSpPr/>
          <p:nvPr/>
        </p:nvSpPr>
        <p:spPr>
          <a:xfrm>
            <a:off x="1745750" y="1579461"/>
            <a:ext cx="551392" cy="548640"/>
          </a:xfrm>
          <a:prstGeom prst="ellipse">
            <a:avLst/>
          </a:prstGeom>
          <a:solidFill>
            <a:srgbClr val="70AD47">
              <a:lumMod val="50000"/>
            </a:srgbClr>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837181" y="1548039"/>
            <a:ext cx="262236" cy="584775"/>
          </a:xfrm>
          <a:prstGeom prst="rect">
            <a:avLst/>
          </a:prstGeom>
          <a:noFill/>
        </p:spPr>
        <p:txBody>
          <a:bodyPr wrap="square" rtlCol="0">
            <a:spAutoFit/>
          </a:bodyPr>
          <a:lstStyle/>
          <a:p>
            <a:pPr defTabSz="914400"/>
            <a:r>
              <a:rPr lang="en-US" sz="3200" b="1" dirty="0">
                <a:solidFill>
                  <a:prstClr val="white"/>
                </a:solidFill>
                <a:latin typeface="Calibri" panose="020F0502020204030204"/>
              </a:rPr>
              <a:t>1</a:t>
            </a:r>
          </a:p>
        </p:txBody>
      </p:sp>
      <p:sp>
        <p:nvSpPr>
          <p:cNvPr id="16" name="Right Arrow 15"/>
          <p:cNvSpPr/>
          <p:nvPr/>
        </p:nvSpPr>
        <p:spPr>
          <a:xfrm rot="20441059">
            <a:off x="6590045" y="1467542"/>
            <a:ext cx="823337" cy="673500"/>
          </a:xfrm>
          <a:prstGeom prst="rightArrow">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Oval 16"/>
          <p:cNvSpPr/>
          <p:nvPr/>
        </p:nvSpPr>
        <p:spPr>
          <a:xfrm>
            <a:off x="7392598" y="1228897"/>
            <a:ext cx="551392" cy="548640"/>
          </a:xfrm>
          <a:prstGeom prst="ellips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484029" y="1197475"/>
            <a:ext cx="262236" cy="584775"/>
          </a:xfrm>
          <a:prstGeom prst="rect">
            <a:avLst/>
          </a:prstGeom>
          <a:noFill/>
        </p:spPr>
        <p:txBody>
          <a:bodyPr wrap="square" rtlCol="0">
            <a:spAutoFit/>
          </a:bodyPr>
          <a:lstStyle/>
          <a:p>
            <a:pPr defTabSz="914400"/>
            <a:r>
              <a:rPr lang="en-US" sz="3200" b="1" dirty="0">
                <a:solidFill>
                  <a:prstClr val="white"/>
                </a:solidFill>
                <a:latin typeface="Calibri" panose="020F0502020204030204"/>
              </a:rPr>
              <a:t>2</a:t>
            </a:r>
          </a:p>
        </p:txBody>
      </p:sp>
      <p:sp>
        <p:nvSpPr>
          <p:cNvPr id="19" name="Right Arrow 18"/>
          <p:cNvSpPr/>
          <p:nvPr/>
        </p:nvSpPr>
        <p:spPr>
          <a:xfrm rot="4601512">
            <a:off x="5456623" y="3289323"/>
            <a:ext cx="1042785" cy="673500"/>
          </a:xfrm>
          <a:prstGeom prst="rightArrow">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8585054" y="4117140"/>
            <a:ext cx="551392" cy="548640"/>
          </a:xfrm>
          <a:prstGeom prst="ellips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676485" y="4085718"/>
            <a:ext cx="262236" cy="584775"/>
          </a:xfrm>
          <a:prstGeom prst="rect">
            <a:avLst/>
          </a:prstGeom>
          <a:noFill/>
        </p:spPr>
        <p:txBody>
          <a:bodyPr wrap="square" rtlCol="0">
            <a:spAutoFit/>
          </a:bodyPr>
          <a:lstStyle/>
          <a:p>
            <a:pPr defTabSz="914400"/>
            <a:r>
              <a:rPr lang="en-US" sz="3200" b="1" dirty="0">
                <a:solidFill>
                  <a:prstClr val="white"/>
                </a:solidFill>
                <a:latin typeface="Calibri" panose="020F0502020204030204"/>
              </a:rPr>
              <a:t>3</a:t>
            </a:r>
          </a:p>
        </p:txBody>
      </p:sp>
      <p:sp>
        <p:nvSpPr>
          <p:cNvPr id="22" name="Oval 21"/>
          <p:cNvSpPr/>
          <p:nvPr/>
        </p:nvSpPr>
        <p:spPr>
          <a:xfrm>
            <a:off x="633197" y="3762342"/>
            <a:ext cx="551392" cy="548640"/>
          </a:xfrm>
          <a:prstGeom prst="ellips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724628" y="3730920"/>
            <a:ext cx="262236" cy="584775"/>
          </a:xfrm>
          <a:prstGeom prst="rect">
            <a:avLst/>
          </a:prstGeom>
          <a:noFill/>
        </p:spPr>
        <p:txBody>
          <a:bodyPr wrap="square" rtlCol="0">
            <a:spAutoFit/>
          </a:bodyPr>
          <a:lstStyle/>
          <a:p>
            <a:pPr defTabSz="914400"/>
            <a:r>
              <a:rPr lang="en-US" sz="3200" b="1" dirty="0">
                <a:solidFill>
                  <a:prstClr val="white"/>
                </a:solidFill>
                <a:latin typeface="Calibri" panose="020F0502020204030204"/>
              </a:rPr>
              <a:t>5</a:t>
            </a:r>
          </a:p>
        </p:txBody>
      </p:sp>
      <p:sp>
        <p:nvSpPr>
          <p:cNvPr id="24" name="Right Arrow 23"/>
          <p:cNvSpPr/>
          <p:nvPr/>
        </p:nvSpPr>
        <p:spPr>
          <a:xfrm rot="9632682">
            <a:off x="3318404" y="2883399"/>
            <a:ext cx="1216282" cy="673500"/>
          </a:xfrm>
          <a:prstGeom prst="rightArrow">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0" y="0"/>
            <a:ext cx="12190022" cy="830997"/>
          </a:xfrm>
          <a:prstGeom prst="rect">
            <a:avLst/>
          </a:prstGeom>
          <a:solidFill>
            <a:srgbClr val="006600"/>
          </a:solidFill>
        </p:spPr>
        <p:txBody>
          <a:bodyPr wrap="square" rtlCol="0">
            <a:spAutoFit/>
          </a:bodyPr>
          <a:lstStyle/>
          <a:p>
            <a:pPr algn="ctr" defTabSz="914400"/>
            <a:r>
              <a:rPr lang="en-US" sz="4800" b="1" dirty="0" smtClean="0">
                <a:solidFill>
                  <a:prstClr val="white"/>
                </a:solidFill>
                <a:latin typeface="Calibri" panose="020F0502020204030204"/>
              </a:rPr>
              <a:t>KEY CONTACTS—NDSU CAREER </a:t>
            </a:r>
            <a:r>
              <a:rPr lang="en-US" sz="4800" b="1" dirty="0">
                <a:solidFill>
                  <a:prstClr val="white"/>
                </a:solidFill>
                <a:latin typeface="Calibri" panose="020F0502020204030204"/>
              </a:rPr>
              <a:t>CENTER</a:t>
            </a:r>
          </a:p>
        </p:txBody>
      </p:sp>
      <p:pic>
        <p:nvPicPr>
          <p:cNvPr id="26" name="Picture 25">
            <a:extLst>
              <a:ext uri="{FF2B5EF4-FFF2-40B4-BE49-F238E27FC236}">
                <a16:creationId xmlns:a16="http://schemas.microsoft.com/office/drawing/2014/main" id="{8500AEB7-75C6-544A-900D-3E8AEC92BECD}"/>
              </a:ext>
            </a:extLst>
          </p:cNvPr>
          <p:cNvPicPr>
            <a:picLocks noChangeAspect="1"/>
          </p:cNvPicPr>
          <p:nvPr/>
        </p:nvPicPr>
        <p:blipFill>
          <a:blip r:embed="rId2"/>
          <a:stretch>
            <a:fillRect/>
          </a:stretch>
        </p:blipFill>
        <p:spPr>
          <a:xfrm>
            <a:off x="4780492" y="1051912"/>
            <a:ext cx="1589051" cy="1589051"/>
          </a:xfrm>
          <a:prstGeom prst="rect">
            <a:avLst/>
          </a:prstGeom>
        </p:spPr>
      </p:pic>
      <p:pic>
        <p:nvPicPr>
          <p:cNvPr id="27" name="Picture 26">
            <a:extLst>
              <a:ext uri="{FF2B5EF4-FFF2-40B4-BE49-F238E27FC236}">
                <a16:creationId xmlns:a16="http://schemas.microsoft.com/office/drawing/2014/main" id="{3FE7BD52-74B5-3C4E-9768-1C973EA0C0D9}"/>
              </a:ext>
            </a:extLst>
          </p:cNvPr>
          <p:cNvPicPr>
            <a:picLocks noChangeAspect="1"/>
          </p:cNvPicPr>
          <p:nvPr/>
        </p:nvPicPr>
        <p:blipFill>
          <a:blip r:embed="rId3"/>
          <a:stretch>
            <a:fillRect/>
          </a:stretch>
        </p:blipFill>
        <p:spPr>
          <a:xfrm>
            <a:off x="8452694" y="1731535"/>
            <a:ext cx="1579116" cy="1562494"/>
          </a:xfrm>
          <a:prstGeom prst="rect">
            <a:avLst/>
          </a:prstGeom>
        </p:spPr>
      </p:pic>
      <p:pic>
        <p:nvPicPr>
          <p:cNvPr id="28" name="Picture 27">
            <a:extLst>
              <a:ext uri="{FF2B5EF4-FFF2-40B4-BE49-F238E27FC236}">
                <a16:creationId xmlns:a16="http://schemas.microsoft.com/office/drawing/2014/main" id="{20A7AAB4-D15F-9043-A493-1DB818DE26AB}"/>
              </a:ext>
            </a:extLst>
          </p:cNvPr>
          <p:cNvPicPr>
            <a:picLocks noChangeAspect="1"/>
          </p:cNvPicPr>
          <p:nvPr/>
        </p:nvPicPr>
        <p:blipFill>
          <a:blip r:embed="rId4"/>
          <a:stretch>
            <a:fillRect/>
          </a:stretch>
        </p:blipFill>
        <p:spPr>
          <a:xfrm>
            <a:off x="9609289" y="4650317"/>
            <a:ext cx="1587094" cy="1587094"/>
          </a:xfrm>
          <a:prstGeom prst="rect">
            <a:avLst/>
          </a:prstGeom>
        </p:spPr>
      </p:pic>
      <p:sp>
        <p:nvSpPr>
          <p:cNvPr id="29" name="TextBox 28">
            <a:extLst>
              <a:ext uri="{FF2B5EF4-FFF2-40B4-BE49-F238E27FC236}">
                <a16:creationId xmlns:a16="http://schemas.microsoft.com/office/drawing/2014/main" id="{5023F10D-739C-4A42-96F9-5DA1E6A7CAEC}"/>
              </a:ext>
            </a:extLst>
          </p:cNvPr>
          <p:cNvSpPr txBox="1"/>
          <p:nvPr/>
        </p:nvSpPr>
        <p:spPr>
          <a:xfrm>
            <a:off x="5314134" y="6340403"/>
            <a:ext cx="2321169" cy="492443"/>
          </a:xfrm>
          <a:prstGeom prst="rect">
            <a:avLst/>
          </a:prstGeom>
          <a:noFill/>
        </p:spPr>
        <p:txBody>
          <a:bodyPr wrap="square" rtlCol="0">
            <a:spAutoFit/>
          </a:bodyPr>
          <a:lstStyle/>
          <a:p>
            <a:pPr algn="ctr" defTabSz="914400"/>
            <a:r>
              <a:rPr lang="en-US" sz="1400" b="1" dirty="0">
                <a:solidFill>
                  <a:prstClr val="black"/>
                </a:solidFill>
                <a:latin typeface="Calibri" panose="020F0502020204030204"/>
              </a:rPr>
              <a:t>Erika Bartunek</a:t>
            </a:r>
          </a:p>
          <a:p>
            <a:pPr algn="ctr" defTabSz="914400"/>
            <a:r>
              <a:rPr lang="en-US" sz="1200" dirty="0">
                <a:solidFill>
                  <a:prstClr val="black"/>
                </a:solidFill>
                <a:latin typeface="Calibri" panose="020F0502020204030204"/>
              </a:rPr>
              <a:t>Events Manager</a:t>
            </a:r>
          </a:p>
        </p:txBody>
      </p:sp>
      <p:sp>
        <p:nvSpPr>
          <p:cNvPr id="30" name="Rounded Rectangle 29">
            <a:extLst>
              <a:ext uri="{FF2B5EF4-FFF2-40B4-BE49-F238E27FC236}">
                <a16:creationId xmlns:a16="http://schemas.microsoft.com/office/drawing/2014/main" id="{ACE431C4-95EE-9047-A8AC-AAD13111DED7}"/>
              </a:ext>
            </a:extLst>
          </p:cNvPr>
          <p:cNvSpPr/>
          <p:nvPr/>
        </p:nvSpPr>
        <p:spPr>
          <a:xfrm>
            <a:off x="5314134" y="4174836"/>
            <a:ext cx="2321169" cy="6048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59CBD74-FBA0-BB4D-9061-F7181CE3F34D}"/>
              </a:ext>
            </a:extLst>
          </p:cNvPr>
          <p:cNvSpPr txBox="1"/>
          <p:nvPr/>
        </p:nvSpPr>
        <p:spPr>
          <a:xfrm>
            <a:off x="5437146" y="4276474"/>
            <a:ext cx="2071545" cy="369332"/>
          </a:xfrm>
          <a:prstGeom prst="rect">
            <a:avLst/>
          </a:prstGeom>
          <a:noFill/>
        </p:spPr>
        <p:txBody>
          <a:bodyPr wrap="square" rtlCol="0">
            <a:spAutoFit/>
          </a:bodyPr>
          <a:lstStyle/>
          <a:p>
            <a:pPr defTabSz="914400"/>
            <a:r>
              <a:rPr lang="en-US" dirty="0">
                <a:solidFill>
                  <a:prstClr val="black"/>
                </a:solidFill>
                <a:latin typeface="Calibri" panose="020F0502020204030204"/>
              </a:rPr>
              <a:t>Career fairs/expos</a:t>
            </a:r>
          </a:p>
        </p:txBody>
      </p:sp>
      <p:sp>
        <p:nvSpPr>
          <p:cNvPr id="32" name="Oval 31">
            <a:extLst>
              <a:ext uri="{FF2B5EF4-FFF2-40B4-BE49-F238E27FC236}">
                <a16:creationId xmlns:a16="http://schemas.microsoft.com/office/drawing/2014/main" id="{E5D14D2E-E5AE-7F4B-ABA2-F150F4C3F27E}"/>
              </a:ext>
            </a:extLst>
          </p:cNvPr>
          <p:cNvSpPr/>
          <p:nvPr/>
        </p:nvSpPr>
        <p:spPr>
          <a:xfrm>
            <a:off x="4655136" y="4304028"/>
            <a:ext cx="551392" cy="548640"/>
          </a:xfrm>
          <a:prstGeom prst="ellipse">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E2EE796-D4A7-D548-B954-312E618DAAD4}"/>
              </a:ext>
            </a:extLst>
          </p:cNvPr>
          <p:cNvSpPr txBox="1"/>
          <p:nvPr/>
        </p:nvSpPr>
        <p:spPr>
          <a:xfrm>
            <a:off x="4746567" y="4272606"/>
            <a:ext cx="262236" cy="584775"/>
          </a:xfrm>
          <a:prstGeom prst="rect">
            <a:avLst/>
          </a:prstGeom>
          <a:noFill/>
        </p:spPr>
        <p:txBody>
          <a:bodyPr wrap="square" rtlCol="0">
            <a:spAutoFit/>
          </a:bodyPr>
          <a:lstStyle/>
          <a:p>
            <a:pPr defTabSz="914400"/>
            <a:r>
              <a:rPr lang="en-US" sz="3200" b="1" dirty="0">
                <a:solidFill>
                  <a:prstClr val="white"/>
                </a:solidFill>
                <a:latin typeface="Calibri" panose="020F0502020204030204"/>
              </a:rPr>
              <a:t>4</a:t>
            </a:r>
          </a:p>
        </p:txBody>
      </p:sp>
      <p:pic>
        <p:nvPicPr>
          <p:cNvPr id="34" name="Picture 33">
            <a:extLst>
              <a:ext uri="{FF2B5EF4-FFF2-40B4-BE49-F238E27FC236}">
                <a16:creationId xmlns:a16="http://schemas.microsoft.com/office/drawing/2014/main" id="{603E85E5-E15E-2C4B-A50D-1CA70DA23B96}"/>
              </a:ext>
            </a:extLst>
          </p:cNvPr>
          <p:cNvPicPr>
            <a:picLocks noChangeAspect="1"/>
          </p:cNvPicPr>
          <p:nvPr/>
        </p:nvPicPr>
        <p:blipFill>
          <a:blip r:embed="rId5"/>
          <a:stretch>
            <a:fillRect/>
          </a:stretch>
        </p:blipFill>
        <p:spPr>
          <a:xfrm>
            <a:off x="5677433" y="4828884"/>
            <a:ext cx="1590970" cy="1566111"/>
          </a:xfrm>
          <a:prstGeom prst="rect">
            <a:avLst/>
          </a:prstGeom>
        </p:spPr>
      </p:pic>
      <p:pic>
        <p:nvPicPr>
          <p:cNvPr id="35" name="Picture 34">
            <a:extLst>
              <a:ext uri="{FF2B5EF4-FFF2-40B4-BE49-F238E27FC236}">
                <a16:creationId xmlns:a16="http://schemas.microsoft.com/office/drawing/2014/main" id="{1AB1B4CE-4B87-4D4E-912C-62B5EBD2B242}"/>
              </a:ext>
            </a:extLst>
          </p:cNvPr>
          <p:cNvPicPr>
            <a:picLocks noChangeAspect="1"/>
          </p:cNvPicPr>
          <p:nvPr/>
        </p:nvPicPr>
        <p:blipFill>
          <a:blip r:embed="rId6"/>
          <a:stretch>
            <a:fillRect/>
          </a:stretch>
        </p:blipFill>
        <p:spPr>
          <a:xfrm>
            <a:off x="1636681" y="4292356"/>
            <a:ext cx="1628595" cy="1594488"/>
          </a:xfrm>
          <a:prstGeom prst="rect">
            <a:avLst/>
          </a:prstGeom>
        </p:spPr>
      </p:pic>
      <p:sp>
        <p:nvSpPr>
          <p:cNvPr id="36" name="Right Arrow 35">
            <a:extLst>
              <a:ext uri="{FF2B5EF4-FFF2-40B4-BE49-F238E27FC236}">
                <a16:creationId xmlns:a16="http://schemas.microsoft.com/office/drawing/2014/main" id="{FB63F1ED-3B8C-C54D-BF1F-4A96383ADB2C}"/>
              </a:ext>
            </a:extLst>
          </p:cNvPr>
          <p:cNvSpPr/>
          <p:nvPr/>
        </p:nvSpPr>
        <p:spPr>
          <a:xfrm rot="1992616">
            <a:off x="6406169" y="3272563"/>
            <a:ext cx="2360957" cy="673500"/>
          </a:xfrm>
          <a:prstGeom prst="rightArrow">
            <a:avLst>
              <a:gd name="adj1" fmla="val 56677"/>
              <a:gd name="adj2" fmla="val 50000"/>
            </a:avLst>
          </a:pr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31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371600"/>
            <a:ext cx="105156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rgbClr val="006600"/>
                </a:solidFill>
                <a:effectLst/>
                <a:uLnTx/>
                <a:uFillTx/>
                <a:latin typeface="Calibri" panose="020F0502020204030204"/>
                <a:ea typeface="+mn-ea"/>
                <a:cs typeface="+mn-cs"/>
              </a:rPr>
              <a:t>Contact:</a:t>
            </a: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rgbClr val="006600"/>
                </a:solidFill>
                <a:effectLst/>
                <a:uLnTx/>
                <a:uFillTx/>
                <a:latin typeface="Calibri" panose="020F0502020204030204"/>
                <a:ea typeface="+mn-ea"/>
                <a:cs typeface="+mn-cs"/>
              </a:rPr>
              <a:t>NDSU Career Center</a:t>
            </a: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rgbClr val="006600"/>
                </a:solidFill>
                <a:effectLst/>
                <a:uLnTx/>
                <a:uFillTx/>
                <a:latin typeface="Calibri" panose="020F0502020204030204"/>
                <a:ea typeface="+mn-ea"/>
                <a:cs typeface="+mn-cs"/>
              </a:rPr>
              <a:t>306 Ceres Hall </a:t>
            </a:r>
            <a:br>
              <a:rPr kumimoji="0" lang="en-US" sz="2800" b="1" i="0" u="none" strike="noStrike" kern="1200" cap="none" spc="0" normalizeH="0" baseline="0" noProof="0" smtClean="0">
                <a:ln>
                  <a:noFill/>
                </a:ln>
                <a:solidFill>
                  <a:srgbClr val="006600"/>
                </a:solidFill>
                <a:effectLst/>
                <a:uLnTx/>
                <a:uFillTx/>
                <a:latin typeface="Calibri" panose="020F0502020204030204"/>
                <a:ea typeface="+mn-ea"/>
                <a:cs typeface="+mn-cs"/>
              </a:rPr>
            </a:br>
            <a:r>
              <a:rPr kumimoji="0" lang="en-US" sz="2800" b="1" i="0" u="none" strike="noStrike" kern="1200" cap="none" spc="0" normalizeH="0" baseline="0" noProof="0" smtClean="0">
                <a:ln>
                  <a:noFill/>
                </a:ln>
                <a:solidFill>
                  <a:srgbClr val="006600"/>
                </a:solidFill>
                <a:effectLst/>
                <a:uLnTx/>
                <a:uFillTx/>
                <a:latin typeface="Calibri" panose="020F0502020204030204"/>
                <a:ea typeface="+mn-ea"/>
                <a:cs typeface="+mn-cs"/>
              </a:rPr>
              <a:t>701-231-7111</a:t>
            </a: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a:r>
            <a:b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b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hlinkClick r:id="rId2"/>
              </a:rPr>
              <a:t>ndsu.career.center@ndsu.edu</a:t>
            </a:r>
            <a:endPar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a:t>
            </a: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hlinkClick r:id="rId3"/>
              </a:rPr>
              <a:t>https://career.ndsu.edu</a:t>
            </a:r>
            <a:r>
              <a:rPr kumimoji="0" lang="en-US" sz="2800" b="1" i="0" u="none" strike="noStrike" kern="1200" cap="none" spc="0" normalizeH="0" baseline="0" noProof="0" smtClean="0">
                <a:ln>
                  <a:noFill/>
                </a:ln>
                <a:solidFill>
                  <a:sysClr val="windowText" lastClr="000000"/>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E22CD0-6E51-C941-8BF9-28E5165F58AA}"/>
              </a:ext>
            </a:extLst>
          </p:cNvPr>
          <p:cNvSpPr txBox="1"/>
          <p:nvPr/>
        </p:nvSpPr>
        <p:spPr>
          <a:xfrm>
            <a:off x="0" y="0"/>
            <a:ext cx="12192000" cy="1200329"/>
          </a:xfrm>
          <a:prstGeom prst="rect">
            <a:avLst/>
          </a:prstGeom>
          <a:solidFill>
            <a:srgbClr val="006B4F"/>
          </a:solidFill>
        </p:spPr>
        <p:txBody>
          <a:bodyPr wrap="square" rtlCol="0">
            <a:spAutoFit/>
          </a:bodyPr>
          <a:lstStyle/>
          <a:p>
            <a:pPr algn="ctr" defTabSz="914400"/>
            <a:endParaRPr lang="en-US" sz="2400" b="1" dirty="0" smtClean="0">
              <a:solidFill>
                <a:prstClr val="white"/>
              </a:solidFill>
              <a:latin typeface="Calibri" panose="020F0502020204030204"/>
            </a:endParaRPr>
          </a:p>
          <a:p>
            <a:pPr algn="ctr" defTabSz="914400"/>
            <a:r>
              <a:rPr lang="en-US" sz="4800" b="1" dirty="0" smtClean="0">
                <a:solidFill>
                  <a:prstClr val="white"/>
                </a:solidFill>
                <a:latin typeface="Calibri" panose="020F0502020204030204"/>
              </a:rPr>
              <a:t>QUESTIONS?</a:t>
            </a:r>
            <a:endParaRPr lang="en-US" sz="4800" b="1" dirty="0">
              <a:solidFill>
                <a:prstClr val="white"/>
              </a:solidFill>
              <a:latin typeface="Calibri" panose="020F0502020204030204"/>
            </a:endParaRPr>
          </a:p>
        </p:txBody>
      </p:sp>
      <p:sp>
        <p:nvSpPr>
          <p:cNvPr id="4" name="Title 4"/>
          <p:cNvSpPr txBox="1">
            <a:spLocks/>
          </p:cNvSpPr>
          <p:nvPr/>
        </p:nvSpPr>
        <p:spPr>
          <a:xfrm>
            <a:off x="0" y="5373395"/>
            <a:ext cx="12192000" cy="1698927"/>
          </a:xfrm>
          <a:prstGeom prst="rect">
            <a:avLst/>
          </a:prstGeom>
          <a:solidFill>
            <a:srgbClr val="FFC000"/>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THANK YOU!</a:t>
            </a:r>
            <a:r>
              <a:rPr kumimoji="0" lang="en-US" sz="4400" b="1"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rPr>
              <a:t/>
            </a:r>
            <a:br>
              <a:rPr kumimoji="0" lang="en-US" sz="4400" b="1" i="0" u="none" strike="noStrike" kern="1200" cap="none" spc="0" normalizeH="0" baseline="0" noProof="0" dirty="0" smtClean="0">
                <a:ln>
                  <a:noFill/>
                </a:ln>
                <a:solidFill>
                  <a:sysClr val="window" lastClr="FFFFFF"/>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07880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18" y="757172"/>
            <a:ext cx="11172794" cy="785887"/>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You Have a Potential Employee</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5" name="Content Placeholder 4"/>
          <p:cNvSpPr>
            <a:spLocks noGrp="1"/>
          </p:cNvSpPr>
          <p:nvPr>
            <p:ph sz="half" idx="1"/>
          </p:nvPr>
        </p:nvSpPr>
        <p:spPr>
          <a:xfrm>
            <a:off x="508218" y="2563907"/>
            <a:ext cx="11172794" cy="3899646"/>
          </a:xfrm>
        </p:spPr>
        <p:txBody>
          <a:bodyPr>
            <a:noAutofit/>
          </a:bodyPr>
          <a:lstStyle/>
          <a:p>
            <a:pPr marL="0" indent="0">
              <a:buNone/>
            </a:pPr>
            <a:r>
              <a:rPr lang="en-US" sz="2000" b="1" dirty="0" smtClean="0">
                <a:solidFill>
                  <a:schemeClr val="tx1"/>
                </a:solidFill>
                <a:latin typeface="Arial" panose="020B0604020202020204" pitchFamily="34" charset="0"/>
                <a:cs typeface="Arial" panose="020B0604020202020204" pitchFamily="34" charset="0"/>
              </a:rPr>
              <a:t>A student contacted you and wants to work for you.  That’s GREAT!</a:t>
            </a:r>
          </a:p>
          <a:p>
            <a:r>
              <a:rPr lang="en-US" sz="2000" dirty="0" smtClean="0">
                <a:solidFill>
                  <a:schemeClr val="tx1"/>
                </a:solidFill>
                <a:latin typeface="Arial" panose="020B0604020202020204" pitchFamily="34" charset="0"/>
                <a:cs typeface="Arial" panose="020B0604020202020204" pitchFamily="34" charset="0"/>
              </a:rPr>
              <a:t>Set up an interview/meeting and ask the student to bring along a copy of their Financial Aid award.  </a:t>
            </a:r>
            <a:r>
              <a:rPr lang="en-US" altLang="en-US" sz="2000" dirty="0" smtClean="0">
                <a:solidFill>
                  <a:schemeClr val="tx1"/>
                </a:solidFill>
                <a:latin typeface="Arial" panose="020B0604020202020204" pitchFamily="34" charset="0"/>
                <a:cs typeface="Arial" panose="020B0604020202020204" pitchFamily="34" charset="0"/>
              </a:rPr>
              <a:t>If </a:t>
            </a:r>
            <a:r>
              <a:rPr lang="en-US" altLang="en-US" sz="2000" dirty="0">
                <a:solidFill>
                  <a:schemeClr val="tx1"/>
                </a:solidFill>
                <a:latin typeface="Arial" panose="020B0604020202020204" pitchFamily="34" charset="0"/>
                <a:cs typeface="Arial" panose="020B0604020202020204" pitchFamily="34" charset="0"/>
              </a:rPr>
              <a:t>they don’t bring one, they can access the document through their Campus Connection account.  </a:t>
            </a:r>
          </a:p>
          <a:p>
            <a:pPr lvl="2"/>
            <a:r>
              <a:rPr lang="en-US" altLang="en-US" sz="1600" dirty="0">
                <a:solidFill>
                  <a:schemeClr val="tx1"/>
                </a:solidFill>
                <a:latin typeface="Arial" panose="020B0604020202020204" pitchFamily="34" charset="0"/>
                <a:cs typeface="Arial" panose="020B0604020202020204" pitchFamily="34" charset="0"/>
              </a:rPr>
              <a:t>SELF SERVICE &gt; </a:t>
            </a:r>
            <a:r>
              <a:rPr lang="en-US" altLang="en-US" sz="1600" dirty="0" smtClean="0">
                <a:solidFill>
                  <a:schemeClr val="tx1"/>
                </a:solidFill>
                <a:latin typeface="Arial" panose="020B0604020202020204" pitchFamily="34" charset="0"/>
                <a:cs typeface="Arial" panose="020B0604020202020204" pitchFamily="34" charset="0"/>
              </a:rPr>
              <a:t>FINANCIAL AID </a:t>
            </a:r>
            <a:r>
              <a:rPr lang="en-US" altLang="en-US" sz="1600" dirty="0">
                <a:solidFill>
                  <a:schemeClr val="tx1"/>
                </a:solidFill>
                <a:latin typeface="Arial" panose="020B0604020202020204" pitchFamily="34" charset="0"/>
                <a:cs typeface="Arial" panose="020B0604020202020204" pitchFamily="34" charset="0"/>
              </a:rPr>
              <a:t>&gt; ACCEPT/DECLINE AWARDS &gt; </a:t>
            </a:r>
            <a:r>
              <a:rPr lang="en-US" altLang="en-US" sz="1600" dirty="0" smtClean="0">
                <a:solidFill>
                  <a:schemeClr val="tx1"/>
                </a:solidFill>
                <a:latin typeface="Arial" panose="020B0604020202020204" pitchFamily="34" charset="0"/>
                <a:cs typeface="Arial" panose="020B0604020202020204" pitchFamily="34" charset="0"/>
              </a:rPr>
              <a:t>2018</a:t>
            </a:r>
            <a:br>
              <a:rPr lang="en-US" altLang="en-US" sz="1600" dirty="0" smtClean="0">
                <a:solidFill>
                  <a:schemeClr val="tx1"/>
                </a:solidFill>
                <a:latin typeface="Arial" panose="020B0604020202020204" pitchFamily="34" charset="0"/>
                <a:cs typeface="Arial" panose="020B0604020202020204" pitchFamily="34" charset="0"/>
              </a:rPr>
            </a:br>
            <a:endParaRPr lang="en-US" altLang="en-US" sz="1600" dirty="0" smtClean="0">
              <a:solidFill>
                <a:schemeClr val="tx1"/>
              </a:solidFill>
              <a:latin typeface="Arial" panose="020B0604020202020204" pitchFamily="34" charset="0"/>
              <a:cs typeface="Arial" panose="020B0604020202020204" pitchFamily="34" charset="0"/>
            </a:endParaRPr>
          </a:p>
          <a:p>
            <a:r>
              <a:rPr lang="en-US" altLang="en-US" sz="2000" dirty="0" smtClean="0">
                <a:solidFill>
                  <a:schemeClr val="tx1"/>
                </a:solidFill>
                <a:latin typeface="Arial" panose="020B0604020202020204" pitchFamily="34" charset="0"/>
                <a:cs typeface="Arial" panose="020B0604020202020204" pitchFamily="34" charset="0"/>
              </a:rPr>
              <a:t>If the student has a work-study award, you will need to request the FWS Authorization form.  </a:t>
            </a:r>
          </a:p>
          <a:p>
            <a:endParaRPr lang="en-US" altLang="en-US" dirty="0">
              <a:solidFill>
                <a:schemeClr val="tx1">
                  <a:lumMod val="95000"/>
                  <a:lumOff val="5000"/>
                </a:schemeClr>
              </a:solidFill>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154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6166" y="783378"/>
            <a:ext cx="11214846" cy="884498"/>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Interviewing &amp; Hiring </a:t>
            </a:r>
            <a:r>
              <a:rPr lang="en-US" sz="4000" b="1" dirty="0">
                <a:latin typeface="Adobe Heiti Std R" panose="020B0400000000000000" pitchFamily="34" charset="-128"/>
                <a:ea typeface="Adobe Heiti Std R" panose="020B0400000000000000" pitchFamily="34" charset="-128"/>
                <a:cs typeface="Arial" panose="020B0604020202020204" pitchFamily="34" charset="0"/>
              </a:rPr>
              <a:t>a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Work-Study Student</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6" name="Content Placeholder 5"/>
          <p:cNvSpPr>
            <a:spLocks noGrp="1"/>
          </p:cNvSpPr>
          <p:nvPr>
            <p:ph idx="1"/>
          </p:nvPr>
        </p:nvSpPr>
        <p:spPr>
          <a:xfrm>
            <a:off x="502025" y="2321858"/>
            <a:ext cx="11143128" cy="4536142"/>
          </a:xfrm>
        </p:spPr>
        <p:txBody>
          <a:bodyPr>
            <a:normAutofit/>
          </a:bodyPr>
          <a:lstStyle/>
          <a:p>
            <a:pPr marL="0" indent="0">
              <a:buNone/>
            </a:pPr>
            <a:r>
              <a:rPr lang="en-US" altLang="en-US" sz="2000" b="1" dirty="0" smtClean="0">
                <a:solidFill>
                  <a:schemeClr val="tx1"/>
                </a:solidFill>
                <a:latin typeface="Arial" panose="020B0604020202020204" pitchFamily="34" charset="0"/>
                <a:cs typeface="Arial" panose="020B0604020202020204" pitchFamily="34" charset="0"/>
              </a:rPr>
              <a:t>Completing and Returning the Work-Study Authorization Form</a:t>
            </a:r>
          </a:p>
          <a:p>
            <a:pPr lvl="1"/>
            <a:r>
              <a:rPr lang="en-US" altLang="en-US" sz="2000" dirty="0" smtClean="0">
                <a:solidFill>
                  <a:schemeClr val="tx1"/>
                </a:solidFill>
                <a:latin typeface="Arial" panose="020B0604020202020204" pitchFamily="34" charset="0"/>
                <a:cs typeface="Arial" panose="020B0604020202020204" pitchFamily="34" charset="0"/>
              </a:rPr>
              <a:t>Request a FWS Authorization form for your student employee online</a:t>
            </a:r>
            <a:br>
              <a:rPr lang="en-US" altLang="en-US" sz="2000" dirty="0" smtClean="0">
                <a:solidFill>
                  <a:schemeClr val="tx1"/>
                </a:solidFill>
                <a:latin typeface="Arial" panose="020B0604020202020204" pitchFamily="34" charset="0"/>
                <a:cs typeface="Arial" panose="020B0604020202020204" pitchFamily="34" charset="0"/>
              </a:rPr>
            </a:br>
            <a:r>
              <a:rPr lang="en-US" altLang="en-US" sz="1000" dirty="0" smtClean="0">
                <a:solidFill>
                  <a:schemeClr val="tx1"/>
                </a:solidFill>
                <a:latin typeface="Arial" panose="020B0604020202020204" pitchFamily="34" charset="0"/>
                <a:cs typeface="Arial" panose="020B0604020202020204" pitchFamily="34" charset="0"/>
              </a:rPr>
              <a:t/>
            </a:r>
            <a:br>
              <a:rPr lang="en-US" altLang="en-US" sz="1000" dirty="0" smtClean="0">
                <a:solidFill>
                  <a:schemeClr val="tx1"/>
                </a:solidFill>
                <a:latin typeface="Arial" panose="020B0604020202020204" pitchFamily="34" charset="0"/>
                <a:cs typeface="Arial" panose="020B0604020202020204" pitchFamily="34" charset="0"/>
              </a:rPr>
            </a:br>
            <a:r>
              <a:rPr lang="en-US" altLang="en-US" sz="2000" dirty="0" smtClean="0">
                <a:solidFill>
                  <a:schemeClr val="tx1"/>
                </a:solidFill>
                <a:latin typeface="Arial" panose="020B0604020202020204" pitchFamily="34" charset="0"/>
                <a:cs typeface="Arial" panose="020B0604020202020204" pitchFamily="34" charset="0"/>
              </a:rPr>
              <a:t>The FWS Authorization form will be sent to you via email if the student:</a:t>
            </a:r>
          </a:p>
          <a:p>
            <a:pPr lvl="2"/>
            <a:r>
              <a:rPr lang="en-US" altLang="en-US" sz="2000" dirty="0" smtClean="0">
                <a:solidFill>
                  <a:schemeClr val="tx1"/>
                </a:solidFill>
                <a:latin typeface="Arial" panose="020B0604020202020204" pitchFamily="34" charset="0"/>
                <a:cs typeface="Arial" panose="020B0604020202020204" pitchFamily="34" charset="0"/>
              </a:rPr>
              <a:t>has been awarded and accepted FWS funds</a:t>
            </a:r>
          </a:p>
          <a:p>
            <a:pPr lvl="2"/>
            <a:r>
              <a:rPr lang="en-US" altLang="en-US" sz="2000" dirty="0" smtClean="0">
                <a:solidFill>
                  <a:schemeClr val="tx1"/>
                </a:solidFill>
                <a:latin typeface="Arial" panose="020B0604020202020204" pitchFamily="34" charset="0"/>
                <a:cs typeface="Arial" panose="020B0604020202020204" pitchFamily="34" charset="0"/>
              </a:rPr>
              <a:t>is registered for a minimum of 6 credits, </a:t>
            </a:r>
            <a:r>
              <a:rPr lang="en-US" altLang="en-US" sz="2000" u="sng" dirty="0" smtClean="0">
                <a:solidFill>
                  <a:schemeClr val="tx1"/>
                </a:solidFill>
                <a:latin typeface="Arial" panose="020B0604020202020204" pitchFamily="34" charset="0"/>
                <a:cs typeface="Arial" panose="020B0604020202020204" pitchFamily="34" charset="0"/>
              </a:rPr>
              <a:t>and</a:t>
            </a:r>
            <a:r>
              <a:rPr lang="en-US" altLang="en-US" sz="2000" dirty="0" smtClean="0">
                <a:solidFill>
                  <a:schemeClr val="tx1"/>
                </a:solidFill>
                <a:latin typeface="Arial" panose="020B0604020202020204" pitchFamily="34" charset="0"/>
                <a:cs typeface="Arial" panose="020B0604020202020204" pitchFamily="34" charset="0"/>
              </a:rPr>
              <a:t> </a:t>
            </a:r>
          </a:p>
          <a:p>
            <a:pPr lvl="2"/>
            <a:r>
              <a:rPr lang="en-US" altLang="en-US" sz="2000" dirty="0" smtClean="0">
                <a:solidFill>
                  <a:schemeClr val="tx1"/>
                </a:solidFill>
                <a:latin typeface="Arial" panose="020B0604020202020204" pitchFamily="34" charset="0"/>
                <a:cs typeface="Arial" panose="020B0604020202020204" pitchFamily="34" charset="0"/>
              </a:rPr>
              <a:t>does not have any </a:t>
            </a:r>
            <a:r>
              <a:rPr lang="en-US" altLang="en-US" sz="2000" dirty="0">
                <a:solidFill>
                  <a:schemeClr val="tx1"/>
                </a:solidFill>
                <a:latin typeface="Arial" panose="020B0604020202020204" pitchFamily="34" charset="0"/>
                <a:cs typeface="Arial" panose="020B0604020202020204" pitchFamily="34" charset="0"/>
              </a:rPr>
              <a:t>F</a:t>
            </a:r>
            <a:r>
              <a:rPr lang="en-US" altLang="en-US" sz="2000" dirty="0" smtClean="0">
                <a:solidFill>
                  <a:schemeClr val="tx1"/>
                </a:solidFill>
                <a:latin typeface="Arial" panose="020B0604020202020204" pitchFamily="34" charset="0"/>
                <a:cs typeface="Arial" panose="020B0604020202020204" pitchFamily="34" charset="0"/>
              </a:rPr>
              <a:t>inancial </a:t>
            </a:r>
            <a:r>
              <a:rPr lang="en-US" altLang="en-US" sz="2000" dirty="0">
                <a:solidFill>
                  <a:schemeClr val="tx1"/>
                </a:solidFill>
                <a:latin typeface="Arial" panose="020B0604020202020204" pitchFamily="34" charset="0"/>
                <a:cs typeface="Arial" panose="020B0604020202020204" pitchFamily="34" charset="0"/>
              </a:rPr>
              <a:t>A</a:t>
            </a:r>
            <a:r>
              <a:rPr lang="en-US" altLang="en-US" sz="2000" dirty="0" smtClean="0">
                <a:solidFill>
                  <a:schemeClr val="tx1"/>
                </a:solidFill>
                <a:latin typeface="Arial" panose="020B0604020202020204" pitchFamily="34" charset="0"/>
                <a:cs typeface="Arial" panose="020B0604020202020204" pitchFamily="34" charset="0"/>
              </a:rPr>
              <a:t>id holds in effect. </a:t>
            </a:r>
            <a:br>
              <a:rPr lang="en-US" altLang="en-US" sz="2000" dirty="0" smtClean="0">
                <a:solidFill>
                  <a:schemeClr val="tx1"/>
                </a:solidFill>
                <a:latin typeface="Arial" panose="020B0604020202020204" pitchFamily="34" charset="0"/>
                <a:cs typeface="Arial" panose="020B0604020202020204" pitchFamily="34" charset="0"/>
              </a:rPr>
            </a:br>
            <a:r>
              <a:rPr lang="en-US" altLang="en-US" sz="2000" dirty="0" smtClean="0">
                <a:solidFill>
                  <a:schemeClr val="tx1"/>
                </a:solidFill>
                <a:latin typeface="Arial" panose="020B0604020202020204" pitchFamily="34" charset="0"/>
                <a:cs typeface="Arial" panose="020B0604020202020204" pitchFamily="34" charset="0"/>
              </a:rPr>
              <a:t>If the student has any holds, you will be notified and sent the authorization form </a:t>
            </a:r>
            <a:br>
              <a:rPr lang="en-US" altLang="en-US" sz="2000" dirty="0" smtClean="0">
                <a:solidFill>
                  <a:schemeClr val="tx1"/>
                </a:solidFill>
                <a:latin typeface="Arial" panose="020B0604020202020204" pitchFamily="34" charset="0"/>
                <a:cs typeface="Arial" panose="020B0604020202020204" pitchFamily="34" charset="0"/>
              </a:rPr>
            </a:br>
            <a:r>
              <a:rPr lang="en-US" altLang="en-US" sz="2000" dirty="0" smtClean="0">
                <a:solidFill>
                  <a:schemeClr val="tx1"/>
                </a:solidFill>
                <a:latin typeface="Arial" panose="020B0604020202020204" pitchFamily="34" charset="0"/>
                <a:cs typeface="Arial" panose="020B0604020202020204" pitchFamily="34" charset="0"/>
              </a:rPr>
              <a:t>once the holds are no longer in effect.  </a:t>
            </a:r>
          </a:p>
          <a:p>
            <a:pPr lvl="2"/>
            <a:r>
              <a:rPr lang="en-US" altLang="en-US" sz="2000" dirty="0" smtClean="0">
                <a:solidFill>
                  <a:srgbClr val="FF0000"/>
                </a:solidFill>
                <a:latin typeface="Arial" panose="020B0604020202020204" pitchFamily="34" charset="0"/>
                <a:cs typeface="Arial" panose="020B0604020202020204" pitchFamily="34" charset="0"/>
              </a:rPr>
              <a:t>The student cannot begin working using FWS funds if they have any holds in place.</a:t>
            </a:r>
          </a:p>
          <a:p>
            <a:pPr lvl="1"/>
            <a:r>
              <a:rPr lang="en-US" altLang="en-US" sz="2000" dirty="0" smtClean="0">
                <a:solidFill>
                  <a:schemeClr val="tx1"/>
                </a:solidFill>
                <a:latin typeface="Arial" panose="020B0604020202020204" pitchFamily="34" charset="0"/>
                <a:cs typeface="Arial" panose="020B0604020202020204" pitchFamily="34" charset="0"/>
              </a:rPr>
              <a:t>Review the document with the student, sign where requested, make a copy of the FWS Authorization form for your files, and return the original to the FWS Coordinator</a:t>
            </a:r>
          </a:p>
        </p:txBody>
      </p:sp>
    </p:spTree>
    <p:extLst>
      <p:ext uri="{BB962C8B-B14F-4D97-AF65-F5344CB8AC3E}">
        <p14:creationId xmlns:p14="http://schemas.microsoft.com/office/powerpoint/2010/main" val="1831137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27268" y="4066390"/>
            <a:ext cx="9418320" cy="1770530"/>
          </a:xfrm>
        </p:spPr>
        <p:txBody>
          <a:bodyPr>
            <a:normAutofit/>
          </a:bodyPr>
          <a:lstStyle/>
          <a:p>
            <a:r>
              <a:rPr lang="en-US" sz="3100" dirty="0" smtClean="0">
                <a:solidFill>
                  <a:schemeClr val="bg1"/>
                </a:solidFill>
              </a:rPr>
              <a:t>Students earning wages using FWS funds are “employees of the University” and must adhere to University, State, and Federal regulations </a:t>
            </a:r>
            <a:endParaRPr lang="en-US" sz="3100" dirty="0">
              <a:solidFill>
                <a:schemeClr val="bg1"/>
              </a:solidFill>
            </a:endParaRPr>
          </a:p>
        </p:txBody>
      </p:sp>
      <p:sp>
        <p:nvSpPr>
          <p:cNvPr id="2" name="Subtitle 1"/>
          <p:cNvSpPr>
            <a:spLocks noGrp="1"/>
          </p:cNvSpPr>
          <p:nvPr>
            <p:ph type="subTitle" idx="1"/>
          </p:nvPr>
        </p:nvSpPr>
        <p:spPr>
          <a:xfrm>
            <a:off x="1163260" y="1875864"/>
            <a:ext cx="9418320" cy="1434264"/>
          </a:xfrm>
        </p:spPr>
        <p:txBody>
          <a:bodyPr>
            <a:normAutofit/>
          </a:bodyPr>
          <a:lstStyle/>
          <a:p>
            <a:r>
              <a:rPr lang="en-US" sz="6600" b="1" dirty="0" smtClean="0">
                <a:solidFill>
                  <a:schemeClr val="bg1"/>
                </a:solidFill>
                <a:latin typeface="Adobe Heiti Std R" panose="020B0400000000000000" pitchFamily="34" charset="-128"/>
                <a:ea typeface="Adobe Heiti Std R" panose="020B0400000000000000" pitchFamily="34" charset="-128"/>
              </a:rPr>
              <a:t>HR/Payroll</a:t>
            </a:r>
            <a:endParaRPr lang="en-US" sz="6600" b="1" dirty="0">
              <a:solidFill>
                <a:schemeClr val="bg1"/>
              </a:solidFill>
              <a:latin typeface="Adobe Heiti Std R" panose="020B0400000000000000" pitchFamily="34" charset="-128"/>
              <a:ea typeface="Adobe Heiti Std R" panose="020B0400000000000000"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409" y="732864"/>
            <a:ext cx="1848971" cy="1848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57538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491265"/>
            <a:ext cx="11251781" cy="1325562"/>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Manager Self </a:t>
            </a:r>
            <a:r>
              <a:rPr lang="en-US" sz="4000" b="1" dirty="0">
                <a:latin typeface="Adobe Heiti Std R" panose="020B0400000000000000" pitchFamily="34" charset="-128"/>
                <a:ea typeface="Adobe Heiti Std R" panose="020B0400000000000000" pitchFamily="34" charset="-128"/>
                <a:cs typeface="Arial" panose="020B0604020202020204" pitchFamily="34" charset="0"/>
              </a:rPr>
              <a:t>Service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Process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sz="half" idx="1"/>
          </p:nvPr>
        </p:nvSpPr>
        <p:spPr>
          <a:xfrm>
            <a:off x="455048" y="2411506"/>
            <a:ext cx="11208034" cy="3917577"/>
          </a:xfrm>
        </p:spPr>
        <p:txBody>
          <a:bodyPr>
            <a:normAutofit/>
          </a:bodyPr>
          <a:lstStyle/>
          <a:p>
            <a:pPr marL="0" indent="0">
              <a:buNone/>
            </a:pPr>
            <a:r>
              <a:rPr lang="en-US" sz="2000" b="1" dirty="0" smtClean="0">
                <a:solidFill>
                  <a:schemeClr val="tx1"/>
                </a:solidFill>
                <a:latin typeface="Arial" panose="020B0604020202020204" pitchFamily="34" charset="0"/>
                <a:cs typeface="Arial" panose="020B0604020202020204" pitchFamily="34" charset="0"/>
              </a:rPr>
              <a:t>What is the Manager Self Service Process?</a:t>
            </a:r>
          </a:p>
          <a:p>
            <a:r>
              <a:rPr lang="en-US" sz="2000" dirty="0" smtClean="0">
                <a:solidFill>
                  <a:schemeClr val="tx1"/>
                </a:solidFill>
                <a:latin typeface="Arial" panose="020B0604020202020204" pitchFamily="34" charset="0"/>
                <a:cs typeface="Arial" panose="020B0604020202020204" pitchFamily="34" charset="0"/>
              </a:rPr>
              <a:t>Hiring process used for non-benefited hires</a:t>
            </a:r>
          </a:p>
          <a:p>
            <a:r>
              <a:rPr lang="en-US" sz="2000" dirty="0" smtClean="0">
                <a:solidFill>
                  <a:schemeClr val="tx1"/>
                </a:solidFill>
                <a:latin typeface="Arial" panose="020B0604020202020204" pitchFamily="34" charset="0"/>
                <a:cs typeface="Arial" panose="020B0604020202020204" pitchFamily="34" charset="0"/>
              </a:rPr>
              <a:t>Utilizes electronic workflow of employee hire and termination information</a:t>
            </a:r>
          </a:p>
          <a:p>
            <a:r>
              <a:rPr lang="en-US" sz="2000" dirty="0" smtClean="0">
                <a:solidFill>
                  <a:schemeClr val="tx1"/>
                </a:solidFill>
                <a:latin typeface="Arial" panose="020B0604020202020204" pitchFamily="34" charset="0"/>
                <a:cs typeface="Arial" panose="020B0604020202020204" pitchFamily="34" charset="0"/>
              </a:rPr>
              <a:t>Provides tracking mechanism for documentation</a:t>
            </a:r>
          </a:p>
          <a:p>
            <a:r>
              <a:rPr lang="en-US" sz="2000" dirty="0" smtClean="0">
                <a:solidFill>
                  <a:schemeClr val="tx1"/>
                </a:solidFill>
                <a:latin typeface="Arial" panose="020B0604020202020204" pitchFamily="34" charset="0"/>
                <a:cs typeface="Arial" panose="020B0604020202020204" pitchFamily="34" charset="0"/>
              </a:rPr>
              <a:t>Process encourages initiating hires EARLY, well before the actual first day of work!</a:t>
            </a:r>
            <a:r>
              <a:rPr lang="en-US" sz="2000" dirty="0" smtClean="0">
                <a:solidFill>
                  <a:schemeClr val="tx1"/>
                </a:solidFill>
              </a:rPr>
              <a:t> </a:t>
            </a:r>
          </a:p>
          <a:p>
            <a:pPr marL="0" indent="0">
              <a:buNone/>
            </a:pPr>
            <a:endParaRPr lang="en-US" sz="1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564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491265"/>
            <a:ext cx="11251781" cy="1325562"/>
          </a:xfrm>
        </p:spPr>
        <p:txBody>
          <a:bodyPr>
            <a:normAutofit/>
          </a:bodyPr>
          <a:lstStyle/>
          <a:p>
            <a:pPr algn="ctr"/>
            <a:r>
              <a:rPr lang="en-US" sz="4000" b="1" kern="0" dirty="0" smtClean="0">
                <a:latin typeface="Adobe Heiti Std R" panose="020B0400000000000000" pitchFamily="34" charset="-128"/>
                <a:ea typeface="Adobe Heiti Std R" panose="020B0400000000000000" pitchFamily="34" charset="-128"/>
                <a:cs typeface="Arial" panose="020B0604020202020204" pitchFamily="34" charset="0"/>
              </a:rPr>
              <a:t>Manager</a:t>
            </a:r>
            <a:r>
              <a:rPr lang="en-US" sz="4000" b="1" kern="0" dirty="0" smtClean="0">
                <a:latin typeface="Arial" panose="020B0604020202020204" pitchFamily="34" charset="0"/>
                <a:ea typeface="Adobe Heiti Std R" panose="020B0400000000000000" pitchFamily="34" charset="-128"/>
                <a:cs typeface="Arial" panose="020B0604020202020204" pitchFamily="34" charset="0"/>
              </a:rPr>
              <a:t>’</a:t>
            </a:r>
            <a:r>
              <a:rPr lang="en-US" sz="4000" b="1" kern="0" dirty="0" smtClean="0">
                <a:latin typeface="Adobe Heiti Std R" panose="020B0400000000000000" pitchFamily="34" charset="-128"/>
                <a:ea typeface="Adobe Heiti Std R" panose="020B0400000000000000" pitchFamily="34" charset="-128"/>
                <a:cs typeface="Arial" panose="020B0604020202020204" pitchFamily="34" charset="0"/>
              </a:rPr>
              <a:t>s  Self Service</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
            </a:r>
            <a:b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2400" b="1" dirty="0" smtClean="0">
                <a:latin typeface="Adobe Heiti Std R" panose="020B0400000000000000" pitchFamily="34" charset="-128"/>
                <a:ea typeface="Adobe Heiti Std R" panose="020B0400000000000000" pitchFamily="34" charset="-128"/>
                <a:cs typeface="Arial" panose="020B0604020202020204" pitchFamily="34" charset="0"/>
              </a:rPr>
              <a:t>Onboarding Overview</a:t>
            </a:r>
          </a:p>
        </p:txBody>
      </p:sp>
      <p:sp>
        <p:nvSpPr>
          <p:cNvPr id="3" name="Content Placeholder 2"/>
          <p:cNvSpPr>
            <a:spLocks noGrp="1"/>
          </p:cNvSpPr>
          <p:nvPr>
            <p:ph sz="half" idx="1"/>
          </p:nvPr>
        </p:nvSpPr>
        <p:spPr>
          <a:xfrm>
            <a:off x="455048" y="2411506"/>
            <a:ext cx="11208034" cy="4222376"/>
          </a:xfrm>
        </p:spPr>
        <p:txBody>
          <a:bodyPr>
            <a:normAutofit fontScale="62500" lnSpcReduction="20000"/>
          </a:bodyPr>
          <a:lstStyle/>
          <a:p>
            <a:pPr marL="0" indent="0">
              <a:buNone/>
            </a:pPr>
            <a:r>
              <a:rPr lang="en-US" sz="3200" b="1" dirty="0" smtClean="0">
                <a:solidFill>
                  <a:schemeClr val="tx1"/>
                </a:solidFill>
                <a:latin typeface="Arial" panose="020B0604020202020204" pitchFamily="34" charset="0"/>
                <a:cs typeface="Arial" panose="020B0604020202020204" pitchFamily="34" charset="0"/>
              </a:rPr>
              <a:t>New Hire Overview – Non Benefited</a:t>
            </a:r>
            <a:endParaRPr lang="en-US" sz="3200" b="1" dirty="0">
              <a:solidFill>
                <a:schemeClr val="tx1"/>
              </a:solidFill>
            </a:endParaRP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Department </a:t>
            </a:r>
            <a:r>
              <a:rPr lang="en-US" sz="2600" dirty="0">
                <a:solidFill>
                  <a:schemeClr val="tx1"/>
                </a:solidFill>
                <a:latin typeface="Arial" panose="020B0604020202020204" pitchFamily="34" charset="0"/>
                <a:cs typeface="Arial" panose="020B0604020202020204" pitchFamily="34" charset="0"/>
              </a:rPr>
              <a:t>has employee fill out </a:t>
            </a:r>
            <a:r>
              <a:rPr lang="en-US" sz="2600" b="1" dirty="0">
                <a:solidFill>
                  <a:schemeClr val="tx1"/>
                </a:solidFill>
                <a:latin typeface="Arial" panose="020B0604020202020204" pitchFamily="34" charset="0"/>
                <a:cs typeface="Arial" panose="020B0604020202020204" pitchFamily="34" charset="0"/>
              </a:rPr>
              <a:t>Employment Information Form </a:t>
            </a:r>
            <a:r>
              <a:rPr lang="en-US" sz="2600" dirty="0">
                <a:solidFill>
                  <a:schemeClr val="tx1"/>
                </a:solidFill>
                <a:latin typeface="Arial" panose="020B0604020202020204" pitchFamily="34" charset="0"/>
                <a:cs typeface="Arial" panose="020B0604020202020204" pitchFamily="34" charset="0"/>
              </a:rPr>
              <a:t>and retains for use during Step </a:t>
            </a:r>
            <a:r>
              <a:rPr lang="en-US" sz="2600" dirty="0" smtClean="0">
                <a:solidFill>
                  <a:schemeClr val="tx1"/>
                </a:solidFill>
                <a:latin typeface="Arial" panose="020B0604020202020204" pitchFamily="34" charset="0"/>
                <a:cs typeface="Arial" panose="020B0604020202020204" pitchFamily="34" charset="0"/>
              </a:rPr>
              <a:t>4</a:t>
            </a: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Department </a:t>
            </a:r>
            <a:r>
              <a:rPr lang="en-US" sz="2600" dirty="0">
                <a:solidFill>
                  <a:schemeClr val="tx1"/>
                </a:solidFill>
                <a:latin typeface="Arial" panose="020B0604020202020204" pitchFamily="34" charset="0"/>
                <a:cs typeface="Arial" panose="020B0604020202020204" pitchFamily="34" charset="0"/>
              </a:rPr>
              <a:t>sends employee to </a:t>
            </a:r>
            <a:r>
              <a:rPr lang="en-US" sz="2600" dirty="0" smtClean="0">
                <a:solidFill>
                  <a:schemeClr val="tx1"/>
                </a:solidFill>
                <a:latin typeface="Arial" panose="020B0604020202020204" pitchFamily="34" charset="0"/>
                <a:cs typeface="Arial" panose="020B0604020202020204" pitchFamily="34" charset="0"/>
              </a:rPr>
              <a:t>HR/Payroll </a:t>
            </a:r>
            <a:r>
              <a:rPr lang="en-US" sz="2600" dirty="0">
                <a:solidFill>
                  <a:schemeClr val="tx1"/>
                </a:solidFill>
                <a:latin typeface="Arial" panose="020B0604020202020204" pitchFamily="34" charset="0"/>
                <a:cs typeface="Arial" panose="020B0604020202020204" pitchFamily="34" charset="0"/>
              </a:rPr>
              <a:t>with ID’s for </a:t>
            </a:r>
            <a:r>
              <a:rPr lang="en-US" sz="2600" dirty="0" smtClean="0">
                <a:solidFill>
                  <a:schemeClr val="tx1"/>
                </a:solidFill>
                <a:latin typeface="Arial" panose="020B0604020202020204" pitchFamily="34" charset="0"/>
                <a:cs typeface="Arial" panose="020B0604020202020204" pitchFamily="34" charset="0"/>
              </a:rPr>
              <a:t>I-9. Employee </a:t>
            </a:r>
            <a:r>
              <a:rPr lang="en-US" sz="2600" dirty="0">
                <a:solidFill>
                  <a:schemeClr val="tx1"/>
                </a:solidFill>
                <a:latin typeface="Arial" panose="020B0604020202020204" pitchFamily="34" charset="0"/>
                <a:cs typeface="Arial" panose="020B0604020202020204" pitchFamily="34" charset="0"/>
              </a:rPr>
              <a:t>completes </a:t>
            </a:r>
            <a:r>
              <a:rPr lang="en-US" sz="2600" dirty="0" smtClean="0">
                <a:solidFill>
                  <a:schemeClr val="tx1"/>
                </a:solidFill>
                <a:latin typeface="Arial" panose="020B0604020202020204" pitchFamily="34" charset="0"/>
                <a:cs typeface="Arial" panose="020B0604020202020204" pitchFamily="34" charset="0"/>
              </a:rPr>
              <a:t>I-9 </a:t>
            </a:r>
            <a:r>
              <a:rPr lang="en-US" sz="2600" dirty="0">
                <a:solidFill>
                  <a:schemeClr val="tx1"/>
                </a:solidFill>
                <a:latin typeface="Arial" panose="020B0604020202020204" pitchFamily="34" charset="0"/>
                <a:cs typeface="Arial" panose="020B0604020202020204" pitchFamily="34" charset="0"/>
              </a:rPr>
              <a:t>Section 1 and 2 </a:t>
            </a:r>
            <a:r>
              <a:rPr lang="en-US" sz="2600" dirty="0" smtClean="0">
                <a:solidFill>
                  <a:schemeClr val="tx1"/>
                </a:solidFill>
                <a:latin typeface="Arial" panose="020B0604020202020204" pitchFamily="34" charset="0"/>
                <a:cs typeface="Arial" panose="020B0604020202020204" pitchFamily="34" charset="0"/>
              </a:rPr>
              <a:t>at the Payroll office.</a:t>
            </a:r>
            <a:endParaRPr lang="en-US" sz="2600" dirty="0">
              <a:solidFill>
                <a:schemeClr val="tx1"/>
              </a:solidFill>
              <a:latin typeface="Arial" panose="020B0604020202020204" pitchFamily="34" charset="0"/>
              <a:cs typeface="Arial" panose="020B0604020202020204" pitchFamily="34" charset="0"/>
            </a:endParaRP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Employee </a:t>
            </a:r>
            <a:r>
              <a:rPr lang="en-US" sz="2600" dirty="0">
                <a:solidFill>
                  <a:schemeClr val="tx1"/>
                </a:solidFill>
                <a:latin typeface="Arial" panose="020B0604020202020204" pitchFamily="34" charset="0"/>
                <a:cs typeface="Arial" panose="020B0604020202020204" pitchFamily="34" charset="0"/>
              </a:rPr>
              <a:t>returns to department with </a:t>
            </a:r>
            <a:r>
              <a:rPr lang="en-US" sz="2600" b="1" dirty="0">
                <a:solidFill>
                  <a:schemeClr val="tx1"/>
                </a:solidFill>
                <a:latin typeface="Arial" panose="020B0604020202020204" pitchFamily="34" charset="0"/>
                <a:cs typeface="Arial" panose="020B0604020202020204" pitchFamily="34" charset="0"/>
              </a:rPr>
              <a:t>Approval </a:t>
            </a:r>
            <a:r>
              <a:rPr lang="en-US" sz="2600" b="1" dirty="0" smtClean="0">
                <a:solidFill>
                  <a:schemeClr val="tx1"/>
                </a:solidFill>
                <a:latin typeface="Arial" panose="020B0604020202020204" pitchFamily="34" charset="0"/>
                <a:cs typeface="Arial" panose="020B0604020202020204" pitchFamily="34" charset="0"/>
              </a:rPr>
              <a:t>Sheet</a:t>
            </a:r>
            <a:r>
              <a:rPr lang="en-US" sz="2600" dirty="0" smtClean="0">
                <a:solidFill>
                  <a:schemeClr val="tx1"/>
                </a:solidFill>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stating employee is able to be hired as of that date (or later) </a:t>
            </a: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Department </a:t>
            </a:r>
            <a:r>
              <a:rPr lang="en-US" sz="2600" dirty="0">
                <a:solidFill>
                  <a:schemeClr val="tx1"/>
                </a:solidFill>
                <a:latin typeface="Arial" panose="020B0604020202020204" pitchFamily="34" charset="0"/>
                <a:cs typeface="Arial" panose="020B0604020202020204" pitchFamily="34" charset="0"/>
              </a:rPr>
              <a:t>initiates Hire in Manager Self Service and uploads Employment Information Form and Approval Sheet </a:t>
            </a: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Employee </a:t>
            </a:r>
            <a:r>
              <a:rPr lang="en-US" sz="2600" dirty="0">
                <a:solidFill>
                  <a:schemeClr val="tx1"/>
                </a:solidFill>
                <a:latin typeface="Arial" panose="020B0604020202020204" pitchFamily="34" charset="0"/>
                <a:cs typeface="Arial" panose="020B0604020202020204" pitchFamily="34" charset="0"/>
              </a:rPr>
              <a:t>gets email with Temp ID and Temp Password to enter basic Bio-Demo info </a:t>
            </a: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Hire </a:t>
            </a:r>
            <a:r>
              <a:rPr lang="en-US" sz="2600" dirty="0">
                <a:solidFill>
                  <a:schemeClr val="tx1"/>
                </a:solidFill>
                <a:latin typeface="Arial" panose="020B0604020202020204" pitchFamily="34" charset="0"/>
                <a:cs typeface="Arial" panose="020B0604020202020204" pitchFamily="34" charset="0"/>
              </a:rPr>
              <a:t>continues through MSS workflow to HR/P. If employee has entered basic Bio-Demo info, hire is finalized by HR/P </a:t>
            </a:r>
          </a:p>
          <a:p>
            <a:pPr>
              <a:buFont typeface="+mj-lt"/>
              <a:buAutoNum type="arabicPeriod"/>
            </a:pPr>
            <a:r>
              <a:rPr lang="en-US" sz="2600" dirty="0" smtClean="0">
                <a:solidFill>
                  <a:schemeClr val="tx1"/>
                </a:solidFill>
                <a:latin typeface="Arial" panose="020B0604020202020204" pitchFamily="34" charset="0"/>
                <a:cs typeface="Arial" panose="020B0604020202020204" pitchFamily="34" charset="0"/>
              </a:rPr>
              <a:t>Employee </a:t>
            </a:r>
            <a:r>
              <a:rPr lang="en-US" sz="2600" dirty="0">
                <a:solidFill>
                  <a:schemeClr val="tx1"/>
                </a:solidFill>
                <a:latin typeface="Arial" panose="020B0604020202020204" pitchFamily="34" charset="0"/>
                <a:cs typeface="Arial" panose="020B0604020202020204" pitchFamily="34" charset="0"/>
              </a:rPr>
              <a:t>gets second email with permanent </a:t>
            </a:r>
            <a:r>
              <a:rPr lang="en-US" sz="2600" dirty="0" err="1">
                <a:solidFill>
                  <a:schemeClr val="tx1"/>
                </a:solidFill>
                <a:latin typeface="Arial" panose="020B0604020202020204" pitchFamily="34" charset="0"/>
                <a:cs typeface="Arial" panose="020B0604020202020204" pitchFamily="34" charset="0"/>
              </a:rPr>
              <a:t>Empl</a:t>
            </a:r>
            <a:r>
              <a:rPr lang="en-US" sz="2600" dirty="0">
                <a:solidFill>
                  <a:schemeClr val="tx1"/>
                </a:solidFill>
                <a:latin typeface="Arial" panose="020B0604020202020204" pitchFamily="34" charset="0"/>
                <a:cs typeface="Arial" panose="020B0604020202020204" pitchFamily="34" charset="0"/>
              </a:rPr>
              <a:t> ID, link to claim NDUS Account, and link to complete online Activity Guide </a:t>
            </a:r>
          </a:p>
          <a:p>
            <a:endParaRPr lang="en-US" sz="2600" dirty="0">
              <a:solidFill>
                <a:schemeClr val="tx1"/>
              </a:solidFill>
              <a:latin typeface="Arial" panose="020B0604020202020204" pitchFamily="34" charset="0"/>
              <a:cs typeface="Arial" panose="020B0604020202020204" pitchFamily="34" charset="0"/>
            </a:endParaRPr>
          </a:p>
          <a:p>
            <a:r>
              <a:rPr lang="en-US" sz="2600" b="1" dirty="0">
                <a:solidFill>
                  <a:schemeClr val="tx1"/>
                </a:solidFill>
                <a:latin typeface="Arial" panose="020B0604020202020204" pitchFamily="34" charset="0"/>
                <a:cs typeface="Arial" panose="020B0604020202020204" pitchFamily="34" charset="0"/>
              </a:rPr>
              <a:t>Training / Reference Manual</a:t>
            </a:r>
            <a:r>
              <a:rPr lang="en-US" sz="2600" dirty="0">
                <a:solidFill>
                  <a:schemeClr val="tx1"/>
                </a:solidFill>
                <a:latin typeface="Arial" panose="020B0604020202020204" pitchFamily="34" charset="0"/>
                <a:cs typeface="Arial" panose="020B0604020202020204" pitchFamily="34" charset="0"/>
              </a:rPr>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hlinkClick r:id="rId3"/>
              </a:rPr>
              <a:t>https://</a:t>
            </a:r>
            <a:r>
              <a:rPr lang="en-US" sz="2600" dirty="0" smtClean="0">
                <a:solidFill>
                  <a:schemeClr val="tx1"/>
                </a:solidFill>
                <a:latin typeface="Arial" panose="020B0604020202020204" pitchFamily="34" charset="0"/>
                <a:cs typeface="Arial" panose="020B0604020202020204" pitchFamily="34" charset="0"/>
                <a:hlinkClick r:id="rId3"/>
              </a:rPr>
              <a:t>www.ndsu.edu/fileadmin/hr/Online_Onboarding/MSS-Onboarding_Manual-Campus_Manual-I-9.pdf</a:t>
            </a:r>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05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65" y="761998"/>
            <a:ext cx="11286565" cy="866569"/>
          </a:xfrm>
        </p:spPr>
        <p:txBody>
          <a:bodyPr>
            <a:normAutofit/>
          </a:bodyPr>
          <a:lstStyle/>
          <a:p>
            <a:pPr algn="ctr"/>
            <a:r>
              <a:rPr lang="en-US" sz="4000" b="1" dirty="0">
                <a:latin typeface="Adobe Heiti Std R" panose="020B0400000000000000" pitchFamily="34" charset="-128"/>
                <a:ea typeface="Adobe Heiti Std R" panose="020B0400000000000000" pitchFamily="34" charset="-128"/>
                <a:cs typeface="Arial" panose="020B0604020202020204" pitchFamily="34" charset="0"/>
              </a:rPr>
              <a:t>Essential Payroll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Processes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466165" y="2321858"/>
            <a:ext cx="11196917" cy="4069798"/>
          </a:xfrm>
        </p:spPr>
        <p:txBody>
          <a:bodyPr>
            <a:normAutofit/>
          </a:bodyPr>
          <a:lstStyle/>
          <a:p>
            <a:r>
              <a:rPr lang="en-US" sz="1600" b="1" dirty="0" smtClean="0">
                <a:solidFill>
                  <a:schemeClr val="tx1"/>
                </a:solidFill>
                <a:latin typeface="Arial" panose="020B0604020202020204" pitchFamily="34" charset="0"/>
                <a:cs typeface="Arial" panose="020B0604020202020204" pitchFamily="34" charset="0"/>
              </a:rPr>
              <a:t>Employment Information Form </a:t>
            </a:r>
            <a:r>
              <a:rPr lang="en-US" sz="1600" dirty="0" smtClean="0">
                <a:solidFill>
                  <a:schemeClr val="tx1"/>
                </a:solidFill>
                <a:latin typeface="Arial" panose="020B0604020202020204" pitchFamily="34" charset="0"/>
                <a:cs typeface="Arial" panose="020B0604020202020204" pitchFamily="34" charset="0"/>
              </a:rPr>
              <a:t>completed for each hire/rehire!  (On and Off Campus hires)</a:t>
            </a:r>
          </a:p>
          <a:p>
            <a:r>
              <a:rPr lang="en-US" sz="1600" dirty="0" smtClean="0">
                <a:solidFill>
                  <a:schemeClr val="tx1"/>
                </a:solidFill>
                <a:latin typeface="Arial" panose="020B0604020202020204" pitchFamily="34" charset="0"/>
                <a:cs typeface="Arial" panose="020B0604020202020204" pitchFamily="34" charset="0"/>
              </a:rPr>
              <a:t>Students must complete </a:t>
            </a:r>
            <a:r>
              <a:rPr lang="en-US" sz="1600" b="1" dirty="0" smtClean="0">
                <a:solidFill>
                  <a:schemeClr val="tx1"/>
                </a:solidFill>
                <a:latin typeface="Arial" panose="020B0604020202020204" pitchFamily="34" charset="0"/>
                <a:cs typeface="Arial" panose="020B0604020202020204" pitchFamily="34" charset="0"/>
              </a:rPr>
              <a:t>I-9 form </a:t>
            </a:r>
            <a:r>
              <a:rPr lang="en-US" sz="1600" u="sng" dirty="0" smtClean="0">
                <a:solidFill>
                  <a:schemeClr val="tx1"/>
                </a:solidFill>
                <a:latin typeface="Arial" panose="020B0604020202020204" pitchFamily="34" charset="0"/>
                <a:cs typeface="Arial" panose="020B0604020202020204" pitchFamily="34" charset="0"/>
              </a:rPr>
              <a:t>in person</a:t>
            </a:r>
            <a:r>
              <a:rPr lang="en-US" sz="1600" dirty="0" smtClean="0">
                <a:solidFill>
                  <a:schemeClr val="tx1"/>
                </a:solidFill>
                <a:latin typeface="Arial" panose="020B0604020202020204" pitchFamily="34" charset="0"/>
                <a:cs typeface="Arial" panose="020B0604020202020204" pitchFamily="34" charset="0"/>
              </a:rPr>
              <a:t> at HR/Payroll Office prior to start date.  </a:t>
            </a:r>
            <a:r>
              <a:rPr lang="en-US" sz="1600" b="1" dirty="0" smtClean="0">
                <a:solidFill>
                  <a:srgbClr val="FF0000"/>
                </a:solidFill>
                <a:latin typeface="Arial" panose="020B0604020202020204" pitchFamily="34" charset="0"/>
                <a:cs typeface="Arial" panose="020B0604020202020204" pitchFamily="34" charset="0"/>
              </a:rPr>
              <a:t>REQUIRED!</a:t>
            </a:r>
            <a:r>
              <a:rPr lang="en-US" sz="1600" dirty="0" smtClean="0">
                <a:solidFill>
                  <a:schemeClr val="tx1"/>
                </a:solidFill>
                <a:latin typeface="Arial" panose="020B0604020202020204" pitchFamily="34" charset="0"/>
                <a:cs typeface="Arial" panose="020B0604020202020204" pitchFamily="34" charset="0"/>
              </a:rPr>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a:t>
            </a:r>
            <a:r>
              <a:rPr lang="en-US" sz="1600" dirty="0">
                <a:solidFill>
                  <a:schemeClr val="tx1"/>
                </a:solidFill>
                <a:latin typeface="Arial" panose="020B0604020202020204" pitchFamily="34" charset="0"/>
                <a:cs typeface="Arial" panose="020B0604020202020204" pitchFamily="34" charset="0"/>
              </a:rPr>
              <a:t>Stop &amp; Go Center, 1919 University Drive. N. #102]</a:t>
            </a:r>
          </a:p>
          <a:p>
            <a:pPr lvl="1">
              <a:spcBef>
                <a:spcPts val="600"/>
              </a:spcBef>
            </a:pPr>
            <a:r>
              <a:rPr lang="en-US" dirty="0">
                <a:solidFill>
                  <a:schemeClr val="tx1"/>
                </a:solidFill>
                <a:latin typeface="Arial" panose="020B0604020202020204" pitchFamily="34" charset="0"/>
                <a:cs typeface="Arial" panose="020B0604020202020204" pitchFamily="34" charset="0"/>
              </a:rPr>
              <a:t>Students provide 2 (original) forms of identification</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Acceptable forms of ID are listed on the following website: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hlinkClick r:id="rId3"/>
              </a:rPr>
              <a:t>https://www.ndsu.edu/forms/#human9</a:t>
            </a:r>
            <a:r>
              <a:rPr lang="en-US" dirty="0">
                <a:solidFill>
                  <a:schemeClr val="tx1"/>
                </a:solidFill>
                <a:latin typeface="Arial" panose="020B0604020202020204" pitchFamily="34" charset="0"/>
                <a:cs typeface="Arial" panose="020B0604020202020204" pitchFamily="34" charset="0"/>
              </a:rPr>
              <a:t> </a:t>
            </a:r>
          </a:p>
          <a:p>
            <a:pPr lvl="1">
              <a:spcBef>
                <a:spcPts val="600"/>
              </a:spcBef>
            </a:pPr>
            <a:r>
              <a:rPr lang="en-US" dirty="0" smtClean="0">
                <a:solidFill>
                  <a:schemeClr val="tx1"/>
                </a:solidFill>
                <a:latin typeface="Arial" panose="020B0604020202020204" pitchFamily="34" charset="0"/>
                <a:cs typeface="Arial" panose="020B0604020202020204" pitchFamily="34" charset="0"/>
              </a:rPr>
              <a:t>On </a:t>
            </a:r>
            <a:r>
              <a:rPr lang="en-US" dirty="0">
                <a:solidFill>
                  <a:schemeClr val="tx1"/>
                </a:solidFill>
                <a:latin typeface="Arial" panose="020B0604020202020204" pitchFamily="34" charset="0"/>
                <a:cs typeface="Arial" panose="020B0604020202020204" pitchFamily="34" charset="0"/>
              </a:rPr>
              <a:t>Campus Employers work directly with HR/Payroll</a:t>
            </a:r>
          </a:p>
          <a:p>
            <a:pPr lvl="1">
              <a:spcBef>
                <a:spcPts val="600"/>
              </a:spcBef>
            </a:pPr>
            <a:r>
              <a:rPr lang="en-US" dirty="0">
                <a:solidFill>
                  <a:schemeClr val="tx1"/>
                </a:solidFill>
                <a:latin typeface="Arial" panose="020B0604020202020204" pitchFamily="34" charset="0"/>
                <a:cs typeface="Arial" panose="020B0604020202020204" pitchFamily="34" charset="0"/>
              </a:rPr>
              <a:t>Off Campus Employers work with FWS Program Coordinator to administer Manager Self Service Process</a:t>
            </a:r>
            <a:endParaRPr lang="en-US" dirty="0" smtClean="0">
              <a:solidFill>
                <a:schemeClr val="tx1"/>
              </a:solidFill>
              <a:latin typeface="Arial" panose="020B0604020202020204" pitchFamily="34" charset="0"/>
              <a:cs typeface="Arial" panose="020B0604020202020204" pitchFamily="34" charset="0"/>
            </a:endParaRPr>
          </a:p>
          <a:p>
            <a:r>
              <a:rPr lang="en-US" sz="1600" dirty="0" smtClean="0">
                <a:solidFill>
                  <a:schemeClr val="tx1"/>
                </a:solidFill>
                <a:latin typeface="Arial" panose="020B0604020202020204" pitchFamily="34" charset="0"/>
                <a:cs typeface="Arial" panose="020B0604020202020204" pitchFamily="34" charset="0"/>
              </a:rPr>
              <a:t>Use the Manager’s Self-Service Onboarding Manual to learn more about the MSS process:</a:t>
            </a:r>
            <a:br>
              <a:rPr lang="en-US" sz="1600" dirty="0" smtClean="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hlinkClick r:id="rId4"/>
              </a:rPr>
              <a:t>https://www.ndsu.edu/fileadmin/hr/Online_Onboarding/MSS-Onboarding_Manual-Campus_Manual-I-9.pdf</a:t>
            </a:r>
            <a:endParaRPr lang="en-US" sz="1600" dirty="0" smtClean="0">
              <a:solidFill>
                <a:schemeClr val="tx1"/>
              </a:solidFill>
              <a:latin typeface="Arial" panose="020B0604020202020204" pitchFamily="34" charset="0"/>
              <a:cs typeface="Arial" panose="020B0604020202020204" pitchFamily="34" charset="0"/>
            </a:endParaRPr>
          </a:p>
          <a:p>
            <a:pPr>
              <a:spcBef>
                <a:spcPts val="2400"/>
              </a:spcBef>
            </a:pPr>
            <a:r>
              <a:rPr lang="en-US" sz="1500" dirty="0" smtClean="0">
                <a:solidFill>
                  <a:schemeClr val="tx1"/>
                </a:solidFill>
                <a:latin typeface="Arial Black" panose="020B0A04020102020204" pitchFamily="34" charset="0"/>
              </a:rPr>
              <a:t>All </a:t>
            </a:r>
            <a:r>
              <a:rPr lang="en-US" sz="1500" dirty="0">
                <a:solidFill>
                  <a:schemeClr val="tx1"/>
                </a:solidFill>
                <a:latin typeface="Arial Black" panose="020B0A04020102020204" pitchFamily="34" charset="0"/>
              </a:rPr>
              <a:t>required forms must be completed and on file </a:t>
            </a:r>
            <a:r>
              <a:rPr lang="en-US" sz="1500" dirty="0" smtClean="0">
                <a:solidFill>
                  <a:schemeClr val="tx1"/>
                </a:solidFill>
                <a:latin typeface="Arial Black" panose="020B0A04020102020204" pitchFamily="34" charset="0"/>
              </a:rPr>
              <a:t>according to HR/Payroll deadlines.  </a:t>
            </a:r>
          </a:p>
          <a:p>
            <a:r>
              <a:rPr lang="en-US" sz="1500" dirty="0" smtClean="0">
                <a:solidFill>
                  <a:schemeClr val="tx1"/>
                </a:solidFill>
                <a:latin typeface="Arial Black" panose="020B0A04020102020204" pitchFamily="34" charset="0"/>
              </a:rPr>
              <a:t>The </a:t>
            </a:r>
            <a:r>
              <a:rPr lang="en-US" sz="1500" dirty="0">
                <a:solidFill>
                  <a:schemeClr val="tx1"/>
                </a:solidFill>
                <a:latin typeface="Arial Black" panose="020B0A04020102020204" pitchFamily="34" charset="0"/>
              </a:rPr>
              <a:t>employee cannot start working </a:t>
            </a:r>
            <a:r>
              <a:rPr lang="en-US" sz="1500" dirty="0" smtClean="0">
                <a:solidFill>
                  <a:schemeClr val="tx1"/>
                </a:solidFill>
                <a:latin typeface="Arial Black" panose="020B0A04020102020204" pitchFamily="34" charset="0"/>
              </a:rPr>
              <a:t>until </a:t>
            </a:r>
            <a:r>
              <a:rPr lang="en-US" sz="1500" u="sng" dirty="0" smtClean="0">
                <a:solidFill>
                  <a:schemeClr val="tx1"/>
                </a:solidFill>
                <a:latin typeface="Arial Black" panose="020B0A04020102020204" pitchFamily="34" charset="0"/>
              </a:rPr>
              <a:t>ALL</a:t>
            </a:r>
            <a:r>
              <a:rPr lang="en-US" sz="1500" dirty="0" smtClean="0">
                <a:solidFill>
                  <a:schemeClr val="tx1"/>
                </a:solidFill>
                <a:latin typeface="Arial Black" panose="020B0A04020102020204" pitchFamily="34" charset="0"/>
              </a:rPr>
              <a:t> required forms </a:t>
            </a:r>
            <a:r>
              <a:rPr lang="en-US" sz="1500" dirty="0">
                <a:solidFill>
                  <a:schemeClr val="tx1"/>
                </a:solidFill>
                <a:latin typeface="Arial Black" panose="020B0A04020102020204" pitchFamily="34" charset="0"/>
              </a:rPr>
              <a:t>are complete</a:t>
            </a:r>
            <a:r>
              <a:rPr lang="en-US" sz="1500" dirty="0" smtClean="0">
                <a:solidFill>
                  <a:schemeClr val="tx1"/>
                </a:solidFill>
                <a:latin typeface="Arial Black" panose="020B0A04020102020204" pitchFamily="34" charset="0"/>
              </a:rPr>
              <a:t>.</a:t>
            </a:r>
          </a:p>
          <a:p>
            <a:endParaRPr lang="en-US" sz="1500" dirty="0">
              <a:solidFill>
                <a:schemeClr val="tx1"/>
              </a:solidFill>
              <a:latin typeface="Arial Black" panose="020B0A04020102020204" pitchFamily="34" charset="0"/>
            </a:endParaRPr>
          </a:p>
          <a:p>
            <a:endParaRPr lang="en-US" dirty="0">
              <a:solidFill>
                <a:schemeClr val="tx1"/>
              </a:solidFill>
            </a:endParaRPr>
          </a:p>
        </p:txBody>
      </p:sp>
    </p:spTree>
    <p:extLst>
      <p:ext uri="{BB962C8B-B14F-4D97-AF65-F5344CB8AC3E}">
        <p14:creationId xmlns:p14="http://schemas.microsoft.com/office/powerpoint/2010/main" val="1103907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665001"/>
            <a:ext cx="11251781" cy="1325562"/>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Human Resources Management System</a:t>
            </a:r>
            <a:b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4000" dirty="0" smtClean="0">
                <a:latin typeface="Arial Black" panose="020B0A04020102020204" pitchFamily="34" charset="0"/>
                <a:ea typeface="Adobe Heiti Std R" panose="020B0400000000000000" pitchFamily="34" charset="-128"/>
                <a:cs typeface="Arial" panose="020B0604020202020204" pitchFamily="34" charset="0"/>
              </a:rPr>
              <a:t>HRMS</a:t>
            </a:r>
            <a:endParaRPr lang="en-US" sz="4000" dirty="0">
              <a:latin typeface="Arial Black" panose="020B0A04020102020204" pitchFamily="34" charset="0"/>
              <a:ea typeface="Adobe Heiti Std R" panose="020B0400000000000000" pitchFamily="34" charset="-128"/>
              <a:cs typeface="Arial" panose="020B0604020202020204" pitchFamily="34" charset="0"/>
            </a:endParaRPr>
          </a:p>
        </p:txBody>
      </p:sp>
      <p:sp>
        <p:nvSpPr>
          <p:cNvPr id="3" name="Content Placeholder 2"/>
          <p:cNvSpPr>
            <a:spLocks noGrp="1"/>
          </p:cNvSpPr>
          <p:nvPr>
            <p:ph sz="half" idx="1"/>
          </p:nvPr>
        </p:nvSpPr>
        <p:spPr>
          <a:xfrm>
            <a:off x="476921" y="2414016"/>
            <a:ext cx="11208034" cy="4361688"/>
          </a:xfrm>
        </p:spPr>
        <p:txBody>
          <a:bodyPr>
            <a:normAutofit/>
          </a:bodyPr>
          <a:lstStyle/>
          <a:p>
            <a:pPr marL="0" indent="0">
              <a:buNone/>
            </a:pPr>
            <a:r>
              <a:rPr lang="en-US" sz="2000" b="1" dirty="0" smtClean="0">
                <a:solidFill>
                  <a:schemeClr val="tx1"/>
                </a:solidFill>
                <a:latin typeface="Arial" panose="020B0604020202020204" pitchFamily="34" charset="0"/>
                <a:cs typeface="Arial" panose="020B0604020202020204" pitchFamily="34" charset="0"/>
              </a:rPr>
              <a:t>Positions and Default Funding</a:t>
            </a:r>
          </a:p>
          <a:p>
            <a:pPr lvl="1"/>
            <a:r>
              <a:rPr lang="en-US" sz="1800" dirty="0" smtClean="0">
                <a:solidFill>
                  <a:schemeClr val="tx1"/>
                </a:solidFill>
                <a:latin typeface="Arial" panose="020B0604020202020204" pitchFamily="34" charset="0"/>
                <a:cs typeface="Arial" panose="020B0604020202020204" pitchFamily="34" charset="0"/>
              </a:rPr>
              <a:t>Work with HR/Payroll to set up the positions using FWS funds to include default combination codes!  </a:t>
            </a:r>
            <a:br>
              <a:rPr lang="en-US" sz="1800" dirty="0" smtClean="0">
                <a:solidFill>
                  <a:schemeClr val="tx1"/>
                </a:solidFill>
                <a:latin typeface="Arial" panose="020B0604020202020204" pitchFamily="34" charset="0"/>
                <a:cs typeface="Arial" panose="020B0604020202020204" pitchFamily="34" charset="0"/>
              </a:rPr>
            </a:br>
            <a:r>
              <a:rPr lang="en-US" sz="1800" dirty="0" smtClean="0">
                <a:solidFill>
                  <a:schemeClr val="tx1"/>
                </a:solidFill>
                <a:latin typeface="Arial" panose="020B0604020202020204" pitchFamily="34" charset="0"/>
                <a:cs typeface="Arial" panose="020B0604020202020204" pitchFamily="34" charset="0"/>
              </a:rPr>
              <a:t>This will save you time!</a:t>
            </a:r>
          </a:p>
          <a:p>
            <a:pPr lvl="1"/>
            <a:endParaRPr lang="en-US" sz="1800" dirty="0" smtClean="0">
              <a:solidFill>
                <a:schemeClr val="tx1"/>
              </a:solidFill>
              <a:latin typeface="Arial" panose="020B0604020202020204" pitchFamily="34" charset="0"/>
              <a:cs typeface="Arial" panose="020B0604020202020204" pitchFamily="34" charset="0"/>
            </a:endParaRPr>
          </a:p>
          <a:p>
            <a:pPr marL="457200" lvl="1" indent="0">
              <a:buNone/>
            </a:pPr>
            <a:endParaRPr lang="en-US" sz="1800" dirty="0">
              <a:solidFill>
                <a:schemeClr val="tx1"/>
              </a:solidFill>
              <a:latin typeface="Arial" panose="020B0604020202020204" pitchFamily="34" charset="0"/>
              <a:cs typeface="Arial" panose="020B0604020202020204" pitchFamily="34" charset="0"/>
            </a:endParaRPr>
          </a:p>
          <a:p>
            <a:pPr lvl="1"/>
            <a:endParaRPr lang="en-US" sz="1800" dirty="0" smtClean="0">
              <a:solidFill>
                <a:schemeClr val="tx1"/>
              </a:solidFill>
              <a:latin typeface="Arial" panose="020B0604020202020204" pitchFamily="34" charset="0"/>
              <a:cs typeface="Arial" panose="020B0604020202020204" pitchFamily="34" charset="0"/>
            </a:endParaRPr>
          </a:p>
          <a:p>
            <a:pPr lvl="1"/>
            <a:endParaRPr lang="en-US" sz="1800" dirty="0" smtClean="0">
              <a:solidFill>
                <a:schemeClr val="tx1"/>
              </a:solidFill>
              <a:latin typeface="Arial" panose="020B0604020202020204" pitchFamily="34" charset="0"/>
              <a:cs typeface="Arial" panose="020B0604020202020204" pitchFamily="34" charset="0"/>
            </a:endParaRPr>
          </a:p>
          <a:p>
            <a:pPr lvl="1"/>
            <a:endParaRPr lang="en-US" sz="18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83727" y="4156652"/>
            <a:ext cx="6909091" cy="1759458"/>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a:off x="1540727" y="5141012"/>
            <a:ext cx="1243584" cy="803263"/>
          </a:xfrm>
          <a:prstGeom prst="rightArrow">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151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17" y="491266"/>
            <a:ext cx="11207396" cy="1325562"/>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The Value of Student Employment</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473617" y="2311577"/>
            <a:ext cx="11207397" cy="4240311"/>
          </a:xfrm>
        </p:spPr>
        <p:txBody>
          <a:bodyPr>
            <a:normAutofit/>
          </a:bodyPr>
          <a:lstStyle/>
          <a:p>
            <a:pPr marL="0" indent="0">
              <a:buNone/>
            </a:pPr>
            <a:r>
              <a:rPr lang="en-US" sz="2400" b="1" dirty="0" smtClean="0">
                <a:solidFill>
                  <a:schemeClr val="tx1"/>
                </a:solidFill>
                <a:latin typeface="Arial" panose="020B0604020202020204" pitchFamily="34" charset="0"/>
                <a:cs typeface="Arial" panose="020B0604020202020204" pitchFamily="34" charset="0"/>
              </a:rPr>
              <a:t>Student jobs </a:t>
            </a:r>
            <a:r>
              <a:rPr lang="en-US" sz="2400" b="1" dirty="0">
                <a:solidFill>
                  <a:schemeClr val="tx1"/>
                </a:solidFill>
                <a:latin typeface="Arial" panose="020B0604020202020204" pitchFamily="34" charset="0"/>
                <a:cs typeface="Arial" panose="020B0604020202020204" pitchFamily="34" charset="0"/>
              </a:rPr>
              <a:t>h</a:t>
            </a:r>
            <a:r>
              <a:rPr lang="en-US" sz="2400" b="1" dirty="0" smtClean="0">
                <a:solidFill>
                  <a:schemeClr val="tx1"/>
                </a:solidFill>
                <a:latin typeface="Arial" panose="020B0604020202020204" pitchFamily="34" charset="0"/>
                <a:cs typeface="Arial" panose="020B0604020202020204" pitchFamily="34" charset="0"/>
              </a:rPr>
              <a:t>elp students:</a:t>
            </a:r>
          </a:p>
          <a:p>
            <a:r>
              <a:rPr lang="en-US" sz="2400" dirty="0" smtClean="0">
                <a:solidFill>
                  <a:schemeClr val="tx1"/>
                </a:solidFill>
                <a:latin typeface="Arial" panose="020B0604020202020204" pitchFamily="34" charset="0"/>
                <a:cs typeface="Arial" panose="020B0604020202020204" pitchFamily="34" charset="0"/>
              </a:rPr>
              <a:t>Learn useful skills that can apply to future employment</a:t>
            </a:r>
          </a:p>
          <a:p>
            <a:r>
              <a:rPr lang="en-US" sz="2400" dirty="0" smtClean="0">
                <a:solidFill>
                  <a:schemeClr val="tx1"/>
                </a:solidFill>
                <a:latin typeface="Arial" panose="020B0604020202020204" pitchFamily="34" charset="0"/>
                <a:cs typeface="Arial" panose="020B0604020202020204" pitchFamily="34" charset="0"/>
              </a:rPr>
              <a:t>Earn money while pursuing a degree  </a:t>
            </a:r>
          </a:p>
          <a:p>
            <a:r>
              <a:rPr lang="en-US" sz="2400" dirty="0" smtClean="0">
                <a:solidFill>
                  <a:schemeClr val="tx1"/>
                </a:solidFill>
                <a:latin typeface="Arial" panose="020B0604020202020204" pitchFamily="34" charset="0"/>
                <a:cs typeface="Arial" panose="020B0604020202020204" pitchFamily="34" charset="0"/>
              </a:rPr>
              <a:t>Develop leadership and professional skills</a:t>
            </a:r>
          </a:p>
          <a:p>
            <a:r>
              <a:rPr lang="en-US" sz="2400" dirty="0" smtClean="0">
                <a:solidFill>
                  <a:schemeClr val="tx1"/>
                </a:solidFill>
                <a:latin typeface="Arial" panose="020B0604020202020204" pitchFamily="34" charset="0"/>
                <a:cs typeface="Arial" panose="020B0604020202020204" pitchFamily="34" charset="0"/>
              </a:rPr>
              <a:t>Become involved in the campus and the community</a:t>
            </a:r>
          </a:p>
          <a:p>
            <a:pPr marL="0" indent="0">
              <a:spcBef>
                <a:spcPts val="0"/>
              </a:spcBef>
              <a:buNone/>
            </a:pPr>
            <a:endParaRPr lang="en-US" sz="1600" dirty="0" smtClean="0">
              <a:solidFill>
                <a:schemeClr val="tx1"/>
              </a:solidFill>
              <a:latin typeface="Arial" panose="020B0604020202020204" pitchFamily="34" charset="0"/>
              <a:cs typeface="Arial" panose="020B0604020202020204" pitchFamily="34" charset="0"/>
            </a:endParaRPr>
          </a:p>
          <a:p>
            <a:pPr marL="0" indent="0">
              <a:buNone/>
            </a:pPr>
            <a:r>
              <a:rPr lang="en-US" sz="2400" dirty="0" smtClean="0">
                <a:solidFill>
                  <a:schemeClr val="tx1"/>
                </a:solidFill>
                <a:latin typeface="Arial" panose="020B0604020202020204" pitchFamily="34" charset="0"/>
                <a:cs typeface="Arial" panose="020B0604020202020204" pitchFamily="34" charset="0"/>
              </a:rPr>
              <a:t>Student employment promotes a foundation of retention and persistence toward graduation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297" y="2052718"/>
            <a:ext cx="2857500"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0643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665001"/>
            <a:ext cx="11251781" cy="1325562"/>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Want to learn more?</a:t>
            </a:r>
            <a:endParaRPr lang="en-US" sz="4000" dirty="0">
              <a:latin typeface="Arial Black" panose="020B0A04020102020204" pitchFamily="34" charset="0"/>
              <a:ea typeface="Adobe Heiti Std R" panose="020B0400000000000000" pitchFamily="34" charset="-128"/>
              <a:cs typeface="Arial" panose="020B0604020202020204" pitchFamily="34" charset="0"/>
            </a:endParaRPr>
          </a:p>
        </p:txBody>
      </p:sp>
      <p:sp>
        <p:nvSpPr>
          <p:cNvPr id="3" name="Content Placeholder 2"/>
          <p:cNvSpPr>
            <a:spLocks noGrp="1"/>
          </p:cNvSpPr>
          <p:nvPr>
            <p:ph sz="half" idx="1"/>
          </p:nvPr>
        </p:nvSpPr>
        <p:spPr>
          <a:xfrm>
            <a:off x="476921" y="3227832"/>
            <a:ext cx="11208034" cy="3547872"/>
          </a:xfrm>
        </p:spPr>
        <p:txBody>
          <a:bodyPr>
            <a:normAutofit/>
          </a:bodyPr>
          <a:lstStyle/>
          <a:p>
            <a:pPr marL="0" indent="0" algn="ctr">
              <a:buNone/>
            </a:pPr>
            <a:r>
              <a:rPr lang="en-US" sz="4000" b="1" dirty="0" smtClean="0">
                <a:solidFill>
                  <a:schemeClr val="tx1"/>
                </a:solidFill>
                <a:latin typeface="Arial" panose="020B0604020202020204" pitchFamily="34" charset="0"/>
                <a:cs typeface="Arial" panose="020B0604020202020204" pitchFamily="34" charset="0"/>
              </a:rPr>
              <a:t>Attend Training Sessions Offered by HR/Payroll</a:t>
            </a:r>
          </a:p>
          <a:p>
            <a:pPr marL="0" indent="0">
              <a:buNone/>
            </a:pPr>
            <a:endParaRPr lang="en-US" sz="2000" b="1" dirty="0">
              <a:solidFill>
                <a:schemeClr val="tx1"/>
              </a:solidFill>
              <a:latin typeface="Arial" panose="020B0604020202020204" pitchFamily="34" charset="0"/>
              <a:cs typeface="Arial" panose="020B0604020202020204" pitchFamily="34" charset="0"/>
            </a:endParaRPr>
          </a:p>
          <a:p>
            <a:pPr marL="0" indent="0" algn="ctr">
              <a:buNone/>
            </a:pPr>
            <a:r>
              <a:rPr lang="en-US" sz="3200" b="1" dirty="0" smtClean="0">
                <a:solidFill>
                  <a:schemeClr val="tx1"/>
                </a:solidFill>
                <a:latin typeface="Arial Black" panose="020B0A04020102020204" pitchFamily="34" charset="0"/>
                <a:cs typeface="Arial" panose="020B0604020202020204" pitchFamily="34" charset="0"/>
                <a:hlinkClick r:id="rId3"/>
              </a:rPr>
              <a:t>https</a:t>
            </a:r>
            <a:r>
              <a:rPr lang="en-US" sz="3200" b="1" dirty="0">
                <a:solidFill>
                  <a:schemeClr val="tx1"/>
                </a:solidFill>
                <a:latin typeface="Arial Black" panose="020B0A04020102020204" pitchFamily="34" charset="0"/>
                <a:cs typeface="Arial" panose="020B0604020202020204" pitchFamily="34" charset="0"/>
                <a:hlinkClick r:id="rId3"/>
              </a:rPr>
              <a:t>://www.ndsu.edu/hr/news/detail/34073</a:t>
            </a:r>
            <a:r>
              <a:rPr lang="en-US" sz="3200" b="1" dirty="0" smtClean="0">
                <a:solidFill>
                  <a:schemeClr val="tx1"/>
                </a:solidFill>
                <a:latin typeface="Arial Black" panose="020B0A04020102020204" pitchFamily="34" charset="0"/>
                <a:cs typeface="Arial" panose="020B0604020202020204" pitchFamily="34" charset="0"/>
                <a:hlinkClick r:id="rId3"/>
              </a:rPr>
              <a:t>/</a:t>
            </a:r>
            <a:r>
              <a:rPr lang="en-US" sz="3200" b="1" dirty="0" smtClean="0">
                <a:solidFill>
                  <a:schemeClr val="tx1"/>
                </a:solidFill>
                <a:latin typeface="Arial Black" panose="020B0A04020102020204" pitchFamily="34" charset="0"/>
                <a:cs typeface="Arial" panose="020B0604020202020204" pitchFamily="34" charset="0"/>
              </a:rPr>
              <a:t> </a:t>
            </a:r>
          </a:p>
          <a:p>
            <a:pPr marL="0" indent="0">
              <a:buNone/>
            </a:pPr>
            <a:endParaRPr lang="en-US" sz="1800" dirty="0" smtClean="0">
              <a:solidFill>
                <a:schemeClr val="tx1"/>
              </a:solidFill>
              <a:latin typeface="Arial" panose="020B0604020202020204" pitchFamily="34" charset="0"/>
              <a:cs typeface="Arial" panose="020B0604020202020204" pitchFamily="34" charset="0"/>
            </a:endParaRPr>
          </a:p>
          <a:p>
            <a:pPr lvl="1"/>
            <a:r>
              <a:rPr lang="en-US" sz="1800" dirty="0" smtClean="0">
                <a:solidFill>
                  <a:schemeClr val="tx1"/>
                </a:solidFill>
                <a:latin typeface="Arial" panose="020B0604020202020204" pitchFamily="34" charset="0"/>
                <a:cs typeface="Arial" panose="020B0604020202020204" pitchFamily="34" charset="0"/>
              </a:rPr>
              <a:t>Queries and Reports:  Thursday, August 2, 2018  9:30-11:30 a.m.  Quentin Burdick Bldg. 114</a:t>
            </a:r>
          </a:p>
          <a:p>
            <a:pPr marL="457200" lvl="1" indent="0">
              <a:buNone/>
            </a:pPr>
            <a:endParaRPr lang="en-US" sz="1800" dirty="0">
              <a:solidFill>
                <a:schemeClr val="tx1"/>
              </a:solidFill>
              <a:latin typeface="Arial" panose="020B0604020202020204" pitchFamily="34" charset="0"/>
              <a:cs typeface="Arial" panose="020B0604020202020204" pitchFamily="34" charset="0"/>
            </a:endParaRPr>
          </a:p>
          <a:p>
            <a:pPr lvl="1"/>
            <a:endParaRPr lang="en-US" sz="1800" dirty="0" smtClean="0">
              <a:solidFill>
                <a:schemeClr val="tx1"/>
              </a:solidFill>
              <a:latin typeface="Arial" panose="020B0604020202020204" pitchFamily="34" charset="0"/>
              <a:cs typeface="Arial" panose="020B0604020202020204" pitchFamily="34" charset="0"/>
            </a:endParaRPr>
          </a:p>
          <a:p>
            <a:pPr lvl="1"/>
            <a:endParaRPr lang="en-US" sz="1800" dirty="0" smtClean="0">
              <a:solidFill>
                <a:schemeClr val="tx1"/>
              </a:solidFill>
              <a:latin typeface="Arial" panose="020B0604020202020204" pitchFamily="34" charset="0"/>
              <a:cs typeface="Arial" panose="020B0604020202020204" pitchFamily="34" charset="0"/>
            </a:endParaRPr>
          </a:p>
          <a:p>
            <a:pPr lvl="1"/>
            <a:endParaRPr lang="en-US" sz="1800" dirty="0">
              <a:solidFill>
                <a:schemeClr val="tx1"/>
              </a:solidFill>
              <a:latin typeface="Arial" panose="020B0604020202020204" pitchFamily="34" charset="0"/>
              <a:cs typeface="Arial" panose="020B0604020202020204" pitchFamily="34" charset="0"/>
            </a:endParaRPr>
          </a:p>
        </p:txBody>
      </p:sp>
      <p:pic>
        <p:nvPicPr>
          <p:cNvPr id="6" name="Picture 5" descr="Vinod Bidwaik : Employee Engagement -V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488" y="1388973"/>
            <a:ext cx="1389888" cy="1474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51972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491265"/>
            <a:ext cx="11251781" cy="1454076"/>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HR/Payroll Calendars</a:t>
            </a:r>
            <a:b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2000" b="1" dirty="0">
                <a:latin typeface="Adobe Heiti Std R" panose="020B0400000000000000" pitchFamily="34" charset="-128"/>
                <a:ea typeface="Adobe Heiti Std R" panose="020B0400000000000000" pitchFamily="34" charset="-128"/>
                <a:cs typeface="Arial" panose="020B0604020202020204" pitchFamily="34" charset="0"/>
              </a:rPr>
              <a:t>Monthly/Yearly</a:t>
            </a:r>
            <a:br>
              <a:rPr lang="en-US" sz="2000" b="1" dirty="0">
                <a:latin typeface="Adobe Heiti Std R" panose="020B0400000000000000" pitchFamily="34" charset="-128"/>
                <a:ea typeface="Adobe Heiti Std R" panose="020B0400000000000000" pitchFamily="34" charset="-128"/>
                <a:cs typeface="Arial" panose="020B0604020202020204" pitchFamily="34" charset="0"/>
              </a:rPr>
            </a:br>
            <a:r>
              <a:rPr lang="en-US" sz="2000" b="1" dirty="0">
                <a:latin typeface="Adobe Heiti Std R" panose="020B0400000000000000" pitchFamily="34" charset="-128"/>
                <a:ea typeface="Adobe Heiti Std R" panose="020B0400000000000000" pitchFamily="34" charset="-128"/>
                <a:cs typeface="Arial" panose="020B0604020202020204" pitchFamily="34" charset="0"/>
                <a:hlinkClick r:id="rId3"/>
              </a:rPr>
              <a:t>https://www.ndsu.edu/hr/admintoolbox</a:t>
            </a:r>
            <a:r>
              <a:rPr lang="en-US" sz="2000" b="1" dirty="0" smtClean="0">
                <a:latin typeface="Adobe Heiti Std R" panose="020B0400000000000000" pitchFamily="34" charset="-128"/>
                <a:ea typeface="Adobe Heiti Std R" panose="020B0400000000000000" pitchFamily="34" charset="-128"/>
                <a:cs typeface="Arial" panose="020B0604020202020204" pitchFamily="34" charset="0"/>
                <a:hlinkClick r:id="rId3"/>
              </a:rPr>
              <a:t>/</a:t>
            </a:r>
            <a:r>
              <a:rPr lang="en-US" sz="2000" b="1" dirty="0" smtClean="0">
                <a:latin typeface="Adobe Heiti Std R" panose="020B0400000000000000" pitchFamily="34" charset="-128"/>
                <a:ea typeface="Adobe Heiti Std R" panose="020B0400000000000000" pitchFamily="34" charset="-128"/>
                <a:cs typeface="Arial" panose="020B0604020202020204" pitchFamily="34" charset="0"/>
              </a:rPr>
              <a:t> </a:t>
            </a:r>
            <a:endParaRPr lang="en-US" sz="2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sz="half" idx="1"/>
          </p:nvPr>
        </p:nvSpPr>
        <p:spPr>
          <a:xfrm>
            <a:off x="455048" y="2244463"/>
            <a:ext cx="11208034" cy="4198531"/>
          </a:xfrm>
        </p:spPr>
        <p:txBody>
          <a:bodyPr>
            <a:normAutofit/>
          </a:bodyPr>
          <a:lstStyle/>
          <a:p>
            <a:pPr marL="0" indent="0">
              <a:buNone/>
            </a:pPr>
            <a:r>
              <a:rPr lang="en-US" sz="2400" b="1" dirty="0" smtClean="0">
                <a:solidFill>
                  <a:schemeClr val="tx1"/>
                </a:solidFill>
              </a:rPr>
              <a:t>       Monthly Payroll Calendar  			             Annual Payroll Calendar</a:t>
            </a:r>
            <a:endParaRPr lang="en-US" sz="2000" b="1" dirty="0" smtClean="0">
              <a:solidFill>
                <a:schemeClr val="tx1"/>
              </a:solidFill>
            </a:endParaRPr>
          </a:p>
          <a:p>
            <a:pPr marL="0" indent="0">
              <a:buNone/>
            </a:pPr>
            <a:r>
              <a:rPr lang="en-US" sz="1700" b="1" dirty="0" smtClean="0">
                <a:solidFill>
                  <a:schemeClr val="tx1"/>
                </a:solidFill>
              </a:rPr>
              <a:t>			</a:t>
            </a:r>
          </a:p>
          <a:p>
            <a:pPr marL="0" indent="0">
              <a:buNone/>
            </a:pPr>
            <a:endParaRPr lang="en-US" sz="1700" b="1" dirty="0" smtClean="0">
              <a:solidFill>
                <a:schemeClr val="tx1"/>
              </a:solidFill>
            </a:endParaRPr>
          </a:p>
          <a:p>
            <a:pPr marL="0" indent="0">
              <a:buNone/>
            </a:pPr>
            <a:endParaRPr lang="en-US" sz="1100" dirty="0">
              <a:solidFill>
                <a:schemeClr val="tx1"/>
              </a:solidFill>
            </a:endParaRPr>
          </a:p>
        </p:txBody>
      </p:sp>
      <p:pic>
        <p:nvPicPr>
          <p:cNvPr id="7" name="Picture 6"/>
          <p:cNvPicPr>
            <a:picLocks noChangeAspect="1"/>
          </p:cNvPicPr>
          <p:nvPr/>
        </p:nvPicPr>
        <p:blipFill>
          <a:blip r:embed="rId4"/>
          <a:stretch>
            <a:fillRect/>
          </a:stretch>
        </p:blipFill>
        <p:spPr>
          <a:xfrm>
            <a:off x="1627052" y="2838462"/>
            <a:ext cx="2536964" cy="325747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6784848" y="2921353"/>
            <a:ext cx="4383786" cy="3521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5044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48" y="491265"/>
            <a:ext cx="11251781" cy="1325562"/>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HR/Payroll Contacts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sz="half" idx="1"/>
          </p:nvPr>
        </p:nvSpPr>
        <p:spPr>
          <a:xfrm>
            <a:off x="791761" y="2272910"/>
            <a:ext cx="10578353" cy="4511938"/>
          </a:xfrm>
        </p:spPr>
        <p:txBody>
          <a:bodyPr>
            <a:normAutofit/>
          </a:bodyPr>
          <a:lstStyle/>
          <a:p>
            <a:r>
              <a:rPr lang="en-US" sz="2000" b="1" dirty="0" smtClean="0">
                <a:solidFill>
                  <a:schemeClr val="tx1"/>
                </a:solidFill>
              </a:rPr>
              <a:t>Julie Giffey - Payroll Records Technician</a:t>
            </a:r>
          </a:p>
          <a:p>
            <a:pPr lvl="1"/>
            <a:r>
              <a:rPr lang="en-US" sz="1800" dirty="0" smtClean="0">
                <a:solidFill>
                  <a:schemeClr val="tx1"/>
                </a:solidFill>
              </a:rPr>
              <a:t>Phone:  (701) 231-8958	</a:t>
            </a:r>
            <a:r>
              <a:rPr lang="en-US" sz="1800" dirty="0" smtClean="0">
                <a:solidFill>
                  <a:schemeClr val="tx1"/>
                </a:solidFill>
                <a:hlinkClick r:id="rId3"/>
              </a:rPr>
              <a:t>Julie.Giffey@ndsu.edu</a:t>
            </a:r>
            <a:r>
              <a:rPr lang="en-US" sz="1800" dirty="0" smtClean="0">
                <a:solidFill>
                  <a:schemeClr val="tx1"/>
                </a:solidFill>
              </a:rPr>
              <a:t/>
            </a:r>
            <a:br>
              <a:rPr lang="en-US" sz="1800" dirty="0" smtClean="0">
                <a:solidFill>
                  <a:schemeClr val="tx1"/>
                </a:solidFill>
              </a:rPr>
            </a:br>
            <a:endParaRPr lang="en-US" sz="1800" dirty="0" smtClean="0">
              <a:solidFill>
                <a:schemeClr val="tx1"/>
              </a:solidFill>
            </a:endParaRPr>
          </a:p>
          <a:p>
            <a:r>
              <a:rPr lang="en-US" sz="2000" b="1" dirty="0" smtClean="0">
                <a:solidFill>
                  <a:schemeClr val="tx1"/>
                </a:solidFill>
              </a:rPr>
              <a:t>Sheila Tindall – Senior Payroll Records Technician</a:t>
            </a:r>
          </a:p>
          <a:p>
            <a:pPr lvl="1"/>
            <a:r>
              <a:rPr lang="en-US" sz="1800" dirty="0" smtClean="0">
                <a:solidFill>
                  <a:schemeClr val="tx1"/>
                </a:solidFill>
              </a:rPr>
              <a:t>Phone:  (701) 231-5657	</a:t>
            </a:r>
            <a:r>
              <a:rPr lang="en-US" sz="1800" dirty="0" smtClean="0">
                <a:solidFill>
                  <a:schemeClr val="tx1"/>
                </a:solidFill>
                <a:hlinkClick r:id="rId4"/>
              </a:rPr>
              <a:t>Sheila.Tindall@ndsu.edu</a:t>
            </a:r>
            <a:r>
              <a:rPr lang="en-US" sz="1800" dirty="0" smtClean="0">
                <a:solidFill>
                  <a:schemeClr val="tx1"/>
                </a:solidFill>
              </a:rPr>
              <a:t/>
            </a:r>
            <a:br>
              <a:rPr lang="en-US" sz="1800" dirty="0" smtClean="0">
                <a:solidFill>
                  <a:schemeClr val="tx1"/>
                </a:solidFill>
              </a:rPr>
            </a:br>
            <a:endParaRPr lang="en-US" sz="1800" dirty="0" smtClean="0">
              <a:solidFill>
                <a:schemeClr val="tx1"/>
              </a:solidFill>
            </a:endParaRPr>
          </a:p>
          <a:p>
            <a:r>
              <a:rPr lang="en-US" sz="2000" b="1" dirty="0" smtClean="0">
                <a:solidFill>
                  <a:schemeClr val="tx1"/>
                </a:solidFill>
              </a:rPr>
              <a:t>Kari Schmitz-Eilertson – Payroll Coordinator</a:t>
            </a:r>
            <a:endParaRPr lang="en-US" sz="2000" b="1" dirty="0">
              <a:solidFill>
                <a:schemeClr val="tx1"/>
              </a:solidFill>
            </a:endParaRPr>
          </a:p>
          <a:p>
            <a:pPr lvl="1"/>
            <a:r>
              <a:rPr lang="en-US" sz="1800" dirty="0">
                <a:solidFill>
                  <a:schemeClr val="tx1"/>
                </a:solidFill>
              </a:rPr>
              <a:t>Phone:  (701) </a:t>
            </a:r>
            <a:r>
              <a:rPr lang="en-US" sz="1800" dirty="0" smtClean="0">
                <a:solidFill>
                  <a:schemeClr val="tx1"/>
                </a:solidFill>
              </a:rPr>
              <a:t>231-6251</a:t>
            </a:r>
            <a:r>
              <a:rPr lang="en-US" sz="1800" dirty="0">
                <a:solidFill>
                  <a:schemeClr val="tx1"/>
                </a:solidFill>
              </a:rPr>
              <a:t>	</a:t>
            </a:r>
            <a:r>
              <a:rPr lang="en-US" sz="1800" dirty="0" smtClean="0">
                <a:solidFill>
                  <a:schemeClr val="tx1"/>
                </a:solidFill>
                <a:hlinkClick r:id="rId5"/>
              </a:rPr>
              <a:t>Kari.Schmitzeilertso@ndsu.edu</a:t>
            </a:r>
            <a:r>
              <a:rPr lang="en-US" sz="1800" dirty="0" smtClean="0">
                <a:solidFill>
                  <a:schemeClr val="tx1"/>
                </a:solidFill>
              </a:rPr>
              <a:t/>
            </a:r>
            <a:br>
              <a:rPr lang="en-US" sz="1800" dirty="0" smtClean="0">
                <a:solidFill>
                  <a:schemeClr val="tx1"/>
                </a:solidFill>
              </a:rPr>
            </a:br>
            <a:endParaRPr lang="en-US" sz="1800" dirty="0">
              <a:solidFill>
                <a:schemeClr val="tx1"/>
              </a:solidFill>
            </a:endParaRPr>
          </a:p>
          <a:p>
            <a:r>
              <a:rPr lang="en-US" sz="2000" b="1" dirty="0" smtClean="0">
                <a:solidFill>
                  <a:schemeClr val="tx1"/>
                </a:solidFill>
              </a:rPr>
              <a:t>Tricia Johnson – Associate Director for Payroll</a:t>
            </a:r>
          </a:p>
          <a:p>
            <a:pPr lvl="1"/>
            <a:r>
              <a:rPr lang="en-US" sz="1800" dirty="0" smtClean="0">
                <a:solidFill>
                  <a:schemeClr val="tx1"/>
                </a:solidFill>
              </a:rPr>
              <a:t>Phone:  (701) 231-8990	</a:t>
            </a:r>
            <a:r>
              <a:rPr lang="en-US" sz="1800" dirty="0" smtClean="0">
                <a:solidFill>
                  <a:schemeClr val="tx1"/>
                </a:solidFill>
                <a:hlinkClick r:id="rId6"/>
              </a:rPr>
              <a:t>Tricia.R.Johnson@ndsu.edu</a:t>
            </a:r>
            <a:endParaRPr lang="en-US" sz="1800" dirty="0" smtClean="0">
              <a:solidFill>
                <a:schemeClr val="tx1"/>
              </a:solidFill>
            </a:endParaRPr>
          </a:p>
          <a:p>
            <a:pPr lvl="1"/>
            <a:endParaRPr lang="en-US" sz="1500" dirty="0" smtClean="0">
              <a:solidFill>
                <a:schemeClr val="tx1"/>
              </a:solidFill>
            </a:endParaRPr>
          </a:p>
          <a:p>
            <a:pPr lvl="1"/>
            <a:endParaRPr lang="en-US" sz="1500" dirty="0">
              <a:solidFill>
                <a:schemeClr val="tx1"/>
              </a:solidFill>
            </a:endParaRPr>
          </a:p>
        </p:txBody>
      </p:sp>
    </p:spTree>
    <p:extLst>
      <p:ext uri="{BB962C8B-B14F-4D97-AF65-F5344CB8AC3E}">
        <p14:creationId xmlns:p14="http://schemas.microsoft.com/office/powerpoint/2010/main" val="15477123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509" y="753036"/>
            <a:ext cx="11161059" cy="857604"/>
          </a:xfrm>
        </p:spPr>
        <p:txBody>
          <a:bodyPr>
            <a:normAutofit/>
          </a:bodyPr>
          <a:lstStyle/>
          <a:p>
            <a:pPr algn="ctr"/>
            <a:r>
              <a:rPr lang="en-US" sz="4000" b="1" dirty="0">
                <a:latin typeface="Adobe Heiti Std R" panose="020B0400000000000000" pitchFamily="34" charset="-128"/>
                <a:ea typeface="Adobe Heiti Std R" panose="020B0400000000000000" pitchFamily="34" charset="-128"/>
                <a:cs typeface="Arial" panose="020B0604020202020204" pitchFamily="34" charset="0"/>
              </a:rPr>
              <a:t>Tracking Work-Study Balances</a:t>
            </a:r>
          </a:p>
        </p:txBody>
      </p:sp>
      <p:sp>
        <p:nvSpPr>
          <p:cNvPr id="6" name="Content Placeholder 5"/>
          <p:cNvSpPr>
            <a:spLocks noGrp="1"/>
          </p:cNvSpPr>
          <p:nvPr>
            <p:ph idx="1"/>
          </p:nvPr>
        </p:nvSpPr>
        <p:spPr>
          <a:xfrm>
            <a:off x="500509" y="2252472"/>
            <a:ext cx="11198432" cy="4480022"/>
          </a:xfrm>
        </p:spPr>
        <p:txBody>
          <a:bodyPr>
            <a:normAutofit/>
          </a:bodyPr>
          <a:lstStyle/>
          <a:p>
            <a:r>
              <a:rPr lang="en-US" sz="2000" dirty="0" smtClean="0">
                <a:solidFill>
                  <a:schemeClr val="tx1"/>
                </a:solidFill>
                <a:latin typeface="Arial" panose="020B0604020202020204" pitchFamily="34" charset="0"/>
                <a:cs typeface="Arial" panose="020B0604020202020204" pitchFamily="34" charset="0"/>
              </a:rPr>
              <a:t>Once you have hired your student employee(s), you must keep a running balance of their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FWS award.</a:t>
            </a:r>
          </a:p>
          <a:p>
            <a:r>
              <a:rPr lang="en-US" sz="2000" b="1" u="sng" dirty="0" smtClean="0">
                <a:solidFill>
                  <a:schemeClr val="tx1"/>
                </a:solidFill>
                <a:latin typeface="Arial" panose="020B0604020202020204" pitchFamily="34" charset="0"/>
                <a:cs typeface="Arial" panose="020B0604020202020204" pitchFamily="34" charset="0"/>
              </a:rPr>
              <a:t>Tracking of FWS award balances is based on 100% of their total earnings. </a:t>
            </a:r>
            <a:br>
              <a:rPr lang="en-US" sz="2000" b="1" u="sng" dirty="0" smtClean="0">
                <a:solidFill>
                  <a:schemeClr val="tx1"/>
                </a:solidFill>
                <a:latin typeface="Arial" panose="020B0604020202020204" pitchFamily="34" charset="0"/>
                <a:cs typeface="Arial" panose="020B0604020202020204" pitchFamily="34" charset="0"/>
              </a:rPr>
            </a:br>
            <a:r>
              <a:rPr lang="en-US" sz="2000" b="1" u="sng" dirty="0" smtClean="0">
                <a:solidFill>
                  <a:schemeClr val="tx1"/>
                </a:solidFill>
                <a:latin typeface="Arial" panose="020B0604020202020204" pitchFamily="34" charset="0"/>
                <a:cs typeface="Arial" panose="020B0604020202020204" pitchFamily="34" charset="0"/>
              </a:rPr>
              <a:t>The balance is not just the employer’s percentage.</a:t>
            </a:r>
          </a:p>
          <a:p>
            <a:r>
              <a:rPr lang="en-US" sz="2000" b="1" dirty="0" smtClean="0">
                <a:solidFill>
                  <a:schemeClr val="tx1"/>
                </a:solidFill>
                <a:latin typeface="Arial" panose="020B0604020202020204" pitchFamily="34" charset="0"/>
                <a:cs typeface="Arial" panose="020B0604020202020204" pitchFamily="34" charset="0"/>
              </a:rPr>
              <a:t>All dollars earned beyond the FWS award are to be charged 100% to the department.</a:t>
            </a:r>
          </a:p>
          <a:p>
            <a:r>
              <a:rPr lang="en-US" sz="2000" dirty="0">
                <a:solidFill>
                  <a:schemeClr val="tx1"/>
                </a:solidFill>
                <a:latin typeface="Arial" panose="020B0604020202020204" pitchFamily="34" charset="0"/>
                <a:cs typeface="Arial" panose="020B0604020202020204" pitchFamily="34" charset="0"/>
              </a:rPr>
              <a:t>Balance award notifications </a:t>
            </a:r>
            <a:r>
              <a:rPr lang="en-US" sz="2000" dirty="0" smtClean="0">
                <a:solidFill>
                  <a:schemeClr val="tx1"/>
                </a:solidFill>
                <a:latin typeface="Arial" panose="020B0604020202020204" pitchFamily="34" charset="0"/>
                <a:cs typeface="Arial" panose="020B0604020202020204" pitchFamily="34" charset="0"/>
              </a:rPr>
              <a:t>will be sent to you on a monthly basis.  It is </a:t>
            </a:r>
            <a:r>
              <a:rPr lang="en-US" sz="2000" dirty="0">
                <a:solidFill>
                  <a:schemeClr val="tx1"/>
                </a:solidFill>
                <a:latin typeface="Arial" panose="020B0604020202020204" pitchFamily="34" charset="0"/>
                <a:cs typeface="Arial" panose="020B0604020202020204" pitchFamily="34" charset="0"/>
              </a:rPr>
              <a:t>important </a:t>
            </a:r>
            <a:r>
              <a:rPr lang="en-US" sz="2000" dirty="0" smtClean="0">
                <a:solidFill>
                  <a:schemeClr val="tx1"/>
                </a:solidFill>
                <a:latin typeface="Arial" panose="020B0604020202020204" pitchFamily="34" charset="0"/>
                <a:cs typeface="Arial" panose="020B0604020202020204" pitchFamily="34" charset="0"/>
              </a:rPr>
              <a:t>to monitor balances regularly so as not to go over the available amount awarded!  </a:t>
            </a:r>
            <a:endParaRPr lang="en-US" sz="2000" dirty="0">
              <a:solidFill>
                <a:schemeClr val="tx1"/>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Once student has reached a balance of $500 or under, you will receive an additional email notification.</a:t>
            </a:r>
          </a:p>
          <a:p>
            <a:r>
              <a:rPr lang="en-US" sz="2000" dirty="0" smtClean="0">
                <a:solidFill>
                  <a:schemeClr val="tx1"/>
                </a:solidFill>
                <a:latin typeface="Arial" panose="020B0604020202020204" pitchFamily="34" charset="0"/>
                <a:cs typeface="Arial" panose="020B0604020202020204" pitchFamily="34" charset="0"/>
              </a:rPr>
              <a:t>Data </a:t>
            </a:r>
            <a:r>
              <a:rPr lang="en-US" sz="2000" dirty="0">
                <a:solidFill>
                  <a:schemeClr val="tx1"/>
                </a:solidFill>
                <a:latin typeface="Arial" panose="020B0604020202020204" pitchFamily="34" charset="0"/>
                <a:cs typeface="Arial" panose="020B0604020202020204" pitchFamily="34" charset="0"/>
              </a:rPr>
              <a:t>reflected in the “$500 and under” report has a lag time. It is best to track the hours the students worked on an on-going basis to maintain an up-to-date </a:t>
            </a:r>
            <a:r>
              <a:rPr lang="en-US" sz="2000" dirty="0" smtClean="0">
                <a:solidFill>
                  <a:schemeClr val="tx1"/>
                </a:solidFill>
                <a:latin typeface="Arial" panose="020B0604020202020204" pitchFamily="34" charset="0"/>
                <a:cs typeface="Arial" panose="020B0604020202020204" pitchFamily="34" charset="0"/>
              </a:rPr>
              <a:t>balance</a:t>
            </a:r>
            <a:endParaRPr lang="en-US" sz="2000" dirty="0">
              <a:solidFill>
                <a:schemeClr val="tx1"/>
              </a:solidFill>
            </a:endParaRPr>
          </a:p>
        </p:txBody>
      </p:sp>
    </p:spTree>
    <p:extLst>
      <p:ext uri="{BB962C8B-B14F-4D97-AF65-F5344CB8AC3E}">
        <p14:creationId xmlns:p14="http://schemas.microsoft.com/office/powerpoint/2010/main" val="3634563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74" y="584857"/>
            <a:ext cx="11153608" cy="1467205"/>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What if the student is running </a:t>
            </a:r>
            <a:b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out of Work-Study Funds? </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09474" y="2323931"/>
            <a:ext cx="11153608" cy="4175481"/>
          </a:xfrm>
        </p:spPr>
        <p:txBody>
          <a:bodyPr>
            <a:normAutofit/>
          </a:bodyPr>
          <a:lstStyle/>
          <a:p>
            <a:r>
              <a:rPr lang="en-US" sz="2000" dirty="0" smtClean="0">
                <a:solidFill>
                  <a:schemeClr val="tx1"/>
                </a:solidFill>
                <a:latin typeface="Arial" panose="020B0604020202020204" pitchFamily="34" charset="0"/>
                <a:cs typeface="Arial" panose="020B0604020202020204" pitchFamily="34" charset="0"/>
              </a:rPr>
              <a:t>Submit a request for an increase </a:t>
            </a:r>
            <a:r>
              <a:rPr lang="en-US" sz="2000" dirty="0">
                <a:solidFill>
                  <a:schemeClr val="tx1"/>
                </a:solidFill>
                <a:latin typeface="Arial" panose="020B0604020202020204" pitchFamily="34" charset="0"/>
                <a:cs typeface="Arial" panose="020B0604020202020204" pitchFamily="34" charset="0"/>
              </a:rPr>
              <a:t>online to see if the student qualifies for an </a:t>
            </a:r>
            <a:r>
              <a:rPr lang="en-US" sz="2000" dirty="0" smtClean="0">
                <a:solidFill>
                  <a:schemeClr val="tx1"/>
                </a:solidFill>
                <a:latin typeface="Arial" panose="020B0604020202020204" pitchFamily="34" charset="0"/>
                <a:cs typeface="Arial" panose="020B0604020202020204" pitchFamily="34" charset="0"/>
              </a:rPr>
              <a:t>increase:</a:t>
            </a:r>
            <a:br>
              <a:rPr lang="en-US" sz="2000" dirty="0" smtClean="0">
                <a:solidFill>
                  <a:schemeClr val="tx1"/>
                </a:solidFill>
                <a:latin typeface="Arial" panose="020B0604020202020204" pitchFamily="34" charset="0"/>
                <a:cs typeface="Arial" panose="020B0604020202020204" pitchFamily="34" charset="0"/>
              </a:rPr>
            </a:br>
            <a:r>
              <a:rPr lang="en-US" sz="2000" b="1" dirty="0" smtClean="0">
                <a:solidFill>
                  <a:schemeClr val="tx1"/>
                </a:solidFill>
                <a:latin typeface="Arial" panose="020B0604020202020204" pitchFamily="34" charset="0"/>
                <a:cs typeface="Arial" panose="020B0604020202020204" pitchFamily="34" charset="0"/>
              </a:rPr>
              <a:t>                  </a:t>
            </a:r>
            <a:r>
              <a:rPr lang="en-US" sz="2000" b="1" dirty="0" smtClean="0">
                <a:solidFill>
                  <a:schemeClr val="tx1"/>
                </a:solidFill>
                <a:latin typeface="Arial" panose="020B0604020202020204" pitchFamily="34" charset="0"/>
                <a:cs typeface="Arial" panose="020B0604020202020204" pitchFamily="34" charset="0"/>
                <a:hlinkClick r:id="rId3"/>
              </a:rPr>
              <a:t>https</a:t>
            </a:r>
            <a:r>
              <a:rPr lang="en-US" sz="2000" b="1" dirty="0">
                <a:solidFill>
                  <a:schemeClr val="tx1"/>
                </a:solidFill>
                <a:latin typeface="Arial" panose="020B0604020202020204" pitchFamily="34" charset="0"/>
                <a:cs typeface="Arial" panose="020B0604020202020204" pitchFamily="34" charset="0"/>
                <a:hlinkClick r:id="rId3"/>
              </a:rPr>
              <a:t>://www.ndsu.edu/onestop/finaid/employment/employer</a:t>
            </a:r>
            <a:r>
              <a:rPr lang="en-US" sz="2000" b="1" dirty="0" smtClean="0">
                <a:solidFill>
                  <a:schemeClr val="tx1"/>
                </a:solidFill>
                <a:latin typeface="Arial" panose="020B0604020202020204" pitchFamily="34" charset="0"/>
                <a:cs typeface="Arial" panose="020B0604020202020204" pitchFamily="34" charset="0"/>
                <a:hlinkClick r:id="rId3"/>
              </a:rPr>
              <a:t>/</a:t>
            </a:r>
            <a:endParaRPr lang="en-US" sz="2000" b="1" dirty="0" smtClean="0">
              <a:solidFill>
                <a:schemeClr val="tx1"/>
              </a:solidFill>
              <a:latin typeface="Arial" panose="020B0604020202020204" pitchFamily="34" charset="0"/>
              <a:cs typeface="Arial" panose="020B0604020202020204" pitchFamily="34" charset="0"/>
            </a:endParaRPr>
          </a:p>
          <a:p>
            <a:pPr>
              <a:spcBef>
                <a:spcPts val="1800"/>
              </a:spcBef>
            </a:pPr>
            <a:r>
              <a:rPr lang="en-US" sz="2000" b="1" dirty="0" smtClean="0">
                <a:solidFill>
                  <a:schemeClr val="tx1"/>
                </a:solidFill>
                <a:latin typeface="Arial" panose="020B0604020202020204" pitchFamily="34" charset="0"/>
                <a:cs typeface="Arial" panose="020B0604020202020204" pitchFamily="34" charset="0"/>
              </a:rPr>
              <a:t>Increases are awarded only if:</a:t>
            </a:r>
          </a:p>
          <a:p>
            <a:pPr lvl="1"/>
            <a:r>
              <a:rPr lang="en-US" sz="1800" u="sng" dirty="0" smtClean="0">
                <a:solidFill>
                  <a:schemeClr val="tx1"/>
                </a:solidFill>
                <a:latin typeface="Arial" panose="020B0604020202020204" pitchFamily="34" charset="0"/>
                <a:cs typeface="Arial" panose="020B0604020202020204" pitchFamily="34" charset="0"/>
              </a:rPr>
              <a:t>Funds  are available, and, the student </a:t>
            </a:r>
            <a:r>
              <a:rPr lang="en-US" sz="1800" b="1" u="sng" dirty="0" smtClean="0">
                <a:solidFill>
                  <a:schemeClr val="tx1"/>
                </a:solidFill>
                <a:latin typeface="Arial" panose="020B0604020202020204" pitchFamily="34" charset="0"/>
                <a:cs typeface="Arial" panose="020B0604020202020204" pitchFamily="34" charset="0"/>
              </a:rPr>
              <a:t>IS</a:t>
            </a:r>
            <a:r>
              <a:rPr lang="en-US" sz="1800" u="sng" dirty="0" smtClean="0">
                <a:solidFill>
                  <a:schemeClr val="tx1"/>
                </a:solidFill>
                <a:latin typeface="Arial" panose="020B0604020202020204" pitchFamily="34" charset="0"/>
                <a:cs typeface="Arial" panose="020B0604020202020204" pitchFamily="34" charset="0"/>
              </a:rPr>
              <a:t> eligible for an increase</a:t>
            </a:r>
          </a:p>
          <a:p>
            <a:pPr lvl="2"/>
            <a:r>
              <a:rPr lang="en-US" sz="1800" dirty="0" smtClean="0">
                <a:solidFill>
                  <a:schemeClr val="tx1"/>
                </a:solidFill>
                <a:latin typeface="Arial" panose="020B0604020202020204" pitchFamily="34" charset="0"/>
                <a:cs typeface="Arial" panose="020B0604020202020204" pitchFamily="34" charset="0"/>
              </a:rPr>
              <a:t>You will be contacted by the FWS Coordinator via email with the updated information.</a:t>
            </a:r>
          </a:p>
          <a:p>
            <a:pPr lvl="1"/>
            <a:endParaRPr lang="en-US" sz="1800" u="sng" dirty="0" smtClean="0">
              <a:solidFill>
                <a:schemeClr val="tx1"/>
              </a:solidFill>
              <a:latin typeface="Arial" panose="020B0604020202020204" pitchFamily="34" charset="0"/>
              <a:cs typeface="Arial" panose="020B0604020202020204" pitchFamily="34" charset="0"/>
            </a:endParaRPr>
          </a:p>
          <a:p>
            <a:pPr lvl="1"/>
            <a:r>
              <a:rPr lang="en-US" sz="1800" u="sng" dirty="0" smtClean="0">
                <a:solidFill>
                  <a:schemeClr val="tx1"/>
                </a:solidFill>
                <a:latin typeface="Arial" panose="020B0604020202020204" pitchFamily="34" charset="0"/>
                <a:cs typeface="Arial" panose="020B0604020202020204" pitchFamily="34" charset="0"/>
              </a:rPr>
              <a:t>If the student </a:t>
            </a:r>
            <a:r>
              <a:rPr lang="en-US" sz="1800" b="1" u="sng" dirty="0" smtClean="0">
                <a:solidFill>
                  <a:schemeClr val="tx1"/>
                </a:solidFill>
                <a:latin typeface="Arial" panose="020B0604020202020204" pitchFamily="34" charset="0"/>
                <a:cs typeface="Arial" panose="020B0604020202020204" pitchFamily="34" charset="0"/>
              </a:rPr>
              <a:t>IS</a:t>
            </a:r>
            <a:r>
              <a:rPr lang="en-US" sz="1800" u="sng" dirty="0" smtClean="0">
                <a:solidFill>
                  <a:schemeClr val="tx1"/>
                </a:solidFill>
                <a:latin typeface="Arial" panose="020B0604020202020204" pitchFamily="34" charset="0"/>
                <a:cs typeface="Arial" panose="020B0604020202020204" pitchFamily="34" charset="0"/>
              </a:rPr>
              <a:t> </a:t>
            </a:r>
            <a:r>
              <a:rPr lang="en-US" sz="1800" b="1" u="sng" dirty="0" smtClean="0">
                <a:solidFill>
                  <a:schemeClr val="tx1"/>
                </a:solidFill>
                <a:latin typeface="Arial" panose="020B0604020202020204" pitchFamily="34" charset="0"/>
                <a:cs typeface="Arial" panose="020B0604020202020204" pitchFamily="34" charset="0"/>
              </a:rPr>
              <a:t>NOT</a:t>
            </a:r>
            <a:r>
              <a:rPr lang="en-US" sz="1800" u="sng" dirty="0" smtClean="0">
                <a:solidFill>
                  <a:schemeClr val="tx1"/>
                </a:solidFill>
                <a:latin typeface="Arial" panose="020B0604020202020204" pitchFamily="34" charset="0"/>
                <a:cs typeface="Arial" panose="020B0604020202020204" pitchFamily="34" charset="0"/>
              </a:rPr>
              <a:t> eligible for an increase:</a:t>
            </a:r>
          </a:p>
          <a:p>
            <a:pPr lvl="2"/>
            <a:r>
              <a:rPr lang="en-US" sz="1800" dirty="0" smtClean="0">
                <a:solidFill>
                  <a:schemeClr val="tx1"/>
                </a:solidFill>
                <a:latin typeface="Arial" panose="020B0604020202020204" pitchFamily="34" charset="0"/>
                <a:cs typeface="Arial" panose="020B0604020202020204" pitchFamily="34" charset="0"/>
              </a:rPr>
              <a:t>She/he must stop working at the time FWS funds have been used up; or</a:t>
            </a:r>
            <a:br>
              <a:rPr lang="en-US" sz="1800" dirty="0" smtClean="0">
                <a:solidFill>
                  <a:schemeClr val="tx1"/>
                </a:solidFill>
                <a:latin typeface="Arial" panose="020B0604020202020204" pitchFamily="34" charset="0"/>
                <a:cs typeface="Arial" panose="020B0604020202020204" pitchFamily="34" charset="0"/>
              </a:rPr>
            </a:br>
            <a:r>
              <a:rPr lang="en-US" sz="1800" dirty="0" smtClean="0">
                <a:solidFill>
                  <a:schemeClr val="tx1"/>
                </a:solidFill>
                <a:latin typeface="Arial" panose="020B0604020202020204" pitchFamily="34" charset="0"/>
                <a:cs typeface="Arial" panose="020B0604020202020204" pitchFamily="34" charset="0"/>
              </a:rPr>
              <a:t>the student may continue to work for you if the department is willing to pay 100% of </a:t>
            </a:r>
            <a:br>
              <a:rPr lang="en-US" sz="1800" dirty="0" smtClean="0">
                <a:solidFill>
                  <a:schemeClr val="tx1"/>
                </a:solidFill>
                <a:latin typeface="Arial" panose="020B0604020202020204" pitchFamily="34" charset="0"/>
                <a:cs typeface="Arial" panose="020B0604020202020204" pitchFamily="34" charset="0"/>
              </a:rPr>
            </a:br>
            <a:r>
              <a:rPr lang="en-US" sz="1800" dirty="0" smtClean="0">
                <a:solidFill>
                  <a:schemeClr val="tx1"/>
                </a:solidFill>
                <a:latin typeface="Arial" panose="020B0604020202020204" pitchFamily="34" charset="0"/>
                <a:cs typeface="Arial" panose="020B0604020202020204" pitchFamily="34" charset="0"/>
              </a:rPr>
              <a:t>the student’s hourly wages.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511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11187953" cy="1371601"/>
          </a:xfrm>
        </p:spPr>
        <p:txBody>
          <a:bodyPr>
            <a:normAutofit/>
          </a:bodyPr>
          <a:lstStyle/>
          <a:p>
            <a:pPr algn="ctr"/>
            <a:r>
              <a:rPr lang="en-US" sz="4000" b="1" dirty="0">
                <a:latin typeface="Adobe Heiti Std R" panose="020B0400000000000000" pitchFamily="34" charset="-128"/>
                <a:ea typeface="Adobe Heiti Std R" panose="020B0400000000000000" pitchFamily="34" charset="-128"/>
                <a:cs typeface="Arial" panose="020B0604020202020204" pitchFamily="34" charset="0"/>
              </a:rPr>
              <a:t>Managing Your Student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Employees</a:t>
            </a:r>
            <a:r>
              <a:rPr lang="en-US" dirty="0">
                <a:latin typeface="Adobe Heiti Std R" panose="020B0400000000000000" pitchFamily="34" charset="-128"/>
                <a:ea typeface="Adobe Heiti Std R" panose="020B0400000000000000" pitchFamily="34" charset="-128"/>
                <a:cs typeface="Arial" panose="020B0604020202020204" pitchFamily="34" charset="0"/>
              </a:rPr>
              <a:t/>
            </a:r>
            <a:br>
              <a:rPr lang="en-US" dirty="0">
                <a:latin typeface="Adobe Heiti Std R" panose="020B0400000000000000" pitchFamily="34" charset="-128"/>
                <a:ea typeface="Adobe Heiti Std R" panose="020B0400000000000000" pitchFamily="34" charset="-128"/>
                <a:cs typeface="Arial" panose="020B0604020202020204" pitchFamily="34" charset="0"/>
              </a:rPr>
            </a:br>
            <a:r>
              <a:rPr lang="en-US" b="1" dirty="0" smtClean="0">
                <a:latin typeface="Adobe Heiti Std R" panose="020B0400000000000000" pitchFamily="34" charset="-128"/>
                <a:ea typeface="Adobe Heiti Std R" panose="020B0400000000000000" pitchFamily="34" charset="-128"/>
                <a:cs typeface="Arial" panose="020B0604020202020204" pitchFamily="34" charset="0"/>
              </a:rPr>
              <a:t>Work-Study is a real job!</a:t>
            </a:r>
            <a:endParaRPr lang="en-US"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457200" y="2435929"/>
            <a:ext cx="11108786" cy="4028162"/>
          </a:xfrm>
        </p:spPr>
        <p:txBody>
          <a:bodyPr>
            <a:normAutofit fontScale="85000" lnSpcReduction="20000"/>
          </a:bodyPr>
          <a:lstStyle/>
          <a:p>
            <a:pPr>
              <a:spcAft>
                <a:spcPts val="600"/>
              </a:spcAft>
            </a:pPr>
            <a:r>
              <a:rPr lang="en-US" sz="2600" dirty="0" smtClean="0">
                <a:solidFill>
                  <a:schemeClr val="tx1"/>
                </a:solidFill>
                <a:latin typeface="Arial" panose="020B0604020202020204" pitchFamily="34" charset="0"/>
                <a:cs typeface="Arial" panose="020B0604020202020204" pitchFamily="34" charset="0"/>
              </a:rPr>
              <a:t>FWS jobs provide a great place to start (or continue) developing skills and good performance habits.</a:t>
            </a:r>
          </a:p>
          <a:p>
            <a:pPr>
              <a:spcAft>
                <a:spcPts val="600"/>
              </a:spcAft>
            </a:pPr>
            <a:r>
              <a:rPr lang="en-US" sz="2600" dirty="0">
                <a:solidFill>
                  <a:schemeClr val="tx1"/>
                </a:solidFill>
                <a:latin typeface="Arial" panose="020B0604020202020204" pitchFamily="34" charset="0"/>
                <a:cs typeface="Arial" panose="020B0604020202020204" pitchFamily="34" charset="0"/>
              </a:rPr>
              <a:t>Students </a:t>
            </a:r>
            <a:r>
              <a:rPr lang="en-US" sz="2600" dirty="0" smtClean="0">
                <a:solidFill>
                  <a:schemeClr val="tx1"/>
                </a:solidFill>
                <a:latin typeface="Arial" panose="020B0604020202020204" pitchFamily="34" charset="0"/>
                <a:cs typeface="Arial" panose="020B0604020202020204" pitchFamily="34" charset="0"/>
              </a:rPr>
              <a:t>should treat </a:t>
            </a:r>
            <a:r>
              <a:rPr lang="en-US" sz="2600" dirty="0">
                <a:solidFill>
                  <a:schemeClr val="tx1"/>
                </a:solidFill>
                <a:latin typeface="Arial" panose="020B0604020202020204" pitchFamily="34" charset="0"/>
                <a:cs typeface="Arial" panose="020B0604020202020204" pitchFamily="34" charset="0"/>
              </a:rPr>
              <a:t>the job as an opportunity to learn and </a:t>
            </a:r>
            <a:r>
              <a:rPr lang="en-US" sz="2600" dirty="0" smtClean="0">
                <a:solidFill>
                  <a:schemeClr val="tx1"/>
                </a:solidFill>
                <a:latin typeface="Arial" panose="020B0604020202020204" pitchFamily="34" charset="0"/>
                <a:cs typeface="Arial" panose="020B0604020202020204" pitchFamily="34" charset="0"/>
              </a:rPr>
              <a:t>grow professionally.</a:t>
            </a:r>
          </a:p>
          <a:p>
            <a:pPr>
              <a:spcAft>
                <a:spcPts val="600"/>
              </a:spcAft>
            </a:pPr>
            <a:r>
              <a:rPr lang="en-US" sz="2600" dirty="0" smtClean="0">
                <a:solidFill>
                  <a:schemeClr val="tx1"/>
                </a:solidFill>
                <a:latin typeface="Arial" panose="020B0604020202020204" pitchFamily="34" charset="0"/>
                <a:cs typeface="Arial" panose="020B0604020202020204" pitchFamily="34" charset="0"/>
              </a:rPr>
              <a:t>Students not performing up to required job standards </a:t>
            </a:r>
            <a:r>
              <a:rPr lang="en-US" sz="2600" dirty="0">
                <a:solidFill>
                  <a:schemeClr val="tx1"/>
                </a:solidFill>
                <a:latin typeface="Arial" panose="020B0604020202020204" pitchFamily="34" charset="0"/>
                <a:cs typeface="Arial" panose="020B0604020202020204" pitchFamily="34" charset="0"/>
              </a:rPr>
              <a:t>should be treated like any other staff person and subject to performance </a:t>
            </a:r>
            <a:r>
              <a:rPr lang="en-US" sz="2600" dirty="0" smtClean="0">
                <a:solidFill>
                  <a:schemeClr val="tx1"/>
                </a:solidFill>
                <a:latin typeface="Arial" panose="020B0604020202020204" pitchFamily="34" charset="0"/>
                <a:cs typeface="Arial" panose="020B0604020202020204" pitchFamily="34" charset="0"/>
              </a:rPr>
              <a:t>evaluation.</a:t>
            </a:r>
          </a:p>
          <a:p>
            <a:pPr>
              <a:spcAft>
                <a:spcPts val="600"/>
              </a:spcAft>
            </a:pPr>
            <a:r>
              <a:rPr lang="en-US" sz="2600" dirty="0">
                <a:solidFill>
                  <a:schemeClr val="tx1"/>
                </a:solidFill>
                <a:latin typeface="Arial" panose="020B0604020202020204" pitchFamily="34" charset="0"/>
                <a:cs typeface="Arial" panose="020B0604020202020204" pitchFamily="34" charset="0"/>
              </a:rPr>
              <a:t>If you have provided adequate counseling and guidance to a student and he/she continues to display poor or inappropriate work </a:t>
            </a:r>
            <a:r>
              <a:rPr lang="en-US" sz="2600" dirty="0" smtClean="0">
                <a:solidFill>
                  <a:schemeClr val="tx1"/>
                </a:solidFill>
                <a:latin typeface="Arial" panose="020B0604020202020204" pitchFamily="34" charset="0"/>
                <a:cs typeface="Arial" panose="020B0604020202020204" pitchFamily="34" charset="0"/>
              </a:rPr>
              <a:t>performance, and, </a:t>
            </a:r>
            <a:r>
              <a:rPr lang="en-US" sz="2600" dirty="0">
                <a:solidFill>
                  <a:schemeClr val="tx1"/>
                </a:solidFill>
                <a:latin typeface="Arial" panose="020B0604020202020204" pitchFamily="34" charset="0"/>
                <a:cs typeface="Arial" panose="020B0604020202020204" pitchFamily="34" charset="0"/>
              </a:rPr>
              <a:t>does not meet the basic requirements of the job, you do have the right to dismiss the student from the </a:t>
            </a:r>
            <a:r>
              <a:rPr lang="en-US" sz="2600" dirty="0" smtClean="0">
                <a:solidFill>
                  <a:schemeClr val="tx1"/>
                </a:solidFill>
                <a:latin typeface="Arial" panose="020B0604020202020204" pitchFamily="34" charset="0"/>
                <a:cs typeface="Arial" panose="020B0604020202020204" pitchFamily="34" charset="0"/>
              </a:rPr>
              <a:t>position.</a:t>
            </a:r>
          </a:p>
          <a:p>
            <a:pPr>
              <a:spcAft>
                <a:spcPts val="600"/>
              </a:spcAft>
            </a:pPr>
            <a:r>
              <a:rPr lang="en-US" sz="2600" dirty="0" smtClean="0">
                <a:solidFill>
                  <a:schemeClr val="tx1"/>
                </a:solidFill>
                <a:latin typeface="Arial" panose="020B0604020202020204" pitchFamily="34" charset="0"/>
                <a:cs typeface="Arial" panose="020B0604020202020204" pitchFamily="34" charset="0"/>
              </a:rPr>
              <a:t>Contact the FWS Coordinator if you decide to terminate a student who is using FWS funds.</a:t>
            </a:r>
          </a:p>
          <a:p>
            <a:pPr marL="0" indent="0">
              <a:buNone/>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149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59" y="803339"/>
            <a:ext cx="11223811" cy="706964"/>
          </a:xfrm>
        </p:spPr>
        <p:txBody>
          <a:bodyPr>
            <a:normAutofit/>
          </a:bodyPr>
          <a:lstStyle/>
          <a:p>
            <a:pPr algn="ctr"/>
            <a:r>
              <a:rPr lang="en-US" sz="4000" b="1" dirty="0">
                <a:latin typeface="Adobe Heiti Std R" panose="020B0400000000000000" pitchFamily="34" charset="-128"/>
                <a:ea typeface="Adobe Heiti Std R" panose="020B0400000000000000" pitchFamily="34" charset="-128"/>
                <a:cs typeface="Arial" panose="020B0604020202020204" pitchFamily="34" charset="0"/>
              </a:rPr>
              <a:t>Requesting Your Students Back</a:t>
            </a:r>
          </a:p>
        </p:txBody>
      </p:sp>
      <p:sp>
        <p:nvSpPr>
          <p:cNvPr id="3" name="Content Placeholder 2"/>
          <p:cNvSpPr>
            <a:spLocks noGrp="1"/>
          </p:cNvSpPr>
          <p:nvPr>
            <p:ph idx="1"/>
          </p:nvPr>
        </p:nvSpPr>
        <p:spPr>
          <a:xfrm>
            <a:off x="493058" y="2383068"/>
            <a:ext cx="11223811" cy="3958180"/>
          </a:xfrm>
        </p:spPr>
        <p:txBody>
          <a:bodyPr>
            <a:normAutofit/>
          </a:bodyPr>
          <a:lstStyle/>
          <a:p>
            <a:r>
              <a:rPr lang="en-US" sz="2000" dirty="0" smtClean="0">
                <a:solidFill>
                  <a:schemeClr val="tx1"/>
                </a:solidFill>
                <a:latin typeface="Arial" panose="020B0604020202020204" pitchFamily="34" charset="0"/>
                <a:cs typeface="Arial" panose="020B0604020202020204" pitchFamily="34" charset="0"/>
              </a:rPr>
              <a:t>You can request to have specific students considered for FWS funding for the next academic year</a:t>
            </a:r>
          </a:p>
          <a:p>
            <a:r>
              <a:rPr lang="en-US" sz="2000" dirty="0" smtClean="0">
                <a:solidFill>
                  <a:schemeClr val="tx1"/>
                </a:solidFill>
                <a:latin typeface="Arial" panose="020B0604020202020204" pitchFamily="34" charset="0"/>
                <a:cs typeface="Arial" panose="020B0604020202020204" pitchFamily="34" charset="0"/>
              </a:rPr>
              <a:t>Returning FWS students still must meet eligibility requirements</a:t>
            </a:r>
          </a:p>
          <a:p>
            <a:r>
              <a:rPr lang="en-US" sz="2000" dirty="0" smtClean="0">
                <a:solidFill>
                  <a:schemeClr val="tx1"/>
                </a:solidFill>
                <a:latin typeface="Arial" panose="020B0604020202020204" pitchFamily="34" charset="0"/>
                <a:cs typeface="Arial" panose="020B0604020202020204" pitchFamily="34" charset="0"/>
              </a:rPr>
              <a:t>Returning FWS students, if eligible, would receive funding during first round of awarding along with first-year students</a:t>
            </a:r>
          </a:p>
          <a:p>
            <a:r>
              <a:rPr lang="en-US" sz="2000" dirty="0" smtClean="0">
                <a:solidFill>
                  <a:schemeClr val="tx1"/>
                </a:solidFill>
                <a:latin typeface="Arial" panose="020B0604020202020204" pitchFamily="34" charset="0"/>
                <a:cs typeface="Arial" panose="020B0604020202020204" pitchFamily="34" charset="0"/>
              </a:rPr>
              <a:t>Returning students still go through the standard hiring process annually</a:t>
            </a:r>
          </a:p>
          <a:p>
            <a:pPr lvl="1"/>
            <a:r>
              <a:rPr lang="en-US" sz="2000" dirty="0" smtClean="0">
                <a:solidFill>
                  <a:schemeClr val="tx1"/>
                </a:solidFill>
                <a:latin typeface="Arial" panose="020B0604020202020204" pitchFamily="34" charset="0"/>
                <a:cs typeface="Arial" panose="020B0604020202020204" pitchFamily="34" charset="0"/>
              </a:rPr>
              <a:t>Request the FWS Authorization form</a:t>
            </a:r>
          </a:p>
          <a:p>
            <a:pPr lvl="1"/>
            <a:r>
              <a:rPr lang="en-US" sz="2000" dirty="0" smtClean="0">
                <a:solidFill>
                  <a:schemeClr val="tx1"/>
                </a:solidFill>
                <a:latin typeface="Arial" panose="020B0604020202020204" pitchFamily="34" charset="0"/>
                <a:cs typeface="Arial" panose="020B0604020202020204" pitchFamily="34" charset="0"/>
              </a:rPr>
              <a:t>Complete hiring documentation (required by HR/Payroll)</a:t>
            </a:r>
          </a:p>
          <a:p>
            <a:pPr lvl="1"/>
            <a:r>
              <a:rPr lang="en-US" sz="2000" dirty="0" smtClean="0">
                <a:solidFill>
                  <a:schemeClr val="tx1"/>
                </a:solidFill>
                <a:latin typeface="Arial" panose="020B0604020202020204" pitchFamily="34" charset="0"/>
                <a:cs typeface="Arial" panose="020B0604020202020204" pitchFamily="34" charset="0"/>
              </a:rPr>
              <a:t>Must complete all required trainings (e.g. Baseline Safety, Title IX, etc.)</a:t>
            </a:r>
          </a:p>
        </p:txBody>
      </p:sp>
    </p:spTree>
    <p:extLst>
      <p:ext uri="{BB962C8B-B14F-4D97-AF65-F5344CB8AC3E}">
        <p14:creationId xmlns:p14="http://schemas.microsoft.com/office/powerpoint/2010/main" val="2522883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58" y="622968"/>
            <a:ext cx="11223811" cy="1168896"/>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Employer </a:t>
            </a:r>
            <a:r>
              <a:rPr lang="en-US" sz="4000" b="1" dirty="0">
                <a:latin typeface="Adobe Heiti Std R" panose="020B0400000000000000" pitchFamily="34" charset="-128"/>
                <a:ea typeface="Adobe Heiti Std R" panose="020B0400000000000000" pitchFamily="34" charset="-128"/>
                <a:cs typeface="Arial" panose="020B0604020202020204" pitchFamily="34" charset="0"/>
              </a:rPr>
              <a:t>Information</a:t>
            </a:r>
            <a:r>
              <a:rPr lang="en-US" sz="4400" b="1" dirty="0">
                <a:latin typeface="Adobe Heiti Std R" panose="020B0400000000000000" pitchFamily="34" charset="-128"/>
                <a:ea typeface="Adobe Heiti Std R" panose="020B0400000000000000" pitchFamily="34" charset="-128"/>
                <a:cs typeface="Arial" panose="020B0604020202020204" pitchFamily="34" charset="0"/>
              </a:rPr>
              <a:t/>
            </a:r>
            <a:br>
              <a:rPr lang="en-US" sz="4400" b="1" dirty="0">
                <a:latin typeface="Adobe Heiti Std R" panose="020B0400000000000000" pitchFamily="34" charset="-128"/>
                <a:ea typeface="Adobe Heiti Std R" panose="020B0400000000000000" pitchFamily="34" charset="-128"/>
                <a:cs typeface="Arial" panose="020B0604020202020204" pitchFamily="34" charset="0"/>
              </a:rPr>
            </a:br>
            <a:r>
              <a:rPr lang="en-US" sz="2000" b="1" dirty="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hlinkClick r:id="rId3"/>
              </a:rPr>
              <a:t>https://www.ndsu.edu/onestop/finaid/employment/employer</a:t>
            </a:r>
            <a:r>
              <a:rPr lang="en-US" sz="2000" b="1" dirty="0" smtClean="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hlinkClick r:id="rId3"/>
              </a:rPr>
              <a:t>/</a:t>
            </a:r>
            <a:r>
              <a:rPr lang="en-US" sz="2000" b="1" dirty="0" smtClean="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rPr>
              <a:t> </a:t>
            </a:r>
            <a:endParaRPr lang="en-US" sz="2000" b="1" dirty="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493058" y="2419410"/>
            <a:ext cx="11380074" cy="4279156"/>
          </a:xfrm>
        </p:spPr>
        <p:txBody>
          <a:bodyPr>
            <a:normAutofit/>
          </a:bodyPr>
          <a:lstStyle/>
          <a:p>
            <a:r>
              <a:rPr lang="en-US" dirty="0" smtClean="0">
                <a:solidFill>
                  <a:schemeClr val="tx1"/>
                </a:solidFill>
                <a:latin typeface="Arial" panose="020B0604020202020204" pitchFamily="34" charset="0"/>
                <a:cs typeface="Arial" panose="020B0604020202020204" pitchFamily="34" charset="0"/>
              </a:rPr>
              <a:t>Employer Resources for 2018-2019 available online from the Financial Aid and Scholarships web page. Items available include:</a:t>
            </a:r>
          </a:p>
          <a:p>
            <a:pPr lvl="1"/>
            <a:r>
              <a:rPr lang="en-US" dirty="0">
                <a:solidFill>
                  <a:schemeClr val="tx1"/>
                </a:solidFill>
                <a:latin typeface="Arial" panose="020B0604020202020204" pitchFamily="34" charset="0"/>
                <a:cs typeface="Arial" panose="020B0604020202020204" pitchFamily="34" charset="0"/>
              </a:rPr>
              <a:t>NDSU </a:t>
            </a:r>
            <a:r>
              <a:rPr lang="en-US" b="1" i="1" dirty="0" err="1">
                <a:solidFill>
                  <a:schemeClr val="tx1"/>
                </a:solidFill>
                <a:latin typeface="Arial" panose="020B0604020202020204" pitchFamily="34" charset="0"/>
                <a:cs typeface="Arial" panose="020B0604020202020204" pitchFamily="34" charset="0"/>
              </a:rPr>
              <a:t>CAREERLink</a:t>
            </a:r>
            <a:r>
              <a:rPr lang="en-US" dirty="0">
                <a:solidFill>
                  <a:schemeClr val="tx1"/>
                </a:solidFill>
                <a:latin typeface="Arial" panose="020B0604020202020204" pitchFamily="34" charset="0"/>
                <a:cs typeface="Arial" panose="020B0604020202020204" pitchFamily="34" charset="0"/>
              </a:rPr>
              <a:t> (Job Board) </a:t>
            </a:r>
            <a:endParaRPr lang="en-US" dirty="0" smtClean="0">
              <a:solidFill>
                <a:schemeClr val="tx1"/>
              </a:solidFill>
              <a:latin typeface="Arial" panose="020B0604020202020204" pitchFamily="34" charset="0"/>
              <a:cs typeface="Arial" panose="020B0604020202020204" pitchFamily="34" charset="0"/>
            </a:endParaRPr>
          </a:p>
          <a:p>
            <a:pPr lvl="1"/>
            <a:r>
              <a:rPr lang="en-US" dirty="0" smtClean="0">
                <a:solidFill>
                  <a:schemeClr val="tx1"/>
                </a:solidFill>
                <a:latin typeface="Arial" panose="020B0604020202020204" pitchFamily="34" charset="0"/>
                <a:cs typeface="Arial" panose="020B0604020202020204" pitchFamily="34" charset="0"/>
              </a:rPr>
              <a:t>Important Links for Employers</a:t>
            </a:r>
          </a:p>
          <a:p>
            <a:pPr lvl="2"/>
            <a:r>
              <a:rPr lang="en-US" dirty="0" smtClean="0">
                <a:solidFill>
                  <a:schemeClr val="tx1"/>
                </a:solidFill>
                <a:latin typeface="Arial" panose="020B0604020202020204" pitchFamily="34" charset="0"/>
                <a:cs typeface="Arial" panose="020B0604020202020204" pitchFamily="34" charset="0"/>
              </a:rPr>
              <a:t>Request FWS Authorization form (online)</a:t>
            </a:r>
          </a:p>
          <a:p>
            <a:pPr lvl="2"/>
            <a:r>
              <a:rPr lang="en-US" dirty="0" smtClean="0">
                <a:solidFill>
                  <a:schemeClr val="tx1"/>
                </a:solidFill>
                <a:latin typeface="Arial" panose="020B0604020202020204" pitchFamily="34" charset="0"/>
                <a:cs typeface="Arial" panose="020B0604020202020204" pitchFamily="34" charset="0"/>
              </a:rPr>
              <a:t>Request Increase to existing FWS award</a:t>
            </a:r>
            <a:r>
              <a:rPr lang="en-US" dirty="0">
                <a:solidFill>
                  <a:schemeClr val="tx1"/>
                </a:solidFill>
                <a:latin typeface="Arial" panose="020B0604020202020204" pitchFamily="34" charset="0"/>
                <a:cs typeface="Arial" panose="020B0604020202020204" pitchFamily="34" charset="0"/>
              </a:rPr>
              <a:t> (online)</a:t>
            </a:r>
            <a:endParaRPr lang="en-US" dirty="0" smtClean="0">
              <a:solidFill>
                <a:schemeClr val="tx1"/>
              </a:solidFill>
              <a:latin typeface="Arial" panose="020B0604020202020204" pitchFamily="34" charset="0"/>
              <a:cs typeface="Arial" panose="020B0604020202020204" pitchFamily="34" charset="0"/>
            </a:endParaRPr>
          </a:p>
          <a:p>
            <a:pPr lvl="1"/>
            <a:r>
              <a:rPr lang="en-US" dirty="0" smtClean="0">
                <a:solidFill>
                  <a:schemeClr val="tx1"/>
                </a:solidFill>
                <a:latin typeface="Arial" panose="020B0604020202020204" pitchFamily="34" charset="0"/>
                <a:cs typeface="Arial" panose="020B0604020202020204" pitchFamily="34" charset="0"/>
              </a:rPr>
              <a:t>Work-Study Resources for All Employers</a:t>
            </a:r>
          </a:p>
          <a:p>
            <a:pPr lvl="2"/>
            <a:r>
              <a:rPr lang="en-US" dirty="0" smtClean="0">
                <a:solidFill>
                  <a:schemeClr val="tx1"/>
                </a:solidFill>
                <a:latin typeface="Arial" panose="020B0604020202020204" pitchFamily="34" charset="0"/>
                <a:cs typeface="Arial" panose="020B0604020202020204" pitchFamily="34" charset="0"/>
              </a:rPr>
              <a:t>FWS </a:t>
            </a:r>
            <a:r>
              <a:rPr lang="en-US" dirty="0">
                <a:solidFill>
                  <a:schemeClr val="tx1"/>
                </a:solidFill>
                <a:latin typeface="Arial" panose="020B0604020202020204" pitchFamily="34" charset="0"/>
                <a:cs typeface="Arial" panose="020B0604020202020204" pitchFamily="34" charset="0"/>
              </a:rPr>
              <a:t>Employer Resource and Training Manual</a:t>
            </a:r>
          </a:p>
          <a:p>
            <a:pPr lvl="2"/>
            <a:r>
              <a:rPr lang="en-US" dirty="0">
                <a:solidFill>
                  <a:schemeClr val="tx1"/>
                </a:solidFill>
                <a:latin typeface="Arial" panose="020B0604020202020204" pitchFamily="34" charset="0"/>
                <a:cs typeface="Arial" panose="020B0604020202020204" pitchFamily="34" charset="0"/>
              </a:rPr>
              <a:t>Employer Information Session PowerPoint </a:t>
            </a:r>
            <a:endParaRPr lang="en-US" dirty="0" smtClean="0">
              <a:solidFill>
                <a:schemeClr val="tx1"/>
              </a:solidFill>
              <a:latin typeface="Arial" panose="020B0604020202020204" pitchFamily="34" charset="0"/>
              <a:cs typeface="Arial" panose="020B0604020202020204" pitchFamily="34" charset="0"/>
            </a:endParaRPr>
          </a:p>
          <a:p>
            <a:pPr lvl="2"/>
            <a:r>
              <a:rPr lang="en-US" dirty="0" smtClean="0">
                <a:solidFill>
                  <a:schemeClr val="tx1"/>
                </a:solidFill>
                <a:latin typeface="Arial" panose="020B0604020202020204" pitchFamily="34" charset="0"/>
                <a:cs typeface="Arial" panose="020B0604020202020204" pitchFamily="34" charset="0"/>
              </a:rPr>
              <a:t>Salary Tracking sheet and Fund Number / Combo Code Reference</a:t>
            </a:r>
            <a:endParaRPr lang="en-US" dirty="0">
              <a:solidFill>
                <a:schemeClr val="accent6">
                  <a:lumMod val="75000"/>
                </a:schemeClr>
              </a:solidFill>
              <a:latin typeface="Arial" panose="020B0604020202020204" pitchFamily="34" charset="0"/>
              <a:cs typeface="Arial" panose="020B0604020202020204" pitchFamily="34" charset="0"/>
            </a:endParaRPr>
          </a:p>
          <a:p>
            <a:pPr lvl="1"/>
            <a:r>
              <a:rPr lang="en-US" dirty="0" smtClean="0">
                <a:solidFill>
                  <a:schemeClr val="tx1"/>
                </a:solidFill>
                <a:latin typeface="Arial" panose="020B0604020202020204" pitchFamily="34" charset="0"/>
                <a:cs typeface="Arial" panose="020B0604020202020204" pitchFamily="34" charset="0"/>
              </a:rPr>
              <a:t>HR/Payroll Resources (training manuals, forms, etc.) </a:t>
            </a:r>
          </a:p>
          <a:p>
            <a:pPr marL="0"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787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672" y="2809665"/>
            <a:ext cx="6312766" cy="706964"/>
          </a:xfrm>
        </p:spPr>
        <p:txBody>
          <a:bodyPr>
            <a:noAutofit/>
          </a:bodyPr>
          <a:lstStyle/>
          <a:p>
            <a:pPr algn="ctr"/>
            <a:r>
              <a:rPr lang="en-US" sz="7200" b="1" dirty="0" smtClean="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rPr>
              <a:t>Questions?</a:t>
            </a:r>
            <a:endParaRPr lang="en-US" sz="7200" b="1" dirty="0">
              <a:solidFill>
                <a:schemeClr val="tx1">
                  <a:lumMod val="95000"/>
                  <a:lumOff val="5000"/>
                </a:schemeClr>
              </a:solidFill>
              <a:latin typeface="Adobe Heiti Std R" panose="020B0400000000000000" pitchFamily="34" charset="-128"/>
              <a:ea typeface="Adobe Heiti Std R" panose="020B0400000000000000" pitchFamily="34" charset="-128"/>
              <a:cs typeface="Arial" panose="020B0604020202020204" pitchFamily="34" charset="0"/>
            </a:endParaRPr>
          </a:p>
        </p:txBody>
      </p:sp>
      <p:pic>
        <p:nvPicPr>
          <p:cNvPr id="6" name="Picture 5" descr="Man-With-Question-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176" y="2377440"/>
            <a:ext cx="2825496" cy="2825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77450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35" y="806825"/>
            <a:ext cx="5647254" cy="3646303"/>
          </a:xfrm>
        </p:spPr>
        <p:txBody>
          <a:bodyPr>
            <a:noAutofit/>
          </a:bodyPr>
          <a:lstStyle/>
          <a:p>
            <a:pPr algn="ctr"/>
            <a: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t>Thank You </a:t>
            </a:r>
            <a:b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t>for Attending </a:t>
            </a:r>
            <a:b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br>
            <a: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t>Today</a:t>
            </a:r>
            <a:r>
              <a:rPr lang="en-US" sz="5400" dirty="0" smtClean="0">
                <a:latin typeface="Arial" panose="020B0604020202020204" pitchFamily="34" charset="0"/>
                <a:ea typeface="Adobe Heiti Std R" panose="020B0400000000000000" pitchFamily="34" charset="-128"/>
                <a:cs typeface="Arial" panose="020B0604020202020204" pitchFamily="34" charset="0"/>
              </a:rPr>
              <a:t>’</a:t>
            </a:r>
            <a:r>
              <a:rPr lang="en-US" sz="5400" dirty="0" smtClean="0">
                <a:latin typeface="Adobe Heiti Std R" panose="020B0400000000000000" pitchFamily="34" charset="-128"/>
                <a:ea typeface="Adobe Heiti Std R" panose="020B0400000000000000" pitchFamily="34" charset="-128"/>
                <a:cs typeface="Arial" panose="020B0604020202020204" pitchFamily="34" charset="0"/>
              </a:rPr>
              <a:t>s Session!</a:t>
            </a:r>
            <a:endParaRPr lang="en-US" sz="5400"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Text Placeholder 2"/>
          <p:cNvSpPr>
            <a:spLocks noGrp="1"/>
          </p:cNvSpPr>
          <p:nvPr>
            <p:ph type="body" idx="1"/>
          </p:nvPr>
        </p:nvSpPr>
        <p:spPr>
          <a:xfrm>
            <a:off x="6589058" y="3603811"/>
            <a:ext cx="5351931" cy="2734235"/>
          </a:xfrm>
        </p:spPr>
        <p:txBody>
          <a:bodyPr>
            <a:normAutofit/>
          </a:bodyPr>
          <a:lstStyle/>
          <a:p>
            <a:r>
              <a:rPr lang="en-US" altLang="en-US" b="1" dirty="0" smtClean="0">
                <a:solidFill>
                  <a:schemeClr val="tx1"/>
                </a:solidFill>
                <a:latin typeface="Arial" panose="020B0604020202020204" pitchFamily="34" charset="0"/>
                <a:cs typeface="Arial" panose="020B0604020202020204" pitchFamily="34" charset="0"/>
              </a:rPr>
              <a:t>For further </a:t>
            </a:r>
            <a:r>
              <a:rPr lang="en-US" altLang="en-US" b="1" dirty="0">
                <a:solidFill>
                  <a:schemeClr val="tx1"/>
                </a:solidFill>
                <a:latin typeface="Arial" panose="020B0604020202020204" pitchFamily="34" charset="0"/>
                <a:cs typeface="Arial" panose="020B0604020202020204" pitchFamily="34" charset="0"/>
              </a:rPr>
              <a:t>information, </a:t>
            </a:r>
            <a:r>
              <a:rPr lang="en-US" altLang="en-US" b="1" dirty="0" smtClean="0">
                <a:solidFill>
                  <a:schemeClr val="tx1"/>
                </a:solidFill>
                <a:latin typeface="Arial" panose="020B0604020202020204" pitchFamily="34" charset="0"/>
                <a:cs typeface="Arial" panose="020B0604020202020204" pitchFamily="34" charset="0"/>
              </a:rPr>
              <a:t>contact:</a:t>
            </a:r>
            <a:endParaRPr lang="en-US" dirty="0" smtClean="0">
              <a:solidFill>
                <a:schemeClr val="tx1"/>
              </a:solidFill>
              <a:latin typeface="Arial" panose="020B0604020202020204" pitchFamily="34" charset="0"/>
              <a:cs typeface="Arial" panose="020B0604020202020204" pitchFamily="34" charset="0"/>
            </a:endParaRPr>
          </a:p>
          <a:p>
            <a:pPr>
              <a:tabLst>
                <a:tab pos="7031038" algn="l"/>
              </a:tabLst>
            </a:pPr>
            <a:r>
              <a:rPr lang="en-US" altLang="en-US" sz="2400" b="1" dirty="0">
                <a:solidFill>
                  <a:schemeClr val="tx1"/>
                </a:solidFill>
                <a:latin typeface="Arial" panose="020B0604020202020204" pitchFamily="34" charset="0"/>
                <a:cs typeface="Arial" panose="020B0604020202020204" pitchFamily="34" charset="0"/>
              </a:rPr>
              <a:t>Tammie Reger</a:t>
            </a:r>
            <a:r>
              <a:rPr lang="en-US" altLang="en-US" sz="1400" dirty="0">
                <a:solidFill>
                  <a:schemeClr val="tx1"/>
                </a:solidFill>
                <a:latin typeface="Arial" panose="020B0604020202020204" pitchFamily="34" charset="0"/>
                <a:cs typeface="Arial" panose="020B0604020202020204" pitchFamily="34" charset="0"/>
              </a:rPr>
              <a:t/>
            </a:r>
            <a:br>
              <a:rPr lang="en-US" altLang="en-US" sz="1400" dirty="0">
                <a:solidFill>
                  <a:schemeClr val="tx1"/>
                </a:solidFill>
                <a:latin typeface="Arial" panose="020B0604020202020204" pitchFamily="34" charset="0"/>
                <a:cs typeface="Arial" panose="020B0604020202020204" pitchFamily="34" charset="0"/>
              </a:rPr>
            </a:br>
            <a:r>
              <a:rPr lang="en-US" altLang="en-US" sz="1400" dirty="0">
                <a:solidFill>
                  <a:schemeClr val="tx1"/>
                </a:solidFill>
                <a:latin typeface="Arial" panose="020B0604020202020204" pitchFamily="34" charset="0"/>
                <a:cs typeface="Arial" panose="020B0604020202020204" pitchFamily="34" charset="0"/>
              </a:rPr>
              <a:t>NDSU </a:t>
            </a:r>
            <a:r>
              <a:rPr lang="en-US" altLang="en-US" sz="1400" dirty="0" smtClean="0">
                <a:solidFill>
                  <a:schemeClr val="tx1"/>
                </a:solidFill>
                <a:latin typeface="Arial" panose="020B0604020202020204" pitchFamily="34" charset="0"/>
                <a:cs typeface="Arial" panose="020B0604020202020204" pitchFamily="34" charset="0"/>
              </a:rPr>
              <a:t>Financial Aid and Scholarships</a:t>
            </a:r>
            <a:r>
              <a:rPr lang="en-US" altLang="en-US" sz="1400" dirty="0">
                <a:solidFill>
                  <a:schemeClr val="tx1"/>
                </a:solidFill>
                <a:latin typeface="Arial" panose="020B0604020202020204" pitchFamily="34" charset="0"/>
                <a:cs typeface="Arial" panose="020B0604020202020204" pitchFamily="34" charset="0"/>
              </a:rPr>
              <a:t/>
            </a:r>
            <a:br>
              <a:rPr lang="en-US" altLang="en-US" sz="1400" dirty="0">
                <a:solidFill>
                  <a:schemeClr val="tx1"/>
                </a:solidFill>
                <a:latin typeface="Arial" panose="020B0604020202020204" pitchFamily="34" charset="0"/>
                <a:cs typeface="Arial" panose="020B0604020202020204" pitchFamily="34" charset="0"/>
              </a:rPr>
            </a:br>
            <a:r>
              <a:rPr lang="en-US" altLang="en-US" sz="1400" dirty="0">
                <a:solidFill>
                  <a:schemeClr val="tx1"/>
                </a:solidFill>
                <a:latin typeface="Arial" panose="020B0604020202020204" pitchFamily="34" charset="0"/>
                <a:cs typeface="Arial" panose="020B0604020202020204" pitchFamily="34" charset="0"/>
              </a:rPr>
              <a:t>Financial Aid Administrator and</a:t>
            </a:r>
            <a:br>
              <a:rPr lang="en-US" altLang="en-US" sz="1400" dirty="0">
                <a:solidFill>
                  <a:schemeClr val="tx1"/>
                </a:solidFill>
                <a:latin typeface="Arial" panose="020B0604020202020204" pitchFamily="34" charset="0"/>
                <a:cs typeface="Arial" panose="020B0604020202020204" pitchFamily="34" charset="0"/>
              </a:rPr>
            </a:br>
            <a:r>
              <a:rPr lang="en-US" altLang="en-US" sz="1400" dirty="0" smtClean="0">
                <a:solidFill>
                  <a:schemeClr val="tx1"/>
                </a:solidFill>
                <a:latin typeface="Arial" panose="020B0604020202020204" pitchFamily="34" charset="0"/>
                <a:cs typeface="Arial" panose="020B0604020202020204" pitchFamily="34" charset="0"/>
              </a:rPr>
              <a:t>Work-Study </a:t>
            </a:r>
            <a:r>
              <a:rPr lang="en-US" altLang="en-US" sz="1400" dirty="0">
                <a:solidFill>
                  <a:schemeClr val="tx1"/>
                </a:solidFill>
                <a:latin typeface="Arial" panose="020B0604020202020204" pitchFamily="34" charset="0"/>
                <a:cs typeface="Arial" panose="020B0604020202020204" pitchFamily="34" charset="0"/>
              </a:rPr>
              <a:t>Coordinator</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Tammie.Reger@ndsu.edu</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701-231-7535</a:t>
            </a:r>
          </a:p>
          <a:p>
            <a:endParaRPr lang="en-US" dirty="0"/>
          </a:p>
        </p:txBody>
      </p:sp>
      <p:sp>
        <p:nvSpPr>
          <p:cNvPr id="5" name="Slide Number Placeholder 4"/>
          <p:cNvSpPr>
            <a:spLocks noGrp="1"/>
          </p:cNvSpPr>
          <p:nvPr>
            <p:ph type="sldNum" sz="quarter" idx="12"/>
          </p:nvPr>
        </p:nvSpPr>
        <p:spPr/>
        <p:txBody>
          <a:bodyPr/>
          <a:lstStyle/>
          <a:p>
            <a:fld id="{AF5A6E96-031D-4167-B8C4-C3B9526C1311}" type="slidenum">
              <a:rPr lang="en-US" smtClean="0"/>
              <a:t>39</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893" y="561948"/>
            <a:ext cx="2715353" cy="2491336"/>
          </a:xfrm>
          <a:prstGeom prst="rect">
            <a:avLst/>
          </a:prstGeom>
        </p:spPr>
      </p:pic>
    </p:spTree>
    <p:extLst>
      <p:ext uri="{BB962C8B-B14F-4D97-AF65-F5344CB8AC3E}">
        <p14:creationId xmlns:p14="http://schemas.microsoft.com/office/powerpoint/2010/main" val="3554086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564" y="521279"/>
            <a:ext cx="11183471" cy="1094631"/>
          </a:xfrm>
        </p:spPr>
        <p:txBody>
          <a:bodyPr>
            <a:normAutofit/>
          </a:bodyPr>
          <a:lstStyle/>
          <a:p>
            <a:pPr algn="ctr"/>
            <a:r>
              <a:rPr lang="en-US" sz="4000" b="1" dirty="0">
                <a:latin typeface="Adobe Heiti Std R" panose="020B0400000000000000" pitchFamily="34" charset="-128"/>
                <a:ea typeface="Adobe Heiti Std R" panose="020B0400000000000000" pitchFamily="34" charset="-128"/>
                <a:cs typeface="Arial" panose="020B0604020202020204" pitchFamily="34" charset="0"/>
              </a:rPr>
              <a:t>Purpose </a:t>
            </a: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of Work-Study</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47564" y="2331721"/>
            <a:ext cx="11214847" cy="4526279"/>
          </a:xfrm>
        </p:spPr>
        <p:txBody>
          <a:bodyPr>
            <a:noAutofit/>
          </a:bodyPr>
          <a:lstStyle/>
          <a:p>
            <a:r>
              <a:rPr lang="en-US" sz="2000" dirty="0" smtClean="0">
                <a:solidFill>
                  <a:schemeClr val="tx1"/>
                </a:solidFill>
                <a:latin typeface="Arial" panose="020B0604020202020204" pitchFamily="34" charset="0"/>
                <a:cs typeface="Arial" panose="020B0604020202020204" pitchFamily="34" charset="0"/>
              </a:rPr>
              <a:t>Eligible students have the opportunity to work and earn money while attending college.</a:t>
            </a:r>
          </a:p>
          <a:p>
            <a:r>
              <a:rPr lang="en-US" sz="2000" dirty="0" smtClean="0">
                <a:solidFill>
                  <a:schemeClr val="tx1"/>
                </a:solidFill>
                <a:latin typeface="Arial" panose="020B0604020202020204" pitchFamily="34" charset="0"/>
                <a:cs typeface="Arial" panose="020B0604020202020204" pitchFamily="34" charset="0"/>
              </a:rPr>
              <a:t>Convenient - students work around their class schedules.</a:t>
            </a:r>
          </a:p>
          <a:p>
            <a:r>
              <a:rPr lang="en-US" sz="2000" dirty="0" smtClean="0">
                <a:solidFill>
                  <a:schemeClr val="tx1"/>
                </a:solidFill>
                <a:latin typeface="Arial" panose="020B0604020202020204" pitchFamily="34" charset="0"/>
                <a:cs typeface="Arial" panose="020B0604020202020204" pitchFamily="34" charset="0"/>
              </a:rPr>
              <a:t>FWS Funding helps stretch your departmental dollars to help pay wages!</a:t>
            </a:r>
          </a:p>
          <a:p>
            <a:r>
              <a:rPr lang="en-US" sz="2000" dirty="0" smtClean="0">
                <a:solidFill>
                  <a:schemeClr val="tx1"/>
                </a:solidFill>
                <a:latin typeface="Arial" panose="020B0604020202020204" pitchFamily="34" charset="0"/>
                <a:cs typeface="Arial" panose="020B0604020202020204" pitchFamily="34" charset="0"/>
              </a:rPr>
              <a:t>FWS pays a percentage of the students’ hourly wages:</a:t>
            </a:r>
          </a:p>
          <a:p>
            <a:pPr lvl="1"/>
            <a:r>
              <a:rPr lang="en-US" sz="2000" dirty="0" smtClean="0">
                <a:solidFill>
                  <a:schemeClr val="tx1"/>
                </a:solidFill>
                <a:latin typeface="Arial" panose="020B0604020202020204" pitchFamily="34" charset="0"/>
                <a:cs typeface="Arial" panose="020B0604020202020204" pitchFamily="34" charset="0"/>
              </a:rPr>
              <a:t>75% paid from Work-Study funds</a:t>
            </a:r>
          </a:p>
          <a:p>
            <a:pPr lvl="1"/>
            <a:r>
              <a:rPr lang="en-US" sz="2000" dirty="0" smtClean="0">
                <a:solidFill>
                  <a:schemeClr val="tx1"/>
                </a:solidFill>
                <a:latin typeface="Arial" panose="020B0604020202020204" pitchFamily="34" charset="0"/>
                <a:cs typeface="Arial" panose="020B0604020202020204" pitchFamily="34" charset="0"/>
              </a:rPr>
              <a:t>25% paid from Employer funds</a:t>
            </a:r>
            <a:endParaRPr lang="en-US" sz="2000" dirty="0">
              <a:solidFill>
                <a:schemeClr val="tx1"/>
              </a:solidFill>
              <a:latin typeface="Arial" panose="020B0604020202020204" pitchFamily="34" charset="0"/>
              <a:cs typeface="Arial" panose="020B0604020202020204" pitchFamily="34" charset="0"/>
            </a:endParaRPr>
          </a:p>
          <a:p>
            <a:pPr marL="57150" indent="0">
              <a:spcBef>
                <a:spcPts val="1800"/>
              </a:spcBef>
              <a:buNone/>
            </a:pPr>
            <a:r>
              <a:rPr lang="en-US" sz="2000" dirty="0" smtClean="0">
                <a:solidFill>
                  <a:schemeClr val="tx1"/>
                </a:solidFill>
                <a:latin typeface="Arial" panose="020B0604020202020204" pitchFamily="34" charset="0"/>
                <a:cs typeface="Arial" panose="020B0604020202020204" pitchFamily="34" charset="0"/>
              </a:rPr>
              <a:t>The exception to this is the </a:t>
            </a:r>
            <a:r>
              <a:rPr lang="en-US" sz="2000" b="1" dirty="0" smtClean="0">
                <a:solidFill>
                  <a:srgbClr val="C00000"/>
                </a:solidFill>
                <a:latin typeface="Arial" panose="020B0604020202020204" pitchFamily="34" charset="0"/>
                <a:cs typeface="Arial" panose="020B0604020202020204" pitchFamily="34" charset="0"/>
              </a:rPr>
              <a:t>America Reads Program </a:t>
            </a:r>
            <a:r>
              <a:rPr lang="en-US" sz="2000" dirty="0" smtClean="0">
                <a:solidFill>
                  <a:schemeClr val="tx1"/>
                </a:solidFill>
                <a:latin typeface="Arial" panose="020B0604020202020204" pitchFamily="34" charset="0"/>
                <a:cs typeface="Arial" panose="020B0604020202020204" pitchFamily="34" charset="0"/>
              </a:rPr>
              <a:t>which pays 100% of the student wages. </a:t>
            </a:r>
          </a:p>
          <a:p>
            <a:pPr marL="57150" indent="0">
              <a:buNone/>
            </a:pPr>
            <a:r>
              <a:rPr lang="en-US" sz="2000" dirty="0" smtClean="0">
                <a:solidFill>
                  <a:schemeClr val="tx1"/>
                </a:solidFill>
                <a:latin typeface="Arial" panose="020B0604020202020204" pitchFamily="34" charset="0"/>
                <a:cs typeface="Arial" panose="020B0604020202020204" pitchFamily="34" charset="0"/>
              </a:rPr>
              <a:t>Students employed by America Reads Program employers may work as reading and math tutors for children, or students may work in family literacy projects performing family literacy activities for approved employers.</a:t>
            </a:r>
          </a:p>
        </p:txBody>
      </p:sp>
    </p:spTree>
    <p:extLst>
      <p:ext uri="{BB962C8B-B14F-4D97-AF65-F5344CB8AC3E}">
        <p14:creationId xmlns:p14="http://schemas.microsoft.com/office/powerpoint/2010/main" val="2734937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1" y="770966"/>
            <a:ext cx="11171536" cy="732098"/>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Work-Study Requirements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00511" y="2270209"/>
            <a:ext cx="11171536" cy="4318161"/>
          </a:xfrm>
        </p:spPr>
        <p:txBody>
          <a:bodyPr>
            <a:normAutofit/>
          </a:bodyPr>
          <a:lstStyle/>
          <a:p>
            <a:pPr marL="0" indent="0">
              <a:buNone/>
            </a:pPr>
            <a:r>
              <a:rPr lang="en-US" sz="1900" b="1" dirty="0" smtClean="0">
                <a:solidFill>
                  <a:schemeClr val="tx1"/>
                </a:solidFill>
                <a:latin typeface="Arial" panose="020B0604020202020204" pitchFamily="34" charset="0"/>
                <a:cs typeface="Arial" panose="020B0604020202020204" pitchFamily="34" charset="0"/>
              </a:rPr>
              <a:t>To be eligible to participate in FWS, students must:</a:t>
            </a:r>
          </a:p>
          <a:p>
            <a:r>
              <a:rPr lang="en-US" sz="1900" dirty="0" smtClean="0">
                <a:solidFill>
                  <a:schemeClr val="tx1"/>
                </a:solidFill>
                <a:latin typeface="Arial" panose="020B0604020202020204" pitchFamily="34" charset="0"/>
                <a:cs typeface="Arial" panose="020B0604020202020204" pitchFamily="34" charset="0"/>
              </a:rPr>
              <a:t>Complete the Free Application for Federal Student aid (FAFSA)</a:t>
            </a:r>
          </a:p>
          <a:p>
            <a:r>
              <a:rPr lang="en-US" sz="1900" dirty="0">
                <a:solidFill>
                  <a:schemeClr val="tx1"/>
                </a:solidFill>
                <a:latin typeface="Arial" panose="020B0604020202020204" pitchFamily="34" charset="0"/>
                <a:cs typeface="Arial" panose="020B0604020202020204" pitchFamily="34" charset="0"/>
              </a:rPr>
              <a:t>Have demonstrated financial need as determined by the FAFSA</a:t>
            </a:r>
          </a:p>
          <a:p>
            <a:r>
              <a:rPr lang="en-US" sz="1900" dirty="0" smtClean="0">
                <a:solidFill>
                  <a:schemeClr val="tx1"/>
                </a:solidFill>
                <a:latin typeface="Arial" panose="020B0604020202020204" pitchFamily="34" charset="0"/>
                <a:cs typeface="Arial" panose="020B0604020202020204" pitchFamily="34" charset="0"/>
              </a:rPr>
              <a:t>Be </a:t>
            </a:r>
            <a:r>
              <a:rPr lang="en-US" sz="1900" dirty="0">
                <a:solidFill>
                  <a:schemeClr val="tx1"/>
                </a:solidFill>
                <a:latin typeface="Arial" panose="020B0604020202020204" pitchFamily="34" charset="0"/>
                <a:cs typeface="Arial" panose="020B0604020202020204" pitchFamily="34" charset="0"/>
              </a:rPr>
              <a:t>a U.S. citizen, U.S. permanent resident, or eligible non-citizen </a:t>
            </a:r>
            <a:endParaRPr lang="en-US" sz="1900" dirty="0" smtClean="0">
              <a:solidFill>
                <a:schemeClr val="tx1"/>
              </a:solidFill>
              <a:latin typeface="Arial" panose="020B0604020202020204" pitchFamily="34" charset="0"/>
              <a:cs typeface="Arial" panose="020B0604020202020204" pitchFamily="34" charset="0"/>
            </a:endParaRPr>
          </a:p>
          <a:p>
            <a:r>
              <a:rPr lang="en-US" sz="1900" dirty="0" smtClean="0">
                <a:solidFill>
                  <a:schemeClr val="tx1"/>
                </a:solidFill>
                <a:latin typeface="Arial" panose="020B0604020202020204" pitchFamily="34" charset="0"/>
                <a:cs typeface="Arial" panose="020B0604020202020204" pitchFamily="34" charset="0"/>
              </a:rPr>
              <a:t>Be </a:t>
            </a:r>
            <a:r>
              <a:rPr lang="en-US" sz="1900" u="sng" dirty="0" smtClean="0">
                <a:solidFill>
                  <a:schemeClr val="tx1"/>
                </a:solidFill>
                <a:latin typeface="Arial" panose="020B0604020202020204" pitchFamily="34" charset="0"/>
                <a:cs typeface="Arial" panose="020B0604020202020204" pitchFamily="34" charset="0"/>
              </a:rPr>
              <a:t>awarded</a:t>
            </a:r>
            <a:r>
              <a:rPr lang="en-US" sz="1900" dirty="0" smtClean="0">
                <a:solidFill>
                  <a:schemeClr val="tx1"/>
                </a:solidFill>
                <a:latin typeface="Arial" panose="020B0604020202020204" pitchFamily="34" charset="0"/>
                <a:cs typeface="Arial" panose="020B0604020202020204" pitchFamily="34" charset="0"/>
              </a:rPr>
              <a:t> and </a:t>
            </a:r>
            <a:r>
              <a:rPr lang="en-US" sz="1900" u="sng" dirty="0" smtClean="0">
                <a:solidFill>
                  <a:schemeClr val="tx1"/>
                </a:solidFill>
                <a:latin typeface="Arial" panose="020B0604020202020204" pitchFamily="34" charset="0"/>
                <a:cs typeface="Arial" panose="020B0604020202020204" pitchFamily="34" charset="0"/>
              </a:rPr>
              <a:t>accept</a:t>
            </a:r>
            <a:r>
              <a:rPr lang="en-US" sz="1900" dirty="0" smtClean="0">
                <a:solidFill>
                  <a:schemeClr val="tx1"/>
                </a:solidFill>
                <a:latin typeface="Arial" panose="020B0604020202020204" pitchFamily="34" charset="0"/>
                <a:cs typeface="Arial" panose="020B0604020202020204" pitchFamily="34" charset="0"/>
              </a:rPr>
              <a:t> Work-Study funds offered</a:t>
            </a:r>
          </a:p>
          <a:p>
            <a:r>
              <a:rPr lang="en-US" sz="1900" dirty="0" smtClean="0">
                <a:solidFill>
                  <a:schemeClr val="tx1"/>
                </a:solidFill>
                <a:latin typeface="Arial" panose="020B0604020202020204" pitchFamily="34" charset="0"/>
                <a:cs typeface="Arial" panose="020B0604020202020204" pitchFamily="34" charset="0"/>
              </a:rPr>
              <a:t>Be enrolled in a minimum of 6 credits per semester</a:t>
            </a:r>
          </a:p>
          <a:p>
            <a:r>
              <a:rPr lang="en-US" sz="1900" dirty="0" smtClean="0">
                <a:solidFill>
                  <a:schemeClr val="tx1"/>
                </a:solidFill>
                <a:latin typeface="Arial" panose="020B0604020202020204" pitchFamily="34" charset="0"/>
                <a:cs typeface="Arial" panose="020B0604020202020204" pitchFamily="34" charset="0"/>
              </a:rPr>
              <a:t>Meet Standards for Satisfactory Academic Progress (SAP) each semester</a:t>
            </a:r>
          </a:p>
          <a:p>
            <a:r>
              <a:rPr lang="en-US" sz="1900" dirty="0" smtClean="0">
                <a:solidFill>
                  <a:schemeClr val="tx1"/>
                </a:solidFill>
                <a:latin typeface="Arial" panose="020B0604020202020204" pitchFamily="34" charset="0"/>
                <a:cs typeface="Arial" panose="020B0604020202020204" pitchFamily="34" charset="0"/>
              </a:rPr>
              <a:t>Complete Verification (if selected)</a:t>
            </a:r>
          </a:p>
          <a:p>
            <a:r>
              <a:rPr lang="en-US" sz="1900" dirty="0" smtClean="0">
                <a:solidFill>
                  <a:schemeClr val="tx1"/>
                </a:solidFill>
                <a:latin typeface="Arial" panose="020B0604020202020204" pitchFamily="34" charset="0"/>
                <a:cs typeface="Arial" panose="020B0604020202020204" pitchFamily="34" charset="0"/>
              </a:rPr>
              <a:t>Complete FWS Authorization form and the hiring process with the employer before beginning work</a:t>
            </a:r>
          </a:p>
          <a:p>
            <a:pPr marL="0" indent="0">
              <a:spcBef>
                <a:spcPts val="1200"/>
              </a:spcBef>
              <a:buNone/>
            </a:pPr>
            <a:r>
              <a:rPr lang="en-US" sz="1900" b="1" dirty="0" smtClean="0">
                <a:solidFill>
                  <a:schemeClr val="tx1"/>
                </a:solidFill>
                <a:latin typeface="Arial" panose="020B0604020202020204" pitchFamily="34" charset="0"/>
                <a:cs typeface="Arial" panose="020B0604020202020204" pitchFamily="34" charset="0"/>
              </a:rPr>
              <a:t>NOTE:</a:t>
            </a:r>
            <a:r>
              <a:rPr lang="en-US" sz="1900" dirty="0" smtClean="0">
                <a:solidFill>
                  <a:schemeClr val="tx1"/>
                </a:solidFill>
                <a:latin typeface="Arial" panose="020B0604020202020204" pitchFamily="34" charset="0"/>
                <a:cs typeface="Arial" panose="020B0604020202020204" pitchFamily="34" charset="0"/>
              </a:rPr>
              <a:t>  </a:t>
            </a:r>
            <a:r>
              <a:rPr lang="en-US" sz="1700" dirty="0" smtClean="0">
                <a:solidFill>
                  <a:schemeClr val="tx1"/>
                </a:solidFill>
                <a:latin typeface="Arial" panose="020B0604020202020204" pitchFamily="34" charset="0"/>
                <a:cs typeface="Arial" panose="020B0604020202020204" pitchFamily="34" charset="0"/>
              </a:rPr>
              <a:t>FWS jobs cannot displace employees (including those on strike) or impair existing service contracts</a:t>
            </a:r>
            <a:endParaRPr lang="en-US" sz="1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55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74" y="797860"/>
            <a:ext cx="11198432" cy="732098"/>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Work-Study Limitations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81193" y="2221620"/>
            <a:ext cx="11126713" cy="4366750"/>
          </a:xfrm>
        </p:spPr>
        <p:txBody>
          <a:bodyPr>
            <a:normAutofit/>
          </a:bodyPr>
          <a:lstStyle/>
          <a:p>
            <a:r>
              <a:rPr lang="en-US" sz="2000" dirty="0" smtClean="0">
                <a:solidFill>
                  <a:schemeClr val="tx1"/>
                </a:solidFill>
                <a:latin typeface="Arial" panose="020B0604020202020204" pitchFamily="34" charset="0"/>
                <a:cs typeface="Arial" panose="020B0604020202020204" pitchFamily="34" charset="0"/>
              </a:rPr>
              <a:t>Work schedule and class schedule cannot overlap</a:t>
            </a:r>
          </a:p>
          <a:p>
            <a:r>
              <a:rPr lang="en-US" sz="2000" dirty="0" smtClean="0">
                <a:solidFill>
                  <a:schemeClr val="tx1"/>
                </a:solidFill>
                <a:latin typeface="Arial" panose="020B0604020202020204" pitchFamily="34" charset="0"/>
                <a:cs typeface="Arial" panose="020B0604020202020204" pitchFamily="34" charset="0"/>
              </a:rPr>
              <a:t>Students cannot skip class to go to a FWS job</a:t>
            </a:r>
          </a:p>
          <a:p>
            <a:r>
              <a:rPr lang="en-US" sz="2000" dirty="0" smtClean="0">
                <a:solidFill>
                  <a:schemeClr val="tx1"/>
                </a:solidFill>
                <a:latin typeface="Arial" panose="020B0604020202020204" pitchFamily="34" charset="0"/>
                <a:cs typeface="Arial" panose="020B0604020202020204" pitchFamily="34" charset="0"/>
              </a:rPr>
              <a:t>Students can work up to a maximum of 20 hours per week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employers should consider student’s academic progress and adjust work schedule if needed</a:t>
            </a:r>
          </a:p>
          <a:p>
            <a:r>
              <a:rPr lang="en-US" sz="2000" dirty="0" smtClean="0">
                <a:solidFill>
                  <a:schemeClr val="tx1"/>
                </a:solidFill>
                <a:latin typeface="Arial" panose="020B0604020202020204" pitchFamily="34" charset="0"/>
                <a:cs typeface="Arial" panose="020B0604020202020204" pitchFamily="34" charset="0"/>
              </a:rPr>
              <a:t>During semester breaks/vacations, students may work up to 40 hours per week if work schedules have been approved by the supervisor</a:t>
            </a:r>
          </a:p>
          <a:p>
            <a:r>
              <a:rPr lang="en-US" sz="2000" dirty="0" smtClean="0">
                <a:solidFill>
                  <a:schemeClr val="tx1"/>
                </a:solidFill>
                <a:latin typeface="Arial" panose="020B0604020202020204" pitchFamily="34" charset="0"/>
                <a:cs typeface="Arial" panose="020B0604020202020204" pitchFamily="34" charset="0"/>
              </a:rPr>
              <a:t>Students may work only one FWS job at a time</a:t>
            </a:r>
            <a:endParaRPr lang="en-US" sz="2000" dirty="0" smtClean="0">
              <a:solidFill>
                <a:srgbClr val="FF0000"/>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Students may not use more than their FWS award</a:t>
            </a:r>
          </a:p>
          <a:p>
            <a:r>
              <a:rPr lang="en-US" sz="2000" dirty="0" smtClean="0">
                <a:solidFill>
                  <a:schemeClr val="tx1"/>
                </a:solidFill>
                <a:latin typeface="Arial" panose="020B0604020202020204" pitchFamily="34" charset="0"/>
                <a:cs typeface="Arial" panose="020B0604020202020204" pitchFamily="34" charset="0"/>
              </a:rPr>
              <a:t>Rate of pay – cannot work for less than minimum wage</a:t>
            </a:r>
          </a:p>
          <a:p>
            <a:r>
              <a:rPr lang="en-US" sz="2000" dirty="0" smtClean="0">
                <a:solidFill>
                  <a:schemeClr val="tx1"/>
                </a:solidFill>
                <a:latin typeface="Arial" panose="020B0604020202020204" pitchFamily="34" charset="0"/>
                <a:cs typeface="Arial" panose="020B0604020202020204" pitchFamily="34" charset="0"/>
              </a:rPr>
              <a:t>Students may work during the fall and spring semesters only – Not available in summer</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(First day of classes through last day of finals if meets all HR/Payroll and FWS requirements)</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99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09" y="855095"/>
            <a:ext cx="11202156" cy="732098"/>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Work-Study Student Responsibilities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00509" y="2442386"/>
            <a:ext cx="11126713" cy="4190766"/>
          </a:xfrm>
        </p:spPr>
        <p:txBody>
          <a:bodyPr>
            <a:normAutofit/>
          </a:bodyPr>
          <a:lstStyle/>
          <a:p>
            <a:r>
              <a:rPr lang="en-US" sz="2000" dirty="0">
                <a:solidFill>
                  <a:schemeClr val="tx1"/>
                </a:solidFill>
                <a:latin typeface="Arial" panose="020B0604020202020204" pitchFamily="34" charset="0"/>
                <a:cs typeface="Arial" panose="020B0604020202020204" pitchFamily="34" charset="0"/>
              </a:rPr>
              <a:t>Review and adhere to all rules and policies established by the employer</a:t>
            </a:r>
          </a:p>
          <a:p>
            <a:r>
              <a:rPr lang="en-US" sz="2000" dirty="0" smtClean="0">
                <a:solidFill>
                  <a:schemeClr val="tx1"/>
                </a:solidFill>
                <a:latin typeface="Arial" panose="020B0604020202020204" pitchFamily="34" charset="0"/>
                <a:cs typeface="Arial" panose="020B0604020202020204" pitchFamily="34" charset="0"/>
              </a:rPr>
              <a:t>Review </a:t>
            </a:r>
            <a:r>
              <a:rPr lang="en-US" sz="2000" dirty="0">
                <a:solidFill>
                  <a:schemeClr val="tx1"/>
                </a:solidFill>
                <a:latin typeface="Arial" panose="020B0604020202020204" pitchFamily="34" charset="0"/>
                <a:cs typeface="Arial" panose="020B0604020202020204" pitchFamily="34" charset="0"/>
              </a:rPr>
              <a:t>and adhere to all rules as stated in the FWS Authorization form</a:t>
            </a:r>
          </a:p>
          <a:p>
            <a:r>
              <a:rPr lang="en-US" sz="2000" dirty="0" smtClean="0">
                <a:solidFill>
                  <a:schemeClr val="tx1"/>
                </a:solidFill>
                <a:latin typeface="Arial" panose="020B0604020202020204" pitchFamily="34" charset="0"/>
                <a:cs typeface="Arial" panose="020B0604020202020204" pitchFamily="34" charset="0"/>
              </a:rPr>
              <a:t>Review and adhere to all rules and policies established by NDSU’s HR/Payroll Office</a:t>
            </a:r>
          </a:p>
          <a:p>
            <a:pPr lvl="1"/>
            <a:r>
              <a:rPr lang="en-US" sz="2000" dirty="0" smtClean="0">
                <a:solidFill>
                  <a:schemeClr val="tx1"/>
                </a:solidFill>
                <a:latin typeface="Arial" panose="020B0604020202020204" pitchFamily="34" charset="0"/>
                <a:cs typeface="Arial" panose="020B0604020202020204" pitchFamily="34" charset="0"/>
              </a:rPr>
              <a:t>Complete all required paperwork (e.g. I-9, W4, Direct Deposit, etc.)</a:t>
            </a:r>
          </a:p>
          <a:p>
            <a:pPr lvl="1"/>
            <a:r>
              <a:rPr lang="en-US" sz="2000" dirty="0">
                <a:solidFill>
                  <a:schemeClr val="tx1"/>
                </a:solidFill>
                <a:latin typeface="Arial" panose="020B0604020202020204" pitchFamily="34" charset="0"/>
                <a:cs typeface="Arial" panose="020B0604020202020204" pitchFamily="34" charset="0"/>
              </a:rPr>
              <a:t>Comply with NDSU Payroll time entry processes and maintain accurate recording of time worked.  This may include use of TLAB or other approved </a:t>
            </a:r>
            <a:r>
              <a:rPr lang="en-US" sz="2000" dirty="0" smtClean="0">
                <a:solidFill>
                  <a:schemeClr val="tx1"/>
                </a:solidFill>
                <a:latin typeface="Arial" panose="020B0604020202020204" pitchFamily="34" charset="0"/>
                <a:cs typeface="Arial" panose="020B0604020202020204" pitchFamily="34" charset="0"/>
              </a:rPr>
              <a:t>methods (e.g. timesheet).</a:t>
            </a:r>
            <a:endParaRPr lang="en-US" sz="2000" dirty="0">
              <a:solidFill>
                <a:schemeClr val="tx1"/>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Complete all required trainings (e.g. Baseline Safety, Title IX, etc.)</a:t>
            </a:r>
          </a:p>
          <a:p>
            <a:r>
              <a:rPr lang="en-US" sz="2000" dirty="0" smtClean="0">
                <a:solidFill>
                  <a:schemeClr val="tx1"/>
                </a:solidFill>
                <a:latin typeface="Arial" panose="020B0604020202020204" pitchFamily="34" charset="0"/>
                <a:cs typeface="Arial" panose="020B0604020202020204" pitchFamily="34" charset="0"/>
              </a:rPr>
              <a:t>Perform </a:t>
            </a:r>
            <a:r>
              <a:rPr lang="en-US" sz="2000" dirty="0">
                <a:solidFill>
                  <a:schemeClr val="tx1"/>
                </a:solidFill>
                <a:latin typeface="Arial" panose="020B0604020202020204" pitchFamily="34" charset="0"/>
                <a:cs typeface="Arial" panose="020B0604020202020204" pitchFamily="34" charset="0"/>
              </a:rPr>
              <a:t>job duties satisfactorily</a:t>
            </a:r>
          </a:p>
          <a:p>
            <a:endParaRPr lang="en-US"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069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968189"/>
            <a:ext cx="11255186" cy="732098"/>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On Campus Employer Responsibilities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450476" y="2259974"/>
            <a:ext cx="11232775" cy="4105657"/>
          </a:xfrm>
        </p:spPr>
        <p:txBody>
          <a:bodyPr>
            <a:normAutofit fontScale="92500" lnSpcReduction="20000"/>
          </a:bodyPr>
          <a:lstStyle/>
          <a:p>
            <a:pPr marL="0" indent="0">
              <a:buNone/>
            </a:pPr>
            <a:r>
              <a:rPr lang="en-US" b="1" dirty="0" smtClean="0">
                <a:solidFill>
                  <a:schemeClr val="tx1"/>
                </a:solidFill>
                <a:latin typeface="Arial" panose="020B0604020202020204" pitchFamily="34" charset="0"/>
                <a:cs typeface="Arial" panose="020B0604020202020204" pitchFamily="34" charset="0"/>
              </a:rPr>
              <a:t>Billing:</a:t>
            </a:r>
          </a:p>
          <a:p>
            <a:pPr lvl="1"/>
            <a:r>
              <a:rPr lang="en-US" dirty="0">
                <a:solidFill>
                  <a:schemeClr val="tx1"/>
                </a:solidFill>
                <a:latin typeface="Arial" panose="020B0604020202020204" pitchFamily="34" charset="0"/>
                <a:cs typeface="Arial" panose="020B0604020202020204" pitchFamily="34" charset="0"/>
              </a:rPr>
              <a:t>Employers are charged 25% of student earnings and FWS program pays 75%.  Setting up payroll documents correctly is very important so payroll is charged accurately</a:t>
            </a:r>
          </a:p>
          <a:p>
            <a:pPr lvl="1"/>
            <a:r>
              <a:rPr lang="en-US" dirty="0">
                <a:solidFill>
                  <a:schemeClr val="tx1"/>
                </a:solidFill>
                <a:latin typeface="Arial" panose="020B0604020202020204" pitchFamily="34" charset="0"/>
                <a:cs typeface="Arial" panose="020B0604020202020204" pitchFamily="34" charset="0"/>
              </a:rPr>
              <a:t>On Campus employers should monitor </a:t>
            </a:r>
            <a:r>
              <a:rPr lang="en-US" dirty="0" smtClean="0">
                <a:solidFill>
                  <a:schemeClr val="tx1"/>
                </a:solidFill>
                <a:latin typeface="Arial" panose="020B0604020202020204" pitchFamily="34" charset="0"/>
                <a:cs typeface="Arial" panose="020B0604020202020204" pitchFamily="34" charset="0"/>
              </a:rPr>
              <a:t>both student charges </a:t>
            </a:r>
            <a:r>
              <a:rPr lang="en-US" dirty="0">
                <a:solidFill>
                  <a:schemeClr val="tx1"/>
                </a:solidFill>
                <a:latin typeface="Arial" panose="020B0604020202020204" pitchFamily="34" charset="0"/>
                <a:cs typeface="Arial" panose="020B0604020202020204" pitchFamily="34" charset="0"/>
              </a:rPr>
              <a:t>and award balances carefully to ensure accuracy</a:t>
            </a:r>
          </a:p>
          <a:p>
            <a:pPr marL="0" indent="0">
              <a:buNone/>
            </a:pPr>
            <a:r>
              <a:rPr lang="en-US" b="1" dirty="0" smtClean="0">
                <a:solidFill>
                  <a:schemeClr val="tx1"/>
                </a:solidFill>
                <a:latin typeface="Arial" panose="020B0604020202020204" pitchFamily="34" charset="0"/>
                <a:cs typeface="Arial" panose="020B0604020202020204" pitchFamily="34" charset="0"/>
              </a:rPr>
              <a:t>Supervision:</a:t>
            </a:r>
          </a:p>
          <a:p>
            <a:pPr lvl="1"/>
            <a:r>
              <a:rPr lang="en-US" dirty="0" smtClean="0">
                <a:solidFill>
                  <a:schemeClr val="tx1"/>
                </a:solidFill>
                <a:latin typeface="Arial" panose="020B0604020202020204" pitchFamily="34" charset="0"/>
                <a:cs typeface="Arial" panose="020B0604020202020204" pitchFamily="34" charset="0"/>
              </a:rPr>
              <a:t>Supervisors are responsible to make sure students report to work as scheduled and work on appropriate projects while in the work place.  Students are not </a:t>
            </a:r>
            <a:r>
              <a:rPr lang="en-US" b="1" i="1" dirty="0" smtClean="0">
                <a:solidFill>
                  <a:schemeClr val="tx1"/>
                </a:solidFill>
                <a:latin typeface="Arial" panose="020B0604020202020204" pitchFamily="34" charset="0"/>
                <a:cs typeface="Arial" panose="020B0604020202020204" pitchFamily="34" charset="0"/>
              </a:rPr>
              <a:t>paid to study </a:t>
            </a:r>
            <a:r>
              <a:rPr lang="en-US" dirty="0" smtClean="0">
                <a:solidFill>
                  <a:schemeClr val="tx1"/>
                </a:solidFill>
                <a:latin typeface="Arial" panose="020B0604020202020204" pitchFamily="34" charset="0"/>
                <a:cs typeface="Arial" panose="020B0604020202020204" pitchFamily="34" charset="0"/>
              </a:rPr>
              <a:t>during work time as the title implies.</a:t>
            </a:r>
          </a:p>
          <a:p>
            <a:pPr marL="0" indent="0">
              <a:buNone/>
            </a:pPr>
            <a:r>
              <a:rPr lang="en-US" b="1" dirty="0">
                <a:solidFill>
                  <a:schemeClr val="tx1"/>
                </a:solidFill>
                <a:latin typeface="Arial" panose="020B0604020202020204" pitchFamily="34" charset="0"/>
                <a:cs typeface="Arial" panose="020B0604020202020204" pitchFamily="34" charset="0"/>
              </a:rPr>
              <a:t>Documentation of Work Performed - Choose a Method (Online or Manual Timesheet):</a:t>
            </a:r>
          </a:p>
          <a:p>
            <a:pPr lvl="1"/>
            <a:r>
              <a:rPr lang="en-US" sz="1500" dirty="0">
                <a:solidFill>
                  <a:schemeClr val="tx1"/>
                </a:solidFill>
                <a:latin typeface="Arial" panose="020B0604020202020204" pitchFamily="34" charset="0"/>
                <a:cs typeface="Arial" panose="020B0604020202020204" pitchFamily="34" charset="0"/>
              </a:rPr>
              <a:t>Online system is referred to as Time and Labor (or TLAB</a:t>
            </a:r>
            <a:r>
              <a:rPr lang="en-US" sz="1500" dirty="0" smtClean="0">
                <a:solidFill>
                  <a:schemeClr val="tx1"/>
                </a:solidFill>
                <a:latin typeface="Arial" panose="020B0604020202020204" pitchFamily="34" charset="0"/>
                <a:cs typeface="Arial" panose="020B0604020202020204" pitchFamily="34" charset="0"/>
              </a:rPr>
              <a:t>). *Requires computer access.</a:t>
            </a:r>
            <a:endParaRPr lang="en-US" sz="1500" dirty="0">
              <a:solidFill>
                <a:schemeClr val="tx1"/>
              </a:solidFill>
              <a:latin typeface="Arial" panose="020B0604020202020204" pitchFamily="34" charset="0"/>
              <a:cs typeface="Arial" panose="020B0604020202020204" pitchFamily="34" charset="0"/>
            </a:endParaRPr>
          </a:p>
          <a:p>
            <a:pPr lvl="1"/>
            <a:r>
              <a:rPr lang="en-US" dirty="0">
                <a:solidFill>
                  <a:schemeClr val="tx1"/>
                </a:solidFill>
                <a:latin typeface="Arial" panose="020B0604020202020204" pitchFamily="34" charset="0"/>
                <a:cs typeface="Arial" panose="020B0604020202020204" pitchFamily="34" charset="0"/>
              </a:rPr>
              <a:t>Manual timesheets are also available if you do not have computer access for students to log in to TLAB </a:t>
            </a:r>
            <a:endParaRPr lang="en-US" dirty="0" smtClean="0">
              <a:solidFill>
                <a:schemeClr val="tx1"/>
              </a:solidFill>
              <a:latin typeface="Arial" panose="020B0604020202020204" pitchFamily="34" charset="0"/>
              <a:cs typeface="Arial" panose="020B0604020202020204" pitchFamily="34" charset="0"/>
            </a:endParaRPr>
          </a:p>
          <a:p>
            <a:pPr lvl="2"/>
            <a:r>
              <a:rPr lang="en-US" sz="1100" dirty="0" smtClean="0">
                <a:solidFill>
                  <a:schemeClr val="tx1"/>
                </a:solidFill>
                <a:latin typeface="Arial" panose="020B0604020202020204" pitchFamily="34" charset="0"/>
                <a:cs typeface="Arial" panose="020B0604020202020204" pitchFamily="34" charset="0"/>
              </a:rPr>
              <a:t>If using a manual timesheet, the supervisor is responsible to entering all hours worked by the student employee</a:t>
            </a:r>
            <a:endParaRPr lang="en-US" sz="1100" dirty="0">
              <a:solidFill>
                <a:schemeClr val="tx1"/>
              </a:solidFill>
              <a:latin typeface="Arial" panose="020B0604020202020204" pitchFamily="34" charset="0"/>
              <a:cs typeface="Arial" panose="020B0604020202020204" pitchFamily="34" charset="0"/>
            </a:endParaRPr>
          </a:p>
          <a:p>
            <a:pPr lvl="1"/>
            <a:r>
              <a:rPr lang="en-US" sz="1500" dirty="0">
                <a:solidFill>
                  <a:schemeClr val="tx1"/>
                </a:solidFill>
                <a:latin typeface="Arial" panose="020B0604020202020204" pitchFamily="34" charset="0"/>
                <a:cs typeface="Arial" panose="020B0604020202020204" pitchFamily="34" charset="0"/>
              </a:rPr>
              <a:t>All hours worked must be verified and approved by the </a:t>
            </a:r>
            <a:r>
              <a:rPr lang="en-US" sz="1500" dirty="0" smtClean="0">
                <a:solidFill>
                  <a:schemeClr val="tx1"/>
                </a:solidFill>
                <a:latin typeface="Arial" panose="020B0604020202020204" pitchFamily="34" charset="0"/>
                <a:cs typeface="Arial" panose="020B0604020202020204" pitchFamily="34" charset="0"/>
              </a:rPr>
              <a:t>supervisor</a:t>
            </a:r>
          </a:p>
          <a:p>
            <a:pPr lvl="1"/>
            <a:r>
              <a:rPr lang="en-US" sz="1500" dirty="0" smtClean="0">
                <a:solidFill>
                  <a:schemeClr val="tx1"/>
                </a:solidFill>
                <a:latin typeface="Arial" panose="020B0604020202020204" pitchFamily="34" charset="0"/>
                <a:cs typeface="Arial" panose="020B0604020202020204" pitchFamily="34" charset="0"/>
              </a:rPr>
              <a:t>On Campus employers using the TLAB system maintain the same 75/25 split.  It is recommended that you set up a position which includes this split to ensure more efficient and accurate time entry.</a:t>
            </a:r>
            <a:endParaRPr lang="en-US" sz="1500" dirty="0">
              <a:solidFill>
                <a:schemeClr val="tx1"/>
              </a:solidFill>
              <a:latin typeface="Arial" panose="020B0604020202020204" pitchFamily="34" charset="0"/>
              <a:cs typeface="Arial" panose="020B0604020202020204" pitchFamily="34" charset="0"/>
            </a:endParaRPr>
          </a:p>
          <a:p>
            <a:pPr marL="342900" indent="-342900">
              <a:buAutoNum type="arabicPeriod"/>
            </a:pPr>
            <a:endParaRPr lang="en-US"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914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08" y="704627"/>
            <a:ext cx="11171537" cy="941293"/>
          </a:xfrm>
        </p:spPr>
        <p:txBody>
          <a:bodyPr>
            <a:normAutofit/>
          </a:bodyPr>
          <a:lstStyle/>
          <a:p>
            <a:pPr algn="ctr"/>
            <a:r>
              <a:rPr lang="en-US" sz="4000" b="1" dirty="0" smtClean="0">
                <a:latin typeface="Adobe Heiti Std R" panose="020B0400000000000000" pitchFamily="34" charset="-128"/>
                <a:ea typeface="Adobe Heiti Std R" panose="020B0400000000000000" pitchFamily="34" charset="-128"/>
                <a:cs typeface="Arial" panose="020B0604020202020204" pitchFamily="34" charset="0"/>
              </a:rPr>
              <a:t>Off-Campus Employer Responsibilities</a:t>
            </a:r>
            <a:endParaRPr lang="en-US" sz="4000" b="1" dirty="0">
              <a:latin typeface="Adobe Heiti Std R" panose="020B0400000000000000" pitchFamily="34" charset="-128"/>
              <a:ea typeface="Adobe Heiti Std R" panose="020B0400000000000000" pitchFamily="34" charset="-128"/>
              <a:cs typeface="Arial" panose="020B0604020202020204" pitchFamily="34" charset="0"/>
            </a:endParaRPr>
          </a:p>
        </p:txBody>
      </p:sp>
      <p:sp>
        <p:nvSpPr>
          <p:cNvPr id="3" name="Content Placeholder 2"/>
          <p:cNvSpPr>
            <a:spLocks noGrp="1"/>
          </p:cNvSpPr>
          <p:nvPr>
            <p:ph idx="1"/>
          </p:nvPr>
        </p:nvSpPr>
        <p:spPr>
          <a:xfrm>
            <a:off x="500507" y="2271932"/>
            <a:ext cx="11171537" cy="4386776"/>
          </a:xfrm>
        </p:spPr>
        <p:txBody>
          <a:bodyPr>
            <a:normAutofit fontScale="55000" lnSpcReduction="20000"/>
          </a:bodyPr>
          <a:lstStyle/>
          <a:p>
            <a:pPr marL="0" indent="0">
              <a:buNone/>
            </a:pPr>
            <a:r>
              <a:rPr lang="en-US" sz="2300" b="1" dirty="0" smtClean="0">
                <a:solidFill>
                  <a:schemeClr val="tx1"/>
                </a:solidFill>
                <a:latin typeface="Arial" panose="020B0604020202020204" pitchFamily="34" charset="0"/>
                <a:cs typeface="Arial" panose="020B0604020202020204" pitchFamily="34" charset="0"/>
              </a:rPr>
              <a:t>Annual Responsibility:</a:t>
            </a:r>
          </a:p>
          <a:p>
            <a:pPr lvl="1"/>
            <a:r>
              <a:rPr lang="en-US" sz="2000" dirty="0" smtClean="0">
                <a:solidFill>
                  <a:schemeClr val="tx1"/>
                </a:solidFill>
                <a:latin typeface="Arial" panose="020B0604020202020204" pitchFamily="34" charset="0"/>
                <a:cs typeface="Arial" panose="020B0604020202020204" pitchFamily="34" charset="0"/>
              </a:rPr>
              <a:t>Complete </a:t>
            </a:r>
            <a:r>
              <a:rPr lang="en-US" sz="2000" dirty="0">
                <a:solidFill>
                  <a:schemeClr val="tx1"/>
                </a:solidFill>
                <a:latin typeface="Arial" panose="020B0604020202020204" pitchFamily="34" charset="0"/>
                <a:cs typeface="Arial" panose="020B0604020202020204" pitchFamily="34" charset="0"/>
              </a:rPr>
              <a:t>a </a:t>
            </a:r>
            <a:r>
              <a:rPr lang="en-US" sz="2000" dirty="0" smtClean="0">
                <a:solidFill>
                  <a:schemeClr val="tx1"/>
                </a:solidFill>
                <a:latin typeface="Arial" panose="020B0604020202020204" pitchFamily="34" charset="0"/>
                <a:cs typeface="Arial" panose="020B0604020202020204" pitchFamily="34" charset="0"/>
              </a:rPr>
              <a:t>FWS </a:t>
            </a:r>
            <a:r>
              <a:rPr lang="en-US" sz="2000" dirty="0">
                <a:solidFill>
                  <a:schemeClr val="tx1"/>
                </a:solidFill>
                <a:latin typeface="Arial" panose="020B0604020202020204" pitchFamily="34" charset="0"/>
                <a:cs typeface="Arial" panose="020B0604020202020204" pitchFamily="34" charset="0"/>
              </a:rPr>
              <a:t>Agency agreement and provide proof of Non-Profit status  (e.g. provide a tax exempt form or letter from IRS).</a:t>
            </a:r>
          </a:p>
          <a:p>
            <a:pPr marL="0" indent="0">
              <a:buNone/>
            </a:pPr>
            <a:r>
              <a:rPr lang="en-US" sz="2300" b="1" dirty="0" smtClean="0">
                <a:solidFill>
                  <a:schemeClr val="tx1"/>
                </a:solidFill>
                <a:latin typeface="Arial" panose="020B0604020202020204" pitchFamily="34" charset="0"/>
                <a:cs typeface="Arial" panose="020B0604020202020204" pitchFamily="34" charset="0"/>
              </a:rPr>
              <a:t>Billing:</a:t>
            </a:r>
          </a:p>
          <a:p>
            <a:pPr lvl="1"/>
            <a:r>
              <a:rPr lang="en-US" sz="2000" dirty="0" smtClean="0">
                <a:solidFill>
                  <a:schemeClr val="tx1"/>
                </a:solidFill>
                <a:latin typeface="Arial" panose="020B0604020202020204" pitchFamily="34" charset="0"/>
                <a:cs typeface="Arial" panose="020B0604020202020204" pitchFamily="34" charset="0"/>
              </a:rPr>
              <a:t>Responsible </a:t>
            </a:r>
            <a:r>
              <a:rPr lang="en-US" sz="2000" dirty="0">
                <a:solidFill>
                  <a:schemeClr val="tx1"/>
                </a:solidFill>
                <a:latin typeface="Arial" panose="020B0604020202020204" pitchFamily="34" charset="0"/>
                <a:cs typeface="Arial" panose="020B0604020202020204" pitchFamily="34" charset="0"/>
              </a:rPr>
              <a:t>to pay 25% of student gross earnings. Off-Campus employers are billed on a monthly basis for 25% of the gross wages </a:t>
            </a:r>
            <a:r>
              <a:rPr lang="en-US" sz="2000" dirty="0" smtClean="0">
                <a:solidFill>
                  <a:schemeClr val="tx1"/>
                </a:solidFill>
                <a:latin typeface="Arial" panose="020B0604020202020204" pitchFamily="34" charset="0"/>
                <a:cs typeface="Arial" panose="020B0604020202020204" pitchFamily="34" charset="0"/>
              </a:rPr>
              <a:t>paid. </a:t>
            </a:r>
          </a:p>
          <a:p>
            <a:pPr lvl="2"/>
            <a:r>
              <a:rPr lang="en-US" sz="1800" dirty="0" smtClean="0">
                <a:solidFill>
                  <a:schemeClr val="tx1"/>
                </a:solidFill>
                <a:latin typeface="Arial" panose="020B0604020202020204" pitchFamily="34" charset="0"/>
                <a:cs typeface="Arial" panose="020B0604020202020204" pitchFamily="34" charset="0"/>
              </a:rPr>
              <a:t>The exception to this is America Reads. America Reads funding pays 100% of the student earnings.</a:t>
            </a:r>
            <a:endParaRPr lang="en-US" sz="1800" dirty="0">
              <a:solidFill>
                <a:schemeClr val="tx1"/>
              </a:solidFill>
              <a:latin typeface="Arial" panose="020B0604020202020204" pitchFamily="34" charset="0"/>
              <a:cs typeface="Arial" panose="020B0604020202020204" pitchFamily="34" charset="0"/>
            </a:endParaRPr>
          </a:p>
          <a:p>
            <a:pPr lvl="1"/>
            <a:r>
              <a:rPr lang="en-US" sz="2000" dirty="0">
                <a:solidFill>
                  <a:schemeClr val="tx1"/>
                </a:solidFill>
                <a:latin typeface="Arial" panose="020B0604020202020204" pitchFamily="34" charset="0"/>
                <a:cs typeface="Arial" panose="020B0604020202020204" pitchFamily="34" charset="0"/>
              </a:rPr>
              <a:t>To avoid late fees - pay the balances due on a timely basis. Unpaid balances are subject to late fees as determined by Customer Account Services.</a:t>
            </a:r>
          </a:p>
          <a:p>
            <a:pPr lvl="1"/>
            <a:r>
              <a:rPr lang="en-US" sz="2000" dirty="0">
                <a:solidFill>
                  <a:schemeClr val="tx1"/>
                </a:solidFill>
                <a:latin typeface="Arial" panose="020B0604020202020204" pitchFamily="34" charset="0"/>
                <a:cs typeface="Arial" panose="020B0604020202020204" pitchFamily="34" charset="0"/>
              </a:rPr>
              <a:t>Setting up payroll documents correctly and on time is very important. Work with the FWS Coordinator to </a:t>
            </a:r>
            <a:r>
              <a:rPr lang="en-US" sz="2000" dirty="0" smtClean="0">
                <a:solidFill>
                  <a:schemeClr val="tx1"/>
                </a:solidFill>
                <a:latin typeface="Arial" panose="020B0604020202020204" pitchFamily="34" charset="0"/>
                <a:cs typeface="Arial" panose="020B0604020202020204" pitchFamily="34" charset="0"/>
              </a:rPr>
              <a:t>coordinate the set up of student employment documentation.</a:t>
            </a:r>
            <a:endParaRPr lang="en-US" sz="2000" dirty="0">
              <a:solidFill>
                <a:schemeClr val="tx1"/>
              </a:solidFill>
              <a:latin typeface="Arial" panose="020B0604020202020204" pitchFamily="34" charset="0"/>
              <a:cs typeface="Arial" panose="020B0604020202020204" pitchFamily="34" charset="0"/>
            </a:endParaRPr>
          </a:p>
          <a:p>
            <a:pPr lvl="1"/>
            <a:r>
              <a:rPr lang="en-US" sz="2000" dirty="0">
                <a:solidFill>
                  <a:schemeClr val="tx1"/>
                </a:solidFill>
                <a:latin typeface="Arial" panose="020B0604020202020204" pitchFamily="34" charset="0"/>
                <a:cs typeface="Arial" panose="020B0604020202020204" pitchFamily="34" charset="0"/>
              </a:rPr>
              <a:t>Important to monitor </a:t>
            </a:r>
            <a:r>
              <a:rPr lang="en-US" sz="2000" dirty="0" smtClean="0">
                <a:solidFill>
                  <a:schemeClr val="tx1"/>
                </a:solidFill>
                <a:latin typeface="Arial" panose="020B0604020202020204" pitchFamily="34" charset="0"/>
                <a:cs typeface="Arial" panose="020B0604020202020204" pitchFamily="34" charset="0"/>
              </a:rPr>
              <a:t>both student </a:t>
            </a:r>
            <a:r>
              <a:rPr lang="en-US" sz="2000" dirty="0">
                <a:solidFill>
                  <a:schemeClr val="tx1"/>
                </a:solidFill>
                <a:latin typeface="Arial" panose="020B0604020202020204" pitchFamily="34" charset="0"/>
                <a:cs typeface="Arial" panose="020B0604020202020204" pitchFamily="34" charset="0"/>
              </a:rPr>
              <a:t>charges and award balances carefully to ensure accuracy.</a:t>
            </a:r>
          </a:p>
          <a:p>
            <a:pPr marL="0" indent="0">
              <a:buNone/>
            </a:pPr>
            <a:r>
              <a:rPr lang="en-US" sz="2300" b="1" dirty="0" smtClean="0">
                <a:solidFill>
                  <a:schemeClr val="tx1"/>
                </a:solidFill>
                <a:latin typeface="Arial" panose="020B0604020202020204" pitchFamily="34" charset="0"/>
                <a:cs typeface="Arial" panose="020B0604020202020204" pitchFamily="34" charset="0"/>
              </a:rPr>
              <a:t>Supervision:</a:t>
            </a:r>
          </a:p>
          <a:p>
            <a:pPr lvl="1"/>
            <a:r>
              <a:rPr lang="en-US" sz="2000" dirty="0" smtClean="0">
                <a:solidFill>
                  <a:schemeClr val="tx1"/>
                </a:solidFill>
                <a:latin typeface="Arial" panose="020B0604020202020204" pitchFamily="34" charset="0"/>
                <a:cs typeface="Arial" panose="020B0604020202020204" pitchFamily="34" charset="0"/>
              </a:rPr>
              <a:t>Supervisors are responsible to make sure students report to work as scheduled and work on appropriate projects while in the work place.  Students are not </a:t>
            </a:r>
            <a:r>
              <a:rPr lang="en-US" sz="2000" b="1" i="1" dirty="0" smtClean="0">
                <a:solidFill>
                  <a:schemeClr val="tx1"/>
                </a:solidFill>
                <a:latin typeface="Arial" panose="020B0604020202020204" pitchFamily="34" charset="0"/>
                <a:cs typeface="Arial" panose="020B0604020202020204" pitchFamily="34" charset="0"/>
              </a:rPr>
              <a:t>paid to study </a:t>
            </a:r>
            <a:r>
              <a:rPr lang="en-US" sz="2000" dirty="0" smtClean="0">
                <a:solidFill>
                  <a:schemeClr val="tx1"/>
                </a:solidFill>
                <a:latin typeface="Arial" panose="020B0604020202020204" pitchFamily="34" charset="0"/>
                <a:cs typeface="Arial" panose="020B0604020202020204" pitchFamily="34" charset="0"/>
              </a:rPr>
              <a:t>during work time as the title implies.</a:t>
            </a:r>
          </a:p>
          <a:p>
            <a:pPr marL="0" indent="0">
              <a:buNone/>
            </a:pPr>
            <a:r>
              <a:rPr lang="en-US" sz="2300" b="1" dirty="0" smtClean="0">
                <a:solidFill>
                  <a:schemeClr val="tx1"/>
                </a:solidFill>
                <a:latin typeface="Arial" panose="020B0604020202020204" pitchFamily="34" charset="0"/>
                <a:cs typeface="Arial" panose="020B0604020202020204" pitchFamily="34" charset="0"/>
              </a:rPr>
              <a:t>Documentation of Work Performed - Choose a Method (Online or Manual Timesheet):</a:t>
            </a:r>
          </a:p>
          <a:p>
            <a:pPr lvl="1"/>
            <a:r>
              <a:rPr lang="en-US" sz="2000" dirty="0" smtClean="0">
                <a:solidFill>
                  <a:schemeClr val="tx1"/>
                </a:solidFill>
                <a:latin typeface="Arial" panose="020B0604020202020204" pitchFamily="34" charset="0"/>
                <a:cs typeface="Arial" panose="020B0604020202020204" pitchFamily="34" charset="0"/>
              </a:rPr>
              <a:t>Online system is referred to as Time and Labor (or TLAB). *Requires computer access.</a:t>
            </a:r>
          </a:p>
          <a:p>
            <a:pPr lvl="1"/>
            <a:r>
              <a:rPr lang="en-US" sz="2000" dirty="0" smtClean="0">
                <a:solidFill>
                  <a:schemeClr val="tx1"/>
                </a:solidFill>
                <a:latin typeface="Arial" panose="020B0604020202020204" pitchFamily="34" charset="0"/>
                <a:cs typeface="Arial" panose="020B0604020202020204" pitchFamily="34" charset="0"/>
              </a:rPr>
              <a:t>Manual timesheets are also available if you do not have computer access for students to log in to TLAB</a:t>
            </a:r>
          </a:p>
          <a:p>
            <a:pPr lvl="2"/>
            <a:r>
              <a:rPr lang="en-US" sz="1800" dirty="0">
                <a:solidFill>
                  <a:schemeClr val="tx1"/>
                </a:solidFill>
                <a:latin typeface="Arial" panose="020B0604020202020204" pitchFamily="34" charset="0"/>
                <a:cs typeface="Arial" panose="020B0604020202020204" pitchFamily="34" charset="0"/>
              </a:rPr>
              <a:t>If using a manual timesheet, the supervisor is responsible to entering all hours worked by the student </a:t>
            </a:r>
            <a:r>
              <a:rPr lang="en-US" sz="1800" dirty="0" smtClean="0">
                <a:solidFill>
                  <a:schemeClr val="tx1"/>
                </a:solidFill>
                <a:latin typeface="Arial" panose="020B0604020202020204" pitchFamily="34" charset="0"/>
                <a:cs typeface="Arial" panose="020B0604020202020204" pitchFamily="34" charset="0"/>
              </a:rPr>
              <a:t>employee</a:t>
            </a:r>
          </a:p>
          <a:p>
            <a:pPr lvl="1"/>
            <a:r>
              <a:rPr lang="en-US" sz="2000" dirty="0" smtClean="0">
                <a:solidFill>
                  <a:schemeClr val="tx1"/>
                </a:solidFill>
                <a:latin typeface="Arial" panose="020B0604020202020204" pitchFamily="34" charset="0"/>
                <a:cs typeface="Arial" panose="020B0604020202020204" pitchFamily="34" charset="0"/>
              </a:rPr>
              <a:t>All hours worked must be verified </a:t>
            </a:r>
            <a:r>
              <a:rPr lang="en-US" sz="2000" dirty="0">
                <a:solidFill>
                  <a:schemeClr val="tx1"/>
                </a:solidFill>
                <a:latin typeface="Arial" panose="020B0604020202020204" pitchFamily="34" charset="0"/>
                <a:cs typeface="Arial" panose="020B0604020202020204" pitchFamily="34" charset="0"/>
              </a:rPr>
              <a:t>and </a:t>
            </a:r>
            <a:r>
              <a:rPr lang="en-US" sz="2000" dirty="0" smtClean="0">
                <a:solidFill>
                  <a:schemeClr val="tx1"/>
                </a:solidFill>
                <a:latin typeface="Arial" panose="020B0604020202020204" pitchFamily="34" charset="0"/>
                <a:cs typeface="Arial" panose="020B0604020202020204" pitchFamily="34" charset="0"/>
              </a:rPr>
              <a:t>approved by </a:t>
            </a:r>
            <a:r>
              <a:rPr lang="en-US" sz="2000" dirty="0">
                <a:solidFill>
                  <a:schemeClr val="tx1"/>
                </a:solidFill>
                <a:latin typeface="Arial" panose="020B0604020202020204" pitchFamily="34" charset="0"/>
                <a:cs typeface="Arial" panose="020B0604020202020204" pitchFamily="34" charset="0"/>
              </a:rPr>
              <a:t>the supervisor</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lvl="1"/>
            <a:endParaRPr lang="en-US"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6702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2605</TotalTime>
  <Words>2069</Words>
  <Application>Microsoft Office PowerPoint</Application>
  <PresentationFormat>Widescreen</PresentationFormat>
  <Paragraphs>326</Paragraphs>
  <Slides>39</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Adobe Heiti Std R</vt:lpstr>
      <vt:lpstr>Aharoni</vt:lpstr>
      <vt:lpstr>Arial</vt:lpstr>
      <vt:lpstr>Arial Black</vt:lpstr>
      <vt:lpstr>Calibri</vt:lpstr>
      <vt:lpstr>Calibri Light</vt:lpstr>
      <vt:lpstr>Century Gothic</vt:lpstr>
      <vt:lpstr>Wingdings 3</vt:lpstr>
      <vt:lpstr>Ion Boardroom</vt:lpstr>
      <vt:lpstr>North Dakota State University  Federal Work-Study Program</vt:lpstr>
      <vt:lpstr>Agenda</vt:lpstr>
      <vt:lpstr>The Value of Student Employment</vt:lpstr>
      <vt:lpstr>Purpose of Work-Study</vt:lpstr>
      <vt:lpstr>Work-Study Requirements</vt:lpstr>
      <vt:lpstr>Work-Study Limitations</vt:lpstr>
      <vt:lpstr>Work-Study Student Responsibilities</vt:lpstr>
      <vt:lpstr>On Campus Employer Responsibilities</vt:lpstr>
      <vt:lpstr>Off-Campus Employer Responsibilities</vt:lpstr>
      <vt:lpstr>NDSU Student 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a Potential Employee</vt:lpstr>
      <vt:lpstr>Interviewing &amp; Hiring a Work-Study Student</vt:lpstr>
      <vt:lpstr>Students earning wages using FWS funds are “employees of the University” and must adhere to University, State, and Federal regulations </vt:lpstr>
      <vt:lpstr>Manager Self Service Process</vt:lpstr>
      <vt:lpstr>Manager’s  Self Service Onboarding Overview</vt:lpstr>
      <vt:lpstr>Essential Payroll Processes</vt:lpstr>
      <vt:lpstr>Human Resources Management System HRMS</vt:lpstr>
      <vt:lpstr>Want to learn more?</vt:lpstr>
      <vt:lpstr>HR/Payroll Calendars Monthly/Yearly https://www.ndsu.edu/hr/admintoolbox/ </vt:lpstr>
      <vt:lpstr>HR/Payroll Contacts</vt:lpstr>
      <vt:lpstr>Tracking Work-Study Balances</vt:lpstr>
      <vt:lpstr>What if the student is running  out of Work-Study Funds? </vt:lpstr>
      <vt:lpstr>Managing Your Student Employees Work-Study is a real job!</vt:lpstr>
      <vt:lpstr>Requesting Your Students Back</vt:lpstr>
      <vt:lpstr>Employer Information https://www.ndsu.edu/onestop/finaid/employment/employer/ </vt:lpstr>
      <vt:lpstr>Questions?</vt:lpstr>
      <vt:lpstr>Thank You  for Attending  Today’s Session!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Dakota State University Federal Work-Study Program</dc:title>
  <dc:creator>Kali Preston</dc:creator>
  <cp:lastModifiedBy>Tammie Reger</cp:lastModifiedBy>
  <cp:revision>206</cp:revision>
  <cp:lastPrinted>2017-07-18T15:28:55Z</cp:lastPrinted>
  <dcterms:created xsi:type="dcterms:W3CDTF">2016-05-31T18:25:13Z</dcterms:created>
  <dcterms:modified xsi:type="dcterms:W3CDTF">2018-07-30T16:21:17Z</dcterms:modified>
</cp:coreProperties>
</file>