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8" r:id="rId2"/>
  </p:sldIdLst>
  <p:sldSz cx="9144000" cy="6858000" type="letter"/>
  <p:notesSz cx="7010400" cy="92964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2383"/>
    <a:srgbClr val="FFCC00"/>
    <a:srgbClr val="125441"/>
    <a:srgbClr val="FF5B11"/>
    <a:srgbClr val="662A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8"/>
  </p:normalViewPr>
  <p:slideViewPr>
    <p:cSldViewPr snapToGrid="0" snapToObjects="1">
      <p:cViewPr varScale="1">
        <p:scale>
          <a:sx n="104" d="100"/>
          <a:sy n="104" d="100"/>
        </p:scale>
        <p:origin x="13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59C6300-2C9A-5449-9DC3-4DEA1517B02F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9CA637-F5C8-084C-8E1B-F1D11584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104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DFA3F-2AB5-D048-8BD8-71D3BBE313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5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B135-FA24-214A-A81F-DA5A5FFEC2E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9132-A85B-494A-B381-A4ED6DEE4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1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B135-FA24-214A-A81F-DA5A5FFEC2E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9132-A85B-494A-B381-A4ED6DEE4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B135-FA24-214A-A81F-DA5A5FFEC2E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9132-A85B-494A-B381-A4ED6DEE4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B135-FA24-214A-A81F-DA5A5FFEC2E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9132-A85B-494A-B381-A4ED6DEE4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B135-FA24-214A-A81F-DA5A5FFEC2E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9132-A85B-494A-B381-A4ED6DEE4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5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B135-FA24-214A-A81F-DA5A5FFEC2E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9132-A85B-494A-B381-A4ED6DEE4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9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B135-FA24-214A-A81F-DA5A5FFEC2E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9132-A85B-494A-B381-A4ED6DEE4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5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B135-FA24-214A-A81F-DA5A5FFEC2E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9132-A85B-494A-B381-A4ED6DEE4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1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B135-FA24-214A-A81F-DA5A5FFEC2E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9132-A85B-494A-B381-A4ED6DEE4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4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B135-FA24-214A-A81F-DA5A5FFEC2E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9132-A85B-494A-B381-A4ED6DEE4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4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B135-FA24-214A-A81F-DA5A5FFEC2E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9132-A85B-494A-B381-A4ED6DEE4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2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1B135-FA24-214A-A81F-DA5A5FFEC2E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59132-A85B-494A-B381-A4ED6DEE4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0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ndsu-studyabroad.applicationgateway.com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asme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dsu.edu/mu/civic_engagement/volunteer_network/" TargetMode="External"/><Relationship Id="rId11" Type="http://schemas.openxmlformats.org/officeDocument/2006/relationships/hyperlink" Target="https://www.ndsu.edu/gradschool/" TargetMode="External"/><Relationship Id="rId5" Type="http://schemas.openxmlformats.org/officeDocument/2006/relationships/hyperlink" Target="https://bulletin.ndsu.edu/undergraduate/colleges/engineering/mechanical-engineering/mechanical-engineering/#planofstudytext" TargetMode="External"/><Relationship Id="rId10" Type="http://schemas.openxmlformats.org/officeDocument/2006/relationships/hyperlink" Target="https://career.ndsu.edu/" TargetMode="External"/><Relationship Id="rId4" Type="http://schemas.openxmlformats.org/officeDocument/2006/relationships/hyperlink" Target="https://bulletin.ndsu.edu/undergraduate/colleges/engineering/mechanical-engineering/mechanical-engineering/#text" TargetMode="External"/><Relationship Id="rId9" Type="http://schemas.openxmlformats.org/officeDocument/2006/relationships/hyperlink" Target="https://ndsu-studyabroad.applicationgateway.com/index.cfm?FuseAction=Abroad.ViewLink&amp;Parent_ID=0&amp;Link_ID=854CD88E-5056-BA1F-71263BF9BDA90DA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Straight Connector 105"/>
          <p:cNvCxnSpPr/>
          <p:nvPr/>
        </p:nvCxnSpPr>
        <p:spPr>
          <a:xfrm>
            <a:off x="4191002" y="1092406"/>
            <a:ext cx="0" cy="542813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873830" y="1107829"/>
            <a:ext cx="0" cy="542813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67544" y="1092406"/>
            <a:ext cx="0" cy="542813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496232" y="1092406"/>
            <a:ext cx="262304" cy="54281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riangle 70"/>
          <p:cNvSpPr/>
          <p:nvPr/>
        </p:nvSpPr>
        <p:spPr>
          <a:xfrm rot="5400000">
            <a:off x="7018485" y="1264825"/>
            <a:ext cx="200481" cy="281982"/>
          </a:xfrm>
          <a:prstGeom prst="triangle">
            <a:avLst/>
          </a:prstGeom>
          <a:solidFill>
            <a:srgbClr val="12544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758539" y="1349121"/>
            <a:ext cx="1284514" cy="120957"/>
          </a:xfrm>
          <a:prstGeom prst="rect">
            <a:avLst/>
          </a:prstGeom>
          <a:solidFill>
            <a:srgbClr val="125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riangle 68"/>
          <p:cNvSpPr/>
          <p:nvPr/>
        </p:nvSpPr>
        <p:spPr>
          <a:xfrm rot="5400000">
            <a:off x="5331202" y="1270796"/>
            <a:ext cx="200481" cy="281982"/>
          </a:xfrm>
          <a:prstGeom prst="triangle">
            <a:avLst/>
          </a:prstGeom>
          <a:solidFill>
            <a:srgbClr val="12544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071256" y="1365978"/>
            <a:ext cx="1284514" cy="115695"/>
          </a:xfrm>
          <a:prstGeom prst="rect">
            <a:avLst/>
          </a:prstGeom>
          <a:solidFill>
            <a:srgbClr val="125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riangle 66"/>
          <p:cNvSpPr/>
          <p:nvPr/>
        </p:nvSpPr>
        <p:spPr>
          <a:xfrm rot="5400000">
            <a:off x="4057574" y="1276420"/>
            <a:ext cx="200481" cy="281982"/>
          </a:xfrm>
          <a:prstGeom prst="triangle">
            <a:avLst/>
          </a:prstGeom>
          <a:solidFill>
            <a:srgbClr val="12544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797628" y="1360716"/>
            <a:ext cx="1284514" cy="120957"/>
          </a:xfrm>
          <a:prstGeom prst="rect">
            <a:avLst/>
          </a:prstGeom>
          <a:solidFill>
            <a:srgbClr val="125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8723" y="354605"/>
            <a:ext cx="2617107" cy="27613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50367" y="369131"/>
            <a:ext cx="5262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125542"/>
                </a:solidFill>
                <a:latin typeface="Arial" charset="0"/>
                <a:ea typeface="Arial" charset="0"/>
                <a:cs typeface="Arial" charset="0"/>
              </a:rPr>
              <a:t>Mechanical Engineering </a:t>
            </a:r>
            <a:r>
              <a:rPr lang="en-US" sz="1400" b="1" dirty="0" smtClean="0">
                <a:solidFill>
                  <a:srgbClr val="125542"/>
                </a:solidFill>
                <a:latin typeface="Arial" charset="0"/>
                <a:ea typeface="Arial" charset="0"/>
                <a:cs typeface="Arial" charset="0"/>
              </a:rPr>
              <a:t>MAJOR MAP</a:t>
            </a:r>
            <a:endParaRPr lang="en-US" sz="1400" b="1" dirty="0">
              <a:solidFill>
                <a:srgbClr val="12554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3427" y="1360715"/>
            <a:ext cx="1169687" cy="594360"/>
          </a:xfrm>
          <a:prstGeom prst="rect">
            <a:avLst/>
          </a:prstGeom>
          <a:solidFill>
            <a:srgbClr val="125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2544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0366" y="848807"/>
            <a:ext cx="27639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i="1" dirty="0" smtClean="0">
                <a:solidFill>
                  <a:srgbClr val="125542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BACHELOR OF SCIENCE (B.S.) </a:t>
            </a:r>
            <a:endParaRPr lang="en-US" sz="700" b="1" i="1" dirty="0">
              <a:solidFill>
                <a:srgbClr val="12554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43424" y="2393298"/>
            <a:ext cx="1169690" cy="59436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43424" y="3467032"/>
            <a:ext cx="1169690" cy="594360"/>
          </a:xfrm>
          <a:prstGeom prst="rect">
            <a:avLst/>
          </a:prstGeom>
          <a:solidFill>
            <a:srgbClr val="125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43424" y="4540766"/>
            <a:ext cx="1169690" cy="59436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43424" y="5609059"/>
            <a:ext cx="1169690" cy="594360"/>
          </a:xfrm>
          <a:prstGeom prst="rect">
            <a:avLst/>
          </a:prstGeom>
          <a:solidFill>
            <a:srgbClr val="125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5350" y="3467032"/>
            <a:ext cx="1197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b="1" dirty="0">
                <a:solidFill>
                  <a:srgbClr val="FFCC00"/>
                </a:solidFill>
                <a:latin typeface="Arial Black" charset="0"/>
                <a:ea typeface="Arial Black" charset="0"/>
                <a:cs typeface="Arial Black" charset="0"/>
              </a:rPr>
              <a:t>S</a:t>
            </a:r>
            <a:r>
              <a:rPr lang="en-US" sz="800" b="1" dirty="0">
                <a:solidFill>
                  <a:srgbClr val="FFCC00"/>
                </a:solidFill>
                <a:latin typeface="Arial Black" charset="0"/>
                <a:ea typeface="Arial Black" charset="0"/>
                <a:cs typeface="Arial Black" charset="0"/>
              </a:rPr>
              <a:t>EEK OUT CONNECTIONS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37453" y="1414950"/>
            <a:ext cx="1074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b="1" dirty="0">
                <a:solidFill>
                  <a:srgbClr val="FFCC00"/>
                </a:solidFill>
                <a:latin typeface="Arial Black" charset="0"/>
                <a:ea typeface="Arial Black" charset="0"/>
                <a:cs typeface="Arial Black" charset="0"/>
              </a:rPr>
              <a:t>N</a:t>
            </a:r>
            <a:r>
              <a:rPr lang="en-US" sz="800" b="1" cap="all" dirty="0">
                <a:solidFill>
                  <a:srgbClr val="FFCC00"/>
                </a:solidFill>
                <a:latin typeface="Arial Black" charset="0"/>
                <a:ea typeface="Arial Black" charset="0"/>
                <a:cs typeface="Arial Black" charset="0"/>
              </a:rPr>
              <a:t>avigate</a:t>
            </a:r>
          </a:p>
          <a:p>
            <a:pPr lvl="0"/>
            <a:r>
              <a:rPr lang="en-US" sz="800" b="1" dirty="0">
                <a:solidFill>
                  <a:srgbClr val="FFCC00"/>
                </a:solidFill>
                <a:latin typeface="Arial Black" charset="0"/>
                <a:ea typeface="Arial Black" charset="0"/>
                <a:cs typeface="Arial Black" charset="0"/>
              </a:rPr>
              <a:t>COURSEWORK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22874" y="2395542"/>
            <a:ext cx="1203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125441"/>
                </a:solidFill>
                <a:latin typeface="Arial Black" charset="0"/>
                <a:ea typeface="Arial Black" charset="0"/>
                <a:cs typeface="Arial Black" charset="0"/>
              </a:rPr>
              <a:t>D</a:t>
            </a:r>
            <a:r>
              <a:rPr lang="en-US" sz="800" b="1" dirty="0" smtClean="0">
                <a:solidFill>
                  <a:srgbClr val="125441"/>
                </a:solidFill>
                <a:latin typeface="Arial Black" charset="0"/>
                <a:ea typeface="Arial Black" charset="0"/>
                <a:cs typeface="Arial Black" charset="0"/>
              </a:rPr>
              <a:t>EVELOP SKILLS THROUGH EXPERIENCE</a:t>
            </a:r>
            <a:endParaRPr lang="en-US" sz="800" b="1" dirty="0">
              <a:solidFill>
                <a:srgbClr val="12544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33464" y="4529630"/>
            <a:ext cx="1186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b="1" dirty="0">
                <a:solidFill>
                  <a:srgbClr val="125441"/>
                </a:solidFill>
                <a:latin typeface="Arial Black" charset="0"/>
                <a:ea typeface="Arial Black" charset="0"/>
                <a:cs typeface="Arial Black" charset="0"/>
              </a:rPr>
              <a:t>U</a:t>
            </a:r>
            <a:r>
              <a:rPr lang="en-US" sz="800" b="1" dirty="0">
                <a:solidFill>
                  <a:srgbClr val="125441"/>
                </a:solidFill>
                <a:latin typeface="Arial Black" charset="0"/>
                <a:ea typeface="Arial Black" charset="0"/>
                <a:cs typeface="Arial Black" charset="0"/>
              </a:rPr>
              <a:t>NDERSTAND BROADER PERSPECTIVES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33465" y="5603409"/>
            <a:ext cx="1106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b="1" dirty="0">
                <a:solidFill>
                  <a:srgbClr val="FFCC00"/>
                </a:solidFill>
                <a:latin typeface="Arial Black" charset="0"/>
                <a:ea typeface="Arial Black" charset="0"/>
                <a:cs typeface="Arial Black" charset="0"/>
              </a:rPr>
              <a:t>GO!</a:t>
            </a:r>
            <a:r>
              <a:rPr lang="en-US" sz="800" b="1" dirty="0">
                <a:solidFill>
                  <a:srgbClr val="FFCC00"/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br>
              <a:rPr lang="en-US" sz="800" b="1" dirty="0">
                <a:solidFill>
                  <a:srgbClr val="FFCC00"/>
                </a:solidFill>
                <a:latin typeface="Arial Black" charset="0"/>
                <a:ea typeface="Arial Black" charset="0"/>
                <a:cs typeface="Arial Black" charset="0"/>
              </a:rPr>
            </a:br>
            <a:r>
              <a:rPr lang="en-US" sz="800" b="1" dirty="0">
                <a:solidFill>
                  <a:srgbClr val="FFCC00"/>
                </a:solidFill>
                <a:latin typeface="Arial Black" charset="0"/>
                <a:ea typeface="Arial Black" charset="0"/>
                <a:cs typeface="Arial Black" charset="0"/>
              </a:rPr>
              <a:t>BUILD YOUR FUTURE</a:t>
            </a:r>
          </a:p>
        </p:txBody>
      </p:sp>
      <p:sp>
        <p:nvSpPr>
          <p:cNvPr id="4" name="Triangle 3"/>
          <p:cNvSpPr/>
          <p:nvPr/>
        </p:nvSpPr>
        <p:spPr>
          <a:xfrm rot="5400000">
            <a:off x="2773060" y="1276420"/>
            <a:ext cx="200481" cy="281982"/>
          </a:xfrm>
          <a:prstGeom prst="triangle">
            <a:avLst/>
          </a:prstGeom>
          <a:solidFill>
            <a:srgbClr val="12544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513114" y="1360716"/>
            <a:ext cx="1284514" cy="120957"/>
          </a:xfrm>
          <a:prstGeom prst="rect">
            <a:avLst/>
          </a:prstGeom>
          <a:solidFill>
            <a:srgbClr val="125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92375" y="1317171"/>
            <a:ext cx="1503282" cy="492631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riangle 72"/>
          <p:cNvSpPr/>
          <p:nvPr/>
        </p:nvSpPr>
        <p:spPr>
          <a:xfrm rot="5400000">
            <a:off x="7018485" y="2299067"/>
            <a:ext cx="200481" cy="281982"/>
          </a:xfrm>
          <a:prstGeom prst="triangle">
            <a:avLst/>
          </a:prstGeom>
          <a:solidFill>
            <a:srgbClr val="FFC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758539" y="2383363"/>
            <a:ext cx="1284514" cy="12095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riangle 74"/>
          <p:cNvSpPr/>
          <p:nvPr/>
        </p:nvSpPr>
        <p:spPr>
          <a:xfrm rot="5400000">
            <a:off x="5331202" y="2305038"/>
            <a:ext cx="200481" cy="281982"/>
          </a:xfrm>
          <a:prstGeom prst="triangle">
            <a:avLst/>
          </a:prstGeom>
          <a:solidFill>
            <a:srgbClr val="FFC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071256" y="2400220"/>
            <a:ext cx="1284514" cy="115695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riangle 76"/>
          <p:cNvSpPr/>
          <p:nvPr/>
        </p:nvSpPr>
        <p:spPr>
          <a:xfrm rot="5400000">
            <a:off x="4057574" y="2310662"/>
            <a:ext cx="200481" cy="281982"/>
          </a:xfrm>
          <a:prstGeom prst="triangle">
            <a:avLst/>
          </a:prstGeom>
          <a:solidFill>
            <a:srgbClr val="FFC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97628" y="2394958"/>
            <a:ext cx="1284514" cy="12095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riangle 78"/>
          <p:cNvSpPr/>
          <p:nvPr/>
        </p:nvSpPr>
        <p:spPr>
          <a:xfrm rot="5400000">
            <a:off x="2773060" y="2310662"/>
            <a:ext cx="200481" cy="281982"/>
          </a:xfrm>
          <a:prstGeom prst="triangle">
            <a:avLst/>
          </a:prstGeom>
          <a:solidFill>
            <a:srgbClr val="FFC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513114" y="2394958"/>
            <a:ext cx="1284514" cy="12095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riangle 80"/>
          <p:cNvSpPr/>
          <p:nvPr/>
        </p:nvSpPr>
        <p:spPr>
          <a:xfrm rot="5400000">
            <a:off x="7018485" y="3367112"/>
            <a:ext cx="200481" cy="281982"/>
          </a:xfrm>
          <a:prstGeom prst="triangle">
            <a:avLst/>
          </a:prstGeom>
          <a:solidFill>
            <a:srgbClr val="12544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758539" y="3451408"/>
            <a:ext cx="1284514" cy="120957"/>
          </a:xfrm>
          <a:prstGeom prst="rect">
            <a:avLst/>
          </a:prstGeom>
          <a:solidFill>
            <a:srgbClr val="125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riangle 82"/>
          <p:cNvSpPr/>
          <p:nvPr/>
        </p:nvSpPr>
        <p:spPr>
          <a:xfrm rot="5400000">
            <a:off x="5331202" y="3373084"/>
            <a:ext cx="200481" cy="281982"/>
          </a:xfrm>
          <a:prstGeom prst="triangle">
            <a:avLst/>
          </a:prstGeom>
          <a:solidFill>
            <a:srgbClr val="12544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071256" y="3468265"/>
            <a:ext cx="1284514" cy="115695"/>
          </a:xfrm>
          <a:prstGeom prst="rect">
            <a:avLst/>
          </a:prstGeom>
          <a:solidFill>
            <a:srgbClr val="125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riangle 84"/>
          <p:cNvSpPr/>
          <p:nvPr/>
        </p:nvSpPr>
        <p:spPr>
          <a:xfrm rot="5400000">
            <a:off x="4057574" y="3378707"/>
            <a:ext cx="200481" cy="281982"/>
          </a:xfrm>
          <a:prstGeom prst="triangle">
            <a:avLst/>
          </a:prstGeom>
          <a:solidFill>
            <a:srgbClr val="12544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2797628" y="3463003"/>
            <a:ext cx="1284514" cy="120957"/>
          </a:xfrm>
          <a:prstGeom prst="rect">
            <a:avLst/>
          </a:prstGeom>
          <a:solidFill>
            <a:srgbClr val="125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riangle 86"/>
          <p:cNvSpPr/>
          <p:nvPr/>
        </p:nvSpPr>
        <p:spPr>
          <a:xfrm rot="5400000">
            <a:off x="2773060" y="3378707"/>
            <a:ext cx="200481" cy="281982"/>
          </a:xfrm>
          <a:prstGeom prst="triangle">
            <a:avLst/>
          </a:prstGeom>
          <a:solidFill>
            <a:srgbClr val="12544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513114" y="3463003"/>
            <a:ext cx="1284514" cy="120957"/>
          </a:xfrm>
          <a:prstGeom prst="rect">
            <a:avLst/>
          </a:prstGeom>
          <a:solidFill>
            <a:srgbClr val="125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riangle 88"/>
          <p:cNvSpPr/>
          <p:nvPr/>
        </p:nvSpPr>
        <p:spPr>
          <a:xfrm rot="5400000">
            <a:off x="7018485" y="4445334"/>
            <a:ext cx="200481" cy="281982"/>
          </a:xfrm>
          <a:prstGeom prst="triangle">
            <a:avLst/>
          </a:prstGeom>
          <a:solidFill>
            <a:srgbClr val="FFC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758539" y="4529630"/>
            <a:ext cx="1284514" cy="12095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riangle 90"/>
          <p:cNvSpPr/>
          <p:nvPr/>
        </p:nvSpPr>
        <p:spPr>
          <a:xfrm rot="5400000">
            <a:off x="5331202" y="4451305"/>
            <a:ext cx="200481" cy="281982"/>
          </a:xfrm>
          <a:prstGeom prst="triangle">
            <a:avLst/>
          </a:prstGeom>
          <a:solidFill>
            <a:srgbClr val="FFC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071256" y="4546487"/>
            <a:ext cx="1284514" cy="115695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riangle 92"/>
          <p:cNvSpPr/>
          <p:nvPr/>
        </p:nvSpPr>
        <p:spPr>
          <a:xfrm rot="5400000">
            <a:off x="4057574" y="4456929"/>
            <a:ext cx="200481" cy="281982"/>
          </a:xfrm>
          <a:prstGeom prst="triangle">
            <a:avLst/>
          </a:prstGeom>
          <a:solidFill>
            <a:srgbClr val="FFC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2797628" y="4541225"/>
            <a:ext cx="1284514" cy="12095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riangle 94"/>
          <p:cNvSpPr/>
          <p:nvPr/>
        </p:nvSpPr>
        <p:spPr>
          <a:xfrm rot="5400000">
            <a:off x="2773060" y="4456929"/>
            <a:ext cx="200481" cy="281982"/>
          </a:xfrm>
          <a:prstGeom prst="triangle">
            <a:avLst/>
          </a:prstGeom>
          <a:solidFill>
            <a:srgbClr val="FFC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1513114" y="4541225"/>
            <a:ext cx="1284514" cy="12095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riangle 96"/>
          <p:cNvSpPr/>
          <p:nvPr/>
        </p:nvSpPr>
        <p:spPr>
          <a:xfrm rot="5400000">
            <a:off x="7018485" y="5511961"/>
            <a:ext cx="200481" cy="281982"/>
          </a:xfrm>
          <a:prstGeom prst="triangle">
            <a:avLst/>
          </a:prstGeom>
          <a:solidFill>
            <a:srgbClr val="12544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758539" y="5596257"/>
            <a:ext cx="1284514" cy="120957"/>
          </a:xfrm>
          <a:prstGeom prst="rect">
            <a:avLst/>
          </a:prstGeom>
          <a:solidFill>
            <a:srgbClr val="125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riangle 98"/>
          <p:cNvSpPr/>
          <p:nvPr/>
        </p:nvSpPr>
        <p:spPr>
          <a:xfrm rot="5400000">
            <a:off x="5331202" y="5517932"/>
            <a:ext cx="200481" cy="281982"/>
          </a:xfrm>
          <a:prstGeom prst="triangle">
            <a:avLst/>
          </a:prstGeom>
          <a:solidFill>
            <a:srgbClr val="12544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071256" y="5613114"/>
            <a:ext cx="1284514" cy="115695"/>
          </a:xfrm>
          <a:prstGeom prst="rect">
            <a:avLst/>
          </a:prstGeom>
          <a:solidFill>
            <a:srgbClr val="125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riangle 100"/>
          <p:cNvSpPr/>
          <p:nvPr/>
        </p:nvSpPr>
        <p:spPr>
          <a:xfrm rot="5400000">
            <a:off x="4057574" y="5523556"/>
            <a:ext cx="200481" cy="281982"/>
          </a:xfrm>
          <a:prstGeom prst="triangle">
            <a:avLst/>
          </a:prstGeom>
          <a:solidFill>
            <a:srgbClr val="12544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2797628" y="5607852"/>
            <a:ext cx="1284514" cy="120957"/>
          </a:xfrm>
          <a:prstGeom prst="rect">
            <a:avLst/>
          </a:prstGeom>
          <a:solidFill>
            <a:srgbClr val="125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riangle 102"/>
          <p:cNvSpPr/>
          <p:nvPr/>
        </p:nvSpPr>
        <p:spPr>
          <a:xfrm rot="5400000">
            <a:off x="2773060" y="5523556"/>
            <a:ext cx="200481" cy="281982"/>
          </a:xfrm>
          <a:prstGeom prst="triangle">
            <a:avLst/>
          </a:prstGeom>
          <a:solidFill>
            <a:srgbClr val="12544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1513114" y="5607852"/>
            <a:ext cx="1284514" cy="120957"/>
          </a:xfrm>
          <a:prstGeom prst="rect">
            <a:avLst/>
          </a:prstGeom>
          <a:solidFill>
            <a:srgbClr val="125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56652" y="1503877"/>
            <a:ext cx="13171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University Studies; Math; English; Chemistry; Mechanical Engineering; Humanities/Social Science Elective; Wellness Elective </a:t>
            </a:r>
          </a:p>
          <a:p>
            <a:r>
              <a:rPr lang="en-US" sz="700" dirty="0" smtClean="0">
                <a:hlinkClick r:id="rId5"/>
              </a:rPr>
              <a:t>Curriculum Guide</a:t>
            </a:r>
            <a:endParaRPr lang="en-US" sz="700" dirty="0" smtClean="0"/>
          </a:p>
        </p:txBody>
      </p:sp>
      <p:sp>
        <p:nvSpPr>
          <p:cNvPr id="109" name="TextBox 108"/>
          <p:cNvSpPr txBox="1"/>
          <p:nvPr/>
        </p:nvSpPr>
        <p:spPr>
          <a:xfrm>
            <a:off x="2859071" y="1509139"/>
            <a:ext cx="13526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Math; Physics; Communication; Mechanical Engineering; Industrial/Manufacturing Engineering; Humanities/ Fine Arts Elective </a:t>
            </a:r>
          </a:p>
          <a:p>
            <a:endParaRPr lang="en-US" sz="700" dirty="0" smtClean="0"/>
          </a:p>
        </p:txBody>
      </p:sp>
      <p:sp>
        <p:nvSpPr>
          <p:cNvPr id="111" name="TextBox 110"/>
          <p:cNvSpPr txBox="1"/>
          <p:nvPr/>
        </p:nvSpPr>
        <p:spPr>
          <a:xfrm>
            <a:off x="4165353" y="1499126"/>
            <a:ext cx="13171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English; Mechanical Engineering; Electrical Engineering; Engineering Ethics/Social Responsibility; Two Technical Electives</a:t>
            </a:r>
          </a:p>
          <a:p>
            <a:endParaRPr lang="en-US" sz="700" dirty="0" smtClean="0"/>
          </a:p>
        </p:txBody>
      </p:sp>
      <p:sp>
        <p:nvSpPr>
          <p:cNvPr id="113" name="TextBox 112"/>
          <p:cNvSpPr txBox="1"/>
          <p:nvPr/>
        </p:nvSpPr>
        <p:spPr>
          <a:xfrm>
            <a:off x="5711990" y="1489953"/>
            <a:ext cx="13171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Mechanical Engineering; Three Technical Electives</a:t>
            </a:r>
          </a:p>
          <a:p>
            <a:endParaRPr lang="en-US" sz="700" dirty="0"/>
          </a:p>
          <a:p>
            <a:endParaRPr lang="en-US" sz="700" dirty="0" smtClean="0"/>
          </a:p>
          <a:p>
            <a:endParaRPr lang="en-US" sz="700" dirty="0"/>
          </a:p>
          <a:p>
            <a:endParaRPr lang="en-US" sz="7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553689" y="1092683"/>
            <a:ext cx="10244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smtClean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900" b="1" baseline="30000" smtClean="0">
                <a:latin typeface="Arial" charset="0"/>
                <a:ea typeface="Arial" charset="0"/>
                <a:cs typeface="Arial" charset="0"/>
              </a:rPr>
              <a:t>ST</a:t>
            </a:r>
            <a:r>
              <a:rPr lang="en-US" sz="900" b="1" smtClean="0">
                <a:latin typeface="Arial" charset="0"/>
                <a:ea typeface="Arial" charset="0"/>
                <a:cs typeface="Arial" charset="0"/>
              </a:rPr>
              <a:t> YEAR</a:t>
            </a:r>
            <a:endParaRPr lang="en-US" sz="900" b="1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855657" y="1096122"/>
            <a:ext cx="10244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900" b="1" baseline="30000" dirty="0" smtClean="0">
                <a:latin typeface="Arial" charset="0"/>
                <a:ea typeface="Arial" charset="0"/>
                <a:cs typeface="Arial" charset="0"/>
              </a:rPr>
              <a:t>ND</a:t>
            </a:r>
            <a:r>
              <a:rPr lang="en-US" sz="900" b="1" dirty="0" smtClean="0">
                <a:latin typeface="Arial" charset="0"/>
                <a:ea typeface="Arial" charset="0"/>
                <a:cs typeface="Arial" charset="0"/>
              </a:rPr>
              <a:t> YEAR</a:t>
            </a:r>
            <a:endParaRPr lang="en-US" sz="9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163097" y="1096122"/>
            <a:ext cx="10244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900" b="1" baseline="30000" dirty="0" smtClean="0">
                <a:latin typeface="Arial" charset="0"/>
                <a:ea typeface="Arial" charset="0"/>
                <a:cs typeface="Arial" charset="0"/>
              </a:rPr>
              <a:t>RD</a:t>
            </a:r>
            <a:r>
              <a:rPr lang="en-US" sz="900" b="1" dirty="0" smtClean="0">
                <a:latin typeface="Arial" charset="0"/>
                <a:ea typeface="Arial" charset="0"/>
                <a:cs typeface="Arial" charset="0"/>
              </a:rPr>
              <a:t> YEAR</a:t>
            </a:r>
            <a:endParaRPr lang="en-US" sz="9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716892" y="1096122"/>
            <a:ext cx="13893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smtClean="0">
                <a:latin typeface="Arial" charset="0"/>
                <a:ea typeface="Arial" charset="0"/>
                <a:cs typeface="Arial" charset="0"/>
              </a:rPr>
              <a:t>4</a:t>
            </a:r>
            <a:r>
              <a:rPr lang="en-US" sz="900" b="1" baseline="30000" smtClean="0">
                <a:latin typeface="Arial" charset="0"/>
                <a:ea typeface="Arial" charset="0"/>
                <a:cs typeface="Arial" charset="0"/>
              </a:rPr>
              <a:t>TH</a:t>
            </a:r>
            <a:r>
              <a:rPr lang="en-US" sz="900" b="1" smtClean="0">
                <a:latin typeface="Arial" charset="0"/>
                <a:ea typeface="Arial" charset="0"/>
                <a:cs typeface="Arial" charset="0"/>
              </a:rPr>
              <a:t> OR FINAL </a:t>
            </a:r>
            <a:r>
              <a:rPr lang="en-US" sz="900" b="1" dirty="0" smtClean="0">
                <a:latin typeface="Arial" charset="0"/>
                <a:ea typeface="Arial" charset="0"/>
                <a:cs typeface="Arial" charset="0"/>
              </a:rPr>
              <a:t>YEAR</a:t>
            </a:r>
            <a:endParaRPr lang="en-US" sz="9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867502" y="2822619"/>
            <a:ext cx="13171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Take more responsibility within clubs or co-curricular activities.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169215" y="2531161"/>
            <a:ext cx="1317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Stay during the summer as an assistant to a faculty member or </a:t>
            </a:r>
            <a:r>
              <a:rPr lang="en-US" sz="700" smtClean="0"/>
              <a:t>apply for student research opportunities. </a:t>
            </a:r>
            <a:endParaRPr lang="en-US" sz="700" dirty="0" smtClean="0"/>
          </a:p>
        </p:txBody>
      </p:sp>
      <p:sp>
        <p:nvSpPr>
          <p:cNvPr id="121" name="TextBox 120"/>
          <p:cNvSpPr txBox="1"/>
          <p:nvPr/>
        </p:nvSpPr>
        <p:spPr>
          <a:xfrm>
            <a:off x="4175001" y="3008225"/>
            <a:ext cx="13171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Consider applying for a summer job or internship between your 3</a:t>
            </a:r>
            <a:r>
              <a:rPr lang="en-US" sz="700" baseline="30000" dirty="0" smtClean="0"/>
              <a:t>rd</a:t>
            </a:r>
            <a:r>
              <a:rPr lang="en-US" sz="700" dirty="0" smtClean="0"/>
              <a:t> and 4</a:t>
            </a:r>
            <a:r>
              <a:rPr lang="en-US" sz="700" baseline="30000" dirty="0" smtClean="0"/>
              <a:t>th</a:t>
            </a:r>
            <a:r>
              <a:rPr lang="en-US" sz="700" dirty="0" smtClean="0"/>
              <a:t> year.</a:t>
            </a:r>
          </a:p>
        </p:txBody>
      </p:sp>
      <p:sp>
        <p:nvSpPr>
          <p:cNvPr id="122" name="TextBox 121"/>
          <p:cNvSpPr txBox="1"/>
          <p:nvPr/>
        </p:nvSpPr>
        <p:spPr>
          <a:xfrm rot="16200000">
            <a:off x="3208012" y="3780834"/>
            <a:ext cx="48523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spc="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CONSIDER A SUMMER JOB OR INTERNSHIP</a:t>
            </a:r>
            <a:endParaRPr lang="en-US" sz="900" b="1" spc="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737109" y="2526737"/>
            <a:ext cx="144043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Investigate requirements for full-time jobs or other opportunities related to careers of interest.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5737108" y="2885243"/>
            <a:ext cx="144043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Assess experience you’re lacking and fill in gaps with volunteering, clubs, internships..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556655" y="2560783"/>
            <a:ext cx="1317175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Consider an on-campus job in an area of interest. </a:t>
            </a:r>
            <a:r>
              <a:rPr lang="en-US" sz="700" dirty="0"/>
              <a:t>Explore student organizations to join, aligned with career direction. See NDSU Clubs Directory for ideas.</a:t>
            </a:r>
          </a:p>
          <a:p>
            <a:endParaRPr lang="en-US" sz="700" dirty="0" smtClean="0"/>
          </a:p>
        </p:txBody>
      </p:sp>
      <p:sp>
        <p:nvSpPr>
          <p:cNvPr id="126" name="TextBox 125"/>
          <p:cNvSpPr txBox="1"/>
          <p:nvPr/>
        </p:nvSpPr>
        <p:spPr>
          <a:xfrm>
            <a:off x="2867502" y="2548946"/>
            <a:ext cx="1317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Consider an on- or off-campus job to expand experience.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538763" y="3608344"/>
            <a:ext cx="131717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Consider volunteering with a community organization related to engineering. The </a:t>
            </a:r>
            <a:r>
              <a:rPr lang="en-US" sz="700" dirty="0" smtClean="0">
                <a:hlinkClick r:id="rId6"/>
              </a:rPr>
              <a:t>NDSU Volunteer Network </a:t>
            </a:r>
            <a:r>
              <a:rPr lang="en-US" sz="700" dirty="0" smtClean="0"/>
              <a:t>can help you find opportunities.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855657" y="3587328"/>
            <a:ext cx="1317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Get involved with the student chapter of the </a:t>
            </a:r>
            <a:r>
              <a:rPr lang="en-US" sz="700" dirty="0" smtClean="0">
                <a:hlinkClick r:id="rId7"/>
              </a:rPr>
              <a:t>American Society of Mechanical Engineers</a:t>
            </a:r>
            <a:r>
              <a:rPr lang="en-US" sz="700" dirty="0" smtClean="0"/>
              <a:t> (ASME).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2855654" y="4057797"/>
            <a:ext cx="13171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Start or continue volunteering with organizations related to engineering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169214" y="3602506"/>
            <a:ext cx="131717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Do some targeted networking with alumni working in careers of interest by joining engineering groups on LinkedIn.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746590" y="3587476"/>
            <a:ext cx="1427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Consider joining professional associations such as ASME.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5742208" y="3828740"/>
            <a:ext cx="1432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Join groups on LinkedIn reflecting specific careers or topics of interest in Mechanical Engineering.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534162" y="4664638"/>
            <a:ext cx="13171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Visit the </a:t>
            </a:r>
            <a:r>
              <a:rPr lang="en-US" sz="700" dirty="0" smtClean="0">
                <a:hlinkClick r:id="rId8"/>
              </a:rPr>
              <a:t>Study Abroad </a:t>
            </a:r>
            <a:r>
              <a:rPr lang="en-US" sz="700" dirty="0" smtClean="0"/>
              <a:t>office to explore potential overseas study options.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855653" y="4669586"/>
            <a:ext cx="131717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Start thinking about where you would like to study or intern abroad if this is an interest. Talk with a </a:t>
            </a:r>
            <a:r>
              <a:rPr lang="en-US" sz="700" dirty="0" smtClean="0">
                <a:hlinkClick r:id="rId9"/>
              </a:rPr>
              <a:t>Peer Mentor</a:t>
            </a:r>
            <a:r>
              <a:rPr lang="en-US" sz="700" dirty="0" smtClean="0"/>
              <a:t> in the Study Abroad Office.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4178777" y="4939159"/>
            <a:ext cx="131717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Build your intercultural competence by getting involved with other cultures or by improving your language skills.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4178777" y="4664638"/>
            <a:ext cx="1317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Study or intern abroad, if relevant.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2848416" y="5242760"/>
            <a:ext cx="1317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Submit application for abroad opportunity, if relevant.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5758536" y="4660737"/>
            <a:ext cx="14320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Prepare for work or studies in a foreign country and research possible visa regulations.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1548244" y="5741097"/>
            <a:ext cx="13171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Struggling with career or program decisions? Go to orientation sessions, visit with Academic Advising, visit with the </a:t>
            </a:r>
            <a:r>
              <a:rPr lang="en-US" sz="700" dirty="0" smtClean="0">
                <a:hlinkClick r:id="rId10"/>
              </a:rPr>
              <a:t>Career Center</a:t>
            </a:r>
            <a:r>
              <a:rPr lang="en-US" sz="700" dirty="0" smtClean="0"/>
              <a:t>, and attend Career Fairs during the year.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2849188" y="5734725"/>
            <a:ext cx="13171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Explore different careers areas  by engaging with the Mechanical Engineering Dept., </a:t>
            </a:r>
            <a:r>
              <a:rPr lang="en-US" sz="700" dirty="0" smtClean="0">
                <a:hlinkClick r:id="rId10"/>
              </a:rPr>
              <a:t>Career Center</a:t>
            </a:r>
            <a:r>
              <a:rPr lang="en-US" sz="700" dirty="0" smtClean="0"/>
              <a:t>, connecting with alumni on LinkedIn, and attending Engineering Expos.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4169098" y="5726178"/>
            <a:ext cx="13171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Begin to streamline your career focus area. Research education and experience requirements for careers of interest. If needed, prepare to take a graduate school test.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5743771" y="5710703"/>
            <a:ext cx="143200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Apply for jobs, </a:t>
            </a:r>
            <a:r>
              <a:rPr lang="en-US" sz="700" dirty="0" smtClean="0">
                <a:hlinkClick r:id="rId11"/>
              </a:rPr>
              <a:t>graduate school</a:t>
            </a:r>
            <a:r>
              <a:rPr lang="en-US" sz="700" dirty="0" smtClean="0"/>
              <a:t>, or additional training. Get help from the </a:t>
            </a:r>
            <a:r>
              <a:rPr lang="en-US" sz="700" dirty="0" smtClean="0">
                <a:hlinkClick r:id="rId10"/>
              </a:rPr>
              <a:t>Career Center</a:t>
            </a:r>
            <a:r>
              <a:rPr lang="en-US" sz="700" dirty="0" smtClean="0"/>
              <a:t> with job searching, resumes, letters, interviews, grad school apps, etc.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259717" y="1344160"/>
            <a:ext cx="1389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Arial" charset="0"/>
                <a:ea typeface="Arial" charset="0"/>
                <a:cs typeface="Arial" charset="0"/>
              </a:rPr>
              <a:t>Where could I go after graduation?</a:t>
            </a:r>
            <a:endParaRPr lang="en-US" sz="9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7259717" y="1696256"/>
            <a:ext cx="153594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Acoustics</a:t>
            </a:r>
          </a:p>
          <a:p>
            <a:r>
              <a:rPr lang="en-US" sz="800" dirty="0" smtClean="0"/>
              <a:t>Aviation and aircraft </a:t>
            </a:r>
          </a:p>
          <a:p>
            <a:r>
              <a:rPr lang="en-US" sz="800" dirty="0"/>
              <a:t> </a:t>
            </a:r>
            <a:r>
              <a:rPr lang="en-US" sz="800" dirty="0" smtClean="0"/>
              <a:t>    management</a:t>
            </a:r>
          </a:p>
          <a:p>
            <a:r>
              <a:rPr lang="en-US" sz="800" dirty="0" smtClean="0"/>
              <a:t>Automotives</a:t>
            </a:r>
          </a:p>
          <a:p>
            <a:r>
              <a:rPr lang="en-US" sz="800" dirty="0" smtClean="0"/>
              <a:t>Biomechanics</a:t>
            </a:r>
          </a:p>
          <a:p>
            <a:r>
              <a:rPr lang="en-US" sz="800" dirty="0" smtClean="0"/>
              <a:t>Biomedical technology</a:t>
            </a:r>
          </a:p>
          <a:p>
            <a:r>
              <a:rPr lang="en-US" sz="800" dirty="0" smtClean="0"/>
              <a:t>Business and management</a:t>
            </a:r>
          </a:p>
          <a:p>
            <a:r>
              <a:rPr lang="en-US" sz="800" dirty="0" smtClean="0"/>
              <a:t>Communications</a:t>
            </a:r>
          </a:p>
          <a:p>
            <a:r>
              <a:rPr lang="en-US" sz="800" dirty="0" smtClean="0"/>
              <a:t>Construction</a:t>
            </a:r>
          </a:p>
          <a:p>
            <a:r>
              <a:rPr lang="en-US" sz="800" dirty="0" smtClean="0"/>
              <a:t>Economics</a:t>
            </a:r>
          </a:p>
          <a:p>
            <a:r>
              <a:rPr lang="en-US" sz="800" dirty="0" smtClean="0"/>
              <a:t>Education</a:t>
            </a:r>
          </a:p>
          <a:p>
            <a:r>
              <a:rPr lang="en-US" sz="800" dirty="0" smtClean="0"/>
              <a:t>Electrical services</a:t>
            </a:r>
          </a:p>
          <a:p>
            <a:r>
              <a:rPr lang="en-US" sz="800" dirty="0" smtClean="0"/>
              <a:t>Environmental sustainability</a:t>
            </a:r>
          </a:p>
          <a:p>
            <a:r>
              <a:rPr lang="en-US" sz="800" dirty="0" smtClean="0"/>
              <a:t>Industrial engineering</a:t>
            </a:r>
          </a:p>
          <a:p>
            <a:r>
              <a:rPr lang="en-US" sz="800" dirty="0" smtClean="0"/>
              <a:t>Information technology</a:t>
            </a:r>
          </a:p>
          <a:p>
            <a:r>
              <a:rPr lang="en-US" sz="800" dirty="0" smtClean="0"/>
              <a:t>International development</a:t>
            </a:r>
          </a:p>
          <a:p>
            <a:r>
              <a:rPr lang="en-US" sz="800" dirty="0" smtClean="0"/>
              <a:t>Manufacturing</a:t>
            </a:r>
          </a:p>
          <a:p>
            <a:r>
              <a:rPr lang="en-US" sz="800" dirty="0" smtClean="0"/>
              <a:t>Materials engineering</a:t>
            </a:r>
          </a:p>
          <a:p>
            <a:r>
              <a:rPr lang="en-US" sz="800" dirty="0" smtClean="0"/>
              <a:t>Market data analysis</a:t>
            </a:r>
          </a:p>
          <a:p>
            <a:r>
              <a:rPr lang="en-US" sz="800" dirty="0" smtClean="0"/>
              <a:t>Medicine</a:t>
            </a:r>
          </a:p>
          <a:p>
            <a:r>
              <a:rPr lang="en-US" sz="800" dirty="0" smtClean="0"/>
              <a:t>Metallurgical engineering</a:t>
            </a:r>
          </a:p>
          <a:p>
            <a:r>
              <a:rPr lang="en-US" sz="800" dirty="0" smtClean="0"/>
              <a:t>Nuclear engineering</a:t>
            </a:r>
          </a:p>
          <a:p>
            <a:r>
              <a:rPr lang="en-US" sz="800" dirty="0" smtClean="0"/>
              <a:t>Occupational health and safety</a:t>
            </a:r>
          </a:p>
          <a:p>
            <a:r>
              <a:rPr lang="en-US" sz="800" dirty="0" smtClean="0"/>
              <a:t>Product design</a:t>
            </a:r>
          </a:p>
          <a:p>
            <a:r>
              <a:rPr lang="en-US" sz="800" dirty="0" smtClean="0"/>
              <a:t>Renewable resources &amp;   </a:t>
            </a:r>
          </a:p>
          <a:p>
            <a:r>
              <a:rPr lang="en-US" sz="800" dirty="0"/>
              <a:t> </a:t>
            </a:r>
            <a:r>
              <a:rPr lang="en-US" sz="800" dirty="0" smtClean="0"/>
              <a:t>     sustainability</a:t>
            </a:r>
          </a:p>
          <a:p>
            <a:r>
              <a:rPr lang="en-US" sz="800" dirty="0" smtClean="0"/>
              <a:t>Research analysis</a:t>
            </a:r>
          </a:p>
          <a:p>
            <a:r>
              <a:rPr lang="en-US" sz="800" dirty="0" smtClean="0"/>
              <a:t>Robotics</a:t>
            </a:r>
          </a:p>
          <a:p>
            <a:r>
              <a:rPr lang="en-US" sz="800" dirty="0" smtClean="0"/>
              <a:t>Sound engineering </a:t>
            </a:r>
          </a:p>
          <a:p>
            <a:r>
              <a:rPr lang="en-US" sz="800" dirty="0" smtClean="0"/>
              <a:t>Structural analysis</a:t>
            </a:r>
          </a:p>
          <a:p>
            <a:r>
              <a:rPr lang="en-US" sz="800" dirty="0" smtClean="0"/>
              <a:t>Transportation</a:t>
            </a:r>
          </a:p>
          <a:p>
            <a:r>
              <a:rPr lang="en-US" sz="800" dirty="0" smtClean="0"/>
              <a:t>Quality assurance</a:t>
            </a:r>
          </a:p>
          <a:p>
            <a:r>
              <a:rPr lang="en-US" sz="800" dirty="0" smtClean="0"/>
              <a:t>Ventilation</a:t>
            </a:r>
          </a:p>
          <a:p>
            <a:endParaRPr lang="en-US" sz="800" dirty="0" smtClean="0"/>
          </a:p>
          <a:p>
            <a:r>
              <a:rPr lang="en-US" sz="600" dirty="0" smtClean="0">
                <a:solidFill>
                  <a:srgbClr val="125441"/>
                </a:solidFill>
              </a:rPr>
              <a:t>*Some careers may require additional training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299890" y="6428244"/>
            <a:ext cx="15359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Last Updated: 12.19.2017</a:t>
            </a:r>
          </a:p>
        </p:txBody>
      </p:sp>
    </p:spTree>
    <p:extLst>
      <p:ext uri="{BB962C8B-B14F-4D97-AF65-F5344CB8AC3E}">
        <p14:creationId xmlns:p14="http://schemas.microsoft.com/office/powerpoint/2010/main" val="166769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581</Words>
  <Application>Microsoft Office PowerPoint</Application>
  <PresentationFormat>Letter Paper (8.5x11 in)</PresentationFormat>
  <Paragraphs>81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Jill Motschenbacher</cp:lastModifiedBy>
  <cp:revision>40</cp:revision>
  <cp:lastPrinted>2017-03-01T22:54:03Z</cp:lastPrinted>
  <dcterms:created xsi:type="dcterms:W3CDTF">2017-02-23T23:37:54Z</dcterms:created>
  <dcterms:modified xsi:type="dcterms:W3CDTF">2017-12-20T21:36:38Z</dcterms:modified>
</cp:coreProperties>
</file>