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8" r:id="rId4"/>
    <p:sldId id="258" r:id="rId5"/>
    <p:sldId id="259" r:id="rId6"/>
    <p:sldId id="260" r:id="rId7"/>
    <p:sldId id="261" r:id="rId8"/>
    <p:sldId id="275" r:id="rId9"/>
    <p:sldId id="262" r:id="rId10"/>
    <p:sldId id="263" r:id="rId11"/>
    <p:sldId id="264" r:id="rId12"/>
    <p:sldId id="265" r:id="rId13"/>
    <p:sldId id="266" r:id="rId14"/>
    <p:sldId id="267" r:id="rId15"/>
    <p:sldId id="268" r:id="rId16"/>
    <p:sldId id="269" r:id="rId17"/>
    <p:sldId id="276" r:id="rId18"/>
    <p:sldId id="270" r:id="rId19"/>
    <p:sldId id="271" r:id="rId20"/>
    <p:sldId id="272" r:id="rId21"/>
    <p:sldId id="273" r:id="rId22"/>
    <p:sldId id="279" r:id="rId23"/>
    <p:sldId id="280" r:id="rId24"/>
    <p:sldId id="281" r:id="rId25"/>
    <p:sldId id="282" r:id="rId26"/>
    <p:sldId id="283" r:id="rId27"/>
    <p:sldId id="284" r:id="rId28"/>
    <p:sldId id="285" r:id="rId29"/>
    <p:sldId id="286" r:id="rId30"/>
    <p:sldId id="274" r:id="rId31"/>
    <p:sldId id="27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6FD4D4-7E0A-49B1-98EC-69ECDB3E1155}" type="datetimeFigureOut">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D7CFC-0E3C-4496-B955-5C59134410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FD4D4-7E0A-49B1-98EC-69ECDB3E1155}" type="datetimeFigureOut">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D7CFC-0E3C-4496-B955-5C59134410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FD4D4-7E0A-49B1-98EC-69ECDB3E1155}" type="datetimeFigureOut">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D7CFC-0E3C-4496-B955-5C59134410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FD4D4-7E0A-49B1-98EC-69ECDB3E1155}" type="datetimeFigureOut">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D7CFC-0E3C-4496-B955-5C59134410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FD4D4-7E0A-49B1-98EC-69ECDB3E1155}" type="datetimeFigureOut">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D7CFC-0E3C-4496-B955-5C59134410C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6FD4D4-7E0A-49B1-98EC-69ECDB3E1155}" type="datetimeFigureOut">
              <a:rPr lang="en-US" smtClean="0"/>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D7CFC-0E3C-4496-B955-5C59134410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6FD4D4-7E0A-49B1-98EC-69ECDB3E1155}" type="datetimeFigureOut">
              <a:rPr lang="en-US" smtClean="0"/>
              <a:t>8/24/2012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1D7CFC-0E3C-4496-B955-5C59134410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6FD4D4-7E0A-49B1-98EC-69ECDB3E1155}" type="datetimeFigureOut">
              <a:rPr lang="en-US" smtClean="0"/>
              <a:t>8/24/2012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1D7CFC-0E3C-4496-B955-5C59134410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FD4D4-7E0A-49B1-98EC-69ECDB3E1155}" type="datetimeFigureOut">
              <a:rPr lang="en-US" smtClean="0"/>
              <a:t>8/24/2012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1D7CFC-0E3C-4496-B955-5C59134410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FD4D4-7E0A-49B1-98EC-69ECDB3E1155}" type="datetimeFigureOut">
              <a:rPr lang="en-US" smtClean="0"/>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D7CFC-0E3C-4496-B955-5C59134410C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F6FD4D4-7E0A-49B1-98EC-69ECDB3E1155}" type="datetimeFigureOut">
              <a:rPr lang="en-US" smtClean="0"/>
              <a:t>8/24/2012</a:t>
            </a:fld>
            <a:endParaRPr lang="en-US"/>
          </a:p>
        </p:txBody>
      </p:sp>
      <p:sp>
        <p:nvSpPr>
          <p:cNvPr id="9" name="Slide Number Placeholder 8"/>
          <p:cNvSpPr>
            <a:spLocks noGrp="1"/>
          </p:cNvSpPr>
          <p:nvPr>
            <p:ph type="sldNum" sz="quarter" idx="11"/>
          </p:nvPr>
        </p:nvSpPr>
        <p:spPr/>
        <p:txBody>
          <a:bodyPr/>
          <a:lstStyle/>
          <a:p>
            <a:fld id="{AD1D7CFC-0E3C-4496-B955-5C59134410C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D1D7CFC-0E3C-4496-B955-5C59134410C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F6FD4D4-7E0A-49B1-98EC-69ECDB3E1155}" type="datetimeFigureOut">
              <a:rPr lang="en-US" smtClean="0"/>
              <a:t>8/24/2012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ndsu.edu/fileadmin/policy/162_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ndsu.edu/fileadmin/policy/162_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ndsu.edu/academichonesty/"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dsu.edu/fileadmin/studentlife/StudentCode.pdf" TargetMode="External"/><Relationship Id="rId2" Type="http://schemas.openxmlformats.org/officeDocument/2006/relationships/hyperlink" Target="http://www.ndsu.edu/fileadmin/pharmacy/Policy_Manual_3-2-12.pdf" TargetMode="External"/><Relationship Id="rId1" Type="http://schemas.openxmlformats.org/officeDocument/2006/relationships/slideLayout" Target="../slideLayouts/slideLayout2.xml"/><Relationship Id="rId4" Type="http://schemas.openxmlformats.org/officeDocument/2006/relationships/hyperlink" Target="http://www.ndsu.edu/gradschool/bulletin/graduate_school_policies/general_polici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ndsu.edu/policy/section_1_general_employment/" TargetMode="External"/><Relationship Id="rId2" Type="http://schemas.openxmlformats.org/officeDocument/2006/relationships/hyperlink" Target="http://www.ndsu.edu/policy/" TargetMode="External"/><Relationship Id="rId1" Type="http://schemas.openxmlformats.org/officeDocument/2006/relationships/slideLayout" Target="../slideLayouts/slideLayout2.xml"/><Relationship Id="rId5" Type="http://schemas.openxmlformats.org/officeDocument/2006/relationships/hyperlink" Target="http://www.ndsu.edu/policy/section_3_non_banded_staff_employment_faculty_and_other/" TargetMode="External"/><Relationship Id="rId4" Type="http://schemas.openxmlformats.org/officeDocument/2006/relationships/hyperlink" Target="http://www.ndsu.edu/policy/section_2_broadbanded_staff_employmen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dirty="0" smtClean="0"/>
              <a:t>Essentials of Professionalism in College of Pharmacy, Nursing and Allied Sciences Graduate Programs</a:t>
            </a:r>
            <a:endParaRPr lang="en-US" sz="4400" dirty="0"/>
          </a:p>
        </p:txBody>
      </p:sp>
      <p:sp>
        <p:nvSpPr>
          <p:cNvPr id="3" name="Subtitle 2"/>
          <p:cNvSpPr>
            <a:spLocks noGrp="1"/>
          </p:cNvSpPr>
          <p:nvPr>
            <p:ph type="subTitle" idx="1"/>
          </p:nvPr>
        </p:nvSpPr>
        <p:spPr/>
        <p:txBody>
          <a:bodyPr/>
          <a:lstStyle/>
          <a:p>
            <a:pPr algn="ctr"/>
            <a:r>
              <a:rPr lang="en-US" dirty="0" smtClean="0"/>
              <a:t>Dan </a:t>
            </a:r>
            <a:r>
              <a:rPr lang="en-US" dirty="0" err="1" smtClean="0"/>
              <a:t>Friesner</a:t>
            </a:r>
            <a:r>
              <a:rPr lang="en-US" dirty="0" smtClean="0"/>
              <a:t>, PhD</a:t>
            </a:r>
          </a:p>
          <a:p>
            <a:pPr algn="ctr"/>
            <a:r>
              <a:rPr lang="en-US" dirty="0" smtClean="0"/>
              <a:t>Associate Dean for Student Affairs and Faculty Development</a:t>
            </a:r>
            <a:endParaRPr lang="en-US" dirty="0"/>
          </a:p>
        </p:txBody>
      </p:sp>
    </p:spTree>
    <p:extLst>
      <p:ext uri="{BB962C8B-B14F-4D97-AF65-F5344CB8AC3E}">
        <p14:creationId xmlns:p14="http://schemas.microsoft.com/office/powerpoint/2010/main" val="3138949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General Philosophy for Students and Employees</a:t>
            </a:r>
            <a:endParaRPr lang="en-US" dirty="0"/>
          </a:p>
        </p:txBody>
      </p:sp>
      <p:sp>
        <p:nvSpPr>
          <p:cNvPr id="3" name="Content Placeholder 2"/>
          <p:cNvSpPr>
            <a:spLocks noGrp="1"/>
          </p:cNvSpPr>
          <p:nvPr>
            <p:ph idx="1"/>
          </p:nvPr>
        </p:nvSpPr>
        <p:spPr>
          <a:xfrm>
            <a:off x="457200" y="1600200"/>
            <a:ext cx="7620000" cy="5105400"/>
          </a:xfrm>
        </p:spPr>
        <p:txBody>
          <a:bodyPr>
            <a:normAutofit/>
          </a:bodyPr>
          <a:lstStyle/>
          <a:p>
            <a:r>
              <a:rPr lang="en-US" dirty="0" smtClean="0"/>
              <a:t>To manage risks arising from vague policies:</a:t>
            </a:r>
          </a:p>
          <a:p>
            <a:pPr marL="114300" indent="0">
              <a:buNone/>
            </a:pPr>
            <a:endParaRPr lang="en-US" dirty="0"/>
          </a:p>
          <a:p>
            <a:pPr marL="114300" indent="0">
              <a:buNone/>
            </a:pPr>
            <a:r>
              <a:rPr lang="en-US" dirty="0" smtClean="0"/>
              <a:t> - Know where to look up a policy and see where the vagueness 	occurs (in jurisdiction, in process, in sanction).</a:t>
            </a:r>
          </a:p>
          <a:p>
            <a:pPr marL="114300" indent="0">
              <a:buNone/>
            </a:pPr>
            <a:r>
              <a:rPr lang="en-US" dirty="0"/>
              <a:t> </a:t>
            </a:r>
            <a:r>
              <a:rPr lang="en-US" dirty="0" smtClean="0"/>
              <a:t>- Complete all required training on an annual basis (sexual 	harassment, baseline safety, IRB/IBC training).  </a:t>
            </a:r>
          </a:p>
          <a:p>
            <a:pPr marL="114300" indent="0">
              <a:buNone/>
            </a:pPr>
            <a:r>
              <a:rPr lang="en-US" dirty="0"/>
              <a:t> </a:t>
            </a:r>
            <a:r>
              <a:rPr lang="en-US" dirty="0" smtClean="0"/>
              <a:t>- Be transparent about what you do.</a:t>
            </a:r>
          </a:p>
          <a:p>
            <a:pPr marL="114300" indent="0">
              <a:buNone/>
            </a:pPr>
            <a:r>
              <a:rPr lang="en-US" dirty="0"/>
              <a:t> </a:t>
            </a:r>
            <a:r>
              <a:rPr lang="en-US" dirty="0" smtClean="0"/>
              <a:t>- Document things as much as possible.</a:t>
            </a:r>
          </a:p>
          <a:p>
            <a:pPr marL="114300" indent="0">
              <a:buNone/>
            </a:pPr>
            <a:endParaRPr lang="en-US" dirty="0"/>
          </a:p>
          <a:p>
            <a:pPr marL="114300" indent="0">
              <a:buNone/>
            </a:pPr>
            <a:r>
              <a:rPr lang="en-US" dirty="0" smtClean="0"/>
              <a:t>Example: You are taking a graduate level course.  Someone in the class has posted the answers to a homework assignment or problem set on his/her closed Facebook page.  What do you do? </a:t>
            </a:r>
          </a:p>
        </p:txBody>
      </p:sp>
    </p:spTree>
    <p:extLst>
      <p:ext uri="{BB962C8B-B14F-4D97-AF65-F5344CB8AC3E}">
        <p14:creationId xmlns:p14="http://schemas.microsoft.com/office/powerpoint/2010/main" val="384482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General Philosophy for Students and Employees</a:t>
            </a:r>
            <a:endParaRPr lang="en-US" dirty="0"/>
          </a:p>
        </p:txBody>
      </p:sp>
      <p:sp>
        <p:nvSpPr>
          <p:cNvPr id="3" name="Content Placeholder 2"/>
          <p:cNvSpPr>
            <a:spLocks noGrp="1"/>
          </p:cNvSpPr>
          <p:nvPr>
            <p:ph idx="1"/>
          </p:nvPr>
        </p:nvSpPr>
        <p:spPr>
          <a:xfrm>
            <a:off x="457200" y="1600200"/>
            <a:ext cx="7620000" cy="5105400"/>
          </a:xfrm>
        </p:spPr>
        <p:txBody>
          <a:bodyPr>
            <a:normAutofit lnSpcReduction="10000"/>
          </a:bodyPr>
          <a:lstStyle/>
          <a:p>
            <a:r>
              <a:rPr lang="en-US" dirty="0" smtClean="0"/>
              <a:t>To manage your risks associated with institutional practice supplementing and/or conflicting with policies:</a:t>
            </a:r>
          </a:p>
          <a:p>
            <a:pPr marL="114300" indent="0">
              <a:buNone/>
            </a:pPr>
            <a:endParaRPr lang="en-US" dirty="0"/>
          </a:p>
          <a:p>
            <a:pPr marL="114300" indent="0">
              <a:buNone/>
            </a:pPr>
            <a:r>
              <a:rPr lang="en-US" dirty="0" smtClean="0"/>
              <a:t> - Know where to look up a policy and see where the policy stops 	and the institutional practice begins.</a:t>
            </a:r>
          </a:p>
          <a:p>
            <a:pPr marL="114300" indent="0">
              <a:buNone/>
            </a:pPr>
            <a:r>
              <a:rPr lang="en-US" dirty="0" smtClean="0"/>
              <a:t>- Complete required training on an annual basis (sexual 	harassment, baseline safety, IRB/IBC training).  </a:t>
            </a:r>
          </a:p>
          <a:p>
            <a:pPr marL="114300" indent="0">
              <a:buNone/>
            </a:pPr>
            <a:r>
              <a:rPr lang="en-US" dirty="0"/>
              <a:t> </a:t>
            </a:r>
            <a:r>
              <a:rPr lang="en-US" dirty="0" smtClean="0"/>
              <a:t>- Be transparent about what you do.</a:t>
            </a:r>
          </a:p>
          <a:p>
            <a:pPr marL="114300" indent="0">
              <a:buNone/>
            </a:pPr>
            <a:r>
              <a:rPr lang="en-US" dirty="0"/>
              <a:t> </a:t>
            </a:r>
            <a:r>
              <a:rPr lang="en-US" dirty="0" smtClean="0"/>
              <a:t>- Document things as much as possible.</a:t>
            </a:r>
          </a:p>
          <a:p>
            <a:pPr marL="114300" indent="0">
              <a:buNone/>
            </a:pPr>
            <a:endParaRPr lang="en-US" dirty="0"/>
          </a:p>
          <a:p>
            <a:pPr marL="114300" indent="0">
              <a:buNone/>
            </a:pPr>
            <a:r>
              <a:rPr lang="en-US" dirty="0" smtClean="0"/>
              <a:t>Example: You are working in the lab and your advisor asks you to come to the lab on Saturday and Sunday to complete some preliminary experiments for a project with an impending deadline.  What do you do?</a:t>
            </a:r>
          </a:p>
        </p:txBody>
      </p:sp>
    </p:spTree>
    <p:extLst>
      <p:ext uri="{BB962C8B-B14F-4D97-AF65-F5344CB8AC3E}">
        <p14:creationId xmlns:p14="http://schemas.microsoft.com/office/powerpoint/2010/main" val="363902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General Philosophy for Students and Employees</a:t>
            </a:r>
            <a:endParaRPr lang="en-US" dirty="0"/>
          </a:p>
        </p:txBody>
      </p:sp>
      <p:sp>
        <p:nvSpPr>
          <p:cNvPr id="3" name="Content Placeholder 2"/>
          <p:cNvSpPr>
            <a:spLocks noGrp="1"/>
          </p:cNvSpPr>
          <p:nvPr>
            <p:ph idx="1"/>
          </p:nvPr>
        </p:nvSpPr>
        <p:spPr>
          <a:xfrm>
            <a:off x="457200" y="1600200"/>
            <a:ext cx="7620000" cy="5105400"/>
          </a:xfrm>
        </p:spPr>
        <p:txBody>
          <a:bodyPr>
            <a:normAutofit/>
          </a:bodyPr>
          <a:lstStyle/>
          <a:p>
            <a:r>
              <a:rPr lang="en-US" dirty="0" smtClean="0"/>
              <a:t>To manage risks associated with power differentials between individuals:</a:t>
            </a:r>
          </a:p>
          <a:p>
            <a:pPr marL="114300" indent="0">
              <a:buNone/>
            </a:pPr>
            <a:endParaRPr lang="en-US" dirty="0" smtClean="0"/>
          </a:p>
          <a:p>
            <a:pPr marL="114300" indent="0">
              <a:buNone/>
            </a:pPr>
            <a:r>
              <a:rPr lang="en-US" dirty="0"/>
              <a:t> - Know where to look up a policy and see </a:t>
            </a:r>
            <a:r>
              <a:rPr lang="en-US" dirty="0" smtClean="0"/>
              <a:t>how to identify and 	report abuses of power.</a:t>
            </a:r>
            <a:endParaRPr lang="en-US" dirty="0"/>
          </a:p>
          <a:p>
            <a:pPr marL="114300" indent="0">
              <a:buNone/>
            </a:pPr>
            <a:r>
              <a:rPr lang="en-US" dirty="0"/>
              <a:t>- Complete required training on an annual basis (sexual 	harassment, baseline safety, IRB/IBC training</a:t>
            </a:r>
            <a:r>
              <a:rPr lang="en-US" dirty="0" smtClean="0"/>
              <a:t>).  </a:t>
            </a:r>
            <a:endParaRPr lang="en-US" dirty="0"/>
          </a:p>
          <a:p>
            <a:pPr marL="114300" indent="0">
              <a:buNone/>
            </a:pPr>
            <a:r>
              <a:rPr lang="en-US" dirty="0"/>
              <a:t> - Be transparent about what you </a:t>
            </a:r>
            <a:r>
              <a:rPr lang="en-US" dirty="0" smtClean="0"/>
              <a:t>do.</a:t>
            </a:r>
            <a:endParaRPr lang="en-US" dirty="0"/>
          </a:p>
          <a:p>
            <a:pPr marL="114300" indent="0">
              <a:buNone/>
            </a:pPr>
            <a:r>
              <a:rPr lang="en-US" dirty="0"/>
              <a:t> - Document things as much as </a:t>
            </a:r>
            <a:r>
              <a:rPr lang="en-US" dirty="0" smtClean="0"/>
              <a:t>possible.</a:t>
            </a:r>
            <a:endParaRPr lang="en-US" dirty="0"/>
          </a:p>
          <a:p>
            <a:pPr marL="114300" indent="0">
              <a:buNone/>
            </a:pPr>
            <a:endParaRPr lang="en-US" dirty="0" smtClean="0"/>
          </a:p>
        </p:txBody>
      </p:sp>
    </p:spTree>
    <p:extLst>
      <p:ext uri="{BB962C8B-B14F-4D97-AF65-F5344CB8AC3E}">
        <p14:creationId xmlns:p14="http://schemas.microsoft.com/office/powerpoint/2010/main" val="147592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General Philosophy for Students and Employees</a:t>
            </a:r>
            <a:endParaRPr lang="en-US" dirty="0"/>
          </a:p>
        </p:txBody>
      </p:sp>
      <p:sp>
        <p:nvSpPr>
          <p:cNvPr id="3" name="Content Placeholder 2"/>
          <p:cNvSpPr>
            <a:spLocks noGrp="1"/>
          </p:cNvSpPr>
          <p:nvPr>
            <p:ph idx="1"/>
          </p:nvPr>
        </p:nvSpPr>
        <p:spPr>
          <a:xfrm>
            <a:off x="457200" y="1600200"/>
            <a:ext cx="7620000" cy="5105400"/>
          </a:xfrm>
        </p:spPr>
        <p:txBody>
          <a:bodyPr>
            <a:normAutofit lnSpcReduction="10000"/>
          </a:bodyPr>
          <a:lstStyle/>
          <a:p>
            <a:r>
              <a:rPr lang="en-US" dirty="0"/>
              <a:t>That sounds like a broken record, but power differential are trickier to deal with, because power </a:t>
            </a:r>
            <a:r>
              <a:rPr lang="en-US" dirty="0" smtClean="0"/>
              <a:t>differentials are </a:t>
            </a:r>
            <a:r>
              <a:rPr lang="en-US" b="1" u="sng" dirty="0" smtClean="0"/>
              <a:t>always</a:t>
            </a:r>
            <a:r>
              <a:rPr lang="en-US" dirty="0" smtClean="0"/>
              <a:t> going to exist.</a:t>
            </a:r>
          </a:p>
          <a:p>
            <a:endParaRPr lang="en-US" dirty="0"/>
          </a:p>
          <a:p>
            <a:r>
              <a:rPr lang="en-US" dirty="0" smtClean="0"/>
              <a:t>In many practical situations, the consequences for the individual with less power are going to be more severe.</a:t>
            </a:r>
          </a:p>
          <a:p>
            <a:endParaRPr lang="en-US" dirty="0"/>
          </a:p>
          <a:p>
            <a:r>
              <a:rPr lang="en-US" dirty="0" smtClean="0"/>
              <a:t>There are a larger number of policies governing these differentials and greater vagueness associated with these policies.</a:t>
            </a:r>
          </a:p>
          <a:p>
            <a:endParaRPr lang="en-US" dirty="0"/>
          </a:p>
          <a:p>
            <a:r>
              <a:rPr lang="en-US" dirty="0" smtClean="0"/>
              <a:t>You need to be more aware of issues that may arise due to power differentials, and how to deal professionally to prevent, mitigate and/or resolve such issues.</a:t>
            </a:r>
            <a:endParaRPr lang="en-US" dirty="0"/>
          </a:p>
          <a:p>
            <a:endParaRPr lang="en-US" dirty="0" smtClean="0"/>
          </a:p>
        </p:txBody>
      </p:sp>
    </p:spTree>
    <p:extLst>
      <p:ext uri="{BB962C8B-B14F-4D97-AF65-F5344CB8AC3E}">
        <p14:creationId xmlns:p14="http://schemas.microsoft.com/office/powerpoint/2010/main" val="1317451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Specific Power Issues</a:t>
            </a:r>
            <a:endParaRPr lang="en-US" dirty="0"/>
          </a:p>
        </p:txBody>
      </p:sp>
      <p:sp>
        <p:nvSpPr>
          <p:cNvPr id="3" name="Content Placeholder 2"/>
          <p:cNvSpPr>
            <a:spLocks noGrp="1"/>
          </p:cNvSpPr>
          <p:nvPr>
            <p:ph idx="1"/>
          </p:nvPr>
        </p:nvSpPr>
        <p:spPr>
          <a:xfrm>
            <a:off x="457200" y="1295400"/>
            <a:ext cx="7620000" cy="5410200"/>
          </a:xfrm>
        </p:spPr>
        <p:txBody>
          <a:bodyPr>
            <a:normAutofit fontScale="92500" lnSpcReduction="20000"/>
          </a:bodyPr>
          <a:lstStyle/>
          <a:p>
            <a:r>
              <a:rPr lang="en-US" dirty="0" smtClean="0"/>
              <a:t>I want to highlight several specific issues of power between employees (usually faculty) and students (usually graduate students).</a:t>
            </a:r>
          </a:p>
          <a:p>
            <a:pPr marL="114300" indent="0">
              <a:buNone/>
            </a:pPr>
            <a:endParaRPr lang="en-US" dirty="0" smtClean="0"/>
          </a:p>
          <a:p>
            <a:r>
              <a:rPr lang="en-US" dirty="0" smtClean="0"/>
              <a:t>Faculty are here to educate and train you to perform research and/or clinical practice.  They hold power over their students.  That power includes, but is not limited to:</a:t>
            </a:r>
          </a:p>
          <a:p>
            <a:pPr marL="114300" indent="0">
              <a:buNone/>
            </a:pPr>
            <a:endParaRPr lang="en-US" dirty="0" smtClean="0"/>
          </a:p>
          <a:p>
            <a:pPr marL="114300" indent="0">
              <a:buNone/>
            </a:pPr>
            <a:r>
              <a:rPr lang="en-US" dirty="0" smtClean="0"/>
              <a:t> - The ability to fund/not fund students</a:t>
            </a:r>
          </a:p>
          <a:p>
            <a:pPr marL="114300" indent="0">
              <a:buNone/>
            </a:pPr>
            <a:r>
              <a:rPr lang="en-US" dirty="0"/>
              <a:t> </a:t>
            </a:r>
            <a:r>
              <a:rPr lang="en-US" dirty="0" smtClean="0"/>
              <a:t>- The ability to define (within reasonable limits) student work 		activities and schedules within the lab and/or for any students 	being funded by the faculty </a:t>
            </a:r>
          </a:p>
          <a:p>
            <a:pPr marL="114300" indent="0">
              <a:buNone/>
            </a:pPr>
            <a:r>
              <a:rPr lang="en-US" dirty="0" smtClean="0"/>
              <a:t> - The ability to remove a student from the lab or a course based 	on poor work performance, disruptive behavior or creating an 	intimidating work environment</a:t>
            </a:r>
          </a:p>
          <a:p>
            <a:pPr marL="114300" indent="0">
              <a:buNone/>
            </a:pPr>
            <a:r>
              <a:rPr lang="en-US" dirty="0"/>
              <a:t> </a:t>
            </a:r>
            <a:r>
              <a:rPr lang="en-US" dirty="0" smtClean="0"/>
              <a:t>- The ability to set and enforce expectations for course grades</a:t>
            </a:r>
          </a:p>
          <a:p>
            <a:pPr marL="114300" indent="0">
              <a:buNone/>
            </a:pPr>
            <a:r>
              <a:rPr lang="en-US" dirty="0"/>
              <a:t> </a:t>
            </a:r>
            <a:r>
              <a:rPr lang="en-US" dirty="0" smtClean="0"/>
              <a:t>- The ability to set and enforce expectations for thesis, 	disquisition or dissertation work (including lab and clinical 	work done to complete the written work)   </a:t>
            </a:r>
            <a:endParaRPr lang="en-US" dirty="0"/>
          </a:p>
        </p:txBody>
      </p:sp>
    </p:spTree>
    <p:extLst>
      <p:ext uri="{BB962C8B-B14F-4D97-AF65-F5344CB8AC3E}">
        <p14:creationId xmlns:p14="http://schemas.microsoft.com/office/powerpoint/2010/main" val="379585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Specific Power Issues</a:t>
            </a:r>
            <a:endParaRPr lang="en-US" dirty="0"/>
          </a:p>
        </p:txBody>
      </p:sp>
      <p:sp>
        <p:nvSpPr>
          <p:cNvPr id="3" name="Content Placeholder 2"/>
          <p:cNvSpPr>
            <a:spLocks noGrp="1"/>
          </p:cNvSpPr>
          <p:nvPr>
            <p:ph idx="1"/>
          </p:nvPr>
        </p:nvSpPr>
        <p:spPr>
          <a:xfrm>
            <a:off x="457200" y="1295400"/>
            <a:ext cx="7620000" cy="5410200"/>
          </a:xfrm>
        </p:spPr>
        <p:txBody>
          <a:bodyPr>
            <a:normAutofit fontScale="85000" lnSpcReduction="20000"/>
          </a:bodyPr>
          <a:lstStyle/>
          <a:p>
            <a:r>
              <a:rPr lang="en-US" dirty="0" smtClean="0"/>
              <a:t>There are some things that faculty may not do.  </a:t>
            </a:r>
          </a:p>
          <a:p>
            <a:r>
              <a:rPr lang="en-US" dirty="0" smtClean="0"/>
              <a:t>Faculty are </a:t>
            </a:r>
            <a:r>
              <a:rPr lang="en-US" u="sng" dirty="0" smtClean="0"/>
              <a:t>not</a:t>
            </a:r>
            <a:r>
              <a:rPr lang="en-US" dirty="0" smtClean="0"/>
              <a:t> allowed to </a:t>
            </a:r>
            <a:r>
              <a:rPr lang="en-US" u="sng" dirty="0" smtClean="0"/>
              <a:t>create an intimidating environment </a:t>
            </a:r>
            <a:r>
              <a:rPr lang="en-US" dirty="0" smtClean="0"/>
              <a:t>in any fashion.</a:t>
            </a:r>
          </a:p>
          <a:p>
            <a:pPr marL="114300" indent="0">
              <a:buNone/>
            </a:pPr>
            <a:endParaRPr lang="en-US" dirty="0" smtClean="0"/>
          </a:p>
          <a:p>
            <a:pPr marL="114300" indent="0">
              <a:buNone/>
            </a:pPr>
            <a:r>
              <a:rPr lang="en-US" dirty="0"/>
              <a:t> </a:t>
            </a:r>
            <a:r>
              <a:rPr lang="en-US" dirty="0" smtClean="0"/>
              <a:t>- NDSU Policy Manual, Section 163.1:</a:t>
            </a:r>
          </a:p>
          <a:p>
            <a:pPr marL="114300" indent="0">
              <a:buNone/>
            </a:pPr>
            <a:r>
              <a:rPr lang="en-US" dirty="0" smtClean="0"/>
              <a:t>“Violence</a:t>
            </a:r>
            <a:r>
              <a:rPr lang="en-US" dirty="0"/>
              <a:t>, threats, intimidation, and other disruptive behavior in our workplace will not be tolerated. All reports of incidents will be taken seriously and will be dealt with appropriately. Such behavior can include, but is not limited to, oral or written statements, gestures, expressions that communicate a direct or indirect threat of physical harm, or acts of violence against person or property</a:t>
            </a:r>
            <a:r>
              <a:rPr lang="en-US" dirty="0" smtClean="0"/>
              <a:t>.”</a:t>
            </a:r>
          </a:p>
          <a:p>
            <a:pPr marL="114300" indent="0">
              <a:buNone/>
            </a:pPr>
            <a:endParaRPr lang="en-US" dirty="0" smtClean="0"/>
          </a:p>
          <a:p>
            <a:r>
              <a:rPr lang="en-US" dirty="0" smtClean="0"/>
              <a:t>If this happens, document it if possible, and report it to the faculty’s supervisor (the Department Chair) and myself.  </a:t>
            </a:r>
          </a:p>
          <a:p>
            <a:endParaRPr lang="en-US" dirty="0"/>
          </a:p>
          <a:p>
            <a:r>
              <a:rPr lang="en-US" dirty="0" smtClean="0"/>
              <a:t>The Chair’s job is to resolve the issue.  </a:t>
            </a:r>
          </a:p>
          <a:p>
            <a:pPr marL="114300" indent="0">
              <a:buNone/>
            </a:pPr>
            <a:endParaRPr lang="en-US" dirty="0" smtClean="0"/>
          </a:p>
          <a:p>
            <a:r>
              <a:rPr lang="en-US" dirty="0" smtClean="0"/>
              <a:t>My job is to ensure that the Chair resolved the issue and that students are protected from retaliation after reporting the issue. </a:t>
            </a:r>
            <a:endParaRPr lang="en-US" dirty="0"/>
          </a:p>
          <a:p>
            <a:pPr marL="114300" indent="0">
              <a:buNone/>
            </a:pPr>
            <a:endParaRPr lang="en-US" dirty="0"/>
          </a:p>
        </p:txBody>
      </p:sp>
    </p:spTree>
    <p:extLst>
      <p:ext uri="{BB962C8B-B14F-4D97-AF65-F5344CB8AC3E}">
        <p14:creationId xmlns:p14="http://schemas.microsoft.com/office/powerpoint/2010/main" val="123108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Specific Power Issues</a:t>
            </a:r>
            <a:endParaRPr lang="en-US" dirty="0"/>
          </a:p>
        </p:txBody>
      </p:sp>
      <p:sp>
        <p:nvSpPr>
          <p:cNvPr id="3" name="Content Placeholder 2"/>
          <p:cNvSpPr>
            <a:spLocks noGrp="1"/>
          </p:cNvSpPr>
          <p:nvPr>
            <p:ph idx="1"/>
          </p:nvPr>
        </p:nvSpPr>
        <p:spPr>
          <a:xfrm>
            <a:off x="457200" y="1295400"/>
            <a:ext cx="7620000" cy="5410200"/>
          </a:xfrm>
        </p:spPr>
        <p:txBody>
          <a:bodyPr>
            <a:normAutofit/>
          </a:bodyPr>
          <a:lstStyle/>
          <a:p>
            <a:r>
              <a:rPr lang="en-US" dirty="0" smtClean="0"/>
              <a:t>This applies to everyone in our College.  If students are in a position of power and create this occurs, it simply falls under a different policy.</a:t>
            </a:r>
          </a:p>
          <a:p>
            <a:pPr marL="114300" indent="0">
              <a:buNone/>
            </a:pPr>
            <a:endParaRPr lang="en-US" dirty="0" smtClean="0"/>
          </a:p>
          <a:p>
            <a:r>
              <a:rPr lang="en-US" dirty="0" smtClean="0"/>
              <a:t>Paraphrasing College Policy 3.01:</a:t>
            </a:r>
          </a:p>
          <a:p>
            <a:pPr marL="114300" indent="0">
              <a:buNone/>
            </a:pPr>
            <a:r>
              <a:rPr lang="en-US" dirty="0" smtClean="0"/>
              <a:t>“</a:t>
            </a:r>
            <a:r>
              <a:rPr lang="en-US" dirty="0"/>
              <a:t>Examples of unprofessional conduct include, but are not limited to the following</a:t>
            </a:r>
            <a:r>
              <a:rPr lang="en-US" dirty="0" smtClean="0"/>
              <a:t>:”…</a:t>
            </a:r>
          </a:p>
          <a:p>
            <a:pPr marL="114300" indent="0">
              <a:buNone/>
            </a:pPr>
            <a:endParaRPr lang="en-US" dirty="0" smtClean="0"/>
          </a:p>
          <a:p>
            <a:pPr marL="114300" indent="0">
              <a:buNone/>
            </a:pPr>
            <a:r>
              <a:rPr lang="en-US" dirty="0" smtClean="0"/>
              <a:t>“3</a:t>
            </a:r>
            <a:r>
              <a:rPr lang="en-US" dirty="0"/>
              <a:t>. Contributing to, or engaging in any activity which disrupts or obstructs the teaching, research, </a:t>
            </a:r>
            <a:r>
              <a:rPr lang="en-US" dirty="0" smtClean="0"/>
              <a:t>or outreach </a:t>
            </a:r>
            <a:r>
              <a:rPr lang="en-US" dirty="0"/>
              <a:t>programs of the College or University, on campus or at affiliated training sites</a:t>
            </a:r>
            <a:r>
              <a:rPr lang="en-US" dirty="0" smtClean="0"/>
              <a:t>.</a:t>
            </a:r>
            <a:endParaRPr lang="en-US" dirty="0"/>
          </a:p>
        </p:txBody>
      </p:sp>
    </p:spTree>
    <p:extLst>
      <p:ext uri="{BB962C8B-B14F-4D97-AF65-F5344CB8AC3E}">
        <p14:creationId xmlns:p14="http://schemas.microsoft.com/office/powerpoint/2010/main" val="3325307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Specific Power Issues</a:t>
            </a:r>
            <a:endParaRPr lang="en-US" dirty="0"/>
          </a:p>
        </p:txBody>
      </p:sp>
      <p:sp>
        <p:nvSpPr>
          <p:cNvPr id="3" name="Content Placeholder 2"/>
          <p:cNvSpPr>
            <a:spLocks noGrp="1"/>
          </p:cNvSpPr>
          <p:nvPr>
            <p:ph idx="1"/>
          </p:nvPr>
        </p:nvSpPr>
        <p:spPr>
          <a:xfrm>
            <a:off x="457200" y="1295400"/>
            <a:ext cx="7620000" cy="5410200"/>
          </a:xfrm>
        </p:spPr>
        <p:txBody>
          <a:bodyPr>
            <a:normAutofit/>
          </a:bodyPr>
          <a:lstStyle/>
          <a:p>
            <a:pPr marL="114300" indent="0">
              <a:buNone/>
            </a:pPr>
            <a:r>
              <a:rPr lang="en-US" dirty="0" smtClean="0"/>
              <a:t>4</a:t>
            </a:r>
            <a:r>
              <a:rPr lang="en-US" dirty="0"/>
              <a:t>. Entering the classroom or clinical experience habitually late or leaving early, arriving late to </a:t>
            </a:r>
            <a:r>
              <a:rPr lang="en-US" dirty="0" smtClean="0"/>
              <a:t>a professional </a:t>
            </a:r>
            <a:r>
              <a:rPr lang="en-US" dirty="0"/>
              <a:t>activity, without prior permission from the instructor. The instructor also has </a:t>
            </a:r>
            <a:r>
              <a:rPr lang="en-US" dirty="0" smtClean="0"/>
              <a:t>the obligation </a:t>
            </a:r>
            <a:r>
              <a:rPr lang="en-US" dirty="0"/>
              <a:t>to notify the class, if possible in advance, of any changes in class times, possible </a:t>
            </a:r>
            <a:r>
              <a:rPr lang="en-US" dirty="0" smtClean="0"/>
              <a:t>late arrival </a:t>
            </a:r>
            <a:r>
              <a:rPr lang="en-US" dirty="0"/>
              <a:t>and/or cancelled classes</a:t>
            </a:r>
            <a:r>
              <a:rPr lang="en-US" dirty="0" smtClean="0"/>
              <a:t>.</a:t>
            </a:r>
          </a:p>
          <a:p>
            <a:pPr marL="114300" indent="0">
              <a:buNone/>
            </a:pPr>
            <a:endParaRPr lang="en-US" dirty="0"/>
          </a:p>
          <a:p>
            <a:pPr marL="114300" indent="0">
              <a:buNone/>
            </a:pPr>
            <a:r>
              <a:rPr lang="en-US" dirty="0"/>
              <a:t>5. Approaching faculty, staff or students in less than a professional manner and treating </a:t>
            </a:r>
            <a:r>
              <a:rPr lang="en-US" dirty="0" smtClean="0"/>
              <a:t>faculty, staff</a:t>
            </a:r>
            <a:r>
              <a:rPr lang="en-US" dirty="0"/>
              <a:t>, peers and patients in a disrespectful and inconsiderate way (i.e. addressing a </a:t>
            </a:r>
            <a:r>
              <a:rPr lang="en-US" dirty="0" smtClean="0"/>
              <a:t>faculty member </a:t>
            </a:r>
            <a:r>
              <a:rPr lang="en-US" dirty="0"/>
              <a:t>without the appropriate title during professional activities). Respect and consideration</a:t>
            </a:r>
          </a:p>
          <a:p>
            <a:pPr marL="114300" indent="0">
              <a:buNone/>
            </a:pPr>
            <a:r>
              <a:rPr lang="en-US" dirty="0"/>
              <a:t>are also expected when addressing a faculty member, staff, student, or patient that chooses to </a:t>
            </a:r>
            <a:r>
              <a:rPr lang="en-US" dirty="0" smtClean="0"/>
              <a:t>be called </a:t>
            </a:r>
            <a:r>
              <a:rPr lang="en-US" dirty="0"/>
              <a:t>by their first name</a:t>
            </a:r>
            <a:r>
              <a:rPr lang="en-US" dirty="0" smtClean="0"/>
              <a:t>.”</a:t>
            </a:r>
          </a:p>
        </p:txBody>
      </p:sp>
    </p:spTree>
    <p:extLst>
      <p:ext uri="{BB962C8B-B14F-4D97-AF65-F5344CB8AC3E}">
        <p14:creationId xmlns:p14="http://schemas.microsoft.com/office/powerpoint/2010/main" val="28996294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Specific Power Issues</a:t>
            </a:r>
            <a:endParaRPr lang="en-US" dirty="0"/>
          </a:p>
        </p:txBody>
      </p:sp>
      <p:sp>
        <p:nvSpPr>
          <p:cNvPr id="3" name="Content Placeholder 2"/>
          <p:cNvSpPr>
            <a:spLocks noGrp="1"/>
          </p:cNvSpPr>
          <p:nvPr>
            <p:ph idx="1"/>
          </p:nvPr>
        </p:nvSpPr>
        <p:spPr>
          <a:xfrm>
            <a:off x="457200" y="1295400"/>
            <a:ext cx="7620000" cy="5410200"/>
          </a:xfrm>
        </p:spPr>
        <p:txBody>
          <a:bodyPr>
            <a:normAutofit/>
          </a:bodyPr>
          <a:lstStyle/>
          <a:p>
            <a:r>
              <a:rPr lang="en-US" dirty="0" smtClean="0"/>
              <a:t>If a student is abusing power, these issues should be reported to myself first, and then possibly the Department Chair.</a:t>
            </a:r>
          </a:p>
          <a:p>
            <a:endParaRPr lang="en-US" dirty="0"/>
          </a:p>
          <a:p>
            <a:r>
              <a:rPr lang="en-US" dirty="0" smtClean="0"/>
              <a:t>But note the subtlety here.  The professor or other person in power may have the right to assign work, assign a grade or other tasks that you don’t agree with, but if they do so in a professional and respectful manner, then it is acceptable to do so.</a:t>
            </a:r>
          </a:p>
          <a:p>
            <a:endParaRPr lang="en-US" dirty="0"/>
          </a:p>
          <a:p>
            <a:r>
              <a:rPr lang="en-US" dirty="0" smtClean="0"/>
              <a:t>Yelling, the use of derogatory and/or offensive language or other demeaning actions would be grounds for reporting, </a:t>
            </a:r>
            <a:r>
              <a:rPr lang="en-US" b="1" u="sng" dirty="0" smtClean="0"/>
              <a:t>not the assigned task by itself</a:t>
            </a:r>
            <a:r>
              <a:rPr lang="en-US" dirty="0" smtClean="0"/>
              <a:t>. </a:t>
            </a:r>
          </a:p>
          <a:p>
            <a:pPr marL="114300" indent="0">
              <a:buNone/>
            </a:pPr>
            <a:endParaRPr lang="en-US" dirty="0" smtClean="0"/>
          </a:p>
        </p:txBody>
      </p:sp>
    </p:spTree>
    <p:extLst>
      <p:ext uri="{BB962C8B-B14F-4D97-AF65-F5344CB8AC3E}">
        <p14:creationId xmlns:p14="http://schemas.microsoft.com/office/powerpoint/2010/main" val="2888787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Specific Power Issues</a:t>
            </a:r>
            <a:endParaRPr lang="en-US" dirty="0"/>
          </a:p>
        </p:txBody>
      </p:sp>
      <p:sp>
        <p:nvSpPr>
          <p:cNvPr id="3" name="Content Placeholder 2"/>
          <p:cNvSpPr>
            <a:spLocks noGrp="1"/>
          </p:cNvSpPr>
          <p:nvPr>
            <p:ph idx="1"/>
          </p:nvPr>
        </p:nvSpPr>
        <p:spPr>
          <a:xfrm>
            <a:off x="457200" y="1295400"/>
            <a:ext cx="7620000" cy="5410200"/>
          </a:xfrm>
        </p:spPr>
        <p:txBody>
          <a:bodyPr>
            <a:normAutofit fontScale="92500" lnSpcReduction="20000"/>
          </a:bodyPr>
          <a:lstStyle/>
          <a:p>
            <a:r>
              <a:rPr lang="en-US" dirty="0" smtClean="0"/>
              <a:t>The amount of time that you spend in a lab or a clinical site is at least partially under the discretion of the supervising faculty.</a:t>
            </a:r>
          </a:p>
          <a:p>
            <a:endParaRPr lang="en-US" dirty="0"/>
          </a:p>
          <a:p>
            <a:r>
              <a:rPr lang="en-US" dirty="0" smtClean="0"/>
              <a:t>There are specific constraints imposed on supervising faculty by Federal Regulators such as OSHA, but NDSU policies are relatively vague on this issue.  The tend to focus on details or specific instances of inequities.</a:t>
            </a:r>
          </a:p>
          <a:p>
            <a:endParaRPr lang="en-US" dirty="0"/>
          </a:p>
          <a:p>
            <a:pPr marL="114300" indent="0">
              <a:buNone/>
            </a:pPr>
            <a:r>
              <a:rPr lang="en-US" dirty="0" smtClean="0"/>
              <a:t> - Ex. NDSU Policy 213: If you work for more than 4 hours, you get a 	rest break.</a:t>
            </a:r>
          </a:p>
          <a:p>
            <a:endParaRPr lang="en-US" dirty="0"/>
          </a:p>
          <a:p>
            <a:pPr marL="114300" indent="0">
              <a:buNone/>
            </a:pPr>
            <a:r>
              <a:rPr lang="en-US" dirty="0" smtClean="0"/>
              <a:t> - Ex. NDSU Policy 134.1, 135: Allowances for childbirth or other family 	and medical issues (if paid by NDSU).</a:t>
            </a:r>
          </a:p>
          <a:p>
            <a:pPr marL="114300" indent="0">
              <a:buNone/>
            </a:pPr>
            <a:endParaRPr lang="en-US" dirty="0" smtClean="0"/>
          </a:p>
          <a:p>
            <a:pPr marL="114300" indent="0">
              <a:buNone/>
            </a:pPr>
            <a:r>
              <a:rPr lang="en-US" dirty="0" smtClean="0"/>
              <a:t> - Ex. NDSU Policy 166: You cannot be forced to work in an unsafe lab, 	classroom or clinical site.</a:t>
            </a:r>
          </a:p>
          <a:p>
            <a:pPr marL="114300" indent="0">
              <a:buNone/>
            </a:pPr>
            <a:endParaRPr lang="en-US" dirty="0"/>
          </a:p>
          <a:p>
            <a:r>
              <a:rPr lang="en-US" dirty="0" smtClean="0"/>
              <a:t>In such cases, first go to the supervising faculty, then the Chair and myself. </a:t>
            </a:r>
          </a:p>
        </p:txBody>
      </p:sp>
    </p:spTree>
    <p:extLst>
      <p:ext uri="{BB962C8B-B14F-4D97-AF65-F5344CB8AC3E}">
        <p14:creationId xmlns:p14="http://schemas.microsoft.com/office/powerpoint/2010/main" val="294506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Professionalism in the CPNAS</a:t>
            </a:r>
            <a:endParaRPr lang="en-US" dirty="0"/>
          </a:p>
        </p:txBody>
      </p:sp>
      <p:sp>
        <p:nvSpPr>
          <p:cNvPr id="3" name="Content Placeholder 2"/>
          <p:cNvSpPr>
            <a:spLocks noGrp="1"/>
          </p:cNvSpPr>
          <p:nvPr>
            <p:ph idx="1"/>
          </p:nvPr>
        </p:nvSpPr>
        <p:spPr/>
        <p:txBody>
          <a:bodyPr>
            <a:normAutofit lnSpcReduction="10000"/>
          </a:bodyPr>
          <a:lstStyle/>
          <a:p>
            <a:r>
              <a:rPr lang="en-US" dirty="0" smtClean="0"/>
              <a:t>Professionalism is generally defined as the values, expectations and codes of conduct for a given occupation or activity.</a:t>
            </a:r>
          </a:p>
          <a:p>
            <a:pPr marL="114300" indent="0">
              <a:buNone/>
            </a:pPr>
            <a:endParaRPr lang="en-US" dirty="0" smtClean="0"/>
          </a:p>
          <a:p>
            <a:r>
              <a:rPr lang="en-US" dirty="0" smtClean="0"/>
              <a:t>In the College of Pharmacy, Nursing and Allied Sciences, we have five core values, which we expect all members of our College (students, faculty and staff) to exhibit:</a:t>
            </a:r>
          </a:p>
          <a:p>
            <a:pPr marL="114300" indent="0">
              <a:buNone/>
            </a:pPr>
            <a:r>
              <a:rPr lang="en-US" dirty="0"/>
              <a:t> </a:t>
            </a:r>
            <a:r>
              <a:rPr lang="en-US" dirty="0" smtClean="0"/>
              <a:t>- honesty</a:t>
            </a:r>
          </a:p>
          <a:p>
            <a:pPr marL="114300" indent="0">
              <a:buNone/>
            </a:pPr>
            <a:r>
              <a:rPr lang="en-US" dirty="0"/>
              <a:t> </a:t>
            </a:r>
            <a:r>
              <a:rPr lang="en-US" dirty="0" smtClean="0"/>
              <a:t>- integrity</a:t>
            </a:r>
          </a:p>
          <a:p>
            <a:pPr marL="114300" indent="0">
              <a:buNone/>
            </a:pPr>
            <a:r>
              <a:rPr lang="en-US" dirty="0"/>
              <a:t> </a:t>
            </a:r>
            <a:r>
              <a:rPr lang="en-US" dirty="0" smtClean="0"/>
              <a:t>- accountability</a:t>
            </a:r>
          </a:p>
          <a:p>
            <a:pPr marL="114300" indent="0">
              <a:buNone/>
            </a:pPr>
            <a:r>
              <a:rPr lang="en-US" dirty="0"/>
              <a:t> </a:t>
            </a:r>
            <a:r>
              <a:rPr lang="en-US" dirty="0" smtClean="0"/>
              <a:t>- confidentiality</a:t>
            </a:r>
          </a:p>
          <a:p>
            <a:pPr marL="114300" indent="0">
              <a:buNone/>
            </a:pPr>
            <a:r>
              <a:rPr lang="en-US" dirty="0"/>
              <a:t> </a:t>
            </a:r>
            <a:r>
              <a:rPr lang="en-US" dirty="0" smtClean="0"/>
              <a:t>- proper demeanor (commensurate with the professional and 				ethical expectations of the discipline).</a:t>
            </a:r>
            <a:endParaRPr lang="en-US" dirty="0"/>
          </a:p>
        </p:txBody>
      </p:sp>
    </p:spTree>
    <p:extLst>
      <p:ext uri="{BB962C8B-B14F-4D97-AF65-F5344CB8AC3E}">
        <p14:creationId xmlns:p14="http://schemas.microsoft.com/office/powerpoint/2010/main" val="11468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Specific Power Issues</a:t>
            </a:r>
          </a:p>
        </p:txBody>
      </p:sp>
      <p:sp>
        <p:nvSpPr>
          <p:cNvPr id="3" name="Content Placeholder 2"/>
          <p:cNvSpPr>
            <a:spLocks noGrp="1"/>
          </p:cNvSpPr>
          <p:nvPr>
            <p:ph idx="1"/>
          </p:nvPr>
        </p:nvSpPr>
        <p:spPr/>
        <p:txBody>
          <a:bodyPr>
            <a:normAutofit fontScale="92500"/>
          </a:bodyPr>
          <a:lstStyle/>
          <a:p>
            <a:r>
              <a:rPr lang="en-US" dirty="0" smtClean="0"/>
              <a:t>I also want to say a word about consensual relationships between individuals with different levels of power.</a:t>
            </a:r>
          </a:p>
          <a:p>
            <a:pPr marL="114300" indent="0">
              <a:buNone/>
            </a:pPr>
            <a:endParaRPr lang="en-US" dirty="0" smtClean="0"/>
          </a:p>
          <a:p>
            <a:r>
              <a:rPr lang="en-US" dirty="0" smtClean="0"/>
              <a:t>NDSU </a:t>
            </a:r>
            <a:r>
              <a:rPr lang="en-US" dirty="0"/>
              <a:t>Policy 162: </a:t>
            </a:r>
            <a:r>
              <a:rPr lang="en-US" dirty="0">
                <a:hlinkClick r:id="rId2"/>
              </a:rPr>
              <a:t>http://</a:t>
            </a:r>
            <a:r>
              <a:rPr lang="en-US" dirty="0" smtClean="0">
                <a:hlinkClick r:id="rId2"/>
              </a:rPr>
              <a:t>www.ndsu.edu/fileadmin/policy/162_1.pdf</a:t>
            </a:r>
            <a:endParaRPr lang="en-US" dirty="0" smtClean="0"/>
          </a:p>
          <a:p>
            <a:pPr marL="114300" indent="0">
              <a:buNone/>
            </a:pPr>
            <a:endParaRPr lang="en-US" dirty="0" smtClean="0"/>
          </a:p>
          <a:p>
            <a:pPr marL="114300" indent="0">
              <a:buNone/>
            </a:pPr>
            <a:r>
              <a:rPr lang="en-US" dirty="0" smtClean="0"/>
              <a:t> - If the relationship isn’t consensual, it is both prohibited and 	illegal.  </a:t>
            </a:r>
          </a:p>
          <a:p>
            <a:pPr marL="114300" indent="0">
              <a:buNone/>
            </a:pPr>
            <a:endParaRPr lang="en-US" dirty="0"/>
          </a:p>
          <a:p>
            <a:pPr marL="114300" indent="0">
              <a:buNone/>
            </a:pPr>
            <a:r>
              <a:rPr lang="en-US" dirty="0" smtClean="0"/>
              <a:t> - The relationship should be reported to myself and the 	Department Chair (or the supervisor of the alleged instigator).</a:t>
            </a:r>
          </a:p>
          <a:p>
            <a:pPr marL="114300" indent="0">
              <a:buNone/>
            </a:pPr>
            <a:endParaRPr lang="en-US" dirty="0"/>
          </a:p>
          <a:p>
            <a:pPr marL="114300" indent="0">
              <a:buNone/>
            </a:pPr>
            <a:r>
              <a:rPr lang="en-US" dirty="0" smtClean="0"/>
              <a:t> - It should stop immediately!</a:t>
            </a:r>
          </a:p>
          <a:p>
            <a:pPr marL="114300" indent="0">
              <a:buNone/>
            </a:pPr>
            <a:endParaRPr lang="en-US" dirty="0"/>
          </a:p>
        </p:txBody>
      </p:sp>
    </p:spTree>
    <p:extLst>
      <p:ext uri="{BB962C8B-B14F-4D97-AF65-F5344CB8AC3E}">
        <p14:creationId xmlns:p14="http://schemas.microsoft.com/office/powerpoint/2010/main" val="3197264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Specific Power Issues</a:t>
            </a:r>
          </a:p>
        </p:txBody>
      </p:sp>
      <p:sp>
        <p:nvSpPr>
          <p:cNvPr id="3" name="Content Placeholder 2"/>
          <p:cNvSpPr>
            <a:spLocks noGrp="1"/>
          </p:cNvSpPr>
          <p:nvPr>
            <p:ph idx="1"/>
          </p:nvPr>
        </p:nvSpPr>
        <p:spPr>
          <a:xfrm>
            <a:off x="457200" y="1600200"/>
            <a:ext cx="7620000" cy="5029200"/>
          </a:xfrm>
        </p:spPr>
        <p:txBody>
          <a:bodyPr>
            <a:normAutofit lnSpcReduction="10000"/>
          </a:bodyPr>
          <a:lstStyle/>
          <a:p>
            <a:r>
              <a:rPr lang="en-US" dirty="0" smtClean="0"/>
              <a:t>NDSU Policy 162.1</a:t>
            </a:r>
          </a:p>
          <a:p>
            <a:pPr marL="114300" indent="0">
              <a:buNone/>
            </a:pPr>
            <a:r>
              <a:rPr lang="en-US" dirty="0" smtClean="0">
                <a:hlinkClick r:id="rId2"/>
              </a:rPr>
              <a:t>http</a:t>
            </a:r>
            <a:r>
              <a:rPr lang="en-US" dirty="0">
                <a:hlinkClick r:id="rId2"/>
              </a:rPr>
              <a:t>://</a:t>
            </a:r>
            <a:r>
              <a:rPr lang="en-US" dirty="0" smtClean="0">
                <a:hlinkClick r:id="rId2"/>
              </a:rPr>
              <a:t>www.ndsu.edu/fileadmin/policy/162_1.pdf</a:t>
            </a:r>
            <a:r>
              <a:rPr lang="en-US" dirty="0" smtClean="0"/>
              <a:t> </a:t>
            </a:r>
          </a:p>
          <a:p>
            <a:pPr marL="114300" indent="0">
              <a:buNone/>
            </a:pPr>
            <a:endParaRPr lang="en-US" dirty="0"/>
          </a:p>
          <a:p>
            <a:pPr>
              <a:buFontTx/>
              <a:buChar char="-"/>
            </a:pPr>
            <a:r>
              <a:rPr lang="en-US" dirty="0" smtClean="0"/>
              <a:t>If the relationship </a:t>
            </a:r>
            <a:r>
              <a:rPr lang="en-US" dirty="0"/>
              <a:t>is between a client and a professional, it is a </a:t>
            </a:r>
            <a:r>
              <a:rPr lang="en-US" dirty="0" smtClean="0"/>
              <a:t>	conflict </a:t>
            </a:r>
            <a:r>
              <a:rPr lang="en-US" dirty="0"/>
              <a:t>of </a:t>
            </a:r>
            <a:r>
              <a:rPr lang="en-US" dirty="0" smtClean="0"/>
              <a:t>interest </a:t>
            </a:r>
            <a:r>
              <a:rPr lang="en-US" dirty="0"/>
              <a:t>and is </a:t>
            </a:r>
            <a:r>
              <a:rPr lang="en-US" dirty="0" smtClean="0"/>
              <a:t>prohibited.</a:t>
            </a:r>
          </a:p>
          <a:p>
            <a:pPr>
              <a:buFontTx/>
              <a:buChar char="-"/>
            </a:pPr>
            <a:r>
              <a:rPr lang="en-US" dirty="0" smtClean="0"/>
              <a:t>Otherwise, it </a:t>
            </a:r>
            <a:r>
              <a:rPr lang="en-US" dirty="0"/>
              <a:t>is not prohibited, but it is frowned </a:t>
            </a:r>
            <a:r>
              <a:rPr lang="en-US" dirty="0" smtClean="0"/>
              <a:t>upon.</a:t>
            </a:r>
          </a:p>
          <a:p>
            <a:pPr>
              <a:buFontTx/>
              <a:buChar char="-"/>
            </a:pPr>
            <a:r>
              <a:rPr lang="en-US" dirty="0" smtClean="0"/>
              <a:t>If a relationship develops, it must be reported (by the person 	with the most power) to that individual’s supervisor. </a:t>
            </a:r>
            <a:endParaRPr lang="en-US" dirty="0"/>
          </a:p>
          <a:p>
            <a:pPr>
              <a:buFontTx/>
              <a:buChar char="-"/>
            </a:pPr>
            <a:r>
              <a:rPr lang="en-US" dirty="0" smtClean="0"/>
              <a:t>That person may be reassigned to alleviate conflicts of 	interest.</a:t>
            </a:r>
          </a:p>
          <a:p>
            <a:pPr marL="114300" indent="0">
              <a:buNone/>
            </a:pPr>
            <a:endParaRPr lang="en-US" dirty="0" smtClean="0"/>
          </a:p>
          <a:p>
            <a:r>
              <a:rPr lang="en-US" dirty="0" smtClean="0"/>
              <a:t>The policy is designed to force the person in the relationship who holds more power to proactivity eliminate any power imbalance. </a:t>
            </a:r>
            <a:endParaRPr lang="en-US" dirty="0"/>
          </a:p>
          <a:p>
            <a:pPr marL="114300" indent="0">
              <a:buNone/>
            </a:pPr>
            <a:endParaRPr lang="en-US" dirty="0"/>
          </a:p>
        </p:txBody>
      </p:sp>
    </p:spTree>
    <p:extLst>
      <p:ext uri="{BB962C8B-B14F-4D97-AF65-F5344CB8AC3E}">
        <p14:creationId xmlns:p14="http://schemas.microsoft.com/office/powerpoint/2010/main" val="2416033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Specific Power Issues</a:t>
            </a:r>
          </a:p>
        </p:txBody>
      </p:sp>
      <p:sp>
        <p:nvSpPr>
          <p:cNvPr id="3" name="Content Placeholder 2"/>
          <p:cNvSpPr>
            <a:spLocks noGrp="1"/>
          </p:cNvSpPr>
          <p:nvPr>
            <p:ph idx="1"/>
          </p:nvPr>
        </p:nvSpPr>
        <p:spPr>
          <a:xfrm>
            <a:off x="457200" y="1600200"/>
            <a:ext cx="7620000" cy="5029200"/>
          </a:xfrm>
        </p:spPr>
        <p:txBody>
          <a:bodyPr>
            <a:normAutofit/>
          </a:bodyPr>
          <a:lstStyle/>
          <a:p>
            <a:r>
              <a:rPr lang="en-US" dirty="0" smtClean="0"/>
              <a:t>Lastly, I want to address a pair of related issues which probably are most germane to you as you work towards your graduate degree.</a:t>
            </a:r>
          </a:p>
          <a:p>
            <a:endParaRPr lang="en-US" dirty="0"/>
          </a:p>
          <a:p>
            <a:r>
              <a:rPr lang="en-US" dirty="0" smtClean="0"/>
              <a:t>These issues also deal with power differentials and vague policies, but in a slightly different manner than our previous topics.</a:t>
            </a:r>
          </a:p>
          <a:p>
            <a:endParaRPr lang="en-US" dirty="0"/>
          </a:p>
          <a:p>
            <a:r>
              <a:rPr lang="en-US" dirty="0" smtClean="0"/>
              <a:t>If they occur and you are found responsible, they can also be the most damaging to your career. </a:t>
            </a:r>
            <a:endParaRPr lang="en-US" dirty="0"/>
          </a:p>
        </p:txBody>
      </p:sp>
    </p:spTree>
    <p:extLst>
      <p:ext uri="{BB962C8B-B14F-4D97-AF65-F5344CB8AC3E}">
        <p14:creationId xmlns:p14="http://schemas.microsoft.com/office/powerpoint/2010/main" val="2987931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Specific Power Issues</a:t>
            </a:r>
          </a:p>
        </p:txBody>
      </p:sp>
      <p:sp>
        <p:nvSpPr>
          <p:cNvPr id="3" name="Content Placeholder 2"/>
          <p:cNvSpPr>
            <a:spLocks noGrp="1"/>
          </p:cNvSpPr>
          <p:nvPr>
            <p:ph idx="1"/>
          </p:nvPr>
        </p:nvSpPr>
        <p:spPr>
          <a:xfrm>
            <a:off x="457200" y="1600200"/>
            <a:ext cx="7620000" cy="5029200"/>
          </a:xfrm>
        </p:spPr>
        <p:txBody>
          <a:bodyPr>
            <a:normAutofit lnSpcReduction="10000"/>
          </a:bodyPr>
          <a:lstStyle/>
          <a:p>
            <a:r>
              <a:rPr lang="en-US" b="1" u="sng" dirty="0" smtClean="0"/>
              <a:t>Plagiarism</a:t>
            </a:r>
            <a:r>
              <a:rPr lang="en-US" dirty="0" smtClean="0"/>
              <a:t>: The theft of ideas, or inappropriately taking credit for writing, ideas or other intellectual property you did not create yourself.</a:t>
            </a:r>
          </a:p>
          <a:p>
            <a:endParaRPr lang="en-US" dirty="0"/>
          </a:p>
          <a:p>
            <a:r>
              <a:rPr lang="en-US" dirty="0" smtClean="0"/>
              <a:t>Plagiarism can be:</a:t>
            </a:r>
          </a:p>
          <a:p>
            <a:pPr marL="114300" indent="0">
              <a:buNone/>
            </a:pPr>
            <a:r>
              <a:rPr lang="en-US" dirty="0"/>
              <a:t> </a:t>
            </a:r>
            <a:r>
              <a:rPr lang="en-US" dirty="0" smtClean="0"/>
              <a:t>- Direct: copying and pasting entire sentences, paragraphs or 	entire papers from other works and representing that 	work as your own</a:t>
            </a:r>
          </a:p>
          <a:p>
            <a:pPr marL="114300" indent="0">
              <a:buNone/>
            </a:pPr>
            <a:r>
              <a:rPr lang="en-US" dirty="0" smtClean="0"/>
              <a:t>    Note: paying someone to be a ghost writer is also direct		plagiarism!</a:t>
            </a:r>
          </a:p>
          <a:p>
            <a:pPr marL="114300" indent="0">
              <a:buNone/>
            </a:pPr>
            <a:r>
              <a:rPr lang="en-US" dirty="0"/>
              <a:t> </a:t>
            </a:r>
            <a:r>
              <a:rPr lang="en-US" dirty="0" smtClean="0"/>
              <a:t>- Indirect: word-</a:t>
            </a:r>
            <a:r>
              <a:rPr lang="en-US" dirty="0" err="1" smtClean="0"/>
              <a:t>smithing</a:t>
            </a:r>
            <a:r>
              <a:rPr lang="en-US" dirty="0" smtClean="0"/>
              <a:t> someone else’s paper and failing to 	cite the original work</a:t>
            </a:r>
          </a:p>
          <a:p>
            <a:pPr marL="114300" indent="0">
              <a:buNone/>
            </a:pPr>
            <a:r>
              <a:rPr lang="en-US" dirty="0"/>
              <a:t> </a:t>
            </a:r>
            <a:r>
              <a:rPr lang="en-US" dirty="0" smtClean="0"/>
              <a:t> - Induced: not citing someone enough (one citation at the 	beginning or end of a very long paragraph)</a:t>
            </a:r>
            <a:endParaRPr lang="en-US" dirty="0"/>
          </a:p>
        </p:txBody>
      </p:sp>
    </p:spTree>
    <p:extLst>
      <p:ext uri="{BB962C8B-B14F-4D97-AF65-F5344CB8AC3E}">
        <p14:creationId xmlns:p14="http://schemas.microsoft.com/office/powerpoint/2010/main" val="158748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Specific Power Issues</a:t>
            </a:r>
          </a:p>
        </p:txBody>
      </p:sp>
      <p:sp>
        <p:nvSpPr>
          <p:cNvPr id="3" name="Content Placeholder 2"/>
          <p:cNvSpPr>
            <a:spLocks noGrp="1"/>
          </p:cNvSpPr>
          <p:nvPr>
            <p:ph idx="1"/>
          </p:nvPr>
        </p:nvSpPr>
        <p:spPr>
          <a:xfrm>
            <a:off x="457200" y="1600200"/>
            <a:ext cx="7620000" cy="5029200"/>
          </a:xfrm>
        </p:spPr>
        <p:txBody>
          <a:bodyPr>
            <a:normAutofit/>
          </a:bodyPr>
          <a:lstStyle/>
          <a:p>
            <a:r>
              <a:rPr lang="en-US" dirty="0" smtClean="0"/>
              <a:t>Direct plagiarism is obvious, and has no excuse!</a:t>
            </a:r>
          </a:p>
          <a:p>
            <a:r>
              <a:rPr lang="en-US" dirty="0" smtClean="0"/>
              <a:t>Most people, when found responsible for plagiarism, are found responsible for the second two types.</a:t>
            </a:r>
          </a:p>
          <a:p>
            <a:r>
              <a:rPr lang="en-US" dirty="0" smtClean="0"/>
              <a:t>Why?</a:t>
            </a:r>
          </a:p>
          <a:p>
            <a:pPr marL="114300" indent="0">
              <a:buNone/>
            </a:pPr>
            <a:r>
              <a:rPr lang="en-US" dirty="0"/>
              <a:t> </a:t>
            </a:r>
            <a:r>
              <a:rPr lang="en-US" dirty="0" smtClean="0"/>
              <a:t>- Not being careful (writing late at night or near pending 	deadlines)</a:t>
            </a:r>
          </a:p>
          <a:p>
            <a:pPr marL="114300" indent="0">
              <a:buNone/>
            </a:pPr>
            <a:r>
              <a:rPr lang="en-US" dirty="0"/>
              <a:t> </a:t>
            </a:r>
            <a:r>
              <a:rPr lang="en-US" dirty="0" smtClean="0"/>
              <a:t>- Not understanding the expectations of the discipline (different 	disciplines have different rules for citing and summarizing 	others’ works)</a:t>
            </a:r>
          </a:p>
          <a:p>
            <a:pPr marL="114300" indent="0">
              <a:buNone/>
            </a:pPr>
            <a:r>
              <a:rPr lang="en-US" dirty="0" smtClean="0"/>
              <a:t> - Not understanding copyright laws (in some instances, </a:t>
            </a:r>
            <a:r>
              <a:rPr lang="en-US" u="sng" dirty="0" smtClean="0"/>
              <a:t>you</a:t>
            </a:r>
            <a:r>
              <a:rPr lang="en-US" dirty="0" smtClean="0"/>
              <a:t> can 	be found responsible for plagiarizing </a:t>
            </a:r>
            <a:r>
              <a:rPr lang="en-US" u="sng" dirty="0" smtClean="0"/>
              <a:t>yourself</a:t>
            </a:r>
            <a:r>
              <a:rPr lang="en-US" dirty="0" smtClean="0"/>
              <a:t>)</a:t>
            </a:r>
          </a:p>
          <a:p>
            <a:pPr marL="114300" indent="0">
              <a:buNone/>
            </a:pPr>
            <a:endParaRPr lang="en-US" dirty="0"/>
          </a:p>
        </p:txBody>
      </p:sp>
    </p:spTree>
    <p:extLst>
      <p:ext uri="{BB962C8B-B14F-4D97-AF65-F5344CB8AC3E}">
        <p14:creationId xmlns:p14="http://schemas.microsoft.com/office/powerpoint/2010/main" val="219155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Specific Power Issues</a:t>
            </a:r>
          </a:p>
        </p:txBody>
      </p:sp>
      <p:sp>
        <p:nvSpPr>
          <p:cNvPr id="3" name="Content Placeholder 2"/>
          <p:cNvSpPr>
            <a:spLocks noGrp="1"/>
          </p:cNvSpPr>
          <p:nvPr>
            <p:ph idx="1"/>
          </p:nvPr>
        </p:nvSpPr>
        <p:spPr>
          <a:xfrm>
            <a:off x="457200" y="1600200"/>
            <a:ext cx="7620000" cy="5029200"/>
          </a:xfrm>
        </p:spPr>
        <p:txBody>
          <a:bodyPr>
            <a:normAutofit/>
          </a:bodyPr>
          <a:lstStyle/>
          <a:p>
            <a:r>
              <a:rPr lang="en-US" dirty="0" smtClean="0"/>
              <a:t>Plagiarism is a power issue because the accuser may be anonymous, and may or may not be correct in making the accusation.</a:t>
            </a:r>
          </a:p>
          <a:p>
            <a:endParaRPr lang="en-US" dirty="0"/>
          </a:p>
          <a:p>
            <a:r>
              <a:rPr lang="en-US" dirty="0" smtClean="0"/>
              <a:t>However, once you are accused (even if not responsible of the action), your reputation may suffer.</a:t>
            </a:r>
          </a:p>
          <a:p>
            <a:endParaRPr lang="en-US" dirty="0"/>
          </a:p>
          <a:p>
            <a:r>
              <a:rPr lang="en-US" dirty="0" smtClean="0"/>
              <a:t>The process for handling plagiarism is specific to the College’s Policy Manual, the University’s Code of Student Conduct, and the Graduate School Policy Manual.</a:t>
            </a:r>
          </a:p>
          <a:p>
            <a:pPr marL="114300" indent="0">
              <a:buNone/>
            </a:pPr>
            <a:r>
              <a:rPr lang="en-US" dirty="0"/>
              <a:t> </a:t>
            </a:r>
            <a:r>
              <a:rPr lang="en-US" dirty="0" smtClean="0"/>
              <a:t>- You are held accountable to all three simultaneously</a:t>
            </a:r>
          </a:p>
          <a:p>
            <a:pPr marL="114300" indent="0">
              <a:buNone/>
            </a:pPr>
            <a:r>
              <a:rPr lang="en-US" dirty="0"/>
              <a:t> </a:t>
            </a:r>
            <a:r>
              <a:rPr lang="en-US" dirty="0" smtClean="0"/>
              <a:t>- Better to avoid the issue altogether</a:t>
            </a:r>
            <a:endParaRPr lang="en-US" dirty="0"/>
          </a:p>
        </p:txBody>
      </p:sp>
    </p:spTree>
    <p:extLst>
      <p:ext uri="{BB962C8B-B14F-4D97-AF65-F5344CB8AC3E}">
        <p14:creationId xmlns:p14="http://schemas.microsoft.com/office/powerpoint/2010/main" val="7337950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Specific Power Issues</a:t>
            </a:r>
          </a:p>
        </p:txBody>
      </p:sp>
      <p:sp>
        <p:nvSpPr>
          <p:cNvPr id="3" name="Content Placeholder 2"/>
          <p:cNvSpPr>
            <a:spLocks noGrp="1"/>
          </p:cNvSpPr>
          <p:nvPr>
            <p:ph idx="1"/>
          </p:nvPr>
        </p:nvSpPr>
        <p:spPr>
          <a:xfrm>
            <a:off x="457200" y="1600200"/>
            <a:ext cx="7620000" cy="5029200"/>
          </a:xfrm>
        </p:spPr>
        <p:txBody>
          <a:bodyPr>
            <a:normAutofit fontScale="92500" lnSpcReduction="20000"/>
          </a:bodyPr>
          <a:lstStyle/>
          <a:p>
            <a:r>
              <a:rPr lang="en-US" dirty="0" smtClean="0"/>
              <a:t>So what can you do to avoid plagiarism issues?</a:t>
            </a:r>
          </a:p>
          <a:p>
            <a:pPr marL="114300" indent="0">
              <a:buNone/>
            </a:pPr>
            <a:r>
              <a:rPr lang="en-US" dirty="0" smtClean="0"/>
              <a:t>	</a:t>
            </a:r>
            <a:r>
              <a:rPr lang="en-US" dirty="0" smtClean="0">
                <a:hlinkClick r:id="rId2"/>
              </a:rPr>
              <a:t>http</a:t>
            </a:r>
            <a:r>
              <a:rPr lang="en-US" dirty="0">
                <a:hlinkClick r:id="rId2"/>
              </a:rPr>
              <a:t>://www.ndsu.edu/academichonesty</a:t>
            </a:r>
            <a:r>
              <a:rPr lang="en-US" dirty="0" smtClean="0">
                <a:hlinkClick r:id="rId2"/>
              </a:rPr>
              <a:t>/</a:t>
            </a:r>
            <a:r>
              <a:rPr lang="en-US" dirty="0" smtClean="0"/>
              <a:t> </a:t>
            </a:r>
          </a:p>
          <a:p>
            <a:endParaRPr lang="en-US" dirty="0"/>
          </a:p>
          <a:p>
            <a:r>
              <a:rPr lang="en-US" dirty="0" smtClean="0"/>
              <a:t>Write everything yourself.</a:t>
            </a:r>
          </a:p>
          <a:p>
            <a:r>
              <a:rPr lang="en-US" dirty="0" smtClean="0"/>
              <a:t>Try not to directly “recycle writing” specific parts of papers.</a:t>
            </a:r>
          </a:p>
          <a:p>
            <a:r>
              <a:rPr lang="en-US" dirty="0" smtClean="0"/>
              <a:t>Give yourself plenty of time to write before a deadline.</a:t>
            </a:r>
          </a:p>
          <a:p>
            <a:r>
              <a:rPr lang="en-US" dirty="0" smtClean="0"/>
              <a:t>Error on the side of caution and over-cite.</a:t>
            </a:r>
          </a:p>
          <a:p>
            <a:r>
              <a:rPr lang="en-US" dirty="0" smtClean="0"/>
              <a:t>Read the Graduate School policies about using published articles in your dissertation/thesis and follow them.</a:t>
            </a:r>
          </a:p>
          <a:p>
            <a:r>
              <a:rPr lang="en-US" dirty="0" smtClean="0"/>
              <a:t>Use the “Turn </a:t>
            </a:r>
            <a:r>
              <a:rPr lang="en-US" smtClean="0"/>
              <a:t>It </a:t>
            </a:r>
            <a:r>
              <a:rPr lang="en-US" smtClean="0"/>
              <a:t>In/Safe-Assign” </a:t>
            </a:r>
            <a:r>
              <a:rPr lang="en-US" dirty="0" smtClean="0"/>
              <a:t>feature in Blackboard before you submit any project or paper.</a:t>
            </a:r>
          </a:p>
          <a:p>
            <a:endParaRPr lang="en-US" dirty="0"/>
          </a:p>
          <a:p>
            <a:r>
              <a:rPr lang="en-US" dirty="0" smtClean="0"/>
              <a:t>Aside: Hiring a professional editor is fundamentally different than hiring a ghost writer, because they are not writing the paper for you.  They are only suggesting changes.  </a:t>
            </a:r>
            <a:endParaRPr lang="en-US" dirty="0"/>
          </a:p>
          <a:p>
            <a:pPr marL="114300" indent="0">
              <a:buNone/>
            </a:pPr>
            <a:r>
              <a:rPr lang="en-US" dirty="0"/>
              <a:t> </a:t>
            </a:r>
            <a:r>
              <a:rPr lang="en-US" dirty="0" smtClean="0"/>
              <a:t>- But if they suggest a change that is essentially plagiarism, you are 	responsible! </a:t>
            </a:r>
            <a:endParaRPr lang="en-US" dirty="0"/>
          </a:p>
        </p:txBody>
      </p:sp>
    </p:spTree>
    <p:extLst>
      <p:ext uri="{BB962C8B-B14F-4D97-AF65-F5344CB8AC3E}">
        <p14:creationId xmlns:p14="http://schemas.microsoft.com/office/powerpoint/2010/main" val="403897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Specific Power Issues</a:t>
            </a:r>
          </a:p>
        </p:txBody>
      </p:sp>
      <p:sp>
        <p:nvSpPr>
          <p:cNvPr id="3" name="Content Placeholder 2"/>
          <p:cNvSpPr>
            <a:spLocks noGrp="1"/>
          </p:cNvSpPr>
          <p:nvPr>
            <p:ph idx="1"/>
          </p:nvPr>
        </p:nvSpPr>
        <p:spPr>
          <a:xfrm>
            <a:off x="457200" y="1600200"/>
            <a:ext cx="7620000" cy="5029200"/>
          </a:xfrm>
        </p:spPr>
        <p:txBody>
          <a:bodyPr>
            <a:normAutofit/>
          </a:bodyPr>
          <a:lstStyle/>
          <a:p>
            <a:r>
              <a:rPr lang="en-US" b="1" u="sng" dirty="0" smtClean="0"/>
              <a:t>Scientific Misconduct: </a:t>
            </a:r>
            <a:r>
              <a:rPr lang="en-US" dirty="0" smtClean="0"/>
              <a:t>Deliberately distorting or falsifying the assumptions, processes (including laboratory methods) or outcomes of the research process.</a:t>
            </a:r>
            <a:r>
              <a:rPr lang="en-US" b="1" u="sng" dirty="0" smtClean="0"/>
              <a:t> </a:t>
            </a:r>
          </a:p>
          <a:p>
            <a:endParaRPr lang="en-US" b="1" u="sng" dirty="0"/>
          </a:p>
          <a:p>
            <a:r>
              <a:rPr lang="en-US" dirty="0" smtClean="0"/>
              <a:t>Scientific misconduct is different from plagiarism in that it is essentially lying, as opposed to theft.  However, the root causes are generally the same:</a:t>
            </a:r>
          </a:p>
          <a:p>
            <a:pPr marL="114300" indent="0">
              <a:buNone/>
            </a:pPr>
            <a:endParaRPr lang="en-US" dirty="0" smtClean="0"/>
          </a:p>
          <a:p>
            <a:pPr marL="114300" indent="0">
              <a:buNone/>
            </a:pPr>
            <a:r>
              <a:rPr lang="en-US" dirty="0"/>
              <a:t> </a:t>
            </a:r>
            <a:r>
              <a:rPr lang="en-US" dirty="0" smtClean="0"/>
              <a:t>- Not being careful about one’s research</a:t>
            </a:r>
          </a:p>
          <a:p>
            <a:pPr marL="114300" indent="0">
              <a:buNone/>
            </a:pPr>
            <a:r>
              <a:rPr lang="en-US" dirty="0"/>
              <a:t> </a:t>
            </a:r>
            <a:r>
              <a:rPr lang="en-US" dirty="0" smtClean="0"/>
              <a:t>- Not understanding the expectations of the discipline</a:t>
            </a:r>
          </a:p>
          <a:p>
            <a:pPr marL="114300" indent="0">
              <a:buNone/>
            </a:pPr>
            <a:r>
              <a:rPr lang="en-US" dirty="0"/>
              <a:t> </a:t>
            </a:r>
            <a:r>
              <a:rPr lang="en-US" dirty="0" smtClean="0"/>
              <a:t>- Binding time or resource constraints</a:t>
            </a:r>
            <a:endParaRPr lang="en-US" dirty="0"/>
          </a:p>
        </p:txBody>
      </p:sp>
    </p:spTree>
    <p:extLst>
      <p:ext uri="{BB962C8B-B14F-4D97-AF65-F5344CB8AC3E}">
        <p14:creationId xmlns:p14="http://schemas.microsoft.com/office/powerpoint/2010/main" val="8729639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Specific Power Issues</a:t>
            </a:r>
          </a:p>
        </p:txBody>
      </p:sp>
      <p:sp>
        <p:nvSpPr>
          <p:cNvPr id="3" name="Content Placeholder 2"/>
          <p:cNvSpPr>
            <a:spLocks noGrp="1"/>
          </p:cNvSpPr>
          <p:nvPr>
            <p:ph idx="1"/>
          </p:nvPr>
        </p:nvSpPr>
        <p:spPr>
          <a:xfrm>
            <a:off x="457200" y="1600200"/>
            <a:ext cx="7620000" cy="5029200"/>
          </a:xfrm>
        </p:spPr>
        <p:txBody>
          <a:bodyPr>
            <a:normAutofit/>
          </a:bodyPr>
          <a:lstStyle/>
          <a:p>
            <a:r>
              <a:rPr lang="en-US" dirty="0" smtClean="0"/>
              <a:t>The power differential is also the same.  Some people intentionally falsify their research, which is akin to direct plagiarism.  This is a very small minority of cases.</a:t>
            </a:r>
          </a:p>
          <a:p>
            <a:endParaRPr lang="en-US" dirty="0"/>
          </a:p>
          <a:p>
            <a:r>
              <a:rPr lang="en-US" dirty="0" smtClean="0"/>
              <a:t>Others take shortcuts or make improper assumptions which can be interpreted by others as misconduct.</a:t>
            </a:r>
          </a:p>
          <a:p>
            <a:endParaRPr lang="en-US" dirty="0"/>
          </a:p>
          <a:p>
            <a:r>
              <a:rPr lang="en-US" dirty="0" smtClean="0"/>
              <a:t>Still others are simply accused, even though they are blameless.</a:t>
            </a:r>
          </a:p>
          <a:p>
            <a:endParaRPr lang="en-US" dirty="0"/>
          </a:p>
          <a:p>
            <a:r>
              <a:rPr lang="en-US" dirty="0" smtClean="0"/>
              <a:t>Once accused, the damage is, in many cases, irreversible.</a:t>
            </a:r>
            <a:endParaRPr lang="en-US" dirty="0"/>
          </a:p>
        </p:txBody>
      </p:sp>
    </p:spTree>
    <p:extLst>
      <p:ext uri="{BB962C8B-B14F-4D97-AF65-F5344CB8AC3E}">
        <p14:creationId xmlns:p14="http://schemas.microsoft.com/office/powerpoint/2010/main" val="13139777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Specific Power Issues</a:t>
            </a:r>
          </a:p>
        </p:txBody>
      </p:sp>
      <p:sp>
        <p:nvSpPr>
          <p:cNvPr id="3" name="Content Placeholder 2"/>
          <p:cNvSpPr>
            <a:spLocks noGrp="1"/>
          </p:cNvSpPr>
          <p:nvPr>
            <p:ph idx="1"/>
          </p:nvPr>
        </p:nvSpPr>
        <p:spPr>
          <a:xfrm>
            <a:off x="457200" y="1600200"/>
            <a:ext cx="7620000" cy="5029200"/>
          </a:xfrm>
        </p:spPr>
        <p:txBody>
          <a:bodyPr>
            <a:normAutofit/>
          </a:bodyPr>
          <a:lstStyle/>
          <a:p>
            <a:r>
              <a:rPr lang="en-US" dirty="0" smtClean="0"/>
              <a:t>You are held accountable to all three sets of policies (NDSU’s, the College’s and the Graduate School’s), and the procedures for investigation are analogous to those of plagiarism.</a:t>
            </a:r>
          </a:p>
          <a:p>
            <a:endParaRPr lang="en-US" dirty="0" smtClean="0"/>
          </a:p>
          <a:p>
            <a:r>
              <a:rPr lang="en-US" dirty="0" smtClean="0"/>
              <a:t>Please exercise caution and double check your work!</a:t>
            </a:r>
            <a:endParaRPr lang="en-US" dirty="0"/>
          </a:p>
          <a:p>
            <a:endParaRPr lang="en-US" dirty="0"/>
          </a:p>
        </p:txBody>
      </p:sp>
    </p:spTree>
    <p:extLst>
      <p:ext uri="{BB962C8B-B14F-4D97-AF65-F5344CB8AC3E}">
        <p14:creationId xmlns:p14="http://schemas.microsoft.com/office/powerpoint/2010/main" val="735336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Professionalism in the CPNAS</a:t>
            </a:r>
            <a:endParaRPr lang="en-US" dirty="0"/>
          </a:p>
        </p:txBody>
      </p:sp>
      <p:sp>
        <p:nvSpPr>
          <p:cNvPr id="3" name="Content Placeholder 2"/>
          <p:cNvSpPr>
            <a:spLocks noGrp="1"/>
          </p:cNvSpPr>
          <p:nvPr>
            <p:ph idx="1"/>
          </p:nvPr>
        </p:nvSpPr>
        <p:spPr>
          <a:xfrm>
            <a:off x="457200" y="1295400"/>
            <a:ext cx="7620000" cy="5410200"/>
          </a:xfrm>
        </p:spPr>
        <p:txBody>
          <a:bodyPr>
            <a:normAutofit lnSpcReduction="10000"/>
          </a:bodyPr>
          <a:lstStyle/>
          <a:p>
            <a:r>
              <a:rPr lang="en-US" dirty="0" smtClean="0"/>
              <a:t>One of my responsibilities as Associate Dean is to ensure that all members of the College exhibit these professional values.</a:t>
            </a:r>
          </a:p>
          <a:p>
            <a:endParaRPr lang="en-US" dirty="0"/>
          </a:p>
          <a:p>
            <a:r>
              <a:rPr lang="en-US" dirty="0" smtClean="0"/>
              <a:t>To fulfill that responsibility, I am tasked with the following:</a:t>
            </a:r>
          </a:p>
          <a:p>
            <a:pPr marL="114300" indent="0">
              <a:buNone/>
            </a:pPr>
            <a:r>
              <a:rPr lang="en-US" dirty="0"/>
              <a:t> </a:t>
            </a:r>
            <a:r>
              <a:rPr lang="en-US" dirty="0" smtClean="0"/>
              <a:t>- Educating faculty, staff and students about these expectations</a:t>
            </a:r>
          </a:p>
          <a:p>
            <a:pPr marL="114300" indent="0">
              <a:buNone/>
            </a:pPr>
            <a:r>
              <a:rPr lang="en-US" dirty="0"/>
              <a:t> </a:t>
            </a:r>
            <a:r>
              <a:rPr lang="en-US" dirty="0" smtClean="0"/>
              <a:t>- Enforcing sanctions for individuals in the College who fail to 	exhibit certain types of professional behavior</a:t>
            </a:r>
          </a:p>
          <a:p>
            <a:pPr marL="114300" indent="0">
              <a:buNone/>
            </a:pPr>
            <a:r>
              <a:rPr lang="en-US" dirty="0"/>
              <a:t> </a:t>
            </a:r>
            <a:r>
              <a:rPr lang="en-US" dirty="0" smtClean="0"/>
              <a:t>- Mediating and/or arbitrating professionalism issues when 	those issues are not clearly resolved by current 	professionalism policies </a:t>
            </a:r>
          </a:p>
          <a:p>
            <a:pPr marL="114300" indent="0">
              <a:buNone/>
            </a:pPr>
            <a:r>
              <a:rPr lang="en-US" dirty="0"/>
              <a:t> </a:t>
            </a:r>
            <a:r>
              <a:rPr lang="en-US" dirty="0" smtClean="0"/>
              <a:t>- Ensuring that, when issues due arise, procedures have been 	followed appropriately (i.e., ensure procedural justice)</a:t>
            </a:r>
          </a:p>
          <a:p>
            <a:pPr marL="114300" indent="0">
              <a:buNone/>
            </a:pPr>
            <a:r>
              <a:rPr lang="en-US" dirty="0"/>
              <a:t> </a:t>
            </a:r>
            <a:r>
              <a:rPr lang="en-US" dirty="0" smtClean="0"/>
              <a:t>- When no conflicts of interest arise (most often, when I do not 	have levy a sanction), I am an advocate for students to 	ensure that they are treated fairly when allegations of 	unprofessionalism arise </a:t>
            </a:r>
            <a:endParaRPr lang="en-US" dirty="0"/>
          </a:p>
        </p:txBody>
      </p:sp>
    </p:spTree>
    <p:extLst>
      <p:ext uri="{BB962C8B-B14F-4D97-AF65-F5344CB8AC3E}">
        <p14:creationId xmlns:p14="http://schemas.microsoft.com/office/powerpoint/2010/main" val="20835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General Thoughts</a:t>
            </a:r>
            <a:endParaRPr lang="en-US" dirty="0"/>
          </a:p>
        </p:txBody>
      </p:sp>
      <p:sp>
        <p:nvSpPr>
          <p:cNvPr id="3" name="Content Placeholder 2"/>
          <p:cNvSpPr>
            <a:spLocks noGrp="1"/>
          </p:cNvSpPr>
          <p:nvPr>
            <p:ph idx="1"/>
          </p:nvPr>
        </p:nvSpPr>
        <p:spPr/>
        <p:txBody>
          <a:bodyPr>
            <a:normAutofit lnSpcReduction="10000"/>
          </a:bodyPr>
          <a:lstStyle/>
          <a:p>
            <a:r>
              <a:rPr lang="en-US" dirty="0" smtClean="0"/>
              <a:t>Professionalism is not difficult, one must simply be cognizant and respectful of others. </a:t>
            </a:r>
          </a:p>
          <a:p>
            <a:pPr marL="114300" indent="0">
              <a:buNone/>
            </a:pPr>
            <a:endParaRPr lang="en-US" dirty="0" smtClean="0"/>
          </a:p>
          <a:p>
            <a:r>
              <a:rPr lang="en-US" dirty="0" smtClean="0"/>
              <a:t>If you always try to conduct yourself in a manner that is honest, accountable, ethical and respects the confidentiality and rights of others, you generally will be considered a person who acts professionally. </a:t>
            </a:r>
          </a:p>
          <a:p>
            <a:endParaRPr lang="en-US" dirty="0" smtClean="0"/>
          </a:p>
          <a:p>
            <a:r>
              <a:rPr lang="en-US" dirty="0" smtClean="0"/>
              <a:t>If you ever have questions, you may contact me or consult the policies we discussed previously.</a:t>
            </a:r>
          </a:p>
          <a:p>
            <a:endParaRPr lang="en-US" dirty="0"/>
          </a:p>
          <a:p>
            <a:r>
              <a:rPr lang="en-US" dirty="0" smtClean="0"/>
              <a:t>If you ever feel pressured by anyone to do something that is unprofessional, please see me.  Such meetings will always be treated in a confidential manner.</a:t>
            </a:r>
            <a:endParaRPr lang="en-US" dirty="0"/>
          </a:p>
        </p:txBody>
      </p:sp>
    </p:spTree>
    <p:extLst>
      <p:ext uri="{BB962C8B-B14F-4D97-AF65-F5344CB8AC3E}">
        <p14:creationId xmlns:p14="http://schemas.microsoft.com/office/powerpoint/2010/main" val="40436681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CPNAS Conduct </a:t>
            </a:r>
            <a:r>
              <a:rPr lang="en-US" dirty="0" smtClean="0"/>
              <a:t>Policy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Having gone through the elements of professional behavior, we may now discuss the specifics of College Policy 3.01.</a:t>
            </a:r>
          </a:p>
          <a:p>
            <a:endParaRPr lang="en-US" dirty="0"/>
          </a:p>
          <a:p>
            <a:pPr indent="-342900">
              <a:defRPr/>
            </a:pPr>
            <a:r>
              <a:rPr lang="en-US" dirty="0" smtClean="0"/>
              <a:t>Students </a:t>
            </a:r>
            <a:r>
              <a:rPr lang="en-US" dirty="0"/>
              <a:t>are required to report any citations, incidents or court convictions to the Associate Dean for Student Affairs and Faculty Development, Dr. Dan </a:t>
            </a:r>
            <a:r>
              <a:rPr lang="en-US" dirty="0" err="1"/>
              <a:t>Friesner</a:t>
            </a:r>
            <a:r>
              <a:rPr lang="en-US" dirty="0"/>
              <a:t>, within 7 days of the violation</a:t>
            </a:r>
            <a:r>
              <a:rPr lang="en-US" dirty="0" smtClean="0"/>
              <a:t>.</a:t>
            </a:r>
          </a:p>
          <a:p>
            <a:pPr marL="0" indent="0">
              <a:buNone/>
              <a:defRPr/>
            </a:pPr>
            <a:endParaRPr lang="en-US" dirty="0"/>
          </a:p>
          <a:p>
            <a:pPr indent="-342900">
              <a:defRPr/>
            </a:pPr>
            <a:r>
              <a:rPr lang="en-US" dirty="0"/>
              <a:t>Failure of the student to report convictions to the Dean’s Office within the required time could result in immediate expulsion from the program in which they are </a:t>
            </a:r>
            <a:r>
              <a:rPr lang="en-US"/>
              <a:t>enrolled</a:t>
            </a:r>
            <a:r>
              <a:rPr lang="en-US" smtClean="0"/>
              <a:t>.</a:t>
            </a:r>
          </a:p>
          <a:p>
            <a:pPr marL="0" indent="0">
              <a:buNone/>
              <a:defRPr/>
            </a:pPr>
            <a:endParaRPr lang="en-US" dirty="0"/>
          </a:p>
          <a:p>
            <a:r>
              <a:rPr lang="en-US" dirty="0"/>
              <a:t>Each student in the College is asked to read and sign the Conduct Policy on an annual basis.</a:t>
            </a:r>
          </a:p>
          <a:p>
            <a:endParaRPr lang="en-US" dirty="0"/>
          </a:p>
          <a:p>
            <a:r>
              <a:rPr lang="en-US" dirty="0" smtClean="0"/>
              <a:t>You may keep the first part, and we collect the signature page.</a:t>
            </a:r>
          </a:p>
          <a:p>
            <a:endParaRPr lang="en-US" dirty="0"/>
          </a:p>
          <a:p>
            <a:pPr marL="114300" indent="0">
              <a:buNone/>
            </a:pPr>
            <a:endParaRPr lang="en-US" dirty="0"/>
          </a:p>
        </p:txBody>
      </p:sp>
    </p:spTree>
    <p:extLst>
      <p:ext uri="{BB962C8B-B14F-4D97-AF65-F5344CB8AC3E}">
        <p14:creationId xmlns:p14="http://schemas.microsoft.com/office/powerpoint/2010/main" val="679300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Professionalism in the CPNAS</a:t>
            </a:r>
          </a:p>
        </p:txBody>
      </p:sp>
      <p:sp>
        <p:nvSpPr>
          <p:cNvPr id="3" name="Content Placeholder 2"/>
          <p:cNvSpPr>
            <a:spLocks noGrp="1"/>
          </p:cNvSpPr>
          <p:nvPr>
            <p:ph idx="1"/>
          </p:nvPr>
        </p:nvSpPr>
        <p:spPr/>
        <p:txBody>
          <a:bodyPr>
            <a:normAutofit lnSpcReduction="10000"/>
          </a:bodyPr>
          <a:lstStyle/>
          <a:p>
            <a:r>
              <a:rPr lang="en-US" dirty="0" smtClean="0"/>
              <a:t>The College operationalizes these expectations through several policies:</a:t>
            </a:r>
          </a:p>
          <a:p>
            <a:r>
              <a:rPr lang="en-US" dirty="0" smtClean="0"/>
              <a:t>Students (undergraduate, professional and graduate):</a:t>
            </a:r>
          </a:p>
          <a:p>
            <a:pPr marL="114300" indent="0">
              <a:buNone/>
            </a:pPr>
            <a:endParaRPr lang="en-US" sz="2000" dirty="0"/>
          </a:p>
          <a:p>
            <a:pPr marL="114300" indent="0">
              <a:buNone/>
            </a:pPr>
            <a:r>
              <a:rPr lang="en-US" sz="2000" dirty="0" smtClean="0"/>
              <a:t> - College Policy 3.01: Student Conduct Policy, see </a:t>
            </a:r>
            <a:r>
              <a:rPr lang="en-US" sz="2000" dirty="0"/>
              <a:t>pages 93-98 of: </a:t>
            </a:r>
            <a:r>
              <a:rPr lang="en-US" sz="2000" dirty="0" smtClean="0">
                <a:hlinkClick r:id="rId2"/>
              </a:rPr>
              <a:t>http</a:t>
            </a:r>
            <a:r>
              <a:rPr lang="en-US" sz="2000" dirty="0">
                <a:hlinkClick r:id="rId2"/>
              </a:rPr>
              <a:t>://</a:t>
            </a:r>
            <a:r>
              <a:rPr lang="en-US" sz="2000" dirty="0" smtClean="0">
                <a:hlinkClick r:id="rId2"/>
              </a:rPr>
              <a:t>www.ndsu.edu/fileadmin/pharmacy/Policy_Manual_3-2-12.pdf</a:t>
            </a:r>
            <a:r>
              <a:rPr lang="en-US" sz="2000" dirty="0" smtClean="0"/>
              <a:t> </a:t>
            </a:r>
          </a:p>
          <a:p>
            <a:pPr marL="114300" indent="0">
              <a:buNone/>
            </a:pPr>
            <a:endParaRPr lang="en-US" sz="2000" dirty="0"/>
          </a:p>
          <a:p>
            <a:pPr marL="114300" indent="0">
              <a:buNone/>
            </a:pPr>
            <a:r>
              <a:rPr lang="en-US" sz="2000" dirty="0"/>
              <a:t> </a:t>
            </a:r>
            <a:r>
              <a:rPr lang="en-US" sz="2000" dirty="0" smtClean="0"/>
              <a:t>- Rights and Responsibilities of Community: A Code of Student 	Behavior: </a:t>
            </a:r>
            <a:r>
              <a:rPr lang="en-US" sz="2000" dirty="0">
                <a:hlinkClick r:id="rId3"/>
              </a:rPr>
              <a:t>http://</a:t>
            </a:r>
            <a:r>
              <a:rPr lang="en-US" sz="2000" dirty="0" smtClean="0">
                <a:hlinkClick r:id="rId3"/>
              </a:rPr>
              <a:t>www.ndsu.edu/fileadmin/studentlife/StudentCode.pdf</a:t>
            </a:r>
            <a:r>
              <a:rPr lang="en-US" sz="2000" dirty="0" smtClean="0"/>
              <a:t>  </a:t>
            </a:r>
          </a:p>
          <a:p>
            <a:pPr marL="114300" indent="0">
              <a:buNone/>
            </a:pPr>
            <a:endParaRPr lang="en-US" sz="2000" dirty="0"/>
          </a:p>
          <a:p>
            <a:pPr marL="114300" indent="0">
              <a:buNone/>
            </a:pPr>
            <a:r>
              <a:rPr lang="en-US" sz="2000" dirty="0" smtClean="0"/>
              <a:t> - Graduate students are also held to NDSU Graduate School </a:t>
            </a:r>
          </a:p>
          <a:p>
            <a:pPr marL="114300" indent="0">
              <a:buNone/>
            </a:pPr>
            <a:r>
              <a:rPr lang="en-US" sz="2000" dirty="0"/>
              <a:t>	</a:t>
            </a:r>
            <a:r>
              <a:rPr lang="en-US" sz="2000" dirty="0" smtClean="0"/>
              <a:t>Standards:</a:t>
            </a:r>
          </a:p>
          <a:p>
            <a:pPr marL="114300" indent="0">
              <a:buNone/>
            </a:pPr>
            <a:r>
              <a:rPr lang="en-US" sz="1600" dirty="0">
                <a:hlinkClick r:id="rId4"/>
              </a:rPr>
              <a:t>http://www.ndsu.edu/gradschool/bulletin/graduate_school_policies/general_policies</a:t>
            </a:r>
            <a:r>
              <a:rPr lang="en-US" sz="1600" dirty="0" smtClean="0">
                <a:hlinkClick r:id="rId4"/>
              </a:rPr>
              <a:t>/</a:t>
            </a:r>
            <a:r>
              <a:rPr lang="en-US" sz="1600" dirty="0" smtClean="0"/>
              <a:t> </a:t>
            </a:r>
            <a:endParaRPr lang="en-US" sz="1600" dirty="0"/>
          </a:p>
        </p:txBody>
      </p:sp>
    </p:spTree>
    <p:extLst>
      <p:ext uri="{BB962C8B-B14F-4D97-AF65-F5344CB8AC3E}">
        <p14:creationId xmlns:p14="http://schemas.microsoft.com/office/powerpoint/2010/main" val="4198147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Professionalism in the CPNAS</a:t>
            </a:r>
          </a:p>
        </p:txBody>
      </p:sp>
      <p:sp>
        <p:nvSpPr>
          <p:cNvPr id="3" name="Content Placeholder 2"/>
          <p:cNvSpPr>
            <a:spLocks noGrp="1"/>
          </p:cNvSpPr>
          <p:nvPr>
            <p:ph idx="1"/>
          </p:nvPr>
        </p:nvSpPr>
        <p:spPr>
          <a:xfrm>
            <a:off x="228600" y="1600200"/>
            <a:ext cx="8153400" cy="4800600"/>
          </a:xfrm>
        </p:spPr>
        <p:txBody>
          <a:bodyPr>
            <a:normAutofit/>
          </a:bodyPr>
          <a:lstStyle/>
          <a:p>
            <a:r>
              <a:rPr lang="en-US" dirty="0" smtClean="0"/>
              <a:t>Faculty, staff and other paid (non-degree-seeking) employees are subject to general NDSU policies: </a:t>
            </a:r>
            <a:r>
              <a:rPr lang="en-US" dirty="0" smtClean="0">
                <a:hlinkClick r:id="rId2"/>
              </a:rPr>
              <a:t>http</a:t>
            </a:r>
            <a:r>
              <a:rPr lang="en-US" dirty="0">
                <a:hlinkClick r:id="rId2"/>
              </a:rPr>
              <a:t>://www.ndsu.edu/policy</a:t>
            </a:r>
            <a:r>
              <a:rPr lang="en-US" dirty="0" smtClean="0">
                <a:hlinkClick r:id="rId2"/>
              </a:rPr>
              <a:t>/</a:t>
            </a:r>
            <a:endParaRPr lang="en-US" dirty="0" smtClean="0"/>
          </a:p>
          <a:p>
            <a:pPr marL="114300" indent="0">
              <a:buNone/>
            </a:pPr>
            <a:endParaRPr lang="en-US" dirty="0" smtClean="0"/>
          </a:p>
          <a:p>
            <a:r>
              <a:rPr lang="en-US" dirty="0" smtClean="0"/>
              <a:t>These policies may be further disaggregated into</a:t>
            </a:r>
          </a:p>
          <a:p>
            <a:pPr marL="114300" indent="0">
              <a:buNone/>
            </a:pPr>
            <a:r>
              <a:rPr lang="en-US" dirty="0"/>
              <a:t> </a:t>
            </a:r>
            <a:r>
              <a:rPr lang="en-US" dirty="0" smtClean="0"/>
              <a:t>- </a:t>
            </a:r>
            <a:r>
              <a:rPr lang="en-US" dirty="0"/>
              <a:t>General Policies: </a:t>
            </a:r>
            <a:r>
              <a:rPr lang="en-US" dirty="0">
                <a:hlinkClick r:id="rId3"/>
              </a:rPr>
              <a:t>http://www.ndsu.edu/policy/section_1_general_employment</a:t>
            </a:r>
            <a:r>
              <a:rPr lang="en-US" dirty="0" smtClean="0">
                <a:hlinkClick r:id="rId3"/>
              </a:rPr>
              <a:t>/</a:t>
            </a:r>
            <a:endParaRPr lang="en-US" dirty="0" smtClean="0"/>
          </a:p>
          <a:p>
            <a:pPr marL="114300" indent="0">
              <a:buNone/>
            </a:pPr>
            <a:endParaRPr lang="en-US" dirty="0"/>
          </a:p>
          <a:p>
            <a:pPr marL="114300" indent="0">
              <a:buNone/>
            </a:pPr>
            <a:r>
              <a:rPr lang="en-US" dirty="0" smtClean="0"/>
              <a:t> - </a:t>
            </a:r>
            <a:r>
              <a:rPr lang="en-US" dirty="0" err="1" smtClean="0"/>
              <a:t>Broadbanded</a:t>
            </a:r>
            <a:r>
              <a:rPr lang="en-US" dirty="0" smtClean="0"/>
              <a:t> Staff:</a:t>
            </a:r>
          </a:p>
          <a:p>
            <a:pPr marL="114300" indent="0">
              <a:buNone/>
            </a:pPr>
            <a:r>
              <a:rPr lang="en-US" sz="1900" dirty="0">
                <a:hlinkClick r:id="rId4"/>
              </a:rPr>
              <a:t>http://www.ndsu.edu/policy/section_2_broadbanded_staff_employment</a:t>
            </a:r>
            <a:r>
              <a:rPr lang="en-US" sz="1900" dirty="0" smtClean="0">
                <a:hlinkClick r:id="rId4"/>
              </a:rPr>
              <a:t>/</a:t>
            </a:r>
            <a:endParaRPr lang="en-US" sz="1900" dirty="0" smtClean="0"/>
          </a:p>
          <a:p>
            <a:pPr marL="114300" indent="0">
              <a:buNone/>
            </a:pPr>
            <a:endParaRPr lang="en-US" dirty="0"/>
          </a:p>
          <a:p>
            <a:pPr marL="114300" indent="0">
              <a:buNone/>
            </a:pPr>
            <a:r>
              <a:rPr lang="en-US" dirty="0" smtClean="0"/>
              <a:t> - Faculty and Other, Non-</a:t>
            </a:r>
            <a:r>
              <a:rPr lang="en-US" dirty="0" err="1"/>
              <a:t>B</a:t>
            </a:r>
            <a:r>
              <a:rPr lang="en-US" dirty="0" err="1" smtClean="0"/>
              <a:t>roadbanded</a:t>
            </a:r>
            <a:r>
              <a:rPr lang="en-US" dirty="0" smtClean="0"/>
              <a:t> Employees:</a:t>
            </a:r>
          </a:p>
          <a:p>
            <a:pPr marL="114300" indent="0">
              <a:buNone/>
            </a:pPr>
            <a:r>
              <a:rPr lang="en-US" sz="1600" dirty="0">
                <a:hlinkClick r:id="rId5"/>
              </a:rPr>
              <a:t>http://www.ndsu.edu/policy/section_3_non_banded_staff_employment_faculty_and_other</a:t>
            </a:r>
            <a:r>
              <a:rPr lang="en-US" sz="1600" dirty="0" smtClean="0">
                <a:hlinkClick r:id="rId5"/>
              </a:rPr>
              <a:t>/</a:t>
            </a:r>
            <a:r>
              <a:rPr lang="en-US" sz="1600" dirty="0" smtClean="0"/>
              <a:t> </a:t>
            </a:r>
          </a:p>
        </p:txBody>
      </p:sp>
    </p:spTree>
    <p:extLst>
      <p:ext uri="{BB962C8B-B14F-4D97-AF65-F5344CB8AC3E}">
        <p14:creationId xmlns:p14="http://schemas.microsoft.com/office/powerpoint/2010/main" val="1078330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General Philosophy for Students and Employees</a:t>
            </a:r>
            <a:endParaRPr lang="en-US" dirty="0"/>
          </a:p>
        </p:txBody>
      </p:sp>
      <p:sp>
        <p:nvSpPr>
          <p:cNvPr id="3" name="Content Placeholder 2"/>
          <p:cNvSpPr>
            <a:spLocks noGrp="1"/>
          </p:cNvSpPr>
          <p:nvPr>
            <p:ph idx="1"/>
          </p:nvPr>
        </p:nvSpPr>
        <p:spPr/>
        <p:txBody>
          <a:bodyPr/>
          <a:lstStyle/>
          <a:p>
            <a:r>
              <a:rPr lang="en-US" dirty="0" smtClean="0"/>
              <a:t>Each set of policies has different guidelines, jurisdictions and methods of procedural action. </a:t>
            </a:r>
          </a:p>
          <a:p>
            <a:pPr marL="114300" indent="0">
              <a:buNone/>
            </a:pPr>
            <a:endParaRPr lang="en-US" dirty="0" smtClean="0"/>
          </a:p>
          <a:p>
            <a:r>
              <a:rPr lang="en-US" dirty="0" smtClean="0"/>
              <a:t>There are hundreds of different topics, scenarios and violations covered in these policies. </a:t>
            </a:r>
          </a:p>
          <a:p>
            <a:pPr marL="114300" indent="0">
              <a:buNone/>
            </a:pPr>
            <a:endParaRPr lang="en-US" dirty="0" smtClean="0"/>
          </a:p>
          <a:p>
            <a:r>
              <a:rPr lang="en-US" dirty="0" smtClean="0"/>
              <a:t>To avoid problems or issues as one studies and/or works at NDSU, I recommend the following pieces of advice.</a:t>
            </a:r>
          </a:p>
          <a:p>
            <a:endParaRPr lang="en-US" dirty="0"/>
          </a:p>
          <a:p>
            <a:r>
              <a:rPr lang="en-US" dirty="0" smtClean="0"/>
              <a:t>They should be interpreted as a general philosophy or set of heuristic guidelines, not a set of hard and fast rules.   </a:t>
            </a:r>
            <a:endParaRPr lang="en-US" dirty="0"/>
          </a:p>
        </p:txBody>
      </p:sp>
    </p:spTree>
    <p:extLst>
      <p:ext uri="{BB962C8B-B14F-4D97-AF65-F5344CB8AC3E}">
        <p14:creationId xmlns:p14="http://schemas.microsoft.com/office/powerpoint/2010/main" val="2116789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General Philosophy for Students and Employees</a:t>
            </a:r>
            <a:endParaRPr lang="en-US" dirty="0"/>
          </a:p>
        </p:txBody>
      </p:sp>
      <p:sp>
        <p:nvSpPr>
          <p:cNvPr id="3" name="Content Placeholder 2"/>
          <p:cNvSpPr>
            <a:spLocks noGrp="1"/>
          </p:cNvSpPr>
          <p:nvPr>
            <p:ph idx="1"/>
          </p:nvPr>
        </p:nvSpPr>
        <p:spPr>
          <a:xfrm>
            <a:off x="457200" y="1600200"/>
            <a:ext cx="7620000" cy="5105400"/>
          </a:xfrm>
        </p:spPr>
        <p:txBody>
          <a:bodyPr>
            <a:normAutofit/>
          </a:bodyPr>
          <a:lstStyle/>
          <a:p>
            <a:r>
              <a:rPr lang="en-US" dirty="0" smtClean="0"/>
              <a:t>Read the policy manual(s) that cover your particular status at NDSU.</a:t>
            </a:r>
          </a:p>
          <a:p>
            <a:pPr marL="114300" indent="0">
              <a:buNone/>
            </a:pPr>
            <a:endParaRPr lang="en-US" dirty="0" smtClean="0"/>
          </a:p>
          <a:p>
            <a:pPr marL="114300" indent="0">
              <a:buNone/>
            </a:pPr>
            <a:r>
              <a:rPr lang="en-US" dirty="0" smtClean="0"/>
              <a:t>  - I suggest reading the manual(s) like your favorite novel.</a:t>
            </a:r>
          </a:p>
          <a:p>
            <a:pPr marL="114300" indent="0">
              <a:buNone/>
            </a:pPr>
            <a:endParaRPr lang="en-US" dirty="0" smtClean="0"/>
          </a:p>
          <a:p>
            <a:pPr marL="114300" indent="0">
              <a:buNone/>
            </a:pPr>
            <a:r>
              <a:rPr lang="en-US" dirty="0"/>
              <a:t> </a:t>
            </a:r>
            <a:r>
              <a:rPr lang="en-US" dirty="0" smtClean="0"/>
              <a:t> - You want to have a sense of:</a:t>
            </a:r>
          </a:p>
          <a:p>
            <a:pPr marL="114300" indent="0">
              <a:buNone/>
            </a:pPr>
            <a:r>
              <a:rPr lang="en-US" dirty="0"/>
              <a:t>	</a:t>
            </a:r>
            <a:r>
              <a:rPr lang="en-US" dirty="0" err="1" smtClean="0"/>
              <a:t>i</a:t>
            </a:r>
            <a:r>
              <a:rPr lang="en-US" dirty="0" smtClean="0"/>
              <a:t>) Topic coverage</a:t>
            </a:r>
          </a:p>
          <a:p>
            <a:pPr marL="114300" indent="0">
              <a:buNone/>
            </a:pPr>
            <a:r>
              <a:rPr lang="en-US" dirty="0"/>
              <a:t>	</a:t>
            </a:r>
            <a:r>
              <a:rPr lang="en-US" dirty="0" smtClean="0"/>
              <a:t>ii) General ideas behind the policy</a:t>
            </a:r>
          </a:p>
          <a:p>
            <a:pPr marL="114300" indent="0">
              <a:buNone/>
            </a:pPr>
            <a:r>
              <a:rPr lang="en-US" dirty="0"/>
              <a:t>	</a:t>
            </a:r>
            <a:r>
              <a:rPr lang="en-US" dirty="0" smtClean="0"/>
              <a:t>iii) Where to go if you have specific questions</a:t>
            </a:r>
          </a:p>
          <a:p>
            <a:pPr marL="114300" indent="0">
              <a:buNone/>
            </a:pPr>
            <a:r>
              <a:rPr lang="en-US" dirty="0" smtClean="0"/>
              <a:t>	iv) General methods of process, including rights to appeal</a:t>
            </a:r>
          </a:p>
          <a:p>
            <a:pPr marL="114300" indent="0">
              <a:buNone/>
            </a:pPr>
            <a:endParaRPr lang="en-US" dirty="0"/>
          </a:p>
          <a:p>
            <a:endParaRPr lang="en-US" dirty="0" smtClean="0"/>
          </a:p>
        </p:txBody>
      </p:sp>
    </p:spTree>
    <p:extLst>
      <p:ext uri="{BB962C8B-B14F-4D97-AF65-F5344CB8AC3E}">
        <p14:creationId xmlns:p14="http://schemas.microsoft.com/office/powerpoint/2010/main" val="4225976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General Philosophy for Students and Employees</a:t>
            </a:r>
            <a:endParaRPr lang="en-US" dirty="0"/>
          </a:p>
        </p:txBody>
      </p:sp>
      <p:sp>
        <p:nvSpPr>
          <p:cNvPr id="3" name="Content Placeholder 2"/>
          <p:cNvSpPr>
            <a:spLocks noGrp="1"/>
          </p:cNvSpPr>
          <p:nvPr>
            <p:ph idx="1"/>
          </p:nvPr>
        </p:nvSpPr>
        <p:spPr>
          <a:xfrm>
            <a:off x="457200" y="1600200"/>
            <a:ext cx="7620000" cy="5105400"/>
          </a:xfrm>
        </p:spPr>
        <p:txBody>
          <a:bodyPr>
            <a:normAutofit/>
          </a:bodyPr>
          <a:lstStyle/>
          <a:p>
            <a:pPr marL="114300" indent="0">
              <a:buNone/>
            </a:pPr>
            <a:endParaRPr lang="en-US" dirty="0"/>
          </a:p>
          <a:p>
            <a:r>
              <a:rPr lang="en-US" dirty="0" smtClean="0"/>
              <a:t>I also suggest downloading a copy of each relevant policy </a:t>
            </a:r>
            <a:r>
              <a:rPr lang="en-US" u="sng" dirty="0" smtClean="0"/>
              <a:t>each year </a:t>
            </a:r>
            <a:r>
              <a:rPr lang="en-US" dirty="0" smtClean="0"/>
              <a:t>and saving it on a computer or USB drive.</a:t>
            </a:r>
          </a:p>
          <a:p>
            <a:pPr marL="114300" indent="0">
              <a:buNone/>
            </a:pPr>
            <a:endParaRPr lang="en-US" dirty="0" smtClean="0"/>
          </a:p>
          <a:p>
            <a:pPr marL="114300" indent="0">
              <a:buNone/>
            </a:pPr>
            <a:r>
              <a:rPr lang="en-US" dirty="0" smtClean="0"/>
              <a:t>  - Rules change frequently, and problems that arise usually are 	identified and resolved much later. </a:t>
            </a:r>
          </a:p>
          <a:p>
            <a:pPr marL="114300" indent="0">
              <a:buNone/>
            </a:pPr>
            <a:endParaRPr lang="en-US" dirty="0" smtClean="0"/>
          </a:p>
          <a:p>
            <a:pPr marL="114300" indent="0">
              <a:buNone/>
            </a:pPr>
            <a:r>
              <a:rPr lang="en-US" dirty="0" smtClean="0"/>
              <a:t>  - You do not want to be judged according to standards that did 	not apply to you at the time you took a particular action.</a:t>
            </a:r>
          </a:p>
          <a:p>
            <a:pPr marL="114300" indent="0">
              <a:buNone/>
            </a:pPr>
            <a:endParaRPr lang="en-US" dirty="0"/>
          </a:p>
          <a:p>
            <a:pPr marL="114300" indent="0">
              <a:buNone/>
            </a:pPr>
            <a:r>
              <a:rPr lang="en-US" dirty="0" smtClean="0"/>
              <a:t>  - There is no guarantee that the old policy will be maintained 	and accessible to you when you need it. </a:t>
            </a:r>
            <a:endParaRPr lang="en-US" dirty="0"/>
          </a:p>
          <a:p>
            <a:endParaRPr lang="en-US" dirty="0" smtClean="0"/>
          </a:p>
        </p:txBody>
      </p:sp>
    </p:spTree>
    <p:extLst>
      <p:ext uri="{BB962C8B-B14F-4D97-AF65-F5344CB8AC3E}">
        <p14:creationId xmlns:p14="http://schemas.microsoft.com/office/powerpoint/2010/main" val="4206005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General Philosophy for Students and Employees</a:t>
            </a:r>
            <a:endParaRPr lang="en-US" dirty="0"/>
          </a:p>
        </p:txBody>
      </p:sp>
      <p:sp>
        <p:nvSpPr>
          <p:cNvPr id="3" name="Content Placeholder 2"/>
          <p:cNvSpPr>
            <a:spLocks noGrp="1"/>
          </p:cNvSpPr>
          <p:nvPr>
            <p:ph idx="1"/>
          </p:nvPr>
        </p:nvSpPr>
        <p:spPr>
          <a:xfrm>
            <a:off x="457200" y="1600200"/>
            <a:ext cx="7620000" cy="5105400"/>
          </a:xfrm>
        </p:spPr>
        <p:txBody>
          <a:bodyPr>
            <a:normAutofit/>
          </a:bodyPr>
          <a:lstStyle/>
          <a:p>
            <a:r>
              <a:rPr lang="en-US" dirty="0" smtClean="0"/>
              <a:t>Problems often arise relative to professional standards in three general circumstances:</a:t>
            </a:r>
          </a:p>
          <a:p>
            <a:endParaRPr lang="en-US" dirty="0"/>
          </a:p>
          <a:p>
            <a:pPr marL="114300" indent="0">
              <a:buNone/>
            </a:pPr>
            <a:r>
              <a:rPr lang="en-US" dirty="0" smtClean="0"/>
              <a:t> - When policies are vague</a:t>
            </a:r>
          </a:p>
          <a:p>
            <a:pPr marL="114300" indent="0">
              <a:buNone/>
            </a:pPr>
            <a:r>
              <a:rPr lang="en-US" dirty="0" smtClean="0"/>
              <a:t> - When institutional practice fills in the gaps between, or 	conflicts with, institutional policies</a:t>
            </a:r>
          </a:p>
          <a:p>
            <a:pPr marL="114300" indent="0">
              <a:buNone/>
            </a:pPr>
            <a:r>
              <a:rPr lang="en-US" dirty="0"/>
              <a:t> </a:t>
            </a:r>
            <a:r>
              <a:rPr lang="en-US" dirty="0" smtClean="0"/>
              <a:t>- When power differentials exist between two people, and that 	differential is inappropriately exploited to one person’s 	advantage</a:t>
            </a:r>
          </a:p>
        </p:txBody>
      </p:sp>
    </p:spTree>
    <p:extLst>
      <p:ext uri="{BB962C8B-B14F-4D97-AF65-F5344CB8AC3E}">
        <p14:creationId xmlns:p14="http://schemas.microsoft.com/office/powerpoint/2010/main" val="35759214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418</TotalTime>
  <Words>2075</Words>
  <Application>Microsoft Office PowerPoint</Application>
  <PresentationFormat>On-screen Show (4:3)</PresentationFormat>
  <Paragraphs>261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Adjacency</vt:lpstr>
      <vt:lpstr>Essentials of Professionalism in College of Pharmacy, Nursing and Allied Sciences Graduate Programs</vt:lpstr>
      <vt:lpstr>Professionalism in the CPNAS</vt:lpstr>
      <vt:lpstr>Professionalism in the CPNAS</vt:lpstr>
      <vt:lpstr>Professionalism in the CPNAS</vt:lpstr>
      <vt:lpstr>Professionalism in the CPNAS</vt:lpstr>
      <vt:lpstr>General Philosophy for Students and Employees</vt:lpstr>
      <vt:lpstr>General Philosophy for Students and Employees</vt:lpstr>
      <vt:lpstr>General Philosophy for Students and Employees</vt:lpstr>
      <vt:lpstr>General Philosophy for Students and Employees</vt:lpstr>
      <vt:lpstr>General Philosophy for Students and Employees</vt:lpstr>
      <vt:lpstr>General Philosophy for Students and Employees</vt:lpstr>
      <vt:lpstr>General Philosophy for Students and Employees</vt:lpstr>
      <vt:lpstr>General Philosophy for Students and Employees</vt:lpstr>
      <vt:lpstr>Specific Power Issues</vt:lpstr>
      <vt:lpstr>Specific Power Issues</vt:lpstr>
      <vt:lpstr>Specific Power Issues</vt:lpstr>
      <vt:lpstr>Specific Power Issues</vt:lpstr>
      <vt:lpstr>Specific Power Issues</vt:lpstr>
      <vt:lpstr>Specific Power Issues</vt:lpstr>
      <vt:lpstr>Specific Power Issues</vt:lpstr>
      <vt:lpstr>Specific Power Issues</vt:lpstr>
      <vt:lpstr>Specific Power Issues</vt:lpstr>
      <vt:lpstr>Specific Power Issues</vt:lpstr>
      <vt:lpstr>Specific Power Issues</vt:lpstr>
      <vt:lpstr>Specific Power Issues</vt:lpstr>
      <vt:lpstr>Specific Power Issues</vt:lpstr>
      <vt:lpstr>Specific Power Issues</vt:lpstr>
      <vt:lpstr>Specific Power Issues</vt:lpstr>
      <vt:lpstr>Specific Power Issues</vt:lpstr>
      <vt:lpstr>General Thoughts</vt:lpstr>
      <vt:lpstr>CPNAS Conduct Policy</vt:lpstr>
    </vt:vector>
  </TitlesOfParts>
  <Company>North Dakota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Professionalism in College of Pharmacy, Nursing and Allied Sciences Graduate Programs</dc:title>
  <dc:creator>Daniel.Friesner</dc:creator>
  <cp:lastModifiedBy>Daniel.Friesner</cp:lastModifiedBy>
  <cp:revision>41</cp:revision>
  <dcterms:created xsi:type="dcterms:W3CDTF">2012-07-27T15:37:38Z</dcterms:created>
  <dcterms:modified xsi:type="dcterms:W3CDTF">2012-08-24T21:57:26Z</dcterms:modified>
</cp:coreProperties>
</file>