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18"/>
  </p:notesMasterIdLst>
  <p:sldIdLst>
    <p:sldId id="256" r:id="rId3"/>
    <p:sldId id="269" r:id="rId4"/>
    <p:sldId id="257" r:id="rId5"/>
    <p:sldId id="272" r:id="rId6"/>
    <p:sldId id="258" r:id="rId7"/>
    <p:sldId id="261" r:id="rId8"/>
    <p:sldId id="262" r:id="rId9"/>
    <p:sldId id="263" r:id="rId10"/>
    <p:sldId id="273" r:id="rId11"/>
    <p:sldId id="275" r:id="rId12"/>
    <p:sldId id="276" r:id="rId13"/>
    <p:sldId id="277" r:id="rId14"/>
    <p:sldId id="278" r:id="rId15"/>
    <p:sldId id="268" r:id="rId16"/>
    <p:sldId id="267"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24" charset="0"/>
        <a:ea typeface="ＭＳ Ｐゴシック" pitchFamily="24" charset="-128"/>
        <a:cs typeface="ＭＳ Ｐゴシック" pitchFamily="24" charset="-128"/>
      </a:defRPr>
    </a:lvl1pPr>
    <a:lvl2pPr marL="457200" algn="l" defTabSz="457200" rtl="0" fontAlgn="base">
      <a:spcBef>
        <a:spcPct val="0"/>
      </a:spcBef>
      <a:spcAft>
        <a:spcPct val="0"/>
      </a:spcAft>
      <a:defRPr kern="1200">
        <a:solidFill>
          <a:schemeClr val="tx1"/>
        </a:solidFill>
        <a:latin typeface="Arial" pitchFamily="24" charset="0"/>
        <a:ea typeface="ＭＳ Ｐゴシック" pitchFamily="24" charset="-128"/>
        <a:cs typeface="ＭＳ Ｐゴシック" pitchFamily="24" charset="-128"/>
      </a:defRPr>
    </a:lvl2pPr>
    <a:lvl3pPr marL="914400" algn="l" defTabSz="457200" rtl="0" fontAlgn="base">
      <a:spcBef>
        <a:spcPct val="0"/>
      </a:spcBef>
      <a:spcAft>
        <a:spcPct val="0"/>
      </a:spcAft>
      <a:defRPr kern="1200">
        <a:solidFill>
          <a:schemeClr val="tx1"/>
        </a:solidFill>
        <a:latin typeface="Arial" pitchFamily="24" charset="0"/>
        <a:ea typeface="ＭＳ Ｐゴシック" pitchFamily="24" charset="-128"/>
        <a:cs typeface="ＭＳ Ｐゴシック" pitchFamily="24" charset="-128"/>
      </a:defRPr>
    </a:lvl3pPr>
    <a:lvl4pPr marL="1371600" algn="l" defTabSz="457200" rtl="0" fontAlgn="base">
      <a:spcBef>
        <a:spcPct val="0"/>
      </a:spcBef>
      <a:spcAft>
        <a:spcPct val="0"/>
      </a:spcAft>
      <a:defRPr kern="1200">
        <a:solidFill>
          <a:schemeClr val="tx1"/>
        </a:solidFill>
        <a:latin typeface="Arial" pitchFamily="24" charset="0"/>
        <a:ea typeface="ＭＳ Ｐゴシック" pitchFamily="24" charset="-128"/>
        <a:cs typeface="ＭＳ Ｐゴシック" pitchFamily="24" charset="-128"/>
      </a:defRPr>
    </a:lvl4pPr>
    <a:lvl5pPr marL="1828800" algn="l" defTabSz="457200" rtl="0" fontAlgn="base">
      <a:spcBef>
        <a:spcPct val="0"/>
      </a:spcBef>
      <a:spcAft>
        <a:spcPct val="0"/>
      </a:spcAft>
      <a:defRPr kern="1200">
        <a:solidFill>
          <a:schemeClr val="tx1"/>
        </a:solidFill>
        <a:latin typeface="Arial" pitchFamily="24" charset="0"/>
        <a:ea typeface="ＭＳ Ｐゴシック" pitchFamily="24" charset="-128"/>
        <a:cs typeface="ＭＳ Ｐゴシック" pitchFamily="24" charset="-128"/>
      </a:defRPr>
    </a:lvl5pPr>
    <a:lvl6pPr marL="2286000" algn="l" defTabSz="457200" rtl="0" eaLnBrk="1" latinLnBrk="0" hangingPunct="1">
      <a:defRPr kern="1200">
        <a:solidFill>
          <a:schemeClr val="tx1"/>
        </a:solidFill>
        <a:latin typeface="Arial" pitchFamily="24" charset="0"/>
        <a:ea typeface="ＭＳ Ｐゴシック" pitchFamily="24" charset="-128"/>
        <a:cs typeface="ＭＳ Ｐゴシック" pitchFamily="24" charset="-128"/>
      </a:defRPr>
    </a:lvl6pPr>
    <a:lvl7pPr marL="2743200" algn="l" defTabSz="457200" rtl="0" eaLnBrk="1" latinLnBrk="0" hangingPunct="1">
      <a:defRPr kern="1200">
        <a:solidFill>
          <a:schemeClr val="tx1"/>
        </a:solidFill>
        <a:latin typeface="Arial" pitchFamily="24" charset="0"/>
        <a:ea typeface="ＭＳ Ｐゴシック" pitchFamily="24" charset="-128"/>
        <a:cs typeface="ＭＳ Ｐゴシック" pitchFamily="24" charset="-128"/>
      </a:defRPr>
    </a:lvl7pPr>
    <a:lvl8pPr marL="3200400" algn="l" defTabSz="457200" rtl="0" eaLnBrk="1" latinLnBrk="0" hangingPunct="1">
      <a:defRPr kern="1200">
        <a:solidFill>
          <a:schemeClr val="tx1"/>
        </a:solidFill>
        <a:latin typeface="Arial" pitchFamily="24" charset="0"/>
        <a:ea typeface="ＭＳ Ｐゴシック" pitchFamily="24" charset="-128"/>
        <a:cs typeface="ＭＳ Ｐゴシック" pitchFamily="24" charset="-128"/>
      </a:defRPr>
    </a:lvl8pPr>
    <a:lvl9pPr marL="3657600" algn="l" defTabSz="457200" rtl="0" eaLnBrk="1" latinLnBrk="0" hangingPunct="1">
      <a:defRPr kern="1200">
        <a:solidFill>
          <a:schemeClr val="tx1"/>
        </a:solidFill>
        <a:latin typeface="Arial" pitchFamily="24" charset="0"/>
        <a:ea typeface="ＭＳ Ｐゴシック" pitchFamily="24" charset="-128"/>
        <a:cs typeface="ＭＳ Ｐゴシック" pitchFamily="2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73D"/>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24" autoAdjust="0"/>
  </p:normalViewPr>
  <p:slideViewPr>
    <p:cSldViewPr snapToObjects="1">
      <p:cViewPr varScale="1">
        <p:scale>
          <a:sx n="55" d="100"/>
          <a:sy n="55" d="100"/>
        </p:scale>
        <p:origin x="-18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7828D3-AA9B-4789-8109-877C6CF73AD1}" type="datetimeFigureOut">
              <a:rPr lang="en-US" smtClean="0"/>
              <a:t>12/9/2010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4B11D-5986-4517-B27B-E3C3E3D4A7DE}" type="slidenum">
              <a:rPr lang="en-US" smtClean="0"/>
              <a:t>‹#›</a:t>
            </a:fld>
            <a:endParaRPr lang="en-US"/>
          </a:p>
        </p:txBody>
      </p:sp>
    </p:spTree>
    <p:extLst>
      <p:ext uri="{BB962C8B-B14F-4D97-AF65-F5344CB8AC3E}">
        <p14:creationId xmlns:p14="http://schemas.microsoft.com/office/powerpoint/2010/main" val="179679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a:t>
            </a:r>
            <a:r>
              <a:rPr lang="en-US" baseline="30000" dirty="0" smtClean="0"/>
              <a:t>rd</a:t>
            </a:r>
            <a:r>
              <a:rPr lang="en-US" dirty="0" smtClean="0"/>
              <a:t> meeting of the NDSU ImageNow User’s Group was held on Tuesday, December 7,</a:t>
            </a:r>
            <a:r>
              <a:rPr lang="en-US" baseline="0" dirty="0" smtClean="0"/>
              <a:t> 2010 at 3:30 pm in the Hidatsa Room of the Memorial Union.</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1</a:t>
            </a:fld>
            <a:endParaRPr lang="en-US"/>
          </a:p>
        </p:txBody>
      </p:sp>
    </p:spTree>
    <p:extLst>
      <p:ext uri="{BB962C8B-B14F-4D97-AF65-F5344CB8AC3E}">
        <p14:creationId xmlns:p14="http://schemas.microsoft.com/office/powerpoint/2010/main" val="232441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courtesy of</a:t>
            </a:r>
            <a:r>
              <a:rPr lang="en-US" baseline="0" dirty="0" smtClean="0"/>
              <a:t> Perceptive </a:t>
            </a:r>
            <a:r>
              <a:rPr lang="en-US" baseline="0" dirty="0" smtClean="0"/>
              <a:t>Software, taken form materials presented to the Twin Cities Regional User Group</a:t>
            </a:r>
            <a:r>
              <a:rPr lang="en-US" dirty="0" smtClean="0"/>
              <a:t>]</a:t>
            </a:r>
            <a:endParaRPr lang="en-US" dirty="0" smtClean="0"/>
          </a:p>
          <a:p>
            <a:pPr eaLnBrk="1" hangingPunct="1">
              <a:spcBef>
                <a:spcPct val="0"/>
              </a:spcBef>
            </a:pPr>
            <a:endParaRPr lang="en-US" dirty="0" smtClean="0"/>
          </a:p>
          <a:p>
            <a:pPr eaLnBrk="1" hangingPunct="1">
              <a:spcBef>
                <a:spcPct val="0"/>
              </a:spcBef>
            </a:pPr>
            <a:r>
              <a:rPr lang="en-US" dirty="0" smtClean="0"/>
              <a:t>Explanation of steps:</a:t>
            </a:r>
          </a:p>
          <a:p>
            <a:pPr marL="228600" indent="-228600" eaLnBrk="1" hangingPunct="1">
              <a:spcBef>
                <a:spcPct val="0"/>
              </a:spcBef>
              <a:spcAft>
                <a:spcPts val="0"/>
              </a:spcAft>
              <a:buFont typeface="+mj-lt"/>
              <a:buAutoNum type="arabicPeriod"/>
            </a:pPr>
            <a:r>
              <a:rPr lang="en-US" dirty="0" smtClean="0"/>
              <a:t>A student enters the graduate studies website and presses the “Apply for Graduation” link.</a:t>
            </a:r>
          </a:p>
          <a:p>
            <a:pPr marL="228600" indent="-228600" eaLnBrk="1" hangingPunct="1">
              <a:spcBef>
                <a:spcPct val="0"/>
              </a:spcBef>
              <a:spcAft>
                <a:spcPts val="0"/>
              </a:spcAft>
              <a:buFont typeface="+mj-lt"/>
              <a:buAutoNum type="arabicPeriod"/>
            </a:pPr>
            <a:r>
              <a:rPr lang="en-US" dirty="0" smtClean="0"/>
              <a:t>The application for graduation form displays, available for data entry.</a:t>
            </a:r>
          </a:p>
          <a:p>
            <a:pPr marL="228600" indent="-228600" eaLnBrk="1" hangingPunct="1">
              <a:spcBef>
                <a:spcPct val="0"/>
              </a:spcBef>
              <a:spcAft>
                <a:spcPts val="0"/>
              </a:spcAft>
              <a:buFont typeface="+mj-lt"/>
              <a:buAutoNum type="arabicPeriod"/>
            </a:pPr>
            <a:r>
              <a:rPr lang="en-US" dirty="0" smtClean="0"/>
              <a:t>The student completes data entry and submits the form for review. (The form is submitted to the ImageNow repository, indexed and placed in a defined Workflow queue.)</a:t>
            </a:r>
          </a:p>
          <a:p>
            <a:pPr marL="228600" indent="-228600" eaLnBrk="1" hangingPunct="1">
              <a:spcBef>
                <a:spcPct val="0"/>
              </a:spcBef>
              <a:spcAft>
                <a:spcPts val="0"/>
              </a:spcAft>
              <a:buFont typeface="+mj-lt"/>
              <a:buAutoNum type="arabicPeriod"/>
            </a:pPr>
            <a:r>
              <a:rPr lang="en-US" dirty="0" smtClean="0"/>
              <a:t>The assistant registrar locates the form by searching within the document viewer. (Notice, the form is indexed just like a document. Index values can be defined as static or dynamic.)</a:t>
            </a:r>
          </a:p>
          <a:p>
            <a:pPr marL="228600" indent="-228600" eaLnBrk="1" hangingPunct="1">
              <a:spcBef>
                <a:spcPct val="0"/>
              </a:spcBef>
              <a:spcAft>
                <a:spcPts val="0"/>
              </a:spcAft>
              <a:buFont typeface="+mj-lt"/>
              <a:buAutoNum type="arabicPeriod"/>
            </a:pPr>
            <a:r>
              <a:rPr lang="en-US" dirty="0" smtClean="0"/>
              <a:t>The assistant registrar opens the form for review.  </a:t>
            </a:r>
          </a:p>
          <a:p>
            <a:pPr marL="228600" indent="-228600" eaLnBrk="1" hangingPunct="1">
              <a:spcBef>
                <a:spcPct val="0"/>
              </a:spcBef>
              <a:spcAft>
                <a:spcPts val="0"/>
              </a:spcAft>
              <a:buFont typeface="+mj-lt"/>
              <a:buAutoNum type="arabicPeriod"/>
            </a:pPr>
            <a:r>
              <a:rPr lang="en-US" dirty="0" smtClean="0"/>
              <a:t>A new section of the form is now displayed – for Office use – which had been hidden when the student filled out the form.</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FE73D8-50E9-4621-BFCE-D9186F60E589}" type="slidenum">
              <a:rPr lang="en-US" smtClean="0">
                <a:solidFill>
                  <a:prstClr val="black"/>
                </a:solidFill>
              </a:rPr>
              <a:pPr>
                <a:defRPr/>
              </a:pPr>
              <a:t>12</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all of the “good” features in ImageNow, the “</a:t>
            </a:r>
            <a:r>
              <a:rPr lang="en-US" dirty="0" err="1" smtClean="0"/>
              <a:t>eForms</a:t>
            </a:r>
            <a:r>
              <a:rPr lang="en-US" dirty="0" smtClean="0"/>
              <a:t>” module</a:t>
            </a:r>
            <a:r>
              <a:rPr lang="en-US" baseline="0" dirty="0" smtClean="0"/>
              <a:t> is an add-on that needs to purchased separately.  The latest cost of the </a:t>
            </a:r>
            <a:r>
              <a:rPr lang="en-US" baseline="0" dirty="0" err="1" smtClean="0"/>
              <a:t>eForms</a:t>
            </a:r>
            <a:r>
              <a:rPr lang="en-US" baseline="0" dirty="0" smtClean="0"/>
              <a:t> module </a:t>
            </a:r>
            <a:r>
              <a:rPr lang="en-US" baseline="0" dirty="0" smtClean="0"/>
              <a:t>that I </a:t>
            </a:r>
            <a:r>
              <a:rPr lang="en-US" baseline="0" dirty="0" smtClean="0"/>
              <a:t>received from our sales rep is $17,500.  The good thing about the </a:t>
            </a:r>
            <a:r>
              <a:rPr lang="en-US" baseline="0" dirty="0" err="1" smtClean="0"/>
              <a:t>eForms</a:t>
            </a:r>
            <a:r>
              <a:rPr lang="en-US" baseline="0" dirty="0" smtClean="0"/>
              <a:t> module is that it is a software pack that can be loaded onto the ImageNow server and used by anyone using ImageNow.  That means that we can split the cost by the number of participating offices.  And with Bison Connection and Financial Aid coming on board in the next year, that puts our number of participating offices at 9, which means that the per-office cost for the </a:t>
            </a:r>
            <a:r>
              <a:rPr lang="en-US" baseline="0" dirty="0" err="1" smtClean="0"/>
              <a:t>eFroms</a:t>
            </a:r>
            <a:r>
              <a:rPr lang="en-US" baseline="0" dirty="0" smtClean="0"/>
              <a:t> module is just under $2000 (plus a yearly maintenance fee which would be divided proportionally based on the number of client licenses each office has</a:t>
            </a:r>
            <a:r>
              <a:rPr lang="en-US" baseline="0" dirty="0" smtClean="0"/>
              <a:t>).</a:t>
            </a:r>
          </a:p>
          <a:p>
            <a:endParaRPr lang="en-US" baseline="0" dirty="0" smtClean="0"/>
          </a:p>
          <a:p>
            <a:r>
              <a:rPr lang="en-US" baseline="0" dirty="0" smtClean="0"/>
              <a:t>Again, this is something that may have to wait until everyone feels better about their budget situation, but I just wanted to put it on everyone’s radar as a possible purchase in the future.  If you would like more information about </a:t>
            </a:r>
            <a:r>
              <a:rPr lang="en-US" baseline="0" dirty="0" err="1" smtClean="0"/>
              <a:t>eForms</a:t>
            </a:r>
            <a:r>
              <a:rPr lang="en-US" baseline="0" dirty="0" smtClean="0"/>
              <a:t>, please see the brochure I have posted on the web site, and additional information can be found on the ImageNow Customer Support portal as well.</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13</a:t>
            </a:fld>
            <a:endParaRPr lang="en-US"/>
          </a:p>
        </p:txBody>
      </p:sp>
    </p:spTree>
    <p:extLst>
      <p:ext uri="{BB962C8B-B14F-4D97-AF65-F5344CB8AC3E}">
        <p14:creationId xmlns:p14="http://schemas.microsoft.com/office/powerpoint/2010/main" val="272079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Merideth Sherlin, from Admission, asked</a:t>
            </a:r>
            <a:r>
              <a:rPr lang="en-US" baseline="0" dirty="0" smtClean="0"/>
              <a:t> about participating in some of the online “refresher” courses that Perceptive offers.  The online courses are offered by topic and it might be worthwhile to purchase one instance of the training session, set it up in one of the conference rooms with a </a:t>
            </a:r>
            <a:r>
              <a:rPr lang="en-US" baseline="0" dirty="0" err="1" smtClean="0"/>
              <a:t>SmartBoard</a:t>
            </a:r>
            <a:r>
              <a:rPr lang="en-US" baseline="0" dirty="0" smtClean="0"/>
              <a:t>, and then invite anyone interested to sit-in on the session and share the cost.</a:t>
            </a:r>
          </a:p>
          <a:p>
            <a:endParaRPr lang="en-US" baseline="0" dirty="0" smtClean="0"/>
          </a:p>
          <a:p>
            <a:r>
              <a:rPr lang="en-US" baseline="0" dirty="0" smtClean="0"/>
              <a:t>A.J. mentioned that one option that Perceptive is exploring is holding training sessions either before or after the Regional User Group meetings.  An email went out about month ago to individuals asking for suggested training topics.  That method could be another way to receive some training at a lower cost than sending someone to Kansas City of on-site classroom training.</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14</a:t>
            </a:fld>
            <a:endParaRPr lang="en-US"/>
          </a:p>
        </p:txBody>
      </p:sp>
    </p:spTree>
    <p:extLst>
      <p:ext uri="{BB962C8B-B14F-4D97-AF65-F5344CB8AC3E}">
        <p14:creationId xmlns:p14="http://schemas.microsoft.com/office/powerpoint/2010/main" val="357895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a:t>
            </a:r>
            <a:r>
              <a:rPr lang="en-US" baseline="0" dirty="0" smtClean="0"/>
              <a:t> to meet again at some point in the Spring semester.  I’ll be asking for a volunteer from one of the offices to contribute to the “Show Us Your Workflow” segment.</a:t>
            </a:r>
          </a:p>
          <a:p>
            <a:endParaRPr lang="en-US" baseline="0" dirty="0" smtClean="0"/>
          </a:p>
          <a:p>
            <a:r>
              <a:rPr lang="en-US" baseline="0" dirty="0" smtClean="0"/>
              <a:t>The power-point and other information from this meeting will be posted on the User Group page of the “Document Imaging” web page on the Registration and Records web site at &lt;www.ndsu.edu/registrar/imaging/&gt;.  Be sure to check out the other pages of the site for links to ImageNow resources, scanner information, license &amp; user counts for participating offices.</a:t>
            </a:r>
          </a:p>
          <a:p>
            <a:endParaRPr lang="en-US" baseline="0" dirty="0" smtClean="0"/>
          </a:p>
          <a:p>
            <a:r>
              <a:rPr lang="en-US" baseline="0" dirty="0" smtClean="0"/>
              <a:t>The user group Listserv has also been created for the purposes of communicating meeting times, but it can also be used to send a general question or message to the entire group.  See the link on the web page to sign-up or send a message.</a:t>
            </a:r>
          </a:p>
          <a:p>
            <a:endParaRPr lang="en-US" baseline="0" dirty="0" smtClean="0"/>
          </a:p>
          <a:p>
            <a:r>
              <a:rPr lang="en-US" baseline="0" dirty="0" smtClean="0"/>
              <a:t>Thanks for coming and please let me know if you have any suggestions for future topics.</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15</a:t>
            </a:fld>
            <a:endParaRPr lang="en-US"/>
          </a:p>
        </p:txBody>
      </p:sp>
    </p:spTree>
    <p:extLst>
      <p:ext uri="{BB962C8B-B14F-4D97-AF65-F5344CB8AC3E}">
        <p14:creationId xmlns:p14="http://schemas.microsoft.com/office/powerpoint/2010/main" val="53460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the</a:t>
            </a:r>
            <a:r>
              <a:rPr lang="en-US" baseline="0" dirty="0" smtClean="0"/>
              <a:t> user group is to get everyone in the same room and discuss what works, what doesn’t work, to combine efforts, and to inform current ImageNow users about the product so they can serve as </a:t>
            </a:r>
            <a:r>
              <a:rPr lang="en-US" baseline="0" dirty="0" smtClean="0"/>
              <a:t>advocates </a:t>
            </a:r>
            <a:r>
              <a:rPr lang="en-US" baseline="0" dirty="0" smtClean="0"/>
              <a:t>to other offices on campus.</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2</a:t>
            </a:fld>
            <a:endParaRPr lang="en-US"/>
          </a:p>
        </p:txBody>
      </p:sp>
    </p:spTree>
    <p:extLst>
      <p:ext uri="{BB962C8B-B14F-4D97-AF65-F5344CB8AC3E}">
        <p14:creationId xmlns:p14="http://schemas.microsoft.com/office/powerpoint/2010/main" val="225031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r>
              <a:rPr lang="en-US" baseline="0" dirty="0" smtClean="0"/>
              <a:t>isting of offices currently using ImageNow, the number of licenses, users, and logged-in user average per office.  </a:t>
            </a:r>
          </a:p>
          <a:p>
            <a:endParaRPr lang="en-US" baseline="0" dirty="0" smtClean="0"/>
          </a:p>
          <a:p>
            <a:r>
              <a:rPr lang="en-US" baseline="0" dirty="0" smtClean="0"/>
              <a:t>[Animation 1:]  International Programs is the most recent addition</a:t>
            </a:r>
          </a:p>
          <a:p>
            <a:endParaRPr lang="en-US" baseline="0" dirty="0" smtClean="0"/>
          </a:p>
          <a:p>
            <a:r>
              <a:rPr lang="en-US" baseline="0" dirty="0" smtClean="0"/>
              <a:t>A total of 10 licenses and a net </a:t>
            </a:r>
            <a:r>
              <a:rPr lang="en-US" baseline="0" dirty="0" smtClean="0"/>
              <a:t>gain of </a:t>
            </a:r>
            <a:r>
              <a:rPr lang="en-US" baseline="0" dirty="0" smtClean="0"/>
              <a:t>26 users have been added since the last meeting (February 2010).</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5</a:t>
            </a:fld>
            <a:endParaRPr lang="en-US"/>
          </a:p>
        </p:txBody>
      </p:sp>
    </p:spTree>
    <p:extLst>
      <p:ext uri="{BB962C8B-B14F-4D97-AF65-F5344CB8AC3E}">
        <p14:creationId xmlns:p14="http://schemas.microsoft.com/office/powerpoint/2010/main" val="206056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Viet Doan,</a:t>
            </a:r>
            <a:r>
              <a:rPr lang="en-US" baseline="0" dirty="0" smtClean="0"/>
              <a:t> of Enrollment Management Technical Services, mentioned that he knows a work-around for anyone having trouble using the ImageNow printer on a Windows 7 computer.  (This solution may make an upgrade to the 6.6 version not as urgent as previously thought.)</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6</a:t>
            </a:fld>
            <a:endParaRPr lang="en-US"/>
          </a:p>
        </p:txBody>
      </p:sp>
    </p:spTree>
    <p:extLst>
      <p:ext uri="{BB962C8B-B14F-4D97-AF65-F5344CB8AC3E}">
        <p14:creationId xmlns:p14="http://schemas.microsoft.com/office/powerpoint/2010/main" val="382905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thing to watch for scanner maintenance are the rubber rollers on the Automatic Document Feeder.  The usual sign that the rollers are wearing out is that the feeder will start to grab more than one sheet of paper into the feeder at a time.</a:t>
            </a:r>
          </a:p>
          <a:p>
            <a:endParaRPr lang="en-US" baseline="0" dirty="0" smtClean="0"/>
          </a:p>
          <a:p>
            <a:r>
              <a:rPr lang="en-US" baseline="0" dirty="0" smtClean="0"/>
              <a:t>[Animation 1:] The two pieces of hardware that need to be watched are the “PIC Roller” and the “SEP Pad” (as shown on the slide)</a:t>
            </a:r>
          </a:p>
          <a:p>
            <a:endParaRPr lang="en-US" baseline="0" dirty="0" smtClean="0"/>
          </a:p>
          <a:p>
            <a:r>
              <a:rPr lang="en-US" baseline="0" dirty="0" smtClean="0"/>
              <a:t>For R&amp;R, these pieces typically last about 9 months before wearing </a:t>
            </a:r>
            <a:r>
              <a:rPr lang="en-US" baseline="0" dirty="0" smtClean="0"/>
              <a:t>out (we’re working on getting a document count instead of measuring the wear in months).  </a:t>
            </a:r>
            <a:r>
              <a:rPr lang="en-US" baseline="0" dirty="0" smtClean="0"/>
              <a:t>Sometimes the feeder will start grabbing extra pages earlier than that, but usually the rollers can be cleaned by simply rubbing them with your hands to remove any dirt, dust, or residue left by thousands of pages of paper passing through the feeder.  **Please note that using a cleaning solution that contains alcohol will dry out the rubber on the rollers which will make them hard and slippery.</a:t>
            </a:r>
          </a:p>
          <a:p>
            <a:endParaRPr lang="en-US" baseline="0" dirty="0" smtClean="0"/>
          </a:p>
          <a:p>
            <a:r>
              <a:rPr lang="en-US" dirty="0" smtClean="0"/>
              <a:t>Another </a:t>
            </a:r>
            <a:r>
              <a:rPr lang="en-US" dirty="0" smtClean="0"/>
              <a:t>issue for scanner maintenance</a:t>
            </a:r>
            <a:r>
              <a:rPr lang="en-US" baseline="0" dirty="0" smtClean="0"/>
              <a:t> is keeping the glass surfaces of the scanner clean.</a:t>
            </a:r>
          </a:p>
          <a:p>
            <a:endParaRPr lang="en-US" baseline="0" dirty="0" smtClean="0"/>
          </a:p>
          <a:p>
            <a:r>
              <a:rPr lang="en-US" baseline="0" dirty="0" smtClean="0"/>
              <a:t>[Animation 2:]  Many times a scanned document will have a pin-stripe line on the entire length of the page.  (as shown in slide)</a:t>
            </a:r>
          </a:p>
          <a:p>
            <a:endParaRPr lang="en-US" baseline="0" dirty="0" smtClean="0"/>
          </a:p>
          <a:p>
            <a:r>
              <a:rPr lang="en-US" baseline="0" dirty="0" smtClean="0"/>
              <a:t>This is usually caused by a speck of dirt or maybe some leftover residue from a sticky note that gets stuck to the glass surface of the scanner.</a:t>
            </a:r>
          </a:p>
          <a:p>
            <a:endParaRPr lang="en-US" baseline="0" dirty="0" smtClean="0"/>
          </a:p>
          <a:p>
            <a:r>
              <a:rPr lang="en-US" baseline="0" dirty="0" smtClean="0"/>
              <a:t>[Animation 3:]  The easiest remedy for this is to open the Document Feeder and use a soft cloth (or micro-fiber cloth) to clean both the top and bottom glass surfaces (it has two surfaces because it scans both top and bottom sides of the page)</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7</a:t>
            </a:fld>
            <a:endParaRPr lang="en-US"/>
          </a:p>
        </p:txBody>
      </p:sp>
    </p:spTree>
    <p:extLst>
      <p:ext uri="{BB962C8B-B14F-4D97-AF65-F5344CB8AC3E}">
        <p14:creationId xmlns:p14="http://schemas.microsoft.com/office/powerpoint/2010/main" val="65686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Registration &amp;</a:t>
            </a:r>
            <a:r>
              <a:rPr lang="en-US" baseline="0" dirty="0" smtClean="0"/>
              <a:t> </a:t>
            </a:r>
            <a:r>
              <a:rPr lang="en-US" baseline="0" dirty="0" smtClean="0"/>
              <a:t>Records’ </a:t>
            </a:r>
            <a:r>
              <a:rPr lang="en-US" baseline="0" dirty="0" smtClean="0"/>
              <a:t>contact for scanner replacement parts (rollers &amp; pad) is Bill Cody with Printer Solutions in Fargo.</a:t>
            </a:r>
          </a:p>
          <a:p>
            <a:endParaRPr lang="en-US" baseline="0" dirty="0" smtClean="0"/>
          </a:p>
          <a:p>
            <a:r>
              <a:rPr lang="en-US" baseline="0" dirty="0" smtClean="0"/>
              <a:t>We used to have Bill come to the office and replace the parts for us, but doing so meant paying a $70 service charge for the on-site visit in addition to the cost of the parts.  Now, we just place an order for the parts and A.J. replaces the rollers when needed.</a:t>
            </a:r>
          </a:p>
          <a:p>
            <a:endParaRPr lang="en-US" baseline="0" dirty="0" smtClean="0"/>
          </a:p>
          <a:p>
            <a:r>
              <a:rPr lang="en-US" baseline="0" dirty="0" smtClean="0"/>
              <a:t>Feel free to contact the other participating offices if you have questions about your scanner.</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8</a:t>
            </a:fld>
            <a:endParaRPr lang="en-US"/>
          </a:p>
        </p:txBody>
      </p:sp>
    </p:spTree>
    <p:extLst>
      <p:ext uri="{BB962C8B-B14F-4D97-AF65-F5344CB8AC3E}">
        <p14:creationId xmlns:p14="http://schemas.microsoft.com/office/powerpoint/2010/main" val="190426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wanted to mention here</a:t>
            </a:r>
            <a:r>
              <a:rPr lang="en-US" baseline="0" dirty="0" smtClean="0"/>
              <a:t> that we are finding instances where certain key index fields are appearing blank in the system.  For some of the historical documents that have been scanned into archive, the student doesn’t exist in Peoplesoft, so the student information cannot be linked to the document and some fields need to either be left blank or filled in manually.</a:t>
            </a:r>
          </a:p>
          <a:p>
            <a:endParaRPr lang="en-US" baseline="0" dirty="0" smtClean="0"/>
          </a:p>
          <a:p>
            <a:r>
              <a:rPr lang="en-US" baseline="0" dirty="0" smtClean="0"/>
              <a:t>Please do occasional checks of your documents to make sure the key index fields are populated as much as possible.  **Please note that the “Term/Year” field is especially important because it is the main field we will have to search for when we start the process of purging documents.</a:t>
            </a:r>
          </a:p>
          <a:p>
            <a:endParaRPr lang="en-US" baseline="0" dirty="0" smtClean="0"/>
          </a:p>
          <a:p>
            <a:r>
              <a:rPr lang="en-US" baseline="0" dirty="0" smtClean="0"/>
              <a:t>A search filter can be created to find documents with blank key fields.  (demonstrated one of the R&amp;R search filters for finding missing D.O.B.)</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9</a:t>
            </a:fld>
            <a:endParaRPr lang="en-US"/>
          </a:p>
        </p:txBody>
      </p:sp>
    </p:spTree>
    <p:extLst>
      <p:ext uri="{BB962C8B-B14F-4D97-AF65-F5344CB8AC3E}">
        <p14:creationId xmlns:p14="http://schemas.microsoft.com/office/powerpoint/2010/main" val="396112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introduce a new “segment” to these meetings called “Show Us Your Workflow”</a:t>
            </a:r>
            <a:r>
              <a:rPr lang="en-US" baseline="0" dirty="0" smtClean="0"/>
              <a:t> in order to demonstrate how different offices are using Workflow and to highlight different features within workflow.</a:t>
            </a:r>
          </a:p>
          <a:p>
            <a:endParaRPr lang="en-US" baseline="0" dirty="0" smtClean="0"/>
          </a:p>
          <a:p>
            <a:r>
              <a:rPr lang="en-US" baseline="0" dirty="0" smtClean="0"/>
              <a:t>For this meeting, we will look at how Registration &amp; Records uses custom-built routing rules to sort scanned documents into their assigned workflow queues based on the scanned document’s Document Type.</a:t>
            </a:r>
          </a:p>
          <a:p>
            <a:endParaRPr lang="en-US" baseline="0" dirty="0" smtClean="0"/>
          </a:p>
          <a:p>
            <a:r>
              <a:rPr lang="en-US" baseline="0" dirty="0" smtClean="0"/>
              <a:t>When we started workflow, we knew that certain document types had to be routed to designated workflow queues (Transcripts needed to go to the “Transfer Evaluation” queue, Major Change Forms had to go to the “Major Change” queue).  We initially setup individual capture profiles for each document type that needed to go to a different queue.  But it got to the point where there were too many scanner profiles to manage, so we created a queue called “Incoming Documents”, created one capture profile that dumped all scans into the “Incoming Documents” queue, and then a routing rule was created that sorted the documents by document type and routed those document types to the assigned workflow queue.</a:t>
            </a:r>
          </a:p>
          <a:p>
            <a:endParaRPr lang="en-US" baseline="0" dirty="0" smtClean="0"/>
          </a:p>
          <a:p>
            <a:r>
              <a:rPr lang="en-US" baseline="0" dirty="0" smtClean="0"/>
              <a:t>The automatic routing of the documents is on a cycle of approximately 15 minutes, so sometimes the documents route quickly, and sometimes they sit in the “Incoming Documents” queue until the server triggers the routing rule again.  **Please note that there are times when the auto-routing process gets stuck and the documents do not route automatically.  For those cases, there is a server process that needs to be restarted.  Contact Jon Bronken in ITS/ECI to restart that service.</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10</a:t>
            </a:fld>
            <a:endParaRPr lang="en-US"/>
          </a:p>
        </p:txBody>
      </p:sp>
    </p:spTree>
    <p:extLst>
      <p:ext uri="{BB962C8B-B14F-4D97-AF65-F5344CB8AC3E}">
        <p14:creationId xmlns:p14="http://schemas.microsoft.com/office/powerpoint/2010/main" val="235946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topic for discussion</a:t>
            </a:r>
            <a:r>
              <a:rPr lang="en-US" baseline="0" dirty="0" smtClean="0"/>
              <a:t> is the “</a:t>
            </a:r>
            <a:r>
              <a:rPr lang="en-US" baseline="0" dirty="0" err="1" smtClean="0"/>
              <a:t>eForms</a:t>
            </a:r>
            <a:r>
              <a:rPr lang="en-US" baseline="0" dirty="0" smtClean="0"/>
              <a:t>” feature.  Every office is kind of in the same budget situation right now to where purchasing this add-on module may not be in anyone’s immediate future, but I’d like to at least present it as a possibility and make the group aware of some of the potential benefits the “</a:t>
            </a:r>
            <a:r>
              <a:rPr lang="en-US" baseline="0" dirty="0" err="1" smtClean="0"/>
              <a:t>eForms</a:t>
            </a:r>
            <a:r>
              <a:rPr lang="en-US" baseline="0" dirty="0" smtClean="0"/>
              <a:t>” could provide to many of the offices using ImageNow.</a:t>
            </a:r>
          </a:p>
          <a:p>
            <a:endParaRPr lang="en-US" baseline="0" dirty="0" smtClean="0"/>
          </a:p>
          <a:p>
            <a:r>
              <a:rPr lang="en-US" baseline="0" dirty="0" smtClean="0"/>
              <a:t>“</a:t>
            </a:r>
            <a:r>
              <a:rPr lang="en-US" baseline="0" dirty="0" err="1" smtClean="0"/>
              <a:t>eForms</a:t>
            </a:r>
            <a:r>
              <a:rPr lang="en-US" baseline="0" dirty="0" smtClean="0"/>
              <a:t>” is an add-on module that allows you to create web-based forms that can be placed on a web server and accessed by clicking on a link on a web page.  Right now, most offices have forms that are available in either paper or PDF format.  An “</a:t>
            </a:r>
            <a:r>
              <a:rPr lang="en-US" baseline="0" dirty="0" err="1" smtClean="0"/>
              <a:t>eForm</a:t>
            </a:r>
            <a:r>
              <a:rPr lang="en-US" baseline="0" dirty="0" smtClean="0"/>
              <a:t>” exists as its own ImageNow document and can go directly into workflow after being submitted.  This eliminates any need for paper in any part of the process.  No more scanning and no more chance of a paper form “getting lost”.</a:t>
            </a:r>
          </a:p>
          <a:p>
            <a:endParaRPr lang="en-US" baseline="0" dirty="0" smtClean="0"/>
          </a:p>
          <a:p>
            <a:r>
              <a:rPr lang="en-US" baseline="0" dirty="0" smtClean="0"/>
              <a:t>One case where “</a:t>
            </a:r>
            <a:r>
              <a:rPr lang="en-US" baseline="0" dirty="0" err="1" smtClean="0"/>
              <a:t>eForms</a:t>
            </a:r>
            <a:r>
              <a:rPr lang="en-US" baseline="0" dirty="0" smtClean="0"/>
              <a:t>” may not meet an office’s needs would be if the office needs to collect a physical signature on a form.  One possible solution for this would be having ITS develop some kind of secure login screen that appears before the online form is displayed.  That way the secure login could act as the student’s signature in lieu of having them sign a paper form.  (this solution may not work for all forms, some offices like HR may have certain forms that require a physical signature)</a:t>
            </a:r>
            <a:endParaRPr lang="en-US" dirty="0"/>
          </a:p>
        </p:txBody>
      </p:sp>
      <p:sp>
        <p:nvSpPr>
          <p:cNvPr id="4" name="Slide Number Placeholder 3"/>
          <p:cNvSpPr>
            <a:spLocks noGrp="1"/>
          </p:cNvSpPr>
          <p:nvPr>
            <p:ph type="sldNum" sz="quarter" idx="10"/>
          </p:nvPr>
        </p:nvSpPr>
        <p:spPr/>
        <p:txBody>
          <a:bodyPr/>
          <a:lstStyle/>
          <a:p>
            <a:fld id="{E744B11D-5986-4517-B27B-E3C3E3D4A7DE}" type="slidenum">
              <a:rPr lang="en-US" smtClean="0"/>
              <a:t>11</a:t>
            </a:fld>
            <a:endParaRPr lang="en-US"/>
          </a:p>
        </p:txBody>
      </p:sp>
    </p:spTree>
    <p:extLst>
      <p:ext uri="{BB962C8B-B14F-4D97-AF65-F5344CB8AC3E}">
        <p14:creationId xmlns:p14="http://schemas.microsoft.com/office/powerpoint/2010/main" val="3736834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NorthDakota4.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auto">
          <a:xfrm>
            <a:off x="1428750" y="3962400"/>
            <a:ext cx="6286500" cy="317500"/>
          </a:xfrm>
          <a:prstGeom prst="rect">
            <a:avLst/>
          </a:prstGeom>
          <a:noFill/>
          <a:ln w="9525">
            <a:noFill/>
            <a:miter lim="800000"/>
            <a:headEnd/>
            <a:tailEnd/>
          </a:ln>
        </p:spPr>
      </p:pic>
      <p:pic>
        <p:nvPicPr>
          <p:cNvPr id="5" name="Picture 6" descr="NDSU logo.wh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rcRect/>
              <a:stretch>
                <a:fillRect/>
              </a:stretch>
            </p:blipFill>
          </mc:Choice>
          <mc:Fallback>
            <p:blipFill>
              <a:blip r:embed="rId5"/>
              <a:srcRect/>
              <a:stretch>
                <a:fillRect/>
              </a:stretch>
            </p:blipFill>
          </mc:Fallback>
        </mc:AlternateContent>
        <p:spPr bwMode="auto">
          <a:xfrm>
            <a:off x="2224088" y="2362200"/>
            <a:ext cx="4786312" cy="1314450"/>
          </a:xfrm>
          <a:prstGeom prst="rect">
            <a:avLst/>
          </a:prstGeom>
          <a:noFill/>
          <a:ln w="9525">
            <a:noFill/>
            <a:miter lim="800000"/>
            <a:headEnd/>
            <a:tailEnd/>
          </a:ln>
        </p:spPr>
      </p:pic>
      <p:sp>
        <p:nvSpPr>
          <p:cNvPr id="3" name="Subtitle 2"/>
          <p:cNvSpPr>
            <a:spLocks noGrp="1"/>
          </p:cNvSpPr>
          <p:nvPr>
            <p:ph type="subTitle" idx="1"/>
          </p:nvPr>
        </p:nvSpPr>
        <p:spPr>
          <a:xfrm>
            <a:off x="1314450" y="5803900"/>
            <a:ext cx="6400800" cy="584200"/>
          </a:xfrm>
        </p:spPr>
        <p:txBody>
          <a:bodyPr>
            <a:normAutofit/>
          </a:bodyPr>
          <a:lstStyle>
            <a:lvl1pPr marL="0" indent="0" algn="ctr">
              <a:buNone/>
              <a:defRPr sz="2400" b="0" i="0">
                <a:solidFill>
                  <a:srgbClr val="FFFFFF"/>
                </a:solidFill>
                <a:latin typeface="Trajan Pro"/>
                <a:cs typeface="Trajan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300" y="228600"/>
            <a:ext cx="8686800" cy="1828800"/>
          </a:xfrm>
        </p:spPr>
        <p:txBody>
          <a:bodyPr lIns="45720" rIns="45720"/>
          <a:lstStyle>
            <a:lvl1pPr algn="r">
              <a:defRPr sz="3200"/>
            </a:lvl1pPr>
          </a:lstStyle>
          <a:p>
            <a:r>
              <a:rPr lang="en-US" smtClean="0"/>
              <a:t>Click to edit Master title style</a:t>
            </a:r>
            <a:endParaRPr lang="en-US"/>
          </a:p>
        </p:txBody>
      </p:sp>
      <p:sp>
        <p:nvSpPr>
          <p:cNvPr id="3" name="Subtitle 2"/>
          <p:cNvSpPr>
            <a:spLocks noGrp="1"/>
          </p:cNvSpPr>
          <p:nvPr>
            <p:ph type="subTitle" idx="1"/>
          </p:nvPr>
        </p:nvSpPr>
        <p:spPr>
          <a:xfrm>
            <a:off x="241300" y="2133600"/>
            <a:ext cx="8686800" cy="1066800"/>
          </a:xfrm>
        </p:spPr>
        <p:txBody>
          <a:bodyPr lIns="45720" rIns="45720" anchor="ctr"/>
          <a:lstStyle>
            <a:lvl1pPr marL="0" indent="0" algn="r">
              <a:buNone/>
              <a:defRPr sz="2400">
                <a:solidFill>
                  <a:schemeClr val="bg2">
                    <a:lumMod val="60000"/>
                    <a:lumOff val="4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3886200" y="3810000"/>
            <a:ext cx="5029200" cy="1447800"/>
          </a:xfrm>
        </p:spPr>
        <p:txBody>
          <a:bodyPr lIns="45720" rIns="45720"/>
          <a:lstStyle>
            <a:lvl1pPr algn="r">
              <a:buNone/>
              <a:defRPr sz="1800">
                <a:solidFill>
                  <a:schemeClr val="bg2"/>
                </a:solidFill>
              </a:defRPr>
            </a:lvl1pPr>
          </a:lstStyle>
          <a:p>
            <a:pPr lvl="0"/>
            <a:r>
              <a:rPr lang="en-US" dirty="0" smtClean="0"/>
              <a:t>Click to edit Master text styles</a:t>
            </a:r>
          </a:p>
        </p:txBody>
      </p:sp>
    </p:spTree>
    <p:extLst>
      <p:ext uri="{BB962C8B-B14F-4D97-AF65-F5344CB8AC3E}">
        <p14:creationId xmlns:p14="http://schemas.microsoft.com/office/powerpoint/2010/main" val="331968116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556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05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5750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89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274202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3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300" y="228600"/>
            <a:ext cx="8686800" cy="1828800"/>
          </a:xfrm>
        </p:spPr>
        <p:txBody>
          <a:bodyPr lIns="45720" rIns="45720"/>
          <a:lstStyle>
            <a:lvl1pPr algn="r">
              <a:defRPr sz="3200"/>
            </a:lvl1pPr>
          </a:lstStyle>
          <a:p>
            <a:r>
              <a:rPr lang="en-US" smtClean="0"/>
              <a:t>Click to edit Master title style</a:t>
            </a:r>
            <a:endParaRPr lang="en-US"/>
          </a:p>
        </p:txBody>
      </p:sp>
      <p:sp>
        <p:nvSpPr>
          <p:cNvPr id="3" name="Subtitle 2"/>
          <p:cNvSpPr>
            <a:spLocks noGrp="1"/>
          </p:cNvSpPr>
          <p:nvPr>
            <p:ph type="subTitle" idx="1"/>
          </p:nvPr>
        </p:nvSpPr>
        <p:spPr>
          <a:xfrm>
            <a:off x="241300" y="2133600"/>
            <a:ext cx="8686800" cy="1066800"/>
          </a:xfrm>
        </p:spPr>
        <p:txBody>
          <a:bodyPr lIns="45720" rIns="45720" anchor="ctr"/>
          <a:lstStyle>
            <a:lvl1pPr marL="0" indent="0" algn="r">
              <a:buNone/>
              <a:defRPr sz="2400">
                <a:solidFill>
                  <a:schemeClr val="bg2">
                    <a:lumMod val="60000"/>
                    <a:lumOff val="4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3886200" y="3810000"/>
            <a:ext cx="5029200" cy="1447800"/>
          </a:xfrm>
        </p:spPr>
        <p:txBody>
          <a:bodyPr lIns="45720" rIns="45720"/>
          <a:lstStyle>
            <a:lvl1pPr algn="r">
              <a:buNone/>
              <a:defRPr sz="1800">
                <a:solidFill>
                  <a:schemeClr val="bg2"/>
                </a:solidFill>
              </a:defRPr>
            </a:lvl1pPr>
          </a:lstStyle>
          <a:p>
            <a:pPr lvl="0"/>
            <a:r>
              <a:rPr lang="en-US" dirty="0" smtClean="0"/>
              <a:t>Click to edit Master text styles</a:t>
            </a:r>
          </a:p>
        </p:txBody>
      </p:sp>
    </p:spTree>
    <p:extLst>
      <p:ext uri="{BB962C8B-B14F-4D97-AF65-F5344CB8AC3E}">
        <p14:creationId xmlns:p14="http://schemas.microsoft.com/office/powerpoint/2010/main" val="92939253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76287"/>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7762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9383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125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009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078A7F17-6183-4E66-9A28-E39B3690D01D}" type="slidenum">
              <a:rPr>
                <a:solidFill>
                  <a:srgbClr val="FFFFFF"/>
                </a:solidFill>
              </a:rPr>
              <a:pPr>
                <a:defRPr/>
              </a:pPr>
              <a:t>‹#›</a:t>
            </a:fld>
            <a:endParaRPr>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3379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9075"/>
            <a:ext cx="2171700" cy="5907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19075"/>
            <a:ext cx="6362700" cy="5907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181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19075"/>
            <a:ext cx="6084888" cy="2746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016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EE4EED49-46D1-4CDF-8219-AA2955ACFB12}" type="slidenum">
              <a:rPr>
                <a:solidFill>
                  <a:srgbClr val="FFFFFF"/>
                </a:solidFill>
              </a:rPr>
              <a:pPr>
                <a:defRPr/>
              </a:pPr>
              <a:t>‹#›</a:t>
            </a:fld>
            <a:endParaRPr>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2B357895-CD06-40B2-919F-95F931A6CE85}" type="slidenum">
              <a:rPr>
                <a:solidFill>
                  <a:srgbClr val="FFFFFF"/>
                </a:solidFill>
              </a:rPr>
              <a:pPr>
                <a:defRPr/>
              </a:pPr>
              <a:t>‹#›</a:t>
            </a:fld>
            <a:endParaRPr>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F126E796-3883-41A1-B31F-093E44B5691E}" type="slidenum">
              <a:rPr>
                <a:solidFill>
                  <a:srgbClr val="FFFFFF"/>
                </a:solidFill>
              </a:rPr>
              <a:pPr>
                <a:defRPr/>
              </a:pPr>
              <a:t>‹#›</a:t>
            </a:fld>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EF899C60-7DE8-4165-9CAA-0C18B1EECD50}" type="slidenum">
              <a:rPr>
                <a:solidFill>
                  <a:srgbClr val="FFFFFF"/>
                </a:solidFill>
              </a:rPr>
              <a:pPr>
                <a:defRPr/>
              </a:pPr>
              <a:t>‹#›</a:t>
            </a:fld>
            <a:endParaRP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D4F10DBA-F0B0-4885-AB14-442836BF9529}" type="slidenum">
              <a:rPr>
                <a:solidFill>
                  <a:srgbClr val="FFFFFF"/>
                </a:solidFill>
              </a:rPr>
              <a:pPr>
                <a:defRPr/>
              </a:pPr>
              <a:t>‹#›</a:t>
            </a:fld>
            <a:endParaRPr>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EEEA0356-C088-43B0-B7F5-754CEAE6FCCC}" type="slidenum">
              <a:rPr>
                <a:solidFill>
                  <a:srgbClr val="FFFFFF"/>
                </a:solidFill>
              </a:rPr>
              <a:pPr>
                <a:defRPr/>
              </a:pPr>
              <a:t>‹#›</a:t>
            </a:fld>
            <a:endParaRPr>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a:t>			</a:t>
            </a:r>
            <a:r>
              <a:rPr>
                <a:solidFill>
                  <a:srgbClr val="FFFFFF"/>
                </a:solidFill>
              </a:rPr>
              <a:t>       </a:t>
            </a:r>
            <a:fld id="{36143435-3A16-4E7C-AAAB-C9F7484F5357}" type="slidenum">
              <a:rPr>
                <a:solidFill>
                  <a:srgbClr val="FFFFFF"/>
                </a:solidFill>
              </a:rPr>
              <a:pPr>
                <a:defRPr/>
              </a:pPr>
              <a:t>‹#›</a:t>
            </a:fld>
            <a:endParaRP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73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marL="0" algn="l" defTabSz="457200" rtl="0" eaLnBrk="1" fontAlgn="auto" latinLnBrk="0" hangingPunct="1">
              <a:spcBef>
                <a:spcPts val="0"/>
              </a:spcBef>
              <a:spcAft>
                <a:spcPts val="0"/>
              </a:spcAft>
              <a:defRPr lang="en-US" sz="1200" kern="1200" dirty="0" smtClean="0">
                <a:solidFill>
                  <a:schemeClr val="accent1"/>
                </a:solidFill>
                <a:latin typeface="+mn-lt"/>
                <a:ea typeface="+mn-ea"/>
                <a:cs typeface="+mn-cs"/>
              </a:defRPr>
            </a:lvl1pPr>
          </a:lstStyle>
          <a:p>
            <a:pPr>
              <a:defRPr/>
            </a:pPr>
            <a:r>
              <a:rPr/>
              <a:t>			</a:t>
            </a:r>
            <a:r>
              <a:rPr>
                <a:solidFill>
                  <a:srgbClr val="FFFFFF"/>
                </a:solidFill>
              </a:rPr>
              <a:t>       </a:t>
            </a:r>
            <a:fld id="{325FE845-0CDA-4FF5-BFFA-8A67F2E392E5}" type="slidenum">
              <a:rPr>
                <a:solidFill>
                  <a:srgbClr val="FFFFFF"/>
                </a:solidFill>
              </a:rPr>
              <a:pPr>
                <a:defRPr/>
              </a:pPr>
              <a:t>‹#›</a:t>
            </a:fld>
            <a:endParaRPr>
              <a:solidFill>
                <a:srgbClr val="FFFFFF"/>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ctr" defTabSz="457200" rtl="0" eaLnBrk="1" fontAlgn="base" hangingPunct="1">
        <a:spcBef>
          <a:spcPct val="0"/>
        </a:spcBef>
        <a:spcAft>
          <a:spcPct val="0"/>
        </a:spcAft>
        <a:defRPr sz="3200" kern="1200">
          <a:solidFill>
            <a:srgbClr val="FFFFFF"/>
          </a:solidFill>
          <a:latin typeface="Trajan Pro"/>
          <a:ea typeface="ＭＳ Ｐゴシック" pitchFamily="24" charset="-128"/>
          <a:cs typeface="Trajan Pro"/>
        </a:defRPr>
      </a:lvl1pPr>
      <a:lvl2pPr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2pPr>
      <a:lvl3pPr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3pPr>
      <a:lvl4pPr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4pPr>
      <a:lvl5pPr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5pPr>
      <a:lvl6pPr marL="457200"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6pPr>
      <a:lvl7pPr marL="914400"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7pPr>
      <a:lvl8pPr marL="1371600"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8pPr>
      <a:lvl9pPr marL="1828800" algn="ctr" defTabSz="457200" rtl="0" eaLnBrk="1" fontAlgn="base" hangingPunct="1">
        <a:spcBef>
          <a:spcPct val="0"/>
        </a:spcBef>
        <a:spcAft>
          <a:spcPct val="0"/>
        </a:spcAft>
        <a:defRPr sz="3200">
          <a:solidFill>
            <a:srgbClr val="FFFFFF"/>
          </a:solidFill>
          <a:latin typeface="Trajan Pro" pitchFamily="24" charset="0"/>
          <a:ea typeface="ＭＳ Ｐゴシック" pitchFamily="24" charset="-128"/>
        </a:defRPr>
      </a:lvl9pPr>
    </p:titleStyle>
    <p:bodyStyle>
      <a:lvl1pPr marL="342900" indent="-342900" algn="l" defTabSz="457200" rtl="0" eaLnBrk="1" fontAlgn="base" hangingPunct="1">
        <a:spcBef>
          <a:spcPct val="20000"/>
        </a:spcBef>
        <a:spcAft>
          <a:spcPct val="0"/>
        </a:spcAft>
        <a:buFont typeface="Arial" pitchFamily="24" charset="0"/>
        <a:buChar char="•"/>
        <a:defRPr sz="3000" kern="1200">
          <a:solidFill>
            <a:srgbClr val="FFFFFF"/>
          </a:solidFill>
          <a:latin typeface="Helvetica 35 Thin"/>
          <a:ea typeface="ＭＳ Ｐゴシック" pitchFamily="24" charset="-128"/>
          <a:cs typeface="Helvetica 35 Thin"/>
        </a:defRPr>
      </a:lvl1pPr>
      <a:lvl2pPr marL="742950" indent="-285750" algn="l" defTabSz="457200" rtl="0" eaLnBrk="1" fontAlgn="base" hangingPunct="1">
        <a:spcBef>
          <a:spcPct val="20000"/>
        </a:spcBef>
        <a:spcAft>
          <a:spcPct val="0"/>
        </a:spcAft>
        <a:buFont typeface="Arial" pitchFamily="24" charset="0"/>
        <a:buChar char="–"/>
        <a:defRPr sz="2600" kern="1200">
          <a:solidFill>
            <a:srgbClr val="FFFFFF"/>
          </a:solidFill>
          <a:latin typeface="Helvetica 35 Thin"/>
          <a:ea typeface="ＭＳ Ｐゴシック" pitchFamily="24" charset="-128"/>
          <a:cs typeface="Helvetica 35 Thin"/>
        </a:defRPr>
      </a:lvl2pPr>
      <a:lvl3pPr marL="1143000" indent="-228600" algn="l" defTabSz="457200" rtl="0" eaLnBrk="1" fontAlgn="base" hangingPunct="1">
        <a:spcBef>
          <a:spcPct val="20000"/>
        </a:spcBef>
        <a:spcAft>
          <a:spcPct val="0"/>
        </a:spcAft>
        <a:buFont typeface="Arial" pitchFamily="24" charset="0"/>
        <a:buChar char="•"/>
        <a:defRPr sz="2300" kern="1200">
          <a:solidFill>
            <a:srgbClr val="FFFFFF"/>
          </a:solidFill>
          <a:latin typeface="Helvetica 35 Thin"/>
          <a:ea typeface="ＭＳ Ｐゴシック" pitchFamily="24" charset="-128"/>
          <a:cs typeface="Helvetica 35 Thin"/>
        </a:defRPr>
      </a:lvl3pPr>
      <a:lvl4pPr marL="1600200" indent="-228600" algn="l" defTabSz="457200" rtl="0" eaLnBrk="1" fontAlgn="base" hangingPunct="1">
        <a:spcBef>
          <a:spcPct val="20000"/>
        </a:spcBef>
        <a:spcAft>
          <a:spcPct val="0"/>
        </a:spcAft>
        <a:buFont typeface="Arial" pitchFamily="24" charset="0"/>
        <a:buChar char="–"/>
        <a:defRPr sz="2000" kern="1200">
          <a:solidFill>
            <a:srgbClr val="FFFFFF"/>
          </a:solidFill>
          <a:latin typeface="Helvetica 35 Thin"/>
          <a:ea typeface="ＭＳ Ｐゴシック" pitchFamily="24" charset="-128"/>
          <a:cs typeface="Helvetica 35 Thin"/>
        </a:defRPr>
      </a:lvl4pPr>
      <a:lvl5pPr marL="2057400" indent="-228600" algn="l" defTabSz="457200" rtl="0" eaLnBrk="1" fontAlgn="base" hangingPunct="1">
        <a:spcBef>
          <a:spcPct val="20000"/>
        </a:spcBef>
        <a:spcAft>
          <a:spcPct val="0"/>
        </a:spcAft>
        <a:buFont typeface="Arial" pitchFamily="24" charset="0"/>
        <a:buChar char="»"/>
        <a:defRPr sz="2000" kern="1200">
          <a:solidFill>
            <a:srgbClr val="FFFFFF"/>
          </a:solidFill>
          <a:latin typeface="Helvetica 35 Thin"/>
          <a:ea typeface="ＭＳ Ｐゴシック" pitchFamily="24" charset="-128"/>
          <a:cs typeface="Helvetica 35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0" y="219075"/>
            <a:ext cx="6084888" cy="274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Welcome to PSI</a:t>
            </a:r>
          </a:p>
        </p:txBody>
      </p:sp>
      <p:sp>
        <p:nvSpPr>
          <p:cNvPr id="318470" name="Rectangle 6"/>
          <p:cNvSpPr>
            <a:spLocks noChangeArrowheads="1"/>
          </p:cNvSpPr>
          <p:nvPr/>
        </p:nvSpPr>
        <p:spPr bwMode="auto">
          <a:xfrm>
            <a:off x="0" y="0"/>
            <a:ext cx="9144000" cy="533400"/>
          </a:xfrm>
          <a:prstGeom prst="rect">
            <a:avLst/>
          </a:prstGeom>
          <a:noFill/>
          <a:ln w="9525">
            <a:noFill/>
            <a:miter lim="800000"/>
            <a:headEnd/>
            <a:tailEnd/>
          </a:ln>
          <a:effectLst/>
        </p:spPr>
        <p:txBody>
          <a:bodyPr wrap="none" anchor="ctr">
            <a:spAutoFit/>
          </a:bodyPr>
          <a:lstStyle/>
          <a:p>
            <a:pPr algn="ctr" defTabSz="914400">
              <a:defRPr/>
            </a:pPr>
            <a:endParaRPr lang="en-US" sz="3200">
              <a:solidFill>
                <a:srgbClr val="2A2A2A"/>
              </a:solidFill>
              <a:latin typeface="Arial" pitchFamily="34" charset="0"/>
              <a:ea typeface="+mn-ea"/>
              <a:cs typeface="+mn-cs"/>
            </a:endParaRPr>
          </a:p>
        </p:txBody>
      </p:sp>
      <p:sp>
        <p:nvSpPr>
          <p:cNvPr id="2052" name="Rectangle 29"/>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 name="Rectangle 89"/>
          <p:cNvSpPr/>
          <p:nvPr/>
        </p:nvSpPr>
        <p:spPr>
          <a:xfrm>
            <a:off x="5067300" y="6743700"/>
            <a:ext cx="3810000" cy="246063"/>
          </a:xfrm>
          <a:prstGeom prst="rect">
            <a:avLst/>
          </a:prstGeom>
        </p:spPr>
        <p:txBody>
          <a:bodyPr lIns="0" tIns="0" rIns="0" bIns="0">
            <a:spAutoFit/>
          </a:bodyPr>
          <a:lstStyle/>
          <a:p>
            <a:pPr algn="r" defTabSz="914400">
              <a:defRPr/>
            </a:pPr>
            <a:r>
              <a:rPr lang="en-US" sz="800" dirty="0">
                <a:solidFill>
                  <a:srgbClr val="FFFFFF"/>
                </a:solidFill>
                <a:latin typeface="Arial" pitchFamily="34" charset="0"/>
                <a:ea typeface="+mn-ea"/>
                <a:cs typeface="+mn-cs"/>
              </a:rPr>
              <a:t>Copyright 2008 Perceptive Software | The documents you need. Now.</a:t>
            </a:r>
          </a:p>
          <a:p>
            <a:pPr algn="r" defTabSz="914400">
              <a:defRPr/>
            </a:pPr>
            <a:endParaRPr lang="en-US" sz="800" dirty="0">
              <a:solidFill>
                <a:srgbClr val="FFFFFF"/>
              </a:solidFill>
              <a:latin typeface="Arial" pitchFamily="34" charset="0"/>
              <a:ea typeface="+mn-ea"/>
              <a:cs typeface="+mn-cs"/>
            </a:endParaRPr>
          </a:p>
        </p:txBody>
      </p:sp>
    </p:spTree>
    <p:extLst>
      <p:ext uri="{BB962C8B-B14F-4D97-AF65-F5344CB8AC3E}">
        <p14:creationId xmlns:p14="http://schemas.microsoft.com/office/powerpoint/2010/main" val="10108730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1" fontAlgn="base" hangingPunct="1">
        <a:spcBef>
          <a:spcPct val="0"/>
        </a:spcBef>
        <a:spcAft>
          <a:spcPct val="0"/>
        </a:spcAft>
        <a:defRPr sz="2800">
          <a:solidFill>
            <a:schemeClr val="bg1"/>
          </a:solidFill>
          <a:latin typeface="Arial" charset="0"/>
        </a:defRPr>
      </a:lvl6pPr>
      <a:lvl7pPr marL="914400" algn="l" rtl="0" eaLnBrk="1" fontAlgn="base" hangingPunct="1">
        <a:spcBef>
          <a:spcPct val="0"/>
        </a:spcBef>
        <a:spcAft>
          <a:spcPct val="0"/>
        </a:spcAft>
        <a:defRPr sz="2800">
          <a:solidFill>
            <a:schemeClr val="bg1"/>
          </a:solidFill>
          <a:latin typeface="Arial" charset="0"/>
        </a:defRPr>
      </a:lvl7pPr>
      <a:lvl8pPr marL="1371600" algn="l" rtl="0" eaLnBrk="1" fontAlgn="base" hangingPunct="1">
        <a:spcBef>
          <a:spcPct val="0"/>
        </a:spcBef>
        <a:spcAft>
          <a:spcPct val="0"/>
        </a:spcAft>
        <a:defRPr sz="2800">
          <a:solidFill>
            <a:schemeClr val="bg1"/>
          </a:solidFill>
          <a:latin typeface="Arial" charset="0"/>
        </a:defRPr>
      </a:lvl8pPr>
      <a:lvl9pPr marL="1828800" algn="l" rtl="0" eaLnBrk="1" fontAlgn="base" hangingPunct="1">
        <a:spcBef>
          <a:spcPct val="0"/>
        </a:spcBef>
        <a:spcAft>
          <a:spcPct val="0"/>
        </a:spcAft>
        <a:defRPr sz="28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gt;"/>
        <a:defRPr sz="1600">
          <a:solidFill>
            <a:schemeClr val="tx1"/>
          </a:solidFill>
          <a:latin typeface="+mn-lt"/>
        </a:defRPr>
      </a:lvl2pPr>
      <a:lvl3pPr marL="1143000" indent="-228600" algn="l" rtl="0" eaLnBrk="0" fontAlgn="base" hangingPunct="0">
        <a:spcBef>
          <a:spcPct val="20000"/>
        </a:spcBef>
        <a:spcAft>
          <a:spcPct val="0"/>
        </a:spcAft>
        <a:buFont typeface="Arial" charset="0"/>
        <a:defRPr sz="1600">
          <a:solidFill>
            <a:schemeClr val="tx1"/>
          </a:solidFill>
          <a:latin typeface="+mn-lt"/>
        </a:defRPr>
      </a:lvl3pPr>
      <a:lvl4pPr marL="1600200" indent="-228600" algn="l" rtl="0" eaLnBrk="0" fontAlgn="base" hangingPunct="0">
        <a:spcBef>
          <a:spcPct val="20000"/>
        </a:spcBef>
        <a:spcAft>
          <a:spcPct val="0"/>
        </a:spcAft>
        <a:buFont typeface="Arial" charset="0"/>
        <a:defRPr sz="1600">
          <a:solidFill>
            <a:schemeClr val="tx1"/>
          </a:solidFill>
          <a:latin typeface="+mn-lt"/>
        </a:defRPr>
      </a:lvl4pPr>
      <a:lvl5pPr marL="2057400" indent="-228600" algn="l" rtl="0" eaLnBrk="0" fontAlgn="base" hangingPunct="0">
        <a:spcBef>
          <a:spcPct val="20000"/>
        </a:spcBef>
        <a:spcAft>
          <a:spcPct val="0"/>
        </a:spcAft>
        <a:buFont typeface="Arial" charset="0"/>
        <a:defRPr sz="1600">
          <a:solidFill>
            <a:schemeClr val="tx1"/>
          </a:solidFill>
          <a:latin typeface="+mn-lt"/>
        </a:defRPr>
      </a:lvl5pPr>
      <a:lvl6pPr marL="2514600" indent="-228600" algn="l" rtl="0" eaLnBrk="1" fontAlgn="base" hangingPunct="1">
        <a:spcBef>
          <a:spcPct val="20000"/>
        </a:spcBef>
        <a:spcAft>
          <a:spcPct val="0"/>
        </a:spcAft>
        <a:buFont typeface="Arial" charset="0"/>
        <a:defRPr sz="1600">
          <a:solidFill>
            <a:schemeClr val="tx1"/>
          </a:solidFill>
          <a:latin typeface="+mn-lt"/>
        </a:defRPr>
      </a:lvl6pPr>
      <a:lvl7pPr marL="2971800" indent="-228600" algn="l" rtl="0" eaLnBrk="1" fontAlgn="base" hangingPunct="1">
        <a:spcBef>
          <a:spcPct val="20000"/>
        </a:spcBef>
        <a:spcAft>
          <a:spcPct val="0"/>
        </a:spcAft>
        <a:buFont typeface="Arial" charset="0"/>
        <a:defRPr sz="1600">
          <a:solidFill>
            <a:schemeClr val="tx1"/>
          </a:solidFill>
          <a:latin typeface="+mn-lt"/>
        </a:defRPr>
      </a:lvl7pPr>
      <a:lvl8pPr marL="3429000" indent="-228600" algn="l" rtl="0" eaLnBrk="1" fontAlgn="base" hangingPunct="1">
        <a:spcBef>
          <a:spcPct val="20000"/>
        </a:spcBef>
        <a:spcAft>
          <a:spcPct val="0"/>
        </a:spcAft>
        <a:buFont typeface="Arial" charset="0"/>
        <a:defRPr sz="1600">
          <a:solidFill>
            <a:schemeClr val="tx1"/>
          </a:solidFill>
          <a:latin typeface="+mn-lt"/>
        </a:defRPr>
      </a:lvl8pPr>
      <a:lvl9pPr marL="3886200" indent="-228600" algn="l" rtl="0" eaLnBrk="1" fontAlgn="base" hangingPunct="1">
        <a:spcBef>
          <a:spcPct val="20000"/>
        </a:spcBef>
        <a:spcAft>
          <a:spcPct val="0"/>
        </a:spcAft>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courseware.ku.edu/" TargetMode="External"/><Relationship Id="rId13" Type="http://schemas.openxmlformats.org/officeDocument/2006/relationships/hyperlink" Target="http://www.ku.edu/kusites/a-z.shtml" TargetMode="External"/><Relationship Id="rId18" Type="http://schemas.openxmlformats.org/officeDocument/2006/relationships/hyperlink" Target="http://www.graduate.ku.edu/04-00_abt_stu_resources.shtml" TargetMode="External"/><Relationship Id="rId26" Type="http://schemas.openxmlformats.org/officeDocument/2006/relationships/hyperlink" Target="http://localhost:8080/collegeportal/" TargetMode="External"/><Relationship Id="rId3" Type="http://schemas.openxmlformats.org/officeDocument/2006/relationships/image" Target="../media/image8.png"/><Relationship Id="rId21" Type="http://schemas.openxmlformats.org/officeDocument/2006/relationships/hyperlink" Target="http://www.graduate.ku.edu/07-00_abt_other.shtml" TargetMode="External"/><Relationship Id="rId7" Type="http://schemas.openxmlformats.org/officeDocument/2006/relationships/hyperlink" Target="https://owa.ku.edu/" TargetMode="External"/><Relationship Id="rId12" Type="http://schemas.openxmlformats.org/officeDocument/2006/relationships/hyperlink" Target="http://www.ku.edu/visit/maps.shtml" TargetMode="External"/><Relationship Id="rId17" Type="http://schemas.openxmlformats.org/officeDocument/2006/relationships/hyperlink" Target="http://www.graduate.ku.edu/03-00_abt_gta-gra.shtml" TargetMode="External"/><Relationship Id="rId25" Type="http://schemas.openxmlformats.org/officeDocument/2006/relationships/hyperlink" Target="http://www.graduate.ku.edu/01-03_faq.shtml" TargetMode="External"/><Relationship Id="rId2" Type="http://schemas.openxmlformats.org/officeDocument/2006/relationships/notesSlide" Target="../notesSlides/notesSlide10.xml"/><Relationship Id="rId16" Type="http://schemas.openxmlformats.org/officeDocument/2006/relationships/hyperlink" Target="http://www.graduate.ku.edu/02-00_abt_funding.shtml" TargetMode="External"/><Relationship Id="rId20" Type="http://schemas.openxmlformats.org/officeDocument/2006/relationships/hyperlink" Target="http://www.graduate.ku.edu/06-00_abt_policies-processes.shtml" TargetMode="External"/><Relationship Id="rId29"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hyperlink" Target="https://students.ku.edu/" TargetMode="External"/><Relationship Id="rId11" Type="http://schemas.openxmlformats.org/officeDocument/2006/relationships/hyperlink" Target="http://www.ku.edu/directory/" TargetMode="External"/><Relationship Id="rId24" Type="http://schemas.openxmlformats.org/officeDocument/2006/relationships/hyperlink" Target="http://www.graduate.ku.edu/01-02_departments_list.shtml" TargetMode="External"/><Relationship Id="rId5" Type="http://schemas.openxmlformats.org/officeDocument/2006/relationships/hyperlink" Target="http://www.ku.edu/" TargetMode="External"/><Relationship Id="rId15" Type="http://schemas.openxmlformats.org/officeDocument/2006/relationships/hyperlink" Target="http://localhost:8080/collegeportal/College%20Department_files/College%20Department.htm" TargetMode="External"/><Relationship Id="rId23" Type="http://schemas.openxmlformats.org/officeDocument/2006/relationships/hyperlink" Target="http://www.applyweb.com/apply/ukansg/" TargetMode="External"/><Relationship Id="rId28" Type="http://schemas.openxmlformats.org/officeDocument/2006/relationships/hyperlink" Target="http://localhost:8080/collegeportal/#embed" TargetMode="External"/><Relationship Id="rId10" Type="http://schemas.openxmlformats.org/officeDocument/2006/relationships/hyperlink" Target="http://www.calendar.ku.edu/" TargetMode="External"/><Relationship Id="rId19" Type="http://schemas.openxmlformats.org/officeDocument/2006/relationships/hyperlink" Target="http://www.graduate.ku.edu/05-00_abt_form-finder.shtml" TargetMode="External"/><Relationship Id="rId4" Type="http://schemas.openxmlformats.org/officeDocument/2006/relationships/image" Target="../media/image9.png"/><Relationship Id="rId9" Type="http://schemas.openxmlformats.org/officeDocument/2006/relationships/hyperlink" Target="http://www.news.ku.edu/" TargetMode="External"/><Relationship Id="rId14" Type="http://schemas.openxmlformats.org/officeDocument/2006/relationships/hyperlink" Target="http://www.graduate.ku.edu/index.shtml" TargetMode="External"/><Relationship Id="rId22" Type="http://schemas.openxmlformats.org/officeDocument/2006/relationships/hyperlink" Target="http://www.graduate.ku.edu/08-00_abt_news-events.shtml" TargetMode="External"/><Relationship Id="rId27" Type="http://schemas.openxmlformats.org/officeDocument/2006/relationships/hyperlink" Target="http://www.graduate.ku.edu/01-02_departments_list.shtml#id615" TargetMode="External"/><Relationship Id="rId30"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p:cNvSpPr>
            <a:spLocks noGrp="1"/>
          </p:cNvSpPr>
          <p:nvPr>
            <p:ph type="subTitle" idx="1"/>
          </p:nvPr>
        </p:nvSpPr>
        <p:spPr>
          <a:xfrm>
            <a:off x="1314450" y="4806950"/>
            <a:ext cx="6400800" cy="1054100"/>
          </a:xfrm>
        </p:spPr>
        <p:txBody>
          <a:bodyPr>
            <a:normAutofit/>
          </a:bodyPr>
          <a:lstStyle/>
          <a:p>
            <a:r>
              <a:rPr lang="en-US" sz="3200" dirty="0" smtClean="0">
                <a:latin typeface="Trajan Pro" pitchFamily="24" charset="0"/>
                <a:ea typeface="Trajan Pro" pitchFamily="24" charset="0"/>
                <a:cs typeface="Trajan Pro" pitchFamily="24" charset="0"/>
              </a:rPr>
              <a:t>ImageNow User’s Group</a:t>
            </a:r>
          </a:p>
          <a:p>
            <a:r>
              <a:rPr lang="en-US" dirty="0" smtClean="0">
                <a:latin typeface="Book Antiqua" pitchFamily="18" charset="0"/>
                <a:ea typeface="Trajan Pro" pitchFamily="24" charset="0"/>
                <a:cs typeface="Trajan Pro" pitchFamily="24" charset="0"/>
              </a:rPr>
              <a:t>December 7, 2010</a:t>
            </a:r>
            <a:endParaRPr lang="en-US" dirty="0">
              <a:latin typeface="Book Antiqua" pitchFamily="18" charset="0"/>
              <a:ea typeface="Trajan Pro" pitchFamily="24" charset="0"/>
              <a:cs typeface="Trajan Pro" pitchFamily="2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Demonstration</a:t>
            </a:r>
            <a:endParaRPr lang="en-US" dirty="0">
              <a:solidFill>
                <a:srgbClr val="FFFF00"/>
              </a:solidFill>
            </a:endParaRPr>
          </a:p>
        </p:txBody>
      </p:sp>
      <p:sp>
        <p:nvSpPr>
          <p:cNvPr id="3" name="Content Placeholder 2"/>
          <p:cNvSpPr>
            <a:spLocks noGrp="1"/>
          </p:cNvSpPr>
          <p:nvPr>
            <p:ph idx="1"/>
          </p:nvPr>
        </p:nvSpPr>
        <p:spPr>
          <a:xfrm>
            <a:off x="457200" y="1337345"/>
            <a:ext cx="8229600" cy="5029200"/>
          </a:xfrm>
        </p:spPr>
        <p:txBody>
          <a:bodyPr/>
          <a:lstStyle/>
          <a:p>
            <a:pPr algn="ctr">
              <a:spcAft>
                <a:spcPts val="1800"/>
              </a:spcAft>
              <a:buClr>
                <a:srgbClr val="FFFF00"/>
              </a:buClr>
              <a:buNone/>
            </a:pPr>
            <a:endParaRPr lang="en-US" b="1" dirty="0" smtClean="0">
              <a:latin typeface="+mn-lt"/>
            </a:endParaRPr>
          </a:p>
          <a:p>
            <a:pPr algn="ctr">
              <a:spcAft>
                <a:spcPts val="1800"/>
              </a:spcAft>
              <a:buClr>
                <a:srgbClr val="FFFF00"/>
              </a:buClr>
              <a:buNone/>
            </a:pPr>
            <a:r>
              <a:rPr lang="en-US" sz="3600" b="1" dirty="0" smtClean="0">
                <a:latin typeface="+mn-lt"/>
              </a:rPr>
              <a:t>“SHOW US YOUR WORKFLOW”</a:t>
            </a:r>
            <a:endParaRPr lang="en-US" sz="2000" b="1" dirty="0" smtClean="0">
              <a:latin typeface="+mn-lt"/>
            </a:endParaRPr>
          </a:p>
          <a:p>
            <a:pPr marL="0" indent="0" algn="ctr">
              <a:buClr>
                <a:srgbClr val="FFFF00"/>
              </a:buClr>
              <a:buNone/>
            </a:pPr>
            <a:r>
              <a:rPr lang="en-US" dirty="0" smtClean="0">
                <a:latin typeface="+mn-lt"/>
              </a:rPr>
              <a:t>How Registration &amp; Records uses Routing Rules </a:t>
            </a:r>
            <a:br>
              <a:rPr lang="en-US" dirty="0" smtClean="0">
                <a:latin typeface="+mn-lt"/>
              </a:rPr>
            </a:br>
            <a:r>
              <a:rPr lang="en-US" dirty="0" smtClean="0">
                <a:latin typeface="+mn-lt"/>
              </a:rPr>
              <a:t>to automatically sort documents into workflow queues by Document Type</a:t>
            </a:r>
          </a:p>
        </p:txBody>
      </p:sp>
    </p:spTree>
    <p:extLst>
      <p:ext uri="{BB962C8B-B14F-4D97-AF65-F5344CB8AC3E}">
        <p14:creationId xmlns:p14="http://schemas.microsoft.com/office/powerpoint/2010/main" val="1308360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Discussion</a:t>
            </a:r>
            <a:endParaRPr lang="en-US" dirty="0">
              <a:solidFill>
                <a:srgbClr val="FFFF00"/>
              </a:solidFill>
            </a:endParaRPr>
          </a:p>
        </p:txBody>
      </p:sp>
      <p:sp>
        <p:nvSpPr>
          <p:cNvPr id="3" name="Content Placeholder 2"/>
          <p:cNvSpPr>
            <a:spLocks noGrp="1"/>
          </p:cNvSpPr>
          <p:nvPr>
            <p:ph idx="1"/>
          </p:nvPr>
        </p:nvSpPr>
        <p:spPr>
          <a:xfrm>
            <a:off x="457200" y="1337345"/>
            <a:ext cx="8229600" cy="5029200"/>
          </a:xfrm>
        </p:spPr>
        <p:txBody>
          <a:bodyPr/>
          <a:lstStyle/>
          <a:p>
            <a:pPr>
              <a:spcAft>
                <a:spcPts val="1800"/>
              </a:spcAft>
              <a:buClr>
                <a:srgbClr val="FFFF00"/>
              </a:buClr>
              <a:buNone/>
            </a:pPr>
            <a:r>
              <a:rPr lang="en-US" b="1" dirty="0" err="1" smtClean="0">
                <a:latin typeface="+mn-lt"/>
              </a:rPr>
              <a:t>eFORMS</a:t>
            </a:r>
            <a:endParaRPr lang="en-US" sz="1600" b="1" dirty="0" smtClean="0">
              <a:latin typeface="+mn-lt"/>
            </a:endParaRPr>
          </a:p>
          <a:p>
            <a:pPr>
              <a:buClr>
                <a:srgbClr val="FFFF00"/>
              </a:buClr>
              <a:buFont typeface="Wingdings" pitchFamily="2" charset="2"/>
              <a:buChar char="§"/>
            </a:pPr>
            <a:r>
              <a:rPr lang="en-US" dirty="0" smtClean="0">
                <a:latin typeface="+mn-lt"/>
              </a:rPr>
              <a:t>Eliminates paper/PDF forms</a:t>
            </a:r>
          </a:p>
          <a:p>
            <a:pPr>
              <a:buClr>
                <a:srgbClr val="FFFF00"/>
              </a:buClr>
              <a:buFont typeface="Wingdings" pitchFamily="2" charset="2"/>
              <a:buChar char="§"/>
            </a:pPr>
            <a:r>
              <a:rPr lang="en-US" dirty="0" smtClean="0">
                <a:latin typeface="+mn-lt"/>
              </a:rPr>
              <a:t>Forms available via web address</a:t>
            </a:r>
          </a:p>
          <a:p>
            <a:pPr>
              <a:buClr>
                <a:srgbClr val="FFFF00"/>
              </a:buClr>
              <a:buFont typeface="Wingdings" pitchFamily="2" charset="2"/>
              <a:buChar char="§"/>
            </a:pPr>
            <a:r>
              <a:rPr lang="en-US" dirty="0" smtClean="0">
                <a:latin typeface="+mn-lt"/>
              </a:rPr>
              <a:t>Entry Validation</a:t>
            </a:r>
          </a:p>
          <a:p>
            <a:pPr>
              <a:buClr>
                <a:srgbClr val="FFFF00"/>
              </a:buClr>
              <a:buFont typeface="Wingdings" pitchFamily="2" charset="2"/>
              <a:buChar char="§"/>
            </a:pPr>
            <a:r>
              <a:rPr lang="en-US" dirty="0" smtClean="0">
                <a:latin typeface="+mn-lt"/>
              </a:rPr>
              <a:t>Creates ImageNow document automatically</a:t>
            </a:r>
          </a:p>
          <a:p>
            <a:pPr>
              <a:buClr>
                <a:srgbClr val="FFFF00"/>
              </a:buClr>
              <a:buFont typeface="Wingdings" pitchFamily="2" charset="2"/>
              <a:buChar char="§"/>
            </a:pPr>
            <a:r>
              <a:rPr lang="en-US" dirty="0" smtClean="0">
                <a:latin typeface="+mn-lt"/>
              </a:rPr>
              <a:t>Secure electronic submission (?)</a:t>
            </a:r>
          </a:p>
          <a:p>
            <a:pPr>
              <a:buClr>
                <a:srgbClr val="FFFF00"/>
              </a:buClr>
              <a:buFont typeface="Wingdings" pitchFamily="2" charset="2"/>
              <a:buChar char="§"/>
            </a:pPr>
            <a:r>
              <a:rPr lang="en-US" dirty="0" smtClean="0">
                <a:latin typeface="+mn-lt"/>
              </a:rPr>
              <a:t>One instance on server = shared cost</a:t>
            </a:r>
            <a:endParaRPr lang="en-US" dirty="0">
              <a:latin typeface="+mn-lt"/>
            </a:endParaRPr>
          </a:p>
          <a:p>
            <a:pPr>
              <a:buClr>
                <a:srgbClr val="FFFF00"/>
              </a:buClr>
              <a:buFont typeface="Wingdings" pitchFamily="2" charset="2"/>
              <a:buChar char="§"/>
            </a:pPr>
            <a:endParaRPr lang="en-US" i="1" dirty="0" smtClean="0">
              <a:latin typeface="+mn-lt"/>
            </a:endParaRPr>
          </a:p>
          <a:p>
            <a:pPr marL="0" indent="0">
              <a:buClr>
                <a:srgbClr val="FFFF00"/>
              </a:buClr>
              <a:buNone/>
            </a:pPr>
            <a:endParaRPr lang="en-US" dirty="0" smtClean="0">
              <a:latin typeface="+mn-lt"/>
            </a:endParaRPr>
          </a:p>
        </p:txBody>
      </p:sp>
    </p:spTree>
    <p:extLst>
      <p:ext uri="{BB962C8B-B14F-4D97-AF65-F5344CB8AC3E}">
        <p14:creationId xmlns:p14="http://schemas.microsoft.com/office/powerpoint/2010/main" val="228245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Projects\eForms\ScreenShots\XP Form Pics\Forms 3.bmp"/>
          <p:cNvPicPr>
            <a:picLocks noChangeAspect="1" noChangeArrowheads="1"/>
          </p:cNvPicPr>
          <p:nvPr/>
        </p:nvPicPr>
        <p:blipFill>
          <a:blip r:embed="rId3" cstate="print"/>
          <a:srcRect/>
          <a:stretch>
            <a:fillRect/>
          </a:stretch>
        </p:blipFill>
        <p:spPr bwMode="auto">
          <a:xfrm>
            <a:off x="228600" y="1524000"/>
            <a:ext cx="8543925" cy="4183063"/>
          </a:xfrm>
          <a:prstGeom prst="rect">
            <a:avLst/>
          </a:prstGeom>
          <a:noFill/>
          <a:ln w="9525">
            <a:noFill/>
            <a:miter lim="800000"/>
            <a:headEnd/>
            <a:tailEnd/>
          </a:ln>
        </p:spPr>
      </p:pic>
      <p:grpSp>
        <p:nvGrpSpPr>
          <p:cNvPr id="2" name="Group 33"/>
          <p:cNvGrpSpPr>
            <a:grpSpLocks noChangeAspect="1"/>
          </p:cNvGrpSpPr>
          <p:nvPr/>
        </p:nvGrpSpPr>
        <p:grpSpPr bwMode="auto">
          <a:xfrm>
            <a:off x="-1752600" y="685800"/>
            <a:ext cx="6397625" cy="6750050"/>
            <a:chOff x="4" y="-157"/>
            <a:chExt cx="1142" cy="1205"/>
          </a:xfrm>
        </p:grpSpPr>
        <p:pic>
          <p:nvPicPr>
            <p:cNvPr id="10273" name="Picture 34"/>
            <p:cNvPicPr>
              <a:picLocks noChangeAspect="1" noChangeArrowheads="1"/>
            </p:cNvPicPr>
            <p:nvPr/>
          </p:nvPicPr>
          <p:blipFill>
            <a:blip r:embed="rId4" cstate="print"/>
            <a:srcRect/>
            <a:stretch>
              <a:fillRect/>
            </a:stretch>
          </p:blipFill>
          <p:spPr bwMode="auto">
            <a:xfrm>
              <a:off x="354" y="-157"/>
              <a:ext cx="792" cy="1038"/>
            </a:xfrm>
            <a:prstGeom prst="rect">
              <a:avLst/>
            </a:prstGeom>
            <a:noFill/>
            <a:ln w="9525">
              <a:noFill/>
              <a:miter lim="800000"/>
              <a:headEnd/>
              <a:tailEnd/>
            </a:ln>
          </p:spPr>
        </p:pic>
        <p:sp>
          <p:nvSpPr>
            <p:cNvPr id="10274" name="Rectangle 35">
              <a:hlinkClick r:id="rId5" tooltip="KU Home"/>
            </p:cNvPr>
            <p:cNvSpPr>
              <a:spLocks noChangeAspect="1" noChangeArrowheads="1"/>
            </p:cNvSpPr>
            <p:nvPr/>
          </p:nvSpPr>
          <p:spPr bwMode="auto">
            <a:xfrm>
              <a:off x="31" y="168"/>
              <a:ext cx="27"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75" name="Rectangle 36">
              <a:hlinkClick r:id="rId6" tooltip="You log in"/>
            </p:cNvPr>
            <p:cNvSpPr>
              <a:spLocks noChangeAspect="1" noChangeArrowheads="1"/>
            </p:cNvSpPr>
            <p:nvPr/>
          </p:nvSpPr>
          <p:spPr bwMode="auto">
            <a:xfrm>
              <a:off x="72" y="168"/>
              <a:ext cx="20"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76" name="Rectangle 37">
              <a:hlinkClick r:id="rId7" tooltip="Outlook Web Access"/>
            </p:cNvPr>
            <p:cNvSpPr>
              <a:spLocks noChangeAspect="1" noChangeArrowheads="1"/>
            </p:cNvSpPr>
            <p:nvPr/>
          </p:nvSpPr>
          <p:spPr bwMode="auto">
            <a:xfrm>
              <a:off x="106" y="168"/>
              <a:ext cx="24"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77" name="Rectangle 38">
              <a:hlinkClick r:id="rId8" tooltip="Blackboard"/>
            </p:cNvPr>
            <p:cNvSpPr>
              <a:spLocks noChangeAspect="1" noChangeArrowheads="1"/>
            </p:cNvSpPr>
            <p:nvPr/>
          </p:nvSpPr>
          <p:spPr bwMode="auto">
            <a:xfrm>
              <a:off x="144" y="168"/>
              <a:ext cx="54"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78" name="Rectangle 39">
              <a:hlinkClick r:id="rId9" tooltip="News"/>
            </p:cNvPr>
            <p:cNvSpPr>
              <a:spLocks noChangeAspect="1" noChangeArrowheads="1"/>
            </p:cNvSpPr>
            <p:nvPr/>
          </p:nvSpPr>
          <p:spPr bwMode="auto">
            <a:xfrm>
              <a:off x="212" y="168"/>
              <a:ext cx="29"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79" name="Rectangle 40">
              <a:hlinkClick r:id="rId10" tooltip="Calendar"/>
            </p:cNvPr>
            <p:cNvSpPr>
              <a:spLocks noChangeAspect="1" noChangeArrowheads="1"/>
            </p:cNvSpPr>
            <p:nvPr/>
          </p:nvSpPr>
          <p:spPr bwMode="auto">
            <a:xfrm>
              <a:off x="255" y="168"/>
              <a:ext cx="43"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0" name="Rectangle 41">
              <a:hlinkClick r:id="rId11" tooltip="Directories"/>
            </p:cNvPr>
            <p:cNvSpPr>
              <a:spLocks noChangeAspect="1" noChangeArrowheads="1"/>
            </p:cNvSpPr>
            <p:nvPr/>
          </p:nvSpPr>
          <p:spPr bwMode="auto">
            <a:xfrm>
              <a:off x="312" y="168"/>
              <a:ext cx="52"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1" name="Rectangle 42">
              <a:hlinkClick r:id="rId12" tooltip="Maps"/>
            </p:cNvPr>
            <p:cNvSpPr>
              <a:spLocks noChangeAspect="1" noChangeArrowheads="1"/>
            </p:cNvSpPr>
            <p:nvPr/>
          </p:nvSpPr>
          <p:spPr bwMode="auto">
            <a:xfrm>
              <a:off x="378" y="168"/>
              <a:ext cx="26"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2" name="Rectangle 43">
              <a:hlinkClick r:id="rId13" tooltip="KU A-Z"/>
            </p:cNvPr>
            <p:cNvSpPr>
              <a:spLocks noChangeAspect="1" noChangeArrowheads="1"/>
            </p:cNvSpPr>
            <p:nvPr/>
          </p:nvSpPr>
          <p:spPr bwMode="auto">
            <a:xfrm>
              <a:off x="418" y="168"/>
              <a:ext cx="19" cy="14"/>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3" name="Rectangle 44">
              <a:hlinkClick r:id="rId14"/>
            </p:cNvPr>
            <p:cNvSpPr>
              <a:spLocks noChangeAspect="1" noChangeArrowheads="1"/>
            </p:cNvSpPr>
            <p:nvPr/>
          </p:nvSpPr>
          <p:spPr bwMode="auto">
            <a:xfrm>
              <a:off x="47" y="271"/>
              <a:ext cx="38"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4" name="Rectangle 45">
              <a:hlinkClick r:id="rId15"/>
            </p:cNvPr>
            <p:cNvSpPr>
              <a:spLocks noChangeAspect="1" noChangeArrowheads="1"/>
            </p:cNvSpPr>
            <p:nvPr/>
          </p:nvSpPr>
          <p:spPr bwMode="auto">
            <a:xfrm>
              <a:off x="85" y="271"/>
              <a:ext cx="76"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5" name="Rectangle 46">
              <a:hlinkClick r:id="rId16"/>
            </p:cNvPr>
            <p:cNvSpPr>
              <a:spLocks noChangeAspect="1" noChangeArrowheads="1"/>
            </p:cNvSpPr>
            <p:nvPr/>
          </p:nvSpPr>
          <p:spPr bwMode="auto">
            <a:xfrm>
              <a:off x="161" y="271"/>
              <a:ext cx="57"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6" name="Rectangle 47">
              <a:hlinkClick r:id="rId17"/>
            </p:cNvPr>
            <p:cNvSpPr>
              <a:spLocks noChangeAspect="1" noChangeArrowheads="1"/>
            </p:cNvSpPr>
            <p:nvPr/>
          </p:nvSpPr>
          <p:spPr bwMode="auto">
            <a:xfrm>
              <a:off x="218" y="271"/>
              <a:ext cx="95"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7" name="Rectangle 48">
              <a:hlinkClick r:id="rId18"/>
            </p:cNvPr>
            <p:cNvSpPr>
              <a:spLocks noChangeAspect="1" noChangeArrowheads="1"/>
            </p:cNvSpPr>
            <p:nvPr/>
          </p:nvSpPr>
          <p:spPr bwMode="auto">
            <a:xfrm>
              <a:off x="313" y="271"/>
              <a:ext cx="110"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8" name="Rectangle 49">
              <a:hlinkClick r:id="rId19"/>
            </p:cNvPr>
            <p:cNvSpPr>
              <a:spLocks noChangeAspect="1" noChangeArrowheads="1"/>
            </p:cNvSpPr>
            <p:nvPr/>
          </p:nvSpPr>
          <p:spPr bwMode="auto">
            <a:xfrm>
              <a:off x="423" y="271"/>
              <a:ext cx="76"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89" name="Rectangle 50">
              <a:hlinkClick r:id="rId20"/>
            </p:cNvPr>
            <p:cNvSpPr>
              <a:spLocks noChangeAspect="1" noChangeArrowheads="1"/>
            </p:cNvSpPr>
            <p:nvPr/>
          </p:nvSpPr>
          <p:spPr bwMode="auto">
            <a:xfrm>
              <a:off x="499" y="271"/>
              <a:ext cx="122"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0" name="Rectangle 51">
              <a:hlinkClick r:id="rId21"/>
            </p:cNvPr>
            <p:cNvSpPr>
              <a:spLocks noChangeAspect="1" noChangeArrowheads="1"/>
            </p:cNvSpPr>
            <p:nvPr/>
          </p:nvSpPr>
          <p:spPr bwMode="auto">
            <a:xfrm>
              <a:off x="621" y="271"/>
              <a:ext cx="50"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1" name="Rectangle 52">
              <a:hlinkClick r:id="rId22"/>
            </p:cNvPr>
            <p:cNvSpPr>
              <a:spLocks noChangeAspect="1" noChangeArrowheads="1"/>
            </p:cNvSpPr>
            <p:nvPr/>
          </p:nvSpPr>
          <p:spPr bwMode="auto">
            <a:xfrm>
              <a:off x="671" y="271"/>
              <a:ext cx="106" cy="29"/>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2" name="Rectangle 53">
              <a:hlinkClick r:id="rId14" tooltip="Graduate Studies Home"/>
            </p:cNvPr>
            <p:cNvSpPr>
              <a:spLocks noChangeAspect="1" noChangeArrowheads="1"/>
            </p:cNvSpPr>
            <p:nvPr/>
          </p:nvSpPr>
          <p:spPr bwMode="auto">
            <a:xfrm>
              <a:off x="31" y="321"/>
              <a:ext cx="113" cy="13"/>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3" name="Rectangle 54">
              <a:hlinkClick r:id="rId15" tooltip="Link to admissions page"/>
            </p:cNvPr>
            <p:cNvSpPr>
              <a:spLocks noChangeAspect="1" noChangeArrowheads="1"/>
            </p:cNvSpPr>
            <p:nvPr/>
          </p:nvSpPr>
          <p:spPr bwMode="auto">
            <a:xfrm>
              <a:off x="153" y="321"/>
              <a:ext cx="37" cy="13"/>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4" name="Rectangle 55">
              <a:hlinkClick r:id="rId23" tooltip="Degree in Widgets 101"/>
            </p:cNvPr>
            <p:cNvSpPr>
              <a:spLocks noChangeAspect="1" noChangeArrowheads="1"/>
            </p:cNvSpPr>
            <p:nvPr/>
          </p:nvSpPr>
          <p:spPr bwMode="auto">
            <a:xfrm>
              <a:off x="36" y="435"/>
              <a:ext cx="126"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5" name="Rectangle 56">
              <a:hlinkClick r:id="rId24" tooltip="Degree Programs and Certificates List"/>
            </p:cNvPr>
            <p:cNvSpPr>
              <a:spLocks noChangeAspect="1" noChangeArrowheads="1"/>
            </p:cNvSpPr>
            <p:nvPr/>
          </p:nvSpPr>
          <p:spPr bwMode="auto">
            <a:xfrm>
              <a:off x="34" y="462"/>
              <a:ext cx="123"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6" name="Rectangle 57">
              <a:hlinkClick r:id="rId24" tooltip="Degree Programs and Certificates List"/>
            </p:cNvPr>
            <p:cNvSpPr>
              <a:spLocks noChangeAspect="1" noChangeArrowheads="1"/>
            </p:cNvSpPr>
            <p:nvPr/>
          </p:nvSpPr>
          <p:spPr bwMode="auto">
            <a:xfrm>
              <a:off x="34" y="477"/>
              <a:ext cx="85"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7" name="Rectangle 58">
              <a:hlinkClick r:id="rId25" tooltip="Frequently Asked Questions"/>
            </p:cNvPr>
            <p:cNvSpPr>
              <a:spLocks noChangeAspect="1" noChangeArrowheads="1"/>
            </p:cNvSpPr>
            <p:nvPr/>
          </p:nvSpPr>
          <p:spPr bwMode="auto">
            <a:xfrm>
              <a:off x="34" y="505"/>
              <a:ext cx="94"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8" name="Rectangle 59">
              <a:hlinkClick r:id="rId25" tooltip="Frequently Asked Questions"/>
            </p:cNvPr>
            <p:cNvSpPr>
              <a:spLocks noChangeAspect="1" noChangeArrowheads="1"/>
            </p:cNvSpPr>
            <p:nvPr/>
          </p:nvSpPr>
          <p:spPr bwMode="auto">
            <a:xfrm>
              <a:off x="34" y="520"/>
              <a:ext cx="57"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299" name="Rectangle 60">
              <a:hlinkClick r:id="rId26" tooltip="Apply for Graduation"/>
            </p:cNvPr>
            <p:cNvSpPr>
              <a:spLocks noChangeAspect="1" noChangeArrowheads="1"/>
            </p:cNvSpPr>
            <p:nvPr/>
          </p:nvSpPr>
          <p:spPr bwMode="auto">
            <a:xfrm>
              <a:off x="36" y="551"/>
              <a:ext cx="110"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300" name="Rectangle 61">
              <a:hlinkClick r:id="rId23" tooltip="Apply"/>
            </p:cNvPr>
            <p:cNvSpPr>
              <a:spLocks noChangeAspect="1" noChangeArrowheads="1"/>
            </p:cNvSpPr>
            <p:nvPr/>
          </p:nvSpPr>
          <p:spPr bwMode="auto">
            <a:xfrm>
              <a:off x="198" y="407"/>
              <a:ext cx="31"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301" name="Rectangle 62">
              <a:hlinkClick r:id="rId24" tooltip="Degree Programs"/>
            </p:cNvPr>
            <p:cNvSpPr>
              <a:spLocks noChangeAspect="1" noChangeArrowheads="1"/>
            </p:cNvSpPr>
            <p:nvPr/>
          </p:nvSpPr>
          <p:spPr bwMode="auto">
            <a:xfrm>
              <a:off x="198" y="453"/>
              <a:ext cx="101"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302" name="Rectangle 63">
              <a:hlinkClick r:id="rId27" tooltip="Certificate Programs"/>
            </p:cNvPr>
            <p:cNvSpPr>
              <a:spLocks noChangeAspect="1" noChangeArrowheads="1"/>
            </p:cNvSpPr>
            <p:nvPr/>
          </p:nvSpPr>
          <p:spPr bwMode="auto">
            <a:xfrm>
              <a:off x="198" y="499"/>
              <a:ext cx="119"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303" name="Rectangle 64">
              <a:hlinkClick r:id="rId25" tooltip="Frequently Asked Questions"/>
            </p:cNvPr>
            <p:cNvSpPr>
              <a:spLocks noChangeAspect="1" noChangeArrowheads="1"/>
            </p:cNvSpPr>
            <p:nvPr/>
          </p:nvSpPr>
          <p:spPr bwMode="auto">
            <a:xfrm>
              <a:off x="198" y="545"/>
              <a:ext cx="159" cy="15"/>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sp>
          <p:nvSpPr>
            <p:cNvPr id="10304" name="Rectangle 65">
              <a:hlinkClick r:id="rId28" tooltip="Copyright © 2009 by Perceptive Software"/>
            </p:cNvPr>
            <p:cNvSpPr>
              <a:spLocks noChangeAspect="1" noChangeArrowheads="1"/>
            </p:cNvSpPr>
            <p:nvPr/>
          </p:nvSpPr>
          <p:spPr bwMode="auto">
            <a:xfrm>
              <a:off x="4" y="908"/>
              <a:ext cx="811" cy="140"/>
            </a:xfrm>
            <a:prstGeom prst="rect">
              <a:avLst/>
            </a:prstGeom>
            <a:solidFill>
              <a:srgbClr val="FFFFFF">
                <a:alpha val="0"/>
              </a:srgbClr>
            </a:solidFill>
            <a:ln w="9525">
              <a:noFill/>
              <a:miter lim="800000"/>
              <a:headEnd/>
              <a:tailEnd/>
            </a:ln>
          </p:spPr>
          <p:txBody>
            <a:bodyPr/>
            <a:lstStyle/>
            <a:p>
              <a:pPr defTabSz="914400"/>
              <a:endParaRPr lang="en-US">
                <a:solidFill>
                  <a:srgbClr val="2A2A2A"/>
                </a:solidFill>
                <a:latin typeface="Arial" charset="0"/>
                <a:ea typeface="+mn-ea"/>
                <a:cs typeface="+mn-cs"/>
              </a:endParaRPr>
            </a:p>
          </p:txBody>
        </p:sp>
      </p:grpSp>
      <p:grpSp>
        <p:nvGrpSpPr>
          <p:cNvPr id="3" name="Group 34"/>
          <p:cNvGrpSpPr>
            <a:grpSpLocks/>
          </p:cNvGrpSpPr>
          <p:nvPr/>
        </p:nvGrpSpPr>
        <p:grpSpPr bwMode="auto">
          <a:xfrm>
            <a:off x="361950" y="3609975"/>
            <a:ext cx="685800" cy="749300"/>
            <a:chOff x="514350" y="3086100"/>
            <a:chExt cx="685800" cy="749282"/>
          </a:xfrm>
        </p:grpSpPr>
        <p:grpSp>
          <p:nvGrpSpPr>
            <p:cNvPr id="10269" name="Group 11"/>
            <p:cNvGrpSpPr>
              <a:grpSpLocks/>
            </p:cNvGrpSpPr>
            <p:nvPr/>
          </p:nvGrpSpPr>
          <p:grpSpPr bwMode="auto">
            <a:xfrm>
              <a:off x="552450" y="3276600"/>
              <a:ext cx="609613" cy="558782"/>
              <a:chOff x="2743193" y="1752608"/>
              <a:chExt cx="609613" cy="558782"/>
            </a:xfrm>
          </p:grpSpPr>
          <p:sp>
            <p:nvSpPr>
              <p:cNvPr id="13" name="Oval 12"/>
              <p:cNvSpPr/>
              <p:nvPr/>
            </p:nvSpPr>
            <p:spPr>
              <a:xfrm>
                <a:off x="2743193" y="1752603"/>
                <a:ext cx="609600" cy="558787"/>
              </a:xfrm>
              <a:prstGeom prst="ellipse">
                <a:avLst/>
              </a:prstGeom>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2832093" y="1835151"/>
                <a:ext cx="431800" cy="393691"/>
              </a:xfrm>
              <a:prstGeom prst="rect">
                <a:avLst/>
              </a:prstGeom>
            </p:spPr>
            <p:style>
              <a:lnRef idx="0">
                <a:scrgbClr r="0" g="0" b="0"/>
              </a:lnRef>
              <a:fillRef idx="0">
                <a:scrgbClr r="0" g="0" b="0"/>
              </a:fillRef>
              <a:effectRef idx="0">
                <a:scrgbClr r="0" g="0" b="0"/>
              </a:effectRef>
              <a:fontRef idx="minor">
                <a:schemeClr val="lt1"/>
              </a:fontRef>
            </p:style>
            <p:txBody>
              <a:bodyPr lIns="17145" tIns="17145" rIns="17145" bIns="17145" spcCol="1270" anchor="ctr"/>
              <a:lstStyle/>
              <a:p>
                <a:pPr algn="ctr" defTabSz="1200150" fontAlgn="auto">
                  <a:lnSpc>
                    <a:spcPct val="90000"/>
                  </a:lnSpc>
                  <a:spcAft>
                    <a:spcPct val="35000"/>
                  </a:spcAft>
                  <a:defRPr/>
                </a:pPr>
                <a:r>
                  <a:rPr lang="en-US" sz="2700" dirty="0">
                    <a:solidFill>
                      <a:srgbClr val="808080">
                        <a:lumMod val="75000"/>
                      </a:srgbClr>
                    </a:solidFill>
                  </a:rPr>
                  <a:t>1</a:t>
                </a:r>
              </a:p>
            </p:txBody>
          </p:sp>
        </p:grpSp>
        <p:sp>
          <p:nvSpPr>
            <p:cNvPr id="10270" name="Rounded Rectangle 23"/>
            <p:cNvSpPr>
              <a:spLocks noChangeArrowheads="1"/>
            </p:cNvSpPr>
            <p:nvPr/>
          </p:nvSpPr>
          <p:spPr bwMode="auto">
            <a:xfrm>
              <a:off x="514350" y="3086100"/>
              <a:ext cx="685800" cy="152400"/>
            </a:xfrm>
            <a:prstGeom prst="roundRect">
              <a:avLst>
                <a:gd name="adj" fmla="val 16667"/>
              </a:avLst>
            </a:prstGeom>
            <a:solidFill>
              <a:srgbClr val="FFC000">
                <a:alpha val="30196"/>
              </a:srgbClr>
            </a:solidFill>
            <a:ln w="9525" algn="ctr">
              <a:solidFill>
                <a:schemeClr val="tx1"/>
              </a:solidFill>
              <a:round/>
              <a:headEnd/>
              <a:tailEnd/>
            </a:ln>
          </p:spPr>
          <p:txBody>
            <a:bodyPr/>
            <a:lstStyle/>
            <a:p>
              <a:pPr algn="ctr" defTabSz="914400"/>
              <a:endParaRPr lang="en-US" sz="1600">
                <a:solidFill>
                  <a:srgbClr val="2A2A2A"/>
                </a:solidFill>
                <a:latin typeface="Arial" charset="0"/>
                <a:ea typeface="+mn-ea"/>
                <a:cs typeface="+mn-cs"/>
              </a:endParaRPr>
            </a:p>
          </p:txBody>
        </p:sp>
      </p:grpSp>
      <p:sp>
        <p:nvSpPr>
          <p:cNvPr id="10245" name="Title 1"/>
          <p:cNvSpPr>
            <a:spLocks noGrp="1"/>
          </p:cNvSpPr>
          <p:nvPr>
            <p:ph type="title"/>
          </p:nvPr>
        </p:nvSpPr>
        <p:spPr>
          <a:xfrm>
            <a:off x="0" y="66675"/>
            <a:ext cx="6084888" cy="495300"/>
          </a:xfrm>
        </p:spPr>
        <p:txBody>
          <a:bodyPr/>
          <a:lstStyle/>
          <a:p>
            <a:pPr eaLnBrk="1" hangingPunct="1"/>
            <a:r>
              <a:rPr lang="en-US" b="1" smtClean="0"/>
              <a:t>eForms in action</a:t>
            </a:r>
          </a:p>
        </p:txBody>
      </p:sp>
      <p:sp>
        <p:nvSpPr>
          <p:cNvPr id="5" name="Content Placeholder 3"/>
          <p:cNvSpPr txBox="1">
            <a:spLocks/>
          </p:cNvSpPr>
          <p:nvPr/>
        </p:nvSpPr>
        <p:spPr>
          <a:xfrm>
            <a:off x="609600" y="762000"/>
            <a:ext cx="8382000" cy="5715000"/>
          </a:xfrm>
          <a:prstGeom prst="rect">
            <a:avLst/>
          </a:prstGeom>
        </p:spPr>
        <p:txBody>
          <a:bodyPr/>
          <a:lstStyle/>
          <a:p>
            <a:pPr marL="800100" lvl="1" indent="-342900" defTabSz="914400">
              <a:spcBef>
                <a:spcPct val="20000"/>
              </a:spcBef>
              <a:buClr>
                <a:srgbClr val="FFC000"/>
              </a:buClr>
              <a:defRPr/>
            </a:pPr>
            <a:endParaRPr lang="en-US" sz="2400" dirty="0">
              <a:solidFill>
                <a:srgbClr val="2A2A2A"/>
              </a:solidFill>
              <a:latin typeface="Arial"/>
              <a:ea typeface="+mn-ea"/>
              <a:cs typeface="+mn-cs"/>
            </a:endParaRPr>
          </a:p>
          <a:p>
            <a:pPr marL="800100" lvl="1" indent="-342900" defTabSz="914400">
              <a:spcBef>
                <a:spcPct val="20000"/>
              </a:spcBef>
              <a:buClr>
                <a:srgbClr val="CACACA"/>
              </a:buClr>
              <a:buFont typeface="Wingdings 2" pitchFamily="18" charset="2"/>
              <a:buChar char=""/>
              <a:defRPr/>
            </a:pPr>
            <a:endParaRPr lang="en-US" sz="2400" kern="0" dirty="0">
              <a:solidFill>
                <a:srgbClr val="2A2A2A"/>
              </a:solidFill>
              <a:latin typeface="Arial"/>
              <a:ea typeface="+mn-ea"/>
              <a:cs typeface="+mn-cs"/>
            </a:endParaRPr>
          </a:p>
        </p:txBody>
      </p:sp>
      <p:pic>
        <p:nvPicPr>
          <p:cNvPr id="1027" name="Picture 3" descr="H:\Projects\eForms\ScreenShots\XP Form Pics\Forms 2.bmp"/>
          <p:cNvPicPr>
            <a:picLocks noChangeAspect="1" noChangeArrowheads="1"/>
          </p:cNvPicPr>
          <p:nvPr/>
        </p:nvPicPr>
        <p:blipFill>
          <a:blip r:embed="rId29" cstate="print"/>
          <a:srcRect/>
          <a:stretch>
            <a:fillRect/>
          </a:stretch>
        </p:blipFill>
        <p:spPr bwMode="auto">
          <a:xfrm>
            <a:off x="1524000" y="1828800"/>
            <a:ext cx="5348288" cy="3743325"/>
          </a:xfrm>
          <a:prstGeom prst="rect">
            <a:avLst/>
          </a:prstGeom>
          <a:noFill/>
          <a:ln w="9525">
            <a:noFill/>
            <a:miter lim="800000"/>
            <a:headEnd/>
            <a:tailEnd/>
          </a:ln>
        </p:spPr>
      </p:pic>
      <p:pic>
        <p:nvPicPr>
          <p:cNvPr id="1029" name="Picture 5" descr="H:\Projects\eForms\ScreenShots\XP Form Pics\Forms 4.bmp"/>
          <p:cNvPicPr>
            <a:picLocks noChangeAspect="1" noChangeArrowheads="1"/>
          </p:cNvPicPr>
          <p:nvPr/>
        </p:nvPicPr>
        <p:blipFill>
          <a:blip r:embed="rId30" cstate="print"/>
          <a:srcRect/>
          <a:stretch>
            <a:fillRect/>
          </a:stretch>
        </p:blipFill>
        <p:spPr bwMode="auto">
          <a:xfrm>
            <a:off x="1187450" y="717550"/>
            <a:ext cx="7499350" cy="5975350"/>
          </a:xfrm>
          <a:prstGeom prst="rect">
            <a:avLst/>
          </a:prstGeom>
          <a:noFill/>
          <a:ln w="9525">
            <a:noFill/>
            <a:miter lim="800000"/>
            <a:headEnd/>
            <a:tailEnd/>
          </a:ln>
        </p:spPr>
      </p:pic>
      <p:grpSp>
        <p:nvGrpSpPr>
          <p:cNvPr id="6" name="Group 14"/>
          <p:cNvGrpSpPr>
            <a:grpSpLocks/>
          </p:cNvGrpSpPr>
          <p:nvPr/>
        </p:nvGrpSpPr>
        <p:grpSpPr bwMode="auto">
          <a:xfrm>
            <a:off x="1905000" y="4699000"/>
            <a:ext cx="609600" cy="558800"/>
            <a:chOff x="2743193" y="1752608"/>
            <a:chExt cx="609613" cy="558782"/>
          </a:xfrm>
        </p:grpSpPr>
        <p:sp>
          <p:nvSpPr>
            <p:cNvPr id="16" name="Oval 15"/>
            <p:cNvSpPr/>
            <p:nvPr/>
          </p:nvSpPr>
          <p:spPr>
            <a:xfrm>
              <a:off x="2743193" y="1752608"/>
              <a:ext cx="609613" cy="558782"/>
            </a:xfrm>
            <a:prstGeom prst="ellipse">
              <a:avLst/>
            </a:prstGeom>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p:cNvSpPr/>
            <p:nvPr/>
          </p:nvSpPr>
          <p:spPr>
            <a:xfrm>
              <a:off x="2832095" y="1835155"/>
              <a:ext cx="431809" cy="393687"/>
            </a:xfrm>
            <a:prstGeom prst="rect">
              <a:avLst/>
            </a:prstGeom>
          </p:spPr>
          <p:style>
            <a:lnRef idx="0">
              <a:scrgbClr r="0" g="0" b="0"/>
            </a:lnRef>
            <a:fillRef idx="0">
              <a:scrgbClr r="0" g="0" b="0"/>
            </a:fillRef>
            <a:effectRef idx="0">
              <a:scrgbClr r="0" g="0" b="0"/>
            </a:effectRef>
            <a:fontRef idx="minor">
              <a:schemeClr val="lt1"/>
            </a:fontRef>
          </p:style>
          <p:txBody>
            <a:bodyPr lIns="17145" tIns="17145" rIns="17145" bIns="17145" spcCol="1270" anchor="ctr"/>
            <a:lstStyle/>
            <a:p>
              <a:pPr algn="ctr" defTabSz="1200150" fontAlgn="auto">
                <a:lnSpc>
                  <a:spcPct val="90000"/>
                </a:lnSpc>
                <a:spcAft>
                  <a:spcPct val="35000"/>
                </a:spcAft>
                <a:defRPr/>
              </a:pPr>
              <a:r>
                <a:rPr lang="en-US" sz="2700" dirty="0" smtClean="0">
                  <a:solidFill>
                    <a:srgbClr val="808080">
                      <a:lumMod val="75000"/>
                    </a:srgbClr>
                  </a:solidFill>
                </a:rPr>
                <a:t>2</a:t>
              </a:r>
              <a:endParaRPr lang="en-US" sz="2700" dirty="0">
                <a:solidFill>
                  <a:srgbClr val="808080">
                    <a:lumMod val="75000"/>
                  </a:srgbClr>
                </a:solidFill>
              </a:endParaRPr>
            </a:p>
          </p:txBody>
        </p:sp>
      </p:grpSp>
      <p:grpSp>
        <p:nvGrpSpPr>
          <p:cNvPr id="7" name="Group 20"/>
          <p:cNvGrpSpPr>
            <a:grpSpLocks/>
          </p:cNvGrpSpPr>
          <p:nvPr/>
        </p:nvGrpSpPr>
        <p:grpSpPr bwMode="auto">
          <a:xfrm>
            <a:off x="533400" y="2819400"/>
            <a:ext cx="609600" cy="558800"/>
            <a:chOff x="2743193" y="1752608"/>
            <a:chExt cx="609613" cy="558782"/>
          </a:xfrm>
        </p:grpSpPr>
        <p:sp>
          <p:nvSpPr>
            <p:cNvPr id="22" name="Oval 21"/>
            <p:cNvSpPr/>
            <p:nvPr/>
          </p:nvSpPr>
          <p:spPr>
            <a:xfrm>
              <a:off x="2743193" y="1752608"/>
              <a:ext cx="609613" cy="558782"/>
            </a:xfrm>
            <a:prstGeom prst="ellipse">
              <a:avLst/>
            </a:prstGeom>
            <a:ln>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4"/>
            <p:cNvSpPr/>
            <p:nvPr/>
          </p:nvSpPr>
          <p:spPr>
            <a:xfrm>
              <a:off x="2832095" y="1835155"/>
              <a:ext cx="431809" cy="393687"/>
            </a:xfrm>
            <a:prstGeom prst="rect">
              <a:avLst/>
            </a:prstGeom>
          </p:spPr>
          <p:style>
            <a:lnRef idx="0">
              <a:scrgbClr r="0" g="0" b="0"/>
            </a:lnRef>
            <a:fillRef idx="0">
              <a:scrgbClr r="0" g="0" b="0"/>
            </a:fillRef>
            <a:effectRef idx="0">
              <a:scrgbClr r="0" g="0" b="0"/>
            </a:effectRef>
            <a:fontRef idx="minor">
              <a:schemeClr val="lt1"/>
            </a:fontRef>
          </p:style>
          <p:txBody>
            <a:bodyPr lIns="17145" tIns="17145" rIns="17145" bIns="17145" spcCol="1270" anchor="ctr"/>
            <a:lstStyle/>
            <a:p>
              <a:pPr algn="ctr" defTabSz="1200150" fontAlgn="auto">
                <a:lnSpc>
                  <a:spcPct val="90000"/>
                </a:lnSpc>
                <a:spcAft>
                  <a:spcPct val="35000"/>
                </a:spcAft>
                <a:defRPr/>
              </a:pPr>
              <a:r>
                <a:rPr lang="en-US" sz="2700" dirty="0">
                  <a:solidFill>
                    <a:srgbClr val="808080">
                      <a:lumMod val="75000"/>
                    </a:srgbClr>
                  </a:solidFill>
                </a:rPr>
                <a:t>4</a:t>
              </a:r>
            </a:p>
          </p:txBody>
        </p:sp>
      </p:grpSp>
      <p:grpSp>
        <p:nvGrpSpPr>
          <p:cNvPr id="8" name="Group 26"/>
          <p:cNvGrpSpPr>
            <a:grpSpLocks/>
          </p:cNvGrpSpPr>
          <p:nvPr/>
        </p:nvGrpSpPr>
        <p:grpSpPr bwMode="auto">
          <a:xfrm>
            <a:off x="2971800" y="4927600"/>
            <a:ext cx="1276350" cy="558800"/>
            <a:chOff x="2686050" y="3994149"/>
            <a:chExt cx="1276350" cy="558782"/>
          </a:xfrm>
        </p:grpSpPr>
        <p:grpSp>
          <p:nvGrpSpPr>
            <p:cNvPr id="10261" name="Group 17"/>
            <p:cNvGrpSpPr>
              <a:grpSpLocks/>
            </p:cNvGrpSpPr>
            <p:nvPr/>
          </p:nvGrpSpPr>
          <p:grpSpPr bwMode="auto">
            <a:xfrm>
              <a:off x="2686050" y="3994149"/>
              <a:ext cx="609600" cy="558782"/>
              <a:chOff x="2686043" y="1784357"/>
              <a:chExt cx="609600" cy="558782"/>
            </a:xfrm>
          </p:grpSpPr>
          <p:sp>
            <p:nvSpPr>
              <p:cNvPr id="19" name="Oval 18"/>
              <p:cNvSpPr/>
              <p:nvPr/>
            </p:nvSpPr>
            <p:spPr>
              <a:xfrm>
                <a:off x="2686043" y="1784357"/>
                <a:ext cx="609600" cy="558782"/>
              </a:xfrm>
              <a:prstGeom prst="ellipse">
                <a:avLst/>
              </a:prstGeom>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p:cNvSpPr/>
              <p:nvPr/>
            </p:nvSpPr>
            <p:spPr>
              <a:xfrm>
                <a:off x="2787643" y="1873254"/>
                <a:ext cx="431800" cy="393687"/>
              </a:xfrm>
              <a:prstGeom prst="rect">
                <a:avLst/>
              </a:prstGeom>
            </p:spPr>
            <p:style>
              <a:lnRef idx="0">
                <a:scrgbClr r="0" g="0" b="0"/>
              </a:lnRef>
              <a:fillRef idx="0">
                <a:scrgbClr r="0" g="0" b="0"/>
              </a:fillRef>
              <a:effectRef idx="0">
                <a:scrgbClr r="0" g="0" b="0"/>
              </a:effectRef>
              <a:fontRef idx="minor">
                <a:schemeClr val="lt1"/>
              </a:fontRef>
            </p:style>
            <p:txBody>
              <a:bodyPr lIns="17145" tIns="17145" rIns="17145" bIns="17145" spcCol="1270" anchor="ctr"/>
              <a:lstStyle/>
              <a:p>
                <a:pPr algn="ctr" defTabSz="1200150" fontAlgn="auto">
                  <a:lnSpc>
                    <a:spcPct val="90000"/>
                  </a:lnSpc>
                  <a:spcAft>
                    <a:spcPct val="35000"/>
                  </a:spcAft>
                  <a:defRPr/>
                </a:pPr>
                <a:r>
                  <a:rPr lang="en-US" sz="2700" dirty="0">
                    <a:solidFill>
                      <a:srgbClr val="808080">
                        <a:lumMod val="75000"/>
                      </a:srgbClr>
                    </a:solidFill>
                  </a:rPr>
                  <a:t>3</a:t>
                </a:r>
              </a:p>
            </p:txBody>
          </p:sp>
        </p:grpSp>
        <p:sp>
          <p:nvSpPr>
            <p:cNvPr id="10262" name="Rounded Rectangle 25"/>
            <p:cNvSpPr>
              <a:spLocks noChangeArrowheads="1"/>
            </p:cNvSpPr>
            <p:nvPr/>
          </p:nvSpPr>
          <p:spPr bwMode="auto">
            <a:xfrm>
              <a:off x="3352800" y="4114800"/>
              <a:ext cx="609600" cy="304800"/>
            </a:xfrm>
            <a:prstGeom prst="roundRect">
              <a:avLst>
                <a:gd name="adj" fmla="val 16667"/>
              </a:avLst>
            </a:prstGeom>
            <a:solidFill>
              <a:srgbClr val="FFC000">
                <a:alpha val="30196"/>
              </a:srgbClr>
            </a:solidFill>
            <a:ln w="9525" algn="ctr">
              <a:solidFill>
                <a:schemeClr val="tx1"/>
              </a:solidFill>
              <a:round/>
              <a:headEnd/>
              <a:tailEnd/>
            </a:ln>
          </p:spPr>
          <p:txBody>
            <a:bodyPr/>
            <a:lstStyle/>
            <a:p>
              <a:pPr algn="ctr" defTabSz="914400"/>
              <a:endParaRPr lang="en-US" sz="1600">
                <a:solidFill>
                  <a:srgbClr val="2A2A2A"/>
                </a:solidFill>
                <a:latin typeface="Arial" charset="0"/>
                <a:ea typeface="+mn-ea"/>
                <a:cs typeface="+mn-cs"/>
              </a:endParaRPr>
            </a:p>
          </p:txBody>
        </p:sp>
      </p:grpSp>
      <p:grpSp>
        <p:nvGrpSpPr>
          <p:cNvPr id="10" name="Group 27"/>
          <p:cNvGrpSpPr>
            <a:grpSpLocks/>
          </p:cNvGrpSpPr>
          <p:nvPr/>
        </p:nvGrpSpPr>
        <p:grpSpPr bwMode="auto">
          <a:xfrm>
            <a:off x="1981200" y="2870200"/>
            <a:ext cx="609600" cy="558800"/>
            <a:chOff x="2743193" y="1752608"/>
            <a:chExt cx="609613" cy="558782"/>
          </a:xfrm>
        </p:grpSpPr>
        <p:sp>
          <p:nvSpPr>
            <p:cNvPr id="29" name="Oval 28"/>
            <p:cNvSpPr/>
            <p:nvPr/>
          </p:nvSpPr>
          <p:spPr>
            <a:xfrm>
              <a:off x="2743193" y="1752608"/>
              <a:ext cx="609613" cy="558782"/>
            </a:xfrm>
            <a:prstGeom prst="ellipse">
              <a:avLst/>
            </a:prstGeom>
            <a:ln>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p:cNvSpPr/>
            <p:nvPr/>
          </p:nvSpPr>
          <p:spPr>
            <a:xfrm>
              <a:off x="2832095" y="1835155"/>
              <a:ext cx="431809" cy="393687"/>
            </a:xfrm>
            <a:prstGeom prst="rect">
              <a:avLst/>
            </a:prstGeom>
          </p:spPr>
          <p:style>
            <a:lnRef idx="0">
              <a:scrgbClr r="0" g="0" b="0"/>
            </a:lnRef>
            <a:fillRef idx="0">
              <a:scrgbClr r="0" g="0" b="0"/>
            </a:fillRef>
            <a:effectRef idx="0">
              <a:scrgbClr r="0" g="0" b="0"/>
            </a:effectRef>
            <a:fontRef idx="minor">
              <a:schemeClr val="lt1"/>
            </a:fontRef>
          </p:style>
          <p:txBody>
            <a:bodyPr lIns="17145" tIns="17145" rIns="17145" bIns="17145" spcCol="1270" anchor="ctr"/>
            <a:lstStyle/>
            <a:p>
              <a:pPr algn="ctr" defTabSz="1200150" fontAlgn="auto">
                <a:lnSpc>
                  <a:spcPct val="90000"/>
                </a:lnSpc>
                <a:spcAft>
                  <a:spcPct val="35000"/>
                </a:spcAft>
                <a:defRPr/>
              </a:pPr>
              <a:r>
                <a:rPr lang="en-US" sz="2700" dirty="0">
                  <a:solidFill>
                    <a:srgbClr val="808080">
                      <a:lumMod val="75000"/>
                    </a:srgbClr>
                  </a:solidFill>
                </a:rPr>
                <a:t>5</a:t>
              </a:r>
            </a:p>
          </p:txBody>
        </p:sp>
      </p:grpSp>
      <p:grpSp>
        <p:nvGrpSpPr>
          <p:cNvPr id="11" name="Group 35"/>
          <p:cNvGrpSpPr>
            <a:grpSpLocks/>
          </p:cNvGrpSpPr>
          <p:nvPr/>
        </p:nvGrpSpPr>
        <p:grpSpPr bwMode="auto">
          <a:xfrm>
            <a:off x="1981200" y="3505200"/>
            <a:ext cx="4572000" cy="1981200"/>
            <a:chOff x="2667000" y="3733800"/>
            <a:chExt cx="4572000" cy="1981200"/>
          </a:xfrm>
        </p:grpSpPr>
        <p:sp>
          <p:nvSpPr>
            <p:cNvPr id="10255" name="Rounded Rectangle 30"/>
            <p:cNvSpPr>
              <a:spLocks noChangeArrowheads="1"/>
            </p:cNvSpPr>
            <p:nvPr/>
          </p:nvSpPr>
          <p:spPr bwMode="auto">
            <a:xfrm>
              <a:off x="3352800" y="3733800"/>
              <a:ext cx="3886200" cy="1981200"/>
            </a:xfrm>
            <a:prstGeom prst="roundRect">
              <a:avLst>
                <a:gd name="adj" fmla="val 16667"/>
              </a:avLst>
            </a:prstGeom>
            <a:solidFill>
              <a:srgbClr val="FFC000">
                <a:alpha val="30196"/>
              </a:srgbClr>
            </a:solidFill>
            <a:ln w="9525" algn="ctr">
              <a:solidFill>
                <a:schemeClr val="tx1"/>
              </a:solidFill>
              <a:round/>
              <a:headEnd/>
              <a:tailEnd/>
            </a:ln>
          </p:spPr>
          <p:txBody>
            <a:bodyPr/>
            <a:lstStyle/>
            <a:p>
              <a:pPr algn="ctr" defTabSz="914400"/>
              <a:endParaRPr lang="en-US" sz="1600">
                <a:solidFill>
                  <a:srgbClr val="2A2A2A"/>
                </a:solidFill>
                <a:latin typeface="Arial" charset="0"/>
                <a:ea typeface="+mn-ea"/>
                <a:cs typeface="+mn-cs"/>
              </a:endParaRPr>
            </a:p>
          </p:txBody>
        </p:sp>
        <p:grpSp>
          <p:nvGrpSpPr>
            <p:cNvPr id="10256" name="Group 31"/>
            <p:cNvGrpSpPr>
              <a:grpSpLocks/>
            </p:cNvGrpSpPr>
            <p:nvPr/>
          </p:nvGrpSpPr>
          <p:grpSpPr bwMode="auto">
            <a:xfrm>
              <a:off x="2667000" y="4318018"/>
              <a:ext cx="609613" cy="558782"/>
              <a:chOff x="2743193" y="1752608"/>
              <a:chExt cx="609613" cy="558782"/>
            </a:xfrm>
          </p:grpSpPr>
          <p:sp>
            <p:nvSpPr>
              <p:cNvPr id="33" name="Oval 32"/>
              <p:cNvSpPr/>
              <p:nvPr/>
            </p:nvSpPr>
            <p:spPr>
              <a:xfrm>
                <a:off x="2743193" y="1752590"/>
                <a:ext cx="609600" cy="558800"/>
              </a:xfrm>
              <a:prstGeom prst="ellipse">
                <a:avLst/>
              </a:prstGeom>
              <a:ln>
                <a:solidFill>
                  <a:schemeClr val="tx1">
                    <a:lumMod val="75000"/>
                    <a:lumOff val="2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4"/>
              <p:cNvSpPr/>
              <p:nvPr/>
            </p:nvSpPr>
            <p:spPr>
              <a:xfrm>
                <a:off x="2832093" y="1835140"/>
                <a:ext cx="431800" cy="393700"/>
              </a:xfrm>
              <a:prstGeom prst="rect">
                <a:avLst/>
              </a:prstGeom>
            </p:spPr>
            <p:style>
              <a:lnRef idx="0">
                <a:scrgbClr r="0" g="0" b="0"/>
              </a:lnRef>
              <a:fillRef idx="0">
                <a:scrgbClr r="0" g="0" b="0"/>
              </a:fillRef>
              <a:effectRef idx="0">
                <a:scrgbClr r="0" g="0" b="0"/>
              </a:effectRef>
              <a:fontRef idx="minor">
                <a:schemeClr val="lt1"/>
              </a:fontRef>
            </p:style>
            <p:txBody>
              <a:bodyPr lIns="17145" tIns="17145" rIns="17145" bIns="17145" spcCol="1270" anchor="ctr"/>
              <a:lstStyle/>
              <a:p>
                <a:pPr algn="ctr" defTabSz="1200150" fontAlgn="auto">
                  <a:lnSpc>
                    <a:spcPct val="90000"/>
                  </a:lnSpc>
                  <a:spcAft>
                    <a:spcPct val="35000"/>
                  </a:spcAft>
                  <a:defRPr/>
                </a:pPr>
                <a:r>
                  <a:rPr lang="en-US" sz="2700" dirty="0" smtClean="0">
                    <a:solidFill>
                      <a:srgbClr val="808080">
                        <a:lumMod val="75000"/>
                      </a:srgbClr>
                    </a:solidFill>
                  </a:rPr>
                  <a:t>6</a:t>
                </a:r>
                <a:endParaRPr lang="en-US" sz="2700" dirty="0">
                  <a:solidFill>
                    <a:srgbClr val="808080">
                      <a:lumMod val="75000"/>
                    </a:srgbClr>
                  </a:solidFill>
                </a:endParaRPr>
              </a:p>
            </p:txBody>
          </p:sp>
        </p:grpSp>
      </p:grpSp>
      <p:sp>
        <p:nvSpPr>
          <p:cNvPr id="37" name="Oval 36"/>
          <p:cNvSpPr>
            <a:spLocks noChangeArrowheads="1"/>
          </p:cNvSpPr>
          <p:nvPr/>
        </p:nvSpPr>
        <p:spPr bwMode="auto">
          <a:xfrm>
            <a:off x="352425" y="6505575"/>
            <a:ext cx="152400" cy="152400"/>
          </a:xfrm>
          <a:prstGeom prst="ellipse">
            <a:avLst/>
          </a:prstGeom>
          <a:solidFill>
            <a:srgbClr val="FFC000"/>
          </a:solidFill>
          <a:ln w="9525" algn="ctr">
            <a:noFill/>
            <a:round/>
            <a:headEnd/>
            <a:tailEnd/>
          </a:ln>
        </p:spPr>
        <p:txBody>
          <a:bodyPr/>
          <a:lstStyle/>
          <a:p>
            <a:pPr algn="ctr" defTabSz="914400"/>
            <a:endParaRPr lang="en-US" sz="1600">
              <a:solidFill>
                <a:srgbClr val="2A2A2A"/>
              </a:solidFill>
              <a:latin typeface="Arial" charset="0"/>
              <a:ea typeface="+mn-ea"/>
              <a:cs typeface="+mn-cs"/>
            </a:endParaRPr>
          </a:p>
        </p:txBody>
      </p:sp>
    </p:spTree>
    <p:extLst>
      <p:ext uri="{BB962C8B-B14F-4D97-AF65-F5344CB8AC3E}">
        <p14:creationId xmlns:p14="http://schemas.microsoft.com/office/powerpoint/2010/main" val="558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additive="base">
                                        <p:cTn id="15" dur="500" fill="hold"/>
                                        <p:tgtEl>
                                          <p:spTgt spid="1027"/>
                                        </p:tgtEl>
                                        <p:attrNameLst>
                                          <p:attrName>ppt_x</p:attrName>
                                        </p:attrNameLst>
                                      </p:cBhvr>
                                      <p:tavLst>
                                        <p:tav tm="0">
                                          <p:val>
                                            <p:strVal val="#ppt_x"/>
                                          </p:val>
                                        </p:tav>
                                        <p:tav tm="100000">
                                          <p:val>
                                            <p:strVal val="#ppt_x"/>
                                          </p:val>
                                        </p:tav>
                                      </p:tavLst>
                                    </p:anim>
                                    <p:anim calcmode="lin" valueType="num">
                                      <p:cBhvr additive="base">
                                        <p:cTn id="16" dur="500" fill="hold"/>
                                        <p:tgtEl>
                                          <p:spTgt spid="102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02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2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Discussion</a:t>
            </a:r>
            <a:endParaRPr lang="en-US" dirty="0">
              <a:solidFill>
                <a:srgbClr val="FFFF00"/>
              </a:solidFill>
            </a:endParaRPr>
          </a:p>
        </p:txBody>
      </p:sp>
      <p:sp>
        <p:nvSpPr>
          <p:cNvPr id="3" name="Content Placeholder 2"/>
          <p:cNvSpPr>
            <a:spLocks noGrp="1"/>
          </p:cNvSpPr>
          <p:nvPr>
            <p:ph idx="1"/>
          </p:nvPr>
        </p:nvSpPr>
        <p:spPr>
          <a:xfrm>
            <a:off x="457200" y="1337345"/>
            <a:ext cx="8229600" cy="5029200"/>
          </a:xfrm>
        </p:spPr>
        <p:txBody>
          <a:bodyPr/>
          <a:lstStyle/>
          <a:p>
            <a:pPr>
              <a:spcAft>
                <a:spcPts val="1800"/>
              </a:spcAft>
              <a:buClr>
                <a:srgbClr val="FFFF00"/>
              </a:buClr>
              <a:buNone/>
            </a:pPr>
            <a:r>
              <a:rPr lang="en-US" b="1" dirty="0" err="1" smtClean="0">
                <a:latin typeface="+mn-lt"/>
              </a:rPr>
              <a:t>eFORMS</a:t>
            </a:r>
            <a:endParaRPr lang="en-US" sz="1600" b="1" dirty="0" smtClean="0">
              <a:latin typeface="+mn-lt"/>
            </a:endParaRPr>
          </a:p>
          <a:p>
            <a:pPr>
              <a:buClr>
                <a:srgbClr val="FFFF00"/>
              </a:buClr>
              <a:buFont typeface="Wingdings" pitchFamily="2" charset="2"/>
              <a:buChar char="§"/>
            </a:pPr>
            <a:r>
              <a:rPr lang="en-US" dirty="0" smtClean="0">
                <a:latin typeface="+mn-lt"/>
              </a:rPr>
              <a:t>Eliminates paper/PDF forms</a:t>
            </a:r>
          </a:p>
          <a:p>
            <a:pPr>
              <a:buClr>
                <a:srgbClr val="FFFF00"/>
              </a:buClr>
              <a:buFont typeface="Wingdings" pitchFamily="2" charset="2"/>
              <a:buChar char="§"/>
            </a:pPr>
            <a:r>
              <a:rPr lang="en-US" dirty="0" smtClean="0">
                <a:latin typeface="+mn-lt"/>
              </a:rPr>
              <a:t>Forms available via web address</a:t>
            </a:r>
          </a:p>
          <a:p>
            <a:pPr>
              <a:buClr>
                <a:srgbClr val="FFFF00"/>
              </a:buClr>
              <a:buFont typeface="Wingdings" pitchFamily="2" charset="2"/>
              <a:buChar char="§"/>
            </a:pPr>
            <a:r>
              <a:rPr lang="en-US" dirty="0" smtClean="0">
                <a:latin typeface="+mn-lt"/>
              </a:rPr>
              <a:t>Entry Validation</a:t>
            </a:r>
          </a:p>
          <a:p>
            <a:pPr>
              <a:buClr>
                <a:srgbClr val="FFFF00"/>
              </a:buClr>
              <a:buFont typeface="Wingdings" pitchFamily="2" charset="2"/>
              <a:buChar char="§"/>
            </a:pPr>
            <a:r>
              <a:rPr lang="en-US" dirty="0" smtClean="0">
                <a:latin typeface="+mn-lt"/>
              </a:rPr>
              <a:t>Creates ImageNow document automatically</a:t>
            </a:r>
          </a:p>
          <a:p>
            <a:pPr>
              <a:buClr>
                <a:srgbClr val="FFFF00"/>
              </a:buClr>
              <a:buFont typeface="Wingdings" pitchFamily="2" charset="2"/>
              <a:buChar char="§"/>
            </a:pPr>
            <a:r>
              <a:rPr lang="en-US" dirty="0" smtClean="0">
                <a:latin typeface="+mn-lt"/>
              </a:rPr>
              <a:t>Secure electronic submission (?)</a:t>
            </a:r>
          </a:p>
          <a:p>
            <a:pPr>
              <a:buClr>
                <a:srgbClr val="FFFF00"/>
              </a:buClr>
              <a:buFont typeface="Wingdings" pitchFamily="2" charset="2"/>
              <a:buChar char="§"/>
            </a:pPr>
            <a:r>
              <a:rPr lang="en-US" dirty="0" smtClean="0">
                <a:latin typeface="+mn-lt"/>
              </a:rPr>
              <a:t>One instance on server = shared cost</a:t>
            </a:r>
            <a:endParaRPr lang="en-US" dirty="0">
              <a:latin typeface="+mn-lt"/>
            </a:endParaRPr>
          </a:p>
          <a:p>
            <a:pPr>
              <a:buClr>
                <a:srgbClr val="FFFF00"/>
              </a:buClr>
              <a:buFont typeface="Wingdings" pitchFamily="2" charset="2"/>
              <a:buChar char="§"/>
            </a:pPr>
            <a:endParaRPr lang="en-US" i="1" dirty="0" smtClean="0">
              <a:latin typeface="+mn-lt"/>
            </a:endParaRPr>
          </a:p>
          <a:p>
            <a:pPr marL="0" indent="0">
              <a:buClr>
                <a:srgbClr val="FFFF00"/>
              </a:buClr>
              <a:buNone/>
            </a:pPr>
            <a:endParaRPr lang="en-US" dirty="0" smtClean="0">
              <a:latin typeface="+mn-lt"/>
            </a:endParaRPr>
          </a:p>
        </p:txBody>
      </p:sp>
    </p:spTree>
    <p:extLst>
      <p:ext uri="{BB962C8B-B14F-4D97-AF65-F5344CB8AC3E}">
        <p14:creationId xmlns:p14="http://schemas.microsoft.com/office/powerpoint/2010/main" val="4037487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sz="5400" dirty="0" smtClean="0">
                <a:solidFill>
                  <a:srgbClr val="FFFF00"/>
                </a:solidFill>
              </a:rPr>
              <a:t>Questions???</a:t>
            </a:r>
            <a:endParaRPr lang="en-US" sz="5400"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Until We Meet Again… </a:t>
            </a:r>
            <a:endParaRPr lang="en-US" dirty="0">
              <a:solidFill>
                <a:srgbClr val="FFFF00"/>
              </a:solidFill>
            </a:endParaRPr>
          </a:p>
        </p:txBody>
      </p:sp>
      <p:sp>
        <p:nvSpPr>
          <p:cNvPr id="3" name="Content Placeholder 2"/>
          <p:cNvSpPr>
            <a:spLocks noGrp="1"/>
          </p:cNvSpPr>
          <p:nvPr>
            <p:ph idx="1"/>
          </p:nvPr>
        </p:nvSpPr>
        <p:spPr>
          <a:xfrm>
            <a:off x="457200" y="1295400"/>
            <a:ext cx="8229600" cy="3581400"/>
          </a:xfrm>
        </p:spPr>
        <p:txBody>
          <a:bodyPr/>
          <a:lstStyle/>
          <a:p>
            <a:pPr>
              <a:buClr>
                <a:srgbClr val="FFFF00"/>
              </a:buClr>
              <a:buFont typeface="Wingdings" pitchFamily="2" charset="2"/>
              <a:buChar char="§"/>
            </a:pPr>
            <a:r>
              <a:rPr lang="en-US" dirty="0" smtClean="0">
                <a:latin typeface="+mn-lt"/>
              </a:rPr>
              <a:t>Next Meeting</a:t>
            </a:r>
          </a:p>
          <a:p>
            <a:pPr lvl="1">
              <a:spcAft>
                <a:spcPts val="1200"/>
              </a:spcAft>
              <a:buClr>
                <a:srgbClr val="FFFF00"/>
              </a:buClr>
              <a:buFont typeface="Arial" pitchFamily="34" charset="0"/>
              <a:buChar char="•"/>
            </a:pPr>
            <a:r>
              <a:rPr lang="en-US" dirty="0" smtClean="0">
                <a:latin typeface="+mn-lt"/>
              </a:rPr>
              <a:t>Spring semester</a:t>
            </a:r>
          </a:p>
          <a:p>
            <a:pPr>
              <a:buClr>
                <a:srgbClr val="FFFF00"/>
              </a:buClr>
              <a:buFont typeface="Wingdings" pitchFamily="2" charset="2"/>
              <a:buChar char="§"/>
            </a:pPr>
            <a:r>
              <a:rPr lang="en-US" dirty="0" smtClean="0">
                <a:latin typeface="+mn-lt"/>
              </a:rPr>
              <a:t>R&amp;R Web site </a:t>
            </a:r>
          </a:p>
          <a:p>
            <a:pPr lvl="1">
              <a:spcAft>
                <a:spcPts val="1200"/>
              </a:spcAft>
              <a:buClr>
                <a:srgbClr val="FFFF00"/>
              </a:buClr>
              <a:buFont typeface="Arial" pitchFamily="34" charset="0"/>
              <a:buChar char="•"/>
            </a:pPr>
            <a:r>
              <a:rPr lang="en-US" dirty="0" smtClean="0">
                <a:latin typeface="+mn-lt"/>
              </a:rPr>
              <a:t>www.ndsu.edu/registrar/imaging</a:t>
            </a:r>
          </a:p>
          <a:p>
            <a:pPr>
              <a:buClr>
                <a:srgbClr val="FFFF00"/>
              </a:buClr>
              <a:buFont typeface="Wingdings" pitchFamily="2" charset="2"/>
              <a:buChar char="§"/>
            </a:pPr>
            <a:r>
              <a:rPr lang="en-US" dirty="0" smtClean="0">
                <a:latin typeface="+mn-lt"/>
              </a:rPr>
              <a:t>User Group Listserv </a:t>
            </a:r>
          </a:p>
          <a:p>
            <a:pPr lvl="1">
              <a:spcAft>
                <a:spcPts val="1200"/>
              </a:spcAft>
              <a:buClr>
                <a:srgbClr val="FFFF00"/>
              </a:buClr>
              <a:buFont typeface="Arial" pitchFamily="34" charset="0"/>
              <a:buChar char="•"/>
            </a:pPr>
            <a:r>
              <a:rPr lang="en-US" dirty="0" smtClean="0">
                <a:latin typeface="+mn-lt"/>
              </a:rPr>
              <a:t>NDSU-IMAGENOW-USERS-GROUP@listserv.nodak.edu</a:t>
            </a:r>
          </a:p>
          <a:p>
            <a:pPr algn="ctr">
              <a:spcBef>
                <a:spcPts val="2400"/>
              </a:spcBef>
              <a:spcAft>
                <a:spcPts val="1200"/>
              </a:spcAft>
              <a:buClr>
                <a:srgbClr val="FFFF00"/>
              </a:buClr>
              <a:buNone/>
            </a:pPr>
            <a:r>
              <a:rPr lang="en-US" sz="2400" i="1" dirty="0" smtClean="0">
                <a:latin typeface="+mn-lt"/>
              </a:rPr>
              <a:t>*** Please sign the attendance sheet before leaving***</a:t>
            </a:r>
            <a:endParaRPr lang="en-US" sz="1400" i="1" dirty="0" smtClean="0"/>
          </a:p>
          <a:p>
            <a:pPr algn="ctr">
              <a:buClr>
                <a:srgbClr val="FFFF00"/>
              </a:buClr>
              <a:buNone/>
            </a:pPr>
            <a:r>
              <a:rPr lang="en-US" sz="2800" b="1" i="1" dirty="0" smtClean="0">
                <a:latin typeface="Trajan Pro" pitchFamily="18" charset="0"/>
              </a:rPr>
              <a:t>THANKS FOR COMING!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FFFF00"/>
                </a:solidFill>
              </a:rPr>
              <a:t>User’s Group Goals</a:t>
            </a:r>
            <a:endParaRPr lang="en-US" dirty="0">
              <a:solidFill>
                <a:srgbClr val="FFFF00"/>
              </a:solidFill>
            </a:endParaRPr>
          </a:p>
        </p:txBody>
      </p:sp>
      <p:sp>
        <p:nvSpPr>
          <p:cNvPr id="3" name="Content Placeholder 2"/>
          <p:cNvSpPr>
            <a:spLocks noGrp="1"/>
          </p:cNvSpPr>
          <p:nvPr>
            <p:ph idx="1"/>
          </p:nvPr>
        </p:nvSpPr>
        <p:spPr>
          <a:xfrm>
            <a:off x="457200" y="1600201"/>
            <a:ext cx="8229600" cy="3733800"/>
          </a:xfrm>
        </p:spPr>
        <p:txBody>
          <a:bodyPr/>
          <a:lstStyle/>
          <a:p>
            <a:pPr>
              <a:buClr>
                <a:srgbClr val="FFFF00"/>
              </a:buClr>
              <a:buFont typeface="Wingdings" pitchFamily="2" charset="2"/>
              <a:buChar char="§"/>
            </a:pPr>
            <a:r>
              <a:rPr lang="en-US" dirty="0" smtClean="0">
                <a:latin typeface="+mn-lt"/>
              </a:rPr>
              <a:t>Communicate &amp; Share Ideas with Others</a:t>
            </a:r>
          </a:p>
          <a:p>
            <a:pPr lvl="1">
              <a:buClr>
                <a:srgbClr val="FFFF00"/>
              </a:buClr>
              <a:buFont typeface="Arial" pitchFamily="34" charset="0"/>
              <a:buChar char="•"/>
            </a:pPr>
            <a:r>
              <a:rPr lang="en-US" dirty="0" smtClean="0">
                <a:latin typeface="+mn-lt"/>
              </a:rPr>
              <a:t>Discuss What Works / Best Practices</a:t>
            </a:r>
          </a:p>
          <a:p>
            <a:pPr lvl="1">
              <a:buClr>
                <a:srgbClr val="FFFF00"/>
              </a:buClr>
              <a:buFont typeface="Arial" pitchFamily="34" charset="0"/>
              <a:buChar char="•"/>
            </a:pPr>
            <a:r>
              <a:rPr lang="en-US" dirty="0" smtClean="0">
                <a:latin typeface="+mn-lt"/>
              </a:rPr>
              <a:t>Discuss Common Problems &amp; Issues</a:t>
            </a:r>
          </a:p>
          <a:p>
            <a:pPr lvl="1">
              <a:buClr>
                <a:srgbClr val="FFFF00"/>
              </a:buClr>
              <a:buFont typeface="Arial" pitchFamily="34" charset="0"/>
              <a:buChar char="•"/>
            </a:pPr>
            <a:r>
              <a:rPr lang="en-US" dirty="0" smtClean="0">
                <a:latin typeface="+mn-lt"/>
              </a:rPr>
              <a:t>Coordinate Efforts between Offices</a:t>
            </a:r>
          </a:p>
          <a:p>
            <a:pPr lvl="1">
              <a:buClr>
                <a:srgbClr val="FFFF00"/>
              </a:buClr>
              <a:buFont typeface="Arial" pitchFamily="34" charset="0"/>
              <a:buChar char="•"/>
            </a:pPr>
            <a:r>
              <a:rPr lang="en-US" dirty="0" smtClean="0">
                <a:latin typeface="+mn-lt"/>
              </a:rPr>
              <a:t>Share Knowledge &amp; Coordinate Training </a:t>
            </a:r>
          </a:p>
          <a:p>
            <a:pPr lvl="1">
              <a:buClr>
                <a:srgbClr val="FFFF00"/>
              </a:buClr>
              <a:buNone/>
            </a:pPr>
            <a:endParaRPr lang="en-US" dirty="0" smtClean="0">
              <a:latin typeface="+mn-lt"/>
            </a:endParaRPr>
          </a:p>
          <a:p>
            <a:pPr>
              <a:buClr>
                <a:srgbClr val="FFFF00"/>
              </a:buClr>
              <a:buFont typeface="Wingdings" pitchFamily="2" charset="2"/>
              <a:buChar char="§"/>
            </a:pPr>
            <a:r>
              <a:rPr lang="en-US" dirty="0" smtClean="0">
                <a:latin typeface="+mn-lt"/>
              </a:rPr>
              <a:t>Promote use of ImageNow across campus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FFFF00"/>
                </a:solidFill>
              </a:rPr>
              <a:t>Today’s Agenda</a:t>
            </a:r>
            <a:endParaRPr lang="en-US" dirty="0">
              <a:solidFill>
                <a:srgbClr val="FFFF00"/>
              </a:solidFill>
            </a:endParaRPr>
          </a:p>
        </p:txBody>
      </p:sp>
      <p:sp>
        <p:nvSpPr>
          <p:cNvPr id="3" name="Content Placeholder 2"/>
          <p:cNvSpPr>
            <a:spLocks noGrp="1"/>
          </p:cNvSpPr>
          <p:nvPr>
            <p:ph idx="1"/>
          </p:nvPr>
        </p:nvSpPr>
        <p:spPr>
          <a:xfrm>
            <a:off x="457200" y="1600200"/>
            <a:ext cx="8229600" cy="4038599"/>
          </a:xfrm>
        </p:spPr>
        <p:txBody>
          <a:bodyPr/>
          <a:lstStyle/>
          <a:p>
            <a:pPr>
              <a:buClr>
                <a:srgbClr val="FFFF00"/>
              </a:buClr>
              <a:buFont typeface="Wingdings" pitchFamily="2" charset="2"/>
              <a:buChar char="§"/>
            </a:pPr>
            <a:r>
              <a:rPr lang="en-US" dirty="0" smtClean="0">
                <a:latin typeface="+mn-lt"/>
              </a:rPr>
              <a:t>Introductions &amp; Office Updates</a:t>
            </a:r>
          </a:p>
          <a:p>
            <a:pPr>
              <a:buClr>
                <a:srgbClr val="FFFF00"/>
              </a:buClr>
              <a:buFont typeface="Wingdings" pitchFamily="2" charset="2"/>
              <a:buChar char="§"/>
            </a:pPr>
            <a:r>
              <a:rPr lang="en-US" dirty="0" smtClean="0">
                <a:latin typeface="+mn-lt"/>
              </a:rPr>
              <a:t>Participating Office Review</a:t>
            </a:r>
          </a:p>
          <a:p>
            <a:pPr>
              <a:buClr>
                <a:srgbClr val="FFFF00"/>
              </a:buClr>
              <a:buFont typeface="Wingdings" pitchFamily="2" charset="2"/>
              <a:buChar char="§"/>
            </a:pPr>
            <a:r>
              <a:rPr lang="en-US" dirty="0" smtClean="0">
                <a:latin typeface="+mn-lt"/>
              </a:rPr>
              <a:t>Scanner Maintenance Tips</a:t>
            </a:r>
          </a:p>
          <a:p>
            <a:pPr>
              <a:buClr>
                <a:srgbClr val="FFFF00"/>
              </a:buClr>
              <a:buFont typeface="Wingdings" pitchFamily="2" charset="2"/>
              <a:buChar char="§"/>
            </a:pPr>
            <a:r>
              <a:rPr lang="en-US" dirty="0" smtClean="0">
                <a:latin typeface="+mn-lt"/>
              </a:rPr>
              <a:t>Key Field Clean-up</a:t>
            </a:r>
          </a:p>
          <a:p>
            <a:pPr>
              <a:buClr>
                <a:srgbClr val="FFFF00"/>
              </a:buClr>
              <a:buFont typeface="Wingdings" pitchFamily="2" charset="2"/>
              <a:buChar char="§"/>
            </a:pPr>
            <a:r>
              <a:rPr lang="en-US" dirty="0" smtClean="0">
                <a:latin typeface="+mn-lt"/>
              </a:rPr>
              <a:t>Workflow Routing Rules</a:t>
            </a:r>
          </a:p>
          <a:p>
            <a:pPr>
              <a:buClr>
                <a:srgbClr val="FFFF00"/>
              </a:buClr>
              <a:buFont typeface="Wingdings" pitchFamily="2" charset="2"/>
              <a:buChar char="§"/>
            </a:pPr>
            <a:r>
              <a:rPr lang="en-US" dirty="0" err="1" smtClean="0">
                <a:latin typeface="+mn-lt"/>
              </a:rPr>
              <a:t>eForms</a:t>
            </a:r>
            <a:r>
              <a:rPr lang="en-US" dirty="0" smtClean="0">
                <a:latin typeface="+mn-lt"/>
              </a:rPr>
              <a:t> Add-on Module</a:t>
            </a:r>
          </a:p>
          <a:p>
            <a:pPr>
              <a:buClr>
                <a:srgbClr val="FFFF00"/>
              </a:buClr>
              <a:buFont typeface="Wingdings" pitchFamily="2" charset="2"/>
              <a:buChar char="§"/>
            </a:pPr>
            <a:r>
              <a:rPr lang="en-US" dirty="0" smtClean="0">
                <a:latin typeface="+mn-lt"/>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FFFF00"/>
                </a:solidFill>
              </a:rPr>
              <a:t>Introductions &amp; Office Updates</a:t>
            </a:r>
            <a:endParaRPr lang="en-US" dirty="0">
              <a:solidFill>
                <a:srgbClr val="FFFF00"/>
              </a:solidFill>
            </a:endParaRPr>
          </a:p>
        </p:txBody>
      </p:sp>
      <p:sp>
        <p:nvSpPr>
          <p:cNvPr id="3" name="Content Placeholder 2"/>
          <p:cNvSpPr>
            <a:spLocks noGrp="1"/>
          </p:cNvSpPr>
          <p:nvPr>
            <p:ph idx="1"/>
          </p:nvPr>
        </p:nvSpPr>
        <p:spPr>
          <a:xfrm>
            <a:off x="457200" y="3048000"/>
            <a:ext cx="8229600" cy="533400"/>
          </a:xfrm>
        </p:spPr>
        <p:txBody>
          <a:bodyPr>
            <a:noAutofit/>
          </a:bodyPr>
          <a:lstStyle/>
          <a:p>
            <a:pPr algn="ctr">
              <a:buClr>
                <a:srgbClr val="FFFF00"/>
              </a:buClr>
              <a:buNone/>
            </a:pPr>
            <a:r>
              <a:rPr lang="en-US" sz="3200" i="1" dirty="0" smtClean="0">
                <a:latin typeface="+mn-lt"/>
              </a:rPr>
              <a:t>*** Please sign the attendance sheet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solidFill>
                  <a:srgbClr val="FFFF00"/>
                </a:solidFill>
              </a:rPr>
              <a:t>Participating Offices</a:t>
            </a:r>
            <a:endParaRPr lang="en-US"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19829162"/>
              </p:ext>
            </p:extLst>
          </p:nvPr>
        </p:nvGraphicFramePr>
        <p:xfrm>
          <a:off x="723900" y="889000"/>
          <a:ext cx="7696200" cy="5588000"/>
        </p:xfrm>
        <a:graphic>
          <a:graphicData uri="http://schemas.openxmlformats.org/drawingml/2006/table">
            <a:tbl>
              <a:tblPr firstRow="1" bandRow="1">
                <a:tableStyleId>{073A0DAA-6AF3-43AB-8588-CEC1D06C72B9}</a:tableStyleId>
              </a:tblPr>
              <a:tblGrid>
                <a:gridCol w="1924050"/>
                <a:gridCol w="1924050"/>
                <a:gridCol w="1924050"/>
                <a:gridCol w="1924050"/>
              </a:tblGrid>
              <a:tr h="558800">
                <a:tc>
                  <a:txBody>
                    <a:bodyPr/>
                    <a:lstStyle/>
                    <a:p>
                      <a:pPr algn="ctr"/>
                      <a:r>
                        <a:rPr lang="en-US" dirty="0" smtClean="0"/>
                        <a:t>Office</a:t>
                      </a:r>
                      <a:endParaRPr lang="en-US" dirty="0"/>
                    </a:p>
                  </a:txBody>
                  <a:tcPr anchor="ctr"/>
                </a:tc>
                <a:tc>
                  <a:txBody>
                    <a:bodyPr/>
                    <a:lstStyle/>
                    <a:p>
                      <a:pPr algn="ctr"/>
                      <a:r>
                        <a:rPr lang="en-US" dirty="0" smtClean="0"/>
                        <a:t># of Licenses</a:t>
                      </a:r>
                      <a:endParaRPr lang="en-US" dirty="0"/>
                    </a:p>
                  </a:txBody>
                  <a:tcPr anchor="ctr"/>
                </a:tc>
                <a:tc>
                  <a:txBody>
                    <a:bodyPr/>
                    <a:lstStyle/>
                    <a:p>
                      <a:pPr algn="ctr"/>
                      <a:r>
                        <a:rPr lang="en-US" dirty="0" smtClean="0"/>
                        <a:t>User Avg.</a:t>
                      </a:r>
                      <a:endParaRPr lang="en-US" dirty="0"/>
                    </a:p>
                  </a:txBody>
                  <a:tcPr anchor="ctr"/>
                </a:tc>
                <a:tc>
                  <a:txBody>
                    <a:bodyPr/>
                    <a:lstStyle/>
                    <a:p>
                      <a:pPr algn="ctr"/>
                      <a:r>
                        <a:rPr lang="en-US" dirty="0" smtClean="0"/>
                        <a:t># of Users</a:t>
                      </a:r>
                      <a:endParaRPr lang="en-US" dirty="0"/>
                    </a:p>
                  </a:txBody>
                  <a:tcPr anchor="ctr"/>
                </a:tc>
              </a:tr>
              <a:tr h="558800">
                <a:tc>
                  <a:txBody>
                    <a:bodyPr/>
                    <a:lstStyle/>
                    <a:p>
                      <a:r>
                        <a:rPr lang="en-US" dirty="0" smtClean="0"/>
                        <a:t>Admission</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21</a:t>
                      </a:r>
                      <a:endParaRPr lang="en-US" dirty="0"/>
                    </a:p>
                  </a:txBody>
                  <a:tcPr anchor="ctr"/>
                </a:tc>
              </a:tr>
              <a:tr h="558800">
                <a:tc>
                  <a:txBody>
                    <a:bodyPr/>
                    <a:lstStyle/>
                    <a:p>
                      <a:r>
                        <a:rPr lang="en-US" dirty="0" smtClean="0"/>
                        <a:t>Enrollment Mgt.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a:t>
                      </a:r>
                      <a:endParaRPr lang="en-US" dirty="0"/>
                    </a:p>
                  </a:txBody>
                  <a:tcPr anchor="ctr"/>
                </a:tc>
              </a:tr>
              <a:tr h="558800">
                <a:tc>
                  <a:txBody>
                    <a:bodyPr/>
                    <a:lstStyle/>
                    <a:p>
                      <a:r>
                        <a:rPr lang="en-US" dirty="0" smtClean="0"/>
                        <a:t>Grad School</a:t>
                      </a:r>
                      <a:endParaRPr lang="en-US" dirty="0"/>
                    </a:p>
                  </a:txBody>
                  <a:tcPr anchor="ctr"/>
                </a:tc>
                <a:tc>
                  <a:txBody>
                    <a:bodyPr/>
                    <a:lstStyle/>
                    <a:p>
                      <a:pPr algn="ctr"/>
                      <a:r>
                        <a:rPr lang="en-US" dirty="0" smtClean="0"/>
                        <a:t>7</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14</a:t>
                      </a:r>
                      <a:endParaRPr lang="en-US" dirty="0"/>
                    </a:p>
                  </a:txBody>
                  <a:tcPr anchor="ctr"/>
                </a:tc>
              </a:tr>
              <a:tr h="558800">
                <a:tc>
                  <a:txBody>
                    <a:bodyPr/>
                    <a:lstStyle/>
                    <a:p>
                      <a:r>
                        <a:rPr lang="en-US" dirty="0" smtClean="0"/>
                        <a:t>HR/Payroll</a:t>
                      </a:r>
                      <a:endParaRPr lang="en-US" dirty="0"/>
                    </a:p>
                  </a:txBody>
                  <a:tcPr anchor="ctr"/>
                </a:tc>
                <a:tc>
                  <a:txBody>
                    <a:bodyPr/>
                    <a:lstStyle/>
                    <a:p>
                      <a:pPr algn="ctr"/>
                      <a:r>
                        <a:rPr lang="en-US" dirty="0" smtClean="0"/>
                        <a:t>3</a:t>
                      </a:r>
                    </a:p>
                  </a:txBody>
                  <a:tcPr anchor="ctr"/>
                </a:tc>
                <a:tc>
                  <a:txBody>
                    <a:bodyPr/>
                    <a:lstStyle/>
                    <a:p>
                      <a:pPr algn="ctr"/>
                      <a:r>
                        <a:rPr lang="en-US" dirty="0" smtClean="0"/>
                        <a:t>1</a:t>
                      </a:r>
                      <a:endParaRPr lang="en-US" dirty="0"/>
                    </a:p>
                  </a:txBody>
                  <a:tcPr anchor="ctr"/>
                </a:tc>
                <a:tc>
                  <a:txBody>
                    <a:bodyPr/>
                    <a:lstStyle/>
                    <a:p>
                      <a:pPr algn="ctr"/>
                      <a:r>
                        <a:rPr lang="en-US" dirty="0" smtClean="0"/>
                        <a:t>17</a:t>
                      </a:r>
                      <a:endParaRPr lang="en-US" dirty="0"/>
                    </a:p>
                  </a:txBody>
                  <a:tcPr anchor="ctr"/>
                </a:tc>
              </a:tr>
              <a:tr h="558800">
                <a:tc>
                  <a:txBody>
                    <a:bodyPr/>
                    <a:lstStyle/>
                    <a:p>
                      <a:r>
                        <a:rPr lang="en-US" dirty="0" smtClean="0"/>
                        <a:t>Int’l Programs</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15</a:t>
                      </a:r>
                      <a:endParaRPr lang="en-US" dirty="0"/>
                    </a:p>
                  </a:txBody>
                  <a:tcPr anchor="ctr"/>
                </a:tc>
              </a:tr>
              <a:tr h="558800">
                <a:tc>
                  <a:txBody>
                    <a:bodyPr/>
                    <a:lstStyle/>
                    <a:p>
                      <a:r>
                        <a:rPr lang="en-US" dirty="0" smtClean="0"/>
                        <a:t>ITS</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4</a:t>
                      </a:r>
                      <a:endParaRPr lang="en-US" dirty="0"/>
                    </a:p>
                  </a:txBody>
                  <a:tcPr anchor="ctr"/>
                </a:tc>
              </a:tr>
              <a:tr h="558800">
                <a:tc>
                  <a:txBody>
                    <a:bodyPr/>
                    <a:lstStyle/>
                    <a:p>
                      <a:r>
                        <a:rPr lang="en-US" dirty="0" smtClean="0"/>
                        <a:t>Reg.</a:t>
                      </a:r>
                      <a:r>
                        <a:rPr lang="en-US" baseline="0" dirty="0" smtClean="0"/>
                        <a:t> &amp; Records</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32</a:t>
                      </a:r>
                      <a:endParaRPr lang="en-US" dirty="0"/>
                    </a:p>
                  </a:txBody>
                  <a:tcPr anchor="ctr"/>
                </a:tc>
              </a:tr>
              <a:tr h="558800">
                <a:tc>
                  <a:txBody>
                    <a:bodyPr/>
                    <a:lstStyle/>
                    <a:p>
                      <a:r>
                        <a:rPr lang="en-US" dirty="0" smtClean="0"/>
                        <a:t>Residence Life</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26</a:t>
                      </a:r>
                      <a:endParaRPr lang="en-US" dirty="0"/>
                    </a:p>
                  </a:txBody>
                  <a:tcPr anchor="ctr"/>
                </a:tc>
              </a:tr>
              <a:tr h="558800">
                <a:tc>
                  <a:txBody>
                    <a:bodyPr/>
                    <a:lstStyle/>
                    <a:p>
                      <a:r>
                        <a:rPr lang="en-US" sz="2000" b="1" dirty="0" smtClean="0"/>
                        <a:t>TOTALS</a:t>
                      </a:r>
                      <a:endParaRPr lang="en-US" sz="2000" b="1"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t>44</a:t>
                      </a:r>
                      <a:endParaRPr lang="en-US" sz="3200" b="0" dirty="0" smtClean="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t>33</a:t>
                      </a:r>
                      <a:endParaRPr lang="en-US" sz="1600" b="0" dirty="0" smtClean="0"/>
                    </a:p>
                  </a:txBody>
                  <a:tcPr anchor="ctr"/>
                </a:tc>
                <a:tc>
                  <a:txBody>
                    <a:bodyPr/>
                    <a:lstStyle/>
                    <a:p>
                      <a:pPr algn="ctr"/>
                      <a:r>
                        <a:rPr lang="en-US" sz="2000" b="1" dirty="0" smtClean="0"/>
                        <a:t>130</a:t>
                      </a:r>
                      <a:endParaRPr lang="en-US" sz="1200" b="0" dirty="0"/>
                    </a:p>
                  </a:txBody>
                  <a:tcPr anchor="ctr"/>
                </a:tc>
              </a:tr>
            </a:tbl>
          </a:graphicData>
        </a:graphic>
      </p:graphicFrame>
      <p:sp>
        <p:nvSpPr>
          <p:cNvPr id="6" name="Rectangle 5"/>
          <p:cNvSpPr/>
          <p:nvPr/>
        </p:nvSpPr>
        <p:spPr>
          <a:xfrm>
            <a:off x="723900" y="3657600"/>
            <a:ext cx="7696200" cy="609600"/>
          </a:xfrm>
          <a:prstGeom prst="rect">
            <a:avLst/>
          </a:prstGeom>
          <a:noFill/>
          <a:ln w="444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News &amp; Notes</a:t>
            </a:r>
            <a:endParaRPr lang="en-US" dirty="0">
              <a:solidFill>
                <a:srgbClr val="FFFF00"/>
              </a:solidFill>
            </a:endParaRPr>
          </a:p>
        </p:txBody>
      </p:sp>
      <p:sp>
        <p:nvSpPr>
          <p:cNvPr id="3" name="Content Placeholder 2"/>
          <p:cNvSpPr>
            <a:spLocks noGrp="1"/>
          </p:cNvSpPr>
          <p:nvPr>
            <p:ph idx="1"/>
          </p:nvPr>
        </p:nvSpPr>
        <p:spPr>
          <a:xfrm>
            <a:off x="457200" y="1341437"/>
            <a:ext cx="8229600" cy="4983163"/>
          </a:xfrm>
        </p:spPr>
        <p:txBody>
          <a:bodyPr/>
          <a:lstStyle/>
          <a:p>
            <a:pPr>
              <a:buClr>
                <a:srgbClr val="FFFF00"/>
              </a:buClr>
              <a:buFont typeface="Wingdings" pitchFamily="2" charset="2"/>
              <a:buChar char="§"/>
            </a:pPr>
            <a:r>
              <a:rPr lang="en-US" dirty="0" smtClean="0">
                <a:latin typeface="+mn-lt"/>
              </a:rPr>
              <a:t>New Offices Starting 2011</a:t>
            </a:r>
          </a:p>
          <a:p>
            <a:pPr lvl="1">
              <a:buClr>
                <a:srgbClr val="FFFF00"/>
              </a:buClr>
              <a:buFont typeface="Arial" pitchFamily="34" charset="0"/>
              <a:buChar char="•"/>
            </a:pPr>
            <a:r>
              <a:rPr lang="en-US" dirty="0" smtClean="0">
                <a:latin typeface="+mn-lt"/>
              </a:rPr>
              <a:t>Bison Connection</a:t>
            </a:r>
          </a:p>
          <a:p>
            <a:pPr lvl="1">
              <a:buClr>
                <a:srgbClr val="FFFF00"/>
              </a:buClr>
              <a:buFont typeface="Arial" pitchFamily="34" charset="0"/>
              <a:buChar char="•"/>
            </a:pPr>
            <a:r>
              <a:rPr lang="en-US" dirty="0" smtClean="0">
                <a:latin typeface="+mn-lt"/>
              </a:rPr>
              <a:t>Student Financial Services</a:t>
            </a:r>
          </a:p>
          <a:p>
            <a:pPr>
              <a:buClr>
                <a:srgbClr val="FFFF00"/>
              </a:buClr>
              <a:buNone/>
            </a:pPr>
            <a:endParaRPr lang="en-US" dirty="0" smtClean="0">
              <a:latin typeface="+mn-lt"/>
            </a:endParaRPr>
          </a:p>
          <a:p>
            <a:pPr>
              <a:buClr>
                <a:srgbClr val="FFFF00"/>
              </a:buClr>
              <a:buFont typeface="Wingdings" pitchFamily="2" charset="2"/>
              <a:buChar char="§"/>
            </a:pPr>
            <a:r>
              <a:rPr lang="en-US" dirty="0" smtClean="0">
                <a:latin typeface="+mn-lt"/>
              </a:rPr>
              <a:t>Client Upgrade to version 6.6</a:t>
            </a:r>
          </a:p>
          <a:p>
            <a:pPr lvl="1">
              <a:buClr>
                <a:srgbClr val="FFFF00"/>
              </a:buClr>
              <a:buFont typeface="Arial" pitchFamily="34" charset="0"/>
              <a:buChar char="•"/>
            </a:pPr>
            <a:r>
              <a:rPr lang="en-US" dirty="0" smtClean="0">
                <a:latin typeface="+mn-lt"/>
              </a:rPr>
              <a:t>Windows 7 (64-bit) compliant</a:t>
            </a:r>
          </a:p>
          <a:p>
            <a:pPr lvl="1">
              <a:buClr>
                <a:srgbClr val="FFFF00"/>
              </a:buClr>
              <a:buFont typeface="Arial" pitchFamily="34" charset="0"/>
              <a:buChar char="•"/>
            </a:pPr>
            <a:r>
              <a:rPr lang="en-US" dirty="0" smtClean="0">
                <a:latin typeface="+mn-lt"/>
              </a:rPr>
              <a:t>Day-to-day users should not be affected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Scanner Maintenance</a:t>
            </a:r>
            <a:endParaRPr lang="en-US" dirty="0">
              <a:solidFill>
                <a:srgbClr val="FFFF00"/>
              </a:solidFill>
            </a:endParaRPr>
          </a:p>
        </p:txBody>
      </p:sp>
      <p:sp>
        <p:nvSpPr>
          <p:cNvPr id="3" name="Content Placeholder 2"/>
          <p:cNvSpPr>
            <a:spLocks noGrp="1"/>
          </p:cNvSpPr>
          <p:nvPr>
            <p:ph idx="1"/>
          </p:nvPr>
        </p:nvSpPr>
        <p:spPr/>
        <p:txBody>
          <a:bodyPr/>
          <a:lstStyle/>
          <a:p>
            <a:pPr>
              <a:buClr>
                <a:srgbClr val="FFFF00"/>
              </a:buClr>
              <a:buFont typeface="Wingdings" pitchFamily="2" charset="2"/>
              <a:buChar char="§"/>
            </a:pPr>
            <a:r>
              <a:rPr lang="en-US" dirty="0" smtClean="0">
                <a:latin typeface="+mn-lt"/>
              </a:rPr>
              <a:t>Rollers</a:t>
            </a:r>
          </a:p>
          <a:p>
            <a:pPr lvl="1">
              <a:buClr>
                <a:srgbClr val="FFFF00"/>
              </a:buClr>
              <a:buFont typeface="Arial" pitchFamily="34" charset="0"/>
              <a:buChar char="•"/>
            </a:pPr>
            <a:r>
              <a:rPr lang="en-US" dirty="0" smtClean="0">
                <a:latin typeface="+mn-lt"/>
              </a:rPr>
              <a:t>Symptom:  feeder grabs more than 1 sheet at a time</a:t>
            </a:r>
          </a:p>
          <a:p>
            <a:pPr lvl="1">
              <a:buClr>
                <a:srgbClr val="FFFF00"/>
              </a:buClr>
              <a:buFont typeface="Arial" pitchFamily="34" charset="0"/>
              <a:buChar char="•"/>
            </a:pPr>
            <a:r>
              <a:rPr lang="en-US" dirty="0" smtClean="0">
                <a:latin typeface="+mn-lt"/>
              </a:rPr>
              <a:t>“PIC Roller”</a:t>
            </a:r>
          </a:p>
          <a:p>
            <a:pPr lvl="1">
              <a:buClr>
                <a:srgbClr val="FFFF00"/>
              </a:buClr>
              <a:buFont typeface="Arial" pitchFamily="34" charset="0"/>
              <a:buChar char="•"/>
            </a:pPr>
            <a:r>
              <a:rPr lang="en-US" dirty="0" smtClean="0">
                <a:latin typeface="+mn-lt"/>
              </a:rPr>
              <a:t>“SEP Pad”</a:t>
            </a:r>
          </a:p>
          <a:p>
            <a:pPr marL="457200" lvl="1" indent="0">
              <a:buClr>
                <a:srgbClr val="FFFF00"/>
              </a:buClr>
              <a:buNone/>
            </a:pPr>
            <a:endParaRPr lang="en-US" dirty="0" smtClean="0">
              <a:latin typeface="+mn-lt"/>
            </a:endParaRPr>
          </a:p>
          <a:p>
            <a:pPr>
              <a:buClr>
                <a:srgbClr val="FFFF00"/>
              </a:buClr>
              <a:buFont typeface="Wingdings" pitchFamily="2" charset="2"/>
              <a:buChar char="§"/>
            </a:pPr>
            <a:r>
              <a:rPr lang="en-US" dirty="0">
                <a:latin typeface="+mn-lt"/>
              </a:rPr>
              <a:t>Glass</a:t>
            </a:r>
          </a:p>
          <a:p>
            <a:pPr lvl="1">
              <a:buClr>
                <a:srgbClr val="FFFF00"/>
              </a:buClr>
              <a:buFont typeface="Arial" pitchFamily="34" charset="0"/>
              <a:buChar char="•"/>
            </a:pPr>
            <a:r>
              <a:rPr lang="en-US" dirty="0" smtClean="0">
                <a:latin typeface="+mn-lt"/>
              </a:rPr>
              <a:t>Symptom:  line appears on scanned documents</a:t>
            </a:r>
          </a:p>
          <a:p>
            <a:pPr lvl="1">
              <a:buClr>
                <a:srgbClr val="FFFF00"/>
              </a:buClr>
              <a:buFont typeface="Arial" pitchFamily="34" charset="0"/>
              <a:buChar char="•"/>
            </a:pPr>
            <a:r>
              <a:rPr lang="en-US" dirty="0" smtClean="0">
                <a:latin typeface="+mn-lt"/>
              </a:rPr>
              <a:t>Open Document Feeder</a:t>
            </a:r>
          </a:p>
          <a:p>
            <a:pPr lvl="1">
              <a:buClr>
                <a:srgbClr val="FFFF00"/>
              </a:buClr>
              <a:buFont typeface="Arial" pitchFamily="34" charset="0"/>
              <a:buChar char="•"/>
            </a:pPr>
            <a:r>
              <a:rPr lang="en-US" dirty="0" smtClean="0">
                <a:latin typeface="+mn-lt"/>
              </a:rPr>
              <a:t>Clean glass with soft cloth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80462"/>
            <a:ext cx="5029200" cy="6497076"/>
          </a:xfrm>
          <a:prstGeom prst="rect">
            <a:avLst/>
          </a:prstGeom>
        </p:spPr>
      </p:pic>
      <p:sp>
        <p:nvSpPr>
          <p:cNvPr id="6" name="Rectangle 5"/>
          <p:cNvSpPr/>
          <p:nvPr/>
        </p:nvSpPr>
        <p:spPr>
          <a:xfrm>
            <a:off x="3160412" y="180462"/>
            <a:ext cx="45720" cy="6497076"/>
          </a:xfrm>
          <a:prstGeom prst="rect">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 y="364348"/>
            <a:ext cx="8191500" cy="612930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004" y="221996"/>
            <a:ext cx="8571992" cy="6414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nodeType="clickEffect">
                                  <p:stCondLst>
                                    <p:cond delay="0"/>
                                  </p:stCondLst>
                                  <p:childTnLst>
                                    <p:anim calcmode="lin" valueType="num">
                                      <p:cBhvr>
                                        <p:cTn id="36" dur="1000"/>
                                        <p:tgtEl>
                                          <p:spTgt spid="5"/>
                                        </p:tgtEl>
                                        <p:attrNameLst>
                                          <p:attrName>ppt_w</p:attrName>
                                        </p:attrNameLst>
                                      </p:cBhvr>
                                      <p:tavLst>
                                        <p:tav tm="0">
                                          <p:val>
                                            <p:strVal val="ppt_w"/>
                                          </p:val>
                                        </p:tav>
                                        <p:tav tm="100000">
                                          <p:val>
                                            <p:fltVal val="0"/>
                                          </p:val>
                                        </p:tav>
                                      </p:tavLst>
                                    </p:anim>
                                    <p:anim calcmode="lin" valueType="num">
                                      <p:cBhvr>
                                        <p:cTn id="37" dur="1000"/>
                                        <p:tgtEl>
                                          <p:spTgt spid="5"/>
                                        </p:tgtEl>
                                        <p:attrNameLst>
                                          <p:attrName>ppt_h</p:attrName>
                                        </p:attrNameLst>
                                      </p:cBhvr>
                                      <p:tavLst>
                                        <p:tav tm="0">
                                          <p:val>
                                            <p:strVal val="ppt_h"/>
                                          </p:val>
                                        </p:tav>
                                        <p:tav tm="100000">
                                          <p:val>
                                            <p:fltVal val="0"/>
                                          </p:val>
                                        </p:tav>
                                      </p:tavLst>
                                    </p:anim>
                                    <p:anim calcmode="lin" valueType="num">
                                      <p:cBhvr>
                                        <p:cTn id="38" dur="1000"/>
                                        <p:tgtEl>
                                          <p:spTgt spid="5"/>
                                        </p:tgtEl>
                                        <p:attrNameLst>
                                          <p:attrName>style.rotation</p:attrName>
                                        </p:attrNameLst>
                                      </p:cBhvr>
                                      <p:tavLst>
                                        <p:tav tm="0">
                                          <p:val>
                                            <p:fltVal val="0"/>
                                          </p:val>
                                        </p:tav>
                                        <p:tav tm="100000">
                                          <p:val>
                                            <p:fltVal val="90"/>
                                          </p:val>
                                        </p:tav>
                                      </p:tavLst>
                                    </p:anim>
                                    <p:animEffect transition="out" filter="fade">
                                      <p:cBhvr>
                                        <p:cTn id="39" dur="1000"/>
                                        <p:tgtEl>
                                          <p:spTgt spid="5"/>
                                        </p:tgtEl>
                                      </p:cBhvr>
                                    </p:animEffect>
                                    <p:set>
                                      <p:cBhvr>
                                        <p:cTn id="40" dur="1" fill="hold">
                                          <p:stCondLst>
                                            <p:cond delay="999"/>
                                          </p:stCondLst>
                                        </p:cTn>
                                        <p:tgtEl>
                                          <p:spTgt spid="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Scanner Maintenance</a:t>
            </a:r>
          </a:p>
        </p:txBody>
      </p:sp>
      <p:sp>
        <p:nvSpPr>
          <p:cNvPr id="3" name="Content Placeholder 2"/>
          <p:cNvSpPr>
            <a:spLocks noGrp="1"/>
          </p:cNvSpPr>
          <p:nvPr>
            <p:ph idx="1"/>
          </p:nvPr>
        </p:nvSpPr>
        <p:spPr>
          <a:xfrm>
            <a:off x="457200" y="1718345"/>
            <a:ext cx="8229600" cy="3920455"/>
          </a:xfrm>
        </p:spPr>
        <p:txBody>
          <a:bodyPr/>
          <a:lstStyle/>
          <a:p>
            <a:pPr>
              <a:spcBef>
                <a:spcPts val="1800"/>
              </a:spcBef>
              <a:buClr>
                <a:srgbClr val="FFFF00"/>
              </a:buClr>
              <a:buFont typeface="Wingdings" pitchFamily="2" charset="2"/>
              <a:buChar char="§"/>
            </a:pPr>
            <a:r>
              <a:rPr lang="en-US" dirty="0" smtClean="0">
                <a:latin typeface="+mn-lt"/>
              </a:rPr>
              <a:t>Contact Information:</a:t>
            </a:r>
          </a:p>
          <a:p>
            <a:pPr marL="0" indent="0" algn="ctr">
              <a:spcBef>
                <a:spcPts val="1800"/>
              </a:spcBef>
              <a:buClr>
                <a:srgbClr val="FFFF00"/>
              </a:buClr>
              <a:buNone/>
            </a:pPr>
            <a:r>
              <a:rPr lang="en-US" dirty="0" smtClean="0">
                <a:latin typeface="+mn-lt"/>
              </a:rPr>
              <a:t/>
            </a:r>
            <a:br>
              <a:rPr lang="en-US" dirty="0" smtClean="0">
                <a:latin typeface="+mn-lt"/>
              </a:rPr>
            </a:br>
            <a:r>
              <a:rPr lang="en-US" dirty="0" smtClean="0">
                <a:latin typeface="+mn-lt"/>
              </a:rPr>
              <a:t>Bill Cody</a:t>
            </a:r>
            <a:br>
              <a:rPr lang="en-US" dirty="0" smtClean="0">
                <a:latin typeface="+mn-lt"/>
              </a:rPr>
            </a:br>
            <a:r>
              <a:rPr lang="en-US" b="1" dirty="0" smtClean="0">
                <a:latin typeface="+mn-lt"/>
              </a:rPr>
              <a:t>PRINTER SOLUTIONS</a:t>
            </a:r>
            <a:br>
              <a:rPr lang="en-US" b="1" dirty="0" smtClean="0">
                <a:latin typeface="+mn-lt"/>
              </a:rPr>
            </a:br>
            <a:r>
              <a:rPr lang="en-US" dirty="0" smtClean="0">
                <a:latin typeface="+mn-lt"/>
              </a:rPr>
              <a:t>701-298-6594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Key Field Housekeeping</a:t>
            </a:r>
            <a:endParaRPr lang="en-US" dirty="0">
              <a:solidFill>
                <a:srgbClr val="FFFF00"/>
              </a:solidFill>
            </a:endParaRPr>
          </a:p>
        </p:txBody>
      </p:sp>
      <p:sp>
        <p:nvSpPr>
          <p:cNvPr id="3" name="Content Placeholder 2"/>
          <p:cNvSpPr>
            <a:spLocks noGrp="1"/>
          </p:cNvSpPr>
          <p:nvPr>
            <p:ph idx="1"/>
          </p:nvPr>
        </p:nvSpPr>
        <p:spPr>
          <a:xfrm>
            <a:off x="457200" y="1337345"/>
            <a:ext cx="8229600" cy="5029200"/>
          </a:xfrm>
        </p:spPr>
        <p:txBody>
          <a:bodyPr/>
          <a:lstStyle/>
          <a:p>
            <a:pPr>
              <a:spcAft>
                <a:spcPts val="1800"/>
              </a:spcAft>
              <a:buClr>
                <a:srgbClr val="FFFF00"/>
              </a:buClr>
              <a:buNone/>
            </a:pPr>
            <a:r>
              <a:rPr lang="en-US" dirty="0" smtClean="0">
                <a:latin typeface="+mn-lt"/>
              </a:rPr>
              <a:t>Filling in the blanks for any missing key fields:</a:t>
            </a:r>
            <a:endParaRPr lang="en-US" sz="1600" dirty="0" smtClean="0">
              <a:latin typeface="+mn-lt"/>
            </a:endParaRPr>
          </a:p>
          <a:p>
            <a:pPr>
              <a:buClr>
                <a:srgbClr val="FFFF00"/>
              </a:buClr>
              <a:buFont typeface="Wingdings" pitchFamily="2" charset="2"/>
              <a:buChar char="§"/>
            </a:pPr>
            <a:r>
              <a:rPr lang="en-US" dirty="0" smtClean="0">
                <a:latin typeface="+mn-lt"/>
              </a:rPr>
              <a:t>Student ID</a:t>
            </a:r>
          </a:p>
          <a:p>
            <a:pPr>
              <a:buClr>
                <a:srgbClr val="FFFF00"/>
              </a:buClr>
              <a:buFont typeface="Wingdings" pitchFamily="2" charset="2"/>
              <a:buChar char="§"/>
            </a:pPr>
            <a:r>
              <a:rPr lang="en-US" dirty="0" smtClean="0">
                <a:latin typeface="+mn-lt"/>
              </a:rPr>
              <a:t>Name</a:t>
            </a:r>
          </a:p>
          <a:p>
            <a:pPr>
              <a:buClr>
                <a:srgbClr val="FFFF00"/>
              </a:buClr>
              <a:buFont typeface="Wingdings" pitchFamily="2" charset="2"/>
              <a:buChar char="§"/>
            </a:pPr>
            <a:r>
              <a:rPr lang="en-US" dirty="0" smtClean="0">
                <a:latin typeface="+mn-lt"/>
              </a:rPr>
              <a:t>D.O.B.</a:t>
            </a:r>
          </a:p>
          <a:p>
            <a:pPr>
              <a:buClr>
                <a:srgbClr val="FFFF00"/>
              </a:buClr>
              <a:buFont typeface="Wingdings" pitchFamily="2" charset="2"/>
              <a:buChar char="§"/>
            </a:pPr>
            <a:r>
              <a:rPr lang="en-US" dirty="0" smtClean="0">
                <a:latin typeface="+mn-lt"/>
              </a:rPr>
              <a:t>Term/Year</a:t>
            </a:r>
            <a:endParaRPr lang="en-US" dirty="0">
              <a:latin typeface="+mn-lt"/>
            </a:endParaRPr>
          </a:p>
          <a:p>
            <a:pPr>
              <a:buClr>
                <a:srgbClr val="FFFF00"/>
              </a:buClr>
              <a:buFont typeface="Wingdings" pitchFamily="2" charset="2"/>
              <a:buChar char="§"/>
            </a:pPr>
            <a:endParaRPr lang="en-US" i="1" dirty="0" smtClean="0">
              <a:latin typeface="+mn-lt"/>
            </a:endParaRPr>
          </a:p>
          <a:p>
            <a:pPr marL="0" indent="0">
              <a:buClr>
                <a:srgbClr val="FFFF00"/>
              </a:buClr>
              <a:buNone/>
            </a:pPr>
            <a:r>
              <a:rPr lang="en-US" dirty="0" smtClean="0">
                <a:latin typeface="+mn-lt"/>
              </a:rPr>
              <a:t>Can create/save filters to look-up missing fields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dsu-templat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ceptive08">
  <a:themeElements>
    <a:clrScheme name="Perceptive 08">
      <a:dk1>
        <a:srgbClr val="2A2A2A"/>
      </a:dk1>
      <a:lt1>
        <a:srgbClr val="FFFFFF"/>
      </a:lt1>
      <a:dk2>
        <a:srgbClr val="000000"/>
      </a:dk2>
      <a:lt2>
        <a:srgbClr val="808080"/>
      </a:lt2>
      <a:accent1>
        <a:srgbClr val="B2C8E2"/>
      </a:accent1>
      <a:accent2>
        <a:srgbClr val="91B0D5"/>
      </a:accent2>
      <a:accent3>
        <a:srgbClr val="FCC85C"/>
      </a:accent3>
      <a:accent4>
        <a:srgbClr val="FAA819"/>
      </a:accent4>
      <a:accent5>
        <a:srgbClr val="CACACA"/>
      </a:accent5>
      <a:accent6>
        <a:srgbClr val="9A9A9A"/>
      </a:accent6>
      <a:hlink>
        <a:srgbClr val="8DC63F"/>
      </a:hlink>
      <a:folHlink>
        <a:srgbClr val="91B0D5"/>
      </a:folHlink>
    </a:clrScheme>
    <a:fontScheme name="10_handshak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0_handsha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handsha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handsha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handsha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handsha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handsha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handsha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handsha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handsha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handsha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handsha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handsha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ndsu-template5</Template>
  <TotalTime>1812</TotalTime>
  <Words>2317</Words>
  <Application>Microsoft Office PowerPoint</Application>
  <PresentationFormat>On-screen Show (4:3)</PresentationFormat>
  <Paragraphs>205</Paragraphs>
  <Slides>15</Slides>
  <Notes>13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ndsu-template5</vt:lpstr>
      <vt:lpstr>Perceptive08</vt:lpstr>
      <vt:lpstr>PowerPoint Presentation</vt:lpstr>
      <vt:lpstr>User’s Group Goals</vt:lpstr>
      <vt:lpstr>Today’s Agenda</vt:lpstr>
      <vt:lpstr>Introductions &amp; Office Updates</vt:lpstr>
      <vt:lpstr>Participating Offices</vt:lpstr>
      <vt:lpstr>News &amp; Notes</vt:lpstr>
      <vt:lpstr>Scanner Maintenance</vt:lpstr>
      <vt:lpstr>Scanner Maintenance</vt:lpstr>
      <vt:lpstr>Key Field Housekeeping</vt:lpstr>
      <vt:lpstr>Demonstration</vt:lpstr>
      <vt:lpstr>Discussion</vt:lpstr>
      <vt:lpstr>eForms in action</vt:lpstr>
      <vt:lpstr>Discussion</vt:lpstr>
      <vt:lpstr>Questions???</vt:lpstr>
      <vt:lpstr>Until We Meet Again… </vt:lpstr>
    </vt:vector>
  </TitlesOfParts>
  <Company>North Dakota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NDSU Office of Registration &amp; Records</dc:creator>
  <cp:lastModifiedBy>Andrew J. Klein</cp:lastModifiedBy>
  <cp:revision>186</cp:revision>
  <dcterms:created xsi:type="dcterms:W3CDTF">2009-09-17T20:36:51Z</dcterms:created>
  <dcterms:modified xsi:type="dcterms:W3CDTF">2010-12-09T21:53:21Z</dcterms:modified>
</cp:coreProperties>
</file>