
<file path=[Content_Types].xml><?xml version="1.0" encoding="utf-8"?>
<Types xmlns="http://schemas.openxmlformats.org/package/2006/content-types">
  <Default Extension="png" ContentType="image/png"/>
  <Default Extension="pdf" ContentType="application/pd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8" r:id="rId2"/>
  </p:sldMasterIdLst>
  <p:notesMasterIdLst>
    <p:notesMasterId r:id="rId17"/>
  </p:notesMasterIdLst>
  <p:sldIdLst>
    <p:sldId id="282" r:id="rId3"/>
    <p:sldId id="269" r:id="rId4"/>
    <p:sldId id="257" r:id="rId5"/>
    <p:sldId id="272" r:id="rId6"/>
    <p:sldId id="258" r:id="rId7"/>
    <p:sldId id="261" r:id="rId8"/>
    <p:sldId id="279" r:id="rId9"/>
    <p:sldId id="273" r:id="rId10"/>
    <p:sldId id="281" r:id="rId11"/>
    <p:sldId id="277" r:id="rId12"/>
    <p:sldId id="283" r:id="rId13"/>
    <p:sldId id="276" r:id="rId14"/>
    <p:sldId id="268" r:id="rId15"/>
    <p:sldId id="267"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1pPr>
    <a:lvl2pPr marL="4572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2pPr>
    <a:lvl3pPr marL="9144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3pPr>
    <a:lvl4pPr marL="13716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4pPr>
    <a:lvl5pPr marL="1828800" algn="l" defTabSz="457200" rtl="0" fontAlgn="base">
      <a:spcBef>
        <a:spcPct val="0"/>
      </a:spcBef>
      <a:spcAft>
        <a:spcPct val="0"/>
      </a:spcAft>
      <a:defRPr kern="1200">
        <a:solidFill>
          <a:schemeClr val="tx1"/>
        </a:solidFill>
        <a:latin typeface="Arial" pitchFamily="24" charset="0"/>
        <a:ea typeface="ＭＳ Ｐゴシック" pitchFamily="24" charset="-128"/>
        <a:cs typeface="ＭＳ Ｐゴシック" pitchFamily="24" charset="-128"/>
      </a:defRPr>
    </a:lvl5pPr>
    <a:lvl6pPr marL="22860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6pPr>
    <a:lvl7pPr marL="27432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7pPr>
    <a:lvl8pPr marL="32004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8pPr>
    <a:lvl9pPr marL="3657600" algn="l" defTabSz="457200" rtl="0" eaLnBrk="1" latinLnBrk="0" hangingPunct="1">
      <a:defRPr kern="1200">
        <a:solidFill>
          <a:schemeClr val="tx1"/>
        </a:solidFill>
        <a:latin typeface="Arial" pitchFamily="24" charset="0"/>
        <a:ea typeface="ＭＳ Ｐゴシック" pitchFamily="24" charset="-128"/>
        <a:cs typeface="ＭＳ Ｐゴシック" pitchFamily="2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73D"/>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24" autoAdjust="0"/>
  </p:normalViewPr>
  <p:slideViewPr>
    <p:cSldViewPr snapToObjects="1">
      <p:cViewPr varScale="1">
        <p:scale>
          <a:sx n="55" d="100"/>
          <a:sy n="55" d="100"/>
        </p:scale>
        <p:origin x="-18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7828D3-AA9B-4789-8109-877C6CF73AD1}" type="datetimeFigureOut">
              <a:rPr lang="en-US" smtClean="0"/>
              <a:t>4/26/2011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44B11D-5986-4517-B27B-E3C3E3D4A7DE}" type="slidenum">
              <a:rPr lang="en-US" smtClean="0"/>
              <a:t>‹#›</a:t>
            </a:fld>
            <a:endParaRPr lang="en-US"/>
          </a:p>
        </p:txBody>
      </p:sp>
    </p:spTree>
    <p:extLst>
      <p:ext uri="{BB962C8B-B14F-4D97-AF65-F5344CB8AC3E}">
        <p14:creationId xmlns:p14="http://schemas.microsoft.com/office/powerpoint/2010/main" val="179679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2011 Spring meeting of the NDSU ImageNow User’s Group was held on Tuesday, April 26,</a:t>
            </a:r>
            <a:r>
              <a:rPr lang="en-US" baseline="0" dirty="0" smtClean="0"/>
              <a:t> 2011 at 3:00 pm in the Peace Garden Room of the Memorial Union.</a:t>
            </a: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1</a:t>
            </a:fld>
            <a:endParaRPr lang="en-US"/>
          </a:p>
        </p:txBody>
      </p:sp>
    </p:spTree>
    <p:extLst>
      <p:ext uri="{BB962C8B-B14F-4D97-AF65-F5344CB8AC3E}">
        <p14:creationId xmlns:p14="http://schemas.microsoft.com/office/powerpoint/2010/main" val="97980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11</a:t>
            </a:fld>
            <a:endParaRPr lang="en-US"/>
          </a:p>
        </p:txBody>
      </p:sp>
    </p:spTree>
    <p:extLst>
      <p:ext uri="{BB962C8B-B14F-4D97-AF65-F5344CB8AC3E}">
        <p14:creationId xmlns:p14="http://schemas.microsoft.com/office/powerpoint/2010/main" val="3736834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12</a:t>
            </a:fld>
            <a:endParaRPr lang="en-US"/>
          </a:p>
        </p:txBody>
      </p:sp>
    </p:spTree>
    <p:extLst>
      <p:ext uri="{BB962C8B-B14F-4D97-AF65-F5344CB8AC3E}">
        <p14:creationId xmlns:p14="http://schemas.microsoft.com/office/powerpoint/2010/main" val="3736834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13</a:t>
            </a:fld>
            <a:endParaRPr lang="en-US"/>
          </a:p>
        </p:txBody>
      </p:sp>
    </p:spTree>
    <p:extLst>
      <p:ext uri="{BB962C8B-B14F-4D97-AF65-F5344CB8AC3E}">
        <p14:creationId xmlns:p14="http://schemas.microsoft.com/office/powerpoint/2010/main" val="3578951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14</a:t>
            </a:fld>
            <a:endParaRPr lang="en-US"/>
          </a:p>
        </p:txBody>
      </p:sp>
    </p:spTree>
    <p:extLst>
      <p:ext uri="{BB962C8B-B14F-4D97-AF65-F5344CB8AC3E}">
        <p14:creationId xmlns:p14="http://schemas.microsoft.com/office/powerpoint/2010/main" val="53460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a:t>
            </a:r>
            <a:r>
              <a:rPr lang="en-US" baseline="0" dirty="0" smtClean="0"/>
              <a:t> user group is to get everyone in the same room and discuss what works, what doesn’t work, to combine efforts, and to inform current ImageNow users about the product so they can serve as advocates to other offices on campus.</a:t>
            </a: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2</a:t>
            </a:fld>
            <a:endParaRPr lang="en-US"/>
          </a:p>
        </p:txBody>
      </p:sp>
    </p:spTree>
    <p:extLst>
      <p:ext uri="{BB962C8B-B14F-4D97-AF65-F5344CB8AC3E}">
        <p14:creationId xmlns:p14="http://schemas.microsoft.com/office/powerpoint/2010/main" val="225031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Agenda includes…</a:t>
            </a: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3</a:t>
            </a:fld>
            <a:endParaRPr lang="en-US"/>
          </a:p>
        </p:txBody>
      </p:sp>
    </p:spTree>
    <p:extLst>
      <p:ext uri="{BB962C8B-B14F-4D97-AF65-F5344CB8AC3E}">
        <p14:creationId xmlns:p14="http://schemas.microsoft.com/office/powerpoint/2010/main" val="197281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p>
          <a:p>
            <a:endParaRPr lang="en-US" baseline="0" dirty="0" smtClean="0"/>
          </a:p>
          <a:p>
            <a:r>
              <a:rPr lang="en-US" baseline="0" dirty="0" smtClean="0"/>
              <a:t>[Animation 1:]  Bison Connection &amp; Student Financial Services are the most recent additions</a:t>
            </a:r>
          </a:p>
          <a:p>
            <a:endParaRPr lang="en-US" baseline="0" dirty="0" smtClean="0"/>
          </a:p>
          <a:p>
            <a:r>
              <a:rPr lang="en-US" baseline="0" dirty="0" smtClean="0"/>
              <a:t>A total of 7 licenses and a net gain of 25 users have been added since the last meeting (December 2010).</a:t>
            </a: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5</a:t>
            </a:fld>
            <a:endParaRPr lang="en-US"/>
          </a:p>
        </p:txBody>
      </p:sp>
    </p:spTree>
    <p:extLst>
      <p:ext uri="{BB962C8B-B14F-4D97-AF65-F5344CB8AC3E}">
        <p14:creationId xmlns:p14="http://schemas.microsoft.com/office/powerpoint/2010/main" val="2060567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6</a:t>
            </a:fld>
            <a:endParaRPr lang="en-US"/>
          </a:p>
        </p:txBody>
      </p:sp>
    </p:spTree>
    <p:extLst>
      <p:ext uri="{BB962C8B-B14F-4D97-AF65-F5344CB8AC3E}">
        <p14:creationId xmlns:p14="http://schemas.microsoft.com/office/powerpoint/2010/main" val="382905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7</a:t>
            </a:fld>
            <a:endParaRPr lang="en-US"/>
          </a:p>
        </p:txBody>
      </p:sp>
    </p:spTree>
    <p:extLst>
      <p:ext uri="{BB962C8B-B14F-4D97-AF65-F5344CB8AC3E}">
        <p14:creationId xmlns:p14="http://schemas.microsoft.com/office/powerpoint/2010/main" val="3829059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8</a:t>
            </a:fld>
            <a:endParaRPr lang="en-US"/>
          </a:p>
        </p:txBody>
      </p:sp>
    </p:spTree>
    <p:extLst>
      <p:ext uri="{BB962C8B-B14F-4D97-AF65-F5344CB8AC3E}">
        <p14:creationId xmlns:p14="http://schemas.microsoft.com/office/powerpoint/2010/main" val="396112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4B11D-5986-4517-B27B-E3C3E3D4A7DE}" type="slidenum">
              <a:rPr lang="en-US" smtClean="0"/>
              <a:t>9</a:t>
            </a:fld>
            <a:endParaRPr lang="en-US"/>
          </a:p>
        </p:txBody>
      </p:sp>
    </p:spTree>
    <p:extLst>
      <p:ext uri="{BB962C8B-B14F-4D97-AF65-F5344CB8AC3E}">
        <p14:creationId xmlns:p14="http://schemas.microsoft.com/office/powerpoint/2010/main" val="3736834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slide courtesy of</a:t>
            </a:r>
            <a:r>
              <a:rPr lang="en-US" baseline="0" dirty="0" smtClean="0"/>
              <a:t> Perceptive Software, taken form materials presented to the Twin Cities Regional User Group</a:t>
            </a:r>
            <a:r>
              <a:rPr lang="en-US" dirty="0" smtClean="0"/>
              <a:t>]</a:t>
            </a:r>
          </a:p>
          <a:p>
            <a:pPr eaLnBrk="1" hangingPunct="1">
              <a:spcBef>
                <a:spcPct val="0"/>
              </a:spcBef>
            </a:pPr>
            <a:endParaRPr lang="en-US" dirty="0" smtClean="0"/>
          </a:p>
          <a:p>
            <a:pPr eaLnBrk="1" hangingPunct="1">
              <a:spcBef>
                <a:spcPct val="0"/>
              </a:spcBef>
            </a:pPr>
            <a:r>
              <a:rPr lang="en-US" dirty="0" smtClean="0"/>
              <a:t>Explanation of steps:</a:t>
            </a:r>
          </a:p>
          <a:p>
            <a:pPr marL="228600" indent="-228600" eaLnBrk="1" hangingPunct="1">
              <a:spcBef>
                <a:spcPct val="0"/>
              </a:spcBef>
              <a:spcAft>
                <a:spcPts val="0"/>
              </a:spcAft>
              <a:buFont typeface="+mj-lt"/>
              <a:buAutoNum type="arabicPeriod"/>
            </a:pPr>
            <a:r>
              <a:rPr lang="en-US" dirty="0" smtClean="0"/>
              <a:t>A student enters the graduate studies website and presses the “Apply for Graduation” link.</a:t>
            </a:r>
          </a:p>
          <a:p>
            <a:pPr marL="228600" indent="-228600" eaLnBrk="1" hangingPunct="1">
              <a:spcBef>
                <a:spcPct val="0"/>
              </a:spcBef>
              <a:spcAft>
                <a:spcPts val="0"/>
              </a:spcAft>
              <a:buFont typeface="+mj-lt"/>
              <a:buAutoNum type="arabicPeriod"/>
            </a:pPr>
            <a:r>
              <a:rPr lang="en-US" dirty="0" smtClean="0"/>
              <a:t>The application for graduation form displays, available for data entry.</a:t>
            </a:r>
          </a:p>
          <a:p>
            <a:pPr marL="228600" indent="-228600" eaLnBrk="1" hangingPunct="1">
              <a:spcBef>
                <a:spcPct val="0"/>
              </a:spcBef>
              <a:spcAft>
                <a:spcPts val="0"/>
              </a:spcAft>
              <a:buFont typeface="+mj-lt"/>
              <a:buAutoNum type="arabicPeriod"/>
            </a:pPr>
            <a:r>
              <a:rPr lang="en-US" dirty="0" smtClean="0"/>
              <a:t>The student completes data entry and submits the form for review. (The form is submitted to the ImageNow repository, indexed and placed in a defined Workflow queue.)</a:t>
            </a:r>
          </a:p>
          <a:p>
            <a:pPr marL="228600" indent="-228600" eaLnBrk="1" hangingPunct="1">
              <a:spcBef>
                <a:spcPct val="0"/>
              </a:spcBef>
              <a:spcAft>
                <a:spcPts val="0"/>
              </a:spcAft>
              <a:buFont typeface="+mj-lt"/>
              <a:buAutoNum type="arabicPeriod"/>
            </a:pPr>
            <a:r>
              <a:rPr lang="en-US" dirty="0" smtClean="0"/>
              <a:t>The assistant registrar locates the form by searching within the document viewer. (Notice, the form is indexed just like a document. Index values can be defined as static or dynamic.)</a:t>
            </a:r>
          </a:p>
          <a:p>
            <a:pPr marL="228600" indent="-228600" eaLnBrk="1" hangingPunct="1">
              <a:spcBef>
                <a:spcPct val="0"/>
              </a:spcBef>
              <a:spcAft>
                <a:spcPts val="0"/>
              </a:spcAft>
              <a:buFont typeface="+mj-lt"/>
              <a:buAutoNum type="arabicPeriod"/>
            </a:pPr>
            <a:r>
              <a:rPr lang="en-US" dirty="0" smtClean="0"/>
              <a:t>The assistant registrar opens the form for review.  </a:t>
            </a:r>
          </a:p>
          <a:p>
            <a:pPr marL="228600" indent="-228600" eaLnBrk="1" hangingPunct="1">
              <a:spcBef>
                <a:spcPct val="0"/>
              </a:spcBef>
              <a:spcAft>
                <a:spcPts val="0"/>
              </a:spcAft>
              <a:buFont typeface="+mj-lt"/>
              <a:buAutoNum type="arabicPeriod"/>
            </a:pPr>
            <a:r>
              <a:rPr lang="en-US" dirty="0" smtClean="0"/>
              <a:t>A new section of the form is now displayed – for Office use – which had been hidden when the student filled out the form.</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5FE73D8-50E9-4621-BFCE-D9186F60E589}" type="slidenum">
              <a:rPr lang="en-US" smtClean="0">
                <a:solidFill>
                  <a:prstClr val="black"/>
                </a:solidFill>
              </a:rPr>
              <a:pPr>
                <a:defRPr/>
              </a:pPr>
              <a:t>10</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3.pd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descr="NorthDakota4.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rcRect/>
              <a:stretch>
                <a:fillRect/>
              </a:stretch>
            </p:blipFill>
          </mc:Choice>
          <mc:Fallback>
            <p:blipFill>
              <a:blip r:embed="rId3"/>
              <a:srcRect/>
              <a:stretch>
                <a:fillRect/>
              </a:stretch>
            </p:blipFill>
          </mc:Fallback>
        </mc:AlternateContent>
        <p:spPr bwMode="auto">
          <a:xfrm>
            <a:off x="1428750" y="3962400"/>
            <a:ext cx="6286500" cy="317500"/>
          </a:xfrm>
          <a:prstGeom prst="rect">
            <a:avLst/>
          </a:prstGeom>
          <a:noFill/>
          <a:ln w="9525">
            <a:noFill/>
            <a:miter lim="800000"/>
            <a:headEnd/>
            <a:tailEnd/>
          </a:ln>
        </p:spPr>
      </p:pic>
      <p:pic>
        <p:nvPicPr>
          <p:cNvPr id="5" name="Picture 6" descr="NDSU logo.wht.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rcRect/>
              <a:stretch>
                <a:fillRect/>
              </a:stretch>
            </p:blipFill>
          </mc:Choice>
          <mc:Fallback>
            <p:blipFill>
              <a:blip r:embed="rId5"/>
              <a:srcRect/>
              <a:stretch>
                <a:fillRect/>
              </a:stretch>
            </p:blipFill>
          </mc:Fallback>
        </mc:AlternateContent>
        <p:spPr bwMode="auto">
          <a:xfrm>
            <a:off x="2224088" y="2362200"/>
            <a:ext cx="4786312" cy="1314450"/>
          </a:xfrm>
          <a:prstGeom prst="rect">
            <a:avLst/>
          </a:prstGeom>
          <a:noFill/>
          <a:ln w="9525">
            <a:noFill/>
            <a:miter lim="800000"/>
            <a:headEnd/>
            <a:tailEnd/>
          </a:ln>
        </p:spPr>
      </p:pic>
      <p:sp>
        <p:nvSpPr>
          <p:cNvPr id="3" name="Subtitle 2"/>
          <p:cNvSpPr>
            <a:spLocks noGrp="1"/>
          </p:cNvSpPr>
          <p:nvPr>
            <p:ph type="subTitle" idx="1"/>
          </p:nvPr>
        </p:nvSpPr>
        <p:spPr>
          <a:xfrm>
            <a:off x="1314450" y="5803900"/>
            <a:ext cx="6400800" cy="584200"/>
          </a:xfrm>
        </p:spPr>
        <p:txBody>
          <a:bodyPr>
            <a:normAutofit/>
          </a:bodyPr>
          <a:lstStyle>
            <a:lvl1pPr marL="0" indent="0" algn="ctr">
              <a:buNone/>
              <a:defRPr sz="2400" b="0" i="0">
                <a:solidFill>
                  <a:srgbClr val="FFFFFF"/>
                </a:solidFill>
                <a:latin typeface="Trajan Pro"/>
                <a:cs typeface="Trajan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300" y="228600"/>
            <a:ext cx="8686800" cy="1828800"/>
          </a:xfrm>
        </p:spPr>
        <p:txBody>
          <a:bodyPr lIns="45720" rIns="45720"/>
          <a:lstStyle>
            <a:lvl1pPr algn="r">
              <a:defRPr sz="3200"/>
            </a:lvl1pPr>
          </a:lstStyle>
          <a:p>
            <a:r>
              <a:rPr lang="en-US" smtClean="0"/>
              <a:t>Click to edit Master title style</a:t>
            </a:r>
            <a:endParaRPr lang="en-US"/>
          </a:p>
        </p:txBody>
      </p:sp>
      <p:sp>
        <p:nvSpPr>
          <p:cNvPr id="3" name="Subtitle 2"/>
          <p:cNvSpPr>
            <a:spLocks noGrp="1"/>
          </p:cNvSpPr>
          <p:nvPr>
            <p:ph type="subTitle" idx="1"/>
          </p:nvPr>
        </p:nvSpPr>
        <p:spPr>
          <a:xfrm>
            <a:off x="241300" y="2133600"/>
            <a:ext cx="8686800" cy="1066800"/>
          </a:xfrm>
        </p:spPr>
        <p:txBody>
          <a:bodyPr lIns="45720" rIns="45720" anchor="ctr"/>
          <a:lstStyle>
            <a:lvl1pPr marL="0" indent="0" algn="r">
              <a:buNone/>
              <a:defRPr sz="2400">
                <a:solidFill>
                  <a:schemeClr val="bg2">
                    <a:lumMod val="60000"/>
                    <a:lumOff val="4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3886200" y="3810000"/>
            <a:ext cx="5029200" cy="1447800"/>
          </a:xfrm>
        </p:spPr>
        <p:txBody>
          <a:bodyPr lIns="45720" rIns="45720"/>
          <a:lstStyle>
            <a:lvl1pPr algn="r">
              <a:buNone/>
              <a:defRPr sz="1800">
                <a:solidFill>
                  <a:schemeClr val="bg2"/>
                </a:solidFill>
              </a:defRPr>
            </a:lvl1pPr>
          </a:lstStyle>
          <a:p>
            <a:pPr lvl="0"/>
            <a:r>
              <a:rPr lang="en-US" dirty="0" smtClean="0"/>
              <a:t>Click to edit Master text styles</a:t>
            </a:r>
          </a:p>
        </p:txBody>
      </p:sp>
    </p:spTree>
    <p:extLst>
      <p:ext uri="{BB962C8B-B14F-4D97-AF65-F5344CB8AC3E}">
        <p14:creationId xmlns:p14="http://schemas.microsoft.com/office/powerpoint/2010/main" val="331968116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5569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505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575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4891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2742029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430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300" y="228600"/>
            <a:ext cx="8686800" cy="1828800"/>
          </a:xfrm>
        </p:spPr>
        <p:txBody>
          <a:bodyPr lIns="45720" rIns="45720"/>
          <a:lstStyle>
            <a:lvl1pPr algn="r">
              <a:defRPr sz="3200"/>
            </a:lvl1pPr>
          </a:lstStyle>
          <a:p>
            <a:r>
              <a:rPr lang="en-US" smtClean="0"/>
              <a:t>Click to edit Master title style</a:t>
            </a:r>
            <a:endParaRPr lang="en-US"/>
          </a:p>
        </p:txBody>
      </p:sp>
      <p:sp>
        <p:nvSpPr>
          <p:cNvPr id="3" name="Subtitle 2"/>
          <p:cNvSpPr>
            <a:spLocks noGrp="1"/>
          </p:cNvSpPr>
          <p:nvPr>
            <p:ph type="subTitle" idx="1"/>
          </p:nvPr>
        </p:nvSpPr>
        <p:spPr>
          <a:xfrm>
            <a:off x="241300" y="2133600"/>
            <a:ext cx="8686800" cy="1066800"/>
          </a:xfrm>
        </p:spPr>
        <p:txBody>
          <a:bodyPr lIns="45720" rIns="45720" anchor="ctr"/>
          <a:lstStyle>
            <a:lvl1pPr marL="0" indent="0" algn="r">
              <a:buNone/>
              <a:defRPr sz="2400">
                <a:solidFill>
                  <a:schemeClr val="bg2">
                    <a:lumMod val="60000"/>
                    <a:lumOff val="4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3886200" y="3810000"/>
            <a:ext cx="5029200" cy="1447800"/>
          </a:xfrm>
        </p:spPr>
        <p:txBody>
          <a:bodyPr lIns="45720" rIns="45720"/>
          <a:lstStyle>
            <a:lvl1pPr algn="r">
              <a:buNone/>
              <a:defRPr sz="1800">
                <a:solidFill>
                  <a:schemeClr val="bg2"/>
                </a:solidFill>
              </a:defRPr>
            </a:lvl1pPr>
          </a:lstStyle>
          <a:p>
            <a:pPr lvl="0"/>
            <a:r>
              <a:rPr lang="en-US" dirty="0" smtClean="0"/>
              <a:t>Click to edit Master text styles</a:t>
            </a:r>
          </a:p>
        </p:txBody>
      </p:sp>
    </p:spTree>
    <p:extLst>
      <p:ext uri="{BB962C8B-B14F-4D97-AF65-F5344CB8AC3E}">
        <p14:creationId xmlns:p14="http://schemas.microsoft.com/office/powerpoint/2010/main" val="929392534"/>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776287"/>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7762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9383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1256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009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078A7F17-6183-4E66-9A28-E39B3690D01D}" type="slidenum">
              <a:rPr>
                <a:solidFill>
                  <a:srgbClr val="FFFFFF"/>
                </a:solidFill>
              </a:rPr>
              <a:pPr>
                <a:defRPr/>
              </a:pPr>
              <a:t>‹#›</a:t>
            </a:fld>
            <a:endParaRPr>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33792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9075"/>
            <a:ext cx="2171700" cy="5907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19075"/>
            <a:ext cx="6362700" cy="5907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7181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19075"/>
            <a:ext cx="6084888" cy="2746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016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EE4EED49-46D1-4CDF-8219-AA2955ACFB12}" type="slidenum">
              <a:rPr>
                <a:solidFill>
                  <a:srgbClr val="FFFFFF"/>
                </a:solidFill>
              </a:rPr>
              <a:pPr>
                <a:defRPr/>
              </a:pPr>
              <a:t>‹#›</a:t>
            </a:fld>
            <a:endParaRPr>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2B357895-CD06-40B2-919F-95F931A6CE85}" type="slidenum">
              <a:rPr>
                <a:solidFill>
                  <a:srgbClr val="FFFFFF"/>
                </a:solidFill>
              </a:rPr>
              <a:pPr>
                <a:defRPr/>
              </a:pPr>
              <a:t>‹#›</a:t>
            </a:fld>
            <a:endParaRPr>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F126E796-3883-41A1-B31F-093E44B5691E}" type="slidenum">
              <a:rPr>
                <a:solidFill>
                  <a:srgbClr val="FFFFFF"/>
                </a:solidFill>
              </a:rPr>
              <a:pPr>
                <a:defRPr/>
              </a:pPr>
              <a:t>‹#›</a:t>
            </a:fld>
            <a:endParaRPr>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EF899C60-7DE8-4165-9CAA-0C18B1EECD50}" type="slidenum">
              <a:rPr>
                <a:solidFill>
                  <a:srgbClr val="FFFFFF"/>
                </a:solidFill>
              </a:rPr>
              <a:pPr>
                <a:defRPr/>
              </a:pPr>
              <a:t>‹#›</a:t>
            </a:fld>
            <a:endParaRP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D4F10DBA-F0B0-4885-AB14-442836BF9529}" type="slidenum">
              <a:rPr>
                <a:solidFill>
                  <a:srgbClr val="FFFFFF"/>
                </a:solidFill>
              </a:rPr>
              <a:pPr>
                <a:defRPr/>
              </a:pPr>
              <a:t>‹#›</a:t>
            </a:fld>
            <a:endParaRPr>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EEEA0356-C088-43B0-B7F5-754CEAE6FCCC}" type="slidenum">
              <a:rPr>
                <a:solidFill>
                  <a:srgbClr val="FFFFFF"/>
                </a:solidFill>
              </a:rPr>
              <a:pPr>
                <a:defRPr/>
              </a:pPr>
              <a:t>‹#›</a:t>
            </a:fld>
            <a:endParaRPr>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r>
              <a:rPr/>
              <a:t>			</a:t>
            </a:r>
            <a:r>
              <a:rPr>
                <a:solidFill>
                  <a:srgbClr val="FFFFFF"/>
                </a:solidFill>
              </a:rPr>
              <a:t>       </a:t>
            </a:r>
            <a:fld id="{36143435-3A16-4E7C-AAAB-C9F7484F5357}" type="slidenum">
              <a:rPr>
                <a:solidFill>
                  <a:srgbClr val="FFFFFF"/>
                </a:solidFill>
              </a:rPr>
              <a:pPr>
                <a:defRPr/>
              </a:pPr>
              <a:t>‹#›</a:t>
            </a:fld>
            <a:endParaRPr>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3.pn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73D"/>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marL="0" algn="l" defTabSz="457200" rtl="0" eaLnBrk="1" fontAlgn="auto" latinLnBrk="0" hangingPunct="1">
              <a:spcBef>
                <a:spcPts val="0"/>
              </a:spcBef>
              <a:spcAft>
                <a:spcPts val="0"/>
              </a:spcAft>
              <a:defRPr lang="en-US" sz="1200" kern="1200" dirty="0" smtClean="0">
                <a:solidFill>
                  <a:schemeClr val="accent1"/>
                </a:solidFill>
                <a:latin typeface="+mn-lt"/>
                <a:ea typeface="+mn-ea"/>
                <a:cs typeface="+mn-cs"/>
              </a:defRPr>
            </a:lvl1pPr>
          </a:lstStyle>
          <a:p>
            <a:pPr>
              <a:defRPr/>
            </a:pPr>
            <a:r>
              <a:rPr/>
              <a:t>			</a:t>
            </a:r>
            <a:r>
              <a:rPr>
                <a:solidFill>
                  <a:srgbClr val="FFFFFF"/>
                </a:solidFill>
              </a:rPr>
              <a:t>       </a:t>
            </a:r>
            <a:fld id="{325FE845-0CDA-4FF5-BFFA-8A67F2E392E5}" type="slidenum">
              <a:rPr>
                <a:solidFill>
                  <a:srgbClr val="FFFFFF"/>
                </a:solidFill>
              </a:rPr>
              <a:pPr>
                <a:defRPr/>
              </a:pPr>
              <a:t>‹#›</a:t>
            </a:fld>
            <a:endParaRPr>
              <a:solidFill>
                <a:srgbClr val="FFFFFF"/>
              </a:solidFill>
            </a:endParaRPr>
          </a:p>
        </p:txBody>
      </p:sp>
    </p:spTree>
  </p:cSld>
  <p:clrMap bg1="lt1" tx1="dk1" bg2="lt2" tx2="dk2" accent1="accent1" accent2="accent2" accent3="accent3" accent4="accent4" accent5="accent5" accent6="accent6" hlink="hlink" folHlink="folHlink"/>
  <p:sldLayoutIdLst>
    <p:sldLayoutId id="2147483667"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Lst>
  <p:txStyles>
    <p:titleStyle>
      <a:lvl1pPr algn="ctr" defTabSz="457200" rtl="0" eaLnBrk="1" fontAlgn="base" hangingPunct="1">
        <a:spcBef>
          <a:spcPct val="0"/>
        </a:spcBef>
        <a:spcAft>
          <a:spcPct val="0"/>
        </a:spcAft>
        <a:defRPr sz="3200" kern="1200">
          <a:solidFill>
            <a:srgbClr val="FFFFFF"/>
          </a:solidFill>
          <a:latin typeface="Trajan Pro"/>
          <a:ea typeface="ＭＳ Ｐゴシック" pitchFamily="24" charset="-128"/>
          <a:cs typeface="Trajan Pro"/>
        </a:defRPr>
      </a:lvl1pPr>
      <a:lvl2pPr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2pPr>
      <a:lvl3pPr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3pPr>
      <a:lvl4pPr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4pPr>
      <a:lvl5pPr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5pPr>
      <a:lvl6pPr marL="457200"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6pPr>
      <a:lvl7pPr marL="914400"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7pPr>
      <a:lvl8pPr marL="1371600"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8pPr>
      <a:lvl9pPr marL="1828800" algn="ctr" defTabSz="457200" rtl="0" eaLnBrk="1" fontAlgn="base" hangingPunct="1">
        <a:spcBef>
          <a:spcPct val="0"/>
        </a:spcBef>
        <a:spcAft>
          <a:spcPct val="0"/>
        </a:spcAft>
        <a:defRPr sz="3200">
          <a:solidFill>
            <a:srgbClr val="FFFFFF"/>
          </a:solidFill>
          <a:latin typeface="Trajan Pro" pitchFamily="24" charset="0"/>
          <a:ea typeface="ＭＳ Ｐゴシック" pitchFamily="24" charset="-128"/>
        </a:defRPr>
      </a:lvl9pPr>
    </p:titleStyle>
    <p:bodyStyle>
      <a:lvl1pPr marL="342900" indent="-342900" algn="l" defTabSz="457200" rtl="0" eaLnBrk="1" fontAlgn="base" hangingPunct="1">
        <a:spcBef>
          <a:spcPct val="20000"/>
        </a:spcBef>
        <a:spcAft>
          <a:spcPct val="0"/>
        </a:spcAft>
        <a:buFont typeface="Arial" pitchFamily="24" charset="0"/>
        <a:buChar char="•"/>
        <a:defRPr sz="3000" kern="1200">
          <a:solidFill>
            <a:srgbClr val="FFFFFF"/>
          </a:solidFill>
          <a:latin typeface="Helvetica 35 Thin"/>
          <a:ea typeface="ＭＳ Ｐゴシック" pitchFamily="24" charset="-128"/>
          <a:cs typeface="Helvetica 35 Thin"/>
        </a:defRPr>
      </a:lvl1pPr>
      <a:lvl2pPr marL="742950" indent="-285750" algn="l" defTabSz="457200" rtl="0" eaLnBrk="1" fontAlgn="base" hangingPunct="1">
        <a:spcBef>
          <a:spcPct val="20000"/>
        </a:spcBef>
        <a:spcAft>
          <a:spcPct val="0"/>
        </a:spcAft>
        <a:buFont typeface="Arial" pitchFamily="24" charset="0"/>
        <a:buChar char="–"/>
        <a:defRPr sz="2600" kern="1200">
          <a:solidFill>
            <a:srgbClr val="FFFFFF"/>
          </a:solidFill>
          <a:latin typeface="Helvetica 35 Thin"/>
          <a:ea typeface="ＭＳ Ｐゴシック" pitchFamily="24" charset="-128"/>
          <a:cs typeface="Helvetica 35 Thin"/>
        </a:defRPr>
      </a:lvl2pPr>
      <a:lvl3pPr marL="1143000" indent="-228600" algn="l" defTabSz="457200" rtl="0" eaLnBrk="1" fontAlgn="base" hangingPunct="1">
        <a:spcBef>
          <a:spcPct val="20000"/>
        </a:spcBef>
        <a:spcAft>
          <a:spcPct val="0"/>
        </a:spcAft>
        <a:buFont typeface="Arial" pitchFamily="24" charset="0"/>
        <a:buChar char="•"/>
        <a:defRPr sz="2300" kern="1200">
          <a:solidFill>
            <a:srgbClr val="FFFFFF"/>
          </a:solidFill>
          <a:latin typeface="Helvetica 35 Thin"/>
          <a:ea typeface="ＭＳ Ｐゴシック" pitchFamily="24" charset="-128"/>
          <a:cs typeface="Helvetica 35 Thin"/>
        </a:defRPr>
      </a:lvl3pPr>
      <a:lvl4pPr marL="1600200" indent="-228600" algn="l" defTabSz="457200" rtl="0" eaLnBrk="1" fontAlgn="base" hangingPunct="1">
        <a:spcBef>
          <a:spcPct val="20000"/>
        </a:spcBef>
        <a:spcAft>
          <a:spcPct val="0"/>
        </a:spcAft>
        <a:buFont typeface="Arial" pitchFamily="24" charset="0"/>
        <a:buChar char="–"/>
        <a:defRPr sz="2000" kern="1200">
          <a:solidFill>
            <a:srgbClr val="FFFFFF"/>
          </a:solidFill>
          <a:latin typeface="Helvetica 35 Thin"/>
          <a:ea typeface="ＭＳ Ｐゴシック" pitchFamily="24" charset="-128"/>
          <a:cs typeface="Helvetica 35 Thin"/>
        </a:defRPr>
      </a:lvl4pPr>
      <a:lvl5pPr marL="2057400" indent="-228600" algn="l" defTabSz="457200" rtl="0" eaLnBrk="1" fontAlgn="base" hangingPunct="1">
        <a:spcBef>
          <a:spcPct val="20000"/>
        </a:spcBef>
        <a:spcAft>
          <a:spcPct val="0"/>
        </a:spcAft>
        <a:buFont typeface="Arial" pitchFamily="24" charset="0"/>
        <a:buChar char="»"/>
        <a:defRPr sz="2000" kern="1200">
          <a:solidFill>
            <a:srgbClr val="FFFFFF"/>
          </a:solidFill>
          <a:latin typeface="Helvetica 35 Thin"/>
          <a:ea typeface="ＭＳ Ｐゴシック" pitchFamily="24" charset="-128"/>
          <a:cs typeface="Helvetica 35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bwMode="auto">
          <a:xfrm>
            <a:off x="0" y="219075"/>
            <a:ext cx="6084888" cy="274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Welcome to PSI</a:t>
            </a:r>
          </a:p>
        </p:txBody>
      </p:sp>
      <p:sp>
        <p:nvSpPr>
          <p:cNvPr id="318470" name="Rectangle 6"/>
          <p:cNvSpPr>
            <a:spLocks noChangeArrowheads="1"/>
          </p:cNvSpPr>
          <p:nvPr/>
        </p:nvSpPr>
        <p:spPr bwMode="auto">
          <a:xfrm>
            <a:off x="0" y="0"/>
            <a:ext cx="9144000" cy="533400"/>
          </a:xfrm>
          <a:prstGeom prst="rect">
            <a:avLst/>
          </a:prstGeom>
          <a:noFill/>
          <a:ln w="9525">
            <a:noFill/>
            <a:miter lim="800000"/>
            <a:headEnd/>
            <a:tailEnd/>
          </a:ln>
          <a:effectLst/>
        </p:spPr>
        <p:txBody>
          <a:bodyPr wrap="none" anchor="ctr">
            <a:spAutoFit/>
          </a:bodyPr>
          <a:lstStyle/>
          <a:p>
            <a:pPr algn="ctr" defTabSz="914400">
              <a:defRPr/>
            </a:pPr>
            <a:endParaRPr lang="en-US" sz="3200">
              <a:solidFill>
                <a:srgbClr val="2A2A2A"/>
              </a:solidFill>
              <a:latin typeface="Arial" pitchFamily="34" charset="0"/>
              <a:ea typeface="+mn-ea"/>
              <a:cs typeface="+mn-cs"/>
            </a:endParaRPr>
          </a:p>
        </p:txBody>
      </p:sp>
      <p:sp>
        <p:nvSpPr>
          <p:cNvPr id="2052" name="Rectangle 29"/>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 name="Rectangle 89"/>
          <p:cNvSpPr/>
          <p:nvPr/>
        </p:nvSpPr>
        <p:spPr>
          <a:xfrm>
            <a:off x="5067300" y="6743700"/>
            <a:ext cx="3810000" cy="246063"/>
          </a:xfrm>
          <a:prstGeom prst="rect">
            <a:avLst/>
          </a:prstGeom>
        </p:spPr>
        <p:txBody>
          <a:bodyPr lIns="0" tIns="0" rIns="0" bIns="0">
            <a:spAutoFit/>
          </a:bodyPr>
          <a:lstStyle/>
          <a:p>
            <a:pPr algn="r" defTabSz="914400">
              <a:defRPr/>
            </a:pPr>
            <a:r>
              <a:rPr lang="en-US" sz="800" dirty="0">
                <a:solidFill>
                  <a:srgbClr val="FFFFFF"/>
                </a:solidFill>
                <a:latin typeface="Arial" pitchFamily="34" charset="0"/>
                <a:ea typeface="+mn-ea"/>
                <a:cs typeface="+mn-cs"/>
              </a:rPr>
              <a:t>Copyright 2008 Perceptive Software | The documents you need. Now.</a:t>
            </a:r>
          </a:p>
          <a:p>
            <a:pPr algn="r" defTabSz="914400">
              <a:defRPr/>
            </a:pPr>
            <a:endParaRPr lang="en-US" sz="800" dirty="0">
              <a:solidFill>
                <a:srgbClr val="FFFFFF"/>
              </a:solidFill>
              <a:latin typeface="Arial" pitchFamily="34" charset="0"/>
              <a:ea typeface="+mn-ea"/>
              <a:cs typeface="+mn-cs"/>
            </a:endParaRPr>
          </a:p>
        </p:txBody>
      </p:sp>
    </p:spTree>
    <p:extLst>
      <p:ext uri="{BB962C8B-B14F-4D97-AF65-F5344CB8AC3E}">
        <p14:creationId xmlns:p14="http://schemas.microsoft.com/office/powerpoint/2010/main" val="101087305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charset="0"/>
        </a:defRPr>
      </a:lvl2pPr>
      <a:lvl3pPr algn="l" rtl="0" eaLnBrk="0" fontAlgn="base" hangingPunct="0">
        <a:spcBef>
          <a:spcPct val="0"/>
        </a:spcBef>
        <a:spcAft>
          <a:spcPct val="0"/>
        </a:spcAft>
        <a:defRPr sz="2400">
          <a:solidFill>
            <a:schemeClr val="bg1"/>
          </a:solidFill>
          <a:latin typeface="Arial" charset="0"/>
        </a:defRPr>
      </a:lvl3pPr>
      <a:lvl4pPr algn="l" rtl="0" eaLnBrk="0" fontAlgn="base" hangingPunct="0">
        <a:spcBef>
          <a:spcPct val="0"/>
        </a:spcBef>
        <a:spcAft>
          <a:spcPct val="0"/>
        </a:spcAft>
        <a:defRPr sz="2400">
          <a:solidFill>
            <a:schemeClr val="bg1"/>
          </a:solidFill>
          <a:latin typeface="Arial" charset="0"/>
        </a:defRPr>
      </a:lvl4pPr>
      <a:lvl5pPr algn="l" rtl="0" eaLnBrk="0" fontAlgn="base" hangingPunct="0">
        <a:spcBef>
          <a:spcPct val="0"/>
        </a:spcBef>
        <a:spcAft>
          <a:spcPct val="0"/>
        </a:spcAft>
        <a:defRPr sz="24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gt;"/>
        <a:defRPr sz="1600">
          <a:solidFill>
            <a:schemeClr val="tx1"/>
          </a:solidFill>
          <a:latin typeface="+mn-lt"/>
        </a:defRPr>
      </a:lvl2pPr>
      <a:lvl3pPr marL="1143000" indent="-228600" algn="l" rtl="0" eaLnBrk="0" fontAlgn="base" hangingPunct="0">
        <a:spcBef>
          <a:spcPct val="20000"/>
        </a:spcBef>
        <a:spcAft>
          <a:spcPct val="0"/>
        </a:spcAft>
        <a:buFont typeface="Arial" charset="0"/>
        <a:defRPr sz="1600">
          <a:solidFill>
            <a:schemeClr val="tx1"/>
          </a:solidFill>
          <a:latin typeface="+mn-lt"/>
        </a:defRPr>
      </a:lvl3pPr>
      <a:lvl4pPr marL="1600200" indent="-228600" algn="l" rtl="0" eaLnBrk="0" fontAlgn="base" hangingPunct="0">
        <a:spcBef>
          <a:spcPct val="20000"/>
        </a:spcBef>
        <a:spcAft>
          <a:spcPct val="0"/>
        </a:spcAft>
        <a:buFont typeface="Arial" charset="0"/>
        <a:defRPr sz="1600">
          <a:solidFill>
            <a:schemeClr val="tx1"/>
          </a:solidFill>
          <a:latin typeface="+mn-lt"/>
        </a:defRPr>
      </a:lvl4pPr>
      <a:lvl5pPr marL="2057400" indent="-228600" algn="l" rtl="0" eaLnBrk="0" fontAlgn="base" hangingPunct="0">
        <a:spcBef>
          <a:spcPct val="20000"/>
        </a:spcBef>
        <a:spcAft>
          <a:spcPct val="0"/>
        </a:spcAft>
        <a:buFont typeface="Arial" charset="0"/>
        <a:defRPr sz="1600">
          <a:solidFill>
            <a:schemeClr val="tx1"/>
          </a:solidFill>
          <a:latin typeface="+mn-lt"/>
        </a:defRPr>
      </a:lvl5pPr>
      <a:lvl6pPr marL="2514600" indent="-228600" algn="l" rtl="0" eaLnBrk="1" fontAlgn="base" hangingPunct="1">
        <a:spcBef>
          <a:spcPct val="20000"/>
        </a:spcBef>
        <a:spcAft>
          <a:spcPct val="0"/>
        </a:spcAft>
        <a:buFont typeface="Arial" charset="0"/>
        <a:defRPr sz="1600">
          <a:solidFill>
            <a:schemeClr val="tx1"/>
          </a:solidFill>
          <a:latin typeface="+mn-lt"/>
        </a:defRPr>
      </a:lvl6pPr>
      <a:lvl7pPr marL="2971800" indent="-228600" algn="l" rtl="0" eaLnBrk="1" fontAlgn="base" hangingPunct="1">
        <a:spcBef>
          <a:spcPct val="20000"/>
        </a:spcBef>
        <a:spcAft>
          <a:spcPct val="0"/>
        </a:spcAft>
        <a:buFont typeface="Arial" charset="0"/>
        <a:defRPr sz="1600">
          <a:solidFill>
            <a:schemeClr val="tx1"/>
          </a:solidFill>
          <a:latin typeface="+mn-lt"/>
        </a:defRPr>
      </a:lvl7pPr>
      <a:lvl8pPr marL="3429000" indent="-228600" algn="l" rtl="0" eaLnBrk="1" fontAlgn="base" hangingPunct="1">
        <a:spcBef>
          <a:spcPct val="20000"/>
        </a:spcBef>
        <a:spcAft>
          <a:spcPct val="0"/>
        </a:spcAft>
        <a:buFont typeface="Arial" charset="0"/>
        <a:defRPr sz="1600">
          <a:solidFill>
            <a:schemeClr val="tx1"/>
          </a:solidFill>
          <a:latin typeface="+mn-lt"/>
        </a:defRPr>
      </a:lvl8pPr>
      <a:lvl9pPr marL="3886200" indent="-228600" algn="l" rtl="0" eaLnBrk="1" fontAlgn="base" hangingPunct="1">
        <a:spcBef>
          <a:spcPct val="20000"/>
        </a:spcBef>
        <a:spcAft>
          <a:spcPct val="0"/>
        </a:spcAft>
        <a:buFont typeface="Arial" charset="0"/>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courseware.ku.edu/" TargetMode="External"/><Relationship Id="rId13" Type="http://schemas.openxmlformats.org/officeDocument/2006/relationships/hyperlink" Target="http://www.ku.edu/kusites/a-z.shtml" TargetMode="External"/><Relationship Id="rId18" Type="http://schemas.openxmlformats.org/officeDocument/2006/relationships/hyperlink" Target="http://www.graduate.ku.edu/04-00_abt_stu_resources.shtml" TargetMode="External"/><Relationship Id="rId26" Type="http://schemas.openxmlformats.org/officeDocument/2006/relationships/hyperlink" Target="http://localhost:8080/collegeportal/" TargetMode="External"/><Relationship Id="rId3" Type="http://schemas.openxmlformats.org/officeDocument/2006/relationships/image" Target="../media/image4.png"/><Relationship Id="rId21" Type="http://schemas.openxmlformats.org/officeDocument/2006/relationships/hyperlink" Target="http://www.graduate.ku.edu/07-00_abt_other.shtml" TargetMode="External"/><Relationship Id="rId7" Type="http://schemas.openxmlformats.org/officeDocument/2006/relationships/hyperlink" Target="https://owa.ku.edu/" TargetMode="External"/><Relationship Id="rId12" Type="http://schemas.openxmlformats.org/officeDocument/2006/relationships/hyperlink" Target="http://www.ku.edu/visit/maps.shtml" TargetMode="External"/><Relationship Id="rId17" Type="http://schemas.openxmlformats.org/officeDocument/2006/relationships/hyperlink" Target="http://www.graduate.ku.edu/03-00_abt_gta-gra.shtml" TargetMode="External"/><Relationship Id="rId25" Type="http://schemas.openxmlformats.org/officeDocument/2006/relationships/hyperlink" Target="http://www.graduate.ku.edu/01-03_faq.shtml" TargetMode="External"/><Relationship Id="rId2" Type="http://schemas.openxmlformats.org/officeDocument/2006/relationships/notesSlide" Target="../notesSlides/notesSlide9.xml"/><Relationship Id="rId16" Type="http://schemas.openxmlformats.org/officeDocument/2006/relationships/hyperlink" Target="http://www.graduate.ku.edu/02-00_abt_funding.shtml" TargetMode="External"/><Relationship Id="rId20" Type="http://schemas.openxmlformats.org/officeDocument/2006/relationships/hyperlink" Target="http://www.graduate.ku.edu/06-00_abt_policies-processes.shtml" TargetMode="External"/><Relationship Id="rId29" Type="http://schemas.openxmlformats.org/officeDocument/2006/relationships/image" Target="../media/image6.png"/><Relationship Id="rId1" Type="http://schemas.openxmlformats.org/officeDocument/2006/relationships/slideLayout" Target="../slideLayouts/slideLayout15.xml"/><Relationship Id="rId6" Type="http://schemas.openxmlformats.org/officeDocument/2006/relationships/hyperlink" Target="https://students.ku.edu/" TargetMode="External"/><Relationship Id="rId11" Type="http://schemas.openxmlformats.org/officeDocument/2006/relationships/hyperlink" Target="http://www.ku.edu/directory/" TargetMode="External"/><Relationship Id="rId24" Type="http://schemas.openxmlformats.org/officeDocument/2006/relationships/hyperlink" Target="http://www.graduate.ku.edu/01-02_departments_list.shtml" TargetMode="External"/><Relationship Id="rId5" Type="http://schemas.openxmlformats.org/officeDocument/2006/relationships/hyperlink" Target="http://www.ku.edu/" TargetMode="External"/><Relationship Id="rId15" Type="http://schemas.openxmlformats.org/officeDocument/2006/relationships/hyperlink" Target="http://localhost:8080/collegeportal/College%20Department_files/College%20Department.htm" TargetMode="External"/><Relationship Id="rId23" Type="http://schemas.openxmlformats.org/officeDocument/2006/relationships/hyperlink" Target="http://www.applyweb.com/apply/ukansg/" TargetMode="External"/><Relationship Id="rId28" Type="http://schemas.openxmlformats.org/officeDocument/2006/relationships/hyperlink" Target="http://localhost:8080/collegeportal/#embed" TargetMode="External"/><Relationship Id="rId10" Type="http://schemas.openxmlformats.org/officeDocument/2006/relationships/hyperlink" Target="http://www.calendar.ku.edu/" TargetMode="External"/><Relationship Id="rId19" Type="http://schemas.openxmlformats.org/officeDocument/2006/relationships/hyperlink" Target="http://www.graduate.ku.edu/05-00_abt_form-finder.shtml" TargetMode="External"/><Relationship Id="rId4" Type="http://schemas.openxmlformats.org/officeDocument/2006/relationships/image" Target="../media/image5.png"/><Relationship Id="rId9" Type="http://schemas.openxmlformats.org/officeDocument/2006/relationships/hyperlink" Target="http://www.news.ku.edu/" TargetMode="External"/><Relationship Id="rId14" Type="http://schemas.openxmlformats.org/officeDocument/2006/relationships/hyperlink" Target="http://www.graduate.ku.edu/index.shtml" TargetMode="External"/><Relationship Id="rId22" Type="http://schemas.openxmlformats.org/officeDocument/2006/relationships/hyperlink" Target="http://www.graduate.ku.edu/08-00_abt_news-events.shtml" TargetMode="External"/><Relationship Id="rId27" Type="http://schemas.openxmlformats.org/officeDocument/2006/relationships/hyperlink" Target="http://www.graduate.ku.edu/01-02_departments_list.shtml#id615" TargetMode="External"/><Relationship Id="rId30"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ubtitle 2"/>
          <p:cNvSpPr>
            <a:spLocks noGrp="1"/>
          </p:cNvSpPr>
          <p:nvPr>
            <p:ph type="subTitle" idx="1"/>
          </p:nvPr>
        </p:nvSpPr>
        <p:spPr>
          <a:xfrm>
            <a:off x="1314450" y="4806950"/>
            <a:ext cx="6400800" cy="1054100"/>
          </a:xfrm>
        </p:spPr>
        <p:txBody>
          <a:bodyPr>
            <a:normAutofit/>
          </a:bodyPr>
          <a:lstStyle/>
          <a:p>
            <a:r>
              <a:rPr lang="en-US" sz="3200" dirty="0" err="1" smtClean="0">
                <a:latin typeface="Trajan Pro" pitchFamily="24" charset="0"/>
                <a:ea typeface="Trajan Pro" pitchFamily="24" charset="0"/>
                <a:cs typeface="Trajan Pro" pitchFamily="24" charset="0"/>
              </a:rPr>
              <a:t>ImageNow</a:t>
            </a:r>
            <a:r>
              <a:rPr lang="en-US" sz="3200" dirty="0" smtClean="0">
                <a:latin typeface="Trajan Pro" pitchFamily="24" charset="0"/>
                <a:ea typeface="Trajan Pro" pitchFamily="24" charset="0"/>
                <a:cs typeface="Trajan Pro" pitchFamily="24" charset="0"/>
              </a:rPr>
              <a:t> User’s Group</a:t>
            </a:r>
          </a:p>
          <a:p>
            <a:r>
              <a:rPr lang="en-US" dirty="0" smtClean="0">
                <a:latin typeface="Book Antiqua" pitchFamily="18" charset="0"/>
                <a:ea typeface="Trajan Pro" pitchFamily="24" charset="0"/>
                <a:cs typeface="Trajan Pro" pitchFamily="24" charset="0"/>
              </a:rPr>
              <a:t>April 26, 2011</a:t>
            </a:r>
            <a:endParaRPr lang="en-US" dirty="0">
              <a:latin typeface="Book Antiqua" pitchFamily="18" charset="0"/>
              <a:ea typeface="Trajan Pro" pitchFamily="24" charset="0"/>
              <a:cs typeface="Trajan Pro" pitchFamily="24" charset="0"/>
            </a:endParaRPr>
          </a:p>
        </p:txBody>
      </p:sp>
    </p:spTree>
    <p:extLst>
      <p:ext uri="{BB962C8B-B14F-4D97-AF65-F5344CB8AC3E}">
        <p14:creationId xmlns:p14="http://schemas.microsoft.com/office/powerpoint/2010/main" val="57558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Projects\eForms\ScreenShots\XP Form Pics\Forms 3.bmp"/>
          <p:cNvPicPr>
            <a:picLocks noChangeAspect="1" noChangeArrowheads="1"/>
          </p:cNvPicPr>
          <p:nvPr/>
        </p:nvPicPr>
        <p:blipFill>
          <a:blip r:embed="rId3" cstate="print"/>
          <a:srcRect/>
          <a:stretch>
            <a:fillRect/>
          </a:stretch>
        </p:blipFill>
        <p:spPr bwMode="auto">
          <a:xfrm>
            <a:off x="228600" y="1524000"/>
            <a:ext cx="8543925" cy="4183063"/>
          </a:xfrm>
          <a:prstGeom prst="rect">
            <a:avLst/>
          </a:prstGeom>
          <a:noFill/>
          <a:ln w="9525">
            <a:noFill/>
            <a:miter lim="800000"/>
            <a:headEnd/>
            <a:tailEnd/>
          </a:ln>
        </p:spPr>
      </p:pic>
      <p:grpSp>
        <p:nvGrpSpPr>
          <p:cNvPr id="2" name="Group 33"/>
          <p:cNvGrpSpPr>
            <a:grpSpLocks noChangeAspect="1"/>
          </p:cNvGrpSpPr>
          <p:nvPr/>
        </p:nvGrpSpPr>
        <p:grpSpPr bwMode="auto">
          <a:xfrm>
            <a:off x="-1752600" y="685800"/>
            <a:ext cx="6397625" cy="6750050"/>
            <a:chOff x="4" y="-157"/>
            <a:chExt cx="1142" cy="1205"/>
          </a:xfrm>
        </p:grpSpPr>
        <p:pic>
          <p:nvPicPr>
            <p:cNvPr id="10273" name="Picture 34"/>
            <p:cNvPicPr>
              <a:picLocks noChangeAspect="1" noChangeArrowheads="1"/>
            </p:cNvPicPr>
            <p:nvPr/>
          </p:nvPicPr>
          <p:blipFill>
            <a:blip r:embed="rId4" cstate="print"/>
            <a:srcRect/>
            <a:stretch>
              <a:fillRect/>
            </a:stretch>
          </p:blipFill>
          <p:spPr bwMode="auto">
            <a:xfrm>
              <a:off x="354" y="-157"/>
              <a:ext cx="792" cy="1038"/>
            </a:xfrm>
            <a:prstGeom prst="rect">
              <a:avLst/>
            </a:prstGeom>
            <a:noFill/>
            <a:ln w="9525">
              <a:noFill/>
              <a:miter lim="800000"/>
              <a:headEnd/>
              <a:tailEnd/>
            </a:ln>
          </p:spPr>
        </p:pic>
        <p:sp>
          <p:nvSpPr>
            <p:cNvPr id="10274" name="Rectangle 35">
              <a:hlinkClick r:id="rId5" tooltip="KU Home"/>
            </p:cNvPr>
            <p:cNvSpPr>
              <a:spLocks noChangeAspect="1" noChangeArrowheads="1"/>
            </p:cNvSpPr>
            <p:nvPr/>
          </p:nvSpPr>
          <p:spPr bwMode="auto">
            <a:xfrm>
              <a:off x="31" y="168"/>
              <a:ext cx="27"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75" name="Rectangle 36">
              <a:hlinkClick r:id="rId6" tooltip="You log in"/>
            </p:cNvPr>
            <p:cNvSpPr>
              <a:spLocks noChangeAspect="1" noChangeArrowheads="1"/>
            </p:cNvSpPr>
            <p:nvPr/>
          </p:nvSpPr>
          <p:spPr bwMode="auto">
            <a:xfrm>
              <a:off x="72" y="168"/>
              <a:ext cx="20"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76" name="Rectangle 37">
              <a:hlinkClick r:id="rId7" tooltip="Outlook Web Access"/>
            </p:cNvPr>
            <p:cNvSpPr>
              <a:spLocks noChangeAspect="1" noChangeArrowheads="1"/>
            </p:cNvSpPr>
            <p:nvPr/>
          </p:nvSpPr>
          <p:spPr bwMode="auto">
            <a:xfrm>
              <a:off x="106" y="168"/>
              <a:ext cx="24"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77" name="Rectangle 38">
              <a:hlinkClick r:id="rId8" tooltip="Blackboard"/>
            </p:cNvPr>
            <p:cNvSpPr>
              <a:spLocks noChangeAspect="1" noChangeArrowheads="1"/>
            </p:cNvSpPr>
            <p:nvPr/>
          </p:nvSpPr>
          <p:spPr bwMode="auto">
            <a:xfrm>
              <a:off x="144" y="168"/>
              <a:ext cx="54"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78" name="Rectangle 39">
              <a:hlinkClick r:id="rId9" tooltip="News"/>
            </p:cNvPr>
            <p:cNvSpPr>
              <a:spLocks noChangeAspect="1" noChangeArrowheads="1"/>
            </p:cNvSpPr>
            <p:nvPr/>
          </p:nvSpPr>
          <p:spPr bwMode="auto">
            <a:xfrm>
              <a:off x="212" y="168"/>
              <a:ext cx="29"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79" name="Rectangle 40">
              <a:hlinkClick r:id="rId10" tooltip="Calendar"/>
            </p:cNvPr>
            <p:cNvSpPr>
              <a:spLocks noChangeAspect="1" noChangeArrowheads="1"/>
            </p:cNvSpPr>
            <p:nvPr/>
          </p:nvSpPr>
          <p:spPr bwMode="auto">
            <a:xfrm>
              <a:off x="255" y="168"/>
              <a:ext cx="43"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0" name="Rectangle 41">
              <a:hlinkClick r:id="rId11" tooltip="Directories"/>
            </p:cNvPr>
            <p:cNvSpPr>
              <a:spLocks noChangeAspect="1" noChangeArrowheads="1"/>
            </p:cNvSpPr>
            <p:nvPr/>
          </p:nvSpPr>
          <p:spPr bwMode="auto">
            <a:xfrm>
              <a:off x="312" y="168"/>
              <a:ext cx="52"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1" name="Rectangle 42">
              <a:hlinkClick r:id="rId12" tooltip="Maps"/>
            </p:cNvPr>
            <p:cNvSpPr>
              <a:spLocks noChangeAspect="1" noChangeArrowheads="1"/>
            </p:cNvSpPr>
            <p:nvPr/>
          </p:nvSpPr>
          <p:spPr bwMode="auto">
            <a:xfrm>
              <a:off x="378" y="168"/>
              <a:ext cx="26"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2" name="Rectangle 43">
              <a:hlinkClick r:id="rId13" tooltip="KU A-Z"/>
            </p:cNvPr>
            <p:cNvSpPr>
              <a:spLocks noChangeAspect="1" noChangeArrowheads="1"/>
            </p:cNvSpPr>
            <p:nvPr/>
          </p:nvSpPr>
          <p:spPr bwMode="auto">
            <a:xfrm>
              <a:off x="418" y="168"/>
              <a:ext cx="19" cy="14"/>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3" name="Rectangle 44">
              <a:hlinkClick r:id="rId14"/>
            </p:cNvPr>
            <p:cNvSpPr>
              <a:spLocks noChangeAspect="1" noChangeArrowheads="1"/>
            </p:cNvSpPr>
            <p:nvPr/>
          </p:nvSpPr>
          <p:spPr bwMode="auto">
            <a:xfrm>
              <a:off x="47" y="271"/>
              <a:ext cx="38"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4" name="Rectangle 45">
              <a:hlinkClick r:id="rId15"/>
            </p:cNvPr>
            <p:cNvSpPr>
              <a:spLocks noChangeAspect="1" noChangeArrowheads="1"/>
            </p:cNvSpPr>
            <p:nvPr/>
          </p:nvSpPr>
          <p:spPr bwMode="auto">
            <a:xfrm>
              <a:off x="85" y="271"/>
              <a:ext cx="76"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5" name="Rectangle 46">
              <a:hlinkClick r:id="rId16"/>
            </p:cNvPr>
            <p:cNvSpPr>
              <a:spLocks noChangeAspect="1" noChangeArrowheads="1"/>
            </p:cNvSpPr>
            <p:nvPr/>
          </p:nvSpPr>
          <p:spPr bwMode="auto">
            <a:xfrm>
              <a:off x="161" y="271"/>
              <a:ext cx="57"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6" name="Rectangle 47">
              <a:hlinkClick r:id="rId17"/>
            </p:cNvPr>
            <p:cNvSpPr>
              <a:spLocks noChangeAspect="1" noChangeArrowheads="1"/>
            </p:cNvSpPr>
            <p:nvPr/>
          </p:nvSpPr>
          <p:spPr bwMode="auto">
            <a:xfrm>
              <a:off x="218" y="271"/>
              <a:ext cx="95"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7" name="Rectangle 48">
              <a:hlinkClick r:id="rId18"/>
            </p:cNvPr>
            <p:cNvSpPr>
              <a:spLocks noChangeAspect="1" noChangeArrowheads="1"/>
            </p:cNvSpPr>
            <p:nvPr/>
          </p:nvSpPr>
          <p:spPr bwMode="auto">
            <a:xfrm>
              <a:off x="313" y="271"/>
              <a:ext cx="110"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8" name="Rectangle 49">
              <a:hlinkClick r:id="rId19"/>
            </p:cNvPr>
            <p:cNvSpPr>
              <a:spLocks noChangeAspect="1" noChangeArrowheads="1"/>
            </p:cNvSpPr>
            <p:nvPr/>
          </p:nvSpPr>
          <p:spPr bwMode="auto">
            <a:xfrm>
              <a:off x="423" y="271"/>
              <a:ext cx="76"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89" name="Rectangle 50">
              <a:hlinkClick r:id="rId20"/>
            </p:cNvPr>
            <p:cNvSpPr>
              <a:spLocks noChangeAspect="1" noChangeArrowheads="1"/>
            </p:cNvSpPr>
            <p:nvPr/>
          </p:nvSpPr>
          <p:spPr bwMode="auto">
            <a:xfrm>
              <a:off x="499" y="271"/>
              <a:ext cx="122"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0" name="Rectangle 51">
              <a:hlinkClick r:id="rId21"/>
            </p:cNvPr>
            <p:cNvSpPr>
              <a:spLocks noChangeAspect="1" noChangeArrowheads="1"/>
            </p:cNvSpPr>
            <p:nvPr/>
          </p:nvSpPr>
          <p:spPr bwMode="auto">
            <a:xfrm>
              <a:off x="621" y="271"/>
              <a:ext cx="50"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1" name="Rectangle 52">
              <a:hlinkClick r:id="rId22"/>
            </p:cNvPr>
            <p:cNvSpPr>
              <a:spLocks noChangeAspect="1" noChangeArrowheads="1"/>
            </p:cNvSpPr>
            <p:nvPr/>
          </p:nvSpPr>
          <p:spPr bwMode="auto">
            <a:xfrm>
              <a:off x="671" y="271"/>
              <a:ext cx="106" cy="29"/>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2" name="Rectangle 53">
              <a:hlinkClick r:id="rId14" tooltip="Graduate Studies Home"/>
            </p:cNvPr>
            <p:cNvSpPr>
              <a:spLocks noChangeAspect="1" noChangeArrowheads="1"/>
            </p:cNvSpPr>
            <p:nvPr/>
          </p:nvSpPr>
          <p:spPr bwMode="auto">
            <a:xfrm>
              <a:off x="31" y="321"/>
              <a:ext cx="113" cy="13"/>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3" name="Rectangle 54">
              <a:hlinkClick r:id="rId15" tooltip="Link to admissions page"/>
            </p:cNvPr>
            <p:cNvSpPr>
              <a:spLocks noChangeAspect="1" noChangeArrowheads="1"/>
            </p:cNvSpPr>
            <p:nvPr/>
          </p:nvSpPr>
          <p:spPr bwMode="auto">
            <a:xfrm>
              <a:off x="153" y="321"/>
              <a:ext cx="37" cy="13"/>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4" name="Rectangle 55">
              <a:hlinkClick r:id="rId23" tooltip="Degree in Widgets 101"/>
            </p:cNvPr>
            <p:cNvSpPr>
              <a:spLocks noChangeAspect="1" noChangeArrowheads="1"/>
            </p:cNvSpPr>
            <p:nvPr/>
          </p:nvSpPr>
          <p:spPr bwMode="auto">
            <a:xfrm>
              <a:off x="36" y="435"/>
              <a:ext cx="126"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5" name="Rectangle 56">
              <a:hlinkClick r:id="rId24" tooltip="Degree Programs and Certificates List"/>
            </p:cNvPr>
            <p:cNvSpPr>
              <a:spLocks noChangeAspect="1" noChangeArrowheads="1"/>
            </p:cNvSpPr>
            <p:nvPr/>
          </p:nvSpPr>
          <p:spPr bwMode="auto">
            <a:xfrm>
              <a:off x="34" y="462"/>
              <a:ext cx="123"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6" name="Rectangle 57">
              <a:hlinkClick r:id="rId24" tooltip="Degree Programs and Certificates List"/>
            </p:cNvPr>
            <p:cNvSpPr>
              <a:spLocks noChangeAspect="1" noChangeArrowheads="1"/>
            </p:cNvSpPr>
            <p:nvPr/>
          </p:nvSpPr>
          <p:spPr bwMode="auto">
            <a:xfrm>
              <a:off x="34" y="477"/>
              <a:ext cx="85"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7" name="Rectangle 58">
              <a:hlinkClick r:id="rId25" tooltip="Frequently Asked Questions"/>
            </p:cNvPr>
            <p:cNvSpPr>
              <a:spLocks noChangeAspect="1" noChangeArrowheads="1"/>
            </p:cNvSpPr>
            <p:nvPr/>
          </p:nvSpPr>
          <p:spPr bwMode="auto">
            <a:xfrm>
              <a:off x="34" y="505"/>
              <a:ext cx="94"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8" name="Rectangle 59">
              <a:hlinkClick r:id="rId25" tooltip="Frequently Asked Questions"/>
            </p:cNvPr>
            <p:cNvSpPr>
              <a:spLocks noChangeAspect="1" noChangeArrowheads="1"/>
            </p:cNvSpPr>
            <p:nvPr/>
          </p:nvSpPr>
          <p:spPr bwMode="auto">
            <a:xfrm>
              <a:off x="34" y="520"/>
              <a:ext cx="57"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299" name="Rectangle 60">
              <a:hlinkClick r:id="rId26" tooltip="Apply for Graduation"/>
            </p:cNvPr>
            <p:cNvSpPr>
              <a:spLocks noChangeAspect="1" noChangeArrowheads="1"/>
            </p:cNvSpPr>
            <p:nvPr/>
          </p:nvSpPr>
          <p:spPr bwMode="auto">
            <a:xfrm>
              <a:off x="36" y="551"/>
              <a:ext cx="110"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300" name="Rectangle 61">
              <a:hlinkClick r:id="rId23" tooltip="Apply"/>
            </p:cNvPr>
            <p:cNvSpPr>
              <a:spLocks noChangeAspect="1" noChangeArrowheads="1"/>
            </p:cNvSpPr>
            <p:nvPr/>
          </p:nvSpPr>
          <p:spPr bwMode="auto">
            <a:xfrm>
              <a:off x="198" y="407"/>
              <a:ext cx="31"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301" name="Rectangle 62">
              <a:hlinkClick r:id="rId24" tooltip="Degree Programs"/>
            </p:cNvPr>
            <p:cNvSpPr>
              <a:spLocks noChangeAspect="1" noChangeArrowheads="1"/>
            </p:cNvSpPr>
            <p:nvPr/>
          </p:nvSpPr>
          <p:spPr bwMode="auto">
            <a:xfrm>
              <a:off x="198" y="453"/>
              <a:ext cx="101"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302" name="Rectangle 63">
              <a:hlinkClick r:id="rId27" tooltip="Certificate Programs"/>
            </p:cNvPr>
            <p:cNvSpPr>
              <a:spLocks noChangeAspect="1" noChangeArrowheads="1"/>
            </p:cNvSpPr>
            <p:nvPr/>
          </p:nvSpPr>
          <p:spPr bwMode="auto">
            <a:xfrm>
              <a:off x="198" y="499"/>
              <a:ext cx="119"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303" name="Rectangle 64">
              <a:hlinkClick r:id="rId25" tooltip="Frequently Asked Questions"/>
            </p:cNvPr>
            <p:cNvSpPr>
              <a:spLocks noChangeAspect="1" noChangeArrowheads="1"/>
            </p:cNvSpPr>
            <p:nvPr/>
          </p:nvSpPr>
          <p:spPr bwMode="auto">
            <a:xfrm>
              <a:off x="198" y="545"/>
              <a:ext cx="159" cy="15"/>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sp>
          <p:nvSpPr>
            <p:cNvPr id="10304" name="Rectangle 65">
              <a:hlinkClick r:id="rId28" tooltip="Copyright © 2009 by Perceptive Software"/>
            </p:cNvPr>
            <p:cNvSpPr>
              <a:spLocks noChangeAspect="1" noChangeArrowheads="1"/>
            </p:cNvSpPr>
            <p:nvPr/>
          </p:nvSpPr>
          <p:spPr bwMode="auto">
            <a:xfrm>
              <a:off x="4" y="908"/>
              <a:ext cx="811" cy="140"/>
            </a:xfrm>
            <a:prstGeom prst="rect">
              <a:avLst/>
            </a:prstGeom>
            <a:solidFill>
              <a:srgbClr val="FFFFFF">
                <a:alpha val="0"/>
              </a:srgbClr>
            </a:solidFill>
            <a:ln w="9525">
              <a:noFill/>
              <a:miter lim="800000"/>
              <a:headEnd/>
              <a:tailEnd/>
            </a:ln>
          </p:spPr>
          <p:txBody>
            <a:bodyPr/>
            <a:lstStyle/>
            <a:p>
              <a:pPr defTabSz="914400"/>
              <a:endParaRPr lang="en-US">
                <a:solidFill>
                  <a:srgbClr val="2A2A2A"/>
                </a:solidFill>
                <a:latin typeface="Arial" charset="0"/>
                <a:ea typeface="+mn-ea"/>
                <a:cs typeface="+mn-cs"/>
              </a:endParaRPr>
            </a:p>
          </p:txBody>
        </p:sp>
      </p:grpSp>
      <p:grpSp>
        <p:nvGrpSpPr>
          <p:cNvPr id="3" name="Group 34"/>
          <p:cNvGrpSpPr>
            <a:grpSpLocks/>
          </p:cNvGrpSpPr>
          <p:nvPr/>
        </p:nvGrpSpPr>
        <p:grpSpPr bwMode="auto">
          <a:xfrm>
            <a:off x="361950" y="3609975"/>
            <a:ext cx="685800" cy="749300"/>
            <a:chOff x="514350" y="3086100"/>
            <a:chExt cx="685800" cy="749282"/>
          </a:xfrm>
        </p:grpSpPr>
        <p:grpSp>
          <p:nvGrpSpPr>
            <p:cNvPr id="10269" name="Group 11"/>
            <p:cNvGrpSpPr>
              <a:grpSpLocks/>
            </p:cNvGrpSpPr>
            <p:nvPr/>
          </p:nvGrpSpPr>
          <p:grpSpPr bwMode="auto">
            <a:xfrm>
              <a:off x="552450" y="3276600"/>
              <a:ext cx="609613" cy="558782"/>
              <a:chOff x="2743193" y="1752608"/>
              <a:chExt cx="609613" cy="558782"/>
            </a:xfrm>
          </p:grpSpPr>
          <p:sp>
            <p:nvSpPr>
              <p:cNvPr id="13" name="Oval 12"/>
              <p:cNvSpPr/>
              <p:nvPr/>
            </p:nvSpPr>
            <p:spPr>
              <a:xfrm>
                <a:off x="2743193" y="1752603"/>
                <a:ext cx="609600" cy="558787"/>
              </a:xfrm>
              <a:prstGeom prst="ellipse">
                <a:avLst/>
              </a:prstGeom>
              <a:ln>
                <a:solidFill>
                  <a:schemeClr val="tx1">
                    <a:lumMod val="75000"/>
                    <a:lumOff val="2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Oval 4"/>
              <p:cNvSpPr/>
              <p:nvPr/>
            </p:nvSpPr>
            <p:spPr>
              <a:xfrm>
                <a:off x="2832093" y="1835151"/>
                <a:ext cx="431800" cy="393691"/>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a:solidFill>
                      <a:srgbClr val="808080">
                        <a:lumMod val="75000"/>
                      </a:srgbClr>
                    </a:solidFill>
                  </a:rPr>
                  <a:t>1</a:t>
                </a:r>
              </a:p>
            </p:txBody>
          </p:sp>
        </p:grpSp>
        <p:sp>
          <p:nvSpPr>
            <p:cNvPr id="10270" name="Rounded Rectangle 23"/>
            <p:cNvSpPr>
              <a:spLocks noChangeArrowheads="1"/>
            </p:cNvSpPr>
            <p:nvPr/>
          </p:nvSpPr>
          <p:spPr bwMode="auto">
            <a:xfrm>
              <a:off x="514350" y="3086100"/>
              <a:ext cx="685800" cy="152400"/>
            </a:xfrm>
            <a:prstGeom prst="roundRect">
              <a:avLst>
                <a:gd name="adj" fmla="val 16667"/>
              </a:avLst>
            </a:prstGeom>
            <a:solidFill>
              <a:srgbClr val="FFC000">
                <a:alpha val="30196"/>
              </a:srgbClr>
            </a:solidFill>
            <a:ln w="9525" algn="ctr">
              <a:solidFill>
                <a:schemeClr val="tx1"/>
              </a:solidFill>
              <a:round/>
              <a:headEnd/>
              <a:tailEnd/>
            </a:ln>
          </p:spPr>
          <p:txBody>
            <a:bodyPr/>
            <a:lstStyle/>
            <a:p>
              <a:pPr algn="ctr" defTabSz="914400"/>
              <a:endParaRPr lang="en-US" sz="1600">
                <a:solidFill>
                  <a:srgbClr val="2A2A2A"/>
                </a:solidFill>
                <a:latin typeface="Arial" charset="0"/>
                <a:ea typeface="+mn-ea"/>
                <a:cs typeface="+mn-cs"/>
              </a:endParaRPr>
            </a:p>
          </p:txBody>
        </p:sp>
      </p:grpSp>
      <p:sp>
        <p:nvSpPr>
          <p:cNvPr id="10245" name="Title 1"/>
          <p:cNvSpPr>
            <a:spLocks noGrp="1"/>
          </p:cNvSpPr>
          <p:nvPr>
            <p:ph type="title"/>
          </p:nvPr>
        </p:nvSpPr>
        <p:spPr>
          <a:xfrm>
            <a:off x="0" y="66675"/>
            <a:ext cx="6084888" cy="495300"/>
          </a:xfrm>
        </p:spPr>
        <p:txBody>
          <a:bodyPr/>
          <a:lstStyle/>
          <a:p>
            <a:pPr eaLnBrk="1" hangingPunct="1"/>
            <a:r>
              <a:rPr lang="en-US" b="1" smtClean="0"/>
              <a:t>eForms in action</a:t>
            </a:r>
          </a:p>
        </p:txBody>
      </p:sp>
      <p:sp>
        <p:nvSpPr>
          <p:cNvPr id="5" name="Content Placeholder 3"/>
          <p:cNvSpPr txBox="1">
            <a:spLocks/>
          </p:cNvSpPr>
          <p:nvPr/>
        </p:nvSpPr>
        <p:spPr>
          <a:xfrm>
            <a:off x="609600" y="762000"/>
            <a:ext cx="8382000" cy="5715000"/>
          </a:xfrm>
          <a:prstGeom prst="rect">
            <a:avLst/>
          </a:prstGeom>
        </p:spPr>
        <p:txBody>
          <a:bodyPr/>
          <a:lstStyle/>
          <a:p>
            <a:pPr marL="800100" lvl="1" indent="-342900" defTabSz="914400">
              <a:spcBef>
                <a:spcPct val="20000"/>
              </a:spcBef>
              <a:buClr>
                <a:srgbClr val="FFC000"/>
              </a:buClr>
              <a:defRPr/>
            </a:pPr>
            <a:endParaRPr lang="en-US" sz="2400" dirty="0">
              <a:solidFill>
                <a:srgbClr val="2A2A2A"/>
              </a:solidFill>
              <a:latin typeface="Arial"/>
              <a:ea typeface="+mn-ea"/>
              <a:cs typeface="+mn-cs"/>
            </a:endParaRPr>
          </a:p>
          <a:p>
            <a:pPr marL="800100" lvl="1" indent="-342900" defTabSz="914400">
              <a:spcBef>
                <a:spcPct val="20000"/>
              </a:spcBef>
              <a:buClr>
                <a:srgbClr val="CACACA"/>
              </a:buClr>
              <a:buFont typeface="Wingdings 2" pitchFamily="18" charset="2"/>
              <a:buChar char=""/>
              <a:defRPr/>
            </a:pPr>
            <a:endParaRPr lang="en-US" sz="2400" kern="0" dirty="0">
              <a:solidFill>
                <a:srgbClr val="2A2A2A"/>
              </a:solidFill>
              <a:latin typeface="Arial"/>
              <a:ea typeface="+mn-ea"/>
              <a:cs typeface="+mn-cs"/>
            </a:endParaRPr>
          </a:p>
        </p:txBody>
      </p:sp>
      <p:pic>
        <p:nvPicPr>
          <p:cNvPr id="1027" name="Picture 3" descr="H:\Projects\eForms\ScreenShots\XP Form Pics\Forms 2.bmp"/>
          <p:cNvPicPr>
            <a:picLocks noChangeAspect="1" noChangeArrowheads="1"/>
          </p:cNvPicPr>
          <p:nvPr/>
        </p:nvPicPr>
        <p:blipFill>
          <a:blip r:embed="rId29" cstate="print"/>
          <a:srcRect/>
          <a:stretch>
            <a:fillRect/>
          </a:stretch>
        </p:blipFill>
        <p:spPr bwMode="auto">
          <a:xfrm>
            <a:off x="1524000" y="1828800"/>
            <a:ext cx="5348288" cy="3743325"/>
          </a:xfrm>
          <a:prstGeom prst="rect">
            <a:avLst/>
          </a:prstGeom>
          <a:noFill/>
          <a:ln w="9525">
            <a:noFill/>
            <a:miter lim="800000"/>
            <a:headEnd/>
            <a:tailEnd/>
          </a:ln>
        </p:spPr>
      </p:pic>
      <p:pic>
        <p:nvPicPr>
          <p:cNvPr id="1029" name="Picture 5" descr="H:\Projects\eForms\ScreenShots\XP Form Pics\Forms 4.bmp"/>
          <p:cNvPicPr>
            <a:picLocks noChangeAspect="1" noChangeArrowheads="1"/>
          </p:cNvPicPr>
          <p:nvPr/>
        </p:nvPicPr>
        <p:blipFill>
          <a:blip r:embed="rId30" cstate="print"/>
          <a:srcRect/>
          <a:stretch>
            <a:fillRect/>
          </a:stretch>
        </p:blipFill>
        <p:spPr bwMode="auto">
          <a:xfrm>
            <a:off x="1187450" y="717550"/>
            <a:ext cx="7499350" cy="5975350"/>
          </a:xfrm>
          <a:prstGeom prst="rect">
            <a:avLst/>
          </a:prstGeom>
          <a:noFill/>
          <a:ln w="9525">
            <a:noFill/>
            <a:miter lim="800000"/>
            <a:headEnd/>
            <a:tailEnd/>
          </a:ln>
        </p:spPr>
      </p:pic>
      <p:grpSp>
        <p:nvGrpSpPr>
          <p:cNvPr id="6" name="Group 14"/>
          <p:cNvGrpSpPr>
            <a:grpSpLocks/>
          </p:cNvGrpSpPr>
          <p:nvPr/>
        </p:nvGrpSpPr>
        <p:grpSpPr bwMode="auto">
          <a:xfrm>
            <a:off x="1905000" y="4699000"/>
            <a:ext cx="609600" cy="558800"/>
            <a:chOff x="2743193" y="1752608"/>
            <a:chExt cx="609613" cy="558782"/>
          </a:xfrm>
        </p:grpSpPr>
        <p:sp>
          <p:nvSpPr>
            <p:cNvPr id="16" name="Oval 15"/>
            <p:cNvSpPr/>
            <p:nvPr/>
          </p:nvSpPr>
          <p:spPr>
            <a:xfrm>
              <a:off x="2743193" y="1752608"/>
              <a:ext cx="609613" cy="558782"/>
            </a:xfrm>
            <a:prstGeom prst="ellipse">
              <a:avLst/>
            </a:prstGeom>
            <a:ln>
              <a:solidFill>
                <a:schemeClr val="tx1">
                  <a:lumMod val="75000"/>
                  <a:lumOff val="2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4"/>
            <p:cNvSpPr/>
            <p:nvPr/>
          </p:nvSpPr>
          <p:spPr>
            <a:xfrm>
              <a:off x="2832095" y="1835155"/>
              <a:ext cx="431809" cy="393687"/>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smtClean="0">
                  <a:solidFill>
                    <a:srgbClr val="808080">
                      <a:lumMod val="75000"/>
                    </a:srgbClr>
                  </a:solidFill>
                </a:rPr>
                <a:t>2</a:t>
              </a:r>
              <a:endParaRPr lang="en-US" sz="2700" dirty="0">
                <a:solidFill>
                  <a:srgbClr val="808080">
                    <a:lumMod val="75000"/>
                  </a:srgbClr>
                </a:solidFill>
              </a:endParaRPr>
            </a:p>
          </p:txBody>
        </p:sp>
      </p:grpSp>
      <p:grpSp>
        <p:nvGrpSpPr>
          <p:cNvPr id="7" name="Group 20"/>
          <p:cNvGrpSpPr>
            <a:grpSpLocks/>
          </p:cNvGrpSpPr>
          <p:nvPr/>
        </p:nvGrpSpPr>
        <p:grpSpPr bwMode="auto">
          <a:xfrm>
            <a:off x="533400" y="2819400"/>
            <a:ext cx="609600" cy="558800"/>
            <a:chOff x="2743193" y="1752608"/>
            <a:chExt cx="609613" cy="558782"/>
          </a:xfrm>
        </p:grpSpPr>
        <p:sp>
          <p:nvSpPr>
            <p:cNvPr id="22" name="Oval 21"/>
            <p:cNvSpPr/>
            <p:nvPr/>
          </p:nvSpPr>
          <p:spPr>
            <a:xfrm>
              <a:off x="2743193" y="1752608"/>
              <a:ext cx="609613" cy="558782"/>
            </a:xfrm>
            <a:prstGeom prst="ellipse">
              <a:avLst/>
            </a:prstGeom>
            <a:ln>
              <a:solidFill>
                <a:schemeClr val="bg2">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Oval 4"/>
            <p:cNvSpPr/>
            <p:nvPr/>
          </p:nvSpPr>
          <p:spPr>
            <a:xfrm>
              <a:off x="2832095" y="1835155"/>
              <a:ext cx="431809" cy="393687"/>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a:solidFill>
                    <a:srgbClr val="808080">
                      <a:lumMod val="75000"/>
                    </a:srgbClr>
                  </a:solidFill>
                </a:rPr>
                <a:t>4</a:t>
              </a:r>
            </a:p>
          </p:txBody>
        </p:sp>
      </p:grpSp>
      <p:grpSp>
        <p:nvGrpSpPr>
          <p:cNvPr id="8" name="Group 26"/>
          <p:cNvGrpSpPr>
            <a:grpSpLocks/>
          </p:cNvGrpSpPr>
          <p:nvPr/>
        </p:nvGrpSpPr>
        <p:grpSpPr bwMode="auto">
          <a:xfrm>
            <a:off x="2971800" y="4927600"/>
            <a:ext cx="1276350" cy="558800"/>
            <a:chOff x="2686050" y="3994149"/>
            <a:chExt cx="1276350" cy="558782"/>
          </a:xfrm>
        </p:grpSpPr>
        <p:grpSp>
          <p:nvGrpSpPr>
            <p:cNvPr id="10261" name="Group 17"/>
            <p:cNvGrpSpPr>
              <a:grpSpLocks/>
            </p:cNvGrpSpPr>
            <p:nvPr/>
          </p:nvGrpSpPr>
          <p:grpSpPr bwMode="auto">
            <a:xfrm>
              <a:off x="2686050" y="3994149"/>
              <a:ext cx="609600" cy="558782"/>
              <a:chOff x="2686043" y="1784357"/>
              <a:chExt cx="609600" cy="558782"/>
            </a:xfrm>
          </p:grpSpPr>
          <p:sp>
            <p:nvSpPr>
              <p:cNvPr id="19" name="Oval 18"/>
              <p:cNvSpPr/>
              <p:nvPr/>
            </p:nvSpPr>
            <p:spPr>
              <a:xfrm>
                <a:off x="2686043" y="1784357"/>
                <a:ext cx="609600" cy="558782"/>
              </a:xfrm>
              <a:prstGeom prst="ellipse">
                <a:avLst/>
              </a:prstGeom>
              <a:ln>
                <a:solidFill>
                  <a:schemeClr val="tx1">
                    <a:lumMod val="75000"/>
                    <a:lumOff val="2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Oval 4"/>
              <p:cNvSpPr/>
              <p:nvPr/>
            </p:nvSpPr>
            <p:spPr>
              <a:xfrm>
                <a:off x="2787643" y="1873254"/>
                <a:ext cx="431800" cy="393687"/>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a:solidFill>
                      <a:srgbClr val="808080">
                        <a:lumMod val="75000"/>
                      </a:srgbClr>
                    </a:solidFill>
                  </a:rPr>
                  <a:t>3</a:t>
                </a:r>
              </a:p>
            </p:txBody>
          </p:sp>
        </p:grpSp>
        <p:sp>
          <p:nvSpPr>
            <p:cNvPr id="10262" name="Rounded Rectangle 25"/>
            <p:cNvSpPr>
              <a:spLocks noChangeArrowheads="1"/>
            </p:cNvSpPr>
            <p:nvPr/>
          </p:nvSpPr>
          <p:spPr bwMode="auto">
            <a:xfrm>
              <a:off x="3352800" y="4114800"/>
              <a:ext cx="609600" cy="304800"/>
            </a:xfrm>
            <a:prstGeom prst="roundRect">
              <a:avLst>
                <a:gd name="adj" fmla="val 16667"/>
              </a:avLst>
            </a:prstGeom>
            <a:solidFill>
              <a:srgbClr val="FFC000">
                <a:alpha val="30196"/>
              </a:srgbClr>
            </a:solidFill>
            <a:ln w="9525" algn="ctr">
              <a:solidFill>
                <a:schemeClr val="tx1"/>
              </a:solidFill>
              <a:round/>
              <a:headEnd/>
              <a:tailEnd/>
            </a:ln>
          </p:spPr>
          <p:txBody>
            <a:bodyPr/>
            <a:lstStyle/>
            <a:p>
              <a:pPr algn="ctr" defTabSz="914400"/>
              <a:endParaRPr lang="en-US" sz="1600">
                <a:solidFill>
                  <a:srgbClr val="2A2A2A"/>
                </a:solidFill>
                <a:latin typeface="Arial" charset="0"/>
                <a:ea typeface="+mn-ea"/>
                <a:cs typeface="+mn-cs"/>
              </a:endParaRPr>
            </a:p>
          </p:txBody>
        </p:sp>
      </p:grpSp>
      <p:grpSp>
        <p:nvGrpSpPr>
          <p:cNvPr id="10" name="Group 27"/>
          <p:cNvGrpSpPr>
            <a:grpSpLocks/>
          </p:cNvGrpSpPr>
          <p:nvPr/>
        </p:nvGrpSpPr>
        <p:grpSpPr bwMode="auto">
          <a:xfrm>
            <a:off x="1981200" y="2870200"/>
            <a:ext cx="609600" cy="558800"/>
            <a:chOff x="2743193" y="1752608"/>
            <a:chExt cx="609613" cy="558782"/>
          </a:xfrm>
        </p:grpSpPr>
        <p:sp>
          <p:nvSpPr>
            <p:cNvPr id="29" name="Oval 28"/>
            <p:cNvSpPr/>
            <p:nvPr/>
          </p:nvSpPr>
          <p:spPr>
            <a:xfrm>
              <a:off x="2743193" y="1752608"/>
              <a:ext cx="609613" cy="558782"/>
            </a:xfrm>
            <a:prstGeom prst="ellipse">
              <a:avLst/>
            </a:prstGeom>
            <a:ln>
              <a:solidFill>
                <a:schemeClr val="bg2">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Oval 4"/>
            <p:cNvSpPr/>
            <p:nvPr/>
          </p:nvSpPr>
          <p:spPr>
            <a:xfrm>
              <a:off x="2832095" y="1835155"/>
              <a:ext cx="431809" cy="393687"/>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a:solidFill>
                    <a:srgbClr val="808080">
                      <a:lumMod val="75000"/>
                    </a:srgbClr>
                  </a:solidFill>
                </a:rPr>
                <a:t>5</a:t>
              </a:r>
            </a:p>
          </p:txBody>
        </p:sp>
      </p:grpSp>
      <p:grpSp>
        <p:nvGrpSpPr>
          <p:cNvPr id="11" name="Group 35"/>
          <p:cNvGrpSpPr>
            <a:grpSpLocks/>
          </p:cNvGrpSpPr>
          <p:nvPr/>
        </p:nvGrpSpPr>
        <p:grpSpPr bwMode="auto">
          <a:xfrm>
            <a:off x="1981200" y="3505200"/>
            <a:ext cx="4572000" cy="1981200"/>
            <a:chOff x="2667000" y="3733800"/>
            <a:chExt cx="4572000" cy="1981200"/>
          </a:xfrm>
        </p:grpSpPr>
        <p:sp>
          <p:nvSpPr>
            <p:cNvPr id="10255" name="Rounded Rectangle 30"/>
            <p:cNvSpPr>
              <a:spLocks noChangeArrowheads="1"/>
            </p:cNvSpPr>
            <p:nvPr/>
          </p:nvSpPr>
          <p:spPr bwMode="auto">
            <a:xfrm>
              <a:off x="3352800" y="3733800"/>
              <a:ext cx="3886200" cy="1981200"/>
            </a:xfrm>
            <a:prstGeom prst="roundRect">
              <a:avLst>
                <a:gd name="adj" fmla="val 16667"/>
              </a:avLst>
            </a:prstGeom>
            <a:solidFill>
              <a:srgbClr val="FFC000">
                <a:alpha val="30196"/>
              </a:srgbClr>
            </a:solidFill>
            <a:ln w="9525" algn="ctr">
              <a:solidFill>
                <a:schemeClr val="tx1"/>
              </a:solidFill>
              <a:round/>
              <a:headEnd/>
              <a:tailEnd/>
            </a:ln>
          </p:spPr>
          <p:txBody>
            <a:bodyPr/>
            <a:lstStyle/>
            <a:p>
              <a:pPr algn="ctr" defTabSz="914400"/>
              <a:endParaRPr lang="en-US" sz="1600">
                <a:solidFill>
                  <a:srgbClr val="2A2A2A"/>
                </a:solidFill>
                <a:latin typeface="Arial" charset="0"/>
                <a:ea typeface="+mn-ea"/>
                <a:cs typeface="+mn-cs"/>
              </a:endParaRPr>
            </a:p>
          </p:txBody>
        </p:sp>
        <p:grpSp>
          <p:nvGrpSpPr>
            <p:cNvPr id="10256" name="Group 31"/>
            <p:cNvGrpSpPr>
              <a:grpSpLocks/>
            </p:cNvGrpSpPr>
            <p:nvPr/>
          </p:nvGrpSpPr>
          <p:grpSpPr bwMode="auto">
            <a:xfrm>
              <a:off x="2667000" y="4318018"/>
              <a:ext cx="609613" cy="558782"/>
              <a:chOff x="2743193" y="1752608"/>
              <a:chExt cx="609613" cy="558782"/>
            </a:xfrm>
          </p:grpSpPr>
          <p:sp>
            <p:nvSpPr>
              <p:cNvPr id="33" name="Oval 32"/>
              <p:cNvSpPr/>
              <p:nvPr/>
            </p:nvSpPr>
            <p:spPr>
              <a:xfrm>
                <a:off x="2743193" y="1752590"/>
                <a:ext cx="609600" cy="558800"/>
              </a:xfrm>
              <a:prstGeom prst="ellipse">
                <a:avLst/>
              </a:prstGeom>
              <a:ln>
                <a:solidFill>
                  <a:schemeClr val="tx1">
                    <a:lumMod val="75000"/>
                    <a:lumOff val="2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Oval 4"/>
              <p:cNvSpPr/>
              <p:nvPr/>
            </p:nvSpPr>
            <p:spPr>
              <a:xfrm>
                <a:off x="2832093" y="1835140"/>
                <a:ext cx="431800" cy="393700"/>
              </a:xfrm>
              <a:prstGeom prst="rect">
                <a:avLst/>
              </a:prstGeom>
            </p:spPr>
            <p:style>
              <a:lnRef idx="0">
                <a:scrgbClr r="0" g="0" b="0"/>
              </a:lnRef>
              <a:fillRef idx="0">
                <a:scrgbClr r="0" g="0" b="0"/>
              </a:fillRef>
              <a:effectRef idx="0">
                <a:scrgbClr r="0" g="0" b="0"/>
              </a:effectRef>
              <a:fontRef idx="minor">
                <a:schemeClr val="lt1"/>
              </a:fontRef>
            </p:style>
            <p:txBody>
              <a:bodyPr lIns="17145" tIns="17145" rIns="17145" bIns="17145" spcCol="1270" anchor="ctr"/>
              <a:lstStyle/>
              <a:p>
                <a:pPr algn="ctr" defTabSz="1200150" fontAlgn="auto">
                  <a:lnSpc>
                    <a:spcPct val="90000"/>
                  </a:lnSpc>
                  <a:spcAft>
                    <a:spcPct val="35000"/>
                  </a:spcAft>
                  <a:defRPr/>
                </a:pPr>
                <a:r>
                  <a:rPr lang="en-US" sz="2700" dirty="0" smtClean="0">
                    <a:solidFill>
                      <a:srgbClr val="808080">
                        <a:lumMod val="75000"/>
                      </a:srgbClr>
                    </a:solidFill>
                  </a:rPr>
                  <a:t>6</a:t>
                </a:r>
                <a:endParaRPr lang="en-US" sz="2700" dirty="0">
                  <a:solidFill>
                    <a:srgbClr val="808080">
                      <a:lumMod val="75000"/>
                    </a:srgbClr>
                  </a:solidFill>
                </a:endParaRPr>
              </a:p>
            </p:txBody>
          </p:sp>
        </p:grpSp>
      </p:grpSp>
      <p:sp>
        <p:nvSpPr>
          <p:cNvPr id="37" name="Oval 36"/>
          <p:cNvSpPr>
            <a:spLocks noChangeArrowheads="1"/>
          </p:cNvSpPr>
          <p:nvPr/>
        </p:nvSpPr>
        <p:spPr bwMode="auto">
          <a:xfrm>
            <a:off x="352425" y="6505575"/>
            <a:ext cx="152400" cy="152400"/>
          </a:xfrm>
          <a:prstGeom prst="ellipse">
            <a:avLst/>
          </a:prstGeom>
          <a:solidFill>
            <a:srgbClr val="FFC000"/>
          </a:solidFill>
          <a:ln w="9525" algn="ctr">
            <a:noFill/>
            <a:round/>
            <a:headEnd/>
            <a:tailEnd/>
          </a:ln>
        </p:spPr>
        <p:txBody>
          <a:bodyPr/>
          <a:lstStyle/>
          <a:p>
            <a:pPr algn="ctr" defTabSz="914400"/>
            <a:endParaRPr lang="en-US" sz="1600">
              <a:solidFill>
                <a:srgbClr val="2A2A2A"/>
              </a:solidFill>
              <a:latin typeface="Arial" charset="0"/>
              <a:ea typeface="+mn-ea"/>
              <a:cs typeface="+mn-cs"/>
            </a:endParaRPr>
          </a:p>
        </p:txBody>
      </p:sp>
    </p:spTree>
    <p:extLst>
      <p:ext uri="{BB962C8B-B14F-4D97-AF65-F5344CB8AC3E}">
        <p14:creationId xmlns:p14="http://schemas.microsoft.com/office/powerpoint/2010/main" val="5580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additive="base">
                                        <p:cTn id="15" dur="500" fill="hold"/>
                                        <p:tgtEl>
                                          <p:spTgt spid="1027"/>
                                        </p:tgtEl>
                                        <p:attrNameLst>
                                          <p:attrName>ppt_x</p:attrName>
                                        </p:attrNameLst>
                                      </p:cBhvr>
                                      <p:tavLst>
                                        <p:tav tm="0">
                                          <p:val>
                                            <p:strVal val="#ppt_x"/>
                                          </p:val>
                                        </p:tav>
                                        <p:tav tm="100000">
                                          <p:val>
                                            <p:strVal val="#ppt_x"/>
                                          </p:val>
                                        </p:tav>
                                      </p:tavLst>
                                    </p:anim>
                                    <p:anim calcmode="lin" valueType="num">
                                      <p:cBhvr additive="base">
                                        <p:cTn id="16" dur="500" fill="hold"/>
                                        <p:tgtEl>
                                          <p:spTgt spid="1027"/>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2"/>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3"/>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6"/>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8"/>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027"/>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1028"/>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029"/>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par>
                                <p:cTn id="50" presetID="10" presetClass="entr" presetSubtype="0"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Discussion</a:t>
            </a:r>
            <a:endParaRPr lang="en-US" dirty="0">
              <a:solidFill>
                <a:srgbClr val="FFFF00"/>
              </a:solidFill>
            </a:endParaRPr>
          </a:p>
        </p:txBody>
      </p:sp>
      <p:sp>
        <p:nvSpPr>
          <p:cNvPr id="3" name="Content Placeholder 2"/>
          <p:cNvSpPr>
            <a:spLocks noGrp="1"/>
          </p:cNvSpPr>
          <p:nvPr>
            <p:ph idx="1"/>
          </p:nvPr>
        </p:nvSpPr>
        <p:spPr>
          <a:xfrm>
            <a:off x="457200" y="1337345"/>
            <a:ext cx="8229600" cy="5029200"/>
          </a:xfrm>
        </p:spPr>
        <p:txBody>
          <a:bodyPr/>
          <a:lstStyle/>
          <a:p>
            <a:pPr>
              <a:spcAft>
                <a:spcPts val="1800"/>
              </a:spcAft>
              <a:buClr>
                <a:srgbClr val="FFFF00"/>
              </a:buClr>
              <a:buNone/>
            </a:pPr>
            <a:r>
              <a:rPr lang="en-US" sz="3200" dirty="0" err="1" smtClean="0">
                <a:latin typeface="+mn-lt"/>
              </a:rPr>
              <a:t>eFORMS</a:t>
            </a:r>
            <a:endParaRPr lang="en-US" sz="3200" dirty="0" smtClean="0">
              <a:latin typeface="+mn-lt"/>
            </a:endParaRPr>
          </a:p>
          <a:p>
            <a:pPr>
              <a:buClr>
                <a:srgbClr val="FFFF00"/>
              </a:buClr>
              <a:buFont typeface="Wingdings" pitchFamily="2" charset="2"/>
              <a:buChar char="§"/>
            </a:pPr>
            <a:r>
              <a:rPr lang="en-US" dirty="0" smtClean="0">
                <a:latin typeface="+mn-lt"/>
              </a:rPr>
              <a:t>Student Government Capital Project Grant</a:t>
            </a:r>
          </a:p>
          <a:p>
            <a:pPr>
              <a:buClr>
                <a:srgbClr val="FFFF00"/>
              </a:buClr>
              <a:buFont typeface="Wingdings" pitchFamily="2" charset="2"/>
              <a:buChar char="§"/>
            </a:pPr>
            <a:r>
              <a:rPr lang="en-US" dirty="0" smtClean="0">
                <a:latin typeface="+mn-lt"/>
              </a:rPr>
              <a:t>Implementation Timeline</a:t>
            </a:r>
          </a:p>
          <a:p>
            <a:pPr>
              <a:buClr>
                <a:srgbClr val="FFFF00"/>
              </a:buClr>
              <a:buFont typeface="Wingdings" pitchFamily="2" charset="2"/>
              <a:buChar char="§"/>
            </a:pPr>
            <a:r>
              <a:rPr lang="en-US" dirty="0" smtClean="0">
                <a:latin typeface="+mn-lt"/>
              </a:rPr>
              <a:t>Online Training Opportunity</a:t>
            </a:r>
            <a:endParaRPr lang="en-US" i="1" dirty="0" smtClean="0">
              <a:latin typeface="+mn-lt"/>
            </a:endParaRPr>
          </a:p>
          <a:p>
            <a:pPr marL="0" indent="0">
              <a:buClr>
                <a:srgbClr val="FFFF00"/>
              </a:buClr>
              <a:buNone/>
            </a:pPr>
            <a:endParaRPr lang="en-US" dirty="0" smtClean="0">
              <a:latin typeface="+mn-lt"/>
            </a:endParaRPr>
          </a:p>
        </p:txBody>
      </p:sp>
    </p:spTree>
    <p:extLst>
      <p:ext uri="{BB962C8B-B14F-4D97-AF65-F5344CB8AC3E}">
        <p14:creationId xmlns:p14="http://schemas.microsoft.com/office/powerpoint/2010/main" val="167504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Discussion</a:t>
            </a:r>
            <a:endParaRPr lang="en-US" dirty="0">
              <a:solidFill>
                <a:srgbClr val="FFFF00"/>
              </a:solidFill>
            </a:endParaRPr>
          </a:p>
        </p:txBody>
      </p:sp>
      <p:sp>
        <p:nvSpPr>
          <p:cNvPr id="3" name="Content Placeholder 2"/>
          <p:cNvSpPr>
            <a:spLocks noGrp="1"/>
          </p:cNvSpPr>
          <p:nvPr>
            <p:ph idx="1"/>
          </p:nvPr>
        </p:nvSpPr>
        <p:spPr>
          <a:xfrm>
            <a:off x="457200" y="1337345"/>
            <a:ext cx="8229600" cy="5029200"/>
          </a:xfrm>
        </p:spPr>
        <p:txBody>
          <a:bodyPr/>
          <a:lstStyle/>
          <a:p>
            <a:pPr>
              <a:spcAft>
                <a:spcPts val="1800"/>
              </a:spcAft>
              <a:buClr>
                <a:srgbClr val="FFFF00"/>
              </a:buClr>
              <a:buNone/>
            </a:pPr>
            <a:r>
              <a:rPr lang="en-US" sz="3200" dirty="0" err="1" smtClean="0">
                <a:latin typeface="+mn-lt"/>
              </a:rPr>
              <a:t>eFORMS</a:t>
            </a:r>
            <a:r>
              <a:rPr lang="en-US" sz="3200" dirty="0" smtClean="0">
                <a:latin typeface="+mn-lt"/>
              </a:rPr>
              <a:t> ONLINE TRAINING OPPORTUNITY</a:t>
            </a:r>
            <a:endParaRPr lang="en-US" sz="1800" dirty="0" smtClean="0">
              <a:latin typeface="+mn-lt"/>
            </a:endParaRPr>
          </a:p>
          <a:p>
            <a:pPr>
              <a:buClr>
                <a:srgbClr val="FFFF00"/>
              </a:buClr>
              <a:buFont typeface="Wingdings" pitchFamily="2" charset="2"/>
              <a:buChar char="§"/>
            </a:pPr>
            <a:r>
              <a:rPr lang="en-US" dirty="0" smtClean="0">
                <a:latin typeface="+mn-lt"/>
              </a:rPr>
              <a:t>Available online via e-Learning course</a:t>
            </a:r>
          </a:p>
          <a:p>
            <a:pPr>
              <a:buClr>
                <a:srgbClr val="FFFF00"/>
              </a:buClr>
              <a:buFont typeface="Wingdings" pitchFamily="2" charset="2"/>
              <a:buChar char="§"/>
            </a:pPr>
            <a:r>
              <a:rPr lang="en-US" dirty="0" smtClean="0">
                <a:latin typeface="+mn-lt"/>
              </a:rPr>
              <a:t>3-4 hours</a:t>
            </a:r>
          </a:p>
          <a:p>
            <a:pPr>
              <a:buClr>
                <a:srgbClr val="FFFF00"/>
              </a:buClr>
              <a:buFont typeface="Wingdings" pitchFamily="2" charset="2"/>
              <a:buChar char="§"/>
            </a:pPr>
            <a:r>
              <a:rPr lang="en-US" dirty="0" smtClean="0">
                <a:latin typeface="+mn-lt"/>
              </a:rPr>
              <a:t>Can set up in Conference Room w/Projector</a:t>
            </a:r>
          </a:p>
          <a:p>
            <a:pPr>
              <a:buClr>
                <a:srgbClr val="FFFF00"/>
              </a:buClr>
              <a:buFont typeface="Wingdings" pitchFamily="2" charset="2"/>
              <a:buChar char="§"/>
            </a:pPr>
            <a:r>
              <a:rPr lang="en-US" dirty="0" smtClean="0">
                <a:latin typeface="+mn-lt"/>
              </a:rPr>
              <a:t>Interested individuals contact A.J.</a:t>
            </a:r>
            <a:endParaRPr lang="en-US" dirty="0">
              <a:latin typeface="+mn-lt"/>
            </a:endParaRPr>
          </a:p>
          <a:p>
            <a:pPr>
              <a:buClr>
                <a:srgbClr val="FFFF00"/>
              </a:buClr>
              <a:buFont typeface="Wingdings" pitchFamily="2" charset="2"/>
              <a:buChar char="§"/>
            </a:pPr>
            <a:endParaRPr lang="en-US" i="1" dirty="0" smtClean="0">
              <a:latin typeface="+mn-lt"/>
            </a:endParaRPr>
          </a:p>
          <a:p>
            <a:pPr marL="0" indent="0">
              <a:buClr>
                <a:srgbClr val="FFFF00"/>
              </a:buClr>
              <a:buNone/>
            </a:pPr>
            <a:endParaRPr lang="en-US" dirty="0" smtClean="0">
              <a:latin typeface="+mn-lt"/>
            </a:endParaRPr>
          </a:p>
        </p:txBody>
      </p:sp>
    </p:spTree>
    <p:extLst>
      <p:ext uri="{BB962C8B-B14F-4D97-AF65-F5344CB8AC3E}">
        <p14:creationId xmlns:p14="http://schemas.microsoft.com/office/powerpoint/2010/main" val="2282451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sz="5400" dirty="0" smtClean="0">
                <a:solidFill>
                  <a:srgbClr val="FFFF00"/>
                </a:solidFill>
              </a:rPr>
              <a:t>Questions???</a:t>
            </a:r>
            <a:endParaRPr lang="en-US" sz="540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Until We Meet Again… </a:t>
            </a:r>
            <a:endParaRPr lang="en-US" dirty="0">
              <a:solidFill>
                <a:srgbClr val="FFFF00"/>
              </a:solidFill>
            </a:endParaRPr>
          </a:p>
        </p:txBody>
      </p:sp>
      <p:sp>
        <p:nvSpPr>
          <p:cNvPr id="3" name="Content Placeholder 2"/>
          <p:cNvSpPr>
            <a:spLocks noGrp="1"/>
          </p:cNvSpPr>
          <p:nvPr>
            <p:ph idx="1"/>
          </p:nvPr>
        </p:nvSpPr>
        <p:spPr>
          <a:xfrm>
            <a:off x="457200" y="1295400"/>
            <a:ext cx="8229600" cy="3581400"/>
          </a:xfrm>
        </p:spPr>
        <p:txBody>
          <a:bodyPr/>
          <a:lstStyle/>
          <a:p>
            <a:pPr>
              <a:buClr>
                <a:srgbClr val="FFFF00"/>
              </a:buClr>
              <a:buFont typeface="Wingdings" pitchFamily="2" charset="2"/>
              <a:buChar char="§"/>
            </a:pPr>
            <a:r>
              <a:rPr lang="en-US" dirty="0" smtClean="0">
                <a:latin typeface="+mn-lt"/>
              </a:rPr>
              <a:t>Next Meeting</a:t>
            </a:r>
          </a:p>
          <a:p>
            <a:pPr lvl="1">
              <a:spcAft>
                <a:spcPts val="1200"/>
              </a:spcAft>
              <a:buClr>
                <a:srgbClr val="FFFF00"/>
              </a:buClr>
              <a:buFont typeface="Arial" pitchFamily="34" charset="0"/>
              <a:buChar char="•"/>
            </a:pPr>
            <a:r>
              <a:rPr lang="en-US" dirty="0" smtClean="0">
                <a:latin typeface="+mn-lt"/>
              </a:rPr>
              <a:t>Summer/Fall</a:t>
            </a:r>
          </a:p>
          <a:p>
            <a:pPr>
              <a:buClr>
                <a:srgbClr val="FFFF00"/>
              </a:buClr>
              <a:buFont typeface="Wingdings" pitchFamily="2" charset="2"/>
              <a:buChar char="§"/>
            </a:pPr>
            <a:r>
              <a:rPr lang="en-US" dirty="0" smtClean="0">
                <a:latin typeface="+mn-lt"/>
              </a:rPr>
              <a:t>R&amp;R Web site </a:t>
            </a:r>
          </a:p>
          <a:p>
            <a:pPr lvl="1">
              <a:spcAft>
                <a:spcPts val="1200"/>
              </a:spcAft>
              <a:buClr>
                <a:srgbClr val="FFFF00"/>
              </a:buClr>
              <a:buFont typeface="Arial" pitchFamily="34" charset="0"/>
              <a:buChar char="•"/>
            </a:pPr>
            <a:r>
              <a:rPr lang="en-US" dirty="0" smtClean="0">
                <a:latin typeface="+mn-lt"/>
              </a:rPr>
              <a:t>www.ndsu.edu/registrar/imaging</a:t>
            </a:r>
          </a:p>
          <a:p>
            <a:pPr>
              <a:buClr>
                <a:srgbClr val="FFFF00"/>
              </a:buClr>
              <a:buFont typeface="Wingdings" pitchFamily="2" charset="2"/>
              <a:buChar char="§"/>
            </a:pPr>
            <a:r>
              <a:rPr lang="en-US" dirty="0" smtClean="0">
                <a:latin typeface="+mn-lt"/>
              </a:rPr>
              <a:t>User Group Listserv </a:t>
            </a:r>
          </a:p>
          <a:p>
            <a:pPr lvl="1">
              <a:spcAft>
                <a:spcPts val="1200"/>
              </a:spcAft>
              <a:buClr>
                <a:srgbClr val="FFFF00"/>
              </a:buClr>
              <a:buFont typeface="Arial" pitchFamily="34" charset="0"/>
              <a:buChar char="•"/>
            </a:pPr>
            <a:r>
              <a:rPr lang="en-US" dirty="0" smtClean="0">
                <a:latin typeface="+mn-lt"/>
              </a:rPr>
              <a:t>NDSU-IMAGENOW-USERS-GROUP@listserv.nodak.edu</a:t>
            </a:r>
          </a:p>
          <a:p>
            <a:pPr algn="ctr">
              <a:spcBef>
                <a:spcPts val="2400"/>
              </a:spcBef>
              <a:spcAft>
                <a:spcPts val="1200"/>
              </a:spcAft>
              <a:buClr>
                <a:srgbClr val="FFFF00"/>
              </a:buClr>
              <a:buNone/>
            </a:pPr>
            <a:r>
              <a:rPr lang="en-US" sz="2400" i="1" dirty="0" smtClean="0">
                <a:latin typeface="+mn-lt"/>
              </a:rPr>
              <a:t>*** Please sign the attendance sheet before leaving***</a:t>
            </a:r>
            <a:endParaRPr lang="en-US" sz="1400" i="1" dirty="0" smtClean="0"/>
          </a:p>
          <a:p>
            <a:pPr algn="ctr">
              <a:buClr>
                <a:srgbClr val="FFFF00"/>
              </a:buClr>
              <a:buNone/>
            </a:pPr>
            <a:r>
              <a:rPr lang="en-US" sz="2800" b="1" i="1" dirty="0" smtClean="0">
                <a:latin typeface="Trajan Pro" pitchFamily="18" charset="0"/>
              </a:rPr>
              <a:t>THANKS FOR COMING!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rgbClr val="FFFF00"/>
                </a:solidFill>
              </a:rPr>
              <a:t>User’s Group Goals</a:t>
            </a:r>
            <a:endParaRPr lang="en-US" dirty="0">
              <a:solidFill>
                <a:srgbClr val="FFFF00"/>
              </a:solidFill>
            </a:endParaRPr>
          </a:p>
        </p:txBody>
      </p:sp>
      <p:sp>
        <p:nvSpPr>
          <p:cNvPr id="3" name="Content Placeholder 2"/>
          <p:cNvSpPr>
            <a:spLocks noGrp="1"/>
          </p:cNvSpPr>
          <p:nvPr>
            <p:ph idx="1"/>
          </p:nvPr>
        </p:nvSpPr>
        <p:spPr>
          <a:xfrm>
            <a:off x="457200" y="1600201"/>
            <a:ext cx="8229600" cy="3733800"/>
          </a:xfrm>
        </p:spPr>
        <p:txBody>
          <a:bodyPr/>
          <a:lstStyle/>
          <a:p>
            <a:pPr>
              <a:buClr>
                <a:srgbClr val="FFFF00"/>
              </a:buClr>
              <a:buFont typeface="Wingdings" pitchFamily="2" charset="2"/>
              <a:buChar char="§"/>
            </a:pPr>
            <a:r>
              <a:rPr lang="en-US" dirty="0" smtClean="0">
                <a:latin typeface="+mn-lt"/>
              </a:rPr>
              <a:t>Communicate &amp; Share Ideas with Others</a:t>
            </a:r>
          </a:p>
          <a:p>
            <a:pPr lvl="1">
              <a:buClr>
                <a:srgbClr val="FFFF00"/>
              </a:buClr>
              <a:buFont typeface="Arial" pitchFamily="34" charset="0"/>
              <a:buChar char="•"/>
            </a:pPr>
            <a:r>
              <a:rPr lang="en-US" dirty="0" smtClean="0">
                <a:latin typeface="+mn-lt"/>
              </a:rPr>
              <a:t>Discuss What Works / Best Practices</a:t>
            </a:r>
          </a:p>
          <a:p>
            <a:pPr lvl="1">
              <a:buClr>
                <a:srgbClr val="FFFF00"/>
              </a:buClr>
              <a:buFont typeface="Arial" pitchFamily="34" charset="0"/>
              <a:buChar char="•"/>
            </a:pPr>
            <a:r>
              <a:rPr lang="en-US" dirty="0" smtClean="0">
                <a:latin typeface="+mn-lt"/>
              </a:rPr>
              <a:t>Discuss Common Problems &amp; Issues</a:t>
            </a:r>
          </a:p>
          <a:p>
            <a:pPr lvl="1">
              <a:buClr>
                <a:srgbClr val="FFFF00"/>
              </a:buClr>
              <a:buFont typeface="Arial" pitchFamily="34" charset="0"/>
              <a:buChar char="•"/>
            </a:pPr>
            <a:r>
              <a:rPr lang="en-US" dirty="0" smtClean="0">
                <a:latin typeface="+mn-lt"/>
              </a:rPr>
              <a:t>Coordinate Efforts between Offices</a:t>
            </a:r>
          </a:p>
          <a:p>
            <a:pPr lvl="1">
              <a:buClr>
                <a:srgbClr val="FFFF00"/>
              </a:buClr>
              <a:buFont typeface="Arial" pitchFamily="34" charset="0"/>
              <a:buChar char="•"/>
            </a:pPr>
            <a:r>
              <a:rPr lang="en-US" dirty="0" smtClean="0">
                <a:latin typeface="+mn-lt"/>
              </a:rPr>
              <a:t>Share Knowledge &amp; Coordinate Training </a:t>
            </a:r>
          </a:p>
          <a:p>
            <a:pPr lvl="1">
              <a:buClr>
                <a:srgbClr val="FFFF00"/>
              </a:buClr>
              <a:buNone/>
            </a:pPr>
            <a:endParaRPr lang="en-US" dirty="0" smtClean="0">
              <a:latin typeface="+mn-lt"/>
            </a:endParaRPr>
          </a:p>
          <a:p>
            <a:pPr>
              <a:buClr>
                <a:srgbClr val="FFFF00"/>
              </a:buClr>
              <a:buFont typeface="Wingdings" pitchFamily="2" charset="2"/>
              <a:buChar char="§"/>
            </a:pPr>
            <a:r>
              <a:rPr lang="en-US" dirty="0" smtClean="0">
                <a:latin typeface="+mn-lt"/>
              </a:rPr>
              <a:t>Promote use of ImageNow across campus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rgbClr val="FFFF00"/>
                </a:solidFill>
              </a:rPr>
              <a:t>Today’s Agenda</a:t>
            </a:r>
            <a:endParaRPr lang="en-US" dirty="0">
              <a:solidFill>
                <a:srgbClr val="FFFF00"/>
              </a:solidFill>
            </a:endParaRPr>
          </a:p>
        </p:txBody>
      </p:sp>
      <p:sp>
        <p:nvSpPr>
          <p:cNvPr id="3" name="Content Placeholder 2"/>
          <p:cNvSpPr>
            <a:spLocks noGrp="1"/>
          </p:cNvSpPr>
          <p:nvPr>
            <p:ph idx="1"/>
          </p:nvPr>
        </p:nvSpPr>
        <p:spPr>
          <a:xfrm>
            <a:off x="457200" y="1600200"/>
            <a:ext cx="8229600" cy="4038599"/>
          </a:xfrm>
        </p:spPr>
        <p:txBody>
          <a:bodyPr/>
          <a:lstStyle/>
          <a:p>
            <a:pPr>
              <a:buClr>
                <a:srgbClr val="FFFF00"/>
              </a:buClr>
              <a:buFont typeface="Wingdings" pitchFamily="2" charset="2"/>
              <a:buChar char="§"/>
            </a:pPr>
            <a:r>
              <a:rPr lang="en-US" dirty="0" smtClean="0">
                <a:latin typeface="+mn-lt"/>
              </a:rPr>
              <a:t>Introductions &amp; Office Updates</a:t>
            </a:r>
          </a:p>
          <a:p>
            <a:pPr>
              <a:buClr>
                <a:srgbClr val="FFFF00"/>
              </a:buClr>
              <a:buFont typeface="Wingdings" pitchFamily="2" charset="2"/>
              <a:buChar char="§"/>
            </a:pPr>
            <a:r>
              <a:rPr lang="en-US" dirty="0" smtClean="0">
                <a:latin typeface="+mn-lt"/>
              </a:rPr>
              <a:t>Participating Office Review</a:t>
            </a:r>
          </a:p>
          <a:p>
            <a:pPr>
              <a:buClr>
                <a:srgbClr val="FFFF00"/>
              </a:buClr>
              <a:buFont typeface="Wingdings" pitchFamily="2" charset="2"/>
              <a:buChar char="§"/>
            </a:pPr>
            <a:r>
              <a:rPr lang="en-US" dirty="0" smtClean="0">
                <a:latin typeface="+mn-lt"/>
              </a:rPr>
              <a:t>News &amp; Notes</a:t>
            </a:r>
          </a:p>
          <a:p>
            <a:pPr>
              <a:buClr>
                <a:srgbClr val="FFFF00"/>
              </a:buClr>
              <a:buFont typeface="Wingdings" pitchFamily="2" charset="2"/>
              <a:buChar char="§"/>
            </a:pPr>
            <a:r>
              <a:rPr lang="en-US" dirty="0" smtClean="0">
                <a:latin typeface="+mn-lt"/>
              </a:rPr>
              <a:t>Demonstration</a:t>
            </a:r>
          </a:p>
          <a:p>
            <a:pPr>
              <a:buClr>
                <a:srgbClr val="FFFF00"/>
              </a:buClr>
              <a:buFont typeface="Wingdings" pitchFamily="2" charset="2"/>
              <a:buChar char="§"/>
            </a:pPr>
            <a:r>
              <a:rPr lang="en-US" dirty="0" smtClean="0">
                <a:latin typeface="+mn-lt"/>
              </a:rPr>
              <a:t>Discussion Topic (eForms)</a:t>
            </a:r>
          </a:p>
          <a:p>
            <a:pPr>
              <a:buClr>
                <a:srgbClr val="FFFF00"/>
              </a:buClr>
              <a:buFont typeface="Wingdings" pitchFamily="2" charset="2"/>
              <a:buChar char="§"/>
            </a:pPr>
            <a:r>
              <a:rPr lang="en-US" dirty="0" smtClean="0">
                <a:latin typeface="+mn-lt"/>
              </a:rPr>
              <a:t>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rgbClr val="FFFF00"/>
                </a:solidFill>
              </a:rPr>
              <a:t>Introductions &amp; Office Updates</a:t>
            </a:r>
            <a:endParaRPr lang="en-US" dirty="0">
              <a:solidFill>
                <a:srgbClr val="FFFF00"/>
              </a:solidFill>
            </a:endParaRPr>
          </a:p>
        </p:txBody>
      </p:sp>
      <p:sp>
        <p:nvSpPr>
          <p:cNvPr id="3" name="Content Placeholder 2"/>
          <p:cNvSpPr>
            <a:spLocks noGrp="1"/>
          </p:cNvSpPr>
          <p:nvPr>
            <p:ph idx="1"/>
          </p:nvPr>
        </p:nvSpPr>
        <p:spPr>
          <a:xfrm>
            <a:off x="457200" y="3048000"/>
            <a:ext cx="8229600" cy="533400"/>
          </a:xfrm>
        </p:spPr>
        <p:txBody>
          <a:bodyPr>
            <a:noAutofit/>
          </a:bodyPr>
          <a:lstStyle/>
          <a:p>
            <a:pPr algn="ctr">
              <a:buClr>
                <a:srgbClr val="FFFF00"/>
              </a:buClr>
              <a:buNone/>
            </a:pPr>
            <a:r>
              <a:rPr lang="en-US" sz="3200" i="1" dirty="0" smtClean="0">
                <a:latin typeface="+mn-lt"/>
              </a:rPr>
              <a:t>*** Please sign the attendance sheet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solidFill>
                  <a:srgbClr val="FFFF00"/>
                </a:solidFill>
              </a:rPr>
              <a:t>Participating Offices</a:t>
            </a:r>
            <a:endParaRPr lang="en-US" dirty="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18748329"/>
              </p:ext>
            </p:extLst>
          </p:nvPr>
        </p:nvGraphicFramePr>
        <p:xfrm>
          <a:off x="438151" y="838200"/>
          <a:ext cx="8267700" cy="5633748"/>
        </p:xfrm>
        <a:graphic>
          <a:graphicData uri="http://schemas.openxmlformats.org/drawingml/2006/table">
            <a:tbl>
              <a:tblPr firstRow="1" bandRow="1">
                <a:tableStyleId>{073A0DAA-6AF3-43AB-8588-CEC1D06C72B9}</a:tableStyleId>
              </a:tblPr>
              <a:tblGrid>
                <a:gridCol w="2731293"/>
                <a:gridCol w="1845469"/>
                <a:gridCol w="1845469"/>
                <a:gridCol w="1845469"/>
              </a:tblGrid>
              <a:tr h="428559">
                <a:tc>
                  <a:txBody>
                    <a:bodyPr/>
                    <a:lstStyle/>
                    <a:p>
                      <a:pPr algn="ctr"/>
                      <a:r>
                        <a:rPr lang="en-US" sz="1700" dirty="0" smtClean="0"/>
                        <a:t>Office</a:t>
                      </a:r>
                      <a:endParaRPr lang="en-US" sz="1700" dirty="0"/>
                    </a:p>
                  </a:txBody>
                  <a:tcPr marL="87799" marR="87799" marT="43899" marB="43899" anchor="ctr"/>
                </a:tc>
                <a:tc>
                  <a:txBody>
                    <a:bodyPr/>
                    <a:lstStyle/>
                    <a:p>
                      <a:pPr algn="ctr"/>
                      <a:r>
                        <a:rPr lang="en-US" sz="1700" dirty="0" smtClean="0"/>
                        <a:t># of Users</a:t>
                      </a:r>
                      <a:endParaRPr lang="en-US" sz="1700" dirty="0"/>
                    </a:p>
                  </a:txBody>
                  <a:tcPr marL="87799" marR="87799" marT="43899" marB="43899" anchor="ctr"/>
                </a:tc>
                <a:tc>
                  <a:txBody>
                    <a:bodyPr/>
                    <a:lstStyle/>
                    <a:p>
                      <a:pPr algn="ctr"/>
                      <a:r>
                        <a:rPr lang="en-US" sz="1700" dirty="0" smtClean="0"/>
                        <a:t># of Licenses</a:t>
                      </a:r>
                      <a:endParaRPr lang="en-US" sz="1700" dirty="0"/>
                    </a:p>
                  </a:txBody>
                  <a:tcPr marL="87799" marR="87799" marT="43899" marB="43899" anchor="ctr"/>
                </a:tc>
                <a:tc>
                  <a:txBody>
                    <a:bodyPr/>
                    <a:lstStyle/>
                    <a:p>
                      <a:pPr algn="ctr"/>
                      <a:r>
                        <a:rPr lang="en-US" sz="1700" dirty="0" smtClean="0"/>
                        <a:t># of Scanners</a:t>
                      </a:r>
                      <a:endParaRPr lang="en-US" sz="1700" dirty="0"/>
                    </a:p>
                  </a:txBody>
                  <a:tcPr marL="87799" marR="87799" marT="43899" marB="43899" anchor="ctr"/>
                </a:tc>
              </a:tr>
              <a:tr h="473199">
                <a:tc>
                  <a:txBody>
                    <a:bodyPr/>
                    <a:lstStyle/>
                    <a:p>
                      <a:r>
                        <a:rPr lang="en-US" sz="1700" dirty="0" smtClean="0"/>
                        <a:t>Admission</a:t>
                      </a:r>
                      <a:endParaRPr lang="en-US" sz="1700" dirty="0"/>
                    </a:p>
                  </a:txBody>
                  <a:tcPr marL="87799" marR="87799" marT="43899" marB="43899" anchor="ctr"/>
                </a:tc>
                <a:tc>
                  <a:txBody>
                    <a:bodyPr/>
                    <a:lstStyle/>
                    <a:p>
                      <a:pPr algn="ctr"/>
                      <a:r>
                        <a:rPr lang="en-US" sz="1700" dirty="0" smtClean="0"/>
                        <a:t>20</a:t>
                      </a:r>
                      <a:endParaRPr lang="en-US" sz="1700" dirty="0"/>
                    </a:p>
                  </a:txBody>
                  <a:tcPr marL="87799" marR="87799" marT="43899" marB="43899" anchor="ctr"/>
                </a:tc>
                <a:tc>
                  <a:txBody>
                    <a:bodyPr/>
                    <a:lstStyle/>
                    <a:p>
                      <a:pPr algn="ctr"/>
                      <a:r>
                        <a:rPr lang="en-US" sz="1700" dirty="0" smtClean="0"/>
                        <a:t>10</a:t>
                      </a:r>
                      <a:endParaRPr lang="en-US" sz="1700" dirty="0"/>
                    </a:p>
                  </a:txBody>
                  <a:tcPr marL="87799" marR="87799" marT="43899" marB="43899" anchor="ctr"/>
                </a:tc>
                <a:tc>
                  <a:txBody>
                    <a:bodyPr/>
                    <a:lstStyle/>
                    <a:p>
                      <a:pPr algn="ctr"/>
                      <a:r>
                        <a:rPr lang="en-US" sz="1700" dirty="0" smtClean="0"/>
                        <a:t>2</a:t>
                      </a:r>
                      <a:endParaRPr lang="en-US" sz="1700" dirty="0"/>
                    </a:p>
                  </a:txBody>
                  <a:tcPr marL="87799" marR="87799" marT="43899" marB="43899" anchor="ctr"/>
                </a:tc>
              </a:tr>
              <a:tr h="473199">
                <a:tc>
                  <a:txBody>
                    <a:bodyPr/>
                    <a:lstStyle/>
                    <a:p>
                      <a:r>
                        <a:rPr lang="en-US" sz="1700" dirty="0" smtClean="0"/>
                        <a:t>Bison Connection</a:t>
                      </a:r>
                      <a:endParaRPr lang="en-US" sz="1700" dirty="0"/>
                    </a:p>
                  </a:txBody>
                  <a:tcPr marL="87799" marR="87799" marT="43899" marB="43899" anchor="ctr"/>
                </a:tc>
                <a:tc>
                  <a:txBody>
                    <a:bodyPr/>
                    <a:lstStyle/>
                    <a:p>
                      <a:pPr algn="ctr"/>
                      <a:r>
                        <a:rPr lang="en-US" sz="1700" dirty="0" smtClean="0"/>
                        <a:t>11</a:t>
                      </a:r>
                      <a:endParaRPr lang="en-US" sz="1700" dirty="0"/>
                    </a:p>
                  </a:txBody>
                  <a:tcPr marL="87799" marR="87799" marT="43899" marB="43899" anchor="ctr"/>
                </a:tc>
                <a:tc>
                  <a:txBody>
                    <a:bodyPr/>
                    <a:lstStyle/>
                    <a:p>
                      <a:pPr algn="ctr"/>
                      <a:r>
                        <a:rPr lang="en-US" sz="1700" dirty="0" smtClean="0"/>
                        <a:t>3</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Enrollment Management</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c>
                  <a:txBody>
                    <a:bodyPr/>
                    <a:lstStyle/>
                    <a:p>
                      <a:pPr algn="ctr"/>
                      <a:r>
                        <a:rPr lang="en-US" sz="1700" dirty="0" smtClean="0"/>
                        <a:t>--</a:t>
                      </a:r>
                      <a:endParaRPr lang="en-US" sz="1700" dirty="0"/>
                    </a:p>
                  </a:txBody>
                  <a:tcPr marL="87799" marR="87799" marT="43899" marB="43899" anchor="ctr"/>
                </a:tc>
                <a:tc>
                  <a:txBody>
                    <a:bodyPr/>
                    <a:lstStyle/>
                    <a:p>
                      <a:pPr algn="ctr"/>
                      <a:r>
                        <a:rPr lang="en-US" sz="1700" dirty="0" smtClean="0"/>
                        <a:t>--</a:t>
                      </a:r>
                      <a:endParaRPr lang="en-US" sz="1700" dirty="0"/>
                    </a:p>
                  </a:txBody>
                  <a:tcPr marL="87799" marR="87799" marT="43899" marB="43899" anchor="ctr"/>
                </a:tc>
              </a:tr>
              <a:tr h="473199">
                <a:tc>
                  <a:txBody>
                    <a:bodyPr/>
                    <a:lstStyle/>
                    <a:p>
                      <a:r>
                        <a:rPr lang="en-US" sz="1700" dirty="0" smtClean="0"/>
                        <a:t>Graduate School</a:t>
                      </a:r>
                      <a:endParaRPr lang="en-US" sz="1700" dirty="0"/>
                    </a:p>
                  </a:txBody>
                  <a:tcPr marL="87799" marR="87799" marT="43899" marB="43899" anchor="ctr"/>
                </a:tc>
                <a:tc>
                  <a:txBody>
                    <a:bodyPr/>
                    <a:lstStyle/>
                    <a:p>
                      <a:pPr algn="ctr"/>
                      <a:r>
                        <a:rPr lang="en-US" sz="1700" dirty="0" smtClean="0"/>
                        <a:t>13</a:t>
                      </a:r>
                      <a:endParaRPr lang="en-US" sz="1700" dirty="0"/>
                    </a:p>
                  </a:txBody>
                  <a:tcPr marL="87799" marR="87799" marT="43899" marB="43899" anchor="ctr"/>
                </a:tc>
                <a:tc>
                  <a:txBody>
                    <a:bodyPr/>
                    <a:lstStyle/>
                    <a:p>
                      <a:pPr algn="ctr"/>
                      <a:r>
                        <a:rPr lang="en-US" sz="1700" dirty="0" smtClean="0"/>
                        <a:t>7</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HR/Payroll</a:t>
                      </a:r>
                      <a:endParaRPr lang="en-US" sz="1700" dirty="0"/>
                    </a:p>
                  </a:txBody>
                  <a:tcPr marL="87799" marR="87799" marT="43899" marB="43899" anchor="ctr"/>
                </a:tc>
                <a:tc>
                  <a:txBody>
                    <a:bodyPr/>
                    <a:lstStyle/>
                    <a:p>
                      <a:pPr algn="ctr"/>
                      <a:r>
                        <a:rPr lang="en-US" sz="1700" dirty="0" smtClean="0"/>
                        <a:t>16</a:t>
                      </a:r>
                      <a:endParaRPr lang="en-US" sz="1700" dirty="0"/>
                    </a:p>
                  </a:txBody>
                  <a:tcPr marL="87799" marR="87799" marT="43899" marB="43899" anchor="ctr"/>
                </a:tc>
                <a:tc>
                  <a:txBody>
                    <a:bodyPr/>
                    <a:lstStyle/>
                    <a:p>
                      <a:pPr algn="ctr"/>
                      <a:r>
                        <a:rPr lang="en-US" sz="1700" dirty="0" smtClean="0"/>
                        <a:t>3</a:t>
                      </a:r>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International Programs</a:t>
                      </a:r>
                      <a:endParaRPr lang="en-US" sz="1700" dirty="0"/>
                    </a:p>
                  </a:txBody>
                  <a:tcPr marL="87799" marR="87799" marT="43899" marB="43899" anchor="ctr"/>
                </a:tc>
                <a:tc>
                  <a:txBody>
                    <a:bodyPr/>
                    <a:lstStyle/>
                    <a:p>
                      <a:pPr algn="ctr"/>
                      <a:r>
                        <a:rPr lang="en-US" sz="1700" dirty="0" smtClean="0"/>
                        <a:t>15</a:t>
                      </a:r>
                      <a:endParaRPr lang="en-US" sz="1700" dirty="0"/>
                    </a:p>
                  </a:txBody>
                  <a:tcPr marL="87799" marR="87799" marT="43899" marB="43899" anchor="ctr"/>
                </a:tc>
                <a:tc>
                  <a:txBody>
                    <a:bodyPr/>
                    <a:lstStyle/>
                    <a:p>
                      <a:pPr algn="ctr"/>
                      <a:r>
                        <a:rPr lang="en-US" sz="1700" dirty="0" smtClean="0"/>
                        <a:t>5</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IT Services</a:t>
                      </a:r>
                      <a:endParaRPr lang="en-US" sz="1700" dirty="0"/>
                    </a:p>
                  </a:txBody>
                  <a:tcPr marL="87799" marR="87799" marT="43899" marB="43899" anchor="ctr"/>
                </a:tc>
                <a:tc>
                  <a:txBody>
                    <a:bodyPr/>
                    <a:lstStyle/>
                    <a:p>
                      <a:pPr algn="ctr"/>
                      <a:r>
                        <a:rPr lang="en-US" sz="1700" dirty="0" smtClean="0"/>
                        <a:t>4</a:t>
                      </a:r>
                      <a:endParaRPr lang="en-US" sz="1700" dirty="0"/>
                    </a:p>
                  </a:txBody>
                  <a:tcPr marL="87799" marR="87799" marT="43899" marB="43899" anchor="ctr"/>
                </a:tc>
                <a:tc>
                  <a:txBody>
                    <a:bodyPr/>
                    <a:lstStyle/>
                    <a:p>
                      <a:pPr algn="ctr"/>
                      <a:r>
                        <a:rPr lang="en-US" sz="1700" dirty="0" smtClean="0"/>
                        <a:t>2</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Registration</a:t>
                      </a:r>
                      <a:r>
                        <a:rPr lang="en-US" sz="1700" baseline="0" dirty="0" smtClean="0"/>
                        <a:t> &amp; Records</a:t>
                      </a:r>
                      <a:endParaRPr lang="en-US" sz="1700" dirty="0"/>
                    </a:p>
                  </a:txBody>
                  <a:tcPr marL="87799" marR="87799" marT="43899" marB="43899" anchor="ctr"/>
                </a:tc>
                <a:tc>
                  <a:txBody>
                    <a:bodyPr/>
                    <a:lstStyle/>
                    <a:p>
                      <a:pPr algn="ctr"/>
                      <a:r>
                        <a:rPr lang="en-US" sz="1700" dirty="0" smtClean="0"/>
                        <a:t>33</a:t>
                      </a:r>
                      <a:endParaRPr lang="en-US" sz="1700" dirty="0"/>
                    </a:p>
                  </a:txBody>
                  <a:tcPr marL="87799" marR="87799" marT="43899" marB="43899" anchor="ctr"/>
                </a:tc>
                <a:tc>
                  <a:txBody>
                    <a:bodyPr/>
                    <a:lstStyle/>
                    <a:p>
                      <a:pPr algn="ctr"/>
                      <a:r>
                        <a:rPr lang="en-US" sz="1700" dirty="0" smtClean="0"/>
                        <a:t>15</a:t>
                      </a:r>
                      <a:endParaRPr lang="en-US" sz="1700" dirty="0"/>
                    </a:p>
                  </a:txBody>
                  <a:tcPr marL="87799" marR="87799" marT="43899" marB="43899" anchor="ctr"/>
                </a:tc>
                <a:tc>
                  <a:txBody>
                    <a:bodyPr/>
                    <a:lstStyle/>
                    <a:p>
                      <a:pPr algn="ctr"/>
                      <a:r>
                        <a:rPr lang="en-US" sz="1700" dirty="0" smtClean="0"/>
                        <a:t>3</a:t>
                      </a:r>
                      <a:endParaRPr lang="en-US" sz="1700" dirty="0"/>
                    </a:p>
                  </a:txBody>
                  <a:tcPr marL="87799" marR="87799" marT="43899" marB="43899" anchor="ctr"/>
                </a:tc>
              </a:tr>
              <a:tr h="473199">
                <a:tc>
                  <a:txBody>
                    <a:bodyPr/>
                    <a:lstStyle/>
                    <a:p>
                      <a:r>
                        <a:rPr lang="en-US" sz="1700" dirty="0" smtClean="0"/>
                        <a:t>Residence Life</a:t>
                      </a:r>
                      <a:endParaRPr lang="en-US" sz="1700" dirty="0"/>
                    </a:p>
                  </a:txBody>
                  <a:tcPr marL="87799" marR="87799" marT="43899" marB="43899" anchor="ctr"/>
                </a:tc>
                <a:tc>
                  <a:txBody>
                    <a:bodyPr/>
                    <a:lstStyle/>
                    <a:p>
                      <a:pPr algn="ctr"/>
                      <a:r>
                        <a:rPr lang="en-US" sz="1700" dirty="0" smtClean="0"/>
                        <a:t>25</a:t>
                      </a:r>
                      <a:endParaRPr lang="en-US" sz="1700" dirty="0"/>
                    </a:p>
                  </a:txBody>
                  <a:tcPr marL="87799" marR="87799" marT="43899" marB="43899" anchor="ctr"/>
                </a:tc>
                <a:tc>
                  <a:txBody>
                    <a:bodyPr/>
                    <a:lstStyle/>
                    <a:p>
                      <a:pPr algn="ctr"/>
                      <a:r>
                        <a:rPr lang="en-US" sz="1700" dirty="0" smtClean="0"/>
                        <a:t>2</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700" dirty="0" smtClean="0"/>
                        <a:t>Student Financial</a:t>
                      </a:r>
                      <a:r>
                        <a:rPr lang="en-US" sz="1700" baseline="0" dirty="0" smtClean="0"/>
                        <a:t> Services</a:t>
                      </a:r>
                      <a:endParaRPr lang="en-US" sz="1700" dirty="0"/>
                    </a:p>
                  </a:txBody>
                  <a:tcPr marL="87799" marR="87799" marT="43899" marB="43899" anchor="ctr"/>
                </a:tc>
                <a:tc>
                  <a:txBody>
                    <a:bodyPr/>
                    <a:lstStyle/>
                    <a:p>
                      <a:pPr algn="ctr"/>
                      <a:r>
                        <a:rPr lang="en-US" sz="1700" dirty="0" smtClean="0"/>
                        <a:t>17</a:t>
                      </a:r>
                      <a:endParaRPr lang="en-US" sz="1700" dirty="0"/>
                    </a:p>
                  </a:txBody>
                  <a:tcPr marL="87799" marR="87799" marT="43899" marB="43899" anchor="ctr"/>
                </a:tc>
                <a:tc>
                  <a:txBody>
                    <a:bodyPr/>
                    <a:lstStyle/>
                    <a:p>
                      <a:pPr algn="ctr"/>
                      <a:r>
                        <a:rPr lang="en-US" sz="1700" dirty="0" smtClean="0"/>
                        <a:t>4</a:t>
                      </a:r>
                      <a:endParaRPr lang="en-US" sz="1700" dirty="0"/>
                    </a:p>
                  </a:txBody>
                  <a:tcPr marL="87799" marR="87799" marT="43899" marB="43899" anchor="ctr"/>
                </a:tc>
                <a:tc>
                  <a:txBody>
                    <a:bodyPr/>
                    <a:lstStyle/>
                    <a:p>
                      <a:pPr algn="ctr"/>
                      <a:r>
                        <a:rPr lang="en-US" sz="1700" dirty="0" smtClean="0"/>
                        <a:t>1</a:t>
                      </a:r>
                      <a:endParaRPr lang="en-US" sz="1700" dirty="0"/>
                    </a:p>
                  </a:txBody>
                  <a:tcPr marL="87799" marR="87799" marT="43899" marB="43899" anchor="ctr"/>
                </a:tc>
              </a:tr>
              <a:tr h="473199">
                <a:tc>
                  <a:txBody>
                    <a:bodyPr/>
                    <a:lstStyle/>
                    <a:p>
                      <a:r>
                        <a:rPr lang="en-US" sz="1900" b="1" dirty="0" smtClean="0"/>
                        <a:t>TOTALS</a:t>
                      </a:r>
                      <a:endParaRPr lang="en-US" sz="1900" b="1" dirty="0"/>
                    </a:p>
                  </a:txBody>
                  <a:tcPr marL="87799" marR="87799" marT="43899" marB="43899" anchor="ctr"/>
                </a:tc>
                <a:tc>
                  <a:txBody>
                    <a:bodyPr/>
                    <a:lstStyle/>
                    <a:p>
                      <a:pPr algn="ctr"/>
                      <a:r>
                        <a:rPr lang="en-US" sz="1900" b="1" dirty="0" smtClean="0"/>
                        <a:t>155</a:t>
                      </a:r>
                      <a:endParaRPr lang="en-US" sz="1200" b="0" dirty="0"/>
                    </a:p>
                  </a:txBody>
                  <a:tcPr marL="87799" marR="87799" marT="43899" marB="43899"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t>51</a:t>
                      </a:r>
                      <a:endParaRPr lang="en-US" sz="3100" b="0" dirty="0" smtClean="0"/>
                    </a:p>
                  </a:txBody>
                  <a:tcPr marL="87799" marR="87799" marT="43899" marB="43899"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t>12</a:t>
                      </a:r>
                      <a:endParaRPr lang="en-US" sz="1500" b="0" dirty="0" smtClean="0"/>
                    </a:p>
                  </a:txBody>
                  <a:tcPr marL="87799" marR="87799" marT="43899" marB="43899" anchor="ctr"/>
                </a:tc>
              </a:tr>
            </a:tbl>
          </a:graphicData>
        </a:graphic>
      </p:graphicFrame>
      <p:sp>
        <p:nvSpPr>
          <p:cNvPr id="6" name="Rectangle 5"/>
          <p:cNvSpPr/>
          <p:nvPr/>
        </p:nvSpPr>
        <p:spPr>
          <a:xfrm>
            <a:off x="457200" y="1752600"/>
            <a:ext cx="8229600" cy="457200"/>
          </a:xfrm>
          <a:prstGeom prst="rect">
            <a:avLst/>
          </a:prstGeom>
          <a:noFill/>
          <a:ln w="4445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7200" y="5521569"/>
            <a:ext cx="8229600" cy="457200"/>
          </a:xfrm>
          <a:prstGeom prst="rect">
            <a:avLst/>
          </a:prstGeom>
          <a:noFill/>
          <a:ln w="4445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News &amp; Notes</a:t>
            </a:r>
            <a:endParaRPr lang="en-US" dirty="0">
              <a:solidFill>
                <a:srgbClr val="FFFF00"/>
              </a:solidFill>
            </a:endParaRPr>
          </a:p>
        </p:txBody>
      </p:sp>
      <p:sp>
        <p:nvSpPr>
          <p:cNvPr id="3" name="Content Placeholder 2"/>
          <p:cNvSpPr>
            <a:spLocks noGrp="1"/>
          </p:cNvSpPr>
          <p:nvPr>
            <p:ph idx="1"/>
          </p:nvPr>
        </p:nvSpPr>
        <p:spPr>
          <a:xfrm>
            <a:off x="457200" y="1341437"/>
            <a:ext cx="8229600" cy="4983163"/>
          </a:xfrm>
        </p:spPr>
        <p:txBody>
          <a:bodyPr/>
          <a:lstStyle/>
          <a:p>
            <a:pPr>
              <a:buClr>
                <a:srgbClr val="FFFF00"/>
              </a:buClr>
              <a:buFont typeface="Wingdings" pitchFamily="2" charset="2"/>
              <a:buChar char="§"/>
            </a:pPr>
            <a:r>
              <a:rPr lang="en-US" dirty="0" smtClean="0">
                <a:latin typeface="+mn-lt"/>
              </a:rPr>
              <a:t>Welcome New Offices Starting 2011</a:t>
            </a:r>
          </a:p>
          <a:p>
            <a:pPr lvl="1">
              <a:buClr>
                <a:srgbClr val="FFFF00"/>
              </a:buClr>
              <a:buFont typeface="Arial" pitchFamily="34" charset="0"/>
              <a:buChar char="•"/>
            </a:pPr>
            <a:r>
              <a:rPr lang="en-US" dirty="0" smtClean="0">
                <a:latin typeface="+mn-lt"/>
              </a:rPr>
              <a:t>Bison Connection</a:t>
            </a:r>
          </a:p>
          <a:p>
            <a:pPr lvl="1">
              <a:buClr>
                <a:srgbClr val="FFFF00"/>
              </a:buClr>
              <a:buFont typeface="Arial" pitchFamily="34" charset="0"/>
              <a:buChar char="•"/>
            </a:pPr>
            <a:r>
              <a:rPr lang="en-US" dirty="0" smtClean="0">
                <a:latin typeface="+mn-lt"/>
              </a:rPr>
              <a:t>Student Financial Services</a:t>
            </a:r>
          </a:p>
          <a:p>
            <a:pPr>
              <a:buClr>
                <a:srgbClr val="FFFF00"/>
              </a:buClr>
              <a:buNone/>
            </a:pPr>
            <a:endParaRPr lang="en-US" dirty="0" smtClean="0">
              <a:latin typeface="+mn-lt"/>
            </a:endParaRPr>
          </a:p>
          <a:p>
            <a:pPr>
              <a:buClr>
                <a:srgbClr val="FFFF00"/>
              </a:buClr>
              <a:buFont typeface="Wingdings" pitchFamily="2" charset="2"/>
              <a:buChar char="§"/>
            </a:pPr>
            <a:r>
              <a:rPr lang="en-US" dirty="0" smtClean="0">
                <a:latin typeface="+mn-lt"/>
              </a:rPr>
              <a:t>Client Upgrade to version 6.6</a:t>
            </a:r>
          </a:p>
          <a:p>
            <a:pPr lvl="1">
              <a:buClr>
                <a:srgbClr val="FFFF00"/>
              </a:buClr>
              <a:buFont typeface="Arial" pitchFamily="34" charset="0"/>
              <a:buChar char="•"/>
            </a:pPr>
            <a:r>
              <a:rPr lang="en-US" dirty="0" smtClean="0">
                <a:latin typeface="+mn-lt"/>
              </a:rPr>
              <a:t>Windows 7 (64-bit) compliant</a:t>
            </a:r>
          </a:p>
          <a:p>
            <a:pPr lvl="1">
              <a:buClr>
                <a:srgbClr val="FFFF00"/>
              </a:buClr>
              <a:buFont typeface="Arial" pitchFamily="34" charset="0"/>
              <a:buChar char="•"/>
            </a:pPr>
            <a:r>
              <a:rPr lang="en-US" dirty="0" smtClean="0">
                <a:latin typeface="+mn-lt"/>
              </a:rPr>
              <a:t>Added eForms components/features</a:t>
            </a:r>
          </a:p>
          <a:p>
            <a:pPr lvl="1">
              <a:buClr>
                <a:srgbClr val="FFFF00"/>
              </a:buClr>
              <a:buFont typeface="Arial" pitchFamily="34" charset="0"/>
              <a:buChar char="•"/>
            </a:pPr>
            <a:r>
              <a:rPr lang="en-US" dirty="0" smtClean="0">
                <a:latin typeface="+mn-lt"/>
              </a:rPr>
              <a:t>Day-to-day users should not be affected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News &amp; Notes</a:t>
            </a:r>
            <a:endParaRPr lang="en-US" dirty="0">
              <a:solidFill>
                <a:srgbClr val="FFFF00"/>
              </a:solidFill>
            </a:endParaRPr>
          </a:p>
        </p:txBody>
      </p:sp>
      <p:sp>
        <p:nvSpPr>
          <p:cNvPr id="3" name="Content Placeholder 2"/>
          <p:cNvSpPr>
            <a:spLocks noGrp="1"/>
          </p:cNvSpPr>
          <p:nvPr>
            <p:ph idx="1"/>
          </p:nvPr>
        </p:nvSpPr>
        <p:spPr>
          <a:xfrm>
            <a:off x="457200" y="1341437"/>
            <a:ext cx="8229600" cy="4983163"/>
          </a:xfrm>
        </p:spPr>
        <p:txBody>
          <a:bodyPr/>
          <a:lstStyle/>
          <a:p>
            <a:pPr>
              <a:buClr>
                <a:srgbClr val="FFFF00"/>
              </a:buClr>
              <a:buFont typeface="Wingdings" pitchFamily="2" charset="2"/>
              <a:buChar char="§"/>
            </a:pPr>
            <a:r>
              <a:rPr lang="en-US" dirty="0" err="1" smtClean="0">
                <a:latin typeface="+mn-lt"/>
              </a:rPr>
              <a:t>INspire</a:t>
            </a:r>
            <a:r>
              <a:rPr lang="en-US" dirty="0" smtClean="0">
                <a:latin typeface="+mn-lt"/>
              </a:rPr>
              <a:t> 2011 Conference Report</a:t>
            </a:r>
          </a:p>
          <a:p>
            <a:pPr lvl="1">
              <a:buClr>
                <a:srgbClr val="FFFF00"/>
              </a:buClr>
              <a:buFont typeface="Arial" pitchFamily="34" charset="0"/>
              <a:buChar char="•"/>
            </a:pPr>
            <a:r>
              <a:rPr lang="en-US" dirty="0" smtClean="0">
                <a:latin typeface="+mn-lt"/>
              </a:rPr>
              <a:t>April 10-13, Las Vegas, NV</a:t>
            </a:r>
          </a:p>
          <a:p>
            <a:pPr lvl="1">
              <a:buClr>
                <a:srgbClr val="FFFF00"/>
              </a:buClr>
              <a:buFont typeface="Arial" pitchFamily="34" charset="0"/>
              <a:buChar char="•"/>
            </a:pPr>
            <a:r>
              <a:rPr lang="en-US" dirty="0" smtClean="0">
                <a:latin typeface="+mn-lt"/>
              </a:rPr>
              <a:t>Attended by Viet Doan</a:t>
            </a:r>
          </a:p>
          <a:p>
            <a:pPr>
              <a:buClr>
                <a:srgbClr val="FFFF00"/>
              </a:buClr>
              <a:buNone/>
            </a:pPr>
            <a:endParaRPr lang="en-US" dirty="0" smtClean="0">
              <a:latin typeface="+mn-lt"/>
            </a:endParaRPr>
          </a:p>
          <a:p>
            <a:pPr>
              <a:buClr>
                <a:srgbClr val="FFFF00"/>
              </a:buClr>
              <a:buFont typeface="Wingdings" pitchFamily="2" charset="2"/>
              <a:buChar char="§"/>
            </a:pPr>
            <a:r>
              <a:rPr lang="en-US" dirty="0" smtClean="0">
                <a:latin typeface="+mn-lt"/>
              </a:rPr>
              <a:t>Twin Cities Regional User Group Meeting</a:t>
            </a:r>
          </a:p>
          <a:p>
            <a:pPr lvl="1">
              <a:buClr>
                <a:srgbClr val="FFFF00"/>
              </a:buClr>
              <a:buFont typeface="Arial" pitchFamily="34" charset="0"/>
              <a:buChar char="•"/>
            </a:pPr>
            <a:r>
              <a:rPr lang="en-US" dirty="0" smtClean="0">
                <a:latin typeface="+mn-lt"/>
              </a:rPr>
              <a:t>Wednesday, May 18</a:t>
            </a:r>
            <a:r>
              <a:rPr lang="en-US" baseline="30000" dirty="0" smtClean="0">
                <a:latin typeface="+mn-lt"/>
              </a:rPr>
              <a:t>th</a:t>
            </a:r>
            <a:r>
              <a:rPr lang="en-US" dirty="0" smtClean="0">
                <a:latin typeface="+mn-lt"/>
              </a:rPr>
              <a:t>  (10:00 – 2:00)</a:t>
            </a:r>
          </a:p>
          <a:p>
            <a:pPr lvl="1">
              <a:buClr>
                <a:srgbClr val="FFFF00"/>
              </a:buClr>
              <a:buFont typeface="Arial" pitchFamily="34" charset="0"/>
              <a:buChar char="•"/>
            </a:pPr>
            <a:r>
              <a:rPr lang="en-US" dirty="0" smtClean="0">
                <a:latin typeface="+mn-lt"/>
              </a:rPr>
              <a:t>University of Minnesota-Rochester</a:t>
            </a:r>
          </a:p>
          <a:p>
            <a:pPr lvl="1">
              <a:buClr>
                <a:srgbClr val="FFFF00"/>
              </a:buClr>
              <a:buFont typeface="Arial" pitchFamily="34" charset="0"/>
              <a:buChar char="•"/>
            </a:pPr>
            <a:endParaRPr lang="en-US" dirty="0">
              <a:latin typeface="+mn-lt"/>
            </a:endParaRPr>
          </a:p>
          <a:p>
            <a:pPr>
              <a:buClr>
                <a:srgbClr val="FFFF00"/>
              </a:buClr>
              <a:buFont typeface="Wingdings" pitchFamily="2" charset="2"/>
              <a:buChar char="§"/>
            </a:pPr>
            <a:r>
              <a:rPr lang="en-US" dirty="0" smtClean="0">
                <a:latin typeface="+mn-lt"/>
              </a:rPr>
              <a:t>Email Alerts on Workflow Queues are Active!</a:t>
            </a:r>
            <a:endParaRPr lang="en-US" dirty="0">
              <a:latin typeface="+mn-lt"/>
            </a:endParaRPr>
          </a:p>
        </p:txBody>
      </p:sp>
    </p:spTree>
    <p:extLst>
      <p:ext uri="{BB962C8B-B14F-4D97-AF65-F5344CB8AC3E}">
        <p14:creationId xmlns:p14="http://schemas.microsoft.com/office/powerpoint/2010/main" val="179095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Demonstration</a:t>
            </a:r>
            <a:endParaRPr lang="en-US" dirty="0">
              <a:solidFill>
                <a:srgbClr val="FFFF00"/>
              </a:solidFill>
            </a:endParaRPr>
          </a:p>
        </p:txBody>
      </p:sp>
      <p:sp>
        <p:nvSpPr>
          <p:cNvPr id="3" name="Content Placeholder 2"/>
          <p:cNvSpPr>
            <a:spLocks noGrp="1"/>
          </p:cNvSpPr>
          <p:nvPr>
            <p:ph idx="1"/>
          </p:nvPr>
        </p:nvSpPr>
        <p:spPr>
          <a:xfrm>
            <a:off x="457200" y="1337345"/>
            <a:ext cx="8229600" cy="5029200"/>
          </a:xfrm>
        </p:spPr>
        <p:txBody>
          <a:bodyPr/>
          <a:lstStyle/>
          <a:p>
            <a:pPr>
              <a:spcAft>
                <a:spcPts val="1800"/>
              </a:spcAft>
              <a:buClr>
                <a:srgbClr val="FFFF00"/>
              </a:buClr>
              <a:buNone/>
            </a:pPr>
            <a:r>
              <a:rPr lang="en-US" dirty="0" smtClean="0">
                <a:latin typeface="+mn-lt"/>
              </a:rPr>
              <a:t>Customizing Your Toolbar &amp; Viewer</a:t>
            </a:r>
            <a:endParaRPr lang="en-US" sz="1600" dirty="0" smtClean="0">
              <a:latin typeface="+mn-lt"/>
            </a:endParaRPr>
          </a:p>
          <a:p>
            <a:pPr>
              <a:buClr>
                <a:srgbClr val="FFFF00"/>
              </a:buClr>
              <a:buFont typeface="Arial" pitchFamily="34" charset="0"/>
              <a:buChar char="•"/>
            </a:pPr>
            <a:r>
              <a:rPr lang="en-US" sz="2600" dirty="0" smtClean="0">
                <a:latin typeface="+mn-lt"/>
              </a:rPr>
              <a:t>Adding the Message Center to Toolbar</a:t>
            </a:r>
          </a:p>
          <a:p>
            <a:pPr>
              <a:buClr>
                <a:srgbClr val="FFFF00"/>
              </a:buClr>
              <a:buFont typeface="Arial" pitchFamily="34" charset="0"/>
              <a:buChar char="•"/>
            </a:pPr>
            <a:r>
              <a:rPr lang="en-US" sz="2600" dirty="0" smtClean="0">
                <a:latin typeface="+mn-lt"/>
              </a:rPr>
              <a:t>Adding Queues to the Message Center</a:t>
            </a:r>
          </a:p>
          <a:p>
            <a:pPr>
              <a:buClr>
                <a:srgbClr val="FFFF00"/>
              </a:buClr>
              <a:buFont typeface="Arial" pitchFamily="34" charset="0"/>
              <a:buChar char="•"/>
            </a:pPr>
            <a:r>
              <a:rPr lang="en-US" sz="2600" dirty="0" smtClean="0">
                <a:latin typeface="+mn-lt"/>
              </a:rPr>
              <a:t>Setting Defaults</a:t>
            </a:r>
          </a:p>
          <a:p>
            <a:pPr>
              <a:buClr>
                <a:srgbClr val="FFFF00"/>
              </a:buClr>
              <a:buFont typeface="Arial" pitchFamily="34" charset="0"/>
              <a:buChar char="•"/>
            </a:pPr>
            <a:r>
              <a:rPr lang="en-US" sz="2600" dirty="0" smtClean="0">
                <a:latin typeface="+mn-lt"/>
              </a:rPr>
              <a:t>Grid Display Options in Viewer</a:t>
            </a:r>
            <a:endParaRPr lang="en-US" sz="2600" dirty="0">
              <a:latin typeface="+mn-lt"/>
            </a:endParaRPr>
          </a:p>
          <a:p>
            <a:pPr marL="0" indent="0">
              <a:buClr>
                <a:srgbClr val="FFFF00"/>
              </a:buClr>
              <a:buNone/>
            </a:pPr>
            <a:endParaRPr lang="en-US" i="1"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Discussion</a:t>
            </a:r>
            <a:endParaRPr lang="en-US" dirty="0">
              <a:solidFill>
                <a:srgbClr val="FFFF00"/>
              </a:solidFill>
            </a:endParaRPr>
          </a:p>
        </p:txBody>
      </p:sp>
      <p:sp>
        <p:nvSpPr>
          <p:cNvPr id="3" name="Content Placeholder 2"/>
          <p:cNvSpPr>
            <a:spLocks noGrp="1"/>
          </p:cNvSpPr>
          <p:nvPr>
            <p:ph idx="1"/>
          </p:nvPr>
        </p:nvSpPr>
        <p:spPr>
          <a:xfrm>
            <a:off x="457200" y="1337345"/>
            <a:ext cx="8229600" cy="5029200"/>
          </a:xfrm>
        </p:spPr>
        <p:txBody>
          <a:bodyPr/>
          <a:lstStyle/>
          <a:p>
            <a:pPr>
              <a:spcAft>
                <a:spcPts val="1800"/>
              </a:spcAft>
              <a:buClr>
                <a:srgbClr val="FFFF00"/>
              </a:buClr>
              <a:buNone/>
            </a:pPr>
            <a:r>
              <a:rPr lang="en-US" sz="3200" dirty="0" err="1" smtClean="0">
                <a:latin typeface="+mn-lt"/>
              </a:rPr>
              <a:t>eFORMS</a:t>
            </a:r>
            <a:endParaRPr lang="en-US" sz="3200" dirty="0" smtClean="0">
              <a:latin typeface="+mn-lt"/>
            </a:endParaRPr>
          </a:p>
          <a:p>
            <a:pPr>
              <a:buClr>
                <a:srgbClr val="FFFF00"/>
              </a:buClr>
              <a:buFont typeface="Wingdings" pitchFamily="2" charset="2"/>
              <a:buChar char="§"/>
            </a:pPr>
            <a:r>
              <a:rPr lang="en-US" dirty="0" smtClean="0">
                <a:latin typeface="+mn-lt"/>
              </a:rPr>
              <a:t>Student Government Capital Project Grant</a:t>
            </a:r>
          </a:p>
          <a:p>
            <a:pPr>
              <a:buClr>
                <a:srgbClr val="FFFF00"/>
              </a:buClr>
              <a:buFont typeface="Wingdings" pitchFamily="2" charset="2"/>
              <a:buChar char="§"/>
            </a:pPr>
            <a:r>
              <a:rPr lang="en-US" dirty="0" smtClean="0">
                <a:latin typeface="+mn-lt"/>
              </a:rPr>
              <a:t>Implementation Timeline</a:t>
            </a:r>
          </a:p>
          <a:p>
            <a:pPr>
              <a:buClr>
                <a:srgbClr val="FFFF00"/>
              </a:buClr>
              <a:buFont typeface="Wingdings" pitchFamily="2" charset="2"/>
              <a:buChar char="§"/>
            </a:pPr>
            <a:r>
              <a:rPr lang="en-US" dirty="0" smtClean="0">
                <a:latin typeface="+mn-lt"/>
              </a:rPr>
              <a:t>Online Training Opportunity</a:t>
            </a:r>
            <a:endParaRPr lang="en-US" i="1" dirty="0" smtClean="0">
              <a:latin typeface="+mn-lt"/>
            </a:endParaRPr>
          </a:p>
          <a:p>
            <a:pPr marL="0" indent="0">
              <a:buClr>
                <a:srgbClr val="FFFF00"/>
              </a:buClr>
              <a:buNone/>
            </a:pPr>
            <a:endParaRPr lang="en-US" dirty="0" smtClean="0">
              <a:latin typeface="+mn-lt"/>
            </a:endParaRPr>
          </a:p>
        </p:txBody>
      </p:sp>
    </p:spTree>
    <p:extLst>
      <p:ext uri="{BB962C8B-B14F-4D97-AF65-F5344CB8AC3E}">
        <p14:creationId xmlns:p14="http://schemas.microsoft.com/office/powerpoint/2010/main" val="513932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erceptive08">
  <a:themeElements>
    <a:clrScheme name="Perceptive 08">
      <a:dk1>
        <a:srgbClr val="2A2A2A"/>
      </a:dk1>
      <a:lt1>
        <a:srgbClr val="FFFFFF"/>
      </a:lt1>
      <a:dk2>
        <a:srgbClr val="000000"/>
      </a:dk2>
      <a:lt2>
        <a:srgbClr val="808080"/>
      </a:lt2>
      <a:accent1>
        <a:srgbClr val="B2C8E2"/>
      </a:accent1>
      <a:accent2>
        <a:srgbClr val="91B0D5"/>
      </a:accent2>
      <a:accent3>
        <a:srgbClr val="FCC85C"/>
      </a:accent3>
      <a:accent4>
        <a:srgbClr val="FAA819"/>
      </a:accent4>
      <a:accent5>
        <a:srgbClr val="CACACA"/>
      </a:accent5>
      <a:accent6>
        <a:srgbClr val="9A9A9A"/>
      </a:accent6>
      <a:hlink>
        <a:srgbClr val="8DC63F"/>
      </a:hlink>
      <a:folHlink>
        <a:srgbClr val="91B0D5"/>
      </a:folHlink>
    </a:clrScheme>
    <a:fontScheme name="10_handshak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10_handshak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handshak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handshak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handshak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handshak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handshak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handshak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handshak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handshak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handshak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handshak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handshak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ndsu-template5</Template>
  <TotalTime>1943</TotalTime>
  <Words>636</Words>
  <Application>Microsoft Office PowerPoint</Application>
  <PresentationFormat>On-screen Show (4:3)</PresentationFormat>
  <Paragraphs>156</Paragraphs>
  <Slides>14</Slides>
  <Notes>13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ndsu-template5</vt:lpstr>
      <vt:lpstr>Perceptive08</vt:lpstr>
      <vt:lpstr>PowerPoint Presentation</vt:lpstr>
      <vt:lpstr>User’s Group Goals</vt:lpstr>
      <vt:lpstr>Today’s Agenda</vt:lpstr>
      <vt:lpstr>Introductions &amp; Office Updates</vt:lpstr>
      <vt:lpstr>Participating Offices</vt:lpstr>
      <vt:lpstr>News &amp; Notes</vt:lpstr>
      <vt:lpstr>News &amp; Notes</vt:lpstr>
      <vt:lpstr>Demonstration</vt:lpstr>
      <vt:lpstr>Discussion</vt:lpstr>
      <vt:lpstr>eForms in action</vt:lpstr>
      <vt:lpstr>Discussion</vt:lpstr>
      <vt:lpstr>Discussion</vt:lpstr>
      <vt:lpstr>Questions???</vt:lpstr>
      <vt:lpstr>Until We Meet Again… </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NDSU Office of Registration &amp; Records</dc:creator>
  <cp:lastModifiedBy>Andrew J. Klein</cp:lastModifiedBy>
  <cp:revision>216</cp:revision>
  <dcterms:created xsi:type="dcterms:W3CDTF">2009-09-17T20:36:51Z</dcterms:created>
  <dcterms:modified xsi:type="dcterms:W3CDTF">2011-04-26T16:04:09Z</dcterms:modified>
</cp:coreProperties>
</file>