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8"/>
  </p:notesMasterIdLst>
  <p:sldIdLst>
    <p:sldId id="256" r:id="rId2"/>
    <p:sldId id="257" r:id="rId3"/>
    <p:sldId id="258" r:id="rId4"/>
    <p:sldId id="259" r:id="rId5"/>
    <p:sldId id="260" r:id="rId6"/>
    <p:sldId id="261" r:id="rId7"/>
    <p:sldId id="269" r:id="rId8"/>
    <p:sldId id="262" r:id="rId9"/>
    <p:sldId id="276" r:id="rId10"/>
    <p:sldId id="275" r:id="rId11"/>
    <p:sldId id="277" r:id="rId12"/>
    <p:sldId id="272" r:id="rId13"/>
    <p:sldId id="273" r:id="rId14"/>
    <p:sldId id="265" r:id="rId15"/>
    <p:sldId id="266" r:id="rId16"/>
    <p:sldId id="267" r:id="rId17"/>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008000"/>
    <a:srgbClr val="FFC830"/>
    <a:srgbClr val="FFCF01"/>
    <a:srgbClr val="001409"/>
    <a:srgbClr val="FAA523"/>
    <a:srgbClr val="005643"/>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560" autoAdjust="0"/>
  </p:normalViewPr>
  <p:slideViewPr>
    <p:cSldViewPr snapToGrid="0" snapToObjects="1">
      <p:cViewPr varScale="1">
        <p:scale>
          <a:sx n="89" d="100"/>
          <a:sy n="89" d="100"/>
        </p:scale>
        <p:origin x="-1554" y="-102"/>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84" d="100"/>
          <a:sy n="84" d="100"/>
        </p:scale>
        <p:origin x="-3168" y="-5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2ECDD3-EEE2-48C4-8BE9-401F6F4D372F}" type="datetimeFigureOut">
              <a:rPr lang="en-US" smtClean="0"/>
              <a:t>12/10/2013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9D05CB-7B78-4C6A-8476-460128BF1597}" type="slidenum">
              <a:rPr lang="en-US" smtClean="0"/>
              <a:t>‹#›</a:t>
            </a:fld>
            <a:endParaRPr lang="en-US"/>
          </a:p>
        </p:txBody>
      </p:sp>
    </p:spTree>
    <p:extLst>
      <p:ext uri="{BB962C8B-B14F-4D97-AF65-F5344CB8AC3E}">
        <p14:creationId xmlns:p14="http://schemas.microsoft.com/office/powerpoint/2010/main" val="9299602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9D05CB-7B78-4C6A-8476-460128BF1597}" type="slidenum">
              <a:rPr lang="en-US" smtClean="0"/>
              <a:t>1</a:t>
            </a:fld>
            <a:endParaRPr lang="en-US"/>
          </a:p>
        </p:txBody>
      </p:sp>
    </p:spTree>
    <p:extLst>
      <p:ext uri="{BB962C8B-B14F-4D97-AF65-F5344CB8AC3E}">
        <p14:creationId xmlns:p14="http://schemas.microsoft.com/office/powerpoint/2010/main" val="36849283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9D05CB-7B78-4C6A-8476-460128BF1597}" type="slidenum">
              <a:rPr lang="en-US" smtClean="0"/>
              <a:t>13</a:t>
            </a:fld>
            <a:endParaRPr lang="en-US"/>
          </a:p>
        </p:txBody>
      </p:sp>
    </p:spTree>
    <p:extLst>
      <p:ext uri="{BB962C8B-B14F-4D97-AF65-F5344CB8AC3E}">
        <p14:creationId xmlns:p14="http://schemas.microsoft.com/office/powerpoint/2010/main" val="21671921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9D05CB-7B78-4C6A-8476-460128BF1597}" type="slidenum">
              <a:rPr lang="en-US" smtClean="0"/>
              <a:t>14</a:t>
            </a:fld>
            <a:endParaRPr lang="en-US"/>
          </a:p>
        </p:txBody>
      </p:sp>
    </p:spTree>
    <p:extLst>
      <p:ext uri="{BB962C8B-B14F-4D97-AF65-F5344CB8AC3E}">
        <p14:creationId xmlns:p14="http://schemas.microsoft.com/office/powerpoint/2010/main" val="4215537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9D05CB-7B78-4C6A-8476-460128BF1597}" type="slidenum">
              <a:rPr lang="en-US" smtClean="0"/>
              <a:t>15</a:t>
            </a:fld>
            <a:endParaRPr lang="en-US"/>
          </a:p>
        </p:txBody>
      </p:sp>
    </p:spTree>
    <p:extLst>
      <p:ext uri="{BB962C8B-B14F-4D97-AF65-F5344CB8AC3E}">
        <p14:creationId xmlns:p14="http://schemas.microsoft.com/office/powerpoint/2010/main" val="3039801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[Blank slide to denote end of presentation]</a:t>
            </a:r>
            <a:endParaRPr lang="en-US" dirty="0"/>
          </a:p>
        </p:txBody>
      </p:sp>
      <p:sp>
        <p:nvSpPr>
          <p:cNvPr id="4" name="Slide Number Placeholder 3"/>
          <p:cNvSpPr>
            <a:spLocks noGrp="1"/>
          </p:cNvSpPr>
          <p:nvPr>
            <p:ph type="sldNum" sz="quarter" idx="10"/>
          </p:nvPr>
        </p:nvSpPr>
        <p:spPr/>
        <p:txBody>
          <a:bodyPr/>
          <a:lstStyle/>
          <a:p>
            <a:fld id="{069D05CB-7B78-4C6A-8476-460128BF1597}" type="slidenum">
              <a:rPr lang="en-US" smtClean="0"/>
              <a:t>16</a:t>
            </a:fld>
            <a:endParaRPr lang="en-US"/>
          </a:p>
        </p:txBody>
      </p:sp>
    </p:spTree>
    <p:extLst>
      <p:ext uri="{BB962C8B-B14F-4D97-AF65-F5344CB8AC3E}">
        <p14:creationId xmlns:p14="http://schemas.microsoft.com/office/powerpoint/2010/main" val="4204717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goal of the</a:t>
            </a:r>
            <a:r>
              <a:rPr lang="en-US" baseline="0" dirty="0" smtClean="0"/>
              <a:t> user group is to get users from participating offices in the same room to discuss what works, what doesn’t work, to combine efforts, and to inform current ImageNow users about the product so they can serve as advocates to other offices on campus.</a:t>
            </a:r>
            <a:endParaRPr lang="en-US" dirty="0" smtClean="0"/>
          </a:p>
        </p:txBody>
      </p:sp>
      <p:sp>
        <p:nvSpPr>
          <p:cNvPr id="4" name="Slide Number Placeholder 3"/>
          <p:cNvSpPr>
            <a:spLocks noGrp="1"/>
          </p:cNvSpPr>
          <p:nvPr>
            <p:ph type="sldNum" sz="quarter" idx="10"/>
          </p:nvPr>
        </p:nvSpPr>
        <p:spPr/>
        <p:txBody>
          <a:bodyPr/>
          <a:lstStyle/>
          <a:p>
            <a:fld id="{069D05CB-7B78-4C6A-8476-460128BF1597}" type="slidenum">
              <a:rPr lang="en-US" smtClean="0"/>
              <a:t>2</a:t>
            </a:fld>
            <a:endParaRPr lang="en-US"/>
          </a:p>
        </p:txBody>
      </p:sp>
    </p:spTree>
    <p:extLst>
      <p:ext uri="{BB962C8B-B14F-4D97-AF65-F5344CB8AC3E}">
        <p14:creationId xmlns:p14="http://schemas.microsoft.com/office/powerpoint/2010/main" val="17208165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069D05CB-7B78-4C6A-8476-460128BF1597}" type="slidenum">
              <a:rPr lang="en-US" smtClean="0"/>
              <a:t>3</a:t>
            </a:fld>
            <a:endParaRPr lang="en-US"/>
          </a:p>
        </p:txBody>
      </p:sp>
    </p:spTree>
    <p:extLst>
      <p:ext uri="{BB962C8B-B14F-4D97-AF65-F5344CB8AC3E}">
        <p14:creationId xmlns:p14="http://schemas.microsoft.com/office/powerpoint/2010/main" val="22093892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is shown during</a:t>
            </a:r>
            <a:r>
              <a:rPr lang="en-US" baseline="0" dirty="0" smtClean="0"/>
              <a:t> attendee introductions.</a:t>
            </a:r>
            <a:endParaRPr lang="en-US" dirty="0"/>
          </a:p>
        </p:txBody>
      </p:sp>
      <p:sp>
        <p:nvSpPr>
          <p:cNvPr id="4" name="Slide Number Placeholder 3"/>
          <p:cNvSpPr>
            <a:spLocks noGrp="1"/>
          </p:cNvSpPr>
          <p:nvPr>
            <p:ph type="sldNum" sz="quarter" idx="10"/>
          </p:nvPr>
        </p:nvSpPr>
        <p:spPr/>
        <p:txBody>
          <a:bodyPr/>
          <a:lstStyle/>
          <a:p>
            <a:fld id="{069D05CB-7B78-4C6A-8476-460128BF1597}" type="slidenum">
              <a:rPr lang="en-US" smtClean="0"/>
              <a:t>4</a:t>
            </a:fld>
            <a:endParaRPr lang="en-US"/>
          </a:p>
        </p:txBody>
      </p:sp>
    </p:spTree>
    <p:extLst>
      <p:ext uri="{BB962C8B-B14F-4D97-AF65-F5344CB8AC3E}">
        <p14:creationId xmlns:p14="http://schemas.microsoft.com/office/powerpoint/2010/main" val="8469153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a:t>
            </a:r>
            <a:r>
              <a:rPr lang="en-US" baseline="0" dirty="0" smtClean="0"/>
              <a:t>isting of offices currently using ImageNow, the number of users, licenses, and scanners per office.  </a:t>
            </a:r>
            <a:endParaRPr lang="en-US" dirty="0"/>
          </a:p>
        </p:txBody>
      </p:sp>
      <p:sp>
        <p:nvSpPr>
          <p:cNvPr id="4" name="Slide Number Placeholder 3"/>
          <p:cNvSpPr>
            <a:spLocks noGrp="1"/>
          </p:cNvSpPr>
          <p:nvPr>
            <p:ph type="sldNum" sz="quarter" idx="10"/>
          </p:nvPr>
        </p:nvSpPr>
        <p:spPr/>
        <p:txBody>
          <a:bodyPr/>
          <a:lstStyle/>
          <a:p>
            <a:fld id="{069D05CB-7B78-4C6A-8476-460128BF1597}" type="slidenum">
              <a:rPr lang="en-US" smtClean="0"/>
              <a:t>5</a:t>
            </a:fld>
            <a:endParaRPr lang="en-US"/>
          </a:p>
        </p:txBody>
      </p:sp>
    </p:spTree>
    <p:extLst>
      <p:ext uri="{BB962C8B-B14F-4D97-AF65-F5344CB8AC3E}">
        <p14:creationId xmlns:p14="http://schemas.microsoft.com/office/powerpoint/2010/main" val="14144080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9D05CB-7B78-4C6A-8476-460128BF1597}" type="slidenum">
              <a:rPr lang="en-US" smtClean="0"/>
              <a:t>6</a:t>
            </a:fld>
            <a:endParaRPr lang="en-US"/>
          </a:p>
        </p:txBody>
      </p:sp>
    </p:spTree>
    <p:extLst>
      <p:ext uri="{BB962C8B-B14F-4D97-AF65-F5344CB8AC3E}">
        <p14:creationId xmlns:p14="http://schemas.microsoft.com/office/powerpoint/2010/main" val="41966508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9D05CB-7B78-4C6A-8476-460128BF1597}" type="slidenum">
              <a:rPr lang="en-US" smtClean="0"/>
              <a:t>8</a:t>
            </a:fld>
            <a:endParaRPr lang="en-US"/>
          </a:p>
        </p:txBody>
      </p:sp>
    </p:spTree>
    <p:extLst>
      <p:ext uri="{BB962C8B-B14F-4D97-AF65-F5344CB8AC3E}">
        <p14:creationId xmlns:p14="http://schemas.microsoft.com/office/powerpoint/2010/main" val="31514221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9D05CB-7B78-4C6A-8476-460128BF1597}" type="slidenum">
              <a:rPr lang="en-US" smtClean="0"/>
              <a:t>11</a:t>
            </a:fld>
            <a:endParaRPr lang="en-US"/>
          </a:p>
        </p:txBody>
      </p:sp>
    </p:spTree>
    <p:extLst>
      <p:ext uri="{BB962C8B-B14F-4D97-AF65-F5344CB8AC3E}">
        <p14:creationId xmlns:p14="http://schemas.microsoft.com/office/powerpoint/2010/main" val="21671921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9D05CB-7B78-4C6A-8476-460128BF1597}" type="slidenum">
              <a:rPr lang="en-US" smtClean="0"/>
              <a:t>12</a:t>
            </a:fld>
            <a:endParaRPr lang="en-US"/>
          </a:p>
        </p:txBody>
      </p:sp>
    </p:spTree>
    <p:extLst>
      <p:ext uri="{BB962C8B-B14F-4D97-AF65-F5344CB8AC3E}">
        <p14:creationId xmlns:p14="http://schemas.microsoft.com/office/powerpoint/2010/main" val="216719217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pening slide">
    <p:spTree>
      <p:nvGrpSpPr>
        <p:cNvPr id="1" name=""/>
        <p:cNvGrpSpPr/>
        <p:nvPr/>
      </p:nvGrpSpPr>
      <p:grpSpPr>
        <a:xfrm>
          <a:off x="0" y="0"/>
          <a:ext cx="0" cy="0"/>
          <a:chOff x="0" y="0"/>
          <a:chExt cx="0" cy="0"/>
        </a:xfrm>
      </p:grpSpPr>
      <p:pic>
        <p:nvPicPr>
          <p:cNvPr id="2" name="Picture 7" descr="green.template_graphics2.wm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89000" y="2046312"/>
            <a:ext cx="7366000"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8" descr="green.template_graphics3.wmf"/>
          <p:cNvPicPr>
            <a:picLocks noChangeAspect="1"/>
          </p:cNvPicPr>
          <p:nvPr/>
        </p:nvPicPr>
        <p:blipFill>
          <a:blip r:embed="rId3">
            <a:alphaModFix amt="31000"/>
            <a:extLst>
              <a:ext uri="{28A0092B-C50C-407E-A947-70E740481C1C}">
                <a14:useLocalDpi xmlns:a14="http://schemas.microsoft.com/office/drawing/2010/main" val="0"/>
              </a:ext>
            </a:extLst>
          </a:blip>
          <a:srcRect/>
          <a:stretch>
            <a:fillRect/>
          </a:stretch>
        </p:blipFill>
        <p:spPr bwMode="auto">
          <a:xfrm>
            <a:off x="889000" y="5883275"/>
            <a:ext cx="7366000" cy="163513"/>
          </a:xfrm>
          <a:prstGeom prst="rect">
            <a:avLst/>
          </a:prstGeom>
          <a:noFill/>
          <a:ln>
            <a:noFill/>
          </a:ln>
          <a:extLst>
            <a:ext uri="{909E8E84-426E-40DD-AFC4-6F175D3DCCD1}">
              <a14:hiddenFill xmlns:a14="http://schemas.microsoft.com/office/drawing/2010/main">
                <a:solidFill>
                  <a:srgbClr val="FFFFFF">
                    <a:alpha val="31000"/>
                  </a:srgbClr>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3751569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77CD339-4B2F-4EFE-AD1C-19763639DAFF}" type="datetime1">
              <a:rPr lang="en-US" smtClean="0"/>
              <a:t>12/10/2013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8DD0007-DE76-724F-9A59-044EF43E1446}" type="slidenum">
              <a:rPr lang="en-US"/>
              <a:pPr>
                <a:defRPr/>
              </a:pPr>
              <a:t>‹#›</a:t>
            </a:fld>
            <a:endParaRPr lang="en-US" dirty="0"/>
          </a:p>
        </p:txBody>
      </p:sp>
    </p:spTree>
    <p:extLst>
      <p:ext uri="{BB962C8B-B14F-4D97-AF65-F5344CB8AC3E}">
        <p14:creationId xmlns:p14="http://schemas.microsoft.com/office/powerpoint/2010/main" val="231067659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3DE6A4E-5276-4CBE-A910-C96485937D1F}" type="datetime1">
              <a:rPr lang="en-US" smtClean="0"/>
              <a:t>12/10/2013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11F43F9-9AD9-3A45-93DA-A9D45DCAEBA7}" type="slidenum">
              <a:rPr lang="en-US"/>
              <a:pPr>
                <a:defRPr/>
              </a:pPr>
              <a:t>‹#›</a:t>
            </a:fld>
            <a:endParaRPr lang="en-US" dirty="0"/>
          </a:p>
        </p:txBody>
      </p:sp>
    </p:spTree>
    <p:extLst>
      <p:ext uri="{BB962C8B-B14F-4D97-AF65-F5344CB8AC3E}">
        <p14:creationId xmlns:p14="http://schemas.microsoft.com/office/powerpoint/2010/main" val="281190262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6F2872F-9000-4C04-8EF4-EDAC55967F3E}" type="datetime1">
              <a:rPr lang="en-US" smtClean="0"/>
              <a:t>12/10/2013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0E81DC1-BEBA-A345-AF53-60017037B3EE}" type="slidenum">
              <a:rPr lang="en-US"/>
              <a:pPr>
                <a:defRPr/>
              </a:pPr>
              <a:t>‹#›</a:t>
            </a:fld>
            <a:endParaRPr lang="en-US" dirty="0"/>
          </a:p>
        </p:txBody>
      </p:sp>
    </p:spTree>
    <p:extLst>
      <p:ext uri="{BB962C8B-B14F-4D97-AF65-F5344CB8AC3E}">
        <p14:creationId xmlns:p14="http://schemas.microsoft.com/office/powerpoint/2010/main" val="32088803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EA5CEE16-149B-4431-B69C-961461A82360}" type="datetime1">
              <a:rPr lang="en-US" smtClean="0"/>
              <a:t>12/10/2013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6DDF97D-3401-F044-9350-D8378188946F}" type="slidenum">
              <a:rPr lang="en-US"/>
              <a:pPr>
                <a:defRPr/>
              </a:pPr>
              <a:t>‹#›</a:t>
            </a:fld>
            <a:endParaRPr lang="en-US" dirty="0"/>
          </a:p>
        </p:txBody>
      </p:sp>
    </p:spTree>
    <p:extLst>
      <p:ext uri="{BB962C8B-B14F-4D97-AF65-F5344CB8AC3E}">
        <p14:creationId xmlns:p14="http://schemas.microsoft.com/office/powerpoint/2010/main" val="402111589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1418"/>
            <a:ext cx="8229600" cy="1139016"/>
          </a:xfrm>
        </p:spPr>
        <p:txBody>
          <a:bodyPr/>
          <a:lstStyle>
            <a:lvl1pPr>
              <a:defRPr sz="4000">
                <a:solidFill>
                  <a:srgbClr val="FFFF00"/>
                </a:solidFill>
                <a:latin typeface="Trajan Pro"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360009"/>
            <a:ext cx="8229600" cy="4715475"/>
          </a:xfrm>
        </p:spPr>
        <p:txBody>
          <a:bodyPr/>
          <a:lstStyle>
            <a:lvl1pPr marL="342900" indent="-342900">
              <a:buClr>
                <a:srgbClr val="FFFF00"/>
              </a:buClr>
              <a:buFont typeface="Wingdings" pitchFamily="2" charset="2"/>
              <a:buChar char="§"/>
              <a:defRPr>
                <a:latin typeface="Calibri" pitchFamily="34" charset="0"/>
                <a:cs typeface="Calibri" pitchFamily="34" charset="0"/>
              </a:defRPr>
            </a:lvl1pPr>
            <a:lvl2pPr marL="742950" indent="-285750">
              <a:buClr>
                <a:srgbClr val="FFFF00"/>
              </a:buClr>
              <a:buFont typeface="Arial" pitchFamily="34" charset="0"/>
              <a:buChar char="•"/>
              <a:defRPr>
                <a:latin typeface="Calibri" pitchFamily="34" charset="0"/>
                <a:cs typeface="Calibri" pitchFamily="34" charset="0"/>
              </a:defRPr>
            </a:lvl2pPr>
            <a:lvl3pPr marL="1143000" indent="-228600">
              <a:buClr>
                <a:srgbClr val="FFFF00"/>
              </a:buClr>
              <a:buFont typeface="Calibri" pitchFamily="34" charset="0"/>
              <a:buChar char="‒"/>
              <a:defRPr>
                <a:latin typeface="Calibri" pitchFamily="34" charset="0"/>
                <a:cs typeface="Calibri" pitchFamily="34" charset="0"/>
              </a:defRPr>
            </a:lvl3pPr>
            <a:lvl4pPr>
              <a:buClr>
                <a:srgbClr val="FFFF00"/>
              </a:buClr>
              <a:defRPr>
                <a:latin typeface="Calibri" pitchFamily="34" charset="0"/>
                <a:cs typeface="Calibri" pitchFamily="34" charset="0"/>
              </a:defRPr>
            </a:lvl4pPr>
            <a:lvl5pPr>
              <a:buClr>
                <a:srgbClr val="FFFF00"/>
              </a:buClr>
              <a:defRPr>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E74367FB-3EED-48BA-914C-D16AAB91804B}" type="datetime1">
              <a:rPr lang="en-US" smtClean="0"/>
              <a:t>12/10/2013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94D6F01-C5DD-F44B-8162-7A3A521E6E82}" type="slidenum">
              <a:rPr lang="en-US"/>
              <a:pPr>
                <a:defRPr/>
              </a:pPr>
              <a:t>‹#›</a:t>
            </a:fld>
            <a:endParaRPr lang="en-US" dirty="0"/>
          </a:p>
        </p:txBody>
      </p:sp>
    </p:spTree>
    <p:extLst>
      <p:ext uri="{BB962C8B-B14F-4D97-AF65-F5344CB8AC3E}">
        <p14:creationId xmlns:p14="http://schemas.microsoft.com/office/powerpoint/2010/main" val="63964220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C19F4D3-9B07-46BA-9CB0-2AC51E3333C4}" type="datetime1">
              <a:rPr lang="en-US" smtClean="0"/>
              <a:t>12/10/2013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19A6ADA-3E88-CA4E-8C53-69D050771686}" type="slidenum">
              <a:rPr lang="en-US"/>
              <a:pPr>
                <a:defRPr/>
              </a:pPr>
              <a:t>‹#›</a:t>
            </a:fld>
            <a:endParaRPr lang="en-US" dirty="0"/>
          </a:p>
        </p:txBody>
      </p:sp>
    </p:spTree>
    <p:extLst>
      <p:ext uri="{BB962C8B-B14F-4D97-AF65-F5344CB8AC3E}">
        <p14:creationId xmlns:p14="http://schemas.microsoft.com/office/powerpoint/2010/main" val="288450634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6120C3E-329B-408F-ABD5-E851C697FF6D}" type="datetime1">
              <a:rPr lang="en-US" smtClean="0"/>
              <a:t>12/10/2013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708ADCC-D3CD-C94F-8BCF-C2964FC6869D}" type="slidenum">
              <a:rPr lang="en-US"/>
              <a:pPr>
                <a:defRPr/>
              </a:pPr>
              <a:t>‹#›</a:t>
            </a:fld>
            <a:endParaRPr lang="en-US" dirty="0"/>
          </a:p>
        </p:txBody>
      </p:sp>
    </p:spTree>
    <p:extLst>
      <p:ext uri="{BB962C8B-B14F-4D97-AF65-F5344CB8AC3E}">
        <p14:creationId xmlns:p14="http://schemas.microsoft.com/office/powerpoint/2010/main" val="101833652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75570888-7E32-4D85-9073-354FA831EE51}" type="datetime1">
              <a:rPr lang="en-US" smtClean="0"/>
              <a:t>12/10/2013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8457CE4-E225-774A-9249-292B5807F5E7}" type="slidenum">
              <a:rPr lang="en-US"/>
              <a:pPr>
                <a:defRPr/>
              </a:pPr>
              <a:t>‹#›</a:t>
            </a:fld>
            <a:endParaRPr lang="en-US" dirty="0"/>
          </a:p>
        </p:txBody>
      </p:sp>
    </p:spTree>
    <p:extLst>
      <p:ext uri="{BB962C8B-B14F-4D97-AF65-F5344CB8AC3E}">
        <p14:creationId xmlns:p14="http://schemas.microsoft.com/office/powerpoint/2010/main" val="12742749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atin typeface="Trajan Pro" pitchFamily="18" charset="0"/>
              </a:defRPr>
            </a:lvl1p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184389E7-272D-496B-9F22-91C7250530A1}" type="datetime1">
              <a:rPr lang="en-US" smtClean="0"/>
              <a:t>12/10/2013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F7E57B2-D218-2543-B1F3-50F8C73AA9FE}" type="slidenum">
              <a:rPr lang="en-US"/>
              <a:pPr>
                <a:defRPr/>
              </a:pPr>
              <a:t>‹#›</a:t>
            </a:fld>
            <a:endParaRPr lang="en-US" dirty="0"/>
          </a:p>
        </p:txBody>
      </p:sp>
    </p:spTree>
    <p:extLst>
      <p:ext uri="{BB962C8B-B14F-4D97-AF65-F5344CB8AC3E}">
        <p14:creationId xmlns:p14="http://schemas.microsoft.com/office/powerpoint/2010/main" val="10516270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E839081-2064-4187-95CC-E26FD0DD48E1}" type="datetime1">
              <a:rPr lang="en-US" smtClean="0"/>
              <a:t>12/10/2013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16DE4E5-189A-6749-A62F-55E6235656EF}" type="slidenum">
              <a:rPr lang="en-US"/>
              <a:pPr>
                <a:defRPr/>
              </a:pPr>
              <a:t>‹#›</a:t>
            </a:fld>
            <a:endParaRPr lang="en-US" dirty="0"/>
          </a:p>
        </p:txBody>
      </p:sp>
    </p:spTree>
    <p:extLst>
      <p:ext uri="{BB962C8B-B14F-4D97-AF65-F5344CB8AC3E}">
        <p14:creationId xmlns:p14="http://schemas.microsoft.com/office/powerpoint/2010/main" val="368350471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ACCE6A0-8EF8-47E4-A010-30DC8CA4D3B1}" type="datetime1">
              <a:rPr lang="en-US" smtClean="0"/>
              <a:t>12/10/2013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873911F-13D9-5149-AD26-CA8FF84BF87B}" type="slidenum">
              <a:rPr lang="en-US"/>
              <a:pPr>
                <a:defRPr/>
              </a:pPr>
              <a:t>‹#›</a:t>
            </a:fld>
            <a:endParaRPr lang="en-US" dirty="0"/>
          </a:p>
        </p:txBody>
      </p:sp>
    </p:spTree>
    <p:extLst>
      <p:ext uri="{BB962C8B-B14F-4D97-AF65-F5344CB8AC3E}">
        <p14:creationId xmlns:p14="http://schemas.microsoft.com/office/powerpoint/2010/main" val="289685350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rgbClr val="001409"/>
            </a:gs>
            <a:gs pos="2000">
              <a:srgbClr val="005643"/>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endParaRPr lang="en-US" dirty="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latin typeface="Calibri" charset="0"/>
              </a:defRPr>
            </a:lvl1pPr>
          </a:lstStyle>
          <a:p>
            <a:pPr>
              <a:defRPr/>
            </a:pPr>
            <a:fld id="{11E534A6-A325-4612-BBDC-3E1110BAC837}" type="datetime1">
              <a:rPr lang="en-US" smtClean="0"/>
              <a:t>12/10/2013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latin typeface="Calibri" charset="0"/>
              </a:defRPr>
            </a:lvl1pPr>
          </a:lstStyle>
          <a:p>
            <a:pPr>
              <a:defRPr/>
            </a:pPr>
            <a:fld id="{30F92C6D-BE8D-DD4F-81E9-D4989C088BC1}" type="slidenum">
              <a:rPr lang="en-US"/>
              <a:pPr>
                <a:defRPr/>
              </a:pPr>
              <a:t>‹#›</a:t>
            </a:fld>
            <a:endParaRPr lang="en-US" dirty="0"/>
          </a:p>
        </p:txBody>
      </p:sp>
      <p:pic>
        <p:nvPicPr>
          <p:cNvPr id="1031" name="Picture 15" descr="green.template_graphics2.wmf"/>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508000" y="6164263"/>
            <a:ext cx="2463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3"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hf hdr="0" ftr="0" dt="0"/>
  <p:txStyles>
    <p:titleStyle>
      <a:lvl1pPr algn="ctr" defTabSz="457200" rtl="0" eaLnBrk="1" fontAlgn="base" hangingPunct="1">
        <a:spcBef>
          <a:spcPct val="0"/>
        </a:spcBef>
        <a:spcAft>
          <a:spcPct val="0"/>
        </a:spcAft>
        <a:defRPr sz="4400" kern="1200">
          <a:solidFill>
            <a:srgbClr val="FFCF01"/>
          </a:solidFill>
          <a:latin typeface="+mj-lt"/>
          <a:ea typeface="ＭＳ Ｐゴシック" charset="0"/>
          <a:cs typeface="ＭＳ Ｐゴシック" charset="0"/>
        </a:defRPr>
      </a:lvl1pPr>
      <a:lvl2pPr algn="ctr" defTabSz="457200" rtl="0" eaLnBrk="1" fontAlgn="base" hangingPunct="1">
        <a:spcBef>
          <a:spcPct val="0"/>
        </a:spcBef>
        <a:spcAft>
          <a:spcPct val="0"/>
        </a:spcAft>
        <a:defRPr sz="4400">
          <a:solidFill>
            <a:schemeClr val="bg1"/>
          </a:solidFill>
          <a:latin typeface="Arial" charset="0"/>
          <a:ea typeface="ＭＳ Ｐゴシック" charset="0"/>
          <a:cs typeface="ＭＳ Ｐゴシック" charset="0"/>
        </a:defRPr>
      </a:lvl2pPr>
      <a:lvl3pPr algn="ctr" defTabSz="457200" rtl="0" eaLnBrk="1" fontAlgn="base" hangingPunct="1">
        <a:spcBef>
          <a:spcPct val="0"/>
        </a:spcBef>
        <a:spcAft>
          <a:spcPct val="0"/>
        </a:spcAft>
        <a:defRPr sz="4400">
          <a:solidFill>
            <a:schemeClr val="bg1"/>
          </a:solidFill>
          <a:latin typeface="Arial" charset="0"/>
          <a:ea typeface="ＭＳ Ｐゴシック" charset="0"/>
          <a:cs typeface="ＭＳ Ｐゴシック" charset="0"/>
        </a:defRPr>
      </a:lvl3pPr>
      <a:lvl4pPr algn="ctr" defTabSz="457200" rtl="0" eaLnBrk="1" fontAlgn="base" hangingPunct="1">
        <a:spcBef>
          <a:spcPct val="0"/>
        </a:spcBef>
        <a:spcAft>
          <a:spcPct val="0"/>
        </a:spcAft>
        <a:defRPr sz="4400">
          <a:solidFill>
            <a:schemeClr val="bg1"/>
          </a:solidFill>
          <a:latin typeface="Arial" charset="0"/>
          <a:ea typeface="ＭＳ Ｐゴシック" charset="0"/>
          <a:cs typeface="ＭＳ Ｐゴシック" charset="0"/>
        </a:defRPr>
      </a:lvl4pPr>
      <a:lvl5pPr algn="ctr" defTabSz="457200" rtl="0" eaLnBrk="1" fontAlgn="base" hangingPunct="1">
        <a:spcBef>
          <a:spcPct val="0"/>
        </a:spcBef>
        <a:spcAft>
          <a:spcPct val="0"/>
        </a:spcAft>
        <a:defRPr sz="4400">
          <a:solidFill>
            <a:schemeClr val="bg1"/>
          </a:solidFill>
          <a:latin typeface="Arial"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bg1"/>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bg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bg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bg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bg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90374" y="3314644"/>
            <a:ext cx="7363252" cy="1015663"/>
          </a:xfrm>
          <a:prstGeom prst="rect">
            <a:avLst/>
          </a:prstGeom>
        </p:spPr>
        <p:txBody>
          <a:bodyPr>
            <a:spAutoFit/>
          </a:bodyPr>
          <a:lstStyle/>
          <a:p>
            <a:pPr algn="ctr"/>
            <a:r>
              <a:rPr lang="en-US" sz="3600" dirty="0">
                <a:solidFill>
                  <a:srgbClr val="FFCC00"/>
                </a:solidFill>
                <a:latin typeface="Trajan Pro" pitchFamily="24" charset="0"/>
                <a:ea typeface="Trajan Pro" pitchFamily="24" charset="0"/>
                <a:cs typeface="Trajan Pro" pitchFamily="24" charset="0"/>
              </a:rPr>
              <a:t>ImageNow User’s Group</a:t>
            </a:r>
          </a:p>
          <a:p>
            <a:pPr algn="ctr"/>
            <a:r>
              <a:rPr lang="en-US" sz="2400" dirty="0" smtClean="0">
                <a:solidFill>
                  <a:schemeClr val="bg1"/>
                </a:solidFill>
                <a:latin typeface="Book Antiqua" pitchFamily="18" charset="0"/>
                <a:ea typeface="Trajan Pro" pitchFamily="24" charset="0"/>
                <a:cs typeface="Trajan Pro" pitchFamily="24" charset="0"/>
              </a:rPr>
              <a:t>December 5, 2013</a:t>
            </a:r>
            <a:endParaRPr lang="en-US" sz="2400" dirty="0">
              <a:solidFill>
                <a:schemeClr val="bg1"/>
              </a:solidFill>
              <a:latin typeface="Book Antiqua" pitchFamily="18" charset="0"/>
              <a:ea typeface="Trajan Pro" pitchFamily="24" charset="0"/>
              <a:cs typeface="Trajan Pro" pitchFamily="2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Demonstration</a:t>
            </a:r>
            <a:endParaRPr lang="en-US" dirty="0"/>
          </a:p>
        </p:txBody>
      </p:sp>
      <p:sp>
        <p:nvSpPr>
          <p:cNvPr id="3" name="Content Placeholder 2"/>
          <p:cNvSpPr>
            <a:spLocks noGrp="1"/>
          </p:cNvSpPr>
          <p:nvPr>
            <p:ph idx="1"/>
          </p:nvPr>
        </p:nvSpPr>
        <p:spPr>
          <a:xfrm>
            <a:off x="457200" y="2208026"/>
            <a:ext cx="8229600" cy="3375193"/>
          </a:xfrm>
        </p:spPr>
        <p:txBody>
          <a:bodyPr/>
          <a:lstStyle/>
          <a:p>
            <a:pPr marL="0" indent="0" algn="ctr">
              <a:buNone/>
            </a:pPr>
            <a:r>
              <a:rPr lang="en-US" sz="4000" dirty="0" smtClean="0"/>
              <a:t>Office of Registration and Records</a:t>
            </a:r>
          </a:p>
          <a:p>
            <a:pPr marL="0" indent="0" algn="ctr">
              <a:buNone/>
            </a:pPr>
            <a:r>
              <a:rPr lang="en-US" sz="4000" i="1" dirty="0" smtClean="0">
                <a:solidFill>
                  <a:srgbClr val="FFFF00"/>
                </a:solidFill>
              </a:rPr>
              <a:t>Purge Process</a:t>
            </a:r>
          </a:p>
          <a:p>
            <a:pPr marL="0" indent="0" algn="ctr">
              <a:buNone/>
            </a:pPr>
            <a:r>
              <a:rPr lang="en-US" i="1" dirty="0" smtClean="0">
                <a:solidFill>
                  <a:srgbClr val="FFFF00"/>
                </a:solidFill>
              </a:rPr>
              <a:t>(Phase 1)</a:t>
            </a:r>
          </a:p>
        </p:txBody>
      </p:sp>
      <p:sp>
        <p:nvSpPr>
          <p:cNvPr id="4" name="Slide Number Placeholder 3"/>
          <p:cNvSpPr>
            <a:spLocks noGrp="1"/>
          </p:cNvSpPr>
          <p:nvPr>
            <p:ph type="sldNum" sz="quarter" idx="12"/>
          </p:nvPr>
        </p:nvSpPr>
        <p:spPr/>
        <p:txBody>
          <a:bodyPr/>
          <a:lstStyle/>
          <a:p>
            <a:pPr>
              <a:defRPr/>
            </a:pPr>
            <a:fld id="{B94D6F01-C5DD-F44B-8162-7A3A521E6E82}" type="slidenum">
              <a:rPr lang="en-US" smtClean="0"/>
              <a:pPr>
                <a:defRPr/>
              </a:pPr>
              <a:t>10</a:t>
            </a:fld>
            <a:endParaRPr lang="en-US" dirty="0"/>
          </a:p>
        </p:txBody>
      </p:sp>
    </p:spTree>
    <p:extLst>
      <p:ext uri="{BB962C8B-B14F-4D97-AF65-F5344CB8AC3E}">
        <p14:creationId xmlns:p14="http://schemas.microsoft.com/office/powerpoint/2010/main" val="11105790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Purge Process</a:t>
            </a:r>
            <a:endParaRPr lang="en-US" dirty="0"/>
          </a:p>
        </p:txBody>
      </p:sp>
      <p:sp>
        <p:nvSpPr>
          <p:cNvPr id="3" name="Content Placeholder 2"/>
          <p:cNvSpPr>
            <a:spLocks noGrp="1"/>
          </p:cNvSpPr>
          <p:nvPr>
            <p:ph idx="1"/>
          </p:nvPr>
        </p:nvSpPr>
        <p:spPr>
          <a:xfrm>
            <a:off x="457200" y="1892376"/>
            <a:ext cx="8229600" cy="3626297"/>
          </a:xfrm>
        </p:spPr>
        <p:txBody>
          <a:bodyPr/>
          <a:lstStyle/>
          <a:p>
            <a:pPr>
              <a:spcAft>
                <a:spcPts val="2400"/>
              </a:spcAft>
            </a:pPr>
            <a:r>
              <a:rPr lang="en-US" dirty="0" smtClean="0">
                <a:solidFill>
                  <a:srgbClr val="FFFF00"/>
                </a:solidFill>
              </a:rPr>
              <a:t>PHASE 1:  Identify &amp; Sort</a:t>
            </a:r>
          </a:p>
          <a:p>
            <a:pPr>
              <a:spcAft>
                <a:spcPts val="2400"/>
              </a:spcAft>
            </a:pPr>
            <a:r>
              <a:rPr lang="en-US" dirty="0" smtClean="0"/>
              <a:t>PHASE 2:  Review &amp; Document</a:t>
            </a:r>
          </a:p>
          <a:p>
            <a:pPr>
              <a:spcAft>
                <a:spcPts val="2400"/>
              </a:spcAft>
            </a:pPr>
            <a:r>
              <a:rPr lang="en-US" dirty="0" smtClean="0"/>
              <a:t>PHASE 3:  Pull the Trigger</a:t>
            </a:r>
          </a:p>
        </p:txBody>
      </p:sp>
      <p:sp>
        <p:nvSpPr>
          <p:cNvPr id="4" name="Slide Number Placeholder 3"/>
          <p:cNvSpPr>
            <a:spLocks noGrp="1"/>
          </p:cNvSpPr>
          <p:nvPr>
            <p:ph type="sldNum" sz="quarter" idx="12"/>
          </p:nvPr>
        </p:nvSpPr>
        <p:spPr/>
        <p:txBody>
          <a:bodyPr/>
          <a:lstStyle/>
          <a:p>
            <a:pPr>
              <a:defRPr/>
            </a:pPr>
            <a:fld id="{B94D6F01-C5DD-F44B-8162-7A3A521E6E82}" type="slidenum">
              <a:rPr lang="en-US" smtClean="0"/>
              <a:pPr>
                <a:defRPr/>
              </a:pPr>
              <a:t>11</a:t>
            </a:fld>
            <a:endParaRPr lang="en-US" dirty="0"/>
          </a:p>
        </p:txBody>
      </p:sp>
    </p:spTree>
    <p:extLst>
      <p:ext uri="{BB962C8B-B14F-4D97-AF65-F5344CB8AC3E}">
        <p14:creationId xmlns:p14="http://schemas.microsoft.com/office/powerpoint/2010/main" val="33553460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Purge Process</a:t>
            </a:r>
            <a:endParaRPr lang="en-US" dirty="0"/>
          </a:p>
        </p:txBody>
      </p:sp>
      <p:sp>
        <p:nvSpPr>
          <p:cNvPr id="3" name="Content Placeholder 2"/>
          <p:cNvSpPr>
            <a:spLocks noGrp="1"/>
          </p:cNvSpPr>
          <p:nvPr>
            <p:ph idx="1"/>
          </p:nvPr>
        </p:nvSpPr>
        <p:spPr>
          <a:xfrm>
            <a:off x="457200" y="1252429"/>
            <a:ext cx="8229600" cy="4715475"/>
          </a:xfrm>
        </p:spPr>
        <p:txBody>
          <a:bodyPr/>
          <a:lstStyle/>
          <a:p>
            <a:pPr marL="514350" indent="-514350">
              <a:spcAft>
                <a:spcPts val="600"/>
              </a:spcAft>
              <a:buFont typeface="+mj-lt"/>
              <a:buAutoNum type="arabicPeriod"/>
            </a:pPr>
            <a:r>
              <a:rPr lang="en-US" dirty="0" smtClean="0"/>
              <a:t>Set up Workflow Queues</a:t>
            </a:r>
          </a:p>
          <a:p>
            <a:pPr marL="514350" indent="-514350">
              <a:spcAft>
                <a:spcPts val="600"/>
              </a:spcAft>
              <a:buFont typeface="+mj-lt"/>
              <a:buAutoNum type="arabicPeriod"/>
            </a:pPr>
            <a:r>
              <a:rPr lang="en-US" dirty="0" smtClean="0"/>
              <a:t>Run Peoplesoft Query </a:t>
            </a:r>
          </a:p>
          <a:p>
            <a:pPr marL="517525" lvl="1" indent="0">
              <a:spcBef>
                <a:spcPts val="0"/>
              </a:spcBef>
              <a:spcAft>
                <a:spcPts val="600"/>
              </a:spcAft>
              <a:buNone/>
            </a:pPr>
            <a:r>
              <a:rPr lang="en-US" i="1" dirty="0" smtClean="0">
                <a:solidFill>
                  <a:srgbClr val="FFFF00"/>
                </a:solidFill>
              </a:rPr>
              <a:t>(students w/no enrollment activity for past 5 years)</a:t>
            </a:r>
          </a:p>
          <a:p>
            <a:pPr marL="514350" indent="-514350">
              <a:spcAft>
                <a:spcPts val="600"/>
              </a:spcAft>
              <a:buFont typeface="+mj-lt"/>
              <a:buAutoNum type="arabicPeriod"/>
            </a:pPr>
            <a:r>
              <a:rPr lang="en-US" dirty="0" smtClean="0"/>
              <a:t>Create Prompted Search in ImageNow</a:t>
            </a:r>
          </a:p>
          <a:p>
            <a:pPr marL="514350" indent="-514350">
              <a:spcAft>
                <a:spcPts val="600"/>
              </a:spcAft>
              <a:buFont typeface="+mj-lt"/>
              <a:buAutoNum type="arabicPeriod"/>
            </a:pPr>
            <a:r>
              <a:rPr lang="en-US" dirty="0" smtClean="0"/>
              <a:t>Search for Docs Matching Student ID#s</a:t>
            </a:r>
          </a:p>
          <a:p>
            <a:pPr marL="514350" indent="-514350">
              <a:spcAft>
                <a:spcPts val="600"/>
              </a:spcAft>
              <a:buFont typeface="+mj-lt"/>
              <a:buAutoNum type="arabicPeriod"/>
            </a:pPr>
            <a:r>
              <a:rPr lang="en-US" dirty="0" smtClean="0"/>
              <a:t>Add Docs to “Review” Workflow Queue</a:t>
            </a:r>
          </a:p>
          <a:p>
            <a:pPr marL="514350" indent="-514350">
              <a:spcAft>
                <a:spcPts val="600"/>
              </a:spcAft>
              <a:buFont typeface="+mj-lt"/>
              <a:buAutoNum type="arabicPeriod"/>
            </a:pPr>
            <a:r>
              <a:rPr lang="en-US" dirty="0" smtClean="0"/>
              <a:t>Review &amp; Route Docs to “Delete” Queue</a:t>
            </a:r>
          </a:p>
        </p:txBody>
      </p:sp>
      <p:sp>
        <p:nvSpPr>
          <p:cNvPr id="4" name="Slide Number Placeholder 3"/>
          <p:cNvSpPr>
            <a:spLocks noGrp="1"/>
          </p:cNvSpPr>
          <p:nvPr>
            <p:ph type="sldNum" sz="quarter" idx="12"/>
          </p:nvPr>
        </p:nvSpPr>
        <p:spPr/>
        <p:txBody>
          <a:bodyPr/>
          <a:lstStyle/>
          <a:p>
            <a:pPr>
              <a:defRPr/>
            </a:pPr>
            <a:fld id="{B94D6F01-C5DD-F44B-8162-7A3A521E6E82}" type="slidenum">
              <a:rPr lang="en-US" smtClean="0"/>
              <a:pPr>
                <a:defRPr/>
              </a:pPr>
              <a:t>12</a:t>
            </a:fld>
            <a:endParaRPr lang="en-US" dirty="0"/>
          </a:p>
        </p:txBody>
      </p:sp>
    </p:spTree>
    <p:extLst>
      <p:ext uri="{BB962C8B-B14F-4D97-AF65-F5344CB8AC3E}">
        <p14:creationId xmlns:p14="http://schemas.microsoft.com/office/powerpoint/2010/main" val="39743829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Purge Process</a:t>
            </a:r>
            <a:endParaRPr lang="en-US" dirty="0"/>
          </a:p>
        </p:txBody>
      </p:sp>
      <p:sp>
        <p:nvSpPr>
          <p:cNvPr id="3" name="Content Placeholder 2"/>
          <p:cNvSpPr>
            <a:spLocks noGrp="1"/>
          </p:cNvSpPr>
          <p:nvPr>
            <p:ph idx="1"/>
          </p:nvPr>
        </p:nvSpPr>
        <p:spPr>
          <a:xfrm>
            <a:off x="457200" y="1252429"/>
            <a:ext cx="8229600" cy="4715475"/>
          </a:xfrm>
        </p:spPr>
        <p:txBody>
          <a:bodyPr/>
          <a:lstStyle/>
          <a:p>
            <a:pPr marL="0" indent="0">
              <a:buNone/>
            </a:pPr>
            <a:r>
              <a:rPr lang="en-US" dirty="0" smtClean="0"/>
              <a:t>REMAINING STEPS:</a:t>
            </a:r>
          </a:p>
          <a:p>
            <a:pPr>
              <a:spcAft>
                <a:spcPts val="1800"/>
              </a:spcAft>
            </a:pPr>
            <a:r>
              <a:rPr lang="en-US" sz="2800" dirty="0" smtClean="0"/>
              <a:t>Review questionable </a:t>
            </a:r>
            <a:r>
              <a:rPr lang="en-US" sz="2800" dirty="0" err="1" smtClean="0"/>
              <a:t>DocTypes</a:t>
            </a:r>
            <a:r>
              <a:rPr lang="en-US" sz="2800" dirty="0" smtClean="0"/>
              <a:t> (like “Email”)</a:t>
            </a:r>
          </a:p>
          <a:p>
            <a:pPr>
              <a:spcAft>
                <a:spcPts val="1800"/>
              </a:spcAft>
            </a:pPr>
            <a:r>
              <a:rPr lang="en-US" sz="2800" dirty="0" smtClean="0"/>
              <a:t>Use “Records Retention Schedule” to confirm disposal period &amp; classify documents</a:t>
            </a:r>
          </a:p>
          <a:p>
            <a:pPr>
              <a:spcAft>
                <a:spcPts val="1800"/>
              </a:spcAft>
            </a:pPr>
            <a:r>
              <a:rPr lang="en-US" sz="2800" dirty="0" smtClean="0"/>
              <a:t>Complete &amp; submit “Certification of Records Disposal” form</a:t>
            </a:r>
          </a:p>
          <a:p>
            <a:pPr>
              <a:spcAft>
                <a:spcPts val="1800"/>
              </a:spcAft>
            </a:pPr>
            <a:r>
              <a:rPr lang="en-US" sz="2800" dirty="0" smtClean="0"/>
              <a:t>Get OK to delete documents from “Delete” queue</a:t>
            </a:r>
          </a:p>
        </p:txBody>
      </p:sp>
      <p:sp>
        <p:nvSpPr>
          <p:cNvPr id="4" name="Slide Number Placeholder 3"/>
          <p:cNvSpPr>
            <a:spLocks noGrp="1"/>
          </p:cNvSpPr>
          <p:nvPr>
            <p:ph type="sldNum" sz="quarter" idx="12"/>
          </p:nvPr>
        </p:nvSpPr>
        <p:spPr/>
        <p:txBody>
          <a:bodyPr/>
          <a:lstStyle/>
          <a:p>
            <a:pPr>
              <a:defRPr/>
            </a:pPr>
            <a:fld id="{B94D6F01-C5DD-F44B-8162-7A3A521E6E82}" type="slidenum">
              <a:rPr lang="en-US" smtClean="0"/>
              <a:pPr>
                <a:defRPr/>
              </a:pPr>
              <a:t>13</a:t>
            </a:fld>
            <a:endParaRPr lang="en-US" dirty="0"/>
          </a:p>
        </p:txBody>
      </p:sp>
    </p:spTree>
    <p:extLst>
      <p:ext uri="{BB962C8B-B14F-4D97-AF65-F5344CB8AC3E}">
        <p14:creationId xmlns:p14="http://schemas.microsoft.com/office/powerpoint/2010/main" val="31590370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504433"/>
            <a:ext cx="8229600" cy="1143000"/>
          </a:xfrm>
        </p:spPr>
        <p:txBody>
          <a:bodyPr/>
          <a:lstStyle/>
          <a:p>
            <a:r>
              <a:rPr lang="en-US" sz="6000" dirty="0" smtClean="0"/>
              <a:t>Questions???</a:t>
            </a:r>
            <a:endParaRPr lang="en-US" sz="6000" dirty="0"/>
          </a:p>
        </p:txBody>
      </p:sp>
      <p:sp>
        <p:nvSpPr>
          <p:cNvPr id="4" name="Slide Number Placeholder 3"/>
          <p:cNvSpPr>
            <a:spLocks noGrp="1"/>
          </p:cNvSpPr>
          <p:nvPr>
            <p:ph type="sldNum" sz="quarter" idx="12"/>
          </p:nvPr>
        </p:nvSpPr>
        <p:spPr/>
        <p:txBody>
          <a:bodyPr/>
          <a:lstStyle/>
          <a:p>
            <a:pPr>
              <a:defRPr/>
            </a:pPr>
            <a:fld id="{B94D6F01-C5DD-F44B-8162-7A3A521E6E82}" type="slidenum">
              <a:rPr lang="en-US" smtClean="0"/>
              <a:pPr>
                <a:defRPr/>
              </a:pPr>
              <a:t>14</a:t>
            </a:fld>
            <a:endParaRPr lang="en-US" dirty="0"/>
          </a:p>
        </p:txBody>
      </p:sp>
    </p:spTree>
    <p:extLst>
      <p:ext uri="{BB962C8B-B14F-4D97-AF65-F5344CB8AC3E}">
        <p14:creationId xmlns:p14="http://schemas.microsoft.com/office/powerpoint/2010/main" val="754494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Until Next Time…</a:t>
            </a:r>
            <a:endParaRPr lang="en-US" dirty="0"/>
          </a:p>
        </p:txBody>
      </p:sp>
      <p:sp>
        <p:nvSpPr>
          <p:cNvPr id="3" name="Content Placeholder 2"/>
          <p:cNvSpPr>
            <a:spLocks noGrp="1"/>
          </p:cNvSpPr>
          <p:nvPr>
            <p:ph idx="1"/>
          </p:nvPr>
        </p:nvSpPr>
        <p:spPr>
          <a:xfrm>
            <a:off x="457200" y="1574349"/>
            <a:ext cx="8229600" cy="4286795"/>
          </a:xfrm>
        </p:spPr>
        <p:txBody>
          <a:bodyPr/>
          <a:lstStyle/>
          <a:p>
            <a:r>
              <a:rPr lang="en-US" dirty="0" smtClean="0"/>
              <a:t>Topics/Demos for Next Meeting???</a:t>
            </a:r>
          </a:p>
          <a:p>
            <a:pPr marL="457200" lvl="1" indent="0">
              <a:buNone/>
            </a:pPr>
            <a:endParaRPr lang="en-US" sz="2000" dirty="0" smtClean="0"/>
          </a:p>
          <a:p>
            <a:r>
              <a:rPr lang="en-US" dirty="0" smtClean="0"/>
              <a:t>R&amp;R Web site – “Document </a:t>
            </a:r>
            <a:r>
              <a:rPr lang="en-US" dirty="0"/>
              <a:t>Imaging</a:t>
            </a:r>
            <a:r>
              <a:rPr lang="en-US" dirty="0" smtClean="0"/>
              <a:t>”</a:t>
            </a:r>
          </a:p>
          <a:p>
            <a:pPr lvl="1"/>
            <a:r>
              <a:rPr lang="en-US" dirty="0" smtClean="0">
                <a:solidFill>
                  <a:srgbClr val="FFFF00"/>
                </a:solidFill>
              </a:rPr>
              <a:t>www.ndsu.edu/registrar/imaging</a:t>
            </a:r>
          </a:p>
          <a:p>
            <a:pPr marL="457200" lvl="1" indent="0">
              <a:buNone/>
            </a:pPr>
            <a:endParaRPr lang="en-US" sz="2000" dirty="0" smtClean="0"/>
          </a:p>
          <a:p>
            <a:r>
              <a:rPr lang="en-US" dirty="0" smtClean="0"/>
              <a:t>User Group Listserv:</a:t>
            </a:r>
          </a:p>
          <a:p>
            <a:pPr lvl="1"/>
            <a:r>
              <a:rPr lang="en-US" sz="2400" dirty="0" smtClean="0">
                <a:solidFill>
                  <a:srgbClr val="FFFF00"/>
                </a:solidFill>
              </a:rPr>
              <a:t>NDSU-IMAGENOW-USERS-GROUP@listserv.nodak.edu</a:t>
            </a:r>
            <a:endParaRPr lang="en-US" sz="2400" dirty="0">
              <a:solidFill>
                <a:srgbClr val="FFFF00"/>
              </a:solidFill>
            </a:endParaRPr>
          </a:p>
        </p:txBody>
      </p:sp>
      <p:sp>
        <p:nvSpPr>
          <p:cNvPr id="4" name="Slide Number Placeholder 3"/>
          <p:cNvSpPr>
            <a:spLocks noGrp="1"/>
          </p:cNvSpPr>
          <p:nvPr>
            <p:ph type="sldNum" sz="quarter" idx="12"/>
          </p:nvPr>
        </p:nvSpPr>
        <p:spPr/>
        <p:txBody>
          <a:bodyPr/>
          <a:lstStyle/>
          <a:p>
            <a:pPr>
              <a:defRPr/>
            </a:pPr>
            <a:fld id="{B94D6F01-C5DD-F44B-8162-7A3A521E6E82}" type="slidenum">
              <a:rPr lang="en-US" smtClean="0"/>
              <a:pPr>
                <a:defRPr/>
              </a:pPr>
              <a:t>15</a:t>
            </a:fld>
            <a:endParaRPr lang="en-US" dirty="0"/>
          </a:p>
        </p:txBody>
      </p:sp>
    </p:spTree>
    <p:extLst>
      <p:ext uri="{BB962C8B-B14F-4D97-AF65-F5344CB8AC3E}">
        <p14:creationId xmlns:p14="http://schemas.microsoft.com/office/powerpoint/2010/main" val="1596945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94D6F01-C5DD-F44B-8162-7A3A521E6E82}" type="slidenum">
              <a:rPr lang="en-US" smtClean="0"/>
              <a:pPr>
                <a:defRPr/>
              </a:pPr>
              <a:t>16</a:t>
            </a:fld>
            <a:endParaRPr lang="en-US" dirty="0"/>
          </a:p>
        </p:txBody>
      </p:sp>
    </p:spTree>
    <p:extLst>
      <p:ext uri="{BB962C8B-B14F-4D97-AF65-F5344CB8AC3E}">
        <p14:creationId xmlns:p14="http://schemas.microsoft.com/office/powerpoint/2010/main" val="1071487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Trajan Pro" pitchFamily="18" charset="0"/>
              </a:rPr>
              <a:t>User Group Goals</a:t>
            </a:r>
            <a:endParaRPr lang="en-US" dirty="0">
              <a:latin typeface="Trajan Pro" pitchFamily="18" charset="0"/>
            </a:endParaRPr>
          </a:p>
        </p:txBody>
      </p:sp>
      <p:sp>
        <p:nvSpPr>
          <p:cNvPr id="5" name="Content Placeholder 4"/>
          <p:cNvSpPr>
            <a:spLocks noGrp="1"/>
          </p:cNvSpPr>
          <p:nvPr>
            <p:ph idx="1"/>
          </p:nvPr>
        </p:nvSpPr>
        <p:spPr/>
        <p:txBody>
          <a:bodyPr/>
          <a:lstStyle/>
          <a:p>
            <a:r>
              <a:rPr lang="en-US" dirty="0" smtClean="0">
                <a:latin typeface="Calibri" pitchFamily="34" charset="0"/>
                <a:cs typeface="Calibri" pitchFamily="34" charset="0"/>
              </a:rPr>
              <a:t>Communicate &amp; Share Ideas with Others</a:t>
            </a:r>
          </a:p>
          <a:p>
            <a:pPr lvl="1"/>
            <a:r>
              <a:rPr lang="en-US" dirty="0" smtClean="0"/>
              <a:t>Discuss What Works / Best Practices</a:t>
            </a:r>
          </a:p>
          <a:p>
            <a:pPr lvl="1"/>
            <a:r>
              <a:rPr lang="en-US" dirty="0" smtClean="0">
                <a:latin typeface="Calibri" pitchFamily="34" charset="0"/>
                <a:cs typeface="Calibri" pitchFamily="34" charset="0"/>
              </a:rPr>
              <a:t>Discuss Common Problems &amp; Issues</a:t>
            </a:r>
          </a:p>
          <a:p>
            <a:pPr lvl="1"/>
            <a:r>
              <a:rPr lang="en-US" dirty="0" smtClean="0"/>
              <a:t>Coordinate Efforts between Offices</a:t>
            </a:r>
          </a:p>
          <a:p>
            <a:pPr lvl="1"/>
            <a:r>
              <a:rPr lang="en-US" dirty="0" smtClean="0">
                <a:latin typeface="Calibri" pitchFamily="34" charset="0"/>
                <a:cs typeface="Calibri" pitchFamily="34" charset="0"/>
              </a:rPr>
              <a:t>Share Knowledge &amp; Coordinate Training</a:t>
            </a:r>
          </a:p>
          <a:p>
            <a:pPr marL="457200" lvl="1" indent="0">
              <a:buNone/>
            </a:pPr>
            <a:endParaRPr lang="en-US" sz="2000" dirty="0" smtClean="0">
              <a:latin typeface="Calibri" pitchFamily="34" charset="0"/>
              <a:cs typeface="Calibri" pitchFamily="34" charset="0"/>
            </a:endParaRPr>
          </a:p>
          <a:p>
            <a:r>
              <a:rPr lang="en-US" dirty="0" smtClean="0"/>
              <a:t>Promote use of ImageNow across campus</a:t>
            </a:r>
            <a:endParaRPr lang="en-US" dirty="0">
              <a:latin typeface="Calibri" pitchFamily="34" charset="0"/>
              <a:cs typeface="Calibri" pitchFamily="34" charset="0"/>
            </a:endParaRPr>
          </a:p>
        </p:txBody>
      </p:sp>
      <p:sp>
        <p:nvSpPr>
          <p:cNvPr id="6" name="Slide Number Placeholder 5"/>
          <p:cNvSpPr>
            <a:spLocks noGrp="1"/>
          </p:cNvSpPr>
          <p:nvPr>
            <p:ph type="sldNum" sz="quarter" idx="12"/>
          </p:nvPr>
        </p:nvSpPr>
        <p:spPr/>
        <p:txBody>
          <a:bodyPr/>
          <a:lstStyle/>
          <a:p>
            <a:pPr>
              <a:defRPr/>
            </a:pPr>
            <a:fld id="{B94D6F01-C5DD-F44B-8162-7A3A521E6E82}" type="slidenum">
              <a:rPr lang="en-US" smtClean="0"/>
              <a:pPr>
                <a:defRPr/>
              </a:pPr>
              <a:t>2</a:t>
            </a:fld>
            <a:endParaRPr lang="en-US" dirty="0"/>
          </a:p>
        </p:txBody>
      </p:sp>
    </p:spTree>
    <p:extLst>
      <p:ext uri="{BB962C8B-B14F-4D97-AF65-F5344CB8AC3E}">
        <p14:creationId xmlns:p14="http://schemas.microsoft.com/office/powerpoint/2010/main" val="10768898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Agenda</a:t>
            </a:r>
            <a:endParaRPr lang="en-US" dirty="0"/>
          </a:p>
        </p:txBody>
      </p:sp>
      <p:sp>
        <p:nvSpPr>
          <p:cNvPr id="3" name="Content Placeholder 2"/>
          <p:cNvSpPr>
            <a:spLocks noGrp="1"/>
          </p:cNvSpPr>
          <p:nvPr>
            <p:ph idx="1"/>
          </p:nvPr>
        </p:nvSpPr>
        <p:spPr/>
        <p:txBody>
          <a:bodyPr/>
          <a:lstStyle/>
          <a:p>
            <a:pPr>
              <a:spcAft>
                <a:spcPts val="1200"/>
              </a:spcAft>
            </a:pPr>
            <a:r>
              <a:rPr lang="en-US" dirty="0" smtClean="0"/>
              <a:t>Introductions &amp; Office Updates</a:t>
            </a:r>
          </a:p>
          <a:p>
            <a:pPr>
              <a:spcAft>
                <a:spcPts val="1200"/>
              </a:spcAft>
            </a:pPr>
            <a:r>
              <a:rPr lang="en-US" dirty="0" smtClean="0"/>
              <a:t>Participating Office Review</a:t>
            </a:r>
          </a:p>
          <a:p>
            <a:pPr>
              <a:spcAft>
                <a:spcPts val="1200"/>
              </a:spcAft>
            </a:pPr>
            <a:r>
              <a:rPr lang="en-US" dirty="0" smtClean="0"/>
              <a:t>News &amp; Notes</a:t>
            </a:r>
          </a:p>
          <a:p>
            <a:pPr>
              <a:spcAft>
                <a:spcPts val="1200"/>
              </a:spcAft>
            </a:pPr>
            <a:r>
              <a:rPr lang="en-US" dirty="0" smtClean="0"/>
              <a:t>Demonstration/Discussion Topics</a:t>
            </a:r>
          </a:p>
          <a:p>
            <a:pPr>
              <a:spcAft>
                <a:spcPts val="1200"/>
              </a:spcAft>
            </a:pPr>
            <a:r>
              <a:rPr lang="en-US" dirty="0" smtClean="0"/>
              <a:t>Your Questions</a:t>
            </a:r>
            <a:endParaRPr lang="en-US" dirty="0"/>
          </a:p>
        </p:txBody>
      </p:sp>
      <p:sp>
        <p:nvSpPr>
          <p:cNvPr id="4" name="Slide Number Placeholder 3"/>
          <p:cNvSpPr>
            <a:spLocks noGrp="1"/>
          </p:cNvSpPr>
          <p:nvPr>
            <p:ph type="sldNum" sz="quarter" idx="12"/>
          </p:nvPr>
        </p:nvSpPr>
        <p:spPr/>
        <p:txBody>
          <a:bodyPr/>
          <a:lstStyle/>
          <a:p>
            <a:pPr>
              <a:defRPr/>
            </a:pPr>
            <a:fld id="{B94D6F01-C5DD-F44B-8162-7A3A521E6E82}" type="slidenum">
              <a:rPr lang="en-US" smtClean="0"/>
              <a:pPr>
                <a:defRPr/>
              </a:pPr>
              <a:t>3</a:t>
            </a:fld>
            <a:endParaRPr lang="en-US" dirty="0"/>
          </a:p>
        </p:txBody>
      </p:sp>
    </p:spTree>
    <p:extLst>
      <p:ext uri="{BB962C8B-B14F-4D97-AF65-F5344CB8AC3E}">
        <p14:creationId xmlns:p14="http://schemas.microsoft.com/office/powerpoint/2010/main" val="9072084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9610"/>
            <a:ext cx="8229600" cy="1139016"/>
          </a:xfrm>
        </p:spPr>
        <p:txBody>
          <a:bodyPr/>
          <a:lstStyle/>
          <a:p>
            <a:r>
              <a:rPr lang="en-US" dirty="0" smtClean="0"/>
              <a:t>Introductions </a:t>
            </a:r>
            <a:br>
              <a:rPr lang="en-US" dirty="0" smtClean="0"/>
            </a:br>
            <a:r>
              <a:rPr lang="en-US" dirty="0" smtClean="0"/>
              <a:t>&amp; Office Updates</a:t>
            </a:r>
            <a:endParaRPr lang="en-US" dirty="0"/>
          </a:p>
        </p:txBody>
      </p:sp>
      <p:sp>
        <p:nvSpPr>
          <p:cNvPr id="3" name="Content Placeholder 2"/>
          <p:cNvSpPr>
            <a:spLocks noGrp="1"/>
          </p:cNvSpPr>
          <p:nvPr>
            <p:ph idx="1"/>
          </p:nvPr>
        </p:nvSpPr>
        <p:spPr>
          <a:xfrm>
            <a:off x="457200" y="2903456"/>
            <a:ext cx="8229600" cy="1919451"/>
          </a:xfrm>
        </p:spPr>
        <p:txBody>
          <a:bodyPr/>
          <a:lstStyle/>
          <a:p>
            <a:pPr marL="0" indent="0" algn="ctr">
              <a:buNone/>
            </a:pPr>
            <a:r>
              <a:rPr lang="en-US" i="1" dirty="0" smtClean="0"/>
              <a:t>*** Please sign the Attendance Sheet ***</a:t>
            </a:r>
            <a:endParaRPr lang="en-US" i="1" dirty="0"/>
          </a:p>
        </p:txBody>
      </p:sp>
      <p:sp>
        <p:nvSpPr>
          <p:cNvPr id="4" name="Slide Number Placeholder 3"/>
          <p:cNvSpPr>
            <a:spLocks noGrp="1"/>
          </p:cNvSpPr>
          <p:nvPr>
            <p:ph type="sldNum" sz="quarter" idx="12"/>
          </p:nvPr>
        </p:nvSpPr>
        <p:spPr/>
        <p:txBody>
          <a:bodyPr/>
          <a:lstStyle/>
          <a:p>
            <a:pPr>
              <a:defRPr/>
            </a:pPr>
            <a:fld id="{B94D6F01-C5DD-F44B-8162-7A3A521E6E82}" type="slidenum">
              <a:rPr lang="en-US" smtClean="0"/>
              <a:pPr>
                <a:defRPr/>
              </a:pPr>
              <a:t>4</a:t>
            </a:fld>
            <a:endParaRPr lang="en-US" dirty="0"/>
          </a:p>
        </p:txBody>
      </p:sp>
    </p:spTree>
    <p:extLst>
      <p:ext uri="{BB962C8B-B14F-4D97-AF65-F5344CB8AC3E}">
        <p14:creationId xmlns:p14="http://schemas.microsoft.com/office/powerpoint/2010/main" val="538651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28744"/>
            <a:ext cx="8229600" cy="709715"/>
          </a:xfrm>
        </p:spPr>
        <p:txBody>
          <a:bodyPr/>
          <a:lstStyle/>
          <a:p>
            <a:r>
              <a:rPr lang="en-US" sz="4000" dirty="0" smtClean="0">
                <a:solidFill>
                  <a:srgbClr val="FFFF00"/>
                </a:solidFill>
              </a:rPr>
              <a:t>Participating Offices</a:t>
            </a:r>
            <a:endParaRPr lang="en-US" sz="4000" dirty="0">
              <a:solidFill>
                <a:srgbClr val="FFFF00"/>
              </a:solidFill>
            </a:endParaRPr>
          </a:p>
        </p:txBody>
      </p:sp>
      <p:sp>
        <p:nvSpPr>
          <p:cNvPr id="4" name="Slide Number Placeholder 3"/>
          <p:cNvSpPr>
            <a:spLocks noGrp="1"/>
          </p:cNvSpPr>
          <p:nvPr>
            <p:ph type="sldNum" sz="quarter" idx="12"/>
          </p:nvPr>
        </p:nvSpPr>
        <p:spPr/>
        <p:txBody>
          <a:bodyPr/>
          <a:lstStyle/>
          <a:p>
            <a:pPr>
              <a:defRPr/>
            </a:pPr>
            <a:fld id="{B94D6F01-C5DD-F44B-8162-7A3A521E6E82}" type="slidenum">
              <a:rPr lang="en-US" smtClean="0"/>
              <a:pPr>
                <a:defRPr/>
              </a:pPr>
              <a:t>5</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287846627"/>
              </p:ext>
            </p:extLst>
          </p:nvPr>
        </p:nvGraphicFramePr>
        <p:xfrm>
          <a:off x="438150" y="1013996"/>
          <a:ext cx="8267700" cy="4954073"/>
        </p:xfrm>
        <a:graphic>
          <a:graphicData uri="http://schemas.openxmlformats.org/drawingml/2006/table">
            <a:tbl>
              <a:tblPr firstRow="1" bandRow="1">
                <a:tableStyleId>{073A0DAA-6AF3-43AB-8588-CEC1D06C72B9}</a:tableStyleId>
              </a:tblPr>
              <a:tblGrid>
                <a:gridCol w="3122631"/>
                <a:gridCol w="1715023"/>
                <a:gridCol w="1715023"/>
                <a:gridCol w="1715023"/>
              </a:tblGrid>
              <a:tr h="352055">
                <a:tc>
                  <a:txBody>
                    <a:bodyPr/>
                    <a:lstStyle/>
                    <a:p>
                      <a:pPr algn="ctr"/>
                      <a:r>
                        <a:rPr lang="en-US" sz="1700" dirty="0" smtClean="0">
                          <a:latin typeface="Calibri" pitchFamily="34" charset="0"/>
                          <a:cs typeface="Calibri" pitchFamily="34" charset="0"/>
                        </a:rPr>
                        <a:t>Office</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 of Users</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 of Licenses</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 of Scanners</a:t>
                      </a:r>
                      <a:endParaRPr lang="en-US" sz="1700" dirty="0">
                        <a:latin typeface="Calibri" pitchFamily="34" charset="0"/>
                        <a:cs typeface="Calibri" pitchFamily="34" charset="0"/>
                      </a:endParaRPr>
                    </a:p>
                  </a:txBody>
                  <a:tcPr marL="87799" marR="87799" marT="43899" marB="43899" anchor="ctr"/>
                </a:tc>
              </a:tr>
              <a:tr h="352055">
                <a:tc>
                  <a:txBody>
                    <a:bodyPr/>
                    <a:lstStyle/>
                    <a:p>
                      <a:r>
                        <a:rPr lang="en-US" sz="1700" dirty="0" smtClean="0">
                          <a:latin typeface="Calibri" pitchFamily="34" charset="0"/>
                          <a:cs typeface="Calibri" pitchFamily="34" charset="0"/>
                        </a:rPr>
                        <a:t>Admission</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21</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10</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2</a:t>
                      </a:r>
                      <a:endParaRPr lang="en-US" sz="1700" dirty="0">
                        <a:latin typeface="Calibri" pitchFamily="34" charset="0"/>
                        <a:cs typeface="Calibri" pitchFamily="34" charset="0"/>
                      </a:endParaRPr>
                    </a:p>
                  </a:txBody>
                  <a:tcPr marL="87799" marR="87799" marT="43899" marB="43899" anchor="ctr"/>
                </a:tc>
              </a:tr>
              <a:tr h="352055">
                <a:tc>
                  <a:txBody>
                    <a:bodyPr/>
                    <a:lstStyle/>
                    <a:p>
                      <a:r>
                        <a:rPr lang="en-US" sz="1700" dirty="0" smtClean="0">
                          <a:latin typeface="Calibri" pitchFamily="34" charset="0"/>
                          <a:cs typeface="Calibri" pitchFamily="34" charset="0"/>
                        </a:rPr>
                        <a:t>Bison Connection</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11</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3</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1</a:t>
                      </a:r>
                      <a:endParaRPr lang="en-US" sz="1700" dirty="0">
                        <a:latin typeface="Calibri" pitchFamily="34" charset="0"/>
                        <a:cs typeface="Calibri" pitchFamily="34" charset="0"/>
                      </a:endParaRPr>
                    </a:p>
                  </a:txBody>
                  <a:tcPr marL="87799" marR="87799" marT="43899" marB="43899" anchor="ctr"/>
                </a:tc>
              </a:tr>
              <a:tr h="352055">
                <a:tc>
                  <a:txBody>
                    <a:bodyPr/>
                    <a:lstStyle/>
                    <a:p>
                      <a:r>
                        <a:rPr lang="en-US" sz="1700" dirty="0" smtClean="0">
                          <a:latin typeface="Calibri" pitchFamily="34" charset="0"/>
                          <a:cs typeface="Calibri" pitchFamily="34" charset="0"/>
                        </a:rPr>
                        <a:t>Customer Account</a:t>
                      </a:r>
                      <a:r>
                        <a:rPr lang="en-US" sz="1700" baseline="0" dirty="0" smtClean="0">
                          <a:latin typeface="Calibri" pitchFamily="34" charset="0"/>
                          <a:cs typeface="Calibri" pitchFamily="34" charset="0"/>
                        </a:rPr>
                        <a:t> Services</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9</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2</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1</a:t>
                      </a:r>
                    </a:p>
                  </a:txBody>
                  <a:tcPr marL="87799" marR="87799" marT="43899" marB="43899" anchor="ctr"/>
                </a:tc>
              </a:tr>
              <a:tr h="352055">
                <a:tc>
                  <a:txBody>
                    <a:bodyPr/>
                    <a:lstStyle/>
                    <a:p>
                      <a:r>
                        <a:rPr lang="en-US" sz="1700" dirty="0" smtClean="0">
                          <a:latin typeface="Calibri" pitchFamily="34" charset="0"/>
                          <a:cs typeface="Calibri" pitchFamily="34" charset="0"/>
                        </a:rPr>
                        <a:t>Enrollment Management</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3</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1</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a:t>
                      </a:r>
                      <a:endParaRPr lang="en-US" sz="1700" dirty="0">
                        <a:latin typeface="Calibri" pitchFamily="34" charset="0"/>
                        <a:cs typeface="Calibri" pitchFamily="34" charset="0"/>
                      </a:endParaRPr>
                    </a:p>
                  </a:txBody>
                  <a:tcPr marL="87799" marR="87799" marT="43899" marB="43899" anchor="ctr"/>
                </a:tc>
              </a:tr>
              <a:tr h="352055">
                <a:tc>
                  <a:txBody>
                    <a:bodyPr/>
                    <a:lstStyle/>
                    <a:p>
                      <a:r>
                        <a:rPr lang="en-US" sz="1700" dirty="0" smtClean="0">
                          <a:latin typeface="Calibri" pitchFamily="34" charset="0"/>
                          <a:cs typeface="Calibri" pitchFamily="34" charset="0"/>
                        </a:rPr>
                        <a:t>Graduate School</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14</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7</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1</a:t>
                      </a:r>
                      <a:endParaRPr lang="en-US" sz="1700" dirty="0">
                        <a:latin typeface="Calibri" pitchFamily="34" charset="0"/>
                        <a:cs typeface="Calibri" pitchFamily="34" charset="0"/>
                      </a:endParaRPr>
                    </a:p>
                  </a:txBody>
                  <a:tcPr marL="87799" marR="87799" marT="43899" marB="43899" anchor="ctr"/>
                </a:tc>
              </a:tr>
              <a:tr h="352055">
                <a:tc>
                  <a:txBody>
                    <a:bodyPr/>
                    <a:lstStyle/>
                    <a:p>
                      <a:r>
                        <a:rPr lang="en-US" sz="1700" dirty="0" smtClean="0">
                          <a:latin typeface="Calibri" pitchFamily="34" charset="0"/>
                          <a:cs typeface="Calibri" pitchFamily="34" charset="0"/>
                        </a:rPr>
                        <a:t>HR/Payroll</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18</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3</a:t>
                      </a:r>
                    </a:p>
                  </a:txBody>
                  <a:tcPr marL="87799" marR="87799" marT="43899" marB="43899" anchor="ctr"/>
                </a:tc>
                <a:tc>
                  <a:txBody>
                    <a:bodyPr/>
                    <a:lstStyle/>
                    <a:p>
                      <a:pPr algn="ctr"/>
                      <a:r>
                        <a:rPr lang="en-US" sz="1700" dirty="0" smtClean="0">
                          <a:latin typeface="Calibri" pitchFamily="34" charset="0"/>
                          <a:cs typeface="Calibri" pitchFamily="34" charset="0"/>
                        </a:rPr>
                        <a:t>2</a:t>
                      </a:r>
                      <a:endParaRPr lang="en-US" sz="1700" dirty="0">
                        <a:latin typeface="Calibri" pitchFamily="34" charset="0"/>
                        <a:cs typeface="Calibri" pitchFamily="34" charset="0"/>
                      </a:endParaRPr>
                    </a:p>
                  </a:txBody>
                  <a:tcPr marL="87799" marR="87799" marT="43899" marB="43899" anchor="ctr"/>
                </a:tc>
              </a:tr>
              <a:tr h="352055">
                <a:tc>
                  <a:txBody>
                    <a:bodyPr/>
                    <a:lstStyle/>
                    <a:p>
                      <a:r>
                        <a:rPr lang="en-US" sz="1700" dirty="0" smtClean="0">
                          <a:latin typeface="Calibri" pitchFamily="34" charset="0"/>
                          <a:cs typeface="Calibri" pitchFamily="34" charset="0"/>
                        </a:rPr>
                        <a:t>International Programs</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17</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5</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2</a:t>
                      </a:r>
                      <a:endParaRPr lang="en-US" sz="1700" dirty="0">
                        <a:latin typeface="Calibri" pitchFamily="34" charset="0"/>
                        <a:cs typeface="Calibri" pitchFamily="34" charset="0"/>
                      </a:endParaRPr>
                    </a:p>
                  </a:txBody>
                  <a:tcPr marL="87799" marR="87799" marT="43899" marB="43899" anchor="ctr"/>
                </a:tc>
              </a:tr>
              <a:tr h="352055">
                <a:tc>
                  <a:txBody>
                    <a:bodyPr/>
                    <a:lstStyle/>
                    <a:p>
                      <a:r>
                        <a:rPr lang="en-US" sz="1700" dirty="0" smtClean="0">
                          <a:latin typeface="Calibri" pitchFamily="34" charset="0"/>
                          <a:cs typeface="Calibri" pitchFamily="34" charset="0"/>
                        </a:rPr>
                        <a:t>IT Services</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13</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2</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1</a:t>
                      </a:r>
                      <a:endParaRPr lang="en-US" sz="1700" dirty="0">
                        <a:latin typeface="Calibri" pitchFamily="34" charset="0"/>
                        <a:cs typeface="Calibri" pitchFamily="34" charset="0"/>
                      </a:endParaRPr>
                    </a:p>
                  </a:txBody>
                  <a:tcPr marL="87799" marR="87799" marT="43899" marB="43899" anchor="ctr"/>
                </a:tc>
              </a:tr>
              <a:tr h="352055">
                <a:tc>
                  <a:txBody>
                    <a:bodyPr/>
                    <a:lstStyle/>
                    <a:p>
                      <a:r>
                        <a:rPr lang="en-US" sz="1700" dirty="0" smtClean="0">
                          <a:latin typeface="Calibri" pitchFamily="34" charset="0"/>
                          <a:cs typeface="Calibri" pitchFamily="34" charset="0"/>
                        </a:rPr>
                        <a:t>Registration</a:t>
                      </a:r>
                      <a:r>
                        <a:rPr lang="en-US" sz="1700" baseline="0" dirty="0" smtClean="0">
                          <a:latin typeface="Calibri" pitchFamily="34" charset="0"/>
                          <a:cs typeface="Calibri" pitchFamily="34" charset="0"/>
                        </a:rPr>
                        <a:t> &amp; Records</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34</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15</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3</a:t>
                      </a:r>
                      <a:endParaRPr lang="en-US" sz="1700" dirty="0">
                        <a:latin typeface="Calibri" pitchFamily="34" charset="0"/>
                        <a:cs typeface="Calibri" pitchFamily="34" charset="0"/>
                      </a:endParaRPr>
                    </a:p>
                  </a:txBody>
                  <a:tcPr marL="87799" marR="87799" marT="43899" marB="43899" anchor="ctr"/>
                </a:tc>
              </a:tr>
              <a:tr h="352055">
                <a:tc>
                  <a:txBody>
                    <a:bodyPr/>
                    <a:lstStyle/>
                    <a:p>
                      <a:r>
                        <a:rPr lang="en-US" sz="1700" dirty="0" smtClean="0">
                          <a:latin typeface="Calibri" pitchFamily="34" charset="0"/>
                          <a:cs typeface="Calibri" pitchFamily="34" charset="0"/>
                        </a:rPr>
                        <a:t>Residence Life</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18</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2</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1</a:t>
                      </a:r>
                      <a:endParaRPr lang="en-US" sz="1700" dirty="0">
                        <a:latin typeface="Calibri" pitchFamily="34" charset="0"/>
                        <a:cs typeface="Calibri" pitchFamily="34" charset="0"/>
                      </a:endParaRPr>
                    </a:p>
                  </a:txBody>
                  <a:tcPr marL="87799" marR="87799" marT="43899" marB="43899" anchor="ctr"/>
                </a:tc>
              </a:tr>
              <a:tr h="352055">
                <a:tc>
                  <a:txBody>
                    <a:bodyPr/>
                    <a:lstStyle/>
                    <a:p>
                      <a:r>
                        <a:rPr lang="en-US" sz="1700" dirty="0" smtClean="0">
                          <a:latin typeface="Calibri" pitchFamily="34" charset="0"/>
                          <a:cs typeface="Calibri" pitchFamily="34" charset="0"/>
                        </a:rPr>
                        <a:t>Student Financial</a:t>
                      </a:r>
                      <a:r>
                        <a:rPr lang="en-US" sz="1700" baseline="0" dirty="0" smtClean="0">
                          <a:latin typeface="Calibri" pitchFamily="34" charset="0"/>
                          <a:cs typeface="Calibri" pitchFamily="34" charset="0"/>
                        </a:rPr>
                        <a:t> Services</a:t>
                      </a:r>
                      <a:endParaRPr lang="en-US" sz="1700" dirty="0">
                        <a:latin typeface="Calibri" pitchFamily="34" charset="0"/>
                        <a:cs typeface="Calibri" pitchFamily="34" charset="0"/>
                      </a:endParaRPr>
                    </a:p>
                  </a:txBody>
                  <a:tcPr marL="87799" marR="87799" marT="43899" marB="43899" anchor="ctr">
                    <a:lnB w="12700" cap="flat" cmpd="sng" algn="ctr">
                      <a:noFill/>
                      <a:prstDash val="solid"/>
                      <a:round/>
                      <a:headEnd type="none" w="med" len="med"/>
                      <a:tailEnd type="none" w="med" len="med"/>
                    </a:lnB>
                  </a:tcPr>
                </a:tc>
                <a:tc>
                  <a:txBody>
                    <a:bodyPr/>
                    <a:lstStyle/>
                    <a:p>
                      <a:pPr algn="ctr"/>
                      <a:r>
                        <a:rPr lang="en-US" sz="1700" dirty="0" smtClean="0">
                          <a:latin typeface="Calibri" pitchFamily="34" charset="0"/>
                          <a:cs typeface="Calibri" pitchFamily="34" charset="0"/>
                        </a:rPr>
                        <a:t>22</a:t>
                      </a:r>
                      <a:endParaRPr lang="en-US" sz="1700" dirty="0">
                        <a:latin typeface="Calibri" pitchFamily="34" charset="0"/>
                        <a:cs typeface="Calibri" pitchFamily="34" charset="0"/>
                      </a:endParaRPr>
                    </a:p>
                  </a:txBody>
                  <a:tcPr marL="87799" marR="87799" marT="43899" marB="43899" anchor="ctr">
                    <a:lnB w="12700" cap="flat" cmpd="sng" algn="ctr">
                      <a:noFill/>
                      <a:prstDash val="solid"/>
                      <a:round/>
                      <a:headEnd type="none" w="med" len="med"/>
                      <a:tailEnd type="none" w="med" len="med"/>
                    </a:lnB>
                  </a:tcPr>
                </a:tc>
                <a:tc>
                  <a:txBody>
                    <a:bodyPr/>
                    <a:lstStyle/>
                    <a:p>
                      <a:pPr algn="ctr"/>
                      <a:r>
                        <a:rPr lang="en-US" sz="1700" dirty="0" smtClean="0">
                          <a:latin typeface="Calibri" pitchFamily="34" charset="0"/>
                          <a:cs typeface="Calibri" pitchFamily="34" charset="0"/>
                        </a:rPr>
                        <a:t>8</a:t>
                      </a:r>
                      <a:endParaRPr lang="en-US" sz="1700" dirty="0">
                        <a:latin typeface="Calibri" pitchFamily="34" charset="0"/>
                        <a:cs typeface="Calibri" pitchFamily="34" charset="0"/>
                      </a:endParaRPr>
                    </a:p>
                  </a:txBody>
                  <a:tcPr marL="87799" marR="87799" marT="43899" marB="43899" anchor="ctr">
                    <a:lnB w="12700" cap="flat" cmpd="sng" algn="ctr">
                      <a:noFill/>
                      <a:prstDash val="solid"/>
                      <a:round/>
                      <a:headEnd type="none" w="med" len="med"/>
                      <a:tailEnd type="none" w="med" len="med"/>
                    </a:lnB>
                  </a:tcPr>
                </a:tc>
                <a:tc>
                  <a:txBody>
                    <a:bodyPr/>
                    <a:lstStyle/>
                    <a:p>
                      <a:pPr algn="ctr"/>
                      <a:r>
                        <a:rPr lang="en-US" sz="1700" dirty="0" smtClean="0">
                          <a:latin typeface="Calibri" pitchFamily="34" charset="0"/>
                          <a:cs typeface="Calibri" pitchFamily="34" charset="0"/>
                        </a:rPr>
                        <a:t>1</a:t>
                      </a:r>
                      <a:endParaRPr lang="en-US" sz="1700" dirty="0">
                        <a:latin typeface="Calibri" pitchFamily="34" charset="0"/>
                        <a:cs typeface="Calibri" pitchFamily="34" charset="0"/>
                      </a:endParaRPr>
                    </a:p>
                  </a:txBody>
                  <a:tcPr marL="87799" marR="87799" marT="43899" marB="43899" anchor="ctr">
                    <a:lnB w="12700" cap="flat" cmpd="sng" algn="ctr">
                      <a:noFill/>
                      <a:prstDash val="solid"/>
                      <a:round/>
                      <a:headEnd type="none" w="med" len="med"/>
                      <a:tailEnd type="none" w="med" len="med"/>
                    </a:lnB>
                  </a:tcPr>
                </a:tc>
              </a:tr>
              <a:tr h="352055">
                <a:tc>
                  <a:txBody>
                    <a:bodyPr/>
                    <a:lstStyle/>
                    <a:p>
                      <a:r>
                        <a:rPr lang="en-US" sz="1700" dirty="0" smtClean="0">
                          <a:latin typeface="Calibri" pitchFamily="34" charset="0"/>
                          <a:cs typeface="Calibri" pitchFamily="34" charset="0"/>
                        </a:rPr>
                        <a:t>VP Finance &amp; Administration</a:t>
                      </a:r>
                      <a:endParaRPr lang="en-US" sz="1700" dirty="0">
                        <a:latin typeface="Calibri" pitchFamily="34" charset="0"/>
                        <a:cs typeface="Calibri" pitchFamily="34" charset="0"/>
                      </a:endParaRPr>
                    </a:p>
                  </a:txBody>
                  <a:tcPr marL="87799" marR="87799" marT="43899" marB="43899"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dirty="0" smtClean="0">
                          <a:latin typeface="Calibri" pitchFamily="34" charset="0"/>
                          <a:cs typeface="Calibri" pitchFamily="34" charset="0"/>
                        </a:rPr>
                        <a:t>3</a:t>
                      </a:r>
                      <a:endParaRPr lang="en-US" sz="1700" dirty="0">
                        <a:latin typeface="Calibri" pitchFamily="34" charset="0"/>
                        <a:cs typeface="Calibri" pitchFamily="34" charset="0"/>
                      </a:endParaRPr>
                    </a:p>
                  </a:txBody>
                  <a:tcPr marL="87799" marR="87799" marT="43899" marB="43899"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i="1" dirty="0" smtClean="0">
                          <a:latin typeface="Calibri" pitchFamily="34" charset="0"/>
                          <a:cs typeface="Calibri" pitchFamily="34" charset="0"/>
                        </a:rPr>
                        <a:t>(view only)</a:t>
                      </a:r>
                      <a:endParaRPr lang="en-US" sz="1600" i="1" dirty="0">
                        <a:latin typeface="Calibri" pitchFamily="34" charset="0"/>
                        <a:cs typeface="Calibri" pitchFamily="34" charset="0"/>
                      </a:endParaRPr>
                    </a:p>
                  </a:txBody>
                  <a:tcPr marL="87799" marR="87799" marT="43899" marB="43899"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dirty="0" smtClean="0">
                          <a:latin typeface="Calibri" pitchFamily="34" charset="0"/>
                          <a:cs typeface="Calibri" pitchFamily="34" charset="0"/>
                        </a:rPr>
                        <a:t>--</a:t>
                      </a:r>
                      <a:endParaRPr lang="en-US" sz="1700" dirty="0">
                        <a:latin typeface="Calibri" pitchFamily="34" charset="0"/>
                        <a:cs typeface="Calibri" pitchFamily="34" charset="0"/>
                      </a:endParaRPr>
                    </a:p>
                  </a:txBody>
                  <a:tcPr marL="87799" marR="87799" marT="43899" marB="43899"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9024">
                <a:tc>
                  <a:txBody>
                    <a:bodyPr/>
                    <a:lstStyle/>
                    <a:p>
                      <a:r>
                        <a:rPr lang="en-US" sz="1900" b="1" dirty="0" smtClean="0">
                          <a:latin typeface="Calibri" pitchFamily="34" charset="0"/>
                          <a:cs typeface="Calibri" pitchFamily="34" charset="0"/>
                        </a:rPr>
                        <a:t>TOTALS</a:t>
                      </a:r>
                      <a:endParaRPr lang="en-US" sz="1900" b="1" dirty="0">
                        <a:latin typeface="Calibri" pitchFamily="34" charset="0"/>
                        <a:cs typeface="Calibri" pitchFamily="34" charset="0"/>
                      </a:endParaRPr>
                    </a:p>
                  </a:txBody>
                  <a:tcPr marL="87799" marR="87799" marT="43899" marB="43899" anchor="ctr">
                    <a:lnT w="12700" cap="flat" cmpd="sng" algn="ctr">
                      <a:solidFill>
                        <a:schemeClr val="tx1"/>
                      </a:solidFill>
                      <a:prstDash val="solid"/>
                      <a:round/>
                      <a:headEnd type="none" w="med" len="med"/>
                      <a:tailEnd type="none" w="med" len="med"/>
                    </a:lnT>
                    <a:solidFill>
                      <a:srgbClr val="FFFF00"/>
                    </a:solidFill>
                  </a:tcPr>
                </a:tc>
                <a:tc>
                  <a:txBody>
                    <a:bodyPr/>
                    <a:lstStyle/>
                    <a:p>
                      <a:pPr algn="ctr"/>
                      <a:r>
                        <a:rPr lang="en-US" sz="1900" b="1" dirty="0" smtClean="0">
                          <a:latin typeface="Calibri" pitchFamily="34" charset="0"/>
                          <a:cs typeface="Calibri" pitchFamily="34" charset="0"/>
                        </a:rPr>
                        <a:t>183</a:t>
                      </a:r>
                      <a:endParaRPr lang="en-US" sz="1200" b="0" dirty="0">
                        <a:latin typeface="Calibri" pitchFamily="34" charset="0"/>
                        <a:cs typeface="Calibri" pitchFamily="34" charset="0"/>
                      </a:endParaRPr>
                    </a:p>
                  </a:txBody>
                  <a:tcPr marL="87799" marR="87799" marT="43899" marB="43899" anchor="ctr">
                    <a:lnT w="12700" cap="flat" cmpd="sng" algn="ctr">
                      <a:solidFill>
                        <a:schemeClr val="tx1"/>
                      </a:solidFill>
                      <a:prstDash val="solid"/>
                      <a:round/>
                      <a:headEnd type="none" w="med" len="med"/>
                      <a:tailEnd type="none" w="med" len="med"/>
                    </a:lnT>
                    <a:solidFill>
                      <a:srgbClr val="FFFF00"/>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900" b="1" dirty="0" smtClean="0">
                          <a:latin typeface="Calibri" pitchFamily="34" charset="0"/>
                          <a:cs typeface="Calibri" pitchFamily="34" charset="0"/>
                        </a:rPr>
                        <a:t>58</a:t>
                      </a:r>
                      <a:endParaRPr lang="en-US" sz="3100" b="0" dirty="0" smtClean="0">
                        <a:latin typeface="Calibri" pitchFamily="34" charset="0"/>
                        <a:cs typeface="Calibri" pitchFamily="34" charset="0"/>
                      </a:endParaRPr>
                    </a:p>
                  </a:txBody>
                  <a:tcPr marL="87799" marR="87799" marT="43899" marB="43899" anchor="ctr">
                    <a:lnT w="12700" cap="flat" cmpd="sng" algn="ctr">
                      <a:solidFill>
                        <a:schemeClr val="tx1"/>
                      </a:solidFill>
                      <a:prstDash val="solid"/>
                      <a:round/>
                      <a:headEnd type="none" w="med" len="med"/>
                      <a:tailEnd type="none" w="med" len="med"/>
                    </a:lnT>
                    <a:solidFill>
                      <a:srgbClr val="FFFF00"/>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900" b="1" dirty="0" smtClean="0">
                          <a:latin typeface="Calibri" pitchFamily="34" charset="0"/>
                          <a:cs typeface="Calibri" pitchFamily="34" charset="0"/>
                        </a:rPr>
                        <a:t>15</a:t>
                      </a:r>
                      <a:endParaRPr lang="en-US" sz="1500" b="0" dirty="0" smtClean="0">
                        <a:latin typeface="Calibri" pitchFamily="34" charset="0"/>
                        <a:cs typeface="Calibri" pitchFamily="34" charset="0"/>
                      </a:endParaRPr>
                    </a:p>
                  </a:txBody>
                  <a:tcPr marL="87799" marR="87799" marT="43899" marB="43899" anchor="ctr">
                    <a:lnT w="12700" cap="flat" cmpd="sng" algn="ctr">
                      <a:solidFill>
                        <a:schemeClr val="tx1"/>
                      </a:solidFill>
                      <a:prstDash val="solid"/>
                      <a:round/>
                      <a:headEnd type="none" w="med" len="med"/>
                      <a:tailEnd type="none" w="med" len="med"/>
                    </a:lnT>
                    <a:solidFill>
                      <a:srgbClr val="FFFF00"/>
                    </a:solidFill>
                  </a:tcPr>
                </a:tc>
              </a:tr>
            </a:tbl>
          </a:graphicData>
        </a:graphic>
      </p:graphicFrame>
    </p:spTree>
    <p:extLst>
      <p:ext uri="{BB962C8B-B14F-4D97-AF65-F5344CB8AC3E}">
        <p14:creationId xmlns:p14="http://schemas.microsoft.com/office/powerpoint/2010/main" val="1971943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Trajan Pro" pitchFamily="18" charset="0"/>
              </a:rPr>
              <a:t>IT Update</a:t>
            </a:r>
            <a:endParaRPr lang="en-US" dirty="0">
              <a:latin typeface="Trajan Pro" pitchFamily="18" charset="0"/>
            </a:endParaRPr>
          </a:p>
        </p:txBody>
      </p:sp>
      <p:sp>
        <p:nvSpPr>
          <p:cNvPr id="5" name="Content Placeholder 4"/>
          <p:cNvSpPr>
            <a:spLocks noGrp="1"/>
          </p:cNvSpPr>
          <p:nvPr>
            <p:ph idx="1"/>
          </p:nvPr>
        </p:nvSpPr>
        <p:spPr>
          <a:xfrm>
            <a:off x="457200" y="1323562"/>
            <a:ext cx="8229600" cy="4525641"/>
          </a:xfrm>
        </p:spPr>
        <p:txBody>
          <a:bodyPr/>
          <a:lstStyle/>
          <a:p>
            <a:pPr>
              <a:spcAft>
                <a:spcPts val="1200"/>
              </a:spcAft>
            </a:pPr>
            <a:r>
              <a:rPr lang="en-US" dirty="0" smtClean="0">
                <a:latin typeface="Calibri" pitchFamily="34" charset="0"/>
                <a:cs typeface="Calibri" pitchFamily="34" charset="0"/>
              </a:rPr>
              <a:t>Hardware was upgraded last summer</a:t>
            </a:r>
          </a:p>
          <a:p>
            <a:pPr>
              <a:spcBef>
                <a:spcPts val="1200"/>
              </a:spcBef>
              <a:spcAft>
                <a:spcPts val="1200"/>
              </a:spcAft>
            </a:pPr>
            <a:r>
              <a:rPr lang="en-US" dirty="0" smtClean="0"/>
              <a:t>Content Server fixed</a:t>
            </a:r>
          </a:p>
          <a:p>
            <a:pPr>
              <a:spcBef>
                <a:spcPts val="1200"/>
              </a:spcBef>
              <a:spcAft>
                <a:spcPts val="0"/>
              </a:spcAft>
            </a:pPr>
            <a:r>
              <a:rPr lang="en-US" i="1" dirty="0" smtClean="0">
                <a:solidFill>
                  <a:srgbClr val="FFFF00"/>
                </a:solidFill>
              </a:rPr>
              <a:t>Work In Progress:</a:t>
            </a:r>
            <a:r>
              <a:rPr lang="en-US" dirty="0" smtClean="0"/>
              <a:t> </a:t>
            </a:r>
            <a:endParaRPr lang="en-US" dirty="0"/>
          </a:p>
          <a:p>
            <a:pPr lvl="1">
              <a:spcBef>
                <a:spcPts val="0"/>
              </a:spcBef>
              <a:spcAft>
                <a:spcPts val="1200"/>
              </a:spcAft>
            </a:pPr>
            <a:r>
              <a:rPr lang="en-US" dirty="0" smtClean="0"/>
              <a:t>Database Clean-up &amp; Search Optimization</a:t>
            </a:r>
            <a:endParaRPr lang="en-US" dirty="0"/>
          </a:p>
          <a:p>
            <a:pPr>
              <a:spcBef>
                <a:spcPts val="1200"/>
              </a:spcBef>
              <a:spcAft>
                <a:spcPts val="0"/>
              </a:spcAft>
            </a:pPr>
            <a:r>
              <a:rPr lang="en-US" i="1" dirty="0" smtClean="0">
                <a:solidFill>
                  <a:srgbClr val="FFFF00"/>
                </a:solidFill>
              </a:rPr>
              <a:t>On the Roadmap:</a:t>
            </a:r>
            <a:r>
              <a:rPr lang="en-US" dirty="0" smtClean="0"/>
              <a:t> </a:t>
            </a:r>
          </a:p>
          <a:p>
            <a:pPr lvl="1">
              <a:spcBef>
                <a:spcPts val="0"/>
              </a:spcBef>
              <a:spcAft>
                <a:spcPts val="1200"/>
              </a:spcAft>
            </a:pPr>
            <a:r>
              <a:rPr lang="en-US" dirty="0" smtClean="0"/>
              <a:t>Active Directory Authentication</a:t>
            </a:r>
            <a:endParaRPr lang="en-US" dirty="0"/>
          </a:p>
        </p:txBody>
      </p:sp>
      <p:sp>
        <p:nvSpPr>
          <p:cNvPr id="6" name="Slide Number Placeholder 5"/>
          <p:cNvSpPr>
            <a:spLocks noGrp="1"/>
          </p:cNvSpPr>
          <p:nvPr>
            <p:ph type="sldNum" sz="quarter" idx="12"/>
          </p:nvPr>
        </p:nvSpPr>
        <p:spPr/>
        <p:txBody>
          <a:bodyPr/>
          <a:lstStyle/>
          <a:p>
            <a:pPr>
              <a:defRPr/>
            </a:pPr>
            <a:fld id="{B94D6F01-C5DD-F44B-8162-7A3A521E6E82}" type="slidenum">
              <a:rPr lang="en-US" smtClean="0"/>
              <a:pPr>
                <a:defRPr/>
              </a:pPr>
              <a:t>6</a:t>
            </a:fld>
            <a:endParaRPr lang="en-US" dirty="0"/>
          </a:p>
        </p:txBody>
      </p:sp>
    </p:spTree>
    <p:extLst>
      <p:ext uri="{BB962C8B-B14F-4D97-AF65-F5344CB8AC3E}">
        <p14:creationId xmlns:p14="http://schemas.microsoft.com/office/powerpoint/2010/main" val="9029606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Annual User Training</a:t>
            </a:r>
            <a:endParaRPr lang="en-US" dirty="0"/>
          </a:p>
        </p:txBody>
      </p:sp>
      <p:sp>
        <p:nvSpPr>
          <p:cNvPr id="4" name="Slide Number Placeholder 3"/>
          <p:cNvSpPr>
            <a:spLocks noGrp="1"/>
          </p:cNvSpPr>
          <p:nvPr>
            <p:ph type="sldNum" sz="quarter" idx="12"/>
          </p:nvPr>
        </p:nvSpPr>
        <p:spPr/>
        <p:txBody>
          <a:bodyPr/>
          <a:lstStyle/>
          <a:p>
            <a:pPr>
              <a:defRPr/>
            </a:pPr>
            <a:fld id="{B94D6F01-C5DD-F44B-8162-7A3A521E6E82}" type="slidenum">
              <a:rPr lang="en-US" smtClean="0"/>
              <a:pPr>
                <a:defRPr/>
              </a:pPr>
              <a:t>7</a:t>
            </a:fld>
            <a:endParaRPr lang="en-US" dirty="0"/>
          </a:p>
        </p:txBody>
      </p:sp>
      <p:sp>
        <p:nvSpPr>
          <p:cNvPr id="5" name="Content Placeholder 4"/>
          <p:cNvSpPr>
            <a:spLocks noGrp="1"/>
          </p:cNvSpPr>
          <p:nvPr>
            <p:ph idx="1"/>
          </p:nvPr>
        </p:nvSpPr>
        <p:spPr/>
        <p:txBody>
          <a:bodyPr/>
          <a:lstStyle/>
          <a:p>
            <a:pPr>
              <a:spcAft>
                <a:spcPts val="1200"/>
              </a:spcAft>
            </a:pPr>
            <a:r>
              <a:rPr lang="en-US" dirty="0" smtClean="0"/>
              <a:t>In conjunction with ITS Security’s compliance report sent in to NDUS each June</a:t>
            </a:r>
          </a:p>
          <a:p>
            <a:pPr>
              <a:spcAft>
                <a:spcPts val="1200"/>
              </a:spcAft>
            </a:pPr>
            <a:r>
              <a:rPr lang="en-US" dirty="0" smtClean="0"/>
              <a:t>Currently developing review content &amp; quiz</a:t>
            </a:r>
          </a:p>
          <a:p>
            <a:pPr>
              <a:spcAft>
                <a:spcPts val="1200"/>
              </a:spcAft>
            </a:pPr>
            <a:r>
              <a:rPr lang="en-US" dirty="0" smtClean="0"/>
              <a:t>Will use Moodle for delivery </a:t>
            </a:r>
            <a:r>
              <a:rPr lang="en-US" sz="2800" i="1" dirty="0" smtClean="0">
                <a:solidFill>
                  <a:srgbClr val="FFFF00"/>
                </a:solidFill>
              </a:rPr>
              <a:t>(like Baseline Safety)</a:t>
            </a:r>
            <a:endParaRPr lang="en-US" i="1" dirty="0" smtClean="0">
              <a:solidFill>
                <a:srgbClr val="FFFF00"/>
              </a:solidFill>
            </a:endParaRPr>
          </a:p>
          <a:p>
            <a:pPr>
              <a:spcAft>
                <a:spcPts val="1200"/>
              </a:spcAft>
            </a:pPr>
            <a:r>
              <a:rPr lang="en-US" dirty="0" smtClean="0"/>
              <a:t>Quiz will be taken annually</a:t>
            </a:r>
          </a:p>
          <a:p>
            <a:pPr>
              <a:spcAft>
                <a:spcPts val="1200"/>
              </a:spcAft>
            </a:pPr>
            <a:r>
              <a:rPr lang="en-US" dirty="0" smtClean="0"/>
              <a:t>Supervisors can see who has taken training</a:t>
            </a:r>
            <a:endParaRPr lang="en-US" dirty="0"/>
          </a:p>
        </p:txBody>
      </p:sp>
    </p:spTree>
    <p:extLst>
      <p:ext uri="{BB962C8B-B14F-4D97-AF65-F5344CB8AC3E}">
        <p14:creationId xmlns:p14="http://schemas.microsoft.com/office/powerpoint/2010/main" val="4448565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Trajan Pro" pitchFamily="18" charset="0"/>
              </a:rPr>
              <a:t>Meetings &amp; Training</a:t>
            </a:r>
            <a:endParaRPr lang="en-US" dirty="0">
              <a:latin typeface="Trajan Pro" pitchFamily="18" charset="0"/>
            </a:endParaRPr>
          </a:p>
        </p:txBody>
      </p:sp>
      <p:sp>
        <p:nvSpPr>
          <p:cNvPr id="5" name="Content Placeholder 4"/>
          <p:cNvSpPr>
            <a:spLocks noGrp="1"/>
          </p:cNvSpPr>
          <p:nvPr>
            <p:ph idx="1"/>
          </p:nvPr>
        </p:nvSpPr>
        <p:spPr/>
        <p:txBody>
          <a:bodyPr/>
          <a:lstStyle/>
          <a:p>
            <a:r>
              <a:rPr lang="en-US" dirty="0" smtClean="0"/>
              <a:t>Minnesota Regional Users Group Meeting</a:t>
            </a:r>
            <a:endParaRPr lang="en-US" dirty="0"/>
          </a:p>
          <a:p>
            <a:pPr lvl="1">
              <a:spcAft>
                <a:spcPts val="1800"/>
              </a:spcAft>
            </a:pPr>
            <a:r>
              <a:rPr lang="en-US" dirty="0" smtClean="0"/>
              <a:t>No meeting scheduled for Fall</a:t>
            </a:r>
            <a:endParaRPr lang="en-US" dirty="0"/>
          </a:p>
          <a:p>
            <a:pPr>
              <a:spcBef>
                <a:spcPts val="600"/>
              </a:spcBef>
              <a:spcAft>
                <a:spcPts val="1800"/>
              </a:spcAft>
            </a:pPr>
            <a:r>
              <a:rPr lang="en-US" dirty="0" err="1" smtClean="0"/>
              <a:t>InSpire</a:t>
            </a:r>
            <a:r>
              <a:rPr lang="en-US" dirty="0" smtClean="0"/>
              <a:t>: April 6-9, Las Vegas, NV</a:t>
            </a:r>
          </a:p>
          <a:p>
            <a:pPr>
              <a:spcBef>
                <a:spcPts val="600"/>
              </a:spcBef>
            </a:pPr>
            <a:r>
              <a:rPr lang="en-US" dirty="0" smtClean="0"/>
              <a:t>ImageNow Fundamentals for Administrators</a:t>
            </a:r>
          </a:p>
          <a:p>
            <a:pPr lvl="1">
              <a:spcBef>
                <a:spcPts val="600"/>
              </a:spcBef>
            </a:pPr>
            <a:r>
              <a:rPr lang="en-US" dirty="0" smtClean="0"/>
              <a:t>4-day “Live Classroom” </a:t>
            </a:r>
            <a:r>
              <a:rPr lang="en-US" sz="2400" i="1" dirty="0" smtClean="0">
                <a:solidFill>
                  <a:srgbClr val="FFFF00"/>
                </a:solidFill>
              </a:rPr>
              <a:t>($2400)</a:t>
            </a:r>
          </a:p>
          <a:p>
            <a:pPr lvl="1"/>
            <a:r>
              <a:rPr lang="en-US" dirty="0" smtClean="0"/>
              <a:t>4-day “</a:t>
            </a:r>
            <a:r>
              <a:rPr lang="en-US" dirty="0" err="1" smtClean="0"/>
              <a:t>LiveOnline</a:t>
            </a:r>
            <a:r>
              <a:rPr lang="en-US" dirty="0" smtClean="0"/>
              <a:t> (Virtual)” </a:t>
            </a:r>
            <a:r>
              <a:rPr lang="en-US" sz="2400" i="1" dirty="0">
                <a:solidFill>
                  <a:srgbClr val="FFFF00"/>
                </a:solidFill>
              </a:rPr>
              <a:t>($2200</a:t>
            </a:r>
            <a:r>
              <a:rPr lang="en-US" sz="2400" i="1" dirty="0" smtClean="0">
                <a:solidFill>
                  <a:srgbClr val="FFFF00"/>
                </a:solidFill>
              </a:rPr>
              <a:t>)</a:t>
            </a:r>
          </a:p>
          <a:p>
            <a:pPr lvl="1"/>
            <a:r>
              <a:rPr lang="en-US" dirty="0" smtClean="0"/>
              <a:t>5-day “</a:t>
            </a:r>
            <a:r>
              <a:rPr lang="en-US" dirty="0" err="1" smtClean="0"/>
              <a:t>LiveOnline</a:t>
            </a:r>
            <a:r>
              <a:rPr lang="en-US" dirty="0" smtClean="0"/>
              <a:t> (Self-Paced)” </a:t>
            </a:r>
            <a:r>
              <a:rPr lang="en-US" sz="2400" i="1" dirty="0" smtClean="0">
                <a:solidFill>
                  <a:srgbClr val="FFFF00"/>
                </a:solidFill>
              </a:rPr>
              <a:t>($1850)</a:t>
            </a:r>
          </a:p>
        </p:txBody>
      </p:sp>
      <p:sp>
        <p:nvSpPr>
          <p:cNvPr id="6" name="Slide Number Placeholder 5"/>
          <p:cNvSpPr>
            <a:spLocks noGrp="1"/>
          </p:cNvSpPr>
          <p:nvPr>
            <p:ph type="sldNum" sz="quarter" idx="12"/>
          </p:nvPr>
        </p:nvSpPr>
        <p:spPr/>
        <p:txBody>
          <a:bodyPr/>
          <a:lstStyle/>
          <a:p>
            <a:pPr>
              <a:defRPr/>
            </a:pPr>
            <a:fld id="{B94D6F01-C5DD-F44B-8162-7A3A521E6E82}" type="slidenum">
              <a:rPr lang="en-US" smtClean="0"/>
              <a:pPr>
                <a:defRPr/>
              </a:pPr>
              <a:t>8</a:t>
            </a:fld>
            <a:endParaRPr lang="en-US" dirty="0"/>
          </a:p>
        </p:txBody>
      </p:sp>
    </p:spTree>
    <p:extLst>
      <p:ext uri="{BB962C8B-B14F-4D97-AF65-F5344CB8AC3E}">
        <p14:creationId xmlns:p14="http://schemas.microsoft.com/office/powerpoint/2010/main" val="6724094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a:xfrm>
            <a:off x="457200" y="2208026"/>
            <a:ext cx="8229600" cy="2355885"/>
          </a:xfrm>
        </p:spPr>
        <p:txBody>
          <a:bodyPr/>
          <a:lstStyle/>
          <a:p>
            <a:pPr marL="0" indent="0" algn="ctr">
              <a:buNone/>
            </a:pPr>
            <a:r>
              <a:rPr lang="en-US" sz="4000" dirty="0" smtClean="0"/>
              <a:t>Is ImageNow Going Statewide?</a:t>
            </a:r>
          </a:p>
          <a:p>
            <a:pPr marL="0" indent="0" algn="ctr">
              <a:buNone/>
            </a:pPr>
            <a:r>
              <a:rPr lang="en-US" sz="3600" i="1" dirty="0" smtClean="0">
                <a:solidFill>
                  <a:srgbClr val="FFFF00"/>
                </a:solidFill>
              </a:rPr>
              <a:t>What we do and don’t know about </a:t>
            </a:r>
            <a:br>
              <a:rPr lang="en-US" sz="3600" i="1" dirty="0" smtClean="0">
                <a:solidFill>
                  <a:srgbClr val="FFFF00"/>
                </a:solidFill>
              </a:rPr>
            </a:br>
            <a:r>
              <a:rPr lang="en-US" sz="3600" i="1" dirty="0" smtClean="0">
                <a:solidFill>
                  <a:srgbClr val="FFFF00"/>
                </a:solidFill>
              </a:rPr>
              <a:t>a statewide implementation</a:t>
            </a:r>
          </a:p>
        </p:txBody>
      </p:sp>
      <p:sp>
        <p:nvSpPr>
          <p:cNvPr id="4" name="Slide Number Placeholder 3"/>
          <p:cNvSpPr>
            <a:spLocks noGrp="1"/>
          </p:cNvSpPr>
          <p:nvPr>
            <p:ph type="sldNum" sz="quarter" idx="12"/>
          </p:nvPr>
        </p:nvSpPr>
        <p:spPr/>
        <p:txBody>
          <a:bodyPr/>
          <a:lstStyle/>
          <a:p>
            <a:pPr>
              <a:defRPr/>
            </a:pPr>
            <a:fld id="{B94D6F01-C5DD-F44B-8162-7A3A521E6E82}" type="slidenum">
              <a:rPr lang="en-US" smtClean="0"/>
              <a:pPr>
                <a:defRPr/>
              </a:pPr>
              <a:t>9</a:t>
            </a:fld>
            <a:endParaRPr lang="en-US" dirty="0"/>
          </a:p>
        </p:txBody>
      </p:sp>
    </p:spTree>
    <p:extLst>
      <p:ext uri="{BB962C8B-B14F-4D97-AF65-F5344CB8AC3E}">
        <p14:creationId xmlns:p14="http://schemas.microsoft.com/office/powerpoint/2010/main" val="3087421876"/>
      </p:ext>
    </p:extLst>
  </p:cSld>
  <p:clrMapOvr>
    <a:masterClrMapping/>
  </p:clrMapOvr>
  <p:timing>
    <p:tnLst>
      <p:par>
        <p:cTn id="1" dur="indefinite" restart="never" nodeType="tmRoot"/>
      </p:par>
    </p:tnLst>
  </p:timing>
</p:sld>
</file>

<file path=ppt/theme/theme1.xml><?xml version="1.0" encoding="utf-8"?>
<a:theme xmlns:a="http://schemas.openxmlformats.org/drawingml/2006/main" name="ndsu-templat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7873</TotalTime>
  <Words>548</Words>
  <Application>Microsoft Office PowerPoint</Application>
  <PresentationFormat>On-screen Show (4:3)</PresentationFormat>
  <Paragraphs>162</Paragraphs>
  <Slides>16</Slides>
  <Notes>13</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ndsu-template1</vt:lpstr>
      <vt:lpstr>PowerPoint Presentation</vt:lpstr>
      <vt:lpstr>User Group Goals</vt:lpstr>
      <vt:lpstr>Today’s Agenda</vt:lpstr>
      <vt:lpstr>Introductions  &amp; Office Updates</vt:lpstr>
      <vt:lpstr>Participating Offices</vt:lpstr>
      <vt:lpstr>IT Update</vt:lpstr>
      <vt:lpstr>Annual User Training</vt:lpstr>
      <vt:lpstr>Meetings &amp; Training</vt:lpstr>
      <vt:lpstr>Discussion</vt:lpstr>
      <vt:lpstr>Demonstration</vt:lpstr>
      <vt:lpstr>Purge Process</vt:lpstr>
      <vt:lpstr>Purge Process</vt:lpstr>
      <vt:lpstr>Purge Process</vt:lpstr>
      <vt:lpstr>Questions???</vt:lpstr>
      <vt:lpstr>Until Next Time…</vt:lpstr>
      <vt:lpstr>PowerPoint Presentation</vt:lpstr>
    </vt:vector>
  </TitlesOfParts>
  <Company>North Dakota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Janelle Kistner</dc:creator>
  <cp:lastModifiedBy>Andrew J. Klein</cp:lastModifiedBy>
  <cp:revision>145</cp:revision>
  <dcterms:created xsi:type="dcterms:W3CDTF">2010-10-06T15:41:35Z</dcterms:created>
  <dcterms:modified xsi:type="dcterms:W3CDTF">2013-12-10T16:51:39Z</dcterms:modified>
</cp:coreProperties>
</file>