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49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0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00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46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37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8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5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5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3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99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937F-5C91-49E1-AFEB-D16D6402B312}" type="datetimeFigureOut">
              <a:rPr lang="en-US" smtClean="0"/>
              <a:t>4/6/2018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9F3EB-4497-4C0E-A070-BEE5BA45FF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589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Swine module husbandry and training module</a:t>
            </a:r>
            <a:endParaRPr lang="en-US" dirty="0">
              <a:latin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300" dirty="0" smtClean="0"/>
              <a:t>Adapted from “Guide for the care and use of agricultural animals in research and teaching”, 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 ed, Federation of Animal Science Societies, 2010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4237"/>
            <a:ext cx="3774331" cy="285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196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Farrowing systems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Slatted, non-porous, non-abrasive, non-slippery floor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 of exposed or projecting materials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Support without slippage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trapping of feet or legs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 environment – separate animals from manure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thermal comfort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able to sanitize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Nearby creep area with heat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023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Litter management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 reserves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immunoglobulin reserves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Thermoregulate poorly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 of being crushed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Until weaning – warm, dry, draft-free and zone heated area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Zone heat to protect the sow from high temps</a:t>
            </a:r>
          </a:p>
        </p:txBody>
      </p:sp>
      <p:sp>
        <p:nvSpPr>
          <p:cNvPr id="4" name="AutoShape 2" descr="Image result for Real Piglet"/>
          <p:cNvSpPr>
            <a:spLocks noChangeAspect="1" noChangeArrowheads="1"/>
          </p:cNvSpPr>
          <p:nvPr/>
        </p:nvSpPr>
        <p:spPr bwMode="auto">
          <a:xfrm>
            <a:off x="63500" y="-762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4721" y="0"/>
            <a:ext cx="4747279" cy="352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2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few days of birth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Disinfection of navel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Trimming of needle teeth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Trimming of tail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Trim to no less than 1 inch with a disinfected device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iron injection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identification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307" y="-1"/>
            <a:ext cx="3966693" cy="396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37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-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Nursery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Weaning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Segregated early weaning – wean at 10 to 20 days of age, relocate,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Weaning units may require supplemental heat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Ventilation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degree of sanitation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All-in/all-out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Nutritionally balanced diet unless study dictates otherwise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Feeder space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libitum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24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– growing and finishing systems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to 9 weeks of age to 20 to 25 weeks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Finish is 250 to 300 pounds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Sanitation requirements not as stringent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have continuous flow management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59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– floor area recommendations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Litter and lactating sow (sow portion)	14 sq ft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Nursery	7 to 60 pounds			6 sq ft		1.7-4,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	60 to 125 pounds			10 sq ft	4 – 6,	group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Finishing 	125 to 230 pounds			14 sq ft	6 – 8, 	group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finishing 231 to 275 pounds		14 sq ft	8 – 9, group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Mature adults 					14 sq ft	10, group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098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Growing/finishing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to 10 pigs per feeder space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 to 20 pigs per waterer</a:t>
            </a:r>
          </a:p>
          <a:p>
            <a:pPr lvl="1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libitum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Solid or slatted floor free from sharp edges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space equation; A = k x BW</a:t>
            </a:r>
            <a:r>
              <a:rPr lang="en-US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0.667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where k (space coefficient) = 0.336</a:t>
            </a:r>
            <a:endParaRPr lang="en-US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0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63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Breeding and gestation systems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Sows can be housed individually or in groups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AVMA policy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housing systems should attempt to minimize aggression and competition at mixing and feeding times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sow protection from environmental extremes and hazards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feed and water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Allow sows to express normal behavior</a:t>
            </a:r>
          </a:p>
          <a:p>
            <a:pPr lvl="2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097" y="0"/>
            <a:ext cx="4441903" cy="298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249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for breeding and gestation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to 68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air temperature, relative humidity, air speed, wall and ceiling temperature, floor characteristics, body weight, feed intake, huddling, number of animals housed together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Sows will experience heat stress at 84 F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Sows should be in a pen or stall that allows them to lay down without parts of their body (not including limbs) extending into the neighboring stall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Standing sows and gilts should not be forcibly in contact with the sides, ends or top of the stall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able to lie down without heads lying on a raised feeding trough</a:t>
            </a:r>
          </a:p>
        </p:txBody>
      </p:sp>
    </p:spTree>
    <p:extLst>
      <p:ext uri="{BB962C8B-B14F-4D97-AF65-F5344CB8AC3E}">
        <p14:creationId xmlns:p14="http://schemas.microsoft.com/office/powerpoint/2010/main" val="211954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housing depends on: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size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space allowance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composition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 type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feed delivery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Genetics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 temperament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interaction based on: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sows per pen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Space per female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Variation in body size of females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Duration to time together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 of feeding – aggression correlates with amount and availability of feed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408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Microenvironment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temperature, air movement, moisture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Remain close to zone of thermal neutrality for age of pig housed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Air changes should not be less than 6/hour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Relative humidity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Pens, walls, floors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environment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Microbial environment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99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management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of up to 35 or 40 – static – sows in same production phase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Groups of 80 to 200 – dynamic – sows enter and leave the group every week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Minimizing social stress by keeping sows in individual stalls for the first 25 to 35 days post-breeding or grouping all sows at one time improves well-being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Floor space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 sq ft per sow on partly slatted floors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sq ft for larger sows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140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facilities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Sexual development in gilts hastened when kept in groups of 10 to 12 with opportunity for contact with mature boars for 30 minutes/day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House boars individually or groups of same size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 stalls – require IACUC approval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turning around and soiling feed or eating feces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Urine and fecal collection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and vocal contact with other pigs important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662" y="4314423"/>
            <a:ext cx="4860338" cy="254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38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Done from 1 to 14 days of age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Trained personnel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Disinfected instruments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Pre-castration disinfectant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Incision on ventral scrotum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Topical anesthetic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009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standard practices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Tooth-clipping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more than ½ tooth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 notching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ID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Tail docking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tail-biting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Tusk trimming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Hoof trimming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696" y="160628"/>
            <a:ext cx="3048000" cy="223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3195" y="1511636"/>
            <a:ext cx="2728309" cy="31510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525" y="4802772"/>
            <a:ext cx="3687341" cy="168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018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Euthanasia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Blunt trauma – pigs weighing less than 12 to 13 pounds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 dioxide for pigs less than 10 weeks of age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Barbiturate overdose – special handling, licensing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bolt followed by exsanguination for pigs weighing more than 12 pounds</a:t>
            </a:r>
          </a:p>
        </p:txBody>
      </p:sp>
    </p:spTree>
    <p:extLst>
      <p:ext uri="{BB962C8B-B14F-4D97-AF65-F5344CB8AC3E}">
        <p14:creationId xmlns:p14="http://schemas.microsoft.com/office/powerpoint/2010/main" val="17031581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question #1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 problems to watch out for with piglets around farrowing are: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energy reserves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 immunoglobulin reserves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Poor thermoregulation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Danger of being crushed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of the above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447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question #2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Disinfection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navel, trimming of needle teeth, trimming of tail and supplemental iron injections need to be done:</a:t>
            </a:r>
            <a:endParaRPr lang="en-US" dirty="0" smtClean="0"/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nursery unit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Within a few days of birth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grower unit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finishing </a:t>
            </a:r>
          </a:p>
        </p:txBody>
      </p:sp>
    </p:spTree>
    <p:extLst>
      <p:ext uri="{BB962C8B-B14F-4D97-AF65-F5344CB8AC3E}">
        <p14:creationId xmlns:p14="http://schemas.microsoft.com/office/powerpoint/2010/main" val="1388163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question #3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good temperature for breeding and gestation would be: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 F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 F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68 F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 F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 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785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question #4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Gilts will mature sexually faster if kept in proximity with a boar for at least 30 minutes day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249167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 question #5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Piglets weighing less than 10 pounds can be euthanized by blunt force trauma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735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temperature ranges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Prenursery (7 to 33 pounds) – 79 to 90 F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Nursery (33 to 77 pounds) – 64 to 79 F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Growing (77 to 154 pounds) – 59 to 77 F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Finishing (154 – 220 pounds) – 50 to 77 F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 or Boar (&gt;220 pounds) – 50 to 77 F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Lactating sow and litter – 90 F minimum, creep area for piglets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496" y="0"/>
            <a:ext cx="4447504" cy="33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85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 and water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animals twice a day minimum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Feeders and waterers functional?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Feeders and feeding places free from manure, urine and contaminants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dust</a:t>
            </a:r>
          </a:p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 libitum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for all sizes of pigs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 to nutrient requirements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036" y="4001294"/>
            <a:ext cx="4270964" cy="283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631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Photoperiod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Lactating sows responded positively to 16 h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h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darkness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the photoperiod may affect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pig reproduction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some ways, but changes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photoperiod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been linked to sow or boar well-being.</a:t>
            </a:r>
          </a:p>
        </p:txBody>
      </p:sp>
    </p:spTree>
    <p:extLst>
      <p:ext uri="{BB962C8B-B14F-4D97-AF65-F5344CB8AC3E}">
        <p14:creationId xmlns:p14="http://schemas.microsoft.com/office/powerpoint/2010/main" val="40589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environment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Young pigs and sows are social – show signs of stress when in isolation (except for farrowing in the case of sows)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Size of group varies – level of stress may be initially high, but will stabilize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85"/>
          <a:stretch/>
        </p:blipFill>
        <p:spPr>
          <a:xfrm>
            <a:off x="3611744" y="3659076"/>
            <a:ext cx="4869934" cy="319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85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Farrowing systems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Clean, disinfect and dry farrowing environment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Presence of caretaker during farrowing will increase neonatal survival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Sows have difficulty dissipating internal heat so may need to cool (misting, fans)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19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Confinement before farrowing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parts of maternal behavior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Isolation and next site seeking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 building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Farrowing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Nest occupation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integration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Weaning</a:t>
            </a:r>
          </a:p>
          <a:p>
            <a:pPr lvl="2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66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Husbandry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Farrowing systems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Meet performance standards of: 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minimizing preweaning piglet mortality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comfort for sow and piglets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a sanitary environment for  sow and piglet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accommodating normal sow and piglet behaviors where possible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Restricting sow movement will improve piglet survival 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Farrowing stall, farrowing pen, farrowing hut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farrowing stall 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usually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tubular metal construction fixed within a pen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about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 m × 1.5 m(7.2 ft x 4.9 ft),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 dimensions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around 2.2 m long, 0.6 m wide,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1.0 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high(7.2 ft long, 1.97 ft wide, and 3.28 ft high).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farrowing stall length can be adjusted, it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adjusted based on the body length of the sow.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Sows should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 rest comfortably in the farrowing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stall without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need for her head to rest on a feeder due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inadequate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stall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All-in/all-out movement of sows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6919" y="-1"/>
            <a:ext cx="4705081" cy="3528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18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1312</Words>
  <Application>Microsoft Office PowerPoint</Application>
  <PresentationFormat>Widescreen</PresentationFormat>
  <Paragraphs>208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Office Theme</vt:lpstr>
      <vt:lpstr>Swine module husbandry and training module</vt:lpstr>
      <vt:lpstr>Microenvironment</vt:lpstr>
      <vt:lpstr>Preferred temperature ranges</vt:lpstr>
      <vt:lpstr>Feed and water</vt:lpstr>
      <vt:lpstr>Photoperiod </vt:lpstr>
      <vt:lpstr>Husbandry</vt:lpstr>
      <vt:lpstr>Husbandry </vt:lpstr>
      <vt:lpstr>Husbandry </vt:lpstr>
      <vt:lpstr>Husbandry </vt:lpstr>
      <vt:lpstr>Husbandry</vt:lpstr>
      <vt:lpstr>Husbandry </vt:lpstr>
      <vt:lpstr>Within a few days of birth</vt:lpstr>
      <vt:lpstr>Husbandry - Nursery systems </vt:lpstr>
      <vt:lpstr>Husbandry – growing and finishing systems</vt:lpstr>
      <vt:lpstr>Husbandry – floor area recommendations</vt:lpstr>
      <vt:lpstr>Husbandry </vt:lpstr>
      <vt:lpstr>Husbandry </vt:lpstr>
      <vt:lpstr>Husbandry </vt:lpstr>
      <vt:lpstr>Husbandry</vt:lpstr>
      <vt:lpstr>Husbandry </vt:lpstr>
      <vt:lpstr>Husbandry </vt:lpstr>
      <vt:lpstr>Castration</vt:lpstr>
      <vt:lpstr>Other standard practices</vt:lpstr>
      <vt:lpstr>Euthanasia </vt:lpstr>
      <vt:lpstr>Quiz question #1 </vt:lpstr>
      <vt:lpstr>Quiz question #2</vt:lpstr>
      <vt:lpstr>Quiz question #3</vt:lpstr>
      <vt:lpstr>Quiz question #4</vt:lpstr>
      <vt:lpstr>Quiz question #5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Swine module</dc:title>
  <dc:creator>Neil Dyer</dc:creator>
  <cp:lastModifiedBy>Neil Dyer</cp:lastModifiedBy>
  <cp:revision>26</cp:revision>
  <dcterms:created xsi:type="dcterms:W3CDTF">2017-06-26T18:30:48Z</dcterms:created>
  <dcterms:modified xsi:type="dcterms:W3CDTF">2018-04-06T16:22:36Z</dcterms:modified>
</cp:coreProperties>
</file>