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85" r:id="rId5"/>
    <p:sldId id="280" r:id="rId6"/>
    <p:sldId id="281" r:id="rId7"/>
    <p:sldId id="282" r:id="rId8"/>
    <p:sldId id="283" r:id="rId9"/>
    <p:sldId id="284" r:id="rId10"/>
    <p:sldId id="279" r:id="rId11"/>
    <p:sldId id="278" r:id="rId12"/>
    <p:sldId id="277" r:id="rId13"/>
    <p:sldId id="261" r:id="rId14"/>
    <p:sldId id="258" r:id="rId15"/>
    <p:sldId id="271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1"/>
    <a:srgbClr val="FA974C"/>
    <a:srgbClr val="FCF98B"/>
    <a:srgbClr val="FFCCFF"/>
    <a:srgbClr val="FFC830"/>
    <a:srgbClr val="001409"/>
    <a:srgbClr val="FAA523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69"/>
  </p:normalViewPr>
  <p:slideViewPr>
    <p:cSldViewPr snapToGrid="0" snapToObjects="1">
      <p:cViewPr varScale="1">
        <p:scale>
          <a:sx n="104" d="100"/>
          <a:sy n="10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43B8-3B1F-46BF-BC9D-180987F9B7A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49D22-281B-4675-9449-24F094F9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2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9D22-281B-4675-9449-24F094F9DE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2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9D22-281B-4675-9449-24F094F9DE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7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0B6A4-6F9B-445D-B39E-410B73CFE0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6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2841625"/>
            <a:ext cx="66421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5884863"/>
            <a:ext cx="6784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29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0489-C21C-4331-B10D-D892122185F8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B4A1-21EE-4C70-A213-2E7AB73A4C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D3CD-0C8D-4254-8251-B8132EAE2DE0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962D-359E-4815-91C2-BC0246C54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8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B1B7-9F7A-4ED2-BABF-DF5404EDE51B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C749-476E-45F8-9237-C65ECDB7E6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2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3124200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6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1ECDE-02E3-412B-B13C-EE38791EFD4B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A8E8-9CB1-4787-9436-4EB7BCE3D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3A68-55D2-4852-9711-820EE2D53F17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8E94-5FBC-40B2-AD93-97A79789B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3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2AC7-1819-4086-963C-AE1F4389B147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09A8-15BF-40DB-8408-611DC4B73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5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940C-158A-4B98-A04A-3E720F527BC0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A6DC-E71A-44A5-952F-C98EB078C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8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2DEC-BFA6-4253-ACC4-34203D15482F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2A58-2BEF-406C-A65D-59FFD6A4E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CE1A-C820-4185-9C42-76FFD7413666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C605-C24F-4833-9A86-319CAE345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3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8DAD-855C-4DE7-82E4-3F80CE6994A9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2542-E6E2-45F4-9DAA-99298D9C52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1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713D2-36A2-4F77-BE15-62AFA35AE04B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38ED-E0C8-4D40-9AD0-BA59574F6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8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D75A8056-7DAD-4EDA-A372-52AD2C43DCB2}" type="datetime1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EA9BD03-8FFD-4BD8-9BDA-480016186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7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F0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ＭＳ Ｐゴシック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dsu.edu/research/sponsored_programs_admin/forms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674" y="83625"/>
            <a:ext cx="7772400" cy="1470025"/>
          </a:xfrm>
        </p:spPr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517" y="1326564"/>
            <a:ext cx="6956474" cy="456623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159:  Injury Claims Against NDSU and State    	    Risk Financing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190:  Employee Responsibility &amp; Activities:         	    Intellectual Property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343:  Confidential Proprietary Information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712:  Contract Review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823:  Financial Conflict of Interest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07964"/>
            <a:ext cx="7965831" cy="125706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Hot Topic – Pre-award Spending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751" y="1665027"/>
            <a:ext cx="7793501" cy="435594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PI may need to begin project work on a pending award or partially </a:t>
            </a:r>
            <a:r>
              <a:rPr lang="en-US" sz="2500" dirty="0">
                <a:solidFill>
                  <a:schemeClr val="bg1"/>
                </a:solidFill>
              </a:rPr>
              <a:t>e</a:t>
            </a:r>
            <a:r>
              <a:rPr lang="en-US" sz="2500" dirty="0" smtClean="0">
                <a:solidFill>
                  <a:schemeClr val="bg1"/>
                </a:solidFill>
              </a:rPr>
              <a:t>xecuted award</a:t>
            </a:r>
            <a:r>
              <a:rPr lang="en-US" sz="2500" dirty="0" smtClean="0">
                <a:solidFill>
                  <a:srgbClr val="FF0000"/>
                </a:solidFill>
              </a:rPr>
              <a:t/>
            </a:r>
            <a:br>
              <a:rPr lang="en-US" sz="2500" dirty="0" smtClean="0">
                <a:solidFill>
                  <a:srgbClr val="FF0000"/>
                </a:solidFill>
              </a:rPr>
            </a:br>
            <a:endParaRPr lang="en-US" sz="2500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Advanced </a:t>
            </a:r>
            <a:r>
              <a:rPr lang="en-US" sz="2500" dirty="0">
                <a:solidFill>
                  <a:schemeClr val="bg1"/>
                </a:solidFill>
              </a:rPr>
              <a:t>account set-up prior to finalizing </a:t>
            </a:r>
            <a:r>
              <a:rPr lang="en-US" sz="2500" dirty="0" smtClean="0">
                <a:solidFill>
                  <a:schemeClr val="bg1"/>
                </a:solidFill>
              </a:rPr>
              <a:t>award</a:t>
            </a:r>
            <a:br>
              <a:rPr lang="en-US" sz="2500" dirty="0" smtClean="0">
                <a:solidFill>
                  <a:schemeClr val="bg1"/>
                </a:solidFill>
              </a:rPr>
            </a:br>
            <a:endParaRPr lang="en-US" sz="25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To request pre-award spending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Documentation of sponsors intent to fund</a:t>
            </a:r>
            <a:endParaRPr lang="en-US" sz="2100" dirty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Email approval from Department Chair or </a:t>
            </a:r>
            <a:r>
              <a:rPr lang="en-US" sz="2100" dirty="0">
                <a:solidFill>
                  <a:schemeClr val="bg1"/>
                </a:solidFill>
              </a:rPr>
              <a:t>D</a:t>
            </a:r>
            <a:r>
              <a:rPr lang="en-US" sz="2100" dirty="0" smtClean="0">
                <a:solidFill>
                  <a:schemeClr val="bg1"/>
                </a:solidFill>
              </a:rPr>
              <a:t>ean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2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" y="1211898"/>
            <a:ext cx="8229600" cy="3691572"/>
          </a:xfrm>
        </p:spPr>
        <p:txBody>
          <a:bodyPr/>
          <a:lstStyle/>
          <a:p>
            <a:r>
              <a:rPr lang="en-US" sz="4800" dirty="0" smtClean="0"/>
              <a:t>ERAC 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u="sng" dirty="0" smtClean="0"/>
              <a:t>E</a:t>
            </a:r>
            <a:r>
              <a:rPr lang="en-US" sz="3200" dirty="0" smtClean="0"/>
              <a:t>lectronic </a:t>
            </a:r>
            <a:r>
              <a:rPr lang="en-US" sz="3200" u="sng" dirty="0" smtClean="0"/>
              <a:t>R</a:t>
            </a:r>
            <a:r>
              <a:rPr lang="en-US" sz="3200" dirty="0" smtClean="0"/>
              <a:t>esearch </a:t>
            </a:r>
            <a:r>
              <a:rPr lang="en-US" sz="3200" u="sng" dirty="0" smtClean="0"/>
              <a:t>A</a:t>
            </a:r>
            <a:r>
              <a:rPr lang="en-US" sz="3200" dirty="0" smtClean="0"/>
              <a:t>dministration &amp; </a:t>
            </a:r>
            <a:r>
              <a:rPr lang="en-US" sz="3200" u="sng" dirty="0" smtClean="0"/>
              <a:t>C</a:t>
            </a:r>
            <a:r>
              <a:rPr lang="en-US" sz="3200" dirty="0" smtClean="0"/>
              <a:t>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8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Proposal and Award Management Series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solidFill>
                <a:srgbClr val="FFC83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April 20, 2017  </a:t>
            </a:r>
            <a:r>
              <a:rPr lang="en-US" sz="2800" i="1" dirty="0" smtClean="0"/>
              <a:t>Focus on Fundamentals: SPA/GCA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May 18, 2017  </a:t>
            </a:r>
            <a:r>
              <a:rPr lang="en-US" sz="2800" i="1" dirty="0" smtClean="0"/>
              <a:t>Proposal Review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June 15, 2017  </a:t>
            </a:r>
            <a:r>
              <a:rPr lang="en-US" sz="2800" i="1" dirty="0" smtClean="0"/>
              <a:t>Award Management – Part 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July 13, 2017  </a:t>
            </a:r>
            <a:r>
              <a:rPr lang="en-US" sz="2800" i="1" dirty="0" smtClean="0"/>
              <a:t>Award Management – Part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August 17, 2017  </a:t>
            </a:r>
            <a:r>
              <a:rPr lang="en-US" sz="2800" i="1" dirty="0" smtClean="0"/>
              <a:t>Round Table Discussions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830"/>
                </a:solidFill>
              </a:rPr>
              <a:t>September 14, 2017  </a:t>
            </a:r>
            <a:r>
              <a:rPr lang="en-US" sz="2800" i="1" dirty="0" smtClean="0"/>
              <a:t>Reports and Queries:        								  PeopleSoft and beyond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37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Sponsored Programs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Val Kettner </a:t>
            </a:r>
            <a:r>
              <a:rPr lang="en-US" sz="1800" i="1" dirty="0" smtClean="0"/>
              <a:t>Associate Vice President  </a:t>
            </a:r>
            <a:r>
              <a:rPr lang="en-US" sz="1800" dirty="0" smtClean="0">
                <a:solidFill>
                  <a:srgbClr val="FFCF01"/>
                </a:solidFill>
              </a:rPr>
              <a:t>val.kettner@ndsu.edu</a:t>
            </a:r>
            <a:r>
              <a:rPr lang="en-US" sz="2400" i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Amy Scott  </a:t>
            </a:r>
            <a:r>
              <a:rPr lang="en-US" sz="1800" i="1" dirty="0" smtClean="0"/>
              <a:t>Assistant Director  </a:t>
            </a:r>
            <a:r>
              <a:rPr lang="en-US" sz="1800" dirty="0" smtClean="0">
                <a:solidFill>
                  <a:srgbClr val="FFCF01"/>
                </a:solidFill>
              </a:rPr>
              <a:t>amy.scott@ndsu.edu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Jill Mackenzie </a:t>
            </a:r>
            <a:r>
              <a:rPr lang="en-US" sz="1800" i="1" dirty="0" smtClean="0"/>
              <a:t>Award and Program Officer  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CF01"/>
                </a:solidFill>
              </a:rPr>
              <a:t>jill.mackenzie@ndsu.edu</a:t>
            </a:r>
            <a:r>
              <a:rPr lang="en-US" sz="18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Cindy Eleson </a:t>
            </a:r>
            <a:r>
              <a:rPr lang="en-US" sz="1800" i="1" dirty="0" smtClean="0"/>
              <a:t>Budget and Program </a:t>
            </a:r>
            <a:r>
              <a:rPr lang="en-US" sz="1600" i="1" dirty="0" smtClean="0"/>
              <a:t>Officer 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CF01"/>
                </a:solidFill>
              </a:rPr>
              <a:t>cindy.smelsereleson@ndsu.edu</a:t>
            </a:r>
            <a:endParaRPr lang="en-US" sz="1600" dirty="0">
              <a:solidFill>
                <a:srgbClr val="FFCF0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Wayne </a:t>
            </a:r>
            <a:r>
              <a:rPr lang="en-US" sz="2400" dirty="0" err="1" smtClean="0">
                <a:solidFill>
                  <a:srgbClr val="FFCF01"/>
                </a:solidFill>
              </a:rPr>
              <a:t>Wermager</a:t>
            </a:r>
            <a:r>
              <a:rPr lang="en-US" sz="2400" dirty="0" smtClean="0">
                <a:solidFill>
                  <a:srgbClr val="FFCF01"/>
                </a:solidFill>
              </a:rPr>
              <a:t> </a:t>
            </a:r>
            <a:r>
              <a:rPr lang="en-US" sz="1600" i="1" dirty="0" smtClean="0"/>
              <a:t>Budget and Program Officer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rgbClr val="FFCF01"/>
                </a:solidFill>
              </a:rPr>
              <a:t>wayne.wermager@ndsu.edu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Shelly Sandstrom </a:t>
            </a:r>
            <a:r>
              <a:rPr lang="en-US" sz="1800" i="1" dirty="0" smtClean="0"/>
              <a:t>Program Assistant   </a:t>
            </a:r>
            <a:r>
              <a:rPr lang="en-US" sz="1800" dirty="0" smtClean="0">
                <a:solidFill>
                  <a:srgbClr val="FFCF01"/>
                </a:solidFill>
              </a:rPr>
              <a:t>shelly.sandstrom@ndsu.edu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F01"/>
                </a:solidFill>
              </a:rPr>
              <a:t>Faye Klein </a:t>
            </a:r>
            <a:r>
              <a:rPr lang="en-US" sz="1800" i="1" dirty="0" smtClean="0"/>
              <a:t>Administrative Secretary   </a:t>
            </a:r>
            <a:r>
              <a:rPr lang="en-US" sz="1800" dirty="0" smtClean="0">
                <a:solidFill>
                  <a:srgbClr val="FFCF01"/>
                </a:solidFill>
              </a:rPr>
              <a:t>faye.klein@ndsu.edu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</a:rPr>
              <a:t>ndsu.research@ndsu.edu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  <a:hlinkClick r:id="rId2"/>
              </a:rPr>
              <a:t>SPA Forms</a:t>
            </a:r>
            <a:endParaRPr lang="en-US" sz="2800" dirty="0" smtClean="0">
              <a:solidFill>
                <a:srgbClr val="FFCF0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CF01"/>
                </a:solidFill>
              </a:rPr>
              <a:t>231-8045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2862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100" y="800102"/>
            <a:ext cx="7518400" cy="5413665"/>
          </a:xfrm>
        </p:spPr>
        <p:txBody>
          <a:bodyPr/>
          <a:lstStyle/>
          <a:p>
            <a:pPr algn="l">
              <a:defRPr/>
            </a:pPr>
            <a:endParaRPr lang="en-US" sz="2000" dirty="0" smtClean="0">
              <a:solidFill>
                <a:srgbClr val="005643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Sara Ogundolani:  </a:t>
            </a:r>
            <a:r>
              <a:rPr lang="en-US" sz="2000" dirty="0" smtClean="0">
                <a:solidFill>
                  <a:schemeClr val="bg1"/>
                </a:solidFill>
              </a:rPr>
              <a:t>1-5939 – USDA (all sectors)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Beth </a:t>
            </a:r>
            <a:r>
              <a:rPr lang="en-US" sz="2000" dirty="0" err="1" smtClean="0">
                <a:solidFill>
                  <a:srgbClr val="FFCF01"/>
                </a:solidFill>
              </a:rPr>
              <a:t>Astrup</a:t>
            </a:r>
            <a:r>
              <a:rPr lang="en-US" sz="2000" dirty="0" smtClean="0">
                <a:solidFill>
                  <a:srgbClr val="FFCF01"/>
                </a:solidFill>
              </a:rPr>
              <a:t>: </a:t>
            </a:r>
            <a:r>
              <a:rPr lang="en-US" sz="2000" dirty="0" smtClean="0">
                <a:solidFill>
                  <a:schemeClr val="bg1"/>
                </a:solidFill>
              </a:rPr>
              <a:t>1-8393 –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Interior,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Defense, 									NASA, CNCS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Mary Freeman: </a:t>
            </a:r>
            <a:r>
              <a:rPr lang="en-US" sz="2000" dirty="0" smtClean="0">
                <a:solidFill>
                  <a:schemeClr val="bg1"/>
                </a:solidFill>
              </a:rPr>
              <a:t>1-8357 – Restricted Gifts, Grant Auditing, 								Administrative Support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Teresa Driscoll: </a:t>
            </a:r>
            <a:r>
              <a:rPr lang="en-US" sz="2000" dirty="0" smtClean="0">
                <a:solidFill>
                  <a:schemeClr val="bg1"/>
                </a:solidFill>
              </a:rPr>
              <a:t>1-5133 – ND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Commerce, Industries 								(Private and Non-Profit)</a:t>
            </a:r>
            <a:endParaRPr lang="en-US" sz="2000" dirty="0">
              <a:solidFill>
                <a:schemeClr val="bg1"/>
              </a:solidFill>
            </a:endParaRP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Laura Lutkemeier: </a:t>
            </a:r>
            <a:r>
              <a:rPr lang="en-US" sz="2000" dirty="0" smtClean="0">
                <a:solidFill>
                  <a:schemeClr val="bg1"/>
                </a:solidFill>
              </a:rPr>
              <a:t>1-9802 – State Agencies &amp; Commodity 									Groups, Effort Reporting</a:t>
            </a:r>
          </a:p>
          <a:p>
            <a:pPr algn="l">
              <a:defRPr/>
            </a:pPr>
            <a:r>
              <a:rPr lang="en-US" sz="2000" dirty="0">
                <a:solidFill>
                  <a:srgbClr val="FFCF01"/>
                </a:solidFill>
              </a:rPr>
              <a:t>David </a:t>
            </a:r>
            <a:r>
              <a:rPr lang="en-US" sz="2000" dirty="0" smtClean="0">
                <a:solidFill>
                  <a:srgbClr val="FFCF01"/>
                </a:solidFill>
              </a:rPr>
              <a:t>Munro: </a:t>
            </a:r>
            <a:r>
              <a:rPr lang="en-US" sz="2000" dirty="0" smtClean="0">
                <a:solidFill>
                  <a:schemeClr val="bg1"/>
                </a:solidFill>
              </a:rPr>
              <a:t>1-1045 – DOT, Public Instruction, Non-										Federal CNCS, Foundations, 									SEFA, Recharge Centers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FFCF01"/>
                </a:solidFill>
              </a:rPr>
              <a:t>Ann Young: </a:t>
            </a:r>
            <a:r>
              <a:rPr lang="en-US" sz="2000" dirty="0" smtClean="0">
                <a:solidFill>
                  <a:schemeClr val="bg1"/>
                </a:solidFill>
              </a:rPr>
              <a:t>1-8356 – NSF, DHHS, </a:t>
            </a:r>
            <a:r>
              <a:rPr lang="en-US" sz="2000" dirty="0" err="1" smtClean="0">
                <a:solidFill>
                  <a:schemeClr val="bg1"/>
                </a:solidFill>
              </a:rPr>
              <a:t>Dept</a:t>
            </a:r>
            <a:r>
              <a:rPr lang="en-US" sz="2000" dirty="0" smtClean="0">
                <a:solidFill>
                  <a:schemeClr val="bg1"/>
                </a:solidFill>
              </a:rPr>
              <a:t> of Education, Senior 							Design, Challenge Grants, Director</a:t>
            </a:r>
          </a:p>
          <a:p>
            <a:pPr algn="l">
              <a:defRPr/>
            </a:pPr>
            <a:endParaRPr lang="en-US" sz="2400" dirty="0" smtClean="0">
              <a:solidFill>
                <a:srgbClr val="00564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00" y="292127"/>
            <a:ext cx="7772400" cy="68462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Grant &amp; Contract Accounting (GCA</a:t>
            </a:r>
            <a:r>
              <a:rPr lang="en-US" sz="36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3833"/>
            <a:ext cx="7772400" cy="1470025"/>
          </a:xfrm>
        </p:spPr>
        <p:txBody>
          <a:bodyPr/>
          <a:lstStyle/>
          <a:p>
            <a:r>
              <a:rPr lang="en-US" dirty="0" smtClean="0"/>
              <a:t>Proposal and Award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56" y="3687418"/>
            <a:ext cx="6778487" cy="2209800"/>
          </a:xfrm>
        </p:spPr>
        <p:txBody>
          <a:bodyPr/>
          <a:lstStyle/>
          <a:p>
            <a:r>
              <a:rPr lang="en-US" sz="4400" i="1" dirty="0" smtClean="0">
                <a:solidFill>
                  <a:srgbClr val="FFCF01"/>
                </a:solidFill>
              </a:rPr>
              <a:t>Award Management – Part I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Sponsored Programs Administration</a:t>
            </a:r>
          </a:p>
          <a:p>
            <a:r>
              <a:rPr lang="en-US" sz="2400" dirty="0" smtClean="0">
                <a:solidFill>
                  <a:srgbClr val="FFCF01"/>
                </a:solidFill>
              </a:rPr>
              <a:t>June 15, 2017</a:t>
            </a:r>
            <a:endParaRPr lang="en-US" sz="2400" dirty="0">
              <a:solidFill>
                <a:srgbClr val="FFC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0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256"/>
            <a:ext cx="7772400" cy="1470025"/>
          </a:xfrm>
        </p:spPr>
        <p:txBody>
          <a:bodyPr/>
          <a:lstStyle/>
          <a:p>
            <a:r>
              <a:rPr lang="en-US" dirty="0" smtClean="0"/>
              <a:t>Award Management – Part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77" y="1588168"/>
            <a:ext cx="6779623" cy="4331369"/>
          </a:xfrm>
        </p:spPr>
        <p:txBody>
          <a:bodyPr/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600" i="1" dirty="0" smtClean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400" i="1" dirty="0" smtClean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235008" y="2222090"/>
            <a:ext cx="6956474" cy="345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-128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-128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-128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Award Processing – Sponsored Programs</a:t>
            </a:r>
          </a:p>
          <a:p>
            <a:pPr lvl="1" algn="l"/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Hot Topic – Pre-Award Spending</a:t>
            </a:r>
            <a:br>
              <a:rPr lang="en-US" sz="2400" dirty="0" smtClean="0">
                <a:solidFill>
                  <a:schemeClr val="bg1"/>
                </a:solidFill>
              </a:rPr>
            </a:b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ERAC Update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4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0535"/>
            <a:ext cx="7772400" cy="1470025"/>
          </a:xfrm>
        </p:spPr>
        <p:txBody>
          <a:bodyPr/>
          <a:lstStyle/>
          <a:p>
            <a:r>
              <a:rPr lang="en-US" dirty="0" smtClean="0"/>
              <a:t>Award Process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4128" y="2051962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Proposal Submitted</a:t>
            </a:r>
            <a:endParaRPr lang="en-US" sz="2000" kern="1200" dirty="0">
              <a:solidFill>
                <a:schemeClr val="tx1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3545732" y="2051962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Just-in-Time Requests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6167335" y="2051962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Award Received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924128" y="4240300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Negotiations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3545732" y="4204227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Compliance Verification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167336" y="4204227"/>
            <a:ext cx="2052536" cy="1752600"/>
          </a:xfrm>
          <a:custGeom>
            <a:avLst/>
            <a:gdLst>
              <a:gd name="connsiteX0" fmla="*/ 0 w 2158541"/>
              <a:gd name="connsiteY0" fmla="*/ 129512 h 1295124"/>
              <a:gd name="connsiteX1" fmla="*/ 129512 w 2158541"/>
              <a:gd name="connsiteY1" fmla="*/ 0 h 1295124"/>
              <a:gd name="connsiteX2" fmla="*/ 2029029 w 2158541"/>
              <a:gd name="connsiteY2" fmla="*/ 0 h 1295124"/>
              <a:gd name="connsiteX3" fmla="*/ 2158541 w 2158541"/>
              <a:gd name="connsiteY3" fmla="*/ 129512 h 1295124"/>
              <a:gd name="connsiteX4" fmla="*/ 2158541 w 2158541"/>
              <a:gd name="connsiteY4" fmla="*/ 1165612 h 1295124"/>
              <a:gd name="connsiteX5" fmla="*/ 2029029 w 2158541"/>
              <a:gd name="connsiteY5" fmla="*/ 1295124 h 1295124"/>
              <a:gd name="connsiteX6" fmla="*/ 129512 w 2158541"/>
              <a:gd name="connsiteY6" fmla="*/ 1295124 h 1295124"/>
              <a:gd name="connsiteX7" fmla="*/ 0 w 2158541"/>
              <a:gd name="connsiteY7" fmla="*/ 1165612 h 1295124"/>
              <a:gd name="connsiteX8" fmla="*/ 0 w 2158541"/>
              <a:gd name="connsiteY8" fmla="*/ 129512 h 129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541" h="1295124">
                <a:moveTo>
                  <a:pt x="0" y="129512"/>
                </a:moveTo>
                <a:cubicBezTo>
                  <a:pt x="0" y="57984"/>
                  <a:pt x="57984" y="0"/>
                  <a:pt x="129512" y="0"/>
                </a:cubicBezTo>
                <a:lnTo>
                  <a:pt x="2029029" y="0"/>
                </a:lnTo>
                <a:cubicBezTo>
                  <a:pt x="2100557" y="0"/>
                  <a:pt x="2158541" y="57984"/>
                  <a:pt x="2158541" y="129512"/>
                </a:cubicBezTo>
                <a:lnTo>
                  <a:pt x="2158541" y="1165612"/>
                </a:lnTo>
                <a:cubicBezTo>
                  <a:pt x="2158541" y="1237140"/>
                  <a:pt x="2100557" y="1295124"/>
                  <a:pt x="2029029" y="1295124"/>
                </a:cubicBezTo>
                <a:lnTo>
                  <a:pt x="129512" y="1295124"/>
                </a:lnTo>
                <a:cubicBezTo>
                  <a:pt x="57984" y="1295124"/>
                  <a:pt x="0" y="1237140"/>
                  <a:pt x="0" y="1165612"/>
                </a:cubicBezTo>
                <a:lnTo>
                  <a:pt x="0" y="1295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89185"/>
              <a:satOff val="-1423"/>
              <a:lumOff val="13702"/>
              <a:alphaOff val="0"/>
            </a:schemeClr>
          </a:fillRef>
          <a:effectRef idx="0">
            <a:schemeClr val="accent3">
              <a:shade val="50000"/>
              <a:hueOff val="89185"/>
              <a:satOff val="-1423"/>
              <a:lumOff val="137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893" tIns="98893" rIns="98893" bIns="98893" numCol="1" spcCol="1270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Proposal/Award Sent to GCA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135071" y="2757771"/>
            <a:ext cx="252253" cy="535318"/>
          </a:xfrm>
          <a:custGeom>
            <a:avLst/>
            <a:gdLst>
              <a:gd name="connsiteX0" fmla="*/ 0 w 252252"/>
              <a:gd name="connsiteY0" fmla="*/ 107064 h 535318"/>
              <a:gd name="connsiteX1" fmla="*/ 126126 w 252252"/>
              <a:gd name="connsiteY1" fmla="*/ 107064 h 535318"/>
              <a:gd name="connsiteX2" fmla="*/ 126126 w 252252"/>
              <a:gd name="connsiteY2" fmla="*/ 0 h 535318"/>
              <a:gd name="connsiteX3" fmla="*/ 252252 w 252252"/>
              <a:gd name="connsiteY3" fmla="*/ 267659 h 535318"/>
              <a:gd name="connsiteX4" fmla="*/ 126126 w 252252"/>
              <a:gd name="connsiteY4" fmla="*/ 535318 h 535318"/>
              <a:gd name="connsiteX5" fmla="*/ 126126 w 252252"/>
              <a:gd name="connsiteY5" fmla="*/ 428254 h 535318"/>
              <a:gd name="connsiteX6" fmla="*/ 0 w 252252"/>
              <a:gd name="connsiteY6" fmla="*/ 428254 h 535318"/>
              <a:gd name="connsiteX7" fmla="*/ 0 w 252252"/>
              <a:gd name="connsiteY7" fmla="*/ 107064 h 5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52" h="535318">
                <a:moveTo>
                  <a:pt x="1" y="107064"/>
                </a:moveTo>
                <a:lnTo>
                  <a:pt x="126126" y="107064"/>
                </a:lnTo>
                <a:lnTo>
                  <a:pt x="126126" y="0"/>
                </a:lnTo>
                <a:lnTo>
                  <a:pt x="252251" y="267659"/>
                </a:lnTo>
                <a:lnTo>
                  <a:pt x="126126" y="535318"/>
                </a:lnTo>
                <a:lnTo>
                  <a:pt x="126126" y="428254"/>
                </a:lnTo>
                <a:lnTo>
                  <a:pt x="1" y="428254"/>
                </a:lnTo>
                <a:lnTo>
                  <a:pt x="1" y="107064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lnRef>
          <a:fillRef idx="1">
            <a:schemeClr val="accent3">
              <a:shade val="90000"/>
              <a:hueOff val="224272"/>
              <a:satOff val="-4806"/>
              <a:lumOff val="24650"/>
              <a:alphaOff val="0"/>
            </a:schemeClr>
          </a:fillRef>
          <a:effect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107064" rIns="75676" bIns="1070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1" name="Freeform 10"/>
          <p:cNvSpPr/>
          <p:nvPr/>
        </p:nvSpPr>
        <p:spPr>
          <a:xfrm>
            <a:off x="5756675" y="2739734"/>
            <a:ext cx="252253" cy="535318"/>
          </a:xfrm>
          <a:custGeom>
            <a:avLst/>
            <a:gdLst>
              <a:gd name="connsiteX0" fmla="*/ 0 w 252252"/>
              <a:gd name="connsiteY0" fmla="*/ 107064 h 535318"/>
              <a:gd name="connsiteX1" fmla="*/ 126126 w 252252"/>
              <a:gd name="connsiteY1" fmla="*/ 107064 h 535318"/>
              <a:gd name="connsiteX2" fmla="*/ 126126 w 252252"/>
              <a:gd name="connsiteY2" fmla="*/ 0 h 535318"/>
              <a:gd name="connsiteX3" fmla="*/ 252252 w 252252"/>
              <a:gd name="connsiteY3" fmla="*/ 267659 h 535318"/>
              <a:gd name="connsiteX4" fmla="*/ 126126 w 252252"/>
              <a:gd name="connsiteY4" fmla="*/ 535318 h 535318"/>
              <a:gd name="connsiteX5" fmla="*/ 126126 w 252252"/>
              <a:gd name="connsiteY5" fmla="*/ 428254 h 535318"/>
              <a:gd name="connsiteX6" fmla="*/ 0 w 252252"/>
              <a:gd name="connsiteY6" fmla="*/ 428254 h 535318"/>
              <a:gd name="connsiteX7" fmla="*/ 0 w 252252"/>
              <a:gd name="connsiteY7" fmla="*/ 107064 h 5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52" h="535318">
                <a:moveTo>
                  <a:pt x="1" y="107064"/>
                </a:moveTo>
                <a:lnTo>
                  <a:pt x="126126" y="107064"/>
                </a:lnTo>
                <a:lnTo>
                  <a:pt x="126126" y="0"/>
                </a:lnTo>
                <a:lnTo>
                  <a:pt x="252251" y="267659"/>
                </a:lnTo>
                <a:lnTo>
                  <a:pt x="126126" y="535318"/>
                </a:lnTo>
                <a:lnTo>
                  <a:pt x="126126" y="428254"/>
                </a:lnTo>
                <a:lnTo>
                  <a:pt x="1" y="428254"/>
                </a:lnTo>
                <a:lnTo>
                  <a:pt x="1" y="107064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lnRef>
          <a:fillRef idx="1">
            <a:schemeClr val="accent3">
              <a:shade val="90000"/>
              <a:hueOff val="224272"/>
              <a:satOff val="-4806"/>
              <a:lumOff val="24650"/>
              <a:alphaOff val="0"/>
            </a:schemeClr>
          </a:fillRef>
          <a:effect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107064" rIns="75676" bIns="1070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2" name="Freeform 11"/>
          <p:cNvSpPr/>
          <p:nvPr/>
        </p:nvSpPr>
        <p:spPr>
          <a:xfrm>
            <a:off x="8410560" y="2757771"/>
            <a:ext cx="252253" cy="535318"/>
          </a:xfrm>
          <a:custGeom>
            <a:avLst/>
            <a:gdLst>
              <a:gd name="connsiteX0" fmla="*/ 0 w 252252"/>
              <a:gd name="connsiteY0" fmla="*/ 107064 h 535318"/>
              <a:gd name="connsiteX1" fmla="*/ 126126 w 252252"/>
              <a:gd name="connsiteY1" fmla="*/ 107064 h 535318"/>
              <a:gd name="connsiteX2" fmla="*/ 126126 w 252252"/>
              <a:gd name="connsiteY2" fmla="*/ 0 h 535318"/>
              <a:gd name="connsiteX3" fmla="*/ 252252 w 252252"/>
              <a:gd name="connsiteY3" fmla="*/ 267659 h 535318"/>
              <a:gd name="connsiteX4" fmla="*/ 126126 w 252252"/>
              <a:gd name="connsiteY4" fmla="*/ 535318 h 535318"/>
              <a:gd name="connsiteX5" fmla="*/ 126126 w 252252"/>
              <a:gd name="connsiteY5" fmla="*/ 428254 h 535318"/>
              <a:gd name="connsiteX6" fmla="*/ 0 w 252252"/>
              <a:gd name="connsiteY6" fmla="*/ 428254 h 535318"/>
              <a:gd name="connsiteX7" fmla="*/ 0 w 252252"/>
              <a:gd name="connsiteY7" fmla="*/ 107064 h 5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52" h="535318">
                <a:moveTo>
                  <a:pt x="1" y="107064"/>
                </a:moveTo>
                <a:lnTo>
                  <a:pt x="126126" y="107064"/>
                </a:lnTo>
                <a:lnTo>
                  <a:pt x="126126" y="0"/>
                </a:lnTo>
                <a:lnTo>
                  <a:pt x="252251" y="267659"/>
                </a:lnTo>
                <a:lnTo>
                  <a:pt x="126126" y="535318"/>
                </a:lnTo>
                <a:lnTo>
                  <a:pt x="126126" y="428254"/>
                </a:lnTo>
                <a:lnTo>
                  <a:pt x="1" y="428254"/>
                </a:lnTo>
                <a:lnTo>
                  <a:pt x="1" y="107064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lnRef>
          <a:fillRef idx="1">
            <a:schemeClr val="accent3">
              <a:shade val="90000"/>
              <a:hueOff val="224272"/>
              <a:satOff val="-4806"/>
              <a:lumOff val="24650"/>
              <a:alphaOff val="0"/>
            </a:schemeClr>
          </a:fillRef>
          <a:effect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107064" rIns="75676" bIns="1070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3" name="Freeform 12"/>
          <p:cNvSpPr/>
          <p:nvPr/>
        </p:nvSpPr>
        <p:spPr>
          <a:xfrm>
            <a:off x="3176273" y="4846914"/>
            <a:ext cx="252253" cy="535318"/>
          </a:xfrm>
          <a:custGeom>
            <a:avLst/>
            <a:gdLst>
              <a:gd name="connsiteX0" fmla="*/ 0 w 252252"/>
              <a:gd name="connsiteY0" fmla="*/ 107064 h 535318"/>
              <a:gd name="connsiteX1" fmla="*/ 126126 w 252252"/>
              <a:gd name="connsiteY1" fmla="*/ 107064 h 535318"/>
              <a:gd name="connsiteX2" fmla="*/ 126126 w 252252"/>
              <a:gd name="connsiteY2" fmla="*/ 0 h 535318"/>
              <a:gd name="connsiteX3" fmla="*/ 252252 w 252252"/>
              <a:gd name="connsiteY3" fmla="*/ 267659 h 535318"/>
              <a:gd name="connsiteX4" fmla="*/ 126126 w 252252"/>
              <a:gd name="connsiteY4" fmla="*/ 535318 h 535318"/>
              <a:gd name="connsiteX5" fmla="*/ 126126 w 252252"/>
              <a:gd name="connsiteY5" fmla="*/ 428254 h 535318"/>
              <a:gd name="connsiteX6" fmla="*/ 0 w 252252"/>
              <a:gd name="connsiteY6" fmla="*/ 428254 h 535318"/>
              <a:gd name="connsiteX7" fmla="*/ 0 w 252252"/>
              <a:gd name="connsiteY7" fmla="*/ 107064 h 5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52" h="535318">
                <a:moveTo>
                  <a:pt x="1" y="107064"/>
                </a:moveTo>
                <a:lnTo>
                  <a:pt x="126126" y="107064"/>
                </a:lnTo>
                <a:lnTo>
                  <a:pt x="126126" y="0"/>
                </a:lnTo>
                <a:lnTo>
                  <a:pt x="252251" y="267659"/>
                </a:lnTo>
                <a:lnTo>
                  <a:pt x="126126" y="535318"/>
                </a:lnTo>
                <a:lnTo>
                  <a:pt x="126126" y="428254"/>
                </a:lnTo>
                <a:lnTo>
                  <a:pt x="1" y="428254"/>
                </a:lnTo>
                <a:lnTo>
                  <a:pt x="1" y="107064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lnRef>
          <a:fillRef idx="1">
            <a:schemeClr val="accent3">
              <a:shade val="90000"/>
              <a:hueOff val="224272"/>
              <a:satOff val="-4806"/>
              <a:lumOff val="24650"/>
              <a:alphaOff val="0"/>
            </a:schemeClr>
          </a:fillRef>
          <a:effect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107064" rIns="75676" bIns="1070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  <p:sp>
        <p:nvSpPr>
          <p:cNvPr id="14" name="Freeform 13"/>
          <p:cNvSpPr/>
          <p:nvPr/>
        </p:nvSpPr>
        <p:spPr>
          <a:xfrm>
            <a:off x="5715474" y="4848941"/>
            <a:ext cx="252253" cy="535318"/>
          </a:xfrm>
          <a:custGeom>
            <a:avLst/>
            <a:gdLst>
              <a:gd name="connsiteX0" fmla="*/ 0 w 252252"/>
              <a:gd name="connsiteY0" fmla="*/ 107064 h 535318"/>
              <a:gd name="connsiteX1" fmla="*/ 126126 w 252252"/>
              <a:gd name="connsiteY1" fmla="*/ 107064 h 535318"/>
              <a:gd name="connsiteX2" fmla="*/ 126126 w 252252"/>
              <a:gd name="connsiteY2" fmla="*/ 0 h 535318"/>
              <a:gd name="connsiteX3" fmla="*/ 252252 w 252252"/>
              <a:gd name="connsiteY3" fmla="*/ 267659 h 535318"/>
              <a:gd name="connsiteX4" fmla="*/ 126126 w 252252"/>
              <a:gd name="connsiteY4" fmla="*/ 535318 h 535318"/>
              <a:gd name="connsiteX5" fmla="*/ 126126 w 252252"/>
              <a:gd name="connsiteY5" fmla="*/ 428254 h 535318"/>
              <a:gd name="connsiteX6" fmla="*/ 0 w 252252"/>
              <a:gd name="connsiteY6" fmla="*/ 428254 h 535318"/>
              <a:gd name="connsiteX7" fmla="*/ 0 w 252252"/>
              <a:gd name="connsiteY7" fmla="*/ 107064 h 5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52" h="535318">
                <a:moveTo>
                  <a:pt x="1" y="107064"/>
                </a:moveTo>
                <a:lnTo>
                  <a:pt x="126126" y="107064"/>
                </a:lnTo>
                <a:lnTo>
                  <a:pt x="126126" y="0"/>
                </a:lnTo>
                <a:lnTo>
                  <a:pt x="252251" y="267659"/>
                </a:lnTo>
                <a:lnTo>
                  <a:pt x="126126" y="535318"/>
                </a:lnTo>
                <a:lnTo>
                  <a:pt x="126126" y="428254"/>
                </a:lnTo>
                <a:lnTo>
                  <a:pt x="1" y="428254"/>
                </a:lnTo>
                <a:lnTo>
                  <a:pt x="1" y="107064"/>
                </a:lnTo>
                <a:close/>
              </a:path>
            </a:pathLst>
          </a:custGeom>
        </p:spPr>
        <p:style>
          <a:ln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lnRef>
          <a:fillRef idx="1">
            <a:schemeClr val="accent3">
              <a:shade val="90000"/>
              <a:hueOff val="224272"/>
              <a:satOff val="-4806"/>
              <a:lumOff val="24650"/>
              <a:alphaOff val="0"/>
            </a:schemeClr>
          </a:fillRef>
          <a:effectRef idx="0">
            <a:schemeClr val="accent3">
              <a:shade val="90000"/>
              <a:hueOff val="224272"/>
              <a:satOff val="-4806"/>
              <a:lumOff val="246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" tIns="107064" rIns="75676" bIns="10706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/>
          </a:p>
        </p:txBody>
      </p:sp>
    </p:spTree>
    <p:extLst>
      <p:ext uri="{BB962C8B-B14F-4D97-AF65-F5344CB8AC3E}">
        <p14:creationId xmlns:p14="http://schemas.microsoft.com/office/powerpoint/2010/main" val="309453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 smtClean="0"/>
              <a:t>JIT and Negotiation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6768"/>
            <a:ext cx="6400800" cy="38220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Just-in-Time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Sponsor requests for budget and/or proposal changes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5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Award Received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PI or SPA receives from sponsor </a:t>
            </a:r>
            <a:r>
              <a:rPr lang="en-US" sz="2100" dirty="0">
                <a:solidFill>
                  <a:schemeClr val="bg1"/>
                </a:solidFill>
              </a:rPr>
              <a:t/>
            </a:r>
            <a:br>
              <a:rPr lang="en-US" sz="2100" dirty="0">
                <a:solidFill>
                  <a:schemeClr val="bg1"/>
                </a:solidFill>
              </a:rPr>
            </a:br>
            <a:r>
              <a:rPr lang="en-US" sz="2100" dirty="0" smtClean="0">
                <a:solidFill>
                  <a:schemeClr val="bg1"/>
                </a:solidFill>
              </a:rPr>
              <a:t>                          or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SPA/Business Development drafts agreement</a:t>
            </a:r>
          </a:p>
          <a:p>
            <a:pPr lvl="1" algn="l"/>
            <a:endParaRPr lang="en-US" sz="2100" dirty="0" smtClean="0">
              <a:solidFill>
                <a:schemeClr val="bg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2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/>
              <a:t>Funding Mechanisms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6768"/>
            <a:ext cx="6400800" cy="38220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Grant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Contract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Cooperative Agreement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352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 smtClean="0"/>
              <a:t>Award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974" y="1589427"/>
            <a:ext cx="6400800" cy="423118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Publication Rights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Intellectual Property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Confidentiality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Insurance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Governing Law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Indemnification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Payment/Invoicing Terms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Termination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chemeClr val="bg1"/>
                </a:solidFill>
              </a:rPr>
              <a:t>Citizenship Restrictions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4620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 smtClean="0"/>
              <a:t>Compliance Verification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283855"/>
            <a:ext cx="6400800" cy="466947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Institutional Review Board (IRB)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Institutional Animal Care &amp; Use Committee (IACUC)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Institutional Biosafety Committee (IBC)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Significant Financial Interest </a:t>
            </a:r>
            <a:r>
              <a:rPr lang="en-US" sz="2300" dirty="0" smtClean="0">
                <a:solidFill>
                  <a:schemeClr val="bg1"/>
                </a:solidFill>
              </a:rPr>
              <a:t>(SFI)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Conflict of Interest</a:t>
            </a:r>
            <a:br>
              <a:rPr lang="en-US" sz="2300" dirty="0" smtClean="0">
                <a:solidFill>
                  <a:schemeClr val="bg1"/>
                </a:solidFill>
              </a:rPr>
            </a:br>
            <a:endParaRPr lang="en-US" sz="23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bg1"/>
                </a:solidFill>
              </a:rPr>
              <a:t>Export Controls</a:t>
            </a:r>
            <a:endParaRPr lang="en-US" sz="2300" dirty="0">
              <a:solidFill>
                <a:schemeClr val="bg1"/>
              </a:solidFill>
            </a:endParaRPr>
          </a:p>
          <a:p>
            <a:pPr algn="l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781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89" y="169278"/>
            <a:ext cx="7772400" cy="1470025"/>
          </a:xfrm>
        </p:spPr>
        <p:txBody>
          <a:bodyPr/>
          <a:lstStyle/>
          <a:p>
            <a:r>
              <a:rPr lang="en-US" dirty="0" smtClean="0"/>
              <a:t>Hand-Off from SPA to GCA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1816100"/>
            <a:ext cx="6400800" cy="38227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SPA emails award to PI</a:t>
            </a:r>
            <a:br>
              <a:rPr lang="en-US" sz="2500" dirty="0" smtClean="0">
                <a:solidFill>
                  <a:schemeClr val="bg1"/>
                </a:solidFill>
              </a:rPr>
            </a:br>
            <a:endParaRPr lang="en-US" sz="25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</a:rPr>
              <a:t>SPA sends proposal/award </a:t>
            </a:r>
            <a:r>
              <a:rPr lang="en-US" sz="2500" dirty="0">
                <a:solidFill>
                  <a:schemeClr val="bg1"/>
                </a:solidFill>
              </a:rPr>
              <a:t>d</a:t>
            </a:r>
            <a:r>
              <a:rPr lang="en-US" sz="2500" dirty="0" smtClean="0">
                <a:solidFill>
                  <a:schemeClr val="bg1"/>
                </a:solidFill>
              </a:rPr>
              <a:t>ocuments to Grant and Contract Accounting</a:t>
            </a:r>
          </a:p>
        </p:txBody>
      </p:sp>
    </p:spTree>
    <p:extLst>
      <p:ext uri="{BB962C8B-B14F-4D97-AF65-F5344CB8AC3E}">
        <p14:creationId xmlns:p14="http://schemas.microsoft.com/office/powerpoint/2010/main" val="890751673"/>
      </p:ext>
    </p:extLst>
  </p:cSld>
  <p:clrMapOvr>
    <a:masterClrMapping/>
  </p:clrMapOvr>
</p:sld>
</file>

<file path=ppt/theme/theme1.xml><?xml version="1.0" encoding="utf-8"?>
<a:theme xmlns:a="http://schemas.openxmlformats.org/drawingml/2006/main" name="ndsu-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dsu-template1" id="{B91519AE-E7C5-A54B-90D0-76A08AF09390}" vid="{3FD0280D-18B3-4B49-83D8-C3A6DD27FB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</Template>
  <TotalTime>1700</TotalTime>
  <Words>263</Words>
  <Application>Microsoft Office PowerPoint</Application>
  <PresentationFormat>On-screen Show (4:3)</PresentationFormat>
  <Paragraphs>96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Courier New</vt:lpstr>
      <vt:lpstr>ndsu-template1</vt:lpstr>
      <vt:lpstr>PowerPoint Presentation</vt:lpstr>
      <vt:lpstr>Proposal and Award Management</vt:lpstr>
      <vt:lpstr>Award Management – Part I</vt:lpstr>
      <vt:lpstr>Award Process</vt:lpstr>
      <vt:lpstr>JIT and Negotiation</vt:lpstr>
      <vt:lpstr>Funding Mechanisms</vt:lpstr>
      <vt:lpstr>Award Terms</vt:lpstr>
      <vt:lpstr>Compliance Verification</vt:lpstr>
      <vt:lpstr>Hand-Off from SPA to GCA</vt:lpstr>
      <vt:lpstr>Policies</vt:lpstr>
      <vt:lpstr> Hot Topic – Pre-award Spending </vt:lpstr>
      <vt:lpstr>ERAC Update Electronic Research Administration &amp; Compliance</vt:lpstr>
      <vt:lpstr>Proposal and Award Management Series</vt:lpstr>
      <vt:lpstr>Sponsored Programs Contacts</vt:lpstr>
      <vt:lpstr>Grant &amp; Contract Accounting (GCA)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Mackenzie, Jill</dc:creator>
  <cp:lastModifiedBy>Amy Scott</cp:lastModifiedBy>
  <cp:revision>78</cp:revision>
  <dcterms:created xsi:type="dcterms:W3CDTF">2017-04-19T14:58:00Z</dcterms:created>
  <dcterms:modified xsi:type="dcterms:W3CDTF">2017-06-15T19:58:04Z</dcterms:modified>
</cp:coreProperties>
</file>