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3" r:id="rId4"/>
    <p:sldId id="257" r:id="rId5"/>
    <p:sldId id="258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30"/>
    <a:srgbClr val="FFCF01"/>
    <a:srgbClr val="001409"/>
    <a:srgbClr val="FAA523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/>
    <p:restoredTop sz="94669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32B8-A0DE-46D3-B751-18B24230BCE6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ADD3A-B143-4509-845E-19C91786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9D22-281B-4675-9449-24F094F9D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9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2841625"/>
            <a:ext cx="6642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5884863"/>
            <a:ext cx="678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29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0489-C21C-4331-B10D-D892122185F8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B4A1-21EE-4C70-A213-2E7AB73A4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9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D3CD-0C8D-4254-8251-B8132EAE2DE0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E962D-359E-4815-91C2-BC0246C54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8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1B7-9F7A-4ED2-BABF-DF5404EDE51B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C749-476E-45F8-9237-C65ECDB7E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2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124200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8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ECDE-02E3-412B-B13C-EE38791EFD4B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A8E8-9CB1-4787-9436-4EB7BCE3D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3A68-55D2-4852-9711-820EE2D53F17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8E94-5FBC-40B2-AD93-97A79789BA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3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2AC7-1819-4086-963C-AE1F4389B147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009A8-15BF-40DB-8408-611DC4B73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5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940C-158A-4B98-A04A-3E720F527BC0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A6DC-E71A-44A5-952F-C98EB078C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8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2DEC-BFA6-4253-ACC4-34203D15482F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2A58-2BEF-406C-A65D-59FFD6A4E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1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CE1A-C820-4185-9C42-76FFD7413666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C605-C24F-4833-9A86-319CAE345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3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8DAD-855C-4DE7-82E4-3F80CE6994A9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2542-E6E2-45F4-9DAA-99298D9C5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1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13D2-36A2-4F77-BE15-62AFA35AE04B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38ED-E0C8-4D40-9AD0-BA59574F6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8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75A8056-7DAD-4EDA-A372-52AD2C43DCB2}" type="datetime1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A9BD03-8FFD-4BD8-9BDA-480016186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7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ＭＳ Ｐゴシック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ＭＳ Ｐゴシック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8" y="481083"/>
            <a:ext cx="7241540" cy="4950726"/>
          </a:xfrm>
        </p:spPr>
      </p:pic>
    </p:spTree>
    <p:extLst>
      <p:ext uri="{BB962C8B-B14F-4D97-AF65-F5344CB8AC3E}">
        <p14:creationId xmlns:p14="http://schemas.microsoft.com/office/powerpoint/2010/main" val="22584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26743"/>
            <a:ext cx="7768305" cy="4855191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F0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7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9934"/>
            <a:ext cx="8229600" cy="4721429"/>
          </a:xfrm>
        </p:spPr>
      </p:pic>
    </p:spTree>
    <p:extLst>
      <p:ext uri="{BB962C8B-B14F-4D97-AF65-F5344CB8AC3E}">
        <p14:creationId xmlns:p14="http://schemas.microsoft.com/office/powerpoint/2010/main" val="220902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7" y="421375"/>
            <a:ext cx="8824642" cy="55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0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419367"/>
            <a:ext cx="8516202" cy="38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0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" y="1095451"/>
            <a:ext cx="8639033" cy="46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8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318578"/>
            <a:ext cx="8447964" cy="62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2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PTF’s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94" y="1417638"/>
            <a:ext cx="4177812" cy="4525963"/>
          </a:xfrm>
        </p:spPr>
      </p:pic>
    </p:spTree>
    <p:extLst>
      <p:ext uri="{BB962C8B-B14F-4D97-AF65-F5344CB8AC3E}">
        <p14:creationId xmlns:p14="http://schemas.microsoft.com/office/powerpoint/2010/main" val="374877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14275"/>
            <a:ext cx="7772400" cy="1470025"/>
          </a:xfrm>
        </p:spPr>
        <p:txBody>
          <a:bodyPr/>
          <a:lstStyle/>
          <a:p>
            <a:r>
              <a:rPr lang="en-US" dirty="0" smtClean="0"/>
              <a:t>Electronic Research Administration and Compliance (ERAC)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755" y="3248166"/>
            <a:ext cx="6778487" cy="2210937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Sponsored Programs Administration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Research Integrity and Compliance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Grant and Contract </a:t>
            </a:r>
            <a:r>
              <a:rPr lang="en-US" sz="2400" dirty="0" smtClean="0">
                <a:solidFill>
                  <a:schemeClr val="bg1"/>
                </a:solidFill>
              </a:rPr>
              <a:t>Accounting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Business Development</a:t>
            </a:r>
          </a:p>
          <a:p>
            <a:endParaRPr lang="en-US" sz="2400" dirty="0" smtClean="0">
              <a:solidFill>
                <a:srgbClr val="FFC830"/>
              </a:solidFill>
            </a:endParaRPr>
          </a:p>
          <a:p>
            <a:r>
              <a:rPr lang="en-US" sz="2400" dirty="0" smtClean="0">
                <a:solidFill>
                  <a:srgbClr val="FFC830"/>
                </a:solidFill>
              </a:rPr>
              <a:t>February 15, 2018</a:t>
            </a:r>
          </a:p>
        </p:txBody>
      </p:sp>
    </p:spTree>
    <p:extLst>
      <p:ext uri="{BB962C8B-B14F-4D97-AF65-F5344CB8AC3E}">
        <p14:creationId xmlns:p14="http://schemas.microsoft.com/office/powerpoint/2010/main" val="313140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535"/>
            <a:ext cx="7772400" cy="1470025"/>
          </a:xfrm>
        </p:spPr>
        <p:txBody>
          <a:bodyPr/>
          <a:lstStyle/>
          <a:p>
            <a:r>
              <a:rPr lang="en-US" dirty="0" smtClean="0"/>
              <a:t>ERAC Software Modules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24128" y="2051962"/>
            <a:ext cx="2052536" cy="1752600"/>
          </a:xfrm>
          <a:custGeom>
            <a:avLst/>
            <a:gdLst>
              <a:gd name="connsiteX0" fmla="*/ 0 w 2158541"/>
              <a:gd name="connsiteY0" fmla="*/ 129512 h 1295124"/>
              <a:gd name="connsiteX1" fmla="*/ 129512 w 2158541"/>
              <a:gd name="connsiteY1" fmla="*/ 0 h 1295124"/>
              <a:gd name="connsiteX2" fmla="*/ 2029029 w 2158541"/>
              <a:gd name="connsiteY2" fmla="*/ 0 h 1295124"/>
              <a:gd name="connsiteX3" fmla="*/ 2158541 w 2158541"/>
              <a:gd name="connsiteY3" fmla="*/ 129512 h 1295124"/>
              <a:gd name="connsiteX4" fmla="*/ 2158541 w 2158541"/>
              <a:gd name="connsiteY4" fmla="*/ 1165612 h 1295124"/>
              <a:gd name="connsiteX5" fmla="*/ 2029029 w 2158541"/>
              <a:gd name="connsiteY5" fmla="*/ 1295124 h 1295124"/>
              <a:gd name="connsiteX6" fmla="*/ 129512 w 2158541"/>
              <a:gd name="connsiteY6" fmla="*/ 1295124 h 1295124"/>
              <a:gd name="connsiteX7" fmla="*/ 0 w 2158541"/>
              <a:gd name="connsiteY7" fmla="*/ 1165612 h 1295124"/>
              <a:gd name="connsiteX8" fmla="*/ 0 w 2158541"/>
              <a:gd name="connsiteY8" fmla="*/ 129512 h 129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541" h="1295124">
                <a:moveTo>
                  <a:pt x="0" y="129512"/>
                </a:moveTo>
                <a:cubicBezTo>
                  <a:pt x="0" y="57984"/>
                  <a:pt x="57984" y="0"/>
                  <a:pt x="129512" y="0"/>
                </a:cubicBezTo>
                <a:lnTo>
                  <a:pt x="2029029" y="0"/>
                </a:lnTo>
                <a:cubicBezTo>
                  <a:pt x="2100557" y="0"/>
                  <a:pt x="2158541" y="57984"/>
                  <a:pt x="2158541" y="129512"/>
                </a:cubicBezTo>
                <a:lnTo>
                  <a:pt x="2158541" y="1165612"/>
                </a:lnTo>
                <a:cubicBezTo>
                  <a:pt x="2158541" y="1237140"/>
                  <a:pt x="2100557" y="1295124"/>
                  <a:pt x="2029029" y="1295124"/>
                </a:cubicBezTo>
                <a:lnTo>
                  <a:pt x="129512" y="1295124"/>
                </a:lnTo>
                <a:cubicBezTo>
                  <a:pt x="57984" y="1295124"/>
                  <a:pt x="0" y="1237140"/>
                  <a:pt x="0" y="1165612"/>
                </a:cubicBezTo>
                <a:lnTo>
                  <a:pt x="0" y="1295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9185"/>
              <a:satOff val="-1423"/>
              <a:lumOff val="13702"/>
              <a:alphaOff val="0"/>
            </a:schemeClr>
          </a:fillRef>
          <a:effectRef idx="0">
            <a:schemeClr val="accent3">
              <a:shade val="50000"/>
              <a:hueOff val="89185"/>
              <a:satOff val="-1423"/>
              <a:lumOff val="13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893" tIns="98893" rIns="98893" bIns="98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Sponsored Research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3545732" y="2051962"/>
            <a:ext cx="2052536" cy="1752600"/>
          </a:xfrm>
          <a:custGeom>
            <a:avLst/>
            <a:gdLst>
              <a:gd name="connsiteX0" fmla="*/ 0 w 2158541"/>
              <a:gd name="connsiteY0" fmla="*/ 129512 h 1295124"/>
              <a:gd name="connsiteX1" fmla="*/ 129512 w 2158541"/>
              <a:gd name="connsiteY1" fmla="*/ 0 h 1295124"/>
              <a:gd name="connsiteX2" fmla="*/ 2029029 w 2158541"/>
              <a:gd name="connsiteY2" fmla="*/ 0 h 1295124"/>
              <a:gd name="connsiteX3" fmla="*/ 2158541 w 2158541"/>
              <a:gd name="connsiteY3" fmla="*/ 129512 h 1295124"/>
              <a:gd name="connsiteX4" fmla="*/ 2158541 w 2158541"/>
              <a:gd name="connsiteY4" fmla="*/ 1165612 h 1295124"/>
              <a:gd name="connsiteX5" fmla="*/ 2029029 w 2158541"/>
              <a:gd name="connsiteY5" fmla="*/ 1295124 h 1295124"/>
              <a:gd name="connsiteX6" fmla="*/ 129512 w 2158541"/>
              <a:gd name="connsiteY6" fmla="*/ 1295124 h 1295124"/>
              <a:gd name="connsiteX7" fmla="*/ 0 w 2158541"/>
              <a:gd name="connsiteY7" fmla="*/ 1165612 h 1295124"/>
              <a:gd name="connsiteX8" fmla="*/ 0 w 2158541"/>
              <a:gd name="connsiteY8" fmla="*/ 129512 h 129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541" h="1295124">
                <a:moveTo>
                  <a:pt x="0" y="129512"/>
                </a:moveTo>
                <a:cubicBezTo>
                  <a:pt x="0" y="57984"/>
                  <a:pt x="57984" y="0"/>
                  <a:pt x="129512" y="0"/>
                </a:cubicBezTo>
                <a:lnTo>
                  <a:pt x="2029029" y="0"/>
                </a:lnTo>
                <a:cubicBezTo>
                  <a:pt x="2100557" y="0"/>
                  <a:pt x="2158541" y="57984"/>
                  <a:pt x="2158541" y="129512"/>
                </a:cubicBezTo>
                <a:lnTo>
                  <a:pt x="2158541" y="1165612"/>
                </a:lnTo>
                <a:cubicBezTo>
                  <a:pt x="2158541" y="1237140"/>
                  <a:pt x="2100557" y="1295124"/>
                  <a:pt x="2029029" y="1295124"/>
                </a:cubicBezTo>
                <a:lnTo>
                  <a:pt x="129512" y="1295124"/>
                </a:lnTo>
                <a:cubicBezTo>
                  <a:pt x="57984" y="1295124"/>
                  <a:pt x="0" y="1237140"/>
                  <a:pt x="0" y="1165612"/>
                </a:cubicBezTo>
                <a:lnTo>
                  <a:pt x="0" y="12951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9185"/>
              <a:satOff val="-1423"/>
              <a:lumOff val="13702"/>
              <a:alphaOff val="0"/>
            </a:schemeClr>
          </a:fillRef>
          <a:effectRef idx="0">
            <a:schemeClr val="accent3">
              <a:shade val="50000"/>
              <a:hueOff val="89185"/>
              <a:satOff val="-1423"/>
              <a:lumOff val="13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893" tIns="98893" rIns="98893" bIns="98893" numCol="1" spcCol="127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IRB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167335" y="2051962"/>
            <a:ext cx="2052536" cy="1752600"/>
          </a:xfrm>
          <a:custGeom>
            <a:avLst/>
            <a:gdLst>
              <a:gd name="connsiteX0" fmla="*/ 0 w 2158541"/>
              <a:gd name="connsiteY0" fmla="*/ 129512 h 1295124"/>
              <a:gd name="connsiteX1" fmla="*/ 129512 w 2158541"/>
              <a:gd name="connsiteY1" fmla="*/ 0 h 1295124"/>
              <a:gd name="connsiteX2" fmla="*/ 2029029 w 2158541"/>
              <a:gd name="connsiteY2" fmla="*/ 0 h 1295124"/>
              <a:gd name="connsiteX3" fmla="*/ 2158541 w 2158541"/>
              <a:gd name="connsiteY3" fmla="*/ 129512 h 1295124"/>
              <a:gd name="connsiteX4" fmla="*/ 2158541 w 2158541"/>
              <a:gd name="connsiteY4" fmla="*/ 1165612 h 1295124"/>
              <a:gd name="connsiteX5" fmla="*/ 2029029 w 2158541"/>
              <a:gd name="connsiteY5" fmla="*/ 1295124 h 1295124"/>
              <a:gd name="connsiteX6" fmla="*/ 129512 w 2158541"/>
              <a:gd name="connsiteY6" fmla="*/ 1295124 h 1295124"/>
              <a:gd name="connsiteX7" fmla="*/ 0 w 2158541"/>
              <a:gd name="connsiteY7" fmla="*/ 1165612 h 1295124"/>
              <a:gd name="connsiteX8" fmla="*/ 0 w 2158541"/>
              <a:gd name="connsiteY8" fmla="*/ 129512 h 129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541" h="1295124">
                <a:moveTo>
                  <a:pt x="0" y="129512"/>
                </a:moveTo>
                <a:cubicBezTo>
                  <a:pt x="0" y="57984"/>
                  <a:pt x="57984" y="0"/>
                  <a:pt x="129512" y="0"/>
                </a:cubicBezTo>
                <a:lnTo>
                  <a:pt x="2029029" y="0"/>
                </a:lnTo>
                <a:cubicBezTo>
                  <a:pt x="2100557" y="0"/>
                  <a:pt x="2158541" y="57984"/>
                  <a:pt x="2158541" y="129512"/>
                </a:cubicBezTo>
                <a:lnTo>
                  <a:pt x="2158541" y="1165612"/>
                </a:lnTo>
                <a:cubicBezTo>
                  <a:pt x="2158541" y="1237140"/>
                  <a:pt x="2100557" y="1295124"/>
                  <a:pt x="2029029" y="1295124"/>
                </a:cubicBezTo>
                <a:lnTo>
                  <a:pt x="129512" y="1295124"/>
                </a:lnTo>
                <a:cubicBezTo>
                  <a:pt x="57984" y="1295124"/>
                  <a:pt x="0" y="1237140"/>
                  <a:pt x="0" y="1165612"/>
                </a:cubicBezTo>
                <a:lnTo>
                  <a:pt x="0" y="12951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9185"/>
              <a:satOff val="-1423"/>
              <a:lumOff val="13702"/>
              <a:alphaOff val="0"/>
            </a:schemeClr>
          </a:fillRef>
          <a:effectRef idx="0">
            <a:schemeClr val="accent3">
              <a:shade val="50000"/>
              <a:hueOff val="89185"/>
              <a:satOff val="-1423"/>
              <a:lumOff val="13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893" tIns="98893" rIns="98893" bIns="98893" numCol="1" spcCol="127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IACUC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924128" y="4240300"/>
            <a:ext cx="2052536" cy="1752600"/>
          </a:xfrm>
          <a:custGeom>
            <a:avLst/>
            <a:gdLst>
              <a:gd name="connsiteX0" fmla="*/ 0 w 2158541"/>
              <a:gd name="connsiteY0" fmla="*/ 129512 h 1295124"/>
              <a:gd name="connsiteX1" fmla="*/ 129512 w 2158541"/>
              <a:gd name="connsiteY1" fmla="*/ 0 h 1295124"/>
              <a:gd name="connsiteX2" fmla="*/ 2029029 w 2158541"/>
              <a:gd name="connsiteY2" fmla="*/ 0 h 1295124"/>
              <a:gd name="connsiteX3" fmla="*/ 2158541 w 2158541"/>
              <a:gd name="connsiteY3" fmla="*/ 129512 h 1295124"/>
              <a:gd name="connsiteX4" fmla="*/ 2158541 w 2158541"/>
              <a:gd name="connsiteY4" fmla="*/ 1165612 h 1295124"/>
              <a:gd name="connsiteX5" fmla="*/ 2029029 w 2158541"/>
              <a:gd name="connsiteY5" fmla="*/ 1295124 h 1295124"/>
              <a:gd name="connsiteX6" fmla="*/ 129512 w 2158541"/>
              <a:gd name="connsiteY6" fmla="*/ 1295124 h 1295124"/>
              <a:gd name="connsiteX7" fmla="*/ 0 w 2158541"/>
              <a:gd name="connsiteY7" fmla="*/ 1165612 h 1295124"/>
              <a:gd name="connsiteX8" fmla="*/ 0 w 2158541"/>
              <a:gd name="connsiteY8" fmla="*/ 129512 h 129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541" h="1295124">
                <a:moveTo>
                  <a:pt x="0" y="129512"/>
                </a:moveTo>
                <a:cubicBezTo>
                  <a:pt x="0" y="57984"/>
                  <a:pt x="57984" y="0"/>
                  <a:pt x="129512" y="0"/>
                </a:cubicBezTo>
                <a:lnTo>
                  <a:pt x="2029029" y="0"/>
                </a:lnTo>
                <a:cubicBezTo>
                  <a:pt x="2100557" y="0"/>
                  <a:pt x="2158541" y="57984"/>
                  <a:pt x="2158541" y="129512"/>
                </a:cubicBezTo>
                <a:lnTo>
                  <a:pt x="2158541" y="1165612"/>
                </a:lnTo>
                <a:cubicBezTo>
                  <a:pt x="2158541" y="1237140"/>
                  <a:pt x="2100557" y="1295124"/>
                  <a:pt x="2029029" y="1295124"/>
                </a:cubicBezTo>
                <a:lnTo>
                  <a:pt x="129512" y="1295124"/>
                </a:lnTo>
                <a:cubicBezTo>
                  <a:pt x="57984" y="1295124"/>
                  <a:pt x="0" y="1237140"/>
                  <a:pt x="0" y="1165612"/>
                </a:cubicBezTo>
                <a:lnTo>
                  <a:pt x="0" y="12951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9185"/>
              <a:satOff val="-1423"/>
              <a:lumOff val="13702"/>
              <a:alphaOff val="0"/>
            </a:schemeClr>
          </a:fillRef>
          <a:effectRef idx="0">
            <a:schemeClr val="accent3">
              <a:shade val="50000"/>
              <a:hueOff val="89185"/>
              <a:satOff val="-1423"/>
              <a:lumOff val="13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893" tIns="98893" rIns="98893" bIns="98893" numCol="1" spcCol="127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IBC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3545732" y="4204227"/>
            <a:ext cx="2052536" cy="1752600"/>
          </a:xfrm>
          <a:custGeom>
            <a:avLst/>
            <a:gdLst>
              <a:gd name="connsiteX0" fmla="*/ 0 w 2158541"/>
              <a:gd name="connsiteY0" fmla="*/ 129512 h 1295124"/>
              <a:gd name="connsiteX1" fmla="*/ 129512 w 2158541"/>
              <a:gd name="connsiteY1" fmla="*/ 0 h 1295124"/>
              <a:gd name="connsiteX2" fmla="*/ 2029029 w 2158541"/>
              <a:gd name="connsiteY2" fmla="*/ 0 h 1295124"/>
              <a:gd name="connsiteX3" fmla="*/ 2158541 w 2158541"/>
              <a:gd name="connsiteY3" fmla="*/ 129512 h 1295124"/>
              <a:gd name="connsiteX4" fmla="*/ 2158541 w 2158541"/>
              <a:gd name="connsiteY4" fmla="*/ 1165612 h 1295124"/>
              <a:gd name="connsiteX5" fmla="*/ 2029029 w 2158541"/>
              <a:gd name="connsiteY5" fmla="*/ 1295124 h 1295124"/>
              <a:gd name="connsiteX6" fmla="*/ 129512 w 2158541"/>
              <a:gd name="connsiteY6" fmla="*/ 1295124 h 1295124"/>
              <a:gd name="connsiteX7" fmla="*/ 0 w 2158541"/>
              <a:gd name="connsiteY7" fmla="*/ 1165612 h 1295124"/>
              <a:gd name="connsiteX8" fmla="*/ 0 w 2158541"/>
              <a:gd name="connsiteY8" fmla="*/ 129512 h 129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541" h="1295124">
                <a:moveTo>
                  <a:pt x="0" y="129512"/>
                </a:moveTo>
                <a:cubicBezTo>
                  <a:pt x="0" y="57984"/>
                  <a:pt x="57984" y="0"/>
                  <a:pt x="129512" y="0"/>
                </a:cubicBezTo>
                <a:lnTo>
                  <a:pt x="2029029" y="0"/>
                </a:lnTo>
                <a:cubicBezTo>
                  <a:pt x="2100557" y="0"/>
                  <a:pt x="2158541" y="57984"/>
                  <a:pt x="2158541" y="129512"/>
                </a:cubicBezTo>
                <a:lnTo>
                  <a:pt x="2158541" y="1165612"/>
                </a:lnTo>
                <a:cubicBezTo>
                  <a:pt x="2158541" y="1237140"/>
                  <a:pt x="2100557" y="1295124"/>
                  <a:pt x="2029029" y="1295124"/>
                </a:cubicBezTo>
                <a:lnTo>
                  <a:pt x="129512" y="1295124"/>
                </a:lnTo>
                <a:cubicBezTo>
                  <a:pt x="57984" y="1295124"/>
                  <a:pt x="0" y="1237140"/>
                  <a:pt x="0" y="1165612"/>
                </a:cubicBezTo>
                <a:lnTo>
                  <a:pt x="0" y="12951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9185"/>
              <a:satOff val="-1423"/>
              <a:lumOff val="13702"/>
              <a:alphaOff val="0"/>
            </a:schemeClr>
          </a:fillRef>
          <a:effectRef idx="0">
            <a:schemeClr val="accent3">
              <a:shade val="50000"/>
              <a:hueOff val="89185"/>
              <a:satOff val="-1423"/>
              <a:lumOff val="13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893" tIns="98893" rIns="98893" bIns="98893" numCol="1" spcCol="127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COI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167336" y="4204227"/>
            <a:ext cx="2052536" cy="1752600"/>
          </a:xfrm>
          <a:custGeom>
            <a:avLst/>
            <a:gdLst>
              <a:gd name="connsiteX0" fmla="*/ 0 w 2158541"/>
              <a:gd name="connsiteY0" fmla="*/ 129512 h 1295124"/>
              <a:gd name="connsiteX1" fmla="*/ 129512 w 2158541"/>
              <a:gd name="connsiteY1" fmla="*/ 0 h 1295124"/>
              <a:gd name="connsiteX2" fmla="*/ 2029029 w 2158541"/>
              <a:gd name="connsiteY2" fmla="*/ 0 h 1295124"/>
              <a:gd name="connsiteX3" fmla="*/ 2158541 w 2158541"/>
              <a:gd name="connsiteY3" fmla="*/ 129512 h 1295124"/>
              <a:gd name="connsiteX4" fmla="*/ 2158541 w 2158541"/>
              <a:gd name="connsiteY4" fmla="*/ 1165612 h 1295124"/>
              <a:gd name="connsiteX5" fmla="*/ 2029029 w 2158541"/>
              <a:gd name="connsiteY5" fmla="*/ 1295124 h 1295124"/>
              <a:gd name="connsiteX6" fmla="*/ 129512 w 2158541"/>
              <a:gd name="connsiteY6" fmla="*/ 1295124 h 1295124"/>
              <a:gd name="connsiteX7" fmla="*/ 0 w 2158541"/>
              <a:gd name="connsiteY7" fmla="*/ 1165612 h 1295124"/>
              <a:gd name="connsiteX8" fmla="*/ 0 w 2158541"/>
              <a:gd name="connsiteY8" fmla="*/ 129512 h 129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541" h="1295124">
                <a:moveTo>
                  <a:pt x="0" y="129512"/>
                </a:moveTo>
                <a:cubicBezTo>
                  <a:pt x="0" y="57984"/>
                  <a:pt x="57984" y="0"/>
                  <a:pt x="129512" y="0"/>
                </a:cubicBezTo>
                <a:lnTo>
                  <a:pt x="2029029" y="0"/>
                </a:lnTo>
                <a:cubicBezTo>
                  <a:pt x="2100557" y="0"/>
                  <a:pt x="2158541" y="57984"/>
                  <a:pt x="2158541" y="129512"/>
                </a:cubicBezTo>
                <a:lnTo>
                  <a:pt x="2158541" y="1165612"/>
                </a:lnTo>
                <a:cubicBezTo>
                  <a:pt x="2158541" y="1237140"/>
                  <a:pt x="2100557" y="1295124"/>
                  <a:pt x="2029029" y="1295124"/>
                </a:cubicBezTo>
                <a:lnTo>
                  <a:pt x="129512" y="1295124"/>
                </a:lnTo>
                <a:cubicBezTo>
                  <a:pt x="57984" y="1295124"/>
                  <a:pt x="0" y="1237140"/>
                  <a:pt x="0" y="1165612"/>
                </a:cubicBezTo>
                <a:lnTo>
                  <a:pt x="0" y="1295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89185"/>
              <a:satOff val="-1423"/>
              <a:lumOff val="13702"/>
              <a:alphaOff val="0"/>
            </a:schemeClr>
          </a:fillRef>
          <a:effectRef idx="0">
            <a:schemeClr val="accent3">
              <a:shade val="50000"/>
              <a:hueOff val="89185"/>
              <a:satOff val="-1423"/>
              <a:lumOff val="13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893" tIns="98893" rIns="98893" bIns="98893" numCol="1" spcCol="127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Effort Reporting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35071" y="2757771"/>
            <a:ext cx="252253" cy="535318"/>
          </a:xfrm>
          <a:custGeom>
            <a:avLst/>
            <a:gdLst>
              <a:gd name="connsiteX0" fmla="*/ 0 w 252252"/>
              <a:gd name="connsiteY0" fmla="*/ 107064 h 535318"/>
              <a:gd name="connsiteX1" fmla="*/ 126126 w 252252"/>
              <a:gd name="connsiteY1" fmla="*/ 107064 h 535318"/>
              <a:gd name="connsiteX2" fmla="*/ 126126 w 252252"/>
              <a:gd name="connsiteY2" fmla="*/ 0 h 535318"/>
              <a:gd name="connsiteX3" fmla="*/ 252252 w 252252"/>
              <a:gd name="connsiteY3" fmla="*/ 267659 h 535318"/>
              <a:gd name="connsiteX4" fmla="*/ 126126 w 252252"/>
              <a:gd name="connsiteY4" fmla="*/ 535318 h 535318"/>
              <a:gd name="connsiteX5" fmla="*/ 126126 w 252252"/>
              <a:gd name="connsiteY5" fmla="*/ 428254 h 535318"/>
              <a:gd name="connsiteX6" fmla="*/ 0 w 252252"/>
              <a:gd name="connsiteY6" fmla="*/ 428254 h 535318"/>
              <a:gd name="connsiteX7" fmla="*/ 0 w 252252"/>
              <a:gd name="connsiteY7" fmla="*/ 107064 h 5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252" h="535318">
                <a:moveTo>
                  <a:pt x="1" y="107064"/>
                </a:moveTo>
                <a:lnTo>
                  <a:pt x="126126" y="107064"/>
                </a:lnTo>
                <a:lnTo>
                  <a:pt x="126126" y="0"/>
                </a:lnTo>
                <a:lnTo>
                  <a:pt x="252251" y="267659"/>
                </a:lnTo>
                <a:lnTo>
                  <a:pt x="126126" y="535318"/>
                </a:lnTo>
                <a:lnTo>
                  <a:pt x="126126" y="428254"/>
                </a:lnTo>
                <a:lnTo>
                  <a:pt x="1" y="428254"/>
                </a:lnTo>
                <a:lnTo>
                  <a:pt x="1" y="107064"/>
                </a:lnTo>
                <a:close/>
              </a:path>
            </a:pathLst>
          </a:custGeom>
        </p:spPr>
        <p:style>
          <a:lnRef idx="0">
            <a:schemeClr val="accent3">
              <a:shade val="90000"/>
              <a:hueOff val="224272"/>
              <a:satOff val="-4806"/>
              <a:lumOff val="24650"/>
              <a:alphaOff val="0"/>
            </a:schemeClr>
          </a:lnRef>
          <a:fillRef idx="1">
            <a:schemeClr val="accent3">
              <a:shade val="90000"/>
              <a:hueOff val="224272"/>
              <a:satOff val="-4806"/>
              <a:lumOff val="24650"/>
              <a:alphaOff val="0"/>
            </a:schemeClr>
          </a:fillRef>
          <a:effectRef idx="0">
            <a:schemeClr val="accent3">
              <a:shade val="90000"/>
              <a:hueOff val="224272"/>
              <a:satOff val="-4806"/>
              <a:lumOff val="24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" tIns="107064" rIns="75676" bIns="10706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11" name="Freeform 10"/>
          <p:cNvSpPr/>
          <p:nvPr/>
        </p:nvSpPr>
        <p:spPr>
          <a:xfrm>
            <a:off x="5756675" y="2739734"/>
            <a:ext cx="252253" cy="535318"/>
          </a:xfrm>
          <a:custGeom>
            <a:avLst/>
            <a:gdLst>
              <a:gd name="connsiteX0" fmla="*/ 0 w 252252"/>
              <a:gd name="connsiteY0" fmla="*/ 107064 h 535318"/>
              <a:gd name="connsiteX1" fmla="*/ 126126 w 252252"/>
              <a:gd name="connsiteY1" fmla="*/ 107064 h 535318"/>
              <a:gd name="connsiteX2" fmla="*/ 126126 w 252252"/>
              <a:gd name="connsiteY2" fmla="*/ 0 h 535318"/>
              <a:gd name="connsiteX3" fmla="*/ 252252 w 252252"/>
              <a:gd name="connsiteY3" fmla="*/ 267659 h 535318"/>
              <a:gd name="connsiteX4" fmla="*/ 126126 w 252252"/>
              <a:gd name="connsiteY4" fmla="*/ 535318 h 535318"/>
              <a:gd name="connsiteX5" fmla="*/ 126126 w 252252"/>
              <a:gd name="connsiteY5" fmla="*/ 428254 h 535318"/>
              <a:gd name="connsiteX6" fmla="*/ 0 w 252252"/>
              <a:gd name="connsiteY6" fmla="*/ 428254 h 535318"/>
              <a:gd name="connsiteX7" fmla="*/ 0 w 252252"/>
              <a:gd name="connsiteY7" fmla="*/ 107064 h 5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252" h="535318">
                <a:moveTo>
                  <a:pt x="1" y="107064"/>
                </a:moveTo>
                <a:lnTo>
                  <a:pt x="126126" y="107064"/>
                </a:lnTo>
                <a:lnTo>
                  <a:pt x="126126" y="0"/>
                </a:lnTo>
                <a:lnTo>
                  <a:pt x="252251" y="267659"/>
                </a:lnTo>
                <a:lnTo>
                  <a:pt x="126126" y="535318"/>
                </a:lnTo>
                <a:lnTo>
                  <a:pt x="126126" y="428254"/>
                </a:lnTo>
                <a:lnTo>
                  <a:pt x="1" y="428254"/>
                </a:lnTo>
                <a:lnTo>
                  <a:pt x="1" y="107064"/>
                </a:lnTo>
                <a:close/>
              </a:path>
            </a:pathLst>
          </a:custGeom>
        </p:spPr>
        <p:style>
          <a:lnRef idx="0">
            <a:schemeClr val="accent3">
              <a:shade val="90000"/>
              <a:hueOff val="224272"/>
              <a:satOff val="-4806"/>
              <a:lumOff val="24650"/>
              <a:alphaOff val="0"/>
            </a:schemeClr>
          </a:lnRef>
          <a:fillRef idx="1">
            <a:schemeClr val="accent3">
              <a:shade val="90000"/>
              <a:hueOff val="224272"/>
              <a:satOff val="-4806"/>
              <a:lumOff val="24650"/>
              <a:alphaOff val="0"/>
            </a:schemeClr>
          </a:fillRef>
          <a:effectRef idx="0">
            <a:schemeClr val="accent3">
              <a:shade val="90000"/>
              <a:hueOff val="224272"/>
              <a:satOff val="-4806"/>
              <a:lumOff val="24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" tIns="107064" rIns="75676" bIns="10706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12" name="Freeform 11"/>
          <p:cNvSpPr/>
          <p:nvPr/>
        </p:nvSpPr>
        <p:spPr>
          <a:xfrm>
            <a:off x="8410560" y="2757771"/>
            <a:ext cx="252253" cy="535318"/>
          </a:xfrm>
          <a:custGeom>
            <a:avLst/>
            <a:gdLst>
              <a:gd name="connsiteX0" fmla="*/ 0 w 252252"/>
              <a:gd name="connsiteY0" fmla="*/ 107064 h 535318"/>
              <a:gd name="connsiteX1" fmla="*/ 126126 w 252252"/>
              <a:gd name="connsiteY1" fmla="*/ 107064 h 535318"/>
              <a:gd name="connsiteX2" fmla="*/ 126126 w 252252"/>
              <a:gd name="connsiteY2" fmla="*/ 0 h 535318"/>
              <a:gd name="connsiteX3" fmla="*/ 252252 w 252252"/>
              <a:gd name="connsiteY3" fmla="*/ 267659 h 535318"/>
              <a:gd name="connsiteX4" fmla="*/ 126126 w 252252"/>
              <a:gd name="connsiteY4" fmla="*/ 535318 h 535318"/>
              <a:gd name="connsiteX5" fmla="*/ 126126 w 252252"/>
              <a:gd name="connsiteY5" fmla="*/ 428254 h 535318"/>
              <a:gd name="connsiteX6" fmla="*/ 0 w 252252"/>
              <a:gd name="connsiteY6" fmla="*/ 428254 h 535318"/>
              <a:gd name="connsiteX7" fmla="*/ 0 w 252252"/>
              <a:gd name="connsiteY7" fmla="*/ 107064 h 5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252" h="535318">
                <a:moveTo>
                  <a:pt x="1" y="107064"/>
                </a:moveTo>
                <a:lnTo>
                  <a:pt x="126126" y="107064"/>
                </a:lnTo>
                <a:lnTo>
                  <a:pt x="126126" y="0"/>
                </a:lnTo>
                <a:lnTo>
                  <a:pt x="252251" y="267659"/>
                </a:lnTo>
                <a:lnTo>
                  <a:pt x="126126" y="535318"/>
                </a:lnTo>
                <a:lnTo>
                  <a:pt x="126126" y="428254"/>
                </a:lnTo>
                <a:lnTo>
                  <a:pt x="1" y="428254"/>
                </a:lnTo>
                <a:lnTo>
                  <a:pt x="1" y="107064"/>
                </a:lnTo>
                <a:close/>
              </a:path>
            </a:pathLst>
          </a:custGeom>
        </p:spPr>
        <p:style>
          <a:lnRef idx="0">
            <a:schemeClr val="accent3">
              <a:shade val="90000"/>
              <a:hueOff val="224272"/>
              <a:satOff val="-4806"/>
              <a:lumOff val="24650"/>
              <a:alphaOff val="0"/>
            </a:schemeClr>
          </a:lnRef>
          <a:fillRef idx="1">
            <a:schemeClr val="accent3">
              <a:shade val="90000"/>
              <a:hueOff val="224272"/>
              <a:satOff val="-4806"/>
              <a:lumOff val="24650"/>
              <a:alphaOff val="0"/>
            </a:schemeClr>
          </a:fillRef>
          <a:effectRef idx="0">
            <a:schemeClr val="accent3">
              <a:shade val="90000"/>
              <a:hueOff val="224272"/>
              <a:satOff val="-4806"/>
              <a:lumOff val="24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" tIns="107064" rIns="75676" bIns="10706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13" name="Freeform 12"/>
          <p:cNvSpPr/>
          <p:nvPr/>
        </p:nvSpPr>
        <p:spPr>
          <a:xfrm>
            <a:off x="3176273" y="4846914"/>
            <a:ext cx="252253" cy="535318"/>
          </a:xfrm>
          <a:custGeom>
            <a:avLst/>
            <a:gdLst>
              <a:gd name="connsiteX0" fmla="*/ 0 w 252252"/>
              <a:gd name="connsiteY0" fmla="*/ 107064 h 535318"/>
              <a:gd name="connsiteX1" fmla="*/ 126126 w 252252"/>
              <a:gd name="connsiteY1" fmla="*/ 107064 h 535318"/>
              <a:gd name="connsiteX2" fmla="*/ 126126 w 252252"/>
              <a:gd name="connsiteY2" fmla="*/ 0 h 535318"/>
              <a:gd name="connsiteX3" fmla="*/ 252252 w 252252"/>
              <a:gd name="connsiteY3" fmla="*/ 267659 h 535318"/>
              <a:gd name="connsiteX4" fmla="*/ 126126 w 252252"/>
              <a:gd name="connsiteY4" fmla="*/ 535318 h 535318"/>
              <a:gd name="connsiteX5" fmla="*/ 126126 w 252252"/>
              <a:gd name="connsiteY5" fmla="*/ 428254 h 535318"/>
              <a:gd name="connsiteX6" fmla="*/ 0 w 252252"/>
              <a:gd name="connsiteY6" fmla="*/ 428254 h 535318"/>
              <a:gd name="connsiteX7" fmla="*/ 0 w 252252"/>
              <a:gd name="connsiteY7" fmla="*/ 107064 h 5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252" h="535318">
                <a:moveTo>
                  <a:pt x="1" y="107064"/>
                </a:moveTo>
                <a:lnTo>
                  <a:pt x="126126" y="107064"/>
                </a:lnTo>
                <a:lnTo>
                  <a:pt x="126126" y="0"/>
                </a:lnTo>
                <a:lnTo>
                  <a:pt x="252251" y="267659"/>
                </a:lnTo>
                <a:lnTo>
                  <a:pt x="126126" y="535318"/>
                </a:lnTo>
                <a:lnTo>
                  <a:pt x="126126" y="428254"/>
                </a:lnTo>
                <a:lnTo>
                  <a:pt x="1" y="428254"/>
                </a:lnTo>
                <a:lnTo>
                  <a:pt x="1" y="107064"/>
                </a:lnTo>
                <a:close/>
              </a:path>
            </a:pathLst>
          </a:custGeom>
        </p:spPr>
        <p:style>
          <a:lnRef idx="0">
            <a:schemeClr val="accent3">
              <a:shade val="90000"/>
              <a:hueOff val="224272"/>
              <a:satOff val="-4806"/>
              <a:lumOff val="24650"/>
              <a:alphaOff val="0"/>
            </a:schemeClr>
          </a:lnRef>
          <a:fillRef idx="1">
            <a:schemeClr val="accent3">
              <a:shade val="90000"/>
              <a:hueOff val="224272"/>
              <a:satOff val="-4806"/>
              <a:lumOff val="24650"/>
              <a:alphaOff val="0"/>
            </a:schemeClr>
          </a:fillRef>
          <a:effectRef idx="0">
            <a:schemeClr val="accent3">
              <a:shade val="90000"/>
              <a:hueOff val="224272"/>
              <a:satOff val="-4806"/>
              <a:lumOff val="24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" tIns="107064" rIns="75676" bIns="10706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14" name="Freeform 13"/>
          <p:cNvSpPr/>
          <p:nvPr/>
        </p:nvSpPr>
        <p:spPr>
          <a:xfrm>
            <a:off x="5715474" y="4848941"/>
            <a:ext cx="252253" cy="535318"/>
          </a:xfrm>
          <a:custGeom>
            <a:avLst/>
            <a:gdLst>
              <a:gd name="connsiteX0" fmla="*/ 0 w 252252"/>
              <a:gd name="connsiteY0" fmla="*/ 107064 h 535318"/>
              <a:gd name="connsiteX1" fmla="*/ 126126 w 252252"/>
              <a:gd name="connsiteY1" fmla="*/ 107064 h 535318"/>
              <a:gd name="connsiteX2" fmla="*/ 126126 w 252252"/>
              <a:gd name="connsiteY2" fmla="*/ 0 h 535318"/>
              <a:gd name="connsiteX3" fmla="*/ 252252 w 252252"/>
              <a:gd name="connsiteY3" fmla="*/ 267659 h 535318"/>
              <a:gd name="connsiteX4" fmla="*/ 126126 w 252252"/>
              <a:gd name="connsiteY4" fmla="*/ 535318 h 535318"/>
              <a:gd name="connsiteX5" fmla="*/ 126126 w 252252"/>
              <a:gd name="connsiteY5" fmla="*/ 428254 h 535318"/>
              <a:gd name="connsiteX6" fmla="*/ 0 w 252252"/>
              <a:gd name="connsiteY6" fmla="*/ 428254 h 535318"/>
              <a:gd name="connsiteX7" fmla="*/ 0 w 252252"/>
              <a:gd name="connsiteY7" fmla="*/ 107064 h 5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252" h="535318">
                <a:moveTo>
                  <a:pt x="1" y="107064"/>
                </a:moveTo>
                <a:lnTo>
                  <a:pt x="126126" y="107064"/>
                </a:lnTo>
                <a:lnTo>
                  <a:pt x="126126" y="0"/>
                </a:lnTo>
                <a:lnTo>
                  <a:pt x="252251" y="267659"/>
                </a:lnTo>
                <a:lnTo>
                  <a:pt x="126126" y="535318"/>
                </a:lnTo>
                <a:lnTo>
                  <a:pt x="126126" y="428254"/>
                </a:lnTo>
                <a:lnTo>
                  <a:pt x="1" y="428254"/>
                </a:lnTo>
                <a:lnTo>
                  <a:pt x="1" y="107064"/>
                </a:lnTo>
                <a:close/>
              </a:path>
            </a:pathLst>
          </a:custGeom>
        </p:spPr>
        <p:style>
          <a:lnRef idx="0">
            <a:schemeClr val="accent3">
              <a:shade val="90000"/>
              <a:hueOff val="224272"/>
              <a:satOff val="-4806"/>
              <a:lumOff val="24650"/>
              <a:alphaOff val="0"/>
            </a:schemeClr>
          </a:lnRef>
          <a:fillRef idx="1">
            <a:schemeClr val="accent3">
              <a:shade val="90000"/>
              <a:hueOff val="224272"/>
              <a:satOff val="-4806"/>
              <a:lumOff val="24650"/>
              <a:alphaOff val="0"/>
            </a:schemeClr>
          </a:fillRef>
          <a:effectRef idx="0">
            <a:schemeClr val="accent3">
              <a:shade val="90000"/>
              <a:hueOff val="224272"/>
              <a:satOff val="-4806"/>
              <a:lumOff val="246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" tIns="107064" rIns="75676" bIns="10706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</p:spTree>
    <p:extLst>
      <p:ext uri="{BB962C8B-B14F-4D97-AF65-F5344CB8AC3E}">
        <p14:creationId xmlns:p14="http://schemas.microsoft.com/office/powerpoint/2010/main" val="137440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err="1" smtClean="0"/>
              <a:t>Novelution</a:t>
            </a:r>
            <a:r>
              <a:rPr lang="en-US" sz="6600" dirty="0" smtClean="0"/>
              <a:t> Corp.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6405"/>
            <a:ext cx="6400800" cy="1940257"/>
          </a:xfrm>
        </p:spPr>
        <p:txBody>
          <a:bodyPr/>
          <a:lstStyle/>
          <a:p>
            <a:endParaRPr lang="en-US" dirty="0" smtClean="0">
              <a:solidFill>
                <a:srgbClr val="FFCF0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Yaniv Eyny, CEO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Evan Sable, CTO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0423"/>
            <a:ext cx="8229600" cy="1143000"/>
          </a:xfrm>
        </p:spPr>
        <p:txBody>
          <a:bodyPr/>
          <a:lstStyle/>
          <a:p>
            <a:r>
              <a:rPr lang="en-US" dirty="0" smtClean="0"/>
              <a:t>NDSU Core Team</a:t>
            </a:r>
            <a:br>
              <a:rPr lang="en-US" dirty="0" smtClean="0"/>
            </a:br>
            <a:r>
              <a:rPr lang="en-US" dirty="0" smtClean="0"/>
              <a:t>SR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8233"/>
            <a:ext cx="8229600" cy="40397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CF01"/>
                </a:solidFill>
              </a:rPr>
              <a:t>Val </a:t>
            </a:r>
            <a:r>
              <a:rPr lang="en-US" sz="2800" dirty="0">
                <a:solidFill>
                  <a:srgbClr val="FFCF01"/>
                </a:solidFill>
              </a:rPr>
              <a:t>Kettner </a:t>
            </a:r>
            <a:r>
              <a:rPr lang="en-US" sz="2400" i="1" dirty="0"/>
              <a:t>Associate Vice President, SPA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F01"/>
                </a:solidFill>
              </a:rPr>
              <a:t>Amy Scott </a:t>
            </a:r>
            <a:r>
              <a:rPr lang="en-US" sz="2400" i="1" dirty="0" smtClean="0"/>
              <a:t>Assistant Director, </a:t>
            </a:r>
            <a:r>
              <a:rPr lang="en-US" sz="2400" i="1" dirty="0"/>
              <a:t>SPA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F01"/>
                </a:solidFill>
              </a:rPr>
              <a:t>Joycelyn Lucke Love </a:t>
            </a:r>
            <a:r>
              <a:rPr lang="en-US" sz="2400" i="1" dirty="0" smtClean="0"/>
              <a:t>Assistant Director, Bus Dev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F01"/>
                </a:solidFill>
              </a:rPr>
              <a:t>Ann Young </a:t>
            </a:r>
            <a:r>
              <a:rPr lang="en-US" sz="2400" i="1" dirty="0"/>
              <a:t>Director, GCA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F01"/>
                </a:solidFill>
              </a:rPr>
              <a:t>Laura Lutkemeier </a:t>
            </a:r>
            <a:r>
              <a:rPr lang="en-US" sz="2400" i="1" dirty="0" smtClean="0"/>
              <a:t>Grant and Contract Officer, GCA</a:t>
            </a:r>
            <a:endParaRPr lang="en-US" sz="2400" i="1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CF01"/>
                </a:solidFill>
              </a:rPr>
              <a:t>Jill Mackenzie </a:t>
            </a:r>
            <a:r>
              <a:rPr lang="en-US" sz="2400" i="1" dirty="0" smtClean="0"/>
              <a:t>Award and Program Officer and Interim NDSU ERAC Project Manager</a:t>
            </a:r>
            <a:r>
              <a:rPr lang="en-US" sz="2400" i="1" dirty="0"/>
              <a:t>, </a:t>
            </a:r>
            <a:r>
              <a:rPr lang="en-US" sz="2400" i="1" dirty="0" smtClean="0"/>
              <a:t>SPA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2862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NDUS Project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572" y="1417638"/>
            <a:ext cx="50508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ERAC Timeline – SR Module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C830"/>
                </a:solidFill>
              </a:rPr>
              <a:t>June 2015  </a:t>
            </a:r>
            <a:r>
              <a:rPr lang="en-US" sz="2800" i="1" dirty="0" smtClean="0"/>
              <a:t>RFP ERAC Proposals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830"/>
                </a:solidFill>
              </a:rPr>
              <a:t>July 2016  </a:t>
            </a:r>
            <a:r>
              <a:rPr lang="en-US" sz="2800" i="1" dirty="0" smtClean="0"/>
              <a:t>Contract signed – Project Initiation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830"/>
                </a:solidFill>
              </a:rPr>
              <a:t>Sept – Dec 2016  </a:t>
            </a:r>
            <a:r>
              <a:rPr lang="en-US" sz="2800" i="1" dirty="0" smtClean="0"/>
              <a:t>Discovery Phase SR Module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830"/>
                </a:solidFill>
              </a:rPr>
              <a:t>Jan 2017 – Feb 2018 </a:t>
            </a:r>
            <a:r>
              <a:rPr lang="en-US" sz="2800" i="1" dirty="0" smtClean="0"/>
              <a:t>SR 4 Implementation Stages with 4-5 iterative sprints in each stage.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C830"/>
                </a:solidFill>
              </a:rPr>
              <a:t>Future work </a:t>
            </a:r>
            <a:r>
              <a:rPr lang="en-US" sz="2800" i="1" dirty="0" smtClean="0"/>
              <a:t>Complete Stage 4 iterative testing, PS integration, Full process testing, Campus training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C830"/>
                </a:solidFill>
              </a:rPr>
              <a:t>October 2018 </a:t>
            </a:r>
            <a:r>
              <a:rPr lang="en-US" sz="2800" i="1" dirty="0" smtClean="0"/>
              <a:t>Anticipated SR Launch to Campus</a:t>
            </a:r>
            <a:endParaRPr lang="en-US" sz="2800" i="1" dirty="0"/>
          </a:p>
          <a:p>
            <a:pPr marL="0" indent="0" algn="ctr">
              <a:buNone/>
            </a:pP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96283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3091"/>
          </a:xfrm>
        </p:spPr>
        <p:txBody>
          <a:bodyPr/>
          <a:lstStyle/>
          <a:p>
            <a:r>
              <a:rPr lang="en-US" sz="3200" dirty="0" err="1" smtClean="0"/>
              <a:t>Novelution</a:t>
            </a:r>
            <a:r>
              <a:rPr lang="en-US" sz="3200" dirty="0"/>
              <a:t> </a:t>
            </a:r>
            <a:r>
              <a:rPr lang="en-US" sz="3200" dirty="0" smtClean="0"/>
              <a:t>Test Site Demonstration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2" y="927729"/>
            <a:ext cx="8386548" cy="56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649"/>
          </a:xfrm>
        </p:spPr>
        <p:txBody>
          <a:bodyPr/>
          <a:lstStyle/>
          <a:p>
            <a:r>
              <a:rPr lang="en-US" sz="2800" dirty="0" smtClean="0"/>
              <a:t>Budget Samples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287"/>
            <a:ext cx="8229600" cy="4291992"/>
          </a:xfrm>
        </p:spPr>
      </p:pic>
    </p:spTree>
    <p:extLst>
      <p:ext uri="{BB962C8B-B14F-4D97-AF65-F5344CB8AC3E}">
        <p14:creationId xmlns:p14="http://schemas.microsoft.com/office/powerpoint/2010/main" val="3777217617"/>
      </p:ext>
    </p:extLst>
  </p:cSld>
  <p:clrMapOvr>
    <a:masterClrMapping/>
  </p:clrMapOvr>
</p:sld>
</file>

<file path=ppt/theme/theme1.xml><?xml version="1.0" encoding="utf-8"?>
<a:theme xmlns:a="http://schemas.openxmlformats.org/drawingml/2006/main" name="ndsu-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dsu-template1" id="{B91519AE-E7C5-A54B-90D0-76A08AF09390}" vid="{3FD0280D-18B3-4B49-83D8-C3A6DD27FB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</Template>
  <TotalTime>657</TotalTime>
  <Words>177</Words>
  <Application>Microsoft Office PowerPoint</Application>
  <PresentationFormat>On-screen Show (4:3)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ndsu-template1</vt:lpstr>
      <vt:lpstr>PowerPoint Presentation</vt:lpstr>
      <vt:lpstr>Electronic Research Administration and Compliance (ERAC)</vt:lpstr>
      <vt:lpstr>ERAC Software Modules</vt:lpstr>
      <vt:lpstr>Novelution Corp.</vt:lpstr>
      <vt:lpstr>NDSU Core Team SR Module</vt:lpstr>
      <vt:lpstr>NDUS Project Structure</vt:lpstr>
      <vt:lpstr>ERAC Timeline – SR Module</vt:lpstr>
      <vt:lpstr>Novelution Test Site Demonstration</vt:lpstr>
      <vt:lpstr>Budget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More PTF’s 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Mackenzie, Jill</dc:creator>
  <cp:lastModifiedBy>Shelly Sandstrom</cp:lastModifiedBy>
  <cp:revision>30</cp:revision>
  <dcterms:created xsi:type="dcterms:W3CDTF">2017-04-19T14:58:00Z</dcterms:created>
  <dcterms:modified xsi:type="dcterms:W3CDTF">2018-02-16T16:54:41Z</dcterms:modified>
</cp:coreProperties>
</file>